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CAD027-E480-48CF-855F-4C2783721466}">
  <a:tblStyle styleId="{8ECAD027-E480-48CF-855F-4C27837214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a77a998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a77a998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Vanessa</a:t>
            </a:r>
            <a:endParaRPr/>
          </a:p>
          <a:p>
            <a:pPr indent="0" lvl="0" marL="0" rtl="0" algn="l">
              <a:spcBef>
                <a:spcPts val="0"/>
              </a:spcBef>
              <a:spcAft>
                <a:spcPts val="0"/>
              </a:spcAft>
              <a:buNone/>
            </a:pPr>
            <a:r>
              <a:rPr lang="en"/>
              <a:t>Today we are presenting our project on Duke Undergraduate Academic Trajectories and Course Recommender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37f509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337f509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Sangseok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better understand structure within a major, we used network measures such as centrality and modularity. Centrality help quantify interactional tendences and shows when one node or class within a major capturs the majority of ties. </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In order to measure multiple connections among classes, we used </a:t>
            </a:r>
            <a:r>
              <a:rPr b="1" lang="en">
                <a:solidFill>
                  <a:schemeClr val="dk1"/>
                </a:solidFill>
              </a:rPr>
              <a:t>modularity</a:t>
            </a:r>
            <a:r>
              <a:rPr lang="en">
                <a:solidFill>
                  <a:schemeClr val="dk1"/>
                </a:solidFill>
              </a:rPr>
              <a:t>. A high modularity suggests </a:t>
            </a:r>
            <a:r>
              <a:rPr b="1" lang="en">
                <a:solidFill>
                  <a:schemeClr val="dk1"/>
                </a:solidFill>
              </a:rPr>
              <a:t>dense</a:t>
            </a:r>
            <a:r>
              <a:rPr lang="en">
                <a:solidFill>
                  <a:schemeClr val="dk1"/>
                </a:solidFill>
              </a:rPr>
              <a:t> connections </a:t>
            </a:r>
            <a:r>
              <a:rPr b="1" lang="en">
                <a:solidFill>
                  <a:schemeClr val="dk1"/>
                </a:solidFill>
              </a:rPr>
              <a:t>within</a:t>
            </a:r>
            <a:r>
              <a:rPr lang="en">
                <a:solidFill>
                  <a:schemeClr val="dk1"/>
                </a:solidFill>
              </a:rPr>
              <a:t> clusters but </a:t>
            </a:r>
            <a:r>
              <a:rPr b="1" lang="en">
                <a:solidFill>
                  <a:schemeClr val="dk1"/>
                </a:solidFill>
              </a:rPr>
              <a:t>sparse </a:t>
            </a:r>
            <a:r>
              <a:rPr lang="en">
                <a:solidFill>
                  <a:schemeClr val="dk1"/>
                </a:solidFill>
              </a:rPr>
              <a:t>connections</a:t>
            </a:r>
            <a:r>
              <a:rPr b="1" lang="en">
                <a:solidFill>
                  <a:schemeClr val="dk1"/>
                </a:solidFill>
              </a:rPr>
              <a:t> across </a:t>
            </a:r>
            <a:r>
              <a:rPr lang="en">
                <a:solidFill>
                  <a:schemeClr val="dk1"/>
                </a:solidFill>
              </a:rPr>
              <a:t>different clusters. In the context of our project, majors with high modularity scores have more structure, and there is likely a clearer course-taking pattern within that major.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337f5099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337f5099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Sangseok</a:t>
            </a:r>
            <a:endParaRPr/>
          </a:p>
          <a:p>
            <a:pPr indent="0" lvl="0" marL="0" rtl="0" algn="l">
              <a:spcBef>
                <a:spcPts val="0"/>
              </a:spcBef>
              <a:spcAft>
                <a:spcPts val="0"/>
              </a:spcAft>
              <a:buNone/>
            </a:pPr>
            <a:r>
              <a:rPr lang="en"/>
              <a:t>Economics has higher average centrality than BME, but the centrality changes for each semester. Generally, centrality is higher in the 3rd year. This is potentially because during the third year, students tend to focus on key major requirements or core courses rather than taking a larger variety of courses. Likewise, first and fourth year have relatively lower centrality. During the first year, students are often still figuring out their major, and during the fourth year, students have often completed requirements and take other diverse classes for fun. To further see the difference in centrality between these two majors, we can use the network plots to graph the highest and lowest centrality semesters.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37f5099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37f5099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semester with the highest centrality is 3rd year fall for econ majors. We can see that student still tend to take a wide variety of classes, but intermediate macro, intermediate micro II, and intro to econometrics tend to be very popular courses during this term, as there are several inbound arrows for these nodes.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02ee99ea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02ee99e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semester with the lowest centrality was first year fall term for BME majors. We can see that there doesn’t seem to be a central course that a large proportion of students took. Some classes do tend to be popular, but not noticeably like in the case of econ 3rd year fall.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d07f97f0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d07f97f0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11111"/>
                </a:solidFill>
                <a:highlight>
                  <a:srgbClr val="FFFFFF"/>
                </a:highlight>
              </a:rPr>
              <a:t>Next, we can look at modularity.</a:t>
            </a:r>
            <a:endParaRPr sz="1200">
              <a:solidFill>
                <a:srgbClr val="11111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11111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11111"/>
                </a:solidFill>
                <a:highlight>
                  <a:srgbClr val="FFFFFF"/>
                </a:highlight>
              </a:rPr>
              <a:t>I think t</a:t>
            </a:r>
            <a:r>
              <a:rPr lang="en" sz="1200">
                <a:solidFill>
                  <a:srgbClr val="111111"/>
                </a:solidFill>
                <a:highlight>
                  <a:srgbClr val="FFFFFF"/>
                </a:highlight>
              </a:rPr>
              <a:t>his image here intuitively give you some idea about the general concept of ‘modularity’.</a:t>
            </a:r>
            <a:endParaRPr>
              <a:solidFill>
                <a:schemeClr val="dk1"/>
              </a:solidFill>
            </a:endParaRPr>
          </a:p>
          <a:p>
            <a:pPr indent="0" lvl="0" marL="0" rtl="0" algn="l">
              <a:spcBef>
                <a:spcPts val="0"/>
              </a:spcBef>
              <a:spcAft>
                <a:spcPts val="0"/>
              </a:spcAft>
              <a:buNone/>
            </a:pPr>
            <a:r>
              <a:t/>
            </a:r>
            <a:endParaRPr sz="1200">
              <a:solidFill>
                <a:srgbClr val="111111"/>
              </a:solidFill>
              <a:highlight>
                <a:srgbClr val="FFFFFF"/>
              </a:highlight>
            </a:endParaRPr>
          </a:p>
          <a:p>
            <a:pPr indent="0" lvl="0" marL="0" rtl="0" algn="l">
              <a:spcBef>
                <a:spcPts val="0"/>
              </a:spcBef>
              <a:spcAft>
                <a:spcPts val="0"/>
              </a:spcAft>
              <a:buNone/>
            </a:pPr>
            <a:r>
              <a:rPr lang="en" sz="1200">
                <a:solidFill>
                  <a:srgbClr val="111111"/>
                </a:solidFill>
                <a:highlight>
                  <a:srgbClr val="FFFFFF"/>
                </a:highlight>
              </a:rPr>
              <a:t>Say we’ve clustered the network into a number of communities or clusters as you will. We use the modularity score to assess the ‘quality’ of this clustering. A higher score will show we’ve split the network into ‘accurate’ communities, whereas a low score suggests our clusters are more random than insightful.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2ee99e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2ee99e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we used Walktrap algorithm to detect communities through a series of short random walks </a:t>
            </a:r>
            <a:r>
              <a:rPr lang="en" sz="1200">
                <a:solidFill>
                  <a:schemeClr val="dk1"/>
                </a:solidFill>
                <a:latin typeface="Times New Roman"/>
                <a:ea typeface="Times New Roman"/>
                <a:cs typeface="Times New Roman"/>
                <a:sym typeface="Times New Roman"/>
              </a:rPr>
              <a:t>with the idea that the nodes encountered on any given random walk are more likely to be within a community than not.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According to the past literature, walks of length are suggested to use 4 or 5 steps so that we used 5 steps to detect communities .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rPr>
              <a:t>In contrast to the centrality, Economics has slightly lower modularity than BME in average.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to take a look at how clustering was done depending on lowest and highest modularity.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2ee99e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2ee99e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highlight>
                  <a:schemeClr val="lt1"/>
                </a:highlight>
              </a:rPr>
              <a:t>As we’ve seen, </a:t>
            </a:r>
            <a:r>
              <a:rPr lang="en" sz="1200">
                <a:solidFill>
                  <a:srgbClr val="111111"/>
                </a:solidFill>
                <a:highlight>
                  <a:schemeClr val="lt1"/>
                </a:highlight>
              </a:rPr>
              <a:t>A higher modularity score shows that  we’ve split the network into ‘accurate’ communities, whereas a low score suggests our clusters are more random than insightful. </a:t>
            </a:r>
            <a:r>
              <a:rPr lang="en">
                <a:solidFill>
                  <a:schemeClr val="dk1"/>
                </a:solidFill>
              </a:rPr>
              <a:t>So you see clear examples with the highest modularity and the lowest modularity.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a77a998d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a77a998d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Sangseok</a:t>
            </a:r>
            <a:endParaRPr/>
          </a:p>
          <a:p>
            <a:pPr indent="0" lvl="0" marL="0" rtl="0" algn="l">
              <a:lnSpc>
                <a:spcPct val="115000"/>
              </a:lnSpc>
              <a:spcBef>
                <a:spcPts val="0"/>
              </a:spcBef>
              <a:spcAft>
                <a:spcPts val="0"/>
              </a:spcAft>
              <a:buNone/>
            </a:pPr>
            <a:r>
              <a:rPr lang="en"/>
              <a:t>The</a:t>
            </a:r>
            <a:r>
              <a:rPr lang="en">
                <a:solidFill>
                  <a:schemeClr val="dk1"/>
                </a:solidFill>
              </a:rPr>
              <a:t> neighborhood method works by first measuring </a:t>
            </a:r>
            <a:r>
              <a:rPr lang="en">
                <a:solidFill>
                  <a:schemeClr val="dk1"/>
                </a:solidFill>
              </a:rPr>
              <a:t>the</a:t>
            </a:r>
            <a:r>
              <a:rPr lang="en">
                <a:solidFill>
                  <a:schemeClr val="dk1"/>
                </a:solidFill>
              </a:rPr>
              <a:t> class-class </a:t>
            </a:r>
            <a:r>
              <a:rPr lang="en">
                <a:solidFill>
                  <a:schemeClr val="dk1"/>
                </a:solidFill>
              </a:rPr>
              <a:t>relationship. This requires preprocessing that includes filtering out classes taken less than N students and normalizing student’s class selection. Then cosine similarity between classes is calculated using the equation below. Given the class to class similarity matrix, (CLICK) the next step is to find </a:t>
            </a:r>
            <a:r>
              <a:rPr b="1" lang="en">
                <a:solidFill>
                  <a:schemeClr val="dk1"/>
                </a:solidFill>
              </a:rPr>
              <a:t>the student to class </a:t>
            </a:r>
            <a:r>
              <a:rPr lang="en">
                <a:solidFill>
                  <a:schemeClr val="dk1"/>
                </a:solidFill>
              </a:rPr>
              <a:t>relationship. To do so, we calculate each student's similarities by calculating a score for each class per student based on the binary weights and the item-based matrix. Finally, recommendations can be generated by taking the top n courses with the highest score.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ea11e57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ea11e57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Sangseok</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We define prediction accuracy as the number of courses actually taken in the top K recommendations divided by the total number of courses taken during the selected semester. Because students usually only take 4 courses per term, we expect this accuracy to be low, as the model tries to accurately capture just these four courses.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t>Using our accuracy metric, we can evaluate the performance of the neighborhood method. Note that we do not use this model for first year students because these students have taken little to no classes as you can imagine. In the field of recommender systems, this is known as the </a:t>
            </a:r>
            <a:r>
              <a:rPr b="1" lang="en"/>
              <a:t>cold start problem</a:t>
            </a:r>
            <a:r>
              <a:rPr lang="en"/>
              <a:t>, where models struggle with recommendations for new users due to the lack of data.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Now looking at our model results for just Econ students, we can see that the model performs quite well</a:t>
            </a:r>
            <a:r>
              <a:rPr lang="en">
                <a:solidFill>
                  <a:schemeClr val="dk1"/>
                </a:solidFill>
              </a:rPr>
              <a:t>, reaching almost 61% in the second year fall term. This indicates that the model can correctly predict almost half of the classes that the student ended up taking.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d07bd9d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d07bd9d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Sangseok</a:t>
            </a:r>
            <a:endParaRPr>
              <a:solidFill>
                <a:schemeClr val="dk1"/>
              </a:solidFill>
            </a:endParaRPr>
          </a:p>
          <a:p>
            <a:pPr indent="0" lvl="0" marL="0" rtl="0" algn="l">
              <a:spcBef>
                <a:spcPts val="0"/>
              </a:spcBef>
              <a:spcAft>
                <a:spcPts val="0"/>
              </a:spcAft>
              <a:buNone/>
            </a:pPr>
            <a:r>
              <a:rPr lang="en">
                <a:solidFill>
                  <a:schemeClr val="dk1"/>
                </a:solidFill>
              </a:rPr>
              <a:t>To see the relationship between prediction accuracy and modularity across different majors, we plot accuracy in blue and modularity in orange for 4 majors and a group of the top 5 majors. We can see that modularity and accuracy follow very similar trends where majors with high modularity also have high accuracy. Among the selected majors here, computer science and biomedical engineering majors are relatively more structured with higher accuracy and modularity compared to others.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also confirms our observations from the 8 semester alluvial plots, where the pathway was clearer for BME students in comparison to econ students. BME has higher modularity and accuracy while econ has lower modularity and accuracy. This indicates that the course-taking pattern is more structured and therefore more predictable within the BME major in comparison to Econ.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77a998d6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77a998d6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Vanessa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overall goal of our project is to </a:t>
            </a:r>
            <a:r>
              <a:rPr lang="en">
                <a:solidFill>
                  <a:schemeClr val="dk1"/>
                </a:solidFill>
              </a:rPr>
              <a:t>facilitate </a:t>
            </a:r>
            <a:r>
              <a:rPr lang="en">
                <a:solidFill>
                  <a:schemeClr val="dk1"/>
                </a:solidFill>
              </a:rPr>
              <a:t>course selection for duke undergraduate students. We aim to help students select and plan classes for their desired major. This is important because it ideally can help prevent students from taking unnecessary classes, encourage them to take core classes, in addition to finding the best time to take a certain class. This helps guide students through major selection in addition to class selection and planning throughout their time at Duke.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de55912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de55912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conclusion, we used network and alluvial plots to track academic pathways and course progressions over time. In creating alluvial plots for different majors, we found that some majors had a clearer course-taking pattern than others. To help </a:t>
            </a:r>
            <a:r>
              <a:rPr lang="en"/>
              <a:t>quantify this, we compared economics and biomedical engineering majors using network measures such as centrality and modularity to help show course-taking patterns, structure, and central courses for certain semesters for each major.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a77a998d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a77a998d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a77a998d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a77a998d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1-4: Becky (Intro)</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5-8: Vanessa (Dashboards)</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9-11: Sangseok (Network Plots)</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12-14: Vanessa (Alluvial Plots)</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15-16: Becky (Recommender System Intro/Comparison)</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17-20: Sangseok (Neighborhood)</a:t>
            </a:r>
            <a:endParaRPr sz="1150">
              <a:solidFill>
                <a:srgbClr val="D1D2D3"/>
              </a:solidFill>
              <a:highlight>
                <a:srgbClr val="222529"/>
              </a:highlight>
            </a:endParaRPr>
          </a:p>
          <a:p>
            <a:pPr indent="0" lvl="0" marL="0" rtl="0" algn="l">
              <a:spcBef>
                <a:spcPts val="0"/>
              </a:spcBef>
              <a:spcAft>
                <a:spcPts val="0"/>
              </a:spcAft>
              <a:buNone/>
            </a:pPr>
            <a:r>
              <a:rPr lang="en" sz="1150">
                <a:solidFill>
                  <a:srgbClr val="D1D2D3"/>
                </a:solidFill>
                <a:highlight>
                  <a:srgbClr val="222529"/>
                </a:highlight>
              </a:rPr>
              <a:t>21-23: Becky (Conclusion)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337f509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337f509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solidFill>
                <a:schemeClr val="dk1"/>
              </a:solidFill>
            </a:endParaRPr>
          </a:p>
          <a:p>
            <a:pPr indent="0" lvl="0" marL="0" rtl="0" algn="l">
              <a:spcBef>
                <a:spcPts val="0"/>
              </a:spcBef>
              <a:spcAft>
                <a:spcPts val="0"/>
              </a:spcAft>
              <a:buNone/>
            </a:pPr>
            <a:r>
              <a:rPr lang="en">
                <a:solidFill>
                  <a:schemeClr val="dk1"/>
                </a:solidFill>
              </a:rPr>
              <a:t>Imagine its your freshman fall term. You’re enrolled in four classes now, but don’t know what to take next semester. What majors should you consider? What classes should you take? When should you take those classes for your interested major?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337f509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337f509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337f509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337f509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Vanessa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After interviewing academic advisors and undergraduate students, we found that they liked that the dashboards synthesized a lot of information in an understandable, user-friendly way. Furthermore, the dashboards are very thorough as it allows for searching for both classes and majors and enables course load planning.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some suggestions for improvement included the addition of more course data, such as course locations, times, and prerequisites, as well as course and professor evaluations. Furthermore, students recommended also searching by catalog number.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Overall, the feedback on our dashboards was overwhelmingly positive and emphasizes the effectiveness in providing useful information in a very simple and understandable way to help guide the course and major selection process.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eea11e57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eea11e57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Given the data, o</a:t>
            </a:r>
            <a:r>
              <a:rPr lang="en">
                <a:solidFill>
                  <a:schemeClr val="dk1"/>
                </a:solidFill>
              </a:rPr>
              <a:t>ne major challenge is that we do not have graduation and major requirement information, course prerequisite information, or course ratings, which are all valuable references for students’ course selection process. Another challenge is that there is an immense amount of variation in course-taking patterns, even amongst students of the same major. This is due to the fact that students can take a wide variety of classes to satisfy a major, they don’t have to declare until junior year, and they can switch majors throughout their time at Duke. Furthermore, course order matters, and factoring this temporal aspect into a recommender system is challenging.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d07bd9d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d07bd9d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After cleaning and restructuring the data so that each row represented one class, t</a:t>
            </a:r>
            <a:r>
              <a:rPr lang="en">
                <a:solidFill>
                  <a:schemeClr val="dk1"/>
                </a:solidFill>
              </a:rPr>
              <a:t>he final dataset for the 2013 to 2020 segment had 325 thousand observations with over 13 thousand students and over 4 thousand unique classes. Among this group, there are 141 different primary majors.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a77a998d6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a77a998d6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rPr>
              <a:t>Our collaborative filtering model combines both item and user based methods by creating a “neighborhood” of similar courses. Given our problem, item-based models depend on courses, and user-based models depend on students. </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rPr>
              <a:t>First, we calculate the cosine similarity between courses to construct a new item by item matrix, as shown. </a:t>
            </a:r>
            <a:endParaRPr>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[easier explanation]</a:t>
            </a:r>
            <a:endParaRPr b="1"/>
          </a:p>
          <a:p>
            <a:pPr indent="0" lvl="0" marL="0" rtl="0" algn="l">
              <a:spcBef>
                <a:spcPts val="0"/>
              </a:spcBef>
              <a:spcAft>
                <a:spcPts val="0"/>
              </a:spcAft>
              <a:buNone/>
            </a:pPr>
            <a:r>
              <a:rPr lang="en"/>
              <a:t>you chose one class, let’s say Machine Learning course, and you want to know what classes are the nearest, which means what other classes are closely related to </a:t>
            </a:r>
            <a:r>
              <a:rPr lang="en">
                <a:solidFill>
                  <a:schemeClr val="dk1"/>
                </a:solidFill>
              </a:rPr>
              <a:t>Machine Learning course</a:t>
            </a:r>
            <a:r>
              <a:rPr lang="en"/>
              <a:t> based on cosine similarity. So using cosine similarity, we now have a list of similar classes with data to decision. This is called item-based method. </a:t>
            </a:r>
            <a:endParaRPr/>
          </a:p>
          <a:p>
            <a:pPr indent="0" lvl="0" marL="0" rtl="0" algn="l">
              <a:spcBef>
                <a:spcPts val="0"/>
              </a:spcBef>
              <a:spcAft>
                <a:spcPts val="0"/>
              </a:spcAft>
              <a:buNone/>
            </a:pPr>
            <a:r>
              <a:rPr lang="en"/>
              <a:t>However, you want to know what classes other students take, in other words, you wonder other students that have similar pattern just like you. This is called user-based method.  So using item-based method with multiple classes, you sort classes by highest similarities.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a77a998d6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a77a998d6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Other than neighborhood methods, another popular method commonly used in recommender systems is matrix factorization. One popular algorithm for matrix factorization is called singular value decomposition, where student grades can be predicted by multiplying U (the student grade matrix), sigma (the diagonal matrix of weights), and V transposed (all the courses).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Listening to feedback from others, we decided to try a different train test split method. We first split the students in 80% training students and 20% test students. For the training students, all 4 years of data were added to the training dataset. For the test students, years 1 and 2 were added to the training dataset and years 3 and 4 are left out and considered the test dataset. Thus, the matrix that is fed into SVD contains 4 years of data for 80% of the students and 2 years of data for 20% of the students. We can then test SVD performance on years 3 and 4 from the test students.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Go into factors and find earlier classes that have large weights for later classes</a:t>
            </a:r>
            <a:endParaRPr sz="1000"/>
          </a:p>
          <a:p>
            <a:pPr indent="0" lvl="0" marL="0" rtl="0" algn="l">
              <a:spcBef>
                <a:spcPts val="0"/>
              </a:spcBef>
              <a:spcAft>
                <a:spcPts val="0"/>
              </a:spcAft>
              <a:buNone/>
            </a:pPr>
            <a:r>
              <a:rPr lang="en" sz="1000"/>
              <a:t>Find earlier classes that determine success/failure in later classes </a:t>
            </a:r>
            <a:endParaRPr sz="1000"/>
          </a:p>
          <a:p>
            <a:pPr indent="0" lvl="0" marL="0" rtl="0" algn="l">
              <a:spcBef>
                <a:spcPts val="0"/>
              </a:spcBef>
              <a:spcAft>
                <a:spcPts val="0"/>
              </a:spcAft>
              <a:buNone/>
            </a:pPr>
            <a:r>
              <a:rPr lang="en" sz="1000"/>
              <a:t>Look at students who didnt do well</a:t>
            </a:r>
            <a:endParaRPr sz="1000"/>
          </a:p>
          <a:p>
            <a:pPr indent="0" lvl="0" marL="0" rtl="0" algn="l">
              <a:spcBef>
                <a:spcPts val="0"/>
              </a:spcBef>
              <a:spcAft>
                <a:spcPts val="0"/>
              </a:spcAft>
              <a:buNone/>
            </a:pPr>
            <a:r>
              <a:rPr lang="en" sz="1000"/>
              <a:t>Logistic regression to predict prob of certain classes</a:t>
            </a:r>
            <a:endParaRPr sz="1000"/>
          </a:p>
          <a:p>
            <a:pPr indent="0" lvl="0" marL="0" rtl="0" algn="l">
              <a:spcBef>
                <a:spcPts val="0"/>
              </a:spcBef>
              <a:spcAft>
                <a:spcPts val="0"/>
              </a:spcAft>
              <a:buNone/>
            </a:pPr>
            <a:r>
              <a:rPr lang="en" sz="1000"/>
              <a:t>Clustering</a:t>
            </a:r>
            <a:endParaRPr sz="1000"/>
          </a:p>
          <a:p>
            <a:pPr indent="0" lvl="0" marL="0" rtl="0" algn="l">
              <a:spcBef>
                <a:spcPts val="0"/>
              </a:spcBef>
              <a:spcAft>
                <a:spcPts val="0"/>
              </a:spcAft>
              <a:buNone/>
            </a:pPr>
            <a:r>
              <a:rPr lang="en" sz="1000"/>
              <a:t>Decision trees</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ea11e5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eea11e5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Vanessa</a:t>
            </a:r>
            <a:endParaRPr>
              <a:solidFill>
                <a:schemeClr val="dk1"/>
              </a:solidFill>
            </a:endParaRPr>
          </a:p>
          <a:p>
            <a:pPr indent="0" lvl="0" marL="0" rtl="0" algn="l">
              <a:lnSpc>
                <a:spcPct val="115000"/>
              </a:lnSpc>
              <a:spcBef>
                <a:spcPts val="0"/>
              </a:spcBef>
              <a:spcAft>
                <a:spcPts val="0"/>
              </a:spcAft>
              <a:buNone/>
            </a:pPr>
            <a:r>
              <a:rPr lang="en">
                <a:solidFill>
                  <a:schemeClr val="dk1"/>
                </a:solidFill>
              </a:rPr>
              <a:t>Our </a:t>
            </a:r>
            <a:r>
              <a:rPr lang="en">
                <a:solidFill>
                  <a:schemeClr val="dk1"/>
                </a:solidFill>
              </a:rPr>
              <a:t>dataset includes degree and enrollment information for all Duke </a:t>
            </a:r>
            <a:r>
              <a:rPr lang="en">
                <a:solidFill>
                  <a:schemeClr val="dk1"/>
                </a:solidFill>
              </a:rPr>
              <a:t>undergraduate</a:t>
            </a:r>
            <a:r>
              <a:rPr lang="en">
                <a:solidFill>
                  <a:schemeClr val="dk1"/>
                </a:solidFill>
              </a:rPr>
              <a:t> students from 2013 to 2020. This consists of de-identified student ID’s, graduation year, majors and minors, in addition to course descriptions, department, grades received, and the semester each course was taken.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a77a998d6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a77a998d6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de559124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de559124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terms of future works, we would like to integrate more data to the </a:t>
            </a:r>
            <a:r>
              <a:rPr lang="en"/>
              <a:t>existing</a:t>
            </a:r>
            <a:r>
              <a:rPr lang="en"/>
              <a:t> dashboard, such as course time, location, syllabus, descriptions, and professors. T</a:t>
            </a:r>
            <a:r>
              <a:rPr lang="en">
                <a:solidFill>
                  <a:schemeClr val="dk1"/>
                </a:solidFill>
              </a:rPr>
              <a:t>o improve the performance as well as the practical applications of the recommendation model, we can investigate other representations of courses using advanced techniques, such as word embeddings, to identify cluster structures and similar classes across different domains. This could potentially provide new information that could improve model performance. For better evaluation, other metrics such as relevance and diversity metrics could be further added to better gauge the strengths and weaknesses in different models.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5d0274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5d0274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Sangseok</a:t>
            </a:r>
            <a:endParaRPr/>
          </a:p>
          <a:p>
            <a:pPr indent="0" lvl="0" marL="0" rtl="0" algn="l">
              <a:spcBef>
                <a:spcPts val="0"/>
              </a:spcBef>
              <a:spcAft>
                <a:spcPts val="0"/>
              </a:spcAft>
              <a:buNone/>
            </a:pPr>
            <a:r>
              <a:rPr lang="en"/>
              <a:t>Economics has higher average centrality than BME, but the centrality changes for each semester. Generally, centrality is higher in the 3rd year. This is potentially because during the third year, students tend to focus on key major requirements or core courses rather than taking a larger variety of courses. Likewise, first and fourth year have relatively lower centrality. During the first year, students are often still figuring out their major, and during the fourth year, students have often completed requirements and take other diverse classes for fun. To further see the difference in centrality between these two majors, we can use the network plots to graph the highest and lowest centrality semesters.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77a998d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77a998d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Vanessa</a:t>
            </a:r>
            <a:endParaRPr/>
          </a:p>
          <a:p>
            <a:pPr indent="0" lvl="0" marL="0" rtl="0" algn="l">
              <a:spcBef>
                <a:spcPts val="0"/>
              </a:spcBef>
              <a:spcAft>
                <a:spcPts val="0"/>
              </a:spcAft>
              <a:buNone/>
            </a:pPr>
            <a:r>
              <a:rPr lang="en"/>
              <a:t>Our two primary goals to help facilitate course selection are 1) tracking the academic pathway and 2) developing a course recommendation engine. After spending months trying to develop a recommender engine with little success, we turned to network methods to better understand why our models were not performing well and how we could leverage networks to change the way we approached our project. We focused on 2 majors, Economics and Biomedical Engineering (BME), and compared them to identify key differences that contribute to model performance, course-taking patterns, and academic trajectories.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2ee99e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2ee99e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first method we used to visualize academic pathways and course progressions was network plots. It essentially shows the transition from the most popular classes in year 1 to those in year 2 for econ majors. Here yellow lines show when more than 30% of students who took one class moved to the other class, which indicates a popular transition from year 1 to year 2. (CLICK) We can also see that Intermediate economics II is a very popular class in year 2.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network plots, we can see that there are certain course progressions that are more popular.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77a998d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a77a998d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Vanessa</a:t>
            </a:r>
            <a:endParaRPr/>
          </a:p>
          <a:p>
            <a:pPr indent="0" lvl="0" marL="0" rtl="0" algn="l">
              <a:spcBef>
                <a:spcPts val="0"/>
              </a:spcBef>
              <a:spcAft>
                <a:spcPts val="0"/>
              </a:spcAft>
              <a:buNone/>
            </a:pPr>
            <a:r>
              <a:rPr lang="en"/>
              <a:t>However, </a:t>
            </a:r>
            <a:r>
              <a:rPr lang="en"/>
              <a:t>network</a:t>
            </a:r>
            <a:r>
              <a:rPr lang="en"/>
              <a:t> plots are a bit </a:t>
            </a:r>
            <a:r>
              <a:rPr lang="en"/>
              <a:t>confusing and difficult to read for the general audience. They also </a:t>
            </a:r>
            <a:r>
              <a:rPr lang="en"/>
              <a:t>don’t show how many students have taken each class. (CLICK) So, we used alluvial plots. Alluvial plots also show flow from one semester to another </a:t>
            </a:r>
            <a:r>
              <a:rPr b="1" lang="en"/>
              <a:t>and </a:t>
            </a:r>
            <a:r>
              <a:rPr lang="en"/>
              <a:t>highlight pathways in a clearer manner.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a77a998d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a77a998d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Vanessa</a:t>
            </a:r>
            <a:endParaRPr/>
          </a:p>
          <a:p>
            <a:pPr indent="0" lvl="0" marL="0" rtl="0" algn="l">
              <a:spcBef>
                <a:spcPts val="0"/>
              </a:spcBef>
              <a:spcAft>
                <a:spcPts val="0"/>
              </a:spcAft>
              <a:buNone/>
            </a:pPr>
            <a:r>
              <a:rPr lang="en"/>
              <a:t>This alluvial plot shows the flow of students from semester 1 to semester 2 for the most popular classes for econ majors. It helps identify pathways and shows popular progressions from one class to the next. In these plots, the width represents the number of students and the colors indicate courses in the first semester.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we can see that many students who take economic principles their first semester take intermediate micro I in their second semester. This indicates that if you’ve already taken economic principles, </a:t>
            </a:r>
            <a:r>
              <a:rPr lang="en"/>
              <a:t>it would probably be a good idea to consider taking intermediate micro I.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37f5099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37f5099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Vanessa</a:t>
            </a:r>
            <a:endParaRPr/>
          </a:p>
          <a:p>
            <a:pPr indent="0" lvl="0" marL="0" rtl="0" algn="l">
              <a:spcBef>
                <a:spcPts val="0"/>
              </a:spcBef>
              <a:spcAft>
                <a:spcPts val="0"/>
              </a:spcAft>
              <a:buClr>
                <a:schemeClr val="dk1"/>
              </a:buClr>
              <a:buSzPts val="1100"/>
              <a:buFont typeface="Arial"/>
              <a:buNone/>
            </a:pPr>
            <a:r>
              <a:rPr lang="en"/>
              <a:t>Now in this interactive alluvial plot, we can better see trends by hovering over different bars to see counts. However, it would be more helpful to see the pathways across all 8 semesters, which could highlight popular courses to take within a major over time. This could help identify an academic trajectory.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337f5099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337f5099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Vanessa</a:t>
            </a:r>
            <a:endParaRPr/>
          </a:p>
          <a:p>
            <a:pPr indent="0" lvl="0" marL="0" rtl="0" algn="l">
              <a:spcBef>
                <a:spcPts val="0"/>
              </a:spcBef>
              <a:spcAft>
                <a:spcPts val="0"/>
              </a:spcAft>
              <a:buClr>
                <a:schemeClr val="dk1"/>
              </a:buClr>
              <a:buSzPts val="1100"/>
              <a:buFont typeface="Arial"/>
              <a:buNone/>
            </a:pPr>
            <a:r>
              <a:rPr lang="en"/>
              <a:t>First looking at the 8 semester alluvial plot for econ, we can see that incorporating more semesters makes these plots significantly more confusing. The terms starting with “other” here </a:t>
            </a:r>
            <a:r>
              <a:rPr lang="en"/>
              <a:t>group together all classes not listed for that semester, which means that the student took a class not in the top 20 most popular classes for that major. One important parameter is the “threshold.” Because there is such a wide variety of classes that students can take within the same major, we had to drop unpopular combinations. This is represented by the threshold. All combinations of classes for all 8 semesters that had fewer students than the threshold were dropped to make the visualization simpler.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Here, the threshold is 8, which means that all 8-semester long combinations of classes with fewer than 8 students were dropped. This indicates that there is a lot of variability in course-taking patterns for econ students because the threshold is so 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Conversely, now looking at the 8 semester alluvial plot for biomedical engineering, to get more readable visualization, the threshold can be set to 20, which is much higher than that of econ. If the threshold for econ were set to 20, too many students would be removed from the plot. However, in the case of BME, this shows that more students take the same courses over time and there is probably a clearer course-taking pattern within this major compared to econ.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variation in threshold between econ and BME indicates some differences in terms of structure and patterns within each major. To dig deeper into this, we used network measures.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ublic.tableau.com/profile/vanessa.tang#!/vizhome/MajorCoursePlanning/MajorCour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9438" y="1418100"/>
            <a:ext cx="8520600" cy="230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solidFill>
                  <a:srgbClr val="1C4587"/>
                </a:solidFill>
                <a:latin typeface="Times New Roman"/>
                <a:ea typeface="Times New Roman"/>
                <a:cs typeface="Times New Roman"/>
                <a:sym typeface="Times New Roman"/>
              </a:rPr>
              <a:t>Duke Undergraduate </a:t>
            </a:r>
            <a:endParaRPr sz="4400">
              <a:solidFill>
                <a:srgbClr val="1C4587"/>
              </a:solidFill>
              <a:latin typeface="Times New Roman"/>
              <a:ea typeface="Times New Roman"/>
              <a:cs typeface="Times New Roman"/>
              <a:sym typeface="Times New Roman"/>
            </a:endParaRPr>
          </a:p>
          <a:p>
            <a:pPr indent="0" lvl="0" marL="0" rtl="0" algn="ctr">
              <a:spcBef>
                <a:spcPts val="0"/>
              </a:spcBef>
              <a:spcAft>
                <a:spcPts val="0"/>
              </a:spcAft>
              <a:buNone/>
            </a:pPr>
            <a:r>
              <a:rPr lang="en" sz="4400">
                <a:solidFill>
                  <a:srgbClr val="1C4587"/>
                </a:solidFill>
                <a:latin typeface="Times New Roman"/>
                <a:ea typeface="Times New Roman"/>
                <a:cs typeface="Times New Roman"/>
                <a:sym typeface="Times New Roman"/>
              </a:rPr>
              <a:t>Academic Trajectories and </a:t>
            </a:r>
            <a:endParaRPr sz="4400">
              <a:solidFill>
                <a:srgbClr val="1C4587"/>
              </a:solidFill>
              <a:latin typeface="Times New Roman"/>
              <a:ea typeface="Times New Roman"/>
              <a:cs typeface="Times New Roman"/>
              <a:sym typeface="Times New Roman"/>
            </a:endParaRPr>
          </a:p>
          <a:p>
            <a:pPr indent="0" lvl="0" marL="0" rtl="0" algn="ctr">
              <a:spcBef>
                <a:spcPts val="0"/>
              </a:spcBef>
              <a:spcAft>
                <a:spcPts val="0"/>
              </a:spcAft>
              <a:buNone/>
            </a:pPr>
            <a:r>
              <a:rPr lang="en" sz="4400">
                <a:solidFill>
                  <a:srgbClr val="1C4587"/>
                </a:solidFill>
                <a:latin typeface="Times New Roman"/>
                <a:ea typeface="Times New Roman"/>
                <a:cs typeface="Times New Roman"/>
                <a:sym typeface="Times New Roman"/>
              </a:rPr>
              <a:t>Course Recommender System</a:t>
            </a:r>
            <a:endParaRPr sz="4400">
              <a:solidFill>
                <a:srgbClr val="1C4587"/>
              </a:solidFill>
              <a:latin typeface="Times New Roman"/>
              <a:ea typeface="Times New Roman"/>
              <a:cs typeface="Times New Roman"/>
              <a:sym typeface="Times New Roman"/>
            </a:endParaRPr>
          </a:p>
        </p:txBody>
      </p:sp>
      <p:grpSp>
        <p:nvGrpSpPr>
          <p:cNvPr id="55" name="Google Shape;55;p13"/>
          <p:cNvGrpSpPr/>
          <p:nvPr/>
        </p:nvGrpSpPr>
        <p:grpSpPr>
          <a:xfrm>
            <a:off x="0" y="0"/>
            <a:ext cx="9144000" cy="585300"/>
            <a:chOff x="0" y="0"/>
            <a:chExt cx="9144000" cy="585300"/>
          </a:xfrm>
        </p:grpSpPr>
        <p:sp>
          <p:nvSpPr>
            <p:cNvPr id="56" name="Google Shape;56;p1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8" name="Google Shape;58;p13"/>
          <p:cNvGrpSpPr/>
          <p:nvPr/>
        </p:nvGrpSpPr>
        <p:grpSpPr>
          <a:xfrm>
            <a:off x="0" y="4839100"/>
            <a:ext cx="9159225" cy="304200"/>
            <a:chOff x="0" y="4839100"/>
            <a:chExt cx="9159225" cy="304200"/>
          </a:xfrm>
        </p:grpSpPr>
        <p:sp>
          <p:nvSpPr>
            <p:cNvPr id="59" name="Google Shape;59;p1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7576125" y="4846675"/>
              <a:ext cx="1583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SOC728 Final Project</a:t>
              </a:r>
              <a:endParaRPr sz="1100">
                <a:solidFill>
                  <a:srgbClr val="1C4587"/>
                </a:solidFill>
                <a:latin typeface="Times New Roman"/>
                <a:ea typeface="Times New Roman"/>
                <a:cs typeface="Times New Roman"/>
                <a:sym typeface="Times New Roman"/>
              </a:endParaRPr>
            </a:p>
          </p:txBody>
        </p:sp>
      </p:grpSp>
      <p:sp>
        <p:nvSpPr>
          <p:cNvPr id="61" name="Google Shape;61;p13"/>
          <p:cNvSpPr txBox="1"/>
          <p:nvPr/>
        </p:nvSpPr>
        <p:spPr>
          <a:xfrm>
            <a:off x="0" y="4839100"/>
            <a:ext cx="27066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1C4587"/>
                </a:solidFill>
                <a:latin typeface="Times New Roman"/>
                <a:ea typeface="Times New Roman"/>
                <a:cs typeface="Times New Roman"/>
                <a:sym typeface="Times New Roman"/>
              </a:rPr>
              <a:t>Vanessa Tang and Sangseok Lee</a:t>
            </a:r>
            <a:endParaRPr sz="1100">
              <a:solidFill>
                <a:srgbClr val="1C4587"/>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Network Measures</a:t>
            </a:r>
            <a:endParaRPr>
              <a:solidFill>
                <a:srgbClr val="1C4587"/>
              </a:solidFill>
              <a:latin typeface="Times New Roman"/>
              <a:ea typeface="Times New Roman"/>
              <a:cs typeface="Times New Roman"/>
              <a:sym typeface="Times New Roman"/>
            </a:endParaRPr>
          </a:p>
        </p:txBody>
      </p:sp>
      <p:grpSp>
        <p:nvGrpSpPr>
          <p:cNvPr id="168" name="Google Shape;168;p22"/>
          <p:cNvGrpSpPr/>
          <p:nvPr/>
        </p:nvGrpSpPr>
        <p:grpSpPr>
          <a:xfrm>
            <a:off x="0" y="0"/>
            <a:ext cx="9144000" cy="585300"/>
            <a:chOff x="0" y="0"/>
            <a:chExt cx="9144000" cy="585300"/>
          </a:xfrm>
        </p:grpSpPr>
        <p:sp>
          <p:nvSpPr>
            <p:cNvPr id="169" name="Google Shape;169;p22"/>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2"/>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71" name="Google Shape;171;p22"/>
          <p:cNvGrpSpPr/>
          <p:nvPr/>
        </p:nvGrpSpPr>
        <p:grpSpPr>
          <a:xfrm>
            <a:off x="0" y="4839100"/>
            <a:ext cx="9159475" cy="304200"/>
            <a:chOff x="0" y="4839100"/>
            <a:chExt cx="9159475" cy="304200"/>
          </a:xfrm>
        </p:grpSpPr>
        <p:sp>
          <p:nvSpPr>
            <p:cNvPr id="172" name="Google Shape;172;p22"/>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74" name="Google Shape;174;p22"/>
          <p:cNvSpPr txBox="1"/>
          <p:nvPr>
            <p:ph idx="1" type="body"/>
          </p:nvPr>
        </p:nvSpPr>
        <p:spPr>
          <a:xfrm>
            <a:off x="311700" y="1227225"/>
            <a:ext cx="8520600" cy="33417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Centrality</a:t>
            </a:r>
            <a:endParaRPr sz="2000"/>
          </a:p>
          <a:p>
            <a:pPr indent="-336550" lvl="1" marL="914400" rtl="0" algn="l">
              <a:lnSpc>
                <a:spcPct val="150000"/>
              </a:lnSpc>
              <a:spcBef>
                <a:spcPts val="0"/>
              </a:spcBef>
              <a:spcAft>
                <a:spcPts val="0"/>
              </a:spcAft>
              <a:buSzPts val="1700"/>
              <a:buChar char="○"/>
            </a:pPr>
            <a:r>
              <a:rPr lang="en" sz="1700"/>
              <a:t>Quantify interactional tendencies </a:t>
            </a:r>
            <a:endParaRPr sz="1700"/>
          </a:p>
          <a:p>
            <a:pPr indent="-336550" lvl="1" marL="914400" marR="0" rtl="0" algn="l">
              <a:lnSpc>
                <a:spcPct val="100000"/>
              </a:lnSpc>
              <a:spcBef>
                <a:spcPts val="0"/>
              </a:spcBef>
              <a:spcAft>
                <a:spcPts val="0"/>
              </a:spcAft>
              <a:buSzPts val="1700"/>
              <a:buChar char="○"/>
            </a:pPr>
            <a:r>
              <a:rPr lang="en" sz="1700"/>
              <a:t>High centrality: </a:t>
            </a:r>
            <a:r>
              <a:rPr lang="en" sz="1700"/>
              <a:t>a network with one node capturing the vast majority of ties</a:t>
            </a:r>
            <a:endParaRPr sz="1700"/>
          </a:p>
          <a:p>
            <a:pPr indent="-336550" lvl="2" marL="1371600" marR="0" rtl="0" algn="l">
              <a:lnSpc>
                <a:spcPct val="100000"/>
              </a:lnSpc>
              <a:spcBef>
                <a:spcPts val="1000"/>
              </a:spcBef>
              <a:spcAft>
                <a:spcPts val="0"/>
              </a:spcAft>
              <a:buSzPts val="1700"/>
              <a:buChar char="■"/>
            </a:pPr>
            <a:r>
              <a:rPr lang="en" sz="1700"/>
              <a:t>F</a:t>
            </a:r>
            <a:r>
              <a:rPr lang="en" sz="1700"/>
              <a:t>ragile: removing the one central node greatly reduces connectivity </a:t>
            </a:r>
            <a:endParaRPr sz="1700"/>
          </a:p>
          <a:p>
            <a:pPr indent="-355600" lvl="0" marL="457200" rtl="0" algn="l">
              <a:lnSpc>
                <a:spcPct val="150000"/>
              </a:lnSpc>
              <a:spcBef>
                <a:spcPts val="1000"/>
              </a:spcBef>
              <a:spcAft>
                <a:spcPts val="0"/>
              </a:spcAft>
              <a:buClr>
                <a:schemeClr val="dk1"/>
              </a:buClr>
              <a:buSzPts val="2000"/>
              <a:buFont typeface="Times New Roman"/>
              <a:buChar char="●"/>
            </a:pPr>
            <a:r>
              <a:rPr lang="en" sz="2000"/>
              <a:t>Modularity</a:t>
            </a:r>
            <a:endParaRPr sz="2000"/>
          </a:p>
          <a:p>
            <a:pPr indent="-336550" lvl="1" marL="914400" rtl="0" algn="l">
              <a:lnSpc>
                <a:spcPct val="100000"/>
              </a:lnSpc>
              <a:spcBef>
                <a:spcPts val="0"/>
              </a:spcBef>
              <a:spcAft>
                <a:spcPts val="0"/>
              </a:spcAft>
              <a:buSzPts val="1700"/>
              <a:buChar char="○"/>
            </a:pPr>
            <a:r>
              <a:rPr lang="en" sz="1700"/>
              <a:t>Quantify the strength of community structures</a:t>
            </a:r>
            <a:endParaRPr sz="1700"/>
          </a:p>
          <a:p>
            <a:pPr indent="-336550" lvl="1" marL="914400" rtl="0" algn="l">
              <a:lnSpc>
                <a:spcPct val="100000"/>
              </a:lnSpc>
              <a:spcBef>
                <a:spcPts val="1000"/>
              </a:spcBef>
              <a:spcAft>
                <a:spcPts val="1000"/>
              </a:spcAft>
              <a:buSzPts val="1700"/>
              <a:buChar char="○"/>
            </a:pPr>
            <a:r>
              <a:rPr lang="en" sz="1700"/>
              <a:t>High modularity: dense connections within clusters  but sparse in different clusters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Centrality</a:t>
            </a:r>
            <a:endParaRPr>
              <a:solidFill>
                <a:srgbClr val="1C4587"/>
              </a:solidFill>
              <a:latin typeface="Times New Roman"/>
              <a:ea typeface="Times New Roman"/>
              <a:cs typeface="Times New Roman"/>
              <a:sym typeface="Times New Roman"/>
            </a:endParaRPr>
          </a:p>
        </p:txBody>
      </p:sp>
      <p:grpSp>
        <p:nvGrpSpPr>
          <p:cNvPr id="180" name="Google Shape;180;p23"/>
          <p:cNvGrpSpPr/>
          <p:nvPr/>
        </p:nvGrpSpPr>
        <p:grpSpPr>
          <a:xfrm>
            <a:off x="0" y="0"/>
            <a:ext cx="9144000" cy="585300"/>
            <a:chOff x="0" y="0"/>
            <a:chExt cx="9144000" cy="585300"/>
          </a:xfrm>
        </p:grpSpPr>
        <p:sp>
          <p:nvSpPr>
            <p:cNvPr id="181" name="Google Shape;181;p2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83" name="Google Shape;183;p23"/>
          <p:cNvGrpSpPr/>
          <p:nvPr/>
        </p:nvGrpSpPr>
        <p:grpSpPr>
          <a:xfrm>
            <a:off x="0" y="4839100"/>
            <a:ext cx="9159475" cy="304200"/>
            <a:chOff x="0" y="4839100"/>
            <a:chExt cx="9159475" cy="304200"/>
          </a:xfrm>
        </p:grpSpPr>
        <p:sp>
          <p:nvSpPr>
            <p:cNvPr id="184" name="Google Shape;184;p2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186" name="Google Shape;186;p23"/>
          <p:cNvGraphicFramePr/>
          <p:nvPr/>
        </p:nvGraphicFramePr>
        <p:xfrm>
          <a:off x="692663" y="1182250"/>
          <a:ext cx="3000000" cy="3000000"/>
        </p:xfrm>
        <a:graphic>
          <a:graphicData uri="http://schemas.openxmlformats.org/drawingml/2006/table">
            <a:tbl>
              <a:tblPr>
                <a:noFill/>
                <a:tableStyleId>{8ECAD027-E480-48CF-855F-4C2783721466}</a:tableStyleId>
              </a:tblPr>
              <a:tblGrid>
                <a:gridCol w="1129975"/>
                <a:gridCol w="896675"/>
                <a:gridCol w="930000"/>
                <a:gridCol w="863350"/>
                <a:gridCol w="963325"/>
                <a:gridCol w="930000"/>
                <a:gridCol w="985575"/>
                <a:gridCol w="918875"/>
              </a:tblGrid>
              <a:tr h="50135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1st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1st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2nd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2nd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3rd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3rd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4th Yr Fall</a:t>
                      </a:r>
                      <a:endParaRPr/>
                    </a:p>
                  </a:txBody>
                  <a:tcPr marT="91425" marB="91425" marR="91425" marL="91425" anchor="ctr">
                    <a:solidFill>
                      <a:srgbClr val="C9DAF8"/>
                    </a:solidFill>
                  </a:tcPr>
                </a:tc>
              </a:tr>
              <a:tr h="501350">
                <a:tc>
                  <a:txBody>
                    <a:bodyPr/>
                    <a:lstStyle/>
                    <a:p>
                      <a:pPr indent="0" lvl="0" marL="0" rtl="0" algn="l">
                        <a:spcBef>
                          <a:spcPts val="0"/>
                        </a:spcBef>
                        <a:spcAft>
                          <a:spcPts val="0"/>
                        </a:spcAft>
                        <a:buNone/>
                      </a:pPr>
                      <a:r>
                        <a:rPr lang="en"/>
                        <a:t>Economics</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0.386</a:t>
                      </a:r>
                      <a:endParaRPr/>
                    </a:p>
                  </a:txBody>
                  <a:tcPr marT="91425" marB="91425" marR="91425" marL="91425" anchor="ctr"/>
                </a:tc>
                <a:tc>
                  <a:txBody>
                    <a:bodyPr/>
                    <a:lstStyle/>
                    <a:p>
                      <a:pPr indent="0" lvl="0" marL="0" rtl="0" algn="l">
                        <a:spcBef>
                          <a:spcPts val="0"/>
                        </a:spcBef>
                        <a:spcAft>
                          <a:spcPts val="0"/>
                        </a:spcAft>
                        <a:buNone/>
                      </a:pPr>
                      <a:r>
                        <a:rPr lang="en"/>
                        <a:t>0.446</a:t>
                      </a:r>
                      <a:endParaRPr/>
                    </a:p>
                  </a:txBody>
                  <a:tcPr marT="91425" marB="91425" marR="91425" marL="91425" anchor="ctr"/>
                </a:tc>
                <a:tc>
                  <a:txBody>
                    <a:bodyPr/>
                    <a:lstStyle/>
                    <a:p>
                      <a:pPr indent="0" lvl="0" marL="0" rtl="0" algn="l">
                        <a:spcBef>
                          <a:spcPts val="0"/>
                        </a:spcBef>
                        <a:spcAft>
                          <a:spcPts val="0"/>
                        </a:spcAft>
                        <a:buNone/>
                      </a:pPr>
                      <a:r>
                        <a:rPr lang="en"/>
                        <a:t>0.384</a:t>
                      </a:r>
                      <a:endParaRPr/>
                    </a:p>
                  </a:txBody>
                  <a:tcPr marT="91425" marB="91425" marR="91425" marL="91425" anchor="ctr"/>
                </a:tc>
                <a:tc>
                  <a:txBody>
                    <a:bodyPr/>
                    <a:lstStyle/>
                    <a:p>
                      <a:pPr indent="0" lvl="0" marL="0" rtl="0" algn="l">
                        <a:spcBef>
                          <a:spcPts val="0"/>
                        </a:spcBef>
                        <a:spcAft>
                          <a:spcPts val="0"/>
                        </a:spcAft>
                        <a:buNone/>
                      </a:pPr>
                      <a:r>
                        <a:rPr lang="en"/>
                        <a:t>0.613</a:t>
                      </a:r>
                      <a:endParaRPr/>
                    </a:p>
                  </a:txBody>
                  <a:tcPr marT="91425" marB="91425" marR="91425" marL="91425" anchor="ctr"/>
                </a:tc>
                <a:tc>
                  <a:txBody>
                    <a:bodyPr/>
                    <a:lstStyle/>
                    <a:p>
                      <a:pPr indent="0" lvl="0" marL="0" rtl="0" algn="l">
                        <a:spcBef>
                          <a:spcPts val="0"/>
                        </a:spcBef>
                        <a:spcAft>
                          <a:spcPts val="0"/>
                        </a:spcAft>
                        <a:buNone/>
                      </a:pPr>
                      <a:r>
                        <a:rPr lang="en"/>
                        <a:t>0.755</a:t>
                      </a:r>
                      <a:endParaRPr/>
                    </a:p>
                  </a:txBody>
                  <a:tcPr marT="91425" marB="91425" marR="91425" marL="91425" anchor="ctr">
                    <a:solidFill>
                      <a:srgbClr val="F6B26B"/>
                    </a:solidFill>
                  </a:tcPr>
                </a:tc>
                <a:tc>
                  <a:txBody>
                    <a:bodyPr/>
                    <a:lstStyle/>
                    <a:p>
                      <a:pPr indent="0" lvl="0" marL="0" rtl="0" algn="l">
                        <a:spcBef>
                          <a:spcPts val="0"/>
                        </a:spcBef>
                        <a:spcAft>
                          <a:spcPts val="0"/>
                        </a:spcAft>
                        <a:buNone/>
                      </a:pPr>
                      <a:r>
                        <a:rPr lang="en"/>
                        <a:t>0.662</a:t>
                      </a:r>
                      <a:endParaRPr/>
                    </a:p>
                  </a:txBody>
                  <a:tcPr marT="91425" marB="91425" marR="91425" marL="91425" anchor="ctr"/>
                </a:tc>
                <a:tc>
                  <a:txBody>
                    <a:bodyPr/>
                    <a:lstStyle/>
                    <a:p>
                      <a:pPr indent="0" lvl="0" marL="0" rtl="0" algn="l">
                        <a:spcBef>
                          <a:spcPts val="0"/>
                        </a:spcBef>
                        <a:spcAft>
                          <a:spcPts val="0"/>
                        </a:spcAft>
                        <a:buNone/>
                      </a:pPr>
                      <a:r>
                        <a:rPr lang="en"/>
                        <a:t>0.512</a:t>
                      </a:r>
                      <a:endParaRPr/>
                    </a:p>
                  </a:txBody>
                  <a:tcPr marT="91425" marB="91425" marR="91425" marL="91425" anchor="ctr"/>
                </a:tc>
              </a:tr>
              <a:tr h="462900">
                <a:tc>
                  <a:txBody>
                    <a:bodyPr/>
                    <a:lstStyle/>
                    <a:p>
                      <a:pPr indent="0" lvl="0" marL="0" rtl="0" algn="l">
                        <a:spcBef>
                          <a:spcPts val="0"/>
                        </a:spcBef>
                        <a:spcAft>
                          <a:spcPts val="0"/>
                        </a:spcAft>
                        <a:buNone/>
                      </a:pPr>
                      <a:r>
                        <a:rPr lang="en"/>
                        <a:t>BME</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0.182</a:t>
                      </a:r>
                      <a:endParaRPr/>
                    </a:p>
                  </a:txBody>
                  <a:tcPr marT="91425" marB="91425" marR="91425" marL="91425" anchor="ctr">
                    <a:solidFill>
                      <a:srgbClr val="FCE5CD"/>
                    </a:solidFill>
                  </a:tcPr>
                </a:tc>
                <a:tc>
                  <a:txBody>
                    <a:bodyPr/>
                    <a:lstStyle/>
                    <a:p>
                      <a:pPr indent="0" lvl="0" marL="0" rtl="0" algn="l">
                        <a:spcBef>
                          <a:spcPts val="0"/>
                        </a:spcBef>
                        <a:spcAft>
                          <a:spcPts val="0"/>
                        </a:spcAft>
                        <a:buNone/>
                      </a:pPr>
                      <a:r>
                        <a:rPr lang="en"/>
                        <a:t>0.332</a:t>
                      </a:r>
                      <a:endParaRPr/>
                    </a:p>
                  </a:txBody>
                  <a:tcPr marT="91425" marB="91425" marR="91425" marL="91425" anchor="ctr"/>
                </a:tc>
                <a:tc>
                  <a:txBody>
                    <a:bodyPr/>
                    <a:lstStyle/>
                    <a:p>
                      <a:pPr indent="0" lvl="0" marL="0" rtl="0" algn="l">
                        <a:spcBef>
                          <a:spcPts val="0"/>
                        </a:spcBef>
                        <a:spcAft>
                          <a:spcPts val="0"/>
                        </a:spcAft>
                        <a:buNone/>
                      </a:pPr>
                      <a:r>
                        <a:rPr lang="en"/>
                        <a:t>0.431</a:t>
                      </a:r>
                      <a:endParaRPr/>
                    </a:p>
                  </a:txBody>
                  <a:tcPr marT="91425" marB="91425" marR="91425" marL="91425" anchor="ctr"/>
                </a:tc>
                <a:tc>
                  <a:txBody>
                    <a:bodyPr/>
                    <a:lstStyle/>
                    <a:p>
                      <a:pPr indent="0" lvl="0" marL="0" rtl="0" algn="l">
                        <a:spcBef>
                          <a:spcPts val="0"/>
                        </a:spcBef>
                        <a:spcAft>
                          <a:spcPts val="0"/>
                        </a:spcAft>
                        <a:buNone/>
                      </a:pPr>
                      <a:r>
                        <a:rPr lang="en"/>
                        <a:t>0.478</a:t>
                      </a:r>
                      <a:endParaRPr/>
                    </a:p>
                  </a:txBody>
                  <a:tcPr marT="91425" marB="91425" marR="91425" marL="91425" anchor="ctr"/>
                </a:tc>
                <a:tc>
                  <a:txBody>
                    <a:bodyPr/>
                    <a:lstStyle/>
                    <a:p>
                      <a:pPr indent="0" lvl="0" marL="0" rtl="0" algn="l">
                        <a:spcBef>
                          <a:spcPts val="0"/>
                        </a:spcBef>
                        <a:spcAft>
                          <a:spcPts val="0"/>
                        </a:spcAft>
                        <a:buNone/>
                      </a:pPr>
                      <a:r>
                        <a:rPr lang="en"/>
                        <a:t>0.568</a:t>
                      </a:r>
                      <a:endParaRPr/>
                    </a:p>
                  </a:txBody>
                  <a:tcPr marT="91425" marB="91425" marR="91425" marL="91425" anchor="ctr"/>
                </a:tc>
                <a:tc>
                  <a:txBody>
                    <a:bodyPr/>
                    <a:lstStyle/>
                    <a:p>
                      <a:pPr indent="0" lvl="0" marL="0" rtl="0" algn="l">
                        <a:spcBef>
                          <a:spcPts val="0"/>
                        </a:spcBef>
                        <a:spcAft>
                          <a:spcPts val="0"/>
                        </a:spcAft>
                        <a:buNone/>
                      </a:pPr>
                      <a:r>
                        <a:rPr lang="en"/>
                        <a:t>0.719</a:t>
                      </a:r>
                      <a:endParaRPr/>
                    </a:p>
                  </a:txBody>
                  <a:tcPr marT="91425" marB="91425" marR="91425" marL="91425" anchor="ctr"/>
                </a:tc>
                <a:tc>
                  <a:txBody>
                    <a:bodyPr/>
                    <a:lstStyle/>
                    <a:p>
                      <a:pPr indent="0" lvl="0" marL="0" rtl="0" algn="l">
                        <a:spcBef>
                          <a:spcPts val="0"/>
                        </a:spcBef>
                        <a:spcAft>
                          <a:spcPts val="0"/>
                        </a:spcAft>
                        <a:buNone/>
                      </a:pPr>
                      <a:r>
                        <a:rPr lang="en"/>
                        <a:t>0.54</a:t>
                      </a:r>
                      <a:endParaRPr/>
                    </a:p>
                  </a:txBody>
                  <a:tcPr marT="91425" marB="91425" marR="91425" marL="91425" anchor="ctr"/>
                </a:tc>
              </a:tr>
            </a:tbl>
          </a:graphicData>
        </a:graphic>
      </p:graphicFrame>
      <p:pic>
        <p:nvPicPr>
          <p:cNvPr id="187" name="Google Shape;187;p23"/>
          <p:cNvPicPr preferRelativeResize="0"/>
          <p:nvPr/>
        </p:nvPicPr>
        <p:blipFill rotWithShape="1">
          <a:blip r:embed="rId4">
            <a:alphaModFix/>
          </a:blip>
          <a:srcRect b="0" l="0" r="0" t="6261"/>
          <a:stretch/>
        </p:blipFill>
        <p:spPr>
          <a:xfrm>
            <a:off x="1718900" y="2826500"/>
            <a:ext cx="6733575" cy="1942175"/>
          </a:xfrm>
          <a:prstGeom prst="rect">
            <a:avLst/>
          </a:prstGeom>
          <a:noFill/>
          <a:ln>
            <a:noFill/>
          </a:ln>
        </p:spPr>
      </p:pic>
      <p:sp>
        <p:nvSpPr>
          <p:cNvPr id="188" name="Google Shape;188;p23"/>
          <p:cNvSpPr/>
          <p:nvPr/>
        </p:nvSpPr>
        <p:spPr>
          <a:xfrm>
            <a:off x="7593550" y="3050400"/>
            <a:ext cx="858900" cy="1718400"/>
          </a:xfrm>
          <a:prstGeom prst="roundRect">
            <a:avLst>
              <a:gd fmla="val 16667" name="adj"/>
            </a:avLst>
          </a:prstGeom>
          <a:noFill/>
          <a:ln cap="flat" cmpd="sng" w="2857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rotWithShape="1">
          <a:blip r:embed="rId3">
            <a:alphaModFix/>
          </a:blip>
          <a:srcRect b="5170" l="0" r="0" t="5987"/>
          <a:stretch/>
        </p:blipFill>
        <p:spPr>
          <a:xfrm>
            <a:off x="1485150" y="535125"/>
            <a:ext cx="6264700" cy="4619976"/>
          </a:xfrm>
          <a:prstGeom prst="rect">
            <a:avLst/>
          </a:prstGeom>
          <a:noFill/>
          <a:ln>
            <a:noFill/>
          </a:ln>
        </p:spPr>
      </p:pic>
      <p:sp>
        <p:nvSpPr>
          <p:cNvPr id="194" name="Google Shape;194;p24"/>
          <p:cNvSpPr txBox="1"/>
          <p:nvPr/>
        </p:nvSpPr>
        <p:spPr>
          <a:xfrm>
            <a:off x="167450" y="87050"/>
            <a:ext cx="495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434343"/>
                </a:solidFill>
              </a:rPr>
              <a:t>Highest Centrality: 3Y Fall Econ</a:t>
            </a:r>
            <a:endParaRPr sz="2000">
              <a:solidFill>
                <a:srgbClr val="434343"/>
              </a:solidFill>
            </a:endParaRPr>
          </a:p>
        </p:txBody>
      </p:sp>
      <p:sp>
        <p:nvSpPr>
          <p:cNvPr id="195" name="Google Shape;195;p24"/>
          <p:cNvSpPr/>
          <p:nvPr/>
        </p:nvSpPr>
        <p:spPr>
          <a:xfrm>
            <a:off x="5956200" y="969700"/>
            <a:ext cx="483000" cy="434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857200" y="2137050"/>
            <a:ext cx="483000" cy="434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857200" y="2627763"/>
            <a:ext cx="483000" cy="434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5"/>
          <p:cNvPicPr preferRelativeResize="0"/>
          <p:nvPr/>
        </p:nvPicPr>
        <p:blipFill rotWithShape="1">
          <a:blip r:embed="rId3">
            <a:alphaModFix/>
          </a:blip>
          <a:srcRect b="5154" l="0" r="0" t="5972"/>
          <a:stretch/>
        </p:blipFill>
        <p:spPr>
          <a:xfrm>
            <a:off x="1311500" y="652100"/>
            <a:ext cx="6088056" cy="4491400"/>
          </a:xfrm>
          <a:prstGeom prst="rect">
            <a:avLst/>
          </a:prstGeom>
          <a:noFill/>
          <a:ln>
            <a:noFill/>
          </a:ln>
        </p:spPr>
      </p:pic>
      <p:sp>
        <p:nvSpPr>
          <p:cNvPr id="203" name="Google Shape;203;p25"/>
          <p:cNvSpPr txBox="1"/>
          <p:nvPr/>
        </p:nvSpPr>
        <p:spPr>
          <a:xfrm>
            <a:off x="121245" y="159500"/>
            <a:ext cx="468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595959"/>
                </a:solidFill>
              </a:rPr>
              <a:t>Lowest Centrality: (1Y Fall BME)</a:t>
            </a:r>
            <a:endParaRPr sz="20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524177" y="1791600"/>
            <a:ext cx="5851423" cy="2750174"/>
          </a:xfrm>
          <a:prstGeom prst="rect">
            <a:avLst/>
          </a:prstGeom>
          <a:noFill/>
          <a:ln>
            <a:noFill/>
          </a:ln>
        </p:spPr>
      </p:pic>
      <p:sp>
        <p:nvSpPr>
          <p:cNvPr id="209" name="Google Shape;209;p26"/>
          <p:cNvSpPr txBox="1"/>
          <p:nvPr/>
        </p:nvSpPr>
        <p:spPr>
          <a:xfrm>
            <a:off x="253500" y="4541775"/>
            <a:ext cx="8637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100">
                <a:solidFill>
                  <a:schemeClr val="dk1"/>
                </a:solidFill>
                <a:highlight>
                  <a:srgbClr val="FFFFFF"/>
                </a:highlight>
              </a:rPr>
              <a:t>Newman, M. E., &amp; Girvan, M. (2004). Finding and evaluating community structure in networks. Physical review E, 69(2), 026113.</a:t>
            </a:r>
            <a:endParaRPr b="1" i="1" sz="1100">
              <a:solidFill>
                <a:schemeClr val="dk1"/>
              </a:solidFill>
              <a:highlight>
                <a:srgbClr val="FFFFFF"/>
              </a:highlight>
            </a:endParaRPr>
          </a:p>
        </p:txBody>
      </p:sp>
      <p:pic>
        <p:nvPicPr>
          <p:cNvPr id="210" name="Google Shape;210;p26"/>
          <p:cNvPicPr preferRelativeResize="0"/>
          <p:nvPr/>
        </p:nvPicPr>
        <p:blipFill>
          <a:blip r:embed="rId4">
            <a:alphaModFix/>
          </a:blip>
          <a:stretch>
            <a:fillRect/>
          </a:stretch>
        </p:blipFill>
        <p:spPr>
          <a:xfrm>
            <a:off x="1276350" y="956625"/>
            <a:ext cx="6591300" cy="1123950"/>
          </a:xfrm>
          <a:prstGeom prst="rect">
            <a:avLst/>
          </a:prstGeom>
          <a:noFill/>
          <a:ln>
            <a:noFill/>
          </a:ln>
        </p:spPr>
      </p:pic>
      <p:sp>
        <p:nvSpPr>
          <p:cNvPr id="211" name="Google Shape;211;p26"/>
          <p:cNvSpPr txBox="1"/>
          <p:nvPr>
            <p:ph idx="4294967295" type="title"/>
          </p:nvPr>
        </p:nvSpPr>
        <p:spPr>
          <a:xfrm>
            <a:off x="527000" y="3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Modularity</a:t>
            </a:r>
            <a:endParaRPr>
              <a:solidFill>
                <a:srgbClr val="1C4587"/>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Modularity</a:t>
            </a:r>
            <a:endParaRPr>
              <a:solidFill>
                <a:srgbClr val="1C4587"/>
              </a:solidFill>
              <a:latin typeface="Times New Roman"/>
              <a:ea typeface="Times New Roman"/>
              <a:cs typeface="Times New Roman"/>
              <a:sym typeface="Times New Roman"/>
            </a:endParaRPr>
          </a:p>
        </p:txBody>
      </p:sp>
      <p:grpSp>
        <p:nvGrpSpPr>
          <p:cNvPr id="217" name="Google Shape;217;p27"/>
          <p:cNvGrpSpPr/>
          <p:nvPr/>
        </p:nvGrpSpPr>
        <p:grpSpPr>
          <a:xfrm>
            <a:off x="0" y="0"/>
            <a:ext cx="9144000" cy="585300"/>
            <a:chOff x="0" y="0"/>
            <a:chExt cx="9144000" cy="585300"/>
          </a:xfrm>
        </p:grpSpPr>
        <p:sp>
          <p:nvSpPr>
            <p:cNvPr id="218" name="Google Shape;218;p2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20" name="Google Shape;220;p27"/>
          <p:cNvGrpSpPr/>
          <p:nvPr/>
        </p:nvGrpSpPr>
        <p:grpSpPr>
          <a:xfrm>
            <a:off x="0" y="4839100"/>
            <a:ext cx="9159475" cy="304200"/>
            <a:chOff x="0" y="4839100"/>
            <a:chExt cx="9159475" cy="304200"/>
          </a:xfrm>
        </p:grpSpPr>
        <p:sp>
          <p:nvSpPr>
            <p:cNvPr id="221" name="Google Shape;221;p2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223" name="Google Shape;223;p27"/>
          <p:cNvGraphicFramePr/>
          <p:nvPr/>
        </p:nvGraphicFramePr>
        <p:xfrm>
          <a:off x="692663" y="1182250"/>
          <a:ext cx="3000000" cy="3000000"/>
        </p:xfrm>
        <a:graphic>
          <a:graphicData uri="http://schemas.openxmlformats.org/drawingml/2006/table">
            <a:tbl>
              <a:tblPr>
                <a:noFill/>
                <a:tableStyleId>{8ECAD027-E480-48CF-855F-4C2783721466}</a:tableStyleId>
              </a:tblPr>
              <a:tblGrid>
                <a:gridCol w="1220225"/>
                <a:gridCol w="968300"/>
                <a:gridCol w="1004275"/>
                <a:gridCol w="932300"/>
                <a:gridCol w="1040275"/>
                <a:gridCol w="1004275"/>
                <a:gridCol w="1064300"/>
                <a:gridCol w="992275"/>
              </a:tblGrid>
              <a:tr h="402775">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1Y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1Y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2Y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2Y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3Y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3Y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4Y Fall</a:t>
                      </a:r>
                      <a:endParaRPr/>
                    </a:p>
                  </a:txBody>
                  <a:tcPr marT="91425" marB="91425" marR="91425" marL="91425" anchor="ctr">
                    <a:solidFill>
                      <a:srgbClr val="C9DAF8"/>
                    </a:solidFill>
                  </a:tcPr>
                </a:tc>
              </a:tr>
              <a:tr h="402775">
                <a:tc>
                  <a:txBody>
                    <a:bodyPr/>
                    <a:lstStyle/>
                    <a:p>
                      <a:pPr indent="0" lvl="0" marL="0" rtl="0" algn="l">
                        <a:spcBef>
                          <a:spcPts val="0"/>
                        </a:spcBef>
                        <a:spcAft>
                          <a:spcPts val="0"/>
                        </a:spcAft>
                        <a:buNone/>
                      </a:pPr>
                      <a:r>
                        <a:rPr lang="en"/>
                        <a:t>Economics</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0.407</a:t>
                      </a:r>
                      <a:endParaRPr/>
                    </a:p>
                  </a:txBody>
                  <a:tcPr marT="91425" marB="91425" marR="91425" marL="91425" anchor="ctr"/>
                </a:tc>
                <a:tc>
                  <a:txBody>
                    <a:bodyPr/>
                    <a:lstStyle/>
                    <a:p>
                      <a:pPr indent="0" lvl="0" marL="0" rtl="0" algn="ctr">
                        <a:spcBef>
                          <a:spcPts val="0"/>
                        </a:spcBef>
                        <a:spcAft>
                          <a:spcPts val="0"/>
                        </a:spcAft>
                        <a:buNone/>
                      </a:pPr>
                      <a:r>
                        <a:rPr lang="en"/>
                        <a:t>0.308</a:t>
                      </a:r>
                      <a:endParaRPr/>
                    </a:p>
                  </a:txBody>
                  <a:tcPr marT="91425" marB="91425" marR="91425" marL="91425" anchor="ctr"/>
                </a:tc>
                <a:tc>
                  <a:txBody>
                    <a:bodyPr/>
                    <a:lstStyle/>
                    <a:p>
                      <a:pPr indent="0" lvl="0" marL="0" rtl="0" algn="ctr">
                        <a:spcBef>
                          <a:spcPts val="0"/>
                        </a:spcBef>
                        <a:spcAft>
                          <a:spcPts val="0"/>
                        </a:spcAft>
                        <a:buNone/>
                      </a:pPr>
                      <a:r>
                        <a:rPr lang="en"/>
                        <a:t>0.245</a:t>
                      </a:r>
                      <a:endParaRPr/>
                    </a:p>
                  </a:txBody>
                  <a:tcPr marT="91425" marB="91425" marR="91425" marL="91425" anchor="ctr"/>
                </a:tc>
                <a:tc>
                  <a:txBody>
                    <a:bodyPr/>
                    <a:lstStyle/>
                    <a:p>
                      <a:pPr indent="0" lvl="0" marL="0" rtl="0" algn="ctr">
                        <a:spcBef>
                          <a:spcPts val="0"/>
                        </a:spcBef>
                        <a:spcAft>
                          <a:spcPts val="0"/>
                        </a:spcAft>
                        <a:buNone/>
                      </a:pPr>
                      <a:r>
                        <a:rPr lang="en"/>
                        <a:t>0.19</a:t>
                      </a:r>
                      <a:endParaRPr/>
                    </a:p>
                  </a:txBody>
                  <a:tcPr marT="91425" marB="91425" marR="91425" marL="91425" anchor="ctr"/>
                </a:tc>
                <a:tc>
                  <a:txBody>
                    <a:bodyPr/>
                    <a:lstStyle/>
                    <a:p>
                      <a:pPr indent="0" lvl="0" marL="0" rtl="0" algn="ctr">
                        <a:spcBef>
                          <a:spcPts val="0"/>
                        </a:spcBef>
                        <a:spcAft>
                          <a:spcPts val="0"/>
                        </a:spcAft>
                        <a:buNone/>
                      </a:pPr>
                      <a:r>
                        <a:rPr lang="en"/>
                        <a:t>0.18</a:t>
                      </a:r>
                      <a:endParaRPr/>
                    </a:p>
                  </a:txBody>
                  <a:tcPr marT="91425" marB="91425" marR="91425" marL="91425" anchor="ctr"/>
                </a:tc>
                <a:tc>
                  <a:txBody>
                    <a:bodyPr/>
                    <a:lstStyle/>
                    <a:p>
                      <a:pPr indent="0" lvl="0" marL="0" rtl="0" algn="ctr">
                        <a:spcBef>
                          <a:spcPts val="0"/>
                        </a:spcBef>
                        <a:spcAft>
                          <a:spcPts val="0"/>
                        </a:spcAft>
                        <a:buNone/>
                      </a:pPr>
                      <a:r>
                        <a:rPr lang="en"/>
                        <a:t>0.124</a:t>
                      </a:r>
                      <a:endParaRPr/>
                    </a:p>
                  </a:txBody>
                  <a:tcPr marT="91425" marB="91425" marR="91425" marL="91425" anchor="ctr"/>
                </a:tc>
                <a:tc>
                  <a:txBody>
                    <a:bodyPr/>
                    <a:lstStyle/>
                    <a:p>
                      <a:pPr indent="0" lvl="0" marL="0" rtl="0" algn="ctr">
                        <a:spcBef>
                          <a:spcPts val="0"/>
                        </a:spcBef>
                        <a:spcAft>
                          <a:spcPts val="0"/>
                        </a:spcAft>
                        <a:buNone/>
                      </a:pPr>
                      <a:r>
                        <a:rPr lang="en"/>
                        <a:t>0.15</a:t>
                      </a:r>
                      <a:endParaRPr/>
                    </a:p>
                  </a:txBody>
                  <a:tcPr marT="91425" marB="91425" marR="91425" marL="91425" anchor="ctr"/>
                </a:tc>
              </a:tr>
              <a:tr h="371900">
                <a:tc>
                  <a:txBody>
                    <a:bodyPr/>
                    <a:lstStyle/>
                    <a:p>
                      <a:pPr indent="0" lvl="0" marL="0" rtl="0" algn="l">
                        <a:spcBef>
                          <a:spcPts val="0"/>
                        </a:spcBef>
                        <a:spcAft>
                          <a:spcPts val="0"/>
                        </a:spcAft>
                        <a:buNone/>
                      </a:pPr>
                      <a:r>
                        <a:rPr lang="en"/>
                        <a:t>BME</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0.415</a:t>
                      </a: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t>0.316</a:t>
                      </a:r>
                      <a:endParaRPr/>
                    </a:p>
                  </a:txBody>
                  <a:tcPr marT="91425" marB="91425" marR="91425" marL="91425" anchor="ctr"/>
                </a:tc>
                <a:tc>
                  <a:txBody>
                    <a:bodyPr/>
                    <a:lstStyle/>
                    <a:p>
                      <a:pPr indent="0" lvl="0" marL="0" rtl="0" algn="ctr">
                        <a:spcBef>
                          <a:spcPts val="0"/>
                        </a:spcBef>
                        <a:spcAft>
                          <a:spcPts val="0"/>
                        </a:spcAft>
                        <a:buNone/>
                      </a:pPr>
                      <a:r>
                        <a:rPr lang="en"/>
                        <a:t>0.359</a:t>
                      </a:r>
                      <a:endParaRPr/>
                    </a:p>
                  </a:txBody>
                  <a:tcPr marT="91425" marB="91425" marR="91425" marL="91425" anchor="ctr"/>
                </a:tc>
                <a:tc>
                  <a:txBody>
                    <a:bodyPr/>
                    <a:lstStyle/>
                    <a:p>
                      <a:pPr indent="0" lvl="0" marL="0" rtl="0" algn="ctr">
                        <a:spcBef>
                          <a:spcPts val="0"/>
                        </a:spcBef>
                        <a:spcAft>
                          <a:spcPts val="0"/>
                        </a:spcAft>
                        <a:buNone/>
                      </a:pPr>
                      <a:r>
                        <a:rPr lang="en"/>
                        <a:t>0.336</a:t>
                      </a:r>
                      <a:endParaRPr/>
                    </a:p>
                  </a:txBody>
                  <a:tcPr marT="91425" marB="91425" marR="91425" marL="91425" anchor="ctr"/>
                </a:tc>
                <a:tc>
                  <a:txBody>
                    <a:bodyPr/>
                    <a:lstStyle/>
                    <a:p>
                      <a:pPr indent="0" lvl="0" marL="0" rtl="0" algn="ctr">
                        <a:spcBef>
                          <a:spcPts val="0"/>
                        </a:spcBef>
                        <a:spcAft>
                          <a:spcPts val="0"/>
                        </a:spcAft>
                        <a:buNone/>
                      </a:pPr>
                      <a:r>
                        <a:rPr lang="en"/>
                        <a:t>0.11</a:t>
                      </a:r>
                      <a:endParaRPr/>
                    </a:p>
                  </a:txBody>
                  <a:tcPr marT="91425" marB="91425" marR="91425" marL="91425" anchor="ctr"/>
                </a:tc>
                <a:tc>
                  <a:txBody>
                    <a:bodyPr/>
                    <a:lstStyle/>
                    <a:p>
                      <a:pPr indent="0" lvl="0" marL="0" rtl="0" algn="ctr">
                        <a:spcBef>
                          <a:spcPts val="0"/>
                        </a:spcBef>
                        <a:spcAft>
                          <a:spcPts val="0"/>
                        </a:spcAft>
                        <a:buNone/>
                      </a:pPr>
                      <a:r>
                        <a:rPr lang="en"/>
                        <a:t>0.08</a:t>
                      </a: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t>0.17</a:t>
                      </a:r>
                      <a:endParaRPr/>
                    </a:p>
                  </a:txBody>
                  <a:tcPr marT="91425" marB="91425" marR="91425" marL="91425" anchor="ctr"/>
                </a:tc>
              </a:tr>
            </a:tbl>
          </a:graphicData>
        </a:graphic>
      </p:graphicFrame>
      <p:pic>
        <p:nvPicPr>
          <p:cNvPr id="224" name="Google Shape;224;p27"/>
          <p:cNvPicPr preferRelativeResize="0"/>
          <p:nvPr/>
        </p:nvPicPr>
        <p:blipFill>
          <a:blip r:embed="rId4">
            <a:alphaModFix/>
          </a:blip>
          <a:stretch>
            <a:fillRect/>
          </a:stretch>
        </p:blipFill>
        <p:spPr>
          <a:xfrm>
            <a:off x="692675" y="2703124"/>
            <a:ext cx="8120134" cy="1998213"/>
          </a:xfrm>
          <a:prstGeom prst="rect">
            <a:avLst/>
          </a:prstGeom>
          <a:noFill/>
          <a:ln>
            <a:noFill/>
          </a:ln>
        </p:spPr>
      </p:pic>
      <p:sp>
        <p:nvSpPr>
          <p:cNvPr id="225" name="Google Shape;225;p27"/>
          <p:cNvSpPr/>
          <p:nvPr/>
        </p:nvSpPr>
        <p:spPr>
          <a:xfrm>
            <a:off x="7859600" y="2855750"/>
            <a:ext cx="858900" cy="1718400"/>
          </a:xfrm>
          <a:prstGeom prst="roundRect">
            <a:avLst>
              <a:gd fmla="val 16667" name="adj"/>
            </a:avLst>
          </a:prstGeom>
          <a:noFill/>
          <a:ln cap="flat" cmpd="sng" w="2857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8"/>
          <p:cNvPicPr preferRelativeResize="0"/>
          <p:nvPr/>
        </p:nvPicPr>
        <p:blipFill rotWithShape="1">
          <a:blip r:embed="rId3">
            <a:alphaModFix/>
          </a:blip>
          <a:srcRect b="17307" l="28307" r="24662" t="0"/>
          <a:stretch/>
        </p:blipFill>
        <p:spPr>
          <a:xfrm>
            <a:off x="502975" y="460700"/>
            <a:ext cx="3683201" cy="4001349"/>
          </a:xfrm>
          <a:prstGeom prst="rect">
            <a:avLst/>
          </a:prstGeom>
          <a:noFill/>
          <a:ln>
            <a:noFill/>
          </a:ln>
        </p:spPr>
      </p:pic>
      <p:sp>
        <p:nvSpPr>
          <p:cNvPr id="231" name="Google Shape;231;p28"/>
          <p:cNvSpPr txBox="1"/>
          <p:nvPr/>
        </p:nvSpPr>
        <p:spPr>
          <a:xfrm>
            <a:off x="1087175" y="4222300"/>
            <a:ext cx="2531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Highest </a:t>
            </a:r>
            <a:r>
              <a:rPr b="1" lang="en" sz="1900"/>
              <a:t>Modularity</a:t>
            </a:r>
            <a:endParaRPr b="1" sz="1900"/>
          </a:p>
          <a:p>
            <a:pPr indent="0" lvl="0" marL="0" rtl="0" algn="ctr">
              <a:spcBef>
                <a:spcPts val="0"/>
              </a:spcBef>
              <a:spcAft>
                <a:spcPts val="0"/>
              </a:spcAft>
              <a:buNone/>
            </a:pPr>
            <a:r>
              <a:rPr b="1" lang="en" sz="1900"/>
              <a:t>(1Y Fall BME)</a:t>
            </a:r>
            <a:endParaRPr b="1" sz="1900"/>
          </a:p>
        </p:txBody>
      </p:sp>
      <p:sp>
        <p:nvSpPr>
          <p:cNvPr id="232" name="Google Shape;232;p28"/>
          <p:cNvSpPr txBox="1"/>
          <p:nvPr/>
        </p:nvSpPr>
        <p:spPr>
          <a:xfrm>
            <a:off x="5961225" y="4222300"/>
            <a:ext cx="2531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Lowest</a:t>
            </a:r>
            <a:r>
              <a:rPr b="1" lang="en" sz="1900"/>
              <a:t> Modularity</a:t>
            </a:r>
            <a:endParaRPr b="1" sz="1900"/>
          </a:p>
          <a:p>
            <a:pPr indent="0" lvl="0" marL="0" rtl="0" algn="ctr">
              <a:spcBef>
                <a:spcPts val="0"/>
              </a:spcBef>
              <a:spcAft>
                <a:spcPts val="0"/>
              </a:spcAft>
              <a:buNone/>
            </a:pPr>
            <a:r>
              <a:rPr b="1" lang="en" sz="1900"/>
              <a:t>(3Y Spring BME)</a:t>
            </a:r>
            <a:endParaRPr b="1" sz="1900"/>
          </a:p>
        </p:txBody>
      </p:sp>
      <p:pic>
        <p:nvPicPr>
          <p:cNvPr id="233" name="Google Shape;233;p28"/>
          <p:cNvPicPr preferRelativeResize="0"/>
          <p:nvPr/>
        </p:nvPicPr>
        <p:blipFill rotWithShape="1">
          <a:blip r:embed="rId4">
            <a:alphaModFix/>
          </a:blip>
          <a:srcRect b="18765" l="28459" r="18886" t="0"/>
          <a:stretch/>
        </p:blipFill>
        <p:spPr>
          <a:xfrm>
            <a:off x="5108834" y="460700"/>
            <a:ext cx="3896365" cy="371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Model: Methods</a:t>
            </a:r>
            <a:endParaRPr>
              <a:solidFill>
                <a:srgbClr val="1C4587"/>
              </a:solidFill>
              <a:latin typeface="Times New Roman"/>
              <a:ea typeface="Times New Roman"/>
              <a:cs typeface="Times New Roman"/>
              <a:sym typeface="Times New Roman"/>
            </a:endParaRPr>
          </a:p>
        </p:txBody>
      </p:sp>
      <p:grpSp>
        <p:nvGrpSpPr>
          <p:cNvPr id="239" name="Google Shape;239;p29"/>
          <p:cNvGrpSpPr/>
          <p:nvPr/>
        </p:nvGrpSpPr>
        <p:grpSpPr>
          <a:xfrm>
            <a:off x="0" y="0"/>
            <a:ext cx="9144000" cy="585300"/>
            <a:chOff x="0" y="0"/>
            <a:chExt cx="9144000" cy="585300"/>
          </a:xfrm>
        </p:grpSpPr>
        <p:sp>
          <p:nvSpPr>
            <p:cNvPr id="240" name="Google Shape;240;p29"/>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9"/>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42" name="Google Shape;242;p29"/>
          <p:cNvGrpSpPr/>
          <p:nvPr/>
        </p:nvGrpSpPr>
        <p:grpSpPr>
          <a:xfrm>
            <a:off x="0" y="4839100"/>
            <a:ext cx="9159475" cy="304200"/>
            <a:chOff x="0" y="4839100"/>
            <a:chExt cx="9159475" cy="304200"/>
          </a:xfrm>
        </p:grpSpPr>
        <p:sp>
          <p:nvSpPr>
            <p:cNvPr id="243" name="Google Shape;243;p29"/>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245" name="Google Shape;245;p29"/>
          <p:cNvPicPr preferRelativeResize="0"/>
          <p:nvPr/>
        </p:nvPicPr>
        <p:blipFill>
          <a:blip r:embed="rId4">
            <a:alphaModFix/>
          </a:blip>
          <a:stretch>
            <a:fillRect/>
          </a:stretch>
        </p:blipFill>
        <p:spPr>
          <a:xfrm>
            <a:off x="152400" y="1730050"/>
            <a:ext cx="8839199" cy="2549132"/>
          </a:xfrm>
          <a:prstGeom prst="rect">
            <a:avLst/>
          </a:prstGeom>
          <a:noFill/>
          <a:ln>
            <a:noFill/>
          </a:ln>
        </p:spPr>
      </p:pic>
      <p:sp>
        <p:nvSpPr>
          <p:cNvPr id="246" name="Google Shape;246;p29"/>
          <p:cNvSpPr/>
          <p:nvPr/>
        </p:nvSpPr>
        <p:spPr>
          <a:xfrm>
            <a:off x="4572000" y="1247150"/>
            <a:ext cx="4260300" cy="3294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6"/>
                                        </p:tgtEl>
                                      </p:cBhvr>
                                    </p:animEffect>
                                    <p:set>
                                      <p:cBhvr>
                                        <p:cTn dur="1" fill="hold">
                                          <p:stCondLst>
                                            <p:cond delay="1000"/>
                                          </p:stCondLst>
                                        </p:cTn>
                                        <p:tgtEl>
                                          <p:spTgt spid="2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Model: Results</a:t>
            </a:r>
            <a:endParaRPr>
              <a:solidFill>
                <a:srgbClr val="1C4587"/>
              </a:solidFill>
              <a:latin typeface="Times New Roman"/>
              <a:ea typeface="Times New Roman"/>
              <a:cs typeface="Times New Roman"/>
              <a:sym typeface="Times New Roman"/>
            </a:endParaRPr>
          </a:p>
        </p:txBody>
      </p:sp>
      <p:grpSp>
        <p:nvGrpSpPr>
          <p:cNvPr id="252" name="Google Shape;252;p30"/>
          <p:cNvGrpSpPr/>
          <p:nvPr/>
        </p:nvGrpSpPr>
        <p:grpSpPr>
          <a:xfrm>
            <a:off x="0" y="0"/>
            <a:ext cx="9144000" cy="585300"/>
            <a:chOff x="0" y="0"/>
            <a:chExt cx="9144000" cy="585300"/>
          </a:xfrm>
        </p:grpSpPr>
        <p:sp>
          <p:nvSpPr>
            <p:cNvPr id="253" name="Google Shape;253;p3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55" name="Google Shape;255;p30"/>
          <p:cNvGrpSpPr/>
          <p:nvPr/>
        </p:nvGrpSpPr>
        <p:grpSpPr>
          <a:xfrm>
            <a:off x="0" y="4839100"/>
            <a:ext cx="9159475" cy="304200"/>
            <a:chOff x="0" y="4839100"/>
            <a:chExt cx="9159475" cy="304200"/>
          </a:xfrm>
        </p:grpSpPr>
        <p:sp>
          <p:nvSpPr>
            <p:cNvPr id="256" name="Google Shape;256;p3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258" name="Google Shape;258;p30"/>
          <p:cNvGraphicFramePr/>
          <p:nvPr/>
        </p:nvGraphicFramePr>
        <p:xfrm>
          <a:off x="311713" y="2758403"/>
          <a:ext cx="3000000" cy="3000000"/>
        </p:xfrm>
        <a:graphic>
          <a:graphicData uri="http://schemas.openxmlformats.org/drawingml/2006/table">
            <a:tbl>
              <a:tblPr>
                <a:noFill/>
                <a:tableStyleId>{8ECAD027-E480-48CF-855F-4C2783721466}</a:tableStyleId>
              </a:tblPr>
              <a:tblGrid>
                <a:gridCol w="1256150"/>
                <a:gridCol w="982000"/>
                <a:gridCol w="982000"/>
                <a:gridCol w="982000"/>
                <a:gridCol w="982000"/>
                <a:gridCol w="982000"/>
                <a:gridCol w="982000"/>
                <a:gridCol w="982000"/>
              </a:tblGrid>
              <a:tr h="655275">
                <a:tc>
                  <a:txBody>
                    <a:bodyPr/>
                    <a:lstStyle/>
                    <a:p>
                      <a:pPr indent="0" lvl="0" marL="0" rtl="0" algn="ctr">
                        <a:spcBef>
                          <a:spcPts val="0"/>
                        </a:spcBef>
                        <a:spcAft>
                          <a:spcPts val="0"/>
                        </a:spcAft>
                        <a:buNone/>
                      </a:pPr>
                      <a:r>
                        <a:rPr lang="en">
                          <a:solidFill>
                            <a:srgbClr val="595959"/>
                          </a:solidFill>
                        </a:rPr>
                        <a:t>(k = 10)</a:t>
                      </a:r>
                      <a:endParaRPr>
                        <a:solidFill>
                          <a:srgbClr val="595959"/>
                        </a:solidFill>
                      </a:endParaRPr>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dk2"/>
                          </a:solidFill>
                        </a:rPr>
                        <a:t>2Y </a:t>
                      </a:r>
                      <a:endParaRPr b="1">
                        <a:solidFill>
                          <a:schemeClr val="dk2"/>
                        </a:solidFill>
                      </a:endParaRPr>
                    </a:p>
                    <a:p>
                      <a:pPr indent="0" lvl="0" marL="0" rtl="0" algn="ctr">
                        <a:spcBef>
                          <a:spcPts val="0"/>
                        </a:spcBef>
                        <a:spcAft>
                          <a:spcPts val="0"/>
                        </a:spcAft>
                        <a:buNone/>
                      </a:pPr>
                      <a:r>
                        <a:rPr b="1" lang="en">
                          <a:solidFill>
                            <a:schemeClr val="dk2"/>
                          </a:solidFill>
                        </a:rPr>
                        <a:t>Fall</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en">
                          <a:solidFill>
                            <a:schemeClr val="dk2"/>
                          </a:solidFill>
                        </a:rPr>
                        <a:t>2Y Spring</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dk2"/>
                          </a:solidFill>
                        </a:rPr>
                        <a:t>3Y </a:t>
                      </a:r>
                      <a:endParaRPr b="1">
                        <a:solidFill>
                          <a:schemeClr val="dk2"/>
                        </a:solidFill>
                      </a:endParaRPr>
                    </a:p>
                    <a:p>
                      <a:pPr indent="0" lvl="0" marL="0" rtl="0" algn="ctr">
                        <a:spcBef>
                          <a:spcPts val="0"/>
                        </a:spcBef>
                        <a:spcAft>
                          <a:spcPts val="0"/>
                        </a:spcAft>
                        <a:buNone/>
                      </a:pPr>
                      <a:r>
                        <a:rPr b="1" lang="en">
                          <a:solidFill>
                            <a:schemeClr val="dk2"/>
                          </a:solidFill>
                        </a:rPr>
                        <a:t>Fall</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en">
                          <a:solidFill>
                            <a:schemeClr val="dk2"/>
                          </a:solidFill>
                        </a:rPr>
                        <a:t>3Y Spring</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en">
                          <a:solidFill>
                            <a:schemeClr val="dk2"/>
                          </a:solidFill>
                        </a:rPr>
                        <a:t>4Y </a:t>
                      </a:r>
                      <a:endParaRPr b="1">
                        <a:solidFill>
                          <a:schemeClr val="dk2"/>
                        </a:solidFill>
                      </a:endParaRPr>
                    </a:p>
                    <a:p>
                      <a:pPr indent="0" lvl="0" marL="0" rtl="0" algn="ctr">
                        <a:spcBef>
                          <a:spcPts val="0"/>
                        </a:spcBef>
                        <a:spcAft>
                          <a:spcPts val="0"/>
                        </a:spcAft>
                        <a:buClr>
                          <a:schemeClr val="dk1"/>
                        </a:buClr>
                        <a:buSzPts val="1100"/>
                        <a:buFont typeface="Arial"/>
                        <a:buNone/>
                      </a:pPr>
                      <a:r>
                        <a:rPr b="1" lang="en">
                          <a:solidFill>
                            <a:schemeClr val="dk2"/>
                          </a:solidFill>
                        </a:rPr>
                        <a:t>Fall</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en">
                          <a:solidFill>
                            <a:schemeClr val="dk2"/>
                          </a:solidFill>
                        </a:rPr>
                        <a:t>4Y Spring</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dk2"/>
                          </a:solidFill>
                        </a:rPr>
                        <a:t>Average</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481750">
                <a:tc>
                  <a:txBody>
                    <a:bodyPr/>
                    <a:lstStyle/>
                    <a:p>
                      <a:pPr indent="0" lvl="0" marL="0" rtl="0" algn="ctr">
                        <a:spcBef>
                          <a:spcPts val="0"/>
                        </a:spcBef>
                        <a:spcAft>
                          <a:spcPts val="0"/>
                        </a:spcAft>
                        <a:buNone/>
                      </a:pPr>
                      <a:r>
                        <a:rPr b="1" lang="en">
                          <a:solidFill>
                            <a:srgbClr val="595959"/>
                          </a:solidFill>
                        </a:rPr>
                        <a:t>Accuracy</a:t>
                      </a:r>
                      <a:endParaRPr b="1">
                        <a:solidFill>
                          <a:srgbClr val="59595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t>60.8%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t>49.7%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t>51.1%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t>50.7%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t>38.6%</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t>33.8%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a:t>47.6%</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pic>
        <p:nvPicPr>
          <p:cNvPr id="259" name="Google Shape;259;p30"/>
          <p:cNvPicPr preferRelativeResize="0"/>
          <p:nvPr/>
        </p:nvPicPr>
        <p:blipFill>
          <a:blip r:embed="rId4">
            <a:alphaModFix/>
          </a:blip>
          <a:stretch>
            <a:fillRect/>
          </a:stretch>
        </p:blipFill>
        <p:spPr>
          <a:xfrm>
            <a:off x="544000" y="1404125"/>
            <a:ext cx="7665576" cy="80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Comparison of Accuracy and Modularity</a:t>
            </a:r>
            <a:endParaRPr>
              <a:solidFill>
                <a:srgbClr val="1C4587"/>
              </a:solidFill>
              <a:latin typeface="Times New Roman"/>
              <a:ea typeface="Times New Roman"/>
              <a:cs typeface="Times New Roman"/>
              <a:sym typeface="Times New Roman"/>
            </a:endParaRPr>
          </a:p>
        </p:txBody>
      </p:sp>
      <p:grpSp>
        <p:nvGrpSpPr>
          <p:cNvPr id="265" name="Google Shape;265;p31"/>
          <p:cNvGrpSpPr/>
          <p:nvPr/>
        </p:nvGrpSpPr>
        <p:grpSpPr>
          <a:xfrm>
            <a:off x="0" y="0"/>
            <a:ext cx="9144000" cy="585300"/>
            <a:chOff x="0" y="0"/>
            <a:chExt cx="9144000" cy="585300"/>
          </a:xfrm>
        </p:grpSpPr>
        <p:sp>
          <p:nvSpPr>
            <p:cNvPr id="266" name="Google Shape;266;p3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3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68" name="Google Shape;268;p31"/>
          <p:cNvGrpSpPr/>
          <p:nvPr/>
        </p:nvGrpSpPr>
        <p:grpSpPr>
          <a:xfrm>
            <a:off x="0" y="4839100"/>
            <a:ext cx="9159475" cy="304200"/>
            <a:chOff x="0" y="4839100"/>
            <a:chExt cx="9159475" cy="304200"/>
          </a:xfrm>
        </p:grpSpPr>
        <p:sp>
          <p:nvSpPr>
            <p:cNvPr id="269" name="Google Shape;269;p3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271" name="Google Shape;271;p31"/>
          <p:cNvSpPr txBox="1"/>
          <p:nvPr/>
        </p:nvSpPr>
        <p:spPr>
          <a:xfrm rot="-5400000">
            <a:off x="54425" y="2589175"/>
            <a:ext cx="153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Average Accuracy</a:t>
            </a:r>
            <a:endParaRPr b="1" sz="1200">
              <a:solidFill>
                <a:schemeClr val="dk2"/>
              </a:solidFill>
            </a:endParaRPr>
          </a:p>
        </p:txBody>
      </p:sp>
      <p:sp>
        <p:nvSpPr>
          <p:cNvPr id="272" name="Google Shape;272;p31"/>
          <p:cNvSpPr txBox="1"/>
          <p:nvPr/>
        </p:nvSpPr>
        <p:spPr>
          <a:xfrm rot="5400000">
            <a:off x="7571150" y="2589175"/>
            <a:ext cx="15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rPr>
              <a:t>Modularity</a:t>
            </a:r>
            <a:endParaRPr b="1" sz="1200">
              <a:solidFill>
                <a:schemeClr val="dk2"/>
              </a:solidFill>
            </a:endParaRPr>
          </a:p>
        </p:txBody>
      </p:sp>
      <p:pic>
        <p:nvPicPr>
          <p:cNvPr id="273" name="Google Shape;273;p31"/>
          <p:cNvPicPr preferRelativeResize="0"/>
          <p:nvPr/>
        </p:nvPicPr>
        <p:blipFill>
          <a:blip r:embed="rId4">
            <a:alphaModFix/>
          </a:blip>
          <a:stretch>
            <a:fillRect/>
          </a:stretch>
        </p:blipFill>
        <p:spPr>
          <a:xfrm>
            <a:off x="1158425" y="1322525"/>
            <a:ext cx="6842627" cy="30973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Project Overview</a:t>
            </a:r>
            <a:endParaRPr>
              <a:solidFill>
                <a:srgbClr val="1C4587"/>
              </a:solidFill>
              <a:latin typeface="Times New Roman"/>
              <a:ea typeface="Times New Roman"/>
              <a:cs typeface="Times New Roman"/>
              <a:sym typeface="Times New Roman"/>
            </a:endParaRPr>
          </a:p>
        </p:txBody>
      </p:sp>
      <p:grpSp>
        <p:nvGrpSpPr>
          <p:cNvPr id="67" name="Google Shape;67;p14"/>
          <p:cNvGrpSpPr/>
          <p:nvPr/>
        </p:nvGrpSpPr>
        <p:grpSpPr>
          <a:xfrm>
            <a:off x="0" y="0"/>
            <a:ext cx="9144000" cy="585300"/>
            <a:chOff x="0" y="0"/>
            <a:chExt cx="9144000" cy="585300"/>
          </a:xfrm>
        </p:grpSpPr>
        <p:sp>
          <p:nvSpPr>
            <p:cNvPr id="68" name="Google Shape;68;p14"/>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70" name="Google Shape;70;p14"/>
          <p:cNvGrpSpPr/>
          <p:nvPr/>
        </p:nvGrpSpPr>
        <p:grpSpPr>
          <a:xfrm>
            <a:off x="0" y="4839100"/>
            <a:ext cx="9159475" cy="304200"/>
            <a:chOff x="0" y="4839100"/>
            <a:chExt cx="9159475" cy="304200"/>
          </a:xfrm>
        </p:grpSpPr>
        <p:sp>
          <p:nvSpPr>
            <p:cNvPr id="71" name="Google Shape;71;p14"/>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73" name="Google Shape;73;p14"/>
          <p:cNvPicPr preferRelativeResize="0"/>
          <p:nvPr/>
        </p:nvPicPr>
        <p:blipFill>
          <a:blip r:embed="rId4">
            <a:alphaModFix/>
          </a:blip>
          <a:stretch>
            <a:fillRect/>
          </a:stretch>
        </p:blipFill>
        <p:spPr>
          <a:xfrm>
            <a:off x="0" y="1432193"/>
            <a:ext cx="9144001" cy="3787914"/>
          </a:xfrm>
          <a:prstGeom prst="rect">
            <a:avLst/>
          </a:prstGeom>
          <a:noFill/>
          <a:ln>
            <a:noFill/>
          </a:ln>
        </p:spPr>
      </p:pic>
      <p:sp>
        <p:nvSpPr>
          <p:cNvPr id="74" name="Google Shape;74;p14"/>
          <p:cNvSpPr txBox="1"/>
          <p:nvPr>
            <p:ph idx="1" type="body"/>
          </p:nvPr>
        </p:nvSpPr>
        <p:spPr>
          <a:xfrm>
            <a:off x="311700" y="1152475"/>
            <a:ext cx="8520600" cy="8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Facilitate course selection</a:t>
            </a:r>
            <a:endParaRPr/>
          </a:p>
          <a:p>
            <a:pPr indent="-342900" lvl="0" marL="457200" rtl="0" algn="l">
              <a:spcBef>
                <a:spcPts val="0"/>
              </a:spcBef>
              <a:spcAft>
                <a:spcPts val="0"/>
              </a:spcAft>
              <a:buSzPts val="1800"/>
              <a:buChar char="●"/>
            </a:pPr>
            <a:r>
              <a:rPr lang="en"/>
              <a:t>Select and plan classes for major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2"/>
          <p:cNvGrpSpPr/>
          <p:nvPr/>
        </p:nvGrpSpPr>
        <p:grpSpPr>
          <a:xfrm>
            <a:off x="0" y="0"/>
            <a:ext cx="9144000" cy="585300"/>
            <a:chOff x="0" y="0"/>
            <a:chExt cx="9144000" cy="585300"/>
          </a:xfrm>
        </p:grpSpPr>
        <p:sp>
          <p:nvSpPr>
            <p:cNvPr id="279" name="Google Shape;279;p32"/>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2"/>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81" name="Google Shape;281;p32"/>
          <p:cNvGrpSpPr/>
          <p:nvPr/>
        </p:nvGrpSpPr>
        <p:grpSpPr>
          <a:xfrm>
            <a:off x="0" y="4839100"/>
            <a:ext cx="9159475" cy="304200"/>
            <a:chOff x="0" y="4839100"/>
            <a:chExt cx="9159475" cy="304200"/>
          </a:xfrm>
        </p:grpSpPr>
        <p:sp>
          <p:nvSpPr>
            <p:cNvPr id="282" name="Google Shape;282;p32"/>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284" name="Google Shape;284;p3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Conclusion</a:t>
            </a:r>
            <a:endParaRPr>
              <a:solidFill>
                <a:srgbClr val="1C4587"/>
              </a:solidFill>
              <a:latin typeface="Times New Roman"/>
              <a:ea typeface="Times New Roman"/>
              <a:cs typeface="Times New Roman"/>
              <a:sym typeface="Times New Roman"/>
            </a:endParaRPr>
          </a:p>
        </p:txBody>
      </p:sp>
      <p:sp>
        <p:nvSpPr>
          <p:cNvPr id="285" name="Google Shape;285;p32"/>
          <p:cNvSpPr txBox="1"/>
          <p:nvPr>
            <p:ph idx="1" type="body"/>
          </p:nvPr>
        </p:nvSpPr>
        <p:spPr>
          <a:xfrm>
            <a:off x="311700" y="1296550"/>
            <a:ext cx="8520600" cy="3272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Academic</a:t>
            </a:r>
            <a:r>
              <a:rPr lang="en" sz="2200"/>
              <a:t> trajectory visualizations</a:t>
            </a:r>
            <a:endParaRPr sz="2200"/>
          </a:p>
          <a:p>
            <a:pPr indent="-342900" lvl="1" marL="914400" rtl="0" algn="l">
              <a:spcBef>
                <a:spcPts val="0"/>
              </a:spcBef>
              <a:spcAft>
                <a:spcPts val="0"/>
              </a:spcAft>
              <a:buSzPts val="1800"/>
              <a:buChar char="○"/>
            </a:pPr>
            <a:r>
              <a:rPr lang="en" sz="1800"/>
              <a:t>Network plots</a:t>
            </a:r>
            <a:endParaRPr sz="1800"/>
          </a:p>
          <a:p>
            <a:pPr indent="-342900" lvl="1" marL="914400" rtl="0" algn="l">
              <a:spcBef>
                <a:spcPts val="0"/>
              </a:spcBef>
              <a:spcAft>
                <a:spcPts val="0"/>
              </a:spcAft>
              <a:buSzPts val="1800"/>
              <a:buChar char="○"/>
            </a:pPr>
            <a:r>
              <a:rPr lang="en" sz="1800"/>
              <a:t>Alluvial plots</a:t>
            </a:r>
            <a:endParaRPr sz="1800"/>
          </a:p>
          <a:p>
            <a:pPr indent="-368300" lvl="0" marL="457200" rtl="0" algn="l">
              <a:spcBef>
                <a:spcPts val="1000"/>
              </a:spcBef>
              <a:spcAft>
                <a:spcPts val="0"/>
              </a:spcAft>
              <a:buSzPts val="2200"/>
              <a:buChar char="●"/>
            </a:pPr>
            <a:r>
              <a:rPr lang="en" sz="2200"/>
              <a:t>Economics vs. BME</a:t>
            </a:r>
            <a:endParaRPr sz="2200"/>
          </a:p>
          <a:p>
            <a:pPr indent="-342900" lvl="1" marL="914400" rtl="0" algn="l">
              <a:spcBef>
                <a:spcPts val="0"/>
              </a:spcBef>
              <a:spcAft>
                <a:spcPts val="0"/>
              </a:spcAft>
              <a:buSzPts val="1800"/>
              <a:buChar char="○"/>
            </a:pPr>
            <a:r>
              <a:rPr lang="en" sz="1800"/>
              <a:t>Centrality</a:t>
            </a:r>
            <a:endParaRPr sz="1800"/>
          </a:p>
          <a:p>
            <a:pPr indent="-342900" lvl="1" marL="914400" rtl="0" algn="l">
              <a:spcBef>
                <a:spcPts val="0"/>
              </a:spcBef>
              <a:spcAft>
                <a:spcPts val="0"/>
              </a:spcAft>
              <a:buSzPts val="1800"/>
              <a:buChar char="○"/>
            </a:pPr>
            <a:r>
              <a:rPr lang="en" sz="1800"/>
              <a:t>Modularity</a:t>
            </a:r>
            <a:endParaRPr sz="1800"/>
          </a:p>
          <a:p>
            <a:pPr indent="-342900" lvl="1" marL="914400" rtl="0" algn="l">
              <a:spcBef>
                <a:spcPts val="0"/>
              </a:spcBef>
              <a:spcAft>
                <a:spcPts val="0"/>
              </a:spcAft>
              <a:buSzPts val="1800"/>
              <a:buChar char="○"/>
            </a:pPr>
            <a:r>
              <a:rPr lang="en" sz="1800"/>
              <a:t>Neighborhood model performance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ctrTitle"/>
          </p:nvPr>
        </p:nvSpPr>
        <p:spPr>
          <a:xfrm>
            <a:off x="311708" y="109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Thank you!</a:t>
            </a:r>
            <a:endParaRPr>
              <a:solidFill>
                <a:srgbClr val="1C4587"/>
              </a:solidFill>
              <a:latin typeface="Times New Roman"/>
              <a:ea typeface="Times New Roman"/>
              <a:cs typeface="Times New Roman"/>
              <a:sym typeface="Times New Roman"/>
            </a:endParaRPr>
          </a:p>
        </p:txBody>
      </p:sp>
      <p:grpSp>
        <p:nvGrpSpPr>
          <p:cNvPr id="291" name="Google Shape;291;p33"/>
          <p:cNvGrpSpPr/>
          <p:nvPr/>
        </p:nvGrpSpPr>
        <p:grpSpPr>
          <a:xfrm>
            <a:off x="0" y="0"/>
            <a:ext cx="9144000" cy="585300"/>
            <a:chOff x="0" y="0"/>
            <a:chExt cx="9144000" cy="585300"/>
          </a:xfrm>
        </p:grpSpPr>
        <p:sp>
          <p:nvSpPr>
            <p:cNvPr id="292" name="Google Shape;292;p3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94" name="Google Shape;294;p33"/>
          <p:cNvGrpSpPr/>
          <p:nvPr/>
        </p:nvGrpSpPr>
        <p:grpSpPr>
          <a:xfrm>
            <a:off x="0" y="4839100"/>
            <a:ext cx="9159475" cy="304200"/>
            <a:chOff x="0" y="4839100"/>
            <a:chExt cx="9159475" cy="304200"/>
          </a:xfrm>
        </p:grpSpPr>
        <p:sp>
          <p:nvSpPr>
            <p:cNvPr id="295" name="Google Shape;295;p3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297" name="Google Shape;297;p33"/>
          <p:cNvSpPr txBox="1"/>
          <p:nvPr/>
        </p:nvSpPr>
        <p:spPr>
          <a:xfrm>
            <a:off x="0" y="4839100"/>
            <a:ext cx="27066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1C4587"/>
                </a:solidFill>
                <a:latin typeface="Times New Roman"/>
                <a:ea typeface="Times New Roman"/>
                <a:cs typeface="Times New Roman"/>
                <a:sym typeface="Times New Roman"/>
              </a:rPr>
              <a:t>Vanessa Tang, Sangseok Lee, Yiran Chen</a:t>
            </a:r>
            <a:endParaRPr sz="1100">
              <a:solidFill>
                <a:srgbClr val="1C4587"/>
              </a:solidFill>
              <a:latin typeface="Times New Roman"/>
              <a:ea typeface="Times New Roman"/>
              <a:cs typeface="Times New Roman"/>
              <a:sym typeface="Times New Roman"/>
            </a:endParaRPr>
          </a:p>
        </p:txBody>
      </p:sp>
      <p:pic>
        <p:nvPicPr>
          <p:cNvPr id="298" name="Google Shape;298;p33"/>
          <p:cNvPicPr preferRelativeResize="0"/>
          <p:nvPr/>
        </p:nvPicPr>
        <p:blipFill>
          <a:blip r:embed="rId4">
            <a:alphaModFix/>
          </a:blip>
          <a:stretch>
            <a:fillRect/>
          </a:stretch>
        </p:blipFill>
        <p:spPr>
          <a:xfrm>
            <a:off x="75175" y="70950"/>
            <a:ext cx="1299300" cy="44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Academic Pathway: Major Selection and Course Planning</a:t>
            </a:r>
            <a:endParaRPr>
              <a:solidFill>
                <a:srgbClr val="1C4587"/>
              </a:solidFill>
              <a:latin typeface="Times New Roman"/>
              <a:ea typeface="Times New Roman"/>
              <a:cs typeface="Times New Roman"/>
              <a:sym typeface="Times New Roman"/>
            </a:endParaRPr>
          </a:p>
        </p:txBody>
      </p:sp>
      <p:grpSp>
        <p:nvGrpSpPr>
          <p:cNvPr id="309" name="Google Shape;309;p35"/>
          <p:cNvGrpSpPr/>
          <p:nvPr/>
        </p:nvGrpSpPr>
        <p:grpSpPr>
          <a:xfrm>
            <a:off x="0" y="0"/>
            <a:ext cx="9144000" cy="585300"/>
            <a:chOff x="0" y="0"/>
            <a:chExt cx="9144000" cy="585300"/>
          </a:xfrm>
        </p:grpSpPr>
        <p:sp>
          <p:nvSpPr>
            <p:cNvPr id="310" name="Google Shape;310;p35"/>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5"/>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12" name="Google Shape;312;p35"/>
          <p:cNvGrpSpPr/>
          <p:nvPr/>
        </p:nvGrpSpPr>
        <p:grpSpPr>
          <a:xfrm>
            <a:off x="0" y="4839100"/>
            <a:ext cx="9159475" cy="304200"/>
            <a:chOff x="0" y="4839100"/>
            <a:chExt cx="9159475" cy="304200"/>
          </a:xfrm>
        </p:grpSpPr>
        <p:sp>
          <p:nvSpPr>
            <p:cNvPr id="313" name="Google Shape;313;p35"/>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315" name="Google Shape;315;p35"/>
          <p:cNvSpPr txBox="1"/>
          <p:nvPr>
            <p:ph idx="1" type="body"/>
          </p:nvPr>
        </p:nvSpPr>
        <p:spPr>
          <a:xfrm>
            <a:off x="311700" y="1227225"/>
            <a:ext cx="8520600" cy="33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lnSpc>
                <a:spcPct val="150000"/>
              </a:lnSpc>
              <a:spcBef>
                <a:spcPts val="1000"/>
              </a:spcBef>
              <a:spcAft>
                <a:spcPts val="0"/>
              </a:spcAft>
              <a:buClr>
                <a:schemeClr val="dk1"/>
              </a:buClr>
              <a:buSzPts val="1100"/>
              <a:buFont typeface="Arial"/>
              <a:buNone/>
            </a:pPr>
            <a:r>
              <a:rPr lang="en" sz="2000"/>
              <a:t>If a student plans to take one class or a set of classes, </a:t>
            </a:r>
            <a:endParaRPr sz="2000"/>
          </a:p>
          <a:p>
            <a:pPr indent="-355600" lvl="0" marL="457200" rtl="0" algn="l">
              <a:lnSpc>
                <a:spcPct val="150000"/>
              </a:lnSpc>
              <a:spcBef>
                <a:spcPts val="1000"/>
              </a:spcBef>
              <a:spcAft>
                <a:spcPts val="0"/>
              </a:spcAft>
              <a:buSzPts val="2000"/>
              <a:buChar char="●"/>
            </a:pPr>
            <a:r>
              <a:rPr lang="en" sz="2000"/>
              <a:t>What </a:t>
            </a:r>
            <a:r>
              <a:rPr b="1" lang="en" sz="2000">
                <a:solidFill>
                  <a:srgbClr val="1C4587"/>
                </a:solidFill>
              </a:rPr>
              <a:t>major</a:t>
            </a:r>
            <a:r>
              <a:rPr lang="en" sz="2000"/>
              <a:t> are they likely to graduate with?</a:t>
            </a:r>
            <a:endParaRPr sz="2000"/>
          </a:p>
          <a:p>
            <a:pPr indent="-355600" lvl="0" marL="457200" rtl="0" algn="l">
              <a:lnSpc>
                <a:spcPct val="150000"/>
              </a:lnSpc>
              <a:spcBef>
                <a:spcPts val="0"/>
              </a:spcBef>
              <a:spcAft>
                <a:spcPts val="0"/>
              </a:spcAft>
              <a:buSzPts val="2000"/>
              <a:buChar char="●"/>
            </a:pPr>
            <a:r>
              <a:rPr lang="en" sz="2000"/>
              <a:t>What </a:t>
            </a:r>
            <a:r>
              <a:rPr b="1" lang="en" sz="2000">
                <a:solidFill>
                  <a:srgbClr val="1C4587"/>
                </a:solidFill>
              </a:rPr>
              <a:t>classes</a:t>
            </a:r>
            <a:r>
              <a:rPr lang="en" sz="2000"/>
              <a:t> are important to that major?</a:t>
            </a:r>
            <a:endParaRPr sz="2000"/>
          </a:p>
          <a:p>
            <a:pPr indent="-355600" lvl="0" marL="457200" rtl="0" algn="l">
              <a:lnSpc>
                <a:spcPct val="150000"/>
              </a:lnSpc>
              <a:spcBef>
                <a:spcPts val="0"/>
              </a:spcBef>
              <a:spcAft>
                <a:spcPts val="0"/>
              </a:spcAft>
              <a:buSzPts val="2000"/>
              <a:buChar char="●"/>
            </a:pPr>
            <a:r>
              <a:rPr b="1" lang="en" sz="2000">
                <a:solidFill>
                  <a:srgbClr val="1C4587"/>
                </a:solidFill>
              </a:rPr>
              <a:t>When</a:t>
            </a:r>
            <a:r>
              <a:rPr lang="en" sz="2000"/>
              <a:t> are these classes commonly taken?</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1859400" y="864750"/>
            <a:ext cx="5425200" cy="341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800" u="sng">
                <a:solidFill>
                  <a:schemeClr val="hlink"/>
                </a:solidFill>
                <a:latin typeface="Times New Roman"/>
                <a:ea typeface="Times New Roman"/>
                <a:cs typeface="Times New Roman"/>
                <a:sym typeface="Times New Roman"/>
                <a:hlinkClick r:id="rId3"/>
              </a:rPr>
              <a:t>Course and Major Selection Dashboard Demo</a:t>
            </a:r>
            <a:endParaRPr sz="3800">
              <a:solidFill>
                <a:srgbClr val="1C4587"/>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Course Dashboard Feedback</a:t>
            </a:r>
            <a:endParaRPr>
              <a:solidFill>
                <a:srgbClr val="1C4587"/>
              </a:solidFill>
              <a:latin typeface="Times New Roman"/>
              <a:ea typeface="Times New Roman"/>
              <a:cs typeface="Times New Roman"/>
              <a:sym typeface="Times New Roman"/>
            </a:endParaRPr>
          </a:p>
        </p:txBody>
      </p:sp>
      <p:grpSp>
        <p:nvGrpSpPr>
          <p:cNvPr id="326" name="Google Shape;326;p37"/>
          <p:cNvGrpSpPr/>
          <p:nvPr/>
        </p:nvGrpSpPr>
        <p:grpSpPr>
          <a:xfrm>
            <a:off x="0" y="0"/>
            <a:ext cx="9144000" cy="585300"/>
            <a:chOff x="0" y="0"/>
            <a:chExt cx="9144000" cy="585300"/>
          </a:xfrm>
        </p:grpSpPr>
        <p:sp>
          <p:nvSpPr>
            <p:cNvPr id="327" name="Google Shape;327;p3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3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29" name="Google Shape;329;p37"/>
          <p:cNvGrpSpPr/>
          <p:nvPr/>
        </p:nvGrpSpPr>
        <p:grpSpPr>
          <a:xfrm>
            <a:off x="0" y="4839100"/>
            <a:ext cx="9159475" cy="304200"/>
            <a:chOff x="0" y="4839100"/>
            <a:chExt cx="9159475" cy="304200"/>
          </a:xfrm>
        </p:grpSpPr>
        <p:sp>
          <p:nvSpPr>
            <p:cNvPr id="330" name="Google Shape;330;p3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332" name="Google Shape;332;p37"/>
          <p:cNvSpPr txBox="1"/>
          <p:nvPr>
            <p:ph idx="1" type="body"/>
          </p:nvPr>
        </p:nvSpPr>
        <p:spPr>
          <a:xfrm>
            <a:off x="541325" y="1468425"/>
            <a:ext cx="3169200" cy="290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Pros</a:t>
            </a:r>
            <a:endParaRPr b="1" sz="1500"/>
          </a:p>
          <a:p>
            <a:pPr indent="-323850" lvl="0" marL="457200" rtl="0" algn="l">
              <a:lnSpc>
                <a:spcPct val="115000"/>
              </a:lnSpc>
              <a:spcBef>
                <a:spcPts val="1000"/>
              </a:spcBef>
              <a:spcAft>
                <a:spcPts val="0"/>
              </a:spcAft>
              <a:buSzPts val="1500"/>
              <a:buChar char="●"/>
            </a:pPr>
            <a:r>
              <a:rPr lang="en" sz="1500"/>
              <a:t>Synthesize lots of information </a:t>
            </a:r>
            <a:endParaRPr sz="1500"/>
          </a:p>
          <a:p>
            <a:pPr indent="-323850" lvl="0" marL="457200" rtl="0" algn="l">
              <a:lnSpc>
                <a:spcPct val="115000"/>
              </a:lnSpc>
              <a:spcBef>
                <a:spcPts val="1000"/>
              </a:spcBef>
              <a:spcAft>
                <a:spcPts val="0"/>
              </a:spcAft>
              <a:buSzPts val="1500"/>
              <a:buChar char="●"/>
            </a:pPr>
            <a:r>
              <a:rPr lang="en" sz="1500"/>
              <a:t>Easy to understand and use</a:t>
            </a:r>
            <a:endParaRPr sz="1500"/>
          </a:p>
          <a:p>
            <a:pPr indent="-323850" lvl="0" marL="457200" rtl="0" algn="l">
              <a:lnSpc>
                <a:spcPct val="115000"/>
              </a:lnSpc>
              <a:spcBef>
                <a:spcPts val="1000"/>
              </a:spcBef>
              <a:spcAft>
                <a:spcPts val="1000"/>
              </a:spcAft>
              <a:buSzPts val="1500"/>
              <a:buChar char="●"/>
            </a:pPr>
            <a:r>
              <a:rPr lang="en" sz="1500"/>
              <a:t>Thorough: allows for major and course searching</a:t>
            </a:r>
            <a:endParaRPr sz="1500"/>
          </a:p>
        </p:txBody>
      </p:sp>
      <p:sp>
        <p:nvSpPr>
          <p:cNvPr id="333" name="Google Shape;333;p37"/>
          <p:cNvSpPr txBox="1"/>
          <p:nvPr/>
        </p:nvSpPr>
        <p:spPr>
          <a:xfrm>
            <a:off x="5124550" y="1468425"/>
            <a:ext cx="3169200" cy="212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rPr>
              <a:t>Suggestions</a:t>
            </a:r>
            <a:endParaRPr b="1"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Add more course data</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Add professor ratings and course evaluations</a:t>
            </a:r>
            <a:endParaRPr sz="1500">
              <a:solidFill>
                <a:schemeClr val="dk2"/>
              </a:solidFill>
            </a:endParaRPr>
          </a:p>
          <a:p>
            <a:pPr indent="-323850" lvl="0" marL="457200" rtl="0" algn="l">
              <a:lnSpc>
                <a:spcPct val="115000"/>
              </a:lnSpc>
              <a:spcBef>
                <a:spcPts val="1000"/>
              </a:spcBef>
              <a:spcAft>
                <a:spcPts val="1000"/>
              </a:spcAft>
              <a:buClr>
                <a:schemeClr val="dk2"/>
              </a:buClr>
              <a:buSzPts val="1500"/>
              <a:buChar char="●"/>
            </a:pPr>
            <a:r>
              <a:rPr lang="en" sz="1500">
                <a:solidFill>
                  <a:schemeClr val="dk2"/>
                </a:solidFill>
              </a:rPr>
              <a:t>Search by course catalog number</a:t>
            </a:r>
            <a:endParaRPr b="1" sz="15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Challenges</a:t>
            </a:r>
            <a:endParaRPr>
              <a:solidFill>
                <a:srgbClr val="1C4587"/>
              </a:solidFill>
              <a:latin typeface="Times New Roman"/>
              <a:ea typeface="Times New Roman"/>
              <a:cs typeface="Times New Roman"/>
              <a:sym typeface="Times New Roman"/>
            </a:endParaRPr>
          </a:p>
        </p:txBody>
      </p:sp>
      <p:sp>
        <p:nvSpPr>
          <p:cNvPr id="339" name="Google Shape;339;p38"/>
          <p:cNvSpPr txBox="1"/>
          <p:nvPr>
            <p:ph idx="1" type="body"/>
          </p:nvPr>
        </p:nvSpPr>
        <p:spPr>
          <a:xfrm>
            <a:off x="319450" y="1200276"/>
            <a:ext cx="8520600" cy="3781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No information on:</a:t>
            </a:r>
            <a:endParaRPr sz="1900"/>
          </a:p>
          <a:p>
            <a:pPr indent="-323850" lvl="1" marL="914400" rtl="0" algn="l">
              <a:spcBef>
                <a:spcPts val="0"/>
              </a:spcBef>
              <a:spcAft>
                <a:spcPts val="0"/>
              </a:spcAft>
              <a:buSzPts val="1500"/>
              <a:buChar char="○"/>
            </a:pPr>
            <a:r>
              <a:rPr lang="en" sz="1500"/>
              <a:t>Graduation/Major requirements</a:t>
            </a:r>
            <a:endParaRPr sz="1500"/>
          </a:p>
          <a:p>
            <a:pPr indent="-323850" lvl="1" marL="914400" rtl="0" algn="l">
              <a:spcBef>
                <a:spcPts val="0"/>
              </a:spcBef>
              <a:spcAft>
                <a:spcPts val="0"/>
              </a:spcAft>
              <a:buSzPts val="1500"/>
              <a:buChar char="○"/>
            </a:pPr>
            <a:r>
              <a:rPr lang="en" sz="1500"/>
              <a:t>Course: prerequisites, availability, ratings, professors</a:t>
            </a:r>
            <a:endParaRPr sz="1500"/>
          </a:p>
          <a:p>
            <a:pPr indent="-349250" lvl="0" marL="457200" rtl="0" algn="l">
              <a:spcBef>
                <a:spcPts val="1000"/>
              </a:spcBef>
              <a:spcAft>
                <a:spcPts val="0"/>
              </a:spcAft>
              <a:buSzPts val="1900"/>
              <a:buChar char="●"/>
            </a:pPr>
            <a:r>
              <a:rPr lang="en" sz="1900"/>
              <a:t>High variability</a:t>
            </a:r>
            <a:endParaRPr sz="1900"/>
          </a:p>
          <a:p>
            <a:pPr indent="-323850" lvl="1" marL="914400" rtl="0" algn="l">
              <a:spcBef>
                <a:spcPts val="1000"/>
              </a:spcBef>
              <a:spcAft>
                <a:spcPts val="0"/>
              </a:spcAft>
              <a:buSzPts val="1500"/>
              <a:buChar char="○"/>
            </a:pPr>
            <a:r>
              <a:rPr lang="en" sz="1500"/>
              <a:t>Students don’t have to declare until beginning of junior year</a:t>
            </a:r>
            <a:endParaRPr sz="1500"/>
          </a:p>
          <a:p>
            <a:pPr indent="-323850" lvl="1" marL="914400" rtl="0" algn="l">
              <a:spcBef>
                <a:spcPts val="0"/>
              </a:spcBef>
              <a:spcAft>
                <a:spcPts val="0"/>
              </a:spcAft>
              <a:buSzPts val="1500"/>
              <a:buChar char="○"/>
            </a:pPr>
            <a:r>
              <a:rPr lang="en" sz="1500"/>
              <a:t>Switching majors</a:t>
            </a:r>
            <a:endParaRPr sz="1500"/>
          </a:p>
          <a:p>
            <a:pPr indent="-349250" lvl="0" marL="457200" rtl="0" algn="l">
              <a:spcBef>
                <a:spcPts val="1000"/>
              </a:spcBef>
              <a:spcAft>
                <a:spcPts val="1000"/>
              </a:spcAft>
              <a:buSzPts val="1900"/>
              <a:buChar char="●"/>
            </a:pPr>
            <a:r>
              <a:rPr lang="en" sz="1900"/>
              <a:t>Time: course order matters</a:t>
            </a:r>
            <a:endParaRPr sz="1900"/>
          </a:p>
        </p:txBody>
      </p:sp>
      <p:grpSp>
        <p:nvGrpSpPr>
          <p:cNvPr id="340" name="Google Shape;340;p38"/>
          <p:cNvGrpSpPr/>
          <p:nvPr/>
        </p:nvGrpSpPr>
        <p:grpSpPr>
          <a:xfrm>
            <a:off x="0" y="0"/>
            <a:ext cx="9144000" cy="585300"/>
            <a:chOff x="0" y="0"/>
            <a:chExt cx="9144000" cy="585300"/>
          </a:xfrm>
        </p:grpSpPr>
        <p:sp>
          <p:nvSpPr>
            <p:cNvPr id="341" name="Google Shape;341;p38"/>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8"/>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43" name="Google Shape;343;p38"/>
          <p:cNvGrpSpPr/>
          <p:nvPr/>
        </p:nvGrpSpPr>
        <p:grpSpPr>
          <a:xfrm>
            <a:off x="0" y="4839100"/>
            <a:ext cx="9159475" cy="304200"/>
            <a:chOff x="0" y="4839100"/>
            <a:chExt cx="9159475" cy="304200"/>
          </a:xfrm>
        </p:grpSpPr>
        <p:sp>
          <p:nvSpPr>
            <p:cNvPr id="344" name="Google Shape;344;p38"/>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Data: Summary Statistics</a:t>
            </a:r>
            <a:endParaRPr>
              <a:solidFill>
                <a:srgbClr val="1C4587"/>
              </a:solidFill>
              <a:latin typeface="Times New Roman"/>
              <a:ea typeface="Times New Roman"/>
              <a:cs typeface="Times New Roman"/>
              <a:sym typeface="Times New Roman"/>
            </a:endParaRPr>
          </a:p>
        </p:txBody>
      </p:sp>
      <p:grpSp>
        <p:nvGrpSpPr>
          <p:cNvPr id="351" name="Google Shape;351;p39"/>
          <p:cNvGrpSpPr/>
          <p:nvPr/>
        </p:nvGrpSpPr>
        <p:grpSpPr>
          <a:xfrm>
            <a:off x="0" y="0"/>
            <a:ext cx="9144000" cy="585300"/>
            <a:chOff x="0" y="0"/>
            <a:chExt cx="9144000" cy="585300"/>
          </a:xfrm>
        </p:grpSpPr>
        <p:sp>
          <p:nvSpPr>
            <p:cNvPr id="352" name="Google Shape;352;p39"/>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39"/>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54" name="Google Shape;354;p39"/>
          <p:cNvGrpSpPr/>
          <p:nvPr/>
        </p:nvGrpSpPr>
        <p:grpSpPr>
          <a:xfrm>
            <a:off x="0" y="4839100"/>
            <a:ext cx="9159475" cy="304200"/>
            <a:chOff x="0" y="4839100"/>
            <a:chExt cx="9159475" cy="304200"/>
          </a:xfrm>
        </p:grpSpPr>
        <p:sp>
          <p:nvSpPr>
            <p:cNvPr id="355" name="Google Shape;355;p39"/>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357" name="Google Shape;357;p39"/>
          <p:cNvSpPr txBox="1"/>
          <p:nvPr/>
        </p:nvSpPr>
        <p:spPr>
          <a:xfrm>
            <a:off x="394950" y="1458600"/>
            <a:ext cx="7698600" cy="23355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chemeClr val="dk2"/>
              </a:buClr>
              <a:buSzPts val="1900"/>
              <a:buChar char="●"/>
            </a:pPr>
            <a:r>
              <a:rPr lang="en" sz="1900">
                <a:solidFill>
                  <a:schemeClr val="dk2"/>
                </a:solidFill>
              </a:rPr>
              <a:t>Final dataset for the </a:t>
            </a:r>
            <a:r>
              <a:rPr lang="en" sz="1900">
                <a:solidFill>
                  <a:srgbClr val="1C4587"/>
                </a:solidFill>
              </a:rPr>
              <a:t>2013 to 2020</a:t>
            </a:r>
            <a:r>
              <a:rPr lang="en" sz="1900">
                <a:solidFill>
                  <a:schemeClr val="dk2"/>
                </a:solidFill>
              </a:rPr>
              <a:t> segment </a:t>
            </a:r>
            <a:endParaRPr sz="1900">
              <a:solidFill>
                <a:schemeClr val="dk2"/>
              </a:solidFill>
            </a:endParaRPr>
          </a:p>
          <a:p>
            <a:pPr indent="-349250" lvl="1" marL="914400" rtl="0" algn="just">
              <a:lnSpc>
                <a:spcPct val="115000"/>
              </a:lnSpc>
              <a:spcBef>
                <a:spcPts val="1000"/>
              </a:spcBef>
              <a:spcAft>
                <a:spcPts val="0"/>
              </a:spcAft>
              <a:buClr>
                <a:schemeClr val="dk2"/>
              </a:buClr>
              <a:buSzPts val="1900"/>
              <a:buChar char="○"/>
            </a:pPr>
            <a:r>
              <a:rPr lang="en" sz="1900">
                <a:solidFill>
                  <a:srgbClr val="1C4587"/>
                </a:solidFill>
              </a:rPr>
              <a:t>325,107</a:t>
            </a:r>
            <a:r>
              <a:rPr lang="en" sz="1900">
                <a:solidFill>
                  <a:schemeClr val="dk2"/>
                </a:solidFill>
              </a:rPr>
              <a:t> records </a:t>
            </a:r>
            <a:endParaRPr sz="1900">
              <a:solidFill>
                <a:schemeClr val="dk2"/>
              </a:solidFill>
            </a:endParaRPr>
          </a:p>
          <a:p>
            <a:pPr indent="-349250" lvl="1" marL="914400" rtl="0" algn="just">
              <a:lnSpc>
                <a:spcPct val="115000"/>
              </a:lnSpc>
              <a:spcBef>
                <a:spcPts val="1000"/>
              </a:spcBef>
              <a:spcAft>
                <a:spcPts val="0"/>
              </a:spcAft>
              <a:buClr>
                <a:schemeClr val="dk2"/>
              </a:buClr>
              <a:buSzPts val="1900"/>
              <a:buChar char="○"/>
            </a:pPr>
            <a:r>
              <a:rPr lang="en" sz="1900">
                <a:solidFill>
                  <a:srgbClr val="1C4587"/>
                </a:solidFill>
              </a:rPr>
              <a:t>13,513</a:t>
            </a:r>
            <a:r>
              <a:rPr lang="en" sz="1900">
                <a:solidFill>
                  <a:schemeClr val="dk2"/>
                </a:solidFill>
              </a:rPr>
              <a:t> students </a:t>
            </a:r>
            <a:endParaRPr sz="1900">
              <a:solidFill>
                <a:schemeClr val="dk2"/>
              </a:solidFill>
            </a:endParaRPr>
          </a:p>
          <a:p>
            <a:pPr indent="-349250" lvl="1" marL="914400" rtl="0" algn="just">
              <a:lnSpc>
                <a:spcPct val="115000"/>
              </a:lnSpc>
              <a:spcBef>
                <a:spcPts val="1000"/>
              </a:spcBef>
              <a:spcAft>
                <a:spcPts val="0"/>
              </a:spcAft>
              <a:buClr>
                <a:schemeClr val="dk2"/>
              </a:buClr>
              <a:buSzPts val="1900"/>
              <a:buChar char="○"/>
            </a:pPr>
            <a:r>
              <a:rPr lang="en" sz="1900">
                <a:solidFill>
                  <a:srgbClr val="1C4587"/>
                </a:solidFill>
              </a:rPr>
              <a:t>4,224</a:t>
            </a:r>
            <a:r>
              <a:rPr lang="en" sz="1900">
                <a:solidFill>
                  <a:schemeClr val="dk2"/>
                </a:solidFill>
              </a:rPr>
              <a:t> unique classes</a:t>
            </a:r>
            <a:endParaRPr sz="1900">
              <a:solidFill>
                <a:schemeClr val="dk2"/>
              </a:solidFill>
            </a:endParaRPr>
          </a:p>
          <a:p>
            <a:pPr indent="-349250" lvl="1" marL="914400" rtl="0" algn="just">
              <a:lnSpc>
                <a:spcPct val="115000"/>
              </a:lnSpc>
              <a:spcBef>
                <a:spcPts val="1000"/>
              </a:spcBef>
              <a:spcAft>
                <a:spcPts val="1000"/>
              </a:spcAft>
              <a:buClr>
                <a:schemeClr val="dk2"/>
              </a:buClr>
              <a:buSzPts val="1900"/>
              <a:buChar char="○"/>
            </a:pPr>
            <a:r>
              <a:rPr lang="en" sz="1900">
                <a:solidFill>
                  <a:srgbClr val="1C4587"/>
                </a:solidFill>
              </a:rPr>
              <a:t>141 </a:t>
            </a:r>
            <a:r>
              <a:rPr lang="en" sz="1900">
                <a:solidFill>
                  <a:schemeClr val="dk2"/>
                </a:solidFill>
              </a:rPr>
              <a:t>different primary majors</a:t>
            </a:r>
            <a:endParaRPr sz="1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363" name="Google Shape;363;p40"/>
          <p:cNvGrpSpPr/>
          <p:nvPr/>
        </p:nvGrpSpPr>
        <p:grpSpPr>
          <a:xfrm>
            <a:off x="0" y="0"/>
            <a:ext cx="9144000" cy="585300"/>
            <a:chOff x="0" y="0"/>
            <a:chExt cx="9144000" cy="585300"/>
          </a:xfrm>
        </p:grpSpPr>
        <p:sp>
          <p:nvSpPr>
            <p:cNvPr id="364" name="Google Shape;364;p4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4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66" name="Google Shape;366;p40"/>
          <p:cNvGrpSpPr/>
          <p:nvPr/>
        </p:nvGrpSpPr>
        <p:grpSpPr>
          <a:xfrm>
            <a:off x="0" y="4839100"/>
            <a:ext cx="9159475" cy="304200"/>
            <a:chOff x="0" y="4839100"/>
            <a:chExt cx="9159475" cy="304200"/>
          </a:xfrm>
        </p:grpSpPr>
        <p:sp>
          <p:nvSpPr>
            <p:cNvPr id="367" name="Google Shape;367;p4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69" name="Google Shape;369;p40"/>
          <p:cNvPicPr preferRelativeResize="0"/>
          <p:nvPr/>
        </p:nvPicPr>
        <p:blipFill rotWithShape="1">
          <a:blip r:embed="rId4">
            <a:alphaModFix/>
          </a:blip>
          <a:srcRect b="17307" l="0" r="0" t="0"/>
          <a:stretch/>
        </p:blipFill>
        <p:spPr>
          <a:xfrm>
            <a:off x="696275" y="2037375"/>
            <a:ext cx="7766925" cy="2675125"/>
          </a:xfrm>
          <a:prstGeom prst="rect">
            <a:avLst/>
          </a:prstGeom>
          <a:noFill/>
          <a:ln>
            <a:noFill/>
          </a:ln>
        </p:spPr>
      </p:pic>
      <p:pic>
        <p:nvPicPr>
          <p:cNvPr id="370" name="Google Shape;370;p40"/>
          <p:cNvPicPr preferRelativeResize="0"/>
          <p:nvPr/>
        </p:nvPicPr>
        <p:blipFill>
          <a:blip r:embed="rId5">
            <a:alphaModFix/>
          </a:blip>
          <a:stretch>
            <a:fillRect/>
          </a:stretch>
        </p:blipFill>
        <p:spPr>
          <a:xfrm>
            <a:off x="2910612" y="1093918"/>
            <a:ext cx="4832575" cy="881082"/>
          </a:xfrm>
          <a:prstGeom prst="rect">
            <a:avLst/>
          </a:prstGeom>
          <a:noFill/>
          <a:ln>
            <a:noFill/>
          </a:ln>
        </p:spPr>
      </p:pic>
      <p:pic>
        <p:nvPicPr>
          <p:cNvPr id="371" name="Google Shape;371;p40"/>
          <p:cNvPicPr preferRelativeResize="0"/>
          <p:nvPr/>
        </p:nvPicPr>
        <p:blipFill>
          <a:blip r:embed="rId6">
            <a:alphaModFix/>
          </a:blip>
          <a:stretch>
            <a:fillRect/>
          </a:stretch>
        </p:blipFill>
        <p:spPr>
          <a:xfrm>
            <a:off x="696275" y="1389700"/>
            <a:ext cx="2102551" cy="58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a:t>
            </a:r>
            <a:endParaRPr>
              <a:solidFill>
                <a:srgbClr val="1C4587"/>
              </a:solidFill>
              <a:latin typeface="Times New Roman"/>
              <a:ea typeface="Times New Roman"/>
              <a:cs typeface="Times New Roman"/>
              <a:sym typeface="Times New Roman"/>
            </a:endParaRPr>
          </a:p>
        </p:txBody>
      </p:sp>
      <p:sp>
        <p:nvSpPr>
          <p:cNvPr id="377" name="Google Shape;377;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Singular Value Decomposition (SVD)</a:t>
            </a:r>
            <a:endParaRPr sz="1600"/>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378" name="Google Shape;378;p41"/>
          <p:cNvGrpSpPr/>
          <p:nvPr/>
        </p:nvGrpSpPr>
        <p:grpSpPr>
          <a:xfrm>
            <a:off x="0" y="0"/>
            <a:ext cx="9144000" cy="585300"/>
            <a:chOff x="0" y="0"/>
            <a:chExt cx="9144000" cy="585300"/>
          </a:xfrm>
        </p:grpSpPr>
        <p:sp>
          <p:nvSpPr>
            <p:cNvPr id="379" name="Google Shape;379;p4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4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81" name="Google Shape;381;p41"/>
          <p:cNvGrpSpPr/>
          <p:nvPr/>
        </p:nvGrpSpPr>
        <p:grpSpPr>
          <a:xfrm>
            <a:off x="0" y="4839100"/>
            <a:ext cx="9159475" cy="304200"/>
            <a:chOff x="0" y="4839100"/>
            <a:chExt cx="9159475" cy="304200"/>
          </a:xfrm>
        </p:grpSpPr>
        <p:sp>
          <p:nvSpPr>
            <p:cNvPr id="382" name="Google Shape;382;p4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84" name="Google Shape;384;p41"/>
          <p:cNvPicPr preferRelativeResize="0"/>
          <p:nvPr/>
        </p:nvPicPr>
        <p:blipFill>
          <a:blip r:embed="rId4">
            <a:alphaModFix/>
          </a:blip>
          <a:stretch>
            <a:fillRect/>
          </a:stretch>
        </p:blipFill>
        <p:spPr>
          <a:xfrm>
            <a:off x="524650" y="1835625"/>
            <a:ext cx="3574001" cy="1567150"/>
          </a:xfrm>
          <a:prstGeom prst="rect">
            <a:avLst/>
          </a:prstGeom>
          <a:noFill/>
          <a:ln>
            <a:noFill/>
          </a:ln>
        </p:spPr>
      </p:pic>
      <p:sp>
        <p:nvSpPr>
          <p:cNvPr id="385" name="Google Shape;385;p41"/>
          <p:cNvSpPr txBox="1"/>
          <p:nvPr>
            <p:ph idx="2" type="body"/>
          </p:nvPr>
        </p:nvSpPr>
        <p:spPr>
          <a:xfrm>
            <a:off x="4862500" y="1152475"/>
            <a:ext cx="3999900" cy="471900"/>
          </a:xfrm>
          <a:prstGeom prst="rect">
            <a:avLst/>
          </a:prstGeom>
        </p:spPr>
        <p:txBody>
          <a:bodyPr anchorCtr="0" anchor="t" bIns="91425" lIns="91425" spcFirstLastPara="1" rIns="91425" wrap="square" tIns="91425">
            <a:normAutofit fontScale="32500" lnSpcReduction="20000"/>
          </a:bodyPr>
          <a:lstStyle/>
          <a:p>
            <a:pPr indent="-257492" lvl="0" marL="457200" rtl="0" algn="l">
              <a:spcBef>
                <a:spcPts val="0"/>
              </a:spcBef>
              <a:spcAft>
                <a:spcPts val="0"/>
              </a:spcAft>
              <a:buSzPct val="100000"/>
              <a:buChar char="●"/>
            </a:pPr>
            <a:r>
              <a:rPr lang="en"/>
              <a:t>Creating training and testing datasets</a:t>
            </a:r>
            <a:endParaRPr/>
          </a:p>
          <a:p>
            <a:pPr indent="0" lvl="0" marL="0" rtl="0" algn="l">
              <a:spcBef>
                <a:spcPts val="1200"/>
              </a:spcBef>
              <a:spcAft>
                <a:spcPts val="1200"/>
              </a:spcAft>
              <a:buNone/>
            </a:pPr>
            <a:r>
              <a:t/>
            </a:r>
            <a:endParaRPr/>
          </a:p>
        </p:txBody>
      </p:sp>
      <p:grpSp>
        <p:nvGrpSpPr>
          <p:cNvPr id="386" name="Google Shape;386;p41"/>
          <p:cNvGrpSpPr/>
          <p:nvPr/>
        </p:nvGrpSpPr>
        <p:grpSpPr>
          <a:xfrm>
            <a:off x="4920925" y="1984375"/>
            <a:ext cx="3895333" cy="1402600"/>
            <a:chOff x="4768525" y="2289175"/>
            <a:chExt cx="3895333" cy="1402600"/>
          </a:xfrm>
        </p:grpSpPr>
        <p:grpSp>
          <p:nvGrpSpPr>
            <p:cNvPr id="387" name="Google Shape;387;p41"/>
            <p:cNvGrpSpPr/>
            <p:nvPr/>
          </p:nvGrpSpPr>
          <p:grpSpPr>
            <a:xfrm>
              <a:off x="5933075" y="2289175"/>
              <a:ext cx="413700" cy="1143000"/>
              <a:chOff x="5474375" y="1654350"/>
              <a:chExt cx="413700" cy="1143000"/>
            </a:xfrm>
          </p:grpSpPr>
          <p:sp>
            <p:nvSpPr>
              <p:cNvPr id="388" name="Google Shape;388;p41"/>
              <p:cNvSpPr/>
              <p:nvPr/>
            </p:nvSpPr>
            <p:spPr>
              <a:xfrm>
                <a:off x="5474375" y="1654350"/>
                <a:ext cx="413700" cy="9174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5474375" y="2571750"/>
                <a:ext cx="413700" cy="225600"/>
              </a:xfrm>
              <a:prstGeom prst="rect">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41"/>
            <p:cNvSpPr txBox="1"/>
            <p:nvPr/>
          </p:nvSpPr>
          <p:spPr>
            <a:xfrm>
              <a:off x="4768525" y="2624425"/>
              <a:ext cx="12108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Train students</a:t>
              </a:r>
              <a:endParaRPr sz="1200"/>
            </a:p>
          </p:txBody>
        </p:sp>
        <p:sp>
          <p:nvSpPr>
            <p:cNvPr id="391" name="Google Shape;391;p41"/>
            <p:cNvSpPr txBox="1"/>
            <p:nvPr/>
          </p:nvSpPr>
          <p:spPr>
            <a:xfrm>
              <a:off x="4873786" y="3122732"/>
              <a:ext cx="11205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Test students</a:t>
              </a:r>
              <a:endParaRPr sz="1200"/>
            </a:p>
          </p:txBody>
        </p:sp>
        <p:sp>
          <p:nvSpPr>
            <p:cNvPr id="392" name="Google Shape;392;p41"/>
            <p:cNvSpPr/>
            <p:nvPr/>
          </p:nvSpPr>
          <p:spPr>
            <a:xfrm>
              <a:off x="6451925" y="2669500"/>
              <a:ext cx="228600" cy="165300"/>
            </a:xfrm>
            <a:prstGeom prst="rightArrow">
              <a:avLst>
                <a:gd fmla="val 50000" name="adj1"/>
                <a:gd fmla="val 50000" name="adj2"/>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rot="-1452183">
              <a:off x="6403868" y="3149013"/>
              <a:ext cx="253920" cy="165432"/>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rot="1546664">
              <a:off x="6397395" y="3349556"/>
              <a:ext cx="253862" cy="165574"/>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txBox="1"/>
            <p:nvPr/>
          </p:nvSpPr>
          <p:spPr>
            <a:xfrm>
              <a:off x="6619032" y="2600050"/>
              <a:ext cx="5490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 yrs</a:t>
              </a:r>
              <a:endParaRPr sz="1200"/>
            </a:p>
          </p:txBody>
        </p:sp>
        <p:sp>
          <p:nvSpPr>
            <p:cNvPr id="396" name="Google Shape;396;p41"/>
            <p:cNvSpPr txBox="1"/>
            <p:nvPr/>
          </p:nvSpPr>
          <p:spPr>
            <a:xfrm>
              <a:off x="6609725" y="2998400"/>
              <a:ext cx="1022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Yrs 1 and 2</a:t>
              </a:r>
              <a:endParaRPr sz="1200"/>
            </a:p>
          </p:txBody>
        </p:sp>
        <p:sp>
          <p:nvSpPr>
            <p:cNvPr id="397" name="Google Shape;397;p41"/>
            <p:cNvSpPr txBox="1"/>
            <p:nvPr/>
          </p:nvSpPr>
          <p:spPr>
            <a:xfrm>
              <a:off x="6609725" y="3359225"/>
              <a:ext cx="1022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Yrs 3 and 4</a:t>
              </a:r>
              <a:endParaRPr sz="1200"/>
            </a:p>
          </p:txBody>
        </p:sp>
        <p:sp>
          <p:nvSpPr>
            <p:cNvPr id="398" name="Google Shape;398;p41"/>
            <p:cNvSpPr/>
            <p:nvPr/>
          </p:nvSpPr>
          <p:spPr>
            <a:xfrm>
              <a:off x="7121200" y="2669500"/>
              <a:ext cx="818700" cy="165300"/>
            </a:xfrm>
            <a:prstGeom prst="rightArrow">
              <a:avLst>
                <a:gd fmla="val 50000" name="adj1"/>
                <a:gd fmla="val 50000" name="adj2"/>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rot="-1725025">
              <a:off x="7512207" y="2956621"/>
              <a:ext cx="548862" cy="165276"/>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txBox="1"/>
            <p:nvPr/>
          </p:nvSpPr>
          <p:spPr>
            <a:xfrm>
              <a:off x="7914600" y="2503400"/>
              <a:ext cx="723600" cy="3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Train Dataset</a:t>
              </a:r>
              <a:endParaRPr sz="1200"/>
            </a:p>
          </p:txBody>
        </p:sp>
        <p:sp>
          <p:nvSpPr>
            <p:cNvPr id="401" name="Google Shape;401;p41"/>
            <p:cNvSpPr/>
            <p:nvPr/>
          </p:nvSpPr>
          <p:spPr>
            <a:xfrm>
              <a:off x="7558075" y="3428675"/>
              <a:ext cx="413700" cy="165300"/>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txBox="1"/>
            <p:nvPr/>
          </p:nvSpPr>
          <p:spPr>
            <a:xfrm>
              <a:off x="7940258" y="3330875"/>
              <a:ext cx="723600" cy="3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Test Dataset</a:t>
              </a:r>
              <a:endParaRPr sz="12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521225"/>
            <a:ext cx="8520600" cy="97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Data</a:t>
            </a:r>
            <a:endParaRPr>
              <a:solidFill>
                <a:srgbClr val="1C4587"/>
              </a:solidFill>
              <a:latin typeface="Times New Roman"/>
              <a:ea typeface="Times New Roman"/>
              <a:cs typeface="Times New Roman"/>
              <a:sym typeface="Times New Roman"/>
            </a:endParaRPr>
          </a:p>
          <a:p>
            <a:pPr indent="0" lvl="0" marL="0" rtl="0" algn="l">
              <a:spcBef>
                <a:spcPts val="1000"/>
              </a:spcBef>
              <a:spcAft>
                <a:spcPts val="0"/>
              </a:spcAft>
              <a:buNone/>
            </a:pPr>
            <a:r>
              <a:rPr b="1" lang="en" sz="1800">
                <a:solidFill>
                  <a:srgbClr val="1C4587"/>
                </a:solidFill>
                <a:latin typeface="Times New Roman"/>
                <a:ea typeface="Times New Roman"/>
                <a:cs typeface="Times New Roman"/>
                <a:sym typeface="Times New Roman"/>
              </a:rPr>
              <a:t>2013-2020</a:t>
            </a:r>
            <a:endParaRPr b="1" sz="1800">
              <a:solidFill>
                <a:srgbClr val="1C4587"/>
              </a:solidFill>
              <a:latin typeface="Times New Roman"/>
              <a:ea typeface="Times New Roman"/>
              <a:cs typeface="Times New Roman"/>
              <a:sym typeface="Times New Roman"/>
            </a:endParaRPr>
          </a:p>
        </p:txBody>
      </p:sp>
      <p:grpSp>
        <p:nvGrpSpPr>
          <p:cNvPr id="80" name="Google Shape;80;p15"/>
          <p:cNvGrpSpPr/>
          <p:nvPr/>
        </p:nvGrpSpPr>
        <p:grpSpPr>
          <a:xfrm>
            <a:off x="0" y="0"/>
            <a:ext cx="9144000" cy="585300"/>
            <a:chOff x="0" y="0"/>
            <a:chExt cx="9144000" cy="585300"/>
          </a:xfrm>
        </p:grpSpPr>
        <p:sp>
          <p:nvSpPr>
            <p:cNvPr id="81" name="Google Shape;81;p15"/>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83" name="Google Shape;83;p15"/>
          <p:cNvGrpSpPr/>
          <p:nvPr/>
        </p:nvGrpSpPr>
        <p:grpSpPr>
          <a:xfrm>
            <a:off x="0" y="4839100"/>
            <a:ext cx="9159475" cy="304200"/>
            <a:chOff x="0" y="4839100"/>
            <a:chExt cx="9159475" cy="304200"/>
          </a:xfrm>
        </p:grpSpPr>
        <p:sp>
          <p:nvSpPr>
            <p:cNvPr id="84" name="Google Shape;84;p15"/>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86" name="Google Shape;86;p15"/>
          <p:cNvGraphicFramePr/>
          <p:nvPr/>
        </p:nvGraphicFramePr>
        <p:xfrm>
          <a:off x="92338" y="1924050"/>
          <a:ext cx="3000000" cy="3000000"/>
        </p:xfrm>
        <a:graphic>
          <a:graphicData uri="http://schemas.openxmlformats.org/drawingml/2006/table">
            <a:tbl>
              <a:tblPr>
                <a:noFill/>
                <a:tableStyleId>{8ECAD027-E480-48CF-855F-4C2783721466}</a:tableStyleId>
              </a:tblPr>
              <a:tblGrid>
                <a:gridCol w="941400"/>
                <a:gridCol w="987800"/>
                <a:gridCol w="851525"/>
                <a:gridCol w="700750"/>
                <a:gridCol w="853075"/>
                <a:gridCol w="2161075"/>
                <a:gridCol w="1606150"/>
                <a:gridCol w="867300"/>
              </a:tblGrid>
              <a:tr h="381000">
                <a:tc>
                  <a:txBody>
                    <a:bodyPr/>
                    <a:lstStyle/>
                    <a:p>
                      <a:pPr indent="0" lvl="0" marL="0" rtl="0" algn="ctr">
                        <a:spcBef>
                          <a:spcPts val="0"/>
                        </a:spcBef>
                        <a:spcAft>
                          <a:spcPts val="0"/>
                        </a:spcAft>
                        <a:buNone/>
                      </a:pPr>
                      <a:r>
                        <a:rPr lang="en"/>
                        <a:t>Calcula-</a:t>
                      </a:r>
                      <a:br>
                        <a:rPr lang="en"/>
                      </a:br>
                      <a:r>
                        <a:rPr lang="en"/>
                        <a:t>tion ID</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Subject // Catalog</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Descr</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Grade</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Class Year</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Majors // Minors // Certificates // Secondaries</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Enrollment // Graduation Year</a:t>
                      </a:r>
                      <a:endParaRPr/>
                    </a:p>
                  </a:txBody>
                  <a:tcPr marT="91425" marB="91425" marR="91425" marL="91425">
                    <a:solidFill>
                      <a:srgbClr val="C9DAF8"/>
                    </a:solidFill>
                  </a:tcPr>
                </a:tc>
                <a:tc>
                  <a:txBody>
                    <a:bodyPr/>
                    <a:lstStyle/>
                    <a:p>
                      <a:pPr indent="0" lvl="0" marL="0" rtl="0" algn="ctr">
                        <a:spcBef>
                          <a:spcPts val="0"/>
                        </a:spcBef>
                        <a:spcAft>
                          <a:spcPts val="0"/>
                        </a:spcAft>
                        <a:buNone/>
                      </a:pPr>
                      <a:r>
                        <a:rPr lang="en"/>
                        <a:t>College</a:t>
                      </a:r>
                      <a:endParaRPr/>
                    </a:p>
                  </a:txBody>
                  <a:tcPr marT="91425" marB="91425" marR="91425" marL="91425">
                    <a:solidFill>
                      <a:srgbClr val="C9DAF8"/>
                    </a:solidFill>
                  </a:tcPr>
                </a:tc>
              </a:tr>
              <a:tr h="381000">
                <a:tc>
                  <a:txBody>
                    <a:bodyPr/>
                    <a:lstStyle/>
                    <a:p>
                      <a:pPr indent="0" lvl="0" marL="0" rtl="0" algn="ctr">
                        <a:lnSpc>
                          <a:spcPct val="115000"/>
                        </a:lnSpc>
                        <a:spcBef>
                          <a:spcPts val="900"/>
                        </a:spcBef>
                        <a:spcAft>
                          <a:spcPts val="0"/>
                        </a:spcAft>
                        <a:buNone/>
                      </a:pPr>
                      <a:r>
                        <a:rPr lang="en"/>
                        <a:t>2760.65</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Linguist 103</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Symbolic Logic</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“4.0”</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Fourth Year Spring Term</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Economics (BS) // Linguistics (AB2)</a:t>
                      </a:r>
                      <a:endParaRPr/>
                    </a:p>
                  </a:txBody>
                  <a:tcPr marT="57150" marB="57150" marR="57150" marL="57150" anchor="ctr"/>
                </a:tc>
                <a:tc>
                  <a:txBody>
                    <a:bodyPr/>
                    <a:lstStyle/>
                    <a:p>
                      <a:pPr indent="0" lvl="0" marL="0" rtl="0" algn="ctr">
                        <a:spcBef>
                          <a:spcPts val="0"/>
                        </a:spcBef>
                        <a:spcAft>
                          <a:spcPts val="0"/>
                        </a:spcAft>
                        <a:buNone/>
                      </a:pPr>
                      <a:r>
                        <a:rPr lang="en"/>
                        <a:t>2005-2009</a:t>
                      </a:r>
                      <a:endParaRPr/>
                    </a:p>
                  </a:txBody>
                  <a:tcPr marT="91425" marB="91425" marR="91425" marL="91425" anchor="ctr"/>
                </a:tc>
                <a:tc>
                  <a:txBody>
                    <a:bodyPr/>
                    <a:lstStyle/>
                    <a:p>
                      <a:pPr indent="0" lvl="0" marL="0" rtl="0" algn="ctr">
                        <a:spcBef>
                          <a:spcPts val="0"/>
                        </a:spcBef>
                        <a:spcAft>
                          <a:spcPts val="0"/>
                        </a:spcAft>
                        <a:buNone/>
                      </a:pPr>
                      <a:r>
                        <a:rPr lang="en"/>
                        <a:t>Trinity</a:t>
                      </a:r>
                      <a:endParaRPr/>
                    </a:p>
                  </a:txBody>
                  <a:tcPr marT="91425" marB="91425" marR="91425" marL="91425"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LightFM</a:t>
            </a:r>
            <a:endParaRPr/>
          </a:p>
        </p:txBody>
      </p:sp>
      <p:sp>
        <p:nvSpPr>
          <p:cNvPr id="408" name="Google Shape;40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feature: </a:t>
            </a:r>
            <a:endParaRPr/>
          </a:p>
          <a:p>
            <a:pPr indent="-317500" lvl="1" marL="914400" rtl="0" algn="l">
              <a:spcBef>
                <a:spcPts val="0"/>
              </a:spcBef>
              <a:spcAft>
                <a:spcPts val="0"/>
              </a:spcAft>
              <a:buSzPts val="1400"/>
              <a:buChar char="○"/>
            </a:pPr>
            <a:r>
              <a:rPr lang="en"/>
              <a:t>major, minor</a:t>
            </a:r>
            <a:endParaRPr/>
          </a:p>
          <a:p>
            <a:pPr indent="-342900" lvl="0" marL="457200" rtl="0" algn="l">
              <a:spcBef>
                <a:spcPts val="0"/>
              </a:spcBef>
              <a:spcAft>
                <a:spcPts val="0"/>
              </a:spcAft>
              <a:buSzPts val="1800"/>
              <a:buChar char="●"/>
            </a:pPr>
            <a:r>
              <a:rPr lang="en"/>
              <a:t>Item feature: </a:t>
            </a:r>
            <a:endParaRPr/>
          </a:p>
          <a:p>
            <a:pPr indent="-317500" lvl="1" marL="914400" rtl="0" algn="l">
              <a:spcBef>
                <a:spcPts val="0"/>
              </a:spcBef>
              <a:spcAft>
                <a:spcPts val="0"/>
              </a:spcAft>
              <a:buSzPts val="1400"/>
              <a:buChar char="○"/>
            </a:pPr>
            <a:r>
              <a:rPr lang="en"/>
              <a:t>subject, </a:t>
            </a:r>
            <a:r>
              <a:rPr b="1" lang="en"/>
              <a:t>class_year</a:t>
            </a:r>
            <a:r>
              <a:rPr lang="en"/>
              <a:t> (both multi-hot representation)</a:t>
            </a:r>
            <a:endParaRPr/>
          </a:p>
          <a:p>
            <a:pPr indent="-342900" lvl="0" marL="457200" rtl="0" algn="l">
              <a:spcBef>
                <a:spcPts val="0"/>
              </a:spcBef>
              <a:spcAft>
                <a:spcPts val="0"/>
              </a:spcAft>
              <a:buSzPts val="1800"/>
              <a:buChar char="●"/>
            </a:pPr>
            <a:r>
              <a:rPr lang="en"/>
              <a:t>Each feature encoded </a:t>
            </a:r>
            <a:br>
              <a:rPr lang="en"/>
            </a:br>
            <a:r>
              <a:rPr lang="en"/>
              <a:t>as latent vectors of specified size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09" name="Google Shape;409;p42"/>
          <p:cNvPicPr preferRelativeResize="0"/>
          <p:nvPr/>
        </p:nvPicPr>
        <p:blipFill rotWithShape="1">
          <a:blip r:embed="rId3">
            <a:alphaModFix/>
          </a:blip>
          <a:srcRect b="0" l="0" r="15225" t="0"/>
          <a:stretch/>
        </p:blipFill>
        <p:spPr>
          <a:xfrm>
            <a:off x="4719826" y="0"/>
            <a:ext cx="4424175"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43"/>
          <p:cNvGrpSpPr/>
          <p:nvPr/>
        </p:nvGrpSpPr>
        <p:grpSpPr>
          <a:xfrm>
            <a:off x="0" y="0"/>
            <a:ext cx="9144000" cy="585300"/>
            <a:chOff x="0" y="0"/>
            <a:chExt cx="9144000" cy="585300"/>
          </a:xfrm>
        </p:grpSpPr>
        <p:sp>
          <p:nvSpPr>
            <p:cNvPr id="415" name="Google Shape;415;p4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4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17" name="Google Shape;417;p43"/>
          <p:cNvGrpSpPr/>
          <p:nvPr/>
        </p:nvGrpSpPr>
        <p:grpSpPr>
          <a:xfrm>
            <a:off x="0" y="4839100"/>
            <a:ext cx="9159475" cy="304200"/>
            <a:chOff x="0" y="4839100"/>
            <a:chExt cx="9159475" cy="304200"/>
          </a:xfrm>
        </p:grpSpPr>
        <p:sp>
          <p:nvSpPr>
            <p:cNvPr id="418" name="Google Shape;418;p4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420" name="Google Shape;420;p4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Future Work</a:t>
            </a:r>
            <a:endParaRPr>
              <a:solidFill>
                <a:srgbClr val="1C4587"/>
              </a:solidFill>
              <a:latin typeface="Times New Roman"/>
              <a:ea typeface="Times New Roman"/>
              <a:cs typeface="Times New Roman"/>
              <a:sym typeface="Times New Roman"/>
            </a:endParaRPr>
          </a:p>
        </p:txBody>
      </p:sp>
      <p:grpSp>
        <p:nvGrpSpPr>
          <p:cNvPr id="421" name="Google Shape;421;p43"/>
          <p:cNvGrpSpPr/>
          <p:nvPr/>
        </p:nvGrpSpPr>
        <p:grpSpPr>
          <a:xfrm>
            <a:off x="413675" y="1182250"/>
            <a:ext cx="4263900" cy="3192150"/>
            <a:chOff x="413675" y="1182250"/>
            <a:chExt cx="4263900" cy="3192150"/>
          </a:xfrm>
        </p:grpSpPr>
        <p:pic>
          <p:nvPicPr>
            <p:cNvPr id="422" name="Google Shape;422;p43"/>
            <p:cNvPicPr preferRelativeResize="0"/>
            <p:nvPr/>
          </p:nvPicPr>
          <p:blipFill>
            <a:blip r:embed="rId4">
              <a:alphaModFix/>
            </a:blip>
            <a:stretch>
              <a:fillRect/>
            </a:stretch>
          </p:blipFill>
          <p:spPr>
            <a:xfrm>
              <a:off x="1664650" y="1182250"/>
              <a:ext cx="1883650" cy="2056375"/>
            </a:xfrm>
            <a:prstGeom prst="rect">
              <a:avLst/>
            </a:prstGeom>
            <a:noFill/>
            <a:ln>
              <a:noFill/>
            </a:ln>
          </p:spPr>
        </p:pic>
        <p:sp>
          <p:nvSpPr>
            <p:cNvPr id="423" name="Google Shape;423;p43"/>
            <p:cNvSpPr txBox="1"/>
            <p:nvPr/>
          </p:nvSpPr>
          <p:spPr>
            <a:xfrm>
              <a:off x="413675" y="3640300"/>
              <a:ext cx="4263900" cy="734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500"/>
                <a:t>Add more data to dashboards: professor, time, location, </a:t>
              </a:r>
              <a:r>
                <a:rPr lang="en" sz="1500"/>
                <a:t>syllabus</a:t>
              </a:r>
              <a:r>
                <a:rPr lang="en" sz="1500"/>
                <a:t>, description</a:t>
              </a:r>
              <a:endParaRPr sz="1500"/>
            </a:p>
          </p:txBody>
        </p:sp>
      </p:grpSp>
      <p:grpSp>
        <p:nvGrpSpPr>
          <p:cNvPr id="424" name="Google Shape;424;p43"/>
          <p:cNvGrpSpPr/>
          <p:nvPr/>
        </p:nvGrpSpPr>
        <p:grpSpPr>
          <a:xfrm>
            <a:off x="4804825" y="1182250"/>
            <a:ext cx="3874800" cy="3328350"/>
            <a:chOff x="4804825" y="1182250"/>
            <a:chExt cx="3874800" cy="3328350"/>
          </a:xfrm>
        </p:grpSpPr>
        <p:pic>
          <p:nvPicPr>
            <p:cNvPr id="425" name="Google Shape;425;p43"/>
            <p:cNvPicPr preferRelativeResize="0"/>
            <p:nvPr/>
          </p:nvPicPr>
          <p:blipFill>
            <a:blip r:embed="rId5">
              <a:alphaModFix/>
            </a:blip>
            <a:stretch>
              <a:fillRect/>
            </a:stretch>
          </p:blipFill>
          <p:spPr>
            <a:xfrm>
              <a:off x="5051150" y="1182250"/>
              <a:ext cx="2526404" cy="2056375"/>
            </a:xfrm>
            <a:prstGeom prst="rect">
              <a:avLst/>
            </a:prstGeom>
            <a:noFill/>
            <a:ln>
              <a:noFill/>
            </a:ln>
          </p:spPr>
        </p:pic>
        <p:sp>
          <p:nvSpPr>
            <p:cNvPr id="426" name="Google Shape;426;p43"/>
            <p:cNvSpPr txBox="1"/>
            <p:nvPr/>
          </p:nvSpPr>
          <p:spPr>
            <a:xfrm>
              <a:off x="4804825" y="3564100"/>
              <a:ext cx="38748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Effective representations </a:t>
              </a:r>
              <a:endParaRPr sz="1500"/>
            </a:p>
            <a:p>
              <a:pPr indent="-323850" lvl="0" marL="457200" rtl="0" algn="l">
                <a:lnSpc>
                  <a:spcPct val="115000"/>
                </a:lnSpc>
                <a:spcBef>
                  <a:spcPts val="0"/>
                </a:spcBef>
                <a:spcAft>
                  <a:spcPts val="0"/>
                </a:spcAft>
                <a:buSzPts val="1500"/>
                <a:buChar char="●"/>
              </a:pPr>
              <a:r>
                <a:rPr lang="en" sz="1500"/>
                <a:t>Evaluation metrics</a:t>
              </a:r>
              <a:endParaRPr sz="1500"/>
            </a:p>
            <a:p>
              <a:pPr indent="-323850" lvl="1" marL="914400" rtl="0" algn="l">
                <a:lnSpc>
                  <a:spcPct val="115000"/>
                </a:lnSpc>
                <a:spcBef>
                  <a:spcPts val="0"/>
                </a:spcBef>
                <a:spcAft>
                  <a:spcPts val="0"/>
                </a:spcAft>
                <a:buSzPts val="1500"/>
                <a:buChar char="○"/>
              </a:pPr>
              <a:r>
                <a:rPr lang="en" sz="1500"/>
                <a:t>Accuracy, Relevance, Diversity</a:t>
              </a:r>
              <a:endParaRPr sz="15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44"/>
          <p:cNvGrpSpPr/>
          <p:nvPr/>
        </p:nvGrpSpPr>
        <p:grpSpPr>
          <a:xfrm>
            <a:off x="0" y="0"/>
            <a:ext cx="9144000" cy="585300"/>
            <a:chOff x="0" y="0"/>
            <a:chExt cx="9144000" cy="585300"/>
          </a:xfrm>
        </p:grpSpPr>
        <p:sp>
          <p:nvSpPr>
            <p:cNvPr id="432" name="Google Shape;432;p44"/>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3" name="Google Shape;433;p44"/>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34" name="Google Shape;434;p44"/>
          <p:cNvGrpSpPr/>
          <p:nvPr/>
        </p:nvGrpSpPr>
        <p:grpSpPr>
          <a:xfrm>
            <a:off x="0" y="4839100"/>
            <a:ext cx="9159475" cy="304200"/>
            <a:chOff x="0" y="4839100"/>
            <a:chExt cx="9159475" cy="304200"/>
          </a:xfrm>
        </p:grpSpPr>
        <p:sp>
          <p:nvSpPr>
            <p:cNvPr id="435" name="Google Shape;435;p44"/>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437" name="Google Shape;437;p44"/>
          <p:cNvGraphicFramePr/>
          <p:nvPr/>
        </p:nvGraphicFramePr>
        <p:xfrm>
          <a:off x="692663" y="1182250"/>
          <a:ext cx="3000000" cy="3000000"/>
        </p:xfrm>
        <a:graphic>
          <a:graphicData uri="http://schemas.openxmlformats.org/drawingml/2006/table">
            <a:tbl>
              <a:tblPr>
                <a:noFill/>
                <a:tableStyleId>{8ECAD027-E480-48CF-855F-4C2783721466}</a:tableStyleId>
              </a:tblPr>
              <a:tblGrid>
                <a:gridCol w="1129975"/>
                <a:gridCol w="896675"/>
                <a:gridCol w="930000"/>
                <a:gridCol w="863350"/>
                <a:gridCol w="963325"/>
                <a:gridCol w="930000"/>
                <a:gridCol w="985575"/>
                <a:gridCol w="918875"/>
              </a:tblGrid>
              <a:tr h="501350">
                <a:tc>
                  <a:txBody>
                    <a:bodyPr/>
                    <a:lstStyle/>
                    <a:p>
                      <a:pPr indent="0" lvl="0" marL="0" rtl="0" algn="l">
                        <a:spcBef>
                          <a:spcPts val="0"/>
                        </a:spcBef>
                        <a:spcAft>
                          <a:spcPts val="0"/>
                        </a:spcAft>
                        <a:buNone/>
                      </a:pPr>
                      <a:r>
                        <a:rPr b="1" lang="en"/>
                        <a:t>Centrality</a:t>
                      </a:r>
                      <a:endParaRPr b="1"/>
                    </a:p>
                  </a:txBody>
                  <a:tcPr marT="91425" marB="91425" marR="91425" marL="91425">
                    <a:solidFill>
                      <a:srgbClr val="C9DAF8"/>
                    </a:solidFill>
                  </a:tcPr>
                </a:tc>
                <a:tc>
                  <a:txBody>
                    <a:bodyPr/>
                    <a:lstStyle/>
                    <a:p>
                      <a:pPr indent="0" lvl="0" marL="0" rtl="0" algn="l">
                        <a:spcBef>
                          <a:spcPts val="0"/>
                        </a:spcBef>
                        <a:spcAft>
                          <a:spcPts val="0"/>
                        </a:spcAft>
                        <a:buNone/>
                      </a:pPr>
                      <a:r>
                        <a:rPr lang="en"/>
                        <a:t>1st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1st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2nd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2nd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3rd Yr Fall</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3rd Yr Spring</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4th Yr Fall</a:t>
                      </a:r>
                      <a:endParaRPr/>
                    </a:p>
                  </a:txBody>
                  <a:tcPr marT="91425" marB="91425" marR="91425" marL="91425" anchor="ctr">
                    <a:solidFill>
                      <a:srgbClr val="C9DAF8"/>
                    </a:solidFill>
                  </a:tcPr>
                </a:tc>
              </a:tr>
              <a:tr h="501350">
                <a:tc>
                  <a:txBody>
                    <a:bodyPr/>
                    <a:lstStyle/>
                    <a:p>
                      <a:pPr indent="0" lvl="0" marL="0" rtl="0" algn="l">
                        <a:spcBef>
                          <a:spcPts val="0"/>
                        </a:spcBef>
                        <a:spcAft>
                          <a:spcPts val="0"/>
                        </a:spcAft>
                        <a:buNone/>
                      </a:pPr>
                      <a:r>
                        <a:rPr lang="en"/>
                        <a:t>Economics</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0.386</a:t>
                      </a:r>
                      <a:endParaRPr/>
                    </a:p>
                  </a:txBody>
                  <a:tcPr marT="91425" marB="91425" marR="91425" marL="91425" anchor="ctr"/>
                </a:tc>
                <a:tc>
                  <a:txBody>
                    <a:bodyPr/>
                    <a:lstStyle/>
                    <a:p>
                      <a:pPr indent="0" lvl="0" marL="0" rtl="0" algn="l">
                        <a:spcBef>
                          <a:spcPts val="0"/>
                        </a:spcBef>
                        <a:spcAft>
                          <a:spcPts val="0"/>
                        </a:spcAft>
                        <a:buNone/>
                      </a:pPr>
                      <a:r>
                        <a:rPr lang="en"/>
                        <a:t>0.446</a:t>
                      </a:r>
                      <a:endParaRPr/>
                    </a:p>
                  </a:txBody>
                  <a:tcPr marT="91425" marB="91425" marR="91425" marL="91425" anchor="ctr"/>
                </a:tc>
                <a:tc>
                  <a:txBody>
                    <a:bodyPr/>
                    <a:lstStyle/>
                    <a:p>
                      <a:pPr indent="0" lvl="0" marL="0" rtl="0" algn="l">
                        <a:spcBef>
                          <a:spcPts val="0"/>
                        </a:spcBef>
                        <a:spcAft>
                          <a:spcPts val="0"/>
                        </a:spcAft>
                        <a:buNone/>
                      </a:pPr>
                      <a:r>
                        <a:rPr lang="en"/>
                        <a:t>0.384</a:t>
                      </a:r>
                      <a:endParaRPr/>
                    </a:p>
                  </a:txBody>
                  <a:tcPr marT="91425" marB="91425" marR="91425" marL="91425" anchor="ctr"/>
                </a:tc>
                <a:tc>
                  <a:txBody>
                    <a:bodyPr/>
                    <a:lstStyle/>
                    <a:p>
                      <a:pPr indent="0" lvl="0" marL="0" rtl="0" algn="l">
                        <a:spcBef>
                          <a:spcPts val="0"/>
                        </a:spcBef>
                        <a:spcAft>
                          <a:spcPts val="0"/>
                        </a:spcAft>
                        <a:buNone/>
                      </a:pPr>
                      <a:r>
                        <a:rPr lang="en"/>
                        <a:t>0.613</a:t>
                      </a:r>
                      <a:endParaRPr/>
                    </a:p>
                  </a:txBody>
                  <a:tcPr marT="91425" marB="91425" marR="91425" marL="91425" anchor="ctr"/>
                </a:tc>
                <a:tc>
                  <a:txBody>
                    <a:bodyPr/>
                    <a:lstStyle/>
                    <a:p>
                      <a:pPr indent="0" lvl="0" marL="0" rtl="0" algn="l">
                        <a:spcBef>
                          <a:spcPts val="0"/>
                        </a:spcBef>
                        <a:spcAft>
                          <a:spcPts val="0"/>
                        </a:spcAft>
                        <a:buNone/>
                      </a:pPr>
                      <a:r>
                        <a:rPr lang="en"/>
                        <a:t>0.755</a:t>
                      </a:r>
                      <a:endParaRPr/>
                    </a:p>
                  </a:txBody>
                  <a:tcPr marT="91425" marB="91425" marR="91425" marL="91425" anchor="ctr">
                    <a:solidFill>
                      <a:srgbClr val="F6B26B"/>
                    </a:solidFill>
                  </a:tcPr>
                </a:tc>
                <a:tc>
                  <a:txBody>
                    <a:bodyPr/>
                    <a:lstStyle/>
                    <a:p>
                      <a:pPr indent="0" lvl="0" marL="0" rtl="0" algn="l">
                        <a:spcBef>
                          <a:spcPts val="0"/>
                        </a:spcBef>
                        <a:spcAft>
                          <a:spcPts val="0"/>
                        </a:spcAft>
                        <a:buNone/>
                      </a:pPr>
                      <a:r>
                        <a:rPr lang="en"/>
                        <a:t>0.662</a:t>
                      </a:r>
                      <a:endParaRPr/>
                    </a:p>
                  </a:txBody>
                  <a:tcPr marT="91425" marB="91425" marR="91425" marL="91425" anchor="ctr"/>
                </a:tc>
                <a:tc>
                  <a:txBody>
                    <a:bodyPr/>
                    <a:lstStyle/>
                    <a:p>
                      <a:pPr indent="0" lvl="0" marL="0" rtl="0" algn="l">
                        <a:spcBef>
                          <a:spcPts val="0"/>
                        </a:spcBef>
                        <a:spcAft>
                          <a:spcPts val="0"/>
                        </a:spcAft>
                        <a:buNone/>
                      </a:pPr>
                      <a:r>
                        <a:rPr lang="en"/>
                        <a:t>0.512</a:t>
                      </a:r>
                      <a:endParaRPr/>
                    </a:p>
                  </a:txBody>
                  <a:tcPr marT="91425" marB="91425" marR="91425" marL="91425" anchor="ctr"/>
                </a:tc>
              </a:tr>
              <a:tr h="462900">
                <a:tc>
                  <a:txBody>
                    <a:bodyPr/>
                    <a:lstStyle/>
                    <a:p>
                      <a:pPr indent="0" lvl="0" marL="0" rtl="0" algn="l">
                        <a:spcBef>
                          <a:spcPts val="0"/>
                        </a:spcBef>
                        <a:spcAft>
                          <a:spcPts val="0"/>
                        </a:spcAft>
                        <a:buNone/>
                      </a:pPr>
                      <a:r>
                        <a:rPr lang="en"/>
                        <a:t>BME</a:t>
                      </a:r>
                      <a:endParaRPr/>
                    </a:p>
                  </a:txBody>
                  <a:tcPr marT="91425" marB="91425" marR="91425" marL="91425" anchor="ctr">
                    <a:solidFill>
                      <a:srgbClr val="C9DAF8"/>
                    </a:solidFill>
                  </a:tcPr>
                </a:tc>
                <a:tc>
                  <a:txBody>
                    <a:bodyPr/>
                    <a:lstStyle/>
                    <a:p>
                      <a:pPr indent="0" lvl="0" marL="0" rtl="0" algn="l">
                        <a:spcBef>
                          <a:spcPts val="0"/>
                        </a:spcBef>
                        <a:spcAft>
                          <a:spcPts val="0"/>
                        </a:spcAft>
                        <a:buNone/>
                      </a:pPr>
                      <a:r>
                        <a:rPr lang="en"/>
                        <a:t>0.182</a:t>
                      </a:r>
                      <a:endParaRPr/>
                    </a:p>
                  </a:txBody>
                  <a:tcPr marT="91425" marB="91425" marR="91425" marL="91425" anchor="ctr">
                    <a:solidFill>
                      <a:srgbClr val="FCE5CD"/>
                    </a:solidFill>
                  </a:tcPr>
                </a:tc>
                <a:tc>
                  <a:txBody>
                    <a:bodyPr/>
                    <a:lstStyle/>
                    <a:p>
                      <a:pPr indent="0" lvl="0" marL="0" rtl="0" algn="l">
                        <a:spcBef>
                          <a:spcPts val="0"/>
                        </a:spcBef>
                        <a:spcAft>
                          <a:spcPts val="0"/>
                        </a:spcAft>
                        <a:buNone/>
                      </a:pPr>
                      <a:r>
                        <a:rPr lang="en"/>
                        <a:t>0.332</a:t>
                      </a:r>
                      <a:endParaRPr/>
                    </a:p>
                  </a:txBody>
                  <a:tcPr marT="91425" marB="91425" marR="91425" marL="91425" anchor="ctr"/>
                </a:tc>
                <a:tc>
                  <a:txBody>
                    <a:bodyPr/>
                    <a:lstStyle/>
                    <a:p>
                      <a:pPr indent="0" lvl="0" marL="0" rtl="0" algn="l">
                        <a:spcBef>
                          <a:spcPts val="0"/>
                        </a:spcBef>
                        <a:spcAft>
                          <a:spcPts val="0"/>
                        </a:spcAft>
                        <a:buNone/>
                      </a:pPr>
                      <a:r>
                        <a:rPr lang="en"/>
                        <a:t>0.431</a:t>
                      </a:r>
                      <a:endParaRPr/>
                    </a:p>
                  </a:txBody>
                  <a:tcPr marT="91425" marB="91425" marR="91425" marL="91425" anchor="ctr"/>
                </a:tc>
                <a:tc>
                  <a:txBody>
                    <a:bodyPr/>
                    <a:lstStyle/>
                    <a:p>
                      <a:pPr indent="0" lvl="0" marL="0" rtl="0" algn="l">
                        <a:spcBef>
                          <a:spcPts val="0"/>
                        </a:spcBef>
                        <a:spcAft>
                          <a:spcPts val="0"/>
                        </a:spcAft>
                        <a:buNone/>
                      </a:pPr>
                      <a:r>
                        <a:rPr lang="en"/>
                        <a:t>0.478</a:t>
                      </a:r>
                      <a:endParaRPr/>
                    </a:p>
                  </a:txBody>
                  <a:tcPr marT="91425" marB="91425" marR="91425" marL="91425" anchor="ctr"/>
                </a:tc>
                <a:tc>
                  <a:txBody>
                    <a:bodyPr/>
                    <a:lstStyle/>
                    <a:p>
                      <a:pPr indent="0" lvl="0" marL="0" rtl="0" algn="l">
                        <a:spcBef>
                          <a:spcPts val="0"/>
                        </a:spcBef>
                        <a:spcAft>
                          <a:spcPts val="0"/>
                        </a:spcAft>
                        <a:buNone/>
                      </a:pPr>
                      <a:r>
                        <a:rPr lang="en"/>
                        <a:t>0.568</a:t>
                      </a:r>
                      <a:endParaRPr/>
                    </a:p>
                  </a:txBody>
                  <a:tcPr marT="91425" marB="91425" marR="91425" marL="91425" anchor="ctr"/>
                </a:tc>
                <a:tc>
                  <a:txBody>
                    <a:bodyPr/>
                    <a:lstStyle/>
                    <a:p>
                      <a:pPr indent="0" lvl="0" marL="0" rtl="0" algn="l">
                        <a:spcBef>
                          <a:spcPts val="0"/>
                        </a:spcBef>
                        <a:spcAft>
                          <a:spcPts val="0"/>
                        </a:spcAft>
                        <a:buNone/>
                      </a:pPr>
                      <a:r>
                        <a:rPr lang="en"/>
                        <a:t>0.719</a:t>
                      </a:r>
                      <a:endParaRPr/>
                    </a:p>
                  </a:txBody>
                  <a:tcPr marT="91425" marB="91425" marR="91425" marL="91425" anchor="ctr"/>
                </a:tc>
                <a:tc>
                  <a:txBody>
                    <a:bodyPr/>
                    <a:lstStyle/>
                    <a:p>
                      <a:pPr indent="0" lvl="0" marL="0" rtl="0" algn="l">
                        <a:spcBef>
                          <a:spcPts val="0"/>
                        </a:spcBef>
                        <a:spcAft>
                          <a:spcPts val="0"/>
                        </a:spcAft>
                        <a:buNone/>
                      </a:pPr>
                      <a:r>
                        <a:rPr lang="en"/>
                        <a:t>0.54</a:t>
                      </a:r>
                      <a:endParaRPr/>
                    </a:p>
                  </a:txBody>
                  <a:tcPr marT="91425" marB="91425" marR="91425" marL="91425" anchor="ctr"/>
                </a:tc>
              </a:tr>
            </a:tbl>
          </a:graphicData>
        </a:graphic>
      </p:graphicFrame>
      <p:graphicFrame>
        <p:nvGraphicFramePr>
          <p:cNvPr id="438" name="Google Shape;438;p44"/>
          <p:cNvGraphicFramePr/>
          <p:nvPr/>
        </p:nvGraphicFramePr>
        <p:xfrm>
          <a:off x="692663" y="2959425"/>
          <a:ext cx="3000000" cy="3000000"/>
        </p:xfrm>
        <a:graphic>
          <a:graphicData uri="http://schemas.openxmlformats.org/drawingml/2006/table">
            <a:tbl>
              <a:tblPr>
                <a:noFill/>
                <a:tableStyleId>{8ECAD027-E480-48CF-855F-4C2783721466}</a:tableStyleId>
              </a:tblPr>
              <a:tblGrid>
                <a:gridCol w="1129975"/>
                <a:gridCol w="896675"/>
                <a:gridCol w="930000"/>
                <a:gridCol w="863350"/>
                <a:gridCol w="963325"/>
                <a:gridCol w="930000"/>
                <a:gridCol w="985575"/>
                <a:gridCol w="918875"/>
              </a:tblGrid>
              <a:tr h="402775">
                <a:tc>
                  <a:txBody>
                    <a:bodyPr/>
                    <a:lstStyle/>
                    <a:p>
                      <a:pPr indent="0" lvl="0" marL="0" rtl="0" algn="l">
                        <a:spcBef>
                          <a:spcPts val="0"/>
                        </a:spcBef>
                        <a:spcAft>
                          <a:spcPts val="0"/>
                        </a:spcAft>
                        <a:buNone/>
                      </a:pPr>
                      <a:r>
                        <a:rPr b="1" lang="en">
                          <a:solidFill>
                            <a:schemeClr val="dk1"/>
                          </a:solidFill>
                        </a:rPr>
                        <a:t>Modularity</a:t>
                      </a:r>
                      <a:endParaRPr b="1">
                        <a:solidFill>
                          <a:schemeClr val="dk1"/>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lang="en"/>
                        <a:t>1Y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1Y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2Y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2Y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3Y Fall</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3Y Spring</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4Y Fall</a:t>
                      </a:r>
                      <a:endParaRPr/>
                    </a:p>
                  </a:txBody>
                  <a:tcPr marT="91425" marB="91425" marR="91425" marL="91425" anchor="ctr">
                    <a:solidFill>
                      <a:srgbClr val="C9DAF8"/>
                    </a:solidFill>
                  </a:tcPr>
                </a:tc>
              </a:tr>
              <a:tr h="402775">
                <a:tc>
                  <a:txBody>
                    <a:bodyPr/>
                    <a:lstStyle/>
                    <a:p>
                      <a:pPr indent="0" lvl="0" marL="0" rtl="0" algn="l">
                        <a:spcBef>
                          <a:spcPts val="0"/>
                        </a:spcBef>
                        <a:spcAft>
                          <a:spcPts val="0"/>
                        </a:spcAft>
                        <a:buNone/>
                      </a:pPr>
                      <a:r>
                        <a:rPr lang="en"/>
                        <a:t>Economics</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0.407</a:t>
                      </a:r>
                      <a:endParaRPr/>
                    </a:p>
                  </a:txBody>
                  <a:tcPr marT="91425" marB="91425" marR="91425" marL="91425" anchor="ctr"/>
                </a:tc>
                <a:tc>
                  <a:txBody>
                    <a:bodyPr/>
                    <a:lstStyle/>
                    <a:p>
                      <a:pPr indent="0" lvl="0" marL="0" rtl="0" algn="ctr">
                        <a:spcBef>
                          <a:spcPts val="0"/>
                        </a:spcBef>
                        <a:spcAft>
                          <a:spcPts val="0"/>
                        </a:spcAft>
                        <a:buNone/>
                      </a:pPr>
                      <a:r>
                        <a:rPr lang="en"/>
                        <a:t>0.308</a:t>
                      </a:r>
                      <a:endParaRPr/>
                    </a:p>
                  </a:txBody>
                  <a:tcPr marT="91425" marB="91425" marR="91425" marL="91425" anchor="ctr"/>
                </a:tc>
                <a:tc>
                  <a:txBody>
                    <a:bodyPr/>
                    <a:lstStyle/>
                    <a:p>
                      <a:pPr indent="0" lvl="0" marL="0" rtl="0" algn="ctr">
                        <a:spcBef>
                          <a:spcPts val="0"/>
                        </a:spcBef>
                        <a:spcAft>
                          <a:spcPts val="0"/>
                        </a:spcAft>
                        <a:buNone/>
                      </a:pPr>
                      <a:r>
                        <a:rPr lang="en"/>
                        <a:t>0.245</a:t>
                      </a:r>
                      <a:endParaRPr/>
                    </a:p>
                  </a:txBody>
                  <a:tcPr marT="91425" marB="91425" marR="91425" marL="91425" anchor="ctr"/>
                </a:tc>
                <a:tc>
                  <a:txBody>
                    <a:bodyPr/>
                    <a:lstStyle/>
                    <a:p>
                      <a:pPr indent="0" lvl="0" marL="0" rtl="0" algn="ctr">
                        <a:spcBef>
                          <a:spcPts val="0"/>
                        </a:spcBef>
                        <a:spcAft>
                          <a:spcPts val="0"/>
                        </a:spcAft>
                        <a:buNone/>
                      </a:pPr>
                      <a:r>
                        <a:rPr lang="en"/>
                        <a:t>0.19</a:t>
                      </a:r>
                      <a:endParaRPr/>
                    </a:p>
                  </a:txBody>
                  <a:tcPr marT="91425" marB="91425" marR="91425" marL="91425" anchor="ctr"/>
                </a:tc>
                <a:tc>
                  <a:txBody>
                    <a:bodyPr/>
                    <a:lstStyle/>
                    <a:p>
                      <a:pPr indent="0" lvl="0" marL="0" rtl="0" algn="ctr">
                        <a:spcBef>
                          <a:spcPts val="0"/>
                        </a:spcBef>
                        <a:spcAft>
                          <a:spcPts val="0"/>
                        </a:spcAft>
                        <a:buNone/>
                      </a:pPr>
                      <a:r>
                        <a:rPr lang="en"/>
                        <a:t>0.18</a:t>
                      </a:r>
                      <a:endParaRPr/>
                    </a:p>
                  </a:txBody>
                  <a:tcPr marT="91425" marB="91425" marR="91425" marL="91425" anchor="ctr"/>
                </a:tc>
                <a:tc>
                  <a:txBody>
                    <a:bodyPr/>
                    <a:lstStyle/>
                    <a:p>
                      <a:pPr indent="0" lvl="0" marL="0" rtl="0" algn="ctr">
                        <a:spcBef>
                          <a:spcPts val="0"/>
                        </a:spcBef>
                        <a:spcAft>
                          <a:spcPts val="0"/>
                        </a:spcAft>
                        <a:buNone/>
                      </a:pPr>
                      <a:r>
                        <a:rPr lang="en"/>
                        <a:t>0.124</a:t>
                      </a:r>
                      <a:endParaRPr/>
                    </a:p>
                  </a:txBody>
                  <a:tcPr marT="91425" marB="91425" marR="91425" marL="91425" anchor="ctr"/>
                </a:tc>
                <a:tc>
                  <a:txBody>
                    <a:bodyPr/>
                    <a:lstStyle/>
                    <a:p>
                      <a:pPr indent="0" lvl="0" marL="0" rtl="0" algn="ctr">
                        <a:spcBef>
                          <a:spcPts val="0"/>
                        </a:spcBef>
                        <a:spcAft>
                          <a:spcPts val="0"/>
                        </a:spcAft>
                        <a:buNone/>
                      </a:pPr>
                      <a:r>
                        <a:rPr lang="en"/>
                        <a:t>0.15</a:t>
                      </a:r>
                      <a:endParaRPr/>
                    </a:p>
                  </a:txBody>
                  <a:tcPr marT="91425" marB="91425" marR="91425" marL="91425" anchor="ctr"/>
                </a:tc>
              </a:tr>
              <a:tr h="371900">
                <a:tc>
                  <a:txBody>
                    <a:bodyPr/>
                    <a:lstStyle/>
                    <a:p>
                      <a:pPr indent="0" lvl="0" marL="0" rtl="0" algn="l">
                        <a:spcBef>
                          <a:spcPts val="0"/>
                        </a:spcBef>
                        <a:spcAft>
                          <a:spcPts val="0"/>
                        </a:spcAft>
                        <a:buNone/>
                      </a:pPr>
                      <a:r>
                        <a:rPr lang="en"/>
                        <a:t>BME</a:t>
                      </a:r>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t>0.415</a:t>
                      </a: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t>0.316</a:t>
                      </a:r>
                      <a:endParaRPr/>
                    </a:p>
                  </a:txBody>
                  <a:tcPr marT="91425" marB="91425" marR="91425" marL="91425" anchor="ctr"/>
                </a:tc>
                <a:tc>
                  <a:txBody>
                    <a:bodyPr/>
                    <a:lstStyle/>
                    <a:p>
                      <a:pPr indent="0" lvl="0" marL="0" rtl="0" algn="ctr">
                        <a:spcBef>
                          <a:spcPts val="0"/>
                        </a:spcBef>
                        <a:spcAft>
                          <a:spcPts val="0"/>
                        </a:spcAft>
                        <a:buNone/>
                      </a:pPr>
                      <a:r>
                        <a:rPr lang="en"/>
                        <a:t>0.359</a:t>
                      </a:r>
                      <a:endParaRPr/>
                    </a:p>
                  </a:txBody>
                  <a:tcPr marT="91425" marB="91425" marR="91425" marL="91425" anchor="ctr"/>
                </a:tc>
                <a:tc>
                  <a:txBody>
                    <a:bodyPr/>
                    <a:lstStyle/>
                    <a:p>
                      <a:pPr indent="0" lvl="0" marL="0" rtl="0" algn="ctr">
                        <a:spcBef>
                          <a:spcPts val="0"/>
                        </a:spcBef>
                        <a:spcAft>
                          <a:spcPts val="0"/>
                        </a:spcAft>
                        <a:buNone/>
                      </a:pPr>
                      <a:r>
                        <a:rPr lang="en"/>
                        <a:t>0.336</a:t>
                      </a:r>
                      <a:endParaRPr/>
                    </a:p>
                  </a:txBody>
                  <a:tcPr marT="91425" marB="91425" marR="91425" marL="91425" anchor="ctr"/>
                </a:tc>
                <a:tc>
                  <a:txBody>
                    <a:bodyPr/>
                    <a:lstStyle/>
                    <a:p>
                      <a:pPr indent="0" lvl="0" marL="0" rtl="0" algn="ctr">
                        <a:spcBef>
                          <a:spcPts val="0"/>
                        </a:spcBef>
                        <a:spcAft>
                          <a:spcPts val="0"/>
                        </a:spcAft>
                        <a:buNone/>
                      </a:pPr>
                      <a:r>
                        <a:rPr lang="en"/>
                        <a:t>0.11</a:t>
                      </a:r>
                      <a:endParaRPr/>
                    </a:p>
                  </a:txBody>
                  <a:tcPr marT="91425" marB="91425" marR="91425" marL="91425" anchor="ctr"/>
                </a:tc>
                <a:tc>
                  <a:txBody>
                    <a:bodyPr/>
                    <a:lstStyle/>
                    <a:p>
                      <a:pPr indent="0" lvl="0" marL="0" rtl="0" algn="ctr">
                        <a:spcBef>
                          <a:spcPts val="0"/>
                        </a:spcBef>
                        <a:spcAft>
                          <a:spcPts val="0"/>
                        </a:spcAft>
                        <a:buNone/>
                      </a:pPr>
                      <a:r>
                        <a:rPr lang="en"/>
                        <a:t>0.08</a:t>
                      </a: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t>0.17</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Two Primary Goals</a:t>
            </a:r>
            <a:endParaRPr>
              <a:solidFill>
                <a:srgbClr val="1C4587"/>
              </a:solidFill>
              <a:latin typeface="Times New Roman"/>
              <a:ea typeface="Times New Roman"/>
              <a:cs typeface="Times New Roman"/>
              <a:sym typeface="Times New Roman"/>
            </a:endParaRPr>
          </a:p>
        </p:txBody>
      </p:sp>
      <p:grpSp>
        <p:nvGrpSpPr>
          <p:cNvPr id="92" name="Google Shape;92;p16"/>
          <p:cNvGrpSpPr/>
          <p:nvPr/>
        </p:nvGrpSpPr>
        <p:grpSpPr>
          <a:xfrm>
            <a:off x="0" y="0"/>
            <a:ext cx="9144000" cy="585300"/>
            <a:chOff x="0" y="0"/>
            <a:chExt cx="9144000" cy="585300"/>
          </a:xfrm>
        </p:grpSpPr>
        <p:sp>
          <p:nvSpPr>
            <p:cNvPr id="93" name="Google Shape;93;p16"/>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95" name="Google Shape;95;p16"/>
          <p:cNvGrpSpPr/>
          <p:nvPr/>
        </p:nvGrpSpPr>
        <p:grpSpPr>
          <a:xfrm>
            <a:off x="0" y="4839100"/>
            <a:ext cx="9159475" cy="304200"/>
            <a:chOff x="0" y="4839100"/>
            <a:chExt cx="9159475" cy="304200"/>
          </a:xfrm>
        </p:grpSpPr>
        <p:sp>
          <p:nvSpPr>
            <p:cNvPr id="96" name="Google Shape;96;p16"/>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98" name="Google Shape;98;p16"/>
          <p:cNvPicPr preferRelativeResize="0"/>
          <p:nvPr/>
        </p:nvPicPr>
        <p:blipFill rotWithShape="1">
          <a:blip r:embed="rId4">
            <a:alphaModFix/>
          </a:blip>
          <a:srcRect b="32972" l="0" r="54252" t="9753"/>
          <a:stretch/>
        </p:blipFill>
        <p:spPr>
          <a:xfrm>
            <a:off x="1056475" y="1453975"/>
            <a:ext cx="3223650" cy="2246150"/>
          </a:xfrm>
          <a:prstGeom prst="rect">
            <a:avLst/>
          </a:prstGeom>
          <a:noFill/>
          <a:ln>
            <a:noFill/>
          </a:ln>
        </p:spPr>
      </p:pic>
      <p:pic>
        <p:nvPicPr>
          <p:cNvPr id="99" name="Google Shape;99;p16"/>
          <p:cNvPicPr preferRelativeResize="0"/>
          <p:nvPr/>
        </p:nvPicPr>
        <p:blipFill rotWithShape="1">
          <a:blip r:embed="rId4">
            <a:alphaModFix/>
          </a:blip>
          <a:srcRect b="32972" l="49581" r="0" t="9753"/>
          <a:stretch/>
        </p:blipFill>
        <p:spPr>
          <a:xfrm>
            <a:off x="4941450" y="1453975"/>
            <a:ext cx="3552750" cy="2246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Network Plots</a:t>
            </a:r>
            <a:endParaRPr>
              <a:solidFill>
                <a:srgbClr val="1C4587"/>
              </a:solidFill>
              <a:latin typeface="Times New Roman"/>
              <a:ea typeface="Times New Roman"/>
              <a:cs typeface="Times New Roman"/>
              <a:sym typeface="Times New Roman"/>
            </a:endParaRPr>
          </a:p>
        </p:txBody>
      </p:sp>
      <p:grpSp>
        <p:nvGrpSpPr>
          <p:cNvPr id="105" name="Google Shape;105;p17"/>
          <p:cNvGrpSpPr/>
          <p:nvPr/>
        </p:nvGrpSpPr>
        <p:grpSpPr>
          <a:xfrm>
            <a:off x="0" y="0"/>
            <a:ext cx="9144000" cy="585300"/>
            <a:chOff x="0" y="0"/>
            <a:chExt cx="9144000" cy="585300"/>
          </a:xfrm>
        </p:grpSpPr>
        <p:sp>
          <p:nvSpPr>
            <p:cNvPr id="106" name="Google Shape;106;p1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08" name="Google Shape;108;p17"/>
          <p:cNvGrpSpPr/>
          <p:nvPr/>
        </p:nvGrpSpPr>
        <p:grpSpPr>
          <a:xfrm>
            <a:off x="0" y="4839100"/>
            <a:ext cx="9159475" cy="304200"/>
            <a:chOff x="0" y="4839100"/>
            <a:chExt cx="9159475" cy="304200"/>
          </a:xfrm>
        </p:grpSpPr>
        <p:sp>
          <p:nvSpPr>
            <p:cNvPr id="109" name="Google Shape;109;p1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11" name="Google Shape;11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Semester</a:t>
            </a:r>
            <a:r>
              <a:rPr lang="en"/>
              <a:t> 4 to Semester 5 (Econ) </a:t>
            </a:r>
            <a:endParaRPr/>
          </a:p>
          <a:p>
            <a:pPr indent="0" lvl="0" marL="0" rtl="0" algn="l">
              <a:spcBef>
                <a:spcPts val="1200"/>
              </a:spcBef>
              <a:spcAft>
                <a:spcPts val="1200"/>
              </a:spcAft>
              <a:buNone/>
            </a:pPr>
            <a:r>
              <a:t/>
            </a:r>
            <a:endParaRPr/>
          </a:p>
        </p:txBody>
      </p:sp>
      <p:grpSp>
        <p:nvGrpSpPr>
          <p:cNvPr id="112" name="Google Shape;112;p17"/>
          <p:cNvGrpSpPr/>
          <p:nvPr/>
        </p:nvGrpSpPr>
        <p:grpSpPr>
          <a:xfrm>
            <a:off x="523675" y="2194300"/>
            <a:ext cx="686700" cy="11700"/>
            <a:chOff x="791325" y="2333950"/>
            <a:chExt cx="686700" cy="11700"/>
          </a:xfrm>
        </p:grpSpPr>
        <p:cxnSp>
          <p:nvCxnSpPr>
            <p:cNvPr id="113" name="Google Shape;113;p17"/>
            <p:cNvCxnSpPr/>
            <p:nvPr/>
          </p:nvCxnSpPr>
          <p:spPr>
            <a:xfrm>
              <a:off x="791325" y="2345650"/>
              <a:ext cx="686700" cy="0"/>
            </a:xfrm>
            <a:prstGeom prst="straightConnector1">
              <a:avLst/>
            </a:prstGeom>
            <a:noFill/>
            <a:ln cap="flat" cmpd="sng" w="76200">
              <a:solidFill>
                <a:srgbClr val="FFFF00"/>
              </a:solidFill>
              <a:prstDash val="solid"/>
              <a:round/>
              <a:headEnd len="med" w="med" type="none"/>
              <a:tailEnd len="med" w="med" type="none"/>
            </a:ln>
          </p:spPr>
        </p:cxnSp>
        <p:cxnSp>
          <p:nvCxnSpPr>
            <p:cNvPr id="114" name="Google Shape;114;p17"/>
            <p:cNvCxnSpPr/>
            <p:nvPr/>
          </p:nvCxnSpPr>
          <p:spPr>
            <a:xfrm flipH="1" rot="10800000">
              <a:off x="832125" y="2333950"/>
              <a:ext cx="605100" cy="11700"/>
            </a:xfrm>
            <a:prstGeom prst="straightConnector1">
              <a:avLst/>
            </a:prstGeom>
            <a:noFill/>
            <a:ln cap="flat" cmpd="sng" w="19050">
              <a:solidFill>
                <a:srgbClr val="D9D9D9"/>
              </a:solidFill>
              <a:prstDash val="solid"/>
              <a:round/>
              <a:headEnd len="med" w="med" type="none"/>
              <a:tailEnd len="med" w="med" type="none"/>
            </a:ln>
          </p:spPr>
        </p:cxnSp>
      </p:grpSp>
      <p:sp>
        <p:nvSpPr>
          <p:cNvPr id="115" name="Google Shape;115;p17"/>
          <p:cNvSpPr txBox="1"/>
          <p:nvPr/>
        </p:nvSpPr>
        <p:spPr>
          <a:xfrm>
            <a:off x="1338250" y="1951475"/>
            <a:ext cx="222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more than 30% of students who took one class moved to the other class </a:t>
            </a:r>
            <a:endParaRPr b="1"/>
          </a:p>
        </p:txBody>
      </p:sp>
      <p:pic>
        <p:nvPicPr>
          <p:cNvPr id="116" name="Google Shape;116;p17"/>
          <p:cNvPicPr preferRelativeResize="0"/>
          <p:nvPr/>
        </p:nvPicPr>
        <p:blipFill>
          <a:blip r:embed="rId4">
            <a:alphaModFix/>
          </a:blip>
          <a:stretch>
            <a:fillRect/>
          </a:stretch>
        </p:blipFill>
        <p:spPr>
          <a:xfrm>
            <a:off x="4354825" y="950187"/>
            <a:ext cx="4603083"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8"/>
          <p:cNvGrpSpPr/>
          <p:nvPr/>
        </p:nvGrpSpPr>
        <p:grpSpPr>
          <a:xfrm>
            <a:off x="0" y="0"/>
            <a:ext cx="9144000" cy="585300"/>
            <a:chOff x="0" y="0"/>
            <a:chExt cx="9144000" cy="585300"/>
          </a:xfrm>
        </p:grpSpPr>
        <p:sp>
          <p:nvSpPr>
            <p:cNvPr id="122" name="Google Shape;122;p18"/>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24" name="Google Shape;124;p18"/>
          <p:cNvGrpSpPr/>
          <p:nvPr/>
        </p:nvGrpSpPr>
        <p:grpSpPr>
          <a:xfrm>
            <a:off x="0" y="4839100"/>
            <a:ext cx="9159475" cy="304200"/>
            <a:chOff x="0" y="4839100"/>
            <a:chExt cx="9159475" cy="304200"/>
          </a:xfrm>
        </p:grpSpPr>
        <p:sp>
          <p:nvSpPr>
            <p:cNvPr id="125" name="Google Shape;125;p18"/>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27" name="Google Shape;127;p18"/>
          <p:cNvSpPr/>
          <p:nvPr/>
        </p:nvSpPr>
        <p:spPr>
          <a:xfrm>
            <a:off x="517950" y="637525"/>
            <a:ext cx="7887000" cy="161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ph type="title"/>
          </p:nvPr>
        </p:nvSpPr>
        <p:spPr>
          <a:xfrm>
            <a:off x="775775" y="637525"/>
            <a:ext cx="4596600" cy="139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1C4587"/>
                </a:solidFill>
                <a:latin typeface="Times New Roman"/>
                <a:ea typeface="Times New Roman"/>
                <a:cs typeface="Times New Roman"/>
                <a:sym typeface="Times New Roman"/>
              </a:rPr>
              <a:t>Network Plots: Limitations</a:t>
            </a:r>
            <a:endParaRPr b="1">
              <a:solidFill>
                <a:srgbClr val="1C4587"/>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2"/>
              </a:buClr>
              <a:buSzPts val="1800"/>
              <a:buChar char="●"/>
            </a:pPr>
            <a:r>
              <a:rPr lang="en" sz="1800">
                <a:solidFill>
                  <a:schemeClr val="dk2"/>
                </a:solidFill>
              </a:rPr>
              <a:t>Can’t see number of students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Not as clear of a “pathway”</a:t>
            </a:r>
            <a:endParaRPr b="1">
              <a:solidFill>
                <a:srgbClr val="1C4587"/>
              </a:solidFill>
              <a:latin typeface="Times New Roman"/>
              <a:ea typeface="Times New Roman"/>
              <a:cs typeface="Times New Roman"/>
              <a:sym typeface="Times New Roman"/>
            </a:endParaRPr>
          </a:p>
        </p:txBody>
      </p:sp>
      <p:pic>
        <p:nvPicPr>
          <p:cNvPr id="129" name="Google Shape;129;p18"/>
          <p:cNvPicPr preferRelativeResize="0"/>
          <p:nvPr/>
        </p:nvPicPr>
        <p:blipFill rotWithShape="1">
          <a:blip r:embed="rId4">
            <a:alphaModFix/>
          </a:blip>
          <a:srcRect b="13077" l="24553" r="21964" t="11285"/>
          <a:stretch/>
        </p:blipFill>
        <p:spPr>
          <a:xfrm>
            <a:off x="6068900" y="682652"/>
            <a:ext cx="1446676" cy="1456550"/>
          </a:xfrm>
          <a:prstGeom prst="rect">
            <a:avLst/>
          </a:prstGeom>
          <a:noFill/>
          <a:ln>
            <a:noFill/>
          </a:ln>
        </p:spPr>
      </p:pic>
      <p:sp>
        <p:nvSpPr>
          <p:cNvPr id="130" name="Google Shape;130;p18"/>
          <p:cNvSpPr/>
          <p:nvPr/>
        </p:nvSpPr>
        <p:spPr>
          <a:xfrm>
            <a:off x="517950" y="2966800"/>
            <a:ext cx="7887000" cy="1773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ph type="title"/>
          </p:nvPr>
        </p:nvSpPr>
        <p:spPr>
          <a:xfrm>
            <a:off x="903300" y="3133750"/>
            <a:ext cx="4205100" cy="1456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a:solidFill>
                  <a:srgbClr val="1C4587"/>
                </a:solidFill>
                <a:latin typeface="Times New Roman"/>
                <a:ea typeface="Times New Roman"/>
                <a:cs typeface="Times New Roman"/>
                <a:sym typeface="Times New Roman"/>
              </a:rPr>
              <a:t>Alluvial Plots: Advantages</a:t>
            </a:r>
            <a:endParaRPr b="1">
              <a:solidFill>
                <a:srgbClr val="1C4587"/>
              </a:solidFill>
              <a:latin typeface="Times New Roman"/>
              <a:ea typeface="Times New Roman"/>
              <a:cs typeface="Times New Roman"/>
              <a:sym typeface="Times New Roman"/>
            </a:endParaRPr>
          </a:p>
          <a:p>
            <a:pPr indent="-331470" lvl="0" marL="457200" rtl="0" algn="l">
              <a:lnSpc>
                <a:spcPct val="115000"/>
              </a:lnSpc>
              <a:spcBef>
                <a:spcPts val="1000"/>
              </a:spcBef>
              <a:spcAft>
                <a:spcPts val="0"/>
              </a:spcAft>
              <a:buClr>
                <a:schemeClr val="dk2"/>
              </a:buClr>
              <a:buSzPct val="100000"/>
              <a:buChar char="●"/>
            </a:pPr>
            <a:r>
              <a:rPr lang="en" sz="1800">
                <a:solidFill>
                  <a:schemeClr val="dk2"/>
                </a:solidFill>
              </a:rPr>
              <a:t>Show flow from one state to another</a:t>
            </a:r>
            <a:endParaRPr sz="1800">
              <a:solidFill>
                <a:schemeClr val="dk2"/>
              </a:solidFill>
            </a:endParaRPr>
          </a:p>
          <a:p>
            <a:pPr indent="-331470" lvl="0" marL="457200" rtl="0" algn="l">
              <a:lnSpc>
                <a:spcPct val="115000"/>
              </a:lnSpc>
              <a:spcBef>
                <a:spcPts val="0"/>
              </a:spcBef>
              <a:spcAft>
                <a:spcPts val="0"/>
              </a:spcAft>
              <a:buClr>
                <a:schemeClr val="dk2"/>
              </a:buClr>
              <a:buSzPct val="100000"/>
              <a:buChar char="●"/>
            </a:pPr>
            <a:r>
              <a:rPr lang="en" sz="1800">
                <a:solidFill>
                  <a:schemeClr val="dk2"/>
                </a:solidFill>
              </a:rPr>
              <a:t>Helps track progression of classes</a:t>
            </a:r>
            <a:endParaRPr b="1">
              <a:solidFill>
                <a:srgbClr val="1C4587"/>
              </a:solidFill>
              <a:latin typeface="Times New Roman"/>
              <a:ea typeface="Times New Roman"/>
              <a:cs typeface="Times New Roman"/>
              <a:sym typeface="Times New Roman"/>
            </a:endParaRPr>
          </a:p>
        </p:txBody>
      </p:sp>
      <p:pic>
        <p:nvPicPr>
          <p:cNvPr id="132" name="Google Shape;132;p18"/>
          <p:cNvPicPr preferRelativeResize="0"/>
          <p:nvPr/>
        </p:nvPicPr>
        <p:blipFill>
          <a:blip r:embed="rId5">
            <a:alphaModFix/>
          </a:blip>
          <a:stretch>
            <a:fillRect/>
          </a:stretch>
        </p:blipFill>
        <p:spPr>
          <a:xfrm>
            <a:off x="5545350" y="3100513"/>
            <a:ext cx="2630328" cy="1505575"/>
          </a:xfrm>
          <a:prstGeom prst="rect">
            <a:avLst/>
          </a:prstGeom>
          <a:noFill/>
          <a:ln>
            <a:noFill/>
          </a:ln>
        </p:spPr>
      </p:pic>
      <p:sp>
        <p:nvSpPr>
          <p:cNvPr id="133" name="Google Shape;133;p18"/>
          <p:cNvSpPr/>
          <p:nvPr/>
        </p:nvSpPr>
        <p:spPr>
          <a:xfrm>
            <a:off x="4351350" y="2371575"/>
            <a:ext cx="281400" cy="48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nvPicPr>
        <p:blipFill rotWithShape="1">
          <a:blip r:embed="rId3">
            <a:alphaModFix/>
          </a:blip>
          <a:srcRect b="0" l="0" r="0" t="7655"/>
          <a:stretch/>
        </p:blipFill>
        <p:spPr>
          <a:xfrm>
            <a:off x="464100" y="592675"/>
            <a:ext cx="8215830" cy="4550827"/>
          </a:xfrm>
          <a:prstGeom prst="rect">
            <a:avLst/>
          </a:prstGeom>
          <a:noFill/>
          <a:ln>
            <a:noFill/>
          </a:ln>
        </p:spPr>
      </p:pic>
      <p:sp>
        <p:nvSpPr>
          <p:cNvPr id="139" name="Google Shape;139;p19"/>
          <p:cNvSpPr txBox="1"/>
          <p:nvPr>
            <p:ph type="title"/>
          </p:nvPr>
        </p:nvSpPr>
        <p:spPr>
          <a:xfrm>
            <a:off x="65375" y="6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Economics </a:t>
            </a:r>
            <a:r>
              <a:rPr lang="en">
                <a:solidFill>
                  <a:srgbClr val="1C4587"/>
                </a:solidFill>
                <a:latin typeface="Times New Roman"/>
                <a:ea typeface="Times New Roman"/>
                <a:cs typeface="Times New Roman"/>
                <a:sym typeface="Times New Roman"/>
              </a:rPr>
              <a:t>Semester 1 to Semester 2</a:t>
            </a:r>
            <a:endParaRPr>
              <a:solidFill>
                <a:srgbClr val="1C4587"/>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2590575" y="1929000"/>
            <a:ext cx="4220700" cy="128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Economics </a:t>
            </a:r>
            <a:endParaRPr>
              <a:solidFill>
                <a:srgbClr val="1C4587"/>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Semester 2 to 3 </a:t>
            </a:r>
            <a:endParaRPr>
              <a:solidFill>
                <a:srgbClr val="1C4587"/>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Interactive Alluvial Plot Demo</a:t>
            </a:r>
            <a:endParaRPr>
              <a:solidFill>
                <a:srgbClr val="1C4587"/>
              </a:solidFill>
              <a:latin typeface="Times New Roman"/>
              <a:ea typeface="Times New Roman"/>
              <a:cs typeface="Times New Roman"/>
              <a:sym typeface="Times New Roman"/>
            </a:endParaRPr>
          </a:p>
        </p:txBody>
      </p:sp>
      <p:grpSp>
        <p:nvGrpSpPr>
          <p:cNvPr id="145" name="Google Shape;145;p20"/>
          <p:cNvGrpSpPr/>
          <p:nvPr/>
        </p:nvGrpSpPr>
        <p:grpSpPr>
          <a:xfrm>
            <a:off x="0" y="0"/>
            <a:ext cx="9144000" cy="585300"/>
            <a:chOff x="0" y="0"/>
            <a:chExt cx="9144000" cy="585300"/>
          </a:xfrm>
        </p:grpSpPr>
        <p:sp>
          <p:nvSpPr>
            <p:cNvPr id="146" name="Google Shape;146;p2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48" name="Google Shape;148;p20"/>
          <p:cNvGrpSpPr/>
          <p:nvPr/>
        </p:nvGrpSpPr>
        <p:grpSpPr>
          <a:xfrm>
            <a:off x="0" y="4839100"/>
            <a:ext cx="9159475" cy="304200"/>
            <a:chOff x="0" y="4839100"/>
            <a:chExt cx="9159475" cy="304200"/>
          </a:xfrm>
        </p:grpSpPr>
        <p:sp>
          <p:nvSpPr>
            <p:cNvPr id="149" name="Google Shape;149;p2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Alluvial Plots: 8 Semesters</a:t>
            </a:r>
            <a:endParaRPr>
              <a:solidFill>
                <a:srgbClr val="1C4587"/>
              </a:solidFill>
              <a:latin typeface="Times New Roman"/>
              <a:ea typeface="Times New Roman"/>
              <a:cs typeface="Times New Roman"/>
              <a:sym typeface="Times New Roman"/>
            </a:endParaRPr>
          </a:p>
        </p:txBody>
      </p:sp>
      <p:grpSp>
        <p:nvGrpSpPr>
          <p:cNvPr id="156" name="Google Shape;156;p21"/>
          <p:cNvGrpSpPr/>
          <p:nvPr/>
        </p:nvGrpSpPr>
        <p:grpSpPr>
          <a:xfrm>
            <a:off x="0" y="0"/>
            <a:ext cx="9144000" cy="585300"/>
            <a:chOff x="0" y="0"/>
            <a:chExt cx="9144000" cy="585300"/>
          </a:xfrm>
        </p:grpSpPr>
        <p:sp>
          <p:nvSpPr>
            <p:cNvPr id="157" name="Google Shape;157;p2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59" name="Google Shape;159;p21"/>
          <p:cNvGrpSpPr/>
          <p:nvPr/>
        </p:nvGrpSpPr>
        <p:grpSpPr>
          <a:xfrm>
            <a:off x="0" y="4839100"/>
            <a:ext cx="9159475" cy="304200"/>
            <a:chOff x="0" y="4839100"/>
            <a:chExt cx="9159475" cy="304200"/>
          </a:xfrm>
        </p:grpSpPr>
        <p:sp>
          <p:nvSpPr>
            <p:cNvPr id="160" name="Google Shape;160;p2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62" name="Google Shape;16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Economics and Biomedical Engineering Comparison Demo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