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8033e81fde03c7e9b013c37879260a6e.jpg" descr="8033e81fde03c7e9b013c37879260a6e.jpg"/>
          <p:cNvPicPr>
            <a:picLocks noChangeAspect="1"/>
          </p:cNvPicPr>
          <p:nvPr/>
        </p:nvPicPr>
        <p:blipFill>
          <a:blip r:embed="rId2">
            <a:extLst/>
          </a:blip>
          <a:srcRect l="0" t="18704" r="2750" b="25601"/>
          <a:stretch>
            <a:fillRect/>
          </a:stretch>
        </p:blipFill>
        <p:spPr>
          <a:xfrm>
            <a:off x="-12700" y="455941"/>
            <a:ext cx="13030151" cy="716372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Blind Dating Analysis…"/>
          <p:cNvSpPr txBox="1"/>
          <p:nvPr/>
        </p:nvSpPr>
        <p:spPr>
          <a:xfrm>
            <a:off x="8798733" y="8029501"/>
            <a:ext cx="3925469" cy="142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2900"/>
            </a:pPr>
            <a:r>
              <a:t>Blind Dating Analysis</a:t>
            </a:r>
          </a:p>
          <a:p>
            <a:pPr algn="r">
              <a:defRPr sz="2900"/>
            </a:pPr>
          </a:p>
          <a:p>
            <a:pPr algn="r">
              <a:defRPr sz="2900"/>
            </a:pPr>
            <a:r>
              <a:t>Sangseok Lee</a:t>
            </a:r>
          </a:p>
        </p:txBody>
      </p:sp>
      <p:sp>
        <p:nvSpPr>
          <p:cNvPr id="121" name="Dec. 5, 2019"/>
          <p:cNvSpPr txBox="1"/>
          <p:nvPr/>
        </p:nvSpPr>
        <p:spPr>
          <a:xfrm rot="21125143">
            <a:off x="5087004" y="1257085"/>
            <a:ext cx="2830792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chemeClr val="accent5"/>
                </a:solidFill>
              </a:defRPr>
            </a:lvl1pPr>
          </a:lstStyle>
          <a:p>
            <a:pPr/>
            <a:r>
              <a:t>Dec. 5, 2019</a:t>
            </a:r>
          </a:p>
        </p:txBody>
      </p:sp>
      <p:pic>
        <p:nvPicPr>
          <p:cNvPr id="122" name="gray_-24-512.png" descr="gray_-24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6651" y="7794766"/>
            <a:ext cx="1893857" cy="189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9762" y="2838"/>
                </a:moveTo>
                <a:cubicBezTo>
                  <a:pt x="19777" y="2841"/>
                  <a:pt x="19790" y="2852"/>
                  <a:pt x="19798" y="2865"/>
                </a:cubicBezTo>
                <a:cubicBezTo>
                  <a:pt x="19815" y="2892"/>
                  <a:pt x="19803" y="2930"/>
                  <a:pt x="19776" y="2947"/>
                </a:cubicBezTo>
                <a:cubicBezTo>
                  <a:pt x="19749" y="2963"/>
                  <a:pt x="19716" y="2956"/>
                  <a:pt x="19699" y="2929"/>
                </a:cubicBezTo>
                <a:cubicBezTo>
                  <a:pt x="19682" y="2901"/>
                  <a:pt x="19690" y="2864"/>
                  <a:pt x="19717" y="2847"/>
                </a:cubicBezTo>
                <a:cubicBezTo>
                  <a:pt x="19731" y="2839"/>
                  <a:pt x="19748" y="2835"/>
                  <a:pt x="19762" y="2838"/>
                </a:cubicBezTo>
                <a:close/>
                <a:moveTo>
                  <a:pt x="8550" y="5169"/>
                </a:moveTo>
                <a:cubicBezTo>
                  <a:pt x="8716" y="5165"/>
                  <a:pt x="8949" y="5198"/>
                  <a:pt x="8949" y="5242"/>
                </a:cubicBezTo>
                <a:cubicBezTo>
                  <a:pt x="8949" y="5313"/>
                  <a:pt x="8417" y="5342"/>
                  <a:pt x="8374" y="5273"/>
                </a:cubicBezTo>
                <a:cubicBezTo>
                  <a:pt x="8355" y="5243"/>
                  <a:pt x="8373" y="5203"/>
                  <a:pt x="8415" y="5187"/>
                </a:cubicBezTo>
                <a:cubicBezTo>
                  <a:pt x="8444" y="5176"/>
                  <a:pt x="8495" y="5171"/>
                  <a:pt x="8550" y="5169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ray_-24-512.png" descr="gray_-24-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22" y="17813"/>
            <a:ext cx="1893857" cy="189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9762" y="2838"/>
                </a:moveTo>
                <a:cubicBezTo>
                  <a:pt x="19777" y="2841"/>
                  <a:pt x="19790" y="2852"/>
                  <a:pt x="19798" y="2865"/>
                </a:cubicBezTo>
                <a:cubicBezTo>
                  <a:pt x="19815" y="2892"/>
                  <a:pt x="19803" y="2930"/>
                  <a:pt x="19776" y="2947"/>
                </a:cubicBezTo>
                <a:cubicBezTo>
                  <a:pt x="19749" y="2963"/>
                  <a:pt x="19716" y="2956"/>
                  <a:pt x="19699" y="2929"/>
                </a:cubicBezTo>
                <a:cubicBezTo>
                  <a:pt x="19682" y="2901"/>
                  <a:pt x="19690" y="2864"/>
                  <a:pt x="19717" y="2847"/>
                </a:cubicBezTo>
                <a:cubicBezTo>
                  <a:pt x="19731" y="2839"/>
                  <a:pt x="19748" y="2835"/>
                  <a:pt x="19762" y="2838"/>
                </a:cubicBezTo>
                <a:close/>
                <a:moveTo>
                  <a:pt x="8550" y="5169"/>
                </a:moveTo>
                <a:cubicBezTo>
                  <a:pt x="8716" y="5165"/>
                  <a:pt x="8949" y="5198"/>
                  <a:pt x="8949" y="5242"/>
                </a:cubicBezTo>
                <a:cubicBezTo>
                  <a:pt x="8949" y="5313"/>
                  <a:pt x="8417" y="5342"/>
                  <a:pt x="8374" y="5273"/>
                </a:cubicBezTo>
                <a:cubicBezTo>
                  <a:pt x="8355" y="5243"/>
                  <a:pt x="8373" y="5203"/>
                  <a:pt x="8415" y="5187"/>
                </a:cubicBezTo>
                <a:cubicBezTo>
                  <a:pt x="8444" y="5176"/>
                  <a:pt x="8495" y="5171"/>
                  <a:pt x="8550" y="516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53" name="Polygon"/>
          <p:cNvSpPr/>
          <p:nvPr/>
        </p:nvSpPr>
        <p:spPr>
          <a:xfrm>
            <a:off x="1884172" y="3037582"/>
            <a:ext cx="2953975" cy="3268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4" name="Shape"/>
          <p:cNvSpPr/>
          <p:nvPr/>
        </p:nvSpPr>
        <p:spPr>
          <a:xfrm>
            <a:off x="1930774" y="3372329"/>
            <a:ext cx="1655384" cy="2892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30" y="0"/>
                </a:moveTo>
                <a:lnTo>
                  <a:pt x="21600" y="7124"/>
                </a:lnTo>
                <a:lnTo>
                  <a:pt x="21557" y="10779"/>
                </a:lnTo>
                <a:lnTo>
                  <a:pt x="18672" y="21600"/>
                </a:lnTo>
                <a:lnTo>
                  <a:pt x="8091" y="12867"/>
                </a:lnTo>
                <a:lnTo>
                  <a:pt x="0" y="3712"/>
                </a:lnTo>
                <a:lnTo>
                  <a:pt x="19130" y="0"/>
                </a:lnTo>
                <a:close/>
              </a:path>
            </a:pathLst>
          </a:custGeom>
          <a:solidFill>
            <a:schemeClr val="accent4">
              <a:alpha val="7718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Attractive"/>
          <p:cNvSpPr txBox="1"/>
          <p:nvPr/>
        </p:nvSpPr>
        <p:spPr>
          <a:xfrm>
            <a:off x="2636496" y="2563363"/>
            <a:ext cx="152552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Attractive</a:t>
            </a:r>
          </a:p>
        </p:txBody>
      </p:sp>
      <p:sp>
        <p:nvSpPr>
          <p:cNvPr id="356" name="Sincere"/>
          <p:cNvSpPr txBox="1"/>
          <p:nvPr/>
        </p:nvSpPr>
        <p:spPr>
          <a:xfrm>
            <a:off x="4939744" y="3600946"/>
            <a:ext cx="120944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Sincere</a:t>
            </a:r>
          </a:p>
        </p:txBody>
      </p:sp>
      <p:sp>
        <p:nvSpPr>
          <p:cNvPr id="357" name="Fun"/>
          <p:cNvSpPr txBox="1"/>
          <p:nvPr/>
        </p:nvSpPr>
        <p:spPr>
          <a:xfrm>
            <a:off x="1002690" y="5839900"/>
            <a:ext cx="6565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Fun</a:t>
            </a:r>
          </a:p>
        </p:txBody>
      </p:sp>
      <p:sp>
        <p:nvSpPr>
          <p:cNvPr id="358" name="Game Controller"/>
          <p:cNvSpPr/>
          <p:nvPr/>
        </p:nvSpPr>
        <p:spPr>
          <a:xfrm>
            <a:off x="879346" y="5288365"/>
            <a:ext cx="903228" cy="55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4" h="20823" fill="norm" stroke="1" extrusionOk="0">
                <a:moveTo>
                  <a:pt x="4672" y="0"/>
                </a:moveTo>
                <a:cubicBezTo>
                  <a:pt x="2805" y="35"/>
                  <a:pt x="864" y="4062"/>
                  <a:pt x="215" y="9428"/>
                </a:cubicBezTo>
                <a:cubicBezTo>
                  <a:pt x="-478" y="15152"/>
                  <a:pt x="561" y="20233"/>
                  <a:pt x="2536" y="20776"/>
                </a:cubicBezTo>
                <a:cubicBezTo>
                  <a:pt x="3732" y="21105"/>
                  <a:pt x="4999" y="19689"/>
                  <a:pt x="5964" y="17250"/>
                </a:cubicBezTo>
                <a:cubicBezTo>
                  <a:pt x="6053" y="17260"/>
                  <a:pt x="6143" y="17266"/>
                  <a:pt x="6234" y="17266"/>
                </a:cubicBezTo>
                <a:lnTo>
                  <a:pt x="14686" y="17266"/>
                </a:lnTo>
                <a:cubicBezTo>
                  <a:pt x="15651" y="19695"/>
                  <a:pt x="16914" y="21104"/>
                  <a:pt x="18108" y="20776"/>
                </a:cubicBezTo>
                <a:cubicBezTo>
                  <a:pt x="20083" y="20233"/>
                  <a:pt x="21122" y="15152"/>
                  <a:pt x="20429" y="9428"/>
                </a:cubicBezTo>
                <a:cubicBezTo>
                  <a:pt x="19736" y="3704"/>
                  <a:pt x="17574" y="-495"/>
                  <a:pt x="15599" y="48"/>
                </a:cubicBezTo>
                <a:cubicBezTo>
                  <a:pt x="14695" y="297"/>
                  <a:pt x="13988" y="1498"/>
                  <a:pt x="13552" y="3274"/>
                </a:cubicBezTo>
                <a:lnTo>
                  <a:pt x="7092" y="3274"/>
                </a:lnTo>
                <a:cubicBezTo>
                  <a:pt x="6656" y="1498"/>
                  <a:pt x="5949" y="297"/>
                  <a:pt x="5045" y="48"/>
                </a:cubicBezTo>
                <a:cubicBezTo>
                  <a:pt x="4922" y="14"/>
                  <a:pt x="4797" y="-2"/>
                  <a:pt x="4672" y="0"/>
                </a:cubicBezTo>
                <a:close/>
                <a:moveTo>
                  <a:pt x="16605" y="4221"/>
                </a:moveTo>
                <a:cubicBezTo>
                  <a:pt x="16964" y="4221"/>
                  <a:pt x="17254" y="4697"/>
                  <a:pt x="17254" y="5287"/>
                </a:cubicBezTo>
                <a:cubicBezTo>
                  <a:pt x="17254" y="5877"/>
                  <a:pt x="16964" y="6356"/>
                  <a:pt x="16605" y="6356"/>
                </a:cubicBezTo>
                <a:cubicBezTo>
                  <a:pt x="16247" y="6356"/>
                  <a:pt x="15955" y="5877"/>
                  <a:pt x="15955" y="5287"/>
                </a:cubicBezTo>
                <a:cubicBezTo>
                  <a:pt x="15955" y="4697"/>
                  <a:pt x="16247" y="4221"/>
                  <a:pt x="16605" y="4221"/>
                </a:cubicBezTo>
                <a:close/>
                <a:moveTo>
                  <a:pt x="3247" y="5258"/>
                </a:moveTo>
                <a:lnTo>
                  <a:pt x="4402" y="5258"/>
                </a:lnTo>
                <a:lnTo>
                  <a:pt x="4402" y="7269"/>
                </a:lnTo>
                <a:lnTo>
                  <a:pt x="5624" y="7269"/>
                </a:lnTo>
                <a:lnTo>
                  <a:pt x="5624" y="9168"/>
                </a:lnTo>
                <a:lnTo>
                  <a:pt x="4402" y="9168"/>
                </a:lnTo>
                <a:lnTo>
                  <a:pt x="4402" y="11179"/>
                </a:lnTo>
                <a:lnTo>
                  <a:pt x="3247" y="11179"/>
                </a:lnTo>
                <a:lnTo>
                  <a:pt x="3247" y="9168"/>
                </a:lnTo>
                <a:lnTo>
                  <a:pt x="2024" y="9168"/>
                </a:lnTo>
                <a:lnTo>
                  <a:pt x="2024" y="7269"/>
                </a:lnTo>
                <a:lnTo>
                  <a:pt x="3247" y="7269"/>
                </a:lnTo>
                <a:lnTo>
                  <a:pt x="3247" y="5258"/>
                </a:lnTo>
                <a:close/>
                <a:moveTo>
                  <a:pt x="14989" y="6629"/>
                </a:moveTo>
                <a:cubicBezTo>
                  <a:pt x="15348" y="6629"/>
                  <a:pt x="15639" y="7108"/>
                  <a:pt x="15639" y="7698"/>
                </a:cubicBezTo>
                <a:cubicBezTo>
                  <a:pt x="15639" y="8288"/>
                  <a:pt x="15348" y="8767"/>
                  <a:pt x="14989" y="8767"/>
                </a:cubicBezTo>
                <a:cubicBezTo>
                  <a:pt x="14631" y="8767"/>
                  <a:pt x="14339" y="8288"/>
                  <a:pt x="14339" y="7698"/>
                </a:cubicBezTo>
                <a:cubicBezTo>
                  <a:pt x="14339" y="7108"/>
                  <a:pt x="14631" y="6629"/>
                  <a:pt x="14989" y="6629"/>
                </a:cubicBezTo>
                <a:close/>
                <a:moveTo>
                  <a:pt x="18220" y="6629"/>
                </a:moveTo>
                <a:cubicBezTo>
                  <a:pt x="18578" y="6629"/>
                  <a:pt x="18870" y="7108"/>
                  <a:pt x="18870" y="7698"/>
                </a:cubicBezTo>
                <a:cubicBezTo>
                  <a:pt x="18870" y="8288"/>
                  <a:pt x="18578" y="8767"/>
                  <a:pt x="18220" y="8767"/>
                </a:cubicBezTo>
                <a:cubicBezTo>
                  <a:pt x="17861" y="8767"/>
                  <a:pt x="17570" y="8288"/>
                  <a:pt x="17570" y="7698"/>
                </a:cubicBezTo>
                <a:cubicBezTo>
                  <a:pt x="17570" y="7108"/>
                  <a:pt x="17861" y="6629"/>
                  <a:pt x="18220" y="6629"/>
                </a:cubicBezTo>
                <a:close/>
                <a:moveTo>
                  <a:pt x="8482" y="7945"/>
                </a:moveTo>
                <a:lnTo>
                  <a:pt x="9567" y="7945"/>
                </a:lnTo>
                <a:cubicBezTo>
                  <a:pt x="9596" y="7945"/>
                  <a:pt x="9619" y="7983"/>
                  <a:pt x="9619" y="8030"/>
                </a:cubicBezTo>
                <a:lnTo>
                  <a:pt x="9619" y="8682"/>
                </a:lnTo>
                <a:cubicBezTo>
                  <a:pt x="9619" y="8729"/>
                  <a:pt x="9596" y="8767"/>
                  <a:pt x="9567" y="8767"/>
                </a:cubicBezTo>
                <a:lnTo>
                  <a:pt x="8482" y="8767"/>
                </a:lnTo>
                <a:cubicBezTo>
                  <a:pt x="8453" y="8767"/>
                  <a:pt x="8430" y="8729"/>
                  <a:pt x="8430" y="8682"/>
                </a:cubicBezTo>
                <a:lnTo>
                  <a:pt x="8430" y="8030"/>
                </a:lnTo>
                <a:cubicBezTo>
                  <a:pt x="8430" y="7983"/>
                  <a:pt x="8453" y="7945"/>
                  <a:pt x="8482" y="7945"/>
                </a:cubicBezTo>
                <a:close/>
                <a:moveTo>
                  <a:pt x="10874" y="7945"/>
                </a:moveTo>
                <a:lnTo>
                  <a:pt x="11959" y="7945"/>
                </a:lnTo>
                <a:cubicBezTo>
                  <a:pt x="11987" y="7945"/>
                  <a:pt x="12011" y="7983"/>
                  <a:pt x="12011" y="8030"/>
                </a:cubicBezTo>
                <a:lnTo>
                  <a:pt x="12011" y="8682"/>
                </a:lnTo>
                <a:cubicBezTo>
                  <a:pt x="12011" y="8729"/>
                  <a:pt x="11987" y="8767"/>
                  <a:pt x="11959" y="8767"/>
                </a:cubicBezTo>
                <a:lnTo>
                  <a:pt x="10874" y="8767"/>
                </a:lnTo>
                <a:cubicBezTo>
                  <a:pt x="10845" y="8767"/>
                  <a:pt x="10822" y="8729"/>
                  <a:pt x="10822" y="8682"/>
                </a:cubicBezTo>
                <a:lnTo>
                  <a:pt x="10822" y="8030"/>
                </a:lnTo>
                <a:cubicBezTo>
                  <a:pt x="10822" y="7983"/>
                  <a:pt x="10845" y="7945"/>
                  <a:pt x="10874" y="7945"/>
                </a:cubicBezTo>
                <a:close/>
                <a:moveTo>
                  <a:pt x="16605" y="9534"/>
                </a:moveTo>
                <a:cubicBezTo>
                  <a:pt x="16964" y="9534"/>
                  <a:pt x="17254" y="10010"/>
                  <a:pt x="17254" y="10600"/>
                </a:cubicBezTo>
                <a:cubicBezTo>
                  <a:pt x="17254" y="11190"/>
                  <a:pt x="16964" y="11669"/>
                  <a:pt x="16605" y="11669"/>
                </a:cubicBezTo>
                <a:cubicBezTo>
                  <a:pt x="16247" y="11669"/>
                  <a:pt x="15955" y="11190"/>
                  <a:pt x="15955" y="10600"/>
                </a:cubicBezTo>
                <a:cubicBezTo>
                  <a:pt x="15955" y="10010"/>
                  <a:pt x="16247" y="9534"/>
                  <a:pt x="16605" y="953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9" name="Mail"/>
          <p:cNvSpPr/>
          <p:nvPr/>
        </p:nvSpPr>
        <p:spPr>
          <a:xfrm>
            <a:off x="5106359" y="3034479"/>
            <a:ext cx="876219" cy="55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0" name="Head"/>
          <p:cNvSpPr/>
          <p:nvPr/>
        </p:nvSpPr>
        <p:spPr>
          <a:xfrm>
            <a:off x="3070989" y="1841015"/>
            <a:ext cx="656540" cy="785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1" name="Medal"/>
          <p:cNvSpPr/>
          <p:nvPr/>
        </p:nvSpPr>
        <p:spPr>
          <a:xfrm>
            <a:off x="5269814" y="4710034"/>
            <a:ext cx="626322" cy="735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8829" y="11271"/>
                </a:lnTo>
                <a:lnTo>
                  <a:pt x="12787" y="11271"/>
                </a:lnTo>
                <a:lnTo>
                  <a:pt x="5892" y="0"/>
                </a:lnTo>
                <a:lnTo>
                  <a:pt x="0" y="0"/>
                </a:lnTo>
                <a:close/>
                <a:moveTo>
                  <a:pt x="15706" y="0"/>
                </a:moveTo>
                <a:lnTo>
                  <a:pt x="10979" y="7729"/>
                </a:lnTo>
                <a:lnTo>
                  <a:pt x="12464" y="10154"/>
                </a:lnTo>
                <a:lnTo>
                  <a:pt x="12922" y="10154"/>
                </a:lnTo>
                <a:cubicBezTo>
                  <a:pt x="13146" y="10154"/>
                  <a:pt x="13358" y="10200"/>
                  <a:pt x="13546" y="10280"/>
                </a:cubicBezTo>
                <a:lnTo>
                  <a:pt x="21600" y="0"/>
                </a:lnTo>
                <a:lnTo>
                  <a:pt x="15706" y="0"/>
                </a:lnTo>
                <a:close/>
                <a:moveTo>
                  <a:pt x="12630" y="10425"/>
                </a:moveTo>
                <a:lnTo>
                  <a:pt x="13038" y="11094"/>
                </a:lnTo>
                <a:cubicBezTo>
                  <a:pt x="13153" y="11133"/>
                  <a:pt x="13233" y="11227"/>
                  <a:pt x="13233" y="11338"/>
                </a:cubicBezTo>
                <a:lnTo>
                  <a:pt x="13233" y="11937"/>
                </a:lnTo>
                <a:cubicBezTo>
                  <a:pt x="13497" y="12038"/>
                  <a:pt x="13753" y="12155"/>
                  <a:pt x="13996" y="12285"/>
                </a:cubicBezTo>
                <a:lnTo>
                  <a:pt x="13996" y="11338"/>
                </a:lnTo>
                <a:cubicBezTo>
                  <a:pt x="13996" y="10835"/>
                  <a:pt x="13513" y="10425"/>
                  <a:pt x="12922" y="10425"/>
                </a:cubicBezTo>
                <a:lnTo>
                  <a:pt x="12630" y="10425"/>
                </a:lnTo>
                <a:close/>
                <a:moveTo>
                  <a:pt x="7894" y="10567"/>
                </a:moveTo>
                <a:cubicBezTo>
                  <a:pt x="7593" y="10729"/>
                  <a:pt x="7392" y="11015"/>
                  <a:pt x="7392" y="11340"/>
                </a:cubicBezTo>
                <a:lnTo>
                  <a:pt x="7392" y="12368"/>
                </a:lnTo>
                <a:cubicBezTo>
                  <a:pt x="7634" y="12229"/>
                  <a:pt x="7888" y="12105"/>
                  <a:pt x="8153" y="11996"/>
                </a:cubicBezTo>
                <a:lnTo>
                  <a:pt x="8153" y="11338"/>
                </a:lnTo>
                <a:cubicBezTo>
                  <a:pt x="8153" y="11238"/>
                  <a:pt x="8221" y="11152"/>
                  <a:pt x="8318" y="11107"/>
                </a:cubicBezTo>
                <a:lnTo>
                  <a:pt x="7894" y="10567"/>
                </a:lnTo>
                <a:close/>
                <a:moveTo>
                  <a:pt x="10767" y="11720"/>
                </a:moveTo>
                <a:cubicBezTo>
                  <a:pt x="7563" y="11720"/>
                  <a:pt x="4964" y="13930"/>
                  <a:pt x="4964" y="16659"/>
                </a:cubicBezTo>
                <a:cubicBezTo>
                  <a:pt x="4964" y="19388"/>
                  <a:pt x="7563" y="21600"/>
                  <a:pt x="10767" y="21600"/>
                </a:cubicBezTo>
                <a:cubicBezTo>
                  <a:pt x="13972" y="21600"/>
                  <a:pt x="16570" y="19388"/>
                  <a:pt x="16570" y="16659"/>
                </a:cubicBezTo>
                <a:cubicBezTo>
                  <a:pt x="16570" y="13930"/>
                  <a:pt x="13972" y="11720"/>
                  <a:pt x="10767" y="11720"/>
                </a:cubicBezTo>
                <a:close/>
                <a:moveTo>
                  <a:pt x="10767" y="12800"/>
                </a:moveTo>
                <a:cubicBezTo>
                  <a:pt x="13267" y="12800"/>
                  <a:pt x="15302" y="14530"/>
                  <a:pt x="15302" y="16659"/>
                </a:cubicBezTo>
                <a:cubicBezTo>
                  <a:pt x="15302" y="18788"/>
                  <a:pt x="13268" y="20520"/>
                  <a:pt x="10767" y="20520"/>
                </a:cubicBezTo>
                <a:cubicBezTo>
                  <a:pt x="8267" y="20520"/>
                  <a:pt x="6233" y="18788"/>
                  <a:pt x="6233" y="16659"/>
                </a:cubicBezTo>
                <a:cubicBezTo>
                  <a:pt x="6233" y="14530"/>
                  <a:pt x="8267" y="12800"/>
                  <a:pt x="10767" y="12800"/>
                </a:cubicBezTo>
                <a:close/>
                <a:moveTo>
                  <a:pt x="10767" y="13071"/>
                </a:moveTo>
                <a:cubicBezTo>
                  <a:pt x="8439" y="13071"/>
                  <a:pt x="6552" y="14677"/>
                  <a:pt x="6552" y="16659"/>
                </a:cubicBezTo>
                <a:cubicBezTo>
                  <a:pt x="6552" y="18641"/>
                  <a:pt x="8439" y="20248"/>
                  <a:pt x="10767" y="20248"/>
                </a:cubicBezTo>
                <a:cubicBezTo>
                  <a:pt x="13095" y="20248"/>
                  <a:pt x="14983" y="18641"/>
                  <a:pt x="14983" y="16659"/>
                </a:cubicBezTo>
                <a:cubicBezTo>
                  <a:pt x="14983" y="14677"/>
                  <a:pt x="13095" y="13071"/>
                  <a:pt x="10767" y="1307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Ambitious"/>
          <p:cNvSpPr txBox="1"/>
          <p:nvPr/>
        </p:nvSpPr>
        <p:spPr>
          <a:xfrm>
            <a:off x="4855721" y="5398290"/>
            <a:ext cx="158069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Ambitious</a:t>
            </a:r>
          </a:p>
        </p:txBody>
      </p:sp>
      <p:sp>
        <p:nvSpPr>
          <p:cNvPr id="363" name="Wi-Fi"/>
          <p:cNvSpPr/>
          <p:nvPr/>
        </p:nvSpPr>
        <p:spPr>
          <a:xfrm>
            <a:off x="750773" y="2767706"/>
            <a:ext cx="903227" cy="637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1016" y="1"/>
                </a:moveTo>
                <a:cubicBezTo>
                  <a:pt x="10440" y="-6"/>
                  <a:pt x="9852" y="28"/>
                  <a:pt x="9254" y="108"/>
                </a:cubicBezTo>
                <a:cubicBezTo>
                  <a:pt x="5654" y="590"/>
                  <a:pt x="2584" y="2743"/>
                  <a:pt x="0" y="6311"/>
                </a:cubicBezTo>
                <a:cubicBezTo>
                  <a:pt x="523" y="7051"/>
                  <a:pt x="1031" y="7768"/>
                  <a:pt x="1542" y="8490"/>
                </a:cubicBezTo>
                <a:cubicBezTo>
                  <a:pt x="4129" y="4966"/>
                  <a:pt x="7202" y="3087"/>
                  <a:pt x="10803" y="3088"/>
                </a:cubicBezTo>
                <a:cubicBezTo>
                  <a:pt x="14405" y="3089"/>
                  <a:pt x="17479" y="4969"/>
                  <a:pt x="20053" y="8479"/>
                </a:cubicBezTo>
                <a:cubicBezTo>
                  <a:pt x="20563" y="7757"/>
                  <a:pt x="21073" y="7034"/>
                  <a:pt x="21600" y="6287"/>
                </a:cubicBezTo>
                <a:cubicBezTo>
                  <a:pt x="18572" y="2207"/>
                  <a:pt x="15051" y="49"/>
                  <a:pt x="11016" y="1"/>
                </a:cubicBezTo>
                <a:close/>
                <a:moveTo>
                  <a:pt x="10903" y="6177"/>
                </a:moveTo>
                <a:cubicBezTo>
                  <a:pt x="10489" y="6175"/>
                  <a:pt x="10067" y="6203"/>
                  <a:pt x="9637" y="6264"/>
                </a:cubicBezTo>
                <a:cubicBezTo>
                  <a:pt x="7088" y="6623"/>
                  <a:pt x="4914" y="8156"/>
                  <a:pt x="3088" y="10686"/>
                </a:cubicBezTo>
                <a:cubicBezTo>
                  <a:pt x="3610" y="11424"/>
                  <a:pt x="4116" y="12140"/>
                  <a:pt x="4629" y="12865"/>
                </a:cubicBezTo>
                <a:cubicBezTo>
                  <a:pt x="6353" y="10507"/>
                  <a:pt x="8410" y="9259"/>
                  <a:pt x="10808" y="9262"/>
                </a:cubicBezTo>
                <a:cubicBezTo>
                  <a:pt x="13205" y="9265"/>
                  <a:pt x="15259" y="10516"/>
                  <a:pt x="16966" y="12861"/>
                </a:cubicBezTo>
                <a:cubicBezTo>
                  <a:pt x="17482" y="12131"/>
                  <a:pt x="17992" y="11411"/>
                  <a:pt x="18515" y="10670"/>
                </a:cubicBezTo>
                <a:cubicBezTo>
                  <a:pt x="16338" y="7735"/>
                  <a:pt x="13803" y="6193"/>
                  <a:pt x="10903" y="6177"/>
                </a:cubicBezTo>
                <a:close/>
                <a:moveTo>
                  <a:pt x="10623" y="12349"/>
                </a:moveTo>
                <a:cubicBezTo>
                  <a:pt x="8942" y="12414"/>
                  <a:pt x="7322" y="13380"/>
                  <a:pt x="6195" y="15054"/>
                </a:cubicBezTo>
                <a:cubicBezTo>
                  <a:pt x="6706" y="15779"/>
                  <a:pt x="7218" y="16502"/>
                  <a:pt x="7729" y="17226"/>
                </a:cubicBezTo>
                <a:cubicBezTo>
                  <a:pt x="9410" y="14863"/>
                  <a:pt x="12154" y="14812"/>
                  <a:pt x="13873" y="17221"/>
                </a:cubicBezTo>
                <a:cubicBezTo>
                  <a:pt x="14391" y="16489"/>
                  <a:pt x="14903" y="15767"/>
                  <a:pt x="15414" y="15045"/>
                </a:cubicBezTo>
                <a:cubicBezTo>
                  <a:pt x="14046" y="13118"/>
                  <a:pt x="12303" y="12284"/>
                  <a:pt x="10623" y="12349"/>
                </a:cubicBezTo>
                <a:close/>
                <a:moveTo>
                  <a:pt x="10751" y="18531"/>
                </a:moveTo>
                <a:cubicBezTo>
                  <a:pt x="10182" y="18549"/>
                  <a:pt x="9631" y="18867"/>
                  <a:pt x="9280" y="19436"/>
                </a:cubicBezTo>
                <a:cubicBezTo>
                  <a:pt x="9791" y="20161"/>
                  <a:pt x="10300" y="20884"/>
                  <a:pt x="10802" y="21594"/>
                </a:cubicBezTo>
                <a:cubicBezTo>
                  <a:pt x="11307" y="20879"/>
                  <a:pt x="11819" y="20155"/>
                  <a:pt x="12331" y="19432"/>
                </a:cubicBezTo>
                <a:cubicBezTo>
                  <a:pt x="11907" y="18795"/>
                  <a:pt x="11320" y="18513"/>
                  <a:pt x="10751" y="1853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" name="Shared…"/>
          <p:cNvSpPr txBox="1"/>
          <p:nvPr/>
        </p:nvSpPr>
        <p:spPr>
          <a:xfrm>
            <a:off x="588976" y="3416796"/>
            <a:ext cx="1226821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Shared</a:t>
            </a:r>
          </a:p>
          <a:p>
            <a:pPr/>
            <a:r>
              <a:t>Values</a:t>
            </a:r>
          </a:p>
        </p:txBody>
      </p:sp>
      <p:sp>
        <p:nvSpPr>
          <p:cNvPr id="365" name="Graduation Cap"/>
          <p:cNvSpPr/>
          <p:nvPr/>
        </p:nvSpPr>
        <p:spPr>
          <a:xfrm>
            <a:off x="2909546" y="6445963"/>
            <a:ext cx="903227" cy="49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6520"/>
                </a:lnTo>
                <a:lnTo>
                  <a:pt x="10800" y="13043"/>
                </a:lnTo>
                <a:lnTo>
                  <a:pt x="18745" y="8243"/>
                </a:lnTo>
                <a:lnTo>
                  <a:pt x="18745" y="10509"/>
                </a:lnTo>
                <a:cubicBezTo>
                  <a:pt x="18606" y="10673"/>
                  <a:pt x="18515" y="10958"/>
                  <a:pt x="18515" y="11282"/>
                </a:cubicBezTo>
                <a:cubicBezTo>
                  <a:pt x="18515" y="11519"/>
                  <a:pt x="18563" y="11733"/>
                  <a:pt x="18644" y="11896"/>
                </a:cubicBezTo>
                <a:cubicBezTo>
                  <a:pt x="18499" y="12008"/>
                  <a:pt x="18399" y="12270"/>
                  <a:pt x="18399" y="12574"/>
                </a:cubicBezTo>
                <a:lnTo>
                  <a:pt x="18399" y="21301"/>
                </a:lnTo>
                <a:cubicBezTo>
                  <a:pt x="18553" y="21484"/>
                  <a:pt x="18772" y="21600"/>
                  <a:pt x="19018" y="21600"/>
                </a:cubicBezTo>
                <a:cubicBezTo>
                  <a:pt x="19264" y="21600"/>
                  <a:pt x="19483" y="21484"/>
                  <a:pt x="19637" y="21301"/>
                </a:cubicBezTo>
                <a:lnTo>
                  <a:pt x="19637" y="12556"/>
                </a:lnTo>
                <a:cubicBezTo>
                  <a:pt x="19637" y="12255"/>
                  <a:pt x="19538" y="11998"/>
                  <a:pt x="19396" y="11887"/>
                </a:cubicBezTo>
                <a:cubicBezTo>
                  <a:pt x="19474" y="11725"/>
                  <a:pt x="19523" y="11515"/>
                  <a:pt x="19523" y="11282"/>
                </a:cubicBezTo>
                <a:cubicBezTo>
                  <a:pt x="19523" y="10958"/>
                  <a:pt x="19430" y="10673"/>
                  <a:pt x="19292" y="10509"/>
                </a:cubicBezTo>
                <a:lnTo>
                  <a:pt x="19292" y="7913"/>
                </a:lnTo>
                <a:lnTo>
                  <a:pt x="21600" y="6520"/>
                </a:lnTo>
                <a:lnTo>
                  <a:pt x="10800" y="0"/>
                </a:lnTo>
                <a:close/>
                <a:moveTo>
                  <a:pt x="10819" y="5598"/>
                </a:moveTo>
                <a:cubicBezTo>
                  <a:pt x="11223" y="5598"/>
                  <a:pt x="11551" y="5819"/>
                  <a:pt x="11551" y="6091"/>
                </a:cubicBezTo>
                <a:cubicBezTo>
                  <a:pt x="11551" y="6364"/>
                  <a:pt x="11223" y="6584"/>
                  <a:pt x="10819" y="6584"/>
                </a:cubicBezTo>
                <a:cubicBezTo>
                  <a:pt x="10414" y="6584"/>
                  <a:pt x="10084" y="6364"/>
                  <a:pt x="10084" y="6091"/>
                </a:cubicBezTo>
                <a:cubicBezTo>
                  <a:pt x="10084" y="5819"/>
                  <a:pt x="10414" y="5598"/>
                  <a:pt x="10819" y="5598"/>
                </a:cubicBezTo>
                <a:close/>
                <a:moveTo>
                  <a:pt x="16068" y="10691"/>
                </a:moveTo>
                <a:lnTo>
                  <a:pt x="10800" y="13872"/>
                </a:lnTo>
                <a:lnTo>
                  <a:pt x="5535" y="10694"/>
                </a:lnTo>
                <a:cubicBezTo>
                  <a:pt x="4861" y="12240"/>
                  <a:pt x="4431" y="14116"/>
                  <a:pt x="4188" y="16122"/>
                </a:cubicBezTo>
                <a:cubicBezTo>
                  <a:pt x="6908" y="16652"/>
                  <a:pt x="9240" y="18095"/>
                  <a:pt x="10748" y="20074"/>
                </a:cubicBezTo>
                <a:cubicBezTo>
                  <a:pt x="12275" y="18069"/>
                  <a:pt x="14648" y="16613"/>
                  <a:pt x="17413" y="16101"/>
                </a:cubicBezTo>
                <a:cubicBezTo>
                  <a:pt x="17170" y="14102"/>
                  <a:pt x="16740" y="12232"/>
                  <a:pt x="16068" y="1069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6" name="Inteligent"/>
          <p:cNvSpPr txBox="1"/>
          <p:nvPr/>
        </p:nvSpPr>
        <p:spPr>
          <a:xfrm>
            <a:off x="2560121" y="6897151"/>
            <a:ext cx="147370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Inteligent</a:t>
            </a:r>
          </a:p>
        </p:txBody>
      </p:sp>
      <p:sp>
        <p:nvSpPr>
          <p:cNvPr id="367" name="84%"/>
          <p:cNvSpPr txBox="1"/>
          <p:nvPr/>
        </p:nvSpPr>
        <p:spPr>
          <a:xfrm>
            <a:off x="4161671" y="2563363"/>
            <a:ext cx="7580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/>
            <a:r>
              <a:t>84%</a:t>
            </a:r>
          </a:p>
        </p:txBody>
      </p:sp>
      <p:sp>
        <p:nvSpPr>
          <p:cNvPr id="368" name="23%"/>
          <p:cNvSpPr txBox="1"/>
          <p:nvPr/>
        </p:nvSpPr>
        <p:spPr>
          <a:xfrm>
            <a:off x="951941" y="6138804"/>
            <a:ext cx="7580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23%</a:t>
            </a:r>
          </a:p>
        </p:txBody>
      </p:sp>
      <p:sp>
        <p:nvSpPr>
          <p:cNvPr id="369" name="-25%"/>
          <p:cNvSpPr txBox="1"/>
          <p:nvPr/>
        </p:nvSpPr>
        <p:spPr>
          <a:xfrm>
            <a:off x="5207787" y="3918681"/>
            <a:ext cx="8820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-25%</a:t>
            </a:r>
          </a:p>
        </p:txBody>
      </p:sp>
      <p:sp>
        <p:nvSpPr>
          <p:cNvPr id="370" name="340%"/>
          <p:cNvSpPr txBox="1"/>
          <p:nvPr/>
        </p:nvSpPr>
        <p:spPr>
          <a:xfrm>
            <a:off x="742022" y="4121077"/>
            <a:ext cx="9275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/>
            <a:r>
              <a:t>340%</a:t>
            </a:r>
          </a:p>
        </p:txBody>
      </p:sp>
      <p:sp>
        <p:nvSpPr>
          <p:cNvPr id="371" name="247%"/>
          <p:cNvSpPr txBox="1"/>
          <p:nvPr/>
        </p:nvSpPr>
        <p:spPr>
          <a:xfrm>
            <a:off x="4076936" y="6885492"/>
            <a:ext cx="9275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/>
            <a:r>
              <a:t>247%</a:t>
            </a:r>
          </a:p>
        </p:txBody>
      </p:sp>
      <p:sp>
        <p:nvSpPr>
          <p:cNvPr id="372" name="-18%"/>
          <p:cNvSpPr txBox="1"/>
          <p:nvPr/>
        </p:nvSpPr>
        <p:spPr>
          <a:xfrm>
            <a:off x="5103422" y="5775893"/>
            <a:ext cx="88209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-18%</a:t>
            </a:r>
          </a:p>
        </p:txBody>
      </p:sp>
      <p:sp>
        <p:nvSpPr>
          <p:cNvPr id="373" name="Result for female’s decision : Accuracy 0.79"/>
          <p:cNvSpPr txBox="1"/>
          <p:nvPr/>
        </p:nvSpPr>
        <p:spPr>
          <a:xfrm>
            <a:off x="2758816" y="891624"/>
            <a:ext cx="8271371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Result for female’s decision : Accuracy 0.79</a:t>
            </a:r>
          </a:p>
        </p:txBody>
      </p:sp>
      <p:pic>
        <p:nvPicPr>
          <p:cNvPr id="374" name="Rplot11.png" descr="Rplot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8085" y="2507623"/>
            <a:ext cx="5707781" cy="3687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Screen Shot 2019-12-04 at 9.21.46 PM.png" descr="Screen Shot 2019-12-04 at 9.21.4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9108" y="6231888"/>
            <a:ext cx="5707782" cy="3493215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Heart"/>
          <p:cNvSpPr/>
          <p:nvPr/>
        </p:nvSpPr>
        <p:spPr>
          <a:xfrm>
            <a:off x="755826" y="7993070"/>
            <a:ext cx="876219" cy="774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My Partner’s…"/>
          <p:cNvSpPr txBox="1"/>
          <p:nvPr/>
        </p:nvSpPr>
        <p:spPr>
          <a:xfrm>
            <a:off x="78824" y="8841780"/>
            <a:ext cx="223022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 Partner’s </a:t>
            </a:r>
          </a:p>
          <a:p>
            <a:pPr/>
            <a:r>
              <a:t>yes probability</a:t>
            </a:r>
          </a:p>
        </p:txBody>
      </p:sp>
      <p:sp>
        <p:nvSpPr>
          <p:cNvPr id="378" name="Thumbs Up"/>
          <p:cNvSpPr/>
          <p:nvPr/>
        </p:nvSpPr>
        <p:spPr>
          <a:xfrm>
            <a:off x="3020268" y="7936411"/>
            <a:ext cx="876219" cy="96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My Like"/>
          <p:cNvSpPr txBox="1"/>
          <p:nvPr/>
        </p:nvSpPr>
        <p:spPr>
          <a:xfrm>
            <a:off x="2836890" y="9197231"/>
            <a:ext cx="12429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 Like</a:t>
            </a:r>
          </a:p>
        </p:txBody>
      </p:sp>
      <p:sp>
        <p:nvSpPr>
          <p:cNvPr id="380" name="8%"/>
          <p:cNvSpPr txBox="1"/>
          <p:nvPr/>
        </p:nvSpPr>
        <p:spPr>
          <a:xfrm>
            <a:off x="1930409" y="8216238"/>
            <a:ext cx="5885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8%</a:t>
            </a:r>
          </a:p>
        </p:txBody>
      </p:sp>
      <p:sp>
        <p:nvSpPr>
          <p:cNvPr id="381" name="-3%"/>
          <p:cNvSpPr txBox="1"/>
          <p:nvPr/>
        </p:nvSpPr>
        <p:spPr>
          <a:xfrm>
            <a:off x="4036219" y="8387539"/>
            <a:ext cx="7126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-3%</a:t>
            </a:r>
          </a:p>
        </p:txBody>
      </p:sp>
      <p:sp>
        <p:nvSpPr>
          <p:cNvPr id="382" name="Heart"/>
          <p:cNvSpPr/>
          <p:nvPr/>
        </p:nvSpPr>
        <p:spPr>
          <a:xfrm>
            <a:off x="5245241" y="8072280"/>
            <a:ext cx="876219" cy="774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" name="My Partner’s expectation…"/>
          <p:cNvSpPr txBox="1"/>
          <p:nvPr/>
        </p:nvSpPr>
        <p:spPr>
          <a:xfrm>
            <a:off x="4363617" y="9138608"/>
            <a:ext cx="2639467" cy="57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My Partner’s expectation </a:t>
            </a:r>
          </a:p>
          <a:p>
            <a:pPr>
              <a:defRPr sz="1600"/>
            </a:pPr>
            <a:r>
              <a:t>of my yes probability</a:t>
            </a:r>
          </a:p>
        </p:txBody>
      </p:sp>
      <p:sp>
        <p:nvSpPr>
          <p:cNvPr id="384" name="14%"/>
          <p:cNvSpPr txBox="1"/>
          <p:nvPr/>
        </p:nvSpPr>
        <p:spPr>
          <a:xfrm>
            <a:off x="6181348" y="8387539"/>
            <a:ext cx="7580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14%</a:t>
            </a:r>
          </a:p>
        </p:txBody>
      </p:sp>
      <p:sp>
        <p:nvSpPr>
          <p:cNvPr id="385" name="Male"/>
          <p:cNvSpPr/>
          <p:nvPr/>
        </p:nvSpPr>
        <p:spPr>
          <a:xfrm>
            <a:off x="8847508" y="1435564"/>
            <a:ext cx="381472" cy="102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" name="Female"/>
          <p:cNvSpPr/>
          <p:nvPr/>
        </p:nvSpPr>
        <p:spPr>
          <a:xfrm>
            <a:off x="7069128" y="1445309"/>
            <a:ext cx="465374" cy="102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7" name="Line"/>
          <p:cNvSpPr/>
          <p:nvPr/>
        </p:nvSpPr>
        <p:spPr>
          <a:xfrm>
            <a:off x="7565829" y="2111537"/>
            <a:ext cx="109700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" name="Line"/>
          <p:cNvSpPr/>
          <p:nvPr/>
        </p:nvSpPr>
        <p:spPr>
          <a:xfrm flipH="1">
            <a:off x="7555215" y="1699642"/>
            <a:ext cx="1097008" cy="1"/>
          </a:xfrm>
          <a:prstGeom prst="line">
            <a:avLst/>
          </a:prstGeom>
          <a:ln w="76200">
            <a:solidFill>
              <a:schemeClr val="accent5">
                <a:hueOff val="89162"/>
                <a:satOff val="9554"/>
                <a:lumOff val="1629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" name="decision"/>
          <p:cNvSpPr txBox="1"/>
          <p:nvPr/>
        </p:nvSpPr>
        <p:spPr>
          <a:xfrm>
            <a:off x="7532961" y="2087572"/>
            <a:ext cx="103235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decision</a:t>
            </a:r>
          </a:p>
        </p:txBody>
      </p:sp>
      <p:sp>
        <p:nvSpPr>
          <p:cNvPr id="390" name="2. What factors make the real matching possible ?"/>
          <p:cNvSpPr txBox="1"/>
          <p:nvPr/>
        </p:nvSpPr>
        <p:spPr>
          <a:xfrm>
            <a:off x="2531441" y="199011"/>
            <a:ext cx="10403663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2. What factors make the </a:t>
            </a:r>
            <a:r>
              <a:rPr>
                <a:solidFill>
                  <a:schemeClr val="accent5"/>
                </a:solidFill>
              </a:rPr>
              <a:t>real matching</a:t>
            </a:r>
            <a:r>
              <a:t> possible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ray_-24-512.png" descr="gray_-24-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22" y="17813"/>
            <a:ext cx="1893857" cy="189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9762" y="2838"/>
                </a:moveTo>
                <a:cubicBezTo>
                  <a:pt x="19777" y="2841"/>
                  <a:pt x="19790" y="2852"/>
                  <a:pt x="19798" y="2865"/>
                </a:cubicBezTo>
                <a:cubicBezTo>
                  <a:pt x="19815" y="2892"/>
                  <a:pt x="19803" y="2930"/>
                  <a:pt x="19776" y="2947"/>
                </a:cubicBezTo>
                <a:cubicBezTo>
                  <a:pt x="19749" y="2963"/>
                  <a:pt x="19716" y="2956"/>
                  <a:pt x="19699" y="2929"/>
                </a:cubicBezTo>
                <a:cubicBezTo>
                  <a:pt x="19682" y="2901"/>
                  <a:pt x="19690" y="2864"/>
                  <a:pt x="19717" y="2847"/>
                </a:cubicBezTo>
                <a:cubicBezTo>
                  <a:pt x="19731" y="2839"/>
                  <a:pt x="19748" y="2835"/>
                  <a:pt x="19762" y="2838"/>
                </a:cubicBezTo>
                <a:close/>
                <a:moveTo>
                  <a:pt x="8550" y="5169"/>
                </a:moveTo>
                <a:cubicBezTo>
                  <a:pt x="8716" y="5165"/>
                  <a:pt x="8949" y="5198"/>
                  <a:pt x="8949" y="5242"/>
                </a:cubicBezTo>
                <a:cubicBezTo>
                  <a:pt x="8949" y="5313"/>
                  <a:pt x="8417" y="5342"/>
                  <a:pt x="8374" y="5273"/>
                </a:cubicBezTo>
                <a:cubicBezTo>
                  <a:pt x="8355" y="5243"/>
                  <a:pt x="8373" y="5203"/>
                  <a:pt x="8415" y="5187"/>
                </a:cubicBezTo>
                <a:cubicBezTo>
                  <a:pt x="8444" y="5176"/>
                  <a:pt x="8495" y="5171"/>
                  <a:pt x="8550" y="516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93" name="Limitation &amp; Conclusion"/>
          <p:cNvSpPr txBox="1"/>
          <p:nvPr>
            <p:ph type="title" idx="4294967295"/>
          </p:nvPr>
        </p:nvSpPr>
        <p:spPr>
          <a:xfrm>
            <a:off x="2671410" y="593888"/>
            <a:ext cx="11684001" cy="1422401"/>
          </a:xfrm>
          <a:prstGeom prst="rect">
            <a:avLst/>
          </a:prstGeom>
        </p:spPr>
        <p:txBody>
          <a:bodyPr anchor="t"/>
          <a:lstStyle>
            <a:lvl1pPr algn="l">
              <a:defRPr cap="all" spc="720" sz="45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Limitation &amp; Conclusion</a:t>
            </a:r>
          </a:p>
        </p:txBody>
      </p:sp>
      <p:sp>
        <p:nvSpPr>
          <p:cNvPr id="394" name="- 4 minutes are not enough to decide someone’s values"/>
          <p:cNvSpPr txBox="1"/>
          <p:nvPr/>
        </p:nvSpPr>
        <p:spPr>
          <a:xfrm>
            <a:off x="1463959" y="2647381"/>
            <a:ext cx="9799118" cy="53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- 4 minutes are not enough to decide someone’s values</a:t>
            </a:r>
          </a:p>
        </p:txBody>
      </p:sp>
      <p:sp>
        <p:nvSpPr>
          <p:cNvPr id="395" name="- 20% of total data has missing values"/>
          <p:cNvSpPr txBox="1"/>
          <p:nvPr/>
        </p:nvSpPr>
        <p:spPr>
          <a:xfrm>
            <a:off x="1457938" y="3813891"/>
            <a:ext cx="6790475" cy="53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- 20% of total data has missing values</a:t>
            </a:r>
          </a:p>
        </p:txBody>
      </p:sp>
      <p:grpSp>
        <p:nvGrpSpPr>
          <p:cNvPr id="398" name="Group"/>
          <p:cNvGrpSpPr/>
          <p:nvPr/>
        </p:nvGrpSpPr>
        <p:grpSpPr>
          <a:xfrm>
            <a:off x="-37572" y="5949530"/>
            <a:ext cx="13357709" cy="3309608"/>
            <a:chOff x="0" y="0"/>
            <a:chExt cx="13357708" cy="3309607"/>
          </a:xfrm>
        </p:grpSpPr>
        <p:sp>
          <p:nvSpPr>
            <p:cNvPr id="396" name="- However, because 4 minute talk is enough time to give first impression,…"/>
            <p:cNvSpPr txBox="1"/>
            <p:nvPr/>
          </p:nvSpPr>
          <p:spPr>
            <a:xfrm>
              <a:off x="478894" y="627522"/>
              <a:ext cx="12512650" cy="2682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2800"/>
              </a:pPr>
              <a:r>
                <a:t>- However, because 4 minute talk is enough time to give first impression,</a:t>
              </a:r>
            </a:p>
            <a:p>
              <a:pPr algn="l">
                <a:defRPr sz="2800"/>
              </a:pPr>
              <a:r>
                <a:t>knowing what factors affect people the most is very important.</a:t>
              </a:r>
            </a:p>
            <a:p>
              <a:pPr algn="l">
                <a:defRPr sz="2800"/>
              </a:pPr>
            </a:p>
            <a:p>
              <a:pPr algn="l">
                <a:defRPr sz="2800"/>
              </a:pPr>
              <a:r>
                <a:t>- It could be applied to the interview and elevator speech </a:t>
              </a:r>
            </a:p>
            <a:p>
              <a:pPr algn="l">
                <a:defRPr sz="2800"/>
              </a:pPr>
            </a:p>
            <a:p>
              <a:pPr algn="l">
                <a:defRPr sz="2800"/>
              </a:pPr>
              <a:r>
                <a:t>- I hope you guys are in the area of </a:t>
              </a:r>
              <a:r>
                <a:rPr>
                  <a:solidFill>
                    <a:schemeClr val="accent4">
                      <a:hueOff val="468000"/>
                      <a:satOff val="-4761"/>
                      <a:lumOff val="10196"/>
                    </a:schemeClr>
                  </a:solidFill>
                </a:rPr>
                <a:t>True positive</a:t>
              </a:r>
              <a:r>
                <a:t> and </a:t>
              </a:r>
              <a:r>
                <a:rPr>
                  <a:solidFill>
                    <a:schemeClr val="accent4">
                      <a:hueOff val="468000"/>
                      <a:satOff val="-4761"/>
                      <a:lumOff val="10196"/>
                    </a:schemeClr>
                  </a:solidFill>
                </a:rPr>
                <a:t>True negative</a:t>
              </a:r>
            </a:p>
          </p:txBody>
        </p:sp>
        <p:sp>
          <p:nvSpPr>
            <p:cNvPr id="397" name="- no wonder that appearance is the best indicator during 4 minute meeting."/>
            <p:cNvSpPr txBox="1"/>
            <p:nvPr/>
          </p:nvSpPr>
          <p:spPr>
            <a:xfrm>
              <a:off x="0" y="-1"/>
              <a:ext cx="13357709" cy="510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700"/>
              </a:lvl1pPr>
            </a:lstStyle>
            <a:p>
              <a:pPr/>
              <a:r>
                <a:t>- no wonder that appearance is the best indicator during 4 minute meeting.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ataset"/>
          <p:cNvSpPr txBox="1"/>
          <p:nvPr>
            <p:ph type="title" idx="4294967295"/>
          </p:nvPr>
        </p:nvSpPr>
        <p:spPr>
          <a:xfrm>
            <a:off x="2671410" y="593888"/>
            <a:ext cx="11684001" cy="1422401"/>
          </a:xfrm>
          <a:prstGeom prst="rect">
            <a:avLst/>
          </a:prstGeom>
        </p:spPr>
        <p:txBody>
          <a:bodyPr anchor="t"/>
          <a:lstStyle>
            <a:lvl1pPr algn="l">
              <a:defRPr cap="all" spc="720" sz="45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Dataset</a:t>
            </a:r>
          </a:p>
        </p:txBody>
      </p:sp>
      <p:pic>
        <p:nvPicPr>
          <p:cNvPr id="125" name="Screen Shot 2019-12-04 at 4.58.12 PM.png" descr="Screen Shot 2019-12-04 at 4.58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730" y="2565476"/>
            <a:ext cx="4086120" cy="6318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gray_-24-512.png" descr="gray_-24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222" y="17813"/>
            <a:ext cx="1893857" cy="189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9762" y="2838"/>
                </a:moveTo>
                <a:cubicBezTo>
                  <a:pt x="19777" y="2841"/>
                  <a:pt x="19790" y="2852"/>
                  <a:pt x="19798" y="2865"/>
                </a:cubicBezTo>
                <a:cubicBezTo>
                  <a:pt x="19815" y="2892"/>
                  <a:pt x="19803" y="2930"/>
                  <a:pt x="19776" y="2947"/>
                </a:cubicBezTo>
                <a:cubicBezTo>
                  <a:pt x="19749" y="2963"/>
                  <a:pt x="19716" y="2956"/>
                  <a:pt x="19699" y="2929"/>
                </a:cubicBezTo>
                <a:cubicBezTo>
                  <a:pt x="19682" y="2901"/>
                  <a:pt x="19690" y="2864"/>
                  <a:pt x="19717" y="2847"/>
                </a:cubicBezTo>
                <a:cubicBezTo>
                  <a:pt x="19731" y="2839"/>
                  <a:pt x="19748" y="2835"/>
                  <a:pt x="19762" y="2838"/>
                </a:cubicBezTo>
                <a:close/>
                <a:moveTo>
                  <a:pt x="8550" y="5169"/>
                </a:moveTo>
                <a:cubicBezTo>
                  <a:pt x="8716" y="5165"/>
                  <a:pt x="8949" y="5198"/>
                  <a:pt x="8949" y="5242"/>
                </a:cubicBezTo>
                <a:cubicBezTo>
                  <a:pt x="8949" y="5313"/>
                  <a:pt x="8417" y="5342"/>
                  <a:pt x="8374" y="5273"/>
                </a:cubicBezTo>
                <a:cubicBezTo>
                  <a:pt x="8355" y="5243"/>
                  <a:pt x="8373" y="5203"/>
                  <a:pt x="8415" y="5187"/>
                </a:cubicBezTo>
                <a:cubicBezTo>
                  <a:pt x="8444" y="5176"/>
                  <a:pt x="8495" y="5171"/>
                  <a:pt x="8550" y="5169"/>
                </a:cubicBezTo>
                <a:close/>
              </a:path>
            </a:pathLst>
          </a:custGeom>
          <a:ln w="12700">
            <a:miter lim="400000"/>
          </a:ln>
        </p:spPr>
      </p:pic>
      <p:grpSp>
        <p:nvGrpSpPr>
          <p:cNvPr id="140" name="Group"/>
          <p:cNvGrpSpPr/>
          <p:nvPr/>
        </p:nvGrpSpPr>
        <p:grpSpPr>
          <a:xfrm>
            <a:off x="6647708" y="3880114"/>
            <a:ext cx="5847439" cy="5446601"/>
            <a:chOff x="0" y="0"/>
            <a:chExt cx="5847437" cy="5446599"/>
          </a:xfrm>
        </p:grpSpPr>
        <p:sp>
          <p:nvSpPr>
            <p:cNvPr id="127" name="Polygon"/>
            <p:cNvSpPr/>
            <p:nvPr/>
          </p:nvSpPr>
          <p:spPr>
            <a:xfrm>
              <a:off x="1295195" y="1196566"/>
              <a:ext cx="2953975" cy="3268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" name="Attractive"/>
            <p:cNvSpPr txBox="1"/>
            <p:nvPr/>
          </p:nvSpPr>
          <p:spPr>
            <a:xfrm>
              <a:off x="2047520" y="722347"/>
              <a:ext cx="152552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Attractive</a:t>
              </a:r>
            </a:p>
          </p:txBody>
        </p:sp>
        <p:sp>
          <p:nvSpPr>
            <p:cNvPr id="129" name="Sincere"/>
            <p:cNvSpPr txBox="1"/>
            <p:nvPr/>
          </p:nvSpPr>
          <p:spPr>
            <a:xfrm>
              <a:off x="4350768" y="1759930"/>
              <a:ext cx="120944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Sincere</a:t>
              </a:r>
            </a:p>
          </p:txBody>
        </p:sp>
        <p:sp>
          <p:nvSpPr>
            <p:cNvPr id="130" name="Fun"/>
            <p:cNvSpPr txBox="1"/>
            <p:nvPr/>
          </p:nvSpPr>
          <p:spPr>
            <a:xfrm>
              <a:off x="413713" y="3998885"/>
              <a:ext cx="65654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Fun</a:t>
              </a:r>
            </a:p>
          </p:txBody>
        </p:sp>
        <p:sp>
          <p:nvSpPr>
            <p:cNvPr id="131" name="Game Controller"/>
            <p:cNvSpPr/>
            <p:nvPr/>
          </p:nvSpPr>
          <p:spPr>
            <a:xfrm>
              <a:off x="290370" y="3447350"/>
              <a:ext cx="903227" cy="553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4" h="20823" fill="norm" stroke="1" extrusionOk="0">
                  <a:moveTo>
                    <a:pt x="4672" y="0"/>
                  </a:moveTo>
                  <a:cubicBezTo>
                    <a:pt x="2805" y="35"/>
                    <a:pt x="864" y="4062"/>
                    <a:pt x="215" y="9428"/>
                  </a:cubicBezTo>
                  <a:cubicBezTo>
                    <a:pt x="-478" y="15152"/>
                    <a:pt x="561" y="20233"/>
                    <a:pt x="2536" y="20776"/>
                  </a:cubicBezTo>
                  <a:cubicBezTo>
                    <a:pt x="3732" y="21105"/>
                    <a:pt x="4999" y="19689"/>
                    <a:pt x="5964" y="17250"/>
                  </a:cubicBezTo>
                  <a:cubicBezTo>
                    <a:pt x="6053" y="17260"/>
                    <a:pt x="6143" y="17266"/>
                    <a:pt x="6234" y="17266"/>
                  </a:cubicBezTo>
                  <a:lnTo>
                    <a:pt x="14686" y="17266"/>
                  </a:lnTo>
                  <a:cubicBezTo>
                    <a:pt x="15651" y="19695"/>
                    <a:pt x="16914" y="21104"/>
                    <a:pt x="18108" y="20776"/>
                  </a:cubicBezTo>
                  <a:cubicBezTo>
                    <a:pt x="20083" y="20233"/>
                    <a:pt x="21122" y="15152"/>
                    <a:pt x="20429" y="9428"/>
                  </a:cubicBezTo>
                  <a:cubicBezTo>
                    <a:pt x="19736" y="3704"/>
                    <a:pt x="17574" y="-495"/>
                    <a:pt x="15599" y="48"/>
                  </a:cubicBezTo>
                  <a:cubicBezTo>
                    <a:pt x="14695" y="297"/>
                    <a:pt x="13988" y="1498"/>
                    <a:pt x="13552" y="3274"/>
                  </a:cubicBezTo>
                  <a:lnTo>
                    <a:pt x="7092" y="3274"/>
                  </a:lnTo>
                  <a:cubicBezTo>
                    <a:pt x="6656" y="1498"/>
                    <a:pt x="5949" y="297"/>
                    <a:pt x="5045" y="48"/>
                  </a:cubicBezTo>
                  <a:cubicBezTo>
                    <a:pt x="4922" y="14"/>
                    <a:pt x="4797" y="-2"/>
                    <a:pt x="4672" y="0"/>
                  </a:cubicBezTo>
                  <a:close/>
                  <a:moveTo>
                    <a:pt x="16605" y="4221"/>
                  </a:moveTo>
                  <a:cubicBezTo>
                    <a:pt x="16964" y="4221"/>
                    <a:pt x="17254" y="4697"/>
                    <a:pt x="17254" y="5287"/>
                  </a:cubicBezTo>
                  <a:cubicBezTo>
                    <a:pt x="17254" y="5877"/>
                    <a:pt x="16964" y="6356"/>
                    <a:pt x="16605" y="6356"/>
                  </a:cubicBezTo>
                  <a:cubicBezTo>
                    <a:pt x="16247" y="6356"/>
                    <a:pt x="15955" y="5877"/>
                    <a:pt x="15955" y="5287"/>
                  </a:cubicBezTo>
                  <a:cubicBezTo>
                    <a:pt x="15955" y="4697"/>
                    <a:pt x="16247" y="4221"/>
                    <a:pt x="16605" y="4221"/>
                  </a:cubicBezTo>
                  <a:close/>
                  <a:moveTo>
                    <a:pt x="3247" y="5258"/>
                  </a:moveTo>
                  <a:lnTo>
                    <a:pt x="4402" y="5258"/>
                  </a:lnTo>
                  <a:lnTo>
                    <a:pt x="4402" y="7269"/>
                  </a:lnTo>
                  <a:lnTo>
                    <a:pt x="5624" y="7269"/>
                  </a:lnTo>
                  <a:lnTo>
                    <a:pt x="5624" y="9168"/>
                  </a:lnTo>
                  <a:lnTo>
                    <a:pt x="4402" y="9168"/>
                  </a:lnTo>
                  <a:lnTo>
                    <a:pt x="4402" y="11179"/>
                  </a:lnTo>
                  <a:lnTo>
                    <a:pt x="3247" y="11179"/>
                  </a:lnTo>
                  <a:lnTo>
                    <a:pt x="3247" y="9168"/>
                  </a:lnTo>
                  <a:lnTo>
                    <a:pt x="2024" y="9168"/>
                  </a:lnTo>
                  <a:lnTo>
                    <a:pt x="2024" y="7269"/>
                  </a:lnTo>
                  <a:lnTo>
                    <a:pt x="3247" y="7269"/>
                  </a:lnTo>
                  <a:lnTo>
                    <a:pt x="3247" y="5258"/>
                  </a:lnTo>
                  <a:close/>
                  <a:moveTo>
                    <a:pt x="14989" y="6629"/>
                  </a:moveTo>
                  <a:cubicBezTo>
                    <a:pt x="15348" y="6629"/>
                    <a:pt x="15639" y="7108"/>
                    <a:pt x="15639" y="7698"/>
                  </a:cubicBezTo>
                  <a:cubicBezTo>
                    <a:pt x="15639" y="8288"/>
                    <a:pt x="15348" y="8767"/>
                    <a:pt x="14989" y="8767"/>
                  </a:cubicBezTo>
                  <a:cubicBezTo>
                    <a:pt x="14631" y="8767"/>
                    <a:pt x="14339" y="8288"/>
                    <a:pt x="14339" y="7698"/>
                  </a:cubicBezTo>
                  <a:cubicBezTo>
                    <a:pt x="14339" y="7108"/>
                    <a:pt x="14631" y="6629"/>
                    <a:pt x="14989" y="6629"/>
                  </a:cubicBezTo>
                  <a:close/>
                  <a:moveTo>
                    <a:pt x="18220" y="6629"/>
                  </a:moveTo>
                  <a:cubicBezTo>
                    <a:pt x="18578" y="6629"/>
                    <a:pt x="18870" y="7108"/>
                    <a:pt x="18870" y="7698"/>
                  </a:cubicBezTo>
                  <a:cubicBezTo>
                    <a:pt x="18870" y="8288"/>
                    <a:pt x="18578" y="8767"/>
                    <a:pt x="18220" y="8767"/>
                  </a:cubicBezTo>
                  <a:cubicBezTo>
                    <a:pt x="17861" y="8767"/>
                    <a:pt x="17570" y="8288"/>
                    <a:pt x="17570" y="7698"/>
                  </a:cubicBezTo>
                  <a:cubicBezTo>
                    <a:pt x="17570" y="7108"/>
                    <a:pt x="17861" y="6629"/>
                    <a:pt x="18220" y="6629"/>
                  </a:cubicBezTo>
                  <a:close/>
                  <a:moveTo>
                    <a:pt x="8482" y="7945"/>
                  </a:moveTo>
                  <a:lnTo>
                    <a:pt x="9567" y="7945"/>
                  </a:lnTo>
                  <a:cubicBezTo>
                    <a:pt x="9596" y="7945"/>
                    <a:pt x="9619" y="7983"/>
                    <a:pt x="9619" y="8030"/>
                  </a:cubicBezTo>
                  <a:lnTo>
                    <a:pt x="9619" y="8682"/>
                  </a:lnTo>
                  <a:cubicBezTo>
                    <a:pt x="9619" y="8729"/>
                    <a:pt x="9596" y="8767"/>
                    <a:pt x="9567" y="8767"/>
                  </a:cubicBezTo>
                  <a:lnTo>
                    <a:pt x="8482" y="8767"/>
                  </a:lnTo>
                  <a:cubicBezTo>
                    <a:pt x="8453" y="8767"/>
                    <a:pt x="8430" y="8729"/>
                    <a:pt x="8430" y="8682"/>
                  </a:cubicBezTo>
                  <a:lnTo>
                    <a:pt x="8430" y="8030"/>
                  </a:lnTo>
                  <a:cubicBezTo>
                    <a:pt x="8430" y="7983"/>
                    <a:pt x="8453" y="7945"/>
                    <a:pt x="8482" y="7945"/>
                  </a:cubicBezTo>
                  <a:close/>
                  <a:moveTo>
                    <a:pt x="10874" y="7945"/>
                  </a:moveTo>
                  <a:lnTo>
                    <a:pt x="11959" y="7945"/>
                  </a:lnTo>
                  <a:cubicBezTo>
                    <a:pt x="11987" y="7945"/>
                    <a:pt x="12011" y="7983"/>
                    <a:pt x="12011" y="8030"/>
                  </a:cubicBezTo>
                  <a:lnTo>
                    <a:pt x="12011" y="8682"/>
                  </a:lnTo>
                  <a:cubicBezTo>
                    <a:pt x="12011" y="8729"/>
                    <a:pt x="11987" y="8767"/>
                    <a:pt x="11959" y="8767"/>
                  </a:cubicBezTo>
                  <a:lnTo>
                    <a:pt x="10874" y="8767"/>
                  </a:lnTo>
                  <a:cubicBezTo>
                    <a:pt x="10845" y="8767"/>
                    <a:pt x="10822" y="8729"/>
                    <a:pt x="10822" y="8682"/>
                  </a:cubicBezTo>
                  <a:lnTo>
                    <a:pt x="10822" y="8030"/>
                  </a:lnTo>
                  <a:cubicBezTo>
                    <a:pt x="10822" y="7983"/>
                    <a:pt x="10845" y="7945"/>
                    <a:pt x="10874" y="7945"/>
                  </a:cubicBezTo>
                  <a:close/>
                  <a:moveTo>
                    <a:pt x="16605" y="9534"/>
                  </a:moveTo>
                  <a:cubicBezTo>
                    <a:pt x="16964" y="9534"/>
                    <a:pt x="17254" y="10010"/>
                    <a:pt x="17254" y="10600"/>
                  </a:cubicBezTo>
                  <a:cubicBezTo>
                    <a:pt x="17254" y="11190"/>
                    <a:pt x="16964" y="11669"/>
                    <a:pt x="16605" y="11669"/>
                  </a:cubicBezTo>
                  <a:cubicBezTo>
                    <a:pt x="16247" y="11669"/>
                    <a:pt x="15955" y="11190"/>
                    <a:pt x="15955" y="10600"/>
                  </a:cubicBezTo>
                  <a:cubicBezTo>
                    <a:pt x="15955" y="10010"/>
                    <a:pt x="16247" y="9534"/>
                    <a:pt x="16605" y="9534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" name="Mail"/>
            <p:cNvSpPr/>
            <p:nvPr/>
          </p:nvSpPr>
          <p:spPr>
            <a:xfrm>
              <a:off x="4517382" y="1193463"/>
              <a:ext cx="876219" cy="553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4" y="0"/>
                  </a:moveTo>
                  <a:lnTo>
                    <a:pt x="10803" y="12213"/>
                  </a:lnTo>
                  <a:lnTo>
                    <a:pt x="20856" y="0"/>
                  </a:lnTo>
                  <a:lnTo>
                    <a:pt x="744" y="0"/>
                  </a:lnTo>
                  <a:close/>
                  <a:moveTo>
                    <a:pt x="0" y="157"/>
                  </a:moveTo>
                  <a:lnTo>
                    <a:pt x="0" y="21418"/>
                  </a:lnTo>
                  <a:cubicBezTo>
                    <a:pt x="0" y="21518"/>
                    <a:pt x="52" y="21600"/>
                    <a:pt x="115" y="21600"/>
                  </a:cubicBezTo>
                  <a:lnTo>
                    <a:pt x="21485" y="21600"/>
                  </a:lnTo>
                  <a:cubicBezTo>
                    <a:pt x="21548" y="21600"/>
                    <a:pt x="21600" y="21518"/>
                    <a:pt x="21600" y="21418"/>
                  </a:cubicBezTo>
                  <a:lnTo>
                    <a:pt x="21600" y="157"/>
                  </a:lnTo>
                  <a:lnTo>
                    <a:pt x="10976" y="13181"/>
                  </a:lnTo>
                  <a:cubicBezTo>
                    <a:pt x="10924" y="13245"/>
                    <a:pt x="10861" y="13272"/>
                    <a:pt x="10797" y="13272"/>
                  </a:cubicBezTo>
                  <a:cubicBezTo>
                    <a:pt x="10734" y="13272"/>
                    <a:pt x="10669" y="13233"/>
                    <a:pt x="10612" y="13170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" name="Head"/>
            <p:cNvSpPr/>
            <p:nvPr/>
          </p:nvSpPr>
          <p:spPr>
            <a:xfrm>
              <a:off x="2482013" y="0"/>
              <a:ext cx="656540" cy="785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9154" y="0"/>
                  </a:moveTo>
                  <a:cubicBezTo>
                    <a:pt x="3064" y="0"/>
                    <a:pt x="0" y="3297"/>
                    <a:pt x="0" y="7252"/>
                  </a:cubicBezTo>
                  <a:cubicBezTo>
                    <a:pt x="0" y="11207"/>
                    <a:pt x="2755" y="14261"/>
                    <a:pt x="3263" y="17024"/>
                  </a:cubicBezTo>
                  <a:cubicBezTo>
                    <a:pt x="3772" y="19786"/>
                    <a:pt x="1428" y="21600"/>
                    <a:pt x="1428" y="21600"/>
                  </a:cubicBezTo>
                  <a:lnTo>
                    <a:pt x="13269" y="21600"/>
                  </a:lnTo>
                  <a:cubicBezTo>
                    <a:pt x="14015" y="18211"/>
                    <a:pt x="15444" y="18832"/>
                    <a:pt x="16687" y="18799"/>
                  </a:cubicBezTo>
                  <a:cubicBezTo>
                    <a:pt x="17929" y="18767"/>
                    <a:pt x="19467" y="18460"/>
                    <a:pt x="19210" y="17068"/>
                  </a:cubicBezTo>
                  <a:cubicBezTo>
                    <a:pt x="19036" y="16134"/>
                    <a:pt x="19250" y="15837"/>
                    <a:pt x="19675" y="15341"/>
                  </a:cubicBezTo>
                  <a:cubicBezTo>
                    <a:pt x="20100" y="14844"/>
                    <a:pt x="19256" y="14402"/>
                    <a:pt x="19256" y="14402"/>
                  </a:cubicBezTo>
                  <a:lnTo>
                    <a:pt x="19745" y="14169"/>
                  </a:lnTo>
                  <a:cubicBezTo>
                    <a:pt x="19977" y="14061"/>
                    <a:pt x="20093" y="13835"/>
                    <a:pt x="20035" y="13619"/>
                  </a:cubicBezTo>
                  <a:cubicBezTo>
                    <a:pt x="20009" y="13533"/>
                    <a:pt x="19982" y="13430"/>
                    <a:pt x="19950" y="13301"/>
                  </a:cubicBezTo>
                  <a:cubicBezTo>
                    <a:pt x="19847" y="12874"/>
                    <a:pt x="20073" y="12503"/>
                    <a:pt x="20497" y="12373"/>
                  </a:cubicBezTo>
                  <a:cubicBezTo>
                    <a:pt x="20877" y="12260"/>
                    <a:pt x="21149" y="12098"/>
                    <a:pt x="21342" y="11942"/>
                  </a:cubicBezTo>
                  <a:cubicBezTo>
                    <a:pt x="21600" y="11737"/>
                    <a:pt x="21600" y="11374"/>
                    <a:pt x="21407" y="11120"/>
                  </a:cubicBezTo>
                  <a:cubicBezTo>
                    <a:pt x="20705" y="10192"/>
                    <a:pt x="19983" y="9173"/>
                    <a:pt x="19487" y="8520"/>
                  </a:cubicBezTo>
                  <a:cubicBezTo>
                    <a:pt x="18754" y="7554"/>
                    <a:pt x="19939" y="7036"/>
                    <a:pt x="19572" y="5994"/>
                  </a:cubicBezTo>
                  <a:cubicBezTo>
                    <a:pt x="18658" y="2406"/>
                    <a:pt x="15959" y="0"/>
                    <a:pt x="915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Medal"/>
            <p:cNvSpPr/>
            <p:nvPr/>
          </p:nvSpPr>
          <p:spPr>
            <a:xfrm>
              <a:off x="4680837" y="2869019"/>
              <a:ext cx="626322" cy="73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" name="Ambitious"/>
            <p:cNvSpPr txBox="1"/>
            <p:nvPr/>
          </p:nvSpPr>
          <p:spPr>
            <a:xfrm>
              <a:off x="4266744" y="3557275"/>
              <a:ext cx="1580694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Ambitious</a:t>
              </a:r>
            </a:p>
          </p:txBody>
        </p:sp>
        <p:sp>
          <p:nvSpPr>
            <p:cNvPr id="136" name="Wi-Fi"/>
            <p:cNvSpPr/>
            <p:nvPr/>
          </p:nvSpPr>
          <p:spPr>
            <a:xfrm>
              <a:off x="161796" y="926690"/>
              <a:ext cx="903228" cy="63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fill="norm" stroke="1" extrusionOk="0">
                  <a:moveTo>
                    <a:pt x="11016" y="1"/>
                  </a:moveTo>
                  <a:cubicBezTo>
                    <a:pt x="10440" y="-6"/>
                    <a:pt x="9852" y="28"/>
                    <a:pt x="9254" y="108"/>
                  </a:cubicBezTo>
                  <a:cubicBezTo>
                    <a:pt x="5654" y="590"/>
                    <a:pt x="2584" y="2743"/>
                    <a:pt x="0" y="6311"/>
                  </a:cubicBezTo>
                  <a:cubicBezTo>
                    <a:pt x="523" y="7051"/>
                    <a:pt x="1031" y="7768"/>
                    <a:pt x="1542" y="8490"/>
                  </a:cubicBezTo>
                  <a:cubicBezTo>
                    <a:pt x="4129" y="4966"/>
                    <a:pt x="7202" y="3087"/>
                    <a:pt x="10803" y="3088"/>
                  </a:cubicBezTo>
                  <a:cubicBezTo>
                    <a:pt x="14405" y="3089"/>
                    <a:pt x="17479" y="4969"/>
                    <a:pt x="20053" y="8479"/>
                  </a:cubicBezTo>
                  <a:cubicBezTo>
                    <a:pt x="20563" y="7757"/>
                    <a:pt x="21073" y="7034"/>
                    <a:pt x="21600" y="6287"/>
                  </a:cubicBezTo>
                  <a:cubicBezTo>
                    <a:pt x="18572" y="2207"/>
                    <a:pt x="15051" y="49"/>
                    <a:pt x="11016" y="1"/>
                  </a:cubicBezTo>
                  <a:close/>
                  <a:moveTo>
                    <a:pt x="10903" y="6177"/>
                  </a:moveTo>
                  <a:cubicBezTo>
                    <a:pt x="10489" y="6175"/>
                    <a:pt x="10067" y="6203"/>
                    <a:pt x="9637" y="6264"/>
                  </a:cubicBezTo>
                  <a:cubicBezTo>
                    <a:pt x="7088" y="6623"/>
                    <a:pt x="4914" y="8156"/>
                    <a:pt x="3088" y="10686"/>
                  </a:cubicBezTo>
                  <a:cubicBezTo>
                    <a:pt x="3610" y="11424"/>
                    <a:pt x="4116" y="12140"/>
                    <a:pt x="4629" y="12865"/>
                  </a:cubicBezTo>
                  <a:cubicBezTo>
                    <a:pt x="6353" y="10507"/>
                    <a:pt x="8410" y="9259"/>
                    <a:pt x="10808" y="9262"/>
                  </a:cubicBezTo>
                  <a:cubicBezTo>
                    <a:pt x="13205" y="9265"/>
                    <a:pt x="15259" y="10516"/>
                    <a:pt x="16966" y="12861"/>
                  </a:cubicBezTo>
                  <a:cubicBezTo>
                    <a:pt x="17482" y="12131"/>
                    <a:pt x="17992" y="11411"/>
                    <a:pt x="18515" y="10670"/>
                  </a:cubicBezTo>
                  <a:cubicBezTo>
                    <a:pt x="16338" y="7735"/>
                    <a:pt x="13803" y="6193"/>
                    <a:pt x="10903" y="6177"/>
                  </a:cubicBezTo>
                  <a:close/>
                  <a:moveTo>
                    <a:pt x="10623" y="12349"/>
                  </a:moveTo>
                  <a:cubicBezTo>
                    <a:pt x="8942" y="12414"/>
                    <a:pt x="7322" y="13380"/>
                    <a:pt x="6195" y="15054"/>
                  </a:cubicBezTo>
                  <a:cubicBezTo>
                    <a:pt x="6706" y="15779"/>
                    <a:pt x="7218" y="16502"/>
                    <a:pt x="7729" y="17226"/>
                  </a:cubicBezTo>
                  <a:cubicBezTo>
                    <a:pt x="9410" y="14863"/>
                    <a:pt x="12154" y="14812"/>
                    <a:pt x="13873" y="17221"/>
                  </a:cubicBezTo>
                  <a:cubicBezTo>
                    <a:pt x="14391" y="16489"/>
                    <a:pt x="14903" y="15767"/>
                    <a:pt x="15414" y="15045"/>
                  </a:cubicBezTo>
                  <a:cubicBezTo>
                    <a:pt x="14046" y="13118"/>
                    <a:pt x="12303" y="12284"/>
                    <a:pt x="10623" y="12349"/>
                  </a:cubicBezTo>
                  <a:close/>
                  <a:moveTo>
                    <a:pt x="10751" y="18531"/>
                  </a:moveTo>
                  <a:cubicBezTo>
                    <a:pt x="10182" y="18549"/>
                    <a:pt x="9631" y="18867"/>
                    <a:pt x="9280" y="19436"/>
                  </a:cubicBezTo>
                  <a:cubicBezTo>
                    <a:pt x="9791" y="20161"/>
                    <a:pt x="10300" y="20884"/>
                    <a:pt x="10802" y="21594"/>
                  </a:cubicBezTo>
                  <a:cubicBezTo>
                    <a:pt x="11307" y="20879"/>
                    <a:pt x="11819" y="20155"/>
                    <a:pt x="12331" y="19432"/>
                  </a:cubicBezTo>
                  <a:cubicBezTo>
                    <a:pt x="11907" y="18795"/>
                    <a:pt x="11320" y="18513"/>
                    <a:pt x="10751" y="1853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Shared…"/>
            <p:cNvSpPr txBox="1"/>
            <p:nvPr/>
          </p:nvSpPr>
          <p:spPr>
            <a:xfrm>
              <a:off x="-1" y="1575780"/>
              <a:ext cx="1226821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Shared</a:t>
              </a:r>
            </a:p>
            <a:p>
              <a:pPr/>
              <a:r>
                <a:t>Values</a:t>
              </a:r>
            </a:p>
          </p:txBody>
        </p:sp>
        <p:sp>
          <p:nvSpPr>
            <p:cNvPr id="138" name="Graduation Cap"/>
            <p:cNvSpPr/>
            <p:nvPr/>
          </p:nvSpPr>
          <p:spPr>
            <a:xfrm>
              <a:off x="2320568" y="4952153"/>
              <a:ext cx="903228" cy="494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6520"/>
                  </a:lnTo>
                  <a:lnTo>
                    <a:pt x="10800" y="13043"/>
                  </a:lnTo>
                  <a:lnTo>
                    <a:pt x="18745" y="8243"/>
                  </a:lnTo>
                  <a:lnTo>
                    <a:pt x="18745" y="10509"/>
                  </a:lnTo>
                  <a:cubicBezTo>
                    <a:pt x="18606" y="10673"/>
                    <a:pt x="18515" y="10958"/>
                    <a:pt x="18515" y="11282"/>
                  </a:cubicBezTo>
                  <a:cubicBezTo>
                    <a:pt x="18515" y="11519"/>
                    <a:pt x="18563" y="11733"/>
                    <a:pt x="18644" y="11896"/>
                  </a:cubicBezTo>
                  <a:cubicBezTo>
                    <a:pt x="18499" y="12008"/>
                    <a:pt x="18399" y="12270"/>
                    <a:pt x="18399" y="12574"/>
                  </a:cubicBezTo>
                  <a:lnTo>
                    <a:pt x="18399" y="21301"/>
                  </a:lnTo>
                  <a:cubicBezTo>
                    <a:pt x="18553" y="21484"/>
                    <a:pt x="18772" y="21600"/>
                    <a:pt x="19018" y="21600"/>
                  </a:cubicBezTo>
                  <a:cubicBezTo>
                    <a:pt x="19264" y="21600"/>
                    <a:pt x="19483" y="21484"/>
                    <a:pt x="19637" y="21301"/>
                  </a:cubicBezTo>
                  <a:lnTo>
                    <a:pt x="19637" y="12556"/>
                  </a:lnTo>
                  <a:cubicBezTo>
                    <a:pt x="19637" y="12255"/>
                    <a:pt x="19538" y="11998"/>
                    <a:pt x="19396" y="11887"/>
                  </a:cubicBezTo>
                  <a:cubicBezTo>
                    <a:pt x="19474" y="11725"/>
                    <a:pt x="19523" y="11515"/>
                    <a:pt x="19523" y="11282"/>
                  </a:cubicBezTo>
                  <a:cubicBezTo>
                    <a:pt x="19523" y="10958"/>
                    <a:pt x="19430" y="10673"/>
                    <a:pt x="19292" y="10509"/>
                  </a:cubicBezTo>
                  <a:lnTo>
                    <a:pt x="19292" y="7913"/>
                  </a:lnTo>
                  <a:lnTo>
                    <a:pt x="21600" y="6520"/>
                  </a:lnTo>
                  <a:lnTo>
                    <a:pt x="10800" y="0"/>
                  </a:lnTo>
                  <a:close/>
                  <a:moveTo>
                    <a:pt x="10819" y="5598"/>
                  </a:moveTo>
                  <a:cubicBezTo>
                    <a:pt x="11223" y="5598"/>
                    <a:pt x="11551" y="5819"/>
                    <a:pt x="11551" y="6091"/>
                  </a:cubicBezTo>
                  <a:cubicBezTo>
                    <a:pt x="11551" y="6364"/>
                    <a:pt x="11223" y="6584"/>
                    <a:pt x="10819" y="6584"/>
                  </a:cubicBezTo>
                  <a:cubicBezTo>
                    <a:pt x="10414" y="6584"/>
                    <a:pt x="10084" y="6364"/>
                    <a:pt x="10084" y="6091"/>
                  </a:cubicBezTo>
                  <a:cubicBezTo>
                    <a:pt x="10084" y="5819"/>
                    <a:pt x="10414" y="5598"/>
                    <a:pt x="10819" y="5598"/>
                  </a:cubicBezTo>
                  <a:close/>
                  <a:moveTo>
                    <a:pt x="16068" y="10691"/>
                  </a:moveTo>
                  <a:lnTo>
                    <a:pt x="10800" y="13872"/>
                  </a:lnTo>
                  <a:lnTo>
                    <a:pt x="5535" y="10694"/>
                  </a:lnTo>
                  <a:cubicBezTo>
                    <a:pt x="4861" y="12240"/>
                    <a:pt x="4431" y="14116"/>
                    <a:pt x="4188" y="16122"/>
                  </a:cubicBezTo>
                  <a:cubicBezTo>
                    <a:pt x="6908" y="16652"/>
                    <a:pt x="9240" y="18095"/>
                    <a:pt x="10748" y="20074"/>
                  </a:cubicBezTo>
                  <a:cubicBezTo>
                    <a:pt x="12275" y="18069"/>
                    <a:pt x="14648" y="16613"/>
                    <a:pt x="17413" y="16101"/>
                  </a:cubicBezTo>
                  <a:cubicBezTo>
                    <a:pt x="17170" y="14102"/>
                    <a:pt x="16740" y="12232"/>
                    <a:pt x="16068" y="1069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9" name="Inteligent"/>
            <p:cNvSpPr txBox="1"/>
            <p:nvPr/>
          </p:nvSpPr>
          <p:spPr>
            <a:xfrm>
              <a:off x="2035328" y="4477934"/>
              <a:ext cx="147370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Inteligent</a:t>
              </a:r>
            </a:p>
          </p:txBody>
        </p:sp>
      </p:grpSp>
      <p:sp>
        <p:nvSpPr>
          <p:cNvPr id="141" name="Male"/>
          <p:cNvSpPr/>
          <p:nvPr/>
        </p:nvSpPr>
        <p:spPr>
          <a:xfrm>
            <a:off x="6703841" y="1644939"/>
            <a:ext cx="567191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Joseph"/>
          <p:cNvSpPr txBox="1"/>
          <p:nvPr/>
        </p:nvSpPr>
        <p:spPr>
          <a:xfrm>
            <a:off x="6399629" y="3179590"/>
            <a:ext cx="117561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Joseph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9339544" y="2289517"/>
            <a:ext cx="3240175" cy="1046035"/>
            <a:chOff x="0" y="0"/>
            <a:chExt cx="3240173" cy="1046034"/>
          </a:xfrm>
        </p:grpSpPr>
        <p:sp>
          <p:nvSpPr>
            <p:cNvPr id="143" name="Female"/>
            <p:cNvSpPr/>
            <p:nvPr/>
          </p:nvSpPr>
          <p:spPr>
            <a:xfrm>
              <a:off x="1486759" y="0"/>
              <a:ext cx="437185" cy="96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fill="norm" stroke="1" extrusionOk="0">
                  <a:moveTo>
                    <a:pt x="10652" y="0"/>
                  </a:moveTo>
                  <a:cubicBezTo>
                    <a:pt x="9610" y="0"/>
                    <a:pt x="8570" y="182"/>
                    <a:pt x="7774" y="547"/>
                  </a:cubicBezTo>
                  <a:cubicBezTo>
                    <a:pt x="6184" y="1276"/>
                    <a:pt x="6184" y="2458"/>
                    <a:pt x="7774" y="3188"/>
                  </a:cubicBezTo>
                  <a:cubicBezTo>
                    <a:pt x="9365" y="3917"/>
                    <a:pt x="11943" y="3917"/>
                    <a:pt x="13534" y="3188"/>
                  </a:cubicBezTo>
                  <a:cubicBezTo>
                    <a:pt x="15124" y="2458"/>
                    <a:pt x="15124" y="1276"/>
                    <a:pt x="13534" y="547"/>
                  </a:cubicBezTo>
                  <a:cubicBezTo>
                    <a:pt x="12738" y="182"/>
                    <a:pt x="11695" y="0"/>
                    <a:pt x="10652" y="0"/>
                  </a:cubicBezTo>
                  <a:close/>
                  <a:moveTo>
                    <a:pt x="7859" y="4109"/>
                  </a:moveTo>
                  <a:cubicBezTo>
                    <a:pt x="5671" y="4109"/>
                    <a:pt x="4499" y="4934"/>
                    <a:pt x="4153" y="5420"/>
                  </a:cubicBezTo>
                  <a:lnTo>
                    <a:pt x="50" y="11877"/>
                  </a:lnTo>
                  <a:cubicBezTo>
                    <a:pt x="-150" y="12205"/>
                    <a:pt x="268" y="12546"/>
                    <a:pt x="985" y="12638"/>
                  </a:cubicBezTo>
                  <a:cubicBezTo>
                    <a:pt x="1106" y="12653"/>
                    <a:pt x="1229" y="12661"/>
                    <a:pt x="1349" y="12661"/>
                  </a:cubicBezTo>
                  <a:cubicBezTo>
                    <a:pt x="1938" y="12661"/>
                    <a:pt x="2478" y="12482"/>
                    <a:pt x="2644" y="12209"/>
                  </a:cubicBezTo>
                  <a:lnTo>
                    <a:pt x="6269" y="6537"/>
                  </a:lnTo>
                  <a:lnTo>
                    <a:pt x="6994" y="6537"/>
                  </a:lnTo>
                  <a:cubicBezTo>
                    <a:pt x="6989" y="6544"/>
                    <a:pt x="6983" y="6551"/>
                    <a:pt x="6979" y="6558"/>
                  </a:cubicBezTo>
                  <a:lnTo>
                    <a:pt x="2405" y="14438"/>
                  </a:lnTo>
                  <a:cubicBezTo>
                    <a:pt x="2329" y="14570"/>
                    <a:pt x="2506" y="14676"/>
                    <a:pt x="2803" y="14676"/>
                  </a:cubicBezTo>
                  <a:lnTo>
                    <a:pt x="6067" y="14676"/>
                  </a:lnTo>
                  <a:lnTo>
                    <a:pt x="6067" y="20674"/>
                  </a:lnTo>
                  <a:cubicBezTo>
                    <a:pt x="6067" y="21185"/>
                    <a:pt x="6972" y="21600"/>
                    <a:pt x="8087" y="21600"/>
                  </a:cubicBezTo>
                  <a:cubicBezTo>
                    <a:pt x="9203" y="21600"/>
                    <a:pt x="10104" y="21185"/>
                    <a:pt x="10104" y="20674"/>
                  </a:cubicBezTo>
                  <a:lnTo>
                    <a:pt x="10104" y="14676"/>
                  </a:lnTo>
                  <a:cubicBezTo>
                    <a:pt x="10326" y="14676"/>
                    <a:pt x="10531" y="14676"/>
                    <a:pt x="10608" y="14676"/>
                  </a:cubicBezTo>
                  <a:cubicBezTo>
                    <a:pt x="10695" y="14676"/>
                    <a:pt x="10945" y="14676"/>
                    <a:pt x="11201" y="14676"/>
                  </a:cubicBezTo>
                  <a:lnTo>
                    <a:pt x="11201" y="20674"/>
                  </a:lnTo>
                  <a:cubicBezTo>
                    <a:pt x="11201" y="21185"/>
                    <a:pt x="12105" y="21600"/>
                    <a:pt x="13221" y="21600"/>
                  </a:cubicBezTo>
                  <a:cubicBezTo>
                    <a:pt x="14337" y="21600"/>
                    <a:pt x="15238" y="21185"/>
                    <a:pt x="15238" y="20674"/>
                  </a:cubicBezTo>
                  <a:lnTo>
                    <a:pt x="15238" y="14676"/>
                  </a:lnTo>
                  <a:lnTo>
                    <a:pt x="18410" y="14676"/>
                  </a:lnTo>
                  <a:cubicBezTo>
                    <a:pt x="18706" y="14676"/>
                    <a:pt x="18887" y="14570"/>
                    <a:pt x="18811" y="14438"/>
                  </a:cubicBezTo>
                  <a:lnTo>
                    <a:pt x="14237" y="6558"/>
                  </a:lnTo>
                  <a:cubicBezTo>
                    <a:pt x="14233" y="6551"/>
                    <a:pt x="14227" y="6544"/>
                    <a:pt x="14222" y="6537"/>
                  </a:cubicBezTo>
                  <a:lnTo>
                    <a:pt x="14932" y="6537"/>
                  </a:lnTo>
                  <a:lnTo>
                    <a:pt x="18656" y="12192"/>
                  </a:lnTo>
                  <a:cubicBezTo>
                    <a:pt x="18827" y="12463"/>
                    <a:pt x="19364" y="12638"/>
                    <a:pt x="19948" y="12638"/>
                  </a:cubicBezTo>
                  <a:cubicBezTo>
                    <a:pt x="20072" y="12638"/>
                    <a:pt x="20199" y="12631"/>
                    <a:pt x="20324" y="12614"/>
                  </a:cubicBezTo>
                  <a:cubicBezTo>
                    <a:pt x="21038" y="12519"/>
                    <a:pt x="21450" y="12177"/>
                    <a:pt x="21244" y="11850"/>
                  </a:cubicBezTo>
                  <a:lnTo>
                    <a:pt x="17037" y="5432"/>
                  </a:lnTo>
                  <a:lnTo>
                    <a:pt x="17022" y="5407"/>
                  </a:lnTo>
                  <a:cubicBezTo>
                    <a:pt x="16669" y="4924"/>
                    <a:pt x="15494" y="4112"/>
                    <a:pt x="13328" y="4112"/>
                  </a:cubicBezTo>
                  <a:cubicBezTo>
                    <a:pt x="13316" y="4112"/>
                    <a:pt x="13303" y="4112"/>
                    <a:pt x="13291" y="4112"/>
                  </a:cubicBezTo>
                  <a:lnTo>
                    <a:pt x="12768" y="4114"/>
                  </a:lnTo>
                  <a:cubicBezTo>
                    <a:pt x="12732" y="4113"/>
                    <a:pt x="12698" y="4109"/>
                    <a:pt x="12662" y="4109"/>
                  </a:cubicBezTo>
                  <a:lnTo>
                    <a:pt x="7859" y="4109"/>
                  </a:lnTo>
                  <a:close/>
                </a:path>
              </a:pathLst>
            </a:cu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" name="Tent"/>
            <p:cNvSpPr/>
            <p:nvPr/>
          </p:nvSpPr>
          <p:spPr>
            <a:xfrm>
              <a:off x="-1" y="347534"/>
              <a:ext cx="1532892" cy="61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5312" y="0"/>
                  </a:moveTo>
                  <a:cubicBezTo>
                    <a:pt x="5167" y="0"/>
                    <a:pt x="5033" y="185"/>
                    <a:pt x="4958" y="491"/>
                  </a:cubicBezTo>
                  <a:lnTo>
                    <a:pt x="17" y="21163"/>
                  </a:lnTo>
                  <a:cubicBezTo>
                    <a:pt x="-31" y="21363"/>
                    <a:pt x="27" y="21600"/>
                    <a:pt x="118" y="21600"/>
                  </a:cubicBezTo>
                  <a:lnTo>
                    <a:pt x="7544" y="21600"/>
                  </a:lnTo>
                  <a:lnTo>
                    <a:pt x="10811" y="21600"/>
                  </a:lnTo>
                  <a:cubicBezTo>
                    <a:pt x="10908" y="21600"/>
                    <a:pt x="10999" y="21467"/>
                    <a:pt x="11053" y="21267"/>
                  </a:cubicBezTo>
                  <a:lnTo>
                    <a:pt x="16106" y="200"/>
                  </a:lnTo>
                  <a:cubicBezTo>
                    <a:pt x="16127" y="106"/>
                    <a:pt x="16102" y="0"/>
                    <a:pt x="16059" y="0"/>
                  </a:cubicBezTo>
                  <a:lnTo>
                    <a:pt x="5312" y="0"/>
                  </a:lnTo>
                  <a:close/>
                  <a:moveTo>
                    <a:pt x="16280" y="2084"/>
                  </a:moveTo>
                  <a:cubicBezTo>
                    <a:pt x="16251" y="2064"/>
                    <a:pt x="16217" y="2087"/>
                    <a:pt x="16198" y="2167"/>
                  </a:cubicBezTo>
                  <a:lnTo>
                    <a:pt x="11616" y="21255"/>
                  </a:lnTo>
                  <a:cubicBezTo>
                    <a:pt x="11578" y="21401"/>
                    <a:pt x="11621" y="21600"/>
                    <a:pt x="11696" y="21600"/>
                  </a:cubicBezTo>
                  <a:lnTo>
                    <a:pt x="16133" y="21600"/>
                  </a:lnTo>
                  <a:cubicBezTo>
                    <a:pt x="16245" y="21600"/>
                    <a:pt x="16332" y="21375"/>
                    <a:pt x="16332" y="21109"/>
                  </a:cubicBezTo>
                  <a:lnTo>
                    <a:pt x="16332" y="2263"/>
                  </a:lnTo>
                  <a:cubicBezTo>
                    <a:pt x="16335" y="2170"/>
                    <a:pt x="16310" y="2104"/>
                    <a:pt x="16280" y="2084"/>
                  </a:cubicBezTo>
                  <a:close/>
                  <a:moveTo>
                    <a:pt x="16870" y="2084"/>
                  </a:moveTo>
                  <a:cubicBezTo>
                    <a:pt x="16840" y="2104"/>
                    <a:pt x="16815" y="2170"/>
                    <a:pt x="16815" y="2263"/>
                  </a:cubicBezTo>
                  <a:lnTo>
                    <a:pt x="16815" y="21109"/>
                  </a:lnTo>
                  <a:cubicBezTo>
                    <a:pt x="16815" y="21389"/>
                    <a:pt x="16906" y="21600"/>
                    <a:pt x="17013" y="21600"/>
                  </a:cubicBezTo>
                  <a:lnTo>
                    <a:pt x="21451" y="21600"/>
                  </a:lnTo>
                  <a:cubicBezTo>
                    <a:pt x="21526" y="21600"/>
                    <a:pt x="21569" y="21401"/>
                    <a:pt x="21531" y="21255"/>
                  </a:cubicBezTo>
                  <a:lnTo>
                    <a:pt x="16954" y="2167"/>
                  </a:lnTo>
                  <a:cubicBezTo>
                    <a:pt x="16936" y="2087"/>
                    <a:pt x="16901" y="2064"/>
                    <a:pt x="16870" y="2084"/>
                  </a:cubicBezTo>
                  <a:close/>
                </a:path>
              </a:pathLst>
            </a:cu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" name="☓ 10"/>
            <p:cNvSpPr txBox="1"/>
            <p:nvPr/>
          </p:nvSpPr>
          <p:spPr>
            <a:xfrm>
              <a:off x="2059885" y="271334"/>
              <a:ext cx="1180289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900"/>
              </a:lvl1pPr>
            </a:lstStyle>
            <a:p>
              <a:pPr/>
              <a:r>
                <a:t>☓ 10</a:t>
              </a:r>
            </a:p>
          </p:txBody>
        </p:sp>
      </p:grpSp>
      <p:sp>
        <p:nvSpPr>
          <p:cNvPr id="147" name="Shape"/>
          <p:cNvSpPr/>
          <p:nvPr/>
        </p:nvSpPr>
        <p:spPr>
          <a:xfrm>
            <a:off x="8455019" y="5675485"/>
            <a:ext cx="1989772" cy="209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103" y="0"/>
                </a:moveTo>
                <a:lnTo>
                  <a:pt x="21600" y="3220"/>
                </a:lnTo>
                <a:lnTo>
                  <a:pt x="13326" y="10580"/>
                </a:lnTo>
                <a:lnTo>
                  <a:pt x="9559" y="21600"/>
                </a:lnTo>
                <a:lnTo>
                  <a:pt x="6326" y="11659"/>
                </a:lnTo>
                <a:lnTo>
                  <a:pt x="0" y="5073"/>
                </a:lnTo>
                <a:lnTo>
                  <a:pt x="10103" y="0"/>
                </a:lnTo>
                <a:close/>
              </a:path>
            </a:pathLst>
          </a:custGeom>
          <a:solidFill>
            <a:schemeClr val="accent4">
              <a:alpha val="7718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☓ 10"/>
          <p:cNvSpPr txBox="1"/>
          <p:nvPr/>
        </p:nvSpPr>
        <p:spPr>
          <a:xfrm>
            <a:off x="7498849" y="2559424"/>
            <a:ext cx="1180289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☓ 10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5988947" y="918713"/>
            <a:ext cx="6921917" cy="2874337"/>
            <a:chOff x="-44450" y="0"/>
            <a:chExt cx="6921915" cy="2874335"/>
          </a:xfrm>
        </p:grpSpPr>
        <p:pic>
          <p:nvPicPr>
            <p:cNvPr id="149" name="Rounded Rectangle" descr="Rounded Rectangl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44450" y="449068"/>
              <a:ext cx="6921916" cy="2425268"/>
            </a:xfrm>
            <a:prstGeom prst="rect">
              <a:avLst/>
            </a:prstGeom>
            <a:effectLst/>
          </p:spPr>
        </p:pic>
        <p:sp>
          <p:nvSpPr>
            <p:cNvPr id="151" name="Group ☓ 21"/>
            <p:cNvSpPr txBox="1"/>
            <p:nvPr/>
          </p:nvSpPr>
          <p:spPr>
            <a:xfrm>
              <a:off x="145133" y="0"/>
              <a:ext cx="192213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Group ☓ 21  </a:t>
              </a:r>
            </a:p>
          </p:txBody>
        </p:sp>
      </p:grpSp>
      <p:sp>
        <p:nvSpPr>
          <p:cNvPr id="153" name="8378 rows,  195 var."/>
          <p:cNvSpPr txBox="1"/>
          <p:nvPr/>
        </p:nvSpPr>
        <p:spPr>
          <a:xfrm>
            <a:off x="9839161" y="948534"/>
            <a:ext cx="29440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8378 rows,  195 var.</a:t>
            </a:r>
          </a:p>
        </p:txBody>
      </p:sp>
      <p:sp>
        <p:nvSpPr>
          <p:cNvPr id="154" name="Shape"/>
          <p:cNvSpPr/>
          <p:nvPr/>
        </p:nvSpPr>
        <p:spPr>
          <a:xfrm>
            <a:off x="8180196" y="5173110"/>
            <a:ext cx="2247935" cy="2206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37" y="0"/>
                </a:moveTo>
                <a:lnTo>
                  <a:pt x="16809" y="9257"/>
                </a:lnTo>
                <a:lnTo>
                  <a:pt x="21600" y="20450"/>
                </a:lnTo>
                <a:lnTo>
                  <a:pt x="11895" y="17469"/>
                </a:lnTo>
                <a:lnTo>
                  <a:pt x="0" y="21600"/>
                </a:lnTo>
                <a:lnTo>
                  <a:pt x="3023" y="9750"/>
                </a:lnTo>
                <a:lnTo>
                  <a:pt x="11837" y="0"/>
                </a:lnTo>
                <a:close/>
              </a:path>
            </a:pathLst>
          </a:custGeom>
          <a:solidFill>
            <a:schemeClr val="accent5">
              <a:alpha val="7090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7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6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6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7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6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6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  <p:bldP build="whole" bldLvl="1" animBg="1" rev="0" advAuto="0" spid="147" grpId="4"/>
      <p:bldP build="whole" bldLvl="1" animBg="1" rev="0" advAuto="0" spid="148" grpId="7"/>
      <p:bldP build="whole" bldLvl="1" animBg="1" rev="0" advAuto="0" spid="146" grpId="5"/>
      <p:bldP build="whole" bldLvl="1" animBg="1" rev="0" advAuto="0" spid="152" grpId="8"/>
      <p:bldP build="whole" bldLvl="1" animBg="1" rev="0" advAuto="0" spid="153" grpId="9"/>
      <p:bldP build="whole" bldLvl="1" animBg="1" rev="0" advAuto="0" spid="140" grpId="3"/>
      <p:bldP build="whole" bldLvl="1" animBg="1" rev="0" advAuto="0" spid="154" grpId="6"/>
      <p:bldP build="whole" bldLvl="1" animBg="1" rev="0" advAuto="0" spid="14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creen Shot 2019-12-04 at 5.44.26 PM.png" descr="Screen Shot 2019-12-04 at 5.44.26 PM.png"/>
          <p:cNvPicPr>
            <a:picLocks noChangeAspect="1"/>
          </p:cNvPicPr>
          <p:nvPr/>
        </p:nvPicPr>
        <p:blipFill>
          <a:blip r:embed="rId2">
            <a:extLst/>
          </a:blip>
          <a:srcRect l="0" t="0" r="52726" b="0"/>
          <a:stretch>
            <a:fillRect/>
          </a:stretch>
        </p:blipFill>
        <p:spPr>
          <a:xfrm>
            <a:off x="4930" y="4670297"/>
            <a:ext cx="3649856" cy="524803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Missing data = 20% of total data"/>
          <p:cNvSpPr txBox="1"/>
          <p:nvPr/>
        </p:nvSpPr>
        <p:spPr>
          <a:xfrm>
            <a:off x="3925601" y="45800"/>
            <a:ext cx="4806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Missing data = 20% of total data</a:t>
            </a:r>
          </a:p>
        </p:txBody>
      </p:sp>
      <p:pic>
        <p:nvPicPr>
          <p:cNvPr id="158" name="Screen Shot 2019-12-04 at 5.44.26 PM.png" descr="Screen Shot 2019-12-04 at 5.44.26 PM.png"/>
          <p:cNvPicPr>
            <a:picLocks noChangeAspect="1"/>
          </p:cNvPicPr>
          <p:nvPr/>
        </p:nvPicPr>
        <p:blipFill>
          <a:blip r:embed="rId2">
            <a:extLst/>
          </a:blip>
          <a:srcRect l="48648" t="0" r="0" b="0"/>
          <a:stretch>
            <a:fillRect/>
          </a:stretch>
        </p:blipFill>
        <p:spPr>
          <a:xfrm>
            <a:off x="4930" y="1261"/>
            <a:ext cx="3649628" cy="4830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Rplot.png" descr="Rplot.png"/>
          <p:cNvPicPr>
            <a:picLocks noChangeAspect="1"/>
          </p:cNvPicPr>
          <p:nvPr/>
        </p:nvPicPr>
        <p:blipFill>
          <a:blip r:embed="rId3">
            <a:extLst/>
          </a:blip>
          <a:srcRect l="0" t="4278" r="0" b="4278"/>
          <a:stretch>
            <a:fillRect/>
          </a:stretch>
        </p:blipFill>
        <p:spPr>
          <a:xfrm>
            <a:off x="3821691" y="1174032"/>
            <a:ext cx="8864601" cy="474985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1. Imputed all missing data with pmm"/>
          <p:cNvSpPr txBox="1"/>
          <p:nvPr/>
        </p:nvSpPr>
        <p:spPr>
          <a:xfrm>
            <a:off x="3734816" y="649788"/>
            <a:ext cx="55351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Imputed all missing data with pmm</a:t>
            </a:r>
          </a:p>
        </p:txBody>
      </p:sp>
      <p:sp>
        <p:nvSpPr>
          <p:cNvPr id="161" name="2. Removed subjective(personal) data : 15% of total data…"/>
          <p:cNvSpPr txBox="1"/>
          <p:nvPr/>
        </p:nvSpPr>
        <p:spPr>
          <a:xfrm>
            <a:off x="3765701" y="5987018"/>
            <a:ext cx="8479537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Removed subjective(personal) data : 15% of total data </a:t>
            </a:r>
          </a:p>
          <a:p>
            <a:pPr algn="l"/>
            <a:r>
              <a:t>     And imputed only attr, fun variables with norm</a:t>
            </a:r>
          </a:p>
        </p:txBody>
      </p:sp>
      <p:pic>
        <p:nvPicPr>
          <p:cNvPr id="162" name="Rplot01.png" descr="Rplot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9119" y="6879562"/>
            <a:ext cx="4806392" cy="2816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ounded Rectangle" descr="Rounded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27547" y="5987018"/>
            <a:ext cx="9052889" cy="376560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urpose of study"/>
          <p:cNvSpPr txBox="1"/>
          <p:nvPr>
            <p:ph type="title" idx="4294967295"/>
          </p:nvPr>
        </p:nvSpPr>
        <p:spPr>
          <a:xfrm>
            <a:off x="2671410" y="593888"/>
            <a:ext cx="11684001" cy="1422401"/>
          </a:xfrm>
          <a:prstGeom prst="rect">
            <a:avLst/>
          </a:prstGeom>
        </p:spPr>
        <p:txBody>
          <a:bodyPr anchor="t"/>
          <a:lstStyle>
            <a:lvl1pPr algn="l">
              <a:defRPr cap="all" spc="720" sz="45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Purpose of study</a:t>
            </a:r>
          </a:p>
        </p:txBody>
      </p:sp>
      <p:pic>
        <p:nvPicPr>
          <p:cNvPr id="167" name="gray_-24-512.png" descr="gray_-24-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22" y="17813"/>
            <a:ext cx="1893857" cy="189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9762" y="2838"/>
                </a:moveTo>
                <a:cubicBezTo>
                  <a:pt x="19777" y="2841"/>
                  <a:pt x="19790" y="2852"/>
                  <a:pt x="19798" y="2865"/>
                </a:cubicBezTo>
                <a:cubicBezTo>
                  <a:pt x="19815" y="2892"/>
                  <a:pt x="19803" y="2930"/>
                  <a:pt x="19776" y="2947"/>
                </a:cubicBezTo>
                <a:cubicBezTo>
                  <a:pt x="19749" y="2963"/>
                  <a:pt x="19716" y="2956"/>
                  <a:pt x="19699" y="2929"/>
                </a:cubicBezTo>
                <a:cubicBezTo>
                  <a:pt x="19682" y="2901"/>
                  <a:pt x="19690" y="2864"/>
                  <a:pt x="19717" y="2847"/>
                </a:cubicBezTo>
                <a:cubicBezTo>
                  <a:pt x="19731" y="2839"/>
                  <a:pt x="19748" y="2835"/>
                  <a:pt x="19762" y="2838"/>
                </a:cubicBezTo>
                <a:close/>
                <a:moveTo>
                  <a:pt x="8550" y="5169"/>
                </a:moveTo>
                <a:cubicBezTo>
                  <a:pt x="8716" y="5165"/>
                  <a:pt x="8949" y="5198"/>
                  <a:pt x="8949" y="5242"/>
                </a:cubicBezTo>
                <a:cubicBezTo>
                  <a:pt x="8949" y="5313"/>
                  <a:pt x="8417" y="5342"/>
                  <a:pt x="8374" y="5273"/>
                </a:cubicBezTo>
                <a:cubicBezTo>
                  <a:pt x="8355" y="5243"/>
                  <a:pt x="8373" y="5203"/>
                  <a:pt x="8415" y="5187"/>
                </a:cubicBezTo>
                <a:cubicBezTo>
                  <a:pt x="8444" y="5176"/>
                  <a:pt x="8495" y="5171"/>
                  <a:pt x="8550" y="516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8" name="Polygon"/>
          <p:cNvSpPr/>
          <p:nvPr/>
        </p:nvSpPr>
        <p:spPr>
          <a:xfrm>
            <a:off x="1918892" y="4938325"/>
            <a:ext cx="2953975" cy="326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Shape"/>
          <p:cNvSpPr/>
          <p:nvPr/>
        </p:nvSpPr>
        <p:spPr>
          <a:xfrm>
            <a:off x="2488201" y="5589350"/>
            <a:ext cx="1989773" cy="209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103" y="0"/>
                </a:moveTo>
                <a:lnTo>
                  <a:pt x="21600" y="3220"/>
                </a:lnTo>
                <a:lnTo>
                  <a:pt x="13326" y="10580"/>
                </a:lnTo>
                <a:lnTo>
                  <a:pt x="9559" y="21600"/>
                </a:lnTo>
                <a:lnTo>
                  <a:pt x="6326" y="11659"/>
                </a:lnTo>
                <a:lnTo>
                  <a:pt x="0" y="5073"/>
                </a:lnTo>
                <a:lnTo>
                  <a:pt x="10103" y="0"/>
                </a:lnTo>
                <a:close/>
              </a:path>
            </a:pathLst>
          </a:custGeom>
          <a:solidFill>
            <a:schemeClr val="accent4">
              <a:alpha val="7718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Attractive"/>
          <p:cNvSpPr txBox="1"/>
          <p:nvPr/>
        </p:nvSpPr>
        <p:spPr>
          <a:xfrm>
            <a:off x="2671217" y="4464106"/>
            <a:ext cx="152552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Attractive</a:t>
            </a:r>
          </a:p>
        </p:txBody>
      </p:sp>
      <p:sp>
        <p:nvSpPr>
          <p:cNvPr id="171" name="Sincere"/>
          <p:cNvSpPr txBox="1"/>
          <p:nvPr/>
        </p:nvSpPr>
        <p:spPr>
          <a:xfrm>
            <a:off x="4974465" y="5501689"/>
            <a:ext cx="120944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Sincere</a:t>
            </a:r>
          </a:p>
        </p:txBody>
      </p:sp>
      <p:sp>
        <p:nvSpPr>
          <p:cNvPr id="172" name="Fun"/>
          <p:cNvSpPr txBox="1"/>
          <p:nvPr/>
        </p:nvSpPr>
        <p:spPr>
          <a:xfrm>
            <a:off x="1037411" y="7740643"/>
            <a:ext cx="6565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Fun</a:t>
            </a:r>
          </a:p>
        </p:txBody>
      </p:sp>
      <p:sp>
        <p:nvSpPr>
          <p:cNvPr id="173" name="Game Controller"/>
          <p:cNvSpPr/>
          <p:nvPr/>
        </p:nvSpPr>
        <p:spPr>
          <a:xfrm>
            <a:off x="914067" y="7189108"/>
            <a:ext cx="903228" cy="55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4" h="20823" fill="norm" stroke="1" extrusionOk="0">
                <a:moveTo>
                  <a:pt x="4672" y="0"/>
                </a:moveTo>
                <a:cubicBezTo>
                  <a:pt x="2805" y="35"/>
                  <a:pt x="864" y="4062"/>
                  <a:pt x="215" y="9428"/>
                </a:cubicBezTo>
                <a:cubicBezTo>
                  <a:pt x="-478" y="15152"/>
                  <a:pt x="561" y="20233"/>
                  <a:pt x="2536" y="20776"/>
                </a:cubicBezTo>
                <a:cubicBezTo>
                  <a:pt x="3732" y="21105"/>
                  <a:pt x="4999" y="19689"/>
                  <a:pt x="5964" y="17250"/>
                </a:cubicBezTo>
                <a:cubicBezTo>
                  <a:pt x="6053" y="17260"/>
                  <a:pt x="6143" y="17266"/>
                  <a:pt x="6234" y="17266"/>
                </a:cubicBezTo>
                <a:lnTo>
                  <a:pt x="14686" y="17266"/>
                </a:lnTo>
                <a:cubicBezTo>
                  <a:pt x="15651" y="19695"/>
                  <a:pt x="16914" y="21104"/>
                  <a:pt x="18108" y="20776"/>
                </a:cubicBezTo>
                <a:cubicBezTo>
                  <a:pt x="20083" y="20233"/>
                  <a:pt x="21122" y="15152"/>
                  <a:pt x="20429" y="9428"/>
                </a:cubicBezTo>
                <a:cubicBezTo>
                  <a:pt x="19736" y="3704"/>
                  <a:pt x="17574" y="-495"/>
                  <a:pt x="15599" y="48"/>
                </a:cubicBezTo>
                <a:cubicBezTo>
                  <a:pt x="14695" y="297"/>
                  <a:pt x="13988" y="1498"/>
                  <a:pt x="13552" y="3274"/>
                </a:cubicBezTo>
                <a:lnTo>
                  <a:pt x="7092" y="3274"/>
                </a:lnTo>
                <a:cubicBezTo>
                  <a:pt x="6656" y="1498"/>
                  <a:pt x="5949" y="297"/>
                  <a:pt x="5045" y="48"/>
                </a:cubicBezTo>
                <a:cubicBezTo>
                  <a:pt x="4922" y="14"/>
                  <a:pt x="4797" y="-2"/>
                  <a:pt x="4672" y="0"/>
                </a:cubicBezTo>
                <a:close/>
                <a:moveTo>
                  <a:pt x="16605" y="4221"/>
                </a:moveTo>
                <a:cubicBezTo>
                  <a:pt x="16964" y="4221"/>
                  <a:pt x="17254" y="4697"/>
                  <a:pt x="17254" y="5287"/>
                </a:cubicBezTo>
                <a:cubicBezTo>
                  <a:pt x="17254" y="5877"/>
                  <a:pt x="16964" y="6356"/>
                  <a:pt x="16605" y="6356"/>
                </a:cubicBezTo>
                <a:cubicBezTo>
                  <a:pt x="16247" y="6356"/>
                  <a:pt x="15955" y="5877"/>
                  <a:pt x="15955" y="5287"/>
                </a:cubicBezTo>
                <a:cubicBezTo>
                  <a:pt x="15955" y="4697"/>
                  <a:pt x="16247" y="4221"/>
                  <a:pt x="16605" y="4221"/>
                </a:cubicBezTo>
                <a:close/>
                <a:moveTo>
                  <a:pt x="3247" y="5258"/>
                </a:moveTo>
                <a:lnTo>
                  <a:pt x="4402" y="5258"/>
                </a:lnTo>
                <a:lnTo>
                  <a:pt x="4402" y="7269"/>
                </a:lnTo>
                <a:lnTo>
                  <a:pt x="5624" y="7269"/>
                </a:lnTo>
                <a:lnTo>
                  <a:pt x="5624" y="9168"/>
                </a:lnTo>
                <a:lnTo>
                  <a:pt x="4402" y="9168"/>
                </a:lnTo>
                <a:lnTo>
                  <a:pt x="4402" y="11179"/>
                </a:lnTo>
                <a:lnTo>
                  <a:pt x="3247" y="11179"/>
                </a:lnTo>
                <a:lnTo>
                  <a:pt x="3247" y="9168"/>
                </a:lnTo>
                <a:lnTo>
                  <a:pt x="2024" y="9168"/>
                </a:lnTo>
                <a:lnTo>
                  <a:pt x="2024" y="7269"/>
                </a:lnTo>
                <a:lnTo>
                  <a:pt x="3247" y="7269"/>
                </a:lnTo>
                <a:lnTo>
                  <a:pt x="3247" y="5258"/>
                </a:lnTo>
                <a:close/>
                <a:moveTo>
                  <a:pt x="14989" y="6629"/>
                </a:moveTo>
                <a:cubicBezTo>
                  <a:pt x="15348" y="6629"/>
                  <a:pt x="15639" y="7108"/>
                  <a:pt x="15639" y="7698"/>
                </a:cubicBezTo>
                <a:cubicBezTo>
                  <a:pt x="15639" y="8288"/>
                  <a:pt x="15348" y="8767"/>
                  <a:pt x="14989" y="8767"/>
                </a:cubicBezTo>
                <a:cubicBezTo>
                  <a:pt x="14631" y="8767"/>
                  <a:pt x="14339" y="8288"/>
                  <a:pt x="14339" y="7698"/>
                </a:cubicBezTo>
                <a:cubicBezTo>
                  <a:pt x="14339" y="7108"/>
                  <a:pt x="14631" y="6629"/>
                  <a:pt x="14989" y="6629"/>
                </a:cubicBezTo>
                <a:close/>
                <a:moveTo>
                  <a:pt x="18220" y="6629"/>
                </a:moveTo>
                <a:cubicBezTo>
                  <a:pt x="18578" y="6629"/>
                  <a:pt x="18870" y="7108"/>
                  <a:pt x="18870" y="7698"/>
                </a:cubicBezTo>
                <a:cubicBezTo>
                  <a:pt x="18870" y="8288"/>
                  <a:pt x="18578" y="8767"/>
                  <a:pt x="18220" y="8767"/>
                </a:cubicBezTo>
                <a:cubicBezTo>
                  <a:pt x="17861" y="8767"/>
                  <a:pt x="17570" y="8288"/>
                  <a:pt x="17570" y="7698"/>
                </a:cubicBezTo>
                <a:cubicBezTo>
                  <a:pt x="17570" y="7108"/>
                  <a:pt x="17861" y="6629"/>
                  <a:pt x="18220" y="6629"/>
                </a:cubicBezTo>
                <a:close/>
                <a:moveTo>
                  <a:pt x="8482" y="7945"/>
                </a:moveTo>
                <a:lnTo>
                  <a:pt x="9567" y="7945"/>
                </a:lnTo>
                <a:cubicBezTo>
                  <a:pt x="9596" y="7945"/>
                  <a:pt x="9619" y="7983"/>
                  <a:pt x="9619" y="8030"/>
                </a:cubicBezTo>
                <a:lnTo>
                  <a:pt x="9619" y="8682"/>
                </a:lnTo>
                <a:cubicBezTo>
                  <a:pt x="9619" y="8729"/>
                  <a:pt x="9596" y="8767"/>
                  <a:pt x="9567" y="8767"/>
                </a:cubicBezTo>
                <a:lnTo>
                  <a:pt x="8482" y="8767"/>
                </a:lnTo>
                <a:cubicBezTo>
                  <a:pt x="8453" y="8767"/>
                  <a:pt x="8430" y="8729"/>
                  <a:pt x="8430" y="8682"/>
                </a:cubicBezTo>
                <a:lnTo>
                  <a:pt x="8430" y="8030"/>
                </a:lnTo>
                <a:cubicBezTo>
                  <a:pt x="8430" y="7983"/>
                  <a:pt x="8453" y="7945"/>
                  <a:pt x="8482" y="7945"/>
                </a:cubicBezTo>
                <a:close/>
                <a:moveTo>
                  <a:pt x="10874" y="7945"/>
                </a:moveTo>
                <a:lnTo>
                  <a:pt x="11959" y="7945"/>
                </a:lnTo>
                <a:cubicBezTo>
                  <a:pt x="11987" y="7945"/>
                  <a:pt x="12011" y="7983"/>
                  <a:pt x="12011" y="8030"/>
                </a:cubicBezTo>
                <a:lnTo>
                  <a:pt x="12011" y="8682"/>
                </a:lnTo>
                <a:cubicBezTo>
                  <a:pt x="12011" y="8729"/>
                  <a:pt x="11987" y="8767"/>
                  <a:pt x="11959" y="8767"/>
                </a:cubicBezTo>
                <a:lnTo>
                  <a:pt x="10874" y="8767"/>
                </a:lnTo>
                <a:cubicBezTo>
                  <a:pt x="10845" y="8767"/>
                  <a:pt x="10822" y="8729"/>
                  <a:pt x="10822" y="8682"/>
                </a:cubicBezTo>
                <a:lnTo>
                  <a:pt x="10822" y="8030"/>
                </a:lnTo>
                <a:cubicBezTo>
                  <a:pt x="10822" y="7983"/>
                  <a:pt x="10845" y="7945"/>
                  <a:pt x="10874" y="7945"/>
                </a:cubicBezTo>
                <a:close/>
                <a:moveTo>
                  <a:pt x="16605" y="9534"/>
                </a:moveTo>
                <a:cubicBezTo>
                  <a:pt x="16964" y="9534"/>
                  <a:pt x="17254" y="10010"/>
                  <a:pt x="17254" y="10600"/>
                </a:cubicBezTo>
                <a:cubicBezTo>
                  <a:pt x="17254" y="11190"/>
                  <a:pt x="16964" y="11669"/>
                  <a:pt x="16605" y="11669"/>
                </a:cubicBezTo>
                <a:cubicBezTo>
                  <a:pt x="16247" y="11669"/>
                  <a:pt x="15955" y="11190"/>
                  <a:pt x="15955" y="10600"/>
                </a:cubicBezTo>
                <a:cubicBezTo>
                  <a:pt x="15955" y="10010"/>
                  <a:pt x="16247" y="9534"/>
                  <a:pt x="16605" y="953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Mail"/>
          <p:cNvSpPr/>
          <p:nvPr/>
        </p:nvSpPr>
        <p:spPr>
          <a:xfrm>
            <a:off x="5141079" y="4935222"/>
            <a:ext cx="876219" cy="55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Head"/>
          <p:cNvSpPr/>
          <p:nvPr/>
        </p:nvSpPr>
        <p:spPr>
          <a:xfrm>
            <a:off x="3105710" y="3741758"/>
            <a:ext cx="656540" cy="785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Medal"/>
          <p:cNvSpPr/>
          <p:nvPr/>
        </p:nvSpPr>
        <p:spPr>
          <a:xfrm>
            <a:off x="5304534" y="6610777"/>
            <a:ext cx="626322" cy="735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8829" y="11271"/>
                </a:lnTo>
                <a:lnTo>
                  <a:pt x="12787" y="11271"/>
                </a:lnTo>
                <a:lnTo>
                  <a:pt x="5892" y="0"/>
                </a:lnTo>
                <a:lnTo>
                  <a:pt x="0" y="0"/>
                </a:lnTo>
                <a:close/>
                <a:moveTo>
                  <a:pt x="15706" y="0"/>
                </a:moveTo>
                <a:lnTo>
                  <a:pt x="10979" y="7729"/>
                </a:lnTo>
                <a:lnTo>
                  <a:pt x="12464" y="10154"/>
                </a:lnTo>
                <a:lnTo>
                  <a:pt x="12922" y="10154"/>
                </a:lnTo>
                <a:cubicBezTo>
                  <a:pt x="13146" y="10154"/>
                  <a:pt x="13358" y="10200"/>
                  <a:pt x="13546" y="10280"/>
                </a:cubicBezTo>
                <a:lnTo>
                  <a:pt x="21600" y="0"/>
                </a:lnTo>
                <a:lnTo>
                  <a:pt x="15706" y="0"/>
                </a:lnTo>
                <a:close/>
                <a:moveTo>
                  <a:pt x="12630" y="10425"/>
                </a:moveTo>
                <a:lnTo>
                  <a:pt x="13038" y="11094"/>
                </a:lnTo>
                <a:cubicBezTo>
                  <a:pt x="13153" y="11133"/>
                  <a:pt x="13233" y="11227"/>
                  <a:pt x="13233" y="11338"/>
                </a:cubicBezTo>
                <a:lnTo>
                  <a:pt x="13233" y="11937"/>
                </a:lnTo>
                <a:cubicBezTo>
                  <a:pt x="13497" y="12038"/>
                  <a:pt x="13753" y="12155"/>
                  <a:pt x="13996" y="12285"/>
                </a:cubicBezTo>
                <a:lnTo>
                  <a:pt x="13996" y="11338"/>
                </a:lnTo>
                <a:cubicBezTo>
                  <a:pt x="13996" y="10835"/>
                  <a:pt x="13513" y="10425"/>
                  <a:pt x="12922" y="10425"/>
                </a:cubicBezTo>
                <a:lnTo>
                  <a:pt x="12630" y="10425"/>
                </a:lnTo>
                <a:close/>
                <a:moveTo>
                  <a:pt x="7894" y="10567"/>
                </a:moveTo>
                <a:cubicBezTo>
                  <a:pt x="7593" y="10729"/>
                  <a:pt x="7392" y="11015"/>
                  <a:pt x="7392" y="11340"/>
                </a:cubicBezTo>
                <a:lnTo>
                  <a:pt x="7392" y="12368"/>
                </a:lnTo>
                <a:cubicBezTo>
                  <a:pt x="7634" y="12229"/>
                  <a:pt x="7888" y="12105"/>
                  <a:pt x="8153" y="11996"/>
                </a:cubicBezTo>
                <a:lnTo>
                  <a:pt x="8153" y="11338"/>
                </a:lnTo>
                <a:cubicBezTo>
                  <a:pt x="8153" y="11238"/>
                  <a:pt x="8221" y="11152"/>
                  <a:pt x="8318" y="11107"/>
                </a:cubicBezTo>
                <a:lnTo>
                  <a:pt x="7894" y="10567"/>
                </a:lnTo>
                <a:close/>
                <a:moveTo>
                  <a:pt x="10767" y="11720"/>
                </a:moveTo>
                <a:cubicBezTo>
                  <a:pt x="7563" y="11720"/>
                  <a:pt x="4964" y="13930"/>
                  <a:pt x="4964" y="16659"/>
                </a:cubicBezTo>
                <a:cubicBezTo>
                  <a:pt x="4964" y="19388"/>
                  <a:pt x="7563" y="21600"/>
                  <a:pt x="10767" y="21600"/>
                </a:cubicBezTo>
                <a:cubicBezTo>
                  <a:pt x="13972" y="21600"/>
                  <a:pt x="16570" y="19388"/>
                  <a:pt x="16570" y="16659"/>
                </a:cubicBezTo>
                <a:cubicBezTo>
                  <a:pt x="16570" y="13930"/>
                  <a:pt x="13972" y="11720"/>
                  <a:pt x="10767" y="11720"/>
                </a:cubicBezTo>
                <a:close/>
                <a:moveTo>
                  <a:pt x="10767" y="12800"/>
                </a:moveTo>
                <a:cubicBezTo>
                  <a:pt x="13267" y="12800"/>
                  <a:pt x="15302" y="14530"/>
                  <a:pt x="15302" y="16659"/>
                </a:cubicBezTo>
                <a:cubicBezTo>
                  <a:pt x="15302" y="18788"/>
                  <a:pt x="13268" y="20520"/>
                  <a:pt x="10767" y="20520"/>
                </a:cubicBezTo>
                <a:cubicBezTo>
                  <a:pt x="8267" y="20520"/>
                  <a:pt x="6233" y="18788"/>
                  <a:pt x="6233" y="16659"/>
                </a:cubicBezTo>
                <a:cubicBezTo>
                  <a:pt x="6233" y="14530"/>
                  <a:pt x="8267" y="12800"/>
                  <a:pt x="10767" y="12800"/>
                </a:cubicBezTo>
                <a:close/>
                <a:moveTo>
                  <a:pt x="10767" y="13071"/>
                </a:moveTo>
                <a:cubicBezTo>
                  <a:pt x="8439" y="13071"/>
                  <a:pt x="6552" y="14677"/>
                  <a:pt x="6552" y="16659"/>
                </a:cubicBezTo>
                <a:cubicBezTo>
                  <a:pt x="6552" y="18641"/>
                  <a:pt x="8439" y="20248"/>
                  <a:pt x="10767" y="20248"/>
                </a:cubicBezTo>
                <a:cubicBezTo>
                  <a:pt x="13095" y="20248"/>
                  <a:pt x="14983" y="18641"/>
                  <a:pt x="14983" y="16659"/>
                </a:cubicBezTo>
                <a:cubicBezTo>
                  <a:pt x="14983" y="14677"/>
                  <a:pt x="13095" y="13071"/>
                  <a:pt x="10767" y="1307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Ambitious"/>
          <p:cNvSpPr txBox="1"/>
          <p:nvPr/>
        </p:nvSpPr>
        <p:spPr>
          <a:xfrm>
            <a:off x="4890442" y="7299033"/>
            <a:ext cx="15806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Ambitious</a:t>
            </a:r>
          </a:p>
        </p:txBody>
      </p:sp>
      <p:sp>
        <p:nvSpPr>
          <p:cNvPr id="178" name="Wi-Fi"/>
          <p:cNvSpPr/>
          <p:nvPr/>
        </p:nvSpPr>
        <p:spPr>
          <a:xfrm>
            <a:off x="785493" y="4668449"/>
            <a:ext cx="903228" cy="637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1016" y="1"/>
                </a:moveTo>
                <a:cubicBezTo>
                  <a:pt x="10440" y="-6"/>
                  <a:pt x="9852" y="28"/>
                  <a:pt x="9254" y="108"/>
                </a:cubicBezTo>
                <a:cubicBezTo>
                  <a:pt x="5654" y="590"/>
                  <a:pt x="2584" y="2743"/>
                  <a:pt x="0" y="6311"/>
                </a:cubicBezTo>
                <a:cubicBezTo>
                  <a:pt x="523" y="7051"/>
                  <a:pt x="1031" y="7768"/>
                  <a:pt x="1542" y="8490"/>
                </a:cubicBezTo>
                <a:cubicBezTo>
                  <a:pt x="4129" y="4966"/>
                  <a:pt x="7202" y="3087"/>
                  <a:pt x="10803" y="3088"/>
                </a:cubicBezTo>
                <a:cubicBezTo>
                  <a:pt x="14405" y="3089"/>
                  <a:pt x="17479" y="4969"/>
                  <a:pt x="20053" y="8479"/>
                </a:cubicBezTo>
                <a:cubicBezTo>
                  <a:pt x="20563" y="7757"/>
                  <a:pt x="21073" y="7034"/>
                  <a:pt x="21600" y="6287"/>
                </a:cubicBezTo>
                <a:cubicBezTo>
                  <a:pt x="18572" y="2207"/>
                  <a:pt x="15051" y="49"/>
                  <a:pt x="11016" y="1"/>
                </a:cubicBezTo>
                <a:close/>
                <a:moveTo>
                  <a:pt x="10903" y="6177"/>
                </a:moveTo>
                <a:cubicBezTo>
                  <a:pt x="10489" y="6175"/>
                  <a:pt x="10067" y="6203"/>
                  <a:pt x="9637" y="6264"/>
                </a:cubicBezTo>
                <a:cubicBezTo>
                  <a:pt x="7088" y="6623"/>
                  <a:pt x="4914" y="8156"/>
                  <a:pt x="3088" y="10686"/>
                </a:cubicBezTo>
                <a:cubicBezTo>
                  <a:pt x="3610" y="11424"/>
                  <a:pt x="4116" y="12140"/>
                  <a:pt x="4629" y="12865"/>
                </a:cubicBezTo>
                <a:cubicBezTo>
                  <a:pt x="6353" y="10507"/>
                  <a:pt x="8410" y="9259"/>
                  <a:pt x="10808" y="9262"/>
                </a:cubicBezTo>
                <a:cubicBezTo>
                  <a:pt x="13205" y="9265"/>
                  <a:pt x="15259" y="10516"/>
                  <a:pt x="16966" y="12861"/>
                </a:cubicBezTo>
                <a:cubicBezTo>
                  <a:pt x="17482" y="12131"/>
                  <a:pt x="17992" y="11411"/>
                  <a:pt x="18515" y="10670"/>
                </a:cubicBezTo>
                <a:cubicBezTo>
                  <a:pt x="16338" y="7735"/>
                  <a:pt x="13803" y="6193"/>
                  <a:pt x="10903" y="6177"/>
                </a:cubicBezTo>
                <a:close/>
                <a:moveTo>
                  <a:pt x="10623" y="12349"/>
                </a:moveTo>
                <a:cubicBezTo>
                  <a:pt x="8942" y="12414"/>
                  <a:pt x="7322" y="13380"/>
                  <a:pt x="6195" y="15054"/>
                </a:cubicBezTo>
                <a:cubicBezTo>
                  <a:pt x="6706" y="15779"/>
                  <a:pt x="7218" y="16502"/>
                  <a:pt x="7729" y="17226"/>
                </a:cubicBezTo>
                <a:cubicBezTo>
                  <a:pt x="9410" y="14863"/>
                  <a:pt x="12154" y="14812"/>
                  <a:pt x="13873" y="17221"/>
                </a:cubicBezTo>
                <a:cubicBezTo>
                  <a:pt x="14391" y="16489"/>
                  <a:pt x="14903" y="15767"/>
                  <a:pt x="15414" y="15045"/>
                </a:cubicBezTo>
                <a:cubicBezTo>
                  <a:pt x="14046" y="13118"/>
                  <a:pt x="12303" y="12284"/>
                  <a:pt x="10623" y="12349"/>
                </a:cubicBezTo>
                <a:close/>
                <a:moveTo>
                  <a:pt x="10751" y="18531"/>
                </a:moveTo>
                <a:cubicBezTo>
                  <a:pt x="10182" y="18549"/>
                  <a:pt x="9631" y="18867"/>
                  <a:pt x="9280" y="19436"/>
                </a:cubicBezTo>
                <a:cubicBezTo>
                  <a:pt x="9791" y="20161"/>
                  <a:pt x="10300" y="20884"/>
                  <a:pt x="10802" y="21594"/>
                </a:cubicBezTo>
                <a:cubicBezTo>
                  <a:pt x="11307" y="20879"/>
                  <a:pt x="11819" y="20155"/>
                  <a:pt x="12331" y="19432"/>
                </a:cubicBezTo>
                <a:cubicBezTo>
                  <a:pt x="11907" y="18795"/>
                  <a:pt x="11320" y="18513"/>
                  <a:pt x="10751" y="1853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Shared…"/>
          <p:cNvSpPr txBox="1"/>
          <p:nvPr/>
        </p:nvSpPr>
        <p:spPr>
          <a:xfrm>
            <a:off x="623697" y="5317539"/>
            <a:ext cx="122682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Shared</a:t>
            </a:r>
          </a:p>
          <a:p>
            <a:pPr/>
            <a:r>
              <a:t>Values</a:t>
            </a:r>
          </a:p>
        </p:txBody>
      </p:sp>
      <p:sp>
        <p:nvSpPr>
          <p:cNvPr id="180" name="Graduation Cap"/>
          <p:cNvSpPr/>
          <p:nvPr/>
        </p:nvSpPr>
        <p:spPr>
          <a:xfrm>
            <a:off x="2944265" y="8693911"/>
            <a:ext cx="903228" cy="49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6520"/>
                </a:lnTo>
                <a:lnTo>
                  <a:pt x="10800" y="13043"/>
                </a:lnTo>
                <a:lnTo>
                  <a:pt x="18745" y="8243"/>
                </a:lnTo>
                <a:lnTo>
                  <a:pt x="18745" y="10509"/>
                </a:lnTo>
                <a:cubicBezTo>
                  <a:pt x="18606" y="10673"/>
                  <a:pt x="18515" y="10958"/>
                  <a:pt x="18515" y="11282"/>
                </a:cubicBezTo>
                <a:cubicBezTo>
                  <a:pt x="18515" y="11519"/>
                  <a:pt x="18563" y="11733"/>
                  <a:pt x="18644" y="11896"/>
                </a:cubicBezTo>
                <a:cubicBezTo>
                  <a:pt x="18499" y="12008"/>
                  <a:pt x="18399" y="12270"/>
                  <a:pt x="18399" y="12574"/>
                </a:cubicBezTo>
                <a:lnTo>
                  <a:pt x="18399" y="21301"/>
                </a:lnTo>
                <a:cubicBezTo>
                  <a:pt x="18553" y="21484"/>
                  <a:pt x="18772" y="21600"/>
                  <a:pt x="19018" y="21600"/>
                </a:cubicBezTo>
                <a:cubicBezTo>
                  <a:pt x="19264" y="21600"/>
                  <a:pt x="19483" y="21484"/>
                  <a:pt x="19637" y="21301"/>
                </a:cubicBezTo>
                <a:lnTo>
                  <a:pt x="19637" y="12556"/>
                </a:lnTo>
                <a:cubicBezTo>
                  <a:pt x="19637" y="12255"/>
                  <a:pt x="19538" y="11998"/>
                  <a:pt x="19396" y="11887"/>
                </a:cubicBezTo>
                <a:cubicBezTo>
                  <a:pt x="19474" y="11725"/>
                  <a:pt x="19523" y="11515"/>
                  <a:pt x="19523" y="11282"/>
                </a:cubicBezTo>
                <a:cubicBezTo>
                  <a:pt x="19523" y="10958"/>
                  <a:pt x="19430" y="10673"/>
                  <a:pt x="19292" y="10509"/>
                </a:cubicBezTo>
                <a:lnTo>
                  <a:pt x="19292" y="7913"/>
                </a:lnTo>
                <a:lnTo>
                  <a:pt x="21600" y="6520"/>
                </a:lnTo>
                <a:lnTo>
                  <a:pt x="10800" y="0"/>
                </a:lnTo>
                <a:close/>
                <a:moveTo>
                  <a:pt x="10819" y="5598"/>
                </a:moveTo>
                <a:cubicBezTo>
                  <a:pt x="11223" y="5598"/>
                  <a:pt x="11551" y="5819"/>
                  <a:pt x="11551" y="6091"/>
                </a:cubicBezTo>
                <a:cubicBezTo>
                  <a:pt x="11551" y="6364"/>
                  <a:pt x="11223" y="6584"/>
                  <a:pt x="10819" y="6584"/>
                </a:cubicBezTo>
                <a:cubicBezTo>
                  <a:pt x="10414" y="6584"/>
                  <a:pt x="10084" y="6364"/>
                  <a:pt x="10084" y="6091"/>
                </a:cubicBezTo>
                <a:cubicBezTo>
                  <a:pt x="10084" y="5819"/>
                  <a:pt x="10414" y="5598"/>
                  <a:pt x="10819" y="5598"/>
                </a:cubicBezTo>
                <a:close/>
                <a:moveTo>
                  <a:pt x="16068" y="10691"/>
                </a:moveTo>
                <a:lnTo>
                  <a:pt x="10800" y="13872"/>
                </a:lnTo>
                <a:lnTo>
                  <a:pt x="5535" y="10694"/>
                </a:lnTo>
                <a:cubicBezTo>
                  <a:pt x="4861" y="12240"/>
                  <a:pt x="4431" y="14116"/>
                  <a:pt x="4188" y="16122"/>
                </a:cubicBezTo>
                <a:cubicBezTo>
                  <a:pt x="6908" y="16652"/>
                  <a:pt x="9240" y="18095"/>
                  <a:pt x="10748" y="20074"/>
                </a:cubicBezTo>
                <a:cubicBezTo>
                  <a:pt x="12275" y="18069"/>
                  <a:pt x="14648" y="16613"/>
                  <a:pt x="17413" y="16101"/>
                </a:cubicBezTo>
                <a:cubicBezTo>
                  <a:pt x="17170" y="14102"/>
                  <a:pt x="16740" y="12232"/>
                  <a:pt x="16068" y="1069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Inteligent"/>
          <p:cNvSpPr txBox="1"/>
          <p:nvPr/>
        </p:nvSpPr>
        <p:spPr>
          <a:xfrm>
            <a:off x="2659025" y="8219692"/>
            <a:ext cx="14737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Inteligent</a:t>
            </a:r>
          </a:p>
        </p:txBody>
      </p:sp>
      <p:sp>
        <p:nvSpPr>
          <p:cNvPr id="182" name="Shape"/>
          <p:cNvSpPr/>
          <p:nvPr/>
        </p:nvSpPr>
        <p:spPr>
          <a:xfrm>
            <a:off x="2173545" y="5086310"/>
            <a:ext cx="2247935" cy="2206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37" y="0"/>
                </a:moveTo>
                <a:lnTo>
                  <a:pt x="16809" y="9257"/>
                </a:lnTo>
                <a:lnTo>
                  <a:pt x="21600" y="20450"/>
                </a:lnTo>
                <a:lnTo>
                  <a:pt x="11895" y="17469"/>
                </a:lnTo>
                <a:lnTo>
                  <a:pt x="0" y="21600"/>
                </a:lnTo>
                <a:lnTo>
                  <a:pt x="3023" y="9750"/>
                </a:lnTo>
                <a:lnTo>
                  <a:pt x="11837" y="0"/>
                </a:lnTo>
                <a:close/>
              </a:path>
            </a:pathLst>
          </a:custGeom>
          <a:solidFill>
            <a:schemeClr val="accent5">
              <a:alpha val="7090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Heart"/>
          <p:cNvSpPr/>
          <p:nvPr/>
        </p:nvSpPr>
        <p:spPr>
          <a:xfrm>
            <a:off x="7824410" y="5464534"/>
            <a:ext cx="876219" cy="774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Partner’s…"/>
          <p:cNvSpPr txBox="1"/>
          <p:nvPr/>
        </p:nvSpPr>
        <p:spPr>
          <a:xfrm>
            <a:off x="7147408" y="6313244"/>
            <a:ext cx="2230223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Partner’s </a:t>
            </a:r>
          </a:p>
          <a:p>
            <a:pPr/>
            <a:r>
              <a:t>yes probability</a:t>
            </a:r>
          </a:p>
        </p:txBody>
      </p:sp>
      <p:sp>
        <p:nvSpPr>
          <p:cNvPr id="185" name="Thumbs Up"/>
          <p:cNvSpPr/>
          <p:nvPr/>
        </p:nvSpPr>
        <p:spPr>
          <a:xfrm>
            <a:off x="10272627" y="5236574"/>
            <a:ext cx="876219" cy="96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Like"/>
          <p:cNvSpPr txBox="1"/>
          <p:nvPr/>
        </p:nvSpPr>
        <p:spPr>
          <a:xfrm>
            <a:off x="10348938" y="6497394"/>
            <a:ext cx="72359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Like</a:t>
            </a:r>
          </a:p>
        </p:txBody>
      </p:sp>
      <p:sp>
        <p:nvSpPr>
          <p:cNvPr id="187" name="…"/>
          <p:cNvSpPr txBox="1"/>
          <p:nvPr/>
        </p:nvSpPr>
        <p:spPr>
          <a:xfrm>
            <a:off x="11821916" y="5613721"/>
            <a:ext cx="74930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…</a:t>
            </a:r>
          </a:p>
        </p:txBody>
      </p:sp>
      <p:sp>
        <p:nvSpPr>
          <p:cNvPr id="188" name="1. What positive factors make people decide to meet?"/>
          <p:cNvSpPr txBox="1"/>
          <p:nvPr/>
        </p:nvSpPr>
        <p:spPr>
          <a:xfrm>
            <a:off x="2851930" y="1759629"/>
            <a:ext cx="8894598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1. What positive factors make people decide to meet?</a:t>
            </a:r>
          </a:p>
        </p:txBody>
      </p:sp>
      <p:sp>
        <p:nvSpPr>
          <p:cNvPr id="189" name="2. What positive factors make the real matching possible ?"/>
          <p:cNvSpPr txBox="1"/>
          <p:nvPr/>
        </p:nvSpPr>
        <p:spPr>
          <a:xfrm>
            <a:off x="2881673" y="2341218"/>
            <a:ext cx="9656522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2. What positive factors make the real matching possible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ray_-24-512.png" descr="gray_-24-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22" y="17813"/>
            <a:ext cx="1893857" cy="189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9762" y="2838"/>
                </a:moveTo>
                <a:cubicBezTo>
                  <a:pt x="19777" y="2841"/>
                  <a:pt x="19790" y="2852"/>
                  <a:pt x="19798" y="2865"/>
                </a:cubicBezTo>
                <a:cubicBezTo>
                  <a:pt x="19815" y="2892"/>
                  <a:pt x="19803" y="2930"/>
                  <a:pt x="19776" y="2947"/>
                </a:cubicBezTo>
                <a:cubicBezTo>
                  <a:pt x="19749" y="2963"/>
                  <a:pt x="19716" y="2956"/>
                  <a:pt x="19699" y="2929"/>
                </a:cubicBezTo>
                <a:cubicBezTo>
                  <a:pt x="19682" y="2901"/>
                  <a:pt x="19690" y="2864"/>
                  <a:pt x="19717" y="2847"/>
                </a:cubicBezTo>
                <a:cubicBezTo>
                  <a:pt x="19731" y="2839"/>
                  <a:pt x="19748" y="2835"/>
                  <a:pt x="19762" y="2838"/>
                </a:cubicBezTo>
                <a:close/>
                <a:moveTo>
                  <a:pt x="8550" y="5169"/>
                </a:moveTo>
                <a:cubicBezTo>
                  <a:pt x="8716" y="5165"/>
                  <a:pt x="8949" y="5198"/>
                  <a:pt x="8949" y="5242"/>
                </a:cubicBezTo>
                <a:cubicBezTo>
                  <a:pt x="8949" y="5313"/>
                  <a:pt x="8417" y="5342"/>
                  <a:pt x="8374" y="5273"/>
                </a:cubicBezTo>
                <a:cubicBezTo>
                  <a:pt x="8355" y="5243"/>
                  <a:pt x="8373" y="5203"/>
                  <a:pt x="8415" y="5187"/>
                </a:cubicBezTo>
                <a:cubicBezTo>
                  <a:pt x="8444" y="5176"/>
                  <a:pt x="8495" y="5171"/>
                  <a:pt x="8550" y="516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2" name="1. What factors make people decide to meet?"/>
          <p:cNvSpPr txBox="1"/>
          <p:nvPr/>
        </p:nvSpPr>
        <p:spPr>
          <a:xfrm>
            <a:off x="2768090" y="277943"/>
            <a:ext cx="9444204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1. What factors make people </a:t>
            </a:r>
            <a:r>
              <a:rPr>
                <a:solidFill>
                  <a:schemeClr val="accent5"/>
                </a:solidFill>
              </a:rPr>
              <a:t>decide</a:t>
            </a:r>
            <a:r>
              <a:t> to meet?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233926" y="1845643"/>
            <a:ext cx="6159559" cy="3979874"/>
            <a:chOff x="0" y="0"/>
            <a:chExt cx="6159558" cy="3979872"/>
          </a:xfrm>
        </p:grpSpPr>
        <p:pic>
          <p:nvPicPr>
            <p:cNvPr id="193" name="Rplot03.png" descr="Rplot03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59559" cy="3979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No"/>
            <p:cNvSpPr txBox="1"/>
            <p:nvPr/>
          </p:nvSpPr>
          <p:spPr>
            <a:xfrm>
              <a:off x="1007242" y="3594871"/>
              <a:ext cx="381509" cy="337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95" name="Yes"/>
            <p:cNvSpPr txBox="1"/>
            <p:nvPr/>
          </p:nvSpPr>
          <p:spPr>
            <a:xfrm>
              <a:off x="2056951" y="3594871"/>
              <a:ext cx="445720" cy="337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6" name="No"/>
            <p:cNvSpPr txBox="1"/>
            <p:nvPr/>
          </p:nvSpPr>
          <p:spPr>
            <a:xfrm>
              <a:off x="3504833" y="3594871"/>
              <a:ext cx="381509" cy="337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97" name="Yes"/>
            <p:cNvSpPr txBox="1"/>
            <p:nvPr/>
          </p:nvSpPr>
          <p:spPr>
            <a:xfrm>
              <a:off x="4554542" y="3594871"/>
              <a:ext cx="445720" cy="337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8" name="Female"/>
            <p:cNvSpPr txBox="1"/>
            <p:nvPr/>
          </p:nvSpPr>
          <p:spPr>
            <a:xfrm>
              <a:off x="1350001" y="8505"/>
              <a:ext cx="713842" cy="3123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Female</a:t>
              </a:r>
            </a:p>
          </p:txBody>
        </p:sp>
        <p:sp>
          <p:nvSpPr>
            <p:cNvPr id="199" name="Male"/>
            <p:cNvSpPr txBox="1"/>
            <p:nvPr/>
          </p:nvSpPr>
          <p:spPr>
            <a:xfrm>
              <a:off x="3951154" y="8505"/>
              <a:ext cx="512928" cy="3123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Male</a:t>
              </a: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6695088" y="1845643"/>
            <a:ext cx="6159560" cy="3979874"/>
            <a:chOff x="0" y="0"/>
            <a:chExt cx="6159559" cy="3979872"/>
          </a:xfrm>
        </p:grpSpPr>
        <p:pic>
          <p:nvPicPr>
            <p:cNvPr id="201" name="Rplot04.png" descr="Rplot04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159560" cy="3979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" name="No"/>
            <p:cNvSpPr txBox="1"/>
            <p:nvPr/>
          </p:nvSpPr>
          <p:spPr>
            <a:xfrm>
              <a:off x="935474" y="3583807"/>
              <a:ext cx="381509" cy="337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203" name="Yes"/>
            <p:cNvSpPr txBox="1"/>
            <p:nvPr/>
          </p:nvSpPr>
          <p:spPr>
            <a:xfrm>
              <a:off x="1985183" y="3583807"/>
              <a:ext cx="445721" cy="337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204" name="No"/>
            <p:cNvSpPr txBox="1"/>
            <p:nvPr/>
          </p:nvSpPr>
          <p:spPr>
            <a:xfrm>
              <a:off x="3433066" y="3583807"/>
              <a:ext cx="381509" cy="337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205" name="Yes"/>
            <p:cNvSpPr txBox="1"/>
            <p:nvPr/>
          </p:nvSpPr>
          <p:spPr>
            <a:xfrm>
              <a:off x="4482775" y="3583807"/>
              <a:ext cx="445720" cy="337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206" name="Female"/>
            <p:cNvSpPr txBox="1"/>
            <p:nvPr/>
          </p:nvSpPr>
          <p:spPr>
            <a:xfrm>
              <a:off x="1369695" y="8505"/>
              <a:ext cx="713843" cy="3123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Female</a:t>
              </a:r>
            </a:p>
          </p:txBody>
        </p:sp>
        <p:sp>
          <p:nvSpPr>
            <p:cNvPr id="207" name="Male"/>
            <p:cNvSpPr txBox="1"/>
            <p:nvPr/>
          </p:nvSpPr>
          <p:spPr>
            <a:xfrm>
              <a:off x="3970848" y="8505"/>
              <a:ext cx="512929" cy="3123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Male</a:t>
              </a:r>
            </a:p>
          </p:txBody>
        </p:sp>
      </p:grpSp>
      <p:pic>
        <p:nvPicPr>
          <p:cNvPr id="209" name="Rplot05.png" descr="Rplot0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90397" y="5867213"/>
            <a:ext cx="5824007" cy="376306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EDA"/>
          <p:cNvSpPr txBox="1"/>
          <p:nvPr/>
        </p:nvSpPr>
        <p:spPr>
          <a:xfrm>
            <a:off x="2808778" y="926257"/>
            <a:ext cx="100985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EDA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8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8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2"/>
      <p:bldP build="whole" bldLvl="1" animBg="1" rev="0" advAuto="0" spid="209" grpId="3"/>
      <p:bldP build="whole" bldLvl="1" animBg="1" rev="0" advAuto="0" spid="20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ray_-24-512.png" descr="gray_-24-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22" y="17813"/>
            <a:ext cx="1893857" cy="189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9762" y="2838"/>
                </a:moveTo>
                <a:cubicBezTo>
                  <a:pt x="19777" y="2841"/>
                  <a:pt x="19790" y="2852"/>
                  <a:pt x="19798" y="2865"/>
                </a:cubicBezTo>
                <a:cubicBezTo>
                  <a:pt x="19815" y="2892"/>
                  <a:pt x="19803" y="2930"/>
                  <a:pt x="19776" y="2947"/>
                </a:cubicBezTo>
                <a:cubicBezTo>
                  <a:pt x="19749" y="2963"/>
                  <a:pt x="19716" y="2956"/>
                  <a:pt x="19699" y="2929"/>
                </a:cubicBezTo>
                <a:cubicBezTo>
                  <a:pt x="19682" y="2901"/>
                  <a:pt x="19690" y="2864"/>
                  <a:pt x="19717" y="2847"/>
                </a:cubicBezTo>
                <a:cubicBezTo>
                  <a:pt x="19731" y="2839"/>
                  <a:pt x="19748" y="2835"/>
                  <a:pt x="19762" y="2838"/>
                </a:cubicBezTo>
                <a:close/>
                <a:moveTo>
                  <a:pt x="8550" y="5169"/>
                </a:moveTo>
                <a:cubicBezTo>
                  <a:pt x="8716" y="5165"/>
                  <a:pt x="8949" y="5198"/>
                  <a:pt x="8949" y="5242"/>
                </a:cubicBezTo>
                <a:cubicBezTo>
                  <a:pt x="8949" y="5313"/>
                  <a:pt x="8417" y="5342"/>
                  <a:pt x="8374" y="5273"/>
                </a:cubicBezTo>
                <a:cubicBezTo>
                  <a:pt x="8355" y="5243"/>
                  <a:pt x="8373" y="5203"/>
                  <a:pt x="8415" y="5187"/>
                </a:cubicBezTo>
                <a:cubicBezTo>
                  <a:pt x="8444" y="5176"/>
                  <a:pt x="8495" y="5171"/>
                  <a:pt x="8550" y="516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3" name="1. What factors make people decide to meet?"/>
          <p:cNvSpPr txBox="1"/>
          <p:nvPr/>
        </p:nvSpPr>
        <p:spPr>
          <a:xfrm>
            <a:off x="2729980" y="277943"/>
            <a:ext cx="9444203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1. What factors make people </a:t>
            </a:r>
            <a:r>
              <a:rPr>
                <a:solidFill>
                  <a:schemeClr val="accent5"/>
                </a:solidFill>
              </a:rPr>
              <a:t>decide</a:t>
            </a:r>
            <a:r>
              <a:t> to meet?</a:t>
            </a:r>
          </a:p>
        </p:txBody>
      </p:sp>
      <p:pic>
        <p:nvPicPr>
          <p:cNvPr id="214" name="Rplot06.png" descr="Rplot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880" y="2421673"/>
            <a:ext cx="5577414" cy="3603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creen Shot 2019-12-04 at 8.19.50 PM.png" descr="Screen Shot 2019-12-04 at 8.19.5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369" y="6292333"/>
            <a:ext cx="5506436" cy="295499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1) Male"/>
          <p:cNvSpPr txBox="1"/>
          <p:nvPr/>
        </p:nvSpPr>
        <p:spPr>
          <a:xfrm>
            <a:off x="382612" y="1946408"/>
            <a:ext cx="11637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1) Male</a:t>
            </a:r>
          </a:p>
        </p:txBody>
      </p:sp>
      <p:sp>
        <p:nvSpPr>
          <p:cNvPr id="217" name="Polygon"/>
          <p:cNvSpPr/>
          <p:nvPr/>
        </p:nvSpPr>
        <p:spPr>
          <a:xfrm>
            <a:off x="8133866" y="3350066"/>
            <a:ext cx="2953976" cy="326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Shape"/>
          <p:cNvSpPr/>
          <p:nvPr/>
        </p:nvSpPr>
        <p:spPr>
          <a:xfrm>
            <a:off x="8800554" y="3551493"/>
            <a:ext cx="1162653" cy="1859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44" y="0"/>
                </a:moveTo>
                <a:lnTo>
                  <a:pt x="21600" y="12470"/>
                </a:lnTo>
                <a:lnTo>
                  <a:pt x="20996" y="18709"/>
                </a:lnTo>
                <a:lnTo>
                  <a:pt x="14208" y="21600"/>
                </a:lnTo>
                <a:lnTo>
                  <a:pt x="0" y="21561"/>
                </a:lnTo>
                <a:lnTo>
                  <a:pt x="2017" y="11342"/>
                </a:lnTo>
                <a:lnTo>
                  <a:pt x="14944" y="0"/>
                </a:lnTo>
                <a:close/>
              </a:path>
            </a:pathLst>
          </a:custGeom>
          <a:solidFill>
            <a:schemeClr val="accent4">
              <a:alpha val="7718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Attractive"/>
          <p:cNvSpPr txBox="1"/>
          <p:nvPr/>
        </p:nvSpPr>
        <p:spPr>
          <a:xfrm>
            <a:off x="8886191" y="2875847"/>
            <a:ext cx="15255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Attractive</a:t>
            </a:r>
          </a:p>
        </p:txBody>
      </p:sp>
      <p:sp>
        <p:nvSpPr>
          <p:cNvPr id="220" name="Sincere"/>
          <p:cNvSpPr txBox="1"/>
          <p:nvPr/>
        </p:nvSpPr>
        <p:spPr>
          <a:xfrm>
            <a:off x="11189439" y="3913430"/>
            <a:ext cx="120944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Sincere</a:t>
            </a:r>
          </a:p>
        </p:txBody>
      </p:sp>
      <p:sp>
        <p:nvSpPr>
          <p:cNvPr id="221" name="Fun"/>
          <p:cNvSpPr txBox="1"/>
          <p:nvPr/>
        </p:nvSpPr>
        <p:spPr>
          <a:xfrm>
            <a:off x="7252385" y="6152385"/>
            <a:ext cx="65654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Fun</a:t>
            </a:r>
          </a:p>
        </p:txBody>
      </p:sp>
      <p:sp>
        <p:nvSpPr>
          <p:cNvPr id="222" name="Game Controller"/>
          <p:cNvSpPr/>
          <p:nvPr/>
        </p:nvSpPr>
        <p:spPr>
          <a:xfrm>
            <a:off x="7129041" y="5600849"/>
            <a:ext cx="903228" cy="553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4" h="20823" fill="norm" stroke="1" extrusionOk="0">
                <a:moveTo>
                  <a:pt x="4672" y="0"/>
                </a:moveTo>
                <a:cubicBezTo>
                  <a:pt x="2805" y="35"/>
                  <a:pt x="864" y="4062"/>
                  <a:pt x="215" y="9428"/>
                </a:cubicBezTo>
                <a:cubicBezTo>
                  <a:pt x="-478" y="15152"/>
                  <a:pt x="561" y="20233"/>
                  <a:pt x="2536" y="20776"/>
                </a:cubicBezTo>
                <a:cubicBezTo>
                  <a:pt x="3732" y="21105"/>
                  <a:pt x="4999" y="19689"/>
                  <a:pt x="5964" y="17250"/>
                </a:cubicBezTo>
                <a:cubicBezTo>
                  <a:pt x="6053" y="17260"/>
                  <a:pt x="6143" y="17266"/>
                  <a:pt x="6234" y="17266"/>
                </a:cubicBezTo>
                <a:lnTo>
                  <a:pt x="14686" y="17266"/>
                </a:lnTo>
                <a:cubicBezTo>
                  <a:pt x="15651" y="19695"/>
                  <a:pt x="16914" y="21104"/>
                  <a:pt x="18108" y="20776"/>
                </a:cubicBezTo>
                <a:cubicBezTo>
                  <a:pt x="20083" y="20233"/>
                  <a:pt x="21122" y="15152"/>
                  <a:pt x="20429" y="9428"/>
                </a:cubicBezTo>
                <a:cubicBezTo>
                  <a:pt x="19736" y="3704"/>
                  <a:pt x="17574" y="-495"/>
                  <a:pt x="15599" y="48"/>
                </a:cubicBezTo>
                <a:cubicBezTo>
                  <a:pt x="14695" y="297"/>
                  <a:pt x="13988" y="1498"/>
                  <a:pt x="13552" y="3274"/>
                </a:cubicBezTo>
                <a:lnTo>
                  <a:pt x="7092" y="3274"/>
                </a:lnTo>
                <a:cubicBezTo>
                  <a:pt x="6656" y="1498"/>
                  <a:pt x="5949" y="297"/>
                  <a:pt x="5045" y="48"/>
                </a:cubicBezTo>
                <a:cubicBezTo>
                  <a:pt x="4922" y="14"/>
                  <a:pt x="4797" y="-2"/>
                  <a:pt x="4672" y="0"/>
                </a:cubicBezTo>
                <a:close/>
                <a:moveTo>
                  <a:pt x="16605" y="4221"/>
                </a:moveTo>
                <a:cubicBezTo>
                  <a:pt x="16964" y="4221"/>
                  <a:pt x="17254" y="4697"/>
                  <a:pt x="17254" y="5287"/>
                </a:cubicBezTo>
                <a:cubicBezTo>
                  <a:pt x="17254" y="5877"/>
                  <a:pt x="16964" y="6356"/>
                  <a:pt x="16605" y="6356"/>
                </a:cubicBezTo>
                <a:cubicBezTo>
                  <a:pt x="16247" y="6356"/>
                  <a:pt x="15955" y="5877"/>
                  <a:pt x="15955" y="5287"/>
                </a:cubicBezTo>
                <a:cubicBezTo>
                  <a:pt x="15955" y="4697"/>
                  <a:pt x="16247" y="4221"/>
                  <a:pt x="16605" y="4221"/>
                </a:cubicBezTo>
                <a:close/>
                <a:moveTo>
                  <a:pt x="3247" y="5258"/>
                </a:moveTo>
                <a:lnTo>
                  <a:pt x="4402" y="5258"/>
                </a:lnTo>
                <a:lnTo>
                  <a:pt x="4402" y="7269"/>
                </a:lnTo>
                <a:lnTo>
                  <a:pt x="5624" y="7269"/>
                </a:lnTo>
                <a:lnTo>
                  <a:pt x="5624" y="9168"/>
                </a:lnTo>
                <a:lnTo>
                  <a:pt x="4402" y="9168"/>
                </a:lnTo>
                <a:lnTo>
                  <a:pt x="4402" y="11179"/>
                </a:lnTo>
                <a:lnTo>
                  <a:pt x="3247" y="11179"/>
                </a:lnTo>
                <a:lnTo>
                  <a:pt x="3247" y="9168"/>
                </a:lnTo>
                <a:lnTo>
                  <a:pt x="2024" y="9168"/>
                </a:lnTo>
                <a:lnTo>
                  <a:pt x="2024" y="7269"/>
                </a:lnTo>
                <a:lnTo>
                  <a:pt x="3247" y="7269"/>
                </a:lnTo>
                <a:lnTo>
                  <a:pt x="3247" y="5258"/>
                </a:lnTo>
                <a:close/>
                <a:moveTo>
                  <a:pt x="14989" y="6629"/>
                </a:moveTo>
                <a:cubicBezTo>
                  <a:pt x="15348" y="6629"/>
                  <a:pt x="15639" y="7108"/>
                  <a:pt x="15639" y="7698"/>
                </a:cubicBezTo>
                <a:cubicBezTo>
                  <a:pt x="15639" y="8288"/>
                  <a:pt x="15348" y="8767"/>
                  <a:pt x="14989" y="8767"/>
                </a:cubicBezTo>
                <a:cubicBezTo>
                  <a:pt x="14631" y="8767"/>
                  <a:pt x="14339" y="8288"/>
                  <a:pt x="14339" y="7698"/>
                </a:cubicBezTo>
                <a:cubicBezTo>
                  <a:pt x="14339" y="7108"/>
                  <a:pt x="14631" y="6629"/>
                  <a:pt x="14989" y="6629"/>
                </a:cubicBezTo>
                <a:close/>
                <a:moveTo>
                  <a:pt x="18220" y="6629"/>
                </a:moveTo>
                <a:cubicBezTo>
                  <a:pt x="18578" y="6629"/>
                  <a:pt x="18870" y="7108"/>
                  <a:pt x="18870" y="7698"/>
                </a:cubicBezTo>
                <a:cubicBezTo>
                  <a:pt x="18870" y="8288"/>
                  <a:pt x="18578" y="8767"/>
                  <a:pt x="18220" y="8767"/>
                </a:cubicBezTo>
                <a:cubicBezTo>
                  <a:pt x="17861" y="8767"/>
                  <a:pt x="17570" y="8288"/>
                  <a:pt x="17570" y="7698"/>
                </a:cubicBezTo>
                <a:cubicBezTo>
                  <a:pt x="17570" y="7108"/>
                  <a:pt x="17861" y="6629"/>
                  <a:pt x="18220" y="6629"/>
                </a:cubicBezTo>
                <a:close/>
                <a:moveTo>
                  <a:pt x="8482" y="7945"/>
                </a:moveTo>
                <a:lnTo>
                  <a:pt x="9567" y="7945"/>
                </a:lnTo>
                <a:cubicBezTo>
                  <a:pt x="9596" y="7945"/>
                  <a:pt x="9619" y="7983"/>
                  <a:pt x="9619" y="8030"/>
                </a:cubicBezTo>
                <a:lnTo>
                  <a:pt x="9619" y="8682"/>
                </a:lnTo>
                <a:cubicBezTo>
                  <a:pt x="9619" y="8729"/>
                  <a:pt x="9596" y="8767"/>
                  <a:pt x="9567" y="8767"/>
                </a:cubicBezTo>
                <a:lnTo>
                  <a:pt x="8482" y="8767"/>
                </a:lnTo>
                <a:cubicBezTo>
                  <a:pt x="8453" y="8767"/>
                  <a:pt x="8430" y="8729"/>
                  <a:pt x="8430" y="8682"/>
                </a:cubicBezTo>
                <a:lnTo>
                  <a:pt x="8430" y="8030"/>
                </a:lnTo>
                <a:cubicBezTo>
                  <a:pt x="8430" y="7983"/>
                  <a:pt x="8453" y="7945"/>
                  <a:pt x="8482" y="7945"/>
                </a:cubicBezTo>
                <a:close/>
                <a:moveTo>
                  <a:pt x="10874" y="7945"/>
                </a:moveTo>
                <a:lnTo>
                  <a:pt x="11959" y="7945"/>
                </a:lnTo>
                <a:cubicBezTo>
                  <a:pt x="11987" y="7945"/>
                  <a:pt x="12011" y="7983"/>
                  <a:pt x="12011" y="8030"/>
                </a:cubicBezTo>
                <a:lnTo>
                  <a:pt x="12011" y="8682"/>
                </a:lnTo>
                <a:cubicBezTo>
                  <a:pt x="12011" y="8729"/>
                  <a:pt x="11987" y="8767"/>
                  <a:pt x="11959" y="8767"/>
                </a:cubicBezTo>
                <a:lnTo>
                  <a:pt x="10874" y="8767"/>
                </a:lnTo>
                <a:cubicBezTo>
                  <a:pt x="10845" y="8767"/>
                  <a:pt x="10822" y="8729"/>
                  <a:pt x="10822" y="8682"/>
                </a:cubicBezTo>
                <a:lnTo>
                  <a:pt x="10822" y="8030"/>
                </a:lnTo>
                <a:cubicBezTo>
                  <a:pt x="10822" y="7983"/>
                  <a:pt x="10845" y="7945"/>
                  <a:pt x="10874" y="7945"/>
                </a:cubicBezTo>
                <a:close/>
                <a:moveTo>
                  <a:pt x="16605" y="9534"/>
                </a:moveTo>
                <a:cubicBezTo>
                  <a:pt x="16964" y="9534"/>
                  <a:pt x="17254" y="10010"/>
                  <a:pt x="17254" y="10600"/>
                </a:cubicBezTo>
                <a:cubicBezTo>
                  <a:pt x="17254" y="11190"/>
                  <a:pt x="16964" y="11669"/>
                  <a:pt x="16605" y="11669"/>
                </a:cubicBezTo>
                <a:cubicBezTo>
                  <a:pt x="16247" y="11669"/>
                  <a:pt x="15955" y="11190"/>
                  <a:pt x="15955" y="10600"/>
                </a:cubicBezTo>
                <a:cubicBezTo>
                  <a:pt x="15955" y="10010"/>
                  <a:pt x="16247" y="9534"/>
                  <a:pt x="16605" y="953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Mail"/>
          <p:cNvSpPr/>
          <p:nvPr/>
        </p:nvSpPr>
        <p:spPr>
          <a:xfrm>
            <a:off x="11356054" y="3346963"/>
            <a:ext cx="876219" cy="553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Head"/>
          <p:cNvSpPr/>
          <p:nvPr/>
        </p:nvSpPr>
        <p:spPr>
          <a:xfrm>
            <a:off x="9320684" y="2153500"/>
            <a:ext cx="656540" cy="785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Medal"/>
          <p:cNvSpPr/>
          <p:nvPr/>
        </p:nvSpPr>
        <p:spPr>
          <a:xfrm>
            <a:off x="11519509" y="5022519"/>
            <a:ext cx="626322" cy="735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8829" y="11271"/>
                </a:lnTo>
                <a:lnTo>
                  <a:pt x="12787" y="11271"/>
                </a:lnTo>
                <a:lnTo>
                  <a:pt x="5892" y="0"/>
                </a:lnTo>
                <a:lnTo>
                  <a:pt x="0" y="0"/>
                </a:lnTo>
                <a:close/>
                <a:moveTo>
                  <a:pt x="15706" y="0"/>
                </a:moveTo>
                <a:lnTo>
                  <a:pt x="10979" y="7729"/>
                </a:lnTo>
                <a:lnTo>
                  <a:pt x="12464" y="10154"/>
                </a:lnTo>
                <a:lnTo>
                  <a:pt x="12922" y="10154"/>
                </a:lnTo>
                <a:cubicBezTo>
                  <a:pt x="13146" y="10154"/>
                  <a:pt x="13358" y="10200"/>
                  <a:pt x="13546" y="10280"/>
                </a:cubicBezTo>
                <a:lnTo>
                  <a:pt x="21600" y="0"/>
                </a:lnTo>
                <a:lnTo>
                  <a:pt x="15706" y="0"/>
                </a:lnTo>
                <a:close/>
                <a:moveTo>
                  <a:pt x="12630" y="10425"/>
                </a:moveTo>
                <a:lnTo>
                  <a:pt x="13038" y="11094"/>
                </a:lnTo>
                <a:cubicBezTo>
                  <a:pt x="13153" y="11133"/>
                  <a:pt x="13233" y="11227"/>
                  <a:pt x="13233" y="11338"/>
                </a:cubicBezTo>
                <a:lnTo>
                  <a:pt x="13233" y="11937"/>
                </a:lnTo>
                <a:cubicBezTo>
                  <a:pt x="13497" y="12038"/>
                  <a:pt x="13753" y="12155"/>
                  <a:pt x="13996" y="12285"/>
                </a:cubicBezTo>
                <a:lnTo>
                  <a:pt x="13996" y="11338"/>
                </a:lnTo>
                <a:cubicBezTo>
                  <a:pt x="13996" y="10835"/>
                  <a:pt x="13513" y="10425"/>
                  <a:pt x="12922" y="10425"/>
                </a:cubicBezTo>
                <a:lnTo>
                  <a:pt x="12630" y="10425"/>
                </a:lnTo>
                <a:close/>
                <a:moveTo>
                  <a:pt x="7894" y="10567"/>
                </a:moveTo>
                <a:cubicBezTo>
                  <a:pt x="7593" y="10729"/>
                  <a:pt x="7392" y="11015"/>
                  <a:pt x="7392" y="11340"/>
                </a:cubicBezTo>
                <a:lnTo>
                  <a:pt x="7392" y="12368"/>
                </a:lnTo>
                <a:cubicBezTo>
                  <a:pt x="7634" y="12229"/>
                  <a:pt x="7888" y="12105"/>
                  <a:pt x="8153" y="11996"/>
                </a:cubicBezTo>
                <a:lnTo>
                  <a:pt x="8153" y="11338"/>
                </a:lnTo>
                <a:cubicBezTo>
                  <a:pt x="8153" y="11238"/>
                  <a:pt x="8221" y="11152"/>
                  <a:pt x="8318" y="11107"/>
                </a:cubicBezTo>
                <a:lnTo>
                  <a:pt x="7894" y="10567"/>
                </a:lnTo>
                <a:close/>
                <a:moveTo>
                  <a:pt x="10767" y="11720"/>
                </a:moveTo>
                <a:cubicBezTo>
                  <a:pt x="7563" y="11720"/>
                  <a:pt x="4964" y="13930"/>
                  <a:pt x="4964" y="16659"/>
                </a:cubicBezTo>
                <a:cubicBezTo>
                  <a:pt x="4964" y="19388"/>
                  <a:pt x="7563" y="21600"/>
                  <a:pt x="10767" y="21600"/>
                </a:cubicBezTo>
                <a:cubicBezTo>
                  <a:pt x="13972" y="21600"/>
                  <a:pt x="16570" y="19388"/>
                  <a:pt x="16570" y="16659"/>
                </a:cubicBezTo>
                <a:cubicBezTo>
                  <a:pt x="16570" y="13930"/>
                  <a:pt x="13972" y="11720"/>
                  <a:pt x="10767" y="11720"/>
                </a:cubicBezTo>
                <a:close/>
                <a:moveTo>
                  <a:pt x="10767" y="12800"/>
                </a:moveTo>
                <a:cubicBezTo>
                  <a:pt x="13267" y="12800"/>
                  <a:pt x="15302" y="14530"/>
                  <a:pt x="15302" y="16659"/>
                </a:cubicBezTo>
                <a:cubicBezTo>
                  <a:pt x="15302" y="18788"/>
                  <a:pt x="13268" y="20520"/>
                  <a:pt x="10767" y="20520"/>
                </a:cubicBezTo>
                <a:cubicBezTo>
                  <a:pt x="8267" y="20520"/>
                  <a:pt x="6233" y="18788"/>
                  <a:pt x="6233" y="16659"/>
                </a:cubicBezTo>
                <a:cubicBezTo>
                  <a:pt x="6233" y="14530"/>
                  <a:pt x="8267" y="12800"/>
                  <a:pt x="10767" y="12800"/>
                </a:cubicBezTo>
                <a:close/>
                <a:moveTo>
                  <a:pt x="10767" y="13071"/>
                </a:moveTo>
                <a:cubicBezTo>
                  <a:pt x="8439" y="13071"/>
                  <a:pt x="6552" y="14677"/>
                  <a:pt x="6552" y="16659"/>
                </a:cubicBezTo>
                <a:cubicBezTo>
                  <a:pt x="6552" y="18641"/>
                  <a:pt x="8439" y="20248"/>
                  <a:pt x="10767" y="20248"/>
                </a:cubicBezTo>
                <a:cubicBezTo>
                  <a:pt x="13095" y="20248"/>
                  <a:pt x="14983" y="18641"/>
                  <a:pt x="14983" y="16659"/>
                </a:cubicBezTo>
                <a:cubicBezTo>
                  <a:pt x="14983" y="14677"/>
                  <a:pt x="13095" y="13071"/>
                  <a:pt x="10767" y="1307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Ambitious"/>
          <p:cNvSpPr txBox="1"/>
          <p:nvPr/>
        </p:nvSpPr>
        <p:spPr>
          <a:xfrm>
            <a:off x="11105416" y="5710775"/>
            <a:ext cx="158069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Ambitious</a:t>
            </a:r>
          </a:p>
        </p:txBody>
      </p:sp>
      <p:sp>
        <p:nvSpPr>
          <p:cNvPr id="227" name="Wi-Fi"/>
          <p:cNvSpPr/>
          <p:nvPr/>
        </p:nvSpPr>
        <p:spPr>
          <a:xfrm>
            <a:off x="7000468" y="3080190"/>
            <a:ext cx="903227" cy="637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1016" y="1"/>
                </a:moveTo>
                <a:cubicBezTo>
                  <a:pt x="10440" y="-6"/>
                  <a:pt x="9852" y="28"/>
                  <a:pt x="9254" y="108"/>
                </a:cubicBezTo>
                <a:cubicBezTo>
                  <a:pt x="5654" y="590"/>
                  <a:pt x="2584" y="2743"/>
                  <a:pt x="0" y="6311"/>
                </a:cubicBezTo>
                <a:cubicBezTo>
                  <a:pt x="523" y="7051"/>
                  <a:pt x="1031" y="7768"/>
                  <a:pt x="1542" y="8490"/>
                </a:cubicBezTo>
                <a:cubicBezTo>
                  <a:pt x="4129" y="4966"/>
                  <a:pt x="7202" y="3087"/>
                  <a:pt x="10803" y="3088"/>
                </a:cubicBezTo>
                <a:cubicBezTo>
                  <a:pt x="14405" y="3089"/>
                  <a:pt x="17479" y="4969"/>
                  <a:pt x="20053" y="8479"/>
                </a:cubicBezTo>
                <a:cubicBezTo>
                  <a:pt x="20563" y="7757"/>
                  <a:pt x="21073" y="7034"/>
                  <a:pt x="21600" y="6287"/>
                </a:cubicBezTo>
                <a:cubicBezTo>
                  <a:pt x="18572" y="2207"/>
                  <a:pt x="15051" y="49"/>
                  <a:pt x="11016" y="1"/>
                </a:cubicBezTo>
                <a:close/>
                <a:moveTo>
                  <a:pt x="10903" y="6177"/>
                </a:moveTo>
                <a:cubicBezTo>
                  <a:pt x="10489" y="6175"/>
                  <a:pt x="10067" y="6203"/>
                  <a:pt x="9637" y="6264"/>
                </a:cubicBezTo>
                <a:cubicBezTo>
                  <a:pt x="7088" y="6623"/>
                  <a:pt x="4914" y="8156"/>
                  <a:pt x="3088" y="10686"/>
                </a:cubicBezTo>
                <a:cubicBezTo>
                  <a:pt x="3610" y="11424"/>
                  <a:pt x="4116" y="12140"/>
                  <a:pt x="4629" y="12865"/>
                </a:cubicBezTo>
                <a:cubicBezTo>
                  <a:pt x="6353" y="10507"/>
                  <a:pt x="8410" y="9259"/>
                  <a:pt x="10808" y="9262"/>
                </a:cubicBezTo>
                <a:cubicBezTo>
                  <a:pt x="13205" y="9265"/>
                  <a:pt x="15259" y="10516"/>
                  <a:pt x="16966" y="12861"/>
                </a:cubicBezTo>
                <a:cubicBezTo>
                  <a:pt x="17482" y="12131"/>
                  <a:pt x="17992" y="11411"/>
                  <a:pt x="18515" y="10670"/>
                </a:cubicBezTo>
                <a:cubicBezTo>
                  <a:pt x="16338" y="7735"/>
                  <a:pt x="13803" y="6193"/>
                  <a:pt x="10903" y="6177"/>
                </a:cubicBezTo>
                <a:close/>
                <a:moveTo>
                  <a:pt x="10623" y="12349"/>
                </a:moveTo>
                <a:cubicBezTo>
                  <a:pt x="8942" y="12414"/>
                  <a:pt x="7322" y="13380"/>
                  <a:pt x="6195" y="15054"/>
                </a:cubicBezTo>
                <a:cubicBezTo>
                  <a:pt x="6706" y="15779"/>
                  <a:pt x="7218" y="16502"/>
                  <a:pt x="7729" y="17226"/>
                </a:cubicBezTo>
                <a:cubicBezTo>
                  <a:pt x="9410" y="14863"/>
                  <a:pt x="12154" y="14812"/>
                  <a:pt x="13873" y="17221"/>
                </a:cubicBezTo>
                <a:cubicBezTo>
                  <a:pt x="14391" y="16489"/>
                  <a:pt x="14903" y="15767"/>
                  <a:pt x="15414" y="15045"/>
                </a:cubicBezTo>
                <a:cubicBezTo>
                  <a:pt x="14046" y="13118"/>
                  <a:pt x="12303" y="12284"/>
                  <a:pt x="10623" y="12349"/>
                </a:cubicBezTo>
                <a:close/>
                <a:moveTo>
                  <a:pt x="10751" y="18531"/>
                </a:moveTo>
                <a:cubicBezTo>
                  <a:pt x="10182" y="18549"/>
                  <a:pt x="9631" y="18867"/>
                  <a:pt x="9280" y="19436"/>
                </a:cubicBezTo>
                <a:cubicBezTo>
                  <a:pt x="9791" y="20161"/>
                  <a:pt x="10300" y="20884"/>
                  <a:pt x="10802" y="21594"/>
                </a:cubicBezTo>
                <a:cubicBezTo>
                  <a:pt x="11307" y="20879"/>
                  <a:pt x="11819" y="20155"/>
                  <a:pt x="12331" y="19432"/>
                </a:cubicBezTo>
                <a:cubicBezTo>
                  <a:pt x="11907" y="18795"/>
                  <a:pt x="11320" y="18513"/>
                  <a:pt x="10751" y="1853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Shared…"/>
          <p:cNvSpPr txBox="1"/>
          <p:nvPr/>
        </p:nvSpPr>
        <p:spPr>
          <a:xfrm>
            <a:off x="6838671" y="3729280"/>
            <a:ext cx="122682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Shared</a:t>
            </a:r>
          </a:p>
          <a:p>
            <a:pPr/>
            <a:r>
              <a:t>Values</a:t>
            </a:r>
          </a:p>
        </p:txBody>
      </p:sp>
      <p:sp>
        <p:nvSpPr>
          <p:cNvPr id="229" name="Graduation Cap"/>
          <p:cNvSpPr/>
          <p:nvPr/>
        </p:nvSpPr>
        <p:spPr>
          <a:xfrm>
            <a:off x="9159240" y="6758448"/>
            <a:ext cx="903228" cy="494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6520"/>
                </a:lnTo>
                <a:lnTo>
                  <a:pt x="10800" y="13043"/>
                </a:lnTo>
                <a:lnTo>
                  <a:pt x="18745" y="8243"/>
                </a:lnTo>
                <a:lnTo>
                  <a:pt x="18745" y="10509"/>
                </a:lnTo>
                <a:cubicBezTo>
                  <a:pt x="18606" y="10673"/>
                  <a:pt x="18515" y="10958"/>
                  <a:pt x="18515" y="11282"/>
                </a:cubicBezTo>
                <a:cubicBezTo>
                  <a:pt x="18515" y="11519"/>
                  <a:pt x="18563" y="11733"/>
                  <a:pt x="18644" y="11896"/>
                </a:cubicBezTo>
                <a:cubicBezTo>
                  <a:pt x="18499" y="12008"/>
                  <a:pt x="18399" y="12270"/>
                  <a:pt x="18399" y="12574"/>
                </a:cubicBezTo>
                <a:lnTo>
                  <a:pt x="18399" y="21301"/>
                </a:lnTo>
                <a:cubicBezTo>
                  <a:pt x="18553" y="21484"/>
                  <a:pt x="18772" y="21600"/>
                  <a:pt x="19018" y="21600"/>
                </a:cubicBezTo>
                <a:cubicBezTo>
                  <a:pt x="19264" y="21600"/>
                  <a:pt x="19483" y="21484"/>
                  <a:pt x="19637" y="21301"/>
                </a:cubicBezTo>
                <a:lnTo>
                  <a:pt x="19637" y="12556"/>
                </a:lnTo>
                <a:cubicBezTo>
                  <a:pt x="19637" y="12255"/>
                  <a:pt x="19538" y="11998"/>
                  <a:pt x="19396" y="11887"/>
                </a:cubicBezTo>
                <a:cubicBezTo>
                  <a:pt x="19474" y="11725"/>
                  <a:pt x="19523" y="11515"/>
                  <a:pt x="19523" y="11282"/>
                </a:cubicBezTo>
                <a:cubicBezTo>
                  <a:pt x="19523" y="10958"/>
                  <a:pt x="19430" y="10673"/>
                  <a:pt x="19292" y="10509"/>
                </a:cubicBezTo>
                <a:lnTo>
                  <a:pt x="19292" y="7913"/>
                </a:lnTo>
                <a:lnTo>
                  <a:pt x="21600" y="6520"/>
                </a:lnTo>
                <a:lnTo>
                  <a:pt x="10800" y="0"/>
                </a:lnTo>
                <a:close/>
                <a:moveTo>
                  <a:pt x="10819" y="5598"/>
                </a:moveTo>
                <a:cubicBezTo>
                  <a:pt x="11223" y="5598"/>
                  <a:pt x="11551" y="5819"/>
                  <a:pt x="11551" y="6091"/>
                </a:cubicBezTo>
                <a:cubicBezTo>
                  <a:pt x="11551" y="6364"/>
                  <a:pt x="11223" y="6584"/>
                  <a:pt x="10819" y="6584"/>
                </a:cubicBezTo>
                <a:cubicBezTo>
                  <a:pt x="10414" y="6584"/>
                  <a:pt x="10084" y="6364"/>
                  <a:pt x="10084" y="6091"/>
                </a:cubicBezTo>
                <a:cubicBezTo>
                  <a:pt x="10084" y="5819"/>
                  <a:pt x="10414" y="5598"/>
                  <a:pt x="10819" y="5598"/>
                </a:cubicBezTo>
                <a:close/>
                <a:moveTo>
                  <a:pt x="16068" y="10691"/>
                </a:moveTo>
                <a:lnTo>
                  <a:pt x="10800" y="13872"/>
                </a:lnTo>
                <a:lnTo>
                  <a:pt x="5535" y="10694"/>
                </a:lnTo>
                <a:cubicBezTo>
                  <a:pt x="4861" y="12240"/>
                  <a:pt x="4431" y="14116"/>
                  <a:pt x="4188" y="16122"/>
                </a:cubicBezTo>
                <a:cubicBezTo>
                  <a:pt x="6908" y="16652"/>
                  <a:pt x="9240" y="18095"/>
                  <a:pt x="10748" y="20074"/>
                </a:cubicBezTo>
                <a:cubicBezTo>
                  <a:pt x="12275" y="18069"/>
                  <a:pt x="14648" y="16613"/>
                  <a:pt x="17413" y="16101"/>
                </a:cubicBezTo>
                <a:cubicBezTo>
                  <a:pt x="17170" y="14102"/>
                  <a:pt x="16740" y="12232"/>
                  <a:pt x="16068" y="1069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Inteligent"/>
          <p:cNvSpPr txBox="1"/>
          <p:nvPr/>
        </p:nvSpPr>
        <p:spPr>
          <a:xfrm>
            <a:off x="8809815" y="7209635"/>
            <a:ext cx="14737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Inteligent</a:t>
            </a:r>
          </a:p>
        </p:txBody>
      </p:sp>
      <p:sp>
        <p:nvSpPr>
          <p:cNvPr id="231" name="Heart"/>
          <p:cNvSpPr/>
          <p:nvPr/>
        </p:nvSpPr>
        <p:spPr>
          <a:xfrm>
            <a:off x="9042117" y="8025727"/>
            <a:ext cx="876219" cy="774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Partner’s…"/>
          <p:cNvSpPr txBox="1"/>
          <p:nvPr/>
        </p:nvSpPr>
        <p:spPr>
          <a:xfrm>
            <a:off x="8365115" y="8874438"/>
            <a:ext cx="223022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Partner’s </a:t>
            </a:r>
          </a:p>
          <a:p>
            <a:pPr/>
            <a:r>
              <a:t>yes probability</a:t>
            </a:r>
          </a:p>
        </p:txBody>
      </p:sp>
      <p:sp>
        <p:nvSpPr>
          <p:cNvPr id="233" name="Thumbs Up"/>
          <p:cNvSpPr/>
          <p:nvPr/>
        </p:nvSpPr>
        <p:spPr>
          <a:xfrm>
            <a:off x="11249033" y="7797768"/>
            <a:ext cx="876219" cy="96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Like"/>
          <p:cNvSpPr txBox="1"/>
          <p:nvPr/>
        </p:nvSpPr>
        <p:spPr>
          <a:xfrm>
            <a:off x="11325344" y="9058588"/>
            <a:ext cx="72359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Like</a:t>
            </a:r>
          </a:p>
        </p:txBody>
      </p:sp>
      <p:sp>
        <p:nvSpPr>
          <p:cNvPr id="235" name="80%"/>
          <p:cNvSpPr txBox="1"/>
          <p:nvPr/>
        </p:nvSpPr>
        <p:spPr>
          <a:xfrm>
            <a:off x="10411365" y="2875847"/>
            <a:ext cx="7580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/>
            <a:r>
              <a:t>80%</a:t>
            </a:r>
          </a:p>
        </p:txBody>
      </p:sp>
      <p:sp>
        <p:nvSpPr>
          <p:cNvPr id="236" name="16%"/>
          <p:cNvSpPr txBox="1"/>
          <p:nvPr/>
        </p:nvSpPr>
        <p:spPr>
          <a:xfrm>
            <a:off x="7201636" y="6451289"/>
            <a:ext cx="7580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16%</a:t>
            </a:r>
          </a:p>
        </p:txBody>
      </p:sp>
      <p:sp>
        <p:nvSpPr>
          <p:cNvPr id="237" name="-24%"/>
          <p:cNvSpPr txBox="1"/>
          <p:nvPr/>
        </p:nvSpPr>
        <p:spPr>
          <a:xfrm>
            <a:off x="11457482" y="4231166"/>
            <a:ext cx="8820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-24%</a:t>
            </a:r>
          </a:p>
        </p:txBody>
      </p:sp>
      <p:sp>
        <p:nvSpPr>
          <p:cNvPr id="238" name="7%"/>
          <p:cNvSpPr txBox="1"/>
          <p:nvPr/>
        </p:nvSpPr>
        <p:spPr>
          <a:xfrm>
            <a:off x="7161186" y="4433561"/>
            <a:ext cx="5885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7%</a:t>
            </a:r>
          </a:p>
        </p:txBody>
      </p:sp>
      <p:sp>
        <p:nvSpPr>
          <p:cNvPr id="239" name="-9%"/>
          <p:cNvSpPr txBox="1"/>
          <p:nvPr/>
        </p:nvSpPr>
        <p:spPr>
          <a:xfrm>
            <a:off x="10288921" y="7203055"/>
            <a:ext cx="7126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/>
            <a:r>
              <a:t>-9%</a:t>
            </a:r>
          </a:p>
        </p:txBody>
      </p:sp>
      <p:sp>
        <p:nvSpPr>
          <p:cNvPr id="240" name="-14%"/>
          <p:cNvSpPr txBox="1"/>
          <p:nvPr/>
        </p:nvSpPr>
        <p:spPr>
          <a:xfrm>
            <a:off x="11353117" y="6088377"/>
            <a:ext cx="8820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-14%</a:t>
            </a:r>
          </a:p>
        </p:txBody>
      </p:sp>
      <p:sp>
        <p:nvSpPr>
          <p:cNvPr id="241" name="Male"/>
          <p:cNvSpPr/>
          <p:nvPr/>
        </p:nvSpPr>
        <p:spPr>
          <a:xfrm>
            <a:off x="6898107" y="7781374"/>
            <a:ext cx="381473" cy="102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Female"/>
          <p:cNvSpPr/>
          <p:nvPr/>
        </p:nvSpPr>
        <p:spPr>
          <a:xfrm>
            <a:off x="7279115" y="7781374"/>
            <a:ext cx="465374" cy="102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Same…"/>
          <p:cNvSpPr txBox="1"/>
          <p:nvPr/>
        </p:nvSpPr>
        <p:spPr>
          <a:xfrm>
            <a:off x="6758638" y="8800057"/>
            <a:ext cx="110764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Same </a:t>
            </a:r>
          </a:p>
          <a:p>
            <a:pPr/>
            <a:r>
              <a:t>Race</a:t>
            </a:r>
          </a:p>
        </p:txBody>
      </p:sp>
      <p:sp>
        <p:nvSpPr>
          <p:cNvPr id="244" name="-17%"/>
          <p:cNvSpPr txBox="1"/>
          <p:nvPr/>
        </p:nvSpPr>
        <p:spPr>
          <a:xfrm>
            <a:off x="7859502" y="8182363"/>
            <a:ext cx="8820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-17%</a:t>
            </a:r>
          </a:p>
        </p:txBody>
      </p:sp>
      <p:sp>
        <p:nvSpPr>
          <p:cNvPr id="245" name="23%"/>
          <p:cNvSpPr txBox="1"/>
          <p:nvPr/>
        </p:nvSpPr>
        <p:spPr>
          <a:xfrm>
            <a:off x="10131965" y="8248896"/>
            <a:ext cx="7580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23%</a:t>
            </a:r>
          </a:p>
        </p:txBody>
      </p:sp>
      <p:sp>
        <p:nvSpPr>
          <p:cNvPr id="246" name="93%"/>
          <p:cNvSpPr txBox="1"/>
          <p:nvPr/>
        </p:nvSpPr>
        <p:spPr>
          <a:xfrm>
            <a:off x="12242276" y="8248896"/>
            <a:ext cx="7580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93%</a:t>
            </a:r>
          </a:p>
        </p:txBody>
      </p:sp>
      <p:sp>
        <p:nvSpPr>
          <p:cNvPr id="247" name="Result for male’s decision : Accuracy 80%"/>
          <p:cNvSpPr txBox="1"/>
          <p:nvPr/>
        </p:nvSpPr>
        <p:spPr>
          <a:xfrm>
            <a:off x="2747022" y="833848"/>
            <a:ext cx="7979640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Result for male’s decision : Accuracy 80%</a:t>
            </a:r>
          </a:p>
        </p:txBody>
      </p:sp>
      <p:sp>
        <p:nvSpPr>
          <p:cNvPr id="248" name="Male"/>
          <p:cNvSpPr/>
          <p:nvPr/>
        </p:nvSpPr>
        <p:spPr>
          <a:xfrm>
            <a:off x="2597813" y="1385238"/>
            <a:ext cx="381472" cy="102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Female"/>
          <p:cNvSpPr/>
          <p:nvPr/>
        </p:nvSpPr>
        <p:spPr>
          <a:xfrm>
            <a:off x="4360926" y="1385238"/>
            <a:ext cx="465375" cy="102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Line"/>
          <p:cNvSpPr/>
          <p:nvPr/>
        </p:nvSpPr>
        <p:spPr>
          <a:xfrm>
            <a:off x="3121602" y="1914061"/>
            <a:ext cx="1097008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ray_-24-512.png" descr="gray_-24-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22" y="17813"/>
            <a:ext cx="1893857" cy="189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9762" y="2838"/>
                </a:moveTo>
                <a:cubicBezTo>
                  <a:pt x="19777" y="2841"/>
                  <a:pt x="19790" y="2852"/>
                  <a:pt x="19798" y="2865"/>
                </a:cubicBezTo>
                <a:cubicBezTo>
                  <a:pt x="19815" y="2892"/>
                  <a:pt x="19803" y="2930"/>
                  <a:pt x="19776" y="2947"/>
                </a:cubicBezTo>
                <a:cubicBezTo>
                  <a:pt x="19749" y="2963"/>
                  <a:pt x="19716" y="2956"/>
                  <a:pt x="19699" y="2929"/>
                </a:cubicBezTo>
                <a:cubicBezTo>
                  <a:pt x="19682" y="2901"/>
                  <a:pt x="19690" y="2864"/>
                  <a:pt x="19717" y="2847"/>
                </a:cubicBezTo>
                <a:cubicBezTo>
                  <a:pt x="19731" y="2839"/>
                  <a:pt x="19748" y="2835"/>
                  <a:pt x="19762" y="2838"/>
                </a:cubicBezTo>
                <a:close/>
                <a:moveTo>
                  <a:pt x="8550" y="5169"/>
                </a:moveTo>
                <a:cubicBezTo>
                  <a:pt x="8716" y="5165"/>
                  <a:pt x="8949" y="5198"/>
                  <a:pt x="8949" y="5242"/>
                </a:cubicBezTo>
                <a:cubicBezTo>
                  <a:pt x="8949" y="5313"/>
                  <a:pt x="8417" y="5342"/>
                  <a:pt x="8374" y="5273"/>
                </a:cubicBezTo>
                <a:cubicBezTo>
                  <a:pt x="8355" y="5243"/>
                  <a:pt x="8373" y="5203"/>
                  <a:pt x="8415" y="5187"/>
                </a:cubicBezTo>
                <a:cubicBezTo>
                  <a:pt x="8444" y="5176"/>
                  <a:pt x="8495" y="5171"/>
                  <a:pt x="8550" y="516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53" name="1. What factors make people decide to meet?"/>
          <p:cNvSpPr txBox="1"/>
          <p:nvPr/>
        </p:nvSpPr>
        <p:spPr>
          <a:xfrm>
            <a:off x="2716009" y="259223"/>
            <a:ext cx="9444203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1. What factors make people </a:t>
            </a:r>
            <a:r>
              <a:rPr>
                <a:solidFill>
                  <a:schemeClr val="accent5"/>
                </a:solidFill>
              </a:rPr>
              <a:t>decide</a:t>
            </a:r>
            <a:r>
              <a:t> to meet?</a:t>
            </a:r>
          </a:p>
        </p:txBody>
      </p:sp>
      <p:pic>
        <p:nvPicPr>
          <p:cNvPr id="254" name="Rplot07.png" descr="Rplot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3268" y="2442175"/>
            <a:ext cx="5577415" cy="3603733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2) Female"/>
          <p:cNvSpPr txBox="1"/>
          <p:nvPr/>
        </p:nvSpPr>
        <p:spPr>
          <a:xfrm>
            <a:off x="6869511" y="1946408"/>
            <a:ext cx="15191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/>
            <a:r>
              <a:t>2) Female</a:t>
            </a:r>
          </a:p>
        </p:txBody>
      </p:sp>
      <p:pic>
        <p:nvPicPr>
          <p:cNvPr id="256" name="Screen Shot 2019-12-04 at 8.20.57 PM.png" descr="Screen Shot 2019-12-04 at 8.20.5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8085" y="6269517"/>
            <a:ext cx="5707781" cy="292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Polygon"/>
          <p:cNvSpPr/>
          <p:nvPr/>
        </p:nvSpPr>
        <p:spPr>
          <a:xfrm>
            <a:off x="1884172" y="3037582"/>
            <a:ext cx="2953975" cy="3268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Shape"/>
          <p:cNvSpPr/>
          <p:nvPr/>
        </p:nvSpPr>
        <p:spPr>
          <a:xfrm>
            <a:off x="2550859" y="3598420"/>
            <a:ext cx="1162653" cy="1738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5" y="0"/>
                </a:moveTo>
                <a:lnTo>
                  <a:pt x="21600" y="8876"/>
                </a:lnTo>
                <a:lnTo>
                  <a:pt x="19640" y="15229"/>
                </a:lnTo>
                <a:lnTo>
                  <a:pt x="15693" y="21600"/>
                </a:lnTo>
                <a:lnTo>
                  <a:pt x="0" y="18604"/>
                </a:lnTo>
                <a:lnTo>
                  <a:pt x="1104" y="7181"/>
                </a:lnTo>
                <a:lnTo>
                  <a:pt x="15425" y="0"/>
                </a:lnTo>
                <a:close/>
              </a:path>
            </a:pathLst>
          </a:custGeom>
          <a:solidFill>
            <a:schemeClr val="accent4">
              <a:alpha val="7718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Attractive"/>
          <p:cNvSpPr txBox="1"/>
          <p:nvPr/>
        </p:nvSpPr>
        <p:spPr>
          <a:xfrm>
            <a:off x="2636496" y="2563363"/>
            <a:ext cx="152552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Attractive</a:t>
            </a:r>
          </a:p>
        </p:txBody>
      </p:sp>
      <p:sp>
        <p:nvSpPr>
          <p:cNvPr id="260" name="Sincere"/>
          <p:cNvSpPr txBox="1"/>
          <p:nvPr/>
        </p:nvSpPr>
        <p:spPr>
          <a:xfrm>
            <a:off x="4939744" y="3600946"/>
            <a:ext cx="120944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Sincere</a:t>
            </a:r>
          </a:p>
        </p:txBody>
      </p:sp>
      <p:sp>
        <p:nvSpPr>
          <p:cNvPr id="261" name="Fun"/>
          <p:cNvSpPr txBox="1"/>
          <p:nvPr/>
        </p:nvSpPr>
        <p:spPr>
          <a:xfrm>
            <a:off x="1002690" y="5839900"/>
            <a:ext cx="6565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Fun</a:t>
            </a:r>
          </a:p>
        </p:txBody>
      </p:sp>
      <p:sp>
        <p:nvSpPr>
          <p:cNvPr id="262" name="Game Controller"/>
          <p:cNvSpPr/>
          <p:nvPr/>
        </p:nvSpPr>
        <p:spPr>
          <a:xfrm>
            <a:off x="879346" y="5288365"/>
            <a:ext cx="903228" cy="55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4" h="20823" fill="norm" stroke="1" extrusionOk="0">
                <a:moveTo>
                  <a:pt x="4672" y="0"/>
                </a:moveTo>
                <a:cubicBezTo>
                  <a:pt x="2805" y="35"/>
                  <a:pt x="864" y="4062"/>
                  <a:pt x="215" y="9428"/>
                </a:cubicBezTo>
                <a:cubicBezTo>
                  <a:pt x="-478" y="15152"/>
                  <a:pt x="561" y="20233"/>
                  <a:pt x="2536" y="20776"/>
                </a:cubicBezTo>
                <a:cubicBezTo>
                  <a:pt x="3732" y="21105"/>
                  <a:pt x="4999" y="19689"/>
                  <a:pt x="5964" y="17250"/>
                </a:cubicBezTo>
                <a:cubicBezTo>
                  <a:pt x="6053" y="17260"/>
                  <a:pt x="6143" y="17266"/>
                  <a:pt x="6234" y="17266"/>
                </a:cubicBezTo>
                <a:lnTo>
                  <a:pt x="14686" y="17266"/>
                </a:lnTo>
                <a:cubicBezTo>
                  <a:pt x="15651" y="19695"/>
                  <a:pt x="16914" y="21104"/>
                  <a:pt x="18108" y="20776"/>
                </a:cubicBezTo>
                <a:cubicBezTo>
                  <a:pt x="20083" y="20233"/>
                  <a:pt x="21122" y="15152"/>
                  <a:pt x="20429" y="9428"/>
                </a:cubicBezTo>
                <a:cubicBezTo>
                  <a:pt x="19736" y="3704"/>
                  <a:pt x="17574" y="-495"/>
                  <a:pt x="15599" y="48"/>
                </a:cubicBezTo>
                <a:cubicBezTo>
                  <a:pt x="14695" y="297"/>
                  <a:pt x="13988" y="1498"/>
                  <a:pt x="13552" y="3274"/>
                </a:cubicBezTo>
                <a:lnTo>
                  <a:pt x="7092" y="3274"/>
                </a:lnTo>
                <a:cubicBezTo>
                  <a:pt x="6656" y="1498"/>
                  <a:pt x="5949" y="297"/>
                  <a:pt x="5045" y="48"/>
                </a:cubicBezTo>
                <a:cubicBezTo>
                  <a:pt x="4922" y="14"/>
                  <a:pt x="4797" y="-2"/>
                  <a:pt x="4672" y="0"/>
                </a:cubicBezTo>
                <a:close/>
                <a:moveTo>
                  <a:pt x="16605" y="4221"/>
                </a:moveTo>
                <a:cubicBezTo>
                  <a:pt x="16964" y="4221"/>
                  <a:pt x="17254" y="4697"/>
                  <a:pt x="17254" y="5287"/>
                </a:cubicBezTo>
                <a:cubicBezTo>
                  <a:pt x="17254" y="5877"/>
                  <a:pt x="16964" y="6356"/>
                  <a:pt x="16605" y="6356"/>
                </a:cubicBezTo>
                <a:cubicBezTo>
                  <a:pt x="16247" y="6356"/>
                  <a:pt x="15955" y="5877"/>
                  <a:pt x="15955" y="5287"/>
                </a:cubicBezTo>
                <a:cubicBezTo>
                  <a:pt x="15955" y="4697"/>
                  <a:pt x="16247" y="4221"/>
                  <a:pt x="16605" y="4221"/>
                </a:cubicBezTo>
                <a:close/>
                <a:moveTo>
                  <a:pt x="3247" y="5258"/>
                </a:moveTo>
                <a:lnTo>
                  <a:pt x="4402" y="5258"/>
                </a:lnTo>
                <a:lnTo>
                  <a:pt x="4402" y="7269"/>
                </a:lnTo>
                <a:lnTo>
                  <a:pt x="5624" y="7269"/>
                </a:lnTo>
                <a:lnTo>
                  <a:pt x="5624" y="9168"/>
                </a:lnTo>
                <a:lnTo>
                  <a:pt x="4402" y="9168"/>
                </a:lnTo>
                <a:lnTo>
                  <a:pt x="4402" y="11179"/>
                </a:lnTo>
                <a:lnTo>
                  <a:pt x="3247" y="11179"/>
                </a:lnTo>
                <a:lnTo>
                  <a:pt x="3247" y="9168"/>
                </a:lnTo>
                <a:lnTo>
                  <a:pt x="2024" y="9168"/>
                </a:lnTo>
                <a:lnTo>
                  <a:pt x="2024" y="7269"/>
                </a:lnTo>
                <a:lnTo>
                  <a:pt x="3247" y="7269"/>
                </a:lnTo>
                <a:lnTo>
                  <a:pt x="3247" y="5258"/>
                </a:lnTo>
                <a:close/>
                <a:moveTo>
                  <a:pt x="14989" y="6629"/>
                </a:moveTo>
                <a:cubicBezTo>
                  <a:pt x="15348" y="6629"/>
                  <a:pt x="15639" y="7108"/>
                  <a:pt x="15639" y="7698"/>
                </a:cubicBezTo>
                <a:cubicBezTo>
                  <a:pt x="15639" y="8288"/>
                  <a:pt x="15348" y="8767"/>
                  <a:pt x="14989" y="8767"/>
                </a:cubicBezTo>
                <a:cubicBezTo>
                  <a:pt x="14631" y="8767"/>
                  <a:pt x="14339" y="8288"/>
                  <a:pt x="14339" y="7698"/>
                </a:cubicBezTo>
                <a:cubicBezTo>
                  <a:pt x="14339" y="7108"/>
                  <a:pt x="14631" y="6629"/>
                  <a:pt x="14989" y="6629"/>
                </a:cubicBezTo>
                <a:close/>
                <a:moveTo>
                  <a:pt x="18220" y="6629"/>
                </a:moveTo>
                <a:cubicBezTo>
                  <a:pt x="18578" y="6629"/>
                  <a:pt x="18870" y="7108"/>
                  <a:pt x="18870" y="7698"/>
                </a:cubicBezTo>
                <a:cubicBezTo>
                  <a:pt x="18870" y="8288"/>
                  <a:pt x="18578" y="8767"/>
                  <a:pt x="18220" y="8767"/>
                </a:cubicBezTo>
                <a:cubicBezTo>
                  <a:pt x="17861" y="8767"/>
                  <a:pt x="17570" y="8288"/>
                  <a:pt x="17570" y="7698"/>
                </a:cubicBezTo>
                <a:cubicBezTo>
                  <a:pt x="17570" y="7108"/>
                  <a:pt x="17861" y="6629"/>
                  <a:pt x="18220" y="6629"/>
                </a:cubicBezTo>
                <a:close/>
                <a:moveTo>
                  <a:pt x="8482" y="7945"/>
                </a:moveTo>
                <a:lnTo>
                  <a:pt x="9567" y="7945"/>
                </a:lnTo>
                <a:cubicBezTo>
                  <a:pt x="9596" y="7945"/>
                  <a:pt x="9619" y="7983"/>
                  <a:pt x="9619" y="8030"/>
                </a:cubicBezTo>
                <a:lnTo>
                  <a:pt x="9619" y="8682"/>
                </a:lnTo>
                <a:cubicBezTo>
                  <a:pt x="9619" y="8729"/>
                  <a:pt x="9596" y="8767"/>
                  <a:pt x="9567" y="8767"/>
                </a:cubicBezTo>
                <a:lnTo>
                  <a:pt x="8482" y="8767"/>
                </a:lnTo>
                <a:cubicBezTo>
                  <a:pt x="8453" y="8767"/>
                  <a:pt x="8430" y="8729"/>
                  <a:pt x="8430" y="8682"/>
                </a:cubicBezTo>
                <a:lnTo>
                  <a:pt x="8430" y="8030"/>
                </a:lnTo>
                <a:cubicBezTo>
                  <a:pt x="8430" y="7983"/>
                  <a:pt x="8453" y="7945"/>
                  <a:pt x="8482" y="7945"/>
                </a:cubicBezTo>
                <a:close/>
                <a:moveTo>
                  <a:pt x="10874" y="7945"/>
                </a:moveTo>
                <a:lnTo>
                  <a:pt x="11959" y="7945"/>
                </a:lnTo>
                <a:cubicBezTo>
                  <a:pt x="11987" y="7945"/>
                  <a:pt x="12011" y="7983"/>
                  <a:pt x="12011" y="8030"/>
                </a:cubicBezTo>
                <a:lnTo>
                  <a:pt x="12011" y="8682"/>
                </a:lnTo>
                <a:cubicBezTo>
                  <a:pt x="12011" y="8729"/>
                  <a:pt x="11987" y="8767"/>
                  <a:pt x="11959" y="8767"/>
                </a:cubicBezTo>
                <a:lnTo>
                  <a:pt x="10874" y="8767"/>
                </a:lnTo>
                <a:cubicBezTo>
                  <a:pt x="10845" y="8767"/>
                  <a:pt x="10822" y="8729"/>
                  <a:pt x="10822" y="8682"/>
                </a:cubicBezTo>
                <a:lnTo>
                  <a:pt x="10822" y="8030"/>
                </a:lnTo>
                <a:cubicBezTo>
                  <a:pt x="10822" y="7983"/>
                  <a:pt x="10845" y="7945"/>
                  <a:pt x="10874" y="7945"/>
                </a:cubicBezTo>
                <a:close/>
                <a:moveTo>
                  <a:pt x="16605" y="9534"/>
                </a:moveTo>
                <a:cubicBezTo>
                  <a:pt x="16964" y="9534"/>
                  <a:pt x="17254" y="10010"/>
                  <a:pt x="17254" y="10600"/>
                </a:cubicBezTo>
                <a:cubicBezTo>
                  <a:pt x="17254" y="11190"/>
                  <a:pt x="16964" y="11669"/>
                  <a:pt x="16605" y="11669"/>
                </a:cubicBezTo>
                <a:cubicBezTo>
                  <a:pt x="16247" y="11669"/>
                  <a:pt x="15955" y="11190"/>
                  <a:pt x="15955" y="10600"/>
                </a:cubicBezTo>
                <a:cubicBezTo>
                  <a:pt x="15955" y="10010"/>
                  <a:pt x="16247" y="9534"/>
                  <a:pt x="16605" y="953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Mail"/>
          <p:cNvSpPr/>
          <p:nvPr/>
        </p:nvSpPr>
        <p:spPr>
          <a:xfrm>
            <a:off x="5106359" y="3034479"/>
            <a:ext cx="876219" cy="55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Head"/>
          <p:cNvSpPr/>
          <p:nvPr/>
        </p:nvSpPr>
        <p:spPr>
          <a:xfrm>
            <a:off x="3070989" y="1841015"/>
            <a:ext cx="656540" cy="785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Medal"/>
          <p:cNvSpPr/>
          <p:nvPr/>
        </p:nvSpPr>
        <p:spPr>
          <a:xfrm>
            <a:off x="5269814" y="4710034"/>
            <a:ext cx="626322" cy="735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8829" y="11271"/>
                </a:lnTo>
                <a:lnTo>
                  <a:pt x="12787" y="11271"/>
                </a:lnTo>
                <a:lnTo>
                  <a:pt x="5892" y="0"/>
                </a:lnTo>
                <a:lnTo>
                  <a:pt x="0" y="0"/>
                </a:lnTo>
                <a:close/>
                <a:moveTo>
                  <a:pt x="15706" y="0"/>
                </a:moveTo>
                <a:lnTo>
                  <a:pt x="10979" y="7729"/>
                </a:lnTo>
                <a:lnTo>
                  <a:pt x="12464" y="10154"/>
                </a:lnTo>
                <a:lnTo>
                  <a:pt x="12922" y="10154"/>
                </a:lnTo>
                <a:cubicBezTo>
                  <a:pt x="13146" y="10154"/>
                  <a:pt x="13358" y="10200"/>
                  <a:pt x="13546" y="10280"/>
                </a:cubicBezTo>
                <a:lnTo>
                  <a:pt x="21600" y="0"/>
                </a:lnTo>
                <a:lnTo>
                  <a:pt x="15706" y="0"/>
                </a:lnTo>
                <a:close/>
                <a:moveTo>
                  <a:pt x="12630" y="10425"/>
                </a:moveTo>
                <a:lnTo>
                  <a:pt x="13038" y="11094"/>
                </a:lnTo>
                <a:cubicBezTo>
                  <a:pt x="13153" y="11133"/>
                  <a:pt x="13233" y="11227"/>
                  <a:pt x="13233" y="11338"/>
                </a:cubicBezTo>
                <a:lnTo>
                  <a:pt x="13233" y="11937"/>
                </a:lnTo>
                <a:cubicBezTo>
                  <a:pt x="13497" y="12038"/>
                  <a:pt x="13753" y="12155"/>
                  <a:pt x="13996" y="12285"/>
                </a:cubicBezTo>
                <a:lnTo>
                  <a:pt x="13996" y="11338"/>
                </a:lnTo>
                <a:cubicBezTo>
                  <a:pt x="13996" y="10835"/>
                  <a:pt x="13513" y="10425"/>
                  <a:pt x="12922" y="10425"/>
                </a:cubicBezTo>
                <a:lnTo>
                  <a:pt x="12630" y="10425"/>
                </a:lnTo>
                <a:close/>
                <a:moveTo>
                  <a:pt x="7894" y="10567"/>
                </a:moveTo>
                <a:cubicBezTo>
                  <a:pt x="7593" y="10729"/>
                  <a:pt x="7392" y="11015"/>
                  <a:pt x="7392" y="11340"/>
                </a:cubicBezTo>
                <a:lnTo>
                  <a:pt x="7392" y="12368"/>
                </a:lnTo>
                <a:cubicBezTo>
                  <a:pt x="7634" y="12229"/>
                  <a:pt x="7888" y="12105"/>
                  <a:pt x="8153" y="11996"/>
                </a:cubicBezTo>
                <a:lnTo>
                  <a:pt x="8153" y="11338"/>
                </a:lnTo>
                <a:cubicBezTo>
                  <a:pt x="8153" y="11238"/>
                  <a:pt x="8221" y="11152"/>
                  <a:pt x="8318" y="11107"/>
                </a:cubicBezTo>
                <a:lnTo>
                  <a:pt x="7894" y="10567"/>
                </a:lnTo>
                <a:close/>
                <a:moveTo>
                  <a:pt x="10767" y="11720"/>
                </a:moveTo>
                <a:cubicBezTo>
                  <a:pt x="7563" y="11720"/>
                  <a:pt x="4964" y="13930"/>
                  <a:pt x="4964" y="16659"/>
                </a:cubicBezTo>
                <a:cubicBezTo>
                  <a:pt x="4964" y="19388"/>
                  <a:pt x="7563" y="21600"/>
                  <a:pt x="10767" y="21600"/>
                </a:cubicBezTo>
                <a:cubicBezTo>
                  <a:pt x="13972" y="21600"/>
                  <a:pt x="16570" y="19388"/>
                  <a:pt x="16570" y="16659"/>
                </a:cubicBezTo>
                <a:cubicBezTo>
                  <a:pt x="16570" y="13930"/>
                  <a:pt x="13972" y="11720"/>
                  <a:pt x="10767" y="11720"/>
                </a:cubicBezTo>
                <a:close/>
                <a:moveTo>
                  <a:pt x="10767" y="12800"/>
                </a:moveTo>
                <a:cubicBezTo>
                  <a:pt x="13267" y="12800"/>
                  <a:pt x="15302" y="14530"/>
                  <a:pt x="15302" y="16659"/>
                </a:cubicBezTo>
                <a:cubicBezTo>
                  <a:pt x="15302" y="18788"/>
                  <a:pt x="13268" y="20520"/>
                  <a:pt x="10767" y="20520"/>
                </a:cubicBezTo>
                <a:cubicBezTo>
                  <a:pt x="8267" y="20520"/>
                  <a:pt x="6233" y="18788"/>
                  <a:pt x="6233" y="16659"/>
                </a:cubicBezTo>
                <a:cubicBezTo>
                  <a:pt x="6233" y="14530"/>
                  <a:pt x="8267" y="12800"/>
                  <a:pt x="10767" y="12800"/>
                </a:cubicBezTo>
                <a:close/>
                <a:moveTo>
                  <a:pt x="10767" y="13071"/>
                </a:moveTo>
                <a:cubicBezTo>
                  <a:pt x="8439" y="13071"/>
                  <a:pt x="6552" y="14677"/>
                  <a:pt x="6552" y="16659"/>
                </a:cubicBezTo>
                <a:cubicBezTo>
                  <a:pt x="6552" y="18641"/>
                  <a:pt x="8439" y="20248"/>
                  <a:pt x="10767" y="20248"/>
                </a:cubicBezTo>
                <a:cubicBezTo>
                  <a:pt x="13095" y="20248"/>
                  <a:pt x="14983" y="18641"/>
                  <a:pt x="14983" y="16659"/>
                </a:cubicBezTo>
                <a:cubicBezTo>
                  <a:pt x="14983" y="14677"/>
                  <a:pt x="13095" y="13071"/>
                  <a:pt x="10767" y="1307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Ambitious"/>
          <p:cNvSpPr txBox="1"/>
          <p:nvPr/>
        </p:nvSpPr>
        <p:spPr>
          <a:xfrm>
            <a:off x="4855721" y="5398290"/>
            <a:ext cx="158069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Ambitious</a:t>
            </a:r>
          </a:p>
        </p:txBody>
      </p:sp>
      <p:sp>
        <p:nvSpPr>
          <p:cNvPr id="267" name="Wi-Fi"/>
          <p:cNvSpPr/>
          <p:nvPr/>
        </p:nvSpPr>
        <p:spPr>
          <a:xfrm>
            <a:off x="750773" y="2767706"/>
            <a:ext cx="903227" cy="637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1016" y="1"/>
                </a:moveTo>
                <a:cubicBezTo>
                  <a:pt x="10440" y="-6"/>
                  <a:pt x="9852" y="28"/>
                  <a:pt x="9254" y="108"/>
                </a:cubicBezTo>
                <a:cubicBezTo>
                  <a:pt x="5654" y="590"/>
                  <a:pt x="2584" y="2743"/>
                  <a:pt x="0" y="6311"/>
                </a:cubicBezTo>
                <a:cubicBezTo>
                  <a:pt x="523" y="7051"/>
                  <a:pt x="1031" y="7768"/>
                  <a:pt x="1542" y="8490"/>
                </a:cubicBezTo>
                <a:cubicBezTo>
                  <a:pt x="4129" y="4966"/>
                  <a:pt x="7202" y="3087"/>
                  <a:pt x="10803" y="3088"/>
                </a:cubicBezTo>
                <a:cubicBezTo>
                  <a:pt x="14405" y="3089"/>
                  <a:pt x="17479" y="4969"/>
                  <a:pt x="20053" y="8479"/>
                </a:cubicBezTo>
                <a:cubicBezTo>
                  <a:pt x="20563" y="7757"/>
                  <a:pt x="21073" y="7034"/>
                  <a:pt x="21600" y="6287"/>
                </a:cubicBezTo>
                <a:cubicBezTo>
                  <a:pt x="18572" y="2207"/>
                  <a:pt x="15051" y="49"/>
                  <a:pt x="11016" y="1"/>
                </a:cubicBezTo>
                <a:close/>
                <a:moveTo>
                  <a:pt x="10903" y="6177"/>
                </a:moveTo>
                <a:cubicBezTo>
                  <a:pt x="10489" y="6175"/>
                  <a:pt x="10067" y="6203"/>
                  <a:pt x="9637" y="6264"/>
                </a:cubicBezTo>
                <a:cubicBezTo>
                  <a:pt x="7088" y="6623"/>
                  <a:pt x="4914" y="8156"/>
                  <a:pt x="3088" y="10686"/>
                </a:cubicBezTo>
                <a:cubicBezTo>
                  <a:pt x="3610" y="11424"/>
                  <a:pt x="4116" y="12140"/>
                  <a:pt x="4629" y="12865"/>
                </a:cubicBezTo>
                <a:cubicBezTo>
                  <a:pt x="6353" y="10507"/>
                  <a:pt x="8410" y="9259"/>
                  <a:pt x="10808" y="9262"/>
                </a:cubicBezTo>
                <a:cubicBezTo>
                  <a:pt x="13205" y="9265"/>
                  <a:pt x="15259" y="10516"/>
                  <a:pt x="16966" y="12861"/>
                </a:cubicBezTo>
                <a:cubicBezTo>
                  <a:pt x="17482" y="12131"/>
                  <a:pt x="17992" y="11411"/>
                  <a:pt x="18515" y="10670"/>
                </a:cubicBezTo>
                <a:cubicBezTo>
                  <a:pt x="16338" y="7735"/>
                  <a:pt x="13803" y="6193"/>
                  <a:pt x="10903" y="6177"/>
                </a:cubicBezTo>
                <a:close/>
                <a:moveTo>
                  <a:pt x="10623" y="12349"/>
                </a:moveTo>
                <a:cubicBezTo>
                  <a:pt x="8942" y="12414"/>
                  <a:pt x="7322" y="13380"/>
                  <a:pt x="6195" y="15054"/>
                </a:cubicBezTo>
                <a:cubicBezTo>
                  <a:pt x="6706" y="15779"/>
                  <a:pt x="7218" y="16502"/>
                  <a:pt x="7729" y="17226"/>
                </a:cubicBezTo>
                <a:cubicBezTo>
                  <a:pt x="9410" y="14863"/>
                  <a:pt x="12154" y="14812"/>
                  <a:pt x="13873" y="17221"/>
                </a:cubicBezTo>
                <a:cubicBezTo>
                  <a:pt x="14391" y="16489"/>
                  <a:pt x="14903" y="15767"/>
                  <a:pt x="15414" y="15045"/>
                </a:cubicBezTo>
                <a:cubicBezTo>
                  <a:pt x="14046" y="13118"/>
                  <a:pt x="12303" y="12284"/>
                  <a:pt x="10623" y="12349"/>
                </a:cubicBezTo>
                <a:close/>
                <a:moveTo>
                  <a:pt x="10751" y="18531"/>
                </a:moveTo>
                <a:cubicBezTo>
                  <a:pt x="10182" y="18549"/>
                  <a:pt x="9631" y="18867"/>
                  <a:pt x="9280" y="19436"/>
                </a:cubicBezTo>
                <a:cubicBezTo>
                  <a:pt x="9791" y="20161"/>
                  <a:pt x="10300" y="20884"/>
                  <a:pt x="10802" y="21594"/>
                </a:cubicBezTo>
                <a:cubicBezTo>
                  <a:pt x="11307" y="20879"/>
                  <a:pt x="11819" y="20155"/>
                  <a:pt x="12331" y="19432"/>
                </a:cubicBezTo>
                <a:cubicBezTo>
                  <a:pt x="11907" y="18795"/>
                  <a:pt x="11320" y="18513"/>
                  <a:pt x="10751" y="1853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Shared…"/>
          <p:cNvSpPr txBox="1"/>
          <p:nvPr/>
        </p:nvSpPr>
        <p:spPr>
          <a:xfrm>
            <a:off x="588976" y="3416796"/>
            <a:ext cx="1226821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Shared</a:t>
            </a:r>
          </a:p>
          <a:p>
            <a:pPr/>
            <a:r>
              <a:t>Values</a:t>
            </a:r>
          </a:p>
        </p:txBody>
      </p:sp>
      <p:sp>
        <p:nvSpPr>
          <p:cNvPr id="269" name="Graduation Cap"/>
          <p:cNvSpPr/>
          <p:nvPr/>
        </p:nvSpPr>
        <p:spPr>
          <a:xfrm>
            <a:off x="2909546" y="6445963"/>
            <a:ext cx="903227" cy="49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6520"/>
                </a:lnTo>
                <a:lnTo>
                  <a:pt x="10800" y="13043"/>
                </a:lnTo>
                <a:lnTo>
                  <a:pt x="18745" y="8243"/>
                </a:lnTo>
                <a:lnTo>
                  <a:pt x="18745" y="10509"/>
                </a:lnTo>
                <a:cubicBezTo>
                  <a:pt x="18606" y="10673"/>
                  <a:pt x="18515" y="10958"/>
                  <a:pt x="18515" y="11282"/>
                </a:cubicBezTo>
                <a:cubicBezTo>
                  <a:pt x="18515" y="11519"/>
                  <a:pt x="18563" y="11733"/>
                  <a:pt x="18644" y="11896"/>
                </a:cubicBezTo>
                <a:cubicBezTo>
                  <a:pt x="18499" y="12008"/>
                  <a:pt x="18399" y="12270"/>
                  <a:pt x="18399" y="12574"/>
                </a:cubicBezTo>
                <a:lnTo>
                  <a:pt x="18399" y="21301"/>
                </a:lnTo>
                <a:cubicBezTo>
                  <a:pt x="18553" y="21484"/>
                  <a:pt x="18772" y="21600"/>
                  <a:pt x="19018" y="21600"/>
                </a:cubicBezTo>
                <a:cubicBezTo>
                  <a:pt x="19264" y="21600"/>
                  <a:pt x="19483" y="21484"/>
                  <a:pt x="19637" y="21301"/>
                </a:cubicBezTo>
                <a:lnTo>
                  <a:pt x="19637" y="12556"/>
                </a:lnTo>
                <a:cubicBezTo>
                  <a:pt x="19637" y="12255"/>
                  <a:pt x="19538" y="11998"/>
                  <a:pt x="19396" y="11887"/>
                </a:cubicBezTo>
                <a:cubicBezTo>
                  <a:pt x="19474" y="11725"/>
                  <a:pt x="19523" y="11515"/>
                  <a:pt x="19523" y="11282"/>
                </a:cubicBezTo>
                <a:cubicBezTo>
                  <a:pt x="19523" y="10958"/>
                  <a:pt x="19430" y="10673"/>
                  <a:pt x="19292" y="10509"/>
                </a:cubicBezTo>
                <a:lnTo>
                  <a:pt x="19292" y="7913"/>
                </a:lnTo>
                <a:lnTo>
                  <a:pt x="21600" y="6520"/>
                </a:lnTo>
                <a:lnTo>
                  <a:pt x="10800" y="0"/>
                </a:lnTo>
                <a:close/>
                <a:moveTo>
                  <a:pt x="10819" y="5598"/>
                </a:moveTo>
                <a:cubicBezTo>
                  <a:pt x="11223" y="5598"/>
                  <a:pt x="11551" y="5819"/>
                  <a:pt x="11551" y="6091"/>
                </a:cubicBezTo>
                <a:cubicBezTo>
                  <a:pt x="11551" y="6364"/>
                  <a:pt x="11223" y="6584"/>
                  <a:pt x="10819" y="6584"/>
                </a:cubicBezTo>
                <a:cubicBezTo>
                  <a:pt x="10414" y="6584"/>
                  <a:pt x="10084" y="6364"/>
                  <a:pt x="10084" y="6091"/>
                </a:cubicBezTo>
                <a:cubicBezTo>
                  <a:pt x="10084" y="5819"/>
                  <a:pt x="10414" y="5598"/>
                  <a:pt x="10819" y="5598"/>
                </a:cubicBezTo>
                <a:close/>
                <a:moveTo>
                  <a:pt x="16068" y="10691"/>
                </a:moveTo>
                <a:lnTo>
                  <a:pt x="10800" y="13872"/>
                </a:lnTo>
                <a:lnTo>
                  <a:pt x="5535" y="10694"/>
                </a:lnTo>
                <a:cubicBezTo>
                  <a:pt x="4861" y="12240"/>
                  <a:pt x="4431" y="14116"/>
                  <a:pt x="4188" y="16122"/>
                </a:cubicBezTo>
                <a:cubicBezTo>
                  <a:pt x="6908" y="16652"/>
                  <a:pt x="9240" y="18095"/>
                  <a:pt x="10748" y="20074"/>
                </a:cubicBezTo>
                <a:cubicBezTo>
                  <a:pt x="12275" y="18069"/>
                  <a:pt x="14648" y="16613"/>
                  <a:pt x="17413" y="16101"/>
                </a:cubicBezTo>
                <a:cubicBezTo>
                  <a:pt x="17170" y="14102"/>
                  <a:pt x="16740" y="12232"/>
                  <a:pt x="16068" y="1069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Inteligent"/>
          <p:cNvSpPr txBox="1"/>
          <p:nvPr/>
        </p:nvSpPr>
        <p:spPr>
          <a:xfrm>
            <a:off x="2560121" y="6897151"/>
            <a:ext cx="147370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Inteligent</a:t>
            </a:r>
          </a:p>
        </p:txBody>
      </p:sp>
      <p:sp>
        <p:nvSpPr>
          <p:cNvPr id="271" name="Heart"/>
          <p:cNvSpPr/>
          <p:nvPr/>
        </p:nvSpPr>
        <p:spPr>
          <a:xfrm>
            <a:off x="2098011" y="7659630"/>
            <a:ext cx="876219" cy="774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Partner’s…"/>
          <p:cNvSpPr txBox="1"/>
          <p:nvPr/>
        </p:nvSpPr>
        <p:spPr>
          <a:xfrm>
            <a:off x="1421009" y="8508340"/>
            <a:ext cx="223022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Partner’s </a:t>
            </a:r>
          </a:p>
          <a:p>
            <a:pPr/>
            <a:r>
              <a:t>yes probability</a:t>
            </a:r>
          </a:p>
        </p:txBody>
      </p:sp>
      <p:sp>
        <p:nvSpPr>
          <p:cNvPr id="273" name="Thumbs Up"/>
          <p:cNvSpPr/>
          <p:nvPr/>
        </p:nvSpPr>
        <p:spPr>
          <a:xfrm>
            <a:off x="4304927" y="7431670"/>
            <a:ext cx="876220" cy="96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Like"/>
          <p:cNvSpPr txBox="1"/>
          <p:nvPr/>
        </p:nvSpPr>
        <p:spPr>
          <a:xfrm>
            <a:off x="4381239" y="8692490"/>
            <a:ext cx="7235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Like</a:t>
            </a:r>
          </a:p>
        </p:txBody>
      </p:sp>
      <p:sp>
        <p:nvSpPr>
          <p:cNvPr id="275" name="38%"/>
          <p:cNvSpPr txBox="1"/>
          <p:nvPr/>
        </p:nvSpPr>
        <p:spPr>
          <a:xfrm>
            <a:off x="4161671" y="2563363"/>
            <a:ext cx="7580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/>
            <a:r>
              <a:t>38%</a:t>
            </a:r>
          </a:p>
        </p:txBody>
      </p:sp>
      <p:sp>
        <p:nvSpPr>
          <p:cNvPr id="276" name="17%"/>
          <p:cNvSpPr txBox="1"/>
          <p:nvPr/>
        </p:nvSpPr>
        <p:spPr>
          <a:xfrm>
            <a:off x="951941" y="6138804"/>
            <a:ext cx="7580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17%</a:t>
            </a:r>
          </a:p>
        </p:txBody>
      </p:sp>
      <p:sp>
        <p:nvSpPr>
          <p:cNvPr id="277" name="-16%"/>
          <p:cNvSpPr txBox="1"/>
          <p:nvPr/>
        </p:nvSpPr>
        <p:spPr>
          <a:xfrm>
            <a:off x="5207787" y="3918681"/>
            <a:ext cx="8820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-16%</a:t>
            </a:r>
          </a:p>
        </p:txBody>
      </p:sp>
      <p:sp>
        <p:nvSpPr>
          <p:cNvPr id="278" name="21%"/>
          <p:cNvSpPr txBox="1"/>
          <p:nvPr/>
        </p:nvSpPr>
        <p:spPr>
          <a:xfrm>
            <a:off x="826756" y="4121077"/>
            <a:ext cx="75803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/>
            <a:r>
              <a:t>21%</a:t>
            </a:r>
          </a:p>
        </p:txBody>
      </p:sp>
      <p:sp>
        <p:nvSpPr>
          <p:cNvPr id="279" name="11%"/>
          <p:cNvSpPr txBox="1"/>
          <p:nvPr/>
        </p:nvSpPr>
        <p:spPr>
          <a:xfrm>
            <a:off x="4016519" y="6890570"/>
            <a:ext cx="7580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/>
            <a:r>
              <a:t>11%</a:t>
            </a:r>
          </a:p>
        </p:txBody>
      </p:sp>
      <p:sp>
        <p:nvSpPr>
          <p:cNvPr id="280" name="-14%"/>
          <p:cNvSpPr txBox="1"/>
          <p:nvPr/>
        </p:nvSpPr>
        <p:spPr>
          <a:xfrm>
            <a:off x="5103422" y="5775893"/>
            <a:ext cx="88209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-14%</a:t>
            </a:r>
          </a:p>
        </p:txBody>
      </p:sp>
      <p:sp>
        <p:nvSpPr>
          <p:cNvPr id="281" name="14%"/>
          <p:cNvSpPr txBox="1"/>
          <p:nvPr/>
        </p:nvSpPr>
        <p:spPr>
          <a:xfrm>
            <a:off x="3187860" y="7882798"/>
            <a:ext cx="7580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/>
            <a:r>
              <a:t>14%</a:t>
            </a:r>
          </a:p>
        </p:txBody>
      </p:sp>
      <p:sp>
        <p:nvSpPr>
          <p:cNvPr id="282" name="61%"/>
          <p:cNvSpPr txBox="1"/>
          <p:nvPr/>
        </p:nvSpPr>
        <p:spPr>
          <a:xfrm>
            <a:off x="5298171" y="7882798"/>
            <a:ext cx="7580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61%</a:t>
            </a:r>
          </a:p>
        </p:txBody>
      </p:sp>
      <p:sp>
        <p:nvSpPr>
          <p:cNvPr id="283" name="Result for female’s decision : Accuracy 0.78"/>
          <p:cNvSpPr txBox="1"/>
          <p:nvPr/>
        </p:nvSpPr>
        <p:spPr>
          <a:xfrm>
            <a:off x="2758816" y="891624"/>
            <a:ext cx="8271371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Result for female’s decision : Accuracy 0.78</a:t>
            </a:r>
          </a:p>
        </p:txBody>
      </p:sp>
      <p:sp>
        <p:nvSpPr>
          <p:cNvPr id="284" name="Male"/>
          <p:cNvSpPr/>
          <p:nvPr/>
        </p:nvSpPr>
        <p:spPr>
          <a:xfrm>
            <a:off x="388008" y="7554101"/>
            <a:ext cx="381473" cy="102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Female"/>
          <p:cNvSpPr/>
          <p:nvPr/>
        </p:nvSpPr>
        <p:spPr>
          <a:xfrm>
            <a:off x="769016" y="7554101"/>
            <a:ext cx="465375" cy="102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Same…"/>
          <p:cNvSpPr txBox="1"/>
          <p:nvPr/>
        </p:nvSpPr>
        <p:spPr>
          <a:xfrm>
            <a:off x="248539" y="8572784"/>
            <a:ext cx="110764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Same </a:t>
            </a:r>
          </a:p>
          <a:p>
            <a:pPr/>
            <a:r>
              <a:t>Race</a:t>
            </a:r>
          </a:p>
        </p:txBody>
      </p:sp>
      <p:sp>
        <p:nvSpPr>
          <p:cNvPr id="287" name="Railroad Crossing"/>
          <p:cNvSpPr/>
          <p:nvPr/>
        </p:nvSpPr>
        <p:spPr>
          <a:xfrm>
            <a:off x="124282" y="783120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44" y="0"/>
                  <a:pt x="0" y="4844"/>
                  <a:pt x="0" y="10799"/>
                </a:cubicBezTo>
                <a:cubicBezTo>
                  <a:pt x="0" y="16754"/>
                  <a:pt x="4844" y="21600"/>
                  <a:pt x="10799" y="21600"/>
                </a:cubicBezTo>
                <a:cubicBezTo>
                  <a:pt x="16754" y="21600"/>
                  <a:pt x="21600" y="16754"/>
                  <a:pt x="21600" y="10799"/>
                </a:cubicBezTo>
                <a:cubicBezTo>
                  <a:pt x="21600" y="4844"/>
                  <a:pt x="16754" y="0"/>
                  <a:pt x="10799" y="0"/>
                </a:cubicBezTo>
                <a:close/>
                <a:moveTo>
                  <a:pt x="10799" y="792"/>
                </a:moveTo>
                <a:cubicBezTo>
                  <a:pt x="13009" y="792"/>
                  <a:pt x="15054" y="1511"/>
                  <a:pt x="16712" y="2729"/>
                </a:cubicBezTo>
                <a:lnTo>
                  <a:pt x="10799" y="8641"/>
                </a:lnTo>
                <a:lnTo>
                  <a:pt x="4888" y="2729"/>
                </a:lnTo>
                <a:cubicBezTo>
                  <a:pt x="6546" y="1511"/>
                  <a:pt x="8589" y="792"/>
                  <a:pt x="10799" y="792"/>
                </a:cubicBezTo>
                <a:close/>
                <a:moveTo>
                  <a:pt x="2729" y="4888"/>
                </a:moveTo>
                <a:lnTo>
                  <a:pt x="8641" y="10799"/>
                </a:lnTo>
                <a:lnTo>
                  <a:pt x="2729" y="16712"/>
                </a:lnTo>
                <a:cubicBezTo>
                  <a:pt x="1511" y="15054"/>
                  <a:pt x="792" y="13009"/>
                  <a:pt x="792" y="10799"/>
                </a:cubicBezTo>
                <a:cubicBezTo>
                  <a:pt x="792" y="8589"/>
                  <a:pt x="1511" y="6546"/>
                  <a:pt x="2729" y="4888"/>
                </a:cubicBezTo>
                <a:close/>
                <a:moveTo>
                  <a:pt x="18871" y="4888"/>
                </a:moveTo>
                <a:cubicBezTo>
                  <a:pt x="20089" y="6546"/>
                  <a:pt x="20808" y="8589"/>
                  <a:pt x="20808" y="10799"/>
                </a:cubicBezTo>
                <a:cubicBezTo>
                  <a:pt x="20808" y="13009"/>
                  <a:pt x="20089" y="15054"/>
                  <a:pt x="18871" y="16712"/>
                </a:cubicBezTo>
                <a:lnTo>
                  <a:pt x="12959" y="10799"/>
                </a:lnTo>
                <a:lnTo>
                  <a:pt x="18871" y="4888"/>
                </a:lnTo>
                <a:close/>
                <a:moveTo>
                  <a:pt x="10799" y="12959"/>
                </a:moveTo>
                <a:lnTo>
                  <a:pt x="16712" y="18871"/>
                </a:lnTo>
                <a:cubicBezTo>
                  <a:pt x="15054" y="20089"/>
                  <a:pt x="13009" y="20808"/>
                  <a:pt x="10799" y="20808"/>
                </a:cubicBezTo>
                <a:cubicBezTo>
                  <a:pt x="8589" y="20808"/>
                  <a:pt x="6546" y="20089"/>
                  <a:pt x="4888" y="18871"/>
                </a:cubicBezTo>
                <a:lnTo>
                  <a:pt x="10799" y="12959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Male"/>
          <p:cNvSpPr/>
          <p:nvPr/>
        </p:nvSpPr>
        <p:spPr>
          <a:xfrm>
            <a:off x="10385256" y="1395489"/>
            <a:ext cx="381472" cy="102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Female"/>
          <p:cNvSpPr/>
          <p:nvPr/>
        </p:nvSpPr>
        <p:spPr>
          <a:xfrm>
            <a:off x="8764819" y="1392292"/>
            <a:ext cx="465374" cy="102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Line"/>
          <p:cNvSpPr/>
          <p:nvPr/>
        </p:nvSpPr>
        <p:spPr>
          <a:xfrm>
            <a:off x="9261521" y="1906958"/>
            <a:ext cx="1097008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ray_-24-512.png" descr="gray_-24-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22" y="17813"/>
            <a:ext cx="1893857" cy="189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9762" y="2838"/>
                </a:moveTo>
                <a:cubicBezTo>
                  <a:pt x="19777" y="2841"/>
                  <a:pt x="19790" y="2852"/>
                  <a:pt x="19798" y="2865"/>
                </a:cubicBezTo>
                <a:cubicBezTo>
                  <a:pt x="19815" y="2892"/>
                  <a:pt x="19803" y="2930"/>
                  <a:pt x="19776" y="2947"/>
                </a:cubicBezTo>
                <a:cubicBezTo>
                  <a:pt x="19749" y="2963"/>
                  <a:pt x="19716" y="2956"/>
                  <a:pt x="19699" y="2929"/>
                </a:cubicBezTo>
                <a:cubicBezTo>
                  <a:pt x="19682" y="2901"/>
                  <a:pt x="19690" y="2864"/>
                  <a:pt x="19717" y="2847"/>
                </a:cubicBezTo>
                <a:cubicBezTo>
                  <a:pt x="19731" y="2839"/>
                  <a:pt x="19748" y="2835"/>
                  <a:pt x="19762" y="2838"/>
                </a:cubicBezTo>
                <a:close/>
                <a:moveTo>
                  <a:pt x="8550" y="5169"/>
                </a:moveTo>
                <a:cubicBezTo>
                  <a:pt x="8716" y="5165"/>
                  <a:pt x="8949" y="5198"/>
                  <a:pt x="8949" y="5242"/>
                </a:cubicBezTo>
                <a:cubicBezTo>
                  <a:pt x="8949" y="5313"/>
                  <a:pt x="8417" y="5342"/>
                  <a:pt x="8374" y="5273"/>
                </a:cubicBezTo>
                <a:cubicBezTo>
                  <a:pt x="8355" y="5243"/>
                  <a:pt x="8373" y="5203"/>
                  <a:pt x="8415" y="5187"/>
                </a:cubicBezTo>
                <a:cubicBezTo>
                  <a:pt x="8444" y="5176"/>
                  <a:pt x="8495" y="5171"/>
                  <a:pt x="8550" y="516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3" name="2. What factors make the real matching possible ?"/>
          <p:cNvSpPr txBox="1"/>
          <p:nvPr/>
        </p:nvSpPr>
        <p:spPr>
          <a:xfrm>
            <a:off x="2583485" y="173782"/>
            <a:ext cx="10403663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2. What factors make the </a:t>
            </a:r>
            <a:r>
              <a:rPr>
                <a:solidFill>
                  <a:schemeClr val="accent5"/>
                </a:solidFill>
              </a:rPr>
              <a:t>real matching</a:t>
            </a:r>
            <a:r>
              <a:t> possible ?</a:t>
            </a:r>
          </a:p>
        </p:txBody>
      </p:sp>
      <p:sp>
        <p:nvSpPr>
          <p:cNvPr id="294" name="EDA : the people who decided to meet…"/>
          <p:cNvSpPr txBox="1"/>
          <p:nvPr/>
        </p:nvSpPr>
        <p:spPr>
          <a:xfrm>
            <a:off x="3014171" y="732057"/>
            <a:ext cx="9935592" cy="165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/>
            </a:pPr>
            <a:r>
              <a:t>EDA : the people who decided to meet </a:t>
            </a:r>
          </a:p>
          <a:p>
            <a:pPr algn="l">
              <a:defRPr sz="3400"/>
            </a:pPr>
            <a:r>
              <a:t>    (50% of total data) + self_evaluation columns</a:t>
            </a:r>
          </a:p>
          <a:p>
            <a:pPr algn="l">
              <a:defRPr sz="3400"/>
            </a:pPr>
            <a:r>
              <a:t>     + partner’s rate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387447" y="3371497"/>
            <a:ext cx="6133029" cy="3967064"/>
            <a:chOff x="0" y="0"/>
            <a:chExt cx="6133027" cy="3967063"/>
          </a:xfrm>
        </p:grpSpPr>
        <p:pic>
          <p:nvPicPr>
            <p:cNvPr id="295" name="Rplot08.png" descr="Rplot0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332"/>
              <a:ext cx="6133028" cy="39627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6" name="Female"/>
            <p:cNvSpPr txBox="1"/>
            <p:nvPr/>
          </p:nvSpPr>
          <p:spPr>
            <a:xfrm>
              <a:off x="1317483" y="-1"/>
              <a:ext cx="713842" cy="3123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Female</a:t>
              </a:r>
            </a:p>
          </p:txBody>
        </p:sp>
        <p:sp>
          <p:nvSpPr>
            <p:cNvPr id="297" name="Male"/>
            <p:cNvSpPr txBox="1"/>
            <p:nvPr/>
          </p:nvSpPr>
          <p:spPr>
            <a:xfrm>
              <a:off x="3918636" y="-1"/>
              <a:ext cx="512928" cy="3123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Male</a:t>
              </a:r>
            </a:p>
          </p:txBody>
        </p:sp>
        <p:sp>
          <p:nvSpPr>
            <p:cNvPr id="298" name="No"/>
            <p:cNvSpPr txBox="1"/>
            <p:nvPr/>
          </p:nvSpPr>
          <p:spPr>
            <a:xfrm>
              <a:off x="923744" y="3548266"/>
              <a:ext cx="381509" cy="337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299" name="Yes"/>
            <p:cNvSpPr txBox="1"/>
            <p:nvPr/>
          </p:nvSpPr>
          <p:spPr>
            <a:xfrm>
              <a:off x="1973453" y="3548266"/>
              <a:ext cx="445720" cy="337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300" name="No"/>
            <p:cNvSpPr txBox="1"/>
            <p:nvPr/>
          </p:nvSpPr>
          <p:spPr>
            <a:xfrm>
              <a:off x="3421336" y="3548266"/>
              <a:ext cx="381509" cy="337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301" name="Yes"/>
            <p:cNvSpPr txBox="1"/>
            <p:nvPr/>
          </p:nvSpPr>
          <p:spPr>
            <a:xfrm>
              <a:off x="4471045" y="3548266"/>
              <a:ext cx="445720" cy="337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Yes</a:t>
              </a: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6753782" y="3393800"/>
            <a:ext cx="6077403" cy="3926790"/>
            <a:chOff x="0" y="0"/>
            <a:chExt cx="6077402" cy="3926788"/>
          </a:xfrm>
        </p:grpSpPr>
        <p:pic>
          <p:nvPicPr>
            <p:cNvPr id="303" name="Rplot09.png" descr="Rplot09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077403" cy="39267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4" name="Female"/>
            <p:cNvSpPr txBox="1"/>
            <p:nvPr/>
          </p:nvSpPr>
          <p:spPr>
            <a:xfrm>
              <a:off x="1432005" y="3096"/>
              <a:ext cx="713843" cy="3123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Female</a:t>
              </a:r>
            </a:p>
          </p:txBody>
        </p:sp>
        <p:sp>
          <p:nvSpPr>
            <p:cNvPr id="305" name="Male"/>
            <p:cNvSpPr txBox="1"/>
            <p:nvPr/>
          </p:nvSpPr>
          <p:spPr>
            <a:xfrm>
              <a:off x="4033158" y="15796"/>
              <a:ext cx="512929" cy="3123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Male</a:t>
              </a:r>
            </a:p>
          </p:txBody>
        </p:sp>
        <p:sp>
          <p:nvSpPr>
            <p:cNvPr id="306" name="No"/>
            <p:cNvSpPr txBox="1"/>
            <p:nvPr/>
          </p:nvSpPr>
          <p:spPr>
            <a:xfrm>
              <a:off x="946805" y="3514899"/>
              <a:ext cx="381509" cy="3370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307" name="Yes"/>
            <p:cNvSpPr txBox="1"/>
            <p:nvPr/>
          </p:nvSpPr>
          <p:spPr>
            <a:xfrm>
              <a:off x="1996514" y="3514899"/>
              <a:ext cx="445720" cy="3370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308" name="No"/>
            <p:cNvSpPr txBox="1"/>
            <p:nvPr/>
          </p:nvSpPr>
          <p:spPr>
            <a:xfrm>
              <a:off x="3444396" y="3514899"/>
              <a:ext cx="381509" cy="3370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309" name="Yes"/>
            <p:cNvSpPr txBox="1"/>
            <p:nvPr/>
          </p:nvSpPr>
          <p:spPr>
            <a:xfrm>
              <a:off x="4494105" y="3514899"/>
              <a:ext cx="445721" cy="3370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Yes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7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" grpId="2"/>
      <p:bldP build="whole" bldLvl="1" animBg="1" rev="0" advAuto="0" spid="30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ray_-24-512.png" descr="gray_-24-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22" y="17813"/>
            <a:ext cx="1893857" cy="189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9762" y="2838"/>
                </a:moveTo>
                <a:cubicBezTo>
                  <a:pt x="19777" y="2841"/>
                  <a:pt x="19790" y="2852"/>
                  <a:pt x="19798" y="2865"/>
                </a:cubicBezTo>
                <a:cubicBezTo>
                  <a:pt x="19815" y="2892"/>
                  <a:pt x="19803" y="2930"/>
                  <a:pt x="19776" y="2947"/>
                </a:cubicBezTo>
                <a:cubicBezTo>
                  <a:pt x="19749" y="2963"/>
                  <a:pt x="19716" y="2956"/>
                  <a:pt x="19699" y="2929"/>
                </a:cubicBezTo>
                <a:cubicBezTo>
                  <a:pt x="19682" y="2901"/>
                  <a:pt x="19690" y="2864"/>
                  <a:pt x="19717" y="2847"/>
                </a:cubicBezTo>
                <a:cubicBezTo>
                  <a:pt x="19731" y="2839"/>
                  <a:pt x="19748" y="2835"/>
                  <a:pt x="19762" y="2838"/>
                </a:cubicBezTo>
                <a:close/>
                <a:moveTo>
                  <a:pt x="8550" y="5169"/>
                </a:moveTo>
                <a:cubicBezTo>
                  <a:pt x="8716" y="5165"/>
                  <a:pt x="8949" y="5198"/>
                  <a:pt x="8949" y="5242"/>
                </a:cubicBezTo>
                <a:cubicBezTo>
                  <a:pt x="8949" y="5313"/>
                  <a:pt x="8417" y="5342"/>
                  <a:pt x="8374" y="5273"/>
                </a:cubicBezTo>
                <a:cubicBezTo>
                  <a:pt x="8355" y="5243"/>
                  <a:pt x="8373" y="5203"/>
                  <a:pt x="8415" y="5187"/>
                </a:cubicBezTo>
                <a:cubicBezTo>
                  <a:pt x="8444" y="5176"/>
                  <a:pt x="8495" y="5171"/>
                  <a:pt x="8550" y="516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3" name="Polygon"/>
          <p:cNvSpPr/>
          <p:nvPr/>
        </p:nvSpPr>
        <p:spPr>
          <a:xfrm>
            <a:off x="8133866" y="3350066"/>
            <a:ext cx="2953976" cy="326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Shape"/>
          <p:cNvSpPr/>
          <p:nvPr/>
        </p:nvSpPr>
        <p:spPr>
          <a:xfrm>
            <a:off x="8553037" y="3899919"/>
            <a:ext cx="1410170" cy="1987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39" y="0"/>
                </a:moveTo>
                <a:lnTo>
                  <a:pt x="21600" y="7881"/>
                </a:lnTo>
                <a:lnTo>
                  <a:pt x="20760" y="13231"/>
                </a:lnTo>
                <a:lnTo>
                  <a:pt x="16550" y="21600"/>
                </a:lnTo>
                <a:lnTo>
                  <a:pt x="8271" y="13914"/>
                </a:lnTo>
                <a:lnTo>
                  <a:pt x="0" y="5616"/>
                </a:lnTo>
                <a:lnTo>
                  <a:pt x="17239" y="0"/>
                </a:lnTo>
                <a:close/>
              </a:path>
            </a:pathLst>
          </a:custGeom>
          <a:solidFill>
            <a:schemeClr val="accent4">
              <a:alpha val="7718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Attractive"/>
          <p:cNvSpPr txBox="1"/>
          <p:nvPr/>
        </p:nvSpPr>
        <p:spPr>
          <a:xfrm>
            <a:off x="8886191" y="2875847"/>
            <a:ext cx="15255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Attractive</a:t>
            </a:r>
          </a:p>
        </p:txBody>
      </p:sp>
      <p:sp>
        <p:nvSpPr>
          <p:cNvPr id="316" name="Sincere"/>
          <p:cNvSpPr txBox="1"/>
          <p:nvPr/>
        </p:nvSpPr>
        <p:spPr>
          <a:xfrm>
            <a:off x="11189439" y="3913430"/>
            <a:ext cx="120944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Sincere</a:t>
            </a:r>
          </a:p>
        </p:txBody>
      </p:sp>
      <p:sp>
        <p:nvSpPr>
          <p:cNvPr id="317" name="Fun"/>
          <p:cNvSpPr txBox="1"/>
          <p:nvPr/>
        </p:nvSpPr>
        <p:spPr>
          <a:xfrm>
            <a:off x="7252385" y="6152385"/>
            <a:ext cx="65654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Fun</a:t>
            </a:r>
          </a:p>
        </p:txBody>
      </p:sp>
      <p:sp>
        <p:nvSpPr>
          <p:cNvPr id="318" name="Game Controller"/>
          <p:cNvSpPr/>
          <p:nvPr/>
        </p:nvSpPr>
        <p:spPr>
          <a:xfrm>
            <a:off x="7129041" y="5600849"/>
            <a:ext cx="903228" cy="553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4" h="20823" fill="norm" stroke="1" extrusionOk="0">
                <a:moveTo>
                  <a:pt x="4672" y="0"/>
                </a:moveTo>
                <a:cubicBezTo>
                  <a:pt x="2805" y="35"/>
                  <a:pt x="864" y="4062"/>
                  <a:pt x="215" y="9428"/>
                </a:cubicBezTo>
                <a:cubicBezTo>
                  <a:pt x="-478" y="15152"/>
                  <a:pt x="561" y="20233"/>
                  <a:pt x="2536" y="20776"/>
                </a:cubicBezTo>
                <a:cubicBezTo>
                  <a:pt x="3732" y="21105"/>
                  <a:pt x="4999" y="19689"/>
                  <a:pt x="5964" y="17250"/>
                </a:cubicBezTo>
                <a:cubicBezTo>
                  <a:pt x="6053" y="17260"/>
                  <a:pt x="6143" y="17266"/>
                  <a:pt x="6234" y="17266"/>
                </a:cubicBezTo>
                <a:lnTo>
                  <a:pt x="14686" y="17266"/>
                </a:lnTo>
                <a:cubicBezTo>
                  <a:pt x="15651" y="19695"/>
                  <a:pt x="16914" y="21104"/>
                  <a:pt x="18108" y="20776"/>
                </a:cubicBezTo>
                <a:cubicBezTo>
                  <a:pt x="20083" y="20233"/>
                  <a:pt x="21122" y="15152"/>
                  <a:pt x="20429" y="9428"/>
                </a:cubicBezTo>
                <a:cubicBezTo>
                  <a:pt x="19736" y="3704"/>
                  <a:pt x="17574" y="-495"/>
                  <a:pt x="15599" y="48"/>
                </a:cubicBezTo>
                <a:cubicBezTo>
                  <a:pt x="14695" y="297"/>
                  <a:pt x="13988" y="1498"/>
                  <a:pt x="13552" y="3274"/>
                </a:cubicBezTo>
                <a:lnTo>
                  <a:pt x="7092" y="3274"/>
                </a:lnTo>
                <a:cubicBezTo>
                  <a:pt x="6656" y="1498"/>
                  <a:pt x="5949" y="297"/>
                  <a:pt x="5045" y="48"/>
                </a:cubicBezTo>
                <a:cubicBezTo>
                  <a:pt x="4922" y="14"/>
                  <a:pt x="4797" y="-2"/>
                  <a:pt x="4672" y="0"/>
                </a:cubicBezTo>
                <a:close/>
                <a:moveTo>
                  <a:pt x="16605" y="4221"/>
                </a:moveTo>
                <a:cubicBezTo>
                  <a:pt x="16964" y="4221"/>
                  <a:pt x="17254" y="4697"/>
                  <a:pt x="17254" y="5287"/>
                </a:cubicBezTo>
                <a:cubicBezTo>
                  <a:pt x="17254" y="5877"/>
                  <a:pt x="16964" y="6356"/>
                  <a:pt x="16605" y="6356"/>
                </a:cubicBezTo>
                <a:cubicBezTo>
                  <a:pt x="16247" y="6356"/>
                  <a:pt x="15955" y="5877"/>
                  <a:pt x="15955" y="5287"/>
                </a:cubicBezTo>
                <a:cubicBezTo>
                  <a:pt x="15955" y="4697"/>
                  <a:pt x="16247" y="4221"/>
                  <a:pt x="16605" y="4221"/>
                </a:cubicBezTo>
                <a:close/>
                <a:moveTo>
                  <a:pt x="3247" y="5258"/>
                </a:moveTo>
                <a:lnTo>
                  <a:pt x="4402" y="5258"/>
                </a:lnTo>
                <a:lnTo>
                  <a:pt x="4402" y="7269"/>
                </a:lnTo>
                <a:lnTo>
                  <a:pt x="5624" y="7269"/>
                </a:lnTo>
                <a:lnTo>
                  <a:pt x="5624" y="9168"/>
                </a:lnTo>
                <a:lnTo>
                  <a:pt x="4402" y="9168"/>
                </a:lnTo>
                <a:lnTo>
                  <a:pt x="4402" y="11179"/>
                </a:lnTo>
                <a:lnTo>
                  <a:pt x="3247" y="11179"/>
                </a:lnTo>
                <a:lnTo>
                  <a:pt x="3247" y="9168"/>
                </a:lnTo>
                <a:lnTo>
                  <a:pt x="2024" y="9168"/>
                </a:lnTo>
                <a:lnTo>
                  <a:pt x="2024" y="7269"/>
                </a:lnTo>
                <a:lnTo>
                  <a:pt x="3247" y="7269"/>
                </a:lnTo>
                <a:lnTo>
                  <a:pt x="3247" y="5258"/>
                </a:lnTo>
                <a:close/>
                <a:moveTo>
                  <a:pt x="14989" y="6629"/>
                </a:moveTo>
                <a:cubicBezTo>
                  <a:pt x="15348" y="6629"/>
                  <a:pt x="15639" y="7108"/>
                  <a:pt x="15639" y="7698"/>
                </a:cubicBezTo>
                <a:cubicBezTo>
                  <a:pt x="15639" y="8288"/>
                  <a:pt x="15348" y="8767"/>
                  <a:pt x="14989" y="8767"/>
                </a:cubicBezTo>
                <a:cubicBezTo>
                  <a:pt x="14631" y="8767"/>
                  <a:pt x="14339" y="8288"/>
                  <a:pt x="14339" y="7698"/>
                </a:cubicBezTo>
                <a:cubicBezTo>
                  <a:pt x="14339" y="7108"/>
                  <a:pt x="14631" y="6629"/>
                  <a:pt x="14989" y="6629"/>
                </a:cubicBezTo>
                <a:close/>
                <a:moveTo>
                  <a:pt x="18220" y="6629"/>
                </a:moveTo>
                <a:cubicBezTo>
                  <a:pt x="18578" y="6629"/>
                  <a:pt x="18870" y="7108"/>
                  <a:pt x="18870" y="7698"/>
                </a:cubicBezTo>
                <a:cubicBezTo>
                  <a:pt x="18870" y="8288"/>
                  <a:pt x="18578" y="8767"/>
                  <a:pt x="18220" y="8767"/>
                </a:cubicBezTo>
                <a:cubicBezTo>
                  <a:pt x="17861" y="8767"/>
                  <a:pt x="17570" y="8288"/>
                  <a:pt x="17570" y="7698"/>
                </a:cubicBezTo>
                <a:cubicBezTo>
                  <a:pt x="17570" y="7108"/>
                  <a:pt x="17861" y="6629"/>
                  <a:pt x="18220" y="6629"/>
                </a:cubicBezTo>
                <a:close/>
                <a:moveTo>
                  <a:pt x="8482" y="7945"/>
                </a:moveTo>
                <a:lnTo>
                  <a:pt x="9567" y="7945"/>
                </a:lnTo>
                <a:cubicBezTo>
                  <a:pt x="9596" y="7945"/>
                  <a:pt x="9619" y="7983"/>
                  <a:pt x="9619" y="8030"/>
                </a:cubicBezTo>
                <a:lnTo>
                  <a:pt x="9619" y="8682"/>
                </a:lnTo>
                <a:cubicBezTo>
                  <a:pt x="9619" y="8729"/>
                  <a:pt x="9596" y="8767"/>
                  <a:pt x="9567" y="8767"/>
                </a:cubicBezTo>
                <a:lnTo>
                  <a:pt x="8482" y="8767"/>
                </a:lnTo>
                <a:cubicBezTo>
                  <a:pt x="8453" y="8767"/>
                  <a:pt x="8430" y="8729"/>
                  <a:pt x="8430" y="8682"/>
                </a:cubicBezTo>
                <a:lnTo>
                  <a:pt x="8430" y="8030"/>
                </a:lnTo>
                <a:cubicBezTo>
                  <a:pt x="8430" y="7983"/>
                  <a:pt x="8453" y="7945"/>
                  <a:pt x="8482" y="7945"/>
                </a:cubicBezTo>
                <a:close/>
                <a:moveTo>
                  <a:pt x="10874" y="7945"/>
                </a:moveTo>
                <a:lnTo>
                  <a:pt x="11959" y="7945"/>
                </a:lnTo>
                <a:cubicBezTo>
                  <a:pt x="11987" y="7945"/>
                  <a:pt x="12011" y="7983"/>
                  <a:pt x="12011" y="8030"/>
                </a:cubicBezTo>
                <a:lnTo>
                  <a:pt x="12011" y="8682"/>
                </a:lnTo>
                <a:cubicBezTo>
                  <a:pt x="12011" y="8729"/>
                  <a:pt x="11987" y="8767"/>
                  <a:pt x="11959" y="8767"/>
                </a:cubicBezTo>
                <a:lnTo>
                  <a:pt x="10874" y="8767"/>
                </a:lnTo>
                <a:cubicBezTo>
                  <a:pt x="10845" y="8767"/>
                  <a:pt x="10822" y="8729"/>
                  <a:pt x="10822" y="8682"/>
                </a:cubicBezTo>
                <a:lnTo>
                  <a:pt x="10822" y="8030"/>
                </a:lnTo>
                <a:cubicBezTo>
                  <a:pt x="10822" y="7983"/>
                  <a:pt x="10845" y="7945"/>
                  <a:pt x="10874" y="7945"/>
                </a:cubicBezTo>
                <a:close/>
                <a:moveTo>
                  <a:pt x="16605" y="9534"/>
                </a:moveTo>
                <a:cubicBezTo>
                  <a:pt x="16964" y="9534"/>
                  <a:pt x="17254" y="10010"/>
                  <a:pt x="17254" y="10600"/>
                </a:cubicBezTo>
                <a:cubicBezTo>
                  <a:pt x="17254" y="11190"/>
                  <a:pt x="16964" y="11669"/>
                  <a:pt x="16605" y="11669"/>
                </a:cubicBezTo>
                <a:cubicBezTo>
                  <a:pt x="16247" y="11669"/>
                  <a:pt x="15955" y="11190"/>
                  <a:pt x="15955" y="10600"/>
                </a:cubicBezTo>
                <a:cubicBezTo>
                  <a:pt x="15955" y="10010"/>
                  <a:pt x="16247" y="9534"/>
                  <a:pt x="16605" y="953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Mail"/>
          <p:cNvSpPr/>
          <p:nvPr/>
        </p:nvSpPr>
        <p:spPr>
          <a:xfrm>
            <a:off x="11356054" y="3346963"/>
            <a:ext cx="876219" cy="553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Head"/>
          <p:cNvSpPr/>
          <p:nvPr/>
        </p:nvSpPr>
        <p:spPr>
          <a:xfrm>
            <a:off x="9320684" y="2153500"/>
            <a:ext cx="656540" cy="785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Medal"/>
          <p:cNvSpPr/>
          <p:nvPr/>
        </p:nvSpPr>
        <p:spPr>
          <a:xfrm>
            <a:off x="11519509" y="5022519"/>
            <a:ext cx="626322" cy="735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8829" y="11271"/>
                </a:lnTo>
                <a:lnTo>
                  <a:pt x="12787" y="11271"/>
                </a:lnTo>
                <a:lnTo>
                  <a:pt x="5892" y="0"/>
                </a:lnTo>
                <a:lnTo>
                  <a:pt x="0" y="0"/>
                </a:lnTo>
                <a:close/>
                <a:moveTo>
                  <a:pt x="15706" y="0"/>
                </a:moveTo>
                <a:lnTo>
                  <a:pt x="10979" y="7729"/>
                </a:lnTo>
                <a:lnTo>
                  <a:pt x="12464" y="10154"/>
                </a:lnTo>
                <a:lnTo>
                  <a:pt x="12922" y="10154"/>
                </a:lnTo>
                <a:cubicBezTo>
                  <a:pt x="13146" y="10154"/>
                  <a:pt x="13358" y="10200"/>
                  <a:pt x="13546" y="10280"/>
                </a:cubicBezTo>
                <a:lnTo>
                  <a:pt x="21600" y="0"/>
                </a:lnTo>
                <a:lnTo>
                  <a:pt x="15706" y="0"/>
                </a:lnTo>
                <a:close/>
                <a:moveTo>
                  <a:pt x="12630" y="10425"/>
                </a:moveTo>
                <a:lnTo>
                  <a:pt x="13038" y="11094"/>
                </a:lnTo>
                <a:cubicBezTo>
                  <a:pt x="13153" y="11133"/>
                  <a:pt x="13233" y="11227"/>
                  <a:pt x="13233" y="11338"/>
                </a:cubicBezTo>
                <a:lnTo>
                  <a:pt x="13233" y="11937"/>
                </a:lnTo>
                <a:cubicBezTo>
                  <a:pt x="13497" y="12038"/>
                  <a:pt x="13753" y="12155"/>
                  <a:pt x="13996" y="12285"/>
                </a:cubicBezTo>
                <a:lnTo>
                  <a:pt x="13996" y="11338"/>
                </a:lnTo>
                <a:cubicBezTo>
                  <a:pt x="13996" y="10835"/>
                  <a:pt x="13513" y="10425"/>
                  <a:pt x="12922" y="10425"/>
                </a:cubicBezTo>
                <a:lnTo>
                  <a:pt x="12630" y="10425"/>
                </a:lnTo>
                <a:close/>
                <a:moveTo>
                  <a:pt x="7894" y="10567"/>
                </a:moveTo>
                <a:cubicBezTo>
                  <a:pt x="7593" y="10729"/>
                  <a:pt x="7392" y="11015"/>
                  <a:pt x="7392" y="11340"/>
                </a:cubicBezTo>
                <a:lnTo>
                  <a:pt x="7392" y="12368"/>
                </a:lnTo>
                <a:cubicBezTo>
                  <a:pt x="7634" y="12229"/>
                  <a:pt x="7888" y="12105"/>
                  <a:pt x="8153" y="11996"/>
                </a:cubicBezTo>
                <a:lnTo>
                  <a:pt x="8153" y="11338"/>
                </a:lnTo>
                <a:cubicBezTo>
                  <a:pt x="8153" y="11238"/>
                  <a:pt x="8221" y="11152"/>
                  <a:pt x="8318" y="11107"/>
                </a:cubicBezTo>
                <a:lnTo>
                  <a:pt x="7894" y="10567"/>
                </a:lnTo>
                <a:close/>
                <a:moveTo>
                  <a:pt x="10767" y="11720"/>
                </a:moveTo>
                <a:cubicBezTo>
                  <a:pt x="7563" y="11720"/>
                  <a:pt x="4964" y="13930"/>
                  <a:pt x="4964" y="16659"/>
                </a:cubicBezTo>
                <a:cubicBezTo>
                  <a:pt x="4964" y="19388"/>
                  <a:pt x="7563" y="21600"/>
                  <a:pt x="10767" y="21600"/>
                </a:cubicBezTo>
                <a:cubicBezTo>
                  <a:pt x="13972" y="21600"/>
                  <a:pt x="16570" y="19388"/>
                  <a:pt x="16570" y="16659"/>
                </a:cubicBezTo>
                <a:cubicBezTo>
                  <a:pt x="16570" y="13930"/>
                  <a:pt x="13972" y="11720"/>
                  <a:pt x="10767" y="11720"/>
                </a:cubicBezTo>
                <a:close/>
                <a:moveTo>
                  <a:pt x="10767" y="12800"/>
                </a:moveTo>
                <a:cubicBezTo>
                  <a:pt x="13267" y="12800"/>
                  <a:pt x="15302" y="14530"/>
                  <a:pt x="15302" y="16659"/>
                </a:cubicBezTo>
                <a:cubicBezTo>
                  <a:pt x="15302" y="18788"/>
                  <a:pt x="13268" y="20520"/>
                  <a:pt x="10767" y="20520"/>
                </a:cubicBezTo>
                <a:cubicBezTo>
                  <a:pt x="8267" y="20520"/>
                  <a:pt x="6233" y="18788"/>
                  <a:pt x="6233" y="16659"/>
                </a:cubicBezTo>
                <a:cubicBezTo>
                  <a:pt x="6233" y="14530"/>
                  <a:pt x="8267" y="12800"/>
                  <a:pt x="10767" y="12800"/>
                </a:cubicBezTo>
                <a:close/>
                <a:moveTo>
                  <a:pt x="10767" y="13071"/>
                </a:moveTo>
                <a:cubicBezTo>
                  <a:pt x="8439" y="13071"/>
                  <a:pt x="6552" y="14677"/>
                  <a:pt x="6552" y="16659"/>
                </a:cubicBezTo>
                <a:cubicBezTo>
                  <a:pt x="6552" y="18641"/>
                  <a:pt x="8439" y="20248"/>
                  <a:pt x="10767" y="20248"/>
                </a:cubicBezTo>
                <a:cubicBezTo>
                  <a:pt x="13095" y="20248"/>
                  <a:pt x="14983" y="18641"/>
                  <a:pt x="14983" y="16659"/>
                </a:cubicBezTo>
                <a:cubicBezTo>
                  <a:pt x="14983" y="14677"/>
                  <a:pt x="13095" y="13071"/>
                  <a:pt x="10767" y="1307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Ambitious"/>
          <p:cNvSpPr txBox="1"/>
          <p:nvPr/>
        </p:nvSpPr>
        <p:spPr>
          <a:xfrm>
            <a:off x="11105416" y="5710775"/>
            <a:ext cx="158069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Ambitious</a:t>
            </a:r>
          </a:p>
        </p:txBody>
      </p:sp>
      <p:sp>
        <p:nvSpPr>
          <p:cNvPr id="323" name="Wi-Fi"/>
          <p:cNvSpPr/>
          <p:nvPr/>
        </p:nvSpPr>
        <p:spPr>
          <a:xfrm>
            <a:off x="7000468" y="3080190"/>
            <a:ext cx="903227" cy="637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1016" y="1"/>
                </a:moveTo>
                <a:cubicBezTo>
                  <a:pt x="10440" y="-6"/>
                  <a:pt x="9852" y="28"/>
                  <a:pt x="9254" y="108"/>
                </a:cubicBezTo>
                <a:cubicBezTo>
                  <a:pt x="5654" y="590"/>
                  <a:pt x="2584" y="2743"/>
                  <a:pt x="0" y="6311"/>
                </a:cubicBezTo>
                <a:cubicBezTo>
                  <a:pt x="523" y="7051"/>
                  <a:pt x="1031" y="7768"/>
                  <a:pt x="1542" y="8490"/>
                </a:cubicBezTo>
                <a:cubicBezTo>
                  <a:pt x="4129" y="4966"/>
                  <a:pt x="7202" y="3087"/>
                  <a:pt x="10803" y="3088"/>
                </a:cubicBezTo>
                <a:cubicBezTo>
                  <a:pt x="14405" y="3089"/>
                  <a:pt x="17479" y="4969"/>
                  <a:pt x="20053" y="8479"/>
                </a:cubicBezTo>
                <a:cubicBezTo>
                  <a:pt x="20563" y="7757"/>
                  <a:pt x="21073" y="7034"/>
                  <a:pt x="21600" y="6287"/>
                </a:cubicBezTo>
                <a:cubicBezTo>
                  <a:pt x="18572" y="2207"/>
                  <a:pt x="15051" y="49"/>
                  <a:pt x="11016" y="1"/>
                </a:cubicBezTo>
                <a:close/>
                <a:moveTo>
                  <a:pt x="10903" y="6177"/>
                </a:moveTo>
                <a:cubicBezTo>
                  <a:pt x="10489" y="6175"/>
                  <a:pt x="10067" y="6203"/>
                  <a:pt x="9637" y="6264"/>
                </a:cubicBezTo>
                <a:cubicBezTo>
                  <a:pt x="7088" y="6623"/>
                  <a:pt x="4914" y="8156"/>
                  <a:pt x="3088" y="10686"/>
                </a:cubicBezTo>
                <a:cubicBezTo>
                  <a:pt x="3610" y="11424"/>
                  <a:pt x="4116" y="12140"/>
                  <a:pt x="4629" y="12865"/>
                </a:cubicBezTo>
                <a:cubicBezTo>
                  <a:pt x="6353" y="10507"/>
                  <a:pt x="8410" y="9259"/>
                  <a:pt x="10808" y="9262"/>
                </a:cubicBezTo>
                <a:cubicBezTo>
                  <a:pt x="13205" y="9265"/>
                  <a:pt x="15259" y="10516"/>
                  <a:pt x="16966" y="12861"/>
                </a:cubicBezTo>
                <a:cubicBezTo>
                  <a:pt x="17482" y="12131"/>
                  <a:pt x="17992" y="11411"/>
                  <a:pt x="18515" y="10670"/>
                </a:cubicBezTo>
                <a:cubicBezTo>
                  <a:pt x="16338" y="7735"/>
                  <a:pt x="13803" y="6193"/>
                  <a:pt x="10903" y="6177"/>
                </a:cubicBezTo>
                <a:close/>
                <a:moveTo>
                  <a:pt x="10623" y="12349"/>
                </a:moveTo>
                <a:cubicBezTo>
                  <a:pt x="8942" y="12414"/>
                  <a:pt x="7322" y="13380"/>
                  <a:pt x="6195" y="15054"/>
                </a:cubicBezTo>
                <a:cubicBezTo>
                  <a:pt x="6706" y="15779"/>
                  <a:pt x="7218" y="16502"/>
                  <a:pt x="7729" y="17226"/>
                </a:cubicBezTo>
                <a:cubicBezTo>
                  <a:pt x="9410" y="14863"/>
                  <a:pt x="12154" y="14812"/>
                  <a:pt x="13873" y="17221"/>
                </a:cubicBezTo>
                <a:cubicBezTo>
                  <a:pt x="14391" y="16489"/>
                  <a:pt x="14903" y="15767"/>
                  <a:pt x="15414" y="15045"/>
                </a:cubicBezTo>
                <a:cubicBezTo>
                  <a:pt x="14046" y="13118"/>
                  <a:pt x="12303" y="12284"/>
                  <a:pt x="10623" y="12349"/>
                </a:cubicBezTo>
                <a:close/>
                <a:moveTo>
                  <a:pt x="10751" y="18531"/>
                </a:moveTo>
                <a:cubicBezTo>
                  <a:pt x="10182" y="18549"/>
                  <a:pt x="9631" y="18867"/>
                  <a:pt x="9280" y="19436"/>
                </a:cubicBezTo>
                <a:cubicBezTo>
                  <a:pt x="9791" y="20161"/>
                  <a:pt x="10300" y="20884"/>
                  <a:pt x="10802" y="21594"/>
                </a:cubicBezTo>
                <a:cubicBezTo>
                  <a:pt x="11307" y="20879"/>
                  <a:pt x="11819" y="20155"/>
                  <a:pt x="12331" y="19432"/>
                </a:cubicBezTo>
                <a:cubicBezTo>
                  <a:pt x="11907" y="18795"/>
                  <a:pt x="11320" y="18513"/>
                  <a:pt x="10751" y="1853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Shared…"/>
          <p:cNvSpPr txBox="1"/>
          <p:nvPr/>
        </p:nvSpPr>
        <p:spPr>
          <a:xfrm>
            <a:off x="6838671" y="3729280"/>
            <a:ext cx="122682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Shared</a:t>
            </a:r>
          </a:p>
          <a:p>
            <a:pPr/>
            <a:r>
              <a:t>Values</a:t>
            </a:r>
          </a:p>
        </p:txBody>
      </p:sp>
      <p:sp>
        <p:nvSpPr>
          <p:cNvPr id="325" name="Graduation Cap"/>
          <p:cNvSpPr/>
          <p:nvPr/>
        </p:nvSpPr>
        <p:spPr>
          <a:xfrm>
            <a:off x="9159240" y="6758448"/>
            <a:ext cx="903228" cy="494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6520"/>
                </a:lnTo>
                <a:lnTo>
                  <a:pt x="10800" y="13043"/>
                </a:lnTo>
                <a:lnTo>
                  <a:pt x="18745" y="8243"/>
                </a:lnTo>
                <a:lnTo>
                  <a:pt x="18745" y="10509"/>
                </a:lnTo>
                <a:cubicBezTo>
                  <a:pt x="18606" y="10673"/>
                  <a:pt x="18515" y="10958"/>
                  <a:pt x="18515" y="11282"/>
                </a:cubicBezTo>
                <a:cubicBezTo>
                  <a:pt x="18515" y="11519"/>
                  <a:pt x="18563" y="11733"/>
                  <a:pt x="18644" y="11896"/>
                </a:cubicBezTo>
                <a:cubicBezTo>
                  <a:pt x="18499" y="12008"/>
                  <a:pt x="18399" y="12270"/>
                  <a:pt x="18399" y="12574"/>
                </a:cubicBezTo>
                <a:lnTo>
                  <a:pt x="18399" y="21301"/>
                </a:lnTo>
                <a:cubicBezTo>
                  <a:pt x="18553" y="21484"/>
                  <a:pt x="18772" y="21600"/>
                  <a:pt x="19018" y="21600"/>
                </a:cubicBezTo>
                <a:cubicBezTo>
                  <a:pt x="19264" y="21600"/>
                  <a:pt x="19483" y="21484"/>
                  <a:pt x="19637" y="21301"/>
                </a:cubicBezTo>
                <a:lnTo>
                  <a:pt x="19637" y="12556"/>
                </a:lnTo>
                <a:cubicBezTo>
                  <a:pt x="19637" y="12255"/>
                  <a:pt x="19538" y="11998"/>
                  <a:pt x="19396" y="11887"/>
                </a:cubicBezTo>
                <a:cubicBezTo>
                  <a:pt x="19474" y="11725"/>
                  <a:pt x="19523" y="11515"/>
                  <a:pt x="19523" y="11282"/>
                </a:cubicBezTo>
                <a:cubicBezTo>
                  <a:pt x="19523" y="10958"/>
                  <a:pt x="19430" y="10673"/>
                  <a:pt x="19292" y="10509"/>
                </a:cubicBezTo>
                <a:lnTo>
                  <a:pt x="19292" y="7913"/>
                </a:lnTo>
                <a:lnTo>
                  <a:pt x="21600" y="6520"/>
                </a:lnTo>
                <a:lnTo>
                  <a:pt x="10800" y="0"/>
                </a:lnTo>
                <a:close/>
                <a:moveTo>
                  <a:pt x="10819" y="5598"/>
                </a:moveTo>
                <a:cubicBezTo>
                  <a:pt x="11223" y="5598"/>
                  <a:pt x="11551" y="5819"/>
                  <a:pt x="11551" y="6091"/>
                </a:cubicBezTo>
                <a:cubicBezTo>
                  <a:pt x="11551" y="6364"/>
                  <a:pt x="11223" y="6584"/>
                  <a:pt x="10819" y="6584"/>
                </a:cubicBezTo>
                <a:cubicBezTo>
                  <a:pt x="10414" y="6584"/>
                  <a:pt x="10084" y="6364"/>
                  <a:pt x="10084" y="6091"/>
                </a:cubicBezTo>
                <a:cubicBezTo>
                  <a:pt x="10084" y="5819"/>
                  <a:pt x="10414" y="5598"/>
                  <a:pt x="10819" y="5598"/>
                </a:cubicBezTo>
                <a:close/>
                <a:moveTo>
                  <a:pt x="16068" y="10691"/>
                </a:moveTo>
                <a:lnTo>
                  <a:pt x="10800" y="13872"/>
                </a:lnTo>
                <a:lnTo>
                  <a:pt x="5535" y="10694"/>
                </a:lnTo>
                <a:cubicBezTo>
                  <a:pt x="4861" y="12240"/>
                  <a:pt x="4431" y="14116"/>
                  <a:pt x="4188" y="16122"/>
                </a:cubicBezTo>
                <a:cubicBezTo>
                  <a:pt x="6908" y="16652"/>
                  <a:pt x="9240" y="18095"/>
                  <a:pt x="10748" y="20074"/>
                </a:cubicBezTo>
                <a:cubicBezTo>
                  <a:pt x="12275" y="18069"/>
                  <a:pt x="14648" y="16613"/>
                  <a:pt x="17413" y="16101"/>
                </a:cubicBezTo>
                <a:cubicBezTo>
                  <a:pt x="17170" y="14102"/>
                  <a:pt x="16740" y="12232"/>
                  <a:pt x="16068" y="1069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Inteligent"/>
          <p:cNvSpPr txBox="1"/>
          <p:nvPr/>
        </p:nvSpPr>
        <p:spPr>
          <a:xfrm>
            <a:off x="8809815" y="7209635"/>
            <a:ext cx="14737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Inteligent</a:t>
            </a:r>
          </a:p>
        </p:txBody>
      </p:sp>
      <p:sp>
        <p:nvSpPr>
          <p:cNvPr id="327" name="Heart"/>
          <p:cNvSpPr/>
          <p:nvPr/>
        </p:nvSpPr>
        <p:spPr>
          <a:xfrm>
            <a:off x="6866639" y="7923867"/>
            <a:ext cx="876219" cy="774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My Partner’s…"/>
          <p:cNvSpPr txBox="1"/>
          <p:nvPr/>
        </p:nvSpPr>
        <p:spPr>
          <a:xfrm>
            <a:off x="6189637" y="8772577"/>
            <a:ext cx="223022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 Partner’s </a:t>
            </a:r>
          </a:p>
          <a:p>
            <a:pPr/>
            <a:r>
              <a:t>yes probability</a:t>
            </a:r>
          </a:p>
        </p:txBody>
      </p:sp>
      <p:sp>
        <p:nvSpPr>
          <p:cNvPr id="329" name="Thumbs Up"/>
          <p:cNvSpPr/>
          <p:nvPr/>
        </p:nvSpPr>
        <p:spPr>
          <a:xfrm>
            <a:off x="9131081" y="7867208"/>
            <a:ext cx="876219" cy="96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0" name="My Like"/>
          <p:cNvSpPr txBox="1"/>
          <p:nvPr/>
        </p:nvSpPr>
        <p:spPr>
          <a:xfrm>
            <a:off x="8947703" y="9128028"/>
            <a:ext cx="12429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 Like</a:t>
            </a:r>
          </a:p>
        </p:txBody>
      </p:sp>
      <p:sp>
        <p:nvSpPr>
          <p:cNvPr id="331" name="40%"/>
          <p:cNvSpPr txBox="1"/>
          <p:nvPr/>
        </p:nvSpPr>
        <p:spPr>
          <a:xfrm>
            <a:off x="10411365" y="2875847"/>
            <a:ext cx="7580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/>
            <a:r>
              <a:t>40%</a:t>
            </a:r>
          </a:p>
        </p:txBody>
      </p:sp>
      <p:sp>
        <p:nvSpPr>
          <p:cNvPr id="332" name="7%"/>
          <p:cNvSpPr txBox="1"/>
          <p:nvPr/>
        </p:nvSpPr>
        <p:spPr>
          <a:xfrm>
            <a:off x="7286370" y="6451289"/>
            <a:ext cx="5885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7%</a:t>
            </a:r>
          </a:p>
        </p:txBody>
      </p:sp>
      <p:sp>
        <p:nvSpPr>
          <p:cNvPr id="333" name="-10%"/>
          <p:cNvSpPr txBox="1"/>
          <p:nvPr/>
        </p:nvSpPr>
        <p:spPr>
          <a:xfrm>
            <a:off x="11457482" y="4231166"/>
            <a:ext cx="8820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-10%</a:t>
            </a:r>
          </a:p>
        </p:txBody>
      </p:sp>
      <p:sp>
        <p:nvSpPr>
          <p:cNvPr id="334" name="65%"/>
          <p:cNvSpPr txBox="1"/>
          <p:nvPr/>
        </p:nvSpPr>
        <p:spPr>
          <a:xfrm>
            <a:off x="7076451" y="4433561"/>
            <a:ext cx="7580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/>
            <a:r>
              <a:t>65%</a:t>
            </a:r>
          </a:p>
        </p:txBody>
      </p:sp>
      <p:sp>
        <p:nvSpPr>
          <p:cNvPr id="335" name="42%"/>
          <p:cNvSpPr txBox="1"/>
          <p:nvPr/>
        </p:nvSpPr>
        <p:spPr>
          <a:xfrm>
            <a:off x="10266214" y="7203055"/>
            <a:ext cx="7580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/>
            <a:r>
              <a:t>42%</a:t>
            </a:r>
          </a:p>
        </p:txBody>
      </p:sp>
      <p:sp>
        <p:nvSpPr>
          <p:cNvPr id="336" name="-22%"/>
          <p:cNvSpPr txBox="1"/>
          <p:nvPr/>
        </p:nvSpPr>
        <p:spPr>
          <a:xfrm>
            <a:off x="11353117" y="6088377"/>
            <a:ext cx="8820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-22%</a:t>
            </a:r>
          </a:p>
        </p:txBody>
      </p:sp>
      <p:sp>
        <p:nvSpPr>
          <p:cNvPr id="337" name="15%"/>
          <p:cNvSpPr txBox="1"/>
          <p:nvPr/>
        </p:nvSpPr>
        <p:spPr>
          <a:xfrm>
            <a:off x="7956487" y="8147036"/>
            <a:ext cx="75803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15%</a:t>
            </a:r>
          </a:p>
        </p:txBody>
      </p:sp>
      <p:sp>
        <p:nvSpPr>
          <p:cNvPr id="338" name="-8%"/>
          <p:cNvSpPr txBox="1"/>
          <p:nvPr/>
        </p:nvSpPr>
        <p:spPr>
          <a:xfrm>
            <a:off x="10147032" y="8318337"/>
            <a:ext cx="71262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-8%</a:t>
            </a:r>
          </a:p>
        </p:txBody>
      </p:sp>
      <p:sp>
        <p:nvSpPr>
          <p:cNvPr id="339" name="Result for male’s partner decision : Accuracy 0.79"/>
          <p:cNvSpPr txBox="1"/>
          <p:nvPr/>
        </p:nvSpPr>
        <p:spPr>
          <a:xfrm>
            <a:off x="2607449" y="831534"/>
            <a:ext cx="9394598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Result for male’s partner decision : Accuracy 0.79</a:t>
            </a:r>
          </a:p>
        </p:txBody>
      </p:sp>
      <p:sp>
        <p:nvSpPr>
          <p:cNvPr id="340" name="2. What factors make the real matching possible ?"/>
          <p:cNvSpPr txBox="1"/>
          <p:nvPr/>
        </p:nvSpPr>
        <p:spPr>
          <a:xfrm>
            <a:off x="2583485" y="173782"/>
            <a:ext cx="10403663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2. What factors make the </a:t>
            </a:r>
            <a:r>
              <a:rPr>
                <a:solidFill>
                  <a:schemeClr val="accent5"/>
                </a:solidFill>
              </a:rPr>
              <a:t>real matching</a:t>
            </a:r>
            <a:r>
              <a:t> possible ?</a:t>
            </a:r>
          </a:p>
        </p:txBody>
      </p:sp>
      <p:pic>
        <p:nvPicPr>
          <p:cNvPr id="341" name="Rplot10.png" descr="Rplot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869" y="2565473"/>
            <a:ext cx="5523436" cy="3568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Screen Shot 2019-12-04 at 9.21.30 PM.png" descr="Screen Shot 2019-12-04 at 9.21.3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207" y="6208921"/>
            <a:ext cx="5523436" cy="3468825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Heart"/>
          <p:cNvSpPr/>
          <p:nvPr/>
        </p:nvSpPr>
        <p:spPr>
          <a:xfrm>
            <a:off x="11356054" y="8003078"/>
            <a:ext cx="876219" cy="774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My Partner’s expectation…"/>
          <p:cNvSpPr txBox="1"/>
          <p:nvPr/>
        </p:nvSpPr>
        <p:spPr>
          <a:xfrm>
            <a:off x="10474429" y="9069405"/>
            <a:ext cx="2639468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My Partner’s expectation </a:t>
            </a:r>
          </a:p>
          <a:p>
            <a:pPr>
              <a:defRPr sz="1600"/>
            </a:pPr>
            <a:r>
              <a:t>of my yes probability</a:t>
            </a:r>
          </a:p>
        </p:txBody>
      </p:sp>
      <p:sp>
        <p:nvSpPr>
          <p:cNvPr id="345" name="15%"/>
          <p:cNvSpPr txBox="1"/>
          <p:nvPr/>
        </p:nvSpPr>
        <p:spPr>
          <a:xfrm>
            <a:off x="12292161" y="8318337"/>
            <a:ext cx="7580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15%</a:t>
            </a:r>
          </a:p>
        </p:txBody>
      </p:sp>
      <p:sp>
        <p:nvSpPr>
          <p:cNvPr id="346" name="Male"/>
          <p:cNvSpPr/>
          <p:nvPr/>
        </p:nvSpPr>
        <p:spPr>
          <a:xfrm>
            <a:off x="2597813" y="1385238"/>
            <a:ext cx="381472" cy="102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Female"/>
          <p:cNvSpPr/>
          <p:nvPr/>
        </p:nvSpPr>
        <p:spPr>
          <a:xfrm>
            <a:off x="4360926" y="1385238"/>
            <a:ext cx="465375" cy="102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Line"/>
          <p:cNvSpPr/>
          <p:nvPr/>
        </p:nvSpPr>
        <p:spPr>
          <a:xfrm>
            <a:off x="3121602" y="2176938"/>
            <a:ext cx="10970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Line"/>
          <p:cNvSpPr/>
          <p:nvPr/>
        </p:nvSpPr>
        <p:spPr>
          <a:xfrm flipH="1">
            <a:off x="3110987" y="1765043"/>
            <a:ext cx="1097009" cy="1"/>
          </a:xfrm>
          <a:prstGeom prst="line">
            <a:avLst/>
          </a:prstGeom>
          <a:ln w="76200">
            <a:solidFill>
              <a:schemeClr val="accent5">
                <a:hueOff val="89162"/>
                <a:satOff val="9554"/>
                <a:lumOff val="1629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decision"/>
          <p:cNvSpPr txBox="1"/>
          <p:nvPr/>
        </p:nvSpPr>
        <p:spPr>
          <a:xfrm>
            <a:off x="3088734" y="2152973"/>
            <a:ext cx="103235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decision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