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484B492-7FF2-4E0E-A630-41AB5B4DEFD2}">
  <a:tblStyle styleId="{7484B492-7FF2-4E0E-A630-41AB5B4DEFD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atarevenue.com/en-blog/building-a-production-ready-recommendation-system"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1440e881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a1440e881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 we are presenting our capstone project on course recommendation system for Duke Registrar.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1637ddb0f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1637ddb0f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Before I get into details about model, I would like to talk about train and test split. Unlike the traditional way, recommendation model in our case has to apply different concept of splitting train and test data because we have to consdier temporal aspect like year from 1 to 4 by each student.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To make it simple, let’s say that we have 4 studetns in our data. Usually, given several features like x1 to x4, we predict Y , orange circles. </a:t>
            </a:r>
            <a:r>
              <a:rPr lang="en">
                <a:solidFill>
                  <a:schemeClr val="dk1"/>
                </a:solidFill>
              </a:rPr>
              <a:t>when we split the data, blue ones become train data and we train those features to predict Y. After training data, red ones become test data to predict Y, which is orange one.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a1637daa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a1637daa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But in our recommender system using neighborhood method, dataset is a liitle bit different.  Each student has temporal aspect like from year1 to 4 and each blue circle represents all courses that they took during each year (generally 8 courses on average?) , instead of just one feature like the previous slide. Not only features, but our target needs to be consdiered since if you want to predict the courses student 1 would take during year 4, every decision from year 4 is related to year 3 and the decision from year 3 is related to year 2. In other words, sequential order makes difference compared to the traditional way of splitting data.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To make it simple, Let’s say that we want to </a:t>
            </a:r>
            <a:r>
              <a:rPr lang="en">
                <a:solidFill>
                  <a:schemeClr val="dk1"/>
                </a:solidFill>
              </a:rPr>
              <a:t>predict the courses student 1 would take during year 4, orange circles. We feed blue ones as our training data and predict classes at year 4. For test data, we feed training data and all classes student 4 has taken before year 4. The principle is the same but building codes behind the recommendation engine makes huge differnece.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a28a83afe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a28a83afe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chemeClr val="lt1"/>
                </a:highlight>
              </a:rPr>
              <a:t>Our collaborative filtering model combines both item and user based methods by creating a “neighborhood” of similar courses. Given our problem, item-based models depend on courses, and user-based models depend on students. </a:t>
            </a:r>
            <a:endParaRPr>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chemeClr val="lt1"/>
                </a:highlight>
              </a:rPr>
              <a:t>First, we calculate the cosine similarity between courses to construct a new item by item matrix, as shown. </a:t>
            </a:r>
            <a:endParaRPr>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a28a83afe6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a28a83afe6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After normalizing the cosine similarity scores for each class, we then take the top 10 courses with the highest scores to construct our neighborhood. Each row shows the most similar classes. This dataframe is referred to as the class-neighborhood. For this model, we will use the top 10 most similar classes to create the class neighborhood.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a28a83afe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a28a83afe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1"/>
                </a:highlight>
              </a:rPr>
              <a:t>To calculate a score</a:t>
            </a:r>
            <a:r>
              <a:rPr lang="en" sz="1150">
                <a:solidFill>
                  <a:srgbClr val="1D1C1D"/>
                </a:solidFill>
                <a:highlight>
                  <a:srgbClr val="FFFFFF"/>
                </a:highlight>
              </a:rPr>
              <a:t> to recommend a course to a student, we look at the courses taken by the student and the item-based matrix. We can then take the top n courses with the highest score to recommend to the student. Here we show an example of the top 10 recommended courses for a given Econ student.</a:t>
            </a:r>
            <a:endParaRPr>
              <a:solidFill>
                <a:schemeClr val="dk1"/>
              </a:solidFill>
              <a:highlight>
                <a:schemeClr val="lt1"/>
              </a:highlight>
            </a:endParaRPr>
          </a:p>
          <a:p>
            <a:pPr indent="0" lvl="0" marL="0" rtl="0" algn="l">
              <a:spcBef>
                <a:spcPts val="0"/>
              </a:spcBef>
              <a:spcAft>
                <a:spcPts val="0"/>
              </a:spcAft>
              <a:buNone/>
            </a:pPr>
            <a:r>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
                <a:solidFill>
                  <a:schemeClr val="dk1"/>
                </a:solidFill>
                <a:highlight>
                  <a:schemeClr val="lt1"/>
                </a:highlight>
              </a:rPr>
              <a:t>(To calculate a score for a particular user and item, we first define matrix Wij as a weights matrix consisting of binary indicator of 0 or 1 on whether one student took a particular course. Then, we sum these binary weights multiplied by the item-based matrix for all i courses that student u has taken. Lastly, we divide this by the sum of all the weights for item Wij. The courses with the highest scores indicate courses that a student’s nearest neighbor has taken.)</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(Using the class neighborhood,which is r_ui on the right side at the numerator, we use user’s binary data, which is W_ij next to the r_ui, whether they actually have taken a particular course or not</a:t>
            </a:r>
            <a:r>
              <a:rPr lang="en">
                <a:solidFill>
                  <a:schemeClr val="dk1"/>
                </a:solidFill>
              </a:rPr>
              <a:t>. Note that we only choose class j that a student N has taken. Here N is 10 in this case from the previous silde. If I summarize what’s happening on the numerator part again,</a:t>
            </a:r>
            <a:r>
              <a:rPr lang="en"/>
              <a:t>  </a:t>
            </a:r>
            <a:r>
              <a:rPr lang="en">
                <a:solidFill>
                  <a:schemeClr val="dk1"/>
                </a:solidFill>
              </a:rPr>
              <a:t>We get the score for user u and item i by summing together all the weights for that item Wij, which are binary choice 0 and 1,  multiplied with the item-based matrix</a:t>
            </a:r>
            <a:r>
              <a:rPr lang="en"/>
              <a:t>. </a:t>
            </a:r>
            <a:r>
              <a:rPr lang="en">
                <a:solidFill>
                  <a:schemeClr val="dk1"/>
                </a:solidFill>
              </a:rPr>
              <a:t>We then divide by the sum of all the weights for that item Wij. </a:t>
            </a:r>
            <a:r>
              <a:rPr lang="en"/>
              <a:t> This step is basically normalizing step.</a:t>
            </a:r>
            <a:endParaRPr>
              <a:solidFill>
                <a:schemeClr val="dk1"/>
              </a:solidFill>
            </a:endParaRPr>
          </a:p>
          <a:p>
            <a:pPr indent="0" lvl="0" marL="0" rtl="0" algn="l">
              <a:spcBef>
                <a:spcPts val="0"/>
              </a:spcBef>
              <a:spcAft>
                <a:spcPts val="0"/>
              </a:spcAft>
              <a:buNone/>
            </a:pPr>
            <a:r>
              <a:rPr lang="en">
                <a:solidFill>
                  <a:schemeClr val="dk1"/>
                </a:solidFill>
              </a:rPr>
              <a:t>With this formula, we get a list of recommended classes. The highest score is the class that his/her nearest neighbor have taken)</a:t>
            </a:r>
            <a:endParaRPr>
              <a:solidFill>
                <a:schemeClr val="dk1"/>
              </a:solidFill>
            </a:endParaRPr>
          </a:p>
          <a:p>
            <a:pPr indent="0" lvl="0" marL="0" rtl="0" algn="l">
              <a:spcBef>
                <a:spcPts val="0"/>
              </a:spcBef>
              <a:spcAft>
                <a:spcPts val="0"/>
              </a:spcAft>
              <a:buNone/>
            </a:pPr>
            <a:br>
              <a:rPr lang="en">
                <a:solidFill>
                  <a:schemeClr val="dk1"/>
                </a:solidFill>
                <a:highlight>
                  <a:srgbClr val="FFFFFF"/>
                </a:highlight>
              </a:rPr>
            </a:br>
            <a:endParaRPr>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a1637daa81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a1637daa81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Here is the result of Neighborhood methods. The accuracy for training performed welll as we expect. bu</a:t>
            </a:r>
            <a:endParaRPr sz="10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a28a83afe6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a28a83afe6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Other than neighborhood methods, another popular method commonly used in recommender systems is matrix factorization. One popular algorithm for matrix factorization is called singular value decomposition, where student grades can be predicted by multiplying U (the student grade matrix), sigma (the diagonal matrix of weights), and V transposed (all the courses).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Listening to feedback from others, we decided to try a different train test split method. We first split the students in 80% training students and 20% test students. For the training students, all 4 years of data were added to the training dataset. For the test students, years 1 and 2 were added to the training dataset and years 3 and 4 are left out and considered the test dataset. Thus, the matrix that is fed into SVD contains 4 years of data for 80% of the students and 2 years of data for 20% of the students. We can then test SVD performance on years 3 and 4 from the test students.</a:t>
            </a:r>
            <a:endParaRPr sz="10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a1637daa8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a1637daa8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Using this train test split method and the same accuracy metric as before, we can see the results for the training and testing datasets on our smallest subset of data, the econ 2005-2009 subset. Clearly, the model performs very well in the training set, correctly predicting a large percentage of classes for these years and these students. However, when looking at the performance on the test students for years 3 and 4, we can see the model struggles a lot, achieving a very low average accuracy of about 8 to 9%. </a:t>
            </a:r>
            <a:endParaRPr sz="10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a1637daa81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a1637daa81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Now moving to a slightly larger subset of data, we tested SVD on students who enrolled in 2005 and graduated in 2009 with one of the top 5 majors. Again, we see really good performance on the training data, from 60 to 80%, and much lower performance on the test data. However, the test performance here of about 25% on the 3rd year and 15% on the 4th year is higher than that of the econ subset. </a:t>
            </a:r>
            <a:endParaRPr sz="10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a1637daa8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a1637daa8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Lastly, we tested SVD on an even larger dataset which contains all engineering students in the 2000-2012 dataset. We see a similar trend as before where training data performs really well around 60 to almost 90%, but the test data again performs poorly, with a 20% accuracy for year 3 and 13% accuracy for year 4. </a:t>
            </a:r>
            <a:endParaRPr sz="10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a1440e881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a1440e881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solidFill>
                  <a:schemeClr val="dk1"/>
                </a:solidFill>
              </a:rPr>
              <a:t>The purpose of this project is to build a course recommendation system for Duke undergraduate students that will help students choose which classes to take.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This is important because the current course selection process is actually quite complex, and students often spend many hours trying to figure out which courses to take. Students take classes for a variety of reasons, including major or minor requirements, graduation requirements, timing, location, professors, or peer suggestion to name just a few contributing factors.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It is often difficult to determine which classes to take, so we aim to build a course recommendation system to facilitate this process. By recommending courses based on a student’s major, the system can help with course planning, order, and selection.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a1637daa81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a1637daa81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In summary, the training set for this SVD model consisted of 4 years of data from the training students and the first 2 years of data for the test students. Within this group, SVD performed relatively really well. Accuracy increased every year, with a 1st year accuracy of about 50-60% and a 4th year accuracy of about 70-80%. </a:t>
            </a:r>
            <a:endParaRPr sz="1000"/>
          </a:p>
          <a:p>
            <a:pPr indent="-292100" lvl="0" marL="457200" rtl="0" algn="l">
              <a:spcBef>
                <a:spcPts val="0"/>
              </a:spcBef>
              <a:spcAft>
                <a:spcPts val="0"/>
              </a:spcAft>
              <a:buSzPts val="1000"/>
              <a:buChar char="●"/>
            </a:pPr>
            <a:r>
              <a:rPr lang="en" sz="1000"/>
              <a:t>The test set consisted of the last two years of data from the test students. This test set performed much worse. On the econ subset, accuracy for the 3rd and 4th years was about 8-9%. For the top 5 and engineering datasets, accuracy for the 3rd year was about 20-25% and for the 4th year was about 15%. </a:t>
            </a:r>
            <a:endParaRPr sz="1000"/>
          </a:p>
          <a:p>
            <a:pPr indent="-292100" lvl="0" marL="457200" rtl="0" algn="l">
              <a:spcBef>
                <a:spcPts val="0"/>
              </a:spcBef>
              <a:spcAft>
                <a:spcPts val="0"/>
              </a:spcAft>
              <a:buSzPts val="1000"/>
              <a:buChar char="●"/>
            </a:pPr>
            <a:r>
              <a:rPr lang="en" sz="1000"/>
              <a:t>Despite the poor test set performance, we are looking to try filtering out courses from the recommendations to help narrow down the search space and eliminate recommendations that may not make sense. </a:t>
            </a:r>
            <a:endParaRPr sz="10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a28a83afe6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a28a83afe6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292929"/>
                </a:solidFill>
                <a:highlight>
                  <a:srgbClr val="FFFFFF"/>
                </a:highlight>
              </a:rPr>
              <a:t>Ref: </a:t>
            </a:r>
            <a:r>
              <a:rPr lang="en" sz="1000" u="sng">
                <a:solidFill>
                  <a:schemeClr val="hlink"/>
                </a:solidFill>
                <a:highlight>
                  <a:srgbClr val="FFFFFF"/>
                </a:highlight>
                <a:hlinkClick r:id="rId2"/>
              </a:rPr>
              <a:t>https://www.datarevenue.com/en-blog/building-a-production-ready-recommendation-system</a:t>
            </a:r>
            <a:endParaRPr sz="1000">
              <a:solidFill>
                <a:srgbClr val="292929"/>
              </a:solidFill>
              <a:highlight>
                <a:srgbClr val="FFFFFF"/>
              </a:highlight>
            </a:endParaRPr>
          </a:p>
          <a:p>
            <a:pPr indent="0" lvl="0" marL="0" rtl="0" algn="l">
              <a:spcBef>
                <a:spcPts val="0"/>
              </a:spcBef>
              <a:spcAft>
                <a:spcPts val="0"/>
              </a:spcAft>
              <a:buNone/>
            </a:pPr>
            <a:r>
              <a:t/>
            </a:r>
            <a:endParaRPr sz="1000">
              <a:solidFill>
                <a:srgbClr val="292929"/>
              </a:solidFill>
              <a:highlight>
                <a:srgbClr val="FFFFFF"/>
              </a:highlight>
            </a:endParaRPr>
          </a:p>
          <a:p>
            <a:pPr indent="0" lvl="0" marL="0" rtl="0" algn="l">
              <a:spcBef>
                <a:spcPts val="0"/>
              </a:spcBef>
              <a:spcAft>
                <a:spcPts val="0"/>
              </a:spcAft>
              <a:buNone/>
            </a:pPr>
            <a:r>
              <a:rPr lang="en" sz="1000">
                <a:solidFill>
                  <a:srgbClr val="292929"/>
                </a:solidFill>
                <a:highlight>
                  <a:srgbClr val="FFFFFF"/>
                </a:highlight>
              </a:rPr>
              <a:t>LightFM is one of the hybrid matrix factorization model that is able to integrate three pieces of information: the information on the student, the information on the course, and the interaction information of which students took which courses. </a:t>
            </a:r>
            <a:endParaRPr sz="1000">
              <a:solidFill>
                <a:srgbClr val="292929"/>
              </a:solidFill>
              <a:highlight>
                <a:srgbClr val="FFFFFF"/>
              </a:highlight>
            </a:endParaRPr>
          </a:p>
          <a:p>
            <a:pPr indent="0" lvl="0" marL="0" rtl="0" algn="l">
              <a:spcBef>
                <a:spcPts val="0"/>
              </a:spcBef>
              <a:spcAft>
                <a:spcPts val="0"/>
              </a:spcAft>
              <a:buNone/>
            </a:pPr>
            <a:r>
              <a:t/>
            </a:r>
            <a:endParaRPr sz="1000">
              <a:solidFill>
                <a:srgbClr val="292929"/>
              </a:solidFill>
              <a:highlight>
                <a:srgbClr val="FFFFFF"/>
              </a:highlight>
            </a:endParaRPr>
          </a:p>
          <a:p>
            <a:pPr indent="0" lvl="0" marL="0" rtl="0" algn="l">
              <a:spcBef>
                <a:spcPts val="0"/>
              </a:spcBef>
              <a:spcAft>
                <a:spcPts val="0"/>
              </a:spcAft>
              <a:buNone/>
            </a:pPr>
            <a:r>
              <a:rPr lang="en" sz="1000">
                <a:solidFill>
                  <a:srgbClr val="292929"/>
                </a:solidFill>
                <a:highlight>
                  <a:srgbClr val="FFFFFF"/>
                </a:highlight>
              </a:rPr>
              <a:t>In the case of Light FM, we get the latent representation of each feature for every item and user. Following this idea, the latent representation of a item is just the sum of the latent representations of the item’s features. Similarly for users, we just add the latent representations of the user’s features to get the latent representation for a user. The score for a item-user pair is again the cosine similarity of the latent representations of the item and the user.</a:t>
            </a:r>
            <a:endParaRPr sz="1000">
              <a:solidFill>
                <a:srgbClr val="292929"/>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a9a3588ae7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a9a3588ae7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a28a83afe6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a28a83afe6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a29644e9ec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a29644e9ec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a9a3588ae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a9a3588ae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a9a3588ae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a9a3588ae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solidFill>
                  <a:schemeClr val="dk1"/>
                </a:solidFill>
              </a:rPr>
              <a:t>For future work, w</a:t>
            </a:r>
            <a:r>
              <a:rPr lang="en">
                <a:solidFill>
                  <a:schemeClr val="dk1"/>
                </a:solidFill>
              </a:rPr>
              <a:t>e would like to narrow down the search space for course recommendations. This can be achieved with further feature extraction, course clustering, or course filtering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Next, we want to incorporate the temporal aspect of courses taken for each student, and also try to find more effective vector representations of course information. For which, we can consider Word2Vec and BERT models for both purposes.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We will also incrementally use more data and apply to current course structure. In the end, we will also integrate with the Dataiku platform and have a dynamic dashboard.</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a9a3588ae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a9a3588ae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Thank you for listening!</a:t>
            </a:r>
            <a:endParaRPr sz="10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a9a3588ae7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a9a3588ae7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50">
                <a:solidFill>
                  <a:srgbClr val="D1D2D3"/>
                </a:solidFill>
                <a:highlight>
                  <a:srgbClr val="1A1D21"/>
                </a:highlight>
              </a:rPr>
              <a:t>1-3: Becky</a:t>
            </a:r>
            <a:endParaRPr sz="1150">
              <a:solidFill>
                <a:srgbClr val="D1D2D3"/>
              </a:solidFill>
              <a:highlight>
                <a:srgbClr val="1A1D21"/>
              </a:highlight>
            </a:endParaRPr>
          </a:p>
          <a:p>
            <a:pPr indent="0" lvl="0" marL="0" rtl="0" algn="l">
              <a:spcBef>
                <a:spcPts val="0"/>
              </a:spcBef>
              <a:spcAft>
                <a:spcPts val="0"/>
              </a:spcAft>
              <a:buClr>
                <a:schemeClr val="dk1"/>
              </a:buClr>
              <a:buSzPts val="1100"/>
              <a:buFont typeface="Arial"/>
              <a:buNone/>
            </a:pPr>
            <a:r>
              <a:rPr lang="en" sz="1150">
                <a:solidFill>
                  <a:srgbClr val="D1D2D3"/>
                </a:solidFill>
                <a:highlight>
                  <a:srgbClr val="1A1D21"/>
                </a:highlight>
              </a:rPr>
              <a:t>4-7: Vanessa</a:t>
            </a:r>
            <a:endParaRPr sz="1150">
              <a:solidFill>
                <a:srgbClr val="D1D2D3"/>
              </a:solidFill>
              <a:highlight>
                <a:srgbClr val="1A1D21"/>
              </a:highlight>
            </a:endParaRPr>
          </a:p>
          <a:p>
            <a:pPr indent="0" lvl="0" marL="0" rtl="0" algn="l">
              <a:spcBef>
                <a:spcPts val="0"/>
              </a:spcBef>
              <a:spcAft>
                <a:spcPts val="0"/>
              </a:spcAft>
              <a:buClr>
                <a:schemeClr val="dk1"/>
              </a:buClr>
              <a:buSzPts val="1100"/>
              <a:buFont typeface="Arial"/>
              <a:buNone/>
            </a:pPr>
            <a:r>
              <a:rPr lang="en" sz="1150">
                <a:solidFill>
                  <a:srgbClr val="D1D2D3"/>
                </a:solidFill>
                <a:highlight>
                  <a:srgbClr val="1A1D21"/>
                </a:highlight>
              </a:rPr>
              <a:t>8-15: Sangseok</a:t>
            </a:r>
            <a:endParaRPr sz="1150">
              <a:solidFill>
                <a:srgbClr val="D1D2D3"/>
              </a:solidFill>
              <a:highlight>
                <a:srgbClr val="1A1D21"/>
              </a:highlight>
            </a:endParaRPr>
          </a:p>
          <a:p>
            <a:pPr indent="0" lvl="0" marL="0" rtl="0" algn="l">
              <a:spcBef>
                <a:spcPts val="0"/>
              </a:spcBef>
              <a:spcAft>
                <a:spcPts val="0"/>
              </a:spcAft>
              <a:buClr>
                <a:schemeClr val="dk1"/>
              </a:buClr>
              <a:buSzPts val="1100"/>
              <a:buFont typeface="Arial"/>
              <a:buNone/>
            </a:pPr>
            <a:r>
              <a:rPr lang="en" sz="1150">
                <a:solidFill>
                  <a:srgbClr val="D1D2D3"/>
                </a:solidFill>
                <a:highlight>
                  <a:srgbClr val="1A1D21"/>
                </a:highlight>
              </a:rPr>
              <a:t>16-20: Vanessa</a:t>
            </a:r>
            <a:endParaRPr sz="1150">
              <a:solidFill>
                <a:srgbClr val="D1D2D3"/>
              </a:solidFill>
              <a:highlight>
                <a:srgbClr val="1A1D21"/>
              </a:highlight>
            </a:endParaRPr>
          </a:p>
          <a:p>
            <a:pPr indent="0" lvl="0" marL="0" rtl="0" algn="l">
              <a:spcBef>
                <a:spcPts val="0"/>
              </a:spcBef>
              <a:spcAft>
                <a:spcPts val="0"/>
              </a:spcAft>
              <a:buNone/>
            </a:pPr>
            <a:r>
              <a:rPr lang="en" sz="1150">
                <a:solidFill>
                  <a:srgbClr val="D1D2D3"/>
                </a:solidFill>
                <a:highlight>
                  <a:srgbClr val="1A1D21"/>
                </a:highlight>
              </a:rPr>
              <a:t>21-26: Becky</a:t>
            </a:r>
            <a:endParaRPr sz="1150">
              <a:solidFill>
                <a:srgbClr val="D1D2D3"/>
              </a:solidFill>
              <a:highlight>
                <a:srgbClr val="1A1D21"/>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a28a83afe6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a28a83afe6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292929"/>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1440e881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1440e881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To do so, we aim to focus on building a recommender system based primarily on three things: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First is the student’s planned major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Second is the course history from other students within the same major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And last is the idea of an academic pathway. Though this can be defined in many ways, one intuitive way is tracking the most popular courses for each term within a specific major during a student’s time at Duke.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a29644e9e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a29644e9e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solidFill>
                  <a:schemeClr val="dk1"/>
                </a:solidFill>
              </a:rPr>
              <a:t>Because we were able to obtain the data for the 2000-2012 segment first, we are focusing EDA and model-building on this segment of data which is cleaner and more complete.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Our final dataset includes de-identified student ID’s, graduation year, majors and minors, in addition to course descriptions, department, grades received, and the semester each course was taken.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1440e881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1440e881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solidFill>
                  <a:schemeClr val="dk1"/>
                </a:solidFill>
              </a:rPr>
              <a:t>One major challenge in this project is that we do not have graduation and major requirement information, course prerequisite information, course ratings or information about students’ success after graduation.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Another challenge is that students don’t have to declare majors until the beginning of junior year, and they can also change majors many times. This can create noise in the data.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Furthermore, course order matters, and factoring this temporal aspect into a recommender system is challenging.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Lastly, Duke renumbered courses in 2012, splitting our data into 2 time frames. Unfortunately, there is no explicit way to link pre-2012 courses to post-2012 courses.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1440e8819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1440e8819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solidFill>
                  <a:schemeClr val="dk1"/>
                </a:solidFill>
              </a:rPr>
              <a:t>Because we were able to obtain the data for the 2000-2012 segment first, we are focusing EDA and model-building on this segment of data which is cleaner and more complete.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Our final dataset includes de-identified student ID’s, graduation year, majors and minors, in addition to course descriptions, department, grades received, and the semester each course was taken.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1440e881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1440e881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Based on this data, our EDA consisted mostly of identifying trends in course taking patterns to define a student’s academic pathway. First, we built a dashboard to show the most popular courses students of a specific major took in a specific semester. Here we can see the 5 most popular courses for Econ majors to take their Freshman Fall term. Based on this dashboard, one might recommend taking Economic Principles Freshman Fall in addition to the required academic writing course.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1440e881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1440e881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Next, we built a similar dashboard but tracking courses through the entire 4 years at Duke. This dashboard shows the top 5 most popular courses for Econ majors to take during all 8 semesters. This can help students plan their courses throughout all 4 years, which can help with course load planning and ensuring major requirements are met.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28a83af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28a83af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For modeling part, we use two main approaches. First one is Neighborhood methods using user and item-based. And Second method is Latent factor methods including SVD, LightFM and Implicit method. We are going to explain each method.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29644e9e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29644e9e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In order to assess our models performance, we use a form of accuracy. We calculate this by counting the number of courses actually taken in the top k recommendations divided by the total number of courses taken during the year of interest. For example, if a student took 4 of the recommended 15 courses and took a total of 8 courses that year, then the accuracy would be 4/8 or 50%.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We have also been modeling with three different dataset.</a:t>
            </a:r>
            <a:r>
              <a:rPr lang="en" sz="1200">
                <a:solidFill>
                  <a:srgbClr val="333333"/>
                </a:solidFill>
                <a:highlight>
                  <a:srgbClr val="FFFFFF"/>
                </a:highlight>
              </a:rPr>
              <a:t> The first reason for this is that we want to work with different sized datasets that may include different majors that can have different course taking patterns. Also, grouping similar majors like in the engineering dataset may theoretically help identify similar students.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6.png"/><Relationship Id="rId6"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28.png"/><Relationship Id="rId5" Type="http://schemas.openxmlformats.org/officeDocument/2006/relationships/image" Target="../media/image22.png"/><Relationship Id="rId6"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24.png"/><Relationship Id="rId5" Type="http://schemas.openxmlformats.org/officeDocument/2006/relationships/image" Target="../media/image16.png"/><Relationship Id="rId6"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9.png"/><Relationship Id="rId5" Type="http://schemas.openxmlformats.org/officeDocument/2006/relationships/image" Target="../media/image23.png"/><Relationship Id="rId6"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21.png"/><Relationship Id="rId5" Type="http://schemas.openxmlformats.org/officeDocument/2006/relationships/image" Target="../media/image13.png"/><Relationship Id="rId6"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2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0993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1C4587"/>
                </a:solidFill>
                <a:latin typeface="Times New Roman"/>
                <a:ea typeface="Times New Roman"/>
                <a:cs typeface="Times New Roman"/>
                <a:sym typeface="Times New Roman"/>
              </a:rPr>
              <a:t>Duke Registrar </a:t>
            </a:r>
            <a:endParaRPr>
              <a:solidFill>
                <a:srgbClr val="1C4587"/>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rgbClr val="1C4587"/>
                </a:solidFill>
                <a:latin typeface="Times New Roman"/>
                <a:ea typeface="Times New Roman"/>
                <a:cs typeface="Times New Roman"/>
                <a:sym typeface="Times New Roman"/>
              </a:rPr>
              <a:t>Recommender System</a:t>
            </a:r>
            <a:endParaRPr>
              <a:solidFill>
                <a:srgbClr val="1C4587"/>
              </a:solidFill>
              <a:latin typeface="Times New Roman"/>
              <a:ea typeface="Times New Roman"/>
              <a:cs typeface="Times New Roman"/>
              <a:sym typeface="Times New Roman"/>
            </a:endParaRPr>
          </a:p>
        </p:txBody>
      </p:sp>
      <p:grpSp>
        <p:nvGrpSpPr>
          <p:cNvPr id="55" name="Google Shape;55;p13"/>
          <p:cNvGrpSpPr/>
          <p:nvPr/>
        </p:nvGrpSpPr>
        <p:grpSpPr>
          <a:xfrm>
            <a:off x="0" y="0"/>
            <a:ext cx="9144000" cy="585300"/>
            <a:chOff x="0" y="0"/>
            <a:chExt cx="9144000" cy="585300"/>
          </a:xfrm>
        </p:grpSpPr>
        <p:sp>
          <p:nvSpPr>
            <p:cNvPr id="56" name="Google Shape;56;p13"/>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7" name="Google Shape;57;p13"/>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58" name="Google Shape;58;p13"/>
          <p:cNvGrpSpPr/>
          <p:nvPr/>
        </p:nvGrpSpPr>
        <p:grpSpPr>
          <a:xfrm>
            <a:off x="0" y="4839100"/>
            <a:ext cx="9159475" cy="304200"/>
            <a:chOff x="0" y="4839100"/>
            <a:chExt cx="9159475" cy="304200"/>
          </a:xfrm>
        </p:grpSpPr>
        <p:sp>
          <p:nvSpPr>
            <p:cNvPr id="59" name="Google Shape;59;p13"/>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sp>
        <p:nvSpPr>
          <p:cNvPr id="61" name="Google Shape;61;p13"/>
          <p:cNvSpPr txBox="1"/>
          <p:nvPr/>
        </p:nvSpPr>
        <p:spPr>
          <a:xfrm>
            <a:off x="0" y="4839100"/>
            <a:ext cx="2706600" cy="30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1C4587"/>
                </a:solidFill>
                <a:latin typeface="Times New Roman"/>
                <a:ea typeface="Times New Roman"/>
                <a:cs typeface="Times New Roman"/>
                <a:sym typeface="Times New Roman"/>
              </a:rPr>
              <a:t>Vanessa Tang, Sangseok Lee, Yiran Chen</a:t>
            </a:r>
            <a:endParaRPr sz="1100">
              <a:solidFill>
                <a:srgbClr val="1C4587"/>
              </a:solidFill>
              <a:latin typeface="Times New Roman"/>
              <a:ea typeface="Times New Roman"/>
              <a:cs typeface="Times New Roman"/>
              <a:sym typeface="Times New Roman"/>
            </a:endParaRPr>
          </a:p>
        </p:txBody>
      </p:sp>
      <p:pic>
        <p:nvPicPr>
          <p:cNvPr id="62" name="Google Shape;62;p13"/>
          <p:cNvPicPr preferRelativeResize="0"/>
          <p:nvPr/>
        </p:nvPicPr>
        <p:blipFill>
          <a:blip r:embed="rId4">
            <a:alphaModFix/>
          </a:blip>
          <a:stretch>
            <a:fillRect/>
          </a:stretch>
        </p:blipFill>
        <p:spPr>
          <a:xfrm>
            <a:off x="75175" y="70950"/>
            <a:ext cx="1299300" cy="443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2"/>
          <p:cNvSpPr txBox="1"/>
          <p:nvPr>
            <p:ph type="title"/>
          </p:nvPr>
        </p:nvSpPr>
        <p:spPr>
          <a:xfrm>
            <a:off x="311700" y="673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Neighborhood Methods</a:t>
            </a:r>
            <a:endParaRPr>
              <a:solidFill>
                <a:srgbClr val="1C4587"/>
              </a:solidFill>
              <a:latin typeface="Times New Roman"/>
              <a:ea typeface="Times New Roman"/>
              <a:cs typeface="Times New Roman"/>
              <a:sym typeface="Times New Roman"/>
            </a:endParaRPr>
          </a:p>
        </p:txBody>
      </p:sp>
      <p:grpSp>
        <p:nvGrpSpPr>
          <p:cNvPr id="175" name="Google Shape;175;p22"/>
          <p:cNvGrpSpPr/>
          <p:nvPr/>
        </p:nvGrpSpPr>
        <p:grpSpPr>
          <a:xfrm>
            <a:off x="0" y="0"/>
            <a:ext cx="9144000" cy="585300"/>
            <a:chOff x="0" y="0"/>
            <a:chExt cx="9144000" cy="585300"/>
          </a:xfrm>
        </p:grpSpPr>
        <p:sp>
          <p:nvSpPr>
            <p:cNvPr id="176" name="Google Shape;176;p22"/>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7" name="Google Shape;177;p22"/>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178" name="Google Shape;178;p22"/>
          <p:cNvGrpSpPr/>
          <p:nvPr/>
        </p:nvGrpSpPr>
        <p:grpSpPr>
          <a:xfrm>
            <a:off x="-76200" y="4839100"/>
            <a:ext cx="9159475" cy="304200"/>
            <a:chOff x="0" y="4839100"/>
            <a:chExt cx="9159475" cy="304200"/>
          </a:xfrm>
        </p:grpSpPr>
        <p:sp>
          <p:nvSpPr>
            <p:cNvPr id="179" name="Google Shape;179;p22"/>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sp>
        <p:nvSpPr>
          <p:cNvPr id="181" name="Google Shape;181;p22"/>
          <p:cNvSpPr txBox="1"/>
          <p:nvPr>
            <p:ph idx="1" type="body"/>
          </p:nvPr>
        </p:nvSpPr>
        <p:spPr>
          <a:xfrm>
            <a:off x="230800" y="1414250"/>
            <a:ext cx="5042700" cy="572700"/>
          </a:xfrm>
          <a:prstGeom prst="rect">
            <a:avLst/>
          </a:prstGeom>
        </p:spPr>
        <p:txBody>
          <a:bodyPr anchorCtr="0" anchor="t" bIns="91425" lIns="91425" spcFirstLastPara="1" rIns="91425" wrap="square" tIns="91425">
            <a:noAutofit/>
          </a:bodyPr>
          <a:lstStyle/>
          <a:p>
            <a:pPr indent="-349250" lvl="0" marL="457200" rtl="0" algn="l">
              <a:lnSpc>
                <a:spcPct val="100000"/>
              </a:lnSpc>
              <a:spcBef>
                <a:spcPts val="0"/>
              </a:spcBef>
              <a:spcAft>
                <a:spcPts val="1000"/>
              </a:spcAft>
              <a:buSzPts val="1900"/>
              <a:buChar char="●"/>
            </a:pPr>
            <a:r>
              <a:rPr lang="en" sz="1900"/>
              <a:t>Train test split: original method</a:t>
            </a:r>
            <a:endParaRPr sz="1900"/>
          </a:p>
        </p:txBody>
      </p:sp>
      <p:grpSp>
        <p:nvGrpSpPr>
          <p:cNvPr id="182" name="Google Shape;182;p22"/>
          <p:cNvGrpSpPr/>
          <p:nvPr/>
        </p:nvGrpSpPr>
        <p:grpSpPr>
          <a:xfrm>
            <a:off x="2384775" y="2259863"/>
            <a:ext cx="3541800" cy="2469388"/>
            <a:chOff x="2384775" y="2259863"/>
            <a:chExt cx="3541800" cy="2469388"/>
          </a:xfrm>
        </p:grpSpPr>
        <p:sp>
          <p:nvSpPr>
            <p:cNvPr id="183" name="Google Shape;183;p22"/>
            <p:cNvSpPr/>
            <p:nvPr/>
          </p:nvSpPr>
          <p:spPr>
            <a:xfrm>
              <a:off x="2384775" y="2259875"/>
              <a:ext cx="5727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p:nvPr/>
          </p:nvSpPr>
          <p:spPr>
            <a:xfrm>
              <a:off x="3374463" y="2259863"/>
              <a:ext cx="5727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p:nvPr/>
          </p:nvSpPr>
          <p:spPr>
            <a:xfrm>
              <a:off x="4364163" y="2259863"/>
              <a:ext cx="5727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p:nvPr/>
          </p:nvSpPr>
          <p:spPr>
            <a:xfrm>
              <a:off x="5353875" y="2259875"/>
              <a:ext cx="5727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p:nvPr/>
          </p:nvSpPr>
          <p:spPr>
            <a:xfrm>
              <a:off x="2384775" y="2892100"/>
              <a:ext cx="5727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p:nvPr/>
          </p:nvSpPr>
          <p:spPr>
            <a:xfrm>
              <a:off x="3374463" y="2892088"/>
              <a:ext cx="5727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p:nvPr/>
          </p:nvSpPr>
          <p:spPr>
            <a:xfrm>
              <a:off x="4364163" y="2892088"/>
              <a:ext cx="5727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p:nvPr/>
          </p:nvSpPr>
          <p:spPr>
            <a:xfrm>
              <a:off x="5353875" y="2892100"/>
              <a:ext cx="5727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p:nvPr/>
          </p:nvSpPr>
          <p:spPr>
            <a:xfrm>
              <a:off x="2384775" y="3524325"/>
              <a:ext cx="5727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
            <p:cNvSpPr/>
            <p:nvPr/>
          </p:nvSpPr>
          <p:spPr>
            <a:xfrm>
              <a:off x="3374463" y="3524313"/>
              <a:ext cx="5727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p:nvPr/>
          </p:nvSpPr>
          <p:spPr>
            <a:xfrm>
              <a:off x="4364163" y="3524313"/>
              <a:ext cx="5727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p:nvPr/>
          </p:nvSpPr>
          <p:spPr>
            <a:xfrm>
              <a:off x="5353875" y="3524325"/>
              <a:ext cx="5727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p:nvPr/>
          </p:nvSpPr>
          <p:spPr>
            <a:xfrm>
              <a:off x="2384775" y="4156550"/>
              <a:ext cx="5727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p:nvPr/>
          </p:nvSpPr>
          <p:spPr>
            <a:xfrm>
              <a:off x="3374463" y="4156538"/>
              <a:ext cx="5727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p:nvPr/>
          </p:nvSpPr>
          <p:spPr>
            <a:xfrm>
              <a:off x="4364163" y="4156538"/>
              <a:ext cx="5727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p:nvPr/>
          </p:nvSpPr>
          <p:spPr>
            <a:xfrm>
              <a:off x="5353875" y="4156550"/>
              <a:ext cx="5727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22"/>
          <p:cNvGrpSpPr/>
          <p:nvPr/>
        </p:nvGrpSpPr>
        <p:grpSpPr>
          <a:xfrm>
            <a:off x="7246850" y="1991969"/>
            <a:ext cx="1688100" cy="572700"/>
            <a:chOff x="7018250" y="1991969"/>
            <a:chExt cx="1688100" cy="572700"/>
          </a:xfrm>
        </p:grpSpPr>
        <p:sp>
          <p:nvSpPr>
            <p:cNvPr id="200" name="Google Shape;200;p22"/>
            <p:cNvSpPr txBox="1"/>
            <p:nvPr/>
          </p:nvSpPr>
          <p:spPr>
            <a:xfrm>
              <a:off x="7667150" y="2061125"/>
              <a:ext cx="1039200" cy="4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t>Train</a:t>
              </a:r>
              <a:endParaRPr b="1" sz="1900"/>
            </a:p>
          </p:txBody>
        </p:sp>
        <p:sp>
          <p:nvSpPr>
            <p:cNvPr id="201" name="Google Shape;201;p22"/>
            <p:cNvSpPr/>
            <p:nvPr/>
          </p:nvSpPr>
          <p:spPr>
            <a:xfrm>
              <a:off x="7018250" y="1991969"/>
              <a:ext cx="572700" cy="572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 name="Google Shape;202;p22"/>
          <p:cNvSpPr txBox="1"/>
          <p:nvPr/>
        </p:nvSpPr>
        <p:spPr>
          <a:xfrm>
            <a:off x="1052050" y="2259875"/>
            <a:ext cx="1039200" cy="4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Student 1</a:t>
            </a:r>
            <a:endParaRPr b="1"/>
          </a:p>
        </p:txBody>
      </p:sp>
      <p:sp>
        <p:nvSpPr>
          <p:cNvPr id="203" name="Google Shape;203;p22"/>
          <p:cNvSpPr txBox="1"/>
          <p:nvPr/>
        </p:nvSpPr>
        <p:spPr>
          <a:xfrm>
            <a:off x="1052050" y="2967200"/>
            <a:ext cx="1039200" cy="4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Student 2</a:t>
            </a:r>
            <a:endParaRPr b="1"/>
          </a:p>
        </p:txBody>
      </p:sp>
      <p:sp>
        <p:nvSpPr>
          <p:cNvPr id="204" name="Google Shape;204;p22"/>
          <p:cNvSpPr txBox="1"/>
          <p:nvPr/>
        </p:nvSpPr>
        <p:spPr>
          <a:xfrm>
            <a:off x="1052050" y="3603750"/>
            <a:ext cx="1039200" cy="4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Student 3</a:t>
            </a:r>
            <a:endParaRPr b="1"/>
          </a:p>
        </p:txBody>
      </p:sp>
      <p:sp>
        <p:nvSpPr>
          <p:cNvPr id="205" name="Google Shape;205;p22"/>
          <p:cNvSpPr txBox="1"/>
          <p:nvPr/>
        </p:nvSpPr>
        <p:spPr>
          <a:xfrm>
            <a:off x="1052050" y="4221425"/>
            <a:ext cx="1039200" cy="4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Student 4</a:t>
            </a:r>
            <a:endParaRPr b="1"/>
          </a:p>
        </p:txBody>
      </p:sp>
      <p:sp>
        <p:nvSpPr>
          <p:cNvPr id="206" name="Google Shape;206;p22"/>
          <p:cNvSpPr/>
          <p:nvPr/>
        </p:nvSpPr>
        <p:spPr>
          <a:xfrm>
            <a:off x="7246850" y="2694275"/>
            <a:ext cx="5727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
          <p:cNvSpPr txBox="1"/>
          <p:nvPr/>
        </p:nvSpPr>
        <p:spPr>
          <a:xfrm>
            <a:off x="7971950" y="2763425"/>
            <a:ext cx="1039200" cy="4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t>Test</a:t>
            </a:r>
            <a:endParaRPr b="1" sz="1900"/>
          </a:p>
        </p:txBody>
      </p:sp>
      <p:sp>
        <p:nvSpPr>
          <p:cNvPr id="208" name="Google Shape;208;p22"/>
          <p:cNvSpPr txBox="1"/>
          <p:nvPr/>
        </p:nvSpPr>
        <p:spPr>
          <a:xfrm>
            <a:off x="2319850" y="1825475"/>
            <a:ext cx="3784800" cy="4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  X 1               X 2              X 3              </a:t>
            </a:r>
            <a:r>
              <a:rPr b="1" lang="en"/>
              <a:t>X 4</a:t>
            </a:r>
            <a:endParaRPr b="1"/>
          </a:p>
        </p:txBody>
      </p:sp>
      <p:sp>
        <p:nvSpPr>
          <p:cNvPr id="209" name="Google Shape;209;p22"/>
          <p:cNvSpPr txBox="1"/>
          <p:nvPr/>
        </p:nvSpPr>
        <p:spPr>
          <a:xfrm>
            <a:off x="6333250" y="1825475"/>
            <a:ext cx="678900" cy="4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Y</a:t>
            </a:r>
            <a:endParaRPr b="1">
              <a:solidFill>
                <a:schemeClr val="dk1"/>
              </a:solidFill>
            </a:endParaRPr>
          </a:p>
        </p:txBody>
      </p:sp>
      <p:sp>
        <p:nvSpPr>
          <p:cNvPr id="210" name="Google Shape;210;p22"/>
          <p:cNvSpPr/>
          <p:nvPr/>
        </p:nvSpPr>
        <p:spPr>
          <a:xfrm>
            <a:off x="6022998" y="1636205"/>
            <a:ext cx="906900" cy="3162000"/>
          </a:xfrm>
          <a:prstGeom prst="rect">
            <a:avLst/>
          </a:prstGeom>
          <a:noFill/>
          <a:ln cap="flat" cmpd="sng" w="2857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 name="Google Shape;211;p22"/>
          <p:cNvGrpSpPr/>
          <p:nvPr/>
        </p:nvGrpSpPr>
        <p:grpSpPr>
          <a:xfrm>
            <a:off x="2384775" y="4155735"/>
            <a:ext cx="3541788" cy="573515"/>
            <a:chOff x="2384775" y="4155735"/>
            <a:chExt cx="3541788" cy="573515"/>
          </a:xfrm>
        </p:grpSpPr>
        <p:grpSp>
          <p:nvGrpSpPr>
            <p:cNvPr id="212" name="Google Shape;212;p22"/>
            <p:cNvGrpSpPr/>
            <p:nvPr/>
          </p:nvGrpSpPr>
          <p:grpSpPr>
            <a:xfrm>
              <a:off x="2384775" y="4156538"/>
              <a:ext cx="2552088" cy="572713"/>
              <a:chOff x="2384775" y="4156538"/>
              <a:chExt cx="2552088" cy="572713"/>
            </a:xfrm>
          </p:grpSpPr>
          <p:sp>
            <p:nvSpPr>
              <p:cNvPr id="213" name="Google Shape;213;p22"/>
              <p:cNvSpPr/>
              <p:nvPr/>
            </p:nvSpPr>
            <p:spPr>
              <a:xfrm>
                <a:off x="2384775" y="4156550"/>
                <a:ext cx="5727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2"/>
              <p:cNvSpPr/>
              <p:nvPr/>
            </p:nvSpPr>
            <p:spPr>
              <a:xfrm>
                <a:off x="3374463" y="4156538"/>
                <a:ext cx="5727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p:nvPr/>
            </p:nvSpPr>
            <p:spPr>
              <a:xfrm>
                <a:off x="4364163" y="4156538"/>
                <a:ext cx="5727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22"/>
            <p:cNvSpPr/>
            <p:nvPr/>
          </p:nvSpPr>
          <p:spPr>
            <a:xfrm>
              <a:off x="5353863" y="4155735"/>
              <a:ext cx="5727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 name="Google Shape;217;p22"/>
          <p:cNvGrpSpPr/>
          <p:nvPr/>
        </p:nvGrpSpPr>
        <p:grpSpPr>
          <a:xfrm>
            <a:off x="6186050" y="2240182"/>
            <a:ext cx="580773" cy="2468528"/>
            <a:chOff x="6186050" y="2240182"/>
            <a:chExt cx="580773" cy="2468528"/>
          </a:xfrm>
        </p:grpSpPr>
        <p:grpSp>
          <p:nvGrpSpPr>
            <p:cNvPr id="218" name="Google Shape;218;p22"/>
            <p:cNvGrpSpPr/>
            <p:nvPr/>
          </p:nvGrpSpPr>
          <p:grpSpPr>
            <a:xfrm>
              <a:off x="6186050" y="2240182"/>
              <a:ext cx="572713" cy="1858540"/>
              <a:chOff x="6186050" y="2240182"/>
              <a:chExt cx="572713" cy="1858540"/>
            </a:xfrm>
          </p:grpSpPr>
          <p:sp>
            <p:nvSpPr>
              <p:cNvPr id="219" name="Google Shape;219;p22"/>
              <p:cNvSpPr/>
              <p:nvPr/>
            </p:nvSpPr>
            <p:spPr>
              <a:xfrm>
                <a:off x="6186063" y="2240182"/>
                <a:ext cx="572700" cy="5727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p:nvPr/>
            </p:nvSpPr>
            <p:spPr>
              <a:xfrm>
                <a:off x="6186050" y="2902269"/>
                <a:ext cx="572700" cy="5727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a:off x="6186050" y="3526022"/>
                <a:ext cx="572700" cy="5727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 name="Google Shape;222;p22"/>
            <p:cNvSpPr/>
            <p:nvPr/>
          </p:nvSpPr>
          <p:spPr>
            <a:xfrm>
              <a:off x="6194123" y="4136010"/>
              <a:ext cx="572700" cy="5727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22"/>
          <p:cNvGrpSpPr/>
          <p:nvPr/>
        </p:nvGrpSpPr>
        <p:grpSpPr>
          <a:xfrm>
            <a:off x="2384775" y="2233440"/>
            <a:ext cx="4382048" cy="1863605"/>
            <a:chOff x="2384775" y="2233440"/>
            <a:chExt cx="4382048" cy="1863605"/>
          </a:xfrm>
        </p:grpSpPr>
        <p:grpSp>
          <p:nvGrpSpPr>
            <p:cNvPr id="224" name="Google Shape;224;p22"/>
            <p:cNvGrpSpPr/>
            <p:nvPr/>
          </p:nvGrpSpPr>
          <p:grpSpPr>
            <a:xfrm>
              <a:off x="2384775" y="2259882"/>
              <a:ext cx="3541800" cy="1837162"/>
              <a:chOff x="657300" y="2178332"/>
              <a:chExt cx="3541800" cy="1837162"/>
            </a:xfrm>
          </p:grpSpPr>
          <p:sp>
            <p:nvSpPr>
              <p:cNvPr id="225" name="Google Shape;225;p22"/>
              <p:cNvSpPr/>
              <p:nvPr/>
            </p:nvSpPr>
            <p:spPr>
              <a:xfrm>
                <a:off x="657300" y="2178344"/>
                <a:ext cx="572700" cy="572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
              <p:cNvSpPr/>
              <p:nvPr/>
            </p:nvSpPr>
            <p:spPr>
              <a:xfrm>
                <a:off x="1646988" y="2178332"/>
                <a:ext cx="572700" cy="572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p:nvPr/>
            </p:nvSpPr>
            <p:spPr>
              <a:xfrm>
                <a:off x="2636688" y="2178332"/>
                <a:ext cx="572700" cy="572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p:nvPr/>
            </p:nvSpPr>
            <p:spPr>
              <a:xfrm>
                <a:off x="3626400" y="2178344"/>
                <a:ext cx="572700" cy="572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
              <p:cNvSpPr/>
              <p:nvPr/>
            </p:nvSpPr>
            <p:spPr>
              <a:xfrm>
                <a:off x="657300" y="2810569"/>
                <a:ext cx="572700" cy="572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a:off x="1646988" y="2810557"/>
                <a:ext cx="572700" cy="572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2636688" y="2810557"/>
                <a:ext cx="572700" cy="572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2"/>
              <p:cNvSpPr/>
              <p:nvPr/>
            </p:nvSpPr>
            <p:spPr>
              <a:xfrm>
                <a:off x="3626400" y="2810569"/>
                <a:ext cx="572700" cy="572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2"/>
              <p:cNvSpPr/>
              <p:nvPr/>
            </p:nvSpPr>
            <p:spPr>
              <a:xfrm>
                <a:off x="657300" y="3442794"/>
                <a:ext cx="572700" cy="572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2"/>
              <p:cNvSpPr/>
              <p:nvPr/>
            </p:nvSpPr>
            <p:spPr>
              <a:xfrm>
                <a:off x="1646988" y="3442782"/>
                <a:ext cx="572700" cy="572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2"/>
              <p:cNvSpPr/>
              <p:nvPr/>
            </p:nvSpPr>
            <p:spPr>
              <a:xfrm>
                <a:off x="2636688" y="3442782"/>
                <a:ext cx="572700" cy="572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
              <p:cNvSpPr/>
              <p:nvPr/>
            </p:nvSpPr>
            <p:spPr>
              <a:xfrm>
                <a:off x="3626400" y="3442794"/>
                <a:ext cx="572700" cy="572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 name="Google Shape;237;p22"/>
            <p:cNvSpPr/>
            <p:nvPr/>
          </p:nvSpPr>
          <p:spPr>
            <a:xfrm>
              <a:off x="6194123" y="2233440"/>
              <a:ext cx="572700" cy="572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a:off x="6190075" y="2898044"/>
              <a:ext cx="572700" cy="572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2"/>
            <p:cNvSpPr/>
            <p:nvPr/>
          </p:nvSpPr>
          <p:spPr>
            <a:xfrm>
              <a:off x="6181134" y="3523281"/>
              <a:ext cx="572700" cy="572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3"/>
          <p:cNvSpPr txBox="1"/>
          <p:nvPr>
            <p:ph type="title"/>
          </p:nvPr>
        </p:nvSpPr>
        <p:spPr>
          <a:xfrm>
            <a:off x="311700" y="673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Neighborhood Methods</a:t>
            </a:r>
            <a:endParaRPr>
              <a:solidFill>
                <a:srgbClr val="1C4587"/>
              </a:solidFill>
              <a:latin typeface="Times New Roman"/>
              <a:ea typeface="Times New Roman"/>
              <a:cs typeface="Times New Roman"/>
              <a:sym typeface="Times New Roman"/>
            </a:endParaRPr>
          </a:p>
        </p:txBody>
      </p:sp>
      <p:grpSp>
        <p:nvGrpSpPr>
          <p:cNvPr id="245" name="Google Shape;245;p23"/>
          <p:cNvGrpSpPr/>
          <p:nvPr/>
        </p:nvGrpSpPr>
        <p:grpSpPr>
          <a:xfrm>
            <a:off x="0" y="0"/>
            <a:ext cx="9144000" cy="585300"/>
            <a:chOff x="0" y="0"/>
            <a:chExt cx="9144000" cy="585300"/>
          </a:xfrm>
        </p:grpSpPr>
        <p:sp>
          <p:nvSpPr>
            <p:cNvPr id="246" name="Google Shape;246;p23"/>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7" name="Google Shape;247;p23"/>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248" name="Google Shape;248;p23"/>
          <p:cNvGrpSpPr/>
          <p:nvPr/>
        </p:nvGrpSpPr>
        <p:grpSpPr>
          <a:xfrm>
            <a:off x="-76200" y="4839100"/>
            <a:ext cx="9159475" cy="304200"/>
            <a:chOff x="0" y="4839100"/>
            <a:chExt cx="9159475" cy="304200"/>
          </a:xfrm>
        </p:grpSpPr>
        <p:sp>
          <p:nvSpPr>
            <p:cNvPr id="249" name="Google Shape;249;p23"/>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sp>
        <p:nvSpPr>
          <p:cNvPr id="251" name="Google Shape;251;p23"/>
          <p:cNvSpPr txBox="1"/>
          <p:nvPr>
            <p:ph idx="1" type="body"/>
          </p:nvPr>
        </p:nvSpPr>
        <p:spPr>
          <a:xfrm>
            <a:off x="230800" y="1414250"/>
            <a:ext cx="5445300" cy="572700"/>
          </a:xfrm>
          <a:prstGeom prst="rect">
            <a:avLst/>
          </a:prstGeom>
        </p:spPr>
        <p:txBody>
          <a:bodyPr anchorCtr="0" anchor="t" bIns="91425" lIns="91425" spcFirstLastPara="1" rIns="91425" wrap="square" tIns="91425">
            <a:noAutofit/>
          </a:bodyPr>
          <a:lstStyle/>
          <a:p>
            <a:pPr indent="-349250" lvl="0" marL="457200" rtl="0" algn="l">
              <a:lnSpc>
                <a:spcPct val="100000"/>
              </a:lnSpc>
              <a:spcBef>
                <a:spcPts val="0"/>
              </a:spcBef>
              <a:spcAft>
                <a:spcPts val="1000"/>
              </a:spcAft>
              <a:buSzPts val="1900"/>
              <a:buChar char="●"/>
            </a:pPr>
            <a:r>
              <a:rPr lang="en" sz="1900"/>
              <a:t>Train test split (Recommender System)</a:t>
            </a:r>
            <a:endParaRPr sz="1900"/>
          </a:p>
        </p:txBody>
      </p:sp>
      <p:grpSp>
        <p:nvGrpSpPr>
          <p:cNvPr id="252" name="Google Shape;252;p23"/>
          <p:cNvGrpSpPr/>
          <p:nvPr/>
        </p:nvGrpSpPr>
        <p:grpSpPr>
          <a:xfrm>
            <a:off x="2384775" y="2259863"/>
            <a:ext cx="3541800" cy="2469388"/>
            <a:chOff x="2384775" y="2259863"/>
            <a:chExt cx="3541800" cy="2469388"/>
          </a:xfrm>
        </p:grpSpPr>
        <p:sp>
          <p:nvSpPr>
            <p:cNvPr id="253" name="Google Shape;253;p23"/>
            <p:cNvSpPr/>
            <p:nvPr/>
          </p:nvSpPr>
          <p:spPr>
            <a:xfrm>
              <a:off x="2384775" y="2259875"/>
              <a:ext cx="5727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3"/>
            <p:cNvSpPr/>
            <p:nvPr/>
          </p:nvSpPr>
          <p:spPr>
            <a:xfrm>
              <a:off x="3374463" y="2259863"/>
              <a:ext cx="5727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3"/>
            <p:cNvSpPr/>
            <p:nvPr/>
          </p:nvSpPr>
          <p:spPr>
            <a:xfrm>
              <a:off x="4364163" y="2259863"/>
              <a:ext cx="5727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
            <p:cNvSpPr/>
            <p:nvPr/>
          </p:nvSpPr>
          <p:spPr>
            <a:xfrm>
              <a:off x="5353875" y="2259875"/>
              <a:ext cx="572700" cy="5727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a:off x="2384775" y="2892100"/>
              <a:ext cx="5727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a:off x="3374463" y="2892088"/>
              <a:ext cx="5727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
            <p:cNvSpPr/>
            <p:nvPr/>
          </p:nvSpPr>
          <p:spPr>
            <a:xfrm>
              <a:off x="4364163" y="2892088"/>
              <a:ext cx="5727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p:nvPr/>
          </p:nvSpPr>
          <p:spPr>
            <a:xfrm>
              <a:off x="5353875" y="2892100"/>
              <a:ext cx="572700" cy="5727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a:off x="2384775" y="3524325"/>
              <a:ext cx="5727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a:off x="3374463" y="3524313"/>
              <a:ext cx="5727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a:off x="4364163" y="3524313"/>
              <a:ext cx="5727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3"/>
            <p:cNvSpPr/>
            <p:nvPr/>
          </p:nvSpPr>
          <p:spPr>
            <a:xfrm>
              <a:off x="5353875" y="3524325"/>
              <a:ext cx="572700" cy="5727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3"/>
            <p:cNvSpPr/>
            <p:nvPr/>
          </p:nvSpPr>
          <p:spPr>
            <a:xfrm>
              <a:off x="2384775" y="4156550"/>
              <a:ext cx="5727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
            <p:cNvSpPr/>
            <p:nvPr/>
          </p:nvSpPr>
          <p:spPr>
            <a:xfrm>
              <a:off x="3374463" y="4156538"/>
              <a:ext cx="5727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a:off x="4364163" y="4156538"/>
              <a:ext cx="5727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3"/>
            <p:cNvSpPr/>
            <p:nvPr/>
          </p:nvSpPr>
          <p:spPr>
            <a:xfrm>
              <a:off x="5353875" y="4156550"/>
              <a:ext cx="572700" cy="5727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 name="Google Shape;269;p23"/>
          <p:cNvSpPr txBox="1"/>
          <p:nvPr/>
        </p:nvSpPr>
        <p:spPr>
          <a:xfrm>
            <a:off x="2308575" y="1825475"/>
            <a:ext cx="3784800" cy="4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Year 1         Year 2          Year 3         Year 4</a:t>
            </a:r>
            <a:endParaRPr b="1"/>
          </a:p>
        </p:txBody>
      </p:sp>
      <p:grpSp>
        <p:nvGrpSpPr>
          <p:cNvPr id="270" name="Google Shape;270;p23"/>
          <p:cNvGrpSpPr/>
          <p:nvPr/>
        </p:nvGrpSpPr>
        <p:grpSpPr>
          <a:xfrm>
            <a:off x="2382514" y="2249025"/>
            <a:ext cx="3541800" cy="1837163"/>
            <a:chOff x="657300" y="2178332"/>
            <a:chExt cx="3541800" cy="1837162"/>
          </a:xfrm>
        </p:grpSpPr>
        <p:sp>
          <p:nvSpPr>
            <p:cNvPr id="271" name="Google Shape;271;p23"/>
            <p:cNvSpPr/>
            <p:nvPr/>
          </p:nvSpPr>
          <p:spPr>
            <a:xfrm>
              <a:off x="657300" y="2178344"/>
              <a:ext cx="572700" cy="572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a:off x="1646988" y="2178332"/>
              <a:ext cx="572700" cy="572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3"/>
            <p:cNvSpPr/>
            <p:nvPr/>
          </p:nvSpPr>
          <p:spPr>
            <a:xfrm>
              <a:off x="2636688" y="2178332"/>
              <a:ext cx="572700" cy="572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3"/>
            <p:cNvSpPr/>
            <p:nvPr/>
          </p:nvSpPr>
          <p:spPr>
            <a:xfrm>
              <a:off x="3626400" y="2178344"/>
              <a:ext cx="572700" cy="572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
            <p:cNvSpPr/>
            <p:nvPr/>
          </p:nvSpPr>
          <p:spPr>
            <a:xfrm>
              <a:off x="657300" y="2810569"/>
              <a:ext cx="572700" cy="572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p:nvPr/>
          </p:nvSpPr>
          <p:spPr>
            <a:xfrm>
              <a:off x="1646988" y="2810557"/>
              <a:ext cx="572700" cy="572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3"/>
            <p:cNvSpPr/>
            <p:nvPr/>
          </p:nvSpPr>
          <p:spPr>
            <a:xfrm>
              <a:off x="2636688" y="2810557"/>
              <a:ext cx="572700" cy="572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3"/>
            <p:cNvSpPr/>
            <p:nvPr/>
          </p:nvSpPr>
          <p:spPr>
            <a:xfrm>
              <a:off x="3626400" y="2810569"/>
              <a:ext cx="572700" cy="572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3"/>
            <p:cNvSpPr/>
            <p:nvPr/>
          </p:nvSpPr>
          <p:spPr>
            <a:xfrm>
              <a:off x="657300" y="3442794"/>
              <a:ext cx="572700" cy="572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3"/>
            <p:cNvSpPr/>
            <p:nvPr/>
          </p:nvSpPr>
          <p:spPr>
            <a:xfrm>
              <a:off x="1646988" y="3442782"/>
              <a:ext cx="572700" cy="572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p:nvPr/>
          </p:nvSpPr>
          <p:spPr>
            <a:xfrm>
              <a:off x="2636688" y="3442782"/>
              <a:ext cx="572700" cy="572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3"/>
            <p:cNvSpPr/>
            <p:nvPr/>
          </p:nvSpPr>
          <p:spPr>
            <a:xfrm>
              <a:off x="3626400" y="3442794"/>
              <a:ext cx="572700" cy="572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23"/>
          <p:cNvGrpSpPr/>
          <p:nvPr/>
        </p:nvGrpSpPr>
        <p:grpSpPr>
          <a:xfrm>
            <a:off x="7018250" y="1991969"/>
            <a:ext cx="1688100" cy="572700"/>
            <a:chOff x="7018250" y="1991969"/>
            <a:chExt cx="1688100" cy="572700"/>
          </a:xfrm>
        </p:grpSpPr>
        <p:sp>
          <p:nvSpPr>
            <p:cNvPr id="284" name="Google Shape;284;p23"/>
            <p:cNvSpPr txBox="1"/>
            <p:nvPr/>
          </p:nvSpPr>
          <p:spPr>
            <a:xfrm>
              <a:off x="7667150" y="2061125"/>
              <a:ext cx="1039200" cy="4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t>Train</a:t>
              </a:r>
              <a:endParaRPr b="1" sz="1900"/>
            </a:p>
          </p:txBody>
        </p:sp>
        <p:sp>
          <p:nvSpPr>
            <p:cNvPr id="285" name="Google Shape;285;p23"/>
            <p:cNvSpPr/>
            <p:nvPr/>
          </p:nvSpPr>
          <p:spPr>
            <a:xfrm>
              <a:off x="7018250" y="1991969"/>
              <a:ext cx="572700" cy="572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 name="Google Shape;286;p23"/>
          <p:cNvSpPr txBox="1"/>
          <p:nvPr/>
        </p:nvSpPr>
        <p:spPr>
          <a:xfrm>
            <a:off x="1052050" y="2259875"/>
            <a:ext cx="1039200" cy="4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Student 1</a:t>
            </a:r>
            <a:endParaRPr b="1"/>
          </a:p>
        </p:txBody>
      </p:sp>
      <p:sp>
        <p:nvSpPr>
          <p:cNvPr id="287" name="Google Shape;287;p23"/>
          <p:cNvSpPr txBox="1"/>
          <p:nvPr/>
        </p:nvSpPr>
        <p:spPr>
          <a:xfrm>
            <a:off x="1052050" y="2967200"/>
            <a:ext cx="1039200" cy="4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Student 2</a:t>
            </a:r>
            <a:endParaRPr b="1"/>
          </a:p>
        </p:txBody>
      </p:sp>
      <p:sp>
        <p:nvSpPr>
          <p:cNvPr id="288" name="Google Shape;288;p23"/>
          <p:cNvSpPr txBox="1"/>
          <p:nvPr/>
        </p:nvSpPr>
        <p:spPr>
          <a:xfrm>
            <a:off x="1052050" y="3603750"/>
            <a:ext cx="1039200" cy="4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Student 3</a:t>
            </a:r>
            <a:endParaRPr b="1"/>
          </a:p>
        </p:txBody>
      </p:sp>
      <p:sp>
        <p:nvSpPr>
          <p:cNvPr id="289" name="Google Shape;289;p23"/>
          <p:cNvSpPr txBox="1"/>
          <p:nvPr/>
        </p:nvSpPr>
        <p:spPr>
          <a:xfrm>
            <a:off x="1052050" y="4221425"/>
            <a:ext cx="1039200" cy="4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Student 4</a:t>
            </a:r>
            <a:endParaRPr b="1"/>
          </a:p>
        </p:txBody>
      </p:sp>
      <p:sp>
        <p:nvSpPr>
          <p:cNvPr id="290" name="Google Shape;290;p23"/>
          <p:cNvSpPr/>
          <p:nvPr/>
        </p:nvSpPr>
        <p:spPr>
          <a:xfrm>
            <a:off x="7018250" y="2694275"/>
            <a:ext cx="5727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3"/>
          <p:cNvSpPr txBox="1"/>
          <p:nvPr/>
        </p:nvSpPr>
        <p:spPr>
          <a:xfrm>
            <a:off x="7743350" y="2763425"/>
            <a:ext cx="1039200" cy="4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t>Test</a:t>
            </a:r>
            <a:endParaRPr b="1" sz="1900"/>
          </a:p>
        </p:txBody>
      </p:sp>
      <p:grpSp>
        <p:nvGrpSpPr>
          <p:cNvPr id="292" name="Google Shape;292;p23"/>
          <p:cNvGrpSpPr/>
          <p:nvPr/>
        </p:nvGrpSpPr>
        <p:grpSpPr>
          <a:xfrm>
            <a:off x="2384775" y="4156538"/>
            <a:ext cx="2552088" cy="572713"/>
            <a:chOff x="2384775" y="4156538"/>
            <a:chExt cx="2552088" cy="572713"/>
          </a:xfrm>
        </p:grpSpPr>
        <p:sp>
          <p:nvSpPr>
            <p:cNvPr id="293" name="Google Shape;293;p23"/>
            <p:cNvSpPr/>
            <p:nvPr/>
          </p:nvSpPr>
          <p:spPr>
            <a:xfrm>
              <a:off x="2384775" y="4156550"/>
              <a:ext cx="5727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3"/>
            <p:cNvSpPr/>
            <p:nvPr/>
          </p:nvSpPr>
          <p:spPr>
            <a:xfrm>
              <a:off x="3374463" y="4156538"/>
              <a:ext cx="5727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3"/>
            <p:cNvSpPr/>
            <p:nvPr/>
          </p:nvSpPr>
          <p:spPr>
            <a:xfrm>
              <a:off x="4364163" y="4156538"/>
              <a:ext cx="5727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6" name="Google Shape;296;p23"/>
          <p:cNvSpPr/>
          <p:nvPr/>
        </p:nvSpPr>
        <p:spPr>
          <a:xfrm>
            <a:off x="5186473" y="1677092"/>
            <a:ext cx="906900" cy="3162000"/>
          </a:xfrm>
          <a:prstGeom prst="rect">
            <a:avLst/>
          </a:prstGeom>
          <a:noFill/>
          <a:ln cap="flat" cmpd="sng" w="2857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7" name="Google Shape;297;p23"/>
          <p:cNvGrpSpPr/>
          <p:nvPr/>
        </p:nvGrpSpPr>
        <p:grpSpPr>
          <a:xfrm>
            <a:off x="2384764" y="2250132"/>
            <a:ext cx="3541800" cy="1837162"/>
            <a:chOff x="657300" y="2178332"/>
            <a:chExt cx="3541800" cy="1837162"/>
          </a:xfrm>
        </p:grpSpPr>
        <p:sp>
          <p:nvSpPr>
            <p:cNvPr id="298" name="Google Shape;298;p23"/>
            <p:cNvSpPr/>
            <p:nvPr/>
          </p:nvSpPr>
          <p:spPr>
            <a:xfrm>
              <a:off x="657300" y="2178344"/>
              <a:ext cx="5727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3"/>
            <p:cNvSpPr/>
            <p:nvPr/>
          </p:nvSpPr>
          <p:spPr>
            <a:xfrm>
              <a:off x="1646988" y="2178332"/>
              <a:ext cx="5727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3"/>
            <p:cNvSpPr/>
            <p:nvPr/>
          </p:nvSpPr>
          <p:spPr>
            <a:xfrm>
              <a:off x="2636688" y="2178332"/>
              <a:ext cx="5727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p:nvPr/>
          </p:nvSpPr>
          <p:spPr>
            <a:xfrm>
              <a:off x="3626400" y="2178344"/>
              <a:ext cx="5727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a:off x="657300" y="2810569"/>
              <a:ext cx="5727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
            <p:cNvSpPr/>
            <p:nvPr/>
          </p:nvSpPr>
          <p:spPr>
            <a:xfrm>
              <a:off x="1646988" y="2810557"/>
              <a:ext cx="5727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3"/>
            <p:cNvSpPr/>
            <p:nvPr/>
          </p:nvSpPr>
          <p:spPr>
            <a:xfrm>
              <a:off x="2636688" y="2810557"/>
              <a:ext cx="5727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3"/>
            <p:cNvSpPr/>
            <p:nvPr/>
          </p:nvSpPr>
          <p:spPr>
            <a:xfrm>
              <a:off x="3626400" y="2810569"/>
              <a:ext cx="5727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3"/>
            <p:cNvSpPr/>
            <p:nvPr/>
          </p:nvSpPr>
          <p:spPr>
            <a:xfrm>
              <a:off x="657300" y="3442794"/>
              <a:ext cx="5727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p:nvPr/>
          </p:nvSpPr>
          <p:spPr>
            <a:xfrm>
              <a:off x="1646988" y="3442782"/>
              <a:ext cx="5727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a:off x="2636688" y="3442782"/>
              <a:ext cx="5727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a:off x="3626400" y="3442794"/>
              <a:ext cx="5727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4"/>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Neighborhood Methods</a:t>
            </a:r>
            <a:endParaRPr>
              <a:solidFill>
                <a:srgbClr val="1C4587"/>
              </a:solidFill>
              <a:latin typeface="Times New Roman"/>
              <a:ea typeface="Times New Roman"/>
              <a:cs typeface="Times New Roman"/>
              <a:sym typeface="Times New Roman"/>
            </a:endParaRPr>
          </a:p>
        </p:txBody>
      </p:sp>
      <p:grpSp>
        <p:nvGrpSpPr>
          <p:cNvPr id="315" name="Google Shape;315;p24"/>
          <p:cNvGrpSpPr/>
          <p:nvPr/>
        </p:nvGrpSpPr>
        <p:grpSpPr>
          <a:xfrm>
            <a:off x="0" y="0"/>
            <a:ext cx="9144000" cy="585300"/>
            <a:chOff x="0" y="0"/>
            <a:chExt cx="9144000" cy="585300"/>
          </a:xfrm>
        </p:grpSpPr>
        <p:sp>
          <p:nvSpPr>
            <p:cNvPr id="316" name="Google Shape;316;p24"/>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7" name="Google Shape;317;p24"/>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318" name="Google Shape;318;p24"/>
          <p:cNvGrpSpPr/>
          <p:nvPr/>
        </p:nvGrpSpPr>
        <p:grpSpPr>
          <a:xfrm>
            <a:off x="0" y="4839100"/>
            <a:ext cx="9159475" cy="304200"/>
            <a:chOff x="0" y="4839100"/>
            <a:chExt cx="9159475" cy="304200"/>
          </a:xfrm>
        </p:grpSpPr>
        <p:sp>
          <p:nvSpPr>
            <p:cNvPr id="319" name="Google Shape;319;p24"/>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4"/>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pic>
        <p:nvPicPr>
          <p:cNvPr id="321" name="Google Shape;321;p24"/>
          <p:cNvPicPr preferRelativeResize="0"/>
          <p:nvPr/>
        </p:nvPicPr>
        <p:blipFill rotWithShape="1">
          <a:blip r:embed="rId4">
            <a:alphaModFix/>
          </a:blip>
          <a:srcRect b="17307" l="0" r="0" t="0"/>
          <a:stretch/>
        </p:blipFill>
        <p:spPr>
          <a:xfrm>
            <a:off x="696275" y="2037375"/>
            <a:ext cx="7766925" cy="2675125"/>
          </a:xfrm>
          <a:prstGeom prst="rect">
            <a:avLst/>
          </a:prstGeom>
          <a:noFill/>
          <a:ln>
            <a:noFill/>
          </a:ln>
        </p:spPr>
      </p:pic>
      <p:pic>
        <p:nvPicPr>
          <p:cNvPr id="322" name="Google Shape;322;p24"/>
          <p:cNvPicPr preferRelativeResize="0"/>
          <p:nvPr/>
        </p:nvPicPr>
        <p:blipFill>
          <a:blip r:embed="rId5">
            <a:alphaModFix/>
          </a:blip>
          <a:stretch>
            <a:fillRect/>
          </a:stretch>
        </p:blipFill>
        <p:spPr>
          <a:xfrm>
            <a:off x="2910612" y="1093918"/>
            <a:ext cx="4832575" cy="881082"/>
          </a:xfrm>
          <a:prstGeom prst="rect">
            <a:avLst/>
          </a:prstGeom>
          <a:noFill/>
          <a:ln>
            <a:noFill/>
          </a:ln>
        </p:spPr>
      </p:pic>
      <p:pic>
        <p:nvPicPr>
          <p:cNvPr id="323" name="Google Shape;323;p24"/>
          <p:cNvPicPr preferRelativeResize="0"/>
          <p:nvPr/>
        </p:nvPicPr>
        <p:blipFill>
          <a:blip r:embed="rId6">
            <a:alphaModFix/>
          </a:blip>
          <a:stretch>
            <a:fillRect/>
          </a:stretch>
        </p:blipFill>
        <p:spPr>
          <a:xfrm>
            <a:off x="696275" y="1389700"/>
            <a:ext cx="2102551" cy="585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5"/>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Neighborhood Methods</a:t>
            </a:r>
            <a:endParaRPr>
              <a:solidFill>
                <a:srgbClr val="1C4587"/>
              </a:solidFill>
              <a:latin typeface="Times New Roman"/>
              <a:ea typeface="Times New Roman"/>
              <a:cs typeface="Times New Roman"/>
              <a:sym typeface="Times New Roman"/>
            </a:endParaRPr>
          </a:p>
        </p:txBody>
      </p:sp>
      <p:grpSp>
        <p:nvGrpSpPr>
          <p:cNvPr id="329" name="Google Shape;329;p25"/>
          <p:cNvGrpSpPr/>
          <p:nvPr/>
        </p:nvGrpSpPr>
        <p:grpSpPr>
          <a:xfrm>
            <a:off x="0" y="0"/>
            <a:ext cx="9144000" cy="585300"/>
            <a:chOff x="0" y="0"/>
            <a:chExt cx="9144000" cy="585300"/>
          </a:xfrm>
        </p:grpSpPr>
        <p:sp>
          <p:nvSpPr>
            <p:cNvPr id="330" name="Google Shape;330;p25"/>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1" name="Google Shape;331;p25"/>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332" name="Google Shape;332;p25"/>
          <p:cNvGrpSpPr/>
          <p:nvPr/>
        </p:nvGrpSpPr>
        <p:grpSpPr>
          <a:xfrm>
            <a:off x="0" y="4839100"/>
            <a:ext cx="9159475" cy="304200"/>
            <a:chOff x="0" y="4839100"/>
            <a:chExt cx="9159475" cy="304200"/>
          </a:xfrm>
        </p:grpSpPr>
        <p:sp>
          <p:nvSpPr>
            <p:cNvPr id="333" name="Google Shape;333;p25"/>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5"/>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pic>
        <p:nvPicPr>
          <p:cNvPr id="335" name="Google Shape;335;p25"/>
          <p:cNvPicPr preferRelativeResize="0"/>
          <p:nvPr/>
        </p:nvPicPr>
        <p:blipFill rotWithShape="1">
          <a:blip r:embed="rId4">
            <a:alphaModFix/>
          </a:blip>
          <a:srcRect b="8550" l="0" r="0" t="0"/>
          <a:stretch/>
        </p:blipFill>
        <p:spPr>
          <a:xfrm>
            <a:off x="2238313" y="1151200"/>
            <a:ext cx="4682862" cy="861187"/>
          </a:xfrm>
          <a:prstGeom prst="rect">
            <a:avLst/>
          </a:prstGeom>
          <a:noFill/>
          <a:ln>
            <a:noFill/>
          </a:ln>
        </p:spPr>
      </p:pic>
      <p:pic>
        <p:nvPicPr>
          <p:cNvPr id="336" name="Google Shape;336;p25"/>
          <p:cNvPicPr preferRelativeResize="0"/>
          <p:nvPr/>
        </p:nvPicPr>
        <p:blipFill>
          <a:blip r:embed="rId5">
            <a:alphaModFix/>
          </a:blip>
          <a:stretch>
            <a:fillRect/>
          </a:stretch>
        </p:blipFill>
        <p:spPr>
          <a:xfrm>
            <a:off x="640821" y="2084175"/>
            <a:ext cx="7862367" cy="2683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6"/>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Neighborhood Methods</a:t>
            </a:r>
            <a:endParaRPr>
              <a:solidFill>
                <a:srgbClr val="1C4587"/>
              </a:solidFill>
              <a:latin typeface="Times New Roman"/>
              <a:ea typeface="Times New Roman"/>
              <a:cs typeface="Times New Roman"/>
              <a:sym typeface="Times New Roman"/>
            </a:endParaRPr>
          </a:p>
        </p:txBody>
      </p:sp>
      <p:grpSp>
        <p:nvGrpSpPr>
          <p:cNvPr id="342" name="Google Shape;342;p26"/>
          <p:cNvGrpSpPr/>
          <p:nvPr/>
        </p:nvGrpSpPr>
        <p:grpSpPr>
          <a:xfrm>
            <a:off x="0" y="0"/>
            <a:ext cx="9144000" cy="585300"/>
            <a:chOff x="0" y="0"/>
            <a:chExt cx="9144000" cy="585300"/>
          </a:xfrm>
        </p:grpSpPr>
        <p:sp>
          <p:nvSpPr>
            <p:cNvPr id="343" name="Google Shape;343;p26"/>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4" name="Google Shape;344;p26"/>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345" name="Google Shape;345;p26"/>
          <p:cNvGrpSpPr/>
          <p:nvPr/>
        </p:nvGrpSpPr>
        <p:grpSpPr>
          <a:xfrm>
            <a:off x="0" y="4839100"/>
            <a:ext cx="9159475" cy="304200"/>
            <a:chOff x="0" y="4839100"/>
            <a:chExt cx="9159475" cy="304200"/>
          </a:xfrm>
        </p:grpSpPr>
        <p:sp>
          <p:nvSpPr>
            <p:cNvPr id="346" name="Google Shape;346;p26"/>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6"/>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pic>
        <p:nvPicPr>
          <p:cNvPr id="348" name="Google Shape;348;p26"/>
          <p:cNvPicPr preferRelativeResize="0"/>
          <p:nvPr/>
        </p:nvPicPr>
        <p:blipFill>
          <a:blip r:embed="rId4">
            <a:alphaModFix/>
          </a:blip>
          <a:stretch>
            <a:fillRect/>
          </a:stretch>
        </p:blipFill>
        <p:spPr>
          <a:xfrm>
            <a:off x="509100" y="2274875"/>
            <a:ext cx="3901874" cy="1897350"/>
          </a:xfrm>
          <a:prstGeom prst="rect">
            <a:avLst/>
          </a:prstGeom>
          <a:noFill/>
          <a:ln>
            <a:noFill/>
          </a:ln>
        </p:spPr>
      </p:pic>
      <p:pic>
        <p:nvPicPr>
          <p:cNvPr id="349" name="Google Shape;349;p26"/>
          <p:cNvPicPr preferRelativeResize="0"/>
          <p:nvPr/>
        </p:nvPicPr>
        <p:blipFill rotWithShape="1">
          <a:blip r:embed="rId5">
            <a:alphaModFix/>
          </a:blip>
          <a:srcRect b="40076" l="0" r="0" t="0"/>
          <a:stretch/>
        </p:blipFill>
        <p:spPr>
          <a:xfrm>
            <a:off x="2312375" y="1184925"/>
            <a:ext cx="4534750" cy="535463"/>
          </a:xfrm>
          <a:prstGeom prst="rect">
            <a:avLst/>
          </a:prstGeom>
          <a:noFill/>
          <a:ln>
            <a:noFill/>
          </a:ln>
        </p:spPr>
      </p:pic>
      <p:pic>
        <p:nvPicPr>
          <p:cNvPr id="350" name="Google Shape;350;p26"/>
          <p:cNvPicPr preferRelativeResize="0"/>
          <p:nvPr/>
        </p:nvPicPr>
        <p:blipFill>
          <a:blip r:embed="rId6">
            <a:alphaModFix/>
          </a:blip>
          <a:stretch>
            <a:fillRect/>
          </a:stretch>
        </p:blipFill>
        <p:spPr>
          <a:xfrm>
            <a:off x="4698250" y="1914250"/>
            <a:ext cx="2819400" cy="1209675"/>
          </a:xfrm>
          <a:prstGeom prst="rect">
            <a:avLst/>
          </a:prstGeom>
          <a:noFill/>
          <a:ln>
            <a:noFill/>
          </a:ln>
        </p:spPr>
      </p:pic>
      <p:sp>
        <p:nvSpPr>
          <p:cNvPr id="351" name="Google Shape;351;p26"/>
          <p:cNvSpPr txBox="1"/>
          <p:nvPr/>
        </p:nvSpPr>
        <p:spPr>
          <a:xfrm>
            <a:off x="7517650" y="2053950"/>
            <a:ext cx="1588800" cy="10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latin typeface="Times New Roman"/>
                <a:ea typeface="Times New Roman"/>
                <a:cs typeface="Times New Roman"/>
                <a:sym typeface="Times New Roman"/>
              </a:rPr>
              <a:t>u</a:t>
            </a:r>
            <a:r>
              <a:rPr lang="en" sz="1200">
                <a:latin typeface="Times New Roman"/>
                <a:ea typeface="Times New Roman"/>
                <a:cs typeface="Times New Roman"/>
                <a:sym typeface="Times New Roman"/>
              </a:rPr>
              <a:t> = student</a:t>
            </a:r>
            <a:endParaRPr sz="1200">
              <a:latin typeface="Times New Roman"/>
              <a:ea typeface="Times New Roman"/>
              <a:cs typeface="Times New Roman"/>
              <a:sym typeface="Times New Roman"/>
            </a:endParaRPr>
          </a:p>
          <a:p>
            <a:pPr indent="0" lvl="0" marL="0" rtl="0" algn="l">
              <a:spcBef>
                <a:spcPts val="0"/>
              </a:spcBef>
              <a:spcAft>
                <a:spcPts val="0"/>
              </a:spcAft>
              <a:buNone/>
            </a:pPr>
            <a:r>
              <a:rPr i="1" lang="en" sz="1200">
                <a:latin typeface="Times New Roman"/>
                <a:ea typeface="Times New Roman"/>
                <a:cs typeface="Times New Roman"/>
                <a:sym typeface="Times New Roman"/>
              </a:rPr>
              <a:t>i</a:t>
            </a:r>
            <a:r>
              <a:rPr lang="en" sz="1200">
                <a:latin typeface="Times New Roman"/>
                <a:ea typeface="Times New Roman"/>
                <a:cs typeface="Times New Roman"/>
                <a:sym typeface="Times New Roman"/>
              </a:rPr>
              <a:t> = course</a:t>
            </a:r>
            <a:endParaRPr sz="1200">
              <a:latin typeface="Times New Roman"/>
              <a:ea typeface="Times New Roman"/>
              <a:cs typeface="Times New Roman"/>
              <a:sym typeface="Times New Roman"/>
            </a:endParaRPr>
          </a:p>
          <a:p>
            <a:pPr indent="0" lvl="0" marL="0" rtl="0" algn="l">
              <a:spcBef>
                <a:spcPts val="0"/>
              </a:spcBef>
              <a:spcAft>
                <a:spcPts val="0"/>
              </a:spcAft>
              <a:buNone/>
            </a:pPr>
            <a:r>
              <a:rPr i="1" lang="en" sz="1200">
                <a:latin typeface="Times New Roman"/>
                <a:ea typeface="Times New Roman"/>
                <a:cs typeface="Times New Roman"/>
                <a:sym typeface="Times New Roman"/>
              </a:rPr>
              <a:t>j</a:t>
            </a:r>
            <a:r>
              <a:rPr lang="en" sz="1200">
                <a:latin typeface="Times New Roman"/>
                <a:ea typeface="Times New Roman"/>
                <a:cs typeface="Times New Roman"/>
                <a:sym typeface="Times New Roman"/>
              </a:rPr>
              <a:t> = course taken</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W = weights (0/1)</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r = item-based matrix</a:t>
            </a:r>
            <a:endParaRPr sz="12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7"/>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Neighborhood Methods: Results</a:t>
            </a:r>
            <a:endParaRPr>
              <a:solidFill>
                <a:srgbClr val="1C4587"/>
              </a:solidFill>
              <a:latin typeface="Times New Roman"/>
              <a:ea typeface="Times New Roman"/>
              <a:cs typeface="Times New Roman"/>
              <a:sym typeface="Times New Roman"/>
            </a:endParaRPr>
          </a:p>
        </p:txBody>
      </p:sp>
      <p:grpSp>
        <p:nvGrpSpPr>
          <p:cNvPr id="357" name="Google Shape;357;p27"/>
          <p:cNvGrpSpPr/>
          <p:nvPr/>
        </p:nvGrpSpPr>
        <p:grpSpPr>
          <a:xfrm>
            <a:off x="0" y="0"/>
            <a:ext cx="9144000" cy="585300"/>
            <a:chOff x="0" y="0"/>
            <a:chExt cx="9144000" cy="585300"/>
          </a:xfrm>
        </p:grpSpPr>
        <p:sp>
          <p:nvSpPr>
            <p:cNvPr id="358" name="Google Shape;358;p27"/>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9" name="Google Shape;359;p27"/>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360" name="Google Shape;360;p27"/>
          <p:cNvGrpSpPr/>
          <p:nvPr/>
        </p:nvGrpSpPr>
        <p:grpSpPr>
          <a:xfrm>
            <a:off x="0" y="4839100"/>
            <a:ext cx="9159475" cy="304200"/>
            <a:chOff x="0" y="4839100"/>
            <a:chExt cx="9159475" cy="304200"/>
          </a:xfrm>
        </p:grpSpPr>
        <p:sp>
          <p:nvSpPr>
            <p:cNvPr id="361" name="Google Shape;361;p27"/>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7"/>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pic>
        <p:nvPicPr>
          <p:cNvPr id="363" name="Google Shape;363;p27"/>
          <p:cNvPicPr preferRelativeResize="0"/>
          <p:nvPr/>
        </p:nvPicPr>
        <p:blipFill>
          <a:blip r:embed="rId4">
            <a:alphaModFix/>
          </a:blip>
          <a:stretch>
            <a:fillRect/>
          </a:stretch>
        </p:blipFill>
        <p:spPr>
          <a:xfrm>
            <a:off x="152400" y="1246325"/>
            <a:ext cx="8456138" cy="34403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8"/>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SVD</a:t>
            </a:r>
            <a:endParaRPr>
              <a:solidFill>
                <a:srgbClr val="1C4587"/>
              </a:solidFill>
              <a:latin typeface="Times New Roman"/>
              <a:ea typeface="Times New Roman"/>
              <a:cs typeface="Times New Roman"/>
              <a:sym typeface="Times New Roman"/>
            </a:endParaRPr>
          </a:p>
        </p:txBody>
      </p:sp>
      <p:sp>
        <p:nvSpPr>
          <p:cNvPr id="369" name="Google Shape;369;p2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Singular Value Decomposition (SVD)</a:t>
            </a:r>
            <a:endParaRPr sz="1600"/>
          </a:p>
          <a:p>
            <a:pPr indent="0" lvl="0" marL="914400" rtl="0" algn="l">
              <a:spcBef>
                <a:spcPts val="1600"/>
              </a:spcBef>
              <a:spcAft>
                <a:spcPts val="0"/>
              </a:spcAft>
              <a:buNone/>
            </a:pPr>
            <a:r>
              <a:t/>
            </a:r>
            <a:endParaRPr/>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a:p>
        </p:txBody>
      </p:sp>
      <p:grpSp>
        <p:nvGrpSpPr>
          <p:cNvPr id="370" name="Google Shape;370;p28"/>
          <p:cNvGrpSpPr/>
          <p:nvPr/>
        </p:nvGrpSpPr>
        <p:grpSpPr>
          <a:xfrm>
            <a:off x="0" y="0"/>
            <a:ext cx="9144000" cy="585300"/>
            <a:chOff x="0" y="0"/>
            <a:chExt cx="9144000" cy="585300"/>
          </a:xfrm>
        </p:grpSpPr>
        <p:sp>
          <p:nvSpPr>
            <p:cNvPr id="371" name="Google Shape;371;p28"/>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2" name="Google Shape;372;p28"/>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373" name="Google Shape;373;p28"/>
          <p:cNvGrpSpPr/>
          <p:nvPr/>
        </p:nvGrpSpPr>
        <p:grpSpPr>
          <a:xfrm>
            <a:off x="0" y="4839100"/>
            <a:ext cx="9159475" cy="304200"/>
            <a:chOff x="0" y="4839100"/>
            <a:chExt cx="9159475" cy="304200"/>
          </a:xfrm>
        </p:grpSpPr>
        <p:sp>
          <p:nvSpPr>
            <p:cNvPr id="374" name="Google Shape;374;p28"/>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8"/>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pic>
        <p:nvPicPr>
          <p:cNvPr id="376" name="Google Shape;376;p28"/>
          <p:cNvPicPr preferRelativeResize="0"/>
          <p:nvPr/>
        </p:nvPicPr>
        <p:blipFill>
          <a:blip r:embed="rId4">
            <a:alphaModFix/>
          </a:blip>
          <a:stretch>
            <a:fillRect/>
          </a:stretch>
        </p:blipFill>
        <p:spPr>
          <a:xfrm>
            <a:off x="524650" y="1835625"/>
            <a:ext cx="3574001" cy="1567150"/>
          </a:xfrm>
          <a:prstGeom prst="rect">
            <a:avLst/>
          </a:prstGeom>
          <a:noFill/>
          <a:ln>
            <a:noFill/>
          </a:ln>
        </p:spPr>
      </p:pic>
      <p:sp>
        <p:nvSpPr>
          <p:cNvPr id="377" name="Google Shape;377;p28"/>
          <p:cNvSpPr txBox="1"/>
          <p:nvPr>
            <p:ph idx="2" type="body"/>
          </p:nvPr>
        </p:nvSpPr>
        <p:spPr>
          <a:xfrm>
            <a:off x="4862500" y="1152475"/>
            <a:ext cx="3999900" cy="471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Creating training and testing datasets</a:t>
            </a:r>
            <a:endParaRPr/>
          </a:p>
          <a:p>
            <a:pPr indent="0" lvl="0" marL="0" rtl="0" algn="l">
              <a:spcBef>
                <a:spcPts val="1600"/>
              </a:spcBef>
              <a:spcAft>
                <a:spcPts val="1600"/>
              </a:spcAft>
              <a:buNone/>
            </a:pPr>
            <a:r>
              <a:t/>
            </a:r>
            <a:endParaRPr/>
          </a:p>
        </p:txBody>
      </p:sp>
      <p:grpSp>
        <p:nvGrpSpPr>
          <p:cNvPr id="378" name="Google Shape;378;p28"/>
          <p:cNvGrpSpPr/>
          <p:nvPr/>
        </p:nvGrpSpPr>
        <p:grpSpPr>
          <a:xfrm>
            <a:off x="4920925" y="1984375"/>
            <a:ext cx="3895333" cy="1402600"/>
            <a:chOff x="4768525" y="2289175"/>
            <a:chExt cx="3895333" cy="1402600"/>
          </a:xfrm>
        </p:grpSpPr>
        <p:grpSp>
          <p:nvGrpSpPr>
            <p:cNvPr id="379" name="Google Shape;379;p28"/>
            <p:cNvGrpSpPr/>
            <p:nvPr/>
          </p:nvGrpSpPr>
          <p:grpSpPr>
            <a:xfrm>
              <a:off x="5933075" y="2289175"/>
              <a:ext cx="413700" cy="1143000"/>
              <a:chOff x="5474375" y="1654350"/>
              <a:chExt cx="413700" cy="1143000"/>
            </a:xfrm>
          </p:grpSpPr>
          <p:sp>
            <p:nvSpPr>
              <p:cNvPr id="380" name="Google Shape;380;p28"/>
              <p:cNvSpPr/>
              <p:nvPr/>
            </p:nvSpPr>
            <p:spPr>
              <a:xfrm>
                <a:off x="5474375" y="1654350"/>
                <a:ext cx="413700" cy="917400"/>
              </a:xfrm>
              <a:prstGeom prst="rect">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8"/>
              <p:cNvSpPr/>
              <p:nvPr/>
            </p:nvSpPr>
            <p:spPr>
              <a:xfrm>
                <a:off x="5474375" y="2571750"/>
                <a:ext cx="413700" cy="225600"/>
              </a:xfrm>
              <a:prstGeom prst="rect">
                <a:avLst/>
              </a:prstGeom>
              <a:solidFill>
                <a:srgbClr val="93C47D"/>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2" name="Google Shape;382;p28"/>
            <p:cNvSpPr txBox="1"/>
            <p:nvPr/>
          </p:nvSpPr>
          <p:spPr>
            <a:xfrm>
              <a:off x="4768525" y="2624425"/>
              <a:ext cx="1210800" cy="360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t>Train students</a:t>
              </a:r>
              <a:endParaRPr sz="1200"/>
            </a:p>
          </p:txBody>
        </p:sp>
        <p:sp>
          <p:nvSpPr>
            <p:cNvPr id="383" name="Google Shape;383;p28"/>
            <p:cNvSpPr txBox="1"/>
            <p:nvPr/>
          </p:nvSpPr>
          <p:spPr>
            <a:xfrm>
              <a:off x="4873786" y="3122732"/>
              <a:ext cx="1120500" cy="360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t>Test students</a:t>
              </a:r>
              <a:endParaRPr sz="1200"/>
            </a:p>
          </p:txBody>
        </p:sp>
        <p:sp>
          <p:nvSpPr>
            <p:cNvPr id="384" name="Google Shape;384;p28"/>
            <p:cNvSpPr/>
            <p:nvPr/>
          </p:nvSpPr>
          <p:spPr>
            <a:xfrm>
              <a:off x="6451925" y="2669500"/>
              <a:ext cx="228600" cy="165300"/>
            </a:xfrm>
            <a:prstGeom prst="rightArrow">
              <a:avLst>
                <a:gd fmla="val 50000" name="adj1"/>
                <a:gd fmla="val 50000" name="adj2"/>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8"/>
            <p:cNvSpPr/>
            <p:nvPr/>
          </p:nvSpPr>
          <p:spPr>
            <a:xfrm rot="-1452183">
              <a:off x="6403868" y="3149013"/>
              <a:ext cx="253920" cy="165432"/>
            </a:xfrm>
            <a:prstGeom prst="rightArrow">
              <a:avLst>
                <a:gd fmla="val 50000" name="adj1"/>
                <a:gd fmla="val 50000" name="adj2"/>
              </a:avLst>
            </a:prstGeom>
            <a:solidFill>
              <a:srgbClr val="93C47D"/>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8"/>
            <p:cNvSpPr/>
            <p:nvPr/>
          </p:nvSpPr>
          <p:spPr>
            <a:xfrm rot="1546664">
              <a:off x="6397395" y="3349556"/>
              <a:ext cx="253862" cy="165574"/>
            </a:xfrm>
            <a:prstGeom prst="rightArrow">
              <a:avLst>
                <a:gd fmla="val 50000" name="adj1"/>
                <a:gd fmla="val 50000" name="adj2"/>
              </a:avLst>
            </a:prstGeom>
            <a:solidFill>
              <a:srgbClr val="93C47D"/>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8"/>
            <p:cNvSpPr txBox="1"/>
            <p:nvPr/>
          </p:nvSpPr>
          <p:spPr>
            <a:xfrm>
              <a:off x="6619032" y="2600050"/>
              <a:ext cx="549000" cy="30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4 yrs</a:t>
              </a:r>
              <a:endParaRPr sz="1200"/>
            </a:p>
          </p:txBody>
        </p:sp>
        <p:sp>
          <p:nvSpPr>
            <p:cNvPr id="388" name="Google Shape;388;p28"/>
            <p:cNvSpPr txBox="1"/>
            <p:nvPr/>
          </p:nvSpPr>
          <p:spPr>
            <a:xfrm>
              <a:off x="6609725" y="2998400"/>
              <a:ext cx="1022700" cy="30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Y</a:t>
              </a:r>
              <a:r>
                <a:rPr lang="en" sz="1200"/>
                <a:t>rs 1 and 2</a:t>
              </a:r>
              <a:endParaRPr sz="1200"/>
            </a:p>
          </p:txBody>
        </p:sp>
        <p:sp>
          <p:nvSpPr>
            <p:cNvPr id="389" name="Google Shape;389;p28"/>
            <p:cNvSpPr txBox="1"/>
            <p:nvPr/>
          </p:nvSpPr>
          <p:spPr>
            <a:xfrm>
              <a:off x="6609725" y="3359225"/>
              <a:ext cx="1022700" cy="30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Yrs 3 and 4</a:t>
              </a:r>
              <a:endParaRPr sz="1200"/>
            </a:p>
          </p:txBody>
        </p:sp>
        <p:sp>
          <p:nvSpPr>
            <p:cNvPr id="390" name="Google Shape;390;p28"/>
            <p:cNvSpPr/>
            <p:nvPr/>
          </p:nvSpPr>
          <p:spPr>
            <a:xfrm>
              <a:off x="7121200" y="2669500"/>
              <a:ext cx="818700" cy="165300"/>
            </a:xfrm>
            <a:prstGeom prst="rightArrow">
              <a:avLst>
                <a:gd fmla="val 50000" name="adj1"/>
                <a:gd fmla="val 50000" name="adj2"/>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8"/>
            <p:cNvSpPr/>
            <p:nvPr/>
          </p:nvSpPr>
          <p:spPr>
            <a:xfrm rot="-1725025">
              <a:off x="7512207" y="2956621"/>
              <a:ext cx="548862" cy="165276"/>
            </a:xfrm>
            <a:prstGeom prst="rightArrow">
              <a:avLst>
                <a:gd fmla="val 50000" name="adj1"/>
                <a:gd fmla="val 50000" name="adj2"/>
              </a:avLst>
            </a:prstGeom>
            <a:solidFill>
              <a:srgbClr val="93C47D"/>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8"/>
            <p:cNvSpPr txBox="1"/>
            <p:nvPr/>
          </p:nvSpPr>
          <p:spPr>
            <a:xfrm>
              <a:off x="7914600" y="2503400"/>
              <a:ext cx="723600" cy="36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Train Dataset</a:t>
              </a:r>
              <a:endParaRPr sz="1200"/>
            </a:p>
          </p:txBody>
        </p:sp>
        <p:sp>
          <p:nvSpPr>
            <p:cNvPr id="393" name="Google Shape;393;p28"/>
            <p:cNvSpPr/>
            <p:nvPr/>
          </p:nvSpPr>
          <p:spPr>
            <a:xfrm>
              <a:off x="7558075" y="3428675"/>
              <a:ext cx="413700" cy="165300"/>
            </a:xfrm>
            <a:prstGeom prst="rightArrow">
              <a:avLst>
                <a:gd fmla="val 50000" name="adj1"/>
                <a:gd fmla="val 50000" name="adj2"/>
              </a:avLst>
            </a:prstGeom>
            <a:solidFill>
              <a:srgbClr val="93C47D"/>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8"/>
            <p:cNvSpPr txBox="1"/>
            <p:nvPr/>
          </p:nvSpPr>
          <p:spPr>
            <a:xfrm>
              <a:off x="7940258" y="3330875"/>
              <a:ext cx="723600" cy="36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Test</a:t>
              </a:r>
              <a:r>
                <a:rPr lang="en" sz="1200"/>
                <a:t> Dataset</a:t>
              </a:r>
              <a:endParaRPr sz="1200"/>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9"/>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SVD Performance: Econ 2005-2009</a:t>
            </a:r>
            <a:endParaRPr>
              <a:solidFill>
                <a:srgbClr val="1C4587"/>
              </a:solidFill>
              <a:latin typeface="Times New Roman"/>
              <a:ea typeface="Times New Roman"/>
              <a:cs typeface="Times New Roman"/>
              <a:sym typeface="Times New Roman"/>
            </a:endParaRPr>
          </a:p>
        </p:txBody>
      </p:sp>
      <p:grpSp>
        <p:nvGrpSpPr>
          <p:cNvPr id="400" name="Google Shape;400;p29"/>
          <p:cNvGrpSpPr/>
          <p:nvPr/>
        </p:nvGrpSpPr>
        <p:grpSpPr>
          <a:xfrm>
            <a:off x="0" y="0"/>
            <a:ext cx="9144000" cy="585300"/>
            <a:chOff x="0" y="0"/>
            <a:chExt cx="9144000" cy="585300"/>
          </a:xfrm>
        </p:grpSpPr>
        <p:sp>
          <p:nvSpPr>
            <p:cNvPr id="401" name="Google Shape;401;p29"/>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2" name="Google Shape;402;p29"/>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403" name="Google Shape;403;p29"/>
          <p:cNvGrpSpPr/>
          <p:nvPr/>
        </p:nvGrpSpPr>
        <p:grpSpPr>
          <a:xfrm>
            <a:off x="0" y="4839100"/>
            <a:ext cx="9159475" cy="304200"/>
            <a:chOff x="0" y="4839100"/>
            <a:chExt cx="9159475" cy="304200"/>
          </a:xfrm>
        </p:grpSpPr>
        <p:sp>
          <p:nvSpPr>
            <p:cNvPr id="404" name="Google Shape;404;p29"/>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9"/>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grpSp>
        <p:nvGrpSpPr>
          <p:cNvPr id="406" name="Google Shape;406;p29"/>
          <p:cNvGrpSpPr/>
          <p:nvPr/>
        </p:nvGrpSpPr>
        <p:grpSpPr>
          <a:xfrm>
            <a:off x="66650" y="1581150"/>
            <a:ext cx="6414300" cy="2908100"/>
            <a:chOff x="51625" y="1242775"/>
            <a:chExt cx="6414300" cy="2908100"/>
          </a:xfrm>
        </p:grpSpPr>
        <p:sp>
          <p:nvSpPr>
            <p:cNvPr id="407" name="Google Shape;407;p29"/>
            <p:cNvSpPr/>
            <p:nvPr/>
          </p:nvSpPr>
          <p:spPr>
            <a:xfrm>
              <a:off x="51625" y="1631775"/>
              <a:ext cx="6414300" cy="2519100"/>
            </a:xfrm>
            <a:prstGeom prst="rect">
              <a:avLst/>
            </a:prstGeom>
            <a:noFill/>
            <a:ln cap="flat" cmpd="sng" w="1905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9"/>
            <p:cNvSpPr txBox="1"/>
            <p:nvPr/>
          </p:nvSpPr>
          <p:spPr>
            <a:xfrm>
              <a:off x="1383952" y="1825425"/>
              <a:ext cx="1676700" cy="50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All Train Students:</a:t>
              </a:r>
              <a:endParaRPr/>
            </a:p>
            <a:p>
              <a:pPr indent="0" lvl="0" marL="0" rtl="0" algn="ctr">
                <a:spcBef>
                  <a:spcPts val="0"/>
                </a:spcBef>
                <a:spcAft>
                  <a:spcPts val="0"/>
                </a:spcAft>
                <a:buNone/>
              </a:pPr>
              <a:r>
                <a:rPr lang="en"/>
                <a:t>4 Years</a:t>
              </a:r>
              <a:endParaRPr/>
            </a:p>
          </p:txBody>
        </p:sp>
        <p:sp>
          <p:nvSpPr>
            <p:cNvPr id="409" name="Google Shape;409;p29"/>
            <p:cNvSpPr txBox="1"/>
            <p:nvPr/>
          </p:nvSpPr>
          <p:spPr>
            <a:xfrm>
              <a:off x="4558513" y="1825425"/>
              <a:ext cx="1436400" cy="50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Test Students:</a:t>
              </a:r>
              <a:endParaRPr/>
            </a:p>
            <a:p>
              <a:pPr indent="0" lvl="0" marL="0" rtl="0" algn="ctr">
                <a:spcBef>
                  <a:spcPts val="0"/>
                </a:spcBef>
                <a:spcAft>
                  <a:spcPts val="0"/>
                </a:spcAft>
                <a:buNone/>
              </a:pPr>
              <a:r>
                <a:rPr lang="en"/>
                <a:t>Years 1 and 2</a:t>
              </a:r>
              <a:endParaRPr/>
            </a:p>
          </p:txBody>
        </p:sp>
        <p:sp>
          <p:nvSpPr>
            <p:cNvPr id="410" name="Google Shape;410;p29"/>
            <p:cNvSpPr txBox="1"/>
            <p:nvPr/>
          </p:nvSpPr>
          <p:spPr>
            <a:xfrm>
              <a:off x="2420425" y="1242775"/>
              <a:ext cx="1676700" cy="39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Training Dataset</a:t>
              </a:r>
              <a:endParaRPr/>
            </a:p>
          </p:txBody>
        </p:sp>
      </p:grpSp>
      <p:pic>
        <p:nvPicPr>
          <p:cNvPr id="411" name="Google Shape;411;p29"/>
          <p:cNvPicPr preferRelativeResize="0"/>
          <p:nvPr/>
        </p:nvPicPr>
        <p:blipFill>
          <a:blip r:embed="rId4">
            <a:alphaModFix/>
          </a:blip>
          <a:stretch>
            <a:fillRect/>
          </a:stretch>
        </p:blipFill>
        <p:spPr>
          <a:xfrm>
            <a:off x="142838" y="2647950"/>
            <a:ext cx="3876675" cy="1790700"/>
          </a:xfrm>
          <a:prstGeom prst="rect">
            <a:avLst/>
          </a:prstGeom>
          <a:noFill/>
          <a:ln>
            <a:noFill/>
          </a:ln>
        </p:spPr>
      </p:pic>
      <p:pic>
        <p:nvPicPr>
          <p:cNvPr id="412" name="Google Shape;412;p29"/>
          <p:cNvPicPr preferRelativeResize="0"/>
          <p:nvPr/>
        </p:nvPicPr>
        <p:blipFill>
          <a:blip r:embed="rId5">
            <a:alphaModFix/>
          </a:blip>
          <a:stretch>
            <a:fillRect/>
          </a:stretch>
        </p:blipFill>
        <p:spPr>
          <a:xfrm>
            <a:off x="4063700" y="2670464"/>
            <a:ext cx="2371725" cy="1781175"/>
          </a:xfrm>
          <a:prstGeom prst="rect">
            <a:avLst/>
          </a:prstGeom>
          <a:noFill/>
          <a:ln>
            <a:noFill/>
          </a:ln>
        </p:spPr>
      </p:pic>
      <p:grpSp>
        <p:nvGrpSpPr>
          <p:cNvPr id="413" name="Google Shape;413;p29"/>
          <p:cNvGrpSpPr/>
          <p:nvPr/>
        </p:nvGrpSpPr>
        <p:grpSpPr>
          <a:xfrm>
            <a:off x="6565175" y="1581150"/>
            <a:ext cx="2443500" cy="2908100"/>
            <a:chOff x="6565175" y="1581150"/>
            <a:chExt cx="2443500" cy="2908100"/>
          </a:xfrm>
        </p:grpSpPr>
        <p:sp>
          <p:nvSpPr>
            <p:cNvPr id="414" name="Google Shape;414;p29"/>
            <p:cNvSpPr/>
            <p:nvPr/>
          </p:nvSpPr>
          <p:spPr>
            <a:xfrm>
              <a:off x="6565175" y="1970150"/>
              <a:ext cx="2443500" cy="2519100"/>
            </a:xfrm>
            <a:prstGeom prst="rect">
              <a:avLst/>
            </a:prstGeom>
            <a:no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9"/>
            <p:cNvSpPr txBox="1"/>
            <p:nvPr/>
          </p:nvSpPr>
          <p:spPr>
            <a:xfrm>
              <a:off x="7061588" y="2205800"/>
              <a:ext cx="1436400" cy="50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Test Students:</a:t>
              </a:r>
              <a:endParaRPr/>
            </a:p>
            <a:p>
              <a:pPr indent="0" lvl="0" marL="0" rtl="0" algn="ctr">
                <a:spcBef>
                  <a:spcPts val="0"/>
                </a:spcBef>
                <a:spcAft>
                  <a:spcPts val="0"/>
                </a:spcAft>
                <a:buNone/>
              </a:pPr>
              <a:r>
                <a:rPr lang="en"/>
                <a:t>Years 3 and 4</a:t>
              </a:r>
              <a:endParaRPr/>
            </a:p>
          </p:txBody>
        </p:sp>
        <p:sp>
          <p:nvSpPr>
            <p:cNvPr id="416" name="Google Shape;416;p29"/>
            <p:cNvSpPr txBox="1"/>
            <p:nvPr/>
          </p:nvSpPr>
          <p:spPr>
            <a:xfrm>
              <a:off x="6948575" y="1581150"/>
              <a:ext cx="1676700" cy="39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Testing Dataset</a:t>
              </a:r>
              <a:endParaRPr/>
            </a:p>
          </p:txBody>
        </p:sp>
      </p:grpSp>
      <p:pic>
        <p:nvPicPr>
          <p:cNvPr id="417" name="Google Shape;417;p29"/>
          <p:cNvPicPr preferRelativeResize="0"/>
          <p:nvPr/>
        </p:nvPicPr>
        <p:blipFill>
          <a:blip r:embed="rId6">
            <a:alphaModFix/>
          </a:blip>
          <a:stretch>
            <a:fillRect/>
          </a:stretch>
        </p:blipFill>
        <p:spPr>
          <a:xfrm>
            <a:off x="6600354" y="2670463"/>
            <a:ext cx="2362200" cy="1781175"/>
          </a:xfrm>
          <a:prstGeom prst="rect">
            <a:avLst/>
          </a:prstGeom>
          <a:noFill/>
          <a:ln>
            <a:noFill/>
          </a:ln>
        </p:spPr>
      </p:pic>
      <p:sp>
        <p:nvSpPr>
          <p:cNvPr id="418" name="Google Shape;418;p29"/>
          <p:cNvSpPr txBox="1"/>
          <p:nvPr/>
        </p:nvSpPr>
        <p:spPr>
          <a:xfrm>
            <a:off x="1286950" y="4489250"/>
            <a:ext cx="1676700" cy="30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127</a:t>
            </a:r>
            <a:endParaRPr sz="1000"/>
          </a:p>
        </p:txBody>
      </p:sp>
      <p:sp>
        <p:nvSpPr>
          <p:cNvPr id="419" name="Google Shape;419;p29"/>
          <p:cNvSpPr txBox="1"/>
          <p:nvPr/>
        </p:nvSpPr>
        <p:spPr>
          <a:xfrm>
            <a:off x="4411213" y="4488779"/>
            <a:ext cx="1676700" cy="30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32</a:t>
            </a:r>
            <a:endParaRPr sz="1000"/>
          </a:p>
        </p:txBody>
      </p:sp>
      <p:sp>
        <p:nvSpPr>
          <p:cNvPr id="420" name="Google Shape;420;p29"/>
          <p:cNvSpPr txBox="1"/>
          <p:nvPr/>
        </p:nvSpPr>
        <p:spPr>
          <a:xfrm>
            <a:off x="6948563" y="4488779"/>
            <a:ext cx="1676700" cy="30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32</a:t>
            </a:r>
            <a:endParaRPr sz="1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0"/>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SVD Performance: Top 5 Majors 2005-2009</a:t>
            </a:r>
            <a:endParaRPr>
              <a:solidFill>
                <a:srgbClr val="1C4587"/>
              </a:solidFill>
              <a:latin typeface="Times New Roman"/>
              <a:ea typeface="Times New Roman"/>
              <a:cs typeface="Times New Roman"/>
              <a:sym typeface="Times New Roman"/>
            </a:endParaRPr>
          </a:p>
        </p:txBody>
      </p:sp>
      <p:grpSp>
        <p:nvGrpSpPr>
          <p:cNvPr id="426" name="Google Shape;426;p30"/>
          <p:cNvGrpSpPr/>
          <p:nvPr/>
        </p:nvGrpSpPr>
        <p:grpSpPr>
          <a:xfrm>
            <a:off x="0" y="0"/>
            <a:ext cx="9144000" cy="585300"/>
            <a:chOff x="0" y="0"/>
            <a:chExt cx="9144000" cy="585300"/>
          </a:xfrm>
        </p:grpSpPr>
        <p:sp>
          <p:nvSpPr>
            <p:cNvPr id="427" name="Google Shape;427;p30"/>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8" name="Google Shape;428;p30"/>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429" name="Google Shape;429;p30"/>
          <p:cNvGrpSpPr/>
          <p:nvPr/>
        </p:nvGrpSpPr>
        <p:grpSpPr>
          <a:xfrm>
            <a:off x="0" y="4839100"/>
            <a:ext cx="9159475" cy="304200"/>
            <a:chOff x="0" y="4839100"/>
            <a:chExt cx="9159475" cy="304200"/>
          </a:xfrm>
        </p:grpSpPr>
        <p:sp>
          <p:nvSpPr>
            <p:cNvPr id="430" name="Google Shape;430;p30"/>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0"/>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grpSp>
        <p:nvGrpSpPr>
          <p:cNvPr id="432" name="Google Shape;432;p30"/>
          <p:cNvGrpSpPr/>
          <p:nvPr/>
        </p:nvGrpSpPr>
        <p:grpSpPr>
          <a:xfrm>
            <a:off x="66650" y="1581150"/>
            <a:ext cx="6414300" cy="2908100"/>
            <a:chOff x="51625" y="1242775"/>
            <a:chExt cx="6414300" cy="2908100"/>
          </a:xfrm>
        </p:grpSpPr>
        <p:sp>
          <p:nvSpPr>
            <p:cNvPr id="433" name="Google Shape;433;p30"/>
            <p:cNvSpPr/>
            <p:nvPr/>
          </p:nvSpPr>
          <p:spPr>
            <a:xfrm>
              <a:off x="51625" y="1631775"/>
              <a:ext cx="6414300" cy="2519100"/>
            </a:xfrm>
            <a:prstGeom prst="rect">
              <a:avLst/>
            </a:prstGeom>
            <a:noFill/>
            <a:ln cap="flat" cmpd="sng" w="1905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0"/>
            <p:cNvSpPr txBox="1"/>
            <p:nvPr/>
          </p:nvSpPr>
          <p:spPr>
            <a:xfrm>
              <a:off x="1383952" y="1825425"/>
              <a:ext cx="1676700" cy="50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All Train Students:</a:t>
              </a:r>
              <a:endParaRPr/>
            </a:p>
            <a:p>
              <a:pPr indent="0" lvl="0" marL="0" rtl="0" algn="ctr">
                <a:spcBef>
                  <a:spcPts val="0"/>
                </a:spcBef>
                <a:spcAft>
                  <a:spcPts val="0"/>
                </a:spcAft>
                <a:buNone/>
              </a:pPr>
              <a:r>
                <a:rPr lang="en"/>
                <a:t>4 Years</a:t>
              </a:r>
              <a:endParaRPr/>
            </a:p>
          </p:txBody>
        </p:sp>
        <p:sp>
          <p:nvSpPr>
            <p:cNvPr id="435" name="Google Shape;435;p30"/>
            <p:cNvSpPr txBox="1"/>
            <p:nvPr/>
          </p:nvSpPr>
          <p:spPr>
            <a:xfrm>
              <a:off x="4558513" y="1825425"/>
              <a:ext cx="1436400" cy="50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Test Students:</a:t>
              </a:r>
              <a:endParaRPr/>
            </a:p>
            <a:p>
              <a:pPr indent="0" lvl="0" marL="0" rtl="0" algn="ctr">
                <a:spcBef>
                  <a:spcPts val="0"/>
                </a:spcBef>
                <a:spcAft>
                  <a:spcPts val="0"/>
                </a:spcAft>
                <a:buNone/>
              </a:pPr>
              <a:r>
                <a:rPr lang="en"/>
                <a:t>Years 1 and 2</a:t>
              </a:r>
              <a:endParaRPr/>
            </a:p>
          </p:txBody>
        </p:sp>
        <p:sp>
          <p:nvSpPr>
            <p:cNvPr id="436" name="Google Shape;436;p30"/>
            <p:cNvSpPr txBox="1"/>
            <p:nvPr/>
          </p:nvSpPr>
          <p:spPr>
            <a:xfrm>
              <a:off x="2420425" y="1242775"/>
              <a:ext cx="1676700" cy="39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Training Dataset</a:t>
              </a:r>
              <a:endParaRPr/>
            </a:p>
          </p:txBody>
        </p:sp>
      </p:grpSp>
      <p:grpSp>
        <p:nvGrpSpPr>
          <p:cNvPr id="437" name="Google Shape;437;p30"/>
          <p:cNvGrpSpPr/>
          <p:nvPr/>
        </p:nvGrpSpPr>
        <p:grpSpPr>
          <a:xfrm>
            <a:off x="6565175" y="1581150"/>
            <a:ext cx="2443500" cy="2908100"/>
            <a:chOff x="6565175" y="1581150"/>
            <a:chExt cx="2443500" cy="2908100"/>
          </a:xfrm>
        </p:grpSpPr>
        <p:sp>
          <p:nvSpPr>
            <p:cNvPr id="438" name="Google Shape;438;p30"/>
            <p:cNvSpPr/>
            <p:nvPr/>
          </p:nvSpPr>
          <p:spPr>
            <a:xfrm>
              <a:off x="6565175" y="1970150"/>
              <a:ext cx="2443500" cy="2519100"/>
            </a:xfrm>
            <a:prstGeom prst="rect">
              <a:avLst/>
            </a:prstGeom>
            <a:no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0"/>
            <p:cNvSpPr txBox="1"/>
            <p:nvPr/>
          </p:nvSpPr>
          <p:spPr>
            <a:xfrm>
              <a:off x="7061588" y="2205800"/>
              <a:ext cx="1436400" cy="50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Test Students:</a:t>
              </a:r>
              <a:endParaRPr/>
            </a:p>
            <a:p>
              <a:pPr indent="0" lvl="0" marL="0" rtl="0" algn="ctr">
                <a:spcBef>
                  <a:spcPts val="0"/>
                </a:spcBef>
                <a:spcAft>
                  <a:spcPts val="0"/>
                </a:spcAft>
                <a:buNone/>
              </a:pPr>
              <a:r>
                <a:rPr lang="en"/>
                <a:t>Years 3 and 4</a:t>
              </a:r>
              <a:endParaRPr/>
            </a:p>
          </p:txBody>
        </p:sp>
        <p:sp>
          <p:nvSpPr>
            <p:cNvPr id="440" name="Google Shape;440;p30"/>
            <p:cNvSpPr txBox="1"/>
            <p:nvPr/>
          </p:nvSpPr>
          <p:spPr>
            <a:xfrm>
              <a:off x="6948575" y="1581150"/>
              <a:ext cx="1676700" cy="39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Testing Dataset</a:t>
              </a:r>
              <a:endParaRPr/>
            </a:p>
          </p:txBody>
        </p:sp>
      </p:grpSp>
      <p:pic>
        <p:nvPicPr>
          <p:cNvPr id="441" name="Google Shape;441;p30"/>
          <p:cNvPicPr preferRelativeResize="0"/>
          <p:nvPr/>
        </p:nvPicPr>
        <p:blipFill>
          <a:blip r:embed="rId4">
            <a:alphaModFix/>
          </a:blip>
          <a:stretch>
            <a:fillRect/>
          </a:stretch>
        </p:blipFill>
        <p:spPr>
          <a:xfrm>
            <a:off x="113300" y="2638925"/>
            <a:ext cx="3924300" cy="1790700"/>
          </a:xfrm>
          <a:prstGeom prst="rect">
            <a:avLst/>
          </a:prstGeom>
          <a:noFill/>
          <a:ln>
            <a:noFill/>
          </a:ln>
        </p:spPr>
      </p:pic>
      <p:pic>
        <p:nvPicPr>
          <p:cNvPr id="442" name="Google Shape;442;p30"/>
          <p:cNvPicPr preferRelativeResize="0"/>
          <p:nvPr/>
        </p:nvPicPr>
        <p:blipFill>
          <a:blip r:embed="rId5">
            <a:alphaModFix/>
          </a:blip>
          <a:stretch>
            <a:fillRect/>
          </a:stretch>
        </p:blipFill>
        <p:spPr>
          <a:xfrm>
            <a:off x="4037600" y="2638925"/>
            <a:ext cx="2381250" cy="1790700"/>
          </a:xfrm>
          <a:prstGeom prst="rect">
            <a:avLst/>
          </a:prstGeom>
          <a:noFill/>
          <a:ln>
            <a:noFill/>
          </a:ln>
        </p:spPr>
      </p:pic>
      <p:pic>
        <p:nvPicPr>
          <p:cNvPr id="443" name="Google Shape;443;p30"/>
          <p:cNvPicPr preferRelativeResize="0"/>
          <p:nvPr/>
        </p:nvPicPr>
        <p:blipFill>
          <a:blip r:embed="rId6">
            <a:alphaModFix/>
          </a:blip>
          <a:stretch>
            <a:fillRect/>
          </a:stretch>
        </p:blipFill>
        <p:spPr>
          <a:xfrm>
            <a:off x="6610575" y="2658714"/>
            <a:ext cx="2352675" cy="1781175"/>
          </a:xfrm>
          <a:prstGeom prst="rect">
            <a:avLst/>
          </a:prstGeom>
          <a:noFill/>
          <a:ln>
            <a:noFill/>
          </a:ln>
        </p:spPr>
      </p:pic>
      <p:sp>
        <p:nvSpPr>
          <p:cNvPr id="444" name="Google Shape;444;p30"/>
          <p:cNvSpPr txBox="1"/>
          <p:nvPr/>
        </p:nvSpPr>
        <p:spPr>
          <a:xfrm>
            <a:off x="1237088" y="4482266"/>
            <a:ext cx="1676700" cy="30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533</a:t>
            </a:r>
            <a:endParaRPr sz="1000"/>
          </a:p>
        </p:txBody>
      </p:sp>
      <p:sp>
        <p:nvSpPr>
          <p:cNvPr id="445" name="Google Shape;445;p30"/>
          <p:cNvSpPr txBox="1"/>
          <p:nvPr/>
        </p:nvSpPr>
        <p:spPr>
          <a:xfrm>
            <a:off x="4389863" y="4482266"/>
            <a:ext cx="1676700" cy="30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133</a:t>
            </a:r>
            <a:endParaRPr sz="1000"/>
          </a:p>
        </p:txBody>
      </p:sp>
      <p:sp>
        <p:nvSpPr>
          <p:cNvPr id="446" name="Google Shape;446;p30"/>
          <p:cNvSpPr txBox="1"/>
          <p:nvPr/>
        </p:nvSpPr>
        <p:spPr>
          <a:xfrm>
            <a:off x="6948550" y="4487391"/>
            <a:ext cx="1676700" cy="30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133</a:t>
            </a:r>
            <a:endParaRPr sz="1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1"/>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SVD Performance: Engineering</a:t>
            </a:r>
            <a:endParaRPr>
              <a:solidFill>
                <a:srgbClr val="1C4587"/>
              </a:solidFill>
              <a:latin typeface="Times New Roman"/>
              <a:ea typeface="Times New Roman"/>
              <a:cs typeface="Times New Roman"/>
              <a:sym typeface="Times New Roman"/>
            </a:endParaRPr>
          </a:p>
        </p:txBody>
      </p:sp>
      <p:grpSp>
        <p:nvGrpSpPr>
          <p:cNvPr id="452" name="Google Shape;452;p31"/>
          <p:cNvGrpSpPr/>
          <p:nvPr/>
        </p:nvGrpSpPr>
        <p:grpSpPr>
          <a:xfrm>
            <a:off x="0" y="0"/>
            <a:ext cx="9144000" cy="585300"/>
            <a:chOff x="0" y="0"/>
            <a:chExt cx="9144000" cy="585300"/>
          </a:xfrm>
        </p:grpSpPr>
        <p:sp>
          <p:nvSpPr>
            <p:cNvPr id="453" name="Google Shape;453;p31"/>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4" name="Google Shape;454;p31"/>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455" name="Google Shape;455;p31"/>
          <p:cNvGrpSpPr/>
          <p:nvPr/>
        </p:nvGrpSpPr>
        <p:grpSpPr>
          <a:xfrm>
            <a:off x="0" y="4839100"/>
            <a:ext cx="9159475" cy="304200"/>
            <a:chOff x="0" y="4839100"/>
            <a:chExt cx="9159475" cy="304200"/>
          </a:xfrm>
        </p:grpSpPr>
        <p:sp>
          <p:nvSpPr>
            <p:cNvPr id="456" name="Google Shape;456;p31"/>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1"/>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grpSp>
        <p:nvGrpSpPr>
          <p:cNvPr id="458" name="Google Shape;458;p31"/>
          <p:cNvGrpSpPr/>
          <p:nvPr/>
        </p:nvGrpSpPr>
        <p:grpSpPr>
          <a:xfrm>
            <a:off x="66650" y="1581150"/>
            <a:ext cx="6414300" cy="2908100"/>
            <a:chOff x="51625" y="1242775"/>
            <a:chExt cx="6414300" cy="2908100"/>
          </a:xfrm>
        </p:grpSpPr>
        <p:sp>
          <p:nvSpPr>
            <p:cNvPr id="459" name="Google Shape;459;p31"/>
            <p:cNvSpPr/>
            <p:nvPr/>
          </p:nvSpPr>
          <p:spPr>
            <a:xfrm>
              <a:off x="51625" y="1631775"/>
              <a:ext cx="6414300" cy="2519100"/>
            </a:xfrm>
            <a:prstGeom prst="rect">
              <a:avLst/>
            </a:prstGeom>
            <a:noFill/>
            <a:ln cap="flat" cmpd="sng" w="1905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0" name="Google Shape;460;p31"/>
            <p:cNvPicPr preferRelativeResize="0"/>
            <p:nvPr/>
          </p:nvPicPr>
          <p:blipFill>
            <a:blip r:embed="rId4">
              <a:alphaModFix/>
            </a:blip>
            <a:stretch>
              <a:fillRect/>
            </a:stretch>
          </p:blipFill>
          <p:spPr>
            <a:xfrm>
              <a:off x="116175" y="2335375"/>
              <a:ext cx="3971925" cy="1781175"/>
            </a:xfrm>
            <a:prstGeom prst="rect">
              <a:avLst/>
            </a:prstGeom>
            <a:noFill/>
            <a:ln>
              <a:noFill/>
            </a:ln>
          </p:spPr>
        </p:pic>
        <p:sp>
          <p:nvSpPr>
            <p:cNvPr id="461" name="Google Shape;461;p31"/>
            <p:cNvSpPr txBox="1"/>
            <p:nvPr/>
          </p:nvSpPr>
          <p:spPr>
            <a:xfrm>
              <a:off x="1383952" y="1825425"/>
              <a:ext cx="1676700" cy="50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All Train</a:t>
              </a:r>
              <a:r>
                <a:rPr lang="en"/>
                <a:t> Students:</a:t>
              </a:r>
              <a:endParaRPr/>
            </a:p>
            <a:p>
              <a:pPr indent="0" lvl="0" marL="0" rtl="0" algn="ctr">
                <a:spcBef>
                  <a:spcPts val="0"/>
                </a:spcBef>
                <a:spcAft>
                  <a:spcPts val="0"/>
                </a:spcAft>
                <a:buNone/>
              </a:pPr>
              <a:r>
                <a:rPr lang="en"/>
                <a:t>4 Years</a:t>
              </a:r>
              <a:endParaRPr/>
            </a:p>
          </p:txBody>
        </p:sp>
        <p:sp>
          <p:nvSpPr>
            <p:cNvPr id="462" name="Google Shape;462;p31"/>
            <p:cNvSpPr txBox="1"/>
            <p:nvPr/>
          </p:nvSpPr>
          <p:spPr>
            <a:xfrm>
              <a:off x="4558513" y="1825425"/>
              <a:ext cx="1436400" cy="50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Test Students:</a:t>
              </a:r>
              <a:endParaRPr/>
            </a:p>
            <a:p>
              <a:pPr indent="0" lvl="0" marL="0" rtl="0" algn="ctr">
                <a:spcBef>
                  <a:spcPts val="0"/>
                </a:spcBef>
                <a:spcAft>
                  <a:spcPts val="0"/>
                </a:spcAft>
                <a:buNone/>
              </a:pPr>
              <a:r>
                <a:rPr lang="en"/>
                <a:t>Years 1 and 2</a:t>
              </a:r>
              <a:endParaRPr/>
            </a:p>
          </p:txBody>
        </p:sp>
        <p:pic>
          <p:nvPicPr>
            <p:cNvPr id="463" name="Google Shape;463;p31"/>
            <p:cNvPicPr preferRelativeResize="0"/>
            <p:nvPr/>
          </p:nvPicPr>
          <p:blipFill>
            <a:blip r:embed="rId5">
              <a:alphaModFix/>
            </a:blip>
            <a:stretch>
              <a:fillRect/>
            </a:stretch>
          </p:blipFill>
          <p:spPr>
            <a:xfrm>
              <a:off x="4114675" y="2335363"/>
              <a:ext cx="2324100" cy="1781175"/>
            </a:xfrm>
            <a:prstGeom prst="rect">
              <a:avLst/>
            </a:prstGeom>
            <a:noFill/>
            <a:ln>
              <a:noFill/>
            </a:ln>
          </p:spPr>
        </p:pic>
        <p:sp>
          <p:nvSpPr>
            <p:cNvPr id="464" name="Google Shape;464;p31"/>
            <p:cNvSpPr txBox="1"/>
            <p:nvPr/>
          </p:nvSpPr>
          <p:spPr>
            <a:xfrm>
              <a:off x="2420425" y="1242775"/>
              <a:ext cx="1676700" cy="39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Training Dataset</a:t>
              </a:r>
              <a:endParaRPr/>
            </a:p>
          </p:txBody>
        </p:sp>
      </p:grpSp>
      <p:grpSp>
        <p:nvGrpSpPr>
          <p:cNvPr id="465" name="Google Shape;465;p31"/>
          <p:cNvGrpSpPr/>
          <p:nvPr/>
        </p:nvGrpSpPr>
        <p:grpSpPr>
          <a:xfrm>
            <a:off x="6565175" y="1581150"/>
            <a:ext cx="2443500" cy="2908100"/>
            <a:chOff x="6565175" y="1581150"/>
            <a:chExt cx="2443500" cy="2908100"/>
          </a:xfrm>
        </p:grpSpPr>
        <p:sp>
          <p:nvSpPr>
            <p:cNvPr id="466" name="Google Shape;466;p31"/>
            <p:cNvSpPr/>
            <p:nvPr/>
          </p:nvSpPr>
          <p:spPr>
            <a:xfrm>
              <a:off x="6565175" y="1970150"/>
              <a:ext cx="2443500" cy="2519100"/>
            </a:xfrm>
            <a:prstGeom prst="rect">
              <a:avLst/>
            </a:prstGeom>
            <a:no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1"/>
            <p:cNvSpPr txBox="1"/>
            <p:nvPr/>
          </p:nvSpPr>
          <p:spPr>
            <a:xfrm>
              <a:off x="7061588" y="2205800"/>
              <a:ext cx="1436400" cy="50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Test Students:</a:t>
              </a:r>
              <a:endParaRPr/>
            </a:p>
            <a:p>
              <a:pPr indent="0" lvl="0" marL="0" rtl="0" algn="ctr">
                <a:spcBef>
                  <a:spcPts val="0"/>
                </a:spcBef>
                <a:spcAft>
                  <a:spcPts val="0"/>
                </a:spcAft>
                <a:buNone/>
              </a:pPr>
              <a:r>
                <a:rPr lang="en"/>
                <a:t>Years 3 and 4</a:t>
              </a:r>
              <a:endParaRPr/>
            </a:p>
          </p:txBody>
        </p:sp>
        <p:pic>
          <p:nvPicPr>
            <p:cNvPr id="468" name="Google Shape;468;p31"/>
            <p:cNvPicPr preferRelativeResize="0"/>
            <p:nvPr/>
          </p:nvPicPr>
          <p:blipFill>
            <a:blip r:embed="rId6">
              <a:alphaModFix/>
            </a:blip>
            <a:stretch>
              <a:fillRect/>
            </a:stretch>
          </p:blipFill>
          <p:spPr>
            <a:xfrm>
              <a:off x="6617750" y="2711000"/>
              <a:ext cx="2324100" cy="1747723"/>
            </a:xfrm>
            <a:prstGeom prst="rect">
              <a:avLst/>
            </a:prstGeom>
            <a:noFill/>
            <a:ln>
              <a:noFill/>
            </a:ln>
          </p:spPr>
        </p:pic>
        <p:sp>
          <p:nvSpPr>
            <p:cNvPr id="469" name="Google Shape;469;p31"/>
            <p:cNvSpPr txBox="1"/>
            <p:nvPr/>
          </p:nvSpPr>
          <p:spPr>
            <a:xfrm>
              <a:off x="6948575" y="1581150"/>
              <a:ext cx="1676700" cy="39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Testing</a:t>
              </a:r>
              <a:r>
                <a:rPr lang="en"/>
                <a:t> Dataset</a:t>
              </a:r>
              <a:endParaRPr/>
            </a:p>
          </p:txBody>
        </p:sp>
      </p:grpSp>
      <p:sp>
        <p:nvSpPr>
          <p:cNvPr id="470" name="Google Shape;470;p31"/>
          <p:cNvSpPr txBox="1"/>
          <p:nvPr/>
        </p:nvSpPr>
        <p:spPr>
          <a:xfrm>
            <a:off x="4389863" y="4482266"/>
            <a:ext cx="1676700" cy="30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559</a:t>
            </a:r>
            <a:endParaRPr sz="1000"/>
          </a:p>
        </p:txBody>
      </p:sp>
      <p:sp>
        <p:nvSpPr>
          <p:cNvPr id="471" name="Google Shape;471;p31"/>
          <p:cNvSpPr txBox="1"/>
          <p:nvPr/>
        </p:nvSpPr>
        <p:spPr>
          <a:xfrm>
            <a:off x="6948563" y="4482266"/>
            <a:ext cx="1676700" cy="30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559</a:t>
            </a:r>
            <a:endParaRPr sz="1000"/>
          </a:p>
        </p:txBody>
      </p:sp>
      <p:sp>
        <p:nvSpPr>
          <p:cNvPr id="472" name="Google Shape;472;p31"/>
          <p:cNvSpPr txBox="1"/>
          <p:nvPr/>
        </p:nvSpPr>
        <p:spPr>
          <a:xfrm>
            <a:off x="1258138" y="4482266"/>
            <a:ext cx="1676700" cy="30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2234</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Project Overview</a:t>
            </a:r>
            <a:endParaRPr>
              <a:solidFill>
                <a:srgbClr val="1C4587"/>
              </a:solidFill>
              <a:latin typeface="Times New Roman"/>
              <a:ea typeface="Times New Roman"/>
              <a:cs typeface="Times New Roman"/>
              <a:sym typeface="Times New Roman"/>
            </a:endParaRPr>
          </a:p>
        </p:txBody>
      </p:sp>
      <p:grpSp>
        <p:nvGrpSpPr>
          <p:cNvPr id="68" name="Google Shape;68;p14"/>
          <p:cNvGrpSpPr/>
          <p:nvPr/>
        </p:nvGrpSpPr>
        <p:grpSpPr>
          <a:xfrm>
            <a:off x="0" y="0"/>
            <a:ext cx="9144000" cy="585300"/>
            <a:chOff x="0" y="0"/>
            <a:chExt cx="9144000" cy="585300"/>
          </a:xfrm>
        </p:grpSpPr>
        <p:sp>
          <p:nvSpPr>
            <p:cNvPr id="69" name="Google Shape;69;p14"/>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0" name="Google Shape;70;p14"/>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71" name="Google Shape;71;p14"/>
          <p:cNvGrpSpPr/>
          <p:nvPr/>
        </p:nvGrpSpPr>
        <p:grpSpPr>
          <a:xfrm>
            <a:off x="0" y="4839100"/>
            <a:ext cx="9159475" cy="304200"/>
            <a:chOff x="0" y="4839100"/>
            <a:chExt cx="9159475" cy="304200"/>
          </a:xfrm>
        </p:grpSpPr>
        <p:sp>
          <p:nvSpPr>
            <p:cNvPr id="72" name="Google Shape;72;p14"/>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pic>
        <p:nvPicPr>
          <p:cNvPr id="74" name="Google Shape;74;p14"/>
          <p:cNvPicPr preferRelativeResize="0"/>
          <p:nvPr/>
        </p:nvPicPr>
        <p:blipFill>
          <a:blip r:embed="rId4">
            <a:alphaModFix/>
          </a:blip>
          <a:stretch>
            <a:fillRect/>
          </a:stretch>
        </p:blipFill>
        <p:spPr>
          <a:xfrm>
            <a:off x="152400" y="1359850"/>
            <a:ext cx="8839199" cy="300949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Test Set</a:t>
            </a:r>
            <a:endParaRPr sz="1600">
              <a:solidFill>
                <a:schemeClr val="dk1"/>
              </a:solidFill>
            </a:endParaRPr>
          </a:p>
          <a:p>
            <a:pPr indent="0" lvl="0" marL="0" rtl="0" algn="l">
              <a:spcBef>
                <a:spcPts val="1600"/>
              </a:spcBef>
              <a:spcAft>
                <a:spcPts val="0"/>
              </a:spcAft>
              <a:buNone/>
            </a:pPr>
            <a:r>
              <a:rPr lang="en"/>
              <a:t>Years 3 and 4 from Test Students</a:t>
            </a:r>
            <a:endParaRPr/>
          </a:p>
          <a:p>
            <a:pPr indent="-285750" lvl="0" marL="457200" rtl="0" algn="l">
              <a:lnSpc>
                <a:spcPct val="100000"/>
              </a:lnSpc>
              <a:spcBef>
                <a:spcPts val="1600"/>
              </a:spcBef>
              <a:spcAft>
                <a:spcPts val="0"/>
              </a:spcAft>
              <a:buClr>
                <a:schemeClr val="dk2"/>
              </a:buClr>
              <a:buSzPts val="900"/>
              <a:buChar char="●"/>
            </a:pPr>
            <a:r>
              <a:rPr lang="en"/>
              <a:t>Much worse performance</a:t>
            </a:r>
            <a:endParaRPr/>
          </a:p>
          <a:p>
            <a:pPr indent="-285750" lvl="0" marL="457200" rtl="0" algn="l">
              <a:lnSpc>
                <a:spcPct val="100000"/>
              </a:lnSpc>
              <a:spcBef>
                <a:spcPts val="1000"/>
              </a:spcBef>
              <a:spcAft>
                <a:spcPts val="0"/>
              </a:spcAft>
              <a:buClr>
                <a:schemeClr val="dk1"/>
              </a:buClr>
              <a:buSzPts val="900"/>
              <a:buChar char="●"/>
            </a:pPr>
            <a:r>
              <a:rPr lang="en"/>
              <a:t>Econ: 8-9%</a:t>
            </a:r>
            <a:endParaRPr/>
          </a:p>
          <a:p>
            <a:pPr indent="-285750" lvl="0" marL="457200" rtl="0" algn="l">
              <a:lnSpc>
                <a:spcPct val="100000"/>
              </a:lnSpc>
              <a:spcBef>
                <a:spcPts val="1000"/>
              </a:spcBef>
              <a:spcAft>
                <a:spcPts val="0"/>
              </a:spcAft>
              <a:buClr>
                <a:schemeClr val="dk1"/>
              </a:buClr>
              <a:buSzPts val="900"/>
              <a:buChar char="●"/>
            </a:pPr>
            <a:r>
              <a:rPr lang="en"/>
              <a:t>Top 5 and Engineering Majors:</a:t>
            </a:r>
            <a:endParaRPr/>
          </a:p>
          <a:p>
            <a:pPr indent="-317500" lvl="1" marL="914400" rtl="0" algn="l">
              <a:lnSpc>
                <a:spcPct val="100000"/>
              </a:lnSpc>
              <a:spcBef>
                <a:spcPts val="1000"/>
              </a:spcBef>
              <a:spcAft>
                <a:spcPts val="0"/>
              </a:spcAft>
              <a:buClr>
                <a:schemeClr val="dk2"/>
              </a:buClr>
              <a:buSzPts val="1400"/>
              <a:buChar char="○"/>
            </a:pPr>
            <a:r>
              <a:rPr lang="en"/>
              <a:t>Third Year: 20-25%</a:t>
            </a:r>
            <a:endParaRPr/>
          </a:p>
          <a:p>
            <a:pPr indent="-317500" lvl="1" marL="914400" rtl="0" algn="l">
              <a:lnSpc>
                <a:spcPct val="100000"/>
              </a:lnSpc>
              <a:spcBef>
                <a:spcPts val="1000"/>
              </a:spcBef>
              <a:spcAft>
                <a:spcPts val="0"/>
              </a:spcAft>
              <a:buClr>
                <a:schemeClr val="dk2"/>
              </a:buClr>
              <a:buSzPts val="1400"/>
              <a:buChar char="○"/>
            </a:pPr>
            <a:r>
              <a:rPr lang="en"/>
              <a:t>Fourth Year: ~15%</a:t>
            </a:r>
            <a:endParaRPr/>
          </a:p>
          <a:p>
            <a:pPr indent="0" lvl="0" marL="0" rtl="0" algn="l">
              <a:spcBef>
                <a:spcPts val="1000"/>
              </a:spcBef>
              <a:spcAft>
                <a:spcPts val="1000"/>
              </a:spcAft>
              <a:buNone/>
            </a:pPr>
            <a:r>
              <a:t/>
            </a:r>
            <a:endParaRPr/>
          </a:p>
        </p:txBody>
      </p:sp>
      <p:sp>
        <p:nvSpPr>
          <p:cNvPr id="478" name="Google Shape;478;p32"/>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SVD Summary</a:t>
            </a:r>
            <a:endParaRPr>
              <a:solidFill>
                <a:srgbClr val="1C4587"/>
              </a:solidFill>
              <a:latin typeface="Times New Roman"/>
              <a:ea typeface="Times New Roman"/>
              <a:cs typeface="Times New Roman"/>
              <a:sym typeface="Times New Roman"/>
            </a:endParaRPr>
          </a:p>
        </p:txBody>
      </p:sp>
      <p:grpSp>
        <p:nvGrpSpPr>
          <p:cNvPr id="479" name="Google Shape;479;p32"/>
          <p:cNvGrpSpPr/>
          <p:nvPr/>
        </p:nvGrpSpPr>
        <p:grpSpPr>
          <a:xfrm>
            <a:off x="0" y="0"/>
            <a:ext cx="9144000" cy="585300"/>
            <a:chOff x="0" y="0"/>
            <a:chExt cx="9144000" cy="585300"/>
          </a:xfrm>
        </p:grpSpPr>
        <p:sp>
          <p:nvSpPr>
            <p:cNvPr id="480" name="Google Shape;480;p32"/>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1" name="Google Shape;481;p32"/>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482" name="Google Shape;482;p32"/>
          <p:cNvGrpSpPr/>
          <p:nvPr/>
        </p:nvGrpSpPr>
        <p:grpSpPr>
          <a:xfrm>
            <a:off x="0" y="4839100"/>
            <a:ext cx="9159475" cy="304200"/>
            <a:chOff x="0" y="4839100"/>
            <a:chExt cx="9159475" cy="304200"/>
          </a:xfrm>
        </p:grpSpPr>
        <p:sp>
          <p:nvSpPr>
            <p:cNvPr id="483" name="Google Shape;483;p32"/>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2"/>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sp>
        <p:nvSpPr>
          <p:cNvPr id="485" name="Google Shape;485;p3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Training Set</a:t>
            </a:r>
            <a:endParaRPr sz="1600">
              <a:solidFill>
                <a:schemeClr val="dk1"/>
              </a:solidFill>
            </a:endParaRPr>
          </a:p>
          <a:p>
            <a:pPr indent="0" lvl="0" marL="0" rtl="0" algn="l">
              <a:lnSpc>
                <a:spcPct val="100000"/>
              </a:lnSpc>
              <a:spcBef>
                <a:spcPts val="1600"/>
              </a:spcBef>
              <a:spcAft>
                <a:spcPts val="0"/>
              </a:spcAft>
              <a:buNone/>
            </a:pPr>
            <a:r>
              <a:rPr lang="en"/>
              <a:t>All 4 years of data from Training Students</a:t>
            </a:r>
            <a:endParaRPr/>
          </a:p>
          <a:p>
            <a:pPr indent="0" lvl="0" marL="0" rtl="0" algn="l">
              <a:lnSpc>
                <a:spcPct val="100000"/>
              </a:lnSpc>
              <a:spcBef>
                <a:spcPts val="0"/>
              </a:spcBef>
              <a:spcAft>
                <a:spcPts val="0"/>
              </a:spcAft>
              <a:buNone/>
            </a:pPr>
            <a:r>
              <a:rPr lang="en"/>
              <a:t>Years 1 and 2 from Test Students</a:t>
            </a:r>
            <a:endParaRPr/>
          </a:p>
          <a:p>
            <a:pPr indent="0" lvl="0" marL="0" rtl="0" algn="l">
              <a:lnSpc>
                <a:spcPct val="100000"/>
              </a:lnSpc>
              <a:spcBef>
                <a:spcPts val="0"/>
              </a:spcBef>
              <a:spcAft>
                <a:spcPts val="0"/>
              </a:spcAft>
              <a:buNone/>
            </a:pPr>
            <a:r>
              <a:t/>
            </a:r>
            <a:endParaRPr/>
          </a:p>
          <a:p>
            <a:pPr indent="-285750" lvl="0" marL="457200" rtl="0" algn="l">
              <a:lnSpc>
                <a:spcPct val="100000"/>
              </a:lnSpc>
              <a:spcBef>
                <a:spcPts val="0"/>
              </a:spcBef>
              <a:spcAft>
                <a:spcPts val="0"/>
              </a:spcAft>
              <a:buSzPts val="900"/>
              <a:buChar char="●"/>
            </a:pPr>
            <a:r>
              <a:rPr lang="en"/>
              <a:t>Relatively really good performance</a:t>
            </a:r>
            <a:endParaRPr/>
          </a:p>
          <a:p>
            <a:pPr indent="-285750" lvl="0" marL="457200" rtl="0" algn="l">
              <a:lnSpc>
                <a:spcPct val="100000"/>
              </a:lnSpc>
              <a:spcBef>
                <a:spcPts val="1000"/>
              </a:spcBef>
              <a:spcAft>
                <a:spcPts val="0"/>
              </a:spcAft>
              <a:buSzPts val="900"/>
              <a:buChar char="●"/>
            </a:pPr>
            <a:r>
              <a:rPr lang="en"/>
              <a:t>Accuracy increases over the years</a:t>
            </a:r>
            <a:endParaRPr/>
          </a:p>
          <a:p>
            <a:pPr indent="-285750" lvl="0" marL="457200" rtl="0" algn="l">
              <a:lnSpc>
                <a:spcPct val="100000"/>
              </a:lnSpc>
              <a:spcBef>
                <a:spcPts val="1000"/>
              </a:spcBef>
              <a:spcAft>
                <a:spcPts val="0"/>
              </a:spcAft>
              <a:buSzPts val="900"/>
              <a:buChar char="●"/>
            </a:pPr>
            <a:r>
              <a:rPr lang="en"/>
              <a:t>First Year: 50-60%</a:t>
            </a:r>
            <a:endParaRPr/>
          </a:p>
          <a:p>
            <a:pPr indent="-285750" lvl="0" marL="457200" rtl="0" algn="l">
              <a:lnSpc>
                <a:spcPct val="100000"/>
              </a:lnSpc>
              <a:spcBef>
                <a:spcPts val="1000"/>
              </a:spcBef>
              <a:spcAft>
                <a:spcPts val="0"/>
              </a:spcAft>
              <a:buSzPts val="900"/>
              <a:buChar char="●"/>
            </a:pPr>
            <a:r>
              <a:rPr lang="en"/>
              <a:t>Fourth Year: 70-80%</a:t>
            </a:r>
            <a:endParaRPr/>
          </a:p>
          <a:p>
            <a:pPr indent="0" lvl="0" marL="0" rtl="0" algn="l">
              <a:spcBef>
                <a:spcPts val="1000"/>
              </a:spcBef>
              <a:spcAft>
                <a:spcPts val="0"/>
              </a:spcAft>
              <a:buNone/>
            </a:pPr>
            <a:r>
              <a:t/>
            </a:r>
            <a:endParaRPr/>
          </a:p>
          <a:p>
            <a:pPr indent="0" lvl="0" marL="0" rtl="0" algn="l">
              <a:spcBef>
                <a:spcPts val="1600"/>
              </a:spcBef>
              <a:spcAft>
                <a:spcPts val="1600"/>
              </a:spcAft>
              <a:buNone/>
            </a:pPr>
            <a:r>
              <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33"/>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1C4587"/>
                </a:solidFill>
                <a:latin typeface="Times New Roman"/>
                <a:ea typeface="Times New Roman"/>
                <a:cs typeface="Times New Roman"/>
                <a:sym typeface="Times New Roman"/>
              </a:rPr>
              <a:t>LightFM</a:t>
            </a:r>
            <a:endParaRPr>
              <a:solidFill>
                <a:srgbClr val="1C4587"/>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1C4587"/>
              </a:solidFill>
              <a:latin typeface="Times New Roman"/>
              <a:ea typeface="Times New Roman"/>
              <a:cs typeface="Times New Roman"/>
              <a:sym typeface="Times New Roman"/>
            </a:endParaRPr>
          </a:p>
        </p:txBody>
      </p:sp>
      <p:sp>
        <p:nvSpPr>
          <p:cNvPr id="491" name="Google Shape;491;p33"/>
          <p:cNvSpPr txBox="1"/>
          <p:nvPr>
            <p:ph idx="1" type="body"/>
          </p:nvPr>
        </p:nvSpPr>
        <p:spPr>
          <a:xfrm>
            <a:off x="311700" y="1152475"/>
            <a:ext cx="46374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Content-based: </a:t>
            </a:r>
            <a:endParaRPr/>
          </a:p>
          <a:p>
            <a:pPr indent="-317500" lvl="1" marL="914400" rtl="0" algn="l">
              <a:spcBef>
                <a:spcPts val="0"/>
              </a:spcBef>
              <a:spcAft>
                <a:spcPts val="0"/>
              </a:spcAft>
              <a:buSzPts val="1400"/>
              <a:buChar char="○"/>
            </a:pPr>
            <a:r>
              <a:rPr lang="en"/>
              <a:t>User feature: m</a:t>
            </a:r>
            <a:r>
              <a:rPr lang="en"/>
              <a:t>ajor_1, minor_1, minor_2</a:t>
            </a:r>
            <a:endParaRPr/>
          </a:p>
          <a:p>
            <a:pPr indent="-317500" lvl="1" marL="914400" rtl="0" algn="l">
              <a:spcBef>
                <a:spcPts val="0"/>
              </a:spcBef>
              <a:spcAft>
                <a:spcPts val="0"/>
              </a:spcAft>
              <a:buSzPts val="1400"/>
              <a:buChar char="○"/>
            </a:pPr>
            <a:r>
              <a:rPr lang="en"/>
              <a:t>Item feature: subject, class_year</a:t>
            </a:r>
            <a:endParaRPr/>
          </a:p>
          <a:p>
            <a:pPr indent="-342900" lvl="0" marL="457200" rtl="0" algn="l">
              <a:spcBef>
                <a:spcPts val="0"/>
              </a:spcBef>
              <a:spcAft>
                <a:spcPts val="0"/>
              </a:spcAft>
              <a:buSzPts val="1800"/>
              <a:buChar char="●"/>
            </a:pPr>
            <a:r>
              <a:rPr lang="en"/>
              <a:t>Collaborative: </a:t>
            </a:r>
            <a:endParaRPr/>
          </a:p>
          <a:p>
            <a:pPr indent="-317500" lvl="1" marL="914400" rtl="0" algn="l">
              <a:spcBef>
                <a:spcPts val="0"/>
              </a:spcBef>
              <a:spcAft>
                <a:spcPts val="0"/>
              </a:spcAft>
              <a:buSzPts val="1400"/>
              <a:buChar char="○"/>
            </a:pPr>
            <a:r>
              <a:rPr lang="en"/>
              <a:t>Interaction matrix: normalized grade</a:t>
            </a:r>
            <a:endParaRPr/>
          </a:p>
          <a:p>
            <a:pPr indent="-342900" lvl="0" marL="457200" rtl="0" algn="l">
              <a:lnSpc>
                <a:spcPct val="90000"/>
              </a:lnSpc>
              <a:spcBef>
                <a:spcPts val="0"/>
              </a:spcBef>
              <a:spcAft>
                <a:spcPts val="0"/>
              </a:spcAft>
              <a:buSzPts val="1800"/>
              <a:buChar char="●"/>
            </a:pPr>
            <a:r>
              <a:rPr lang="en"/>
              <a:t>Learns embeddings for users and items that encodes user preferences over items</a:t>
            </a:r>
            <a:endParaRPr/>
          </a:p>
          <a:p>
            <a:pPr indent="-317500" lvl="1" marL="914400" rtl="0" algn="l">
              <a:lnSpc>
                <a:spcPct val="90000"/>
              </a:lnSpc>
              <a:spcBef>
                <a:spcPts val="0"/>
              </a:spcBef>
              <a:spcAft>
                <a:spcPts val="0"/>
              </a:spcAft>
              <a:buSzPts val="1400"/>
              <a:buChar char="○"/>
            </a:pPr>
            <a:r>
              <a:rPr lang="en"/>
              <a:t>When multiplied together, these representations produce scores for every item for a given user</a:t>
            </a:r>
            <a:endParaRPr/>
          </a:p>
        </p:txBody>
      </p:sp>
      <p:grpSp>
        <p:nvGrpSpPr>
          <p:cNvPr id="492" name="Google Shape;492;p33"/>
          <p:cNvGrpSpPr/>
          <p:nvPr/>
        </p:nvGrpSpPr>
        <p:grpSpPr>
          <a:xfrm>
            <a:off x="0" y="0"/>
            <a:ext cx="9144000" cy="585300"/>
            <a:chOff x="0" y="0"/>
            <a:chExt cx="9144000" cy="585300"/>
          </a:xfrm>
        </p:grpSpPr>
        <p:sp>
          <p:nvSpPr>
            <p:cNvPr id="493" name="Google Shape;493;p33"/>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4" name="Google Shape;494;p33"/>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495" name="Google Shape;495;p33"/>
          <p:cNvGrpSpPr/>
          <p:nvPr/>
        </p:nvGrpSpPr>
        <p:grpSpPr>
          <a:xfrm>
            <a:off x="0" y="4839100"/>
            <a:ext cx="9159475" cy="304200"/>
            <a:chOff x="0" y="4839100"/>
            <a:chExt cx="9159475" cy="304200"/>
          </a:xfrm>
        </p:grpSpPr>
        <p:sp>
          <p:nvSpPr>
            <p:cNvPr id="496" name="Google Shape;496;p33"/>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3"/>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pic>
        <p:nvPicPr>
          <p:cNvPr id="498" name="Google Shape;498;p33"/>
          <p:cNvPicPr preferRelativeResize="0"/>
          <p:nvPr/>
        </p:nvPicPr>
        <p:blipFill rotWithShape="1">
          <a:blip r:embed="rId4">
            <a:alphaModFix/>
          </a:blip>
          <a:srcRect b="0" l="0" r="15225" t="0"/>
          <a:stretch/>
        </p:blipFill>
        <p:spPr>
          <a:xfrm>
            <a:off x="4719826" y="0"/>
            <a:ext cx="4424175"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34"/>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LightFM </a:t>
            </a:r>
            <a:r>
              <a:rPr lang="en">
                <a:solidFill>
                  <a:srgbClr val="1C4587"/>
                </a:solidFill>
                <a:latin typeface="Times New Roman"/>
                <a:ea typeface="Times New Roman"/>
                <a:cs typeface="Times New Roman"/>
                <a:sym typeface="Times New Roman"/>
              </a:rPr>
              <a:t>Results</a:t>
            </a:r>
            <a:endParaRPr>
              <a:solidFill>
                <a:srgbClr val="1C4587"/>
              </a:solidFill>
              <a:latin typeface="Times New Roman"/>
              <a:ea typeface="Times New Roman"/>
              <a:cs typeface="Times New Roman"/>
              <a:sym typeface="Times New Roman"/>
            </a:endParaRPr>
          </a:p>
        </p:txBody>
      </p:sp>
      <p:sp>
        <p:nvSpPr>
          <p:cNvPr id="504" name="Google Shape;504;p34"/>
          <p:cNvSpPr txBox="1"/>
          <p:nvPr>
            <p:ph idx="1" type="body"/>
          </p:nvPr>
        </p:nvSpPr>
        <p:spPr>
          <a:xfrm>
            <a:off x="311700" y="1097750"/>
            <a:ext cx="8455200" cy="866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Train/Test Split based on year of interest: Only use data up to that year</a:t>
            </a:r>
            <a:br>
              <a:rPr b="1" lang="en"/>
            </a:br>
            <a:br>
              <a:rPr b="1" lang="en"/>
            </a:br>
            <a:br>
              <a:rPr b="1" lang="en"/>
            </a:br>
            <a:br>
              <a:rPr b="1" lang="en"/>
            </a:br>
            <a:br>
              <a:rPr b="1" lang="en"/>
            </a:br>
            <a:br>
              <a:rPr b="1" lang="en"/>
            </a:br>
            <a:endParaRPr/>
          </a:p>
        </p:txBody>
      </p:sp>
      <p:grpSp>
        <p:nvGrpSpPr>
          <p:cNvPr id="505" name="Google Shape;505;p34"/>
          <p:cNvGrpSpPr/>
          <p:nvPr/>
        </p:nvGrpSpPr>
        <p:grpSpPr>
          <a:xfrm>
            <a:off x="0" y="0"/>
            <a:ext cx="9144000" cy="585300"/>
            <a:chOff x="0" y="0"/>
            <a:chExt cx="9144000" cy="585300"/>
          </a:xfrm>
        </p:grpSpPr>
        <p:sp>
          <p:nvSpPr>
            <p:cNvPr id="506" name="Google Shape;506;p34"/>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7" name="Google Shape;507;p34"/>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508" name="Google Shape;508;p34"/>
          <p:cNvGrpSpPr/>
          <p:nvPr/>
        </p:nvGrpSpPr>
        <p:grpSpPr>
          <a:xfrm>
            <a:off x="0" y="4839100"/>
            <a:ext cx="9159475" cy="304200"/>
            <a:chOff x="0" y="4839100"/>
            <a:chExt cx="9159475" cy="304200"/>
          </a:xfrm>
        </p:grpSpPr>
        <p:sp>
          <p:nvSpPr>
            <p:cNvPr id="509" name="Google Shape;509;p34"/>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4"/>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graphicFrame>
        <p:nvGraphicFramePr>
          <p:cNvPr id="511" name="Google Shape;511;p34"/>
          <p:cNvGraphicFramePr/>
          <p:nvPr/>
        </p:nvGraphicFramePr>
        <p:xfrm>
          <a:off x="747000" y="1765503"/>
          <a:ext cx="3000000" cy="3000000"/>
        </p:xfrm>
        <a:graphic>
          <a:graphicData uri="http://schemas.openxmlformats.org/drawingml/2006/table">
            <a:tbl>
              <a:tblPr>
                <a:noFill/>
                <a:tableStyleId>{7484B492-7FF2-4E0E-A630-41AB5B4DEFD2}</a:tableStyleId>
              </a:tblPr>
              <a:tblGrid>
                <a:gridCol w="1896150"/>
                <a:gridCol w="1896150"/>
                <a:gridCol w="1896150"/>
                <a:gridCol w="1896150"/>
              </a:tblGrid>
              <a:tr h="491800">
                <a:tc>
                  <a:txBody>
                    <a:bodyPr/>
                    <a:lstStyle/>
                    <a:p>
                      <a:pPr indent="0" lvl="0" marL="0" rtl="0" algn="ctr">
                        <a:spcBef>
                          <a:spcPts val="0"/>
                        </a:spcBef>
                        <a:spcAft>
                          <a:spcPts val="0"/>
                        </a:spcAft>
                        <a:buNone/>
                      </a:pPr>
                      <a:r>
                        <a:rPr b="1" lang="en">
                          <a:solidFill>
                            <a:schemeClr val="dk2"/>
                          </a:solidFill>
                        </a:rPr>
                        <a:t>Avg Accuracy </a:t>
                      </a:r>
                      <a:endParaRPr b="1">
                        <a:solidFill>
                          <a:schemeClr val="dk2"/>
                        </a:solidFill>
                      </a:endParaRPr>
                    </a:p>
                  </a:txBody>
                  <a:tcPr marT="91425" marB="91425" marR="91425" marL="91425" anchor="ctr">
                    <a:solidFill>
                      <a:srgbClr val="EFEFEF"/>
                    </a:solidFill>
                  </a:tcPr>
                </a:tc>
                <a:tc>
                  <a:txBody>
                    <a:bodyPr/>
                    <a:lstStyle/>
                    <a:p>
                      <a:pPr indent="0" lvl="0" marL="0" rtl="0" algn="ctr">
                        <a:spcBef>
                          <a:spcPts val="0"/>
                        </a:spcBef>
                        <a:spcAft>
                          <a:spcPts val="0"/>
                        </a:spcAft>
                        <a:buNone/>
                      </a:pPr>
                      <a:r>
                        <a:rPr b="1" lang="en">
                          <a:solidFill>
                            <a:schemeClr val="dk2"/>
                          </a:solidFill>
                        </a:rPr>
                        <a:t>Second Year</a:t>
                      </a:r>
                      <a:endParaRPr b="1">
                        <a:solidFill>
                          <a:schemeClr val="dk2"/>
                        </a:solidFill>
                      </a:endParaRPr>
                    </a:p>
                  </a:txBody>
                  <a:tcPr marT="91425" marB="91425" marR="91425" marL="91425" anchor="ctr">
                    <a:solidFill>
                      <a:srgbClr val="EFEFEF"/>
                    </a:solidFill>
                  </a:tcPr>
                </a:tc>
                <a:tc>
                  <a:txBody>
                    <a:bodyPr/>
                    <a:lstStyle/>
                    <a:p>
                      <a:pPr indent="0" lvl="0" marL="0" rtl="0" algn="ctr">
                        <a:spcBef>
                          <a:spcPts val="0"/>
                        </a:spcBef>
                        <a:spcAft>
                          <a:spcPts val="0"/>
                        </a:spcAft>
                        <a:buNone/>
                      </a:pPr>
                      <a:r>
                        <a:rPr b="1" lang="en">
                          <a:solidFill>
                            <a:schemeClr val="dk2"/>
                          </a:solidFill>
                        </a:rPr>
                        <a:t>Third Year</a:t>
                      </a:r>
                      <a:endParaRPr b="1">
                        <a:solidFill>
                          <a:schemeClr val="dk2"/>
                        </a:solidFill>
                      </a:endParaRPr>
                    </a:p>
                  </a:txBody>
                  <a:tcPr marT="91425" marB="91425" marR="91425" marL="91425" anchor="ctr">
                    <a:solidFill>
                      <a:srgbClr val="EFEFEF"/>
                    </a:solidFill>
                  </a:tcPr>
                </a:tc>
                <a:tc>
                  <a:txBody>
                    <a:bodyPr/>
                    <a:lstStyle/>
                    <a:p>
                      <a:pPr indent="0" lvl="0" marL="0" rtl="0" algn="ctr">
                        <a:spcBef>
                          <a:spcPts val="0"/>
                        </a:spcBef>
                        <a:spcAft>
                          <a:spcPts val="0"/>
                        </a:spcAft>
                        <a:buNone/>
                      </a:pPr>
                      <a:r>
                        <a:rPr b="1" lang="en">
                          <a:solidFill>
                            <a:schemeClr val="dk2"/>
                          </a:solidFill>
                        </a:rPr>
                        <a:t>Fourth Year</a:t>
                      </a:r>
                      <a:endParaRPr b="1">
                        <a:solidFill>
                          <a:schemeClr val="dk2"/>
                        </a:solidFill>
                      </a:endParaRPr>
                    </a:p>
                  </a:txBody>
                  <a:tcPr marT="91425" marB="91425" marR="91425" marL="91425" anchor="ctr">
                    <a:solidFill>
                      <a:srgbClr val="EFEFEF"/>
                    </a:solidFill>
                  </a:tcPr>
                </a:tc>
              </a:tr>
              <a:tr h="567700">
                <a:tc>
                  <a:txBody>
                    <a:bodyPr/>
                    <a:lstStyle/>
                    <a:p>
                      <a:pPr indent="0" lvl="0" marL="0" rtl="0" algn="ctr">
                        <a:spcBef>
                          <a:spcPts val="0"/>
                        </a:spcBef>
                        <a:spcAft>
                          <a:spcPts val="0"/>
                        </a:spcAft>
                        <a:buNone/>
                      </a:pPr>
                      <a:r>
                        <a:rPr b="1" lang="en" sz="1200">
                          <a:solidFill>
                            <a:schemeClr val="dk2"/>
                          </a:solidFill>
                        </a:rPr>
                        <a:t>Econ_05-09</a:t>
                      </a:r>
                      <a:endParaRPr b="1" sz="1200">
                        <a:solidFill>
                          <a:schemeClr val="dk2"/>
                        </a:solidFill>
                      </a:endParaRPr>
                    </a:p>
                    <a:p>
                      <a:pPr indent="0" lvl="0" marL="0" rtl="0" algn="ctr">
                        <a:spcBef>
                          <a:spcPts val="0"/>
                        </a:spcBef>
                        <a:spcAft>
                          <a:spcPts val="0"/>
                        </a:spcAft>
                        <a:buNone/>
                      </a:pPr>
                      <a:r>
                        <a:rPr lang="en" sz="1200">
                          <a:solidFill>
                            <a:schemeClr val="dk2"/>
                          </a:solidFill>
                        </a:rPr>
                        <a:t>k=15</a:t>
                      </a:r>
                      <a:endParaRPr sz="1200">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solidFill>
                      <a:srgbClr val="EFEFEF"/>
                    </a:solidFill>
                  </a:tcPr>
                </a:tc>
                <a:tc>
                  <a:txBody>
                    <a:bodyPr/>
                    <a:lstStyle/>
                    <a:p>
                      <a:pPr indent="0" lvl="0" marL="0" rtl="0" algn="ctr">
                        <a:lnSpc>
                          <a:spcPct val="115000"/>
                        </a:lnSpc>
                        <a:spcBef>
                          <a:spcPts val="900"/>
                        </a:spcBef>
                        <a:spcAft>
                          <a:spcPts val="0"/>
                        </a:spcAft>
                        <a:buNone/>
                      </a:pPr>
                      <a:r>
                        <a:rPr lang="en" sz="1200">
                          <a:solidFill>
                            <a:schemeClr val="dk2"/>
                          </a:solidFill>
                        </a:rPr>
                        <a:t>18.7%</a:t>
                      </a:r>
                      <a:endParaRPr sz="1200">
                        <a:solidFill>
                          <a:schemeClr val="dk2"/>
                        </a:solidFill>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 sz="1200">
                          <a:solidFill>
                            <a:schemeClr val="dk2"/>
                          </a:solidFill>
                        </a:rPr>
                        <a:t>1</a:t>
                      </a:r>
                      <a:r>
                        <a:rPr lang="en" sz="1200">
                          <a:solidFill>
                            <a:schemeClr val="dk2"/>
                          </a:solidFill>
                        </a:rPr>
                        <a:t>4.6%</a:t>
                      </a:r>
                      <a:endParaRPr sz="1200">
                        <a:solidFill>
                          <a:schemeClr val="dk2"/>
                        </a:solidFill>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 sz="1200">
                          <a:solidFill>
                            <a:schemeClr val="dk2"/>
                          </a:solidFill>
                        </a:rPr>
                        <a:t>12.1%</a:t>
                      </a:r>
                      <a:endParaRPr sz="1200">
                        <a:solidFill>
                          <a:schemeClr val="dk2"/>
                        </a:solidFill>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r h="567700">
                <a:tc>
                  <a:txBody>
                    <a:bodyPr/>
                    <a:lstStyle/>
                    <a:p>
                      <a:pPr indent="0" lvl="0" marL="0" rtl="0" algn="ctr">
                        <a:spcBef>
                          <a:spcPts val="0"/>
                        </a:spcBef>
                        <a:spcAft>
                          <a:spcPts val="0"/>
                        </a:spcAft>
                        <a:buNone/>
                      </a:pPr>
                      <a:r>
                        <a:rPr b="1" lang="en" sz="1200">
                          <a:solidFill>
                            <a:schemeClr val="dk2"/>
                          </a:solidFill>
                        </a:rPr>
                        <a:t>Econ_05-09</a:t>
                      </a:r>
                      <a:endParaRPr b="1" sz="1200">
                        <a:solidFill>
                          <a:schemeClr val="dk2"/>
                        </a:solidFill>
                      </a:endParaRPr>
                    </a:p>
                    <a:p>
                      <a:pPr indent="0" lvl="0" marL="0" rtl="0" algn="ctr">
                        <a:spcBef>
                          <a:spcPts val="0"/>
                        </a:spcBef>
                        <a:spcAft>
                          <a:spcPts val="0"/>
                        </a:spcAft>
                        <a:buNone/>
                      </a:pPr>
                      <a:r>
                        <a:rPr lang="en" sz="1200">
                          <a:solidFill>
                            <a:schemeClr val="dk2"/>
                          </a:solidFill>
                        </a:rPr>
                        <a:t>k=30</a:t>
                      </a:r>
                      <a:endParaRPr sz="1200">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lnSpc>
                          <a:spcPct val="115000"/>
                        </a:lnSpc>
                        <a:spcBef>
                          <a:spcPts val="900"/>
                        </a:spcBef>
                        <a:spcAft>
                          <a:spcPts val="0"/>
                        </a:spcAft>
                        <a:buNone/>
                      </a:pPr>
                      <a:r>
                        <a:rPr lang="en" sz="1200">
                          <a:solidFill>
                            <a:schemeClr val="dk2"/>
                          </a:solidFill>
                        </a:rPr>
                        <a:t>32.1%</a:t>
                      </a:r>
                      <a:endParaRPr sz="1200">
                        <a:solidFill>
                          <a:schemeClr val="dk2"/>
                        </a:solidFill>
                        <a:highlight>
                          <a:srgbClr val="1E1E1E"/>
                        </a:highlight>
                        <a:latin typeface="Courier New"/>
                        <a:ea typeface="Courier New"/>
                        <a:cs typeface="Courier New"/>
                        <a:sym typeface="Courier New"/>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ctr">
                        <a:lnSpc>
                          <a:spcPct val="115000"/>
                        </a:lnSpc>
                        <a:spcBef>
                          <a:spcPts val="900"/>
                        </a:spcBef>
                        <a:spcAft>
                          <a:spcPts val="0"/>
                        </a:spcAft>
                        <a:buNone/>
                      </a:pPr>
                      <a:r>
                        <a:rPr lang="en" sz="1200">
                          <a:solidFill>
                            <a:schemeClr val="dk2"/>
                          </a:solidFill>
                        </a:rPr>
                        <a:t>23.7%</a:t>
                      </a:r>
                      <a:endParaRPr sz="1200">
                        <a:solidFill>
                          <a:schemeClr val="dk2"/>
                        </a:solidFill>
                        <a:highlight>
                          <a:srgbClr val="1E1E1E"/>
                        </a:highlight>
                        <a:latin typeface="Courier New"/>
                        <a:ea typeface="Courier New"/>
                        <a:cs typeface="Courier New"/>
                        <a:sym typeface="Courier New"/>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ctr">
                        <a:lnSpc>
                          <a:spcPct val="115000"/>
                        </a:lnSpc>
                        <a:spcBef>
                          <a:spcPts val="900"/>
                        </a:spcBef>
                        <a:spcAft>
                          <a:spcPts val="0"/>
                        </a:spcAft>
                        <a:buNone/>
                      </a:pPr>
                      <a:r>
                        <a:rPr lang="en" sz="1200">
                          <a:solidFill>
                            <a:schemeClr val="dk2"/>
                          </a:solidFill>
                        </a:rPr>
                        <a:t>21.1%</a:t>
                      </a:r>
                      <a:endParaRPr sz="1200">
                        <a:solidFill>
                          <a:schemeClr val="dk2"/>
                        </a:solidFill>
                        <a:highlight>
                          <a:srgbClr val="1E1E1E"/>
                        </a:highlight>
                        <a:latin typeface="Courier New"/>
                        <a:ea typeface="Courier New"/>
                        <a:cs typeface="Courier New"/>
                        <a:sym typeface="Courier New"/>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r>
              <a:tr h="567700">
                <a:tc>
                  <a:txBody>
                    <a:bodyPr/>
                    <a:lstStyle/>
                    <a:p>
                      <a:pPr indent="0" lvl="0" marL="0" rtl="0" algn="ctr">
                        <a:spcBef>
                          <a:spcPts val="0"/>
                        </a:spcBef>
                        <a:spcAft>
                          <a:spcPts val="0"/>
                        </a:spcAft>
                        <a:buClr>
                          <a:schemeClr val="dk1"/>
                        </a:buClr>
                        <a:buSzPts val="1100"/>
                        <a:buFont typeface="Arial"/>
                        <a:buNone/>
                      </a:pPr>
                      <a:r>
                        <a:rPr b="1" lang="en" sz="1200">
                          <a:solidFill>
                            <a:schemeClr val="dk2"/>
                          </a:solidFill>
                        </a:rPr>
                        <a:t>Top5_05-09</a:t>
                      </a:r>
                      <a:endParaRPr b="1" sz="1200">
                        <a:solidFill>
                          <a:schemeClr val="dk2"/>
                        </a:solidFill>
                      </a:endParaRPr>
                    </a:p>
                    <a:p>
                      <a:pPr indent="0" lvl="0" marL="0" rtl="0" algn="ctr">
                        <a:spcBef>
                          <a:spcPts val="0"/>
                        </a:spcBef>
                        <a:spcAft>
                          <a:spcPts val="0"/>
                        </a:spcAft>
                        <a:buNone/>
                      </a:pPr>
                      <a:r>
                        <a:rPr lang="en" sz="1200">
                          <a:solidFill>
                            <a:schemeClr val="dk2"/>
                          </a:solidFill>
                        </a:rPr>
                        <a:t>k=15</a:t>
                      </a:r>
                      <a:endParaRPr sz="1200">
                        <a:solidFill>
                          <a:schemeClr val="dk2"/>
                        </a:solidFill>
                      </a:endParaRPr>
                    </a:p>
                  </a:txBody>
                  <a:tcPr marT="91425" marB="91425" marR="91425" marL="91425" anchor="ctr">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marR="0" rtl="0" algn="ctr">
                        <a:lnSpc>
                          <a:spcPct val="115000"/>
                        </a:lnSpc>
                        <a:spcBef>
                          <a:spcPts val="900"/>
                        </a:spcBef>
                        <a:spcAft>
                          <a:spcPts val="0"/>
                        </a:spcAft>
                        <a:buNone/>
                      </a:pPr>
                      <a:r>
                        <a:rPr lang="en" sz="1200">
                          <a:solidFill>
                            <a:schemeClr val="dk2"/>
                          </a:solidFill>
                        </a:rPr>
                        <a:t>13.6%</a:t>
                      </a:r>
                      <a:endParaRPr sz="1200">
                        <a:solidFill>
                          <a:schemeClr val="dk2"/>
                        </a:solidFill>
                      </a:endParaRPr>
                    </a:p>
                  </a:txBody>
                  <a:tcPr marT="57150" marB="57150" marR="57150" marL="57150" anchor="ctr"/>
                </a:tc>
                <a:tc>
                  <a:txBody>
                    <a:bodyPr/>
                    <a:lstStyle/>
                    <a:p>
                      <a:pPr indent="0" lvl="0" marL="0" marR="0" rtl="0" algn="ctr">
                        <a:lnSpc>
                          <a:spcPct val="115000"/>
                        </a:lnSpc>
                        <a:spcBef>
                          <a:spcPts val="900"/>
                        </a:spcBef>
                        <a:spcAft>
                          <a:spcPts val="0"/>
                        </a:spcAft>
                        <a:buNone/>
                      </a:pPr>
                      <a:r>
                        <a:rPr lang="en" sz="1200">
                          <a:solidFill>
                            <a:schemeClr val="dk2"/>
                          </a:solidFill>
                        </a:rPr>
                        <a:t>11.3%</a:t>
                      </a:r>
                      <a:endParaRPr sz="1200">
                        <a:solidFill>
                          <a:schemeClr val="dk2"/>
                        </a:solidFill>
                      </a:endParaRPr>
                    </a:p>
                  </a:txBody>
                  <a:tcPr marT="57150" marB="57150" marR="57150" marL="57150" anchor="ctr"/>
                </a:tc>
                <a:tc>
                  <a:txBody>
                    <a:bodyPr/>
                    <a:lstStyle/>
                    <a:p>
                      <a:pPr indent="0" lvl="0" marL="0" marR="0" rtl="0" algn="ctr">
                        <a:lnSpc>
                          <a:spcPct val="115000"/>
                        </a:lnSpc>
                        <a:spcBef>
                          <a:spcPts val="900"/>
                        </a:spcBef>
                        <a:spcAft>
                          <a:spcPts val="0"/>
                        </a:spcAft>
                        <a:buNone/>
                      </a:pPr>
                      <a:r>
                        <a:rPr lang="en" sz="1200">
                          <a:solidFill>
                            <a:schemeClr val="dk2"/>
                          </a:solidFill>
                        </a:rPr>
                        <a:t>9.5%</a:t>
                      </a:r>
                      <a:endParaRPr sz="1200">
                        <a:solidFill>
                          <a:schemeClr val="dk2"/>
                        </a:solidFill>
                      </a:endParaRPr>
                    </a:p>
                  </a:txBody>
                  <a:tcPr marT="57150" marB="57150" marR="57150" marL="57150" anchor="ctr"/>
                </a:tc>
              </a:tr>
              <a:tr h="567700">
                <a:tc>
                  <a:txBody>
                    <a:bodyPr/>
                    <a:lstStyle/>
                    <a:p>
                      <a:pPr indent="0" lvl="0" marL="0" rtl="0" algn="ctr">
                        <a:spcBef>
                          <a:spcPts val="0"/>
                        </a:spcBef>
                        <a:spcAft>
                          <a:spcPts val="0"/>
                        </a:spcAft>
                        <a:buNone/>
                      </a:pPr>
                      <a:r>
                        <a:rPr b="1" lang="en" sz="1200">
                          <a:solidFill>
                            <a:schemeClr val="dk2"/>
                          </a:solidFill>
                        </a:rPr>
                        <a:t>Top5_05-09</a:t>
                      </a:r>
                      <a:endParaRPr b="1" sz="1200">
                        <a:solidFill>
                          <a:schemeClr val="dk2"/>
                        </a:solidFill>
                      </a:endParaRPr>
                    </a:p>
                    <a:p>
                      <a:pPr indent="0" lvl="0" marL="0" rtl="0" algn="ctr">
                        <a:spcBef>
                          <a:spcPts val="0"/>
                        </a:spcBef>
                        <a:spcAft>
                          <a:spcPts val="0"/>
                        </a:spcAft>
                        <a:buNone/>
                      </a:pPr>
                      <a:r>
                        <a:rPr lang="en" sz="1200">
                          <a:solidFill>
                            <a:schemeClr val="dk2"/>
                          </a:solidFill>
                        </a:rPr>
                        <a:t>k=30</a:t>
                      </a:r>
                      <a:endParaRPr sz="1200">
                        <a:solidFill>
                          <a:schemeClr val="dk2"/>
                        </a:solidFill>
                      </a:endParaRPr>
                    </a:p>
                  </a:txBody>
                  <a:tcPr marT="91425" marB="91425" marR="91425" marL="91425" anchor="ctr">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marR="0" rtl="0" algn="ctr">
                        <a:lnSpc>
                          <a:spcPct val="115000"/>
                        </a:lnSpc>
                        <a:spcBef>
                          <a:spcPts val="900"/>
                        </a:spcBef>
                        <a:spcAft>
                          <a:spcPts val="0"/>
                        </a:spcAft>
                        <a:buNone/>
                      </a:pPr>
                      <a:r>
                        <a:rPr lang="en" sz="1200">
                          <a:solidFill>
                            <a:schemeClr val="dk2"/>
                          </a:solidFill>
                        </a:rPr>
                        <a:t>29.6%</a:t>
                      </a:r>
                      <a:endParaRPr sz="1200">
                        <a:solidFill>
                          <a:schemeClr val="dk2"/>
                        </a:solidFill>
                      </a:endParaRPr>
                    </a:p>
                  </a:txBody>
                  <a:tcPr marT="57150" marB="57150" marR="57150" marL="57150" anchor="ctr"/>
                </a:tc>
                <a:tc>
                  <a:txBody>
                    <a:bodyPr/>
                    <a:lstStyle/>
                    <a:p>
                      <a:pPr indent="0" lvl="0" marL="0" marR="0" rtl="0" algn="ctr">
                        <a:lnSpc>
                          <a:spcPct val="115000"/>
                        </a:lnSpc>
                        <a:spcBef>
                          <a:spcPts val="900"/>
                        </a:spcBef>
                        <a:spcAft>
                          <a:spcPts val="0"/>
                        </a:spcAft>
                        <a:buNone/>
                      </a:pPr>
                      <a:r>
                        <a:rPr lang="en" sz="1200">
                          <a:solidFill>
                            <a:schemeClr val="dk2"/>
                          </a:solidFill>
                        </a:rPr>
                        <a:t>22.0%</a:t>
                      </a:r>
                      <a:endParaRPr sz="1200">
                        <a:solidFill>
                          <a:schemeClr val="dk2"/>
                        </a:solidFill>
                      </a:endParaRPr>
                    </a:p>
                  </a:txBody>
                  <a:tcPr marT="57150" marB="57150" marR="57150" marL="57150" anchor="ctr"/>
                </a:tc>
                <a:tc>
                  <a:txBody>
                    <a:bodyPr/>
                    <a:lstStyle/>
                    <a:p>
                      <a:pPr indent="0" lvl="0" marL="0" marR="0" rtl="0" algn="ctr">
                        <a:lnSpc>
                          <a:spcPct val="115000"/>
                        </a:lnSpc>
                        <a:spcBef>
                          <a:spcPts val="900"/>
                        </a:spcBef>
                        <a:spcAft>
                          <a:spcPts val="0"/>
                        </a:spcAft>
                        <a:buNone/>
                      </a:pPr>
                      <a:r>
                        <a:rPr lang="en" sz="1200">
                          <a:solidFill>
                            <a:schemeClr val="dk2"/>
                          </a:solidFill>
                        </a:rPr>
                        <a:t>19.4%</a:t>
                      </a:r>
                      <a:endParaRPr sz="1200">
                        <a:solidFill>
                          <a:schemeClr val="dk2"/>
                        </a:solidFill>
                      </a:endParaRPr>
                    </a:p>
                  </a:txBody>
                  <a:tcPr marT="57150" marB="57150" marR="57150" marL="57150" anchor="ct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35"/>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Model Comparisons: Econ</a:t>
            </a:r>
            <a:endParaRPr>
              <a:solidFill>
                <a:srgbClr val="1C4587"/>
              </a:solidFill>
              <a:latin typeface="Times New Roman"/>
              <a:ea typeface="Times New Roman"/>
              <a:cs typeface="Times New Roman"/>
              <a:sym typeface="Times New Roman"/>
            </a:endParaRPr>
          </a:p>
        </p:txBody>
      </p:sp>
      <p:sp>
        <p:nvSpPr>
          <p:cNvPr id="517" name="Google Shape;517;p35"/>
          <p:cNvSpPr txBox="1"/>
          <p:nvPr>
            <p:ph idx="1" type="body"/>
          </p:nvPr>
        </p:nvSpPr>
        <p:spPr>
          <a:xfrm>
            <a:off x="311700" y="1173950"/>
            <a:ext cx="8455200" cy="866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Avg. Top K </a:t>
            </a:r>
            <a:r>
              <a:rPr lang="en"/>
              <a:t>Accuracy =</a:t>
            </a:r>
            <a:br>
              <a:rPr b="1" lang="en"/>
            </a:br>
            <a:br>
              <a:rPr b="1" lang="en"/>
            </a:br>
            <a:br>
              <a:rPr b="1" lang="en"/>
            </a:br>
            <a:br>
              <a:rPr b="1" lang="en"/>
            </a:br>
            <a:br>
              <a:rPr b="1" lang="en"/>
            </a:br>
            <a:br>
              <a:rPr b="1" lang="en"/>
            </a:br>
            <a:endParaRPr/>
          </a:p>
        </p:txBody>
      </p:sp>
      <p:grpSp>
        <p:nvGrpSpPr>
          <p:cNvPr id="518" name="Google Shape;518;p35"/>
          <p:cNvGrpSpPr/>
          <p:nvPr/>
        </p:nvGrpSpPr>
        <p:grpSpPr>
          <a:xfrm>
            <a:off x="0" y="0"/>
            <a:ext cx="9144000" cy="585300"/>
            <a:chOff x="0" y="0"/>
            <a:chExt cx="9144000" cy="585300"/>
          </a:xfrm>
        </p:grpSpPr>
        <p:sp>
          <p:nvSpPr>
            <p:cNvPr id="519" name="Google Shape;519;p35"/>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0" name="Google Shape;520;p35"/>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521" name="Google Shape;521;p35"/>
          <p:cNvGrpSpPr/>
          <p:nvPr/>
        </p:nvGrpSpPr>
        <p:grpSpPr>
          <a:xfrm>
            <a:off x="0" y="4839100"/>
            <a:ext cx="9159475" cy="304200"/>
            <a:chOff x="0" y="4839100"/>
            <a:chExt cx="9159475" cy="304200"/>
          </a:xfrm>
        </p:grpSpPr>
        <p:sp>
          <p:nvSpPr>
            <p:cNvPr id="522" name="Google Shape;522;p35"/>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5"/>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graphicFrame>
        <p:nvGraphicFramePr>
          <p:cNvPr id="524" name="Google Shape;524;p35"/>
          <p:cNvGraphicFramePr/>
          <p:nvPr/>
        </p:nvGraphicFramePr>
        <p:xfrm>
          <a:off x="938613" y="2040603"/>
          <a:ext cx="3000000" cy="3000000"/>
        </p:xfrm>
        <a:graphic>
          <a:graphicData uri="http://schemas.openxmlformats.org/drawingml/2006/table">
            <a:tbl>
              <a:tblPr>
                <a:noFill/>
                <a:tableStyleId>{7484B492-7FF2-4E0E-A630-41AB5B4DEFD2}</a:tableStyleId>
              </a:tblPr>
              <a:tblGrid>
                <a:gridCol w="1796050"/>
                <a:gridCol w="1796050"/>
                <a:gridCol w="1796050"/>
                <a:gridCol w="1796050"/>
              </a:tblGrid>
              <a:tr h="655275">
                <a:tc>
                  <a:txBody>
                    <a:bodyPr/>
                    <a:lstStyle/>
                    <a:p>
                      <a:pPr indent="0" lvl="0" marL="0" rtl="0" algn="ctr">
                        <a:spcBef>
                          <a:spcPts val="0"/>
                        </a:spcBef>
                        <a:spcAft>
                          <a:spcPts val="0"/>
                        </a:spcAft>
                        <a:buNone/>
                      </a:pPr>
                      <a:r>
                        <a:rPr lang="en">
                          <a:solidFill>
                            <a:schemeClr val="dk2"/>
                          </a:solidFill>
                        </a:rPr>
                        <a:t>(k = 15)</a:t>
                      </a:r>
                      <a:endParaRPr>
                        <a:solidFill>
                          <a:schemeClr val="dk2"/>
                        </a:solidFill>
                      </a:endParaRPr>
                    </a:p>
                  </a:txBody>
                  <a:tcPr marT="91425" marB="91425" marR="91425" marL="91425" anchor="ctr">
                    <a:solidFill>
                      <a:srgbClr val="EFEFEF"/>
                    </a:solidFill>
                  </a:tcPr>
                </a:tc>
                <a:tc>
                  <a:txBody>
                    <a:bodyPr/>
                    <a:lstStyle/>
                    <a:p>
                      <a:pPr indent="0" lvl="0" marL="0" rtl="0" algn="ctr">
                        <a:spcBef>
                          <a:spcPts val="0"/>
                        </a:spcBef>
                        <a:spcAft>
                          <a:spcPts val="0"/>
                        </a:spcAft>
                        <a:buNone/>
                      </a:pPr>
                      <a:r>
                        <a:rPr b="1" lang="en">
                          <a:solidFill>
                            <a:schemeClr val="dk2"/>
                          </a:solidFill>
                        </a:rPr>
                        <a:t>Second Year</a:t>
                      </a:r>
                      <a:endParaRPr b="1">
                        <a:solidFill>
                          <a:schemeClr val="dk2"/>
                        </a:solidFill>
                      </a:endParaRPr>
                    </a:p>
                  </a:txBody>
                  <a:tcPr marT="91425" marB="91425" marR="91425" marL="91425" anchor="ctr">
                    <a:solidFill>
                      <a:srgbClr val="EFEFEF"/>
                    </a:solidFill>
                  </a:tcPr>
                </a:tc>
                <a:tc>
                  <a:txBody>
                    <a:bodyPr/>
                    <a:lstStyle/>
                    <a:p>
                      <a:pPr indent="0" lvl="0" marL="0" rtl="0" algn="ctr">
                        <a:spcBef>
                          <a:spcPts val="0"/>
                        </a:spcBef>
                        <a:spcAft>
                          <a:spcPts val="0"/>
                        </a:spcAft>
                        <a:buNone/>
                      </a:pPr>
                      <a:r>
                        <a:rPr b="1" lang="en">
                          <a:solidFill>
                            <a:schemeClr val="dk2"/>
                          </a:solidFill>
                        </a:rPr>
                        <a:t>Third Year</a:t>
                      </a:r>
                      <a:endParaRPr b="1">
                        <a:solidFill>
                          <a:schemeClr val="dk2"/>
                        </a:solidFill>
                      </a:endParaRPr>
                    </a:p>
                  </a:txBody>
                  <a:tcPr marT="91425" marB="91425" marR="91425" marL="91425" anchor="ctr">
                    <a:solidFill>
                      <a:srgbClr val="EFEFEF"/>
                    </a:solidFill>
                  </a:tcPr>
                </a:tc>
                <a:tc>
                  <a:txBody>
                    <a:bodyPr/>
                    <a:lstStyle/>
                    <a:p>
                      <a:pPr indent="0" lvl="0" marL="0" rtl="0" algn="ctr">
                        <a:spcBef>
                          <a:spcPts val="0"/>
                        </a:spcBef>
                        <a:spcAft>
                          <a:spcPts val="0"/>
                        </a:spcAft>
                        <a:buNone/>
                      </a:pPr>
                      <a:r>
                        <a:rPr b="1" lang="en">
                          <a:solidFill>
                            <a:schemeClr val="dk2"/>
                          </a:solidFill>
                        </a:rPr>
                        <a:t>Fourth Year</a:t>
                      </a:r>
                      <a:endParaRPr b="1">
                        <a:solidFill>
                          <a:schemeClr val="dk2"/>
                        </a:solidFill>
                      </a:endParaRPr>
                    </a:p>
                  </a:txBody>
                  <a:tcPr marT="91425" marB="91425" marR="91425" marL="91425" anchor="ctr">
                    <a:solidFill>
                      <a:srgbClr val="EFEFEF"/>
                    </a:solidFill>
                  </a:tcPr>
                </a:tc>
              </a:tr>
              <a:tr h="481750">
                <a:tc>
                  <a:txBody>
                    <a:bodyPr/>
                    <a:lstStyle/>
                    <a:p>
                      <a:pPr indent="0" lvl="0" marL="0" rtl="0" algn="ctr">
                        <a:spcBef>
                          <a:spcPts val="0"/>
                        </a:spcBef>
                        <a:spcAft>
                          <a:spcPts val="0"/>
                        </a:spcAft>
                        <a:buNone/>
                      </a:pPr>
                      <a:r>
                        <a:rPr b="1" lang="en">
                          <a:solidFill>
                            <a:schemeClr val="dk2"/>
                          </a:solidFill>
                        </a:rPr>
                        <a:t>Neighborhood</a:t>
                      </a:r>
                      <a:endParaRPr b="1">
                        <a:solidFill>
                          <a:schemeClr val="dk2"/>
                        </a:solidFill>
                      </a:endParaRPr>
                    </a:p>
                  </a:txBody>
                  <a:tcPr marT="91425" marB="91425" marR="91425" marL="91425" anchor="ctr">
                    <a:solidFill>
                      <a:srgbClr val="EFEFEF"/>
                    </a:solidFill>
                  </a:tcPr>
                </a:tc>
                <a:tc>
                  <a:txBody>
                    <a:bodyPr/>
                    <a:lstStyle/>
                    <a:p>
                      <a:pPr indent="0" lvl="0" marL="0" rtl="0" algn="ctr">
                        <a:spcBef>
                          <a:spcPts val="0"/>
                        </a:spcBef>
                        <a:spcAft>
                          <a:spcPts val="0"/>
                        </a:spcAft>
                        <a:buNone/>
                      </a:pPr>
                      <a:r>
                        <a:rPr lang="en">
                          <a:solidFill>
                            <a:schemeClr val="dk2"/>
                          </a:solidFill>
                        </a:rPr>
                        <a:t>20.2%</a:t>
                      </a:r>
                      <a:endParaRPr>
                        <a:solidFill>
                          <a:schemeClr val="dk2"/>
                        </a:solidFill>
                      </a:endParaRPr>
                    </a:p>
                  </a:txBody>
                  <a:tcPr marT="91425" marB="91425" marR="91425" marL="91425" anchor="ctr">
                    <a:solidFill>
                      <a:srgbClr val="D9EAD3"/>
                    </a:solidFill>
                  </a:tcPr>
                </a:tc>
                <a:tc>
                  <a:txBody>
                    <a:bodyPr/>
                    <a:lstStyle/>
                    <a:p>
                      <a:pPr indent="0" lvl="0" marL="0" rtl="0" algn="ctr">
                        <a:spcBef>
                          <a:spcPts val="0"/>
                        </a:spcBef>
                        <a:spcAft>
                          <a:spcPts val="0"/>
                        </a:spcAft>
                        <a:buNone/>
                      </a:pPr>
                      <a:r>
                        <a:rPr lang="en">
                          <a:solidFill>
                            <a:schemeClr val="dk2"/>
                          </a:solidFill>
                        </a:rPr>
                        <a:t>9.8%</a:t>
                      </a:r>
                      <a:endParaRPr>
                        <a:solidFill>
                          <a:schemeClr val="dk2"/>
                        </a:solidFill>
                      </a:endParaRPr>
                    </a:p>
                  </a:txBody>
                  <a:tcPr marT="91425" marB="91425" marR="91425" marL="91425" anchor="ctr"/>
                </a:tc>
                <a:tc>
                  <a:txBody>
                    <a:bodyPr/>
                    <a:lstStyle/>
                    <a:p>
                      <a:pPr indent="0" lvl="0" marL="0" rtl="0" algn="ctr">
                        <a:spcBef>
                          <a:spcPts val="0"/>
                        </a:spcBef>
                        <a:spcAft>
                          <a:spcPts val="0"/>
                        </a:spcAft>
                        <a:buNone/>
                      </a:pPr>
                      <a:r>
                        <a:rPr lang="en">
                          <a:solidFill>
                            <a:schemeClr val="dk2"/>
                          </a:solidFill>
                        </a:rPr>
                        <a:t>19.3%</a:t>
                      </a:r>
                      <a:endParaRPr>
                        <a:solidFill>
                          <a:schemeClr val="dk2"/>
                        </a:solidFill>
                      </a:endParaRPr>
                    </a:p>
                  </a:txBody>
                  <a:tcPr marT="91425" marB="91425" marR="91425" marL="91425" anchor="ctr">
                    <a:solidFill>
                      <a:srgbClr val="D9EAD3"/>
                    </a:solidFill>
                  </a:tcPr>
                </a:tc>
              </a:tr>
              <a:tr h="481750">
                <a:tc>
                  <a:txBody>
                    <a:bodyPr/>
                    <a:lstStyle/>
                    <a:p>
                      <a:pPr indent="0" lvl="0" marL="0" rtl="0" algn="ctr">
                        <a:spcBef>
                          <a:spcPts val="0"/>
                        </a:spcBef>
                        <a:spcAft>
                          <a:spcPts val="0"/>
                        </a:spcAft>
                        <a:buNone/>
                      </a:pPr>
                      <a:r>
                        <a:rPr b="1" lang="en">
                          <a:solidFill>
                            <a:schemeClr val="dk2"/>
                          </a:solidFill>
                        </a:rPr>
                        <a:t>SVD</a:t>
                      </a:r>
                      <a:endParaRPr b="1">
                        <a:solidFill>
                          <a:schemeClr val="dk2"/>
                        </a:solidFill>
                      </a:endParaRPr>
                    </a:p>
                  </a:txBody>
                  <a:tcPr marT="91425" marB="91425" marR="91425" marL="91425" anchor="ctr">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solidFill>
                            <a:schemeClr val="dk2"/>
                          </a:solidFill>
                        </a:rPr>
                        <a:t>x</a:t>
                      </a:r>
                      <a:endParaRPr>
                        <a:solidFill>
                          <a:schemeClr val="dk2"/>
                        </a:solidFill>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8.9%</a:t>
                      </a:r>
                      <a:endParaRPr>
                        <a:solidFill>
                          <a:schemeClr val="dk2"/>
                        </a:solidFill>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8.4%</a:t>
                      </a:r>
                      <a:endParaRPr>
                        <a:solidFill>
                          <a:schemeClr val="dk2"/>
                        </a:solidFill>
                      </a:endParaRPr>
                    </a:p>
                  </a:txBody>
                  <a:tcPr marT="91425" marB="91425" marR="91425" marL="91425" anchor="ctr">
                    <a:lnB cap="flat" cmpd="sng" w="9525">
                      <a:solidFill>
                        <a:srgbClr val="9E9E9E"/>
                      </a:solidFill>
                      <a:prstDash val="solid"/>
                      <a:round/>
                      <a:headEnd len="sm" w="sm" type="none"/>
                      <a:tailEnd len="sm" w="sm" type="none"/>
                    </a:lnB>
                  </a:tcPr>
                </a:tc>
              </a:tr>
              <a:tr h="481750">
                <a:tc>
                  <a:txBody>
                    <a:bodyPr/>
                    <a:lstStyle/>
                    <a:p>
                      <a:pPr indent="0" lvl="0" marL="0" rtl="0" algn="ctr">
                        <a:spcBef>
                          <a:spcPts val="0"/>
                        </a:spcBef>
                        <a:spcAft>
                          <a:spcPts val="0"/>
                        </a:spcAft>
                        <a:buNone/>
                      </a:pPr>
                      <a:r>
                        <a:rPr b="1" lang="en">
                          <a:solidFill>
                            <a:schemeClr val="dk2"/>
                          </a:solidFill>
                        </a:rPr>
                        <a:t>LightFM</a:t>
                      </a:r>
                      <a:endParaRPr b="1">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lnSpc>
                          <a:spcPct val="115000"/>
                        </a:lnSpc>
                        <a:spcBef>
                          <a:spcPts val="900"/>
                        </a:spcBef>
                        <a:spcAft>
                          <a:spcPts val="0"/>
                        </a:spcAft>
                        <a:buNone/>
                      </a:pPr>
                      <a:r>
                        <a:rPr lang="en">
                          <a:solidFill>
                            <a:schemeClr val="dk2"/>
                          </a:solidFill>
                        </a:rPr>
                        <a:t>18.7%</a:t>
                      </a:r>
                      <a:endParaRPr>
                        <a:solidFill>
                          <a:schemeClr val="dk2"/>
                        </a:solidFill>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
                          <a:solidFill>
                            <a:schemeClr val="dk2"/>
                          </a:solidFill>
                        </a:rPr>
                        <a:t>14.6%</a:t>
                      </a:r>
                      <a:endParaRPr>
                        <a:solidFill>
                          <a:schemeClr val="dk2"/>
                        </a:solidFill>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ctr">
                        <a:lnSpc>
                          <a:spcPct val="115000"/>
                        </a:lnSpc>
                        <a:spcBef>
                          <a:spcPts val="900"/>
                        </a:spcBef>
                        <a:spcAft>
                          <a:spcPts val="0"/>
                        </a:spcAft>
                        <a:buNone/>
                      </a:pPr>
                      <a:r>
                        <a:rPr lang="en">
                          <a:solidFill>
                            <a:schemeClr val="dk2"/>
                          </a:solidFill>
                        </a:rPr>
                        <a:t>12.1%</a:t>
                      </a:r>
                      <a:endParaRPr>
                        <a:solidFill>
                          <a:schemeClr val="dk2"/>
                        </a:solidFill>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pSp>
        <p:nvGrpSpPr>
          <p:cNvPr id="525" name="Google Shape;525;p35"/>
          <p:cNvGrpSpPr/>
          <p:nvPr/>
        </p:nvGrpSpPr>
        <p:grpSpPr>
          <a:xfrm>
            <a:off x="3131825" y="1096525"/>
            <a:ext cx="4606200" cy="622838"/>
            <a:chOff x="3838325" y="2952400"/>
            <a:chExt cx="4606200" cy="622838"/>
          </a:xfrm>
        </p:grpSpPr>
        <p:sp>
          <p:nvSpPr>
            <p:cNvPr id="526" name="Google Shape;526;p35"/>
            <p:cNvSpPr txBox="1"/>
            <p:nvPr/>
          </p:nvSpPr>
          <p:spPr>
            <a:xfrm>
              <a:off x="3838325" y="3271038"/>
              <a:ext cx="4606200" cy="30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rPr>
                <a:t>Total Number of Courses Taken of the Academic Year of Interest</a:t>
              </a:r>
              <a:endParaRPr sz="1200">
                <a:solidFill>
                  <a:schemeClr val="dk2"/>
                </a:solidFill>
              </a:endParaRPr>
            </a:p>
          </p:txBody>
        </p:sp>
        <p:sp>
          <p:nvSpPr>
            <p:cNvPr id="527" name="Google Shape;527;p35"/>
            <p:cNvSpPr txBox="1"/>
            <p:nvPr/>
          </p:nvSpPr>
          <p:spPr>
            <a:xfrm>
              <a:off x="4084475" y="2952400"/>
              <a:ext cx="4113900" cy="30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Number of Courses Taken in Top K Recommendations</a:t>
              </a:r>
              <a:endParaRPr sz="1200">
                <a:solidFill>
                  <a:schemeClr val="dk2"/>
                </a:solidFill>
              </a:endParaRPr>
            </a:p>
          </p:txBody>
        </p:sp>
      </p:grpSp>
      <p:cxnSp>
        <p:nvCxnSpPr>
          <p:cNvPr id="528" name="Google Shape;528;p35"/>
          <p:cNvCxnSpPr/>
          <p:nvPr/>
        </p:nvCxnSpPr>
        <p:spPr>
          <a:xfrm flipH="1" rot="10800000">
            <a:off x="3283075" y="1401188"/>
            <a:ext cx="4512300" cy="13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36"/>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Model Comparisons: Top 5</a:t>
            </a:r>
            <a:endParaRPr>
              <a:solidFill>
                <a:srgbClr val="1C4587"/>
              </a:solidFill>
              <a:latin typeface="Times New Roman"/>
              <a:ea typeface="Times New Roman"/>
              <a:cs typeface="Times New Roman"/>
              <a:sym typeface="Times New Roman"/>
            </a:endParaRPr>
          </a:p>
        </p:txBody>
      </p:sp>
      <p:sp>
        <p:nvSpPr>
          <p:cNvPr id="534" name="Google Shape;534;p36"/>
          <p:cNvSpPr txBox="1"/>
          <p:nvPr>
            <p:ph idx="1" type="body"/>
          </p:nvPr>
        </p:nvSpPr>
        <p:spPr>
          <a:xfrm>
            <a:off x="311700" y="1173950"/>
            <a:ext cx="8455200" cy="866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Avg. Top K Accuracy =</a:t>
            </a:r>
            <a:br>
              <a:rPr b="1" lang="en"/>
            </a:br>
            <a:br>
              <a:rPr b="1" lang="en"/>
            </a:br>
            <a:br>
              <a:rPr b="1" lang="en"/>
            </a:br>
            <a:br>
              <a:rPr b="1" lang="en"/>
            </a:br>
            <a:br>
              <a:rPr b="1" lang="en"/>
            </a:br>
            <a:br>
              <a:rPr b="1" lang="en"/>
            </a:br>
            <a:endParaRPr/>
          </a:p>
        </p:txBody>
      </p:sp>
      <p:grpSp>
        <p:nvGrpSpPr>
          <p:cNvPr id="535" name="Google Shape;535;p36"/>
          <p:cNvGrpSpPr/>
          <p:nvPr/>
        </p:nvGrpSpPr>
        <p:grpSpPr>
          <a:xfrm>
            <a:off x="0" y="0"/>
            <a:ext cx="9144000" cy="585300"/>
            <a:chOff x="0" y="0"/>
            <a:chExt cx="9144000" cy="585300"/>
          </a:xfrm>
        </p:grpSpPr>
        <p:sp>
          <p:nvSpPr>
            <p:cNvPr id="536" name="Google Shape;536;p36"/>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7" name="Google Shape;537;p36"/>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538" name="Google Shape;538;p36"/>
          <p:cNvGrpSpPr/>
          <p:nvPr/>
        </p:nvGrpSpPr>
        <p:grpSpPr>
          <a:xfrm>
            <a:off x="0" y="4839100"/>
            <a:ext cx="9159475" cy="304200"/>
            <a:chOff x="0" y="4839100"/>
            <a:chExt cx="9159475" cy="304200"/>
          </a:xfrm>
        </p:grpSpPr>
        <p:sp>
          <p:nvSpPr>
            <p:cNvPr id="539" name="Google Shape;539;p36"/>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6"/>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graphicFrame>
        <p:nvGraphicFramePr>
          <p:cNvPr id="541" name="Google Shape;541;p36"/>
          <p:cNvGraphicFramePr/>
          <p:nvPr/>
        </p:nvGraphicFramePr>
        <p:xfrm>
          <a:off x="938613" y="2040603"/>
          <a:ext cx="3000000" cy="3000000"/>
        </p:xfrm>
        <a:graphic>
          <a:graphicData uri="http://schemas.openxmlformats.org/drawingml/2006/table">
            <a:tbl>
              <a:tblPr>
                <a:noFill/>
                <a:tableStyleId>{7484B492-7FF2-4E0E-A630-41AB5B4DEFD2}</a:tableStyleId>
              </a:tblPr>
              <a:tblGrid>
                <a:gridCol w="1796050"/>
                <a:gridCol w="1796050"/>
                <a:gridCol w="1796050"/>
                <a:gridCol w="1796050"/>
              </a:tblGrid>
              <a:tr h="655275">
                <a:tc>
                  <a:txBody>
                    <a:bodyPr/>
                    <a:lstStyle/>
                    <a:p>
                      <a:pPr indent="0" lvl="0" marL="0" rtl="0" algn="ctr">
                        <a:spcBef>
                          <a:spcPts val="0"/>
                        </a:spcBef>
                        <a:spcAft>
                          <a:spcPts val="0"/>
                        </a:spcAft>
                        <a:buNone/>
                      </a:pPr>
                      <a:r>
                        <a:rPr lang="en">
                          <a:solidFill>
                            <a:schemeClr val="dk2"/>
                          </a:solidFill>
                        </a:rPr>
                        <a:t>(k = 15)</a:t>
                      </a:r>
                      <a:endParaRPr>
                        <a:solidFill>
                          <a:schemeClr val="dk2"/>
                        </a:solidFill>
                      </a:endParaRPr>
                    </a:p>
                  </a:txBody>
                  <a:tcPr marT="91425" marB="91425" marR="91425" marL="91425" anchor="ctr">
                    <a:solidFill>
                      <a:srgbClr val="EFEFEF"/>
                    </a:solidFill>
                  </a:tcPr>
                </a:tc>
                <a:tc>
                  <a:txBody>
                    <a:bodyPr/>
                    <a:lstStyle/>
                    <a:p>
                      <a:pPr indent="0" lvl="0" marL="0" rtl="0" algn="ctr">
                        <a:spcBef>
                          <a:spcPts val="0"/>
                        </a:spcBef>
                        <a:spcAft>
                          <a:spcPts val="0"/>
                        </a:spcAft>
                        <a:buNone/>
                      </a:pPr>
                      <a:r>
                        <a:rPr b="1" lang="en">
                          <a:solidFill>
                            <a:schemeClr val="dk2"/>
                          </a:solidFill>
                        </a:rPr>
                        <a:t>Second Year</a:t>
                      </a:r>
                      <a:endParaRPr b="1">
                        <a:solidFill>
                          <a:schemeClr val="dk2"/>
                        </a:solidFill>
                      </a:endParaRPr>
                    </a:p>
                  </a:txBody>
                  <a:tcPr marT="91425" marB="91425" marR="91425" marL="91425" anchor="ctr">
                    <a:solidFill>
                      <a:srgbClr val="EFEFEF"/>
                    </a:solidFill>
                  </a:tcPr>
                </a:tc>
                <a:tc>
                  <a:txBody>
                    <a:bodyPr/>
                    <a:lstStyle/>
                    <a:p>
                      <a:pPr indent="0" lvl="0" marL="0" rtl="0" algn="ctr">
                        <a:spcBef>
                          <a:spcPts val="0"/>
                        </a:spcBef>
                        <a:spcAft>
                          <a:spcPts val="0"/>
                        </a:spcAft>
                        <a:buNone/>
                      </a:pPr>
                      <a:r>
                        <a:rPr b="1" lang="en">
                          <a:solidFill>
                            <a:schemeClr val="dk2"/>
                          </a:solidFill>
                        </a:rPr>
                        <a:t>Third Year</a:t>
                      </a:r>
                      <a:endParaRPr b="1">
                        <a:solidFill>
                          <a:schemeClr val="dk2"/>
                        </a:solidFill>
                      </a:endParaRPr>
                    </a:p>
                  </a:txBody>
                  <a:tcPr marT="91425" marB="91425" marR="91425" marL="91425" anchor="ctr">
                    <a:solidFill>
                      <a:srgbClr val="EFEFEF"/>
                    </a:solidFill>
                  </a:tcPr>
                </a:tc>
                <a:tc>
                  <a:txBody>
                    <a:bodyPr/>
                    <a:lstStyle/>
                    <a:p>
                      <a:pPr indent="0" lvl="0" marL="0" rtl="0" algn="ctr">
                        <a:spcBef>
                          <a:spcPts val="0"/>
                        </a:spcBef>
                        <a:spcAft>
                          <a:spcPts val="0"/>
                        </a:spcAft>
                        <a:buNone/>
                      </a:pPr>
                      <a:r>
                        <a:rPr b="1" lang="en">
                          <a:solidFill>
                            <a:schemeClr val="dk2"/>
                          </a:solidFill>
                        </a:rPr>
                        <a:t>Fourth Year</a:t>
                      </a:r>
                      <a:endParaRPr b="1">
                        <a:solidFill>
                          <a:schemeClr val="dk2"/>
                        </a:solidFill>
                      </a:endParaRPr>
                    </a:p>
                  </a:txBody>
                  <a:tcPr marT="91425" marB="91425" marR="91425" marL="91425" anchor="ctr">
                    <a:solidFill>
                      <a:srgbClr val="EFEFEF"/>
                    </a:solidFill>
                  </a:tcPr>
                </a:tc>
              </a:tr>
              <a:tr h="481750">
                <a:tc>
                  <a:txBody>
                    <a:bodyPr/>
                    <a:lstStyle/>
                    <a:p>
                      <a:pPr indent="0" lvl="0" marL="0" rtl="0" algn="ctr">
                        <a:spcBef>
                          <a:spcPts val="0"/>
                        </a:spcBef>
                        <a:spcAft>
                          <a:spcPts val="0"/>
                        </a:spcAft>
                        <a:buNone/>
                      </a:pPr>
                      <a:r>
                        <a:rPr b="1" lang="en">
                          <a:solidFill>
                            <a:schemeClr val="dk2"/>
                          </a:solidFill>
                        </a:rPr>
                        <a:t>Neighborhood</a:t>
                      </a:r>
                      <a:endParaRPr b="1">
                        <a:solidFill>
                          <a:schemeClr val="dk2"/>
                        </a:solidFill>
                      </a:endParaRPr>
                    </a:p>
                  </a:txBody>
                  <a:tcPr marT="91425" marB="91425" marR="91425" marL="91425" anchor="ctr">
                    <a:solidFill>
                      <a:srgbClr val="EFEFEF"/>
                    </a:solidFill>
                  </a:tcPr>
                </a:tc>
                <a:tc>
                  <a:txBody>
                    <a:bodyPr/>
                    <a:lstStyle/>
                    <a:p>
                      <a:pPr indent="0" lvl="0" marL="0" rtl="0" algn="ctr">
                        <a:spcBef>
                          <a:spcPts val="0"/>
                        </a:spcBef>
                        <a:spcAft>
                          <a:spcPts val="0"/>
                        </a:spcAft>
                        <a:buNone/>
                      </a:pPr>
                      <a:r>
                        <a:rPr lang="en">
                          <a:solidFill>
                            <a:schemeClr val="dk2"/>
                          </a:solidFill>
                        </a:rPr>
                        <a:t>14.4</a:t>
                      </a:r>
                      <a:r>
                        <a:rPr lang="en">
                          <a:solidFill>
                            <a:schemeClr val="dk2"/>
                          </a:solidFill>
                        </a:rPr>
                        <a:t>%</a:t>
                      </a:r>
                      <a:endParaRPr>
                        <a:solidFill>
                          <a:schemeClr val="dk2"/>
                        </a:solidFill>
                      </a:endParaRPr>
                    </a:p>
                  </a:txBody>
                  <a:tcPr marT="91425" marB="91425" marR="91425" marL="91425" anchor="ctr">
                    <a:solidFill>
                      <a:srgbClr val="D9EAD3"/>
                    </a:solidFill>
                  </a:tcPr>
                </a:tc>
                <a:tc>
                  <a:txBody>
                    <a:bodyPr/>
                    <a:lstStyle/>
                    <a:p>
                      <a:pPr indent="0" lvl="0" marL="0" rtl="0" algn="ctr">
                        <a:spcBef>
                          <a:spcPts val="0"/>
                        </a:spcBef>
                        <a:spcAft>
                          <a:spcPts val="0"/>
                        </a:spcAft>
                        <a:buNone/>
                      </a:pPr>
                      <a:r>
                        <a:rPr lang="en">
                          <a:solidFill>
                            <a:schemeClr val="dk2"/>
                          </a:solidFill>
                        </a:rPr>
                        <a:t>30.1</a:t>
                      </a:r>
                      <a:r>
                        <a:rPr lang="en">
                          <a:solidFill>
                            <a:schemeClr val="dk2"/>
                          </a:solidFill>
                        </a:rPr>
                        <a:t>%</a:t>
                      </a:r>
                      <a:endParaRPr>
                        <a:solidFill>
                          <a:schemeClr val="dk2"/>
                        </a:solidFill>
                      </a:endParaRPr>
                    </a:p>
                  </a:txBody>
                  <a:tcPr marT="91425" marB="91425" marR="91425" marL="91425" anchor="ctr">
                    <a:solidFill>
                      <a:srgbClr val="D9EAD3"/>
                    </a:solidFill>
                  </a:tcPr>
                </a:tc>
                <a:tc>
                  <a:txBody>
                    <a:bodyPr/>
                    <a:lstStyle/>
                    <a:p>
                      <a:pPr indent="0" lvl="0" marL="0" rtl="0" algn="ctr">
                        <a:spcBef>
                          <a:spcPts val="0"/>
                        </a:spcBef>
                        <a:spcAft>
                          <a:spcPts val="0"/>
                        </a:spcAft>
                        <a:buNone/>
                      </a:pPr>
                      <a:r>
                        <a:rPr lang="en">
                          <a:solidFill>
                            <a:schemeClr val="dk2"/>
                          </a:solidFill>
                        </a:rPr>
                        <a:t>25.2</a:t>
                      </a:r>
                      <a:r>
                        <a:rPr lang="en">
                          <a:solidFill>
                            <a:schemeClr val="dk2"/>
                          </a:solidFill>
                        </a:rPr>
                        <a:t>%</a:t>
                      </a:r>
                      <a:endParaRPr>
                        <a:solidFill>
                          <a:schemeClr val="dk2"/>
                        </a:solidFill>
                      </a:endParaRPr>
                    </a:p>
                  </a:txBody>
                  <a:tcPr marT="91425" marB="91425" marR="91425" marL="91425" anchor="ctr">
                    <a:solidFill>
                      <a:srgbClr val="D9EAD3"/>
                    </a:solidFill>
                  </a:tcPr>
                </a:tc>
              </a:tr>
              <a:tr h="481750">
                <a:tc>
                  <a:txBody>
                    <a:bodyPr/>
                    <a:lstStyle/>
                    <a:p>
                      <a:pPr indent="0" lvl="0" marL="0" rtl="0" algn="ctr">
                        <a:spcBef>
                          <a:spcPts val="0"/>
                        </a:spcBef>
                        <a:spcAft>
                          <a:spcPts val="0"/>
                        </a:spcAft>
                        <a:buNone/>
                      </a:pPr>
                      <a:r>
                        <a:rPr b="1" lang="en">
                          <a:solidFill>
                            <a:schemeClr val="dk2"/>
                          </a:solidFill>
                        </a:rPr>
                        <a:t>SVD</a:t>
                      </a:r>
                      <a:endParaRPr b="1">
                        <a:solidFill>
                          <a:schemeClr val="dk2"/>
                        </a:solidFill>
                      </a:endParaRPr>
                    </a:p>
                  </a:txBody>
                  <a:tcPr marT="91425" marB="91425" marR="91425" marL="91425" anchor="ctr">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solidFill>
                            <a:schemeClr val="dk2"/>
                          </a:solidFill>
                        </a:rPr>
                        <a:t>x</a:t>
                      </a:r>
                      <a:endParaRPr>
                        <a:solidFill>
                          <a:schemeClr val="dk2"/>
                        </a:solidFill>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24.3</a:t>
                      </a:r>
                      <a:r>
                        <a:rPr lang="en">
                          <a:solidFill>
                            <a:schemeClr val="dk2"/>
                          </a:solidFill>
                        </a:rPr>
                        <a:t>%</a:t>
                      </a:r>
                      <a:endParaRPr>
                        <a:solidFill>
                          <a:schemeClr val="dk2"/>
                        </a:solidFill>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17</a:t>
                      </a:r>
                      <a:r>
                        <a:rPr lang="en">
                          <a:solidFill>
                            <a:schemeClr val="dk2"/>
                          </a:solidFill>
                        </a:rPr>
                        <a:t>.4%</a:t>
                      </a:r>
                      <a:endParaRPr>
                        <a:solidFill>
                          <a:schemeClr val="dk2"/>
                        </a:solidFill>
                      </a:endParaRPr>
                    </a:p>
                  </a:txBody>
                  <a:tcPr marT="91425" marB="91425" marR="91425" marL="91425" anchor="ctr">
                    <a:lnB cap="flat" cmpd="sng" w="9525">
                      <a:solidFill>
                        <a:srgbClr val="9E9E9E"/>
                      </a:solidFill>
                      <a:prstDash val="solid"/>
                      <a:round/>
                      <a:headEnd len="sm" w="sm" type="none"/>
                      <a:tailEnd len="sm" w="sm" type="none"/>
                    </a:lnB>
                  </a:tcPr>
                </a:tc>
              </a:tr>
              <a:tr h="481750">
                <a:tc>
                  <a:txBody>
                    <a:bodyPr/>
                    <a:lstStyle/>
                    <a:p>
                      <a:pPr indent="0" lvl="0" marL="0" rtl="0" algn="ctr">
                        <a:spcBef>
                          <a:spcPts val="0"/>
                        </a:spcBef>
                        <a:spcAft>
                          <a:spcPts val="0"/>
                        </a:spcAft>
                        <a:buNone/>
                      </a:pPr>
                      <a:r>
                        <a:rPr b="1" lang="en">
                          <a:solidFill>
                            <a:schemeClr val="dk2"/>
                          </a:solidFill>
                        </a:rPr>
                        <a:t>LightFM</a:t>
                      </a:r>
                      <a:endParaRPr b="1">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lnSpc>
                          <a:spcPct val="115000"/>
                        </a:lnSpc>
                        <a:spcBef>
                          <a:spcPts val="900"/>
                        </a:spcBef>
                        <a:spcAft>
                          <a:spcPts val="0"/>
                        </a:spcAft>
                        <a:buNone/>
                      </a:pPr>
                      <a:r>
                        <a:rPr lang="en">
                          <a:solidFill>
                            <a:schemeClr val="dk2"/>
                          </a:solidFill>
                        </a:rPr>
                        <a:t>13.6</a:t>
                      </a:r>
                      <a:r>
                        <a:rPr lang="en">
                          <a:solidFill>
                            <a:schemeClr val="dk2"/>
                          </a:solidFill>
                        </a:rPr>
                        <a:t>%</a:t>
                      </a:r>
                      <a:endParaRPr>
                        <a:solidFill>
                          <a:schemeClr val="dk2"/>
                        </a:solidFill>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
                          <a:solidFill>
                            <a:schemeClr val="dk2"/>
                          </a:solidFill>
                        </a:rPr>
                        <a:t>11.3%</a:t>
                      </a:r>
                      <a:endParaRPr>
                        <a:solidFill>
                          <a:schemeClr val="dk2"/>
                        </a:solidFill>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
                          <a:solidFill>
                            <a:schemeClr val="dk2"/>
                          </a:solidFill>
                        </a:rPr>
                        <a:t>19.4%</a:t>
                      </a:r>
                      <a:endParaRPr>
                        <a:solidFill>
                          <a:schemeClr val="dk2"/>
                        </a:solidFill>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pSp>
        <p:nvGrpSpPr>
          <p:cNvPr id="542" name="Google Shape;542;p36"/>
          <p:cNvGrpSpPr/>
          <p:nvPr/>
        </p:nvGrpSpPr>
        <p:grpSpPr>
          <a:xfrm>
            <a:off x="3131825" y="1096525"/>
            <a:ext cx="4606200" cy="622838"/>
            <a:chOff x="3838325" y="2952400"/>
            <a:chExt cx="4606200" cy="622838"/>
          </a:xfrm>
        </p:grpSpPr>
        <p:sp>
          <p:nvSpPr>
            <p:cNvPr id="543" name="Google Shape;543;p36"/>
            <p:cNvSpPr txBox="1"/>
            <p:nvPr/>
          </p:nvSpPr>
          <p:spPr>
            <a:xfrm>
              <a:off x="3838325" y="3271038"/>
              <a:ext cx="4606200" cy="30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rPr>
                <a:t>Total Number of Courses Taken of the Academic Year of Interest</a:t>
              </a:r>
              <a:endParaRPr sz="1200">
                <a:solidFill>
                  <a:schemeClr val="dk2"/>
                </a:solidFill>
              </a:endParaRPr>
            </a:p>
          </p:txBody>
        </p:sp>
        <p:sp>
          <p:nvSpPr>
            <p:cNvPr id="544" name="Google Shape;544;p36"/>
            <p:cNvSpPr txBox="1"/>
            <p:nvPr/>
          </p:nvSpPr>
          <p:spPr>
            <a:xfrm>
              <a:off x="4084475" y="2952400"/>
              <a:ext cx="4113900" cy="30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Number of Courses Taken in Top K Recommendations</a:t>
              </a:r>
              <a:endParaRPr sz="1200">
                <a:solidFill>
                  <a:schemeClr val="dk2"/>
                </a:solidFill>
              </a:endParaRPr>
            </a:p>
          </p:txBody>
        </p:sp>
      </p:grpSp>
      <p:cxnSp>
        <p:nvCxnSpPr>
          <p:cNvPr id="545" name="Google Shape;545;p36"/>
          <p:cNvCxnSpPr/>
          <p:nvPr/>
        </p:nvCxnSpPr>
        <p:spPr>
          <a:xfrm flipH="1" rot="10800000">
            <a:off x="3283075" y="1401188"/>
            <a:ext cx="4512300" cy="13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37"/>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Limitations</a:t>
            </a:r>
            <a:endParaRPr>
              <a:solidFill>
                <a:srgbClr val="1C4587"/>
              </a:solidFill>
              <a:latin typeface="Times New Roman"/>
              <a:ea typeface="Times New Roman"/>
              <a:cs typeface="Times New Roman"/>
              <a:sym typeface="Times New Roman"/>
            </a:endParaRPr>
          </a:p>
        </p:txBody>
      </p:sp>
      <p:sp>
        <p:nvSpPr>
          <p:cNvPr id="551" name="Google Shape;551;p37"/>
          <p:cNvSpPr txBox="1"/>
          <p:nvPr>
            <p:ph idx="1" type="body"/>
          </p:nvPr>
        </p:nvSpPr>
        <p:spPr>
          <a:xfrm>
            <a:off x="311700" y="1173950"/>
            <a:ext cx="8455200" cy="30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Low performance on test set from MF methods</a:t>
            </a:r>
            <a:endParaRPr b="1"/>
          </a:p>
          <a:p>
            <a:pPr indent="-342900" lvl="0" marL="457200" rtl="0" algn="l">
              <a:spcBef>
                <a:spcPts val="1600"/>
              </a:spcBef>
              <a:spcAft>
                <a:spcPts val="0"/>
              </a:spcAft>
              <a:buSzPts val="1800"/>
              <a:buChar char="●"/>
            </a:pPr>
            <a:r>
              <a:rPr lang="en"/>
              <a:t>Training set looking into the future</a:t>
            </a:r>
            <a:endParaRPr/>
          </a:p>
          <a:p>
            <a:pPr indent="-342900" lvl="0" marL="457200" rtl="0" algn="l">
              <a:spcBef>
                <a:spcPts val="0"/>
              </a:spcBef>
              <a:spcAft>
                <a:spcPts val="0"/>
              </a:spcAft>
              <a:buSzPts val="1800"/>
              <a:buChar char="●"/>
            </a:pPr>
            <a:r>
              <a:rPr lang="en"/>
              <a:t>Not </a:t>
            </a:r>
            <a:r>
              <a:rPr lang="en"/>
              <a:t>efficient</a:t>
            </a:r>
            <a:r>
              <a:rPr lang="en"/>
              <a:t> latent representation</a:t>
            </a:r>
            <a:endParaRPr/>
          </a:p>
          <a:p>
            <a:pPr indent="-342900" lvl="0" marL="457200" rtl="0" algn="l">
              <a:spcBef>
                <a:spcPts val="0"/>
              </a:spcBef>
              <a:spcAft>
                <a:spcPts val="0"/>
              </a:spcAft>
              <a:buSzPts val="1800"/>
              <a:buChar char="●"/>
            </a:pPr>
            <a:r>
              <a:rPr lang="en"/>
              <a:t>Lack of “negative” samples</a:t>
            </a:r>
            <a:endParaRPr/>
          </a:p>
          <a:p>
            <a:pPr indent="-342900" lvl="0" marL="457200" rtl="0" algn="l">
              <a:spcBef>
                <a:spcPts val="0"/>
              </a:spcBef>
              <a:spcAft>
                <a:spcPts val="0"/>
              </a:spcAft>
              <a:buSzPts val="1800"/>
              <a:buChar char="●"/>
            </a:pPr>
            <a:r>
              <a:rPr lang="en"/>
              <a:t>Course grade information might have bias (e.g. need to separate courses with/without grades)</a:t>
            </a:r>
            <a:endParaRPr/>
          </a:p>
          <a:p>
            <a:pPr indent="-342900" lvl="0" marL="457200" rtl="0" algn="l">
              <a:spcBef>
                <a:spcPts val="0"/>
              </a:spcBef>
              <a:spcAft>
                <a:spcPts val="0"/>
              </a:spcAft>
              <a:buSzPts val="1800"/>
              <a:buChar char="●"/>
            </a:pPr>
            <a:r>
              <a:rPr lang="en"/>
              <a:t>No constraints implemented yet (e.g. prerequisites, particular major requirements...)</a:t>
            </a:r>
            <a:br>
              <a:rPr b="1" lang="en"/>
            </a:br>
            <a:br>
              <a:rPr b="1" lang="en"/>
            </a:br>
            <a:br>
              <a:rPr b="1" lang="en"/>
            </a:br>
            <a:br>
              <a:rPr b="1" lang="en"/>
            </a:br>
            <a:br>
              <a:rPr b="1" lang="en"/>
            </a:br>
            <a:br>
              <a:rPr b="1" lang="en"/>
            </a:br>
            <a:endParaRPr/>
          </a:p>
        </p:txBody>
      </p:sp>
      <p:grpSp>
        <p:nvGrpSpPr>
          <p:cNvPr id="552" name="Google Shape;552;p37"/>
          <p:cNvGrpSpPr/>
          <p:nvPr/>
        </p:nvGrpSpPr>
        <p:grpSpPr>
          <a:xfrm>
            <a:off x="0" y="0"/>
            <a:ext cx="9144000" cy="585300"/>
            <a:chOff x="0" y="0"/>
            <a:chExt cx="9144000" cy="585300"/>
          </a:xfrm>
        </p:grpSpPr>
        <p:sp>
          <p:nvSpPr>
            <p:cNvPr id="553" name="Google Shape;553;p37"/>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4" name="Google Shape;554;p37"/>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555" name="Google Shape;555;p37"/>
          <p:cNvGrpSpPr/>
          <p:nvPr/>
        </p:nvGrpSpPr>
        <p:grpSpPr>
          <a:xfrm>
            <a:off x="0" y="4839100"/>
            <a:ext cx="9159475" cy="304200"/>
            <a:chOff x="0" y="4839100"/>
            <a:chExt cx="9159475" cy="304200"/>
          </a:xfrm>
        </p:grpSpPr>
        <p:sp>
          <p:nvSpPr>
            <p:cNvPr id="556" name="Google Shape;556;p37"/>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7"/>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38"/>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Future Work</a:t>
            </a:r>
            <a:endParaRPr>
              <a:solidFill>
                <a:srgbClr val="1C4587"/>
              </a:solidFill>
              <a:latin typeface="Times New Roman"/>
              <a:ea typeface="Times New Roman"/>
              <a:cs typeface="Times New Roman"/>
              <a:sym typeface="Times New Roman"/>
            </a:endParaRPr>
          </a:p>
        </p:txBody>
      </p:sp>
      <p:sp>
        <p:nvSpPr>
          <p:cNvPr id="563" name="Google Shape;563;p38"/>
          <p:cNvSpPr txBox="1"/>
          <p:nvPr>
            <p:ph idx="1" type="body"/>
          </p:nvPr>
        </p:nvSpPr>
        <p:spPr>
          <a:xfrm>
            <a:off x="311700" y="1152475"/>
            <a:ext cx="8520600" cy="36867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Separate recommendation for 1st year students</a:t>
            </a:r>
            <a:endParaRPr/>
          </a:p>
          <a:p>
            <a:pPr indent="-342900" lvl="0" marL="457200" marR="0" rtl="0" algn="l">
              <a:lnSpc>
                <a:spcPct val="115000"/>
              </a:lnSpc>
              <a:spcBef>
                <a:spcPts val="0"/>
              </a:spcBef>
              <a:spcAft>
                <a:spcPts val="0"/>
              </a:spcAft>
              <a:buSzPts val="1800"/>
              <a:buChar char="●"/>
            </a:pPr>
            <a:r>
              <a:rPr lang="en"/>
              <a:t>Narrow down search space for recommen</a:t>
            </a:r>
            <a:r>
              <a:rPr lang="en"/>
              <a:t>ding courses</a:t>
            </a:r>
            <a:endParaRPr/>
          </a:p>
          <a:p>
            <a:pPr indent="-342900" lvl="0" marL="457200" marR="0" rtl="0" algn="l">
              <a:lnSpc>
                <a:spcPct val="115000"/>
              </a:lnSpc>
              <a:spcBef>
                <a:spcPts val="0"/>
              </a:spcBef>
              <a:spcAft>
                <a:spcPts val="0"/>
              </a:spcAft>
              <a:buSzPts val="1800"/>
              <a:buChar char="●"/>
            </a:pPr>
            <a:r>
              <a:rPr lang="en"/>
              <a:t>Create filters based on business rules</a:t>
            </a:r>
            <a:endParaRPr/>
          </a:p>
          <a:p>
            <a:pPr indent="-317500" lvl="1" marL="914400" marR="0" rtl="0" algn="l">
              <a:lnSpc>
                <a:spcPct val="115000"/>
              </a:lnSpc>
              <a:spcBef>
                <a:spcPts val="0"/>
              </a:spcBef>
              <a:spcAft>
                <a:spcPts val="0"/>
              </a:spcAft>
              <a:buSzPts val="1400"/>
              <a:buChar char="○"/>
            </a:pPr>
            <a:r>
              <a:rPr lang="en"/>
              <a:t>E.g. When recommending non-first year courses, exclude courses specifically intended for “first-year” </a:t>
            </a:r>
            <a:endParaRPr/>
          </a:p>
          <a:p>
            <a:pPr indent="-317500" lvl="1" marL="914400" marR="0" rtl="0" algn="l">
              <a:lnSpc>
                <a:spcPct val="115000"/>
              </a:lnSpc>
              <a:spcBef>
                <a:spcPts val="0"/>
              </a:spcBef>
              <a:spcAft>
                <a:spcPts val="0"/>
              </a:spcAft>
              <a:buSzPts val="1400"/>
              <a:buChar char="○"/>
            </a:pPr>
            <a:r>
              <a:rPr lang="en"/>
              <a:t>E.g. For apparent courses with prerequisites, we can exclude them from the recommended set</a:t>
            </a:r>
            <a:endParaRPr/>
          </a:p>
          <a:p>
            <a:pPr indent="-342900" lvl="0" marL="457200" marR="0" rtl="0" algn="l">
              <a:lnSpc>
                <a:spcPct val="115000"/>
              </a:lnSpc>
              <a:spcBef>
                <a:spcPts val="0"/>
              </a:spcBef>
              <a:spcAft>
                <a:spcPts val="0"/>
              </a:spcAft>
              <a:buSzPts val="1800"/>
              <a:buChar char="●"/>
            </a:pPr>
            <a:r>
              <a:rPr lang="en"/>
              <a:t>Better incorporate temporal aspect</a:t>
            </a:r>
            <a:endParaRPr/>
          </a:p>
          <a:p>
            <a:pPr indent="-342900" lvl="0" marL="457200" marR="0" rtl="0" algn="l">
              <a:lnSpc>
                <a:spcPct val="115000"/>
              </a:lnSpc>
              <a:spcBef>
                <a:spcPts val="0"/>
              </a:spcBef>
              <a:spcAft>
                <a:spcPts val="0"/>
              </a:spcAft>
              <a:buSzPts val="1800"/>
              <a:buChar char="●"/>
            </a:pPr>
            <a:r>
              <a:rPr lang="en"/>
              <a:t>Efficient vector representations for courses and students (Class2Vec)</a:t>
            </a:r>
            <a:endParaRPr/>
          </a:p>
          <a:p>
            <a:pPr indent="-342900" lvl="0" marL="457200" marR="0" rtl="0" algn="l">
              <a:lnSpc>
                <a:spcPct val="115000"/>
              </a:lnSpc>
              <a:spcBef>
                <a:spcPts val="0"/>
              </a:spcBef>
              <a:spcAft>
                <a:spcPts val="0"/>
              </a:spcAft>
              <a:buSzPts val="1800"/>
              <a:buChar char="●"/>
            </a:pPr>
            <a:r>
              <a:rPr lang="en"/>
              <a:t>Increase generalizability of the model</a:t>
            </a:r>
            <a:endParaRPr/>
          </a:p>
          <a:p>
            <a:pPr indent="-342900" lvl="0" marL="457200" marR="0" rtl="0" algn="l">
              <a:lnSpc>
                <a:spcPct val="115000"/>
              </a:lnSpc>
              <a:spcBef>
                <a:spcPts val="0"/>
              </a:spcBef>
              <a:spcAft>
                <a:spcPts val="0"/>
              </a:spcAft>
              <a:buSzPts val="1800"/>
              <a:buChar char="●"/>
            </a:pPr>
            <a:r>
              <a:rPr lang="en"/>
              <a:t>Integrate with Dataiku platform</a:t>
            </a:r>
            <a:endParaRPr/>
          </a:p>
        </p:txBody>
      </p:sp>
      <p:grpSp>
        <p:nvGrpSpPr>
          <p:cNvPr id="564" name="Google Shape;564;p38"/>
          <p:cNvGrpSpPr/>
          <p:nvPr/>
        </p:nvGrpSpPr>
        <p:grpSpPr>
          <a:xfrm>
            <a:off x="0" y="0"/>
            <a:ext cx="9144000" cy="585300"/>
            <a:chOff x="0" y="0"/>
            <a:chExt cx="9144000" cy="585300"/>
          </a:xfrm>
        </p:grpSpPr>
        <p:sp>
          <p:nvSpPr>
            <p:cNvPr id="565" name="Google Shape;565;p38"/>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6" name="Google Shape;566;p38"/>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567" name="Google Shape;567;p38"/>
          <p:cNvGrpSpPr/>
          <p:nvPr/>
        </p:nvGrpSpPr>
        <p:grpSpPr>
          <a:xfrm>
            <a:off x="0" y="4839100"/>
            <a:ext cx="9159475" cy="304200"/>
            <a:chOff x="0" y="4839100"/>
            <a:chExt cx="9159475" cy="304200"/>
          </a:xfrm>
        </p:grpSpPr>
        <p:sp>
          <p:nvSpPr>
            <p:cNvPr id="568" name="Google Shape;568;p38"/>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8"/>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39"/>
          <p:cNvSpPr txBox="1"/>
          <p:nvPr>
            <p:ph type="title"/>
          </p:nvPr>
        </p:nvSpPr>
        <p:spPr>
          <a:xfrm>
            <a:off x="2853689" y="1647700"/>
            <a:ext cx="3452100" cy="76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solidFill>
                  <a:srgbClr val="1C4587"/>
                </a:solidFill>
                <a:latin typeface="Times New Roman"/>
                <a:ea typeface="Times New Roman"/>
                <a:cs typeface="Times New Roman"/>
                <a:sym typeface="Times New Roman"/>
              </a:rPr>
              <a:t>Thank You!</a:t>
            </a:r>
            <a:endParaRPr sz="5000">
              <a:solidFill>
                <a:srgbClr val="1C4587"/>
              </a:solidFill>
              <a:latin typeface="Times New Roman"/>
              <a:ea typeface="Times New Roman"/>
              <a:cs typeface="Times New Roman"/>
              <a:sym typeface="Times New Roman"/>
            </a:endParaRPr>
          </a:p>
        </p:txBody>
      </p:sp>
      <p:grpSp>
        <p:nvGrpSpPr>
          <p:cNvPr id="575" name="Google Shape;575;p39"/>
          <p:cNvGrpSpPr/>
          <p:nvPr/>
        </p:nvGrpSpPr>
        <p:grpSpPr>
          <a:xfrm>
            <a:off x="0" y="0"/>
            <a:ext cx="9144000" cy="585300"/>
            <a:chOff x="0" y="0"/>
            <a:chExt cx="9144000" cy="585300"/>
          </a:xfrm>
        </p:grpSpPr>
        <p:sp>
          <p:nvSpPr>
            <p:cNvPr id="576" name="Google Shape;576;p39"/>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77" name="Google Shape;577;p39"/>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578" name="Google Shape;578;p39"/>
          <p:cNvGrpSpPr/>
          <p:nvPr/>
        </p:nvGrpSpPr>
        <p:grpSpPr>
          <a:xfrm>
            <a:off x="0" y="4839100"/>
            <a:ext cx="9159475" cy="304200"/>
            <a:chOff x="0" y="4839100"/>
            <a:chExt cx="9159475" cy="304200"/>
          </a:xfrm>
        </p:grpSpPr>
        <p:sp>
          <p:nvSpPr>
            <p:cNvPr id="579" name="Google Shape;579;p39"/>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9"/>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40"/>
          <p:cNvSpPr txBox="1"/>
          <p:nvPr>
            <p:ph type="title"/>
          </p:nvPr>
        </p:nvSpPr>
        <p:spPr>
          <a:xfrm>
            <a:off x="3128490" y="1636300"/>
            <a:ext cx="2902500" cy="76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solidFill>
                  <a:srgbClr val="1C4587"/>
                </a:solidFill>
                <a:latin typeface="Times New Roman"/>
                <a:ea typeface="Times New Roman"/>
                <a:cs typeface="Times New Roman"/>
                <a:sym typeface="Times New Roman"/>
              </a:rPr>
              <a:t>Appendix</a:t>
            </a:r>
            <a:endParaRPr sz="5000">
              <a:solidFill>
                <a:srgbClr val="1C4587"/>
              </a:solidFill>
              <a:latin typeface="Times New Roman"/>
              <a:ea typeface="Times New Roman"/>
              <a:cs typeface="Times New Roman"/>
              <a:sym typeface="Times New Roman"/>
            </a:endParaRPr>
          </a:p>
        </p:txBody>
      </p:sp>
      <p:grpSp>
        <p:nvGrpSpPr>
          <p:cNvPr id="586" name="Google Shape;586;p40"/>
          <p:cNvGrpSpPr/>
          <p:nvPr/>
        </p:nvGrpSpPr>
        <p:grpSpPr>
          <a:xfrm>
            <a:off x="0" y="0"/>
            <a:ext cx="9144000" cy="585300"/>
            <a:chOff x="0" y="0"/>
            <a:chExt cx="9144000" cy="585300"/>
          </a:xfrm>
        </p:grpSpPr>
        <p:sp>
          <p:nvSpPr>
            <p:cNvPr id="587" name="Google Shape;587;p40"/>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8" name="Google Shape;588;p40"/>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589" name="Google Shape;589;p40"/>
          <p:cNvGrpSpPr/>
          <p:nvPr/>
        </p:nvGrpSpPr>
        <p:grpSpPr>
          <a:xfrm>
            <a:off x="0" y="4839100"/>
            <a:ext cx="9159475" cy="304200"/>
            <a:chOff x="0" y="4839100"/>
            <a:chExt cx="9159475" cy="304200"/>
          </a:xfrm>
        </p:grpSpPr>
        <p:sp>
          <p:nvSpPr>
            <p:cNvPr id="590" name="Google Shape;590;p40"/>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0"/>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41"/>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1C4587"/>
                </a:solidFill>
                <a:latin typeface="Times New Roman"/>
                <a:ea typeface="Times New Roman"/>
                <a:cs typeface="Times New Roman"/>
                <a:sym typeface="Times New Roman"/>
              </a:rPr>
              <a:t>Implicit</a:t>
            </a:r>
            <a:endParaRPr>
              <a:solidFill>
                <a:srgbClr val="1C4587"/>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1C4587"/>
              </a:solidFill>
              <a:latin typeface="Times New Roman"/>
              <a:ea typeface="Times New Roman"/>
              <a:cs typeface="Times New Roman"/>
              <a:sym typeface="Times New Roman"/>
            </a:endParaRPr>
          </a:p>
        </p:txBody>
      </p:sp>
      <p:sp>
        <p:nvSpPr>
          <p:cNvPr id="597" name="Google Shape;597;p41"/>
          <p:cNvSpPr txBox="1"/>
          <p:nvPr>
            <p:ph idx="1" type="body"/>
          </p:nvPr>
        </p:nvSpPr>
        <p:spPr>
          <a:xfrm>
            <a:off x="365750" y="1152475"/>
            <a:ext cx="7909500" cy="228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a:t>
            </a:r>
            <a:r>
              <a:rPr lang="en"/>
              <a:t>lternating least squares (ALS) </a:t>
            </a:r>
            <a:endParaRPr/>
          </a:p>
          <a:p>
            <a:pPr indent="-317500" lvl="1" marL="914400" rtl="0" algn="l">
              <a:spcBef>
                <a:spcPts val="0"/>
              </a:spcBef>
              <a:spcAft>
                <a:spcPts val="0"/>
              </a:spcAft>
              <a:buSzPts val="1400"/>
              <a:buChar char="○"/>
            </a:pPr>
            <a:r>
              <a:rPr lang="en"/>
              <a:t>Iterative optimization process where for every iteration try to arrive closer and closer to a factorized representation of the original data</a:t>
            </a:r>
            <a:endParaRPr/>
          </a:p>
          <a:p>
            <a:pPr indent="-342900" lvl="0" marL="457200" rtl="0" algn="l">
              <a:spcBef>
                <a:spcPts val="0"/>
              </a:spcBef>
              <a:spcAft>
                <a:spcPts val="0"/>
              </a:spcAft>
              <a:buSzPts val="1800"/>
              <a:buChar char="●"/>
            </a:pPr>
            <a:r>
              <a:rPr lang="en"/>
              <a:t>Normalised grades used as “confidence” in terms of how strong the interaction was</a:t>
            </a:r>
            <a:endParaRPr/>
          </a:p>
          <a:p>
            <a:pPr indent="-317500" lvl="1" marL="914400" rtl="0" algn="l">
              <a:spcBef>
                <a:spcPts val="0"/>
              </a:spcBef>
              <a:spcAft>
                <a:spcPts val="0"/>
              </a:spcAft>
              <a:buSzPts val="1400"/>
              <a:buChar char="○"/>
            </a:pPr>
            <a:r>
              <a:rPr lang="en"/>
              <a:t>Courses with a higher value of GPA by a student can carry more weight in the "ratings" matrix of normali</a:t>
            </a:r>
            <a:r>
              <a:rPr lang="en"/>
              <a:t>zed grade</a:t>
            </a:r>
            <a:endParaRPr/>
          </a:p>
        </p:txBody>
      </p:sp>
      <p:grpSp>
        <p:nvGrpSpPr>
          <p:cNvPr id="598" name="Google Shape;598;p41"/>
          <p:cNvGrpSpPr/>
          <p:nvPr/>
        </p:nvGrpSpPr>
        <p:grpSpPr>
          <a:xfrm>
            <a:off x="0" y="0"/>
            <a:ext cx="9144000" cy="585300"/>
            <a:chOff x="0" y="0"/>
            <a:chExt cx="9144000" cy="585300"/>
          </a:xfrm>
        </p:grpSpPr>
        <p:sp>
          <p:nvSpPr>
            <p:cNvPr id="599" name="Google Shape;599;p41"/>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0" name="Google Shape;600;p41"/>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601" name="Google Shape;601;p41"/>
          <p:cNvGrpSpPr/>
          <p:nvPr/>
        </p:nvGrpSpPr>
        <p:grpSpPr>
          <a:xfrm>
            <a:off x="0" y="4839100"/>
            <a:ext cx="9159475" cy="304200"/>
            <a:chOff x="0" y="4839100"/>
            <a:chExt cx="9159475" cy="304200"/>
          </a:xfrm>
        </p:grpSpPr>
        <p:sp>
          <p:nvSpPr>
            <p:cNvPr id="602" name="Google Shape;602;p41"/>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1"/>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grpSp>
        <p:nvGrpSpPr>
          <p:cNvPr id="604" name="Google Shape;604;p41"/>
          <p:cNvGrpSpPr/>
          <p:nvPr/>
        </p:nvGrpSpPr>
        <p:grpSpPr>
          <a:xfrm>
            <a:off x="845850" y="3589000"/>
            <a:ext cx="7086600" cy="423000"/>
            <a:chOff x="845850" y="3383275"/>
            <a:chExt cx="7086600" cy="423000"/>
          </a:xfrm>
        </p:grpSpPr>
        <p:sp>
          <p:nvSpPr>
            <p:cNvPr id="605" name="Google Shape;605;p41"/>
            <p:cNvSpPr/>
            <p:nvPr/>
          </p:nvSpPr>
          <p:spPr>
            <a:xfrm>
              <a:off x="845850" y="3383275"/>
              <a:ext cx="1291500" cy="4230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MF (ALS)</a:t>
              </a:r>
              <a:endParaRPr/>
            </a:p>
          </p:txBody>
        </p:sp>
        <p:sp>
          <p:nvSpPr>
            <p:cNvPr id="606" name="Google Shape;606;p41"/>
            <p:cNvSpPr/>
            <p:nvPr/>
          </p:nvSpPr>
          <p:spPr>
            <a:xfrm>
              <a:off x="2518450" y="3383275"/>
              <a:ext cx="1539300" cy="42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User/Item Vector Norms</a:t>
              </a:r>
              <a:endParaRPr/>
            </a:p>
          </p:txBody>
        </p:sp>
        <p:sp>
          <p:nvSpPr>
            <p:cNvPr id="607" name="Google Shape;607;p41"/>
            <p:cNvSpPr/>
            <p:nvPr/>
          </p:nvSpPr>
          <p:spPr>
            <a:xfrm>
              <a:off x="4438850" y="3383275"/>
              <a:ext cx="1291500" cy="42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Similarity Scores</a:t>
              </a:r>
              <a:endParaRPr/>
            </a:p>
          </p:txBody>
        </p:sp>
        <p:sp>
          <p:nvSpPr>
            <p:cNvPr id="608" name="Google Shape;608;p41"/>
            <p:cNvSpPr/>
            <p:nvPr/>
          </p:nvSpPr>
          <p:spPr>
            <a:xfrm>
              <a:off x="6111450" y="3383275"/>
              <a:ext cx="1821000" cy="42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Recommendations</a:t>
              </a:r>
              <a:endParaRPr/>
            </a:p>
          </p:txBody>
        </p:sp>
        <p:cxnSp>
          <p:nvCxnSpPr>
            <p:cNvPr id="609" name="Google Shape;609;p41"/>
            <p:cNvCxnSpPr>
              <a:endCxn id="606" idx="1"/>
            </p:cNvCxnSpPr>
            <p:nvPr/>
          </p:nvCxnSpPr>
          <p:spPr>
            <a:xfrm>
              <a:off x="2160250" y="3577675"/>
              <a:ext cx="358200" cy="17100"/>
            </a:xfrm>
            <a:prstGeom prst="straightConnector1">
              <a:avLst/>
            </a:prstGeom>
            <a:noFill/>
            <a:ln cap="flat" cmpd="sng" w="9525">
              <a:solidFill>
                <a:schemeClr val="dk2"/>
              </a:solidFill>
              <a:prstDash val="solid"/>
              <a:round/>
              <a:headEnd len="med" w="med" type="none"/>
              <a:tailEnd len="med" w="med" type="triangle"/>
            </a:ln>
          </p:spPr>
        </p:cxnSp>
        <p:cxnSp>
          <p:nvCxnSpPr>
            <p:cNvPr id="610" name="Google Shape;610;p41"/>
            <p:cNvCxnSpPr>
              <a:stCxn id="606" idx="3"/>
              <a:endCxn id="607" idx="1"/>
            </p:cNvCxnSpPr>
            <p:nvPr/>
          </p:nvCxnSpPr>
          <p:spPr>
            <a:xfrm>
              <a:off x="4057750" y="3594775"/>
              <a:ext cx="381000" cy="0"/>
            </a:xfrm>
            <a:prstGeom prst="straightConnector1">
              <a:avLst/>
            </a:prstGeom>
            <a:noFill/>
            <a:ln cap="flat" cmpd="sng" w="9525">
              <a:solidFill>
                <a:schemeClr val="dk2"/>
              </a:solidFill>
              <a:prstDash val="solid"/>
              <a:round/>
              <a:headEnd len="med" w="med" type="none"/>
              <a:tailEnd len="med" w="med" type="triangle"/>
            </a:ln>
          </p:spPr>
        </p:cxnSp>
        <p:cxnSp>
          <p:nvCxnSpPr>
            <p:cNvPr id="611" name="Google Shape;611;p41"/>
            <p:cNvCxnSpPr>
              <a:stCxn id="607" idx="3"/>
              <a:endCxn id="608" idx="1"/>
            </p:cNvCxnSpPr>
            <p:nvPr/>
          </p:nvCxnSpPr>
          <p:spPr>
            <a:xfrm>
              <a:off x="5730350" y="3594775"/>
              <a:ext cx="381000" cy="0"/>
            </a:xfrm>
            <a:prstGeom prst="straightConnector1">
              <a:avLst/>
            </a:prstGeom>
            <a:noFill/>
            <a:ln cap="flat" cmpd="sng" w="9525">
              <a:solidFill>
                <a:schemeClr val="dk2"/>
              </a:solidFill>
              <a:prstDash val="solid"/>
              <a:round/>
              <a:headEnd len="med" w="med" type="none"/>
              <a:tailEnd len="med" w="med" type="triangle"/>
            </a:ln>
          </p:spPr>
        </p:cxn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How?</a:t>
            </a:r>
            <a:endParaRPr>
              <a:solidFill>
                <a:srgbClr val="1C4587"/>
              </a:solidFill>
              <a:latin typeface="Times New Roman"/>
              <a:ea typeface="Times New Roman"/>
              <a:cs typeface="Times New Roman"/>
              <a:sym typeface="Times New Roman"/>
            </a:endParaRPr>
          </a:p>
        </p:txBody>
      </p:sp>
      <p:grpSp>
        <p:nvGrpSpPr>
          <p:cNvPr id="80" name="Google Shape;80;p15"/>
          <p:cNvGrpSpPr/>
          <p:nvPr/>
        </p:nvGrpSpPr>
        <p:grpSpPr>
          <a:xfrm>
            <a:off x="0" y="0"/>
            <a:ext cx="9144000" cy="585300"/>
            <a:chOff x="0" y="0"/>
            <a:chExt cx="9144000" cy="585300"/>
          </a:xfrm>
        </p:grpSpPr>
        <p:sp>
          <p:nvSpPr>
            <p:cNvPr id="81" name="Google Shape;81;p15"/>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2" name="Google Shape;82;p15"/>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83" name="Google Shape;83;p15"/>
          <p:cNvGrpSpPr/>
          <p:nvPr/>
        </p:nvGrpSpPr>
        <p:grpSpPr>
          <a:xfrm>
            <a:off x="0" y="4839100"/>
            <a:ext cx="9159475" cy="304200"/>
            <a:chOff x="0" y="4839100"/>
            <a:chExt cx="9159475" cy="304200"/>
          </a:xfrm>
        </p:grpSpPr>
        <p:sp>
          <p:nvSpPr>
            <p:cNvPr id="84" name="Google Shape;84;p15"/>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pic>
        <p:nvPicPr>
          <p:cNvPr id="86" name="Google Shape;86;p15"/>
          <p:cNvPicPr preferRelativeResize="0"/>
          <p:nvPr/>
        </p:nvPicPr>
        <p:blipFill>
          <a:blip r:embed="rId4">
            <a:alphaModFix/>
          </a:blip>
          <a:stretch>
            <a:fillRect/>
          </a:stretch>
        </p:blipFill>
        <p:spPr>
          <a:xfrm>
            <a:off x="629213" y="1220339"/>
            <a:ext cx="7885573" cy="29837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42"/>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Data</a:t>
            </a:r>
            <a:endParaRPr>
              <a:solidFill>
                <a:srgbClr val="1C4587"/>
              </a:solidFill>
              <a:latin typeface="Times New Roman"/>
              <a:ea typeface="Times New Roman"/>
              <a:cs typeface="Times New Roman"/>
              <a:sym typeface="Times New Roman"/>
            </a:endParaRPr>
          </a:p>
        </p:txBody>
      </p:sp>
      <p:sp>
        <p:nvSpPr>
          <p:cNvPr id="617" name="Google Shape;617;p42"/>
          <p:cNvSpPr txBox="1"/>
          <p:nvPr>
            <p:ph idx="1" type="body"/>
          </p:nvPr>
        </p:nvSpPr>
        <p:spPr>
          <a:xfrm>
            <a:off x="311700" y="1152475"/>
            <a:ext cx="4947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Student level data including:</a:t>
            </a:r>
            <a:endParaRPr/>
          </a:p>
          <a:p>
            <a:pPr indent="-317500" lvl="1" marL="914400" rtl="0" algn="l">
              <a:spcBef>
                <a:spcPts val="0"/>
              </a:spcBef>
              <a:spcAft>
                <a:spcPts val="0"/>
              </a:spcAft>
              <a:buSzPts val="1400"/>
              <a:buChar char="○"/>
            </a:pPr>
            <a:r>
              <a:rPr lang="en"/>
              <a:t>All courses taken at duke</a:t>
            </a:r>
            <a:endParaRPr/>
          </a:p>
          <a:p>
            <a:pPr indent="-317500" lvl="1" marL="914400" rtl="0" algn="l">
              <a:spcBef>
                <a:spcPts val="0"/>
              </a:spcBef>
              <a:spcAft>
                <a:spcPts val="0"/>
              </a:spcAft>
              <a:buSzPts val="1400"/>
              <a:buChar char="○"/>
            </a:pPr>
            <a:r>
              <a:rPr lang="en"/>
              <a:t>Grade received</a:t>
            </a:r>
            <a:endParaRPr/>
          </a:p>
          <a:p>
            <a:pPr indent="-317500" lvl="1" marL="914400" rtl="0" algn="l">
              <a:spcBef>
                <a:spcPts val="0"/>
              </a:spcBef>
              <a:spcAft>
                <a:spcPts val="0"/>
              </a:spcAft>
              <a:buSzPts val="1400"/>
              <a:buChar char="○"/>
            </a:pPr>
            <a:r>
              <a:rPr lang="en"/>
              <a:t>Department</a:t>
            </a:r>
            <a:endParaRPr/>
          </a:p>
          <a:p>
            <a:pPr indent="-317500" lvl="1" marL="914400" rtl="0" algn="l">
              <a:spcBef>
                <a:spcPts val="0"/>
              </a:spcBef>
              <a:spcAft>
                <a:spcPts val="0"/>
              </a:spcAft>
              <a:buSzPts val="1400"/>
              <a:buChar char="○"/>
            </a:pPr>
            <a:r>
              <a:rPr lang="en"/>
              <a:t>Course number/name</a:t>
            </a:r>
            <a:endParaRPr/>
          </a:p>
          <a:p>
            <a:pPr indent="-317500" lvl="1" marL="914400" rtl="0" algn="l">
              <a:spcBef>
                <a:spcPts val="0"/>
              </a:spcBef>
              <a:spcAft>
                <a:spcPts val="0"/>
              </a:spcAft>
              <a:buSzPts val="1400"/>
              <a:buChar char="○"/>
            </a:pPr>
            <a:r>
              <a:rPr lang="en"/>
              <a:t>Academic year taken</a:t>
            </a:r>
            <a:endParaRPr/>
          </a:p>
          <a:p>
            <a:pPr indent="-317500" lvl="1" marL="914400" rtl="0" algn="l">
              <a:spcBef>
                <a:spcPts val="0"/>
              </a:spcBef>
              <a:spcAft>
                <a:spcPts val="0"/>
              </a:spcAft>
              <a:buSzPts val="1400"/>
              <a:buChar char="○"/>
            </a:pPr>
            <a:r>
              <a:rPr lang="en"/>
              <a:t>Major(s) // Minor(s) // Certificate(s) // Secondary</a:t>
            </a:r>
            <a:endParaRPr/>
          </a:p>
          <a:p>
            <a:pPr indent="-317500" lvl="1" marL="914400" rtl="0" algn="l">
              <a:spcBef>
                <a:spcPts val="0"/>
              </a:spcBef>
              <a:spcAft>
                <a:spcPts val="0"/>
              </a:spcAft>
              <a:buSzPts val="1400"/>
              <a:buChar char="○"/>
            </a:pPr>
            <a:r>
              <a:rPr lang="en"/>
              <a:t>Academic year of graduation</a:t>
            </a:r>
            <a:endParaRPr/>
          </a:p>
          <a:p>
            <a:pPr indent="-342900" lvl="0" marL="457200" rtl="0" algn="l">
              <a:spcBef>
                <a:spcPts val="0"/>
              </a:spcBef>
              <a:spcAft>
                <a:spcPts val="0"/>
              </a:spcAft>
              <a:buSzPts val="1800"/>
              <a:buChar char="●"/>
            </a:pPr>
            <a:r>
              <a:rPr lang="en" sz="1800"/>
              <a:t>Added the following features:</a:t>
            </a:r>
            <a:endParaRPr sz="1800"/>
          </a:p>
          <a:p>
            <a:pPr indent="-317500" lvl="1" marL="914400" rtl="0" algn="l">
              <a:spcBef>
                <a:spcPts val="0"/>
              </a:spcBef>
              <a:spcAft>
                <a:spcPts val="0"/>
              </a:spcAft>
              <a:buSzPts val="1400"/>
              <a:buChar char="○"/>
            </a:pPr>
            <a:r>
              <a:rPr lang="en"/>
              <a:t>Enrollment year</a:t>
            </a:r>
            <a:endParaRPr/>
          </a:p>
          <a:p>
            <a:pPr indent="-317500" lvl="1" marL="914400" rtl="0" algn="l">
              <a:spcBef>
                <a:spcPts val="0"/>
              </a:spcBef>
              <a:spcAft>
                <a:spcPts val="0"/>
              </a:spcAft>
              <a:buSzPts val="1400"/>
              <a:buChar char="○"/>
            </a:pPr>
            <a:r>
              <a:rPr lang="en"/>
              <a:t>Semester course taken (First Year Fall)</a:t>
            </a:r>
            <a:endParaRPr/>
          </a:p>
          <a:p>
            <a:pPr indent="-317500" lvl="1" marL="914400" rtl="0" algn="l">
              <a:spcBef>
                <a:spcPts val="0"/>
              </a:spcBef>
              <a:spcAft>
                <a:spcPts val="0"/>
              </a:spcAft>
              <a:buSzPts val="1400"/>
              <a:buChar char="○"/>
            </a:pPr>
            <a:r>
              <a:rPr lang="en"/>
              <a:t>Numerical grades</a:t>
            </a:r>
            <a:endParaRPr/>
          </a:p>
        </p:txBody>
      </p:sp>
      <p:grpSp>
        <p:nvGrpSpPr>
          <p:cNvPr id="618" name="Google Shape;618;p42"/>
          <p:cNvGrpSpPr/>
          <p:nvPr/>
        </p:nvGrpSpPr>
        <p:grpSpPr>
          <a:xfrm>
            <a:off x="0" y="0"/>
            <a:ext cx="9144000" cy="585300"/>
            <a:chOff x="0" y="0"/>
            <a:chExt cx="9144000" cy="585300"/>
          </a:xfrm>
        </p:grpSpPr>
        <p:sp>
          <p:nvSpPr>
            <p:cNvPr id="619" name="Google Shape;619;p42"/>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20" name="Google Shape;620;p42"/>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621" name="Google Shape;621;p42"/>
          <p:cNvGrpSpPr/>
          <p:nvPr/>
        </p:nvGrpSpPr>
        <p:grpSpPr>
          <a:xfrm>
            <a:off x="0" y="4839100"/>
            <a:ext cx="9159475" cy="304200"/>
            <a:chOff x="0" y="4839100"/>
            <a:chExt cx="9159475" cy="304200"/>
          </a:xfrm>
        </p:grpSpPr>
        <p:sp>
          <p:nvSpPr>
            <p:cNvPr id="622" name="Google Shape;622;p42"/>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2"/>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Challenges</a:t>
            </a:r>
            <a:endParaRPr>
              <a:solidFill>
                <a:srgbClr val="1C4587"/>
              </a:solidFill>
              <a:latin typeface="Times New Roman"/>
              <a:ea typeface="Times New Roman"/>
              <a:cs typeface="Times New Roman"/>
              <a:sym typeface="Times New Roman"/>
            </a:endParaRPr>
          </a:p>
        </p:txBody>
      </p:sp>
      <p:sp>
        <p:nvSpPr>
          <p:cNvPr id="92" name="Google Shape;92;p16"/>
          <p:cNvSpPr txBox="1"/>
          <p:nvPr>
            <p:ph idx="1" type="body"/>
          </p:nvPr>
        </p:nvSpPr>
        <p:spPr>
          <a:xfrm>
            <a:off x="319450" y="1200276"/>
            <a:ext cx="8520600" cy="378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 information on:</a:t>
            </a:r>
            <a:endParaRPr/>
          </a:p>
          <a:p>
            <a:pPr indent="-317500" lvl="1" marL="914400" rtl="0" algn="l">
              <a:spcBef>
                <a:spcPts val="0"/>
              </a:spcBef>
              <a:spcAft>
                <a:spcPts val="0"/>
              </a:spcAft>
              <a:buSzPts val="1400"/>
              <a:buChar char="○"/>
            </a:pPr>
            <a:r>
              <a:rPr lang="en"/>
              <a:t>Graduation/Major requirements</a:t>
            </a:r>
            <a:endParaRPr/>
          </a:p>
          <a:p>
            <a:pPr indent="-317500" lvl="1" marL="914400" rtl="0" algn="l">
              <a:spcBef>
                <a:spcPts val="0"/>
              </a:spcBef>
              <a:spcAft>
                <a:spcPts val="0"/>
              </a:spcAft>
              <a:buSzPts val="1400"/>
              <a:buChar char="○"/>
            </a:pPr>
            <a:r>
              <a:rPr lang="en"/>
              <a:t>Course: prerequisites, availability, ratings, professors</a:t>
            </a:r>
            <a:endParaRPr/>
          </a:p>
          <a:p>
            <a:pPr indent="-317500" lvl="1" marL="914400" rtl="0" algn="l">
              <a:spcBef>
                <a:spcPts val="0"/>
              </a:spcBef>
              <a:spcAft>
                <a:spcPts val="0"/>
              </a:spcAft>
              <a:buSzPts val="1400"/>
              <a:buChar char="○"/>
            </a:pPr>
            <a:r>
              <a:rPr lang="en"/>
              <a:t>Success metric: career interests</a:t>
            </a:r>
            <a:endParaRPr/>
          </a:p>
          <a:p>
            <a:pPr indent="-342900" lvl="0" marL="457200" rtl="0" algn="l">
              <a:spcBef>
                <a:spcPts val="1000"/>
              </a:spcBef>
              <a:spcAft>
                <a:spcPts val="0"/>
              </a:spcAft>
              <a:buSzPts val="1800"/>
              <a:buChar char="●"/>
            </a:pPr>
            <a:r>
              <a:rPr lang="en"/>
              <a:t>Noise: </a:t>
            </a:r>
            <a:endParaRPr/>
          </a:p>
          <a:p>
            <a:pPr indent="-317500" lvl="1" marL="914400" rtl="0" algn="l">
              <a:spcBef>
                <a:spcPts val="1000"/>
              </a:spcBef>
              <a:spcAft>
                <a:spcPts val="0"/>
              </a:spcAft>
              <a:buSzPts val="1400"/>
              <a:buChar char="○"/>
            </a:pPr>
            <a:r>
              <a:rPr lang="en"/>
              <a:t>Students don’t have to declare until beginning of junior year</a:t>
            </a:r>
            <a:endParaRPr/>
          </a:p>
          <a:p>
            <a:pPr indent="-317500" lvl="1" marL="914400" rtl="0" algn="l">
              <a:spcBef>
                <a:spcPts val="1000"/>
              </a:spcBef>
              <a:spcAft>
                <a:spcPts val="0"/>
              </a:spcAft>
              <a:buSzPts val="1400"/>
              <a:buChar char="○"/>
            </a:pPr>
            <a:r>
              <a:rPr lang="en"/>
              <a:t>Major switching during the process</a:t>
            </a:r>
            <a:endParaRPr/>
          </a:p>
          <a:p>
            <a:pPr indent="-342900" lvl="0" marL="457200" rtl="0" algn="l">
              <a:spcBef>
                <a:spcPts val="1000"/>
              </a:spcBef>
              <a:spcAft>
                <a:spcPts val="0"/>
              </a:spcAft>
              <a:buSzPts val="1800"/>
              <a:buChar char="●"/>
            </a:pPr>
            <a:r>
              <a:rPr lang="en"/>
              <a:t>Time: course order matters</a:t>
            </a:r>
            <a:endParaRPr/>
          </a:p>
          <a:p>
            <a:pPr indent="-342900" lvl="0" marL="457200" rtl="0" algn="l">
              <a:spcBef>
                <a:spcPts val="1000"/>
              </a:spcBef>
              <a:spcAft>
                <a:spcPts val="0"/>
              </a:spcAft>
              <a:buSzPts val="1800"/>
              <a:buChar char="●"/>
            </a:pPr>
            <a:r>
              <a:rPr lang="en"/>
              <a:t>Separated two time fra</a:t>
            </a:r>
            <a:r>
              <a:rPr lang="en"/>
              <a:t>mes: No explicit linkage</a:t>
            </a:r>
            <a:endParaRPr/>
          </a:p>
        </p:txBody>
      </p:sp>
      <p:grpSp>
        <p:nvGrpSpPr>
          <p:cNvPr id="93" name="Google Shape;93;p16"/>
          <p:cNvGrpSpPr/>
          <p:nvPr/>
        </p:nvGrpSpPr>
        <p:grpSpPr>
          <a:xfrm>
            <a:off x="0" y="0"/>
            <a:ext cx="9144000" cy="585300"/>
            <a:chOff x="0" y="0"/>
            <a:chExt cx="9144000" cy="585300"/>
          </a:xfrm>
        </p:grpSpPr>
        <p:sp>
          <p:nvSpPr>
            <p:cNvPr id="94" name="Google Shape;94;p16"/>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5" name="Google Shape;95;p16"/>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96" name="Google Shape;96;p16"/>
          <p:cNvGrpSpPr/>
          <p:nvPr/>
        </p:nvGrpSpPr>
        <p:grpSpPr>
          <a:xfrm>
            <a:off x="0" y="4839100"/>
            <a:ext cx="9159475" cy="304200"/>
            <a:chOff x="0" y="4839100"/>
            <a:chExt cx="9159475" cy="304200"/>
          </a:xfrm>
        </p:grpSpPr>
        <p:sp>
          <p:nvSpPr>
            <p:cNvPr id="97" name="Google Shape;97;p16"/>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311700" y="521225"/>
            <a:ext cx="8520600" cy="85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Data</a:t>
            </a:r>
            <a:endParaRPr>
              <a:solidFill>
                <a:srgbClr val="1C4587"/>
              </a:solidFill>
              <a:latin typeface="Times New Roman"/>
              <a:ea typeface="Times New Roman"/>
              <a:cs typeface="Times New Roman"/>
              <a:sym typeface="Times New Roman"/>
            </a:endParaRPr>
          </a:p>
          <a:p>
            <a:pPr indent="0" lvl="0" marL="0" rtl="0" algn="l">
              <a:spcBef>
                <a:spcPts val="0"/>
              </a:spcBef>
              <a:spcAft>
                <a:spcPts val="0"/>
              </a:spcAft>
              <a:buNone/>
            </a:pPr>
            <a:r>
              <a:rPr b="1" lang="en" sz="1800" u="sng">
                <a:solidFill>
                  <a:srgbClr val="1C4587"/>
                </a:solidFill>
                <a:latin typeface="Times New Roman"/>
                <a:ea typeface="Times New Roman"/>
                <a:cs typeface="Times New Roman"/>
                <a:sym typeface="Times New Roman"/>
              </a:rPr>
              <a:t>2000-2012</a:t>
            </a:r>
            <a:r>
              <a:rPr b="1" lang="en" sz="1800">
                <a:solidFill>
                  <a:srgbClr val="1C4587"/>
                </a:solidFill>
                <a:latin typeface="Times New Roman"/>
                <a:ea typeface="Times New Roman"/>
                <a:cs typeface="Times New Roman"/>
                <a:sym typeface="Times New Roman"/>
              </a:rPr>
              <a:t> </a:t>
            </a:r>
            <a:r>
              <a:rPr lang="en" sz="1800">
                <a:solidFill>
                  <a:srgbClr val="1C4587"/>
                </a:solidFill>
                <a:latin typeface="Times New Roman"/>
                <a:ea typeface="Times New Roman"/>
                <a:cs typeface="Times New Roman"/>
                <a:sym typeface="Times New Roman"/>
              </a:rPr>
              <a:t>&amp; 2013-2020</a:t>
            </a:r>
            <a:endParaRPr sz="1800">
              <a:solidFill>
                <a:srgbClr val="1C4587"/>
              </a:solidFill>
              <a:latin typeface="Times New Roman"/>
              <a:ea typeface="Times New Roman"/>
              <a:cs typeface="Times New Roman"/>
              <a:sym typeface="Times New Roman"/>
            </a:endParaRPr>
          </a:p>
        </p:txBody>
      </p:sp>
      <p:grpSp>
        <p:nvGrpSpPr>
          <p:cNvPr id="104" name="Google Shape;104;p17"/>
          <p:cNvGrpSpPr/>
          <p:nvPr/>
        </p:nvGrpSpPr>
        <p:grpSpPr>
          <a:xfrm>
            <a:off x="0" y="0"/>
            <a:ext cx="9144000" cy="585300"/>
            <a:chOff x="0" y="0"/>
            <a:chExt cx="9144000" cy="585300"/>
          </a:xfrm>
        </p:grpSpPr>
        <p:sp>
          <p:nvSpPr>
            <p:cNvPr id="105" name="Google Shape;105;p17"/>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p17"/>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107" name="Google Shape;107;p17"/>
          <p:cNvGrpSpPr/>
          <p:nvPr/>
        </p:nvGrpSpPr>
        <p:grpSpPr>
          <a:xfrm>
            <a:off x="0" y="4839100"/>
            <a:ext cx="9159475" cy="304200"/>
            <a:chOff x="0" y="4839100"/>
            <a:chExt cx="9159475" cy="304200"/>
          </a:xfrm>
        </p:grpSpPr>
        <p:sp>
          <p:nvSpPr>
            <p:cNvPr id="108" name="Google Shape;108;p17"/>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graphicFrame>
        <p:nvGraphicFramePr>
          <p:cNvPr id="110" name="Google Shape;110;p17"/>
          <p:cNvGraphicFramePr/>
          <p:nvPr/>
        </p:nvGraphicFramePr>
        <p:xfrm>
          <a:off x="92338" y="1924050"/>
          <a:ext cx="3000000" cy="3000000"/>
        </p:xfrm>
        <a:graphic>
          <a:graphicData uri="http://schemas.openxmlformats.org/drawingml/2006/table">
            <a:tbl>
              <a:tblPr>
                <a:noFill/>
                <a:tableStyleId>{7484B492-7FF2-4E0E-A630-41AB5B4DEFD2}</a:tableStyleId>
              </a:tblPr>
              <a:tblGrid>
                <a:gridCol w="941400"/>
                <a:gridCol w="987800"/>
                <a:gridCol w="851525"/>
                <a:gridCol w="700750"/>
                <a:gridCol w="687725"/>
                <a:gridCol w="2326425"/>
                <a:gridCol w="1606150"/>
                <a:gridCol w="867300"/>
              </a:tblGrid>
              <a:tr h="381000">
                <a:tc>
                  <a:txBody>
                    <a:bodyPr/>
                    <a:lstStyle/>
                    <a:p>
                      <a:pPr indent="0" lvl="0" marL="0" rtl="0" algn="ctr">
                        <a:spcBef>
                          <a:spcPts val="0"/>
                        </a:spcBef>
                        <a:spcAft>
                          <a:spcPts val="0"/>
                        </a:spcAft>
                        <a:buNone/>
                      </a:pPr>
                      <a:r>
                        <a:rPr lang="en"/>
                        <a:t>Calculation ID</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
                        <a:t>Subject // </a:t>
                      </a:r>
                      <a:r>
                        <a:rPr lang="en"/>
                        <a:t>Catalog</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
                        <a:t>Descr</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
                        <a:t>Grade</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
                        <a:t>Class Year</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
                        <a:t>Majors // Minors // Certificates // Secondaries</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
                        <a:t>Enrollment // Graduation Year</a:t>
                      </a:r>
                      <a:endParaRPr/>
                    </a:p>
                  </a:txBody>
                  <a:tcPr marT="91425" marB="91425" marR="91425" marL="91425">
                    <a:solidFill>
                      <a:srgbClr val="CCCCCC"/>
                    </a:solidFill>
                  </a:tcPr>
                </a:tc>
                <a:tc>
                  <a:txBody>
                    <a:bodyPr/>
                    <a:lstStyle/>
                    <a:p>
                      <a:pPr indent="0" lvl="0" marL="0" rtl="0" algn="ctr">
                        <a:spcBef>
                          <a:spcPts val="0"/>
                        </a:spcBef>
                        <a:spcAft>
                          <a:spcPts val="0"/>
                        </a:spcAft>
                        <a:buNone/>
                      </a:pPr>
                      <a:r>
                        <a:rPr lang="en"/>
                        <a:t>College</a:t>
                      </a:r>
                      <a:endParaRPr/>
                    </a:p>
                  </a:txBody>
                  <a:tcPr marT="91425" marB="91425" marR="91425" marL="91425">
                    <a:solidFill>
                      <a:srgbClr val="CCCCCC"/>
                    </a:solidFill>
                  </a:tcPr>
                </a:tc>
              </a:tr>
              <a:tr h="381000">
                <a:tc>
                  <a:txBody>
                    <a:bodyPr/>
                    <a:lstStyle/>
                    <a:p>
                      <a:pPr indent="0" lvl="0" marL="0" rtl="0" algn="ctr">
                        <a:lnSpc>
                          <a:spcPct val="115000"/>
                        </a:lnSpc>
                        <a:spcBef>
                          <a:spcPts val="900"/>
                        </a:spcBef>
                        <a:spcAft>
                          <a:spcPts val="0"/>
                        </a:spcAft>
                        <a:buNone/>
                      </a:pPr>
                      <a:r>
                        <a:rPr lang="en"/>
                        <a:t>2760.65</a:t>
                      </a:r>
                      <a:endParaRPr/>
                    </a:p>
                  </a:txBody>
                  <a:tcPr marT="57150" marB="57150" marR="57150" marL="57150" anchor="ctr"/>
                </a:tc>
                <a:tc>
                  <a:txBody>
                    <a:bodyPr/>
                    <a:lstStyle/>
                    <a:p>
                      <a:pPr indent="0" lvl="0" marL="0" rtl="0" algn="ctr">
                        <a:lnSpc>
                          <a:spcPct val="115000"/>
                        </a:lnSpc>
                        <a:spcBef>
                          <a:spcPts val="900"/>
                        </a:spcBef>
                        <a:spcAft>
                          <a:spcPts val="0"/>
                        </a:spcAft>
                        <a:buNone/>
                      </a:pPr>
                      <a:r>
                        <a:rPr lang="en"/>
                        <a:t>L</a:t>
                      </a:r>
                      <a:r>
                        <a:rPr lang="en"/>
                        <a:t>inguist 103</a:t>
                      </a:r>
                      <a:endParaRPr/>
                    </a:p>
                  </a:txBody>
                  <a:tcPr marT="57150" marB="57150" marR="57150" marL="57150" anchor="ctr"/>
                </a:tc>
                <a:tc>
                  <a:txBody>
                    <a:bodyPr/>
                    <a:lstStyle/>
                    <a:p>
                      <a:pPr indent="0" lvl="0" marL="0" rtl="0" algn="ctr">
                        <a:lnSpc>
                          <a:spcPct val="115000"/>
                        </a:lnSpc>
                        <a:spcBef>
                          <a:spcPts val="900"/>
                        </a:spcBef>
                        <a:spcAft>
                          <a:spcPts val="0"/>
                        </a:spcAft>
                        <a:buNone/>
                      </a:pPr>
                      <a:r>
                        <a:rPr lang="en"/>
                        <a:t>Symbolic Logic</a:t>
                      </a:r>
                      <a:endParaRPr/>
                    </a:p>
                  </a:txBody>
                  <a:tcPr marT="57150" marB="57150" marR="57150" marL="57150" anchor="ctr"/>
                </a:tc>
                <a:tc>
                  <a:txBody>
                    <a:bodyPr/>
                    <a:lstStyle/>
                    <a:p>
                      <a:pPr indent="0" lvl="0" marL="0" rtl="0" algn="ctr">
                        <a:lnSpc>
                          <a:spcPct val="115000"/>
                        </a:lnSpc>
                        <a:spcBef>
                          <a:spcPts val="900"/>
                        </a:spcBef>
                        <a:spcAft>
                          <a:spcPts val="0"/>
                        </a:spcAft>
                        <a:buNone/>
                      </a:pPr>
                      <a:r>
                        <a:rPr lang="en"/>
                        <a:t>“</a:t>
                      </a:r>
                      <a:r>
                        <a:rPr lang="en"/>
                        <a:t>4.0”</a:t>
                      </a:r>
                      <a:endParaRPr/>
                    </a:p>
                  </a:txBody>
                  <a:tcPr marT="57150" marB="57150" marR="57150" marL="57150" anchor="ctr">
                    <a:solidFill>
                      <a:srgbClr val="C9DAF8"/>
                    </a:solidFill>
                  </a:tcPr>
                </a:tc>
                <a:tc>
                  <a:txBody>
                    <a:bodyPr/>
                    <a:lstStyle/>
                    <a:p>
                      <a:pPr indent="0" lvl="0" marL="0" rtl="0" algn="ctr">
                        <a:lnSpc>
                          <a:spcPct val="115000"/>
                        </a:lnSpc>
                        <a:spcBef>
                          <a:spcPts val="900"/>
                        </a:spcBef>
                        <a:spcAft>
                          <a:spcPts val="0"/>
                        </a:spcAft>
                        <a:buNone/>
                      </a:pPr>
                      <a:r>
                        <a:rPr lang="en"/>
                        <a:t>Senior</a:t>
                      </a:r>
                      <a:endParaRPr/>
                    </a:p>
                  </a:txBody>
                  <a:tcPr marT="57150" marB="57150" marR="57150" marL="57150" anchor="ctr">
                    <a:solidFill>
                      <a:srgbClr val="C9DAF8"/>
                    </a:solidFill>
                  </a:tcPr>
                </a:tc>
                <a:tc>
                  <a:txBody>
                    <a:bodyPr/>
                    <a:lstStyle/>
                    <a:p>
                      <a:pPr indent="0" lvl="0" marL="0" rtl="0" algn="ctr">
                        <a:lnSpc>
                          <a:spcPct val="115000"/>
                        </a:lnSpc>
                        <a:spcBef>
                          <a:spcPts val="900"/>
                        </a:spcBef>
                        <a:spcAft>
                          <a:spcPts val="0"/>
                        </a:spcAft>
                        <a:buNone/>
                      </a:pPr>
                      <a:r>
                        <a:rPr lang="en"/>
                        <a:t>E</a:t>
                      </a:r>
                      <a:r>
                        <a:rPr lang="en"/>
                        <a:t>conomics (BS) // Linguistics (AB2)</a:t>
                      </a:r>
                      <a:endParaRPr/>
                    </a:p>
                  </a:txBody>
                  <a:tcPr marT="57150" marB="57150" marR="57150" marL="57150" anchor="ctr"/>
                </a:tc>
                <a:tc>
                  <a:txBody>
                    <a:bodyPr/>
                    <a:lstStyle/>
                    <a:p>
                      <a:pPr indent="0" lvl="0" marL="0" rtl="0" algn="ctr">
                        <a:spcBef>
                          <a:spcPts val="0"/>
                        </a:spcBef>
                        <a:spcAft>
                          <a:spcPts val="0"/>
                        </a:spcAft>
                        <a:buNone/>
                      </a:pPr>
                      <a:r>
                        <a:rPr lang="en"/>
                        <a:t>2005-2009</a:t>
                      </a:r>
                      <a:endParaRPr/>
                    </a:p>
                  </a:txBody>
                  <a:tcPr marT="91425" marB="91425" marR="91425" marL="91425" anchor="ctr"/>
                </a:tc>
                <a:tc>
                  <a:txBody>
                    <a:bodyPr/>
                    <a:lstStyle/>
                    <a:p>
                      <a:pPr indent="0" lvl="0" marL="0" rtl="0" algn="ctr">
                        <a:spcBef>
                          <a:spcPts val="0"/>
                        </a:spcBef>
                        <a:spcAft>
                          <a:spcPts val="0"/>
                        </a:spcAft>
                        <a:buNone/>
                      </a:pPr>
                      <a:r>
                        <a:rPr lang="en"/>
                        <a:t>Trinity</a:t>
                      </a:r>
                      <a:endParaRPr/>
                    </a:p>
                  </a:txBody>
                  <a:tcPr marT="91425" marB="91425" marR="91425" marL="91425" anchor="ctr"/>
                </a:tc>
              </a:tr>
            </a:tbl>
          </a:graphicData>
        </a:graphic>
      </p:graphicFrame>
      <p:sp>
        <p:nvSpPr>
          <p:cNvPr id="111" name="Google Shape;111;p17"/>
          <p:cNvSpPr/>
          <p:nvPr/>
        </p:nvSpPr>
        <p:spPr>
          <a:xfrm>
            <a:off x="3012200" y="3266700"/>
            <a:ext cx="184800" cy="4119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txBox="1"/>
          <p:nvPr/>
        </p:nvSpPr>
        <p:spPr>
          <a:xfrm>
            <a:off x="1378225" y="3778225"/>
            <a:ext cx="2628600" cy="585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Normalize grade with respect to each student</a:t>
            </a:r>
            <a:endParaRPr/>
          </a:p>
        </p:txBody>
      </p:sp>
      <p:sp>
        <p:nvSpPr>
          <p:cNvPr id="113" name="Google Shape;113;p17"/>
          <p:cNvSpPr/>
          <p:nvPr/>
        </p:nvSpPr>
        <p:spPr>
          <a:xfrm rot="-1964114">
            <a:off x="4136158" y="3206660"/>
            <a:ext cx="184741" cy="531997"/>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txBox="1"/>
          <p:nvPr/>
        </p:nvSpPr>
        <p:spPr>
          <a:xfrm>
            <a:off x="4176300" y="3778225"/>
            <a:ext cx="3595800" cy="585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Which year the class is taken in four-year time (proxy for course availability)</a:t>
            </a:r>
            <a:endParaRPr/>
          </a:p>
        </p:txBody>
      </p:sp>
      <p:sp>
        <p:nvSpPr>
          <p:cNvPr id="115" name="Google Shape;115;p17"/>
          <p:cNvSpPr/>
          <p:nvPr/>
        </p:nvSpPr>
        <p:spPr>
          <a:xfrm rot="-10794419">
            <a:off x="5398025" y="1592503"/>
            <a:ext cx="184800" cy="411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txBox="1"/>
          <p:nvPr/>
        </p:nvSpPr>
        <p:spPr>
          <a:xfrm>
            <a:off x="5040150" y="999300"/>
            <a:ext cx="3428100" cy="585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Multiple columns for each</a:t>
            </a:r>
            <a:endParaRPr/>
          </a:p>
          <a:p>
            <a:pPr indent="0" lvl="0" marL="0" rtl="0" algn="l">
              <a:spcBef>
                <a:spcPts val="0"/>
              </a:spcBef>
              <a:spcAft>
                <a:spcPts val="0"/>
              </a:spcAft>
              <a:buNone/>
            </a:pPr>
            <a:r>
              <a:rPr lang="en"/>
              <a:t>E.g. Major1, Major2, Minor1, Minor2...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Popular Classes for Selected Major and Semester</a:t>
            </a:r>
            <a:endParaRPr>
              <a:solidFill>
                <a:srgbClr val="1C4587"/>
              </a:solidFill>
              <a:latin typeface="Times New Roman"/>
              <a:ea typeface="Times New Roman"/>
              <a:cs typeface="Times New Roman"/>
              <a:sym typeface="Times New Roman"/>
            </a:endParaRPr>
          </a:p>
        </p:txBody>
      </p:sp>
      <p:grpSp>
        <p:nvGrpSpPr>
          <p:cNvPr id="122" name="Google Shape;122;p18"/>
          <p:cNvGrpSpPr/>
          <p:nvPr/>
        </p:nvGrpSpPr>
        <p:grpSpPr>
          <a:xfrm>
            <a:off x="0" y="0"/>
            <a:ext cx="9144000" cy="585300"/>
            <a:chOff x="0" y="0"/>
            <a:chExt cx="9144000" cy="585300"/>
          </a:xfrm>
        </p:grpSpPr>
        <p:sp>
          <p:nvSpPr>
            <p:cNvPr id="123" name="Google Shape;123;p18"/>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4" name="Google Shape;124;p18"/>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125" name="Google Shape;125;p18"/>
          <p:cNvGrpSpPr/>
          <p:nvPr/>
        </p:nvGrpSpPr>
        <p:grpSpPr>
          <a:xfrm>
            <a:off x="0" y="4839100"/>
            <a:ext cx="9159475" cy="304200"/>
            <a:chOff x="0" y="4839100"/>
            <a:chExt cx="9159475" cy="304200"/>
          </a:xfrm>
        </p:grpSpPr>
        <p:sp>
          <p:nvSpPr>
            <p:cNvPr id="126" name="Google Shape;126;p18"/>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pic>
        <p:nvPicPr>
          <p:cNvPr id="128" name="Google Shape;128;p18"/>
          <p:cNvPicPr preferRelativeResize="0"/>
          <p:nvPr/>
        </p:nvPicPr>
        <p:blipFill rotWithShape="1">
          <a:blip r:embed="rId4">
            <a:alphaModFix/>
          </a:blip>
          <a:srcRect b="21603" l="0" r="0" t="11471"/>
          <a:stretch/>
        </p:blipFill>
        <p:spPr>
          <a:xfrm>
            <a:off x="759175" y="1337300"/>
            <a:ext cx="7625651" cy="3125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19"/>
          <p:cNvPicPr preferRelativeResize="0"/>
          <p:nvPr/>
        </p:nvPicPr>
        <p:blipFill rotWithShape="1">
          <a:blip r:embed="rId3">
            <a:alphaModFix/>
          </a:blip>
          <a:srcRect b="0" l="0" r="0" t="11707"/>
          <a:stretch/>
        </p:blipFill>
        <p:spPr>
          <a:xfrm>
            <a:off x="1219376" y="709425"/>
            <a:ext cx="6594069" cy="4129675"/>
          </a:xfrm>
          <a:prstGeom prst="rect">
            <a:avLst/>
          </a:prstGeom>
          <a:noFill/>
          <a:ln>
            <a:noFill/>
          </a:ln>
        </p:spPr>
      </p:pic>
      <p:sp>
        <p:nvSpPr>
          <p:cNvPr id="134" name="Google Shape;134;p19"/>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Pathway</a:t>
            </a:r>
            <a:endParaRPr>
              <a:solidFill>
                <a:srgbClr val="1C4587"/>
              </a:solidFill>
              <a:latin typeface="Times New Roman"/>
              <a:ea typeface="Times New Roman"/>
              <a:cs typeface="Times New Roman"/>
              <a:sym typeface="Times New Roman"/>
            </a:endParaRPr>
          </a:p>
        </p:txBody>
      </p:sp>
      <p:grpSp>
        <p:nvGrpSpPr>
          <p:cNvPr id="135" name="Google Shape;135;p19"/>
          <p:cNvGrpSpPr/>
          <p:nvPr/>
        </p:nvGrpSpPr>
        <p:grpSpPr>
          <a:xfrm>
            <a:off x="0" y="0"/>
            <a:ext cx="9144000" cy="585300"/>
            <a:chOff x="0" y="0"/>
            <a:chExt cx="9144000" cy="585300"/>
          </a:xfrm>
        </p:grpSpPr>
        <p:sp>
          <p:nvSpPr>
            <p:cNvPr id="136" name="Google Shape;136;p19"/>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7" name="Google Shape;137;p19"/>
            <p:cNvPicPr preferRelativeResize="0"/>
            <p:nvPr/>
          </p:nvPicPr>
          <p:blipFill>
            <a:blip r:embed="rId4">
              <a:alphaModFix/>
            </a:blip>
            <a:stretch>
              <a:fillRect/>
            </a:stretch>
          </p:blipFill>
          <p:spPr>
            <a:xfrm>
              <a:off x="8093800" y="73650"/>
              <a:ext cx="973901" cy="426075"/>
            </a:xfrm>
            <a:prstGeom prst="rect">
              <a:avLst/>
            </a:prstGeom>
            <a:noFill/>
            <a:ln>
              <a:noFill/>
            </a:ln>
          </p:spPr>
        </p:pic>
      </p:grpSp>
      <p:grpSp>
        <p:nvGrpSpPr>
          <p:cNvPr id="138" name="Google Shape;138;p19"/>
          <p:cNvGrpSpPr/>
          <p:nvPr/>
        </p:nvGrpSpPr>
        <p:grpSpPr>
          <a:xfrm>
            <a:off x="0" y="4839100"/>
            <a:ext cx="9159475" cy="304200"/>
            <a:chOff x="0" y="4839100"/>
            <a:chExt cx="9159475" cy="304200"/>
          </a:xfrm>
        </p:grpSpPr>
        <p:sp>
          <p:nvSpPr>
            <p:cNvPr id="139" name="Google Shape;139;p19"/>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9"/>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311700" y="673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Modeling</a:t>
            </a:r>
            <a:endParaRPr>
              <a:solidFill>
                <a:srgbClr val="1C4587"/>
              </a:solidFill>
              <a:latin typeface="Times New Roman"/>
              <a:ea typeface="Times New Roman"/>
              <a:cs typeface="Times New Roman"/>
              <a:sym typeface="Times New Roman"/>
            </a:endParaRPr>
          </a:p>
        </p:txBody>
      </p:sp>
      <p:grpSp>
        <p:nvGrpSpPr>
          <p:cNvPr id="146" name="Google Shape;146;p20"/>
          <p:cNvGrpSpPr/>
          <p:nvPr/>
        </p:nvGrpSpPr>
        <p:grpSpPr>
          <a:xfrm>
            <a:off x="0" y="0"/>
            <a:ext cx="9144000" cy="585300"/>
            <a:chOff x="0" y="0"/>
            <a:chExt cx="9144000" cy="585300"/>
          </a:xfrm>
        </p:grpSpPr>
        <p:sp>
          <p:nvSpPr>
            <p:cNvPr id="147" name="Google Shape;147;p20"/>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8" name="Google Shape;148;p20"/>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149" name="Google Shape;149;p20"/>
          <p:cNvGrpSpPr/>
          <p:nvPr/>
        </p:nvGrpSpPr>
        <p:grpSpPr>
          <a:xfrm>
            <a:off x="0" y="4839100"/>
            <a:ext cx="9159475" cy="304200"/>
            <a:chOff x="0" y="4839100"/>
            <a:chExt cx="9159475" cy="304200"/>
          </a:xfrm>
        </p:grpSpPr>
        <p:sp>
          <p:nvSpPr>
            <p:cNvPr id="150" name="Google Shape;150;p20"/>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sp>
        <p:nvSpPr>
          <p:cNvPr id="152" name="Google Shape;152;p20"/>
          <p:cNvSpPr txBox="1"/>
          <p:nvPr>
            <p:ph idx="1" type="body"/>
          </p:nvPr>
        </p:nvSpPr>
        <p:spPr>
          <a:xfrm>
            <a:off x="230800" y="1551450"/>
            <a:ext cx="3139200" cy="34143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AutoNum type="arabicPeriod"/>
            </a:pPr>
            <a:r>
              <a:rPr lang="en"/>
              <a:t>Neighborhood Methods</a:t>
            </a:r>
            <a:endParaRPr/>
          </a:p>
          <a:p>
            <a:pPr indent="-317500" lvl="1" marL="914400" rtl="0" algn="l">
              <a:lnSpc>
                <a:spcPct val="100000"/>
              </a:lnSpc>
              <a:spcBef>
                <a:spcPts val="500"/>
              </a:spcBef>
              <a:spcAft>
                <a:spcPts val="0"/>
              </a:spcAft>
              <a:buSzPts val="1400"/>
              <a:buChar char="○"/>
            </a:pPr>
            <a:r>
              <a:rPr lang="en"/>
              <a:t>User-based + Item-based</a:t>
            </a:r>
            <a:endParaRPr/>
          </a:p>
          <a:p>
            <a:pPr indent="-342900" lvl="0" marL="457200" rtl="0" algn="l">
              <a:lnSpc>
                <a:spcPct val="100000"/>
              </a:lnSpc>
              <a:spcBef>
                <a:spcPts val="1000"/>
              </a:spcBef>
              <a:spcAft>
                <a:spcPts val="0"/>
              </a:spcAft>
              <a:buSzPts val="1800"/>
              <a:buAutoNum type="arabicPeriod"/>
            </a:pPr>
            <a:r>
              <a:rPr lang="en"/>
              <a:t>Latent Factor Methods (Matrix Factorization)</a:t>
            </a:r>
            <a:endParaRPr/>
          </a:p>
          <a:p>
            <a:pPr indent="-317500" lvl="1" marL="914400" rtl="0" algn="l">
              <a:lnSpc>
                <a:spcPct val="100000"/>
              </a:lnSpc>
              <a:spcBef>
                <a:spcPts val="500"/>
              </a:spcBef>
              <a:spcAft>
                <a:spcPts val="0"/>
              </a:spcAft>
              <a:buSzPts val="1400"/>
              <a:buChar char="○"/>
            </a:pPr>
            <a:r>
              <a:rPr lang="en"/>
              <a:t>SVD</a:t>
            </a:r>
            <a:endParaRPr/>
          </a:p>
          <a:p>
            <a:pPr indent="-317500" lvl="1" marL="914400" rtl="0" algn="l">
              <a:lnSpc>
                <a:spcPct val="100000"/>
              </a:lnSpc>
              <a:spcBef>
                <a:spcPts val="500"/>
              </a:spcBef>
              <a:spcAft>
                <a:spcPts val="0"/>
              </a:spcAft>
              <a:buSzPts val="1400"/>
              <a:buChar char="○"/>
            </a:pPr>
            <a:r>
              <a:rPr lang="en"/>
              <a:t>LightFM</a:t>
            </a:r>
            <a:endParaRPr/>
          </a:p>
          <a:p>
            <a:pPr indent="-317500" lvl="1" marL="914400" rtl="0" algn="l">
              <a:lnSpc>
                <a:spcPct val="100000"/>
              </a:lnSpc>
              <a:spcBef>
                <a:spcPts val="500"/>
              </a:spcBef>
              <a:spcAft>
                <a:spcPts val="0"/>
              </a:spcAft>
              <a:buSzPts val="1400"/>
              <a:buChar char="○"/>
            </a:pPr>
            <a:r>
              <a:rPr lang="en"/>
              <a:t>Implicit</a:t>
            </a:r>
            <a:endParaRPr/>
          </a:p>
          <a:p>
            <a:pPr indent="0" lvl="0" marL="0" rtl="0" algn="l">
              <a:lnSpc>
                <a:spcPct val="100000"/>
              </a:lnSpc>
              <a:spcBef>
                <a:spcPts val="500"/>
              </a:spcBef>
              <a:spcAft>
                <a:spcPts val="1000"/>
              </a:spcAft>
              <a:buNone/>
            </a:pPr>
            <a:r>
              <a:t/>
            </a:r>
            <a:endParaRPr/>
          </a:p>
        </p:txBody>
      </p:sp>
      <p:grpSp>
        <p:nvGrpSpPr>
          <p:cNvPr id="153" name="Google Shape;153;p20"/>
          <p:cNvGrpSpPr/>
          <p:nvPr/>
        </p:nvGrpSpPr>
        <p:grpSpPr>
          <a:xfrm>
            <a:off x="3753226" y="1640738"/>
            <a:ext cx="5303719" cy="2497838"/>
            <a:chOff x="3771076" y="1551438"/>
            <a:chExt cx="5303719" cy="2497838"/>
          </a:xfrm>
        </p:grpSpPr>
        <p:pic>
          <p:nvPicPr>
            <p:cNvPr id="154" name="Google Shape;154;p20"/>
            <p:cNvPicPr preferRelativeResize="0"/>
            <p:nvPr/>
          </p:nvPicPr>
          <p:blipFill rotWithShape="1">
            <a:blip r:embed="rId4">
              <a:alphaModFix/>
            </a:blip>
            <a:srcRect b="4722" l="3343" r="56082" t="25307"/>
            <a:stretch/>
          </p:blipFill>
          <p:spPr>
            <a:xfrm>
              <a:off x="3771076" y="1551438"/>
              <a:ext cx="2371644" cy="2497825"/>
            </a:xfrm>
            <a:prstGeom prst="rect">
              <a:avLst/>
            </a:prstGeom>
            <a:noFill/>
            <a:ln>
              <a:noFill/>
            </a:ln>
          </p:spPr>
        </p:pic>
        <p:pic>
          <p:nvPicPr>
            <p:cNvPr id="155" name="Google Shape;155;p20"/>
            <p:cNvPicPr preferRelativeResize="0"/>
            <p:nvPr/>
          </p:nvPicPr>
          <p:blipFill rotWithShape="1">
            <a:blip r:embed="rId4">
              <a:alphaModFix/>
            </a:blip>
            <a:srcRect b="4722" l="50238" r="2455" t="25307"/>
            <a:stretch/>
          </p:blipFill>
          <p:spPr>
            <a:xfrm>
              <a:off x="6309775" y="1551451"/>
              <a:ext cx="2765020" cy="2497825"/>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Times New Roman"/>
                <a:ea typeface="Times New Roman"/>
                <a:cs typeface="Times New Roman"/>
                <a:sym typeface="Times New Roman"/>
              </a:rPr>
              <a:t>Modeling</a:t>
            </a:r>
            <a:endParaRPr>
              <a:solidFill>
                <a:srgbClr val="1C4587"/>
              </a:solidFill>
              <a:latin typeface="Times New Roman"/>
              <a:ea typeface="Times New Roman"/>
              <a:cs typeface="Times New Roman"/>
              <a:sym typeface="Times New Roman"/>
            </a:endParaRPr>
          </a:p>
        </p:txBody>
      </p:sp>
      <p:grpSp>
        <p:nvGrpSpPr>
          <p:cNvPr id="161" name="Google Shape;161;p21"/>
          <p:cNvGrpSpPr/>
          <p:nvPr/>
        </p:nvGrpSpPr>
        <p:grpSpPr>
          <a:xfrm>
            <a:off x="0" y="0"/>
            <a:ext cx="9144000" cy="585300"/>
            <a:chOff x="0" y="0"/>
            <a:chExt cx="9144000" cy="585300"/>
          </a:xfrm>
        </p:grpSpPr>
        <p:sp>
          <p:nvSpPr>
            <p:cNvPr id="162" name="Google Shape;162;p21"/>
            <p:cNvSpPr/>
            <p:nvPr/>
          </p:nvSpPr>
          <p:spPr>
            <a:xfrm>
              <a:off x="0" y="0"/>
              <a:ext cx="9144000" cy="585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3" name="Google Shape;163;p21"/>
            <p:cNvPicPr preferRelativeResize="0"/>
            <p:nvPr/>
          </p:nvPicPr>
          <p:blipFill>
            <a:blip r:embed="rId3">
              <a:alphaModFix/>
            </a:blip>
            <a:stretch>
              <a:fillRect/>
            </a:stretch>
          </p:blipFill>
          <p:spPr>
            <a:xfrm>
              <a:off x="8093800" y="73650"/>
              <a:ext cx="973901" cy="426075"/>
            </a:xfrm>
            <a:prstGeom prst="rect">
              <a:avLst/>
            </a:prstGeom>
            <a:noFill/>
            <a:ln>
              <a:noFill/>
            </a:ln>
          </p:spPr>
        </p:pic>
      </p:grpSp>
      <p:grpSp>
        <p:nvGrpSpPr>
          <p:cNvPr id="164" name="Google Shape;164;p21"/>
          <p:cNvGrpSpPr/>
          <p:nvPr/>
        </p:nvGrpSpPr>
        <p:grpSpPr>
          <a:xfrm>
            <a:off x="0" y="4839100"/>
            <a:ext cx="9159475" cy="304200"/>
            <a:chOff x="0" y="4839100"/>
            <a:chExt cx="9159475" cy="304200"/>
          </a:xfrm>
        </p:grpSpPr>
        <p:sp>
          <p:nvSpPr>
            <p:cNvPr id="165" name="Google Shape;165;p21"/>
            <p:cNvSpPr/>
            <p:nvPr/>
          </p:nvSpPr>
          <p:spPr>
            <a:xfrm>
              <a:off x="0" y="4839100"/>
              <a:ext cx="9144000" cy="304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txBox="1"/>
            <p:nvPr/>
          </p:nvSpPr>
          <p:spPr>
            <a:xfrm>
              <a:off x="6997375" y="4846675"/>
              <a:ext cx="2162100" cy="2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1C4587"/>
                  </a:solidFill>
                  <a:latin typeface="Times New Roman"/>
                  <a:ea typeface="Times New Roman"/>
                  <a:cs typeface="Times New Roman"/>
                  <a:sym typeface="Times New Roman"/>
                </a:rPr>
                <a:t>Duke Registrar Recommender</a:t>
              </a:r>
              <a:endParaRPr sz="1100">
                <a:solidFill>
                  <a:srgbClr val="1C4587"/>
                </a:solidFill>
                <a:latin typeface="Times New Roman"/>
                <a:ea typeface="Times New Roman"/>
                <a:cs typeface="Times New Roman"/>
                <a:sym typeface="Times New Roman"/>
              </a:endParaRPr>
            </a:p>
          </p:txBody>
        </p:sp>
      </p:grpSp>
      <p:pic>
        <p:nvPicPr>
          <p:cNvPr id="167" name="Google Shape;167;p21"/>
          <p:cNvPicPr preferRelativeResize="0"/>
          <p:nvPr/>
        </p:nvPicPr>
        <p:blipFill>
          <a:blip r:embed="rId4">
            <a:alphaModFix/>
          </a:blip>
          <a:stretch>
            <a:fillRect/>
          </a:stretch>
        </p:blipFill>
        <p:spPr>
          <a:xfrm>
            <a:off x="1446300" y="1729875"/>
            <a:ext cx="6551751" cy="642325"/>
          </a:xfrm>
          <a:prstGeom prst="rect">
            <a:avLst/>
          </a:prstGeom>
          <a:noFill/>
          <a:ln>
            <a:noFill/>
          </a:ln>
        </p:spPr>
      </p:pic>
      <p:pic>
        <p:nvPicPr>
          <p:cNvPr id="168" name="Google Shape;168;p21"/>
          <p:cNvPicPr preferRelativeResize="0"/>
          <p:nvPr/>
        </p:nvPicPr>
        <p:blipFill>
          <a:blip r:embed="rId5">
            <a:alphaModFix/>
          </a:blip>
          <a:stretch>
            <a:fillRect/>
          </a:stretch>
        </p:blipFill>
        <p:spPr>
          <a:xfrm>
            <a:off x="1572975" y="3178150"/>
            <a:ext cx="6191250" cy="1285875"/>
          </a:xfrm>
          <a:prstGeom prst="rect">
            <a:avLst/>
          </a:prstGeom>
          <a:noFill/>
          <a:ln>
            <a:noFill/>
          </a:ln>
        </p:spPr>
      </p:pic>
      <p:sp>
        <p:nvSpPr>
          <p:cNvPr id="169" name="Google Shape;16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Gauging model performance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Datasets used for modeling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