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6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011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A6B5-1D91-4747-9B17-26B140FDD2F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26C92-BECE-634C-86EA-25E976F13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Ranked left to right from highest to lowest predicted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26C92-BECE-634C-86EA-25E976F13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26C92-BECE-634C-86EA-25E976F13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Ranked left to right from most to least remaining requirements</a:t>
            </a:r>
          </a:p>
          <a:p>
            <a:r>
              <a:rPr lang="en-US" dirty="0"/>
              <a:t>Ranked top to bottom in each </a:t>
            </a:r>
            <a:r>
              <a:rPr lang="en-US" dirty="0" err="1"/>
              <a:t>AoK</a:t>
            </a:r>
            <a:r>
              <a:rPr lang="en-US" dirty="0"/>
              <a:t> by class rating or average grade (high to low)?</a:t>
            </a:r>
          </a:p>
          <a:p>
            <a:r>
              <a:rPr lang="en-US" dirty="0"/>
              <a:t>Use View in Schedule to find what fits best in their schedule</a:t>
            </a:r>
          </a:p>
          <a:p>
            <a:r>
              <a:rPr lang="en-US" dirty="0"/>
              <a:t>Click on class to view description, reviews,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26C92-BECE-634C-86EA-25E976F13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2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Ranked left to right from most to least remaining requirements</a:t>
            </a:r>
          </a:p>
          <a:p>
            <a:r>
              <a:rPr lang="en-US" dirty="0"/>
              <a:t>Ranked top to bottom in each </a:t>
            </a:r>
            <a:r>
              <a:rPr lang="en-US" dirty="0" err="1"/>
              <a:t>AoK</a:t>
            </a:r>
            <a:r>
              <a:rPr lang="en-US" dirty="0"/>
              <a:t> by class rating or average grade (high to low)?</a:t>
            </a:r>
          </a:p>
          <a:p>
            <a:r>
              <a:rPr lang="en-US" dirty="0"/>
              <a:t>Use View in Schedule to find what fits best in their schedule</a:t>
            </a:r>
          </a:p>
          <a:p>
            <a:r>
              <a:rPr lang="en-US" dirty="0"/>
              <a:t>Click on class to view description, reviews,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26C92-BECE-634C-86EA-25E976F13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A648-957D-E94F-984D-AA55600E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72B1B-202B-FC44-B0F4-334FC4B50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8781-5028-D94D-B295-16EC4CE4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E5B3-6EF6-2642-9ECA-1CEC06F8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B0E8-1BF4-8048-882C-69D618D8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0AFD-4659-4541-80B0-2EC62FB5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6195B-C0A3-0145-91F5-5FA05595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A6100-C81E-7748-A6D0-80478D3A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FE7C-48C3-FF4F-8FE1-B27B4F95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8454-7F63-7B48-BB5B-A09D0BC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AD39D-1E78-804F-B8B4-2E0296A8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4C149-119C-614C-A455-240C33329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1956-B5D6-2440-A514-2040EF31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0580-C573-F649-B871-E99B44B9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E923-D06E-094C-830C-1E74552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F5F9-34E4-1B42-BED8-ACBA512F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D697-7785-A641-A4FD-BF2C0DCD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A4C58-91EA-1D4E-816D-C88270FF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A9E1-D890-6D49-BC56-927ED614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4B7B-96FD-CF40-8BC5-D04AA97A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EEA5-0643-A14D-BC73-BA3FB85E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DD71B-27CC-F346-80A7-E7BCD742D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39C3-7CEE-6644-9AA8-2A8C246D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577E-BBD4-8341-825E-1D9300EB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701E-671C-2E4A-91F9-24ADCCD5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3E1E-58BD-9D42-9380-BBCE862D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0D3C-19BF-9A47-B6D4-1278A5770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54E5-6F27-8E42-902B-120E06331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76C77-2877-E147-8C35-85CDCB5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FFF0-FA6F-6745-A533-F0422F93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0E7F1-8F14-6F4A-967E-9EBB4AD0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5878-19DA-6C4B-A455-2E70A21F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2A0FE-9855-1043-8290-771F23AD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DC910-1BC0-A24E-AD38-564DB99E5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26195-59E4-284F-81CE-7EA7F42C5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51D5-09E1-DD4C-B7A1-CCAE8978E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1C76F-2E04-3649-899C-5C3BA077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BD077-12F5-6E49-9623-1281A193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53EF0-8445-AC47-85BD-153BA022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F9C6-D87C-A247-88B8-B09E40B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9B28C-1277-6A42-8CC2-AF1A8E8E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144F5-583D-214C-A1AA-F0AF22AA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EAF55-D960-1E4C-97D7-3795DAE8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22351-DDD8-0B46-8AB9-370AF27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4B7A7-313C-594B-9710-4EBB30C2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3BDEC-F75A-0F47-9F54-52A1370A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4172-F6E7-874A-AD01-894157C5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BE59-0CF8-0041-9FA8-3A5CF52B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11195-EB80-EB4C-B440-C6329D3ED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F93DD-0E0A-BA45-9846-29C91D04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3BC1-531E-5441-87D4-35E9C6B8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ECC9C-C814-4444-8EE7-62A6BA1F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ACE5-F7AE-A246-98A7-2FB495DB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52A36-3834-2740-B6C1-09283DF54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836C5-0AF5-1A46-8177-65A3AB675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60B34-B42D-9A42-AD96-8397EE9C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F728-4C0E-2944-9479-1533CB49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41A0-973F-C741-83AE-92462978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7626D-E7C7-404B-BC32-B417B925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6B799-0A95-C94C-8BD0-0C6DABCD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80BE-8FEA-7343-B5F3-17B9E6085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7B2D-3355-C846-917A-6733B2BA34A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948F-D673-494F-AC48-A08950FFC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89F2-A279-A74A-9F76-F56FD49FD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6CA0-5C38-9749-B45A-57645209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81CF6-976D-0940-9ED7-3BFD6C62725C}"/>
              </a:ext>
            </a:extLst>
          </p:cNvPr>
          <p:cNvGrpSpPr/>
          <p:nvPr/>
        </p:nvGrpSpPr>
        <p:grpSpPr>
          <a:xfrm>
            <a:off x="227010" y="1496348"/>
            <a:ext cx="2382078" cy="965454"/>
            <a:chOff x="227010" y="1344168"/>
            <a:chExt cx="1886859" cy="9654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742739-A220-D941-B268-ACB68345F8AF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abc01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5FE6BCD-BDBB-1C43-8732-35F39D47AE13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NetID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79136-0C92-CB42-9D16-7E72472FFC1B}"/>
              </a:ext>
            </a:extLst>
          </p:cNvPr>
          <p:cNvGrpSpPr/>
          <p:nvPr/>
        </p:nvGrpSpPr>
        <p:grpSpPr>
          <a:xfrm>
            <a:off x="227010" y="2722262"/>
            <a:ext cx="2382075" cy="965454"/>
            <a:chOff x="227010" y="1344168"/>
            <a:chExt cx="1886859" cy="9654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8A077-A053-E344-ACAE-3EDDFC27B7E8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in Economics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23D0398-9E2E-8F43-B522-B4EA228E3FD4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Major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2F92-7301-4945-B559-0B855E2DFDFF}"/>
              </a:ext>
            </a:extLst>
          </p:cNvPr>
          <p:cNvGrpSpPr/>
          <p:nvPr/>
        </p:nvGrpSpPr>
        <p:grpSpPr>
          <a:xfrm>
            <a:off x="227010" y="3948177"/>
            <a:ext cx="2382072" cy="1794254"/>
            <a:chOff x="227010" y="1344167"/>
            <a:chExt cx="1886859" cy="113732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BF9DAFE-B1D3-804D-8BF1-795BAB24BB65}"/>
                </a:ext>
              </a:extLst>
            </p:cNvPr>
            <p:cNvSpPr/>
            <p:nvPr/>
          </p:nvSpPr>
          <p:spPr>
            <a:xfrm>
              <a:off x="227010" y="1344167"/>
              <a:ext cx="1886857" cy="1137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Political Science Minor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5303ABB-40E8-2940-A85E-90A8BDB3B90E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Minor/Certificate/</a:t>
              </a:r>
              <a:br>
                <a:rPr lang="en-US" sz="1600" dirty="0"/>
              </a:br>
              <a:r>
                <a:rPr lang="en-US" sz="1600" dirty="0"/>
                <a:t>Secondary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3177572-06AE-D34B-BBD9-B40321E374B5}"/>
              </a:ext>
            </a:extLst>
          </p:cNvPr>
          <p:cNvSpPr/>
          <p:nvPr/>
        </p:nvSpPr>
        <p:spPr>
          <a:xfrm>
            <a:off x="237732" y="6002892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7680AC1-4946-444D-9975-406CC9EDE366}"/>
              </a:ext>
            </a:extLst>
          </p:cNvPr>
          <p:cNvSpPr/>
          <p:nvPr/>
        </p:nvSpPr>
        <p:spPr>
          <a:xfrm>
            <a:off x="2598363" y="260350"/>
            <a:ext cx="8630469" cy="825500"/>
          </a:xfrm>
          <a:prstGeom prst="roundRect">
            <a:avLst/>
          </a:prstGeom>
          <a:solidFill>
            <a:srgbClr val="011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cs typeface="Times New Roman" panose="02020603050405020304" pitchFamily="18" charset="0"/>
              </a:rPr>
              <a:t>Course Recommender</a:t>
            </a:r>
          </a:p>
        </p:txBody>
      </p:sp>
    </p:spTree>
    <p:extLst>
      <p:ext uri="{BB962C8B-B14F-4D97-AF65-F5344CB8AC3E}">
        <p14:creationId xmlns:p14="http://schemas.microsoft.com/office/powerpoint/2010/main" val="12008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6"/>
    </mc:Choice>
    <mc:Fallback xmlns="">
      <p:transition spd="slow" advTm="32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81CF6-976D-0940-9ED7-3BFD6C62725C}"/>
              </a:ext>
            </a:extLst>
          </p:cNvPr>
          <p:cNvGrpSpPr/>
          <p:nvPr/>
        </p:nvGrpSpPr>
        <p:grpSpPr>
          <a:xfrm>
            <a:off x="227010" y="1496348"/>
            <a:ext cx="2382078" cy="965454"/>
            <a:chOff x="227010" y="1344168"/>
            <a:chExt cx="1886859" cy="9654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742739-A220-D941-B268-ACB68345F8AF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abc01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5FE6BCD-BDBB-1C43-8732-35F39D47AE13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NetID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79136-0C92-CB42-9D16-7E72472FFC1B}"/>
              </a:ext>
            </a:extLst>
          </p:cNvPr>
          <p:cNvGrpSpPr/>
          <p:nvPr/>
        </p:nvGrpSpPr>
        <p:grpSpPr>
          <a:xfrm>
            <a:off x="227010" y="2722262"/>
            <a:ext cx="2382075" cy="965454"/>
            <a:chOff x="227010" y="1344168"/>
            <a:chExt cx="1886859" cy="9654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8A077-A053-E344-ACAE-3EDDFC27B7E8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in Economics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23D0398-9E2E-8F43-B522-B4EA228E3FD4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Major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2F92-7301-4945-B559-0B855E2DFDFF}"/>
              </a:ext>
            </a:extLst>
          </p:cNvPr>
          <p:cNvGrpSpPr/>
          <p:nvPr/>
        </p:nvGrpSpPr>
        <p:grpSpPr>
          <a:xfrm>
            <a:off x="227010" y="3948177"/>
            <a:ext cx="2382072" cy="1794254"/>
            <a:chOff x="227010" y="1344167"/>
            <a:chExt cx="1886859" cy="113732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BF9DAFE-B1D3-804D-8BF1-795BAB24BB65}"/>
                </a:ext>
              </a:extLst>
            </p:cNvPr>
            <p:cNvSpPr/>
            <p:nvPr/>
          </p:nvSpPr>
          <p:spPr>
            <a:xfrm>
              <a:off x="227010" y="1344167"/>
              <a:ext cx="1886857" cy="1137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Political Science Minor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5303ABB-40E8-2940-A85E-90A8BDB3B90E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Minor/Certificate/</a:t>
              </a:r>
              <a:br>
                <a:rPr lang="en-US" sz="1600" dirty="0"/>
              </a:br>
              <a:r>
                <a:rPr lang="en-US" sz="1600" dirty="0"/>
                <a:t>Secondary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AED3-4BE5-D847-AA06-C7F62F6EDB48}"/>
              </a:ext>
            </a:extLst>
          </p:cNvPr>
          <p:cNvGrpSpPr/>
          <p:nvPr/>
        </p:nvGrpSpPr>
        <p:grpSpPr>
          <a:xfrm>
            <a:off x="3098226" y="500634"/>
            <a:ext cx="8630478" cy="3447542"/>
            <a:chOff x="227010" y="1344168"/>
            <a:chExt cx="1886859" cy="1049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FF538B1-01EC-2B41-84F0-49E3C8DF5F7B}"/>
                </a:ext>
              </a:extLst>
            </p:cNvPr>
            <p:cNvSpPr/>
            <p:nvPr/>
          </p:nvSpPr>
          <p:spPr>
            <a:xfrm>
              <a:off x="227010" y="1344168"/>
              <a:ext cx="1886857" cy="1049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85057DC-E2CF-AE4B-8630-55012160B7AE}"/>
                </a:ext>
              </a:extLst>
            </p:cNvPr>
            <p:cNvSpPr/>
            <p:nvPr/>
          </p:nvSpPr>
          <p:spPr>
            <a:xfrm>
              <a:off x="227012" y="1344168"/>
              <a:ext cx="1886857" cy="178081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4C4552-A7BB-724F-A46F-58E83312BF01}"/>
              </a:ext>
            </a:extLst>
          </p:cNvPr>
          <p:cNvGrpSpPr/>
          <p:nvPr/>
        </p:nvGrpSpPr>
        <p:grpSpPr>
          <a:xfrm>
            <a:off x="3098226" y="4084574"/>
            <a:ext cx="2692974" cy="2621026"/>
            <a:chOff x="227010" y="1344168"/>
            <a:chExt cx="1886859" cy="262102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C95EA0C-896E-1542-912A-1A79B7071EB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111L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122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111D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204D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STA 101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…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B61C9F9-C317-5745-B8CD-38EE03F8DDC8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Courses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60614A-3E12-8944-9312-3DA4C5FB3E93}"/>
              </a:ext>
            </a:extLst>
          </p:cNvPr>
          <p:cNvGrpSpPr/>
          <p:nvPr/>
        </p:nvGrpSpPr>
        <p:grpSpPr>
          <a:xfrm>
            <a:off x="9096687" y="4084574"/>
            <a:ext cx="2692966" cy="2621026"/>
            <a:chOff x="227010" y="1344168"/>
            <a:chExt cx="1886859" cy="262102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BD2AA81-9D7C-6549-A835-6D8B716CA38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Econ Major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PolSci Minor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3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Total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D5A61EC-D94F-034F-B2D8-287DB38F882A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Credits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C4AE63-C041-704F-AE1C-DD6D73BFE9C0}"/>
              </a:ext>
            </a:extLst>
          </p:cNvPr>
          <p:cNvGrpSpPr/>
          <p:nvPr/>
        </p:nvGrpSpPr>
        <p:grpSpPr>
          <a:xfrm>
            <a:off x="6120385" y="4084574"/>
            <a:ext cx="2692972" cy="2621026"/>
            <a:chOff x="227010" y="1344168"/>
            <a:chExt cx="1886859" cy="262102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4A9F4CC-2A8A-A641-A268-EA13699BA3A4}"/>
                </a:ext>
              </a:extLst>
            </p:cNvPr>
            <p:cNvSpPr/>
            <p:nvPr/>
          </p:nvSpPr>
          <p:spPr>
            <a:xfrm>
              <a:off x="227010" y="1344168"/>
              <a:ext cx="1886855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202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205D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210D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8181839-7116-3F4E-A133-FE23BE924296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Required Courses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C7075D-6912-4E44-93EA-1CD0D959A214}"/>
              </a:ext>
            </a:extLst>
          </p:cNvPr>
          <p:cNvGrpSpPr/>
          <p:nvPr/>
        </p:nvGrpSpPr>
        <p:grpSpPr>
          <a:xfrm>
            <a:off x="9284932" y="4896104"/>
            <a:ext cx="2383527" cy="279653"/>
            <a:chOff x="9248356" y="5030216"/>
            <a:chExt cx="2383527" cy="2796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8E6E17-D768-1749-B816-436F7F55F6B9}"/>
                </a:ext>
              </a:extLst>
            </p:cNvPr>
            <p:cNvSpPr/>
            <p:nvPr/>
          </p:nvSpPr>
          <p:spPr>
            <a:xfrm>
              <a:off x="9254452" y="5035549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57%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A5C084-F563-2243-9031-138B1239D90D}"/>
                </a:ext>
              </a:extLst>
            </p:cNvPr>
            <p:cNvSpPr/>
            <p:nvPr/>
          </p:nvSpPr>
          <p:spPr>
            <a:xfrm>
              <a:off x="9248356" y="5030216"/>
              <a:ext cx="137160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1884A-6F19-0E4C-92A7-281E3861190A}"/>
              </a:ext>
            </a:extLst>
          </p:cNvPr>
          <p:cNvGrpSpPr/>
          <p:nvPr/>
        </p:nvGrpSpPr>
        <p:grpSpPr>
          <a:xfrm>
            <a:off x="9281888" y="5543042"/>
            <a:ext cx="2383527" cy="279653"/>
            <a:chOff x="9248356" y="5710429"/>
            <a:chExt cx="2383527" cy="27965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8F6FB8-ECB1-4E46-BD8B-8D988BF13DF0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36%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2ED0BE-5B5A-5148-BE66-A108A5426851}"/>
                </a:ext>
              </a:extLst>
            </p:cNvPr>
            <p:cNvSpPr/>
            <p:nvPr/>
          </p:nvSpPr>
          <p:spPr>
            <a:xfrm>
              <a:off x="9248356" y="5710429"/>
              <a:ext cx="100584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B115A6-DC32-A04D-B46B-4B2C1DA2E1DE}"/>
              </a:ext>
            </a:extLst>
          </p:cNvPr>
          <p:cNvGrpSpPr/>
          <p:nvPr/>
        </p:nvGrpSpPr>
        <p:grpSpPr>
          <a:xfrm>
            <a:off x="9291028" y="6182615"/>
            <a:ext cx="2383527" cy="279653"/>
            <a:chOff x="9248356" y="5710429"/>
            <a:chExt cx="2383527" cy="2796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12242-FBEE-AC48-9084-842DAC9F6ED3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42%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C84BC8-7CAD-1847-A715-1E1CEBA06F6C}"/>
                </a:ext>
              </a:extLst>
            </p:cNvPr>
            <p:cNvSpPr/>
            <p:nvPr/>
          </p:nvSpPr>
          <p:spPr>
            <a:xfrm>
              <a:off x="9248356" y="5710429"/>
              <a:ext cx="109728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53F986A-5F03-BE41-A525-8DEE406C8620}"/>
              </a:ext>
            </a:extLst>
          </p:cNvPr>
          <p:cNvSpPr/>
          <p:nvPr/>
        </p:nvSpPr>
        <p:spPr>
          <a:xfrm>
            <a:off x="237732" y="6002892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Schedule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8AC9A-DA59-934D-81C3-6605C79A4B55}"/>
              </a:ext>
            </a:extLst>
          </p:cNvPr>
          <p:cNvSpPr txBox="1"/>
          <p:nvPr/>
        </p:nvSpPr>
        <p:spPr>
          <a:xfrm>
            <a:off x="3279926" y="1241614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MON</a:t>
            </a:r>
            <a:endParaRPr lang="en-US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D54C81-9B00-F84A-BA9B-E817DB7A5481}"/>
              </a:ext>
            </a:extLst>
          </p:cNvPr>
          <p:cNvSpPr txBox="1"/>
          <p:nvPr/>
        </p:nvSpPr>
        <p:spPr>
          <a:xfrm>
            <a:off x="4944947" y="1246371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TUES</a:t>
            </a:r>
            <a:endParaRPr lang="en-US" sz="4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EFFA0-6BFA-5942-B20C-11C9112CCBE9}"/>
              </a:ext>
            </a:extLst>
          </p:cNvPr>
          <p:cNvSpPr txBox="1"/>
          <p:nvPr/>
        </p:nvSpPr>
        <p:spPr>
          <a:xfrm>
            <a:off x="6645364" y="1247823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WED</a:t>
            </a:r>
            <a:endParaRPr lang="en-US" sz="4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C0170D-3C5D-F641-89F9-5AC8C0C988FB}"/>
              </a:ext>
            </a:extLst>
          </p:cNvPr>
          <p:cNvSpPr txBox="1"/>
          <p:nvPr/>
        </p:nvSpPr>
        <p:spPr>
          <a:xfrm>
            <a:off x="8363256" y="1229799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THURS</a:t>
            </a:r>
            <a:endParaRPr lang="en-US" sz="4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82716-7AA1-E043-A5FC-6BD0C49DB162}"/>
              </a:ext>
            </a:extLst>
          </p:cNvPr>
          <p:cNvSpPr txBox="1"/>
          <p:nvPr/>
        </p:nvSpPr>
        <p:spPr>
          <a:xfrm>
            <a:off x="9888436" y="1228276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FRI</a:t>
            </a:r>
            <a:endParaRPr lang="en-US" sz="40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B56EB5-22C9-734C-AD01-8364050767DF}"/>
              </a:ext>
            </a:extLst>
          </p:cNvPr>
          <p:cNvSpPr/>
          <p:nvPr/>
        </p:nvSpPr>
        <p:spPr>
          <a:xfrm>
            <a:off x="3279927" y="1796225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202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7D2494-058B-EE46-A7F9-A33FFDF89F80}"/>
              </a:ext>
            </a:extLst>
          </p:cNvPr>
          <p:cNvSpPr/>
          <p:nvPr/>
        </p:nvSpPr>
        <p:spPr>
          <a:xfrm>
            <a:off x="6730847" y="1802606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202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167C00D-2B1E-4F40-8DAA-D6835C86A706}"/>
              </a:ext>
            </a:extLst>
          </p:cNvPr>
          <p:cNvSpPr/>
          <p:nvPr/>
        </p:nvSpPr>
        <p:spPr>
          <a:xfrm>
            <a:off x="5023065" y="1801116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201D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22D8F2B-C7DF-8443-961A-3CBF647177E4}"/>
              </a:ext>
            </a:extLst>
          </p:cNvPr>
          <p:cNvSpPr/>
          <p:nvPr/>
        </p:nvSpPr>
        <p:spPr>
          <a:xfrm>
            <a:off x="8473985" y="1796225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201D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155F7D8-6C61-2242-8064-35D2FCB5E5E6}"/>
              </a:ext>
            </a:extLst>
          </p:cNvPr>
          <p:cNvSpPr/>
          <p:nvPr/>
        </p:nvSpPr>
        <p:spPr>
          <a:xfrm>
            <a:off x="10181767" y="2371630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205D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DFA9C1-35D6-CD40-BF72-0FBAC7BAFECA}"/>
              </a:ext>
            </a:extLst>
          </p:cNvPr>
          <p:cNvSpPr/>
          <p:nvPr/>
        </p:nvSpPr>
        <p:spPr>
          <a:xfrm>
            <a:off x="6735487" y="2403836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205D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34E751D-C4B8-E044-A33A-1E97DCE3FD1F}"/>
              </a:ext>
            </a:extLst>
          </p:cNvPr>
          <p:cNvSpPr/>
          <p:nvPr/>
        </p:nvSpPr>
        <p:spPr>
          <a:xfrm>
            <a:off x="3279927" y="2990454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POLSCI 175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1CAB3C8-C5F8-4C42-89BC-DC8885F48DE8}"/>
              </a:ext>
            </a:extLst>
          </p:cNvPr>
          <p:cNvSpPr/>
          <p:nvPr/>
        </p:nvSpPr>
        <p:spPr>
          <a:xfrm>
            <a:off x="6730847" y="3021845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POLSCI 175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F7AD8A1-D3B0-CC4A-89DC-2248B5360F91}"/>
              </a:ext>
            </a:extLst>
          </p:cNvPr>
          <p:cNvSpPr/>
          <p:nvPr/>
        </p:nvSpPr>
        <p:spPr>
          <a:xfrm>
            <a:off x="5037332" y="2403836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 153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6766A20-42F9-0F42-B2CA-0DFA845DC557}"/>
              </a:ext>
            </a:extLst>
          </p:cNvPr>
          <p:cNvSpPr/>
          <p:nvPr/>
        </p:nvSpPr>
        <p:spPr>
          <a:xfrm>
            <a:off x="8468182" y="2398807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 153</a:t>
            </a:r>
          </a:p>
        </p:txBody>
      </p:sp>
    </p:spTree>
    <p:extLst>
      <p:ext uri="{BB962C8B-B14F-4D97-AF65-F5344CB8AC3E}">
        <p14:creationId xmlns:p14="http://schemas.microsoft.com/office/powerpoint/2010/main" val="262060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81CF6-976D-0940-9ED7-3BFD6C62725C}"/>
              </a:ext>
            </a:extLst>
          </p:cNvPr>
          <p:cNvGrpSpPr/>
          <p:nvPr/>
        </p:nvGrpSpPr>
        <p:grpSpPr>
          <a:xfrm>
            <a:off x="227010" y="1496348"/>
            <a:ext cx="2382078" cy="965454"/>
            <a:chOff x="227010" y="1344168"/>
            <a:chExt cx="1886859" cy="9654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742739-A220-D941-B268-ACB68345F8AF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abc01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5FE6BCD-BDBB-1C43-8732-35F39D47AE13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NetID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79136-0C92-CB42-9D16-7E72472FFC1B}"/>
              </a:ext>
            </a:extLst>
          </p:cNvPr>
          <p:cNvGrpSpPr/>
          <p:nvPr/>
        </p:nvGrpSpPr>
        <p:grpSpPr>
          <a:xfrm>
            <a:off x="227010" y="2722262"/>
            <a:ext cx="2382075" cy="965454"/>
            <a:chOff x="227010" y="1344168"/>
            <a:chExt cx="1886859" cy="9654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8A077-A053-E344-ACAE-3EDDFC27B7E8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in Economics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23D0398-9E2E-8F43-B522-B4EA228E3FD4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Major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2F92-7301-4945-B559-0B855E2DFDFF}"/>
              </a:ext>
            </a:extLst>
          </p:cNvPr>
          <p:cNvGrpSpPr/>
          <p:nvPr/>
        </p:nvGrpSpPr>
        <p:grpSpPr>
          <a:xfrm>
            <a:off x="227010" y="3948177"/>
            <a:ext cx="2382072" cy="1794254"/>
            <a:chOff x="227010" y="1344167"/>
            <a:chExt cx="1886859" cy="113732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BF9DAFE-B1D3-804D-8BF1-795BAB24BB65}"/>
                </a:ext>
              </a:extLst>
            </p:cNvPr>
            <p:cNvSpPr/>
            <p:nvPr/>
          </p:nvSpPr>
          <p:spPr>
            <a:xfrm>
              <a:off x="227010" y="1344167"/>
              <a:ext cx="1886857" cy="1137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Political Science Minor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5303ABB-40E8-2940-A85E-90A8BDB3B90E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Minor/Certificate/</a:t>
              </a:r>
              <a:br>
                <a:rPr lang="en-US" sz="1600" dirty="0"/>
              </a:br>
              <a:r>
                <a:rPr lang="en-US" sz="1600" dirty="0"/>
                <a:t>Secondary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AED3-4BE5-D847-AA06-C7F62F6EDB48}"/>
              </a:ext>
            </a:extLst>
          </p:cNvPr>
          <p:cNvGrpSpPr/>
          <p:nvPr/>
        </p:nvGrpSpPr>
        <p:grpSpPr>
          <a:xfrm>
            <a:off x="3098226" y="500634"/>
            <a:ext cx="8630478" cy="3172968"/>
            <a:chOff x="227010" y="1344168"/>
            <a:chExt cx="1886859" cy="965454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FF538B1-01EC-2B41-84F0-49E3C8DF5F7B}"/>
                </a:ext>
              </a:extLst>
            </p:cNvPr>
            <p:cNvSpPr/>
            <p:nvPr/>
          </p:nvSpPr>
          <p:spPr>
            <a:xfrm>
              <a:off x="227010" y="1344168"/>
              <a:ext cx="1886857" cy="965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85057DC-E2CF-AE4B-8630-55012160B7AE}"/>
                </a:ext>
              </a:extLst>
            </p:cNvPr>
            <p:cNvSpPr/>
            <p:nvPr/>
          </p:nvSpPr>
          <p:spPr>
            <a:xfrm>
              <a:off x="227012" y="1344168"/>
              <a:ext cx="1886857" cy="178081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Recommended Courses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4C4552-A7BB-724F-A46F-58E83312BF01}"/>
              </a:ext>
            </a:extLst>
          </p:cNvPr>
          <p:cNvGrpSpPr/>
          <p:nvPr/>
        </p:nvGrpSpPr>
        <p:grpSpPr>
          <a:xfrm>
            <a:off x="3098226" y="4084574"/>
            <a:ext cx="2692974" cy="2621026"/>
            <a:chOff x="227010" y="1344168"/>
            <a:chExt cx="1886859" cy="262102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C95EA0C-896E-1542-912A-1A79B7071EB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111L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122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111D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204D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STA 101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…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B61C9F9-C317-5745-B8CD-38EE03F8DDC8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Courses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60614A-3E12-8944-9312-3DA4C5FB3E93}"/>
              </a:ext>
            </a:extLst>
          </p:cNvPr>
          <p:cNvGrpSpPr/>
          <p:nvPr/>
        </p:nvGrpSpPr>
        <p:grpSpPr>
          <a:xfrm>
            <a:off x="9096687" y="4084574"/>
            <a:ext cx="2692966" cy="2621026"/>
            <a:chOff x="227010" y="1344168"/>
            <a:chExt cx="1886859" cy="262102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BD2AA81-9D7C-6549-A835-6D8B716CA38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Econ Major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PolSci Minor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3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Total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D5A61EC-D94F-034F-B2D8-287DB38F882A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Credits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C4AE63-C041-704F-AE1C-DD6D73BFE9C0}"/>
              </a:ext>
            </a:extLst>
          </p:cNvPr>
          <p:cNvGrpSpPr/>
          <p:nvPr/>
        </p:nvGrpSpPr>
        <p:grpSpPr>
          <a:xfrm>
            <a:off x="6120385" y="4084574"/>
            <a:ext cx="2692972" cy="2621026"/>
            <a:chOff x="227010" y="1344168"/>
            <a:chExt cx="1886859" cy="262102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4A9F4CC-2A8A-A641-A268-EA13699BA3A4}"/>
                </a:ext>
              </a:extLst>
            </p:cNvPr>
            <p:cNvSpPr/>
            <p:nvPr/>
          </p:nvSpPr>
          <p:spPr>
            <a:xfrm>
              <a:off x="227010" y="1344168"/>
              <a:ext cx="1886855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202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205D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210D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8181839-7116-3F4E-A133-FE23BE924296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Required Courses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C7075D-6912-4E44-93EA-1CD0D959A214}"/>
              </a:ext>
            </a:extLst>
          </p:cNvPr>
          <p:cNvGrpSpPr/>
          <p:nvPr/>
        </p:nvGrpSpPr>
        <p:grpSpPr>
          <a:xfrm>
            <a:off x="9284932" y="4896104"/>
            <a:ext cx="2383527" cy="279653"/>
            <a:chOff x="9248356" y="5030216"/>
            <a:chExt cx="2383527" cy="2796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8E6E17-D768-1749-B816-436F7F55F6B9}"/>
                </a:ext>
              </a:extLst>
            </p:cNvPr>
            <p:cNvSpPr/>
            <p:nvPr/>
          </p:nvSpPr>
          <p:spPr>
            <a:xfrm>
              <a:off x="9254452" y="5035549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50%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A5C084-F563-2243-9031-138B1239D90D}"/>
                </a:ext>
              </a:extLst>
            </p:cNvPr>
            <p:cNvSpPr/>
            <p:nvPr/>
          </p:nvSpPr>
          <p:spPr>
            <a:xfrm>
              <a:off x="9248356" y="5030216"/>
              <a:ext cx="118872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1884A-6F19-0E4C-92A7-281E3861190A}"/>
              </a:ext>
            </a:extLst>
          </p:cNvPr>
          <p:cNvGrpSpPr/>
          <p:nvPr/>
        </p:nvGrpSpPr>
        <p:grpSpPr>
          <a:xfrm>
            <a:off x="9281888" y="5543042"/>
            <a:ext cx="2383527" cy="279653"/>
            <a:chOff x="9248356" y="5710429"/>
            <a:chExt cx="2383527" cy="27965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8F6FB8-ECB1-4E46-BD8B-8D988BF13DF0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25%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2ED0BE-5B5A-5148-BE66-A108A5426851}"/>
                </a:ext>
              </a:extLst>
            </p:cNvPr>
            <p:cNvSpPr/>
            <p:nvPr/>
          </p:nvSpPr>
          <p:spPr>
            <a:xfrm>
              <a:off x="9248356" y="5710429"/>
              <a:ext cx="667512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B115A6-DC32-A04D-B46B-4B2C1DA2E1DE}"/>
              </a:ext>
            </a:extLst>
          </p:cNvPr>
          <p:cNvGrpSpPr/>
          <p:nvPr/>
        </p:nvGrpSpPr>
        <p:grpSpPr>
          <a:xfrm>
            <a:off x="9291028" y="6182615"/>
            <a:ext cx="2383527" cy="279653"/>
            <a:chOff x="9248356" y="5710429"/>
            <a:chExt cx="2383527" cy="2796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12242-FBEE-AC48-9084-842DAC9F6ED3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35%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C84BC8-7CAD-1847-A715-1E1CEBA06F6C}"/>
                </a:ext>
              </a:extLst>
            </p:cNvPr>
            <p:cNvSpPr/>
            <p:nvPr/>
          </p:nvSpPr>
          <p:spPr>
            <a:xfrm>
              <a:off x="9248356" y="5710429"/>
              <a:ext cx="886968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507F79-BD72-7C47-9813-C96B131AE43E}"/>
              </a:ext>
            </a:extLst>
          </p:cNvPr>
          <p:cNvSpPr txBox="1"/>
          <p:nvPr/>
        </p:nvSpPr>
        <p:spPr>
          <a:xfrm>
            <a:off x="3279926" y="1457059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MATH 202</a:t>
            </a:r>
          </a:p>
          <a:p>
            <a:pPr algn="ctr"/>
            <a:r>
              <a:rPr lang="en-US" sz="1500" dirty="0"/>
              <a:t>Professor</a:t>
            </a:r>
          </a:p>
          <a:p>
            <a:pPr algn="ctr"/>
            <a:r>
              <a:rPr lang="en-US" sz="1500" dirty="0"/>
              <a:t>Location</a:t>
            </a:r>
          </a:p>
          <a:p>
            <a:pPr algn="ctr"/>
            <a:r>
              <a:rPr lang="en-US" sz="1500" dirty="0"/>
              <a:t>Time/Day</a:t>
            </a:r>
          </a:p>
          <a:p>
            <a:pPr algn="ctr"/>
            <a:endParaRPr lang="en-US" dirty="0"/>
          </a:p>
          <a:p>
            <a:pPr algn="ctr"/>
            <a:r>
              <a:rPr lang="en-US" sz="40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3A863E-1203-2C4D-B4C9-6E38A44345C9}"/>
              </a:ext>
            </a:extLst>
          </p:cNvPr>
          <p:cNvSpPr txBox="1"/>
          <p:nvPr/>
        </p:nvSpPr>
        <p:spPr>
          <a:xfrm>
            <a:off x="4964965" y="1472752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ECON 201D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A-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8E2577-230C-1444-9F43-54D0E4D1E808}"/>
              </a:ext>
            </a:extLst>
          </p:cNvPr>
          <p:cNvSpPr txBox="1"/>
          <p:nvPr/>
        </p:nvSpPr>
        <p:spPr>
          <a:xfrm>
            <a:off x="6650004" y="1453834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ECON 205D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B+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A6CFD0-531D-F743-B959-A24DFA9FC6EB}"/>
              </a:ext>
            </a:extLst>
          </p:cNvPr>
          <p:cNvSpPr txBox="1"/>
          <p:nvPr/>
        </p:nvSpPr>
        <p:spPr>
          <a:xfrm>
            <a:off x="9981829" y="1471731"/>
            <a:ext cx="153619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AoK</a:t>
            </a:r>
            <a:endParaRPr lang="en-US" sz="2200" b="1" dirty="0"/>
          </a:p>
          <a:p>
            <a:pPr marL="285750" indent="-285750">
              <a:buFontTx/>
              <a:buChar char="-"/>
            </a:pPr>
            <a:r>
              <a:rPr lang="en-US" sz="1500" dirty="0"/>
              <a:t>SS: 2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CZ: 1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NS: 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A3EB0-A682-044E-AC47-9C61467E7EC1}"/>
              </a:ext>
            </a:extLst>
          </p:cNvPr>
          <p:cNvGrpSpPr/>
          <p:nvPr/>
        </p:nvGrpSpPr>
        <p:grpSpPr>
          <a:xfrm>
            <a:off x="8265278" y="1453960"/>
            <a:ext cx="1536192" cy="2015683"/>
            <a:chOff x="6698772" y="1476020"/>
            <a:chExt cx="1536192" cy="201568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0C5998-56BA-A04E-B418-F25FEC20ACED}"/>
                </a:ext>
              </a:extLst>
            </p:cNvPr>
            <p:cNvSpPr txBox="1"/>
            <p:nvPr/>
          </p:nvSpPr>
          <p:spPr>
            <a:xfrm>
              <a:off x="6698772" y="1476020"/>
              <a:ext cx="15361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200" b="1" dirty="0">
                  <a:solidFill>
                    <a:prstClr val="black"/>
                  </a:solidFill>
                </a:rPr>
                <a:t>1 POLSCI course</a:t>
              </a:r>
              <a:endParaRPr lang="en-US" sz="4000" b="1" dirty="0">
                <a:solidFill>
                  <a:prstClr val="black"/>
                </a:solidFill>
              </a:endParaRPr>
            </a:p>
          </p:txBody>
        </p:sp>
        <p:sp>
          <p:nvSpPr>
            <p:cNvPr id="50" name="Rounded Rectangle 49">
              <a:hlinkClick r:id="rId3" action="ppaction://hlinksldjump"/>
              <a:extLst>
                <a:ext uri="{FF2B5EF4-FFF2-40B4-BE49-F238E27FC236}">
                  <a16:creationId xmlns:a16="http://schemas.microsoft.com/office/drawing/2014/main" id="{0AD1A0F7-A3B9-4C44-B6FF-1AA7ABCC17E2}"/>
                </a:ext>
              </a:extLst>
            </p:cNvPr>
            <p:cNvSpPr/>
            <p:nvPr/>
          </p:nvSpPr>
          <p:spPr>
            <a:xfrm>
              <a:off x="6887583" y="2722262"/>
              <a:ext cx="1116300" cy="769441"/>
            </a:xfrm>
            <a:prstGeom prst="roundRect">
              <a:avLst/>
            </a:prstGeom>
            <a:solidFill>
              <a:schemeClr val="tx2">
                <a:lumMod val="75000"/>
                <a:alpha val="6627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  <a:br>
                <a:rPr lang="en-US" dirty="0"/>
              </a:br>
              <a:r>
                <a:rPr lang="en-US" dirty="0"/>
                <a:t>Options</a:t>
              </a:r>
            </a:p>
          </p:txBody>
        </p:sp>
      </p:grpSp>
      <p:sp>
        <p:nvSpPr>
          <p:cNvPr id="51" name="Rounded Rectangle 50">
            <a:hlinkClick r:id="rId4" action="ppaction://hlinksldjump"/>
            <a:extLst>
              <a:ext uri="{FF2B5EF4-FFF2-40B4-BE49-F238E27FC236}">
                <a16:creationId xmlns:a16="http://schemas.microsoft.com/office/drawing/2014/main" id="{D895953A-98B6-3642-A31A-4CA352879DFE}"/>
              </a:ext>
            </a:extLst>
          </p:cNvPr>
          <p:cNvSpPr/>
          <p:nvPr/>
        </p:nvSpPr>
        <p:spPr>
          <a:xfrm>
            <a:off x="10159582" y="2685498"/>
            <a:ext cx="1116300" cy="769441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dirty="0"/>
              <a:t>Options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6F69262-A6D1-DC4D-8744-7E97084D5C8C}"/>
              </a:ext>
            </a:extLst>
          </p:cNvPr>
          <p:cNvSpPr/>
          <p:nvPr/>
        </p:nvSpPr>
        <p:spPr>
          <a:xfrm>
            <a:off x="237732" y="6002892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Schedule</a:t>
            </a:r>
          </a:p>
        </p:txBody>
      </p:sp>
    </p:spTree>
    <p:extLst>
      <p:ext uri="{BB962C8B-B14F-4D97-AF65-F5344CB8AC3E}">
        <p14:creationId xmlns:p14="http://schemas.microsoft.com/office/powerpoint/2010/main" val="25397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3"/>
    </mc:Choice>
    <mc:Fallback xmlns="">
      <p:transition spd="slow" advTm="91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E6DC1F-8E50-094C-9392-80A62F083A5A}"/>
              </a:ext>
            </a:extLst>
          </p:cNvPr>
          <p:cNvSpPr/>
          <p:nvPr/>
        </p:nvSpPr>
        <p:spPr>
          <a:xfrm>
            <a:off x="2598363" y="260350"/>
            <a:ext cx="8630469" cy="825500"/>
          </a:xfrm>
          <a:prstGeom prst="roundRect">
            <a:avLst/>
          </a:prstGeom>
          <a:solidFill>
            <a:srgbClr val="011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 POLSCI COURSE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7DE2A-3A8A-5C40-A76D-0591F3E99109}"/>
              </a:ext>
            </a:extLst>
          </p:cNvPr>
          <p:cNvGrpSpPr/>
          <p:nvPr/>
        </p:nvGrpSpPr>
        <p:grpSpPr>
          <a:xfrm>
            <a:off x="702501" y="1588008"/>
            <a:ext cx="2371350" cy="3145536"/>
            <a:chOff x="227010" y="819658"/>
            <a:chExt cx="1886859" cy="3145536"/>
          </a:xfrm>
        </p:grpSpPr>
        <p:sp>
          <p:nvSpPr>
            <p:cNvPr id="19" name="Rounded Rectangle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B7B2D1FE-4331-6244-BECA-83D54D4BB061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9F02A5E-A788-6D4F-BF7C-808A831F4E74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  POLSCI 175FS </a:t>
              </a:r>
            </a:p>
            <a:p>
              <a:pPr algn="ctr"/>
              <a:r>
                <a:rPr lang="en-US" sz="1600" dirty="0"/>
                <a:t>Freedom and Responsibility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E569D8-6E48-4D44-B2BA-744CB6BD8D9E}"/>
              </a:ext>
            </a:extLst>
          </p:cNvPr>
          <p:cNvGrpSpPr/>
          <p:nvPr/>
        </p:nvGrpSpPr>
        <p:grpSpPr>
          <a:xfrm>
            <a:off x="3665152" y="1588008"/>
            <a:ext cx="2371351" cy="3145536"/>
            <a:chOff x="227010" y="819658"/>
            <a:chExt cx="1886860" cy="314553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321CC5C-3B7D-7F40-85F0-017BCE92045C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B+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B0E9419-FFE3-AA45-B35B-F722A4FB0E49}"/>
                </a:ext>
              </a:extLst>
            </p:cNvPr>
            <p:cNvSpPr/>
            <p:nvPr/>
          </p:nvSpPr>
          <p:spPr>
            <a:xfrm>
              <a:off x="227013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POLSCI 180FS</a:t>
              </a:r>
            </a:p>
            <a:p>
              <a:pPr algn="ctr"/>
              <a:r>
                <a:rPr lang="en-US" sz="1600" dirty="0"/>
                <a:t>Hierarchy and Spontaneous Order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19149D-D434-E54E-B2BB-465102650C63}"/>
              </a:ext>
            </a:extLst>
          </p:cNvPr>
          <p:cNvGrpSpPr/>
          <p:nvPr/>
        </p:nvGrpSpPr>
        <p:grpSpPr>
          <a:xfrm>
            <a:off x="6603426" y="1588008"/>
            <a:ext cx="2371350" cy="3145536"/>
            <a:chOff x="227010" y="819658"/>
            <a:chExt cx="1886859" cy="31455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2695229-4048-4B40-BB59-3DABE6024548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B-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F3FB94F-588F-814A-B8FD-88AA46A5402E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  POLSCI 175</a:t>
              </a:r>
            </a:p>
            <a:p>
              <a:pPr algn="ctr"/>
              <a:r>
                <a:rPr lang="en-US" sz="1600" dirty="0"/>
                <a:t>Introduction to Political Philosophy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4C64A2-F338-104C-9103-A12D284EC7FE}"/>
              </a:ext>
            </a:extLst>
          </p:cNvPr>
          <p:cNvGrpSpPr/>
          <p:nvPr/>
        </p:nvGrpSpPr>
        <p:grpSpPr>
          <a:xfrm>
            <a:off x="9431968" y="1603248"/>
            <a:ext cx="2371350" cy="3145536"/>
            <a:chOff x="227010" y="819658"/>
            <a:chExt cx="1886859" cy="314553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97FAE8B-A3AA-C84F-A7A5-BF026769B22F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B-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BDBF8E-AD8B-4248-A131-8D37BDB1D149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POLSCI 275</a:t>
              </a:r>
            </a:p>
            <a:p>
              <a:pPr algn="ctr"/>
              <a:r>
                <a:rPr lang="en-US" sz="1600" dirty="0"/>
                <a:t>Left, Right and Center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27B3F29-35CA-5E43-AA30-1B9164B57C5F}"/>
              </a:ext>
            </a:extLst>
          </p:cNvPr>
          <p:cNvSpPr/>
          <p:nvPr/>
        </p:nvSpPr>
        <p:spPr>
          <a:xfrm>
            <a:off x="9431968" y="5070399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 Schedule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B39FA8C-C6C0-8744-8921-0DDBC0D87684}"/>
              </a:ext>
            </a:extLst>
          </p:cNvPr>
          <p:cNvSpPr/>
          <p:nvPr/>
        </p:nvSpPr>
        <p:spPr>
          <a:xfrm>
            <a:off x="9431967" y="5808015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Schedule</a:t>
            </a:r>
          </a:p>
        </p:txBody>
      </p:sp>
    </p:spTree>
    <p:extLst>
      <p:ext uri="{BB962C8B-B14F-4D97-AF65-F5344CB8AC3E}">
        <p14:creationId xmlns:p14="http://schemas.microsoft.com/office/powerpoint/2010/main" val="4488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E6DC1F-8E50-094C-9392-80A62F083A5A}"/>
              </a:ext>
            </a:extLst>
          </p:cNvPr>
          <p:cNvSpPr/>
          <p:nvPr/>
        </p:nvSpPr>
        <p:spPr>
          <a:xfrm>
            <a:off x="2598363" y="260350"/>
            <a:ext cx="8630469" cy="825500"/>
          </a:xfrm>
          <a:prstGeom prst="roundRect">
            <a:avLst/>
          </a:prstGeom>
          <a:solidFill>
            <a:srgbClr val="011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1 POLSCI COURSE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7DE2A-3A8A-5C40-A76D-0591F3E99109}"/>
              </a:ext>
            </a:extLst>
          </p:cNvPr>
          <p:cNvGrpSpPr/>
          <p:nvPr/>
        </p:nvGrpSpPr>
        <p:grpSpPr>
          <a:xfrm>
            <a:off x="702501" y="1588008"/>
            <a:ext cx="2371350" cy="3145536"/>
            <a:chOff x="227010" y="819658"/>
            <a:chExt cx="1886859" cy="314553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7B2D1FE-4331-6244-BECA-83D54D4BB061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rgbClr val="E7E6E6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9F02A5E-A788-6D4F-BF7C-808A831F4E74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  POLSCI 175FS </a:t>
              </a:r>
            </a:p>
            <a:p>
              <a:pPr algn="ctr"/>
              <a:r>
                <a:rPr lang="en-US" sz="1600" dirty="0"/>
                <a:t>Freedom and Responsibility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E569D8-6E48-4D44-B2BA-744CB6BD8D9E}"/>
              </a:ext>
            </a:extLst>
          </p:cNvPr>
          <p:cNvGrpSpPr/>
          <p:nvPr/>
        </p:nvGrpSpPr>
        <p:grpSpPr>
          <a:xfrm>
            <a:off x="3665152" y="1588008"/>
            <a:ext cx="2371351" cy="3145536"/>
            <a:chOff x="227010" y="819658"/>
            <a:chExt cx="1886860" cy="314553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321CC5C-3B7D-7F40-85F0-017BCE92045C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B+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B0E9419-FFE3-AA45-B35B-F722A4FB0E49}"/>
                </a:ext>
              </a:extLst>
            </p:cNvPr>
            <p:cNvSpPr/>
            <p:nvPr/>
          </p:nvSpPr>
          <p:spPr>
            <a:xfrm>
              <a:off x="227013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POLSCI 180FS</a:t>
              </a:r>
            </a:p>
            <a:p>
              <a:pPr algn="ctr"/>
              <a:r>
                <a:rPr lang="en-US" sz="1600" dirty="0"/>
                <a:t>Hierarchy and Spontaneous Order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19149D-D434-E54E-B2BB-465102650C63}"/>
              </a:ext>
            </a:extLst>
          </p:cNvPr>
          <p:cNvGrpSpPr/>
          <p:nvPr/>
        </p:nvGrpSpPr>
        <p:grpSpPr>
          <a:xfrm>
            <a:off x="6603426" y="1588008"/>
            <a:ext cx="2371350" cy="3145536"/>
            <a:chOff x="227010" y="819658"/>
            <a:chExt cx="1886859" cy="31455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2695229-4048-4B40-BB59-3DABE6024548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B-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F3FB94F-588F-814A-B8FD-88AA46A5402E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  POLSCI 175</a:t>
              </a:r>
            </a:p>
            <a:p>
              <a:pPr algn="ctr"/>
              <a:r>
                <a:rPr lang="en-US" sz="1600" dirty="0"/>
                <a:t>Introduction to Political Philosophy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4C64A2-F338-104C-9103-A12D284EC7FE}"/>
              </a:ext>
            </a:extLst>
          </p:cNvPr>
          <p:cNvGrpSpPr/>
          <p:nvPr/>
        </p:nvGrpSpPr>
        <p:grpSpPr>
          <a:xfrm>
            <a:off x="9431968" y="1603248"/>
            <a:ext cx="2371350" cy="3145536"/>
            <a:chOff x="227010" y="819658"/>
            <a:chExt cx="1886859" cy="314553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97FAE8B-A3AA-C84F-A7A5-BF026769B22F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Professor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Location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Time/Day</a:t>
              </a: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2">
                      <a:lumMod val="25000"/>
                    </a:schemeClr>
                  </a:solidFill>
                </a:rPr>
                <a:t>B-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BDBF8E-AD8B-4248-A131-8D37BDB1D149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POLSCI 275</a:t>
              </a:r>
            </a:p>
            <a:p>
              <a:pPr algn="ctr"/>
              <a:r>
                <a:rPr lang="en-US" sz="1600" dirty="0"/>
                <a:t>Left, Right and Center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27B3F29-35CA-5E43-AA30-1B9164B57C5F}"/>
              </a:ext>
            </a:extLst>
          </p:cNvPr>
          <p:cNvSpPr/>
          <p:nvPr/>
        </p:nvSpPr>
        <p:spPr>
          <a:xfrm>
            <a:off x="9431968" y="5070399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 Schedule</a:t>
            </a:r>
          </a:p>
        </p:txBody>
      </p:sp>
      <p:sp>
        <p:nvSpPr>
          <p:cNvPr id="46" name="Rounded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B39FA8C-C6C0-8744-8921-0DDBC0D87684}"/>
              </a:ext>
            </a:extLst>
          </p:cNvPr>
          <p:cNvSpPr/>
          <p:nvPr/>
        </p:nvSpPr>
        <p:spPr>
          <a:xfrm>
            <a:off x="9431967" y="5808015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Schedule</a:t>
            </a:r>
          </a:p>
        </p:txBody>
      </p:sp>
    </p:spTree>
    <p:extLst>
      <p:ext uri="{BB962C8B-B14F-4D97-AF65-F5344CB8AC3E}">
        <p14:creationId xmlns:p14="http://schemas.microsoft.com/office/powerpoint/2010/main" val="83237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81CF6-976D-0940-9ED7-3BFD6C62725C}"/>
              </a:ext>
            </a:extLst>
          </p:cNvPr>
          <p:cNvGrpSpPr/>
          <p:nvPr/>
        </p:nvGrpSpPr>
        <p:grpSpPr>
          <a:xfrm>
            <a:off x="227010" y="1496348"/>
            <a:ext cx="2382078" cy="965454"/>
            <a:chOff x="227010" y="1344168"/>
            <a:chExt cx="1886859" cy="9654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742739-A220-D941-B268-ACB68345F8AF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abc01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5FE6BCD-BDBB-1C43-8732-35F39D47AE13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NetID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79136-0C92-CB42-9D16-7E72472FFC1B}"/>
              </a:ext>
            </a:extLst>
          </p:cNvPr>
          <p:cNvGrpSpPr/>
          <p:nvPr/>
        </p:nvGrpSpPr>
        <p:grpSpPr>
          <a:xfrm>
            <a:off x="227010" y="2722262"/>
            <a:ext cx="2382075" cy="965454"/>
            <a:chOff x="227010" y="1344168"/>
            <a:chExt cx="1886859" cy="9654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8A077-A053-E344-ACAE-3EDDFC27B7E8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in Economics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23D0398-9E2E-8F43-B522-B4EA228E3FD4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Major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2F92-7301-4945-B559-0B855E2DFDFF}"/>
              </a:ext>
            </a:extLst>
          </p:cNvPr>
          <p:cNvGrpSpPr/>
          <p:nvPr/>
        </p:nvGrpSpPr>
        <p:grpSpPr>
          <a:xfrm>
            <a:off x="227010" y="3948177"/>
            <a:ext cx="2382072" cy="1794254"/>
            <a:chOff x="227010" y="1344167"/>
            <a:chExt cx="1886859" cy="113732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BF9DAFE-B1D3-804D-8BF1-795BAB24BB65}"/>
                </a:ext>
              </a:extLst>
            </p:cNvPr>
            <p:cNvSpPr/>
            <p:nvPr/>
          </p:nvSpPr>
          <p:spPr>
            <a:xfrm>
              <a:off x="227010" y="1344167"/>
              <a:ext cx="1886857" cy="1137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Political Science Minor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5303ABB-40E8-2940-A85E-90A8BDB3B90E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Minor/Certificate/</a:t>
              </a:r>
              <a:br>
                <a:rPr lang="en-US" sz="1600" dirty="0"/>
              </a:br>
              <a:r>
                <a:rPr lang="en-US" sz="1600" dirty="0"/>
                <a:t>Secondary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AED3-4BE5-D847-AA06-C7F62F6EDB48}"/>
              </a:ext>
            </a:extLst>
          </p:cNvPr>
          <p:cNvGrpSpPr/>
          <p:nvPr/>
        </p:nvGrpSpPr>
        <p:grpSpPr>
          <a:xfrm>
            <a:off x="3098226" y="500634"/>
            <a:ext cx="8630478" cy="3172968"/>
            <a:chOff x="227010" y="1344168"/>
            <a:chExt cx="1886859" cy="965454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FF538B1-01EC-2B41-84F0-49E3C8DF5F7B}"/>
                </a:ext>
              </a:extLst>
            </p:cNvPr>
            <p:cNvSpPr/>
            <p:nvPr/>
          </p:nvSpPr>
          <p:spPr>
            <a:xfrm>
              <a:off x="227010" y="1344168"/>
              <a:ext cx="1886857" cy="965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85057DC-E2CF-AE4B-8630-55012160B7AE}"/>
                </a:ext>
              </a:extLst>
            </p:cNvPr>
            <p:cNvSpPr/>
            <p:nvPr/>
          </p:nvSpPr>
          <p:spPr>
            <a:xfrm>
              <a:off x="227012" y="1344168"/>
              <a:ext cx="1886857" cy="178081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Recommended Courses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4C4552-A7BB-724F-A46F-58E83312BF01}"/>
              </a:ext>
            </a:extLst>
          </p:cNvPr>
          <p:cNvGrpSpPr/>
          <p:nvPr/>
        </p:nvGrpSpPr>
        <p:grpSpPr>
          <a:xfrm>
            <a:off x="3098226" y="4084574"/>
            <a:ext cx="2692974" cy="2621026"/>
            <a:chOff x="227010" y="1344168"/>
            <a:chExt cx="1886859" cy="262102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C95EA0C-896E-1542-912A-1A79B7071EB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111L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122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111D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204D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STA 101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…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B61C9F9-C317-5745-B8CD-38EE03F8DDC8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Courses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60614A-3E12-8944-9312-3DA4C5FB3E93}"/>
              </a:ext>
            </a:extLst>
          </p:cNvPr>
          <p:cNvGrpSpPr/>
          <p:nvPr/>
        </p:nvGrpSpPr>
        <p:grpSpPr>
          <a:xfrm>
            <a:off x="9096687" y="4084574"/>
            <a:ext cx="2692966" cy="2621026"/>
            <a:chOff x="227010" y="1344168"/>
            <a:chExt cx="1886859" cy="262102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BD2AA81-9D7C-6549-A835-6D8B716CA38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Econ Major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PolSci Minor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3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Total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D5A61EC-D94F-034F-B2D8-287DB38F882A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Credits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C4AE63-C041-704F-AE1C-DD6D73BFE9C0}"/>
              </a:ext>
            </a:extLst>
          </p:cNvPr>
          <p:cNvGrpSpPr/>
          <p:nvPr/>
        </p:nvGrpSpPr>
        <p:grpSpPr>
          <a:xfrm>
            <a:off x="6120385" y="4084574"/>
            <a:ext cx="2692972" cy="2621026"/>
            <a:chOff x="227010" y="1344168"/>
            <a:chExt cx="1886859" cy="262102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4A9F4CC-2A8A-A641-A268-EA13699BA3A4}"/>
                </a:ext>
              </a:extLst>
            </p:cNvPr>
            <p:cNvSpPr/>
            <p:nvPr/>
          </p:nvSpPr>
          <p:spPr>
            <a:xfrm>
              <a:off x="227010" y="1344168"/>
              <a:ext cx="1886855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202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205D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210D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8181839-7116-3F4E-A133-FE23BE924296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Required Courses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C7075D-6912-4E44-93EA-1CD0D959A214}"/>
              </a:ext>
            </a:extLst>
          </p:cNvPr>
          <p:cNvGrpSpPr/>
          <p:nvPr/>
        </p:nvGrpSpPr>
        <p:grpSpPr>
          <a:xfrm>
            <a:off x="9284932" y="4896104"/>
            <a:ext cx="2383527" cy="279653"/>
            <a:chOff x="9248356" y="5030216"/>
            <a:chExt cx="2383527" cy="2796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8E6E17-D768-1749-B816-436F7F55F6B9}"/>
                </a:ext>
              </a:extLst>
            </p:cNvPr>
            <p:cNvSpPr/>
            <p:nvPr/>
          </p:nvSpPr>
          <p:spPr>
            <a:xfrm>
              <a:off x="9254452" y="5035549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50%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A5C084-F563-2243-9031-138B1239D90D}"/>
                </a:ext>
              </a:extLst>
            </p:cNvPr>
            <p:cNvSpPr/>
            <p:nvPr/>
          </p:nvSpPr>
          <p:spPr>
            <a:xfrm>
              <a:off x="9248356" y="5030216"/>
              <a:ext cx="118872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1884A-6F19-0E4C-92A7-281E3861190A}"/>
              </a:ext>
            </a:extLst>
          </p:cNvPr>
          <p:cNvGrpSpPr/>
          <p:nvPr/>
        </p:nvGrpSpPr>
        <p:grpSpPr>
          <a:xfrm>
            <a:off x="9281888" y="5543042"/>
            <a:ext cx="2383527" cy="279653"/>
            <a:chOff x="9248356" y="5710429"/>
            <a:chExt cx="2383527" cy="27965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8F6FB8-ECB1-4E46-BD8B-8D988BF13DF0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25%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2ED0BE-5B5A-5148-BE66-A108A5426851}"/>
                </a:ext>
              </a:extLst>
            </p:cNvPr>
            <p:cNvSpPr/>
            <p:nvPr/>
          </p:nvSpPr>
          <p:spPr>
            <a:xfrm>
              <a:off x="9248356" y="5710429"/>
              <a:ext cx="667512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B115A6-DC32-A04D-B46B-4B2C1DA2E1DE}"/>
              </a:ext>
            </a:extLst>
          </p:cNvPr>
          <p:cNvGrpSpPr/>
          <p:nvPr/>
        </p:nvGrpSpPr>
        <p:grpSpPr>
          <a:xfrm>
            <a:off x="9291028" y="6182615"/>
            <a:ext cx="2383527" cy="279653"/>
            <a:chOff x="9248356" y="5710429"/>
            <a:chExt cx="2383527" cy="2796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12242-FBEE-AC48-9084-842DAC9F6ED3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35%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C84BC8-7CAD-1847-A715-1E1CEBA06F6C}"/>
                </a:ext>
              </a:extLst>
            </p:cNvPr>
            <p:cNvSpPr/>
            <p:nvPr/>
          </p:nvSpPr>
          <p:spPr>
            <a:xfrm>
              <a:off x="9248356" y="5710429"/>
              <a:ext cx="886968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507F79-BD72-7C47-9813-C96B131AE43E}"/>
              </a:ext>
            </a:extLst>
          </p:cNvPr>
          <p:cNvSpPr txBox="1"/>
          <p:nvPr/>
        </p:nvSpPr>
        <p:spPr>
          <a:xfrm>
            <a:off x="3279926" y="1457059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MATH 202</a:t>
            </a:r>
          </a:p>
          <a:p>
            <a:pPr algn="ctr"/>
            <a:r>
              <a:rPr lang="en-US" sz="1500" dirty="0"/>
              <a:t>Professor</a:t>
            </a:r>
          </a:p>
          <a:p>
            <a:pPr algn="ctr"/>
            <a:r>
              <a:rPr lang="en-US" sz="1500" dirty="0"/>
              <a:t>Location</a:t>
            </a:r>
          </a:p>
          <a:p>
            <a:pPr algn="ctr"/>
            <a:r>
              <a:rPr lang="en-US" sz="1500" dirty="0"/>
              <a:t>Time/Day</a:t>
            </a:r>
          </a:p>
          <a:p>
            <a:pPr algn="ctr"/>
            <a:endParaRPr lang="en-US" dirty="0"/>
          </a:p>
          <a:p>
            <a:pPr algn="ctr"/>
            <a:r>
              <a:rPr lang="en-US" sz="40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3A863E-1203-2C4D-B4C9-6E38A44345C9}"/>
              </a:ext>
            </a:extLst>
          </p:cNvPr>
          <p:cNvSpPr txBox="1"/>
          <p:nvPr/>
        </p:nvSpPr>
        <p:spPr>
          <a:xfrm>
            <a:off x="4964965" y="1472752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ECON 201D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A-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8E2577-230C-1444-9F43-54D0E4D1E808}"/>
              </a:ext>
            </a:extLst>
          </p:cNvPr>
          <p:cNvSpPr txBox="1"/>
          <p:nvPr/>
        </p:nvSpPr>
        <p:spPr>
          <a:xfrm>
            <a:off x="6650004" y="1453834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ECON 205D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B+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A6CFD0-531D-F743-B959-A24DFA9FC6EB}"/>
              </a:ext>
            </a:extLst>
          </p:cNvPr>
          <p:cNvSpPr txBox="1"/>
          <p:nvPr/>
        </p:nvSpPr>
        <p:spPr>
          <a:xfrm>
            <a:off x="9981829" y="1471731"/>
            <a:ext cx="153619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AoK</a:t>
            </a:r>
            <a:endParaRPr lang="en-US" sz="2200" b="1" dirty="0"/>
          </a:p>
          <a:p>
            <a:pPr marL="285750" indent="-285750">
              <a:buFontTx/>
              <a:buChar char="-"/>
            </a:pPr>
            <a:r>
              <a:rPr lang="en-US" sz="1500" dirty="0"/>
              <a:t>SS: 2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CZ: 1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NS: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C5998-56BA-A04E-B418-F25FEC20ACED}"/>
              </a:ext>
            </a:extLst>
          </p:cNvPr>
          <p:cNvSpPr txBox="1"/>
          <p:nvPr/>
        </p:nvSpPr>
        <p:spPr>
          <a:xfrm>
            <a:off x="8265278" y="1453960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/>
              <a:t>POLSCI 175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A</a:t>
            </a:r>
            <a:endParaRPr lang="en-US" sz="2000" dirty="0"/>
          </a:p>
        </p:txBody>
      </p:sp>
      <p:sp>
        <p:nvSpPr>
          <p:cNvPr id="51" name="Rounded Rectangle 50">
            <a:hlinkClick r:id="rId3" action="ppaction://hlinksldjump"/>
            <a:extLst>
              <a:ext uri="{FF2B5EF4-FFF2-40B4-BE49-F238E27FC236}">
                <a16:creationId xmlns:a16="http://schemas.microsoft.com/office/drawing/2014/main" id="{D895953A-98B6-3642-A31A-4CA352879DFE}"/>
              </a:ext>
            </a:extLst>
          </p:cNvPr>
          <p:cNvSpPr/>
          <p:nvPr/>
        </p:nvSpPr>
        <p:spPr>
          <a:xfrm>
            <a:off x="10159582" y="2685498"/>
            <a:ext cx="1116300" cy="769441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dirty="0"/>
              <a:t>Options</a:t>
            </a:r>
          </a:p>
        </p:txBody>
      </p:sp>
      <p:sp>
        <p:nvSpPr>
          <p:cNvPr id="52" name="Rounded Rectangle 51">
            <a:hlinkClick r:id="rId4" action="ppaction://hlinksldjump"/>
            <a:extLst>
              <a:ext uri="{FF2B5EF4-FFF2-40B4-BE49-F238E27FC236}">
                <a16:creationId xmlns:a16="http://schemas.microsoft.com/office/drawing/2014/main" id="{CF5ADA3A-6E09-F64B-8548-2C27A2B60632}"/>
              </a:ext>
            </a:extLst>
          </p:cNvPr>
          <p:cNvSpPr/>
          <p:nvPr/>
        </p:nvSpPr>
        <p:spPr>
          <a:xfrm>
            <a:off x="237732" y="6002892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Schedule</a:t>
            </a:r>
          </a:p>
        </p:txBody>
      </p:sp>
    </p:spTree>
    <p:extLst>
      <p:ext uri="{BB962C8B-B14F-4D97-AF65-F5344CB8AC3E}">
        <p14:creationId xmlns:p14="http://schemas.microsoft.com/office/powerpoint/2010/main" val="2819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81CF6-976D-0940-9ED7-3BFD6C62725C}"/>
              </a:ext>
            </a:extLst>
          </p:cNvPr>
          <p:cNvGrpSpPr/>
          <p:nvPr/>
        </p:nvGrpSpPr>
        <p:grpSpPr>
          <a:xfrm>
            <a:off x="227010" y="1496348"/>
            <a:ext cx="2382078" cy="965454"/>
            <a:chOff x="227010" y="1344168"/>
            <a:chExt cx="1886859" cy="9654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742739-A220-D941-B268-ACB68345F8AF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abc01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5FE6BCD-BDBB-1C43-8732-35F39D47AE13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NetID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79136-0C92-CB42-9D16-7E72472FFC1B}"/>
              </a:ext>
            </a:extLst>
          </p:cNvPr>
          <p:cNvGrpSpPr/>
          <p:nvPr/>
        </p:nvGrpSpPr>
        <p:grpSpPr>
          <a:xfrm>
            <a:off x="227010" y="2722262"/>
            <a:ext cx="2382075" cy="965454"/>
            <a:chOff x="227010" y="1344168"/>
            <a:chExt cx="1886859" cy="9654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8A077-A053-E344-ACAE-3EDDFC27B7E8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in Economics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23D0398-9E2E-8F43-B522-B4EA228E3FD4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Major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2F92-7301-4945-B559-0B855E2DFDFF}"/>
              </a:ext>
            </a:extLst>
          </p:cNvPr>
          <p:cNvGrpSpPr/>
          <p:nvPr/>
        </p:nvGrpSpPr>
        <p:grpSpPr>
          <a:xfrm>
            <a:off x="227010" y="3948177"/>
            <a:ext cx="2382072" cy="1794254"/>
            <a:chOff x="227010" y="1344167"/>
            <a:chExt cx="1886859" cy="113732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BF9DAFE-B1D3-804D-8BF1-795BAB24BB65}"/>
                </a:ext>
              </a:extLst>
            </p:cNvPr>
            <p:cNvSpPr/>
            <p:nvPr/>
          </p:nvSpPr>
          <p:spPr>
            <a:xfrm>
              <a:off x="227010" y="1344167"/>
              <a:ext cx="1886857" cy="1137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Political Science Minor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5303ABB-40E8-2940-A85E-90A8BDB3B90E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Minor/Certificate/</a:t>
              </a:r>
              <a:br>
                <a:rPr lang="en-US" sz="1600" dirty="0"/>
              </a:br>
              <a:r>
                <a:rPr lang="en-US" sz="1600" dirty="0"/>
                <a:t>Secondary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AED3-4BE5-D847-AA06-C7F62F6EDB48}"/>
              </a:ext>
            </a:extLst>
          </p:cNvPr>
          <p:cNvGrpSpPr/>
          <p:nvPr/>
        </p:nvGrpSpPr>
        <p:grpSpPr>
          <a:xfrm>
            <a:off x="3098226" y="500634"/>
            <a:ext cx="8630478" cy="3447542"/>
            <a:chOff x="227010" y="1344168"/>
            <a:chExt cx="1886859" cy="1049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FF538B1-01EC-2B41-84F0-49E3C8DF5F7B}"/>
                </a:ext>
              </a:extLst>
            </p:cNvPr>
            <p:cNvSpPr/>
            <p:nvPr/>
          </p:nvSpPr>
          <p:spPr>
            <a:xfrm>
              <a:off x="227010" y="1344168"/>
              <a:ext cx="1886857" cy="1049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85057DC-E2CF-AE4B-8630-55012160B7AE}"/>
                </a:ext>
              </a:extLst>
            </p:cNvPr>
            <p:cNvSpPr/>
            <p:nvPr/>
          </p:nvSpPr>
          <p:spPr>
            <a:xfrm>
              <a:off x="227012" y="1344168"/>
              <a:ext cx="1886857" cy="178081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4C4552-A7BB-724F-A46F-58E83312BF01}"/>
              </a:ext>
            </a:extLst>
          </p:cNvPr>
          <p:cNvGrpSpPr/>
          <p:nvPr/>
        </p:nvGrpSpPr>
        <p:grpSpPr>
          <a:xfrm>
            <a:off x="3098226" y="4084574"/>
            <a:ext cx="2692974" cy="2621026"/>
            <a:chOff x="227010" y="1344168"/>
            <a:chExt cx="1886859" cy="262102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C95EA0C-896E-1542-912A-1A79B7071EB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111L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122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111D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204D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STA 101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…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B61C9F9-C317-5745-B8CD-38EE03F8DDC8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Courses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60614A-3E12-8944-9312-3DA4C5FB3E93}"/>
              </a:ext>
            </a:extLst>
          </p:cNvPr>
          <p:cNvGrpSpPr/>
          <p:nvPr/>
        </p:nvGrpSpPr>
        <p:grpSpPr>
          <a:xfrm>
            <a:off x="9096687" y="4084574"/>
            <a:ext cx="2692966" cy="2621026"/>
            <a:chOff x="227010" y="1344168"/>
            <a:chExt cx="1886859" cy="262102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BD2AA81-9D7C-6549-A835-6D8B716CA38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Econ Major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PolSci Minor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3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Total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D5A61EC-D94F-034F-B2D8-287DB38F882A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Credits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C4AE63-C041-704F-AE1C-DD6D73BFE9C0}"/>
              </a:ext>
            </a:extLst>
          </p:cNvPr>
          <p:cNvGrpSpPr/>
          <p:nvPr/>
        </p:nvGrpSpPr>
        <p:grpSpPr>
          <a:xfrm>
            <a:off x="6120385" y="4084574"/>
            <a:ext cx="2692972" cy="2621026"/>
            <a:chOff x="227010" y="1344168"/>
            <a:chExt cx="1886859" cy="262102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4A9F4CC-2A8A-A641-A268-EA13699BA3A4}"/>
                </a:ext>
              </a:extLst>
            </p:cNvPr>
            <p:cNvSpPr/>
            <p:nvPr/>
          </p:nvSpPr>
          <p:spPr>
            <a:xfrm>
              <a:off x="227010" y="1344168"/>
              <a:ext cx="1886855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202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205D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210D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8181839-7116-3F4E-A133-FE23BE924296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Required Courses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C7075D-6912-4E44-93EA-1CD0D959A214}"/>
              </a:ext>
            </a:extLst>
          </p:cNvPr>
          <p:cNvGrpSpPr/>
          <p:nvPr/>
        </p:nvGrpSpPr>
        <p:grpSpPr>
          <a:xfrm>
            <a:off x="9284932" y="4896104"/>
            <a:ext cx="2383527" cy="279653"/>
            <a:chOff x="9248356" y="5030216"/>
            <a:chExt cx="2383527" cy="2796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8E6E17-D768-1749-B816-436F7F55F6B9}"/>
                </a:ext>
              </a:extLst>
            </p:cNvPr>
            <p:cNvSpPr/>
            <p:nvPr/>
          </p:nvSpPr>
          <p:spPr>
            <a:xfrm>
              <a:off x="9254452" y="5035549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57%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A5C084-F563-2243-9031-138B1239D90D}"/>
                </a:ext>
              </a:extLst>
            </p:cNvPr>
            <p:cNvSpPr/>
            <p:nvPr/>
          </p:nvSpPr>
          <p:spPr>
            <a:xfrm>
              <a:off x="9248356" y="5030216"/>
              <a:ext cx="137160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1884A-6F19-0E4C-92A7-281E3861190A}"/>
              </a:ext>
            </a:extLst>
          </p:cNvPr>
          <p:cNvGrpSpPr/>
          <p:nvPr/>
        </p:nvGrpSpPr>
        <p:grpSpPr>
          <a:xfrm>
            <a:off x="9281888" y="5543042"/>
            <a:ext cx="2383527" cy="279653"/>
            <a:chOff x="9248356" y="5710429"/>
            <a:chExt cx="2383527" cy="27965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8F6FB8-ECB1-4E46-BD8B-8D988BF13DF0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36%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2ED0BE-5B5A-5148-BE66-A108A5426851}"/>
                </a:ext>
              </a:extLst>
            </p:cNvPr>
            <p:cNvSpPr/>
            <p:nvPr/>
          </p:nvSpPr>
          <p:spPr>
            <a:xfrm>
              <a:off x="9248356" y="5710429"/>
              <a:ext cx="100584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B115A6-DC32-A04D-B46B-4B2C1DA2E1DE}"/>
              </a:ext>
            </a:extLst>
          </p:cNvPr>
          <p:cNvGrpSpPr/>
          <p:nvPr/>
        </p:nvGrpSpPr>
        <p:grpSpPr>
          <a:xfrm>
            <a:off x="9291028" y="6182615"/>
            <a:ext cx="2383527" cy="279653"/>
            <a:chOff x="9248356" y="5710429"/>
            <a:chExt cx="2383527" cy="2796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12242-FBEE-AC48-9084-842DAC9F6ED3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40%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C84BC8-7CAD-1847-A715-1E1CEBA06F6C}"/>
                </a:ext>
              </a:extLst>
            </p:cNvPr>
            <p:cNvSpPr/>
            <p:nvPr/>
          </p:nvSpPr>
          <p:spPr>
            <a:xfrm>
              <a:off x="9248356" y="5710429"/>
              <a:ext cx="109728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53F986A-5F03-BE41-A525-8DEE406C8620}"/>
              </a:ext>
            </a:extLst>
          </p:cNvPr>
          <p:cNvSpPr/>
          <p:nvPr/>
        </p:nvSpPr>
        <p:spPr>
          <a:xfrm>
            <a:off x="237732" y="6002892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Schedule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88AC9A-DA59-934D-81C3-6605C79A4B55}"/>
              </a:ext>
            </a:extLst>
          </p:cNvPr>
          <p:cNvSpPr txBox="1"/>
          <p:nvPr/>
        </p:nvSpPr>
        <p:spPr>
          <a:xfrm>
            <a:off x="3279926" y="1241614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MON</a:t>
            </a:r>
            <a:endParaRPr lang="en-US" sz="4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D54C81-9B00-F84A-BA9B-E817DB7A5481}"/>
              </a:ext>
            </a:extLst>
          </p:cNvPr>
          <p:cNvSpPr txBox="1"/>
          <p:nvPr/>
        </p:nvSpPr>
        <p:spPr>
          <a:xfrm>
            <a:off x="4944947" y="1246371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TUES</a:t>
            </a:r>
            <a:endParaRPr lang="en-US" sz="4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EFFA0-6BFA-5942-B20C-11C9112CCBE9}"/>
              </a:ext>
            </a:extLst>
          </p:cNvPr>
          <p:cNvSpPr txBox="1"/>
          <p:nvPr/>
        </p:nvSpPr>
        <p:spPr>
          <a:xfrm>
            <a:off x="6645364" y="1247823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WED</a:t>
            </a:r>
            <a:endParaRPr lang="en-US" sz="4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C0170D-3C5D-F641-89F9-5AC8C0C988FB}"/>
              </a:ext>
            </a:extLst>
          </p:cNvPr>
          <p:cNvSpPr txBox="1"/>
          <p:nvPr/>
        </p:nvSpPr>
        <p:spPr>
          <a:xfrm>
            <a:off x="8363256" y="1229799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THURS</a:t>
            </a:r>
            <a:endParaRPr lang="en-US" sz="4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82716-7AA1-E043-A5FC-6BD0C49DB162}"/>
              </a:ext>
            </a:extLst>
          </p:cNvPr>
          <p:cNvSpPr txBox="1"/>
          <p:nvPr/>
        </p:nvSpPr>
        <p:spPr>
          <a:xfrm>
            <a:off x="9888436" y="1228276"/>
            <a:ext cx="1536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FRI</a:t>
            </a:r>
            <a:endParaRPr lang="en-US" sz="40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B56EB5-22C9-734C-AD01-8364050767DF}"/>
              </a:ext>
            </a:extLst>
          </p:cNvPr>
          <p:cNvSpPr/>
          <p:nvPr/>
        </p:nvSpPr>
        <p:spPr>
          <a:xfrm>
            <a:off x="3279927" y="1796225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202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7D2494-058B-EE46-A7F9-A33FFDF89F80}"/>
              </a:ext>
            </a:extLst>
          </p:cNvPr>
          <p:cNvSpPr/>
          <p:nvPr/>
        </p:nvSpPr>
        <p:spPr>
          <a:xfrm>
            <a:off x="6730847" y="1802606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202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167C00D-2B1E-4F40-8DAA-D6835C86A706}"/>
              </a:ext>
            </a:extLst>
          </p:cNvPr>
          <p:cNvSpPr/>
          <p:nvPr/>
        </p:nvSpPr>
        <p:spPr>
          <a:xfrm>
            <a:off x="5023065" y="1801116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201D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22D8F2B-C7DF-8443-961A-3CBF647177E4}"/>
              </a:ext>
            </a:extLst>
          </p:cNvPr>
          <p:cNvSpPr/>
          <p:nvPr/>
        </p:nvSpPr>
        <p:spPr>
          <a:xfrm>
            <a:off x="8473985" y="1796225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201D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155F7D8-6C61-2242-8064-35D2FCB5E5E6}"/>
              </a:ext>
            </a:extLst>
          </p:cNvPr>
          <p:cNvSpPr/>
          <p:nvPr/>
        </p:nvSpPr>
        <p:spPr>
          <a:xfrm>
            <a:off x="10181767" y="2371630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205D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DFA9C1-35D6-CD40-BF72-0FBAC7BAFECA}"/>
              </a:ext>
            </a:extLst>
          </p:cNvPr>
          <p:cNvSpPr/>
          <p:nvPr/>
        </p:nvSpPr>
        <p:spPr>
          <a:xfrm>
            <a:off x="6735487" y="2403836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 205D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34E751D-C4B8-E044-A33A-1E97DCE3FD1F}"/>
              </a:ext>
            </a:extLst>
          </p:cNvPr>
          <p:cNvSpPr/>
          <p:nvPr/>
        </p:nvSpPr>
        <p:spPr>
          <a:xfrm>
            <a:off x="3279927" y="2990454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POLSCI 175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1CAB3C8-C5F8-4C42-89BC-DC8885F48DE8}"/>
              </a:ext>
            </a:extLst>
          </p:cNvPr>
          <p:cNvSpPr/>
          <p:nvPr/>
        </p:nvSpPr>
        <p:spPr>
          <a:xfrm>
            <a:off x="6730847" y="3021845"/>
            <a:ext cx="1365226" cy="569024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POLSCI 175</a:t>
            </a:r>
          </a:p>
        </p:txBody>
      </p:sp>
    </p:spTree>
    <p:extLst>
      <p:ext uri="{BB962C8B-B14F-4D97-AF65-F5344CB8AC3E}">
        <p14:creationId xmlns:p14="http://schemas.microsoft.com/office/powerpoint/2010/main" val="297978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E6DC1F-8E50-094C-9392-80A62F083A5A}"/>
              </a:ext>
            </a:extLst>
          </p:cNvPr>
          <p:cNvSpPr/>
          <p:nvPr/>
        </p:nvSpPr>
        <p:spPr>
          <a:xfrm>
            <a:off x="2598363" y="260350"/>
            <a:ext cx="8630469" cy="825500"/>
          </a:xfrm>
          <a:prstGeom prst="roundRect">
            <a:avLst/>
          </a:prstGeom>
          <a:solidFill>
            <a:srgbClr val="011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Areas  of Knowledge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7DE2A-3A8A-5C40-A76D-0591F3E99109}"/>
              </a:ext>
            </a:extLst>
          </p:cNvPr>
          <p:cNvGrpSpPr/>
          <p:nvPr/>
        </p:nvGrpSpPr>
        <p:grpSpPr>
          <a:xfrm>
            <a:off x="597408" y="1588008"/>
            <a:ext cx="3348302" cy="3145536"/>
            <a:chOff x="227010" y="819658"/>
            <a:chExt cx="1886859" cy="314553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7B2D1FE-4331-6244-BECA-83D54D4BB061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AAAS 102: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Introduction to African American Studies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ETHICS 150FS: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Citizenship, Patriotism, &amp; Identity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RIGHTS 178FS: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Refugees, Rights, and Resettlement 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9F02A5E-A788-6D4F-BF7C-808A831F4E74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Social Sciences</a:t>
              </a:r>
            </a:p>
            <a:p>
              <a:pPr algn="ctr"/>
              <a:r>
                <a:rPr lang="en-US" sz="1600" dirty="0"/>
                <a:t>2 Remaining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E569D8-6E48-4D44-B2BA-744CB6BD8D9E}"/>
              </a:ext>
            </a:extLst>
          </p:cNvPr>
          <p:cNvGrpSpPr/>
          <p:nvPr/>
        </p:nvGrpSpPr>
        <p:grpSpPr>
          <a:xfrm>
            <a:off x="4422648" y="1588008"/>
            <a:ext cx="3346704" cy="3145536"/>
            <a:chOff x="227010" y="819658"/>
            <a:chExt cx="1886860" cy="314553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321CC5C-3B7D-7F40-85F0-017BCE92045C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AAAS 139: 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History of Rock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GLHLTH 142: 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History of Chinese Medicine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PHIL 201: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History of Modern Philosophy 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B0E9419-FFE3-AA45-B35B-F722A4FB0E49}"/>
                </a:ext>
              </a:extLst>
            </p:cNvPr>
            <p:cNvSpPr/>
            <p:nvPr/>
          </p:nvSpPr>
          <p:spPr>
            <a:xfrm>
              <a:off x="227013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Civilizations</a:t>
              </a:r>
            </a:p>
            <a:p>
              <a:pPr algn="ctr"/>
              <a:r>
                <a:rPr lang="en-US" sz="1600" dirty="0"/>
                <a:t>1 Remaining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19149D-D434-E54E-B2BB-465102650C63}"/>
              </a:ext>
            </a:extLst>
          </p:cNvPr>
          <p:cNvGrpSpPr/>
          <p:nvPr/>
        </p:nvGrpSpPr>
        <p:grpSpPr>
          <a:xfrm>
            <a:off x="8246290" y="1588008"/>
            <a:ext cx="3346704" cy="3145536"/>
            <a:chOff x="227010" y="819658"/>
            <a:chExt cx="1886859" cy="3145536"/>
          </a:xfrm>
        </p:grpSpPr>
        <p:sp>
          <p:nvSpPr>
            <p:cNvPr id="37" name="Rounded Rectangle 36">
              <a:hlinkClick r:id="rId4" action="ppaction://hlinksldjump"/>
              <a:extLst>
                <a:ext uri="{FF2B5EF4-FFF2-40B4-BE49-F238E27FC236}">
                  <a16:creationId xmlns:a16="http://schemas.microsoft.com/office/drawing/2014/main" id="{B2695229-4048-4B40-BB59-3DABE6024548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BIOLOGY 153: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Climate, Coffee, and Coronavirus: Why Ecology Matters to Human Health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PSY 101: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Introductory Psychology 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F3FB94F-588F-814A-B8FD-88AA46A5402E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Natural Sciences</a:t>
              </a:r>
            </a:p>
            <a:p>
              <a:pPr algn="ctr"/>
              <a:r>
                <a:rPr lang="en-US" sz="1600" dirty="0"/>
                <a:t>1 Remaining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27B3F29-35CA-5E43-AA30-1B9164B57C5F}"/>
              </a:ext>
            </a:extLst>
          </p:cNvPr>
          <p:cNvSpPr/>
          <p:nvPr/>
        </p:nvSpPr>
        <p:spPr>
          <a:xfrm>
            <a:off x="9431968" y="5070399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 Schedule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B39FA8C-C6C0-8744-8921-0DDBC0D87684}"/>
              </a:ext>
            </a:extLst>
          </p:cNvPr>
          <p:cNvSpPr/>
          <p:nvPr/>
        </p:nvSpPr>
        <p:spPr>
          <a:xfrm>
            <a:off x="9431967" y="5808015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Schedule</a:t>
            </a:r>
          </a:p>
        </p:txBody>
      </p:sp>
      <p:pic>
        <p:nvPicPr>
          <p:cNvPr id="1026" name="Picture 2" descr="Collapse section PSY  102 - Cognitive Psychology: Introduction and Survey">
            <a:extLst>
              <a:ext uri="{FF2B5EF4-FFF2-40B4-BE49-F238E27FC236}">
                <a16:creationId xmlns:a16="http://schemas.microsoft.com/office/drawing/2014/main" id="{8579E518-A25D-9646-A33F-49C786E2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-1365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0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E6DC1F-8E50-094C-9392-80A62F083A5A}"/>
              </a:ext>
            </a:extLst>
          </p:cNvPr>
          <p:cNvSpPr/>
          <p:nvPr/>
        </p:nvSpPr>
        <p:spPr>
          <a:xfrm>
            <a:off x="2598363" y="260350"/>
            <a:ext cx="8630469" cy="825500"/>
          </a:xfrm>
          <a:prstGeom prst="roundRect">
            <a:avLst/>
          </a:prstGeom>
          <a:solidFill>
            <a:srgbClr val="011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Areas  of Knowledge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7DE2A-3A8A-5C40-A76D-0591F3E99109}"/>
              </a:ext>
            </a:extLst>
          </p:cNvPr>
          <p:cNvGrpSpPr/>
          <p:nvPr/>
        </p:nvGrpSpPr>
        <p:grpSpPr>
          <a:xfrm>
            <a:off x="597408" y="1588008"/>
            <a:ext cx="3348302" cy="3145536"/>
            <a:chOff x="227010" y="819658"/>
            <a:chExt cx="1886859" cy="314553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7B2D1FE-4331-6244-BECA-83D54D4BB061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AAAS 102: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Introduction to African American Studies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ETHICS 150FS: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Citizenship, Patriotism, &amp; Identity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RIGHTS 178FS: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Refugees, Rights, and Resettlement 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9F02A5E-A788-6D4F-BF7C-808A831F4E74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Social Sciences</a:t>
              </a:r>
            </a:p>
            <a:p>
              <a:pPr algn="ctr"/>
              <a:r>
                <a:rPr lang="en-US" sz="1600" dirty="0"/>
                <a:t>2 Remaining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E569D8-6E48-4D44-B2BA-744CB6BD8D9E}"/>
              </a:ext>
            </a:extLst>
          </p:cNvPr>
          <p:cNvGrpSpPr/>
          <p:nvPr/>
        </p:nvGrpSpPr>
        <p:grpSpPr>
          <a:xfrm>
            <a:off x="4422648" y="1588008"/>
            <a:ext cx="3346704" cy="3145536"/>
            <a:chOff x="227010" y="819658"/>
            <a:chExt cx="1886860" cy="314553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321CC5C-3B7D-7F40-85F0-017BCE92045C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AAAS 139: 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History of Rock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GLHLTH 142: 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History of Chinese Medicine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PHIL 201: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History of Modern Philosophy 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B0E9419-FFE3-AA45-B35B-F722A4FB0E49}"/>
                </a:ext>
              </a:extLst>
            </p:cNvPr>
            <p:cNvSpPr/>
            <p:nvPr/>
          </p:nvSpPr>
          <p:spPr>
            <a:xfrm>
              <a:off x="227013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Civilizations</a:t>
              </a:r>
            </a:p>
            <a:p>
              <a:pPr algn="ctr"/>
              <a:r>
                <a:rPr lang="en-US" sz="1600" dirty="0"/>
                <a:t>1 Remaining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19149D-D434-E54E-B2BB-465102650C63}"/>
              </a:ext>
            </a:extLst>
          </p:cNvPr>
          <p:cNvGrpSpPr/>
          <p:nvPr/>
        </p:nvGrpSpPr>
        <p:grpSpPr>
          <a:xfrm>
            <a:off x="8246290" y="1588008"/>
            <a:ext cx="3346704" cy="3145536"/>
            <a:chOff x="227010" y="819658"/>
            <a:chExt cx="1886859" cy="31455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2695229-4048-4B40-BB59-3DABE6024548}"/>
                </a:ext>
              </a:extLst>
            </p:cNvPr>
            <p:cNvSpPr/>
            <p:nvPr/>
          </p:nvSpPr>
          <p:spPr>
            <a:xfrm>
              <a:off x="227010" y="819658"/>
              <a:ext cx="1886857" cy="31455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BIOLOGY 153: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Climate, Coffee, and Coronavirus: Why Ecology Matters to Human Health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PSY 101: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 Introductory Psychology 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F3FB94F-588F-814A-B8FD-88AA46A5402E}"/>
                </a:ext>
              </a:extLst>
            </p:cNvPr>
            <p:cNvSpPr/>
            <p:nvPr/>
          </p:nvSpPr>
          <p:spPr>
            <a:xfrm>
              <a:off x="227012" y="819658"/>
              <a:ext cx="1886857" cy="96342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Natural Sciences</a:t>
              </a:r>
            </a:p>
            <a:p>
              <a:pPr algn="ctr"/>
              <a:r>
                <a:rPr lang="en-US" sz="1600" dirty="0"/>
                <a:t>1 Remaining</a:t>
              </a:r>
            </a:p>
          </p:txBody>
        </p: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27B3F29-35CA-5E43-AA30-1B9164B57C5F}"/>
              </a:ext>
            </a:extLst>
          </p:cNvPr>
          <p:cNvSpPr/>
          <p:nvPr/>
        </p:nvSpPr>
        <p:spPr>
          <a:xfrm>
            <a:off x="9431968" y="5070399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in Schedule</a:t>
            </a:r>
          </a:p>
        </p:txBody>
      </p:sp>
      <p:sp>
        <p:nvSpPr>
          <p:cNvPr id="46" name="Rounded 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2B39FA8C-C6C0-8744-8921-0DDBC0D87684}"/>
              </a:ext>
            </a:extLst>
          </p:cNvPr>
          <p:cNvSpPr/>
          <p:nvPr/>
        </p:nvSpPr>
        <p:spPr>
          <a:xfrm>
            <a:off x="9431967" y="5808015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Schedule</a:t>
            </a:r>
          </a:p>
        </p:txBody>
      </p:sp>
      <p:pic>
        <p:nvPicPr>
          <p:cNvPr id="1026" name="Picture 2" descr="Collapse section PSY  102 - Cognitive Psychology: Introduction and Survey">
            <a:extLst>
              <a:ext uri="{FF2B5EF4-FFF2-40B4-BE49-F238E27FC236}">
                <a16:creationId xmlns:a16="http://schemas.microsoft.com/office/drawing/2014/main" id="{8579E518-A25D-9646-A33F-49C786E2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-1365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D704EF9-7211-6349-86F6-DCD7BCA914A5}"/>
              </a:ext>
            </a:extLst>
          </p:cNvPr>
          <p:cNvSpPr/>
          <p:nvPr/>
        </p:nvSpPr>
        <p:spPr>
          <a:xfrm>
            <a:off x="8351520" y="2840736"/>
            <a:ext cx="3121152" cy="1158240"/>
          </a:xfrm>
          <a:prstGeom prst="round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20DC1B0-5A05-274D-A900-2BD511A9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260350"/>
            <a:ext cx="1886857" cy="825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81CF6-976D-0940-9ED7-3BFD6C62725C}"/>
              </a:ext>
            </a:extLst>
          </p:cNvPr>
          <p:cNvGrpSpPr/>
          <p:nvPr/>
        </p:nvGrpSpPr>
        <p:grpSpPr>
          <a:xfrm>
            <a:off x="227010" y="1496348"/>
            <a:ext cx="2382078" cy="965454"/>
            <a:chOff x="227010" y="1344168"/>
            <a:chExt cx="1886859" cy="9654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742739-A220-D941-B268-ACB68345F8AF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abc01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5FE6BCD-BDBB-1C43-8732-35F39D47AE13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NetID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279136-0C92-CB42-9D16-7E72472FFC1B}"/>
              </a:ext>
            </a:extLst>
          </p:cNvPr>
          <p:cNvGrpSpPr/>
          <p:nvPr/>
        </p:nvGrpSpPr>
        <p:grpSpPr>
          <a:xfrm>
            <a:off x="227010" y="2722262"/>
            <a:ext cx="2382075" cy="965454"/>
            <a:chOff x="227010" y="1344168"/>
            <a:chExt cx="1886859" cy="9654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A08A077-A053-E344-ACAE-3EDDFC27B7E8}"/>
                </a:ext>
              </a:extLst>
            </p:cNvPr>
            <p:cNvSpPr/>
            <p:nvPr/>
          </p:nvSpPr>
          <p:spPr>
            <a:xfrm>
              <a:off x="227010" y="1484122"/>
              <a:ext cx="1886857" cy="825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in Economics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23D0398-9E2E-8F43-B522-B4EA228E3FD4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Major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2F92-7301-4945-B559-0B855E2DFDFF}"/>
              </a:ext>
            </a:extLst>
          </p:cNvPr>
          <p:cNvGrpSpPr/>
          <p:nvPr/>
        </p:nvGrpSpPr>
        <p:grpSpPr>
          <a:xfrm>
            <a:off x="227010" y="3948177"/>
            <a:ext cx="2382072" cy="1794254"/>
            <a:chOff x="227010" y="1344167"/>
            <a:chExt cx="1886859" cy="113732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BF9DAFE-B1D3-804D-8BF1-795BAB24BB65}"/>
                </a:ext>
              </a:extLst>
            </p:cNvPr>
            <p:cNvSpPr/>
            <p:nvPr/>
          </p:nvSpPr>
          <p:spPr>
            <a:xfrm>
              <a:off x="227010" y="1344167"/>
              <a:ext cx="1886857" cy="11373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Political Science Minor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5303ABB-40E8-2940-A85E-90A8BDB3B90E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Minor/Certificate/</a:t>
              </a:r>
              <a:br>
                <a:rPr lang="en-US" sz="1600" dirty="0"/>
              </a:br>
              <a:r>
                <a:rPr lang="en-US" sz="1600" dirty="0"/>
                <a:t>Secondary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78AED3-4BE5-D847-AA06-C7F62F6EDB48}"/>
              </a:ext>
            </a:extLst>
          </p:cNvPr>
          <p:cNvGrpSpPr/>
          <p:nvPr/>
        </p:nvGrpSpPr>
        <p:grpSpPr>
          <a:xfrm>
            <a:off x="3098226" y="500634"/>
            <a:ext cx="8630478" cy="3172968"/>
            <a:chOff x="227010" y="1344168"/>
            <a:chExt cx="1886859" cy="965454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FF538B1-01EC-2B41-84F0-49E3C8DF5F7B}"/>
                </a:ext>
              </a:extLst>
            </p:cNvPr>
            <p:cNvSpPr/>
            <p:nvPr/>
          </p:nvSpPr>
          <p:spPr>
            <a:xfrm>
              <a:off x="227010" y="1344168"/>
              <a:ext cx="1886857" cy="965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85057DC-E2CF-AE4B-8630-55012160B7AE}"/>
                </a:ext>
              </a:extLst>
            </p:cNvPr>
            <p:cNvSpPr/>
            <p:nvPr/>
          </p:nvSpPr>
          <p:spPr>
            <a:xfrm>
              <a:off x="227012" y="1344168"/>
              <a:ext cx="1886857" cy="178081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Recommended Courses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4C4552-A7BB-724F-A46F-58E83312BF01}"/>
              </a:ext>
            </a:extLst>
          </p:cNvPr>
          <p:cNvGrpSpPr/>
          <p:nvPr/>
        </p:nvGrpSpPr>
        <p:grpSpPr>
          <a:xfrm>
            <a:off x="3098226" y="4084574"/>
            <a:ext cx="2692974" cy="2621026"/>
            <a:chOff x="227010" y="1344168"/>
            <a:chExt cx="1886859" cy="262102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C95EA0C-896E-1542-912A-1A79B7071EB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111L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122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111D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204D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STA 101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…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B61C9F9-C317-5745-B8CD-38EE03F8DDC8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Completed Courses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60614A-3E12-8944-9312-3DA4C5FB3E93}"/>
              </a:ext>
            </a:extLst>
          </p:cNvPr>
          <p:cNvGrpSpPr/>
          <p:nvPr/>
        </p:nvGrpSpPr>
        <p:grpSpPr>
          <a:xfrm>
            <a:off x="9096687" y="4084574"/>
            <a:ext cx="2692966" cy="2621026"/>
            <a:chOff x="227010" y="1344168"/>
            <a:chExt cx="1886859" cy="262102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BD2AA81-9D7C-6549-A835-6D8B716CA384}"/>
                </a:ext>
              </a:extLst>
            </p:cNvPr>
            <p:cNvSpPr/>
            <p:nvPr/>
          </p:nvSpPr>
          <p:spPr>
            <a:xfrm>
              <a:off x="227010" y="1344168"/>
              <a:ext cx="1886857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BS Econ Major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PolSci Minor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5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3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Total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D5A61EC-D94F-034F-B2D8-287DB38F882A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Credits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C4AE63-C041-704F-AE1C-DD6D73BFE9C0}"/>
              </a:ext>
            </a:extLst>
          </p:cNvPr>
          <p:cNvGrpSpPr/>
          <p:nvPr/>
        </p:nvGrpSpPr>
        <p:grpSpPr>
          <a:xfrm>
            <a:off x="6120385" y="4084574"/>
            <a:ext cx="2692972" cy="2621026"/>
            <a:chOff x="227010" y="1344168"/>
            <a:chExt cx="1886859" cy="262102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4A9F4CC-2A8A-A641-A268-EA13699BA3A4}"/>
                </a:ext>
              </a:extLst>
            </p:cNvPr>
            <p:cNvSpPr/>
            <p:nvPr/>
          </p:nvSpPr>
          <p:spPr>
            <a:xfrm>
              <a:off x="227010" y="1344168"/>
              <a:ext cx="1886855" cy="26210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MATH 202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201D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205D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ECON 210D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8181839-7116-3F4E-A133-FE23BE924296}"/>
                </a:ext>
              </a:extLst>
            </p:cNvPr>
            <p:cNvSpPr/>
            <p:nvPr/>
          </p:nvSpPr>
          <p:spPr>
            <a:xfrm>
              <a:off x="227012" y="1344168"/>
              <a:ext cx="1886857" cy="438912"/>
            </a:xfrm>
            <a:prstGeom prst="roundRect">
              <a:avLst/>
            </a:prstGeom>
            <a:solidFill>
              <a:srgbClr val="0119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Required Courses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C7075D-6912-4E44-93EA-1CD0D959A214}"/>
              </a:ext>
            </a:extLst>
          </p:cNvPr>
          <p:cNvGrpSpPr/>
          <p:nvPr/>
        </p:nvGrpSpPr>
        <p:grpSpPr>
          <a:xfrm>
            <a:off x="9284932" y="4896104"/>
            <a:ext cx="2383527" cy="279653"/>
            <a:chOff x="9248356" y="5030216"/>
            <a:chExt cx="2383527" cy="2796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8E6E17-D768-1749-B816-436F7F55F6B9}"/>
                </a:ext>
              </a:extLst>
            </p:cNvPr>
            <p:cNvSpPr/>
            <p:nvPr/>
          </p:nvSpPr>
          <p:spPr>
            <a:xfrm>
              <a:off x="9254452" y="5035549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50%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A5C084-F563-2243-9031-138B1239D90D}"/>
                </a:ext>
              </a:extLst>
            </p:cNvPr>
            <p:cNvSpPr/>
            <p:nvPr/>
          </p:nvSpPr>
          <p:spPr>
            <a:xfrm>
              <a:off x="9248356" y="5030216"/>
              <a:ext cx="1188720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E1884A-6F19-0E4C-92A7-281E3861190A}"/>
              </a:ext>
            </a:extLst>
          </p:cNvPr>
          <p:cNvGrpSpPr/>
          <p:nvPr/>
        </p:nvGrpSpPr>
        <p:grpSpPr>
          <a:xfrm>
            <a:off x="9281888" y="5543042"/>
            <a:ext cx="2383527" cy="279653"/>
            <a:chOff x="9248356" y="5710429"/>
            <a:chExt cx="2383527" cy="27965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08F6FB8-ECB1-4E46-BD8B-8D988BF13DF0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25%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2ED0BE-5B5A-5148-BE66-A108A5426851}"/>
                </a:ext>
              </a:extLst>
            </p:cNvPr>
            <p:cNvSpPr/>
            <p:nvPr/>
          </p:nvSpPr>
          <p:spPr>
            <a:xfrm>
              <a:off x="9248356" y="5710429"/>
              <a:ext cx="667512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B115A6-DC32-A04D-B46B-4B2C1DA2E1DE}"/>
              </a:ext>
            </a:extLst>
          </p:cNvPr>
          <p:cNvGrpSpPr/>
          <p:nvPr/>
        </p:nvGrpSpPr>
        <p:grpSpPr>
          <a:xfrm>
            <a:off x="9291028" y="6182615"/>
            <a:ext cx="2383527" cy="279653"/>
            <a:chOff x="9248356" y="5710429"/>
            <a:chExt cx="2383527" cy="27965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12242-FBEE-AC48-9084-842DAC9F6ED3}"/>
                </a:ext>
              </a:extLst>
            </p:cNvPr>
            <p:cNvSpPr/>
            <p:nvPr/>
          </p:nvSpPr>
          <p:spPr>
            <a:xfrm>
              <a:off x="9254452" y="5715762"/>
              <a:ext cx="2377431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ysClr val="windowText" lastClr="000000"/>
                  </a:solidFill>
                </a:rPr>
                <a:t>35%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C84BC8-7CAD-1847-A715-1E1CEBA06F6C}"/>
                </a:ext>
              </a:extLst>
            </p:cNvPr>
            <p:cNvSpPr/>
            <p:nvPr/>
          </p:nvSpPr>
          <p:spPr>
            <a:xfrm>
              <a:off x="9248356" y="5710429"/>
              <a:ext cx="886968" cy="274320"/>
            </a:xfrm>
            <a:prstGeom prst="rect">
              <a:avLst/>
            </a:prstGeom>
            <a:solidFill>
              <a:srgbClr val="011957"/>
            </a:solidFill>
            <a:ln>
              <a:solidFill>
                <a:srgbClr val="0119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1507F79-BD72-7C47-9813-C96B131AE43E}"/>
              </a:ext>
            </a:extLst>
          </p:cNvPr>
          <p:cNvSpPr txBox="1"/>
          <p:nvPr/>
        </p:nvSpPr>
        <p:spPr>
          <a:xfrm>
            <a:off x="3279926" y="1457059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MATH 202</a:t>
            </a:r>
          </a:p>
          <a:p>
            <a:pPr algn="ctr"/>
            <a:r>
              <a:rPr lang="en-US" sz="1500" dirty="0"/>
              <a:t>Professor</a:t>
            </a:r>
          </a:p>
          <a:p>
            <a:pPr algn="ctr"/>
            <a:r>
              <a:rPr lang="en-US" sz="1500" dirty="0"/>
              <a:t>Location</a:t>
            </a:r>
          </a:p>
          <a:p>
            <a:pPr algn="ctr"/>
            <a:r>
              <a:rPr lang="en-US" sz="1500" dirty="0"/>
              <a:t>Time/Day</a:t>
            </a:r>
          </a:p>
          <a:p>
            <a:pPr algn="ctr"/>
            <a:endParaRPr lang="en-US" dirty="0"/>
          </a:p>
          <a:p>
            <a:pPr algn="ctr"/>
            <a:r>
              <a:rPr lang="en-US" sz="40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3A863E-1203-2C4D-B4C9-6E38A44345C9}"/>
              </a:ext>
            </a:extLst>
          </p:cNvPr>
          <p:cNvSpPr txBox="1"/>
          <p:nvPr/>
        </p:nvSpPr>
        <p:spPr>
          <a:xfrm>
            <a:off x="4964965" y="1472752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ECON 201D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A-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8E2577-230C-1444-9F43-54D0E4D1E808}"/>
              </a:ext>
            </a:extLst>
          </p:cNvPr>
          <p:cNvSpPr txBox="1"/>
          <p:nvPr/>
        </p:nvSpPr>
        <p:spPr>
          <a:xfrm>
            <a:off x="6650004" y="1453834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ECON 205D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B+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A6CFD0-531D-F743-B959-A24DFA9FC6EB}"/>
              </a:ext>
            </a:extLst>
          </p:cNvPr>
          <p:cNvSpPr txBox="1"/>
          <p:nvPr/>
        </p:nvSpPr>
        <p:spPr>
          <a:xfrm>
            <a:off x="9981829" y="1471731"/>
            <a:ext cx="1583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BIOLOGY 153</a:t>
            </a:r>
          </a:p>
          <a:p>
            <a:pPr algn="ctr"/>
            <a:r>
              <a:rPr lang="en-US" sz="1500" dirty="0"/>
              <a:t>Professor</a:t>
            </a:r>
          </a:p>
          <a:p>
            <a:pPr algn="ctr"/>
            <a:r>
              <a:rPr lang="en-US" sz="1500" dirty="0"/>
              <a:t>Location</a:t>
            </a:r>
          </a:p>
          <a:p>
            <a:pPr algn="ctr"/>
            <a:r>
              <a:rPr lang="en-US" sz="1500" dirty="0"/>
              <a:t>Time/Day</a:t>
            </a:r>
          </a:p>
          <a:p>
            <a:pPr algn="ctr"/>
            <a:endParaRPr lang="en-US" sz="1500" dirty="0"/>
          </a:p>
          <a:p>
            <a:pPr algn="ctr"/>
            <a:r>
              <a:rPr lang="en-US" sz="4000" dirty="0"/>
              <a:t>N/A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C5998-56BA-A04E-B418-F25FEC20ACED}"/>
              </a:ext>
            </a:extLst>
          </p:cNvPr>
          <p:cNvSpPr txBox="1"/>
          <p:nvPr/>
        </p:nvSpPr>
        <p:spPr>
          <a:xfrm>
            <a:off x="8265278" y="1453960"/>
            <a:ext cx="15361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200" b="1" dirty="0"/>
              <a:t>POLSCI 175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Professor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Location</a:t>
            </a:r>
          </a:p>
          <a:p>
            <a:pPr lvl="0" algn="ctr"/>
            <a:r>
              <a:rPr lang="en-US" sz="1500" dirty="0">
                <a:solidFill>
                  <a:prstClr val="black"/>
                </a:solidFill>
              </a:rPr>
              <a:t>Time/Day</a:t>
            </a:r>
          </a:p>
          <a:p>
            <a:pPr lvl="0" algn="ctr"/>
            <a:endParaRPr lang="en-US" dirty="0">
              <a:solidFill>
                <a:prstClr val="black"/>
              </a:solidFill>
            </a:endParaRPr>
          </a:p>
          <a:p>
            <a:pPr lvl="0" algn="ctr"/>
            <a:r>
              <a:rPr lang="en-US" sz="4000" dirty="0">
                <a:solidFill>
                  <a:prstClr val="black"/>
                </a:solidFill>
              </a:rPr>
              <a:t>A</a:t>
            </a:r>
            <a:endParaRPr lang="en-US" sz="2000" dirty="0"/>
          </a:p>
        </p:txBody>
      </p:sp>
      <p:sp>
        <p:nvSpPr>
          <p:cNvPr id="50" name="Rounded Rectangle 49">
            <a:hlinkClick r:id="rId3" action="ppaction://hlinksldjump"/>
            <a:extLst>
              <a:ext uri="{FF2B5EF4-FFF2-40B4-BE49-F238E27FC236}">
                <a16:creationId xmlns:a16="http://schemas.microsoft.com/office/drawing/2014/main" id="{353F986A-5F03-BE41-A525-8DEE406C8620}"/>
              </a:ext>
            </a:extLst>
          </p:cNvPr>
          <p:cNvSpPr/>
          <p:nvPr/>
        </p:nvSpPr>
        <p:spPr>
          <a:xfrm>
            <a:off x="237732" y="6002892"/>
            <a:ext cx="2371347" cy="574497"/>
          </a:xfrm>
          <a:prstGeom prst="roundRect">
            <a:avLst/>
          </a:prstGeom>
          <a:solidFill>
            <a:schemeClr val="tx2">
              <a:lumMod val="75000"/>
              <a:alpha val="6627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Schedule</a:t>
            </a:r>
          </a:p>
        </p:txBody>
      </p:sp>
    </p:spTree>
    <p:extLst>
      <p:ext uri="{BB962C8B-B14F-4D97-AF65-F5344CB8AC3E}">
        <p14:creationId xmlns:p14="http://schemas.microsoft.com/office/powerpoint/2010/main" val="179351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884</Words>
  <Application>Microsoft Macintosh PowerPoint</Application>
  <PresentationFormat>Widescreen</PresentationFormat>
  <Paragraphs>430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Marie Tang</dc:creator>
  <cp:lastModifiedBy>Vanessa Marie Tang</cp:lastModifiedBy>
  <cp:revision>13</cp:revision>
  <dcterms:created xsi:type="dcterms:W3CDTF">2020-09-24T00:23:54Z</dcterms:created>
  <dcterms:modified xsi:type="dcterms:W3CDTF">2020-09-24T20:33:32Z</dcterms:modified>
</cp:coreProperties>
</file>