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V+nqNpXsHrYshxqXscKr/oo5b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36e381b68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36e381b6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summarize, as we saw from google trends, more and more people search netflix and zoom over time. Unemployment and delivery are also keywords that show increasing trends. From Safegraph data, we can see the same increasing trend in home dwelling time. On the other hand, travel distance from home decreased over time.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the future work, </a:t>
            </a:r>
            <a:endParaRPr/>
          </a:p>
          <a:p>
            <a:pPr indent="0" lvl="0" marL="0" rtl="0" algn="l">
              <a:spcBef>
                <a:spcPts val="0"/>
              </a:spcBef>
              <a:spcAft>
                <a:spcPts val="0"/>
              </a:spcAft>
              <a:buNone/>
            </a:pPr>
            <a:r>
              <a:rPr lang="en-US"/>
              <a:t>we want to obtain more twitter data wiht premium API and spend more money on Google ads. ALso, other social networks like Reddit or FB comments would be good sources to analyze.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This is a home-dwelling time trend in 8 states from Safegraph data. Y-axis is median home dwelling time and x-axis is a date since March. Generally, it looks like people spend more time in house as time went on.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To see the effect of ‘stay-at-home’ order, I marked like this(click) with a red circle. so CA was the first stay home order state among 8 states. (click) This yellow bar is weekends mark. and  it seems like people in CA are trying to spend more time in their house even during weekdays(click) due to stay-at-home order. here are other stay home order date. (click) </a:t>
            </a:r>
            <a:endParaRPr>
              <a:solidFill>
                <a:schemeClr val="dk1"/>
              </a:solidFill>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 the other hand, this graph looks decreasing. This graph is a traveling distance trend from home, so basically this decreasing trend shows that people spend less time traveling from home. If you look at the First weekends of March, it has the highest traveling distance point . </a:t>
            </a:r>
            <a:r>
              <a:rPr lang="en-US">
                <a:solidFill>
                  <a:schemeClr val="dk1"/>
                </a:solidFill>
              </a:rPr>
              <a:t>A</a:t>
            </a:r>
            <a:r>
              <a:rPr lang="en-US">
                <a:solidFill>
                  <a:schemeClr val="dk1"/>
                </a:solidFill>
              </a:rPr>
              <a:t>s stay-at-home order(click)  was made in each state, </a:t>
            </a:r>
            <a:r>
              <a:rPr lang="en-US"/>
              <a:t>traveling distance</a:t>
            </a:r>
            <a:r>
              <a:rPr lang="en-US"/>
              <a:t> keeps decreasing specially during</a:t>
            </a:r>
            <a:r>
              <a:rPr lang="en-US"/>
              <a:t> the </a:t>
            </a:r>
            <a:r>
              <a:rPr lang="en-US"/>
              <a:t>weekends(click) it sharply goes down compared to weekdays. In contrast, travel distance during weekdays, overall it slightly decreases but not a lot of change.</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ph type="ctrTitle"/>
          </p:nvPr>
        </p:nvSpPr>
        <p:spPr>
          <a:xfrm>
            <a:off x="5290916" y="1593658"/>
            <a:ext cx="6404260" cy="29594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Font typeface="Calibri"/>
              <a:buNone/>
            </a:pPr>
            <a:r>
              <a:rPr b="1" lang="en-US" sz="4000"/>
              <a:t>Analyzing Social Distancing During the COVID-19 Pandemic</a:t>
            </a:r>
            <a:endParaRPr sz="4000"/>
          </a:p>
        </p:txBody>
      </p:sp>
      <p:sp>
        <p:nvSpPr>
          <p:cNvPr id="98" name="Google Shape;98;p1"/>
          <p:cNvSpPr txBox="1"/>
          <p:nvPr>
            <p:ph idx="1" type="subTitle"/>
          </p:nvPr>
        </p:nvSpPr>
        <p:spPr>
          <a:xfrm>
            <a:off x="5290916" y="4914976"/>
            <a:ext cx="6404260" cy="4616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Vanessa Tang, Sang-Jyh Lin, Sangseok Lee, Julio Portella</a:t>
            </a:r>
            <a:endParaRPr/>
          </a:p>
        </p:txBody>
      </p:sp>
      <p:pic>
        <p:nvPicPr>
          <p:cNvPr descr="A picture containing table, game, clock&#10;&#10;Description automatically generated" id="99" name="Google Shape;99;p1"/>
          <p:cNvPicPr preferRelativeResize="0"/>
          <p:nvPr/>
        </p:nvPicPr>
        <p:blipFill rotWithShape="1">
          <a:blip r:embed="rId3">
            <a:alphaModFix/>
          </a:blip>
          <a:srcRect b="-3208" l="184" r="43564" t="3206"/>
          <a:stretch/>
        </p:blipFill>
        <p:spPr>
          <a:xfrm>
            <a:off x="965200" y="1260335"/>
            <a:ext cx="4073459" cy="4073468"/>
          </a:xfrm>
          <a:prstGeom prst="rect">
            <a:avLst/>
          </a:prstGeom>
          <a:noFill/>
          <a:ln>
            <a:noFill/>
          </a:ln>
        </p:spPr>
      </p:pic>
      <p:grpSp>
        <p:nvGrpSpPr>
          <p:cNvPr id="100" name="Google Shape;100;p1"/>
          <p:cNvGrpSpPr/>
          <p:nvPr/>
        </p:nvGrpSpPr>
        <p:grpSpPr>
          <a:xfrm>
            <a:off x="5290916" y="746452"/>
            <a:ext cx="1128382" cy="847206"/>
            <a:chOff x="8183879" y="1000124"/>
            <a:chExt cx="1562267" cy="1172973"/>
          </a:xfrm>
        </p:grpSpPr>
        <p:sp>
          <p:nvSpPr>
            <p:cNvPr id="101" name="Google Shape;101;p1"/>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736e381b68_1_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174" name="Google Shape;174;g736e381b68_1_2"/>
          <p:cNvSpPr txBox="1"/>
          <p:nvPr>
            <p:ph idx="1" type="body"/>
          </p:nvPr>
        </p:nvSpPr>
        <p:spPr>
          <a:xfrm>
            <a:off x="101275" y="1825625"/>
            <a:ext cx="53976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a:t>Increasing trends</a:t>
            </a:r>
            <a:endParaRPr/>
          </a:p>
          <a:p>
            <a:pPr indent="-342900" lvl="1" marL="914400" rtl="0" algn="l">
              <a:spcBef>
                <a:spcPts val="500"/>
              </a:spcBef>
              <a:spcAft>
                <a:spcPts val="0"/>
              </a:spcAft>
              <a:buSzPts val="1800"/>
              <a:buChar char="•"/>
            </a:pPr>
            <a:r>
              <a:rPr lang="en-US"/>
              <a:t>zoom, netflix </a:t>
            </a:r>
            <a:endParaRPr/>
          </a:p>
          <a:p>
            <a:pPr indent="-342900" lvl="1" marL="914400" rtl="0" algn="l">
              <a:spcBef>
                <a:spcPts val="0"/>
              </a:spcBef>
              <a:spcAft>
                <a:spcPts val="0"/>
              </a:spcAft>
              <a:buSzPts val="1800"/>
              <a:buChar char="•"/>
            </a:pPr>
            <a:r>
              <a:rPr lang="en-US"/>
              <a:t>home dwell time</a:t>
            </a:r>
            <a:endParaRPr/>
          </a:p>
          <a:p>
            <a:pPr indent="-342900" lvl="1" marL="914400" rtl="0" algn="l">
              <a:spcBef>
                <a:spcPts val="0"/>
              </a:spcBef>
              <a:spcAft>
                <a:spcPts val="0"/>
              </a:spcAft>
              <a:buSzPts val="1800"/>
              <a:buChar char="•"/>
            </a:pPr>
            <a:r>
              <a:rPr lang="en-US"/>
              <a:t>unemployment</a:t>
            </a:r>
            <a:endParaRPr/>
          </a:p>
          <a:p>
            <a:pPr indent="0" lvl="0" marL="914400" rtl="0" algn="l">
              <a:spcBef>
                <a:spcPts val="1000"/>
              </a:spcBef>
              <a:spcAft>
                <a:spcPts val="0"/>
              </a:spcAft>
              <a:buNone/>
            </a:pPr>
            <a:r>
              <a:t/>
            </a:r>
            <a:endParaRPr/>
          </a:p>
          <a:p>
            <a:pPr indent="0" lvl="0" marL="457200" rtl="0" algn="l">
              <a:spcBef>
                <a:spcPts val="1000"/>
              </a:spcBef>
              <a:spcAft>
                <a:spcPts val="0"/>
              </a:spcAft>
              <a:buNone/>
            </a:pPr>
            <a:r>
              <a:rPr lang="en-US"/>
              <a:t>D</a:t>
            </a:r>
            <a:r>
              <a:rPr lang="en-US"/>
              <a:t>ecreasing trends</a:t>
            </a:r>
            <a:endParaRPr/>
          </a:p>
          <a:p>
            <a:pPr indent="-342900" lvl="1" marL="914400" rtl="0" algn="l">
              <a:spcBef>
                <a:spcPts val="500"/>
              </a:spcBef>
              <a:spcAft>
                <a:spcPts val="0"/>
              </a:spcAft>
              <a:buSzPts val="1800"/>
              <a:buChar char="•"/>
            </a:pPr>
            <a:r>
              <a:rPr lang="en-US"/>
              <a:t>t</a:t>
            </a:r>
            <a:r>
              <a:rPr lang="en-US"/>
              <a:t>ravel distance from home</a:t>
            </a:r>
            <a:endParaRPr/>
          </a:p>
        </p:txBody>
      </p:sp>
      <p:pic>
        <p:nvPicPr>
          <p:cNvPr id="175" name="Google Shape;175;g736e381b68_1_2"/>
          <p:cNvPicPr preferRelativeResize="0"/>
          <p:nvPr/>
        </p:nvPicPr>
        <p:blipFill>
          <a:blip r:embed="rId3">
            <a:alphaModFix/>
          </a:blip>
          <a:stretch>
            <a:fillRect/>
          </a:stretch>
        </p:blipFill>
        <p:spPr>
          <a:xfrm>
            <a:off x="5169175" y="728025"/>
            <a:ext cx="6913951" cy="49916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Work</a:t>
            </a:r>
            <a:endParaRPr/>
          </a:p>
        </p:txBody>
      </p:sp>
      <p:sp>
        <p:nvSpPr>
          <p:cNvPr id="181" name="Google Shape;18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Get more Twitter data with Premium API</a:t>
            </a:r>
            <a:endParaRPr/>
          </a:p>
          <a:p>
            <a:pPr indent="-342900" lvl="0" marL="457200" rtl="0" algn="l">
              <a:lnSpc>
                <a:spcPct val="90000"/>
              </a:lnSpc>
              <a:spcBef>
                <a:spcPts val="0"/>
              </a:spcBef>
              <a:spcAft>
                <a:spcPts val="0"/>
              </a:spcAft>
              <a:buSzPts val="1800"/>
              <a:buChar char="•"/>
            </a:pPr>
            <a:r>
              <a:rPr lang="en-US"/>
              <a:t>Spend more money on Google Ads</a:t>
            </a:r>
            <a:endParaRPr/>
          </a:p>
          <a:p>
            <a:pPr indent="-342900" lvl="0" marL="457200" rtl="0" algn="l">
              <a:lnSpc>
                <a:spcPct val="90000"/>
              </a:lnSpc>
              <a:spcBef>
                <a:spcPts val="0"/>
              </a:spcBef>
              <a:spcAft>
                <a:spcPts val="0"/>
              </a:spcAft>
              <a:buSzPts val="1800"/>
              <a:buChar char="•"/>
            </a:pPr>
            <a:r>
              <a:rPr lang="en-US"/>
              <a:t>Use other social networks API like Reddit or FB comments</a:t>
            </a:r>
            <a:endParaRPr/>
          </a:p>
          <a:p>
            <a:pPr indent="-342900" lvl="0" marL="457200" rtl="0" algn="l">
              <a:lnSpc>
                <a:spcPct val="90000"/>
              </a:lnSpc>
              <a:spcBef>
                <a:spcPts val="0"/>
              </a:spcBef>
              <a:spcAft>
                <a:spcPts val="0"/>
              </a:spcAft>
              <a:buSzPts val="1800"/>
              <a:buChar char="•"/>
            </a:pPr>
            <a:r>
              <a:rPr lang="en-US"/>
              <a:t>Relate trends to COVID-19 patterns in states</a:t>
            </a:r>
            <a:endParaRPr/>
          </a:p>
          <a:p>
            <a:pPr indent="-342900" lvl="0" marL="457200" rtl="0" algn="l">
              <a:lnSpc>
                <a:spcPct val="90000"/>
              </a:lnSpc>
              <a:spcBef>
                <a:spcPts val="0"/>
              </a:spcBef>
              <a:spcAft>
                <a:spcPts val="0"/>
              </a:spcAft>
              <a:buSzPts val="1800"/>
              <a:buChar char="•"/>
            </a:pPr>
            <a:r>
              <a:rPr lang="en-US"/>
              <a:t>Causal relationship before and after ‘state-at-home’ order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2"/>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
          <p:cNvSpPr txBox="1"/>
          <p:nvPr>
            <p:ph type="title"/>
          </p:nvPr>
        </p:nvSpPr>
        <p:spPr>
          <a:xfrm>
            <a:off x="645161" y="2625470"/>
            <a:ext cx="3363974" cy="16070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Calibri"/>
              <a:buNone/>
            </a:pPr>
            <a:r>
              <a:rPr lang="en-US" sz="3000">
                <a:solidFill>
                  <a:schemeClr val="lt1"/>
                </a:solidFill>
                <a:latin typeface="Calibri"/>
                <a:ea typeface="Calibri"/>
                <a:cs typeface="Calibri"/>
                <a:sym typeface="Calibri"/>
              </a:rPr>
              <a:t>Provided Hashtags and Keywords</a:t>
            </a:r>
            <a:endParaRPr/>
          </a:p>
        </p:txBody>
      </p:sp>
      <p:sp>
        <p:nvSpPr>
          <p:cNvPr id="109" name="Google Shape;109;p2"/>
          <p:cNvSpPr txBox="1"/>
          <p:nvPr/>
        </p:nvSpPr>
        <p:spPr>
          <a:xfrm>
            <a:off x="6994842" y="976183"/>
            <a:ext cx="4781148" cy="181644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#socialdistance</a:t>
            </a:r>
            <a:endParaRPr sz="20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#flattenthecurve</a:t>
            </a:r>
            <a:endParaRPr sz="20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#stayhome</a:t>
            </a:r>
            <a:endParaRPr sz="20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#stayhomestaysafe</a:t>
            </a:r>
            <a:endParaRPr sz="20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#lockdown</a:t>
            </a:r>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#quarantinelife</a:t>
            </a:r>
            <a:endParaRPr sz="20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#stayhomesavelives</a:t>
            </a:r>
            <a:endParaRPr sz="20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#takeresponsibility</a:t>
            </a:r>
            <a:endParaRPr sz="20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#breakthechain</a:t>
            </a:r>
            <a:endParaRPr sz="2000">
              <a:solidFill>
                <a:srgbClr val="3F3F3F"/>
              </a:solidFill>
              <a:latin typeface="Calibri"/>
              <a:ea typeface="Calibri"/>
              <a:cs typeface="Calibri"/>
              <a:sym typeface="Calibri"/>
            </a:endParaRPr>
          </a:p>
        </p:txBody>
      </p:sp>
      <p:pic>
        <p:nvPicPr>
          <p:cNvPr id="110" name="Google Shape;110;p2"/>
          <p:cNvPicPr preferRelativeResize="0"/>
          <p:nvPr/>
        </p:nvPicPr>
        <p:blipFill rotWithShape="1">
          <a:blip r:embed="rId3">
            <a:alphaModFix/>
          </a:blip>
          <a:srcRect b="9266" l="21339" r="16602" t="15514"/>
          <a:stretch/>
        </p:blipFill>
        <p:spPr>
          <a:xfrm>
            <a:off x="4992130" y="1087394"/>
            <a:ext cx="1694113" cy="1538076"/>
          </a:xfrm>
          <a:prstGeom prst="rect">
            <a:avLst/>
          </a:prstGeom>
          <a:noFill/>
          <a:ln>
            <a:noFill/>
          </a:ln>
        </p:spPr>
      </p:pic>
      <p:pic>
        <p:nvPicPr>
          <p:cNvPr descr="A picture containing drawing&#10;&#10;Description automatically generated" id="111" name="Google Shape;111;p2"/>
          <p:cNvPicPr preferRelativeResize="0"/>
          <p:nvPr/>
        </p:nvPicPr>
        <p:blipFill rotWithShape="1">
          <a:blip r:embed="rId4">
            <a:alphaModFix/>
          </a:blip>
          <a:srcRect b="0" l="28800" r="27407" t="38084"/>
          <a:stretch/>
        </p:blipFill>
        <p:spPr>
          <a:xfrm>
            <a:off x="4770964" y="4232516"/>
            <a:ext cx="2078612" cy="1655848"/>
          </a:xfrm>
          <a:prstGeom prst="rect">
            <a:avLst/>
          </a:prstGeom>
          <a:noFill/>
          <a:ln>
            <a:noFill/>
          </a:ln>
        </p:spPr>
      </p:pic>
      <p:sp>
        <p:nvSpPr>
          <p:cNvPr id="112" name="Google Shape;112;p2"/>
          <p:cNvSpPr txBox="1"/>
          <p:nvPr/>
        </p:nvSpPr>
        <p:spPr>
          <a:xfrm>
            <a:off x="6966250" y="4213897"/>
            <a:ext cx="4781100" cy="136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Hand sanitizer</a:t>
            </a:r>
            <a:endParaRPr sz="20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Hydroxychloroquine</a:t>
            </a:r>
            <a:endParaRPr sz="20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Quarantine</a:t>
            </a:r>
            <a:endParaRPr sz="20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Restaurant</a:t>
            </a:r>
            <a:endParaRPr sz="20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Netflix</a:t>
            </a:r>
            <a:endParaRPr sz="2000">
              <a:solidFill>
                <a:srgbClr val="3F3F3F"/>
              </a:solidFill>
              <a:latin typeface="Calibri"/>
              <a:ea typeface="Calibri"/>
              <a:cs typeface="Calibri"/>
              <a:sym typeface="Calibri"/>
            </a:endParaRPr>
          </a:p>
        </p:txBody>
      </p:sp>
      <p:cxnSp>
        <p:nvCxnSpPr>
          <p:cNvPr id="113" name="Google Shape;113;p2"/>
          <p:cNvCxnSpPr/>
          <p:nvPr/>
        </p:nvCxnSpPr>
        <p:spPr>
          <a:xfrm>
            <a:off x="4992130" y="4150563"/>
            <a:ext cx="67839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descr="A close up of a map&#10;&#10;Description automatically generated" id="118" name="Google Shape;118;p3"/>
          <p:cNvPicPr preferRelativeResize="0"/>
          <p:nvPr>
            <p:ph idx="1" type="body"/>
          </p:nvPr>
        </p:nvPicPr>
        <p:blipFill rotWithShape="1">
          <a:blip r:embed="rId3">
            <a:alphaModFix/>
          </a:blip>
          <a:srcRect b="0" l="0" r="0" t="6314"/>
          <a:stretch/>
        </p:blipFill>
        <p:spPr>
          <a:xfrm>
            <a:off x="1796875" y="1275825"/>
            <a:ext cx="10001400" cy="5411100"/>
          </a:xfrm>
          <a:prstGeom prst="rect">
            <a:avLst/>
          </a:prstGeom>
          <a:noFill/>
          <a:ln>
            <a:noFill/>
          </a:ln>
        </p:spPr>
      </p:pic>
      <p:sp>
        <p:nvSpPr>
          <p:cNvPr id="119" name="Google Shape;119;p3"/>
          <p:cNvSpPr txBox="1"/>
          <p:nvPr>
            <p:ph type="title"/>
          </p:nvPr>
        </p:nvSpPr>
        <p:spPr>
          <a:xfrm>
            <a:off x="370700" y="279400"/>
            <a:ext cx="11711100" cy="91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Twitter Sentiment Analysis on Provided Hashtags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60400" y="2318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Google Trends on Provided Keywords</a:t>
            </a:r>
            <a:endParaRPr/>
          </a:p>
        </p:txBody>
      </p:sp>
      <p:pic>
        <p:nvPicPr>
          <p:cNvPr id="125" name="Google Shape;125;p4"/>
          <p:cNvPicPr preferRelativeResize="0"/>
          <p:nvPr/>
        </p:nvPicPr>
        <p:blipFill rotWithShape="1">
          <a:blip r:embed="rId3">
            <a:alphaModFix/>
          </a:blip>
          <a:srcRect b="3815" l="5845" r="8691" t="6835"/>
          <a:stretch/>
        </p:blipFill>
        <p:spPr>
          <a:xfrm>
            <a:off x="1908463" y="1251850"/>
            <a:ext cx="8619025" cy="540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 name="Shape 129"/>
        <p:cNvGrpSpPr/>
        <p:nvPr/>
      </p:nvGrpSpPr>
      <p:grpSpPr>
        <a:xfrm>
          <a:off x="0" y="0"/>
          <a:ext cx="0" cy="0"/>
          <a:chOff x="0" y="0"/>
          <a:chExt cx="0" cy="0"/>
        </a:xfrm>
      </p:grpSpPr>
      <p:sp>
        <p:nvSpPr>
          <p:cNvPr id="130" name="Google Shape;130;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5"/>
          <p:cNvSpPr txBox="1"/>
          <p:nvPr>
            <p:ph type="title"/>
          </p:nvPr>
        </p:nvSpPr>
        <p:spPr>
          <a:xfrm>
            <a:off x="5276088" y="1078992"/>
            <a:ext cx="6272784" cy="153619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t>Extra Keywords and Hashtags</a:t>
            </a:r>
            <a:endParaRPr/>
          </a:p>
        </p:txBody>
      </p:sp>
      <p:pic>
        <p:nvPicPr>
          <p:cNvPr id="132" name="Google Shape;132;p5"/>
          <p:cNvPicPr preferRelativeResize="0"/>
          <p:nvPr/>
        </p:nvPicPr>
        <p:blipFill rotWithShape="1">
          <a:blip r:embed="rId3">
            <a:alphaModFix/>
          </a:blip>
          <a:srcRect b="16004" l="0" r="0" t="22530"/>
          <a:stretch/>
        </p:blipFill>
        <p:spPr>
          <a:xfrm>
            <a:off x="475488" y="1300562"/>
            <a:ext cx="4233672" cy="1949158"/>
          </a:xfrm>
          <a:prstGeom prst="rect">
            <a:avLst/>
          </a:prstGeom>
          <a:noFill/>
          <a:ln>
            <a:noFill/>
          </a:ln>
        </p:spPr>
      </p:pic>
      <p:sp>
        <p:nvSpPr>
          <p:cNvPr id="133" name="Google Shape;133;p5"/>
          <p:cNvSpPr/>
          <p:nvPr/>
        </p:nvSpPr>
        <p:spPr>
          <a:xfrm rot="5400000">
            <a:off x="5514498" y="36338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4" name="Google Shape;134;p5"/>
          <p:cNvSpPr/>
          <p:nvPr/>
        </p:nvSpPr>
        <p:spPr>
          <a:xfrm>
            <a:off x="5279802" y="2935541"/>
            <a:ext cx="621792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picture containing drawing&#10;&#10;Description automatically generated" id="135" name="Google Shape;135;p5"/>
          <p:cNvPicPr preferRelativeResize="0"/>
          <p:nvPr/>
        </p:nvPicPr>
        <p:blipFill rotWithShape="1">
          <a:blip r:embed="rId4">
            <a:alphaModFix/>
          </a:blip>
          <a:srcRect b="10621" l="0" r="-2" t="0"/>
          <a:stretch/>
        </p:blipFill>
        <p:spPr>
          <a:xfrm>
            <a:off x="475488" y="3429000"/>
            <a:ext cx="4233672" cy="2128438"/>
          </a:xfrm>
          <a:prstGeom prst="rect">
            <a:avLst/>
          </a:prstGeom>
          <a:noFill/>
          <a:ln>
            <a:noFill/>
          </a:ln>
        </p:spPr>
      </p:pic>
      <p:sp>
        <p:nvSpPr>
          <p:cNvPr id="136" name="Google Shape;136;p5"/>
          <p:cNvSpPr txBox="1"/>
          <p:nvPr>
            <p:ph idx="1" type="body"/>
          </p:nvPr>
        </p:nvSpPr>
        <p:spPr>
          <a:xfrm>
            <a:off x="5276088" y="3355848"/>
            <a:ext cx="6272784" cy="28254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Bread</a:t>
            </a:r>
            <a:endParaRPr/>
          </a:p>
          <a:p>
            <a:pPr indent="-228600" lvl="0" marL="228600" rtl="0" algn="l">
              <a:lnSpc>
                <a:spcPct val="90000"/>
              </a:lnSpc>
              <a:spcBef>
                <a:spcPts val="1000"/>
              </a:spcBef>
              <a:spcAft>
                <a:spcPts val="0"/>
              </a:spcAft>
              <a:buClr>
                <a:schemeClr val="dk1"/>
              </a:buClr>
              <a:buSzPts val="2200"/>
              <a:buChar char="•"/>
            </a:pPr>
            <a:r>
              <a:rPr lang="en-US" sz="2200"/>
              <a:t>Delivery</a:t>
            </a:r>
            <a:endParaRPr/>
          </a:p>
          <a:p>
            <a:pPr indent="-228600" lvl="0" marL="228600" rtl="0" algn="l">
              <a:lnSpc>
                <a:spcPct val="90000"/>
              </a:lnSpc>
              <a:spcBef>
                <a:spcPts val="1000"/>
              </a:spcBef>
              <a:spcAft>
                <a:spcPts val="0"/>
              </a:spcAft>
              <a:buClr>
                <a:schemeClr val="dk1"/>
              </a:buClr>
              <a:buSzPts val="2200"/>
              <a:buChar char="•"/>
            </a:pPr>
            <a:r>
              <a:rPr lang="en-US" sz="2200"/>
              <a:t>Zoom</a:t>
            </a:r>
            <a:endParaRPr/>
          </a:p>
          <a:p>
            <a:pPr indent="-228600" lvl="0" marL="228600" rtl="0" algn="l">
              <a:lnSpc>
                <a:spcPct val="90000"/>
              </a:lnSpc>
              <a:spcBef>
                <a:spcPts val="1000"/>
              </a:spcBef>
              <a:spcAft>
                <a:spcPts val="0"/>
              </a:spcAft>
              <a:buClr>
                <a:schemeClr val="dk1"/>
              </a:buClr>
              <a:buSzPts val="2200"/>
              <a:buChar char="•"/>
            </a:pPr>
            <a:r>
              <a:rPr lang="en-US" sz="2200"/>
              <a:t>Unemployment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6"/>
          <p:cNvSpPr txBox="1"/>
          <p:nvPr>
            <p:ph type="title"/>
          </p:nvPr>
        </p:nvSpPr>
        <p:spPr>
          <a:xfrm>
            <a:off x="838200" y="100025"/>
            <a:ext cx="10951800" cy="103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Twitter Sentiment Analysis on Extra Hashtags</a:t>
            </a:r>
            <a:endParaRPr/>
          </a:p>
        </p:txBody>
      </p:sp>
      <p:pic>
        <p:nvPicPr>
          <p:cNvPr id="142" name="Google Shape;142;p6"/>
          <p:cNvPicPr preferRelativeResize="0"/>
          <p:nvPr/>
        </p:nvPicPr>
        <p:blipFill rotWithShape="1">
          <a:blip r:embed="rId3">
            <a:alphaModFix/>
          </a:blip>
          <a:srcRect b="0" l="0" r="0" t="6437"/>
          <a:stretch/>
        </p:blipFill>
        <p:spPr>
          <a:xfrm>
            <a:off x="1351813" y="1139825"/>
            <a:ext cx="9924577" cy="5426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Google Trends on Extra Keywords</a:t>
            </a:r>
            <a:endParaRPr/>
          </a:p>
        </p:txBody>
      </p:sp>
      <p:pic>
        <p:nvPicPr>
          <p:cNvPr id="148" name="Google Shape;148;p7"/>
          <p:cNvPicPr preferRelativeResize="0"/>
          <p:nvPr/>
        </p:nvPicPr>
        <p:blipFill>
          <a:blip r:embed="rId3">
            <a:alphaModFix/>
          </a:blip>
          <a:stretch>
            <a:fillRect/>
          </a:stretch>
        </p:blipFill>
        <p:spPr>
          <a:xfrm>
            <a:off x="0" y="1690700"/>
            <a:ext cx="12192000" cy="504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8"/>
          <p:cNvSpPr txBox="1"/>
          <p:nvPr>
            <p:ph type="title"/>
          </p:nvPr>
        </p:nvSpPr>
        <p:spPr>
          <a:xfrm>
            <a:off x="405713"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SafeGraph Data: Home Dwell Time</a:t>
            </a:r>
            <a:endParaRPr/>
          </a:p>
        </p:txBody>
      </p:sp>
      <p:pic>
        <p:nvPicPr>
          <p:cNvPr descr="A picture containing clock&#10;&#10;Description automatically generated" id="154" name="Google Shape;154;p8"/>
          <p:cNvPicPr preferRelativeResize="0"/>
          <p:nvPr>
            <p:ph idx="1" type="body"/>
          </p:nvPr>
        </p:nvPicPr>
        <p:blipFill rotWithShape="1">
          <a:blip r:embed="rId3">
            <a:alphaModFix/>
          </a:blip>
          <a:srcRect b="0" l="0" r="0" t="0"/>
          <a:stretch/>
        </p:blipFill>
        <p:spPr>
          <a:xfrm>
            <a:off x="9992343" y="365125"/>
            <a:ext cx="1857939" cy="1094945"/>
          </a:xfrm>
          <a:prstGeom prst="rect">
            <a:avLst/>
          </a:prstGeom>
          <a:noFill/>
          <a:ln>
            <a:noFill/>
          </a:ln>
        </p:spPr>
      </p:pic>
      <p:pic>
        <p:nvPicPr>
          <p:cNvPr id="155" name="Google Shape;155;p8"/>
          <p:cNvPicPr preferRelativeResize="0"/>
          <p:nvPr/>
        </p:nvPicPr>
        <p:blipFill>
          <a:blip r:embed="rId4">
            <a:alphaModFix/>
          </a:blip>
          <a:stretch>
            <a:fillRect/>
          </a:stretch>
        </p:blipFill>
        <p:spPr>
          <a:xfrm>
            <a:off x="1898625" y="1861775"/>
            <a:ext cx="9022700" cy="4492276"/>
          </a:xfrm>
          <a:prstGeom prst="rect">
            <a:avLst/>
          </a:prstGeom>
          <a:noFill/>
          <a:ln>
            <a:noFill/>
          </a:ln>
        </p:spPr>
      </p:pic>
      <p:pic>
        <p:nvPicPr>
          <p:cNvPr id="156" name="Google Shape;156;p8"/>
          <p:cNvPicPr preferRelativeResize="0"/>
          <p:nvPr/>
        </p:nvPicPr>
        <p:blipFill>
          <a:blip r:embed="rId5">
            <a:alphaModFix/>
          </a:blip>
          <a:stretch>
            <a:fillRect/>
          </a:stretch>
        </p:blipFill>
        <p:spPr>
          <a:xfrm>
            <a:off x="3824275" y="2725013"/>
            <a:ext cx="3324225" cy="4086225"/>
          </a:xfrm>
          <a:prstGeom prst="rect">
            <a:avLst/>
          </a:prstGeom>
          <a:noFill/>
          <a:ln>
            <a:noFill/>
          </a:ln>
        </p:spPr>
      </p:pic>
      <p:pic>
        <p:nvPicPr>
          <p:cNvPr id="157" name="Google Shape;157;p8"/>
          <p:cNvPicPr preferRelativeResize="0"/>
          <p:nvPr/>
        </p:nvPicPr>
        <p:blipFill>
          <a:blip r:embed="rId6">
            <a:alphaModFix/>
          </a:blip>
          <a:stretch>
            <a:fillRect/>
          </a:stretch>
        </p:blipFill>
        <p:spPr>
          <a:xfrm>
            <a:off x="7601350" y="3678113"/>
            <a:ext cx="723900" cy="666750"/>
          </a:xfrm>
          <a:prstGeom prst="rect">
            <a:avLst/>
          </a:prstGeom>
          <a:noFill/>
          <a:ln>
            <a:noFill/>
          </a:ln>
        </p:spPr>
      </p:pic>
      <p:pic>
        <p:nvPicPr>
          <p:cNvPr id="158" name="Google Shape;158;p8"/>
          <p:cNvPicPr preferRelativeResize="0"/>
          <p:nvPr/>
        </p:nvPicPr>
        <p:blipFill>
          <a:blip r:embed="rId7">
            <a:alphaModFix/>
          </a:blip>
          <a:stretch>
            <a:fillRect/>
          </a:stretch>
        </p:blipFill>
        <p:spPr>
          <a:xfrm>
            <a:off x="3733800" y="2328571"/>
            <a:ext cx="6705600" cy="4972050"/>
          </a:xfrm>
          <a:prstGeom prst="rect">
            <a:avLst/>
          </a:prstGeom>
          <a:noFill/>
          <a:ln>
            <a:noFill/>
          </a:ln>
        </p:spPr>
      </p:pic>
      <p:pic>
        <p:nvPicPr>
          <p:cNvPr id="159" name="Google Shape;159;p8"/>
          <p:cNvPicPr preferRelativeResize="0"/>
          <p:nvPr/>
        </p:nvPicPr>
        <p:blipFill>
          <a:blip r:embed="rId8">
            <a:alphaModFix/>
          </a:blip>
          <a:stretch>
            <a:fillRect/>
          </a:stretch>
        </p:blipFill>
        <p:spPr>
          <a:xfrm>
            <a:off x="7474025" y="1766900"/>
            <a:ext cx="2571750" cy="512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9"/>
          <p:cNvSpPr txBox="1"/>
          <p:nvPr>
            <p:ph type="title"/>
          </p:nvPr>
        </p:nvSpPr>
        <p:spPr>
          <a:xfrm>
            <a:off x="338988" y="257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SafeGraph Data: Traveling Distance</a:t>
            </a:r>
            <a:endParaRPr/>
          </a:p>
        </p:txBody>
      </p:sp>
      <p:pic>
        <p:nvPicPr>
          <p:cNvPr descr="A picture containing clock&#10;&#10;Description automatically generated" id="165" name="Google Shape;165;p9"/>
          <p:cNvPicPr preferRelativeResize="0"/>
          <p:nvPr>
            <p:ph idx="1" type="body"/>
          </p:nvPr>
        </p:nvPicPr>
        <p:blipFill rotWithShape="1">
          <a:blip r:embed="rId3">
            <a:alphaModFix/>
          </a:blip>
          <a:srcRect b="0" l="0" r="0" t="0"/>
          <a:stretch/>
        </p:blipFill>
        <p:spPr>
          <a:xfrm>
            <a:off x="9976793" y="115375"/>
            <a:ext cx="1857900" cy="1095000"/>
          </a:xfrm>
          <a:prstGeom prst="rect">
            <a:avLst/>
          </a:prstGeom>
          <a:noFill/>
          <a:ln>
            <a:noFill/>
          </a:ln>
        </p:spPr>
      </p:pic>
      <p:pic>
        <p:nvPicPr>
          <p:cNvPr id="166" name="Google Shape;166;p9"/>
          <p:cNvPicPr preferRelativeResize="0"/>
          <p:nvPr/>
        </p:nvPicPr>
        <p:blipFill>
          <a:blip r:embed="rId4">
            <a:alphaModFix/>
          </a:blip>
          <a:stretch>
            <a:fillRect/>
          </a:stretch>
        </p:blipFill>
        <p:spPr>
          <a:xfrm>
            <a:off x="1967975" y="1714475"/>
            <a:ext cx="9182100" cy="4543425"/>
          </a:xfrm>
          <a:prstGeom prst="rect">
            <a:avLst/>
          </a:prstGeom>
          <a:noFill/>
          <a:ln>
            <a:noFill/>
          </a:ln>
        </p:spPr>
      </p:pic>
      <p:pic>
        <p:nvPicPr>
          <p:cNvPr id="167" name="Google Shape;167;p9"/>
          <p:cNvPicPr preferRelativeResize="0"/>
          <p:nvPr/>
        </p:nvPicPr>
        <p:blipFill>
          <a:blip r:embed="rId5">
            <a:alphaModFix/>
          </a:blip>
          <a:stretch>
            <a:fillRect/>
          </a:stretch>
        </p:blipFill>
        <p:spPr>
          <a:xfrm>
            <a:off x="5087614" y="2565148"/>
            <a:ext cx="5019675" cy="3429000"/>
          </a:xfrm>
          <a:prstGeom prst="rect">
            <a:avLst/>
          </a:prstGeom>
          <a:noFill/>
          <a:ln>
            <a:noFill/>
          </a:ln>
        </p:spPr>
      </p:pic>
      <p:pic>
        <p:nvPicPr>
          <p:cNvPr id="168" name="Google Shape;168;p9"/>
          <p:cNvPicPr preferRelativeResize="0"/>
          <p:nvPr/>
        </p:nvPicPr>
        <p:blipFill>
          <a:blip r:embed="rId6">
            <a:alphaModFix/>
          </a:blip>
          <a:stretch>
            <a:fillRect/>
          </a:stretch>
        </p:blipFill>
        <p:spPr>
          <a:xfrm>
            <a:off x="3869096" y="2143205"/>
            <a:ext cx="6705600" cy="500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2020-04-13T05:49:45Z</dcterms:created>
  <dc:creator>Vanessa Marie Tang</dc:creator>
</cp:coreProperties>
</file>