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6858000" cy="1800066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970" y="-32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945943"/>
            <a:ext cx="5829300" cy="6266897"/>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9454516"/>
            <a:ext cx="5143500" cy="434599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114FDF1-05B7-4AB2-B845-27262632783D}"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1A32C-39CE-4300-96EB-10F80F6C00C9}" type="slidenum">
              <a:rPr lang="en-US" smtClean="0"/>
              <a:t>‹#›</a:t>
            </a:fld>
            <a:endParaRPr lang="en-US"/>
          </a:p>
        </p:txBody>
      </p:sp>
    </p:spTree>
    <p:extLst>
      <p:ext uri="{BB962C8B-B14F-4D97-AF65-F5344CB8AC3E}">
        <p14:creationId xmlns:p14="http://schemas.microsoft.com/office/powerpoint/2010/main" val="2222220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14FDF1-05B7-4AB2-B845-27262632783D}"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1A32C-39CE-4300-96EB-10F80F6C00C9}" type="slidenum">
              <a:rPr lang="en-US" smtClean="0"/>
              <a:t>‹#›</a:t>
            </a:fld>
            <a:endParaRPr lang="en-US"/>
          </a:p>
        </p:txBody>
      </p:sp>
    </p:spTree>
    <p:extLst>
      <p:ext uri="{BB962C8B-B14F-4D97-AF65-F5344CB8AC3E}">
        <p14:creationId xmlns:p14="http://schemas.microsoft.com/office/powerpoint/2010/main" val="3569369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958369"/>
            <a:ext cx="1478756" cy="1525473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958369"/>
            <a:ext cx="4350544" cy="1525473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14FDF1-05B7-4AB2-B845-27262632783D}"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1A32C-39CE-4300-96EB-10F80F6C00C9}" type="slidenum">
              <a:rPr lang="en-US" smtClean="0"/>
              <a:t>‹#›</a:t>
            </a:fld>
            <a:endParaRPr lang="en-US"/>
          </a:p>
        </p:txBody>
      </p:sp>
    </p:spTree>
    <p:extLst>
      <p:ext uri="{BB962C8B-B14F-4D97-AF65-F5344CB8AC3E}">
        <p14:creationId xmlns:p14="http://schemas.microsoft.com/office/powerpoint/2010/main" val="2950692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14FDF1-05B7-4AB2-B845-27262632783D}"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1A32C-39CE-4300-96EB-10F80F6C00C9}" type="slidenum">
              <a:rPr lang="en-US" smtClean="0"/>
              <a:t>‹#›</a:t>
            </a:fld>
            <a:endParaRPr lang="en-US"/>
          </a:p>
        </p:txBody>
      </p:sp>
    </p:spTree>
    <p:extLst>
      <p:ext uri="{BB962C8B-B14F-4D97-AF65-F5344CB8AC3E}">
        <p14:creationId xmlns:p14="http://schemas.microsoft.com/office/powerpoint/2010/main" val="2816574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4487671"/>
            <a:ext cx="5915025" cy="7487774"/>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12046282"/>
            <a:ext cx="5915025" cy="3937644"/>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114FDF1-05B7-4AB2-B845-27262632783D}"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1A32C-39CE-4300-96EB-10F80F6C00C9}" type="slidenum">
              <a:rPr lang="en-US" smtClean="0"/>
              <a:t>‹#›</a:t>
            </a:fld>
            <a:endParaRPr lang="en-US"/>
          </a:p>
        </p:txBody>
      </p:sp>
    </p:spTree>
    <p:extLst>
      <p:ext uri="{BB962C8B-B14F-4D97-AF65-F5344CB8AC3E}">
        <p14:creationId xmlns:p14="http://schemas.microsoft.com/office/powerpoint/2010/main" val="1904168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4791843"/>
            <a:ext cx="2914650" cy="1142125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4791843"/>
            <a:ext cx="2914650" cy="1142125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114FDF1-05B7-4AB2-B845-27262632783D}"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41A32C-39CE-4300-96EB-10F80F6C00C9}" type="slidenum">
              <a:rPr lang="en-US" smtClean="0"/>
              <a:t>‹#›</a:t>
            </a:fld>
            <a:endParaRPr lang="en-US"/>
          </a:p>
        </p:txBody>
      </p:sp>
    </p:spTree>
    <p:extLst>
      <p:ext uri="{BB962C8B-B14F-4D97-AF65-F5344CB8AC3E}">
        <p14:creationId xmlns:p14="http://schemas.microsoft.com/office/powerpoint/2010/main" val="3795712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958373"/>
            <a:ext cx="5915025" cy="347929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4412664"/>
            <a:ext cx="2901255" cy="2162578"/>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6575242"/>
            <a:ext cx="2901255" cy="967119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4412664"/>
            <a:ext cx="2915543" cy="2162578"/>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6575242"/>
            <a:ext cx="2915543" cy="967119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114FDF1-05B7-4AB2-B845-27262632783D}" type="datetimeFigureOut">
              <a:rPr lang="en-US" smtClean="0"/>
              <a:t>5/20/2024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41A32C-39CE-4300-96EB-10F80F6C00C9}" type="slidenum">
              <a:rPr lang="en-US" smtClean="0"/>
              <a:t>‹#›</a:t>
            </a:fld>
            <a:endParaRPr lang="en-US"/>
          </a:p>
        </p:txBody>
      </p:sp>
    </p:spTree>
    <p:extLst>
      <p:ext uri="{BB962C8B-B14F-4D97-AF65-F5344CB8AC3E}">
        <p14:creationId xmlns:p14="http://schemas.microsoft.com/office/powerpoint/2010/main" val="2976662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114FDF1-05B7-4AB2-B845-27262632783D}" type="datetimeFigureOut">
              <a:rPr lang="en-US" smtClean="0"/>
              <a:t>5/20/2024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41A32C-39CE-4300-96EB-10F80F6C00C9}" type="slidenum">
              <a:rPr lang="en-US" smtClean="0"/>
              <a:t>‹#›</a:t>
            </a:fld>
            <a:endParaRPr lang="en-US"/>
          </a:p>
        </p:txBody>
      </p:sp>
    </p:spTree>
    <p:extLst>
      <p:ext uri="{BB962C8B-B14F-4D97-AF65-F5344CB8AC3E}">
        <p14:creationId xmlns:p14="http://schemas.microsoft.com/office/powerpoint/2010/main" val="280452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14FDF1-05B7-4AB2-B845-27262632783D}" type="datetimeFigureOut">
              <a:rPr lang="en-US" smtClean="0"/>
              <a:t>5/20/2024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41A32C-39CE-4300-96EB-10F80F6C00C9}" type="slidenum">
              <a:rPr lang="en-US" smtClean="0"/>
              <a:t>‹#›</a:t>
            </a:fld>
            <a:endParaRPr lang="en-US"/>
          </a:p>
        </p:txBody>
      </p:sp>
    </p:spTree>
    <p:extLst>
      <p:ext uri="{BB962C8B-B14F-4D97-AF65-F5344CB8AC3E}">
        <p14:creationId xmlns:p14="http://schemas.microsoft.com/office/powerpoint/2010/main" val="2069761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1200044"/>
            <a:ext cx="2211884" cy="4200155"/>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2591766"/>
            <a:ext cx="3471863" cy="12792138"/>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5400199"/>
            <a:ext cx="2211884" cy="1000453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3114FDF1-05B7-4AB2-B845-27262632783D}"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41A32C-39CE-4300-96EB-10F80F6C00C9}" type="slidenum">
              <a:rPr lang="en-US" smtClean="0"/>
              <a:t>‹#›</a:t>
            </a:fld>
            <a:endParaRPr lang="en-US"/>
          </a:p>
        </p:txBody>
      </p:sp>
    </p:spTree>
    <p:extLst>
      <p:ext uri="{BB962C8B-B14F-4D97-AF65-F5344CB8AC3E}">
        <p14:creationId xmlns:p14="http://schemas.microsoft.com/office/powerpoint/2010/main" val="731784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1200044"/>
            <a:ext cx="2211884" cy="4200155"/>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2591766"/>
            <a:ext cx="3471863" cy="12792138"/>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5400199"/>
            <a:ext cx="2211884" cy="1000453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3114FDF1-05B7-4AB2-B845-27262632783D}"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41A32C-39CE-4300-96EB-10F80F6C00C9}" type="slidenum">
              <a:rPr lang="en-US" smtClean="0"/>
              <a:t>‹#›</a:t>
            </a:fld>
            <a:endParaRPr lang="en-US"/>
          </a:p>
        </p:txBody>
      </p:sp>
    </p:spTree>
    <p:extLst>
      <p:ext uri="{BB962C8B-B14F-4D97-AF65-F5344CB8AC3E}">
        <p14:creationId xmlns:p14="http://schemas.microsoft.com/office/powerpoint/2010/main" val="3373973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958373"/>
            <a:ext cx="5915025" cy="347929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4791843"/>
            <a:ext cx="5915025" cy="1142125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16683952"/>
            <a:ext cx="1543050" cy="958369"/>
          </a:xfrm>
          <a:prstGeom prst="rect">
            <a:avLst/>
          </a:prstGeom>
        </p:spPr>
        <p:txBody>
          <a:bodyPr vert="horz" lIns="91440" tIns="45720" rIns="91440" bIns="45720" rtlCol="0" anchor="ctr"/>
          <a:lstStyle>
            <a:lvl1pPr algn="l">
              <a:defRPr sz="900">
                <a:solidFill>
                  <a:schemeClr val="tx1">
                    <a:tint val="75000"/>
                  </a:schemeClr>
                </a:solidFill>
              </a:defRPr>
            </a:lvl1pPr>
          </a:lstStyle>
          <a:p>
            <a:fld id="{3114FDF1-05B7-4AB2-B845-27262632783D}" type="datetimeFigureOut">
              <a:rPr lang="en-US" smtClean="0"/>
              <a:t>5/20/2024</a:t>
            </a:fld>
            <a:endParaRPr lang="en-US"/>
          </a:p>
        </p:txBody>
      </p:sp>
      <p:sp>
        <p:nvSpPr>
          <p:cNvPr id="5" name="Footer Placeholder 4"/>
          <p:cNvSpPr>
            <a:spLocks noGrp="1"/>
          </p:cNvSpPr>
          <p:nvPr>
            <p:ph type="ftr" sz="quarter" idx="3"/>
          </p:nvPr>
        </p:nvSpPr>
        <p:spPr>
          <a:xfrm>
            <a:off x="2271713" y="16683952"/>
            <a:ext cx="2314575" cy="958369"/>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16683952"/>
            <a:ext cx="1543050" cy="958369"/>
          </a:xfrm>
          <a:prstGeom prst="rect">
            <a:avLst/>
          </a:prstGeom>
        </p:spPr>
        <p:txBody>
          <a:bodyPr vert="horz" lIns="91440" tIns="45720" rIns="91440" bIns="45720" rtlCol="0" anchor="ctr"/>
          <a:lstStyle>
            <a:lvl1pPr algn="r">
              <a:defRPr sz="900">
                <a:solidFill>
                  <a:schemeClr val="tx1">
                    <a:tint val="75000"/>
                  </a:schemeClr>
                </a:solidFill>
              </a:defRPr>
            </a:lvl1pPr>
          </a:lstStyle>
          <a:p>
            <a:fld id="{6141A32C-39CE-4300-96EB-10F80F6C00C9}" type="slidenum">
              <a:rPr lang="en-US" smtClean="0"/>
              <a:t>‹#›</a:t>
            </a:fld>
            <a:endParaRPr lang="en-US"/>
          </a:p>
        </p:txBody>
      </p:sp>
    </p:spTree>
    <p:extLst>
      <p:ext uri="{BB962C8B-B14F-4D97-AF65-F5344CB8AC3E}">
        <p14:creationId xmlns:p14="http://schemas.microsoft.com/office/powerpoint/2010/main" val="2635195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89" y="0"/>
            <a:ext cx="6857999" cy="18000663"/>
          </a:xfrm>
          <a:prstGeom prst="rect">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path path="circle">
              <a:fillToRect l="100000" b="100000"/>
            </a:path>
            <a:tileRect t="-100000" r="-10000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91729" y="179438"/>
            <a:ext cx="6459794" cy="264953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1" y="2936007"/>
            <a:ext cx="2948940" cy="499862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049905" y="2948175"/>
            <a:ext cx="3809048" cy="498645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 y="16302892"/>
            <a:ext cx="6857999" cy="169777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200" dirty="0">
              <a:solidFill>
                <a:schemeClr val="tx1"/>
              </a:solidFill>
            </a:endParaRPr>
          </a:p>
        </p:txBody>
      </p:sp>
      <p:sp>
        <p:nvSpPr>
          <p:cNvPr id="9" name="Rounded Rectangle 8"/>
          <p:cNvSpPr/>
          <p:nvPr/>
        </p:nvSpPr>
        <p:spPr>
          <a:xfrm>
            <a:off x="0" y="10082919"/>
            <a:ext cx="6858000" cy="621997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stretch>
            <a:fillRect/>
          </a:stretch>
        </p:blipFill>
        <p:spPr>
          <a:xfrm>
            <a:off x="5887736" y="215590"/>
            <a:ext cx="763787" cy="760437"/>
          </a:xfrm>
          <a:prstGeom prst="rect">
            <a:avLst/>
          </a:prstGeom>
        </p:spPr>
      </p:pic>
      <p:sp>
        <p:nvSpPr>
          <p:cNvPr id="11" name="TextBox 10"/>
          <p:cNvSpPr txBox="1"/>
          <p:nvPr/>
        </p:nvSpPr>
        <p:spPr>
          <a:xfrm>
            <a:off x="716280" y="613357"/>
            <a:ext cx="4831080" cy="646331"/>
          </a:xfrm>
          <a:prstGeom prst="rect">
            <a:avLst/>
          </a:prstGeom>
          <a:noFill/>
        </p:spPr>
        <p:txBody>
          <a:bodyPr wrap="square" rtlCol="0">
            <a:spAutoFit/>
          </a:bodyPr>
          <a:lstStyle/>
          <a:p>
            <a:pPr algn="ctr"/>
            <a:r>
              <a:rPr lang="en-US" b="1" dirty="0" smtClean="0"/>
              <a:t>Vehicle license plate detection and classification system using Deep Learning</a:t>
            </a:r>
            <a:endParaRPr lang="en-US" b="1" dirty="0"/>
          </a:p>
        </p:txBody>
      </p:sp>
      <p:sp>
        <p:nvSpPr>
          <p:cNvPr id="12" name="TextBox 11"/>
          <p:cNvSpPr txBox="1"/>
          <p:nvPr/>
        </p:nvSpPr>
        <p:spPr>
          <a:xfrm>
            <a:off x="2480310" y="1330575"/>
            <a:ext cx="2095500" cy="276999"/>
          </a:xfrm>
          <a:prstGeom prst="rect">
            <a:avLst/>
          </a:prstGeom>
          <a:noFill/>
        </p:spPr>
        <p:txBody>
          <a:bodyPr wrap="square" rtlCol="0">
            <a:spAutoFit/>
          </a:bodyPr>
          <a:lstStyle/>
          <a:p>
            <a:r>
              <a:rPr lang="en-US" sz="1200" b="1" dirty="0" smtClean="0"/>
              <a:t>Nguyen </a:t>
            </a:r>
            <a:r>
              <a:rPr lang="en-US" sz="1200" b="1" dirty="0" err="1" smtClean="0"/>
              <a:t>Quang</a:t>
            </a:r>
            <a:r>
              <a:rPr lang="en-US" sz="1200" b="1" dirty="0" smtClean="0"/>
              <a:t> Sang</a:t>
            </a:r>
            <a:r>
              <a:rPr lang="en-US" sz="1200" b="1" baseline="30000" dirty="0" smtClean="0"/>
              <a:t>1</a:t>
            </a:r>
            <a:endParaRPr lang="en-US" sz="1200" b="1" baseline="30000" dirty="0"/>
          </a:p>
        </p:txBody>
      </p:sp>
      <p:sp>
        <p:nvSpPr>
          <p:cNvPr id="13" name="TextBox 12"/>
          <p:cNvSpPr txBox="1"/>
          <p:nvPr/>
        </p:nvSpPr>
        <p:spPr>
          <a:xfrm>
            <a:off x="1386103" y="1764353"/>
            <a:ext cx="5265420" cy="276999"/>
          </a:xfrm>
          <a:prstGeom prst="rect">
            <a:avLst/>
          </a:prstGeom>
          <a:noFill/>
        </p:spPr>
        <p:txBody>
          <a:bodyPr wrap="square" rtlCol="0">
            <a:spAutoFit/>
          </a:bodyPr>
          <a:lstStyle/>
          <a:p>
            <a:r>
              <a:rPr lang="en-US" sz="1200" baseline="30000" dirty="0" smtClean="0"/>
              <a:t>1 </a:t>
            </a:r>
            <a:r>
              <a:rPr lang="en-US" sz="1200" dirty="0" smtClean="0"/>
              <a:t>Faculty of Information Technology, Hanoi University of Industry</a:t>
            </a:r>
            <a:endParaRPr lang="en-US" sz="1200" dirty="0"/>
          </a:p>
        </p:txBody>
      </p:sp>
      <p:sp>
        <p:nvSpPr>
          <p:cNvPr id="14" name="TextBox 13"/>
          <p:cNvSpPr txBox="1"/>
          <p:nvPr/>
        </p:nvSpPr>
        <p:spPr>
          <a:xfrm>
            <a:off x="1394460" y="2269018"/>
            <a:ext cx="4152900" cy="276999"/>
          </a:xfrm>
          <a:prstGeom prst="rect">
            <a:avLst/>
          </a:prstGeom>
          <a:noFill/>
        </p:spPr>
        <p:txBody>
          <a:bodyPr wrap="square" rtlCol="0">
            <a:spAutoFit/>
          </a:bodyPr>
          <a:lstStyle/>
          <a:p>
            <a:r>
              <a:rPr lang="en-US" sz="1200" dirty="0" smtClean="0"/>
              <a:t>* Email : sangsura002@gmail.com</a:t>
            </a:r>
            <a:endParaRPr lang="en-US" sz="1200" dirty="0"/>
          </a:p>
        </p:txBody>
      </p:sp>
      <p:sp>
        <p:nvSpPr>
          <p:cNvPr id="15" name="TextBox 14"/>
          <p:cNvSpPr txBox="1"/>
          <p:nvPr/>
        </p:nvSpPr>
        <p:spPr>
          <a:xfrm>
            <a:off x="716280" y="2923509"/>
            <a:ext cx="1882140" cy="338554"/>
          </a:xfrm>
          <a:prstGeom prst="rect">
            <a:avLst/>
          </a:prstGeom>
          <a:noFill/>
        </p:spPr>
        <p:txBody>
          <a:bodyPr wrap="square" rtlCol="0">
            <a:spAutoFit/>
          </a:bodyPr>
          <a:lstStyle/>
          <a:p>
            <a:r>
              <a:rPr lang="en-US" sz="1600" b="1" dirty="0" smtClean="0"/>
              <a:t>INTRODUCTION</a:t>
            </a:r>
            <a:endParaRPr lang="en-US" sz="1600" b="1" dirty="0"/>
          </a:p>
        </p:txBody>
      </p:sp>
      <p:sp>
        <p:nvSpPr>
          <p:cNvPr id="16" name="TextBox 15"/>
          <p:cNvSpPr txBox="1"/>
          <p:nvPr/>
        </p:nvSpPr>
        <p:spPr>
          <a:xfrm>
            <a:off x="3665220" y="2948175"/>
            <a:ext cx="2857500" cy="338554"/>
          </a:xfrm>
          <a:prstGeom prst="rect">
            <a:avLst/>
          </a:prstGeom>
          <a:noFill/>
        </p:spPr>
        <p:txBody>
          <a:bodyPr wrap="square" rtlCol="0">
            <a:spAutoFit/>
          </a:bodyPr>
          <a:lstStyle/>
          <a:p>
            <a:r>
              <a:rPr lang="en-US" sz="1600" b="1" dirty="0" smtClean="0"/>
              <a:t>MATERIALS AND METHODS</a:t>
            </a:r>
            <a:endParaRPr lang="en-US" sz="1600" b="1" dirty="0"/>
          </a:p>
        </p:txBody>
      </p:sp>
      <p:sp>
        <p:nvSpPr>
          <p:cNvPr id="17" name="TextBox 16"/>
          <p:cNvSpPr txBox="1"/>
          <p:nvPr/>
        </p:nvSpPr>
        <p:spPr>
          <a:xfrm>
            <a:off x="100965" y="3181599"/>
            <a:ext cx="2849881" cy="4708981"/>
          </a:xfrm>
          <a:prstGeom prst="rect">
            <a:avLst/>
          </a:prstGeom>
          <a:noFill/>
        </p:spPr>
        <p:txBody>
          <a:bodyPr wrap="square" rtlCol="0">
            <a:spAutoFit/>
          </a:bodyPr>
          <a:lstStyle/>
          <a:p>
            <a:pPr algn="just"/>
            <a:r>
              <a:rPr lang="en-US" sz="1200" dirty="0" smtClean="0"/>
              <a:t>With increasing vehicle usage, the need for effective traffic management and law enforcement also increases. Automatic license plate recognition (ALPR) systems have become essential in identifying and classifying vehicles based on license plate numbers. Our research focuses on developing a robust ALPR and classification system capable of real-time recognition and classification of license plates. The system includes a license plate detection module, an OCR engine, and a classification algorithm. The detection module uses advanced object detection techniques to locate license plates in images. The classification algorithm will then classify the license plate based on criteria such as blur and occlusion. The OCR engine extracts characters from quality plates, converting them into text. Our research highlights the system's scalability and easy integration into existing infrastructure, promising significant improvements in traffic management and security.</a:t>
            </a:r>
            <a:endParaRPr lang="en-US" sz="1200" dirty="0"/>
          </a:p>
        </p:txBody>
      </p:sp>
      <p:pic>
        <p:nvPicPr>
          <p:cNvPr id="20" name="Picture 19"/>
          <p:cNvPicPr>
            <a:picLocks noChangeAspect="1"/>
          </p:cNvPicPr>
          <p:nvPr/>
        </p:nvPicPr>
        <p:blipFill>
          <a:blip r:embed="rId3"/>
          <a:stretch>
            <a:fillRect/>
          </a:stretch>
        </p:blipFill>
        <p:spPr>
          <a:xfrm>
            <a:off x="3136107" y="3616374"/>
            <a:ext cx="3596640" cy="217975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5275" y="6144624"/>
            <a:ext cx="3598307" cy="1418975"/>
          </a:xfrm>
          <a:prstGeom prst="rect">
            <a:avLst/>
          </a:prstGeom>
        </p:spPr>
      </p:pic>
      <p:sp>
        <p:nvSpPr>
          <p:cNvPr id="22" name="TextBox 21"/>
          <p:cNvSpPr txBox="1"/>
          <p:nvPr/>
        </p:nvSpPr>
        <p:spPr>
          <a:xfrm>
            <a:off x="3843349" y="3315392"/>
            <a:ext cx="2537460" cy="276999"/>
          </a:xfrm>
          <a:prstGeom prst="rect">
            <a:avLst/>
          </a:prstGeom>
          <a:noFill/>
        </p:spPr>
        <p:txBody>
          <a:bodyPr wrap="square" rtlCol="0">
            <a:spAutoFit/>
          </a:bodyPr>
          <a:lstStyle/>
          <a:p>
            <a:r>
              <a:rPr lang="en-US" sz="1200" b="1" dirty="0" smtClean="0"/>
              <a:t>Fig 1. </a:t>
            </a:r>
            <a:r>
              <a:rPr lang="en-US" sz="1200" dirty="0" smtClean="0"/>
              <a:t>Model Yolov8 architecture</a:t>
            </a:r>
            <a:endParaRPr lang="en-US" sz="1200" dirty="0"/>
          </a:p>
        </p:txBody>
      </p:sp>
      <p:sp>
        <p:nvSpPr>
          <p:cNvPr id="23" name="TextBox 22"/>
          <p:cNvSpPr txBox="1"/>
          <p:nvPr/>
        </p:nvSpPr>
        <p:spPr>
          <a:xfrm>
            <a:off x="3798570" y="5847488"/>
            <a:ext cx="3108960" cy="276999"/>
          </a:xfrm>
          <a:prstGeom prst="rect">
            <a:avLst/>
          </a:prstGeom>
          <a:noFill/>
        </p:spPr>
        <p:txBody>
          <a:bodyPr wrap="square" rtlCol="0">
            <a:spAutoFit/>
          </a:bodyPr>
          <a:lstStyle/>
          <a:p>
            <a:r>
              <a:rPr lang="en-US" sz="1200" b="1" dirty="0" smtClean="0"/>
              <a:t>Fig 2. </a:t>
            </a:r>
            <a:r>
              <a:rPr lang="en-US" sz="1200" dirty="0" smtClean="0"/>
              <a:t>Model Resnet34 architecture</a:t>
            </a:r>
            <a:endParaRPr lang="en-US" sz="1200" dirty="0"/>
          </a:p>
        </p:txBody>
      </p:sp>
      <p:sp>
        <p:nvSpPr>
          <p:cNvPr id="24" name="TextBox 23"/>
          <p:cNvSpPr txBox="1"/>
          <p:nvPr/>
        </p:nvSpPr>
        <p:spPr>
          <a:xfrm>
            <a:off x="2305231" y="7988454"/>
            <a:ext cx="2857500" cy="338554"/>
          </a:xfrm>
          <a:prstGeom prst="rect">
            <a:avLst/>
          </a:prstGeom>
          <a:noFill/>
        </p:spPr>
        <p:txBody>
          <a:bodyPr wrap="square" rtlCol="0">
            <a:spAutoFit/>
          </a:bodyPr>
          <a:lstStyle/>
          <a:p>
            <a:r>
              <a:rPr lang="en-US" sz="1600" b="1" dirty="0" smtClean="0"/>
              <a:t>RESULTS AND DISCUSSION</a:t>
            </a:r>
            <a:endParaRPr lang="en-US" sz="1600" b="1" dirty="0"/>
          </a:p>
        </p:txBody>
      </p:sp>
      <p:pic>
        <p:nvPicPr>
          <p:cNvPr id="25" name="Picture 24"/>
          <p:cNvPicPr/>
          <p:nvPr/>
        </p:nvPicPr>
        <p:blipFill>
          <a:blip r:embed="rId5"/>
          <a:stretch>
            <a:fillRect/>
          </a:stretch>
        </p:blipFill>
        <p:spPr>
          <a:xfrm>
            <a:off x="826770" y="13911012"/>
            <a:ext cx="5402580" cy="2015838"/>
          </a:xfrm>
          <a:prstGeom prst="rect">
            <a:avLst/>
          </a:prstGeom>
        </p:spPr>
      </p:pic>
      <p:sp>
        <p:nvSpPr>
          <p:cNvPr id="26" name="TextBox 25"/>
          <p:cNvSpPr txBox="1"/>
          <p:nvPr/>
        </p:nvSpPr>
        <p:spPr>
          <a:xfrm>
            <a:off x="158491" y="16731490"/>
            <a:ext cx="6541018" cy="1015663"/>
          </a:xfrm>
          <a:prstGeom prst="rect">
            <a:avLst/>
          </a:prstGeom>
          <a:noFill/>
        </p:spPr>
        <p:txBody>
          <a:bodyPr wrap="square" rtlCol="0">
            <a:spAutoFit/>
          </a:bodyPr>
          <a:lstStyle/>
          <a:p>
            <a:pPr algn="just"/>
            <a:r>
              <a:rPr lang="en-US" sz="1200" dirty="0" smtClean="0"/>
              <a:t>The project has successfully fulfilled the majority of its objectives, including the detection of diverse license plates, their classification, and the automatic recognition of license plate characters with high accuracy and low latency. To further enhance performance, plans for the future include utilizing specialized cameras, establishing a stable environment for capturing images, and exploring novel </a:t>
            </a:r>
            <a:r>
              <a:rPr lang="en-US" sz="1200" dirty="0" err="1" smtClean="0"/>
              <a:t>Deeplearning</a:t>
            </a:r>
            <a:r>
              <a:rPr lang="en-US" sz="1200" dirty="0" smtClean="0"/>
              <a:t> models.</a:t>
            </a:r>
            <a:endParaRPr lang="en-US" sz="1200" dirty="0"/>
          </a:p>
        </p:txBody>
      </p:sp>
      <p:sp>
        <p:nvSpPr>
          <p:cNvPr id="27" name="TextBox 26"/>
          <p:cNvSpPr txBox="1"/>
          <p:nvPr/>
        </p:nvSpPr>
        <p:spPr>
          <a:xfrm>
            <a:off x="2668021" y="16392936"/>
            <a:ext cx="1350792" cy="338554"/>
          </a:xfrm>
          <a:prstGeom prst="rect">
            <a:avLst/>
          </a:prstGeom>
          <a:noFill/>
        </p:spPr>
        <p:txBody>
          <a:bodyPr wrap="square" rtlCol="0">
            <a:spAutoFit/>
          </a:bodyPr>
          <a:lstStyle/>
          <a:p>
            <a:r>
              <a:rPr lang="en-US" sz="1600" b="1" dirty="0" smtClean="0"/>
              <a:t>CONCLUSION</a:t>
            </a:r>
            <a:endParaRPr lang="en-US" sz="1600" b="1" dirty="0"/>
          </a:p>
        </p:txBody>
      </p:sp>
      <p:pic>
        <p:nvPicPr>
          <p:cNvPr id="28" name="Picture 27"/>
          <p:cNvPicPr>
            <a:picLocks noChangeAspect="1"/>
          </p:cNvPicPr>
          <p:nvPr/>
        </p:nvPicPr>
        <p:blipFill>
          <a:blip r:embed="rId6"/>
          <a:stretch>
            <a:fillRect/>
          </a:stretch>
        </p:blipFill>
        <p:spPr>
          <a:xfrm>
            <a:off x="240514" y="10507774"/>
            <a:ext cx="3193390" cy="2550579"/>
          </a:xfrm>
          <a:prstGeom prst="rect">
            <a:avLst/>
          </a:prstGeom>
        </p:spPr>
      </p:pic>
      <p:pic>
        <p:nvPicPr>
          <p:cNvPr id="29" name="Picture 28"/>
          <p:cNvPicPr>
            <a:picLocks noChangeAspect="1"/>
          </p:cNvPicPr>
          <p:nvPr/>
        </p:nvPicPr>
        <p:blipFill>
          <a:blip r:embed="rId7"/>
          <a:stretch>
            <a:fillRect/>
          </a:stretch>
        </p:blipFill>
        <p:spPr>
          <a:xfrm>
            <a:off x="3640381" y="10507774"/>
            <a:ext cx="3011142" cy="2551997"/>
          </a:xfrm>
          <a:prstGeom prst="rect">
            <a:avLst/>
          </a:prstGeom>
        </p:spPr>
      </p:pic>
      <p:sp>
        <p:nvSpPr>
          <p:cNvPr id="30" name="TextBox 29"/>
          <p:cNvSpPr txBox="1"/>
          <p:nvPr/>
        </p:nvSpPr>
        <p:spPr>
          <a:xfrm>
            <a:off x="158491" y="13174638"/>
            <a:ext cx="3381577" cy="646331"/>
          </a:xfrm>
          <a:prstGeom prst="rect">
            <a:avLst/>
          </a:prstGeom>
          <a:noFill/>
        </p:spPr>
        <p:txBody>
          <a:bodyPr wrap="square" rtlCol="0">
            <a:spAutoFit/>
          </a:bodyPr>
          <a:lstStyle/>
          <a:p>
            <a:pPr algn="ctr"/>
            <a:r>
              <a:rPr lang="en-US" sz="1200" b="1" dirty="0" smtClean="0"/>
              <a:t>Fig 3. </a:t>
            </a:r>
            <a:r>
              <a:rPr lang="en-US" sz="1200" i="1" dirty="0" smtClean="0"/>
              <a:t>Evaluation results of license plate classification model (blurred and normal) using Resnet34 model</a:t>
            </a:r>
            <a:endParaRPr lang="en-US" sz="1200" i="1" dirty="0"/>
          </a:p>
        </p:txBody>
      </p:sp>
      <p:sp>
        <p:nvSpPr>
          <p:cNvPr id="31" name="TextBox 30"/>
          <p:cNvSpPr txBox="1"/>
          <p:nvPr/>
        </p:nvSpPr>
        <p:spPr>
          <a:xfrm>
            <a:off x="3733981" y="13174637"/>
            <a:ext cx="2823941" cy="646331"/>
          </a:xfrm>
          <a:prstGeom prst="rect">
            <a:avLst/>
          </a:prstGeom>
          <a:noFill/>
        </p:spPr>
        <p:txBody>
          <a:bodyPr wrap="square" rtlCol="0">
            <a:spAutoFit/>
          </a:bodyPr>
          <a:lstStyle/>
          <a:p>
            <a:pPr algn="ctr"/>
            <a:r>
              <a:rPr lang="en-US" sz="1200" b="1" dirty="0" smtClean="0"/>
              <a:t>Fig 4. </a:t>
            </a:r>
            <a:r>
              <a:rPr lang="en-US" sz="1200" i="1" dirty="0" smtClean="0"/>
              <a:t>Evaluation results of license plate classification model (obscured and normal) using Resnet34 model</a:t>
            </a:r>
            <a:endParaRPr lang="en-US" sz="1200" i="1" dirty="0"/>
          </a:p>
        </p:txBody>
      </p:sp>
      <p:sp>
        <p:nvSpPr>
          <p:cNvPr id="32" name="TextBox 31"/>
          <p:cNvSpPr txBox="1"/>
          <p:nvPr/>
        </p:nvSpPr>
        <p:spPr>
          <a:xfrm>
            <a:off x="1192504" y="15971871"/>
            <a:ext cx="4945432" cy="276999"/>
          </a:xfrm>
          <a:prstGeom prst="rect">
            <a:avLst/>
          </a:prstGeom>
          <a:noFill/>
        </p:spPr>
        <p:txBody>
          <a:bodyPr wrap="square" rtlCol="0">
            <a:spAutoFit/>
          </a:bodyPr>
          <a:lstStyle/>
          <a:p>
            <a:pPr algn="ctr"/>
            <a:r>
              <a:rPr lang="en-US" sz="1200" b="1" dirty="0" smtClean="0"/>
              <a:t>Fig 5. </a:t>
            </a:r>
            <a:r>
              <a:rPr lang="en-US" sz="1200" i="1" dirty="0" smtClean="0"/>
              <a:t>Evaluation results of the license plate detection model using yolov8</a:t>
            </a:r>
            <a:endParaRPr lang="en-US" sz="1200" i="1" dirty="0"/>
          </a:p>
        </p:txBody>
      </p:sp>
      <p:sp>
        <p:nvSpPr>
          <p:cNvPr id="33" name="TextBox 32"/>
          <p:cNvSpPr txBox="1"/>
          <p:nvPr/>
        </p:nvSpPr>
        <p:spPr>
          <a:xfrm>
            <a:off x="331940" y="8427369"/>
            <a:ext cx="6421642" cy="1384995"/>
          </a:xfrm>
          <a:prstGeom prst="rect">
            <a:avLst/>
          </a:prstGeom>
          <a:noFill/>
        </p:spPr>
        <p:txBody>
          <a:bodyPr wrap="square" rtlCol="0">
            <a:spAutoFit/>
          </a:bodyPr>
          <a:lstStyle/>
          <a:p>
            <a:pPr algn="just"/>
            <a:r>
              <a:rPr lang="en-US" sz="1200" dirty="0" smtClean="0"/>
              <a:t>The results in </a:t>
            </a:r>
            <a:r>
              <a:rPr lang="en-US" sz="1200" b="1" dirty="0" smtClean="0"/>
              <a:t>Fig 3. </a:t>
            </a:r>
            <a:r>
              <a:rPr lang="en-US" sz="1200" dirty="0" smtClean="0"/>
              <a:t>show that after the training process, the model has a box loss of 0.5894, a classification loss of 0.2504, and a learning direction feature loss of 0.9636. The results in </a:t>
            </a:r>
            <a:r>
              <a:rPr lang="en-US" sz="1200" b="1" dirty="0" smtClean="0"/>
              <a:t>Fig 4.</a:t>
            </a:r>
            <a:r>
              <a:rPr lang="en-US" sz="1200" dirty="0" smtClean="0"/>
              <a:t> show that, after training and evaluating the performance of the model on a test data set of 2,118 images, the accuracy of the blurred license plate classification model is 98.2%. , Precision reaches 97%, Recall reaches 99.5%. The results in </a:t>
            </a:r>
            <a:r>
              <a:rPr lang="en-US" sz="1200" b="1" dirty="0" smtClean="0"/>
              <a:t>Fig 5.</a:t>
            </a:r>
            <a:r>
              <a:rPr lang="en-US" sz="1200" dirty="0" smtClean="0"/>
              <a:t> show that, after the training process, evaluating the performance of the model on a test data set of 2,122 images, </a:t>
            </a:r>
            <a:r>
              <a:rPr lang="en-US" sz="1200" dirty="0" smtClean="0"/>
              <a:t>the accuracy of the </a:t>
            </a:r>
            <a:r>
              <a:rPr lang="en-US" sz="1200" i="1" dirty="0"/>
              <a:t>obscured</a:t>
            </a:r>
            <a:r>
              <a:rPr lang="en-US" sz="1200" dirty="0" smtClean="0"/>
              <a:t> license plate classification model </a:t>
            </a:r>
            <a:r>
              <a:rPr lang="en-US" sz="1200" dirty="0" smtClean="0"/>
              <a:t>is 96.6%. , Precision reached 96.2%, Recall reached 97.2%</a:t>
            </a:r>
            <a:endParaRPr lang="en-US" sz="1200" dirty="0"/>
          </a:p>
        </p:txBody>
      </p:sp>
    </p:spTree>
    <p:extLst>
      <p:ext uri="{BB962C8B-B14F-4D97-AF65-F5344CB8AC3E}">
        <p14:creationId xmlns:p14="http://schemas.microsoft.com/office/powerpoint/2010/main" val="8821354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7604</TotalTime>
  <Words>443</Words>
  <Application>Microsoft Office PowerPoint</Application>
  <PresentationFormat>Custom</PresentationFormat>
  <Paragraphs>16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20</cp:revision>
  <dcterms:created xsi:type="dcterms:W3CDTF">2024-05-20T02:56:19Z</dcterms:created>
  <dcterms:modified xsi:type="dcterms:W3CDTF">2024-05-25T09:41:12Z</dcterms:modified>
</cp:coreProperties>
</file>