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160" y="2021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>
                <a:solidFill>
                  <a:srgbClr val="C00000"/>
                </a:solidFill>
                <a:latin typeface="Calibri Light"/>
              </a:rPr>
              <a:t>SPARK DataFrames -Spark SQL POC Project to determine total sales of products based on customer location and transaction time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Job Statistics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14" name="Table 2"/>
          <p:cNvGraphicFramePr/>
          <p:nvPr/>
        </p:nvGraphicFramePr>
        <p:xfrm>
          <a:off x="146880" y="840240"/>
          <a:ext cx="7571520" cy="2668680"/>
        </p:xfrm>
        <a:graphic>
          <a:graphicData uri="http://schemas.openxmlformats.org/drawingml/2006/table">
            <a:tbl>
              <a:tblPr/>
              <a:tblGrid>
                <a:gridCol w="57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S.No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Files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Process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Mode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Data Size (KB)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Job Run Time (Minutes:Seconds)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Customer_File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Cluster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61.58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Sales_File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Cluster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115.87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Customer_File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Client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61.58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Sales_File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115.87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Customer_File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Local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61.58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Sales_File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Local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115.87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5120" y="762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55A11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C55A11"/>
                </a:solidFill>
                <a:latin typeface="Calibri Light"/>
              </a:rPr>
              <a:t>Project Overview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55A11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C55A11"/>
                </a:solidFill>
                <a:latin typeface="Calibri Light"/>
              </a:rPr>
              <a:t>Technology Used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55A11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C55A11"/>
                </a:solidFill>
                <a:latin typeface="Calibri Light"/>
              </a:rPr>
              <a:t>Architecture Diagram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55A11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C55A11"/>
                </a:solidFill>
                <a:latin typeface="Calibri Light"/>
              </a:rPr>
              <a:t>Hadoop Cluster Configuration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C55A11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C55A11"/>
                </a:solidFill>
                <a:latin typeface="Calibri Light"/>
              </a:rPr>
              <a:t>Job Statistics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AGENDA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6160" y="853560"/>
            <a:ext cx="885708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This project involves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Clean up HDFS directory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Load below input files from HDFS using spark Data Frames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Customer_File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Sales_File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Filter input files to remove headers and unused columns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Transform data to get state, transaction time and sales amount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Convert Epoch timestamp to Year, Month, Day and Hours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Aggregate data to determine sales amount based on customer location and transaction time</a:t>
            </a:r>
            <a:endParaRPr lang="en-US" sz="1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</a:rPr>
              <a:t>Consolidate output files in HDFS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Project Overview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Technology Used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120960" y="831960"/>
          <a:ext cx="6164280" cy="2210760"/>
        </p:xfrm>
        <a:graphic>
          <a:graphicData uri="http://schemas.openxmlformats.org/drawingml/2006/table">
            <a:tbl>
              <a:tblPr/>
              <a:tblGrid>
                <a:gridCol w="44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FF0000"/>
                          </a:solidFill>
                          <a:latin typeface="Calibri Light"/>
                          <a:ea typeface="Times New Roman"/>
                        </a:rPr>
                        <a:t>S.No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FF0000"/>
                          </a:solidFill>
                          <a:latin typeface="Calibri Light"/>
                          <a:ea typeface="Times New Roman"/>
                        </a:rPr>
                        <a:t>Tools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FF0000"/>
                          </a:solidFill>
                          <a:latin typeface="Calibri Light"/>
                          <a:ea typeface="Times New Roman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SPARK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An open-source distributed general-purpose cluster-computing framework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SCALA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Functional and Object Oriented Programming 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3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YARN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Resource management and job scheduling technology in Hadoop distributed processing framework.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HDFS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Hadoop Distributed File System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Calibri"/>
                        </a:rPr>
                        <a:t>Scripts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 Light"/>
                          <a:ea typeface="Times New Roman"/>
                        </a:rPr>
                        <a:t>Unix Shell Scripts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870280" y="1199520"/>
            <a:ext cx="5498640" cy="3093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870280" y="1203120"/>
            <a:ext cx="5498640" cy="36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SPARK Application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42600" y="2048760"/>
            <a:ext cx="1171080" cy="145476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Driver Program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(</a:t>
            </a:r>
            <a:r>
              <a:rPr lang="en-US" sz="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SPARK Session - spark</a:t>
            </a:r>
            <a:r>
              <a:rPr lang="en-US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579840" y="4733640"/>
            <a:ext cx="681840" cy="987840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HDFS Files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8694000" y="2282040"/>
            <a:ext cx="681840" cy="987840"/>
          </a:xfrm>
          <a:prstGeom prst="flowChartMultidocumen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Output Files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0" y="-828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Architecture Diagram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2517480" y="2780280"/>
            <a:ext cx="7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1622880" y="2545560"/>
            <a:ext cx="774000" cy="6033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Wrapper Script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 flipV="1">
            <a:off x="3921120" y="3656880"/>
            <a:ext cx="360" cy="92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3987000" y="3893760"/>
            <a:ext cx="625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SPARK Load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339160" y="2048760"/>
            <a:ext cx="1151280" cy="145476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Transformation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4596840" y="2779920"/>
            <a:ext cx="7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7326360" y="1659240"/>
            <a:ext cx="806400" cy="682560"/>
          </a:xfrm>
          <a:prstGeom prst="snip1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Epoch Time Convert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 flipV="1">
            <a:off x="6606720" y="2047320"/>
            <a:ext cx="641880" cy="37044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6567480" y="2776320"/>
            <a:ext cx="202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6"/>
          <p:cNvSpPr/>
          <p:nvPr/>
        </p:nvSpPr>
        <p:spPr>
          <a:xfrm>
            <a:off x="4676040" y="2377440"/>
            <a:ext cx="625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Data Frames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9" name="CustomShape 17"/>
          <p:cNvSpPr/>
          <p:nvPr/>
        </p:nvSpPr>
        <p:spPr>
          <a:xfrm>
            <a:off x="7416720" y="2796120"/>
            <a:ext cx="6253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Write Output to HDFS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9600" y="565200"/>
            <a:ext cx="10514880" cy="601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 dirty="0">
                <a:solidFill>
                  <a:srgbClr val="000000"/>
                </a:solidFill>
                <a:latin typeface="Calibri Light"/>
              </a:rPr>
              <a:t>Spark_df.sh:</a:t>
            </a:r>
            <a:endParaRPr lang="en-US" sz="13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1" strike="noStrike" spc="-1" dirty="0">
                <a:solidFill>
                  <a:srgbClr val="000000"/>
                </a:solidFill>
                <a:latin typeface="Calibri Light"/>
              </a:rPr>
              <a:t>Type</a:t>
            </a: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: Shell script (wrapper)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Cleans up HDFS output directory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Submits spark job in YARN cluster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Consolidates SPARK job output files in HDFS</a:t>
            </a:r>
            <a:endParaRPr lang="en-US" sz="105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latin typeface="Calibri Light"/>
              </a:rPr>
              <a:t>Driver.scala</a:t>
            </a:r>
            <a:r>
              <a:rPr lang="en-US" sz="1200" b="1" strike="noStrike" spc="-1" dirty="0">
                <a:solidFill>
                  <a:srgbClr val="000000"/>
                </a:solidFill>
                <a:latin typeface="Calibri Light"/>
              </a:rPr>
              <a:t>: </a:t>
            </a:r>
            <a:endParaRPr lang="en-US" sz="12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1" strike="noStrike" spc="-1" dirty="0">
                <a:solidFill>
                  <a:srgbClr val="000000"/>
                </a:solidFill>
                <a:latin typeface="Calibri Light"/>
              </a:rPr>
              <a:t>Type</a:t>
            </a: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: Object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Main program used to instantiate Spark Session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Creates Transform class instance and passes Spark Session</a:t>
            </a:r>
            <a:endParaRPr lang="en-US" sz="105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latin typeface="Calibri Light"/>
              </a:rPr>
              <a:t>Transform_RDD.scala</a:t>
            </a:r>
            <a:r>
              <a:rPr lang="en-US" sz="1200" b="1" strike="noStrike" spc="-1" dirty="0">
                <a:solidFill>
                  <a:srgbClr val="000000"/>
                </a:solidFill>
                <a:latin typeface="Calibri Light"/>
              </a:rPr>
              <a:t>:</a:t>
            </a:r>
            <a:endParaRPr lang="en-US" sz="12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1" strike="noStrike" spc="-1" dirty="0">
                <a:solidFill>
                  <a:srgbClr val="000000"/>
                </a:solidFill>
                <a:latin typeface="Calibri Light"/>
              </a:rPr>
              <a:t>Type</a:t>
            </a: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: Class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Loads input files (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alibri Light"/>
              </a:rPr>
              <a:t>Customer_File</a:t>
            </a: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alibri Light"/>
              </a:rPr>
              <a:t>Sales_File</a:t>
            </a: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) from HDFS into Spark </a:t>
            </a:r>
            <a:r>
              <a:rPr lang="en-US" sz="1050" b="0" strike="noStrike" spc="-1" dirty="0" err="1">
                <a:solidFill>
                  <a:srgbClr val="000000"/>
                </a:solidFill>
                <a:latin typeface="Calibri Light"/>
              </a:rPr>
              <a:t>Dataframes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Filters input files</a:t>
            </a:r>
            <a:endParaRPr lang="en-US" sz="105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Remove headers</a:t>
            </a:r>
            <a:endParaRPr lang="en-US" sz="105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050" b="0" strike="noStrike" spc="-1" dirty="0">
                <a:solidFill>
                  <a:srgbClr val="000000"/>
                </a:solidFill>
                <a:latin typeface="Calibri Light"/>
              </a:rPr>
              <a:t>Splits the input files based on de-limiter “#”</a:t>
            </a:r>
            <a:endParaRPr lang="en-US" sz="105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spc="-1" dirty="0">
                <a:solidFill>
                  <a:srgbClr val="000000"/>
                </a:solidFill>
                <a:latin typeface="Calibri Light"/>
              </a:rPr>
              <a:t>Create temporary views for Customer and Sales Data Frames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spc="-1" dirty="0">
                <a:solidFill>
                  <a:srgbClr val="000000"/>
                </a:solidFill>
                <a:latin typeface="Calibri Light"/>
              </a:rPr>
              <a:t>create a Spark UDF (User Defined Function) to convert Epoch Timestamp into Year, Month, Day and Hour granularities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spc="-1" dirty="0">
                <a:solidFill>
                  <a:srgbClr val="000000"/>
                </a:solidFill>
                <a:latin typeface="Calibri Light"/>
              </a:rPr>
              <a:t>Using Spark SQL, aggregate total sales price according to state and transaction time</a:t>
            </a: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1050" spc="-1" dirty="0">
                <a:solidFill>
                  <a:srgbClr val="000000"/>
                </a:solidFill>
                <a:latin typeface="Calibri Light"/>
              </a:rPr>
              <a:t>Write output file in HDFS using </a:t>
            </a:r>
            <a:r>
              <a:rPr lang="en-US" sz="1050" spc="-1" dirty="0" err="1">
                <a:solidFill>
                  <a:srgbClr val="000000"/>
                </a:solidFill>
                <a:latin typeface="Calibri Light"/>
              </a:rPr>
              <a:t>spark.write</a:t>
            </a:r>
            <a:r>
              <a:rPr lang="en-US" sz="105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1050" spc="-1" dirty="0" err="1">
                <a:solidFill>
                  <a:srgbClr val="000000"/>
                </a:solidFill>
                <a:latin typeface="Calibri Light"/>
              </a:rPr>
              <a:t>dataframe</a:t>
            </a:r>
            <a:r>
              <a:rPr lang="en-US" sz="1050" spc="-1" dirty="0">
                <a:solidFill>
                  <a:srgbClr val="000000"/>
                </a:solidFill>
                <a:latin typeface="Calibri Light"/>
              </a:rPr>
              <a:t> method with de-limiter ‘#’</a:t>
            </a: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105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05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05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0" y="-828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Project Design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-828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Sample Input and Output Files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23560" y="496800"/>
            <a:ext cx="1065960" cy="30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Input Files: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82880" y="4555440"/>
            <a:ext cx="1239120" cy="303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Output Files: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234720" y="880560"/>
            <a:ext cx="10371960" cy="177084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/>
        </p:blipFill>
        <p:spPr>
          <a:xfrm>
            <a:off x="179640" y="2737800"/>
            <a:ext cx="10427040" cy="174240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/>
        </p:blipFill>
        <p:spPr>
          <a:xfrm>
            <a:off x="182880" y="4970520"/>
            <a:ext cx="10515240" cy="170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828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YARN Logs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AF6F4-D700-47F1-B44D-85A239F8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0" y="4278960"/>
            <a:ext cx="10210800" cy="2447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C064CE-7860-4F1A-93DD-1D542B3A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0" y="426360"/>
            <a:ext cx="10210800" cy="37567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5238720" cy="36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Cluster Configuration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146880" y="856800"/>
          <a:ext cx="5899320" cy="4273560"/>
        </p:xfrm>
        <a:graphic>
          <a:graphicData uri="http://schemas.openxmlformats.org/drawingml/2006/table">
            <a:tbl>
              <a:tblPr/>
              <a:tblGrid>
                <a:gridCol w="100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S.No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Component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 Light"/>
                        </a:rPr>
                        <a:t>Version / Details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Java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1.8.0_144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Ubuntu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14.04 LTS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Hadoop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2.7.1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2.4.3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SCALA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2.11.12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Nodes in cluster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yarn.scheduler.maximum-allocation-mb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3072 MB (3 GB)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spark.driver.memory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1024m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spark.yarn.am.memory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1024m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spark.executor.memory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1024m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spark.executor.memoryOverhead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384m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2506</TotalTime>
  <Words>484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suresh jayaraj</dc:creator>
  <dc:description/>
  <cp:lastModifiedBy>Suresh Jayaraj</cp:lastModifiedBy>
  <cp:revision>34</cp:revision>
  <dcterms:created xsi:type="dcterms:W3CDTF">2019-09-03T20:33:53Z</dcterms:created>
  <dcterms:modified xsi:type="dcterms:W3CDTF">2020-03-10T12:01:01Z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