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3" r:id="rId2"/>
    <p:sldId id="262" r:id="rId3"/>
    <p:sldId id="257" r:id="rId4"/>
    <p:sldId id="258" r:id="rId5"/>
    <p:sldId id="256" r:id="rId6"/>
    <p:sldId id="265" r:id="rId7"/>
    <p:sldId id="266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8BA1-232F-4432-B7F2-48BFC4BAEF5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2020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SPARK RDD - POC </a:t>
            </a:r>
            <a:r>
              <a:rPr lang="en-US" sz="3200" dirty="0" smtClean="0">
                <a:solidFill>
                  <a:srgbClr val="C00000"/>
                </a:solidFill>
              </a:rPr>
              <a:t>Project to </a:t>
            </a:r>
            <a:r>
              <a:rPr lang="en-US" sz="3200" dirty="0" smtClean="0">
                <a:solidFill>
                  <a:srgbClr val="C00000"/>
                </a:solidFill>
              </a:rPr>
              <a:t>determine total sales of products based on customer location and transaction time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6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Job Statistics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84041"/>
              </p:ext>
            </p:extLst>
          </p:nvPr>
        </p:nvGraphicFramePr>
        <p:xfrm>
          <a:off x="146908" y="840261"/>
          <a:ext cx="7571945" cy="26695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0276"/>
                <a:gridCol w="1434625"/>
                <a:gridCol w="1634506"/>
                <a:gridCol w="973393"/>
                <a:gridCol w="1235676"/>
                <a:gridCol w="1713469"/>
              </a:tblGrid>
              <a:tr h="5204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S.No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Files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Process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Mode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Data Size </a:t>
                      </a:r>
                      <a:r>
                        <a:rPr lang="en-US" sz="1400" dirty="0" smtClean="0">
                          <a:latin typeface="+mj-lt"/>
                        </a:rPr>
                        <a:t>(KB</a:t>
                      </a:r>
                      <a:r>
                        <a:rPr lang="en-US" sz="1400" dirty="0" smtClean="0">
                          <a:latin typeface="+mj-lt"/>
                        </a:rPr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Job Run Time </a:t>
                      </a:r>
                      <a:r>
                        <a:rPr lang="en-US" sz="1400" dirty="0" smtClean="0">
                          <a:latin typeface="+mj-lt"/>
                        </a:rPr>
                        <a:t>(</a:t>
                      </a:r>
                      <a:r>
                        <a:rPr lang="en-US" sz="1400" dirty="0" err="1" smtClean="0">
                          <a:latin typeface="+mj-lt"/>
                        </a:rPr>
                        <a:t>Minutes:Seconds</a:t>
                      </a:r>
                      <a:r>
                        <a:rPr lang="en-US" sz="1400" dirty="0" smtClean="0">
                          <a:latin typeface="+mj-lt"/>
                        </a:rPr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Customer_File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SPARK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Cluster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61.58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0:50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Sales_File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SPARK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Cluster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115.87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Customer_File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SPARK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Client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61.58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1:45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Sales_File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SPARK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115.87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Customer_File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SPARK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Local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61.58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0:12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Sales_File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SPARK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Local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115.87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3" y="76294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Technology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Hadoop Cluster 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Job Statistics</a:t>
            </a: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1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2" y="853560"/>
            <a:ext cx="8857735" cy="4896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This </a:t>
            </a:r>
            <a:r>
              <a:rPr lang="en-US" sz="1400" dirty="0">
                <a:latin typeface="+mj-lt"/>
              </a:rPr>
              <a:t>project </a:t>
            </a:r>
            <a:r>
              <a:rPr lang="en-US" sz="1400" dirty="0" smtClean="0">
                <a:latin typeface="+mj-lt"/>
              </a:rPr>
              <a:t>involves</a:t>
            </a:r>
          </a:p>
          <a:p>
            <a:r>
              <a:rPr lang="en-US" sz="1400" dirty="0" smtClean="0">
                <a:latin typeface="+mj-lt"/>
              </a:rPr>
              <a:t>Clean up HDFS directory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Load below input files from HDFS using spark RDD</a:t>
            </a:r>
            <a:endParaRPr lang="en-US" sz="1400" dirty="0" smtClean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+mj-lt"/>
              </a:rPr>
              <a:t>Customer_File</a:t>
            </a:r>
            <a:endParaRPr lang="en-US" sz="1400" dirty="0" smtClean="0">
              <a:latin typeface="+mj-l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+mj-lt"/>
              </a:rPr>
              <a:t>Sales_File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Filter input files to remove headers and unused columns</a:t>
            </a:r>
          </a:p>
          <a:p>
            <a:r>
              <a:rPr lang="en-US" sz="1400" dirty="0" smtClean="0">
                <a:latin typeface="+mj-lt"/>
              </a:rPr>
              <a:t>Transform data to get state, transaction time and sales amount</a:t>
            </a:r>
          </a:p>
          <a:p>
            <a:r>
              <a:rPr lang="en-US" sz="1400" dirty="0" smtClean="0">
                <a:latin typeface="+mj-lt"/>
              </a:rPr>
              <a:t>Convert Epoch timestamp to Year, Month, Day and Hours</a:t>
            </a:r>
          </a:p>
          <a:p>
            <a:r>
              <a:rPr lang="en-US" sz="1400" dirty="0" smtClean="0">
                <a:latin typeface="+mj-lt"/>
              </a:rPr>
              <a:t>Aggregate data to determine sales amount based on customer location and transaction time</a:t>
            </a:r>
          </a:p>
          <a:p>
            <a:r>
              <a:rPr lang="en-US" sz="1400" dirty="0" smtClean="0">
                <a:latin typeface="+mj-lt"/>
              </a:rPr>
              <a:t>Consolidate output files in HDFS</a:t>
            </a:r>
          </a:p>
          <a:p>
            <a:r>
              <a:rPr lang="en-US" sz="1400" b="1" dirty="0" smtClean="0">
                <a:latin typeface="+mj-lt"/>
              </a:rPr>
              <a:t>Note</a:t>
            </a:r>
            <a:r>
              <a:rPr lang="en-US" sz="1400" dirty="0" smtClean="0">
                <a:latin typeface="+mj-lt"/>
              </a:rPr>
              <a:t>: Requirement is to use only Spark Core (RDD) and not Spark </a:t>
            </a:r>
            <a:r>
              <a:rPr lang="en-US" sz="1400" dirty="0" err="1" smtClean="0">
                <a:latin typeface="+mj-lt"/>
              </a:rPr>
              <a:t>DataFrames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Project Overview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3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Technology Used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23749"/>
              </p:ext>
            </p:extLst>
          </p:nvPr>
        </p:nvGraphicFramePr>
        <p:xfrm>
          <a:off x="120821" y="832021"/>
          <a:ext cx="6164649" cy="221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689"/>
                <a:gridCol w="1274583"/>
                <a:gridCol w="4444377"/>
              </a:tblGrid>
              <a:tr h="357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S.No</a:t>
                      </a:r>
                      <a:endParaRPr lang="en-US" sz="1100" b="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Tools</a:t>
                      </a:r>
                      <a:endParaRPr lang="en-US" sz="1100" b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100" b="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SPARK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 open-source distributed general-purpose cluster-computing framework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SCALA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Functional and Object Oriented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Programming language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YARN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Resource management and job scheduling technology in Hadoop distributed processing framework.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HDFS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Hadoop Distributed File System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Latha"/>
                        </a:rPr>
                        <a:t>Scripts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Unix Shell Scripts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0135" y="1199441"/>
            <a:ext cx="5499511" cy="3094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0135" y="1202956"/>
            <a:ext cx="54995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SPARK Application</a:t>
            </a:r>
            <a:endParaRPr lang="en-US" dirty="0">
              <a:latin typeface="+mj-lt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342533" y="2048708"/>
            <a:ext cx="1171722" cy="1455489"/>
          </a:xfrm>
          <a:prstGeom prst="snip1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Driver Program</a:t>
            </a:r>
          </a:p>
          <a:p>
            <a:pPr algn="ctr"/>
            <a:r>
              <a:rPr lang="en-US" sz="1400" dirty="0" smtClean="0">
                <a:latin typeface="+mj-lt"/>
              </a:rPr>
              <a:t>(</a:t>
            </a:r>
            <a:r>
              <a:rPr lang="en-US" sz="800" dirty="0" smtClean="0">
                <a:latin typeface="+mj-lt"/>
              </a:rPr>
              <a:t>SPARK Context - </a:t>
            </a:r>
            <a:r>
              <a:rPr lang="en-US" sz="800" dirty="0" err="1" smtClean="0">
                <a:latin typeface="+mj-lt"/>
              </a:rPr>
              <a:t>sc</a:t>
            </a:r>
            <a:r>
              <a:rPr lang="en-US" sz="1400" dirty="0" smtClean="0">
                <a:latin typeface="+mj-lt"/>
              </a:rPr>
              <a:t>)</a:t>
            </a:r>
            <a:endParaRPr lang="en-US" sz="1400" dirty="0">
              <a:latin typeface="+mj-lt"/>
            </a:endParaRPr>
          </a:p>
        </p:txBody>
      </p:sp>
      <p:sp>
        <p:nvSpPr>
          <p:cNvPr id="27" name="Flowchart: Multidocument 26"/>
          <p:cNvSpPr/>
          <p:nvPr/>
        </p:nvSpPr>
        <p:spPr>
          <a:xfrm>
            <a:off x="3579922" y="4733641"/>
            <a:ext cx="682580" cy="988541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HDFS Files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Flowchart: Multidocument 34"/>
          <p:cNvSpPr/>
          <p:nvPr/>
        </p:nvSpPr>
        <p:spPr>
          <a:xfrm>
            <a:off x="8693999" y="2282181"/>
            <a:ext cx="682580" cy="98854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Output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Files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-8388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Architecture Diagram</a:t>
            </a:r>
            <a:endParaRPr lang="en-US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17531" y="2780117"/>
            <a:ext cx="70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622857" y="2545492"/>
            <a:ext cx="774880" cy="60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Wrapper Script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21212" y="3657600"/>
            <a:ext cx="0" cy="92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7116" y="3893908"/>
            <a:ext cx="62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SPARK Load</a:t>
            </a:r>
            <a:endParaRPr lang="en-US" sz="1000" dirty="0">
              <a:latin typeface="+mj-lt"/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5339255" y="2048707"/>
            <a:ext cx="1152164" cy="1455490"/>
          </a:xfrm>
          <a:prstGeom prst="snip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Transformation</a:t>
            </a:r>
            <a:endParaRPr lang="en-US" sz="1100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96716" y="2779964"/>
            <a:ext cx="70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7326454" y="1659346"/>
            <a:ext cx="806964" cy="683102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Epoch Time Convert</a:t>
            </a:r>
            <a:endParaRPr lang="en-US" sz="1100" dirty="0">
              <a:latin typeface="+mj-lt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6606749" y="2048707"/>
            <a:ext cx="642551" cy="37103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67647" y="2776452"/>
            <a:ext cx="2020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94513" y="2486876"/>
            <a:ext cx="626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RDD’s</a:t>
            </a:r>
            <a:endParaRPr lang="en-US" sz="1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16898" y="2796209"/>
            <a:ext cx="626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j-lt"/>
              </a:rPr>
              <a:t>Write Output to HDFS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2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6" y="565236"/>
            <a:ext cx="10515600" cy="6016796"/>
          </a:xfrm>
        </p:spPr>
        <p:txBody>
          <a:bodyPr>
            <a:normAutofit/>
          </a:bodyPr>
          <a:lstStyle/>
          <a:p>
            <a:r>
              <a:rPr lang="en-US" sz="1300" b="1" dirty="0" smtClean="0">
                <a:latin typeface="+mj-lt"/>
              </a:rPr>
              <a:t>Spark_RDD.sh: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 smtClean="0">
                <a:latin typeface="+mj-lt"/>
              </a:rPr>
              <a:t>Type</a:t>
            </a:r>
            <a:r>
              <a:rPr lang="en-US" sz="1050" dirty="0" smtClean="0">
                <a:latin typeface="+mj-lt"/>
              </a:rPr>
              <a:t>: Shell script (wrapper)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Cleans up HDFS output directory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Submits spark job in YARN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Consolidates SPARK job output files in HDFS</a:t>
            </a:r>
          </a:p>
          <a:p>
            <a:r>
              <a:rPr lang="en-US" sz="1200" b="1" dirty="0" err="1" smtClean="0">
                <a:latin typeface="+mj-lt"/>
              </a:rPr>
              <a:t>Driver.scala</a:t>
            </a:r>
            <a:r>
              <a:rPr lang="en-US" sz="1200" b="1" dirty="0" smtClean="0">
                <a:latin typeface="+mj-lt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 smtClean="0">
                <a:latin typeface="+mj-lt"/>
              </a:rPr>
              <a:t>Type</a:t>
            </a:r>
            <a:r>
              <a:rPr lang="en-US" sz="1050" dirty="0" smtClean="0">
                <a:latin typeface="+mj-lt"/>
              </a:rPr>
              <a:t>: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Main program used to instantiate Spark Context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Creates Transform class instance and passes Spark Context</a:t>
            </a:r>
          </a:p>
          <a:p>
            <a:r>
              <a:rPr lang="en-US" sz="1200" b="1" dirty="0" err="1" smtClean="0">
                <a:latin typeface="+mj-lt"/>
              </a:rPr>
              <a:t>Transform_RDD.scala</a:t>
            </a:r>
            <a:r>
              <a:rPr lang="en-US" sz="1200" b="1" dirty="0" smtClean="0">
                <a:latin typeface="+mj-lt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 smtClean="0">
                <a:latin typeface="+mj-lt"/>
              </a:rPr>
              <a:t>Type</a:t>
            </a:r>
            <a:r>
              <a:rPr lang="en-US" sz="1050" dirty="0" smtClean="0">
                <a:latin typeface="+mj-lt"/>
              </a:rPr>
              <a:t>: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+mj-lt"/>
              </a:rPr>
              <a:t>Loads input files (</a:t>
            </a:r>
            <a:r>
              <a:rPr lang="en-US" sz="1050" dirty="0" err="1" smtClean="0">
                <a:latin typeface="+mj-lt"/>
              </a:rPr>
              <a:t>Customer_File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 smtClean="0">
                <a:latin typeface="+mj-lt"/>
              </a:rPr>
              <a:t>Sales_File</a:t>
            </a:r>
            <a:r>
              <a:rPr lang="en-US" sz="1050" dirty="0" smtClean="0">
                <a:latin typeface="+mj-lt"/>
              </a:rPr>
              <a:t>) from HDFS into RDD’s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Filters input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+mj-lt"/>
              </a:rPr>
              <a:t>Remove headers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+mj-lt"/>
              </a:rPr>
              <a:t>Splits the input RDD’s based on de-limiter “#”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+mj-lt"/>
              </a:rPr>
              <a:t>Selects only necessary columns (</a:t>
            </a:r>
            <a:r>
              <a:rPr lang="en-US" sz="1050" dirty="0" err="1" smtClean="0">
                <a:latin typeface="+mj-lt"/>
              </a:rPr>
              <a:t>customer_id</a:t>
            </a:r>
            <a:r>
              <a:rPr lang="en-US" sz="1050" dirty="0" smtClean="0">
                <a:latin typeface="+mj-lt"/>
              </a:rPr>
              <a:t>, state, transaction time, sales price)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Create Pair RDD’s by using </a:t>
            </a:r>
            <a:r>
              <a:rPr lang="en-US" sz="1050" dirty="0" err="1" smtClean="0">
                <a:latin typeface="+mj-lt"/>
              </a:rPr>
              <a:t>customer_id</a:t>
            </a:r>
            <a:r>
              <a:rPr lang="en-US" sz="1050" dirty="0" smtClean="0">
                <a:latin typeface="+mj-lt"/>
              </a:rPr>
              <a:t> as key for both input RDD’s (after filter)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Join 2 RDD’s based on </a:t>
            </a:r>
            <a:r>
              <a:rPr lang="en-US" sz="1050" dirty="0" err="1" smtClean="0">
                <a:latin typeface="+mj-lt"/>
              </a:rPr>
              <a:t>customer_id</a:t>
            </a:r>
            <a:r>
              <a:rPr lang="en-US" sz="1050" dirty="0" smtClean="0">
                <a:latin typeface="+mj-lt"/>
              </a:rPr>
              <a:t> key column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Remove key and use values (state, </a:t>
            </a:r>
            <a:r>
              <a:rPr lang="en-US" sz="1050" dirty="0">
                <a:latin typeface="+mj-lt"/>
              </a:rPr>
              <a:t>transaction time</a:t>
            </a:r>
            <a:r>
              <a:rPr lang="en-US" sz="1050" dirty="0" smtClean="0">
                <a:latin typeface="+mj-lt"/>
              </a:rPr>
              <a:t>, sales price)  and create a pair RDD with state and </a:t>
            </a:r>
            <a:r>
              <a:rPr lang="en-US" sz="1050" dirty="0">
                <a:latin typeface="+mj-lt"/>
              </a:rPr>
              <a:t>transaction time </a:t>
            </a:r>
            <a:r>
              <a:rPr lang="en-US" sz="1050" dirty="0" smtClean="0">
                <a:latin typeface="+mj-lt"/>
              </a:rPr>
              <a:t>as keys and sales price as 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Convert time of sales (Epoch timestamp) into Year, Month, Day and Hour categories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Reduce RDD by Key to aggregate the sales prices per state and </a:t>
            </a:r>
            <a:r>
              <a:rPr lang="en-US" sz="1050" dirty="0">
                <a:latin typeface="+mj-lt"/>
              </a:rPr>
              <a:t>transaction time </a:t>
            </a:r>
            <a:endParaRPr lang="en-US" sz="1050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Add de-limiter of “#” and save the output file in HDFS</a:t>
            </a:r>
          </a:p>
          <a:p>
            <a:r>
              <a:rPr lang="en-US" sz="1200" b="1" dirty="0" err="1" smtClean="0">
                <a:latin typeface="+mj-lt"/>
              </a:rPr>
              <a:t>EpochConvert.scala</a:t>
            </a:r>
            <a:r>
              <a:rPr lang="en-US" sz="1200" b="1" dirty="0" smtClean="0">
                <a:latin typeface="+mj-lt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b="1" dirty="0">
                <a:latin typeface="+mj-lt"/>
              </a:rPr>
              <a:t>Type</a:t>
            </a:r>
            <a:r>
              <a:rPr lang="en-US" sz="1050" dirty="0">
                <a:latin typeface="+mj-lt"/>
              </a:rPr>
              <a:t>: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+mj-lt"/>
              </a:rPr>
              <a:t>Converts Epoch timestamp into Year, Month, Day and Hour granularities</a:t>
            </a:r>
          </a:p>
          <a:p>
            <a:endParaRPr lang="en-US" sz="1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8388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Projec</a:t>
            </a:r>
            <a:r>
              <a:rPr lang="en-US" dirty="0" smtClean="0">
                <a:latin typeface="+mj-lt"/>
              </a:rPr>
              <a:t>t </a:t>
            </a:r>
            <a:r>
              <a:rPr lang="en-US" dirty="0" smtClean="0">
                <a:latin typeface="+mj-lt"/>
              </a:rPr>
              <a:t>Design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23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388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Sample Input and Output Files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67" y="496856"/>
            <a:ext cx="10667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Input Files:</a:t>
            </a:r>
            <a:endParaRPr 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567" y="4060111"/>
            <a:ext cx="123971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Output Files:</a:t>
            </a:r>
            <a:endParaRPr lang="en-US" sz="1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0" y="942621"/>
            <a:ext cx="7912368" cy="1377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70" y="2457782"/>
            <a:ext cx="7759793" cy="1361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71" y="4545504"/>
            <a:ext cx="8051216" cy="14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33" y="717565"/>
            <a:ext cx="10515600" cy="3743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3" y="4632404"/>
            <a:ext cx="10515600" cy="1819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-8388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YARN Logs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92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Cluster </a:t>
            </a:r>
            <a:r>
              <a:rPr lang="en-US" dirty="0" smtClean="0">
                <a:latin typeface="+mj-lt"/>
              </a:rPr>
              <a:t>Configuration</a:t>
            </a:r>
            <a:endParaRPr lang="en-US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91220"/>
              </p:ext>
            </p:extLst>
          </p:nvPr>
        </p:nvGraphicFramePr>
        <p:xfrm>
          <a:off x="146907" y="856735"/>
          <a:ext cx="5899666" cy="42743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662"/>
                <a:gridCol w="3221723"/>
                <a:gridCol w="1672281"/>
              </a:tblGrid>
              <a:tr h="35171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S.No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Component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Version / Details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Java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1.8.0_144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Ubuntu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14.04 LTS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Hadoop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2.7.1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SPARK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2.4.3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SCALA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2.11.12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Nodes</a:t>
                      </a:r>
                      <a:r>
                        <a:rPr lang="en-US" sz="1400" baseline="0" dirty="0" smtClean="0">
                          <a:latin typeface="+mj-lt"/>
                        </a:rPr>
                        <a:t> in cluster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yarn.scheduler.maximum</a:t>
                      </a:r>
                      <a:r>
                        <a:rPr lang="en-US" sz="1400" dirty="0" smtClean="0">
                          <a:latin typeface="+mj-lt"/>
                        </a:rPr>
                        <a:t>-allocation-</a:t>
                      </a:r>
                      <a:r>
                        <a:rPr lang="en-US" sz="1400" dirty="0" err="1" smtClean="0">
                          <a:latin typeface="+mj-lt"/>
                        </a:rPr>
                        <a:t>mb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3072 MB (3 GB)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spark.driver.memory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1024m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spark.yarn.am.memory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1024m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spark.executor.memory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1024m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spark.executor.memoryOverhead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384m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506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Latha</vt:lpstr>
      <vt:lpstr>Times New Roman</vt:lpstr>
      <vt:lpstr>Wingdings</vt:lpstr>
      <vt:lpstr>Office Theme</vt:lpstr>
      <vt:lpstr>SPARK RDD - POC Project to determine total sales of products based on customer location and transaction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jayaraj</dc:creator>
  <cp:lastModifiedBy>suresh jayaraj</cp:lastModifiedBy>
  <cp:revision>24</cp:revision>
  <dcterms:created xsi:type="dcterms:W3CDTF">2019-09-03T20:33:53Z</dcterms:created>
  <dcterms:modified xsi:type="dcterms:W3CDTF">2019-09-17T20:13:21Z</dcterms:modified>
</cp:coreProperties>
</file>