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48" r:id="rId2"/>
    <p:sldMasterId id="2147483660" r:id="rId3"/>
  </p:sldMasterIdLst>
  <p:sldIdLst>
    <p:sldId id="295" r:id="rId4"/>
    <p:sldId id="303" r:id="rId5"/>
    <p:sldId id="283" r:id="rId6"/>
    <p:sldId id="284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0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6A9A"/>
    <a:srgbClr val="F6BF4A"/>
    <a:srgbClr val="A0C458"/>
    <a:srgbClr val="73B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6" autoAdjust="0"/>
    <p:restoredTop sz="94660"/>
  </p:normalViewPr>
  <p:slideViewPr>
    <p:cSldViewPr>
      <p:cViewPr varScale="1">
        <p:scale>
          <a:sx n="108" d="100"/>
          <a:sy n="108" d="100"/>
        </p:scale>
        <p:origin x="1686" y="108"/>
      </p:cViewPr>
      <p:guideLst>
        <p:guide orient="horz" pos="23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3088407" y="620688"/>
            <a:ext cx="5516041" cy="57606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r">
              <a:lnSpc>
                <a:spcPct val="100000"/>
              </a:lnSpc>
              <a:defRPr sz="4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/>
              <a:t>VISION PRESENTATION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84923" y="1268760"/>
            <a:ext cx="4003872" cy="263475"/>
          </a:xfrm>
          <a:prstGeom prst="rect">
            <a:avLst/>
          </a:prstGeom>
        </p:spPr>
        <p:txBody>
          <a:bodyPr lIns="108000" anchor="ctr"/>
          <a:lstStyle>
            <a:lvl1pPr marL="0" indent="0" algn="r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84923" y="1531640"/>
            <a:ext cx="4003872" cy="263475"/>
          </a:xfrm>
          <a:prstGeom prst="rect">
            <a:avLst/>
          </a:prstGeom>
        </p:spPr>
        <p:txBody>
          <a:bodyPr lIns="108000" anchor="ctr"/>
          <a:lstStyle>
            <a:lvl1pPr marL="0" indent="0" algn="r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774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5"/>
          <p:cNvSpPr/>
          <p:nvPr userDrawn="1"/>
        </p:nvSpPr>
        <p:spPr>
          <a:xfrm rot="10800000">
            <a:off x="3426296" y="1588445"/>
            <a:ext cx="5125194" cy="2007865"/>
          </a:xfrm>
          <a:custGeom>
            <a:avLst/>
            <a:gdLst/>
            <a:ahLst/>
            <a:cxnLst/>
            <a:rect l="l" t="t" r="r" b="b"/>
            <a:pathLst>
              <a:path w="3312368" h="1656184">
                <a:moveTo>
                  <a:pt x="141223" y="0"/>
                </a:moveTo>
                <a:lnTo>
                  <a:pt x="3312368" y="0"/>
                </a:lnTo>
                <a:lnTo>
                  <a:pt x="3312368" y="1656184"/>
                </a:lnTo>
                <a:lnTo>
                  <a:pt x="141223" y="1656184"/>
                </a:lnTo>
                <a:cubicBezTo>
                  <a:pt x="63228" y="1656184"/>
                  <a:pt x="0" y="1592956"/>
                  <a:pt x="0" y="1514961"/>
                </a:cubicBezTo>
                <a:lnTo>
                  <a:pt x="0" y="141223"/>
                </a:lnTo>
                <a:cubicBezTo>
                  <a:pt x="0" y="63228"/>
                  <a:pt x="63228" y="0"/>
                  <a:pt x="141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3930352" y="1821038"/>
            <a:ext cx="2016224" cy="1299793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43" hasCustomPrompt="1"/>
          </p:nvPr>
        </p:nvSpPr>
        <p:spPr>
          <a:xfrm>
            <a:off x="6234608" y="1824687"/>
            <a:ext cx="2016224" cy="1299793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409738" y="1575842"/>
            <a:ext cx="232581" cy="2020467"/>
          </a:xfrm>
          <a:custGeom>
            <a:avLst/>
            <a:gdLst>
              <a:gd name="connsiteX0" fmla="*/ 0 w 232581"/>
              <a:gd name="connsiteY0" fmla="*/ 0 h 2020467"/>
              <a:gd name="connsiteX1" fmla="*/ 232581 w 232581"/>
              <a:gd name="connsiteY1" fmla="*/ 0 h 2020467"/>
              <a:gd name="connsiteX2" fmla="*/ 232581 w 232581"/>
              <a:gd name="connsiteY2" fmla="*/ 2020467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32581"/>
              <a:gd name="connsiteY0" fmla="*/ 0 h 2020467"/>
              <a:gd name="connsiteX1" fmla="*/ 232581 w 232581"/>
              <a:gd name="connsiteY1" fmla="*/ 0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42106"/>
              <a:gd name="connsiteY0" fmla="*/ 0 h 2020467"/>
              <a:gd name="connsiteX1" fmla="*/ 242106 w 242106"/>
              <a:gd name="connsiteY1" fmla="*/ 180975 h 2020467"/>
              <a:gd name="connsiteX2" fmla="*/ 232581 w 242106"/>
              <a:gd name="connsiteY2" fmla="*/ 1839492 h 2020467"/>
              <a:gd name="connsiteX3" fmla="*/ 0 w 242106"/>
              <a:gd name="connsiteY3" fmla="*/ 2020467 h 2020467"/>
              <a:gd name="connsiteX4" fmla="*/ 0 w 242106"/>
              <a:gd name="connsiteY4" fmla="*/ 0 h 2020467"/>
              <a:gd name="connsiteX0" fmla="*/ 0 w 232581"/>
              <a:gd name="connsiteY0" fmla="*/ 0 h 2020467"/>
              <a:gd name="connsiteX1" fmla="*/ 223056 w 232581"/>
              <a:gd name="connsiteY1" fmla="*/ 200025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42106"/>
              <a:gd name="connsiteY0" fmla="*/ 0 h 2020467"/>
              <a:gd name="connsiteX1" fmla="*/ 242106 w 242106"/>
              <a:gd name="connsiteY1" fmla="*/ 200025 h 2020467"/>
              <a:gd name="connsiteX2" fmla="*/ 232581 w 242106"/>
              <a:gd name="connsiteY2" fmla="*/ 1839492 h 2020467"/>
              <a:gd name="connsiteX3" fmla="*/ 0 w 242106"/>
              <a:gd name="connsiteY3" fmla="*/ 2020467 h 2020467"/>
              <a:gd name="connsiteX4" fmla="*/ 0 w 242106"/>
              <a:gd name="connsiteY4" fmla="*/ 0 h 2020467"/>
              <a:gd name="connsiteX0" fmla="*/ 0 w 232581"/>
              <a:gd name="connsiteY0" fmla="*/ 0 h 2020467"/>
              <a:gd name="connsiteX1" fmla="*/ 232581 w 232581"/>
              <a:gd name="connsiteY1" fmla="*/ 200025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581" h="2020467">
                <a:moveTo>
                  <a:pt x="0" y="0"/>
                </a:moveTo>
                <a:lnTo>
                  <a:pt x="232581" y="200025"/>
                </a:lnTo>
                <a:lnTo>
                  <a:pt x="232581" y="1839492"/>
                </a:lnTo>
                <a:lnTo>
                  <a:pt x="0" y="20204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3B2D1">
                  <a:lumMod val="83000"/>
                </a:srgbClr>
              </a:gs>
              <a:gs pos="100000">
                <a:srgbClr val="73B2D1">
                  <a:lumMod val="7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545976" y="1764286"/>
            <a:ext cx="3096344" cy="1656184"/>
          </a:xfrm>
          <a:custGeom>
            <a:avLst/>
            <a:gdLst/>
            <a:ahLst/>
            <a:cxnLst/>
            <a:rect l="l" t="t" r="r" b="b"/>
            <a:pathLst>
              <a:path w="3312368" h="1656184">
                <a:moveTo>
                  <a:pt x="141223" y="0"/>
                </a:moveTo>
                <a:lnTo>
                  <a:pt x="3312368" y="0"/>
                </a:lnTo>
                <a:lnTo>
                  <a:pt x="3312368" y="1656184"/>
                </a:lnTo>
                <a:lnTo>
                  <a:pt x="141223" y="1656184"/>
                </a:lnTo>
                <a:cubicBezTo>
                  <a:pt x="63228" y="1656184"/>
                  <a:pt x="0" y="1592956"/>
                  <a:pt x="0" y="1514961"/>
                </a:cubicBezTo>
                <a:lnTo>
                  <a:pt x="0" y="141223"/>
                </a:lnTo>
                <a:cubicBezTo>
                  <a:pt x="0" y="63228"/>
                  <a:pt x="63228" y="0"/>
                  <a:pt x="141223" y="0"/>
                </a:cubicBezTo>
                <a:close/>
              </a:path>
            </a:pathLst>
          </a:custGeom>
          <a:solidFill>
            <a:srgbClr val="73B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4"/>
          </p:nvPr>
        </p:nvSpPr>
        <p:spPr>
          <a:xfrm>
            <a:off x="761999" y="1906220"/>
            <a:ext cx="2647739" cy="246087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761999" y="2152308"/>
            <a:ext cx="2647739" cy="1122064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3930353" y="3192839"/>
            <a:ext cx="2030338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235725" y="3192839"/>
            <a:ext cx="2030338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Rounded Rectangle 5"/>
          <p:cNvSpPr/>
          <p:nvPr userDrawn="1"/>
        </p:nvSpPr>
        <p:spPr>
          <a:xfrm rot="10800000">
            <a:off x="3426296" y="3781506"/>
            <a:ext cx="5125194" cy="2007865"/>
          </a:xfrm>
          <a:custGeom>
            <a:avLst/>
            <a:gdLst/>
            <a:ahLst/>
            <a:cxnLst/>
            <a:rect l="l" t="t" r="r" b="b"/>
            <a:pathLst>
              <a:path w="3312368" h="1656184">
                <a:moveTo>
                  <a:pt x="141223" y="0"/>
                </a:moveTo>
                <a:lnTo>
                  <a:pt x="3312368" y="0"/>
                </a:lnTo>
                <a:lnTo>
                  <a:pt x="3312368" y="1656184"/>
                </a:lnTo>
                <a:lnTo>
                  <a:pt x="141223" y="1656184"/>
                </a:lnTo>
                <a:cubicBezTo>
                  <a:pt x="63228" y="1656184"/>
                  <a:pt x="0" y="1592956"/>
                  <a:pt x="0" y="1514961"/>
                </a:cubicBezTo>
                <a:lnTo>
                  <a:pt x="0" y="141223"/>
                </a:lnTo>
                <a:cubicBezTo>
                  <a:pt x="0" y="63228"/>
                  <a:pt x="63228" y="0"/>
                  <a:pt x="141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58" hasCustomPrompt="1"/>
          </p:nvPr>
        </p:nvSpPr>
        <p:spPr>
          <a:xfrm>
            <a:off x="3930352" y="4014099"/>
            <a:ext cx="2016224" cy="1299793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59" hasCustomPrompt="1"/>
          </p:nvPr>
        </p:nvSpPr>
        <p:spPr>
          <a:xfrm>
            <a:off x="6234608" y="4017748"/>
            <a:ext cx="2016224" cy="1299793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Rectangle 13"/>
          <p:cNvSpPr/>
          <p:nvPr userDrawn="1"/>
        </p:nvSpPr>
        <p:spPr>
          <a:xfrm>
            <a:off x="3409738" y="3768903"/>
            <a:ext cx="232581" cy="2020467"/>
          </a:xfrm>
          <a:custGeom>
            <a:avLst/>
            <a:gdLst>
              <a:gd name="connsiteX0" fmla="*/ 0 w 232581"/>
              <a:gd name="connsiteY0" fmla="*/ 0 h 2020467"/>
              <a:gd name="connsiteX1" fmla="*/ 232581 w 232581"/>
              <a:gd name="connsiteY1" fmla="*/ 0 h 2020467"/>
              <a:gd name="connsiteX2" fmla="*/ 232581 w 232581"/>
              <a:gd name="connsiteY2" fmla="*/ 2020467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32581"/>
              <a:gd name="connsiteY0" fmla="*/ 0 h 2020467"/>
              <a:gd name="connsiteX1" fmla="*/ 232581 w 232581"/>
              <a:gd name="connsiteY1" fmla="*/ 0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42106"/>
              <a:gd name="connsiteY0" fmla="*/ 0 h 2020467"/>
              <a:gd name="connsiteX1" fmla="*/ 242106 w 242106"/>
              <a:gd name="connsiteY1" fmla="*/ 180975 h 2020467"/>
              <a:gd name="connsiteX2" fmla="*/ 232581 w 242106"/>
              <a:gd name="connsiteY2" fmla="*/ 1839492 h 2020467"/>
              <a:gd name="connsiteX3" fmla="*/ 0 w 242106"/>
              <a:gd name="connsiteY3" fmla="*/ 2020467 h 2020467"/>
              <a:gd name="connsiteX4" fmla="*/ 0 w 242106"/>
              <a:gd name="connsiteY4" fmla="*/ 0 h 2020467"/>
              <a:gd name="connsiteX0" fmla="*/ 0 w 232581"/>
              <a:gd name="connsiteY0" fmla="*/ 0 h 2020467"/>
              <a:gd name="connsiteX1" fmla="*/ 213531 w 232581"/>
              <a:gd name="connsiteY1" fmla="*/ 180975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32581"/>
              <a:gd name="connsiteY0" fmla="*/ 0 h 2020467"/>
              <a:gd name="connsiteX1" fmla="*/ 232581 w 232581"/>
              <a:gd name="connsiteY1" fmla="*/ 200025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581" h="2020467">
                <a:moveTo>
                  <a:pt x="0" y="0"/>
                </a:moveTo>
                <a:lnTo>
                  <a:pt x="232581" y="200025"/>
                </a:lnTo>
                <a:lnTo>
                  <a:pt x="232581" y="1839492"/>
                </a:lnTo>
                <a:lnTo>
                  <a:pt x="0" y="20204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6BF4A">
                  <a:lumMod val="70000"/>
                </a:srgbClr>
              </a:gs>
              <a:gs pos="100000">
                <a:srgbClr val="F6BF4A">
                  <a:lumMod val="63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5"/>
          <p:cNvSpPr/>
          <p:nvPr userDrawn="1"/>
        </p:nvSpPr>
        <p:spPr>
          <a:xfrm>
            <a:off x="545976" y="3957347"/>
            <a:ext cx="3096344" cy="1656184"/>
          </a:xfrm>
          <a:custGeom>
            <a:avLst/>
            <a:gdLst/>
            <a:ahLst/>
            <a:cxnLst/>
            <a:rect l="l" t="t" r="r" b="b"/>
            <a:pathLst>
              <a:path w="3312368" h="1656184">
                <a:moveTo>
                  <a:pt x="141223" y="0"/>
                </a:moveTo>
                <a:lnTo>
                  <a:pt x="3312368" y="0"/>
                </a:lnTo>
                <a:lnTo>
                  <a:pt x="3312368" y="1656184"/>
                </a:lnTo>
                <a:lnTo>
                  <a:pt x="141223" y="1656184"/>
                </a:lnTo>
                <a:cubicBezTo>
                  <a:pt x="63228" y="1656184"/>
                  <a:pt x="0" y="1592956"/>
                  <a:pt x="0" y="1514961"/>
                </a:cubicBezTo>
                <a:lnTo>
                  <a:pt x="0" y="141223"/>
                </a:lnTo>
                <a:cubicBezTo>
                  <a:pt x="0" y="63228"/>
                  <a:pt x="63228" y="0"/>
                  <a:pt x="141223" y="0"/>
                </a:cubicBezTo>
                <a:close/>
              </a:path>
            </a:pathLst>
          </a:custGeom>
          <a:solidFill>
            <a:srgbClr val="F6B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60"/>
          </p:nvPr>
        </p:nvSpPr>
        <p:spPr>
          <a:xfrm>
            <a:off x="761999" y="4099281"/>
            <a:ext cx="2647739" cy="246087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761999" y="4345369"/>
            <a:ext cx="2647739" cy="1122064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62"/>
          </p:nvPr>
        </p:nvSpPr>
        <p:spPr>
          <a:xfrm>
            <a:off x="3930353" y="5385900"/>
            <a:ext cx="2030338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63"/>
          </p:nvPr>
        </p:nvSpPr>
        <p:spPr>
          <a:xfrm>
            <a:off x="6235725" y="5385900"/>
            <a:ext cx="2030338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4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 userDrawn="1"/>
        </p:nvGrpSpPr>
        <p:grpSpPr>
          <a:xfrm rot="19246847">
            <a:off x="6444208" y="1785239"/>
            <a:ext cx="2124236" cy="2016224"/>
            <a:chOff x="1331640" y="1700808"/>
            <a:chExt cx="2124236" cy="2016224"/>
          </a:xfrm>
        </p:grpSpPr>
        <p:sp>
          <p:nvSpPr>
            <p:cNvPr id="10" name="Oval 9"/>
            <p:cNvSpPr/>
            <p:nvPr/>
          </p:nvSpPr>
          <p:spPr>
            <a:xfrm>
              <a:off x="1331640" y="1700808"/>
              <a:ext cx="2016224" cy="2016224"/>
            </a:xfrm>
            <a:prstGeom prst="ellipse">
              <a:avLst/>
            </a:prstGeom>
            <a:noFill/>
            <a:ln>
              <a:solidFill>
                <a:srgbClr val="F86A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239852" y="2600908"/>
              <a:ext cx="216024" cy="216024"/>
            </a:xfrm>
            <a:prstGeom prst="ellipse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 rot="19246847">
            <a:off x="647564" y="1785239"/>
            <a:ext cx="2124236" cy="2016224"/>
            <a:chOff x="4355976" y="1684290"/>
            <a:chExt cx="2124236" cy="2016224"/>
          </a:xfrm>
        </p:grpSpPr>
        <p:sp>
          <p:nvSpPr>
            <p:cNvPr id="14" name="Oval 13"/>
            <p:cNvSpPr/>
            <p:nvPr/>
          </p:nvSpPr>
          <p:spPr>
            <a:xfrm>
              <a:off x="4355976" y="1684290"/>
              <a:ext cx="2016224" cy="2016224"/>
            </a:xfrm>
            <a:prstGeom prst="ellipse">
              <a:avLst/>
            </a:prstGeom>
            <a:noFill/>
            <a:ln>
              <a:solidFill>
                <a:srgbClr val="73B2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264188" y="2584390"/>
              <a:ext cx="216024" cy="216024"/>
            </a:xfrm>
            <a:prstGeom prst="ellipse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 rot="19246847">
            <a:off x="3545886" y="1785239"/>
            <a:ext cx="2124236" cy="2016224"/>
            <a:chOff x="4355976" y="3988546"/>
            <a:chExt cx="2124236" cy="2016224"/>
          </a:xfrm>
        </p:grpSpPr>
        <p:sp>
          <p:nvSpPr>
            <p:cNvPr id="17" name="Oval 16"/>
            <p:cNvSpPr/>
            <p:nvPr/>
          </p:nvSpPr>
          <p:spPr>
            <a:xfrm>
              <a:off x="4355976" y="3988546"/>
              <a:ext cx="2016224" cy="2016224"/>
            </a:xfrm>
            <a:prstGeom prst="ellipse">
              <a:avLst/>
            </a:prstGeom>
            <a:noFill/>
            <a:ln>
              <a:solidFill>
                <a:srgbClr val="A0C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264188" y="4888646"/>
              <a:ext cx="216024" cy="216024"/>
            </a:xfrm>
            <a:prstGeom prst="ellipse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808534" y="1965259"/>
            <a:ext cx="1728192" cy="1728192"/>
          </a:xfrm>
          <a:prstGeom prst="ellipse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43" hasCustomPrompt="1"/>
          </p:nvPr>
        </p:nvSpPr>
        <p:spPr>
          <a:xfrm>
            <a:off x="3702068" y="1963402"/>
            <a:ext cx="1728192" cy="1728192"/>
          </a:xfrm>
          <a:prstGeom prst="ellipse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4" hasCustomPrompt="1"/>
          </p:nvPr>
        </p:nvSpPr>
        <p:spPr>
          <a:xfrm>
            <a:off x="6595602" y="1961545"/>
            <a:ext cx="1728192" cy="1728192"/>
          </a:xfrm>
          <a:prstGeom prst="ellipse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765101" y="4053491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765101" y="4307967"/>
            <a:ext cx="1805384" cy="249580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62967" y="4701563"/>
            <a:ext cx="18473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9" t="11419" r="13876" b="4363"/>
          <a:stretch/>
        </p:blipFill>
        <p:spPr>
          <a:xfrm>
            <a:off x="762967" y="4909730"/>
            <a:ext cx="216026" cy="143208"/>
          </a:xfrm>
          <a:prstGeom prst="rect">
            <a:avLst/>
          </a:prstGeom>
        </p:spPr>
      </p:pic>
      <p:pic>
        <p:nvPicPr>
          <p:cNvPr id="25" name="Picture 2" descr="F:\002-KIMS BUSINESS\007-bizdesign.tv\000-PPT FOR KMONG\PNG-아이콘\001-비즈니스\수정\페이스북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63" y="5421643"/>
            <a:ext cx="91584" cy="1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F:\002-KIMS BUSINESS\007-bizdesign.tv\000-PPT FOR KMONG\PNG-아이콘\001-비즈니스\수정\트위터-새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67" y="5205619"/>
            <a:ext cx="194777" cy="13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 Placeholder 27"/>
          <p:cNvSpPr>
            <a:spLocks noGrp="1"/>
          </p:cNvSpPr>
          <p:nvPr>
            <p:ph type="body" sz="quarter" idx="54"/>
          </p:nvPr>
        </p:nvSpPr>
        <p:spPr>
          <a:xfrm>
            <a:off x="1053133" y="4856544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1053133" y="5124086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1053133" y="5391628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687228" y="4077072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58"/>
          </p:nvPr>
        </p:nvSpPr>
        <p:spPr>
          <a:xfrm>
            <a:off x="3687228" y="4331548"/>
            <a:ext cx="1805384" cy="249580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3685094" y="4725144"/>
            <a:ext cx="18473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9" t="11419" r="13876" b="4363"/>
          <a:stretch/>
        </p:blipFill>
        <p:spPr>
          <a:xfrm>
            <a:off x="3685094" y="4933311"/>
            <a:ext cx="216026" cy="143208"/>
          </a:xfrm>
          <a:prstGeom prst="rect">
            <a:avLst/>
          </a:prstGeom>
        </p:spPr>
      </p:pic>
      <p:pic>
        <p:nvPicPr>
          <p:cNvPr id="34" name="Picture 2" descr="F:\002-KIMS BUSINESS\007-bizdesign.tv\000-PPT FOR KMONG\PNG-아이콘\001-비즈니스\수정\페이스북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690" y="5445224"/>
            <a:ext cx="91584" cy="1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F:\002-KIMS BUSINESS\007-bizdesign.tv\000-PPT FOR KMONG\PNG-아이콘\001-비즈니스\수정\트위터-새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94" y="5229200"/>
            <a:ext cx="194777" cy="13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3975260" y="4880125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60"/>
          </p:nvPr>
        </p:nvSpPr>
        <p:spPr>
          <a:xfrm>
            <a:off x="3975260" y="5147667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3975260" y="5415209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62"/>
          </p:nvPr>
        </p:nvSpPr>
        <p:spPr>
          <a:xfrm>
            <a:off x="6590305" y="4100653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63"/>
          </p:nvPr>
        </p:nvSpPr>
        <p:spPr>
          <a:xfrm>
            <a:off x="6590305" y="4355129"/>
            <a:ext cx="1805384" cy="249580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6588171" y="4748725"/>
            <a:ext cx="184739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9" t="11419" r="13876" b="4363"/>
          <a:stretch/>
        </p:blipFill>
        <p:spPr>
          <a:xfrm>
            <a:off x="6588171" y="4956892"/>
            <a:ext cx="216026" cy="143208"/>
          </a:xfrm>
          <a:prstGeom prst="rect">
            <a:avLst/>
          </a:prstGeom>
        </p:spPr>
      </p:pic>
      <p:pic>
        <p:nvPicPr>
          <p:cNvPr id="43" name="Picture 2" descr="F:\002-KIMS BUSINESS\007-bizdesign.tv\000-PPT FOR KMONG\PNG-아이콘\001-비즈니스\수정\페이스북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767" y="5468805"/>
            <a:ext cx="91584" cy="1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F:\002-KIMS BUSINESS\007-bizdesign.tv\000-PPT FOR KMONG\PNG-아이콘\001-비즈니스\수정\트위터-새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71" y="5252781"/>
            <a:ext cx="194777" cy="13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6878337" y="4903706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65"/>
          </p:nvPr>
        </p:nvSpPr>
        <p:spPr>
          <a:xfrm>
            <a:off x="6878337" y="5171248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27"/>
          <p:cNvSpPr>
            <a:spLocks noGrp="1"/>
          </p:cNvSpPr>
          <p:nvPr>
            <p:ph type="body" sz="quarter" idx="66"/>
          </p:nvPr>
        </p:nvSpPr>
        <p:spPr>
          <a:xfrm>
            <a:off x="6878337" y="5438790"/>
            <a:ext cx="1512168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43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52536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648072" y="1775183"/>
            <a:ext cx="1296144" cy="861729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2" hasCustomPrompt="1"/>
          </p:nvPr>
        </p:nvSpPr>
        <p:spPr>
          <a:xfrm>
            <a:off x="7776864" y="1787674"/>
            <a:ext cx="899592" cy="355849"/>
          </a:xfrm>
          <a:prstGeom prst="rect">
            <a:avLst/>
          </a:prstGeom>
        </p:spPr>
        <p:txBody>
          <a:bodyPr lIns="72000" rIns="72000" anchor="ctr"/>
          <a:lstStyle>
            <a:lvl1pPr marL="0" indent="0" algn="l">
              <a:buFontTx/>
              <a:buNone/>
              <a:defRPr sz="2800" b="1">
                <a:solidFill>
                  <a:srgbClr val="73B2D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2160240" y="2200275"/>
            <a:ext cx="5472608" cy="4324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654993" y="2730337"/>
            <a:ext cx="1296144" cy="861729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7783785" y="2742828"/>
            <a:ext cx="899592" cy="355849"/>
          </a:xfrm>
          <a:prstGeom prst="rect">
            <a:avLst/>
          </a:prstGeom>
        </p:spPr>
        <p:txBody>
          <a:bodyPr lIns="72000" rIns="72000" anchor="ctr"/>
          <a:lstStyle>
            <a:lvl1pPr marL="0" indent="0" algn="l">
              <a:buFontTx/>
              <a:buNone/>
              <a:defRPr sz="2800" b="1">
                <a:solidFill>
                  <a:srgbClr val="73B2D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2167161" y="3155429"/>
            <a:ext cx="5472608" cy="4324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661914" y="3685491"/>
            <a:ext cx="1296144" cy="861729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7790706" y="3697982"/>
            <a:ext cx="899592" cy="355849"/>
          </a:xfrm>
          <a:prstGeom prst="rect">
            <a:avLst/>
          </a:prstGeom>
        </p:spPr>
        <p:txBody>
          <a:bodyPr lIns="72000" rIns="72000" anchor="ctr"/>
          <a:lstStyle>
            <a:lvl1pPr marL="0" indent="0" algn="l">
              <a:buFontTx/>
              <a:buNone/>
              <a:defRPr sz="2800" b="1">
                <a:solidFill>
                  <a:srgbClr val="73B2D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2174082" y="4110583"/>
            <a:ext cx="5472608" cy="4324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60" hasCustomPrompt="1"/>
          </p:nvPr>
        </p:nvSpPr>
        <p:spPr>
          <a:xfrm>
            <a:off x="668835" y="4640645"/>
            <a:ext cx="1296144" cy="861729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61" hasCustomPrompt="1"/>
          </p:nvPr>
        </p:nvSpPr>
        <p:spPr>
          <a:xfrm>
            <a:off x="7797627" y="4653136"/>
            <a:ext cx="899592" cy="355849"/>
          </a:xfrm>
          <a:prstGeom prst="rect">
            <a:avLst/>
          </a:prstGeom>
        </p:spPr>
        <p:txBody>
          <a:bodyPr lIns="72000" rIns="72000" anchor="ctr"/>
          <a:lstStyle>
            <a:lvl1pPr marL="0" indent="0" algn="l">
              <a:buFontTx/>
              <a:buNone/>
              <a:defRPr sz="2800" b="1">
                <a:solidFill>
                  <a:srgbClr val="73B2D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62"/>
          </p:nvPr>
        </p:nvSpPr>
        <p:spPr>
          <a:xfrm>
            <a:off x="2181003" y="5065737"/>
            <a:ext cx="5472608" cy="4324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9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2699792" y="595"/>
            <a:ext cx="3672408" cy="2420888"/>
            <a:chOff x="2699792" y="595"/>
            <a:chExt cx="3672408" cy="2420888"/>
          </a:xfrm>
        </p:grpSpPr>
        <p:sp>
          <p:nvSpPr>
            <p:cNvPr id="7" name="Rectangle 6"/>
            <p:cNvSpPr/>
            <p:nvPr userDrawn="1"/>
          </p:nvSpPr>
          <p:spPr>
            <a:xfrm>
              <a:off x="2699792" y="595"/>
              <a:ext cx="864096" cy="2420888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635896" y="595"/>
              <a:ext cx="864096" cy="2420888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572000" y="595"/>
              <a:ext cx="864096" cy="2420888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508104" y="595"/>
              <a:ext cx="864096" cy="2420888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395535" y="3108380"/>
            <a:ext cx="8352928" cy="4613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5" y="3832647"/>
            <a:ext cx="8352929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Add Text Here</a:t>
            </a:r>
            <a:endParaRPr lang="ko-KR" alt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339751" y="3701164"/>
            <a:ext cx="44644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3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2">
    <p:bg>
      <p:bgPr>
        <a:pattFill prst="dash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/>
          <p:cNvSpPr/>
          <p:nvPr userDrawn="1"/>
        </p:nvSpPr>
        <p:spPr>
          <a:xfrm>
            <a:off x="-14065" y="1"/>
            <a:ext cx="1201690" cy="6871294"/>
          </a:xfrm>
          <a:prstGeom prst="rtTriangle">
            <a:avLst/>
          </a:prstGeom>
          <a:solidFill>
            <a:srgbClr val="F86A9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/>
          <p:cNvSpPr/>
          <p:nvPr userDrawn="1"/>
        </p:nvSpPr>
        <p:spPr>
          <a:xfrm rot="10800000" flipH="1">
            <a:off x="-14064" y="-17885"/>
            <a:ext cx="1201688" cy="6858000"/>
          </a:xfrm>
          <a:prstGeom prst="rtTriangle">
            <a:avLst/>
          </a:prstGeom>
          <a:solidFill>
            <a:srgbClr val="73B2D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308304" y="2780928"/>
            <a:ext cx="1296144" cy="288032"/>
            <a:chOff x="6084168" y="3009528"/>
            <a:chExt cx="1296144" cy="288032"/>
          </a:xfrm>
        </p:grpSpPr>
        <p:sp>
          <p:nvSpPr>
            <p:cNvPr id="3" name="Rectangle 2"/>
            <p:cNvSpPr/>
            <p:nvPr userDrawn="1"/>
          </p:nvSpPr>
          <p:spPr>
            <a:xfrm>
              <a:off x="6084168" y="3009528"/>
              <a:ext cx="288032" cy="288032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6420205" y="3009528"/>
              <a:ext cx="288032" cy="288032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6756242" y="3009528"/>
              <a:ext cx="288032" cy="288032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7092280" y="3009528"/>
              <a:ext cx="288032" cy="288032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>
            <a:endCxn id="3" idx="1"/>
          </p:cNvCxnSpPr>
          <p:nvPr userDrawn="1"/>
        </p:nvCxnSpPr>
        <p:spPr>
          <a:xfrm>
            <a:off x="1647825" y="2914650"/>
            <a:ext cx="5660479" cy="10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1547664" y="3108747"/>
            <a:ext cx="5688632" cy="57606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l">
              <a:lnSpc>
                <a:spcPct val="100000"/>
              </a:lnSpc>
              <a:defRPr sz="40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/>
              <a:t>GLASS TEMPLATE</a:t>
            </a:r>
            <a:endParaRPr lang="ko-KR" alt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550923" y="3669407"/>
            <a:ext cx="5684576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550923" y="3869630"/>
            <a:ext cx="5684576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572816" y="4252738"/>
            <a:ext cx="5433981" cy="0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Triangle 20"/>
          <p:cNvSpPr/>
          <p:nvPr userDrawn="1"/>
        </p:nvSpPr>
        <p:spPr>
          <a:xfrm rot="10800000" flipH="1">
            <a:off x="-14064" y="0"/>
            <a:ext cx="855712" cy="6858000"/>
          </a:xfrm>
          <a:prstGeom prst="rtTriangle">
            <a:avLst/>
          </a:prstGeom>
          <a:solidFill>
            <a:srgbClr val="A0C45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/>
          <p:cNvSpPr/>
          <p:nvPr userDrawn="1"/>
        </p:nvSpPr>
        <p:spPr>
          <a:xfrm>
            <a:off x="0" y="0"/>
            <a:ext cx="827584" cy="6858000"/>
          </a:xfrm>
          <a:prstGeom prst="rtTriangle">
            <a:avLst/>
          </a:prstGeom>
          <a:solidFill>
            <a:srgbClr val="F6BF4A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6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4427984" y="2852936"/>
            <a:ext cx="4032448" cy="7200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r">
              <a:lnSpc>
                <a:spcPct val="100000"/>
              </a:lnSpc>
              <a:defRPr sz="5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40907" y="3597573"/>
            <a:ext cx="4003872" cy="263475"/>
          </a:xfrm>
          <a:prstGeom prst="rect">
            <a:avLst/>
          </a:prstGeom>
        </p:spPr>
        <p:txBody>
          <a:bodyPr lIns="108000" anchor="ctr"/>
          <a:lstStyle>
            <a:lvl1pPr marL="0" indent="0" algn="r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This text can be replaced with your own text</a:t>
            </a:r>
          </a:p>
        </p:txBody>
      </p:sp>
    </p:spTree>
    <p:extLst>
      <p:ext uri="{BB962C8B-B14F-4D97-AF65-F5344CB8AC3E}">
        <p14:creationId xmlns:p14="http://schemas.microsoft.com/office/powerpoint/2010/main" val="354354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2">
    <p:bg>
      <p:bgPr>
        <a:pattFill prst="dash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/>
          <p:cNvSpPr/>
          <p:nvPr userDrawn="1"/>
        </p:nvSpPr>
        <p:spPr>
          <a:xfrm>
            <a:off x="-14065" y="1"/>
            <a:ext cx="1201690" cy="6871294"/>
          </a:xfrm>
          <a:prstGeom prst="rtTriangle">
            <a:avLst/>
          </a:prstGeom>
          <a:solidFill>
            <a:srgbClr val="F86A9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/>
          <p:cNvSpPr/>
          <p:nvPr userDrawn="1"/>
        </p:nvSpPr>
        <p:spPr>
          <a:xfrm rot="10800000" flipH="1">
            <a:off x="-14064" y="-17885"/>
            <a:ext cx="1201688" cy="6858000"/>
          </a:xfrm>
          <a:prstGeom prst="rtTriangle">
            <a:avLst/>
          </a:prstGeom>
          <a:solidFill>
            <a:srgbClr val="73B2D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308304" y="2780928"/>
            <a:ext cx="1296144" cy="288032"/>
            <a:chOff x="6084168" y="3009528"/>
            <a:chExt cx="1296144" cy="288032"/>
          </a:xfrm>
        </p:grpSpPr>
        <p:sp>
          <p:nvSpPr>
            <p:cNvPr id="3" name="Rectangle 2"/>
            <p:cNvSpPr/>
            <p:nvPr userDrawn="1"/>
          </p:nvSpPr>
          <p:spPr>
            <a:xfrm>
              <a:off x="6084168" y="3009528"/>
              <a:ext cx="288032" cy="288032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6420205" y="3009528"/>
              <a:ext cx="288032" cy="288032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6756242" y="3009528"/>
              <a:ext cx="288032" cy="288032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7092280" y="3009528"/>
              <a:ext cx="288032" cy="288032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/>
          <p:cNvCxnSpPr>
            <a:endCxn id="3" idx="1"/>
          </p:cNvCxnSpPr>
          <p:nvPr userDrawn="1"/>
        </p:nvCxnSpPr>
        <p:spPr>
          <a:xfrm>
            <a:off x="1647825" y="2914650"/>
            <a:ext cx="5660479" cy="10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1547664" y="3108747"/>
            <a:ext cx="5688632" cy="57606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l">
              <a:lnSpc>
                <a:spcPct val="100000"/>
              </a:lnSpc>
              <a:defRPr sz="54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550923" y="3764657"/>
            <a:ext cx="5684576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This text can be replaced with your own text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572816" y="4252738"/>
            <a:ext cx="5433981" cy="0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Triangle 20"/>
          <p:cNvSpPr/>
          <p:nvPr userDrawn="1"/>
        </p:nvSpPr>
        <p:spPr>
          <a:xfrm rot="10800000" flipH="1">
            <a:off x="-14064" y="0"/>
            <a:ext cx="855712" cy="6858000"/>
          </a:xfrm>
          <a:prstGeom prst="rtTriangle">
            <a:avLst/>
          </a:prstGeom>
          <a:solidFill>
            <a:srgbClr val="A0C45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/>
          <p:cNvSpPr/>
          <p:nvPr userDrawn="1"/>
        </p:nvSpPr>
        <p:spPr>
          <a:xfrm>
            <a:off x="0" y="0"/>
            <a:ext cx="827584" cy="6858000"/>
          </a:xfrm>
          <a:prstGeom prst="rtTriangle">
            <a:avLst/>
          </a:prstGeom>
          <a:solidFill>
            <a:srgbClr val="F6BF4A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5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6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15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Triangle 1"/>
          <p:cNvSpPr/>
          <p:nvPr userDrawn="1"/>
        </p:nvSpPr>
        <p:spPr>
          <a:xfrm flipH="1">
            <a:off x="0" y="2636912"/>
            <a:ext cx="9144000" cy="3672408"/>
          </a:xfrm>
          <a:prstGeom prst="rtTriangle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1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437880" y="2127282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17699" y="3627268"/>
            <a:ext cx="8258757" cy="0"/>
          </a:xfrm>
          <a:prstGeom prst="line">
            <a:avLst/>
          </a:prstGeom>
          <a:ln w="1111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2676816" y="4367246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273194" y="4149080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273194" y="4403556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54"/>
          </p:nvPr>
        </p:nvSpPr>
        <p:spPr>
          <a:xfrm>
            <a:off x="2483768" y="2060848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2483768" y="2306936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426088" y="3013731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F86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Isosceles Triangle 4"/>
          <p:cNvSpPr/>
          <p:nvPr userDrawn="1"/>
        </p:nvSpPr>
        <p:spPr>
          <a:xfrm>
            <a:off x="2666725" y="4009960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73B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437193" y="3041727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57" hasCustomPrompt="1"/>
          </p:nvPr>
        </p:nvSpPr>
        <p:spPr>
          <a:xfrm>
            <a:off x="2677830" y="4115524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4917463" y="2141245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4744388" y="4154654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60"/>
          </p:nvPr>
        </p:nvSpPr>
        <p:spPr>
          <a:xfrm>
            <a:off x="4744388" y="4409130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Isosceles Triangle 4"/>
          <p:cNvSpPr/>
          <p:nvPr userDrawn="1"/>
        </p:nvSpPr>
        <p:spPr>
          <a:xfrm rot="10800000">
            <a:off x="4905671" y="3019305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A0C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61" hasCustomPrompt="1"/>
          </p:nvPr>
        </p:nvSpPr>
        <p:spPr>
          <a:xfrm>
            <a:off x="4916776" y="3047301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7144517" y="4367246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7" name="Text Placeholder 27"/>
          <p:cNvSpPr>
            <a:spLocks noGrp="1"/>
          </p:cNvSpPr>
          <p:nvPr>
            <p:ph type="body" sz="quarter" idx="63"/>
          </p:nvPr>
        </p:nvSpPr>
        <p:spPr>
          <a:xfrm>
            <a:off x="6951469" y="2060848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6951469" y="2306936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Isosceles Triangle 4"/>
          <p:cNvSpPr/>
          <p:nvPr userDrawn="1"/>
        </p:nvSpPr>
        <p:spPr>
          <a:xfrm>
            <a:off x="7134426" y="4009960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F6B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 Placeholder 27"/>
          <p:cNvSpPr>
            <a:spLocks noGrp="1"/>
          </p:cNvSpPr>
          <p:nvPr>
            <p:ph type="body" sz="quarter" idx="65" hasCustomPrompt="1"/>
          </p:nvPr>
        </p:nvSpPr>
        <p:spPr>
          <a:xfrm>
            <a:off x="7145531" y="4115524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55868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39618" y="121528"/>
            <a:ext cx="8480854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24138" y="667529"/>
            <a:ext cx="8496694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14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1069174" y="2127282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17699" y="3627268"/>
            <a:ext cx="8258757" cy="0"/>
          </a:xfrm>
          <a:prstGeom prst="line">
            <a:avLst/>
          </a:prstGeom>
          <a:ln w="111125">
            <a:solidFill>
              <a:schemeClr val="bg1">
                <a:lumMod val="8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3662966" y="4367246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904488" y="4149080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904488" y="4403556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54"/>
          </p:nvPr>
        </p:nvSpPr>
        <p:spPr>
          <a:xfrm>
            <a:off x="3469918" y="2060848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3469918" y="2306936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1057382" y="3013731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F86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Isosceles Triangle 4"/>
          <p:cNvSpPr/>
          <p:nvPr userDrawn="1"/>
        </p:nvSpPr>
        <p:spPr>
          <a:xfrm>
            <a:off x="3652875" y="4009960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73B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1068487" y="3041727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57" hasCustomPrompt="1"/>
          </p:nvPr>
        </p:nvSpPr>
        <p:spPr>
          <a:xfrm>
            <a:off x="3663980" y="4115524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6235281" y="2141245"/>
            <a:ext cx="1469824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6062206" y="4154654"/>
            <a:ext cx="1805384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60"/>
          </p:nvPr>
        </p:nvSpPr>
        <p:spPr>
          <a:xfrm>
            <a:off x="6062206" y="4409130"/>
            <a:ext cx="1805384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Isosceles Triangle 4"/>
          <p:cNvSpPr/>
          <p:nvPr userDrawn="1"/>
        </p:nvSpPr>
        <p:spPr>
          <a:xfrm rot="10800000">
            <a:off x="6223489" y="3019305"/>
            <a:ext cx="1490005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A0C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61" hasCustomPrompt="1"/>
          </p:nvPr>
        </p:nvSpPr>
        <p:spPr>
          <a:xfrm>
            <a:off x="6234594" y="3047301"/>
            <a:ext cx="1478900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14279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90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2" r:id="rId3"/>
    <p:sldLayoutId id="2147483663" r:id="rId4"/>
    <p:sldLayoutId id="2147483664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91743"/>
            <a:ext cx="9144000" cy="566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09237" y="6444947"/>
            <a:ext cx="1066419" cy="307777"/>
            <a:chOff x="208470" y="6453336"/>
            <a:chExt cx="1066419" cy="307777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208470" y="6470191"/>
              <a:ext cx="157003" cy="223732"/>
              <a:chOff x="1851337" y="1965067"/>
              <a:chExt cx="157003" cy="223732"/>
            </a:xfrm>
          </p:grpSpPr>
          <p:sp>
            <p:nvSpPr>
              <p:cNvPr id="10" name="Rounded Rectangle 9"/>
              <p:cNvSpPr/>
              <p:nvPr userDrawn="1"/>
            </p:nvSpPr>
            <p:spPr>
              <a:xfrm rot="1800000">
                <a:off x="1851337" y="2000251"/>
                <a:ext cx="56095" cy="188548"/>
              </a:xfrm>
              <a:prstGeom prst="roundRect">
                <a:avLst>
                  <a:gd name="adj" fmla="val 50000"/>
                </a:avLst>
              </a:prstGeom>
              <a:solidFill>
                <a:srgbClr val="A0C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 userDrawn="1"/>
            </p:nvSpPr>
            <p:spPr>
              <a:xfrm rot="1800000">
                <a:off x="1952245" y="1965067"/>
                <a:ext cx="56095" cy="188548"/>
              </a:xfrm>
              <a:prstGeom prst="roundRect">
                <a:avLst>
                  <a:gd name="adj" fmla="val 50000"/>
                </a:avLst>
              </a:prstGeom>
              <a:solidFill>
                <a:srgbClr val="73B2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 userDrawn="1"/>
          </p:nvSpPr>
          <p:spPr>
            <a:xfrm>
              <a:off x="315139" y="6453336"/>
              <a:ext cx="9597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</a:rPr>
                <a:t>LOGOTYPE</a:t>
              </a:r>
              <a:endParaRPr lang="ko-KR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5" name="Oval 14"/>
          <p:cNvSpPr/>
          <p:nvPr userDrawn="1"/>
        </p:nvSpPr>
        <p:spPr>
          <a:xfrm>
            <a:off x="8363257" y="6353887"/>
            <a:ext cx="453365" cy="453365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396813" y="643384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31F54F2-ED28-43C9-BE23-3ED9A1BEC0F8}" type="slidenum">
              <a:rPr lang="ko-KR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58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33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microsoft.com/office/2007/relationships/hdphoto" Target="../media/hdphoto8.wdp"/><Relationship Id="rId5" Type="http://schemas.microsoft.com/office/2007/relationships/hdphoto" Target="../media/hdphoto5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7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95737" y="620688"/>
            <a:ext cx="6408712" cy="576063"/>
          </a:xfrm>
        </p:spPr>
        <p:txBody>
          <a:bodyPr/>
          <a:lstStyle/>
          <a:p>
            <a:r>
              <a:rPr lang="ko-KR" altLang="en-US" dirty="0"/>
              <a:t>인플레이션의 대응 </a:t>
            </a:r>
            <a:r>
              <a:rPr lang="ko-KR" altLang="en-US" dirty="0" err="1"/>
              <a:t>투자법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Date 2024 / 12 / 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202044024 </a:t>
            </a:r>
            <a:r>
              <a:rPr lang="ko-KR" altLang="en-US" dirty="0" err="1"/>
              <a:t>임상운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55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60648"/>
            <a:ext cx="8480854" cy="550897"/>
          </a:xfrm>
        </p:spPr>
        <p:txBody>
          <a:bodyPr/>
          <a:lstStyle/>
          <a:p>
            <a:r>
              <a:rPr lang="ko-KR" altLang="en-US" dirty="0"/>
              <a:t>주식투자방법 소개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455ED5-A747-4172-8D0C-5AB24ADDF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769" y="1831943"/>
            <a:ext cx="4867115" cy="31941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996988-4FEF-4A8A-B2EE-37CA86E49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08" y="1945096"/>
            <a:ext cx="3694545" cy="2924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23E2D3-9ADA-422D-85E2-318D90A06CDF}"/>
              </a:ext>
            </a:extLst>
          </p:cNvPr>
          <p:cNvSpPr txBox="1"/>
          <p:nvPr/>
        </p:nvSpPr>
        <p:spPr>
          <a:xfrm>
            <a:off x="150939" y="5312241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소개 할 두번째 투자 방법은 주식 투자 시장에서는 할로윈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투자법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이라고 하는 투자방법이다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방법은 투자자가 매년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 ~ 4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월까지만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주식 시장에 투자하고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~ 10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월에는 주식 시장에 참여하지 않는 방법이다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성공률 약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프로에 육박하는 높은 성공률을 가진 투자전략이다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43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60648"/>
            <a:ext cx="8480854" cy="550897"/>
          </a:xfrm>
        </p:spPr>
        <p:txBody>
          <a:bodyPr/>
          <a:lstStyle/>
          <a:p>
            <a:r>
              <a:rPr lang="ko-KR" altLang="en-US" dirty="0"/>
              <a:t>결론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23E2D3-9ADA-422D-85E2-318D90A06CDF}"/>
              </a:ext>
            </a:extLst>
          </p:cNvPr>
          <p:cNvSpPr txBox="1"/>
          <p:nvPr/>
        </p:nvSpPr>
        <p:spPr>
          <a:xfrm>
            <a:off x="198960" y="1628800"/>
            <a:ext cx="6749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이번 프로젝트를 통해서 인플레이션 상황에서 자산의 가치를 보존 또는 증대하기 위한 투자 전략을 알아보기 위해 다양한 데이터를 분석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시각화 하여 조사해보았다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 결과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가지 투자법을 알게 되었으며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 결과 두가지 방법 모두 역사적 데이터에서 일정 부분 긍정적인 성과를 보였으나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과거의 데이터를 기반으로 예측해본 것에 불과함으로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미래에도 동일한 성과를 보장한다고 할 수 는 없다고 생각한다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따라서 투자자는 시장 상황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개인의 재정 상태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리스크 감내 수준 등을 종합적으로 고려하여 투자 해야 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결론적으로 인플레이션에 대한 대응은 단순히 데이터를 분석해 전략을 세우는 것 뿐 만 아니라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변화하는 경제 환경에 대한 지속적인 관심과 학습을 통해 더욱 정교한 투자 결정을 내리는 판단에 달려있다고 생각한다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107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440907" y="2420888"/>
            <a:ext cx="4032448" cy="720080"/>
          </a:xfrm>
        </p:spPr>
        <p:txBody>
          <a:bodyPr/>
          <a:lstStyle/>
          <a:p>
            <a:r>
              <a:rPr lang="ko-KR" altLang="en-US" dirty="0"/>
              <a:t>인플레이션 대응 </a:t>
            </a:r>
            <a:r>
              <a:rPr lang="ko-KR" altLang="en-US" dirty="0" err="1"/>
              <a:t>투자법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202044024_</a:t>
            </a:r>
            <a:r>
              <a:rPr lang="ko-KR" altLang="en-US" dirty="0" err="1"/>
              <a:t>임상운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7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573" y="332656"/>
            <a:ext cx="8480854" cy="550897"/>
          </a:xfrm>
        </p:spPr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3432" y="2276872"/>
            <a:ext cx="29247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개요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인플레이션의 시각화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투자의 필요성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주식투자 알아보기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투자방법 소개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결론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14" t="12458" r="29776" b="15653"/>
          <a:stretch/>
        </p:blipFill>
        <p:spPr>
          <a:xfrm>
            <a:off x="3502806" y="3287336"/>
            <a:ext cx="664684" cy="5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0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459" y="252972"/>
            <a:ext cx="8480854" cy="550897"/>
          </a:xfrm>
        </p:spPr>
        <p:txBody>
          <a:bodyPr/>
          <a:lstStyle/>
          <a:p>
            <a:r>
              <a:rPr lang="ko-KR" altLang="en-US" dirty="0"/>
              <a:t>프로젝트 개요</a:t>
            </a:r>
            <a:endParaRPr lang="en-US" dirty="0"/>
          </a:p>
        </p:txBody>
      </p:sp>
      <p:sp>
        <p:nvSpPr>
          <p:cNvPr id="16" name="Arc 15"/>
          <p:cNvSpPr/>
          <p:nvPr/>
        </p:nvSpPr>
        <p:spPr>
          <a:xfrm>
            <a:off x="-324544" y="1724713"/>
            <a:ext cx="3970151" cy="3970151"/>
          </a:xfrm>
          <a:prstGeom prst="arc">
            <a:avLst>
              <a:gd name="adj1" fmla="val 16200000"/>
              <a:gd name="adj2" fmla="val 5433205"/>
            </a:avLst>
          </a:prstGeom>
          <a:ln w="53975">
            <a:gradFill>
              <a:gsLst>
                <a:gs pos="82000">
                  <a:srgbClr val="D9D9D9"/>
                </a:gs>
                <a:gs pos="0">
                  <a:schemeClr val="bg1">
                    <a:lumMod val="85000"/>
                    <a:alpha val="0"/>
                  </a:schemeClr>
                </a:gs>
                <a:gs pos="2000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591272" y="1907518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718739" y="4520772"/>
            <a:ext cx="32594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기간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 08 - 14 ~ 12 – 13</a:t>
            </a:r>
          </a:p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인원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- 1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목적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인플레이션의 대응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투자법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44" name="Oval 43"/>
          <p:cNvSpPr/>
          <p:nvPr/>
        </p:nvSpPr>
        <p:spPr>
          <a:xfrm>
            <a:off x="3345260" y="2754498"/>
            <a:ext cx="216024" cy="216024"/>
          </a:xfrm>
          <a:prstGeom prst="ellipse">
            <a:avLst/>
          </a:prstGeom>
          <a:solidFill>
            <a:srgbClr val="73B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551759" y="3592115"/>
            <a:ext cx="216024" cy="216024"/>
          </a:xfrm>
          <a:prstGeom prst="ellipse">
            <a:avLst/>
          </a:prstGeom>
          <a:solidFill>
            <a:srgbClr val="A0C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324808" y="4528027"/>
            <a:ext cx="216024" cy="216024"/>
          </a:xfrm>
          <a:prstGeom prst="ellipse">
            <a:avLst/>
          </a:prstGeom>
          <a:solidFill>
            <a:srgbClr val="F6B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483260" y="5359110"/>
            <a:ext cx="216024" cy="216024"/>
          </a:xfrm>
          <a:prstGeom prst="ellipse">
            <a:avLst/>
          </a:prstGeom>
          <a:solidFill>
            <a:srgbClr val="F86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2970362" y="2018606"/>
            <a:ext cx="58952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657936" y="2852936"/>
            <a:ext cx="58952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898366" y="3716338"/>
            <a:ext cx="58952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679806" y="4645564"/>
            <a:ext cx="58952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833775" y="5486172"/>
            <a:ext cx="58952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129" t="15053" r="29410" b="1638"/>
          <a:stretch/>
        </p:blipFill>
        <p:spPr>
          <a:xfrm>
            <a:off x="3788276" y="5387859"/>
            <a:ext cx="165443" cy="23976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04" t="4542" r="28384" b="7218"/>
          <a:stretch/>
        </p:blipFill>
        <p:spPr>
          <a:xfrm>
            <a:off x="4815147" y="3604053"/>
            <a:ext cx="214871" cy="24891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57" t="16221" r="30583" b="13187"/>
          <a:stretch/>
        </p:blipFill>
        <p:spPr>
          <a:xfrm>
            <a:off x="4594032" y="4537224"/>
            <a:ext cx="216680" cy="21668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41" t="11030" r="31095" b="5142"/>
          <a:stretch/>
        </p:blipFill>
        <p:spPr>
          <a:xfrm>
            <a:off x="3888841" y="1929840"/>
            <a:ext cx="185358" cy="23996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761" t="11160" r="29743" b="7997"/>
          <a:stretch/>
        </p:blipFill>
        <p:spPr>
          <a:xfrm>
            <a:off x="4579518" y="2742479"/>
            <a:ext cx="207608" cy="239963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9B7DF9AA-E9AA-4A5C-9E83-58F0F452A5B6}"/>
              </a:ext>
            </a:extLst>
          </p:cNvPr>
          <p:cNvSpPr/>
          <p:nvPr/>
        </p:nvSpPr>
        <p:spPr>
          <a:xfrm>
            <a:off x="165812" y="2099815"/>
            <a:ext cx="3195341" cy="318764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데이터 분석 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&amp;</a:t>
            </a:r>
          </a:p>
          <a:p>
            <a:pPr algn="ctr"/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데이터 시각화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96D5-EE43-4097-B7E0-789AA0B95EE6}"/>
              </a:ext>
            </a:extLst>
          </p:cNvPr>
          <p:cNvSpPr txBox="1"/>
          <p:nvPr/>
        </p:nvSpPr>
        <p:spPr>
          <a:xfrm>
            <a:off x="3657936" y="1833940"/>
            <a:ext cx="102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Pandas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192D26-2A62-4F57-B6A3-151168022E8F}"/>
              </a:ext>
            </a:extLst>
          </p:cNvPr>
          <p:cNvSpPr txBox="1"/>
          <p:nvPr/>
        </p:nvSpPr>
        <p:spPr>
          <a:xfrm>
            <a:off x="4383163" y="2630895"/>
            <a:ext cx="126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Matplotlib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F55AB9-AF4C-4E81-BD5B-1504516AD9BA}"/>
              </a:ext>
            </a:extLst>
          </p:cNvPr>
          <p:cNvSpPr txBox="1"/>
          <p:nvPr/>
        </p:nvSpPr>
        <p:spPr>
          <a:xfrm>
            <a:off x="4487886" y="3445322"/>
            <a:ext cx="1537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3">
                    <a:lumMod val="75000"/>
                  </a:schemeClr>
                </a:solidFill>
              </a:rPr>
              <a:t>FinanceDate</a:t>
            </a:r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Reader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FC95F9-3061-4500-95D1-953498EEA00F}"/>
              </a:ext>
            </a:extLst>
          </p:cNvPr>
          <p:cNvSpPr txBox="1"/>
          <p:nvPr/>
        </p:nvSpPr>
        <p:spPr>
          <a:xfrm>
            <a:off x="4372958" y="4460898"/>
            <a:ext cx="102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Seaborn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58A2E5-F19C-43C4-B874-90BE213CD6C3}"/>
              </a:ext>
            </a:extLst>
          </p:cNvPr>
          <p:cNvSpPr txBox="1"/>
          <p:nvPr/>
        </p:nvSpPr>
        <p:spPr>
          <a:xfrm>
            <a:off x="3540832" y="5298324"/>
            <a:ext cx="148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86A9A"/>
                </a:solidFill>
              </a:rPr>
              <a:t>Mplfinance</a:t>
            </a:r>
            <a:endParaRPr lang="ko-KR" altLang="en-US" dirty="0">
              <a:solidFill>
                <a:srgbClr val="F86A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0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60648"/>
            <a:ext cx="8480854" cy="550897"/>
          </a:xfrm>
        </p:spPr>
        <p:txBody>
          <a:bodyPr/>
          <a:lstStyle/>
          <a:p>
            <a:r>
              <a:rPr lang="ko-KR" altLang="en-US" dirty="0"/>
              <a:t>데이터 수집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2BCCC04-CD3A-4947-B471-FE54E3591F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8665"/>
            <a:ext cx="4143719" cy="288032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3ED0291-4F26-4314-9059-EB14515F91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719" y="1098664"/>
            <a:ext cx="4906340" cy="2618367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AD405990-E1B6-42F2-945B-5F519A86D7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8984"/>
            <a:ext cx="4154583" cy="2879016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551D08DE-A16F-4C56-B73A-610D22ECD9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83" y="3796462"/>
            <a:ext cx="4906340" cy="307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8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60648"/>
            <a:ext cx="8480854" cy="550897"/>
          </a:xfrm>
        </p:spPr>
        <p:txBody>
          <a:bodyPr/>
          <a:lstStyle/>
          <a:p>
            <a:r>
              <a:rPr lang="ko-KR" altLang="en-US" dirty="0"/>
              <a:t>인플레이션의 시각화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55E347-1A47-4AAE-97C9-618A1B4AC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24744"/>
            <a:ext cx="6856095" cy="26294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8965BD-069E-499E-B57F-7048AE5C6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54237"/>
            <a:ext cx="6856095" cy="255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7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60648"/>
            <a:ext cx="8480854" cy="550897"/>
          </a:xfrm>
        </p:spPr>
        <p:txBody>
          <a:bodyPr/>
          <a:lstStyle/>
          <a:p>
            <a:r>
              <a:rPr lang="ko-KR" altLang="en-US" dirty="0"/>
              <a:t>인플레이션의 시각화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40FD20-F2B4-4E0D-AF01-A102632B5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24" y="1844824"/>
            <a:ext cx="751135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9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60648"/>
            <a:ext cx="8480854" cy="550897"/>
          </a:xfrm>
        </p:spPr>
        <p:txBody>
          <a:bodyPr/>
          <a:lstStyle/>
          <a:p>
            <a:r>
              <a:rPr lang="ko-KR" altLang="en-US" dirty="0"/>
              <a:t>투자의 필요성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3C6D19-12BE-48B6-875C-B6F472B48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593" y="1412776"/>
            <a:ext cx="3382124" cy="44707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F99C09-3488-47D1-98F5-259DDF424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5580112" cy="40429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25C1A1-7E3B-4722-904F-00BE3EDCA226}"/>
              </a:ext>
            </a:extLst>
          </p:cNvPr>
          <p:cNvSpPr txBox="1"/>
          <p:nvPr/>
        </p:nvSpPr>
        <p:spPr>
          <a:xfrm>
            <a:off x="150939" y="5312241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인플레이션의 심각성과 현금 가치하락을 시각화를 통해 표현했고 시각화 정보를 통해 현금만 가지고 있는 사람보다 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주식 등을 가지고 있던 사람이 손해를 최소화한 것을 확인했다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99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60648"/>
            <a:ext cx="8480854" cy="550897"/>
          </a:xfrm>
        </p:spPr>
        <p:txBody>
          <a:bodyPr/>
          <a:lstStyle/>
          <a:p>
            <a:r>
              <a:rPr lang="ko-KR" altLang="en-US" dirty="0"/>
              <a:t>주식투자 알아보기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F882B3-7925-4066-9B07-F92DB4288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97" y="1907602"/>
            <a:ext cx="4811920" cy="34874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EEAA8F-BB1C-46B6-8ED4-712E8328F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28186"/>
            <a:ext cx="3813597" cy="30016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7471C1-9CF6-4A2D-A3A7-B62854C453DD}"/>
              </a:ext>
            </a:extLst>
          </p:cNvPr>
          <p:cNvSpPr txBox="1"/>
          <p:nvPr/>
        </p:nvSpPr>
        <p:spPr>
          <a:xfrm>
            <a:off x="150939" y="5312241"/>
            <a:ext cx="489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산포도 그래프의 특징인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접할 수 록 두 데이터가 일치한다는 것을 활용하여 삼성전자와 코스피의 일치성에 대해 시각화 해보았다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그리고 두 데이터를 지수화를 통해 같은 지점에서 시작하고 둘의 지수를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맞춤으로서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가독성을 높였다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73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60648"/>
            <a:ext cx="8480854" cy="550897"/>
          </a:xfrm>
        </p:spPr>
        <p:txBody>
          <a:bodyPr/>
          <a:lstStyle/>
          <a:p>
            <a:r>
              <a:rPr lang="ko-KR" altLang="en-US" dirty="0"/>
              <a:t>주식투자방법 소개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CD0D2A-CB2B-4D93-A086-094F65579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346827"/>
            <a:ext cx="4414941" cy="26098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E19C6D-DAF3-46E6-8B1E-12A3A97E6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0" y="2204864"/>
            <a:ext cx="4223304" cy="27518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36E5B5-61E0-4C62-BE7C-6B806E580F2B}"/>
              </a:ext>
            </a:extLst>
          </p:cNvPr>
          <p:cNvSpPr txBox="1"/>
          <p:nvPr/>
        </p:nvSpPr>
        <p:spPr>
          <a:xfrm>
            <a:off x="150939" y="5312241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소개 할 첫번째 투자 방법은 미국 주식에 투자하라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분기 별로 꾸준하게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우상향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하는 그래프를 띄고 있는 미국 주식을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시각화해보았다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4534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_End_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Master Slid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9880</TotalTime>
  <Words>319</Words>
  <Application>Microsoft Office PowerPoint</Application>
  <PresentationFormat>화면 슬라이드 쇼(4:3)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Arial Unicode MS</vt:lpstr>
      <vt:lpstr>맑은 고딕</vt:lpstr>
      <vt:lpstr>Arial</vt:lpstr>
      <vt:lpstr>Calibri</vt:lpstr>
      <vt:lpstr>Cover_End_ Slide Master</vt:lpstr>
      <vt:lpstr>Contents Master Slide </vt:lpstr>
      <vt:lpstr>Section Break Slide Master</vt:lpstr>
      <vt:lpstr>인플레이션의 대응 투자법</vt:lpstr>
      <vt:lpstr>목차</vt:lpstr>
      <vt:lpstr>프로젝트 개요</vt:lpstr>
      <vt:lpstr>데이터 수집</vt:lpstr>
      <vt:lpstr>인플레이션의 시각화</vt:lpstr>
      <vt:lpstr>인플레이션의 시각화</vt:lpstr>
      <vt:lpstr>투자의 필요성</vt:lpstr>
      <vt:lpstr>주식투자 알아보기</vt:lpstr>
      <vt:lpstr>주식투자방법 소개</vt:lpstr>
      <vt:lpstr>주식투자방법 소개</vt:lpstr>
      <vt:lpstr>결론</vt:lpstr>
      <vt:lpstr>인플레이션 대응 투자법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VISION-POWERPOINT-TEMPALTES</dc:title>
  <dc:creator>bizdesign.net</dc:creator>
  <cp:lastModifiedBy>PC</cp:lastModifiedBy>
  <cp:revision>156</cp:revision>
  <dcterms:created xsi:type="dcterms:W3CDTF">2015-01-26T02:39:09Z</dcterms:created>
  <dcterms:modified xsi:type="dcterms:W3CDTF">2024-11-28T06:56:19Z</dcterms:modified>
</cp:coreProperties>
</file>