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72F-A7EB-430C-8451-822DF920003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0259-D5F4-4DFA-8B93-7697AB08E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6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72F-A7EB-430C-8451-822DF920003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0259-D5F4-4DFA-8B93-7697AB08E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0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72F-A7EB-430C-8451-822DF920003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0259-D5F4-4DFA-8B93-7697AB08E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8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72F-A7EB-430C-8451-822DF920003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0259-D5F4-4DFA-8B93-7697AB08E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72F-A7EB-430C-8451-822DF920003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0259-D5F4-4DFA-8B93-7697AB08E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2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72F-A7EB-430C-8451-822DF920003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0259-D5F4-4DFA-8B93-7697AB08E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1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72F-A7EB-430C-8451-822DF920003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0259-D5F4-4DFA-8B93-7697AB08E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0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72F-A7EB-430C-8451-822DF920003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0259-D5F4-4DFA-8B93-7697AB08E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72F-A7EB-430C-8451-822DF920003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0259-D5F4-4DFA-8B93-7697AB08E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72F-A7EB-430C-8451-822DF920003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0259-D5F4-4DFA-8B93-7697AB08E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8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72F-A7EB-430C-8451-822DF920003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0259-D5F4-4DFA-8B93-7697AB08E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95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972F-A7EB-430C-8451-822DF920003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0259-D5F4-4DFA-8B93-7697AB08E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3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ce#Sample_variance" TargetMode="External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b="1" dirty="0" smtClean="0"/>
              <a:t>DESCRIPTIVESTATISTICS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28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836" y="1052736"/>
            <a:ext cx="2468880" cy="386644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6286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95"/>
              </a:spcBef>
            </a:pPr>
            <a:r>
              <a:rPr sz="2100" spc="-260" dirty="0">
                <a:solidFill>
                  <a:srgbClr val="FFFFFF"/>
                </a:solidFill>
                <a:latin typeface="Arial Black"/>
                <a:cs typeface="Arial Black"/>
              </a:rPr>
              <a:t>Mean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6836" y="1556792"/>
            <a:ext cx="2488987" cy="4956784"/>
          </a:xfrm>
          <a:custGeom>
            <a:avLst/>
            <a:gdLst/>
            <a:ahLst/>
            <a:cxnLst/>
            <a:rect l="l" t="t" r="r" b="b"/>
            <a:pathLst>
              <a:path w="3291840" h="4480559">
                <a:moveTo>
                  <a:pt x="3291840" y="0"/>
                </a:moveTo>
                <a:lnTo>
                  <a:pt x="0" y="0"/>
                </a:lnTo>
                <a:lnTo>
                  <a:pt x="0" y="4480560"/>
                </a:lnTo>
                <a:lnTo>
                  <a:pt x="3291840" y="4480560"/>
                </a:lnTo>
                <a:lnTo>
                  <a:pt x="3291840" y="0"/>
                </a:lnTo>
                <a:close/>
              </a:path>
            </a:pathLst>
          </a:custGeom>
          <a:solidFill>
            <a:srgbClr val="96AD9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2524" y="1677319"/>
            <a:ext cx="2296001" cy="211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mean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most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widely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spread 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measure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central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tendency.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It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simple average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</a:t>
            </a:r>
            <a:r>
              <a:rPr sz="1400" spc="-9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dataset.</a:t>
            </a:r>
            <a:endParaRPr sz="1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 Black"/>
              <a:cs typeface="Arial Black"/>
            </a:endParaRPr>
          </a:p>
          <a:p>
            <a:pPr algn="just">
              <a:lnSpc>
                <a:spcPct val="100000"/>
              </a:lnSpc>
            </a:pP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Note: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easily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affected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by</a:t>
            </a:r>
            <a:r>
              <a:rPr sz="1400" spc="-33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outliers</a:t>
            </a:r>
            <a:endParaRPr sz="1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 dirty="0">
              <a:latin typeface="Arial Black"/>
              <a:cs typeface="Arial Black"/>
            </a:endParaRPr>
          </a:p>
          <a:p>
            <a:pPr algn="just">
              <a:lnSpc>
                <a:spcPct val="100000"/>
              </a:lnSpc>
            </a:pP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formula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to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calculate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mean</a:t>
            </a:r>
            <a:r>
              <a:rPr sz="1400" spc="-29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is: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6991" y="1052736"/>
            <a:ext cx="2468880" cy="386644"/>
          </a:xfrm>
          <a:prstGeom prst="rect">
            <a:avLst/>
          </a:prstGeom>
          <a:solidFill>
            <a:srgbClr val="52737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495"/>
              </a:spcBef>
            </a:pPr>
            <a:r>
              <a:rPr sz="2100" spc="-250" dirty="0">
                <a:solidFill>
                  <a:srgbClr val="FFFFFF"/>
                </a:solidFill>
                <a:latin typeface="Arial Black"/>
                <a:cs typeface="Arial Black"/>
              </a:rPr>
              <a:t>Median</a:t>
            </a:r>
            <a:endParaRPr sz="21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6991" y="1556793"/>
            <a:ext cx="2468880" cy="4678020"/>
          </a:xfrm>
          <a:custGeom>
            <a:avLst/>
            <a:gdLst/>
            <a:ahLst/>
            <a:cxnLst/>
            <a:rect l="l" t="t" r="r" b="b"/>
            <a:pathLst>
              <a:path w="3291840" h="4201795">
                <a:moveTo>
                  <a:pt x="3291840" y="0"/>
                </a:moveTo>
                <a:lnTo>
                  <a:pt x="0" y="0"/>
                </a:lnTo>
                <a:lnTo>
                  <a:pt x="0" y="4201668"/>
                </a:lnTo>
                <a:lnTo>
                  <a:pt x="3291840" y="4201668"/>
                </a:lnTo>
                <a:lnTo>
                  <a:pt x="3291840" y="0"/>
                </a:lnTo>
                <a:close/>
              </a:path>
            </a:pathLst>
          </a:custGeom>
          <a:solidFill>
            <a:srgbClr val="52737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42954" y="1629698"/>
            <a:ext cx="2296954" cy="1926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median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midpoint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</a:t>
            </a:r>
            <a:r>
              <a:rPr sz="1400" spc="17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ordered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dataset.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It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not </a:t>
            </a:r>
            <a:r>
              <a:rPr sz="1400" spc="-260" dirty="0">
                <a:solidFill>
                  <a:srgbClr val="56555A"/>
                </a:solidFill>
                <a:latin typeface="Arial Black"/>
                <a:cs typeface="Arial Black"/>
              </a:rPr>
              <a:t>as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popular </a:t>
            </a:r>
            <a:r>
              <a:rPr sz="1400" spc="-260" dirty="0">
                <a:solidFill>
                  <a:srgbClr val="56555A"/>
                </a:solidFill>
                <a:latin typeface="Arial Black"/>
                <a:cs typeface="Arial Black"/>
              </a:rPr>
              <a:t>as 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mean,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but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often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used </a:t>
            </a:r>
            <a:r>
              <a:rPr sz="1400" spc="-150" dirty="0">
                <a:solidFill>
                  <a:srgbClr val="56555A"/>
                </a:solidFill>
                <a:latin typeface="Arial Black"/>
                <a:cs typeface="Arial Black"/>
              </a:rPr>
              <a:t>in 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academia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and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data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science.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That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 since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it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not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affected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by</a:t>
            </a:r>
            <a:r>
              <a:rPr sz="1400" spc="-26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outliers.</a:t>
            </a:r>
            <a:endParaRPr sz="1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 Black"/>
              <a:cs typeface="Arial Black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In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an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ordered 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dataset,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median</a:t>
            </a:r>
            <a:r>
              <a:rPr sz="1400" spc="-9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9319" y="1052736"/>
            <a:ext cx="2468880" cy="386644"/>
          </a:xfrm>
          <a:prstGeom prst="rect">
            <a:avLst/>
          </a:prstGeom>
          <a:solidFill>
            <a:srgbClr val="183441"/>
          </a:solidFill>
        </p:spPr>
        <p:txBody>
          <a:bodyPr vert="horz" wrap="square" lIns="0" tIns="628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495"/>
              </a:spcBef>
            </a:pPr>
            <a:r>
              <a:rPr sz="2100" spc="-215" dirty="0">
                <a:solidFill>
                  <a:srgbClr val="FFFFFF"/>
                </a:solidFill>
                <a:latin typeface="Arial Black"/>
                <a:cs typeface="Arial Black"/>
              </a:rPr>
              <a:t>Mode</a:t>
            </a:r>
            <a:endParaRPr sz="21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9318" y="1556794"/>
            <a:ext cx="2543121" cy="4646382"/>
          </a:xfrm>
          <a:custGeom>
            <a:avLst/>
            <a:gdLst/>
            <a:ahLst/>
            <a:cxnLst/>
            <a:rect l="l" t="t" r="r" b="b"/>
            <a:pathLst>
              <a:path w="3291840" h="3776979">
                <a:moveTo>
                  <a:pt x="3291840" y="0"/>
                </a:moveTo>
                <a:lnTo>
                  <a:pt x="0" y="0"/>
                </a:lnTo>
                <a:lnTo>
                  <a:pt x="0" y="3776472"/>
                </a:lnTo>
                <a:lnTo>
                  <a:pt x="3291840" y="3776472"/>
                </a:lnTo>
                <a:lnTo>
                  <a:pt x="3291840" y="0"/>
                </a:lnTo>
                <a:close/>
              </a:path>
            </a:pathLst>
          </a:custGeom>
          <a:solidFill>
            <a:srgbClr val="18344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89319" y="2033016"/>
            <a:ext cx="2468880" cy="1946046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2555" marR="112395" algn="just">
              <a:lnSpc>
                <a:spcPct val="100000"/>
              </a:lnSpc>
              <a:spcBef>
                <a:spcPts val="455"/>
              </a:spcBef>
            </a:pP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mode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value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that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occurs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most 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often.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dataset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can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have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0 modes, </a:t>
            </a:r>
            <a:r>
              <a:rPr sz="1400" spc="-409" dirty="0">
                <a:solidFill>
                  <a:srgbClr val="56555A"/>
                </a:solidFill>
                <a:latin typeface="Arial Black"/>
                <a:cs typeface="Arial Black"/>
              </a:rPr>
              <a:t>1 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mode </a:t>
            </a:r>
            <a:r>
              <a:rPr sz="1400" spc="-140" dirty="0">
                <a:solidFill>
                  <a:srgbClr val="56555A"/>
                </a:solidFill>
                <a:latin typeface="Arial Black"/>
                <a:cs typeface="Arial Black"/>
              </a:rPr>
              <a:t>or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multiple</a:t>
            </a:r>
            <a:r>
              <a:rPr sz="1400" spc="6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modes.</a:t>
            </a:r>
            <a:endParaRPr sz="1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 dirty="0">
              <a:latin typeface="Arial Black"/>
              <a:cs typeface="Arial Black"/>
            </a:endParaRPr>
          </a:p>
          <a:p>
            <a:pPr marL="122555" marR="111760" algn="just">
              <a:lnSpc>
                <a:spcPct val="100000"/>
              </a:lnSpc>
            </a:pP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mode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calculated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simply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by  </a:t>
            </a:r>
            <a:r>
              <a:rPr sz="1400" spc="-150" dirty="0">
                <a:solidFill>
                  <a:srgbClr val="56555A"/>
                </a:solidFill>
                <a:latin typeface="Arial Black"/>
                <a:cs typeface="Arial Black"/>
              </a:rPr>
              <a:t>finding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value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with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highest 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frequency.</a:t>
            </a:r>
            <a:endParaRPr sz="1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61" y="149352"/>
            <a:ext cx="9144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99792" y="247222"/>
            <a:ext cx="40347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Mean, </a:t>
            </a:r>
            <a:r>
              <a:rPr sz="2800" spc="-55" dirty="0"/>
              <a:t>median,</a:t>
            </a:r>
            <a:r>
              <a:rPr sz="2800" spc="-265" dirty="0"/>
              <a:t> </a:t>
            </a:r>
            <a:r>
              <a:rPr sz="2800" spc="-30" dirty="0"/>
              <a:t>mode</a:t>
            </a:r>
            <a:endParaRPr sz="2800" dirty="0"/>
          </a:p>
        </p:txBody>
      </p:sp>
      <p:sp>
        <p:nvSpPr>
          <p:cNvPr id="20" name="object 20"/>
          <p:cNvSpPr/>
          <p:nvPr/>
        </p:nvSpPr>
        <p:spPr>
          <a:xfrm>
            <a:off x="935164" y="4890389"/>
            <a:ext cx="1970723" cy="13970"/>
          </a:xfrm>
          <a:custGeom>
            <a:avLst/>
            <a:gdLst/>
            <a:ahLst/>
            <a:cxnLst/>
            <a:rect l="l" t="t" r="r" b="b"/>
            <a:pathLst>
              <a:path w="2627629" h="13970">
                <a:moveTo>
                  <a:pt x="2627376" y="0"/>
                </a:moveTo>
                <a:lnTo>
                  <a:pt x="0" y="0"/>
                </a:lnTo>
                <a:lnTo>
                  <a:pt x="0" y="13716"/>
                </a:lnTo>
                <a:lnTo>
                  <a:pt x="2627376" y="13716"/>
                </a:lnTo>
                <a:lnTo>
                  <a:pt x="2627376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6836" y="4539767"/>
            <a:ext cx="2401689" cy="60272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59"/>
              </a:spcBef>
            </a:pPr>
            <a:r>
              <a:rPr sz="1600" spc="-235" dirty="0">
                <a:solidFill>
                  <a:srgbClr val="3D5F6E"/>
                </a:solidFill>
                <a:latin typeface="FreeSans"/>
                <a:cs typeface="FreeSans"/>
              </a:rPr>
              <a:t>𝑥</a:t>
            </a:r>
            <a:r>
              <a:rPr sz="1725" spc="-352" baseline="-14492" dirty="0">
                <a:solidFill>
                  <a:srgbClr val="3D5F6E"/>
                </a:solidFill>
                <a:latin typeface="FreeSans"/>
                <a:cs typeface="FreeSans"/>
              </a:rPr>
              <a:t>1</a:t>
            </a:r>
            <a:r>
              <a:rPr sz="1725" spc="-315" baseline="-14492" dirty="0">
                <a:solidFill>
                  <a:srgbClr val="3D5F6E"/>
                </a:solidFill>
                <a:latin typeface="FreeSans"/>
                <a:cs typeface="FreeSans"/>
              </a:rPr>
              <a:t> </a:t>
            </a:r>
            <a:r>
              <a:rPr sz="1600" spc="254" dirty="0">
                <a:solidFill>
                  <a:srgbClr val="3D5F6E"/>
                </a:solidFill>
                <a:latin typeface="FreeSans"/>
                <a:cs typeface="FreeSans"/>
              </a:rPr>
              <a:t>+</a:t>
            </a:r>
            <a:r>
              <a:rPr sz="1600" spc="-35" dirty="0">
                <a:solidFill>
                  <a:srgbClr val="3D5F6E"/>
                </a:solidFill>
                <a:latin typeface="FreeSans"/>
                <a:cs typeface="FreeSans"/>
              </a:rPr>
              <a:t> </a:t>
            </a:r>
            <a:r>
              <a:rPr sz="1600" spc="-215" dirty="0">
                <a:solidFill>
                  <a:srgbClr val="3D5F6E"/>
                </a:solidFill>
                <a:latin typeface="FreeSans"/>
                <a:cs typeface="FreeSans"/>
              </a:rPr>
              <a:t>𝑥</a:t>
            </a:r>
            <a:r>
              <a:rPr sz="1725" spc="-322" baseline="-14492" dirty="0">
                <a:solidFill>
                  <a:srgbClr val="3D5F6E"/>
                </a:solidFill>
                <a:latin typeface="FreeSans"/>
                <a:cs typeface="FreeSans"/>
              </a:rPr>
              <a:t>2</a:t>
            </a:r>
            <a:r>
              <a:rPr sz="1725" spc="-247" baseline="-14492" dirty="0">
                <a:solidFill>
                  <a:srgbClr val="3D5F6E"/>
                </a:solidFill>
                <a:latin typeface="FreeSans"/>
                <a:cs typeface="FreeSans"/>
              </a:rPr>
              <a:t> </a:t>
            </a:r>
            <a:r>
              <a:rPr sz="1600" spc="254" dirty="0">
                <a:solidFill>
                  <a:srgbClr val="3D5F6E"/>
                </a:solidFill>
                <a:latin typeface="FreeSans"/>
                <a:cs typeface="FreeSans"/>
              </a:rPr>
              <a:t>+</a:t>
            </a:r>
            <a:r>
              <a:rPr sz="1600" spc="-40" dirty="0">
                <a:solidFill>
                  <a:srgbClr val="3D5F6E"/>
                </a:solidFill>
                <a:latin typeface="FreeSans"/>
                <a:cs typeface="FreeSans"/>
              </a:rPr>
              <a:t> </a:t>
            </a:r>
            <a:r>
              <a:rPr sz="1600" spc="-215" dirty="0">
                <a:solidFill>
                  <a:srgbClr val="3D5F6E"/>
                </a:solidFill>
                <a:latin typeface="FreeSans"/>
                <a:cs typeface="FreeSans"/>
              </a:rPr>
              <a:t>𝑥</a:t>
            </a:r>
            <a:r>
              <a:rPr sz="1725" spc="-322" baseline="-14492" dirty="0">
                <a:solidFill>
                  <a:srgbClr val="3D5F6E"/>
                </a:solidFill>
                <a:latin typeface="FreeSans"/>
                <a:cs typeface="FreeSans"/>
              </a:rPr>
              <a:t>3</a:t>
            </a:r>
            <a:r>
              <a:rPr sz="1725" spc="-254" baseline="-14492" dirty="0">
                <a:solidFill>
                  <a:srgbClr val="3D5F6E"/>
                </a:solidFill>
                <a:latin typeface="FreeSans"/>
                <a:cs typeface="FreeSans"/>
              </a:rPr>
              <a:t> </a:t>
            </a:r>
            <a:r>
              <a:rPr sz="1600" spc="254" dirty="0">
                <a:solidFill>
                  <a:srgbClr val="3D5F6E"/>
                </a:solidFill>
                <a:latin typeface="FreeSans"/>
                <a:cs typeface="FreeSans"/>
              </a:rPr>
              <a:t>+</a:t>
            </a:r>
            <a:r>
              <a:rPr sz="1600" spc="-50" dirty="0">
                <a:solidFill>
                  <a:srgbClr val="3D5F6E"/>
                </a:solidFill>
                <a:latin typeface="FreeSans"/>
                <a:cs typeface="FreeSans"/>
              </a:rPr>
              <a:t> </a:t>
            </a:r>
            <a:r>
              <a:rPr sz="1600" dirty="0">
                <a:solidFill>
                  <a:srgbClr val="3D5F6E"/>
                </a:solidFill>
                <a:latin typeface="FreeSans"/>
                <a:cs typeface="FreeSans"/>
              </a:rPr>
              <a:t>⋯</a:t>
            </a:r>
            <a:r>
              <a:rPr sz="1600" spc="-125" dirty="0">
                <a:solidFill>
                  <a:srgbClr val="3D5F6E"/>
                </a:solidFill>
                <a:latin typeface="FreeSans"/>
                <a:cs typeface="FreeSans"/>
              </a:rPr>
              <a:t> </a:t>
            </a:r>
            <a:r>
              <a:rPr sz="1600" spc="254" dirty="0">
                <a:solidFill>
                  <a:srgbClr val="3D5F6E"/>
                </a:solidFill>
                <a:latin typeface="FreeSans"/>
                <a:cs typeface="FreeSans"/>
              </a:rPr>
              <a:t>+</a:t>
            </a:r>
            <a:r>
              <a:rPr sz="1600" spc="-45" dirty="0">
                <a:solidFill>
                  <a:srgbClr val="3D5F6E"/>
                </a:solidFill>
                <a:latin typeface="FreeSans"/>
                <a:cs typeface="FreeSans"/>
              </a:rPr>
              <a:t> </a:t>
            </a:r>
            <a:r>
              <a:rPr sz="1600" spc="-70" dirty="0">
                <a:solidFill>
                  <a:srgbClr val="3D5F6E"/>
                </a:solidFill>
                <a:latin typeface="FreeSans"/>
                <a:cs typeface="FreeSans"/>
              </a:rPr>
              <a:t>𝑥</a:t>
            </a:r>
            <a:r>
              <a:rPr sz="1725" spc="-104" baseline="-14492" dirty="0">
                <a:solidFill>
                  <a:srgbClr val="3D5F6E"/>
                </a:solidFill>
                <a:latin typeface="FreeSans"/>
                <a:cs typeface="FreeSans"/>
              </a:rPr>
              <a:t>𝑁−1</a:t>
            </a:r>
            <a:r>
              <a:rPr sz="1725" spc="202" baseline="-14492" dirty="0">
                <a:solidFill>
                  <a:srgbClr val="3D5F6E"/>
                </a:solidFill>
                <a:latin typeface="FreeSans"/>
                <a:cs typeface="FreeSans"/>
              </a:rPr>
              <a:t> </a:t>
            </a:r>
            <a:r>
              <a:rPr sz="1600" spc="254" dirty="0">
                <a:solidFill>
                  <a:srgbClr val="3D5F6E"/>
                </a:solidFill>
                <a:latin typeface="FreeSans"/>
                <a:cs typeface="FreeSans"/>
              </a:rPr>
              <a:t>+</a:t>
            </a:r>
            <a:r>
              <a:rPr sz="1600" spc="-50" dirty="0">
                <a:solidFill>
                  <a:srgbClr val="3D5F6E"/>
                </a:solidFill>
                <a:latin typeface="FreeSans"/>
                <a:cs typeface="FreeSans"/>
              </a:rPr>
              <a:t> </a:t>
            </a:r>
            <a:r>
              <a:rPr sz="1600" spc="-254" dirty="0">
                <a:solidFill>
                  <a:srgbClr val="3D5F6E"/>
                </a:solidFill>
                <a:latin typeface="FreeSans"/>
                <a:cs typeface="FreeSans"/>
              </a:rPr>
              <a:t>𝑥</a:t>
            </a:r>
            <a:r>
              <a:rPr sz="1725" spc="-382" baseline="-14492" dirty="0">
                <a:solidFill>
                  <a:srgbClr val="3D5F6E"/>
                </a:solidFill>
                <a:latin typeface="FreeSans"/>
                <a:cs typeface="FreeSans"/>
              </a:rPr>
              <a:t>𝑁</a:t>
            </a:r>
            <a:endParaRPr sz="1725" baseline="-14492" dirty="0">
              <a:latin typeface="FreeSans"/>
              <a:cs typeface="FreeSans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600" spc="-130" dirty="0">
                <a:solidFill>
                  <a:srgbClr val="3D5F6E"/>
                </a:solidFill>
                <a:latin typeface="FreeSans"/>
                <a:cs typeface="FreeSans"/>
              </a:rPr>
              <a:t>𝑁</a:t>
            </a:r>
            <a:endParaRPr sz="1600" dirty="0">
              <a:latin typeface="FreeSans"/>
              <a:cs typeface="Free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30334" y="4707373"/>
            <a:ext cx="2295525" cy="1391406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922019" algn="ctr">
              <a:lnSpc>
                <a:spcPct val="100000"/>
              </a:lnSpc>
              <a:spcBef>
                <a:spcPts val="509"/>
              </a:spcBef>
            </a:pPr>
            <a:endParaRPr sz="1200" dirty="0">
              <a:latin typeface="FreeSans"/>
              <a:cs typeface="FreeSans"/>
            </a:endParaRPr>
          </a:p>
          <a:p>
            <a:pPr marR="5080" algn="just">
              <a:lnSpc>
                <a:spcPct val="100000"/>
              </a:lnSpc>
              <a:spcBef>
                <a:spcPts val="484"/>
              </a:spcBef>
            </a:pP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If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this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position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not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whole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number, 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it,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median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simple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average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of 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two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numbers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at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positions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closest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to 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calculated</a:t>
            </a:r>
            <a:r>
              <a:rPr sz="1400" spc="-25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value</a:t>
            </a:r>
            <a:r>
              <a:rPr sz="1400" spc="-195" dirty="0" smtClean="0">
                <a:solidFill>
                  <a:srgbClr val="56555A"/>
                </a:solidFill>
                <a:latin typeface="Arial Black"/>
                <a:cs typeface="Arial Black"/>
              </a:rPr>
              <a:t>.</a:t>
            </a:r>
            <a:endParaRPr sz="1400" dirty="0">
              <a:latin typeface="Arial Black"/>
              <a:cs typeface="Arial Black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05" y="5403076"/>
            <a:ext cx="10477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793924"/>
            <a:ext cx="792857" cy="74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1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4784" y="4677"/>
            <a:ext cx="1178719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5" dirty="0"/>
              <a:t>S</a:t>
            </a:r>
            <a:r>
              <a:rPr sz="2800" spc="-85" dirty="0"/>
              <a:t>k</a:t>
            </a:r>
            <a:r>
              <a:rPr sz="2800" spc="-100" dirty="0"/>
              <a:t>e</a:t>
            </a:r>
            <a:r>
              <a:rPr sz="2800" dirty="0"/>
              <a:t>w</a:t>
            </a:r>
            <a:r>
              <a:rPr sz="2800" spc="-75" dirty="0"/>
              <a:t>n</a:t>
            </a:r>
            <a:r>
              <a:rPr sz="2800" spc="-100" dirty="0"/>
              <a:t>e</a:t>
            </a:r>
            <a:r>
              <a:rPr sz="2800" spc="-375" dirty="0"/>
              <a:t>s</a:t>
            </a:r>
            <a:r>
              <a:rPr sz="2800" spc="-330" dirty="0"/>
              <a:t>s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691514" y="1453896"/>
            <a:ext cx="3881438" cy="2330450"/>
            <a:chOff x="922019" y="1453896"/>
            <a:chExt cx="5175250" cy="2330450"/>
          </a:xfrm>
        </p:grpSpPr>
        <p:sp>
          <p:nvSpPr>
            <p:cNvPr id="5" name="object 5"/>
            <p:cNvSpPr/>
            <p:nvPr/>
          </p:nvSpPr>
          <p:spPr>
            <a:xfrm>
              <a:off x="1073657" y="1700022"/>
              <a:ext cx="4840605" cy="1591310"/>
            </a:xfrm>
            <a:custGeom>
              <a:avLst/>
              <a:gdLst/>
              <a:ahLst/>
              <a:cxnLst/>
              <a:rect l="l" t="t" r="r" b="b"/>
              <a:pathLst>
                <a:path w="4840605" h="1591310">
                  <a:moveTo>
                    <a:pt x="0" y="588010"/>
                  </a:moveTo>
                  <a:lnTo>
                    <a:pt x="41648" y="561402"/>
                  </a:lnTo>
                  <a:lnTo>
                    <a:pt x="83603" y="532888"/>
                  </a:lnTo>
                  <a:lnTo>
                    <a:pt x="125818" y="502756"/>
                  </a:lnTo>
                  <a:lnTo>
                    <a:pt x="168249" y="471289"/>
                  </a:lnTo>
                  <a:lnTo>
                    <a:pt x="210848" y="438775"/>
                  </a:lnTo>
                  <a:lnTo>
                    <a:pt x="253571" y="405498"/>
                  </a:lnTo>
                  <a:lnTo>
                    <a:pt x="296369" y="371744"/>
                  </a:lnTo>
                  <a:lnTo>
                    <a:pt x="339199" y="337799"/>
                  </a:lnTo>
                  <a:lnTo>
                    <a:pt x="382013" y="303950"/>
                  </a:lnTo>
                  <a:lnTo>
                    <a:pt x="424766" y="270480"/>
                  </a:lnTo>
                  <a:lnTo>
                    <a:pt x="467412" y="237677"/>
                  </a:lnTo>
                  <a:lnTo>
                    <a:pt x="509904" y="205826"/>
                  </a:lnTo>
                  <a:lnTo>
                    <a:pt x="552196" y="175212"/>
                  </a:lnTo>
                  <a:lnTo>
                    <a:pt x="594243" y="146122"/>
                  </a:lnTo>
                  <a:lnTo>
                    <a:pt x="635999" y="118840"/>
                  </a:lnTo>
                  <a:lnTo>
                    <a:pt x="677417" y="93654"/>
                  </a:lnTo>
                  <a:lnTo>
                    <a:pt x="718451" y="70847"/>
                  </a:lnTo>
                  <a:lnTo>
                    <a:pt x="759056" y="50707"/>
                  </a:lnTo>
                  <a:lnTo>
                    <a:pt x="799185" y="33519"/>
                  </a:lnTo>
                  <a:lnTo>
                    <a:pt x="838792" y="19569"/>
                  </a:lnTo>
                  <a:lnTo>
                    <a:pt x="877832" y="9141"/>
                  </a:lnTo>
                  <a:lnTo>
                    <a:pt x="916257" y="2523"/>
                  </a:lnTo>
                  <a:lnTo>
                    <a:pt x="954023" y="0"/>
                  </a:lnTo>
                  <a:lnTo>
                    <a:pt x="995108" y="2428"/>
                  </a:lnTo>
                  <a:lnTo>
                    <a:pt x="1036299" y="10240"/>
                  </a:lnTo>
                  <a:lnTo>
                    <a:pt x="1077507" y="22977"/>
                  </a:lnTo>
                  <a:lnTo>
                    <a:pt x="1118645" y="40180"/>
                  </a:lnTo>
                  <a:lnTo>
                    <a:pt x="1159624" y="61389"/>
                  </a:lnTo>
                  <a:lnTo>
                    <a:pt x="1200358" y="86145"/>
                  </a:lnTo>
                  <a:lnTo>
                    <a:pt x="1240757" y="113989"/>
                  </a:lnTo>
                  <a:lnTo>
                    <a:pt x="1280733" y="144461"/>
                  </a:lnTo>
                  <a:lnTo>
                    <a:pt x="1320200" y="177101"/>
                  </a:lnTo>
                  <a:lnTo>
                    <a:pt x="1359069" y="211451"/>
                  </a:lnTo>
                  <a:lnTo>
                    <a:pt x="1397251" y="247051"/>
                  </a:lnTo>
                  <a:lnTo>
                    <a:pt x="1434660" y="283441"/>
                  </a:lnTo>
                  <a:lnTo>
                    <a:pt x="1471206" y="320163"/>
                  </a:lnTo>
                  <a:lnTo>
                    <a:pt x="1506803" y="356757"/>
                  </a:lnTo>
                  <a:lnTo>
                    <a:pt x="1541361" y="392763"/>
                  </a:lnTo>
                  <a:lnTo>
                    <a:pt x="1574794" y="427722"/>
                  </a:lnTo>
                  <a:lnTo>
                    <a:pt x="1607013" y="461175"/>
                  </a:lnTo>
                  <a:lnTo>
                    <a:pt x="1637931" y="492662"/>
                  </a:lnTo>
                  <a:lnTo>
                    <a:pt x="1667458" y="521725"/>
                  </a:lnTo>
                  <a:lnTo>
                    <a:pt x="1695508" y="547903"/>
                  </a:lnTo>
                  <a:lnTo>
                    <a:pt x="1759378" y="601571"/>
                  </a:lnTo>
                  <a:lnTo>
                    <a:pt x="1794859" y="631299"/>
                  </a:lnTo>
                  <a:lnTo>
                    <a:pt x="1828942" y="660223"/>
                  </a:lnTo>
                  <a:lnTo>
                    <a:pt x="1862138" y="688646"/>
                  </a:lnTo>
                  <a:lnTo>
                    <a:pt x="1894954" y="716869"/>
                  </a:lnTo>
                  <a:lnTo>
                    <a:pt x="1927899" y="745193"/>
                  </a:lnTo>
                  <a:lnTo>
                    <a:pt x="1961483" y="773922"/>
                  </a:lnTo>
                  <a:lnTo>
                    <a:pt x="1996213" y="803356"/>
                  </a:lnTo>
                  <a:lnTo>
                    <a:pt x="2032599" y="833797"/>
                  </a:lnTo>
                  <a:lnTo>
                    <a:pt x="2071150" y="865548"/>
                  </a:lnTo>
                  <a:lnTo>
                    <a:pt x="2112374" y="898910"/>
                  </a:lnTo>
                  <a:lnTo>
                    <a:pt x="2156779" y="934185"/>
                  </a:lnTo>
                  <a:lnTo>
                    <a:pt x="2204875" y="971675"/>
                  </a:lnTo>
                  <a:lnTo>
                    <a:pt x="2257170" y="1011681"/>
                  </a:lnTo>
                  <a:lnTo>
                    <a:pt x="2296741" y="1033673"/>
                  </a:lnTo>
                  <a:lnTo>
                    <a:pt x="2330030" y="1053772"/>
                  </a:lnTo>
                  <a:lnTo>
                    <a:pt x="2358445" y="1072356"/>
                  </a:lnTo>
                  <a:lnTo>
                    <a:pt x="2383392" y="1089801"/>
                  </a:lnTo>
                  <a:lnTo>
                    <a:pt x="2406278" y="1106485"/>
                  </a:lnTo>
                  <a:lnTo>
                    <a:pt x="2428509" y="1122783"/>
                  </a:lnTo>
                  <a:lnTo>
                    <a:pt x="2451491" y="1139073"/>
                  </a:lnTo>
                  <a:lnTo>
                    <a:pt x="2505339" y="1173137"/>
                  </a:lnTo>
                  <a:lnTo>
                    <a:pt x="2539016" y="1191664"/>
                  </a:lnTo>
                  <a:lnTo>
                    <a:pt x="2579072" y="1211690"/>
                  </a:lnTo>
                  <a:lnTo>
                    <a:pt x="2626913" y="1233592"/>
                  </a:lnTo>
                  <a:lnTo>
                    <a:pt x="2683945" y="1257747"/>
                  </a:lnTo>
                  <a:lnTo>
                    <a:pt x="2751576" y="1284532"/>
                  </a:lnTo>
                  <a:lnTo>
                    <a:pt x="2831211" y="1314323"/>
                  </a:lnTo>
                  <a:lnTo>
                    <a:pt x="2899812" y="1337278"/>
                  </a:lnTo>
                  <a:lnTo>
                    <a:pt x="2936998" y="1348305"/>
                  </a:lnTo>
                  <a:lnTo>
                    <a:pt x="2975989" y="1359039"/>
                  </a:lnTo>
                  <a:lnTo>
                    <a:pt x="3016699" y="1369484"/>
                  </a:lnTo>
                  <a:lnTo>
                    <a:pt x="3059038" y="1379646"/>
                  </a:lnTo>
                  <a:lnTo>
                    <a:pt x="3102919" y="1389529"/>
                  </a:lnTo>
                  <a:lnTo>
                    <a:pt x="3148254" y="1399137"/>
                  </a:lnTo>
                  <a:lnTo>
                    <a:pt x="3194955" y="1408477"/>
                  </a:lnTo>
                  <a:lnTo>
                    <a:pt x="3242935" y="1417552"/>
                  </a:lnTo>
                  <a:lnTo>
                    <a:pt x="3292104" y="1426367"/>
                  </a:lnTo>
                  <a:lnTo>
                    <a:pt x="3342375" y="1434928"/>
                  </a:lnTo>
                  <a:lnTo>
                    <a:pt x="3393660" y="1443240"/>
                  </a:lnTo>
                  <a:lnTo>
                    <a:pt x="3445872" y="1451306"/>
                  </a:lnTo>
                  <a:lnTo>
                    <a:pt x="3498921" y="1459133"/>
                  </a:lnTo>
                  <a:lnTo>
                    <a:pt x="3552721" y="1466725"/>
                  </a:lnTo>
                  <a:lnTo>
                    <a:pt x="3607183" y="1474086"/>
                  </a:lnTo>
                  <a:lnTo>
                    <a:pt x="3662219" y="1481222"/>
                  </a:lnTo>
                  <a:lnTo>
                    <a:pt x="3717741" y="1488137"/>
                  </a:lnTo>
                  <a:lnTo>
                    <a:pt x="3773662" y="1494837"/>
                  </a:lnTo>
                  <a:lnTo>
                    <a:pt x="3829892" y="1501326"/>
                  </a:lnTo>
                  <a:lnTo>
                    <a:pt x="3886346" y="1507609"/>
                  </a:lnTo>
                  <a:lnTo>
                    <a:pt x="3942933" y="1513692"/>
                  </a:lnTo>
                  <a:lnTo>
                    <a:pt x="3999567" y="1519578"/>
                  </a:lnTo>
                  <a:lnTo>
                    <a:pt x="4056159" y="1525273"/>
                  </a:lnTo>
                  <a:lnTo>
                    <a:pt x="4112622" y="1530781"/>
                  </a:lnTo>
                  <a:lnTo>
                    <a:pt x="4168867" y="1536108"/>
                  </a:lnTo>
                  <a:lnTo>
                    <a:pt x="4224806" y="1541258"/>
                  </a:lnTo>
                  <a:lnTo>
                    <a:pt x="4280352" y="1546237"/>
                  </a:lnTo>
                  <a:lnTo>
                    <a:pt x="4335416" y="1551049"/>
                  </a:lnTo>
                  <a:lnTo>
                    <a:pt x="4389911" y="1555698"/>
                  </a:lnTo>
                  <a:lnTo>
                    <a:pt x="4443749" y="1560190"/>
                  </a:lnTo>
                  <a:lnTo>
                    <a:pt x="4496841" y="1564531"/>
                  </a:lnTo>
                  <a:lnTo>
                    <a:pt x="4549100" y="1568723"/>
                  </a:lnTo>
                  <a:lnTo>
                    <a:pt x="4600437" y="1572773"/>
                  </a:lnTo>
                  <a:lnTo>
                    <a:pt x="4650765" y="1576686"/>
                  </a:lnTo>
                  <a:lnTo>
                    <a:pt x="4699995" y="1580465"/>
                  </a:lnTo>
                  <a:lnTo>
                    <a:pt x="4748041" y="1584117"/>
                  </a:lnTo>
                  <a:lnTo>
                    <a:pt x="4794813" y="1587645"/>
                  </a:lnTo>
                  <a:lnTo>
                    <a:pt x="4840224" y="1591055"/>
                  </a:lnTo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6919" y="1699260"/>
              <a:ext cx="0" cy="2047239"/>
            </a:xfrm>
            <a:custGeom>
              <a:avLst/>
              <a:gdLst/>
              <a:ahLst/>
              <a:cxnLst/>
              <a:rect l="l" t="t" r="r" b="b"/>
              <a:pathLst>
                <a:path h="2047239">
                  <a:moveTo>
                    <a:pt x="0" y="0"/>
                  </a:moveTo>
                  <a:lnTo>
                    <a:pt x="0" y="2047113"/>
                  </a:lnTo>
                </a:path>
              </a:pathLst>
            </a:custGeom>
            <a:ln w="9144">
              <a:solidFill>
                <a:srgbClr val="7994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1908" y="1810512"/>
              <a:ext cx="0" cy="1936114"/>
            </a:xfrm>
            <a:custGeom>
              <a:avLst/>
              <a:gdLst/>
              <a:ahLst/>
              <a:cxnLst/>
              <a:rect l="l" t="t" r="r" b="b"/>
              <a:pathLst>
                <a:path h="1936114">
                  <a:moveTo>
                    <a:pt x="0" y="0"/>
                  </a:moveTo>
                  <a:lnTo>
                    <a:pt x="0" y="1935861"/>
                  </a:lnTo>
                </a:path>
              </a:pathLst>
            </a:custGeom>
            <a:ln w="9144">
              <a:solidFill>
                <a:srgbClr val="3D5F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2020" y="1453895"/>
              <a:ext cx="5175250" cy="2330450"/>
            </a:xfrm>
            <a:custGeom>
              <a:avLst/>
              <a:gdLst/>
              <a:ahLst/>
              <a:cxnLst/>
              <a:rect l="l" t="t" r="r" b="b"/>
              <a:pathLst>
                <a:path w="5175250" h="2330450">
                  <a:moveTo>
                    <a:pt x="5174742" y="2292096"/>
                  </a:moveTo>
                  <a:lnTo>
                    <a:pt x="5162042" y="2285746"/>
                  </a:lnTo>
                  <a:lnTo>
                    <a:pt x="5098542" y="2253996"/>
                  </a:lnTo>
                  <a:lnTo>
                    <a:pt x="5098542" y="2285746"/>
                  </a:lnTo>
                  <a:lnTo>
                    <a:pt x="44450" y="228574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291969"/>
                  </a:lnTo>
                  <a:lnTo>
                    <a:pt x="38100" y="2291969"/>
                  </a:lnTo>
                  <a:lnTo>
                    <a:pt x="38100" y="2298446"/>
                  </a:lnTo>
                  <a:lnTo>
                    <a:pt x="5098542" y="2298446"/>
                  </a:lnTo>
                  <a:lnTo>
                    <a:pt x="5098542" y="2330196"/>
                  </a:lnTo>
                  <a:lnTo>
                    <a:pt x="5162042" y="2298446"/>
                  </a:lnTo>
                  <a:lnTo>
                    <a:pt x="5174742" y="2292096"/>
                  </a:lnTo>
                  <a:close/>
                </a:path>
              </a:pathLst>
            </a:custGeom>
            <a:solidFill>
              <a:srgbClr val="5453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59872" y="3878326"/>
            <a:ext cx="638175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7C9792"/>
                </a:solidFill>
                <a:latin typeface="Arial Black"/>
                <a:cs typeface="Arial Black"/>
              </a:rPr>
              <a:t>Median </a:t>
            </a:r>
            <a:r>
              <a:rPr sz="1000" spc="-135" dirty="0">
                <a:solidFill>
                  <a:srgbClr val="3D5F6E"/>
                </a:solidFill>
                <a:latin typeface="Arial Black"/>
                <a:cs typeface="Arial Black"/>
              </a:rPr>
              <a:t>Mean  </a:t>
            </a:r>
            <a:r>
              <a:rPr sz="1000" spc="-110" dirty="0">
                <a:solidFill>
                  <a:srgbClr val="7C9792"/>
                </a:solidFill>
                <a:latin typeface="Arial Black"/>
                <a:cs typeface="Arial Black"/>
              </a:rPr>
              <a:t>Mode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4884" y="1683512"/>
            <a:ext cx="3635216" cy="27372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265" dirty="0">
                <a:solidFill>
                  <a:srgbClr val="56555A"/>
                </a:solidFill>
                <a:latin typeface="Arial Black"/>
                <a:cs typeface="Arial Black"/>
              </a:rPr>
              <a:t>Skewness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measure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asymmetry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that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indicates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whether 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 observations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in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dataset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are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concentrated </a:t>
            </a:r>
            <a:r>
              <a:rPr sz="1400" spc="-150" dirty="0">
                <a:solidFill>
                  <a:srgbClr val="56555A"/>
                </a:solidFill>
                <a:latin typeface="Arial Black"/>
                <a:cs typeface="Arial Black"/>
              </a:rPr>
              <a:t>on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one</a:t>
            </a:r>
            <a:r>
              <a:rPr sz="1400" spc="9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side.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 Black"/>
              <a:cs typeface="Arial Black"/>
            </a:endParaRPr>
          </a:p>
          <a:p>
            <a:pPr marL="12700" marR="6350">
              <a:lnSpc>
                <a:spcPct val="100000"/>
              </a:lnSpc>
            </a:pP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Right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(positive) </a:t>
            </a:r>
            <a:r>
              <a:rPr sz="1400" spc="-260" dirty="0">
                <a:solidFill>
                  <a:srgbClr val="56555A"/>
                </a:solidFill>
                <a:latin typeface="Arial Black"/>
                <a:cs typeface="Arial Black"/>
              </a:rPr>
              <a:t>skewness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looks</a:t>
            </a:r>
            <a:r>
              <a:rPr sz="1400" spc="7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like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one </a:t>
            </a:r>
            <a:r>
              <a:rPr sz="1400" spc="-155" dirty="0">
                <a:solidFill>
                  <a:srgbClr val="56555A"/>
                </a:solidFill>
                <a:latin typeface="Arial Black"/>
                <a:cs typeface="Arial Black"/>
              </a:rPr>
              <a:t>in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graph.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It 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means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that the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outliers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are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to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55" dirty="0">
                <a:solidFill>
                  <a:srgbClr val="56555A"/>
                </a:solidFill>
                <a:latin typeface="Arial Black"/>
                <a:cs typeface="Arial Black"/>
              </a:rPr>
              <a:t>right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(long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tail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to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</a:t>
            </a:r>
            <a:r>
              <a:rPr sz="1400" spc="-29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55" dirty="0">
                <a:solidFill>
                  <a:srgbClr val="56555A"/>
                </a:solidFill>
                <a:latin typeface="Arial Black"/>
                <a:cs typeface="Arial Black"/>
              </a:rPr>
              <a:t>right).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Left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(negative) </a:t>
            </a:r>
            <a:r>
              <a:rPr sz="1400" spc="-265" dirty="0">
                <a:solidFill>
                  <a:srgbClr val="56555A"/>
                </a:solidFill>
                <a:latin typeface="Arial Black"/>
                <a:cs typeface="Arial Black"/>
              </a:rPr>
              <a:t>skewness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means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that the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outliers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are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to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</a:t>
            </a:r>
            <a:r>
              <a:rPr sz="1400" spc="-13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left.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Usually,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you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will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use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software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to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calculate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50" dirty="0">
                <a:solidFill>
                  <a:srgbClr val="56555A"/>
                </a:solidFill>
                <a:latin typeface="Arial Black"/>
                <a:cs typeface="Arial Black"/>
              </a:rPr>
              <a:t>skewness.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0880" y="5095748"/>
            <a:ext cx="1772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Formula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to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calculate</a:t>
            </a:r>
            <a:r>
              <a:rPr sz="1400" spc="3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50" dirty="0">
                <a:solidFill>
                  <a:srgbClr val="56555A"/>
                </a:solidFill>
                <a:latin typeface="Arial Black"/>
                <a:cs typeface="Arial Black"/>
              </a:rPr>
              <a:t>skewness:</a:t>
            </a:r>
            <a:endParaRPr sz="1400" dirty="0">
              <a:latin typeface="Arial Black"/>
              <a:cs typeface="Arial Black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93703"/>
            <a:ext cx="2438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43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762" y="1394461"/>
            <a:ext cx="3520440" cy="2927985"/>
            <a:chOff x="509016" y="1394460"/>
            <a:chExt cx="4693920" cy="2927985"/>
          </a:xfrm>
        </p:grpSpPr>
        <p:sp>
          <p:nvSpPr>
            <p:cNvPr id="3" name="object 3"/>
            <p:cNvSpPr/>
            <p:nvPr/>
          </p:nvSpPr>
          <p:spPr>
            <a:xfrm>
              <a:off x="1165517" y="1731264"/>
              <a:ext cx="3656037" cy="2479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3672" y="3518916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4" h="803275">
                  <a:moveTo>
                    <a:pt x="397763" y="0"/>
                  </a:moveTo>
                  <a:lnTo>
                    <a:pt x="351370" y="2702"/>
                  </a:lnTo>
                  <a:lnTo>
                    <a:pt x="306550" y="10608"/>
                  </a:lnTo>
                  <a:lnTo>
                    <a:pt x="263602" y="23415"/>
                  </a:lnTo>
                  <a:lnTo>
                    <a:pt x="222823" y="40823"/>
                  </a:lnTo>
                  <a:lnTo>
                    <a:pt x="184513" y="62530"/>
                  </a:lnTo>
                  <a:lnTo>
                    <a:pt x="148969" y="88234"/>
                  </a:lnTo>
                  <a:lnTo>
                    <a:pt x="116490" y="117633"/>
                  </a:lnTo>
                  <a:lnTo>
                    <a:pt x="87374" y="150427"/>
                  </a:lnTo>
                  <a:lnTo>
                    <a:pt x="61919" y="186313"/>
                  </a:lnTo>
                  <a:lnTo>
                    <a:pt x="40423" y="224989"/>
                  </a:lnTo>
                  <a:lnTo>
                    <a:pt x="23185" y="266155"/>
                  </a:lnTo>
                  <a:lnTo>
                    <a:pt x="10503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3" y="493638"/>
                  </a:lnTo>
                  <a:lnTo>
                    <a:pt x="23185" y="536992"/>
                  </a:lnTo>
                  <a:lnTo>
                    <a:pt x="40423" y="578158"/>
                  </a:lnTo>
                  <a:lnTo>
                    <a:pt x="61919" y="616834"/>
                  </a:lnTo>
                  <a:lnTo>
                    <a:pt x="87374" y="652720"/>
                  </a:lnTo>
                  <a:lnTo>
                    <a:pt x="116490" y="685514"/>
                  </a:lnTo>
                  <a:lnTo>
                    <a:pt x="148969" y="714913"/>
                  </a:lnTo>
                  <a:lnTo>
                    <a:pt x="184513" y="740617"/>
                  </a:lnTo>
                  <a:lnTo>
                    <a:pt x="222823" y="762324"/>
                  </a:lnTo>
                  <a:lnTo>
                    <a:pt x="263602" y="779732"/>
                  </a:lnTo>
                  <a:lnTo>
                    <a:pt x="306550" y="792539"/>
                  </a:lnTo>
                  <a:lnTo>
                    <a:pt x="351370" y="800445"/>
                  </a:lnTo>
                  <a:lnTo>
                    <a:pt x="397763" y="803148"/>
                  </a:lnTo>
                  <a:lnTo>
                    <a:pt x="444157" y="800445"/>
                  </a:lnTo>
                  <a:lnTo>
                    <a:pt x="488977" y="792539"/>
                  </a:lnTo>
                  <a:lnTo>
                    <a:pt x="531925" y="779732"/>
                  </a:lnTo>
                  <a:lnTo>
                    <a:pt x="572704" y="762324"/>
                  </a:lnTo>
                  <a:lnTo>
                    <a:pt x="611014" y="740617"/>
                  </a:lnTo>
                  <a:lnTo>
                    <a:pt x="646558" y="714913"/>
                  </a:lnTo>
                  <a:lnTo>
                    <a:pt x="679037" y="685514"/>
                  </a:lnTo>
                  <a:lnTo>
                    <a:pt x="708153" y="652720"/>
                  </a:lnTo>
                  <a:lnTo>
                    <a:pt x="733608" y="616834"/>
                  </a:lnTo>
                  <a:lnTo>
                    <a:pt x="755104" y="578158"/>
                  </a:lnTo>
                  <a:lnTo>
                    <a:pt x="772342" y="536992"/>
                  </a:lnTo>
                  <a:lnTo>
                    <a:pt x="785024" y="493638"/>
                  </a:lnTo>
                  <a:lnTo>
                    <a:pt x="792852" y="448398"/>
                  </a:lnTo>
                  <a:lnTo>
                    <a:pt x="795527" y="401574"/>
                  </a:lnTo>
                  <a:lnTo>
                    <a:pt x="792852" y="354749"/>
                  </a:lnTo>
                  <a:lnTo>
                    <a:pt x="785024" y="309509"/>
                  </a:lnTo>
                  <a:lnTo>
                    <a:pt x="772342" y="266155"/>
                  </a:lnTo>
                  <a:lnTo>
                    <a:pt x="755104" y="224989"/>
                  </a:lnTo>
                  <a:lnTo>
                    <a:pt x="733608" y="186313"/>
                  </a:lnTo>
                  <a:lnTo>
                    <a:pt x="708153" y="150427"/>
                  </a:lnTo>
                  <a:lnTo>
                    <a:pt x="679037" y="117633"/>
                  </a:lnTo>
                  <a:lnTo>
                    <a:pt x="646558" y="88234"/>
                  </a:lnTo>
                  <a:lnTo>
                    <a:pt x="611014" y="62530"/>
                  </a:lnTo>
                  <a:lnTo>
                    <a:pt x="572704" y="40823"/>
                  </a:lnTo>
                  <a:lnTo>
                    <a:pt x="531925" y="23415"/>
                  </a:lnTo>
                  <a:lnTo>
                    <a:pt x="488977" y="10608"/>
                  </a:lnTo>
                  <a:lnTo>
                    <a:pt x="444157" y="2702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183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4360" y="2511552"/>
              <a:ext cx="798830" cy="803275"/>
            </a:xfrm>
            <a:custGeom>
              <a:avLst/>
              <a:gdLst/>
              <a:ahLst/>
              <a:cxnLst/>
              <a:rect l="l" t="t" r="r" b="b"/>
              <a:pathLst>
                <a:path w="798829" h="803275">
                  <a:moveTo>
                    <a:pt x="399288" y="0"/>
                  </a:moveTo>
                  <a:lnTo>
                    <a:pt x="352731" y="2702"/>
                  </a:lnTo>
                  <a:lnTo>
                    <a:pt x="307750" y="10608"/>
                  </a:lnTo>
                  <a:lnTo>
                    <a:pt x="264643" y="23415"/>
                  </a:lnTo>
                  <a:lnTo>
                    <a:pt x="223712" y="40823"/>
                  </a:lnTo>
                  <a:lnTo>
                    <a:pt x="185255" y="62530"/>
                  </a:lnTo>
                  <a:lnTo>
                    <a:pt x="149574" y="88234"/>
                  </a:lnTo>
                  <a:lnTo>
                    <a:pt x="116967" y="117633"/>
                  </a:lnTo>
                  <a:lnTo>
                    <a:pt x="87734" y="150427"/>
                  </a:lnTo>
                  <a:lnTo>
                    <a:pt x="62176" y="186313"/>
                  </a:lnTo>
                  <a:lnTo>
                    <a:pt x="40592" y="224989"/>
                  </a:lnTo>
                  <a:lnTo>
                    <a:pt x="23283" y="266155"/>
                  </a:lnTo>
                  <a:lnTo>
                    <a:pt x="10548" y="309509"/>
                  </a:lnTo>
                  <a:lnTo>
                    <a:pt x="2686" y="354749"/>
                  </a:lnTo>
                  <a:lnTo>
                    <a:pt x="0" y="401574"/>
                  </a:lnTo>
                  <a:lnTo>
                    <a:pt x="2686" y="448398"/>
                  </a:lnTo>
                  <a:lnTo>
                    <a:pt x="10548" y="493638"/>
                  </a:lnTo>
                  <a:lnTo>
                    <a:pt x="23283" y="536992"/>
                  </a:lnTo>
                  <a:lnTo>
                    <a:pt x="40592" y="578158"/>
                  </a:lnTo>
                  <a:lnTo>
                    <a:pt x="62176" y="616834"/>
                  </a:lnTo>
                  <a:lnTo>
                    <a:pt x="87734" y="652720"/>
                  </a:lnTo>
                  <a:lnTo>
                    <a:pt x="116966" y="685514"/>
                  </a:lnTo>
                  <a:lnTo>
                    <a:pt x="149574" y="714913"/>
                  </a:lnTo>
                  <a:lnTo>
                    <a:pt x="185255" y="740617"/>
                  </a:lnTo>
                  <a:lnTo>
                    <a:pt x="223712" y="762324"/>
                  </a:lnTo>
                  <a:lnTo>
                    <a:pt x="264643" y="779732"/>
                  </a:lnTo>
                  <a:lnTo>
                    <a:pt x="307750" y="792539"/>
                  </a:lnTo>
                  <a:lnTo>
                    <a:pt x="352731" y="800445"/>
                  </a:lnTo>
                  <a:lnTo>
                    <a:pt x="399288" y="803148"/>
                  </a:lnTo>
                  <a:lnTo>
                    <a:pt x="445844" y="800445"/>
                  </a:lnTo>
                  <a:lnTo>
                    <a:pt x="490825" y="792539"/>
                  </a:lnTo>
                  <a:lnTo>
                    <a:pt x="533932" y="779732"/>
                  </a:lnTo>
                  <a:lnTo>
                    <a:pt x="574863" y="762324"/>
                  </a:lnTo>
                  <a:lnTo>
                    <a:pt x="613320" y="740617"/>
                  </a:lnTo>
                  <a:lnTo>
                    <a:pt x="649001" y="714913"/>
                  </a:lnTo>
                  <a:lnTo>
                    <a:pt x="681608" y="685514"/>
                  </a:lnTo>
                  <a:lnTo>
                    <a:pt x="710841" y="652720"/>
                  </a:lnTo>
                  <a:lnTo>
                    <a:pt x="736399" y="616834"/>
                  </a:lnTo>
                  <a:lnTo>
                    <a:pt x="757983" y="578158"/>
                  </a:lnTo>
                  <a:lnTo>
                    <a:pt x="775292" y="536992"/>
                  </a:lnTo>
                  <a:lnTo>
                    <a:pt x="788027" y="493638"/>
                  </a:lnTo>
                  <a:lnTo>
                    <a:pt x="795889" y="448398"/>
                  </a:lnTo>
                  <a:lnTo>
                    <a:pt x="798576" y="401574"/>
                  </a:lnTo>
                  <a:lnTo>
                    <a:pt x="795889" y="354749"/>
                  </a:lnTo>
                  <a:lnTo>
                    <a:pt x="788027" y="309509"/>
                  </a:lnTo>
                  <a:lnTo>
                    <a:pt x="775292" y="266155"/>
                  </a:lnTo>
                  <a:lnTo>
                    <a:pt x="757983" y="224989"/>
                  </a:lnTo>
                  <a:lnTo>
                    <a:pt x="736399" y="186313"/>
                  </a:lnTo>
                  <a:lnTo>
                    <a:pt x="710841" y="150427"/>
                  </a:lnTo>
                  <a:lnTo>
                    <a:pt x="681609" y="117633"/>
                  </a:lnTo>
                  <a:lnTo>
                    <a:pt x="649001" y="88234"/>
                  </a:lnTo>
                  <a:lnTo>
                    <a:pt x="613320" y="62530"/>
                  </a:lnTo>
                  <a:lnTo>
                    <a:pt x="574863" y="40823"/>
                  </a:lnTo>
                  <a:lnTo>
                    <a:pt x="533932" y="23415"/>
                  </a:lnTo>
                  <a:lnTo>
                    <a:pt x="490825" y="10608"/>
                  </a:lnTo>
                  <a:lnTo>
                    <a:pt x="445844" y="2702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527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2336" y="1467612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4" h="803275">
                  <a:moveTo>
                    <a:pt x="397763" y="0"/>
                  </a:moveTo>
                  <a:lnTo>
                    <a:pt x="351370" y="2702"/>
                  </a:lnTo>
                  <a:lnTo>
                    <a:pt x="306550" y="10608"/>
                  </a:lnTo>
                  <a:lnTo>
                    <a:pt x="263602" y="23415"/>
                  </a:lnTo>
                  <a:lnTo>
                    <a:pt x="222823" y="40823"/>
                  </a:lnTo>
                  <a:lnTo>
                    <a:pt x="184513" y="62530"/>
                  </a:lnTo>
                  <a:lnTo>
                    <a:pt x="148969" y="88234"/>
                  </a:lnTo>
                  <a:lnTo>
                    <a:pt x="116490" y="117633"/>
                  </a:lnTo>
                  <a:lnTo>
                    <a:pt x="87374" y="150427"/>
                  </a:lnTo>
                  <a:lnTo>
                    <a:pt x="61919" y="186313"/>
                  </a:lnTo>
                  <a:lnTo>
                    <a:pt x="40423" y="224989"/>
                  </a:lnTo>
                  <a:lnTo>
                    <a:pt x="23185" y="266155"/>
                  </a:lnTo>
                  <a:lnTo>
                    <a:pt x="10503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3" y="493638"/>
                  </a:lnTo>
                  <a:lnTo>
                    <a:pt x="23185" y="536992"/>
                  </a:lnTo>
                  <a:lnTo>
                    <a:pt x="40423" y="578158"/>
                  </a:lnTo>
                  <a:lnTo>
                    <a:pt x="61919" y="616834"/>
                  </a:lnTo>
                  <a:lnTo>
                    <a:pt x="87374" y="652720"/>
                  </a:lnTo>
                  <a:lnTo>
                    <a:pt x="116490" y="685514"/>
                  </a:lnTo>
                  <a:lnTo>
                    <a:pt x="148969" y="714913"/>
                  </a:lnTo>
                  <a:lnTo>
                    <a:pt x="184513" y="740617"/>
                  </a:lnTo>
                  <a:lnTo>
                    <a:pt x="222823" y="762324"/>
                  </a:lnTo>
                  <a:lnTo>
                    <a:pt x="263602" y="779732"/>
                  </a:lnTo>
                  <a:lnTo>
                    <a:pt x="306550" y="792539"/>
                  </a:lnTo>
                  <a:lnTo>
                    <a:pt x="351370" y="800445"/>
                  </a:lnTo>
                  <a:lnTo>
                    <a:pt x="397763" y="803148"/>
                  </a:lnTo>
                  <a:lnTo>
                    <a:pt x="444157" y="800445"/>
                  </a:lnTo>
                  <a:lnTo>
                    <a:pt x="488977" y="792539"/>
                  </a:lnTo>
                  <a:lnTo>
                    <a:pt x="531925" y="779732"/>
                  </a:lnTo>
                  <a:lnTo>
                    <a:pt x="572704" y="762324"/>
                  </a:lnTo>
                  <a:lnTo>
                    <a:pt x="611014" y="740617"/>
                  </a:lnTo>
                  <a:lnTo>
                    <a:pt x="646558" y="714913"/>
                  </a:lnTo>
                  <a:lnTo>
                    <a:pt x="679037" y="685514"/>
                  </a:lnTo>
                  <a:lnTo>
                    <a:pt x="708153" y="652720"/>
                  </a:lnTo>
                  <a:lnTo>
                    <a:pt x="733608" y="616834"/>
                  </a:lnTo>
                  <a:lnTo>
                    <a:pt x="755104" y="578158"/>
                  </a:lnTo>
                  <a:lnTo>
                    <a:pt x="772342" y="536992"/>
                  </a:lnTo>
                  <a:lnTo>
                    <a:pt x="785024" y="493638"/>
                  </a:lnTo>
                  <a:lnTo>
                    <a:pt x="792852" y="448398"/>
                  </a:lnTo>
                  <a:lnTo>
                    <a:pt x="795527" y="401574"/>
                  </a:lnTo>
                  <a:lnTo>
                    <a:pt x="792852" y="354749"/>
                  </a:lnTo>
                  <a:lnTo>
                    <a:pt x="785024" y="309509"/>
                  </a:lnTo>
                  <a:lnTo>
                    <a:pt x="772342" y="266155"/>
                  </a:lnTo>
                  <a:lnTo>
                    <a:pt x="755104" y="224989"/>
                  </a:lnTo>
                  <a:lnTo>
                    <a:pt x="733608" y="186313"/>
                  </a:lnTo>
                  <a:lnTo>
                    <a:pt x="708153" y="150427"/>
                  </a:lnTo>
                  <a:lnTo>
                    <a:pt x="679037" y="117633"/>
                  </a:lnTo>
                  <a:lnTo>
                    <a:pt x="646558" y="88234"/>
                  </a:lnTo>
                  <a:lnTo>
                    <a:pt x="611014" y="62530"/>
                  </a:lnTo>
                  <a:lnTo>
                    <a:pt x="572704" y="40823"/>
                  </a:lnTo>
                  <a:lnTo>
                    <a:pt x="531925" y="23415"/>
                  </a:lnTo>
                  <a:lnTo>
                    <a:pt x="488977" y="10608"/>
                  </a:lnTo>
                  <a:lnTo>
                    <a:pt x="444157" y="2702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9016" y="2511552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5" h="803275">
                  <a:moveTo>
                    <a:pt x="397764" y="0"/>
                  </a:moveTo>
                  <a:lnTo>
                    <a:pt x="351375" y="2702"/>
                  </a:lnTo>
                  <a:lnTo>
                    <a:pt x="306558" y="10608"/>
                  </a:lnTo>
                  <a:lnTo>
                    <a:pt x="263612" y="23415"/>
                  </a:lnTo>
                  <a:lnTo>
                    <a:pt x="222835" y="40823"/>
                  </a:lnTo>
                  <a:lnTo>
                    <a:pt x="184524" y="62530"/>
                  </a:lnTo>
                  <a:lnTo>
                    <a:pt x="148980" y="88234"/>
                  </a:lnTo>
                  <a:lnTo>
                    <a:pt x="116500" y="117633"/>
                  </a:lnTo>
                  <a:lnTo>
                    <a:pt x="87382" y="150427"/>
                  </a:lnTo>
                  <a:lnTo>
                    <a:pt x="61925" y="186313"/>
                  </a:lnTo>
                  <a:lnTo>
                    <a:pt x="40428" y="224989"/>
                  </a:lnTo>
                  <a:lnTo>
                    <a:pt x="23188" y="266155"/>
                  </a:lnTo>
                  <a:lnTo>
                    <a:pt x="10504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4" y="493638"/>
                  </a:lnTo>
                  <a:lnTo>
                    <a:pt x="23188" y="536992"/>
                  </a:lnTo>
                  <a:lnTo>
                    <a:pt x="40428" y="578158"/>
                  </a:lnTo>
                  <a:lnTo>
                    <a:pt x="61925" y="616834"/>
                  </a:lnTo>
                  <a:lnTo>
                    <a:pt x="87382" y="652720"/>
                  </a:lnTo>
                  <a:lnTo>
                    <a:pt x="116500" y="685514"/>
                  </a:lnTo>
                  <a:lnTo>
                    <a:pt x="148980" y="714913"/>
                  </a:lnTo>
                  <a:lnTo>
                    <a:pt x="184524" y="740617"/>
                  </a:lnTo>
                  <a:lnTo>
                    <a:pt x="222835" y="762324"/>
                  </a:lnTo>
                  <a:lnTo>
                    <a:pt x="263612" y="779732"/>
                  </a:lnTo>
                  <a:lnTo>
                    <a:pt x="306558" y="792539"/>
                  </a:lnTo>
                  <a:lnTo>
                    <a:pt x="351375" y="800445"/>
                  </a:lnTo>
                  <a:lnTo>
                    <a:pt x="397764" y="803148"/>
                  </a:lnTo>
                  <a:lnTo>
                    <a:pt x="444152" y="800445"/>
                  </a:lnTo>
                  <a:lnTo>
                    <a:pt x="488969" y="792539"/>
                  </a:lnTo>
                  <a:lnTo>
                    <a:pt x="531915" y="779732"/>
                  </a:lnTo>
                  <a:lnTo>
                    <a:pt x="572692" y="762324"/>
                  </a:lnTo>
                  <a:lnTo>
                    <a:pt x="611003" y="740617"/>
                  </a:lnTo>
                  <a:lnTo>
                    <a:pt x="646547" y="714913"/>
                  </a:lnTo>
                  <a:lnTo>
                    <a:pt x="679027" y="685514"/>
                  </a:lnTo>
                  <a:lnTo>
                    <a:pt x="708145" y="652720"/>
                  </a:lnTo>
                  <a:lnTo>
                    <a:pt x="733602" y="616834"/>
                  </a:lnTo>
                  <a:lnTo>
                    <a:pt x="755099" y="578158"/>
                  </a:lnTo>
                  <a:lnTo>
                    <a:pt x="772339" y="536992"/>
                  </a:lnTo>
                  <a:lnTo>
                    <a:pt x="785023" y="493638"/>
                  </a:lnTo>
                  <a:lnTo>
                    <a:pt x="792852" y="448398"/>
                  </a:lnTo>
                  <a:lnTo>
                    <a:pt x="795528" y="401574"/>
                  </a:lnTo>
                  <a:lnTo>
                    <a:pt x="792852" y="354749"/>
                  </a:lnTo>
                  <a:lnTo>
                    <a:pt x="785023" y="309509"/>
                  </a:lnTo>
                  <a:lnTo>
                    <a:pt x="772339" y="266155"/>
                  </a:lnTo>
                  <a:lnTo>
                    <a:pt x="755099" y="224989"/>
                  </a:lnTo>
                  <a:lnTo>
                    <a:pt x="733602" y="186313"/>
                  </a:lnTo>
                  <a:lnTo>
                    <a:pt x="708145" y="150427"/>
                  </a:lnTo>
                  <a:lnTo>
                    <a:pt x="679027" y="117633"/>
                  </a:lnTo>
                  <a:lnTo>
                    <a:pt x="646547" y="88234"/>
                  </a:lnTo>
                  <a:lnTo>
                    <a:pt x="611003" y="62530"/>
                  </a:lnTo>
                  <a:lnTo>
                    <a:pt x="572692" y="40823"/>
                  </a:lnTo>
                  <a:lnTo>
                    <a:pt x="531915" y="23415"/>
                  </a:lnTo>
                  <a:lnTo>
                    <a:pt x="488969" y="10608"/>
                  </a:lnTo>
                  <a:lnTo>
                    <a:pt x="444152" y="2702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527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5716" y="1394460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5" h="803275">
                  <a:moveTo>
                    <a:pt x="397764" y="0"/>
                  </a:moveTo>
                  <a:lnTo>
                    <a:pt x="351375" y="2702"/>
                  </a:lnTo>
                  <a:lnTo>
                    <a:pt x="306558" y="10608"/>
                  </a:lnTo>
                  <a:lnTo>
                    <a:pt x="263612" y="23415"/>
                  </a:lnTo>
                  <a:lnTo>
                    <a:pt x="222835" y="40823"/>
                  </a:lnTo>
                  <a:lnTo>
                    <a:pt x="184524" y="62530"/>
                  </a:lnTo>
                  <a:lnTo>
                    <a:pt x="148980" y="88234"/>
                  </a:lnTo>
                  <a:lnTo>
                    <a:pt x="116500" y="117633"/>
                  </a:lnTo>
                  <a:lnTo>
                    <a:pt x="87382" y="150427"/>
                  </a:lnTo>
                  <a:lnTo>
                    <a:pt x="61925" y="186313"/>
                  </a:lnTo>
                  <a:lnTo>
                    <a:pt x="40428" y="224989"/>
                  </a:lnTo>
                  <a:lnTo>
                    <a:pt x="23188" y="266155"/>
                  </a:lnTo>
                  <a:lnTo>
                    <a:pt x="10504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4" y="493638"/>
                  </a:lnTo>
                  <a:lnTo>
                    <a:pt x="23188" y="536992"/>
                  </a:lnTo>
                  <a:lnTo>
                    <a:pt x="40428" y="578158"/>
                  </a:lnTo>
                  <a:lnTo>
                    <a:pt x="61925" y="616834"/>
                  </a:lnTo>
                  <a:lnTo>
                    <a:pt x="87382" y="652720"/>
                  </a:lnTo>
                  <a:lnTo>
                    <a:pt x="116500" y="685514"/>
                  </a:lnTo>
                  <a:lnTo>
                    <a:pt x="148980" y="714913"/>
                  </a:lnTo>
                  <a:lnTo>
                    <a:pt x="184524" y="740617"/>
                  </a:lnTo>
                  <a:lnTo>
                    <a:pt x="222835" y="762324"/>
                  </a:lnTo>
                  <a:lnTo>
                    <a:pt x="263612" y="779732"/>
                  </a:lnTo>
                  <a:lnTo>
                    <a:pt x="306558" y="792539"/>
                  </a:lnTo>
                  <a:lnTo>
                    <a:pt x="351375" y="800445"/>
                  </a:lnTo>
                  <a:lnTo>
                    <a:pt x="397764" y="803148"/>
                  </a:lnTo>
                  <a:lnTo>
                    <a:pt x="444157" y="800445"/>
                  </a:lnTo>
                  <a:lnTo>
                    <a:pt x="488977" y="792539"/>
                  </a:lnTo>
                  <a:lnTo>
                    <a:pt x="531925" y="779732"/>
                  </a:lnTo>
                  <a:lnTo>
                    <a:pt x="572704" y="762324"/>
                  </a:lnTo>
                  <a:lnTo>
                    <a:pt x="611014" y="740617"/>
                  </a:lnTo>
                  <a:lnTo>
                    <a:pt x="646558" y="714913"/>
                  </a:lnTo>
                  <a:lnTo>
                    <a:pt x="679037" y="685514"/>
                  </a:lnTo>
                  <a:lnTo>
                    <a:pt x="708153" y="652720"/>
                  </a:lnTo>
                  <a:lnTo>
                    <a:pt x="733608" y="616834"/>
                  </a:lnTo>
                  <a:lnTo>
                    <a:pt x="755104" y="578158"/>
                  </a:lnTo>
                  <a:lnTo>
                    <a:pt x="772342" y="536992"/>
                  </a:lnTo>
                  <a:lnTo>
                    <a:pt x="785024" y="493638"/>
                  </a:lnTo>
                  <a:lnTo>
                    <a:pt x="792852" y="448398"/>
                  </a:lnTo>
                  <a:lnTo>
                    <a:pt x="795528" y="401574"/>
                  </a:lnTo>
                  <a:lnTo>
                    <a:pt x="792852" y="354749"/>
                  </a:lnTo>
                  <a:lnTo>
                    <a:pt x="785024" y="309509"/>
                  </a:lnTo>
                  <a:lnTo>
                    <a:pt x="772342" y="266155"/>
                  </a:lnTo>
                  <a:lnTo>
                    <a:pt x="755104" y="224989"/>
                  </a:lnTo>
                  <a:lnTo>
                    <a:pt x="733608" y="186313"/>
                  </a:lnTo>
                  <a:lnTo>
                    <a:pt x="708153" y="150427"/>
                  </a:lnTo>
                  <a:lnTo>
                    <a:pt x="679037" y="117633"/>
                  </a:lnTo>
                  <a:lnTo>
                    <a:pt x="646558" y="88234"/>
                  </a:lnTo>
                  <a:lnTo>
                    <a:pt x="611014" y="62530"/>
                  </a:lnTo>
                  <a:lnTo>
                    <a:pt x="572704" y="40823"/>
                  </a:lnTo>
                  <a:lnTo>
                    <a:pt x="531925" y="23415"/>
                  </a:lnTo>
                  <a:lnTo>
                    <a:pt x="488977" y="10608"/>
                  </a:lnTo>
                  <a:lnTo>
                    <a:pt x="444157" y="2702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7240" y="3517392"/>
              <a:ext cx="794385" cy="803275"/>
            </a:xfrm>
            <a:custGeom>
              <a:avLst/>
              <a:gdLst/>
              <a:ahLst/>
              <a:cxnLst/>
              <a:rect l="l" t="t" r="r" b="b"/>
              <a:pathLst>
                <a:path w="794385" h="803275">
                  <a:moveTo>
                    <a:pt x="397001" y="0"/>
                  </a:moveTo>
                  <a:lnTo>
                    <a:pt x="350704" y="2702"/>
                  </a:lnTo>
                  <a:lnTo>
                    <a:pt x="305974" y="10608"/>
                  </a:lnTo>
                  <a:lnTo>
                    <a:pt x="263111" y="23415"/>
                  </a:lnTo>
                  <a:lnTo>
                    <a:pt x="222412" y="40823"/>
                  </a:lnTo>
                  <a:lnTo>
                    <a:pt x="184176" y="62530"/>
                  </a:lnTo>
                  <a:lnTo>
                    <a:pt x="148699" y="88234"/>
                  </a:lnTo>
                  <a:lnTo>
                    <a:pt x="116281" y="117633"/>
                  </a:lnTo>
                  <a:lnTo>
                    <a:pt x="87218" y="150427"/>
                  </a:lnTo>
                  <a:lnTo>
                    <a:pt x="61809" y="186313"/>
                  </a:lnTo>
                  <a:lnTo>
                    <a:pt x="40352" y="224989"/>
                  </a:lnTo>
                  <a:lnTo>
                    <a:pt x="23145" y="266155"/>
                  </a:lnTo>
                  <a:lnTo>
                    <a:pt x="10485" y="309509"/>
                  </a:lnTo>
                  <a:lnTo>
                    <a:pt x="2670" y="354749"/>
                  </a:lnTo>
                  <a:lnTo>
                    <a:pt x="0" y="401574"/>
                  </a:lnTo>
                  <a:lnTo>
                    <a:pt x="2670" y="448398"/>
                  </a:lnTo>
                  <a:lnTo>
                    <a:pt x="10485" y="493638"/>
                  </a:lnTo>
                  <a:lnTo>
                    <a:pt x="23145" y="536992"/>
                  </a:lnTo>
                  <a:lnTo>
                    <a:pt x="40352" y="578158"/>
                  </a:lnTo>
                  <a:lnTo>
                    <a:pt x="61809" y="616834"/>
                  </a:lnTo>
                  <a:lnTo>
                    <a:pt x="87218" y="652720"/>
                  </a:lnTo>
                  <a:lnTo>
                    <a:pt x="116281" y="685514"/>
                  </a:lnTo>
                  <a:lnTo>
                    <a:pt x="148699" y="714913"/>
                  </a:lnTo>
                  <a:lnTo>
                    <a:pt x="184176" y="740617"/>
                  </a:lnTo>
                  <a:lnTo>
                    <a:pt x="222412" y="762324"/>
                  </a:lnTo>
                  <a:lnTo>
                    <a:pt x="263111" y="779732"/>
                  </a:lnTo>
                  <a:lnTo>
                    <a:pt x="305974" y="792539"/>
                  </a:lnTo>
                  <a:lnTo>
                    <a:pt x="350704" y="800445"/>
                  </a:lnTo>
                  <a:lnTo>
                    <a:pt x="397001" y="803148"/>
                  </a:lnTo>
                  <a:lnTo>
                    <a:pt x="443290" y="800445"/>
                  </a:lnTo>
                  <a:lnTo>
                    <a:pt x="488013" y="792539"/>
                  </a:lnTo>
                  <a:lnTo>
                    <a:pt x="530872" y="779732"/>
                  </a:lnTo>
                  <a:lnTo>
                    <a:pt x="571568" y="762324"/>
                  </a:lnTo>
                  <a:lnTo>
                    <a:pt x="609805" y="740617"/>
                  </a:lnTo>
                  <a:lnTo>
                    <a:pt x="645282" y="714913"/>
                  </a:lnTo>
                  <a:lnTo>
                    <a:pt x="677703" y="685514"/>
                  </a:lnTo>
                  <a:lnTo>
                    <a:pt x="706769" y="652720"/>
                  </a:lnTo>
                  <a:lnTo>
                    <a:pt x="732181" y="616834"/>
                  </a:lnTo>
                  <a:lnTo>
                    <a:pt x="753642" y="578158"/>
                  </a:lnTo>
                  <a:lnTo>
                    <a:pt x="770853" y="536992"/>
                  </a:lnTo>
                  <a:lnTo>
                    <a:pt x="783515" y="493638"/>
                  </a:lnTo>
                  <a:lnTo>
                    <a:pt x="791332" y="448398"/>
                  </a:lnTo>
                  <a:lnTo>
                    <a:pt x="794004" y="401574"/>
                  </a:lnTo>
                  <a:lnTo>
                    <a:pt x="791332" y="354749"/>
                  </a:lnTo>
                  <a:lnTo>
                    <a:pt x="783515" y="309509"/>
                  </a:lnTo>
                  <a:lnTo>
                    <a:pt x="770853" y="266155"/>
                  </a:lnTo>
                  <a:lnTo>
                    <a:pt x="753642" y="224989"/>
                  </a:lnTo>
                  <a:lnTo>
                    <a:pt x="732181" y="186313"/>
                  </a:lnTo>
                  <a:lnTo>
                    <a:pt x="706769" y="150427"/>
                  </a:lnTo>
                  <a:lnTo>
                    <a:pt x="677703" y="117633"/>
                  </a:lnTo>
                  <a:lnTo>
                    <a:pt x="645282" y="88234"/>
                  </a:lnTo>
                  <a:lnTo>
                    <a:pt x="609805" y="62530"/>
                  </a:lnTo>
                  <a:lnTo>
                    <a:pt x="571568" y="40823"/>
                  </a:lnTo>
                  <a:lnTo>
                    <a:pt x="530872" y="23415"/>
                  </a:lnTo>
                  <a:lnTo>
                    <a:pt x="488013" y="10608"/>
                  </a:lnTo>
                  <a:lnTo>
                    <a:pt x="443290" y="2702"/>
                  </a:lnTo>
                  <a:lnTo>
                    <a:pt x="397001" y="0"/>
                  </a:lnTo>
                  <a:close/>
                </a:path>
              </a:pathLst>
            </a:custGeom>
            <a:solidFill>
              <a:srgbClr val="183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8211" y="2511552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4" h="803275">
                  <a:moveTo>
                    <a:pt x="397763" y="0"/>
                  </a:moveTo>
                  <a:lnTo>
                    <a:pt x="351370" y="2702"/>
                  </a:lnTo>
                  <a:lnTo>
                    <a:pt x="306550" y="10608"/>
                  </a:lnTo>
                  <a:lnTo>
                    <a:pt x="263602" y="23415"/>
                  </a:lnTo>
                  <a:lnTo>
                    <a:pt x="222823" y="40823"/>
                  </a:lnTo>
                  <a:lnTo>
                    <a:pt x="184513" y="62530"/>
                  </a:lnTo>
                  <a:lnTo>
                    <a:pt x="148969" y="88234"/>
                  </a:lnTo>
                  <a:lnTo>
                    <a:pt x="116490" y="117633"/>
                  </a:lnTo>
                  <a:lnTo>
                    <a:pt x="87374" y="150427"/>
                  </a:lnTo>
                  <a:lnTo>
                    <a:pt x="61919" y="186313"/>
                  </a:lnTo>
                  <a:lnTo>
                    <a:pt x="40423" y="224989"/>
                  </a:lnTo>
                  <a:lnTo>
                    <a:pt x="23185" y="266155"/>
                  </a:lnTo>
                  <a:lnTo>
                    <a:pt x="10503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3" y="493638"/>
                  </a:lnTo>
                  <a:lnTo>
                    <a:pt x="23185" y="536992"/>
                  </a:lnTo>
                  <a:lnTo>
                    <a:pt x="40423" y="578158"/>
                  </a:lnTo>
                  <a:lnTo>
                    <a:pt x="61919" y="616834"/>
                  </a:lnTo>
                  <a:lnTo>
                    <a:pt x="87374" y="652720"/>
                  </a:lnTo>
                  <a:lnTo>
                    <a:pt x="116490" y="685514"/>
                  </a:lnTo>
                  <a:lnTo>
                    <a:pt x="148969" y="714913"/>
                  </a:lnTo>
                  <a:lnTo>
                    <a:pt x="184513" y="740617"/>
                  </a:lnTo>
                  <a:lnTo>
                    <a:pt x="222823" y="762324"/>
                  </a:lnTo>
                  <a:lnTo>
                    <a:pt x="263602" y="779732"/>
                  </a:lnTo>
                  <a:lnTo>
                    <a:pt x="306550" y="792539"/>
                  </a:lnTo>
                  <a:lnTo>
                    <a:pt x="351370" y="800445"/>
                  </a:lnTo>
                  <a:lnTo>
                    <a:pt x="397763" y="803148"/>
                  </a:lnTo>
                  <a:lnTo>
                    <a:pt x="444157" y="800445"/>
                  </a:lnTo>
                  <a:lnTo>
                    <a:pt x="488977" y="792539"/>
                  </a:lnTo>
                  <a:lnTo>
                    <a:pt x="531925" y="779732"/>
                  </a:lnTo>
                  <a:lnTo>
                    <a:pt x="572704" y="762324"/>
                  </a:lnTo>
                  <a:lnTo>
                    <a:pt x="611014" y="740617"/>
                  </a:lnTo>
                  <a:lnTo>
                    <a:pt x="646558" y="714913"/>
                  </a:lnTo>
                  <a:lnTo>
                    <a:pt x="679037" y="685514"/>
                  </a:lnTo>
                  <a:lnTo>
                    <a:pt x="708153" y="652720"/>
                  </a:lnTo>
                  <a:lnTo>
                    <a:pt x="733608" y="616834"/>
                  </a:lnTo>
                  <a:lnTo>
                    <a:pt x="755104" y="578158"/>
                  </a:lnTo>
                  <a:lnTo>
                    <a:pt x="772342" y="536992"/>
                  </a:lnTo>
                  <a:lnTo>
                    <a:pt x="785024" y="493638"/>
                  </a:lnTo>
                  <a:lnTo>
                    <a:pt x="792852" y="448398"/>
                  </a:lnTo>
                  <a:lnTo>
                    <a:pt x="795527" y="401574"/>
                  </a:lnTo>
                  <a:lnTo>
                    <a:pt x="792852" y="354749"/>
                  </a:lnTo>
                  <a:lnTo>
                    <a:pt x="785024" y="309509"/>
                  </a:lnTo>
                  <a:lnTo>
                    <a:pt x="772342" y="266155"/>
                  </a:lnTo>
                  <a:lnTo>
                    <a:pt x="755104" y="224989"/>
                  </a:lnTo>
                  <a:lnTo>
                    <a:pt x="733608" y="186313"/>
                  </a:lnTo>
                  <a:lnTo>
                    <a:pt x="708153" y="150427"/>
                  </a:lnTo>
                  <a:lnTo>
                    <a:pt x="679037" y="117633"/>
                  </a:lnTo>
                  <a:lnTo>
                    <a:pt x="646558" y="88234"/>
                  </a:lnTo>
                  <a:lnTo>
                    <a:pt x="611014" y="62530"/>
                  </a:lnTo>
                  <a:lnTo>
                    <a:pt x="572704" y="40823"/>
                  </a:lnTo>
                  <a:lnTo>
                    <a:pt x="531925" y="23415"/>
                  </a:lnTo>
                  <a:lnTo>
                    <a:pt x="488977" y="10608"/>
                  </a:lnTo>
                  <a:lnTo>
                    <a:pt x="444157" y="2702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65102" y="2777694"/>
            <a:ext cx="34432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10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400" spc="-204" dirty="0">
                <a:solidFill>
                  <a:srgbClr val="FFFFFF"/>
                </a:solidFill>
                <a:latin typeface="Arial Black"/>
                <a:cs typeface="Arial Black"/>
              </a:rPr>
              <a:t>ean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247" y="1691385"/>
            <a:ext cx="3424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5" dirty="0">
                <a:solidFill>
                  <a:srgbClr val="FFFFFF"/>
                </a:solidFill>
                <a:latin typeface="Arial Black"/>
                <a:cs typeface="Arial Black"/>
              </a:rPr>
              <a:t>Point</a:t>
            </a:r>
            <a:r>
              <a:rPr sz="12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355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823" y="2811272"/>
            <a:ext cx="35956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5" dirty="0">
                <a:solidFill>
                  <a:srgbClr val="FFFFFF"/>
                </a:solidFill>
                <a:latin typeface="Arial Black"/>
                <a:cs typeface="Arial Black"/>
              </a:rPr>
              <a:t>Point</a:t>
            </a:r>
            <a:r>
              <a:rPr sz="12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7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478" y="3805809"/>
            <a:ext cx="3590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5" dirty="0">
                <a:solidFill>
                  <a:srgbClr val="FFFFFF"/>
                </a:solidFill>
                <a:latin typeface="Arial Black"/>
                <a:cs typeface="Arial Black"/>
              </a:rPr>
              <a:t>Point</a:t>
            </a:r>
            <a:r>
              <a:rPr sz="12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7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5268" y="1744472"/>
            <a:ext cx="3619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5" dirty="0">
                <a:solidFill>
                  <a:srgbClr val="FFFFFF"/>
                </a:solidFill>
                <a:latin typeface="Arial Black"/>
                <a:cs typeface="Arial Black"/>
              </a:rPr>
              <a:t>Point</a:t>
            </a:r>
            <a:r>
              <a:rPr sz="12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9285" y="2805430"/>
            <a:ext cx="3590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5" dirty="0">
                <a:solidFill>
                  <a:srgbClr val="FFFFFF"/>
                </a:solidFill>
                <a:latin typeface="Arial Black"/>
                <a:cs typeface="Arial Black"/>
              </a:rPr>
              <a:t>Point</a:t>
            </a:r>
            <a:r>
              <a:rPr sz="12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70" dirty="0">
                <a:solidFill>
                  <a:srgbClr val="FFFFFF"/>
                </a:solidFill>
                <a:latin typeface="Arial Black"/>
                <a:cs typeface="Arial Black"/>
              </a:rPr>
              <a:t>5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9552" y="3813430"/>
            <a:ext cx="3590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5" dirty="0">
                <a:solidFill>
                  <a:srgbClr val="FFFFFF"/>
                </a:solidFill>
                <a:latin typeface="Arial Black"/>
                <a:cs typeface="Arial Black"/>
              </a:rPr>
              <a:t>Point</a:t>
            </a:r>
            <a:r>
              <a:rPr sz="12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70" dirty="0">
                <a:solidFill>
                  <a:srgbClr val="FFFFFF"/>
                </a:solidFill>
                <a:latin typeface="Arial Black"/>
                <a:cs typeface="Arial Black"/>
              </a:rPr>
              <a:t>6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61544"/>
            <a:ext cx="9144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622138" y="4677"/>
            <a:ext cx="3904774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Variance </a:t>
            </a:r>
            <a:r>
              <a:rPr sz="2800" spc="-55" dirty="0"/>
              <a:t>and </a:t>
            </a:r>
            <a:r>
              <a:rPr sz="2800" spc="-75" dirty="0"/>
              <a:t>standard</a:t>
            </a:r>
            <a:r>
              <a:rPr sz="2800" spc="-220" dirty="0"/>
              <a:t> </a:t>
            </a:r>
            <a:r>
              <a:rPr sz="2800" spc="-45" dirty="0"/>
              <a:t>deviation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4572000" y="1258315"/>
            <a:ext cx="3848577" cy="1926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latin typeface="Arial Black"/>
                <a:cs typeface="Arial Black"/>
              </a:rPr>
              <a:t>Variance </a:t>
            </a:r>
            <a:r>
              <a:rPr sz="1400" spc="-175" dirty="0">
                <a:latin typeface="Arial Black"/>
                <a:cs typeface="Arial Black"/>
              </a:rPr>
              <a:t>and </a:t>
            </a:r>
            <a:r>
              <a:rPr sz="1400" spc="-195" dirty="0">
                <a:latin typeface="Arial Black"/>
                <a:cs typeface="Arial Black"/>
              </a:rPr>
              <a:t>standard </a:t>
            </a:r>
            <a:r>
              <a:rPr sz="1400" spc="-175" dirty="0">
                <a:latin typeface="Arial Black"/>
                <a:cs typeface="Arial Black"/>
              </a:rPr>
              <a:t>deviation </a:t>
            </a:r>
            <a:r>
              <a:rPr sz="1400" spc="-215" dirty="0">
                <a:latin typeface="Arial Black"/>
                <a:cs typeface="Arial Black"/>
              </a:rPr>
              <a:t>measure </a:t>
            </a:r>
            <a:r>
              <a:rPr sz="1400" spc="-185" dirty="0">
                <a:latin typeface="Arial Black"/>
                <a:cs typeface="Arial Black"/>
              </a:rPr>
              <a:t>the </a:t>
            </a:r>
            <a:r>
              <a:rPr sz="1400" spc="-180" dirty="0">
                <a:latin typeface="Arial Black"/>
                <a:cs typeface="Arial Black"/>
              </a:rPr>
              <a:t>dispersion </a:t>
            </a:r>
            <a:r>
              <a:rPr sz="1400" spc="-145" dirty="0">
                <a:latin typeface="Arial Black"/>
                <a:cs typeface="Arial Black"/>
              </a:rPr>
              <a:t>of</a:t>
            </a:r>
            <a:r>
              <a:rPr sz="1400" spc="125" dirty="0">
                <a:latin typeface="Arial Black"/>
                <a:cs typeface="Arial Black"/>
              </a:rPr>
              <a:t> </a:t>
            </a:r>
            <a:r>
              <a:rPr sz="1400" spc="-235" dirty="0">
                <a:latin typeface="Arial Black"/>
                <a:cs typeface="Arial Black"/>
              </a:rPr>
              <a:t>a</a:t>
            </a:r>
            <a:endParaRPr sz="1400" dirty="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</a:pPr>
            <a:r>
              <a:rPr sz="1400" spc="-225" dirty="0">
                <a:latin typeface="Arial Black"/>
                <a:cs typeface="Arial Black"/>
              </a:rPr>
              <a:t>set </a:t>
            </a:r>
            <a:r>
              <a:rPr sz="1400" spc="-145" dirty="0">
                <a:latin typeface="Arial Black"/>
                <a:cs typeface="Arial Black"/>
              </a:rPr>
              <a:t>of </a:t>
            </a:r>
            <a:r>
              <a:rPr sz="1400" spc="-195" dirty="0">
                <a:latin typeface="Arial Black"/>
                <a:cs typeface="Arial Black"/>
              </a:rPr>
              <a:t>data </a:t>
            </a:r>
            <a:r>
              <a:rPr sz="1400" spc="-175" dirty="0">
                <a:latin typeface="Arial Black"/>
                <a:cs typeface="Arial Black"/>
              </a:rPr>
              <a:t>points </a:t>
            </a:r>
            <a:r>
              <a:rPr sz="1400" spc="-170" dirty="0">
                <a:latin typeface="Arial Black"/>
                <a:cs typeface="Arial Black"/>
              </a:rPr>
              <a:t>around </a:t>
            </a:r>
            <a:r>
              <a:rPr sz="1400" spc="-210" dirty="0">
                <a:latin typeface="Arial Black"/>
                <a:cs typeface="Arial Black"/>
              </a:rPr>
              <a:t>its mean</a:t>
            </a:r>
            <a:r>
              <a:rPr sz="1400" spc="-229" dirty="0">
                <a:latin typeface="Arial Black"/>
                <a:cs typeface="Arial Black"/>
              </a:rPr>
              <a:t> </a:t>
            </a:r>
            <a:r>
              <a:rPr sz="1400" spc="-195" dirty="0">
                <a:latin typeface="Arial Black"/>
                <a:cs typeface="Arial Black"/>
              </a:rPr>
              <a:t>value.</a:t>
            </a:r>
            <a:endParaRPr sz="1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400" spc="-215" dirty="0">
                <a:latin typeface="Arial Black"/>
                <a:cs typeface="Arial Black"/>
              </a:rPr>
              <a:t>There </a:t>
            </a:r>
            <a:r>
              <a:rPr sz="1400" spc="-204" dirty="0">
                <a:latin typeface="Arial Black"/>
                <a:cs typeface="Arial Black"/>
              </a:rPr>
              <a:t>are </a:t>
            </a:r>
            <a:r>
              <a:rPr sz="1400" spc="-165" dirty="0">
                <a:latin typeface="Arial Black"/>
                <a:cs typeface="Arial Black"/>
              </a:rPr>
              <a:t>different </a:t>
            </a:r>
            <a:r>
              <a:rPr sz="1400" spc="-190" dirty="0">
                <a:latin typeface="Arial Black"/>
                <a:cs typeface="Arial Black"/>
              </a:rPr>
              <a:t>formulas </a:t>
            </a:r>
            <a:r>
              <a:rPr sz="1400" spc="-140" dirty="0">
                <a:latin typeface="Arial Black"/>
                <a:cs typeface="Arial Black"/>
              </a:rPr>
              <a:t>for </a:t>
            </a:r>
            <a:r>
              <a:rPr sz="1400" spc="-160" dirty="0">
                <a:latin typeface="Arial Black"/>
                <a:cs typeface="Arial Black"/>
              </a:rPr>
              <a:t>population </a:t>
            </a:r>
            <a:r>
              <a:rPr sz="1400" spc="-175" dirty="0">
                <a:latin typeface="Arial Black"/>
                <a:cs typeface="Arial Black"/>
              </a:rPr>
              <a:t>and </a:t>
            </a:r>
            <a:r>
              <a:rPr sz="1400" spc="-210" dirty="0">
                <a:latin typeface="Arial Black"/>
                <a:cs typeface="Arial Black"/>
              </a:rPr>
              <a:t>sample  </a:t>
            </a:r>
            <a:r>
              <a:rPr sz="1400" spc="-215" dirty="0">
                <a:latin typeface="Arial Black"/>
                <a:cs typeface="Arial Black"/>
              </a:rPr>
              <a:t>variance </a:t>
            </a:r>
            <a:r>
              <a:rPr sz="1400" spc="-265" dirty="0">
                <a:latin typeface="Arial Black"/>
                <a:cs typeface="Arial Black"/>
              </a:rPr>
              <a:t>&amp; </a:t>
            </a:r>
            <a:r>
              <a:rPr sz="1400" spc="-190" dirty="0">
                <a:latin typeface="Arial Black"/>
                <a:cs typeface="Arial Black"/>
              </a:rPr>
              <a:t>standard </a:t>
            </a:r>
            <a:r>
              <a:rPr sz="1400" spc="-175" dirty="0">
                <a:latin typeface="Arial Black"/>
                <a:cs typeface="Arial Black"/>
              </a:rPr>
              <a:t>deviation. </a:t>
            </a:r>
            <a:r>
              <a:rPr sz="1400" spc="-225" dirty="0">
                <a:latin typeface="Arial Black"/>
                <a:cs typeface="Arial Black"/>
              </a:rPr>
              <a:t>This is </a:t>
            </a:r>
            <a:r>
              <a:rPr sz="1400" spc="-170" dirty="0">
                <a:latin typeface="Arial Black"/>
                <a:cs typeface="Arial Black"/>
              </a:rPr>
              <a:t>due </a:t>
            </a:r>
            <a:r>
              <a:rPr sz="1400" spc="-160" dirty="0">
                <a:latin typeface="Arial Black"/>
                <a:cs typeface="Arial Black"/>
              </a:rPr>
              <a:t>to </a:t>
            </a:r>
            <a:r>
              <a:rPr sz="1400" spc="-185" dirty="0">
                <a:latin typeface="Arial Black"/>
                <a:cs typeface="Arial Black"/>
              </a:rPr>
              <a:t>the </a:t>
            </a:r>
            <a:r>
              <a:rPr sz="1400" spc="-215" dirty="0">
                <a:latin typeface="Arial Black"/>
                <a:cs typeface="Arial Black"/>
              </a:rPr>
              <a:t>fact </a:t>
            </a:r>
            <a:r>
              <a:rPr sz="1400" spc="-190" dirty="0">
                <a:latin typeface="Arial Black"/>
                <a:cs typeface="Arial Black"/>
              </a:rPr>
              <a:t>that </a:t>
            </a:r>
            <a:r>
              <a:rPr sz="1400" spc="-180" dirty="0">
                <a:latin typeface="Arial Black"/>
                <a:cs typeface="Arial Black"/>
              </a:rPr>
              <a:t>the  </a:t>
            </a:r>
            <a:r>
              <a:rPr sz="1400" spc="-210" dirty="0">
                <a:latin typeface="Arial Black"/>
                <a:cs typeface="Arial Black"/>
              </a:rPr>
              <a:t>sample </a:t>
            </a:r>
            <a:r>
              <a:rPr sz="1400" spc="-190" dirty="0">
                <a:latin typeface="Arial Black"/>
                <a:cs typeface="Arial Black"/>
              </a:rPr>
              <a:t>formulas </a:t>
            </a:r>
            <a:r>
              <a:rPr sz="1400" spc="-204" dirty="0">
                <a:latin typeface="Arial Black"/>
                <a:cs typeface="Arial Black"/>
              </a:rPr>
              <a:t>are </a:t>
            </a:r>
            <a:r>
              <a:rPr sz="1400" spc="-190" dirty="0">
                <a:latin typeface="Arial Black"/>
                <a:cs typeface="Arial Black"/>
              </a:rPr>
              <a:t>the </a:t>
            </a:r>
            <a:r>
              <a:rPr sz="1400" spc="-185" dirty="0">
                <a:latin typeface="Arial Black"/>
                <a:cs typeface="Arial Black"/>
              </a:rPr>
              <a:t>unbiased </a:t>
            </a:r>
            <a:r>
              <a:rPr sz="1400" spc="-204" dirty="0">
                <a:latin typeface="Arial Black"/>
                <a:cs typeface="Arial Black"/>
              </a:rPr>
              <a:t>estimators </a:t>
            </a:r>
            <a:r>
              <a:rPr sz="1400" spc="-145" dirty="0">
                <a:latin typeface="Arial Black"/>
                <a:cs typeface="Arial Black"/>
              </a:rPr>
              <a:t>of </a:t>
            </a:r>
            <a:r>
              <a:rPr sz="1400" spc="-190" dirty="0">
                <a:latin typeface="Arial Black"/>
                <a:cs typeface="Arial Black"/>
              </a:rPr>
              <a:t>the </a:t>
            </a:r>
            <a:r>
              <a:rPr sz="1400" spc="-160" dirty="0">
                <a:latin typeface="Arial Black"/>
                <a:cs typeface="Arial Black"/>
              </a:rPr>
              <a:t>population  </a:t>
            </a:r>
            <a:r>
              <a:rPr sz="1400" spc="-185" dirty="0">
                <a:latin typeface="Arial Black"/>
                <a:cs typeface="Arial Black"/>
              </a:rPr>
              <a:t>formulas. </a:t>
            </a:r>
            <a:r>
              <a:rPr sz="1400" u="sng" spc="-160" dirty="0">
                <a:uFill>
                  <a:solidFill>
                    <a:srgbClr val="2E8299"/>
                  </a:solidFill>
                </a:uFill>
                <a:latin typeface="Arial Black"/>
                <a:cs typeface="Arial Black"/>
                <a:hlinkClick r:id="rId3"/>
              </a:rPr>
              <a:t>More </a:t>
            </a:r>
            <a:r>
              <a:rPr sz="1400" u="sng" spc="-150" dirty="0">
                <a:uFill>
                  <a:solidFill>
                    <a:srgbClr val="2E8299"/>
                  </a:solidFill>
                </a:uFill>
                <a:latin typeface="Arial Black"/>
                <a:cs typeface="Arial Black"/>
                <a:hlinkClick r:id="rId3"/>
              </a:rPr>
              <a:t>on </a:t>
            </a:r>
            <a:r>
              <a:rPr sz="1400" u="sng" spc="-190" dirty="0">
                <a:uFill>
                  <a:solidFill>
                    <a:srgbClr val="2E8299"/>
                  </a:solidFill>
                </a:uFill>
                <a:latin typeface="Arial Black"/>
                <a:cs typeface="Arial Black"/>
                <a:hlinkClick r:id="rId3"/>
              </a:rPr>
              <a:t>the </a:t>
            </a:r>
            <a:r>
              <a:rPr sz="1400" u="sng" spc="-220" dirty="0">
                <a:uFill>
                  <a:solidFill>
                    <a:srgbClr val="2E8299"/>
                  </a:solidFill>
                </a:uFill>
                <a:latin typeface="Arial Black"/>
                <a:cs typeface="Arial Black"/>
                <a:hlinkClick r:id="rId3"/>
              </a:rPr>
              <a:t>mathematics </a:t>
            </a:r>
            <a:r>
              <a:rPr sz="1400" u="sng" spc="-165" dirty="0">
                <a:uFill>
                  <a:solidFill>
                    <a:srgbClr val="2E8299"/>
                  </a:solidFill>
                </a:uFill>
                <a:latin typeface="Arial Black"/>
                <a:cs typeface="Arial Black"/>
                <a:hlinkClick r:id="rId3"/>
              </a:rPr>
              <a:t>behind</a:t>
            </a:r>
            <a:r>
              <a:rPr sz="1400" u="sng" spc="-70" dirty="0">
                <a:uFill>
                  <a:solidFill>
                    <a:srgbClr val="2E8299"/>
                  </a:solidFill>
                </a:uFill>
                <a:latin typeface="Arial Black"/>
                <a:cs typeface="Arial Black"/>
                <a:hlinkClick r:id="rId3"/>
              </a:rPr>
              <a:t> </a:t>
            </a:r>
            <a:r>
              <a:rPr sz="1400" u="sng" spc="-170" dirty="0">
                <a:uFill>
                  <a:solidFill>
                    <a:srgbClr val="2E8299"/>
                  </a:solidFill>
                </a:uFill>
                <a:latin typeface="Arial Black"/>
                <a:cs typeface="Arial Black"/>
                <a:hlinkClick r:id="rId3"/>
              </a:rPr>
              <a:t>it.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04981" y="4135628"/>
            <a:ext cx="16511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Population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variance</a:t>
            </a:r>
            <a:r>
              <a:rPr sz="1400" spc="-7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formula: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04981" y="3426334"/>
            <a:ext cx="146065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Sample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variance</a:t>
            </a:r>
            <a:r>
              <a:rPr sz="1400" spc="-26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formula: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4981" y="4937253"/>
            <a:ext cx="20526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Sample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standard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deviation</a:t>
            </a:r>
            <a:r>
              <a:rPr sz="1400" spc="-12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formula: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04981" y="5699557"/>
            <a:ext cx="26893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9130" algn="l"/>
              </a:tabLst>
            </a:pP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Population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standard</a:t>
            </a:r>
            <a:r>
              <a:rPr sz="1400" spc="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deviation</a:t>
            </a:r>
            <a:r>
              <a:rPr sz="1400" spc="-7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formula:	</a:t>
            </a:r>
            <a:endParaRPr sz="3000" baseline="1388" dirty="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94883"/>
            <a:ext cx="2027809" cy="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62" y="3924364"/>
            <a:ext cx="1936147" cy="67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619" y="4597159"/>
            <a:ext cx="1959908" cy="78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365795"/>
            <a:ext cx="1787709" cy="77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51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082" y="4677"/>
            <a:ext cx="325755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Covariance </a:t>
            </a:r>
            <a:r>
              <a:rPr sz="2800" spc="-55" dirty="0"/>
              <a:t>and</a:t>
            </a:r>
            <a:r>
              <a:rPr sz="2800" spc="-120" dirty="0"/>
              <a:t> </a:t>
            </a:r>
            <a:r>
              <a:rPr sz="2800" spc="-60" dirty="0"/>
              <a:t>correlation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251520" y="1665732"/>
            <a:ext cx="4130838" cy="4847842"/>
          </a:xfrm>
          <a:custGeom>
            <a:avLst/>
            <a:gdLst/>
            <a:ahLst/>
            <a:cxnLst/>
            <a:rect l="l" t="t" r="r" b="b"/>
            <a:pathLst>
              <a:path w="5131435" h="4716780">
                <a:moveTo>
                  <a:pt x="5131308" y="0"/>
                </a:moveTo>
                <a:lnTo>
                  <a:pt x="0" y="0"/>
                </a:lnTo>
                <a:lnTo>
                  <a:pt x="0" y="4716780"/>
                </a:lnTo>
                <a:lnTo>
                  <a:pt x="5131308" y="4716780"/>
                </a:lnTo>
                <a:lnTo>
                  <a:pt x="5131308" y="0"/>
                </a:lnTo>
                <a:close/>
              </a:path>
            </a:pathLst>
          </a:custGeom>
          <a:solidFill>
            <a:srgbClr val="D5DB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46952" y="1800860"/>
            <a:ext cx="3859530" cy="2555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sz="1400" spc="-204" dirty="0">
                <a:latin typeface="Arial Black" panose="020B0A04020102020204" pitchFamily="34" charset="0"/>
              </a:rPr>
              <a:t>Covariance </a:t>
            </a:r>
            <a:r>
              <a:rPr sz="1400" spc="-225" dirty="0">
                <a:latin typeface="Arial Black" panose="020B0A04020102020204" pitchFamily="34" charset="0"/>
              </a:rPr>
              <a:t>is </a:t>
            </a:r>
            <a:r>
              <a:rPr sz="1400" spc="-235" dirty="0">
                <a:latin typeface="Arial Black" panose="020B0A04020102020204" pitchFamily="34" charset="0"/>
              </a:rPr>
              <a:t>a </a:t>
            </a:r>
            <a:r>
              <a:rPr sz="1400" spc="-215" dirty="0">
                <a:latin typeface="Arial Black" panose="020B0A04020102020204" pitchFamily="34" charset="0"/>
              </a:rPr>
              <a:t>measure </a:t>
            </a:r>
            <a:r>
              <a:rPr sz="1400" spc="-145" dirty="0">
                <a:latin typeface="Arial Black" panose="020B0A04020102020204" pitchFamily="34" charset="0"/>
              </a:rPr>
              <a:t>of </a:t>
            </a:r>
            <a:r>
              <a:rPr sz="1400" spc="-190" dirty="0">
                <a:latin typeface="Arial Black" panose="020B0A04020102020204" pitchFamily="34" charset="0"/>
              </a:rPr>
              <a:t>the </a:t>
            </a:r>
            <a:r>
              <a:rPr sz="1400" spc="-160" dirty="0">
                <a:latin typeface="Arial Black" panose="020B0A04020102020204" pitchFamily="34" charset="0"/>
              </a:rPr>
              <a:t>joint </a:t>
            </a:r>
            <a:r>
              <a:rPr sz="1400" spc="-180" dirty="0">
                <a:latin typeface="Arial Black" panose="020B0A04020102020204" pitchFamily="34" charset="0"/>
              </a:rPr>
              <a:t>variability </a:t>
            </a:r>
            <a:r>
              <a:rPr sz="1400" spc="-145" dirty="0">
                <a:latin typeface="Arial Black" panose="020B0A04020102020204" pitchFamily="34" charset="0"/>
              </a:rPr>
              <a:t>of </a:t>
            </a:r>
            <a:r>
              <a:rPr sz="1400" spc="-215" dirty="0">
                <a:latin typeface="Arial Black" panose="020B0A04020102020204" pitchFamily="34" charset="0"/>
              </a:rPr>
              <a:t>two</a:t>
            </a:r>
            <a:r>
              <a:rPr sz="1400" spc="-140" dirty="0">
                <a:latin typeface="Arial Black" panose="020B0A04020102020204" pitchFamily="34" charset="0"/>
              </a:rPr>
              <a:t> </a:t>
            </a:r>
            <a:r>
              <a:rPr sz="1400" spc="-195" dirty="0">
                <a:latin typeface="Arial Black" panose="020B0A04020102020204" pitchFamily="34" charset="0"/>
              </a:rPr>
              <a:t>variables</a:t>
            </a:r>
            <a:r>
              <a:rPr sz="1400" spc="-195" dirty="0" smtClean="0">
                <a:latin typeface="Arial Black" panose="020B0A04020102020204" pitchFamily="34" charset="0"/>
              </a:rPr>
              <a:t>.</a:t>
            </a:r>
            <a:endParaRPr sz="1400" dirty="0">
              <a:latin typeface="Arial Black" panose="020B0A04020102020204" pitchFamily="34" charset="0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200" dirty="0">
                <a:latin typeface="Arial Black" panose="020B0A04020102020204" pitchFamily="34" charset="0"/>
              </a:rPr>
              <a:t>A </a:t>
            </a:r>
            <a:r>
              <a:rPr sz="1400" spc="-185" dirty="0">
                <a:latin typeface="Arial Black" panose="020B0A04020102020204" pitchFamily="34" charset="0"/>
              </a:rPr>
              <a:t>positive </a:t>
            </a:r>
            <a:r>
              <a:rPr sz="1400" spc="-215" dirty="0">
                <a:latin typeface="Arial Black" panose="020B0A04020102020204" pitchFamily="34" charset="0"/>
              </a:rPr>
              <a:t>covariance </a:t>
            </a:r>
            <a:r>
              <a:rPr sz="1400" spc="-225" dirty="0">
                <a:latin typeface="Arial Black" panose="020B0A04020102020204" pitchFamily="34" charset="0"/>
              </a:rPr>
              <a:t>means </a:t>
            </a:r>
            <a:r>
              <a:rPr sz="1400" spc="-190" dirty="0">
                <a:latin typeface="Arial Black" panose="020B0A04020102020204" pitchFamily="34" charset="0"/>
              </a:rPr>
              <a:t>that </a:t>
            </a:r>
            <a:r>
              <a:rPr sz="1400" spc="-185" dirty="0">
                <a:latin typeface="Arial Black" panose="020B0A04020102020204" pitchFamily="34" charset="0"/>
              </a:rPr>
              <a:t>the </a:t>
            </a:r>
            <a:r>
              <a:rPr sz="1400" spc="-215" dirty="0">
                <a:latin typeface="Arial Black" panose="020B0A04020102020204" pitchFamily="34" charset="0"/>
              </a:rPr>
              <a:t>two </a:t>
            </a:r>
            <a:r>
              <a:rPr sz="1400" spc="-200" dirty="0">
                <a:latin typeface="Arial Black" panose="020B0A04020102020204" pitchFamily="34" charset="0"/>
              </a:rPr>
              <a:t>variables move  </a:t>
            </a:r>
            <a:r>
              <a:rPr sz="1400" spc="-190" dirty="0">
                <a:latin typeface="Arial Black" panose="020B0A04020102020204" pitchFamily="34" charset="0"/>
              </a:rPr>
              <a:t>together.</a:t>
            </a: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  <a:tab pos="544195" algn="l"/>
                <a:tab pos="1487805" algn="l"/>
                <a:tab pos="1772285" algn="l"/>
                <a:tab pos="1999614" algn="l"/>
                <a:tab pos="2633980" algn="l"/>
                <a:tab pos="3068320" algn="l"/>
                <a:tab pos="3449320" algn="l"/>
                <a:tab pos="3865245" algn="l"/>
                <a:tab pos="4662170" algn="l"/>
              </a:tabLst>
            </a:pPr>
            <a:r>
              <a:rPr sz="1400" spc="-195" dirty="0">
                <a:latin typeface="Arial Black" panose="020B0A04020102020204" pitchFamily="34" charset="0"/>
              </a:rPr>
              <a:t>A	</a:t>
            </a:r>
            <a:r>
              <a:rPr sz="1400" spc="-215" dirty="0">
                <a:latin typeface="Arial Black" panose="020B0A04020102020204" pitchFamily="34" charset="0"/>
              </a:rPr>
              <a:t>co</a:t>
            </a:r>
            <a:r>
              <a:rPr sz="1400" spc="-235" dirty="0">
                <a:latin typeface="Arial Black" panose="020B0A04020102020204" pitchFamily="34" charset="0"/>
              </a:rPr>
              <a:t>v</a:t>
            </a:r>
            <a:r>
              <a:rPr sz="1400" spc="-225" dirty="0">
                <a:latin typeface="Arial Black" panose="020B0A04020102020204" pitchFamily="34" charset="0"/>
              </a:rPr>
              <a:t>a</a:t>
            </a:r>
            <a:r>
              <a:rPr sz="1400" spc="-145" dirty="0">
                <a:latin typeface="Arial Black" panose="020B0A04020102020204" pitchFamily="34" charset="0"/>
              </a:rPr>
              <a:t>r</a:t>
            </a:r>
            <a:r>
              <a:rPr sz="1400" spc="-170" dirty="0">
                <a:latin typeface="Arial Black" panose="020B0A04020102020204" pitchFamily="34" charset="0"/>
              </a:rPr>
              <a:t>i</a:t>
            </a:r>
            <a:r>
              <a:rPr sz="1400" spc="-225" dirty="0">
                <a:latin typeface="Arial Black" panose="020B0A04020102020204" pitchFamily="34" charset="0"/>
              </a:rPr>
              <a:t>ance</a:t>
            </a:r>
            <a:r>
              <a:rPr sz="1400" dirty="0">
                <a:latin typeface="Arial Black" panose="020B0A04020102020204" pitchFamily="34" charset="0"/>
              </a:rPr>
              <a:t>	</a:t>
            </a:r>
            <a:r>
              <a:rPr sz="1400" spc="-195" dirty="0">
                <a:latin typeface="Arial Black" panose="020B0A04020102020204" pitchFamily="34" charset="0"/>
              </a:rPr>
              <a:t>o</a:t>
            </a:r>
            <a:r>
              <a:rPr sz="1400" spc="-100" dirty="0">
                <a:latin typeface="Arial Black" panose="020B0A04020102020204" pitchFamily="34" charset="0"/>
              </a:rPr>
              <a:t>f</a:t>
            </a:r>
            <a:r>
              <a:rPr sz="1400" dirty="0">
                <a:latin typeface="Arial Black" panose="020B0A04020102020204" pitchFamily="34" charset="0"/>
              </a:rPr>
              <a:t>	</a:t>
            </a:r>
            <a:r>
              <a:rPr sz="1400" spc="-195" dirty="0">
                <a:latin typeface="Arial Black" panose="020B0A04020102020204" pitchFamily="34" charset="0"/>
              </a:rPr>
              <a:t>0</a:t>
            </a:r>
            <a:r>
              <a:rPr sz="1400" dirty="0">
                <a:latin typeface="Arial Black" panose="020B0A04020102020204" pitchFamily="34" charset="0"/>
              </a:rPr>
              <a:t>	</a:t>
            </a:r>
            <a:r>
              <a:rPr sz="1400" spc="-225" dirty="0">
                <a:latin typeface="Arial Black" panose="020B0A04020102020204" pitchFamily="34" charset="0"/>
              </a:rPr>
              <a:t>mea</a:t>
            </a:r>
            <a:r>
              <a:rPr sz="1400" spc="-240" dirty="0">
                <a:latin typeface="Arial Black" panose="020B0A04020102020204" pitchFamily="34" charset="0"/>
              </a:rPr>
              <a:t>n</a:t>
            </a:r>
            <a:r>
              <a:rPr sz="1400" spc="-215" dirty="0">
                <a:latin typeface="Arial Black" panose="020B0A04020102020204" pitchFamily="34" charset="0"/>
              </a:rPr>
              <a:t>s</a:t>
            </a:r>
            <a:r>
              <a:rPr sz="1400" dirty="0">
                <a:latin typeface="Arial Black" panose="020B0A04020102020204" pitchFamily="34" charset="0"/>
              </a:rPr>
              <a:t>	</a:t>
            </a:r>
            <a:r>
              <a:rPr sz="1400" spc="-135" dirty="0">
                <a:latin typeface="Arial Black" panose="020B0A04020102020204" pitchFamily="34" charset="0"/>
              </a:rPr>
              <a:t>t</a:t>
            </a:r>
            <a:r>
              <a:rPr sz="1400" spc="-215" dirty="0">
                <a:latin typeface="Arial Black" panose="020B0A04020102020204" pitchFamily="34" charset="0"/>
              </a:rPr>
              <a:t>h</a:t>
            </a:r>
            <a:r>
              <a:rPr sz="1400" spc="-204" dirty="0">
                <a:latin typeface="Arial Black" panose="020B0A04020102020204" pitchFamily="34" charset="0"/>
              </a:rPr>
              <a:t>at</a:t>
            </a:r>
            <a:r>
              <a:rPr sz="1400" dirty="0">
                <a:latin typeface="Arial Black" panose="020B0A04020102020204" pitchFamily="34" charset="0"/>
              </a:rPr>
              <a:t>	</a:t>
            </a:r>
            <a:r>
              <a:rPr sz="1400" spc="-170" dirty="0">
                <a:latin typeface="Arial Black" panose="020B0A04020102020204" pitchFamily="34" charset="0"/>
              </a:rPr>
              <a:t>th</a:t>
            </a:r>
            <a:r>
              <a:rPr sz="1400" spc="-215" dirty="0">
                <a:latin typeface="Arial Black" panose="020B0A04020102020204" pitchFamily="34" charset="0"/>
              </a:rPr>
              <a:t>e</a:t>
            </a:r>
            <a:r>
              <a:rPr sz="1400" dirty="0">
                <a:latin typeface="Arial Black" panose="020B0A04020102020204" pitchFamily="34" charset="0"/>
              </a:rPr>
              <a:t>	</a:t>
            </a:r>
            <a:r>
              <a:rPr sz="1400" spc="-215" dirty="0">
                <a:latin typeface="Arial Black" panose="020B0A04020102020204" pitchFamily="34" charset="0"/>
              </a:rPr>
              <a:t>two</a:t>
            </a:r>
            <a:r>
              <a:rPr sz="1400" dirty="0">
                <a:latin typeface="Arial Black" panose="020B0A04020102020204" pitchFamily="34" charset="0"/>
              </a:rPr>
              <a:t>	</a:t>
            </a:r>
            <a:r>
              <a:rPr sz="1400" spc="-235" dirty="0">
                <a:latin typeface="Arial Black" panose="020B0A04020102020204" pitchFamily="34" charset="0"/>
              </a:rPr>
              <a:t>v</a:t>
            </a:r>
            <a:r>
              <a:rPr sz="1400" spc="-225" dirty="0">
                <a:latin typeface="Arial Black" panose="020B0A04020102020204" pitchFamily="34" charset="0"/>
              </a:rPr>
              <a:t>a</a:t>
            </a:r>
            <a:r>
              <a:rPr sz="1400" spc="-145" dirty="0">
                <a:latin typeface="Arial Black" panose="020B0A04020102020204" pitchFamily="34" charset="0"/>
              </a:rPr>
              <a:t>r</a:t>
            </a:r>
            <a:r>
              <a:rPr sz="1400" spc="-170" dirty="0">
                <a:latin typeface="Arial Black" panose="020B0A04020102020204" pitchFamily="34" charset="0"/>
              </a:rPr>
              <a:t>i</a:t>
            </a:r>
            <a:r>
              <a:rPr sz="1400" spc="-175" dirty="0">
                <a:latin typeface="Arial Black" panose="020B0A04020102020204" pitchFamily="34" charset="0"/>
              </a:rPr>
              <a:t>abl</a:t>
            </a:r>
            <a:r>
              <a:rPr sz="1400" spc="-220" dirty="0">
                <a:latin typeface="Arial Black" panose="020B0A04020102020204" pitchFamily="34" charset="0"/>
              </a:rPr>
              <a:t>e</a:t>
            </a:r>
            <a:r>
              <a:rPr sz="1400" spc="-285" dirty="0">
                <a:latin typeface="Arial Black" panose="020B0A04020102020204" pitchFamily="34" charset="0"/>
              </a:rPr>
              <a:t>s</a:t>
            </a:r>
            <a:r>
              <a:rPr sz="1400" dirty="0">
                <a:latin typeface="Arial Black" panose="020B0A04020102020204" pitchFamily="34" charset="0"/>
              </a:rPr>
              <a:t>	</a:t>
            </a:r>
            <a:r>
              <a:rPr sz="1400" spc="-229" dirty="0" smtClean="0">
                <a:latin typeface="Arial Black" panose="020B0A04020102020204" pitchFamily="34" charset="0"/>
              </a:rPr>
              <a:t>a</a:t>
            </a:r>
            <a:r>
              <a:rPr sz="1400" spc="-180" dirty="0" smtClean="0">
                <a:latin typeface="Arial Black" panose="020B0A04020102020204" pitchFamily="34" charset="0"/>
              </a:rPr>
              <a:t>r</a:t>
            </a:r>
            <a:r>
              <a:rPr sz="1400" spc="-215" dirty="0" smtClean="0">
                <a:latin typeface="Arial Black" panose="020B0A04020102020204" pitchFamily="34" charset="0"/>
              </a:rPr>
              <a:t>e</a:t>
            </a:r>
            <a:r>
              <a:rPr lang="en-IN" sz="1400" spc="-215" dirty="0" smtClean="0">
                <a:latin typeface="Arial Black" panose="020B0A04020102020204" pitchFamily="34" charset="0"/>
              </a:rPr>
              <a:t>      </a:t>
            </a:r>
            <a:r>
              <a:rPr sz="1400" spc="-175" dirty="0" smtClean="0">
                <a:latin typeface="Arial Black" panose="020B0A04020102020204" pitchFamily="34" charset="0"/>
              </a:rPr>
              <a:t>independent</a:t>
            </a:r>
            <a:r>
              <a:rPr sz="1400" spc="-175" dirty="0">
                <a:latin typeface="Arial Black" panose="020B0A04020102020204" pitchFamily="34" charset="0"/>
              </a:rPr>
              <a:t>.</a:t>
            </a:r>
          </a:p>
          <a:p>
            <a:pPr marL="299085" marR="571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200" dirty="0">
                <a:latin typeface="Arial Black" panose="020B0A04020102020204" pitchFamily="34" charset="0"/>
              </a:rPr>
              <a:t>A </a:t>
            </a:r>
            <a:r>
              <a:rPr sz="1400" spc="-190" dirty="0">
                <a:latin typeface="Arial Black" panose="020B0A04020102020204" pitchFamily="34" charset="0"/>
              </a:rPr>
              <a:t>negative </a:t>
            </a:r>
            <a:r>
              <a:rPr sz="1400" spc="-215" dirty="0">
                <a:latin typeface="Arial Black" panose="020B0A04020102020204" pitchFamily="34" charset="0"/>
              </a:rPr>
              <a:t>covariance </a:t>
            </a:r>
            <a:r>
              <a:rPr sz="1400" spc="-225" dirty="0">
                <a:latin typeface="Arial Black" panose="020B0A04020102020204" pitchFamily="34" charset="0"/>
              </a:rPr>
              <a:t>means </a:t>
            </a:r>
            <a:r>
              <a:rPr sz="1400" spc="-190" dirty="0">
                <a:latin typeface="Arial Black" panose="020B0A04020102020204" pitchFamily="34" charset="0"/>
              </a:rPr>
              <a:t>that </a:t>
            </a:r>
            <a:r>
              <a:rPr sz="1400" spc="-185" dirty="0">
                <a:latin typeface="Arial Black" panose="020B0A04020102020204" pitchFamily="34" charset="0"/>
              </a:rPr>
              <a:t>the </a:t>
            </a:r>
            <a:r>
              <a:rPr sz="1400" spc="-215" dirty="0">
                <a:latin typeface="Arial Black" panose="020B0A04020102020204" pitchFamily="34" charset="0"/>
              </a:rPr>
              <a:t>two </a:t>
            </a:r>
            <a:r>
              <a:rPr sz="1400" spc="-200" dirty="0">
                <a:latin typeface="Arial Black" panose="020B0A04020102020204" pitchFamily="34" charset="0"/>
              </a:rPr>
              <a:t>variables move </a:t>
            </a:r>
            <a:r>
              <a:rPr sz="1400" spc="-165" dirty="0">
                <a:latin typeface="Arial Black" panose="020B0A04020102020204" pitchFamily="34" charset="0"/>
              </a:rPr>
              <a:t>in  </a:t>
            </a:r>
            <a:r>
              <a:rPr sz="1400" spc="-175" dirty="0">
                <a:latin typeface="Arial Black" panose="020B0A04020102020204" pitchFamily="34" charset="0"/>
              </a:rPr>
              <a:t>opposite</a:t>
            </a:r>
            <a:r>
              <a:rPr sz="1400" spc="-90" dirty="0">
                <a:latin typeface="Arial Black" panose="020B0A04020102020204" pitchFamily="34" charset="0"/>
              </a:rPr>
              <a:t> </a:t>
            </a:r>
            <a:r>
              <a:rPr sz="1400" spc="-190" dirty="0">
                <a:latin typeface="Arial Black" panose="020B0A04020102020204" pitchFamily="34" charset="0"/>
              </a:rPr>
              <a:t>directions</a:t>
            </a:r>
            <a:r>
              <a:rPr sz="1400" spc="-190" dirty="0" smtClean="0">
                <a:latin typeface="Arial Black" panose="020B0A04020102020204" pitchFamily="34" charset="0"/>
              </a:rPr>
              <a:t>.</a:t>
            </a:r>
            <a:endParaRPr sz="1400" dirty="0">
              <a:latin typeface="Arial Black" panose="020B0A040201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1400" spc="-204" dirty="0">
                <a:latin typeface="Arial Black" panose="020B0A04020102020204" pitchFamily="34" charset="0"/>
              </a:rPr>
              <a:t>Covariance </a:t>
            </a:r>
            <a:r>
              <a:rPr sz="1400" spc="-229" dirty="0">
                <a:latin typeface="Arial Black" panose="020B0A04020102020204" pitchFamily="34" charset="0"/>
              </a:rPr>
              <a:t>can take </a:t>
            </a:r>
            <a:r>
              <a:rPr sz="1400" spc="-150" dirty="0">
                <a:latin typeface="Arial Black" panose="020B0A04020102020204" pitchFamily="34" charset="0"/>
              </a:rPr>
              <a:t>on </a:t>
            </a:r>
            <a:r>
              <a:rPr sz="1400" spc="-215" dirty="0">
                <a:latin typeface="Arial Black" panose="020B0A04020102020204" pitchFamily="34" charset="0"/>
              </a:rPr>
              <a:t>values </a:t>
            </a:r>
            <a:r>
              <a:rPr sz="1400" spc="-165" dirty="0">
                <a:latin typeface="Arial Black" panose="020B0A04020102020204" pitchFamily="34" charset="0"/>
              </a:rPr>
              <a:t>from </a:t>
            </a:r>
            <a:r>
              <a:rPr sz="1400" spc="210" dirty="0">
                <a:latin typeface="Arial Black" panose="020B0A04020102020204" pitchFamily="34" charset="0"/>
              </a:rPr>
              <a:t>-∞ </a:t>
            </a:r>
            <a:r>
              <a:rPr sz="1400" spc="-160" dirty="0">
                <a:latin typeface="Arial Black" panose="020B0A04020102020204" pitchFamily="34" charset="0"/>
              </a:rPr>
              <a:t>to </a:t>
            </a:r>
            <a:r>
              <a:rPr sz="1400" spc="160" dirty="0">
                <a:latin typeface="Arial Black" panose="020B0A04020102020204" pitchFamily="34" charset="0"/>
              </a:rPr>
              <a:t>+∞ </a:t>
            </a:r>
            <a:r>
              <a:rPr sz="1400" spc="-160" dirty="0">
                <a:latin typeface="Arial Black" panose="020B0A04020102020204" pitchFamily="34" charset="0"/>
              </a:rPr>
              <a:t>. </a:t>
            </a:r>
            <a:r>
              <a:rPr sz="1400" spc="-225" dirty="0">
                <a:latin typeface="Arial Black" panose="020B0A04020102020204" pitchFamily="34" charset="0"/>
              </a:rPr>
              <a:t>This is </a:t>
            </a:r>
            <a:r>
              <a:rPr sz="1400" spc="-235" dirty="0">
                <a:latin typeface="Arial Black" panose="020B0A04020102020204" pitchFamily="34" charset="0"/>
              </a:rPr>
              <a:t>a  </a:t>
            </a:r>
            <a:r>
              <a:rPr sz="1400" spc="-165" dirty="0">
                <a:latin typeface="Arial Black" panose="020B0A04020102020204" pitchFamily="34" charset="0"/>
              </a:rPr>
              <a:t>problem </a:t>
            </a:r>
            <a:r>
              <a:rPr sz="1400" spc="-260" dirty="0">
                <a:latin typeface="Arial Black" panose="020B0A04020102020204" pitchFamily="34" charset="0"/>
              </a:rPr>
              <a:t>as </a:t>
            </a:r>
            <a:r>
              <a:rPr sz="1400" spc="-170" dirty="0">
                <a:latin typeface="Arial Black" panose="020B0A04020102020204" pitchFamily="34" charset="0"/>
              </a:rPr>
              <a:t>it </a:t>
            </a:r>
            <a:r>
              <a:rPr sz="1400" spc="-225" dirty="0">
                <a:latin typeface="Arial Black" panose="020B0A04020102020204" pitchFamily="34" charset="0"/>
              </a:rPr>
              <a:t>is </a:t>
            </a:r>
            <a:r>
              <a:rPr sz="1400" spc="-180" dirty="0">
                <a:latin typeface="Arial Black" panose="020B0A04020102020204" pitchFamily="34" charset="0"/>
              </a:rPr>
              <a:t>very </a:t>
            </a:r>
            <a:r>
              <a:rPr sz="1400" spc="-175" dirty="0">
                <a:latin typeface="Arial Black" panose="020B0A04020102020204" pitchFamily="34" charset="0"/>
              </a:rPr>
              <a:t>hard </a:t>
            </a:r>
            <a:r>
              <a:rPr sz="1400" spc="-160" dirty="0">
                <a:latin typeface="Arial Black" panose="020B0A04020102020204" pitchFamily="34" charset="0"/>
              </a:rPr>
              <a:t>to put </a:t>
            </a:r>
            <a:r>
              <a:rPr sz="1400" spc="-229" dirty="0">
                <a:latin typeface="Arial Black" panose="020B0A04020102020204" pitchFamily="34" charset="0"/>
              </a:rPr>
              <a:t>such </a:t>
            </a:r>
            <a:r>
              <a:rPr sz="1400" spc="-190" dirty="0">
                <a:latin typeface="Arial Black" panose="020B0A04020102020204" pitchFamily="34" charset="0"/>
              </a:rPr>
              <a:t>numbers </a:t>
            </a:r>
            <a:r>
              <a:rPr sz="1400" spc="-165" dirty="0">
                <a:latin typeface="Arial Black" panose="020B0A04020102020204" pitchFamily="34" charset="0"/>
              </a:rPr>
              <a:t>into</a:t>
            </a:r>
            <a:r>
              <a:rPr sz="1400" spc="60" dirty="0">
                <a:latin typeface="Arial Black" panose="020B0A04020102020204" pitchFamily="34" charset="0"/>
              </a:rPr>
              <a:t> </a:t>
            </a:r>
            <a:r>
              <a:rPr sz="1400" spc="-195" dirty="0">
                <a:latin typeface="Arial Black" panose="020B0A04020102020204" pitchFamily="34" charset="0"/>
              </a:rPr>
              <a:t>perspective.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1520" y="4707922"/>
            <a:ext cx="15973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Sample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covariance</a:t>
            </a:r>
            <a:r>
              <a:rPr sz="1400" spc="-27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formula: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520" y="5568697"/>
            <a:ext cx="178831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Population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covariance</a:t>
            </a:r>
            <a:r>
              <a:rPr sz="1400" spc="-7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formula: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61739" y="1214627"/>
            <a:ext cx="3848576" cy="451484"/>
          </a:xfrm>
          <a:custGeom>
            <a:avLst/>
            <a:gdLst/>
            <a:ahLst/>
            <a:cxnLst/>
            <a:rect l="l" t="t" r="r" b="b"/>
            <a:pathLst>
              <a:path w="5131434" h="451485">
                <a:moveTo>
                  <a:pt x="5131308" y="0"/>
                </a:moveTo>
                <a:lnTo>
                  <a:pt x="0" y="0"/>
                </a:lnTo>
                <a:lnTo>
                  <a:pt x="0" y="451103"/>
                </a:lnTo>
                <a:lnTo>
                  <a:pt x="5131308" y="451103"/>
                </a:lnTo>
                <a:lnTo>
                  <a:pt x="5131308" y="0"/>
                </a:lnTo>
                <a:close/>
              </a:path>
            </a:pathLst>
          </a:custGeom>
          <a:solidFill>
            <a:srgbClr val="527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01061" y="1260094"/>
            <a:ext cx="973455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260" dirty="0">
                <a:solidFill>
                  <a:srgbClr val="FFFFFF"/>
                </a:solidFill>
                <a:latin typeface="Arial Black"/>
                <a:cs typeface="Arial Black"/>
              </a:rPr>
              <a:t>Correlation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62881" y="1665732"/>
            <a:ext cx="3847624" cy="4716780"/>
          </a:xfrm>
          <a:custGeom>
            <a:avLst/>
            <a:gdLst/>
            <a:ahLst/>
            <a:cxnLst/>
            <a:rect l="l" t="t" r="r" b="b"/>
            <a:pathLst>
              <a:path w="5130165" h="4716780">
                <a:moveTo>
                  <a:pt x="5129784" y="0"/>
                </a:moveTo>
                <a:lnTo>
                  <a:pt x="0" y="0"/>
                </a:lnTo>
                <a:lnTo>
                  <a:pt x="0" y="4716780"/>
                </a:lnTo>
                <a:lnTo>
                  <a:pt x="5129784" y="4716780"/>
                </a:lnTo>
                <a:lnTo>
                  <a:pt x="5129784" y="0"/>
                </a:lnTo>
                <a:close/>
              </a:path>
            </a:pathLst>
          </a:custGeom>
          <a:solidFill>
            <a:srgbClr val="52737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45462" y="1710308"/>
            <a:ext cx="3683794" cy="32194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Correlation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measure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55" dirty="0">
                <a:solidFill>
                  <a:srgbClr val="56555A"/>
                </a:solidFill>
                <a:latin typeface="Arial Black"/>
                <a:cs typeface="Arial Black"/>
              </a:rPr>
              <a:t>joint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variability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two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variables. 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Unlike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covariance,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correlation could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be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thought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</a:t>
            </a:r>
            <a:r>
              <a:rPr sz="1400" spc="17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60" dirty="0">
                <a:solidFill>
                  <a:srgbClr val="56555A"/>
                </a:solidFill>
                <a:latin typeface="Arial Black"/>
                <a:cs typeface="Arial Black"/>
              </a:rPr>
              <a:t>as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 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standardized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measure.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It </a:t>
            </a:r>
            <a:r>
              <a:rPr sz="1400" spc="-245" dirty="0">
                <a:solidFill>
                  <a:srgbClr val="56555A"/>
                </a:solidFill>
                <a:latin typeface="Arial Black"/>
                <a:cs typeface="Arial Black"/>
              </a:rPr>
              <a:t>takes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on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values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between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-1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and </a:t>
            </a:r>
            <a:r>
              <a:rPr sz="1400" spc="-285" dirty="0">
                <a:solidFill>
                  <a:srgbClr val="56555A"/>
                </a:solidFill>
                <a:latin typeface="Arial Black"/>
                <a:cs typeface="Arial Black"/>
              </a:rPr>
              <a:t>1,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thus 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it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easy </a:t>
            </a:r>
            <a:r>
              <a:rPr sz="1400" spc="-140" dirty="0">
                <a:solidFill>
                  <a:srgbClr val="56555A"/>
                </a:solidFill>
                <a:latin typeface="Arial Black"/>
                <a:cs typeface="Arial Black"/>
              </a:rPr>
              <a:t>for 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us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to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interpret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</a:t>
            </a:r>
            <a:r>
              <a:rPr sz="1400" spc="-28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result.</a:t>
            </a:r>
            <a:endParaRPr sz="1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 dirty="0">
              <a:latin typeface="Arial Black"/>
              <a:cs typeface="Arial Black"/>
            </a:endParaRPr>
          </a:p>
          <a:p>
            <a:pPr marL="299085" marR="698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correlation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 </a:t>
            </a:r>
            <a:r>
              <a:rPr sz="1400" spc="-285" dirty="0">
                <a:solidFill>
                  <a:srgbClr val="56555A"/>
                </a:solidFill>
                <a:latin typeface="Arial Black"/>
                <a:cs typeface="Arial Black"/>
              </a:rPr>
              <a:t>1,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known </a:t>
            </a:r>
            <a:r>
              <a:rPr sz="1400" spc="-260" dirty="0">
                <a:solidFill>
                  <a:srgbClr val="56555A"/>
                </a:solidFill>
                <a:latin typeface="Arial Black"/>
                <a:cs typeface="Arial Black"/>
              </a:rPr>
              <a:t>as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perfect positive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correlation, 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means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that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one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variable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perfectly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explained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by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</a:t>
            </a:r>
            <a:r>
              <a:rPr sz="1400" spc="5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other.</a:t>
            </a:r>
            <a:endParaRPr sz="1400" dirty="0">
              <a:latin typeface="Arial Black"/>
              <a:cs typeface="Arial Black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correlation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0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means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that the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variables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are</a:t>
            </a:r>
            <a:r>
              <a:rPr sz="1400" spc="-24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independent.</a:t>
            </a:r>
            <a:endParaRPr sz="1400" dirty="0">
              <a:latin typeface="Arial Black"/>
              <a:cs typeface="Arial Black"/>
            </a:endParaRPr>
          </a:p>
          <a:p>
            <a:pPr marL="299085" marR="571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correlation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-1,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known </a:t>
            </a:r>
            <a:r>
              <a:rPr sz="1400" spc="-260" dirty="0">
                <a:solidFill>
                  <a:srgbClr val="56555A"/>
                </a:solidFill>
                <a:latin typeface="Arial Black"/>
                <a:cs typeface="Arial Black"/>
              </a:rPr>
              <a:t>as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perfect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negative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correlation, 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means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that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one 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variable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explaining the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other</a:t>
            </a:r>
            <a:r>
              <a:rPr sz="1400" spc="12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one 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perfectly,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but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they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move</a:t>
            </a:r>
            <a:r>
              <a:rPr sz="1400" spc="-14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in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opposite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directions.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3782" y="1232916"/>
            <a:ext cx="3848576" cy="451484"/>
          </a:xfrm>
          <a:custGeom>
            <a:avLst/>
            <a:gdLst/>
            <a:ahLst/>
            <a:cxnLst/>
            <a:rect l="l" t="t" r="r" b="b"/>
            <a:pathLst>
              <a:path w="5131435" h="451485">
                <a:moveTo>
                  <a:pt x="5131308" y="0"/>
                </a:moveTo>
                <a:lnTo>
                  <a:pt x="0" y="0"/>
                </a:lnTo>
                <a:lnTo>
                  <a:pt x="0" y="451103"/>
                </a:lnTo>
                <a:lnTo>
                  <a:pt x="5131308" y="451103"/>
                </a:lnTo>
                <a:lnTo>
                  <a:pt x="5131308" y="0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87625" y="1277875"/>
            <a:ext cx="1754554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305" dirty="0">
                <a:solidFill>
                  <a:srgbClr val="FFFFFF"/>
                </a:solidFill>
                <a:latin typeface="Arial Black"/>
                <a:cs typeface="Arial Black"/>
              </a:rPr>
              <a:t>Covariance</a:t>
            </a:r>
            <a:endParaRPr sz="2100" dirty="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15920" y="5377030"/>
            <a:ext cx="217408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62" baseline="1984" dirty="0">
                <a:solidFill>
                  <a:srgbClr val="56555A"/>
                </a:solidFill>
                <a:latin typeface="Arial Black"/>
                <a:cs typeface="Arial Black"/>
              </a:rPr>
              <a:t>Population </a:t>
            </a:r>
            <a:r>
              <a:rPr sz="2100" spc="-270" baseline="1984" dirty="0">
                <a:solidFill>
                  <a:srgbClr val="56555A"/>
                </a:solidFill>
                <a:latin typeface="Arial Black"/>
                <a:cs typeface="Arial Black"/>
              </a:rPr>
              <a:t>correlation </a:t>
            </a:r>
            <a:r>
              <a:rPr sz="2100" spc="-254" baseline="1984" dirty="0">
                <a:solidFill>
                  <a:srgbClr val="56555A"/>
                </a:solidFill>
                <a:latin typeface="Arial Black"/>
                <a:cs typeface="Arial Black"/>
              </a:rPr>
              <a:t>formula:</a:t>
            </a:r>
            <a:r>
              <a:rPr sz="2100" spc="187" baseline="1984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endParaRPr sz="2000" dirty="0">
              <a:latin typeface="FreeSans"/>
              <a:cs typeface="Free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78943" y="4401769"/>
            <a:ext cx="339566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50" spc="-335" dirty="0">
                <a:solidFill>
                  <a:srgbClr val="3D5F6E"/>
                </a:solidFill>
                <a:latin typeface="FreeSans"/>
                <a:cs typeface="FreeSans"/>
              </a:rPr>
              <a:t>𝑠</a:t>
            </a:r>
            <a:r>
              <a:rPr sz="1800" spc="-502" baseline="-13888" dirty="0">
                <a:solidFill>
                  <a:srgbClr val="3D5F6E"/>
                </a:solidFill>
                <a:latin typeface="FreeSans"/>
                <a:cs typeface="FreeSans"/>
              </a:rPr>
              <a:t>𝑥</a:t>
            </a:r>
            <a:r>
              <a:rPr sz="1450" spc="-335" dirty="0">
                <a:solidFill>
                  <a:srgbClr val="3D5F6E"/>
                </a:solidFill>
                <a:latin typeface="FreeSans"/>
                <a:cs typeface="FreeSans"/>
              </a:rPr>
              <a:t>𝑠</a:t>
            </a:r>
            <a:r>
              <a:rPr sz="1800" spc="-502" baseline="-13888" dirty="0">
                <a:solidFill>
                  <a:srgbClr val="3D5F6E"/>
                </a:solidFill>
                <a:latin typeface="FreeSans"/>
                <a:cs typeface="FreeSans"/>
              </a:rPr>
              <a:t>𝑦</a:t>
            </a:r>
            <a:endParaRPr sz="1800" baseline="-13888">
              <a:latin typeface="FreeSans"/>
              <a:cs typeface="Free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863" y="4699376"/>
            <a:ext cx="2390723" cy="5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02" y="5449140"/>
            <a:ext cx="2258368" cy="54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095" y="5355109"/>
            <a:ext cx="12096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4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383" y="188640"/>
            <a:ext cx="31139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/>
              <a:t>Types </a:t>
            </a:r>
            <a:r>
              <a:rPr sz="2800" spc="15" dirty="0"/>
              <a:t>of</a:t>
            </a:r>
            <a:r>
              <a:rPr sz="2800" spc="-130" dirty="0"/>
              <a:t> </a:t>
            </a:r>
            <a:r>
              <a:rPr sz="2800" spc="-25" dirty="0"/>
              <a:t>data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533013" y="1321308"/>
            <a:ext cx="1890713" cy="732252"/>
          </a:xfrm>
          <a:prstGeom prst="rect">
            <a:avLst/>
          </a:prstGeom>
          <a:solidFill>
            <a:srgbClr val="688586"/>
          </a:solidFill>
        </p:spPr>
        <p:txBody>
          <a:bodyPr vert="horz" wrap="square" lIns="0" tIns="115570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910"/>
              </a:spcBef>
            </a:pPr>
            <a:r>
              <a:rPr sz="2000" spc="-355" dirty="0">
                <a:solidFill>
                  <a:srgbClr val="FFFFFF"/>
                </a:solidFill>
                <a:latin typeface="Arial Black"/>
                <a:cs typeface="Arial Black"/>
              </a:rPr>
              <a:t>Types </a:t>
            </a:r>
            <a:r>
              <a:rPr sz="2000" spc="-21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20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28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62" y="2593848"/>
            <a:ext cx="1743075" cy="398186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150495" rIns="0" bIns="0" rtlCol="0">
            <a:spAutoFit/>
          </a:bodyPr>
          <a:lstStyle/>
          <a:p>
            <a:pPr marL="677545">
              <a:lnSpc>
                <a:spcPct val="100000"/>
              </a:lnSpc>
              <a:spcBef>
                <a:spcPts val="1185"/>
              </a:spcBef>
            </a:pPr>
            <a:r>
              <a:rPr sz="1600" spc="-229" dirty="0">
                <a:solidFill>
                  <a:srgbClr val="FFFFFF"/>
                </a:solidFill>
                <a:latin typeface="Arial Black"/>
                <a:cs typeface="Arial Black"/>
              </a:rPr>
              <a:t>Categorical</a:t>
            </a:r>
            <a:endParaRPr sz="16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77746" y="1897380"/>
            <a:ext cx="5549741" cy="671195"/>
            <a:chOff x="2370327" y="1897379"/>
            <a:chExt cx="7399655" cy="671195"/>
          </a:xfrm>
        </p:grpSpPr>
        <p:sp>
          <p:nvSpPr>
            <p:cNvPr id="6" name="object 6"/>
            <p:cNvSpPr/>
            <p:nvPr/>
          </p:nvSpPr>
          <p:spPr>
            <a:xfrm>
              <a:off x="2433827" y="1900427"/>
              <a:ext cx="7272655" cy="427355"/>
            </a:xfrm>
            <a:custGeom>
              <a:avLst/>
              <a:gdLst/>
              <a:ahLst/>
              <a:cxnLst/>
              <a:rect l="l" t="t" r="r" b="b"/>
              <a:pathLst>
                <a:path w="7272655" h="427355">
                  <a:moveTo>
                    <a:pt x="3537204" y="0"/>
                  </a:moveTo>
                  <a:lnTo>
                    <a:pt x="3537204" y="427100"/>
                  </a:lnTo>
                  <a:lnTo>
                    <a:pt x="7272274" y="427100"/>
                  </a:lnTo>
                </a:path>
                <a:path w="7272655" h="427355">
                  <a:moveTo>
                    <a:pt x="3537712" y="0"/>
                  </a:moveTo>
                  <a:lnTo>
                    <a:pt x="3537712" y="427100"/>
                  </a:lnTo>
                  <a:lnTo>
                    <a:pt x="0" y="42710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42856" y="2328671"/>
              <a:ext cx="127000" cy="2395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0327" y="2328671"/>
              <a:ext cx="127000" cy="2395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09869" y="3816096"/>
            <a:ext cx="1164908" cy="398827"/>
          </a:xfrm>
          <a:prstGeom prst="rect">
            <a:avLst/>
          </a:prstGeom>
          <a:solidFill>
            <a:srgbClr val="486A75"/>
          </a:solidFill>
        </p:spPr>
        <p:txBody>
          <a:bodyPr vert="horz" wrap="square" lIns="0" tIns="15113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190"/>
              </a:spcBef>
            </a:pP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Discrete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7393" y="3816096"/>
            <a:ext cx="1403032" cy="398827"/>
          </a:xfrm>
          <a:prstGeom prst="rect">
            <a:avLst/>
          </a:prstGeom>
          <a:solidFill>
            <a:srgbClr val="3D5F6E"/>
          </a:solidFill>
        </p:spPr>
        <p:txBody>
          <a:bodyPr vert="horz" wrap="square" lIns="0" tIns="15113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19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Continuous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47460" y="3634740"/>
            <a:ext cx="95250" cy="175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389370" y="2581656"/>
          <a:ext cx="1749742" cy="1054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110"/>
                <a:gridCol w="869632"/>
              </a:tblGrid>
              <a:tr h="580644">
                <a:tc gridSpan="2">
                  <a:txBody>
                    <a:bodyPr/>
                    <a:lstStyle/>
                    <a:p>
                      <a:pPr marL="73342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spc="-229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Numerical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151765" marB="0">
                    <a:solidFill>
                      <a:srgbClr val="486A7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6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68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8099678" y="3634740"/>
            <a:ext cx="95250" cy="175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0526" y="3412363"/>
            <a:ext cx="2838450" cy="20909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Categorical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data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represents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groups </a:t>
            </a:r>
            <a:r>
              <a:rPr sz="1400" spc="-140" dirty="0">
                <a:solidFill>
                  <a:srgbClr val="56555A"/>
                </a:solidFill>
                <a:latin typeface="Arial Black"/>
                <a:cs typeface="Arial Black"/>
              </a:rPr>
              <a:t>or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categories.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40" dirty="0">
                <a:solidFill>
                  <a:srgbClr val="56555A"/>
                </a:solidFill>
                <a:latin typeface="Arial Black"/>
                <a:cs typeface="Arial Black"/>
              </a:rPr>
              <a:t>Examples: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 Black"/>
              <a:cs typeface="Arial Black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Car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brands: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Audi,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BMW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and</a:t>
            </a:r>
            <a:r>
              <a:rPr sz="1400" spc="-3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Mercedes.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56555A"/>
              </a:buClr>
              <a:buFont typeface="Arial Black"/>
              <a:buAutoNum type="arabicPeriod"/>
            </a:pPr>
            <a:endParaRPr sz="1150">
              <a:latin typeface="Arial Black"/>
              <a:cs typeface="Arial Black"/>
            </a:endParaRPr>
          </a:p>
          <a:p>
            <a:pPr marL="194945" indent="-182880">
              <a:lnSpc>
                <a:spcPct val="100000"/>
              </a:lnSpc>
              <a:buAutoNum type="arabicPeriod"/>
              <a:tabLst>
                <a:tab pos="195580" algn="l"/>
              </a:tabLst>
            </a:pP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Answers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to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yes/no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questions: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yes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and</a:t>
            </a:r>
            <a:r>
              <a:rPr sz="1400" spc="-28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55" dirty="0">
                <a:solidFill>
                  <a:srgbClr val="56555A"/>
                </a:solidFill>
                <a:latin typeface="Arial Black"/>
                <a:cs typeface="Arial Black"/>
              </a:rPr>
              <a:t>no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0218" y="4535804"/>
            <a:ext cx="3301365" cy="2141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Numerical data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represents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numbers.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It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divided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into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two 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groups: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discrete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and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continuous.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Discrete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data</a:t>
            </a:r>
            <a:r>
              <a:rPr sz="1400" spc="7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can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be 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usually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counted </a:t>
            </a:r>
            <a:r>
              <a:rPr sz="1400" spc="-155" dirty="0">
                <a:solidFill>
                  <a:srgbClr val="56555A"/>
                </a:solidFill>
                <a:latin typeface="Arial Black"/>
                <a:cs typeface="Arial Black"/>
              </a:rPr>
              <a:t>in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finite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matter, while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continuous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infinite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and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impossible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to</a:t>
            </a:r>
            <a:r>
              <a:rPr sz="1400" spc="-8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count.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40" dirty="0">
                <a:solidFill>
                  <a:srgbClr val="56555A"/>
                </a:solidFill>
                <a:latin typeface="Arial Black"/>
                <a:cs typeface="Arial Black"/>
              </a:rPr>
              <a:t>Examples:</a:t>
            </a:r>
            <a:endParaRPr sz="1400">
              <a:latin typeface="Arial Black"/>
              <a:cs typeface="Arial Black"/>
            </a:endParaRPr>
          </a:p>
          <a:p>
            <a:pPr marL="12700" marR="721360">
              <a:lnSpc>
                <a:spcPct val="100000"/>
              </a:lnSpc>
            </a:pP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Discrete: </a:t>
            </a:r>
            <a:r>
              <a:rPr sz="1400" spc="-90" dirty="0">
                <a:solidFill>
                  <a:srgbClr val="56555A"/>
                </a:solidFill>
                <a:latin typeface="Arial Black"/>
                <a:cs typeface="Arial Black"/>
              </a:rPr>
              <a:t>#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children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you 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want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to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have, </a:t>
            </a:r>
            <a:r>
              <a:rPr sz="1400" spc="-295" dirty="0">
                <a:solidFill>
                  <a:srgbClr val="56555A"/>
                </a:solidFill>
                <a:latin typeface="Arial Black"/>
                <a:cs typeface="Arial Black"/>
              </a:rPr>
              <a:t>SAT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score 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Continuous: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weight,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height</a:t>
            </a:r>
            <a:endParaRPr sz="140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47845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845" y="101885"/>
            <a:ext cx="645118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Levels </a:t>
            </a:r>
            <a:r>
              <a:rPr spc="15" dirty="0"/>
              <a:t>of</a:t>
            </a:r>
            <a:r>
              <a:rPr spc="-180" dirty="0"/>
              <a:t> </a:t>
            </a:r>
            <a:r>
              <a:rPr spc="-65" dirty="0"/>
              <a:t>measurement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4166" y="1321308"/>
            <a:ext cx="1889760" cy="68800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045"/>
              </a:spcBef>
            </a:pPr>
            <a:r>
              <a:rPr sz="1800" spc="-300" dirty="0">
                <a:solidFill>
                  <a:srgbClr val="FFFFFF"/>
                </a:solidFill>
                <a:latin typeface="Arial Black"/>
                <a:cs typeface="Arial Black"/>
              </a:rPr>
              <a:t>Levels </a:t>
            </a:r>
            <a:r>
              <a:rPr sz="1800" spc="-19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18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85" dirty="0">
                <a:solidFill>
                  <a:srgbClr val="FFFFFF"/>
                </a:solidFill>
                <a:latin typeface="Arial Black"/>
                <a:cs typeface="Arial Black"/>
              </a:rPr>
              <a:t>measurement</a:t>
            </a:r>
            <a:endParaRPr sz="1800" dirty="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28228"/>
              </p:ext>
            </p:extLst>
          </p:nvPr>
        </p:nvGraphicFramePr>
        <p:xfrm>
          <a:off x="1421892" y="2612136"/>
          <a:ext cx="1749266" cy="1042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730"/>
                <a:gridCol w="861536"/>
              </a:tblGrid>
              <a:tr h="580644">
                <a:tc gridSpan="2">
                  <a:txBody>
                    <a:bodyPr/>
                    <a:lstStyle/>
                    <a:p>
                      <a:pPr marL="70167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spc="-21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Qualitative</a:t>
                      </a:r>
                      <a:endParaRPr sz="1600" dirty="0">
                        <a:latin typeface="Arial Black"/>
                        <a:cs typeface="Arial Black"/>
                      </a:endParaRPr>
                    </a:p>
                  </a:txBody>
                  <a:tcPr marL="0" marR="0" marT="151130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4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68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268092" y="1897380"/>
            <a:ext cx="4747260" cy="671195"/>
            <a:chOff x="3024123" y="1897379"/>
            <a:chExt cx="6329680" cy="671195"/>
          </a:xfrm>
        </p:grpSpPr>
        <p:sp>
          <p:nvSpPr>
            <p:cNvPr id="6" name="object 6"/>
            <p:cNvSpPr/>
            <p:nvPr/>
          </p:nvSpPr>
          <p:spPr>
            <a:xfrm>
              <a:off x="3083051" y="1900427"/>
              <a:ext cx="6207125" cy="249554"/>
            </a:xfrm>
            <a:custGeom>
              <a:avLst/>
              <a:gdLst/>
              <a:ahLst/>
              <a:cxnLst/>
              <a:rect l="l" t="t" r="r" b="b"/>
              <a:pathLst>
                <a:path w="6207125" h="249555">
                  <a:moveTo>
                    <a:pt x="2994660" y="0"/>
                  </a:moveTo>
                  <a:lnTo>
                    <a:pt x="2994660" y="249047"/>
                  </a:lnTo>
                  <a:lnTo>
                    <a:pt x="6207125" y="249047"/>
                  </a:lnTo>
                </a:path>
                <a:path w="6207125" h="249555">
                  <a:moveTo>
                    <a:pt x="2995168" y="0"/>
                  </a:moveTo>
                  <a:lnTo>
                    <a:pt x="2995168" y="249047"/>
                  </a:lnTo>
                  <a:lnTo>
                    <a:pt x="0" y="249047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4124" y="2150363"/>
              <a:ext cx="6329680" cy="417830"/>
            </a:xfrm>
            <a:custGeom>
              <a:avLst/>
              <a:gdLst/>
              <a:ahLst/>
              <a:cxnLst/>
              <a:rect l="l" t="t" r="r" b="b"/>
              <a:pathLst>
                <a:path w="6329680" h="417830">
                  <a:moveTo>
                    <a:pt x="127000" y="290703"/>
                  </a:moveTo>
                  <a:lnTo>
                    <a:pt x="69850" y="290703"/>
                  </a:lnTo>
                  <a:lnTo>
                    <a:pt x="69850" y="0"/>
                  </a:lnTo>
                  <a:lnTo>
                    <a:pt x="57150" y="0"/>
                  </a:lnTo>
                  <a:lnTo>
                    <a:pt x="57150" y="290703"/>
                  </a:lnTo>
                  <a:lnTo>
                    <a:pt x="0" y="290703"/>
                  </a:lnTo>
                  <a:lnTo>
                    <a:pt x="63500" y="417703"/>
                  </a:lnTo>
                  <a:lnTo>
                    <a:pt x="120650" y="303403"/>
                  </a:lnTo>
                  <a:lnTo>
                    <a:pt x="127000" y="290703"/>
                  </a:lnTo>
                  <a:close/>
                </a:path>
                <a:path w="6329680" h="417830">
                  <a:moveTo>
                    <a:pt x="6329680" y="290703"/>
                  </a:moveTo>
                  <a:lnTo>
                    <a:pt x="6272530" y="290703"/>
                  </a:lnTo>
                  <a:lnTo>
                    <a:pt x="6272530" y="0"/>
                  </a:lnTo>
                  <a:lnTo>
                    <a:pt x="6259830" y="0"/>
                  </a:lnTo>
                  <a:lnTo>
                    <a:pt x="6259830" y="290703"/>
                  </a:lnTo>
                  <a:lnTo>
                    <a:pt x="6202680" y="290703"/>
                  </a:lnTo>
                  <a:lnTo>
                    <a:pt x="6266180" y="417703"/>
                  </a:lnTo>
                  <a:lnTo>
                    <a:pt x="6323330" y="303403"/>
                  </a:lnTo>
                  <a:lnTo>
                    <a:pt x="6329680" y="290703"/>
                  </a:lnTo>
                  <a:close/>
                </a:path>
              </a:pathLst>
            </a:custGeom>
            <a:solidFill>
              <a:srgbClr val="7E7E7E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700049"/>
              </p:ext>
            </p:extLst>
          </p:nvPr>
        </p:nvGraphicFramePr>
        <p:xfrm>
          <a:off x="6070473" y="2563368"/>
          <a:ext cx="1748791" cy="1052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158"/>
                <a:gridCol w="869633"/>
              </a:tblGrid>
              <a:tr h="579120">
                <a:tc gridSpan="2">
                  <a:txBody>
                    <a:bodyPr/>
                    <a:lstStyle/>
                    <a:p>
                      <a:pPr marL="64706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spc="-2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Quantitative</a:t>
                      </a:r>
                      <a:endParaRPr sz="1600" dirty="0">
                        <a:latin typeface="Arial Black"/>
                        <a:cs typeface="Arial Black"/>
                      </a:endParaRPr>
                    </a:p>
                  </a:txBody>
                  <a:tcPr marL="0" marR="0" marT="15113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6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68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490971" y="3797808"/>
            <a:ext cx="1164908" cy="3981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wrap="square" lIns="0" tIns="15049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185"/>
              </a:spcBef>
            </a:pPr>
            <a:r>
              <a:rPr sz="1600" spc="-220" dirty="0">
                <a:solidFill>
                  <a:srgbClr val="FFFFFF"/>
                </a:solidFill>
                <a:latin typeface="Arial Black"/>
                <a:cs typeface="Arial Black"/>
              </a:rPr>
              <a:t>Interval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6619" y="3797808"/>
            <a:ext cx="1164908" cy="3981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wrap="square" lIns="0" tIns="1504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185"/>
              </a:spcBef>
            </a:pPr>
            <a:r>
              <a:rPr sz="1600" spc="-229" dirty="0">
                <a:solidFill>
                  <a:srgbClr val="FFFFFF"/>
                </a:solidFill>
                <a:latin typeface="Arial Black"/>
                <a:cs typeface="Arial Black"/>
              </a:rPr>
              <a:t>Ratio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8562" y="3616452"/>
            <a:ext cx="95250" cy="175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80782" y="3616452"/>
            <a:ext cx="95250" cy="175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18665" y="4569078"/>
            <a:ext cx="3302318" cy="19261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There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are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two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quantitative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levels: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interval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and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ratio.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They  </a:t>
            </a:r>
            <a:r>
              <a:rPr sz="1400" spc="-150" dirty="0">
                <a:solidFill>
                  <a:srgbClr val="56555A"/>
                </a:solidFill>
                <a:latin typeface="Arial Black"/>
                <a:cs typeface="Arial Black"/>
              </a:rPr>
              <a:t>both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represent “numbers”,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however,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ratios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have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true 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zero,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while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intervals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don’t.</a:t>
            </a:r>
            <a:endParaRPr sz="1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40" dirty="0">
                <a:solidFill>
                  <a:srgbClr val="56555A"/>
                </a:solidFill>
                <a:latin typeface="Arial Black"/>
                <a:cs typeface="Arial Black"/>
              </a:rPr>
              <a:t>Examples:</a:t>
            </a:r>
            <a:endParaRPr sz="1400" dirty="0">
              <a:latin typeface="Arial Black"/>
              <a:cs typeface="Arial Black"/>
            </a:endParaRPr>
          </a:p>
          <a:p>
            <a:pPr marL="12700" marR="1353185">
              <a:lnSpc>
                <a:spcPct val="100000"/>
              </a:lnSpc>
            </a:pP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Interval: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degrees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Celsius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and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Fahrenheit 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Ratio: degrees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Kelvin,</a:t>
            </a:r>
            <a:r>
              <a:rPr sz="1400" spc="-11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length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391" y="3834384"/>
            <a:ext cx="1164908" cy="4001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5240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200"/>
              </a:spcBef>
            </a:pPr>
            <a:r>
              <a:rPr sz="1600" spc="-210" dirty="0">
                <a:solidFill>
                  <a:srgbClr val="FFFFFF"/>
                </a:solidFill>
                <a:latin typeface="Arial Black"/>
                <a:cs typeface="Arial Black"/>
              </a:rPr>
              <a:t>Nominal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8039" y="3834384"/>
            <a:ext cx="1164908" cy="4001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52400" rIns="0" bIns="0" rtlCol="0">
            <a:spAutoFit/>
          </a:bodyPr>
          <a:lstStyle/>
          <a:p>
            <a:pPr marL="458470">
              <a:lnSpc>
                <a:spcPct val="100000"/>
              </a:lnSpc>
              <a:spcBef>
                <a:spcPts val="1200"/>
              </a:spcBef>
            </a:pPr>
            <a:r>
              <a:rPr sz="1600" spc="-195" dirty="0">
                <a:solidFill>
                  <a:srgbClr val="FFFFFF"/>
                </a:solidFill>
                <a:latin typeface="Arial Black"/>
                <a:cs typeface="Arial Black"/>
              </a:rPr>
              <a:t>Ordinal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9982" y="3654552"/>
            <a:ext cx="95250" cy="175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2200" y="3654552"/>
            <a:ext cx="95250" cy="175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2331" y="4529454"/>
            <a:ext cx="3765653" cy="2141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There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are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two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qualitative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levels: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nominal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and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ordinal.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The 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nominal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level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represents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categories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that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cannot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be </a:t>
            </a:r>
            <a:r>
              <a:rPr sz="1400" spc="-155" dirty="0">
                <a:solidFill>
                  <a:srgbClr val="56555A"/>
                </a:solidFill>
                <a:latin typeface="Arial Black"/>
                <a:cs typeface="Arial Black"/>
              </a:rPr>
              <a:t>put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in 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any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order,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while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ordinal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represents categories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that </a:t>
            </a:r>
            <a:r>
              <a:rPr sz="1400" spc="-240" dirty="0">
                <a:solidFill>
                  <a:srgbClr val="56555A"/>
                </a:solidFill>
                <a:latin typeface="Arial Black"/>
                <a:cs typeface="Arial Black"/>
              </a:rPr>
              <a:t>can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be 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ordered.</a:t>
            </a:r>
            <a:endParaRPr sz="1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40" dirty="0">
                <a:solidFill>
                  <a:srgbClr val="56555A"/>
                </a:solidFill>
                <a:latin typeface="Arial Black"/>
                <a:cs typeface="Arial Black"/>
              </a:rPr>
              <a:t>Examples:</a:t>
            </a:r>
            <a:endParaRPr sz="1400" dirty="0">
              <a:latin typeface="Arial Black"/>
              <a:cs typeface="Arial Black"/>
            </a:endParaRPr>
          </a:p>
          <a:p>
            <a:pPr marL="12700" marR="6985">
              <a:lnSpc>
                <a:spcPct val="100000"/>
              </a:lnSpc>
              <a:tabLst>
                <a:tab pos="754380" algn="l"/>
                <a:tab pos="1339850" algn="l"/>
                <a:tab pos="1821180" algn="l"/>
                <a:tab pos="2332355" algn="l"/>
                <a:tab pos="3348354" algn="l"/>
              </a:tabLst>
            </a:pP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Nominal: </a:t>
            </a:r>
            <a:r>
              <a:rPr sz="1400" spc="-150" dirty="0">
                <a:solidFill>
                  <a:srgbClr val="56555A"/>
                </a:solidFill>
                <a:latin typeface="Arial Black"/>
                <a:cs typeface="Arial Black"/>
              </a:rPr>
              <a:t>four 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seasons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(winter,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spring,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summer,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autumn) 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Ordinal:	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rating	your	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meal	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(disgusting,	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unappetizing, 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neutral,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tasty,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and</a:t>
            </a:r>
            <a:r>
              <a:rPr sz="1400" spc="-9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delicious)</a:t>
            </a:r>
            <a:endParaRPr sz="1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9702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1077" y="1360837"/>
            <a:ext cx="2366486" cy="1710689"/>
            <a:chOff x="8441435" y="1360836"/>
            <a:chExt cx="3155315" cy="1710689"/>
          </a:xfrm>
        </p:grpSpPr>
        <p:sp>
          <p:nvSpPr>
            <p:cNvPr id="3" name="object 3"/>
            <p:cNvSpPr/>
            <p:nvPr/>
          </p:nvSpPr>
          <p:spPr>
            <a:xfrm>
              <a:off x="8456640" y="1360836"/>
              <a:ext cx="3139510" cy="17100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7695" y="1886711"/>
              <a:ext cx="2151888" cy="6355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1435" y="1395983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2C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5523" y="1996568"/>
            <a:ext cx="132969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0" dirty="0">
                <a:solidFill>
                  <a:srgbClr val="FFFFFF"/>
                </a:solidFill>
                <a:latin typeface="Arial Black"/>
                <a:cs typeface="Arial Black"/>
              </a:rPr>
              <a:t>Pareto</a:t>
            </a:r>
            <a:r>
              <a:rPr sz="20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290" dirty="0">
                <a:solidFill>
                  <a:srgbClr val="FFFFFF"/>
                </a:solidFill>
                <a:latin typeface="Arial Black"/>
                <a:cs typeface="Arial Black"/>
              </a:rPr>
              <a:t>diagrams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97680" y="1342644"/>
            <a:ext cx="2382203" cy="1737360"/>
            <a:chOff x="5730240" y="1342644"/>
            <a:chExt cx="3176270" cy="1737360"/>
          </a:xfrm>
        </p:grpSpPr>
        <p:sp>
          <p:nvSpPr>
            <p:cNvPr id="8" name="object 8"/>
            <p:cNvSpPr/>
            <p:nvPr/>
          </p:nvSpPr>
          <p:spPr>
            <a:xfrm>
              <a:off x="5730240" y="1342644"/>
              <a:ext cx="3176016" cy="1737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8544" y="1886712"/>
              <a:ext cx="1449324" cy="63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33288" y="1395984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486A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86636" y="1996568"/>
            <a:ext cx="80152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95" dirty="0">
                <a:solidFill>
                  <a:srgbClr val="FFFFFF"/>
                </a:solidFill>
                <a:latin typeface="Arial Black"/>
                <a:cs typeface="Arial Black"/>
              </a:rPr>
              <a:t>Pie</a:t>
            </a:r>
            <a:r>
              <a:rPr sz="20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315" dirty="0">
                <a:solidFill>
                  <a:srgbClr val="FFFFFF"/>
                </a:solidFill>
                <a:latin typeface="Arial Black"/>
                <a:cs typeface="Arial Black"/>
              </a:rPr>
              <a:t>charts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65425" y="1342644"/>
            <a:ext cx="2382203" cy="1737360"/>
            <a:chOff x="3020567" y="1342644"/>
            <a:chExt cx="3176270" cy="1737360"/>
          </a:xfrm>
        </p:grpSpPr>
        <p:sp>
          <p:nvSpPr>
            <p:cNvPr id="13" name="object 13"/>
            <p:cNvSpPr/>
            <p:nvPr/>
          </p:nvSpPr>
          <p:spPr>
            <a:xfrm>
              <a:off x="3020567" y="1342644"/>
              <a:ext cx="3176016" cy="1737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8100" y="1886712"/>
              <a:ext cx="1476755" cy="6355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3615" y="1395984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5" h="1635760">
                  <a:moveTo>
                    <a:pt x="2734436" y="0"/>
                  </a:moveTo>
                  <a:lnTo>
                    <a:pt x="0" y="0"/>
                  </a:lnTo>
                  <a:lnTo>
                    <a:pt x="339470" y="817626"/>
                  </a:lnTo>
                  <a:lnTo>
                    <a:pt x="0" y="1635252"/>
                  </a:lnTo>
                  <a:lnTo>
                    <a:pt x="2734436" y="1635252"/>
                  </a:lnTo>
                  <a:lnTo>
                    <a:pt x="3073908" y="817626"/>
                  </a:lnTo>
                  <a:lnTo>
                    <a:pt x="2734436" y="0"/>
                  </a:lnTo>
                  <a:close/>
                </a:path>
              </a:pathLst>
            </a:custGeom>
            <a:solidFill>
              <a:srgbClr val="688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93327" y="1996568"/>
            <a:ext cx="82248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30" dirty="0">
                <a:solidFill>
                  <a:srgbClr val="FFFFFF"/>
                </a:solidFill>
                <a:latin typeface="Arial Black"/>
                <a:cs typeface="Arial Black"/>
              </a:rPr>
              <a:t>Bar</a:t>
            </a:r>
            <a:r>
              <a:rPr sz="200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315" dirty="0">
                <a:solidFill>
                  <a:srgbClr val="FFFFFF"/>
                </a:solidFill>
                <a:latin typeface="Arial Black"/>
                <a:cs typeface="Arial Black"/>
              </a:rPr>
              <a:t>charts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2362" y="1342644"/>
            <a:ext cx="2014061" cy="1737360"/>
            <a:chOff x="803148" y="1342644"/>
            <a:chExt cx="2685415" cy="1737360"/>
          </a:xfrm>
        </p:grpSpPr>
        <p:sp>
          <p:nvSpPr>
            <p:cNvPr id="18" name="object 18"/>
            <p:cNvSpPr/>
            <p:nvPr/>
          </p:nvSpPr>
          <p:spPr>
            <a:xfrm>
              <a:off x="803148" y="1342644"/>
              <a:ext cx="2685288" cy="17373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1540" y="1734324"/>
              <a:ext cx="2325624" cy="9402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6196" y="1395984"/>
              <a:ext cx="2583180" cy="1635760"/>
            </a:xfrm>
            <a:custGeom>
              <a:avLst/>
              <a:gdLst/>
              <a:ahLst/>
              <a:cxnLst/>
              <a:rect l="l" t="t" r="r" b="b"/>
              <a:pathLst>
                <a:path w="2583179" h="1635760">
                  <a:moveTo>
                    <a:pt x="2221738" y="0"/>
                  </a:moveTo>
                  <a:lnTo>
                    <a:pt x="0" y="0"/>
                  </a:lnTo>
                  <a:lnTo>
                    <a:pt x="0" y="1635252"/>
                  </a:lnTo>
                  <a:lnTo>
                    <a:pt x="2221738" y="1635252"/>
                  </a:lnTo>
                  <a:lnTo>
                    <a:pt x="2583180" y="817626"/>
                  </a:lnTo>
                  <a:lnTo>
                    <a:pt x="2221738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75488" y="1843482"/>
            <a:ext cx="1459229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spc="-305" dirty="0">
                <a:solidFill>
                  <a:srgbClr val="FFFFFF"/>
                </a:solidFill>
                <a:latin typeface="Arial Black"/>
                <a:cs typeface="Arial Black"/>
              </a:rPr>
              <a:t>Frequency</a:t>
            </a:r>
            <a:endParaRPr sz="2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250" dirty="0">
                <a:solidFill>
                  <a:srgbClr val="FFFFFF"/>
                </a:solidFill>
                <a:latin typeface="Arial Black"/>
                <a:cs typeface="Arial Black"/>
              </a:rPr>
              <a:t>distribution</a:t>
            </a:r>
            <a:r>
              <a:rPr sz="200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295" dirty="0">
                <a:solidFill>
                  <a:srgbClr val="FFFFFF"/>
                </a:solidFill>
                <a:latin typeface="Arial Black"/>
                <a:cs typeface="Arial Black"/>
              </a:rPr>
              <a:t>tables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69196" y="3011234"/>
            <a:ext cx="5918835" cy="454025"/>
            <a:chOff x="2092261" y="3011233"/>
            <a:chExt cx="7891780" cy="454025"/>
          </a:xfrm>
        </p:grpSpPr>
        <p:sp>
          <p:nvSpPr>
            <p:cNvPr id="23" name="object 23"/>
            <p:cNvSpPr/>
            <p:nvPr/>
          </p:nvSpPr>
          <p:spPr>
            <a:xfrm>
              <a:off x="4561458" y="3015995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5572"/>
                  </a:lnTo>
                </a:path>
              </a:pathLst>
            </a:custGeom>
            <a:ln w="9398">
              <a:solidFill>
                <a:srgbClr val="92AB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79279" y="3015995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0"/>
                  </a:moveTo>
                  <a:lnTo>
                    <a:pt x="0" y="379476"/>
                  </a:lnTo>
                </a:path>
              </a:pathLst>
            </a:custGeom>
            <a:ln w="9398">
              <a:solidFill>
                <a:srgbClr val="2C49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97023" y="3020567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5" h="440054">
                  <a:moveTo>
                    <a:pt x="0" y="439547"/>
                  </a:moveTo>
                  <a:lnTo>
                    <a:pt x="253" y="0"/>
                  </a:lnTo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86244" y="3020567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4" h="440054">
                  <a:moveTo>
                    <a:pt x="0" y="439547"/>
                  </a:moveTo>
                  <a:lnTo>
                    <a:pt x="253" y="0"/>
                  </a:lnTo>
                </a:path>
              </a:pathLst>
            </a:custGeom>
            <a:ln w="9144">
              <a:solidFill>
                <a:srgbClr val="486A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0" y="161544"/>
            <a:ext cx="9144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87521" y="-28276"/>
            <a:ext cx="8185213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Graphs </a:t>
            </a:r>
            <a:r>
              <a:rPr spc="-50" dirty="0"/>
              <a:t>and </a:t>
            </a:r>
            <a:r>
              <a:rPr spc="-80" dirty="0"/>
              <a:t>tables </a:t>
            </a:r>
            <a:r>
              <a:rPr spc="10" dirty="0"/>
              <a:t>that </a:t>
            </a:r>
            <a:r>
              <a:rPr spc="-75" dirty="0"/>
              <a:t>represent categorical</a:t>
            </a:r>
            <a:r>
              <a:rPr spc="-425" dirty="0"/>
              <a:t> </a:t>
            </a:r>
            <a:r>
              <a:rPr spc="-95" dirty="0"/>
              <a:t>variables</a:t>
            </a:r>
          </a:p>
        </p:txBody>
      </p:sp>
      <p:sp>
        <p:nvSpPr>
          <p:cNvPr id="29" name="object 29"/>
          <p:cNvSpPr/>
          <p:nvPr/>
        </p:nvSpPr>
        <p:spPr>
          <a:xfrm>
            <a:off x="934775" y="3733307"/>
            <a:ext cx="1196810" cy="8721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0608" y="5144517"/>
            <a:ext cx="181737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1758950" algn="l"/>
              </a:tabLst>
            </a:pP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Frequency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distribution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tables 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show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 category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and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its 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cor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r</a:t>
            </a:r>
            <a:r>
              <a:rPr sz="1400" spc="-250" dirty="0">
                <a:solidFill>
                  <a:srgbClr val="56555A"/>
                </a:solidFill>
                <a:latin typeface="Arial Black"/>
                <a:cs typeface="Arial Black"/>
              </a:rPr>
              <a:t>es</a:t>
            </a:r>
            <a:r>
              <a:rPr sz="1400" spc="-140" dirty="0">
                <a:solidFill>
                  <a:srgbClr val="56555A"/>
                </a:solidFill>
                <a:latin typeface="Arial Black"/>
                <a:cs typeface="Arial Black"/>
              </a:rPr>
              <a:t>po</a:t>
            </a:r>
            <a:r>
              <a:rPr sz="1400" spc="-150" dirty="0">
                <a:solidFill>
                  <a:srgbClr val="56555A"/>
                </a:solidFill>
                <a:latin typeface="Arial Black"/>
                <a:cs typeface="Arial Black"/>
              </a:rPr>
              <a:t>n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di</a:t>
            </a:r>
            <a:r>
              <a:rPr sz="1400" spc="-150" dirty="0">
                <a:solidFill>
                  <a:srgbClr val="56555A"/>
                </a:solidFill>
                <a:latin typeface="Arial Black"/>
                <a:cs typeface="Arial Black"/>
              </a:rPr>
              <a:t>n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g</a:t>
            </a:r>
            <a:r>
              <a:rPr sz="1400" dirty="0">
                <a:solidFill>
                  <a:srgbClr val="56555A"/>
                </a:solidFill>
                <a:latin typeface="Arial Black"/>
                <a:cs typeface="Arial Black"/>
              </a:rPr>
              <a:t>	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bsol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u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t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e 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frequency.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38168" y="4393691"/>
            <a:ext cx="28956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59936" y="4393691"/>
            <a:ext cx="144304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59936" y="4098035"/>
            <a:ext cx="144304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39796" y="3802379"/>
            <a:ext cx="1264444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2939796" y="3956303"/>
            <a:ext cx="1264444" cy="737870"/>
            <a:chOff x="3919728" y="3956303"/>
            <a:chExt cx="1685925" cy="737870"/>
          </a:xfrm>
        </p:grpSpPr>
        <p:sp>
          <p:nvSpPr>
            <p:cNvPr id="36" name="object 36"/>
            <p:cNvSpPr/>
            <p:nvPr/>
          </p:nvSpPr>
          <p:spPr>
            <a:xfrm>
              <a:off x="3919728" y="4098035"/>
              <a:ext cx="1316990" cy="295910"/>
            </a:xfrm>
            <a:custGeom>
              <a:avLst/>
              <a:gdLst/>
              <a:ahLst/>
              <a:cxnLst/>
              <a:rect l="l" t="t" r="r" b="b"/>
              <a:pathLst>
                <a:path w="1316989" h="295910">
                  <a:moveTo>
                    <a:pt x="0" y="295656"/>
                  </a:moveTo>
                  <a:lnTo>
                    <a:pt x="192024" y="295656"/>
                  </a:lnTo>
                </a:path>
                <a:path w="1316989" h="295910">
                  <a:moveTo>
                    <a:pt x="368808" y="295656"/>
                  </a:moveTo>
                  <a:lnTo>
                    <a:pt x="754380" y="295656"/>
                  </a:lnTo>
                </a:path>
                <a:path w="1316989" h="295910">
                  <a:moveTo>
                    <a:pt x="0" y="0"/>
                  </a:moveTo>
                  <a:lnTo>
                    <a:pt x="192024" y="0"/>
                  </a:lnTo>
                </a:path>
                <a:path w="1316989" h="295910">
                  <a:moveTo>
                    <a:pt x="368808" y="0"/>
                  </a:moveTo>
                  <a:lnTo>
                    <a:pt x="131673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11752" y="3956303"/>
              <a:ext cx="177165" cy="733425"/>
            </a:xfrm>
            <a:custGeom>
              <a:avLst/>
              <a:gdLst/>
              <a:ahLst/>
              <a:cxnLst/>
              <a:rect l="l" t="t" r="r" b="b"/>
              <a:pathLst>
                <a:path w="177164" h="733425">
                  <a:moveTo>
                    <a:pt x="176784" y="0"/>
                  </a:moveTo>
                  <a:lnTo>
                    <a:pt x="0" y="0"/>
                  </a:lnTo>
                  <a:lnTo>
                    <a:pt x="0" y="733044"/>
                  </a:lnTo>
                  <a:lnTo>
                    <a:pt x="176784" y="733044"/>
                  </a:lnTo>
                  <a:lnTo>
                    <a:pt x="1767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19728" y="4689347"/>
              <a:ext cx="1685925" cy="0"/>
            </a:xfrm>
            <a:custGeom>
              <a:avLst/>
              <a:gdLst/>
              <a:ahLst/>
              <a:cxnLst/>
              <a:rect l="l" t="t" r="r" b="b"/>
              <a:pathLst>
                <a:path w="1685925">
                  <a:moveTo>
                    <a:pt x="0" y="0"/>
                  </a:moveTo>
                  <a:lnTo>
                    <a:pt x="168554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68574" y="4481829"/>
            <a:ext cx="1633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124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05581" y="4102609"/>
            <a:ext cx="132874" cy="687368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785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98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27348" y="4021835"/>
            <a:ext cx="142399" cy="769441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113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08637" y="4600194"/>
            <a:ext cx="6715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61107" y="4304157"/>
            <a:ext cx="1152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13291" y="4008501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55333" y="4736338"/>
            <a:ext cx="1905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Au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57861" y="4736338"/>
            <a:ext cx="733901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3550" algn="l"/>
              </a:tabLst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BMW	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Mercedes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88633" y="3942741"/>
            <a:ext cx="138499" cy="6051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solidFill>
                  <a:srgbClr val="001F5F"/>
                </a:solidFill>
                <a:latin typeface="Arial"/>
                <a:cs typeface="Arial"/>
              </a:rPr>
              <a:t>Frequency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78621" y="3474848"/>
            <a:ext cx="266224" cy="5482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000" b="1" spc="-5" dirty="0">
                <a:solidFill>
                  <a:srgbClr val="001F5F"/>
                </a:solidFill>
                <a:latin typeface="Arial"/>
                <a:cs typeface="Arial"/>
              </a:rPr>
              <a:t>al</a:t>
            </a: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675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150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92051" y="5144517"/>
            <a:ext cx="1816894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Bar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charts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are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very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common.  </a:t>
            </a:r>
            <a:r>
              <a:rPr sz="1400" spc="-250" dirty="0">
                <a:solidFill>
                  <a:srgbClr val="56555A"/>
                </a:solidFill>
                <a:latin typeface="Arial Black"/>
                <a:cs typeface="Arial Black"/>
              </a:rPr>
              <a:t>Each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bar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represents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category.  </a:t>
            </a:r>
            <a:r>
              <a:rPr sz="1400" spc="-135" dirty="0">
                <a:solidFill>
                  <a:srgbClr val="56555A"/>
                </a:solidFill>
                <a:latin typeface="Arial Black"/>
                <a:cs typeface="Arial Black"/>
              </a:rPr>
              <a:t>On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y-axis </a:t>
            </a:r>
            <a:r>
              <a:rPr sz="1400" spc="-285" dirty="0">
                <a:solidFill>
                  <a:srgbClr val="56555A"/>
                </a:solidFill>
                <a:latin typeface="Arial Black"/>
                <a:cs typeface="Arial Black"/>
              </a:rPr>
              <a:t>we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have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absolute</a:t>
            </a:r>
            <a:r>
              <a:rPr sz="1400" spc="-9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frequency.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158523" y="3799967"/>
            <a:ext cx="935355" cy="953135"/>
            <a:chOff x="6878031" y="3799966"/>
            <a:chExt cx="1247140" cy="953135"/>
          </a:xfrm>
        </p:grpSpPr>
        <p:sp>
          <p:nvSpPr>
            <p:cNvPr id="51" name="object 51"/>
            <p:cNvSpPr/>
            <p:nvPr/>
          </p:nvSpPr>
          <p:spPr>
            <a:xfrm>
              <a:off x="7353934" y="3810126"/>
              <a:ext cx="466725" cy="786130"/>
            </a:xfrm>
            <a:custGeom>
              <a:avLst/>
              <a:gdLst/>
              <a:ahLst/>
              <a:cxnLst/>
              <a:rect l="l" t="t" r="r" b="b"/>
              <a:pathLst>
                <a:path w="466725" h="786129">
                  <a:moveTo>
                    <a:pt x="0" y="0"/>
                  </a:moveTo>
                  <a:lnTo>
                    <a:pt x="0" y="466217"/>
                  </a:lnTo>
                  <a:lnTo>
                    <a:pt x="339598" y="785622"/>
                  </a:lnTo>
                  <a:lnTo>
                    <a:pt x="372244" y="746968"/>
                  </a:lnTo>
                  <a:lnTo>
                    <a:pt x="400301" y="705304"/>
                  </a:lnTo>
                  <a:lnTo>
                    <a:pt x="423610" y="661041"/>
                  </a:lnTo>
                  <a:lnTo>
                    <a:pt x="442014" y="614590"/>
                  </a:lnTo>
                  <a:lnTo>
                    <a:pt x="455354" y="566361"/>
                  </a:lnTo>
                  <a:lnTo>
                    <a:pt x="463475" y="516767"/>
                  </a:lnTo>
                  <a:lnTo>
                    <a:pt x="466217" y="466217"/>
                  </a:lnTo>
                  <a:lnTo>
                    <a:pt x="463810" y="418558"/>
                  </a:lnTo>
                  <a:lnTo>
                    <a:pt x="456748" y="372273"/>
                  </a:lnTo>
                  <a:lnTo>
                    <a:pt x="445262" y="327598"/>
                  </a:lnTo>
                  <a:lnTo>
                    <a:pt x="429589" y="284767"/>
                  </a:lnTo>
                  <a:lnTo>
                    <a:pt x="409961" y="244014"/>
                  </a:lnTo>
                  <a:lnTo>
                    <a:pt x="386613" y="205575"/>
                  </a:lnTo>
                  <a:lnTo>
                    <a:pt x="359778" y="169682"/>
                  </a:lnTo>
                  <a:lnTo>
                    <a:pt x="329692" y="136572"/>
                  </a:lnTo>
                  <a:lnTo>
                    <a:pt x="296586" y="106479"/>
                  </a:lnTo>
                  <a:lnTo>
                    <a:pt x="260697" y="79637"/>
                  </a:lnTo>
                  <a:lnTo>
                    <a:pt x="222258" y="56281"/>
                  </a:lnTo>
                  <a:lnTo>
                    <a:pt x="181502" y="36645"/>
                  </a:lnTo>
                  <a:lnTo>
                    <a:pt x="138665" y="20964"/>
                  </a:lnTo>
                  <a:lnTo>
                    <a:pt x="93979" y="9474"/>
                  </a:lnTo>
                  <a:lnTo>
                    <a:pt x="47679" y="2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56170" y="4276343"/>
              <a:ext cx="737870" cy="466090"/>
            </a:xfrm>
            <a:custGeom>
              <a:avLst/>
              <a:gdLst/>
              <a:ahLst/>
              <a:cxnLst/>
              <a:rect l="l" t="t" r="r" b="b"/>
              <a:pathLst>
                <a:path w="737870" h="466089">
                  <a:moveTo>
                    <a:pt x="397763" y="0"/>
                  </a:moveTo>
                  <a:lnTo>
                    <a:pt x="0" y="243077"/>
                  </a:lnTo>
                  <a:lnTo>
                    <a:pt x="17137" y="269142"/>
                  </a:lnTo>
                  <a:lnTo>
                    <a:pt x="35941" y="293957"/>
                  </a:lnTo>
                  <a:lnTo>
                    <a:pt x="78358" y="339597"/>
                  </a:lnTo>
                  <a:lnTo>
                    <a:pt x="114733" y="370502"/>
                  </a:lnTo>
                  <a:lnTo>
                    <a:pt x="153295" y="397070"/>
                  </a:lnTo>
                  <a:lnTo>
                    <a:pt x="193713" y="419313"/>
                  </a:lnTo>
                  <a:lnTo>
                    <a:pt x="235656" y="437241"/>
                  </a:lnTo>
                  <a:lnTo>
                    <a:pt x="278792" y="450862"/>
                  </a:lnTo>
                  <a:lnTo>
                    <a:pt x="322791" y="460188"/>
                  </a:lnTo>
                  <a:lnTo>
                    <a:pt x="367321" y="465229"/>
                  </a:lnTo>
                  <a:lnTo>
                    <a:pt x="412051" y="465994"/>
                  </a:lnTo>
                  <a:lnTo>
                    <a:pt x="456650" y="462494"/>
                  </a:lnTo>
                  <a:lnTo>
                    <a:pt x="500787" y="454738"/>
                  </a:lnTo>
                  <a:lnTo>
                    <a:pt x="544131" y="442737"/>
                  </a:lnTo>
                  <a:lnTo>
                    <a:pt x="586351" y="426501"/>
                  </a:lnTo>
                  <a:lnTo>
                    <a:pt x="627114" y="406040"/>
                  </a:lnTo>
                  <a:lnTo>
                    <a:pt x="666092" y="381363"/>
                  </a:lnTo>
                  <a:lnTo>
                    <a:pt x="702951" y="352481"/>
                  </a:lnTo>
                  <a:lnTo>
                    <a:pt x="737361" y="319404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FF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56170" y="4276343"/>
              <a:ext cx="737870" cy="466090"/>
            </a:xfrm>
            <a:custGeom>
              <a:avLst/>
              <a:gdLst/>
              <a:ahLst/>
              <a:cxnLst/>
              <a:rect l="l" t="t" r="r" b="b"/>
              <a:pathLst>
                <a:path w="737870" h="466089">
                  <a:moveTo>
                    <a:pt x="737361" y="319404"/>
                  </a:moveTo>
                  <a:lnTo>
                    <a:pt x="702951" y="352481"/>
                  </a:lnTo>
                  <a:lnTo>
                    <a:pt x="666092" y="381363"/>
                  </a:lnTo>
                  <a:lnTo>
                    <a:pt x="627114" y="406040"/>
                  </a:lnTo>
                  <a:lnTo>
                    <a:pt x="586351" y="426501"/>
                  </a:lnTo>
                  <a:lnTo>
                    <a:pt x="544131" y="442737"/>
                  </a:lnTo>
                  <a:lnTo>
                    <a:pt x="500787" y="454738"/>
                  </a:lnTo>
                  <a:lnTo>
                    <a:pt x="456650" y="462494"/>
                  </a:lnTo>
                  <a:lnTo>
                    <a:pt x="412051" y="465994"/>
                  </a:lnTo>
                  <a:lnTo>
                    <a:pt x="367321" y="465229"/>
                  </a:lnTo>
                  <a:lnTo>
                    <a:pt x="322791" y="460188"/>
                  </a:lnTo>
                  <a:lnTo>
                    <a:pt x="278792" y="450862"/>
                  </a:lnTo>
                  <a:lnTo>
                    <a:pt x="235656" y="437241"/>
                  </a:lnTo>
                  <a:lnTo>
                    <a:pt x="193713" y="419313"/>
                  </a:lnTo>
                  <a:lnTo>
                    <a:pt x="153295" y="397070"/>
                  </a:lnTo>
                  <a:lnTo>
                    <a:pt x="114733" y="370502"/>
                  </a:lnTo>
                  <a:lnTo>
                    <a:pt x="78358" y="339597"/>
                  </a:lnTo>
                  <a:lnTo>
                    <a:pt x="35941" y="293957"/>
                  </a:lnTo>
                  <a:lnTo>
                    <a:pt x="0" y="243077"/>
                  </a:lnTo>
                  <a:lnTo>
                    <a:pt x="397763" y="0"/>
                  </a:lnTo>
                  <a:lnTo>
                    <a:pt x="737361" y="31940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88191" y="3810126"/>
              <a:ext cx="466090" cy="709295"/>
            </a:xfrm>
            <a:custGeom>
              <a:avLst/>
              <a:gdLst/>
              <a:ahLst/>
              <a:cxnLst/>
              <a:rect l="l" t="t" r="r" b="b"/>
              <a:pathLst>
                <a:path w="466090" h="709295">
                  <a:moveTo>
                    <a:pt x="465743" y="0"/>
                  </a:moveTo>
                  <a:lnTo>
                    <a:pt x="414567" y="2827"/>
                  </a:lnTo>
                  <a:lnTo>
                    <a:pt x="364214" y="11220"/>
                  </a:lnTo>
                  <a:lnTo>
                    <a:pt x="315141" y="25045"/>
                  </a:lnTo>
                  <a:lnTo>
                    <a:pt x="267806" y="44167"/>
                  </a:lnTo>
                  <a:lnTo>
                    <a:pt x="222665" y="68453"/>
                  </a:lnTo>
                  <a:lnTo>
                    <a:pt x="183246" y="95359"/>
                  </a:lnTo>
                  <a:lnTo>
                    <a:pt x="147432" y="125524"/>
                  </a:lnTo>
                  <a:lnTo>
                    <a:pt x="115300" y="158624"/>
                  </a:lnTo>
                  <a:lnTo>
                    <a:pt x="86928" y="194337"/>
                  </a:lnTo>
                  <a:lnTo>
                    <a:pt x="62393" y="232341"/>
                  </a:lnTo>
                  <a:lnTo>
                    <a:pt x="41774" y="272313"/>
                  </a:lnTo>
                  <a:lnTo>
                    <a:pt x="25147" y="313930"/>
                  </a:lnTo>
                  <a:lnTo>
                    <a:pt x="12591" y="356870"/>
                  </a:lnTo>
                  <a:lnTo>
                    <a:pt x="4183" y="400809"/>
                  </a:lnTo>
                  <a:lnTo>
                    <a:pt x="0" y="445427"/>
                  </a:lnTo>
                  <a:lnTo>
                    <a:pt x="119" y="490399"/>
                  </a:lnTo>
                  <a:lnTo>
                    <a:pt x="4620" y="535404"/>
                  </a:lnTo>
                  <a:lnTo>
                    <a:pt x="13578" y="580118"/>
                  </a:lnTo>
                  <a:lnTo>
                    <a:pt x="27073" y="624220"/>
                  </a:lnTo>
                  <a:lnTo>
                    <a:pt x="45180" y="667386"/>
                  </a:lnTo>
                  <a:lnTo>
                    <a:pt x="67979" y="709295"/>
                  </a:lnTo>
                  <a:lnTo>
                    <a:pt x="465743" y="466217"/>
                  </a:lnTo>
                  <a:lnTo>
                    <a:pt x="465743" y="0"/>
                  </a:lnTo>
                  <a:close/>
                </a:path>
              </a:pathLst>
            </a:custGeom>
            <a:solidFill>
              <a:srgbClr val="7CA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88191" y="3810126"/>
              <a:ext cx="466090" cy="709295"/>
            </a:xfrm>
            <a:custGeom>
              <a:avLst/>
              <a:gdLst/>
              <a:ahLst/>
              <a:cxnLst/>
              <a:rect l="l" t="t" r="r" b="b"/>
              <a:pathLst>
                <a:path w="466090" h="709295">
                  <a:moveTo>
                    <a:pt x="67979" y="709295"/>
                  </a:moveTo>
                  <a:lnTo>
                    <a:pt x="45180" y="667386"/>
                  </a:lnTo>
                  <a:lnTo>
                    <a:pt x="27073" y="624220"/>
                  </a:lnTo>
                  <a:lnTo>
                    <a:pt x="13578" y="580118"/>
                  </a:lnTo>
                  <a:lnTo>
                    <a:pt x="4620" y="535404"/>
                  </a:lnTo>
                  <a:lnTo>
                    <a:pt x="119" y="490399"/>
                  </a:lnTo>
                  <a:lnTo>
                    <a:pt x="0" y="445427"/>
                  </a:lnTo>
                  <a:lnTo>
                    <a:pt x="4183" y="400809"/>
                  </a:lnTo>
                  <a:lnTo>
                    <a:pt x="12591" y="356870"/>
                  </a:lnTo>
                  <a:lnTo>
                    <a:pt x="25147" y="313930"/>
                  </a:lnTo>
                  <a:lnTo>
                    <a:pt x="41774" y="272313"/>
                  </a:lnTo>
                  <a:lnTo>
                    <a:pt x="62393" y="232341"/>
                  </a:lnTo>
                  <a:lnTo>
                    <a:pt x="86928" y="194337"/>
                  </a:lnTo>
                  <a:lnTo>
                    <a:pt x="115300" y="158624"/>
                  </a:lnTo>
                  <a:lnTo>
                    <a:pt x="147432" y="125524"/>
                  </a:lnTo>
                  <a:lnTo>
                    <a:pt x="183246" y="95359"/>
                  </a:lnTo>
                  <a:lnTo>
                    <a:pt x="222665" y="68453"/>
                  </a:lnTo>
                  <a:lnTo>
                    <a:pt x="267806" y="44167"/>
                  </a:lnTo>
                  <a:lnTo>
                    <a:pt x="315141" y="25045"/>
                  </a:lnTo>
                  <a:lnTo>
                    <a:pt x="364214" y="11220"/>
                  </a:lnTo>
                  <a:lnTo>
                    <a:pt x="414567" y="2827"/>
                  </a:lnTo>
                  <a:lnTo>
                    <a:pt x="465743" y="0"/>
                  </a:lnTo>
                  <a:lnTo>
                    <a:pt x="465743" y="466217"/>
                  </a:lnTo>
                  <a:lnTo>
                    <a:pt x="67979" y="70929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82559" y="3835907"/>
              <a:ext cx="337820" cy="346075"/>
            </a:xfrm>
            <a:custGeom>
              <a:avLst/>
              <a:gdLst/>
              <a:ahLst/>
              <a:cxnLst/>
              <a:rect l="l" t="t" r="r" b="b"/>
              <a:pathLst>
                <a:path w="337820" h="346075">
                  <a:moveTo>
                    <a:pt x="337312" y="0"/>
                  </a:moveTo>
                  <a:lnTo>
                    <a:pt x="24892" y="0"/>
                  </a:lnTo>
                  <a:lnTo>
                    <a:pt x="24892" y="201803"/>
                  </a:lnTo>
                  <a:lnTo>
                    <a:pt x="0" y="255143"/>
                  </a:lnTo>
                  <a:lnTo>
                    <a:pt x="24892" y="288290"/>
                  </a:lnTo>
                  <a:lnTo>
                    <a:pt x="24892" y="345948"/>
                  </a:lnTo>
                  <a:lnTo>
                    <a:pt x="337312" y="345948"/>
                  </a:lnTo>
                  <a:lnTo>
                    <a:pt x="337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82559" y="3835907"/>
              <a:ext cx="337820" cy="346075"/>
            </a:xfrm>
            <a:custGeom>
              <a:avLst/>
              <a:gdLst/>
              <a:ahLst/>
              <a:cxnLst/>
              <a:rect l="l" t="t" r="r" b="b"/>
              <a:pathLst>
                <a:path w="337820" h="346075">
                  <a:moveTo>
                    <a:pt x="24892" y="0"/>
                  </a:moveTo>
                  <a:lnTo>
                    <a:pt x="76962" y="0"/>
                  </a:lnTo>
                  <a:lnTo>
                    <a:pt x="155067" y="0"/>
                  </a:lnTo>
                  <a:lnTo>
                    <a:pt x="337312" y="0"/>
                  </a:lnTo>
                  <a:lnTo>
                    <a:pt x="337312" y="201803"/>
                  </a:lnTo>
                  <a:lnTo>
                    <a:pt x="337312" y="288290"/>
                  </a:lnTo>
                  <a:lnTo>
                    <a:pt x="337312" y="345948"/>
                  </a:lnTo>
                  <a:lnTo>
                    <a:pt x="155067" y="345948"/>
                  </a:lnTo>
                  <a:lnTo>
                    <a:pt x="76962" y="345948"/>
                  </a:lnTo>
                  <a:lnTo>
                    <a:pt x="24892" y="345948"/>
                  </a:lnTo>
                  <a:lnTo>
                    <a:pt x="24892" y="288290"/>
                  </a:lnTo>
                  <a:lnTo>
                    <a:pt x="0" y="255143"/>
                  </a:lnTo>
                  <a:lnTo>
                    <a:pt x="24892" y="201803"/>
                  </a:lnTo>
                  <a:lnTo>
                    <a:pt x="24892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875972" y="3839336"/>
            <a:ext cx="193358" cy="627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111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A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u</a:t>
            </a:r>
            <a:r>
              <a:rPr sz="900" spc="20" dirty="0">
                <a:solidFill>
                  <a:srgbClr val="919094"/>
                </a:solidFill>
                <a:latin typeface="Arial"/>
                <a:cs typeface="Arial"/>
              </a:rPr>
              <a:t>di  </a:t>
            </a:r>
            <a:r>
              <a:rPr sz="900" spc="-45" dirty="0">
                <a:solidFill>
                  <a:srgbClr val="919094"/>
                </a:solidFill>
                <a:latin typeface="Arial"/>
                <a:cs typeface="Arial"/>
              </a:rPr>
              <a:t>37%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298805" y="4619053"/>
            <a:ext cx="273844" cy="354330"/>
            <a:chOff x="7065073" y="4619053"/>
            <a:chExt cx="365125" cy="354330"/>
          </a:xfrm>
        </p:grpSpPr>
        <p:sp>
          <p:nvSpPr>
            <p:cNvPr id="60" name="object 60"/>
            <p:cNvSpPr/>
            <p:nvPr/>
          </p:nvSpPr>
          <p:spPr>
            <a:xfrm>
              <a:off x="7069835" y="4623815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355092" y="0"/>
                  </a:moveTo>
                  <a:lnTo>
                    <a:pt x="0" y="0"/>
                  </a:lnTo>
                  <a:lnTo>
                    <a:pt x="0" y="344423"/>
                  </a:lnTo>
                  <a:lnTo>
                    <a:pt x="355092" y="34442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69835" y="4623815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0" y="0"/>
                  </a:moveTo>
                  <a:lnTo>
                    <a:pt x="207137" y="0"/>
                  </a:lnTo>
                  <a:lnTo>
                    <a:pt x="295910" y="0"/>
                  </a:lnTo>
                  <a:lnTo>
                    <a:pt x="355092" y="0"/>
                  </a:lnTo>
                  <a:lnTo>
                    <a:pt x="355092" y="57403"/>
                  </a:lnTo>
                  <a:lnTo>
                    <a:pt x="355092" y="116331"/>
                  </a:lnTo>
                  <a:lnTo>
                    <a:pt x="355092" y="143509"/>
                  </a:lnTo>
                  <a:lnTo>
                    <a:pt x="355092" y="344423"/>
                  </a:lnTo>
                  <a:lnTo>
                    <a:pt x="295910" y="344423"/>
                  </a:lnTo>
                  <a:lnTo>
                    <a:pt x="207137" y="344423"/>
                  </a:lnTo>
                  <a:lnTo>
                    <a:pt x="0" y="344423"/>
                  </a:lnTo>
                  <a:lnTo>
                    <a:pt x="0" y="143509"/>
                  </a:lnTo>
                  <a:lnTo>
                    <a:pt x="0" y="574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323523" y="4626355"/>
            <a:ext cx="225266" cy="627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5080" indent="-30480">
              <a:lnSpc>
                <a:spcPct val="111100"/>
              </a:lnSpc>
              <a:spcBef>
                <a:spcPts val="100"/>
              </a:spcBef>
            </a:pPr>
            <a:r>
              <a:rPr sz="900" spc="-20" dirty="0">
                <a:solidFill>
                  <a:srgbClr val="919094"/>
                </a:solidFill>
                <a:latin typeface="Arial"/>
                <a:cs typeface="Arial"/>
              </a:rPr>
              <a:t>BM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W  </a:t>
            </a:r>
            <a:r>
              <a:rPr sz="900" spc="-45" dirty="0">
                <a:solidFill>
                  <a:srgbClr val="919094"/>
                </a:solidFill>
                <a:latin typeface="Arial"/>
                <a:cs typeface="Arial"/>
              </a:rPr>
              <a:t>29%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840605" y="3645408"/>
            <a:ext cx="373380" cy="508000"/>
            <a:chOff x="6454140" y="3645408"/>
            <a:chExt cx="497840" cy="508000"/>
          </a:xfrm>
        </p:grpSpPr>
        <p:sp>
          <p:nvSpPr>
            <p:cNvPr id="64" name="object 64"/>
            <p:cNvSpPr/>
            <p:nvPr/>
          </p:nvSpPr>
          <p:spPr>
            <a:xfrm>
              <a:off x="6458712" y="3649980"/>
              <a:ext cx="488950" cy="498475"/>
            </a:xfrm>
            <a:custGeom>
              <a:avLst/>
              <a:gdLst/>
              <a:ahLst/>
              <a:cxnLst/>
              <a:rect l="l" t="t" r="r" b="b"/>
              <a:pathLst>
                <a:path w="488950" h="498475">
                  <a:moveTo>
                    <a:pt x="463295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463295" y="498348"/>
                  </a:lnTo>
                  <a:lnTo>
                    <a:pt x="463295" y="415290"/>
                  </a:lnTo>
                  <a:lnTo>
                    <a:pt x="488568" y="398018"/>
                  </a:lnTo>
                  <a:lnTo>
                    <a:pt x="463295" y="290703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58712" y="3649980"/>
              <a:ext cx="488950" cy="498475"/>
            </a:xfrm>
            <a:custGeom>
              <a:avLst/>
              <a:gdLst/>
              <a:ahLst/>
              <a:cxnLst/>
              <a:rect l="l" t="t" r="r" b="b"/>
              <a:pathLst>
                <a:path w="488950" h="498475">
                  <a:moveTo>
                    <a:pt x="0" y="0"/>
                  </a:moveTo>
                  <a:lnTo>
                    <a:pt x="270256" y="0"/>
                  </a:lnTo>
                  <a:lnTo>
                    <a:pt x="386080" y="0"/>
                  </a:lnTo>
                  <a:lnTo>
                    <a:pt x="463295" y="0"/>
                  </a:lnTo>
                  <a:lnTo>
                    <a:pt x="463295" y="290703"/>
                  </a:lnTo>
                  <a:lnTo>
                    <a:pt x="488568" y="398018"/>
                  </a:lnTo>
                  <a:lnTo>
                    <a:pt x="463295" y="415290"/>
                  </a:lnTo>
                  <a:lnTo>
                    <a:pt x="463295" y="498348"/>
                  </a:lnTo>
                  <a:lnTo>
                    <a:pt x="386080" y="498348"/>
                  </a:lnTo>
                  <a:lnTo>
                    <a:pt x="270256" y="498348"/>
                  </a:lnTo>
                  <a:lnTo>
                    <a:pt x="0" y="498348"/>
                  </a:lnTo>
                  <a:lnTo>
                    <a:pt x="0" y="415290"/>
                  </a:lnTo>
                  <a:lnTo>
                    <a:pt x="0" y="2907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866513" y="3653408"/>
            <a:ext cx="305276" cy="782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615" marR="5080" indent="-82550">
              <a:lnSpc>
                <a:spcPct val="110600"/>
              </a:lnSpc>
              <a:spcBef>
                <a:spcPts val="105"/>
              </a:spcBef>
            </a:pPr>
            <a:r>
              <a:rPr sz="900" spc="50" dirty="0">
                <a:solidFill>
                  <a:srgbClr val="919094"/>
                </a:solidFill>
                <a:latin typeface="Arial"/>
                <a:cs typeface="Arial"/>
              </a:rPr>
              <a:t>M</a:t>
            </a:r>
            <a:r>
              <a:rPr sz="900" spc="-35" dirty="0">
                <a:solidFill>
                  <a:srgbClr val="919094"/>
                </a:solidFill>
                <a:latin typeface="Arial"/>
                <a:cs typeface="Arial"/>
              </a:rPr>
              <a:t>e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rc</a:t>
            </a:r>
            <a:r>
              <a:rPr sz="900" spc="-35" dirty="0">
                <a:solidFill>
                  <a:srgbClr val="919094"/>
                </a:solidFill>
                <a:latin typeface="Arial"/>
                <a:cs typeface="Arial"/>
              </a:rPr>
              <a:t>e</a:t>
            </a:r>
            <a:r>
              <a:rPr sz="900" spc="15" dirty="0">
                <a:solidFill>
                  <a:srgbClr val="919094"/>
                </a:solidFill>
                <a:latin typeface="Arial"/>
                <a:cs typeface="Arial"/>
              </a:rPr>
              <a:t>d  </a:t>
            </a:r>
            <a:r>
              <a:rPr sz="900" spc="-55" dirty="0">
                <a:solidFill>
                  <a:srgbClr val="919094"/>
                </a:solidFill>
                <a:latin typeface="Arial"/>
                <a:cs typeface="Arial"/>
              </a:rPr>
              <a:t>es  </a:t>
            </a:r>
            <a:r>
              <a:rPr sz="900" spc="-45" dirty="0">
                <a:solidFill>
                  <a:srgbClr val="919094"/>
                </a:solidFill>
                <a:latin typeface="Arial"/>
                <a:cs typeface="Arial"/>
              </a:rPr>
              <a:t>34%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83550" y="5144517"/>
            <a:ext cx="1817846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Pie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charts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are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used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when </a:t>
            </a:r>
            <a:r>
              <a:rPr sz="1400" spc="-295" dirty="0">
                <a:solidFill>
                  <a:srgbClr val="56555A"/>
                </a:solidFill>
                <a:latin typeface="Arial Black"/>
                <a:cs typeface="Arial Black"/>
              </a:rPr>
              <a:t>we  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want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to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see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share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an 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item</a:t>
            </a:r>
            <a:r>
              <a:rPr sz="1400" spc="7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60" dirty="0">
                <a:solidFill>
                  <a:srgbClr val="56555A"/>
                </a:solidFill>
                <a:latin typeface="Arial Black"/>
                <a:cs typeface="Arial Black"/>
              </a:rPr>
              <a:t>as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part 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 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total. 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Market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share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almost </a:t>
            </a:r>
            <a:r>
              <a:rPr sz="1400" spc="-245" dirty="0">
                <a:solidFill>
                  <a:srgbClr val="56555A"/>
                </a:solidFill>
                <a:latin typeface="Arial Black"/>
                <a:cs typeface="Arial Black"/>
              </a:rPr>
              <a:t>always 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represented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with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pie</a:t>
            </a:r>
            <a:r>
              <a:rPr sz="1400" spc="5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chart.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505955" y="3123628"/>
            <a:ext cx="2004060" cy="1769745"/>
            <a:chOff x="8674607" y="3395471"/>
            <a:chExt cx="2672080" cy="1769745"/>
          </a:xfrm>
        </p:grpSpPr>
        <p:sp>
          <p:nvSpPr>
            <p:cNvPr id="69" name="object 69"/>
            <p:cNvSpPr/>
            <p:nvPr/>
          </p:nvSpPr>
          <p:spPr>
            <a:xfrm>
              <a:off x="8674607" y="3395471"/>
              <a:ext cx="2672080" cy="1769745"/>
            </a:xfrm>
            <a:custGeom>
              <a:avLst/>
              <a:gdLst/>
              <a:ahLst/>
              <a:cxnLst/>
              <a:rect l="l" t="t" r="r" b="b"/>
              <a:pathLst>
                <a:path w="2672079" h="1769745">
                  <a:moveTo>
                    <a:pt x="2671572" y="0"/>
                  </a:moveTo>
                  <a:lnTo>
                    <a:pt x="0" y="0"/>
                  </a:lnTo>
                  <a:lnTo>
                    <a:pt x="0" y="1769364"/>
                  </a:lnTo>
                  <a:lnTo>
                    <a:pt x="2671572" y="1769364"/>
                  </a:lnTo>
                  <a:lnTo>
                    <a:pt x="2671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291827" y="4158995"/>
              <a:ext cx="1580515" cy="363220"/>
            </a:xfrm>
            <a:custGeom>
              <a:avLst/>
              <a:gdLst/>
              <a:ahLst/>
              <a:cxnLst/>
              <a:rect l="l" t="t" r="r" b="b"/>
              <a:pathLst>
                <a:path w="1580515" h="363220">
                  <a:moveTo>
                    <a:pt x="0" y="362711"/>
                  </a:moveTo>
                  <a:lnTo>
                    <a:pt x="181355" y="362711"/>
                  </a:lnTo>
                </a:path>
                <a:path w="1580515" h="363220">
                  <a:moveTo>
                    <a:pt x="345948" y="362711"/>
                  </a:moveTo>
                  <a:lnTo>
                    <a:pt x="708660" y="362711"/>
                  </a:lnTo>
                </a:path>
                <a:path w="1580515" h="363220">
                  <a:moveTo>
                    <a:pt x="873251" y="362711"/>
                  </a:moveTo>
                  <a:lnTo>
                    <a:pt x="1234440" y="362711"/>
                  </a:lnTo>
                </a:path>
                <a:path w="1580515" h="363220">
                  <a:moveTo>
                    <a:pt x="0" y="0"/>
                  </a:moveTo>
                  <a:lnTo>
                    <a:pt x="181355" y="0"/>
                  </a:lnTo>
                </a:path>
                <a:path w="1580515" h="363220">
                  <a:moveTo>
                    <a:pt x="345948" y="0"/>
                  </a:moveTo>
                  <a:lnTo>
                    <a:pt x="708660" y="0"/>
                  </a:lnTo>
                </a:path>
                <a:path w="1580515" h="363220">
                  <a:moveTo>
                    <a:pt x="873251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91827" y="3794759"/>
              <a:ext cx="1580515" cy="0"/>
            </a:xfrm>
            <a:custGeom>
              <a:avLst/>
              <a:gdLst/>
              <a:ahLst/>
              <a:cxnLst/>
              <a:rect l="l" t="t" r="r" b="b"/>
              <a:pathLst>
                <a:path w="1580515">
                  <a:moveTo>
                    <a:pt x="0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473184" y="3983735"/>
              <a:ext cx="1217930" cy="902335"/>
            </a:xfrm>
            <a:custGeom>
              <a:avLst/>
              <a:gdLst/>
              <a:ahLst/>
              <a:cxnLst/>
              <a:rect l="l" t="t" r="r" b="b"/>
              <a:pathLst>
                <a:path w="1217929" h="902335">
                  <a:moveTo>
                    <a:pt x="164592" y="0"/>
                  </a:moveTo>
                  <a:lnTo>
                    <a:pt x="0" y="0"/>
                  </a:lnTo>
                  <a:lnTo>
                    <a:pt x="0" y="902208"/>
                  </a:lnTo>
                  <a:lnTo>
                    <a:pt x="164592" y="902208"/>
                  </a:lnTo>
                  <a:lnTo>
                    <a:pt x="164592" y="0"/>
                  </a:lnTo>
                  <a:close/>
                </a:path>
                <a:path w="1217929" h="902335">
                  <a:moveTo>
                    <a:pt x="691896" y="80772"/>
                  </a:moveTo>
                  <a:lnTo>
                    <a:pt x="527304" y="80772"/>
                  </a:lnTo>
                  <a:lnTo>
                    <a:pt x="527304" y="902208"/>
                  </a:lnTo>
                  <a:lnTo>
                    <a:pt x="691896" y="902208"/>
                  </a:lnTo>
                  <a:lnTo>
                    <a:pt x="691896" y="80772"/>
                  </a:lnTo>
                  <a:close/>
                </a:path>
                <a:path w="1217929" h="902335">
                  <a:moveTo>
                    <a:pt x="1217676" y="188976"/>
                  </a:moveTo>
                  <a:lnTo>
                    <a:pt x="1053084" y="188976"/>
                  </a:lnTo>
                  <a:lnTo>
                    <a:pt x="1053084" y="902208"/>
                  </a:lnTo>
                  <a:lnTo>
                    <a:pt x="1217676" y="902208"/>
                  </a:lnTo>
                  <a:lnTo>
                    <a:pt x="1217676" y="18897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291827" y="4885943"/>
              <a:ext cx="1580515" cy="0"/>
            </a:xfrm>
            <a:custGeom>
              <a:avLst/>
              <a:gdLst/>
              <a:ahLst/>
              <a:cxnLst/>
              <a:rect l="l" t="t" r="r" b="b"/>
              <a:pathLst>
                <a:path w="1580515">
                  <a:moveTo>
                    <a:pt x="0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556241" y="3795521"/>
              <a:ext cx="1053465" cy="687705"/>
            </a:xfrm>
            <a:custGeom>
              <a:avLst/>
              <a:gdLst/>
              <a:ahLst/>
              <a:cxnLst/>
              <a:rect l="l" t="t" r="r" b="b"/>
              <a:pathLst>
                <a:path w="1053465" h="687704">
                  <a:moveTo>
                    <a:pt x="0" y="687323"/>
                  </a:moveTo>
                  <a:lnTo>
                    <a:pt x="525779" y="367283"/>
                  </a:lnTo>
                  <a:lnTo>
                    <a:pt x="1053083" y="0"/>
                  </a:lnTo>
                </a:path>
              </a:pathLst>
            </a:custGeom>
            <a:ln w="2895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519538" y="4445380"/>
              <a:ext cx="73152" cy="731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46842" y="4126864"/>
              <a:ext cx="73151" cy="731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572622" y="3758056"/>
              <a:ext cx="73151" cy="731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086029" y="4678171"/>
            <a:ext cx="9291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115" algn="l"/>
                <a:tab pos="1097280" algn="l"/>
              </a:tabLst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124	113	98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08619" y="4279520"/>
            <a:ext cx="401003" cy="58669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35"/>
              </a:spcBef>
              <a:tabLst>
                <a:tab pos="208915" algn="l"/>
              </a:tabLst>
            </a:pPr>
            <a:r>
              <a:rPr sz="9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219408" y="3625088"/>
            <a:ext cx="238125" cy="1079142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80%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60%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839330" y="4796408"/>
            <a:ext cx="1524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2295" algn="l"/>
              </a:tabLst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	0%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791515" y="4432807"/>
            <a:ext cx="1152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743986" y="4069207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743986" y="3705859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072313" y="4932679"/>
            <a:ext cx="10001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  <a:tab pos="1040130" algn="l"/>
              </a:tabLst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Au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s	B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619327" y="4036594"/>
            <a:ext cx="138499" cy="6051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solidFill>
                  <a:srgbClr val="585858"/>
                </a:solidFill>
                <a:latin typeface="Arial"/>
                <a:cs typeface="Arial"/>
              </a:rPr>
              <a:t>Frequency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751130" y="3465703"/>
            <a:ext cx="26622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000" b="1" spc="-5" dirty="0">
                <a:solidFill>
                  <a:srgbClr val="001F5F"/>
                </a:solidFill>
                <a:latin typeface="Arial"/>
                <a:cs typeface="Arial"/>
              </a:rPr>
              <a:t>al</a:t>
            </a: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793420" y="5144517"/>
            <a:ext cx="2243076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Pareto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diagram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special 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type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 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bar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chart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where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categories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are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shown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in 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descending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order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frequency, 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and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separate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curve </a:t>
            </a:r>
            <a:r>
              <a:rPr sz="1400" spc="-245" dirty="0">
                <a:solidFill>
                  <a:srgbClr val="56555A"/>
                </a:solidFill>
                <a:latin typeface="Arial Black"/>
                <a:cs typeface="Arial Black"/>
              </a:rPr>
              <a:t>shows 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cumulative</a:t>
            </a:r>
            <a:r>
              <a:rPr sz="1400" spc="-24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frequency.</a:t>
            </a:r>
            <a:endParaRPr sz="1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87463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1077" y="1360837"/>
            <a:ext cx="2366486" cy="1710689"/>
            <a:chOff x="8441435" y="1360836"/>
            <a:chExt cx="3155315" cy="1710689"/>
          </a:xfrm>
        </p:grpSpPr>
        <p:sp>
          <p:nvSpPr>
            <p:cNvPr id="3" name="object 3"/>
            <p:cNvSpPr/>
            <p:nvPr/>
          </p:nvSpPr>
          <p:spPr>
            <a:xfrm>
              <a:off x="8456640" y="1360836"/>
              <a:ext cx="3139510" cy="17100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7695" y="1886711"/>
              <a:ext cx="2151888" cy="6355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1435" y="1395983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2C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5523" y="1996568"/>
            <a:ext cx="132969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0" dirty="0">
                <a:solidFill>
                  <a:srgbClr val="FFFFFF"/>
                </a:solidFill>
                <a:latin typeface="Arial Black"/>
                <a:cs typeface="Arial Black"/>
              </a:rPr>
              <a:t>Pareto</a:t>
            </a:r>
            <a:r>
              <a:rPr sz="20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290" dirty="0">
                <a:solidFill>
                  <a:srgbClr val="FFFFFF"/>
                </a:solidFill>
                <a:latin typeface="Arial Black"/>
                <a:cs typeface="Arial Black"/>
              </a:rPr>
              <a:t>diagrams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97680" y="1342644"/>
            <a:ext cx="2382203" cy="1737360"/>
            <a:chOff x="5730240" y="1342644"/>
            <a:chExt cx="3176270" cy="1737360"/>
          </a:xfrm>
        </p:grpSpPr>
        <p:sp>
          <p:nvSpPr>
            <p:cNvPr id="8" name="object 8"/>
            <p:cNvSpPr/>
            <p:nvPr/>
          </p:nvSpPr>
          <p:spPr>
            <a:xfrm>
              <a:off x="5730240" y="1342644"/>
              <a:ext cx="3176016" cy="1737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8544" y="1886712"/>
              <a:ext cx="1449324" cy="63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33288" y="1395984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486A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86636" y="1996568"/>
            <a:ext cx="80152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95" dirty="0">
                <a:solidFill>
                  <a:srgbClr val="FFFFFF"/>
                </a:solidFill>
                <a:latin typeface="Arial Black"/>
                <a:cs typeface="Arial Black"/>
              </a:rPr>
              <a:t>Pie</a:t>
            </a:r>
            <a:r>
              <a:rPr sz="20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315" dirty="0">
                <a:solidFill>
                  <a:srgbClr val="FFFFFF"/>
                </a:solidFill>
                <a:latin typeface="Arial Black"/>
                <a:cs typeface="Arial Black"/>
              </a:rPr>
              <a:t>charts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65425" y="1342644"/>
            <a:ext cx="2382203" cy="1737360"/>
            <a:chOff x="3020567" y="1342644"/>
            <a:chExt cx="3176270" cy="1737360"/>
          </a:xfrm>
        </p:grpSpPr>
        <p:sp>
          <p:nvSpPr>
            <p:cNvPr id="13" name="object 13"/>
            <p:cNvSpPr/>
            <p:nvPr/>
          </p:nvSpPr>
          <p:spPr>
            <a:xfrm>
              <a:off x="3020567" y="1342644"/>
              <a:ext cx="3176016" cy="1737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8100" y="1886712"/>
              <a:ext cx="1476755" cy="6355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3615" y="1395984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5" h="1635760">
                  <a:moveTo>
                    <a:pt x="2734436" y="0"/>
                  </a:moveTo>
                  <a:lnTo>
                    <a:pt x="0" y="0"/>
                  </a:lnTo>
                  <a:lnTo>
                    <a:pt x="339470" y="817626"/>
                  </a:lnTo>
                  <a:lnTo>
                    <a:pt x="0" y="1635252"/>
                  </a:lnTo>
                  <a:lnTo>
                    <a:pt x="2734436" y="1635252"/>
                  </a:lnTo>
                  <a:lnTo>
                    <a:pt x="3073908" y="817626"/>
                  </a:lnTo>
                  <a:lnTo>
                    <a:pt x="2734436" y="0"/>
                  </a:lnTo>
                  <a:close/>
                </a:path>
              </a:pathLst>
            </a:custGeom>
            <a:solidFill>
              <a:srgbClr val="688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93327" y="1996568"/>
            <a:ext cx="82248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30" dirty="0">
                <a:solidFill>
                  <a:srgbClr val="FFFFFF"/>
                </a:solidFill>
                <a:latin typeface="Arial Black"/>
                <a:cs typeface="Arial Black"/>
              </a:rPr>
              <a:t>Bar</a:t>
            </a:r>
            <a:r>
              <a:rPr sz="200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315" dirty="0">
                <a:solidFill>
                  <a:srgbClr val="FFFFFF"/>
                </a:solidFill>
                <a:latin typeface="Arial Black"/>
                <a:cs typeface="Arial Black"/>
              </a:rPr>
              <a:t>charts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2362" y="1342644"/>
            <a:ext cx="2014061" cy="1737360"/>
            <a:chOff x="803148" y="1342644"/>
            <a:chExt cx="2685415" cy="1737360"/>
          </a:xfrm>
        </p:grpSpPr>
        <p:sp>
          <p:nvSpPr>
            <p:cNvPr id="18" name="object 18"/>
            <p:cNvSpPr/>
            <p:nvPr/>
          </p:nvSpPr>
          <p:spPr>
            <a:xfrm>
              <a:off x="803148" y="1342644"/>
              <a:ext cx="2685288" cy="17373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1540" y="1734324"/>
              <a:ext cx="2325624" cy="9402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6196" y="1395984"/>
              <a:ext cx="2583180" cy="1635760"/>
            </a:xfrm>
            <a:custGeom>
              <a:avLst/>
              <a:gdLst/>
              <a:ahLst/>
              <a:cxnLst/>
              <a:rect l="l" t="t" r="r" b="b"/>
              <a:pathLst>
                <a:path w="2583179" h="1635760">
                  <a:moveTo>
                    <a:pt x="2221738" y="0"/>
                  </a:moveTo>
                  <a:lnTo>
                    <a:pt x="0" y="0"/>
                  </a:lnTo>
                  <a:lnTo>
                    <a:pt x="0" y="1635252"/>
                  </a:lnTo>
                  <a:lnTo>
                    <a:pt x="2221738" y="1635252"/>
                  </a:lnTo>
                  <a:lnTo>
                    <a:pt x="2583180" y="817626"/>
                  </a:lnTo>
                  <a:lnTo>
                    <a:pt x="2221738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75488" y="1843482"/>
            <a:ext cx="1459229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spc="-305" dirty="0">
                <a:solidFill>
                  <a:srgbClr val="FFFFFF"/>
                </a:solidFill>
                <a:latin typeface="Arial Black"/>
                <a:cs typeface="Arial Black"/>
              </a:rPr>
              <a:t>Frequency</a:t>
            </a:r>
            <a:endParaRPr sz="2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250" dirty="0">
                <a:solidFill>
                  <a:srgbClr val="FFFFFF"/>
                </a:solidFill>
                <a:latin typeface="Arial Black"/>
                <a:cs typeface="Arial Black"/>
              </a:rPr>
              <a:t>distribution</a:t>
            </a:r>
            <a:r>
              <a:rPr sz="200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295" dirty="0">
                <a:solidFill>
                  <a:srgbClr val="FFFFFF"/>
                </a:solidFill>
                <a:latin typeface="Arial Black"/>
                <a:cs typeface="Arial Black"/>
              </a:rPr>
              <a:t>tables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69196" y="3011234"/>
            <a:ext cx="5918835" cy="454025"/>
            <a:chOff x="2092261" y="3011233"/>
            <a:chExt cx="7891780" cy="454025"/>
          </a:xfrm>
        </p:grpSpPr>
        <p:sp>
          <p:nvSpPr>
            <p:cNvPr id="23" name="object 23"/>
            <p:cNvSpPr/>
            <p:nvPr/>
          </p:nvSpPr>
          <p:spPr>
            <a:xfrm>
              <a:off x="4561458" y="3015995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5572"/>
                  </a:lnTo>
                </a:path>
              </a:pathLst>
            </a:custGeom>
            <a:ln w="9398">
              <a:solidFill>
                <a:srgbClr val="92AB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79279" y="3015995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0"/>
                  </a:moveTo>
                  <a:lnTo>
                    <a:pt x="0" y="379476"/>
                  </a:lnTo>
                </a:path>
              </a:pathLst>
            </a:custGeom>
            <a:ln w="9398">
              <a:solidFill>
                <a:srgbClr val="2C49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97023" y="3020567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5" h="440054">
                  <a:moveTo>
                    <a:pt x="0" y="439547"/>
                  </a:moveTo>
                  <a:lnTo>
                    <a:pt x="253" y="0"/>
                  </a:lnTo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86244" y="3020567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4" h="440054">
                  <a:moveTo>
                    <a:pt x="0" y="439547"/>
                  </a:moveTo>
                  <a:lnTo>
                    <a:pt x="253" y="0"/>
                  </a:lnTo>
                </a:path>
              </a:pathLst>
            </a:custGeom>
            <a:ln w="9144">
              <a:solidFill>
                <a:srgbClr val="486A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0" y="161544"/>
            <a:ext cx="9144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51520" y="-236669"/>
            <a:ext cx="864096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Graphs </a:t>
            </a:r>
            <a:r>
              <a:rPr spc="-50" dirty="0"/>
              <a:t>and </a:t>
            </a:r>
            <a:r>
              <a:rPr spc="-80" dirty="0"/>
              <a:t>tables </a:t>
            </a:r>
            <a:r>
              <a:rPr spc="10" dirty="0"/>
              <a:t>that </a:t>
            </a:r>
            <a:r>
              <a:rPr spc="-75" dirty="0"/>
              <a:t>represent categorical </a:t>
            </a:r>
            <a:r>
              <a:rPr spc="-90" dirty="0"/>
              <a:t>variables.</a:t>
            </a:r>
            <a:r>
              <a:rPr spc="-480" dirty="0"/>
              <a:t> </a:t>
            </a:r>
            <a:r>
              <a:rPr spc="-165" dirty="0"/>
              <a:t>Excel </a:t>
            </a:r>
            <a:r>
              <a:rPr spc="-60" dirty="0"/>
              <a:t>formulas</a:t>
            </a:r>
          </a:p>
        </p:txBody>
      </p:sp>
      <p:sp>
        <p:nvSpPr>
          <p:cNvPr id="29" name="object 29"/>
          <p:cNvSpPr/>
          <p:nvPr/>
        </p:nvSpPr>
        <p:spPr>
          <a:xfrm>
            <a:off x="3638168" y="4393691"/>
            <a:ext cx="28956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59936" y="4393691"/>
            <a:ext cx="144304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59936" y="4098035"/>
            <a:ext cx="144304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39796" y="3802379"/>
            <a:ext cx="1264444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2939796" y="3956303"/>
            <a:ext cx="1264444" cy="737870"/>
            <a:chOff x="3919728" y="3956303"/>
            <a:chExt cx="1685925" cy="737870"/>
          </a:xfrm>
        </p:grpSpPr>
        <p:sp>
          <p:nvSpPr>
            <p:cNvPr id="34" name="object 34"/>
            <p:cNvSpPr/>
            <p:nvPr/>
          </p:nvSpPr>
          <p:spPr>
            <a:xfrm>
              <a:off x="3919728" y="4098035"/>
              <a:ext cx="1316990" cy="295910"/>
            </a:xfrm>
            <a:custGeom>
              <a:avLst/>
              <a:gdLst/>
              <a:ahLst/>
              <a:cxnLst/>
              <a:rect l="l" t="t" r="r" b="b"/>
              <a:pathLst>
                <a:path w="1316989" h="295910">
                  <a:moveTo>
                    <a:pt x="0" y="295656"/>
                  </a:moveTo>
                  <a:lnTo>
                    <a:pt x="192024" y="295656"/>
                  </a:lnTo>
                </a:path>
                <a:path w="1316989" h="295910">
                  <a:moveTo>
                    <a:pt x="368808" y="295656"/>
                  </a:moveTo>
                  <a:lnTo>
                    <a:pt x="754380" y="295656"/>
                  </a:lnTo>
                </a:path>
                <a:path w="1316989" h="295910">
                  <a:moveTo>
                    <a:pt x="0" y="0"/>
                  </a:moveTo>
                  <a:lnTo>
                    <a:pt x="192024" y="0"/>
                  </a:lnTo>
                </a:path>
                <a:path w="1316989" h="295910">
                  <a:moveTo>
                    <a:pt x="368808" y="0"/>
                  </a:moveTo>
                  <a:lnTo>
                    <a:pt x="131673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11752" y="3956303"/>
              <a:ext cx="177165" cy="733425"/>
            </a:xfrm>
            <a:custGeom>
              <a:avLst/>
              <a:gdLst/>
              <a:ahLst/>
              <a:cxnLst/>
              <a:rect l="l" t="t" r="r" b="b"/>
              <a:pathLst>
                <a:path w="177164" h="733425">
                  <a:moveTo>
                    <a:pt x="176784" y="0"/>
                  </a:moveTo>
                  <a:lnTo>
                    <a:pt x="0" y="0"/>
                  </a:lnTo>
                  <a:lnTo>
                    <a:pt x="0" y="733044"/>
                  </a:lnTo>
                  <a:lnTo>
                    <a:pt x="176784" y="733044"/>
                  </a:lnTo>
                  <a:lnTo>
                    <a:pt x="1767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19728" y="4689347"/>
              <a:ext cx="1685925" cy="0"/>
            </a:xfrm>
            <a:custGeom>
              <a:avLst/>
              <a:gdLst/>
              <a:ahLst/>
              <a:cxnLst/>
              <a:rect l="l" t="t" r="r" b="b"/>
              <a:pathLst>
                <a:path w="1685925">
                  <a:moveTo>
                    <a:pt x="0" y="0"/>
                  </a:moveTo>
                  <a:lnTo>
                    <a:pt x="168554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68574" y="4481829"/>
            <a:ext cx="1633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124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05581" y="4102609"/>
            <a:ext cx="132874" cy="687368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785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98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27348" y="4021835"/>
            <a:ext cx="142399" cy="769441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113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08637" y="4600194"/>
            <a:ext cx="6715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61107" y="4304157"/>
            <a:ext cx="1152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13291" y="4008501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55333" y="4736338"/>
            <a:ext cx="1905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Au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57861" y="4736338"/>
            <a:ext cx="733901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3550" algn="l"/>
              </a:tabLst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BMW	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Mercedes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88633" y="3942741"/>
            <a:ext cx="138499" cy="6051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solidFill>
                  <a:srgbClr val="001F5F"/>
                </a:solidFill>
                <a:latin typeface="Arial"/>
                <a:cs typeface="Arial"/>
              </a:rPr>
              <a:t>Frequency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78621" y="3474848"/>
            <a:ext cx="266224" cy="5482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000" b="1" spc="-5" dirty="0">
                <a:solidFill>
                  <a:srgbClr val="001F5F"/>
                </a:solidFill>
                <a:latin typeface="Arial"/>
                <a:cs typeface="Arial"/>
              </a:rPr>
              <a:t>al</a:t>
            </a: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675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150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92051" y="5144517"/>
            <a:ext cx="18187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  <a:tab pos="1073150" algn="l"/>
                <a:tab pos="1489075" algn="l"/>
                <a:tab pos="1967864" algn="l"/>
              </a:tabLst>
            </a:pPr>
            <a:r>
              <a:rPr sz="1400" spc="-310" dirty="0">
                <a:solidFill>
                  <a:srgbClr val="56555A"/>
                </a:solidFill>
                <a:latin typeface="Arial Black"/>
                <a:cs typeface="Arial Black"/>
              </a:rPr>
              <a:t>B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</a:t>
            </a:r>
            <a:r>
              <a:rPr sz="1400" spc="-150" dirty="0">
                <a:solidFill>
                  <a:srgbClr val="56555A"/>
                </a:solidFill>
                <a:latin typeface="Arial Black"/>
                <a:cs typeface="Arial Black"/>
              </a:rPr>
              <a:t>r</a:t>
            </a:r>
            <a:r>
              <a:rPr sz="1400" dirty="0">
                <a:solidFill>
                  <a:srgbClr val="56555A"/>
                </a:solidFill>
                <a:latin typeface="Arial Black"/>
                <a:cs typeface="Arial Black"/>
              </a:rPr>
              <a:t>	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cha</a:t>
            </a:r>
            <a:r>
              <a:rPr sz="1400" spc="-120" dirty="0">
                <a:solidFill>
                  <a:srgbClr val="56555A"/>
                </a:solidFill>
                <a:latin typeface="Arial Black"/>
                <a:cs typeface="Arial Black"/>
              </a:rPr>
              <a:t>r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ts</a:t>
            </a:r>
            <a:r>
              <a:rPr sz="1400" dirty="0">
                <a:solidFill>
                  <a:srgbClr val="56555A"/>
                </a:solidFill>
                <a:latin typeface="Arial Black"/>
                <a:cs typeface="Arial Black"/>
              </a:rPr>
              <a:t>	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r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e</a:t>
            </a:r>
            <a:r>
              <a:rPr sz="1400" dirty="0">
                <a:solidFill>
                  <a:srgbClr val="56555A"/>
                </a:solidFill>
                <a:latin typeface="Arial Black"/>
                <a:cs typeface="Arial Black"/>
              </a:rPr>
              <a:t>	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a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lso</a:t>
            </a:r>
            <a:r>
              <a:rPr sz="1400" dirty="0">
                <a:solidFill>
                  <a:srgbClr val="56555A"/>
                </a:solidFill>
                <a:latin typeface="Arial Black"/>
                <a:cs typeface="Arial Black"/>
              </a:rPr>
              <a:t>	</a:t>
            </a:r>
            <a:r>
              <a:rPr sz="1400" spc="-265" dirty="0">
                <a:solidFill>
                  <a:srgbClr val="56555A"/>
                </a:solidFill>
                <a:latin typeface="Arial Black"/>
                <a:cs typeface="Arial Black"/>
              </a:rPr>
              <a:t>ca</a:t>
            </a:r>
            <a:r>
              <a:rPr sz="1400" spc="-155" dirty="0">
                <a:solidFill>
                  <a:srgbClr val="56555A"/>
                </a:solidFill>
                <a:latin typeface="Arial Black"/>
                <a:cs typeface="Arial Black"/>
              </a:rPr>
              <a:t>l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l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ed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92051" y="5357877"/>
            <a:ext cx="181641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744" algn="l"/>
                <a:tab pos="1629410" algn="l"/>
                <a:tab pos="2271395" algn="l"/>
              </a:tabLst>
            </a:pP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cl</a:t>
            </a:r>
            <a:r>
              <a:rPr sz="1400" spc="-254" dirty="0">
                <a:solidFill>
                  <a:srgbClr val="56555A"/>
                </a:solidFill>
                <a:latin typeface="Arial Black"/>
                <a:cs typeface="Arial Black"/>
              </a:rPr>
              <a:t>u</a:t>
            </a:r>
            <a:r>
              <a:rPr sz="1400" spc="-285" dirty="0">
                <a:solidFill>
                  <a:srgbClr val="56555A"/>
                </a:solidFill>
                <a:latin typeface="Arial Black"/>
                <a:cs typeface="Arial Black"/>
              </a:rPr>
              <a:t>s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te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r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ed</a:t>
            </a:r>
            <a:r>
              <a:rPr sz="1400" dirty="0">
                <a:solidFill>
                  <a:srgbClr val="56555A"/>
                </a:solidFill>
                <a:latin typeface="Arial Black"/>
                <a:cs typeface="Arial Black"/>
              </a:rPr>
              <a:t>	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col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u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m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n</a:t>
            </a:r>
            <a:r>
              <a:rPr sz="1400" dirty="0">
                <a:solidFill>
                  <a:srgbClr val="56555A"/>
                </a:solidFill>
                <a:latin typeface="Arial Black"/>
                <a:cs typeface="Arial Black"/>
              </a:rPr>
              <a:t>	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ch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a</a:t>
            </a:r>
            <a:r>
              <a:rPr sz="1400" spc="-114" dirty="0">
                <a:solidFill>
                  <a:srgbClr val="56555A"/>
                </a:solidFill>
                <a:latin typeface="Arial Black"/>
                <a:cs typeface="Arial Black"/>
              </a:rPr>
              <a:t>r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ts</a:t>
            </a:r>
            <a:r>
              <a:rPr sz="1400" dirty="0">
                <a:solidFill>
                  <a:srgbClr val="56555A"/>
                </a:solidFill>
                <a:latin typeface="Arial Black"/>
                <a:cs typeface="Arial Black"/>
              </a:rPr>
              <a:t>	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in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92051" y="5571236"/>
            <a:ext cx="1820228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45" dirty="0">
                <a:solidFill>
                  <a:srgbClr val="56555A"/>
                </a:solidFill>
                <a:latin typeface="Arial Black"/>
                <a:cs typeface="Arial Black"/>
              </a:rPr>
              <a:t>Excel.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Choose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your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data,</a:t>
            </a:r>
            <a:r>
              <a:rPr sz="1400" spc="-4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Insert</a:t>
            </a:r>
            <a:endParaRPr sz="14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sz="1400" spc="45" dirty="0">
                <a:solidFill>
                  <a:srgbClr val="56555A"/>
                </a:solidFill>
                <a:latin typeface="Arial Black"/>
                <a:cs typeface="Arial Black"/>
              </a:rPr>
              <a:t>-&gt;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Charts </a:t>
            </a:r>
            <a:r>
              <a:rPr sz="1400" spc="40" dirty="0">
                <a:solidFill>
                  <a:srgbClr val="56555A"/>
                </a:solidFill>
                <a:latin typeface="Arial Black"/>
                <a:cs typeface="Arial Black"/>
              </a:rPr>
              <a:t>-&gt;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Clustered column  </a:t>
            </a:r>
            <a:r>
              <a:rPr sz="1400" spc="-140" dirty="0">
                <a:solidFill>
                  <a:srgbClr val="56555A"/>
                </a:solidFill>
                <a:latin typeface="Arial Black"/>
                <a:cs typeface="Arial Black"/>
              </a:rPr>
              <a:t>or 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Bar</a:t>
            </a:r>
            <a:r>
              <a:rPr sz="1400" spc="-13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chart.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158523" y="3799967"/>
            <a:ext cx="935355" cy="953135"/>
            <a:chOff x="6878031" y="3799966"/>
            <a:chExt cx="1247140" cy="953135"/>
          </a:xfrm>
        </p:grpSpPr>
        <p:sp>
          <p:nvSpPr>
            <p:cNvPr id="51" name="object 51"/>
            <p:cNvSpPr/>
            <p:nvPr/>
          </p:nvSpPr>
          <p:spPr>
            <a:xfrm>
              <a:off x="7353934" y="3810126"/>
              <a:ext cx="466725" cy="786130"/>
            </a:xfrm>
            <a:custGeom>
              <a:avLst/>
              <a:gdLst/>
              <a:ahLst/>
              <a:cxnLst/>
              <a:rect l="l" t="t" r="r" b="b"/>
              <a:pathLst>
                <a:path w="466725" h="786129">
                  <a:moveTo>
                    <a:pt x="0" y="0"/>
                  </a:moveTo>
                  <a:lnTo>
                    <a:pt x="0" y="466217"/>
                  </a:lnTo>
                  <a:lnTo>
                    <a:pt x="339598" y="785622"/>
                  </a:lnTo>
                  <a:lnTo>
                    <a:pt x="372244" y="746968"/>
                  </a:lnTo>
                  <a:lnTo>
                    <a:pt x="400301" y="705304"/>
                  </a:lnTo>
                  <a:lnTo>
                    <a:pt x="423610" y="661041"/>
                  </a:lnTo>
                  <a:lnTo>
                    <a:pt x="442014" y="614590"/>
                  </a:lnTo>
                  <a:lnTo>
                    <a:pt x="455354" y="566361"/>
                  </a:lnTo>
                  <a:lnTo>
                    <a:pt x="463475" y="516767"/>
                  </a:lnTo>
                  <a:lnTo>
                    <a:pt x="466217" y="466217"/>
                  </a:lnTo>
                  <a:lnTo>
                    <a:pt x="463810" y="418558"/>
                  </a:lnTo>
                  <a:lnTo>
                    <a:pt x="456748" y="372273"/>
                  </a:lnTo>
                  <a:lnTo>
                    <a:pt x="445262" y="327598"/>
                  </a:lnTo>
                  <a:lnTo>
                    <a:pt x="429589" y="284767"/>
                  </a:lnTo>
                  <a:lnTo>
                    <a:pt x="409961" y="244014"/>
                  </a:lnTo>
                  <a:lnTo>
                    <a:pt x="386613" y="205575"/>
                  </a:lnTo>
                  <a:lnTo>
                    <a:pt x="359778" y="169682"/>
                  </a:lnTo>
                  <a:lnTo>
                    <a:pt x="329692" y="136572"/>
                  </a:lnTo>
                  <a:lnTo>
                    <a:pt x="296586" y="106479"/>
                  </a:lnTo>
                  <a:lnTo>
                    <a:pt x="260697" y="79637"/>
                  </a:lnTo>
                  <a:lnTo>
                    <a:pt x="222258" y="56281"/>
                  </a:lnTo>
                  <a:lnTo>
                    <a:pt x="181502" y="36645"/>
                  </a:lnTo>
                  <a:lnTo>
                    <a:pt x="138665" y="20964"/>
                  </a:lnTo>
                  <a:lnTo>
                    <a:pt x="93979" y="9474"/>
                  </a:lnTo>
                  <a:lnTo>
                    <a:pt x="47679" y="2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56170" y="4276343"/>
              <a:ext cx="737870" cy="466090"/>
            </a:xfrm>
            <a:custGeom>
              <a:avLst/>
              <a:gdLst/>
              <a:ahLst/>
              <a:cxnLst/>
              <a:rect l="l" t="t" r="r" b="b"/>
              <a:pathLst>
                <a:path w="737870" h="466089">
                  <a:moveTo>
                    <a:pt x="397763" y="0"/>
                  </a:moveTo>
                  <a:lnTo>
                    <a:pt x="0" y="243077"/>
                  </a:lnTo>
                  <a:lnTo>
                    <a:pt x="17137" y="269142"/>
                  </a:lnTo>
                  <a:lnTo>
                    <a:pt x="35941" y="293957"/>
                  </a:lnTo>
                  <a:lnTo>
                    <a:pt x="78358" y="339597"/>
                  </a:lnTo>
                  <a:lnTo>
                    <a:pt x="114733" y="370502"/>
                  </a:lnTo>
                  <a:lnTo>
                    <a:pt x="153295" y="397070"/>
                  </a:lnTo>
                  <a:lnTo>
                    <a:pt x="193713" y="419313"/>
                  </a:lnTo>
                  <a:lnTo>
                    <a:pt x="235656" y="437241"/>
                  </a:lnTo>
                  <a:lnTo>
                    <a:pt x="278792" y="450862"/>
                  </a:lnTo>
                  <a:lnTo>
                    <a:pt x="322791" y="460188"/>
                  </a:lnTo>
                  <a:lnTo>
                    <a:pt x="367321" y="465229"/>
                  </a:lnTo>
                  <a:lnTo>
                    <a:pt x="412051" y="465994"/>
                  </a:lnTo>
                  <a:lnTo>
                    <a:pt x="456650" y="462494"/>
                  </a:lnTo>
                  <a:lnTo>
                    <a:pt x="500787" y="454738"/>
                  </a:lnTo>
                  <a:lnTo>
                    <a:pt x="544131" y="442737"/>
                  </a:lnTo>
                  <a:lnTo>
                    <a:pt x="586351" y="426501"/>
                  </a:lnTo>
                  <a:lnTo>
                    <a:pt x="627114" y="406040"/>
                  </a:lnTo>
                  <a:lnTo>
                    <a:pt x="666092" y="381363"/>
                  </a:lnTo>
                  <a:lnTo>
                    <a:pt x="702951" y="352481"/>
                  </a:lnTo>
                  <a:lnTo>
                    <a:pt x="737361" y="319404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FF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56170" y="4276343"/>
              <a:ext cx="737870" cy="466090"/>
            </a:xfrm>
            <a:custGeom>
              <a:avLst/>
              <a:gdLst/>
              <a:ahLst/>
              <a:cxnLst/>
              <a:rect l="l" t="t" r="r" b="b"/>
              <a:pathLst>
                <a:path w="737870" h="466089">
                  <a:moveTo>
                    <a:pt x="737361" y="319404"/>
                  </a:moveTo>
                  <a:lnTo>
                    <a:pt x="702951" y="352481"/>
                  </a:lnTo>
                  <a:lnTo>
                    <a:pt x="666092" y="381363"/>
                  </a:lnTo>
                  <a:lnTo>
                    <a:pt x="627114" y="406040"/>
                  </a:lnTo>
                  <a:lnTo>
                    <a:pt x="586351" y="426501"/>
                  </a:lnTo>
                  <a:lnTo>
                    <a:pt x="544131" y="442737"/>
                  </a:lnTo>
                  <a:lnTo>
                    <a:pt x="500787" y="454738"/>
                  </a:lnTo>
                  <a:lnTo>
                    <a:pt x="456650" y="462494"/>
                  </a:lnTo>
                  <a:lnTo>
                    <a:pt x="412051" y="465994"/>
                  </a:lnTo>
                  <a:lnTo>
                    <a:pt x="367321" y="465229"/>
                  </a:lnTo>
                  <a:lnTo>
                    <a:pt x="322791" y="460188"/>
                  </a:lnTo>
                  <a:lnTo>
                    <a:pt x="278792" y="450862"/>
                  </a:lnTo>
                  <a:lnTo>
                    <a:pt x="235656" y="437241"/>
                  </a:lnTo>
                  <a:lnTo>
                    <a:pt x="193713" y="419313"/>
                  </a:lnTo>
                  <a:lnTo>
                    <a:pt x="153295" y="397070"/>
                  </a:lnTo>
                  <a:lnTo>
                    <a:pt x="114733" y="370502"/>
                  </a:lnTo>
                  <a:lnTo>
                    <a:pt x="78358" y="339597"/>
                  </a:lnTo>
                  <a:lnTo>
                    <a:pt x="35941" y="293957"/>
                  </a:lnTo>
                  <a:lnTo>
                    <a:pt x="0" y="243077"/>
                  </a:lnTo>
                  <a:lnTo>
                    <a:pt x="397763" y="0"/>
                  </a:lnTo>
                  <a:lnTo>
                    <a:pt x="737361" y="31940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88191" y="3810126"/>
              <a:ext cx="466090" cy="709295"/>
            </a:xfrm>
            <a:custGeom>
              <a:avLst/>
              <a:gdLst/>
              <a:ahLst/>
              <a:cxnLst/>
              <a:rect l="l" t="t" r="r" b="b"/>
              <a:pathLst>
                <a:path w="466090" h="709295">
                  <a:moveTo>
                    <a:pt x="465743" y="0"/>
                  </a:moveTo>
                  <a:lnTo>
                    <a:pt x="414567" y="2827"/>
                  </a:lnTo>
                  <a:lnTo>
                    <a:pt x="364214" y="11220"/>
                  </a:lnTo>
                  <a:lnTo>
                    <a:pt x="315141" y="25045"/>
                  </a:lnTo>
                  <a:lnTo>
                    <a:pt x="267806" y="44167"/>
                  </a:lnTo>
                  <a:lnTo>
                    <a:pt x="222665" y="68453"/>
                  </a:lnTo>
                  <a:lnTo>
                    <a:pt x="183246" y="95359"/>
                  </a:lnTo>
                  <a:lnTo>
                    <a:pt x="147432" y="125524"/>
                  </a:lnTo>
                  <a:lnTo>
                    <a:pt x="115300" y="158624"/>
                  </a:lnTo>
                  <a:lnTo>
                    <a:pt x="86928" y="194337"/>
                  </a:lnTo>
                  <a:lnTo>
                    <a:pt x="62393" y="232341"/>
                  </a:lnTo>
                  <a:lnTo>
                    <a:pt x="41774" y="272313"/>
                  </a:lnTo>
                  <a:lnTo>
                    <a:pt x="25147" y="313930"/>
                  </a:lnTo>
                  <a:lnTo>
                    <a:pt x="12591" y="356870"/>
                  </a:lnTo>
                  <a:lnTo>
                    <a:pt x="4183" y="400809"/>
                  </a:lnTo>
                  <a:lnTo>
                    <a:pt x="0" y="445427"/>
                  </a:lnTo>
                  <a:lnTo>
                    <a:pt x="119" y="490399"/>
                  </a:lnTo>
                  <a:lnTo>
                    <a:pt x="4620" y="535404"/>
                  </a:lnTo>
                  <a:lnTo>
                    <a:pt x="13578" y="580118"/>
                  </a:lnTo>
                  <a:lnTo>
                    <a:pt x="27073" y="624220"/>
                  </a:lnTo>
                  <a:lnTo>
                    <a:pt x="45180" y="667386"/>
                  </a:lnTo>
                  <a:lnTo>
                    <a:pt x="67979" y="709295"/>
                  </a:lnTo>
                  <a:lnTo>
                    <a:pt x="465743" y="466217"/>
                  </a:lnTo>
                  <a:lnTo>
                    <a:pt x="465743" y="0"/>
                  </a:lnTo>
                  <a:close/>
                </a:path>
              </a:pathLst>
            </a:custGeom>
            <a:solidFill>
              <a:srgbClr val="7CA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88191" y="3810126"/>
              <a:ext cx="466090" cy="709295"/>
            </a:xfrm>
            <a:custGeom>
              <a:avLst/>
              <a:gdLst/>
              <a:ahLst/>
              <a:cxnLst/>
              <a:rect l="l" t="t" r="r" b="b"/>
              <a:pathLst>
                <a:path w="466090" h="709295">
                  <a:moveTo>
                    <a:pt x="67979" y="709295"/>
                  </a:moveTo>
                  <a:lnTo>
                    <a:pt x="45180" y="667386"/>
                  </a:lnTo>
                  <a:lnTo>
                    <a:pt x="27073" y="624220"/>
                  </a:lnTo>
                  <a:lnTo>
                    <a:pt x="13578" y="580118"/>
                  </a:lnTo>
                  <a:lnTo>
                    <a:pt x="4620" y="535404"/>
                  </a:lnTo>
                  <a:lnTo>
                    <a:pt x="119" y="490399"/>
                  </a:lnTo>
                  <a:lnTo>
                    <a:pt x="0" y="445427"/>
                  </a:lnTo>
                  <a:lnTo>
                    <a:pt x="4183" y="400809"/>
                  </a:lnTo>
                  <a:lnTo>
                    <a:pt x="12591" y="356870"/>
                  </a:lnTo>
                  <a:lnTo>
                    <a:pt x="25147" y="313930"/>
                  </a:lnTo>
                  <a:lnTo>
                    <a:pt x="41774" y="272313"/>
                  </a:lnTo>
                  <a:lnTo>
                    <a:pt x="62393" y="232341"/>
                  </a:lnTo>
                  <a:lnTo>
                    <a:pt x="86928" y="194337"/>
                  </a:lnTo>
                  <a:lnTo>
                    <a:pt x="115300" y="158624"/>
                  </a:lnTo>
                  <a:lnTo>
                    <a:pt x="147432" y="125524"/>
                  </a:lnTo>
                  <a:lnTo>
                    <a:pt x="183246" y="95359"/>
                  </a:lnTo>
                  <a:lnTo>
                    <a:pt x="222665" y="68453"/>
                  </a:lnTo>
                  <a:lnTo>
                    <a:pt x="267806" y="44167"/>
                  </a:lnTo>
                  <a:lnTo>
                    <a:pt x="315141" y="25045"/>
                  </a:lnTo>
                  <a:lnTo>
                    <a:pt x="364214" y="11220"/>
                  </a:lnTo>
                  <a:lnTo>
                    <a:pt x="414567" y="2827"/>
                  </a:lnTo>
                  <a:lnTo>
                    <a:pt x="465743" y="0"/>
                  </a:lnTo>
                  <a:lnTo>
                    <a:pt x="465743" y="466217"/>
                  </a:lnTo>
                  <a:lnTo>
                    <a:pt x="67979" y="70929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82559" y="3835907"/>
              <a:ext cx="337820" cy="346075"/>
            </a:xfrm>
            <a:custGeom>
              <a:avLst/>
              <a:gdLst/>
              <a:ahLst/>
              <a:cxnLst/>
              <a:rect l="l" t="t" r="r" b="b"/>
              <a:pathLst>
                <a:path w="337820" h="346075">
                  <a:moveTo>
                    <a:pt x="337312" y="0"/>
                  </a:moveTo>
                  <a:lnTo>
                    <a:pt x="24892" y="0"/>
                  </a:lnTo>
                  <a:lnTo>
                    <a:pt x="24892" y="201803"/>
                  </a:lnTo>
                  <a:lnTo>
                    <a:pt x="0" y="255143"/>
                  </a:lnTo>
                  <a:lnTo>
                    <a:pt x="24892" y="288290"/>
                  </a:lnTo>
                  <a:lnTo>
                    <a:pt x="24892" y="345948"/>
                  </a:lnTo>
                  <a:lnTo>
                    <a:pt x="337312" y="345948"/>
                  </a:lnTo>
                  <a:lnTo>
                    <a:pt x="337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82559" y="3835907"/>
              <a:ext cx="337820" cy="346075"/>
            </a:xfrm>
            <a:custGeom>
              <a:avLst/>
              <a:gdLst/>
              <a:ahLst/>
              <a:cxnLst/>
              <a:rect l="l" t="t" r="r" b="b"/>
              <a:pathLst>
                <a:path w="337820" h="346075">
                  <a:moveTo>
                    <a:pt x="24892" y="0"/>
                  </a:moveTo>
                  <a:lnTo>
                    <a:pt x="76962" y="0"/>
                  </a:lnTo>
                  <a:lnTo>
                    <a:pt x="155067" y="0"/>
                  </a:lnTo>
                  <a:lnTo>
                    <a:pt x="337312" y="0"/>
                  </a:lnTo>
                  <a:lnTo>
                    <a:pt x="337312" y="201803"/>
                  </a:lnTo>
                  <a:lnTo>
                    <a:pt x="337312" y="288290"/>
                  </a:lnTo>
                  <a:lnTo>
                    <a:pt x="337312" y="345948"/>
                  </a:lnTo>
                  <a:lnTo>
                    <a:pt x="155067" y="345948"/>
                  </a:lnTo>
                  <a:lnTo>
                    <a:pt x="76962" y="345948"/>
                  </a:lnTo>
                  <a:lnTo>
                    <a:pt x="24892" y="345948"/>
                  </a:lnTo>
                  <a:lnTo>
                    <a:pt x="24892" y="288290"/>
                  </a:lnTo>
                  <a:lnTo>
                    <a:pt x="0" y="255143"/>
                  </a:lnTo>
                  <a:lnTo>
                    <a:pt x="24892" y="201803"/>
                  </a:lnTo>
                  <a:lnTo>
                    <a:pt x="24892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875972" y="3839336"/>
            <a:ext cx="193358" cy="627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111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A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u</a:t>
            </a:r>
            <a:r>
              <a:rPr sz="900" spc="20" dirty="0">
                <a:solidFill>
                  <a:srgbClr val="919094"/>
                </a:solidFill>
                <a:latin typeface="Arial"/>
                <a:cs typeface="Arial"/>
              </a:rPr>
              <a:t>di  </a:t>
            </a:r>
            <a:r>
              <a:rPr sz="900" spc="-45" dirty="0">
                <a:solidFill>
                  <a:srgbClr val="919094"/>
                </a:solidFill>
                <a:latin typeface="Arial"/>
                <a:cs typeface="Arial"/>
              </a:rPr>
              <a:t>37%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298805" y="4619053"/>
            <a:ext cx="273844" cy="354330"/>
            <a:chOff x="7065073" y="4619053"/>
            <a:chExt cx="365125" cy="354330"/>
          </a:xfrm>
        </p:grpSpPr>
        <p:sp>
          <p:nvSpPr>
            <p:cNvPr id="60" name="object 60"/>
            <p:cNvSpPr/>
            <p:nvPr/>
          </p:nvSpPr>
          <p:spPr>
            <a:xfrm>
              <a:off x="7069835" y="4623815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355092" y="0"/>
                  </a:moveTo>
                  <a:lnTo>
                    <a:pt x="0" y="0"/>
                  </a:lnTo>
                  <a:lnTo>
                    <a:pt x="0" y="344423"/>
                  </a:lnTo>
                  <a:lnTo>
                    <a:pt x="355092" y="34442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69835" y="4623815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0" y="0"/>
                  </a:moveTo>
                  <a:lnTo>
                    <a:pt x="207137" y="0"/>
                  </a:lnTo>
                  <a:lnTo>
                    <a:pt x="295910" y="0"/>
                  </a:lnTo>
                  <a:lnTo>
                    <a:pt x="355092" y="0"/>
                  </a:lnTo>
                  <a:lnTo>
                    <a:pt x="355092" y="57403"/>
                  </a:lnTo>
                  <a:lnTo>
                    <a:pt x="355092" y="116331"/>
                  </a:lnTo>
                  <a:lnTo>
                    <a:pt x="355092" y="143509"/>
                  </a:lnTo>
                  <a:lnTo>
                    <a:pt x="355092" y="344423"/>
                  </a:lnTo>
                  <a:lnTo>
                    <a:pt x="295910" y="344423"/>
                  </a:lnTo>
                  <a:lnTo>
                    <a:pt x="207137" y="344423"/>
                  </a:lnTo>
                  <a:lnTo>
                    <a:pt x="0" y="344423"/>
                  </a:lnTo>
                  <a:lnTo>
                    <a:pt x="0" y="143509"/>
                  </a:lnTo>
                  <a:lnTo>
                    <a:pt x="0" y="574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323523" y="4626355"/>
            <a:ext cx="225266" cy="627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5080" indent="-30480">
              <a:lnSpc>
                <a:spcPct val="111100"/>
              </a:lnSpc>
              <a:spcBef>
                <a:spcPts val="100"/>
              </a:spcBef>
            </a:pPr>
            <a:r>
              <a:rPr sz="900" spc="-20" dirty="0">
                <a:solidFill>
                  <a:srgbClr val="919094"/>
                </a:solidFill>
                <a:latin typeface="Arial"/>
                <a:cs typeface="Arial"/>
              </a:rPr>
              <a:t>BM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W  </a:t>
            </a:r>
            <a:r>
              <a:rPr sz="900" spc="-45" dirty="0">
                <a:solidFill>
                  <a:srgbClr val="919094"/>
                </a:solidFill>
                <a:latin typeface="Arial"/>
                <a:cs typeface="Arial"/>
              </a:rPr>
              <a:t>29%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840605" y="3645408"/>
            <a:ext cx="373380" cy="508000"/>
            <a:chOff x="6454140" y="3645408"/>
            <a:chExt cx="497840" cy="508000"/>
          </a:xfrm>
        </p:grpSpPr>
        <p:sp>
          <p:nvSpPr>
            <p:cNvPr id="64" name="object 64"/>
            <p:cNvSpPr/>
            <p:nvPr/>
          </p:nvSpPr>
          <p:spPr>
            <a:xfrm>
              <a:off x="6458712" y="3649980"/>
              <a:ext cx="488950" cy="498475"/>
            </a:xfrm>
            <a:custGeom>
              <a:avLst/>
              <a:gdLst/>
              <a:ahLst/>
              <a:cxnLst/>
              <a:rect l="l" t="t" r="r" b="b"/>
              <a:pathLst>
                <a:path w="488950" h="498475">
                  <a:moveTo>
                    <a:pt x="463295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463295" y="498348"/>
                  </a:lnTo>
                  <a:lnTo>
                    <a:pt x="463295" y="415290"/>
                  </a:lnTo>
                  <a:lnTo>
                    <a:pt x="488568" y="398018"/>
                  </a:lnTo>
                  <a:lnTo>
                    <a:pt x="463295" y="290703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58712" y="3649980"/>
              <a:ext cx="488950" cy="498475"/>
            </a:xfrm>
            <a:custGeom>
              <a:avLst/>
              <a:gdLst/>
              <a:ahLst/>
              <a:cxnLst/>
              <a:rect l="l" t="t" r="r" b="b"/>
              <a:pathLst>
                <a:path w="488950" h="498475">
                  <a:moveTo>
                    <a:pt x="0" y="0"/>
                  </a:moveTo>
                  <a:lnTo>
                    <a:pt x="270256" y="0"/>
                  </a:lnTo>
                  <a:lnTo>
                    <a:pt x="386080" y="0"/>
                  </a:lnTo>
                  <a:lnTo>
                    <a:pt x="463295" y="0"/>
                  </a:lnTo>
                  <a:lnTo>
                    <a:pt x="463295" y="290703"/>
                  </a:lnTo>
                  <a:lnTo>
                    <a:pt x="488568" y="398018"/>
                  </a:lnTo>
                  <a:lnTo>
                    <a:pt x="463295" y="415290"/>
                  </a:lnTo>
                  <a:lnTo>
                    <a:pt x="463295" y="498348"/>
                  </a:lnTo>
                  <a:lnTo>
                    <a:pt x="386080" y="498348"/>
                  </a:lnTo>
                  <a:lnTo>
                    <a:pt x="270256" y="498348"/>
                  </a:lnTo>
                  <a:lnTo>
                    <a:pt x="0" y="498348"/>
                  </a:lnTo>
                  <a:lnTo>
                    <a:pt x="0" y="415290"/>
                  </a:lnTo>
                  <a:lnTo>
                    <a:pt x="0" y="2907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866513" y="3653408"/>
            <a:ext cx="305276" cy="782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615" marR="5080" indent="-82550">
              <a:lnSpc>
                <a:spcPct val="110600"/>
              </a:lnSpc>
              <a:spcBef>
                <a:spcPts val="105"/>
              </a:spcBef>
            </a:pPr>
            <a:r>
              <a:rPr sz="900" spc="50" dirty="0">
                <a:solidFill>
                  <a:srgbClr val="919094"/>
                </a:solidFill>
                <a:latin typeface="Arial"/>
                <a:cs typeface="Arial"/>
              </a:rPr>
              <a:t>M</a:t>
            </a:r>
            <a:r>
              <a:rPr sz="900" spc="-35" dirty="0">
                <a:solidFill>
                  <a:srgbClr val="919094"/>
                </a:solidFill>
                <a:latin typeface="Arial"/>
                <a:cs typeface="Arial"/>
              </a:rPr>
              <a:t>e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rc</a:t>
            </a:r>
            <a:r>
              <a:rPr sz="900" spc="-35" dirty="0">
                <a:solidFill>
                  <a:srgbClr val="919094"/>
                </a:solidFill>
                <a:latin typeface="Arial"/>
                <a:cs typeface="Arial"/>
              </a:rPr>
              <a:t>e</a:t>
            </a:r>
            <a:r>
              <a:rPr sz="900" spc="15" dirty="0">
                <a:solidFill>
                  <a:srgbClr val="919094"/>
                </a:solidFill>
                <a:latin typeface="Arial"/>
                <a:cs typeface="Arial"/>
              </a:rPr>
              <a:t>d  </a:t>
            </a:r>
            <a:r>
              <a:rPr sz="900" spc="-55" dirty="0">
                <a:solidFill>
                  <a:srgbClr val="919094"/>
                </a:solidFill>
                <a:latin typeface="Arial"/>
                <a:cs typeface="Arial"/>
              </a:rPr>
              <a:t>es  </a:t>
            </a:r>
            <a:r>
              <a:rPr sz="900" spc="-45" dirty="0">
                <a:solidFill>
                  <a:srgbClr val="919094"/>
                </a:solidFill>
                <a:latin typeface="Arial"/>
                <a:cs typeface="Arial"/>
              </a:rPr>
              <a:t>34%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83550" y="5144517"/>
            <a:ext cx="1819751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100"/>
              </a:spcBef>
            </a:pP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Pie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charts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are created </a:t>
            </a:r>
            <a:r>
              <a:rPr sz="1400" spc="-155" dirty="0">
                <a:solidFill>
                  <a:srgbClr val="56555A"/>
                </a:solidFill>
                <a:latin typeface="Arial Black"/>
                <a:cs typeface="Arial Black"/>
              </a:rPr>
              <a:t>in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following</a:t>
            </a:r>
            <a:r>
              <a:rPr sz="1400" spc="-9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way:</a:t>
            </a:r>
            <a:endParaRPr sz="14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Choose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your</a:t>
            </a:r>
            <a:r>
              <a:rPr sz="1400" spc="12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data,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Insert </a:t>
            </a:r>
            <a:r>
              <a:rPr sz="1400" spc="40" dirty="0">
                <a:solidFill>
                  <a:srgbClr val="56555A"/>
                </a:solidFill>
                <a:latin typeface="Arial Black"/>
                <a:cs typeface="Arial Black"/>
              </a:rPr>
              <a:t>-&gt; 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Charts </a:t>
            </a:r>
            <a:r>
              <a:rPr sz="1400" spc="50" dirty="0">
                <a:solidFill>
                  <a:srgbClr val="56555A"/>
                </a:solidFill>
                <a:latin typeface="Arial Black"/>
                <a:cs typeface="Arial Black"/>
              </a:rPr>
              <a:t>-&gt;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Pie</a:t>
            </a:r>
            <a:r>
              <a:rPr sz="1400" spc="-26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chart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505955" y="3395472"/>
            <a:ext cx="2004060" cy="1769745"/>
            <a:chOff x="8674607" y="3395471"/>
            <a:chExt cx="2672080" cy="1769745"/>
          </a:xfrm>
        </p:grpSpPr>
        <p:sp>
          <p:nvSpPr>
            <p:cNvPr id="69" name="object 69"/>
            <p:cNvSpPr/>
            <p:nvPr/>
          </p:nvSpPr>
          <p:spPr>
            <a:xfrm>
              <a:off x="8674607" y="3395471"/>
              <a:ext cx="2672080" cy="1769745"/>
            </a:xfrm>
            <a:custGeom>
              <a:avLst/>
              <a:gdLst/>
              <a:ahLst/>
              <a:cxnLst/>
              <a:rect l="l" t="t" r="r" b="b"/>
              <a:pathLst>
                <a:path w="2672079" h="1769745">
                  <a:moveTo>
                    <a:pt x="2671572" y="0"/>
                  </a:moveTo>
                  <a:lnTo>
                    <a:pt x="0" y="0"/>
                  </a:lnTo>
                  <a:lnTo>
                    <a:pt x="0" y="1769364"/>
                  </a:lnTo>
                  <a:lnTo>
                    <a:pt x="2671572" y="1769364"/>
                  </a:lnTo>
                  <a:lnTo>
                    <a:pt x="2671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291827" y="4158995"/>
              <a:ext cx="1580515" cy="363220"/>
            </a:xfrm>
            <a:custGeom>
              <a:avLst/>
              <a:gdLst/>
              <a:ahLst/>
              <a:cxnLst/>
              <a:rect l="l" t="t" r="r" b="b"/>
              <a:pathLst>
                <a:path w="1580515" h="363220">
                  <a:moveTo>
                    <a:pt x="0" y="362711"/>
                  </a:moveTo>
                  <a:lnTo>
                    <a:pt x="181355" y="362711"/>
                  </a:lnTo>
                </a:path>
                <a:path w="1580515" h="363220">
                  <a:moveTo>
                    <a:pt x="345948" y="362711"/>
                  </a:moveTo>
                  <a:lnTo>
                    <a:pt x="708660" y="362711"/>
                  </a:lnTo>
                </a:path>
                <a:path w="1580515" h="363220">
                  <a:moveTo>
                    <a:pt x="873251" y="362711"/>
                  </a:moveTo>
                  <a:lnTo>
                    <a:pt x="1234440" y="362711"/>
                  </a:lnTo>
                </a:path>
                <a:path w="1580515" h="363220">
                  <a:moveTo>
                    <a:pt x="0" y="0"/>
                  </a:moveTo>
                  <a:lnTo>
                    <a:pt x="181355" y="0"/>
                  </a:lnTo>
                </a:path>
                <a:path w="1580515" h="363220">
                  <a:moveTo>
                    <a:pt x="345948" y="0"/>
                  </a:moveTo>
                  <a:lnTo>
                    <a:pt x="708660" y="0"/>
                  </a:lnTo>
                </a:path>
                <a:path w="1580515" h="363220">
                  <a:moveTo>
                    <a:pt x="873251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91827" y="3794759"/>
              <a:ext cx="1580515" cy="0"/>
            </a:xfrm>
            <a:custGeom>
              <a:avLst/>
              <a:gdLst/>
              <a:ahLst/>
              <a:cxnLst/>
              <a:rect l="l" t="t" r="r" b="b"/>
              <a:pathLst>
                <a:path w="1580515">
                  <a:moveTo>
                    <a:pt x="0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473184" y="3983735"/>
              <a:ext cx="1217930" cy="902335"/>
            </a:xfrm>
            <a:custGeom>
              <a:avLst/>
              <a:gdLst/>
              <a:ahLst/>
              <a:cxnLst/>
              <a:rect l="l" t="t" r="r" b="b"/>
              <a:pathLst>
                <a:path w="1217929" h="902335">
                  <a:moveTo>
                    <a:pt x="164592" y="0"/>
                  </a:moveTo>
                  <a:lnTo>
                    <a:pt x="0" y="0"/>
                  </a:lnTo>
                  <a:lnTo>
                    <a:pt x="0" y="902208"/>
                  </a:lnTo>
                  <a:lnTo>
                    <a:pt x="164592" y="902208"/>
                  </a:lnTo>
                  <a:lnTo>
                    <a:pt x="164592" y="0"/>
                  </a:lnTo>
                  <a:close/>
                </a:path>
                <a:path w="1217929" h="902335">
                  <a:moveTo>
                    <a:pt x="691896" y="80772"/>
                  </a:moveTo>
                  <a:lnTo>
                    <a:pt x="527304" y="80772"/>
                  </a:lnTo>
                  <a:lnTo>
                    <a:pt x="527304" y="902208"/>
                  </a:lnTo>
                  <a:lnTo>
                    <a:pt x="691896" y="902208"/>
                  </a:lnTo>
                  <a:lnTo>
                    <a:pt x="691896" y="80772"/>
                  </a:lnTo>
                  <a:close/>
                </a:path>
                <a:path w="1217929" h="902335">
                  <a:moveTo>
                    <a:pt x="1217676" y="188976"/>
                  </a:moveTo>
                  <a:lnTo>
                    <a:pt x="1053084" y="188976"/>
                  </a:lnTo>
                  <a:lnTo>
                    <a:pt x="1053084" y="902208"/>
                  </a:lnTo>
                  <a:lnTo>
                    <a:pt x="1217676" y="902208"/>
                  </a:lnTo>
                  <a:lnTo>
                    <a:pt x="1217676" y="18897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291827" y="4885943"/>
              <a:ext cx="1580515" cy="0"/>
            </a:xfrm>
            <a:custGeom>
              <a:avLst/>
              <a:gdLst/>
              <a:ahLst/>
              <a:cxnLst/>
              <a:rect l="l" t="t" r="r" b="b"/>
              <a:pathLst>
                <a:path w="1580515">
                  <a:moveTo>
                    <a:pt x="0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556241" y="3795521"/>
              <a:ext cx="1053465" cy="687705"/>
            </a:xfrm>
            <a:custGeom>
              <a:avLst/>
              <a:gdLst/>
              <a:ahLst/>
              <a:cxnLst/>
              <a:rect l="l" t="t" r="r" b="b"/>
              <a:pathLst>
                <a:path w="1053465" h="687704">
                  <a:moveTo>
                    <a:pt x="0" y="687323"/>
                  </a:moveTo>
                  <a:lnTo>
                    <a:pt x="525779" y="367283"/>
                  </a:lnTo>
                  <a:lnTo>
                    <a:pt x="1053083" y="0"/>
                  </a:lnTo>
                </a:path>
              </a:pathLst>
            </a:custGeom>
            <a:ln w="2895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519538" y="4445380"/>
              <a:ext cx="73152" cy="731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46842" y="4126864"/>
              <a:ext cx="73151" cy="731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572622" y="3758056"/>
              <a:ext cx="73151" cy="731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086029" y="4678171"/>
            <a:ext cx="1633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124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481030" y="4678171"/>
            <a:ext cx="5338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113	98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219407" y="4796408"/>
            <a:ext cx="14382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008619" y="4279520"/>
            <a:ext cx="401003" cy="58669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35"/>
              </a:spcBef>
              <a:tabLst>
                <a:tab pos="208915" algn="l"/>
              </a:tabLst>
            </a:pPr>
            <a:r>
              <a:rPr sz="9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219408" y="3625088"/>
            <a:ext cx="238125" cy="1079142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80%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60%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839331" y="4796408"/>
            <a:ext cx="6715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791515" y="4432807"/>
            <a:ext cx="1152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743986" y="4069207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743986" y="3705859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072313" y="4932679"/>
            <a:ext cx="10001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  <a:tab pos="1040130" algn="l"/>
              </a:tabLst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Au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s	B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19327" y="4036594"/>
            <a:ext cx="138499" cy="6051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solidFill>
                  <a:srgbClr val="585858"/>
                </a:solidFill>
                <a:latin typeface="Arial"/>
                <a:cs typeface="Arial"/>
              </a:rPr>
              <a:t>Frequency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751130" y="3465703"/>
            <a:ext cx="26622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000" b="1" spc="-5" dirty="0">
                <a:solidFill>
                  <a:srgbClr val="001F5F"/>
                </a:solidFill>
                <a:latin typeface="Arial"/>
                <a:cs typeface="Arial"/>
              </a:rPr>
              <a:t>al</a:t>
            </a: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793420" y="5144517"/>
            <a:ext cx="6134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Next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slide.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45414" y="5194249"/>
            <a:ext cx="1816894" cy="1521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In </a:t>
            </a:r>
            <a:r>
              <a:rPr sz="1400" spc="-245" dirty="0">
                <a:solidFill>
                  <a:srgbClr val="56555A"/>
                </a:solidFill>
                <a:latin typeface="Arial Black"/>
                <a:cs typeface="Arial Black"/>
              </a:rPr>
              <a:t>Excel, </a:t>
            </a:r>
            <a:r>
              <a:rPr sz="1400" spc="-285" dirty="0">
                <a:solidFill>
                  <a:srgbClr val="56555A"/>
                </a:solidFill>
                <a:latin typeface="Arial Black"/>
                <a:cs typeface="Arial Black"/>
              </a:rPr>
              <a:t>we 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can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either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hard 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code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frequencies </a:t>
            </a:r>
            <a:r>
              <a:rPr sz="1400" spc="-140" dirty="0">
                <a:solidFill>
                  <a:srgbClr val="56555A"/>
                </a:solidFill>
                <a:latin typeface="Arial Black"/>
                <a:cs typeface="Arial Black"/>
              </a:rPr>
              <a:t>or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count 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them</a:t>
            </a:r>
            <a:r>
              <a:rPr sz="1400" spc="7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with </a:t>
            </a:r>
            <a:r>
              <a:rPr sz="1400" spc="-235" dirty="0">
                <a:solidFill>
                  <a:srgbClr val="56555A"/>
                </a:solidFill>
                <a:latin typeface="Arial Black"/>
                <a:cs typeface="Arial Black"/>
              </a:rPr>
              <a:t>a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count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function. 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This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will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come </a:t>
            </a:r>
            <a:r>
              <a:rPr sz="1400" spc="-150" dirty="0">
                <a:solidFill>
                  <a:srgbClr val="56555A"/>
                </a:solidFill>
                <a:latin typeface="Arial Black"/>
                <a:cs typeface="Arial Black"/>
              </a:rPr>
              <a:t>up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later</a:t>
            </a:r>
            <a:r>
              <a:rPr sz="1400" spc="-13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55" dirty="0">
                <a:solidFill>
                  <a:srgbClr val="56555A"/>
                </a:solidFill>
                <a:latin typeface="Arial Black"/>
                <a:cs typeface="Arial Black"/>
              </a:rPr>
              <a:t>on.</a:t>
            </a:r>
            <a:endParaRPr sz="140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</a:pP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Total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formula: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=SUM()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36676" y="3628644"/>
            <a:ext cx="1504187" cy="11338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77390" y="6068567"/>
            <a:ext cx="164592" cy="216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53003" y="6031992"/>
            <a:ext cx="164591" cy="2164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36743" y="5817108"/>
            <a:ext cx="164591" cy="2148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888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1640" y="1556792"/>
            <a:ext cx="6048672" cy="1584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1544"/>
            <a:ext cx="9144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324544" y="0"/>
            <a:ext cx="9083352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Numerical </a:t>
            </a:r>
            <a:r>
              <a:rPr spc="-90" dirty="0"/>
              <a:t>variables. </a:t>
            </a:r>
            <a:r>
              <a:rPr spc="-105" dirty="0"/>
              <a:t>Frequency </a:t>
            </a:r>
            <a:r>
              <a:rPr spc="-45" dirty="0"/>
              <a:t>distribution </a:t>
            </a:r>
            <a:r>
              <a:rPr spc="-25" dirty="0"/>
              <a:t>table </a:t>
            </a:r>
            <a:r>
              <a:rPr spc="-50" dirty="0"/>
              <a:t>and</a:t>
            </a:r>
            <a:r>
              <a:rPr spc="-500" dirty="0"/>
              <a:t> </a:t>
            </a:r>
            <a:r>
              <a:rPr spc="-60" dirty="0"/>
              <a:t>histogram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592" y="4941168"/>
            <a:ext cx="6573239" cy="12804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Frequency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distribution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tables </a:t>
            </a:r>
            <a:r>
              <a:rPr sz="1400" spc="-140" dirty="0">
                <a:solidFill>
                  <a:srgbClr val="56555A"/>
                </a:solidFill>
                <a:latin typeface="Arial Black"/>
                <a:cs typeface="Arial Black"/>
              </a:rPr>
              <a:t>for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numerical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variables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are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different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than 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ones </a:t>
            </a:r>
            <a:r>
              <a:rPr sz="1400" spc="-140" dirty="0">
                <a:solidFill>
                  <a:srgbClr val="56555A"/>
                </a:solidFill>
                <a:latin typeface="Arial Black"/>
                <a:cs typeface="Arial Black"/>
              </a:rPr>
              <a:t>for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categorical.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Usually,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they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are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divided </a:t>
            </a:r>
            <a:r>
              <a:rPr sz="1400" spc="-165" dirty="0">
                <a:solidFill>
                  <a:srgbClr val="56555A"/>
                </a:solidFill>
                <a:latin typeface="Arial Black"/>
                <a:cs typeface="Arial Black"/>
              </a:rPr>
              <a:t>into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intervals </a:t>
            </a:r>
            <a:r>
              <a:rPr sz="1400" spc="-145" dirty="0">
                <a:solidFill>
                  <a:srgbClr val="56555A"/>
                </a:solidFill>
                <a:latin typeface="Arial Black"/>
                <a:cs typeface="Arial Black"/>
              </a:rPr>
              <a:t>of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equal  </a:t>
            </a:r>
            <a:r>
              <a:rPr sz="1400" spc="-140" dirty="0">
                <a:solidFill>
                  <a:srgbClr val="56555A"/>
                </a:solidFill>
                <a:latin typeface="Arial Black"/>
                <a:cs typeface="Arial Black"/>
              </a:rPr>
              <a:t>(or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unequal)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length. </a:t>
            </a: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200" dirty="0">
                <a:solidFill>
                  <a:srgbClr val="56555A"/>
                </a:solidFill>
                <a:latin typeface="Arial Black"/>
                <a:cs typeface="Arial Black"/>
              </a:rPr>
              <a:t>tables </a:t>
            </a:r>
            <a:r>
              <a:rPr sz="1400" spc="-229" dirty="0">
                <a:solidFill>
                  <a:srgbClr val="56555A"/>
                </a:solidFill>
                <a:latin typeface="Arial Black"/>
                <a:cs typeface="Arial Black"/>
              </a:rPr>
              <a:t>show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interval,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absolute  frequency </a:t>
            </a:r>
            <a:r>
              <a:rPr sz="1400" spc="-175" dirty="0">
                <a:solidFill>
                  <a:srgbClr val="56555A"/>
                </a:solidFill>
                <a:latin typeface="Arial Black"/>
                <a:cs typeface="Arial Black"/>
              </a:rPr>
              <a:t>and </a:t>
            </a:r>
            <a:r>
              <a:rPr sz="1400" spc="-215" dirty="0">
                <a:solidFill>
                  <a:srgbClr val="56555A"/>
                </a:solidFill>
                <a:latin typeface="Arial Black"/>
                <a:cs typeface="Arial Black"/>
              </a:rPr>
              <a:t>sometimes </a:t>
            </a:r>
            <a:r>
              <a:rPr sz="1400" spc="-160" dirty="0">
                <a:solidFill>
                  <a:srgbClr val="56555A"/>
                </a:solidFill>
                <a:latin typeface="Arial Black"/>
                <a:cs typeface="Arial Black"/>
              </a:rPr>
              <a:t>it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useful </a:t>
            </a:r>
            <a:r>
              <a:rPr sz="1400" spc="-155" dirty="0">
                <a:solidFill>
                  <a:srgbClr val="56555A"/>
                </a:solidFill>
                <a:latin typeface="Arial Black"/>
                <a:cs typeface="Arial Black"/>
              </a:rPr>
              <a:t>to </a:t>
            </a:r>
            <a:r>
              <a:rPr sz="1400" spc="-204" dirty="0">
                <a:solidFill>
                  <a:srgbClr val="56555A"/>
                </a:solidFill>
                <a:latin typeface="Arial Black"/>
                <a:cs typeface="Arial Black"/>
              </a:rPr>
              <a:t>also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include the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relative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(and 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cumulative)</a:t>
            </a:r>
            <a:r>
              <a:rPr sz="1400" spc="-8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frequencies.</a:t>
            </a:r>
            <a:endParaRPr sz="1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 dirty="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</a:pPr>
            <a:r>
              <a:rPr sz="1400" spc="-22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80" dirty="0">
                <a:solidFill>
                  <a:srgbClr val="56555A"/>
                </a:solidFill>
                <a:latin typeface="Arial Black"/>
                <a:cs typeface="Arial Black"/>
              </a:rPr>
              <a:t>interval </a:t>
            </a:r>
            <a:r>
              <a:rPr sz="1400" spc="-195" dirty="0">
                <a:solidFill>
                  <a:srgbClr val="56555A"/>
                </a:solidFill>
                <a:latin typeface="Arial Black"/>
                <a:cs typeface="Arial Black"/>
              </a:rPr>
              <a:t>width </a:t>
            </a:r>
            <a:r>
              <a:rPr sz="1400" spc="-225" dirty="0">
                <a:solidFill>
                  <a:srgbClr val="56555A"/>
                </a:solidFill>
                <a:latin typeface="Arial Black"/>
                <a:cs typeface="Arial Black"/>
              </a:rPr>
              <a:t>is </a:t>
            </a:r>
            <a:r>
              <a:rPr sz="1400" spc="-210" dirty="0">
                <a:solidFill>
                  <a:srgbClr val="56555A"/>
                </a:solidFill>
                <a:latin typeface="Arial Black"/>
                <a:cs typeface="Arial Black"/>
              </a:rPr>
              <a:t>calculated </a:t>
            </a:r>
            <a:r>
              <a:rPr sz="1400" spc="-185" dirty="0">
                <a:solidFill>
                  <a:srgbClr val="56555A"/>
                </a:solidFill>
                <a:latin typeface="Arial Black"/>
                <a:cs typeface="Arial Black"/>
              </a:rPr>
              <a:t>using </a:t>
            </a:r>
            <a:r>
              <a:rPr sz="1400" spc="-190" dirty="0">
                <a:solidFill>
                  <a:srgbClr val="56555A"/>
                </a:solidFill>
                <a:latin typeface="Arial Black"/>
                <a:cs typeface="Arial Black"/>
              </a:rPr>
              <a:t>the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following</a:t>
            </a:r>
            <a:r>
              <a:rPr sz="1400" spc="-15" dirty="0">
                <a:solidFill>
                  <a:srgbClr val="56555A"/>
                </a:solidFill>
                <a:latin typeface="Arial Black"/>
                <a:cs typeface="Arial Black"/>
              </a:rPr>
              <a:t> </a:t>
            </a:r>
            <a:r>
              <a:rPr sz="1400" spc="-170" dirty="0">
                <a:solidFill>
                  <a:srgbClr val="56555A"/>
                </a:solidFill>
                <a:latin typeface="Arial Black"/>
                <a:cs typeface="Arial Black"/>
              </a:rPr>
              <a:t>formula</a:t>
            </a:r>
            <a:r>
              <a:rPr sz="1400" spc="-170" dirty="0" smtClean="0">
                <a:solidFill>
                  <a:srgbClr val="56555A"/>
                </a:solidFill>
                <a:latin typeface="Arial Black"/>
                <a:cs typeface="Arial Black"/>
              </a:rPr>
              <a:t>: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7744" y="4033013"/>
            <a:ext cx="3672408" cy="45719"/>
          </a:xfrm>
          <a:custGeom>
            <a:avLst/>
            <a:gdLst/>
            <a:ahLst/>
            <a:cxnLst/>
            <a:rect l="l" t="t" r="r" b="b"/>
            <a:pathLst>
              <a:path w="2900679" h="12700">
                <a:moveTo>
                  <a:pt x="2900172" y="0"/>
                </a:moveTo>
                <a:lnTo>
                  <a:pt x="0" y="0"/>
                </a:lnTo>
                <a:lnTo>
                  <a:pt x="0" y="12191"/>
                </a:lnTo>
                <a:lnTo>
                  <a:pt x="2900172" y="12191"/>
                </a:lnTo>
                <a:lnTo>
                  <a:pt x="290017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1094810" y="3861048"/>
            <a:ext cx="999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IN" spc="-170" dirty="0" smtClean="0">
                <a:solidFill>
                  <a:srgbClr val="56555A"/>
                </a:solidFill>
                <a:latin typeface="Arial Black"/>
                <a:cs typeface="Arial Black"/>
              </a:rPr>
              <a:t>Width =</a:t>
            </a:r>
            <a:endParaRPr lang="en-IN" dirty="0">
              <a:latin typeface="Arial Black"/>
              <a:cs typeface="Arial Blac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95736" y="3613666"/>
            <a:ext cx="332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IN" spc="-170" dirty="0" smtClean="0">
                <a:solidFill>
                  <a:srgbClr val="56555A"/>
                </a:solidFill>
                <a:latin typeface="Arial Black"/>
                <a:cs typeface="Arial Black"/>
              </a:rPr>
              <a:t>large number – Small Number</a:t>
            </a:r>
            <a:endParaRPr lang="en-IN" dirty="0">
              <a:latin typeface="Arial Black"/>
              <a:cs typeface="Arial Blac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8616" y="4230380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IN" spc="-170" dirty="0" smtClean="0">
                <a:solidFill>
                  <a:srgbClr val="56555A"/>
                </a:solidFill>
                <a:latin typeface="Arial Black"/>
                <a:cs typeface="Arial Black"/>
              </a:rPr>
              <a:t>Number of Desire Trends</a:t>
            </a:r>
            <a:endParaRPr lang="en-IN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3575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162938"/>
            <a:ext cx="8507288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Numerical </a:t>
            </a:r>
            <a:r>
              <a:rPr spc="-90" dirty="0"/>
              <a:t>variables. </a:t>
            </a:r>
            <a:r>
              <a:rPr spc="-105" dirty="0"/>
              <a:t>Frequency </a:t>
            </a:r>
            <a:r>
              <a:rPr spc="-45" dirty="0"/>
              <a:t>distribution </a:t>
            </a:r>
            <a:r>
              <a:rPr spc="-25" dirty="0"/>
              <a:t>table </a:t>
            </a:r>
            <a:r>
              <a:rPr spc="-50" dirty="0"/>
              <a:t>and</a:t>
            </a:r>
            <a:r>
              <a:rPr spc="-500" dirty="0"/>
              <a:t> </a:t>
            </a:r>
            <a:r>
              <a:rPr spc="-60" dirty="0"/>
              <a:t>histogram</a:t>
            </a:r>
          </a:p>
        </p:txBody>
      </p:sp>
      <p:sp>
        <p:nvSpPr>
          <p:cNvPr id="4" name="object 4"/>
          <p:cNvSpPr/>
          <p:nvPr/>
        </p:nvSpPr>
        <p:spPr>
          <a:xfrm>
            <a:off x="107504" y="3390820"/>
            <a:ext cx="3960440" cy="255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5576" y="1860296"/>
            <a:ext cx="8037905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400" b="1" spc="-200" dirty="0">
                <a:solidFill>
                  <a:srgbClr val="56555A"/>
                </a:solidFill>
                <a:cs typeface="Arial Black"/>
              </a:rPr>
              <a:t>Histograms </a:t>
            </a:r>
            <a:r>
              <a:rPr sz="2400" b="1" spc="-204" dirty="0">
                <a:solidFill>
                  <a:srgbClr val="56555A"/>
                </a:solidFill>
                <a:cs typeface="Arial Black"/>
              </a:rPr>
              <a:t>are </a:t>
            </a:r>
            <a:r>
              <a:rPr sz="2400" b="1" spc="-185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400" b="1" spc="-170" dirty="0">
                <a:solidFill>
                  <a:srgbClr val="56555A"/>
                </a:solidFill>
                <a:cs typeface="Arial Black"/>
              </a:rPr>
              <a:t>one</a:t>
            </a:r>
            <a:r>
              <a:rPr sz="2400" b="1" spc="125" dirty="0">
                <a:solidFill>
                  <a:srgbClr val="56555A"/>
                </a:solidFill>
                <a:cs typeface="Arial Black"/>
              </a:rPr>
              <a:t> </a:t>
            </a:r>
            <a:r>
              <a:rPr sz="2400" b="1" spc="-145" dirty="0">
                <a:solidFill>
                  <a:srgbClr val="56555A"/>
                </a:solidFill>
                <a:cs typeface="Arial Black"/>
              </a:rPr>
              <a:t>of  </a:t>
            </a:r>
            <a:r>
              <a:rPr sz="2400" b="1" spc="-185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400" b="1" spc="-204" dirty="0">
                <a:solidFill>
                  <a:srgbClr val="56555A"/>
                </a:solidFill>
                <a:cs typeface="Arial Black"/>
              </a:rPr>
              <a:t>most </a:t>
            </a:r>
            <a:r>
              <a:rPr sz="2400" b="1" spc="-200" dirty="0">
                <a:solidFill>
                  <a:srgbClr val="56555A"/>
                </a:solidFill>
                <a:cs typeface="Arial Black"/>
              </a:rPr>
              <a:t>common </a:t>
            </a:r>
            <a:r>
              <a:rPr sz="2400" b="1" spc="-265" dirty="0">
                <a:solidFill>
                  <a:srgbClr val="56555A"/>
                </a:solidFill>
                <a:cs typeface="Arial Black"/>
              </a:rPr>
              <a:t>ways </a:t>
            </a:r>
            <a:r>
              <a:rPr sz="2400" b="1" spc="-160" dirty="0">
                <a:solidFill>
                  <a:srgbClr val="56555A"/>
                </a:solidFill>
                <a:cs typeface="Arial Black"/>
              </a:rPr>
              <a:t>to </a:t>
            </a:r>
            <a:r>
              <a:rPr sz="2400" b="1" spc="-190" dirty="0">
                <a:solidFill>
                  <a:srgbClr val="56555A"/>
                </a:solidFill>
                <a:cs typeface="Arial Black"/>
              </a:rPr>
              <a:t>represent  </a:t>
            </a:r>
            <a:r>
              <a:rPr sz="2400" b="1" spc="-200" dirty="0">
                <a:solidFill>
                  <a:srgbClr val="56555A"/>
                </a:solidFill>
                <a:cs typeface="Arial Black"/>
              </a:rPr>
              <a:t>numerical </a:t>
            </a:r>
            <a:r>
              <a:rPr sz="2400" b="1" spc="-190" dirty="0">
                <a:solidFill>
                  <a:srgbClr val="56555A"/>
                </a:solidFill>
                <a:cs typeface="Arial Black"/>
              </a:rPr>
              <a:t>data. </a:t>
            </a:r>
            <a:r>
              <a:rPr sz="2400" b="1" spc="-254" dirty="0">
                <a:solidFill>
                  <a:srgbClr val="56555A"/>
                </a:solidFill>
                <a:cs typeface="Arial Black"/>
              </a:rPr>
              <a:t>Each </a:t>
            </a:r>
            <a:r>
              <a:rPr sz="2400" b="1" spc="-180" dirty="0">
                <a:solidFill>
                  <a:srgbClr val="56555A"/>
                </a:solidFill>
                <a:cs typeface="Arial Black"/>
              </a:rPr>
              <a:t>bar </a:t>
            </a:r>
            <a:r>
              <a:rPr sz="2400" b="1" spc="-229" dirty="0">
                <a:solidFill>
                  <a:srgbClr val="56555A"/>
                </a:solidFill>
                <a:cs typeface="Arial Black"/>
              </a:rPr>
              <a:t>has </a:t>
            </a:r>
            <a:r>
              <a:rPr sz="2400" b="1" spc="-195" dirty="0">
                <a:solidFill>
                  <a:srgbClr val="56555A"/>
                </a:solidFill>
                <a:cs typeface="Arial Black"/>
              </a:rPr>
              <a:t>width </a:t>
            </a:r>
            <a:r>
              <a:rPr sz="2400" b="1" spc="-180" dirty="0">
                <a:solidFill>
                  <a:srgbClr val="56555A"/>
                </a:solidFill>
                <a:cs typeface="Arial Black"/>
              </a:rPr>
              <a:t>equal </a:t>
            </a:r>
            <a:r>
              <a:rPr sz="2400" b="1" spc="-160" dirty="0">
                <a:solidFill>
                  <a:srgbClr val="56555A"/>
                </a:solidFill>
                <a:cs typeface="Arial Black"/>
              </a:rPr>
              <a:t>to </a:t>
            </a:r>
            <a:r>
              <a:rPr sz="2400" b="1" spc="-185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400" b="1" spc="-195" dirty="0">
                <a:solidFill>
                  <a:srgbClr val="56555A"/>
                </a:solidFill>
                <a:cs typeface="Arial Black"/>
              </a:rPr>
              <a:t>width </a:t>
            </a:r>
            <a:r>
              <a:rPr sz="2400" b="1" spc="-145" dirty="0">
                <a:solidFill>
                  <a:srgbClr val="56555A"/>
                </a:solidFill>
                <a:cs typeface="Arial Black"/>
              </a:rPr>
              <a:t>of </a:t>
            </a:r>
            <a:r>
              <a:rPr sz="2400" b="1" spc="-185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400" b="1" spc="-175" dirty="0">
                <a:solidFill>
                  <a:srgbClr val="56555A"/>
                </a:solidFill>
                <a:cs typeface="Arial Black"/>
              </a:rPr>
              <a:t>interval.  </a:t>
            </a:r>
            <a:r>
              <a:rPr sz="2400" b="1" spc="-225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400" b="1" spc="-204" dirty="0">
                <a:solidFill>
                  <a:srgbClr val="56555A"/>
                </a:solidFill>
                <a:cs typeface="Arial Black"/>
              </a:rPr>
              <a:t>bars are </a:t>
            </a:r>
            <a:r>
              <a:rPr sz="2400" b="1" spc="-175" dirty="0">
                <a:solidFill>
                  <a:srgbClr val="56555A"/>
                </a:solidFill>
                <a:cs typeface="Arial Black"/>
              </a:rPr>
              <a:t>touching </a:t>
            </a:r>
            <a:r>
              <a:rPr sz="2400" b="1" spc="-260" dirty="0">
                <a:solidFill>
                  <a:srgbClr val="56555A"/>
                </a:solidFill>
                <a:cs typeface="Arial Black"/>
              </a:rPr>
              <a:t>as </a:t>
            </a:r>
            <a:r>
              <a:rPr sz="2400" b="1" spc="-190" dirty="0">
                <a:solidFill>
                  <a:srgbClr val="56555A"/>
                </a:solidFill>
                <a:cs typeface="Arial Black"/>
              </a:rPr>
              <a:t>there </a:t>
            </a:r>
            <a:r>
              <a:rPr sz="2400" b="1" spc="-225" dirty="0">
                <a:solidFill>
                  <a:srgbClr val="56555A"/>
                </a:solidFill>
                <a:cs typeface="Arial Black"/>
              </a:rPr>
              <a:t>is </a:t>
            </a:r>
            <a:r>
              <a:rPr sz="2400" b="1" spc="-180" dirty="0">
                <a:solidFill>
                  <a:srgbClr val="56555A"/>
                </a:solidFill>
                <a:cs typeface="Arial Black"/>
              </a:rPr>
              <a:t>continuation </a:t>
            </a:r>
            <a:r>
              <a:rPr sz="2400" b="1" spc="-210" dirty="0">
                <a:solidFill>
                  <a:srgbClr val="56555A"/>
                </a:solidFill>
                <a:cs typeface="Arial Black"/>
              </a:rPr>
              <a:t>between </a:t>
            </a:r>
            <a:r>
              <a:rPr sz="2400" b="1" spc="-185" dirty="0">
                <a:solidFill>
                  <a:srgbClr val="56555A"/>
                </a:solidFill>
                <a:cs typeface="Arial Black"/>
              </a:rPr>
              <a:t>intervals: </a:t>
            </a:r>
            <a:r>
              <a:rPr sz="2400" b="1" spc="-220" dirty="0">
                <a:solidFill>
                  <a:srgbClr val="56555A"/>
                </a:solidFill>
                <a:cs typeface="Arial Black"/>
              </a:rPr>
              <a:t>where  </a:t>
            </a:r>
            <a:r>
              <a:rPr sz="2400" b="1" spc="-175" dirty="0">
                <a:solidFill>
                  <a:srgbClr val="56555A"/>
                </a:solidFill>
                <a:cs typeface="Arial Black"/>
              </a:rPr>
              <a:t>one </a:t>
            </a:r>
            <a:r>
              <a:rPr sz="2400" b="1" spc="-204" dirty="0">
                <a:solidFill>
                  <a:srgbClr val="56555A"/>
                </a:solidFill>
                <a:cs typeface="Arial Black"/>
              </a:rPr>
              <a:t>ends </a:t>
            </a:r>
            <a:r>
              <a:rPr sz="2400" b="1" spc="50" dirty="0">
                <a:solidFill>
                  <a:srgbClr val="56555A"/>
                </a:solidFill>
                <a:cs typeface="Arial Black"/>
              </a:rPr>
              <a:t>-&gt; </a:t>
            </a:r>
            <a:r>
              <a:rPr sz="2400" b="1" spc="-190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400" b="1" spc="-170" dirty="0">
                <a:solidFill>
                  <a:srgbClr val="56555A"/>
                </a:solidFill>
                <a:cs typeface="Arial Black"/>
              </a:rPr>
              <a:t>other</a:t>
            </a:r>
            <a:r>
              <a:rPr sz="2400" b="1" spc="-110" dirty="0">
                <a:solidFill>
                  <a:srgbClr val="56555A"/>
                </a:solidFill>
                <a:cs typeface="Arial Black"/>
              </a:rPr>
              <a:t> </a:t>
            </a:r>
            <a:r>
              <a:rPr sz="2400" b="1" spc="-180" dirty="0">
                <a:solidFill>
                  <a:srgbClr val="56555A"/>
                </a:solidFill>
                <a:cs typeface="Arial Black"/>
              </a:rPr>
              <a:t>begins.</a:t>
            </a:r>
            <a:endParaRPr sz="2400" b="1" dirty="0"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4985" y="3947922"/>
            <a:ext cx="14049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807E85"/>
                </a:solidFill>
                <a:latin typeface="Arial"/>
                <a:cs typeface="Arial"/>
              </a:rPr>
              <a:t>0</a:t>
            </a:r>
            <a:r>
              <a:rPr sz="700" spc="-45" dirty="0">
                <a:solidFill>
                  <a:srgbClr val="807E85"/>
                </a:solidFill>
                <a:latin typeface="Arial"/>
                <a:cs typeface="Arial"/>
              </a:rPr>
              <a:t>.</a:t>
            </a:r>
            <a:r>
              <a:rPr sz="700" spc="-20" dirty="0">
                <a:solidFill>
                  <a:srgbClr val="807E85"/>
                </a:solidFill>
                <a:latin typeface="Arial"/>
                <a:cs typeface="Arial"/>
              </a:rPr>
              <a:t>3</a:t>
            </a:r>
            <a:r>
              <a:rPr sz="700" spc="-15" dirty="0">
                <a:solidFill>
                  <a:srgbClr val="807E85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4985" y="4187190"/>
            <a:ext cx="14049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807E85"/>
                </a:solidFill>
                <a:latin typeface="Arial"/>
                <a:cs typeface="Arial"/>
              </a:rPr>
              <a:t>0</a:t>
            </a:r>
            <a:r>
              <a:rPr sz="700" spc="-45" dirty="0">
                <a:solidFill>
                  <a:srgbClr val="807E85"/>
                </a:solidFill>
                <a:latin typeface="Arial"/>
                <a:cs typeface="Arial"/>
              </a:rPr>
              <a:t>.</a:t>
            </a:r>
            <a:r>
              <a:rPr sz="700" spc="-20" dirty="0">
                <a:solidFill>
                  <a:srgbClr val="807E85"/>
                </a:solidFill>
                <a:latin typeface="Arial"/>
                <a:cs typeface="Arial"/>
              </a:rPr>
              <a:t>2</a:t>
            </a:r>
            <a:r>
              <a:rPr sz="700" spc="-15" dirty="0">
                <a:solidFill>
                  <a:srgbClr val="807E85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4985" y="4424934"/>
            <a:ext cx="14049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807E85"/>
                </a:solidFill>
                <a:latin typeface="Arial"/>
                <a:cs typeface="Arial"/>
              </a:rPr>
              <a:t>0</a:t>
            </a:r>
            <a:r>
              <a:rPr sz="700" spc="-45" dirty="0">
                <a:solidFill>
                  <a:srgbClr val="807E85"/>
                </a:solidFill>
                <a:latin typeface="Arial"/>
                <a:cs typeface="Arial"/>
              </a:rPr>
              <a:t>.</a:t>
            </a:r>
            <a:r>
              <a:rPr sz="700" spc="-20" dirty="0">
                <a:solidFill>
                  <a:srgbClr val="807E85"/>
                </a:solidFill>
                <a:latin typeface="Arial"/>
                <a:cs typeface="Arial"/>
              </a:rPr>
              <a:t>2</a:t>
            </a:r>
            <a:r>
              <a:rPr sz="700" spc="-15" dirty="0">
                <a:solidFill>
                  <a:srgbClr val="807E85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4985" y="4664202"/>
            <a:ext cx="14049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807E85"/>
                </a:solidFill>
                <a:latin typeface="Arial"/>
                <a:cs typeface="Arial"/>
              </a:rPr>
              <a:t>0</a:t>
            </a:r>
            <a:r>
              <a:rPr sz="700" spc="-45" dirty="0">
                <a:solidFill>
                  <a:srgbClr val="807E85"/>
                </a:solidFill>
                <a:latin typeface="Arial"/>
                <a:cs typeface="Arial"/>
              </a:rPr>
              <a:t>.</a:t>
            </a:r>
            <a:r>
              <a:rPr sz="700" spc="-20" dirty="0">
                <a:solidFill>
                  <a:srgbClr val="807E85"/>
                </a:solidFill>
                <a:latin typeface="Arial"/>
                <a:cs typeface="Arial"/>
              </a:rPr>
              <a:t>1</a:t>
            </a:r>
            <a:r>
              <a:rPr sz="700" spc="-15" dirty="0">
                <a:solidFill>
                  <a:srgbClr val="807E85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4985" y="4903470"/>
            <a:ext cx="14049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807E85"/>
                </a:solidFill>
                <a:latin typeface="Arial"/>
                <a:cs typeface="Arial"/>
              </a:rPr>
              <a:t>0</a:t>
            </a:r>
            <a:r>
              <a:rPr sz="700" spc="-45" dirty="0">
                <a:solidFill>
                  <a:srgbClr val="807E85"/>
                </a:solidFill>
                <a:latin typeface="Arial"/>
                <a:cs typeface="Arial"/>
              </a:rPr>
              <a:t>.</a:t>
            </a:r>
            <a:r>
              <a:rPr sz="700" spc="-20" dirty="0">
                <a:solidFill>
                  <a:srgbClr val="807E85"/>
                </a:solidFill>
                <a:latin typeface="Arial"/>
                <a:cs typeface="Arial"/>
              </a:rPr>
              <a:t>1</a:t>
            </a:r>
            <a:r>
              <a:rPr sz="700" spc="-15" dirty="0">
                <a:solidFill>
                  <a:srgbClr val="807E85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3493" y="3642396"/>
            <a:ext cx="3724971" cy="2234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4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455767"/>
            <a:ext cx="8109808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25" dirty="0"/>
              <a:t>Graphs </a:t>
            </a:r>
            <a:r>
              <a:rPr sz="3600" spc="-50" dirty="0"/>
              <a:t>and </a:t>
            </a:r>
            <a:r>
              <a:rPr sz="3600" spc="-80" dirty="0"/>
              <a:t>tables </a:t>
            </a:r>
            <a:r>
              <a:rPr sz="3600" spc="10" dirty="0"/>
              <a:t>for </a:t>
            </a:r>
            <a:r>
              <a:rPr sz="3600" spc="-85" dirty="0"/>
              <a:t>relationships </a:t>
            </a:r>
            <a:r>
              <a:rPr sz="3600" spc="-35" dirty="0"/>
              <a:t>between </a:t>
            </a:r>
            <a:r>
              <a:rPr sz="3600" spc="-90" dirty="0"/>
              <a:t>variables.</a:t>
            </a:r>
            <a:r>
              <a:rPr sz="3600" spc="-505" dirty="0"/>
              <a:t> </a:t>
            </a:r>
            <a:r>
              <a:rPr sz="3600" spc="-204" dirty="0"/>
              <a:t>Cross </a:t>
            </a:r>
            <a:r>
              <a:rPr sz="3600" spc="-80" dirty="0"/>
              <a:t>tables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5536" y="2060848"/>
            <a:ext cx="8208912" cy="111056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1680"/>
              </a:lnSpc>
              <a:spcBef>
                <a:spcPts val="160"/>
              </a:spcBef>
            </a:pPr>
            <a:r>
              <a:rPr sz="2400" spc="-220" dirty="0">
                <a:solidFill>
                  <a:srgbClr val="56555A"/>
                </a:solidFill>
                <a:cs typeface="Arial Black"/>
              </a:rPr>
              <a:t>Cross </a:t>
            </a:r>
            <a:r>
              <a:rPr sz="2400" spc="-200" dirty="0">
                <a:solidFill>
                  <a:srgbClr val="56555A"/>
                </a:solidFill>
                <a:cs typeface="Arial Black"/>
              </a:rPr>
              <a:t>tables </a:t>
            </a:r>
            <a:r>
              <a:rPr sz="2400" spc="-140" dirty="0">
                <a:solidFill>
                  <a:srgbClr val="56555A"/>
                </a:solidFill>
                <a:cs typeface="Arial Black"/>
              </a:rPr>
              <a:t>(or </a:t>
            </a:r>
            <a:r>
              <a:rPr sz="2400" spc="-195" dirty="0">
                <a:solidFill>
                  <a:srgbClr val="56555A"/>
                </a:solidFill>
                <a:cs typeface="Arial Black"/>
              </a:rPr>
              <a:t>contingency </a:t>
            </a:r>
            <a:r>
              <a:rPr sz="2400" spc="-190" dirty="0">
                <a:solidFill>
                  <a:srgbClr val="56555A"/>
                </a:solidFill>
                <a:cs typeface="Arial Black"/>
              </a:rPr>
              <a:t>tables) </a:t>
            </a:r>
            <a:r>
              <a:rPr sz="2400" spc="-204" dirty="0">
                <a:solidFill>
                  <a:srgbClr val="56555A"/>
                </a:solidFill>
                <a:cs typeface="Arial Black"/>
              </a:rPr>
              <a:t>are </a:t>
            </a:r>
            <a:r>
              <a:rPr sz="2400" spc="-200" dirty="0">
                <a:solidFill>
                  <a:srgbClr val="56555A"/>
                </a:solidFill>
                <a:cs typeface="Arial Black"/>
              </a:rPr>
              <a:t>used </a:t>
            </a:r>
            <a:r>
              <a:rPr sz="2400" spc="-160" dirty="0">
                <a:solidFill>
                  <a:srgbClr val="56555A"/>
                </a:solidFill>
                <a:cs typeface="Arial Black"/>
              </a:rPr>
              <a:t>to </a:t>
            </a:r>
            <a:r>
              <a:rPr sz="2400" spc="-195" dirty="0">
                <a:solidFill>
                  <a:srgbClr val="56555A"/>
                </a:solidFill>
                <a:cs typeface="Arial Black"/>
              </a:rPr>
              <a:t>represent </a:t>
            </a:r>
            <a:r>
              <a:rPr sz="2400" spc="-200" dirty="0">
                <a:solidFill>
                  <a:srgbClr val="56555A"/>
                </a:solidFill>
                <a:cs typeface="Arial Black"/>
              </a:rPr>
              <a:t>categorical </a:t>
            </a:r>
            <a:r>
              <a:rPr sz="2400" spc="-195" dirty="0">
                <a:solidFill>
                  <a:srgbClr val="56555A"/>
                </a:solidFill>
                <a:cs typeface="Arial Black"/>
              </a:rPr>
              <a:t>variables. </a:t>
            </a:r>
            <a:r>
              <a:rPr sz="2400" spc="-165" dirty="0">
                <a:solidFill>
                  <a:srgbClr val="56555A"/>
                </a:solidFill>
                <a:cs typeface="Arial Black"/>
              </a:rPr>
              <a:t>One </a:t>
            </a:r>
            <a:r>
              <a:rPr sz="2400" spc="-225" dirty="0">
                <a:solidFill>
                  <a:srgbClr val="56555A"/>
                </a:solidFill>
                <a:cs typeface="Arial Black"/>
              </a:rPr>
              <a:t>set  </a:t>
            </a:r>
            <a:r>
              <a:rPr sz="2400" spc="-145" dirty="0">
                <a:solidFill>
                  <a:srgbClr val="56555A"/>
                </a:solidFill>
                <a:cs typeface="Arial Black"/>
              </a:rPr>
              <a:t>of </a:t>
            </a:r>
            <a:r>
              <a:rPr sz="2400" spc="-200" dirty="0">
                <a:solidFill>
                  <a:srgbClr val="56555A"/>
                </a:solidFill>
                <a:cs typeface="Arial Black"/>
              </a:rPr>
              <a:t>categories </a:t>
            </a:r>
            <a:r>
              <a:rPr sz="2400" spc="-225" dirty="0">
                <a:solidFill>
                  <a:srgbClr val="56555A"/>
                </a:solidFill>
                <a:cs typeface="Arial Black"/>
              </a:rPr>
              <a:t>is </a:t>
            </a:r>
            <a:r>
              <a:rPr sz="2400" spc="-170" dirty="0">
                <a:solidFill>
                  <a:srgbClr val="56555A"/>
                </a:solidFill>
                <a:cs typeface="Arial Black"/>
              </a:rPr>
              <a:t>labeling </a:t>
            </a:r>
            <a:r>
              <a:rPr sz="2400" spc="-185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400" spc="-235" dirty="0">
                <a:solidFill>
                  <a:srgbClr val="56555A"/>
                </a:solidFill>
                <a:cs typeface="Arial Black"/>
              </a:rPr>
              <a:t>rows </a:t>
            </a:r>
            <a:r>
              <a:rPr sz="2400" spc="-175" dirty="0">
                <a:solidFill>
                  <a:srgbClr val="56555A"/>
                </a:solidFill>
                <a:cs typeface="Arial Black"/>
              </a:rPr>
              <a:t>and </a:t>
            </a:r>
            <a:r>
              <a:rPr sz="2400" spc="-180" dirty="0">
                <a:solidFill>
                  <a:srgbClr val="56555A"/>
                </a:solidFill>
                <a:cs typeface="Arial Black"/>
              </a:rPr>
              <a:t>another </a:t>
            </a:r>
            <a:r>
              <a:rPr sz="2400" spc="-225" dirty="0">
                <a:solidFill>
                  <a:srgbClr val="56555A"/>
                </a:solidFill>
                <a:cs typeface="Arial Black"/>
              </a:rPr>
              <a:t>is </a:t>
            </a:r>
            <a:r>
              <a:rPr sz="2400" spc="-170" dirty="0">
                <a:solidFill>
                  <a:srgbClr val="56555A"/>
                </a:solidFill>
                <a:cs typeface="Arial Black"/>
              </a:rPr>
              <a:t>labeling </a:t>
            </a:r>
            <a:r>
              <a:rPr sz="2400" spc="-190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400" spc="-200" dirty="0">
                <a:solidFill>
                  <a:srgbClr val="56555A"/>
                </a:solidFill>
                <a:cs typeface="Arial Black"/>
              </a:rPr>
              <a:t>columns. </a:t>
            </a:r>
            <a:r>
              <a:rPr sz="2400" spc="-185" dirty="0">
                <a:solidFill>
                  <a:srgbClr val="56555A"/>
                </a:solidFill>
                <a:cs typeface="Arial Black"/>
              </a:rPr>
              <a:t>We </a:t>
            </a:r>
            <a:r>
              <a:rPr sz="2400" spc="-180" dirty="0">
                <a:solidFill>
                  <a:srgbClr val="56555A"/>
                </a:solidFill>
                <a:cs typeface="Arial Black"/>
              </a:rPr>
              <a:t>then </a:t>
            </a:r>
            <a:r>
              <a:rPr sz="2400" spc="-155" dirty="0">
                <a:solidFill>
                  <a:srgbClr val="56555A"/>
                </a:solidFill>
                <a:cs typeface="Arial Black"/>
              </a:rPr>
              <a:t>fill </a:t>
            </a:r>
            <a:r>
              <a:rPr sz="2400" spc="-150" dirty="0">
                <a:solidFill>
                  <a:srgbClr val="56555A"/>
                </a:solidFill>
                <a:cs typeface="Arial Black"/>
              </a:rPr>
              <a:t>in  </a:t>
            </a:r>
            <a:r>
              <a:rPr sz="2400" spc="-190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400" spc="-180" dirty="0">
                <a:solidFill>
                  <a:srgbClr val="56555A"/>
                </a:solidFill>
                <a:cs typeface="Arial Black"/>
              </a:rPr>
              <a:t>table </a:t>
            </a:r>
            <a:r>
              <a:rPr sz="2400" spc="-210" dirty="0">
                <a:solidFill>
                  <a:srgbClr val="56555A"/>
                </a:solidFill>
                <a:cs typeface="Arial Black"/>
              </a:rPr>
              <a:t>with </a:t>
            </a:r>
            <a:r>
              <a:rPr sz="2400" spc="-185" dirty="0">
                <a:solidFill>
                  <a:srgbClr val="56555A"/>
                </a:solidFill>
                <a:cs typeface="Arial Black"/>
              </a:rPr>
              <a:t>the applicable </a:t>
            </a:r>
            <a:r>
              <a:rPr sz="2400" spc="-190" dirty="0">
                <a:solidFill>
                  <a:srgbClr val="56555A"/>
                </a:solidFill>
                <a:cs typeface="Arial Black"/>
              </a:rPr>
              <a:t>data. It </a:t>
            </a:r>
            <a:r>
              <a:rPr sz="2400" spc="-225" dirty="0">
                <a:solidFill>
                  <a:srgbClr val="56555A"/>
                </a:solidFill>
                <a:cs typeface="Arial Black"/>
              </a:rPr>
              <a:t>is </a:t>
            </a:r>
            <a:r>
              <a:rPr sz="2400" spc="-235" dirty="0">
                <a:solidFill>
                  <a:srgbClr val="56555A"/>
                </a:solidFill>
                <a:cs typeface="Arial Black"/>
              </a:rPr>
              <a:t>a </a:t>
            </a:r>
            <a:r>
              <a:rPr sz="2400" spc="-135" dirty="0">
                <a:solidFill>
                  <a:srgbClr val="56555A"/>
                </a:solidFill>
                <a:cs typeface="Arial Black"/>
              </a:rPr>
              <a:t>good </a:t>
            </a:r>
            <a:r>
              <a:rPr sz="2400" spc="-190" dirty="0">
                <a:solidFill>
                  <a:srgbClr val="56555A"/>
                </a:solidFill>
                <a:cs typeface="Arial Black"/>
              </a:rPr>
              <a:t>idea </a:t>
            </a:r>
            <a:r>
              <a:rPr sz="2400" spc="-160" dirty="0">
                <a:solidFill>
                  <a:srgbClr val="56555A"/>
                </a:solidFill>
                <a:cs typeface="Arial Black"/>
              </a:rPr>
              <a:t>to </a:t>
            </a:r>
            <a:r>
              <a:rPr sz="2400" spc="-220" dirty="0">
                <a:solidFill>
                  <a:srgbClr val="56555A"/>
                </a:solidFill>
                <a:cs typeface="Arial Black"/>
              </a:rPr>
              <a:t>calculate </a:t>
            </a:r>
            <a:r>
              <a:rPr sz="2400" spc="-185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400" spc="-195" dirty="0">
                <a:solidFill>
                  <a:srgbClr val="56555A"/>
                </a:solidFill>
                <a:cs typeface="Arial Black"/>
              </a:rPr>
              <a:t>totals. </a:t>
            </a:r>
            <a:r>
              <a:rPr sz="2400" spc="-210" dirty="0">
                <a:solidFill>
                  <a:srgbClr val="56555A"/>
                </a:solidFill>
                <a:cs typeface="Arial Black"/>
              </a:rPr>
              <a:t>Sometimes,  </a:t>
            </a:r>
            <a:r>
              <a:rPr sz="2400" spc="-215" dirty="0">
                <a:solidFill>
                  <a:srgbClr val="56555A"/>
                </a:solidFill>
                <a:cs typeface="Arial Black"/>
              </a:rPr>
              <a:t>these </a:t>
            </a:r>
            <a:r>
              <a:rPr sz="2400" spc="-200" dirty="0">
                <a:solidFill>
                  <a:srgbClr val="56555A"/>
                </a:solidFill>
                <a:cs typeface="Arial Black"/>
              </a:rPr>
              <a:t>tables </a:t>
            </a:r>
            <a:r>
              <a:rPr sz="2400" spc="-204" dirty="0">
                <a:solidFill>
                  <a:srgbClr val="56555A"/>
                </a:solidFill>
                <a:cs typeface="Arial Black"/>
              </a:rPr>
              <a:t>are </a:t>
            </a:r>
            <a:r>
              <a:rPr sz="2400" spc="-200" dirty="0">
                <a:solidFill>
                  <a:srgbClr val="56555A"/>
                </a:solidFill>
                <a:cs typeface="Arial Black"/>
              </a:rPr>
              <a:t>constructed </a:t>
            </a:r>
            <a:r>
              <a:rPr sz="2400" spc="-210" dirty="0">
                <a:solidFill>
                  <a:srgbClr val="56555A"/>
                </a:solidFill>
                <a:cs typeface="Arial Black"/>
              </a:rPr>
              <a:t>with </a:t>
            </a:r>
            <a:r>
              <a:rPr sz="2400" spc="-190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400" i="1" spc="-45" dirty="0">
                <a:solidFill>
                  <a:srgbClr val="56555A"/>
                </a:solidFill>
                <a:cs typeface="Arial"/>
              </a:rPr>
              <a:t>relative </a:t>
            </a:r>
            <a:r>
              <a:rPr sz="2400" i="1" spc="-55" dirty="0">
                <a:solidFill>
                  <a:srgbClr val="56555A"/>
                </a:solidFill>
                <a:cs typeface="Arial"/>
              </a:rPr>
              <a:t>frequencies </a:t>
            </a:r>
            <a:r>
              <a:rPr sz="2400" spc="-260" dirty="0">
                <a:solidFill>
                  <a:srgbClr val="56555A"/>
                </a:solidFill>
                <a:cs typeface="Arial Black"/>
              </a:rPr>
              <a:t>as </a:t>
            </a:r>
            <a:r>
              <a:rPr sz="2400" spc="-220" dirty="0">
                <a:solidFill>
                  <a:srgbClr val="56555A"/>
                </a:solidFill>
                <a:cs typeface="Arial Black"/>
              </a:rPr>
              <a:t>shown </a:t>
            </a:r>
            <a:r>
              <a:rPr sz="2400" spc="-160" dirty="0">
                <a:solidFill>
                  <a:srgbClr val="56555A"/>
                </a:solidFill>
                <a:cs typeface="Arial Black"/>
              </a:rPr>
              <a:t>in </a:t>
            </a:r>
            <a:r>
              <a:rPr sz="2400" spc="-190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400" spc="-180" dirty="0">
                <a:solidFill>
                  <a:srgbClr val="56555A"/>
                </a:solidFill>
                <a:cs typeface="Arial Black"/>
              </a:rPr>
              <a:t>table</a:t>
            </a:r>
            <a:r>
              <a:rPr sz="2400" spc="90" dirty="0">
                <a:solidFill>
                  <a:srgbClr val="56555A"/>
                </a:solidFill>
                <a:cs typeface="Arial Black"/>
              </a:rPr>
              <a:t> </a:t>
            </a:r>
            <a:r>
              <a:rPr sz="2400" spc="-204" dirty="0">
                <a:solidFill>
                  <a:srgbClr val="56555A"/>
                </a:solidFill>
                <a:cs typeface="Arial Black"/>
              </a:rPr>
              <a:t>below.</a:t>
            </a:r>
            <a:endParaRPr sz="2400" dirty="0"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512" y="3429000"/>
            <a:ext cx="3600400" cy="1313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512" y="5172688"/>
            <a:ext cx="3600400" cy="1195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277230" y="4029024"/>
            <a:ext cx="3615249" cy="2333104"/>
            <a:chOff x="6780276" y="3966971"/>
            <a:chExt cx="4078604" cy="1684020"/>
          </a:xfrm>
        </p:grpSpPr>
        <p:sp>
          <p:nvSpPr>
            <p:cNvPr id="12" name="object 12"/>
            <p:cNvSpPr/>
            <p:nvPr/>
          </p:nvSpPr>
          <p:spPr>
            <a:xfrm>
              <a:off x="7882128" y="5283707"/>
              <a:ext cx="1077595" cy="181610"/>
            </a:xfrm>
            <a:custGeom>
              <a:avLst/>
              <a:gdLst/>
              <a:ahLst/>
              <a:cxnLst/>
              <a:rect l="l" t="t" r="r" b="b"/>
              <a:pathLst>
                <a:path w="1077595" h="181610">
                  <a:moveTo>
                    <a:pt x="0" y="181355"/>
                  </a:moveTo>
                  <a:lnTo>
                    <a:pt x="513588" y="181355"/>
                  </a:lnTo>
                </a:path>
                <a:path w="1077595" h="181610">
                  <a:moveTo>
                    <a:pt x="795527" y="181355"/>
                  </a:moveTo>
                  <a:lnTo>
                    <a:pt x="1077468" y="181355"/>
                  </a:lnTo>
                </a:path>
                <a:path w="1077595" h="181610">
                  <a:moveTo>
                    <a:pt x="0" y="0"/>
                  </a:moveTo>
                  <a:lnTo>
                    <a:pt x="513588" y="0"/>
                  </a:lnTo>
                </a:path>
                <a:path w="1077595" h="181610">
                  <a:moveTo>
                    <a:pt x="795527" y="0"/>
                  </a:moveTo>
                  <a:lnTo>
                    <a:pt x="1077468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00188" y="4012691"/>
              <a:ext cx="3258820" cy="1089660"/>
            </a:xfrm>
            <a:custGeom>
              <a:avLst/>
              <a:gdLst/>
              <a:ahLst/>
              <a:cxnLst/>
              <a:rect l="l" t="t" r="r" b="b"/>
              <a:pathLst>
                <a:path w="3258820" h="1089660">
                  <a:moveTo>
                    <a:pt x="281939" y="1089659"/>
                  </a:moveTo>
                  <a:lnTo>
                    <a:pt x="795527" y="1089659"/>
                  </a:lnTo>
                </a:path>
                <a:path w="3258820" h="1089660">
                  <a:moveTo>
                    <a:pt x="1077467" y="1089659"/>
                  </a:moveTo>
                  <a:lnTo>
                    <a:pt x="1359407" y="1089659"/>
                  </a:lnTo>
                </a:path>
                <a:path w="3258820" h="1089660">
                  <a:moveTo>
                    <a:pt x="281939" y="908303"/>
                  </a:moveTo>
                  <a:lnTo>
                    <a:pt x="795527" y="908303"/>
                  </a:lnTo>
                </a:path>
                <a:path w="3258820" h="1089660">
                  <a:moveTo>
                    <a:pt x="1077467" y="908303"/>
                  </a:moveTo>
                  <a:lnTo>
                    <a:pt x="1359407" y="908303"/>
                  </a:lnTo>
                </a:path>
                <a:path w="3258820" h="1089660">
                  <a:moveTo>
                    <a:pt x="0" y="725423"/>
                  </a:moveTo>
                  <a:lnTo>
                    <a:pt x="795527" y="725423"/>
                  </a:lnTo>
                </a:path>
                <a:path w="3258820" h="1089660">
                  <a:moveTo>
                    <a:pt x="1077467" y="725423"/>
                  </a:moveTo>
                  <a:lnTo>
                    <a:pt x="1359407" y="725423"/>
                  </a:lnTo>
                </a:path>
                <a:path w="3258820" h="1089660">
                  <a:moveTo>
                    <a:pt x="0" y="544067"/>
                  </a:moveTo>
                  <a:lnTo>
                    <a:pt x="795527" y="544067"/>
                  </a:lnTo>
                </a:path>
                <a:path w="3258820" h="1089660">
                  <a:moveTo>
                    <a:pt x="1077467" y="544067"/>
                  </a:moveTo>
                  <a:lnTo>
                    <a:pt x="1359407" y="544067"/>
                  </a:lnTo>
                </a:path>
                <a:path w="3258820" h="1089660">
                  <a:moveTo>
                    <a:pt x="0" y="362711"/>
                  </a:moveTo>
                  <a:lnTo>
                    <a:pt x="795527" y="362711"/>
                  </a:lnTo>
                </a:path>
                <a:path w="3258820" h="1089660">
                  <a:moveTo>
                    <a:pt x="1077467" y="362711"/>
                  </a:moveTo>
                  <a:lnTo>
                    <a:pt x="1359407" y="362711"/>
                  </a:lnTo>
                </a:path>
                <a:path w="3258820" h="1089660">
                  <a:moveTo>
                    <a:pt x="0" y="181355"/>
                  </a:moveTo>
                  <a:lnTo>
                    <a:pt x="795527" y="181355"/>
                  </a:lnTo>
                </a:path>
                <a:path w="3258820" h="1089660">
                  <a:moveTo>
                    <a:pt x="1077467" y="181355"/>
                  </a:moveTo>
                  <a:lnTo>
                    <a:pt x="3258311" y="181355"/>
                  </a:lnTo>
                </a:path>
                <a:path w="3258820" h="1089660">
                  <a:moveTo>
                    <a:pt x="0" y="0"/>
                  </a:moveTo>
                  <a:lnTo>
                    <a:pt x="795527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95716" y="3966971"/>
              <a:ext cx="281940" cy="1679575"/>
            </a:xfrm>
            <a:custGeom>
              <a:avLst/>
              <a:gdLst/>
              <a:ahLst/>
              <a:cxnLst/>
              <a:rect l="l" t="t" r="r" b="b"/>
              <a:pathLst>
                <a:path w="281940" h="1679575">
                  <a:moveTo>
                    <a:pt x="281939" y="0"/>
                  </a:moveTo>
                  <a:lnTo>
                    <a:pt x="0" y="0"/>
                  </a:lnTo>
                  <a:lnTo>
                    <a:pt x="0" y="1679447"/>
                  </a:lnTo>
                  <a:lnTo>
                    <a:pt x="281939" y="1679447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41536" y="5283707"/>
              <a:ext cx="1077595" cy="181610"/>
            </a:xfrm>
            <a:custGeom>
              <a:avLst/>
              <a:gdLst/>
              <a:ahLst/>
              <a:cxnLst/>
              <a:rect l="l" t="t" r="r" b="b"/>
              <a:pathLst>
                <a:path w="1077595" h="181610">
                  <a:moveTo>
                    <a:pt x="0" y="181355"/>
                  </a:moveTo>
                  <a:lnTo>
                    <a:pt x="513588" y="181355"/>
                  </a:lnTo>
                </a:path>
                <a:path w="1077595" h="181610">
                  <a:moveTo>
                    <a:pt x="0" y="0"/>
                  </a:moveTo>
                  <a:lnTo>
                    <a:pt x="1077468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55124" y="5292851"/>
              <a:ext cx="281940" cy="353695"/>
            </a:xfrm>
            <a:custGeom>
              <a:avLst/>
              <a:gdLst/>
              <a:ahLst/>
              <a:cxnLst/>
              <a:rect l="l" t="t" r="r" b="b"/>
              <a:pathLst>
                <a:path w="281940" h="353695">
                  <a:moveTo>
                    <a:pt x="281940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281940" y="353568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80276" y="4194047"/>
              <a:ext cx="538480" cy="544195"/>
            </a:xfrm>
            <a:custGeom>
              <a:avLst/>
              <a:gdLst/>
              <a:ahLst/>
              <a:cxnLst/>
              <a:rect l="l" t="t" r="r" b="b"/>
              <a:pathLst>
                <a:path w="538479" h="544195">
                  <a:moveTo>
                    <a:pt x="0" y="544068"/>
                  </a:moveTo>
                  <a:lnTo>
                    <a:pt x="537972" y="544068"/>
                  </a:lnTo>
                </a:path>
                <a:path w="538479" h="544195">
                  <a:moveTo>
                    <a:pt x="0" y="362712"/>
                  </a:moveTo>
                  <a:lnTo>
                    <a:pt x="537972" y="362712"/>
                  </a:lnTo>
                </a:path>
                <a:path w="538479" h="544195">
                  <a:moveTo>
                    <a:pt x="0" y="181356"/>
                  </a:moveTo>
                  <a:lnTo>
                    <a:pt x="537972" y="181356"/>
                  </a:lnTo>
                </a:path>
                <a:path w="538479" h="544195">
                  <a:moveTo>
                    <a:pt x="0" y="0"/>
                  </a:moveTo>
                  <a:lnTo>
                    <a:pt x="53797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18248" y="4003547"/>
              <a:ext cx="3001010" cy="1643380"/>
            </a:xfrm>
            <a:custGeom>
              <a:avLst/>
              <a:gdLst/>
              <a:ahLst/>
              <a:cxnLst/>
              <a:rect l="l" t="t" r="r" b="b"/>
              <a:pathLst>
                <a:path w="3001009" h="1643379">
                  <a:moveTo>
                    <a:pt x="281940" y="0"/>
                  </a:moveTo>
                  <a:lnTo>
                    <a:pt x="0" y="0"/>
                  </a:lnTo>
                  <a:lnTo>
                    <a:pt x="0" y="1642872"/>
                  </a:lnTo>
                  <a:lnTo>
                    <a:pt x="281940" y="1642872"/>
                  </a:lnTo>
                  <a:lnTo>
                    <a:pt x="281940" y="0"/>
                  </a:lnTo>
                  <a:close/>
                </a:path>
                <a:path w="3001009" h="1643379">
                  <a:moveTo>
                    <a:pt x="1641348" y="1615440"/>
                  </a:moveTo>
                  <a:lnTo>
                    <a:pt x="1359408" y="1615440"/>
                  </a:lnTo>
                  <a:lnTo>
                    <a:pt x="1359408" y="1642872"/>
                  </a:lnTo>
                  <a:lnTo>
                    <a:pt x="1641348" y="1642872"/>
                  </a:lnTo>
                  <a:lnTo>
                    <a:pt x="1641348" y="1615440"/>
                  </a:lnTo>
                  <a:close/>
                </a:path>
                <a:path w="3001009" h="1643379">
                  <a:moveTo>
                    <a:pt x="3000756" y="1379220"/>
                  </a:moveTo>
                  <a:lnTo>
                    <a:pt x="2718816" y="1379220"/>
                  </a:lnTo>
                  <a:lnTo>
                    <a:pt x="2718816" y="1642872"/>
                  </a:lnTo>
                  <a:lnTo>
                    <a:pt x="3000756" y="1642872"/>
                  </a:lnTo>
                  <a:lnTo>
                    <a:pt x="3000756" y="1379220"/>
                  </a:lnTo>
                  <a:close/>
                </a:path>
              </a:pathLst>
            </a:custGeom>
            <a:solidFill>
              <a:srgbClr val="FF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00188" y="4847843"/>
              <a:ext cx="281940" cy="798830"/>
            </a:xfrm>
            <a:custGeom>
              <a:avLst/>
              <a:gdLst/>
              <a:ahLst/>
              <a:cxnLst/>
              <a:rect l="l" t="t" r="r" b="b"/>
              <a:pathLst>
                <a:path w="281940" h="798829">
                  <a:moveTo>
                    <a:pt x="281939" y="0"/>
                  </a:moveTo>
                  <a:lnTo>
                    <a:pt x="0" y="0"/>
                  </a:lnTo>
                  <a:lnTo>
                    <a:pt x="0" y="798575"/>
                  </a:lnTo>
                  <a:lnTo>
                    <a:pt x="281939" y="798575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41536" y="4375403"/>
              <a:ext cx="1077595" cy="727075"/>
            </a:xfrm>
            <a:custGeom>
              <a:avLst/>
              <a:gdLst/>
              <a:ahLst/>
              <a:cxnLst/>
              <a:rect l="l" t="t" r="r" b="b"/>
              <a:pathLst>
                <a:path w="1077595" h="727075">
                  <a:moveTo>
                    <a:pt x="0" y="726948"/>
                  </a:moveTo>
                  <a:lnTo>
                    <a:pt x="1077468" y="726948"/>
                  </a:lnTo>
                </a:path>
                <a:path w="1077595" h="727075">
                  <a:moveTo>
                    <a:pt x="0" y="545592"/>
                  </a:moveTo>
                  <a:lnTo>
                    <a:pt x="1077468" y="545592"/>
                  </a:lnTo>
                </a:path>
                <a:path w="1077595" h="727075">
                  <a:moveTo>
                    <a:pt x="0" y="362712"/>
                  </a:moveTo>
                  <a:lnTo>
                    <a:pt x="1077468" y="362712"/>
                  </a:lnTo>
                </a:path>
                <a:path w="1077595" h="727075">
                  <a:moveTo>
                    <a:pt x="0" y="181356"/>
                  </a:moveTo>
                  <a:lnTo>
                    <a:pt x="1077468" y="181356"/>
                  </a:lnTo>
                </a:path>
                <a:path w="1077595" h="727075">
                  <a:moveTo>
                    <a:pt x="0" y="0"/>
                  </a:moveTo>
                  <a:lnTo>
                    <a:pt x="107746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59596" y="4267199"/>
              <a:ext cx="281940" cy="1379220"/>
            </a:xfrm>
            <a:custGeom>
              <a:avLst/>
              <a:gdLst/>
              <a:ahLst/>
              <a:cxnLst/>
              <a:rect l="l" t="t" r="r" b="b"/>
              <a:pathLst>
                <a:path w="281940" h="1379220">
                  <a:moveTo>
                    <a:pt x="281939" y="0"/>
                  </a:moveTo>
                  <a:lnTo>
                    <a:pt x="0" y="0"/>
                  </a:lnTo>
                  <a:lnTo>
                    <a:pt x="0" y="1379220"/>
                  </a:lnTo>
                  <a:lnTo>
                    <a:pt x="281939" y="1379220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02467" y="5283707"/>
              <a:ext cx="256540" cy="181610"/>
            </a:xfrm>
            <a:custGeom>
              <a:avLst/>
              <a:gdLst/>
              <a:ahLst/>
              <a:cxnLst/>
              <a:rect l="l" t="t" r="r" b="b"/>
              <a:pathLst>
                <a:path w="256540" h="181610">
                  <a:moveTo>
                    <a:pt x="0" y="181355"/>
                  </a:moveTo>
                  <a:lnTo>
                    <a:pt x="256031" y="181355"/>
                  </a:lnTo>
                </a:path>
                <a:path w="256540" h="18161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02467" y="4375403"/>
              <a:ext cx="256540" cy="727075"/>
            </a:xfrm>
            <a:custGeom>
              <a:avLst/>
              <a:gdLst/>
              <a:ahLst/>
              <a:cxnLst/>
              <a:rect l="l" t="t" r="r" b="b"/>
              <a:pathLst>
                <a:path w="256540" h="727075">
                  <a:moveTo>
                    <a:pt x="0" y="726948"/>
                  </a:moveTo>
                  <a:lnTo>
                    <a:pt x="256031" y="726948"/>
                  </a:lnTo>
                </a:path>
                <a:path w="256540" h="727075">
                  <a:moveTo>
                    <a:pt x="0" y="545592"/>
                  </a:moveTo>
                  <a:lnTo>
                    <a:pt x="256031" y="545592"/>
                  </a:lnTo>
                </a:path>
                <a:path w="256540" h="727075">
                  <a:moveTo>
                    <a:pt x="0" y="362712"/>
                  </a:moveTo>
                  <a:lnTo>
                    <a:pt x="256031" y="362712"/>
                  </a:lnTo>
                </a:path>
                <a:path w="256540" h="727075">
                  <a:moveTo>
                    <a:pt x="0" y="181356"/>
                  </a:moveTo>
                  <a:lnTo>
                    <a:pt x="256031" y="181356"/>
                  </a:lnTo>
                </a:path>
                <a:path w="256540" h="727075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19004" y="4357115"/>
              <a:ext cx="283845" cy="1289685"/>
            </a:xfrm>
            <a:custGeom>
              <a:avLst/>
              <a:gdLst/>
              <a:ahLst/>
              <a:cxnLst/>
              <a:rect l="l" t="t" r="r" b="b"/>
              <a:pathLst>
                <a:path w="283845" h="1289685">
                  <a:moveTo>
                    <a:pt x="283464" y="0"/>
                  </a:moveTo>
                  <a:lnTo>
                    <a:pt x="0" y="0"/>
                  </a:lnTo>
                  <a:lnTo>
                    <a:pt x="0" y="1289303"/>
                  </a:lnTo>
                  <a:lnTo>
                    <a:pt x="283464" y="1289303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80276" y="5646419"/>
              <a:ext cx="4078604" cy="0"/>
            </a:xfrm>
            <a:custGeom>
              <a:avLst/>
              <a:gdLst/>
              <a:ahLst/>
              <a:cxnLst/>
              <a:rect l="l" t="t" r="r" b="b"/>
              <a:pathLst>
                <a:path w="4078604">
                  <a:moveTo>
                    <a:pt x="0" y="0"/>
                  </a:moveTo>
                  <a:lnTo>
                    <a:pt x="40782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085207" y="5283708"/>
            <a:ext cx="192405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85207" y="5102352"/>
            <a:ext cx="192405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85207" y="4920996"/>
            <a:ext cx="192405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85207" y="3831335"/>
            <a:ext cx="3058953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82991" y="3870935"/>
            <a:ext cx="146685" cy="2496837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70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180</a:t>
            </a:r>
            <a:endParaRPr sz="8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160</a:t>
            </a:r>
            <a:endParaRPr sz="8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140</a:t>
            </a:r>
            <a:endParaRPr sz="8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120</a:t>
            </a:r>
            <a:endParaRPr sz="8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80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60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40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77230" y="4742688"/>
            <a:ext cx="211455" cy="615553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8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        </a:t>
            </a:r>
            <a:r>
              <a:rPr sz="800" u="sng" spc="-15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98717" y="3748533"/>
            <a:ext cx="167354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8055" algn="l"/>
              </a:tabLst>
            </a:pPr>
            <a:r>
              <a:rPr sz="8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82992" y="3521203"/>
            <a:ext cx="1241584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1F5F"/>
                </a:solidFill>
                <a:latin typeface="Arial"/>
                <a:cs typeface="Arial"/>
              </a:rPr>
              <a:t>Side-by-side bar</a:t>
            </a:r>
            <a:r>
              <a:rPr sz="10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1F5F"/>
                </a:solidFill>
                <a:latin typeface="Arial"/>
                <a:cs typeface="Arial"/>
              </a:rPr>
              <a:t>chart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831850" algn="l"/>
              </a:tabLst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200  </a:t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00400" y="4440021"/>
            <a:ext cx="55172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Investor</a:t>
            </a:r>
            <a:r>
              <a:rPr sz="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14117" y="4791419"/>
            <a:ext cx="597231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Investor</a:t>
            </a:r>
            <a:r>
              <a:rPr sz="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77890" y="5972556"/>
            <a:ext cx="39052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816" y="0"/>
                </a:moveTo>
                <a:lnTo>
                  <a:pt x="0" y="0"/>
                </a:lnTo>
                <a:lnTo>
                  <a:pt x="0" y="51816"/>
                </a:lnTo>
                <a:lnTo>
                  <a:pt x="51816" y="51816"/>
                </a:lnTo>
                <a:lnTo>
                  <a:pt x="51816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36792" y="5972556"/>
            <a:ext cx="381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50292" y="0"/>
                </a:moveTo>
                <a:lnTo>
                  <a:pt x="0" y="0"/>
                </a:lnTo>
                <a:lnTo>
                  <a:pt x="0" y="51816"/>
                </a:lnTo>
                <a:lnTo>
                  <a:pt x="50292" y="51816"/>
                </a:lnTo>
                <a:lnTo>
                  <a:pt x="50292" y="0"/>
                </a:lnTo>
                <a:close/>
              </a:path>
            </a:pathLst>
          </a:custGeom>
          <a:solidFill>
            <a:srgbClr val="FF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83121" y="5972556"/>
            <a:ext cx="381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50292" y="0"/>
                </a:moveTo>
                <a:lnTo>
                  <a:pt x="0" y="0"/>
                </a:lnTo>
                <a:lnTo>
                  <a:pt x="0" y="51816"/>
                </a:lnTo>
                <a:lnTo>
                  <a:pt x="50292" y="51816"/>
                </a:lnTo>
                <a:lnTo>
                  <a:pt x="50292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181409" y="4324605"/>
            <a:ext cx="2637567" cy="502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Investor 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B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90220" algn="l"/>
                <a:tab pos="952500" algn="l"/>
              </a:tabLst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Stocks	</a:t>
            </a:r>
            <a:r>
              <a:rPr lang="en-IN" sz="800" spc="-5" dirty="0" smtClean="0">
                <a:solidFill>
                  <a:srgbClr val="585858"/>
                </a:solidFill>
                <a:latin typeface="Arial"/>
                <a:cs typeface="Arial"/>
              </a:rPr>
              <a:t>         </a:t>
            </a:r>
            <a:r>
              <a:rPr sz="800" spc="-5" dirty="0" smtClean="0">
                <a:solidFill>
                  <a:srgbClr val="585858"/>
                </a:solidFill>
                <a:latin typeface="Arial"/>
                <a:cs typeface="Arial"/>
              </a:rPr>
              <a:t>Bond</a:t>
            </a:r>
            <a:r>
              <a:rPr lang="en-IN" sz="800" spc="-5" dirty="0" smtClean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800" spc="-5" dirty="0" smtClean="0">
                <a:solidFill>
                  <a:srgbClr val="585858"/>
                </a:solidFill>
                <a:latin typeface="Arial"/>
                <a:cs typeface="Arial"/>
              </a:rPr>
              <a:t>Real</a:t>
            </a:r>
            <a:r>
              <a:rPr sz="800" spc="-45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IN" sz="800" spc="-45" dirty="0" smtClean="0">
                <a:solidFill>
                  <a:srgbClr val="585858"/>
                </a:solidFill>
                <a:latin typeface="Arial"/>
                <a:cs typeface="Arial"/>
              </a:rPr>
              <a:t>                    			</a:t>
            </a:r>
            <a:r>
              <a:rPr sz="800" spc="-5" dirty="0" smtClean="0">
                <a:solidFill>
                  <a:srgbClr val="585858"/>
                </a:solidFill>
                <a:latin typeface="Arial"/>
                <a:cs typeface="Arial"/>
              </a:rPr>
              <a:t>Estate</a:t>
            </a:r>
            <a:endParaRPr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573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-113558"/>
            <a:ext cx="8820471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25" dirty="0"/>
              <a:t>Graphs</a:t>
            </a:r>
            <a:r>
              <a:rPr sz="3600" spc="-130" dirty="0"/>
              <a:t> </a:t>
            </a:r>
            <a:r>
              <a:rPr sz="3600" spc="-50" dirty="0"/>
              <a:t>and</a:t>
            </a:r>
            <a:r>
              <a:rPr sz="3600" spc="-120" dirty="0"/>
              <a:t> </a:t>
            </a:r>
            <a:r>
              <a:rPr sz="3600" spc="-80" dirty="0"/>
              <a:t>tables</a:t>
            </a:r>
            <a:r>
              <a:rPr sz="3600" spc="-125" dirty="0"/>
              <a:t> </a:t>
            </a:r>
            <a:r>
              <a:rPr sz="3600" spc="10" dirty="0"/>
              <a:t>for</a:t>
            </a:r>
            <a:r>
              <a:rPr sz="3600" spc="-120" dirty="0"/>
              <a:t> </a:t>
            </a:r>
            <a:r>
              <a:rPr sz="3600" spc="-85" dirty="0"/>
              <a:t>relationships</a:t>
            </a:r>
            <a:r>
              <a:rPr sz="3600" spc="-155" dirty="0"/>
              <a:t> </a:t>
            </a:r>
            <a:r>
              <a:rPr sz="3600" spc="-35" dirty="0"/>
              <a:t>between</a:t>
            </a:r>
            <a:r>
              <a:rPr sz="3600" spc="-140" dirty="0"/>
              <a:t> </a:t>
            </a:r>
            <a:r>
              <a:rPr sz="3600" spc="-90" dirty="0"/>
              <a:t>variables.</a:t>
            </a:r>
            <a:r>
              <a:rPr sz="3600" spc="-160" dirty="0"/>
              <a:t> </a:t>
            </a:r>
            <a:r>
              <a:rPr sz="3600" spc="-80" dirty="0"/>
              <a:t>Scatter</a:t>
            </a:r>
            <a:r>
              <a:rPr sz="3600" spc="-130" dirty="0"/>
              <a:t> </a:t>
            </a:r>
            <a:r>
              <a:rPr sz="3600" spc="-70" dirty="0"/>
              <a:t>plots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5135" y="1874392"/>
            <a:ext cx="5031105" cy="1952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165" dirty="0">
                <a:solidFill>
                  <a:srgbClr val="56555A"/>
                </a:solidFill>
                <a:cs typeface="Arial Black"/>
              </a:rPr>
              <a:t>When </a:t>
            </a:r>
            <a:r>
              <a:rPr spc="-285" dirty="0">
                <a:solidFill>
                  <a:srgbClr val="56555A"/>
                </a:solidFill>
                <a:cs typeface="Arial Black"/>
              </a:rPr>
              <a:t>we </a:t>
            </a:r>
            <a:r>
              <a:rPr spc="-229" dirty="0">
                <a:solidFill>
                  <a:srgbClr val="56555A"/>
                </a:solidFill>
                <a:cs typeface="Arial Black"/>
              </a:rPr>
              <a:t>want </a:t>
            </a:r>
            <a:r>
              <a:rPr spc="-160" dirty="0">
                <a:solidFill>
                  <a:srgbClr val="56555A"/>
                </a:solidFill>
                <a:cs typeface="Arial Black"/>
              </a:rPr>
              <a:t>to </a:t>
            </a:r>
            <a:r>
              <a:rPr spc="-195" dirty="0">
                <a:solidFill>
                  <a:srgbClr val="56555A"/>
                </a:solidFill>
                <a:cs typeface="Arial Black"/>
              </a:rPr>
              <a:t>represent </a:t>
            </a:r>
            <a:r>
              <a:rPr spc="-215" dirty="0">
                <a:solidFill>
                  <a:srgbClr val="56555A"/>
                </a:solidFill>
                <a:cs typeface="Arial Black"/>
              </a:rPr>
              <a:t>two </a:t>
            </a:r>
            <a:r>
              <a:rPr spc="-195" dirty="0">
                <a:solidFill>
                  <a:srgbClr val="56555A"/>
                </a:solidFill>
                <a:cs typeface="Arial Black"/>
              </a:rPr>
              <a:t>numerical </a:t>
            </a:r>
            <a:r>
              <a:rPr spc="-200" dirty="0">
                <a:solidFill>
                  <a:srgbClr val="56555A"/>
                </a:solidFill>
                <a:cs typeface="Arial Black"/>
              </a:rPr>
              <a:t>variables </a:t>
            </a:r>
            <a:r>
              <a:rPr spc="-150" dirty="0">
                <a:solidFill>
                  <a:srgbClr val="56555A"/>
                </a:solidFill>
                <a:cs typeface="Arial Black"/>
              </a:rPr>
              <a:t>on </a:t>
            </a:r>
            <a:r>
              <a:rPr spc="-185" dirty="0">
                <a:solidFill>
                  <a:srgbClr val="56555A"/>
                </a:solidFill>
                <a:cs typeface="Arial Black"/>
              </a:rPr>
              <a:t>the </a:t>
            </a:r>
            <a:r>
              <a:rPr spc="-240" dirty="0">
                <a:solidFill>
                  <a:srgbClr val="56555A"/>
                </a:solidFill>
                <a:cs typeface="Arial Black"/>
              </a:rPr>
              <a:t>same </a:t>
            </a:r>
            <a:r>
              <a:rPr spc="-165" dirty="0">
                <a:solidFill>
                  <a:srgbClr val="56555A"/>
                </a:solidFill>
                <a:cs typeface="Arial Black"/>
              </a:rPr>
              <a:t>graph, </a:t>
            </a:r>
            <a:r>
              <a:rPr spc="-285" dirty="0">
                <a:solidFill>
                  <a:srgbClr val="56555A"/>
                </a:solidFill>
                <a:cs typeface="Arial Black"/>
              </a:rPr>
              <a:t>we </a:t>
            </a:r>
            <a:r>
              <a:rPr spc="-195" dirty="0">
                <a:solidFill>
                  <a:srgbClr val="56555A"/>
                </a:solidFill>
                <a:cs typeface="Arial Black"/>
              </a:rPr>
              <a:t>usually </a:t>
            </a:r>
            <a:r>
              <a:rPr spc="-225" dirty="0">
                <a:solidFill>
                  <a:srgbClr val="56555A"/>
                </a:solidFill>
                <a:cs typeface="Arial Black"/>
              </a:rPr>
              <a:t>use  </a:t>
            </a:r>
            <a:r>
              <a:rPr spc="-235" dirty="0">
                <a:solidFill>
                  <a:srgbClr val="56555A"/>
                </a:solidFill>
                <a:cs typeface="Arial Black"/>
              </a:rPr>
              <a:t>a </a:t>
            </a:r>
            <a:r>
              <a:rPr spc="-225" dirty="0">
                <a:solidFill>
                  <a:srgbClr val="56555A"/>
                </a:solidFill>
                <a:cs typeface="Arial Black"/>
              </a:rPr>
              <a:t>scatter </a:t>
            </a:r>
            <a:r>
              <a:rPr spc="-155" dirty="0">
                <a:solidFill>
                  <a:srgbClr val="56555A"/>
                </a:solidFill>
                <a:cs typeface="Arial Black"/>
              </a:rPr>
              <a:t>plot. </a:t>
            </a:r>
            <a:r>
              <a:rPr spc="-220" dirty="0">
                <a:solidFill>
                  <a:srgbClr val="56555A"/>
                </a:solidFill>
                <a:cs typeface="Arial Black"/>
              </a:rPr>
              <a:t>Scatter </a:t>
            </a:r>
            <a:r>
              <a:rPr spc="-180" dirty="0">
                <a:solidFill>
                  <a:srgbClr val="56555A"/>
                </a:solidFill>
                <a:cs typeface="Arial Black"/>
              </a:rPr>
              <a:t>plots </a:t>
            </a:r>
            <a:r>
              <a:rPr spc="-204" dirty="0">
                <a:solidFill>
                  <a:srgbClr val="56555A"/>
                </a:solidFill>
                <a:cs typeface="Arial Black"/>
              </a:rPr>
              <a:t>are </a:t>
            </a:r>
            <a:r>
              <a:rPr spc="-190" dirty="0">
                <a:solidFill>
                  <a:srgbClr val="56555A"/>
                </a:solidFill>
                <a:cs typeface="Arial Black"/>
              </a:rPr>
              <a:t>useful </a:t>
            </a:r>
            <a:r>
              <a:rPr spc="-204" dirty="0">
                <a:solidFill>
                  <a:srgbClr val="56555A"/>
                </a:solidFill>
                <a:cs typeface="Arial Black"/>
              </a:rPr>
              <a:t>especially </a:t>
            </a:r>
            <a:r>
              <a:rPr spc="-190" dirty="0">
                <a:solidFill>
                  <a:srgbClr val="56555A"/>
                </a:solidFill>
                <a:cs typeface="Arial Black"/>
              </a:rPr>
              <a:t>later </a:t>
            </a:r>
            <a:r>
              <a:rPr spc="-155" dirty="0">
                <a:solidFill>
                  <a:srgbClr val="56555A"/>
                </a:solidFill>
                <a:cs typeface="Arial Black"/>
              </a:rPr>
              <a:t>on, </a:t>
            </a:r>
            <a:r>
              <a:rPr spc="-220" dirty="0">
                <a:solidFill>
                  <a:srgbClr val="56555A"/>
                </a:solidFill>
                <a:cs typeface="Arial Black"/>
              </a:rPr>
              <a:t>when </a:t>
            </a:r>
            <a:r>
              <a:rPr spc="-285" dirty="0">
                <a:solidFill>
                  <a:srgbClr val="56555A"/>
                </a:solidFill>
                <a:cs typeface="Arial Black"/>
              </a:rPr>
              <a:t>we </a:t>
            </a:r>
            <a:r>
              <a:rPr spc="-210" dirty="0">
                <a:solidFill>
                  <a:srgbClr val="56555A"/>
                </a:solidFill>
                <a:cs typeface="Arial Black"/>
              </a:rPr>
              <a:t>talk </a:t>
            </a:r>
            <a:r>
              <a:rPr spc="-170" dirty="0">
                <a:solidFill>
                  <a:srgbClr val="56555A"/>
                </a:solidFill>
                <a:cs typeface="Arial Black"/>
              </a:rPr>
              <a:t>about </a:t>
            </a:r>
            <a:r>
              <a:rPr spc="-190" dirty="0">
                <a:solidFill>
                  <a:srgbClr val="56555A"/>
                </a:solidFill>
                <a:cs typeface="Arial Black"/>
              </a:rPr>
              <a:t>regression  </a:t>
            </a:r>
            <a:r>
              <a:rPr spc="-210" dirty="0">
                <a:solidFill>
                  <a:srgbClr val="56555A"/>
                </a:solidFill>
                <a:cs typeface="Arial Black"/>
              </a:rPr>
              <a:t>analysis, </a:t>
            </a:r>
            <a:r>
              <a:rPr spc="-260" dirty="0">
                <a:solidFill>
                  <a:srgbClr val="56555A"/>
                </a:solidFill>
                <a:cs typeface="Arial Black"/>
              </a:rPr>
              <a:t>as </a:t>
            </a:r>
            <a:r>
              <a:rPr spc="-190" dirty="0">
                <a:solidFill>
                  <a:srgbClr val="56555A"/>
                </a:solidFill>
                <a:cs typeface="Arial Black"/>
              </a:rPr>
              <a:t>they </a:t>
            </a:r>
            <a:r>
              <a:rPr spc="-170" dirty="0">
                <a:solidFill>
                  <a:srgbClr val="56555A"/>
                </a:solidFill>
                <a:cs typeface="Arial Black"/>
              </a:rPr>
              <a:t>help </a:t>
            </a:r>
            <a:r>
              <a:rPr spc="-229" dirty="0">
                <a:solidFill>
                  <a:srgbClr val="56555A"/>
                </a:solidFill>
                <a:cs typeface="Arial Black"/>
              </a:rPr>
              <a:t>us </a:t>
            </a:r>
            <a:r>
              <a:rPr spc="-210" dirty="0">
                <a:solidFill>
                  <a:srgbClr val="56555A"/>
                </a:solidFill>
                <a:cs typeface="Arial Black"/>
              </a:rPr>
              <a:t>detect </a:t>
            </a:r>
            <a:r>
              <a:rPr spc="-195" dirty="0">
                <a:solidFill>
                  <a:srgbClr val="56555A"/>
                </a:solidFill>
                <a:cs typeface="Arial Black"/>
              </a:rPr>
              <a:t>patterns </a:t>
            </a:r>
            <a:r>
              <a:rPr spc="-180" dirty="0">
                <a:solidFill>
                  <a:srgbClr val="56555A"/>
                </a:solidFill>
                <a:cs typeface="Arial Black"/>
              </a:rPr>
              <a:t>(linearity,</a:t>
            </a:r>
            <a:r>
              <a:rPr spc="-85" dirty="0">
                <a:solidFill>
                  <a:srgbClr val="56555A"/>
                </a:solidFill>
                <a:cs typeface="Arial Black"/>
              </a:rPr>
              <a:t> </a:t>
            </a:r>
            <a:r>
              <a:rPr spc="-200" dirty="0">
                <a:solidFill>
                  <a:srgbClr val="56555A"/>
                </a:solidFill>
                <a:cs typeface="Arial Black"/>
              </a:rPr>
              <a:t>homoscedasticity).</a:t>
            </a:r>
            <a:endParaRPr dirty="0">
              <a:cs typeface="Arial Black"/>
            </a:endParaRPr>
          </a:p>
          <a:p>
            <a:pPr marL="12700" marR="7620" algn="just">
              <a:lnSpc>
                <a:spcPct val="100000"/>
              </a:lnSpc>
            </a:pPr>
            <a:r>
              <a:rPr spc="-225" dirty="0">
                <a:solidFill>
                  <a:srgbClr val="56555A"/>
                </a:solidFill>
                <a:cs typeface="Arial Black"/>
              </a:rPr>
              <a:t>Scatter </a:t>
            </a:r>
            <a:r>
              <a:rPr spc="-180" dirty="0">
                <a:solidFill>
                  <a:srgbClr val="56555A"/>
                </a:solidFill>
                <a:cs typeface="Arial Black"/>
              </a:rPr>
              <a:t>plots </a:t>
            </a:r>
            <a:r>
              <a:rPr spc="-200" dirty="0">
                <a:solidFill>
                  <a:srgbClr val="56555A"/>
                </a:solidFill>
                <a:cs typeface="Arial Black"/>
              </a:rPr>
              <a:t>usually </a:t>
            </a:r>
            <a:r>
              <a:rPr spc="-195" dirty="0">
                <a:solidFill>
                  <a:srgbClr val="56555A"/>
                </a:solidFill>
                <a:cs typeface="Arial Black"/>
              </a:rPr>
              <a:t>represent </a:t>
            </a:r>
            <a:r>
              <a:rPr spc="-190" dirty="0">
                <a:solidFill>
                  <a:srgbClr val="56555A"/>
                </a:solidFill>
                <a:cs typeface="Arial Black"/>
              </a:rPr>
              <a:t>lots </a:t>
            </a:r>
            <a:r>
              <a:rPr spc="-175" dirty="0">
                <a:solidFill>
                  <a:srgbClr val="56555A"/>
                </a:solidFill>
                <a:cs typeface="Arial Black"/>
              </a:rPr>
              <a:t>and </a:t>
            </a:r>
            <a:r>
              <a:rPr spc="-190" dirty="0">
                <a:solidFill>
                  <a:srgbClr val="56555A"/>
                </a:solidFill>
                <a:cs typeface="Arial Black"/>
              </a:rPr>
              <a:t>lots </a:t>
            </a:r>
            <a:r>
              <a:rPr spc="-145" dirty="0">
                <a:solidFill>
                  <a:srgbClr val="56555A"/>
                </a:solidFill>
                <a:cs typeface="Arial Black"/>
              </a:rPr>
              <a:t>of </a:t>
            </a:r>
            <a:r>
              <a:rPr spc="-185" dirty="0">
                <a:solidFill>
                  <a:srgbClr val="56555A"/>
                </a:solidFill>
                <a:cs typeface="Arial Black"/>
              </a:rPr>
              <a:t>data. </a:t>
            </a:r>
            <a:r>
              <a:rPr spc="-215" dirty="0">
                <a:solidFill>
                  <a:srgbClr val="56555A"/>
                </a:solidFill>
                <a:cs typeface="Arial Black"/>
              </a:rPr>
              <a:t>Typically, </a:t>
            </a:r>
            <a:r>
              <a:rPr spc="-285" dirty="0">
                <a:solidFill>
                  <a:srgbClr val="56555A"/>
                </a:solidFill>
                <a:cs typeface="Arial Black"/>
              </a:rPr>
              <a:t>we</a:t>
            </a:r>
            <a:r>
              <a:rPr spc="-105" dirty="0">
                <a:solidFill>
                  <a:srgbClr val="56555A"/>
                </a:solidFill>
                <a:cs typeface="Arial Black"/>
              </a:rPr>
              <a:t> </a:t>
            </a:r>
            <a:r>
              <a:rPr spc="-204" dirty="0">
                <a:solidFill>
                  <a:srgbClr val="56555A"/>
                </a:solidFill>
                <a:cs typeface="Arial Black"/>
              </a:rPr>
              <a:t>are </a:t>
            </a:r>
            <a:r>
              <a:rPr spc="-160" dirty="0">
                <a:solidFill>
                  <a:srgbClr val="56555A"/>
                </a:solidFill>
                <a:cs typeface="Arial Black"/>
              </a:rPr>
              <a:t>not </a:t>
            </a:r>
            <a:r>
              <a:rPr spc="-195" dirty="0">
                <a:solidFill>
                  <a:srgbClr val="56555A"/>
                </a:solidFill>
                <a:cs typeface="Arial Black"/>
              </a:rPr>
              <a:t>interested </a:t>
            </a:r>
            <a:r>
              <a:rPr spc="-165" dirty="0">
                <a:solidFill>
                  <a:srgbClr val="56555A"/>
                </a:solidFill>
                <a:cs typeface="Arial Black"/>
              </a:rPr>
              <a:t>in  </a:t>
            </a:r>
            <a:r>
              <a:rPr spc="-190" dirty="0">
                <a:solidFill>
                  <a:srgbClr val="56555A"/>
                </a:solidFill>
                <a:cs typeface="Arial Black"/>
              </a:rPr>
              <a:t>single </a:t>
            </a:r>
            <a:r>
              <a:rPr spc="-185" dirty="0">
                <a:solidFill>
                  <a:srgbClr val="56555A"/>
                </a:solidFill>
                <a:cs typeface="Arial Black"/>
              </a:rPr>
              <a:t>observations, </a:t>
            </a:r>
            <a:r>
              <a:rPr spc="-160" dirty="0">
                <a:solidFill>
                  <a:srgbClr val="56555A"/>
                </a:solidFill>
                <a:cs typeface="Arial Black"/>
              </a:rPr>
              <a:t>but </a:t>
            </a:r>
            <a:r>
              <a:rPr spc="-180" dirty="0">
                <a:solidFill>
                  <a:srgbClr val="56555A"/>
                </a:solidFill>
                <a:cs typeface="Arial Black"/>
              </a:rPr>
              <a:t>rather </a:t>
            </a:r>
            <a:r>
              <a:rPr spc="-160" dirty="0">
                <a:solidFill>
                  <a:srgbClr val="56555A"/>
                </a:solidFill>
                <a:cs typeface="Arial Black"/>
              </a:rPr>
              <a:t>in </a:t>
            </a:r>
            <a:r>
              <a:rPr spc="-190" dirty="0">
                <a:solidFill>
                  <a:srgbClr val="56555A"/>
                </a:solidFill>
                <a:cs typeface="Arial Black"/>
              </a:rPr>
              <a:t>the </a:t>
            </a:r>
            <a:r>
              <a:rPr spc="-200" dirty="0">
                <a:solidFill>
                  <a:srgbClr val="56555A"/>
                </a:solidFill>
                <a:cs typeface="Arial Black"/>
              </a:rPr>
              <a:t>structure </a:t>
            </a:r>
            <a:r>
              <a:rPr spc="-145" dirty="0">
                <a:solidFill>
                  <a:srgbClr val="56555A"/>
                </a:solidFill>
                <a:cs typeface="Arial Black"/>
              </a:rPr>
              <a:t>of </a:t>
            </a:r>
            <a:r>
              <a:rPr spc="-190" dirty="0">
                <a:solidFill>
                  <a:srgbClr val="56555A"/>
                </a:solidFill>
                <a:cs typeface="Arial Black"/>
              </a:rPr>
              <a:t>the</a:t>
            </a:r>
            <a:r>
              <a:rPr spc="-80" dirty="0">
                <a:solidFill>
                  <a:srgbClr val="56555A"/>
                </a:solidFill>
                <a:cs typeface="Arial Black"/>
              </a:rPr>
              <a:t> </a:t>
            </a:r>
            <a:r>
              <a:rPr spc="-204" dirty="0">
                <a:solidFill>
                  <a:srgbClr val="56555A"/>
                </a:solidFill>
                <a:cs typeface="Arial Black"/>
              </a:rPr>
              <a:t>dataset.</a:t>
            </a:r>
            <a:endParaRPr dirty="0">
              <a:cs typeface="Arial Black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9793" y="1328927"/>
          <a:ext cx="2797492" cy="2100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568"/>
                <a:gridCol w="349568"/>
                <a:gridCol w="350519"/>
                <a:gridCol w="349568"/>
                <a:gridCol w="349568"/>
                <a:gridCol w="349567"/>
                <a:gridCol w="349567"/>
                <a:gridCol w="349567"/>
              </a:tblGrid>
              <a:tr h="262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6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373124" y="1828674"/>
            <a:ext cx="1226820" cy="1108075"/>
            <a:chOff x="1830832" y="1828673"/>
            <a:chExt cx="1635760" cy="1108075"/>
          </a:xfrm>
        </p:grpSpPr>
        <p:sp>
          <p:nvSpPr>
            <p:cNvPr id="9" name="object 9"/>
            <p:cNvSpPr/>
            <p:nvPr/>
          </p:nvSpPr>
          <p:spPr>
            <a:xfrm>
              <a:off x="2516632" y="18804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6632" y="18804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3"/>
                  </a:lnTo>
                  <a:close/>
                </a:path>
              </a:pathLst>
            </a:custGeom>
            <a:ln w="9143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8636" y="186829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3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3" y="64007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8636" y="186829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3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74644" y="2608961"/>
              <a:ext cx="73152" cy="73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0832" y="1828673"/>
              <a:ext cx="1635252" cy="11079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2629281" y="1874392"/>
            <a:ext cx="54864" cy="73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673859" y="1824101"/>
            <a:ext cx="248126" cy="411480"/>
            <a:chOff x="3565144" y="1824101"/>
            <a:chExt cx="330835" cy="411480"/>
          </a:xfrm>
        </p:grpSpPr>
        <p:sp>
          <p:nvSpPr>
            <p:cNvPr id="17" name="object 17"/>
            <p:cNvSpPr/>
            <p:nvPr/>
          </p:nvSpPr>
          <p:spPr>
            <a:xfrm>
              <a:off x="3565144" y="2162429"/>
              <a:ext cx="73152" cy="731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64204" y="208013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7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8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64204" y="208013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8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73348" y="204660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3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4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3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4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73348" y="204660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4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4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3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4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12388" y="1860677"/>
              <a:ext cx="73151" cy="731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00780" y="196735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7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8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0780" y="196735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8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70884" y="194144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3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3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70884" y="194144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3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22700" y="1824101"/>
              <a:ext cx="73151" cy="73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741295" y="2331592"/>
            <a:ext cx="54863" cy="73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55011" y="1718945"/>
            <a:ext cx="54863" cy="73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43606" y="1994790"/>
            <a:ext cx="73152" cy="94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041904" y="1787526"/>
            <a:ext cx="87154" cy="276225"/>
            <a:chOff x="4055871" y="1787525"/>
            <a:chExt cx="116205" cy="276225"/>
          </a:xfrm>
        </p:grpSpPr>
        <p:sp>
          <p:nvSpPr>
            <p:cNvPr id="32" name="object 32"/>
            <p:cNvSpPr/>
            <p:nvPr/>
          </p:nvSpPr>
          <p:spPr>
            <a:xfrm>
              <a:off x="4060443" y="179209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3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3" y="64007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60443" y="179209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3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92447" y="1990217"/>
              <a:ext cx="73151" cy="731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03115" y="188353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8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3115" y="188353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8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03115" y="18042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8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03115" y="18042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8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3084194" y="1496441"/>
            <a:ext cx="148590" cy="91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6218" y="1453769"/>
            <a:ext cx="131445" cy="88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02539" y="3344036"/>
            <a:ext cx="6715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7213" y="3081273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1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7213" y="2818334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19094"/>
                </a:solidFill>
                <a:latin typeface="Arial"/>
                <a:cs typeface="Arial"/>
              </a:rPr>
              <a:t>2</a:t>
            </a:r>
            <a:r>
              <a:rPr sz="900" spc="-10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7213" y="2556128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3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7213" y="2293365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4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7213" y="2030729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5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7213" y="1767966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6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7213" y="1505203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7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7213" y="1242440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8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0151" y="3480307"/>
            <a:ext cx="6715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02360" y="3480307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1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52346" y="3480307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2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02296" y="3480307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3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52339" y="3480307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4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02288" y="3480307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5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52331" y="3480307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6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02280" y="3480307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7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52229" y="3480307"/>
            <a:ext cx="161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8</a:t>
            </a:r>
            <a:r>
              <a:rPr sz="900" spc="-1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644652" y="4102608"/>
          <a:ext cx="2788921" cy="2084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563"/>
                <a:gridCol w="310514"/>
                <a:gridCol w="309563"/>
                <a:gridCol w="309563"/>
                <a:gridCol w="310514"/>
                <a:gridCol w="309563"/>
                <a:gridCol w="309563"/>
                <a:gridCol w="310515"/>
                <a:gridCol w="309563"/>
              </a:tblGrid>
              <a:tr h="231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2481834" y="5900991"/>
            <a:ext cx="54863" cy="731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0112" y="5256277"/>
            <a:ext cx="146304" cy="495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71013" y="4302252"/>
            <a:ext cx="86868" cy="2209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2614423" y="4597909"/>
            <a:ext cx="482441" cy="1242695"/>
            <a:chOff x="3485896" y="4597908"/>
            <a:chExt cx="643255" cy="1242695"/>
          </a:xfrm>
        </p:grpSpPr>
        <p:sp>
          <p:nvSpPr>
            <p:cNvPr id="64" name="object 64"/>
            <p:cNvSpPr/>
            <p:nvPr/>
          </p:nvSpPr>
          <p:spPr>
            <a:xfrm>
              <a:off x="3485896" y="4597908"/>
              <a:ext cx="643128" cy="120859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44976" y="5766879"/>
              <a:ext cx="73151" cy="7315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07212" y="5635245"/>
            <a:ext cx="171450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rlito"/>
                <a:cs typeface="Carlito"/>
              </a:rPr>
              <a:t>22.5</a:t>
            </a:r>
            <a:endParaRPr sz="9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22</a:t>
            </a:r>
            <a:endParaRPr sz="9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solidFill>
                  <a:srgbClr val="585858"/>
                </a:solidFill>
                <a:latin typeface="Carlito"/>
                <a:cs typeface="Carlito"/>
              </a:rPr>
              <a:t>21.5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2135" y="5403596"/>
            <a:ext cx="1062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23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07212" y="5171694"/>
            <a:ext cx="1714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rlito"/>
                <a:cs typeface="Carlito"/>
              </a:rPr>
              <a:t>23.5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2135" y="4940045"/>
            <a:ext cx="1062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24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07212" y="4708017"/>
            <a:ext cx="1714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rlito"/>
                <a:cs typeface="Carlito"/>
              </a:rPr>
              <a:t>24.5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72135" y="4476369"/>
            <a:ext cx="1062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25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07212" y="4012820"/>
            <a:ext cx="171450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26</a:t>
            </a:r>
            <a:endParaRPr sz="9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solidFill>
                  <a:srgbClr val="585858"/>
                </a:solidFill>
                <a:latin typeface="Carlito"/>
                <a:cs typeface="Carlito"/>
              </a:rPr>
              <a:t>2</a:t>
            </a: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5.5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16839" y="6247587"/>
            <a:ext cx="628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05332" y="6247587"/>
            <a:ext cx="1062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20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15581" y="6247587"/>
            <a:ext cx="1062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40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525714" y="6247587"/>
            <a:ext cx="1062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60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835753" y="6247587"/>
            <a:ext cx="1062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80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24265" y="6247587"/>
            <a:ext cx="1495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100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34399" y="6247587"/>
            <a:ext cx="1495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120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744628" y="6247587"/>
            <a:ext cx="1495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140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054858" y="6247587"/>
            <a:ext cx="1495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160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364801" y="6247587"/>
            <a:ext cx="1495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180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849720" y="4533646"/>
            <a:ext cx="5032534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0" dirty="0">
                <a:solidFill>
                  <a:srgbClr val="56555A"/>
                </a:solidFill>
                <a:cs typeface="Arial Black"/>
              </a:rPr>
              <a:t>A </a:t>
            </a:r>
            <a:r>
              <a:rPr sz="2000" spc="-225" dirty="0">
                <a:solidFill>
                  <a:srgbClr val="56555A"/>
                </a:solidFill>
                <a:cs typeface="Arial Black"/>
              </a:rPr>
              <a:t>scatter </a:t>
            </a:r>
            <a:r>
              <a:rPr sz="2000" spc="-150" dirty="0">
                <a:solidFill>
                  <a:srgbClr val="56555A"/>
                </a:solidFill>
                <a:cs typeface="Arial Black"/>
              </a:rPr>
              <a:t>plot </a:t>
            </a:r>
            <a:r>
              <a:rPr sz="2000" spc="-190" dirty="0">
                <a:solidFill>
                  <a:srgbClr val="56555A"/>
                </a:solidFill>
                <a:cs typeface="Arial Black"/>
              </a:rPr>
              <a:t>that </a:t>
            </a:r>
            <a:r>
              <a:rPr sz="2000" spc="-200" dirty="0">
                <a:solidFill>
                  <a:srgbClr val="56555A"/>
                </a:solidFill>
                <a:cs typeface="Arial Black"/>
              </a:rPr>
              <a:t>looks </a:t>
            </a:r>
            <a:r>
              <a:rPr sz="2000" spc="-160" dirty="0">
                <a:solidFill>
                  <a:srgbClr val="56555A"/>
                </a:solidFill>
                <a:cs typeface="Arial Black"/>
              </a:rPr>
              <a:t>in </a:t>
            </a:r>
            <a:r>
              <a:rPr sz="2000" spc="-185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000" spc="-170" dirty="0">
                <a:solidFill>
                  <a:srgbClr val="56555A"/>
                </a:solidFill>
                <a:cs typeface="Arial Black"/>
              </a:rPr>
              <a:t>following </a:t>
            </a:r>
            <a:r>
              <a:rPr sz="2000" spc="-265" dirty="0">
                <a:solidFill>
                  <a:srgbClr val="56555A"/>
                </a:solidFill>
                <a:cs typeface="Arial Black"/>
              </a:rPr>
              <a:t>way </a:t>
            </a:r>
            <a:r>
              <a:rPr sz="2000" spc="-180" dirty="0">
                <a:solidFill>
                  <a:srgbClr val="56555A"/>
                </a:solidFill>
                <a:cs typeface="Arial Black"/>
              </a:rPr>
              <a:t>(down) </a:t>
            </a:r>
            <a:r>
              <a:rPr sz="2000" spc="-204" dirty="0">
                <a:solidFill>
                  <a:srgbClr val="56555A"/>
                </a:solidFill>
                <a:cs typeface="Arial Black"/>
              </a:rPr>
              <a:t>represents </a:t>
            </a:r>
            <a:r>
              <a:rPr sz="2000" spc="-195" dirty="0">
                <a:solidFill>
                  <a:srgbClr val="56555A"/>
                </a:solidFill>
                <a:cs typeface="Arial Black"/>
              </a:rPr>
              <a:t>data </a:t>
            </a:r>
            <a:r>
              <a:rPr sz="2000" spc="-190" dirty="0">
                <a:solidFill>
                  <a:srgbClr val="56555A"/>
                </a:solidFill>
                <a:cs typeface="Arial Black"/>
              </a:rPr>
              <a:t>that </a:t>
            </a:r>
            <a:r>
              <a:rPr sz="2000" spc="-185" dirty="0">
                <a:solidFill>
                  <a:srgbClr val="56555A"/>
                </a:solidFill>
                <a:cs typeface="Arial Black"/>
              </a:rPr>
              <a:t>doesn’t </a:t>
            </a:r>
            <a:r>
              <a:rPr sz="2000" spc="-220" dirty="0">
                <a:solidFill>
                  <a:srgbClr val="56555A"/>
                </a:solidFill>
                <a:cs typeface="Arial Black"/>
              </a:rPr>
              <a:t>have  </a:t>
            </a:r>
            <a:r>
              <a:rPr sz="2000" spc="-235" dirty="0">
                <a:solidFill>
                  <a:srgbClr val="56555A"/>
                </a:solidFill>
                <a:cs typeface="Arial Black"/>
              </a:rPr>
              <a:t>a </a:t>
            </a:r>
            <a:r>
              <a:rPr sz="2000" spc="-190" dirty="0">
                <a:solidFill>
                  <a:srgbClr val="56555A"/>
                </a:solidFill>
                <a:cs typeface="Arial Black"/>
              </a:rPr>
              <a:t>pattern. </a:t>
            </a:r>
            <a:r>
              <a:rPr sz="2000" spc="-185" dirty="0">
                <a:solidFill>
                  <a:srgbClr val="56555A"/>
                </a:solidFill>
                <a:cs typeface="Arial Black"/>
              </a:rPr>
              <a:t>Completely </a:t>
            </a:r>
            <a:r>
              <a:rPr sz="2000" spc="-195" dirty="0">
                <a:solidFill>
                  <a:srgbClr val="56555A"/>
                </a:solidFill>
                <a:cs typeface="Arial Black"/>
              </a:rPr>
              <a:t>vertical </a:t>
            </a:r>
            <a:r>
              <a:rPr sz="2000" spc="-160" dirty="0">
                <a:solidFill>
                  <a:srgbClr val="56555A"/>
                </a:solidFill>
                <a:cs typeface="Arial Black"/>
              </a:rPr>
              <a:t>‘forms’ </a:t>
            </a:r>
            <a:r>
              <a:rPr sz="2000" spc="-235" dirty="0">
                <a:solidFill>
                  <a:srgbClr val="56555A"/>
                </a:solidFill>
                <a:cs typeface="Arial Black"/>
              </a:rPr>
              <a:t>show </a:t>
            </a:r>
            <a:r>
              <a:rPr sz="2000" spc="-150" dirty="0">
                <a:solidFill>
                  <a:srgbClr val="56555A"/>
                </a:solidFill>
                <a:cs typeface="Arial Black"/>
              </a:rPr>
              <a:t>no</a:t>
            </a:r>
            <a:r>
              <a:rPr sz="2000" spc="-195" dirty="0">
                <a:solidFill>
                  <a:srgbClr val="56555A"/>
                </a:solidFill>
                <a:cs typeface="Arial Black"/>
              </a:rPr>
              <a:t> </a:t>
            </a:r>
            <a:r>
              <a:rPr sz="2000" spc="-204" dirty="0">
                <a:solidFill>
                  <a:srgbClr val="56555A"/>
                </a:solidFill>
                <a:cs typeface="Arial Black"/>
              </a:rPr>
              <a:t>association.</a:t>
            </a:r>
            <a:endParaRPr sz="2000" dirty="0"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 dirty="0"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000" spc="-200" dirty="0">
                <a:solidFill>
                  <a:srgbClr val="56555A"/>
                </a:solidFill>
                <a:cs typeface="Arial Black"/>
              </a:rPr>
              <a:t>Conversely, </a:t>
            </a:r>
            <a:r>
              <a:rPr sz="2000" spc="-190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000" spc="-150" dirty="0">
                <a:solidFill>
                  <a:srgbClr val="56555A"/>
                </a:solidFill>
                <a:cs typeface="Arial Black"/>
              </a:rPr>
              <a:t>plot </a:t>
            </a:r>
            <a:r>
              <a:rPr sz="2000" spc="-190" dirty="0">
                <a:solidFill>
                  <a:srgbClr val="56555A"/>
                </a:solidFill>
                <a:cs typeface="Arial Black"/>
              </a:rPr>
              <a:t>above </a:t>
            </a:r>
            <a:r>
              <a:rPr sz="2000" spc="-245" dirty="0">
                <a:solidFill>
                  <a:srgbClr val="56555A"/>
                </a:solidFill>
                <a:cs typeface="Arial Black"/>
              </a:rPr>
              <a:t>shows </a:t>
            </a:r>
            <a:r>
              <a:rPr sz="2000" spc="-235" dirty="0">
                <a:solidFill>
                  <a:srgbClr val="56555A"/>
                </a:solidFill>
                <a:cs typeface="Arial Black"/>
              </a:rPr>
              <a:t>a </a:t>
            </a:r>
            <a:r>
              <a:rPr sz="2000" spc="-180" dirty="0">
                <a:solidFill>
                  <a:srgbClr val="56555A"/>
                </a:solidFill>
                <a:cs typeface="Arial Black"/>
              </a:rPr>
              <a:t>linear </a:t>
            </a:r>
            <a:r>
              <a:rPr sz="2000" spc="-185" dirty="0">
                <a:solidFill>
                  <a:srgbClr val="56555A"/>
                </a:solidFill>
                <a:cs typeface="Arial Black"/>
              </a:rPr>
              <a:t>pattern, meaning </a:t>
            </a:r>
            <a:r>
              <a:rPr sz="2000" spc="-190" dirty="0">
                <a:solidFill>
                  <a:srgbClr val="56555A"/>
                </a:solidFill>
                <a:cs typeface="Arial Black"/>
              </a:rPr>
              <a:t>that </a:t>
            </a:r>
            <a:r>
              <a:rPr sz="2000" spc="-185" dirty="0">
                <a:solidFill>
                  <a:srgbClr val="56555A"/>
                </a:solidFill>
                <a:cs typeface="Arial Black"/>
              </a:rPr>
              <a:t>the </a:t>
            </a:r>
            <a:r>
              <a:rPr sz="2000" spc="-190" dirty="0">
                <a:solidFill>
                  <a:srgbClr val="56555A"/>
                </a:solidFill>
                <a:cs typeface="Arial Black"/>
              </a:rPr>
              <a:t>observations</a:t>
            </a:r>
            <a:r>
              <a:rPr sz="2000" spc="-340" dirty="0">
                <a:solidFill>
                  <a:srgbClr val="56555A"/>
                </a:solidFill>
                <a:cs typeface="Arial Black"/>
              </a:rPr>
              <a:t> </a:t>
            </a:r>
            <a:r>
              <a:rPr sz="2000" spc="-195" dirty="0">
                <a:solidFill>
                  <a:srgbClr val="56555A"/>
                </a:solidFill>
                <a:cs typeface="Arial Black"/>
              </a:rPr>
              <a:t>move</a:t>
            </a:r>
            <a:endParaRPr sz="2000" dirty="0"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000" spc="-185" dirty="0">
                <a:solidFill>
                  <a:srgbClr val="56555A"/>
                </a:solidFill>
                <a:cs typeface="Arial Black"/>
              </a:rPr>
              <a:t>together.</a:t>
            </a:r>
            <a:endParaRPr sz="2000" dirty="0"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4309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1374</Words>
  <Application>Microsoft Office PowerPoint</Application>
  <PresentationFormat>On-screen Show (4:3)</PresentationFormat>
  <Paragraphs>270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DESCRIPTIVESTATISTICS</vt:lpstr>
      <vt:lpstr>Types of data</vt:lpstr>
      <vt:lpstr>Levels of measurement</vt:lpstr>
      <vt:lpstr>Graphs and tables that represent categorical variables</vt:lpstr>
      <vt:lpstr>Graphs and tables that represent categorical variables. Excel formulas</vt:lpstr>
      <vt:lpstr>Numerical variables. Frequency distribution table and histogram</vt:lpstr>
      <vt:lpstr>Numerical variables. Frequency distribution table and histogram</vt:lpstr>
      <vt:lpstr>Graphs and tables for relationships between variables. Cross tables</vt:lpstr>
      <vt:lpstr>Graphs and tables for relationships between variables. Scatter plots</vt:lpstr>
      <vt:lpstr>Mean, median, mode</vt:lpstr>
      <vt:lpstr>Skewness</vt:lpstr>
      <vt:lpstr>Variance and standard deviation</vt:lpstr>
      <vt:lpstr>Covariance and correlation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2020-10-17T04:41:57Z</dcterms:created>
  <dcterms:modified xsi:type="dcterms:W3CDTF">2020-10-17T05:47:47Z</dcterms:modified>
</cp:coreProperties>
</file>