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2" r:id="rId9"/>
    <p:sldId id="261" r:id="rId10"/>
    <p:sldId id="260" r:id="rId11"/>
    <p:sldId id="290" r:id="rId12"/>
    <p:sldId id="283" r:id="rId13"/>
    <p:sldId id="284" r:id="rId14"/>
    <p:sldId id="285" r:id="rId15"/>
    <p:sldId id="286" r:id="rId16"/>
    <p:sldId id="291" r:id="rId17"/>
    <p:sldId id="293" r:id="rId18"/>
    <p:sldId id="294" r:id="rId19"/>
    <p:sldId id="295" r:id="rId20"/>
    <p:sldId id="309" r:id="rId21"/>
    <p:sldId id="311" r:id="rId22"/>
    <p:sldId id="312" r:id="rId23"/>
    <p:sldId id="313" r:id="rId24"/>
    <p:sldId id="314" r:id="rId25"/>
    <p:sldId id="310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8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2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2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4B18-61BA-44C2-95D4-C4D09B28105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179C-19ED-4CF8-8370-AF705554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5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vestopedia.com/terms/t/three-sigma-limi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34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lentra.healthsci.queensu.ca/assets/modules/types-of-data/mean_median_and_mo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4" y="469929"/>
            <a:ext cx="8081554" cy="603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Terms in Statistics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Frequency</a:t>
            </a:r>
          </a:p>
          <a:p>
            <a:r>
              <a:rPr lang="en-IN" sz="3200" dirty="0" smtClean="0"/>
              <a:t>Variance</a:t>
            </a:r>
          </a:p>
          <a:p>
            <a:r>
              <a:rPr lang="en-IN" sz="3200" dirty="0" smtClean="0"/>
              <a:t>Standard Deviation</a:t>
            </a:r>
          </a:p>
          <a:p>
            <a:r>
              <a:rPr lang="en-IN" sz="3200" dirty="0" smtClean="0"/>
              <a:t>Range</a:t>
            </a:r>
          </a:p>
          <a:p>
            <a:r>
              <a:rPr lang="en-IN" sz="3200" dirty="0" smtClean="0"/>
              <a:t>Covariance</a:t>
            </a:r>
          </a:p>
          <a:p>
            <a:r>
              <a:rPr lang="en-IN" sz="3200" dirty="0" smtClean="0"/>
              <a:t>Correlation</a:t>
            </a:r>
          </a:p>
          <a:p>
            <a:r>
              <a:rPr lang="en-IN" sz="3200" dirty="0" smtClean="0"/>
              <a:t>Skewness</a:t>
            </a:r>
            <a:endParaRPr lang="en-IN" sz="3200" dirty="0"/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96329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– Discrete Frequency Distribution 4 68 6 66 10 64 18 62 12 60 No. of Students  Height (in inches)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5" y="423544"/>
            <a:ext cx="7141966" cy="53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4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llustration – Grouped or Continuous Frequency Distribution &lt;ul&gt;&lt;li&gt;Exclusive Type Class – Intervals &lt;/li&gt;&lt;/ul&gt;9 40-45 2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29336"/>
            <a:ext cx="9134112" cy="68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4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– Grouped or Continuous Frequency Distribution contd… &lt;ul&gt;&lt;li&gt;Inclusive Type Class - Intervals &lt;/li&gt;&lt;/ul&gt;12 4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88" y="359268"/>
            <a:ext cx="8455630" cy="63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0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btaining Cumulative Frequency Distribution 73 + 2 = 75  2 2 45-50 65 + 8 = 73  2 + 8 = 10 8 40-45 55 + 10 = 65  10 + 10 =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04" y="1095905"/>
            <a:ext cx="8505369" cy="57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7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365datascience.com/wp-content/uploads/2018/09/imag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4" y="209958"/>
            <a:ext cx="9753600" cy="42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mple Variance-variability, coefficient of var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" y="4429487"/>
            <a:ext cx="97536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5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920342"/>
          </a:xfrm>
        </p:spPr>
        <p:txBody>
          <a:bodyPr/>
          <a:lstStyle/>
          <a:p>
            <a:r>
              <a:rPr lang="en-IN" dirty="0" smtClean="0"/>
              <a:t>1,2,3,4,5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19607"/>
            <a:ext cx="7182394" cy="722873"/>
          </a:xfrm>
          <a:prstGeom prst="rect">
            <a:avLst/>
          </a:prstGeom>
        </p:spPr>
      </p:pic>
      <p:pic>
        <p:nvPicPr>
          <p:cNvPr id="7172" name="Picture 4" descr="https://365datascience.com/wp-content/uploads/2018/09/image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22" y="2809698"/>
            <a:ext cx="7992292" cy="23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 - 1 4, coefficient of vari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4990531"/>
            <a:ext cx="8808447" cy="18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4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tandard deviation formulas, coefficient of vari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1" y="635726"/>
            <a:ext cx="8457855" cy="42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\textup{Coefficient of variation } =\frac{ \textup{Standard deviation}}{Mean}*100"/>
          <p:cNvSpPr>
            <a:spLocks noChangeAspect="1" noChangeArrowheads="1"/>
          </p:cNvSpPr>
          <p:nvPr/>
        </p:nvSpPr>
        <p:spPr bwMode="auto">
          <a:xfrm>
            <a:off x="1278981" y="4097383"/>
            <a:ext cx="52006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6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a8h2w5y7.rocketcdn.me/wp-content/uploads/2013/02/standard-normal-distribu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7" y="1567286"/>
            <a:ext cx="10521682" cy="38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PREDICTIVE</a:t>
            </a:r>
          </a:p>
          <a:p>
            <a:r>
              <a:rPr lang="en-IN" dirty="0" err="1" smtClean="0"/>
              <a:t>Discriptive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Deviation and Coefficient of Variation- two different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27" y="1825625"/>
            <a:ext cx="8977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 and Coefficient of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34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Covariance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613" y="1809586"/>
            <a:ext cx="9526412" cy="47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6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35132"/>
            <a:ext cx="10857411" cy="59418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Covariance gives sense of direction</a:t>
            </a:r>
          </a:p>
          <a:p>
            <a:r>
              <a:rPr lang="en-IN" dirty="0" smtClean="0"/>
              <a:t>0&gt; means two variable moving positive direction </a:t>
            </a:r>
          </a:p>
          <a:p>
            <a:r>
              <a:rPr lang="en-IN" dirty="0" smtClean="0"/>
              <a:t>0&lt; </a:t>
            </a:r>
            <a:r>
              <a:rPr lang="en-IN" dirty="0"/>
              <a:t>means two variable moving </a:t>
            </a:r>
            <a:r>
              <a:rPr lang="en-IN" dirty="0" smtClean="0"/>
              <a:t>negative </a:t>
            </a:r>
            <a:r>
              <a:rPr lang="en-IN" dirty="0"/>
              <a:t>direction </a:t>
            </a:r>
            <a:endParaRPr lang="en-IN" dirty="0" smtClean="0"/>
          </a:p>
          <a:p>
            <a:r>
              <a:rPr lang="en-IN" dirty="0" smtClean="0"/>
              <a:t>0=means </a:t>
            </a:r>
            <a:r>
              <a:rPr lang="en-IN" dirty="0"/>
              <a:t>two </a:t>
            </a:r>
            <a:r>
              <a:rPr lang="en-IN" dirty="0" smtClean="0"/>
              <a:t>variable having no relation.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4" y="2282061"/>
            <a:ext cx="7865881" cy="4575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61" y="4366940"/>
            <a:ext cx="2879089" cy="16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59" y="1529534"/>
            <a:ext cx="7246463" cy="5102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68" y="1529534"/>
            <a:ext cx="4019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893"/>
          </a:xfrm>
        </p:spPr>
        <p:txBody>
          <a:bodyPr/>
          <a:lstStyle/>
          <a:p>
            <a:r>
              <a:rPr lang="en-IN" dirty="0" smtClean="0"/>
              <a:t>Skewness: Measure of Symmetry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679089"/>
          </a:xfrm>
        </p:spPr>
        <p:txBody>
          <a:bodyPr/>
          <a:lstStyle/>
          <a:p>
            <a:r>
              <a:rPr lang="en-IN" dirty="0" smtClean="0"/>
              <a:t>Skewness indicates whether the data concentrate one side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60770"/>
            <a:ext cx="11486911" cy="45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Empirical Rule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61555" y="1483196"/>
            <a:ext cx="114430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What is the Empirical Rule?</a:t>
            </a: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 empirical rule, also referred to as the </a:t>
            </a:r>
            <a:r>
              <a:rPr lang="en-US" u="sng" dirty="0">
                <a:solidFill>
                  <a:srgbClr val="2C40D0"/>
                </a:solidFill>
                <a:latin typeface="SourceSansPro"/>
                <a:hlinkClick r:id="rId2"/>
              </a:rPr>
              <a:t>three-sigma rule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 or 68-95-99.7 rule, is a statistical rule which states that for a normal distribution, almost all data falls within three standard deviations (denoted by σ) of the mean (denoted by µ). Broken down, the empirical rule shows that 68% falls within the first standard deviation (µ ± σ), 95% within the first two standard deviations (µ ± 2σ), and 99.7% within the first three standard deviations (µ ± 3σ)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pic>
        <p:nvPicPr>
          <p:cNvPr id="1034" name="Picture 10" descr="https://www.simplypsychology.org/Empirical-R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7" y="3237522"/>
            <a:ext cx="6476096" cy="352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63588" y="492035"/>
            <a:ext cx="2246812" cy="101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Variable</a:t>
            </a:r>
            <a:endParaRPr lang="en-IN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13463" y="2046514"/>
            <a:ext cx="2211977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Numeric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470469" y="2046514"/>
            <a:ext cx="2159725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Categorical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31223" y="3866606"/>
            <a:ext cx="2368731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Continuous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757749" y="3823063"/>
            <a:ext cx="2124891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Discrete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392091" y="3762103"/>
            <a:ext cx="2238103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Ordinal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9196251" y="3683726"/>
            <a:ext cx="2516778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Nominal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flipH="1">
            <a:off x="4319452" y="1502229"/>
            <a:ext cx="1567542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5886994" y="1502229"/>
            <a:ext cx="1663338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 flipH="1">
            <a:off x="1715589" y="2943497"/>
            <a:ext cx="260386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2" idx="0"/>
          </p:cNvCxnSpPr>
          <p:nvPr/>
        </p:nvCxnSpPr>
        <p:spPr>
          <a:xfrm>
            <a:off x="4319452" y="2943497"/>
            <a:ext cx="500743" cy="8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3" idx="0"/>
          </p:cNvCxnSpPr>
          <p:nvPr/>
        </p:nvCxnSpPr>
        <p:spPr>
          <a:xfrm flipH="1">
            <a:off x="7511143" y="2978331"/>
            <a:ext cx="39189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</p:cNvCxnSpPr>
          <p:nvPr/>
        </p:nvCxnSpPr>
        <p:spPr>
          <a:xfrm>
            <a:off x="7550332" y="2978331"/>
            <a:ext cx="3030582" cy="70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of variable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580112"/>
              </p:ext>
            </p:extLst>
          </p:nvPr>
        </p:nvGraphicFramePr>
        <p:xfrm>
          <a:off x="838200" y="1825625"/>
          <a:ext cx="10515600" cy="228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48">
                  <a:extLst>
                    <a:ext uri="{9D8B030D-6E8A-4147-A177-3AD203B41FA5}">
                      <a16:colId xmlns:a16="http://schemas.microsoft.com/office/drawing/2014/main" xmlns="" val="914918704"/>
                    </a:ext>
                  </a:extLst>
                </a:gridCol>
                <a:gridCol w="1523914">
                  <a:extLst>
                    <a:ext uri="{9D8B030D-6E8A-4147-A177-3AD203B41FA5}">
                      <a16:colId xmlns:a16="http://schemas.microsoft.com/office/drawing/2014/main" xmlns="" val="2032788461"/>
                    </a:ext>
                  </a:extLst>
                </a:gridCol>
                <a:gridCol w="1372781">
                  <a:extLst>
                    <a:ext uri="{9D8B030D-6E8A-4147-A177-3AD203B41FA5}">
                      <a16:colId xmlns:a16="http://schemas.microsoft.com/office/drawing/2014/main" xmlns="" val="1597942497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xmlns="" val="4153821072"/>
                    </a:ext>
                  </a:extLst>
                </a:gridCol>
                <a:gridCol w="600233">
                  <a:extLst>
                    <a:ext uri="{9D8B030D-6E8A-4147-A177-3AD203B41FA5}">
                      <a16:colId xmlns:a16="http://schemas.microsoft.com/office/drawing/2014/main" xmlns="" val="1649978186"/>
                    </a:ext>
                  </a:extLst>
                </a:gridCol>
                <a:gridCol w="1840163">
                  <a:extLst>
                    <a:ext uri="{9D8B030D-6E8A-4147-A177-3AD203B41FA5}">
                      <a16:colId xmlns:a16="http://schemas.microsoft.com/office/drawing/2014/main" xmlns="" val="746550623"/>
                    </a:ext>
                  </a:extLst>
                </a:gridCol>
                <a:gridCol w="985543">
                  <a:extLst>
                    <a:ext uri="{9D8B030D-6E8A-4147-A177-3AD203B41FA5}">
                      <a16:colId xmlns:a16="http://schemas.microsoft.com/office/drawing/2014/main" xmlns="" val="1079313499"/>
                    </a:ext>
                  </a:extLst>
                </a:gridCol>
                <a:gridCol w="1006543">
                  <a:extLst>
                    <a:ext uri="{9D8B030D-6E8A-4147-A177-3AD203B41FA5}">
                      <a16:colId xmlns:a16="http://schemas.microsoft.com/office/drawing/2014/main" xmlns="" val="1172734429"/>
                    </a:ext>
                  </a:extLst>
                </a:gridCol>
              </a:tblGrid>
              <a:tr h="688726">
                <a:tc>
                  <a:txBody>
                    <a:bodyPr/>
                    <a:lstStyle/>
                    <a:p>
                      <a:r>
                        <a:rPr lang="en-IN" dirty="0" smtClean="0"/>
                        <a:t>No_of_proj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avg_mon_hr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Time_spend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Work_accident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Promotion last 5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28402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405696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5210441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479873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370520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38200" y="4432663"/>
            <a:ext cx="10430691" cy="1497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Quantitative- Numerical Data Ex.</a:t>
            </a:r>
            <a:r>
              <a:rPr lang="en-IN" dirty="0"/>
              <a:t> No_of_proj</a:t>
            </a:r>
          </a:p>
          <a:p>
            <a:pPr algn="ctr"/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Qualitative-Non Numerical Data EX.</a:t>
            </a:r>
            <a:r>
              <a:rPr lang="en-IN" dirty="0"/>
              <a:t> </a:t>
            </a:r>
            <a:r>
              <a:rPr lang="en-IN" dirty="0" smtClean="0"/>
              <a:t>Dept, Salary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6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Quantitative Variable: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Continues- Ex. </a:t>
            </a:r>
            <a:r>
              <a:rPr lang="en-IN" dirty="0"/>
              <a:t>avg_mon_hr</a:t>
            </a:r>
          </a:p>
          <a:p>
            <a:r>
              <a:rPr lang="en-IN" dirty="0" smtClean="0"/>
              <a:t>Discrete – Ex. </a:t>
            </a:r>
            <a:r>
              <a:rPr lang="en-IN" dirty="0"/>
              <a:t>No_of_proj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192715"/>
              </p:ext>
            </p:extLst>
          </p:nvPr>
        </p:nvGraphicFramePr>
        <p:xfrm>
          <a:off x="994954" y="3053533"/>
          <a:ext cx="10515600" cy="228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48">
                  <a:extLst>
                    <a:ext uri="{9D8B030D-6E8A-4147-A177-3AD203B41FA5}">
                      <a16:colId xmlns:a16="http://schemas.microsoft.com/office/drawing/2014/main" xmlns="" val="914918704"/>
                    </a:ext>
                  </a:extLst>
                </a:gridCol>
                <a:gridCol w="1523914">
                  <a:extLst>
                    <a:ext uri="{9D8B030D-6E8A-4147-A177-3AD203B41FA5}">
                      <a16:colId xmlns:a16="http://schemas.microsoft.com/office/drawing/2014/main" xmlns="" val="2032788461"/>
                    </a:ext>
                  </a:extLst>
                </a:gridCol>
                <a:gridCol w="1372781">
                  <a:extLst>
                    <a:ext uri="{9D8B030D-6E8A-4147-A177-3AD203B41FA5}">
                      <a16:colId xmlns:a16="http://schemas.microsoft.com/office/drawing/2014/main" xmlns="" val="1597942497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xmlns="" val="4153821072"/>
                    </a:ext>
                  </a:extLst>
                </a:gridCol>
                <a:gridCol w="600233">
                  <a:extLst>
                    <a:ext uri="{9D8B030D-6E8A-4147-A177-3AD203B41FA5}">
                      <a16:colId xmlns:a16="http://schemas.microsoft.com/office/drawing/2014/main" xmlns="" val="1649978186"/>
                    </a:ext>
                  </a:extLst>
                </a:gridCol>
                <a:gridCol w="1840163">
                  <a:extLst>
                    <a:ext uri="{9D8B030D-6E8A-4147-A177-3AD203B41FA5}">
                      <a16:colId xmlns:a16="http://schemas.microsoft.com/office/drawing/2014/main" xmlns="" val="746550623"/>
                    </a:ext>
                  </a:extLst>
                </a:gridCol>
                <a:gridCol w="985543">
                  <a:extLst>
                    <a:ext uri="{9D8B030D-6E8A-4147-A177-3AD203B41FA5}">
                      <a16:colId xmlns:a16="http://schemas.microsoft.com/office/drawing/2014/main" xmlns="" val="1079313499"/>
                    </a:ext>
                  </a:extLst>
                </a:gridCol>
                <a:gridCol w="1006543">
                  <a:extLst>
                    <a:ext uri="{9D8B030D-6E8A-4147-A177-3AD203B41FA5}">
                      <a16:colId xmlns:a16="http://schemas.microsoft.com/office/drawing/2014/main" xmlns="" val="1172734429"/>
                    </a:ext>
                  </a:extLst>
                </a:gridCol>
              </a:tblGrid>
              <a:tr h="688726">
                <a:tc>
                  <a:txBody>
                    <a:bodyPr/>
                    <a:lstStyle/>
                    <a:p>
                      <a:r>
                        <a:rPr lang="en-IN" dirty="0" smtClean="0"/>
                        <a:t>No_of_proj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avg_mon_hr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Time_spend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Work_accident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Promotion last 5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28402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405696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5210441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479873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370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Qualitative Data: </a:t>
            </a:r>
            <a:r>
              <a:rPr lang="en-IN" dirty="0" err="1" smtClean="0"/>
              <a:t>Categorical,Binary,Ordinal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Categorical – Ex. Dept(</a:t>
            </a:r>
            <a:r>
              <a:rPr lang="en-IN" dirty="0" err="1" smtClean="0"/>
              <a:t>Sales,RD</a:t>
            </a:r>
            <a:r>
              <a:rPr lang="en-IN" dirty="0" smtClean="0"/>
              <a:t>)</a:t>
            </a:r>
          </a:p>
          <a:p>
            <a:r>
              <a:rPr lang="en-IN" dirty="0" smtClean="0"/>
              <a:t>Binary- Ex. Left (0,1)</a:t>
            </a:r>
          </a:p>
          <a:p>
            <a:r>
              <a:rPr lang="en-IN" dirty="0" smtClean="0"/>
              <a:t>Ordinal – Ex. Sal(Low, Medium, High)</a:t>
            </a:r>
          </a:p>
          <a:p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970459"/>
              </p:ext>
            </p:extLst>
          </p:nvPr>
        </p:nvGraphicFramePr>
        <p:xfrm>
          <a:off x="933994" y="3549921"/>
          <a:ext cx="10515600" cy="228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48">
                  <a:extLst>
                    <a:ext uri="{9D8B030D-6E8A-4147-A177-3AD203B41FA5}">
                      <a16:colId xmlns:a16="http://schemas.microsoft.com/office/drawing/2014/main" xmlns="" val="914918704"/>
                    </a:ext>
                  </a:extLst>
                </a:gridCol>
                <a:gridCol w="1523914">
                  <a:extLst>
                    <a:ext uri="{9D8B030D-6E8A-4147-A177-3AD203B41FA5}">
                      <a16:colId xmlns:a16="http://schemas.microsoft.com/office/drawing/2014/main" xmlns="" val="2032788461"/>
                    </a:ext>
                  </a:extLst>
                </a:gridCol>
                <a:gridCol w="1372781">
                  <a:extLst>
                    <a:ext uri="{9D8B030D-6E8A-4147-A177-3AD203B41FA5}">
                      <a16:colId xmlns:a16="http://schemas.microsoft.com/office/drawing/2014/main" xmlns="" val="1597942497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xmlns="" val="4153821072"/>
                    </a:ext>
                  </a:extLst>
                </a:gridCol>
                <a:gridCol w="600233">
                  <a:extLst>
                    <a:ext uri="{9D8B030D-6E8A-4147-A177-3AD203B41FA5}">
                      <a16:colId xmlns:a16="http://schemas.microsoft.com/office/drawing/2014/main" xmlns="" val="1649978186"/>
                    </a:ext>
                  </a:extLst>
                </a:gridCol>
                <a:gridCol w="1840163">
                  <a:extLst>
                    <a:ext uri="{9D8B030D-6E8A-4147-A177-3AD203B41FA5}">
                      <a16:colId xmlns:a16="http://schemas.microsoft.com/office/drawing/2014/main" xmlns="" val="746550623"/>
                    </a:ext>
                  </a:extLst>
                </a:gridCol>
                <a:gridCol w="985543">
                  <a:extLst>
                    <a:ext uri="{9D8B030D-6E8A-4147-A177-3AD203B41FA5}">
                      <a16:colId xmlns:a16="http://schemas.microsoft.com/office/drawing/2014/main" xmlns="" val="1079313499"/>
                    </a:ext>
                  </a:extLst>
                </a:gridCol>
                <a:gridCol w="1006543">
                  <a:extLst>
                    <a:ext uri="{9D8B030D-6E8A-4147-A177-3AD203B41FA5}">
                      <a16:colId xmlns:a16="http://schemas.microsoft.com/office/drawing/2014/main" xmlns="" val="1172734429"/>
                    </a:ext>
                  </a:extLst>
                </a:gridCol>
              </a:tblGrid>
              <a:tr h="688726">
                <a:tc>
                  <a:txBody>
                    <a:bodyPr/>
                    <a:lstStyle/>
                    <a:p>
                      <a:r>
                        <a:rPr lang="en-IN" dirty="0" smtClean="0"/>
                        <a:t>No_of_proj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avg_mon_hr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Time_spend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Work_accident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Promotion last 5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28402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405696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5210441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479873"/>
                  </a:ext>
                </a:extLst>
              </a:tr>
              <a:tr h="39902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370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1069" y="1802674"/>
            <a:ext cx="4343400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Central Tendency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419497" y="3605349"/>
            <a:ext cx="2299063" cy="8795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Mean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33554" y="3531325"/>
            <a:ext cx="2377440" cy="10276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Median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307977" y="3544389"/>
            <a:ext cx="2629989" cy="9405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569029" y="2525486"/>
            <a:ext cx="3253740" cy="10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822769" y="2525486"/>
            <a:ext cx="399505" cy="100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5822769" y="2525486"/>
            <a:ext cx="3800203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393" y="361797"/>
            <a:ext cx="4131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0603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content2.hubstatic.com/11815345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445341"/>
            <a:ext cx="9074330" cy="62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04" y="327343"/>
            <a:ext cx="10515600" cy="5619614"/>
          </a:xfrm>
        </p:spPr>
        <p:txBody>
          <a:bodyPr/>
          <a:lstStyle/>
          <a:p>
            <a:r>
              <a:rPr lang="en-US" u="sng" dirty="0"/>
              <a:t>Example: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data values: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9</a:t>
            </a:r>
            <a:r>
              <a:rPr lang="en-US" dirty="0"/>
              <a:t>, 10, 12, 12, 10, 11, 12, 13, 16, 18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http://academic.sun.ac.za/emergencymedicine/TRRM/module9/Graphics/me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50" y="2081372"/>
            <a:ext cx="7561198" cy="33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296</Words>
  <Application>Microsoft Office PowerPoint</Application>
  <PresentationFormat>Custom</PresentationFormat>
  <Paragraphs>173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Statistics</vt:lpstr>
      <vt:lpstr>PowerPoint Presentation</vt:lpstr>
      <vt:lpstr>PowerPoint Presentation</vt:lpstr>
      <vt:lpstr>Data Types of variable</vt:lpstr>
      <vt:lpstr>Types of Quantitative Variable:</vt:lpstr>
      <vt:lpstr>Qualitative Data: Categorical,Binary,Ordinal</vt:lpstr>
      <vt:lpstr>PowerPoint Presentation</vt:lpstr>
      <vt:lpstr>PowerPoint Presentation</vt:lpstr>
      <vt:lpstr>PowerPoint Presentation</vt:lpstr>
      <vt:lpstr>PowerPoint Presentation</vt:lpstr>
      <vt:lpstr>Terms in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Standard Deviation and Coefficient of Variation- two different dataset</vt:lpstr>
      <vt:lpstr>Standard Deviation and Coefficient of Variation</vt:lpstr>
      <vt:lpstr>Covariance</vt:lpstr>
      <vt:lpstr>PowerPoint Presentation</vt:lpstr>
      <vt:lpstr>Correlation</vt:lpstr>
      <vt:lpstr>Skewness: Measure of Symmetry</vt:lpstr>
      <vt:lpstr>Empirical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snehali khakse2201</dc:creator>
  <cp:lastModifiedBy>Windows User</cp:lastModifiedBy>
  <cp:revision>40</cp:revision>
  <dcterms:created xsi:type="dcterms:W3CDTF">2020-05-02T10:25:18Z</dcterms:created>
  <dcterms:modified xsi:type="dcterms:W3CDTF">2020-10-17T04:36:00Z</dcterms:modified>
</cp:coreProperties>
</file>