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0"/>
  </p:notesMasterIdLst>
  <p:handoutMasterIdLst>
    <p:handoutMasterId r:id="rId51"/>
  </p:handoutMasterIdLst>
  <p:sldIdLst>
    <p:sldId id="387" r:id="rId2"/>
    <p:sldId id="414" r:id="rId3"/>
    <p:sldId id="455" r:id="rId4"/>
    <p:sldId id="328" r:id="rId5"/>
    <p:sldId id="415" r:id="rId6"/>
    <p:sldId id="413" r:id="rId7"/>
    <p:sldId id="316" r:id="rId8"/>
    <p:sldId id="444" r:id="rId9"/>
    <p:sldId id="454" r:id="rId10"/>
    <p:sldId id="441" r:id="rId11"/>
    <p:sldId id="449" r:id="rId12"/>
    <p:sldId id="450" r:id="rId13"/>
    <p:sldId id="447" r:id="rId14"/>
    <p:sldId id="448" r:id="rId15"/>
    <p:sldId id="442" r:id="rId16"/>
    <p:sldId id="445" r:id="rId17"/>
    <p:sldId id="440" r:id="rId18"/>
    <p:sldId id="457" r:id="rId19"/>
    <p:sldId id="456" r:id="rId20"/>
    <p:sldId id="443" r:id="rId21"/>
    <p:sldId id="423" r:id="rId22"/>
    <p:sldId id="424" r:id="rId23"/>
    <p:sldId id="418" r:id="rId24"/>
    <p:sldId id="446" r:id="rId25"/>
    <p:sldId id="420" r:id="rId26"/>
    <p:sldId id="422" r:id="rId27"/>
    <p:sldId id="434" r:id="rId28"/>
    <p:sldId id="433" r:id="rId29"/>
    <p:sldId id="435" r:id="rId30"/>
    <p:sldId id="436" r:id="rId31"/>
    <p:sldId id="437" r:id="rId32"/>
    <p:sldId id="438" r:id="rId33"/>
    <p:sldId id="439" r:id="rId34"/>
    <p:sldId id="425" r:id="rId35"/>
    <p:sldId id="426" r:id="rId36"/>
    <p:sldId id="427" r:id="rId37"/>
    <p:sldId id="428" r:id="rId38"/>
    <p:sldId id="419" r:id="rId39"/>
    <p:sldId id="429" r:id="rId40"/>
    <p:sldId id="430" r:id="rId41"/>
    <p:sldId id="431" r:id="rId42"/>
    <p:sldId id="421" r:id="rId43"/>
    <p:sldId id="452" r:id="rId44"/>
    <p:sldId id="453" r:id="rId45"/>
    <p:sldId id="458" r:id="rId46"/>
    <p:sldId id="461" r:id="rId47"/>
    <p:sldId id="462" r:id="rId48"/>
    <p:sldId id="460" r:id="rId49"/>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0099"/>
    <a:srgbClr val="66FF66"/>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062" autoAdjust="0"/>
  </p:normalViewPr>
  <p:slideViewPr>
    <p:cSldViewPr>
      <p:cViewPr varScale="1">
        <p:scale>
          <a:sx n="104" d="100"/>
          <a:sy n="104" d="100"/>
        </p:scale>
        <p:origin x="179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D9A5BDD-F2E3-4FF6-A9B2-F2BA0EFD87E6}" type="datetimeFigureOut">
              <a:rPr lang="en-US" smtClean="0"/>
              <a:pPr/>
              <a:t>9/16/2023</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E37CE0AD-1617-436C-A029-28580F89C6F7}" type="slidenum">
              <a:rPr lang="en-US" smtClean="0"/>
              <a:pPr/>
              <a:t>‹#›</a:t>
            </a:fld>
            <a:endParaRPr lang="en-US"/>
          </a:p>
        </p:txBody>
      </p:sp>
    </p:spTree>
    <p:extLst>
      <p:ext uri="{BB962C8B-B14F-4D97-AF65-F5344CB8AC3E}">
        <p14:creationId xmlns:p14="http://schemas.microsoft.com/office/powerpoint/2010/main" val="13308331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55299"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6656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55301"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5302"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55303"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atin typeface="Arial" charset="0"/>
              </a:defRPr>
            </a:lvl1pPr>
          </a:lstStyle>
          <a:p>
            <a:pPr>
              <a:defRPr/>
            </a:pPr>
            <a:fld id="{837FF45A-B02B-4A27-8D5F-459F77A6A5AF}" type="slidenum">
              <a:rPr lang="en-US"/>
              <a:pPr>
                <a:defRPr/>
              </a:pPr>
              <a:t>‹#›</a:t>
            </a:fld>
            <a:endParaRPr lang="en-US"/>
          </a:p>
        </p:txBody>
      </p:sp>
    </p:spTree>
    <p:extLst>
      <p:ext uri="{BB962C8B-B14F-4D97-AF65-F5344CB8AC3E}">
        <p14:creationId xmlns:p14="http://schemas.microsoft.com/office/powerpoint/2010/main" val="9751556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pPr>
                <a:defRPr/>
              </a:pPr>
              <a:t>1</a:t>
            </a:fld>
            <a:endParaRPr lang="en-US"/>
          </a:p>
        </p:txBody>
      </p:sp>
    </p:spTree>
    <p:extLst>
      <p:ext uri="{BB962C8B-B14F-4D97-AF65-F5344CB8AC3E}">
        <p14:creationId xmlns:p14="http://schemas.microsoft.com/office/powerpoint/2010/main" val="2998949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SV</a:t>
            </a:r>
            <a:r>
              <a:rPr lang="en-US" baseline="0" dirty="0" smtClean="0"/>
              <a:t> </a:t>
            </a:r>
            <a:r>
              <a:rPr lang="en-US" baseline="0" dirty="0" err="1" smtClean="0"/>
              <a:t>phải</a:t>
            </a:r>
            <a:r>
              <a:rPr lang="en-US" baseline="0" dirty="0" smtClean="0"/>
              <a:t> </a:t>
            </a:r>
            <a:r>
              <a:rPr lang="en-US" baseline="0" dirty="0" err="1" smtClean="0"/>
              <a:t>có</a:t>
            </a:r>
            <a:r>
              <a:rPr lang="en-US" baseline="0" dirty="0" smtClean="0"/>
              <a:t> </a:t>
            </a:r>
            <a:r>
              <a:rPr lang="en-US" baseline="0" dirty="0" err="1" smtClean="0"/>
              <a:t>đầy</a:t>
            </a:r>
            <a:r>
              <a:rPr lang="en-US" baseline="0" dirty="0" smtClean="0"/>
              <a:t> </a:t>
            </a:r>
            <a:r>
              <a:rPr lang="en-US" baseline="0" dirty="0" err="1" smtClean="0"/>
              <a:t>đủ</a:t>
            </a:r>
            <a:r>
              <a:rPr lang="en-US" baseline="0" dirty="0" smtClean="0"/>
              <a:t> </a:t>
            </a:r>
            <a:r>
              <a:rPr lang="en-US" baseline="0" dirty="0" err="1" smtClean="0"/>
              <a:t>các</a:t>
            </a:r>
            <a:r>
              <a:rPr lang="en-US" baseline="0" dirty="0" smtClean="0"/>
              <a:t> </a:t>
            </a:r>
            <a:r>
              <a:rPr lang="en-US" baseline="0" dirty="0" err="1" smtClean="0"/>
              <a:t>điểm</a:t>
            </a:r>
            <a:r>
              <a:rPr lang="en-US" baseline="0" dirty="0" smtClean="0"/>
              <a:t> </a:t>
            </a:r>
            <a:r>
              <a:rPr lang="en-US" baseline="0" dirty="0" err="1" smtClean="0"/>
              <a:t>thành</a:t>
            </a:r>
            <a:r>
              <a:rPr lang="en-US" baseline="0" dirty="0" smtClean="0"/>
              <a:t> </a:t>
            </a:r>
            <a:r>
              <a:rPr lang="en-US" baseline="0" dirty="0" err="1" smtClean="0"/>
              <a:t>phần</a:t>
            </a:r>
            <a:r>
              <a:rPr lang="en-US" baseline="0" dirty="0" smtClean="0"/>
              <a:t> </a:t>
            </a:r>
            <a:r>
              <a:rPr lang="en-US" baseline="0" dirty="0" err="1" smtClean="0"/>
              <a:t>để</a:t>
            </a:r>
            <a:r>
              <a:rPr lang="en-US" baseline="0" dirty="0" smtClean="0"/>
              <a:t> </a:t>
            </a:r>
            <a:r>
              <a:rPr lang="en-US" baseline="0" dirty="0" err="1" smtClean="0"/>
              <a:t>được</a:t>
            </a:r>
            <a:r>
              <a:rPr lang="en-US" baseline="0" dirty="0" smtClean="0"/>
              <a:t> </a:t>
            </a:r>
            <a:r>
              <a:rPr lang="en-US" baseline="0" dirty="0" err="1" smtClean="0"/>
              <a:t>thi</a:t>
            </a:r>
            <a:r>
              <a:rPr lang="en-US" baseline="0" dirty="0" smtClean="0"/>
              <a:t> </a:t>
            </a:r>
            <a:r>
              <a:rPr lang="en-US" baseline="0" dirty="0" err="1" smtClean="0"/>
              <a:t>cuối</a:t>
            </a:r>
            <a:r>
              <a:rPr lang="en-US" baseline="0" dirty="0" smtClean="0"/>
              <a:t> </a:t>
            </a:r>
            <a:r>
              <a:rPr lang="en-US" baseline="0" dirty="0" err="1" smtClean="0"/>
              <a:t>kỳ</a:t>
            </a:r>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pPr>
                <a:defRPr/>
              </a:pPr>
              <a:t>3</a:t>
            </a:fld>
            <a:endParaRPr lang="en-US"/>
          </a:p>
        </p:txBody>
      </p:sp>
    </p:spTree>
    <p:extLst>
      <p:ext uri="{BB962C8B-B14F-4D97-AF65-F5344CB8AC3E}">
        <p14:creationId xmlns:p14="http://schemas.microsoft.com/office/powerpoint/2010/main" val="2307350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pPr>
                <a:defRPr/>
              </a:pPr>
              <a:t>10</a:t>
            </a:fld>
            <a:endParaRPr lang="en-US"/>
          </a:p>
        </p:txBody>
      </p:sp>
    </p:spTree>
    <p:extLst>
      <p:ext uri="{BB962C8B-B14F-4D97-AF65-F5344CB8AC3E}">
        <p14:creationId xmlns:p14="http://schemas.microsoft.com/office/powerpoint/2010/main" val="2414010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pPr>
                <a:defRPr/>
              </a:pPr>
              <a:t>11</a:t>
            </a:fld>
            <a:endParaRPr lang="en-US"/>
          </a:p>
        </p:txBody>
      </p:sp>
    </p:spTree>
    <p:extLst>
      <p:ext uri="{BB962C8B-B14F-4D97-AF65-F5344CB8AC3E}">
        <p14:creationId xmlns:p14="http://schemas.microsoft.com/office/powerpoint/2010/main" val="3059843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pPr>
                <a:defRPr/>
              </a:pPr>
              <a:t>12</a:t>
            </a:fld>
            <a:endParaRPr lang="en-US"/>
          </a:p>
        </p:txBody>
      </p:sp>
    </p:spTree>
    <p:extLst>
      <p:ext uri="{BB962C8B-B14F-4D97-AF65-F5344CB8AC3E}">
        <p14:creationId xmlns:p14="http://schemas.microsoft.com/office/powerpoint/2010/main" val="3265570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pPr>
                <a:defRPr/>
              </a:pPr>
              <a:t>14</a:t>
            </a:fld>
            <a:endParaRPr lang="en-US"/>
          </a:p>
        </p:txBody>
      </p:sp>
    </p:spTree>
    <p:extLst>
      <p:ext uri="{BB962C8B-B14F-4D97-AF65-F5344CB8AC3E}">
        <p14:creationId xmlns:p14="http://schemas.microsoft.com/office/powerpoint/2010/main" val="29021974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pPr>
                <a:defRPr/>
              </a:pPr>
              <a:t>15</a:t>
            </a:fld>
            <a:endParaRPr lang="en-US"/>
          </a:p>
        </p:txBody>
      </p:sp>
    </p:spTree>
    <p:extLst>
      <p:ext uri="{BB962C8B-B14F-4D97-AF65-F5344CB8AC3E}">
        <p14:creationId xmlns:p14="http://schemas.microsoft.com/office/powerpoint/2010/main" val="4218723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5326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5326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4"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5" name="Rectangle 17"/>
          <p:cNvSpPr>
            <a:spLocks noGrp="1" noChangeArrowheads="1"/>
          </p:cNvSpPr>
          <p:nvPr>
            <p:ph type="ftr" sz="quarter" idx="11"/>
          </p:nvPr>
        </p:nvSpPr>
        <p:spPr/>
        <p:txBody>
          <a:bodyPr/>
          <a:lstStyle>
            <a:lvl1pPr>
              <a:defRPr/>
            </a:lvl1pPr>
          </a:lstStyle>
          <a:p>
            <a:pPr>
              <a:defRPr/>
            </a:pPr>
            <a:endParaRPr lang="en-US"/>
          </a:p>
        </p:txBody>
      </p:sp>
      <p:sp>
        <p:nvSpPr>
          <p:cNvPr id="6" name="Rectangle 18"/>
          <p:cNvSpPr>
            <a:spLocks noGrp="1" noChangeArrowheads="1"/>
          </p:cNvSpPr>
          <p:nvPr>
            <p:ph type="sldNum" sz="quarter" idx="12"/>
          </p:nvPr>
        </p:nvSpPr>
        <p:spPr/>
        <p:txBody>
          <a:bodyPr/>
          <a:lstStyle>
            <a:lvl1pPr>
              <a:defRPr/>
            </a:lvl1pPr>
          </a:lstStyle>
          <a:p>
            <a:pPr>
              <a:defRPr/>
            </a:pPr>
            <a:fld id="{5D0AAC0D-32E4-4307-8126-50E5C0AB04F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48845CAF-8B5C-4AA5-B824-A0E49693B7E8}"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CA912C43-E928-4B01-914D-D1EF85A967AB}"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96425468-205D-461A-AC8A-931753EF2EB8}"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58FEA588-C9A7-4810-A727-61C4BB3DC95D}"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5EDBBDA1-DCF2-4D0B-A319-1F8D3A9647C6}"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D22A066B-1274-4F91-811B-333A86F395BA}" type="slidenum">
              <a:rPr lang="en-US"/>
              <a:pPr>
                <a:defRPr/>
              </a:pPr>
              <a:t>‹#›</a:t>
            </a:fld>
            <a:endParaRPr lang="en-US"/>
          </a:p>
        </p:txBody>
      </p:sp>
      <p:sp>
        <p:nvSpPr>
          <p:cNvPr id="9"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06F0D775-ADEF-44BD-99D4-0565E7640321}" type="slidenum">
              <a:rPr lang="en-US"/>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p>
        </p:txBody>
      </p:sp>
      <p:sp>
        <p:nvSpPr>
          <p:cNvPr id="3" name="Rectangle 3"/>
          <p:cNvSpPr>
            <a:spLocks noGrp="1" noChangeArrowheads="1"/>
          </p:cNvSpPr>
          <p:nvPr>
            <p:ph type="sldNum" sz="quarter" idx="11"/>
          </p:nvPr>
        </p:nvSpPr>
        <p:spPr>
          <a:ln/>
        </p:spPr>
        <p:txBody>
          <a:bodyPr/>
          <a:lstStyle>
            <a:lvl1pPr>
              <a:defRPr/>
            </a:lvl1pPr>
          </a:lstStyle>
          <a:p>
            <a:pPr>
              <a:defRPr/>
            </a:pPr>
            <a:fld id="{407F54B9-0176-49FC-B0A4-6EECA29B07CB}" type="slidenum">
              <a:rPr lang="en-US"/>
              <a:pPr>
                <a:defRPr/>
              </a:pPr>
              <a:t>‹#›</a:t>
            </a:fld>
            <a:endParaRPr lang="en-US"/>
          </a:p>
        </p:txBody>
      </p:sp>
      <p:sp>
        <p:nvSpPr>
          <p:cNvPr id="4"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72E0CD03-D353-480C-BBE2-90C24C0A0833}"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8A4D1DBC-6DFC-4C8F-82E6-D97E6BE6EE8E}"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endParaRPr lang="en-US"/>
          </a:p>
        </p:txBody>
      </p:sp>
      <p:sp>
        <p:nvSpPr>
          <p:cNvPr id="52227"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itchFamily="34" charset="0"/>
              </a:defRPr>
            </a:lvl1pPr>
          </a:lstStyle>
          <a:p>
            <a:pPr>
              <a:defRPr/>
            </a:pPr>
            <a:fld id="{B2FB42D3-BBEE-421D-BAAA-98221B223D2C}" type="slidenum">
              <a:rPr lang="en-US"/>
              <a:pPr>
                <a:defRPr/>
              </a:pPr>
              <a:t>‹#›</a:t>
            </a:fld>
            <a:endParaRPr lang="en-US"/>
          </a:p>
        </p:txBody>
      </p:sp>
      <p:grpSp>
        <p:nvGrpSpPr>
          <p:cNvPr id="4100" name="Group 4"/>
          <p:cNvGrpSpPr>
            <a:grpSpLocks/>
          </p:cNvGrpSpPr>
          <p:nvPr/>
        </p:nvGrpSpPr>
        <p:grpSpPr bwMode="auto">
          <a:xfrm>
            <a:off x="0" y="0"/>
            <a:ext cx="9144000" cy="546100"/>
            <a:chOff x="0" y="0"/>
            <a:chExt cx="5760" cy="344"/>
          </a:xfrm>
        </p:grpSpPr>
        <p:sp>
          <p:nvSpPr>
            <p:cNvPr id="52229"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52230"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eaLnBrk="1" hangingPunct="1">
                <a:defRPr/>
              </a:pPr>
              <a:endParaRPr lang="en-US" sz="2400">
                <a:latin typeface="Times New Roman" pitchFamily="18" charset="0"/>
              </a:endParaRPr>
            </a:p>
          </p:txBody>
        </p:sp>
        <p:sp>
          <p:nvSpPr>
            <p:cNvPr id="52231"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eaLnBrk="1" hangingPunct="1">
                <a:defRPr/>
              </a:pPr>
              <a:endParaRPr lang="en-US">
                <a:solidFill>
                  <a:schemeClr val="hlink"/>
                </a:solidFill>
              </a:endParaRPr>
            </a:p>
          </p:txBody>
        </p:sp>
        <p:sp>
          <p:nvSpPr>
            <p:cNvPr id="52232"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eaLnBrk="1" hangingPunct="1">
                <a:defRPr/>
              </a:pPr>
              <a:endParaRPr lang="en-US">
                <a:solidFill>
                  <a:schemeClr val="hlink"/>
                </a:solidFill>
              </a:endParaRPr>
            </a:p>
          </p:txBody>
        </p:sp>
        <p:sp>
          <p:nvSpPr>
            <p:cNvPr id="52233"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eaLnBrk="1" hangingPunct="1">
                <a:defRPr/>
              </a:pPr>
              <a:endParaRPr lang="en-US">
                <a:solidFill>
                  <a:schemeClr val="accent2"/>
                </a:solidFill>
              </a:endParaRPr>
            </a:p>
          </p:txBody>
        </p:sp>
        <p:sp>
          <p:nvSpPr>
            <p:cNvPr id="52234"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eaLnBrk="1" hangingPunct="1">
                <a:defRPr/>
              </a:pPr>
              <a:endParaRPr lang="en-US">
                <a:solidFill>
                  <a:schemeClr val="hlink"/>
                </a:solidFill>
              </a:endParaRPr>
            </a:p>
          </p:txBody>
        </p:sp>
        <p:sp>
          <p:nvSpPr>
            <p:cNvPr id="52235"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eaLnBrk="1" hangingPunct="1">
                <a:defRPr/>
              </a:pPr>
              <a:endParaRPr lang="en-US" sz="2400">
                <a:latin typeface="Times New Roman" pitchFamily="18" charset="0"/>
              </a:endParaRPr>
            </a:p>
          </p:txBody>
        </p:sp>
        <p:sp>
          <p:nvSpPr>
            <p:cNvPr id="52236"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eaLnBrk="1" hangingPunct="1">
                <a:defRPr/>
              </a:pPr>
              <a:endParaRPr lang="en-US">
                <a:solidFill>
                  <a:schemeClr val="accent2"/>
                </a:solidFill>
              </a:endParaRPr>
            </a:p>
          </p:txBody>
        </p:sp>
        <p:sp>
          <p:nvSpPr>
            <p:cNvPr id="52237"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eaLnBrk="1" hangingPunct="1">
                <a:defRPr/>
              </a:pPr>
              <a:endParaRPr lang="en-US">
                <a:solidFill>
                  <a:schemeClr val="accent2"/>
                </a:solidFill>
              </a:endParaRPr>
            </a:p>
          </p:txBody>
        </p:sp>
      </p:grpSp>
      <p:sp>
        <p:nvSpPr>
          <p:cNvPr id="4101"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102"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2240"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840"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ltGray">
          <a:xfrm>
            <a:off x="0" y="1066800"/>
            <a:ext cx="9144000" cy="719138"/>
          </a:xfrm>
          <a:prstGeom prst="rect">
            <a:avLst/>
          </a:prstGeom>
          <a:solidFill>
            <a:schemeClr val="hlink"/>
          </a:solidFill>
          <a:ln w="9525">
            <a:noFill/>
            <a:miter lim="800000"/>
            <a:headEnd/>
            <a:tailEnd/>
          </a:ln>
          <a:effectLst/>
        </p:spPr>
        <p:txBody>
          <a:bodyPr wrap="none" anchor="ctr"/>
          <a:lstStyle/>
          <a:p>
            <a:endParaRPr lang="en-US"/>
          </a:p>
        </p:txBody>
      </p:sp>
      <p:sp>
        <p:nvSpPr>
          <p:cNvPr id="80899" name="Rectangle 3"/>
          <p:cNvSpPr>
            <a:spLocks noChangeArrowheads="1"/>
          </p:cNvSpPr>
          <p:nvPr/>
        </p:nvSpPr>
        <p:spPr bwMode="ltGray">
          <a:xfrm>
            <a:off x="0" y="3962400"/>
            <a:ext cx="9144000" cy="719138"/>
          </a:xfrm>
          <a:prstGeom prst="rect">
            <a:avLst/>
          </a:prstGeom>
          <a:solidFill>
            <a:schemeClr val="hlink"/>
          </a:solidFill>
          <a:ln w="9525">
            <a:noFill/>
            <a:miter lim="800000"/>
            <a:headEnd/>
            <a:tailEnd/>
          </a:ln>
          <a:effectLst/>
        </p:spPr>
        <p:txBody>
          <a:bodyPr wrap="none" anchor="ctr"/>
          <a:lstStyle/>
          <a:p>
            <a:endParaRPr lang="en-US"/>
          </a:p>
        </p:txBody>
      </p:sp>
      <p:sp>
        <p:nvSpPr>
          <p:cNvPr id="80900" name="Oval 4"/>
          <p:cNvSpPr>
            <a:spLocks noChangeArrowheads="1"/>
          </p:cNvSpPr>
          <p:nvPr/>
        </p:nvSpPr>
        <p:spPr bwMode="gray">
          <a:xfrm>
            <a:off x="4191000" y="2667000"/>
            <a:ext cx="1223963" cy="1223963"/>
          </a:xfrm>
          <a:prstGeom prst="ellipse">
            <a:avLst/>
          </a:prstGeom>
          <a:solidFill>
            <a:srgbClr val="1BABE5">
              <a:alpha val="10001"/>
            </a:srgbClr>
          </a:solidFill>
          <a:ln w="9525">
            <a:noFill/>
            <a:round/>
            <a:headEnd/>
            <a:tailEnd/>
          </a:ln>
          <a:effectLst/>
        </p:spPr>
        <p:txBody>
          <a:bodyPr wrap="none" anchor="ctr"/>
          <a:lstStyle/>
          <a:p>
            <a:endParaRPr lang="en-US"/>
          </a:p>
        </p:txBody>
      </p:sp>
      <p:pic>
        <p:nvPicPr>
          <p:cNvPr id="80901" name="Picture 5"/>
          <p:cNvPicPr>
            <a:picLocks noChangeAspect="1" noChangeArrowheads="1"/>
          </p:cNvPicPr>
          <p:nvPr/>
        </p:nvPicPr>
        <p:blipFill>
          <a:blip r:embed="rId3" cstate="print"/>
          <a:srcRect/>
          <a:stretch>
            <a:fillRect/>
          </a:stretch>
        </p:blipFill>
        <p:spPr bwMode="auto">
          <a:xfrm>
            <a:off x="152400" y="0"/>
            <a:ext cx="914400" cy="1003300"/>
          </a:xfrm>
          <a:prstGeom prst="rect">
            <a:avLst/>
          </a:prstGeom>
          <a:noFill/>
          <a:ln w="9525">
            <a:noFill/>
            <a:miter lim="800000"/>
            <a:headEnd/>
            <a:tailEnd/>
          </a:ln>
        </p:spPr>
      </p:pic>
      <p:grpSp>
        <p:nvGrpSpPr>
          <p:cNvPr id="80902" name="Group 6"/>
          <p:cNvGrpSpPr>
            <a:grpSpLocks/>
          </p:cNvGrpSpPr>
          <p:nvPr/>
        </p:nvGrpSpPr>
        <p:grpSpPr bwMode="auto">
          <a:xfrm>
            <a:off x="52388" y="1004888"/>
            <a:ext cx="3529012" cy="3671887"/>
            <a:chOff x="612" y="1026"/>
            <a:chExt cx="2223" cy="2313"/>
          </a:xfrm>
        </p:grpSpPr>
        <p:sp>
          <p:nvSpPr>
            <p:cNvPr id="80903" name="Oval 7"/>
            <p:cNvSpPr>
              <a:spLocks noChangeArrowheads="1"/>
            </p:cNvSpPr>
            <p:nvPr/>
          </p:nvSpPr>
          <p:spPr bwMode="gray">
            <a:xfrm>
              <a:off x="612" y="1026"/>
              <a:ext cx="2223" cy="2313"/>
            </a:xfrm>
            <a:prstGeom prst="ellipse">
              <a:avLst/>
            </a:prstGeom>
            <a:solidFill>
              <a:schemeClr val="accent2"/>
            </a:solidFill>
            <a:ln w="38100">
              <a:solidFill>
                <a:schemeClr val="bg1"/>
              </a:solidFill>
              <a:round/>
              <a:headEnd/>
              <a:tailEnd/>
            </a:ln>
            <a:effectLst>
              <a:outerShdw dist="89803" dir="2700000" algn="ctr" rotWithShape="0">
                <a:srgbClr val="000000">
                  <a:alpha val="19000"/>
                </a:srgbClr>
              </a:outerShdw>
            </a:effectLst>
          </p:spPr>
          <p:txBody>
            <a:bodyPr wrap="none" anchor="ctr"/>
            <a:lstStyle/>
            <a:p>
              <a:endParaRPr lang="en-US"/>
            </a:p>
          </p:txBody>
        </p:sp>
        <p:pic>
          <p:nvPicPr>
            <p:cNvPr id="80904" name="Picture 8" descr="HV_toancanh"/>
            <p:cNvPicPr>
              <a:picLocks noChangeAspect="1" noChangeArrowheads="1"/>
            </p:cNvPicPr>
            <p:nvPr/>
          </p:nvPicPr>
          <p:blipFill>
            <a:blip r:embed="rId4" cstate="print"/>
            <a:srcRect/>
            <a:stretch>
              <a:fillRect/>
            </a:stretch>
          </p:blipFill>
          <p:spPr bwMode="auto">
            <a:xfrm>
              <a:off x="816" y="1530"/>
              <a:ext cx="1776" cy="1350"/>
            </a:xfrm>
            <a:prstGeom prst="rect">
              <a:avLst/>
            </a:prstGeom>
            <a:noFill/>
          </p:spPr>
        </p:pic>
      </p:grpSp>
      <p:sp>
        <p:nvSpPr>
          <p:cNvPr id="80905" name="Text Box 9"/>
          <p:cNvSpPr txBox="1">
            <a:spLocks noChangeArrowheads="1"/>
          </p:cNvSpPr>
          <p:nvPr/>
        </p:nvSpPr>
        <p:spPr bwMode="auto">
          <a:xfrm>
            <a:off x="2362200" y="128826"/>
            <a:ext cx="6324600" cy="861774"/>
          </a:xfrm>
          <a:prstGeom prst="rect">
            <a:avLst/>
          </a:prstGeom>
          <a:noFill/>
          <a:ln w="9525">
            <a:noFill/>
            <a:miter lim="800000"/>
            <a:headEnd/>
            <a:tailEnd/>
          </a:ln>
          <a:effectLst/>
        </p:spPr>
        <p:txBody>
          <a:bodyPr>
            <a:spAutoFit/>
          </a:bodyPr>
          <a:lstStyle/>
          <a:p>
            <a:pPr algn="ctr" eaLnBrk="1" hangingPunct="1">
              <a:spcBef>
                <a:spcPct val="50000"/>
              </a:spcBef>
            </a:pPr>
            <a:r>
              <a:rPr lang="en-US" sz="2000" b="1" dirty="0">
                <a:solidFill>
                  <a:schemeClr val="tx2"/>
                </a:solidFill>
              </a:rPr>
              <a:t> HỌC VIỆN CÔNG NGHỆ BƯU CHÍNH VIỄN </a:t>
            </a:r>
            <a:r>
              <a:rPr lang="en-US" sz="2000" b="1" dirty="0" smtClean="0">
                <a:solidFill>
                  <a:schemeClr val="tx2"/>
                </a:solidFill>
              </a:rPr>
              <a:t>THÔNG</a:t>
            </a:r>
          </a:p>
          <a:p>
            <a:pPr algn="ctr" eaLnBrk="1" hangingPunct="1">
              <a:spcBef>
                <a:spcPct val="50000"/>
              </a:spcBef>
            </a:pPr>
            <a:r>
              <a:rPr lang="en-US" sz="2000" b="1" dirty="0" smtClean="0">
                <a:solidFill>
                  <a:schemeClr val="tx2"/>
                </a:solidFill>
              </a:rPr>
              <a:t>KHOA KỸ THUẬT ĐIỆN TỬ I </a:t>
            </a:r>
            <a:endParaRPr lang="en-US" sz="2000" b="1" dirty="0">
              <a:solidFill>
                <a:schemeClr val="tx2"/>
              </a:solidFill>
            </a:endParaRPr>
          </a:p>
        </p:txBody>
      </p:sp>
      <p:sp>
        <p:nvSpPr>
          <p:cNvPr id="80906" name="Text Box 10"/>
          <p:cNvSpPr txBox="1">
            <a:spLocks noChangeArrowheads="1"/>
          </p:cNvSpPr>
          <p:nvPr/>
        </p:nvSpPr>
        <p:spPr bwMode="auto">
          <a:xfrm>
            <a:off x="3276600" y="1905000"/>
            <a:ext cx="5867400" cy="396875"/>
          </a:xfrm>
          <a:prstGeom prst="rect">
            <a:avLst/>
          </a:prstGeom>
          <a:noFill/>
          <a:ln w="9525">
            <a:noFill/>
            <a:miter lim="800000"/>
            <a:headEnd/>
            <a:tailEnd/>
          </a:ln>
          <a:effectLst/>
        </p:spPr>
        <p:txBody>
          <a:bodyPr>
            <a:spAutoFit/>
          </a:bodyPr>
          <a:lstStyle/>
          <a:p>
            <a:pPr algn="ctr" eaLnBrk="1" hangingPunct="1">
              <a:spcBef>
                <a:spcPct val="50000"/>
              </a:spcBef>
            </a:pPr>
            <a:r>
              <a:rPr lang="en-US" sz="2000" b="1" dirty="0">
                <a:solidFill>
                  <a:schemeClr val="tx2"/>
                </a:solidFill>
              </a:rPr>
              <a:t>BÀI GIẢNG MÔN</a:t>
            </a:r>
          </a:p>
        </p:txBody>
      </p:sp>
      <p:sp>
        <p:nvSpPr>
          <p:cNvPr id="80907" name="Text Box 11"/>
          <p:cNvSpPr txBox="1">
            <a:spLocks noChangeArrowheads="1"/>
          </p:cNvSpPr>
          <p:nvPr/>
        </p:nvSpPr>
        <p:spPr bwMode="auto">
          <a:xfrm>
            <a:off x="3276600" y="2714625"/>
            <a:ext cx="6096000" cy="535531"/>
          </a:xfrm>
          <a:prstGeom prst="rect">
            <a:avLst/>
          </a:prstGeom>
          <a:noFill/>
          <a:ln w="9525">
            <a:noFill/>
            <a:miter lim="800000"/>
            <a:headEnd/>
            <a:tailEnd/>
          </a:ln>
          <a:effectLst/>
        </p:spPr>
        <p:txBody>
          <a:bodyPr>
            <a:spAutoFit/>
          </a:bodyPr>
          <a:lstStyle/>
          <a:p>
            <a:pPr algn="ctr" eaLnBrk="1" hangingPunct="1">
              <a:lnSpc>
                <a:spcPct val="90000"/>
              </a:lnSpc>
              <a:spcBef>
                <a:spcPct val="50000"/>
              </a:spcBef>
            </a:pPr>
            <a:r>
              <a:rPr lang="en-US" sz="3200" b="1" dirty="0" smtClean="0">
                <a:solidFill>
                  <a:schemeClr val="tx2"/>
                </a:solidFill>
              </a:rPr>
              <a:t>MẠNG CẢM BIẾN</a:t>
            </a:r>
            <a:endParaRPr lang="en-US" sz="3200" b="1" dirty="0">
              <a:solidFill>
                <a:schemeClr val="tx2"/>
              </a:solidFill>
            </a:endParaRPr>
          </a:p>
        </p:txBody>
      </p:sp>
      <p:sp>
        <p:nvSpPr>
          <p:cNvPr id="80908" name="Text Box 12"/>
          <p:cNvSpPr txBox="1">
            <a:spLocks noChangeArrowheads="1"/>
          </p:cNvSpPr>
          <p:nvPr/>
        </p:nvSpPr>
        <p:spPr bwMode="auto">
          <a:xfrm>
            <a:off x="1066800" y="4724400"/>
            <a:ext cx="7162800" cy="1174168"/>
          </a:xfrm>
          <a:prstGeom prst="rect">
            <a:avLst/>
          </a:prstGeom>
          <a:noFill/>
          <a:ln w="9525">
            <a:noFill/>
            <a:miter lim="800000"/>
            <a:headEnd/>
            <a:tailEnd/>
          </a:ln>
          <a:effectLst/>
        </p:spPr>
        <p:txBody>
          <a:bodyPr>
            <a:spAutoFit/>
          </a:bodyPr>
          <a:lstStyle/>
          <a:p>
            <a:pPr eaLnBrk="1" hangingPunct="1">
              <a:lnSpc>
                <a:spcPct val="90000"/>
              </a:lnSpc>
              <a:spcBef>
                <a:spcPct val="50000"/>
              </a:spcBef>
            </a:pPr>
            <a:r>
              <a:rPr lang="en-US" sz="1900" b="1" dirty="0" err="1">
                <a:solidFill>
                  <a:schemeClr val="tx2"/>
                </a:solidFill>
              </a:rPr>
              <a:t>Giảng</a:t>
            </a:r>
            <a:r>
              <a:rPr lang="en-US" sz="1900" b="1" dirty="0">
                <a:solidFill>
                  <a:schemeClr val="tx2"/>
                </a:solidFill>
              </a:rPr>
              <a:t> </a:t>
            </a:r>
            <a:r>
              <a:rPr lang="en-US" sz="1900" b="1" dirty="0" err="1">
                <a:solidFill>
                  <a:schemeClr val="tx2"/>
                </a:solidFill>
              </a:rPr>
              <a:t>viên</a:t>
            </a:r>
            <a:r>
              <a:rPr lang="en-US" sz="1900" b="1" dirty="0">
                <a:solidFill>
                  <a:schemeClr val="tx2"/>
                </a:solidFill>
              </a:rPr>
              <a:t>: 		</a:t>
            </a:r>
            <a:r>
              <a:rPr lang="en-US" sz="1900" b="1" dirty="0" err="1" smtClean="0">
                <a:solidFill>
                  <a:schemeClr val="tx2"/>
                </a:solidFill>
              </a:rPr>
              <a:t>ThS</a:t>
            </a:r>
            <a:r>
              <a:rPr lang="en-US" sz="1900" b="1" dirty="0" smtClean="0">
                <a:solidFill>
                  <a:schemeClr val="tx2"/>
                </a:solidFill>
              </a:rPr>
              <a:t>. </a:t>
            </a:r>
            <a:r>
              <a:rPr lang="en-US" sz="1900" b="1" dirty="0" err="1" smtClean="0">
                <a:solidFill>
                  <a:schemeClr val="tx2"/>
                </a:solidFill>
              </a:rPr>
              <a:t>Trần</a:t>
            </a:r>
            <a:r>
              <a:rPr lang="en-US" sz="1900" b="1" dirty="0" smtClean="0">
                <a:solidFill>
                  <a:schemeClr val="tx2"/>
                </a:solidFill>
              </a:rPr>
              <a:t> </a:t>
            </a:r>
            <a:r>
              <a:rPr lang="en-US" sz="1900" b="1" dirty="0" err="1" smtClean="0">
                <a:solidFill>
                  <a:schemeClr val="tx2"/>
                </a:solidFill>
              </a:rPr>
              <a:t>Thị</a:t>
            </a:r>
            <a:r>
              <a:rPr lang="en-US" sz="1900" b="1" dirty="0" smtClean="0">
                <a:solidFill>
                  <a:schemeClr val="tx2"/>
                </a:solidFill>
              </a:rPr>
              <a:t> Thanh </a:t>
            </a:r>
            <a:r>
              <a:rPr lang="en-US" sz="1900" b="1" dirty="0" err="1" smtClean="0">
                <a:solidFill>
                  <a:schemeClr val="tx2"/>
                </a:solidFill>
              </a:rPr>
              <a:t>Thủy</a:t>
            </a:r>
            <a:endParaRPr lang="en-US" sz="1900" b="1" dirty="0">
              <a:solidFill>
                <a:schemeClr val="tx2"/>
              </a:solidFill>
            </a:endParaRPr>
          </a:p>
          <a:p>
            <a:pPr eaLnBrk="1" hangingPunct="1">
              <a:lnSpc>
                <a:spcPct val="90000"/>
              </a:lnSpc>
              <a:spcBef>
                <a:spcPct val="50000"/>
              </a:spcBef>
            </a:pPr>
            <a:r>
              <a:rPr lang="en-US" sz="1900" b="1" dirty="0" err="1">
                <a:solidFill>
                  <a:schemeClr val="tx2"/>
                </a:solidFill>
              </a:rPr>
              <a:t>Điện</a:t>
            </a:r>
            <a:r>
              <a:rPr lang="en-US" sz="1900" b="1" dirty="0">
                <a:solidFill>
                  <a:schemeClr val="tx2"/>
                </a:solidFill>
              </a:rPr>
              <a:t> </a:t>
            </a:r>
            <a:r>
              <a:rPr lang="en-US" sz="1900" b="1" dirty="0" err="1">
                <a:solidFill>
                  <a:schemeClr val="tx2"/>
                </a:solidFill>
              </a:rPr>
              <a:t>thoại</a:t>
            </a:r>
            <a:r>
              <a:rPr lang="en-US" sz="1900" b="1" dirty="0">
                <a:solidFill>
                  <a:schemeClr val="tx2"/>
                </a:solidFill>
              </a:rPr>
              <a:t>/E-mail:	</a:t>
            </a:r>
            <a:r>
              <a:rPr lang="en-US" sz="1900" b="1" dirty="0" smtClean="0">
                <a:solidFill>
                  <a:schemeClr val="tx2"/>
                </a:solidFill>
              </a:rPr>
              <a:t>thuyttt@ptit.edu.vn</a:t>
            </a:r>
            <a:endParaRPr lang="en-US" sz="1900" b="1" dirty="0">
              <a:solidFill>
                <a:schemeClr val="tx2"/>
              </a:solidFill>
            </a:endParaRPr>
          </a:p>
          <a:p>
            <a:pPr eaLnBrk="1" hangingPunct="1">
              <a:lnSpc>
                <a:spcPct val="90000"/>
              </a:lnSpc>
              <a:spcBef>
                <a:spcPct val="50000"/>
              </a:spcBef>
            </a:pPr>
            <a:r>
              <a:rPr lang="en-US" sz="1900" b="1" dirty="0" err="1" smtClean="0">
                <a:solidFill>
                  <a:schemeClr val="tx2"/>
                </a:solidFill>
              </a:rPr>
              <a:t>Học</a:t>
            </a:r>
            <a:r>
              <a:rPr lang="en-US" sz="1900" b="1" dirty="0" smtClean="0">
                <a:solidFill>
                  <a:schemeClr val="tx2"/>
                </a:solidFill>
              </a:rPr>
              <a:t> </a:t>
            </a:r>
            <a:r>
              <a:rPr lang="en-US" sz="1900" b="1" dirty="0" err="1">
                <a:solidFill>
                  <a:schemeClr val="tx2"/>
                </a:solidFill>
              </a:rPr>
              <a:t>kỳ</a:t>
            </a:r>
            <a:r>
              <a:rPr lang="en-US" sz="1900" b="1" dirty="0">
                <a:solidFill>
                  <a:schemeClr val="tx2"/>
                </a:solidFill>
              </a:rPr>
              <a:t>/</a:t>
            </a:r>
            <a:r>
              <a:rPr lang="en-US" sz="1900" b="1" dirty="0" err="1">
                <a:solidFill>
                  <a:schemeClr val="tx2"/>
                </a:solidFill>
              </a:rPr>
              <a:t>Năm</a:t>
            </a:r>
            <a:r>
              <a:rPr lang="en-US" sz="1900" b="1" dirty="0">
                <a:solidFill>
                  <a:schemeClr val="tx2"/>
                </a:solidFill>
              </a:rPr>
              <a:t> </a:t>
            </a:r>
            <a:r>
              <a:rPr lang="en-US" sz="1900" b="1" dirty="0" err="1">
                <a:solidFill>
                  <a:schemeClr val="tx2"/>
                </a:solidFill>
              </a:rPr>
              <a:t>biên</a:t>
            </a:r>
            <a:r>
              <a:rPr lang="en-US" sz="1900" b="1" dirty="0">
                <a:solidFill>
                  <a:schemeClr val="tx2"/>
                </a:solidFill>
              </a:rPr>
              <a:t> </a:t>
            </a:r>
            <a:r>
              <a:rPr lang="en-US" sz="1900" b="1" dirty="0" err="1">
                <a:solidFill>
                  <a:schemeClr val="tx2"/>
                </a:solidFill>
              </a:rPr>
              <a:t>soạn</a:t>
            </a:r>
            <a:r>
              <a:rPr lang="en-US" sz="1900" b="1" dirty="0">
                <a:solidFill>
                  <a:schemeClr val="tx2"/>
                </a:solidFill>
              </a:rPr>
              <a:t>: </a:t>
            </a:r>
            <a:r>
              <a:rPr lang="en-US" sz="1900" b="1" dirty="0" err="1">
                <a:solidFill>
                  <a:schemeClr val="tx2"/>
                </a:solidFill>
              </a:rPr>
              <a:t>Kỳ</a:t>
            </a:r>
            <a:r>
              <a:rPr lang="en-US" sz="1900" b="1" dirty="0">
                <a:solidFill>
                  <a:schemeClr val="tx2"/>
                </a:solidFill>
              </a:rPr>
              <a:t> </a:t>
            </a:r>
            <a:r>
              <a:rPr lang="en-US" sz="1900" b="1" dirty="0" smtClean="0">
                <a:solidFill>
                  <a:schemeClr val="tx2"/>
                </a:solidFill>
              </a:rPr>
              <a:t>1/2023</a:t>
            </a:r>
            <a:endParaRPr lang="en-US" sz="1900" b="1" dirty="0">
              <a:solidFill>
                <a:schemeClr val="tx2"/>
              </a:solidFill>
            </a:endParaRPr>
          </a:p>
        </p:txBody>
      </p:sp>
    </p:spTree>
  </p:cSld>
  <p:clrMapOvr>
    <a:masterClrMapping/>
  </p:clrMapOvr>
  <p:transition advTm="9594"/>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10</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j-lt"/>
              </a:rPr>
              <a:t>CHƯƠNG 1 – TỔNG QUAN VỀ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a:defRPr/>
            </a:pPr>
            <a:r>
              <a:rPr lang="en-US" sz="2800" dirty="0" err="1" smtClean="0">
                <a:latin typeface="+mn-lt"/>
                <a:cs typeface="Times New Roman" pitchFamily="18" charset="0"/>
              </a:rPr>
              <a:t>Giới</a:t>
            </a:r>
            <a:r>
              <a:rPr lang="en-US" sz="2800" dirty="0" smtClean="0">
                <a:latin typeface="+mn-lt"/>
                <a:cs typeface="Times New Roman" pitchFamily="18" charset="0"/>
              </a:rPr>
              <a:t> </a:t>
            </a:r>
            <a:r>
              <a:rPr lang="en-US" sz="2800" dirty="0" err="1" smtClean="0">
                <a:latin typeface="+mn-lt"/>
                <a:cs typeface="Times New Roman" pitchFamily="18" charset="0"/>
              </a:rPr>
              <a:t>thiệu</a:t>
            </a:r>
            <a:r>
              <a:rPr lang="en-US" sz="2800" dirty="0" smtClean="0">
                <a:latin typeface="+mn-lt"/>
                <a:cs typeface="Times New Roman" pitchFamily="18" charset="0"/>
              </a:rPr>
              <a:t> </a:t>
            </a:r>
            <a:r>
              <a:rPr lang="en-US" sz="2800" dirty="0" err="1" smtClean="0">
                <a:latin typeface="+mn-lt"/>
                <a:cs typeface="Times New Roman" pitchFamily="18" charset="0"/>
              </a:rPr>
              <a:t>chung</a:t>
            </a:r>
            <a:endParaRPr lang="en-US" sz="2800" dirty="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Mạng</a:t>
            </a:r>
            <a:r>
              <a:rPr lang="en-US" sz="2000" dirty="0">
                <a:latin typeface="+mn-lt"/>
                <a:cs typeface="Times New Roman" pitchFamily="18" charset="0"/>
              </a:rPr>
              <a:t> </a:t>
            </a:r>
            <a:r>
              <a:rPr lang="en-US" sz="2000" dirty="0" err="1" smtClean="0">
                <a:latin typeface="+mn-lt"/>
                <a:cs typeface="Times New Roman" pitchFamily="18" charset="0"/>
              </a:rPr>
              <a:t>hữu</a:t>
            </a:r>
            <a:r>
              <a:rPr lang="en-US" sz="2000" dirty="0" smtClean="0">
                <a:latin typeface="+mn-lt"/>
                <a:cs typeface="Times New Roman" pitchFamily="18" charset="0"/>
              </a:rPr>
              <a:t> </a:t>
            </a:r>
            <a:r>
              <a:rPr lang="en-US" sz="2000" dirty="0" err="1" smtClean="0">
                <a:latin typeface="+mn-lt"/>
                <a:cs typeface="Times New Roman" pitchFamily="18" charset="0"/>
              </a:rPr>
              <a:t>tuyến</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vô</a:t>
            </a:r>
            <a:r>
              <a:rPr lang="en-US" sz="2000" dirty="0" smtClean="0">
                <a:latin typeface="+mn-lt"/>
                <a:cs typeface="Times New Roman" pitchFamily="18" charset="0"/>
              </a:rPr>
              <a:t> </a:t>
            </a:r>
            <a:r>
              <a:rPr lang="en-US" sz="2000" dirty="0" err="1" smtClean="0">
                <a:latin typeface="+mn-lt"/>
                <a:cs typeface="Times New Roman" pitchFamily="18" charset="0"/>
              </a:rPr>
              <a:t>tuyến</a:t>
            </a:r>
            <a:r>
              <a:rPr lang="en-US" sz="2000" dirty="0" smtClean="0">
                <a:latin typeface="+mn-lt"/>
                <a:cs typeface="Times New Roman" pitchFamily="18" charset="0"/>
              </a:rPr>
              <a:t> </a:t>
            </a:r>
            <a:r>
              <a:rPr lang="en-US" sz="2000" dirty="0" err="1" smtClean="0">
                <a:latin typeface="+mn-lt"/>
                <a:cs typeface="Times New Roman" pitchFamily="18" charset="0"/>
              </a:rPr>
              <a:t>thông</a:t>
            </a:r>
            <a:r>
              <a:rPr lang="en-US" sz="2000" dirty="0" smtClean="0">
                <a:latin typeface="+mn-lt"/>
                <a:cs typeface="Times New Roman" pitchFamily="18" charset="0"/>
              </a:rPr>
              <a:t> </a:t>
            </a:r>
            <a:r>
              <a:rPr lang="en-US" sz="2000" dirty="0" err="1" smtClean="0">
                <a:latin typeface="+mn-lt"/>
                <a:cs typeface="Times New Roman" pitchFamily="18" charset="0"/>
              </a:rPr>
              <a:t>thường</a:t>
            </a:r>
            <a:r>
              <a:rPr lang="en-US" sz="2000" dirty="0" smtClean="0">
                <a:latin typeface="+mn-lt"/>
                <a:cs typeface="Times New Roman" pitchFamily="18" charset="0"/>
              </a:rPr>
              <a:t>: </a:t>
            </a:r>
            <a:r>
              <a:rPr lang="en-US" sz="2000" dirty="0" err="1" smtClean="0">
                <a:latin typeface="+mn-lt"/>
                <a:cs typeface="Times New Roman" pitchFamily="18" charset="0"/>
              </a:rPr>
              <a:t>hạn</a:t>
            </a:r>
            <a:r>
              <a:rPr lang="en-US" sz="2000" dirty="0" smtClean="0">
                <a:latin typeface="+mn-lt"/>
                <a:cs typeface="Times New Roman" pitchFamily="18" charset="0"/>
              </a:rPr>
              <a:t> </a:t>
            </a:r>
            <a:r>
              <a:rPr lang="en-US" sz="2000" dirty="0" err="1" smtClean="0">
                <a:latin typeface="+mn-lt"/>
                <a:cs typeface="Times New Roman" pitchFamily="18" charset="0"/>
              </a:rPr>
              <a:t>chế</a:t>
            </a: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a:latin typeface="+mn-lt"/>
                <a:cs typeface="Times New Roman" pitchFamily="18" charset="0"/>
              </a:rPr>
              <a:t>Hạ tầng không có sẵn </a:t>
            </a:r>
            <a:r>
              <a:rPr lang="vi-VN" sz="2000" dirty="0">
                <a:cs typeface="Times New Roman" pitchFamily="18" charset="0"/>
              </a:rPr>
              <a:t>–</a:t>
            </a:r>
            <a:r>
              <a:rPr lang="vi-VN" sz="2000" dirty="0" smtClean="0">
                <a:latin typeface="+mn-lt"/>
                <a:cs typeface="Times New Roman" pitchFamily="18" charset="0"/>
              </a:rPr>
              <a:t> Vd</a:t>
            </a:r>
            <a:r>
              <a:rPr lang="vi-VN" sz="2000" dirty="0">
                <a:latin typeface="+mn-lt"/>
                <a:cs typeface="Times New Roman" pitchFamily="18" charset="0"/>
              </a:rPr>
              <a:t>: thảm họa hay thiên </a:t>
            </a:r>
            <a:r>
              <a:rPr lang="vi-VN" sz="2000" dirty="0" smtClean="0">
                <a:latin typeface="+mn-lt"/>
                <a:cs typeface="Times New Roman" pitchFamily="18" charset="0"/>
              </a:rPr>
              <a:t>tai</a:t>
            </a:r>
            <a:r>
              <a:rPr lang="en-US" sz="2000" dirty="0" smtClean="0">
                <a:latin typeface="+mn-lt"/>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Quá </a:t>
            </a:r>
            <a:r>
              <a:rPr lang="vi-VN" sz="2000" dirty="0">
                <a:latin typeface="+mn-lt"/>
                <a:cs typeface="Times New Roman" pitchFamily="18" charset="0"/>
              </a:rPr>
              <a:t>đắt hoặc không thuận tiện cho việc thiết lập mạng? </a:t>
            </a:r>
            <a:r>
              <a:rPr lang="vi-VN" sz="2000" dirty="0">
                <a:cs typeface="Times New Roman" pitchFamily="18" charset="0"/>
              </a:rPr>
              <a:t>–</a:t>
            </a:r>
            <a:r>
              <a:rPr lang="vi-VN" sz="2000" dirty="0" smtClean="0">
                <a:latin typeface="+mn-lt"/>
                <a:cs typeface="Times New Roman" pitchFamily="18" charset="0"/>
              </a:rPr>
              <a:t> </a:t>
            </a:r>
            <a:r>
              <a:rPr lang="vi-VN" sz="2000" dirty="0">
                <a:latin typeface="+mn-lt"/>
                <a:cs typeface="Times New Roman" pitchFamily="18" charset="0"/>
              </a:rPr>
              <a:t>Vd: ở các khu vực hẻo lánh hay các công trường </a:t>
            </a:r>
            <a:r>
              <a:rPr lang="vi-VN" sz="2000" dirty="0" smtClean="0">
                <a:latin typeface="+mn-lt"/>
                <a:cs typeface="Times New Roman" pitchFamily="18" charset="0"/>
              </a:rPr>
              <a:t>lớn</a:t>
            </a:r>
            <a:r>
              <a:rPr lang="en-US" sz="2000" dirty="0" smtClean="0">
                <a:latin typeface="+mn-lt"/>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Không </a:t>
            </a:r>
            <a:r>
              <a:rPr lang="vi-VN" sz="2000" dirty="0">
                <a:latin typeface="+mn-lt"/>
                <a:cs typeface="Times New Roman" pitchFamily="18" charset="0"/>
              </a:rPr>
              <a:t>có thời gian để thiết lập mạng? – Vd: trong các chiến dịch quân </a:t>
            </a:r>
            <a:r>
              <a:rPr lang="vi-VN" sz="2000" dirty="0" smtClean="0">
                <a:latin typeface="+mn-lt"/>
                <a:cs typeface="Times New Roman" pitchFamily="18" charset="0"/>
              </a:rPr>
              <a:t>sự</a:t>
            </a:r>
            <a:r>
              <a:rPr lang="en-US" sz="2000" dirty="0" smtClean="0">
                <a:latin typeface="+mn-lt"/>
                <a:cs typeface="Times New Roman" pitchFamily="18" charset="0"/>
              </a:rPr>
              <a:t>.</a:t>
            </a:r>
          </a:p>
          <a:p>
            <a:pPr algn="just" eaLnBrk="1" hangingPunct="1">
              <a:spcBef>
                <a:spcPct val="20000"/>
              </a:spcBef>
              <a:buSzPct val="75000"/>
              <a:defRPr/>
            </a:pP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endParaRPr lang="en-US" sz="2000" dirty="0">
              <a:latin typeface="+mn-lt"/>
              <a:cs typeface="Times New Roman" pitchFamily="18" charset="0"/>
            </a:endParaRPr>
          </a:p>
        </p:txBody>
      </p:sp>
    </p:spTree>
    <p:extLst>
      <p:ext uri="{BB962C8B-B14F-4D97-AF65-F5344CB8AC3E}">
        <p14:creationId xmlns:p14="http://schemas.microsoft.com/office/powerpoint/2010/main" val="35427269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11</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j-lt"/>
              </a:rPr>
              <a:t>CHƯƠNG 1 – TỔNG QUAN VỀ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a:defRPr/>
            </a:pPr>
            <a:r>
              <a:rPr lang="en-US" sz="2800" dirty="0" err="1" smtClean="0">
                <a:latin typeface="+mn-lt"/>
                <a:cs typeface="Times New Roman" pitchFamily="18" charset="0"/>
              </a:rPr>
              <a:t>Giới</a:t>
            </a:r>
            <a:r>
              <a:rPr lang="en-US" sz="2800" dirty="0" smtClean="0">
                <a:latin typeface="+mn-lt"/>
                <a:cs typeface="Times New Roman" pitchFamily="18" charset="0"/>
              </a:rPr>
              <a:t> </a:t>
            </a:r>
            <a:r>
              <a:rPr lang="en-US" sz="2800" dirty="0" err="1" smtClean="0">
                <a:latin typeface="+mn-lt"/>
                <a:cs typeface="Times New Roman" pitchFamily="18" charset="0"/>
              </a:rPr>
              <a:t>thiệu</a:t>
            </a:r>
            <a:r>
              <a:rPr lang="en-US" sz="2800" dirty="0" smtClean="0">
                <a:latin typeface="+mn-lt"/>
                <a:cs typeface="Times New Roman" pitchFamily="18" charset="0"/>
              </a:rPr>
              <a:t> </a:t>
            </a:r>
            <a:r>
              <a:rPr lang="en-US" sz="2800" dirty="0" err="1" smtClean="0">
                <a:latin typeface="+mn-lt"/>
                <a:cs typeface="Times New Roman" pitchFamily="18" charset="0"/>
              </a:rPr>
              <a:t>chung</a:t>
            </a:r>
            <a:endParaRPr lang="en-US" sz="2800" dirty="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Mạng</a:t>
            </a:r>
            <a:r>
              <a:rPr lang="en-US" sz="2000" dirty="0">
                <a:latin typeface="+mn-lt"/>
                <a:cs typeface="Times New Roman" pitchFamily="18" charset="0"/>
              </a:rPr>
              <a:t> </a:t>
            </a:r>
            <a:r>
              <a:rPr lang="en-US" sz="2000" dirty="0" smtClean="0">
                <a:latin typeface="+mn-lt"/>
                <a:cs typeface="Times New Roman" pitchFamily="18" charset="0"/>
              </a:rPr>
              <a:t>ad hoc: </a:t>
            </a:r>
            <a:r>
              <a:rPr lang="en-US" sz="2000" dirty="0" err="1" smtClean="0">
                <a:latin typeface="+mn-lt"/>
                <a:cs typeface="Times New Roman" pitchFamily="18" charset="0"/>
              </a:rPr>
              <a:t>hạn</a:t>
            </a:r>
            <a:r>
              <a:rPr lang="en-US" sz="2000" dirty="0" smtClean="0">
                <a:latin typeface="+mn-lt"/>
                <a:cs typeface="Times New Roman" pitchFamily="18" charset="0"/>
              </a:rPr>
              <a:t> </a:t>
            </a:r>
            <a:r>
              <a:rPr lang="en-US" sz="2000" dirty="0" err="1" smtClean="0">
                <a:latin typeface="+mn-lt"/>
                <a:cs typeface="Times New Roman" pitchFamily="18" charset="0"/>
              </a:rPr>
              <a:t>chế</a:t>
            </a: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a:latin typeface="+mn-lt"/>
                <a:cs typeface="Times New Roman" pitchFamily="18" charset="0"/>
              </a:rPr>
              <a:t>Không có cơ sở hạ tầng trung </a:t>
            </a:r>
            <a:r>
              <a:rPr lang="vi-VN" sz="2000" dirty="0" smtClean="0">
                <a:latin typeface="+mn-lt"/>
                <a:cs typeface="Times New Roman" pitchFamily="18" charset="0"/>
              </a:rPr>
              <a:t>tâm</a:t>
            </a: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Thiếu </a:t>
            </a:r>
            <a:r>
              <a:rPr lang="vi-VN" sz="2000" dirty="0">
                <a:latin typeface="+mn-lt"/>
                <a:cs typeface="Times New Roman" pitchFamily="18" charset="0"/>
              </a:rPr>
              <a:t>thực thể trung tâm cho tổ chức sẵn có </a:t>
            </a: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Phạm </a:t>
            </a:r>
            <a:r>
              <a:rPr lang="vi-VN" sz="2000" dirty="0">
                <a:latin typeface="+mn-lt"/>
                <a:cs typeface="Times New Roman" pitchFamily="18" charset="0"/>
              </a:rPr>
              <a:t>vi của truyền thông vô tuyến bị hạn chế </a:t>
            </a: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Sự </a:t>
            </a:r>
            <a:r>
              <a:rPr lang="vi-VN" sz="2000" dirty="0">
                <a:latin typeface="+mn-lt"/>
                <a:cs typeface="Times New Roman" pitchFamily="18" charset="0"/>
              </a:rPr>
              <a:t>di chuyển của các thành viên của mạng </a:t>
            </a: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Các </a:t>
            </a:r>
            <a:r>
              <a:rPr lang="vi-VN" sz="2000" dirty="0">
                <a:latin typeface="+mn-lt"/>
                <a:cs typeface="Times New Roman" pitchFamily="18" charset="0"/>
              </a:rPr>
              <a:t>thực thể hoạt động bằng pin</a:t>
            </a: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endParaRPr lang="en-US" sz="2000" dirty="0">
              <a:latin typeface="+mn-lt"/>
              <a:cs typeface="Times New Roman" pitchFamily="18" charset="0"/>
            </a:endParaRPr>
          </a:p>
        </p:txBody>
      </p:sp>
    </p:spTree>
    <p:extLst>
      <p:ext uri="{BB962C8B-B14F-4D97-AF65-F5344CB8AC3E}">
        <p14:creationId xmlns:p14="http://schemas.microsoft.com/office/powerpoint/2010/main" val="820669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12</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j-lt"/>
              </a:rPr>
              <a:t>CHƯƠNG 1 – TỔNG QUAN VỀ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a:defRPr/>
            </a:pPr>
            <a:r>
              <a:rPr lang="en-US" sz="2800" dirty="0" err="1" smtClean="0">
                <a:latin typeface="+mn-lt"/>
                <a:cs typeface="Times New Roman" pitchFamily="18" charset="0"/>
              </a:rPr>
              <a:t>Giới</a:t>
            </a:r>
            <a:r>
              <a:rPr lang="en-US" sz="2800" dirty="0" smtClean="0">
                <a:latin typeface="+mn-lt"/>
                <a:cs typeface="Times New Roman" pitchFamily="18" charset="0"/>
              </a:rPr>
              <a:t> </a:t>
            </a:r>
            <a:r>
              <a:rPr lang="en-US" sz="2800" dirty="0" err="1" smtClean="0">
                <a:latin typeface="+mn-lt"/>
                <a:cs typeface="Times New Roman" pitchFamily="18" charset="0"/>
              </a:rPr>
              <a:t>thiệu</a:t>
            </a:r>
            <a:r>
              <a:rPr lang="en-US" sz="2800" dirty="0" smtClean="0">
                <a:latin typeface="+mn-lt"/>
                <a:cs typeface="Times New Roman" pitchFamily="18" charset="0"/>
              </a:rPr>
              <a:t> </a:t>
            </a:r>
            <a:r>
              <a:rPr lang="en-US" sz="2800" dirty="0" err="1" smtClean="0">
                <a:latin typeface="+mn-lt"/>
                <a:cs typeface="Times New Roman" pitchFamily="18" charset="0"/>
              </a:rPr>
              <a:t>chung</a:t>
            </a:r>
            <a:endParaRPr lang="en-US" sz="2800" dirty="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a:cs typeface="Times New Roman" pitchFamily="18" charset="0"/>
              </a:rPr>
              <a:t>Sự</a:t>
            </a:r>
            <a:r>
              <a:rPr lang="en-US" sz="2000" dirty="0">
                <a:cs typeface="Times New Roman" pitchFamily="18" charset="0"/>
              </a:rPr>
              <a:t> </a:t>
            </a:r>
            <a:r>
              <a:rPr lang="en-US" sz="2000" dirty="0" err="1">
                <a:cs typeface="Times New Roman" pitchFamily="18" charset="0"/>
              </a:rPr>
              <a:t>phát</a:t>
            </a:r>
            <a:r>
              <a:rPr lang="en-US" sz="2000" dirty="0">
                <a:cs typeface="Times New Roman" pitchFamily="18" charset="0"/>
              </a:rPr>
              <a:t> </a:t>
            </a:r>
            <a:r>
              <a:rPr lang="en-US" sz="2000" dirty="0" err="1">
                <a:cs typeface="Times New Roman" pitchFamily="18" charset="0"/>
              </a:rPr>
              <a:t>triển</a:t>
            </a:r>
            <a:r>
              <a:rPr lang="en-US" sz="2000" dirty="0">
                <a:cs typeface="Times New Roman" pitchFamily="18" charset="0"/>
              </a:rPr>
              <a:t> </a:t>
            </a:r>
            <a:r>
              <a:rPr lang="en-US" sz="2000" dirty="0" err="1">
                <a:cs typeface="Times New Roman" pitchFamily="18" charset="0"/>
              </a:rPr>
              <a:t>của</a:t>
            </a:r>
            <a:r>
              <a:rPr lang="en-US" sz="2000" dirty="0">
                <a:cs typeface="Times New Roman" pitchFamily="18" charset="0"/>
              </a:rPr>
              <a:t> TTVT </a:t>
            </a:r>
            <a:r>
              <a:rPr lang="en-US" sz="2000" dirty="0" err="1">
                <a:cs typeface="Times New Roman" pitchFamily="18" charset="0"/>
              </a:rPr>
              <a:t>và</a:t>
            </a:r>
            <a:r>
              <a:rPr lang="en-US" sz="2000" dirty="0">
                <a:cs typeface="Times New Roman" pitchFamily="18" charset="0"/>
              </a:rPr>
              <a:t> </a:t>
            </a:r>
            <a:r>
              <a:rPr lang="en-US" sz="2000" dirty="0" err="1">
                <a:cs typeface="Times New Roman" pitchFamily="18" charset="0"/>
              </a:rPr>
              <a:t>điện</a:t>
            </a:r>
            <a:r>
              <a:rPr lang="en-US" sz="2000" dirty="0">
                <a:cs typeface="Times New Roman" pitchFamily="18" charset="0"/>
              </a:rPr>
              <a:t> </a:t>
            </a:r>
            <a:r>
              <a:rPr lang="en-US" sz="2000" dirty="0" err="1">
                <a:cs typeface="Times New Roman" pitchFamily="18" charset="0"/>
              </a:rPr>
              <a:t>tử</a:t>
            </a:r>
            <a:r>
              <a:rPr lang="en-US" sz="2000" dirty="0">
                <a:cs typeface="Times New Roman" pitchFamily="18" charset="0"/>
              </a:rPr>
              <a:t> </a:t>
            </a:r>
            <a:r>
              <a:rPr lang="en-US" sz="2000" dirty="0" err="1">
                <a:cs typeface="Times New Roman" pitchFamily="18" charset="0"/>
              </a:rPr>
              <a:t>cho</a:t>
            </a:r>
            <a:r>
              <a:rPr lang="en-US" sz="2000" dirty="0">
                <a:cs typeface="Times New Roman" pitchFamily="18" charset="0"/>
              </a:rPr>
              <a:t> </a:t>
            </a:r>
            <a:r>
              <a:rPr lang="en-US" sz="2000" dirty="0" err="1">
                <a:cs typeface="Times New Roman" pitchFamily="18" charset="0"/>
              </a:rPr>
              <a:t>phép</a:t>
            </a:r>
            <a:r>
              <a:rPr lang="en-US" sz="2000" dirty="0">
                <a:cs typeface="Times New Roman" pitchFamily="18" charset="0"/>
              </a:rPr>
              <a:t> </a:t>
            </a:r>
            <a:r>
              <a:rPr lang="en-US" sz="2000" dirty="0" err="1">
                <a:cs typeface="Times New Roman" pitchFamily="18" charset="0"/>
              </a:rPr>
              <a:t>sự</a:t>
            </a:r>
            <a:r>
              <a:rPr lang="en-US" sz="2000" dirty="0">
                <a:cs typeface="Times New Roman" pitchFamily="18" charset="0"/>
              </a:rPr>
              <a:t> </a:t>
            </a:r>
            <a:r>
              <a:rPr lang="en-US" sz="2000" dirty="0" err="1">
                <a:cs typeface="Times New Roman" pitchFamily="18" charset="0"/>
              </a:rPr>
              <a:t>phát</a:t>
            </a:r>
            <a:r>
              <a:rPr lang="en-US" sz="2000" dirty="0">
                <a:cs typeface="Times New Roman" pitchFamily="18" charset="0"/>
              </a:rPr>
              <a:t> </a:t>
            </a:r>
            <a:r>
              <a:rPr lang="en-US" sz="2000" dirty="0" err="1">
                <a:cs typeface="Times New Roman" pitchFamily="18" charset="0"/>
              </a:rPr>
              <a:t>triển</a:t>
            </a:r>
            <a:r>
              <a:rPr lang="en-US" sz="2000" dirty="0">
                <a:cs typeface="Times New Roman" pitchFamily="18" charset="0"/>
              </a:rPr>
              <a:t> </a:t>
            </a:r>
            <a:r>
              <a:rPr lang="en-US" sz="2000" dirty="0" err="1">
                <a:cs typeface="Times New Roman" pitchFamily="18" charset="0"/>
              </a:rPr>
              <a:t>của</a:t>
            </a:r>
            <a:r>
              <a:rPr lang="en-US" sz="2000" dirty="0">
                <a:cs typeface="Times New Roman" pitchFamily="18" charset="0"/>
              </a:rPr>
              <a:t> MCB</a:t>
            </a:r>
            <a:r>
              <a:rPr lang="en-US" sz="2000" dirty="0" smtClean="0">
                <a:cs typeface="Times New Roman" pitchFamily="18" charset="0"/>
              </a:rPr>
              <a:t>.</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Mạng</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ưu</a:t>
            </a:r>
            <a:r>
              <a:rPr lang="en-US" sz="2000" dirty="0" smtClean="0">
                <a:latin typeface="+mn-lt"/>
                <a:cs typeface="Times New Roman" pitchFamily="18" charset="0"/>
              </a:rPr>
              <a:t> </a:t>
            </a:r>
            <a:r>
              <a:rPr lang="en-US" sz="2000" dirty="0" err="1" smtClean="0">
                <a:latin typeface="+mn-lt"/>
                <a:cs typeface="Times New Roman" pitchFamily="18" charset="0"/>
              </a:rPr>
              <a:t>điểm</a:t>
            </a: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Hạ</a:t>
            </a:r>
            <a:r>
              <a:rPr lang="en-US" sz="2000" dirty="0" smtClean="0">
                <a:latin typeface="+mn-lt"/>
                <a:cs typeface="Times New Roman" pitchFamily="18" charset="0"/>
              </a:rPr>
              <a:t> </a:t>
            </a:r>
            <a:r>
              <a:rPr lang="en-US" sz="2000" dirty="0" err="1" smtClean="0">
                <a:latin typeface="+mn-lt"/>
                <a:cs typeface="Times New Roman" pitchFamily="18" charset="0"/>
              </a:rPr>
              <a:t>tầng</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triển</a:t>
            </a:r>
            <a:r>
              <a:rPr lang="en-US" sz="2000" dirty="0" smtClean="0">
                <a:latin typeface="+mn-lt"/>
                <a:cs typeface="Times New Roman" pitchFamily="18" charset="0"/>
              </a:rPr>
              <a:t> </a:t>
            </a:r>
            <a:r>
              <a:rPr lang="en-US" sz="2000" dirty="0" err="1" smtClean="0">
                <a:latin typeface="+mn-lt"/>
                <a:cs typeface="Times New Roman" pitchFamily="18" charset="0"/>
              </a:rPr>
              <a:t>khai</a:t>
            </a:r>
            <a:r>
              <a:rPr lang="en-US" sz="2000" dirty="0" smtClean="0">
                <a:latin typeface="+mn-lt"/>
                <a:cs typeface="Times New Roman" pitchFamily="18" charset="0"/>
              </a:rPr>
              <a:t> </a:t>
            </a:r>
            <a:r>
              <a:rPr lang="en-US" sz="2000" dirty="0" err="1" smtClean="0">
                <a:latin typeface="+mn-lt"/>
                <a:cs typeface="Times New Roman" pitchFamily="18" charset="0"/>
              </a:rPr>
              <a:t>nhanh</a:t>
            </a:r>
            <a:r>
              <a:rPr lang="en-US" sz="2000" dirty="0" smtClean="0">
                <a:latin typeface="+mn-lt"/>
                <a:cs typeface="Times New Roman" pitchFamily="18" charset="0"/>
              </a:rPr>
              <a:t> </a:t>
            </a:r>
            <a:r>
              <a:rPr lang="en-US" sz="2000" dirty="0" err="1" smtClean="0">
                <a:latin typeface="+mn-lt"/>
                <a:cs typeface="Times New Roman" pitchFamily="18" charset="0"/>
              </a:rPr>
              <a:t>chóng</a:t>
            </a:r>
            <a:r>
              <a:rPr lang="en-US" sz="2000" dirty="0" smtClean="0">
                <a:latin typeface="+mn-lt"/>
                <a:cs typeface="Times New Roman" pitchFamily="18" charset="0"/>
              </a:rPr>
              <a:t> </a:t>
            </a:r>
            <a:r>
              <a:rPr lang="en-US" sz="2000" dirty="0" err="1" smtClean="0">
                <a:latin typeface="+mn-lt"/>
                <a:cs typeface="Times New Roman" pitchFamily="18" charset="0"/>
              </a:rPr>
              <a:t>khi</a:t>
            </a:r>
            <a:r>
              <a:rPr lang="en-US" sz="2000" dirty="0" smtClean="0">
                <a:latin typeface="+mn-lt"/>
                <a:cs typeface="Times New Roman" pitchFamily="18" charset="0"/>
              </a:rPr>
              <a:t> </a:t>
            </a:r>
            <a:r>
              <a:rPr lang="en-US" sz="2000" dirty="0" err="1" smtClean="0">
                <a:latin typeface="+mn-lt"/>
                <a:cs typeface="Times New Roman" pitchFamily="18" charset="0"/>
              </a:rPr>
              <a:t>cần</a:t>
            </a:r>
            <a:r>
              <a:rPr lang="en-US" sz="2000" dirty="0" smtClean="0">
                <a:latin typeface="+mn-lt"/>
                <a:cs typeface="Times New Roman" pitchFamily="18" charset="0"/>
              </a:rPr>
              <a:t> </a:t>
            </a:r>
            <a:r>
              <a:rPr lang="en-US" sz="2000" dirty="0" err="1" smtClean="0">
                <a:latin typeface="+mn-lt"/>
                <a:cs typeface="Times New Roman" pitchFamily="18" charset="0"/>
              </a:rPr>
              <a:t>gấp</a:t>
            </a: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en-US" sz="2000" dirty="0" err="1" smtClean="0">
                <a:cs typeface="Times New Roman" pitchFamily="18" charset="0"/>
              </a:rPr>
              <a:t>Thời</a:t>
            </a:r>
            <a:r>
              <a:rPr lang="en-US" sz="2000" dirty="0" smtClean="0">
                <a:cs typeface="Times New Roman" pitchFamily="18" charset="0"/>
              </a:rPr>
              <a:t> </a:t>
            </a:r>
            <a:r>
              <a:rPr lang="vi-VN" sz="2000" dirty="0" smtClean="0">
                <a:cs typeface="Times New Roman" pitchFamily="18" charset="0"/>
              </a:rPr>
              <a:t>gian </a:t>
            </a:r>
            <a:r>
              <a:rPr lang="vi-VN" sz="2000" dirty="0">
                <a:cs typeface="Times New Roman" pitchFamily="18" charset="0"/>
              </a:rPr>
              <a:t>để thiết lập </a:t>
            </a:r>
            <a:r>
              <a:rPr lang="vi-VN" sz="2000" dirty="0" smtClean="0">
                <a:cs typeface="Times New Roman" pitchFamily="18" charset="0"/>
              </a:rPr>
              <a:t>mạng</a:t>
            </a:r>
            <a:r>
              <a:rPr lang="en-US" sz="2000" dirty="0" smtClean="0">
                <a:cs typeface="Times New Roman" pitchFamily="18" charset="0"/>
              </a:rPr>
              <a:t> </a:t>
            </a:r>
            <a:r>
              <a:rPr lang="en-US" sz="2000" dirty="0" err="1" smtClean="0">
                <a:cs typeface="Times New Roman" pitchFamily="18" charset="0"/>
              </a:rPr>
              <a:t>nhanh</a:t>
            </a:r>
            <a:endParaRPr lang="en-US" sz="2000" dirty="0" smtClean="0">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en-US" sz="2000" dirty="0">
                <a:cs typeface="Times New Roman" pitchFamily="18" charset="0"/>
              </a:rPr>
              <a:t>Chi </a:t>
            </a:r>
            <a:r>
              <a:rPr lang="en-US" sz="2000" dirty="0" err="1">
                <a:cs typeface="Times New Roman" pitchFamily="18" charset="0"/>
              </a:rPr>
              <a:t>phí</a:t>
            </a:r>
            <a:r>
              <a:rPr lang="en-US" sz="2000" dirty="0">
                <a:cs typeface="Times New Roman" pitchFamily="18" charset="0"/>
              </a:rPr>
              <a:t> </a:t>
            </a:r>
            <a:r>
              <a:rPr lang="en-US" sz="2000" dirty="0" err="1">
                <a:cs typeface="Times New Roman" pitchFamily="18" charset="0"/>
              </a:rPr>
              <a:t>rẻ</a:t>
            </a:r>
            <a:r>
              <a:rPr lang="en-US" sz="2000" dirty="0">
                <a:cs typeface="Times New Roman" pitchFamily="18" charset="0"/>
              </a:rPr>
              <a:t>, </a:t>
            </a:r>
            <a:r>
              <a:rPr lang="vi-VN" sz="2000" dirty="0">
                <a:cs typeface="Times New Roman" pitchFamily="18" charset="0"/>
              </a:rPr>
              <a:t>thuận tiện cho việc thiết lập </a:t>
            </a:r>
            <a:r>
              <a:rPr lang="vi-VN" sz="2000" dirty="0" smtClean="0">
                <a:cs typeface="Times New Roman" pitchFamily="18" charset="0"/>
              </a:rPr>
              <a:t>mạng</a:t>
            </a:r>
            <a:r>
              <a:rPr lang="en-US" sz="2000" dirty="0" smtClean="0">
                <a:cs typeface="Times New Roman" pitchFamily="18" charset="0"/>
              </a:rPr>
              <a:t>. </a:t>
            </a:r>
            <a:r>
              <a:rPr lang="vi-VN" sz="2000" dirty="0" smtClean="0">
                <a:cs typeface="Times New Roman" pitchFamily="18" charset="0"/>
              </a:rPr>
              <a:t>Vd</a:t>
            </a:r>
            <a:r>
              <a:rPr lang="vi-VN" sz="2000" dirty="0">
                <a:cs typeface="Times New Roman" pitchFamily="18" charset="0"/>
              </a:rPr>
              <a:t>: ở các khu vực hẻo lánh hay các công trường lớn</a:t>
            </a:r>
            <a:r>
              <a:rPr lang="en-US" sz="2000" dirty="0" smtClean="0">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en-US" sz="2000" dirty="0" err="1" smtClean="0">
                <a:cs typeface="Times New Roman" pitchFamily="18" charset="0"/>
              </a:rPr>
              <a:t>Ứng</a:t>
            </a:r>
            <a:r>
              <a:rPr lang="en-US" sz="2000" dirty="0" smtClean="0">
                <a:cs typeface="Times New Roman" pitchFamily="18" charset="0"/>
              </a:rPr>
              <a:t> </a:t>
            </a:r>
            <a:r>
              <a:rPr lang="en-US" sz="2000" dirty="0" err="1" smtClean="0">
                <a:cs typeface="Times New Roman" pitchFamily="18" charset="0"/>
              </a:rPr>
              <a:t>dụng</a:t>
            </a:r>
            <a:r>
              <a:rPr lang="en-US" sz="2000" dirty="0" smtClean="0">
                <a:cs typeface="Times New Roman" pitchFamily="18" charset="0"/>
              </a:rPr>
              <a:t> </a:t>
            </a:r>
            <a:r>
              <a:rPr lang="en-US" sz="2000" dirty="0" err="1" smtClean="0">
                <a:cs typeface="Times New Roman" pitchFamily="18" charset="0"/>
              </a:rPr>
              <a:t>rộng</a:t>
            </a:r>
            <a:r>
              <a:rPr lang="en-US" sz="2000" dirty="0" smtClean="0">
                <a:cs typeface="Times New Roman" pitchFamily="18" charset="0"/>
              </a:rPr>
              <a:t> </a:t>
            </a:r>
            <a:r>
              <a:rPr lang="en-US" sz="2000" dirty="0" err="1" smtClean="0">
                <a:cs typeface="Times New Roman" pitchFamily="18" charset="0"/>
              </a:rPr>
              <a:t>rãi</a:t>
            </a:r>
            <a:r>
              <a:rPr lang="en-US" sz="2000" dirty="0" smtClean="0">
                <a:cs typeface="Times New Roman" pitchFamily="18" charset="0"/>
              </a:rPr>
              <a:t> </a:t>
            </a:r>
            <a:r>
              <a:rPr lang="en-US" sz="2000" dirty="0" err="1" smtClean="0">
                <a:cs typeface="Times New Roman" pitchFamily="18" charset="0"/>
              </a:rPr>
              <a:t>trong</a:t>
            </a:r>
            <a:r>
              <a:rPr lang="en-US" sz="2000" dirty="0" smtClean="0">
                <a:cs typeface="Times New Roman" pitchFamily="18" charset="0"/>
              </a:rPr>
              <a:t> </a:t>
            </a:r>
            <a:r>
              <a:rPr lang="en-US" sz="2000" dirty="0" err="1" smtClean="0">
                <a:cs typeface="Times New Roman" pitchFamily="18" charset="0"/>
              </a:rPr>
              <a:t>các</a:t>
            </a:r>
            <a:r>
              <a:rPr lang="en-US" sz="2000" dirty="0" smtClean="0">
                <a:cs typeface="Times New Roman" pitchFamily="18" charset="0"/>
              </a:rPr>
              <a:t> </a:t>
            </a:r>
            <a:r>
              <a:rPr lang="en-US" sz="2000" dirty="0" err="1" smtClean="0">
                <a:cs typeface="Times New Roman" pitchFamily="18" charset="0"/>
              </a:rPr>
              <a:t>lĩnh</a:t>
            </a:r>
            <a:r>
              <a:rPr lang="en-US" sz="2000" dirty="0" smtClean="0">
                <a:cs typeface="Times New Roman" pitchFamily="18" charset="0"/>
              </a:rPr>
              <a:t> </a:t>
            </a:r>
            <a:r>
              <a:rPr lang="en-US" sz="2000" dirty="0" err="1" smtClean="0">
                <a:cs typeface="Times New Roman" pitchFamily="18" charset="0"/>
              </a:rPr>
              <a:t>vực</a:t>
            </a:r>
            <a:r>
              <a:rPr lang="en-US" sz="2000" dirty="0" smtClean="0">
                <a:cs typeface="Times New Roman" pitchFamily="18" charset="0"/>
              </a:rPr>
              <a:t> </a:t>
            </a:r>
            <a:r>
              <a:rPr lang="en-US" sz="2000" dirty="0" err="1" smtClean="0">
                <a:cs typeface="Times New Roman" pitchFamily="18" charset="0"/>
              </a:rPr>
              <a:t>của</a:t>
            </a:r>
            <a:r>
              <a:rPr lang="en-US" sz="2000" dirty="0" smtClean="0">
                <a:cs typeface="Times New Roman" pitchFamily="18" charset="0"/>
              </a:rPr>
              <a:t> </a:t>
            </a:r>
            <a:r>
              <a:rPr lang="en-US" sz="2000" dirty="0" err="1" smtClean="0">
                <a:cs typeface="Times New Roman" pitchFamily="18" charset="0"/>
              </a:rPr>
              <a:t>cuộc</a:t>
            </a:r>
            <a:r>
              <a:rPr lang="en-US" sz="2000" dirty="0" smtClean="0">
                <a:cs typeface="Times New Roman" pitchFamily="18" charset="0"/>
              </a:rPr>
              <a:t> </a:t>
            </a:r>
            <a:r>
              <a:rPr lang="en-US" sz="2000" dirty="0" err="1" smtClean="0">
                <a:cs typeface="Times New Roman" pitchFamily="18" charset="0"/>
              </a:rPr>
              <a:t>sống</a:t>
            </a:r>
            <a:r>
              <a:rPr lang="en-US" sz="2000" dirty="0" smtClean="0">
                <a:cs typeface="Times New Roman" pitchFamily="18" charset="0"/>
              </a:rPr>
              <a:t>.</a:t>
            </a:r>
            <a:endParaRPr lang="en-US" sz="2000" dirty="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Mạng</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nhược</a:t>
            </a:r>
            <a:r>
              <a:rPr lang="en-US" sz="2000" dirty="0" smtClean="0">
                <a:latin typeface="+mn-lt"/>
                <a:cs typeface="Times New Roman" pitchFamily="18" charset="0"/>
              </a:rPr>
              <a:t> </a:t>
            </a:r>
            <a:r>
              <a:rPr lang="en-US" sz="2000" dirty="0" err="1" smtClean="0">
                <a:latin typeface="+mn-lt"/>
                <a:cs typeface="Times New Roman" pitchFamily="18" charset="0"/>
              </a:rPr>
              <a:t>điểm</a:t>
            </a:r>
            <a:endParaRPr lang="en-US" sz="2000" dirty="0" smtClean="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Vấn</a:t>
            </a:r>
            <a:r>
              <a:rPr lang="en-US" sz="2000" dirty="0" smtClean="0">
                <a:latin typeface="+mn-lt"/>
                <a:cs typeface="Times New Roman" pitchFamily="18" charset="0"/>
              </a:rPr>
              <a:t> </a:t>
            </a:r>
            <a:r>
              <a:rPr lang="en-US" sz="2000" dirty="0" err="1" smtClean="0">
                <a:latin typeface="+mn-lt"/>
                <a:cs typeface="Times New Roman" pitchFamily="18" charset="0"/>
              </a:rPr>
              <a:t>đề</a:t>
            </a:r>
            <a:r>
              <a:rPr lang="en-US" sz="2000" dirty="0" smtClean="0">
                <a:latin typeface="+mn-lt"/>
                <a:cs typeface="Times New Roman" pitchFamily="18" charset="0"/>
              </a:rPr>
              <a:t> an </a:t>
            </a:r>
            <a:r>
              <a:rPr lang="en-US" sz="2000" dirty="0" err="1" smtClean="0">
                <a:latin typeface="+mn-lt"/>
                <a:cs typeface="Times New Roman" pitchFamily="18" charset="0"/>
              </a:rPr>
              <a:t>ninh</a:t>
            </a:r>
            <a:endParaRPr lang="en-US" sz="2000" dirty="0" smtClean="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Giới</a:t>
            </a:r>
            <a:r>
              <a:rPr lang="en-US" sz="2000" dirty="0" smtClean="0">
                <a:latin typeface="+mn-lt"/>
                <a:cs typeface="Times New Roman" pitchFamily="18" charset="0"/>
              </a:rPr>
              <a:t> </a:t>
            </a:r>
            <a:r>
              <a:rPr lang="en-US" sz="2000" dirty="0" err="1" smtClean="0">
                <a:latin typeface="+mn-lt"/>
                <a:cs typeface="Times New Roman" pitchFamily="18" charset="0"/>
              </a:rPr>
              <a:t>hạn</a:t>
            </a:r>
            <a:r>
              <a:rPr lang="en-US" sz="2000" dirty="0" smtClean="0">
                <a:latin typeface="+mn-lt"/>
                <a:cs typeface="Times New Roman" pitchFamily="18" charset="0"/>
              </a:rPr>
              <a:t> </a:t>
            </a:r>
            <a:r>
              <a:rPr lang="en-US" sz="2000" dirty="0" err="1" smtClean="0">
                <a:latin typeface="+mn-lt"/>
                <a:cs typeface="Times New Roman" pitchFamily="18" charset="0"/>
              </a:rPr>
              <a:t>khoảng</a:t>
            </a:r>
            <a:r>
              <a:rPr lang="en-US" sz="2000" dirty="0" smtClean="0">
                <a:latin typeface="+mn-lt"/>
                <a:cs typeface="Times New Roman" pitchFamily="18" charset="0"/>
              </a:rPr>
              <a:t> </a:t>
            </a:r>
            <a:r>
              <a:rPr lang="en-US" sz="2000" dirty="0" err="1" smtClean="0">
                <a:latin typeface="+mn-lt"/>
                <a:cs typeface="Times New Roman" pitchFamily="18" charset="0"/>
              </a:rPr>
              <a:t>cách</a:t>
            </a:r>
            <a:endParaRPr lang="en-US" sz="2000" dirty="0" smtClean="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Hạn</a:t>
            </a:r>
            <a:r>
              <a:rPr lang="en-US" sz="2000" dirty="0" smtClean="0">
                <a:latin typeface="+mn-lt"/>
                <a:cs typeface="Times New Roman" pitchFamily="18" charset="0"/>
              </a:rPr>
              <a:t> </a:t>
            </a:r>
            <a:r>
              <a:rPr lang="en-US" sz="2000" dirty="0" err="1" smtClean="0">
                <a:latin typeface="+mn-lt"/>
                <a:cs typeface="Times New Roman" pitchFamily="18" charset="0"/>
              </a:rPr>
              <a:t>chế</a:t>
            </a:r>
            <a:r>
              <a:rPr lang="en-US" sz="2000" dirty="0" smtClean="0">
                <a:latin typeface="+mn-lt"/>
                <a:cs typeface="Times New Roman" pitchFamily="18" charset="0"/>
              </a:rPr>
              <a:t> </a:t>
            </a:r>
            <a:r>
              <a:rPr lang="en-US" sz="2000" dirty="0" err="1" smtClean="0">
                <a:latin typeface="+mn-lt"/>
                <a:cs typeface="Times New Roman" pitchFamily="18" charset="0"/>
              </a:rPr>
              <a:t>năng</a:t>
            </a:r>
            <a:r>
              <a:rPr lang="en-US" sz="2000" dirty="0" smtClean="0">
                <a:latin typeface="+mn-lt"/>
                <a:cs typeface="Times New Roman" pitchFamily="18" charset="0"/>
              </a:rPr>
              <a:t> </a:t>
            </a:r>
            <a:r>
              <a:rPr lang="en-US" sz="2000" dirty="0" err="1" smtClean="0">
                <a:latin typeface="+mn-lt"/>
                <a:cs typeface="Times New Roman" pitchFamily="18" charset="0"/>
              </a:rPr>
              <a:t>lượng</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khả</a:t>
            </a:r>
            <a:r>
              <a:rPr lang="en-US" sz="2000" dirty="0" smtClean="0">
                <a:latin typeface="+mn-lt"/>
                <a:cs typeface="Times New Roman" pitchFamily="18" charset="0"/>
              </a:rPr>
              <a:t> </a:t>
            </a:r>
            <a:r>
              <a:rPr lang="en-US" sz="2000" dirty="0" err="1" smtClean="0">
                <a:latin typeface="+mn-lt"/>
                <a:cs typeface="Times New Roman" pitchFamily="18" charset="0"/>
              </a:rPr>
              <a:t>năng</a:t>
            </a:r>
            <a:r>
              <a:rPr lang="en-US" sz="2000" dirty="0" smtClean="0">
                <a:latin typeface="+mn-lt"/>
                <a:cs typeface="Times New Roman" pitchFamily="18" charset="0"/>
              </a:rPr>
              <a:t> </a:t>
            </a:r>
            <a:r>
              <a:rPr lang="en-US" sz="2000" dirty="0" err="1" smtClean="0">
                <a:latin typeface="+mn-lt"/>
                <a:cs typeface="Times New Roman" pitchFamily="18" charset="0"/>
              </a:rPr>
              <a:t>xử</a:t>
            </a:r>
            <a:r>
              <a:rPr lang="en-US" sz="2000" dirty="0" smtClean="0">
                <a:latin typeface="+mn-lt"/>
                <a:cs typeface="Times New Roman" pitchFamily="18" charset="0"/>
              </a:rPr>
              <a:t> </a:t>
            </a:r>
            <a:r>
              <a:rPr lang="en-US" sz="2000" dirty="0" err="1" smtClean="0">
                <a:latin typeface="+mn-lt"/>
                <a:cs typeface="Times New Roman" pitchFamily="18" charset="0"/>
              </a:rPr>
              <a:t>lý</a:t>
            </a:r>
            <a:endParaRPr lang="en-US" sz="2000" dirty="0">
              <a:cs typeface="Times New Roman" pitchFamily="18" charset="0"/>
            </a:endParaRPr>
          </a:p>
        </p:txBody>
      </p:sp>
    </p:spTree>
    <p:extLst>
      <p:ext uri="{BB962C8B-B14F-4D97-AF65-F5344CB8AC3E}">
        <p14:creationId xmlns:p14="http://schemas.microsoft.com/office/powerpoint/2010/main" val="37076580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13</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j-lt"/>
              </a:rPr>
              <a:t>CHƯƠNG 1 – TỔNG QUAN VỀ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a:defRPr/>
            </a:pPr>
            <a:r>
              <a:rPr lang="en-US" sz="2800" dirty="0" err="1" smtClean="0">
                <a:latin typeface="+mn-lt"/>
                <a:cs typeface="Times New Roman" pitchFamily="18" charset="0"/>
              </a:rPr>
              <a:t>Giới</a:t>
            </a:r>
            <a:r>
              <a:rPr lang="en-US" sz="2800" dirty="0" smtClean="0">
                <a:latin typeface="+mn-lt"/>
                <a:cs typeface="Times New Roman" pitchFamily="18" charset="0"/>
              </a:rPr>
              <a:t> </a:t>
            </a:r>
            <a:r>
              <a:rPr lang="en-US" sz="2800" dirty="0" err="1" smtClean="0">
                <a:latin typeface="+mn-lt"/>
                <a:cs typeface="Times New Roman" pitchFamily="18" charset="0"/>
              </a:rPr>
              <a:t>thiệu</a:t>
            </a:r>
            <a:r>
              <a:rPr lang="en-US" sz="2800" dirty="0" smtClean="0">
                <a:latin typeface="+mn-lt"/>
                <a:cs typeface="Times New Roman" pitchFamily="18" charset="0"/>
              </a:rPr>
              <a:t> </a:t>
            </a:r>
            <a:r>
              <a:rPr lang="en-US" sz="2800" dirty="0" err="1" smtClean="0">
                <a:latin typeface="+mn-lt"/>
                <a:cs typeface="Times New Roman" pitchFamily="18" charset="0"/>
              </a:rPr>
              <a:t>chung</a:t>
            </a:r>
            <a:endParaRPr lang="en-US" sz="2800" dirty="0">
              <a:latin typeface="+mn-lt"/>
              <a:cs typeface="Times New Roman"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687" y="2021807"/>
            <a:ext cx="4238625" cy="4238625"/>
          </a:xfrm>
          <a:prstGeom prst="rect">
            <a:avLst/>
          </a:prstGeom>
        </p:spPr>
      </p:pic>
    </p:spTree>
    <p:extLst>
      <p:ext uri="{BB962C8B-B14F-4D97-AF65-F5344CB8AC3E}">
        <p14:creationId xmlns:p14="http://schemas.microsoft.com/office/powerpoint/2010/main" val="14537160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14</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j-lt"/>
              </a:rPr>
              <a:t>CHƯƠNG 1 – TỔNG QUAN VỀ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a:defRPr/>
            </a:pPr>
            <a:r>
              <a:rPr lang="en-US" sz="2800" dirty="0" err="1" smtClean="0">
                <a:latin typeface="+mn-lt"/>
                <a:cs typeface="Times New Roman" pitchFamily="18" charset="0"/>
              </a:rPr>
              <a:t>Giới</a:t>
            </a:r>
            <a:r>
              <a:rPr lang="en-US" sz="2800" dirty="0" smtClean="0">
                <a:latin typeface="+mn-lt"/>
                <a:cs typeface="Times New Roman" pitchFamily="18" charset="0"/>
              </a:rPr>
              <a:t> </a:t>
            </a:r>
            <a:r>
              <a:rPr lang="en-US" sz="2800" dirty="0" err="1" smtClean="0">
                <a:latin typeface="+mn-lt"/>
                <a:cs typeface="Times New Roman" pitchFamily="18" charset="0"/>
              </a:rPr>
              <a:t>thiệu</a:t>
            </a:r>
            <a:r>
              <a:rPr lang="en-US" sz="2800" dirty="0" smtClean="0">
                <a:latin typeface="+mn-lt"/>
                <a:cs typeface="Times New Roman" pitchFamily="18" charset="0"/>
              </a:rPr>
              <a:t> </a:t>
            </a:r>
            <a:r>
              <a:rPr lang="en-US" sz="2800" dirty="0" err="1" smtClean="0">
                <a:latin typeface="+mn-lt"/>
                <a:cs typeface="Times New Roman" pitchFamily="18" charset="0"/>
              </a:rPr>
              <a:t>chung</a:t>
            </a:r>
            <a:endParaRPr lang="en-US" sz="2800" dirty="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Mạng</a:t>
            </a:r>
            <a:r>
              <a:rPr lang="en-US" sz="2000" dirty="0">
                <a:latin typeface="+mn-lt"/>
                <a:cs typeface="Times New Roman" pitchFamily="18" charset="0"/>
              </a:rPr>
              <a:t> </a:t>
            </a:r>
            <a:r>
              <a:rPr lang="en-US" sz="2000" dirty="0" err="1" smtClean="0">
                <a:latin typeface="+mn-lt"/>
                <a:cs typeface="Times New Roman" pitchFamily="18" charset="0"/>
              </a:rPr>
              <a:t>là</a:t>
            </a:r>
            <a:r>
              <a:rPr lang="en-US" sz="2000" dirty="0" smtClean="0">
                <a:latin typeface="+mn-lt"/>
                <a:cs typeface="Times New Roman" pitchFamily="18" charset="0"/>
              </a:rPr>
              <a:t> </a:t>
            </a:r>
            <a:r>
              <a:rPr lang="en-US" sz="2000" dirty="0" err="1" smtClean="0">
                <a:latin typeface="+mn-lt"/>
                <a:cs typeface="Times New Roman" pitchFamily="18" charset="0"/>
              </a:rPr>
              <a:t>một</a:t>
            </a:r>
            <a:r>
              <a:rPr lang="en-US" sz="2000" dirty="0" smtClean="0">
                <a:latin typeface="+mn-lt"/>
                <a:cs typeface="Times New Roman" pitchFamily="18" charset="0"/>
              </a:rPr>
              <a:t> </a:t>
            </a:r>
            <a:r>
              <a:rPr lang="en-US" sz="2000" dirty="0" err="1" smtClean="0">
                <a:latin typeface="+mn-lt"/>
                <a:cs typeface="Times New Roman" pitchFamily="18" charset="0"/>
              </a:rPr>
              <a:t>hoặc</a:t>
            </a:r>
            <a:r>
              <a:rPr lang="en-US" sz="2000" dirty="0" smtClean="0">
                <a:latin typeface="+mn-lt"/>
                <a:cs typeface="Times New Roman" pitchFamily="18" charset="0"/>
              </a:rPr>
              <a:t> </a:t>
            </a:r>
            <a:r>
              <a:rPr lang="en-US" sz="2000" dirty="0" err="1" smtClean="0">
                <a:latin typeface="+mn-lt"/>
                <a:cs typeface="Times New Roman" pitchFamily="18" charset="0"/>
              </a:rPr>
              <a:t>nhiều</a:t>
            </a:r>
            <a:r>
              <a:rPr lang="en-US" sz="2000" dirty="0" smtClean="0">
                <a:latin typeface="+mn-lt"/>
                <a:cs typeface="Times New Roman" pitchFamily="18" charset="0"/>
              </a:rPr>
              <a:t> </a:t>
            </a:r>
            <a:r>
              <a:rPr lang="en-US" sz="2000" dirty="0" err="1" smtClean="0">
                <a:latin typeface="+mn-lt"/>
                <a:cs typeface="Times New Roman" pitchFamily="18" charset="0"/>
              </a:rPr>
              <a:t>hệ</a:t>
            </a:r>
            <a:r>
              <a:rPr lang="en-US" sz="2000" dirty="0" smtClean="0">
                <a:latin typeface="+mn-lt"/>
                <a:cs typeface="Times New Roman" pitchFamily="18" charset="0"/>
              </a:rPr>
              <a:t> </a:t>
            </a:r>
            <a:r>
              <a:rPr lang="en-US" sz="2000" dirty="0" err="1" smtClean="0">
                <a:latin typeface="+mn-lt"/>
                <a:cs typeface="Times New Roman" pitchFamily="18" charset="0"/>
              </a:rPr>
              <a:t>thống</a:t>
            </a:r>
            <a:r>
              <a:rPr lang="en-US" sz="2000" dirty="0" smtClean="0">
                <a:latin typeface="+mn-lt"/>
                <a:cs typeface="Times New Roman" pitchFamily="18" charset="0"/>
              </a:rPr>
              <a:t> </a:t>
            </a:r>
            <a:r>
              <a:rPr lang="en-US" sz="2000" dirty="0" err="1" smtClean="0">
                <a:latin typeface="+mn-lt"/>
                <a:cs typeface="Times New Roman" pitchFamily="18" charset="0"/>
              </a:rPr>
              <a:t>gồm</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phần</a:t>
            </a:r>
            <a:r>
              <a:rPr lang="en-US" sz="2000" dirty="0" smtClean="0">
                <a:latin typeface="+mn-lt"/>
                <a:cs typeface="Times New Roman" pitchFamily="18" charset="0"/>
              </a:rPr>
              <a:t> </a:t>
            </a:r>
            <a:r>
              <a:rPr lang="en-US" sz="2000" dirty="0" err="1" smtClean="0">
                <a:latin typeface="+mn-lt"/>
                <a:cs typeface="Times New Roman" pitchFamily="18" charset="0"/>
              </a:rPr>
              <a:t>tử</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kết</a:t>
            </a:r>
            <a:r>
              <a:rPr lang="en-US" sz="2000" dirty="0" smtClean="0">
                <a:latin typeface="+mn-lt"/>
                <a:cs typeface="Times New Roman" pitchFamily="18" charset="0"/>
              </a:rPr>
              <a:t> </a:t>
            </a:r>
            <a:r>
              <a:rPr lang="en-US" sz="2000" dirty="0" err="1" smtClean="0">
                <a:latin typeface="+mn-lt"/>
                <a:cs typeface="Times New Roman" pitchFamily="18" charset="0"/>
              </a:rPr>
              <a:t>nối</a:t>
            </a:r>
            <a:r>
              <a:rPr lang="en-US" sz="2000" dirty="0" smtClean="0">
                <a:latin typeface="+mn-lt"/>
                <a:cs typeface="Times New Roman" pitchFamily="18" charset="0"/>
              </a:rPr>
              <a:t>, </a:t>
            </a:r>
            <a:r>
              <a:rPr lang="en-US" sz="2000" dirty="0" err="1" smtClean="0">
                <a:latin typeface="+mn-lt"/>
                <a:cs typeface="Times New Roman" pitchFamily="18" charset="0"/>
              </a:rPr>
              <a:t>hoạt</a:t>
            </a:r>
            <a:r>
              <a:rPr lang="en-US" sz="2000" dirty="0" smtClean="0">
                <a:latin typeface="+mn-lt"/>
                <a:cs typeface="Times New Roman" pitchFamily="18" charset="0"/>
              </a:rPr>
              <a:t> </a:t>
            </a:r>
            <a:r>
              <a:rPr lang="en-US" sz="2000" dirty="0" err="1" smtClean="0">
                <a:latin typeface="+mn-lt"/>
                <a:cs typeface="Times New Roman" pitchFamily="18" charset="0"/>
              </a:rPr>
              <a:t>động</a:t>
            </a:r>
            <a:r>
              <a:rPr lang="en-US" sz="2000" dirty="0" smtClean="0">
                <a:latin typeface="+mn-lt"/>
                <a:cs typeface="Times New Roman" pitchFamily="18" charset="0"/>
              </a:rPr>
              <a:t> </a:t>
            </a:r>
            <a:r>
              <a:rPr lang="en-US" sz="2000" dirty="0" err="1" smtClean="0">
                <a:latin typeface="+mn-lt"/>
                <a:cs typeface="Times New Roman" pitchFamily="18" charset="0"/>
              </a:rPr>
              <a:t>cùng</a:t>
            </a:r>
            <a:r>
              <a:rPr lang="en-US" sz="2000" dirty="0" smtClean="0">
                <a:latin typeface="+mn-lt"/>
                <a:cs typeface="Times New Roman" pitchFamily="18" charset="0"/>
              </a:rPr>
              <a:t> </a:t>
            </a:r>
            <a:r>
              <a:rPr lang="en-US" sz="2000" dirty="0" err="1" smtClean="0">
                <a:latin typeface="+mn-lt"/>
                <a:cs typeface="Times New Roman" pitchFamily="18" charset="0"/>
              </a:rPr>
              <a:t>nhau</a:t>
            </a:r>
            <a:r>
              <a:rPr lang="en-US" sz="2000" dirty="0" smtClean="0">
                <a:latin typeface="+mn-lt"/>
                <a:cs typeface="Times New Roman" pitchFamily="18" charset="0"/>
              </a:rPr>
              <a:t> </a:t>
            </a:r>
            <a:r>
              <a:rPr lang="en-US" sz="2000" dirty="0" err="1" smtClean="0">
                <a:latin typeface="+mn-lt"/>
                <a:cs typeface="Times New Roman" pitchFamily="18" charset="0"/>
              </a:rPr>
              <a:t>để</a:t>
            </a:r>
            <a:r>
              <a:rPr lang="en-US" sz="2000" dirty="0" smtClean="0">
                <a:latin typeface="+mn-lt"/>
                <a:cs typeface="Times New Roman" pitchFamily="18" charset="0"/>
              </a:rPr>
              <a:t> </a:t>
            </a:r>
            <a:r>
              <a:rPr lang="en-US" sz="2000" dirty="0" err="1" smtClean="0">
                <a:latin typeface="+mn-lt"/>
                <a:cs typeface="Times New Roman" pitchFamily="18" charset="0"/>
              </a:rPr>
              <a:t>truyền</a:t>
            </a:r>
            <a:r>
              <a:rPr lang="en-US" sz="2000" dirty="0" smtClean="0">
                <a:latin typeface="+mn-lt"/>
                <a:cs typeface="Times New Roman" pitchFamily="18" charset="0"/>
              </a:rPr>
              <a:t> </a:t>
            </a:r>
            <a:r>
              <a:rPr lang="en-US" sz="2000" dirty="0" err="1" smtClean="0">
                <a:latin typeface="+mn-lt"/>
                <a:cs typeface="Times New Roman" pitchFamily="18" charset="0"/>
              </a:rPr>
              <a:t>tải</a:t>
            </a:r>
            <a:r>
              <a:rPr lang="en-US" sz="2000" dirty="0" smtClean="0">
                <a:latin typeface="+mn-lt"/>
                <a:cs typeface="Times New Roman" pitchFamily="18" charset="0"/>
              </a:rPr>
              <a:t> </a:t>
            </a:r>
            <a:r>
              <a:rPr lang="en-US" sz="2000" dirty="0" err="1" smtClean="0">
                <a:latin typeface="+mn-lt"/>
                <a:cs typeface="Times New Roman" pitchFamily="18" charset="0"/>
              </a:rPr>
              <a:t>dữ</a:t>
            </a:r>
            <a:r>
              <a:rPr lang="en-US" sz="2000" dirty="0" smtClean="0">
                <a:latin typeface="+mn-lt"/>
                <a:cs typeface="Times New Roman" pitchFamily="18" charset="0"/>
              </a:rPr>
              <a:t> </a:t>
            </a:r>
            <a:r>
              <a:rPr lang="en-US" sz="2000" dirty="0" err="1" smtClean="0">
                <a:latin typeface="+mn-lt"/>
                <a:cs typeface="Times New Roman" pitchFamily="18" charset="0"/>
              </a:rPr>
              <a:t>liệu</a:t>
            </a:r>
            <a:r>
              <a:rPr lang="en-US" sz="2000" dirty="0" smtClean="0">
                <a:latin typeface="+mn-lt"/>
                <a:cs typeface="Times New Roman" pitchFamily="18" charset="0"/>
              </a:rPr>
              <a:t> </a:t>
            </a:r>
            <a:r>
              <a:rPr lang="en-US" sz="2000" dirty="0" err="1" smtClean="0">
                <a:latin typeface="+mn-lt"/>
                <a:cs typeface="Times New Roman" pitchFamily="18" charset="0"/>
              </a:rPr>
              <a:t>hoặc</a:t>
            </a:r>
            <a:r>
              <a:rPr lang="en-US" sz="2000" dirty="0" smtClean="0">
                <a:latin typeface="+mn-lt"/>
                <a:cs typeface="Times New Roman" pitchFamily="18" charset="0"/>
              </a:rPr>
              <a:t> </a:t>
            </a:r>
            <a:r>
              <a:rPr lang="en-US" sz="2000" dirty="0" err="1" smtClean="0">
                <a:latin typeface="+mn-lt"/>
                <a:cs typeface="Times New Roman" pitchFamily="18" charset="0"/>
              </a:rPr>
              <a:t>thông</a:t>
            </a:r>
            <a:r>
              <a:rPr lang="en-US" sz="2000" dirty="0" smtClean="0">
                <a:latin typeface="+mn-lt"/>
                <a:cs typeface="Times New Roman" pitchFamily="18" charset="0"/>
              </a:rPr>
              <a:t> tin </a:t>
            </a:r>
            <a:r>
              <a:rPr lang="en-US" sz="2000" dirty="0" err="1" smtClean="0">
                <a:latin typeface="+mn-lt"/>
                <a:cs typeface="Times New Roman" pitchFamily="18" charset="0"/>
              </a:rPr>
              <a:t>hoặc</a:t>
            </a:r>
            <a:r>
              <a:rPr lang="en-US" sz="2000" dirty="0" smtClean="0">
                <a:latin typeface="+mn-lt"/>
                <a:cs typeface="Times New Roman" pitchFamily="18" charset="0"/>
              </a:rPr>
              <a:t> </a:t>
            </a:r>
            <a:r>
              <a:rPr lang="en-US" sz="2000" dirty="0" err="1" smtClean="0">
                <a:latin typeface="+mn-lt"/>
                <a:cs typeface="Times New Roman" pitchFamily="18" charset="0"/>
              </a:rPr>
              <a:t>tài</a:t>
            </a:r>
            <a:r>
              <a:rPr lang="en-US" sz="2000" dirty="0" smtClean="0">
                <a:latin typeface="+mn-lt"/>
                <a:cs typeface="Times New Roman" pitchFamily="18" charset="0"/>
              </a:rPr>
              <a:t> </a:t>
            </a:r>
            <a:r>
              <a:rPr lang="en-US" sz="2000" dirty="0" err="1" smtClean="0">
                <a:latin typeface="+mn-lt"/>
                <a:cs typeface="Times New Roman" pitchFamily="18" charset="0"/>
              </a:rPr>
              <a:t>nguyên</a:t>
            </a:r>
            <a:r>
              <a:rPr lang="en-US" sz="2000" dirty="0" smtClean="0">
                <a:latin typeface="+mn-lt"/>
                <a:cs typeface="Times New Roman" pitchFamily="18" charset="0"/>
              </a:rPr>
              <a:t> </a:t>
            </a:r>
            <a:r>
              <a:rPr lang="en-US" sz="2000" dirty="0" err="1" smtClean="0">
                <a:latin typeface="+mn-lt"/>
                <a:cs typeface="Times New Roman" pitchFamily="18" charset="0"/>
              </a:rPr>
              <a:t>từ</a:t>
            </a:r>
            <a:r>
              <a:rPr lang="en-US" sz="2000" dirty="0" smtClean="0">
                <a:latin typeface="+mn-lt"/>
                <a:cs typeface="Times New Roman" pitchFamily="18" charset="0"/>
              </a:rPr>
              <a:t> </a:t>
            </a:r>
            <a:r>
              <a:rPr lang="en-US" sz="2000" dirty="0" err="1" smtClean="0">
                <a:latin typeface="+mn-lt"/>
                <a:cs typeface="Times New Roman" pitchFamily="18" charset="0"/>
              </a:rPr>
              <a:t>một</a:t>
            </a:r>
            <a:r>
              <a:rPr lang="en-US" sz="2000" dirty="0" smtClean="0">
                <a:latin typeface="+mn-lt"/>
                <a:cs typeface="Times New Roman" pitchFamily="18" charset="0"/>
              </a:rPr>
              <a:t> </a:t>
            </a:r>
            <a:r>
              <a:rPr lang="en-US" sz="2000" dirty="0" err="1" smtClean="0">
                <a:latin typeface="+mn-lt"/>
                <a:cs typeface="Times New Roman" pitchFamily="18" charset="0"/>
              </a:rPr>
              <a:t>địa</a:t>
            </a:r>
            <a:r>
              <a:rPr lang="en-US" sz="2000" dirty="0" smtClean="0">
                <a:latin typeface="+mn-lt"/>
                <a:cs typeface="Times New Roman" pitchFamily="18" charset="0"/>
              </a:rPr>
              <a:t> </a:t>
            </a:r>
            <a:r>
              <a:rPr lang="en-US" sz="2000" dirty="0" err="1" smtClean="0">
                <a:latin typeface="+mn-lt"/>
                <a:cs typeface="Times New Roman" pitchFamily="18" charset="0"/>
              </a:rPr>
              <a:t>điểm</a:t>
            </a:r>
            <a:r>
              <a:rPr lang="en-US" sz="2000" dirty="0" smtClean="0">
                <a:latin typeface="+mn-lt"/>
                <a:cs typeface="Times New Roman" pitchFamily="18" charset="0"/>
              </a:rPr>
              <a:t> </a:t>
            </a:r>
            <a:r>
              <a:rPr lang="en-US" sz="2000" dirty="0" err="1" smtClean="0">
                <a:latin typeface="+mn-lt"/>
                <a:cs typeface="Times New Roman" pitchFamily="18" charset="0"/>
              </a:rPr>
              <a:t>này</a:t>
            </a:r>
            <a:r>
              <a:rPr lang="en-US" sz="2000" dirty="0" smtClean="0">
                <a:latin typeface="+mn-lt"/>
                <a:cs typeface="Times New Roman" pitchFamily="18" charset="0"/>
              </a:rPr>
              <a:t> </a:t>
            </a:r>
            <a:r>
              <a:rPr lang="en-US" sz="2000" dirty="0" err="1" smtClean="0">
                <a:latin typeface="+mn-lt"/>
                <a:cs typeface="Times New Roman" pitchFamily="18" charset="0"/>
              </a:rPr>
              <a:t>đến</a:t>
            </a:r>
            <a:r>
              <a:rPr lang="en-US" sz="2000" dirty="0" smtClean="0">
                <a:latin typeface="+mn-lt"/>
                <a:cs typeface="Times New Roman" pitchFamily="18" charset="0"/>
              </a:rPr>
              <a:t> </a:t>
            </a:r>
            <a:r>
              <a:rPr lang="en-US" sz="2000" dirty="0" err="1" smtClean="0">
                <a:latin typeface="+mn-lt"/>
                <a:cs typeface="Times New Roman" pitchFamily="18" charset="0"/>
              </a:rPr>
              <a:t>một</a:t>
            </a:r>
            <a:r>
              <a:rPr lang="en-US" sz="2000" dirty="0" smtClean="0">
                <a:latin typeface="+mn-lt"/>
                <a:cs typeface="Times New Roman" pitchFamily="18" charset="0"/>
              </a:rPr>
              <a:t> </a:t>
            </a:r>
            <a:r>
              <a:rPr lang="en-US" sz="2000" dirty="0" err="1" smtClean="0">
                <a:latin typeface="+mn-lt"/>
                <a:cs typeface="Times New Roman" pitchFamily="18" charset="0"/>
              </a:rPr>
              <a:t>địa</a:t>
            </a:r>
            <a:r>
              <a:rPr lang="en-US" sz="2000" dirty="0" smtClean="0">
                <a:latin typeface="+mn-lt"/>
                <a:cs typeface="Times New Roman" pitchFamily="18" charset="0"/>
              </a:rPr>
              <a:t> </a:t>
            </a:r>
            <a:r>
              <a:rPr lang="en-US" sz="2000" dirty="0" err="1" smtClean="0">
                <a:latin typeface="+mn-lt"/>
                <a:cs typeface="Times New Roman" pitchFamily="18" charset="0"/>
              </a:rPr>
              <a:t>điểm</a:t>
            </a:r>
            <a:r>
              <a:rPr lang="en-US" sz="2000" dirty="0" smtClean="0">
                <a:latin typeface="+mn-lt"/>
                <a:cs typeface="Times New Roman" pitchFamily="18" charset="0"/>
              </a:rPr>
              <a:t> </a:t>
            </a:r>
            <a:r>
              <a:rPr lang="en-US" sz="2000" dirty="0" err="1" smtClean="0">
                <a:latin typeface="+mn-lt"/>
                <a:cs typeface="Times New Roman" pitchFamily="18" charset="0"/>
              </a:rPr>
              <a:t>khác</a:t>
            </a:r>
            <a:r>
              <a:rPr lang="en-US" sz="2000" dirty="0" smtClean="0">
                <a:latin typeface="+mn-lt"/>
                <a:cs typeface="Times New Roman" pitchFamily="18" charset="0"/>
              </a:rPr>
              <a:t>.</a:t>
            </a:r>
          </a:p>
          <a:p>
            <a:pPr algn="just" eaLnBrk="1" hangingPunct="1">
              <a:spcBef>
                <a:spcPct val="20000"/>
              </a:spcBef>
              <a:buSzPct val="75000"/>
              <a:defRPr/>
            </a:pP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endParaRPr lang="en-US" sz="2000" dirty="0">
              <a:latin typeface="+mn-lt"/>
              <a:cs typeface="Times New Roman" pitchFamily="18" charset="0"/>
            </a:endParaRPr>
          </a:p>
        </p:txBody>
      </p:sp>
      <p:pic>
        <p:nvPicPr>
          <p:cNvPr id="1026" name="Picture 2" descr="Mạng máy tính là gì? Lợi ích và phân loại mạng máy tín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7155" y="3081710"/>
            <a:ext cx="5109690" cy="286000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a:spLocks noChangeArrowheads="1"/>
          </p:cNvSpPr>
          <p:nvPr/>
        </p:nvSpPr>
        <p:spPr bwMode="auto">
          <a:xfrm>
            <a:off x="2309997" y="6244635"/>
            <a:ext cx="4524006" cy="460964"/>
          </a:xfrm>
          <a:prstGeom prst="rect">
            <a:avLst/>
          </a:prstGeom>
          <a:noFill/>
          <a:ln w="9525">
            <a:noFill/>
            <a:miter lim="800000"/>
            <a:headEnd/>
            <a:tailEnd/>
          </a:ln>
          <a:effectLst/>
        </p:spPr>
        <p:txBody>
          <a:bodyPr/>
          <a:lstStyle/>
          <a:p>
            <a:pPr algn="ctr" eaLnBrk="1" hangingPunct="1">
              <a:spcBef>
                <a:spcPct val="20000"/>
              </a:spcBef>
              <a:buSzPct val="75000"/>
              <a:defRPr/>
            </a:pPr>
            <a:r>
              <a:rPr lang="en-US" sz="1600" dirty="0" err="1" smtClean="0">
                <a:latin typeface="+mn-lt"/>
                <a:cs typeface="Times New Roman" pitchFamily="18" charset="0"/>
              </a:rPr>
              <a:t>Hình</a:t>
            </a:r>
            <a:r>
              <a:rPr lang="en-US" sz="1600" dirty="0" smtClean="0">
                <a:latin typeface="+mn-lt"/>
                <a:cs typeface="Times New Roman" pitchFamily="18" charset="0"/>
              </a:rPr>
              <a:t> 1.1 </a:t>
            </a:r>
            <a:r>
              <a:rPr lang="en-US" sz="1600" dirty="0" err="1" smtClean="0">
                <a:latin typeface="+mn-lt"/>
                <a:cs typeface="Times New Roman" pitchFamily="18" charset="0"/>
              </a:rPr>
              <a:t>Sơ</a:t>
            </a:r>
            <a:r>
              <a:rPr lang="en-US" sz="1600" dirty="0" smtClean="0">
                <a:latin typeface="+mn-lt"/>
                <a:cs typeface="Times New Roman" pitchFamily="18" charset="0"/>
              </a:rPr>
              <a:t> </a:t>
            </a:r>
            <a:r>
              <a:rPr lang="en-US" sz="1600" dirty="0" err="1" smtClean="0">
                <a:latin typeface="+mn-lt"/>
                <a:cs typeface="Times New Roman" pitchFamily="18" charset="0"/>
              </a:rPr>
              <a:t>đồ</a:t>
            </a:r>
            <a:r>
              <a:rPr lang="en-US" sz="1600" dirty="0" smtClean="0">
                <a:latin typeface="+mn-lt"/>
                <a:cs typeface="Times New Roman" pitchFamily="18" charset="0"/>
              </a:rPr>
              <a:t> </a:t>
            </a:r>
            <a:r>
              <a:rPr lang="en-US" sz="1600" dirty="0" err="1" smtClean="0">
                <a:latin typeface="+mn-lt"/>
                <a:cs typeface="Times New Roman" pitchFamily="18" charset="0"/>
              </a:rPr>
              <a:t>một</a:t>
            </a:r>
            <a:r>
              <a:rPr lang="en-US" sz="1600" dirty="0" smtClean="0">
                <a:latin typeface="+mn-lt"/>
                <a:cs typeface="Times New Roman" pitchFamily="18" charset="0"/>
              </a:rPr>
              <a:t> </a:t>
            </a:r>
            <a:r>
              <a:rPr lang="en-US" sz="1600" dirty="0" err="1" smtClean="0">
                <a:latin typeface="+mn-lt"/>
                <a:cs typeface="Times New Roman" pitchFamily="18" charset="0"/>
              </a:rPr>
              <a:t>mạng</a:t>
            </a:r>
            <a:endParaRPr lang="en-US" sz="1600" dirty="0">
              <a:latin typeface="+mn-lt"/>
              <a:cs typeface="Times New Roman" pitchFamily="18" charset="0"/>
            </a:endParaRPr>
          </a:p>
        </p:txBody>
      </p:sp>
    </p:spTree>
    <p:extLst>
      <p:ext uri="{BB962C8B-B14F-4D97-AF65-F5344CB8AC3E}">
        <p14:creationId xmlns:p14="http://schemas.microsoft.com/office/powerpoint/2010/main" val="9153800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15</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j-lt"/>
              </a:rPr>
              <a:t>CHƯƠNG 1 – TỔNG QUAN VỀ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a:defRPr/>
            </a:pPr>
            <a:r>
              <a:rPr lang="en-US" sz="2800" dirty="0" err="1" smtClean="0">
                <a:latin typeface="+mn-lt"/>
                <a:cs typeface="Times New Roman" pitchFamily="18" charset="0"/>
              </a:rPr>
              <a:t>Giới</a:t>
            </a:r>
            <a:r>
              <a:rPr lang="en-US" sz="2800" dirty="0" smtClean="0">
                <a:latin typeface="+mn-lt"/>
                <a:cs typeface="Times New Roman" pitchFamily="18" charset="0"/>
              </a:rPr>
              <a:t> </a:t>
            </a:r>
            <a:r>
              <a:rPr lang="en-US" sz="2800" dirty="0" err="1" smtClean="0">
                <a:latin typeface="+mn-lt"/>
                <a:cs typeface="Times New Roman" pitchFamily="18" charset="0"/>
              </a:rPr>
              <a:t>thiệu</a:t>
            </a:r>
            <a:r>
              <a:rPr lang="en-US" sz="2800" dirty="0" smtClean="0">
                <a:latin typeface="+mn-lt"/>
                <a:cs typeface="Times New Roman" pitchFamily="18" charset="0"/>
              </a:rPr>
              <a:t> </a:t>
            </a:r>
            <a:r>
              <a:rPr lang="en-US" sz="2800" dirty="0" err="1" smtClean="0">
                <a:latin typeface="+mn-lt"/>
                <a:cs typeface="Times New Roman" pitchFamily="18" charset="0"/>
              </a:rPr>
              <a:t>chung</a:t>
            </a:r>
            <a:endParaRPr lang="en-US" sz="2800" dirty="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vi-VN" sz="2000" dirty="0">
                <a:latin typeface="+mn-lt"/>
                <a:cs typeface="Times New Roman" pitchFamily="18" charset="0"/>
              </a:rPr>
              <a:t>là thiết bị điện tử cảm nhận những trạng thái hay quá trình vật lý, hóa học hay sinh học của môi trường cần khảo </a:t>
            </a:r>
            <a:r>
              <a:rPr lang="vi-VN" sz="2000" dirty="0" smtClean="0">
                <a:latin typeface="+mn-lt"/>
                <a:cs typeface="Times New Roman" pitchFamily="18" charset="0"/>
              </a:rPr>
              <a:t>sát </a:t>
            </a:r>
            <a:r>
              <a:rPr lang="vi-VN" sz="2000" dirty="0">
                <a:latin typeface="+mn-lt"/>
                <a:cs typeface="Times New Roman" pitchFamily="18" charset="0"/>
              </a:rPr>
              <a:t>và biến đổi </a:t>
            </a:r>
            <a:r>
              <a:rPr lang="vi-VN" sz="2000" dirty="0" smtClean="0">
                <a:latin typeface="+mn-lt"/>
                <a:cs typeface="Times New Roman" pitchFamily="18" charset="0"/>
              </a:rPr>
              <a:t>thành </a:t>
            </a:r>
            <a:r>
              <a:rPr lang="vi-VN" sz="2000" dirty="0">
                <a:latin typeface="+mn-lt"/>
                <a:cs typeface="Times New Roman" pitchFamily="18" charset="0"/>
              </a:rPr>
              <a:t>tín hiệu điện để thu thập thông tin về trạng thái hay quá trình đó</a:t>
            </a:r>
            <a:r>
              <a:rPr lang="vi-VN" sz="2000" dirty="0" smtClean="0">
                <a:latin typeface="+mn-lt"/>
                <a:cs typeface="Times New Roman" pitchFamily="18" charset="0"/>
              </a:rPr>
              <a:t>.</a:t>
            </a:r>
            <a:endParaRPr lang="en-US" sz="2000" dirty="0" smtClean="0">
              <a:latin typeface="+mn-lt"/>
              <a:cs typeface="Times New Roman" pitchFamily="18" charset="0"/>
            </a:endParaRPr>
          </a:p>
        </p:txBody>
      </p:sp>
      <p:pic>
        <p:nvPicPr>
          <p:cNvPr id="2050" name="Picture 2" descr="Cảm biến là gì? Vai trò, phân loại, ứng dụng của cảm biến sens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7963" y="3406672"/>
            <a:ext cx="4776537" cy="258530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a:spLocks noChangeArrowheads="1"/>
          </p:cNvSpPr>
          <p:nvPr/>
        </p:nvSpPr>
        <p:spPr bwMode="auto">
          <a:xfrm>
            <a:off x="2424229" y="6168436"/>
            <a:ext cx="4524006" cy="460964"/>
          </a:xfrm>
          <a:prstGeom prst="rect">
            <a:avLst/>
          </a:prstGeom>
          <a:noFill/>
          <a:ln w="9525">
            <a:noFill/>
            <a:miter lim="800000"/>
            <a:headEnd/>
            <a:tailEnd/>
          </a:ln>
          <a:effectLst/>
        </p:spPr>
        <p:txBody>
          <a:bodyPr/>
          <a:lstStyle/>
          <a:p>
            <a:pPr algn="ctr" eaLnBrk="1" hangingPunct="1">
              <a:spcBef>
                <a:spcPct val="20000"/>
              </a:spcBef>
              <a:buSzPct val="75000"/>
              <a:defRPr/>
            </a:pPr>
            <a:r>
              <a:rPr lang="en-US" sz="1600" dirty="0" err="1" smtClean="0">
                <a:latin typeface="+mn-lt"/>
                <a:cs typeface="Times New Roman" pitchFamily="18" charset="0"/>
              </a:rPr>
              <a:t>Hình</a:t>
            </a:r>
            <a:r>
              <a:rPr lang="en-US" sz="1600" dirty="0" smtClean="0">
                <a:latin typeface="+mn-lt"/>
                <a:cs typeface="Times New Roman" pitchFamily="18" charset="0"/>
              </a:rPr>
              <a:t> 1.2 </a:t>
            </a:r>
            <a:r>
              <a:rPr lang="en-US" sz="1600" dirty="0" err="1" smtClean="0">
                <a:latin typeface="+mn-lt"/>
                <a:cs typeface="Times New Roman" pitchFamily="18" charset="0"/>
              </a:rPr>
              <a:t>Một</a:t>
            </a:r>
            <a:r>
              <a:rPr lang="en-US" sz="1600" dirty="0" smtClean="0">
                <a:latin typeface="+mn-lt"/>
                <a:cs typeface="Times New Roman" pitchFamily="18" charset="0"/>
              </a:rPr>
              <a:t> </a:t>
            </a:r>
            <a:r>
              <a:rPr lang="en-US" sz="1600" dirty="0" err="1" smtClean="0">
                <a:latin typeface="+mn-lt"/>
                <a:cs typeface="Times New Roman" pitchFamily="18" charset="0"/>
              </a:rPr>
              <a:t>vài</a:t>
            </a:r>
            <a:r>
              <a:rPr lang="en-US" sz="1600" dirty="0" smtClean="0">
                <a:latin typeface="+mn-lt"/>
                <a:cs typeface="Times New Roman" pitchFamily="18" charset="0"/>
              </a:rPr>
              <a:t> </a:t>
            </a:r>
            <a:r>
              <a:rPr lang="en-US" sz="1600" dirty="0" err="1" smtClean="0">
                <a:latin typeface="+mn-lt"/>
                <a:cs typeface="Times New Roman" pitchFamily="18" charset="0"/>
              </a:rPr>
              <a:t>loại</a:t>
            </a:r>
            <a:r>
              <a:rPr lang="en-US" sz="1600" dirty="0" smtClean="0">
                <a:latin typeface="+mn-lt"/>
                <a:cs typeface="Times New Roman" pitchFamily="18" charset="0"/>
              </a:rPr>
              <a:t> </a:t>
            </a:r>
            <a:r>
              <a:rPr lang="en-US" sz="1600" dirty="0" err="1" smtClean="0">
                <a:latin typeface="+mn-lt"/>
                <a:cs typeface="Times New Roman" pitchFamily="18" charset="0"/>
              </a:rPr>
              <a:t>cảm</a:t>
            </a:r>
            <a:r>
              <a:rPr lang="en-US" sz="1600" dirty="0" smtClean="0">
                <a:latin typeface="+mn-lt"/>
                <a:cs typeface="Times New Roman" pitchFamily="18" charset="0"/>
              </a:rPr>
              <a:t> </a:t>
            </a:r>
            <a:r>
              <a:rPr lang="en-US" sz="1600" dirty="0" err="1" smtClean="0">
                <a:latin typeface="+mn-lt"/>
                <a:cs typeface="Times New Roman" pitchFamily="18" charset="0"/>
              </a:rPr>
              <a:t>biến</a:t>
            </a:r>
            <a:r>
              <a:rPr lang="en-US" sz="1600" dirty="0" smtClean="0">
                <a:latin typeface="+mn-lt"/>
                <a:cs typeface="Times New Roman" pitchFamily="18" charset="0"/>
              </a:rPr>
              <a:t> </a:t>
            </a:r>
            <a:r>
              <a:rPr lang="en-US" sz="1600" dirty="0" err="1" smtClean="0">
                <a:latin typeface="+mn-lt"/>
                <a:cs typeface="Times New Roman" pitchFamily="18" charset="0"/>
              </a:rPr>
              <a:t>thông</a:t>
            </a:r>
            <a:r>
              <a:rPr lang="en-US" sz="1600" dirty="0" smtClean="0">
                <a:latin typeface="+mn-lt"/>
                <a:cs typeface="Times New Roman" pitchFamily="18" charset="0"/>
              </a:rPr>
              <a:t> </a:t>
            </a:r>
            <a:r>
              <a:rPr lang="en-US" sz="1600" dirty="0" err="1" smtClean="0">
                <a:latin typeface="+mn-lt"/>
                <a:cs typeface="Times New Roman" pitchFamily="18" charset="0"/>
              </a:rPr>
              <a:t>dụng</a:t>
            </a:r>
            <a:r>
              <a:rPr lang="en-US" sz="1600" dirty="0" smtClean="0">
                <a:latin typeface="+mn-lt"/>
                <a:cs typeface="Times New Roman" pitchFamily="18" charset="0"/>
              </a:rPr>
              <a:t> </a:t>
            </a:r>
            <a:endParaRPr lang="en-US" sz="1600" dirty="0">
              <a:latin typeface="+mn-lt"/>
              <a:cs typeface="Times New Roman" pitchFamily="18" charset="0"/>
            </a:endParaRPr>
          </a:p>
        </p:txBody>
      </p:sp>
    </p:spTree>
    <p:extLst>
      <p:ext uri="{BB962C8B-B14F-4D97-AF65-F5344CB8AC3E}">
        <p14:creationId xmlns:p14="http://schemas.microsoft.com/office/powerpoint/2010/main" val="29294808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16</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j-lt"/>
              </a:rPr>
              <a:t>CHƯƠNG 1 – TỔNG QUAN VỀ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a:defRPr/>
            </a:pPr>
            <a:r>
              <a:rPr lang="en-US" sz="2800" dirty="0" err="1" smtClean="0">
                <a:latin typeface="+mn-lt"/>
                <a:cs typeface="Times New Roman" pitchFamily="18" charset="0"/>
              </a:rPr>
              <a:t>Giới</a:t>
            </a:r>
            <a:r>
              <a:rPr lang="en-US" sz="2800" dirty="0" smtClean="0">
                <a:latin typeface="+mn-lt"/>
                <a:cs typeface="Times New Roman" pitchFamily="18" charset="0"/>
              </a:rPr>
              <a:t> </a:t>
            </a:r>
            <a:r>
              <a:rPr lang="en-US" sz="2800" dirty="0" err="1" smtClean="0">
                <a:latin typeface="+mn-lt"/>
                <a:cs typeface="Times New Roman" pitchFamily="18" charset="0"/>
              </a:rPr>
              <a:t>thiệu</a:t>
            </a:r>
            <a:r>
              <a:rPr lang="en-US" sz="2800" dirty="0" smtClean="0">
                <a:latin typeface="+mn-lt"/>
                <a:cs typeface="Times New Roman" pitchFamily="18" charset="0"/>
              </a:rPr>
              <a:t> </a:t>
            </a:r>
            <a:r>
              <a:rPr lang="en-US" sz="2800" dirty="0" err="1" smtClean="0">
                <a:latin typeface="+mn-lt"/>
                <a:cs typeface="Times New Roman" pitchFamily="18" charset="0"/>
              </a:rPr>
              <a:t>chung</a:t>
            </a:r>
            <a:endParaRPr lang="en-US" sz="2800" dirty="0">
              <a:latin typeface="+mn-lt"/>
              <a:cs typeface="Times New Roman" pitchFamily="18" charset="0"/>
            </a:endParaRPr>
          </a:p>
          <a:p>
            <a:pPr marL="342900" indent="-342900" algn="just" eaLnBrk="1" hangingPunct="1">
              <a:spcBef>
                <a:spcPct val="20000"/>
              </a:spcBef>
              <a:buSzPct val="75000"/>
              <a:buFont typeface="Symbol" panose="05050102010706020507" pitchFamily="18" charset="2"/>
              <a:buChar char="Þ"/>
              <a:defRPr/>
            </a:pPr>
            <a:r>
              <a:rPr lang="en-US" sz="2000" dirty="0" err="1" smtClean="0">
                <a:latin typeface="+mn-lt"/>
                <a:cs typeface="Times New Roman" pitchFamily="18" charset="0"/>
              </a:rPr>
              <a:t>Mạng</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vi-VN" sz="2000" dirty="0" smtClean="0">
                <a:latin typeface="+mn-lt"/>
                <a:cs typeface="Times New Roman" pitchFamily="18" charset="0"/>
              </a:rPr>
              <a:t>(Sensor Network) là một hệ thống gồm nhiều thiết bị cảm biến được phân bố trong một khu vực hoặc môi trường cụ thể để thu thập, ghi nhận và truyền tải thông tin về môi trường xung quanh. Mạng cảm biến được thiết kế để tự động thu thập dữ liệu và gửi chúng về một trạm cơ sở hoặc điểm tập trung để xử lý, phân tích hoặc hiển thị.</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endParaRPr lang="en-US" sz="3000" dirty="0">
              <a:latin typeface="+mn-lt"/>
              <a:cs typeface="Times New Roman" pitchFamily="18" charset="0"/>
            </a:endParaRPr>
          </a:p>
        </p:txBody>
      </p:sp>
      <p:pic>
        <p:nvPicPr>
          <p:cNvPr id="3074" name="Picture 2" descr="Tối ưu năng lượng cho mạng cảm biến không dây - DieuKhienViet.com - Aubase  Co.LtD - HP 0845 365 36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9820" y="3398453"/>
            <a:ext cx="4319587" cy="305448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a:spLocks noChangeArrowheads="1"/>
          </p:cNvSpPr>
          <p:nvPr/>
        </p:nvSpPr>
        <p:spPr bwMode="auto">
          <a:xfrm>
            <a:off x="2357991" y="6433131"/>
            <a:ext cx="4524006" cy="460964"/>
          </a:xfrm>
          <a:prstGeom prst="rect">
            <a:avLst/>
          </a:prstGeom>
          <a:noFill/>
          <a:ln w="9525">
            <a:noFill/>
            <a:miter lim="800000"/>
            <a:headEnd/>
            <a:tailEnd/>
          </a:ln>
          <a:effectLst/>
        </p:spPr>
        <p:txBody>
          <a:bodyPr/>
          <a:lstStyle/>
          <a:p>
            <a:pPr algn="ctr" eaLnBrk="1" hangingPunct="1">
              <a:spcBef>
                <a:spcPct val="20000"/>
              </a:spcBef>
              <a:buSzPct val="75000"/>
              <a:defRPr/>
            </a:pPr>
            <a:r>
              <a:rPr lang="en-US" sz="1600" dirty="0" err="1" smtClean="0">
                <a:latin typeface="+mn-lt"/>
                <a:cs typeface="Times New Roman" pitchFamily="18" charset="0"/>
              </a:rPr>
              <a:t>Hình</a:t>
            </a:r>
            <a:r>
              <a:rPr lang="en-US" sz="1600" dirty="0" smtClean="0">
                <a:latin typeface="+mn-lt"/>
                <a:cs typeface="Times New Roman" pitchFamily="18" charset="0"/>
              </a:rPr>
              <a:t> 1.3 </a:t>
            </a:r>
            <a:r>
              <a:rPr lang="en-US" sz="1600" dirty="0" err="1" smtClean="0">
                <a:latin typeface="+mn-lt"/>
                <a:cs typeface="Times New Roman" pitchFamily="18" charset="0"/>
              </a:rPr>
              <a:t>Mạng</a:t>
            </a:r>
            <a:r>
              <a:rPr lang="en-US" sz="1600" dirty="0" smtClean="0">
                <a:latin typeface="+mn-lt"/>
                <a:cs typeface="Times New Roman" pitchFamily="18" charset="0"/>
              </a:rPr>
              <a:t> </a:t>
            </a:r>
            <a:r>
              <a:rPr lang="en-US" sz="1600" dirty="0" err="1" smtClean="0">
                <a:latin typeface="+mn-lt"/>
                <a:cs typeface="Times New Roman" pitchFamily="18" charset="0"/>
              </a:rPr>
              <a:t>cảm</a:t>
            </a:r>
            <a:r>
              <a:rPr lang="en-US" sz="1600" dirty="0" smtClean="0">
                <a:latin typeface="+mn-lt"/>
                <a:cs typeface="Times New Roman" pitchFamily="18" charset="0"/>
              </a:rPr>
              <a:t> </a:t>
            </a:r>
            <a:r>
              <a:rPr lang="en-US" sz="1600" dirty="0" err="1" smtClean="0">
                <a:latin typeface="+mn-lt"/>
                <a:cs typeface="Times New Roman" pitchFamily="18" charset="0"/>
              </a:rPr>
              <a:t>biến</a:t>
            </a:r>
            <a:r>
              <a:rPr lang="en-US" sz="1600" dirty="0" smtClean="0">
                <a:latin typeface="+mn-lt"/>
                <a:cs typeface="Times New Roman" pitchFamily="18" charset="0"/>
              </a:rPr>
              <a:t> (Sensor Network) </a:t>
            </a:r>
            <a:endParaRPr lang="en-US" sz="1600" dirty="0">
              <a:latin typeface="+mn-lt"/>
              <a:cs typeface="Times New Roman" pitchFamily="18" charset="0"/>
            </a:endParaRPr>
          </a:p>
        </p:txBody>
      </p:sp>
    </p:spTree>
    <p:extLst>
      <p:ext uri="{BB962C8B-B14F-4D97-AF65-F5344CB8AC3E}">
        <p14:creationId xmlns:p14="http://schemas.microsoft.com/office/powerpoint/2010/main" val="17764229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17</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j-lt"/>
              </a:rPr>
              <a:t>CHƯƠNG 1 – TỔNG QUAN VỀ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a:defRPr/>
            </a:pPr>
            <a:r>
              <a:rPr lang="en-US" sz="2800" dirty="0" err="1" smtClean="0">
                <a:latin typeface="+mn-lt"/>
                <a:cs typeface="Times New Roman" pitchFamily="18" charset="0"/>
              </a:rPr>
              <a:t>Giới</a:t>
            </a:r>
            <a:r>
              <a:rPr lang="en-US" sz="2800" dirty="0" smtClean="0">
                <a:latin typeface="+mn-lt"/>
                <a:cs typeface="Times New Roman" pitchFamily="18" charset="0"/>
              </a:rPr>
              <a:t> </a:t>
            </a:r>
            <a:r>
              <a:rPr lang="en-US" sz="2800" dirty="0" err="1" smtClean="0">
                <a:latin typeface="+mn-lt"/>
                <a:cs typeface="Times New Roman" pitchFamily="18" charset="0"/>
              </a:rPr>
              <a:t>thiệu</a:t>
            </a:r>
            <a:r>
              <a:rPr lang="en-US" sz="2800" dirty="0" smtClean="0">
                <a:latin typeface="+mn-lt"/>
                <a:cs typeface="Times New Roman" pitchFamily="18" charset="0"/>
              </a:rPr>
              <a:t> </a:t>
            </a:r>
            <a:r>
              <a:rPr lang="en-US" sz="2800" dirty="0" err="1" smtClean="0">
                <a:latin typeface="+mn-lt"/>
                <a:cs typeface="Times New Roman" pitchFamily="18" charset="0"/>
              </a:rPr>
              <a:t>chung</a:t>
            </a:r>
            <a:endParaRPr lang="en-US" sz="2800" dirty="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Mạng </a:t>
            </a:r>
            <a:r>
              <a:rPr lang="vi-VN" sz="2000" dirty="0">
                <a:latin typeface="+mn-lt"/>
                <a:cs typeface="Times New Roman" pitchFamily="18" charset="0"/>
              </a:rPr>
              <a:t>cảm biến </a:t>
            </a:r>
            <a:r>
              <a:rPr lang="vi-VN" sz="2000" dirty="0" smtClean="0">
                <a:latin typeface="+mn-lt"/>
                <a:cs typeface="Times New Roman" pitchFamily="18" charset="0"/>
              </a:rPr>
              <a:t>(Sensor Network) là </a:t>
            </a:r>
            <a:r>
              <a:rPr lang="en-US" sz="2000" dirty="0" err="1" smtClean="0">
                <a:latin typeface="+mn-lt"/>
                <a:cs typeface="Times New Roman" pitchFamily="18" charset="0"/>
              </a:rPr>
              <a:t>tập</a:t>
            </a:r>
            <a:r>
              <a:rPr lang="en-US" sz="2000" dirty="0" smtClean="0">
                <a:latin typeface="+mn-lt"/>
                <a:cs typeface="Times New Roman" pitchFamily="18" charset="0"/>
              </a:rPr>
              <a:t> </a:t>
            </a:r>
            <a:r>
              <a:rPr lang="en-US" sz="2000" dirty="0" err="1" smtClean="0">
                <a:latin typeface="+mn-lt"/>
                <a:cs typeface="Times New Roman" pitchFamily="18" charset="0"/>
              </a:rPr>
              <a:t>hợp</a:t>
            </a:r>
            <a:r>
              <a:rPr lang="en-US" sz="2000" dirty="0" smtClean="0">
                <a:latin typeface="+mn-lt"/>
                <a:cs typeface="Times New Roman" pitchFamily="18" charset="0"/>
              </a:rPr>
              <a:t> </a:t>
            </a:r>
            <a:r>
              <a:rPr lang="en-US" sz="2000" dirty="0" err="1" smtClean="0">
                <a:latin typeface="+mn-lt"/>
                <a:cs typeface="Times New Roman" pitchFamily="18" charset="0"/>
              </a:rPr>
              <a:t>nhiều</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vi-VN" sz="2000" dirty="0" smtClean="0">
                <a:latin typeface="+mn-lt"/>
                <a:cs typeface="Times New Roman" pitchFamily="18" charset="0"/>
              </a:rPr>
              <a:t>cảm </a:t>
            </a:r>
            <a:r>
              <a:rPr lang="vi-VN" sz="2000" dirty="0">
                <a:latin typeface="+mn-lt"/>
                <a:cs typeface="Times New Roman" pitchFamily="18" charset="0"/>
              </a:rPr>
              <a:t>biến </a:t>
            </a:r>
            <a:r>
              <a:rPr lang="en-US" sz="2000" dirty="0" err="1" smtClean="0">
                <a:latin typeface="+mn-lt"/>
                <a:cs typeface="Times New Roman" pitchFamily="18" charset="0"/>
              </a:rPr>
              <a:t>kết</a:t>
            </a:r>
            <a:r>
              <a:rPr lang="en-US" sz="2000" dirty="0" smtClean="0">
                <a:latin typeface="+mn-lt"/>
                <a:cs typeface="Times New Roman" pitchFamily="18" charset="0"/>
              </a:rPr>
              <a:t> </a:t>
            </a:r>
            <a:r>
              <a:rPr lang="en-US" sz="2000" dirty="0" err="1" smtClean="0">
                <a:latin typeface="+mn-lt"/>
                <a:cs typeface="Times New Roman" pitchFamily="18" charset="0"/>
              </a:rPr>
              <a:t>nối</a:t>
            </a:r>
            <a:r>
              <a:rPr lang="en-US" sz="2000" dirty="0" smtClean="0">
                <a:latin typeface="+mn-lt"/>
                <a:cs typeface="Times New Roman" pitchFamily="18" charset="0"/>
              </a:rPr>
              <a:t> </a:t>
            </a:r>
            <a:r>
              <a:rPr lang="en-US" sz="2000" dirty="0" err="1" smtClean="0">
                <a:latin typeface="+mn-lt"/>
                <a:cs typeface="Times New Roman" pitchFamily="18" charset="0"/>
              </a:rPr>
              <a:t>với</a:t>
            </a:r>
            <a:r>
              <a:rPr lang="en-US" sz="2000" dirty="0" smtClean="0">
                <a:latin typeface="+mn-lt"/>
                <a:cs typeface="Times New Roman" pitchFamily="18" charset="0"/>
              </a:rPr>
              <a:t> </a:t>
            </a:r>
            <a:r>
              <a:rPr lang="en-US" sz="2000" dirty="0" err="1" smtClean="0">
                <a:latin typeface="+mn-lt"/>
                <a:cs typeface="Times New Roman" pitchFamily="18" charset="0"/>
              </a:rPr>
              <a:t>nhau</a:t>
            </a:r>
            <a:r>
              <a:rPr lang="vi-VN" sz="2000" dirty="0" smtClean="0">
                <a:latin typeface="+mn-lt"/>
                <a:cs typeface="Times New Roman" pitchFamily="18" charset="0"/>
              </a:rPr>
              <a:t>.</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a:cs typeface="Times New Roman" pitchFamily="18" charset="0"/>
              </a:rPr>
              <a:t>Mỗi</a:t>
            </a:r>
            <a:r>
              <a:rPr lang="en-US" sz="2000" dirty="0">
                <a:cs typeface="Times New Roman" pitchFamily="18" charset="0"/>
              </a:rPr>
              <a:t> </a:t>
            </a:r>
            <a:r>
              <a:rPr lang="en-US" sz="2000" dirty="0" err="1">
                <a:cs typeface="Times New Roman" pitchFamily="18" charset="0"/>
              </a:rPr>
              <a:t>nút</a:t>
            </a:r>
            <a:r>
              <a:rPr lang="en-US" sz="2000" dirty="0">
                <a:cs typeface="Times New Roman" pitchFamily="18" charset="0"/>
              </a:rPr>
              <a:t> </a:t>
            </a:r>
            <a:r>
              <a:rPr lang="en-US" sz="2000" dirty="0" err="1">
                <a:cs typeface="Times New Roman" pitchFamily="18" charset="0"/>
              </a:rPr>
              <a:t>cảm</a:t>
            </a:r>
            <a:r>
              <a:rPr lang="en-US" sz="2000" dirty="0">
                <a:cs typeface="Times New Roman" pitchFamily="18" charset="0"/>
              </a:rPr>
              <a:t> </a:t>
            </a:r>
            <a:r>
              <a:rPr lang="en-US" sz="2000" dirty="0" err="1">
                <a:cs typeface="Times New Roman" pitchFamily="18" charset="0"/>
              </a:rPr>
              <a:t>biến</a:t>
            </a:r>
            <a:r>
              <a:rPr lang="en-US" sz="2000" dirty="0">
                <a:cs typeface="Times New Roman" pitchFamily="18" charset="0"/>
              </a:rPr>
              <a:t> </a:t>
            </a:r>
            <a:r>
              <a:rPr lang="en-US" sz="2000" dirty="0" err="1">
                <a:cs typeface="Times New Roman" pitchFamily="18" charset="0"/>
              </a:rPr>
              <a:t>trong</a:t>
            </a:r>
            <a:r>
              <a:rPr lang="en-US" sz="2000" dirty="0">
                <a:cs typeface="Times New Roman" pitchFamily="18" charset="0"/>
              </a:rPr>
              <a:t> </a:t>
            </a:r>
            <a:r>
              <a:rPr lang="en-US" sz="2000" dirty="0" err="1">
                <a:cs typeface="Times New Roman" pitchFamily="18" charset="0"/>
              </a:rPr>
              <a:t>mạng</a:t>
            </a:r>
            <a:r>
              <a:rPr lang="en-US" sz="2000" dirty="0">
                <a:cs typeface="Times New Roman" pitchFamily="18" charset="0"/>
              </a:rPr>
              <a:t> </a:t>
            </a:r>
            <a:r>
              <a:rPr lang="en-US" sz="2000" dirty="0" err="1">
                <a:cs typeface="Times New Roman" pitchFamily="18" charset="0"/>
              </a:rPr>
              <a:t>có</a:t>
            </a:r>
            <a:r>
              <a:rPr lang="en-US" sz="2000" dirty="0">
                <a:cs typeface="Times New Roman" pitchFamily="18" charset="0"/>
              </a:rPr>
              <a:t> </a:t>
            </a:r>
            <a:r>
              <a:rPr lang="en-US" sz="2000" dirty="0" err="1">
                <a:cs typeface="Times New Roman" pitchFamily="18" charset="0"/>
              </a:rPr>
              <a:t>nhiệm</a:t>
            </a:r>
            <a:r>
              <a:rPr lang="en-US" sz="2000" dirty="0">
                <a:cs typeface="Times New Roman" pitchFamily="18" charset="0"/>
              </a:rPr>
              <a:t> </a:t>
            </a:r>
            <a:r>
              <a:rPr lang="en-US" sz="2000" dirty="0" err="1">
                <a:cs typeface="Times New Roman" pitchFamily="18" charset="0"/>
              </a:rPr>
              <a:t>vụ</a:t>
            </a:r>
            <a:r>
              <a:rPr lang="en-US" sz="2000" dirty="0">
                <a:cs typeface="Times New Roman" pitchFamily="18" charset="0"/>
              </a:rPr>
              <a:t> </a:t>
            </a:r>
            <a:r>
              <a:rPr lang="en-US" sz="2000" dirty="0" err="1">
                <a:cs typeface="Times New Roman" pitchFamily="18" charset="0"/>
              </a:rPr>
              <a:t>cảm</a:t>
            </a:r>
            <a:r>
              <a:rPr lang="en-US" sz="2000" dirty="0">
                <a:cs typeface="Times New Roman" pitchFamily="18" charset="0"/>
              </a:rPr>
              <a:t> </a:t>
            </a:r>
            <a:r>
              <a:rPr lang="en-US" sz="2000" dirty="0" err="1">
                <a:cs typeface="Times New Roman" pitchFamily="18" charset="0"/>
              </a:rPr>
              <a:t>nhận</a:t>
            </a:r>
            <a:r>
              <a:rPr lang="en-US" sz="2000" dirty="0">
                <a:cs typeface="Times New Roman" pitchFamily="18" charset="0"/>
              </a:rPr>
              <a:t>, </a:t>
            </a:r>
            <a:r>
              <a:rPr lang="en-US" sz="2000" dirty="0" err="1">
                <a:cs typeface="Times New Roman" pitchFamily="18" charset="0"/>
              </a:rPr>
              <a:t>quan</a:t>
            </a:r>
            <a:r>
              <a:rPr lang="en-US" sz="2000" dirty="0">
                <a:cs typeface="Times New Roman" pitchFamily="18" charset="0"/>
              </a:rPr>
              <a:t> </a:t>
            </a:r>
            <a:r>
              <a:rPr lang="en-US" sz="2000" dirty="0" err="1">
                <a:cs typeface="Times New Roman" pitchFamily="18" charset="0"/>
              </a:rPr>
              <a:t>sát</a:t>
            </a:r>
            <a:r>
              <a:rPr lang="en-US" sz="2000" dirty="0">
                <a:cs typeface="Times New Roman" pitchFamily="18" charset="0"/>
              </a:rPr>
              <a:t>, </a:t>
            </a:r>
            <a:r>
              <a:rPr lang="en-US" sz="2000" dirty="0" err="1">
                <a:cs typeface="Times New Roman" pitchFamily="18" charset="0"/>
              </a:rPr>
              <a:t>theo</a:t>
            </a:r>
            <a:r>
              <a:rPr lang="en-US" sz="2000" dirty="0">
                <a:cs typeface="Times New Roman" pitchFamily="18" charset="0"/>
              </a:rPr>
              <a:t> </a:t>
            </a:r>
            <a:r>
              <a:rPr lang="en-US" sz="2000" dirty="0" err="1">
                <a:cs typeface="Times New Roman" pitchFamily="18" charset="0"/>
              </a:rPr>
              <a:t>dõi</a:t>
            </a:r>
            <a:r>
              <a:rPr lang="en-US" sz="2000" dirty="0">
                <a:cs typeface="Times New Roman" pitchFamily="18" charset="0"/>
              </a:rPr>
              <a:t> </a:t>
            </a:r>
            <a:r>
              <a:rPr lang="en-US" sz="2000" dirty="0" err="1">
                <a:cs typeface="Times New Roman" pitchFamily="18" charset="0"/>
              </a:rPr>
              <a:t>và</a:t>
            </a:r>
            <a:r>
              <a:rPr lang="en-US" sz="2000" dirty="0">
                <a:cs typeface="Times New Roman" pitchFamily="18" charset="0"/>
              </a:rPr>
              <a:t> </a:t>
            </a:r>
            <a:r>
              <a:rPr lang="en-US" sz="2000" dirty="0" err="1">
                <a:cs typeface="Times New Roman" pitchFamily="18" charset="0"/>
              </a:rPr>
              <a:t>thu</a:t>
            </a:r>
            <a:r>
              <a:rPr lang="en-US" sz="2000" dirty="0">
                <a:cs typeface="Times New Roman" pitchFamily="18" charset="0"/>
              </a:rPr>
              <a:t> </a:t>
            </a:r>
            <a:r>
              <a:rPr lang="en-US" sz="2000" dirty="0" err="1">
                <a:cs typeface="Times New Roman" pitchFamily="18" charset="0"/>
              </a:rPr>
              <a:t>thập</a:t>
            </a:r>
            <a:r>
              <a:rPr lang="en-US" sz="2000" dirty="0">
                <a:cs typeface="Times New Roman" pitchFamily="18" charset="0"/>
              </a:rPr>
              <a:t> </a:t>
            </a:r>
            <a:r>
              <a:rPr lang="en-US" sz="2000" dirty="0" err="1">
                <a:cs typeface="Times New Roman" pitchFamily="18" charset="0"/>
              </a:rPr>
              <a:t>thông</a:t>
            </a:r>
            <a:r>
              <a:rPr lang="en-US" sz="2000" dirty="0">
                <a:cs typeface="Times New Roman" pitchFamily="18" charset="0"/>
              </a:rPr>
              <a:t> tin</a:t>
            </a:r>
            <a:r>
              <a:rPr lang="en-US" sz="2000" dirty="0" smtClean="0">
                <a:cs typeface="Times New Roman" pitchFamily="18" charset="0"/>
              </a:rPr>
              <a:t>.</a:t>
            </a:r>
            <a:r>
              <a:rPr lang="vi-VN" sz="2000" dirty="0" smtClean="0">
                <a:latin typeface="+mn-lt"/>
                <a:cs typeface="Times New Roman" pitchFamily="18" charset="0"/>
              </a:rPr>
              <a:t> </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Mục </a:t>
            </a:r>
            <a:r>
              <a:rPr lang="vi-VN" sz="2000" dirty="0">
                <a:latin typeface="+mn-lt"/>
                <a:cs typeface="Times New Roman" pitchFamily="18" charset="0"/>
              </a:rPr>
              <a:t>đích chính của mạng cảm biến là giám sát, đo lường, và thu thập </a:t>
            </a:r>
            <a:r>
              <a:rPr lang="en-US" sz="2000" dirty="0" err="1" smtClean="0">
                <a:latin typeface="+mn-lt"/>
                <a:cs typeface="Times New Roman" pitchFamily="18" charset="0"/>
              </a:rPr>
              <a:t>thông</a:t>
            </a:r>
            <a:r>
              <a:rPr lang="en-US" sz="2000" dirty="0" smtClean="0">
                <a:latin typeface="+mn-lt"/>
                <a:cs typeface="Times New Roman" pitchFamily="18" charset="0"/>
              </a:rPr>
              <a:t> tin </a:t>
            </a:r>
            <a:r>
              <a:rPr lang="vi-VN" sz="2000" dirty="0" smtClean="0">
                <a:latin typeface="+mn-lt"/>
                <a:cs typeface="Times New Roman" pitchFamily="18" charset="0"/>
              </a:rPr>
              <a:t>dữ </a:t>
            </a:r>
            <a:r>
              <a:rPr lang="vi-VN" sz="2000" dirty="0">
                <a:latin typeface="+mn-lt"/>
                <a:cs typeface="Times New Roman" pitchFamily="18" charset="0"/>
              </a:rPr>
              <a:t>liệu về các thông số vật lý, hóa học, hay môi trường xung quanh</a:t>
            </a:r>
            <a:r>
              <a:rPr lang="vi-VN" sz="2000" dirty="0" smtClean="0">
                <a:latin typeface="+mn-lt"/>
                <a:cs typeface="Times New Roman" pitchFamily="18" charset="0"/>
              </a:rPr>
              <a:t>.</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Ứng</a:t>
            </a:r>
            <a:r>
              <a:rPr lang="en-US" sz="2000" dirty="0" smtClean="0">
                <a:latin typeface="+mn-lt"/>
                <a:cs typeface="Times New Roman" pitchFamily="18" charset="0"/>
              </a:rPr>
              <a:t> </a:t>
            </a:r>
            <a:r>
              <a:rPr lang="en-US" sz="2000" dirty="0" err="1" smtClean="0">
                <a:latin typeface="+mn-lt"/>
                <a:cs typeface="Times New Roman" pitchFamily="18" charset="0"/>
              </a:rPr>
              <a:t>dụng</a:t>
            </a:r>
            <a:r>
              <a:rPr lang="en-US" sz="2000" dirty="0" smtClean="0">
                <a:latin typeface="+mn-lt"/>
                <a:cs typeface="Times New Roman" pitchFamily="18" charset="0"/>
              </a:rPr>
              <a:t>: </a:t>
            </a:r>
            <a:r>
              <a:rPr lang="en-US" sz="2000" dirty="0" err="1" smtClean="0">
                <a:latin typeface="+mn-lt"/>
                <a:cs typeface="Times New Roman" pitchFamily="18" charset="0"/>
              </a:rPr>
              <a:t>công</a:t>
            </a:r>
            <a:r>
              <a:rPr lang="en-US" sz="2000" dirty="0" smtClean="0">
                <a:latin typeface="+mn-lt"/>
                <a:cs typeface="Times New Roman" pitchFamily="18" charset="0"/>
              </a:rPr>
              <a:t> </a:t>
            </a:r>
            <a:r>
              <a:rPr lang="en-US" sz="2000" dirty="0" err="1" smtClean="0">
                <a:latin typeface="+mn-lt"/>
                <a:cs typeface="Times New Roman" pitchFamily="18" charset="0"/>
              </a:rPr>
              <a:t>nghiệp</a:t>
            </a:r>
            <a:r>
              <a:rPr lang="en-US" sz="2000" dirty="0" smtClean="0">
                <a:latin typeface="+mn-lt"/>
                <a:cs typeface="Times New Roman" pitchFamily="18" charset="0"/>
              </a:rPr>
              <a:t>, </a:t>
            </a:r>
            <a:r>
              <a:rPr lang="en-US" sz="2000" dirty="0" err="1" smtClean="0">
                <a:latin typeface="+mn-lt"/>
                <a:cs typeface="Times New Roman" pitchFamily="18" charset="0"/>
              </a:rPr>
              <a:t>khoa</a:t>
            </a:r>
            <a:r>
              <a:rPr lang="en-US" sz="2000" dirty="0" smtClean="0">
                <a:latin typeface="+mn-lt"/>
                <a:cs typeface="Times New Roman" pitchFamily="18" charset="0"/>
              </a:rPr>
              <a:t> </a:t>
            </a:r>
            <a:r>
              <a:rPr lang="en-US" sz="2000" dirty="0" err="1" smtClean="0">
                <a:latin typeface="+mn-lt"/>
                <a:cs typeface="Times New Roman" pitchFamily="18" charset="0"/>
              </a:rPr>
              <a:t>học</a:t>
            </a:r>
            <a:r>
              <a:rPr lang="en-US" sz="2000" dirty="0" smtClean="0">
                <a:latin typeface="+mn-lt"/>
                <a:cs typeface="Times New Roman" pitchFamily="18" charset="0"/>
              </a:rPr>
              <a:t>, </a:t>
            </a: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thông</a:t>
            </a:r>
            <a:r>
              <a:rPr lang="en-US" sz="2000" dirty="0" smtClean="0">
                <a:latin typeface="+mn-lt"/>
                <a:cs typeface="Times New Roman" pitchFamily="18" charset="0"/>
              </a:rPr>
              <a:t>, </a:t>
            </a:r>
            <a:r>
              <a:rPr lang="en-US" sz="2000" dirty="0" err="1" smtClean="0">
                <a:latin typeface="+mn-lt"/>
                <a:cs typeface="Times New Roman" pitchFamily="18" charset="0"/>
              </a:rPr>
              <a:t>cơ</a:t>
            </a:r>
            <a:r>
              <a:rPr lang="en-US" sz="2000" dirty="0" smtClean="0">
                <a:latin typeface="+mn-lt"/>
                <a:cs typeface="Times New Roman" pitchFamily="18" charset="0"/>
              </a:rPr>
              <a:t> </a:t>
            </a:r>
            <a:r>
              <a:rPr lang="en-US" sz="2000" dirty="0" err="1" smtClean="0">
                <a:latin typeface="+mn-lt"/>
                <a:cs typeface="Times New Roman" pitchFamily="18" charset="0"/>
              </a:rPr>
              <a:t>sở</a:t>
            </a:r>
            <a:r>
              <a:rPr lang="en-US" sz="2000" dirty="0" smtClean="0">
                <a:latin typeface="+mn-lt"/>
                <a:cs typeface="Times New Roman" pitchFamily="18" charset="0"/>
              </a:rPr>
              <a:t> </a:t>
            </a:r>
            <a:r>
              <a:rPr lang="en-US" sz="2000" dirty="0" err="1" smtClean="0">
                <a:latin typeface="+mn-lt"/>
                <a:cs typeface="Times New Roman" pitchFamily="18" charset="0"/>
              </a:rPr>
              <a:t>hạ</a:t>
            </a:r>
            <a:r>
              <a:rPr lang="en-US" sz="2000" dirty="0" smtClean="0">
                <a:latin typeface="+mn-lt"/>
                <a:cs typeface="Times New Roman" pitchFamily="18" charset="0"/>
              </a:rPr>
              <a:t> </a:t>
            </a:r>
            <a:r>
              <a:rPr lang="en-US" sz="2000" dirty="0" err="1" smtClean="0">
                <a:latin typeface="+mn-lt"/>
                <a:cs typeface="Times New Roman" pitchFamily="18" charset="0"/>
              </a:rPr>
              <a:t>tầng</a:t>
            </a:r>
            <a:r>
              <a:rPr lang="en-US" sz="2000" dirty="0" smtClean="0">
                <a:latin typeface="+mn-lt"/>
                <a:cs typeface="Times New Roman" pitchFamily="18" charset="0"/>
              </a:rPr>
              <a:t>, </a:t>
            </a:r>
            <a:r>
              <a:rPr lang="en-US" sz="2000" dirty="0" err="1" smtClean="0">
                <a:latin typeface="+mn-lt"/>
                <a:cs typeface="Times New Roman" pitchFamily="18" charset="0"/>
              </a:rPr>
              <a:t>dân</a:t>
            </a:r>
            <a:r>
              <a:rPr lang="en-US" sz="2000" dirty="0" smtClean="0">
                <a:latin typeface="+mn-lt"/>
                <a:cs typeface="Times New Roman" pitchFamily="18" charset="0"/>
              </a:rPr>
              <a:t> </a:t>
            </a:r>
            <a:r>
              <a:rPr lang="en-US" sz="2000" dirty="0" err="1" smtClean="0">
                <a:latin typeface="+mn-lt"/>
                <a:cs typeface="Times New Roman" pitchFamily="18" charset="0"/>
              </a:rPr>
              <a:t>sự</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an </a:t>
            </a:r>
            <a:r>
              <a:rPr lang="en-US" sz="2000" dirty="0" err="1" smtClean="0">
                <a:latin typeface="+mn-lt"/>
                <a:cs typeface="Times New Roman" pitchFamily="18" charset="0"/>
              </a:rPr>
              <a:t>ninh</a:t>
            </a:r>
            <a:r>
              <a:rPr lang="en-US" sz="2000" dirty="0" smtClean="0">
                <a:latin typeface="+mn-lt"/>
                <a:cs typeface="Times New Roman" pitchFamily="18" charset="0"/>
              </a:rPr>
              <a:t> </a:t>
            </a:r>
            <a:r>
              <a:rPr lang="en-US" sz="2000" dirty="0" err="1" smtClean="0">
                <a:latin typeface="+mn-lt"/>
                <a:cs typeface="Times New Roman" pitchFamily="18" charset="0"/>
              </a:rPr>
              <a:t>như</a:t>
            </a:r>
            <a:r>
              <a:rPr lang="en-US" sz="2000" dirty="0" smtClean="0">
                <a:latin typeface="+mn-lt"/>
                <a:cs typeface="Times New Roman" pitchFamily="18" charset="0"/>
              </a:rPr>
              <a:t>: </a:t>
            </a:r>
            <a:r>
              <a:rPr lang="en-US" sz="2000" dirty="0" err="1" smtClean="0">
                <a:latin typeface="+mn-lt"/>
                <a:cs typeface="Times New Roman" pitchFamily="18" charset="0"/>
              </a:rPr>
              <a:t>giám</a:t>
            </a:r>
            <a:r>
              <a:rPr lang="en-US" sz="2000" dirty="0" smtClean="0">
                <a:latin typeface="+mn-lt"/>
                <a:cs typeface="Times New Roman" pitchFamily="18" charset="0"/>
              </a:rPr>
              <a:t> </a:t>
            </a:r>
            <a:r>
              <a:rPr lang="en-US" sz="2000" dirty="0" err="1" smtClean="0">
                <a:latin typeface="+mn-lt"/>
                <a:cs typeface="Times New Roman" pitchFamily="18" charset="0"/>
              </a:rPr>
              <a:t>sát</a:t>
            </a:r>
            <a:r>
              <a:rPr lang="en-US" sz="2000" dirty="0" smtClean="0">
                <a:latin typeface="+mn-lt"/>
                <a:cs typeface="Times New Roman" pitchFamily="18" charset="0"/>
              </a:rPr>
              <a:t> </a:t>
            </a:r>
            <a:r>
              <a:rPr lang="en-US" sz="2000" dirty="0" err="1" smtClean="0">
                <a:latin typeface="+mn-lt"/>
                <a:cs typeface="Times New Roman" pitchFamily="18" charset="0"/>
              </a:rPr>
              <a:t>mô</a:t>
            </a:r>
            <a:r>
              <a:rPr lang="en-US" sz="2000" dirty="0" smtClean="0">
                <a:latin typeface="+mn-lt"/>
                <a:cs typeface="Times New Roman" pitchFamily="18" charset="0"/>
              </a:rPr>
              <a:t> </a:t>
            </a:r>
            <a:r>
              <a:rPr lang="en-US" sz="2000" dirty="0" err="1" smtClean="0">
                <a:latin typeface="+mn-lt"/>
                <a:cs typeface="Times New Roman" pitchFamily="18" charset="0"/>
              </a:rPr>
              <a:t>trường</a:t>
            </a:r>
            <a:r>
              <a:rPr lang="en-US" sz="2000" dirty="0" smtClean="0">
                <a:latin typeface="+mn-lt"/>
                <a:cs typeface="Times New Roman" pitchFamily="18" charset="0"/>
              </a:rPr>
              <a:t> </a:t>
            </a:r>
            <a:r>
              <a:rPr lang="en-US" sz="2000" dirty="0" err="1" smtClean="0">
                <a:latin typeface="+mn-lt"/>
                <a:cs typeface="Times New Roman" pitchFamily="18" charset="0"/>
              </a:rPr>
              <a:t>sống</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hệ</a:t>
            </a:r>
            <a:r>
              <a:rPr lang="en-US" sz="2000" dirty="0" smtClean="0">
                <a:latin typeface="+mn-lt"/>
                <a:cs typeface="Times New Roman" pitchFamily="18" charset="0"/>
              </a:rPr>
              <a:t> </a:t>
            </a:r>
            <a:r>
              <a:rPr lang="en-US" sz="2000" dirty="0" err="1" smtClean="0">
                <a:latin typeface="+mn-lt"/>
                <a:cs typeface="Times New Roman" pitchFamily="18" charset="0"/>
              </a:rPr>
              <a:t>sinh</a:t>
            </a:r>
            <a:r>
              <a:rPr lang="en-US" sz="2000" dirty="0" smtClean="0">
                <a:latin typeface="+mn-lt"/>
                <a:cs typeface="Times New Roman" pitchFamily="18" charset="0"/>
              </a:rPr>
              <a:t> </a:t>
            </a:r>
            <a:r>
              <a:rPr lang="en-US" sz="2000" dirty="0" err="1" smtClean="0">
                <a:latin typeface="+mn-lt"/>
                <a:cs typeface="Times New Roman" pitchFamily="18" charset="0"/>
              </a:rPr>
              <a:t>thái</a:t>
            </a:r>
            <a:r>
              <a:rPr lang="en-US" sz="2000" dirty="0" smtClean="0">
                <a:latin typeface="+mn-lt"/>
                <a:cs typeface="Times New Roman" pitchFamily="18" charset="0"/>
              </a:rPr>
              <a:t>; </a:t>
            </a:r>
            <a:r>
              <a:rPr lang="en-US" sz="2000" dirty="0" err="1" smtClean="0">
                <a:latin typeface="+mn-lt"/>
                <a:cs typeface="Times New Roman" pitchFamily="18" charset="0"/>
              </a:rPr>
              <a:t>giám</a:t>
            </a:r>
            <a:r>
              <a:rPr lang="en-US" sz="2000" dirty="0" smtClean="0">
                <a:latin typeface="+mn-lt"/>
                <a:cs typeface="Times New Roman" pitchFamily="18" charset="0"/>
              </a:rPr>
              <a:t> </a:t>
            </a:r>
            <a:r>
              <a:rPr lang="en-US" sz="2000" dirty="0" err="1" smtClean="0">
                <a:latin typeface="+mn-lt"/>
                <a:cs typeface="Times New Roman" pitchFamily="18" charset="0"/>
              </a:rPr>
              <a:t>sát</a:t>
            </a:r>
            <a:r>
              <a:rPr lang="en-US" sz="2000" dirty="0" smtClean="0">
                <a:latin typeface="+mn-lt"/>
                <a:cs typeface="Times New Roman" pitchFamily="18" charset="0"/>
              </a:rPr>
              <a:t> </a:t>
            </a:r>
            <a:r>
              <a:rPr lang="en-US" sz="2000" dirty="0" err="1" smtClean="0">
                <a:latin typeface="+mn-lt"/>
                <a:cs typeface="Times New Roman" pitchFamily="18" charset="0"/>
              </a:rPr>
              <a:t>địa</a:t>
            </a:r>
            <a:r>
              <a:rPr lang="en-US" sz="2000" dirty="0" smtClean="0">
                <a:latin typeface="+mn-lt"/>
                <a:cs typeface="Times New Roman" pitchFamily="18" charset="0"/>
              </a:rPr>
              <a:t> </a:t>
            </a:r>
            <a:r>
              <a:rPr lang="en-US" sz="2000" dirty="0" err="1" smtClean="0">
                <a:latin typeface="+mn-lt"/>
                <a:cs typeface="Times New Roman" pitchFamily="18" charset="0"/>
              </a:rPr>
              <a:t>chấn</a:t>
            </a:r>
            <a:r>
              <a:rPr lang="en-US" sz="2000" dirty="0" smtClean="0">
                <a:latin typeface="+mn-lt"/>
                <a:cs typeface="Times New Roman" pitchFamily="18" charset="0"/>
              </a:rPr>
              <a:t>, </a:t>
            </a:r>
            <a:r>
              <a:rPr lang="en-US" sz="2000" dirty="0" err="1" smtClean="0">
                <a:latin typeface="+mn-lt"/>
                <a:cs typeface="Times New Roman" pitchFamily="18" charset="0"/>
              </a:rPr>
              <a:t>theo</a:t>
            </a:r>
            <a:r>
              <a:rPr lang="en-US" sz="2000" dirty="0" smtClean="0">
                <a:latin typeface="+mn-lt"/>
                <a:cs typeface="Times New Roman" pitchFamily="18" charset="0"/>
              </a:rPr>
              <a:t> </a:t>
            </a:r>
            <a:r>
              <a:rPr lang="en-US" sz="2000" dirty="0" err="1" smtClean="0">
                <a:latin typeface="+mn-lt"/>
                <a:cs typeface="Times New Roman" pitchFamily="18" charset="0"/>
              </a:rPr>
              <a:t>dõi</a:t>
            </a:r>
            <a:r>
              <a:rPr lang="en-US" sz="2000" dirty="0" smtClean="0">
                <a:latin typeface="+mn-lt"/>
                <a:cs typeface="Times New Roman" pitchFamily="18" charset="0"/>
              </a:rPr>
              <a:t> </a:t>
            </a:r>
            <a:r>
              <a:rPr lang="en-US" sz="2000" dirty="0" err="1" smtClean="0">
                <a:latin typeface="+mn-lt"/>
                <a:cs typeface="Times New Roman" pitchFamily="18" charset="0"/>
              </a:rPr>
              <a:t>sức</a:t>
            </a:r>
            <a:r>
              <a:rPr lang="en-US" sz="2000" dirty="0" smtClean="0">
                <a:latin typeface="+mn-lt"/>
                <a:cs typeface="Times New Roman" pitchFamily="18" charset="0"/>
              </a:rPr>
              <a:t> </a:t>
            </a:r>
            <a:r>
              <a:rPr lang="en-US" sz="2000" dirty="0" err="1" smtClean="0">
                <a:latin typeface="+mn-lt"/>
                <a:cs typeface="Times New Roman" pitchFamily="18" charset="0"/>
              </a:rPr>
              <a:t>khỏe</a:t>
            </a:r>
            <a:r>
              <a:rPr lang="en-US" sz="2000" dirty="0" smtClean="0">
                <a:latin typeface="+mn-lt"/>
                <a:cs typeface="Times New Roman" pitchFamily="18" charset="0"/>
              </a:rPr>
              <a:t>; </a:t>
            </a:r>
            <a:r>
              <a:rPr lang="en-US" sz="2000" dirty="0" err="1" smtClean="0">
                <a:latin typeface="+mn-lt"/>
                <a:cs typeface="Times New Roman" pitchFamily="18" charset="0"/>
              </a:rPr>
              <a:t>giám</a:t>
            </a:r>
            <a:r>
              <a:rPr lang="en-US" sz="2000" dirty="0" smtClean="0">
                <a:latin typeface="+mn-lt"/>
                <a:cs typeface="Times New Roman" pitchFamily="18" charset="0"/>
              </a:rPr>
              <a:t> </a:t>
            </a:r>
            <a:r>
              <a:rPr lang="en-US" sz="2000" dirty="0" err="1" smtClean="0">
                <a:latin typeface="+mn-lt"/>
                <a:cs typeface="Times New Roman" pitchFamily="18" charset="0"/>
              </a:rPr>
              <a:t>sát</a:t>
            </a:r>
            <a:r>
              <a:rPr lang="en-US" sz="2000" dirty="0" smtClean="0">
                <a:latin typeface="+mn-lt"/>
                <a:cs typeface="Times New Roman" pitchFamily="18" charset="0"/>
              </a:rPr>
              <a:t> ô </a:t>
            </a:r>
            <a:r>
              <a:rPr lang="en-US" sz="2000" dirty="0" err="1" smtClean="0">
                <a:latin typeface="+mn-lt"/>
                <a:cs typeface="Times New Roman" pitchFamily="18" charset="0"/>
              </a:rPr>
              <a:t>nhiễm</a:t>
            </a:r>
            <a:r>
              <a:rPr lang="en-US" sz="2000" dirty="0" smtClean="0">
                <a:latin typeface="+mn-lt"/>
                <a:cs typeface="Times New Roman" pitchFamily="18" charset="0"/>
              </a:rPr>
              <a:t> </a:t>
            </a:r>
            <a:r>
              <a:rPr lang="en-US" sz="2000" dirty="0" err="1" smtClean="0">
                <a:latin typeface="+mn-lt"/>
                <a:cs typeface="Times New Roman" pitchFamily="18" charset="0"/>
              </a:rPr>
              <a:t>nước</a:t>
            </a:r>
            <a:r>
              <a:rPr lang="en-US" sz="2000" dirty="0" smtClean="0">
                <a:latin typeface="+mn-lt"/>
                <a:cs typeface="Times New Roman" pitchFamily="18" charset="0"/>
              </a:rPr>
              <a:t>, </a:t>
            </a:r>
            <a:r>
              <a:rPr lang="en-US" sz="2000" dirty="0" err="1" smtClean="0">
                <a:latin typeface="+mn-lt"/>
                <a:cs typeface="Times New Roman" pitchFamily="18" charset="0"/>
              </a:rPr>
              <a:t>không</a:t>
            </a:r>
            <a:r>
              <a:rPr lang="en-US" sz="2000" dirty="0" smtClean="0">
                <a:latin typeface="+mn-lt"/>
                <a:cs typeface="Times New Roman" pitchFamily="18" charset="0"/>
              </a:rPr>
              <a:t> </a:t>
            </a:r>
            <a:r>
              <a:rPr lang="en-US" sz="2000" dirty="0" err="1" smtClean="0">
                <a:latin typeface="+mn-lt"/>
                <a:cs typeface="Times New Roman" pitchFamily="18" charset="0"/>
              </a:rPr>
              <a:t>khí</a:t>
            </a:r>
            <a:r>
              <a:rPr lang="en-US" sz="2000" dirty="0" smtClean="0">
                <a:latin typeface="+mn-lt"/>
                <a:cs typeface="Times New Roman" pitchFamily="18" charset="0"/>
              </a:rPr>
              <a:t>, </a:t>
            </a:r>
            <a:r>
              <a:rPr lang="en-US" sz="2000" dirty="0" err="1" smtClean="0">
                <a:latin typeface="+mn-lt"/>
                <a:cs typeface="Times New Roman" pitchFamily="18" charset="0"/>
              </a:rPr>
              <a:t>đất</a:t>
            </a:r>
            <a:r>
              <a:rPr lang="en-US" sz="2000" dirty="0" smtClean="0">
                <a:latin typeface="+mn-lt"/>
                <a:cs typeface="Times New Roman" pitchFamily="18" charset="0"/>
              </a:rPr>
              <a:t>, </a:t>
            </a:r>
            <a:r>
              <a:rPr lang="en-US" sz="2000" dirty="0" err="1" smtClean="0">
                <a:latin typeface="+mn-lt"/>
                <a:cs typeface="Times New Roman" pitchFamily="18" charset="0"/>
              </a:rPr>
              <a:t>khí</a:t>
            </a:r>
            <a:r>
              <a:rPr lang="en-US" sz="2000" dirty="0" smtClean="0">
                <a:latin typeface="+mn-lt"/>
                <a:cs typeface="Times New Roman" pitchFamily="18" charset="0"/>
              </a:rPr>
              <a:t> </a:t>
            </a:r>
            <a:r>
              <a:rPr lang="en-US" sz="2000" dirty="0" err="1" smtClean="0">
                <a:latin typeface="+mn-lt"/>
                <a:cs typeface="Times New Roman" pitchFamily="18" charset="0"/>
              </a:rPr>
              <a:t>hậu</a:t>
            </a:r>
            <a:r>
              <a:rPr lang="en-US" sz="2000" dirty="0" smtClean="0">
                <a:latin typeface="+mn-lt"/>
                <a:cs typeface="Times New Roman" pitchFamily="18" charset="0"/>
              </a:rPr>
              <a:t>, </a:t>
            </a:r>
            <a:r>
              <a:rPr lang="en-US" sz="2000" dirty="0" err="1" smtClean="0">
                <a:latin typeface="+mn-lt"/>
                <a:cs typeface="Times New Roman" pitchFamily="18" charset="0"/>
              </a:rPr>
              <a:t>thời</a:t>
            </a:r>
            <a:r>
              <a:rPr lang="en-US" sz="2000" dirty="0" smtClean="0">
                <a:latin typeface="+mn-lt"/>
                <a:cs typeface="Times New Roman" pitchFamily="18" charset="0"/>
              </a:rPr>
              <a:t> </a:t>
            </a:r>
            <a:r>
              <a:rPr lang="en-US" sz="2000" dirty="0" err="1" smtClean="0">
                <a:latin typeface="+mn-lt"/>
                <a:cs typeface="Times New Roman" pitchFamily="18" charset="0"/>
              </a:rPr>
              <a:t>tiết</a:t>
            </a:r>
            <a:r>
              <a:rPr lang="en-US" sz="2000" dirty="0" smtClean="0">
                <a:latin typeface="+mn-lt"/>
                <a:cs typeface="Times New Roman" pitchFamily="18" charset="0"/>
              </a:rPr>
              <a:t>…</a:t>
            </a:r>
          </a:p>
          <a:p>
            <a:pPr marL="514350" indent="-514350" algn="just" eaLnBrk="1" hangingPunct="1">
              <a:spcBef>
                <a:spcPct val="20000"/>
              </a:spcBef>
              <a:buSzPct val="75000"/>
              <a:buFont typeface="Arial" panose="020B0604020202020204" pitchFamily="34" charset="0"/>
              <a:buChar char="−"/>
              <a:defRPr/>
            </a:pPr>
            <a:endParaRPr lang="en-US" sz="3000" dirty="0">
              <a:latin typeface="+mn-lt"/>
              <a:cs typeface="Times New Roman" pitchFamily="18" charset="0"/>
            </a:endParaRPr>
          </a:p>
        </p:txBody>
      </p:sp>
    </p:spTree>
    <p:extLst>
      <p:ext uri="{BB962C8B-B14F-4D97-AF65-F5344CB8AC3E}">
        <p14:creationId xmlns:p14="http://schemas.microsoft.com/office/powerpoint/2010/main" val="41966611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18</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j-lt"/>
              </a:rPr>
              <a:t>CHƯƠNG 1 – TỔNG QUAN VỀ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a:defRPr/>
            </a:pPr>
            <a:r>
              <a:rPr lang="en-US" sz="2800" dirty="0" err="1" smtClean="0">
                <a:latin typeface="+mn-lt"/>
                <a:cs typeface="Times New Roman" pitchFamily="18" charset="0"/>
              </a:rPr>
              <a:t>Giới</a:t>
            </a:r>
            <a:r>
              <a:rPr lang="en-US" sz="2800" dirty="0" smtClean="0">
                <a:latin typeface="+mn-lt"/>
                <a:cs typeface="Times New Roman" pitchFamily="18" charset="0"/>
              </a:rPr>
              <a:t> </a:t>
            </a:r>
            <a:r>
              <a:rPr lang="en-US" sz="2800" dirty="0" err="1" smtClean="0">
                <a:latin typeface="+mn-lt"/>
                <a:cs typeface="Times New Roman" pitchFamily="18" charset="0"/>
              </a:rPr>
              <a:t>thiệu</a:t>
            </a:r>
            <a:r>
              <a:rPr lang="en-US" sz="2800" dirty="0" smtClean="0">
                <a:latin typeface="+mn-lt"/>
                <a:cs typeface="Times New Roman" pitchFamily="18" charset="0"/>
              </a:rPr>
              <a:t> </a:t>
            </a:r>
            <a:r>
              <a:rPr lang="en-US" sz="2800" dirty="0" err="1" smtClean="0">
                <a:latin typeface="+mn-lt"/>
                <a:cs typeface="Times New Roman" pitchFamily="18" charset="0"/>
              </a:rPr>
              <a:t>chung</a:t>
            </a:r>
            <a:endParaRPr lang="en-US" sz="28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endParaRPr lang="en-US" sz="3000" dirty="0">
              <a:latin typeface="+mn-lt"/>
              <a:cs typeface="Times New Roman" pitchFamily="18" charset="0"/>
            </a:endParaRPr>
          </a:p>
        </p:txBody>
      </p:sp>
      <p:pic>
        <p:nvPicPr>
          <p:cNvPr id="3074" name="Picture 2" descr="Tối ưu năng lượng cho mạng cảm biến không dây - DieuKhienViet.com - Aubase  Co.LtD - HP 0845 365 36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69" y="2397058"/>
            <a:ext cx="4319587" cy="305448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a:spLocks noChangeArrowheads="1"/>
          </p:cNvSpPr>
          <p:nvPr/>
        </p:nvSpPr>
        <p:spPr bwMode="auto">
          <a:xfrm>
            <a:off x="2122259" y="5600485"/>
            <a:ext cx="4524006" cy="460964"/>
          </a:xfrm>
          <a:prstGeom prst="rect">
            <a:avLst/>
          </a:prstGeom>
          <a:noFill/>
          <a:ln w="9525">
            <a:noFill/>
            <a:miter lim="800000"/>
            <a:headEnd/>
            <a:tailEnd/>
          </a:ln>
          <a:effectLst/>
        </p:spPr>
        <p:txBody>
          <a:bodyPr/>
          <a:lstStyle/>
          <a:p>
            <a:pPr algn="ctr" eaLnBrk="1" hangingPunct="1">
              <a:spcBef>
                <a:spcPct val="20000"/>
              </a:spcBef>
              <a:buSzPct val="75000"/>
              <a:defRPr/>
            </a:pPr>
            <a:r>
              <a:rPr lang="en-US" sz="1600" dirty="0" err="1" smtClean="0">
                <a:latin typeface="+mn-lt"/>
                <a:cs typeface="Times New Roman" pitchFamily="18" charset="0"/>
              </a:rPr>
              <a:t>Hình</a:t>
            </a:r>
            <a:r>
              <a:rPr lang="en-US" sz="1600" dirty="0" smtClean="0">
                <a:latin typeface="+mn-lt"/>
                <a:cs typeface="Times New Roman" pitchFamily="18" charset="0"/>
              </a:rPr>
              <a:t> 1.3 </a:t>
            </a:r>
            <a:r>
              <a:rPr lang="en-US" sz="1600" dirty="0" err="1" smtClean="0">
                <a:latin typeface="+mn-lt"/>
                <a:cs typeface="Times New Roman" pitchFamily="18" charset="0"/>
              </a:rPr>
              <a:t>Mạng</a:t>
            </a:r>
            <a:r>
              <a:rPr lang="en-US" sz="1600" dirty="0" smtClean="0">
                <a:latin typeface="+mn-lt"/>
                <a:cs typeface="Times New Roman" pitchFamily="18" charset="0"/>
              </a:rPr>
              <a:t> </a:t>
            </a:r>
            <a:r>
              <a:rPr lang="en-US" sz="1600" dirty="0" err="1" smtClean="0">
                <a:latin typeface="+mn-lt"/>
                <a:cs typeface="Times New Roman" pitchFamily="18" charset="0"/>
              </a:rPr>
              <a:t>cảm</a:t>
            </a:r>
            <a:r>
              <a:rPr lang="en-US" sz="1600" dirty="0" smtClean="0">
                <a:latin typeface="+mn-lt"/>
                <a:cs typeface="Times New Roman" pitchFamily="18" charset="0"/>
              </a:rPr>
              <a:t> </a:t>
            </a:r>
            <a:r>
              <a:rPr lang="en-US" sz="1600" dirty="0" err="1" smtClean="0">
                <a:latin typeface="+mn-lt"/>
                <a:cs typeface="Times New Roman" pitchFamily="18" charset="0"/>
              </a:rPr>
              <a:t>biến</a:t>
            </a:r>
            <a:r>
              <a:rPr lang="en-US" sz="1600" dirty="0" smtClean="0">
                <a:latin typeface="+mn-lt"/>
                <a:cs typeface="Times New Roman" pitchFamily="18" charset="0"/>
              </a:rPr>
              <a:t> (Sensor Network) </a:t>
            </a:r>
            <a:endParaRPr lang="en-US" sz="1600" dirty="0">
              <a:latin typeface="+mn-lt"/>
              <a:cs typeface="Times New Roman" pitchFamily="18" charset="0"/>
            </a:endParaRPr>
          </a:p>
        </p:txBody>
      </p:sp>
    </p:spTree>
    <p:extLst>
      <p:ext uri="{BB962C8B-B14F-4D97-AF65-F5344CB8AC3E}">
        <p14:creationId xmlns:p14="http://schemas.microsoft.com/office/powerpoint/2010/main" val="29040101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19</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j-lt"/>
              </a:rPr>
              <a:t>CHƯƠNG 1 – TỔNG QUAN VỀ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a:defRPr/>
            </a:pPr>
            <a:r>
              <a:rPr lang="en-US" sz="2800" dirty="0" err="1" smtClean="0">
                <a:latin typeface="+mn-lt"/>
                <a:cs typeface="Times New Roman" pitchFamily="18" charset="0"/>
              </a:rPr>
              <a:t>Giới</a:t>
            </a:r>
            <a:r>
              <a:rPr lang="en-US" sz="2800" dirty="0" smtClean="0">
                <a:latin typeface="+mn-lt"/>
                <a:cs typeface="Times New Roman" pitchFamily="18" charset="0"/>
              </a:rPr>
              <a:t> </a:t>
            </a:r>
            <a:r>
              <a:rPr lang="en-US" sz="2800" dirty="0" err="1" smtClean="0">
                <a:latin typeface="+mn-lt"/>
                <a:cs typeface="Times New Roman" pitchFamily="18" charset="0"/>
              </a:rPr>
              <a:t>thiệu</a:t>
            </a:r>
            <a:r>
              <a:rPr lang="en-US" sz="2800" dirty="0" smtClean="0">
                <a:latin typeface="+mn-lt"/>
                <a:cs typeface="Times New Roman" pitchFamily="18" charset="0"/>
              </a:rPr>
              <a:t> </a:t>
            </a:r>
            <a:r>
              <a:rPr lang="en-US" sz="2800" dirty="0" err="1" smtClean="0">
                <a:latin typeface="+mn-lt"/>
                <a:cs typeface="Times New Roman" pitchFamily="18" charset="0"/>
              </a:rPr>
              <a:t>chung</a:t>
            </a:r>
            <a:endParaRPr lang="en-US" sz="2800" dirty="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a:latin typeface="+mn-lt"/>
                <a:cs typeface="Times New Roman" pitchFamily="18" charset="0"/>
              </a:rPr>
              <a:t>Các mạng cảm biến thường phụ thuộc vào ứng </a:t>
            </a:r>
            <a:r>
              <a:rPr lang="vi-VN" sz="2000" dirty="0" smtClean="0">
                <a:latin typeface="+mn-lt"/>
                <a:cs typeface="Times New Roman" pitchFamily="18" charset="0"/>
              </a:rPr>
              <a:t>dụng</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Số </a:t>
            </a:r>
            <a:r>
              <a:rPr lang="vi-VN" sz="2000" dirty="0">
                <a:latin typeface="+mn-lt"/>
                <a:cs typeface="Times New Roman" pitchFamily="18" charset="0"/>
              </a:rPr>
              <a:t>lượng nút cảm biến là khá lớn -&gt; không thể </a:t>
            </a:r>
            <a:r>
              <a:rPr lang="vi-VN" sz="2000" dirty="0" smtClean="0">
                <a:latin typeface="+mn-lt"/>
                <a:cs typeface="Times New Roman" pitchFamily="18" charset="0"/>
              </a:rPr>
              <a:t>xây dựng một quy tắc cho địa chỉ toàn cục khi triển khai</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Hầu </a:t>
            </a:r>
            <a:r>
              <a:rPr lang="vi-VN" sz="2000" dirty="0">
                <a:latin typeface="+mn-lt"/>
                <a:cs typeface="Times New Roman" pitchFamily="18" charset="0"/>
              </a:rPr>
              <a:t>hết đều yêu cầu truyền </a:t>
            </a:r>
            <a:r>
              <a:rPr lang="vi-VN" sz="2000" dirty="0" smtClean="0">
                <a:latin typeface="+mn-lt"/>
                <a:cs typeface="Times New Roman" pitchFamily="18" charset="0"/>
              </a:rPr>
              <a:t>số </a:t>
            </a:r>
            <a:r>
              <a:rPr lang="vi-VN" sz="2000" dirty="0">
                <a:latin typeface="+mn-lt"/>
                <a:cs typeface="Times New Roman" pitchFamily="18" charset="0"/>
              </a:rPr>
              <a:t>liệu từ nhiều cảm biến tới một nút </a:t>
            </a:r>
            <a:r>
              <a:rPr lang="vi-VN" sz="2000" dirty="0" smtClean="0">
                <a:latin typeface="+mn-lt"/>
                <a:cs typeface="Times New Roman" pitchFamily="18" charset="0"/>
              </a:rPr>
              <a:t>gốc</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Các </a:t>
            </a:r>
            <a:r>
              <a:rPr lang="vi-VN" sz="2000" dirty="0">
                <a:latin typeface="+mn-lt"/>
                <a:cs typeface="Times New Roman" pitchFamily="18" charset="0"/>
              </a:rPr>
              <a:t>nút cảm biến bị hạn chế về công suất, khả năng xử lý và dung lượng </a:t>
            </a:r>
            <a:r>
              <a:rPr lang="vi-VN" sz="2000" dirty="0" smtClean="0">
                <a:latin typeface="+mn-lt"/>
                <a:cs typeface="Times New Roman" pitchFamily="18" charset="0"/>
              </a:rPr>
              <a:t>nhớ</a:t>
            </a:r>
            <a:r>
              <a:rPr lang="en-US" sz="2000" dirty="0" smtClean="0">
                <a:latin typeface="+mn-lt"/>
                <a:cs typeface="Times New Roman" pitchFamily="18" charset="0"/>
              </a:rPr>
              <a:t>.</a:t>
            </a:r>
            <a:r>
              <a:rPr lang="vi-VN" sz="2000" dirty="0" smtClean="0">
                <a:latin typeface="+mn-lt"/>
                <a:cs typeface="Times New Roman" pitchFamily="18" charset="0"/>
              </a:rPr>
              <a:t> </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Các </a:t>
            </a:r>
            <a:r>
              <a:rPr lang="vi-VN" sz="2000" dirty="0">
                <a:latin typeface="+mn-lt"/>
                <a:cs typeface="Times New Roman" pitchFamily="18" charset="0"/>
              </a:rPr>
              <a:t>nút thường có vị trí cố định (một số nút có thể di </a:t>
            </a:r>
            <a:r>
              <a:rPr lang="vi-VN" sz="2000" dirty="0" smtClean="0">
                <a:latin typeface="+mn-lt"/>
                <a:cs typeface="Times New Roman" pitchFamily="18" charset="0"/>
              </a:rPr>
              <a:t>động)</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Vị </a:t>
            </a:r>
            <a:r>
              <a:rPr lang="vi-VN" sz="2000" dirty="0">
                <a:latin typeface="+mn-lt"/>
                <a:cs typeface="Times New Roman" pitchFamily="18" charset="0"/>
              </a:rPr>
              <a:t>trí của các nút cảm biến đóng vai trò quan trọng vì việc lựa chọn số liệu thường dựa vào vị </a:t>
            </a:r>
            <a:r>
              <a:rPr lang="vi-VN" sz="2000" dirty="0" smtClean="0">
                <a:latin typeface="+mn-lt"/>
                <a:cs typeface="Times New Roman" pitchFamily="18" charset="0"/>
              </a:rPr>
              <a:t>trí</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Số </a:t>
            </a:r>
            <a:r>
              <a:rPr lang="vi-VN" sz="2000" dirty="0">
                <a:latin typeface="+mn-lt"/>
                <a:cs typeface="Times New Roman" pitchFamily="18" charset="0"/>
              </a:rPr>
              <a:t>liệu được lựa chọn bởi các nút cảm biến trong WSN thường dựa vào hiện tượng chung, do đó sẽ có độ dư </a:t>
            </a:r>
            <a:r>
              <a:rPr lang="vi-VN" sz="2000" dirty="0" smtClean="0">
                <a:latin typeface="+mn-lt"/>
                <a:cs typeface="Times New Roman" pitchFamily="18" charset="0"/>
              </a:rPr>
              <a:t>thừa</a:t>
            </a:r>
            <a:r>
              <a:rPr lang="en-US" sz="2000" dirty="0" smtClean="0">
                <a:latin typeface="+mn-lt"/>
                <a:cs typeface="Times New Roman" pitchFamily="18" charset="0"/>
              </a:rPr>
              <a:t>.</a:t>
            </a:r>
            <a:endParaRPr lang="en-US" sz="2000" dirty="0">
              <a:latin typeface="+mn-lt"/>
              <a:cs typeface="Times New Roman" pitchFamily="18" charset="0"/>
            </a:endParaRPr>
          </a:p>
        </p:txBody>
      </p:sp>
    </p:spTree>
    <p:extLst>
      <p:ext uri="{BB962C8B-B14F-4D97-AF65-F5344CB8AC3E}">
        <p14:creationId xmlns:p14="http://schemas.microsoft.com/office/powerpoint/2010/main" val="9075838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p:spPr>
        <p:txBody>
          <a:bodyPr/>
          <a:lstStyle/>
          <a:p>
            <a:fld id="{72285894-2F49-4B7C-8F3B-231A35253C8C}" type="slidenum">
              <a:rPr lang="en-US" smtClean="0">
                <a:latin typeface="+mn-lt"/>
              </a:rPr>
              <a:pPr/>
              <a:t>2</a:t>
            </a:fld>
            <a:endParaRPr lang="en-US" smtClean="0">
              <a:latin typeface="+mn-lt"/>
            </a:endParaRPr>
          </a:p>
        </p:txBody>
      </p:sp>
      <p:sp>
        <p:nvSpPr>
          <p:cNvPr id="82948" name="Rectangle 4"/>
          <p:cNvSpPr>
            <a:spLocks noChangeArrowheads="1"/>
          </p:cNvSpPr>
          <p:nvPr/>
        </p:nvSpPr>
        <p:spPr bwMode="auto">
          <a:xfrm>
            <a:off x="381000" y="228600"/>
            <a:ext cx="8305800" cy="990600"/>
          </a:xfrm>
          <a:prstGeom prst="rect">
            <a:avLst/>
          </a:prstGeom>
          <a:noFill/>
          <a:ln w="9525">
            <a:noFill/>
            <a:miter lim="800000"/>
            <a:headEnd/>
            <a:tailEnd/>
          </a:ln>
          <a:effectLst/>
        </p:spPr>
        <p:txBody>
          <a:bodyPr anchor="ctr"/>
          <a:lstStyle/>
          <a:p>
            <a:pPr algn="ctr" eaLnBrk="1" hangingPunct="1">
              <a:defRPr/>
            </a:pPr>
            <a:r>
              <a:rPr lang="en-US" sz="4000" b="1" dirty="0">
                <a:solidFill>
                  <a:schemeClr val="bg2"/>
                </a:solidFill>
                <a:effectLst>
                  <a:outerShdw blurRad="38100" dist="38100" dir="2700000" algn="tl">
                    <a:srgbClr val="C0C0C0"/>
                  </a:outerShdw>
                </a:effectLst>
                <a:latin typeface="+mj-lt"/>
              </a:rPr>
              <a:t>YÊU CẦU MÔN HỌC</a:t>
            </a:r>
          </a:p>
        </p:txBody>
      </p:sp>
      <p:sp>
        <p:nvSpPr>
          <p:cNvPr id="8196"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7173" name="Rectangle 6"/>
          <p:cNvSpPr>
            <a:spLocks noChangeArrowheads="1"/>
          </p:cNvSpPr>
          <p:nvPr/>
        </p:nvSpPr>
        <p:spPr bwMode="auto">
          <a:xfrm>
            <a:off x="228600" y="1219200"/>
            <a:ext cx="8915400" cy="5334000"/>
          </a:xfrm>
          <a:prstGeom prst="rect">
            <a:avLst/>
          </a:prstGeom>
          <a:noFill/>
          <a:ln w="9525">
            <a:noFill/>
            <a:miter lim="800000"/>
            <a:headEnd/>
            <a:tailEnd/>
          </a:ln>
        </p:spPr>
        <p:txBody>
          <a:bodyPr/>
          <a:lstStyle/>
          <a:p>
            <a:pPr marL="342900" indent="-342900" algn="just" eaLnBrk="1" hangingPunct="1">
              <a:lnSpc>
                <a:spcPct val="120000"/>
              </a:lnSpc>
              <a:buFont typeface="Wingdings" panose="05000000000000000000" pitchFamily="2" charset="2"/>
              <a:buChar char="v"/>
            </a:pPr>
            <a:r>
              <a:rPr lang="en-US" sz="2400" dirty="0" err="1">
                <a:latin typeface="+mn-lt"/>
              </a:rPr>
              <a:t>Tên</a:t>
            </a:r>
            <a:r>
              <a:rPr lang="en-US" sz="2400" dirty="0">
                <a:latin typeface="+mn-lt"/>
              </a:rPr>
              <a:t> </a:t>
            </a:r>
            <a:r>
              <a:rPr lang="en-US" sz="2400" dirty="0" err="1">
                <a:latin typeface="+mn-lt"/>
              </a:rPr>
              <a:t>môn</a:t>
            </a:r>
            <a:r>
              <a:rPr lang="en-US" sz="2400" dirty="0">
                <a:latin typeface="+mn-lt"/>
              </a:rPr>
              <a:t> </a:t>
            </a:r>
            <a:r>
              <a:rPr lang="en-US" sz="2400" dirty="0" err="1">
                <a:latin typeface="+mn-lt"/>
              </a:rPr>
              <a:t>học</a:t>
            </a:r>
            <a:r>
              <a:rPr lang="en-US" sz="2400" dirty="0">
                <a:latin typeface="+mn-lt"/>
              </a:rPr>
              <a:t>: </a:t>
            </a:r>
            <a:r>
              <a:rPr lang="en-US" sz="2400" dirty="0" err="1">
                <a:latin typeface="+mn-lt"/>
              </a:rPr>
              <a:t>Mạng</a:t>
            </a:r>
            <a:r>
              <a:rPr lang="en-US" sz="2400" dirty="0">
                <a:latin typeface="+mn-lt"/>
              </a:rPr>
              <a:t> </a:t>
            </a:r>
            <a:r>
              <a:rPr lang="en-US" sz="2400" dirty="0" err="1">
                <a:latin typeface="+mn-lt"/>
              </a:rPr>
              <a:t>cảm</a:t>
            </a:r>
            <a:r>
              <a:rPr lang="en-US" sz="2400" dirty="0">
                <a:latin typeface="+mn-lt"/>
              </a:rPr>
              <a:t> </a:t>
            </a:r>
            <a:r>
              <a:rPr lang="en-US" sz="2400" dirty="0" err="1">
                <a:latin typeface="+mn-lt"/>
              </a:rPr>
              <a:t>biến</a:t>
            </a:r>
            <a:endParaRPr lang="en-US" sz="2400" dirty="0">
              <a:latin typeface="+mn-lt"/>
            </a:endParaRPr>
          </a:p>
          <a:p>
            <a:pPr marL="342900" indent="-342900" algn="just" eaLnBrk="1" hangingPunct="1">
              <a:lnSpc>
                <a:spcPct val="120000"/>
              </a:lnSpc>
              <a:buFont typeface="Wingdings" panose="05000000000000000000" pitchFamily="2" charset="2"/>
              <a:buChar char="v"/>
            </a:pPr>
            <a:r>
              <a:rPr lang="en-US" sz="2400" dirty="0" err="1">
                <a:latin typeface="+mn-lt"/>
              </a:rPr>
              <a:t>Số</a:t>
            </a:r>
            <a:r>
              <a:rPr lang="en-US" sz="2400" dirty="0">
                <a:latin typeface="+mn-lt"/>
              </a:rPr>
              <a:t> </a:t>
            </a:r>
            <a:r>
              <a:rPr lang="en-US" sz="2400" dirty="0" err="1">
                <a:latin typeface="+mn-lt"/>
              </a:rPr>
              <a:t>tín</a:t>
            </a:r>
            <a:r>
              <a:rPr lang="en-US" sz="2400" dirty="0">
                <a:latin typeface="+mn-lt"/>
              </a:rPr>
              <a:t> </a:t>
            </a:r>
            <a:r>
              <a:rPr lang="en-US" sz="2400" dirty="0" err="1">
                <a:latin typeface="+mn-lt"/>
              </a:rPr>
              <a:t>chỉ</a:t>
            </a:r>
            <a:r>
              <a:rPr lang="en-US" sz="2400" dirty="0">
                <a:latin typeface="+mn-lt"/>
              </a:rPr>
              <a:t>: 3</a:t>
            </a:r>
          </a:p>
          <a:p>
            <a:pPr marL="342900" indent="-342900" algn="just" eaLnBrk="1" hangingPunct="1">
              <a:lnSpc>
                <a:spcPct val="120000"/>
              </a:lnSpc>
              <a:buFont typeface="Wingdings" panose="05000000000000000000" pitchFamily="2" charset="2"/>
              <a:buChar char="v"/>
            </a:pPr>
            <a:r>
              <a:rPr lang="en-US" sz="2400" dirty="0" err="1">
                <a:latin typeface="+mn-lt"/>
              </a:rPr>
              <a:t>Số</a:t>
            </a:r>
            <a:r>
              <a:rPr lang="en-US" sz="2400" dirty="0">
                <a:latin typeface="+mn-lt"/>
              </a:rPr>
              <a:t> </a:t>
            </a:r>
            <a:r>
              <a:rPr lang="en-US" sz="2400" dirty="0" err="1">
                <a:latin typeface="+mn-lt"/>
              </a:rPr>
              <a:t>tiết</a:t>
            </a:r>
            <a:r>
              <a:rPr lang="en-US" sz="2400" dirty="0">
                <a:latin typeface="+mn-lt"/>
              </a:rPr>
              <a:t> </a:t>
            </a:r>
            <a:r>
              <a:rPr lang="en-US" sz="2400" dirty="0" err="1">
                <a:latin typeface="+mn-lt"/>
              </a:rPr>
              <a:t>môn</a:t>
            </a:r>
            <a:r>
              <a:rPr lang="en-US" sz="2400" dirty="0">
                <a:latin typeface="+mn-lt"/>
              </a:rPr>
              <a:t> </a:t>
            </a:r>
            <a:r>
              <a:rPr lang="en-US" sz="2400" dirty="0" err="1">
                <a:latin typeface="+mn-lt"/>
              </a:rPr>
              <a:t>học</a:t>
            </a:r>
            <a:r>
              <a:rPr lang="en-US" sz="2400" dirty="0">
                <a:latin typeface="+mn-lt"/>
              </a:rPr>
              <a:t>: 45 </a:t>
            </a:r>
            <a:r>
              <a:rPr lang="en-US" sz="2400" dirty="0" err="1">
                <a:latin typeface="+mn-lt"/>
              </a:rPr>
              <a:t>tiết</a:t>
            </a:r>
            <a:endParaRPr lang="en-US" sz="2400" dirty="0">
              <a:latin typeface="+mn-lt"/>
            </a:endParaRPr>
          </a:p>
          <a:p>
            <a:pPr marL="800100" lvl="1" indent="-342900" algn="just" eaLnBrk="1" hangingPunct="1">
              <a:lnSpc>
                <a:spcPct val="120000"/>
              </a:lnSpc>
              <a:buFont typeface="Wingdings" panose="05000000000000000000" pitchFamily="2" charset="2"/>
              <a:buChar char="Ø"/>
            </a:pPr>
            <a:r>
              <a:rPr lang="en-US" sz="2400" dirty="0" err="1">
                <a:latin typeface="+mn-lt"/>
              </a:rPr>
              <a:t>Nghe</a:t>
            </a:r>
            <a:r>
              <a:rPr lang="en-US" sz="2400" dirty="0">
                <a:latin typeface="+mn-lt"/>
              </a:rPr>
              <a:t> </a:t>
            </a:r>
            <a:r>
              <a:rPr lang="en-US" sz="2400" dirty="0" err="1">
                <a:latin typeface="+mn-lt"/>
              </a:rPr>
              <a:t>giảng</a:t>
            </a:r>
            <a:r>
              <a:rPr lang="en-US" sz="2400" dirty="0">
                <a:latin typeface="+mn-lt"/>
              </a:rPr>
              <a:t> </a:t>
            </a:r>
            <a:r>
              <a:rPr lang="en-US" sz="2400" dirty="0" err="1">
                <a:latin typeface="+mn-lt"/>
              </a:rPr>
              <a:t>lý</a:t>
            </a:r>
            <a:r>
              <a:rPr lang="en-US" sz="2400" dirty="0">
                <a:latin typeface="+mn-lt"/>
              </a:rPr>
              <a:t> </a:t>
            </a:r>
            <a:r>
              <a:rPr lang="en-US" sz="2400" dirty="0" err="1">
                <a:latin typeface="+mn-lt"/>
              </a:rPr>
              <a:t>thuyết</a:t>
            </a:r>
            <a:r>
              <a:rPr lang="en-US" sz="2400" dirty="0">
                <a:latin typeface="+mn-lt"/>
              </a:rPr>
              <a:t> </a:t>
            </a:r>
            <a:r>
              <a:rPr lang="en-US" sz="2400" dirty="0" err="1">
                <a:latin typeface="+mn-lt"/>
              </a:rPr>
              <a:t>và</a:t>
            </a:r>
            <a:r>
              <a:rPr lang="en-US" sz="2400" dirty="0">
                <a:latin typeface="+mn-lt"/>
              </a:rPr>
              <a:t> </a:t>
            </a:r>
            <a:r>
              <a:rPr lang="en-US" sz="2400" dirty="0" err="1">
                <a:latin typeface="+mn-lt"/>
              </a:rPr>
              <a:t>kiểm</a:t>
            </a:r>
            <a:r>
              <a:rPr lang="en-US" sz="2400" dirty="0">
                <a:latin typeface="+mn-lt"/>
              </a:rPr>
              <a:t> </a:t>
            </a:r>
            <a:r>
              <a:rPr lang="en-US" sz="2400" dirty="0" err="1">
                <a:latin typeface="+mn-lt"/>
              </a:rPr>
              <a:t>tra</a:t>
            </a:r>
            <a:r>
              <a:rPr lang="en-US" sz="2400" dirty="0">
                <a:latin typeface="+mn-lt"/>
              </a:rPr>
              <a:t>: 32h (</a:t>
            </a:r>
            <a:r>
              <a:rPr lang="en-US" sz="2400" dirty="0" err="1">
                <a:latin typeface="+mn-lt"/>
              </a:rPr>
              <a:t>lý</a:t>
            </a:r>
            <a:r>
              <a:rPr lang="en-US" sz="2400" dirty="0">
                <a:latin typeface="+mn-lt"/>
              </a:rPr>
              <a:t> </a:t>
            </a:r>
            <a:r>
              <a:rPr lang="en-US" sz="2400" dirty="0" err="1">
                <a:latin typeface="+mn-lt"/>
              </a:rPr>
              <a:t>thuyết</a:t>
            </a:r>
            <a:r>
              <a:rPr lang="en-US" sz="2400" dirty="0">
                <a:latin typeface="+mn-lt"/>
              </a:rPr>
              <a:t> 28h, </a:t>
            </a:r>
            <a:r>
              <a:rPr lang="en-US" sz="2400" dirty="0" err="1">
                <a:latin typeface="+mn-lt"/>
              </a:rPr>
              <a:t>kiểm</a:t>
            </a:r>
            <a:r>
              <a:rPr lang="en-US" sz="2400" dirty="0">
                <a:latin typeface="+mn-lt"/>
              </a:rPr>
              <a:t> </a:t>
            </a:r>
            <a:r>
              <a:rPr lang="en-US" sz="2400" dirty="0" err="1">
                <a:latin typeface="+mn-lt"/>
              </a:rPr>
              <a:t>tra</a:t>
            </a:r>
            <a:r>
              <a:rPr lang="en-US" sz="2400" dirty="0">
                <a:latin typeface="+mn-lt"/>
              </a:rPr>
              <a:t> </a:t>
            </a:r>
            <a:r>
              <a:rPr lang="en-US" sz="2400">
                <a:latin typeface="+mn-lt"/>
              </a:rPr>
              <a:t>4h</a:t>
            </a:r>
            <a:r>
              <a:rPr lang="en-US" sz="2400" smtClean="0">
                <a:latin typeface="+mn-lt"/>
              </a:rPr>
              <a:t>)</a:t>
            </a:r>
            <a:endParaRPr lang="en-US" sz="2400" dirty="0">
              <a:latin typeface="+mn-lt"/>
            </a:endParaRPr>
          </a:p>
          <a:p>
            <a:pPr marL="800100" lvl="1" indent="-342900" algn="just" eaLnBrk="1" hangingPunct="1">
              <a:lnSpc>
                <a:spcPct val="120000"/>
              </a:lnSpc>
              <a:buFont typeface="Wingdings" panose="05000000000000000000" pitchFamily="2" charset="2"/>
              <a:buChar char="Ø"/>
            </a:pPr>
            <a:r>
              <a:rPr lang="en-US" sz="2400" dirty="0" err="1">
                <a:latin typeface="+mn-lt"/>
              </a:rPr>
              <a:t>Thảo</a:t>
            </a:r>
            <a:r>
              <a:rPr lang="en-US" sz="2400" dirty="0">
                <a:latin typeface="+mn-lt"/>
              </a:rPr>
              <a:t> </a:t>
            </a:r>
            <a:r>
              <a:rPr lang="en-US" sz="2400" dirty="0" err="1">
                <a:latin typeface="+mn-lt"/>
              </a:rPr>
              <a:t>luận</a:t>
            </a:r>
            <a:r>
              <a:rPr lang="en-US" sz="2400" dirty="0">
                <a:latin typeface="+mn-lt"/>
              </a:rPr>
              <a:t> </a:t>
            </a:r>
            <a:r>
              <a:rPr lang="en-US" sz="2400" dirty="0" err="1">
                <a:latin typeface="+mn-lt"/>
              </a:rPr>
              <a:t>và</a:t>
            </a:r>
            <a:r>
              <a:rPr lang="en-US" sz="2400" dirty="0">
                <a:latin typeface="+mn-lt"/>
              </a:rPr>
              <a:t> </a:t>
            </a:r>
            <a:r>
              <a:rPr lang="en-US" sz="2400" dirty="0" err="1">
                <a:latin typeface="+mn-lt"/>
              </a:rPr>
              <a:t>hoạt</a:t>
            </a:r>
            <a:r>
              <a:rPr lang="en-US" sz="2400" dirty="0">
                <a:latin typeface="+mn-lt"/>
              </a:rPr>
              <a:t> </a:t>
            </a:r>
            <a:r>
              <a:rPr lang="en-US" sz="2400" dirty="0" err="1">
                <a:latin typeface="+mn-lt"/>
              </a:rPr>
              <a:t>động</a:t>
            </a:r>
            <a:r>
              <a:rPr lang="en-US" sz="2400" dirty="0">
                <a:latin typeface="+mn-lt"/>
              </a:rPr>
              <a:t> </a:t>
            </a:r>
            <a:r>
              <a:rPr lang="en-US" sz="2400" dirty="0" err="1">
                <a:latin typeface="+mn-lt"/>
              </a:rPr>
              <a:t>nhóm</a:t>
            </a:r>
            <a:r>
              <a:rPr lang="en-US" sz="2400" dirty="0">
                <a:latin typeface="+mn-lt"/>
              </a:rPr>
              <a:t>: 12h </a:t>
            </a:r>
          </a:p>
          <a:p>
            <a:pPr marL="800100" lvl="1" indent="-342900" algn="just" eaLnBrk="1" hangingPunct="1">
              <a:lnSpc>
                <a:spcPct val="120000"/>
              </a:lnSpc>
              <a:buFont typeface="Wingdings" panose="05000000000000000000" pitchFamily="2" charset="2"/>
              <a:buChar char="Ø"/>
            </a:pPr>
            <a:r>
              <a:rPr lang="en-US" sz="2400" dirty="0" err="1">
                <a:latin typeface="+mn-lt"/>
              </a:rPr>
              <a:t>Tự</a:t>
            </a:r>
            <a:r>
              <a:rPr lang="en-US" sz="2400" dirty="0">
                <a:latin typeface="+mn-lt"/>
              </a:rPr>
              <a:t> </a:t>
            </a:r>
            <a:r>
              <a:rPr lang="en-US" sz="2400" dirty="0" err="1">
                <a:latin typeface="+mn-lt"/>
              </a:rPr>
              <a:t>học</a:t>
            </a:r>
            <a:r>
              <a:rPr lang="en-US" sz="2400" dirty="0">
                <a:latin typeface="+mn-lt"/>
              </a:rPr>
              <a:t>: 01h</a:t>
            </a:r>
          </a:p>
        </p:txBody>
      </p:sp>
    </p:spTree>
    <p:extLst>
      <p:ext uri="{BB962C8B-B14F-4D97-AF65-F5344CB8AC3E}">
        <p14:creationId xmlns:p14="http://schemas.microsoft.com/office/powerpoint/2010/main" val="18906155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20</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j-lt"/>
              </a:rPr>
              <a:t>CHƯƠNG 1 – TỔNG QUAN VỀ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192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a:defRPr/>
            </a:pPr>
            <a:r>
              <a:rPr lang="en-US" sz="2800" dirty="0" err="1" smtClean="0">
                <a:latin typeface="+mn-lt"/>
                <a:cs typeface="Times New Roman" pitchFamily="18" charset="0"/>
              </a:rPr>
              <a:t>Giới</a:t>
            </a:r>
            <a:r>
              <a:rPr lang="en-US" sz="2800" dirty="0" smtClean="0">
                <a:latin typeface="+mn-lt"/>
                <a:cs typeface="Times New Roman" pitchFamily="18" charset="0"/>
              </a:rPr>
              <a:t> </a:t>
            </a:r>
            <a:r>
              <a:rPr lang="en-US" sz="2800" dirty="0" err="1" smtClean="0">
                <a:latin typeface="+mn-lt"/>
                <a:cs typeface="Times New Roman" pitchFamily="18" charset="0"/>
              </a:rPr>
              <a:t>thiệu</a:t>
            </a:r>
            <a:r>
              <a:rPr lang="en-US" sz="2800" dirty="0" smtClean="0">
                <a:latin typeface="+mn-lt"/>
                <a:cs typeface="Times New Roman" pitchFamily="18" charset="0"/>
              </a:rPr>
              <a:t> </a:t>
            </a:r>
            <a:r>
              <a:rPr lang="en-US" sz="2800" dirty="0" err="1" smtClean="0">
                <a:latin typeface="+mn-lt"/>
                <a:cs typeface="Times New Roman" pitchFamily="18" charset="0"/>
              </a:rPr>
              <a:t>chung</a:t>
            </a:r>
            <a:endParaRPr lang="en-US" sz="2800" dirty="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Mạng</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IoT</a:t>
            </a:r>
            <a:endParaRPr lang="en-US" sz="3000" dirty="0">
              <a:latin typeface="+mn-lt"/>
              <a:cs typeface="Times New Roman" pitchFamily="18" charset="0"/>
            </a:endParaRPr>
          </a:p>
        </p:txBody>
      </p:sp>
      <p:pic>
        <p:nvPicPr>
          <p:cNvPr id="1026" name="Picture 2" descr="Tìm hiểu về IoT, IoT là gì? Ứng dụng và những điều cần biết về I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209800"/>
            <a:ext cx="5938071" cy="35814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a:spLocks noChangeArrowheads="1"/>
          </p:cNvSpPr>
          <p:nvPr/>
        </p:nvSpPr>
        <p:spPr bwMode="auto">
          <a:xfrm>
            <a:off x="2590800" y="5903618"/>
            <a:ext cx="4524006" cy="460964"/>
          </a:xfrm>
          <a:prstGeom prst="rect">
            <a:avLst/>
          </a:prstGeom>
          <a:noFill/>
          <a:ln w="9525">
            <a:noFill/>
            <a:miter lim="800000"/>
            <a:headEnd/>
            <a:tailEnd/>
          </a:ln>
          <a:effectLst/>
        </p:spPr>
        <p:txBody>
          <a:bodyPr/>
          <a:lstStyle/>
          <a:p>
            <a:pPr algn="ctr" eaLnBrk="1" hangingPunct="1">
              <a:spcBef>
                <a:spcPct val="20000"/>
              </a:spcBef>
              <a:buSzPct val="75000"/>
              <a:defRPr/>
            </a:pPr>
            <a:r>
              <a:rPr lang="en-US" sz="1600" dirty="0" err="1" smtClean="0">
                <a:latin typeface="+mn-lt"/>
                <a:cs typeface="Times New Roman" pitchFamily="18" charset="0"/>
              </a:rPr>
              <a:t>Hình</a:t>
            </a:r>
            <a:r>
              <a:rPr lang="en-US" sz="1600" dirty="0" smtClean="0">
                <a:latin typeface="+mn-lt"/>
                <a:cs typeface="Times New Roman" pitchFamily="18" charset="0"/>
              </a:rPr>
              <a:t> 1.4 </a:t>
            </a:r>
            <a:r>
              <a:rPr lang="en-US" sz="1600" dirty="0" err="1" smtClean="0">
                <a:latin typeface="+mn-lt"/>
                <a:cs typeface="Times New Roman" pitchFamily="18" charset="0"/>
              </a:rPr>
              <a:t>Mạng</a:t>
            </a:r>
            <a:r>
              <a:rPr lang="en-US" sz="1600" dirty="0" smtClean="0">
                <a:latin typeface="+mn-lt"/>
                <a:cs typeface="Times New Roman" pitchFamily="18" charset="0"/>
              </a:rPr>
              <a:t> </a:t>
            </a:r>
            <a:r>
              <a:rPr lang="en-US" sz="1600" dirty="0" err="1" smtClean="0">
                <a:latin typeface="+mn-lt"/>
                <a:cs typeface="Times New Roman" pitchFamily="18" charset="0"/>
              </a:rPr>
              <a:t>cảm</a:t>
            </a:r>
            <a:r>
              <a:rPr lang="en-US" sz="1600" dirty="0" smtClean="0">
                <a:latin typeface="+mn-lt"/>
                <a:cs typeface="Times New Roman" pitchFamily="18" charset="0"/>
              </a:rPr>
              <a:t> </a:t>
            </a:r>
            <a:r>
              <a:rPr lang="en-US" sz="1600" dirty="0" err="1" smtClean="0">
                <a:latin typeface="+mn-lt"/>
                <a:cs typeface="Times New Roman" pitchFamily="18" charset="0"/>
              </a:rPr>
              <a:t>biến</a:t>
            </a:r>
            <a:r>
              <a:rPr lang="en-US" sz="1600" dirty="0" smtClean="0">
                <a:latin typeface="+mn-lt"/>
                <a:cs typeface="Times New Roman" pitchFamily="18" charset="0"/>
              </a:rPr>
              <a:t> </a:t>
            </a:r>
            <a:r>
              <a:rPr lang="en-US" sz="1600" dirty="0" err="1" smtClean="0">
                <a:latin typeface="+mn-lt"/>
                <a:cs typeface="Times New Roman" pitchFamily="18" charset="0"/>
              </a:rPr>
              <a:t>với</a:t>
            </a:r>
            <a:r>
              <a:rPr lang="en-US" sz="1600" dirty="0" smtClean="0">
                <a:latin typeface="+mn-lt"/>
                <a:cs typeface="Times New Roman" pitchFamily="18" charset="0"/>
              </a:rPr>
              <a:t> </a:t>
            </a:r>
            <a:r>
              <a:rPr lang="en-US" sz="1600" dirty="0" err="1" smtClean="0">
                <a:latin typeface="+mn-lt"/>
                <a:cs typeface="Times New Roman" pitchFamily="18" charset="0"/>
              </a:rPr>
              <a:t>IoT</a:t>
            </a:r>
            <a:endParaRPr lang="en-US" sz="1600" dirty="0">
              <a:latin typeface="+mn-lt"/>
              <a:cs typeface="Times New Roman" pitchFamily="18" charset="0"/>
            </a:endParaRPr>
          </a:p>
        </p:txBody>
      </p:sp>
    </p:spTree>
    <p:extLst>
      <p:ext uri="{BB962C8B-B14F-4D97-AF65-F5344CB8AC3E}">
        <p14:creationId xmlns:p14="http://schemas.microsoft.com/office/powerpoint/2010/main" val="286732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21</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j-lt"/>
              </a:rPr>
              <a:t>CHƯƠNG 1 – TỔNG QUAN VỀ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a:defRPr/>
            </a:pPr>
            <a:r>
              <a:rPr lang="en-US" sz="2800" dirty="0" err="1" smtClean="0">
                <a:latin typeface="+mn-lt"/>
                <a:cs typeface="Times New Roman" pitchFamily="18" charset="0"/>
              </a:rPr>
              <a:t>Giới</a:t>
            </a:r>
            <a:r>
              <a:rPr lang="en-US" sz="2800" dirty="0" smtClean="0">
                <a:latin typeface="+mn-lt"/>
                <a:cs typeface="Times New Roman" pitchFamily="18" charset="0"/>
              </a:rPr>
              <a:t> </a:t>
            </a:r>
            <a:r>
              <a:rPr lang="en-US" sz="2800" dirty="0" err="1" smtClean="0">
                <a:latin typeface="+mn-lt"/>
                <a:cs typeface="Times New Roman" pitchFamily="18" charset="0"/>
              </a:rPr>
              <a:t>thiệu</a:t>
            </a:r>
            <a:r>
              <a:rPr lang="en-US" sz="2800" dirty="0" smtClean="0">
                <a:latin typeface="+mn-lt"/>
                <a:cs typeface="Times New Roman" pitchFamily="18" charset="0"/>
              </a:rPr>
              <a:t> </a:t>
            </a:r>
            <a:r>
              <a:rPr lang="en-US" sz="2800" dirty="0" err="1" smtClean="0">
                <a:latin typeface="+mn-lt"/>
                <a:cs typeface="Times New Roman" pitchFamily="18" charset="0"/>
              </a:rPr>
              <a:t>chung</a:t>
            </a:r>
            <a:endParaRPr lang="en-US" sz="2800" dirty="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Lĩnh</a:t>
            </a:r>
            <a:r>
              <a:rPr lang="en-US" sz="2000" dirty="0" smtClean="0">
                <a:latin typeface="+mn-lt"/>
                <a:cs typeface="Times New Roman" pitchFamily="18" charset="0"/>
              </a:rPr>
              <a:t> </a:t>
            </a:r>
            <a:r>
              <a:rPr lang="en-US" sz="2000" dirty="0" err="1" smtClean="0">
                <a:latin typeface="+mn-lt"/>
                <a:cs typeface="Times New Roman" pitchFamily="18" charset="0"/>
              </a:rPr>
              <a:t>vực</a:t>
            </a:r>
            <a:r>
              <a:rPr lang="en-US" sz="2000" dirty="0" smtClean="0">
                <a:latin typeface="+mn-lt"/>
                <a:cs typeface="Times New Roman" pitchFamily="18" charset="0"/>
              </a:rPr>
              <a:t> </a:t>
            </a:r>
            <a:r>
              <a:rPr lang="en-US" sz="2000" dirty="0" err="1" smtClean="0">
                <a:latin typeface="+mn-lt"/>
                <a:cs typeface="Times New Roman" pitchFamily="18" charset="0"/>
              </a:rPr>
              <a:t>nghiên</a:t>
            </a:r>
            <a:r>
              <a:rPr lang="en-US" sz="2000" dirty="0" smtClean="0">
                <a:latin typeface="+mn-lt"/>
                <a:cs typeface="Times New Roman" pitchFamily="18" charset="0"/>
              </a:rPr>
              <a:t> </a:t>
            </a:r>
            <a:r>
              <a:rPr lang="en-US" sz="2000" dirty="0" err="1" smtClean="0">
                <a:latin typeface="+mn-lt"/>
                <a:cs typeface="Times New Roman" pitchFamily="18" charset="0"/>
              </a:rPr>
              <a:t>cứu</a:t>
            </a:r>
            <a:r>
              <a:rPr lang="en-US" sz="2000" dirty="0" smtClean="0">
                <a:latin typeface="+mn-lt"/>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kiến</a:t>
            </a:r>
            <a:r>
              <a:rPr lang="en-US" sz="2000" dirty="0" smtClean="0">
                <a:latin typeface="+mn-lt"/>
                <a:cs typeface="Times New Roman" pitchFamily="18" charset="0"/>
              </a:rPr>
              <a:t> </a:t>
            </a:r>
            <a:r>
              <a:rPr lang="en-US" sz="2000" dirty="0" err="1" smtClean="0">
                <a:latin typeface="+mn-lt"/>
                <a:cs typeface="Times New Roman" pitchFamily="18" charset="0"/>
              </a:rPr>
              <a:t>trúc</a:t>
            </a:r>
            <a:r>
              <a:rPr lang="en-US" sz="2000" dirty="0" smtClean="0">
                <a:latin typeface="+mn-lt"/>
                <a:cs typeface="Times New Roman" pitchFamily="18" charset="0"/>
              </a:rPr>
              <a:t> </a:t>
            </a:r>
            <a:r>
              <a:rPr lang="en-US" sz="2000" dirty="0" err="1" smtClean="0">
                <a:latin typeface="+mn-lt"/>
                <a:cs typeface="Times New Roman" pitchFamily="18" charset="0"/>
              </a:rPr>
              <a:t>mạng</a:t>
            </a:r>
            <a:r>
              <a:rPr lang="en-US" sz="2000" dirty="0" smtClean="0">
                <a:latin typeface="+mn-lt"/>
                <a:cs typeface="Times New Roman" pitchFamily="18" charset="0"/>
              </a:rPr>
              <a:t> SN </a:t>
            </a:r>
            <a:r>
              <a:rPr lang="en-US" sz="2000" dirty="0" err="1" smtClean="0">
                <a:latin typeface="+mn-lt"/>
                <a:cs typeface="Times New Roman" pitchFamily="18" charset="0"/>
              </a:rPr>
              <a:t>và</a:t>
            </a:r>
            <a:r>
              <a:rPr lang="en-US" sz="2000" dirty="0" smtClean="0">
                <a:latin typeface="+mn-lt"/>
                <a:cs typeface="Times New Roman" pitchFamily="18" charset="0"/>
              </a:rPr>
              <a:t> WSN</a:t>
            </a:r>
          </a:p>
          <a:p>
            <a:pPr marL="914400" lvl="1" indent="-4572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thức</a:t>
            </a:r>
            <a:r>
              <a:rPr lang="en-US" sz="2000" dirty="0" smtClean="0">
                <a:latin typeface="+mn-lt"/>
                <a:cs typeface="Times New Roman" pitchFamily="18" charset="0"/>
              </a:rPr>
              <a:t> </a:t>
            </a:r>
            <a:r>
              <a:rPr lang="en-US" sz="2000" dirty="0" err="1" smtClean="0">
                <a:latin typeface="+mn-lt"/>
                <a:cs typeface="Times New Roman" pitchFamily="18" charset="0"/>
              </a:rPr>
              <a:t>định</a:t>
            </a:r>
            <a:r>
              <a:rPr lang="en-US" sz="2000" dirty="0" smtClean="0">
                <a:latin typeface="+mn-lt"/>
                <a:cs typeface="Times New Roman" pitchFamily="18" charset="0"/>
              </a:rPr>
              <a:t> </a:t>
            </a:r>
            <a:r>
              <a:rPr lang="en-US" sz="2000" dirty="0" err="1" smtClean="0">
                <a:latin typeface="+mn-lt"/>
                <a:cs typeface="Times New Roman" pitchFamily="18" charset="0"/>
              </a:rPr>
              <a:t>tuyến</a:t>
            </a:r>
            <a:r>
              <a:rPr lang="en-US" sz="2000" dirty="0" smtClean="0">
                <a:latin typeface="+mn-lt"/>
                <a:cs typeface="Times New Roman" pitchFamily="18" charset="0"/>
              </a:rPr>
              <a:t> </a:t>
            </a:r>
            <a:r>
              <a:rPr lang="en-US" sz="2000" dirty="0" err="1" smtClean="0">
                <a:latin typeface="+mn-lt"/>
                <a:cs typeface="Times New Roman" pitchFamily="18" charset="0"/>
              </a:rPr>
              <a:t>nhằm</a:t>
            </a:r>
            <a:r>
              <a:rPr lang="en-US" sz="2000" dirty="0" smtClean="0">
                <a:latin typeface="+mn-lt"/>
                <a:cs typeface="Times New Roman" pitchFamily="18" charset="0"/>
              </a:rPr>
              <a:t> </a:t>
            </a:r>
            <a:r>
              <a:rPr lang="en-US" sz="2000" dirty="0" err="1" smtClean="0">
                <a:latin typeface="+mn-lt"/>
                <a:cs typeface="Times New Roman" pitchFamily="18" charset="0"/>
              </a:rPr>
              <a:t>tối</a:t>
            </a:r>
            <a:r>
              <a:rPr lang="en-US" sz="2000" dirty="0" smtClean="0">
                <a:latin typeface="+mn-lt"/>
                <a:cs typeface="Times New Roman" pitchFamily="18" charset="0"/>
              </a:rPr>
              <a:t> </a:t>
            </a:r>
            <a:r>
              <a:rPr lang="en-US" sz="2000" dirty="0" err="1" smtClean="0">
                <a:latin typeface="+mn-lt"/>
                <a:cs typeface="Times New Roman" pitchFamily="18" charset="0"/>
              </a:rPr>
              <a:t>ưu</a:t>
            </a:r>
            <a:r>
              <a:rPr lang="en-US" sz="2000" dirty="0" smtClean="0">
                <a:latin typeface="+mn-lt"/>
                <a:cs typeface="Times New Roman" pitchFamily="18" charset="0"/>
              </a:rPr>
              <a:t> </a:t>
            </a:r>
            <a:r>
              <a:rPr lang="en-US" sz="2000" dirty="0" err="1" smtClean="0">
                <a:latin typeface="+mn-lt"/>
                <a:cs typeface="Times New Roman" pitchFamily="18" charset="0"/>
              </a:rPr>
              <a:t>hóa</a:t>
            </a:r>
            <a:r>
              <a:rPr lang="en-US" sz="2000" dirty="0" smtClean="0">
                <a:latin typeface="+mn-lt"/>
                <a:cs typeface="Times New Roman" pitchFamily="18" charset="0"/>
              </a:rPr>
              <a:t> </a:t>
            </a:r>
            <a:r>
              <a:rPr lang="en-US" sz="2000" dirty="0" err="1" smtClean="0">
                <a:latin typeface="+mn-lt"/>
                <a:cs typeface="Times New Roman" pitchFamily="18" charset="0"/>
              </a:rPr>
              <a:t>năng</a:t>
            </a:r>
            <a:r>
              <a:rPr lang="en-US" sz="2000" dirty="0" smtClean="0">
                <a:latin typeface="+mn-lt"/>
                <a:cs typeface="Times New Roman" pitchFamily="18" charset="0"/>
              </a:rPr>
              <a:t> </a:t>
            </a:r>
            <a:r>
              <a:rPr lang="en-US" sz="2000" dirty="0" err="1" smtClean="0">
                <a:latin typeface="+mn-lt"/>
                <a:cs typeface="Times New Roman" pitchFamily="18" charset="0"/>
              </a:rPr>
              <a:t>lượng</a:t>
            </a: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thức</a:t>
            </a:r>
            <a:r>
              <a:rPr lang="en-US" sz="2000" dirty="0" smtClean="0">
                <a:latin typeface="+mn-lt"/>
                <a:cs typeface="Times New Roman" pitchFamily="18" charset="0"/>
              </a:rPr>
              <a:t> </a:t>
            </a:r>
            <a:r>
              <a:rPr lang="en-US" sz="2000" dirty="0" err="1" smtClean="0">
                <a:latin typeface="+mn-lt"/>
                <a:cs typeface="Times New Roman" pitchFamily="18" charset="0"/>
              </a:rPr>
              <a:t>định</a:t>
            </a:r>
            <a:r>
              <a:rPr lang="en-US" sz="2000" dirty="0" smtClean="0">
                <a:latin typeface="+mn-lt"/>
                <a:cs typeface="Times New Roman" pitchFamily="18" charset="0"/>
              </a:rPr>
              <a:t> </a:t>
            </a:r>
            <a:r>
              <a:rPr lang="en-US" sz="2000" dirty="0" err="1" smtClean="0">
                <a:latin typeface="+mn-lt"/>
                <a:cs typeface="Times New Roman" pitchFamily="18" charset="0"/>
              </a:rPr>
              <a:t>tuyến</a:t>
            </a:r>
            <a:r>
              <a:rPr lang="en-US" sz="2000" dirty="0" smtClean="0">
                <a:latin typeface="+mn-lt"/>
                <a:cs typeface="Times New Roman" pitchFamily="18" charset="0"/>
              </a:rPr>
              <a:t> </a:t>
            </a:r>
            <a:r>
              <a:rPr lang="en-US" sz="2000" dirty="0" err="1">
                <a:latin typeface="+mn-lt"/>
                <a:cs typeface="Times New Roman" pitchFamily="18" charset="0"/>
              </a:rPr>
              <a:t>p</a:t>
            </a:r>
            <a:r>
              <a:rPr lang="en-US" sz="2000" dirty="0" err="1" smtClean="0">
                <a:latin typeface="+mn-lt"/>
                <a:cs typeface="Times New Roman" pitchFamily="18" charset="0"/>
              </a:rPr>
              <a:t>hân</a:t>
            </a:r>
            <a:r>
              <a:rPr lang="en-US" sz="2000" dirty="0" smtClean="0">
                <a:latin typeface="+mn-lt"/>
                <a:cs typeface="Times New Roman" pitchFamily="18" charset="0"/>
              </a:rPr>
              <a:t> </a:t>
            </a:r>
            <a:r>
              <a:rPr lang="en-US" sz="2000" dirty="0" err="1" smtClean="0">
                <a:latin typeface="+mn-lt"/>
                <a:cs typeface="Times New Roman" pitchFamily="18" charset="0"/>
              </a:rPr>
              <a:t>cụm</a:t>
            </a:r>
            <a:r>
              <a:rPr lang="en-US" sz="2000" dirty="0" smtClean="0">
                <a:latin typeface="+mn-lt"/>
                <a:cs typeface="Times New Roman" pitchFamily="18" charset="0"/>
              </a:rPr>
              <a:t> </a:t>
            </a:r>
            <a:r>
              <a:rPr lang="en-US" sz="2000" dirty="0" err="1" smtClean="0">
                <a:latin typeface="+mn-lt"/>
                <a:cs typeface="Times New Roman" pitchFamily="18" charset="0"/>
              </a:rPr>
              <a:t>kết</a:t>
            </a:r>
            <a:r>
              <a:rPr lang="en-US" sz="2000" dirty="0" smtClean="0">
                <a:latin typeface="+mn-lt"/>
                <a:cs typeface="Times New Roman" pitchFamily="18" charset="0"/>
              </a:rPr>
              <a:t> </a:t>
            </a:r>
            <a:r>
              <a:rPr lang="en-US" sz="2000" dirty="0" err="1" smtClean="0">
                <a:latin typeface="+mn-lt"/>
                <a:cs typeface="Times New Roman" pitchFamily="18" charset="0"/>
              </a:rPr>
              <a:t>hợp</a:t>
            </a:r>
            <a:r>
              <a:rPr lang="en-US" sz="2000" dirty="0" smtClean="0">
                <a:latin typeface="+mn-lt"/>
                <a:cs typeface="Times New Roman" pitchFamily="18" charset="0"/>
              </a:rPr>
              <a:t> </a:t>
            </a:r>
            <a:r>
              <a:rPr lang="en-US" sz="2000" dirty="0" err="1" smtClean="0">
                <a:latin typeface="+mn-lt"/>
                <a:cs typeface="Times New Roman" pitchFamily="18" charset="0"/>
              </a:rPr>
              <a:t>với</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giải</a:t>
            </a:r>
            <a:r>
              <a:rPr lang="en-US" sz="2000" dirty="0" smtClean="0">
                <a:latin typeface="+mn-lt"/>
                <a:cs typeface="Times New Roman" pitchFamily="18" charset="0"/>
              </a:rPr>
              <a:t> </a:t>
            </a:r>
            <a:r>
              <a:rPr lang="en-US" sz="2000" dirty="0" err="1" smtClean="0">
                <a:latin typeface="+mn-lt"/>
                <a:cs typeface="Times New Roman" pitchFamily="18" charset="0"/>
              </a:rPr>
              <a:t>thuật</a:t>
            </a:r>
            <a:r>
              <a:rPr lang="en-US" sz="2000" dirty="0" smtClean="0">
                <a:latin typeface="+mn-lt"/>
                <a:cs typeface="Times New Roman" pitchFamily="18" charset="0"/>
              </a:rPr>
              <a:t> </a:t>
            </a:r>
            <a:r>
              <a:rPr lang="en-US" sz="2000" dirty="0" err="1" smtClean="0">
                <a:latin typeface="+mn-lt"/>
                <a:cs typeface="Times New Roman" pitchFamily="18" charset="0"/>
              </a:rPr>
              <a:t>đường</a:t>
            </a:r>
            <a:r>
              <a:rPr lang="en-US" sz="2000" dirty="0" smtClean="0">
                <a:latin typeface="+mn-lt"/>
                <a:cs typeface="Times New Roman" pitchFamily="18" charset="0"/>
              </a:rPr>
              <a:t> </a:t>
            </a:r>
            <a:r>
              <a:rPr lang="en-US" sz="2000" dirty="0" err="1" smtClean="0">
                <a:latin typeface="+mn-lt"/>
                <a:cs typeface="Times New Roman" pitchFamily="18" charset="0"/>
              </a:rPr>
              <a:t>đi</a:t>
            </a:r>
            <a:r>
              <a:rPr lang="en-US" sz="2000" dirty="0" smtClean="0">
                <a:latin typeface="+mn-lt"/>
                <a:cs typeface="Times New Roman" pitchFamily="18" charset="0"/>
              </a:rPr>
              <a:t> </a:t>
            </a:r>
            <a:r>
              <a:rPr lang="en-US" sz="2000" dirty="0" err="1" smtClean="0">
                <a:latin typeface="+mn-lt"/>
                <a:cs typeface="Times New Roman" pitchFamily="18" charset="0"/>
              </a:rPr>
              <a:t>ngắn</a:t>
            </a:r>
            <a:r>
              <a:rPr lang="en-US" sz="2000" dirty="0" smtClean="0">
                <a:latin typeface="+mn-lt"/>
                <a:cs typeface="Times New Roman" pitchFamily="18" charset="0"/>
              </a:rPr>
              <a:t> </a:t>
            </a:r>
            <a:r>
              <a:rPr lang="en-US" sz="2000" dirty="0" err="1" smtClean="0">
                <a:latin typeface="+mn-lt"/>
                <a:cs typeface="Times New Roman" pitchFamily="18" charset="0"/>
              </a:rPr>
              <a:t>nhất</a:t>
            </a:r>
            <a:r>
              <a:rPr lang="en-US" sz="2000" dirty="0" smtClean="0">
                <a:latin typeface="+mn-lt"/>
                <a:cs typeface="Times New Roman" pitchFamily="18" charset="0"/>
              </a:rPr>
              <a:t> </a:t>
            </a:r>
            <a:r>
              <a:rPr lang="en-US" sz="2000" dirty="0" err="1" smtClean="0">
                <a:latin typeface="+mn-lt"/>
                <a:cs typeface="Times New Roman" pitchFamily="18" charset="0"/>
              </a:rPr>
              <a:t>cho</a:t>
            </a:r>
            <a:r>
              <a:rPr lang="en-US" sz="2000" dirty="0" smtClean="0">
                <a:latin typeface="+mn-lt"/>
                <a:cs typeface="Times New Roman" pitchFamily="18" charset="0"/>
              </a:rPr>
              <a:t> </a:t>
            </a:r>
            <a:r>
              <a:rPr lang="en-US" sz="2000" dirty="0" err="1" smtClean="0">
                <a:latin typeface="+mn-lt"/>
                <a:cs typeface="Times New Roman" pitchFamily="18" charset="0"/>
              </a:rPr>
              <a:t>trạm</a:t>
            </a:r>
            <a:r>
              <a:rPr lang="en-US" sz="2000" dirty="0" smtClean="0">
                <a:latin typeface="+mn-lt"/>
                <a:cs typeface="Times New Roman" pitchFamily="18" charset="0"/>
              </a:rPr>
              <a:t> </a:t>
            </a:r>
            <a:r>
              <a:rPr lang="en-US" sz="2000" dirty="0" err="1" smtClean="0">
                <a:latin typeface="+mn-lt"/>
                <a:cs typeface="Times New Roman" pitchFamily="18" charset="0"/>
              </a:rPr>
              <a:t>thu</a:t>
            </a:r>
            <a:r>
              <a:rPr lang="en-US" sz="2000" dirty="0" smtClean="0">
                <a:latin typeface="+mn-lt"/>
                <a:cs typeface="Times New Roman" pitchFamily="18" charset="0"/>
              </a:rPr>
              <a:t> </a:t>
            </a:r>
            <a:r>
              <a:rPr lang="en-US" sz="2000" dirty="0" err="1" smtClean="0">
                <a:latin typeface="+mn-lt"/>
                <a:cs typeface="Times New Roman" pitchFamily="18" charset="0"/>
              </a:rPr>
              <a:t>phát</a:t>
            </a:r>
            <a:r>
              <a:rPr lang="en-US" sz="2000" dirty="0" smtClean="0">
                <a:latin typeface="+mn-lt"/>
                <a:cs typeface="Times New Roman" pitchFamily="18" charset="0"/>
              </a:rPr>
              <a:t> di </a:t>
            </a:r>
            <a:r>
              <a:rPr lang="en-US" sz="2000" dirty="0" err="1" smtClean="0">
                <a:latin typeface="+mn-lt"/>
                <a:cs typeface="Times New Roman" pitchFamily="18" charset="0"/>
              </a:rPr>
              <a:t>động</a:t>
            </a:r>
            <a:r>
              <a:rPr lang="en-US" sz="2000" dirty="0" smtClean="0">
                <a:latin typeface="+mn-lt"/>
                <a:cs typeface="Times New Roman" pitchFamily="18" charset="0"/>
              </a:rPr>
              <a:t> </a:t>
            </a:r>
            <a:r>
              <a:rPr lang="en-US" sz="2000" dirty="0" err="1" smtClean="0">
                <a:latin typeface="+mn-lt"/>
                <a:cs typeface="Times New Roman" pitchFamily="18" charset="0"/>
              </a:rPr>
              <a:t>từ</a:t>
            </a:r>
            <a:r>
              <a:rPr lang="en-US" sz="2000" dirty="0" smtClean="0">
                <a:latin typeface="+mn-lt"/>
                <a:cs typeface="Times New Roman" pitchFamily="18" charset="0"/>
              </a:rPr>
              <a:t> </a:t>
            </a:r>
            <a:r>
              <a:rPr lang="en-US" sz="2000" dirty="0" err="1" smtClean="0">
                <a:latin typeface="+mn-lt"/>
                <a:cs typeface="Times New Roman" pitchFamily="18" charset="0"/>
              </a:rPr>
              <a:t>trạm</a:t>
            </a:r>
            <a:r>
              <a:rPr lang="en-US" sz="2000" dirty="0" smtClean="0">
                <a:latin typeface="+mn-lt"/>
                <a:cs typeface="Times New Roman" pitchFamily="18" charset="0"/>
              </a:rPr>
              <a:t> </a:t>
            </a:r>
            <a:r>
              <a:rPr lang="en-US" sz="2000" dirty="0" err="1" smtClean="0">
                <a:latin typeface="+mn-lt"/>
                <a:cs typeface="Times New Roman" pitchFamily="18" charset="0"/>
              </a:rPr>
              <a:t>cơ</a:t>
            </a:r>
            <a:r>
              <a:rPr lang="en-US" sz="2000" dirty="0" smtClean="0">
                <a:latin typeface="+mn-lt"/>
                <a:cs typeface="Times New Roman" pitchFamily="18" charset="0"/>
              </a:rPr>
              <a:t> </a:t>
            </a:r>
            <a:r>
              <a:rPr lang="en-US" sz="2000" dirty="0" err="1" smtClean="0">
                <a:latin typeface="+mn-lt"/>
                <a:cs typeface="Times New Roman" pitchFamily="18" charset="0"/>
              </a:rPr>
              <a:t>sở</a:t>
            </a:r>
            <a:r>
              <a:rPr lang="en-US" sz="2000" dirty="0" smtClean="0">
                <a:latin typeface="+mn-lt"/>
                <a:cs typeface="Times New Roman" pitchFamily="18" charset="0"/>
              </a:rPr>
              <a:t> (BS) </a:t>
            </a:r>
            <a:r>
              <a:rPr lang="en-US" sz="2000" dirty="0" err="1" smtClean="0">
                <a:latin typeface="+mn-lt"/>
                <a:cs typeface="Times New Roman" pitchFamily="18" charset="0"/>
              </a:rPr>
              <a:t>đến</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trưởng</a:t>
            </a:r>
            <a:r>
              <a:rPr lang="en-US" sz="2000" dirty="0" smtClean="0">
                <a:latin typeface="+mn-lt"/>
                <a:cs typeface="Times New Roman" pitchFamily="18" charset="0"/>
              </a:rPr>
              <a:t> </a:t>
            </a:r>
            <a:r>
              <a:rPr lang="en-US" sz="2000" dirty="0" err="1" smtClean="0">
                <a:latin typeface="+mn-lt"/>
                <a:cs typeface="Times New Roman" pitchFamily="18" charset="0"/>
              </a:rPr>
              <a:t>cụm</a:t>
            </a:r>
            <a:r>
              <a:rPr lang="en-US" sz="2000" dirty="0" smtClean="0">
                <a:latin typeface="+mn-lt"/>
                <a:cs typeface="Times New Roman" pitchFamily="18" charset="0"/>
              </a:rPr>
              <a:t> (CH) </a:t>
            </a:r>
            <a:r>
              <a:rPr lang="en-US" sz="2000" dirty="0" err="1" smtClean="0">
                <a:latin typeface="+mn-lt"/>
                <a:cs typeface="Times New Roman" pitchFamily="18" charset="0"/>
              </a:rPr>
              <a:t>để</a:t>
            </a:r>
            <a:r>
              <a:rPr lang="en-US" sz="2000" dirty="0" smtClean="0">
                <a:latin typeface="+mn-lt"/>
                <a:cs typeface="Times New Roman" pitchFamily="18" charset="0"/>
              </a:rPr>
              <a:t> </a:t>
            </a:r>
            <a:r>
              <a:rPr lang="en-US" sz="2000" dirty="0" err="1" smtClean="0">
                <a:latin typeface="+mn-lt"/>
                <a:cs typeface="Times New Roman" pitchFamily="18" charset="0"/>
              </a:rPr>
              <a:t>thu</a:t>
            </a:r>
            <a:r>
              <a:rPr lang="en-US" sz="2000" dirty="0" smtClean="0">
                <a:latin typeface="+mn-lt"/>
                <a:cs typeface="Times New Roman" pitchFamily="18" charset="0"/>
              </a:rPr>
              <a:t> </a:t>
            </a:r>
            <a:r>
              <a:rPr lang="en-US" sz="2000" dirty="0" err="1" smtClean="0">
                <a:latin typeface="+mn-lt"/>
                <a:cs typeface="Times New Roman" pitchFamily="18" charset="0"/>
              </a:rPr>
              <a:t>thập</a:t>
            </a:r>
            <a:r>
              <a:rPr lang="en-US" sz="2000" dirty="0" smtClean="0">
                <a:latin typeface="+mn-lt"/>
                <a:cs typeface="Times New Roman" pitchFamily="18" charset="0"/>
              </a:rPr>
              <a:t> </a:t>
            </a:r>
            <a:r>
              <a:rPr lang="en-US" sz="2000" dirty="0" err="1" smtClean="0">
                <a:latin typeface="+mn-lt"/>
                <a:cs typeface="Times New Roman" pitchFamily="18" charset="0"/>
              </a:rPr>
              <a:t>thông</a:t>
            </a:r>
            <a:r>
              <a:rPr lang="en-US" sz="2000" dirty="0" smtClean="0">
                <a:latin typeface="+mn-lt"/>
                <a:cs typeface="Times New Roman" pitchFamily="18" charset="0"/>
              </a:rPr>
              <a:t> tin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a:latin typeface="+mn-lt"/>
                <a:cs typeface="Times New Roman" pitchFamily="18" charset="0"/>
              </a:rPr>
              <a:t>.</a:t>
            </a: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en-US" sz="2000" dirty="0" smtClean="0">
                <a:latin typeface="+mn-lt"/>
                <a:cs typeface="Times New Roman" pitchFamily="18" charset="0"/>
              </a:rPr>
              <a:t>An </a:t>
            </a:r>
            <a:r>
              <a:rPr lang="en-US" sz="2000" dirty="0" err="1" smtClean="0">
                <a:latin typeface="+mn-lt"/>
                <a:cs typeface="Times New Roman" pitchFamily="18" charset="0"/>
              </a:rPr>
              <a:t>ninh</a:t>
            </a:r>
            <a:r>
              <a:rPr lang="en-US" sz="2000" dirty="0" smtClean="0">
                <a:latin typeface="+mn-lt"/>
                <a:cs typeface="Times New Roman" pitchFamily="18" charset="0"/>
              </a:rPr>
              <a:t> </a:t>
            </a:r>
            <a:r>
              <a:rPr lang="en-US" sz="2000" dirty="0" err="1" smtClean="0">
                <a:latin typeface="+mn-lt"/>
                <a:cs typeface="Times New Roman" pitchFamily="18" charset="0"/>
              </a:rPr>
              <a:t>mạng</a:t>
            </a:r>
            <a:endParaRPr lang="en-US" sz="2000" dirty="0">
              <a:latin typeface="+mn-lt"/>
              <a:cs typeface="Times New Roman" pitchFamily="18" charset="0"/>
            </a:endParaRPr>
          </a:p>
        </p:txBody>
      </p:sp>
    </p:spTree>
    <p:extLst>
      <p:ext uri="{BB962C8B-B14F-4D97-AF65-F5344CB8AC3E}">
        <p14:creationId xmlns:p14="http://schemas.microsoft.com/office/powerpoint/2010/main" val="27275808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22</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j-lt"/>
              </a:rPr>
              <a:t>CHƯƠNG 1 – TỔNG QUAN VỀ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a:defRPr/>
            </a:pPr>
            <a:r>
              <a:rPr lang="en-US" sz="2800" dirty="0" err="1" smtClean="0">
                <a:latin typeface="+mn-lt"/>
                <a:cs typeface="Times New Roman" pitchFamily="18" charset="0"/>
              </a:rPr>
              <a:t>Giới</a:t>
            </a:r>
            <a:r>
              <a:rPr lang="en-US" sz="2800" dirty="0" smtClean="0">
                <a:latin typeface="+mn-lt"/>
                <a:cs typeface="Times New Roman" pitchFamily="18" charset="0"/>
              </a:rPr>
              <a:t> </a:t>
            </a:r>
            <a:r>
              <a:rPr lang="en-US" sz="2800" dirty="0" err="1" smtClean="0">
                <a:latin typeface="+mn-lt"/>
                <a:cs typeface="Times New Roman" pitchFamily="18" charset="0"/>
              </a:rPr>
              <a:t>thiệu</a:t>
            </a:r>
            <a:r>
              <a:rPr lang="en-US" sz="2800" dirty="0" smtClean="0">
                <a:latin typeface="+mn-lt"/>
                <a:cs typeface="Times New Roman" pitchFamily="18" charset="0"/>
              </a:rPr>
              <a:t> </a:t>
            </a:r>
            <a:r>
              <a:rPr lang="en-US" sz="2800" dirty="0" err="1" smtClean="0">
                <a:latin typeface="+mn-lt"/>
                <a:cs typeface="Times New Roman" pitchFamily="18" charset="0"/>
              </a:rPr>
              <a:t>chung</a:t>
            </a:r>
            <a:endParaRPr lang="en-US" sz="2800" dirty="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Ứng</a:t>
            </a:r>
            <a:r>
              <a:rPr lang="en-US" sz="2000" dirty="0" smtClean="0">
                <a:latin typeface="+mn-lt"/>
                <a:cs typeface="Times New Roman" pitchFamily="18" charset="0"/>
              </a:rPr>
              <a:t> </a:t>
            </a:r>
            <a:r>
              <a:rPr lang="en-US" sz="2000" dirty="0" err="1" smtClean="0">
                <a:latin typeface="+mn-lt"/>
                <a:cs typeface="Times New Roman" pitchFamily="18" charset="0"/>
              </a:rPr>
              <a:t>dụng</a:t>
            </a:r>
            <a:r>
              <a:rPr lang="en-US" sz="2000" dirty="0" smtClean="0">
                <a:latin typeface="+mn-lt"/>
                <a:cs typeface="Times New Roman" pitchFamily="18" charset="0"/>
              </a:rPr>
              <a:t> </a:t>
            </a:r>
            <a:r>
              <a:rPr lang="en-US" sz="2000" dirty="0" err="1" smtClean="0">
                <a:latin typeface="+mn-lt"/>
                <a:cs typeface="Times New Roman" pitchFamily="18" charset="0"/>
              </a:rPr>
              <a:t>thực</a:t>
            </a:r>
            <a:r>
              <a:rPr lang="en-US" sz="2000" dirty="0" smtClean="0">
                <a:latin typeface="+mn-lt"/>
                <a:cs typeface="Times New Roman" pitchFamily="18" charset="0"/>
              </a:rPr>
              <a:t> </a:t>
            </a:r>
            <a:r>
              <a:rPr lang="en-US" sz="2000" dirty="0" err="1" smtClean="0">
                <a:latin typeface="+mn-lt"/>
                <a:cs typeface="Times New Roman" pitchFamily="18" charset="0"/>
              </a:rPr>
              <a:t>tế</a:t>
            </a:r>
            <a:r>
              <a:rPr lang="en-US" sz="2000" dirty="0" smtClean="0">
                <a:latin typeface="+mn-lt"/>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Trong</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hoạt</a:t>
            </a:r>
            <a:r>
              <a:rPr lang="en-US" sz="2000" dirty="0" smtClean="0">
                <a:latin typeface="+mn-lt"/>
                <a:cs typeface="Times New Roman" pitchFamily="18" charset="0"/>
              </a:rPr>
              <a:t> </a:t>
            </a:r>
            <a:r>
              <a:rPr lang="en-US" sz="2000" dirty="0" err="1" smtClean="0">
                <a:latin typeface="+mn-lt"/>
                <a:cs typeface="Times New Roman" pitchFamily="18" charset="0"/>
              </a:rPr>
              <a:t>động</a:t>
            </a:r>
            <a:r>
              <a:rPr lang="en-US" sz="2000" dirty="0" smtClean="0">
                <a:latin typeface="+mn-lt"/>
                <a:cs typeface="Times New Roman" pitchFamily="18" charset="0"/>
              </a:rPr>
              <a:t> </a:t>
            </a:r>
            <a:r>
              <a:rPr lang="en-US" sz="2000" dirty="0" err="1" smtClean="0">
                <a:latin typeface="+mn-lt"/>
                <a:cs typeface="Times New Roman" pitchFamily="18" charset="0"/>
              </a:rPr>
              <a:t>hàng</a:t>
            </a:r>
            <a:r>
              <a:rPr lang="en-US" sz="2000" dirty="0" smtClean="0">
                <a:latin typeface="+mn-lt"/>
                <a:cs typeface="Times New Roman" pitchFamily="18" charset="0"/>
              </a:rPr>
              <a:t> </a:t>
            </a:r>
            <a:r>
              <a:rPr lang="en-US" sz="2000" dirty="0" err="1" smtClean="0">
                <a:latin typeface="+mn-lt"/>
                <a:cs typeface="Times New Roman" pitchFamily="18" charset="0"/>
              </a:rPr>
              <a:t>ngày</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con </a:t>
            </a:r>
            <a:r>
              <a:rPr lang="en-US" sz="2000" dirty="0" err="1" smtClean="0">
                <a:latin typeface="+mn-lt"/>
                <a:cs typeface="Times New Roman" pitchFamily="18" charset="0"/>
              </a:rPr>
              <a:t>người</a:t>
            </a:r>
            <a:r>
              <a:rPr lang="en-US" sz="2000" dirty="0" smtClean="0">
                <a:latin typeface="+mn-lt"/>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Ứng</a:t>
            </a:r>
            <a:r>
              <a:rPr lang="en-US" sz="2000" dirty="0" smtClean="0">
                <a:latin typeface="+mn-lt"/>
                <a:cs typeface="Times New Roman" pitchFamily="18" charset="0"/>
              </a:rPr>
              <a:t> </a:t>
            </a:r>
            <a:r>
              <a:rPr lang="en-US" sz="2000" dirty="0" err="1" smtClean="0">
                <a:latin typeface="+mn-lt"/>
                <a:cs typeface="Times New Roman" pitchFamily="18" charset="0"/>
              </a:rPr>
              <a:t>dụng</a:t>
            </a:r>
            <a:r>
              <a:rPr lang="en-US" sz="2000" dirty="0" smtClean="0">
                <a:latin typeface="+mn-lt"/>
                <a:cs typeface="Times New Roman" pitchFamily="18" charset="0"/>
              </a:rPr>
              <a:t> </a:t>
            </a:r>
            <a:r>
              <a:rPr lang="en-US" sz="2000" dirty="0" err="1" smtClean="0">
                <a:latin typeface="+mn-lt"/>
                <a:cs typeface="Times New Roman" pitchFamily="18" charset="0"/>
              </a:rPr>
              <a:t>vào</a:t>
            </a:r>
            <a:r>
              <a:rPr lang="en-US" sz="2000" dirty="0" smtClean="0">
                <a:latin typeface="+mn-lt"/>
                <a:cs typeface="Times New Roman" pitchFamily="18" charset="0"/>
              </a:rPr>
              <a:t> </a:t>
            </a:r>
            <a:r>
              <a:rPr lang="en-US" sz="2000" dirty="0" err="1" smtClean="0">
                <a:latin typeface="+mn-lt"/>
                <a:cs typeface="Times New Roman" pitchFamily="18" charset="0"/>
              </a:rPr>
              <a:t>môi</a:t>
            </a:r>
            <a:r>
              <a:rPr lang="en-US" sz="2000" dirty="0" smtClean="0">
                <a:latin typeface="+mn-lt"/>
                <a:cs typeface="Times New Roman" pitchFamily="18" charset="0"/>
              </a:rPr>
              <a:t> </a:t>
            </a:r>
            <a:r>
              <a:rPr lang="en-US" sz="2000" dirty="0" err="1" smtClean="0">
                <a:latin typeface="+mn-lt"/>
                <a:cs typeface="Times New Roman" pitchFamily="18" charset="0"/>
              </a:rPr>
              <a:t>trường</a:t>
            </a:r>
            <a:r>
              <a:rPr lang="en-US" sz="2000" dirty="0" smtClean="0">
                <a:latin typeface="+mn-lt"/>
                <a:cs typeface="Times New Roman" pitchFamily="18" charset="0"/>
              </a:rPr>
              <a:t> con </a:t>
            </a:r>
            <a:r>
              <a:rPr lang="en-US" sz="2000" dirty="0" err="1" smtClean="0">
                <a:latin typeface="+mn-lt"/>
                <a:cs typeface="Times New Roman" pitchFamily="18" charset="0"/>
              </a:rPr>
              <a:t>người</a:t>
            </a:r>
            <a:r>
              <a:rPr lang="en-US" sz="2000" dirty="0" smtClean="0">
                <a:latin typeface="+mn-lt"/>
                <a:cs typeface="Times New Roman" pitchFamily="18" charset="0"/>
              </a:rPr>
              <a:t> </a:t>
            </a:r>
            <a:r>
              <a:rPr lang="en-US" sz="2000" dirty="0" err="1" smtClean="0">
                <a:latin typeface="+mn-lt"/>
                <a:cs typeface="Times New Roman" pitchFamily="18" charset="0"/>
              </a:rPr>
              <a:t>ít</a:t>
            </a:r>
            <a:r>
              <a:rPr lang="en-US" sz="2000" dirty="0" smtClean="0">
                <a:latin typeface="+mn-lt"/>
                <a:cs typeface="Times New Roman" pitchFamily="18" charset="0"/>
              </a:rPr>
              <a:t> can </a:t>
            </a:r>
            <a:r>
              <a:rPr lang="en-US" sz="2000" dirty="0" err="1" smtClean="0">
                <a:latin typeface="+mn-lt"/>
                <a:cs typeface="Times New Roman" pitchFamily="18" charset="0"/>
              </a:rPr>
              <a:t>thiệp</a:t>
            </a:r>
            <a:r>
              <a:rPr lang="en-US" sz="2000" dirty="0" smtClean="0">
                <a:latin typeface="+mn-lt"/>
                <a:cs typeface="Times New Roman" pitchFamily="18" charset="0"/>
              </a:rPr>
              <a:t> (</a:t>
            </a:r>
            <a:r>
              <a:rPr lang="en-US" sz="2000" dirty="0" err="1" smtClean="0">
                <a:latin typeface="+mn-lt"/>
                <a:cs typeface="Times New Roman" pitchFamily="18" charset="0"/>
              </a:rPr>
              <a:t>Mạng</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không</a:t>
            </a:r>
            <a:r>
              <a:rPr lang="en-US" sz="2000" dirty="0" smtClean="0">
                <a:latin typeface="+mn-lt"/>
                <a:cs typeface="Times New Roman" pitchFamily="18" charset="0"/>
              </a:rPr>
              <a:t> </a:t>
            </a:r>
            <a:r>
              <a:rPr lang="en-US" sz="2000" dirty="0" err="1" smtClean="0">
                <a:latin typeface="+mn-lt"/>
                <a:cs typeface="Times New Roman" pitchFamily="18" charset="0"/>
              </a:rPr>
              <a:t>dây</a:t>
            </a:r>
            <a:r>
              <a:rPr lang="en-US" sz="2000" dirty="0" smtClean="0">
                <a:latin typeface="+mn-lt"/>
                <a:cs typeface="Times New Roman" pitchFamily="18" charset="0"/>
              </a:rPr>
              <a:t> – WSN).</a:t>
            </a:r>
            <a:endParaRPr lang="en-US" sz="2000" dirty="0">
              <a:latin typeface="+mn-lt"/>
              <a:cs typeface="Times New Roman" pitchFamily="18" charset="0"/>
            </a:endParaRPr>
          </a:p>
        </p:txBody>
      </p:sp>
    </p:spTree>
    <p:extLst>
      <p:ext uri="{BB962C8B-B14F-4D97-AF65-F5344CB8AC3E}">
        <p14:creationId xmlns:p14="http://schemas.microsoft.com/office/powerpoint/2010/main" val="1047575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23</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j-lt"/>
              </a:rPr>
              <a:t>CHƯƠNG 1 – TỔNG QUAN VỀ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2"/>
              <a:defRPr/>
            </a:pPr>
            <a:r>
              <a:rPr lang="en-US" sz="2800" dirty="0" err="1" smtClean="0">
                <a:latin typeface="+mn-lt"/>
                <a:cs typeface="Times New Roman" pitchFamily="18" charset="0"/>
              </a:rPr>
              <a:t>Cơ</a:t>
            </a:r>
            <a:r>
              <a:rPr lang="en-US" sz="2800" dirty="0" smtClean="0">
                <a:latin typeface="+mn-lt"/>
                <a:cs typeface="Times New Roman" pitchFamily="18" charset="0"/>
              </a:rPr>
              <a:t> </a:t>
            </a:r>
            <a:r>
              <a:rPr lang="en-US" sz="2800" dirty="0" err="1" smtClean="0">
                <a:latin typeface="+mn-lt"/>
                <a:cs typeface="Times New Roman" pitchFamily="18" charset="0"/>
              </a:rPr>
              <a:t>sở</a:t>
            </a:r>
            <a:r>
              <a:rPr lang="en-US" sz="2800" dirty="0" smtClean="0">
                <a:latin typeface="+mn-lt"/>
                <a:cs typeface="Times New Roman" pitchFamily="18" charset="0"/>
              </a:rPr>
              <a:t> </a:t>
            </a:r>
            <a:r>
              <a:rPr lang="en-US" sz="2800" dirty="0" err="1" smtClean="0">
                <a:latin typeface="+mn-lt"/>
                <a:cs typeface="Times New Roman" pitchFamily="18" charset="0"/>
              </a:rPr>
              <a:t>hạ</a:t>
            </a:r>
            <a:r>
              <a:rPr lang="en-US" sz="2800" dirty="0" smtClean="0">
                <a:latin typeface="+mn-lt"/>
                <a:cs typeface="Times New Roman" pitchFamily="18" charset="0"/>
              </a:rPr>
              <a:t> </a:t>
            </a:r>
            <a:r>
              <a:rPr lang="en-US" sz="2800" dirty="0" err="1" smtClean="0">
                <a:latin typeface="+mn-lt"/>
                <a:cs typeface="Times New Roman" pitchFamily="18" charset="0"/>
              </a:rPr>
              <a:t>tầng</a:t>
            </a:r>
            <a:r>
              <a:rPr lang="en-US" sz="2800" dirty="0" smtClean="0">
                <a:latin typeface="+mn-lt"/>
                <a:cs typeface="Times New Roman" pitchFamily="18" charset="0"/>
              </a:rPr>
              <a:t> </a:t>
            </a:r>
            <a:r>
              <a:rPr lang="en-US" sz="2800" dirty="0" err="1" smtClean="0">
                <a:latin typeface="+mn-lt"/>
                <a:cs typeface="Times New Roman" pitchFamily="18" charset="0"/>
              </a:rPr>
              <a:t>và</a:t>
            </a:r>
            <a:r>
              <a:rPr lang="en-US" sz="2800" dirty="0" smtClean="0">
                <a:latin typeface="+mn-lt"/>
                <a:cs typeface="Times New Roman" pitchFamily="18" charset="0"/>
              </a:rPr>
              <a:t> </a:t>
            </a:r>
            <a:r>
              <a:rPr lang="en-US" sz="2800" dirty="0" err="1">
                <a:cs typeface="Times New Roman" pitchFamily="18" charset="0"/>
              </a:rPr>
              <a:t>c</a:t>
            </a:r>
            <a:r>
              <a:rPr lang="en-US" sz="2800" dirty="0" err="1" smtClean="0">
                <a:cs typeface="Times New Roman" pitchFamily="18" charset="0"/>
              </a:rPr>
              <a:t>ác</a:t>
            </a:r>
            <a:r>
              <a:rPr lang="en-US" sz="2800" dirty="0" smtClean="0">
                <a:cs typeface="Times New Roman" pitchFamily="18" charset="0"/>
              </a:rPr>
              <a:t> </a:t>
            </a:r>
            <a:r>
              <a:rPr lang="en-US" sz="2800" dirty="0" err="1">
                <a:cs typeface="Times New Roman" pitchFamily="18" charset="0"/>
              </a:rPr>
              <a:t>yêu</a:t>
            </a:r>
            <a:r>
              <a:rPr lang="en-US" sz="2800" dirty="0">
                <a:cs typeface="Times New Roman" pitchFamily="18" charset="0"/>
              </a:rPr>
              <a:t> </a:t>
            </a:r>
            <a:r>
              <a:rPr lang="en-US" sz="2800" dirty="0" err="1">
                <a:cs typeface="Times New Roman" pitchFamily="18" charset="0"/>
              </a:rPr>
              <a:t>cầu</a:t>
            </a:r>
            <a:r>
              <a:rPr lang="en-US" sz="2800" dirty="0">
                <a:cs typeface="Times New Roman" pitchFamily="18" charset="0"/>
              </a:rPr>
              <a:t> </a:t>
            </a:r>
            <a:r>
              <a:rPr lang="en-US" sz="2800" dirty="0" err="1">
                <a:cs typeface="Times New Roman" pitchFamily="18" charset="0"/>
              </a:rPr>
              <a:t>của</a:t>
            </a:r>
            <a:r>
              <a:rPr lang="en-US" sz="2800" dirty="0">
                <a:cs typeface="Times New Roman" pitchFamily="18" charset="0"/>
              </a:rPr>
              <a:t> </a:t>
            </a:r>
            <a:r>
              <a:rPr lang="en-US" sz="2800" dirty="0" err="1">
                <a:cs typeface="Times New Roman" pitchFamily="18" charset="0"/>
              </a:rPr>
              <a:t>Mạng</a:t>
            </a:r>
            <a:r>
              <a:rPr lang="en-US" sz="2800" dirty="0">
                <a:cs typeface="Times New Roman" pitchFamily="18" charset="0"/>
              </a:rPr>
              <a:t> </a:t>
            </a:r>
            <a:r>
              <a:rPr lang="en-US" sz="2800" dirty="0" err="1">
                <a:cs typeface="Times New Roman" pitchFamily="18" charset="0"/>
              </a:rPr>
              <a:t>cảm</a:t>
            </a:r>
            <a:r>
              <a:rPr lang="en-US" sz="2800" dirty="0">
                <a:cs typeface="Times New Roman" pitchFamily="18" charset="0"/>
              </a:rPr>
              <a:t> </a:t>
            </a:r>
            <a:r>
              <a:rPr lang="en-US" sz="2800" dirty="0" err="1" smtClean="0">
                <a:cs typeface="Times New Roman" pitchFamily="18" charset="0"/>
              </a:rPr>
              <a:t>biến</a:t>
            </a:r>
            <a:endParaRPr lang="en-US" sz="2800" dirty="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Mạng</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dựa</a:t>
            </a:r>
            <a:r>
              <a:rPr lang="en-US" sz="2000" dirty="0" smtClean="0">
                <a:latin typeface="+mn-lt"/>
                <a:cs typeface="Times New Roman" pitchFamily="18" charset="0"/>
              </a:rPr>
              <a:t> </a:t>
            </a:r>
            <a:r>
              <a:rPr lang="en-US" sz="2000" dirty="0" err="1" smtClean="0">
                <a:latin typeface="+mn-lt"/>
                <a:cs typeface="Times New Roman" pitchFamily="18" charset="0"/>
              </a:rPr>
              <a:t>trên</a:t>
            </a:r>
            <a:r>
              <a:rPr lang="en-US" sz="2000" dirty="0" smtClean="0">
                <a:latin typeface="+mn-lt"/>
                <a:cs typeface="Times New Roman" pitchFamily="18" charset="0"/>
              </a:rPr>
              <a:t> </a:t>
            </a:r>
            <a:r>
              <a:rPr lang="en-US" sz="2000" dirty="0" err="1" smtClean="0">
                <a:latin typeface="+mn-lt"/>
                <a:cs typeface="Times New Roman" pitchFamily="18" charset="0"/>
              </a:rPr>
              <a:t>hạ</a:t>
            </a:r>
            <a:r>
              <a:rPr lang="en-US" sz="2000" dirty="0" smtClean="0">
                <a:latin typeface="+mn-lt"/>
                <a:cs typeface="Times New Roman" pitchFamily="18" charset="0"/>
              </a:rPr>
              <a:t> </a:t>
            </a:r>
            <a:r>
              <a:rPr lang="en-US" sz="2000" dirty="0" err="1" smtClean="0">
                <a:latin typeface="+mn-lt"/>
                <a:cs typeface="Times New Roman" pitchFamily="18" charset="0"/>
              </a:rPr>
              <a:t>tầng</a:t>
            </a:r>
            <a:r>
              <a:rPr lang="en-US" sz="2000" dirty="0" smtClean="0">
                <a:latin typeface="+mn-lt"/>
                <a:cs typeface="Times New Roman" pitchFamily="18" charset="0"/>
              </a:rPr>
              <a:t> </a:t>
            </a:r>
            <a:r>
              <a:rPr lang="en-US" sz="2000" dirty="0" err="1" smtClean="0">
                <a:latin typeface="+mn-lt"/>
                <a:cs typeface="Times New Roman" pitchFamily="18" charset="0"/>
              </a:rPr>
              <a:t>mạng</a:t>
            </a:r>
            <a:r>
              <a:rPr lang="en-US" sz="2000" dirty="0" smtClean="0">
                <a:latin typeface="+mn-lt"/>
                <a:cs typeface="Times New Roman" pitchFamily="18" charset="0"/>
              </a:rPr>
              <a:t> </a:t>
            </a:r>
            <a:r>
              <a:rPr lang="en-US" sz="2000" dirty="0" err="1" smtClean="0">
                <a:latin typeface="+mn-lt"/>
                <a:cs typeface="Times New Roman" pitchFamily="18" charset="0"/>
              </a:rPr>
              <a:t>lõi</a:t>
            </a:r>
            <a:r>
              <a:rPr lang="en-US" sz="2000" dirty="0" smtClean="0">
                <a:latin typeface="+mn-lt"/>
                <a:cs typeface="Times New Roman" pitchFamily="18" charset="0"/>
              </a:rPr>
              <a:t> </a:t>
            </a:r>
            <a:r>
              <a:rPr lang="en-US" sz="2000" dirty="0" err="1" smtClean="0">
                <a:latin typeface="+mn-lt"/>
                <a:cs typeface="Times New Roman" pitchFamily="18" charset="0"/>
              </a:rPr>
              <a:t>có</a:t>
            </a:r>
            <a:r>
              <a:rPr lang="en-US" sz="2000" dirty="0" smtClean="0">
                <a:latin typeface="+mn-lt"/>
                <a:cs typeface="Times New Roman" pitchFamily="18" charset="0"/>
              </a:rPr>
              <a:t> </a:t>
            </a:r>
            <a:r>
              <a:rPr lang="en-US" sz="2000" dirty="0" err="1" smtClean="0">
                <a:latin typeface="+mn-lt"/>
                <a:cs typeface="Times New Roman" pitchFamily="18" charset="0"/>
              </a:rPr>
              <a:t>sẵn</a:t>
            </a:r>
            <a:r>
              <a:rPr lang="en-US" sz="2000" dirty="0" smtClean="0">
                <a:latin typeface="+mn-lt"/>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vi-VN" sz="2000" dirty="0">
                <a:latin typeface="+mn-lt"/>
                <a:cs typeface="Times New Roman" pitchFamily="18" charset="0"/>
              </a:rPr>
              <a:t>Các trạm gốc được nối với một </a:t>
            </a:r>
            <a:r>
              <a:rPr lang="vi-VN" sz="2000" dirty="0" smtClean="0">
                <a:latin typeface="+mn-lt"/>
                <a:cs typeface="Times New Roman" pitchFamily="18" charset="0"/>
              </a:rPr>
              <a:t>mạng </a:t>
            </a:r>
            <a:r>
              <a:rPr lang="vi-VN" sz="2000" dirty="0">
                <a:latin typeface="+mn-lt"/>
                <a:cs typeface="Times New Roman" pitchFamily="18" charset="0"/>
              </a:rPr>
              <a:t>xương sống hữu </a:t>
            </a:r>
            <a:r>
              <a:rPr lang="vi-VN" sz="2000" dirty="0" smtClean="0">
                <a:latin typeface="+mn-lt"/>
                <a:cs typeface="Times New Roman" pitchFamily="18" charset="0"/>
              </a:rPr>
              <a:t>tuyến</a:t>
            </a:r>
            <a:r>
              <a:rPr lang="en-US" sz="2000" dirty="0" smtClean="0">
                <a:latin typeface="+mn-lt"/>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Các </a:t>
            </a:r>
            <a:r>
              <a:rPr lang="vi-VN" sz="2000" dirty="0">
                <a:latin typeface="+mn-lt"/>
                <a:cs typeface="Times New Roman" pitchFamily="18" charset="0"/>
              </a:rPr>
              <a:t>thực thể di động giao tiếp vô tuyến với các trạm gốc </a:t>
            </a:r>
            <a:r>
              <a:rPr lang="vi-VN" sz="2000" dirty="0" smtClean="0">
                <a:latin typeface="+mn-lt"/>
                <a:cs typeface="Times New Roman" pitchFamily="18" charset="0"/>
              </a:rPr>
              <a:t>này</a:t>
            </a:r>
            <a:r>
              <a:rPr lang="en-US" sz="2000" dirty="0" smtClean="0">
                <a:latin typeface="+mn-lt"/>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Lưu </a:t>
            </a:r>
            <a:r>
              <a:rPr lang="vi-VN" sz="2000" dirty="0">
                <a:latin typeface="+mn-lt"/>
                <a:cs typeface="Times New Roman" pitchFamily="18" charset="0"/>
              </a:rPr>
              <a:t>lượng giữa các thực thể di động khác nhau được chuyển tiếp bởi các trạm gốc và mạng xương sống hữu </a:t>
            </a:r>
            <a:r>
              <a:rPr lang="vi-VN" sz="2000" dirty="0" smtClean="0">
                <a:latin typeface="+mn-lt"/>
                <a:cs typeface="Times New Roman" pitchFamily="18" charset="0"/>
              </a:rPr>
              <a:t>tuyến</a:t>
            </a:r>
            <a:r>
              <a:rPr lang="en-US" sz="2000" dirty="0" smtClean="0">
                <a:latin typeface="+mn-lt"/>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Sự </a:t>
            </a:r>
            <a:r>
              <a:rPr lang="vi-VN" sz="2000" dirty="0">
                <a:latin typeface="+mn-lt"/>
                <a:cs typeface="Times New Roman" pitchFamily="18" charset="0"/>
              </a:rPr>
              <a:t>di động được hỗ trợ bởi chuyển mạch từ một trạm gốc này tới trạm gốc </a:t>
            </a:r>
            <a:r>
              <a:rPr lang="vi-VN" sz="2000" dirty="0" smtClean="0">
                <a:latin typeface="+mn-lt"/>
                <a:cs typeface="Times New Roman" pitchFamily="18" charset="0"/>
              </a:rPr>
              <a:t>khác</a:t>
            </a:r>
            <a:endParaRPr lang="en-US" sz="2000" dirty="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Phần</a:t>
            </a:r>
            <a:r>
              <a:rPr lang="en-US" sz="2000" dirty="0" smtClean="0">
                <a:latin typeface="+mn-lt"/>
                <a:cs typeface="Times New Roman" pitchFamily="18" charset="0"/>
              </a:rPr>
              <a:t> </a:t>
            </a:r>
            <a:r>
              <a:rPr lang="en-US" sz="2000" dirty="0" err="1" smtClean="0">
                <a:latin typeface="+mn-lt"/>
                <a:cs typeface="Times New Roman" pitchFamily="18" charset="0"/>
              </a:rPr>
              <a:t>trường</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hạ</a:t>
            </a:r>
            <a:r>
              <a:rPr lang="en-US" sz="2000" dirty="0" smtClean="0">
                <a:latin typeface="+mn-lt"/>
                <a:cs typeface="Times New Roman" pitchFamily="18" charset="0"/>
              </a:rPr>
              <a:t> </a:t>
            </a:r>
            <a:r>
              <a:rPr lang="en-US" sz="2000" dirty="0" err="1" smtClean="0">
                <a:latin typeface="+mn-lt"/>
                <a:cs typeface="Times New Roman" pitchFamily="18" charset="0"/>
              </a:rPr>
              <a:t>tầng</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triển</a:t>
            </a:r>
            <a:r>
              <a:rPr lang="en-US" sz="2000" dirty="0" smtClean="0">
                <a:latin typeface="+mn-lt"/>
                <a:cs typeface="Times New Roman" pitchFamily="18" charset="0"/>
              </a:rPr>
              <a:t> </a:t>
            </a:r>
            <a:r>
              <a:rPr lang="en-US" sz="2000" dirty="0" err="1" smtClean="0">
                <a:latin typeface="+mn-lt"/>
                <a:cs typeface="Times New Roman" pitchFamily="18" charset="0"/>
              </a:rPr>
              <a:t>khai</a:t>
            </a:r>
            <a:r>
              <a:rPr lang="en-US" sz="2000" dirty="0" smtClean="0">
                <a:latin typeface="+mn-lt"/>
                <a:cs typeface="Times New Roman" pitchFamily="18" charset="0"/>
              </a:rPr>
              <a:t> </a:t>
            </a:r>
            <a:r>
              <a:rPr lang="en-US" sz="2000" dirty="0" err="1" smtClean="0">
                <a:latin typeface="+mn-lt"/>
                <a:cs typeface="Times New Roman" pitchFamily="18" charset="0"/>
              </a:rPr>
              <a:t>nhanh</a:t>
            </a:r>
            <a:r>
              <a:rPr lang="en-US" sz="2000" dirty="0" smtClean="0">
                <a:latin typeface="+mn-lt"/>
                <a:cs typeface="Times New Roman" pitchFamily="18" charset="0"/>
              </a:rPr>
              <a:t> </a:t>
            </a:r>
            <a:r>
              <a:rPr lang="en-US" sz="2000" dirty="0" err="1" smtClean="0">
                <a:latin typeface="+mn-lt"/>
                <a:cs typeface="Times New Roman" pitchFamily="18" charset="0"/>
              </a:rPr>
              <a:t>chóng</a:t>
            </a:r>
            <a:r>
              <a:rPr lang="en-US" sz="2000" dirty="0" smtClean="0">
                <a:latin typeface="+mn-lt"/>
                <a:cs typeface="Times New Roman" pitchFamily="18" charset="0"/>
              </a:rPr>
              <a:t>.</a:t>
            </a:r>
            <a:endParaRPr lang="en-US" sz="2000" dirty="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endParaRPr lang="en-US" sz="2000" dirty="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endParaRPr lang="en-US" sz="2000" dirty="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endParaRPr lang="en-US" sz="3000" dirty="0">
              <a:latin typeface="+mn-lt"/>
              <a:cs typeface="Times New Roman" pitchFamily="18" charset="0"/>
            </a:endParaRPr>
          </a:p>
        </p:txBody>
      </p:sp>
      <p:grpSp>
        <p:nvGrpSpPr>
          <p:cNvPr id="6" name="Group 8"/>
          <p:cNvGrpSpPr>
            <a:grpSpLocks/>
          </p:cNvGrpSpPr>
          <p:nvPr/>
        </p:nvGrpSpPr>
        <p:grpSpPr bwMode="auto">
          <a:xfrm>
            <a:off x="609600" y="4537075"/>
            <a:ext cx="8183562" cy="2092325"/>
            <a:chOff x="129" y="2505"/>
            <a:chExt cx="5155" cy="1318"/>
          </a:xfrm>
        </p:grpSpPr>
        <p:grpSp>
          <p:nvGrpSpPr>
            <p:cNvPr id="7" name="Group 9"/>
            <p:cNvGrpSpPr>
              <a:grpSpLocks/>
            </p:cNvGrpSpPr>
            <p:nvPr/>
          </p:nvGrpSpPr>
          <p:grpSpPr bwMode="auto">
            <a:xfrm>
              <a:off x="4195" y="2925"/>
              <a:ext cx="248" cy="289"/>
              <a:chOff x="2064" y="1411"/>
              <a:chExt cx="1287" cy="1697"/>
            </a:xfrm>
          </p:grpSpPr>
          <p:sp>
            <p:nvSpPr>
              <p:cNvPr id="828" name="Freeform 10"/>
              <p:cNvSpPr>
                <a:spLocks/>
              </p:cNvSpPr>
              <p:nvPr/>
            </p:nvSpPr>
            <p:spPr bwMode="auto">
              <a:xfrm>
                <a:off x="2064" y="1545"/>
                <a:ext cx="1287" cy="1563"/>
              </a:xfrm>
              <a:custGeom>
                <a:avLst/>
                <a:gdLst>
                  <a:gd name="T0" fmla="*/ 0 w 2574"/>
                  <a:gd name="T1" fmla="*/ 0 h 3126"/>
                  <a:gd name="T2" fmla="*/ 0 w 2574"/>
                  <a:gd name="T3" fmla="*/ 1 h 3126"/>
                  <a:gd name="T4" fmla="*/ 0 w 2574"/>
                  <a:gd name="T5" fmla="*/ 1 h 3126"/>
                  <a:gd name="T6" fmla="*/ 0 w 2574"/>
                  <a:gd name="T7" fmla="*/ 1 h 3126"/>
                  <a:gd name="T8" fmla="*/ 1 w 2574"/>
                  <a:gd name="T9" fmla="*/ 1 h 3126"/>
                  <a:gd name="T10" fmla="*/ 1 w 2574"/>
                  <a:gd name="T11" fmla="*/ 2 h 3126"/>
                  <a:gd name="T12" fmla="*/ 1 w 2574"/>
                  <a:gd name="T13" fmla="*/ 2 h 3126"/>
                  <a:gd name="T14" fmla="*/ 1 w 2574"/>
                  <a:gd name="T15" fmla="*/ 3 h 3126"/>
                  <a:gd name="T16" fmla="*/ 1 w 2574"/>
                  <a:gd name="T17" fmla="*/ 3 h 3126"/>
                  <a:gd name="T18" fmla="*/ 1 w 2574"/>
                  <a:gd name="T19" fmla="*/ 4 h 3126"/>
                  <a:gd name="T20" fmla="*/ 1 w 2574"/>
                  <a:gd name="T21" fmla="*/ 5 h 3126"/>
                  <a:gd name="T22" fmla="*/ 1 w 2574"/>
                  <a:gd name="T23" fmla="*/ 5 h 3126"/>
                  <a:gd name="T24" fmla="*/ 1 w 2574"/>
                  <a:gd name="T25" fmla="*/ 6 h 3126"/>
                  <a:gd name="T26" fmla="*/ 1 w 2574"/>
                  <a:gd name="T27" fmla="*/ 6 h 3126"/>
                  <a:gd name="T28" fmla="*/ 1 w 2574"/>
                  <a:gd name="T29" fmla="*/ 6 h 3126"/>
                  <a:gd name="T30" fmla="*/ 1 w 2574"/>
                  <a:gd name="T31" fmla="*/ 6 h 3126"/>
                  <a:gd name="T32" fmla="*/ 1 w 2574"/>
                  <a:gd name="T33" fmla="*/ 6 h 3126"/>
                  <a:gd name="T34" fmla="*/ 2 w 2574"/>
                  <a:gd name="T35" fmla="*/ 6 h 3126"/>
                  <a:gd name="T36" fmla="*/ 1 w 2574"/>
                  <a:gd name="T37" fmla="*/ 12 h 3126"/>
                  <a:gd name="T38" fmla="*/ 4 w 2574"/>
                  <a:gd name="T39" fmla="*/ 12 h 3126"/>
                  <a:gd name="T40" fmla="*/ 9 w 2574"/>
                  <a:gd name="T41" fmla="*/ 12 h 3126"/>
                  <a:gd name="T42" fmla="*/ 7 w 2574"/>
                  <a:gd name="T43" fmla="*/ 6 h 3126"/>
                  <a:gd name="T44" fmla="*/ 7 w 2574"/>
                  <a:gd name="T45" fmla="*/ 5 h 3126"/>
                  <a:gd name="T46" fmla="*/ 10 w 2574"/>
                  <a:gd name="T47" fmla="*/ 5 h 3126"/>
                  <a:gd name="T48" fmla="*/ 10 w 2574"/>
                  <a:gd name="T49" fmla="*/ 2 h 3126"/>
                  <a:gd name="T50" fmla="*/ 3 w 2574"/>
                  <a:gd name="T51" fmla="*/ 2 h 3126"/>
                  <a:gd name="T52" fmla="*/ 3 w 2574"/>
                  <a:gd name="T53" fmla="*/ 0 h 3126"/>
                  <a:gd name="T54" fmla="*/ 0 w 2574"/>
                  <a:gd name="T55" fmla="*/ 0 h 3126"/>
                  <a:gd name="T56" fmla="*/ 0 w 2574"/>
                  <a:gd name="T57" fmla="*/ 0 h 312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574"/>
                  <a:gd name="T88" fmla="*/ 0 h 3126"/>
                  <a:gd name="T89" fmla="*/ 2574 w 2574"/>
                  <a:gd name="T90" fmla="*/ 3126 h 312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574" h="3126">
                    <a:moveTo>
                      <a:pt x="0" y="0"/>
                    </a:moveTo>
                    <a:lnTo>
                      <a:pt x="0" y="23"/>
                    </a:lnTo>
                    <a:lnTo>
                      <a:pt x="0" y="76"/>
                    </a:lnTo>
                    <a:lnTo>
                      <a:pt x="0" y="154"/>
                    </a:lnTo>
                    <a:lnTo>
                      <a:pt x="2" y="255"/>
                    </a:lnTo>
                    <a:lnTo>
                      <a:pt x="4" y="371"/>
                    </a:lnTo>
                    <a:lnTo>
                      <a:pt x="6" y="498"/>
                    </a:lnTo>
                    <a:lnTo>
                      <a:pt x="10" y="635"/>
                    </a:lnTo>
                    <a:lnTo>
                      <a:pt x="13" y="778"/>
                    </a:lnTo>
                    <a:lnTo>
                      <a:pt x="15" y="917"/>
                    </a:lnTo>
                    <a:lnTo>
                      <a:pt x="17" y="1052"/>
                    </a:lnTo>
                    <a:lnTo>
                      <a:pt x="21" y="1177"/>
                    </a:lnTo>
                    <a:lnTo>
                      <a:pt x="23" y="1291"/>
                    </a:lnTo>
                    <a:lnTo>
                      <a:pt x="25" y="1386"/>
                    </a:lnTo>
                    <a:lnTo>
                      <a:pt x="27" y="1460"/>
                    </a:lnTo>
                    <a:lnTo>
                      <a:pt x="27" y="1506"/>
                    </a:lnTo>
                    <a:lnTo>
                      <a:pt x="29" y="1523"/>
                    </a:lnTo>
                    <a:lnTo>
                      <a:pt x="386" y="1523"/>
                    </a:lnTo>
                    <a:lnTo>
                      <a:pt x="222" y="2976"/>
                    </a:lnTo>
                    <a:lnTo>
                      <a:pt x="987" y="3126"/>
                    </a:lnTo>
                    <a:lnTo>
                      <a:pt x="2186" y="2911"/>
                    </a:lnTo>
                    <a:lnTo>
                      <a:pt x="1815" y="1660"/>
                    </a:lnTo>
                    <a:lnTo>
                      <a:pt x="1802" y="1198"/>
                    </a:lnTo>
                    <a:lnTo>
                      <a:pt x="2574" y="1204"/>
                    </a:lnTo>
                    <a:lnTo>
                      <a:pt x="2566" y="276"/>
                    </a:lnTo>
                    <a:lnTo>
                      <a:pt x="817" y="297"/>
                    </a:lnTo>
                    <a:lnTo>
                      <a:pt x="83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9" name="Freeform 11"/>
              <p:cNvSpPr>
                <a:spLocks/>
              </p:cNvSpPr>
              <p:nvPr/>
            </p:nvSpPr>
            <p:spPr bwMode="auto">
              <a:xfrm>
                <a:off x="2113" y="1411"/>
                <a:ext cx="1182" cy="805"/>
              </a:xfrm>
              <a:custGeom>
                <a:avLst/>
                <a:gdLst>
                  <a:gd name="T0" fmla="*/ 0 w 2363"/>
                  <a:gd name="T1" fmla="*/ 2 h 1610"/>
                  <a:gd name="T2" fmla="*/ 1 w 2363"/>
                  <a:gd name="T3" fmla="*/ 7 h 1610"/>
                  <a:gd name="T4" fmla="*/ 10 w 2363"/>
                  <a:gd name="T5" fmla="*/ 7 h 1610"/>
                  <a:gd name="T6" fmla="*/ 10 w 2363"/>
                  <a:gd name="T7" fmla="*/ 1 h 1610"/>
                  <a:gd name="T8" fmla="*/ 10 w 2363"/>
                  <a:gd name="T9" fmla="*/ 1 h 1610"/>
                  <a:gd name="T10" fmla="*/ 10 w 2363"/>
                  <a:gd name="T11" fmla="*/ 1 h 1610"/>
                  <a:gd name="T12" fmla="*/ 10 w 2363"/>
                  <a:gd name="T13" fmla="*/ 1 h 1610"/>
                  <a:gd name="T14" fmla="*/ 9 w 2363"/>
                  <a:gd name="T15" fmla="*/ 1 h 1610"/>
                  <a:gd name="T16" fmla="*/ 9 w 2363"/>
                  <a:gd name="T17" fmla="*/ 1 h 1610"/>
                  <a:gd name="T18" fmla="*/ 9 w 2363"/>
                  <a:gd name="T19" fmla="*/ 1 h 1610"/>
                  <a:gd name="T20" fmla="*/ 9 w 2363"/>
                  <a:gd name="T21" fmla="*/ 1 h 1610"/>
                  <a:gd name="T22" fmla="*/ 9 w 2363"/>
                  <a:gd name="T23" fmla="*/ 1 h 1610"/>
                  <a:gd name="T24" fmla="*/ 8 w 2363"/>
                  <a:gd name="T25" fmla="*/ 1 h 1610"/>
                  <a:gd name="T26" fmla="*/ 8 w 2363"/>
                  <a:gd name="T27" fmla="*/ 0 h 1610"/>
                  <a:gd name="T28" fmla="*/ 8 w 2363"/>
                  <a:gd name="T29" fmla="*/ 0 h 1610"/>
                  <a:gd name="T30" fmla="*/ 7 w 2363"/>
                  <a:gd name="T31" fmla="*/ 1 h 1610"/>
                  <a:gd name="T32" fmla="*/ 7 w 2363"/>
                  <a:gd name="T33" fmla="*/ 1 h 1610"/>
                  <a:gd name="T34" fmla="*/ 6 w 2363"/>
                  <a:gd name="T35" fmla="*/ 1 h 1610"/>
                  <a:gd name="T36" fmla="*/ 6 w 2363"/>
                  <a:gd name="T37" fmla="*/ 1 h 1610"/>
                  <a:gd name="T38" fmla="*/ 5 w 2363"/>
                  <a:gd name="T39" fmla="*/ 1 h 1610"/>
                  <a:gd name="T40" fmla="*/ 5 w 2363"/>
                  <a:gd name="T41" fmla="*/ 1 h 1610"/>
                  <a:gd name="T42" fmla="*/ 4 w 2363"/>
                  <a:gd name="T43" fmla="*/ 2 h 1610"/>
                  <a:gd name="T44" fmla="*/ 4 w 2363"/>
                  <a:gd name="T45" fmla="*/ 2 h 1610"/>
                  <a:gd name="T46" fmla="*/ 3 w 2363"/>
                  <a:gd name="T47" fmla="*/ 2 h 1610"/>
                  <a:gd name="T48" fmla="*/ 3 w 2363"/>
                  <a:gd name="T49" fmla="*/ 2 h 1610"/>
                  <a:gd name="T50" fmla="*/ 3 w 2363"/>
                  <a:gd name="T51" fmla="*/ 2 h 1610"/>
                  <a:gd name="T52" fmla="*/ 2 w 2363"/>
                  <a:gd name="T53" fmla="*/ 2 h 1610"/>
                  <a:gd name="T54" fmla="*/ 2 w 2363"/>
                  <a:gd name="T55" fmla="*/ 2 h 1610"/>
                  <a:gd name="T56" fmla="*/ 2 w 2363"/>
                  <a:gd name="T57" fmla="*/ 2 h 1610"/>
                  <a:gd name="T58" fmla="*/ 1 w 2363"/>
                  <a:gd name="T59" fmla="*/ 2 h 1610"/>
                  <a:gd name="T60" fmla="*/ 1 w 2363"/>
                  <a:gd name="T61" fmla="*/ 2 h 1610"/>
                  <a:gd name="T62" fmla="*/ 1 w 2363"/>
                  <a:gd name="T63" fmla="*/ 2 h 1610"/>
                  <a:gd name="T64" fmla="*/ 1 w 2363"/>
                  <a:gd name="T65" fmla="*/ 2 h 1610"/>
                  <a:gd name="T66" fmla="*/ 1 w 2363"/>
                  <a:gd name="T67" fmla="*/ 2 h 1610"/>
                  <a:gd name="T68" fmla="*/ 1 w 2363"/>
                  <a:gd name="T69" fmla="*/ 2 h 1610"/>
                  <a:gd name="T70" fmla="*/ 0 w 2363"/>
                  <a:gd name="T71" fmla="*/ 2 h 1610"/>
                  <a:gd name="T72" fmla="*/ 0 w 2363"/>
                  <a:gd name="T73" fmla="*/ 2 h 161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63"/>
                  <a:gd name="T112" fmla="*/ 0 h 1610"/>
                  <a:gd name="T113" fmla="*/ 2363 w 2363"/>
                  <a:gd name="T114" fmla="*/ 1610 h 161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63" h="1610">
                    <a:moveTo>
                      <a:pt x="0" y="281"/>
                    </a:moveTo>
                    <a:lnTo>
                      <a:pt x="38" y="1555"/>
                    </a:lnTo>
                    <a:lnTo>
                      <a:pt x="2363" y="1610"/>
                    </a:lnTo>
                    <a:lnTo>
                      <a:pt x="2350" y="171"/>
                    </a:lnTo>
                    <a:lnTo>
                      <a:pt x="2344" y="167"/>
                    </a:lnTo>
                    <a:lnTo>
                      <a:pt x="2331" y="156"/>
                    </a:lnTo>
                    <a:lnTo>
                      <a:pt x="2306" y="139"/>
                    </a:lnTo>
                    <a:lnTo>
                      <a:pt x="2273" y="116"/>
                    </a:lnTo>
                    <a:lnTo>
                      <a:pt x="2232" y="91"/>
                    </a:lnTo>
                    <a:lnTo>
                      <a:pt x="2182" y="68"/>
                    </a:lnTo>
                    <a:lnTo>
                      <a:pt x="2123" y="46"/>
                    </a:lnTo>
                    <a:lnTo>
                      <a:pt x="2059" y="25"/>
                    </a:lnTo>
                    <a:lnTo>
                      <a:pt x="1981" y="10"/>
                    </a:lnTo>
                    <a:lnTo>
                      <a:pt x="1897" y="0"/>
                    </a:lnTo>
                    <a:lnTo>
                      <a:pt x="1806" y="0"/>
                    </a:lnTo>
                    <a:lnTo>
                      <a:pt x="1707" y="10"/>
                    </a:lnTo>
                    <a:lnTo>
                      <a:pt x="1599" y="30"/>
                    </a:lnTo>
                    <a:lnTo>
                      <a:pt x="1485" y="65"/>
                    </a:lnTo>
                    <a:lnTo>
                      <a:pt x="1361" y="112"/>
                    </a:lnTo>
                    <a:lnTo>
                      <a:pt x="1234" y="179"/>
                    </a:lnTo>
                    <a:lnTo>
                      <a:pt x="1101" y="245"/>
                    </a:lnTo>
                    <a:lnTo>
                      <a:pt x="975" y="297"/>
                    </a:lnTo>
                    <a:lnTo>
                      <a:pt x="855" y="335"/>
                    </a:lnTo>
                    <a:lnTo>
                      <a:pt x="741" y="363"/>
                    </a:lnTo>
                    <a:lnTo>
                      <a:pt x="631" y="378"/>
                    </a:lnTo>
                    <a:lnTo>
                      <a:pt x="530" y="386"/>
                    </a:lnTo>
                    <a:lnTo>
                      <a:pt x="435" y="386"/>
                    </a:lnTo>
                    <a:lnTo>
                      <a:pt x="350" y="380"/>
                    </a:lnTo>
                    <a:lnTo>
                      <a:pt x="270" y="367"/>
                    </a:lnTo>
                    <a:lnTo>
                      <a:pt x="203" y="354"/>
                    </a:lnTo>
                    <a:lnTo>
                      <a:pt x="142" y="338"/>
                    </a:lnTo>
                    <a:lnTo>
                      <a:pt x="93" y="321"/>
                    </a:lnTo>
                    <a:lnTo>
                      <a:pt x="53" y="306"/>
                    </a:lnTo>
                    <a:lnTo>
                      <a:pt x="23" y="293"/>
                    </a:lnTo>
                    <a:lnTo>
                      <a:pt x="6" y="285"/>
                    </a:lnTo>
                    <a:lnTo>
                      <a:pt x="0" y="281"/>
                    </a:lnTo>
                    <a:close/>
                  </a:path>
                </a:pathLst>
              </a:custGeom>
              <a:solidFill>
                <a:srgbClr val="F7F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0" name="Freeform 12"/>
              <p:cNvSpPr>
                <a:spLocks/>
              </p:cNvSpPr>
              <p:nvPr/>
            </p:nvSpPr>
            <p:spPr bwMode="auto">
              <a:xfrm>
                <a:off x="2199" y="1768"/>
                <a:ext cx="104" cy="203"/>
              </a:xfrm>
              <a:custGeom>
                <a:avLst/>
                <a:gdLst>
                  <a:gd name="T0" fmla="*/ 0 w 207"/>
                  <a:gd name="T1" fmla="*/ 1 h 405"/>
                  <a:gd name="T2" fmla="*/ 1 w 207"/>
                  <a:gd name="T3" fmla="*/ 2 h 405"/>
                  <a:gd name="T4" fmla="*/ 1 w 207"/>
                  <a:gd name="T5" fmla="*/ 2 h 405"/>
                  <a:gd name="T6" fmla="*/ 1 w 207"/>
                  <a:gd name="T7" fmla="*/ 0 h 405"/>
                  <a:gd name="T8" fmla="*/ 0 w 207"/>
                  <a:gd name="T9" fmla="*/ 1 h 405"/>
                  <a:gd name="T10" fmla="*/ 0 w 207"/>
                  <a:gd name="T11" fmla="*/ 1 h 405"/>
                  <a:gd name="T12" fmla="*/ 0 60000 65536"/>
                  <a:gd name="T13" fmla="*/ 0 60000 65536"/>
                  <a:gd name="T14" fmla="*/ 0 60000 65536"/>
                  <a:gd name="T15" fmla="*/ 0 60000 65536"/>
                  <a:gd name="T16" fmla="*/ 0 60000 65536"/>
                  <a:gd name="T17" fmla="*/ 0 60000 65536"/>
                  <a:gd name="T18" fmla="*/ 0 w 207"/>
                  <a:gd name="T19" fmla="*/ 0 h 405"/>
                  <a:gd name="T20" fmla="*/ 207 w 207"/>
                  <a:gd name="T21" fmla="*/ 405 h 405"/>
                </a:gdLst>
                <a:ahLst/>
                <a:cxnLst>
                  <a:cxn ang="T12">
                    <a:pos x="T0" y="T1"/>
                  </a:cxn>
                  <a:cxn ang="T13">
                    <a:pos x="T2" y="T3"/>
                  </a:cxn>
                  <a:cxn ang="T14">
                    <a:pos x="T4" y="T5"/>
                  </a:cxn>
                  <a:cxn ang="T15">
                    <a:pos x="T6" y="T7"/>
                  </a:cxn>
                  <a:cxn ang="T16">
                    <a:pos x="T8" y="T9"/>
                  </a:cxn>
                  <a:cxn ang="T17">
                    <a:pos x="T10" y="T11"/>
                  </a:cxn>
                </a:cxnLst>
                <a:rect l="T18" t="T19" r="T20" b="T21"/>
                <a:pathLst>
                  <a:path w="207" h="405">
                    <a:moveTo>
                      <a:pt x="0" y="6"/>
                    </a:moveTo>
                    <a:lnTo>
                      <a:pt x="11" y="405"/>
                    </a:lnTo>
                    <a:lnTo>
                      <a:pt x="207" y="405"/>
                    </a:lnTo>
                    <a:lnTo>
                      <a:pt x="181" y="0"/>
                    </a:lnTo>
                    <a:lnTo>
                      <a:pt x="0" y="6"/>
                    </a:lnTo>
                    <a:close/>
                  </a:path>
                </a:pathLst>
              </a:custGeom>
              <a:solidFill>
                <a:srgbClr val="A6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1" name="Freeform 13"/>
              <p:cNvSpPr>
                <a:spLocks/>
              </p:cNvSpPr>
              <p:nvPr/>
            </p:nvSpPr>
            <p:spPr bwMode="auto">
              <a:xfrm>
                <a:off x="2214" y="1480"/>
                <a:ext cx="994" cy="1501"/>
              </a:xfrm>
              <a:custGeom>
                <a:avLst/>
                <a:gdLst>
                  <a:gd name="T0" fmla="*/ 0 w 1989"/>
                  <a:gd name="T1" fmla="*/ 2 h 3000"/>
                  <a:gd name="T2" fmla="*/ 0 w 1989"/>
                  <a:gd name="T3" fmla="*/ 5 h 3000"/>
                  <a:gd name="T4" fmla="*/ 1 w 1989"/>
                  <a:gd name="T5" fmla="*/ 5 h 3000"/>
                  <a:gd name="T6" fmla="*/ 0 w 1989"/>
                  <a:gd name="T7" fmla="*/ 12 h 3000"/>
                  <a:gd name="T8" fmla="*/ 2 w 1989"/>
                  <a:gd name="T9" fmla="*/ 12 h 3000"/>
                  <a:gd name="T10" fmla="*/ 4 w 1989"/>
                  <a:gd name="T11" fmla="*/ 12 h 3000"/>
                  <a:gd name="T12" fmla="*/ 3 w 1989"/>
                  <a:gd name="T13" fmla="*/ 5 h 3000"/>
                  <a:gd name="T14" fmla="*/ 3 w 1989"/>
                  <a:gd name="T15" fmla="*/ 5 h 3000"/>
                  <a:gd name="T16" fmla="*/ 7 w 1989"/>
                  <a:gd name="T17" fmla="*/ 6 h 3000"/>
                  <a:gd name="T18" fmla="*/ 7 w 1989"/>
                  <a:gd name="T19" fmla="*/ 6 h 3000"/>
                  <a:gd name="T20" fmla="*/ 7 w 1989"/>
                  <a:gd name="T21" fmla="*/ 5 h 3000"/>
                  <a:gd name="T22" fmla="*/ 7 w 1989"/>
                  <a:gd name="T23" fmla="*/ 5 h 3000"/>
                  <a:gd name="T24" fmla="*/ 7 w 1989"/>
                  <a:gd name="T25" fmla="*/ 5 h 3000"/>
                  <a:gd name="T26" fmla="*/ 7 w 1989"/>
                  <a:gd name="T27" fmla="*/ 5 h 3000"/>
                  <a:gd name="T28" fmla="*/ 7 w 1989"/>
                  <a:gd name="T29" fmla="*/ 5 h 3000"/>
                  <a:gd name="T30" fmla="*/ 7 w 1989"/>
                  <a:gd name="T31" fmla="*/ 4 h 3000"/>
                  <a:gd name="T32" fmla="*/ 7 w 1989"/>
                  <a:gd name="T33" fmla="*/ 4 h 3000"/>
                  <a:gd name="T34" fmla="*/ 7 w 1989"/>
                  <a:gd name="T35" fmla="*/ 4 h 3000"/>
                  <a:gd name="T36" fmla="*/ 7 w 1989"/>
                  <a:gd name="T37" fmla="*/ 3 h 3000"/>
                  <a:gd name="T38" fmla="*/ 7 w 1989"/>
                  <a:gd name="T39" fmla="*/ 3 h 3000"/>
                  <a:gd name="T40" fmla="*/ 7 w 1989"/>
                  <a:gd name="T41" fmla="*/ 2 h 3000"/>
                  <a:gd name="T42" fmla="*/ 7 w 1989"/>
                  <a:gd name="T43" fmla="*/ 2 h 3000"/>
                  <a:gd name="T44" fmla="*/ 7 w 1989"/>
                  <a:gd name="T45" fmla="*/ 1 h 3000"/>
                  <a:gd name="T46" fmla="*/ 7 w 1989"/>
                  <a:gd name="T47" fmla="*/ 1 h 3000"/>
                  <a:gd name="T48" fmla="*/ 7 w 1989"/>
                  <a:gd name="T49" fmla="*/ 0 h 3000"/>
                  <a:gd name="T50" fmla="*/ 4 w 1989"/>
                  <a:gd name="T51" fmla="*/ 2 h 3000"/>
                  <a:gd name="T52" fmla="*/ 1 w 1989"/>
                  <a:gd name="T53" fmla="*/ 2 h 3000"/>
                  <a:gd name="T54" fmla="*/ 0 w 1989"/>
                  <a:gd name="T55" fmla="*/ 2 h 3000"/>
                  <a:gd name="T56" fmla="*/ 0 w 1989"/>
                  <a:gd name="T57" fmla="*/ 2 h 3000"/>
                  <a:gd name="T58" fmla="*/ 0 w 1989"/>
                  <a:gd name="T59" fmla="*/ 2 h 30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989"/>
                  <a:gd name="T91" fmla="*/ 0 h 3000"/>
                  <a:gd name="T92" fmla="*/ 1989 w 1989"/>
                  <a:gd name="T93" fmla="*/ 3000 h 300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989" h="3000">
                    <a:moveTo>
                      <a:pt x="44" y="333"/>
                    </a:moveTo>
                    <a:lnTo>
                      <a:pt x="94" y="1190"/>
                    </a:lnTo>
                    <a:lnTo>
                      <a:pt x="276" y="1224"/>
                    </a:lnTo>
                    <a:lnTo>
                      <a:pt x="0" y="2877"/>
                    </a:lnTo>
                    <a:lnTo>
                      <a:pt x="609" y="3000"/>
                    </a:lnTo>
                    <a:lnTo>
                      <a:pt x="1215" y="2915"/>
                    </a:lnTo>
                    <a:lnTo>
                      <a:pt x="877" y="1222"/>
                    </a:lnTo>
                    <a:lnTo>
                      <a:pt x="987" y="1053"/>
                    </a:lnTo>
                    <a:lnTo>
                      <a:pt x="1829" y="1308"/>
                    </a:lnTo>
                    <a:lnTo>
                      <a:pt x="1833" y="1300"/>
                    </a:lnTo>
                    <a:lnTo>
                      <a:pt x="1842" y="1278"/>
                    </a:lnTo>
                    <a:lnTo>
                      <a:pt x="1860" y="1241"/>
                    </a:lnTo>
                    <a:lnTo>
                      <a:pt x="1880" y="1192"/>
                    </a:lnTo>
                    <a:lnTo>
                      <a:pt x="1901" y="1133"/>
                    </a:lnTo>
                    <a:lnTo>
                      <a:pt x="1924" y="1063"/>
                    </a:lnTo>
                    <a:lnTo>
                      <a:pt x="1947" y="983"/>
                    </a:lnTo>
                    <a:lnTo>
                      <a:pt x="1966" y="893"/>
                    </a:lnTo>
                    <a:lnTo>
                      <a:pt x="1979" y="797"/>
                    </a:lnTo>
                    <a:lnTo>
                      <a:pt x="1989" y="694"/>
                    </a:lnTo>
                    <a:lnTo>
                      <a:pt x="1989" y="585"/>
                    </a:lnTo>
                    <a:lnTo>
                      <a:pt x="1983" y="473"/>
                    </a:lnTo>
                    <a:lnTo>
                      <a:pt x="1964" y="357"/>
                    </a:lnTo>
                    <a:lnTo>
                      <a:pt x="1934" y="239"/>
                    </a:lnTo>
                    <a:lnTo>
                      <a:pt x="1888" y="120"/>
                    </a:lnTo>
                    <a:lnTo>
                      <a:pt x="1829" y="0"/>
                    </a:lnTo>
                    <a:lnTo>
                      <a:pt x="1073" y="498"/>
                    </a:lnTo>
                    <a:lnTo>
                      <a:pt x="268" y="485"/>
                    </a:lnTo>
                    <a:lnTo>
                      <a:pt x="249" y="319"/>
                    </a:lnTo>
                    <a:lnTo>
                      <a:pt x="44" y="333"/>
                    </a:lnTo>
                    <a:close/>
                  </a:path>
                </a:pathLst>
              </a:custGeom>
              <a:solidFill>
                <a:srgbClr val="D4E3F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2" name="Freeform 14"/>
              <p:cNvSpPr>
                <a:spLocks/>
              </p:cNvSpPr>
              <p:nvPr/>
            </p:nvSpPr>
            <p:spPr bwMode="auto">
              <a:xfrm>
                <a:off x="2296" y="2373"/>
                <a:ext cx="157" cy="532"/>
              </a:xfrm>
              <a:custGeom>
                <a:avLst/>
                <a:gdLst>
                  <a:gd name="T0" fmla="*/ 1 w 314"/>
                  <a:gd name="T1" fmla="*/ 0 h 1065"/>
                  <a:gd name="T2" fmla="*/ 0 w 314"/>
                  <a:gd name="T3" fmla="*/ 4 h 1065"/>
                  <a:gd name="T4" fmla="*/ 1 w 314"/>
                  <a:gd name="T5" fmla="*/ 4 h 1065"/>
                  <a:gd name="T6" fmla="*/ 1 w 314"/>
                  <a:gd name="T7" fmla="*/ 0 h 1065"/>
                  <a:gd name="T8" fmla="*/ 1 w 314"/>
                  <a:gd name="T9" fmla="*/ 0 h 1065"/>
                  <a:gd name="T10" fmla="*/ 1 w 314"/>
                  <a:gd name="T11" fmla="*/ 0 h 1065"/>
                  <a:gd name="T12" fmla="*/ 0 60000 65536"/>
                  <a:gd name="T13" fmla="*/ 0 60000 65536"/>
                  <a:gd name="T14" fmla="*/ 0 60000 65536"/>
                  <a:gd name="T15" fmla="*/ 0 60000 65536"/>
                  <a:gd name="T16" fmla="*/ 0 60000 65536"/>
                  <a:gd name="T17" fmla="*/ 0 60000 65536"/>
                  <a:gd name="T18" fmla="*/ 0 w 314"/>
                  <a:gd name="T19" fmla="*/ 0 h 1065"/>
                  <a:gd name="T20" fmla="*/ 314 w 314"/>
                  <a:gd name="T21" fmla="*/ 1065 h 1065"/>
                </a:gdLst>
                <a:ahLst/>
                <a:cxnLst>
                  <a:cxn ang="T12">
                    <a:pos x="T0" y="T1"/>
                  </a:cxn>
                  <a:cxn ang="T13">
                    <a:pos x="T2" y="T3"/>
                  </a:cxn>
                  <a:cxn ang="T14">
                    <a:pos x="T4" y="T5"/>
                  </a:cxn>
                  <a:cxn ang="T15">
                    <a:pos x="T6" y="T7"/>
                  </a:cxn>
                  <a:cxn ang="T16">
                    <a:pos x="T8" y="T9"/>
                  </a:cxn>
                  <a:cxn ang="T17">
                    <a:pos x="T10" y="T11"/>
                  </a:cxn>
                </a:cxnLst>
                <a:rect l="T18" t="T19" r="T20" b="T21"/>
                <a:pathLst>
                  <a:path w="314" h="1065">
                    <a:moveTo>
                      <a:pt x="150" y="12"/>
                    </a:moveTo>
                    <a:lnTo>
                      <a:pt x="0" y="1033"/>
                    </a:lnTo>
                    <a:lnTo>
                      <a:pt x="249" y="1065"/>
                    </a:lnTo>
                    <a:lnTo>
                      <a:pt x="314" y="0"/>
                    </a:lnTo>
                    <a:lnTo>
                      <a:pt x="150" y="12"/>
                    </a:lnTo>
                    <a:close/>
                  </a:path>
                </a:pathLst>
              </a:custGeom>
              <a:solidFill>
                <a:srgbClr val="7087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3" name="Freeform 15"/>
              <p:cNvSpPr>
                <a:spLocks/>
              </p:cNvSpPr>
              <p:nvPr/>
            </p:nvSpPr>
            <p:spPr bwMode="auto">
              <a:xfrm>
                <a:off x="2497" y="2755"/>
                <a:ext cx="349" cy="193"/>
              </a:xfrm>
              <a:custGeom>
                <a:avLst/>
                <a:gdLst>
                  <a:gd name="T0" fmla="*/ 0 w 698"/>
                  <a:gd name="T1" fmla="*/ 2 h 386"/>
                  <a:gd name="T2" fmla="*/ 3 w 698"/>
                  <a:gd name="T3" fmla="*/ 2 h 386"/>
                  <a:gd name="T4" fmla="*/ 3 w 698"/>
                  <a:gd name="T5" fmla="*/ 0 h 386"/>
                  <a:gd name="T6" fmla="*/ 1 w 698"/>
                  <a:gd name="T7" fmla="*/ 1 h 386"/>
                  <a:gd name="T8" fmla="*/ 0 w 698"/>
                  <a:gd name="T9" fmla="*/ 2 h 386"/>
                  <a:gd name="T10" fmla="*/ 0 w 698"/>
                  <a:gd name="T11" fmla="*/ 2 h 386"/>
                  <a:gd name="T12" fmla="*/ 0 60000 65536"/>
                  <a:gd name="T13" fmla="*/ 0 60000 65536"/>
                  <a:gd name="T14" fmla="*/ 0 60000 65536"/>
                  <a:gd name="T15" fmla="*/ 0 60000 65536"/>
                  <a:gd name="T16" fmla="*/ 0 60000 65536"/>
                  <a:gd name="T17" fmla="*/ 0 60000 65536"/>
                  <a:gd name="T18" fmla="*/ 0 w 698"/>
                  <a:gd name="T19" fmla="*/ 0 h 386"/>
                  <a:gd name="T20" fmla="*/ 698 w 698"/>
                  <a:gd name="T21" fmla="*/ 386 h 386"/>
                </a:gdLst>
                <a:ahLst/>
                <a:cxnLst>
                  <a:cxn ang="T12">
                    <a:pos x="T0" y="T1"/>
                  </a:cxn>
                  <a:cxn ang="T13">
                    <a:pos x="T2" y="T3"/>
                  </a:cxn>
                  <a:cxn ang="T14">
                    <a:pos x="T4" y="T5"/>
                  </a:cxn>
                  <a:cxn ang="T15">
                    <a:pos x="T6" y="T7"/>
                  </a:cxn>
                  <a:cxn ang="T16">
                    <a:pos x="T8" y="T9"/>
                  </a:cxn>
                  <a:cxn ang="T17">
                    <a:pos x="T10" y="T11"/>
                  </a:cxn>
                </a:cxnLst>
                <a:rect l="T18" t="T19" r="T20" b="T21"/>
                <a:pathLst>
                  <a:path w="698" h="386">
                    <a:moveTo>
                      <a:pt x="0" y="386"/>
                    </a:moveTo>
                    <a:lnTo>
                      <a:pt x="698" y="283"/>
                    </a:lnTo>
                    <a:lnTo>
                      <a:pt x="642" y="0"/>
                    </a:lnTo>
                    <a:lnTo>
                      <a:pt x="30" y="93"/>
                    </a:lnTo>
                    <a:lnTo>
                      <a:pt x="0" y="386"/>
                    </a:lnTo>
                    <a:close/>
                  </a:path>
                </a:pathLst>
              </a:custGeom>
              <a:solidFill>
                <a:srgbClr val="7087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4" name="Freeform 16"/>
              <p:cNvSpPr>
                <a:spLocks/>
              </p:cNvSpPr>
              <p:nvPr/>
            </p:nvSpPr>
            <p:spPr bwMode="auto">
              <a:xfrm>
                <a:off x="2353" y="1691"/>
                <a:ext cx="310" cy="292"/>
              </a:xfrm>
              <a:custGeom>
                <a:avLst/>
                <a:gdLst>
                  <a:gd name="T0" fmla="*/ 1 w 620"/>
                  <a:gd name="T1" fmla="*/ 2 h 586"/>
                  <a:gd name="T2" fmla="*/ 2 w 620"/>
                  <a:gd name="T3" fmla="*/ 2 h 586"/>
                  <a:gd name="T4" fmla="*/ 2 w 620"/>
                  <a:gd name="T5" fmla="*/ 2 h 586"/>
                  <a:gd name="T6" fmla="*/ 2 w 620"/>
                  <a:gd name="T7" fmla="*/ 2 h 586"/>
                  <a:gd name="T8" fmla="*/ 3 w 620"/>
                  <a:gd name="T9" fmla="*/ 1 h 586"/>
                  <a:gd name="T10" fmla="*/ 3 w 620"/>
                  <a:gd name="T11" fmla="*/ 1 h 586"/>
                  <a:gd name="T12" fmla="*/ 3 w 620"/>
                  <a:gd name="T13" fmla="*/ 1 h 586"/>
                  <a:gd name="T14" fmla="*/ 3 w 620"/>
                  <a:gd name="T15" fmla="*/ 1 h 586"/>
                  <a:gd name="T16" fmla="*/ 3 w 620"/>
                  <a:gd name="T17" fmla="*/ 1 h 586"/>
                  <a:gd name="T18" fmla="*/ 3 w 620"/>
                  <a:gd name="T19" fmla="*/ 0 h 586"/>
                  <a:gd name="T20" fmla="*/ 3 w 620"/>
                  <a:gd name="T21" fmla="*/ 0 h 586"/>
                  <a:gd name="T22" fmla="*/ 3 w 620"/>
                  <a:gd name="T23" fmla="*/ 0 h 586"/>
                  <a:gd name="T24" fmla="*/ 2 w 620"/>
                  <a:gd name="T25" fmla="*/ 0 h 586"/>
                  <a:gd name="T26" fmla="*/ 2 w 620"/>
                  <a:gd name="T27" fmla="*/ 0 h 586"/>
                  <a:gd name="T28" fmla="*/ 2 w 620"/>
                  <a:gd name="T29" fmla="*/ 0 h 586"/>
                  <a:gd name="T30" fmla="*/ 1 w 620"/>
                  <a:gd name="T31" fmla="*/ 0 h 586"/>
                  <a:gd name="T32" fmla="*/ 1 w 620"/>
                  <a:gd name="T33" fmla="*/ 0 h 586"/>
                  <a:gd name="T34" fmla="*/ 1 w 620"/>
                  <a:gd name="T35" fmla="*/ 0 h 586"/>
                  <a:gd name="T36" fmla="*/ 1 w 620"/>
                  <a:gd name="T37" fmla="*/ 0 h 586"/>
                  <a:gd name="T38" fmla="*/ 1 w 620"/>
                  <a:gd name="T39" fmla="*/ 0 h 586"/>
                  <a:gd name="T40" fmla="*/ 1 w 620"/>
                  <a:gd name="T41" fmla="*/ 0 h 586"/>
                  <a:gd name="T42" fmla="*/ 1 w 620"/>
                  <a:gd name="T43" fmla="*/ 0 h 586"/>
                  <a:gd name="T44" fmla="*/ 1 w 620"/>
                  <a:gd name="T45" fmla="*/ 0 h 586"/>
                  <a:gd name="T46" fmla="*/ 1 w 620"/>
                  <a:gd name="T47" fmla="*/ 1 h 586"/>
                  <a:gd name="T48" fmla="*/ 1 w 620"/>
                  <a:gd name="T49" fmla="*/ 1 h 586"/>
                  <a:gd name="T50" fmla="*/ 1 w 620"/>
                  <a:gd name="T51" fmla="*/ 1 h 586"/>
                  <a:gd name="T52" fmla="*/ 1 w 620"/>
                  <a:gd name="T53" fmla="*/ 1 h 586"/>
                  <a:gd name="T54" fmla="*/ 1 w 620"/>
                  <a:gd name="T55" fmla="*/ 1 h 586"/>
                  <a:gd name="T56" fmla="*/ 1 w 620"/>
                  <a:gd name="T57" fmla="*/ 2 h 586"/>
                  <a:gd name="T58" fmla="*/ 1 w 620"/>
                  <a:gd name="T59" fmla="*/ 2 h 586"/>
                  <a:gd name="T60" fmla="*/ 1 w 620"/>
                  <a:gd name="T61" fmla="*/ 2 h 586"/>
                  <a:gd name="T62" fmla="*/ 1 w 620"/>
                  <a:gd name="T63" fmla="*/ 2 h 586"/>
                  <a:gd name="T64" fmla="*/ 1 w 620"/>
                  <a:gd name="T65" fmla="*/ 2 h 58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20"/>
                  <a:gd name="T100" fmla="*/ 0 h 586"/>
                  <a:gd name="T101" fmla="*/ 620 w 620"/>
                  <a:gd name="T102" fmla="*/ 586 h 58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20" h="586">
                    <a:moveTo>
                      <a:pt x="312" y="586"/>
                    </a:moveTo>
                    <a:lnTo>
                      <a:pt x="342" y="582"/>
                    </a:lnTo>
                    <a:lnTo>
                      <a:pt x="373" y="578"/>
                    </a:lnTo>
                    <a:lnTo>
                      <a:pt x="401" y="570"/>
                    </a:lnTo>
                    <a:lnTo>
                      <a:pt x="431" y="563"/>
                    </a:lnTo>
                    <a:lnTo>
                      <a:pt x="458" y="550"/>
                    </a:lnTo>
                    <a:lnTo>
                      <a:pt x="483" y="534"/>
                    </a:lnTo>
                    <a:lnTo>
                      <a:pt x="506" y="517"/>
                    </a:lnTo>
                    <a:lnTo>
                      <a:pt x="528" y="500"/>
                    </a:lnTo>
                    <a:lnTo>
                      <a:pt x="549" y="479"/>
                    </a:lnTo>
                    <a:lnTo>
                      <a:pt x="566" y="456"/>
                    </a:lnTo>
                    <a:lnTo>
                      <a:pt x="582" y="432"/>
                    </a:lnTo>
                    <a:lnTo>
                      <a:pt x="595" y="407"/>
                    </a:lnTo>
                    <a:lnTo>
                      <a:pt x="606" y="380"/>
                    </a:lnTo>
                    <a:lnTo>
                      <a:pt x="614" y="352"/>
                    </a:lnTo>
                    <a:lnTo>
                      <a:pt x="618" y="323"/>
                    </a:lnTo>
                    <a:lnTo>
                      <a:pt x="620" y="295"/>
                    </a:lnTo>
                    <a:lnTo>
                      <a:pt x="618" y="262"/>
                    </a:lnTo>
                    <a:lnTo>
                      <a:pt x="614" y="234"/>
                    </a:lnTo>
                    <a:lnTo>
                      <a:pt x="606" y="205"/>
                    </a:lnTo>
                    <a:lnTo>
                      <a:pt x="595" y="181"/>
                    </a:lnTo>
                    <a:lnTo>
                      <a:pt x="582" y="154"/>
                    </a:lnTo>
                    <a:lnTo>
                      <a:pt x="566" y="129"/>
                    </a:lnTo>
                    <a:lnTo>
                      <a:pt x="549" y="107"/>
                    </a:lnTo>
                    <a:lnTo>
                      <a:pt x="528" y="87"/>
                    </a:lnTo>
                    <a:lnTo>
                      <a:pt x="506" y="67"/>
                    </a:lnTo>
                    <a:lnTo>
                      <a:pt x="483" y="49"/>
                    </a:lnTo>
                    <a:lnTo>
                      <a:pt x="458" y="34"/>
                    </a:lnTo>
                    <a:lnTo>
                      <a:pt x="431" y="23"/>
                    </a:lnTo>
                    <a:lnTo>
                      <a:pt x="401" y="13"/>
                    </a:lnTo>
                    <a:lnTo>
                      <a:pt x="373" y="6"/>
                    </a:lnTo>
                    <a:lnTo>
                      <a:pt x="342" y="2"/>
                    </a:lnTo>
                    <a:lnTo>
                      <a:pt x="312" y="0"/>
                    </a:lnTo>
                    <a:lnTo>
                      <a:pt x="277" y="2"/>
                    </a:lnTo>
                    <a:lnTo>
                      <a:pt x="247" y="6"/>
                    </a:lnTo>
                    <a:lnTo>
                      <a:pt x="217" y="13"/>
                    </a:lnTo>
                    <a:lnTo>
                      <a:pt x="190" y="23"/>
                    </a:lnTo>
                    <a:lnTo>
                      <a:pt x="161" y="34"/>
                    </a:lnTo>
                    <a:lnTo>
                      <a:pt x="137" y="49"/>
                    </a:lnTo>
                    <a:lnTo>
                      <a:pt x="112" y="67"/>
                    </a:lnTo>
                    <a:lnTo>
                      <a:pt x="91" y="87"/>
                    </a:lnTo>
                    <a:lnTo>
                      <a:pt x="70" y="107"/>
                    </a:lnTo>
                    <a:lnTo>
                      <a:pt x="53" y="129"/>
                    </a:lnTo>
                    <a:lnTo>
                      <a:pt x="38" y="154"/>
                    </a:lnTo>
                    <a:lnTo>
                      <a:pt x="25" y="181"/>
                    </a:lnTo>
                    <a:lnTo>
                      <a:pt x="13" y="205"/>
                    </a:lnTo>
                    <a:lnTo>
                      <a:pt x="6" y="234"/>
                    </a:lnTo>
                    <a:lnTo>
                      <a:pt x="2" y="262"/>
                    </a:lnTo>
                    <a:lnTo>
                      <a:pt x="0" y="295"/>
                    </a:lnTo>
                    <a:lnTo>
                      <a:pt x="2" y="323"/>
                    </a:lnTo>
                    <a:lnTo>
                      <a:pt x="6" y="352"/>
                    </a:lnTo>
                    <a:lnTo>
                      <a:pt x="13" y="380"/>
                    </a:lnTo>
                    <a:lnTo>
                      <a:pt x="25" y="407"/>
                    </a:lnTo>
                    <a:lnTo>
                      <a:pt x="38" y="432"/>
                    </a:lnTo>
                    <a:lnTo>
                      <a:pt x="53" y="456"/>
                    </a:lnTo>
                    <a:lnTo>
                      <a:pt x="70" y="479"/>
                    </a:lnTo>
                    <a:lnTo>
                      <a:pt x="91" y="500"/>
                    </a:lnTo>
                    <a:lnTo>
                      <a:pt x="112" y="517"/>
                    </a:lnTo>
                    <a:lnTo>
                      <a:pt x="137" y="534"/>
                    </a:lnTo>
                    <a:lnTo>
                      <a:pt x="161" y="550"/>
                    </a:lnTo>
                    <a:lnTo>
                      <a:pt x="190" y="563"/>
                    </a:lnTo>
                    <a:lnTo>
                      <a:pt x="217" y="570"/>
                    </a:lnTo>
                    <a:lnTo>
                      <a:pt x="247" y="578"/>
                    </a:lnTo>
                    <a:lnTo>
                      <a:pt x="277" y="582"/>
                    </a:lnTo>
                    <a:lnTo>
                      <a:pt x="312" y="586"/>
                    </a:lnTo>
                    <a:close/>
                  </a:path>
                </a:pathLst>
              </a:custGeom>
              <a:solidFill>
                <a:srgbClr val="7087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5" name="Freeform 17"/>
              <p:cNvSpPr>
                <a:spLocks/>
              </p:cNvSpPr>
              <p:nvPr/>
            </p:nvSpPr>
            <p:spPr bwMode="auto">
              <a:xfrm>
                <a:off x="2285" y="1662"/>
                <a:ext cx="391" cy="103"/>
              </a:xfrm>
              <a:custGeom>
                <a:avLst/>
                <a:gdLst>
                  <a:gd name="T0" fmla="*/ 0 w 781"/>
                  <a:gd name="T1" fmla="*/ 0 h 205"/>
                  <a:gd name="T2" fmla="*/ 1 w 781"/>
                  <a:gd name="T3" fmla="*/ 1 h 205"/>
                  <a:gd name="T4" fmla="*/ 4 w 781"/>
                  <a:gd name="T5" fmla="*/ 1 h 205"/>
                  <a:gd name="T6" fmla="*/ 4 w 781"/>
                  <a:gd name="T7" fmla="*/ 1 h 205"/>
                  <a:gd name="T8" fmla="*/ 0 w 781"/>
                  <a:gd name="T9" fmla="*/ 0 h 205"/>
                  <a:gd name="T10" fmla="*/ 0 w 781"/>
                  <a:gd name="T11" fmla="*/ 0 h 205"/>
                  <a:gd name="T12" fmla="*/ 0 60000 65536"/>
                  <a:gd name="T13" fmla="*/ 0 60000 65536"/>
                  <a:gd name="T14" fmla="*/ 0 60000 65536"/>
                  <a:gd name="T15" fmla="*/ 0 60000 65536"/>
                  <a:gd name="T16" fmla="*/ 0 60000 65536"/>
                  <a:gd name="T17" fmla="*/ 0 60000 65536"/>
                  <a:gd name="T18" fmla="*/ 0 w 781"/>
                  <a:gd name="T19" fmla="*/ 0 h 205"/>
                  <a:gd name="T20" fmla="*/ 781 w 781"/>
                  <a:gd name="T21" fmla="*/ 205 h 205"/>
                </a:gdLst>
                <a:ahLst/>
                <a:cxnLst>
                  <a:cxn ang="T12">
                    <a:pos x="T0" y="T1"/>
                  </a:cxn>
                  <a:cxn ang="T13">
                    <a:pos x="T2" y="T3"/>
                  </a:cxn>
                  <a:cxn ang="T14">
                    <a:pos x="T4" y="T5"/>
                  </a:cxn>
                  <a:cxn ang="T15">
                    <a:pos x="T6" y="T7"/>
                  </a:cxn>
                  <a:cxn ang="T16">
                    <a:pos x="T8" y="T9"/>
                  </a:cxn>
                  <a:cxn ang="T17">
                    <a:pos x="T10" y="T11"/>
                  </a:cxn>
                </a:cxnLst>
                <a:rect l="T18" t="T19" r="T20" b="T21"/>
                <a:pathLst>
                  <a:path w="781" h="205">
                    <a:moveTo>
                      <a:pt x="0" y="0"/>
                    </a:moveTo>
                    <a:lnTo>
                      <a:pt x="25" y="194"/>
                    </a:lnTo>
                    <a:lnTo>
                      <a:pt x="774" y="205"/>
                    </a:lnTo>
                    <a:lnTo>
                      <a:pt x="781" y="21"/>
                    </a:lnTo>
                    <a:lnTo>
                      <a:pt x="0" y="0"/>
                    </a:lnTo>
                    <a:close/>
                  </a:path>
                </a:pathLst>
              </a:custGeom>
              <a:solidFill>
                <a:srgbClr val="CFC9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6" name="Freeform 18"/>
              <p:cNvSpPr>
                <a:spLocks/>
              </p:cNvSpPr>
              <p:nvPr/>
            </p:nvSpPr>
            <p:spPr bwMode="auto">
              <a:xfrm>
                <a:off x="2285" y="2019"/>
                <a:ext cx="492" cy="876"/>
              </a:xfrm>
              <a:custGeom>
                <a:avLst/>
                <a:gdLst>
                  <a:gd name="T0" fmla="*/ 2 w 983"/>
                  <a:gd name="T1" fmla="*/ 0 h 1753"/>
                  <a:gd name="T2" fmla="*/ 0 w 983"/>
                  <a:gd name="T3" fmla="*/ 6 h 1753"/>
                  <a:gd name="T4" fmla="*/ 1 w 983"/>
                  <a:gd name="T5" fmla="*/ 6 h 1753"/>
                  <a:gd name="T6" fmla="*/ 2 w 983"/>
                  <a:gd name="T7" fmla="*/ 0 h 1753"/>
                  <a:gd name="T8" fmla="*/ 2 w 983"/>
                  <a:gd name="T9" fmla="*/ 0 h 1753"/>
                  <a:gd name="T10" fmla="*/ 2 w 983"/>
                  <a:gd name="T11" fmla="*/ 6 h 1753"/>
                  <a:gd name="T12" fmla="*/ 2 w 983"/>
                  <a:gd name="T13" fmla="*/ 6 h 1753"/>
                  <a:gd name="T14" fmla="*/ 2 w 983"/>
                  <a:gd name="T15" fmla="*/ 0 h 1753"/>
                  <a:gd name="T16" fmla="*/ 3 w 983"/>
                  <a:gd name="T17" fmla="*/ 0 h 1753"/>
                  <a:gd name="T18" fmla="*/ 4 w 983"/>
                  <a:gd name="T19" fmla="*/ 6 h 1753"/>
                  <a:gd name="T20" fmla="*/ 4 w 983"/>
                  <a:gd name="T21" fmla="*/ 6 h 1753"/>
                  <a:gd name="T22" fmla="*/ 3 w 983"/>
                  <a:gd name="T23" fmla="*/ 0 h 1753"/>
                  <a:gd name="T24" fmla="*/ 2 w 983"/>
                  <a:gd name="T25" fmla="*/ 0 h 1753"/>
                  <a:gd name="T26" fmla="*/ 2 w 983"/>
                  <a:gd name="T27" fmla="*/ 0 h 1753"/>
                  <a:gd name="T28" fmla="*/ 2 w 983"/>
                  <a:gd name="T29" fmla="*/ 0 h 175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83"/>
                  <a:gd name="T46" fmla="*/ 0 h 1753"/>
                  <a:gd name="T47" fmla="*/ 983 w 983"/>
                  <a:gd name="T48" fmla="*/ 1753 h 175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83" h="1753">
                    <a:moveTo>
                      <a:pt x="260" y="40"/>
                    </a:moveTo>
                    <a:lnTo>
                      <a:pt x="0" y="1753"/>
                    </a:lnTo>
                    <a:lnTo>
                      <a:pt x="44" y="1753"/>
                    </a:lnTo>
                    <a:lnTo>
                      <a:pt x="296" y="74"/>
                    </a:lnTo>
                    <a:lnTo>
                      <a:pt x="420" y="44"/>
                    </a:lnTo>
                    <a:lnTo>
                      <a:pt x="433" y="1753"/>
                    </a:lnTo>
                    <a:lnTo>
                      <a:pt x="477" y="1753"/>
                    </a:lnTo>
                    <a:lnTo>
                      <a:pt x="462" y="44"/>
                    </a:lnTo>
                    <a:lnTo>
                      <a:pt x="576" y="70"/>
                    </a:lnTo>
                    <a:lnTo>
                      <a:pt x="931" y="1751"/>
                    </a:lnTo>
                    <a:lnTo>
                      <a:pt x="983" y="1742"/>
                    </a:lnTo>
                    <a:lnTo>
                      <a:pt x="616" y="32"/>
                    </a:lnTo>
                    <a:lnTo>
                      <a:pt x="452" y="0"/>
                    </a:lnTo>
                    <a:lnTo>
                      <a:pt x="26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7" name="Freeform 19"/>
              <p:cNvSpPr>
                <a:spLocks/>
              </p:cNvSpPr>
              <p:nvPr/>
            </p:nvSpPr>
            <p:spPr bwMode="auto">
              <a:xfrm>
                <a:off x="2320" y="2708"/>
                <a:ext cx="407" cy="24"/>
              </a:xfrm>
              <a:custGeom>
                <a:avLst/>
                <a:gdLst>
                  <a:gd name="T0" fmla="*/ 0 w 814"/>
                  <a:gd name="T1" fmla="*/ 1 h 48"/>
                  <a:gd name="T2" fmla="*/ 3 w 814"/>
                  <a:gd name="T3" fmla="*/ 1 h 48"/>
                  <a:gd name="T4" fmla="*/ 3 w 814"/>
                  <a:gd name="T5" fmla="*/ 0 h 48"/>
                  <a:gd name="T6" fmla="*/ 1 w 814"/>
                  <a:gd name="T7" fmla="*/ 1 h 48"/>
                  <a:gd name="T8" fmla="*/ 0 w 814"/>
                  <a:gd name="T9" fmla="*/ 1 h 48"/>
                  <a:gd name="T10" fmla="*/ 0 w 814"/>
                  <a:gd name="T11" fmla="*/ 1 h 48"/>
                  <a:gd name="T12" fmla="*/ 0 60000 65536"/>
                  <a:gd name="T13" fmla="*/ 0 60000 65536"/>
                  <a:gd name="T14" fmla="*/ 0 60000 65536"/>
                  <a:gd name="T15" fmla="*/ 0 60000 65536"/>
                  <a:gd name="T16" fmla="*/ 0 60000 65536"/>
                  <a:gd name="T17" fmla="*/ 0 60000 65536"/>
                  <a:gd name="T18" fmla="*/ 0 w 814"/>
                  <a:gd name="T19" fmla="*/ 0 h 48"/>
                  <a:gd name="T20" fmla="*/ 814 w 814"/>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814" h="48">
                    <a:moveTo>
                      <a:pt x="0" y="48"/>
                    </a:moveTo>
                    <a:lnTo>
                      <a:pt x="814" y="39"/>
                    </a:lnTo>
                    <a:lnTo>
                      <a:pt x="806" y="0"/>
                    </a:lnTo>
                    <a:lnTo>
                      <a:pt x="12" y="10"/>
                    </a:ln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8" name="Freeform 20"/>
              <p:cNvSpPr>
                <a:spLocks/>
              </p:cNvSpPr>
              <p:nvPr/>
            </p:nvSpPr>
            <p:spPr bwMode="auto">
              <a:xfrm>
                <a:off x="2342" y="2524"/>
                <a:ext cx="348" cy="30"/>
              </a:xfrm>
              <a:custGeom>
                <a:avLst/>
                <a:gdLst>
                  <a:gd name="T0" fmla="*/ 0 w 696"/>
                  <a:gd name="T1" fmla="*/ 1 h 58"/>
                  <a:gd name="T2" fmla="*/ 3 w 696"/>
                  <a:gd name="T3" fmla="*/ 1 h 58"/>
                  <a:gd name="T4" fmla="*/ 3 w 696"/>
                  <a:gd name="T5" fmla="*/ 0 h 58"/>
                  <a:gd name="T6" fmla="*/ 1 w 696"/>
                  <a:gd name="T7" fmla="*/ 1 h 58"/>
                  <a:gd name="T8" fmla="*/ 0 w 696"/>
                  <a:gd name="T9" fmla="*/ 1 h 58"/>
                  <a:gd name="T10" fmla="*/ 0 w 696"/>
                  <a:gd name="T11" fmla="*/ 1 h 58"/>
                  <a:gd name="T12" fmla="*/ 0 60000 65536"/>
                  <a:gd name="T13" fmla="*/ 0 60000 65536"/>
                  <a:gd name="T14" fmla="*/ 0 60000 65536"/>
                  <a:gd name="T15" fmla="*/ 0 60000 65536"/>
                  <a:gd name="T16" fmla="*/ 0 60000 65536"/>
                  <a:gd name="T17" fmla="*/ 0 60000 65536"/>
                  <a:gd name="T18" fmla="*/ 0 w 696"/>
                  <a:gd name="T19" fmla="*/ 0 h 58"/>
                  <a:gd name="T20" fmla="*/ 696 w 696"/>
                  <a:gd name="T21" fmla="*/ 58 h 58"/>
                </a:gdLst>
                <a:ahLst/>
                <a:cxnLst>
                  <a:cxn ang="T12">
                    <a:pos x="T0" y="T1"/>
                  </a:cxn>
                  <a:cxn ang="T13">
                    <a:pos x="T2" y="T3"/>
                  </a:cxn>
                  <a:cxn ang="T14">
                    <a:pos x="T4" y="T5"/>
                  </a:cxn>
                  <a:cxn ang="T15">
                    <a:pos x="T6" y="T7"/>
                  </a:cxn>
                  <a:cxn ang="T16">
                    <a:pos x="T8" y="T9"/>
                  </a:cxn>
                  <a:cxn ang="T17">
                    <a:pos x="T10" y="T11"/>
                  </a:cxn>
                </a:cxnLst>
                <a:rect l="T18" t="T19" r="T20" b="T21"/>
                <a:pathLst>
                  <a:path w="696" h="58">
                    <a:moveTo>
                      <a:pt x="0" y="58"/>
                    </a:moveTo>
                    <a:lnTo>
                      <a:pt x="696" y="39"/>
                    </a:lnTo>
                    <a:lnTo>
                      <a:pt x="675" y="0"/>
                    </a:lnTo>
                    <a:lnTo>
                      <a:pt x="11" y="13"/>
                    </a:lnTo>
                    <a:lnTo>
                      <a:pt x="0"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9" name="Freeform 21"/>
              <p:cNvSpPr>
                <a:spLocks/>
              </p:cNvSpPr>
              <p:nvPr/>
            </p:nvSpPr>
            <p:spPr bwMode="auto">
              <a:xfrm>
                <a:off x="2368" y="2387"/>
                <a:ext cx="295" cy="31"/>
              </a:xfrm>
              <a:custGeom>
                <a:avLst/>
                <a:gdLst>
                  <a:gd name="T0" fmla="*/ 0 w 590"/>
                  <a:gd name="T1" fmla="*/ 1 h 61"/>
                  <a:gd name="T2" fmla="*/ 3 w 590"/>
                  <a:gd name="T3" fmla="*/ 1 h 61"/>
                  <a:gd name="T4" fmla="*/ 3 w 590"/>
                  <a:gd name="T5" fmla="*/ 0 h 61"/>
                  <a:gd name="T6" fmla="*/ 1 w 590"/>
                  <a:gd name="T7" fmla="*/ 1 h 61"/>
                  <a:gd name="T8" fmla="*/ 0 w 590"/>
                  <a:gd name="T9" fmla="*/ 1 h 61"/>
                  <a:gd name="T10" fmla="*/ 0 w 590"/>
                  <a:gd name="T11" fmla="*/ 1 h 61"/>
                  <a:gd name="T12" fmla="*/ 0 60000 65536"/>
                  <a:gd name="T13" fmla="*/ 0 60000 65536"/>
                  <a:gd name="T14" fmla="*/ 0 60000 65536"/>
                  <a:gd name="T15" fmla="*/ 0 60000 65536"/>
                  <a:gd name="T16" fmla="*/ 0 60000 65536"/>
                  <a:gd name="T17" fmla="*/ 0 60000 65536"/>
                  <a:gd name="T18" fmla="*/ 0 w 590"/>
                  <a:gd name="T19" fmla="*/ 0 h 61"/>
                  <a:gd name="T20" fmla="*/ 590 w 590"/>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590" h="61">
                    <a:moveTo>
                      <a:pt x="0" y="61"/>
                    </a:moveTo>
                    <a:lnTo>
                      <a:pt x="590" y="43"/>
                    </a:lnTo>
                    <a:lnTo>
                      <a:pt x="578" y="0"/>
                    </a:lnTo>
                    <a:lnTo>
                      <a:pt x="10" y="23"/>
                    </a:lnTo>
                    <a:lnTo>
                      <a:pt x="0" y="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0" name="Freeform 22"/>
              <p:cNvSpPr>
                <a:spLocks/>
              </p:cNvSpPr>
              <p:nvPr/>
            </p:nvSpPr>
            <p:spPr bwMode="auto">
              <a:xfrm>
                <a:off x="2388" y="2256"/>
                <a:ext cx="244" cy="23"/>
              </a:xfrm>
              <a:custGeom>
                <a:avLst/>
                <a:gdLst>
                  <a:gd name="T0" fmla="*/ 0 w 489"/>
                  <a:gd name="T1" fmla="*/ 1 h 46"/>
                  <a:gd name="T2" fmla="*/ 1 w 489"/>
                  <a:gd name="T3" fmla="*/ 1 h 46"/>
                  <a:gd name="T4" fmla="*/ 1 w 489"/>
                  <a:gd name="T5" fmla="*/ 0 h 46"/>
                  <a:gd name="T6" fmla="*/ 0 w 489"/>
                  <a:gd name="T7" fmla="*/ 1 h 46"/>
                  <a:gd name="T8" fmla="*/ 0 w 489"/>
                  <a:gd name="T9" fmla="*/ 1 h 46"/>
                  <a:gd name="T10" fmla="*/ 0 w 489"/>
                  <a:gd name="T11" fmla="*/ 1 h 46"/>
                  <a:gd name="T12" fmla="*/ 0 60000 65536"/>
                  <a:gd name="T13" fmla="*/ 0 60000 65536"/>
                  <a:gd name="T14" fmla="*/ 0 60000 65536"/>
                  <a:gd name="T15" fmla="*/ 0 60000 65536"/>
                  <a:gd name="T16" fmla="*/ 0 60000 65536"/>
                  <a:gd name="T17" fmla="*/ 0 60000 65536"/>
                  <a:gd name="T18" fmla="*/ 0 w 489"/>
                  <a:gd name="T19" fmla="*/ 0 h 46"/>
                  <a:gd name="T20" fmla="*/ 489 w 489"/>
                  <a:gd name="T21" fmla="*/ 46 h 46"/>
                </a:gdLst>
                <a:ahLst/>
                <a:cxnLst>
                  <a:cxn ang="T12">
                    <a:pos x="T0" y="T1"/>
                  </a:cxn>
                  <a:cxn ang="T13">
                    <a:pos x="T2" y="T3"/>
                  </a:cxn>
                  <a:cxn ang="T14">
                    <a:pos x="T4" y="T5"/>
                  </a:cxn>
                  <a:cxn ang="T15">
                    <a:pos x="T6" y="T7"/>
                  </a:cxn>
                  <a:cxn ang="T16">
                    <a:pos x="T8" y="T9"/>
                  </a:cxn>
                  <a:cxn ang="T17">
                    <a:pos x="T10" y="T11"/>
                  </a:cxn>
                </a:cxnLst>
                <a:rect l="T18" t="T19" r="T20" b="T21"/>
                <a:pathLst>
                  <a:path w="489" h="46">
                    <a:moveTo>
                      <a:pt x="0" y="46"/>
                    </a:moveTo>
                    <a:lnTo>
                      <a:pt x="489" y="40"/>
                    </a:lnTo>
                    <a:lnTo>
                      <a:pt x="489" y="0"/>
                    </a:lnTo>
                    <a:lnTo>
                      <a:pt x="2" y="8"/>
                    </a:lnTo>
                    <a:lnTo>
                      <a:pt x="0"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1" name="Freeform 23"/>
              <p:cNvSpPr>
                <a:spLocks/>
              </p:cNvSpPr>
              <p:nvPr/>
            </p:nvSpPr>
            <p:spPr bwMode="auto">
              <a:xfrm>
                <a:off x="2401" y="2140"/>
                <a:ext cx="205" cy="21"/>
              </a:xfrm>
              <a:custGeom>
                <a:avLst/>
                <a:gdLst>
                  <a:gd name="T0" fmla="*/ 0 w 409"/>
                  <a:gd name="T1" fmla="*/ 1 h 42"/>
                  <a:gd name="T2" fmla="*/ 2 w 409"/>
                  <a:gd name="T3" fmla="*/ 1 h 42"/>
                  <a:gd name="T4" fmla="*/ 2 w 409"/>
                  <a:gd name="T5" fmla="*/ 1 h 42"/>
                  <a:gd name="T6" fmla="*/ 1 w 409"/>
                  <a:gd name="T7" fmla="*/ 0 h 42"/>
                  <a:gd name="T8" fmla="*/ 0 w 409"/>
                  <a:gd name="T9" fmla="*/ 1 h 42"/>
                  <a:gd name="T10" fmla="*/ 0 w 409"/>
                  <a:gd name="T11" fmla="*/ 1 h 42"/>
                  <a:gd name="T12" fmla="*/ 0 60000 65536"/>
                  <a:gd name="T13" fmla="*/ 0 60000 65536"/>
                  <a:gd name="T14" fmla="*/ 0 60000 65536"/>
                  <a:gd name="T15" fmla="*/ 0 60000 65536"/>
                  <a:gd name="T16" fmla="*/ 0 60000 65536"/>
                  <a:gd name="T17" fmla="*/ 0 60000 65536"/>
                  <a:gd name="T18" fmla="*/ 0 w 409"/>
                  <a:gd name="T19" fmla="*/ 0 h 42"/>
                  <a:gd name="T20" fmla="*/ 409 w 40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409" h="42">
                    <a:moveTo>
                      <a:pt x="0" y="42"/>
                    </a:moveTo>
                    <a:lnTo>
                      <a:pt x="409" y="40"/>
                    </a:lnTo>
                    <a:lnTo>
                      <a:pt x="403" y="14"/>
                    </a:lnTo>
                    <a:lnTo>
                      <a:pt x="11" y="0"/>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2" name="Freeform 24"/>
              <p:cNvSpPr>
                <a:spLocks/>
              </p:cNvSpPr>
              <p:nvPr/>
            </p:nvSpPr>
            <p:spPr bwMode="auto">
              <a:xfrm>
                <a:off x="2321" y="2544"/>
                <a:ext cx="188" cy="179"/>
              </a:xfrm>
              <a:custGeom>
                <a:avLst/>
                <a:gdLst>
                  <a:gd name="T0" fmla="*/ 0 w 377"/>
                  <a:gd name="T1" fmla="*/ 2 h 358"/>
                  <a:gd name="T2" fmla="*/ 1 w 377"/>
                  <a:gd name="T3" fmla="*/ 0 h 358"/>
                  <a:gd name="T4" fmla="*/ 1 w 377"/>
                  <a:gd name="T5" fmla="*/ 0 h 358"/>
                  <a:gd name="T6" fmla="*/ 0 w 377"/>
                  <a:gd name="T7" fmla="*/ 2 h 358"/>
                  <a:gd name="T8" fmla="*/ 0 w 377"/>
                  <a:gd name="T9" fmla="*/ 2 h 358"/>
                  <a:gd name="T10" fmla="*/ 0 w 377"/>
                  <a:gd name="T11" fmla="*/ 2 h 358"/>
                  <a:gd name="T12" fmla="*/ 0 60000 65536"/>
                  <a:gd name="T13" fmla="*/ 0 60000 65536"/>
                  <a:gd name="T14" fmla="*/ 0 60000 65536"/>
                  <a:gd name="T15" fmla="*/ 0 60000 65536"/>
                  <a:gd name="T16" fmla="*/ 0 60000 65536"/>
                  <a:gd name="T17" fmla="*/ 0 60000 65536"/>
                  <a:gd name="T18" fmla="*/ 0 w 377"/>
                  <a:gd name="T19" fmla="*/ 0 h 358"/>
                  <a:gd name="T20" fmla="*/ 377 w 377"/>
                  <a:gd name="T21" fmla="*/ 358 h 358"/>
                </a:gdLst>
                <a:ahLst/>
                <a:cxnLst>
                  <a:cxn ang="T12">
                    <a:pos x="T0" y="T1"/>
                  </a:cxn>
                  <a:cxn ang="T13">
                    <a:pos x="T2" y="T3"/>
                  </a:cxn>
                  <a:cxn ang="T14">
                    <a:pos x="T4" y="T5"/>
                  </a:cxn>
                  <a:cxn ang="T15">
                    <a:pos x="T6" y="T7"/>
                  </a:cxn>
                  <a:cxn ang="T16">
                    <a:pos x="T8" y="T9"/>
                  </a:cxn>
                  <a:cxn ang="T17">
                    <a:pos x="T10" y="T11"/>
                  </a:cxn>
                </a:cxnLst>
                <a:rect l="T18" t="T19" r="T20" b="T21"/>
                <a:pathLst>
                  <a:path w="377" h="358">
                    <a:moveTo>
                      <a:pt x="0" y="335"/>
                    </a:moveTo>
                    <a:lnTo>
                      <a:pt x="346" y="0"/>
                    </a:lnTo>
                    <a:lnTo>
                      <a:pt x="377" y="0"/>
                    </a:lnTo>
                    <a:lnTo>
                      <a:pt x="23" y="358"/>
                    </a:lnTo>
                    <a:lnTo>
                      <a:pt x="0" y="3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3" name="Freeform 25"/>
              <p:cNvSpPr>
                <a:spLocks/>
              </p:cNvSpPr>
              <p:nvPr/>
            </p:nvSpPr>
            <p:spPr bwMode="auto">
              <a:xfrm>
                <a:off x="2295" y="2723"/>
                <a:ext cx="218" cy="174"/>
              </a:xfrm>
              <a:custGeom>
                <a:avLst/>
                <a:gdLst>
                  <a:gd name="T0" fmla="*/ 0 w 435"/>
                  <a:gd name="T1" fmla="*/ 2 h 348"/>
                  <a:gd name="T2" fmla="*/ 2 w 435"/>
                  <a:gd name="T3" fmla="*/ 0 h 348"/>
                  <a:gd name="T4" fmla="*/ 2 w 435"/>
                  <a:gd name="T5" fmla="*/ 0 h 348"/>
                  <a:gd name="T6" fmla="*/ 1 w 435"/>
                  <a:gd name="T7" fmla="*/ 2 h 348"/>
                  <a:gd name="T8" fmla="*/ 0 w 435"/>
                  <a:gd name="T9" fmla="*/ 2 h 348"/>
                  <a:gd name="T10" fmla="*/ 0 w 435"/>
                  <a:gd name="T11" fmla="*/ 2 h 348"/>
                  <a:gd name="T12" fmla="*/ 0 60000 65536"/>
                  <a:gd name="T13" fmla="*/ 0 60000 65536"/>
                  <a:gd name="T14" fmla="*/ 0 60000 65536"/>
                  <a:gd name="T15" fmla="*/ 0 60000 65536"/>
                  <a:gd name="T16" fmla="*/ 0 60000 65536"/>
                  <a:gd name="T17" fmla="*/ 0 60000 65536"/>
                  <a:gd name="T18" fmla="*/ 0 w 435"/>
                  <a:gd name="T19" fmla="*/ 0 h 348"/>
                  <a:gd name="T20" fmla="*/ 435 w 435"/>
                  <a:gd name="T21" fmla="*/ 348 h 348"/>
                </a:gdLst>
                <a:ahLst/>
                <a:cxnLst>
                  <a:cxn ang="T12">
                    <a:pos x="T0" y="T1"/>
                  </a:cxn>
                  <a:cxn ang="T13">
                    <a:pos x="T2" y="T3"/>
                  </a:cxn>
                  <a:cxn ang="T14">
                    <a:pos x="T4" y="T5"/>
                  </a:cxn>
                  <a:cxn ang="T15">
                    <a:pos x="T6" y="T7"/>
                  </a:cxn>
                  <a:cxn ang="T16">
                    <a:pos x="T8" y="T9"/>
                  </a:cxn>
                  <a:cxn ang="T17">
                    <a:pos x="T10" y="T11"/>
                  </a:cxn>
                </a:cxnLst>
                <a:rect l="T18" t="T19" r="T20" b="T21"/>
                <a:pathLst>
                  <a:path w="435" h="348">
                    <a:moveTo>
                      <a:pt x="0" y="333"/>
                    </a:moveTo>
                    <a:lnTo>
                      <a:pt x="401" y="0"/>
                    </a:lnTo>
                    <a:lnTo>
                      <a:pt x="435" y="0"/>
                    </a:lnTo>
                    <a:lnTo>
                      <a:pt x="36" y="348"/>
                    </a:lnTo>
                    <a:lnTo>
                      <a:pt x="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4" name="Freeform 26"/>
              <p:cNvSpPr>
                <a:spLocks/>
              </p:cNvSpPr>
              <p:nvPr/>
            </p:nvSpPr>
            <p:spPr bwMode="auto">
              <a:xfrm>
                <a:off x="2352" y="2404"/>
                <a:ext cx="150" cy="138"/>
              </a:xfrm>
              <a:custGeom>
                <a:avLst/>
                <a:gdLst>
                  <a:gd name="T0" fmla="*/ 0 w 300"/>
                  <a:gd name="T1" fmla="*/ 1 h 278"/>
                  <a:gd name="T2" fmla="*/ 1 w 300"/>
                  <a:gd name="T3" fmla="*/ 0 h 278"/>
                  <a:gd name="T4" fmla="*/ 1 w 300"/>
                  <a:gd name="T5" fmla="*/ 0 h 278"/>
                  <a:gd name="T6" fmla="*/ 1 w 300"/>
                  <a:gd name="T7" fmla="*/ 1 h 278"/>
                  <a:gd name="T8" fmla="*/ 0 w 300"/>
                  <a:gd name="T9" fmla="*/ 1 h 278"/>
                  <a:gd name="T10" fmla="*/ 0 w 300"/>
                  <a:gd name="T11" fmla="*/ 1 h 278"/>
                  <a:gd name="T12" fmla="*/ 0 60000 65536"/>
                  <a:gd name="T13" fmla="*/ 0 60000 65536"/>
                  <a:gd name="T14" fmla="*/ 0 60000 65536"/>
                  <a:gd name="T15" fmla="*/ 0 60000 65536"/>
                  <a:gd name="T16" fmla="*/ 0 60000 65536"/>
                  <a:gd name="T17" fmla="*/ 0 60000 65536"/>
                  <a:gd name="T18" fmla="*/ 0 w 300"/>
                  <a:gd name="T19" fmla="*/ 0 h 278"/>
                  <a:gd name="T20" fmla="*/ 300 w 300"/>
                  <a:gd name="T21" fmla="*/ 278 h 278"/>
                </a:gdLst>
                <a:ahLst/>
                <a:cxnLst>
                  <a:cxn ang="T12">
                    <a:pos x="T0" y="T1"/>
                  </a:cxn>
                  <a:cxn ang="T13">
                    <a:pos x="T2" y="T3"/>
                  </a:cxn>
                  <a:cxn ang="T14">
                    <a:pos x="T4" y="T5"/>
                  </a:cxn>
                  <a:cxn ang="T15">
                    <a:pos x="T6" y="T7"/>
                  </a:cxn>
                  <a:cxn ang="T16">
                    <a:pos x="T8" y="T9"/>
                  </a:cxn>
                  <a:cxn ang="T17">
                    <a:pos x="T10" y="T11"/>
                  </a:cxn>
                </a:cxnLst>
                <a:rect l="T18" t="T19" r="T20" b="T21"/>
                <a:pathLst>
                  <a:path w="300" h="278">
                    <a:moveTo>
                      <a:pt x="0" y="268"/>
                    </a:moveTo>
                    <a:lnTo>
                      <a:pt x="272" y="0"/>
                    </a:lnTo>
                    <a:lnTo>
                      <a:pt x="300" y="4"/>
                    </a:lnTo>
                    <a:lnTo>
                      <a:pt x="32" y="278"/>
                    </a:lnTo>
                    <a:lnTo>
                      <a:pt x="0" y="2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5" name="Freeform 27"/>
              <p:cNvSpPr>
                <a:spLocks/>
              </p:cNvSpPr>
              <p:nvPr/>
            </p:nvSpPr>
            <p:spPr bwMode="auto">
              <a:xfrm>
                <a:off x="2371" y="2264"/>
                <a:ext cx="135" cy="145"/>
              </a:xfrm>
              <a:custGeom>
                <a:avLst/>
                <a:gdLst>
                  <a:gd name="T0" fmla="*/ 0 w 270"/>
                  <a:gd name="T1" fmla="*/ 1 h 290"/>
                  <a:gd name="T2" fmla="*/ 1 w 270"/>
                  <a:gd name="T3" fmla="*/ 0 h 290"/>
                  <a:gd name="T4" fmla="*/ 1 w 270"/>
                  <a:gd name="T5" fmla="*/ 1 h 290"/>
                  <a:gd name="T6" fmla="*/ 1 w 270"/>
                  <a:gd name="T7" fmla="*/ 1 h 290"/>
                  <a:gd name="T8" fmla="*/ 0 w 270"/>
                  <a:gd name="T9" fmla="*/ 1 h 290"/>
                  <a:gd name="T10" fmla="*/ 0 w 270"/>
                  <a:gd name="T11" fmla="*/ 1 h 290"/>
                  <a:gd name="T12" fmla="*/ 0 60000 65536"/>
                  <a:gd name="T13" fmla="*/ 0 60000 65536"/>
                  <a:gd name="T14" fmla="*/ 0 60000 65536"/>
                  <a:gd name="T15" fmla="*/ 0 60000 65536"/>
                  <a:gd name="T16" fmla="*/ 0 60000 65536"/>
                  <a:gd name="T17" fmla="*/ 0 60000 65536"/>
                  <a:gd name="T18" fmla="*/ 0 w 270"/>
                  <a:gd name="T19" fmla="*/ 0 h 290"/>
                  <a:gd name="T20" fmla="*/ 270 w 270"/>
                  <a:gd name="T21" fmla="*/ 290 h 290"/>
                </a:gdLst>
                <a:ahLst/>
                <a:cxnLst>
                  <a:cxn ang="T12">
                    <a:pos x="T0" y="T1"/>
                  </a:cxn>
                  <a:cxn ang="T13">
                    <a:pos x="T2" y="T3"/>
                  </a:cxn>
                  <a:cxn ang="T14">
                    <a:pos x="T4" y="T5"/>
                  </a:cxn>
                  <a:cxn ang="T15">
                    <a:pos x="T6" y="T7"/>
                  </a:cxn>
                  <a:cxn ang="T16">
                    <a:pos x="T8" y="T9"/>
                  </a:cxn>
                  <a:cxn ang="T17">
                    <a:pos x="T10" y="T11"/>
                  </a:cxn>
                </a:cxnLst>
                <a:rect l="T18" t="T19" r="T20" b="T21"/>
                <a:pathLst>
                  <a:path w="270" h="290">
                    <a:moveTo>
                      <a:pt x="0" y="260"/>
                    </a:moveTo>
                    <a:lnTo>
                      <a:pt x="253" y="0"/>
                    </a:lnTo>
                    <a:lnTo>
                      <a:pt x="270" y="5"/>
                    </a:lnTo>
                    <a:lnTo>
                      <a:pt x="11" y="290"/>
                    </a:lnTo>
                    <a:lnTo>
                      <a:pt x="0" y="2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6" name="Freeform 28"/>
              <p:cNvSpPr>
                <a:spLocks/>
              </p:cNvSpPr>
              <p:nvPr/>
            </p:nvSpPr>
            <p:spPr bwMode="auto">
              <a:xfrm>
                <a:off x="2393" y="2149"/>
                <a:ext cx="116" cy="118"/>
              </a:xfrm>
              <a:custGeom>
                <a:avLst/>
                <a:gdLst>
                  <a:gd name="T0" fmla="*/ 0 w 232"/>
                  <a:gd name="T1" fmla="*/ 1 h 236"/>
                  <a:gd name="T2" fmla="*/ 1 w 232"/>
                  <a:gd name="T3" fmla="*/ 0 h 236"/>
                  <a:gd name="T4" fmla="*/ 1 w 232"/>
                  <a:gd name="T5" fmla="*/ 1 h 236"/>
                  <a:gd name="T6" fmla="*/ 1 w 232"/>
                  <a:gd name="T7" fmla="*/ 1 h 236"/>
                  <a:gd name="T8" fmla="*/ 0 w 232"/>
                  <a:gd name="T9" fmla="*/ 1 h 236"/>
                  <a:gd name="T10" fmla="*/ 0 w 232"/>
                  <a:gd name="T11" fmla="*/ 1 h 236"/>
                  <a:gd name="T12" fmla="*/ 0 60000 65536"/>
                  <a:gd name="T13" fmla="*/ 0 60000 65536"/>
                  <a:gd name="T14" fmla="*/ 0 60000 65536"/>
                  <a:gd name="T15" fmla="*/ 0 60000 65536"/>
                  <a:gd name="T16" fmla="*/ 0 60000 65536"/>
                  <a:gd name="T17" fmla="*/ 0 60000 65536"/>
                  <a:gd name="T18" fmla="*/ 0 w 232"/>
                  <a:gd name="T19" fmla="*/ 0 h 236"/>
                  <a:gd name="T20" fmla="*/ 232 w 232"/>
                  <a:gd name="T21" fmla="*/ 236 h 236"/>
                </a:gdLst>
                <a:ahLst/>
                <a:cxnLst>
                  <a:cxn ang="T12">
                    <a:pos x="T0" y="T1"/>
                  </a:cxn>
                  <a:cxn ang="T13">
                    <a:pos x="T2" y="T3"/>
                  </a:cxn>
                  <a:cxn ang="T14">
                    <a:pos x="T4" y="T5"/>
                  </a:cxn>
                  <a:cxn ang="T15">
                    <a:pos x="T6" y="T7"/>
                  </a:cxn>
                  <a:cxn ang="T16">
                    <a:pos x="T8" y="T9"/>
                  </a:cxn>
                  <a:cxn ang="T17">
                    <a:pos x="T10" y="T11"/>
                  </a:cxn>
                </a:cxnLst>
                <a:rect l="T18" t="T19" r="T20" b="T21"/>
                <a:pathLst>
                  <a:path w="232" h="236">
                    <a:moveTo>
                      <a:pt x="0" y="215"/>
                    </a:moveTo>
                    <a:lnTo>
                      <a:pt x="201" y="0"/>
                    </a:lnTo>
                    <a:lnTo>
                      <a:pt x="232" y="8"/>
                    </a:lnTo>
                    <a:lnTo>
                      <a:pt x="9" y="236"/>
                    </a:lnTo>
                    <a:lnTo>
                      <a:pt x="0" y="2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7" name="Freeform 29"/>
              <p:cNvSpPr>
                <a:spLocks/>
              </p:cNvSpPr>
              <p:nvPr/>
            </p:nvSpPr>
            <p:spPr bwMode="auto">
              <a:xfrm>
                <a:off x="2403" y="2028"/>
                <a:ext cx="103" cy="125"/>
              </a:xfrm>
              <a:custGeom>
                <a:avLst/>
                <a:gdLst>
                  <a:gd name="T0" fmla="*/ 0 w 205"/>
                  <a:gd name="T1" fmla="*/ 0 h 251"/>
                  <a:gd name="T2" fmla="*/ 1 w 205"/>
                  <a:gd name="T3" fmla="*/ 0 h 251"/>
                  <a:gd name="T4" fmla="*/ 1 w 205"/>
                  <a:gd name="T5" fmla="*/ 0 h 251"/>
                  <a:gd name="T6" fmla="*/ 1 w 205"/>
                  <a:gd name="T7" fmla="*/ 0 h 251"/>
                  <a:gd name="T8" fmla="*/ 0 w 205"/>
                  <a:gd name="T9" fmla="*/ 0 h 251"/>
                  <a:gd name="T10" fmla="*/ 0 w 205"/>
                  <a:gd name="T11" fmla="*/ 0 h 251"/>
                  <a:gd name="T12" fmla="*/ 0 60000 65536"/>
                  <a:gd name="T13" fmla="*/ 0 60000 65536"/>
                  <a:gd name="T14" fmla="*/ 0 60000 65536"/>
                  <a:gd name="T15" fmla="*/ 0 60000 65536"/>
                  <a:gd name="T16" fmla="*/ 0 60000 65536"/>
                  <a:gd name="T17" fmla="*/ 0 60000 65536"/>
                  <a:gd name="T18" fmla="*/ 0 w 205"/>
                  <a:gd name="T19" fmla="*/ 0 h 251"/>
                  <a:gd name="T20" fmla="*/ 205 w 205"/>
                  <a:gd name="T21" fmla="*/ 251 h 251"/>
                </a:gdLst>
                <a:ahLst/>
                <a:cxnLst>
                  <a:cxn ang="T12">
                    <a:pos x="T0" y="T1"/>
                  </a:cxn>
                  <a:cxn ang="T13">
                    <a:pos x="T2" y="T3"/>
                  </a:cxn>
                  <a:cxn ang="T14">
                    <a:pos x="T4" y="T5"/>
                  </a:cxn>
                  <a:cxn ang="T15">
                    <a:pos x="T6" y="T7"/>
                  </a:cxn>
                  <a:cxn ang="T16">
                    <a:pos x="T8" y="T9"/>
                  </a:cxn>
                  <a:cxn ang="T17">
                    <a:pos x="T10" y="T11"/>
                  </a:cxn>
                </a:cxnLst>
                <a:rect l="T18" t="T19" r="T20" b="T21"/>
                <a:pathLst>
                  <a:path w="205" h="251">
                    <a:moveTo>
                      <a:pt x="0" y="249"/>
                    </a:moveTo>
                    <a:lnTo>
                      <a:pt x="194" y="0"/>
                    </a:lnTo>
                    <a:lnTo>
                      <a:pt x="205" y="21"/>
                    </a:lnTo>
                    <a:lnTo>
                      <a:pt x="24" y="251"/>
                    </a:lnTo>
                    <a:lnTo>
                      <a:pt x="0" y="2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8" name="Freeform 30"/>
              <p:cNvSpPr>
                <a:spLocks/>
              </p:cNvSpPr>
              <p:nvPr/>
            </p:nvSpPr>
            <p:spPr bwMode="auto">
              <a:xfrm>
                <a:off x="2440" y="2545"/>
                <a:ext cx="188" cy="179"/>
              </a:xfrm>
              <a:custGeom>
                <a:avLst/>
                <a:gdLst>
                  <a:gd name="T0" fmla="*/ 2 w 374"/>
                  <a:gd name="T1" fmla="*/ 2 h 358"/>
                  <a:gd name="T2" fmla="*/ 1 w 374"/>
                  <a:gd name="T3" fmla="*/ 0 h 358"/>
                  <a:gd name="T4" fmla="*/ 0 w 374"/>
                  <a:gd name="T5" fmla="*/ 0 h 358"/>
                  <a:gd name="T6" fmla="*/ 2 w 374"/>
                  <a:gd name="T7" fmla="*/ 2 h 358"/>
                  <a:gd name="T8" fmla="*/ 2 w 374"/>
                  <a:gd name="T9" fmla="*/ 2 h 358"/>
                  <a:gd name="T10" fmla="*/ 2 w 374"/>
                  <a:gd name="T11" fmla="*/ 2 h 358"/>
                  <a:gd name="T12" fmla="*/ 0 60000 65536"/>
                  <a:gd name="T13" fmla="*/ 0 60000 65536"/>
                  <a:gd name="T14" fmla="*/ 0 60000 65536"/>
                  <a:gd name="T15" fmla="*/ 0 60000 65536"/>
                  <a:gd name="T16" fmla="*/ 0 60000 65536"/>
                  <a:gd name="T17" fmla="*/ 0 60000 65536"/>
                  <a:gd name="T18" fmla="*/ 0 w 374"/>
                  <a:gd name="T19" fmla="*/ 0 h 358"/>
                  <a:gd name="T20" fmla="*/ 374 w 374"/>
                  <a:gd name="T21" fmla="*/ 358 h 358"/>
                </a:gdLst>
                <a:ahLst/>
                <a:cxnLst>
                  <a:cxn ang="T12">
                    <a:pos x="T0" y="T1"/>
                  </a:cxn>
                  <a:cxn ang="T13">
                    <a:pos x="T2" y="T3"/>
                  </a:cxn>
                  <a:cxn ang="T14">
                    <a:pos x="T4" y="T5"/>
                  </a:cxn>
                  <a:cxn ang="T15">
                    <a:pos x="T6" y="T7"/>
                  </a:cxn>
                  <a:cxn ang="T16">
                    <a:pos x="T8" y="T9"/>
                  </a:cxn>
                  <a:cxn ang="T17">
                    <a:pos x="T10" y="T11"/>
                  </a:cxn>
                </a:cxnLst>
                <a:rect l="T18" t="T19" r="T20" b="T21"/>
                <a:pathLst>
                  <a:path w="374" h="358">
                    <a:moveTo>
                      <a:pt x="374" y="335"/>
                    </a:moveTo>
                    <a:lnTo>
                      <a:pt x="28" y="0"/>
                    </a:lnTo>
                    <a:lnTo>
                      <a:pt x="0" y="0"/>
                    </a:lnTo>
                    <a:lnTo>
                      <a:pt x="351" y="358"/>
                    </a:lnTo>
                    <a:lnTo>
                      <a:pt x="374" y="3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9" name="Freeform 31"/>
              <p:cNvSpPr>
                <a:spLocks/>
              </p:cNvSpPr>
              <p:nvPr/>
            </p:nvSpPr>
            <p:spPr bwMode="auto">
              <a:xfrm>
                <a:off x="2435" y="2724"/>
                <a:ext cx="219" cy="174"/>
              </a:xfrm>
              <a:custGeom>
                <a:avLst/>
                <a:gdLst>
                  <a:gd name="T0" fmla="*/ 1 w 440"/>
                  <a:gd name="T1" fmla="*/ 2 h 348"/>
                  <a:gd name="T2" fmla="*/ 0 w 440"/>
                  <a:gd name="T3" fmla="*/ 0 h 348"/>
                  <a:gd name="T4" fmla="*/ 0 w 440"/>
                  <a:gd name="T5" fmla="*/ 0 h 348"/>
                  <a:gd name="T6" fmla="*/ 1 w 440"/>
                  <a:gd name="T7" fmla="*/ 2 h 348"/>
                  <a:gd name="T8" fmla="*/ 1 w 440"/>
                  <a:gd name="T9" fmla="*/ 2 h 348"/>
                  <a:gd name="T10" fmla="*/ 1 w 440"/>
                  <a:gd name="T11" fmla="*/ 2 h 348"/>
                  <a:gd name="T12" fmla="*/ 0 60000 65536"/>
                  <a:gd name="T13" fmla="*/ 0 60000 65536"/>
                  <a:gd name="T14" fmla="*/ 0 60000 65536"/>
                  <a:gd name="T15" fmla="*/ 0 60000 65536"/>
                  <a:gd name="T16" fmla="*/ 0 60000 65536"/>
                  <a:gd name="T17" fmla="*/ 0 60000 65536"/>
                  <a:gd name="T18" fmla="*/ 0 w 440"/>
                  <a:gd name="T19" fmla="*/ 0 h 348"/>
                  <a:gd name="T20" fmla="*/ 440 w 440"/>
                  <a:gd name="T21" fmla="*/ 348 h 348"/>
                </a:gdLst>
                <a:ahLst/>
                <a:cxnLst>
                  <a:cxn ang="T12">
                    <a:pos x="T0" y="T1"/>
                  </a:cxn>
                  <a:cxn ang="T13">
                    <a:pos x="T2" y="T3"/>
                  </a:cxn>
                  <a:cxn ang="T14">
                    <a:pos x="T4" y="T5"/>
                  </a:cxn>
                  <a:cxn ang="T15">
                    <a:pos x="T6" y="T7"/>
                  </a:cxn>
                  <a:cxn ang="T16">
                    <a:pos x="T8" y="T9"/>
                  </a:cxn>
                  <a:cxn ang="T17">
                    <a:pos x="T10" y="T11"/>
                  </a:cxn>
                </a:cxnLst>
                <a:rect l="T18" t="T19" r="T20" b="T21"/>
                <a:pathLst>
                  <a:path w="440" h="348">
                    <a:moveTo>
                      <a:pt x="440" y="333"/>
                    </a:moveTo>
                    <a:lnTo>
                      <a:pt x="37" y="0"/>
                    </a:lnTo>
                    <a:lnTo>
                      <a:pt x="0" y="0"/>
                    </a:lnTo>
                    <a:lnTo>
                      <a:pt x="403" y="348"/>
                    </a:lnTo>
                    <a:lnTo>
                      <a:pt x="44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0" name="Freeform 32"/>
              <p:cNvSpPr>
                <a:spLocks/>
              </p:cNvSpPr>
              <p:nvPr/>
            </p:nvSpPr>
            <p:spPr bwMode="auto">
              <a:xfrm>
                <a:off x="2446" y="2405"/>
                <a:ext cx="151" cy="139"/>
              </a:xfrm>
              <a:custGeom>
                <a:avLst/>
                <a:gdLst>
                  <a:gd name="T0" fmla="*/ 1 w 302"/>
                  <a:gd name="T1" fmla="*/ 2 h 277"/>
                  <a:gd name="T2" fmla="*/ 1 w 302"/>
                  <a:gd name="T3" fmla="*/ 0 h 277"/>
                  <a:gd name="T4" fmla="*/ 0 w 302"/>
                  <a:gd name="T5" fmla="*/ 1 h 277"/>
                  <a:gd name="T6" fmla="*/ 1 w 302"/>
                  <a:gd name="T7" fmla="*/ 2 h 277"/>
                  <a:gd name="T8" fmla="*/ 1 w 302"/>
                  <a:gd name="T9" fmla="*/ 2 h 277"/>
                  <a:gd name="T10" fmla="*/ 1 w 302"/>
                  <a:gd name="T11" fmla="*/ 2 h 277"/>
                  <a:gd name="T12" fmla="*/ 0 60000 65536"/>
                  <a:gd name="T13" fmla="*/ 0 60000 65536"/>
                  <a:gd name="T14" fmla="*/ 0 60000 65536"/>
                  <a:gd name="T15" fmla="*/ 0 60000 65536"/>
                  <a:gd name="T16" fmla="*/ 0 60000 65536"/>
                  <a:gd name="T17" fmla="*/ 0 60000 65536"/>
                  <a:gd name="T18" fmla="*/ 0 w 302"/>
                  <a:gd name="T19" fmla="*/ 0 h 277"/>
                  <a:gd name="T20" fmla="*/ 302 w 302"/>
                  <a:gd name="T21" fmla="*/ 277 h 277"/>
                </a:gdLst>
                <a:ahLst/>
                <a:cxnLst>
                  <a:cxn ang="T12">
                    <a:pos x="T0" y="T1"/>
                  </a:cxn>
                  <a:cxn ang="T13">
                    <a:pos x="T2" y="T3"/>
                  </a:cxn>
                  <a:cxn ang="T14">
                    <a:pos x="T4" y="T5"/>
                  </a:cxn>
                  <a:cxn ang="T15">
                    <a:pos x="T6" y="T7"/>
                  </a:cxn>
                  <a:cxn ang="T16">
                    <a:pos x="T8" y="T9"/>
                  </a:cxn>
                  <a:cxn ang="T17">
                    <a:pos x="T10" y="T11"/>
                  </a:cxn>
                </a:cxnLst>
                <a:rect l="T18" t="T19" r="T20" b="T21"/>
                <a:pathLst>
                  <a:path w="302" h="277">
                    <a:moveTo>
                      <a:pt x="302" y="266"/>
                    </a:moveTo>
                    <a:lnTo>
                      <a:pt x="27" y="0"/>
                    </a:lnTo>
                    <a:lnTo>
                      <a:pt x="0" y="2"/>
                    </a:lnTo>
                    <a:lnTo>
                      <a:pt x="268" y="277"/>
                    </a:lnTo>
                    <a:lnTo>
                      <a:pt x="302"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1" name="Freeform 33"/>
              <p:cNvSpPr>
                <a:spLocks/>
              </p:cNvSpPr>
              <p:nvPr/>
            </p:nvSpPr>
            <p:spPr bwMode="auto">
              <a:xfrm>
                <a:off x="2441" y="2264"/>
                <a:ext cx="136" cy="146"/>
              </a:xfrm>
              <a:custGeom>
                <a:avLst/>
                <a:gdLst>
                  <a:gd name="T0" fmla="*/ 1 w 272"/>
                  <a:gd name="T1" fmla="*/ 1 h 292"/>
                  <a:gd name="T2" fmla="*/ 1 w 272"/>
                  <a:gd name="T3" fmla="*/ 0 h 292"/>
                  <a:gd name="T4" fmla="*/ 0 w 272"/>
                  <a:gd name="T5" fmla="*/ 1 h 292"/>
                  <a:gd name="T6" fmla="*/ 1 w 272"/>
                  <a:gd name="T7" fmla="*/ 1 h 292"/>
                  <a:gd name="T8" fmla="*/ 1 w 272"/>
                  <a:gd name="T9" fmla="*/ 1 h 292"/>
                  <a:gd name="T10" fmla="*/ 1 w 272"/>
                  <a:gd name="T11" fmla="*/ 1 h 292"/>
                  <a:gd name="T12" fmla="*/ 0 60000 65536"/>
                  <a:gd name="T13" fmla="*/ 0 60000 65536"/>
                  <a:gd name="T14" fmla="*/ 0 60000 65536"/>
                  <a:gd name="T15" fmla="*/ 0 60000 65536"/>
                  <a:gd name="T16" fmla="*/ 0 60000 65536"/>
                  <a:gd name="T17" fmla="*/ 0 60000 65536"/>
                  <a:gd name="T18" fmla="*/ 0 w 272"/>
                  <a:gd name="T19" fmla="*/ 0 h 292"/>
                  <a:gd name="T20" fmla="*/ 272 w 272"/>
                  <a:gd name="T21" fmla="*/ 292 h 292"/>
                </a:gdLst>
                <a:ahLst/>
                <a:cxnLst>
                  <a:cxn ang="T12">
                    <a:pos x="T0" y="T1"/>
                  </a:cxn>
                  <a:cxn ang="T13">
                    <a:pos x="T2" y="T3"/>
                  </a:cxn>
                  <a:cxn ang="T14">
                    <a:pos x="T4" y="T5"/>
                  </a:cxn>
                  <a:cxn ang="T15">
                    <a:pos x="T6" y="T7"/>
                  </a:cxn>
                  <a:cxn ang="T16">
                    <a:pos x="T8" y="T9"/>
                  </a:cxn>
                  <a:cxn ang="T17">
                    <a:pos x="T10" y="T11"/>
                  </a:cxn>
                </a:cxnLst>
                <a:rect l="T18" t="T19" r="T20" b="T21"/>
                <a:pathLst>
                  <a:path w="272" h="292">
                    <a:moveTo>
                      <a:pt x="272" y="262"/>
                    </a:moveTo>
                    <a:lnTo>
                      <a:pt x="21" y="0"/>
                    </a:lnTo>
                    <a:lnTo>
                      <a:pt x="0" y="7"/>
                    </a:lnTo>
                    <a:lnTo>
                      <a:pt x="262" y="292"/>
                    </a:lnTo>
                    <a:lnTo>
                      <a:pt x="272" y="2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2" name="Freeform 34"/>
              <p:cNvSpPr>
                <a:spLocks/>
              </p:cNvSpPr>
              <p:nvPr/>
            </p:nvSpPr>
            <p:spPr bwMode="auto">
              <a:xfrm>
                <a:off x="2440" y="2151"/>
                <a:ext cx="115" cy="117"/>
              </a:xfrm>
              <a:custGeom>
                <a:avLst/>
                <a:gdLst>
                  <a:gd name="T0" fmla="*/ 1 w 230"/>
                  <a:gd name="T1" fmla="*/ 1 h 234"/>
                  <a:gd name="T2" fmla="*/ 1 w 230"/>
                  <a:gd name="T3" fmla="*/ 0 h 234"/>
                  <a:gd name="T4" fmla="*/ 0 w 230"/>
                  <a:gd name="T5" fmla="*/ 1 h 234"/>
                  <a:gd name="T6" fmla="*/ 1 w 230"/>
                  <a:gd name="T7" fmla="*/ 1 h 234"/>
                  <a:gd name="T8" fmla="*/ 1 w 230"/>
                  <a:gd name="T9" fmla="*/ 1 h 234"/>
                  <a:gd name="T10" fmla="*/ 1 w 230"/>
                  <a:gd name="T11" fmla="*/ 1 h 234"/>
                  <a:gd name="T12" fmla="*/ 0 60000 65536"/>
                  <a:gd name="T13" fmla="*/ 0 60000 65536"/>
                  <a:gd name="T14" fmla="*/ 0 60000 65536"/>
                  <a:gd name="T15" fmla="*/ 0 60000 65536"/>
                  <a:gd name="T16" fmla="*/ 0 60000 65536"/>
                  <a:gd name="T17" fmla="*/ 0 60000 65536"/>
                  <a:gd name="T18" fmla="*/ 0 w 230"/>
                  <a:gd name="T19" fmla="*/ 0 h 234"/>
                  <a:gd name="T20" fmla="*/ 230 w 230"/>
                  <a:gd name="T21" fmla="*/ 234 h 234"/>
                </a:gdLst>
                <a:ahLst/>
                <a:cxnLst>
                  <a:cxn ang="T12">
                    <a:pos x="T0" y="T1"/>
                  </a:cxn>
                  <a:cxn ang="T13">
                    <a:pos x="T2" y="T3"/>
                  </a:cxn>
                  <a:cxn ang="T14">
                    <a:pos x="T4" y="T5"/>
                  </a:cxn>
                  <a:cxn ang="T15">
                    <a:pos x="T6" y="T7"/>
                  </a:cxn>
                  <a:cxn ang="T16">
                    <a:pos x="T8" y="T9"/>
                  </a:cxn>
                  <a:cxn ang="T17">
                    <a:pos x="T10" y="T11"/>
                  </a:cxn>
                </a:cxnLst>
                <a:rect l="T18" t="T19" r="T20" b="T21"/>
                <a:pathLst>
                  <a:path w="230" h="234">
                    <a:moveTo>
                      <a:pt x="230" y="215"/>
                    </a:moveTo>
                    <a:lnTo>
                      <a:pt x="28" y="0"/>
                    </a:lnTo>
                    <a:lnTo>
                      <a:pt x="0" y="6"/>
                    </a:lnTo>
                    <a:lnTo>
                      <a:pt x="220" y="234"/>
                    </a:lnTo>
                    <a:lnTo>
                      <a:pt x="230" y="2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3" name="Freeform 35"/>
              <p:cNvSpPr>
                <a:spLocks/>
              </p:cNvSpPr>
              <p:nvPr/>
            </p:nvSpPr>
            <p:spPr bwMode="auto">
              <a:xfrm>
                <a:off x="2441" y="2029"/>
                <a:ext cx="104" cy="126"/>
              </a:xfrm>
              <a:custGeom>
                <a:avLst/>
                <a:gdLst>
                  <a:gd name="T0" fmla="*/ 1 w 207"/>
                  <a:gd name="T1" fmla="*/ 0 h 253"/>
                  <a:gd name="T2" fmla="*/ 1 w 207"/>
                  <a:gd name="T3" fmla="*/ 0 h 253"/>
                  <a:gd name="T4" fmla="*/ 0 w 207"/>
                  <a:gd name="T5" fmla="*/ 0 h 253"/>
                  <a:gd name="T6" fmla="*/ 1 w 207"/>
                  <a:gd name="T7" fmla="*/ 0 h 253"/>
                  <a:gd name="T8" fmla="*/ 1 w 207"/>
                  <a:gd name="T9" fmla="*/ 0 h 253"/>
                  <a:gd name="T10" fmla="*/ 1 w 207"/>
                  <a:gd name="T11" fmla="*/ 0 h 253"/>
                  <a:gd name="T12" fmla="*/ 0 60000 65536"/>
                  <a:gd name="T13" fmla="*/ 0 60000 65536"/>
                  <a:gd name="T14" fmla="*/ 0 60000 65536"/>
                  <a:gd name="T15" fmla="*/ 0 60000 65536"/>
                  <a:gd name="T16" fmla="*/ 0 60000 65536"/>
                  <a:gd name="T17" fmla="*/ 0 60000 65536"/>
                  <a:gd name="T18" fmla="*/ 0 w 207"/>
                  <a:gd name="T19" fmla="*/ 0 h 253"/>
                  <a:gd name="T20" fmla="*/ 207 w 207"/>
                  <a:gd name="T21" fmla="*/ 253 h 253"/>
                </a:gdLst>
                <a:ahLst/>
                <a:cxnLst>
                  <a:cxn ang="T12">
                    <a:pos x="T0" y="T1"/>
                  </a:cxn>
                  <a:cxn ang="T13">
                    <a:pos x="T2" y="T3"/>
                  </a:cxn>
                  <a:cxn ang="T14">
                    <a:pos x="T4" y="T5"/>
                  </a:cxn>
                  <a:cxn ang="T15">
                    <a:pos x="T6" y="T7"/>
                  </a:cxn>
                  <a:cxn ang="T16">
                    <a:pos x="T8" y="T9"/>
                  </a:cxn>
                  <a:cxn ang="T17">
                    <a:pos x="T10" y="T11"/>
                  </a:cxn>
                </a:cxnLst>
                <a:rect l="T18" t="T19" r="T20" b="T21"/>
                <a:pathLst>
                  <a:path w="207" h="253">
                    <a:moveTo>
                      <a:pt x="207" y="249"/>
                    </a:moveTo>
                    <a:lnTo>
                      <a:pt x="13" y="0"/>
                    </a:lnTo>
                    <a:lnTo>
                      <a:pt x="0" y="21"/>
                    </a:lnTo>
                    <a:lnTo>
                      <a:pt x="182" y="253"/>
                    </a:lnTo>
                    <a:lnTo>
                      <a:pt x="207" y="2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4" name="Freeform 36"/>
              <p:cNvSpPr>
                <a:spLocks/>
              </p:cNvSpPr>
              <p:nvPr/>
            </p:nvSpPr>
            <p:spPr bwMode="auto">
              <a:xfrm>
                <a:off x="2497" y="2539"/>
                <a:ext cx="188" cy="178"/>
              </a:xfrm>
              <a:custGeom>
                <a:avLst/>
                <a:gdLst>
                  <a:gd name="T0" fmla="*/ 0 w 374"/>
                  <a:gd name="T1" fmla="*/ 1 h 358"/>
                  <a:gd name="T2" fmla="*/ 2 w 374"/>
                  <a:gd name="T3" fmla="*/ 0 h 358"/>
                  <a:gd name="T4" fmla="*/ 2 w 374"/>
                  <a:gd name="T5" fmla="*/ 0 h 358"/>
                  <a:gd name="T6" fmla="*/ 1 w 374"/>
                  <a:gd name="T7" fmla="*/ 1 h 358"/>
                  <a:gd name="T8" fmla="*/ 0 w 374"/>
                  <a:gd name="T9" fmla="*/ 1 h 358"/>
                  <a:gd name="T10" fmla="*/ 0 w 374"/>
                  <a:gd name="T11" fmla="*/ 1 h 358"/>
                  <a:gd name="T12" fmla="*/ 0 60000 65536"/>
                  <a:gd name="T13" fmla="*/ 0 60000 65536"/>
                  <a:gd name="T14" fmla="*/ 0 60000 65536"/>
                  <a:gd name="T15" fmla="*/ 0 60000 65536"/>
                  <a:gd name="T16" fmla="*/ 0 60000 65536"/>
                  <a:gd name="T17" fmla="*/ 0 60000 65536"/>
                  <a:gd name="T18" fmla="*/ 0 w 374"/>
                  <a:gd name="T19" fmla="*/ 0 h 358"/>
                  <a:gd name="T20" fmla="*/ 374 w 374"/>
                  <a:gd name="T21" fmla="*/ 358 h 358"/>
                </a:gdLst>
                <a:ahLst/>
                <a:cxnLst>
                  <a:cxn ang="T12">
                    <a:pos x="T0" y="T1"/>
                  </a:cxn>
                  <a:cxn ang="T13">
                    <a:pos x="T2" y="T3"/>
                  </a:cxn>
                  <a:cxn ang="T14">
                    <a:pos x="T4" y="T5"/>
                  </a:cxn>
                  <a:cxn ang="T15">
                    <a:pos x="T6" y="T7"/>
                  </a:cxn>
                  <a:cxn ang="T16">
                    <a:pos x="T8" y="T9"/>
                  </a:cxn>
                  <a:cxn ang="T17">
                    <a:pos x="T10" y="T11"/>
                  </a:cxn>
                </a:cxnLst>
                <a:rect l="T18" t="T19" r="T20" b="T21"/>
                <a:pathLst>
                  <a:path w="374" h="358">
                    <a:moveTo>
                      <a:pt x="0" y="335"/>
                    </a:moveTo>
                    <a:lnTo>
                      <a:pt x="344" y="0"/>
                    </a:lnTo>
                    <a:lnTo>
                      <a:pt x="374" y="0"/>
                    </a:lnTo>
                    <a:lnTo>
                      <a:pt x="23" y="358"/>
                    </a:lnTo>
                    <a:lnTo>
                      <a:pt x="0" y="3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5" name="Freeform 37"/>
              <p:cNvSpPr>
                <a:spLocks/>
              </p:cNvSpPr>
              <p:nvPr/>
            </p:nvSpPr>
            <p:spPr bwMode="auto">
              <a:xfrm>
                <a:off x="2502" y="2715"/>
                <a:ext cx="219" cy="175"/>
              </a:xfrm>
              <a:custGeom>
                <a:avLst/>
                <a:gdLst>
                  <a:gd name="T0" fmla="*/ 0 w 438"/>
                  <a:gd name="T1" fmla="*/ 2 h 350"/>
                  <a:gd name="T2" fmla="*/ 2 w 438"/>
                  <a:gd name="T3" fmla="*/ 0 h 350"/>
                  <a:gd name="T4" fmla="*/ 2 w 438"/>
                  <a:gd name="T5" fmla="*/ 0 h 350"/>
                  <a:gd name="T6" fmla="*/ 1 w 438"/>
                  <a:gd name="T7" fmla="*/ 2 h 350"/>
                  <a:gd name="T8" fmla="*/ 0 w 438"/>
                  <a:gd name="T9" fmla="*/ 2 h 350"/>
                  <a:gd name="T10" fmla="*/ 0 w 438"/>
                  <a:gd name="T11" fmla="*/ 2 h 350"/>
                  <a:gd name="T12" fmla="*/ 0 60000 65536"/>
                  <a:gd name="T13" fmla="*/ 0 60000 65536"/>
                  <a:gd name="T14" fmla="*/ 0 60000 65536"/>
                  <a:gd name="T15" fmla="*/ 0 60000 65536"/>
                  <a:gd name="T16" fmla="*/ 0 60000 65536"/>
                  <a:gd name="T17" fmla="*/ 0 60000 65536"/>
                  <a:gd name="T18" fmla="*/ 0 w 438"/>
                  <a:gd name="T19" fmla="*/ 0 h 350"/>
                  <a:gd name="T20" fmla="*/ 438 w 438"/>
                  <a:gd name="T21" fmla="*/ 350 h 350"/>
                </a:gdLst>
                <a:ahLst/>
                <a:cxnLst>
                  <a:cxn ang="T12">
                    <a:pos x="T0" y="T1"/>
                  </a:cxn>
                  <a:cxn ang="T13">
                    <a:pos x="T2" y="T3"/>
                  </a:cxn>
                  <a:cxn ang="T14">
                    <a:pos x="T4" y="T5"/>
                  </a:cxn>
                  <a:cxn ang="T15">
                    <a:pos x="T6" y="T7"/>
                  </a:cxn>
                  <a:cxn ang="T16">
                    <a:pos x="T8" y="T9"/>
                  </a:cxn>
                  <a:cxn ang="T17">
                    <a:pos x="T10" y="T11"/>
                  </a:cxn>
                </a:cxnLst>
                <a:rect l="T18" t="T19" r="T20" b="T21"/>
                <a:pathLst>
                  <a:path w="438" h="350">
                    <a:moveTo>
                      <a:pt x="0" y="334"/>
                    </a:moveTo>
                    <a:lnTo>
                      <a:pt x="401" y="0"/>
                    </a:lnTo>
                    <a:lnTo>
                      <a:pt x="438" y="0"/>
                    </a:lnTo>
                    <a:lnTo>
                      <a:pt x="36" y="350"/>
                    </a:lnTo>
                    <a:lnTo>
                      <a:pt x="0" y="3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6" name="Freeform 38"/>
              <p:cNvSpPr>
                <a:spLocks/>
              </p:cNvSpPr>
              <p:nvPr/>
            </p:nvSpPr>
            <p:spPr bwMode="auto">
              <a:xfrm>
                <a:off x="2500" y="2400"/>
                <a:ext cx="150" cy="139"/>
              </a:xfrm>
              <a:custGeom>
                <a:avLst/>
                <a:gdLst>
                  <a:gd name="T0" fmla="*/ 0 w 300"/>
                  <a:gd name="T1" fmla="*/ 1 h 278"/>
                  <a:gd name="T2" fmla="*/ 1 w 300"/>
                  <a:gd name="T3" fmla="*/ 0 h 278"/>
                  <a:gd name="T4" fmla="*/ 1 w 300"/>
                  <a:gd name="T5" fmla="*/ 1 h 278"/>
                  <a:gd name="T6" fmla="*/ 1 w 300"/>
                  <a:gd name="T7" fmla="*/ 1 h 278"/>
                  <a:gd name="T8" fmla="*/ 0 w 300"/>
                  <a:gd name="T9" fmla="*/ 1 h 278"/>
                  <a:gd name="T10" fmla="*/ 0 w 300"/>
                  <a:gd name="T11" fmla="*/ 1 h 278"/>
                  <a:gd name="T12" fmla="*/ 0 60000 65536"/>
                  <a:gd name="T13" fmla="*/ 0 60000 65536"/>
                  <a:gd name="T14" fmla="*/ 0 60000 65536"/>
                  <a:gd name="T15" fmla="*/ 0 60000 65536"/>
                  <a:gd name="T16" fmla="*/ 0 60000 65536"/>
                  <a:gd name="T17" fmla="*/ 0 60000 65536"/>
                  <a:gd name="T18" fmla="*/ 0 w 300"/>
                  <a:gd name="T19" fmla="*/ 0 h 278"/>
                  <a:gd name="T20" fmla="*/ 300 w 300"/>
                  <a:gd name="T21" fmla="*/ 278 h 278"/>
                </a:gdLst>
                <a:ahLst/>
                <a:cxnLst>
                  <a:cxn ang="T12">
                    <a:pos x="T0" y="T1"/>
                  </a:cxn>
                  <a:cxn ang="T13">
                    <a:pos x="T2" y="T3"/>
                  </a:cxn>
                  <a:cxn ang="T14">
                    <a:pos x="T4" y="T5"/>
                  </a:cxn>
                  <a:cxn ang="T15">
                    <a:pos x="T6" y="T7"/>
                  </a:cxn>
                  <a:cxn ang="T16">
                    <a:pos x="T8" y="T9"/>
                  </a:cxn>
                  <a:cxn ang="T17">
                    <a:pos x="T10" y="T11"/>
                  </a:cxn>
                </a:cxnLst>
                <a:rect l="T18" t="T19" r="T20" b="T21"/>
                <a:pathLst>
                  <a:path w="300" h="278">
                    <a:moveTo>
                      <a:pt x="0" y="270"/>
                    </a:moveTo>
                    <a:lnTo>
                      <a:pt x="273" y="0"/>
                    </a:lnTo>
                    <a:lnTo>
                      <a:pt x="300" y="6"/>
                    </a:lnTo>
                    <a:lnTo>
                      <a:pt x="32" y="278"/>
                    </a:lnTo>
                    <a:lnTo>
                      <a:pt x="0" y="2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7" name="Freeform 39"/>
              <p:cNvSpPr>
                <a:spLocks/>
              </p:cNvSpPr>
              <p:nvPr/>
            </p:nvSpPr>
            <p:spPr bwMode="auto">
              <a:xfrm>
                <a:off x="2498" y="2264"/>
                <a:ext cx="136" cy="145"/>
              </a:xfrm>
              <a:custGeom>
                <a:avLst/>
                <a:gdLst>
                  <a:gd name="T0" fmla="*/ 0 w 272"/>
                  <a:gd name="T1" fmla="*/ 1 h 290"/>
                  <a:gd name="T2" fmla="*/ 1 w 272"/>
                  <a:gd name="T3" fmla="*/ 0 h 290"/>
                  <a:gd name="T4" fmla="*/ 1 w 272"/>
                  <a:gd name="T5" fmla="*/ 1 h 290"/>
                  <a:gd name="T6" fmla="*/ 1 w 272"/>
                  <a:gd name="T7" fmla="*/ 1 h 290"/>
                  <a:gd name="T8" fmla="*/ 0 w 272"/>
                  <a:gd name="T9" fmla="*/ 1 h 290"/>
                  <a:gd name="T10" fmla="*/ 0 w 272"/>
                  <a:gd name="T11" fmla="*/ 1 h 290"/>
                  <a:gd name="T12" fmla="*/ 0 60000 65536"/>
                  <a:gd name="T13" fmla="*/ 0 60000 65536"/>
                  <a:gd name="T14" fmla="*/ 0 60000 65536"/>
                  <a:gd name="T15" fmla="*/ 0 60000 65536"/>
                  <a:gd name="T16" fmla="*/ 0 60000 65536"/>
                  <a:gd name="T17" fmla="*/ 0 60000 65536"/>
                  <a:gd name="T18" fmla="*/ 0 w 272"/>
                  <a:gd name="T19" fmla="*/ 0 h 290"/>
                  <a:gd name="T20" fmla="*/ 272 w 272"/>
                  <a:gd name="T21" fmla="*/ 290 h 290"/>
                </a:gdLst>
                <a:ahLst/>
                <a:cxnLst>
                  <a:cxn ang="T12">
                    <a:pos x="T0" y="T1"/>
                  </a:cxn>
                  <a:cxn ang="T13">
                    <a:pos x="T2" y="T3"/>
                  </a:cxn>
                  <a:cxn ang="T14">
                    <a:pos x="T4" y="T5"/>
                  </a:cxn>
                  <a:cxn ang="T15">
                    <a:pos x="T6" y="T7"/>
                  </a:cxn>
                  <a:cxn ang="T16">
                    <a:pos x="T8" y="T9"/>
                  </a:cxn>
                  <a:cxn ang="T17">
                    <a:pos x="T10" y="T11"/>
                  </a:cxn>
                </a:cxnLst>
                <a:rect l="T18" t="T19" r="T20" b="T21"/>
                <a:pathLst>
                  <a:path w="272" h="290">
                    <a:moveTo>
                      <a:pt x="0" y="260"/>
                    </a:moveTo>
                    <a:lnTo>
                      <a:pt x="251" y="0"/>
                    </a:lnTo>
                    <a:lnTo>
                      <a:pt x="272" y="5"/>
                    </a:lnTo>
                    <a:lnTo>
                      <a:pt x="11" y="290"/>
                    </a:lnTo>
                    <a:lnTo>
                      <a:pt x="0" y="2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8" name="Freeform 40"/>
              <p:cNvSpPr>
                <a:spLocks/>
              </p:cNvSpPr>
              <p:nvPr/>
            </p:nvSpPr>
            <p:spPr bwMode="auto">
              <a:xfrm>
                <a:off x="2502" y="2153"/>
                <a:ext cx="116" cy="118"/>
              </a:xfrm>
              <a:custGeom>
                <a:avLst/>
                <a:gdLst>
                  <a:gd name="T0" fmla="*/ 0 w 232"/>
                  <a:gd name="T1" fmla="*/ 1 h 236"/>
                  <a:gd name="T2" fmla="*/ 1 w 232"/>
                  <a:gd name="T3" fmla="*/ 0 h 236"/>
                  <a:gd name="T4" fmla="*/ 1 w 232"/>
                  <a:gd name="T5" fmla="*/ 1 h 236"/>
                  <a:gd name="T6" fmla="*/ 1 w 232"/>
                  <a:gd name="T7" fmla="*/ 1 h 236"/>
                  <a:gd name="T8" fmla="*/ 0 w 232"/>
                  <a:gd name="T9" fmla="*/ 1 h 236"/>
                  <a:gd name="T10" fmla="*/ 0 w 232"/>
                  <a:gd name="T11" fmla="*/ 1 h 236"/>
                  <a:gd name="T12" fmla="*/ 0 60000 65536"/>
                  <a:gd name="T13" fmla="*/ 0 60000 65536"/>
                  <a:gd name="T14" fmla="*/ 0 60000 65536"/>
                  <a:gd name="T15" fmla="*/ 0 60000 65536"/>
                  <a:gd name="T16" fmla="*/ 0 60000 65536"/>
                  <a:gd name="T17" fmla="*/ 0 60000 65536"/>
                  <a:gd name="T18" fmla="*/ 0 w 232"/>
                  <a:gd name="T19" fmla="*/ 0 h 236"/>
                  <a:gd name="T20" fmla="*/ 232 w 232"/>
                  <a:gd name="T21" fmla="*/ 236 h 236"/>
                </a:gdLst>
                <a:ahLst/>
                <a:cxnLst>
                  <a:cxn ang="T12">
                    <a:pos x="T0" y="T1"/>
                  </a:cxn>
                  <a:cxn ang="T13">
                    <a:pos x="T2" y="T3"/>
                  </a:cxn>
                  <a:cxn ang="T14">
                    <a:pos x="T4" y="T5"/>
                  </a:cxn>
                  <a:cxn ang="T15">
                    <a:pos x="T6" y="T7"/>
                  </a:cxn>
                  <a:cxn ang="T16">
                    <a:pos x="T8" y="T9"/>
                  </a:cxn>
                  <a:cxn ang="T17">
                    <a:pos x="T10" y="T11"/>
                  </a:cxn>
                </a:cxnLst>
                <a:rect l="T18" t="T19" r="T20" b="T21"/>
                <a:pathLst>
                  <a:path w="232" h="236">
                    <a:moveTo>
                      <a:pt x="0" y="215"/>
                    </a:moveTo>
                    <a:lnTo>
                      <a:pt x="204" y="0"/>
                    </a:lnTo>
                    <a:lnTo>
                      <a:pt x="232" y="6"/>
                    </a:lnTo>
                    <a:lnTo>
                      <a:pt x="8" y="236"/>
                    </a:lnTo>
                    <a:lnTo>
                      <a:pt x="0" y="2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9" name="Freeform 41"/>
              <p:cNvSpPr>
                <a:spLocks/>
              </p:cNvSpPr>
              <p:nvPr/>
            </p:nvSpPr>
            <p:spPr bwMode="auto">
              <a:xfrm>
                <a:off x="2484" y="2036"/>
                <a:ext cx="103" cy="125"/>
              </a:xfrm>
              <a:custGeom>
                <a:avLst/>
                <a:gdLst>
                  <a:gd name="T0" fmla="*/ 0 w 206"/>
                  <a:gd name="T1" fmla="*/ 0 h 251"/>
                  <a:gd name="T2" fmla="*/ 1 w 206"/>
                  <a:gd name="T3" fmla="*/ 0 h 251"/>
                  <a:gd name="T4" fmla="*/ 1 w 206"/>
                  <a:gd name="T5" fmla="*/ 0 h 251"/>
                  <a:gd name="T6" fmla="*/ 1 w 206"/>
                  <a:gd name="T7" fmla="*/ 0 h 251"/>
                  <a:gd name="T8" fmla="*/ 0 w 206"/>
                  <a:gd name="T9" fmla="*/ 0 h 251"/>
                  <a:gd name="T10" fmla="*/ 0 w 206"/>
                  <a:gd name="T11" fmla="*/ 0 h 251"/>
                  <a:gd name="T12" fmla="*/ 0 60000 65536"/>
                  <a:gd name="T13" fmla="*/ 0 60000 65536"/>
                  <a:gd name="T14" fmla="*/ 0 60000 65536"/>
                  <a:gd name="T15" fmla="*/ 0 60000 65536"/>
                  <a:gd name="T16" fmla="*/ 0 60000 65536"/>
                  <a:gd name="T17" fmla="*/ 0 60000 65536"/>
                  <a:gd name="T18" fmla="*/ 0 w 206"/>
                  <a:gd name="T19" fmla="*/ 0 h 251"/>
                  <a:gd name="T20" fmla="*/ 206 w 206"/>
                  <a:gd name="T21" fmla="*/ 251 h 251"/>
                </a:gdLst>
                <a:ahLst/>
                <a:cxnLst>
                  <a:cxn ang="T12">
                    <a:pos x="T0" y="T1"/>
                  </a:cxn>
                  <a:cxn ang="T13">
                    <a:pos x="T2" y="T3"/>
                  </a:cxn>
                  <a:cxn ang="T14">
                    <a:pos x="T4" y="T5"/>
                  </a:cxn>
                  <a:cxn ang="T15">
                    <a:pos x="T6" y="T7"/>
                  </a:cxn>
                  <a:cxn ang="T16">
                    <a:pos x="T8" y="T9"/>
                  </a:cxn>
                  <a:cxn ang="T17">
                    <a:pos x="T10" y="T11"/>
                  </a:cxn>
                </a:cxnLst>
                <a:rect l="T18" t="T19" r="T20" b="T21"/>
                <a:pathLst>
                  <a:path w="206" h="251">
                    <a:moveTo>
                      <a:pt x="0" y="249"/>
                    </a:moveTo>
                    <a:lnTo>
                      <a:pt x="192" y="0"/>
                    </a:lnTo>
                    <a:lnTo>
                      <a:pt x="206" y="21"/>
                    </a:lnTo>
                    <a:lnTo>
                      <a:pt x="23" y="251"/>
                    </a:lnTo>
                    <a:lnTo>
                      <a:pt x="0" y="2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 name="Freeform 42"/>
              <p:cNvSpPr>
                <a:spLocks/>
              </p:cNvSpPr>
              <p:nvPr/>
            </p:nvSpPr>
            <p:spPr bwMode="auto">
              <a:xfrm>
                <a:off x="2518" y="2541"/>
                <a:ext cx="188" cy="178"/>
              </a:xfrm>
              <a:custGeom>
                <a:avLst/>
                <a:gdLst>
                  <a:gd name="T0" fmla="*/ 2 w 374"/>
                  <a:gd name="T1" fmla="*/ 2 h 355"/>
                  <a:gd name="T2" fmla="*/ 1 w 374"/>
                  <a:gd name="T3" fmla="*/ 0 h 355"/>
                  <a:gd name="T4" fmla="*/ 0 w 374"/>
                  <a:gd name="T5" fmla="*/ 0 h 355"/>
                  <a:gd name="T6" fmla="*/ 2 w 374"/>
                  <a:gd name="T7" fmla="*/ 2 h 355"/>
                  <a:gd name="T8" fmla="*/ 2 w 374"/>
                  <a:gd name="T9" fmla="*/ 2 h 355"/>
                  <a:gd name="T10" fmla="*/ 2 w 374"/>
                  <a:gd name="T11" fmla="*/ 2 h 355"/>
                  <a:gd name="T12" fmla="*/ 0 60000 65536"/>
                  <a:gd name="T13" fmla="*/ 0 60000 65536"/>
                  <a:gd name="T14" fmla="*/ 0 60000 65536"/>
                  <a:gd name="T15" fmla="*/ 0 60000 65536"/>
                  <a:gd name="T16" fmla="*/ 0 60000 65536"/>
                  <a:gd name="T17" fmla="*/ 0 60000 65536"/>
                  <a:gd name="T18" fmla="*/ 0 w 374"/>
                  <a:gd name="T19" fmla="*/ 0 h 355"/>
                  <a:gd name="T20" fmla="*/ 374 w 374"/>
                  <a:gd name="T21" fmla="*/ 355 h 355"/>
                </a:gdLst>
                <a:ahLst/>
                <a:cxnLst>
                  <a:cxn ang="T12">
                    <a:pos x="T0" y="T1"/>
                  </a:cxn>
                  <a:cxn ang="T13">
                    <a:pos x="T2" y="T3"/>
                  </a:cxn>
                  <a:cxn ang="T14">
                    <a:pos x="T4" y="T5"/>
                  </a:cxn>
                  <a:cxn ang="T15">
                    <a:pos x="T6" y="T7"/>
                  </a:cxn>
                  <a:cxn ang="T16">
                    <a:pos x="T8" y="T9"/>
                  </a:cxn>
                  <a:cxn ang="T17">
                    <a:pos x="T10" y="T11"/>
                  </a:cxn>
                </a:cxnLst>
                <a:rect l="T18" t="T19" r="T20" b="T21"/>
                <a:pathLst>
                  <a:path w="374" h="355">
                    <a:moveTo>
                      <a:pt x="374" y="332"/>
                    </a:moveTo>
                    <a:lnTo>
                      <a:pt x="28" y="0"/>
                    </a:lnTo>
                    <a:lnTo>
                      <a:pt x="0" y="0"/>
                    </a:lnTo>
                    <a:lnTo>
                      <a:pt x="351" y="355"/>
                    </a:lnTo>
                    <a:lnTo>
                      <a:pt x="374" y="3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1" name="Freeform 43"/>
              <p:cNvSpPr>
                <a:spLocks/>
              </p:cNvSpPr>
              <p:nvPr/>
            </p:nvSpPr>
            <p:spPr bwMode="auto">
              <a:xfrm>
                <a:off x="2518" y="2720"/>
                <a:ext cx="219" cy="175"/>
              </a:xfrm>
              <a:custGeom>
                <a:avLst/>
                <a:gdLst>
                  <a:gd name="T0" fmla="*/ 2 w 437"/>
                  <a:gd name="T1" fmla="*/ 2 h 350"/>
                  <a:gd name="T2" fmla="*/ 1 w 437"/>
                  <a:gd name="T3" fmla="*/ 0 h 350"/>
                  <a:gd name="T4" fmla="*/ 0 w 437"/>
                  <a:gd name="T5" fmla="*/ 0 h 350"/>
                  <a:gd name="T6" fmla="*/ 2 w 437"/>
                  <a:gd name="T7" fmla="*/ 2 h 350"/>
                  <a:gd name="T8" fmla="*/ 2 w 437"/>
                  <a:gd name="T9" fmla="*/ 2 h 350"/>
                  <a:gd name="T10" fmla="*/ 2 w 437"/>
                  <a:gd name="T11" fmla="*/ 2 h 350"/>
                  <a:gd name="T12" fmla="*/ 0 60000 65536"/>
                  <a:gd name="T13" fmla="*/ 0 60000 65536"/>
                  <a:gd name="T14" fmla="*/ 0 60000 65536"/>
                  <a:gd name="T15" fmla="*/ 0 60000 65536"/>
                  <a:gd name="T16" fmla="*/ 0 60000 65536"/>
                  <a:gd name="T17" fmla="*/ 0 60000 65536"/>
                  <a:gd name="T18" fmla="*/ 0 w 437"/>
                  <a:gd name="T19" fmla="*/ 0 h 350"/>
                  <a:gd name="T20" fmla="*/ 437 w 437"/>
                  <a:gd name="T21" fmla="*/ 350 h 350"/>
                </a:gdLst>
                <a:ahLst/>
                <a:cxnLst>
                  <a:cxn ang="T12">
                    <a:pos x="T0" y="T1"/>
                  </a:cxn>
                  <a:cxn ang="T13">
                    <a:pos x="T2" y="T3"/>
                  </a:cxn>
                  <a:cxn ang="T14">
                    <a:pos x="T4" y="T5"/>
                  </a:cxn>
                  <a:cxn ang="T15">
                    <a:pos x="T6" y="T7"/>
                  </a:cxn>
                  <a:cxn ang="T16">
                    <a:pos x="T8" y="T9"/>
                  </a:cxn>
                  <a:cxn ang="T17">
                    <a:pos x="T10" y="T11"/>
                  </a:cxn>
                </a:cxnLst>
                <a:rect l="T18" t="T19" r="T20" b="T21"/>
                <a:pathLst>
                  <a:path w="437" h="350">
                    <a:moveTo>
                      <a:pt x="437" y="335"/>
                    </a:moveTo>
                    <a:lnTo>
                      <a:pt x="36" y="0"/>
                    </a:lnTo>
                    <a:lnTo>
                      <a:pt x="0" y="0"/>
                    </a:lnTo>
                    <a:lnTo>
                      <a:pt x="401" y="350"/>
                    </a:lnTo>
                    <a:lnTo>
                      <a:pt x="437" y="3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2" name="Freeform 44"/>
              <p:cNvSpPr>
                <a:spLocks/>
              </p:cNvSpPr>
              <p:nvPr/>
            </p:nvSpPr>
            <p:spPr bwMode="auto">
              <a:xfrm>
                <a:off x="2515" y="2400"/>
                <a:ext cx="150" cy="139"/>
              </a:xfrm>
              <a:custGeom>
                <a:avLst/>
                <a:gdLst>
                  <a:gd name="T0" fmla="*/ 2 w 298"/>
                  <a:gd name="T1" fmla="*/ 1 h 278"/>
                  <a:gd name="T2" fmla="*/ 1 w 298"/>
                  <a:gd name="T3" fmla="*/ 0 h 278"/>
                  <a:gd name="T4" fmla="*/ 0 w 298"/>
                  <a:gd name="T5" fmla="*/ 1 h 278"/>
                  <a:gd name="T6" fmla="*/ 2 w 298"/>
                  <a:gd name="T7" fmla="*/ 1 h 278"/>
                  <a:gd name="T8" fmla="*/ 2 w 298"/>
                  <a:gd name="T9" fmla="*/ 1 h 278"/>
                  <a:gd name="T10" fmla="*/ 2 w 298"/>
                  <a:gd name="T11" fmla="*/ 1 h 278"/>
                  <a:gd name="T12" fmla="*/ 0 60000 65536"/>
                  <a:gd name="T13" fmla="*/ 0 60000 65536"/>
                  <a:gd name="T14" fmla="*/ 0 60000 65536"/>
                  <a:gd name="T15" fmla="*/ 0 60000 65536"/>
                  <a:gd name="T16" fmla="*/ 0 60000 65536"/>
                  <a:gd name="T17" fmla="*/ 0 60000 65536"/>
                  <a:gd name="T18" fmla="*/ 0 w 298"/>
                  <a:gd name="T19" fmla="*/ 0 h 278"/>
                  <a:gd name="T20" fmla="*/ 298 w 298"/>
                  <a:gd name="T21" fmla="*/ 278 h 278"/>
                </a:gdLst>
                <a:ahLst/>
                <a:cxnLst>
                  <a:cxn ang="T12">
                    <a:pos x="T0" y="T1"/>
                  </a:cxn>
                  <a:cxn ang="T13">
                    <a:pos x="T2" y="T3"/>
                  </a:cxn>
                  <a:cxn ang="T14">
                    <a:pos x="T4" y="T5"/>
                  </a:cxn>
                  <a:cxn ang="T15">
                    <a:pos x="T6" y="T7"/>
                  </a:cxn>
                  <a:cxn ang="T16">
                    <a:pos x="T8" y="T9"/>
                  </a:cxn>
                  <a:cxn ang="T17">
                    <a:pos x="T10" y="T11"/>
                  </a:cxn>
                </a:cxnLst>
                <a:rect l="T18" t="T19" r="T20" b="T21"/>
                <a:pathLst>
                  <a:path w="298" h="278">
                    <a:moveTo>
                      <a:pt x="298" y="270"/>
                    </a:moveTo>
                    <a:lnTo>
                      <a:pt x="25" y="0"/>
                    </a:lnTo>
                    <a:lnTo>
                      <a:pt x="0" y="6"/>
                    </a:lnTo>
                    <a:lnTo>
                      <a:pt x="266" y="278"/>
                    </a:lnTo>
                    <a:lnTo>
                      <a:pt x="298" y="2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3" name="Freeform 45"/>
              <p:cNvSpPr>
                <a:spLocks/>
              </p:cNvSpPr>
              <p:nvPr/>
            </p:nvSpPr>
            <p:spPr bwMode="auto">
              <a:xfrm>
                <a:off x="2510" y="2260"/>
                <a:ext cx="135" cy="145"/>
              </a:xfrm>
              <a:custGeom>
                <a:avLst/>
                <a:gdLst>
                  <a:gd name="T0" fmla="*/ 1 w 270"/>
                  <a:gd name="T1" fmla="*/ 1 h 291"/>
                  <a:gd name="T2" fmla="*/ 1 w 270"/>
                  <a:gd name="T3" fmla="*/ 0 h 291"/>
                  <a:gd name="T4" fmla="*/ 0 w 270"/>
                  <a:gd name="T5" fmla="*/ 0 h 291"/>
                  <a:gd name="T6" fmla="*/ 1 w 270"/>
                  <a:gd name="T7" fmla="*/ 1 h 291"/>
                  <a:gd name="T8" fmla="*/ 1 w 270"/>
                  <a:gd name="T9" fmla="*/ 1 h 291"/>
                  <a:gd name="T10" fmla="*/ 1 w 270"/>
                  <a:gd name="T11" fmla="*/ 1 h 291"/>
                  <a:gd name="T12" fmla="*/ 0 60000 65536"/>
                  <a:gd name="T13" fmla="*/ 0 60000 65536"/>
                  <a:gd name="T14" fmla="*/ 0 60000 65536"/>
                  <a:gd name="T15" fmla="*/ 0 60000 65536"/>
                  <a:gd name="T16" fmla="*/ 0 60000 65536"/>
                  <a:gd name="T17" fmla="*/ 0 60000 65536"/>
                  <a:gd name="T18" fmla="*/ 0 w 270"/>
                  <a:gd name="T19" fmla="*/ 0 h 291"/>
                  <a:gd name="T20" fmla="*/ 270 w 270"/>
                  <a:gd name="T21" fmla="*/ 291 h 291"/>
                </a:gdLst>
                <a:ahLst/>
                <a:cxnLst>
                  <a:cxn ang="T12">
                    <a:pos x="T0" y="T1"/>
                  </a:cxn>
                  <a:cxn ang="T13">
                    <a:pos x="T2" y="T3"/>
                  </a:cxn>
                  <a:cxn ang="T14">
                    <a:pos x="T4" y="T5"/>
                  </a:cxn>
                  <a:cxn ang="T15">
                    <a:pos x="T6" y="T7"/>
                  </a:cxn>
                  <a:cxn ang="T16">
                    <a:pos x="T8" y="T9"/>
                  </a:cxn>
                  <a:cxn ang="T17">
                    <a:pos x="T10" y="T11"/>
                  </a:cxn>
                </a:cxnLst>
                <a:rect l="T18" t="T19" r="T20" b="T21"/>
                <a:pathLst>
                  <a:path w="270" h="291">
                    <a:moveTo>
                      <a:pt x="270" y="262"/>
                    </a:moveTo>
                    <a:lnTo>
                      <a:pt x="20" y="0"/>
                    </a:lnTo>
                    <a:lnTo>
                      <a:pt x="0" y="8"/>
                    </a:lnTo>
                    <a:lnTo>
                      <a:pt x="260" y="291"/>
                    </a:lnTo>
                    <a:lnTo>
                      <a:pt x="270" y="2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4" name="Freeform 46"/>
              <p:cNvSpPr>
                <a:spLocks/>
              </p:cNvSpPr>
              <p:nvPr/>
            </p:nvSpPr>
            <p:spPr bwMode="auto">
              <a:xfrm>
                <a:off x="2509" y="2153"/>
                <a:ext cx="115" cy="116"/>
              </a:xfrm>
              <a:custGeom>
                <a:avLst/>
                <a:gdLst>
                  <a:gd name="T0" fmla="*/ 1 w 230"/>
                  <a:gd name="T1" fmla="*/ 0 h 234"/>
                  <a:gd name="T2" fmla="*/ 1 w 230"/>
                  <a:gd name="T3" fmla="*/ 0 h 234"/>
                  <a:gd name="T4" fmla="*/ 0 w 230"/>
                  <a:gd name="T5" fmla="*/ 0 h 234"/>
                  <a:gd name="T6" fmla="*/ 1 w 230"/>
                  <a:gd name="T7" fmla="*/ 0 h 234"/>
                  <a:gd name="T8" fmla="*/ 1 w 230"/>
                  <a:gd name="T9" fmla="*/ 0 h 234"/>
                  <a:gd name="T10" fmla="*/ 1 w 230"/>
                  <a:gd name="T11" fmla="*/ 0 h 234"/>
                  <a:gd name="T12" fmla="*/ 0 60000 65536"/>
                  <a:gd name="T13" fmla="*/ 0 60000 65536"/>
                  <a:gd name="T14" fmla="*/ 0 60000 65536"/>
                  <a:gd name="T15" fmla="*/ 0 60000 65536"/>
                  <a:gd name="T16" fmla="*/ 0 60000 65536"/>
                  <a:gd name="T17" fmla="*/ 0 60000 65536"/>
                  <a:gd name="T18" fmla="*/ 0 w 230"/>
                  <a:gd name="T19" fmla="*/ 0 h 234"/>
                  <a:gd name="T20" fmla="*/ 230 w 230"/>
                  <a:gd name="T21" fmla="*/ 234 h 234"/>
                </a:gdLst>
                <a:ahLst/>
                <a:cxnLst>
                  <a:cxn ang="T12">
                    <a:pos x="T0" y="T1"/>
                  </a:cxn>
                  <a:cxn ang="T13">
                    <a:pos x="T2" y="T3"/>
                  </a:cxn>
                  <a:cxn ang="T14">
                    <a:pos x="T4" y="T5"/>
                  </a:cxn>
                  <a:cxn ang="T15">
                    <a:pos x="T6" y="T7"/>
                  </a:cxn>
                  <a:cxn ang="T16">
                    <a:pos x="T8" y="T9"/>
                  </a:cxn>
                  <a:cxn ang="T17">
                    <a:pos x="T10" y="T11"/>
                  </a:cxn>
                </a:cxnLst>
                <a:rect l="T18" t="T19" r="T20" b="T21"/>
                <a:pathLst>
                  <a:path w="230" h="234">
                    <a:moveTo>
                      <a:pt x="230" y="215"/>
                    </a:moveTo>
                    <a:lnTo>
                      <a:pt x="28" y="0"/>
                    </a:lnTo>
                    <a:lnTo>
                      <a:pt x="0" y="6"/>
                    </a:lnTo>
                    <a:lnTo>
                      <a:pt x="220" y="234"/>
                    </a:lnTo>
                    <a:lnTo>
                      <a:pt x="230" y="2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5" name="Freeform 47"/>
              <p:cNvSpPr>
                <a:spLocks/>
              </p:cNvSpPr>
              <p:nvPr/>
            </p:nvSpPr>
            <p:spPr bwMode="auto">
              <a:xfrm>
                <a:off x="2506" y="2029"/>
                <a:ext cx="104" cy="126"/>
              </a:xfrm>
              <a:custGeom>
                <a:avLst/>
                <a:gdLst>
                  <a:gd name="T0" fmla="*/ 1 w 207"/>
                  <a:gd name="T1" fmla="*/ 0 h 253"/>
                  <a:gd name="T2" fmla="*/ 1 w 207"/>
                  <a:gd name="T3" fmla="*/ 0 h 253"/>
                  <a:gd name="T4" fmla="*/ 0 w 207"/>
                  <a:gd name="T5" fmla="*/ 0 h 253"/>
                  <a:gd name="T6" fmla="*/ 1 w 207"/>
                  <a:gd name="T7" fmla="*/ 0 h 253"/>
                  <a:gd name="T8" fmla="*/ 1 w 207"/>
                  <a:gd name="T9" fmla="*/ 0 h 253"/>
                  <a:gd name="T10" fmla="*/ 1 w 207"/>
                  <a:gd name="T11" fmla="*/ 0 h 253"/>
                  <a:gd name="T12" fmla="*/ 0 60000 65536"/>
                  <a:gd name="T13" fmla="*/ 0 60000 65536"/>
                  <a:gd name="T14" fmla="*/ 0 60000 65536"/>
                  <a:gd name="T15" fmla="*/ 0 60000 65536"/>
                  <a:gd name="T16" fmla="*/ 0 60000 65536"/>
                  <a:gd name="T17" fmla="*/ 0 60000 65536"/>
                  <a:gd name="T18" fmla="*/ 0 w 207"/>
                  <a:gd name="T19" fmla="*/ 0 h 253"/>
                  <a:gd name="T20" fmla="*/ 207 w 207"/>
                  <a:gd name="T21" fmla="*/ 253 h 253"/>
                </a:gdLst>
                <a:ahLst/>
                <a:cxnLst>
                  <a:cxn ang="T12">
                    <a:pos x="T0" y="T1"/>
                  </a:cxn>
                  <a:cxn ang="T13">
                    <a:pos x="T2" y="T3"/>
                  </a:cxn>
                  <a:cxn ang="T14">
                    <a:pos x="T4" y="T5"/>
                  </a:cxn>
                  <a:cxn ang="T15">
                    <a:pos x="T6" y="T7"/>
                  </a:cxn>
                  <a:cxn ang="T16">
                    <a:pos x="T8" y="T9"/>
                  </a:cxn>
                  <a:cxn ang="T17">
                    <a:pos x="T10" y="T11"/>
                  </a:cxn>
                </a:cxnLst>
                <a:rect l="T18" t="T19" r="T20" b="T21"/>
                <a:pathLst>
                  <a:path w="207" h="253">
                    <a:moveTo>
                      <a:pt x="207" y="249"/>
                    </a:moveTo>
                    <a:lnTo>
                      <a:pt x="13" y="0"/>
                    </a:lnTo>
                    <a:lnTo>
                      <a:pt x="0" y="21"/>
                    </a:lnTo>
                    <a:lnTo>
                      <a:pt x="184" y="253"/>
                    </a:lnTo>
                    <a:lnTo>
                      <a:pt x="207" y="2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6" name="Freeform 48"/>
              <p:cNvSpPr>
                <a:spLocks/>
              </p:cNvSpPr>
              <p:nvPr/>
            </p:nvSpPr>
            <p:spPr bwMode="auto">
              <a:xfrm>
                <a:off x="2359" y="1935"/>
                <a:ext cx="286" cy="100"/>
              </a:xfrm>
              <a:custGeom>
                <a:avLst/>
                <a:gdLst>
                  <a:gd name="T0" fmla="*/ 0 w 573"/>
                  <a:gd name="T1" fmla="*/ 1 h 199"/>
                  <a:gd name="T2" fmla="*/ 0 w 573"/>
                  <a:gd name="T3" fmla="*/ 1 h 199"/>
                  <a:gd name="T4" fmla="*/ 2 w 573"/>
                  <a:gd name="T5" fmla="*/ 1 h 199"/>
                  <a:gd name="T6" fmla="*/ 2 w 573"/>
                  <a:gd name="T7" fmla="*/ 1 h 199"/>
                  <a:gd name="T8" fmla="*/ 0 w 573"/>
                  <a:gd name="T9" fmla="*/ 0 h 199"/>
                  <a:gd name="T10" fmla="*/ 0 w 573"/>
                  <a:gd name="T11" fmla="*/ 1 h 199"/>
                  <a:gd name="T12" fmla="*/ 0 w 573"/>
                  <a:gd name="T13" fmla="*/ 1 h 199"/>
                  <a:gd name="T14" fmla="*/ 0 w 573"/>
                  <a:gd name="T15" fmla="*/ 1 h 199"/>
                  <a:gd name="T16" fmla="*/ 0 60000 65536"/>
                  <a:gd name="T17" fmla="*/ 0 60000 65536"/>
                  <a:gd name="T18" fmla="*/ 0 60000 65536"/>
                  <a:gd name="T19" fmla="*/ 0 60000 65536"/>
                  <a:gd name="T20" fmla="*/ 0 60000 65536"/>
                  <a:gd name="T21" fmla="*/ 0 60000 65536"/>
                  <a:gd name="T22" fmla="*/ 0 60000 65536"/>
                  <a:gd name="T23" fmla="*/ 0 60000 65536"/>
                  <a:gd name="T24" fmla="*/ 0 w 573"/>
                  <a:gd name="T25" fmla="*/ 0 h 199"/>
                  <a:gd name="T26" fmla="*/ 573 w 573"/>
                  <a:gd name="T27" fmla="*/ 199 h 19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3" h="199">
                    <a:moveTo>
                      <a:pt x="0" y="199"/>
                    </a:moveTo>
                    <a:lnTo>
                      <a:pt x="150" y="137"/>
                    </a:lnTo>
                    <a:lnTo>
                      <a:pt x="567" y="138"/>
                    </a:lnTo>
                    <a:lnTo>
                      <a:pt x="573" y="19"/>
                    </a:lnTo>
                    <a:lnTo>
                      <a:pt x="139" y="0"/>
                    </a:lnTo>
                    <a:lnTo>
                      <a:pt x="0" y="66"/>
                    </a:lnTo>
                    <a:lnTo>
                      <a:pt x="0" y="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7" name="Freeform 49"/>
              <p:cNvSpPr>
                <a:spLocks/>
              </p:cNvSpPr>
              <p:nvPr/>
            </p:nvSpPr>
            <p:spPr bwMode="auto">
              <a:xfrm>
                <a:off x="2386" y="1753"/>
                <a:ext cx="246" cy="154"/>
              </a:xfrm>
              <a:custGeom>
                <a:avLst/>
                <a:gdLst>
                  <a:gd name="T0" fmla="*/ 0 w 493"/>
                  <a:gd name="T1" fmla="*/ 1 h 308"/>
                  <a:gd name="T2" fmla="*/ 0 w 493"/>
                  <a:gd name="T3" fmla="*/ 1 h 308"/>
                  <a:gd name="T4" fmla="*/ 0 w 493"/>
                  <a:gd name="T5" fmla="*/ 1 h 308"/>
                  <a:gd name="T6" fmla="*/ 0 w 493"/>
                  <a:gd name="T7" fmla="*/ 1 h 308"/>
                  <a:gd name="T8" fmla="*/ 0 w 493"/>
                  <a:gd name="T9" fmla="*/ 1 h 308"/>
                  <a:gd name="T10" fmla="*/ 0 w 493"/>
                  <a:gd name="T11" fmla="*/ 1 h 308"/>
                  <a:gd name="T12" fmla="*/ 0 w 493"/>
                  <a:gd name="T13" fmla="*/ 1 h 308"/>
                  <a:gd name="T14" fmla="*/ 0 w 493"/>
                  <a:gd name="T15" fmla="*/ 1 h 308"/>
                  <a:gd name="T16" fmla="*/ 0 w 493"/>
                  <a:gd name="T17" fmla="*/ 1 h 308"/>
                  <a:gd name="T18" fmla="*/ 0 w 493"/>
                  <a:gd name="T19" fmla="*/ 1 h 308"/>
                  <a:gd name="T20" fmla="*/ 0 w 493"/>
                  <a:gd name="T21" fmla="*/ 1 h 308"/>
                  <a:gd name="T22" fmla="*/ 0 w 493"/>
                  <a:gd name="T23" fmla="*/ 1 h 308"/>
                  <a:gd name="T24" fmla="*/ 0 w 493"/>
                  <a:gd name="T25" fmla="*/ 1 h 308"/>
                  <a:gd name="T26" fmla="*/ 1 w 493"/>
                  <a:gd name="T27" fmla="*/ 1 h 308"/>
                  <a:gd name="T28" fmla="*/ 1 w 493"/>
                  <a:gd name="T29" fmla="*/ 1 h 308"/>
                  <a:gd name="T30" fmla="*/ 1 w 493"/>
                  <a:gd name="T31" fmla="*/ 1 h 308"/>
                  <a:gd name="T32" fmla="*/ 1 w 493"/>
                  <a:gd name="T33" fmla="*/ 1 h 308"/>
                  <a:gd name="T34" fmla="*/ 1 w 493"/>
                  <a:gd name="T35" fmla="*/ 1 h 308"/>
                  <a:gd name="T36" fmla="*/ 1 w 493"/>
                  <a:gd name="T37" fmla="*/ 1 h 308"/>
                  <a:gd name="T38" fmla="*/ 1 w 493"/>
                  <a:gd name="T39" fmla="*/ 1 h 308"/>
                  <a:gd name="T40" fmla="*/ 1 w 493"/>
                  <a:gd name="T41" fmla="*/ 1 h 308"/>
                  <a:gd name="T42" fmla="*/ 1 w 493"/>
                  <a:gd name="T43" fmla="*/ 1 h 308"/>
                  <a:gd name="T44" fmla="*/ 1 w 493"/>
                  <a:gd name="T45" fmla="*/ 1 h 308"/>
                  <a:gd name="T46" fmla="*/ 1 w 493"/>
                  <a:gd name="T47" fmla="*/ 1 h 308"/>
                  <a:gd name="T48" fmla="*/ 1 w 493"/>
                  <a:gd name="T49" fmla="*/ 1 h 308"/>
                  <a:gd name="T50" fmla="*/ 1 w 493"/>
                  <a:gd name="T51" fmla="*/ 1 h 308"/>
                  <a:gd name="T52" fmla="*/ 1 w 493"/>
                  <a:gd name="T53" fmla="*/ 1 h 308"/>
                  <a:gd name="T54" fmla="*/ 1 w 493"/>
                  <a:gd name="T55" fmla="*/ 1 h 308"/>
                  <a:gd name="T56" fmla="*/ 1 w 493"/>
                  <a:gd name="T57" fmla="*/ 1 h 308"/>
                  <a:gd name="T58" fmla="*/ 1 w 493"/>
                  <a:gd name="T59" fmla="*/ 1 h 308"/>
                  <a:gd name="T60" fmla="*/ 0 w 493"/>
                  <a:gd name="T61" fmla="*/ 1 h 308"/>
                  <a:gd name="T62" fmla="*/ 0 w 493"/>
                  <a:gd name="T63" fmla="*/ 1 h 308"/>
                  <a:gd name="T64" fmla="*/ 0 w 493"/>
                  <a:gd name="T65" fmla="*/ 1 h 308"/>
                  <a:gd name="T66" fmla="*/ 0 w 493"/>
                  <a:gd name="T67" fmla="*/ 1 h 308"/>
                  <a:gd name="T68" fmla="*/ 0 w 493"/>
                  <a:gd name="T69" fmla="*/ 1 h 308"/>
                  <a:gd name="T70" fmla="*/ 0 w 493"/>
                  <a:gd name="T71" fmla="*/ 1 h 308"/>
                  <a:gd name="T72" fmla="*/ 0 w 493"/>
                  <a:gd name="T73" fmla="*/ 1 h 308"/>
                  <a:gd name="T74" fmla="*/ 0 w 493"/>
                  <a:gd name="T75" fmla="*/ 0 h 308"/>
                  <a:gd name="T76" fmla="*/ 0 w 493"/>
                  <a:gd name="T77" fmla="*/ 1 h 308"/>
                  <a:gd name="T78" fmla="*/ 0 w 493"/>
                  <a:gd name="T79" fmla="*/ 1 h 30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93"/>
                  <a:gd name="T121" fmla="*/ 0 h 308"/>
                  <a:gd name="T122" fmla="*/ 493 w 493"/>
                  <a:gd name="T123" fmla="*/ 308 h 30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93" h="308">
                    <a:moveTo>
                      <a:pt x="0" y="5"/>
                    </a:moveTo>
                    <a:lnTo>
                      <a:pt x="6" y="226"/>
                    </a:lnTo>
                    <a:lnTo>
                      <a:pt x="8" y="228"/>
                    </a:lnTo>
                    <a:lnTo>
                      <a:pt x="14" y="231"/>
                    </a:lnTo>
                    <a:lnTo>
                      <a:pt x="25" y="239"/>
                    </a:lnTo>
                    <a:lnTo>
                      <a:pt x="42" y="249"/>
                    </a:lnTo>
                    <a:lnTo>
                      <a:pt x="61" y="258"/>
                    </a:lnTo>
                    <a:lnTo>
                      <a:pt x="84" y="270"/>
                    </a:lnTo>
                    <a:lnTo>
                      <a:pt x="113" y="279"/>
                    </a:lnTo>
                    <a:lnTo>
                      <a:pt x="143" y="290"/>
                    </a:lnTo>
                    <a:lnTo>
                      <a:pt x="177" y="298"/>
                    </a:lnTo>
                    <a:lnTo>
                      <a:pt x="213" y="304"/>
                    </a:lnTo>
                    <a:lnTo>
                      <a:pt x="253" y="306"/>
                    </a:lnTo>
                    <a:lnTo>
                      <a:pt x="297" y="308"/>
                    </a:lnTo>
                    <a:lnTo>
                      <a:pt x="343" y="302"/>
                    </a:lnTo>
                    <a:lnTo>
                      <a:pt x="390" y="294"/>
                    </a:lnTo>
                    <a:lnTo>
                      <a:pt x="441" y="279"/>
                    </a:lnTo>
                    <a:lnTo>
                      <a:pt x="493" y="260"/>
                    </a:lnTo>
                    <a:lnTo>
                      <a:pt x="493" y="36"/>
                    </a:lnTo>
                    <a:lnTo>
                      <a:pt x="472" y="34"/>
                    </a:lnTo>
                    <a:lnTo>
                      <a:pt x="472" y="249"/>
                    </a:lnTo>
                    <a:lnTo>
                      <a:pt x="468" y="251"/>
                    </a:lnTo>
                    <a:lnTo>
                      <a:pt x="459" y="254"/>
                    </a:lnTo>
                    <a:lnTo>
                      <a:pt x="445" y="258"/>
                    </a:lnTo>
                    <a:lnTo>
                      <a:pt x="428" y="264"/>
                    </a:lnTo>
                    <a:lnTo>
                      <a:pt x="405" y="270"/>
                    </a:lnTo>
                    <a:lnTo>
                      <a:pt x="379" y="275"/>
                    </a:lnTo>
                    <a:lnTo>
                      <a:pt x="350" y="281"/>
                    </a:lnTo>
                    <a:lnTo>
                      <a:pt x="318" y="287"/>
                    </a:lnTo>
                    <a:lnTo>
                      <a:pt x="284" y="287"/>
                    </a:lnTo>
                    <a:lnTo>
                      <a:pt x="248" y="287"/>
                    </a:lnTo>
                    <a:lnTo>
                      <a:pt x="210" y="285"/>
                    </a:lnTo>
                    <a:lnTo>
                      <a:pt x="172" y="279"/>
                    </a:lnTo>
                    <a:lnTo>
                      <a:pt x="134" y="270"/>
                    </a:lnTo>
                    <a:lnTo>
                      <a:pt x="95" y="254"/>
                    </a:lnTo>
                    <a:lnTo>
                      <a:pt x="57" y="235"/>
                    </a:lnTo>
                    <a:lnTo>
                      <a:pt x="21" y="211"/>
                    </a:lnTo>
                    <a:lnTo>
                      <a:pt x="29" y="0"/>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8" name="Freeform 50"/>
              <p:cNvSpPr>
                <a:spLocks/>
              </p:cNvSpPr>
              <p:nvPr/>
            </p:nvSpPr>
            <p:spPr bwMode="auto">
              <a:xfrm>
                <a:off x="2307" y="1680"/>
                <a:ext cx="362" cy="98"/>
              </a:xfrm>
              <a:custGeom>
                <a:avLst/>
                <a:gdLst>
                  <a:gd name="T0" fmla="*/ 0 w 724"/>
                  <a:gd name="T1" fmla="*/ 1 h 196"/>
                  <a:gd name="T2" fmla="*/ 1 w 724"/>
                  <a:gd name="T3" fmla="*/ 1 h 196"/>
                  <a:gd name="T4" fmla="*/ 3 w 724"/>
                  <a:gd name="T5" fmla="*/ 1 h 196"/>
                  <a:gd name="T6" fmla="*/ 3 w 724"/>
                  <a:gd name="T7" fmla="*/ 1 h 196"/>
                  <a:gd name="T8" fmla="*/ 1 w 724"/>
                  <a:gd name="T9" fmla="*/ 1 h 196"/>
                  <a:gd name="T10" fmla="*/ 1 w 724"/>
                  <a:gd name="T11" fmla="*/ 1 h 196"/>
                  <a:gd name="T12" fmla="*/ 3 w 724"/>
                  <a:gd name="T13" fmla="*/ 1 h 196"/>
                  <a:gd name="T14" fmla="*/ 3 w 724"/>
                  <a:gd name="T15" fmla="*/ 1 h 196"/>
                  <a:gd name="T16" fmla="*/ 1 w 724"/>
                  <a:gd name="T17" fmla="*/ 1 h 196"/>
                  <a:gd name="T18" fmla="*/ 1 w 724"/>
                  <a:gd name="T19" fmla="*/ 0 h 196"/>
                  <a:gd name="T20" fmla="*/ 0 w 724"/>
                  <a:gd name="T21" fmla="*/ 1 h 196"/>
                  <a:gd name="T22" fmla="*/ 0 w 724"/>
                  <a:gd name="T23" fmla="*/ 1 h 1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24"/>
                  <a:gd name="T37" fmla="*/ 0 h 196"/>
                  <a:gd name="T38" fmla="*/ 724 w 724"/>
                  <a:gd name="T39" fmla="*/ 196 h 19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24" h="196">
                    <a:moveTo>
                      <a:pt x="0" y="6"/>
                    </a:moveTo>
                    <a:lnTo>
                      <a:pt x="11" y="166"/>
                    </a:lnTo>
                    <a:lnTo>
                      <a:pt x="724" y="196"/>
                    </a:lnTo>
                    <a:lnTo>
                      <a:pt x="722" y="40"/>
                    </a:lnTo>
                    <a:lnTo>
                      <a:pt x="60" y="2"/>
                    </a:lnTo>
                    <a:lnTo>
                      <a:pt x="62" y="40"/>
                    </a:lnTo>
                    <a:lnTo>
                      <a:pt x="690" y="65"/>
                    </a:lnTo>
                    <a:lnTo>
                      <a:pt x="690" y="169"/>
                    </a:lnTo>
                    <a:lnTo>
                      <a:pt x="40" y="141"/>
                    </a:lnTo>
                    <a:lnTo>
                      <a:pt x="26" y="0"/>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9" name="Freeform 51"/>
              <p:cNvSpPr>
                <a:spLocks/>
              </p:cNvSpPr>
              <p:nvPr/>
            </p:nvSpPr>
            <p:spPr bwMode="auto">
              <a:xfrm>
                <a:off x="2318" y="1693"/>
                <a:ext cx="342" cy="75"/>
              </a:xfrm>
              <a:custGeom>
                <a:avLst/>
                <a:gdLst>
                  <a:gd name="T0" fmla="*/ 0 w 684"/>
                  <a:gd name="T1" fmla="*/ 1 h 148"/>
                  <a:gd name="T2" fmla="*/ 1 w 684"/>
                  <a:gd name="T3" fmla="*/ 0 h 148"/>
                  <a:gd name="T4" fmla="*/ 2 w 684"/>
                  <a:gd name="T5" fmla="*/ 1 h 148"/>
                  <a:gd name="T6" fmla="*/ 2 w 684"/>
                  <a:gd name="T7" fmla="*/ 1 h 148"/>
                  <a:gd name="T8" fmla="*/ 3 w 684"/>
                  <a:gd name="T9" fmla="*/ 1 h 148"/>
                  <a:gd name="T10" fmla="*/ 3 w 684"/>
                  <a:gd name="T11" fmla="*/ 1 h 148"/>
                  <a:gd name="T12" fmla="*/ 3 w 684"/>
                  <a:gd name="T13" fmla="*/ 1 h 148"/>
                  <a:gd name="T14" fmla="*/ 3 w 684"/>
                  <a:gd name="T15" fmla="*/ 1 h 148"/>
                  <a:gd name="T16" fmla="*/ 2 w 684"/>
                  <a:gd name="T17" fmla="*/ 1 h 148"/>
                  <a:gd name="T18" fmla="*/ 2 w 684"/>
                  <a:gd name="T19" fmla="*/ 1 h 148"/>
                  <a:gd name="T20" fmla="*/ 2 w 684"/>
                  <a:gd name="T21" fmla="*/ 1 h 148"/>
                  <a:gd name="T22" fmla="*/ 1 w 684"/>
                  <a:gd name="T23" fmla="*/ 1 h 148"/>
                  <a:gd name="T24" fmla="*/ 1 w 684"/>
                  <a:gd name="T25" fmla="*/ 1 h 148"/>
                  <a:gd name="T26" fmla="*/ 1 w 684"/>
                  <a:gd name="T27" fmla="*/ 1 h 148"/>
                  <a:gd name="T28" fmla="*/ 0 w 684"/>
                  <a:gd name="T29" fmla="*/ 1 h 148"/>
                  <a:gd name="T30" fmla="*/ 0 w 684"/>
                  <a:gd name="T31" fmla="*/ 1 h 1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84"/>
                  <a:gd name="T49" fmla="*/ 0 h 148"/>
                  <a:gd name="T50" fmla="*/ 684 w 684"/>
                  <a:gd name="T51" fmla="*/ 148 h 1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84" h="148">
                    <a:moveTo>
                      <a:pt x="0" y="114"/>
                    </a:moveTo>
                    <a:lnTo>
                      <a:pt x="133" y="0"/>
                    </a:lnTo>
                    <a:lnTo>
                      <a:pt x="279" y="127"/>
                    </a:lnTo>
                    <a:lnTo>
                      <a:pt x="425" y="13"/>
                    </a:lnTo>
                    <a:lnTo>
                      <a:pt x="539" y="140"/>
                    </a:lnTo>
                    <a:lnTo>
                      <a:pt x="678" y="23"/>
                    </a:lnTo>
                    <a:lnTo>
                      <a:pt x="684" y="40"/>
                    </a:lnTo>
                    <a:lnTo>
                      <a:pt x="562" y="148"/>
                    </a:lnTo>
                    <a:lnTo>
                      <a:pt x="509" y="144"/>
                    </a:lnTo>
                    <a:lnTo>
                      <a:pt x="425" y="40"/>
                    </a:lnTo>
                    <a:lnTo>
                      <a:pt x="304" y="140"/>
                    </a:lnTo>
                    <a:lnTo>
                      <a:pt x="245" y="139"/>
                    </a:lnTo>
                    <a:lnTo>
                      <a:pt x="129" y="24"/>
                    </a:lnTo>
                    <a:lnTo>
                      <a:pt x="9" y="127"/>
                    </a:lnTo>
                    <a:lnTo>
                      <a:pt x="0" y="1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0" name="Freeform 52"/>
              <p:cNvSpPr>
                <a:spLocks/>
              </p:cNvSpPr>
              <p:nvPr/>
            </p:nvSpPr>
            <p:spPr bwMode="auto">
              <a:xfrm>
                <a:off x="2416" y="1764"/>
                <a:ext cx="11" cy="119"/>
              </a:xfrm>
              <a:custGeom>
                <a:avLst/>
                <a:gdLst>
                  <a:gd name="T0" fmla="*/ 0 w 23"/>
                  <a:gd name="T1" fmla="*/ 1 h 238"/>
                  <a:gd name="T2" fmla="*/ 0 w 23"/>
                  <a:gd name="T3" fmla="*/ 1 h 238"/>
                  <a:gd name="T4" fmla="*/ 0 w 23"/>
                  <a:gd name="T5" fmla="*/ 1 h 238"/>
                  <a:gd name="T6" fmla="*/ 0 w 23"/>
                  <a:gd name="T7" fmla="*/ 0 h 238"/>
                  <a:gd name="T8" fmla="*/ 0 w 23"/>
                  <a:gd name="T9" fmla="*/ 1 h 238"/>
                  <a:gd name="T10" fmla="*/ 0 w 23"/>
                  <a:gd name="T11" fmla="*/ 1 h 238"/>
                  <a:gd name="T12" fmla="*/ 0 60000 65536"/>
                  <a:gd name="T13" fmla="*/ 0 60000 65536"/>
                  <a:gd name="T14" fmla="*/ 0 60000 65536"/>
                  <a:gd name="T15" fmla="*/ 0 60000 65536"/>
                  <a:gd name="T16" fmla="*/ 0 60000 65536"/>
                  <a:gd name="T17" fmla="*/ 0 60000 65536"/>
                  <a:gd name="T18" fmla="*/ 0 w 23"/>
                  <a:gd name="T19" fmla="*/ 0 h 238"/>
                  <a:gd name="T20" fmla="*/ 23 w 23"/>
                  <a:gd name="T21" fmla="*/ 238 h 238"/>
                </a:gdLst>
                <a:ahLst/>
                <a:cxnLst>
                  <a:cxn ang="T12">
                    <a:pos x="T0" y="T1"/>
                  </a:cxn>
                  <a:cxn ang="T13">
                    <a:pos x="T2" y="T3"/>
                  </a:cxn>
                  <a:cxn ang="T14">
                    <a:pos x="T4" y="T5"/>
                  </a:cxn>
                  <a:cxn ang="T15">
                    <a:pos x="T6" y="T7"/>
                  </a:cxn>
                  <a:cxn ang="T16">
                    <a:pos x="T8" y="T9"/>
                  </a:cxn>
                  <a:cxn ang="T17">
                    <a:pos x="T10" y="T11"/>
                  </a:cxn>
                </a:cxnLst>
                <a:rect l="T18" t="T19" r="T20" b="T21"/>
                <a:pathLst>
                  <a:path w="23" h="238">
                    <a:moveTo>
                      <a:pt x="2" y="2"/>
                    </a:moveTo>
                    <a:lnTo>
                      <a:pt x="0" y="227"/>
                    </a:lnTo>
                    <a:lnTo>
                      <a:pt x="19" y="238"/>
                    </a:lnTo>
                    <a:lnTo>
                      <a:pt x="23" y="0"/>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 name="Freeform 53"/>
              <p:cNvSpPr>
                <a:spLocks/>
              </p:cNvSpPr>
              <p:nvPr/>
            </p:nvSpPr>
            <p:spPr bwMode="auto">
              <a:xfrm>
                <a:off x="2445" y="1775"/>
                <a:ext cx="11" cy="118"/>
              </a:xfrm>
              <a:custGeom>
                <a:avLst/>
                <a:gdLst>
                  <a:gd name="T0" fmla="*/ 1 w 21"/>
                  <a:gd name="T1" fmla="*/ 0 h 236"/>
                  <a:gd name="T2" fmla="*/ 0 w 21"/>
                  <a:gd name="T3" fmla="*/ 1 h 236"/>
                  <a:gd name="T4" fmla="*/ 1 w 21"/>
                  <a:gd name="T5" fmla="*/ 1 h 236"/>
                  <a:gd name="T6" fmla="*/ 1 w 21"/>
                  <a:gd name="T7" fmla="*/ 1 h 236"/>
                  <a:gd name="T8" fmla="*/ 1 w 21"/>
                  <a:gd name="T9" fmla="*/ 0 h 236"/>
                  <a:gd name="T10" fmla="*/ 1 w 21"/>
                  <a:gd name="T11" fmla="*/ 0 h 236"/>
                  <a:gd name="T12" fmla="*/ 0 60000 65536"/>
                  <a:gd name="T13" fmla="*/ 0 60000 65536"/>
                  <a:gd name="T14" fmla="*/ 0 60000 65536"/>
                  <a:gd name="T15" fmla="*/ 0 60000 65536"/>
                  <a:gd name="T16" fmla="*/ 0 60000 65536"/>
                  <a:gd name="T17" fmla="*/ 0 60000 65536"/>
                  <a:gd name="T18" fmla="*/ 0 w 21"/>
                  <a:gd name="T19" fmla="*/ 0 h 236"/>
                  <a:gd name="T20" fmla="*/ 21 w 21"/>
                  <a:gd name="T21" fmla="*/ 236 h 236"/>
                </a:gdLst>
                <a:ahLst/>
                <a:cxnLst>
                  <a:cxn ang="T12">
                    <a:pos x="T0" y="T1"/>
                  </a:cxn>
                  <a:cxn ang="T13">
                    <a:pos x="T2" y="T3"/>
                  </a:cxn>
                  <a:cxn ang="T14">
                    <a:pos x="T4" y="T5"/>
                  </a:cxn>
                  <a:cxn ang="T15">
                    <a:pos x="T6" y="T7"/>
                  </a:cxn>
                  <a:cxn ang="T16">
                    <a:pos x="T8" y="T9"/>
                  </a:cxn>
                  <a:cxn ang="T17">
                    <a:pos x="T10" y="T11"/>
                  </a:cxn>
                </a:cxnLst>
                <a:rect l="T18" t="T19" r="T20" b="T21"/>
                <a:pathLst>
                  <a:path w="21" h="236">
                    <a:moveTo>
                      <a:pt x="4" y="0"/>
                    </a:moveTo>
                    <a:lnTo>
                      <a:pt x="0" y="228"/>
                    </a:lnTo>
                    <a:lnTo>
                      <a:pt x="21" y="236"/>
                    </a:lnTo>
                    <a:lnTo>
                      <a:pt x="21" y="4"/>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2" name="Freeform 54"/>
              <p:cNvSpPr>
                <a:spLocks/>
              </p:cNvSpPr>
              <p:nvPr/>
            </p:nvSpPr>
            <p:spPr bwMode="auto">
              <a:xfrm>
                <a:off x="2473" y="1785"/>
                <a:ext cx="10" cy="118"/>
              </a:xfrm>
              <a:custGeom>
                <a:avLst/>
                <a:gdLst>
                  <a:gd name="T0" fmla="*/ 0 w 21"/>
                  <a:gd name="T1" fmla="*/ 0 h 236"/>
                  <a:gd name="T2" fmla="*/ 0 w 21"/>
                  <a:gd name="T3" fmla="*/ 1 h 236"/>
                  <a:gd name="T4" fmla="*/ 0 w 21"/>
                  <a:gd name="T5" fmla="*/ 1 h 236"/>
                  <a:gd name="T6" fmla="*/ 0 w 21"/>
                  <a:gd name="T7" fmla="*/ 0 h 236"/>
                  <a:gd name="T8" fmla="*/ 0 w 21"/>
                  <a:gd name="T9" fmla="*/ 0 h 236"/>
                  <a:gd name="T10" fmla="*/ 0 w 21"/>
                  <a:gd name="T11" fmla="*/ 0 h 236"/>
                  <a:gd name="T12" fmla="*/ 0 60000 65536"/>
                  <a:gd name="T13" fmla="*/ 0 60000 65536"/>
                  <a:gd name="T14" fmla="*/ 0 60000 65536"/>
                  <a:gd name="T15" fmla="*/ 0 60000 65536"/>
                  <a:gd name="T16" fmla="*/ 0 60000 65536"/>
                  <a:gd name="T17" fmla="*/ 0 60000 65536"/>
                  <a:gd name="T18" fmla="*/ 0 w 21"/>
                  <a:gd name="T19" fmla="*/ 0 h 236"/>
                  <a:gd name="T20" fmla="*/ 21 w 21"/>
                  <a:gd name="T21" fmla="*/ 236 h 236"/>
                </a:gdLst>
                <a:ahLst/>
                <a:cxnLst>
                  <a:cxn ang="T12">
                    <a:pos x="T0" y="T1"/>
                  </a:cxn>
                  <a:cxn ang="T13">
                    <a:pos x="T2" y="T3"/>
                  </a:cxn>
                  <a:cxn ang="T14">
                    <a:pos x="T4" y="T5"/>
                  </a:cxn>
                  <a:cxn ang="T15">
                    <a:pos x="T6" y="T7"/>
                  </a:cxn>
                  <a:cxn ang="T16">
                    <a:pos x="T8" y="T9"/>
                  </a:cxn>
                  <a:cxn ang="T17">
                    <a:pos x="T10" y="T11"/>
                  </a:cxn>
                </a:cxnLst>
                <a:rect l="T18" t="T19" r="T20" b="T21"/>
                <a:pathLst>
                  <a:path w="21" h="236">
                    <a:moveTo>
                      <a:pt x="2" y="0"/>
                    </a:moveTo>
                    <a:lnTo>
                      <a:pt x="0" y="225"/>
                    </a:lnTo>
                    <a:lnTo>
                      <a:pt x="21" y="236"/>
                    </a:lnTo>
                    <a:lnTo>
                      <a:pt x="21" y="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3" name="Freeform 55"/>
              <p:cNvSpPr>
                <a:spLocks/>
              </p:cNvSpPr>
              <p:nvPr/>
            </p:nvSpPr>
            <p:spPr bwMode="auto">
              <a:xfrm>
                <a:off x="2497" y="1789"/>
                <a:ext cx="12" cy="114"/>
              </a:xfrm>
              <a:custGeom>
                <a:avLst/>
                <a:gdLst>
                  <a:gd name="T0" fmla="*/ 1 w 23"/>
                  <a:gd name="T1" fmla="*/ 1 h 228"/>
                  <a:gd name="T2" fmla="*/ 0 w 23"/>
                  <a:gd name="T3" fmla="*/ 1 h 228"/>
                  <a:gd name="T4" fmla="*/ 1 w 23"/>
                  <a:gd name="T5" fmla="*/ 1 h 228"/>
                  <a:gd name="T6" fmla="*/ 1 w 23"/>
                  <a:gd name="T7" fmla="*/ 0 h 228"/>
                  <a:gd name="T8" fmla="*/ 1 w 23"/>
                  <a:gd name="T9" fmla="*/ 1 h 228"/>
                  <a:gd name="T10" fmla="*/ 1 w 23"/>
                  <a:gd name="T11" fmla="*/ 1 h 228"/>
                  <a:gd name="T12" fmla="*/ 0 60000 65536"/>
                  <a:gd name="T13" fmla="*/ 0 60000 65536"/>
                  <a:gd name="T14" fmla="*/ 0 60000 65536"/>
                  <a:gd name="T15" fmla="*/ 0 60000 65536"/>
                  <a:gd name="T16" fmla="*/ 0 60000 65536"/>
                  <a:gd name="T17" fmla="*/ 0 60000 65536"/>
                  <a:gd name="T18" fmla="*/ 0 w 23"/>
                  <a:gd name="T19" fmla="*/ 0 h 228"/>
                  <a:gd name="T20" fmla="*/ 23 w 23"/>
                  <a:gd name="T21" fmla="*/ 228 h 228"/>
                </a:gdLst>
                <a:ahLst/>
                <a:cxnLst>
                  <a:cxn ang="T12">
                    <a:pos x="T0" y="T1"/>
                  </a:cxn>
                  <a:cxn ang="T13">
                    <a:pos x="T2" y="T3"/>
                  </a:cxn>
                  <a:cxn ang="T14">
                    <a:pos x="T4" y="T5"/>
                  </a:cxn>
                  <a:cxn ang="T15">
                    <a:pos x="T6" y="T7"/>
                  </a:cxn>
                  <a:cxn ang="T16">
                    <a:pos x="T8" y="T9"/>
                  </a:cxn>
                  <a:cxn ang="T17">
                    <a:pos x="T10" y="T11"/>
                  </a:cxn>
                </a:cxnLst>
                <a:rect l="T18" t="T19" r="T20" b="T21"/>
                <a:pathLst>
                  <a:path w="23" h="228">
                    <a:moveTo>
                      <a:pt x="2" y="2"/>
                    </a:moveTo>
                    <a:lnTo>
                      <a:pt x="0" y="226"/>
                    </a:lnTo>
                    <a:lnTo>
                      <a:pt x="21" y="228"/>
                    </a:lnTo>
                    <a:lnTo>
                      <a:pt x="23" y="0"/>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4" name="Freeform 56"/>
              <p:cNvSpPr>
                <a:spLocks/>
              </p:cNvSpPr>
              <p:nvPr/>
            </p:nvSpPr>
            <p:spPr bwMode="auto">
              <a:xfrm>
                <a:off x="2529" y="1793"/>
                <a:ext cx="11" cy="112"/>
              </a:xfrm>
              <a:custGeom>
                <a:avLst/>
                <a:gdLst>
                  <a:gd name="T0" fmla="*/ 1 w 22"/>
                  <a:gd name="T1" fmla="*/ 0 h 225"/>
                  <a:gd name="T2" fmla="*/ 0 w 22"/>
                  <a:gd name="T3" fmla="*/ 0 h 225"/>
                  <a:gd name="T4" fmla="*/ 1 w 22"/>
                  <a:gd name="T5" fmla="*/ 0 h 225"/>
                  <a:gd name="T6" fmla="*/ 1 w 22"/>
                  <a:gd name="T7" fmla="*/ 0 h 225"/>
                  <a:gd name="T8" fmla="*/ 1 w 22"/>
                  <a:gd name="T9" fmla="*/ 0 h 225"/>
                  <a:gd name="T10" fmla="*/ 1 w 22"/>
                  <a:gd name="T11" fmla="*/ 0 h 225"/>
                  <a:gd name="T12" fmla="*/ 0 60000 65536"/>
                  <a:gd name="T13" fmla="*/ 0 60000 65536"/>
                  <a:gd name="T14" fmla="*/ 0 60000 65536"/>
                  <a:gd name="T15" fmla="*/ 0 60000 65536"/>
                  <a:gd name="T16" fmla="*/ 0 60000 65536"/>
                  <a:gd name="T17" fmla="*/ 0 60000 65536"/>
                  <a:gd name="T18" fmla="*/ 0 w 22"/>
                  <a:gd name="T19" fmla="*/ 0 h 225"/>
                  <a:gd name="T20" fmla="*/ 22 w 22"/>
                  <a:gd name="T21" fmla="*/ 225 h 225"/>
                </a:gdLst>
                <a:ahLst/>
                <a:cxnLst>
                  <a:cxn ang="T12">
                    <a:pos x="T0" y="T1"/>
                  </a:cxn>
                  <a:cxn ang="T13">
                    <a:pos x="T2" y="T3"/>
                  </a:cxn>
                  <a:cxn ang="T14">
                    <a:pos x="T4" y="T5"/>
                  </a:cxn>
                  <a:cxn ang="T15">
                    <a:pos x="T6" y="T7"/>
                  </a:cxn>
                  <a:cxn ang="T16">
                    <a:pos x="T8" y="T9"/>
                  </a:cxn>
                  <a:cxn ang="T17">
                    <a:pos x="T10" y="T11"/>
                  </a:cxn>
                </a:cxnLst>
                <a:rect l="T18" t="T19" r="T20" b="T21"/>
                <a:pathLst>
                  <a:path w="22" h="225">
                    <a:moveTo>
                      <a:pt x="1" y="2"/>
                    </a:moveTo>
                    <a:lnTo>
                      <a:pt x="0" y="225"/>
                    </a:lnTo>
                    <a:lnTo>
                      <a:pt x="19" y="221"/>
                    </a:lnTo>
                    <a:lnTo>
                      <a:pt x="22" y="0"/>
                    </a:lnTo>
                    <a:lnTo>
                      <a:pt x="1"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5" name="Freeform 57"/>
              <p:cNvSpPr>
                <a:spLocks/>
              </p:cNvSpPr>
              <p:nvPr/>
            </p:nvSpPr>
            <p:spPr bwMode="auto">
              <a:xfrm>
                <a:off x="2560" y="1788"/>
                <a:ext cx="12" cy="113"/>
              </a:xfrm>
              <a:custGeom>
                <a:avLst/>
                <a:gdLst>
                  <a:gd name="T0" fmla="*/ 1 w 23"/>
                  <a:gd name="T1" fmla="*/ 0 h 224"/>
                  <a:gd name="T2" fmla="*/ 0 w 23"/>
                  <a:gd name="T3" fmla="*/ 1 h 224"/>
                  <a:gd name="T4" fmla="*/ 1 w 23"/>
                  <a:gd name="T5" fmla="*/ 1 h 224"/>
                  <a:gd name="T6" fmla="*/ 1 w 23"/>
                  <a:gd name="T7" fmla="*/ 0 h 224"/>
                  <a:gd name="T8" fmla="*/ 1 w 23"/>
                  <a:gd name="T9" fmla="*/ 0 h 224"/>
                  <a:gd name="T10" fmla="*/ 1 w 23"/>
                  <a:gd name="T11" fmla="*/ 0 h 224"/>
                  <a:gd name="T12" fmla="*/ 0 60000 65536"/>
                  <a:gd name="T13" fmla="*/ 0 60000 65536"/>
                  <a:gd name="T14" fmla="*/ 0 60000 65536"/>
                  <a:gd name="T15" fmla="*/ 0 60000 65536"/>
                  <a:gd name="T16" fmla="*/ 0 60000 65536"/>
                  <a:gd name="T17" fmla="*/ 0 60000 65536"/>
                  <a:gd name="T18" fmla="*/ 0 w 23"/>
                  <a:gd name="T19" fmla="*/ 0 h 224"/>
                  <a:gd name="T20" fmla="*/ 23 w 23"/>
                  <a:gd name="T21" fmla="*/ 224 h 224"/>
                </a:gdLst>
                <a:ahLst/>
                <a:cxnLst>
                  <a:cxn ang="T12">
                    <a:pos x="T0" y="T1"/>
                  </a:cxn>
                  <a:cxn ang="T13">
                    <a:pos x="T2" y="T3"/>
                  </a:cxn>
                  <a:cxn ang="T14">
                    <a:pos x="T4" y="T5"/>
                  </a:cxn>
                  <a:cxn ang="T15">
                    <a:pos x="T6" y="T7"/>
                  </a:cxn>
                  <a:cxn ang="T16">
                    <a:pos x="T8" y="T9"/>
                  </a:cxn>
                  <a:cxn ang="T17">
                    <a:pos x="T10" y="T11"/>
                  </a:cxn>
                </a:cxnLst>
                <a:rect l="T18" t="T19" r="T20" b="T21"/>
                <a:pathLst>
                  <a:path w="23" h="224">
                    <a:moveTo>
                      <a:pt x="2" y="0"/>
                    </a:moveTo>
                    <a:lnTo>
                      <a:pt x="0" y="224"/>
                    </a:lnTo>
                    <a:lnTo>
                      <a:pt x="17" y="224"/>
                    </a:lnTo>
                    <a:lnTo>
                      <a:pt x="23" y="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6" name="Freeform 58"/>
              <p:cNvSpPr>
                <a:spLocks/>
              </p:cNvSpPr>
              <p:nvPr/>
            </p:nvSpPr>
            <p:spPr bwMode="auto">
              <a:xfrm>
                <a:off x="2590" y="1782"/>
                <a:ext cx="9" cy="111"/>
              </a:xfrm>
              <a:custGeom>
                <a:avLst/>
                <a:gdLst>
                  <a:gd name="T0" fmla="*/ 0 w 19"/>
                  <a:gd name="T1" fmla="*/ 1 h 222"/>
                  <a:gd name="T2" fmla="*/ 0 w 19"/>
                  <a:gd name="T3" fmla="*/ 1 h 222"/>
                  <a:gd name="T4" fmla="*/ 0 w 19"/>
                  <a:gd name="T5" fmla="*/ 1 h 222"/>
                  <a:gd name="T6" fmla="*/ 0 w 19"/>
                  <a:gd name="T7" fmla="*/ 0 h 222"/>
                  <a:gd name="T8" fmla="*/ 0 w 19"/>
                  <a:gd name="T9" fmla="*/ 1 h 222"/>
                  <a:gd name="T10" fmla="*/ 0 w 19"/>
                  <a:gd name="T11" fmla="*/ 1 h 222"/>
                  <a:gd name="T12" fmla="*/ 0 60000 65536"/>
                  <a:gd name="T13" fmla="*/ 0 60000 65536"/>
                  <a:gd name="T14" fmla="*/ 0 60000 65536"/>
                  <a:gd name="T15" fmla="*/ 0 60000 65536"/>
                  <a:gd name="T16" fmla="*/ 0 60000 65536"/>
                  <a:gd name="T17" fmla="*/ 0 60000 65536"/>
                  <a:gd name="T18" fmla="*/ 0 w 19"/>
                  <a:gd name="T19" fmla="*/ 0 h 222"/>
                  <a:gd name="T20" fmla="*/ 19 w 19"/>
                  <a:gd name="T21" fmla="*/ 222 h 222"/>
                </a:gdLst>
                <a:ahLst/>
                <a:cxnLst>
                  <a:cxn ang="T12">
                    <a:pos x="T0" y="T1"/>
                  </a:cxn>
                  <a:cxn ang="T13">
                    <a:pos x="T2" y="T3"/>
                  </a:cxn>
                  <a:cxn ang="T14">
                    <a:pos x="T4" y="T5"/>
                  </a:cxn>
                  <a:cxn ang="T15">
                    <a:pos x="T6" y="T7"/>
                  </a:cxn>
                  <a:cxn ang="T16">
                    <a:pos x="T8" y="T9"/>
                  </a:cxn>
                  <a:cxn ang="T17">
                    <a:pos x="T10" y="T11"/>
                  </a:cxn>
                </a:cxnLst>
                <a:rect l="T18" t="T19" r="T20" b="T21"/>
                <a:pathLst>
                  <a:path w="19" h="222">
                    <a:moveTo>
                      <a:pt x="0" y="1"/>
                    </a:moveTo>
                    <a:lnTo>
                      <a:pt x="0" y="222"/>
                    </a:lnTo>
                    <a:lnTo>
                      <a:pt x="15" y="222"/>
                    </a:lnTo>
                    <a:lnTo>
                      <a:pt x="19"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7" name="Freeform 59"/>
              <p:cNvSpPr>
                <a:spLocks/>
              </p:cNvSpPr>
              <p:nvPr/>
            </p:nvSpPr>
            <p:spPr bwMode="auto">
              <a:xfrm>
                <a:off x="2415" y="1760"/>
                <a:ext cx="216" cy="34"/>
              </a:xfrm>
              <a:custGeom>
                <a:avLst/>
                <a:gdLst>
                  <a:gd name="T0" fmla="*/ 0 w 432"/>
                  <a:gd name="T1" fmla="*/ 0 h 68"/>
                  <a:gd name="T2" fmla="*/ 0 w 432"/>
                  <a:gd name="T3" fmla="*/ 1 h 68"/>
                  <a:gd name="T4" fmla="*/ 1 w 432"/>
                  <a:gd name="T5" fmla="*/ 1 h 68"/>
                  <a:gd name="T6" fmla="*/ 1 w 432"/>
                  <a:gd name="T7" fmla="*/ 1 h 68"/>
                  <a:gd name="T8" fmla="*/ 1 w 432"/>
                  <a:gd name="T9" fmla="*/ 1 h 68"/>
                  <a:gd name="T10" fmla="*/ 1 w 432"/>
                  <a:gd name="T11" fmla="*/ 1 h 68"/>
                  <a:gd name="T12" fmla="*/ 1 w 432"/>
                  <a:gd name="T13" fmla="*/ 1 h 68"/>
                  <a:gd name="T14" fmla="*/ 1 w 432"/>
                  <a:gd name="T15" fmla="*/ 1 h 68"/>
                  <a:gd name="T16" fmla="*/ 1 w 432"/>
                  <a:gd name="T17" fmla="*/ 1 h 68"/>
                  <a:gd name="T18" fmla="*/ 1 w 432"/>
                  <a:gd name="T19" fmla="*/ 1 h 68"/>
                  <a:gd name="T20" fmla="*/ 1 w 432"/>
                  <a:gd name="T21" fmla="*/ 1 h 68"/>
                  <a:gd name="T22" fmla="*/ 1 w 432"/>
                  <a:gd name="T23" fmla="*/ 1 h 68"/>
                  <a:gd name="T24" fmla="*/ 1 w 432"/>
                  <a:gd name="T25" fmla="*/ 1 h 68"/>
                  <a:gd name="T26" fmla="*/ 2 w 432"/>
                  <a:gd name="T27" fmla="*/ 1 h 68"/>
                  <a:gd name="T28" fmla="*/ 2 w 432"/>
                  <a:gd name="T29" fmla="*/ 1 h 68"/>
                  <a:gd name="T30" fmla="*/ 2 w 432"/>
                  <a:gd name="T31" fmla="*/ 1 h 68"/>
                  <a:gd name="T32" fmla="*/ 2 w 432"/>
                  <a:gd name="T33" fmla="*/ 1 h 68"/>
                  <a:gd name="T34" fmla="*/ 2 w 432"/>
                  <a:gd name="T35" fmla="*/ 1 h 68"/>
                  <a:gd name="T36" fmla="*/ 2 w 432"/>
                  <a:gd name="T37" fmla="*/ 1 h 68"/>
                  <a:gd name="T38" fmla="*/ 2 w 432"/>
                  <a:gd name="T39" fmla="*/ 1 h 68"/>
                  <a:gd name="T40" fmla="*/ 2 w 432"/>
                  <a:gd name="T41" fmla="*/ 1 h 68"/>
                  <a:gd name="T42" fmla="*/ 2 w 432"/>
                  <a:gd name="T43" fmla="*/ 1 h 68"/>
                  <a:gd name="T44" fmla="*/ 2 w 432"/>
                  <a:gd name="T45" fmla="*/ 1 h 68"/>
                  <a:gd name="T46" fmla="*/ 2 w 432"/>
                  <a:gd name="T47" fmla="*/ 1 h 68"/>
                  <a:gd name="T48" fmla="*/ 2 w 432"/>
                  <a:gd name="T49" fmla="*/ 1 h 68"/>
                  <a:gd name="T50" fmla="*/ 2 w 432"/>
                  <a:gd name="T51" fmla="*/ 1 h 68"/>
                  <a:gd name="T52" fmla="*/ 2 w 432"/>
                  <a:gd name="T53" fmla="*/ 1 h 68"/>
                  <a:gd name="T54" fmla="*/ 2 w 432"/>
                  <a:gd name="T55" fmla="*/ 1 h 68"/>
                  <a:gd name="T56" fmla="*/ 2 w 432"/>
                  <a:gd name="T57" fmla="*/ 1 h 68"/>
                  <a:gd name="T58" fmla="*/ 1 w 432"/>
                  <a:gd name="T59" fmla="*/ 1 h 68"/>
                  <a:gd name="T60" fmla="*/ 1 w 432"/>
                  <a:gd name="T61" fmla="*/ 1 h 68"/>
                  <a:gd name="T62" fmla="*/ 1 w 432"/>
                  <a:gd name="T63" fmla="*/ 1 h 68"/>
                  <a:gd name="T64" fmla="*/ 1 w 432"/>
                  <a:gd name="T65" fmla="*/ 1 h 68"/>
                  <a:gd name="T66" fmla="*/ 1 w 432"/>
                  <a:gd name="T67" fmla="*/ 1 h 68"/>
                  <a:gd name="T68" fmla="*/ 1 w 432"/>
                  <a:gd name="T69" fmla="*/ 1 h 68"/>
                  <a:gd name="T70" fmla="*/ 1 w 432"/>
                  <a:gd name="T71" fmla="*/ 1 h 68"/>
                  <a:gd name="T72" fmla="*/ 1 w 432"/>
                  <a:gd name="T73" fmla="*/ 0 h 68"/>
                  <a:gd name="T74" fmla="*/ 0 w 432"/>
                  <a:gd name="T75" fmla="*/ 0 h 68"/>
                  <a:gd name="T76" fmla="*/ 0 w 432"/>
                  <a:gd name="T77" fmla="*/ 0 h 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32"/>
                  <a:gd name="T118" fmla="*/ 0 h 68"/>
                  <a:gd name="T119" fmla="*/ 432 w 432"/>
                  <a:gd name="T120" fmla="*/ 68 h 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32" h="68">
                    <a:moveTo>
                      <a:pt x="0" y="0"/>
                    </a:moveTo>
                    <a:lnTo>
                      <a:pt x="0" y="2"/>
                    </a:lnTo>
                    <a:lnTo>
                      <a:pt x="6" y="6"/>
                    </a:lnTo>
                    <a:lnTo>
                      <a:pt x="16" y="11"/>
                    </a:lnTo>
                    <a:lnTo>
                      <a:pt x="29" y="19"/>
                    </a:lnTo>
                    <a:lnTo>
                      <a:pt x="44" y="26"/>
                    </a:lnTo>
                    <a:lnTo>
                      <a:pt x="65" y="36"/>
                    </a:lnTo>
                    <a:lnTo>
                      <a:pt x="88" y="45"/>
                    </a:lnTo>
                    <a:lnTo>
                      <a:pt x="113" y="53"/>
                    </a:lnTo>
                    <a:lnTo>
                      <a:pt x="141" y="61"/>
                    </a:lnTo>
                    <a:lnTo>
                      <a:pt x="173" y="66"/>
                    </a:lnTo>
                    <a:lnTo>
                      <a:pt x="210" y="68"/>
                    </a:lnTo>
                    <a:lnTo>
                      <a:pt x="248" y="68"/>
                    </a:lnTo>
                    <a:lnTo>
                      <a:pt x="289" y="64"/>
                    </a:lnTo>
                    <a:lnTo>
                      <a:pt x="333" y="59"/>
                    </a:lnTo>
                    <a:lnTo>
                      <a:pt x="381" y="45"/>
                    </a:lnTo>
                    <a:lnTo>
                      <a:pt x="430" y="30"/>
                    </a:lnTo>
                    <a:lnTo>
                      <a:pt x="432" y="26"/>
                    </a:lnTo>
                    <a:lnTo>
                      <a:pt x="430" y="23"/>
                    </a:lnTo>
                    <a:lnTo>
                      <a:pt x="426" y="19"/>
                    </a:lnTo>
                    <a:lnTo>
                      <a:pt x="423" y="19"/>
                    </a:lnTo>
                    <a:lnTo>
                      <a:pt x="413" y="21"/>
                    </a:lnTo>
                    <a:lnTo>
                      <a:pt x="400" y="25"/>
                    </a:lnTo>
                    <a:lnTo>
                      <a:pt x="383" y="30"/>
                    </a:lnTo>
                    <a:lnTo>
                      <a:pt x="360" y="34"/>
                    </a:lnTo>
                    <a:lnTo>
                      <a:pt x="337" y="38"/>
                    </a:lnTo>
                    <a:lnTo>
                      <a:pt x="310" y="42"/>
                    </a:lnTo>
                    <a:lnTo>
                      <a:pt x="280" y="47"/>
                    </a:lnTo>
                    <a:lnTo>
                      <a:pt x="250" y="49"/>
                    </a:lnTo>
                    <a:lnTo>
                      <a:pt x="217" y="49"/>
                    </a:lnTo>
                    <a:lnTo>
                      <a:pt x="185" y="49"/>
                    </a:lnTo>
                    <a:lnTo>
                      <a:pt x="153" y="45"/>
                    </a:lnTo>
                    <a:lnTo>
                      <a:pt x="118" y="38"/>
                    </a:lnTo>
                    <a:lnTo>
                      <a:pt x="88" y="30"/>
                    </a:lnTo>
                    <a:lnTo>
                      <a:pt x="58" y="17"/>
                    </a:lnTo>
                    <a:lnTo>
                      <a:pt x="3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8" name="Freeform 60"/>
              <p:cNvSpPr>
                <a:spLocks/>
              </p:cNvSpPr>
              <p:nvPr/>
            </p:nvSpPr>
            <p:spPr bwMode="auto">
              <a:xfrm>
                <a:off x="2459" y="1841"/>
                <a:ext cx="100" cy="105"/>
              </a:xfrm>
              <a:custGeom>
                <a:avLst/>
                <a:gdLst>
                  <a:gd name="T0" fmla="*/ 0 w 199"/>
                  <a:gd name="T1" fmla="*/ 0 h 211"/>
                  <a:gd name="T2" fmla="*/ 1 w 199"/>
                  <a:gd name="T3" fmla="*/ 0 h 211"/>
                  <a:gd name="T4" fmla="*/ 1 w 199"/>
                  <a:gd name="T5" fmla="*/ 0 h 211"/>
                  <a:gd name="T6" fmla="*/ 1 w 199"/>
                  <a:gd name="T7" fmla="*/ 0 h 211"/>
                  <a:gd name="T8" fmla="*/ 1 w 199"/>
                  <a:gd name="T9" fmla="*/ 0 h 211"/>
                  <a:gd name="T10" fmla="*/ 1 w 199"/>
                  <a:gd name="T11" fmla="*/ 0 h 211"/>
                  <a:gd name="T12" fmla="*/ 1 w 199"/>
                  <a:gd name="T13" fmla="*/ 0 h 211"/>
                  <a:gd name="T14" fmla="*/ 1 w 199"/>
                  <a:gd name="T15" fmla="*/ 0 h 211"/>
                  <a:gd name="T16" fmla="*/ 0 w 199"/>
                  <a:gd name="T17" fmla="*/ 0 h 211"/>
                  <a:gd name="T18" fmla="*/ 0 w 199"/>
                  <a:gd name="T19" fmla="*/ 0 h 2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9"/>
                  <a:gd name="T31" fmla="*/ 0 h 211"/>
                  <a:gd name="T32" fmla="*/ 199 w 199"/>
                  <a:gd name="T33" fmla="*/ 211 h 2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9" h="211">
                    <a:moveTo>
                      <a:pt x="0" y="94"/>
                    </a:moveTo>
                    <a:lnTo>
                      <a:pt x="21" y="196"/>
                    </a:lnTo>
                    <a:lnTo>
                      <a:pt x="121" y="211"/>
                    </a:lnTo>
                    <a:lnTo>
                      <a:pt x="199" y="21"/>
                    </a:lnTo>
                    <a:lnTo>
                      <a:pt x="171" y="0"/>
                    </a:lnTo>
                    <a:lnTo>
                      <a:pt x="91" y="154"/>
                    </a:lnTo>
                    <a:lnTo>
                      <a:pt x="40" y="154"/>
                    </a:lnTo>
                    <a:lnTo>
                      <a:pt x="32" y="94"/>
                    </a:lnTo>
                    <a:lnTo>
                      <a:pt x="0"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9" name="Freeform 61"/>
              <p:cNvSpPr>
                <a:spLocks/>
              </p:cNvSpPr>
              <p:nvPr/>
            </p:nvSpPr>
            <p:spPr bwMode="auto">
              <a:xfrm>
                <a:off x="2362" y="1996"/>
                <a:ext cx="278" cy="51"/>
              </a:xfrm>
              <a:custGeom>
                <a:avLst/>
                <a:gdLst>
                  <a:gd name="T0" fmla="*/ 0 w 555"/>
                  <a:gd name="T1" fmla="*/ 0 h 103"/>
                  <a:gd name="T2" fmla="*/ 1 w 555"/>
                  <a:gd name="T3" fmla="*/ 0 h 103"/>
                  <a:gd name="T4" fmla="*/ 2 w 555"/>
                  <a:gd name="T5" fmla="*/ 0 h 103"/>
                  <a:gd name="T6" fmla="*/ 2 w 555"/>
                  <a:gd name="T7" fmla="*/ 0 h 103"/>
                  <a:gd name="T8" fmla="*/ 3 w 555"/>
                  <a:gd name="T9" fmla="*/ 0 h 103"/>
                  <a:gd name="T10" fmla="*/ 3 w 555"/>
                  <a:gd name="T11" fmla="*/ 0 h 103"/>
                  <a:gd name="T12" fmla="*/ 2 w 555"/>
                  <a:gd name="T13" fmla="*/ 0 h 103"/>
                  <a:gd name="T14" fmla="*/ 2 w 555"/>
                  <a:gd name="T15" fmla="*/ 0 h 103"/>
                  <a:gd name="T16" fmla="*/ 1 w 555"/>
                  <a:gd name="T17" fmla="*/ 0 h 103"/>
                  <a:gd name="T18" fmla="*/ 1 w 555"/>
                  <a:gd name="T19" fmla="*/ 0 h 103"/>
                  <a:gd name="T20" fmla="*/ 1 w 555"/>
                  <a:gd name="T21" fmla="*/ 0 h 103"/>
                  <a:gd name="T22" fmla="*/ 1 w 555"/>
                  <a:gd name="T23" fmla="*/ 0 h 103"/>
                  <a:gd name="T24" fmla="*/ 1 w 555"/>
                  <a:gd name="T25" fmla="*/ 0 h 103"/>
                  <a:gd name="T26" fmla="*/ 0 w 555"/>
                  <a:gd name="T27" fmla="*/ 0 h 103"/>
                  <a:gd name="T28" fmla="*/ 0 w 555"/>
                  <a:gd name="T29" fmla="*/ 0 h 10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55"/>
                  <a:gd name="T46" fmla="*/ 0 h 103"/>
                  <a:gd name="T47" fmla="*/ 555 w 555"/>
                  <a:gd name="T48" fmla="*/ 103 h 10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55" h="103">
                    <a:moveTo>
                      <a:pt x="0" y="78"/>
                    </a:moveTo>
                    <a:lnTo>
                      <a:pt x="118" y="95"/>
                    </a:lnTo>
                    <a:lnTo>
                      <a:pt x="285" y="75"/>
                    </a:lnTo>
                    <a:lnTo>
                      <a:pt x="464" y="103"/>
                    </a:lnTo>
                    <a:lnTo>
                      <a:pt x="555" y="12"/>
                    </a:lnTo>
                    <a:lnTo>
                      <a:pt x="523" y="2"/>
                    </a:lnTo>
                    <a:lnTo>
                      <a:pt x="437" y="80"/>
                    </a:lnTo>
                    <a:lnTo>
                      <a:pt x="298" y="54"/>
                    </a:lnTo>
                    <a:lnTo>
                      <a:pt x="135" y="0"/>
                    </a:lnTo>
                    <a:lnTo>
                      <a:pt x="95" y="16"/>
                    </a:lnTo>
                    <a:lnTo>
                      <a:pt x="236" y="61"/>
                    </a:lnTo>
                    <a:lnTo>
                      <a:pt x="118" y="80"/>
                    </a:lnTo>
                    <a:lnTo>
                      <a:pt x="28" y="59"/>
                    </a:lnTo>
                    <a:lnTo>
                      <a:pt x="0"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0" name="Freeform 62"/>
              <p:cNvSpPr>
                <a:spLocks/>
              </p:cNvSpPr>
              <p:nvPr/>
            </p:nvSpPr>
            <p:spPr bwMode="auto">
              <a:xfrm>
                <a:off x="2776" y="1613"/>
                <a:ext cx="96" cy="377"/>
              </a:xfrm>
              <a:custGeom>
                <a:avLst/>
                <a:gdLst>
                  <a:gd name="T0" fmla="*/ 1 w 192"/>
                  <a:gd name="T1" fmla="*/ 2 h 755"/>
                  <a:gd name="T2" fmla="*/ 1 w 192"/>
                  <a:gd name="T3" fmla="*/ 2 h 755"/>
                  <a:gd name="T4" fmla="*/ 1 w 192"/>
                  <a:gd name="T5" fmla="*/ 2 h 755"/>
                  <a:gd name="T6" fmla="*/ 1 w 192"/>
                  <a:gd name="T7" fmla="*/ 2 h 755"/>
                  <a:gd name="T8" fmla="*/ 1 w 192"/>
                  <a:gd name="T9" fmla="*/ 2 h 755"/>
                  <a:gd name="T10" fmla="*/ 1 w 192"/>
                  <a:gd name="T11" fmla="*/ 2 h 755"/>
                  <a:gd name="T12" fmla="*/ 1 w 192"/>
                  <a:gd name="T13" fmla="*/ 2 h 755"/>
                  <a:gd name="T14" fmla="*/ 1 w 192"/>
                  <a:gd name="T15" fmla="*/ 2 h 755"/>
                  <a:gd name="T16" fmla="*/ 1 w 192"/>
                  <a:gd name="T17" fmla="*/ 2 h 755"/>
                  <a:gd name="T18" fmla="*/ 1 w 192"/>
                  <a:gd name="T19" fmla="*/ 2 h 755"/>
                  <a:gd name="T20" fmla="*/ 1 w 192"/>
                  <a:gd name="T21" fmla="*/ 1 h 755"/>
                  <a:gd name="T22" fmla="*/ 1 w 192"/>
                  <a:gd name="T23" fmla="*/ 1 h 755"/>
                  <a:gd name="T24" fmla="*/ 1 w 192"/>
                  <a:gd name="T25" fmla="*/ 1 h 755"/>
                  <a:gd name="T26" fmla="*/ 1 w 192"/>
                  <a:gd name="T27" fmla="*/ 1 h 755"/>
                  <a:gd name="T28" fmla="*/ 1 w 192"/>
                  <a:gd name="T29" fmla="*/ 1 h 755"/>
                  <a:gd name="T30" fmla="*/ 1 w 192"/>
                  <a:gd name="T31" fmla="*/ 0 h 755"/>
                  <a:gd name="T32" fmla="*/ 1 w 192"/>
                  <a:gd name="T33" fmla="*/ 0 h 755"/>
                  <a:gd name="T34" fmla="*/ 1 w 192"/>
                  <a:gd name="T35" fmla="*/ 0 h 755"/>
                  <a:gd name="T36" fmla="*/ 1 w 192"/>
                  <a:gd name="T37" fmla="*/ 0 h 755"/>
                  <a:gd name="T38" fmla="*/ 1 w 192"/>
                  <a:gd name="T39" fmla="*/ 0 h 755"/>
                  <a:gd name="T40" fmla="*/ 1 w 192"/>
                  <a:gd name="T41" fmla="*/ 0 h 755"/>
                  <a:gd name="T42" fmla="*/ 1 w 192"/>
                  <a:gd name="T43" fmla="*/ 0 h 755"/>
                  <a:gd name="T44" fmla="*/ 1 w 192"/>
                  <a:gd name="T45" fmla="*/ 0 h 755"/>
                  <a:gd name="T46" fmla="*/ 1 w 192"/>
                  <a:gd name="T47" fmla="*/ 0 h 755"/>
                  <a:gd name="T48" fmla="*/ 1 w 192"/>
                  <a:gd name="T49" fmla="*/ 0 h 755"/>
                  <a:gd name="T50" fmla="*/ 1 w 192"/>
                  <a:gd name="T51" fmla="*/ 0 h 755"/>
                  <a:gd name="T52" fmla="*/ 1 w 192"/>
                  <a:gd name="T53" fmla="*/ 0 h 755"/>
                  <a:gd name="T54" fmla="*/ 1 w 192"/>
                  <a:gd name="T55" fmla="*/ 0 h 755"/>
                  <a:gd name="T56" fmla="*/ 1 w 192"/>
                  <a:gd name="T57" fmla="*/ 0 h 755"/>
                  <a:gd name="T58" fmla="*/ 1 w 192"/>
                  <a:gd name="T59" fmla="*/ 1 h 755"/>
                  <a:gd name="T60" fmla="*/ 1 w 192"/>
                  <a:gd name="T61" fmla="*/ 1 h 755"/>
                  <a:gd name="T62" fmla="*/ 1 w 192"/>
                  <a:gd name="T63" fmla="*/ 1 h 755"/>
                  <a:gd name="T64" fmla="*/ 1 w 192"/>
                  <a:gd name="T65" fmla="*/ 1 h 755"/>
                  <a:gd name="T66" fmla="*/ 1 w 192"/>
                  <a:gd name="T67" fmla="*/ 1 h 755"/>
                  <a:gd name="T68" fmla="*/ 1 w 192"/>
                  <a:gd name="T69" fmla="*/ 2 h 755"/>
                  <a:gd name="T70" fmla="*/ 1 w 192"/>
                  <a:gd name="T71" fmla="*/ 2 h 755"/>
                  <a:gd name="T72" fmla="*/ 1 w 192"/>
                  <a:gd name="T73" fmla="*/ 2 h 755"/>
                  <a:gd name="T74" fmla="*/ 1 w 192"/>
                  <a:gd name="T75" fmla="*/ 2 h 755"/>
                  <a:gd name="T76" fmla="*/ 1 w 192"/>
                  <a:gd name="T77" fmla="*/ 2 h 755"/>
                  <a:gd name="T78" fmla="*/ 1 w 192"/>
                  <a:gd name="T79" fmla="*/ 2 h 755"/>
                  <a:gd name="T80" fmla="*/ 1 w 192"/>
                  <a:gd name="T81" fmla="*/ 2 h 75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92"/>
                  <a:gd name="T124" fmla="*/ 0 h 755"/>
                  <a:gd name="T125" fmla="*/ 192 w 192"/>
                  <a:gd name="T126" fmla="*/ 755 h 75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92" h="755">
                    <a:moveTo>
                      <a:pt x="87" y="755"/>
                    </a:moveTo>
                    <a:lnTo>
                      <a:pt x="80" y="753"/>
                    </a:lnTo>
                    <a:lnTo>
                      <a:pt x="74" y="751"/>
                    </a:lnTo>
                    <a:lnTo>
                      <a:pt x="66" y="747"/>
                    </a:lnTo>
                    <a:lnTo>
                      <a:pt x="61" y="745"/>
                    </a:lnTo>
                    <a:lnTo>
                      <a:pt x="55" y="744"/>
                    </a:lnTo>
                    <a:lnTo>
                      <a:pt x="49" y="742"/>
                    </a:lnTo>
                    <a:lnTo>
                      <a:pt x="42" y="738"/>
                    </a:lnTo>
                    <a:lnTo>
                      <a:pt x="36" y="738"/>
                    </a:lnTo>
                    <a:lnTo>
                      <a:pt x="47" y="719"/>
                    </a:lnTo>
                    <a:lnTo>
                      <a:pt x="59" y="702"/>
                    </a:lnTo>
                    <a:lnTo>
                      <a:pt x="68" y="683"/>
                    </a:lnTo>
                    <a:lnTo>
                      <a:pt x="80" y="664"/>
                    </a:lnTo>
                    <a:lnTo>
                      <a:pt x="87" y="645"/>
                    </a:lnTo>
                    <a:lnTo>
                      <a:pt x="97" y="624"/>
                    </a:lnTo>
                    <a:lnTo>
                      <a:pt x="104" y="603"/>
                    </a:lnTo>
                    <a:lnTo>
                      <a:pt x="112" y="584"/>
                    </a:lnTo>
                    <a:lnTo>
                      <a:pt x="118" y="561"/>
                    </a:lnTo>
                    <a:lnTo>
                      <a:pt x="123" y="540"/>
                    </a:lnTo>
                    <a:lnTo>
                      <a:pt x="127" y="519"/>
                    </a:lnTo>
                    <a:lnTo>
                      <a:pt x="133" y="498"/>
                    </a:lnTo>
                    <a:lnTo>
                      <a:pt x="135" y="475"/>
                    </a:lnTo>
                    <a:lnTo>
                      <a:pt x="139" y="453"/>
                    </a:lnTo>
                    <a:lnTo>
                      <a:pt x="139" y="430"/>
                    </a:lnTo>
                    <a:lnTo>
                      <a:pt x="141" y="407"/>
                    </a:lnTo>
                    <a:lnTo>
                      <a:pt x="139" y="380"/>
                    </a:lnTo>
                    <a:lnTo>
                      <a:pt x="139" y="354"/>
                    </a:lnTo>
                    <a:lnTo>
                      <a:pt x="135" y="327"/>
                    </a:lnTo>
                    <a:lnTo>
                      <a:pt x="131" y="302"/>
                    </a:lnTo>
                    <a:lnTo>
                      <a:pt x="123" y="276"/>
                    </a:lnTo>
                    <a:lnTo>
                      <a:pt x="118" y="251"/>
                    </a:lnTo>
                    <a:lnTo>
                      <a:pt x="110" y="226"/>
                    </a:lnTo>
                    <a:lnTo>
                      <a:pt x="103" y="204"/>
                    </a:lnTo>
                    <a:lnTo>
                      <a:pt x="91" y="179"/>
                    </a:lnTo>
                    <a:lnTo>
                      <a:pt x="82" y="156"/>
                    </a:lnTo>
                    <a:lnTo>
                      <a:pt x="70" y="133"/>
                    </a:lnTo>
                    <a:lnTo>
                      <a:pt x="57" y="110"/>
                    </a:lnTo>
                    <a:lnTo>
                      <a:pt x="44" y="89"/>
                    </a:lnTo>
                    <a:lnTo>
                      <a:pt x="30" y="69"/>
                    </a:lnTo>
                    <a:lnTo>
                      <a:pt x="15" y="50"/>
                    </a:lnTo>
                    <a:lnTo>
                      <a:pt x="0" y="31"/>
                    </a:lnTo>
                    <a:lnTo>
                      <a:pt x="6" y="27"/>
                    </a:lnTo>
                    <a:lnTo>
                      <a:pt x="9" y="23"/>
                    </a:lnTo>
                    <a:lnTo>
                      <a:pt x="15" y="17"/>
                    </a:lnTo>
                    <a:lnTo>
                      <a:pt x="21" y="13"/>
                    </a:lnTo>
                    <a:lnTo>
                      <a:pt x="25" y="10"/>
                    </a:lnTo>
                    <a:lnTo>
                      <a:pt x="30" y="6"/>
                    </a:lnTo>
                    <a:lnTo>
                      <a:pt x="34" y="2"/>
                    </a:lnTo>
                    <a:lnTo>
                      <a:pt x="40" y="0"/>
                    </a:lnTo>
                    <a:lnTo>
                      <a:pt x="57" y="21"/>
                    </a:lnTo>
                    <a:lnTo>
                      <a:pt x="74" y="42"/>
                    </a:lnTo>
                    <a:lnTo>
                      <a:pt x="89" y="65"/>
                    </a:lnTo>
                    <a:lnTo>
                      <a:pt x="104" y="88"/>
                    </a:lnTo>
                    <a:lnTo>
                      <a:pt x="116" y="110"/>
                    </a:lnTo>
                    <a:lnTo>
                      <a:pt x="129" y="135"/>
                    </a:lnTo>
                    <a:lnTo>
                      <a:pt x="141" y="160"/>
                    </a:lnTo>
                    <a:lnTo>
                      <a:pt x="152" y="186"/>
                    </a:lnTo>
                    <a:lnTo>
                      <a:pt x="160" y="211"/>
                    </a:lnTo>
                    <a:lnTo>
                      <a:pt x="169" y="238"/>
                    </a:lnTo>
                    <a:lnTo>
                      <a:pt x="175" y="264"/>
                    </a:lnTo>
                    <a:lnTo>
                      <a:pt x="182" y="293"/>
                    </a:lnTo>
                    <a:lnTo>
                      <a:pt x="186" y="320"/>
                    </a:lnTo>
                    <a:lnTo>
                      <a:pt x="188" y="348"/>
                    </a:lnTo>
                    <a:lnTo>
                      <a:pt x="190" y="378"/>
                    </a:lnTo>
                    <a:lnTo>
                      <a:pt x="192" y="407"/>
                    </a:lnTo>
                    <a:lnTo>
                      <a:pt x="192" y="430"/>
                    </a:lnTo>
                    <a:lnTo>
                      <a:pt x="190" y="455"/>
                    </a:lnTo>
                    <a:lnTo>
                      <a:pt x="188" y="477"/>
                    </a:lnTo>
                    <a:lnTo>
                      <a:pt x="184" y="502"/>
                    </a:lnTo>
                    <a:lnTo>
                      <a:pt x="180" y="523"/>
                    </a:lnTo>
                    <a:lnTo>
                      <a:pt x="175" y="546"/>
                    </a:lnTo>
                    <a:lnTo>
                      <a:pt x="169" y="569"/>
                    </a:lnTo>
                    <a:lnTo>
                      <a:pt x="165" y="591"/>
                    </a:lnTo>
                    <a:lnTo>
                      <a:pt x="156" y="612"/>
                    </a:lnTo>
                    <a:lnTo>
                      <a:pt x="148" y="635"/>
                    </a:lnTo>
                    <a:lnTo>
                      <a:pt x="139" y="654"/>
                    </a:lnTo>
                    <a:lnTo>
                      <a:pt x="131" y="677"/>
                    </a:lnTo>
                    <a:lnTo>
                      <a:pt x="120" y="696"/>
                    </a:lnTo>
                    <a:lnTo>
                      <a:pt x="110" y="717"/>
                    </a:lnTo>
                    <a:lnTo>
                      <a:pt x="99" y="736"/>
                    </a:lnTo>
                    <a:lnTo>
                      <a:pt x="87" y="7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 name="Freeform 63"/>
              <p:cNvSpPr>
                <a:spLocks/>
              </p:cNvSpPr>
              <p:nvPr/>
            </p:nvSpPr>
            <p:spPr bwMode="auto">
              <a:xfrm>
                <a:off x="2887" y="1570"/>
                <a:ext cx="115" cy="449"/>
              </a:xfrm>
              <a:custGeom>
                <a:avLst/>
                <a:gdLst>
                  <a:gd name="T0" fmla="*/ 1 w 230"/>
                  <a:gd name="T1" fmla="*/ 4 h 897"/>
                  <a:gd name="T2" fmla="*/ 1 w 230"/>
                  <a:gd name="T3" fmla="*/ 4 h 897"/>
                  <a:gd name="T4" fmla="*/ 1 w 230"/>
                  <a:gd name="T5" fmla="*/ 4 h 897"/>
                  <a:gd name="T6" fmla="*/ 1 w 230"/>
                  <a:gd name="T7" fmla="*/ 4 h 897"/>
                  <a:gd name="T8" fmla="*/ 1 w 230"/>
                  <a:gd name="T9" fmla="*/ 4 h 897"/>
                  <a:gd name="T10" fmla="*/ 1 w 230"/>
                  <a:gd name="T11" fmla="*/ 4 h 897"/>
                  <a:gd name="T12" fmla="*/ 1 w 230"/>
                  <a:gd name="T13" fmla="*/ 3 h 897"/>
                  <a:gd name="T14" fmla="*/ 1 w 230"/>
                  <a:gd name="T15" fmla="*/ 3 h 897"/>
                  <a:gd name="T16" fmla="*/ 1 w 230"/>
                  <a:gd name="T17" fmla="*/ 3 h 897"/>
                  <a:gd name="T18" fmla="*/ 1 w 230"/>
                  <a:gd name="T19" fmla="*/ 3 h 897"/>
                  <a:gd name="T20" fmla="*/ 1 w 230"/>
                  <a:gd name="T21" fmla="*/ 3 h 897"/>
                  <a:gd name="T22" fmla="*/ 1 w 230"/>
                  <a:gd name="T23" fmla="*/ 2 h 897"/>
                  <a:gd name="T24" fmla="*/ 1 w 230"/>
                  <a:gd name="T25" fmla="*/ 2 h 897"/>
                  <a:gd name="T26" fmla="*/ 1 w 230"/>
                  <a:gd name="T27" fmla="*/ 2 h 897"/>
                  <a:gd name="T28" fmla="*/ 1 w 230"/>
                  <a:gd name="T29" fmla="*/ 2 h 897"/>
                  <a:gd name="T30" fmla="*/ 1 w 230"/>
                  <a:gd name="T31" fmla="*/ 2 h 897"/>
                  <a:gd name="T32" fmla="*/ 1 w 230"/>
                  <a:gd name="T33" fmla="*/ 1 h 897"/>
                  <a:gd name="T34" fmla="*/ 1 w 230"/>
                  <a:gd name="T35" fmla="*/ 1 h 897"/>
                  <a:gd name="T36" fmla="*/ 1 w 230"/>
                  <a:gd name="T37" fmla="*/ 1 h 897"/>
                  <a:gd name="T38" fmla="*/ 1 w 230"/>
                  <a:gd name="T39" fmla="*/ 1 h 897"/>
                  <a:gd name="T40" fmla="*/ 1 w 230"/>
                  <a:gd name="T41" fmla="*/ 1 h 897"/>
                  <a:gd name="T42" fmla="*/ 1 w 230"/>
                  <a:gd name="T43" fmla="*/ 1 h 897"/>
                  <a:gd name="T44" fmla="*/ 1 w 230"/>
                  <a:gd name="T45" fmla="*/ 1 h 897"/>
                  <a:gd name="T46" fmla="*/ 1 w 230"/>
                  <a:gd name="T47" fmla="*/ 1 h 897"/>
                  <a:gd name="T48" fmla="*/ 1 w 230"/>
                  <a:gd name="T49" fmla="*/ 1 h 897"/>
                  <a:gd name="T50" fmla="*/ 1 w 230"/>
                  <a:gd name="T51" fmla="*/ 1 h 897"/>
                  <a:gd name="T52" fmla="*/ 1 w 230"/>
                  <a:gd name="T53" fmla="*/ 1 h 897"/>
                  <a:gd name="T54" fmla="*/ 1 w 230"/>
                  <a:gd name="T55" fmla="*/ 1 h 897"/>
                  <a:gd name="T56" fmla="*/ 1 w 230"/>
                  <a:gd name="T57" fmla="*/ 1 h 897"/>
                  <a:gd name="T58" fmla="*/ 1 w 230"/>
                  <a:gd name="T59" fmla="*/ 2 h 897"/>
                  <a:gd name="T60" fmla="*/ 1 w 230"/>
                  <a:gd name="T61" fmla="*/ 2 h 897"/>
                  <a:gd name="T62" fmla="*/ 1 w 230"/>
                  <a:gd name="T63" fmla="*/ 2 h 897"/>
                  <a:gd name="T64" fmla="*/ 1 w 230"/>
                  <a:gd name="T65" fmla="*/ 2 h 897"/>
                  <a:gd name="T66" fmla="*/ 1 w 230"/>
                  <a:gd name="T67" fmla="*/ 3 h 897"/>
                  <a:gd name="T68" fmla="*/ 1 w 230"/>
                  <a:gd name="T69" fmla="*/ 3 h 897"/>
                  <a:gd name="T70" fmla="*/ 1 w 230"/>
                  <a:gd name="T71" fmla="*/ 3 h 897"/>
                  <a:gd name="T72" fmla="*/ 1 w 230"/>
                  <a:gd name="T73" fmla="*/ 3 h 897"/>
                  <a:gd name="T74" fmla="*/ 1 w 230"/>
                  <a:gd name="T75" fmla="*/ 4 h 897"/>
                  <a:gd name="T76" fmla="*/ 1 w 230"/>
                  <a:gd name="T77" fmla="*/ 4 h 897"/>
                  <a:gd name="T78" fmla="*/ 1 w 230"/>
                  <a:gd name="T79" fmla="*/ 4 h 897"/>
                  <a:gd name="T80" fmla="*/ 1 w 230"/>
                  <a:gd name="T81" fmla="*/ 4 h 89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30"/>
                  <a:gd name="T124" fmla="*/ 0 h 897"/>
                  <a:gd name="T125" fmla="*/ 230 w 230"/>
                  <a:gd name="T126" fmla="*/ 897 h 89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30" h="897">
                    <a:moveTo>
                      <a:pt x="105" y="897"/>
                    </a:moveTo>
                    <a:lnTo>
                      <a:pt x="97" y="893"/>
                    </a:lnTo>
                    <a:lnTo>
                      <a:pt x="90" y="891"/>
                    </a:lnTo>
                    <a:lnTo>
                      <a:pt x="82" y="887"/>
                    </a:lnTo>
                    <a:lnTo>
                      <a:pt x="74" y="886"/>
                    </a:lnTo>
                    <a:lnTo>
                      <a:pt x="65" y="884"/>
                    </a:lnTo>
                    <a:lnTo>
                      <a:pt x="57" y="880"/>
                    </a:lnTo>
                    <a:lnTo>
                      <a:pt x="50" y="878"/>
                    </a:lnTo>
                    <a:lnTo>
                      <a:pt x="42" y="876"/>
                    </a:lnTo>
                    <a:lnTo>
                      <a:pt x="55" y="855"/>
                    </a:lnTo>
                    <a:lnTo>
                      <a:pt x="69" y="832"/>
                    </a:lnTo>
                    <a:lnTo>
                      <a:pt x="82" y="810"/>
                    </a:lnTo>
                    <a:lnTo>
                      <a:pt x="95" y="789"/>
                    </a:lnTo>
                    <a:lnTo>
                      <a:pt x="105" y="764"/>
                    </a:lnTo>
                    <a:lnTo>
                      <a:pt x="114" y="741"/>
                    </a:lnTo>
                    <a:lnTo>
                      <a:pt x="124" y="716"/>
                    </a:lnTo>
                    <a:lnTo>
                      <a:pt x="133" y="694"/>
                    </a:lnTo>
                    <a:lnTo>
                      <a:pt x="141" y="667"/>
                    </a:lnTo>
                    <a:lnTo>
                      <a:pt x="149" y="642"/>
                    </a:lnTo>
                    <a:lnTo>
                      <a:pt x="152" y="616"/>
                    </a:lnTo>
                    <a:lnTo>
                      <a:pt x="158" y="591"/>
                    </a:lnTo>
                    <a:lnTo>
                      <a:pt x="162" y="562"/>
                    </a:lnTo>
                    <a:lnTo>
                      <a:pt x="166" y="538"/>
                    </a:lnTo>
                    <a:lnTo>
                      <a:pt x="166" y="511"/>
                    </a:lnTo>
                    <a:lnTo>
                      <a:pt x="168" y="484"/>
                    </a:lnTo>
                    <a:lnTo>
                      <a:pt x="166" y="452"/>
                    </a:lnTo>
                    <a:lnTo>
                      <a:pt x="164" y="420"/>
                    </a:lnTo>
                    <a:lnTo>
                      <a:pt x="160" y="389"/>
                    </a:lnTo>
                    <a:lnTo>
                      <a:pt x="156" y="359"/>
                    </a:lnTo>
                    <a:lnTo>
                      <a:pt x="149" y="328"/>
                    </a:lnTo>
                    <a:lnTo>
                      <a:pt x="141" y="298"/>
                    </a:lnTo>
                    <a:lnTo>
                      <a:pt x="131" y="270"/>
                    </a:lnTo>
                    <a:lnTo>
                      <a:pt x="122" y="241"/>
                    </a:lnTo>
                    <a:lnTo>
                      <a:pt x="111" y="213"/>
                    </a:lnTo>
                    <a:lnTo>
                      <a:pt x="99" y="186"/>
                    </a:lnTo>
                    <a:lnTo>
                      <a:pt x="84" y="159"/>
                    </a:lnTo>
                    <a:lnTo>
                      <a:pt x="71" y="135"/>
                    </a:lnTo>
                    <a:lnTo>
                      <a:pt x="54" y="108"/>
                    </a:lnTo>
                    <a:lnTo>
                      <a:pt x="36" y="83"/>
                    </a:lnTo>
                    <a:lnTo>
                      <a:pt x="19" y="60"/>
                    </a:lnTo>
                    <a:lnTo>
                      <a:pt x="0" y="38"/>
                    </a:lnTo>
                    <a:lnTo>
                      <a:pt x="8" y="32"/>
                    </a:lnTo>
                    <a:lnTo>
                      <a:pt x="14" y="28"/>
                    </a:lnTo>
                    <a:lnTo>
                      <a:pt x="19" y="22"/>
                    </a:lnTo>
                    <a:lnTo>
                      <a:pt x="27" y="19"/>
                    </a:lnTo>
                    <a:lnTo>
                      <a:pt x="33" y="13"/>
                    </a:lnTo>
                    <a:lnTo>
                      <a:pt x="38" y="7"/>
                    </a:lnTo>
                    <a:lnTo>
                      <a:pt x="44" y="3"/>
                    </a:lnTo>
                    <a:lnTo>
                      <a:pt x="50" y="0"/>
                    </a:lnTo>
                    <a:lnTo>
                      <a:pt x="71" y="24"/>
                    </a:lnTo>
                    <a:lnTo>
                      <a:pt x="90" y="51"/>
                    </a:lnTo>
                    <a:lnTo>
                      <a:pt x="107" y="76"/>
                    </a:lnTo>
                    <a:lnTo>
                      <a:pt x="124" y="104"/>
                    </a:lnTo>
                    <a:lnTo>
                      <a:pt x="141" y="131"/>
                    </a:lnTo>
                    <a:lnTo>
                      <a:pt x="156" y="161"/>
                    </a:lnTo>
                    <a:lnTo>
                      <a:pt x="169" y="190"/>
                    </a:lnTo>
                    <a:lnTo>
                      <a:pt x="181" y="220"/>
                    </a:lnTo>
                    <a:lnTo>
                      <a:pt x="192" y="252"/>
                    </a:lnTo>
                    <a:lnTo>
                      <a:pt x="202" y="283"/>
                    </a:lnTo>
                    <a:lnTo>
                      <a:pt x="209" y="315"/>
                    </a:lnTo>
                    <a:lnTo>
                      <a:pt x="217" y="348"/>
                    </a:lnTo>
                    <a:lnTo>
                      <a:pt x="223" y="382"/>
                    </a:lnTo>
                    <a:lnTo>
                      <a:pt x="227" y="414"/>
                    </a:lnTo>
                    <a:lnTo>
                      <a:pt x="228" y="448"/>
                    </a:lnTo>
                    <a:lnTo>
                      <a:pt x="230" y="484"/>
                    </a:lnTo>
                    <a:lnTo>
                      <a:pt x="228" y="511"/>
                    </a:lnTo>
                    <a:lnTo>
                      <a:pt x="227" y="540"/>
                    </a:lnTo>
                    <a:lnTo>
                      <a:pt x="223" y="568"/>
                    </a:lnTo>
                    <a:lnTo>
                      <a:pt x="221" y="597"/>
                    </a:lnTo>
                    <a:lnTo>
                      <a:pt x="215" y="621"/>
                    </a:lnTo>
                    <a:lnTo>
                      <a:pt x="209" y="648"/>
                    </a:lnTo>
                    <a:lnTo>
                      <a:pt x="204" y="675"/>
                    </a:lnTo>
                    <a:lnTo>
                      <a:pt x="196" y="703"/>
                    </a:lnTo>
                    <a:lnTo>
                      <a:pt x="187" y="728"/>
                    </a:lnTo>
                    <a:lnTo>
                      <a:pt x="177" y="752"/>
                    </a:lnTo>
                    <a:lnTo>
                      <a:pt x="166" y="777"/>
                    </a:lnTo>
                    <a:lnTo>
                      <a:pt x="156" y="802"/>
                    </a:lnTo>
                    <a:lnTo>
                      <a:pt x="143" y="827"/>
                    </a:lnTo>
                    <a:lnTo>
                      <a:pt x="131" y="849"/>
                    </a:lnTo>
                    <a:lnTo>
                      <a:pt x="118" y="872"/>
                    </a:lnTo>
                    <a:lnTo>
                      <a:pt x="105" y="8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 name="Freeform 64"/>
              <p:cNvSpPr>
                <a:spLocks/>
              </p:cNvSpPr>
              <p:nvPr/>
            </p:nvSpPr>
            <p:spPr bwMode="auto">
              <a:xfrm>
                <a:off x="3005" y="1513"/>
                <a:ext cx="137" cy="536"/>
              </a:xfrm>
              <a:custGeom>
                <a:avLst/>
                <a:gdLst>
                  <a:gd name="T0" fmla="*/ 1 w 274"/>
                  <a:gd name="T1" fmla="*/ 4 h 1073"/>
                  <a:gd name="T2" fmla="*/ 1 w 274"/>
                  <a:gd name="T3" fmla="*/ 4 h 1073"/>
                  <a:gd name="T4" fmla="*/ 1 w 274"/>
                  <a:gd name="T5" fmla="*/ 4 h 1073"/>
                  <a:gd name="T6" fmla="*/ 1 w 274"/>
                  <a:gd name="T7" fmla="*/ 4 h 1073"/>
                  <a:gd name="T8" fmla="*/ 1 w 274"/>
                  <a:gd name="T9" fmla="*/ 4 h 1073"/>
                  <a:gd name="T10" fmla="*/ 1 w 274"/>
                  <a:gd name="T11" fmla="*/ 4 h 1073"/>
                  <a:gd name="T12" fmla="*/ 1 w 274"/>
                  <a:gd name="T13" fmla="*/ 3 h 1073"/>
                  <a:gd name="T14" fmla="*/ 1 w 274"/>
                  <a:gd name="T15" fmla="*/ 3 h 1073"/>
                  <a:gd name="T16" fmla="*/ 1 w 274"/>
                  <a:gd name="T17" fmla="*/ 3 h 1073"/>
                  <a:gd name="T18" fmla="*/ 1 w 274"/>
                  <a:gd name="T19" fmla="*/ 3 h 1073"/>
                  <a:gd name="T20" fmla="*/ 1 w 274"/>
                  <a:gd name="T21" fmla="*/ 3 h 1073"/>
                  <a:gd name="T22" fmla="*/ 1 w 274"/>
                  <a:gd name="T23" fmla="*/ 2 h 1073"/>
                  <a:gd name="T24" fmla="*/ 1 w 274"/>
                  <a:gd name="T25" fmla="*/ 2 h 1073"/>
                  <a:gd name="T26" fmla="*/ 1 w 274"/>
                  <a:gd name="T27" fmla="*/ 2 h 1073"/>
                  <a:gd name="T28" fmla="*/ 1 w 274"/>
                  <a:gd name="T29" fmla="*/ 2 h 1073"/>
                  <a:gd name="T30" fmla="*/ 1 w 274"/>
                  <a:gd name="T31" fmla="*/ 1 h 1073"/>
                  <a:gd name="T32" fmla="*/ 1 w 274"/>
                  <a:gd name="T33" fmla="*/ 1 h 1073"/>
                  <a:gd name="T34" fmla="*/ 1 w 274"/>
                  <a:gd name="T35" fmla="*/ 1 h 1073"/>
                  <a:gd name="T36" fmla="*/ 1 w 274"/>
                  <a:gd name="T37" fmla="*/ 0 h 1073"/>
                  <a:gd name="T38" fmla="*/ 1 w 274"/>
                  <a:gd name="T39" fmla="*/ 0 h 1073"/>
                  <a:gd name="T40" fmla="*/ 1 w 274"/>
                  <a:gd name="T41" fmla="*/ 0 h 1073"/>
                  <a:gd name="T42" fmla="*/ 1 w 274"/>
                  <a:gd name="T43" fmla="*/ 0 h 1073"/>
                  <a:gd name="T44" fmla="*/ 1 w 274"/>
                  <a:gd name="T45" fmla="*/ 0 h 1073"/>
                  <a:gd name="T46" fmla="*/ 1 w 274"/>
                  <a:gd name="T47" fmla="*/ 0 h 1073"/>
                  <a:gd name="T48" fmla="*/ 1 w 274"/>
                  <a:gd name="T49" fmla="*/ 0 h 1073"/>
                  <a:gd name="T50" fmla="*/ 1 w 274"/>
                  <a:gd name="T51" fmla="*/ 0 h 1073"/>
                  <a:gd name="T52" fmla="*/ 1 w 274"/>
                  <a:gd name="T53" fmla="*/ 0 h 1073"/>
                  <a:gd name="T54" fmla="*/ 1 w 274"/>
                  <a:gd name="T55" fmla="*/ 0 h 1073"/>
                  <a:gd name="T56" fmla="*/ 1 w 274"/>
                  <a:gd name="T57" fmla="*/ 0 h 1073"/>
                  <a:gd name="T58" fmla="*/ 1 w 274"/>
                  <a:gd name="T59" fmla="*/ 0 h 1073"/>
                  <a:gd name="T60" fmla="*/ 1 w 274"/>
                  <a:gd name="T61" fmla="*/ 1 h 1073"/>
                  <a:gd name="T62" fmla="*/ 1 w 274"/>
                  <a:gd name="T63" fmla="*/ 1 h 1073"/>
                  <a:gd name="T64" fmla="*/ 1 w 274"/>
                  <a:gd name="T65" fmla="*/ 1 h 1073"/>
                  <a:gd name="T66" fmla="*/ 1 w 274"/>
                  <a:gd name="T67" fmla="*/ 2 h 1073"/>
                  <a:gd name="T68" fmla="*/ 1 w 274"/>
                  <a:gd name="T69" fmla="*/ 2 h 1073"/>
                  <a:gd name="T70" fmla="*/ 1 w 274"/>
                  <a:gd name="T71" fmla="*/ 2 h 1073"/>
                  <a:gd name="T72" fmla="*/ 1 w 274"/>
                  <a:gd name="T73" fmla="*/ 2 h 1073"/>
                  <a:gd name="T74" fmla="*/ 1 w 274"/>
                  <a:gd name="T75" fmla="*/ 3 h 1073"/>
                  <a:gd name="T76" fmla="*/ 1 w 274"/>
                  <a:gd name="T77" fmla="*/ 3 h 1073"/>
                  <a:gd name="T78" fmla="*/ 1 w 274"/>
                  <a:gd name="T79" fmla="*/ 3 h 1073"/>
                  <a:gd name="T80" fmla="*/ 1 w 274"/>
                  <a:gd name="T81" fmla="*/ 3 h 1073"/>
                  <a:gd name="T82" fmla="*/ 1 w 274"/>
                  <a:gd name="T83" fmla="*/ 4 h 1073"/>
                  <a:gd name="T84" fmla="*/ 1 w 274"/>
                  <a:gd name="T85" fmla="*/ 4 h 107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74"/>
                  <a:gd name="T130" fmla="*/ 0 h 1073"/>
                  <a:gd name="T131" fmla="*/ 274 w 274"/>
                  <a:gd name="T132" fmla="*/ 1073 h 107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74" h="1073">
                    <a:moveTo>
                      <a:pt x="124" y="1073"/>
                    </a:moveTo>
                    <a:lnTo>
                      <a:pt x="114" y="1071"/>
                    </a:lnTo>
                    <a:lnTo>
                      <a:pt x="105" y="1067"/>
                    </a:lnTo>
                    <a:lnTo>
                      <a:pt x="95" y="1063"/>
                    </a:lnTo>
                    <a:lnTo>
                      <a:pt x="87" y="1061"/>
                    </a:lnTo>
                    <a:lnTo>
                      <a:pt x="82" y="1060"/>
                    </a:lnTo>
                    <a:lnTo>
                      <a:pt x="78" y="1058"/>
                    </a:lnTo>
                    <a:lnTo>
                      <a:pt x="72" y="1056"/>
                    </a:lnTo>
                    <a:lnTo>
                      <a:pt x="68" y="1054"/>
                    </a:lnTo>
                    <a:lnTo>
                      <a:pt x="63" y="1054"/>
                    </a:lnTo>
                    <a:lnTo>
                      <a:pt x="59" y="1052"/>
                    </a:lnTo>
                    <a:lnTo>
                      <a:pt x="53" y="1050"/>
                    </a:lnTo>
                    <a:lnTo>
                      <a:pt x="49" y="1048"/>
                    </a:lnTo>
                    <a:lnTo>
                      <a:pt x="67" y="1023"/>
                    </a:lnTo>
                    <a:lnTo>
                      <a:pt x="82" y="997"/>
                    </a:lnTo>
                    <a:lnTo>
                      <a:pt x="97" y="970"/>
                    </a:lnTo>
                    <a:lnTo>
                      <a:pt x="112" y="944"/>
                    </a:lnTo>
                    <a:lnTo>
                      <a:pt x="125" y="915"/>
                    </a:lnTo>
                    <a:lnTo>
                      <a:pt x="137" y="887"/>
                    </a:lnTo>
                    <a:lnTo>
                      <a:pt x="148" y="858"/>
                    </a:lnTo>
                    <a:lnTo>
                      <a:pt x="160" y="829"/>
                    </a:lnTo>
                    <a:lnTo>
                      <a:pt x="167" y="799"/>
                    </a:lnTo>
                    <a:lnTo>
                      <a:pt x="177" y="769"/>
                    </a:lnTo>
                    <a:lnTo>
                      <a:pt x="183" y="736"/>
                    </a:lnTo>
                    <a:lnTo>
                      <a:pt x="188" y="706"/>
                    </a:lnTo>
                    <a:lnTo>
                      <a:pt x="192" y="674"/>
                    </a:lnTo>
                    <a:lnTo>
                      <a:pt x="196" y="643"/>
                    </a:lnTo>
                    <a:lnTo>
                      <a:pt x="198" y="611"/>
                    </a:lnTo>
                    <a:lnTo>
                      <a:pt x="200" y="578"/>
                    </a:lnTo>
                    <a:lnTo>
                      <a:pt x="198" y="540"/>
                    </a:lnTo>
                    <a:lnTo>
                      <a:pt x="196" y="502"/>
                    </a:lnTo>
                    <a:lnTo>
                      <a:pt x="190" y="464"/>
                    </a:lnTo>
                    <a:lnTo>
                      <a:pt x="184" y="428"/>
                    </a:lnTo>
                    <a:lnTo>
                      <a:pt x="177" y="392"/>
                    </a:lnTo>
                    <a:lnTo>
                      <a:pt x="167" y="358"/>
                    </a:lnTo>
                    <a:lnTo>
                      <a:pt x="158" y="322"/>
                    </a:lnTo>
                    <a:lnTo>
                      <a:pt x="146" y="289"/>
                    </a:lnTo>
                    <a:lnTo>
                      <a:pt x="131" y="255"/>
                    </a:lnTo>
                    <a:lnTo>
                      <a:pt x="116" y="223"/>
                    </a:lnTo>
                    <a:lnTo>
                      <a:pt x="101" y="191"/>
                    </a:lnTo>
                    <a:lnTo>
                      <a:pt x="84" y="160"/>
                    </a:lnTo>
                    <a:lnTo>
                      <a:pt x="63" y="130"/>
                    </a:lnTo>
                    <a:lnTo>
                      <a:pt x="44" y="101"/>
                    </a:lnTo>
                    <a:lnTo>
                      <a:pt x="23" y="73"/>
                    </a:lnTo>
                    <a:lnTo>
                      <a:pt x="0" y="48"/>
                    </a:lnTo>
                    <a:lnTo>
                      <a:pt x="8" y="40"/>
                    </a:lnTo>
                    <a:lnTo>
                      <a:pt x="15" y="35"/>
                    </a:lnTo>
                    <a:lnTo>
                      <a:pt x="23" y="27"/>
                    </a:lnTo>
                    <a:lnTo>
                      <a:pt x="30" y="21"/>
                    </a:lnTo>
                    <a:lnTo>
                      <a:pt x="36" y="16"/>
                    </a:lnTo>
                    <a:lnTo>
                      <a:pt x="44" y="10"/>
                    </a:lnTo>
                    <a:lnTo>
                      <a:pt x="51" y="6"/>
                    </a:lnTo>
                    <a:lnTo>
                      <a:pt x="59" y="0"/>
                    </a:lnTo>
                    <a:lnTo>
                      <a:pt x="82" y="29"/>
                    </a:lnTo>
                    <a:lnTo>
                      <a:pt x="106" y="61"/>
                    </a:lnTo>
                    <a:lnTo>
                      <a:pt x="127" y="94"/>
                    </a:lnTo>
                    <a:lnTo>
                      <a:pt x="148" y="126"/>
                    </a:lnTo>
                    <a:lnTo>
                      <a:pt x="167" y="160"/>
                    </a:lnTo>
                    <a:lnTo>
                      <a:pt x="184" y="194"/>
                    </a:lnTo>
                    <a:lnTo>
                      <a:pt x="202" y="229"/>
                    </a:lnTo>
                    <a:lnTo>
                      <a:pt x="217" y="267"/>
                    </a:lnTo>
                    <a:lnTo>
                      <a:pt x="228" y="303"/>
                    </a:lnTo>
                    <a:lnTo>
                      <a:pt x="240" y="341"/>
                    </a:lnTo>
                    <a:lnTo>
                      <a:pt x="249" y="379"/>
                    </a:lnTo>
                    <a:lnTo>
                      <a:pt x="259" y="417"/>
                    </a:lnTo>
                    <a:lnTo>
                      <a:pt x="264" y="455"/>
                    </a:lnTo>
                    <a:lnTo>
                      <a:pt x="268" y="497"/>
                    </a:lnTo>
                    <a:lnTo>
                      <a:pt x="272" y="537"/>
                    </a:lnTo>
                    <a:lnTo>
                      <a:pt x="274" y="578"/>
                    </a:lnTo>
                    <a:lnTo>
                      <a:pt x="272" y="613"/>
                    </a:lnTo>
                    <a:lnTo>
                      <a:pt x="270" y="645"/>
                    </a:lnTo>
                    <a:lnTo>
                      <a:pt x="266" y="679"/>
                    </a:lnTo>
                    <a:lnTo>
                      <a:pt x="262" y="712"/>
                    </a:lnTo>
                    <a:lnTo>
                      <a:pt x="257" y="746"/>
                    </a:lnTo>
                    <a:lnTo>
                      <a:pt x="251" y="778"/>
                    </a:lnTo>
                    <a:lnTo>
                      <a:pt x="241" y="809"/>
                    </a:lnTo>
                    <a:lnTo>
                      <a:pt x="234" y="841"/>
                    </a:lnTo>
                    <a:lnTo>
                      <a:pt x="222" y="871"/>
                    </a:lnTo>
                    <a:lnTo>
                      <a:pt x="211" y="904"/>
                    </a:lnTo>
                    <a:lnTo>
                      <a:pt x="200" y="932"/>
                    </a:lnTo>
                    <a:lnTo>
                      <a:pt x="186" y="961"/>
                    </a:lnTo>
                    <a:lnTo>
                      <a:pt x="171" y="989"/>
                    </a:lnTo>
                    <a:lnTo>
                      <a:pt x="156" y="1020"/>
                    </a:lnTo>
                    <a:lnTo>
                      <a:pt x="141" y="1046"/>
                    </a:lnTo>
                    <a:lnTo>
                      <a:pt x="124" y="10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3" name="Freeform 65"/>
              <p:cNvSpPr>
                <a:spLocks/>
              </p:cNvSpPr>
              <p:nvPr/>
            </p:nvSpPr>
            <p:spPr bwMode="auto">
              <a:xfrm>
                <a:off x="2697" y="1665"/>
                <a:ext cx="74" cy="291"/>
              </a:xfrm>
              <a:custGeom>
                <a:avLst/>
                <a:gdLst>
                  <a:gd name="T0" fmla="*/ 1 w 148"/>
                  <a:gd name="T1" fmla="*/ 3 h 582"/>
                  <a:gd name="T2" fmla="*/ 1 w 148"/>
                  <a:gd name="T3" fmla="*/ 3 h 582"/>
                  <a:gd name="T4" fmla="*/ 1 w 148"/>
                  <a:gd name="T5" fmla="*/ 3 h 582"/>
                  <a:gd name="T6" fmla="*/ 1 w 148"/>
                  <a:gd name="T7" fmla="*/ 3 h 582"/>
                  <a:gd name="T8" fmla="*/ 1 w 148"/>
                  <a:gd name="T9" fmla="*/ 3 h 582"/>
                  <a:gd name="T10" fmla="*/ 1 w 148"/>
                  <a:gd name="T11" fmla="*/ 3 h 582"/>
                  <a:gd name="T12" fmla="*/ 1 w 148"/>
                  <a:gd name="T13" fmla="*/ 2 h 582"/>
                  <a:gd name="T14" fmla="*/ 1 w 148"/>
                  <a:gd name="T15" fmla="*/ 2 h 582"/>
                  <a:gd name="T16" fmla="*/ 1 w 148"/>
                  <a:gd name="T17" fmla="*/ 2 h 582"/>
                  <a:gd name="T18" fmla="*/ 1 w 148"/>
                  <a:gd name="T19" fmla="*/ 2 h 582"/>
                  <a:gd name="T20" fmla="*/ 1 w 148"/>
                  <a:gd name="T21" fmla="*/ 1 h 582"/>
                  <a:gd name="T22" fmla="*/ 1 w 148"/>
                  <a:gd name="T23" fmla="*/ 1 h 582"/>
                  <a:gd name="T24" fmla="*/ 1 w 148"/>
                  <a:gd name="T25" fmla="*/ 1 h 582"/>
                  <a:gd name="T26" fmla="*/ 1 w 148"/>
                  <a:gd name="T27" fmla="*/ 1 h 582"/>
                  <a:gd name="T28" fmla="*/ 1 w 148"/>
                  <a:gd name="T29" fmla="*/ 1 h 582"/>
                  <a:gd name="T30" fmla="*/ 1 w 148"/>
                  <a:gd name="T31" fmla="*/ 1 h 582"/>
                  <a:gd name="T32" fmla="*/ 1 w 148"/>
                  <a:gd name="T33" fmla="*/ 1 h 582"/>
                  <a:gd name="T34" fmla="*/ 1 w 148"/>
                  <a:gd name="T35" fmla="*/ 1 h 582"/>
                  <a:gd name="T36" fmla="*/ 1 w 148"/>
                  <a:gd name="T37" fmla="*/ 1 h 582"/>
                  <a:gd name="T38" fmla="*/ 1 w 148"/>
                  <a:gd name="T39" fmla="*/ 1 h 582"/>
                  <a:gd name="T40" fmla="*/ 1 w 148"/>
                  <a:gd name="T41" fmla="*/ 1 h 582"/>
                  <a:gd name="T42" fmla="*/ 1 w 148"/>
                  <a:gd name="T43" fmla="*/ 1 h 582"/>
                  <a:gd name="T44" fmla="*/ 1 w 148"/>
                  <a:gd name="T45" fmla="*/ 1 h 582"/>
                  <a:gd name="T46" fmla="*/ 1 w 148"/>
                  <a:gd name="T47" fmla="*/ 1 h 582"/>
                  <a:gd name="T48" fmla="*/ 1 w 148"/>
                  <a:gd name="T49" fmla="*/ 1 h 582"/>
                  <a:gd name="T50" fmla="*/ 1 w 148"/>
                  <a:gd name="T51" fmla="*/ 1 h 582"/>
                  <a:gd name="T52" fmla="*/ 1 w 148"/>
                  <a:gd name="T53" fmla="*/ 1 h 582"/>
                  <a:gd name="T54" fmla="*/ 1 w 148"/>
                  <a:gd name="T55" fmla="*/ 1 h 582"/>
                  <a:gd name="T56" fmla="*/ 1 w 148"/>
                  <a:gd name="T57" fmla="*/ 1 h 582"/>
                  <a:gd name="T58" fmla="*/ 1 w 148"/>
                  <a:gd name="T59" fmla="*/ 1 h 582"/>
                  <a:gd name="T60" fmla="*/ 1 w 148"/>
                  <a:gd name="T61" fmla="*/ 1 h 582"/>
                  <a:gd name="T62" fmla="*/ 1 w 148"/>
                  <a:gd name="T63" fmla="*/ 1 h 582"/>
                  <a:gd name="T64" fmla="*/ 1 w 148"/>
                  <a:gd name="T65" fmla="*/ 2 h 582"/>
                  <a:gd name="T66" fmla="*/ 1 w 148"/>
                  <a:gd name="T67" fmla="*/ 2 h 582"/>
                  <a:gd name="T68" fmla="*/ 1 w 148"/>
                  <a:gd name="T69" fmla="*/ 2 h 582"/>
                  <a:gd name="T70" fmla="*/ 1 w 148"/>
                  <a:gd name="T71" fmla="*/ 2 h 582"/>
                  <a:gd name="T72" fmla="*/ 1 w 148"/>
                  <a:gd name="T73" fmla="*/ 3 h 582"/>
                  <a:gd name="T74" fmla="*/ 1 w 148"/>
                  <a:gd name="T75" fmla="*/ 3 h 582"/>
                  <a:gd name="T76" fmla="*/ 1 w 148"/>
                  <a:gd name="T77" fmla="*/ 3 h 58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48"/>
                  <a:gd name="T118" fmla="*/ 0 h 582"/>
                  <a:gd name="T119" fmla="*/ 148 w 148"/>
                  <a:gd name="T120" fmla="*/ 582 h 58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48" h="582">
                    <a:moveTo>
                      <a:pt x="69" y="582"/>
                    </a:moveTo>
                    <a:lnTo>
                      <a:pt x="63" y="580"/>
                    </a:lnTo>
                    <a:lnTo>
                      <a:pt x="57" y="580"/>
                    </a:lnTo>
                    <a:lnTo>
                      <a:pt x="53" y="576"/>
                    </a:lnTo>
                    <a:lnTo>
                      <a:pt x="48" y="576"/>
                    </a:lnTo>
                    <a:lnTo>
                      <a:pt x="42" y="574"/>
                    </a:lnTo>
                    <a:lnTo>
                      <a:pt x="38" y="572"/>
                    </a:lnTo>
                    <a:lnTo>
                      <a:pt x="32" y="570"/>
                    </a:lnTo>
                    <a:lnTo>
                      <a:pt x="29" y="570"/>
                    </a:lnTo>
                    <a:lnTo>
                      <a:pt x="36" y="555"/>
                    </a:lnTo>
                    <a:lnTo>
                      <a:pt x="46" y="542"/>
                    </a:lnTo>
                    <a:lnTo>
                      <a:pt x="53" y="526"/>
                    </a:lnTo>
                    <a:lnTo>
                      <a:pt x="61" y="513"/>
                    </a:lnTo>
                    <a:lnTo>
                      <a:pt x="69" y="496"/>
                    </a:lnTo>
                    <a:lnTo>
                      <a:pt x="74" y="481"/>
                    </a:lnTo>
                    <a:lnTo>
                      <a:pt x="82" y="466"/>
                    </a:lnTo>
                    <a:lnTo>
                      <a:pt x="88" y="450"/>
                    </a:lnTo>
                    <a:lnTo>
                      <a:pt x="91" y="433"/>
                    </a:lnTo>
                    <a:lnTo>
                      <a:pt x="95" y="416"/>
                    </a:lnTo>
                    <a:lnTo>
                      <a:pt x="99" y="399"/>
                    </a:lnTo>
                    <a:lnTo>
                      <a:pt x="103" y="382"/>
                    </a:lnTo>
                    <a:lnTo>
                      <a:pt x="105" y="365"/>
                    </a:lnTo>
                    <a:lnTo>
                      <a:pt x="107" y="348"/>
                    </a:lnTo>
                    <a:lnTo>
                      <a:pt x="108" y="331"/>
                    </a:lnTo>
                    <a:lnTo>
                      <a:pt x="108" y="313"/>
                    </a:lnTo>
                    <a:lnTo>
                      <a:pt x="108" y="293"/>
                    </a:lnTo>
                    <a:lnTo>
                      <a:pt x="107" y="273"/>
                    </a:lnTo>
                    <a:lnTo>
                      <a:pt x="103" y="253"/>
                    </a:lnTo>
                    <a:lnTo>
                      <a:pt x="101" y="232"/>
                    </a:lnTo>
                    <a:lnTo>
                      <a:pt x="95" y="213"/>
                    </a:lnTo>
                    <a:lnTo>
                      <a:pt x="91" y="194"/>
                    </a:lnTo>
                    <a:lnTo>
                      <a:pt x="86" y="175"/>
                    </a:lnTo>
                    <a:lnTo>
                      <a:pt x="80" y="156"/>
                    </a:lnTo>
                    <a:lnTo>
                      <a:pt x="70" y="138"/>
                    </a:lnTo>
                    <a:lnTo>
                      <a:pt x="63" y="119"/>
                    </a:lnTo>
                    <a:lnTo>
                      <a:pt x="55" y="102"/>
                    </a:lnTo>
                    <a:lnTo>
                      <a:pt x="46" y="87"/>
                    </a:lnTo>
                    <a:lnTo>
                      <a:pt x="34" y="70"/>
                    </a:lnTo>
                    <a:lnTo>
                      <a:pt x="25" y="55"/>
                    </a:lnTo>
                    <a:lnTo>
                      <a:pt x="11" y="40"/>
                    </a:lnTo>
                    <a:lnTo>
                      <a:pt x="0" y="24"/>
                    </a:lnTo>
                    <a:lnTo>
                      <a:pt x="10" y="17"/>
                    </a:lnTo>
                    <a:lnTo>
                      <a:pt x="17" y="11"/>
                    </a:lnTo>
                    <a:lnTo>
                      <a:pt x="25" y="5"/>
                    </a:lnTo>
                    <a:lnTo>
                      <a:pt x="32" y="0"/>
                    </a:lnTo>
                    <a:lnTo>
                      <a:pt x="46" y="15"/>
                    </a:lnTo>
                    <a:lnTo>
                      <a:pt x="57" y="32"/>
                    </a:lnTo>
                    <a:lnTo>
                      <a:pt x="69" y="49"/>
                    </a:lnTo>
                    <a:lnTo>
                      <a:pt x="82" y="66"/>
                    </a:lnTo>
                    <a:lnTo>
                      <a:pt x="91" y="85"/>
                    </a:lnTo>
                    <a:lnTo>
                      <a:pt x="101" y="104"/>
                    </a:lnTo>
                    <a:lnTo>
                      <a:pt x="108" y="121"/>
                    </a:lnTo>
                    <a:lnTo>
                      <a:pt x="118" y="142"/>
                    </a:lnTo>
                    <a:lnTo>
                      <a:pt x="124" y="163"/>
                    </a:lnTo>
                    <a:lnTo>
                      <a:pt x="129" y="182"/>
                    </a:lnTo>
                    <a:lnTo>
                      <a:pt x="135" y="203"/>
                    </a:lnTo>
                    <a:lnTo>
                      <a:pt x="141" y="224"/>
                    </a:lnTo>
                    <a:lnTo>
                      <a:pt x="143" y="247"/>
                    </a:lnTo>
                    <a:lnTo>
                      <a:pt x="146" y="268"/>
                    </a:lnTo>
                    <a:lnTo>
                      <a:pt x="148" y="291"/>
                    </a:lnTo>
                    <a:lnTo>
                      <a:pt x="148" y="313"/>
                    </a:lnTo>
                    <a:lnTo>
                      <a:pt x="148" y="331"/>
                    </a:lnTo>
                    <a:lnTo>
                      <a:pt x="146" y="350"/>
                    </a:lnTo>
                    <a:lnTo>
                      <a:pt x="145" y="367"/>
                    </a:lnTo>
                    <a:lnTo>
                      <a:pt x="143" y="386"/>
                    </a:lnTo>
                    <a:lnTo>
                      <a:pt x="139" y="403"/>
                    </a:lnTo>
                    <a:lnTo>
                      <a:pt x="135" y="422"/>
                    </a:lnTo>
                    <a:lnTo>
                      <a:pt x="131" y="439"/>
                    </a:lnTo>
                    <a:lnTo>
                      <a:pt x="127" y="456"/>
                    </a:lnTo>
                    <a:lnTo>
                      <a:pt x="122" y="471"/>
                    </a:lnTo>
                    <a:lnTo>
                      <a:pt x="116" y="488"/>
                    </a:lnTo>
                    <a:lnTo>
                      <a:pt x="108" y="504"/>
                    </a:lnTo>
                    <a:lnTo>
                      <a:pt x="101" y="521"/>
                    </a:lnTo>
                    <a:lnTo>
                      <a:pt x="93" y="536"/>
                    </a:lnTo>
                    <a:lnTo>
                      <a:pt x="86" y="551"/>
                    </a:lnTo>
                    <a:lnTo>
                      <a:pt x="76" y="566"/>
                    </a:lnTo>
                    <a:lnTo>
                      <a:pt x="69" y="5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 name="Group 66"/>
            <p:cNvGrpSpPr>
              <a:grpSpLocks/>
            </p:cNvGrpSpPr>
            <p:nvPr/>
          </p:nvGrpSpPr>
          <p:grpSpPr bwMode="auto">
            <a:xfrm>
              <a:off x="4121" y="3534"/>
              <a:ext cx="248" cy="289"/>
              <a:chOff x="2064" y="1411"/>
              <a:chExt cx="1287" cy="1697"/>
            </a:xfrm>
          </p:grpSpPr>
          <p:sp>
            <p:nvSpPr>
              <p:cNvPr id="772" name="Freeform 67"/>
              <p:cNvSpPr>
                <a:spLocks/>
              </p:cNvSpPr>
              <p:nvPr/>
            </p:nvSpPr>
            <p:spPr bwMode="auto">
              <a:xfrm>
                <a:off x="2064" y="1545"/>
                <a:ext cx="1287" cy="1563"/>
              </a:xfrm>
              <a:custGeom>
                <a:avLst/>
                <a:gdLst>
                  <a:gd name="T0" fmla="*/ 0 w 2574"/>
                  <a:gd name="T1" fmla="*/ 0 h 3126"/>
                  <a:gd name="T2" fmla="*/ 0 w 2574"/>
                  <a:gd name="T3" fmla="*/ 1 h 3126"/>
                  <a:gd name="T4" fmla="*/ 0 w 2574"/>
                  <a:gd name="T5" fmla="*/ 1 h 3126"/>
                  <a:gd name="T6" fmla="*/ 0 w 2574"/>
                  <a:gd name="T7" fmla="*/ 1 h 3126"/>
                  <a:gd name="T8" fmla="*/ 1 w 2574"/>
                  <a:gd name="T9" fmla="*/ 1 h 3126"/>
                  <a:gd name="T10" fmla="*/ 1 w 2574"/>
                  <a:gd name="T11" fmla="*/ 2 h 3126"/>
                  <a:gd name="T12" fmla="*/ 1 w 2574"/>
                  <a:gd name="T13" fmla="*/ 2 h 3126"/>
                  <a:gd name="T14" fmla="*/ 1 w 2574"/>
                  <a:gd name="T15" fmla="*/ 3 h 3126"/>
                  <a:gd name="T16" fmla="*/ 1 w 2574"/>
                  <a:gd name="T17" fmla="*/ 3 h 3126"/>
                  <a:gd name="T18" fmla="*/ 1 w 2574"/>
                  <a:gd name="T19" fmla="*/ 4 h 3126"/>
                  <a:gd name="T20" fmla="*/ 1 w 2574"/>
                  <a:gd name="T21" fmla="*/ 5 h 3126"/>
                  <a:gd name="T22" fmla="*/ 1 w 2574"/>
                  <a:gd name="T23" fmla="*/ 5 h 3126"/>
                  <a:gd name="T24" fmla="*/ 1 w 2574"/>
                  <a:gd name="T25" fmla="*/ 6 h 3126"/>
                  <a:gd name="T26" fmla="*/ 1 w 2574"/>
                  <a:gd name="T27" fmla="*/ 6 h 3126"/>
                  <a:gd name="T28" fmla="*/ 1 w 2574"/>
                  <a:gd name="T29" fmla="*/ 6 h 3126"/>
                  <a:gd name="T30" fmla="*/ 1 w 2574"/>
                  <a:gd name="T31" fmla="*/ 6 h 3126"/>
                  <a:gd name="T32" fmla="*/ 1 w 2574"/>
                  <a:gd name="T33" fmla="*/ 6 h 3126"/>
                  <a:gd name="T34" fmla="*/ 2 w 2574"/>
                  <a:gd name="T35" fmla="*/ 6 h 3126"/>
                  <a:gd name="T36" fmla="*/ 1 w 2574"/>
                  <a:gd name="T37" fmla="*/ 12 h 3126"/>
                  <a:gd name="T38" fmla="*/ 4 w 2574"/>
                  <a:gd name="T39" fmla="*/ 12 h 3126"/>
                  <a:gd name="T40" fmla="*/ 9 w 2574"/>
                  <a:gd name="T41" fmla="*/ 12 h 3126"/>
                  <a:gd name="T42" fmla="*/ 7 w 2574"/>
                  <a:gd name="T43" fmla="*/ 6 h 3126"/>
                  <a:gd name="T44" fmla="*/ 7 w 2574"/>
                  <a:gd name="T45" fmla="*/ 5 h 3126"/>
                  <a:gd name="T46" fmla="*/ 10 w 2574"/>
                  <a:gd name="T47" fmla="*/ 5 h 3126"/>
                  <a:gd name="T48" fmla="*/ 10 w 2574"/>
                  <a:gd name="T49" fmla="*/ 2 h 3126"/>
                  <a:gd name="T50" fmla="*/ 3 w 2574"/>
                  <a:gd name="T51" fmla="*/ 2 h 3126"/>
                  <a:gd name="T52" fmla="*/ 3 w 2574"/>
                  <a:gd name="T53" fmla="*/ 0 h 3126"/>
                  <a:gd name="T54" fmla="*/ 0 w 2574"/>
                  <a:gd name="T55" fmla="*/ 0 h 3126"/>
                  <a:gd name="T56" fmla="*/ 0 w 2574"/>
                  <a:gd name="T57" fmla="*/ 0 h 312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574"/>
                  <a:gd name="T88" fmla="*/ 0 h 3126"/>
                  <a:gd name="T89" fmla="*/ 2574 w 2574"/>
                  <a:gd name="T90" fmla="*/ 3126 h 312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574" h="3126">
                    <a:moveTo>
                      <a:pt x="0" y="0"/>
                    </a:moveTo>
                    <a:lnTo>
                      <a:pt x="0" y="23"/>
                    </a:lnTo>
                    <a:lnTo>
                      <a:pt x="0" y="76"/>
                    </a:lnTo>
                    <a:lnTo>
                      <a:pt x="0" y="154"/>
                    </a:lnTo>
                    <a:lnTo>
                      <a:pt x="2" y="255"/>
                    </a:lnTo>
                    <a:lnTo>
                      <a:pt x="4" y="371"/>
                    </a:lnTo>
                    <a:lnTo>
                      <a:pt x="6" y="498"/>
                    </a:lnTo>
                    <a:lnTo>
                      <a:pt x="10" y="635"/>
                    </a:lnTo>
                    <a:lnTo>
                      <a:pt x="13" y="778"/>
                    </a:lnTo>
                    <a:lnTo>
                      <a:pt x="15" y="917"/>
                    </a:lnTo>
                    <a:lnTo>
                      <a:pt x="17" y="1052"/>
                    </a:lnTo>
                    <a:lnTo>
                      <a:pt x="21" y="1177"/>
                    </a:lnTo>
                    <a:lnTo>
                      <a:pt x="23" y="1291"/>
                    </a:lnTo>
                    <a:lnTo>
                      <a:pt x="25" y="1386"/>
                    </a:lnTo>
                    <a:lnTo>
                      <a:pt x="27" y="1460"/>
                    </a:lnTo>
                    <a:lnTo>
                      <a:pt x="27" y="1506"/>
                    </a:lnTo>
                    <a:lnTo>
                      <a:pt x="29" y="1523"/>
                    </a:lnTo>
                    <a:lnTo>
                      <a:pt x="386" y="1523"/>
                    </a:lnTo>
                    <a:lnTo>
                      <a:pt x="222" y="2976"/>
                    </a:lnTo>
                    <a:lnTo>
                      <a:pt x="987" y="3126"/>
                    </a:lnTo>
                    <a:lnTo>
                      <a:pt x="2186" y="2911"/>
                    </a:lnTo>
                    <a:lnTo>
                      <a:pt x="1815" y="1660"/>
                    </a:lnTo>
                    <a:lnTo>
                      <a:pt x="1802" y="1198"/>
                    </a:lnTo>
                    <a:lnTo>
                      <a:pt x="2574" y="1204"/>
                    </a:lnTo>
                    <a:lnTo>
                      <a:pt x="2566" y="276"/>
                    </a:lnTo>
                    <a:lnTo>
                      <a:pt x="817" y="297"/>
                    </a:lnTo>
                    <a:lnTo>
                      <a:pt x="83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3" name="Freeform 68"/>
              <p:cNvSpPr>
                <a:spLocks/>
              </p:cNvSpPr>
              <p:nvPr/>
            </p:nvSpPr>
            <p:spPr bwMode="auto">
              <a:xfrm>
                <a:off x="2113" y="1411"/>
                <a:ext cx="1182" cy="805"/>
              </a:xfrm>
              <a:custGeom>
                <a:avLst/>
                <a:gdLst>
                  <a:gd name="T0" fmla="*/ 0 w 2363"/>
                  <a:gd name="T1" fmla="*/ 2 h 1610"/>
                  <a:gd name="T2" fmla="*/ 1 w 2363"/>
                  <a:gd name="T3" fmla="*/ 7 h 1610"/>
                  <a:gd name="T4" fmla="*/ 10 w 2363"/>
                  <a:gd name="T5" fmla="*/ 7 h 1610"/>
                  <a:gd name="T6" fmla="*/ 10 w 2363"/>
                  <a:gd name="T7" fmla="*/ 1 h 1610"/>
                  <a:gd name="T8" fmla="*/ 10 w 2363"/>
                  <a:gd name="T9" fmla="*/ 1 h 1610"/>
                  <a:gd name="T10" fmla="*/ 10 w 2363"/>
                  <a:gd name="T11" fmla="*/ 1 h 1610"/>
                  <a:gd name="T12" fmla="*/ 10 w 2363"/>
                  <a:gd name="T13" fmla="*/ 1 h 1610"/>
                  <a:gd name="T14" fmla="*/ 9 w 2363"/>
                  <a:gd name="T15" fmla="*/ 1 h 1610"/>
                  <a:gd name="T16" fmla="*/ 9 w 2363"/>
                  <a:gd name="T17" fmla="*/ 1 h 1610"/>
                  <a:gd name="T18" fmla="*/ 9 w 2363"/>
                  <a:gd name="T19" fmla="*/ 1 h 1610"/>
                  <a:gd name="T20" fmla="*/ 9 w 2363"/>
                  <a:gd name="T21" fmla="*/ 1 h 1610"/>
                  <a:gd name="T22" fmla="*/ 9 w 2363"/>
                  <a:gd name="T23" fmla="*/ 1 h 1610"/>
                  <a:gd name="T24" fmla="*/ 8 w 2363"/>
                  <a:gd name="T25" fmla="*/ 1 h 1610"/>
                  <a:gd name="T26" fmla="*/ 8 w 2363"/>
                  <a:gd name="T27" fmla="*/ 0 h 1610"/>
                  <a:gd name="T28" fmla="*/ 8 w 2363"/>
                  <a:gd name="T29" fmla="*/ 0 h 1610"/>
                  <a:gd name="T30" fmla="*/ 7 w 2363"/>
                  <a:gd name="T31" fmla="*/ 1 h 1610"/>
                  <a:gd name="T32" fmla="*/ 7 w 2363"/>
                  <a:gd name="T33" fmla="*/ 1 h 1610"/>
                  <a:gd name="T34" fmla="*/ 6 w 2363"/>
                  <a:gd name="T35" fmla="*/ 1 h 1610"/>
                  <a:gd name="T36" fmla="*/ 6 w 2363"/>
                  <a:gd name="T37" fmla="*/ 1 h 1610"/>
                  <a:gd name="T38" fmla="*/ 5 w 2363"/>
                  <a:gd name="T39" fmla="*/ 1 h 1610"/>
                  <a:gd name="T40" fmla="*/ 5 w 2363"/>
                  <a:gd name="T41" fmla="*/ 1 h 1610"/>
                  <a:gd name="T42" fmla="*/ 4 w 2363"/>
                  <a:gd name="T43" fmla="*/ 2 h 1610"/>
                  <a:gd name="T44" fmla="*/ 4 w 2363"/>
                  <a:gd name="T45" fmla="*/ 2 h 1610"/>
                  <a:gd name="T46" fmla="*/ 3 w 2363"/>
                  <a:gd name="T47" fmla="*/ 2 h 1610"/>
                  <a:gd name="T48" fmla="*/ 3 w 2363"/>
                  <a:gd name="T49" fmla="*/ 2 h 1610"/>
                  <a:gd name="T50" fmla="*/ 3 w 2363"/>
                  <a:gd name="T51" fmla="*/ 2 h 1610"/>
                  <a:gd name="T52" fmla="*/ 2 w 2363"/>
                  <a:gd name="T53" fmla="*/ 2 h 1610"/>
                  <a:gd name="T54" fmla="*/ 2 w 2363"/>
                  <a:gd name="T55" fmla="*/ 2 h 1610"/>
                  <a:gd name="T56" fmla="*/ 2 w 2363"/>
                  <a:gd name="T57" fmla="*/ 2 h 1610"/>
                  <a:gd name="T58" fmla="*/ 1 w 2363"/>
                  <a:gd name="T59" fmla="*/ 2 h 1610"/>
                  <a:gd name="T60" fmla="*/ 1 w 2363"/>
                  <a:gd name="T61" fmla="*/ 2 h 1610"/>
                  <a:gd name="T62" fmla="*/ 1 w 2363"/>
                  <a:gd name="T63" fmla="*/ 2 h 1610"/>
                  <a:gd name="T64" fmla="*/ 1 w 2363"/>
                  <a:gd name="T65" fmla="*/ 2 h 1610"/>
                  <a:gd name="T66" fmla="*/ 1 w 2363"/>
                  <a:gd name="T67" fmla="*/ 2 h 1610"/>
                  <a:gd name="T68" fmla="*/ 1 w 2363"/>
                  <a:gd name="T69" fmla="*/ 2 h 1610"/>
                  <a:gd name="T70" fmla="*/ 0 w 2363"/>
                  <a:gd name="T71" fmla="*/ 2 h 1610"/>
                  <a:gd name="T72" fmla="*/ 0 w 2363"/>
                  <a:gd name="T73" fmla="*/ 2 h 161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63"/>
                  <a:gd name="T112" fmla="*/ 0 h 1610"/>
                  <a:gd name="T113" fmla="*/ 2363 w 2363"/>
                  <a:gd name="T114" fmla="*/ 1610 h 161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63" h="1610">
                    <a:moveTo>
                      <a:pt x="0" y="281"/>
                    </a:moveTo>
                    <a:lnTo>
                      <a:pt x="38" y="1555"/>
                    </a:lnTo>
                    <a:lnTo>
                      <a:pt x="2363" y="1610"/>
                    </a:lnTo>
                    <a:lnTo>
                      <a:pt x="2350" y="171"/>
                    </a:lnTo>
                    <a:lnTo>
                      <a:pt x="2344" y="167"/>
                    </a:lnTo>
                    <a:lnTo>
                      <a:pt x="2331" y="156"/>
                    </a:lnTo>
                    <a:lnTo>
                      <a:pt x="2306" y="139"/>
                    </a:lnTo>
                    <a:lnTo>
                      <a:pt x="2273" y="116"/>
                    </a:lnTo>
                    <a:lnTo>
                      <a:pt x="2232" y="91"/>
                    </a:lnTo>
                    <a:lnTo>
                      <a:pt x="2182" y="68"/>
                    </a:lnTo>
                    <a:lnTo>
                      <a:pt x="2123" y="46"/>
                    </a:lnTo>
                    <a:lnTo>
                      <a:pt x="2059" y="25"/>
                    </a:lnTo>
                    <a:lnTo>
                      <a:pt x="1981" y="10"/>
                    </a:lnTo>
                    <a:lnTo>
                      <a:pt x="1897" y="0"/>
                    </a:lnTo>
                    <a:lnTo>
                      <a:pt x="1806" y="0"/>
                    </a:lnTo>
                    <a:lnTo>
                      <a:pt x="1707" y="10"/>
                    </a:lnTo>
                    <a:lnTo>
                      <a:pt x="1599" y="30"/>
                    </a:lnTo>
                    <a:lnTo>
                      <a:pt x="1485" y="65"/>
                    </a:lnTo>
                    <a:lnTo>
                      <a:pt x="1361" y="112"/>
                    </a:lnTo>
                    <a:lnTo>
                      <a:pt x="1234" y="179"/>
                    </a:lnTo>
                    <a:lnTo>
                      <a:pt x="1101" y="245"/>
                    </a:lnTo>
                    <a:lnTo>
                      <a:pt x="975" y="297"/>
                    </a:lnTo>
                    <a:lnTo>
                      <a:pt x="855" y="335"/>
                    </a:lnTo>
                    <a:lnTo>
                      <a:pt x="741" y="363"/>
                    </a:lnTo>
                    <a:lnTo>
                      <a:pt x="631" y="378"/>
                    </a:lnTo>
                    <a:lnTo>
                      <a:pt x="530" y="386"/>
                    </a:lnTo>
                    <a:lnTo>
                      <a:pt x="435" y="386"/>
                    </a:lnTo>
                    <a:lnTo>
                      <a:pt x="350" y="380"/>
                    </a:lnTo>
                    <a:lnTo>
                      <a:pt x="270" y="367"/>
                    </a:lnTo>
                    <a:lnTo>
                      <a:pt x="203" y="354"/>
                    </a:lnTo>
                    <a:lnTo>
                      <a:pt x="142" y="338"/>
                    </a:lnTo>
                    <a:lnTo>
                      <a:pt x="93" y="321"/>
                    </a:lnTo>
                    <a:lnTo>
                      <a:pt x="53" y="306"/>
                    </a:lnTo>
                    <a:lnTo>
                      <a:pt x="23" y="293"/>
                    </a:lnTo>
                    <a:lnTo>
                      <a:pt x="6" y="285"/>
                    </a:lnTo>
                    <a:lnTo>
                      <a:pt x="0" y="281"/>
                    </a:lnTo>
                    <a:close/>
                  </a:path>
                </a:pathLst>
              </a:custGeom>
              <a:solidFill>
                <a:srgbClr val="F7F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4" name="Freeform 69"/>
              <p:cNvSpPr>
                <a:spLocks/>
              </p:cNvSpPr>
              <p:nvPr/>
            </p:nvSpPr>
            <p:spPr bwMode="auto">
              <a:xfrm>
                <a:off x="2199" y="1768"/>
                <a:ext cx="104" cy="203"/>
              </a:xfrm>
              <a:custGeom>
                <a:avLst/>
                <a:gdLst>
                  <a:gd name="T0" fmla="*/ 0 w 207"/>
                  <a:gd name="T1" fmla="*/ 1 h 405"/>
                  <a:gd name="T2" fmla="*/ 1 w 207"/>
                  <a:gd name="T3" fmla="*/ 2 h 405"/>
                  <a:gd name="T4" fmla="*/ 1 w 207"/>
                  <a:gd name="T5" fmla="*/ 2 h 405"/>
                  <a:gd name="T6" fmla="*/ 1 w 207"/>
                  <a:gd name="T7" fmla="*/ 0 h 405"/>
                  <a:gd name="T8" fmla="*/ 0 w 207"/>
                  <a:gd name="T9" fmla="*/ 1 h 405"/>
                  <a:gd name="T10" fmla="*/ 0 w 207"/>
                  <a:gd name="T11" fmla="*/ 1 h 405"/>
                  <a:gd name="T12" fmla="*/ 0 60000 65536"/>
                  <a:gd name="T13" fmla="*/ 0 60000 65536"/>
                  <a:gd name="T14" fmla="*/ 0 60000 65536"/>
                  <a:gd name="T15" fmla="*/ 0 60000 65536"/>
                  <a:gd name="T16" fmla="*/ 0 60000 65536"/>
                  <a:gd name="T17" fmla="*/ 0 60000 65536"/>
                  <a:gd name="T18" fmla="*/ 0 w 207"/>
                  <a:gd name="T19" fmla="*/ 0 h 405"/>
                  <a:gd name="T20" fmla="*/ 207 w 207"/>
                  <a:gd name="T21" fmla="*/ 405 h 405"/>
                </a:gdLst>
                <a:ahLst/>
                <a:cxnLst>
                  <a:cxn ang="T12">
                    <a:pos x="T0" y="T1"/>
                  </a:cxn>
                  <a:cxn ang="T13">
                    <a:pos x="T2" y="T3"/>
                  </a:cxn>
                  <a:cxn ang="T14">
                    <a:pos x="T4" y="T5"/>
                  </a:cxn>
                  <a:cxn ang="T15">
                    <a:pos x="T6" y="T7"/>
                  </a:cxn>
                  <a:cxn ang="T16">
                    <a:pos x="T8" y="T9"/>
                  </a:cxn>
                  <a:cxn ang="T17">
                    <a:pos x="T10" y="T11"/>
                  </a:cxn>
                </a:cxnLst>
                <a:rect l="T18" t="T19" r="T20" b="T21"/>
                <a:pathLst>
                  <a:path w="207" h="405">
                    <a:moveTo>
                      <a:pt x="0" y="6"/>
                    </a:moveTo>
                    <a:lnTo>
                      <a:pt x="11" y="405"/>
                    </a:lnTo>
                    <a:lnTo>
                      <a:pt x="207" y="405"/>
                    </a:lnTo>
                    <a:lnTo>
                      <a:pt x="181" y="0"/>
                    </a:lnTo>
                    <a:lnTo>
                      <a:pt x="0" y="6"/>
                    </a:lnTo>
                    <a:close/>
                  </a:path>
                </a:pathLst>
              </a:custGeom>
              <a:solidFill>
                <a:srgbClr val="A6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5" name="Freeform 70"/>
              <p:cNvSpPr>
                <a:spLocks/>
              </p:cNvSpPr>
              <p:nvPr/>
            </p:nvSpPr>
            <p:spPr bwMode="auto">
              <a:xfrm>
                <a:off x="2214" y="1480"/>
                <a:ext cx="994" cy="1501"/>
              </a:xfrm>
              <a:custGeom>
                <a:avLst/>
                <a:gdLst>
                  <a:gd name="T0" fmla="*/ 0 w 1989"/>
                  <a:gd name="T1" fmla="*/ 2 h 3000"/>
                  <a:gd name="T2" fmla="*/ 0 w 1989"/>
                  <a:gd name="T3" fmla="*/ 5 h 3000"/>
                  <a:gd name="T4" fmla="*/ 1 w 1989"/>
                  <a:gd name="T5" fmla="*/ 5 h 3000"/>
                  <a:gd name="T6" fmla="*/ 0 w 1989"/>
                  <a:gd name="T7" fmla="*/ 12 h 3000"/>
                  <a:gd name="T8" fmla="*/ 2 w 1989"/>
                  <a:gd name="T9" fmla="*/ 12 h 3000"/>
                  <a:gd name="T10" fmla="*/ 4 w 1989"/>
                  <a:gd name="T11" fmla="*/ 12 h 3000"/>
                  <a:gd name="T12" fmla="*/ 3 w 1989"/>
                  <a:gd name="T13" fmla="*/ 5 h 3000"/>
                  <a:gd name="T14" fmla="*/ 3 w 1989"/>
                  <a:gd name="T15" fmla="*/ 5 h 3000"/>
                  <a:gd name="T16" fmla="*/ 7 w 1989"/>
                  <a:gd name="T17" fmla="*/ 6 h 3000"/>
                  <a:gd name="T18" fmla="*/ 7 w 1989"/>
                  <a:gd name="T19" fmla="*/ 6 h 3000"/>
                  <a:gd name="T20" fmla="*/ 7 w 1989"/>
                  <a:gd name="T21" fmla="*/ 5 h 3000"/>
                  <a:gd name="T22" fmla="*/ 7 w 1989"/>
                  <a:gd name="T23" fmla="*/ 5 h 3000"/>
                  <a:gd name="T24" fmla="*/ 7 w 1989"/>
                  <a:gd name="T25" fmla="*/ 5 h 3000"/>
                  <a:gd name="T26" fmla="*/ 7 w 1989"/>
                  <a:gd name="T27" fmla="*/ 5 h 3000"/>
                  <a:gd name="T28" fmla="*/ 7 w 1989"/>
                  <a:gd name="T29" fmla="*/ 5 h 3000"/>
                  <a:gd name="T30" fmla="*/ 7 w 1989"/>
                  <a:gd name="T31" fmla="*/ 4 h 3000"/>
                  <a:gd name="T32" fmla="*/ 7 w 1989"/>
                  <a:gd name="T33" fmla="*/ 4 h 3000"/>
                  <a:gd name="T34" fmla="*/ 7 w 1989"/>
                  <a:gd name="T35" fmla="*/ 4 h 3000"/>
                  <a:gd name="T36" fmla="*/ 7 w 1989"/>
                  <a:gd name="T37" fmla="*/ 3 h 3000"/>
                  <a:gd name="T38" fmla="*/ 7 w 1989"/>
                  <a:gd name="T39" fmla="*/ 3 h 3000"/>
                  <a:gd name="T40" fmla="*/ 7 w 1989"/>
                  <a:gd name="T41" fmla="*/ 2 h 3000"/>
                  <a:gd name="T42" fmla="*/ 7 w 1989"/>
                  <a:gd name="T43" fmla="*/ 2 h 3000"/>
                  <a:gd name="T44" fmla="*/ 7 w 1989"/>
                  <a:gd name="T45" fmla="*/ 1 h 3000"/>
                  <a:gd name="T46" fmla="*/ 7 w 1989"/>
                  <a:gd name="T47" fmla="*/ 1 h 3000"/>
                  <a:gd name="T48" fmla="*/ 7 w 1989"/>
                  <a:gd name="T49" fmla="*/ 0 h 3000"/>
                  <a:gd name="T50" fmla="*/ 4 w 1989"/>
                  <a:gd name="T51" fmla="*/ 2 h 3000"/>
                  <a:gd name="T52" fmla="*/ 1 w 1989"/>
                  <a:gd name="T53" fmla="*/ 2 h 3000"/>
                  <a:gd name="T54" fmla="*/ 0 w 1989"/>
                  <a:gd name="T55" fmla="*/ 2 h 3000"/>
                  <a:gd name="T56" fmla="*/ 0 w 1989"/>
                  <a:gd name="T57" fmla="*/ 2 h 3000"/>
                  <a:gd name="T58" fmla="*/ 0 w 1989"/>
                  <a:gd name="T59" fmla="*/ 2 h 30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989"/>
                  <a:gd name="T91" fmla="*/ 0 h 3000"/>
                  <a:gd name="T92" fmla="*/ 1989 w 1989"/>
                  <a:gd name="T93" fmla="*/ 3000 h 300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989" h="3000">
                    <a:moveTo>
                      <a:pt x="44" y="333"/>
                    </a:moveTo>
                    <a:lnTo>
                      <a:pt x="94" y="1190"/>
                    </a:lnTo>
                    <a:lnTo>
                      <a:pt x="276" y="1224"/>
                    </a:lnTo>
                    <a:lnTo>
                      <a:pt x="0" y="2877"/>
                    </a:lnTo>
                    <a:lnTo>
                      <a:pt x="609" y="3000"/>
                    </a:lnTo>
                    <a:lnTo>
                      <a:pt x="1215" y="2915"/>
                    </a:lnTo>
                    <a:lnTo>
                      <a:pt x="877" y="1222"/>
                    </a:lnTo>
                    <a:lnTo>
                      <a:pt x="987" y="1053"/>
                    </a:lnTo>
                    <a:lnTo>
                      <a:pt x="1829" y="1308"/>
                    </a:lnTo>
                    <a:lnTo>
                      <a:pt x="1833" y="1300"/>
                    </a:lnTo>
                    <a:lnTo>
                      <a:pt x="1842" y="1278"/>
                    </a:lnTo>
                    <a:lnTo>
                      <a:pt x="1860" y="1241"/>
                    </a:lnTo>
                    <a:lnTo>
                      <a:pt x="1880" y="1192"/>
                    </a:lnTo>
                    <a:lnTo>
                      <a:pt x="1901" y="1133"/>
                    </a:lnTo>
                    <a:lnTo>
                      <a:pt x="1924" y="1063"/>
                    </a:lnTo>
                    <a:lnTo>
                      <a:pt x="1947" y="983"/>
                    </a:lnTo>
                    <a:lnTo>
                      <a:pt x="1966" y="893"/>
                    </a:lnTo>
                    <a:lnTo>
                      <a:pt x="1979" y="797"/>
                    </a:lnTo>
                    <a:lnTo>
                      <a:pt x="1989" y="694"/>
                    </a:lnTo>
                    <a:lnTo>
                      <a:pt x="1989" y="585"/>
                    </a:lnTo>
                    <a:lnTo>
                      <a:pt x="1983" y="473"/>
                    </a:lnTo>
                    <a:lnTo>
                      <a:pt x="1964" y="357"/>
                    </a:lnTo>
                    <a:lnTo>
                      <a:pt x="1934" y="239"/>
                    </a:lnTo>
                    <a:lnTo>
                      <a:pt x="1888" y="120"/>
                    </a:lnTo>
                    <a:lnTo>
                      <a:pt x="1829" y="0"/>
                    </a:lnTo>
                    <a:lnTo>
                      <a:pt x="1073" y="498"/>
                    </a:lnTo>
                    <a:lnTo>
                      <a:pt x="268" y="485"/>
                    </a:lnTo>
                    <a:lnTo>
                      <a:pt x="249" y="319"/>
                    </a:lnTo>
                    <a:lnTo>
                      <a:pt x="44" y="333"/>
                    </a:lnTo>
                    <a:close/>
                  </a:path>
                </a:pathLst>
              </a:custGeom>
              <a:solidFill>
                <a:srgbClr val="D4E3F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6" name="Freeform 71"/>
              <p:cNvSpPr>
                <a:spLocks/>
              </p:cNvSpPr>
              <p:nvPr/>
            </p:nvSpPr>
            <p:spPr bwMode="auto">
              <a:xfrm>
                <a:off x="2296" y="2373"/>
                <a:ext cx="157" cy="532"/>
              </a:xfrm>
              <a:custGeom>
                <a:avLst/>
                <a:gdLst>
                  <a:gd name="T0" fmla="*/ 1 w 314"/>
                  <a:gd name="T1" fmla="*/ 0 h 1065"/>
                  <a:gd name="T2" fmla="*/ 0 w 314"/>
                  <a:gd name="T3" fmla="*/ 4 h 1065"/>
                  <a:gd name="T4" fmla="*/ 1 w 314"/>
                  <a:gd name="T5" fmla="*/ 4 h 1065"/>
                  <a:gd name="T6" fmla="*/ 1 w 314"/>
                  <a:gd name="T7" fmla="*/ 0 h 1065"/>
                  <a:gd name="T8" fmla="*/ 1 w 314"/>
                  <a:gd name="T9" fmla="*/ 0 h 1065"/>
                  <a:gd name="T10" fmla="*/ 1 w 314"/>
                  <a:gd name="T11" fmla="*/ 0 h 1065"/>
                  <a:gd name="T12" fmla="*/ 0 60000 65536"/>
                  <a:gd name="T13" fmla="*/ 0 60000 65536"/>
                  <a:gd name="T14" fmla="*/ 0 60000 65536"/>
                  <a:gd name="T15" fmla="*/ 0 60000 65536"/>
                  <a:gd name="T16" fmla="*/ 0 60000 65536"/>
                  <a:gd name="T17" fmla="*/ 0 60000 65536"/>
                  <a:gd name="T18" fmla="*/ 0 w 314"/>
                  <a:gd name="T19" fmla="*/ 0 h 1065"/>
                  <a:gd name="T20" fmla="*/ 314 w 314"/>
                  <a:gd name="T21" fmla="*/ 1065 h 1065"/>
                </a:gdLst>
                <a:ahLst/>
                <a:cxnLst>
                  <a:cxn ang="T12">
                    <a:pos x="T0" y="T1"/>
                  </a:cxn>
                  <a:cxn ang="T13">
                    <a:pos x="T2" y="T3"/>
                  </a:cxn>
                  <a:cxn ang="T14">
                    <a:pos x="T4" y="T5"/>
                  </a:cxn>
                  <a:cxn ang="T15">
                    <a:pos x="T6" y="T7"/>
                  </a:cxn>
                  <a:cxn ang="T16">
                    <a:pos x="T8" y="T9"/>
                  </a:cxn>
                  <a:cxn ang="T17">
                    <a:pos x="T10" y="T11"/>
                  </a:cxn>
                </a:cxnLst>
                <a:rect l="T18" t="T19" r="T20" b="T21"/>
                <a:pathLst>
                  <a:path w="314" h="1065">
                    <a:moveTo>
                      <a:pt x="150" y="12"/>
                    </a:moveTo>
                    <a:lnTo>
                      <a:pt x="0" y="1033"/>
                    </a:lnTo>
                    <a:lnTo>
                      <a:pt x="249" y="1065"/>
                    </a:lnTo>
                    <a:lnTo>
                      <a:pt x="314" y="0"/>
                    </a:lnTo>
                    <a:lnTo>
                      <a:pt x="150" y="12"/>
                    </a:lnTo>
                    <a:close/>
                  </a:path>
                </a:pathLst>
              </a:custGeom>
              <a:solidFill>
                <a:srgbClr val="7087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7" name="Freeform 72"/>
              <p:cNvSpPr>
                <a:spLocks/>
              </p:cNvSpPr>
              <p:nvPr/>
            </p:nvSpPr>
            <p:spPr bwMode="auto">
              <a:xfrm>
                <a:off x="2497" y="2755"/>
                <a:ext cx="349" cy="193"/>
              </a:xfrm>
              <a:custGeom>
                <a:avLst/>
                <a:gdLst>
                  <a:gd name="T0" fmla="*/ 0 w 698"/>
                  <a:gd name="T1" fmla="*/ 2 h 386"/>
                  <a:gd name="T2" fmla="*/ 3 w 698"/>
                  <a:gd name="T3" fmla="*/ 2 h 386"/>
                  <a:gd name="T4" fmla="*/ 3 w 698"/>
                  <a:gd name="T5" fmla="*/ 0 h 386"/>
                  <a:gd name="T6" fmla="*/ 1 w 698"/>
                  <a:gd name="T7" fmla="*/ 1 h 386"/>
                  <a:gd name="T8" fmla="*/ 0 w 698"/>
                  <a:gd name="T9" fmla="*/ 2 h 386"/>
                  <a:gd name="T10" fmla="*/ 0 w 698"/>
                  <a:gd name="T11" fmla="*/ 2 h 386"/>
                  <a:gd name="T12" fmla="*/ 0 60000 65536"/>
                  <a:gd name="T13" fmla="*/ 0 60000 65536"/>
                  <a:gd name="T14" fmla="*/ 0 60000 65536"/>
                  <a:gd name="T15" fmla="*/ 0 60000 65536"/>
                  <a:gd name="T16" fmla="*/ 0 60000 65536"/>
                  <a:gd name="T17" fmla="*/ 0 60000 65536"/>
                  <a:gd name="T18" fmla="*/ 0 w 698"/>
                  <a:gd name="T19" fmla="*/ 0 h 386"/>
                  <a:gd name="T20" fmla="*/ 698 w 698"/>
                  <a:gd name="T21" fmla="*/ 386 h 386"/>
                </a:gdLst>
                <a:ahLst/>
                <a:cxnLst>
                  <a:cxn ang="T12">
                    <a:pos x="T0" y="T1"/>
                  </a:cxn>
                  <a:cxn ang="T13">
                    <a:pos x="T2" y="T3"/>
                  </a:cxn>
                  <a:cxn ang="T14">
                    <a:pos x="T4" y="T5"/>
                  </a:cxn>
                  <a:cxn ang="T15">
                    <a:pos x="T6" y="T7"/>
                  </a:cxn>
                  <a:cxn ang="T16">
                    <a:pos x="T8" y="T9"/>
                  </a:cxn>
                  <a:cxn ang="T17">
                    <a:pos x="T10" y="T11"/>
                  </a:cxn>
                </a:cxnLst>
                <a:rect l="T18" t="T19" r="T20" b="T21"/>
                <a:pathLst>
                  <a:path w="698" h="386">
                    <a:moveTo>
                      <a:pt x="0" y="386"/>
                    </a:moveTo>
                    <a:lnTo>
                      <a:pt x="698" y="283"/>
                    </a:lnTo>
                    <a:lnTo>
                      <a:pt x="642" y="0"/>
                    </a:lnTo>
                    <a:lnTo>
                      <a:pt x="30" y="93"/>
                    </a:lnTo>
                    <a:lnTo>
                      <a:pt x="0" y="386"/>
                    </a:lnTo>
                    <a:close/>
                  </a:path>
                </a:pathLst>
              </a:custGeom>
              <a:solidFill>
                <a:srgbClr val="7087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8" name="Freeform 73"/>
              <p:cNvSpPr>
                <a:spLocks/>
              </p:cNvSpPr>
              <p:nvPr/>
            </p:nvSpPr>
            <p:spPr bwMode="auto">
              <a:xfrm>
                <a:off x="2353" y="1691"/>
                <a:ext cx="310" cy="292"/>
              </a:xfrm>
              <a:custGeom>
                <a:avLst/>
                <a:gdLst>
                  <a:gd name="T0" fmla="*/ 1 w 620"/>
                  <a:gd name="T1" fmla="*/ 2 h 586"/>
                  <a:gd name="T2" fmla="*/ 2 w 620"/>
                  <a:gd name="T3" fmla="*/ 2 h 586"/>
                  <a:gd name="T4" fmla="*/ 2 w 620"/>
                  <a:gd name="T5" fmla="*/ 2 h 586"/>
                  <a:gd name="T6" fmla="*/ 2 w 620"/>
                  <a:gd name="T7" fmla="*/ 2 h 586"/>
                  <a:gd name="T8" fmla="*/ 3 w 620"/>
                  <a:gd name="T9" fmla="*/ 1 h 586"/>
                  <a:gd name="T10" fmla="*/ 3 w 620"/>
                  <a:gd name="T11" fmla="*/ 1 h 586"/>
                  <a:gd name="T12" fmla="*/ 3 w 620"/>
                  <a:gd name="T13" fmla="*/ 1 h 586"/>
                  <a:gd name="T14" fmla="*/ 3 w 620"/>
                  <a:gd name="T15" fmla="*/ 1 h 586"/>
                  <a:gd name="T16" fmla="*/ 3 w 620"/>
                  <a:gd name="T17" fmla="*/ 1 h 586"/>
                  <a:gd name="T18" fmla="*/ 3 w 620"/>
                  <a:gd name="T19" fmla="*/ 0 h 586"/>
                  <a:gd name="T20" fmla="*/ 3 w 620"/>
                  <a:gd name="T21" fmla="*/ 0 h 586"/>
                  <a:gd name="T22" fmla="*/ 3 w 620"/>
                  <a:gd name="T23" fmla="*/ 0 h 586"/>
                  <a:gd name="T24" fmla="*/ 2 w 620"/>
                  <a:gd name="T25" fmla="*/ 0 h 586"/>
                  <a:gd name="T26" fmla="*/ 2 w 620"/>
                  <a:gd name="T27" fmla="*/ 0 h 586"/>
                  <a:gd name="T28" fmla="*/ 2 w 620"/>
                  <a:gd name="T29" fmla="*/ 0 h 586"/>
                  <a:gd name="T30" fmla="*/ 1 w 620"/>
                  <a:gd name="T31" fmla="*/ 0 h 586"/>
                  <a:gd name="T32" fmla="*/ 1 w 620"/>
                  <a:gd name="T33" fmla="*/ 0 h 586"/>
                  <a:gd name="T34" fmla="*/ 1 w 620"/>
                  <a:gd name="T35" fmla="*/ 0 h 586"/>
                  <a:gd name="T36" fmla="*/ 1 w 620"/>
                  <a:gd name="T37" fmla="*/ 0 h 586"/>
                  <a:gd name="T38" fmla="*/ 1 w 620"/>
                  <a:gd name="T39" fmla="*/ 0 h 586"/>
                  <a:gd name="T40" fmla="*/ 1 w 620"/>
                  <a:gd name="T41" fmla="*/ 0 h 586"/>
                  <a:gd name="T42" fmla="*/ 1 w 620"/>
                  <a:gd name="T43" fmla="*/ 0 h 586"/>
                  <a:gd name="T44" fmla="*/ 1 w 620"/>
                  <a:gd name="T45" fmla="*/ 0 h 586"/>
                  <a:gd name="T46" fmla="*/ 1 w 620"/>
                  <a:gd name="T47" fmla="*/ 1 h 586"/>
                  <a:gd name="T48" fmla="*/ 1 w 620"/>
                  <a:gd name="T49" fmla="*/ 1 h 586"/>
                  <a:gd name="T50" fmla="*/ 1 w 620"/>
                  <a:gd name="T51" fmla="*/ 1 h 586"/>
                  <a:gd name="T52" fmla="*/ 1 w 620"/>
                  <a:gd name="T53" fmla="*/ 1 h 586"/>
                  <a:gd name="T54" fmla="*/ 1 w 620"/>
                  <a:gd name="T55" fmla="*/ 1 h 586"/>
                  <a:gd name="T56" fmla="*/ 1 w 620"/>
                  <a:gd name="T57" fmla="*/ 2 h 586"/>
                  <a:gd name="T58" fmla="*/ 1 w 620"/>
                  <a:gd name="T59" fmla="*/ 2 h 586"/>
                  <a:gd name="T60" fmla="*/ 1 w 620"/>
                  <a:gd name="T61" fmla="*/ 2 h 586"/>
                  <a:gd name="T62" fmla="*/ 1 w 620"/>
                  <a:gd name="T63" fmla="*/ 2 h 586"/>
                  <a:gd name="T64" fmla="*/ 1 w 620"/>
                  <a:gd name="T65" fmla="*/ 2 h 58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20"/>
                  <a:gd name="T100" fmla="*/ 0 h 586"/>
                  <a:gd name="T101" fmla="*/ 620 w 620"/>
                  <a:gd name="T102" fmla="*/ 586 h 58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20" h="586">
                    <a:moveTo>
                      <a:pt x="312" y="586"/>
                    </a:moveTo>
                    <a:lnTo>
                      <a:pt x="342" y="582"/>
                    </a:lnTo>
                    <a:lnTo>
                      <a:pt x="373" y="578"/>
                    </a:lnTo>
                    <a:lnTo>
                      <a:pt x="401" y="570"/>
                    </a:lnTo>
                    <a:lnTo>
                      <a:pt x="431" y="563"/>
                    </a:lnTo>
                    <a:lnTo>
                      <a:pt x="458" y="550"/>
                    </a:lnTo>
                    <a:lnTo>
                      <a:pt x="483" y="534"/>
                    </a:lnTo>
                    <a:lnTo>
                      <a:pt x="506" y="517"/>
                    </a:lnTo>
                    <a:lnTo>
                      <a:pt x="528" y="500"/>
                    </a:lnTo>
                    <a:lnTo>
                      <a:pt x="549" y="479"/>
                    </a:lnTo>
                    <a:lnTo>
                      <a:pt x="566" y="456"/>
                    </a:lnTo>
                    <a:lnTo>
                      <a:pt x="582" y="432"/>
                    </a:lnTo>
                    <a:lnTo>
                      <a:pt x="595" y="407"/>
                    </a:lnTo>
                    <a:lnTo>
                      <a:pt x="606" y="380"/>
                    </a:lnTo>
                    <a:lnTo>
                      <a:pt x="614" y="352"/>
                    </a:lnTo>
                    <a:lnTo>
                      <a:pt x="618" y="323"/>
                    </a:lnTo>
                    <a:lnTo>
                      <a:pt x="620" y="295"/>
                    </a:lnTo>
                    <a:lnTo>
                      <a:pt x="618" y="262"/>
                    </a:lnTo>
                    <a:lnTo>
                      <a:pt x="614" y="234"/>
                    </a:lnTo>
                    <a:lnTo>
                      <a:pt x="606" y="205"/>
                    </a:lnTo>
                    <a:lnTo>
                      <a:pt x="595" y="181"/>
                    </a:lnTo>
                    <a:lnTo>
                      <a:pt x="582" y="154"/>
                    </a:lnTo>
                    <a:lnTo>
                      <a:pt x="566" y="129"/>
                    </a:lnTo>
                    <a:lnTo>
                      <a:pt x="549" y="107"/>
                    </a:lnTo>
                    <a:lnTo>
                      <a:pt x="528" y="87"/>
                    </a:lnTo>
                    <a:lnTo>
                      <a:pt x="506" y="67"/>
                    </a:lnTo>
                    <a:lnTo>
                      <a:pt x="483" y="49"/>
                    </a:lnTo>
                    <a:lnTo>
                      <a:pt x="458" y="34"/>
                    </a:lnTo>
                    <a:lnTo>
                      <a:pt x="431" y="23"/>
                    </a:lnTo>
                    <a:lnTo>
                      <a:pt x="401" y="13"/>
                    </a:lnTo>
                    <a:lnTo>
                      <a:pt x="373" y="6"/>
                    </a:lnTo>
                    <a:lnTo>
                      <a:pt x="342" y="2"/>
                    </a:lnTo>
                    <a:lnTo>
                      <a:pt x="312" y="0"/>
                    </a:lnTo>
                    <a:lnTo>
                      <a:pt x="277" y="2"/>
                    </a:lnTo>
                    <a:lnTo>
                      <a:pt x="247" y="6"/>
                    </a:lnTo>
                    <a:lnTo>
                      <a:pt x="217" y="13"/>
                    </a:lnTo>
                    <a:lnTo>
                      <a:pt x="190" y="23"/>
                    </a:lnTo>
                    <a:lnTo>
                      <a:pt x="161" y="34"/>
                    </a:lnTo>
                    <a:lnTo>
                      <a:pt x="137" y="49"/>
                    </a:lnTo>
                    <a:lnTo>
                      <a:pt x="112" y="67"/>
                    </a:lnTo>
                    <a:lnTo>
                      <a:pt x="91" y="87"/>
                    </a:lnTo>
                    <a:lnTo>
                      <a:pt x="70" y="107"/>
                    </a:lnTo>
                    <a:lnTo>
                      <a:pt x="53" y="129"/>
                    </a:lnTo>
                    <a:lnTo>
                      <a:pt x="38" y="154"/>
                    </a:lnTo>
                    <a:lnTo>
                      <a:pt x="25" y="181"/>
                    </a:lnTo>
                    <a:lnTo>
                      <a:pt x="13" y="205"/>
                    </a:lnTo>
                    <a:lnTo>
                      <a:pt x="6" y="234"/>
                    </a:lnTo>
                    <a:lnTo>
                      <a:pt x="2" y="262"/>
                    </a:lnTo>
                    <a:lnTo>
                      <a:pt x="0" y="295"/>
                    </a:lnTo>
                    <a:lnTo>
                      <a:pt x="2" y="323"/>
                    </a:lnTo>
                    <a:lnTo>
                      <a:pt x="6" y="352"/>
                    </a:lnTo>
                    <a:lnTo>
                      <a:pt x="13" y="380"/>
                    </a:lnTo>
                    <a:lnTo>
                      <a:pt x="25" y="407"/>
                    </a:lnTo>
                    <a:lnTo>
                      <a:pt x="38" y="432"/>
                    </a:lnTo>
                    <a:lnTo>
                      <a:pt x="53" y="456"/>
                    </a:lnTo>
                    <a:lnTo>
                      <a:pt x="70" y="479"/>
                    </a:lnTo>
                    <a:lnTo>
                      <a:pt x="91" y="500"/>
                    </a:lnTo>
                    <a:lnTo>
                      <a:pt x="112" y="517"/>
                    </a:lnTo>
                    <a:lnTo>
                      <a:pt x="137" y="534"/>
                    </a:lnTo>
                    <a:lnTo>
                      <a:pt x="161" y="550"/>
                    </a:lnTo>
                    <a:lnTo>
                      <a:pt x="190" y="563"/>
                    </a:lnTo>
                    <a:lnTo>
                      <a:pt x="217" y="570"/>
                    </a:lnTo>
                    <a:lnTo>
                      <a:pt x="247" y="578"/>
                    </a:lnTo>
                    <a:lnTo>
                      <a:pt x="277" y="582"/>
                    </a:lnTo>
                    <a:lnTo>
                      <a:pt x="312" y="586"/>
                    </a:lnTo>
                    <a:close/>
                  </a:path>
                </a:pathLst>
              </a:custGeom>
              <a:solidFill>
                <a:srgbClr val="7087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9" name="Freeform 74"/>
              <p:cNvSpPr>
                <a:spLocks/>
              </p:cNvSpPr>
              <p:nvPr/>
            </p:nvSpPr>
            <p:spPr bwMode="auto">
              <a:xfrm>
                <a:off x="2285" y="1662"/>
                <a:ext cx="391" cy="103"/>
              </a:xfrm>
              <a:custGeom>
                <a:avLst/>
                <a:gdLst>
                  <a:gd name="T0" fmla="*/ 0 w 781"/>
                  <a:gd name="T1" fmla="*/ 0 h 205"/>
                  <a:gd name="T2" fmla="*/ 1 w 781"/>
                  <a:gd name="T3" fmla="*/ 1 h 205"/>
                  <a:gd name="T4" fmla="*/ 4 w 781"/>
                  <a:gd name="T5" fmla="*/ 1 h 205"/>
                  <a:gd name="T6" fmla="*/ 4 w 781"/>
                  <a:gd name="T7" fmla="*/ 1 h 205"/>
                  <a:gd name="T8" fmla="*/ 0 w 781"/>
                  <a:gd name="T9" fmla="*/ 0 h 205"/>
                  <a:gd name="T10" fmla="*/ 0 w 781"/>
                  <a:gd name="T11" fmla="*/ 0 h 205"/>
                  <a:gd name="T12" fmla="*/ 0 60000 65536"/>
                  <a:gd name="T13" fmla="*/ 0 60000 65536"/>
                  <a:gd name="T14" fmla="*/ 0 60000 65536"/>
                  <a:gd name="T15" fmla="*/ 0 60000 65536"/>
                  <a:gd name="T16" fmla="*/ 0 60000 65536"/>
                  <a:gd name="T17" fmla="*/ 0 60000 65536"/>
                  <a:gd name="T18" fmla="*/ 0 w 781"/>
                  <a:gd name="T19" fmla="*/ 0 h 205"/>
                  <a:gd name="T20" fmla="*/ 781 w 781"/>
                  <a:gd name="T21" fmla="*/ 205 h 205"/>
                </a:gdLst>
                <a:ahLst/>
                <a:cxnLst>
                  <a:cxn ang="T12">
                    <a:pos x="T0" y="T1"/>
                  </a:cxn>
                  <a:cxn ang="T13">
                    <a:pos x="T2" y="T3"/>
                  </a:cxn>
                  <a:cxn ang="T14">
                    <a:pos x="T4" y="T5"/>
                  </a:cxn>
                  <a:cxn ang="T15">
                    <a:pos x="T6" y="T7"/>
                  </a:cxn>
                  <a:cxn ang="T16">
                    <a:pos x="T8" y="T9"/>
                  </a:cxn>
                  <a:cxn ang="T17">
                    <a:pos x="T10" y="T11"/>
                  </a:cxn>
                </a:cxnLst>
                <a:rect l="T18" t="T19" r="T20" b="T21"/>
                <a:pathLst>
                  <a:path w="781" h="205">
                    <a:moveTo>
                      <a:pt x="0" y="0"/>
                    </a:moveTo>
                    <a:lnTo>
                      <a:pt x="25" y="194"/>
                    </a:lnTo>
                    <a:lnTo>
                      <a:pt x="774" y="205"/>
                    </a:lnTo>
                    <a:lnTo>
                      <a:pt x="781" y="21"/>
                    </a:lnTo>
                    <a:lnTo>
                      <a:pt x="0" y="0"/>
                    </a:lnTo>
                    <a:close/>
                  </a:path>
                </a:pathLst>
              </a:custGeom>
              <a:solidFill>
                <a:srgbClr val="CFC9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0" name="Freeform 75"/>
              <p:cNvSpPr>
                <a:spLocks/>
              </p:cNvSpPr>
              <p:nvPr/>
            </p:nvSpPr>
            <p:spPr bwMode="auto">
              <a:xfrm>
                <a:off x="2285" y="2019"/>
                <a:ext cx="492" cy="876"/>
              </a:xfrm>
              <a:custGeom>
                <a:avLst/>
                <a:gdLst>
                  <a:gd name="T0" fmla="*/ 2 w 983"/>
                  <a:gd name="T1" fmla="*/ 0 h 1753"/>
                  <a:gd name="T2" fmla="*/ 0 w 983"/>
                  <a:gd name="T3" fmla="*/ 6 h 1753"/>
                  <a:gd name="T4" fmla="*/ 1 w 983"/>
                  <a:gd name="T5" fmla="*/ 6 h 1753"/>
                  <a:gd name="T6" fmla="*/ 2 w 983"/>
                  <a:gd name="T7" fmla="*/ 0 h 1753"/>
                  <a:gd name="T8" fmla="*/ 2 w 983"/>
                  <a:gd name="T9" fmla="*/ 0 h 1753"/>
                  <a:gd name="T10" fmla="*/ 2 w 983"/>
                  <a:gd name="T11" fmla="*/ 6 h 1753"/>
                  <a:gd name="T12" fmla="*/ 2 w 983"/>
                  <a:gd name="T13" fmla="*/ 6 h 1753"/>
                  <a:gd name="T14" fmla="*/ 2 w 983"/>
                  <a:gd name="T15" fmla="*/ 0 h 1753"/>
                  <a:gd name="T16" fmla="*/ 3 w 983"/>
                  <a:gd name="T17" fmla="*/ 0 h 1753"/>
                  <a:gd name="T18" fmla="*/ 4 w 983"/>
                  <a:gd name="T19" fmla="*/ 6 h 1753"/>
                  <a:gd name="T20" fmla="*/ 4 w 983"/>
                  <a:gd name="T21" fmla="*/ 6 h 1753"/>
                  <a:gd name="T22" fmla="*/ 3 w 983"/>
                  <a:gd name="T23" fmla="*/ 0 h 1753"/>
                  <a:gd name="T24" fmla="*/ 2 w 983"/>
                  <a:gd name="T25" fmla="*/ 0 h 1753"/>
                  <a:gd name="T26" fmla="*/ 2 w 983"/>
                  <a:gd name="T27" fmla="*/ 0 h 1753"/>
                  <a:gd name="T28" fmla="*/ 2 w 983"/>
                  <a:gd name="T29" fmla="*/ 0 h 175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83"/>
                  <a:gd name="T46" fmla="*/ 0 h 1753"/>
                  <a:gd name="T47" fmla="*/ 983 w 983"/>
                  <a:gd name="T48" fmla="*/ 1753 h 175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83" h="1753">
                    <a:moveTo>
                      <a:pt x="260" y="40"/>
                    </a:moveTo>
                    <a:lnTo>
                      <a:pt x="0" y="1753"/>
                    </a:lnTo>
                    <a:lnTo>
                      <a:pt x="44" y="1753"/>
                    </a:lnTo>
                    <a:lnTo>
                      <a:pt x="296" y="74"/>
                    </a:lnTo>
                    <a:lnTo>
                      <a:pt x="420" y="44"/>
                    </a:lnTo>
                    <a:lnTo>
                      <a:pt x="433" y="1753"/>
                    </a:lnTo>
                    <a:lnTo>
                      <a:pt x="477" y="1753"/>
                    </a:lnTo>
                    <a:lnTo>
                      <a:pt x="462" y="44"/>
                    </a:lnTo>
                    <a:lnTo>
                      <a:pt x="576" y="70"/>
                    </a:lnTo>
                    <a:lnTo>
                      <a:pt x="931" y="1751"/>
                    </a:lnTo>
                    <a:lnTo>
                      <a:pt x="983" y="1742"/>
                    </a:lnTo>
                    <a:lnTo>
                      <a:pt x="616" y="32"/>
                    </a:lnTo>
                    <a:lnTo>
                      <a:pt x="452" y="0"/>
                    </a:lnTo>
                    <a:lnTo>
                      <a:pt x="26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1" name="Freeform 76"/>
              <p:cNvSpPr>
                <a:spLocks/>
              </p:cNvSpPr>
              <p:nvPr/>
            </p:nvSpPr>
            <p:spPr bwMode="auto">
              <a:xfrm>
                <a:off x="2320" y="2708"/>
                <a:ext cx="407" cy="24"/>
              </a:xfrm>
              <a:custGeom>
                <a:avLst/>
                <a:gdLst>
                  <a:gd name="T0" fmla="*/ 0 w 814"/>
                  <a:gd name="T1" fmla="*/ 1 h 48"/>
                  <a:gd name="T2" fmla="*/ 3 w 814"/>
                  <a:gd name="T3" fmla="*/ 1 h 48"/>
                  <a:gd name="T4" fmla="*/ 3 w 814"/>
                  <a:gd name="T5" fmla="*/ 0 h 48"/>
                  <a:gd name="T6" fmla="*/ 1 w 814"/>
                  <a:gd name="T7" fmla="*/ 1 h 48"/>
                  <a:gd name="T8" fmla="*/ 0 w 814"/>
                  <a:gd name="T9" fmla="*/ 1 h 48"/>
                  <a:gd name="T10" fmla="*/ 0 w 814"/>
                  <a:gd name="T11" fmla="*/ 1 h 48"/>
                  <a:gd name="T12" fmla="*/ 0 60000 65536"/>
                  <a:gd name="T13" fmla="*/ 0 60000 65536"/>
                  <a:gd name="T14" fmla="*/ 0 60000 65536"/>
                  <a:gd name="T15" fmla="*/ 0 60000 65536"/>
                  <a:gd name="T16" fmla="*/ 0 60000 65536"/>
                  <a:gd name="T17" fmla="*/ 0 60000 65536"/>
                  <a:gd name="T18" fmla="*/ 0 w 814"/>
                  <a:gd name="T19" fmla="*/ 0 h 48"/>
                  <a:gd name="T20" fmla="*/ 814 w 814"/>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814" h="48">
                    <a:moveTo>
                      <a:pt x="0" y="48"/>
                    </a:moveTo>
                    <a:lnTo>
                      <a:pt x="814" y="39"/>
                    </a:lnTo>
                    <a:lnTo>
                      <a:pt x="806" y="0"/>
                    </a:lnTo>
                    <a:lnTo>
                      <a:pt x="12" y="10"/>
                    </a:ln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2" name="Freeform 77"/>
              <p:cNvSpPr>
                <a:spLocks/>
              </p:cNvSpPr>
              <p:nvPr/>
            </p:nvSpPr>
            <p:spPr bwMode="auto">
              <a:xfrm>
                <a:off x="2342" y="2524"/>
                <a:ext cx="348" cy="30"/>
              </a:xfrm>
              <a:custGeom>
                <a:avLst/>
                <a:gdLst>
                  <a:gd name="T0" fmla="*/ 0 w 696"/>
                  <a:gd name="T1" fmla="*/ 1 h 58"/>
                  <a:gd name="T2" fmla="*/ 3 w 696"/>
                  <a:gd name="T3" fmla="*/ 1 h 58"/>
                  <a:gd name="T4" fmla="*/ 3 w 696"/>
                  <a:gd name="T5" fmla="*/ 0 h 58"/>
                  <a:gd name="T6" fmla="*/ 1 w 696"/>
                  <a:gd name="T7" fmla="*/ 1 h 58"/>
                  <a:gd name="T8" fmla="*/ 0 w 696"/>
                  <a:gd name="T9" fmla="*/ 1 h 58"/>
                  <a:gd name="T10" fmla="*/ 0 w 696"/>
                  <a:gd name="T11" fmla="*/ 1 h 58"/>
                  <a:gd name="T12" fmla="*/ 0 60000 65536"/>
                  <a:gd name="T13" fmla="*/ 0 60000 65536"/>
                  <a:gd name="T14" fmla="*/ 0 60000 65536"/>
                  <a:gd name="T15" fmla="*/ 0 60000 65536"/>
                  <a:gd name="T16" fmla="*/ 0 60000 65536"/>
                  <a:gd name="T17" fmla="*/ 0 60000 65536"/>
                  <a:gd name="T18" fmla="*/ 0 w 696"/>
                  <a:gd name="T19" fmla="*/ 0 h 58"/>
                  <a:gd name="T20" fmla="*/ 696 w 696"/>
                  <a:gd name="T21" fmla="*/ 58 h 58"/>
                </a:gdLst>
                <a:ahLst/>
                <a:cxnLst>
                  <a:cxn ang="T12">
                    <a:pos x="T0" y="T1"/>
                  </a:cxn>
                  <a:cxn ang="T13">
                    <a:pos x="T2" y="T3"/>
                  </a:cxn>
                  <a:cxn ang="T14">
                    <a:pos x="T4" y="T5"/>
                  </a:cxn>
                  <a:cxn ang="T15">
                    <a:pos x="T6" y="T7"/>
                  </a:cxn>
                  <a:cxn ang="T16">
                    <a:pos x="T8" y="T9"/>
                  </a:cxn>
                  <a:cxn ang="T17">
                    <a:pos x="T10" y="T11"/>
                  </a:cxn>
                </a:cxnLst>
                <a:rect l="T18" t="T19" r="T20" b="T21"/>
                <a:pathLst>
                  <a:path w="696" h="58">
                    <a:moveTo>
                      <a:pt x="0" y="58"/>
                    </a:moveTo>
                    <a:lnTo>
                      <a:pt x="696" y="39"/>
                    </a:lnTo>
                    <a:lnTo>
                      <a:pt x="675" y="0"/>
                    </a:lnTo>
                    <a:lnTo>
                      <a:pt x="11" y="13"/>
                    </a:lnTo>
                    <a:lnTo>
                      <a:pt x="0"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3" name="Freeform 78"/>
              <p:cNvSpPr>
                <a:spLocks/>
              </p:cNvSpPr>
              <p:nvPr/>
            </p:nvSpPr>
            <p:spPr bwMode="auto">
              <a:xfrm>
                <a:off x="2368" y="2387"/>
                <a:ext cx="295" cy="31"/>
              </a:xfrm>
              <a:custGeom>
                <a:avLst/>
                <a:gdLst>
                  <a:gd name="T0" fmla="*/ 0 w 590"/>
                  <a:gd name="T1" fmla="*/ 1 h 61"/>
                  <a:gd name="T2" fmla="*/ 3 w 590"/>
                  <a:gd name="T3" fmla="*/ 1 h 61"/>
                  <a:gd name="T4" fmla="*/ 3 w 590"/>
                  <a:gd name="T5" fmla="*/ 0 h 61"/>
                  <a:gd name="T6" fmla="*/ 1 w 590"/>
                  <a:gd name="T7" fmla="*/ 1 h 61"/>
                  <a:gd name="T8" fmla="*/ 0 w 590"/>
                  <a:gd name="T9" fmla="*/ 1 h 61"/>
                  <a:gd name="T10" fmla="*/ 0 w 590"/>
                  <a:gd name="T11" fmla="*/ 1 h 61"/>
                  <a:gd name="T12" fmla="*/ 0 60000 65536"/>
                  <a:gd name="T13" fmla="*/ 0 60000 65536"/>
                  <a:gd name="T14" fmla="*/ 0 60000 65536"/>
                  <a:gd name="T15" fmla="*/ 0 60000 65536"/>
                  <a:gd name="T16" fmla="*/ 0 60000 65536"/>
                  <a:gd name="T17" fmla="*/ 0 60000 65536"/>
                  <a:gd name="T18" fmla="*/ 0 w 590"/>
                  <a:gd name="T19" fmla="*/ 0 h 61"/>
                  <a:gd name="T20" fmla="*/ 590 w 590"/>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590" h="61">
                    <a:moveTo>
                      <a:pt x="0" y="61"/>
                    </a:moveTo>
                    <a:lnTo>
                      <a:pt x="590" y="43"/>
                    </a:lnTo>
                    <a:lnTo>
                      <a:pt x="578" y="0"/>
                    </a:lnTo>
                    <a:lnTo>
                      <a:pt x="10" y="23"/>
                    </a:lnTo>
                    <a:lnTo>
                      <a:pt x="0" y="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4" name="Freeform 79"/>
              <p:cNvSpPr>
                <a:spLocks/>
              </p:cNvSpPr>
              <p:nvPr/>
            </p:nvSpPr>
            <p:spPr bwMode="auto">
              <a:xfrm>
                <a:off x="2388" y="2256"/>
                <a:ext cx="244" cy="23"/>
              </a:xfrm>
              <a:custGeom>
                <a:avLst/>
                <a:gdLst>
                  <a:gd name="T0" fmla="*/ 0 w 489"/>
                  <a:gd name="T1" fmla="*/ 1 h 46"/>
                  <a:gd name="T2" fmla="*/ 1 w 489"/>
                  <a:gd name="T3" fmla="*/ 1 h 46"/>
                  <a:gd name="T4" fmla="*/ 1 w 489"/>
                  <a:gd name="T5" fmla="*/ 0 h 46"/>
                  <a:gd name="T6" fmla="*/ 0 w 489"/>
                  <a:gd name="T7" fmla="*/ 1 h 46"/>
                  <a:gd name="T8" fmla="*/ 0 w 489"/>
                  <a:gd name="T9" fmla="*/ 1 h 46"/>
                  <a:gd name="T10" fmla="*/ 0 w 489"/>
                  <a:gd name="T11" fmla="*/ 1 h 46"/>
                  <a:gd name="T12" fmla="*/ 0 60000 65536"/>
                  <a:gd name="T13" fmla="*/ 0 60000 65536"/>
                  <a:gd name="T14" fmla="*/ 0 60000 65536"/>
                  <a:gd name="T15" fmla="*/ 0 60000 65536"/>
                  <a:gd name="T16" fmla="*/ 0 60000 65536"/>
                  <a:gd name="T17" fmla="*/ 0 60000 65536"/>
                  <a:gd name="T18" fmla="*/ 0 w 489"/>
                  <a:gd name="T19" fmla="*/ 0 h 46"/>
                  <a:gd name="T20" fmla="*/ 489 w 489"/>
                  <a:gd name="T21" fmla="*/ 46 h 46"/>
                </a:gdLst>
                <a:ahLst/>
                <a:cxnLst>
                  <a:cxn ang="T12">
                    <a:pos x="T0" y="T1"/>
                  </a:cxn>
                  <a:cxn ang="T13">
                    <a:pos x="T2" y="T3"/>
                  </a:cxn>
                  <a:cxn ang="T14">
                    <a:pos x="T4" y="T5"/>
                  </a:cxn>
                  <a:cxn ang="T15">
                    <a:pos x="T6" y="T7"/>
                  </a:cxn>
                  <a:cxn ang="T16">
                    <a:pos x="T8" y="T9"/>
                  </a:cxn>
                  <a:cxn ang="T17">
                    <a:pos x="T10" y="T11"/>
                  </a:cxn>
                </a:cxnLst>
                <a:rect l="T18" t="T19" r="T20" b="T21"/>
                <a:pathLst>
                  <a:path w="489" h="46">
                    <a:moveTo>
                      <a:pt x="0" y="46"/>
                    </a:moveTo>
                    <a:lnTo>
                      <a:pt x="489" y="40"/>
                    </a:lnTo>
                    <a:lnTo>
                      <a:pt x="489" y="0"/>
                    </a:lnTo>
                    <a:lnTo>
                      <a:pt x="2" y="8"/>
                    </a:lnTo>
                    <a:lnTo>
                      <a:pt x="0"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5" name="Freeform 80"/>
              <p:cNvSpPr>
                <a:spLocks/>
              </p:cNvSpPr>
              <p:nvPr/>
            </p:nvSpPr>
            <p:spPr bwMode="auto">
              <a:xfrm>
                <a:off x="2401" y="2140"/>
                <a:ext cx="205" cy="21"/>
              </a:xfrm>
              <a:custGeom>
                <a:avLst/>
                <a:gdLst>
                  <a:gd name="T0" fmla="*/ 0 w 409"/>
                  <a:gd name="T1" fmla="*/ 1 h 42"/>
                  <a:gd name="T2" fmla="*/ 2 w 409"/>
                  <a:gd name="T3" fmla="*/ 1 h 42"/>
                  <a:gd name="T4" fmla="*/ 2 w 409"/>
                  <a:gd name="T5" fmla="*/ 1 h 42"/>
                  <a:gd name="T6" fmla="*/ 1 w 409"/>
                  <a:gd name="T7" fmla="*/ 0 h 42"/>
                  <a:gd name="T8" fmla="*/ 0 w 409"/>
                  <a:gd name="T9" fmla="*/ 1 h 42"/>
                  <a:gd name="T10" fmla="*/ 0 w 409"/>
                  <a:gd name="T11" fmla="*/ 1 h 42"/>
                  <a:gd name="T12" fmla="*/ 0 60000 65536"/>
                  <a:gd name="T13" fmla="*/ 0 60000 65536"/>
                  <a:gd name="T14" fmla="*/ 0 60000 65536"/>
                  <a:gd name="T15" fmla="*/ 0 60000 65536"/>
                  <a:gd name="T16" fmla="*/ 0 60000 65536"/>
                  <a:gd name="T17" fmla="*/ 0 60000 65536"/>
                  <a:gd name="T18" fmla="*/ 0 w 409"/>
                  <a:gd name="T19" fmla="*/ 0 h 42"/>
                  <a:gd name="T20" fmla="*/ 409 w 409"/>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409" h="42">
                    <a:moveTo>
                      <a:pt x="0" y="42"/>
                    </a:moveTo>
                    <a:lnTo>
                      <a:pt x="409" y="40"/>
                    </a:lnTo>
                    <a:lnTo>
                      <a:pt x="403" y="14"/>
                    </a:lnTo>
                    <a:lnTo>
                      <a:pt x="11" y="0"/>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6" name="Freeform 81"/>
              <p:cNvSpPr>
                <a:spLocks/>
              </p:cNvSpPr>
              <p:nvPr/>
            </p:nvSpPr>
            <p:spPr bwMode="auto">
              <a:xfrm>
                <a:off x="2321" y="2544"/>
                <a:ext cx="188" cy="179"/>
              </a:xfrm>
              <a:custGeom>
                <a:avLst/>
                <a:gdLst>
                  <a:gd name="T0" fmla="*/ 0 w 377"/>
                  <a:gd name="T1" fmla="*/ 2 h 358"/>
                  <a:gd name="T2" fmla="*/ 1 w 377"/>
                  <a:gd name="T3" fmla="*/ 0 h 358"/>
                  <a:gd name="T4" fmla="*/ 1 w 377"/>
                  <a:gd name="T5" fmla="*/ 0 h 358"/>
                  <a:gd name="T6" fmla="*/ 0 w 377"/>
                  <a:gd name="T7" fmla="*/ 2 h 358"/>
                  <a:gd name="T8" fmla="*/ 0 w 377"/>
                  <a:gd name="T9" fmla="*/ 2 h 358"/>
                  <a:gd name="T10" fmla="*/ 0 w 377"/>
                  <a:gd name="T11" fmla="*/ 2 h 358"/>
                  <a:gd name="T12" fmla="*/ 0 60000 65536"/>
                  <a:gd name="T13" fmla="*/ 0 60000 65536"/>
                  <a:gd name="T14" fmla="*/ 0 60000 65536"/>
                  <a:gd name="T15" fmla="*/ 0 60000 65536"/>
                  <a:gd name="T16" fmla="*/ 0 60000 65536"/>
                  <a:gd name="T17" fmla="*/ 0 60000 65536"/>
                  <a:gd name="T18" fmla="*/ 0 w 377"/>
                  <a:gd name="T19" fmla="*/ 0 h 358"/>
                  <a:gd name="T20" fmla="*/ 377 w 377"/>
                  <a:gd name="T21" fmla="*/ 358 h 358"/>
                </a:gdLst>
                <a:ahLst/>
                <a:cxnLst>
                  <a:cxn ang="T12">
                    <a:pos x="T0" y="T1"/>
                  </a:cxn>
                  <a:cxn ang="T13">
                    <a:pos x="T2" y="T3"/>
                  </a:cxn>
                  <a:cxn ang="T14">
                    <a:pos x="T4" y="T5"/>
                  </a:cxn>
                  <a:cxn ang="T15">
                    <a:pos x="T6" y="T7"/>
                  </a:cxn>
                  <a:cxn ang="T16">
                    <a:pos x="T8" y="T9"/>
                  </a:cxn>
                  <a:cxn ang="T17">
                    <a:pos x="T10" y="T11"/>
                  </a:cxn>
                </a:cxnLst>
                <a:rect l="T18" t="T19" r="T20" b="T21"/>
                <a:pathLst>
                  <a:path w="377" h="358">
                    <a:moveTo>
                      <a:pt x="0" y="335"/>
                    </a:moveTo>
                    <a:lnTo>
                      <a:pt x="346" y="0"/>
                    </a:lnTo>
                    <a:lnTo>
                      <a:pt x="377" y="0"/>
                    </a:lnTo>
                    <a:lnTo>
                      <a:pt x="23" y="358"/>
                    </a:lnTo>
                    <a:lnTo>
                      <a:pt x="0" y="3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7" name="Freeform 82"/>
              <p:cNvSpPr>
                <a:spLocks/>
              </p:cNvSpPr>
              <p:nvPr/>
            </p:nvSpPr>
            <p:spPr bwMode="auto">
              <a:xfrm>
                <a:off x="2295" y="2723"/>
                <a:ext cx="218" cy="174"/>
              </a:xfrm>
              <a:custGeom>
                <a:avLst/>
                <a:gdLst>
                  <a:gd name="T0" fmla="*/ 0 w 435"/>
                  <a:gd name="T1" fmla="*/ 2 h 348"/>
                  <a:gd name="T2" fmla="*/ 2 w 435"/>
                  <a:gd name="T3" fmla="*/ 0 h 348"/>
                  <a:gd name="T4" fmla="*/ 2 w 435"/>
                  <a:gd name="T5" fmla="*/ 0 h 348"/>
                  <a:gd name="T6" fmla="*/ 1 w 435"/>
                  <a:gd name="T7" fmla="*/ 2 h 348"/>
                  <a:gd name="T8" fmla="*/ 0 w 435"/>
                  <a:gd name="T9" fmla="*/ 2 h 348"/>
                  <a:gd name="T10" fmla="*/ 0 w 435"/>
                  <a:gd name="T11" fmla="*/ 2 h 348"/>
                  <a:gd name="T12" fmla="*/ 0 60000 65536"/>
                  <a:gd name="T13" fmla="*/ 0 60000 65536"/>
                  <a:gd name="T14" fmla="*/ 0 60000 65536"/>
                  <a:gd name="T15" fmla="*/ 0 60000 65536"/>
                  <a:gd name="T16" fmla="*/ 0 60000 65536"/>
                  <a:gd name="T17" fmla="*/ 0 60000 65536"/>
                  <a:gd name="T18" fmla="*/ 0 w 435"/>
                  <a:gd name="T19" fmla="*/ 0 h 348"/>
                  <a:gd name="T20" fmla="*/ 435 w 435"/>
                  <a:gd name="T21" fmla="*/ 348 h 348"/>
                </a:gdLst>
                <a:ahLst/>
                <a:cxnLst>
                  <a:cxn ang="T12">
                    <a:pos x="T0" y="T1"/>
                  </a:cxn>
                  <a:cxn ang="T13">
                    <a:pos x="T2" y="T3"/>
                  </a:cxn>
                  <a:cxn ang="T14">
                    <a:pos x="T4" y="T5"/>
                  </a:cxn>
                  <a:cxn ang="T15">
                    <a:pos x="T6" y="T7"/>
                  </a:cxn>
                  <a:cxn ang="T16">
                    <a:pos x="T8" y="T9"/>
                  </a:cxn>
                  <a:cxn ang="T17">
                    <a:pos x="T10" y="T11"/>
                  </a:cxn>
                </a:cxnLst>
                <a:rect l="T18" t="T19" r="T20" b="T21"/>
                <a:pathLst>
                  <a:path w="435" h="348">
                    <a:moveTo>
                      <a:pt x="0" y="333"/>
                    </a:moveTo>
                    <a:lnTo>
                      <a:pt x="401" y="0"/>
                    </a:lnTo>
                    <a:lnTo>
                      <a:pt x="435" y="0"/>
                    </a:lnTo>
                    <a:lnTo>
                      <a:pt x="36" y="348"/>
                    </a:lnTo>
                    <a:lnTo>
                      <a:pt x="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8" name="Freeform 83"/>
              <p:cNvSpPr>
                <a:spLocks/>
              </p:cNvSpPr>
              <p:nvPr/>
            </p:nvSpPr>
            <p:spPr bwMode="auto">
              <a:xfrm>
                <a:off x="2352" y="2404"/>
                <a:ext cx="150" cy="138"/>
              </a:xfrm>
              <a:custGeom>
                <a:avLst/>
                <a:gdLst>
                  <a:gd name="T0" fmla="*/ 0 w 300"/>
                  <a:gd name="T1" fmla="*/ 1 h 278"/>
                  <a:gd name="T2" fmla="*/ 1 w 300"/>
                  <a:gd name="T3" fmla="*/ 0 h 278"/>
                  <a:gd name="T4" fmla="*/ 1 w 300"/>
                  <a:gd name="T5" fmla="*/ 0 h 278"/>
                  <a:gd name="T6" fmla="*/ 1 w 300"/>
                  <a:gd name="T7" fmla="*/ 1 h 278"/>
                  <a:gd name="T8" fmla="*/ 0 w 300"/>
                  <a:gd name="T9" fmla="*/ 1 h 278"/>
                  <a:gd name="T10" fmla="*/ 0 w 300"/>
                  <a:gd name="T11" fmla="*/ 1 h 278"/>
                  <a:gd name="T12" fmla="*/ 0 60000 65536"/>
                  <a:gd name="T13" fmla="*/ 0 60000 65536"/>
                  <a:gd name="T14" fmla="*/ 0 60000 65536"/>
                  <a:gd name="T15" fmla="*/ 0 60000 65536"/>
                  <a:gd name="T16" fmla="*/ 0 60000 65536"/>
                  <a:gd name="T17" fmla="*/ 0 60000 65536"/>
                  <a:gd name="T18" fmla="*/ 0 w 300"/>
                  <a:gd name="T19" fmla="*/ 0 h 278"/>
                  <a:gd name="T20" fmla="*/ 300 w 300"/>
                  <a:gd name="T21" fmla="*/ 278 h 278"/>
                </a:gdLst>
                <a:ahLst/>
                <a:cxnLst>
                  <a:cxn ang="T12">
                    <a:pos x="T0" y="T1"/>
                  </a:cxn>
                  <a:cxn ang="T13">
                    <a:pos x="T2" y="T3"/>
                  </a:cxn>
                  <a:cxn ang="T14">
                    <a:pos x="T4" y="T5"/>
                  </a:cxn>
                  <a:cxn ang="T15">
                    <a:pos x="T6" y="T7"/>
                  </a:cxn>
                  <a:cxn ang="T16">
                    <a:pos x="T8" y="T9"/>
                  </a:cxn>
                  <a:cxn ang="T17">
                    <a:pos x="T10" y="T11"/>
                  </a:cxn>
                </a:cxnLst>
                <a:rect l="T18" t="T19" r="T20" b="T21"/>
                <a:pathLst>
                  <a:path w="300" h="278">
                    <a:moveTo>
                      <a:pt x="0" y="268"/>
                    </a:moveTo>
                    <a:lnTo>
                      <a:pt x="272" y="0"/>
                    </a:lnTo>
                    <a:lnTo>
                      <a:pt x="300" y="4"/>
                    </a:lnTo>
                    <a:lnTo>
                      <a:pt x="32" y="278"/>
                    </a:lnTo>
                    <a:lnTo>
                      <a:pt x="0" y="2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9" name="Freeform 84"/>
              <p:cNvSpPr>
                <a:spLocks/>
              </p:cNvSpPr>
              <p:nvPr/>
            </p:nvSpPr>
            <p:spPr bwMode="auto">
              <a:xfrm>
                <a:off x="2371" y="2264"/>
                <a:ext cx="135" cy="145"/>
              </a:xfrm>
              <a:custGeom>
                <a:avLst/>
                <a:gdLst>
                  <a:gd name="T0" fmla="*/ 0 w 270"/>
                  <a:gd name="T1" fmla="*/ 1 h 290"/>
                  <a:gd name="T2" fmla="*/ 1 w 270"/>
                  <a:gd name="T3" fmla="*/ 0 h 290"/>
                  <a:gd name="T4" fmla="*/ 1 w 270"/>
                  <a:gd name="T5" fmla="*/ 1 h 290"/>
                  <a:gd name="T6" fmla="*/ 1 w 270"/>
                  <a:gd name="T7" fmla="*/ 1 h 290"/>
                  <a:gd name="T8" fmla="*/ 0 w 270"/>
                  <a:gd name="T9" fmla="*/ 1 h 290"/>
                  <a:gd name="T10" fmla="*/ 0 w 270"/>
                  <a:gd name="T11" fmla="*/ 1 h 290"/>
                  <a:gd name="T12" fmla="*/ 0 60000 65536"/>
                  <a:gd name="T13" fmla="*/ 0 60000 65536"/>
                  <a:gd name="T14" fmla="*/ 0 60000 65536"/>
                  <a:gd name="T15" fmla="*/ 0 60000 65536"/>
                  <a:gd name="T16" fmla="*/ 0 60000 65536"/>
                  <a:gd name="T17" fmla="*/ 0 60000 65536"/>
                  <a:gd name="T18" fmla="*/ 0 w 270"/>
                  <a:gd name="T19" fmla="*/ 0 h 290"/>
                  <a:gd name="T20" fmla="*/ 270 w 270"/>
                  <a:gd name="T21" fmla="*/ 290 h 290"/>
                </a:gdLst>
                <a:ahLst/>
                <a:cxnLst>
                  <a:cxn ang="T12">
                    <a:pos x="T0" y="T1"/>
                  </a:cxn>
                  <a:cxn ang="T13">
                    <a:pos x="T2" y="T3"/>
                  </a:cxn>
                  <a:cxn ang="T14">
                    <a:pos x="T4" y="T5"/>
                  </a:cxn>
                  <a:cxn ang="T15">
                    <a:pos x="T6" y="T7"/>
                  </a:cxn>
                  <a:cxn ang="T16">
                    <a:pos x="T8" y="T9"/>
                  </a:cxn>
                  <a:cxn ang="T17">
                    <a:pos x="T10" y="T11"/>
                  </a:cxn>
                </a:cxnLst>
                <a:rect l="T18" t="T19" r="T20" b="T21"/>
                <a:pathLst>
                  <a:path w="270" h="290">
                    <a:moveTo>
                      <a:pt x="0" y="260"/>
                    </a:moveTo>
                    <a:lnTo>
                      <a:pt x="253" y="0"/>
                    </a:lnTo>
                    <a:lnTo>
                      <a:pt x="270" y="5"/>
                    </a:lnTo>
                    <a:lnTo>
                      <a:pt x="11" y="290"/>
                    </a:lnTo>
                    <a:lnTo>
                      <a:pt x="0" y="2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0" name="Freeform 85"/>
              <p:cNvSpPr>
                <a:spLocks/>
              </p:cNvSpPr>
              <p:nvPr/>
            </p:nvSpPr>
            <p:spPr bwMode="auto">
              <a:xfrm>
                <a:off x="2393" y="2149"/>
                <a:ext cx="116" cy="118"/>
              </a:xfrm>
              <a:custGeom>
                <a:avLst/>
                <a:gdLst>
                  <a:gd name="T0" fmla="*/ 0 w 232"/>
                  <a:gd name="T1" fmla="*/ 1 h 236"/>
                  <a:gd name="T2" fmla="*/ 1 w 232"/>
                  <a:gd name="T3" fmla="*/ 0 h 236"/>
                  <a:gd name="T4" fmla="*/ 1 w 232"/>
                  <a:gd name="T5" fmla="*/ 1 h 236"/>
                  <a:gd name="T6" fmla="*/ 1 w 232"/>
                  <a:gd name="T7" fmla="*/ 1 h 236"/>
                  <a:gd name="T8" fmla="*/ 0 w 232"/>
                  <a:gd name="T9" fmla="*/ 1 h 236"/>
                  <a:gd name="T10" fmla="*/ 0 w 232"/>
                  <a:gd name="T11" fmla="*/ 1 h 236"/>
                  <a:gd name="T12" fmla="*/ 0 60000 65536"/>
                  <a:gd name="T13" fmla="*/ 0 60000 65536"/>
                  <a:gd name="T14" fmla="*/ 0 60000 65536"/>
                  <a:gd name="T15" fmla="*/ 0 60000 65536"/>
                  <a:gd name="T16" fmla="*/ 0 60000 65536"/>
                  <a:gd name="T17" fmla="*/ 0 60000 65536"/>
                  <a:gd name="T18" fmla="*/ 0 w 232"/>
                  <a:gd name="T19" fmla="*/ 0 h 236"/>
                  <a:gd name="T20" fmla="*/ 232 w 232"/>
                  <a:gd name="T21" fmla="*/ 236 h 236"/>
                </a:gdLst>
                <a:ahLst/>
                <a:cxnLst>
                  <a:cxn ang="T12">
                    <a:pos x="T0" y="T1"/>
                  </a:cxn>
                  <a:cxn ang="T13">
                    <a:pos x="T2" y="T3"/>
                  </a:cxn>
                  <a:cxn ang="T14">
                    <a:pos x="T4" y="T5"/>
                  </a:cxn>
                  <a:cxn ang="T15">
                    <a:pos x="T6" y="T7"/>
                  </a:cxn>
                  <a:cxn ang="T16">
                    <a:pos x="T8" y="T9"/>
                  </a:cxn>
                  <a:cxn ang="T17">
                    <a:pos x="T10" y="T11"/>
                  </a:cxn>
                </a:cxnLst>
                <a:rect l="T18" t="T19" r="T20" b="T21"/>
                <a:pathLst>
                  <a:path w="232" h="236">
                    <a:moveTo>
                      <a:pt x="0" y="215"/>
                    </a:moveTo>
                    <a:lnTo>
                      <a:pt x="201" y="0"/>
                    </a:lnTo>
                    <a:lnTo>
                      <a:pt x="232" y="8"/>
                    </a:lnTo>
                    <a:lnTo>
                      <a:pt x="9" y="236"/>
                    </a:lnTo>
                    <a:lnTo>
                      <a:pt x="0" y="2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1" name="Freeform 86"/>
              <p:cNvSpPr>
                <a:spLocks/>
              </p:cNvSpPr>
              <p:nvPr/>
            </p:nvSpPr>
            <p:spPr bwMode="auto">
              <a:xfrm>
                <a:off x="2403" y="2028"/>
                <a:ext cx="103" cy="125"/>
              </a:xfrm>
              <a:custGeom>
                <a:avLst/>
                <a:gdLst>
                  <a:gd name="T0" fmla="*/ 0 w 205"/>
                  <a:gd name="T1" fmla="*/ 0 h 251"/>
                  <a:gd name="T2" fmla="*/ 1 w 205"/>
                  <a:gd name="T3" fmla="*/ 0 h 251"/>
                  <a:gd name="T4" fmla="*/ 1 w 205"/>
                  <a:gd name="T5" fmla="*/ 0 h 251"/>
                  <a:gd name="T6" fmla="*/ 1 w 205"/>
                  <a:gd name="T7" fmla="*/ 0 h 251"/>
                  <a:gd name="T8" fmla="*/ 0 w 205"/>
                  <a:gd name="T9" fmla="*/ 0 h 251"/>
                  <a:gd name="T10" fmla="*/ 0 w 205"/>
                  <a:gd name="T11" fmla="*/ 0 h 251"/>
                  <a:gd name="T12" fmla="*/ 0 60000 65536"/>
                  <a:gd name="T13" fmla="*/ 0 60000 65536"/>
                  <a:gd name="T14" fmla="*/ 0 60000 65536"/>
                  <a:gd name="T15" fmla="*/ 0 60000 65536"/>
                  <a:gd name="T16" fmla="*/ 0 60000 65536"/>
                  <a:gd name="T17" fmla="*/ 0 60000 65536"/>
                  <a:gd name="T18" fmla="*/ 0 w 205"/>
                  <a:gd name="T19" fmla="*/ 0 h 251"/>
                  <a:gd name="T20" fmla="*/ 205 w 205"/>
                  <a:gd name="T21" fmla="*/ 251 h 251"/>
                </a:gdLst>
                <a:ahLst/>
                <a:cxnLst>
                  <a:cxn ang="T12">
                    <a:pos x="T0" y="T1"/>
                  </a:cxn>
                  <a:cxn ang="T13">
                    <a:pos x="T2" y="T3"/>
                  </a:cxn>
                  <a:cxn ang="T14">
                    <a:pos x="T4" y="T5"/>
                  </a:cxn>
                  <a:cxn ang="T15">
                    <a:pos x="T6" y="T7"/>
                  </a:cxn>
                  <a:cxn ang="T16">
                    <a:pos x="T8" y="T9"/>
                  </a:cxn>
                  <a:cxn ang="T17">
                    <a:pos x="T10" y="T11"/>
                  </a:cxn>
                </a:cxnLst>
                <a:rect l="T18" t="T19" r="T20" b="T21"/>
                <a:pathLst>
                  <a:path w="205" h="251">
                    <a:moveTo>
                      <a:pt x="0" y="249"/>
                    </a:moveTo>
                    <a:lnTo>
                      <a:pt x="194" y="0"/>
                    </a:lnTo>
                    <a:lnTo>
                      <a:pt x="205" y="21"/>
                    </a:lnTo>
                    <a:lnTo>
                      <a:pt x="24" y="251"/>
                    </a:lnTo>
                    <a:lnTo>
                      <a:pt x="0" y="2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2" name="Freeform 87"/>
              <p:cNvSpPr>
                <a:spLocks/>
              </p:cNvSpPr>
              <p:nvPr/>
            </p:nvSpPr>
            <p:spPr bwMode="auto">
              <a:xfrm>
                <a:off x="2440" y="2545"/>
                <a:ext cx="188" cy="179"/>
              </a:xfrm>
              <a:custGeom>
                <a:avLst/>
                <a:gdLst>
                  <a:gd name="T0" fmla="*/ 2 w 374"/>
                  <a:gd name="T1" fmla="*/ 2 h 358"/>
                  <a:gd name="T2" fmla="*/ 1 w 374"/>
                  <a:gd name="T3" fmla="*/ 0 h 358"/>
                  <a:gd name="T4" fmla="*/ 0 w 374"/>
                  <a:gd name="T5" fmla="*/ 0 h 358"/>
                  <a:gd name="T6" fmla="*/ 2 w 374"/>
                  <a:gd name="T7" fmla="*/ 2 h 358"/>
                  <a:gd name="T8" fmla="*/ 2 w 374"/>
                  <a:gd name="T9" fmla="*/ 2 h 358"/>
                  <a:gd name="T10" fmla="*/ 2 w 374"/>
                  <a:gd name="T11" fmla="*/ 2 h 358"/>
                  <a:gd name="T12" fmla="*/ 0 60000 65536"/>
                  <a:gd name="T13" fmla="*/ 0 60000 65536"/>
                  <a:gd name="T14" fmla="*/ 0 60000 65536"/>
                  <a:gd name="T15" fmla="*/ 0 60000 65536"/>
                  <a:gd name="T16" fmla="*/ 0 60000 65536"/>
                  <a:gd name="T17" fmla="*/ 0 60000 65536"/>
                  <a:gd name="T18" fmla="*/ 0 w 374"/>
                  <a:gd name="T19" fmla="*/ 0 h 358"/>
                  <a:gd name="T20" fmla="*/ 374 w 374"/>
                  <a:gd name="T21" fmla="*/ 358 h 358"/>
                </a:gdLst>
                <a:ahLst/>
                <a:cxnLst>
                  <a:cxn ang="T12">
                    <a:pos x="T0" y="T1"/>
                  </a:cxn>
                  <a:cxn ang="T13">
                    <a:pos x="T2" y="T3"/>
                  </a:cxn>
                  <a:cxn ang="T14">
                    <a:pos x="T4" y="T5"/>
                  </a:cxn>
                  <a:cxn ang="T15">
                    <a:pos x="T6" y="T7"/>
                  </a:cxn>
                  <a:cxn ang="T16">
                    <a:pos x="T8" y="T9"/>
                  </a:cxn>
                  <a:cxn ang="T17">
                    <a:pos x="T10" y="T11"/>
                  </a:cxn>
                </a:cxnLst>
                <a:rect l="T18" t="T19" r="T20" b="T21"/>
                <a:pathLst>
                  <a:path w="374" h="358">
                    <a:moveTo>
                      <a:pt x="374" y="335"/>
                    </a:moveTo>
                    <a:lnTo>
                      <a:pt x="28" y="0"/>
                    </a:lnTo>
                    <a:lnTo>
                      <a:pt x="0" y="0"/>
                    </a:lnTo>
                    <a:lnTo>
                      <a:pt x="351" y="358"/>
                    </a:lnTo>
                    <a:lnTo>
                      <a:pt x="374" y="3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3" name="Freeform 88"/>
              <p:cNvSpPr>
                <a:spLocks/>
              </p:cNvSpPr>
              <p:nvPr/>
            </p:nvSpPr>
            <p:spPr bwMode="auto">
              <a:xfrm>
                <a:off x="2435" y="2724"/>
                <a:ext cx="219" cy="174"/>
              </a:xfrm>
              <a:custGeom>
                <a:avLst/>
                <a:gdLst>
                  <a:gd name="T0" fmla="*/ 1 w 440"/>
                  <a:gd name="T1" fmla="*/ 2 h 348"/>
                  <a:gd name="T2" fmla="*/ 0 w 440"/>
                  <a:gd name="T3" fmla="*/ 0 h 348"/>
                  <a:gd name="T4" fmla="*/ 0 w 440"/>
                  <a:gd name="T5" fmla="*/ 0 h 348"/>
                  <a:gd name="T6" fmla="*/ 1 w 440"/>
                  <a:gd name="T7" fmla="*/ 2 h 348"/>
                  <a:gd name="T8" fmla="*/ 1 w 440"/>
                  <a:gd name="T9" fmla="*/ 2 h 348"/>
                  <a:gd name="T10" fmla="*/ 1 w 440"/>
                  <a:gd name="T11" fmla="*/ 2 h 348"/>
                  <a:gd name="T12" fmla="*/ 0 60000 65536"/>
                  <a:gd name="T13" fmla="*/ 0 60000 65536"/>
                  <a:gd name="T14" fmla="*/ 0 60000 65536"/>
                  <a:gd name="T15" fmla="*/ 0 60000 65536"/>
                  <a:gd name="T16" fmla="*/ 0 60000 65536"/>
                  <a:gd name="T17" fmla="*/ 0 60000 65536"/>
                  <a:gd name="T18" fmla="*/ 0 w 440"/>
                  <a:gd name="T19" fmla="*/ 0 h 348"/>
                  <a:gd name="T20" fmla="*/ 440 w 440"/>
                  <a:gd name="T21" fmla="*/ 348 h 348"/>
                </a:gdLst>
                <a:ahLst/>
                <a:cxnLst>
                  <a:cxn ang="T12">
                    <a:pos x="T0" y="T1"/>
                  </a:cxn>
                  <a:cxn ang="T13">
                    <a:pos x="T2" y="T3"/>
                  </a:cxn>
                  <a:cxn ang="T14">
                    <a:pos x="T4" y="T5"/>
                  </a:cxn>
                  <a:cxn ang="T15">
                    <a:pos x="T6" y="T7"/>
                  </a:cxn>
                  <a:cxn ang="T16">
                    <a:pos x="T8" y="T9"/>
                  </a:cxn>
                  <a:cxn ang="T17">
                    <a:pos x="T10" y="T11"/>
                  </a:cxn>
                </a:cxnLst>
                <a:rect l="T18" t="T19" r="T20" b="T21"/>
                <a:pathLst>
                  <a:path w="440" h="348">
                    <a:moveTo>
                      <a:pt x="440" y="333"/>
                    </a:moveTo>
                    <a:lnTo>
                      <a:pt x="37" y="0"/>
                    </a:lnTo>
                    <a:lnTo>
                      <a:pt x="0" y="0"/>
                    </a:lnTo>
                    <a:lnTo>
                      <a:pt x="403" y="348"/>
                    </a:lnTo>
                    <a:lnTo>
                      <a:pt x="44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4" name="Freeform 89"/>
              <p:cNvSpPr>
                <a:spLocks/>
              </p:cNvSpPr>
              <p:nvPr/>
            </p:nvSpPr>
            <p:spPr bwMode="auto">
              <a:xfrm>
                <a:off x="2446" y="2405"/>
                <a:ext cx="151" cy="139"/>
              </a:xfrm>
              <a:custGeom>
                <a:avLst/>
                <a:gdLst>
                  <a:gd name="T0" fmla="*/ 1 w 302"/>
                  <a:gd name="T1" fmla="*/ 2 h 277"/>
                  <a:gd name="T2" fmla="*/ 1 w 302"/>
                  <a:gd name="T3" fmla="*/ 0 h 277"/>
                  <a:gd name="T4" fmla="*/ 0 w 302"/>
                  <a:gd name="T5" fmla="*/ 1 h 277"/>
                  <a:gd name="T6" fmla="*/ 1 w 302"/>
                  <a:gd name="T7" fmla="*/ 2 h 277"/>
                  <a:gd name="T8" fmla="*/ 1 w 302"/>
                  <a:gd name="T9" fmla="*/ 2 h 277"/>
                  <a:gd name="T10" fmla="*/ 1 w 302"/>
                  <a:gd name="T11" fmla="*/ 2 h 277"/>
                  <a:gd name="T12" fmla="*/ 0 60000 65536"/>
                  <a:gd name="T13" fmla="*/ 0 60000 65536"/>
                  <a:gd name="T14" fmla="*/ 0 60000 65536"/>
                  <a:gd name="T15" fmla="*/ 0 60000 65536"/>
                  <a:gd name="T16" fmla="*/ 0 60000 65536"/>
                  <a:gd name="T17" fmla="*/ 0 60000 65536"/>
                  <a:gd name="T18" fmla="*/ 0 w 302"/>
                  <a:gd name="T19" fmla="*/ 0 h 277"/>
                  <a:gd name="T20" fmla="*/ 302 w 302"/>
                  <a:gd name="T21" fmla="*/ 277 h 277"/>
                </a:gdLst>
                <a:ahLst/>
                <a:cxnLst>
                  <a:cxn ang="T12">
                    <a:pos x="T0" y="T1"/>
                  </a:cxn>
                  <a:cxn ang="T13">
                    <a:pos x="T2" y="T3"/>
                  </a:cxn>
                  <a:cxn ang="T14">
                    <a:pos x="T4" y="T5"/>
                  </a:cxn>
                  <a:cxn ang="T15">
                    <a:pos x="T6" y="T7"/>
                  </a:cxn>
                  <a:cxn ang="T16">
                    <a:pos x="T8" y="T9"/>
                  </a:cxn>
                  <a:cxn ang="T17">
                    <a:pos x="T10" y="T11"/>
                  </a:cxn>
                </a:cxnLst>
                <a:rect l="T18" t="T19" r="T20" b="T21"/>
                <a:pathLst>
                  <a:path w="302" h="277">
                    <a:moveTo>
                      <a:pt x="302" y="266"/>
                    </a:moveTo>
                    <a:lnTo>
                      <a:pt x="27" y="0"/>
                    </a:lnTo>
                    <a:lnTo>
                      <a:pt x="0" y="2"/>
                    </a:lnTo>
                    <a:lnTo>
                      <a:pt x="268" y="277"/>
                    </a:lnTo>
                    <a:lnTo>
                      <a:pt x="302"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5" name="Freeform 90"/>
              <p:cNvSpPr>
                <a:spLocks/>
              </p:cNvSpPr>
              <p:nvPr/>
            </p:nvSpPr>
            <p:spPr bwMode="auto">
              <a:xfrm>
                <a:off x="2441" y="2264"/>
                <a:ext cx="136" cy="146"/>
              </a:xfrm>
              <a:custGeom>
                <a:avLst/>
                <a:gdLst>
                  <a:gd name="T0" fmla="*/ 1 w 272"/>
                  <a:gd name="T1" fmla="*/ 1 h 292"/>
                  <a:gd name="T2" fmla="*/ 1 w 272"/>
                  <a:gd name="T3" fmla="*/ 0 h 292"/>
                  <a:gd name="T4" fmla="*/ 0 w 272"/>
                  <a:gd name="T5" fmla="*/ 1 h 292"/>
                  <a:gd name="T6" fmla="*/ 1 w 272"/>
                  <a:gd name="T7" fmla="*/ 1 h 292"/>
                  <a:gd name="T8" fmla="*/ 1 w 272"/>
                  <a:gd name="T9" fmla="*/ 1 h 292"/>
                  <a:gd name="T10" fmla="*/ 1 w 272"/>
                  <a:gd name="T11" fmla="*/ 1 h 292"/>
                  <a:gd name="T12" fmla="*/ 0 60000 65536"/>
                  <a:gd name="T13" fmla="*/ 0 60000 65536"/>
                  <a:gd name="T14" fmla="*/ 0 60000 65536"/>
                  <a:gd name="T15" fmla="*/ 0 60000 65536"/>
                  <a:gd name="T16" fmla="*/ 0 60000 65536"/>
                  <a:gd name="T17" fmla="*/ 0 60000 65536"/>
                  <a:gd name="T18" fmla="*/ 0 w 272"/>
                  <a:gd name="T19" fmla="*/ 0 h 292"/>
                  <a:gd name="T20" fmla="*/ 272 w 272"/>
                  <a:gd name="T21" fmla="*/ 292 h 292"/>
                </a:gdLst>
                <a:ahLst/>
                <a:cxnLst>
                  <a:cxn ang="T12">
                    <a:pos x="T0" y="T1"/>
                  </a:cxn>
                  <a:cxn ang="T13">
                    <a:pos x="T2" y="T3"/>
                  </a:cxn>
                  <a:cxn ang="T14">
                    <a:pos x="T4" y="T5"/>
                  </a:cxn>
                  <a:cxn ang="T15">
                    <a:pos x="T6" y="T7"/>
                  </a:cxn>
                  <a:cxn ang="T16">
                    <a:pos x="T8" y="T9"/>
                  </a:cxn>
                  <a:cxn ang="T17">
                    <a:pos x="T10" y="T11"/>
                  </a:cxn>
                </a:cxnLst>
                <a:rect l="T18" t="T19" r="T20" b="T21"/>
                <a:pathLst>
                  <a:path w="272" h="292">
                    <a:moveTo>
                      <a:pt x="272" y="262"/>
                    </a:moveTo>
                    <a:lnTo>
                      <a:pt x="21" y="0"/>
                    </a:lnTo>
                    <a:lnTo>
                      <a:pt x="0" y="7"/>
                    </a:lnTo>
                    <a:lnTo>
                      <a:pt x="262" y="292"/>
                    </a:lnTo>
                    <a:lnTo>
                      <a:pt x="272" y="2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6" name="Freeform 91"/>
              <p:cNvSpPr>
                <a:spLocks/>
              </p:cNvSpPr>
              <p:nvPr/>
            </p:nvSpPr>
            <p:spPr bwMode="auto">
              <a:xfrm>
                <a:off x="2440" y="2151"/>
                <a:ext cx="115" cy="117"/>
              </a:xfrm>
              <a:custGeom>
                <a:avLst/>
                <a:gdLst>
                  <a:gd name="T0" fmla="*/ 1 w 230"/>
                  <a:gd name="T1" fmla="*/ 1 h 234"/>
                  <a:gd name="T2" fmla="*/ 1 w 230"/>
                  <a:gd name="T3" fmla="*/ 0 h 234"/>
                  <a:gd name="T4" fmla="*/ 0 w 230"/>
                  <a:gd name="T5" fmla="*/ 1 h 234"/>
                  <a:gd name="T6" fmla="*/ 1 w 230"/>
                  <a:gd name="T7" fmla="*/ 1 h 234"/>
                  <a:gd name="T8" fmla="*/ 1 w 230"/>
                  <a:gd name="T9" fmla="*/ 1 h 234"/>
                  <a:gd name="T10" fmla="*/ 1 w 230"/>
                  <a:gd name="T11" fmla="*/ 1 h 234"/>
                  <a:gd name="T12" fmla="*/ 0 60000 65536"/>
                  <a:gd name="T13" fmla="*/ 0 60000 65536"/>
                  <a:gd name="T14" fmla="*/ 0 60000 65536"/>
                  <a:gd name="T15" fmla="*/ 0 60000 65536"/>
                  <a:gd name="T16" fmla="*/ 0 60000 65536"/>
                  <a:gd name="T17" fmla="*/ 0 60000 65536"/>
                  <a:gd name="T18" fmla="*/ 0 w 230"/>
                  <a:gd name="T19" fmla="*/ 0 h 234"/>
                  <a:gd name="T20" fmla="*/ 230 w 230"/>
                  <a:gd name="T21" fmla="*/ 234 h 234"/>
                </a:gdLst>
                <a:ahLst/>
                <a:cxnLst>
                  <a:cxn ang="T12">
                    <a:pos x="T0" y="T1"/>
                  </a:cxn>
                  <a:cxn ang="T13">
                    <a:pos x="T2" y="T3"/>
                  </a:cxn>
                  <a:cxn ang="T14">
                    <a:pos x="T4" y="T5"/>
                  </a:cxn>
                  <a:cxn ang="T15">
                    <a:pos x="T6" y="T7"/>
                  </a:cxn>
                  <a:cxn ang="T16">
                    <a:pos x="T8" y="T9"/>
                  </a:cxn>
                  <a:cxn ang="T17">
                    <a:pos x="T10" y="T11"/>
                  </a:cxn>
                </a:cxnLst>
                <a:rect l="T18" t="T19" r="T20" b="T21"/>
                <a:pathLst>
                  <a:path w="230" h="234">
                    <a:moveTo>
                      <a:pt x="230" y="215"/>
                    </a:moveTo>
                    <a:lnTo>
                      <a:pt x="28" y="0"/>
                    </a:lnTo>
                    <a:lnTo>
                      <a:pt x="0" y="6"/>
                    </a:lnTo>
                    <a:lnTo>
                      <a:pt x="220" y="234"/>
                    </a:lnTo>
                    <a:lnTo>
                      <a:pt x="230" y="2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7" name="Freeform 92"/>
              <p:cNvSpPr>
                <a:spLocks/>
              </p:cNvSpPr>
              <p:nvPr/>
            </p:nvSpPr>
            <p:spPr bwMode="auto">
              <a:xfrm>
                <a:off x="2441" y="2029"/>
                <a:ext cx="104" cy="126"/>
              </a:xfrm>
              <a:custGeom>
                <a:avLst/>
                <a:gdLst>
                  <a:gd name="T0" fmla="*/ 1 w 207"/>
                  <a:gd name="T1" fmla="*/ 0 h 253"/>
                  <a:gd name="T2" fmla="*/ 1 w 207"/>
                  <a:gd name="T3" fmla="*/ 0 h 253"/>
                  <a:gd name="T4" fmla="*/ 0 w 207"/>
                  <a:gd name="T5" fmla="*/ 0 h 253"/>
                  <a:gd name="T6" fmla="*/ 1 w 207"/>
                  <a:gd name="T7" fmla="*/ 0 h 253"/>
                  <a:gd name="T8" fmla="*/ 1 w 207"/>
                  <a:gd name="T9" fmla="*/ 0 h 253"/>
                  <a:gd name="T10" fmla="*/ 1 w 207"/>
                  <a:gd name="T11" fmla="*/ 0 h 253"/>
                  <a:gd name="T12" fmla="*/ 0 60000 65536"/>
                  <a:gd name="T13" fmla="*/ 0 60000 65536"/>
                  <a:gd name="T14" fmla="*/ 0 60000 65536"/>
                  <a:gd name="T15" fmla="*/ 0 60000 65536"/>
                  <a:gd name="T16" fmla="*/ 0 60000 65536"/>
                  <a:gd name="T17" fmla="*/ 0 60000 65536"/>
                  <a:gd name="T18" fmla="*/ 0 w 207"/>
                  <a:gd name="T19" fmla="*/ 0 h 253"/>
                  <a:gd name="T20" fmla="*/ 207 w 207"/>
                  <a:gd name="T21" fmla="*/ 253 h 253"/>
                </a:gdLst>
                <a:ahLst/>
                <a:cxnLst>
                  <a:cxn ang="T12">
                    <a:pos x="T0" y="T1"/>
                  </a:cxn>
                  <a:cxn ang="T13">
                    <a:pos x="T2" y="T3"/>
                  </a:cxn>
                  <a:cxn ang="T14">
                    <a:pos x="T4" y="T5"/>
                  </a:cxn>
                  <a:cxn ang="T15">
                    <a:pos x="T6" y="T7"/>
                  </a:cxn>
                  <a:cxn ang="T16">
                    <a:pos x="T8" y="T9"/>
                  </a:cxn>
                  <a:cxn ang="T17">
                    <a:pos x="T10" y="T11"/>
                  </a:cxn>
                </a:cxnLst>
                <a:rect l="T18" t="T19" r="T20" b="T21"/>
                <a:pathLst>
                  <a:path w="207" h="253">
                    <a:moveTo>
                      <a:pt x="207" y="249"/>
                    </a:moveTo>
                    <a:lnTo>
                      <a:pt x="13" y="0"/>
                    </a:lnTo>
                    <a:lnTo>
                      <a:pt x="0" y="21"/>
                    </a:lnTo>
                    <a:lnTo>
                      <a:pt x="182" y="253"/>
                    </a:lnTo>
                    <a:lnTo>
                      <a:pt x="207" y="2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8" name="Freeform 93"/>
              <p:cNvSpPr>
                <a:spLocks/>
              </p:cNvSpPr>
              <p:nvPr/>
            </p:nvSpPr>
            <p:spPr bwMode="auto">
              <a:xfrm>
                <a:off x="2497" y="2539"/>
                <a:ext cx="188" cy="178"/>
              </a:xfrm>
              <a:custGeom>
                <a:avLst/>
                <a:gdLst>
                  <a:gd name="T0" fmla="*/ 0 w 374"/>
                  <a:gd name="T1" fmla="*/ 1 h 358"/>
                  <a:gd name="T2" fmla="*/ 2 w 374"/>
                  <a:gd name="T3" fmla="*/ 0 h 358"/>
                  <a:gd name="T4" fmla="*/ 2 w 374"/>
                  <a:gd name="T5" fmla="*/ 0 h 358"/>
                  <a:gd name="T6" fmla="*/ 1 w 374"/>
                  <a:gd name="T7" fmla="*/ 1 h 358"/>
                  <a:gd name="T8" fmla="*/ 0 w 374"/>
                  <a:gd name="T9" fmla="*/ 1 h 358"/>
                  <a:gd name="T10" fmla="*/ 0 w 374"/>
                  <a:gd name="T11" fmla="*/ 1 h 358"/>
                  <a:gd name="T12" fmla="*/ 0 60000 65536"/>
                  <a:gd name="T13" fmla="*/ 0 60000 65536"/>
                  <a:gd name="T14" fmla="*/ 0 60000 65536"/>
                  <a:gd name="T15" fmla="*/ 0 60000 65536"/>
                  <a:gd name="T16" fmla="*/ 0 60000 65536"/>
                  <a:gd name="T17" fmla="*/ 0 60000 65536"/>
                  <a:gd name="T18" fmla="*/ 0 w 374"/>
                  <a:gd name="T19" fmla="*/ 0 h 358"/>
                  <a:gd name="T20" fmla="*/ 374 w 374"/>
                  <a:gd name="T21" fmla="*/ 358 h 358"/>
                </a:gdLst>
                <a:ahLst/>
                <a:cxnLst>
                  <a:cxn ang="T12">
                    <a:pos x="T0" y="T1"/>
                  </a:cxn>
                  <a:cxn ang="T13">
                    <a:pos x="T2" y="T3"/>
                  </a:cxn>
                  <a:cxn ang="T14">
                    <a:pos x="T4" y="T5"/>
                  </a:cxn>
                  <a:cxn ang="T15">
                    <a:pos x="T6" y="T7"/>
                  </a:cxn>
                  <a:cxn ang="T16">
                    <a:pos x="T8" y="T9"/>
                  </a:cxn>
                  <a:cxn ang="T17">
                    <a:pos x="T10" y="T11"/>
                  </a:cxn>
                </a:cxnLst>
                <a:rect l="T18" t="T19" r="T20" b="T21"/>
                <a:pathLst>
                  <a:path w="374" h="358">
                    <a:moveTo>
                      <a:pt x="0" y="335"/>
                    </a:moveTo>
                    <a:lnTo>
                      <a:pt x="344" y="0"/>
                    </a:lnTo>
                    <a:lnTo>
                      <a:pt x="374" y="0"/>
                    </a:lnTo>
                    <a:lnTo>
                      <a:pt x="23" y="358"/>
                    </a:lnTo>
                    <a:lnTo>
                      <a:pt x="0" y="3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 name="Freeform 94"/>
              <p:cNvSpPr>
                <a:spLocks/>
              </p:cNvSpPr>
              <p:nvPr/>
            </p:nvSpPr>
            <p:spPr bwMode="auto">
              <a:xfrm>
                <a:off x="2502" y="2715"/>
                <a:ext cx="219" cy="175"/>
              </a:xfrm>
              <a:custGeom>
                <a:avLst/>
                <a:gdLst>
                  <a:gd name="T0" fmla="*/ 0 w 438"/>
                  <a:gd name="T1" fmla="*/ 2 h 350"/>
                  <a:gd name="T2" fmla="*/ 2 w 438"/>
                  <a:gd name="T3" fmla="*/ 0 h 350"/>
                  <a:gd name="T4" fmla="*/ 2 w 438"/>
                  <a:gd name="T5" fmla="*/ 0 h 350"/>
                  <a:gd name="T6" fmla="*/ 1 w 438"/>
                  <a:gd name="T7" fmla="*/ 2 h 350"/>
                  <a:gd name="T8" fmla="*/ 0 w 438"/>
                  <a:gd name="T9" fmla="*/ 2 h 350"/>
                  <a:gd name="T10" fmla="*/ 0 w 438"/>
                  <a:gd name="T11" fmla="*/ 2 h 350"/>
                  <a:gd name="T12" fmla="*/ 0 60000 65536"/>
                  <a:gd name="T13" fmla="*/ 0 60000 65536"/>
                  <a:gd name="T14" fmla="*/ 0 60000 65536"/>
                  <a:gd name="T15" fmla="*/ 0 60000 65536"/>
                  <a:gd name="T16" fmla="*/ 0 60000 65536"/>
                  <a:gd name="T17" fmla="*/ 0 60000 65536"/>
                  <a:gd name="T18" fmla="*/ 0 w 438"/>
                  <a:gd name="T19" fmla="*/ 0 h 350"/>
                  <a:gd name="T20" fmla="*/ 438 w 438"/>
                  <a:gd name="T21" fmla="*/ 350 h 350"/>
                </a:gdLst>
                <a:ahLst/>
                <a:cxnLst>
                  <a:cxn ang="T12">
                    <a:pos x="T0" y="T1"/>
                  </a:cxn>
                  <a:cxn ang="T13">
                    <a:pos x="T2" y="T3"/>
                  </a:cxn>
                  <a:cxn ang="T14">
                    <a:pos x="T4" y="T5"/>
                  </a:cxn>
                  <a:cxn ang="T15">
                    <a:pos x="T6" y="T7"/>
                  </a:cxn>
                  <a:cxn ang="T16">
                    <a:pos x="T8" y="T9"/>
                  </a:cxn>
                  <a:cxn ang="T17">
                    <a:pos x="T10" y="T11"/>
                  </a:cxn>
                </a:cxnLst>
                <a:rect l="T18" t="T19" r="T20" b="T21"/>
                <a:pathLst>
                  <a:path w="438" h="350">
                    <a:moveTo>
                      <a:pt x="0" y="334"/>
                    </a:moveTo>
                    <a:lnTo>
                      <a:pt x="401" y="0"/>
                    </a:lnTo>
                    <a:lnTo>
                      <a:pt x="438" y="0"/>
                    </a:lnTo>
                    <a:lnTo>
                      <a:pt x="36" y="350"/>
                    </a:lnTo>
                    <a:lnTo>
                      <a:pt x="0" y="3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0" name="Freeform 95"/>
              <p:cNvSpPr>
                <a:spLocks/>
              </p:cNvSpPr>
              <p:nvPr/>
            </p:nvSpPr>
            <p:spPr bwMode="auto">
              <a:xfrm>
                <a:off x="2500" y="2400"/>
                <a:ext cx="150" cy="139"/>
              </a:xfrm>
              <a:custGeom>
                <a:avLst/>
                <a:gdLst>
                  <a:gd name="T0" fmla="*/ 0 w 300"/>
                  <a:gd name="T1" fmla="*/ 1 h 278"/>
                  <a:gd name="T2" fmla="*/ 1 w 300"/>
                  <a:gd name="T3" fmla="*/ 0 h 278"/>
                  <a:gd name="T4" fmla="*/ 1 w 300"/>
                  <a:gd name="T5" fmla="*/ 1 h 278"/>
                  <a:gd name="T6" fmla="*/ 1 w 300"/>
                  <a:gd name="T7" fmla="*/ 1 h 278"/>
                  <a:gd name="T8" fmla="*/ 0 w 300"/>
                  <a:gd name="T9" fmla="*/ 1 h 278"/>
                  <a:gd name="T10" fmla="*/ 0 w 300"/>
                  <a:gd name="T11" fmla="*/ 1 h 278"/>
                  <a:gd name="T12" fmla="*/ 0 60000 65536"/>
                  <a:gd name="T13" fmla="*/ 0 60000 65536"/>
                  <a:gd name="T14" fmla="*/ 0 60000 65536"/>
                  <a:gd name="T15" fmla="*/ 0 60000 65536"/>
                  <a:gd name="T16" fmla="*/ 0 60000 65536"/>
                  <a:gd name="T17" fmla="*/ 0 60000 65536"/>
                  <a:gd name="T18" fmla="*/ 0 w 300"/>
                  <a:gd name="T19" fmla="*/ 0 h 278"/>
                  <a:gd name="T20" fmla="*/ 300 w 300"/>
                  <a:gd name="T21" fmla="*/ 278 h 278"/>
                </a:gdLst>
                <a:ahLst/>
                <a:cxnLst>
                  <a:cxn ang="T12">
                    <a:pos x="T0" y="T1"/>
                  </a:cxn>
                  <a:cxn ang="T13">
                    <a:pos x="T2" y="T3"/>
                  </a:cxn>
                  <a:cxn ang="T14">
                    <a:pos x="T4" y="T5"/>
                  </a:cxn>
                  <a:cxn ang="T15">
                    <a:pos x="T6" y="T7"/>
                  </a:cxn>
                  <a:cxn ang="T16">
                    <a:pos x="T8" y="T9"/>
                  </a:cxn>
                  <a:cxn ang="T17">
                    <a:pos x="T10" y="T11"/>
                  </a:cxn>
                </a:cxnLst>
                <a:rect l="T18" t="T19" r="T20" b="T21"/>
                <a:pathLst>
                  <a:path w="300" h="278">
                    <a:moveTo>
                      <a:pt x="0" y="270"/>
                    </a:moveTo>
                    <a:lnTo>
                      <a:pt x="273" y="0"/>
                    </a:lnTo>
                    <a:lnTo>
                      <a:pt x="300" y="6"/>
                    </a:lnTo>
                    <a:lnTo>
                      <a:pt x="32" y="278"/>
                    </a:lnTo>
                    <a:lnTo>
                      <a:pt x="0" y="2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1" name="Freeform 96"/>
              <p:cNvSpPr>
                <a:spLocks/>
              </p:cNvSpPr>
              <p:nvPr/>
            </p:nvSpPr>
            <p:spPr bwMode="auto">
              <a:xfrm>
                <a:off x="2498" y="2264"/>
                <a:ext cx="136" cy="145"/>
              </a:xfrm>
              <a:custGeom>
                <a:avLst/>
                <a:gdLst>
                  <a:gd name="T0" fmla="*/ 0 w 272"/>
                  <a:gd name="T1" fmla="*/ 1 h 290"/>
                  <a:gd name="T2" fmla="*/ 1 w 272"/>
                  <a:gd name="T3" fmla="*/ 0 h 290"/>
                  <a:gd name="T4" fmla="*/ 1 w 272"/>
                  <a:gd name="T5" fmla="*/ 1 h 290"/>
                  <a:gd name="T6" fmla="*/ 1 w 272"/>
                  <a:gd name="T7" fmla="*/ 1 h 290"/>
                  <a:gd name="T8" fmla="*/ 0 w 272"/>
                  <a:gd name="T9" fmla="*/ 1 h 290"/>
                  <a:gd name="T10" fmla="*/ 0 w 272"/>
                  <a:gd name="T11" fmla="*/ 1 h 290"/>
                  <a:gd name="T12" fmla="*/ 0 60000 65536"/>
                  <a:gd name="T13" fmla="*/ 0 60000 65536"/>
                  <a:gd name="T14" fmla="*/ 0 60000 65536"/>
                  <a:gd name="T15" fmla="*/ 0 60000 65536"/>
                  <a:gd name="T16" fmla="*/ 0 60000 65536"/>
                  <a:gd name="T17" fmla="*/ 0 60000 65536"/>
                  <a:gd name="T18" fmla="*/ 0 w 272"/>
                  <a:gd name="T19" fmla="*/ 0 h 290"/>
                  <a:gd name="T20" fmla="*/ 272 w 272"/>
                  <a:gd name="T21" fmla="*/ 290 h 290"/>
                </a:gdLst>
                <a:ahLst/>
                <a:cxnLst>
                  <a:cxn ang="T12">
                    <a:pos x="T0" y="T1"/>
                  </a:cxn>
                  <a:cxn ang="T13">
                    <a:pos x="T2" y="T3"/>
                  </a:cxn>
                  <a:cxn ang="T14">
                    <a:pos x="T4" y="T5"/>
                  </a:cxn>
                  <a:cxn ang="T15">
                    <a:pos x="T6" y="T7"/>
                  </a:cxn>
                  <a:cxn ang="T16">
                    <a:pos x="T8" y="T9"/>
                  </a:cxn>
                  <a:cxn ang="T17">
                    <a:pos x="T10" y="T11"/>
                  </a:cxn>
                </a:cxnLst>
                <a:rect l="T18" t="T19" r="T20" b="T21"/>
                <a:pathLst>
                  <a:path w="272" h="290">
                    <a:moveTo>
                      <a:pt x="0" y="260"/>
                    </a:moveTo>
                    <a:lnTo>
                      <a:pt x="251" y="0"/>
                    </a:lnTo>
                    <a:lnTo>
                      <a:pt x="272" y="5"/>
                    </a:lnTo>
                    <a:lnTo>
                      <a:pt x="11" y="290"/>
                    </a:lnTo>
                    <a:lnTo>
                      <a:pt x="0" y="2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2" name="Freeform 97"/>
              <p:cNvSpPr>
                <a:spLocks/>
              </p:cNvSpPr>
              <p:nvPr/>
            </p:nvSpPr>
            <p:spPr bwMode="auto">
              <a:xfrm>
                <a:off x="2502" y="2153"/>
                <a:ext cx="116" cy="118"/>
              </a:xfrm>
              <a:custGeom>
                <a:avLst/>
                <a:gdLst>
                  <a:gd name="T0" fmla="*/ 0 w 232"/>
                  <a:gd name="T1" fmla="*/ 1 h 236"/>
                  <a:gd name="T2" fmla="*/ 1 w 232"/>
                  <a:gd name="T3" fmla="*/ 0 h 236"/>
                  <a:gd name="T4" fmla="*/ 1 w 232"/>
                  <a:gd name="T5" fmla="*/ 1 h 236"/>
                  <a:gd name="T6" fmla="*/ 1 w 232"/>
                  <a:gd name="T7" fmla="*/ 1 h 236"/>
                  <a:gd name="T8" fmla="*/ 0 w 232"/>
                  <a:gd name="T9" fmla="*/ 1 h 236"/>
                  <a:gd name="T10" fmla="*/ 0 w 232"/>
                  <a:gd name="T11" fmla="*/ 1 h 236"/>
                  <a:gd name="T12" fmla="*/ 0 60000 65536"/>
                  <a:gd name="T13" fmla="*/ 0 60000 65536"/>
                  <a:gd name="T14" fmla="*/ 0 60000 65536"/>
                  <a:gd name="T15" fmla="*/ 0 60000 65536"/>
                  <a:gd name="T16" fmla="*/ 0 60000 65536"/>
                  <a:gd name="T17" fmla="*/ 0 60000 65536"/>
                  <a:gd name="T18" fmla="*/ 0 w 232"/>
                  <a:gd name="T19" fmla="*/ 0 h 236"/>
                  <a:gd name="T20" fmla="*/ 232 w 232"/>
                  <a:gd name="T21" fmla="*/ 236 h 236"/>
                </a:gdLst>
                <a:ahLst/>
                <a:cxnLst>
                  <a:cxn ang="T12">
                    <a:pos x="T0" y="T1"/>
                  </a:cxn>
                  <a:cxn ang="T13">
                    <a:pos x="T2" y="T3"/>
                  </a:cxn>
                  <a:cxn ang="T14">
                    <a:pos x="T4" y="T5"/>
                  </a:cxn>
                  <a:cxn ang="T15">
                    <a:pos x="T6" y="T7"/>
                  </a:cxn>
                  <a:cxn ang="T16">
                    <a:pos x="T8" y="T9"/>
                  </a:cxn>
                  <a:cxn ang="T17">
                    <a:pos x="T10" y="T11"/>
                  </a:cxn>
                </a:cxnLst>
                <a:rect l="T18" t="T19" r="T20" b="T21"/>
                <a:pathLst>
                  <a:path w="232" h="236">
                    <a:moveTo>
                      <a:pt x="0" y="215"/>
                    </a:moveTo>
                    <a:lnTo>
                      <a:pt x="204" y="0"/>
                    </a:lnTo>
                    <a:lnTo>
                      <a:pt x="232" y="6"/>
                    </a:lnTo>
                    <a:lnTo>
                      <a:pt x="8" y="236"/>
                    </a:lnTo>
                    <a:lnTo>
                      <a:pt x="0" y="2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3" name="Freeform 98"/>
              <p:cNvSpPr>
                <a:spLocks/>
              </p:cNvSpPr>
              <p:nvPr/>
            </p:nvSpPr>
            <p:spPr bwMode="auto">
              <a:xfrm>
                <a:off x="2484" y="2036"/>
                <a:ext cx="103" cy="125"/>
              </a:xfrm>
              <a:custGeom>
                <a:avLst/>
                <a:gdLst>
                  <a:gd name="T0" fmla="*/ 0 w 206"/>
                  <a:gd name="T1" fmla="*/ 0 h 251"/>
                  <a:gd name="T2" fmla="*/ 1 w 206"/>
                  <a:gd name="T3" fmla="*/ 0 h 251"/>
                  <a:gd name="T4" fmla="*/ 1 w 206"/>
                  <a:gd name="T5" fmla="*/ 0 h 251"/>
                  <a:gd name="T6" fmla="*/ 1 w 206"/>
                  <a:gd name="T7" fmla="*/ 0 h 251"/>
                  <a:gd name="T8" fmla="*/ 0 w 206"/>
                  <a:gd name="T9" fmla="*/ 0 h 251"/>
                  <a:gd name="T10" fmla="*/ 0 w 206"/>
                  <a:gd name="T11" fmla="*/ 0 h 251"/>
                  <a:gd name="T12" fmla="*/ 0 60000 65536"/>
                  <a:gd name="T13" fmla="*/ 0 60000 65536"/>
                  <a:gd name="T14" fmla="*/ 0 60000 65536"/>
                  <a:gd name="T15" fmla="*/ 0 60000 65536"/>
                  <a:gd name="T16" fmla="*/ 0 60000 65536"/>
                  <a:gd name="T17" fmla="*/ 0 60000 65536"/>
                  <a:gd name="T18" fmla="*/ 0 w 206"/>
                  <a:gd name="T19" fmla="*/ 0 h 251"/>
                  <a:gd name="T20" fmla="*/ 206 w 206"/>
                  <a:gd name="T21" fmla="*/ 251 h 251"/>
                </a:gdLst>
                <a:ahLst/>
                <a:cxnLst>
                  <a:cxn ang="T12">
                    <a:pos x="T0" y="T1"/>
                  </a:cxn>
                  <a:cxn ang="T13">
                    <a:pos x="T2" y="T3"/>
                  </a:cxn>
                  <a:cxn ang="T14">
                    <a:pos x="T4" y="T5"/>
                  </a:cxn>
                  <a:cxn ang="T15">
                    <a:pos x="T6" y="T7"/>
                  </a:cxn>
                  <a:cxn ang="T16">
                    <a:pos x="T8" y="T9"/>
                  </a:cxn>
                  <a:cxn ang="T17">
                    <a:pos x="T10" y="T11"/>
                  </a:cxn>
                </a:cxnLst>
                <a:rect l="T18" t="T19" r="T20" b="T21"/>
                <a:pathLst>
                  <a:path w="206" h="251">
                    <a:moveTo>
                      <a:pt x="0" y="249"/>
                    </a:moveTo>
                    <a:lnTo>
                      <a:pt x="192" y="0"/>
                    </a:lnTo>
                    <a:lnTo>
                      <a:pt x="206" y="21"/>
                    </a:lnTo>
                    <a:lnTo>
                      <a:pt x="23" y="251"/>
                    </a:lnTo>
                    <a:lnTo>
                      <a:pt x="0" y="2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4" name="Freeform 99"/>
              <p:cNvSpPr>
                <a:spLocks/>
              </p:cNvSpPr>
              <p:nvPr/>
            </p:nvSpPr>
            <p:spPr bwMode="auto">
              <a:xfrm>
                <a:off x="2518" y="2541"/>
                <a:ext cx="188" cy="178"/>
              </a:xfrm>
              <a:custGeom>
                <a:avLst/>
                <a:gdLst>
                  <a:gd name="T0" fmla="*/ 2 w 374"/>
                  <a:gd name="T1" fmla="*/ 2 h 355"/>
                  <a:gd name="T2" fmla="*/ 1 w 374"/>
                  <a:gd name="T3" fmla="*/ 0 h 355"/>
                  <a:gd name="T4" fmla="*/ 0 w 374"/>
                  <a:gd name="T5" fmla="*/ 0 h 355"/>
                  <a:gd name="T6" fmla="*/ 2 w 374"/>
                  <a:gd name="T7" fmla="*/ 2 h 355"/>
                  <a:gd name="T8" fmla="*/ 2 w 374"/>
                  <a:gd name="T9" fmla="*/ 2 h 355"/>
                  <a:gd name="T10" fmla="*/ 2 w 374"/>
                  <a:gd name="T11" fmla="*/ 2 h 355"/>
                  <a:gd name="T12" fmla="*/ 0 60000 65536"/>
                  <a:gd name="T13" fmla="*/ 0 60000 65536"/>
                  <a:gd name="T14" fmla="*/ 0 60000 65536"/>
                  <a:gd name="T15" fmla="*/ 0 60000 65536"/>
                  <a:gd name="T16" fmla="*/ 0 60000 65536"/>
                  <a:gd name="T17" fmla="*/ 0 60000 65536"/>
                  <a:gd name="T18" fmla="*/ 0 w 374"/>
                  <a:gd name="T19" fmla="*/ 0 h 355"/>
                  <a:gd name="T20" fmla="*/ 374 w 374"/>
                  <a:gd name="T21" fmla="*/ 355 h 355"/>
                </a:gdLst>
                <a:ahLst/>
                <a:cxnLst>
                  <a:cxn ang="T12">
                    <a:pos x="T0" y="T1"/>
                  </a:cxn>
                  <a:cxn ang="T13">
                    <a:pos x="T2" y="T3"/>
                  </a:cxn>
                  <a:cxn ang="T14">
                    <a:pos x="T4" y="T5"/>
                  </a:cxn>
                  <a:cxn ang="T15">
                    <a:pos x="T6" y="T7"/>
                  </a:cxn>
                  <a:cxn ang="T16">
                    <a:pos x="T8" y="T9"/>
                  </a:cxn>
                  <a:cxn ang="T17">
                    <a:pos x="T10" y="T11"/>
                  </a:cxn>
                </a:cxnLst>
                <a:rect l="T18" t="T19" r="T20" b="T21"/>
                <a:pathLst>
                  <a:path w="374" h="355">
                    <a:moveTo>
                      <a:pt x="374" y="332"/>
                    </a:moveTo>
                    <a:lnTo>
                      <a:pt x="28" y="0"/>
                    </a:lnTo>
                    <a:lnTo>
                      <a:pt x="0" y="0"/>
                    </a:lnTo>
                    <a:lnTo>
                      <a:pt x="351" y="355"/>
                    </a:lnTo>
                    <a:lnTo>
                      <a:pt x="374" y="3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5" name="Freeform 100"/>
              <p:cNvSpPr>
                <a:spLocks/>
              </p:cNvSpPr>
              <p:nvPr/>
            </p:nvSpPr>
            <p:spPr bwMode="auto">
              <a:xfrm>
                <a:off x="2518" y="2720"/>
                <a:ext cx="219" cy="175"/>
              </a:xfrm>
              <a:custGeom>
                <a:avLst/>
                <a:gdLst>
                  <a:gd name="T0" fmla="*/ 2 w 437"/>
                  <a:gd name="T1" fmla="*/ 2 h 350"/>
                  <a:gd name="T2" fmla="*/ 1 w 437"/>
                  <a:gd name="T3" fmla="*/ 0 h 350"/>
                  <a:gd name="T4" fmla="*/ 0 w 437"/>
                  <a:gd name="T5" fmla="*/ 0 h 350"/>
                  <a:gd name="T6" fmla="*/ 2 w 437"/>
                  <a:gd name="T7" fmla="*/ 2 h 350"/>
                  <a:gd name="T8" fmla="*/ 2 w 437"/>
                  <a:gd name="T9" fmla="*/ 2 h 350"/>
                  <a:gd name="T10" fmla="*/ 2 w 437"/>
                  <a:gd name="T11" fmla="*/ 2 h 350"/>
                  <a:gd name="T12" fmla="*/ 0 60000 65536"/>
                  <a:gd name="T13" fmla="*/ 0 60000 65536"/>
                  <a:gd name="T14" fmla="*/ 0 60000 65536"/>
                  <a:gd name="T15" fmla="*/ 0 60000 65536"/>
                  <a:gd name="T16" fmla="*/ 0 60000 65536"/>
                  <a:gd name="T17" fmla="*/ 0 60000 65536"/>
                  <a:gd name="T18" fmla="*/ 0 w 437"/>
                  <a:gd name="T19" fmla="*/ 0 h 350"/>
                  <a:gd name="T20" fmla="*/ 437 w 437"/>
                  <a:gd name="T21" fmla="*/ 350 h 350"/>
                </a:gdLst>
                <a:ahLst/>
                <a:cxnLst>
                  <a:cxn ang="T12">
                    <a:pos x="T0" y="T1"/>
                  </a:cxn>
                  <a:cxn ang="T13">
                    <a:pos x="T2" y="T3"/>
                  </a:cxn>
                  <a:cxn ang="T14">
                    <a:pos x="T4" y="T5"/>
                  </a:cxn>
                  <a:cxn ang="T15">
                    <a:pos x="T6" y="T7"/>
                  </a:cxn>
                  <a:cxn ang="T16">
                    <a:pos x="T8" y="T9"/>
                  </a:cxn>
                  <a:cxn ang="T17">
                    <a:pos x="T10" y="T11"/>
                  </a:cxn>
                </a:cxnLst>
                <a:rect l="T18" t="T19" r="T20" b="T21"/>
                <a:pathLst>
                  <a:path w="437" h="350">
                    <a:moveTo>
                      <a:pt x="437" y="335"/>
                    </a:moveTo>
                    <a:lnTo>
                      <a:pt x="36" y="0"/>
                    </a:lnTo>
                    <a:lnTo>
                      <a:pt x="0" y="0"/>
                    </a:lnTo>
                    <a:lnTo>
                      <a:pt x="401" y="350"/>
                    </a:lnTo>
                    <a:lnTo>
                      <a:pt x="437" y="3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6" name="Freeform 101"/>
              <p:cNvSpPr>
                <a:spLocks/>
              </p:cNvSpPr>
              <p:nvPr/>
            </p:nvSpPr>
            <p:spPr bwMode="auto">
              <a:xfrm>
                <a:off x="2515" y="2400"/>
                <a:ext cx="150" cy="139"/>
              </a:xfrm>
              <a:custGeom>
                <a:avLst/>
                <a:gdLst>
                  <a:gd name="T0" fmla="*/ 2 w 298"/>
                  <a:gd name="T1" fmla="*/ 1 h 278"/>
                  <a:gd name="T2" fmla="*/ 1 w 298"/>
                  <a:gd name="T3" fmla="*/ 0 h 278"/>
                  <a:gd name="T4" fmla="*/ 0 w 298"/>
                  <a:gd name="T5" fmla="*/ 1 h 278"/>
                  <a:gd name="T6" fmla="*/ 2 w 298"/>
                  <a:gd name="T7" fmla="*/ 1 h 278"/>
                  <a:gd name="T8" fmla="*/ 2 w 298"/>
                  <a:gd name="T9" fmla="*/ 1 h 278"/>
                  <a:gd name="T10" fmla="*/ 2 w 298"/>
                  <a:gd name="T11" fmla="*/ 1 h 278"/>
                  <a:gd name="T12" fmla="*/ 0 60000 65536"/>
                  <a:gd name="T13" fmla="*/ 0 60000 65536"/>
                  <a:gd name="T14" fmla="*/ 0 60000 65536"/>
                  <a:gd name="T15" fmla="*/ 0 60000 65536"/>
                  <a:gd name="T16" fmla="*/ 0 60000 65536"/>
                  <a:gd name="T17" fmla="*/ 0 60000 65536"/>
                  <a:gd name="T18" fmla="*/ 0 w 298"/>
                  <a:gd name="T19" fmla="*/ 0 h 278"/>
                  <a:gd name="T20" fmla="*/ 298 w 298"/>
                  <a:gd name="T21" fmla="*/ 278 h 278"/>
                </a:gdLst>
                <a:ahLst/>
                <a:cxnLst>
                  <a:cxn ang="T12">
                    <a:pos x="T0" y="T1"/>
                  </a:cxn>
                  <a:cxn ang="T13">
                    <a:pos x="T2" y="T3"/>
                  </a:cxn>
                  <a:cxn ang="T14">
                    <a:pos x="T4" y="T5"/>
                  </a:cxn>
                  <a:cxn ang="T15">
                    <a:pos x="T6" y="T7"/>
                  </a:cxn>
                  <a:cxn ang="T16">
                    <a:pos x="T8" y="T9"/>
                  </a:cxn>
                  <a:cxn ang="T17">
                    <a:pos x="T10" y="T11"/>
                  </a:cxn>
                </a:cxnLst>
                <a:rect l="T18" t="T19" r="T20" b="T21"/>
                <a:pathLst>
                  <a:path w="298" h="278">
                    <a:moveTo>
                      <a:pt x="298" y="270"/>
                    </a:moveTo>
                    <a:lnTo>
                      <a:pt x="25" y="0"/>
                    </a:lnTo>
                    <a:lnTo>
                      <a:pt x="0" y="6"/>
                    </a:lnTo>
                    <a:lnTo>
                      <a:pt x="266" y="278"/>
                    </a:lnTo>
                    <a:lnTo>
                      <a:pt x="298" y="2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7" name="Freeform 102"/>
              <p:cNvSpPr>
                <a:spLocks/>
              </p:cNvSpPr>
              <p:nvPr/>
            </p:nvSpPr>
            <p:spPr bwMode="auto">
              <a:xfrm>
                <a:off x="2510" y="2260"/>
                <a:ext cx="135" cy="145"/>
              </a:xfrm>
              <a:custGeom>
                <a:avLst/>
                <a:gdLst>
                  <a:gd name="T0" fmla="*/ 1 w 270"/>
                  <a:gd name="T1" fmla="*/ 1 h 291"/>
                  <a:gd name="T2" fmla="*/ 1 w 270"/>
                  <a:gd name="T3" fmla="*/ 0 h 291"/>
                  <a:gd name="T4" fmla="*/ 0 w 270"/>
                  <a:gd name="T5" fmla="*/ 0 h 291"/>
                  <a:gd name="T6" fmla="*/ 1 w 270"/>
                  <a:gd name="T7" fmla="*/ 1 h 291"/>
                  <a:gd name="T8" fmla="*/ 1 w 270"/>
                  <a:gd name="T9" fmla="*/ 1 h 291"/>
                  <a:gd name="T10" fmla="*/ 1 w 270"/>
                  <a:gd name="T11" fmla="*/ 1 h 291"/>
                  <a:gd name="T12" fmla="*/ 0 60000 65536"/>
                  <a:gd name="T13" fmla="*/ 0 60000 65536"/>
                  <a:gd name="T14" fmla="*/ 0 60000 65536"/>
                  <a:gd name="T15" fmla="*/ 0 60000 65536"/>
                  <a:gd name="T16" fmla="*/ 0 60000 65536"/>
                  <a:gd name="T17" fmla="*/ 0 60000 65536"/>
                  <a:gd name="T18" fmla="*/ 0 w 270"/>
                  <a:gd name="T19" fmla="*/ 0 h 291"/>
                  <a:gd name="T20" fmla="*/ 270 w 270"/>
                  <a:gd name="T21" fmla="*/ 291 h 291"/>
                </a:gdLst>
                <a:ahLst/>
                <a:cxnLst>
                  <a:cxn ang="T12">
                    <a:pos x="T0" y="T1"/>
                  </a:cxn>
                  <a:cxn ang="T13">
                    <a:pos x="T2" y="T3"/>
                  </a:cxn>
                  <a:cxn ang="T14">
                    <a:pos x="T4" y="T5"/>
                  </a:cxn>
                  <a:cxn ang="T15">
                    <a:pos x="T6" y="T7"/>
                  </a:cxn>
                  <a:cxn ang="T16">
                    <a:pos x="T8" y="T9"/>
                  </a:cxn>
                  <a:cxn ang="T17">
                    <a:pos x="T10" y="T11"/>
                  </a:cxn>
                </a:cxnLst>
                <a:rect l="T18" t="T19" r="T20" b="T21"/>
                <a:pathLst>
                  <a:path w="270" h="291">
                    <a:moveTo>
                      <a:pt x="270" y="262"/>
                    </a:moveTo>
                    <a:lnTo>
                      <a:pt x="20" y="0"/>
                    </a:lnTo>
                    <a:lnTo>
                      <a:pt x="0" y="8"/>
                    </a:lnTo>
                    <a:lnTo>
                      <a:pt x="260" y="291"/>
                    </a:lnTo>
                    <a:lnTo>
                      <a:pt x="270" y="2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8" name="Freeform 103"/>
              <p:cNvSpPr>
                <a:spLocks/>
              </p:cNvSpPr>
              <p:nvPr/>
            </p:nvSpPr>
            <p:spPr bwMode="auto">
              <a:xfrm>
                <a:off x="2509" y="2153"/>
                <a:ext cx="115" cy="116"/>
              </a:xfrm>
              <a:custGeom>
                <a:avLst/>
                <a:gdLst>
                  <a:gd name="T0" fmla="*/ 1 w 230"/>
                  <a:gd name="T1" fmla="*/ 0 h 234"/>
                  <a:gd name="T2" fmla="*/ 1 w 230"/>
                  <a:gd name="T3" fmla="*/ 0 h 234"/>
                  <a:gd name="T4" fmla="*/ 0 w 230"/>
                  <a:gd name="T5" fmla="*/ 0 h 234"/>
                  <a:gd name="T6" fmla="*/ 1 w 230"/>
                  <a:gd name="T7" fmla="*/ 0 h 234"/>
                  <a:gd name="T8" fmla="*/ 1 w 230"/>
                  <a:gd name="T9" fmla="*/ 0 h 234"/>
                  <a:gd name="T10" fmla="*/ 1 w 230"/>
                  <a:gd name="T11" fmla="*/ 0 h 234"/>
                  <a:gd name="T12" fmla="*/ 0 60000 65536"/>
                  <a:gd name="T13" fmla="*/ 0 60000 65536"/>
                  <a:gd name="T14" fmla="*/ 0 60000 65536"/>
                  <a:gd name="T15" fmla="*/ 0 60000 65536"/>
                  <a:gd name="T16" fmla="*/ 0 60000 65536"/>
                  <a:gd name="T17" fmla="*/ 0 60000 65536"/>
                  <a:gd name="T18" fmla="*/ 0 w 230"/>
                  <a:gd name="T19" fmla="*/ 0 h 234"/>
                  <a:gd name="T20" fmla="*/ 230 w 230"/>
                  <a:gd name="T21" fmla="*/ 234 h 234"/>
                </a:gdLst>
                <a:ahLst/>
                <a:cxnLst>
                  <a:cxn ang="T12">
                    <a:pos x="T0" y="T1"/>
                  </a:cxn>
                  <a:cxn ang="T13">
                    <a:pos x="T2" y="T3"/>
                  </a:cxn>
                  <a:cxn ang="T14">
                    <a:pos x="T4" y="T5"/>
                  </a:cxn>
                  <a:cxn ang="T15">
                    <a:pos x="T6" y="T7"/>
                  </a:cxn>
                  <a:cxn ang="T16">
                    <a:pos x="T8" y="T9"/>
                  </a:cxn>
                  <a:cxn ang="T17">
                    <a:pos x="T10" y="T11"/>
                  </a:cxn>
                </a:cxnLst>
                <a:rect l="T18" t="T19" r="T20" b="T21"/>
                <a:pathLst>
                  <a:path w="230" h="234">
                    <a:moveTo>
                      <a:pt x="230" y="215"/>
                    </a:moveTo>
                    <a:lnTo>
                      <a:pt x="28" y="0"/>
                    </a:lnTo>
                    <a:lnTo>
                      <a:pt x="0" y="6"/>
                    </a:lnTo>
                    <a:lnTo>
                      <a:pt x="220" y="234"/>
                    </a:lnTo>
                    <a:lnTo>
                      <a:pt x="230" y="2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9" name="Freeform 104"/>
              <p:cNvSpPr>
                <a:spLocks/>
              </p:cNvSpPr>
              <p:nvPr/>
            </p:nvSpPr>
            <p:spPr bwMode="auto">
              <a:xfrm>
                <a:off x="2506" y="2029"/>
                <a:ext cx="104" cy="126"/>
              </a:xfrm>
              <a:custGeom>
                <a:avLst/>
                <a:gdLst>
                  <a:gd name="T0" fmla="*/ 1 w 207"/>
                  <a:gd name="T1" fmla="*/ 0 h 253"/>
                  <a:gd name="T2" fmla="*/ 1 w 207"/>
                  <a:gd name="T3" fmla="*/ 0 h 253"/>
                  <a:gd name="T4" fmla="*/ 0 w 207"/>
                  <a:gd name="T5" fmla="*/ 0 h 253"/>
                  <a:gd name="T6" fmla="*/ 1 w 207"/>
                  <a:gd name="T7" fmla="*/ 0 h 253"/>
                  <a:gd name="T8" fmla="*/ 1 w 207"/>
                  <a:gd name="T9" fmla="*/ 0 h 253"/>
                  <a:gd name="T10" fmla="*/ 1 w 207"/>
                  <a:gd name="T11" fmla="*/ 0 h 253"/>
                  <a:gd name="T12" fmla="*/ 0 60000 65536"/>
                  <a:gd name="T13" fmla="*/ 0 60000 65536"/>
                  <a:gd name="T14" fmla="*/ 0 60000 65536"/>
                  <a:gd name="T15" fmla="*/ 0 60000 65536"/>
                  <a:gd name="T16" fmla="*/ 0 60000 65536"/>
                  <a:gd name="T17" fmla="*/ 0 60000 65536"/>
                  <a:gd name="T18" fmla="*/ 0 w 207"/>
                  <a:gd name="T19" fmla="*/ 0 h 253"/>
                  <a:gd name="T20" fmla="*/ 207 w 207"/>
                  <a:gd name="T21" fmla="*/ 253 h 253"/>
                </a:gdLst>
                <a:ahLst/>
                <a:cxnLst>
                  <a:cxn ang="T12">
                    <a:pos x="T0" y="T1"/>
                  </a:cxn>
                  <a:cxn ang="T13">
                    <a:pos x="T2" y="T3"/>
                  </a:cxn>
                  <a:cxn ang="T14">
                    <a:pos x="T4" y="T5"/>
                  </a:cxn>
                  <a:cxn ang="T15">
                    <a:pos x="T6" y="T7"/>
                  </a:cxn>
                  <a:cxn ang="T16">
                    <a:pos x="T8" y="T9"/>
                  </a:cxn>
                  <a:cxn ang="T17">
                    <a:pos x="T10" y="T11"/>
                  </a:cxn>
                </a:cxnLst>
                <a:rect l="T18" t="T19" r="T20" b="T21"/>
                <a:pathLst>
                  <a:path w="207" h="253">
                    <a:moveTo>
                      <a:pt x="207" y="249"/>
                    </a:moveTo>
                    <a:lnTo>
                      <a:pt x="13" y="0"/>
                    </a:lnTo>
                    <a:lnTo>
                      <a:pt x="0" y="21"/>
                    </a:lnTo>
                    <a:lnTo>
                      <a:pt x="184" y="253"/>
                    </a:lnTo>
                    <a:lnTo>
                      <a:pt x="207" y="2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0" name="Freeform 105"/>
              <p:cNvSpPr>
                <a:spLocks/>
              </p:cNvSpPr>
              <p:nvPr/>
            </p:nvSpPr>
            <p:spPr bwMode="auto">
              <a:xfrm>
                <a:off x="2359" y="1935"/>
                <a:ext cx="286" cy="100"/>
              </a:xfrm>
              <a:custGeom>
                <a:avLst/>
                <a:gdLst>
                  <a:gd name="T0" fmla="*/ 0 w 573"/>
                  <a:gd name="T1" fmla="*/ 1 h 199"/>
                  <a:gd name="T2" fmla="*/ 0 w 573"/>
                  <a:gd name="T3" fmla="*/ 1 h 199"/>
                  <a:gd name="T4" fmla="*/ 2 w 573"/>
                  <a:gd name="T5" fmla="*/ 1 h 199"/>
                  <a:gd name="T6" fmla="*/ 2 w 573"/>
                  <a:gd name="T7" fmla="*/ 1 h 199"/>
                  <a:gd name="T8" fmla="*/ 0 w 573"/>
                  <a:gd name="T9" fmla="*/ 0 h 199"/>
                  <a:gd name="T10" fmla="*/ 0 w 573"/>
                  <a:gd name="T11" fmla="*/ 1 h 199"/>
                  <a:gd name="T12" fmla="*/ 0 w 573"/>
                  <a:gd name="T13" fmla="*/ 1 h 199"/>
                  <a:gd name="T14" fmla="*/ 0 w 573"/>
                  <a:gd name="T15" fmla="*/ 1 h 199"/>
                  <a:gd name="T16" fmla="*/ 0 60000 65536"/>
                  <a:gd name="T17" fmla="*/ 0 60000 65536"/>
                  <a:gd name="T18" fmla="*/ 0 60000 65536"/>
                  <a:gd name="T19" fmla="*/ 0 60000 65536"/>
                  <a:gd name="T20" fmla="*/ 0 60000 65536"/>
                  <a:gd name="T21" fmla="*/ 0 60000 65536"/>
                  <a:gd name="T22" fmla="*/ 0 60000 65536"/>
                  <a:gd name="T23" fmla="*/ 0 60000 65536"/>
                  <a:gd name="T24" fmla="*/ 0 w 573"/>
                  <a:gd name="T25" fmla="*/ 0 h 199"/>
                  <a:gd name="T26" fmla="*/ 573 w 573"/>
                  <a:gd name="T27" fmla="*/ 199 h 19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3" h="199">
                    <a:moveTo>
                      <a:pt x="0" y="199"/>
                    </a:moveTo>
                    <a:lnTo>
                      <a:pt x="150" y="137"/>
                    </a:lnTo>
                    <a:lnTo>
                      <a:pt x="567" y="138"/>
                    </a:lnTo>
                    <a:lnTo>
                      <a:pt x="573" y="19"/>
                    </a:lnTo>
                    <a:lnTo>
                      <a:pt x="139" y="0"/>
                    </a:lnTo>
                    <a:lnTo>
                      <a:pt x="0" y="66"/>
                    </a:lnTo>
                    <a:lnTo>
                      <a:pt x="0" y="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1" name="Freeform 106"/>
              <p:cNvSpPr>
                <a:spLocks/>
              </p:cNvSpPr>
              <p:nvPr/>
            </p:nvSpPr>
            <p:spPr bwMode="auto">
              <a:xfrm>
                <a:off x="2386" y="1753"/>
                <a:ext cx="246" cy="154"/>
              </a:xfrm>
              <a:custGeom>
                <a:avLst/>
                <a:gdLst>
                  <a:gd name="T0" fmla="*/ 0 w 493"/>
                  <a:gd name="T1" fmla="*/ 1 h 308"/>
                  <a:gd name="T2" fmla="*/ 0 w 493"/>
                  <a:gd name="T3" fmla="*/ 1 h 308"/>
                  <a:gd name="T4" fmla="*/ 0 w 493"/>
                  <a:gd name="T5" fmla="*/ 1 h 308"/>
                  <a:gd name="T6" fmla="*/ 0 w 493"/>
                  <a:gd name="T7" fmla="*/ 1 h 308"/>
                  <a:gd name="T8" fmla="*/ 0 w 493"/>
                  <a:gd name="T9" fmla="*/ 1 h 308"/>
                  <a:gd name="T10" fmla="*/ 0 w 493"/>
                  <a:gd name="T11" fmla="*/ 1 h 308"/>
                  <a:gd name="T12" fmla="*/ 0 w 493"/>
                  <a:gd name="T13" fmla="*/ 1 h 308"/>
                  <a:gd name="T14" fmla="*/ 0 w 493"/>
                  <a:gd name="T15" fmla="*/ 1 h 308"/>
                  <a:gd name="T16" fmla="*/ 0 w 493"/>
                  <a:gd name="T17" fmla="*/ 1 h 308"/>
                  <a:gd name="T18" fmla="*/ 0 w 493"/>
                  <a:gd name="T19" fmla="*/ 1 h 308"/>
                  <a:gd name="T20" fmla="*/ 0 w 493"/>
                  <a:gd name="T21" fmla="*/ 1 h 308"/>
                  <a:gd name="T22" fmla="*/ 0 w 493"/>
                  <a:gd name="T23" fmla="*/ 1 h 308"/>
                  <a:gd name="T24" fmla="*/ 0 w 493"/>
                  <a:gd name="T25" fmla="*/ 1 h 308"/>
                  <a:gd name="T26" fmla="*/ 1 w 493"/>
                  <a:gd name="T27" fmla="*/ 1 h 308"/>
                  <a:gd name="T28" fmla="*/ 1 w 493"/>
                  <a:gd name="T29" fmla="*/ 1 h 308"/>
                  <a:gd name="T30" fmla="*/ 1 w 493"/>
                  <a:gd name="T31" fmla="*/ 1 h 308"/>
                  <a:gd name="T32" fmla="*/ 1 w 493"/>
                  <a:gd name="T33" fmla="*/ 1 h 308"/>
                  <a:gd name="T34" fmla="*/ 1 w 493"/>
                  <a:gd name="T35" fmla="*/ 1 h 308"/>
                  <a:gd name="T36" fmla="*/ 1 w 493"/>
                  <a:gd name="T37" fmla="*/ 1 h 308"/>
                  <a:gd name="T38" fmla="*/ 1 w 493"/>
                  <a:gd name="T39" fmla="*/ 1 h 308"/>
                  <a:gd name="T40" fmla="*/ 1 w 493"/>
                  <a:gd name="T41" fmla="*/ 1 h 308"/>
                  <a:gd name="T42" fmla="*/ 1 w 493"/>
                  <a:gd name="T43" fmla="*/ 1 h 308"/>
                  <a:gd name="T44" fmla="*/ 1 w 493"/>
                  <a:gd name="T45" fmla="*/ 1 h 308"/>
                  <a:gd name="T46" fmla="*/ 1 w 493"/>
                  <a:gd name="T47" fmla="*/ 1 h 308"/>
                  <a:gd name="T48" fmla="*/ 1 w 493"/>
                  <a:gd name="T49" fmla="*/ 1 h 308"/>
                  <a:gd name="T50" fmla="*/ 1 w 493"/>
                  <a:gd name="T51" fmla="*/ 1 h 308"/>
                  <a:gd name="T52" fmla="*/ 1 w 493"/>
                  <a:gd name="T53" fmla="*/ 1 h 308"/>
                  <a:gd name="T54" fmla="*/ 1 w 493"/>
                  <a:gd name="T55" fmla="*/ 1 h 308"/>
                  <a:gd name="T56" fmla="*/ 1 w 493"/>
                  <a:gd name="T57" fmla="*/ 1 h 308"/>
                  <a:gd name="T58" fmla="*/ 1 w 493"/>
                  <a:gd name="T59" fmla="*/ 1 h 308"/>
                  <a:gd name="T60" fmla="*/ 0 w 493"/>
                  <a:gd name="T61" fmla="*/ 1 h 308"/>
                  <a:gd name="T62" fmla="*/ 0 w 493"/>
                  <a:gd name="T63" fmla="*/ 1 h 308"/>
                  <a:gd name="T64" fmla="*/ 0 w 493"/>
                  <a:gd name="T65" fmla="*/ 1 h 308"/>
                  <a:gd name="T66" fmla="*/ 0 w 493"/>
                  <a:gd name="T67" fmla="*/ 1 h 308"/>
                  <a:gd name="T68" fmla="*/ 0 w 493"/>
                  <a:gd name="T69" fmla="*/ 1 h 308"/>
                  <a:gd name="T70" fmla="*/ 0 w 493"/>
                  <a:gd name="T71" fmla="*/ 1 h 308"/>
                  <a:gd name="T72" fmla="*/ 0 w 493"/>
                  <a:gd name="T73" fmla="*/ 1 h 308"/>
                  <a:gd name="T74" fmla="*/ 0 w 493"/>
                  <a:gd name="T75" fmla="*/ 0 h 308"/>
                  <a:gd name="T76" fmla="*/ 0 w 493"/>
                  <a:gd name="T77" fmla="*/ 1 h 308"/>
                  <a:gd name="T78" fmla="*/ 0 w 493"/>
                  <a:gd name="T79" fmla="*/ 1 h 30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93"/>
                  <a:gd name="T121" fmla="*/ 0 h 308"/>
                  <a:gd name="T122" fmla="*/ 493 w 493"/>
                  <a:gd name="T123" fmla="*/ 308 h 30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93" h="308">
                    <a:moveTo>
                      <a:pt x="0" y="5"/>
                    </a:moveTo>
                    <a:lnTo>
                      <a:pt x="6" y="226"/>
                    </a:lnTo>
                    <a:lnTo>
                      <a:pt x="8" y="228"/>
                    </a:lnTo>
                    <a:lnTo>
                      <a:pt x="14" y="231"/>
                    </a:lnTo>
                    <a:lnTo>
                      <a:pt x="25" y="239"/>
                    </a:lnTo>
                    <a:lnTo>
                      <a:pt x="42" y="249"/>
                    </a:lnTo>
                    <a:lnTo>
                      <a:pt x="61" y="258"/>
                    </a:lnTo>
                    <a:lnTo>
                      <a:pt x="84" y="270"/>
                    </a:lnTo>
                    <a:lnTo>
                      <a:pt x="113" y="279"/>
                    </a:lnTo>
                    <a:lnTo>
                      <a:pt x="143" y="290"/>
                    </a:lnTo>
                    <a:lnTo>
                      <a:pt x="177" y="298"/>
                    </a:lnTo>
                    <a:lnTo>
                      <a:pt x="213" y="304"/>
                    </a:lnTo>
                    <a:lnTo>
                      <a:pt x="253" y="306"/>
                    </a:lnTo>
                    <a:lnTo>
                      <a:pt x="297" y="308"/>
                    </a:lnTo>
                    <a:lnTo>
                      <a:pt x="343" y="302"/>
                    </a:lnTo>
                    <a:lnTo>
                      <a:pt x="390" y="294"/>
                    </a:lnTo>
                    <a:lnTo>
                      <a:pt x="441" y="279"/>
                    </a:lnTo>
                    <a:lnTo>
                      <a:pt x="493" y="260"/>
                    </a:lnTo>
                    <a:lnTo>
                      <a:pt x="493" y="36"/>
                    </a:lnTo>
                    <a:lnTo>
                      <a:pt x="472" y="34"/>
                    </a:lnTo>
                    <a:lnTo>
                      <a:pt x="472" y="249"/>
                    </a:lnTo>
                    <a:lnTo>
                      <a:pt x="468" y="251"/>
                    </a:lnTo>
                    <a:lnTo>
                      <a:pt x="459" y="254"/>
                    </a:lnTo>
                    <a:lnTo>
                      <a:pt x="445" y="258"/>
                    </a:lnTo>
                    <a:lnTo>
                      <a:pt x="428" y="264"/>
                    </a:lnTo>
                    <a:lnTo>
                      <a:pt x="405" y="270"/>
                    </a:lnTo>
                    <a:lnTo>
                      <a:pt x="379" y="275"/>
                    </a:lnTo>
                    <a:lnTo>
                      <a:pt x="350" y="281"/>
                    </a:lnTo>
                    <a:lnTo>
                      <a:pt x="318" y="287"/>
                    </a:lnTo>
                    <a:lnTo>
                      <a:pt x="284" y="287"/>
                    </a:lnTo>
                    <a:lnTo>
                      <a:pt x="248" y="287"/>
                    </a:lnTo>
                    <a:lnTo>
                      <a:pt x="210" y="285"/>
                    </a:lnTo>
                    <a:lnTo>
                      <a:pt x="172" y="279"/>
                    </a:lnTo>
                    <a:lnTo>
                      <a:pt x="134" y="270"/>
                    </a:lnTo>
                    <a:lnTo>
                      <a:pt x="95" y="254"/>
                    </a:lnTo>
                    <a:lnTo>
                      <a:pt x="57" y="235"/>
                    </a:lnTo>
                    <a:lnTo>
                      <a:pt x="21" y="211"/>
                    </a:lnTo>
                    <a:lnTo>
                      <a:pt x="29" y="0"/>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2" name="Freeform 107"/>
              <p:cNvSpPr>
                <a:spLocks/>
              </p:cNvSpPr>
              <p:nvPr/>
            </p:nvSpPr>
            <p:spPr bwMode="auto">
              <a:xfrm>
                <a:off x="2307" y="1680"/>
                <a:ext cx="362" cy="98"/>
              </a:xfrm>
              <a:custGeom>
                <a:avLst/>
                <a:gdLst>
                  <a:gd name="T0" fmla="*/ 0 w 724"/>
                  <a:gd name="T1" fmla="*/ 1 h 196"/>
                  <a:gd name="T2" fmla="*/ 1 w 724"/>
                  <a:gd name="T3" fmla="*/ 1 h 196"/>
                  <a:gd name="T4" fmla="*/ 3 w 724"/>
                  <a:gd name="T5" fmla="*/ 1 h 196"/>
                  <a:gd name="T6" fmla="*/ 3 w 724"/>
                  <a:gd name="T7" fmla="*/ 1 h 196"/>
                  <a:gd name="T8" fmla="*/ 1 w 724"/>
                  <a:gd name="T9" fmla="*/ 1 h 196"/>
                  <a:gd name="T10" fmla="*/ 1 w 724"/>
                  <a:gd name="T11" fmla="*/ 1 h 196"/>
                  <a:gd name="T12" fmla="*/ 3 w 724"/>
                  <a:gd name="T13" fmla="*/ 1 h 196"/>
                  <a:gd name="T14" fmla="*/ 3 w 724"/>
                  <a:gd name="T15" fmla="*/ 1 h 196"/>
                  <a:gd name="T16" fmla="*/ 1 w 724"/>
                  <a:gd name="T17" fmla="*/ 1 h 196"/>
                  <a:gd name="T18" fmla="*/ 1 w 724"/>
                  <a:gd name="T19" fmla="*/ 0 h 196"/>
                  <a:gd name="T20" fmla="*/ 0 w 724"/>
                  <a:gd name="T21" fmla="*/ 1 h 196"/>
                  <a:gd name="T22" fmla="*/ 0 w 724"/>
                  <a:gd name="T23" fmla="*/ 1 h 1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24"/>
                  <a:gd name="T37" fmla="*/ 0 h 196"/>
                  <a:gd name="T38" fmla="*/ 724 w 724"/>
                  <a:gd name="T39" fmla="*/ 196 h 19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24" h="196">
                    <a:moveTo>
                      <a:pt x="0" y="6"/>
                    </a:moveTo>
                    <a:lnTo>
                      <a:pt x="11" y="166"/>
                    </a:lnTo>
                    <a:lnTo>
                      <a:pt x="724" y="196"/>
                    </a:lnTo>
                    <a:lnTo>
                      <a:pt x="722" y="40"/>
                    </a:lnTo>
                    <a:lnTo>
                      <a:pt x="60" y="2"/>
                    </a:lnTo>
                    <a:lnTo>
                      <a:pt x="62" y="40"/>
                    </a:lnTo>
                    <a:lnTo>
                      <a:pt x="690" y="65"/>
                    </a:lnTo>
                    <a:lnTo>
                      <a:pt x="690" y="169"/>
                    </a:lnTo>
                    <a:lnTo>
                      <a:pt x="40" y="141"/>
                    </a:lnTo>
                    <a:lnTo>
                      <a:pt x="26" y="0"/>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3" name="Freeform 108"/>
              <p:cNvSpPr>
                <a:spLocks/>
              </p:cNvSpPr>
              <p:nvPr/>
            </p:nvSpPr>
            <p:spPr bwMode="auto">
              <a:xfrm>
                <a:off x="2318" y="1693"/>
                <a:ext cx="342" cy="75"/>
              </a:xfrm>
              <a:custGeom>
                <a:avLst/>
                <a:gdLst>
                  <a:gd name="T0" fmla="*/ 0 w 684"/>
                  <a:gd name="T1" fmla="*/ 1 h 148"/>
                  <a:gd name="T2" fmla="*/ 1 w 684"/>
                  <a:gd name="T3" fmla="*/ 0 h 148"/>
                  <a:gd name="T4" fmla="*/ 2 w 684"/>
                  <a:gd name="T5" fmla="*/ 1 h 148"/>
                  <a:gd name="T6" fmla="*/ 2 w 684"/>
                  <a:gd name="T7" fmla="*/ 1 h 148"/>
                  <a:gd name="T8" fmla="*/ 3 w 684"/>
                  <a:gd name="T9" fmla="*/ 1 h 148"/>
                  <a:gd name="T10" fmla="*/ 3 w 684"/>
                  <a:gd name="T11" fmla="*/ 1 h 148"/>
                  <a:gd name="T12" fmla="*/ 3 w 684"/>
                  <a:gd name="T13" fmla="*/ 1 h 148"/>
                  <a:gd name="T14" fmla="*/ 3 w 684"/>
                  <a:gd name="T15" fmla="*/ 1 h 148"/>
                  <a:gd name="T16" fmla="*/ 2 w 684"/>
                  <a:gd name="T17" fmla="*/ 1 h 148"/>
                  <a:gd name="T18" fmla="*/ 2 w 684"/>
                  <a:gd name="T19" fmla="*/ 1 h 148"/>
                  <a:gd name="T20" fmla="*/ 2 w 684"/>
                  <a:gd name="T21" fmla="*/ 1 h 148"/>
                  <a:gd name="T22" fmla="*/ 1 w 684"/>
                  <a:gd name="T23" fmla="*/ 1 h 148"/>
                  <a:gd name="T24" fmla="*/ 1 w 684"/>
                  <a:gd name="T25" fmla="*/ 1 h 148"/>
                  <a:gd name="T26" fmla="*/ 1 w 684"/>
                  <a:gd name="T27" fmla="*/ 1 h 148"/>
                  <a:gd name="T28" fmla="*/ 0 w 684"/>
                  <a:gd name="T29" fmla="*/ 1 h 148"/>
                  <a:gd name="T30" fmla="*/ 0 w 684"/>
                  <a:gd name="T31" fmla="*/ 1 h 1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84"/>
                  <a:gd name="T49" fmla="*/ 0 h 148"/>
                  <a:gd name="T50" fmla="*/ 684 w 684"/>
                  <a:gd name="T51" fmla="*/ 148 h 1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84" h="148">
                    <a:moveTo>
                      <a:pt x="0" y="114"/>
                    </a:moveTo>
                    <a:lnTo>
                      <a:pt x="133" y="0"/>
                    </a:lnTo>
                    <a:lnTo>
                      <a:pt x="279" y="127"/>
                    </a:lnTo>
                    <a:lnTo>
                      <a:pt x="425" y="13"/>
                    </a:lnTo>
                    <a:lnTo>
                      <a:pt x="539" y="140"/>
                    </a:lnTo>
                    <a:lnTo>
                      <a:pt x="678" y="23"/>
                    </a:lnTo>
                    <a:lnTo>
                      <a:pt x="684" y="40"/>
                    </a:lnTo>
                    <a:lnTo>
                      <a:pt x="562" y="148"/>
                    </a:lnTo>
                    <a:lnTo>
                      <a:pt x="509" y="144"/>
                    </a:lnTo>
                    <a:lnTo>
                      <a:pt x="425" y="40"/>
                    </a:lnTo>
                    <a:lnTo>
                      <a:pt x="304" y="140"/>
                    </a:lnTo>
                    <a:lnTo>
                      <a:pt x="245" y="139"/>
                    </a:lnTo>
                    <a:lnTo>
                      <a:pt x="129" y="24"/>
                    </a:lnTo>
                    <a:lnTo>
                      <a:pt x="9" y="127"/>
                    </a:lnTo>
                    <a:lnTo>
                      <a:pt x="0" y="1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4" name="Freeform 109"/>
              <p:cNvSpPr>
                <a:spLocks/>
              </p:cNvSpPr>
              <p:nvPr/>
            </p:nvSpPr>
            <p:spPr bwMode="auto">
              <a:xfrm>
                <a:off x="2416" y="1764"/>
                <a:ext cx="11" cy="119"/>
              </a:xfrm>
              <a:custGeom>
                <a:avLst/>
                <a:gdLst>
                  <a:gd name="T0" fmla="*/ 0 w 23"/>
                  <a:gd name="T1" fmla="*/ 1 h 238"/>
                  <a:gd name="T2" fmla="*/ 0 w 23"/>
                  <a:gd name="T3" fmla="*/ 1 h 238"/>
                  <a:gd name="T4" fmla="*/ 0 w 23"/>
                  <a:gd name="T5" fmla="*/ 1 h 238"/>
                  <a:gd name="T6" fmla="*/ 0 w 23"/>
                  <a:gd name="T7" fmla="*/ 0 h 238"/>
                  <a:gd name="T8" fmla="*/ 0 w 23"/>
                  <a:gd name="T9" fmla="*/ 1 h 238"/>
                  <a:gd name="T10" fmla="*/ 0 w 23"/>
                  <a:gd name="T11" fmla="*/ 1 h 238"/>
                  <a:gd name="T12" fmla="*/ 0 60000 65536"/>
                  <a:gd name="T13" fmla="*/ 0 60000 65536"/>
                  <a:gd name="T14" fmla="*/ 0 60000 65536"/>
                  <a:gd name="T15" fmla="*/ 0 60000 65536"/>
                  <a:gd name="T16" fmla="*/ 0 60000 65536"/>
                  <a:gd name="T17" fmla="*/ 0 60000 65536"/>
                  <a:gd name="T18" fmla="*/ 0 w 23"/>
                  <a:gd name="T19" fmla="*/ 0 h 238"/>
                  <a:gd name="T20" fmla="*/ 23 w 23"/>
                  <a:gd name="T21" fmla="*/ 238 h 238"/>
                </a:gdLst>
                <a:ahLst/>
                <a:cxnLst>
                  <a:cxn ang="T12">
                    <a:pos x="T0" y="T1"/>
                  </a:cxn>
                  <a:cxn ang="T13">
                    <a:pos x="T2" y="T3"/>
                  </a:cxn>
                  <a:cxn ang="T14">
                    <a:pos x="T4" y="T5"/>
                  </a:cxn>
                  <a:cxn ang="T15">
                    <a:pos x="T6" y="T7"/>
                  </a:cxn>
                  <a:cxn ang="T16">
                    <a:pos x="T8" y="T9"/>
                  </a:cxn>
                  <a:cxn ang="T17">
                    <a:pos x="T10" y="T11"/>
                  </a:cxn>
                </a:cxnLst>
                <a:rect l="T18" t="T19" r="T20" b="T21"/>
                <a:pathLst>
                  <a:path w="23" h="238">
                    <a:moveTo>
                      <a:pt x="2" y="2"/>
                    </a:moveTo>
                    <a:lnTo>
                      <a:pt x="0" y="227"/>
                    </a:lnTo>
                    <a:lnTo>
                      <a:pt x="19" y="238"/>
                    </a:lnTo>
                    <a:lnTo>
                      <a:pt x="23" y="0"/>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5" name="Freeform 110"/>
              <p:cNvSpPr>
                <a:spLocks/>
              </p:cNvSpPr>
              <p:nvPr/>
            </p:nvSpPr>
            <p:spPr bwMode="auto">
              <a:xfrm>
                <a:off x="2445" y="1775"/>
                <a:ext cx="11" cy="118"/>
              </a:xfrm>
              <a:custGeom>
                <a:avLst/>
                <a:gdLst>
                  <a:gd name="T0" fmla="*/ 1 w 21"/>
                  <a:gd name="T1" fmla="*/ 0 h 236"/>
                  <a:gd name="T2" fmla="*/ 0 w 21"/>
                  <a:gd name="T3" fmla="*/ 1 h 236"/>
                  <a:gd name="T4" fmla="*/ 1 w 21"/>
                  <a:gd name="T5" fmla="*/ 1 h 236"/>
                  <a:gd name="T6" fmla="*/ 1 w 21"/>
                  <a:gd name="T7" fmla="*/ 1 h 236"/>
                  <a:gd name="T8" fmla="*/ 1 w 21"/>
                  <a:gd name="T9" fmla="*/ 0 h 236"/>
                  <a:gd name="T10" fmla="*/ 1 w 21"/>
                  <a:gd name="T11" fmla="*/ 0 h 236"/>
                  <a:gd name="T12" fmla="*/ 0 60000 65536"/>
                  <a:gd name="T13" fmla="*/ 0 60000 65536"/>
                  <a:gd name="T14" fmla="*/ 0 60000 65536"/>
                  <a:gd name="T15" fmla="*/ 0 60000 65536"/>
                  <a:gd name="T16" fmla="*/ 0 60000 65536"/>
                  <a:gd name="T17" fmla="*/ 0 60000 65536"/>
                  <a:gd name="T18" fmla="*/ 0 w 21"/>
                  <a:gd name="T19" fmla="*/ 0 h 236"/>
                  <a:gd name="T20" fmla="*/ 21 w 21"/>
                  <a:gd name="T21" fmla="*/ 236 h 236"/>
                </a:gdLst>
                <a:ahLst/>
                <a:cxnLst>
                  <a:cxn ang="T12">
                    <a:pos x="T0" y="T1"/>
                  </a:cxn>
                  <a:cxn ang="T13">
                    <a:pos x="T2" y="T3"/>
                  </a:cxn>
                  <a:cxn ang="T14">
                    <a:pos x="T4" y="T5"/>
                  </a:cxn>
                  <a:cxn ang="T15">
                    <a:pos x="T6" y="T7"/>
                  </a:cxn>
                  <a:cxn ang="T16">
                    <a:pos x="T8" y="T9"/>
                  </a:cxn>
                  <a:cxn ang="T17">
                    <a:pos x="T10" y="T11"/>
                  </a:cxn>
                </a:cxnLst>
                <a:rect l="T18" t="T19" r="T20" b="T21"/>
                <a:pathLst>
                  <a:path w="21" h="236">
                    <a:moveTo>
                      <a:pt x="4" y="0"/>
                    </a:moveTo>
                    <a:lnTo>
                      <a:pt x="0" y="228"/>
                    </a:lnTo>
                    <a:lnTo>
                      <a:pt x="21" y="236"/>
                    </a:lnTo>
                    <a:lnTo>
                      <a:pt x="21" y="4"/>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6" name="Freeform 111"/>
              <p:cNvSpPr>
                <a:spLocks/>
              </p:cNvSpPr>
              <p:nvPr/>
            </p:nvSpPr>
            <p:spPr bwMode="auto">
              <a:xfrm>
                <a:off x="2473" y="1785"/>
                <a:ext cx="10" cy="118"/>
              </a:xfrm>
              <a:custGeom>
                <a:avLst/>
                <a:gdLst>
                  <a:gd name="T0" fmla="*/ 0 w 21"/>
                  <a:gd name="T1" fmla="*/ 0 h 236"/>
                  <a:gd name="T2" fmla="*/ 0 w 21"/>
                  <a:gd name="T3" fmla="*/ 1 h 236"/>
                  <a:gd name="T4" fmla="*/ 0 w 21"/>
                  <a:gd name="T5" fmla="*/ 1 h 236"/>
                  <a:gd name="T6" fmla="*/ 0 w 21"/>
                  <a:gd name="T7" fmla="*/ 0 h 236"/>
                  <a:gd name="T8" fmla="*/ 0 w 21"/>
                  <a:gd name="T9" fmla="*/ 0 h 236"/>
                  <a:gd name="T10" fmla="*/ 0 w 21"/>
                  <a:gd name="T11" fmla="*/ 0 h 236"/>
                  <a:gd name="T12" fmla="*/ 0 60000 65536"/>
                  <a:gd name="T13" fmla="*/ 0 60000 65536"/>
                  <a:gd name="T14" fmla="*/ 0 60000 65536"/>
                  <a:gd name="T15" fmla="*/ 0 60000 65536"/>
                  <a:gd name="T16" fmla="*/ 0 60000 65536"/>
                  <a:gd name="T17" fmla="*/ 0 60000 65536"/>
                  <a:gd name="T18" fmla="*/ 0 w 21"/>
                  <a:gd name="T19" fmla="*/ 0 h 236"/>
                  <a:gd name="T20" fmla="*/ 21 w 21"/>
                  <a:gd name="T21" fmla="*/ 236 h 236"/>
                </a:gdLst>
                <a:ahLst/>
                <a:cxnLst>
                  <a:cxn ang="T12">
                    <a:pos x="T0" y="T1"/>
                  </a:cxn>
                  <a:cxn ang="T13">
                    <a:pos x="T2" y="T3"/>
                  </a:cxn>
                  <a:cxn ang="T14">
                    <a:pos x="T4" y="T5"/>
                  </a:cxn>
                  <a:cxn ang="T15">
                    <a:pos x="T6" y="T7"/>
                  </a:cxn>
                  <a:cxn ang="T16">
                    <a:pos x="T8" y="T9"/>
                  </a:cxn>
                  <a:cxn ang="T17">
                    <a:pos x="T10" y="T11"/>
                  </a:cxn>
                </a:cxnLst>
                <a:rect l="T18" t="T19" r="T20" b="T21"/>
                <a:pathLst>
                  <a:path w="21" h="236">
                    <a:moveTo>
                      <a:pt x="2" y="0"/>
                    </a:moveTo>
                    <a:lnTo>
                      <a:pt x="0" y="225"/>
                    </a:lnTo>
                    <a:lnTo>
                      <a:pt x="21" y="236"/>
                    </a:lnTo>
                    <a:lnTo>
                      <a:pt x="21" y="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7" name="Freeform 112"/>
              <p:cNvSpPr>
                <a:spLocks/>
              </p:cNvSpPr>
              <p:nvPr/>
            </p:nvSpPr>
            <p:spPr bwMode="auto">
              <a:xfrm>
                <a:off x="2497" y="1789"/>
                <a:ext cx="12" cy="114"/>
              </a:xfrm>
              <a:custGeom>
                <a:avLst/>
                <a:gdLst>
                  <a:gd name="T0" fmla="*/ 1 w 23"/>
                  <a:gd name="T1" fmla="*/ 1 h 228"/>
                  <a:gd name="T2" fmla="*/ 0 w 23"/>
                  <a:gd name="T3" fmla="*/ 1 h 228"/>
                  <a:gd name="T4" fmla="*/ 1 w 23"/>
                  <a:gd name="T5" fmla="*/ 1 h 228"/>
                  <a:gd name="T6" fmla="*/ 1 w 23"/>
                  <a:gd name="T7" fmla="*/ 0 h 228"/>
                  <a:gd name="T8" fmla="*/ 1 w 23"/>
                  <a:gd name="T9" fmla="*/ 1 h 228"/>
                  <a:gd name="T10" fmla="*/ 1 w 23"/>
                  <a:gd name="T11" fmla="*/ 1 h 228"/>
                  <a:gd name="T12" fmla="*/ 0 60000 65536"/>
                  <a:gd name="T13" fmla="*/ 0 60000 65536"/>
                  <a:gd name="T14" fmla="*/ 0 60000 65536"/>
                  <a:gd name="T15" fmla="*/ 0 60000 65536"/>
                  <a:gd name="T16" fmla="*/ 0 60000 65536"/>
                  <a:gd name="T17" fmla="*/ 0 60000 65536"/>
                  <a:gd name="T18" fmla="*/ 0 w 23"/>
                  <a:gd name="T19" fmla="*/ 0 h 228"/>
                  <a:gd name="T20" fmla="*/ 23 w 23"/>
                  <a:gd name="T21" fmla="*/ 228 h 228"/>
                </a:gdLst>
                <a:ahLst/>
                <a:cxnLst>
                  <a:cxn ang="T12">
                    <a:pos x="T0" y="T1"/>
                  </a:cxn>
                  <a:cxn ang="T13">
                    <a:pos x="T2" y="T3"/>
                  </a:cxn>
                  <a:cxn ang="T14">
                    <a:pos x="T4" y="T5"/>
                  </a:cxn>
                  <a:cxn ang="T15">
                    <a:pos x="T6" y="T7"/>
                  </a:cxn>
                  <a:cxn ang="T16">
                    <a:pos x="T8" y="T9"/>
                  </a:cxn>
                  <a:cxn ang="T17">
                    <a:pos x="T10" y="T11"/>
                  </a:cxn>
                </a:cxnLst>
                <a:rect l="T18" t="T19" r="T20" b="T21"/>
                <a:pathLst>
                  <a:path w="23" h="228">
                    <a:moveTo>
                      <a:pt x="2" y="2"/>
                    </a:moveTo>
                    <a:lnTo>
                      <a:pt x="0" y="226"/>
                    </a:lnTo>
                    <a:lnTo>
                      <a:pt x="21" y="228"/>
                    </a:lnTo>
                    <a:lnTo>
                      <a:pt x="23" y="0"/>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8" name="Freeform 113"/>
              <p:cNvSpPr>
                <a:spLocks/>
              </p:cNvSpPr>
              <p:nvPr/>
            </p:nvSpPr>
            <p:spPr bwMode="auto">
              <a:xfrm>
                <a:off x="2529" y="1793"/>
                <a:ext cx="11" cy="112"/>
              </a:xfrm>
              <a:custGeom>
                <a:avLst/>
                <a:gdLst>
                  <a:gd name="T0" fmla="*/ 1 w 22"/>
                  <a:gd name="T1" fmla="*/ 0 h 225"/>
                  <a:gd name="T2" fmla="*/ 0 w 22"/>
                  <a:gd name="T3" fmla="*/ 0 h 225"/>
                  <a:gd name="T4" fmla="*/ 1 w 22"/>
                  <a:gd name="T5" fmla="*/ 0 h 225"/>
                  <a:gd name="T6" fmla="*/ 1 w 22"/>
                  <a:gd name="T7" fmla="*/ 0 h 225"/>
                  <a:gd name="T8" fmla="*/ 1 w 22"/>
                  <a:gd name="T9" fmla="*/ 0 h 225"/>
                  <a:gd name="T10" fmla="*/ 1 w 22"/>
                  <a:gd name="T11" fmla="*/ 0 h 225"/>
                  <a:gd name="T12" fmla="*/ 0 60000 65536"/>
                  <a:gd name="T13" fmla="*/ 0 60000 65536"/>
                  <a:gd name="T14" fmla="*/ 0 60000 65536"/>
                  <a:gd name="T15" fmla="*/ 0 60000 65536"/>
                  <a:gd name="T16" fmla="*/ 0 60000 65536"/>
                  <a:gd name="T17" fmla="*/ 0 60000 65536"/>
                  <a:gd name="T18" fmla="*/ 0 w 22"/>
                  <a:gd name="T19" fmla="*/ 0 h 225"/>
                  <a:gd name="T20" fmla="*/ 22 w 22"/>
                  <a:gd name="T21" fmla="*/ 225 h 225"/>
                </a:gdLst>
                <a:ahLst/>
                <a:cxnLst>
                  <a:cxn ang="T12">
                    <a:pos x="T0" y="T1"/>
                  </a:cxn>
                  <a:cxn ang="T13">
                    <a:pos x="T2" y="T3"/>
                  </a:cxn>
                  <a:cxn ang="T14">
                    <a:pos x="T4" y="T5"/>
                  </a:cxn>
                  <a:cxn ang="T15">
                    <a:pos x="T6" y="T7"/>
                  </a:cxn>
                  <a:cxn ang="T16">
                    <a:pos x="T8" y="T9"/>
                  </a:cxn>
                  <a:cxn ang="T17">
                    <a:pos x="T10" y="T11"/>
                  </a:cxn>
                </a:cxnLst>
                <a:rect l="T18" t="T19" r="T20" b="T21"/>
                <a:pathLst>
                  <a:path w="22" h="225">
                    <a:moveTo>
                      <a:pt x="1" y="2"/>
                    </a:moveTo>
                    <a:lnTo>
                      <a:pt x="0" y="225"/>
                    </a:lnTo>
                    <a:lnTo>
                      <a:pt x="19" y="221"/>
                    </a:lnTo>
                    <a:lnTo>
                      <a:pt x="22" y="0"/>
                    </a:lnTo>
                    <a:lnTo>
                      <a:pt x="1"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9" name="Freeform 114"/>
              <p:cNvSpPr>
                <a:spLocks/>
              </p:cNvSpPr>
              <p:nvPr/>
            </p:nvSpPr>
            <p:spPr bwMode="auto">
              <a:xfrm>
                <a:off x="2560" y="1788"/>
                <a:ext cx="12" cy="113"/>
              </a:xfrm>
              <a:custGeom>
                <a:avLst/>
                <a:gdLst>
                  <a:gd name="T0" fmla="*/ 1 w 23"/>
                  <a:gd name="T1" fmla="*/ 0 h 224"/>
                  <a:gd name="T2" fmla="*/ 0 w 23"/>
                  <a:gd name="T3" fmla="*/ 1 h 224"/>
                  <a:gd name="T4" fmla="*/ 1 w 23"/>
                  <a:gd name="T5" fmla="*/ 1 h 224"/>
                  <a:gd name="T6" fmla="*/ 1 w 23"/>
                  <a:gd name="T7" fmla="*/ 0 h 224"/>
                  <a:gd name="T8" fmla="*/ 1 w 23"/>
                  <a:gd name="T9" fmla="*/ 0 h 224"/>
                  <a:gd name="T10" fmla="*/ 1 w 23"/>
                  <a:gd name="T11" fmla="*/ 0 h 224"/>
                  <a:gd name="T12" fmla="*/ 0 60000 65536"/>
                  <a:gd name="T13" fmla="*/ 0 60000 65536"/>
                  <a:gd name="T14" fmla="*/ 0 60000 65536"/>
                  <a:gd name="T15" fmla="*/ 0 60000 65536"/>
                  <a:gd name="T16" fmla="*/ 0 60000 65536"/>
                  <a:gd name="T17" fmla="*/ 0 60000 65536"/>
                  <a:gd name="T18" fmla="*/ 0 w 23"/>
                  <a:gd name="T19" fmla="*/ 0 h 224"/>
                  <a:gd name="T20" fmla="*/ 23 w 23"/>
                  <a:gd name="T21" fmla="*/ 224 h 224"/>
                </a:gdLst>
                <a:ahLst/>
                <a:cxnLst>
                  <a:cxn ang="T12">
                    <a:pos x="T0" y="T1"/>
                  </a:cxn>
                  <a:cxn ang="T13">
                    <a:pos x="T2" y="T3"/>
                  </a:cxn>
                  <a:cxn ang="T14">
                    <a:pos x="T4" y="T5"/>
                  </a:cxn>
                  <a:cxn ang="T15">
                    <a:pos x="T6" y="T7"/>
                  </a:cxn>
                  <a:cxn ang="T16">
                    <a:pos x="T8" y="T9"/>
                  </a:cxn>
                  <a:cxn ang="T17">
                    <a:pos x="T10" y="T11"/>
                  </a:cxn>
                </a:cxnLst>
                <a:rect l="T18" t="T19" r="T20" b="T21"/>
                <a:pathLst>
                  <a:path w="23" h="224">
                    <a:moveTo>
                      <a:pt x="2" y="0"/>
                    </a:moveTo>
                    <a:lnTo>
                      <a:pt x="0" y="224"/>
                    </a:lnTo>
                    <a:lnTo>
                      <a:pt x="17" y="224"/>
                    </a:lnTo>
                    <a:lnTo>
                      <a:pt x="23" y="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0" name="Freeform 115"/>
              <p:cNvSpPr>
                <a:spLocks/>
              </p:cNvSpPr>
              <p:nvPr/>
            </p:nvSpPr>
            <p:spPr bwMode="auto">
              <a:xfrm>
                <a:off x="2590" y="1782"/>
                <a:ext cx="9" cy="111"/>
              </a:xfrm>
              <a:custGeom>
                <a:avLst/>
                <a:gdLst>
                  <a:gd name="T0" fmla="*/ 0 w 19"/>
                  <a:gd name="T1" fmla="*/ 1 h 222"/>
                  <a:gd name="T2" fmla="*/ 0 w 19"/>
                  <a:gd name="T3" fmla="*/ 1 h 222"/>
                  <a:gd name="T4" fmla="*/ 0 w 19"/>
                  <a:gd name="T5" fmla="*/ 1 h 222"/>
                  <a:gd name="T6" fmla="*/ 0 w 19"/>
                  <a:gd name="T7" fmla="*/ 0 h 222"/>
                  <a:gd name="T8" fmla="*/ 0 w 19"/>
                  <a:gd name="T9" fmla="*/ 1 h 222"/>
                  <a:gd name="T10" fmla="*/ 0 w 19"/>
                  <a:gd name="T11" fmla="*/ 1 h 222"/>
                  <a:gd name="T12" fmla="*/ 0 60000 65536"/>
                  <a:gd name="T13" fmla="*/ 0 60000 65536"/>
                  <a:gd name="T14" fmla="*/ 0 60000 65536"/>
                  <a:gd name="T15" fmla="*/ 0 60000 65536"/>
                  <a:gd name="T16" fmla="*/ 0 60000 65536"/>
                  <a:gd name="T17" fmla="*/ 0 60000 65536"/>
                  <a:gd name="T18" fmla="*/ 0 w 19"/>
                  <a:gd name="T19" fmla="*/ 0 h 222"/>
                  <a:gd name="T20" fmla="*/ 19 w 19"/>
                  <a:gd name="T21" fmla="*/ 222 h 222"/>
                </a:gdLst>
                <a:ahLst/>
                <a:cxnLst>
                  <a:cxn ang="T12">
                    <a:pos x="T0" y="T1"/>
                  </a:cxn>
                  <a:cxn ang="T13">
                    <a:pos x="T2" y="T3"/>
                  </a:cxn>
                  <a:cxn ang="T14">
                    <a:pos x="T4" y="T5"/>
                  </a:cxn>
                  <a:cxn ang="T15">
                    <a:pos x="T6" y="T7"/>
                  </a:cxn>
                  <a:cxn ang="T16">
                    <a:pos x="T8" y="T9"/>
                  </a:cxn>
                  <a:cxn ang="T17">
                    <a:pos x="T10" y="T11"/>
                  </a:cxn>
                </a:cxnLst>
                <a:rect l="T18" t="T19" r="T20" b="T21"/>
                <a:pathLst>
                  <a:path w="19" h="222">
                    <a:moveTo>
                      <a:pt x="0" y="1"/>
                    </a:moveTo>
                    <a:lnTo>
                      <a:pt x="0" y="222"/>
                    </a:lnTo>
                    <a:lnTo>
                      <a:pt x="15" y="222"/>
                    </a:lnTo>
                    <a:lnTo>
                      <a:pt x="19"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1" name="Freeform 116"/>
              <p:cNvSpPr>
                <a:spLocks/>
              </p:cNvSpPr>
              <p:nvPr/>
            </p:nvSpPr>
            <p:spPr bwMode="auto">
              <a:xfrm>
                <a:off x="2415" y="1760"/>
                <a:ext cx="216" cy="34"/>
              </a:xfrm>
              <a:custGeom>
                <a:avLst/>
                <a:gdLst>
                  <a:gd name="T0" fmla="*/ 0 w 432"/>
                  <a:gd name="T1" fmla="*/ 0 h 68"/>
                  <a:gd name="T2" fmla="*/ 0 w 432"/>
                  <a:gd name="T3" fmla="*/ 1 h 68"/>
                  <a:gd name="T4" fmla="*/ 1 w 432"/>
                  <a:gd name="T5" fmla="*/ 1 h 68"/>
                  <a:gd name="T6" fmla="*/ 1 w 432"/>
                  <a:gd name="T7" fmla="*/ 1 h 68"/>
                  <a:gd name="T8" fmla="*/ 1 w 432"/>
                  <a:gd name="T9" fmla="*/ 1 h 68"/>
                  <a:gd name="T10" fmla="*/ 1 w 432"/>
                  <a:gd name="T11" fmla="*/ 1 h 68"/>
                  <a:gd name="T12" fmla="*/ 1 w 432"/>
                  <a:gd name="T13" fmla="*/ 1 h 68"/>
                  <a:gd name="T14" fmla="*/ 1 w 432"/>
                  <a:gd name="T15" fmla="*/ 1 h 68"/>
                  <a:gd name="T16" fmla="*/ 1 w 432"/>
                  <a:gd name="T17" fmla="*/ 1 h 68"/>
                  <a:gd name="T18" fmla="*/ 1 w 432"/>
                  <a:gd name="T19" fmla="*/ 1 h 68"/>
                  <a:gd name="T20" fmla="*/ 1 w 432"/>
                  <a:gd name="T21" fmla="*/ 1 h 68"/>
                  <a:gd name="T22" fmla="*/ 1 w 432"/>
                  <a:gd name="T23" fmla="*/ 1 h 68"/>
                  <a:gd name="T24" fmla="*/ 1 w 432"/>
                  <a:gd name="T25" fmla="*/ 1 h 68"/>
                  <a:gd name="T26" fmla="*/ 2 w 432"/>
                  <a:gd name="T27" fmla="*/ 1 h 68"/>
                  <a:gd name="T28" fmla="*/ 2 w 432"/>
                  <a:gd name="T29" fmla="*/ 1 h 68"/>
                  <a:gd name="T30" fmla="*/ 2 w 432"/>
                  <a:gd name="T31" fmla="*/ 1 h 68"/>
                  <a:gd name="T32" fmla="*/ 2 w 432"/>
                  <a:gd name="T33" fmla="*/ 1 h 68"/>
                  <a:gd name="T34" fmla="*/ 2 w 432"/>
                  <a:gd name="T35" fmla="*/ 1 h 68"/>
                  <a:gd name="T36" fmla="*/ 2 w 432"/>
                  <a:gd name="T37" fmla="*/ 1 h 68"/>
                  <a:gd name="T38" fmla="*/ 2 w 432"/>
                  <a:gd name="T39" fmla="*/ 1 h 68"/>
                  <a:gd name="T40" fmla="*/ 2 w 432"/>
                  <a:gd name="T41" fmla="*/ 1 h 68"/>
                  <a:gd name="T42" fmla="*/ 2 w 432"/>
                  <a:gd name="T43" fmla="*/ 1 h 68"/>
                  <a:gd name="T44" fmla="*/ 2 w 432"/>
                  <a:gd name="T45" fmla="*/ 1 h 68"/>
                  <a:gd name="T46" fmla="*/ 2 w 432"/>
                  <a:gd name="T47" fmla="*/ 1 h 68"/>
                  <a:gd name="T48" fmla="*/ 2 w 432"/>
                  <a:gd name="T49" fmla="*/ 1 h 68"/>
                  <a:gd name="T50" fmla="*/ 2 w 432"/>
                  <a:gd name="T51" fmla="*/ 1 h 68"/>
                  <a:gd name="T52" fmla="*/ 2 w 432"/>
                  <a:gd name="T53" fmla="*/ 1 h 68"/>
                  <a:gd name="T54" fmla="*/ 2 w 432"/>
                  <a:gd name="T55" fmla="*/ 1 h 68"/>
                  <a:gd name="T56" fmla="*/ 2 w 432"/>
                  <a:gd name="T57" fmla="*/ 1 h 68"/>
                  <a:gd name="T58" fmla="*/ 1 w 432"/>
                  <a:gd name="T59" fmla="*/ 1 h 68"/>
                  <a:gd name="T60" fmla="*/ 1 w 432"/>
                  <a:gd name="T61" fmla="*/ 1 h 68"/>
                  <a:gd name="T62" fmla="*/ 1 w 432"/>
                  <a:gd name="T63" fmla="*/ 1 h 68"/>
                  <a:gd name="T64" fmla="*/ 1 w 432"/>
                  <a:gd name="T65" fmla="*/ 1 h 68"/>
                  <a:gd name="T66" fmla="*/ 1 w 432"/>
                  <a:gd name="T67" fmla="*/ 1 h 68"/>
                  <a:gd name="T68" fmla="*/ 1 w 432"/>
                  <a:gd name="T69" fmla="*/ 1 h 68"/>
                  <a:gd name="T70" fmla="*/ 1 w 432"/>
                  <a:gd name="T71" fmla="*/ 1 h 68"/>
                  <a:gd name="T72" fmla="*/ 1 w 432"/>
                  <a:gd name="T73" fmla="*/ 0 h 68"/>
                  <a:gd name="T74" fmla="*/ 0 w 432"/>
                  <a:gd name="T75" fmla="*/ 0 h 68"/>
                  <a:gd name="T76" fmla="*/ 0 w 432"/>
                  <a:gd name="T77" fmla="*/ 0 h 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32"/>
                  <a:gd name="T118" fmla="*/ 0 h 68"/>
                  <a:gd name="T119" fmla="*/ 432 w 432"/>
                  <a:gd name="T120" fmla="*/ 68 h 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32" h="68">
                    <a:moveTo>
                      <a:pt x="0" y="0"/>
                    </a:moveTo>
                    <a:lnTo>
                      <a:pt x="0" y="2"/>
                    </a:lnTo>
                    <a:lnTo>
                      <a:pt x="6" y="6"/>
                    </a:lnTo>
                    <a:lnTo>
                      <a:pt x="16" y="11"/>
                    </a:lnTo>
                    <a:lnTo>
                      <a:pt x="29" y="19"/>
                    </a:lnTo>
                    <a:lnTo>
                      <a:pt x="44" y="26"/>
                    </a:lnTo>
                    <a:lnTo>
                      <a:pt x="65" y="36"/>
                    </a:lnTo>
                    <a:lnTo>
                      <a:pt x="88" y="45"/>
                    </a:lnTo>
                    <a:lnTo>
                      <a:pt x="113" y="53"/>
                    </a:lnTo>
                    <a:lnTo>
                      <a:pt x="141" y="61"/>
                    </a:lnTo>
                    <a:lnTo>
                      <a:pt x="173" y="66"/>
                    </a:lnTo>
                    <a:lnTo>
                      <a:pt x="210" y="68"/>
                    </a:lnTo>
                    <a:lnTo>
                      <a:pt x="248" y="68"/>
                    </a:lnTo>
                    <a:lnTo>
                      <a:pt x="289" y="64"/>
                    </a:lnTo>
                    <a:lnTo>
                      <a:pt x="333" y="59"/>
                    </a:lnTo>
                    <a:lnTo>
                      <a:pt x="381" y="45"/>
                    </a:lnTo>
                    <a:lnTo>
                      <a:pt x="430" y="30"/>
                    </a:lnTo>
                    <a:lnTo>
                      <a:pt x="432" y="26"/>
                    </a:lnTo>
                    <a:lnTo>
                      <a:pt x="430" y="23"/>
                    </a:lnTo>
                    <a:lnTo>
                      <a:pt x="426" y="19"/>
                    </a:lnTo>
                    <a:lnTo>
                      <a:pt x="423" y="19"/>
                    </a:lnTo>
                    <a:lnTo>
                      <a:pt x="413" y="21"/>
                    </a:lnTo>
                    <a:lnTo>
                      <a:pt x="400" y="25"/>
                    </a:lnTo>
                    <a:lnTo>
                      <a:pt x="383" y="30"/>
                    </a:lnTo>
                    <a:lnTo>
                      <a:pt x="360" y="34"/>
                    </a:lnTo>
                    <a:lnTo>
                      <a:pt x="337" y="38"/>
                    </a:lnTo>
                    <a:lnTo>
                      <a:pt x="310" y="42"/>
                    </a:lnTo>
                    <a:lnTo>
                      <a:pt x="280" y="47"/>
                    </a:lnTo>
                    <a:lnTo>
                      <a:pt x="250" y="49"/>
                    </a:lnTo>
                    <a:lnTo>
                      <a:pt x="217" y="49"/>
                    </a:lnTo>
                    <a:lnTo>
                      <a:pt x="185" y="49"/>
                    </a:lnTo>
                    <a:lnTo>
                      <a:pt x="153" y="45"/>
                    </a:lnTo>
                    <a:lnTo>
                      <a:pt x="118" y="38"/>
                    </a:lnTo>
                    <a:lnTo>
                      <a:pt x="88" y="30"/>
                    </a:lnTo>
                    <a:lnTo>
                      <a:pt x="58" y="17"/>
                    </a:lnTo>
                    <a:lnTo>
                      <a:pt x="3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 name="Freeform 117"/>
              <p:cNvSpPr>
                <a:spLocks/>
              </p:cNvSpPr>
              <p:nvPr/>
            </p:nvSpPr>
            <p:spPr bwMode="auto">
              <a:xfrm>
                <a:off x="2459" y="1841"/>
                <a:ext cx="100" cy="105"/>
              </a:xfrm>
              <a:custGeom>
                <a:avLst/>
                <a:gdLst>
                  <a:gd name="T0" fmla="*/ 0 w 199"/>
                  <a:gd name="T1" fmla="*/ 0 h 211"/>
                  <a:gd name="T2" fmla="*/ 1 w 199"/>
                  <a:gd name="T3" fmla="*/ 0 h 211"/>
                  <a:gd name="T4" fmla="*/ 1 w 199"/>
                  <a:gd name="T5" fmla="*/ 0 h 211"/>
                  <a:gd name="T6" fmla="*/ 1 w 199"/>
                  <a:gd name="T7" fmla="*/ 0 h 211"/>
                  <a:gd name="T8" fmla="*/ 1 w 199"/>
                  <a:gd name="T9" fmla="*/ 0 h 211"/>
                  <a:gd name="T10" fmla="*/ 1 w 199"/>
                  <a:gd name="T11" fmla="*/ 0 h 211"/>
                  <a:gd name="T12" fmla="*/ 1 w 199"/>
                  <a:gd name="T13" fmla="*/ 0 h 211"/>
                  <a:gd name="T14" fmla="*/ 1 w 199"/>
                  <a:gd name="T15" fmla="*/ 0 h 211"/>
                  <a:gd name="T16" fmla="*/ 0 w 199"/>
                  <a:gd name="T17" fmla="*/ 0 h 211"/>
                  <a:gd name="T18" fmla="*/ 0 w 199"/>
                  <a:gd name="T19" fmla="*/ 0 h 2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9"/>
                  <a:gd name="T31" fmla="*/ 0 h 211"/>
                  <a:gd name="T32" fmla="*/ 199 w 199"/>
                  <a:gd name="T33" fmla="*/ 211 h 2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9" h="211">
                    <a:moveTo>
                      <a:pt x="0" y="94"/>
                    </a:moveTo>
                    <a:lnTo>
                      <a:pt x="21" y="196"/>
                    </a:lnTo>
                    <a:lnTo>
                      <a:pt x="121" y="211"/>
                    </a:lnTo>
                    <a:lnTo>
                      <a:pt x="199" y="21"/>
                    </a:lnTo>
                    <a:lnTo>
                      <a:pt x="171" y="0"/>
                    </a:lnTo>
                    <a:lnTo>
                      <a:pt x="91" y="154"/>
                    </a:lnTo>
                    <a:lnTo>
                      <a:pt x="40" y="154"/>
                    </a:lnTo>
                    <a:lnTo>
                      <a:pt x="32" y="94"/>
                    </a:lnTo>
                    <a:lnTo>
                      <a:pt x="0"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3" name="Freeform 118"/>
              <p:cNvSpPr>
                <a:spLocks/>
              </p:cNvSpPr>
              <p:nvPr/>
            </p:nvSpPr>
            <p:spPr bwMode="auto">
              <a:xfrm>
                <a:off x="2362" y="1996"/>
                <a:ext cx="278" cy="51"/>
              </a:xfrm>
              <a:custGeom>
                <a:avLst/>
                <a:gdLst>
                  <a:gd name="T0" fmla="*/ 0 w 555"/>
                  <a:gd name="T1" fmla="*/ 0 h 103"/>
                  <a:gd name="T2" fmla="*/ 1 w 555"/>
                  <a:gd name="T3" fmla="*/ 0 h 103"/>
                  <a:gd name="T4" fmla="*/ 2 w 555"/>
                  <a:gd name="T5" fmla="*/ 0 h 103"/>
                  <a:gd name="T6" fmla="*/ 2 w 555"/>
                  <a:gd name="T7" fmla="*/ 0 h 103"/>
                  <a:gd name="T8" fmla="*/ 3 w 555"/>
                  <a:gd name="T9" fmla="*/ 0 h 103"/>
                  <a:gd name="T10" fmla="*/ 3 w 555"/>
                  <a:gd name="T11" fmla="*/ 0 h 103"/>
                  <a:gd name="T12" fmla="*/ 2 w 555"/>
                  <a:gd name="T13" fmla="*/ 0 h 103"/>
                  <a:gd name="T14" fmla="*/ 2 w 555"/>
                  <a:gd name="T15" fmla="*/ 0 h 103"/>
                  <a:gd name="T16" fmla="*/ 1 w 555"/>
                  <a:gd name="T17" fmla="*/ 0 h 103"/>
                  <a:gd name="T18" fmla="*/ 1 w 555"/>
                  <a:gd name="T19" fmla="*/ 0 h 103"/>
                  <a:gd name="T20" fmla="*/ 1 w 555"/>
                  <a:gd name="T21" fmla="*/ 0 h 103"/>
                  <a:gd name="T22" fmla="*/ 1 w 555"/>
                  <a:gd name="T23" fmla="*/ 0 h 103"/>
                  <a:gd name="T24" fmla="*/ 1 w 555"/>
                  <a:gd name="T25" fmla="*/ 0 h 103"/>
                  <a:gd name="T26" fmla="*/ 0 w 555"/>
                  <a:gd name="T27" fmla="*/ 0 h 103"/>
                  <a:gd name="T28" fmla="*/ 0 w 555"/>
                  <a:gd name="T29" fmla="*/ 0 h 10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55"/>
                  <a:gd name="T46" fmla="*/ 0 h 103"/>
                  <a:gd name="T47" fmla="*/ 555 w 555"/>
                  <a:gd name="T48" fmla="*/ 103 h 10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55" h="103">
                    <a:moveTo>
                      <a:pt x="0" y="78"/>
                    </a:moveTo>
                    <a:lnTo>
                      <a:pt x="118" y="95"/>
                    </a:lnTo>
                    <a:lnTo>
                      <a:pt x="285" y="75"/>
                    </a:lnTo>
                    <a:lnTo>
                      <a:pt x="464" y="103"/>
                    </a:lnTo>
                    <a:lnTo>
                      <a:pt x="555" y="12"/>
                    </a:lnTo>
                    <a:lnTo>
                      <a:pt x="523" y="2"/>
                    </a:lnTo>
                    <a:lnTo>
                      <a:pt x="437" y="80"/>
                    </a:lnTo>
                    <a:lnTo>
                      <a:pt x="298" y="54"/>
                    </a:lnTo>
                    <a:lnTo>
                      <a:pt x="135" y="0"/>
                    </a:lnTo>
                    <a:lnTo>
                      <a:pt x="95" y="16"/>
                    </a:lnTo>
                    <a:lnTo>
                      <a:pt x="236" y="61"/>
                    </a:lnTo>
                    <a:lnTo>
                      <a:pt x="118" y="80"/>
                    </a:lnTo>
                    <a:lnTo>
                      <a:pt x="28" y="59"/>
                    </a:lnTo>
                    <a:lnTo>
                      <a:pt x="0"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4" name="Freeform 119"/>
              <p:cNvSpPr>
                <a:spLocks/>
              </p:cNvSpPr>
              <p:nvPr/>
            </p:nvSpPr>
            <p:spPr bwMode="auto">
              <a:xfrm>
                <a:off x="2776" y="1613"/>
                <a:ext cx="96" cy="377"/>
              </a:xfrm>
              <a:custGeom>
                <a:avLst/>
                <a:gdLst>
                  <a:gd name="T0" fmla="*/ 1 w 192"/>
                  <a:gd name="T1" fmla="*/ 2 h 755"/>
                  <a:gd name="T2" fmla="*/ 1 w 192"/>
                  <a:gd name="T3" fmla="*/ 2 h 755"/>
                  <a:gd name="T4" fmla="*/ 1 w 192"/>
                  <a:gd name="T5" fmla="*/ 2 h 755"/>
                  <a:gd name="T6" fmla="*/ 1 w 192"/>
                  <a:gd name="T7" fmla="*/ 2 h 755"/>
                  <a:gd name="T8" fmla="*/ 1 w 192"/>
                  <a:gd name="T9" fmla="*/ 2 h 755"/>
                  <a:gd name="T10" fmla="*/ 1 w 192"/>
                  <a:gd name="T11" fmla="*/ 2 h 755"/>
                  <a:gd name="T12" fmla="*/ 1 w 192"/>
                  <a:gd name="T13" fmla="*/ 2 h 755"/>
                  <a:gd name="T14" fmla="*/ 1 w 192"/>
                  <a:gd name="T15" fmla="*/ 2 h 755"/>
                  <a:gd name="T16" fmla="*/ 1 w 192"/>
                  <a:gd name="T17" fmla="*/ 2 h 755"/>
                  <a:gd name="T18" fmla="*/ 1 w 192"/>
                  <a:gd name="T19" fmla="*/ 2 h 755"/>
                  <a:gd name="T20" fmla="*/ 1 w 192"/>
                  <a:gd name="T21" fmla="*/ 1 h 755"/>
                  <a:gd name="T22" fmla="*/ 1 w 192"/>
                  <a:gd name="T23" fmla="*/ 1 h 755"/>
                  <a:gd name="T24" fmla="*/ 1 w 192"/>
                  <a:gd name="T25" fmla="*/ 1 h 755"/>
                  <a:gd name="T26" fmla="*/ 1 w 192"/>
                  <a:gd name="T27" fmla="*/ 1 h 755"/>
                  <a:gd name="T28" fmla="*/ 1 w 192"/>
                  <a:gd name="T29" fmla="*/ 1 h 755"/>
                  <a:gd name="T30" fmla="*/ 1 w 192"/>
                  <a:gd name="T31" fmla="*/ 0 h 755"/>
                  <a:gd name="T32" fmla="*/ 1 w 192"/>
                  <a:gd name="T33" fmla="*/ 0 h 755"/>
                  <a:gd name="T34" fmla="*/ 1 w 192"/>
                  <a:gd name="T35" fmla="*/ 0 h 755"/>
                  <a:gd name="T36" fmla="*/ 1 w 192"/>
                  <a:gd name="T37" fmla="*/ 0 h 755"/>
                  <a:gd name="T38" fmla="*/ 1 w 192"/>
                  <a:gd name="T39" fmla="*/ 0 h 755"/>
                  <a:gd name="T40" fmla="*/ 1 w 192"/>
                  <a:gd name="T41" fmla="*/ 0 h 755"/>
                  <a:gd name="T42" fmla="*/ 1 w 192"/>
                  <a:gd name="T43" fmla="*/ 0 h 755"/>
                  <a:gd name="T44" fmla="*/ 1 w 192"/>
                  <a:gd name="T45" fmla="*/ 0 h 755"/>
                  <a:gd name="T46" fmla="*/ 1 w 192"/>
                  <a:gd name="T47" fmla="*/ 0 h 755"/>
                  <a:gd name="T48" fmla="*/ 1 w 192"/>
                  <a:gd name="T49" fmla="*/ 0 h 755"/>
                  <a:gd name="T50" fmla="*/ 1 w 192"/>
                  <a:gd name="T51" fmla="*/ 0 h 755"/>
                  <a:gd name="T52" fmla="*/ 1 w 192"/>
                  <a:gd name="T53" fmla="*/ 0 h 755"/>
                  <a:gd name="T54" fmla="*/ 1 w 192"/>
                  <a:gd name="T55" fmla="*/ 0 h 755"/>
                  <a:gd name="T56" fmla="*/ 1 w 192"/>
                  <a:gd name="T57" fmla="*/ 0 h 755"/>
                  <a:gd name="T58" fmla="*/ 1 w 192"/>
                  <a:gd name="T59" fmla="*/ 1 h 755"/>
                  <a:gd name="T60" fmla="*/ 1 w 192"/>
                  <a:gd name="T61" fmla="*/ 1 h 755"/>
                  <a:gd name="T62" fmla="*/ 1 w 192"/>
                  <a:gd name="T63" fmla="*/ 1 h 755"/>
                  <a:gd name="T64" fmla="*/ 1 w 192"/>
                  <a:gd name="T65" fmla="*/ 1 h 755"/>
                  <a:gd name="T66" fmla="*/ 1 w 192"/>
                  <a:gd name="T67" fmla="*/ 1 h 755"/>
                  <a:gd name="T68" fmla="*/ 1 w 192"/>
                  <a:gd name="T69" fmla="*/ 2 h 755"/>
                  <a:gd name="T70" fmla="*/ 1 w 192"/>
                  <a:gd name="T71" fmla="*/ 2 h 755"/>
                  <a:gd name="T72" fmla="*/ 1 w 192"/>
                  <a:gd name="T73" fmla="*/ 2 h 755"/>
                  <a:gd name="T74" fmla="*/ 1 w 192"/>
                  <a:gd name="T75" fmla="*/ 2 h 755"/>
                  <a:gd name="T76" fmla="*/ 1 w 192"/>
                  <a:gd name="T77" fmla="*/ 2 h 755"/>
                  <a:gd name="T78" fmla="*/ 1 w 192"/>
                  <a:gd name="T79" fmla="*/ 2 h 755"/>
                  <a:gd name="T80" fmla="*/ 1 w 192"/>
                  <a:gd name="T81" fmla="*/ 2 h 75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92"/>
                  <a:gd name="T124" fmla="*/ 0 h 755"/>
                  <a:gd name="T125" fmla="*/ 192 w 192"/>
                  <a:gd name="T126" fmla="*/ 755 h 75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92" h="755">
                    <a:moveTo>
                      <a:pt x="87" y="755"/>
                    </a:moveTo>
                    <a:lnTo>
                      <a:pt x="80" y="753"/>
                    </a:lnTo>
                    <a:lnTo>
                      <a:pt x="74" y="751"/>
                    </a:lnTo>
                    <a:lnTo>
                      <a:pt x="66" y="747"/>
                    </a:lnTo>
                    <a:lnTo>
                      <a:pt x="61" y="745"/>
                    </a:lnTo>
                    <a:lnTo>
                      <a:pt x="55" y="744"/>
                    </a:lnTo>
                    <a:lnTo>
                      <a:pt x="49" y="742"/>
                    </a:lnTo>
                    <a:lnTo>
                      <a:pt x="42" y="738"/>
                    </a:lnTo>
                    <a:lnTo>
                      <a:pt x="36" y="738"/>
                    </a:lnTo>
                    <a:lnTo>
                      <a:pt x="47" y="719"/>
                    </a:lnTo>
                    <a:lnTo>
                      <a:pt x="59" y="702"/>
                    </a:lnTo>
                    <a:lnTo>
                      <a:pt x="68" y="683"/>
                    </a:lnTo>
                    <a:lnTo>
                      <a:pt x="80" y="664"/>
                    </a:lnTo>
                    <a:lnTo>
                      <a:pt x="87" y="645"/>
                    </a:lnTo>
                    <a:lnTo>
                      <a:pt x="97" y="624"/>
                    </a:lnTo>
                    <a:lnTo>
                      <a:pt x="104" y="603"/>
                    </a:lnTo>
                    <a:lnTo>
                      <a:pt x="112" y="584"/>
                    </a:lnTo>
                    <a:lnTo>
                      <a:pt x="118" y="561"/>
                    </a:lnTo>
                    <a:lnTo>
                      <a:pt x="123" y="540"/>
                    </a:lnTo>
                    <a:lnTo>
                      <a:pt x="127" y="519"/>
                    </a:lnTo>
                    <a:lnTo>
                      <a:pt x="133" y="498"/>
                    </a:lnTo>
                    <a:lnTo>
                      <a:pt x="135" y="475"/>
                    </a:lnTo>
                    <a:lnTo>
                      <a:pt x="139" y="453"/>
                    </a:lnTo>
                    <a:lnTo>
                      <a:pt x="139" y="430"/>
                    </a:lnTo>
                    <a:lnTo>
                      <a:pt x="141" y="407"/>
                    </a:lnTo>
                    <a:lnTo>
                      <a:pt x="139" y="380"/>
                    </a:lnTo>
                    <a:lnTo>
                      <a:pt x="139" y="354"/>
                    </a:lnTo>
                    <a:lnTo>
                      <a:pt x="135" y="327"/>
                    </a:lnTo>
                    <a:lnTo>
                      <a:pt x="131" y="302"/>
                    </a:lnTo>
                    <a:lnTo>
                      <a:pt x="123" y="276"/>
                    </a:lnTo>
                    <a:lnTo>
                      <a:pt x="118" y="251"/>
                    </a:lnTo>
                    <a:lnTo>
                      <a:pt x="110" y="226"/>
                    </a:lnTo>
                    <a:lnTo>
                      <a:pt x="103" y="204"/>
                    </a:lnTo>
                    <a:lnTo>
                      <a:pt x="91" y="179"/>
                    </a:lnTo>
                    <a:lnTo>
                      <a:pt x="82" y="156"/>
                    </a:lnTo>
                    <a:lnTo>
                      <a:pt x="70" y="133"/>
                    </a:lnTo>
                    <a:lnTo>
                      <a:pt x="57" y="110"/>
                    </a:lnTo>
                    <a:lnTo>
                      <a:pt x="44" y="89"/>
                    </a:lnTo>
                    <a:lnTo>
                      <a:pt x="30" y="69"/>
                    </a:lnTo>
                    <a:lnTo>
                      <a:pt x="15" y="50"/>
                    </a:lnTo>
                    <a:lnTo>
                      <a:pt x="0" y="31"/>
                    </a:lnTo>
                    <a:lnTo>
                      <a:pt x="6" y="27"/>
                    </a:lnTo>
                    <a:lnTo>
                      <a:pt x="9" y="23"/>
                    </a:lnTo>
                    <a:lnTo>
                      <a:pt x="15" y="17"/>
                    </a:lnTo>
                    <a:lnTo>
                      <a:pt x="21" y="13"/>
                    </a:lnTo>
                    <a:lnTo>
                      <a:pt x="25" y="10"/>
                    </a:lnTo>
                    <a:lnTo>
                      <a:pt x="30" y="6"/>
                    </a:lnTo>
                    <a:lnTo>
                      <a:pt x="34" y="2"/>
                    </a:lnTo>
                    <a:lnTo>
                      <a:pt x="40" y="0"/>
                    </a:lnTo>
                    <a:lnTo>
                      <a:pt x="57" y="21"/>
                    </a:lnTo>
                    <a:lnTo>
                      <a:pt x="74" y="42"/>
                    </a:lnTo>
                    <a:lnTo>
                      <a:pt x="89" y="65"/>
                    </a:lnTo>
                    <a:lnTo>
                      <a:pt x="104" y="88"/>
                    </a:lnTo>
                    <a:lnTo>
                      <a:pt x="116" y="110"/>
                    </a:lnTo>
                    <a:lnTo>
                      <a:pt x="129" y="135"/>
                    </a:lnTo>
                    <a:lnTo>
                      <a:pt x="141" y="160"/>
                    </a:lnTo>
                    <a:lnTo>
                      <a:pt x="152" y="186"/>
                    </a:lnTo>
                    <a:lnTo>
                      <a:pt x="160" y="211"/>
                    </a:lnTo>
                    <a:lnTo>
                      <a:pt x="169" y="238"/>
                    </a:lnTo>
                    <a:lnTo>
                      <a:pt x="175" y="264"/>
                    </a:lnTo>
                    <a:lnTo>
                      <a:pt x="182" y="293"/>
                    </a:lnTo>
                    <a:lnTo>
                      <a:pt x="186" y="320"/>
                    </a:lnTo>
                    <a:lnTo>
                      <a:pt x="188" y="348"/>
                    </a:lnTo>
                    <a:lnTo>
                      <a:pt x="190" y="378"/>
                    </a:lnTo>
                    <a:lnTo>
                      <a:pt x="192" y="407"/>
                    </a:lnTo>
                    <a:lnTo>
                      <a:pt x="192" y="430"/>
                    </a:lnTo>
                    <a:lnTo>
                      <a:pt x="190" y="455"/>
                    </a:lnTo>
                    <a:lnTo>
                      <a:pt x="188" y="477"/>
                    </a:lnTo>
                    <a:lnTo>
                      <a:pt x="184" y="502"/>
                    </a:lnTo>
                    <a:lnTo>
                      <a:pt x="180" y="523"/>
                    </a:lnTo>
                    <a:lnTo>
                      <a:pt x="175" y="546"/>
                    </a:lnTo>
                    <a:lnTo>
                      <a:pt x="169" y="569"/>
                    </a:lnTo>
                    <a:lnTo>
                      <a:pt x="165" y="591"/>
                    </a:lnTo>
                    <a:lnTo>
                      <a:pt x="156" y="612"/>
                    </a:lnTo>
                    <a:lnTo>
                      <a:pt x="148" y="635"/>
                    </a:lnTo>
                    <a:lnTo>
                      <a:pt x="139" y="654"/>
                    </a:lnTo>
                    <a:lnTo>
                      <a:pt x="131" y="677"/>
                    </a:lnTo>
                    <a:lnTo>
                      <a:pt x="120" y="696"/>
                    </a:lnTo>
                    <a:lnTo>
                      <a:pt x="110" y="717"/>
                    </a:lnTo>
                    <a:lnTo>
                      <a:pt x="99" y="736"/>
                    </a:lnTo>
                    <a:lnTo>
                      <a:pt x="87" y="7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5" name="Freeform 120"/>
              <p:cNvSpPr>
                <a:spLocks/>
              </p:cNvSpPr>
              <p:nvPr/>
            </p:nvSpPr>
            <p:spPr bwMode="auto">
              <a:xfrm>
                <a:off x="2887" y="1570"/>
                <a:ext cx="115" cy="449"/>
              </a:xfrm>
              <a:custGeom>
                <a:avLst/>
                <a:gdLst>
                  <a:gd name="T0" fmla="*/ 1 w 230"/>
                  <a:gd name="T1" fmla="*/ 4 h 897"/>
                  <a:gd name="T2" fmla="*/ 1 w 230"/>
                  <a:gd name="T3" fmla="*/ 4 h 897"/>
                  <a:gd name="T4" fmla="*/ 1 w 230"/>
                  <a:gd name="T5" fmla="*/ 4 h 897"/>
                  <a:gd name="T6" fmla="*/ 1 w 230"/>
                  <a:gd name="T7" fmla="*/ 4 h 897"/>
                  <a:gd name="T8" fmla="*/ 1 w 230"/>
                  <a:gd name="T9" fmla="*/ 4 h 897"/>
                  <a:gd name="T10" fmla="*/ 1 w 230"/>
                  <a:gd name="T11" fmla="*/ 4 h 897"/>
                  <a:gd name="T12" fmla="*/ 1 w 230"/>
                  <a:gd name="T13" fmla="*/ 3 h 897"/>
                  <a:gd name="T14" fmla="*/ 1 w 230"/>
                  <a:gd name="T15" fmla="*/ 3 h 897"/>
                  <a:gd name="T16" fmla="*/ 1 w 230"/>
                  <a:gd name="T17" fmla="*/ 3 h 897"/>
                  <a:gd name="T18" fmla="*/ 1 w 230"/>
                  <a:gd name="T19" fmla="*/ 3 h 897"/>
                  <a:gd name="T20" fmla="*/ 1 w 230"/>
                  <a:gd name="T21" fmla="*/ 3 h 897"/>
                  <a:gd name="T22" fmla="*/ 1 w 230"/>
                  <a:gd name="T23" fmla="*/ 2 h 897"/>
                  <a:gd name="T24" fmla="*/ 1 w 230"/>
                  <a:gd name="T25" fmla="*/ 2 h 897"/>
                  <a:gd name="T26" fmla="*/ 1 w 230"/>
                  <a:gd name="T27" fmla="*/ 2 h 897"/>
                  <a:gd name="T28" fmla="*/ 1 w 230"/>
                  <a:gd name="T29" fmla="*/ 2 h 897"/>
                  <a:gd name="T30" fmla="*/ 1 w 230"/>
                  <a:gd name="T31" fmla="*/ 2 h 897"/>
                  <a:gd name="T32" fmla="*/ 1 w 230"/>
                  <a:gd name="T33" fmla="*/ 1 h 897"/>
                  <a:gd name="T34" fmla="*/ 1 w 230"/>
                  <a:gd name="T35" fmla="*/ 1 h 897"/>
                  <a:gd name="T36" fmla="*/ 1 w 230"/>
                  <a:gd name="T37" fmla="*/ 1 h 897"/>
                  <a:gd name="T38" fmla="*/ 1 w 230"/>
                  <a:gd name="T39" fmla="*/ 1 h 897"/>
                  <a:gd name="T40" fmla="*/ 1 w 230"/>
                  <a:gd name="T41" fmla="*/ 1 h 897"/>
                  <a:gd name="T42" fmla="*/ 1 w 230"/>
                  <a:gd name="T43" fmla="*/ 1 h 897"/>
                  <a:gd name="T44" fmla="*/ 1 w 230"/>
                  <a:gd name="T45" fmla="*/ 1 h 897"/>
                  <a:gd name="T46" fmla="*/ 1 w 230"/>
                  <a:gd name="T47" fmla="*/ 1 h 897"/>
                  <a:gd name="T48" fmla="*/ 1 w 230"/>
                  <a:gd name="T49" fmla="*/ 1 h 897"/>
                  <a:gd name="T50" fmla="*/ 1 w 230"/>
                  <a:gd name="T51" fmla="*/ 1 h 897"/>
                  <a:gd name="T52" fmla="*/ 1 w 230"/>
                  <a:gd name="T53" fmla="*/ 1 h 897"/>
                  <a:gd name="T54" fmla="*/ 1 w 230"/>
                  <a:gd name="T55" fmla="*/ 1 h 897"/>
                  <a:gd name="T56" fmla="*/ 1 w 230"/>
                  <a:gd name="T57" fmla="*/ 1 h 897"/>
                  <a:gd name="T58" fmla="*/ 1 w 230"/>
                  <a:gd name="T59" fmla="*/ 2 h 897"/>
                  <a:gd name="T60" fmla="*/ 1 w 230"/>
                  <a:gd name="T61" fmla="*/ 2 h 897"/>
                  <a:gd name="T62" fmla="*/ 1 w 230"/>
                  <a:gd name="T63" fmla="*/ 2 h 897"/>
                  <a:gd name="T64" fmla="*/ 1 w 230"/>
                  <a:gd name="T65" fmla="*/ 2 h 897"/>
                  <a:gd name="T66" fmla="*/ 1 w 230"/>
                  <a:gd name="T67" fmla="*/ 3 h 897"/>
                  <a:gd name="T68" fmla="*/ 1 w 230"/>
                  <a:gd name="T69" fmla="*/ 3 h 897"/>
                  <a:gd name="T70" fmla="*/ 1 w 230"/>
                  <a:gd name="T71" fmla="*/ 3 h 897"/>
                  <a:gd name="T72" fmla="*/ 1 w 230"/>
                  <a:gd name="T73" fmla="*/ 3 h 897"/>
                  <a:gd name="T74" fmla="*/ 1 w 230"/>
                  <a:gd name="T75" fmla="*/ 4 h 897"/>
                  <a:gd name="T76" fmla="*/ 1 w 230"/>
                  <a:gd name="T77" fmla="*/ 4 h 897"/>
                  <a:gd name="T78" fmla="*/ 1 w 230"/>
                  <a:gd name="T79" fmla="*/ 4 h 897"/>
                  <a:gd name="T80" fmla="*/ 1 w 230"/>
                  <a:gd name="T81" fmla="*/ 4 h 89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30"/>
                  <a:gd name="T124" fmla="*/ 0 h 897"/>
                  <a:gd name="T125" fmla="*/ 230 w 230"/>
                  <a:gd name="T126" fmla="*/ 897 h 89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30" h="897">
                    <a:moveTo>
                      <a:pt x="105" y="897"/>
                    </a:moveTo>
                    <a:lnTo>
                      <a:pt x="97" y="893"/>
                    </a:lnTo>
                    <a:lnTo>
                      <a:pt x="90" y="891"/>
                    </a:lnTo>
                    <a:lnTo>
                      <a:pt x="82" y="887"/>
                    </a:lnTo>
                    <a:lnTo>
                      <a:pt x="74" y="886"/>
                    </a:lnTo>
                    <a:lnTo>
                      <a:pt x="65" y="884"/>
                    </a:lnTo>
                    <a:lnTo>
                      <a:pt x="57" y="880"/>
                    </a:lnTo>
                    <a:lnTo>
                      <a:pt x="50" y="878"/>
                    </a:lnTo>
                    <a:lnTo>
                      <a:pt x="42" y="876"/>
                    </a:lnTo>
                    <a:lnTo>
                      <a:pt x="55" y="855"/>
                    </a:lnTo>
                    <a:lnTo>
                      <a:pt x="69" y="832"/>
                    </a:lnTo>
                    <a:lnTo>
                      <a:pt x="82" y="810"/>
                    </a:lnTo>
                    <a:lnTo>
                      <a:pt x="95" y="789"/>
                    </a:lnTo>
                    <a:lnTo>
                      <a:pt x="105" y="764"/>
                    </a:lnTo>
                    <a:lnTo>
                      <a:pt x="114" y="741"/>
                    </a:lnTo>
                    <a:lnTo>
                      <a:pt x="124" y="716"/>
                    </a:lnTo>
                    <a:lnTo>
                      <a:pt x="133" y="694"/>
                    </a:lnTo>
                    <a:lnTo>
                      <a:pt x="141" y="667"/>
                    </a:lnTo>
                    <a:lnTo>
                      <a:pt x="149" y="642"/>
                    </a:lnTo>
                    <a:lnTo>
                      <a:pt x="152" y="616"/>
                    </a:lnTo>
                    <a:lnTo>
                      <a:pt x="158" y="591"/>
                    </a:lnTo>
                    <a:lnTo>
                      <a:pt x="162" y="562"/>
                    </a:lnTo>
                    <a:lnTo>
                      <a:pt x="166" y="538"/>
                    </a:lnTo>
                    <a:lnTo>
                      <a:pt x="166" y="511"/>
                    </a:lnTo>
                    <a:lnTo>
                      <a:pt x="168" y="484"/>
                    </a:lnTo>
                    <a:lnTo>
                      <a:pt x="166" y="452"/>
                    </a:lnTo>
                    <a:lnTo>
                      <a:pt x="164" y="420"/>
                    </a:lnTo>
                    <a:lnTo>
                      <a:pt x="160" y="389"/>
                    </a:lnTo>
                    <a:lnTo>
                      <a:pt x="156" y="359"/>
                    </a:lnTo>
                    <a:lnTo>
                      <a:pt x="149" y="328"/>
                    </a:lnTo>
                    <a:lnTo>
                      <a:pt x="141" y="298"/>
                    </a:lnTo>
                    <a:lnTo>
                      <a:pt x="131" y="270"/>
                    </a:lnTo>
                    <a:lnTo>
                      <a:pt x="122" y="241"/>
                    </a:lnTo>
                    <a:lnTo>
                      <a:pt x="111" y="213"/>
                    </a:lnTo>
                    <a:lnTo>
                      <a:pt x="99" y="186"/>
                    </a:lnTo>
                    <a:lnTo>
                      <a:pt x="84" y="159"/>
                    </a:lnTo>
                    <a:lnTo>
                      <a:pt x="71" y="135"/>
                    </a:lnTo>
                    <a:lnTo>
                      <a:pt x="54" y="108"/>
                    </a:lnTo>
                    <a:lnTo>
                      <a:pt x="36" y="83"/>
                    </a:lnTo>
                    <a:lnTo>
                      <a:pt x="19" y="60"/>
                    </a:lnTo>
                    <a:lnTo>
                      <a:pt x="0" y="38"/>
                    </a:lnTo>
                    <a:lnTo>
                      <a:pt x="8" y="32"/>
                    </a:lnTo>
                    <a:lnTo>
                      <a:pt x="14" y="28"/>
                    </a:lnTo>
                    <a:lnTo>
                      <a:pt x="19" y="22"/>
                    </a:lnTo>
                    <a:lnTo>
                      <a:pt x="27" y="19"/>
                    </a:lnTo>
                    <a:lnTo>
                      <a:pt x="33" y="13"/>
                    </a:lnTo>
                    <a:lnTo>
                      <a:pt x="38" y="7"/>
                    </a:lnTo>
                    <a:lnTo>
                      <a:pt x="44" y="3"/>
                    </a:lnTo>
                    <a:lnTo>
                      <a:pt x="50" y="0"/>
                    </a:lnTo>
                    <a:lnTo>
                      <a:pt x="71" y="24"/>
                    </a:lnTo>
                    <a:lnTo>
                      <a:pt x="90" y="51"/>
                    </a:lnTo>
                    <a:lnTo>
                      <a:pt x="107" y="76"/>
                    </a:lnTo>
                    <a:lnTo>
                      <a:pt x="124" y="104"/>
                    </a:lnTo>
                    <a:lnTo>
                      <a:pt x="141" y="131"/>
                    </a:lnTo>
                    <a:lnTo>
                      <a:pt x="156" y="161"/>
                    </a:lnTo>
                    <a:lnTo>
                      <a:pt x="169" y="190"/>
                    </a:lnTo>
                    <a:lnTo>
                      <a:pt x="181" y="220"/>
                    </a:lnTo>
                    <a:lnTo>
                      <a:pt x="192" y="252"/>
                    </a:lnTo>
                    <a:lnTo>
                      <a:pt x="202" y="283"/>
                    </a:lnTo>
                    <a:lnTo>
                      <a:pt x="209" y="315"/>
                    </a:lnTo>
                    <a:lnTo>
                      <a:pt x="217" y="348"/>
                    </a:lnTo>
                    <a:lnTo>
                      <a:pt x="223" y="382"/>
                    </a:lnTo>
                    <a:lnTo>
                      <a:pt x="227" y="414"/>
                    </a:lnTo>
                    <a:lnTo>
                      <a:pt x="228" y="448"/>
                    </a:lnTo>
                    <a:lnTo>
                      <a:pt x="230" y="484"/>
                    </a:lnTo>
                    <a:lnTo>
                      <a:pt x="228" y="511"/>
                    </a:lnTo>
                    <a:lnTo>
                      <a:pt x="227" y="540"/>
                    </a:lnTo>
                    <a:lnTo>
                      <a:pt x="223" y="568"/>
                    </a:lnTo>
                    <a:lnTo>
                      <a:pt x="221" y="597"/>
                    </a:lnTo>
                    <a:lnTo>
                      <a:pt x="215" y="621"/>
                    </a:lnTo>
                    <a:lnTo>
                      <a:pt x="209" y="648"/>
                    </a:lnTo>
                    <a:lnTo>
                      <a:pt x="204" y="675"/>
                    </a:lnTo>
                    <a:lnTo>
                      <a:pt x="196" y="703"/>
                    </a:lnTo>
                    <a:lnTo>
                      <a:pt x="187" y="728"/>
                    </a:lnTo>
                    <a:lnTo>
                      <a:pt x="177" y="752"/>
                    </a:lnTo>
                    <a:lnTo>
                      <a:pt x="166" y="777"/>
                    </a:lnTo>
                    <a:lnTo>
                      <a:pt x="156" y="802"/>
                    </a:lnTo>
                    <a:lnTo>
                      <a:pt x="143" y="827"/>
                    </a:lnTo>
                    <a:lnTo>
                      <a:pt x="131" y="849"/>
                    </a:lnTo>
                    <a:lnTo>
                      <a:pt x="118" y="872"/>
                    </a:lnTo>
                    <a:lnTo>
                      <a:pt x="105" y="8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6" name="Freeform 121"/>
              <p:cNvSpPr>
                <a:spLocks/>
              </p:cNvSpPr>
              <p:nvPr/>
            </p:nvSpPr>
            <p:spPr bwMode="auto">
              <a:xfrm>
                <a:off x="3005" y="1513"/>
                <a:ext cx="137" cy="536"/>
              </a:xfrm>
              <a:custGeom>
                <a:avLst/>
                <a:gdLst>
                  <a:gd name="T0" fmla="*/ 1 w 274"/>
                  <a:gd name="T1" fmla="*/ 4 h 1073"/>
                  <a:gd name="T2" fmla="*/ 1 w 274"/>
                  <a:gd name="T3" fmla="*/ 4 h 1073"/>
                  <a:gd name="T4" fmla="*/ 1 w 274"/>
                  <a:gd name="T5" fmla="*/ 4 h 1073"/>
                  <a:gd name="T6" fmla="*/ 1 w 274"/>
                  <a:gd name="T7" fmla="*/ 4 h 1073"/>
                  <a:gd name="T8" fmla="*/ 1 w 274"/>
                  <a:gd name="T9" fmla="*/ 4 h 1073"/>
                  <a:gd name="T10" fmla="*/ 1 w 274"/>
                  <a:gd name="T11" fmla="*/ 4 h 1073"/>
                  <a:gd name="T12" fmla="*/ 1 w 274"/>
                  <a:gd name="T13" fmla="*/ 3 h 1073"/>
                  <a:gd name="T14" fmla="*/ 1 w 274"/>
                  <a:gd name="T15" fmla="*/ 3 h 1073"/>
                  <a:gd name="T16" fmla="*/ 1 w 274"/>
                  <a:gd name="T17" fmla="*/ 3 h 1073"/>
                  <a:gd name="T18" fmla="*/ 1 w 274"/>
                  <a:gd name="T19" fmla="*/ 3 h 1073"/>
                  <a:gd name="T20" fmla="*/ 1 w 274"/>
                  <a:gd name="T21" fmla="*/ 3 h 1073"/>
                  <a:gd name="T22" fmla="*/ 1 w 274"/>
                  <a:gd name="T23" fmla="*/ 2 h 1073"/>
                  <a:gd name="T24" fmla="*/ 1 w 274"/>
                  <a:gd name="T25" fmla="*/ 2 h 1073"/>
                  <a:gd name="T26" fmla="*/ 1 w 274"/>
                  <a:gd name="T27" fmla="*/ 2 h 1073"/>
                  <a:gd name="T28" fmla="*/ 1 w 274"/>
                  <a:gd name="T29" fmla="*/ 2 h 1073"/>
                  <a:gd name="T30" fmla="*/ 1 w 274"/>
                  <a:gd name="T31" fmla="*/ 1 h 1073"/>
                  <a:gd name="T32" fmla="*/ 1 w 274"/>
                  <a:gd name="T33" fmla="*/ 1 h 1073"/>
                  <a:gd name="T34" fmla="*/ 1 w 274"/>
                  <a:gd name="T35" fmla="*/ 1 h 1073"/>
                  <a:gd name="T36" fmla="*/ 1 w 274"/>
                  <a:gd name="T37" fmla="*/ 0 h 1073"/>
                  <a:gd name="T38" fmla="*/ 1 w 274"/>
                  <a:gd name="T39" fmla="*/ 0 h 1073"/>
                  <a:gd name="T40" fmla="*/ 1 w 274"/>
                  <a:gd name="T41" fmla="*/ 0 h 1073"/>
                  <a:gd name="T42" fmla="*/ 1 w 274"/>
                  <a:gd name="T43" fmla="*/ 0 h 1073"/>
                  <a:gd name="T44" fmla="*/ 1 w 274"/>
                  <a:gd name="T45" fmla="*/ 0 h 1073"/>
                  <a:gd name="T46" fmla="*/ 1 w 274"/>
                  <a:gd name="T47" fmla="*/ 0 h 1073"/>
                  <a:gd name="T48" fmla="*/ 1 w 274"/>
                  <a:gd name="T49" fmla="*/ 0 h 1073"/>
                  <a:gd name="T50" fmla="*/ 1 w 274"/>
                  <a:gd name="T51" fmla="*/ 0 h 1073"/>
                  <a:gd name="T52" fmla="*/ 1 w 274"/>
                  <a:gd name="T53" fmla="*/ 0 h 1073"/>
                  <a:gd name="T54" fmla="*/ 1 w 274"/>
                  <a:gd name="T55" fmla="*/ 0 h 1073"/>
                  <a:gd name="T56" fmla="*/ 1 w 274"/>
                  <a:gd name="T57" fmla="*/ 0 h 1073"/>
                  <a:gd name="T58" fmla="*/ 1 w 274"/>
                  <a:gd name="T59" fmla="*/ 0 h 1073"/>
                  <a:gd name="T60" fmla="*/ 1 w 274"/>
                  <a:gd name="T61" fmla="*/ 1 h 1073"/>
                  <a:gd name="T62" fmla="*/ 1 w 274"/>
                  <a:gd name="T63" fmla="*/ 1 h 1073"/>
                  <a:gd name="T64" fmla="*/ 1 w 274"/>
                  <a:gd name="T65" fmla="*/ 1 h 1073"/>
                  <a:gd name="T66" fmla="*/ 1 w 274"/>
                  <a:gd name="T67" fmla="*/ 2 h 1073"/>
                  <a:gd name="T68" fmla="*/ 1 w 274"/>
                  <a:gd name="T69" fmla="*/ 2 h 1073"/>
                  <a:gd name="T70" fmla="*/ 1 w 274"/>
                  <a:gd name="T71" fmla="*/ 2 h 1073"/>
                  <a:gd name="T72" fmla="*/ 1 w 274"/>
                  <a:gd name="T73" fmla="*/ 2 h 1073"/>
                  <a:gd name="T74" fmla="*/ 1 w 274"/>
                  <a:gd name="T75" fmla="*/ 3 h 1073"/>
                  <a:gd name="T76" fmla="*/ 1 w 274"/>
                  <a:gd name="T77" fmla="*/ 3 h 1073"/>
                  <a:gd name="T78" fmla="*/ 1 w 274"/>
                  <a:gd name="T79" fmla="*/ 3 h 1073"/>
                  <a:gd name="T80" fmla="*/ 1 w 274"/>
                  <a:gd name="T81" fmla="*/ 3 h 1073"/>
                  <a:gd name="T82" fmla="*/ 1 w 274"/>
                  <a:gd name="T83" fmla="*/ 4 h 1073"/>
                  <a:gd name="T84" fmla="*/ 1 w 274"/>
                  <a:gd name="T85" fmla="*/ 4 h 107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74"/>
                  <a:gd name="T130" fmla="*/ 0 h 1073"/>
                  <a:gd name="T131" fmla="*/ 274 w 274"/>
                  <a:gd name="T132" fmla="*/ 1073 h 107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74" h="1073">
                    <a:moveTo>
                      <a:pt x="124" y="1073"/>
                    </a:moveTo>
                    <a:lnTo>
                      <a:pt x="114" y="1071"/>
                    </a:lnTo>
                    <a:lnTo>
                      <a:pt x="105" y="1067"/>
                    </a:lnTo>
                    <a:lnTo>
                      <a:pt x="95" y="1063"/>
                    </a:lnTo>
                    <a:lnTo>
                      <a:pt x="87" y="1061"/>
                    </a:lnTo>
                    <a:lnTo>
                      <a:pt x="82" y="1060"/>
                    </a:lnTo>
                    <a:lnTo>
                      <a:pt x="78" y="1058"/>
                    </a:lnTo>
                    <a:lnTo>
                      <a:pt x="72" y="1056"/>
                    </a:lnTo>
                    <a:lnTo>
                      <a:pt x="68" y="1054"/>
                    </a:lnTo>
                    <a:lnTo>
                      <a:pt x="63" y="1054"/>
                    </a:lnTo>
                    <a:lnTo>
                      <a:pt x="59" y="1052"/>
                    </a:lnTo>
                    <a:lnTo>
                      <a:pt x="53" y="1050"/>
                    </a:lnTo>
                    <a:lnTo>
                      <a:pt x="49" y="1048"/>
                    </a:lnTo>
                    <a:lnTo>
                      <a:pt x="67" y="1023"/>
                    </a:lnTo>
                    <a:lnTo>
                      <a:pt x="82" y="997"/>
                    </a:lnTo>
                    <a:lnTo>
                      <a:pt x="97" y="970"/>
                    </a:lnTo>
                    <a:lnTo>
                      <a:pt x="112" y="944"/>
                    </a:lnTo>
                    <a:lnTo>
                      <a:pt x="125" y="915"/>
                    </a:lnTo>
                    <a:lnTo>
                      <a:pt x="137" y="887"/>
                    </a:lnTo>
                    <a:lnTo>
                      <a:pt x="148" y="858"/>
                    </a:lnTo>
                    <a:lnTo>
                      <a:pt x="160" y="829"/>
                    </a:lnTo>
                    <a:lnTo>
                      <a:pt x="167" y="799"/>
                    </a:lnTo>
                    <a:lnTo>
                      <a:pt x="177" y="769"/>
                    </a:lnTo>
                    <a:lnTo>
                      <a:pt x="183" y="736"/>
                    </a:lnTo>
                    <a:lnTo>
                      <a:pt x="188" y="706"/>
                    </a:lnTo>
                    <a:lnTo>
                      <a:pt x="192" y="674"/>
                    </a:lnTo>
                    <a:lnTo>
                      <a:pt x="196" y="643"/>
                    </a:lnTo>
                    <a:lnTo>
                      <a:pt x="198" y="611"/>
                    </a:lnTo>
                    <a:lnTo>
                      <a:pt x="200" y="578"/>
                    </a:lnTo>
                    <a:lnTo>
                      <a:pt x="198" y="540"/>
                    </a:lnTo>
                    <a:lnTo>
                      <a:pt x="196" y="502"/>
                    </a:lnTo>
                    <a:lnTo>
                      <a:pt x="190" y="464"/>
                    </a:lnTo>
                    <a:lnTo>
                      <a:pt x="184" y="428"/>
                    </a:lnTo>
                    <a:lnTo>
                      <a:pt x="177" y="392"/>
                    </a:lnTo>
                    <a:lnTo>
                      <a:pt x="167" y="358"/>
                    </a:lnTo>
                    <a:lnTo>
                      <a:pt x="158" y="322"/>
                    </a:lnTo>
                    <a:lnTo>
                      <a:pt x="146" y="289"/>
                    </a:lnTo>
                    <a:lnTo>
                      <a:pt x="131" y="255"/>
                    </a:lnTo>
                    <a:lnTo>
                      <a:pt x="116" y="223"/>
                    </a:lnTo>
                    <a:lnTo>
                      <a:pt x="101" y="191"/>
                    </a:lnTo>
                    <a:lnTo>
                      <a:pt x="84" y="160"/>
                    </a:lnTo>
                    <a:lnTo>
                      <a:pt x="63" y="130"/>
                    </a:lnTo>
                    <a:lnTo>
                      <a:pt x="44" y="101"/>
                    </a:lnTo>
                    <a:lnTo>
                      <a:pt x="23" y="73"/>
                    </a:lnTo>
                    <a:lnTo>
                      <a:pt x="0" y="48"/>
                    </a:lnTo>
                    <a:lnTo>
                      <a:pt x="8" y="40"/>
                    </a:lnTo>
                    <a:lnTo>
                      <a:pt x="15" y="35"/>
                    </a:lnTo>
                    <a:lnTo>
                      <a:pt x="23" y="27"/>
                    </a:lnTo>
                    <a:lnTo>
                      <a:pt x="30" y="21"/>
                    </a:lnTo>
                    <a:lnTo>
                      <a:pt x="36" y="16"/>
                    </a:lnTo>
                    <a:lnTo>
                      <a:pt x="44" y="10"/>
                    </a:lnTo>
                    <a:lnTo>
                      <a:pt x="51" y="6"/>
                    </a:lnTo>
                    <a:lnTo>
                      <a:pt x="59" y="0"/>
                    </a:lnTo>
                    <a:lnTo>
                      <a:pt x="82" y="29"/>
                    </a:lnTo>
                    <a:lnTo>
                      <a:pt x="106" y="61"/>
                    </a:lnTo>
                    <a:lnTo>
                      <a:pt x="127" y="94"/>
                    </a:lnTo>
                    <a:lnTo>
                      <a:pt x="148" y="126"/>
                    </a:lnTo>
                    <a:lnTo>
                      <a:pt x="167" y="160"/>
                    </a:lnTo>
                    <a:lnTo>
                      <a:pt x="184" y="194"/>
                    </a:lnTo>
                    <a:lnTo>
                      <a:pt x="202" y="229"/>
                    </a:lnTo>
                    <a:lnTo>
                      <a:pt x="217" y="267"/>
                    </a:lnTo>
                    <a:lnTo>
                      <a:pt x="228" y="303"/>
                    </a:lnTo>
                    <a:lnTo>
                      <a:pt x="240" y="341"/>
                    </a:lnTo>
                    <a:lnTo>
                      <a:pt x="249" y="379"/>
                    </a:lnTo>
                    <a:lnTo>
                      <a:pt x="259" y="417"/>
                    </a:lnTo>
                    <a:lnTo>
                      <a:pt x="264" y="455"/>
                    </a:lnTo>
                    <a:lnTo>
                      <a:pt x="268" y="497"/>
                    </a:lnTo>
                    <a:lnTo>
                      <a:pt x="272" y="537"/>
                    </a:lnTo>
                    <a:lnTo>
                      <a:pt x="274" y="578"/>
                    </a:lnTo>
                    <a:lnTo>
                      <a:pt x="272" y="613"/>
                    </a:lnTo>
                    <a:lnTo>
                      <a:pt x="270" y="645"/>
                    </a:lnTo>
                    <a:lnTo>
                      <a:pt x="266" y="679"/>
                    </a:lnTo>
                    <a:lnTo>
                      <a:pt x="262" y="712"/>
                    </a:lnTo>
                    <a:lnTo>
                      <a:pt x="257" y="746"/>
                    </a:lnTo>
                    <a:lnTo>
                      <a:pt x="251" y="778"/>
                    </a:lnTo>
                    <a:lnTo>
                      <a:pt x="241" y="809"/>
                    </a:lnTo>
                    <a:lnTo>
                      <a:pt x="234" y="841"/>
                    </a:lnTo>
                    <a:lnTo>
                      <a:pt x="222" y="871"/>
                    </a:lnTo>
                    <a:lnTo>
                      <a:pt x="211" y="904"/>
                    </a:lnTo>
                    <a:lnTo>
                      <a:pt x="200" y="932"/>
                    </a:lnTo>
                    <a:lnTo>
                      <a:pt x="186" y="961"/>
                    </a:lnTo>
                    <a:lnTo>
                      <a:pt x="171" y="989"/>
                    </a:lnTo>
                    <a:lnTo>
                      <a:pt x="156" y="1020"/>
                    </a:lnTo>
                    <a:lnTo>
                      <a:pt x="141" y="1046"/>
                    </a:lnTo>
                    <a:lnTo>
                      <a:pt x="124" y="10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7" name="Freeform 122"/>
              <p:cNvSpPr>
                <a:spLocks/>
              </p:cNvSpPr>
              <p:nvPr/>
            </p:nvSpPr>
            <p:spPr bwMode="auto">
              <a:xfrm>
                <a:off x="2697" y="1665"/>
                <a:ext cx="74" cy="291"/>
              </a:xfrm>
              <a:custGeom>
                <a:avLst/>
                <a:gdLst>
                  <a:gd name="T0" fmla="*/ 1 w 148"/>
                  <a:gd name="T1" fmla="*/ 3 h 582"/>
                  <a:gd name="T2" fmla="*/ 1 w 148"/>
                  <a:gd name="T3" fmla="*/ 3 h 582"/>
                  <a:gd name="T4" fmla="*/ 1 w 148"/>
                  <a:gd name="T5" fmla="*/ 3 h 582"/>
                  <a:gd name="T6" fmla="*/ 1 w 148"/>
                  <a:gd name="T7" fmla="*/ 3 h 582"/>
                  <a:gd name="T8" fmla="*/ 1 w 148"/>
                  <a:gd name="T9" fmla="*/ 3 h 582"/>
                  <a:gd name="T10" fmla="*/ 1 w 148"/>
                  <a:gd name="T11" fmla="*/ 3 h 582"/>
                  <a:gd name="T12" fmla="*/ 1 w 148"/>
                  <a:gd name="T13" fmla="*/ 2 h 582"/>
                  <a:gd name="T14" fmla="*/ 1 w 148"/>
                  <a:gd name="T15" fmla="*/ 2 h 582"/>
                  <a:gd name="T16" fmla="*/ 1 w 148"/>
                  <a:gd name="T17" fmla="*/ 2 h 582"/>
                  <a:gd name="T18" fmla="*/ 1 w 148"/>
                  <a:gd name="T19" fmla="*/ 2 h 582"/>
                  <a:gd name="T20" fmla="*/ 1 w 148"/>
                  <a:gd name="T21" fmla="*/ 1 h 582"/>
                  <a:gd name="T22" fmla="*/ 1 w 148"/>
                  <a:gd name="T23" fmla="*/ 1 h 582"/>
                  <a:gd name="T24" fmla="*/ 1 w 148"/>
                  <a:gd name="T25" fmla="*/ 1 h 582"/>
                  <a:gd name="T26" fmla="*/ 1 w 148"/>
                  <a:gd name="T27" fmla="*/ 1 h 582"/>
                  <a:gd name="T28" fmla="*/ 1 w 148"/>
                  <a:gd name="T29" fmla="*/ 1 h 582"/>
                  <a:gd name="T30" fmla="*/ 1 w 148"/>
                  <a:gd name="T31" fmla="*/ 1 h 582"/>
                  <a:gd name="T32" fmla="*/ 1 w 148"/>
                  <a:gd name="T33" fmla="*/ 1 h 582"/>
                  <a:gd name="T34" fmla="*/ 1 w 148"/>
                  <a:gd name="T35" fmla="*/ 1 h 582"/>
                  <a:gd name="T36" fmla="*/ 1 w 148"/>
                  <a:gd name="T37" fmla="*/ 1 h 582"/>
                  <a:gd name="T38" fmla="*/ 1 w 148"/>
                  <a:gd name="T39" fmla="*/ 1 h 582"/>
                  <a:gd name="T40" fmla="*/ 1 w 148"/>
                  <a:gd name="T41" fmla="*/ 1 h 582"/>
                  <a:gd name="T42" fmla="*/ 1 w 148"/>
                  <a:gd name="T43" fmla="*/ 1 h 582"/>
                  <a:gd name="T44" fmla="*/ 1 w 148"/>
                  <a:gd name="T45" fmla="*/ 1 h 582"/>
                  <a:gd name="T46" fmla="*/ 1 w 148"/>
                  <a:gd name="T47" fmla="*/ 1 h 582"/>
                  <a:gd name="T48" fmla="*/ 1 w 148"/>
                  <a:gd name="T49" fmla="*/ 1 h 582"/>
                  <a:gd name="T50" fmla="*/ 1 w 148"/>
                  <a:gd name="T51" fmla="*/ 1 h 582"/>
                  <a:gd name="T52" fmla="*/ 1 w 148"/>
                  <a:gd name="T53" fmla="*/ 1 h 582"/>
                  <a:gd name="T54" fmla="*/ 1 w 148"/>
                  <a:gd name="T55" fmla="*/ 1 h 582"/>
                  <a:gd name="T56" fmla="*/ 1 w 148"/>
                  <a:gd name="T57" fmla="*/ 1 h 582"/>
                  <a:gd name="T58" fmla="*/ 1 w 148"/>
                  <a:gd name="T59" fmla="*/ 1 h 582"/>
                  <a:gd name="T60" fmla="*/ 1 w 148"/>
                  <a:gd name="T61" fmla="*/ 1 h 582"/>
                  <a:gd name="T62" fmla="*/ 1 w 148"/>
                  <a:gd name="T63" fmla="*/ 1 h 582"/>
                  <a:gd name="T64" fmla="*/ 1 w 148"/>
                  <a:gd name="T65" fmla="*/ 2 h 582"/>
                  <a:gd name="T66" fmla="*/ 1 w 148"/>
                  <a:gd name="T67" fmla="*/ 2 h 582"/>
                  <a:gd name="T68" fmla="*/ 1 w 148"/>
                  <a:gd name="T69" fmla="*/ 2 h 582"/>
                  <a:gd name="T70" fmla="*/ 1 w 148"/>
                  <a:gd name="T71" fmla="*/ 2 h 582"/>
                  <a:gd name="T72" fmla="*/ 1 w 148"/>
                  <a:gd name="T73" fmla="*/ 3 h 582"/>
                  <a:gd name="T74" fmla="*/ 1 w 148"/>
                  <a:gd name="T75" fmla="*/ 3 h 582"/>
                  <a:gd name="T76" fmla="*/ 1 w 148"/>
                  <a:gd name="T77" fmla="*/ 3 h 58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48"/>
                  <a:gd name="T118" fmla="*/ 0 h 582"/>
                  <a:gd name="T119" fmla="*/ 148 w 148"/>
                  <a:gd name="T120" fmla="*/ 582 h 58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48" h="582">
                    <a:moveTo>
                      <a:pt x="69" y="582"/>
                    </a:moveTo>
                    <a:lnTo>
                      <a:pt x="63" y="580"/>
                    </a:lnTo>
                    <a:lnTo>
                      <a:pt x="57" y="580"/>
                    </a:lnTo>
                    <a:lnTo>
                      <a:pt x="53" y="576"/>
                    </a:lnTo>
                    <a:lnTo>
                      <a:pt x="48" y="576"/>
                    </a:lnTo>
                    <a:lnTo>
                      <a:pt x="42" y="574"/>
                    </a:lnTo>
                    <a:lnTo>
                      <a:pt x="38" y="572"/>
                    </a:lnTo>
                    <a:lnTo>
                      <a:pt x="32" y="570"/>
                    </a:lnTo>
                    <a:lnTo>
                      <a:pt x="29" y="570"/>
                    </a:lnTo>
                    <a:lnTo>
                      <a:pt x="36" y="555"/>
                    </a:lnTo>
                    <a:lnTo>
                      <a:pt x="46" y="542"/>
                    </a:lnTo>
                    <a:lnTo>
                      <a:pt x="53" y="526"/>
                    </a:lnTo>
                    <a:lnTo>
                      <a:pt x="61" y="513"/>
                    </a:lnTo>
                    <a:lnTo>
                      <a:pt x="69" y="496"/>
                    </a:lnTo>
                    <a:lnTo>
                      <a:pt x="74" y="481"/>
                    </a:lnTo>
                    <a:lnTo>
                      <a:pt x="82" y="466"/>
                    </a:lnTo>
                    <a:lnTo>
                      <a:pt x="88" y="450"/>
                    </a:lnTo>
                    <a:lnTo>
                      <a:pt x="91" y="433"/>
                    </a:lnTo>
                    <a:lnTo>
                      <a:pt x="95" y="416"/>
                    </a:lnTo>
                    <a:lnTo>
                      <a:pt x="99" y="399"/>
                    </a:lnTo>
                    <a:lnTo>
                      <a:pt x="103" y="382"/>
                    </a:lnTo>
                    <a:lnTo>
                      <a:pt x="105" y="365"/>
                    </a:lnTo>
                    <a:lnTo>
                      <a:pt x="107" y="348"/>
                    </a:lnTo>
                    <a:lnTo>
                      <a:pt x="108" y="331"/>
                    </a:lnTo>
                    <a:lnTo>
                      <a:pt x="108" y="313"/>
                    </a:lnTo>
                    <a:lnTo>
                      <a:pt x="108" y="293"/>
                    </a:lnTo>
                    <a:lnTo>
                      <a:pt x="107" y="273"/>
                    </a:lnTo>
                    <a:lnTo>
                      <a:pt x="103" y="253"/>
                    </a:lnTo>
                    <a:lnTo>
                      <a:pt x="101" y="232"/>
                    </a:lnTo>
                    <a:lnTo>
                      <a:pt x="95" y="213"/>
                    </a:lnTo>
                    <a:lnTo>
                      <a:pt x="91" y="194"/>
                    </a:lnTo>
                    <a:lnTo>
                      <a:pt x="86" y="175"/>
                    </a:lnTo>
                    <a:lnTo>
                      <a:pt x="80" y="156"/>
                    </a:lnTo>
                    <a:lnTo>
                      <a:pt x="70" y="138"/>
                    </a:lnTo>
                    <a:lnTo>
                      <a:pt x="63" y="119"/>
                    </a:lnTo>
                    <a:lnTo>
                      <a:pt x="55" y="102"/>
                    </a:lnTo>
                    <a:lnTo>
                      <a:pt x="46" y="87"/>
                    </a:lnTo>
                    <a:lnTo>
                      <a:pt x="34" y="70"/>
                    </a:lnTo>
                    <a:lnTo>
                      <a:pt x="25" y="55"/>
                    </a:lnTo>
                    <a:lnTo>
                      <a:pt x="11" y="40"/>
                    </a:lnTo>
                    <a:lnTo>
                      <a:pt x="0" y="24"/>
                    </a:lnTo>
                    <a:lnTo>
                      <a:pt x="10" y="17"/>
                    </a:lnTo>
                    <a:lnTo>
                      <a:pt x="17" y="11"/>
                    </a:lnTo>
                    <a:lnTo>
                      <a:pt x="25" y="5"/>
                    </a:lnTo>
                    <a:lnTo>
                      <a:pt x="32" y="0"/>
                    </a:lnTo>
                    <a:lnTo>
                      <a:pt x="46" y="15"/>
                    </a:lnTo>
                    <a:lnTo>
                      <a:pt x="57" y="32"/>
                    </a:lnTo>
                    <a:lnTo>
                      <a:pt x="69" y="49"/>
                    </a:lnTo>
                    <a:lnTo>
                      <a:pt x="82" y="66"/>
                    </a:lnTo>
                    <a:lnTo>
                      <a:pt x="91" y="85"/>
                    </a:lnTo>
                    <a:lnTo>
                      <a:pt x="101" y="104"/>
                    </a:lnTo>
                    <a:lnTo>
                      <a:pt x="108" y="121"/>
                    </a:lnTo>
                    <a:lnTo>
                      <a:pt x="118" y="142"/>
                    </a:lnTo>
                    <a:lnTo>
                      <a:pt x="124" y="163"/>
                    </a:lnTo>
                    <a:lnTo>
                      <a:pt x="129" y="182"/>
                    </a:lnTo>
                    <a:lnTo>
                      <a:pt x="135" y="203"/>
                    </a:lnTo>
                    <a:lnTo>
                      <a:pt x="141" y="224"/>
                    </a:lnTo>
                    <a:lnTo>
                      <a:pt x="143" y="247"/>
                    </a:lnTo>
                    <a:lnTo>
                      <a:pt x="146" y="268"/>
                    </a:lnTo>
                    <a:lnTo>
                      <a:pt x="148" y="291"/>
                    </a:lnTo>
                    <a:lnTo>
                      <a:pt x="148" y="313"/>
                    </a:lnTo>
                    <a:lnTo>
                      <a:pt x="148" y="331"/>
                    </a:lnTo>
                    <a:lnTo>
                      <a:pt x="146" y="350"/>
                    </a:lnTo>
                    <a:lnTo>
                      <a:pt x="145" y="367"/>
                    </a:lnTo>
                    <a:lnTo>
                      <a:pt x="143" y="386"/>
                    </a:lnTo>
                    <a:lnTo>
                      <a:pt x="139" y="403"/>
                    </a:lnTo>
                    <a:lnTo>
                      <a:pt x="135" y="422"/>
                    </a:lnTo>
                    <a:lnTo>
                      <a:pt x="131" y="439"/>
                    </a:lnTo>
                    <a:lnTo>
                      <a:pt x="127" y="456"/>
                    </a:lnTo>
                    <a:lnTo>
                      <a:pt x="122" y="471"/>
                    </a:lnTo>
                    <a:lnTo>
                      <a:pt x="116" y="488"/>
                    </a:lnTo>
                    <a:lnTo>
                      <a:pt x="108" y="504"/>
                    </a:lnTo>
                    <a:lnTo>
                      <a:pt x="101" y="521"/>
                    </a:lnTo>
                    <a:lnTo>
                      <a:pt x="93" y="536"/>
                    </a:lnTo>
                    <a:lnTo>
                      <a:pt x="86" y="551"/>
                    </a:lnTo>
                    <a:lnTo>
                      <a:pt x="76" y="566"/>
                    </a:lnTo>
                    <a:lnTo>
                      <a:pt x="69" y="5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9" name="Picture 12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04" y="2911"/>
              <a:ext cx="18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24"/>
            <p:cNvGrpSpPr>
              <a:grpSpLocks/>
            </p:cNvGrpSpPr>
            <p:nvPr/>
          </p:nvGrpSpPr>
          <p:grpSpPr bwMode="auto">
            <a:xfrm>
              <a:off x="4744" y="2626"/>
              <a:ext cx="305" cy="199"/>
              <a:chOff x="4700" y="1497"/>
              <a:chExt cx="608" cy="396"/>
            </a:xfrm>
          </p:grpSpPr>
          <p:grpSp>
            <p:nvGrpSpPr>
              <p:cNvPr id="642" name="Group 125"/>
              <p:cNvGrpSpPr>
                <a:grpSpLocks/>
              </p:cNvGrpSpPr>
              <p:nvPr/>
            </p:nvGrpSpPr>
            <p:grpSpPr bwMode="auto">
              <a:xfrm flipH="1">
                <a:off x="4880" y="1564"/>
                <a:ext cx="428" cy="329"/>
                <a:chOff x="3749" y="3309"/>
                <a:chExt cx="669" cy="645"/>
              </a:xfrm>
            </p:grpSpPr>
            <p:sp>
              <p:nvSpPr>
                <p:cNvPr id="656" name="Freeform 126"/>
                <p:cNvSpPr>
                  <a:spLocks/>
                </p:cNvSpPr>
                <p:nvPr/>
              </p:nvSpPr>
              <p:spPr bwMode="auto">
                <a:xfrm>
                  <a:off x="4250" y="3764"/>
                  <a:ext cx="45" cy="55"/>
                </a:xfrm>
                <a:custGeom>
                  <a:avLst/>
                  <a:gdLst>
                    <a:gd name="T0" fmla="*/ 0 w 90"/>
                    <a:gd name="T1" fmla="*/ 1 h 108"/>
                    <a:gd name="T2" fmla="*/ 1 w 90"/>
                    <a:gd name="T3" fmla="*/ 1 h 108"/>
                    <a:gd name="T4" fmla="*/ 1 w 90"/>
                    <a:gd name="T5" fmla="*/ 0 h 108"/>
                    <a:gd name="T6" fmla="*/ 1 w 90"/>
                    <a:gd name="T7" fmla="*/ 1 h 108"/>
                    <a:gd name="T8" fmla="*/ 1 w 90"/>
                    <a:gd name="T9" fmla="*/ 1 h 108"/>
                    <a:gd name="T10" fmla="*/ 1 w 90"/>
                    <a:gd name="T11" fmla="*/ 1 h 108"/>
                    <a:gd name="T12" fmla="*/ 1 w 90"/>
                    <a:gd name="T13" fmla="*/ 1 h 108"/>
                    <a:gd name="T14" fmla="*/ 1 w 90"/>
                    <a:gd name="T15" fmla="*/ 1 h 108"/>
                    <a:gd name="T16" fmla="*/ 1 w 90"/>
                    <a:gd name="T17" fmla="*/ 1 h 108"/>
                    <a:gd name="T18" fmla="*/ 1 w 90"/>
                    <a:gd name="T19" fmla="*/ 1 h 108"/>
                    <a:gd name="T20" fmla="*/ 1 w 90"/>
                    <a:gd name="T21" fmla="*/ 1 h 108"/>
                    <a:gd name="T22" fmla="*/ 1 w 90"/>
                    <a:gd name="T23" fmla="*/ 1 h 108"/>
                    <a:gd name="T24" fmla="*/ 1 w 90"/>
                    <a:gd name="T25" fmla="*/ 1 h 108"/>
                    <a:gd name="T26" fmla="*/ 1 w 90"/>
                    <a:gd name="T27" fmla="*/ 1 h 108"/>
                    <a:gd name="T28" fmla="*/ 1 w 90"/>
                    <a:gd name="T29" fmla="*/ 1 h 108"/>
                    <a:gd name="T30" fmla="*/ 1 w 90"/>
                    <a:gd name="T31" fmla="*/ 1 h 108"/>
                    <a:gd name="T32" fmla="*/ 1 w 90"/>
                    <a:gd name="T33" fmla="*/ 1 h 108"/>
                    <a:gd name="T34" fmla="*/ 1 w 90"/>
                    <a:gd name="T35" fmla="*/ 1 h 108"/>
                    <a:gd name="T36" fmla="*/ 1 w 90"/>
                    <a:gd name="T37" fmla="*/ 1 h 108"/>
                    <a:gd name="T38" fmla="*/ 1 w 90"/>
                    <a:gd name="T39" fmla="*/ 1 h 108"/>
                    <a:gd name="T40" fmla="*/ 1 w 90"/>
                    <a:gd name="T41" fmla="*/ 1 h 108"/>
                    <a:gd name="T42" fmla="*/ 1 w 90"/>
                    <a:gd name="T43" fmla="*/ 1 h 108"/>
                    <a:gd name="T44" fmla="*/ 0 w 90"/>
                    <a:gd name="T45" fmla="*/ 1 h 108"/>
                    <a:gd name="T46" fmla="*/ 0 w 90"/>
                    <a:gd name="T47" fmla="*/ 1 h 10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0"/>
                    <a:gd name="T73" fmla="*/ 0 h 108"/>
                    <a:gd name="T74" fmla="*/ 90 w 90"/>
                    <a:gd name="T75" fmla="*/ 108 h 10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0" h="108">
                      <a:moveTo>
                        <a:pt x="0" y="102"/>
                      </a:moveTo>
                      <a:lnTo>
                        <a:pt x="38" y="61"/>
                      </a:lnTo>
                      <a:lnTo>
                        <a:pt x="90" y="0"/>
                      </a:lnTo>
                      <a:lnTo>
                        <a:pt x="79" y="74"/>
                      </a:lnTo>
                      <a:lnTo>
                        <a:pt x="78" y="76"/>
                      </a:lnTo>
                      <a:lnTo>
                        <a:pt x="75" y="79"/>
                      </a:lnTo>
                      <a:lnTo>
                        <a:pt x="72" y="80"/>
                      </a:lnTo>
                      <a:lnTo>
                        <a:pt x="71" y="83"/>
                      </a:lnTo>
                      <a:lnTo>
                        <a:pt x="66" y="85"/>
                      </a:lnTo>
                      <a:lnTo>
                        <a:pt x="63" y="89"/>
                      </a:lnTo>
                      <a:lnTo>
                        <a:pt x="59" y="91"/>
                      </a:lnTo>
                      <a:lnTo>
                        <a:pt x="53" y="93"/>
                      </a:lnTo>
                      <a:lnTo>
                        <a:pt x="49" y="96"/>
                      </a:lnTo>
                      <a:lnTo>
                        <a:pt x="43" y="99"/>
                      </a:lnTo>
                      <a:lnTo>
                        <a:pt x="40" y="101"/>
                      </a:lnTo>
                      <a:lnTo>
                        <a:pt x="35" y="102"/>
                      </a:lnTo>
                      <a:lnTo>
                        <a:pt x="32" y="102"/>
                      </a:lnTo>
                      <a:lnTo>
                        <a:pt x="30" y="104"/>
                      </a:lnTo>
                      <a:lnTo>
                        <a:pt x="25" y="105"/>
                      </a:lnTo>
                      <a:lnTo>
                        <a:pt x="22" y="107"/>
                      </a:lnTo>
                      <a:lnTo>
                        <a:pt x="18" y="107"/>
                      </a:lnTo>
                      <a:lnTo>
                        <a:pt x="15" y="108"/>
                      </a:lnTo>
                      <a:lnTo>
                        <a:pt x="0" y="102"/>
                      </a:lnTo>
                      <a:close/>
                    </a:path>
                  </a:pathLst>
                </a:custGeom>
                <a:solidFill>
                  <a:srgbClr val="6666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57" name="Freeform 127"/>
                <p:cNvSpPr>
                  <a:spLocks/>
                </p:cNvSpPr>
                <p:nvPr/>
              </p:nvSpPr>
              <p:spPr bwMode="auto">
                <a:xfrm>
                  <a:off x="3942" y="3309"/>
                  <a:ext cx="454" cy="332"/>
                </a:xfrm>
                <a:custGeom>
                  <a:avLst/>
                  <a:gdLst>
                    <a:gd name="T0" fmla="*/ 3 w 907"/>
                    <a:gd name="T1" fmla="*/ 2 h 666"/>
                    <a:gd name="T2" fmla="*/ 3 w 907"/>
                    <a:gd name="T3" fmla="*/ 2 h 666"/>
                    <a:gd name="T4" fmla="*/ 3 w 907"/>
                    <a:gd name="T5" fmla="*/ 2 h 666"/>
                    <a:gd name="T6" fmla="*/ 3 w 907"/>
                    <a:gd name="T7" fmla="*/ 2 h 666"/>
                    <a:gd name="T8" fmla="*/ 3 w 907"/>
                    <a:gd name="T9" fmla="*/ 2 h 666"/>
                    <a:gd name="T10" fmla="*/ 2 w 907"/>
                    <a:gd name="T11" fmla="*/ 2 h 666"/>
                    <a:gd name="T12" fmla="*/ 2 w 907"/>
                    <a:gd name="T13" fmla="*/ 2 h 666"/>
                    <a:gd name="T14" fmla="*/ 2 w 907"/>
                    <a:gd name="T15" fmla="*/ 2 h 666"/>
                    <a:gd name="T16" fmla="*/ 1 w 907"/>
                    <a:gd name="T17" fmla="*/ 2 h 666"/>
                    <a:gd name="T18" fmla="*/ 1 w 907"/>
                    <a:gd name="T19" fmla="*/ 2 h 666"/>
                    <a:gd name="T20" fmla="*/ 1 w 907"/>
                    <a:gd name="T21" fmla="*/ 2 h 666"/>
                    <a:gd name="T22" fmla="*/ 1 w 907"/>
                    <a:gd name="T23" fmla="*/ 2 h 666"/>
                    <a:gd name="T24" fmla="*/ 1 w 907"/>
                    <a:gd name="T25" fmla="*/ 2 h 666"/>
                    <a:gd name="T26" fmla="*/ 1 w 907"/>
                    <a:gd name="T27" fmla="*/ 2 h 666"/>
                    <a:gd name="T28" fmla="*/ 1 w 907"/>
                    <a:gd name="T29" fmla="*/ 1 h 666"/>
                    <a:gd name="T30" fmla="*/ 1 w 907"/>
                    <a:gd name="T31" fmla="*/ 1 h 666"/>
                    <a:gd name="T32" fmla="*/ 1 w 907"/>
                    <a:gd name="T33" fmla="*/ 1 h 666"/>
                    <a:gd name="T34" fmla="*/ 1 w 907"/>
                    <a:gd name="T35" fmla="*/ 1 h 666"/>
                    <a:gd name="T36" fmla="*/ 1 w 907"/>
                    <a:gd name="T37" fmla="*/ 1 h 666"/>
                    <a:gd name="T38" fmla="*/ 1 w 907"/>
                    <a:gd name="T39" fmla="*/ 1 h 666"/>
                    <a:gd name="T40" fmla="*/ 1 w 907"/>
                    <a:gd name="T41" fmla="*/ 1 h 666"/>
                    <a:gd name="T42" fmla="*/ 1 w 907"/>
                    <a:gd name="T43" fmla="*/ 1 h 666"/>
                    <a:gd name="T44" fmla="*/ 1 w 907"/>
                    <a:gd name="T45" fmla="*/ 1 h 666"/>
                    <a:gd name="T46" fmla="*/ 1 w 907"/>
                    <a:gd name="T47" fmla="*/ 0 h 666"/>
                    <a:gd name="T48" fmla="*/ 1 w 907"/>
                    <a:gd name="T49" fmla="*/ 0 h 666"/>
                    <a:gd name="T50" fmla="*/ 1 w 907"/>
                    <a:gd name="T51" fmla="*/ 0 h 666"/>
                    <a:gd name="T52" fmla="*/ 1 w 907"/>
                    <a:gd name="T53" fmla="*/ 0 h 666"/>
                    <a:gd name="T54" fmla="*/ 1 w 907"/>
                    <a:gd name="T55" fmla="*/ 0 h 666"/>
                    <a:gd name="T56" fmla="*/ 1 w 907"/>
                    <a:gd name="T57" fmla="*/ 0 h 666"/>
                    <a:gd name="T58" fmla="*/ 1 w 907"/>
                    <a:gd name="T59" fmla="*/ 0 h 666"/>
                    <a:gd name="T60" fmla="*/ 1 w 907"/>
                    <a:gd name="T61" fmla="*/ 0 h 666"/>
                    <a:gd name="T62" fmla="*/ 1 w 907"/>
                    <a:gd name="T63" fmla="*/ 0 h 666"/>
                    <a:gd name="T64" fmla="*/ 1 w 907"/>
                    <a:gd name="T65" fmla="*/ 0 h 666"/>
                    <a:gd name="T66" fmla="*/ 2 w 907"/>
                    <a:gd name="T67" fmla="*/ 0 h 666"/>
                    <a:gd name="T68" fmla="*/ 2 w 907"/>
                    <a:gd name="T69" fmla="*/ 0 h 666"/>
                    <a:gd name="T70" fmla="*/ 2 w 907"/>
                    <a:gd name="T71" fmla="*/ 0 h 666"/>
                    <a:gd name="T72" fmla="*/ 2 w 907"/>
                    <a:gd name="T73" fmla="*/ 0 h 666"/>
                    <a:gd name="T74" fmla="*/ 2 w 907"/>
                    <a:gd name="T75" fmla="*/ 0 h 666"/>
                    <a:gd name="T76" fmla="*/ 3 w 907"/>
                    <a:gd name="T77" fmla="*/ 0 h 666"/>
                    <a:gd name="T78" fmla="*/ 3 w 907"/>
                    <a:gd name="T79" fmla="*/ 0 h 666"/>
                    <a:gd name="T80" fmla="*/ 3 w 907"/>
                    <a:gd name="T81" fmla="*/ 0 h 666"/>
                    <a:gd name="T82" fmla="*/ 3 w 907"/>
                    <a:gd name="T83" fmla="*/ 0 h 666"/>
                    <a:gd name="T84" fmla="*/ 3 w 907"/>
                    <a:gd name="T85" fmla="*/ 0 h 666"/>
                    <a:gd name="T86" fmla="*/ 3 w 907"/>
                    <a:gd name="T87" fmla="*/ 0 h 666"/>
                    <a:gd name="T88" fmla="*/ 4 w 907"/>
                    <a:gd name="T89" fmla="*/ 0 h 666"/>
                    <a:gd name="T90" fmla="*/ 4 w 907"/>
                    <a:gd name="T91" fmla="*/ 0 h 666"/>
                    <a:gd name="T92" fmla="*/ 4 w 907"/>
                    <a:gd name="T93" fmla="*/ 0 h 666"/>
                    <a:gd name="T94" fmla="*/ 4 w 907"/>
                    <a:gd name="T95" fmla="*/ 0 h 666"/>
                    <a:gd name="T96" fmla="*/ 4 w 907"/>
                    <a:gd name="T97" fmla="*/ 0 h 666"/>
                    <a:gd name="T98" fmla="*/ 4 w 907"/>
                    <a:gd name="T99" fmla="*/ 0 h 666"/>
                    <a:gd name="T100" fmla="*/ 4 w 907"/>
                    <a:gd name="T101" fmla="*/ 0 h 666"/>
                    <a:gd name="T102" fmla="*/ 4 w 907"/>
                    <a:gd name="T103" fmla="*/ 0 h 666"/>
                    <a:gd name="T104" fmla="*/ 4 w 907"/>
                    <a:gd name="T105" fmla="*/ 0 h 666"/>
                    <a:gd name="T106" fmla="*/ 4 w 907"/>
                    <a:gd name="T107" fmla="*/ 0 h 666"/>
                    <a:gd name="T108" fmla="*/ 4 w 907"/>
                    <a:gd name="T109" fmla="*/ 1 h 666"/>
                    <a:gd name="T110" fmla="*/ 4 w 907"/>
                    <a:gd name="T111" fmla="*/ 1 h 666"/>
                    <a:gd name="T112" fmla="*/ 4 w 907"/>
                    <a:gd name="T113" fmla="*/ 1 h 666"/>
                    <a:gd name="T114" fmla="*/ 4 w 907"/>
                    <a:gd name="T115" fmla="*/ 1 h 666"/>
                    <a:gd name="T116" fmla="*/ 4 w 907"/>
                    <a:gd name="T117" fmla="*/ 2 h 666"/>
                    <a:gd name="T118" fmla="*/ 3 w 907"/>
                    <a:gd name="T119" fmla="*/ 2 h 66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07"/>
                    <a:gd name="T181" fmla="*/ 0 h 666"/>
                    <a:gd name="T182" fmla="*/ 907 w 907"/>
                    <a:gd name="T183" fmla="*/ 666 h 66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07" h="666">
                      <a:moveTo>
                        <a:pt x="734" y="666"/>
                      </a:moveTo>
                      <a:lnTo>
                        <a:pt x="734" y="664"/>
                      </a:lnTo>
                      <a:lnTo>
                        <a:pt x="731" y="664"/>
                      </a:lnTo>
                      <a:lnTo>
                        <a:pt x="728" y="663"/>
                      </a:lnTo>
                      <a:lnTo>
                        <a:pt x="722" y="663"/>
                      </a:lnTo>
                      <a:lnTo>
                        <a:pt x="719" y="661"/>
                      </a:lnTo>
                      <a:lnTo>
                        <a:pt x="715" y="661"/>
                      </a:lnTo>
                      <a:lnTo>
                        <a:pt x="712" y="660"/>
                      </a:lnTo>
                      <a:lnTo>
                        <a:pt x="708" y="660"/>
                      </a:lnTo>
                      <a:lnTo>
                        <a:pt x="702" y="658"/>
                      </a:lnTo>
                      <a:lnTo>
                        <a:pt x="697" y="658"/>
                      </a:lnTo>
                      <a:lnTo>
                        <a:pt x="693" y="657"/>
                      </a:lnTo>
                      <a:lnTo>
                        <a:pt x="687" y="655"/>
                      </a:lnTo>
                      <a:lnTo>
                        <a:pt x="681" y="654"/>
                      </a:lnTo>
                      <a:lnTo>
                        <a:pt x="675" y="654"/>
                      </a:lnTo>
                      <a:lnTo>
                        <a:pt x="668" y="652"/>
                      </a:lnTo>
                      <a:lnTo>
                        <a:pt x="661" y="651"/>
                      </a:lnTo>
                      <a:lnTo>
                        <a:pt x="653" y="649"/>
                      </a:lnTo>
                      <a:lnTo>
                        <a:pt x="646" y="649"/>
                      </a:lnTo>
                      <a:lnTo>
                        <a:pt x="637" y="648"/>
                      </a:lnTo>
                      <a:lnTo>
                        <a:pt x="630" y="646"/>
                      </a:lnTo>
                      <a:lnTo>
                        <a:pt x="621" y="645"/>
                      </a:lnTo>
                      <a:lnTo>
                        <a:pt x="611" y="644"/>
                      </a:lnTo>
                      <a:lnTo>
                        <a:pt x="602" y="642"/>
                      </a:lnTo>
                      <a:lnTo>
                        <a:pt x="593" y="642"/>
                      </a:lnTo>
                      <a:lnTo>
                        <a:pt x="583" y="641"/>
                      </a:lnTo>
                      <a:lnTo>
                        <a:pt x="573" y="639"/>
                      </a:lnTo>
                      <a:lnTo>
                        <a:pt x="561" y="638"/>
                      </a:lnTo>
                      <a:lnTo>
                        <a:pt x="551" y="636"/>
                      </a:lnTo>
                      <a:lnTo>
                        <a:pt x="539" y="635"/>
                      </a:lnTo>
                      <a:lnTo>
                        <a:pt x="526" y="635"/>
                      </a:lnTo>
                      <a:lnTo>
                        <a:pt x="514" y="632"/>
                      </a:lnTo>
                      <a:lnTo>
                        <a:pt x="501" y="632"/>
                      </a:lnTo>
                      <a:lnTo>
                        <a:pt x="487" y="629"/>
                      </a:lnTo>
                      <a:lnTo>
                        <a:pt x="474" y="629"/>
                      </a:lnTo>
                      <a:lnTo>
                        <a:pt x="461" y="627"/>
                      </a:lnTo>
                      <a:lnTo>
                        <a:pt x="446" y="626"/>
                      </a:lnTo>
                      <a:lnTo>
                        <a:pt x="432" y="625"/>
                      </a:lnTo>
                      <a:lnTo>
                        <a:pt x="418" y="623"/>
                      </a:lnTo>
                      <a:lnTo>
                        <a:pt x="402" y="622"/>
                      </a:lnTo>
                      <a:lnTo>
                        <a:pt x="388" y="622"/>
                      </a:lnTo>
                      <a:lnTo>
                        <a:pt x="371" y="620"/>
                      </a:lnTo>
                      <a:lnTo>
                        <a:pt x="355" y="619"/>
                      </a:lnTo>
                      <a:lnTo>
                        <a:pt x="339" y="617"/>
                      </a:lnTo>
                      <a:lnTo>
                        <a:pt x="323" y="617"/>
                      </a:lnTo>
                      <a:lnTo>
                        <a:pt x="305" y="616"/>
                      </a:lnTo>
                      <a:lnTo>
                        <a:pt x="288" y="614"/>
                      </a:lnTo>
                      <a:lnTo>
                        <a:pt x="270" y="613"/>
                      </a:lnTo>
                      <a:lnTo>
                        <a:pt x="251" y="613"/>
                      </a:lnTo>
                      <a:lnTo>
                        <a:pt x="233" y="611"/>
                      </a:lnTo>
                      <a:lnTo>
                        <a:pt x="214" y="610"/>
                      </a:lnTo>
                      <a:lnTo>
                        <a:pt x="195" y="610"/>
                      </a:lnTo>
                      <a:lnTo>
                        <a:pt x="176" y="610"/>
                      </a:lnTo>
                      <a:lnTo>
                        <a:pt x="156" y="608"/>
                      </a:lnTo>
                      <a:lnTo>
                        <a:pt x="135" y="608"/>
                      </a:lnTo>
                      <a:lnTo>
                        <a:pt x="114" y="607"/>
                      </a:lnTo>
                      <a:lnTo>
                        <a:pt x="95" y="607"/>
                      </a:lnTo>
                      <a:lnTo>
                        <a:pt x="73" y="607"/>
                      </a:lnTo>
                      <a:lnTo>
                        <a:pt x="51" y="607"/>
                      </a:lnTo>
                      <a:lnTo>
                        <a:pt x="31" y="607"/>
                      </a:lnTo>
                      <a:lnTo>
                        <a:pt x="9" y="607"/>
                      </a:lnTo>
                      <a:lnTo>
                        <a:pt x="0" y="607"/>
                      </a:lnTo>
                      <a:lnTo>
                        <a:pt x="0" y="605"/>
                      </a:lnTo>
                      <a:lnTo>
                        <a:pt x="0" y="604"/>
                      </a:lnTo>
                      <a:lnTo>
                        <a:pt x="0" y="601"/>
                      </a:lnTo>
                      <a:lnTo>
                        <a:pt x="1" y="598"/>
                      </a:lnTo>
                      <a:lnTo>
                        <a:pt x="3" y="592"/>
                      </a:lnTo>
                      <a:lnTo>
                        <a:pt x="4" y="588"/>
                      </a:lnTo>
                      <a:lnTo>
                        <a:pt x="6" y="583"/>
                      </a:lnTo>
                      <a:lnTo>
                        <a:pt x="7" y="581"/>
                      </a:lnTo>
                      <a:lnTo>
                        <a:pt x="7" y="576"/>
                      </a:lnTo>
                      <a:lnTo>
                        <a:pt x="9" y="575"/>
                      </a:lnTo>
                      <a:lnTo>
                        <a:pt x="10" y="569"/>
                      </a:lnTo>
                      <a:lnTo>
                        <a:pt x="10" y="566"/>
                      </a:lnTo>
                      <a:lnTo>
                        <a:pt x="12" y="562"/>
                      </a:lnTo>
                      <a:lnTo>
                        <a:pt x="13" y="557"/>
                      </a:lnTo>
                      <a:lnTo>
                        <a:pt x="15" y="553"/>
                      </a:lnTo>
                      <a:lnTo>
                        <a:pt x="15" y="548"/>
                      </a:lnTo>
                      <a:lnTo>
                        <a:pt x="16" y="542"/>
                      </a:lnTo>
                      <a:lnTo>
                        <a:pt x="18" y="540"/>
                      </a:lnTo>
                      <a:lnTo>
                        <a:pt x="19" y="534"/>
                      </a:lnTo>
                      <a:lnTo>
                        <a:pt x="20" y="529"/>
                      </a:lnTo>
                      <a:lnTo>
                        <a:pt x="22" y="523"/>
                      </a:lnTo>
                      <a:lnTo>
                        <a:pt x="23" y="519"/>
                      </a:lnTo>
                      <a:lnTo>
                        <a:pt x="25" y="513"/>
                      </a:lnTo>
                      <a:lnTo>
                        <a:pt x="26" y="507"/>
                      </a:lnTo>
                      <a:lnTo>
                        <a:pt x="28" y="503"/>
                      </a:lnTo>
                      <a:lnTo>
                        <a:pt x="31" y="497"/>
                      </a:lnTo>
                      <a:lnTo>
                        <a:pt x="31" y="491"/>
                      </a:lnTo>
                      <a:lnTo>
                        <a:pt x="32" y="485"/>
                      </a:lnTo>
                      <a:lnTo>
                        <a:pt x="34" y="479"/>
                      </a:lnTo>
                      <a:lnTo>
                        <a:pt x="35" y="475"/>
                      </a:lnTo>
                      <a:lnTo>
                        <a:pt x="37" y="469"/>
                      </a:lnTo>
                      <a:lnTo>
                        <a:pt x="38" y="463"/>
                      </a:lnTo>
                      <a:lnTo>
                        <a:pt x="40" y="457"/>
                      </a:lnTo>
                      <a:lnTo>
                        <a:pt x="41" y="452"/>
                      </a:lnTo>
                      <a:lnTo>
                        <a:pt x="43" y="446"/>
                      </a:lnTo>
                      <a:lnTo>
                        <a:pt x="43" y="440"/>
                      </a:lnTo>
                      <a:lnTo>
                        <a:pt x="44" y="434"/>
                      </a:lnTo>
                      <a:lnTo>
                        <a:pt x="47" y="430"/>
                      </a:lnTo>
                      <a:lnTo>
                        <a:pt x="47" y="424"/>
                      </a:lnTo>
                      <a:lnTo>
                        <a:pt x="48" y="418"/>
                      </a:lnTo>
                      <a:lnTo>
                        <a:pt x="50" y="412"/>
                      </a:lnTo>
                      <a:lnTo>
                        <a:pt x="51" y="408"/>
                      </a:lnTo>
                      <a:lnTo>
                        <a:pt x="53" y="402"/>
                      </a:lnTo>
                      <a:lnTo>
                        <a:pt x="54" y="396"/>
                      </a:lnTo>
                      <a:lnTo>
                        <a:pt x="54" y="392"/>
                      </a:lnTo>
                      <a:lnTo>
                        <a:pt x="56" y="386"/>
                      </a:lnTo>
                      <a:lnTo>
                        <a:pt x="57" y="381"/>
                      </a:lnTo>
                      <a:lnTo>
                        <a:pt x="59" y="375"/>
                      </a:lnTo>
                      <a:lnTo>
                        <a:pt x="59" y="371"/>
                      </a:lnTo>
                      <a:lnTo>
                        <a:pt x="60" y="367"/>
                      </a:lnTo>
                      <a:lnTo>
                        <a:pt x="62" y="362"/>
                      </a:lnTo>
                      <a:lnTo>
                        <a:pt x="62" y="358"/>
                      </a:lnTo>
                      <a:lnTo>
                        <a:pt x="62" y="353"/>
                      </a:lnTo>
                      <a:lnTo>
                        <a:pt x="63" y="349"/>
                      </a:lnTo>
                      <a:lnTo>
                        <a:pt x="63" y="346"/>
                      </a:lnTo>
                      <a:lnTo>
                        <a:pt x="65" y="342"/>
                      </a:lnTo>
                      <a:lnTo>
                        <a:pt x="65" y="339"/>
                      </a:lnTo>
                      <a:lnTo>
                        <a:pt x="66" y="336"/>
                      </a:lnTo>
                      <a:lnTo>
                        <a:pt x="66" y="334"/>
                      </a:lnTo>
                      <a:lnTo>
                        <a:pt x="66" y="333"/>
                      </a:lnTo>
                      <a:lnTo>
                        <a:pt x="66" y="329"/>
                      </a:lnTo>
                      <a:lnTo>
                        <a:pt x="67" y="326"/>
                      </a:lnTo>
                      <a:lnTo>
                        <a:pt x="67" y="320"/>
                      </a:lnTo>
                      <a:lnTo>
                        <a:pt x="69" y="314"/>
                      </a:lnTo>
                      <a:lnTo>
                        <a:pt x="69" y="311"/>
                      </a:lnTo>
                      <a:lnTo>
                        <a:pt x="69" y="307"/>
                      </a:lnTo>
                      <a:lnTo>
                        <a:pt x="70" y="302"/>
                      </a:lnTo>
                      <a:lnTo>
                        <a:pt x="72" y="299"/>
                      </a:lnTo>
                      <a:lnTo>
                        <a:pt x="72" y="295"/>
                      </a:lnTo>
                      <a:lnTo>
                        <a:pt x="72" y="290"/>
                      </a:lnTo>
                      <a:lnTo>
                        <a:pt x="72" y="285"/>
                      </a:lnTo>
                      <a:lnTo>
                        <a:pt x="73" y="280"/>
                      </a:lnTo>
                      <a:lnTo>
                        <a:pt x="75" y="276"/>
                      </a:lnTo>
                      <a:lnTo>
                        <a:pt x="75" y="270"/>
                      </a:lnTo>
                      <a:lnTo>
                        <a:pt x="76" y="266"/>
                      </a:lnTo>
                      <a:lnTo>
                        <a:pt x="78" y="260"/>
                      </a:lnTo>
                      <a:lnTo>
                        <a:pt x="78" y="254"/>
                      </a:lnTo>
                      <a:lnTo>
                        <a:pt x="79" y="249"/>
                      </a:lnTo>
                      <a:lnTo>
                        <a:pt x="79" y="242"/>
                      </a:lnTo>
                      <a:lnTo>
                        <a:pt x="81" y="238"/>
                      </a:lnTo>
                      <a:lnTo>
                        <a:pt x="81" y="232"/>
                      </a:lnTo>
                      <a:lnTo>
                        <a:pt x="82" y="226"/>
                      </a:lnTo>
                      <a:lnTo>
                        <a:pt x="82" y="219"/>
                      </a:lnTo>
                      <a:lnTo>
                        <a:pt x="85" y="213"/>
                      </a:lnTo>
                      <a:lnTo>
                        <a:pt x="85" y="207"/>
                      </a:lnTo>
                      <a:lnTo>
                        <a:pt x="87" y="200"/>
                      </a:lnTo>
                      <a:lnTo>
                        <a:pt x="87" y="194"/>
                      </a:lnTo>
                      <a:lnTo>
                        <a:pt x="88" y="188"/>
                      </a:lnTo>
                      <a:lnTo>
                        <a:pt x="88" y="181"/>
                      </a:lnTo>
                      <a:lnTo>
                        <a:pt x="90" y="175"/>
                      </a:lnTo>
                      <a:lnTo>
                        <a:pt x="91" y="167"/>
                      </a:lnTo>
                      <a:lnTo>
                        <a:pt x="91" y="161"/>
                      </a:lnTo>
                      <a:lnTo>
                        <a:pt x="92" y="154"/>
                      </a:lnTo>
                      <a:lnTo>
                        <a:pt x="92" y="148"/>
                      </a:lnTo>
                      <a:lnTo>
                        <a:pt x="92" y="141"/>
                      </a:lnTo>
                      <a:lnTo>
                        <a:pt x="94" y="135"/>
                      </a:lnTo>
                      <a:lnTo>
                        <a:pt x="95" y="128"/>
                      </a:lnTo>
                      <a:lnTo>
                        <a:pt x="95" y="122"/>
                      </a:lnTo>
                      <a:lnTo>
                        <a:pt x="97" y="116"/>
                      </a:lnTo>
                      <a:lnTo>
                        <a:pt x="98" y="110"/>
                      </a:lnTo>
                      <a:lnTo>
                        <a:pt x="98" y="103"/>
                      </a:lnTo>
                      <a:lnTo>
                        <a:pt x="98" y="97"/>
                      </a:lnTo>
                      <a:lnTo>
                        <a:pt x="98" y="91"/>
                      </a:lnTo>
                      <a:lnTo>
                        <a:pt x="100" y="84"/>
                      </a:lnTo>
                      <a:lnTo>
                        <a:pt x="100" y="78"/>
                      </a:lnTo>
                      <a:lnTo>
                        <a:pt x="101" y="72"/>
                      </a:lnTo>
                      <a:lnTo>
                        <a:pt x="101" y="66"/>
                      </a:lnTo>
                      <a:lnTo>
                        <a:pt x="103" y="60"/>
                      </a:lnTo>
                      <a:lnTo>
                        <a:pt x="103" y="55"/>
                      </a:lnTo>
                      <a:lnTo>
                        <a:pt x="103" y="49"/>
                      </a:lnTo>
                      <a:lnTo>
                        <a:pt x="104" y="44"/>
                      </a:lnTo>
                      <a:lnTo>
                        <a:pt x="104" y="38"/>
                      </a:lnTo>
                      <a:lnTo>
                        <a:pt x="104" y="34"/>
                      </a:lnTo>
                      <a:lnTo>
                        <a:pt x="104" y="30"/>
                      </a:lnTo>
                      <a:lnTo>
                        <a:pt x="106" y="25"/>
                      </a:lnTo>
                      <a:lnTo>
                        <a:pt x="106" y="21"/>
                      </a:lnTo>
                      <a:lnTo>
                        <a:pt x="110" y="21"/>
                      </a:lnTo>
                      <a:lnTo>
                        <a:pt x="112" y="19"/>
                      </a:lnTo>
                      <a:lnTo>
                        <a:pt x="114" y="19"/>
                      </a:lnTo>
                      <a:lnTo>
                        <a:pt x="117" y="19"/>
                      </a:lnTo>
                      <a:lnTo>
                        <a:pt x="122" y="19"/>
                      </a:lnTo>
                      <a:lnTo>
                        <a:pt x="125" y="19"/>
                      </a:lnTo>
                      <a:lnTo>
                        <a:pt x="131" y="18"/>
                      </a:lnTo>
                      <a:lnTo>
                        <a:pt x="135" y="18"/>
                      </a:lnTo>
                      <a:lnTo>
                        <a:pt x="141" y="18"/>
                      </a:lnTo>
                      <a:lnTo>
                        <a:pt x="145" y="18"/>
                      </a:lnTo>
                      <a:lnTo>
                        <a:pt x="153" y="18"/>
                      </a:lnTo>
                      <a:lnTo>
                        <a:pt x="159" y="16"/>
                      </a:lnTo>
                      <a:lnTo>
                        <a:pt x="166" y="16"/>
                      </a:lnTo>
                      <a:lnTo>
                        <a:pt x="173" y="15"/>
                      </a:lnTo>
                      <a:lnTo>
                        <a:pt x="181" y="15"/>
                      </a:lnTo>
                      <a:lnTo>
                        <a:pt x="188" y="15"/>
                      </a:lnTo>
                      <a:lnTo>
                        <a:pt x="197" y="15"/>
                      </a:lnTo>
                      <a:lnTo>
                        <a:pt x="204" y="13"/>
                      </a:lnTo>
                      <a:lnTo>
                        <a:pt x="213" y="13"/>
                      </a:lnTo>
                      <a:lnTo>
                        <a:pt x="222" y="12"/>
                      </a:lnTo>
                      <a:lnTo>
                        <a:pt x="230" y="12"/>
                      </a:lnTo>
                      <a:lnTo>
                        <a:pt x="239" y="12"/>
                      </a:lnTo>
                      <a:lnTo>
                        <a:pt x="250" y="12"/>
                      </a:lnTo>
                      <a:lnTo>
                        <a:pt x="258" y="11"/>
                      </a:lnTo>
                      <a:lnTo>
                        <a:pt x="267" y="11"/>
                      </a:lnTo>
                      <a:lnTo>
                        <a:pt x="277" y="11"/>
                      </a:lnTo>
                      <a:lnTo>
                        <a:pt x="288" y="9"/>
                      </a:lnTo>
                      <a:lnTo>
                        <a:pt x="298" y="9"/>
                      </a:lnTo>
                      <a:lnTo>
                        <a:pt x="308" y="9"/>
                      </a:lnTo>
                      <a:lnTo>
                        <a:pt x="317" y="8"/>
                      </a:lnTo>
                      <a:lnTo>
                        <a:pt x="327" y="8"/>
                      </a:lnTo>
                      <a:lnTo>
                        <a:pt x="338" y="8"/>
                      </a:lnTo>
                      <a:lnTo>
                        <a:pt x="348" y="8"/>
                      </a:lnTo>
                      <a:lnTo>
                        <a:pt x="358" y="6"/>
                      </a:lnTo>
                      <a:lnTo>
                        <a:pt x="368" y="6"/>
                      </a:lnTo>
                      <a:lnTo>
                        <a:pt x="379" y="5"/>
                      </a:lnTo>
                      <a:lnTo>
                        <a:pt x="389" y="5"/>
                      </a:lnTo>
                      <a:lnTo>
                        <a:pt x="398" y="5"/>
                      </a:lnTo>
                      <a:lnTo>
                        <a:pt x="408" y="5"/>
                      </a:lnTo>
                      <a:lnTo>
                        <a:pt x="418" y="3"/>
                      </a:lnTo>
                      <a:lnTo>
                        <a:pt x="429" y="3"/>
                      </a:lnTo>
                      <a:lnTo>
                        <a:pt x="439" y="3"/>
                      </a:lnTo>
                      <a:lnTo>
                        <a:pt x="448" y="2"/>
                      </a:lnTo>
                      <a:lnTo>
                        <a:pt x="458" y="2"/>
                      </a:lnTo>
                      <a:lnTo>
                        <a:pt x="468" y="2"/>
                      </a:lnTo>
                      <a:lnTo>
                        <a:pt x="476" y="2"/>
                      </a:lnTo>
                      <a:lnTo>
                        <a:pt x="486" y="2"/>
                      </a:lnTo>
                      <a:lnTo>
                        <a:pt x="493" y="2"/>
                      </a:lnTo>
                      <a:lnTo>
                        <a:pt x="504" y="2"/>
                      </a:lnTo>
                      <a:lnTo>
                        <a:pt x="511" y="2"/>
                      </a:lnTo>
                      <a:lnTo>
                        <a:pt x="520" y="2"/>
                      </a:lnTo>
                      <a:lnTo>
                        <a:pt x="529" y="2"/>
                      </a:lnTo>
                      <a:lnTo>
                        <a:pt x="536" y="2"/>
                      </a:lnTo>
                      <a:lnTo>
                        <a:pt x="543" y="0"/>
                      </a:lnTo>
                      <a:lnTo>
                        <a:pt x="549" y="0"/>
                      </a:lnTo>
                      <a:lnTo>
                        <a:pt x="556" y="0"/>
                      </a:lnTo>
                      <a:lnTo>
                        <a:pt x="564" y="0"/>
                      </a:lnTo>
                      <a:lnTo>
                        <a:pt x="570" y="0"/>
                      </a:lnTo>
                      <a:lnTo>
                        <a:pt x="576" y="2"/>
                      </a:lnTo>
                      <a:lnTo>
                        <a:pt x="580" y="2"/>
                      </a:lnTo>
                      <a:lnTo>
                        <a:pt x="586" y="2"/>
                      </a:lnTo>
                      <a:lnTo>
                        <a:pt x="590" y="2"/>
                      </a:lnTo>
                      <a:lnTo>
                        <a:pt x="595" y="2"/>
                      </a:lnTo>
                      <a:lnTo>
                        <a:pt x="600" y="2"/>
                      </a:lnTo>
                      <a:lnTo>
                        <a:pt x="606" y="2"/>
                      </a:lnTo>
                      <a:lnTo>
                        <a:pt x="611" y="2"/>
                      </a:lnTo>
                      <a:lnTo>
                        <a:pt x="617" y="3"/>
                      </a:lnTo>
                      <a:lnTo>
                        <a:pt x="623" y="3"/>
                      </a:lnTo>
                      <a:lnTo>
                        <a:pt x="628" y="3"/>
                      </a:lnTo>
                      <a:lnTo>
                        <a:pt x="633" y="3"/>
                      </a:lnTo>
                      <a:lnTo>
                        <a:pt x="640" y="3"/>
                      </a:lnTo>
                      <a:lnTo>
                        <a:pt x="645" y="3"/>
                      </a:lnTo>
                      <a:lnTo>
                        <a:pt x="652" y="5"/>
                      </a:lnTo>
                      <a:lnTo>
                        <a:pt x="658" y="5"/>
                      </a:lnTo>
                      <a:lnTo>
                        <a:pt x="665" y="5"/>
                      </a:lnTo>
                      <a:lnTo>
                        <a:pt x="671" y="5"/>
                      </a:lnTo>
                      <a:lnTo>
                        <a:pt x="678" y="6"/>
                      </a:lnTo>
                      <a:lnTo>
                        <a:pt x="684" y="6"/>
                      </a:lnTo>
                      <a:lnTo>
                        <a:pt x="690" y="6"/>
                      </a:lnTo>
                      <a:lnTo>
                        <a:pt x="697" y="6"/>
                      </a:lnTo>
                      <a:lnTo>
                        <a:pt x="705" y="8"/>
                      </a:lnTo>
                      <a:lnTo>
                        <a:pt x="711" y="8"/>
                      </a:lnTo>
                      <a:lnTo>
                        <a:pt x="718" y="8"/>
                      </a:lnTo>
                      <a:lnTo>
                        <a:pt x="724" y="8"/>
                      </a:lnTo>
                      <a:lnTo>
                        <a:pt x="731" y="8"/>
                      </a:lnTo>
                      <a:lnTo>
                        <a:pt x="737" y="8"/>
                      </a:lnTo>
                      <a:lnTo>
                        <a:pt x="744" y="9"/>
                      </a:lnTo>
                      <a:lnTo>
                        <a:pt x="750" y="9"/>
                      </a:lnTo>
                      <a:lnTo>
                        <a:pt x="758" y="9"/>
                      </a:lnTo>
                      <a:lnTo>
                        <a:pt x="763" y="9"/>
                      </a:lnTo>
                      <a:lnTo>
                        <a:pt x="771" y="9"/>
                      </a:lnTo>
                      <a:lnTo>
                        <a:pt x="778" y="11"/>
                      </a:lnTo>
                      <a:lnTo>
                        <a:pt x="784" y="11"/>
                      </a:lnTo>
                      <a:lnTo>
                        <a:pt x="790" y="11"/>
                      </a:lnTo>
                      <a:lnTo>
                        <a:pt x="796" y="11"/>
                      </a:lnTo>
                      <a:lnTo>
                        <a:pt x="802" y="11"/>
                      </a:lnTo>
                      <a:lnTo>
                        <a:pt x="809" y="12"/>
                      </a:lnTo>
                      <a:lnTo>
                        <a:pt x="813" y="12"/>
                      </a:lnTo>
                      <a:lnTo>
                        <a:pt x="819" y="12"/>
                      </a:lnTo>
                      <a:lnTo>
                        <a:pt x="825" y="12"/>
                      </a:lnTo>
                      <a:lnTo>
                        <a:pt x="832" y="12"/>
                      </a:lnTo>
                      <a:lnTo>
                        <a:pt x="837" y="12"/>
                      </a:lnTo>
                      <a:lnTo>
                        <a:pt x="841" y="13"/>
                      </a:lnTo>
                      <a:lnTo>
                        <a:pt x="847" y="13"/>
                      </a:lnTo>
                      <a:lnTo>
                        <a:pt x="852" y="13"/>
                      </a:lnTo>
                      <a:lnTo>
                        <a:pt x="856" y="13"/>
                      </a:lnTo>
                      <a:lnTo>
                        <a:pt x="862" y="15"/>
                      </a:lnTo>
                      <a:lnTo>
                        <a:pt x="866" y="15"/>
                      </a:lnTo>
                      <a:lnTo>
                        <a:pt x="871" y="15"/>
                      </a:lnTo>
                      <a:lnTo>
                        <a:pt x="875" y="15"/>
                      </a:lnTo>
                      <a:lnTo>
                        <a:pt x="878" y="15"/>
                      </a:lnTo>
                      <a:lnTo>
                        <a:pt x="882" y="15"/>
                      </a:lnTo>
                      <a:lnTo>
                        <a:pt x="885" y="15"/>
                      </a:lnTo>
                      <a:lnTo>
                        <a:pt x="891" y="15"/>
                      </a:lnTo>
                      <a:lnTo>
                        <a:pt x="897" y="16"/>
                      </a:lnTo>
                      <a:lnTo>
                        <a:pt x="902" y="16"/>
                      </a:lnTo>
                      <a:lnTo>
                        <a:pt x="904" y="16"/>
                      </a:lnTo>
                      <a:lnTo>
                        <a:pt x="906" y="16"/>
                      </a:lnTo>
                      <a:lnTo>
                        <a:pt x="907" y="18"/>
                      </a:lnTo>
                      <a:lnTo>
                        <a:pt x="906" y="22"/>
                      </a:lnTo>
                      <a:lnTo>
                        <a:pt x="906" y="24"/>
                      </a:lnTo>
                      <a:lnTo>
                        <a:pt x="906" y="27"/>
                      </a:lnTo>
                      <a:lnTo>
                        <a:pt x="904" y="30"/>
                      </a:lnTo>
                      <a:lnTo>
                        <a:pt x="904" y="35"/>
                      </a:lnTo>
                      <a:lnTo>
                        <a:pt x="903" y="38"/>
                      </a:lnTo>
                      <a:lnTo>
                        <a:pt x="903" y="44"/>
                      </a:lnTo>
                      <a:lnTo>
                        <a:pt x="902" y="49"/>
                      </a:lnTo>
                      <a:lnTo>
                        <a:pt x="900" y="56"/>
                      </a:lnTo>
                      <a:lnTo>
                        <a:pt x="899" y="62"/>
                      </a:lnTo>
                      <a:lnTo>
                        <a:pt x="899" y="69"/>
                      </a:lnTo>
                      <a:lnTo>
                        <a:pt x="897" y="75"/>
                      </a:lnTo>
                      <a:lnTo>
                        <a:pt x="896" y="84"/>
                      </a:lnTo>
                      <a:lnTo>
                        <a:pt x="894" y="91"/>
                      </a:lnTo>
                      <a:lnTo>
                        <a:pt x="893" y="100"/>
                      </a:lnTo>
                      <a:lnTo>
                        <a:pt x="891" y="107"/>
                      </a:lnTo>
                      <a:lnTo>
                        <a:pt x="890" y="118"/>
                      </a:lnTo>
                      <a:lnTo>
                        <a:pt x="887" y="126"/>
                      </a:lnTo>
                      <a:lnTo>
                        <a:pt x="885" y="135"/>
                      </a:lnTo>
                      <a:lnTo>
                        <a:pt x="884" y="145"/>
                      </a:lnTo>
                      <a:lnTo>
                        <a:pt x="882" y="156"/>
                      </a:lnTo>
                      <a:lnTo>
                        <a:pt x="879" y="166"/>
                      </a:lnTo>
                      <a:lnTo>
                        <a:pt x="878" y="176"/>
                      </a:lnTo>
                      <a:lnTo>
                        <a:pt x="875" y="188"/>
                      </a:lnTo>
                      <a:lnTo>
                        <a:pt x="874" y="198"/>
                      </a:lnTo>
                      <a:lnTo>
                        <a:pt x="871" y="210"/>
                      </a:lnTo>
                      <a:lnTo>
                        <a:pt x="869" y="222"/>
                      </a:lnTo>
                      <a:lnTo>
                        <a:pt x="866" y="233"/>
                      </a:lnTo>
                      <a:lnTo>
                        <a:pt x="865" y="245"/>
                      </a:lnTo>
                      <a:lnTo>
                        <a:pt x="862" y="257"/>
                      </a:lnTo>
                      <a:lnTo>
                        <a:pt x="859" y="268"/>
                      </a:lnTo>
                      <a:lnTo>
                        <a:pt x="856" y="280"/>
                      </a:lnTo>
                      <a:lnTo>
                        <a:pt x="853" y="292"/>
                      </a:lnTo>
                      <a:lnTo>
                        <a:pt x="850" y="304"/>
                      </a:lnTo>
                      <a:lnTo>
                        <a:pt x="849" y="317"/>
                      </a:lnTo>
                      <a:lnTo>
                        <a:pt x="846" y="329"/>
                      </a:lnTo>
                      <a:lnTo>
                        <a:pt x="843" y="342"/>
                      </a:lnTo>
                      <a:lnTo>
                        <a:pt x="840" y="353"/>
                      </a:lnTo>
                      <a:lnTo>
                        <a:pt x="837" y="365"/>
                      </a:lnTo>
                      <a:lnTo>
                        <a:pt x="832" y="377"/>
                      </a:lnTo>
                      <a:lnTo>
                        <a:pt x="830" y="390"/>
                      </a:lnTo>
                      <a:lnTo>
                        <a:pt x="827" y="402"/>
                      </a:lnTo>
                      <a:lnTo>
                        <a:pt x="824" y="414"/>
                      </a:lnTo>
                      <a:lnTo>
                        <a:pt x="821" y="425"/>
                      </a:lnTo>
                      <a:lnTo>
                        <a:pt x="818" y="438"/>
                      </a:lnTo>
                      <a:lnTo>
                        <a:pt x="813" y="450"/>
                      </a:lnTo>
                      <a:lnTo>
                        <a:pt x="810" y="462"/>
                      </a:lnTo>
                      <a:lnTo>
                        <a:pt x="806" y="472"/>
                      </a:lnTo>
                      <a:lnTo>
                        <a:pt x="803" y="485"/>
                      </a:lnTo>
                      <a:lnTo>
                        <a:pt x="799" y="496"/>
                      </a:lnTo>
                      <a:lnTo>
                        <a:pt x="796" y="506"/>
                      </a:lnTo>
                      <a:lnTo>
                        <a:pt x="793" y="518"/>
                      </a:lnTo>
                      <a:lnTo>
                        <a:pt x="788" y="529"/>
                      </a:lnTo>
                      <a:lnTo>
                        <a:pt x="786" y="538"/>
                      </a:lnTo>
                      <a:lnTo>
                        <a:pt x="781" y="548"/>
                      </a:lnTo>
                      <a:lnTo>
                        <a:pt x="777" y="559"/>
                      </a:lnTo>
                      <a:lnTo>
                        <a:pt x="774" y="569"/>
                      </a:lnTo>
                      <a:lnTo>
                        <a:pt x="769" y="578"/>
                      </a:lnTo>
                      <a:lnTo>
                        <a:pt x="766" y="588"/>
                      </a:lnTo>
                      <a:lnTo>
                        <a:pt x="762" y="597"/>
                      </a:lnTo>
                      <a:lnTo>
                        <a:pt x="759" y="605"/>
                      </a:lnTo>
                      <a:lnTo>
                        <a:pt x="734" y="666"/>
                      </a:lnTo>
                      <a:close/>
                    </a:path>
                  </a:pathLst>
                </a:custGeom>
                <a:solidFill>
                  <a:srgbClr val="E6E6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58" name="Freeform 128"/>
                <p:cNvSpPr>
                  <a:spLocks/>
                </p:cNvSpPr>
                <p:nvPr/>
              </p:nvSpPr>
              <p:spPr bwMode="auto">
                <a:xfrm>
                  <a:off x="4274" y="3647"/>
                  <a:ext cx="50" cy="21"/>
                </a:xfrm>
                <a:custGeom>
                  <a:avLst/>
                  <a:gdLst>
                    <a:gd name="T0" fmla="*/ 0 w 98"/>
                    <a:gd name="T1" fmla="*/ 1 h 41"/>
                    <a:gd name="T2" fmla="*/ 1 w 98"/>
                    <a:gd name="T3" fmla="*/ 1 h 41"/>
                    <a:gd name="T4" fmla="*/ 1 w 98"/>
                    <a:gd name="T5" fmla="*/ 1 h 41"/>
                    <a:gd name="T6" fmla="*/ 1 w 98"/>
                    <a:gd name="T7" fmla="*/ 1 h 41"/>
                    <a:gd name="T8" fmla="*/ 1 w 98"/>
                    <a:gd name="T9" fmla="*/ 1 h 41"/>
                    <a:gd name="T10" fmla="*/ 1 w 98"/>
                    <a:gd name="T11" fmla="*/ 0 h 41"/>
                    <a:gd name="T12" fmla="*/ 1 w 98"/>
                    <a:gd name="T13" fmla="*/ 1 h 41"/>
                    <a:gd name="T14" fmla="*/ 1 w 98"/>
                    <a:gd name="T15" fmla="*/ 1 h 41"/>
                    <a:gd name="T16" fmla="*/ 1 w 98"/>
                    <a:gd name="T17" fmla="*/ 1 h 41"/>
                    <a:gd name="T18" fmla="*/ 1 w 98"/>
                    <a:gd name="T19" fmla="*/ 1 h 41"/>
                    <a:gd name="T20" fmla="*/ 1 w 98"/>
                    <a:gd name="T21" fmla="*/ 1 h 41"/>
                    <a:gd name="T22" fmla="*/ 1 w 98"/>
                    <a:gd name="T23" fmla="*/ 1 h 41"/>
                    <a:gd name="T24" fmla="*/ 1 w 98"/>
                    <a:gd name="T25" fmla="*/ 1 h 41"/>
                    <a:gd name="T26" fmla="*/ 1 w 98"/>
                    <a:gd name="T27" fmla="*/ 1 h 41"/>
                    <a:gd name="T28" fmla="*/ 1 w 98"/>
                    <a:gd name="T29" fmla="*/ 1 h 41"/>
                    <a:gd name="T30" fmla="*/ 1 w 98"/>
                    <a:gd name="T31" fmla="*/ 1 h 41"/>
                    <a:gd name="T32" fmla="*/ 1 w 98"/>
                    <a:gd name="T33" fmla="*/ 1 h 41"/>
                    <a:gd name="T34" fmla="*/ 1 w 98"/>
                    <a:gd name="T35" fmla="*/ 1 h 41"/>
                    <a:gd name="T36" fmla="*/ 1 w 98"/>
                    <a:gd name="T37" fmla="*/ 1 h 41"/>
                    <a:gd name="T38" fmla="*/ 1 w 98"/>
                    <a:gd name="T39" fmla="*/ 1 h 41"/>
                    <a:gd name="T40" fmla="*/ 1 w 98"/>
                    <a:gd name="T41" fmla="*/ 1 h 41"/>
                    <a:gd name="T42" fmla="*/ 1 w 98"/>
                    <a:gd name="T43" fmla="*/ 1 h 41"/>
                    <a:gd name="T44" fmla="*/ 1 w 98"/>
                    <a:gd name="T45" fmla="*/ 1 h 41"/>
                    <a:gd name="T46" fmla="*/ 1 w 98"/>
                    <a:gd name="T47" fmla="*/ 1 h 41"/>
                    <a:gd name="T48" fmla="*/ 1 w 98"/>
                    <a:gd name="T49" fmla="*/ 1 h 41"/>
                    <a:gd name="T50" fmla="*/ 1 w 98"/>
                    <a:gd name="T51" fmla="*/ 1 h 41"/>
                    <a:gd name="T52" fmla="*/ 1 w 98"/>
                    <a:gd name="T53" fmla="*/ 1 h 41"/>
                    <a:gd name="T54" fmla="*/ 1 w 98"/>
                    <a:gd name="T55" fmla="*/ 1 h 41"/>
                    <a:gd name="T56" fmla="*/ 1 w 98"/>
                    <a:gd name="T57" fmla="*/ 1 h 41"/>
                    <a:gd name="T58" fmla="*/ 1 w 98"/>
                    <a:gd name="T59" fmla="*/ 1 h 41"/>
                    <a:gd name="T60" fmla="*/ 0 w 98"/>
                    <a:gd name="T61" fmla="*/ 1 h 41"/>
                    <a:gd name="T62" fmla="*/ 0 w 98"/>
                    <a:gd name="T63" fmla="*/ 1 h 4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8"/>
                    <a:gd name="T97" fmla="*/ 0 h 41"/>
                    <a:gd name="T98" fmla="*/ 98 w 98"/>
                    <a:gd name="T99" fmla="*/ 41 h 4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8" h="41">
                      <a:moveTo>
                        <a:pt x="0" y="34"/>
                      </a:moveTo>
                      <a:lnTo>
                        <a:pt x="0" y="32"/>
                      </a:lnTo>
                      <a:lnTo>
                        <a:pt x="0" y="30"/>
                      </a:lnTo>
                      <a:lnTo>
                        <a:pt x="1" y="24"/>
                      </a:lnTo>
                      <a:lnTo>
                        <a:pt x="3" y="18"/>
                      </a:lnTo>
                      <a:lnTo>
                        <a:pt x="4" y="15"/>
                      </a:lnTo>
                      <a:lnTo>
                        <a:pt x="4" y="12"/>
                      </a:lnTo>
                      <a:lnTo>
                        <a:pt x="7" y="9"/>
                      </a:lnTo>
                      <a:lnTo>
                        <a:pt x="8" y="6"/>
                      </a:lnTo>
                      <a:lnTo>
                        <a:pt x="11" y="2"/>
                      </a:lnTo>
                      <a:lnTo>
                        <a:pt x="16" y="0"/>
                      </a:lnTo>
                      <a:lnTo>
                        <a:pt x="19" y="0"/>
                      </a:lnTo>
                      <a:lnTo>
                        <a:pt x="23" y="2"/>
                      </a:lnTo>
                      <a:lnTo>
                        <a:pt x="28" y="2"/>
                      </a:lnTo>
                      <a:lnTo>
                        <a:pt x="30" y="2"/>
                      </a:lnTo>
                      <a:lnTo>
                        <a:pt x="33" y="3"/>
                      </a:lnTo>
                      <a:lnTo>
                        <a:pt x="38" y="3"/>
                      </a:lnTo>
                      <a:lnTo>
                        <a:pt x="41" y="5"/>
                      </a:lnTo>
                      <a:lnTo>
                        <a:pt x="45" y="5"/>
                      </a:lnTo>
                      <a:lnTo>
                        <a:pt x="48" y="6"/>
                      </a:lnTo>
                      <a:lnTo>
                        <a:pt x="52" y="6"/>
                      </a:lnTo>
                      <a:lnTo>
                        <a:pt x="57" y="8"/>
                      </a:lnTo>
                      <a:lnTo>
                        <a:pt x="60" y="9"/>
                      </a:lnTo>
                      <a:lnTo>
                        <a:pt x="64" y="9"/>
                      </a:lnTo>
                      <a:lnTo>
                        <a:pt x="67" y="11"/>
                      </a:lnTo>
                      <a:lnTo>
                        <a:pt x="72" y="12"/>
                      </a:lnTo>
                      <a:lnTo>
                        <a:pt x="75" y="13"/>
                      </a:lnTo>
                      <a:lnTo>
                        <a:pt x="79" y="15"/>
                      </a:lnTo>
                      <a:lnTo>
                        <a:pt x="82" y="16"/>
                      </a:lnTo>
                      <a:lnTo>
                        <a:pt x="85" y="18"/>
                      </a:lnTo>
                      <a:lnTo>
                        <a:pt x="91" y="21"/>
                      </a:lnTo>
                      <a:lnTo>
                        <a:pt x="94" y="24"/>
                      </a:lnTo>
                      <a:lnTo>
                        <a:pt x="97" y="28"/>
                      </a:lnTo>
                      <a:lnTo>
                        <a:pt x="98" y="31"/>
                      </a:lnTo>
                      <a:lnTo>
                        <a:pt x="95" y="34"/>
                      </a:lnTo>
                      <a:lnTo>
                        <a:pt x="92" y="37"/>
                      </a:lnTo>
                      <a:lnTo>
                        <a:pt x="89" y="38"/>
                      </a:lnTo>
                      <a:lnTo>
                        <a:pt x="88" y="38"/>
                      </a:lnTo>
                      <a:lnTo>
                        <a:pt x="85" y="40"/>
                      </a:lnTo>
                      <a:lnTo>
                        <a:pt x="82" y="41"/>
                      </a:lnTo>
                      <a:lnTo>
                        <a:pt x="77" y="41"/>
                      </a:lnTo>
                      <a:lnTo>
                        <a:pt x="73" y="41"/>
                      </a:lnTo>
                      <a:lnTo>
                        <a:pt x="70" y="41"/>
                      </a:lnTo>
                      <a:lnTo>
                        <a:pt x="66" y="41"/>
                      </a:lnTo>
                      <a:lnTo>
                        <a:pt x="61" y="41"/>
                      </a:lnTo>
                      <a:lnTo>
                        <a:pt x="57" y="41"/>
                      </a:lnTo>
                      <a:lnTo>
                        <a:pt x="52" y="41"/>
                      </a:lnTo>
                      <a:lnTo>
                        <a:pt x="48" y="41"/>
                      </a:lnTo>
                      <a:lnTo>
                        <a:pt x="45" y="40"/>
                      </a:lnTo>
                      <a:lnTo>
                        <a:pt x="41" y="40"/>
                      </a:lnTo>
                      <a:lnTo>
                        <a:pt x="38" y="40"/>
                      </a:lnTo>
                      <a:lnTo>
                        <a:pt x="35" y="40"/>
                      </a:lnTo>
                      <a:lnTo>
                        <a:pt x="32" y="38"/>
                      </a:lnTo>
                      <a:lnTo>
                        <a:pt x="28" y="38"/>
                      </a:lnTo>
                      <a:lnTo>
                        <a:pt x="25" y="38"/>
                      </a:lnTo>
                      <a:lnTo>
                        <a:pt x="23" y="38"/>
                      </a:lnTo>
                      <a:lnTo>
                        <a:pt x="17" y="38"/>
                      </a:lnTo>
                      <a:lnTo>
                        <a:pt x="13" y="37"/>
                      </a:lnTo>
                      <a:lnTo>
                        <a:pt x="8" y="35"/>
                      </a:lnTo>
                      <a:lnTo>
                        <a:pt x="6" y="35"/>
                      </a:lnTo>
                      <a:lnTo>
                        <a:pt x="0" y="34"/>
                      </a:lnTo>
                      <a:close/>
                    </a:path>
                  </a:pathLst>
                </a:custGeom>
                <a:solidFill>
                  <a:srgbClr val="9999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59" name="Freeform 129"/>
                <p:cNvSpPr>
                  <a:spLocks/>
                </p:cNvSpPr>
                <p:nvPr/>
              </p:nvSpPr>
              <p:spPr bwMode="auto">
                <a:xfrm>
                  <a:off x="3929" y="3623"/>
                  <a:ext cx="41" cy="20"/>
                </a:xfrm>
                <a:custGeom>
                  <a:avLst/>
                  <a:gdLst>
                    <a:gd name="T0" fmla="*/ 1 w 82"/>
                    <a:gd name="T1" fmla="*/ 1 h 39"/>
                    <a:gd name="T2" fmla="*/ 1 w 82"/>
                    <a:gd name="T3" fmla="*/ 1 h 39"/>
                    <a:gd name="T4" fmla="*/ 1 w 82"/>
                    <a:gd name="T5" fmla="*/ 1 h 39"/>
                    <a:gd name="T6" fmla="*/ 1 w 82"/>
                    <a:gd name="T7" fmla="*/ 1 h 39"/>
                    <a:gd name="T8" fmla="*/ 1 w 82"/>
                    <a:gd name="T9" fmla="*/ 1 h 39"/>
                    <a:gd name="T10" fmla="*/ 1 w 82"/>
                    <a:gd name="T11" fmla="*/ 1 h 39"/>
                    <a:gd name="T12" fmla="*/ 1 w 82"/>
                    <a:gd name="T13" fmla="*/ 1 h 39"/>
                    <a:gd name="T14" fmla="*/ 1 w 82"/>
                    <a:gd name="T15" fmla="*/ 1 h 39"/>
                    <a:gd name="T16" fmla="*/ 1 w 82"/>
                    <a:gd name="T17" fmla="*/ 1 h 39"/>
                    <a:gd name="T18" fmla="*/ 1 w 82"/>
                    <a:gd name="T19" fmla="*/ 1 h 39"/>
                    <a:gd name="T20" fmla="*/ 1 w 82"/>
                    <a:gd name="T21" fmla="*/ 1 h 39"/>
                    <a:gd name="T22" fmla="*/ 1 w 82"/>
                    <a:gd name="T23" fmla="*/ 1 h 39"/>
                    <a:gd name="T24" fmla="*/ 1 w 82"/>
                    <a:gd name="T25" fmla="*/ 1 h 39"/>
                    <a:gd name="T26" fmla="*/ 1 w 82"/>
                    <a:gd name="T27" fmla="*/ 1 h 39"/>
                    <a:gd name="T28" fmla="*/ 1 w 82"/>
                    <a:gd name="T29" fmla="*/ 1 h 39"/>
                    <a:gd name="T30" fmla="*/ 1 w 82"/>
                    <a:gd name="T31" fmla="*/ 1 h 39"/>
                    <a:gd name="T32" fmla="*/ 1 w 82"/>
                    <a:gd name="T33" fmla="*/ 1 h 39"/>
                    <a:gd name="T34" fmla="*/ 1 w 82"/>
                    <a:gd name="T35" fmla="*/ 1 h 39"/>
                    <a:gd name="T36" fmla="*/ 0 w 82"/>
                    <a:gd name="T37" fmla="*/ 1 h 39"/>
                    <a:gd name="T38" fmla="*/ 0 w 82"/>
                    <a:gd name="T39" fmla="*/ 1 h 39"/>
                    <a:gd name="T40" fmla="*/ 1 w 82"/>
                    <a:gd name="T41" fmla="*/ 1 h 39"/>
                    <a:gd name="T42" fmla="*/ 1 w 82"/>
                    <a:gd name="T43" fmla="*/ 1 h 39"/>
                    <a:gd name="T44" fmla="*/ 1 w 82"/>
                    <a:gd name="T45" fmla="*/ 1 h 39"/>
                    <a:gd name="T46" fmla="*/ 1 w 82"/>
                    <a:gd name="T47" fmla="*/ 1 h 39"/>
                    <a:gd name="T48" fmla="*/ 1 w 82"/>
                    <a:gd name="T49" fmla="*/ 1 h 39"/>
                    <a:gd name="T50" fmla="*/ 1 w 82"/>
                    <a:gd name="T51" fmla="*/ 1 h 39"/>
                    <a:gd name="T52" fmla="*/ 1 w 82"/>
                    <a:gd name="T53" fmla="*/ 1 h 39"/>
                    <a:gd name="T54" fmla="*/ 1 w 82"/>
                    <a:gd name="T55" fmla="*/ 1 h 39"/>
                    <a:gd name="T56" fmla="*/ 1 w 82"/>
                    <a:gd name="T57" fmla="*/ 1 h 39"/>
                    <a:gd name="T58" fmla="*/ 1 w 82"/>
                    <a:gd name="T59" fmla="*/ 1 h 39"/>
                    <a:gd name="T60" fmla="*/ 1 w 82"/>
                    <a:gd name="T61" fmla="*/ 1 h 39"/>
                    <a:gd name="T62" fmla="*/ 1 w 82"/>
                    <a:gd name="T63" fmla="*/ 1 h 39"/>
                    <a:gd name="T64" fmla="*/ 1 w 82"/>
                    <a:gd name="T65" fmla="*/ 1 h 39"/>
                    <a:gd name="T66" fmla="*/ 1 w 82"/>
                    <a:gd name="T67" fmla="*/ 1 h 39"/>
                    <a:gd name="T68" fmla="*/ 1 w 82"/>
                    <a:gd name="T69" fmla="*/ 1 h 39"/>
                    <a:gd name="T70" fmla="*/ 1 w 82"/>
                    <a:gd name="T71" fmla="*/ 0 h 39"/>
                    <a:gd name="T72" fmla="*/ 1 w 82"/>
                    <a:gd name="T73" fmla="*/ 0 h 39"/>
                    <a:gd name="T74" fmla="*/ 1 w 82"/>
                    <a:gd name="T75" fmla="*/ 0 h 39"/>
                    <a:gd name="T76" fmla="*/ 1 w 82"/>
                    <a:gd name="T77" fmla="*/ 0 h 39"/>
                    <a:gd name="T78" fmla="*/ 1 w 82"/>
                    <a:gd name="T79" fmla="*/ 0 h 39"/>
                    <a:gd name="T80" fmla="*/ 1 w 82"/>
                    <a:gd name="T81" fmla="*/ 0 h 39"/>
                    <a:gd name="T82" fmla="*/ 1 w 82"/>
                    <a:gd name="T83" fmla="*/ 0 h 39"/>
                    <a:gd name="T84" fmla="*/ 1 w 82"/>
                    <a:gd name="T85" fmla="*/ 0 h 39"/>
                    <a:gd name="T86" fmla="*/ 1 w 82"/>
                    <a:gd name="T87" fmla="*/ 0 h 39"/>
                    <a:gd name="T88" fmla="*/ 1 w 82"/>
                    <a:gd name="T89" fmla="*/ 1 h 39"/>
                    <a:gd name="T90" fmla="*/ 1 w 82"/>
                    <a:gd name="T91" fmla="*/ 1 h 39"/>
                    <a:gd name="T92" fmla="*/ 1 w 82"/>
                    <a:gd name="T93" fmla="*/ 1 h 39"/>
                    <a:gd name="T94" fmla="*/ 1 w 82"/>
                    <a:gd name="T95" fmla="*/ 1 h 39"/>
                    <a:gd name="T96" fmla="*/ 1 w 82"/>
                    <a:gd name="T97" fmla="*/ 1 h 39"/>
                    <a:gd name="T98" fmla="*/ 1 w 82"/>
                    <a:gd name="T99" fmla="*/ 1 h 39"/>
                    <a:gd name="T100" fmla="*/ 1 w 82"/>
                    <a:gd name="T101" fmla="*/ 1 h 39"/>
                    <a:gd name="T102" fmla="*/ 1 w 82"/>
                    <a:gd name="T103" fmla="*/ 1 h 39"/>
                    <a:gd name="T104" fmla="*/ 1 w 82"/>
                    <a:gd name="T105" fmla="*/ 1 h 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82"/>
                    <a:gd name="T160" fmla="*/ 0 h 39"/>
                    <a:gd name="T161" fmla="*/ 82 w 82"/>
                    <a:gd name="T162" fmla="*/ 39 h 3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82" h="39">
                      <a:moveTo>
                        <a:pt x="69" y="38"/>
                      </a:moveTo>
                      <a:lnTo>
                        <a:pt x="69" y="38"/>
                      </a:lnTo>
                      <a:lnTo>
                        <a:pt x="67" y="38"/>
                      </a:lnTo>
                      <a:lnTo>
                        <a:pt x="63" y="38"/>
                      </a:lnTo>
                      <a:lnTo>
                        <a:pt x="60" y="39"/>
                      </a:lnTo>
                      <a:lnTo>
                        <a:pt x="54" y="39"/>
                      </a:lnTo>
                      <a:lnTo>
                        <a:pt x="49" y="39"/>
                      </a:lnTo>
                      <a:lnTo>
                        <a:pt x="44" y="39"/>
                      </a:lnTo>
                      <a:lnTo>
                        <a:pt x="38" y="39"/>
                      </a:lnTo>
                      <a:lnTo>
                        <a:pt x="35" y="39"/>
                      </a:lnTo>
                      <a:lnTo>
                        <a:pt x="30" y="39"/>
                      </a:lnTo>
                      <a:lnTo>
                        <a:pt x="27" y="39"/>
                      </a:lnTo>
                      <a:lnTo>
                        <a:pt x="24" y="39"/>
                      </a:lnTo>
                      <a:lnTo>
                        <a:pt x="19" y="38"/>
                      </a:lnTo>
                      <a:lnTo>
                        <a:pt x="14" y="37"/>
                      </a:lnTo>
                      <a:lnTo>
                        <a:pt x="8" y="34"/>
                      </a:lnTo>
                      <a:lnTo>
                        <a:pt x="4" y="32"/>
                      </a:lnTo>
                      <a:lnTo>
                        <a:pt x="1" y="29"/>
                      </a:lnTo>
                      <a:lnTo>
                        <a:pt x="0" y="25"/>
                      </a:lnTo>
                      <a:lnTo>
                        <a:pt x="0" y="20"/>
                      </a:lnTo>
                      <a:lnTo>
                        <a:pt x="1" y="17"/>
                      </a:lnTo>
                      <a:lnTo>
                        <a:pt x="4" y="13"/>
                      </a:lnTo>
                      <a:lnTo>
                        <a:pt x="10" y="10"/>
                      </a:lnTo>
                      <a:lnTo>
                        <a:pt x="13" y="9"/>
                      </a:lnTo>
                      <a:lnTo>
                        <a:pt x="16" y="7"/>
                      </a:lnTo>
                      <a:lnTo>
                        <a:pt x="19" y="7"/>
                      </a:lnTo>
                      <a:lnTo>
                        <a:pt x="23" y="6"/>
                      </a:lnTo>
                      <a:lnTo>
                        <a:pt x="26" y="6"/>
                      </a:lnTo>
                      <a:lnTo>
                        <a:pt x="30" y="4"/>
                      </a:lnTo>
                      <a:lnTo>
                        <a:pt x="33" y="3"/>
                      </a:lnTo>
                      <a:lnTo>
                        <a:pt x="38" y="3"/>
                      </a:lnTo>
                      <a:lnTo>
                        <a:pt x="42" y="3"/>
                      </a:lnTo>
                      <a:lnTo>
                        <a:pt x="46" y="1"/>
                      </a:lnTo>
                      <a:lnTo>
                        <a:pt x="49" y="1"/>
                      </a:lnTo>
                      <a:lnTo>
                        <a:pt x="54" y="1"/>
                      </a:lnTo>
                      <a:lnTo>
                        <a:pt x="57" y="0"/>
                      </a:lnTo>
                      <a:lnTo>
                        <a:pt x="61" y="0"/>
                      </a:lnTo>
                      <a:lnTo>
                        <a:pt x="64" y="0"/>
                      </a:lnTo>
                      <a:lnTo>
                        <a:pt x="69" y="0"/>
                      </a:lnTo>
                      <a:lnTo>
                        <a:pt x="73" y="0"/>
                      </a:lnTo>
                      <a:lnTo>
                        <a:pt x="79" y="0"/>
                      </a:lnTo>
                      <a:lnTo>
                        <a:pt x="82" y="0"/>
                      </a:lnTo>
                      <a:lnTo>
                        <a:pt x="80" y="1"/>
                      </a:lnTo>
                      <a:lnTo>
                        <a:pt x="77" y="3"/>
                      </a:lnTo>
                      <a:lnTo>
                        <a:pt x="76" y="7"/>
                      </a:lnTo>
                      <a:lnTo>
                        <a:pt x="74" y="10"/>
                      </a:lnTo>
                      <a:lnTo>
                        <a:pt x="73" y="16"/>
                      </a:lnTo>
                      <a:lnTo>
                        <a:pt x="70" y="20"/>
                      </a:lnTo>
                      <a:lnTo>
                        <a:pt x="70" y="26"/>
                      </a:lnTo>
                      <a:lnTo>
                        <a:pt x="69" y="38"/>
                      </a:lnTo>
                      <a:close/>
                    </a:path>
                  </a:pathLst>
                </a:custGeom>
                <a:solidFill>
                  <a:srgbClr val="9999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0" name="Freeform 130"/>
                <p:cNvSpPr>
                  <a:spLocks/>
                </p:cNvSpPr>
                <p:nvPr/>
              </p:nvSpPr>
              <p:spPr bwMode="auto">
                <a:xfrm>
                  <a:off x="4318" y="3335"/>
                  <a:ext cx="52" cy="41"/>
                </a:xfrm>
                <a:custGeom>
                  <a:avLst/>
                  <a:gdLst>
                    <a:gd name="T0" fmla="*/ 0 w 103"/>
                    <a:gd name="T1" fmla="*/ 1 h 82"/>
                    <a:gd name="T2" fmla="*/ 1 w 103"/>
                    <a:gd name="T3" fmla="*/ 0 h 82"/>
                    <a:gd name="T4" fmla="*/ 1 w 103"/>
                    <a:gd name="T5" fmla="*/ 1 h 82"/>
                    <a:gd name="T6" fmla="*/ 1 w 103"/>
                    <a:gd name="T7" fmla="*/ 1 h 82"/>
                    <a:gd name="T8" fmla="*/ 1 w 103"/>
                    <a:gd name="T9" fmla="*/ 1 h 82"/>
                    <a:gd name="T10" fmla="*/ 1 w 103"/>
                    <a:gd name="T11" fmla="*/ 1 h 82"/>
                    <a:gd name="T12" fmla="*/ 0 w 103"/>
                    <a:gd name="T13" fmla="*/ 1 h 82"/>
                    <a:gd name="T14" fmla="*/ 0 w 103"/>
                    <a:gd name="T15" fmla="*/ 1 h 82"/>
                    <a:gd name="T16" fmla="*/ 0 60000 65536"/>
                    <a:gd name="T17" fmla="*/ 0 60000 65536"/>
                    <a:gd name="T18" fmla="*/ 0 60000 65536"/>
                    <a:gd name="T19" fmla="*/ 0 60000 65536"/>
                    <a:gd name="T20" fmla="*/ 0 60000 65536"/>
                    <a:gd name="T21" fmla="*/ 0 60000 65536"/>
                    <a:gd name="T22" fmla="*/ 0 60000 65536"/>
                    <a:gd name="T23" fmla="*/ 0 60000 65536"/>
                    <a:gd name="T24" fmla="*/ 0 w 103"/>
                    <a:gd name="T25" fmla="*/ 0 h 82"/>
                    <a:gd name="T26" fmla="*/ 103 w 103"/>
                    <a:gd name="T27" fmla="*/ 82 h 8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3" h="82">
                      <a:moveTo>
                        <a:pt x="0" y="73"/>
                      </a:moveTo>
                      <a:lnTo>
                        <a:pt x="17" y="0"/>
                      </a:lnTo>
                      <a:lnTo>
                        <a:pt x="103" y="3"/>
                      </a:lnTo>
                      <a:lnTo>
                        <a:pt x="86" y="82"/>
                      </a:lnTo>
                      <a:lnTo>
                        <a:pt x="22" y="78"/>
                      </a:lnTo>
                      <a:lnTo>
                        <a:pt x="9" y="76"/>
                      </a:lnTo>
                      <a:lnTo>
                        <a:pt x="0" y="73"/>
                      </a:lnTo>
                      <a:close/>
                    </a:path>
                  </a:pathLst>
                </a:custGeom>
                <a:solidFill>
                  <a:srgbClr val="B3B38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1" name="Freeform 131"/>
                <p:cNvSpPr>
                  <a:spLocks/>
                </p:cNvSpPr>
                <p:nvPr/>
              </p:nvSpPr>
              <p:spPr bwMode="auto">
                <a:xfrm>
                  <a:off x="4177" y="3343"/>
                  <a:ext cx="39" cy="13"/>
                </a:xfrm>
                <a:custGeom>
                  <a:avLst/>
                  <a:gdLst>
                    <a:gd name="T0" fmla="*/ 0 w 76"/>
                    <a:gd name="T1" fmla="*/ 1 h 25"/>
                    <a:gd name="T2" fmla="*/ 0 w 76"/>
                    <a:gd name="T3" fmla="*/ 1 h 25"/>
                    <a:gd name="T4" fmla="*/ 1 w 76"/>
                    <a:gd name="T5" fmla="*/ 1 h 25"/>
                    <a:gd name="T6" fmla="*/ 1 w 76"/>
                    <a:gd name="T7" fmla="*/ 1 h 25"/>
                    <a:gd name="T8" fmla="*/ 1 w 76"/>
                    <a:gd name="T9" fmla="*/ 1 h 25"/>
                    <a:gd name="T10" fmla="*/ 1 w 76"/>
                    <a:gd name="T11" fmla="*/ 1 h 25"/>
                    <a:gd name="T12" fmla="*/ 1 w 76"/>
                    <a:gd name="T13" fmla="*/ 1 h 25"/>
                    <a:gd name="T14" fmla="*/ 1 w 76"/>
                    <a:gd name="T15" fmla="*/ 1 h 25"/>
                    <a:gd name="T16" fmla="*/ 1 w 76"/>
                    <a:gd name="T17" fmla="*/ 1 h 25"/>
                    <a:gd name="T18" fmla="*/ 1 w 76"/>
                    <a:gd name="T19" fmla="*/ 1 h 25"/>
                    <a:gd name="T20" fmla="*/ 1 w 76"/>
                    <a:gd name="T21" fmla="*/ 1 h 25"/>
                    <a:gd name="T22" fmla="*/ 1 w 76"/>
                    <a:gd name="T23" fmla="*/ 1 h 25"/>
                    <a:gd name="T24" fmla="*/ 1 w 76"/>
                    <a:gd name="T25" fmla="*/ 1 h 25"/>
                    <a:gd name="T26" fmla="*/ 1 w 76"/>
                    <a:gd name="T27" fmla="*/ 0 h 25"/>
                    <a:gd name="T28" fmla="*/ 1 w 76"/>
                    <a:gd name="T29" fmla="*/ 0 h 25"/>
                    <a:gd name="T30" fmla="*/ 1 w 76"/>
                    <a:gd name="T31" fmla="*/ 0 h 25"/>
                    <a:gd name="T32" fmla="*/ 1 w 76"/>
                    <a:gd name="T33" fmla="*/ 1 h 25"/>
                    <a:gd name="T34" fmla="*/ 1 w 76"/>
                    <a:gd name="T35" fmla="*/ 1 h 25"/>
                    <a:gd name="T36" fmla="*/ 1 w 76"/>
                    <a:gd name="T37" fmla="*/ 1 h 25"/>
                    <a:gd name="T38" fmla="*/ 1 w 76"/>
                    <a:gd name="T39" fmla="*/ 1 h 25"/>
                    <a:gd name="T40" fmla="*/ 1 w 76"/>
                    <a:gd name="T41" fmla="*/ 1 h 25"/>
                    <a:gd name="T42" fmla="*/ 1 w 76"/>
                    <a:gd name="T43" fmla="*/ 1 h 25"/>
                    <a:gd name="T44" fmla="*/ 1 w 76"/>
                    <a:gd name="T45" fmla="*/ 1 h 25"/>
                    <a:gd name="T46" fmla="*/ 1 w 76"/>
                    <a:gd name="T47" fmla="*/ 1 h 25"/>
                    <a:gd name="T48" fmla="*/ 1 w 76"/>
                    <a:gd name="T49" fmla="*/ 1 h 25"/>
                    <a:gd name="T50" fmla="*/ 1 w 76"/>
                    <a:gd name="T51" fmla="*/ 1 h 25"/>
                    <a:gd name="T52" fmla="*/ 1 w 76"/>
                    <a:gd name="T53" fmla="*/ 1 h 25"/>
                    <a:gd name="T54" fmla="*/ 1 w 76"/>
                    <a:gd name="T55" fmla="*/ 1 h 25"/>
                    <a:gd name="T56" fmla="*/ 1 w 76"/>
                    <a:gd name="T57" fmla="*/ 1 h 25"/>
                    <a:gd name="T58" fmla="*/ 1 w 76"/>
                    <a:gd name="T59" fmla="*/ 1 h 25"/>
                    <a:gd name="T60" fmla="*/ 1 w 76"/>
                    <a:gd name="T61" fmla="*/ 1 h 25"/>
                    <a:gd name="T62" fmla="*/ 1 w 76"/>
                    <a:gd name="T63" fmla="*/ 1 h 25"/>
                    <a:gd name="T64" fmla="*/ 1 w 76"/>
                    <a:gd name="T65" fmla="*/ 1 h 25"/>
                    <a:gd name="T66" fmla="*/ 1 w 76"/>
                    <a:gd name="T67" fmla="*/ 1 h 25"/>
                    <a:gd name="T68" fmla="*/ 1 w 76"/>
                    <a:gd name="T69" fmla="*/ 1 h 25"/>
                    <a:gd name="T70" fmla="*/ 1 w 76"/>
                    <a:gd name="T71" fmla="*/ 1 h 25"/>
                    <a:gd name="T72" fmla="*/ 1 w 76"/>
                    <a:gd name="T73" fmla="*/ 1 h 25"/>
                    <a:gd name="T74" fmla="*/ 0 w 76"/>
                    <a:gd name="T75" fmla="*/ 1 h 25"/>
                    <a:gd name="T76" fmla="*/ 0 w 76"/>
                    <a:gd name="T77" fmla="*/ 1 h 2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76"/>
                    <a:gd name="T118" fmla="*/ 0 h 25"/>
                    <a:gd name="T119" fmla="*/ 76 w 76"/>
                    <a:gd name="T120" fmla="*/ 25 h 2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76" h="25">
                      <a:moveTo>
                        <a:pt x="0" y="13"/>
                      </a:moveTo>
                      <a:lnTo>
                        <a:pt x="0" y="12"/>
                      </a:lnTo>
                      <a:lnTo>
                        <a:pt x="4" y="9"/>
                      </a:lnTo>
                      <a:lnTo>
                        <a:pt x="9" y="6"/>
                      </a:lnTo>
                      <a:lnTo>
                        <a:pt x="14" y="5"/>
                      </a:lnTo>
                      <a:lnTo>
                        <a:pt x="16" y="3"/>
                      </a:lnTo>
                      <a:lnTo>
                        <a:pt x="20" y="3"/>
                      </a:lnTo>
                      <a:lnTo>
                        <a:pt x="23" y="3"/>
                      </a:lnTo>
                      <a:lnTo>
                        <a:pt x="29" y="3"/>
                      </a:lnTo>
                      <a:lnTo>
                        <a:pt x="34" y="3"/>
                      </a:lnTo>
                      <a:lnTo>
                        <a:pt x="38" y="2"/>
                      </a:lnTo>
                      <a:lnTo>
                        <a:pt x="42" y="2"/>
                      </a:lnTo>
                      <a:lnTo>
                        <a:pt x="47" y="2"/>
                      </a:lnTo>
                      <a:lnTo>
                        <a:pt x="50" y="0"/>
                      </a:lnTo>
                      <a:lnTo>
                        <a:pt x="54" y="0"/>
                      </a:lnTo>
                      <a:lnTo>
                        <a:pt x="57" y="0"/>
                      </a:lnTo>
                      <a:lnTo>
                        <a:pt x="60" y="2"/>
                      </a:lnTo>
                      <a:lnTo>
                        <a:pt x="66" y="2"/>
                      </a:lnTo>
                      <a:lnTo>
                        <a:pt x="70" y="3"/>
                      </a:lnTo>
                      <a:lnTo>
                        <a:pt x="73" y="6"/>
                      </a:lnTo>
                      <a:lnTo>
                        <a:pt x="76" y="12"/>
                      </a:lnTo>
                      <a:lnTo>
                        <a:pt x="75" y="15"/>
                      </a:lnTo>
                      <a:lnTo>
                        <a:pt x="72" y="18"/>
                      </a:lnTo>
                      <a:lnTo>
                        <a:pt x="67" y="21"/>
                      </a:lnTo>
                      <a:lnTo>
                        <a:pt x="63" y="22"/>
                      </a:lnTo>
                      <a:lnTo>
                        <a:pt x="57" y="24"/>
                      </a:lnTo>
                      <a:lnTo>
                        <a:pt x="51" y="25"/>
                      </a:lnTo>
                      <a:lnTo>
                        <a:pt x="45" y="25"/>
                      </a:lnTo>
                      <a:lnTo>
                        <a:pt x="41" y="25"/>
                      </a:lnTo>
                      <a:lnTo>
                        <a:pt x="37" y="25"/>
                      </a:lnTo>
                      <a:lnTo>
                        <a:pt x="31" y="25"/>
                      </a:lnTo>
                      <a:lnTo>
                        <a:pt x="25" y="25"/>
                      </a:lnTo>
                      <a:lnTo>
                        <a:pt x="19" y="25"/>
                      </a:lnTo>
                      <a:lnTo>
                        <a:pt x="13" y="25"/>
                      </a:lnTo>
                      <a:lnTo>
                        <a:pt x="9" y="24"/>
                      </a:lnTo>
                      <a:lnTo>
                        <a:pt x="3" y="22"/>
                      </a:lnTo>
                      <a:lnTo>
                        <a:pt x="1" y="22"/>
                      </a:lnTo>
                      <a:lnTo>
                        <a:pt x="0" y="13"/>
                      </a:lnTo>
                      <a:close/>
                    </a:path>
                  </a:pathLst>
                </a:custGeom>
                <a:solidFill>
                  <a:srgbClr val="29FF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2" name="Freeform 132"/>
                <p:cNvSpPr>
                  <a:spLocks/>
                </p:cNvSpPr>
                <p:nvPr/>
              </p:nvSpPr>
              <p:spPr bwMode="auto">
                <a:xfrm>
                  <a:off x="4142" y="3333"/>
                  <a:ext cx="16" cy="17"/>
                </a:xfrm>
                <a:custGeom>
                  <a:avLst/>
                  <a:gdLst>
                    <a:gd name="T0" fmla="*/ 0 w 33"/>
                    <a:gd name="T1" fmla="*/ 1 h 33"/>
                    <a:gd name="T2" fmla="*/ 0 w 33"/>
                    <a:gd name="T3" fmla="*/ 1 h 33"/>
                    <a:gd name="T4" fmla="*/ 0 w 33"/>
                    <a:gd name="T5" fmla="*/ 1 h 33"/>
                    <a:gd name="T6" fmla="*/ 0 w 33"/>
                    <a:gd name="T7" fmla="*/ 1 h 33"/>
                    <a:gd name="T8" fmla="*/ 0 w 33"/>
                    <a:gd name="T9" fmla="*/ 1 h 33"/>
                    <a:gd name="T10" fmla="*/ 0 w 33"/>
                    <a:gd name="T11" fmla="*/ 1 h 33"/>
                    <a:gd name="T12" fmla="*/ 0 w 33"/>
                    <a:gd name="T13" fmla="*/ 1 h 33"/>
                    <a:gd name="T14" fmla="*/ 0 w 33"/>
                    <a:gd name="T15" fmla="*/ 0 h 33"/>
                    <a:gd name="T16" fmla="*/ 0 w 33"/>
                    <a:gd name="T17" fmla="*/ 1 h 33"/>
                    <a:gd name="T18" fmla="*/ 0 w 33"/>
                    <a:gd name="T19" fmla="*/ 1 h 33"/>
                    <a:gd name="T20" fmla="*/ 0 w 33"/>
                    <a:gd name="T21" fmla="*/ 1 h 33"/>
                    <a:gd name="T22" fmla="*/ 0 w 33"/>
                    <a:gd name="T23" fmla="*/ 1 h 33"/>
                    <a:gd name="T24" fmla="*/ 0 w 33"/>
                    <a:gd name="T25" fmla="*/ 1 h 33"/>
                    <a:gd name="T26" fmla="*/ 0 w 33"/>
                    <a:gd name="T27" fmla="*/ 1 h 33"/>
                    <a:gd name="T28" fmla="*/ 0 w 33"/>
                    <a:gd name="T29" fmla="*/ 1 h 33"/>
                    <a:gd name="T30" fmla="*/ 0 w 33"/>
                    <a:gd name="T31" fmla="*/ 1 h 33"/>
                    <a:gd name="T32" fmla="*/ 0 w 33"/>
                    <a:gd name="T33" fmla="*/ 1 h 33"/>
                    <a:gd name="T34" fmla="*/ 0 w 33"/>
                    <a:gd name="T35" fmla="*/ 1 h 33"/>
                    <a:gd name="T36" fmla="*/ 0 w 33"/>
                    <a:gd name="T37" fmla="*/ 1 h 33"/>
                    <a:gd name="T38" fmla="*/ 0 w 33"/>
                    <a:gd name="T39" fmla="*/ 1 h 33"/>
                    <a:gd name="T40" fmla="*/ 0 w 33"/>
                    <a:gd name="T41" fmla="*/ 1 h 33"/>
                    <a:gd name="T42" fmla="*/ 0 w 33"/>
                    <a:gd name="T43" fmla="*/ 1 h 33"/>
                    <a:gd name="T44" fmla="*/ 0 w 33"/>
                    <a:gd name="T45" fmla="*/ 1 h 33"/>
                    <a:gd name="T46" fmla="*/ 0 w 33"/>
                    <a:gd name="T47" fmla="*/ 1 h 33"/>
                    <a:gd name="T48" fmla="*/ 0 w 33"/>
                    <a:gd name="T49" fmla="*/ 1 h 33"/>
                    <a:gd name="T50" fmla="*/ 0 w 33"/>
                    <a:gd name="T51" fmla="*/ 1 h 33"/>
                    <a:gd name="T52" fmla="*/ 0 w 33"/>
                    <a:gd name="T53" fmla="*/ 1 h 33"/>
                    <a:gd name="T54" fmla="*/ 0 w 33"/>
                    <a:gd name="T55" fmla="*/ 1 h 33"/>
                    <a:gd name="T56" fmla="*/ 0 w 33"/>
                    <a:gd name="T57" fmla="*/ 1 h 33"/>
                    <a:gd name="T58" fmla="*/ 0 w 33"/>
                    <a:gd name="T59" fmla="*/ 1 h 3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3"/>
                    <a:gd name="T91" fmla="*/ 0 h 33"/>
                    <a:gd name="T92" fmla="*/ 33 w 33"/>
                    <a:gd name="T93" fmla="*/ 33 h 3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3" h="33">
                      <a:moveTo>
                        <a:pt x="0" y="14"/>
                      </a:moveTo>
                      <a:lnTo>
                        <a:pt x="0" y="13"/>
                      </a:lnTo>
                      <a:lnTo>
                        <a:pt x="2" y="11"/>
                      </a:lnTo>
                      <a:lnTo>
                        <a:pt x="3" y="7"/>
                      </a:lnTo>
                      <a:lnTo>
                        <a:pt x="6" y="6"/>
                      </a:lnTo>
                      <a:lnTo>
                        <a:pt x="9" y="3"/>
                      </a:lnTo>
                      <a:lnTo>
                        <a:pt x="12" y="1"/>
                      </a:lnTo>
                      <a:lnTo>
                        <a:pt x="15" y="0"/>
                      </a:lnTo>
                      <a:lnTo>
                        <a:pt x="18" y="1"/>
                      </a:lnTo>
                      <a:lnTo>
                        <a:pt x="21" y="1"/>
                      </a:lnTo>
                      <a:lnTo>
                        <a:pt x="25" y="4"/>
                      </a:lnTo>
                      <a:lnTo>
                        <a:pt x="28" y="6"/>
                      </a:lnTo>
                      <a:lnTo>
                        <a:pt x="31" y="8"/>
                      </a:lnTo>
                      <a:lnTo>
                        <a:pt x="33" y="11"/>
                      </a:lnTo>
                      <a:lnTo>
                        <a:pt x="33" y="14"/>
                      </a:lnTo>
                      <a:lnTo>
                        <a:pt x="33" y="20"/>
                      </a:lnTo>
                      <a:lnTo>
                        <a:pt x="30" y="25"/>
                      </a:lnTo>
                      <a:lnTo>
                        <a:pt x="27" y="29"/>
                      </a:lnTo>
                      <a:lnTo>
                        <a:pt x="25" y="30"/>
                      </a:lnTo>
                      <a:lnTo>
                        <a:pt x="22" y="30"/>
                      </a:lnTo>
                      <a:lnTo>
                        <a:pt x="19" y="33"/>
                      </a:lnTo>
                      <a:lnTo>
                        <a:pt x="15" y="33"/>
                      </a:lnTo>
                      <a:lnTo>
                        <a:pt x="12" y="33"/>
                      </a:lnTo>
                      <a:lnTo>
                        <a:pt x="9" y="32"/>
                      </a:lnTo>
                      <a:lnTo>
                        <a:pt x="5" y="29"/>
                      </a:lnTo>
                      <a:lnTo>
                        <a:pt x="3" y="27"/>
                      </a:lnTo>
                      <a:lnTo>
                        <a:pt x="2" y="25"/>
                      </a:lnTo>
                      <a:lnTo>
                        <a:pt x="0" y="19"/>
                      </a:lnTo>
                      <a:lnTo>
                        <a:pt x="0" y="14"/>
                      </a:lnTo>
                      <a:close/>
                    </a:path>
                  </a:pathLst>
                </a:custGeom>
                <a:solidFill>
                  <a:srgbClr val="FFFF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3" name="Freeform 133"/>
                <p:cNvSpPr>
                  <a:spLocks/>
                </p:cNvSpPr>
                <p:nvPr/>
              </p:nvSpPr>
              <p:spPr bwMode="auto">
                <a:xfrm>
                  <a:off x="4028" y="3333"/>
                  <a:ext cx="49" cy="36"/>
                </a:xfrm>
                <a:custGeom>
                  <a:avLst/>
                  <a:gdLst>
                    <a:gd name="T0" fmla="*/ 0 w 99"/>
                    <a:gd name="T1" fmla="*/ 0 h 73"/>
                    <a:gd name="T2" fmla="*/ 0 w 99"/>
                    <a:gd name="T3" fmla="*/ 0 h 73"/>
                    <a:gd name="T4" fmla="*/ 0 w 99"/>
                    <a:gd name="T5" fmla="*/ 0 h 73"/>
                    <a:gd name="T6" fmla="*/ 0 w 99"/>
                    <a:gd name="T7" fmla="*/ 0 h 73"/>
                    <a:gd name="T8" fmla="*/ 0 w 99"/>
                    <a:gd name="T9" fmla="*/ 0 h 73"/>
                    <a:gd name="T10" fmla="*/ 0 w 99"/>
                    <a:gd name="T11" fmla="*/ 0 h 73"/>
                    <a:gd name="T12" fmla="*/ 0 w 99"/>
                    <a:gd name="T13" fmla="*/ 0 h 73"/>
                    <a:gd name="T14" fmla="*/ 0 60000 65536"/>
                    <a:gd name="T15" fmla="*/ 0 60000 65536"/>
                    <a:gd name="T16" fmla="*/ 0 60000 65536"/>
                    <a:gd name="T17" fmla="*/ 0 60000 65536"/>
                    <a:gd name="T18" fmla="*/ 0 60000 65536"/>
                    <a:gd name="T19" fmla="*/ 0 60000 65536"/>
                    <a:gd name="T20" fmla="*/ 0 60000 65536"/>
                    <a:gd name="T21" fmla="*/ 0 w 99"/>
                    <a:gd name="T22" fmla="*/ 0 h 73"/>
                    <a:gd name="T23" fmla="*/ 99 w 99"/>
                    <a:gd name="T24" fmla="*/ 73 h 7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9" h="73">
                      <a:moveTo>
                        <a:pt x="0" y="73"/>
                      </a:moveTo>
                      <a:lnTo>
                        <a:pt x="8" y="6"/>
                      </a:lnTo>
                      <a:lnTo>
                        <a:pt x="99" y="0"/>
                      </a:lnTo>
                      <a:lnTo>
                        <a:pt x="87" y="70"/>
                      </a:lnTo>
                      <a:lnTo>
                        <a:pt x="13" y="73"/>
                      </a:lnTo>
                      <a:lnTo>
                        <a:pt x="0" y="73"/>
                      </a:lnTo>
                      <a:close/>
                    </a:path>
                  </a:pathLst>
                </a:custGeom>
                <a:solidFill>
                  <a:srgbClr val="B3B38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4" name="Freeform 134"/>
                <p:cNvSpPr>
                  <a:spLocks/>
                </p:cNvSpPr>
                <p:nvPr/>
              </p:nvSpPr>
              <p:spPr bwMode="auto">
                <a:xfrm>
                  <a:off x="4135" y="3605"/>
                  <a:ext cx="20" cy="11"/>
                </a:xfrm>
                <a:custGeom>
                  <a:avLst/>
                  <a:gdLst>
                    <a:gd name="T0" fmla="*/ 1 w 39"/>
                    <a:gd name="T1" fmla="*/ 1 h 20"/>
                    <a:gd name="T2" fmla="*/ 1 w 39"/>
                    <a:gd name="T3" fmla="*/ 1 h 20"/>
                    <a:gd name="T4" fmla="*/ 1 w 39"/>
                    <a:gd name="T5" fmla="*/ 1 h 20"/>
                    <a:gd name="T6" fmla="*/ 1 w 39"/>
                    <a:gd name="T7" fmla="*/ 1 h 20"/>
                    <a:gd name="T8" fmla="*/ 1 w 39"/>
                    <a:gd name="T9" fmla="*/ 1 h 20"/>
                    <a:gd name="T10" fmla="*/ 1 w 39"/>
                    <a:gd name="T11" fmla="*/ 0 h 20"/>
                    <a:gd name="T12" fmla="*/ 1 w 39"/>
                    <a:gd name="T13" fmla="*/ 0 h 20"/>
                    <a:gd name="T14" fmla="*/ 1 w 39"/>
                    <a:gd name="T15" fmla="*/ 0 h 20"/>
                    <a:gd name="T16" fmla="*/ 1 w 39"/>
                    <a:gd name="T17" fmla="*/ 1 h 20"/>
                    <a:gd name="T18" fmla="*/ 1 w 39"/>
                    <a:gd name="T19" fmla="*/ 1 h 20"/>
                    <a:gd name="T20" fmla="*/ 1 w 39"/>
                    <a:gd name="T21" fmla="*/ 1 h 20"/>
                    <a:gd name="T22" fmla="*/ 1 w 39"/>
                    <a:gd name="T23" fmla="*/ 1 h 20"/>
                    <a:gd name="T24" fmla="*/ 1 w 39"/>
                    <a:gd name="T25" fmla="*/ 1 h 20"/>
                    <a:gd name="T26" fmla="*/ 1 w 39"/>
                    <a:gd name="T27" fmla="*/ 1 h 20"/>
                    <a:gd name="T28" fmla="*/ 1 w 39"/>
                    <a:gd name="T29" fmla="*/ 1 h 20"/>
                    <a:gd name="T30" fmla="*/ 1 w 39"/>
                    <a:gd name="T31" fmla="*/ 1 h 20"/>
                    <a:gd name="T32" fmla="*/ 1 w 39"/>
                    <a:gd name="T33" fmla="*/ 1 h 20"/>
                    <a:gd name="T34" fmla="*/ 1 w 39"/>
                    <a:gd name="T35" fmla="*/ 1 h 20"/>
                    <a:gd name="T36" fmla="*/ 1 w 39"/>
                    <a:gd name="T37" fmla="*/ 1 h 20"/>
                    <a:gd name="T38" fmla="*/ 1 w 39"/>
                    <a:gd name="T39" fmla="*/ 1 h 20"/>
                    <a:gd name="T40" fmla="*/ 1 w 39"/>
                    <a:gd name="T41" fmla="*/ 1 h 20"/>
                    <a:gd name="T42" fmla="*/ 1 w 39"/>
                    <a:gd name="T43" fmla="*/ 1 h 20"/>
                    <a:gd name="T44" fmla="*/ 1 w 39"/>
                    <a:gd name="T45" fmla="*/ 1 h 20"/>
                    <a:gd name="T46" fmla="*/ 1 w 39"/>
                    <a:gd name="T47" fmla="*/ 1 h 20"/>
                    <a:gd name="T48" fmla="*/ 1 w 39"/>
                    <a:gd name="T49" fmla="*/ 1 h 20"/>
                    <a:gd name="T50" fmla="*/ 0 w 39"/>
                    <a:gd name="T51" fmla="*/ 1 h 20"/>
                    <a:gd name="T52" fmla="*/ 1 w 39"/>
                    <a:gd name="T53" fmla="*/ 1 h 20"/>
                    <a:gd name="T54" fmla="*/ 1 w 39"/>
                    <a:gd name="T55" fmla="*/ 1 h 2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9"/>
                    <a:gd name="T85" fmla="*/ 0 h 20"/>
                    <a:gd name="T86" fmla="*/ 39 w 39"/>
                    <a:gd name="T87" fmla="*/ 20 h 2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9" h="20">
                      <a:moveTo>
                        <a:pt x="1" y="7"/>
                      </a:moveTo>
                      <a:lnTo>
                        <a:pt x="1" y="6"/>
                      </a:lnTo>
                      <a:lnTo>
                        <a:pt x="3" y="4"/>
                      </a:lnTo>
                      <a:lnTo>
                        <a:pt x="4" y="3"/>
                      </a:lnTo>
                      <a:lnTo>
                        <a:pt x="7" y="1"/>
                      </a:lnTo>
                      <a:lnTo>
                        <a:pt x="10" y="0"/>
                      </a:lnTo>
                      <a:lnTo>
                        <a:pt x="14" y="0"/>
                      </a:lnTo>
                      <a:lnTo>
                        <a:pt x="19" y="0"/>
                      </a:lnTo>
                      <a:lnTo>
                        <a:pt x="26" y="1"/>
                      </a:lnTo>
                      <a:lnTo>
                        <a:pt x="30" y="3"/>
                      </a:lnTo>
                      <a:lnTo>
                        <a:pt x="33" y="6"/>
                      </a:lnTo>
                      <a:lnTo>
                        <a:pt x="36" y="7"/>
                      </a:lnTo>
                      <a:lnTo>
                        <a:pt x="39" y="9"/>
                      </a:lnTo>
                      <a:lnTo>
                        <a:pt x="39" y="13"/>
                      </a:lnTo>
                      <a:lnTo>
                        <a:pt x="38" y="16"/>
                      </a:lnTo>
                      <a:lnTo>
                        <a:pt x="33" y="19"/>
                      </a:lnTo>
                      <a:lnTo>
                        <a:pt x="29" y="20"/>
                      </a:lnTo>
                      <a:lnTo>
                        <a:pt x="26" y="20"/>
                      </a:lnTo>
                      <a:lnTo>
                        <a:pt x="23" y="20"/>
                      </a:lnTo>
                      <a:lnTo>
                        <a:pt x="19" y="20"/>
                      </a:lnTo>
                      <a:lnTo>
                        <a:pt x="16" y="20"/>
                      </a:lnTo>
                      <a:lnTo>
                        <a:pt x="13" y="19"/>
                      </a:lnTo>
                      <a:lnTo>
                        <a:pt x="10" y="19"/>
                      </a:lnTo>
                      <a:lnTo>
                        <a:pt x="6" y="16"/>
                      </a:lnTo>
                      <a:lnTo>
                        <a:pt x="4" y="14"/>
                      </a:lnTo>
                      <a:lnTo>
                        <a:pt x="0" y="10"/>
                      </a:lnTo>
                      <a:lnTo>
                        <a:pt x="1" y="7"/>
                      </a:lnTo>
                      <a:close/>
                    </a:path>
                  </a:pathLst>
                </a:custGeom>
                <a:solidFill>
                  <a:srgbClr val="29FF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5" name="Freeform 135"/>
                <p:cNvSpPr>
                  <a:spLocks/>
                </p:cNvSpPr>
                <p:nvPr/>
              </p:nvSpPr>
              <p:spPr bwMode="auto">
                <a:xfrm>
                  <a:off x="4274" y="3554"/>
                  <a:ext cx="22" cy="40"/>
                </a:xfrm>
                <a:custGeom>
                  <a:avLst/>
                  <a:gdLst>
                    <a:gd name="T0" fmla="*/ 1 w 44"/>
                    <a:gd name="T1" fmla="*/ 0 h 81"/>
                    <a:gd name="T2" fmla="*/ 1 w 44"/>
                    <a:gd name="T3" fmla="*/ 0 h 81"/>
                    <a:gd name="T4" fmla="*/ 1 w 44"/>
                    <a:gd name="T5" fmla="*/ 0 h 81"/>
                    <a:gd name="T6" fmla="*/ 0 w 44"/>
                    <a:gd name="T7" fmla="*/ 0 h 81"/>
                    <a:gd name="T8" fmla="*/ 1 w 44"/>
                    <a:gd name="T9" fmla="*/ 0 h 81"/>
                    <a:gd name="T10" fmla="*/ 1 w 44"/>
                    <a:gd name="T11" fmla="*/ 0 h 81"/>
                    <a:gd name="T12" fmla="*/ 1 w 44"/>
                    <a:gd name="T13" fmla="*/ 0 h 81"/>
                    <a:gd name="T14" fmla="*/ 0 60000 65536"/>
                    <a:gd name="T15" fmla="*/ 0 60000 65536"/>
                    <a:gd name="T16" fmla="*/ 0 60000 65536"/>
                    <a:gd name="T17" fmla="*/ 0 60000 65536"/>
                    <a:gd name="T18" fmla="*/ 0 60000 65536"/>
                    <a:gd name="T19" fmla="*/ 0 60000 65536"/>
                    <a:gd name="T20" fmla="*/ 0 60000 65536"/>
                    <a:gd name="T21" fmla="*/ 0 w 44"/>
                    <a:gd name="T22" fmla="*/ 0 h 81"/>
                    <a:gd name="T23" fmla="*/ 44 w 44"/>
                    <a:gd name="T24" fmla="*/ 81 h 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 h="81">
                      <a:moveTo>
                        <a:pt x="19" y="0"/>
                      </a:moveTo>
                      <a:lnTo>
                        <a:pt x="44" y="2"/>
                      </a:lnTo>
                      <a:lnTo>
                        <a:pt x="23" y="81"/>
                      </a:lnTo>
                      <a:lnTo>
                        <a:pt x="0" y="78"/>
                      </a:lnTo>
                      <a:lnTo>
                        <a:pt x="14" y="28"/>
                      </a:lnTo>
                      <a:lnTo>
                        <a:pt x="19" y="0"/>
                      </a:lnTo>
                      <a:close/>
                    </a:path>
                  </a:pathLst>
                </a:custGeom>
                <a:solidFill>
                  <a:srgbClr val="FF80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6" name="Freeform 136"/>
                <p:cNvSpPr>
                  <a:spLocks/>
                </p:cNvSpPr>
                <p:nvPr/>
              </p:nvSpPr>
              <p:spPr bwMode="auto">
                <a:xfrm>
                  <a:off x="4294" y="3557"/>
                  <a:ext cx="21" cy="37"/>
                </a:xfrm>
                <a:custGeom>
                  <a:avLst/>
                  <a:gdLst>
                    <a:gd name="T0" fmla="*/ 0 w 43"/>
                    <a:gd name="T1" fmla="*/ 0 h 75"/>
                    <a:gd name="T2" fmla="*/ 0 w 43"/>
                    <a:gd name="T3" fmla="*/ 0 h 75"/>
                    <a:gd name="T4" fmla="*/ 0 w 43"/>
                    <a:gd name="T5" fmla="*/ 0 h 75"/>
                    <a:gd name="T6" fmla="*/ 0 w 43"/>
                    <a:gd name="T7" fmla="*/ 0 h 75"/>
                    <a:gd name="T8" fmla="*/ 0 w 43"/>
                    <a:gd name="T9" fmla="*/ 0 h 75"/>
                    <a:gd name="T10" fmla="*/ 0 w 43"/>
                    <a:gd name="T11" fmla="*/ 0 h 75"/>
                    <a:gd name="T12" fmla="*/ 0 w 43"/>
                    <a:gd name="T13" fmla="*/ 0 h 75"/>
                    <a:gd name="T14" fmla="*/ 0 w 43"/>
                    <a:gd name="T15" fmla="*/ 0 h 75"/>
                    <a:gd name="T16" fmla="*/ 0 60000 65536"/>
                    <a:gd name="T17" fmla="*/ 0 60000 65536"/>
                    <a:gd name="T18" fmla="*/ 0 60000 65536"/>
                    <a:gd name="T19" fmla="*/ 0 60000 65536"/>
                    <a:gd name="T20" fmla="*/ 0 60000 65536"/>
                    <a:gd name="T21" fmla="*/ 0 60000 65536"/>
                    <a:gd name="T22" fmla="*/ 0 60000 65536"/>
                    <a:gd name="T23" fmla="*/ 0 60000 65536"/>
                    <a:gd name="T24" fmla="*/ 0 w 43"/>
                    <a:gd name="T25" fmla="*/ 0 h 75"/>
                    <a:gd name="T26" fmla="*/ 43 w 43"/>
                    <a:gd name="T27" fmla="*/ 75 h 7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 h="75">
                      <a:moveTo>
                        <a:pt x="21" y="0"/>
                      </a:moveTo>
                      <a:lnTo>
                        <a:pt x="43" y="0"/>
                      </a:lnTo>
                      <a:lnTo>
                        <a:pt x="27" y="75"/>
                      </a:lnTo>
                      <a:lnTo>
                        <a:pt x="0" y="73"/>
                      </a:lnTo>
                      <a:lnTo>
                        <a:pt x="13" y="26"/>
                      </a:lnTo>
                      <a:lnTo>
                        <a:pt x="18" y="12"/>
                      </a:lnTo>
                      <a:lnTo>
                        <a:pt x="21" y="0"/>
                      </a:lnTo>
                      <a:close/>
                    </a:path>
                  </a:pathLst>
                </a:custGeom>
                <a:solidFill>
                  <a:srgbClr val="FF80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7" name="Freeform 137"/>
                <p:cNvSpPr>
                  <a:spLocks/>
                </p:cNvSpPr>
                <p:nvPr/>
              </p:nvSpPr>
              <p:spPr bwMode="auto">
                <a:xfrm>
                  <a:off x="3873" y="3865"/>
                  <a:ext cx="112" cy="54"/>
                </a:xfrm>
                <a:custGeom>
                  <a:avLst/>
                  <a:gdLst>
                    <a:gd name="T0" fmla="*/ 0 w 223"/>
                    <a:gd name="T1" fmla="*/ 1 h 107"/>
                    <a:gd name="T2" fmla="*/ 0 w 223"/>
                    <a:gd name="T3" fmla="*/ 1 h 107"/>
                    <a:gd name="T4" fmla="*/ 0 w 223"/>
                    <a:gd name="T5" fmla="*/ 1 h 107"/>
                    <a:gd name="T6" fmla="*/ 1 w 223"/>
                    <a:gd name="T7" fmla="*/ 1 h 107"/>
                    <a:gd name="T8" fmla="*/ 1 w 223"/>
                    <a:gd name="T9" fmla="*/ 1 h 107"/>
                    <a:gd name="T10" fmla="*/ 1 w 223"/>
                    <a:gd name="T11" fmla="*/ 1 h 107"/>
                    <a:gd name="T12" fmla="*/ 1 w 223"/>
                    <a:gd name="T13" fmla="*/ 1 h 107"/>
                    <a:gd name="T14" fmla="*/ 1 w 223"/>
                    <a:gd name="T15" fmla="*/ 1 h 107"/>
                    <a:gd name="T16" fmla="*/ 1 w 223"/>
                    <a:gd name="T17" fmla="*/ 1 h 107"/>
                    <a:gd name="T18" fmla="*/ 1 w 223"/>
                    <a:gd name="T19" fmla="*/ 1 h 107"/>
                    <a:gd name="T20" fmla="*/ 1 w 223"/>
                    <a:gd name="T21" fmla="*/ 1 h 107"/>
                    <a:gd name="T22" fmla="*/ 1 w 223"/>
                    <a:gd name="T23" fmla="*/ 0 h 107"/>
                    <a:gd name="T24" fmla="*/ 1 w 223"/>
                    <a:gd name="T25" fmla="*/ 0 h 107"/>
                    <a:gd name="T26" fmla="*/ 1 w 223"/>
                    <a:gd name="T27" fmla="*/ 0 h 107"/>
                    <a:gd name="T28" fmla="*/ 1 w 223"/>
                    <a:gd name="T29" fmla="*/ 1 h 107"/>
                    <a:gd name="T30" fmla="*/ 1 w 223"/>
                    <a:gd name="T31" fmla="*/ 1 h 107"/>
                    <a:gd name="T32" fmla="*/ 1 w 223"/>
                    <a:gd name="T33" fmla="*/ 1 h 107"/>
                    <a:gd name="T34" fmla="*/ 1 w 223"/>
                    <a:gd name="T35" fmla="*/ 1 h 107"/>
                    <a:gd name="T36" fmla="*/ 1 w 223"/>
                    <a:gd name="T37" fmla="*/ 1 h 107"/>
                    <a:gd name="T38" fmla="*/ 1 w 223"/>
                    <a:gd name="T39" fmla="*/ 1 h 107"/>
                    <a:gd name="T40" fmla="*/ 1 w 223"/>
                    <a:gd name="T41" fmla="*/ 1 h 107"/>
                    <a:gd name="T42" fmla="*/ 1 w 223"/>
                    <a:gd name="T43" fmla="*/ 1 h 107"/>
                    <a:gd name="T44" fmla="*/ 1 w 223"/>
                    <a:gd name="T45" fmla="*/ 1 h 107"/>
                    <a:gd name="T46" fmla="*/ 1 w 223"/>
                    <a:gd name="T47" fmla="*/ 1 h 107"/>
                    <a:gd name="T48" fmla="*/ 1 w 223"/>
                    <a:gd name="T49" fmla="*/ 1 h 107"/>
                    <a:gd name="T50" fmla="*/ 1 w 223"/>
                    <a:gd name="T51" fmla="*/ 1 h 107"/>
                    <a:gd name="T52" fmla="*/ 1 w 223"/>
                    <a:gd name="T53" fmla="*/ 1 h 107"/>
                    <a:gd name="T54" fmla="*/ 1 w 223"/>
                    <a:gd name="T55" fmla="*/ 1 h 107"/>
                    <a:gd name="T56" fmla="*/ 1 w 223"/>
                    <a:gd name="T57" fmla="*/ 1 h 107"/>
                    <a:gd name="T58" fmla="*/ 1 w 223"/>
                    <a:gd name="T59" fmla="*/ 1 h 107"/>
                    <a:gd name="T60" fmla="*/ 1 w 223"/>
                    <a:gd name="T61" fmla="*/ 1 h 107"/>
                    <a:gd name="T62" fmla="*/ 1 w 223"/>
                    <a:gd name="T63" fmla="*/ 1 h 107"/>
                    <a:gd name="T64" fmla="*/ 1 w 223"/>
                    <a:gd name="T65" fmla="*/ 1 h 107"/>
                    <a:gd name="T66" fmla="*/ 1 w 223"/>
                    <a:gd name="T67" fmla="*/ 1 h 107"/>
                    <a:gd name="T68" fmla="*/ 1 w 223"/>
                    <a:gd name="T69" fmla="*/ 1 h 107"/>
                    <a:gd name="T70" fmla="*/ 1 w 223"/>
                    <a:gd name="T71" fmla="*/ 1 h 107"/>
                    <a:gd name="T72" fmla="*/ 1 w 223"/>
                    <a:gd name="T73" fmla="*/ 1 h 107"/>
                    <a:gd name="T74" fmla="*/ 1 w 223"/>
                    <a:gd name="T75" fmla="*/ 1 h 107"/>
                    <a:gd name="T76" fmla="*/ 1 w 223"/>
                    <a:gd name="T77" fmla="*/ 1 h 107"/>
                    <a:gd name="T78" fmla="*/ 1 w 223"/>
                    <a:gd name="T79" fmla="*/ 1 h 107"/>
                    <a:gd name="T80" fmla="*/ 1 w 223"/>
                    <a:gd name="T81" fmla="*/ 1 h 107"/>
                    <a:gd name="T82" fmla="*/ 1 w 223"/>
                    <a:gd name="T83" fmla="*/ 1 h 107"/>
                    <a:gd name="T84" fmla="*/ 1 w 223"/>
                    <a:gd name="T85" fmla="*/ 1 h 107"/>
                    <a:gd name="T86" fmla="*/ 1 w 223"/>
                    <a:gd name="T87" fmla="*/ 1 h 107"/>
                    <a:gd name="T88" fmla="*/ 1 w 223"/>
                    <a:gd name="T89" fmla="*/ 1 h 107"/>
                    <a:gd name="T90" fmla="*/ 1 w 223"/>
                    <a:gd name="T91" fmla="*/ 1 h 107"/>
                    <a:gd name="T92" fmla="*/ 1 w 223"/>
                    <a:gd name="T93" fmla="*/ 1 h 107"/>
                    <a:gd name="T94" fmla="*/ 1 w 223"/>
                    <a:gd name="T95" fmla="*/ 1 h 107"/>
                    <a:gd name="T96" fmla="*/ 1 w 223"/>
                    <a:gd name="T97" fmla="*/ 1 h 107"/>
                    <a:gd name="T98" fmla="*/ 1 w 223"/>
                    <a:gd name="T99" fmla="*/ 1 h 107"/>
                    <a:gd name="T100" fmla="*/ 0 w 223"/>
                    <a:gd name="T101" fmla="*/ 1 h 10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23"/>
                    <a:gd name="T154" fmla="*/ 0 h 107"/>
                    <a:gd name="T155" fmla="*/ 223 w 223"/>
                    <a:gd name="T156" fmla="*/ 107 h 107"/>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23" h="107">
                      <a:moveTo>
                        <a:pt x="0" y="76"/>
                      </a:moveTo>
                      <a:lnTo>
                        <a:pt x="0" y="76"/>
                      </a:lnTo>
                      <a:lnTo>
                        <a:pt x="0" y="73"/>
                      </a:lnTo>
                      <a:lnTo>
                        <a:pt x="0" y="70"/>
                      </a:lnTo>
                      <a:lnTo>
                        <a:pt x="0" y="66"/>
                      </a:lnTo>
                      <a:lnTo>
                        <a:pt x="0" y="60"/>
                      </a:lnTo>
                      <a:lnTo>
                        <a:pt x="1" y="54"/>
                      </a:lnTo>
                      <a:lnTo>
                        <a:pt x="1" y="51"/>
                      </a:lnTo>
                      <a:lnTo>
                        <a:pt x="3" y="48"/>
                      </a:lnTo>
                      <a:lnTo>
                        <a:pt x="3" y="45"/>
                      </a:lnTo>
                      <a:lnTo>
                        <a:pt x="4" y="42"/>
                      </a:lnTo>
                      <a:lnTo>
                        <a:pt x="4" y="38"/>
                      </a:lnTo>
                      <a:lnTo>
                        <a:pt x="6" y="35"/>
                      </a:lnTo>
                      <a:lnTo>
                        <a:pt x="7" y="31"/>
                      </a:lnTo>
                      <a:lnTo>
                        <a:pt x="9" y="28"/>
                      </a:lnTo>
                      <a:lnTo>
                        <a:pt x="10" y="25"/>
                      </a:lnTo>
                      <a:lnTo>
                        <a:pt x="12" y="22"/>
                      </a:lnTo>
                      <a:lnTo>
                        <a:pt x="13" y="17"/>
                      </a:lnTo>
                      <a:lnTo>
                        <a:pt x="15" y="16"/>
                      </a:lnTo>
                      <a:lnTo>
                        <a:pt x="19" y="10"/>
                      </a:lnTo>
                      <a:lnTo>
                        <a:pt x="25" y="6"/>
                      </a:lnTo>
                      <a:lnTo>
                        <a:pt x="26" y="3"/>
                      </a:lnTo>
                      <a:lnTo>
                        <a:pt x="29" y="1"/>
                      </a:lnTo>
                      <a:lnTo>
                        <a:pt x="34" y="0"/>
                      </a:lnTo>
                      <a:lnTo>
                        <a:pt x="37" y="0"/>
                      </a:lnTo>
                      <a:lnTo>
                        <a:pt x="38" y="0"/>
                      </a:lnTo>
                      <a:lnTo>
                        <a:pt x="41" y="0"/>
                      </a:lnTo>
                      <a:lnTo>
                        <a:pt x="44" y="0"/>
                      </a:lnTo>
                      <a:lnTo>
                        <a:pt x="47" y="0"/>
                      </a:lnTo>
                      <a:lnTo>
                        <a:pt x="51" y="1"/>
                      </a:lnTo>
                      <a:lnTo>
                        <a:pt x="56" y="1"/>
                      </a:lnTo>
                      <a:lnTo>
                        <a:pt x="63" y="3"/>
                      </a:lnTo>
                      <a:lnTo>
                        <a:pt x="65" y="3"/>
                      </a:lnTo>
                      <a:lnTo>
                        <a:pt x="67" y="3"/>
                      </a:lnTo>
                      <a:lnTo>
                        <a:pt x="72" y="3"/>
                      </a:lnTo>
                      <a:lnTo>
                        <a:pt x="75" y="4"/>
                      </a:lnTo>
                      <a:lnTo>
                        <a:pt x="78" y="4"/>
                      </a:lnTo>
                      <a:lnTo>
                        <a:pt x="82" y="4"/>
                      </a:lnTo>
                      <a:lnTo>
                        <a:pt x="85" y="6"/>
                      </a:lnTo>
                      <a:lnTo>
                        <a:pt x="89" y="6"/>
                      </a:lnTo>
                      <a:lnTo>
                        <a:pt x="92" y="6"/>
                      </a:lnTo>
                      <a:lnTo>
                        <a:pt x="97" y="7"/>
                      </a:lnTo>
                      <a:lnTo>
                        <a:pt x="101" y="7"/>
                      </a:lnTo>
                      <a:lnTo>
                        <a:pt x="104" y="9"/>
                      </a:lnTo>
                      <a:lnTo>
                        <a:pt x="109" y="9"/>
                      </a:lnTo>
                      <a:lnTo>
                        <a:pt x="113" y="10"/>
                      </a:lnTo>
                      <a:lnTo>
                        <a:pt x="116" y="10"/>
                      </a:lnTo>
                      <a:lnTo>
                        <a:pt x="122" y="12"/>
                      </a:lnTo>
                      <a:lnTo>
                        <a:pt x="125" y="12"/>
                      </a:lnTo>
                      <a:lnTo>
                        <a:pt x="129" y="13"/>
                      </a:lnTo>
                      <a:lnTo>
                        <a:pt x="132" y="13"/>
                      </a:lnTo>
                      <a:lnTo>
                        <a:pt x="136" y="15"/>
                      </a:lnTo>
                      <a:lnTo>
                        <a:pt x="141" y="15"/>
                      </a:lnTo>
                      <a:lnTo>
                        <a:pt x="145" y="15"/>
                      </a:lnTo>
                      <a:lnTo>
                        <a:pt x="148" y="16"/>
                      </a:lnTo>
                      <a:lnTo>
                        <a:pt x="153" y="16"/>
                      </a:lnTo>
                      <a:lnTo>
                        <a:pt x="157" y="16"/>
                      </a:lnTo>
                      <a:lnTo>
                        <a:pt x="161" y="17"/>
                      </a:lnTo>
                      <a:lnTo>
                        <a:pt x="164" y="17"/>
                      </a:lnTo>
                      <a:lnTo>
                        <a:pt x="169" y="19"/>
                      </a:lnTo>
                      <a:lnTo>
                        <a:pt x="172" y="19"/>
                      </a:lnTo>
                      <a:lnTo>
                        <a:pt x="176" y="20"/>
                      </a:lnTo>
                      <a:lnTo>
                        <a:pt x="179" y="22"/>
                      </a:lnTo>
                      <a:lnTo>
                        <a:pt x="183" y="22"/>
                      </a:lnTo>
                      <a:lnTo>
                        <a:pt x="186" y="22"/>
                      </a:lnTo>
                      <a:lnTo>
                        <a:pt x="189" y="23"/>
                      </a:lnTo>
                      <a:lnTo>
                        <a:pt x="192" y="23"/>
                      </a:lnTo>
                      <a:lnTo>
                        <a:pt x="197" y="25"/>
                      </a:lnTo>
                      <a:lnTo>
                        <a:pt x="200" y="25"/>
                      </a:lnTo>
                      <a:lnTo>
                        <a:pt x="203" y="26"/>
                      </a:lnTo>
                      <a:lnTo>
                        <a:pt x="205" y="26"/>
                      </a:lnTo>
                      <a:lnTo>
                        <a:pt x="207" y="28"/>
                      </a:lnTo>
                      <a:lnTo>
                        <a:pt x="213" y="28"/>
                      </a:lnTo>
                      <a:lnTo>
                        <a:pt x="216" y="29"/>
                      </a:lnTo>
                      <a:lnTo>
                        <a:pt x="220" y="31"/>
                      </a:lnTo>
                      <a:lnTo>
                        <a:pt x="223" y="32"/>
                      </a:lnTo>
                      <a:lnTo>
                        <a:pt x="222" y="32"/>
                      </a:lnTo>
                      <a:lnTo>
                        <a:pt x="220" y="32"/>
                      </a:lnTo>
                      <a:lnTo>
                        <a:pt x="217" y="32"/>
                      </a:lnTo>
                      <a:lnTo>
                        <a:pt x="213" y="34"/>
                      </a:lnTo>
                      <a:lnTo>
                        <a:pt x="208" y="35"/>
                      </a:lnTo>
                      <a:lnTo>
                        <a:pt x="204" y="37"/>
                      </a:lnTo>
                      <a:lnTo>
                        <a:pt x="198" y="38"/>
                      </a:lnTo>
                      <a:lnTo>
                        <a:pt x="194" y="42"/>
                      </a:lnTo>
                      <a:lnTo>
                        <a:pt x="188" y="45"/>
                      </a:lnTo>
                      <a:lnTo>
                        <a:pt x="182" y="51"/>
                      </a:lnTo>
                      <a:lnTo>
                        <a:pt x="181" y="54"/>
                      </a:lnTo>
                      <a:lnTo>
                        <a:pt x="178" y="57"/>
                      </a:lnTo>
                      <a:lnTo>
                        <a:pt x="176" y="61"/>
                      </a:lnTo>
                      <a:lnTo>
                        <a:pt x="175" y="64"/>
                      </a:lnTo>
                      <a:lnTo>
                        <a:pt x="173" y="69"/>
                      </a:lnTo>
                      <a:lnTo>
                        <a:pt x="172" y="73"/>
                      </a:lnTo>
                      <a:lnTo>
                        <a:pt x="172" y="78"/>
                      </a:lnTo>
                      <a:lnTo>
                        <a:pt x="172" y="82"/>
                      </a:lnTo>
                      <a:lnTo>
                        <a:pt x="170" y="88"/>
                      </a:lnTo>
                      <a:lnTo>
                        <a:pt x="170" y="94"/>
                      </a:lnTo>
                      <a:lnTo>
                        <a:pt x="170" y="97"/>
                      </a:lnTo>
                      <a:lnTo>
                        <a:pt x="170" y="100"/>
                      </a:lnTo>
                      <a:lnTo>
                        <a:pt x="172" y="102"/>
                      </a:lnTo>
                      <a:lnTo>
                        <a:pt x="172" y="107"/>
                      </a:lnTo>
                      <a:lnTo>
                        <a:pt x="0" y="76"/>
                      </a:lnTo>
                      <a:close/>
                    </a:path>
                  </a:pathLst>
                </a:custGeom>
                <a:solidFill>
                  <a:srgbClr val="6BAB9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8" name="Freeform 138"/>
                <p:cNvSpPr>
                  <a:spLocks/>
                </p:cNvSpPr>
                <p:nvPr/>
              </p:nvSpPr>
              <p:spPr bwMode="auto">
                <a:xfrm>
                  <a:off x="3970" y="3888"/>
                  <a:ext cx="166" cy="66"/>
                </a:xfrm>
                <a:custGeom>
                  <a:avLst/>
                  <a:gdLst>
                    <a:gd name="T0" fmla="*/ 1 w 332"/>
                    <a:gd name="T1" fmla="*/ 0 h 132"/>
                    <a:gd name="T2" fmla="*/ 1 w 332"/>
                    <a:gd name="T3" fmla="*/ 0 h 132"/>
                    <a:gd name="T4" fmla="*/ 1 w 332"/>
                    <a:gd name="T5" fmla="*/ 1 h 132"/>
                    <a:gd name="T6" fmla="*/ 1 w 332"/>
                    <a:gd name="T7" fmla="*/ 1 h 132"/>
                    <a:gd name="T8" fmla="*/ 1 w 332"/>
                    <a:gd name="T9" fmla="*/ 1 h 132"/>
                    <a:gd name="T10" fmla="*/ 1 w 332"/>
                    <a:gd name="T11" fmla="*/ 1 h 132"/>
                    <a:gd name="T12" fmla="*/ 1 w 332"/>
                    <a:gd name="T13" fmla="*/ 1 h 132"/>
                    <a:gd name="T14" fmla="*/ 1 w 332"/>
                    <a:gd name="T15" fmla="*/ 1 h 132"/>
                    <a:gd name="T16" fmla="*/ 1 w 332"/>
                    <a:gd name="T17" fmla="*/ 1 h 132"/>
                    <a:gd name="T18" fmla="*/ 1 w 332"/>
                    <a:gd name="T19" fmla="*/ 1 h 132"/>
                    <a:gd name="T20" fmla="*/ 1 w 332"/>
                    <a:gd name="T21" fmla="*/ 1 h 132"/>
                    <a:gd name="T22" fmla="*/ 1 w 332"/>
                    <a:gd name="T23" fmla="*/ 1 h 132"/>
                    <a:gd name="T24" fmla="*/ 1 w 332"/>
                    <a:gd name="T25" fmla="*/ 1 h 132"/>
                    <a:gd name="T26" fmla="*/ 1 w 332"/>
                    <a:gd name="T27" fmla="*/ 1 h 132"/>
                    <a:gd name="T28" fmla="*/ 1 w 332"/>
                    <a:gd name="T29" fmla="*/ 1 h 132"/>
                    <a:gd name="T30" fmla="*/ 1 w 332"/>
                    <a:gd name="T31" fmla="*/ 1 h 132"/>
                    <a:gd name="T32" fmla="*/ 1 w 332"/>
                    <a:gd name="T33" fmla="*/ 1 h 132"/>
                    <a:gd name="T34" fmla="*/ 1 w 332"/>
                    <a:gd name="T35" fmla="*/ 1 h 132"/>
                    <a:gd name="T36" fmla="*/ 1 w 332"/>
                    <a:gd name="T37" fmla="*/ 1 h 132"/>
                    <a:gd name="T38" fmla="*/ 1 w 332"/>
                    <a:gd name="T39" fmla="*/ 1 h 132"/>
                    <a:gd name="T40" fmla="*/ 1 w 332"/>
                    <a:gd name="T41" fmla="*/ 1 h 132"/>
                    <a:gd name="T42" fmla="*/ 1 w 332"/>
                    <a:gd name="T43" fmla="*/ 1 h 132"/>
                    <a:gd name="T44" fmla="*/ 1 w 332"/>
                    <a:gd name="T45" fmla="*/ 1 h 132"/>
                    <a:gd name="T46" fmla="*/ 2 w 332"/>
                    <a:gd name="T47" fmla="*/ 1 h 132"/>
                    <a:gd name="T48" fmla="*/ 2 w 332"/>
                    <a:gd name="T49" fmla="*/ 1 h 132"/>
                    <a:gd name="T50" fmla="*/ 2 w 332"/>
                    <a:gd name="T51" fmla="*/ 1 h 132"/>
                    <a:gd name="T52" fmla="*/ 2 w 332"/>
                    <a:gd name="T53" fmla="*/ 1 h 132"/>
                    <a:gd name="T54" fmla="*/ 2 w 332"/>
                    <a:gd name="T55" fmla="*/ 1 h 132"/>
                    <a:gd name="T56" fmla="*/ 2 w 332"/>
                    <a:gd name="T57" fmla="*/ 1 h 132"/>
                    <a:gd name="T58" fmla="*/ 2 w 332"/>
                    <a:gd name="T59" fmla="*/ 1 h 132"/>
                    <a:gd name="T60" fmla="*/ 2 w 332"/>
                    <a:gd name="T61" fmla="*/ 1 h 132"/>
                    <a:gd name="T62" fmla="*/ 2 w 332"/>
                    <a:gd name="T63" fmla="*/ 1 h 132"/>
                    <a:gd name="T64" fmla="*/ 2 w 332"/>
                    <a:gd name="T65" fmla="*/ 1 h 132"/>
                    <a:gd name="T66" fmla="*/ 2 w 332"/>
                    <a:gd name="T67" fmla="*/ 1 h 132"/>
                    <a:gd name="T68" fmla="*/ 2 w 332"/>
                    <a:gd name="T69" fmla="*/ 1 h 132"/>
                    <a:gd name="T70" fmla="*/ 2 w 332"/>
                    <a:gd name="T71" fmla="*/ 1 h 132"/>
                    <a:gd name="T72" fmla="*/ 2 w 332"/>
                    <a:gd name="T73" fmla="*/ 1 h 132"/>
                    <a:gd name="T74" fmla="*/ 2 w 332"/>
                    <a:gd name="T75" fmla="*/ 1 h 132"/>
                    <a:gd name="T76" fmla="*/ 1 w 332"/>
                    <a:gd name="T77" fmla="*/ 1 h 132"/>
                    <a:gd name="T78" fmla="*/ 1 w 332"/>
                    <a:gd name="T79" fmla="*/ 1 h 132"/>
                    <a:gd name="T80" fmla="*/ 1 w 332"/>
                    <a:gd name="T81" fmla="*/ 1 h 132"/>
                    <a:gd name="T82" fmla="*/ 1 w 332"/>
                    <a:gd name="T83" fmla="*/ 1 h 132"/>
                    <a:gd name="T84" fmla="*/ 1 w 332"/>
                    <a:gd name="T85" fmla="*/ 1 h 132"/>
                    <a:gd name="T86" fmla="*/ 1 w 332"/>
                    <a:gd name="T87" fmla="*/ 1 h 132"/>
                    <a:gd name="T88" fmla="*/ 1 w 332"/>
                    <a:gd name="T89" fmla="*/ 1 h 132"/>
                    <a:gd name="T90" fmla="*/ 1 w 332"/>
                    <a:gd name="T91" fmla="*/ 1 h 132"/>
                    <a:gd name="T92" fmla="*/ 1 w 332"/>
                    <a:gd name="T93" fmla="*/ 1 h 132"/>
                    <a:gd name="T94" fmla="*/ 1 w 332"/>
                    <a:gd name="T95" fmla="*/ 1 h 132"/>
                    <a:gd name="T96" fmla="*/ 1 w 332"/>
                    <a:gd name="T97" fmla="*/ 1 h 132"/>
                    <a:gd name="T98" fmla="*/ 1 w 332"/>
                    <a:gd name="T99" fmla="*/ 1 h 132"/>
                    <a:gd name="T100" fmla="*/ 1 w 332"/>
                    <a:gd name="T101" fmla="*/ 1 h 132"/>
                    <a:gd name="T102" fmla="*/ 1 w 332"/>
                    <a:gd name="T103" fmla="*/ 1 h 132"/>
                    <a:gd name="T104" fmla="*/ 1 w 332"/>
                    <a:gd name="T105" fmla="*/ 1 h 132"/>
                    <a:gd name="T106" fmla="*/ 1 w 332"/>
                    <a:gd name="T107" fmla="*/ 1 h 132"/>
                    <a:gd name="T108" fmla="*/ 1 w 332"/>
                    <a:gd name="T109" fmla="*/ 1 h 132"/>
                    <a:gd name="T110" fmla="*/ 1 w 332"/>
                    <a:gd name="T111" fmla="*/ 1 h 132"/>
                    <a:gd name="T112" fmla="*/ 1 w 332"/>
                    <a:gd name="T113" fmla="*/ 1 h 132"/>
                    <a:gd name="T114" fmla="*/ 1 w 332"/>
                    <a:gd name="T115" fmla="*/ 1 h 132"/>
                    <a:gd name="T116" fmla="*/ 1 w 332"/>
                    <a:gd name="T117" fmla="*/ 1 h 132"/>
                    <a:gd name="T118" fmla="*/ 0 w 332"/>
                    <a:gd name="T119" fmla="*/ 1 h 132"/>
                    <a:gd name="T120" fmla="*/ 1 w 332"/>
                    <a:gd name="T121" fmla="*/ 1 h 13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32"/>
                    <a:gd name="T184" fmla="*/ 0 h 132"/>
                    <a:gd name="T185" fmla="*/ 332 w 332"/>
                    <a:gd name="T186" fmla="*/ 132 h 13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32" h="132">
                      <a:moveTo>
                        <a:pt x="2" y="55"/>
                      </a:moveTo>
                      <a:lnTo>
                        <a:pt x="27" y="0"/>
                      </a:lnTo>
                      <a:lnTo>
                        <a:pt x="28" y="0"/>
                      </a:lnTo>
                      <a:lnTo>
                        <a:pt x="30" y="0"/>
                      </a:lnTo>
                      <a:lnTo>
                        <a:pt x="33" y="0"/>
                      </a:lnTo>
                      <a:lnTo>
                        <a:pt x="37" y="2"/>
                      </a:lnTo>
                      <a:lnTo>
                        <a:pt x="41" y="3"/>
                      </a:lnTo>
                      <a:lnTo>
                        <a:pt x="44" y="3"/>
                      </a:lnTo>
                      <a:lnTo>
                        <a:pt x="47" y="5"/>
                      </a:lnTo>
                      <a:lnTo>
                        <a:pt x="50" y="5"/>
                      </a:lnTo>
                      <a:lnTo>
                        <a:pt x="53" y="6"/>
                      </a:lnTo>
                      <a:lnTo>
                        <a:pt x="56" y="6"/>
                      </a:lnTo>
                      <a:lnTo>
                        <a:pt x="59" y="8"/>
                      </a:lnTo>
                      <a:lnTo>
                        <a:pt x="63" y="8"/>
                      </a:lnTo>
                      <a:lnTo>
                        <a:pt x="68" y="9"/>
                      </a:lnTo>
                      <a:lnTo>
                        <a:pt x="71" y="9"/>
                      </a:lnTo>
                      <a:lnTo>
                        <a:pt x="75" y="11"/>
                      </a:lnTo>
                      <a:lnTo>
                        <a:pt x="80" y="11"/>
                      </a:lnTo>
                      <a:lnTo>
                        <a:pt x="85" y="12"/>
                      </a:lnTo>
                      <a:lnTo>
                        <a:pt x="90" y="12"/>
                      </a:lnTo>
                      <a:lnTo>
                        <a:pt x="94" y="14"/>
                      </a:lnTo>
                      <a:lnTo>
                        <a:pt x="99" y="14"/>
                      </a:lnTo>
                      <a:lnTo>
                        <a:pt x="105" y="16"/>
                      </a:lnTo>
                      <a:lnTo>
                        <a:pt x="109" y="16"/>
                      </a:lnTo>
                      <a:lnTo>
                        <a:pt x="115" y="18"/>
                      </a:lnTo>
                      <a:lnTo>
                        <a:pt x="121" y="18"/>
                      </a:lnTo>
                      <a:lnTo>
                        <a:pt x="127" y="19"/>
                      </a:lnTo>
                      <a:lnTo>
                        <a:pt x="131" y="21"/>
                      </a:lnTo>
                      <a:lnTo>
                        <a:pt x="137" y="21"/>
                      </a:lnTo>
                      <a:lnTo>
                        <a:pt x="143" y="22"/>
                      </a:lnTo>
                      <a:lnTo>
                        <a:pt x="149" y="24"/>
                      </a:lnTo>
                      <a:lnTo>
                        <a:pt x="154" y="24"/>
                      </a:lnTo>
                      <a:lnTo>
                        <a:pt x="160" y="25"/>
                      </a:lnTo>
                      <a:lnTo>
                        <a:pt x="166" y="25"/>
                      </a:lnTo>
                      <a:lnTo>
                        <a:pt x="172" y="27"/>
                      </a:lnTo>
                      <a:lnTo>
                        <a:pt x="178" y="27"/>
                      </a:lnTo>
                      <a:lnTo>
                        <a:pt x="185" y="28"/>
                      </a:lnTo>
                      <a:lnTo>
                        <a:pt x="191" y="28"/>
                      </a:lnTo>
                      <a:lnTo>
                        <a:pt x="197" y="30"/>
                      </a:lnTo>
                      <a:lnTo>
                        <a:pt x="204" y="30"/>
                      </a:lnTo>
                      <a:lnTo>
                        <a:pt x="210" y="31"/>
                      </a:lnTo>
                      <a:lnTo>
                        <a:pt x="218" y="31"/>
                      </a:lnTo>
                      <a:lnTo>
                        <a:pt x="225" y="33"/>
                      </a:lnTo>
                      <a:lnTo>
                        <a:pt x="231" y="33"/>
                      </a:lnTo>
                      <a:lnTo>
                        <a:pt x="238" y="34"/>
                      </a:lnTo>
                      <a:lnTo>
                        <a:pt x="244" y="34"/>
                      </a:lnTo>
                      <a:lnTo>
                        <a:pt x="251" y="34"/>
                      </a:lnTo>
                      <a:lnTo>
                        <a:pt x="257" y="34"/>
                      </a:lnTo>
                      <a:lnTo>
                        <a:pt x="265" y="35"/>
                      </a:lnTo>
                      <a:lnTo>
                        <a:pt x="270" y="35"/>
                      </a:lnTo>
                      <a:lnTo>
                        <a:pt x="278" y="37"/>
                      </a:lnTo>
                      <a:lnTo>
                        <a:pt x="284" y="37"/>
                      </a:lnTo>
                      <a:lnTo>
                        <a:pt x="291" y="37"/>
                      </a:lnTo>
                      <a:lnTo>
                        <a:pt x="298" y="37"/>
                      </a:lnTo>
                      <a:lnTo>
                        <a:pt x="304" y="37"/>
                      </a:lnTo>
                      <a:lnTo>
                        <a:pt x="312" y="37"/>
                      </a:lnTo>
                      <a:lnTo>
                        <a:pt x="317" y="37"/>
                      </a:lnTo>
                      <a:lnTo>
                        <a:pt x="325" y="37"/>
                      </a:lnTo>
                      <a:lnTo>
                        <a:pt x="332" y="37"/>
                      </a:lnTo>
                      <a:lnTo>
                        <a:pt x="320" y="132"/>
                      </a:lnTo>
                      <a:lnTo>
                        <a:pt x="319" y="132"/>
                      </a:lnTo>
                      <a:lnTo>
                        <a:pt x="317" y="132"/>
                      </a:lnTo>
                      <a:lnTo>
                        <a:pt x="313" y="131"/>
                      </a:lnTo>
                      <a:lnTo>
                        <a:pt x="309" y="131"/>
                      </a:lnTo>
                      <a:lnTo>
                        <a:pt x="306" y="129"/>
                      </a:lnTo>
                      <a:lnTo>
                        <a:pt x="303" y="129"/>
                      </a:lnTo>
                      <a:lnTo>
                        <a:pt x="300" y="128"/>
                      </a:lnTo>
                      <a:lnTo>
                        <a:pt x="295" y="128"/>
                      </a:lnTo>
                      <a:lnTo>
                        <a:pt x="291" y="128"/>
                      </a:lnTo>
                      <a:lnTo>
                        <a:pt x="288" y="128"/>
                      </a:lnTo>
                      <a:lnTo>
                        <a:pt x="284" y="126"/>
                      </a:lnTo>
                      <a:lnTo>
                        <a:pt x="279" y="126"/>
                      </a:lnTo>
                      <a:lnTo>
                        <a:pt x="275" y="125"/>
                      </a:lnTo>
                      <a:lnTo>
                        <a:pt x="269" y="125"/>
                      </a:lnTo>
                      <a:lnTo>
                        <a:pt x="265" y="123"/>
                      </a:lnTo>
                      <a:lnTo>
                        <a:pt x="260" y="123"/>
                      </a:lnTo>
                      <a:lnTo>
                        <a:pt x="254" y="122"/>
                      </a:lnTo>
                      <a:lnTo>
                        <a:pt x="248" y="120"/>
                      </a:lnTo>
                      <a:lnTo>
                        <a:pt x="243" y="120"/>
                      </a:lnTo>
                      <a:lnTo>
                        <a:pt x="237" y="119"/>
                      </a:lnTo>
                      <a:lnTo>
                        <a:pt x="231" y="118"/>
                      </a:lnTo>
                      <a:lnTo>
                        <a:pt x="225" y="118"/>
                      </a:lnTo>
                      <a:lnTo>
                        <a:pt x="219" y="116"/>
                      </a:lnTo>
                      <a:lnTo>
                        <a:pt x="212" y="115"/>
                      </a:lnTo>
                      <a:lnTo>
                        <a:pt x="206" y="115"/>
                      </a:lnTo>
                      <a:lnTo>
                        <a:pt x="198" y="113"/>
                      </a:lnTo>
                      <a:lnTo>
                        <a:pt x="193" y="112"/>
                      </a:lnTo>
                      <a:lnTo>
                        <a:pt x="187" y="112"/>
                      </a:lnTo>
                      <a:lnTo>
                        <a:pt x="179" y="110"/>
                      </a:lnTo>
                      <a:lnTo>
                        <a:pt x="172" y="109"/>
                      </a:lnTo>
                      <a:lnTo>
                        <a:pt x="166" y="107"/>
                      </a:lnTo>
                      <a:lnTo>
                        <a:pt x="159" y="106"/>
                      </a:lnTo>
                      <a:lnTo>
                        <a:pt x="152" y="104"/>
                      </a:lnTo>
                      <a:lnTo>
                        <a:pt x="146" y="103"/>
                      </a:lnTo>
                      <a:lnTo>
                        <a:pt x="138" y="101"/>
                      </a:lnTo>
                      <a:lnTo>
                        <a:pt x="132" y="101"/>
                      </a:lnTo>
                      <a:lnTo>
                        <a:pt x="125" y="100"/>
                      </a:lnTo>
                      <a:lnTo>
                        <a:pt x="118" y="99"/>
                      </a:lnTo>
                      <a:lnTo>
                        <a:pt x="112" y="97"/>
                      </a:lnTo>
                      <a:lnTo>
                        <a:pt x="105" y="96"/>
                      </a:lnTo>
                      <a:lnTo>
                        <a:pt x="97" y="94"/>
                      </a:lnTo>
                      <a:lnTo>
                        <a:pt x="91" y="94"/>
                      </a:lnTo>
                      <a:lnTo>
                        <a:pt x="85" y="93"/>
                      </a:lnTo>
                      <a:lnTo>
                        <a:pt x="80" y="91"/>
                      </a:lnTo>
                      <a:lnTo>
                        <a:pt x="72" y="90"/>
                      </a:lnTo>
                      <a:lnTo>
                        <a:pt x="66" y="88"/>
                      </a:lnTo>
                      <a:lnTo>
                        <a:pt x="60" y="87"/>
                      </a:lnTo>
                      <a:lnTo>
                        <a:pt x="55" y="85"/>
                      </a:lnTo>
                      <a:lnTo>
                        <a:pt x="49" y="84"/>
                      </a:lnTo>
                      <a:lnTo>
                        <a:pt x="44" y="82"/>
                      </a:lnTo>
                      <a:lnTo>
                        <a:pt x="38" y="81"/>
                      </a:lnTo>
                      <a:lnTo>
                        <a:pt x="34" y="79"/>
                      </a:lnTo>
                      <a:lnTo>
                        <a:pt x="28" y="78"/>
                      </a:lnTo>
                      <a:lnTo>
                        <a:pt x="24" y="77"/>
                      </a:lnTo>
                      <a:lnTo>
                        <a:pt x="18" y="77"/>
                      </a:lnTo>
                      <a:lnTo>
                        <a:pt x="15" y="75"/>
                      </a:lnTo>
                      <a:lnTo>
                        <a:pt x="11" y="74"/>
                      </a:lnTo>
                      <a:lnTo>
                        <a:pt x="6" y="72"/>
                      </a:lnTo>
                      <a:lnTo>
                        <a:pt x="2" y="71"/>
                      </a:lnTo>
                      <a:lnTo>
                        <a:pt x="0" y="69"/>
                      </a:lnTo>
                      <a:lnTo>
                        <a:pt x="2" y="55"/>
                      </a:lnTo>
                      <a:close/>
                    </a:path>
                  </a:pathLst>
                </a:custGeom>
                <a:solidFill>
                  <a:srgbClr val="9999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9" name="Freeform 139"/>
                <p:cNvSpPr>
                  <a:spLocks/>
                </p:cNvSpPr>
                <p:nvPr/>
              </p:nvSpPr>
              <p:spPr bwMode="auto">
                <a:xfrm>
                  <a:off x="3753" y="3830"/>
                  <a:ext cx="134" cy="71"/>
                </a:xfrm>
                <a:custGeom>
                  <a:avLst/>
                  <a:gdLst>
                    <a:gd name="T0" fmla="*/ 1 w 267"/>
                    <a:gd name="T1" fmla="*/ 0 h 144"/>
                    <a:gd name="T2" fmla="*/ 1 w 267"/>
                    <a:gd name="T3" fmla="*/ 0 h 144"/>
                    <a:gd name="T4" fmla="*/ 1 w 267"/>
                    <a:gd name="T5" fmla="*/ 0 h 144"/>
                    <a:gd name="T6" fmla="*/ 1 w 267"/>
                    <a:gd name="T7" fmla="*/ 0 h 144"/>
                    <a:gd name="T8" fmla="*/ 1 w 267"/>
                    <a:gd name="T9" fmla="*/ 0 h 144"/>
                    <a:gd name="T10" fmla="*/ 1 w 267"/>
                    <a:gd name="T11" fmla="*/ 0 h 144"/>
                    <a:gd name="T12" fmla="*/ 1 w 267"/>
                    <a:gd name="T13" fmla="*/ 0 h 144"/>
                    <a:gd name="T14" fmla="*/ 1 w 267"/>
                    <a:gd name="T15" fmla="*/ 0 h 144"/>
                    <a:gd name="T16" fmla="*/ 1 w 267"/>
                    <a:gd name="T17" fmla="*/ 0 h 144"/>
                    <a:gd name="T18" fmla="*/ 1 w 267"/>
                    <a:gd name="T19" fmla="*/ 0 h 144"/>
                    <a:gd name="T20" fmla="*/ 1 w 267"/>
                    <a:gd name="T21" fmla="*/ 0 h 144"/>
                    <a:gd name="T22" fmla="*/ 1 w 267"/>
                    <a:gd name="T23" fmla="*/ 0 h 144"/>
                    <a:gd name="T24" fmla="*/ 1 w 267"/>
                    <a:gd name="T25" fmla="*/ 0 h 144"/>
                    <a:gd name="T26" fmla="*/ 1 w 267"/>
                    <a:gd name="T27" fmla="*/ 0 h 144"/>
                    <a:gd name="T28" fmla="*/ 1 w 267"/>
                    <a:gd name="T29" fmla="*/ 0 h 144"/>
                    <a:gd name="T30" fmla="*/ 1 w 267"/>
                    <a:gd name="T31" fmla="*/ 0 h 144"/>
                    <a:gd name="T32" fmla="*/ 1 w 267"/>
                    <a:gd name="T33" fmla="*/ 0 h 144"/>
                    <a:gd name="T34" fmla="*/ 1 w 267"/>
                    <a:gd name="T35" fmla="*/ 0 h 144"/>
                    <a:gd name="T36" fmla="*/ 2 w 267"/>
                    <a:gd name="T37" fmla="*/ 0 h 144"/>
                    <a:gd name="T38" fmla="*/ 2 w 267"/>
                    <a:gd name="T39" fmla="*/ 0 h 144"/>
                    <a:gd name="T40" fmla="*/ 2 w 267"/>
                    <a:gd name="T41" fmla="*/ 0 h 144"/>
                    <a:gd name="T42" fmla="*/ 1 w 267"/>
                    <a:gd name="T43" fmla="*/ 0 h 144"/>
                    <a:gd name="T44" fmla="*/ 1 w 267"/>
                    <a:gd name="T45" fmla="*/ 0 h 144"/>
                    <a:gd name="T46" fmla="*/ 1 w 267"/>
                    <a:gd name="T47" fmla="*/ 0 h 144"/>
                    <a:gd name="T48" fmla="*/ 1 w 267"/>
                    <a:gd name="T49" fmla="*/ 0 h 144"/>
                    <a:gd name="T50" fmla="*/ 1 w 267"/>
                    <a:gd name="T51" fmla="*/ 0 h 144"/>
                    <a:gd name="T52" fmla="*/ 1 w 267"/>
                    <a:gd name="T53" fmla="*/ 0 h 144"/>
                    <a:gd name="T54" fmla="*/ 1 w 267"/>
                    <a:gd name="T55" fmla="*/ 0 h 144"/>
                    <a:gd name="T56" fmla="*/ 1 w 267"/>
                    <a:gd name="T57" fmla="*/ 0 h 144"/>
                    <a:gd name="T58" fmla="*/ 1 w 267"/>
                    <a:gd name="T59" fmla="*/ 0 h 144"/>
                    <a:gd name="T60" fmla="*/ 1 w 267"/>
                    <a:gd name="T61" fmla="*/ 0 h 144"/>
                    <a:gd name="T62" fmla="*/ 1 w 267"/>
                    <a:gd name="T63" fmla="*/ 0 h 144"/>
                    <a:gd name="T64" fmla="*/ 1 w 267"/>
                    <a:gd name="T65" fmla="*/ 0 h 144"/>
                    <a:gd name="T66" fmla="*/ 1 w 267"/>
                    <a:gd name="T67" fmla="*/ 0 h 144"/>
                    <a:gd name="T68" fmla="*/ 1 w 267"/>
                    <a:gd name="T69" fmla="*/ 0 h 144"/>
                    <a:gd name="T70" fmla="*/ 1 w 267"/>
                    <a:gd name="T71" fmla="*/ 0 h 144"/>
                    <a:gd name="T72" fmla="*/ 1 w 267"/>
                    <a:gd name="T73" fmla="*/ 0 h 144"/>
                    <a:gd name="T74" fmla="*/ 1 w 267"/>
                    <a:gd name="T75" fmla="*/ 0 h 144"/>
                    <a:gd name="T76" fmla="*/ 1 w 267"/>
                    <a:gd name="T77" fmla="*/ 0 h 144"/>
                    <a:gd name="T78" fmla="*/ 1 w 267"/>
                    <a:gd name="T79" fmla="*/ 0 h 144"/>
                    <a:gd name="T80" fmla="*/ 1 w 267"/>
                    <a:gd name="T81" fmla="*/ 0 h 144"/>
                    <a:gd name="T82" fmla="*/ 1 w 267"/>
                    <a:gd name="T83" fmla="*/ 0 h 144"/>
                    <a:gd name="T84" fmla="*/ 0 w 267"/>
                    <a:gd name="T85" fmla="*/ 0 h 144"/>
                    <a:gd name="T86" fmla="*/ 0 w 267"/>
                    <a:gd name="T87" fmla="*/ 0 h 144"/>
                    <a:gd name="T88" fmla="*/ 1 w 267"/>
                    <a:gd name="T89" fmla="*/ 0 h 144"/>
                    <a:gd name="T90" fmla="*/ 1 w 267"/>
                    <a:gd name="T91" fmla="*/ 0 h 144"/>
                    <a:gd name="T92" fmla="*/ 1 w 267"/>
                    <a:gd name="T93" fmla="*/ 0 h 144"/>
                    <a:gd name="T94" fmla="*/ 1 w 267"/>
                    <a:gd name="T95" fmla="*/ 0 h 14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67"/>
                    <a:gd name="T145" fmla="*/ 0 h 144"/>
                    <a:gd name="T146" fmla="*/ 267 w 267"/>
                    <a:gd name="T147" fmla="*/ 144 h 14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67" h="144">
                      <a:moveTo>
                        <a:pt x="10" y="0"/>
                      </a:moveTo>
                      <a:lnTo>
                        <a:pt x="12" y="0"/>
                      </a:lnTo>
                      <a:lnTo>
                        <a:pt x="15" y="2"/>
                      </a:lnTo>
                      <a:lnTo>
                        <a:pt x="19" y="3"/>
                      </a:lnTo>
                      <a:lnTo>
                        <a:pt x="24" y="5"/>
                      </a:lnTo>
                      <a:lnTo>
                        <a:pt x="29" y="6"/>
                      </a:lnTo>
                      <a:lnTo>
                        <a:pt x="32" y="7"/>
                      </a:lnTo>
                      <a:lnTo>
                        <a:pt x="35" y="7"/>
                      </a:lnTo>
                      <a:lnTo>
                        <a:pt x="40" y="9"/>
                      </a:lnTo>
                      <a:lnTo>
                        <a:pt x="43" y="10"/>
                      </a:lnTo>
                      <a:lnTo>
                        <a:pt x="47" y="12"/>
                      </a:lnTo>
                      <a:lnTo>
                        <a:pt x="50" y="13"/>
                      </a:lnTo>
                      <a:lnTo>
                        <a:pt x="54" y="13"/>
                      </a:lnTo>
                      <a:lnTo>
                        <a:pt x="59" y="15"/>
                      </a:lnTo>
                      <a:lnTo>
                        <a:pt x="63" y="16"/>
                      </a:lnTo>
                      <a:lnTo>
                        <a:pt x="68" y="18"/>
                      </a:lnTo>
                      <a:lnTo>
                        <a:pt x="72" y="21"/>
                      </a:lnTo>
                      <a:lnTo>
                        <a:pt x="78" y="22"/>
                      </a:lnTo>
                      <a:lnTo>
                        <a:pt x="82" y="24"/>
                      </a:lnTo>
                      <a:lnTo>
                        <a:pt x="87" y="25"/>
                      </a:lnTo>
                      <a:lnTo>
                        <a:pt x="93" y="26"/>
                      </a:lnTo>
                      <a:lnTo>
                        <a:pt x="97" y="28"/>
                      </a:lnTo>
                      <a:lnTo>
                        <a:pt x="103" y="31"/>
                      </a:lnTo>
                      <a:lnTo>
                        <a:pt x="107" y="32"/>
                      </a:lnTo>
                      <a:lnTo>
                        <a:pt x="113" y="34"/>
                      </a:lnTo>
                      <a:lnTo>
                        <a:pt x="119" y="35"/>
                      </a:lnTo>
                      <a:lnTo>
                        <a:pt x="125" y="37"/>
                      </a:lnTo>
                      <a:lnTo>
                        <a:pt x="129" y="38"/>
                      </a:lnTo>
                      <a:lnTo>
                        <a:pt x="135" y="40"/>
                      </a:lnTo>
                      <a:lnTo>
                        <a:pt x="141" y="41"/>
                      </a:lnTo>
                      <a:lnTo>
                        <a:pt x="147" y="44"/>
                      </a:lnTo>
                      <a:lnTo>
                        <a:pt x="151" y="46"/>
                      </a:lnTo>
                      <a:lnTo>
                        <a:pt x="157" y="47"/>
                      </a:lnTo>
                      <a:lnTo>
                        <a:pt x="163" y="48"/>
                      </a:lnTo>
                      <a:lnTo>
                        <a:pt x="167" y="50"/>
                      </a:lnTo>
                      <a:lnTo>
                        <a:pt x="173" y="51"/>
                      </a:lnTo>
                      <a:lnTo>
                        <a:pt x="179" y="53"/>
                      </a:lnTo>
                      <a:lnTo>
                        <a:pt x="185" y="54"/>
                      </a:lnTo>
                      <a:lnTo>
                        <a:pt x="190" y="57"/>
                      </a:lnTo>
                      <a:lnTo>
                        <a:pt x="195" y="59"/>
                      </a:lnTo>
                      <a:lnTo>
                        <a:pt x="200" y="60"/>
                      </a:lnTo>
                      <a:lnTo>
                        <a:pt x="206" y="62"/>
                      </a:lnTo>
                      <a:lnTo>
                        <a:pt x="210" y="63"/>
                      </a:lnTo>
                      <a:lnTo>
                        <a:pt x="214" y="65"/>
                      </a:lnTo>
                      <a:lnTo>
                        <a:pt x="219" y="65"/>
                      </a:lnTo>
                      <a:lnTo>
                        <a:pt x="225" y="66"/>
                      </a:lnTo>
                      <a:lnTo>
                        <a:pt x="228" y="68"/>
                      </a:lnTo>
                      <a:lnTo>
                        <a:pt x="232" y="69"/>
                      </a:lnTo>
                      <a:lnTo>
                        <a:pt x="237" y="70"/>
                      </a:lnTo>
                      <a:lnTo>
                        <a:pt x="241" y="72"/>
                      </a:lnTo>
                      <a:lnTo>
                        <a:pt x="245" y="72"/>
                      </a:lnTo>
                      <a:lnTo>
                        <a:pt x="248" y="73"/>
                      </a:lnTo>
                      <a:lnTo>
                        <a:pt x="253" y="73"/>
                      </a:lnTo>
                      <a:lnTo>
                        <a:pt x="256" y="75"/>
                      </a:lnTo>
                      <a:lnTo>
                        <a:pt x="259" y="75"/>
                      </a:lnTo>
                      <a:lnTo>
                        <a:pt x="261" y="76"/>
                      </a:lnTo>
                      <a:lnTo>
                        <a:pt x="264" y="78"/>
                      </a:lnTo>
                      <a:lnTo>
                        <a:pt x="267" y="78"/>
                      </a:lnTo>
                      <a:lnTo>
                        <a:pt x="266" y="79"/>
                      </a:lnTo>
                      <a:lnTo>
                        <a:pt x="263" y="82"/>
                      </a:lnTo>
                      <a:lnTo>
                        <a:pt x="261" y="84"/>
                      </a:lnTo>
                      <a:lnTo>
                        <a:pt x="260" y="88"/>
                      </a:lnTo>
                      <a:lnTo>
                        <a:pt x="257" y="91"/>
                      </a:lnTo>
                      <a:lnTo>
                        <a:pt x="256" y="94"/>
                      </a:lnTo>
                      <a:lnTo>
                        <a:pt x="253" y="98"/>
                      </a:lnTo>
                      <a:lnTo>
                        <a:pt x="251" y="101"/>
                      </a:lnTo>
                      <a:lnTo>
                        <a:pt x="250" y="106"/>
                      </a:lnTo>
                      <a:lnTo>
                        <a:pt x="248" y="111"/>
                      </a:lnTo>
                      <a:lnTo>
                        <a:pt x="245" y="116"/>
                      </a:lnTo>
                      <a:lnTo>
                        <a:pt x="245" y="120"/>
                      </a:lnTo>
                      <a:lnTo>
                        <a:pt x="244" y="126"/>
                      </a:lnTo>
                      <a:lnTo>
                        <a:pt x="244" y="131"/>
                      </a:lnTo>
                      <a:lnTo>
                        <a:pt x="245" y="144"/>
                      </a:lnTo>
                      <a:lnTo>
                        <a:pt x="244" y="144"/>
                      </a:lnTo>
                      <a:lnTo>
                        <a:pt x="242" y="144"/>
                      </a:lnTo>
                      <a:lnTo>
                        <a:pt x="239" y="142"/>
                      </a:lnTo>
                      <a:lnTo>
                        <a:pt x="238" y="142"/>
                      </a:lnTo>
                      <a:lnTo>
                        <a:pt x="232" y="141"/>
                      </a:lnTo>
                      <a:lnTo>
                        <a:pt x="228" y="139"/>
                      </a:lnTo>
                      <a:lnTo>
                        <a:pt x="222" y="138"/>
                      </a:lnTo>
                      <a:lnTo>
                        <a:pt x="216" y="136"/>
                      </a:lnTo>
                      <a:lnTo>
                        <a:pt x="212" y="135"/>
                      </a:lnTo>
                      <a:lnTo>
                        <a:pt x="209" y="135"/>
                      </a:lnTo>
                      <a:lnTo>
                        <a:pt x="204" y="133"/>
                      </a:lnTo>
                      <a:lnTo>
                        <a:pt x="201" y="133"/>
                      </a:lnTo>
                      <a:lnTo>
                        <a:pt x="197" y="131"/>
                      </a:lnTo>
                      <a:lnTo>
                        <a:pt x="192" y="131"/>
                      </a:lnTo>
                      <a:lnTo>
                        <a:pt x="188" y="129"/>
                      </a:lnTo>
                      <a:lnTo>
                        <a:pt x="185" y="128"/>
                      </a:lnTo>
                      <a:lnTo>
                        <a:pt x="181" y="126"/>
                      </a:lnTo>
                      <a:lnTo>
                        <a:pt x="175" y="126"/>
                      </a:lnTo>
                      <a:lnTo>
                        <a:pt x="170" y="125"/>
                      </a:lnTo>
                      <a:lnTo>
                        <a:pt x="166" y="123"/>
                      </a:lnTo>
                      <a:lnTo>
                        <a:pt x="162" y="122"/>
                      </a:lnTo>
                      <a:lnTo>
                        <a:pt x="157" y="120"/>
                      </a:lnTo>
                      <a:lnTo>
                        <a:pt x="151" y="120"/>
                      </a:lnTo>
                      <a:lnTo>
                        <a:pt x="147" y="119"/>
                      </a:lnTo>
                      <a:lnTo>
                        <a:pt x="143" y="117"/>
                      </a:lnTo>
                      <a:lnTo>
                        <a:pt x="137" y="114"/>
                      </a:lnTo>
                      <a:lnTo>
                        <a:pt x="132" y="113"/>
                      </a:lnTo>
                      <a:lnTo>
                        <a:pt x="126" y="113"/>
                      </a:lnTo>
                      <a:lnTo>
                        <a:pt x="122" y="110"/>
                      </a:lnTo>
                      <a:lnTo>
                        <a:pt x="116" y="109"/>
                      </a:lnTo>
                      <a:lnTo>
                        <a:pt x="112" y="107"/>
                      </a:lnTo>
                      <a:lnTo>
                        <a:pt x="107" y="106"/>
                      </a:lnTo>
                      <a:lnTo>
                        <a:pt x="101" y="104"/>
                      </a:lnTo>
                      <a:lnTo>
                        <a:pt x="97" y="103"/>
                      </a:lnTo>
                      <a:lnTo>
                        <a:pt x="91" y="101"/>
                      </a:lnTo>
                      <a:lnTo>
                        <a:pt x="87" y="100"/>
                      </a:lnTo>
                      <a:lnTo>
                        <a:pt x="81" y="97"/>
                      </a:lnTo>
                      <a:lnTo>
                        <a:pt x="76" y="95"/>
                      </a:lnTo>
                      <a:lnTo>
                        <a:pt x="71" y="94"/>
                      </a:lnTo>
                      <a:lnTo>
                        <a:pt x="66" y="92"/>
                      </a:lnTo>
                      <a:lnTo>
                        <a:pt x="60" y="91"/>
                      </a:lnTo>
                      <a:lnTo>
                        <a:pt x="56" y="88"/>
                      </a:lnTo>
                      <a:lnTo>
                        <a:pt x="51" y="87"/>
                      </a:lnTo>
                      <a:lnTo>
                        <a:pt x="47" y="85"/>
                      </a:lnTo>
                      <a:lnTo>
                        <a:pt x="43" y="84"/>
                      </a:lnTo>
                      <a:lnTo>
                        <a:pt x="38" y="81"/>
                      </a:lnTo>
                      <a:lnTo>
                        <a:pt x="34" y="79"/>
                      </a:lnTo>
                      <a:lnTo>
                        <a:pt x="29" y="78"/>
                      </a:lnTo>
                      <a:lnTo>
                        <a:pt x="25" y="75"/>
                      </a:lnTo>
                      <a:lnTo>
                        <a:pt x="21" y="73"/>
                      </a:lnTo>
                      <a:lnTo>
                        <a:pt x="16" y="72"/>
                      </a:lnTo>
                      <a:lnTo>
                        <a:pt x="13" y="70"/>
                      </a:lnTo>
                      <a:lnTo>
                        <a:pt x="10" y="69"/>
                      </a:lnTo>
                      <a:lnTo>
                        <a:pt x="6" y="68"/>
                      </a:lnTo>
                      <a:lnTo>
                        <a:pt x="3" y="65"/>
                      </a:lnTo>
                      <a:lnTo>
                        <a:pt x="0" y="63"/>
                      </a:lnTo>
                      <a:lnTo>
                        <a:pt x="0" y="62"/>
                      </a:lnTo>
                      <a:lnTo>
                        <a:pt x="0" y="60"/>
                      </a:lnTo>
                      <a:lnTo>
                        <a:pt x="0" y="57"/>
                      </a:lnTo>
                      <a:lnTo>
                        <a:pt x="2" y="53"/>
                      </a:lnTo>
                      <a:lnTo>
                        <a:pt x="2" y="48"/>
                      </a:lnTo>
                      <a:lnTo>
                        <a:pt x="3" y="43"/>
                      </a:lnTo>
                      <a:lnTo>
                        <a:pt x="3" y="37"/>
                      </a:lnTo>
                      <a:lnTo>
                        <a:pt x="5" y="31"/>
                      </a:lnTo>
                      <a:lnTo>
                        <a:pt x="5" y="25"/>
                      </a:lnTo>
                      <a:lnTo>
                        <a:pt x="6" y="19"/>
                      </a:lnTo>
                      <a:lnTo>
                        <a:pt x="6" y="15"/>
                      </a:lnTo>
                      <a:lnTo>
                        <a:pt x="7" y="10"/>
                      </a:lnTo>
                      <a:lnTo>
                        <a:pt x="9" y="5"/>
                      </a:lnTo>
                      <a:lnTo>
                        <a:pt x="9" y="2"/>
                      </a:lnTo>
                      <a:lnTo>
                        <a:pt x="9" y="0"/>
                      </a:lnTo>
                      <a:lnTo>
                        <a:pt x="10" y="0"/>
                      </a:lnTo>
                      <a:close/>
                    </a:path>
                  </a:pathLst>
                </a:custGeom>
                <a:solidFill>
                  <a:srgbClr val="9999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0" name="Freeform 140"/>
                <p:cNvSpPr>
                  <a:spLocks/>
                </p:cNvSpPr>
                <p:nvPr/>
              </p:nvSpPr>
              <p:spPr bwMode="auto">
                <a:xfrm>
                  <a:off x="3752" y="3652"/>
                  <a:ext cx="542" cy="243"/>
                </a:xfrm>
                <a:custGeom>
                  <a:avLst/>
                  <a:gdLst>
                    <a:gd name="T0" fmla="*/ 1 w 1083"/>
                    <a:gd name="T1" fmla="*/ 2 h 485"/>
                    <a:gd name="T2" fmla="*/ 1 w 1083"/>
                    <a:gd name="T3" fmla="*/ 2 h 485"/>
                    <a:gd name="T4" fmla="*/ 1 w 1083"/>
                    <a:gd name="T5" fmla="*/ 2 h 485"/>
                    <a:gd name="T6" fmla="*/ 1 w 1083"/>
                    <a:gd name="T7" fmla="*/ 2 h 485"/>
                    <a:gd name="T8" fmla="*/ 1 w 1083"/>
                    <a:gd name="T9" fmla="*/ 2 h 485"/>
                    <a:gd name="T10" fmla="*/ 1 w 1083"/>
                    <a:gd name="T11" fmla="*/ 2 h 485"/>
                    <a:gd name="T12" fmla="*/ 1 w 1083"/>
                    <a:gd name="T13" fmla="*/ 2 h 485"/>
                    <a:gd name="T14" fmla="*/ 1 w 1083"/>
                    <a:gd name="T15" fmla="*/ 2 h 485"/>
                    <a:gd name="T16" fmla="*/ 1 w 1083"/>
                    <a:gd name="T17" fmla="*/ 2 h 485"/>
                    <a:gd name="T18" fmla="*/ 1 w 1083"/>
                    <a:gd name="T19" fmla="*/ 2 h 485"/>
                    <a:gd name="T20" fmla="*/ 1 w 1083"/>
                    <a:gd name="T21" fmla="*/ 1 h 485"/>
                    <a:gd name="T22" fmla="*/ 1 w 1083"/>
                    <a:gd name="T23" fmla="*/ 1 h 485"/>
                    <a:gd name="T24" fmla="*/ 1 w 1083"/>
                    <a:gd name="T25" fmla="*/ 1 h 485"/>
                    <a:gd name="T26" fmla="*/ 1 w 1083"/>
                    <a:gd name="T27" fmla="*/ 1 h 485"/>
                    <a:gd name="T28" fmla="*/ 2 w 1083"/>
                    <a:gd name="T29" fmla="*/ 1 h 485"/>
                    <a:gd name="T30" fmla="*/ 2 w 1083"/>
                    <a:gd name="T31" fmla="*/ 1 h 485"/>
                    <a:gd name="T32" fmla="*/ 2 w 1083"/>
                    <a:gd name="T33" fmla="*/ 0 h 485"/>
                    <a:gd name="T34" fmla="*/ 2 w 1083"/>
                    <a:gd name="T35" fmla="*/ 1 h 485"/>
                    <a:gd name="T36" fmla="*/ 2 w 1083"/>
                    <a:gd name="T37" fmla="*/ 1 h 485"/>
                    <a:gd name="T38" fmla="*/ 2 w 1083"/>
                    <a:gd name="T39" fmla="*/ 1 h 485"/>
                    <a:gd name="T40" fmla="*/ 3 w 1083"/>
                    <a:gd name="T41" fmla="*/ 1 h 485"/>
                    <a:gd name="T42" fmla="*/ 3 w 1083"/>
                    <a:gd name="T43" fmla="*/ 1 h 485"/>
                    <a:gd name="T44" fmla="*/ 3 w 1083"/>
                    <a:gd name="T45" fmla="*/ 1 h 485"/>
                    <a:gd name="T46" fmla="*/ 4 w 1083"/>
                    <a:gd name="T47" fmla="*/ 1 h 485"/>
                    <a:gd name="T48" fmla="*/ 4 w 1083"/>
                    <a:gd name="T49" fmla="*/ 1 h 485"/>
                    <a:gd name="T50" fmla="*/ 4 w 1083"/>
                    <a:gd name="T51" fmla="*/ 1 h 485"/>
                    <a:gd name="T52" fmla="*/ 4 w 1083"/>
                    <a:gd name="T53" fmla="*/ 1 h 485"/>
                    <a:gd name="T54" fmla="*/ 4 w 1083"/>
                    <a:gd name="T55" fmla="*/ 1 h 485"/>
                    <a:gd name="T56" fmla="*/ 4 w 1083"/>
                    <a:gd name="T57" fmla="*/ 1 h 485"/>
                    <a:gd name="T58" fmla="*/ 4 w 1083"/>
                    <a:gd name="T59" fmla="*/ 1 h 485"/>
                    <a:gd name="T60" fmla="*/ 5 w 1083"/>
                    <a:gd name="T61" fmla="*/ 1 h 485"/>
                    <a:gd name="T62" fmla="*/ 5 w 1083"/>
                    <a:gd name="T63" fmla="*/ 1 h 485"/>
                    <a:gd name="T64" fmla="*/ 5 w 1083"/>
                    <a:gd name="T65" fmla="*/ 1 h 485"/>
                    <a:gd name="T66" fmla="*/ 5 w 1083"/>
                    <a:gd name="T67" fmla="*/ 1 h 485"/>
                    <a:gd name="T68" fmla="*/ 5 w 1083"/>
                    <a:gd name="T69" fmla="*/ 1 h 485"/>
                    <a:gd name="T70" fmla="*/ 4 w 1083"/>
                    <a:gd name="T71" fmla="*/ 1 h 485"/>
                    <a:gd name="T72" fmla="*/ 4 w 1083"/>
                    <a:gd name="T73" fmla="*/ 1 h 485"/>
                    <a:gd name="T74" fmla="*/ 4 w 1083"/>
                    <a:gd name="T75" fmla="*/ 1 h 485"/>
                    <a:gd name="T76" fmla="*/ 4 w 1083"/>
                    <a:gd name="T77" fmla="*/ 2 h 485"/>
                    <a:gd name="T78" fmla="*/ 4 w 1083"/>
                    <a:gd name="T79" fmla="*/ 2 h 485"/>
                    <a:gd name="T80" fmla="*/ 4 w 1083"/>
                    <a:gd name="T81" fmla="*/ 2 h 485"/>
                    <a:gd name="T82" fmla="*/ 4 w 1083"/>
                    <a:gd name="T83" fmla="*/ 2 h 485"/>
                    <a:gd name="T84" fmla="*/ 4 w 1083"/>
                    <a:gd name="T85" fmla="*/ 2 h 485"/>
                    <a:gd name="T86" fmla="*/ 4 w 1083"/>
                    <a:gd name="T87" fmla="*/ 2 h 485"/>
                    <a:gd name="T88" fmla="*/ 3 w 1083"/>
                    <a:gd name="T89" fmla="*/ 2 h 485"/>
                    <a:gd name="T90" fmla="*/ 3 w 1083"/>
                    <a:gd name="T91" fmla="*/ 2 h 485"/>
                    <a:gd name="T92" fmla="*/ 3 w 1083"/>
                    <a:gd name="T93" fmla="*/ 2 h 485"/>
                    <a:gd name="T94" fmla="*/ 3 w 1083"/>
                    <a:gd name="T95" fmla="*/ 2 h 485"/>
                    <a:gd name="T96" fmla="*/ 3 w 1083"/>
                    <a:gd name="T97" fmla="*/ 2 h 485"/>
                    <a:gd name="T98" fmla="*/ 3 w 1083"/>
                    <a:gd name="T99" fmla="*/ 2 h 485"/>
                    <a:gd name="T100" fmla="*/ 3 w 1083"/>
                    <a:gd name="T101" fmla="*/ 2 h 485"/>
                    <a:gd name="T102" fmla="*/ 3 w 1083"/>
                    <a:gd name="T103" fmla="*/ 2 h 485"/>
                    <a:gd name="T104" fmla="*/ 2 w 1083"/>
                    <a:gd name="T105" fmla="*/ 2 h 485"/>
                    <a:gd name="T106" fmla="*/ 2 w 1083"/>
                    <a:gd name="T107" fmla="*/ 2 h 485"/>
                    <a:gd name="T108" fmla="*/ 2 w 1083"/>
                    <a:gd name="T109" fmla="*/ 2 h 485"/>
                    <a:gd name="T110" fmla="*/ 2 w 1083"/>
                    <a:gd name="T111" fmla="*/ 2 h 485"/>
                    <a:gd name="T112" fmla="*/ 2 w 1083"/>
                    <a:gd name="T113" fmla="*/ 2 h 485"/>
                    <a:gd name="T114" fmla="*/ 2 w 1083"/>
                    <a:gd name="T115" fmla="*/ 2 h 485"/>
                    <a:gd name="T116" fmla="*/ 2 w 1083"/>
                    <a:gd name="T117" fmla="*/ 2 h 485"/>
                    <a:gd name="T118" fmla="*/ 2 w 1083"/>
                    <a:gd name="T119" fmla="*/ 2 h 485"/>
                    <a:gd name="T120" fmla="*/ 2 w 1083"/>
                    <a:gd name="T121" fmla="*/ 2 h 48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083"/>
                    <a:gd name="T184" fmla="*/ 0 h 485"/>
                    <a:gd name="T185" fmla="*/ 1083 w 1083"/>
                    <a:gd name="T186" fmla="*/ 485 h 48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083" h="485">
                      <a:moveTo>
                        <a:pt x="254" y="395"/>
                      </a:moveTo>
                      <a:lnTo>
                        <a:pt x="252" y="395"/>
                      </a:lnTo>
                      <a:lnTo>
                        <a:pt x="249" y="395"/>
                      </a:lnTo>
                      <a:lnTo>
                        <a:pt x="246" y="395"/>
                      </a:lnTo>
                      <a:lnTo>
                        <a:pt x="242" y="394"/>
                      </a:lnTo>
                      <a:lnTo>
                        <a:pt x="239" y="394"/>
                      </a:lnTo>
                      <a:lnTo>
                        <a:pt x="233" y="394"/>
                      </a:lnTo>
                      <a:lnTo>
                        <a:pt x="229" y="392"/>
                      </a:lnTo>
                      <a:lnTo>
                        <a:pt x="226" y="391"/>
                      </a:lnTo>
                      <a:lnTo>
                        <a:pt x="223" y="391"/>
                      </a:lnTo>
                      <a:lnTo>
                        <a:pt x="220" y="391"/>
                      </a:lnTo>
                      <a:lnTo>
                        <a:pt x="217" y="391"/>
                      </a:lnTo>
                      <a:lnTo>
                        <a:pt x="213" y="389"/>
                      </a:lnTo>
                      <a:lnTo>
                        <a:pt x="210" y="388"/>
                      </a:lnTo>
                      <a:lnTo>
                        <a:pt x="205" y="388"/>
                      </a:lnTo>
                      <a:lnTo>
                        <a:pt x="202" y="388"/>
                      </a:lnTo>
                      <a:lnTo>
                        <a:pt x="198" y="386"/>
                      </a:lnTo>
                      <a:lnTo>
                        <a:pt x="195" y="385"/>
                      </a:lnTo>
                      <a:lnTo>
                        <a:pt x="191" y="385"/>
                      </a:lnTo>
                      <a:lnTo>
                        <a:pt x="186" y="383"/>
                      </a:lnTo>
                      <a:lnTo>
                        <a:pt x="182" y="382"/>
                      </a:lnTo>
                      <a:lnTo>
                        <a:pt x="177" y="382"/>
                      </a:lnTo>
                      <a:lnTo>
                        <a:pt x="173" y="382"/>
                      </a:lnTo>
                      <a:lnTo>
                        <a:pt x="168" y="380"/>
                      </a:lnTo>
                      <a:lnTo>
                        <a:pt x="164" y="379"/>
                      </a:lnTo>
                      <a:lnTo>
                        <a:pt x="160" y="378"/>
                      </a:lnTo>
                      <a:lnTo>
                        <a:pt x="154" y="378"/>
                      </a:lnTo>
                      <a:lnTo>
                        <a:pt x="149" y="376"/>
                      </a:lnTo>
                      <a:lnTo>
                        <a:pt x="145" y="375"/>
                      </a:lnTo>
                      <a:lnTo>
                        <a:pt x="139" y="373"/>
                      </a:lnTo>
                      <a:lnTo>
                        <a:pt x="135" y="372"/>
                      </a:lnTo>
                      <a:lnTo>
                        <a:pt x="129" y="370"/>
                      </a:lnTo>
                      <a:lnTo>
                        <a:pt x="124" y="369"/>
                      </a:lnTo>
                      <a:lnTo>
                        <a:pt x="119" y="367"/>
                      </a:lnTo>
                      <a:lnTo>
                        <a:pt x="113" y="366"/>
                      </a:lnTo>
                      <a:lnTo>
                        <a:pt x="108" y="364"/>
                      </a:lnTo>
                      <a:lnTo>
                        <a:pt x="102" y="363"/>
                      </a:lnTo>
                      <a:lnTo>
                        <a:pt x="98" y="361"/>
                      </a:lnTo>
                      <a:lnTo>
                        <a:pt x="92" y="359"/>
                      </a:lnTo>
                      <a:lnTo>
                        <a:pt x="88" y="357"/>
                      </a:lnTo>
                      <a:lnTo>
                        <a:pt x="82" y="356"/>
                      </a:lnTo>
                      <a:lnTo>
                        <a:pt x="76" y="354"/>
                      </a:lnTo>
                      <a:lnTo>
                        <a:pt x="70" y="351"/>
                      </a:lnTo>
                      <a:lnTo>
                        <a:pt x="64" y="350"/>
                      </a:lnTo>
                      <a:lnTo>
                        <a:pt x="58" y="347"/>
                      </a:lnTo>
                      <a:lnTo>
                        <a:pt x="54" y="345"/>
                      </a:lnTo>
                      <a:lnTo>
                        <a:pt x="48" y="342"/>
                      </a:lnTo>
                      <a:lnTo>
                        <a:pt x="42" y="341"/>
                      </a:lnTo>
                      <a:lnTo>
                        <a:pt x="36" y="338"/>
                      </a:lnTo>
                      <a:lnTo>
                        <a:pt x="30" y="335"/>
                      </a:lnTo>
                      <a:lnTo>
                        <a:pt x="25" y="334"/>
                      </a:lnTo>
                      <a:lnTo>
                        <a:pt x="20" y="331"/>
                      </a:lnTo>
                      <a:lnTo>
                        <a:pt x="14" y="328"/>
                      </a:lnTo>
                      <a:lnTo>
                        <a:pt x="10" y="326"/>
                      </a:lnTo>
                      <a:lnTo>
                        <a:pt x="4" y="323"/>
                      </a:lnTo>
                      <a:lnTo>
                        <a:pt x="0" y="320"/>
                      </a:lnTo>
                      <a:lnTo>
                        <a:pt x="1" y="317"/>
                      </a:lnTo>
                      <a:lnTo>
                        <a:pt x="4" y="315"/>
                      </a:lnTo>
                      <a:lnTo>
                        <a:pt x="8" y="310"/>
                      </a:lnTo>
                      <a:lnTo>
                        <a:pt x="10" y="307"/>
                      </a:lnTo>
                      <a:lnTo>
                        <a:pt x="13" y="304"/>
                      </a:lnTo>
                      <a:lnTo>
                        <a:pt x="16" y="300"/>
                      </a:lnTo>
                      <a:lnTo>
                        <a:pt x="19" y="297"/>
                      </a:lnTo>
                      <a:lnTo>
                        <a:pt x="22" y="294"/>
                      </a:lnTo>
                      <a:lnTo>
                        <a:pt x="25" y="290"/>
                      </a:lnTo>
                      <a:lnTo>
                        <a:pt x="29" y="285"/>
                      </a:lnTo>
                      <a:lnTo>
                        <a:pt x="33" y="281"/>
                      </a:lnTo>
                      <a:lnTo>
                        <a:pt x="38" y="276"/>
                      </a:lnTo>
                      <a:lnTo>
                        <a:pt x="42" y="272"/>
                      </a:lnTo>
                      <a:lnTo>
                        <a:pt x="47" y="266"/>
                      </a:lnTo>
                      <a:lnTo>
                        <a:pt x="51" y="262"/>
                      </a:lnTo>
                      <a:lnTo>
                        <a:pt x="57" y="256"/>
                      </a:lnTo>
                      <a:lnTo>
                        <a:pt x="61" y="250"/>
                      </a:lnTo>
                      <a:lnTo>
                        <a:pt x="67" y="244"/>
                      </a:lnTo>
                      <a:lnTo>
                        <a:pt x="73" y="238"/>
                      </a:lnTo>
                      <a:lnTo>
                        <a:pt x="77" y="232"/>
                      </a:lnTo>
                      <a:lnTo>
                        <a:pt x="83" y="227"/>
                      </a:lnTo>
                      <a:lnTo>
                        <a:pt x="89" y="221"/>
                      </a:lnTo>
                      <a:lnTo>
                        <a:pt x="97" y="215"/>
                      </a:lnTo>
                      <a:lnTo>
                        <a:pt x="102" y="208"/>
                      </a:lnTo>
                      <a:lnTo>
                        <a:pt x="108" y="202"/>
                      </a:lnTo>
                      <a:lnTo>
                        <a:pt x="116" y="196"/>
                      </a:lnTo>
                      <a:lnTo>
                        <a:pt x="122" y="190"/>
                      </a:lnTo>
                      <a:lnTo>
                        <a:pt x="129" y="183"/>
                      </a:lnTo>
                      <a:lnTo>
                        <a:pt x="135" y="175"/>
                      </a:lnTo>
                      <a:lnTo>
                        <a:pt x="142" y="168"/>
                      </a:lnTo>
                      <a:lnTo>
                        <a:pt x="148" y="162"/>
                      </a:lnTo>
                      <a:lnTo>
                        <a:pt x="155" y="155"/>
                      </a:lnTo>
                      <a:lnTo>
                        <a:pt x="163" y="148"/>
                      </a:lnTo>
                      <a:lnTo>
                        <a:pt x="168" y="142"/>
                      </a:lnTo>
                      <a:lnTo>
                        <a:pt x="176" y="134"/>
                      </a:lnTo>
                      <a:lnTo>
                        <a:pt x="183" y="128"/>
                      </a:lnTo>
                      <a:lnTo>
                        <a:pt x="191" y="121"/>
                      </a:lnTo>
                      <a:lnTo>
                        <a:pt x="198" y="114"/>
                      </a:lnTo>
                      <a:lnTo>
                        <a:pt x="205" y="108"/>
                      </a:lnTo>
                      <a:lnTo>
                        <a:pt x="213" y="101"/>
                      </a:lnTo>
                      <a:lnTo>
                        <a:pt x="220" y="95"/>
                      </a:lnTo>
                      <a:lnTo>
                        <a:pt x="227" y="87"/>
                      </a:lnTo>
                      <a:lnTo>
                        <a:pt x="235" y="82"/>
                      </a:lnTo>
                      <a:lnTo>
                        <a:pt x="240" y="76"/>
                      </a:lnTo>
                      <a:lnTo>
                        <a:pt x="249" y="68"/>
                      </a:lnTo>
                      <a:lnTo>
                        <a:pt x="255" y="63"/>
                      </a:lnTo>
                      <a:lnTo>
                        <a:pt x="262" y="57"/>
                      </a:lnTo>
                      <a:lnTo>
                        <a:pt x="270" y="51"/>
                      </a:lnTo>
                      <a:lnTo>
                        <a:pt x="277" y="45"/>
                      </a:lnTo>
                      <a:lnTo>
                        <a:pt x="284" y="41"/>
                      </a:lnTo>
                      <a:lnTo>
                        <a:pt x="292" y="35"/>
                      </a:lnTo>
                      <a:lnTo>
                        <a:pt x="298" y="30"/>
                      </a:lnTo>
                      <a:lnTo>
                        <a:pt x="305" y="24"/>
                      </a:lnTo>
                      <a:lnTo>
                        <a:pt x="311" y="20"/>
                      </a:lnTo>
                      <a:lnTo>
                        <a:pt x="318" y="16"/>
                      </a:lnTo>
                      <a:lnTo>
                        <a:pt x="324" y="11"/>
                      </a:lnTo>
                      <a:lnTo>
                        <a:pt x="331" y="7"/>
                      </a:lnTo>
                      <a:lnTo>
                        <a:pt x="337" y="4"/>
                      </a:lnTo>
                      <a:lnTo>
                        <a:pt x="345" y="0"/>
                      </a:lnTo>
                      <a:lnTo>
                        <a:pt x="346" y="0"/>
                      </a:lnTo>
                      <a:lnTo>
                        <a:pt x="349" y="0"/>
                      </a:lnTo>
                      <a:lnTo>
                        <a:pt x="351" y="0"/>
                      </a:lnTo>
                      <a:lnTo>
                        <a:pt x="355" y="0"/>
                      </a:lnTo>
                      <a:lnTo>
                        <a:pt x="358" y="0"/>
                      </a:lnTo>
                      <a:lnTo>
                        <a:pt x="362" y="1"/>
                      </a:lnTo>
                      <a:lnTo>
                        <a:pt x="367" y="1"/>
                      </a:lnTo>
                      <a:lnTo>
                        <a:pt x="371" y="1"/>
                      </a:lnTo>
                      <a:lnTo>
                        <a:pt x="377" y="1"/>
                      </a:lnTo>
                      <a:lnTo>
                        <a:pt x="383" y="1"/>
                      </a:lnTo>
                      <a:lnTo>
                        <a:pt x="389" y="1"/>
                      </a:lnTo>
                      <a:lnTo>
                        <a:pt x="396" y="1"/>
                      </a:lnTo>
                      <a:lnTo>
                        <a:pt x="403" y="2"/>
                      </a:lnTo>
                      <a:lnTo>
                        <a:pt x="411" y="2"/>
                      </a:lnTo>
                      <a:lnTo>
                        <a:pt x="418" y="2"/>
                      </a:lnTo>
                      <a:lnTo>
                        <a:pt x="427" y="2"/>
                      </a:lnTo>
                      <a:lnTo>
                        <a:pt x="434" y="4"/>
                      </a:lnTo>
                      <a:lnTo>
                        <a:pt x="445" y="4"/>
                      </a:lnTo>
                      <a:lnTo>
                        <a:pt x="452" y="4"/>
                      </a:lnTo>
                      <a:lnTo>
                        <a:pt x="462" y="4"/>
                      </a:lnTo>
                      <a:lnTo>
                        <a:pt x="471" y="5"/>
                      </a:lnTo>
                      <a:lnTo>
                        <a:pt x="481" y="5"/>
                      </a:lnTo>
                      <a:lnTo>
                        <a:pt x="492" y="5"/>
                      </a:lnTo>
                      <a:lnTo>
                        <a:pt x="500" y="7"/>
                      </a:lnTo>
                      <a:lnTo>
                        <a:pt x="511" y="7"/>
                      </a:lnTo>
                      <a:lnTo>
                        <a:pt x="522" y="8"/>
                      </a:lnTo>
                      <a:lnTo>
                        <a:pt x="533" y="8"/>
                      </a:lnTo>
                      <a:lnTo>
                        <a:pt x="543" y="8"/>
                      </a:lnTo>
                      <a:lnTo>
                        <a:pt x="553" y="10"/>
                      </a:lnTo>
                      <a:lnTo>
                        <a:pt x="565" y="11"/>
                      </a:lnTo>
                      <a:lnTo>
                        <a:pt x="575" y="11"/>
                      </a:lnTo>
                      <a:lnTo>
                        <a:pt x="586" y="11"/>
                      </a:lnTo>
                      <a:lnTo>
                        <a:pt x="597" y="11"/>
                      </a:lnTo>
                      <a:lnTo>
                        <a:pt x="609" y="13"/>
                      </a:lnTo>
                      <a:lnTo>
                        <a:pt x="619" y="13"/>
                      </a:lnTo>
                      <a:lnTo>
                        <a:pt x="630" y="14"/>
                      </a:lnTo>
                      <a:lnTo>
                        <a:pt x="641" y="14"/>
                      </a:lnTo>
                      <a:lnTo>
                        <a:pt x="653" y="14"/>
                      </a:lnTo>
                      <a:lnTo>
                        <a:pt x="663" y="14"/>
                      </a:lnTo>
                      <a:lnTo>
                        <a:pt x="674" y="16"/>
                      </a:lnTo>
                      <a:lnTo>
                        <a:pt x="684" y="16"/>
                      </a:lnTo>
                      <a:lnTo>
                        <a:pt x="696" y="17"/>
                      </a:lnTo>
                      <a:lnTo>
                        <a:pt x="706" y="17"/>
                      </a:lnTo>
                      <a:lnTo>
                        <a:pt x="716" y="19"/>
                      </a:lnTo>
                      <a:lnTo>
                        <a:pt x="726" y="19"/>
                      </a:lnTo>
                      <a:lnTo>
                        <a:pt x="737" y="20"/>
                      </a:lnTo>
                      <a:lnTo>
                        <a:pt x="746" y="20"/>
                      </a:lnTo>
                      <a:lnTo>
                        <a:pt x="756" y="20"/>
                      </a:lnTo>
                      <a:lnTo>
                        <a:pt x="765" y="21"/>
                      </a:lnTo>
                      <a:lnTo>
                        <a:pt x="773" y="21"/>
                      </a:lnTo>
                      <a:lnTo>
                        <a:pt x="782" y="21"/>
                      </a:lnTo>
                      <a:lnTo>
                        <a:pt x="791" y="23"/>
                      </a:lnTo>
                      <a:lnTo>
                        <a:pt x="798" y="23"/>
                      </a:lnTo>
                      <a:lnTo>
                        <a:pt x="807" y="24"/>
                      </a:lnTo>
                      <a:lnTo>
                        <a:pt x="815" y="24"/>
                      </a:lnTo>
                      <a:lnTo>
                        <a:pt x="822" y="24"/>
                      </a:lnTo>
                      <a:lnTo>
                        <a:pt x="829" y="24"/>
                      </a:lnTo>
                      <a:lnTo>
                        <a:pt x="835" y="26"/>
                      </a:lnTo>
                      <a:lnTo>
                        <a:pt x="841" y="26"/>
                      </a:lnTo>
                      <a:lnTo>
                        <a:pt x="847" y="27"/>
                      </a:lnTo>
                      <a:lnTo>
                        <a:pt x="853" y="27"/>
                      </a:lnTo>
                      <a:lnTo>
                        <a:pt x="857" y="29"/>
                      </a:lnTo>
                      <a:lnTo>
                        <a:pt x="862" y="29"/>
                      </a:lnTo>
                      <a:lnTo>
                        <a:pt x="866" y="29"/>
                      </a:lnTo>
                      <a:lnTo>
                        <a:pt x="870" y="29"/>
                      </a:lnTo>
                      <a:lnTo>
                        <a:pt x="875" y="30"/>
                      </a:lnTo>
                      <a:lnTo>
                        <a:pt x="879" y="30"/>
                      </a:lnTo>
                      <a:lnTo>
                        <a:pt x="884" y="30"/>
                      </a:lnTo>
                      <a:lnTo>
                        <a:pt x="889" y="30"/>
                      </a:lnTo>
                      <a:lnTo>
                        <a:pt x="894" y="32"/>
                      </a:lnTo>
                      <a:lnTo>
                        <a:pt x="898" y="32"/>
                      </a:lnTo>
                      <a:lnTo>
                        <a:pt x="903" y="32"/>
                      </a:lnTo>
                      <a:lnTo>
                        <a:pt x="909" y="32"/>
                      </a:lnTo>
                      <a:lnTo>
                        <a:pt x="913" y="33"/>
                      </a:lnTo>
                      <a:lnTo>
                        <a:pt x="917" y="33"/>
                      </a:lnTo>
                      <a:lnTo>
                        <a:pt x="923" y="35"/>
                      </a:lnTo>
                      <a:lnTo>
                        <a:pt x="928" y="35"/>
                      </a:lnTo>
                      <a:lnTo>
                        <a:pt x="932" y="35"/>
                      </a:lnTo>
                      <a:lnTo>
                        <a:pt x="936" y="35"/>
                      </a:lnTo>
                      <a:lnTo>
                        <a:pt x="941" y="36"/>
                      </a:lnTo>
                      <a:lnTo>
                        <a:pt x="947" y="36"/>
                      </a:lnTo>
                      <a:lnTo>
                        <a:pt x="951" y="38"/>
                      </a:lnTo>
                      <a:lnTo>
                        <a:pt x="956" y="38"/>
                      </a:lnTo>
                      <a:lnTo>
                        <a:pt x="960" y="38"/>
                      </a:lnTo>
                      <a:lnTo>
                        <a:pt x="966" y="38"/>
                      </a:lnTo>
                      <a:lnTo>
                        <a:pt x="970" y="39"/>
                      </a:lnTo>
                      <a:lnTo>
                        <a:pt x="975" y="39"/>
                      </a:lnTo>
                      <a:lnTo>
                        <a:pt x="979" y="41"/>
                      </a:lnTo>
                      <a:lnTo>
                        <a:pt x="983" y="41"/>
                      </a:lnTo>
                      <a:lnTo>
                        <a:pt x="989" y="42"/>
                      </a:lnTo>
                      <a:lnTo>
                        <a:pt x="992" y="42"/>
                      </a:lnTo>
                      <a:lnTo>
                        <a:pt x="997" y="42"/>
                      </a:lnTo>
                      <a:lnTo>
                        <a:pt x="1003" y="43"/>
                      </a:lnTo>
                      <a:lnTo>
                        <a:pt x="1007" y="43"/>
                      </a:lnTo>
                      <a:lnTo>
                        <a:pt x="1010" y="43"/>
                      </a:lnTo>
                      <a:lnTo>
                        <a:pt x="1014" y="45"/>
                      </a:lnTo>
                      <a:lnTo>
                        <a:pt x="1017" y="45"/>
                      </a:lnTo>
                      <a:lnTo>
                        <a:pt x="1022" y="45"/>
                      </a:lnTo>
                      <a:lnTo>
                        <a:pt x="1025" y="45"/>
                      </a:lnTo>
                      <a:lnTo>
                        <a:pt x="1029" y="45"/>
                      </a:lnTo>
                      <a:lnTo>
                        <a:pt x="1033" y="46"/>
                      </a:lnTo>
                      <a:lnTo>
                        <a:pt x="1036" y="46"/>
                      </a:lnTo>
                      <a:lnTo>
                        <a:pt x="1039" y="46"/>
                      </a:lnTo>
                      <a:lnTo>
                        <a:pt x="1044" y="48"/>
                      </a:lnTo>
                      <a:lnTo>
                        <a:pt x="1047" y="48"/>
                      </a:lnTo>
                      <a:lnTo>
                        <a:pt x="1050" y="48"/>
                      </a:lnTo>
                      <a:lnTo>
                        <a:pt x="1055" y="49"/>
                      </a:lnTo>
                      <a:lnTo>
                        <a:pt x="1061" y="51"/>
                      </a:lnTo>
                      <a:lnTo>
                        <a:pt x="1066" y="51"/>
                      </a:lnTo>
                      <a:lnTo>
                        <a:pt x="1070" y="51"/>
                      </a:lnTo>
                      <a:lnTo>
                        <a:pt x="1073" y="51"/>
                      </a:lnTo>
                      <a:lnTo>
                        <a:pt x="1077" y="52"/>
                      </a:lnTo>
                      <a:lnTo>
                        <a:pt x="1082" y="52"/>
                      </a:lnTo>
                      <a:lnTo>
                        <a:pt x="1083" y="52"/>
                      </a:lnTo>
                      <a:lnTo>
                        <a:pt x="1082" y="52"/>
                      </a:lnTo>
                      <a:lnTo>
                        <a:pt x="1082" y="55"/>
                      </a:lnTo>
                      <a:lnTo>
                        <a:pt x="1079" y="57"/>
                      </a:lnTo>
                      <a:lnTo>
                        <a:pt x="1077" y="61"/>
                      </a:lnTo>
                      <a:lnTo>
                        <a:pt x="1073" y="65"/>
                      </a:lnTo>
                      <a:lnTo>
                        <a:pt x="1069" y="71"/>
                      </a:lnTo>
                      <a:lnTo>
                        <a:pt x="1066" y="73"/>
                      </a:lnTo>
                      <a:lnTo>
                        <a:pt x="1063" y="77"/>
                      </a:lnTo>
                      <a:lnTo>
                        <a:pt x="1061" y="80"/>
                      </a:lnTo>
                      <a:lnTo>
                        <a:pt x="1058" y="84"/>
                      </a:lnTo>
                      <a:lnTo>
                        <a:pt x="1055" y="87"/>
                      </a:lnTo>
                      <a:lnTo>
                        <a:pt x="1051" y="90"/>
                      </a:lnTo>
                      <a:lnTo>
                        <a:pt x="1048" y="95"/>
                      </a:lnTo>
                      <a:lnTo>
                        <a:pt x="1045" y="99"/>
                      </a:lnTo>
                      <a:lnTo>
                        <a:pt x="1041" y="104"/>
                      </a:lnTo>
                      <a:lnTo>
                        <a:pt x="1038" y="108"/>
                      </a:lnTo>
                      <a:lnTo>
                        <a:pt x="1035" y="112"/>
                      </a:lnTo>
                      <a:lnTo>
                        <a:pt x="1030" y="118"/>
                      </a:lnTo>
                      <a:lnTo>
                        <a:pt x="1026" y="123"/>
                      </a:lnTo>
                      <a:lnTo>
                        <a:pt x="1023" y="127"/>
                      </a:lnTo>
                      <a:lnTo>
                        <a:pt x="1019" y="133"/>
                      </a:lnTo>
                      <a:lnTo>
                        <a:pt x="1014" y="139"/>
                      </a:lnTo>
                      <a:lnTo>
                        <a:pt x="1010" y="143"/>
                      </a:lnTo>
                      <a:lnTo>
                        <a:pt x="1005" y="149"/>
                      </a:lnTo>
                      <a:lnTo>
                        <a:pt x="1001" y="155"/>
                      </a:lnTo>
                      <a:lnTo>
                        <a:pt x="997" y="161"/>
                      </a:lnTo>
                      <a:lnTo>
                        <a:pt x="992" y="167"/>
                      </a:lnTo>
                      <a:lnTo>
                        <a:pt x="988" y="172"/>
                      </a:lnTo>
                      <a:lnTo>
                        <a:pt x="982" y="178"/>
                      </a:lnTo>
                      <a:lnTo>
                        <a:pt x="978" y="184"/>
                      </a:lnTo>
                      <a:lnTo>
                        <a:pt x="973" y="190"/>
                      </a:lnTo>
                      <a:lnTo>
                        <a:pt x="967" y="197"/>
                      </a:lnTo>
                      <a:lnTo>
                        <a:pt x="963" y="203"/>
                      </a:lnTo>
                      <a:lnTo>
                        <a:pt x="958" y="209"/>
                      </a:lnTo>
                      <a:lnTo>
                        <a:pt x="954" y="215"/>
                      </a:lnTo>
                      <a:lnTo>
                        <a:pt x="948" y="222"/>
                      </a:lnTo>
                      <a:lnTo>
                        <a:pt x="944" y="228"/>
                      </a:lnTo>
                      <a:lnTo>
                        <a:pt x="939" y="235"/>
                      </a:lnTo>
                      <a:lnTo>
                        <a:pt x="934" y="241"/>
                      </a:lnTo>
                      <a:lnTo>
                        <a:pt x="929" y="247"/>
                      </a:lnTo>
                      <a:lnTo>
                        <a:pt x="923" y="254"/>
                      </a:lnTo>
                      <a:lnTo>
                        <a:pt x="919" y="262"/>
                      </a:lnTo>
                      <a:lnTo>
                        <a:pt x="914" y="268"/>
                      </a:lnTo>
                      <a:lnTo>
                        <a:pt x="909" y="274"/>
                      </a:lnTo>
                      <a:lnTo>
                        <a:pt x="904" y="281"/>
                      </a:lnTo>
                      <a:lnTo>
                        <a:pt x="900" y="287"/>
                      </a:lnTo>
                      <a:lnTo>
                        <a:pt x="895" y="293"/>
                      </a:lnTo>
                      <a:lnTo>
                        <a:pt x="889" y="298"/>
                      </a:lnTo>
                      <a:lnTo>
                        <a:pt x="885" y="306"/>
                      </a:lnTo>
                      <a:lnTo>
                        <a:pt x="882" y="312"/>
                      </a:lnTo>
                      <a:lnTo>
                        <a:pt x="876" y="317"/>
                      </a:lnTo>
                      <a:lnTo>
                        <a:pt x="872" y="325"/>
                      </a:lnTo>
                      <a:lnTo>
                        <a:pt x="867" y="331"/>
                      </a:lnTo>
                      <a:lnTo>
                        <a:pt x="863" y="337"/>
                      </a:lnTo>
                      <a:lnTo>
                        <a:pt x="859" y="342"/>
                      </a:lnTo>
                      <a:lnTo>
                        <a:pt x="854" y="348"/>
                      </a:lnTo>
                      <a:lnTo>
                        <a:pt x="851" y="354"/>
                      </a:lnTo>
                      <a:lnTo>
                        <a:pt x="847" y="361"/>
                      </a:lnTo>
                      <a:lnTo>
                        <a:pt x="842" y="366"/>
                      </a:lnTo>
                      <a:lnTo>
                        <a:pt x="838" y="372"/>
                      </a:lnTo>
                      <a:lnTo>
                        <a:pt x="835" y="376"/>
                      </a:lnTo>
                      <a:lnTo>
                        <a:pt x="832" y="382"/>
                      </a:lnTo>
                      <a:lnTo>
                        <a:pt x="828" y="386"/>
                      </a:lnTo>
                      <a:lnTo>
                        <a:pt x="825" y="391"/>
                      </a:lnTo>
                      <a:lnTo>
                        <a:pt x="822" y="395"/>
                      </a:lnTo>
                      <a:lnTo>
                        <a:pt x="819" y="401"/>
                      </a:lnTo>
                      <a:lnTo>
                        <a:pt x="815" y="404"/>
                      </a:lnTo>
                      <a:lnTo>
                        <a:pt x="812" y="408"/>
                      </a:lnTo>
                      <a:lnTo>
                        <a:pt x="809" y="413"/>
                      </a:lnTo>
                      <a:lnTo>
                        <a:pt x="807" y="416"/>
                      </a:lnTo>
                      <a:lnTo>
                        <a:pt x="804" y="420"/>
                      </a:lnTo>
                      <a:lnTo>
                        <a:pt x="801" y="423"/>
                      </a:lnTo>
                      <a:lnTo>
                        <a:pt x="798" y="427"/>
                      </a:lnTo>
                      <a:lnTo>
                        <a:pt x="797" y="430"/>
                      </a:lnTo>
                      <a:lnTo>
                        <a:pt x="791" y="436"/>
                      </a:lnTo>
                      <a:lnTo>
                        <a:pt x="788" y="442"/>
                      </a:lnTo>
                      <a:lnTo>
                        <a:pt x="784" y="448"/>
                      </a:lnTo>
                      <a:lnTo>
                        <a:pt x="781" y="452"/>
                      </a:lnTo>
                      <a:lnTo>
                        <a:pt x="778" y="457"/>
                      </a:lnTo>
                      <a:lnTo>
                        <a:pt x="775" y="461"/>
                      </a:lnTo>
                      <a:lnTo>
                        <a:pt x="772" y="464"/>
                      </a:lnTo>
                      <a:lnTo>
                        <a:pt x="771" y="468"/>
                      </a:lnTo>
                      <a:lnTo>
                        <a:pt x="768" y="473"/>
                      </a:lnTo>
                      <a:lnTo>
                        <a:pt x="765" y="477"/>
                      </a:lnTo>
                      <a:lnTo>
                        <a:pt x="762" y="480"/>
                      </a:lnTo>
                      <a:lnTo>
                        <a:pt x="760" y="482"/>
                      </a:lnTo>
                      <a:lnTo>
                        <a:pt x="759" y="485"/>
                      </a:lnTo>
                      <a:lnTo>
                        <a:pt x="757" y="485"/>
                      </a:lnTo>
                      <a:lnTo>
                        <a:pt x="753" y="485"/>
                      </a:lnTo>
                      <a:lnTo>
                        <a:pt x="750" y="485"/>
                      </a:lnTo>
                      <a:lnTo>
                        <a:pt x="747" y="483"/>
                      </a:lnTo>
                      <a:lnTo>
                        <a:pt x="744" y="483"/>
                      </a:lnTo>
                      <a:lnTo>
                        <a:pt x="741" y="483"/>
                      </a:lnTo>
                      <a:lnTo>
                        <a:pt x="738" y="483"/>
                      </a:lnTo>
                      <a:lnTo>
                        <a:pt x="735" y="482"/>
                      </a:lnTo>
                      <a:lnTo>
                        <a:pt x="731" y="482"/>
                      </a:lnTo>
                      <a:lnTo>
                        <a:pt x="728" y="482"/>
                      </a:lnTo>
                      <a:lnTo>
                        <a:pt x="725" y="482"/>
                      </a:lnTo>
                      <a:lnTo>
                        <a:pt x="721" y="480"/>
                      </a:lnTo>
                      <a:lnTo>
                        <a:pt x="715" y="480"/>
                      </a:lnTo>
                      <a:lnTo>
                        <a:pt x="710" y="480"/>
                      </a:lnTo>
                      <a:lnTo>
                        <a:pt x="706" y="480"/>
                      </a:lnTo>
                      <a:lnTo>
                        <a:pt x="702" y="479"/>
                      </a:lnTo>
                      <a:lnTo>
                        <a:pt x="697" y="479"/>
                      </a:lnTo>
                      <a:lnTo>
                        <a:pt x="691" y="477"/>
                      </a:lnTo>
                      <a:lnTo>
                        <a:pt x="687" y="477"/>
                      </a:lnTo>
                      <a:lnTo>
                        <a:pt x="681" y="477"/>
                      </a:lnTo>
                      <a:lnTo>
                        <a:pt x="675" y="476"/>
                      </a:lnTo>
                      <a:lnTo>
                        <a:pt x="669" y="476"/>
                      </a:lnTo>
                      <a:lnTo>
                        <a:pt x="665" y="476"/>
                      </a:lnTo>
                      <a:lnTo>
                        <a:pt x="657" y="474"/>
                      </a:lnTo>
                      <a:lnTo>
                        <a:pt x="653" y="474"/>
                      </a:lnTo>
                      <a:lnTo>
                        <a:pt x="647" y="473"/>
                      </a:lnTo>
                      <a:lnTo>
                        <a:pt x="641" y="473"/>
                      </a:lnTo>
                      <a:lnTo>
                        <a:pt x="634" y="471"/>
                      </a:lnTo>
                      <a:lnTo>
                        <a:pt x="628" y="471"/>
                      </a:lnTo>
                      <a:lnTo>
                        <a:pt x="621" y="470"/>
                      </a:lnTo>
                      <a:lnTo>
                        <a:pt x="616" y="470"/>
                      </a:lnTo>
                      <a:lnTo>
                        <a:pt x="609" y="468"/>
                      </a:lnTo>
                      <a:lnTo>
                        <a:pt x="603" y="468"/>
                      </a:lnTo>
                      <a:lnTo>
                        <a:pt x="596" y="467"/>
                      </a:lnTo>
                      <a:lnTo>
                        <a:pt x="590" y="467"/>
                      </a:lnTo>
                      <a:lnTo>
                        <a:pt x="584" y="467"/>
                      </a:lnTo>
                      <a:lnTo>
                        <a:pt x="577" y="465"/>
                      </a:lnTo>
                      <a:lnTo>
                        <a:pt x="571" y="464"/>
                      </a:lnTo>
                      <a:lnTo>
                        <a:pt x="565" y="464"/>
                      </a:lnTo>
                      <a:lnTo>
                        <a:pt x="559" y="463"/>
                      </a:lnTo>
                      <a:lnTo>
                        <a:pt x="552" y="463"/>
                      </a:lnTo>
                      <a:lnTo>
                        <a:pt x="546" y="461"/>
                      </a:lnTo>
                      <a:lnTo>
                        <a:pt x="540" y="461"/>
                      </a:lnTo>
                      <a:lnTo>
                        <a:pt x="533" y="460"/>
                      </a:lnTo>
                      <a:lnTo>
                        <a:pt x="528" y="460"/>
                      </a:lnTo>
                      <a:lnTo>
                        <a:pt x="521" y="458"/>
                      </a:lnTo>
                      <a:lnTo>
                        <a:pt x="515" y="458"/>
                      </a:lnTo>
                      <a:lnTo>
                        <a:pt x="509" y="457"/>
                      </a:lnTo>
                      <a:lnTo>
                        <a:pt x="505" y="455"/>
                      </a:lnTo>
                      <a:lnTo>
                        <a:pt x="499" y="455"/>
                      </a:lnTo>
                      <a:lnTo>
                        <a:pt x="493" y="454"/>
                      </a:lnTo>
                      <a:lnTo>
                        <a:pt x="487" y="454"/>
                      </a:lnTo>
                      <a:lnTo>
                        <a:pt x="483" y="452"/>
                      </a:lnTo>
                      <a:lnTo>
                        <a:pt x="477" y="451"/>
                      </a:lnTo>
                      <a:lnTo>
                        <a:pt x="472" y="451"/>
                      </a:lnTo>
                      <a:lnTo>
                        <a:pt x="468" y="449"/>
                      </a:lnTo>
                      <a:lnTo>
                        <a:pt x="462" y="449"/>
                      </a:lnTo>
                      <a:lnTo>
                        <a:pt x="458" y="448"/>
                      </a:lnTo>
                      <a:lnTo>
                        <a:pt x="455" y="448"/>
                      </a:lnTo>
                      <a:lnTo>
                        <a:pt x="468" y="423"/>
                      </a:lnTo>
                      <a:lnTo>
                        <a:pt x="465" y="422"/>
                      </a:lnTo>
                      <a:lnTo>
                        <a:pt x="462" y="420"/>
                      </a:lnTo>
                      <a:lnTo>
                        <a:pt x="458" y="419"/>
                      </a:lnTo>
                      <a:lnTo>
                        <a:pt x="455" y="419"/>
                      </a:lnTo>
                      <a:lnTo>
                        <a:pt x="450" y="417"/>
                      </a:lnTo>
                      <a:lnTo>
                        <a:pt x="446" y="416"/>
                      </a:lnTo>
                      <a:lnTo>
                        <a:pt x="440" y="414"/>
                      </a:lnTo>
                      <a:lnTo>
                        <a:pt x="434" y="413"/>
                      </a:lnTo>
                      <a:lnTo>
                        <a:pt x="428" y="411"/>
                      </a:lnTo>
                      <a:lnTo>
                        <a:pt x="423" y="410"/>
                      </a:lnTo>
                      <a:lnTo>
                        <a:pt x="420" y="408"/>
                      </a:lnTo>
                      <a:lnTo>
                        <a:pt x="415" y="408"/>
                      </a:lnTo>
                      <a:lnTo>
                        <a:pt x="412" y="407"/>
                      </a:lnTo>
                      <a:lnTo>
                        <a:pt x="409" y="407"/>
                      </a:lnTo>
                      <a:lnTo>
                        <a:pt x="405" y="405"/>
                      </a:lnTo>
                      <a:lnTo>
                        <a:pt x="402" y="405"/>
                      </a:lnTo>
                      <a:lnTo>
                        <a:pt x="398" y="404"/>
                      </a:lnTo>
                      <a:lnTo>
                        <a:pt x="395" y="404"/>
                      </a:lnTo>
                      <a:lnTo>
                        <a:pt x="390" y="402"/>
                      </a:lnTo>
                      <a:lnTo>
                        <a:pt x="387" y="402"/>
                      </a:lnTo>
                      <a:lnTo>
                        <a:pt x="381" y="401"/>
                      </a:lnTo>
                      <a:lnTo>
                        <a:pt x="378" y="401"/>
                      </a:lnTo>
                      <a:lnTo>
                        <a:pt x="374" y="400"/>
                      </a:lnTo>
                      <a:lnTo>
                        <a:pt x="370" y="398"/>
                      </a:lnTo>
                      <a:lnTo>
                        <a:pt x="367" y="398"/>
                      </a:lnTo>
                      <a:lnTo>
                        <a:pt x="362" y="397"/>
                      </a:lnTo>
                      <a:lnTo>
                        <a:pt x="358" y="395"/>
                      </a:lnTo>
                      <a:lnTo>
                        <a:pt x="354" y="395"/>
                      </a:lnTo>
                      <a:lnTo>
                        <a:pt x="349" y="394"/>
                      </a:lnTo>
                      <a:lnTo>
                        <a:pt x="345" y="394"/>
                      </a:lnTo>
                      <a:lnTo>
                        <a:pt x="340" y="392"/>
                      </a:lnTo>
                      <a:lnTo>
                        <a:pt x="336" y="392"/>
                      </a:lnTo>
                      <a:lnTo>
                        <a:pt x="333" y="391"/>
                      </a:lnTo>
                      <a:lnTo>
                        <a:pt x="329" y="391"/>
                      </a:lnTo>
                      <a:lnTo>
                        <a:pt x="324" y="391"/>
                      </a:lnTo>
                      <a:lnTo>
                        <a:pt x="320" y="389"/>
                      </a:lnTo>
                      <a:lnTo>
                        <a:pt x="315" y="389"/>
                      </a:lnTo>
                      <a:lnTo>
                        <a:pt x="311" y="388"/>
                      </a:lnTo>
                      <a:lnTo>
                        <a:pt x="307" y="388"/>
                      </a:lnTo>
                      <a:lnTo>
                        <a:pt x="304" y="388"/>
                      </a:lnTo>
                      <a:lnTo>
                        <a:pt x="298" y="386"/>
                      </a:lnTo>
                      <a:lnTo>
                        <a:pt x="295" y="386"/>
                      </a:lnTo>
                      <a:lnTo>
                        <a:pt x="290" y="386"/>
                      </a:lnTo>
                      <a:lnTo>
                        <a:pt x="287" y="386"/>
                      </a:lnTo>
                      <a:lnTo>
                        <a:pt x="283" y="385"/>
                      </a:lnTo>
                      <a:lnTo>
                        <a:pt x="280" y="385"/>
                      </a:lnTo>
                      <a:lnTo>
                        <a:pt x="276" y="385"/>
                      </a:lnTo>
                      <a:lnTo>
                        <a:pt x="273" y="385"/>
                      </a:lnTo>
                      <a:lnTo>
                        <a:pt x="270" y="385"/>
                      </a:lnTo>
                      <a:lnTo>
                        <a:pt x="265" y="385"/>
                      </a:lnTo>
                      <a:lnTo>
                        <a:pt x="254" y="395"/>
                      </a:lnTo>
                      <a:close/>
                    </a:path>
                  </a:pathLst>
                </a:custGeom>
                <a:solidFill>
                  <a:srgbClr val="CCCC9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1" name="Freeform 141"/>
                <p:cNvSpPr>
                  <a:spLocks/>
                </p:cNvSpPr>
                <p:nvPr/>
              </p:nvSpPr>
              <p:spPr bwMode="auto">
                <a:xfrm>
                  <a:off x="3969" y="3625"/>
                  <a:ext cx="302" cy="45"/>
                </a:xfrm>
                <a:custGeom>
                  <a:avLst/>
                  <a:gdLst>
                    <a:gd name="T0" fmla="*/ 0 w 605"/>
                    <a:gd name="T1" fmla="*/ 1 h 90"/>
                    <a:gd name="T2" fmla="*/ 0 w 605"/>
                    <a:gd name="T3" fmla="*/ 1 h 90"/>
                    <a:gd name="T4" fmla="*/ 0 w 605"/>
                    <a:gd name="T5" fmla="*/ 1 h 90"/>
                    <a:gd name="T6" fmla="*/ 0 w 605"/>
                    <a:gd name="T7" fmla="*/ 1 h 90"/>
                    <a:gd name="T8" fmla="*/ 0 w 605"/>
                    <a:gd name="T9" fmla="*/ 1 h 90"/>
                    <a:gd name="T10" fmla="*/ 0 w 605"/>
                    <a:gd name="T11" fmla="*/ 1 h 90"/>
                    <a:gd name="T12" fmla="*/ 0 w 605"/>
                    <a:gd name="T13" fmla="*/ 1 h 90"/>
                    <a:gd name="T14" fmla="*/ 0 w 605"/>
                    <a:gd name="T15" fmla="*/ 0 h 90"/>
                    <a:gd name="T16" fmla="*/ 0 w 605"/>
                    <a:gd name="T17" fmla="*/ 0 h 90"/>
                    <a:gd name="T18" fmla="*/ 0 w 605"/>
                    <a:gd name="T19" fmla="*/ 0 h 90"/>
                    <a:gd name="T20" fmla="*/ 0 w 605"/>
                    <a:gd name="T21" fmla="*/ 0 h 90"/>
                    <a:gd name="T22" fmla="*/ 0 w 605"/>
                    <a:gd name="T23" fmla="*/ 0 h 90"/>
                    <a:gd name="T24" fmla="*/ 0 w 605"/>
                    <a:gd name="T25" fmla="*/ 0 h 90"/>
                    <a:gd name="T26" fmla="*/ 0 w 605"/>
                    <a:gd name="T27" fmla="*/ 1 h 90"/>
                    <a:gd name="T28" fmla="*/ 0 w 605"/>
                    <a:gd name="T29" fmla="*/ 1 h 90"/>
                    <a:gd name="T30" fmla="*/ 0 w 605"/>
                    <a:gd name="T31" fmla="*/ 1 h 90"/>
                    <a:gd name="T32" fmla="*/ 0 w 605"/>
                    <a:gd name="T33" fmla="*/ 1 h 90"/>
                    <a:gd name="T34" fmla="*/ 0 w 605"/>
                    <a:gd name="T35" fmla="*/ 1 h 90"/>
                    <a:gd name="T36" fmla="*/ 0 w 605"/>
                    <a:gd name="T37" fmla="*/ 1 h 90"/>
                    <a:gd name="T38" fmla="*/ 0 w 605"/>
                    <a:gd name="T39" fmla="*/ 1 h 90"/>
                    <a:gd name="T40" fmla="*/ 0 w 605"/>
                    <a:gd name="T41" fmla="*/ 1 h 90"/>
                    <a:gd name="T42" fmla="*/ 0 w 605"/>
                    <a:gd name="T43" fmla="*/ 1 h 90"/>
                    <a:gd name="T44" fmla="*/ 1 w 605"/>
                    <a:gd name="T45" fmla="*/ 1 h 90"/>
                    <a:gd name="T46" fmla="*/ 1 w 605"/>
                    <a:gd name="T47" fmla="*/ 1 h 90"/>
                    <a:gd name="T48" fmla="*/ 1 w 605"/>
                    <a:gd name="T49" fmla="*/ 1 h 90"/>
                    <a:gd name="T50" fmla="*/ 1 w 605"/>
                    <a:gd name="T51" fmla="*/ 1 h 90"/>
                    <a:gd name="T52" fmla="*/ 1 w 605"/>
                    <a:gd name="T53" fmla="*/ 1 h 90"/>
                    <a:gd name="T54" fmla="*/ 1 w 605"/>
                    <a:gd name="T55" fmla="*/ 1 h 90"/>
                    <a:gd name="T56" fmla="*/ 1 w 605"/>
                    <a:gd name="T57" fmla="*/ 1 h 90"/>
                    <a:gd name="T58" fmla="*/ 1 w 605"/>
                    <a:gd name="T59" fmla="*/ 1 h 90"/>
                    <a:gd name="T60" fmla="*/ 1 w 605"/>
                    <a:gd name="T61" fmla="*/ 1 h 90"/>
                    <a:gd name="T62" fmla="*/ 1 w 605"/>
                    <a:gd name="T63" fmla="*/ 1 h 90"/>
                    <a:gd name="T64" fmla="*/ 1 w 605"/>
                    <a:gd name="T65" fmla="*/ 1 h 90"/>
                    <a:gd name="T66" fmla="*/ 2 w 605"/>
                    <a:gd name="T67" fmla="*/ 1 h 90"/>
                    <a:gd name="T68" fmla="*/ 2 w 605"/>
                    <a:gd name="T69" fmla="*/ 1 h 90"/>
                    <a:gd name="T70" fmla="*/ 2 w 605"/>
                    <a:gd name="T71" fmla="*/ 1 h 90"/>
                    <a:gd name="T72" fmla="*/ 2 w 605"/>
                    <a:gd name="T73" fmla="*/ 1 h 90"/>
                    <a:gd name="T74" fmla="*/ 2 w 605"/>
                    <a:gd name="T75" fmla="*/ 1 h 90"/>
                    <a:gd name="T76" fmla="*/ 2 w 605"/>
                    <a:gd name="T77" fmla="*/ 1 h 90"/>
                    <a:gd name="T78" fmla="*/ 2 w 605"/>
                    <a:gd name="T79" fmla="*/ 1 h 90"/>
                    <a:gd name="T80" fmla="*/ 2 w 605"/>
                    <a:gd name="T81" fmla="*/ 1 h 90"/>
                    <a:gd name="T82" fmla="*/ 2 w 605"/>
                    <a:gd name="T83" fmla="*/ 1 h 90"/>
                    <a:gd name="T84" fmla="*/ 2 w 605"/>
                    <a:gd name="T85" fmla="*/ 1 h 90"/>
                    <a:gd name="T86" fmla="*/ 2 w 605"/>
                    <a:gd name="T87" fmla="*/ 1 h 90"/>
                    <a:gd name="T88" fmla="*/ 0 w 605"/>
                    <a:gd name="T89" fmla="*/ 1 h 9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05"/>
                    <a:gd name="T136" fmla="*/ 0 h 90"/>
                    <a:gd name="T137" fmla="*/ 605 w 605"/>
                    <a:gd name="T138" fmla="*/ 90 h 9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05" h="90">
                      <a:moveTo>
                        <a:pt x="12" y="49"/>
                      </a:moveTo>
                      <a:lnTo>
                        <a:pt x="10" y="47"/>
                      </a:lnTo>
                      <a:lnTo>
                        <a:pt x="7" y="44"/>
                      </a:lnTo>
                      <a:lnTo>
                        <a:pt x="6" y="41"/>
                      </a:lnTo>
                      <a:lnTo>
                        <a:pt x="4" y="38"/>
                      </a:lnTo>
                      <a:lnTo>
                        <a:pt x="3" y="35"/>
                      </a:lnTo>
                      <a:lnTo>
                        <a:pt x="1" y="33"/>
                      </a:lnTo>
                      <a:lnTo>
                        <a:pt x="0" y="28"/>
                      </a:lnTo>
                      <a:lnTo>
                        <a:pt x="0" y="25"/>
                      </a:lnTo>
                      <a:lnTo>
                        <a:pt x="0" y="21"/>
                      </a:lnTo>
                      <a:lnTo>
                        <a:pt x="1" y="16"/>
                      </a:lnTo>
                      <a:lnTo>
                        <a:pt x="1" y="12"/>
                      </a:lnTo>
                      <a:lnTo>
                        <a:pt x="4" y="9"/>
                      </a:lnTo>
                      <a:lnTo>
                        <a:pt x="7" y="3"/>
                      </a:lnTo>
                      <a:lnTo>
                        <a:pt x="12" y="0"/>
                      </a:lnTo>
                      <a:lnTo>
                        <a:pt x="13" y="0"/>
                      </a:lnTo>
                      <a:lnTo>
                        <a:pt x="16" y="0"/>
                      </a:lnTo>
                      <a:lnTo>
                        <a:pt x="19" y="0"/>
                      </a:lnTo>
                      <a:lnTo>
                        <a:pt x="23" y="0"/>
                      </a:lnTo>
                      <a:lnTo>
                        <a:pt x="26" y="0"/>
                      </a:lnTo>
                      <a:lnTo>
                        <a:pt x="32" y="0"/>
                      </a:lnTo>
                      <a:lnTo>
                        <a:pt x="37" y="0"/>
                      </a:lnTo>
                      <a:lnTo>
                        <a:pt x="42" y="0"/>
                      </a:lnTo>
                      <a:lnTo>
                        <a:pt x="48" y="0"/>
                      </a:lnTo>
                      <a:lnTo>
                        <a:pt x="54" y="0"/>
                      </a:lnTo>
                      <a:lnTo>
                        <a:pt x="60" y="0"/>
                      </a:lnTo>
                      <a:lnTo>
                        <a:pt x="69" y="2"/>
                      </a:lnTo>
                      <a:lnTo>
                        <a:pt x="76" y="2"/>
                      </a:lnTo>
                      <a:lnTo>
                        <a:pt x="85" y="2"/>
                      </a:lnTo>
                      <a:lnTo>
                        <a:pt x="92" y="2"/>
                      </a:lnTo>
                      <a:lnTo>
                        <a:pt x="103" y="2"/>
                      </a:lnTo>
                      <a:lnTo>
                        <a:pt x="110" y="2"/>
                      </a:lnTo>
                      <a:lnTo>
                        <a:pt x="122" y="3"/>
                      </a:lnTo>
                      <a:lnTo>
                        <a:pt x="130" y="3"/>
                      </a:lnTo>
                      <a:lnTo>
                        <a:pt x="141" y="3"/>
                      </a:lnTo>
                      <a:lnTo>
                        <a:pt x="151" y="3"/>
                      </a:lnTo>
                      <a:lnTo>
                        <a:pt x="163" y="3"/>
                      </a:lnTo>
                      <a:lnTo>
                        <a:pt x="173" y="3"/>
                      </a:lnTo>
                      <a:lnTo>
                        <a:pt x="183" y="5"/>
                      </a:lnTo>
                      <a:lnTo>
                        <a:pt x="195" y="5"/>
                      </a:lnTo>
                      <a:lnTo>
                        <a:pt x="207" y="6"/>
                      </a:lnTo>
                      <a:lnTo>
                        <a:pt x="219" y="6"/>
                      </a:lnTo>
                      <a:lnTo>
                        <a:pt x="230" y="6"/>
                      </a:lnTo>
                      <a:lnTo>
                        <a:pt x="244" y="8"/>
                      </a:lnTo>
                      <a:lnTo>
                        <a:pt x="255" y="9"/>
                      </a:lnTo>
                      <a:lnTo>
                        <a:pt x="267" y="9"/>
                      </a:lnTo>
                      <a:lnTo>
                        <a:pt x="280" y="9"/>
                      </a:lnTo>
                      <a:lnTo>
                        <a:pt x="292" y="9"/>
                      </a:lnTo>
                      <a:lnTo>
                        <a:pt x="304" y="11"/>
                      </a:lnTo>
                      <a:lnTo>
                        <a:pt x="317" y="11"/>
                      </a:lnTo>
                      <a:lnTo>
                        <a:pt x="329" y="12"/>
                      </a:lnTo>
                      <a:lnTo>
                        <a:pt x="342" y="12"/>
                      </a:lnTo>
                      <a:lnTo>
                        <a:pt x="354" y="13"/>
                      </a:lnTo>
                      <a:lnTo>
                        <a:pt x="365" y="13"/>
                      </a:lnTo>
                      <a:lnTo>
                        <a:pt x="379" y="15"/>
                      </a:lnTo>
                      <a:lnTo>
                        <a:pt x="390" y="15"/>
                      </a:lnTo>
                      <a:lnTo>
                        <a:pt x="404" y="16"/>
                      </a:lnTo>
                      <a:lnTo>
                        <a:pt x="415" y="16"/>
                      </a:lnTo>
                      <a:lnTo>
                        <a:pt x="427" y="19"/>
                      </a:lnTo>
                      <a:lnTo>
                        <a:pt x="439" y="19"/>
                      </a:lnTo>
                      <a:lnTo>
                        <a:pt x="451" y="21"/>
                      </a:lnTo>
                      <a:lnTo>
                        <a:pt x="462" y="22"/>
                      </a:lnTo>
                      <a:lnTo>
                        <a:pt x="473" y="22"/>
                      </a:lnTo>
                      <a:lnTo>
                        <a:pt x="484" y="24"/>
                      </a:lnTo>
                      <a:lnTo>
                        <a:pt x="495" y="25"/>
                      </a:lnTo>
                      <a:lnTo>
                        <a:pt x="505" y="25"/>
                      </a:lnTo>
                      <a:lnTo>
                        <a:pt x="515" y="27"/>
                      </a:lnTo>
                      <a:lnTo>
                        <a:pt x="525" y="28"/>
                      </a:lnTo>
                      <a:lnTo>
                        <a:pt x="536" y="30"/>
                      </a:lnTo>
                      <a:lnTo>
                        <a:pt x="545" y="31"/>
                      </a:lnTo>
                      <a:lnTo>
                        <a:pt x="553" y="33"/>
                      </a:lnTo>
                      <a:lnTo>
                        <a:pt x="562" y="33"/>
                      </a:lnTo>
                      <a:lnTo>
                        <a:pt x="571" y="35"/>
                      </a:lnTo>
                      <a:lnTo>
                        <a:pt x="578" y="37"/>
                      </a:lnTo>
                      <a:lnTo>
                        <a:pt x="587" y="38"/>
                      </a:lnTo>
                      <a:lnTo>
                        <a:pt x="593" y="40"/>
                      </a:lnTo>
                      <a:lnTo>
                        <a:pt x="600" y="41"/>
                      </a:lnTo>
                      <a:lnTo>
                        <a:pt x="599" y="43"/>
                      </a:lnTo>
                      <a:lnTo>
                        <a:pt x="597" y="44"/>
                      </a:lnTo>
                      <a:lnTo>
                        <a:pt x="594" y="49"/>
                      </a:lnTo>
                      <a:lnTo>
                        <a:pt x="593" y="55"/>
                      </a:lnTo>
                      <a:lnTo>
                        <a:pt x="592" y="57"/>
                      </a:lnTo>
                      <a:lnTo>
                        <a:pt x="592" y="60"/>
                      </a:lnTo>
                      <a:lnTo>
                        <a:pt x="592" y="65"/>
                      </a:lnTo>
                      <a:lnTo>
                        <a:pt x="593" y="69"/>
                      </a:lnTo>
                      <a:lnTo>
                        <a:pt x="594" y="74"/>
                      </a:lnTo>
                      <a:lnTo>
                        <a:pt x="597" y="79"/>
                      </a:lnTo>
                      <a:lnTo>
                        <a:pt x="600" y="84"/>
                      </a:lnTo>
                      <a:lnTo>
                        <a:pt x="605" y="90"/>
                      </a:lnTo>
                      <a:lnTo>
                        <a:pt x="12" y="49"/>
                      </a:lnTo>
                      <a:close/>
                    </a:path>
                  </a:pathLst>
                </a:custGeom>
                <a:solidFill>
                  <a:srgbClr val="B3B38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2" name="Freeform 142"/>
                <p:cNvSpPr>
                  <a:spLocks/>
                </p:cNvSpPr>
                <p:nvPr/>
              </p:nvSpPr>
              <p:spPr bwMode="auto">
                <a:xfrm>
                  <a:off x="3958" y="3859"/>
                  <a:ext cx="31" cy="50"/>
                </a:xfrm>
                <a:custGeom>
                  <a:avLst/>
                  <a:gdLst>
                    <a:gd name="T0" fmla="*/ 0 w 63"/>
                    <a:gd name="T1" fmla="*/ 0 h 101"/>
                    <a:gd name="T2" fmla="*/ 0 w 63"/>
                    <a:gd name="T3" fmla="*/ 0 h 101"/>
                    <a:gd name="T4" fmla="*/ 0 w 63"/>
                    <a:gd name="T5" fmla="*/ 0 h 101"/>
                    <a:gd name="T6" fmla="*/ 0 w 63"/>
                    <a:gd name="T7" fmla="*/ 0 h 101"/>
                    <a:gd name="T8" fmla="*/ 0 w 63"/>
                    <a:gd name="T9" fmla="*/ 0 h 101"/>
                    <a:gd name="T10" fmla="*/ 0 w 63"/>
                    <a:gd name="T11" fmla="*/ 0 h 101"/>
                    <a:gd name="T12" fmla="*/ 0 w 63"/>
                    <a:gd name="T13" fmla="*/ 0 h 101"/>
                    <a:gd name="T14" fmla="*/ 0 w 63"/>
                    <a:gd name="T15" fmla="*/ 0 h 101"/>
                    <a:gd name="T16" fmla="*/ 0 w 63"/>
                    <a:gd name="T17" fmla="*/ 0 h 101"/>
                    <a:gd name="T18" fmla="*/ 0 w 63"/>
                    <a:gd name="T19" fmla="*/ 0 h 101"/>
                    <a:gd name="T20" fmla="*/ 0 w 63"/>
                    <a:gd name="T21" fmla="*/ 0 h 101"/>
                    <a:gd name="T22" fmla="*/ 0 w 63"/>
                    <a:gd name="T23" fmla="*/ 0 h 101"/>
                    <a:gd name="T24" fmla="*/ 0 w 63"/>
                    <a:gd name="T25" fmla="*/ 0 h 101"/>
                    <a:gd name="T26" fmla="*/ 0 w 63"/>
                    <a:gd name="T27" fmla="*/ 0 h 101"/>
                    <a:gd name="T28" fmla="*/ 0 w 63"/>
                    <a:gd name="T29" fmla="*/ 0 h 101"/>
                    <a:gd name="T30" fmla="*/ 0 w 63"/>
                    <a:gd name="T31" fmla="*/ 0 h 101"/>
                    <a:gd name="T32" fmla="*/ 0 w 63"/>
                    <a:gd name="T33" fmla="*/ 0 h 101"/>
                    <a:gd name="T34" fmla="*/ 0 w 63"/>
                    <a:gd name="T35" fmla="*/ 0 h 101"/>
                    <a:gd name="T36" fmla="*/ 0 w 63"/>
                    <a:gd name="T37" fmla="*/ 0 h 101"/>
                    <a:gd name="T38" fmla="*/ 0 w 63"/>
                    <a:gd name="T39" fmla="*/ 0 h 101"/>
                    <a:gd name="T40" fmla="*/ 0 w 63"/>
                    <a:gd name="T41" fmla="*/ 0 h 101"/>
                    <a:gd name="T42" fmla="*/ 0 w 63"/>
                    <a:gd name="T43" fmla="*/ 0 h 101"/>
                    <a:gd name="T44" fmla="*/ 0 w 63"/>
                    <a:gd name="T45" fmla="*/ 0 h 101"/>
                    <a:gd name="T46" fmla="*/ 0 w 63"/>
                    <a:gd name="T47" fmla="*/ 0 h 101"/>
                    <a:gd name="T48" fmla="*/ 0 w 63"/>
                    <a:gd name="T49" fmla="*/ 0 h 101"/>
                    <a:gd name="T50" fmla="*/ 0 w 63"/>
                    <a:gd name="T51" fmla="*/ 0 h 101"/>
                    <a:gd name="T52" fmla="*/ 0 w 63"/>
                    <a:gd name="T53" fmla="*/ 0 h 101"/>
                    <a:gd name="T54" fmla="*/ 0 w 63"/>
                    <a:gd name="T55" fmla="*/ 0 h 101"/>
                    <a:gd name="T56" fmla="*/ 0 w 63"/>
                    <a:gd name="T57" fmla="*/ 0 h 101"/>
                    <a:gd name="T58" fmla="*/ 0 w 63"/>
                    <a:gd name="T59" fmla="*/ 0 h 101"/>
                    <a:gd name="T60" fmla="*/ 0 w 63"/>
                    <a:gd name="T61" fmla="*/ 0 h 101"/>
                    <a:gd name="T62" fmla="*/ 0 w 63"/>
                    <a:gd name="T63" fmla="*/ 0 h 101"/>
                    <a:gd name="T64" fmla="*/ 0 w 63"/>
                    <a:gd name="T65" fmla="*/ 0 h 101"/>
                    <a:gd name="T66" fmla="*/ 0 w 63"/>
                    <a:gd name="T67" fmla="*/ 0 h 101"/>
                    <a:gd name="T68" fmla="*/ 0 w 63"/>
                    <a:gd name="T69" fmla="*/ 0 h 101"/>
                    <a:gd name="T70" fmla="*/ 0 w 63"/>
                    <a:gd name="T71" fmla="*/ 0 h 101"/>
                    <a:gd name="T72" fmla="*/ 0 w 63"/>
                    <a:gd name="T73" fmla="*/ 0 h 101"/>
                    <a:gd name="T74" fmla="*/ 0 w 63"/>
                    <a:gd name="T75" fmla="*/ 0 h 101"/>
                    <a:gd name="T76" fmla="*/ 0 w 63"/>
                    <a:gd name="T77" fmla="*/ 0 h 1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3"/>
                    <a:gd name="T118" fmla="*/ 0 h 101"/>
                    <a:gd name="T119" fmla="*/ 63 w 63"/>
                    <a:gd name="T120" fmla="*/ 101 h 1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3" h="101">
                      <a:moveTo>
                        <a:pt x="3" y="83"/>
                      </a:moveTo>
                      <a:lnTo>
                        <a:pt x="3" y="82"/>
                      </a:lnTo>
                      <a:lnTo>
                        <a:pt x="3" y="79"/>
                      </a:lnTo>
                      <a:lnTo>
                        <a:pt x="1" y="76"/>
                      </a:lnTo>
                      <a:lnTo>
                        <a:pt x="1" y="74"/>
                      </a:lnTo>
                      <a:lnTo>
                        <a:pt x="1" y="72"/>
                      </a:lnTo>
                      <a:lnTo>
                        <a:pt x="1" y="69"/>
                      </a:lnTo>
                      <a:lnTo>
                        <a:pt x="0" y="64"/>
                      </a:lnTo>
                      <a:lnTo>
                        <a:pt x="0" y="61"/>
                      </a:lnTo>
                      <a:lnTo>
                        <a:pt x="0" y="57"/>
                      </a:lnTo>
                      <a:lnTo>
                        <a:pt x="0" y="54"/>
                      </a:lnTo>
                      <a:lnTo>
                        <a:pt x="0" y="48"/>
                      </a:lnTo>
                      <a:lnTo>
                        <a:pt x="1" y="45"/>
                      </a:lnTo>
                      <a:lnTo>
                        <a:pt x="1" y="41"/>
                      </a:lnTo>
                      <a:lnTo>
                        <a:pt x="3" y="36"/>
                      </a:lnTo>
                      <a:lnTo>
                        <a:pt x="3" y="32"/>
                      </a:lnTo>
                      <a:lnTo>
                        <a:pt x="4" y="28"/>
                      </a:lnTo>
                      <a:lnTo>
                        <a:pt x="6" y="23"/>
                      </a:lnTo>
                      <a:lnTo>
                        <a:pt x="9" y="20"/>
                      </a:lnTo>
                      <a:lnTo>
                        <a:pt x="10" y="16"/>
                      </a:lnTo>
                      <a:lnTo>
                        <a:pt x="13" y="13"/>
                      </a:lnTo>
                      <a:lnTo>
                        <a:pt x="16" y="10"/>
                      </a:lnTo>
                      <a:lnTo>
                        <a:pt x="19" y="7"/>
                      </a:lnTo>
                      <a:lnTo>
                        <a:pt x="23" y="4"/>
                      </a:lnTo>
                      <a:lnTo>
                        <a:pt x="26" y="3"/>
                      </a:lnTo>
                      <a:lnTo>
                        <a:pt x="31" y="1"/>
                      </a:lnTo>
                      <a:lnTo>
                        <a:pt x="36" y="1"/>
                      </a:lnTo>
                      <a:lnTo>
                        <a:pt x="39" y="0"/>
                      </a:lnTo>
                      <a:lnTo>
                        <a:pt x="42" y="0"/>
                      </a:lnTo>
                      <a:lnTo>
                        <a:pt x="45" y="0"/>
                      </a:lnTo>
                      <a:lnTo>
                        <a:pt x="48" y="0"/>
                      </a:lnTo>
                      <a:lnTo>
                        <a:pt x="51" y="0"/>
                      </a:lnTo>
                      <a:lnTo>
                        <a:pt x="54" y="1"/>
                      </a:lnTo>
                      <a:lnTo>
                        <a:pt x="59" y="1"/>
                      </a:lnTo>
                      <a:lnTo>
                        <a:pt x="63" y="3"/>
                      </a:lnTo>
                      <a:lnTo>
                        <a:pt x="39" y="101"/>
                      </a:lnTo>
                      <a:lnTo>
                        <a:pt x="12" y="93"/>
                      </a:lnTo>
                      <a:lnTo>
                        <a:pt x="3" y="83"/>
                      </a:lnTo>
                      <a:close/>
                    </a:path>
                  </a:pathLst>
                </a:custGeom>
                <a:solidFill>
                  <a:srgbClr val="3D7D6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3" name="Freeform 143"/>
                <p:cNvSpPr>
                  <a:spLocks/>
                </p:cNvSpPr>
                <p:nvPr/>
              </p:nvSpPr>
              <p:spPr bwMode="auto">
                <a:xfrm>
                  <a:off x="3869" y="3671"/>
                  <a:ext cx="401" cy="127"/>
                </a:xfrm>
                <a:custGeom>
                  <a:avLst/>
                  <a:gdLst>
                    <a:gd name="T0" fmla="*/ 1 w 802"/>
                    <a:gd name="T1" fmla="*/ 0 h 253"/>
                    <a:gd name="T2" fmla="*/ 1 w 802"/>
                    <a:gd name="T3" fmla="*/ 0 h 253"/>
                    <a:gd name="T4" fmla="*/ 1 w 802"/>
                    <a:gd name="T5" fmla="*/ 0 h 253"/>
                    <a:gd name="T6" fmla="*/ 1 w 802"/>
                    <a:gd name="T7" fmla="*/ 0 h 253"/>
                    <a:gd name="T8" fmla="*/ 1 w 802"/>
                    <a:gd name="T9" fmla="*/ 0 h 253"/>
                    <a:gd name="T10" fmla="*/ 1 w 802"/>
                    <a:gd name="T11" fmla="*/ 1 h 253"/>
                    <a:gd name="T12" fmla="*/ 2 w 802"/>
                    <a:gd name="T13" fmla="*/ 1 h 253"/>
                    <a:gd name="T14" fmla="*/ 2 w 802"/>
                    <a:gd name="T15" fmla="*/ 1 h 253"/>
                    <a:gd name="T16" fmla="*/ 2 w 802"/>
                    <a:gd name="T17" fmla="*/ 1 h 253"/>
                    <a:gd name="T18" fmla="*/ 2 w 802"/>
                    <a:gd name="T19" fmla="*/ 1 h 253"/>
                    <a:gd name="T20" fmla="*/ 2 w 802"/>
                    <a:gd name="T21" fmla="*/ 1 h 253"/>
                    <a:gd name="T22" fmla="*/ 3 w 802"/>
                    <a:gd name="T23" fmla="*/ 1 h 253"/>
                    <a:gd name="T24" fmla="*/ 3 w 802"/>
                    <a:gd name="T25" fmla="*/ 1 h 253"/>
                    <a:gd name="T26" fmla="*/ 3 w 802"/>
                    <a:gd name="T27" fmla="*/ 1 h 253"/>
                    <a:gd name="T28" fmla="*/ 3 w 802"/>
                    <a:gd name="T29" fmla="*/ 1 h 253"/>
                    <a:gd name="T30" fmla="*/ 3 w 802"/>
                    <a:gd name="T31" fmla="*/ 1 h 253"/>
                    <a:gd name="T32" fmla="*/ 3 w 802"/>
                    <a:gd name="T33" fmla="*/ 1 h 253"/>
                    <a:gd name="T34" fmla="*/ 3 w 802"/>
                    <a:gd name="T35" fmla="*/ 1 h 253"/>
                    <a:gd name="T36" fmla="*/ 3 w 802"/>
                    <a:gd name="T37" fmla="*/ 1 h 253"/>
                    <a:gd name="T38" fmla="*/ 3 w 802"/>
                    <a:gd name="T39" fmla="*/ 1 h 253"/>
                    <a:gd name="T40" fmla="*/ 3 w 802"/>
                    <a:gd name="T41" fmla="*/ 1 h 253"/>
                    <a:gd name="T42" fmla="*/ 3 w 802"/>
                    <a:gd name="T43" fmla="*/ 1 h 253"/>
                    <a:gd name="T44" fmla="*/ 3 w 802"/>
                    <a:gd name="T45" fmla="*/ 1 h 253"/>
                    <a:gd name="T46" fmla="*/ 3 w 802"/>
                    <a:gd name="T47" fmla="*/ 1 h 253"/>
                    <a:gd name="T48" fmla="*/ 3 w 802"/>
                    <a:gd name="T49" fmla="*/ 1 h 253"/>
                    <a:gd name="T50" fmla="*/ 3 w 802"/>
                    <a:gd name="T51" fmla="*/ 1 h 253"/>
                    <a:gd name="T52" fmla="*/ 3 w 802"/>
                    <a:gd name="T53" fmla="*/ 1 h 253"/>
                    <a:gd name="T54" fmla="*/ 3 w 802"/>
                    <a:gd name="T55" fmla="*/ 1 h 253"/>
                    <a:gd name="T56" fmla="*/ 3 w 802"/>
                    <a:gd name="T57" fmla="*/ 1 h 253"/>
                    <a:gd name="T58" fmla="*/ 3 w 802"/>
                    <a:gd name="T59" fmla="*/ 1 h 253"/>
                    <a:gd name="T60" fmla="*/ 3 w 802"/>
                    <a:gd name="T61" fmla="*/ 1 h 253"/>
                    <a:gd name="T62" fmla="*/ 3 w 802"/>
                    <a:gd name="T63" fmla="*/ 1 h 253"/>
                    <a:gd name="T64" fmla="*/ 3 w 802"/>
                    <a:gd name="T65" fmla="*/ 1 h 253"/>
                    <a:gd name="T66" fmla="*/ 2 w 802"/>
                    <a:gd name="T67" fmla="*/ 1 h 253"/>
                    <a:gd name="T68" fmla="*/ 2 w 802"/>
                    <a:gd name="T69" fmla="*/ 1 h 253"/>
                    <a:gd name="T70" fmla="*/ 2 w 802"/>
                    <a:gd name="T71" fmla="*/ 1 h 253"/>
                    <a:gd name="T72" fmla="*/ 2 w 802"/>
                    <a:gd name="T73" fmla="*/ 1 h 253"/>
                    <a:gd name="T74" fmla="*/ 2 w 802"/>
                    <a:gd name="T75" fmla="*/ 1 h 253"/>
                    <a:gd name="T76" fmla="*/ 2 w 802"/>
                    <a:gd name="T77" fmla="*/ 1 h 253"/>
                    <a:gd name="T78" fmla="*/ 2 w 802"/>
                    <a:gd name="T79" fmla="*/ 1 h 253"/>
                    <a:gd name="T80" fmla="*/ 2 w 802"/>
                    <a:gd name="T81" fmla="*/ 1 h 253"/>
                    <a:gd name="T82" fmla="*/ 1 w 802"/>
                    <a:gd name="T83" fmla="*/ 1 h 253"/>
                    <a:gd name="T84" fmla="*/ 1 w 802"/>
                    <a:gd name="T85" fmla="*/ 1 h 253"/>
                    <a:gd name="T86" fmla="*/ 1 w 802"/>
                    <a:gd name="T87" fmla="*/ 1 h 253"/>
                    <a:gd name="T88" fmla="*/ 1 w 802"/>
                    <a:gd name="T89" fmla="*/ 1 h 253"/>
                    <a:gd name="T90" fmla="*/ 1 w 802"/>
                    <a:gd name="T91" fmla="*/ 1 h 253"/>
                    <a:gd name="T92" fmla="*/ 1 w 802"/>
                    <a:gd name="T93" fmla="*/ 1 h 253"/>
                    <a:gd name="T94" fmla="*/ 1 w 802"/>
                    <a:gd name="T95" fmla="*/ 1 h 253"/>
                    <a:gd name="T96" fmla="*/ 1 w 802"/>
                    <a:gd name="T97" fmla="*/ 1 h 253"/>
                    <a:gd name="T98" fmla="*/ 1 w 802"/>
                    <a:gd name="T99" fmla="*/ 1 h 253"/>
                    <a:gd name="T100" fmla="*/ 1 w 802"/>
                    <a:gd name="T101" fmla="*/ 1 h 253"/>
                    <a:gd name="T102" fmla="*/ 1 w 802"/>
                    <a:gd name="T103" fmla="*/ 1 h 253"/>
                    <a:gd name="T104" fmla="*/ 1 w 802"/>
                    <a:gd name="T105" fmla="*/ 1 h 253"/>
                    <a:gd name="T106" fmla="*/ 1 w 802"/>
                    <a:gd name="T107" fmla="*/ 1 h 253"/>
                    <a:gd name="T108" fmla="*/ 1 w 802"/>
                    <a:gd name="T109" fmla="*/ 1 h 253"/>
                    <a:gd name="T110" fmla="*/ 1 w 802"/>
                    <a:gd name="T111" fmla="*/ 1 h 253"/>
                    <a:gd name="T112" fmla="*/ 1 w 802"/>
                    <a:gd name="T113" fmla="*/ 1 h 253"/>
                    <a:gd name="T114" fmla="*/ 1 w 802"/>
                    <a:gd name="T115" fmla="*/ 1 h 253"/>
                    <a:gd name="T116" fmla="*/ 1 w 802"/>
                    <a:gd name="T117" fmla="*/ 1 h 253"/>
                    <a:gd name="T118" fmla="*/ 1 w 802"/>
                    <a:gd name="T119" fmla="*/ 1 h 253"/>
                    <a:gd name="T120" fmla="*/ 1 w 802"/>
                    <a:gd name="T121" fmla="*/ 1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2"/>
                    <a:gd name="T184" fmla="*/ 0 h 253"/>
                    <a:gd name="T185" fmla="*/ 802 w 80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2" h="253">
                      <a:moveTo>
                        <a:pt x="126" y="0"/>
                      </a:moveTo>
                      <a:lnTo>
                        <a:pt x="126" y="0"/>
                      </a:lnTo>
                      <a:lnTo>
                        <a:pt x="128" y="0"/>
                      </a:lnTo>
                      <a:lnTo>
                        <a:pt x="129" y="0"/>
                      </a:lnTo>
                      <a:lnTo>
                        <a:pt x="134" y="0"/>
                      </a:lnTo>
                      <a:lnTo>
                        <a:pt x="137" y="0"/>
                      </a:lnTo>
                      <a:lnTo>
                        <a:pt x="141" y="0"/>
                      </a:lnTo>
                      <a:lnTo>
                        <a:pt x="144" y="0"/>
                      </a:lnTo>
                      <a:lnTo>
                        <a:pt x="148" y="0"/>
                      </a:lnTo>
                      <a:lnTo>
                        <a:pt x="151" y="0"/>
                      </a:lnTo>
                      <a:lnTo>
                        <a:pt x="156" y="0"/>
                      </a:lnTo>
                      <a:lnTo>
                        <a:pt x="159" y="0"/>
                      </a:lnTo>
                      <a:lnTo>
                        <a:pt x="165" y="0"/>
                      </a:lnTo>
                      <a:lnTo>
                        <a:pt x="169" y="0"/>
                      </a:lnTo>
                      <a:lnTo>
                        <a:pt x="173" y="0"/>
                      </a:lnTo>
                      <a:lnTo>
                        <a:pt x="179" y="0"/>
                      </a:lnTo>
                      <a:lnTo>
                        <a:pt x="184" y="0"/>
                      </a:lnTo>
                      <a:lnTo>
                        <a:pt x="190" y="0"/>
                      </a:lnTo>
                      <a:lnTo>
                        <a:pt x="197" y="0"/>
                      </a:lnTo>
                      <a:lnTo>
                        <a:pt x="203" y="0"/>
                      </a:lnTo>
                      <a:lnTo>
                        <a:pt x="210" y="0"/>
                      </a:lnTo>
                      <a:lnTo>
                        <a:pt x="216" y="1"/>
                      </a:lnTo>
                      <a:lnTo>
                        <a:pt x="225" y="1"/>
                      </a:lnTo>
                      <a:lnTo>
                        <a:pt x="232" y="1"/>
                      </a:lnTo>
                      <a:lnTo>
                        <a:pt x="241" y="3"/>
                      </a:lnTo>
                      <a:lnTo>
                        <a:pt x="250" y="3"/>
                      </a:lnTo>
                      <a:lnTo>
                        <a:pt x="259" y="3"/>
                      </a:lnTo>
                      <a:lnTo>
                        <a:pt x="267" y="3"/>
                      </a:lnTo>
                      <a:lnTo>
                        <a:pt x="276" y="3"/>
                      </a:lnTo>
                      <a:lnTo>
                        <a:pt x="286" y="4"/>
                      </a:lnTo>
                      <a:lnTo>
                        <a:pt x="297" y="4"/>
                      </a:lnTo>
                      <a:lnTo>
                        <a:pt x="307" y="4"/>
                      </a:lnTo>
                      <a:lnTo>
                        <a:pt x="319" y="5"/>
                      </a:lnTo>
                      <a:lnTo>
                        <a:pt x="330" y="5"/>
                      </a:lnTo>
                      <a:lnTo>
                        <a:pt x="342" y="7"/>
                      </a:lnTo>
                      <a:lnTo>
                        <a:pt x="354" y="7"/>
                      </a:lnTo>
                      <a:lnTo>
                        <a:pt x="367" y="8"/>
                      </a:lnTo>
                      <a:lnTo>
                        <a:pt x="379" y="8"/>
                      </a:lnTo>
                      <a:lnTo>
                        <a:pt x="394" y="10"/>
                      </a:lnTo>
                      <a:lnTo>
                        <a:pt x="407" y="10"/>
                      </a:lnTo>
                      <a:lnTo>
                        <a:pt x="422" y="11"/>
                      </a:lnTo>
                      <a:lnTo>
                        <a:pt x="435" y="13"/>
                      </a:lnTo>
                      <a:lnTo>
                        <a:pt x="451" y="14"/>
                      </a:lnTo>
                      <a:lnTo>
                        <a:pt x="466" y="14"/>
                      </a:lnTo>
                      <a:lnTo>
                        <a:pt x="482" y="16"/>
                      </a:lnTo>
                      <a:lnTo>
                        <a:pt x="498" y="16"/>
                      </a:lnTo>
                      <a:lnTo>
                        <a:pt x="515" y="19"/>
                      </a:lnTo>
                      <a:lnTo>
                        <a:pt x="532" y="19"/>
                      </a:lnTo>
                      <a:lnTo>
                        <a:pt x="549" y="20"/>
                      </a:lnTo>
                      <a:lnTo>
                        <a:pt x="568" y="22"/>
                      </a:lnTo>
                      <a:lnTo>
                        <a:pt x="586" y="23"/>
                      </a:lnTo>
                      <a:lnTo>
                        <a:pt x="605" y="25"/>
                      </a:lnTo>
                      <a:lnTo>
                        <a:pt x="626" y="26"/>
                      </a:lnTo>
                      <a:lnTo>
                        <a:pt x="645" y="27"/>
                      </a:lnTo>
                      <a:lnTo>
                        <a:pt x="665" y="29"/>
                      </a:lnTo>
                      <a:lnTo>
                        <a:pt x="686" y="30"/>
                      </a:lnTo>
                      <a:lnTo>
                        <a:pt x="708" y="33"/>
                      </a:lnTo>
                      <a:lnTo>
                        <a:pt x="730" y="35"/>
                      </a:lnTo>
                      <a:lnTo>
                        <a:pt x="752" y="36"/>
                      </a:lnTo>
                      <a:lnTo>
                        <a:pt x="802" y="39"/>
                      </a:lnTo>
                      <a:lnTo>
                        <a:pt x="800" y="41"/>
                      </a:lnTo>
                      <a:lnTo>
                        <a:pt x="796" y="45"/>
                      </a:lnTo>
                      <a:lnTo>
                        <a:pt x="793" y="48"/>
                      </a:lnTo>
                      <a:lnTo>
                        <a:pt x="790" y="52"/>
                      </a:lnTo>
                      <a:lnTo>
                        <a:pt x="784" y="57"/>
                      </a:lnTo>
                      <a:lnTo>
                        <a:pt x="781" y="63"/>
                      </a:lnTo>
                      <a:lnTo>
                        <a:pt x="775" y="67"/>
                      </a:lnTo>
                      <a:lnTo>
                        <a:pt x="771" y="73"/>
                      </a:lnTo>
                      <a:lnTo>
                        <a:pt x="767" y="76"/>
                      </a:lnTo>
                      <a:lnTo>
                        <a:pt x="765" y="79"/>
                      </a:lnTo>
                      <a:lnTo>
                        <a:pt x="761" y="82"/>
                      </a:lnTo>
                      <a:lnTo>
                        <a:pt x="759" y="86"/>
                      </a:lnTo>
                      <a:lnTo>
                        <a:pt x="756" y="89"/>
                      </a:lnTo>
                      <a:lnTo>
                        <a:pt x="753" y="92"/>
                      </a:lnTo>
                      <a:lnTo>
                        <a:pt x="749" y="96"/>
                      </a:lnTo>
                      <a:lnTo>
                        <a:pt x="746" y="99"/>
                      </a:lnTo>
                      <a:lnTo>
                        <a:pt x="743" y="102"/>
                      </a:lnTo>
                      <a:lnTo>
                        <a:pt x="740" y="107"/>
                      </a:lnTo>
                      <a:lnTo>
                        <a:pt x="737" y="110"/>
                      </a:lnTo>
                      <a:lnTo>
                        <a:pt x="734" y="114"/>
                      </a:lnTo>
                      <a:lnTo>
                        <a:pt x="730" y="117"/>
                      </a:lnTo>
                      <a:lnTo>
                        <a:pt x="727" y="121"/>
                      </a:lnTo>
                      <a:lnTo>
                        <a:pt x="724" y="124"/>
                      </a:lnTo>
                      <a:lnTo>
                        <a:pt x="720" y="129"/>
                      </a:lnTo>
                      <a:lnTo>
                        <a:pt x="717" y="131"/>
                      </a:lnTo>
                      <a:lnTo>
                        <a:pt x="714" y="136"/>
                      </a:lnTo>
                      <a:lnTo>
                        <a:pt x="711" y="139"/>
                      </a:lnTo>
                      <a:lnTo>
                        <a:pt x="708" y="143"/>
                      </a:lnTo>
                      <a:lnTo>
                        <a:pt x="703" y="146"/>
                      </a:lnTo>
                      <a:lnTo>
                        <a:pt x="701" y="149"/>
                      </a:lnTo>
                      <a:lnTo>
                        <a:pt x="698" y="152"/>
                      </a:lnTo>
                      <a:lnTo>
                        <a:pt x="695" y="156"/>
                      </a:lnTo>
                      <a:lnTo>
                        <a:pt x="692" y="159"/>
                      </a:lnTo>
                      <a:lnTo>
                        <a:pt x="689" y="162"/>
                      </a:lnTo>
                      <a:lnTo>
                        <a:pt x="686" y="165"/>
                      </a:lnTo>
                      <a:lnTo>
                        <a:pt x="684" y="170"/>
                      </a:lnTo>
                      <a:lnTo>
                        <a:pt x="678" y="174"/>
                      </a:lnTo>
                      <a:lnTo>
                        <a:pt x="674" y="180"/>
                      </a:lnTo>
                      <a:lnTo>
                        <a:pt x="670" y="184"/>
                      </a:lnTo>
                      <a:lnTo>
                        <a:pt x="665" y="190"/>
                      </a:lnTo>
                      <a:lnTo>
                        <a:pt x="662" y="193"/>
                      </a:lnTo>
                      <a:lnTo>
                        <a:pt x="659" y="196"/>
                      </a:lnTo>
                      <a:lnTo>
                        <a:pt x="658" y="199"/>
                      </a:lnTo>
                      <a:lnTo>
                        <a:pt x="656" y="202"/>
                      </a:lnTo>
                      <a:lnTo>
                        <a:pt x="651" y="241"/>
                      </a:lnTo>
                      <a:lnTo>
                        <a:pt x="652" y="253"/>
                      </a:lnTo>
                      <a:lnTo>
                        <a:pt x="651" y="253"/>
                      </a:lnTo>
                      <a:lnTo>
                        <a:pt x="649" y="253"/>
                      </a:lnTo>
                      <a:lnTo>
                        <a:pt x="646" y="252"/>
                      </a:lnTo>
                      <a:lnTo>
                        <a:pt x="643" y="252"/>
                      </a:lnTo>
                      <a:lnTo>
                        <a:pt x="639" y="252"/>
                      </a:lnTo>
                      <a:lnTo>
                        <a:pt x="633" y="252"/>
                      </a:lnTo>
                      <a:lnTo>
                        <a:pt x="630" y="250"/>
                      </a:lnTo>
                      <a:lnTo>
                        <a:pt x="627" y="250"/>
                      </a:lnTo>
                      <a:lnTo>
                        <a:pt x="623" y="250"/>
                      </a:lnTo>
                      <a:lnTo>
                        <a:pt x="620" y="250"/>
                      </a:lnTo>
                      <a:lnTo>
                        <a:pt x="615" y="250"/>
                      </a:lnTo>
                      <a:lnTo>
                        <a:pt x="611" y="250"/>
                      </a:lnTo>
                      <a:lnTo>
                        <a:pt x="607" y="249"/>
                      </a:lnTo>
                      <a:lnTo>
                        <a:pt x="602" y="249"/>
                      </a:lnTo>
                      <a:lnTo>
                        <a:pt x="598" y="249"/>
                      </a:lnTo>
                      <a:lnTo>
                        <a:pt x="592" y="247"/>
                      </a:lnTo>
                      <a:lnTo>
                        <a:pt x="587" y="247"/>
                      </a:lnTo>
                      <a:lnTo>
                        <a:pt x="582" y="247"/>
                      </a:lnTo>
                      <a:lnTo>
                        <a:pt x="576" y="247"/>
                      </a:lnTo>
                      <a:lnTo>
                        <a:pt x="571" y="246"/>
                      </a:lnTo>
                      <a:lnTo>
                        <a:pt x="565" y="246"/>
                      </a:lnTo>
                      <a:lnTo>
                        <a:pt x="560" y="244"/>
                      </a:lnTo>
                      <a:lnTo>
                        <a:pt x="552" y="244"/>
                      </a:lnTo>
                      <a:lnTo>
                        <a:pt x="546" y="244"/>
                      </a:lnTo>
                      <a:lnTo>
                        <a:pt x="540" y="243"/>
                      </a:lnTo>
                      <a:lnTo>
                        <a:pt x="535" y="243"/>
                      </a:lnTo>
                      <a:lnTo>
                        <a:pt x="526" y="243"/>
                      </a:lnTo>
                      <a:lnTo>
                        <a:pt x="520" y="241"/>
                      </a:lnTo>
                      <a:lnTo>
                        <a:pt x="513" y="240"/>
                      </a:lnTo>
                      <a:lnTo>
                        <a:pt x="505" y="240"/>
                      </a:lnTo>
                      <a:lnTo>
                        <a:pt x="498" y="238"/>
                      </a:lnTo>
                      <a:lnTo>
                        <a:pt x="491" y="238"/>
                      </a:lnTo>
                      <a:lnTo>
                        <a:pt x="483" y="237"/>
                      </a:lnTo>
                      <a:lnTo>
                        <a:pt x="476" y="237"/>
                      </a:lnTo>
                      <a:lnTo>
                        <a:pt x="467" y="236"/>
                      </a:lnTo>
                      <a:lnTo>
                        <a:pt x="460" y="234"/>
                      </a:lnTo>
                      <a:lnTo>
                        <a:pt x="451" y="233"/>
                      </a:lnTo>
                      <a:lnTo>
                        <a:pt x="444" y="233"/>
                      </a:lnTo>
                      <a:lnTo>
                        <a:pt x="435" y="231"/>
                      </a:lnTo>
                      <a:lnTo>
                        <a:pt x="427" y="230"/>
                      </a:lnTo>
                      <a:lnTo>
                        <a:pt x="419" y="230"/>
                      </a:lnTo>
                      <a:lnTo>
                        <a:pt x="411" y="228"/>
                      </a:lnTo>
                      <a:lnTo>
                        <a:pt x="401" y="227"/>
                      </a:lnTo>
                      <a:lnTo>
                        <a:pt x="394" y="225"/>
                      </a:lnTo>
                      <a:lnTo>
                        <a:pt x="385" y="224"/>
                      </a:lnTo>
                      <a:lnTo>
                        <a:pt x="376" y="224"/>
                      </a:lnTo>
                      <a:lnTo>
                        <a:pt x="367" y="222"/>
                      </a:lnTo>
                      <a:lnTo>
                        <a:pt x="358" y="221"/>
                      </a:lnTo>
                      <a:lnTo>
                        <a:pt x="350" y="219"/>
                      </a:lnTo>
                      <a:lnTo>
                        <a:pt x="341" y="218"/>
                      </a:lnTo>
                      <a:lnTo>
                        <a:pt x="332" y="216"/>
                      </a:lnTo>
                      <a:lnTo>
                        <a:pt x="323" y="215"/>
                      </a:lnTo>
                      <a:lnTo>
                        <a:pt x="313" y="214"/>
                      </a:lnTo>
                      <a:lnTo>
                        <a:pt x="304" y="212"/>
                      </a:lnTo>
                      <a:lnTo>
                        <a:pt x="295" y="211"/>
                      </a:lnTo>
                      <a:lnTo>
                        <a:pt x="286" y="209"/>
                      </a:lnTo>
                      <a:lnTo>
                        <a:pt x="276" y="208"/>
                      </a:lnTo>
                      <a:lnTo>
                        <a:pt x="269" y="206"/>
                      </a:lnTo>
                      <a:lnTo>
                        <a:pt x="259" y="205"/>
                      </a:lnTo>
                      <a:lnTo>
                        <a:pt x="250" y="203"/>
                      </a:lnTo>
                      <a:lnTo>
                        <a:pt x="241" y="202"/>
                      </a:lnTo>
                      <a:lnTo>
                        <a:pt x="232" y="200"/>
                      </a:lnTo>
                      <a:lnTo>
                        <a:pt x="223" y="199"/>
                      </a:lnTo>
                      <a:lnTo>
                        <a:pt x="216" y="196"/>
                      </a:lnTo>
                      <a:lnTo>
                        <a:pt x="207" y="194"/>
                      </a:lnTo>
                      <a:lnTo>
                        <a:pt x="200" y="193"/>
                      </a:lnTo>
                      <a:lnTo>
                        <a:pt x="192" y="192"/>
                      </a:lnTo>
                      <a:lnTo>
                        <a:pt x="185" y="190"/>
                      </a:lnTo>
                      <a:lnTo>
                        <a:pt x="178" y="187"/>
                      </a:lnTo>
                      <a:lnTo>
                        <a:pt x="170" y="187"/>
                      </a:lnTo>
                      <a:lnTo>
                        <a:pt x="163" y="186"/>
                      </a:lnTo>
                      <a:lnTo>
                        <a:pt x="156" y="184"/>
                      </a:lnTo>
                      <a:lnTo>
                        <a:pt x="150" y="183"/>
                      </a:lnTo>
                      <a:lnTo>
                        <a:pt x="144" y="181"/>
                      </a:lnTo>
                      <a:lnTo>
                        <a:pt x="137" y="180"/>
                      </a:lnTo>
                      <a:lnTo>
                        <a:pt x="131" y="178"/>
                      </a:lnTo>
                      <a:lnTo>
                        <a:pt x="123" y="177"/>
                      </a:lnTo>
                      <a:lnTo>
                        <a:pt x="119" y="175"/>
                      </a:lnTo>
                      <a:lnTo>
                        <a:pt x="113" y="174"/>
                      </a:lnTo>
                      <a:lnTo>
                        <a:pt x="107" y="173"/>
                      </a:lnTo>
                      <a:lnTo>
                        <a:pt x="101" y="173"/>
                      </a:lnTo>
                      <a:lnTo>
                        <a:pt x="97" y="171"/>
                      </a:lnTo>
                      <a:lnTo>
                        <a:pt x="91" y="170"/>
                      </a:lnTo>
                      <a:lnTo>
                        <a:pt x="87" y="168"/>
                      </a:lnTo>
                      <a:lnTo>
                        <a:pt x="81" y="167"/>
                      </a:lnTo>
                      <a:lnTo>
                        <a:pt x="76" y="165"/>
                      </a:lnTo>
                      <a:lnTo>
                        <a:pt x="72" y="165"/>
                      </a:lnTo>
                      <a:lnTo>
                        <a:pt x="68" y="164"/>
                      </a:lnTo>
                      <a:lnTo>
                        <a:pt x="63" y="162"/>
                      </a:lnTo>
                      <a:lnTo>
                        <a:pt x="60" y="162"/>
                      </a:lnTo>
                      <a:lnTo>
                        <a:pt x="56" y="161"/>
                      </a:lnTo>
                      <a:lnTo>
                        <a:pt x="51" y="159"/>
                      </a:lnTo>
                      <a:lnTo>
                        <a:pt x="49" y="158"/>
                      </a:lnTo>
                      <a:lnTo>
                        <a:pt x="44" y="158"/>
                      </a:lnTo>
                      <a:lnTo>
                        <a:pt x="41" y="156"/>
                      </a:lnTo>
                      <a:lnTo>
                        <a:pt x="38" y="156"/>
                      </a:lnTo>
                      <a:lnTo>
                        <a:pt x="35" y="155"/>
                      </a:lnTo>
                      <a:lnTo>
                        <a:pt x="32" y="155"/>
                      </a:lnTo>
                      <a:lnTo>
                        <a:pt x="27" y="153"/>
                      </a:lnTo>
                      <a:lnTo>
                        <a:pt x="22" y="152"/>
                      </a:lnTo>
                      <a:lnTo>
                        <a:pt x="18" y="151"/>
                      </a:lnTo>
                      <a:lnTo>
                        <a:pt x="13" y="149"/>
                      </a:lnTo>
                      <a:lnTo>
                        <a:pt x="10" y="148"/>
                      </a:lnTo>
                      <a:lnTo>
                        <a:pt x="7" y="146"/>
                      </a:lnTo>
                      <a:lnTo>
                        <a:pt x="5" y="146"/>
                      </a:lnTo>
                      <a:lnTo>
                        <a:pt x="3" y="146"/>
                      </a:lnTo>
                      <a:lnTo>
                        <a:pt x="0" y="145"/>
                      </a:lnTo>
                      <a:lnTo>
                        <a:pt x="0" y="143"/>
                      </a:lnTo>
                      <a:lnTo>
                        <a:pt x="3" y="140"/>
                      </a:lnTo>
                      <a:lnTo>
                        <a:pt x="3" y="137"/>
                      </a:lnTo>
                      <a:lnTo>
                        <a:pt x="6" y="136"/>
                      </a:lnTo>
                      <a:lnTo>
                        <a:pt x="7" y="133"/>
                      </a:lnTo>
                      <a:lnTo>
                        <a:pt x="10" y="130"/>
                      </a:lnTo>
                      <a:lnTo>
                        <a:pt x="13" y="126"/>
                      </a:lnTo>
                      <a:lnTo>
                        <a:pt x="16" y="121"/>
                      </a:lnTo>
                      <a:lnTo>
                        <a:pt x="19" y="117"/>
                      </a:lnTo>
                      <a:lnTo>
                        <a:pt x="22" y="112"/>
                      </a:lnTo>
                      <a:lnTo>
                        <a:pt x="27" y="107"/>
                      </a:lnTo>
                      <a:lnTo>
                        <a:pt x="29" y="102"/>
                      </a:lnTo>
                      <a:lnTo>
                        <a:pt x="34" y="96"/>
                      </a:lnTo>
                      <a:lnTo>
                        <a:pt x="38" y="92"/>
                      </a:lnTo>
                      <a:lnTo>
                        <a:pt x="43" y="86"/>
                      </a:lnTo>
                      <a:lnTo>
                        <a:pt x="47" y="80"/>
                      </a:lnTo>
                      <a:lnTo>
                        <a:pt x="51" y="76"/>
                      </a:lnTo>
                      <a:lnTo>
                        <a:pt x="56" y="70"/>
                      </a:lnTo>
                      <a:lnTo>
                        <a:pt x="60" y="64"/>
                      </a:lnTo>
                      <a:lnTo>
                        <a:pt x="66" y="58"/>
                      </a:lnTo>
                      <a:lnTo>
                        <a:pt x="71" y="52"/>
                      </a:lnTo>
                      <a:lnTo>
                        <a:pt x="76" y="48"/>
                      </a:lnTo>
                      <a:lnTo>
                        <a:pt x="81" y="42"/>
                      </a:lnTo>
                      <a:lnTo>
                        <a:pt x="87" y="36"/>
                      </a:lnTo>
                      <a:lnTo>
                        <a:pt x="91" y="30"/>
                      </a:lnTo>
                      <a:lnTo>
                        <a:pt x="97" y="26"/>
                      </a:lnTo>
                      <a:lnTo>
                        <a:pt x="101" y="22"/>
                      </a:lnTo>
                      <a:lnTo>
                        <a:pt x="107" y="17"/>
                      </a:lnTo>
                      <a:lnTo>
                        <a:pt x="112" y="13"/>
                      </a:lnTo>
                      <a:lnTo>
                        <a:pt x="118" y="10"/>
                      </a:lnTo>
                      <a:lnTo>
                        <a:pt x="126" y="0"/>
                      </a:lnTo>
                      <a:close/>
                    </a:path>
                  </a:pathLst>
                </a:custGeom>
                <a:solidFill>
                  <a:srgbClr val="E6E6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4" name="Freeform 144"/>
                <p:cNvSpPr>
                  <a:spLocks/>
                </p:cNvSpPr>
                <p:nvPr/>
              </p:nvSpPr>
              <p:spPr bwMode="auto">
                <a:xfrm>
                  <a:off x="3891" y="3805"/>
                  <a:ext cx="112" cy="51"/>
                </a:xfrm>
                <a:custGeom>
                  <a:avLst/>
                  <a:gdLst>
                    <a:gd name="T0" fmla="*/ 0 w 225"/>
                    <a:gd name="T1" fmla="*/ 0 h 103"/>
                    <a:gd name="T2" fmla="*/ 0 w 225"/>
                    <a:gd name="T3" fmla="*/ 0 h 103"/>
                    <a:gd name="T4" fmla="*/ 0 w 225"/>
                    <a:gd name="T5" fmla="*/ 0 h 103"/>
                    <a:gd name="T6" fmla="*/ 0 w 225"/>
                    <a:gd name="T7" fmla="*/ 0 h 103"/>
                    <a:gd name="T8" fmla="*/ 0 w 225"/>
                    <a:gd name="T9" fmla="*/ 0 h 103"/>
                    <a:gd name="T10" fmla="*/ 0 w 225"/>
                    <a:gd name="T11" fmla="*/ 0 h 103"/>
                    <a:gd name="T12" fmla="*/ 0 w 225"/>
                    <a:gd name="T13" fmla="*/ 0 h 103"/>
                    <a:gd name="T14" fmla="*/ 0 w 225"/>
                    <a:gd name="T15" fmla="*/ 0 h 103"/>
                    <a:gd name="T16" fmla="*/ 0 w 225"/>
                    <a:gd name="T17" fmla="*/ 0 h 103"/>
                    <a:gd name="T18" fmla="*/ 0 w 225"/>
                    <a:gd name="T19" fmla="*/ 0 h 103"/>
                    <a:gd name="T20" fmla="*/ 0 w 225"/>
                    <a:gd name="T21" fmla="*/ 0 h 103"/>
                    <a:gd name="T22" fmla="*/ 0 w 225"/>
                    <a:gd name="T23" fmla="*/ 0 h 103"/>
                    <a:gd name="T24" fmla="*/ 0 w 225"/>
                    <a:gd name="T25" fmla="*/ 0 h 103"/>
                    <a:gd name="T26" fmla="*/ 0 w 225"/>
                    <a:gd name="T27" fmla="*/ 0 h 103"/>
                    <a:gd name="T28" fmla="*/ 0 w 225"/>
                    <a:gd name="T29" fmla="*/ 0 h 103"/>
                    <a:gd name="T30" fmla="*/ 0 w 225"/>
                    <a:gd name="T31" fmla="*/ 0 h 103"/>
                    <a:gd name="T32" fmla="*/ 0 w 225"/>
                    <a:gd name="T33" fmla="*/ 0 h 103"/>
                    <a:gd name="T34" fmla="*/ 0 w 225"/>
                    <a:gd name="T35" fmla="*/ 0 h 103"/>
                    <a:gd name="T36" fmla="*/ 0 w 225"/>
                    <a:gd name="T37" fmla="*/ 0 h 103"/>
                    <a:gd name="T38" fmla="*/ 0 w 225"/>
                    <a:gd name="T39" fmla="*/ 0 h 103"/>
                    <a:gd name="T40" fmla="*/ 0 w 225"/>
                    <a:gd name="T41" fmla="*/ 0 h 103"/>
                    <a:gd name="T42" fmla="*/ 0 w 225"/>
                    <a:gd name="T43" fmla="*/ 0 h 103"/>
                    <a:gd name="T44" fmla="*/ 0 w 225"/>
                    <a:gd name="T45" fmla="*/ 0 h 103"/>
                    <a:gd name="T46" fmla="*/ 0 w 225"/>
                    <a:gd name="T47" fmla="*/ 0 h 103"/>
                    <a:gd name="T48" fmla="*/ 0 w 225"/>
                    <a:gd name="T49" fmla="*/ 0 h 103"/>
                    <a:gd name="T50" fmla="*/ 0 w 225"/>
                    <a:gd name="T51" fmla="*/ 0 h 103"/>
                    <a:gd name="T52" fmla="*/ 0 w 225"/>
                    <a:gd name="T53" fmla="*/ 0 h 103"/>
                    <a:gd name="T54" fmla="*/ 0 w 225"/>
                    <a:gd name="T55" fmla="*/ 0 h 103"/>
                    <a:gd name="T56" fmla="*/ 0 w 225"/>
                    <a:gd name="T57" fmla="*/ 0 h 103"/>
                    <a:gd name="T58" fmla="*/ 0 w 225"/>
                    <a:gd name="T59" fmla="*/ 0 h 103"/>
                    <a:gd name="T60" fmla="*/ 0 w 225"/>
                    <a:gd name="T61" fmla="*/ 0 h 103"/>
                    <a:gd name="T62" fmla="*/ 0 w 225"/>
                    <a:gd name="T63" fmla="*/ 0 h 103"/>
                    <a:gd name="T64" fmla="*/ 0 w 225"/>
                    <a:gd name="T65" fmla="*/ 0 h 103"/>
                    <a:gd name="T66" fmla="*/ 0 w 225"/>
                    <a:gd name="T67" fmla="*/ 0 h 103"/>
                    <a:gd name="T68" fmla="*/ 0 w 225"/>
                    <a:gd name="T69" fmla="*/ 0 h 103"/>
                    <a:gd name="T70" fmla="*/ 0 w 225"/>
                    <a:gd name="T71" fmla="*/ 0 h 103"/>
                    <a:gd name="T72" fmla="*/ 0 w 225"/>
                    <a:gd name="T73" fmla="*/ 0 h 103"/>
                    <a:gd name="T74" fmla="*/ 0 w 225"/>
                    <a:gd name="T75" fmla="*/ 0 h 103"/>
                    <a:gd name="T76" fmla="*/ 0 w 225"/>
                    <a:gd name="T77" fmla="*/ 0 h 103"/>
                    <a:gd name="T78" fmla="*/ 0 w 225"/>
                    <a:gd name="T79" fmla="*/ 0 h 103"/>
                    <a:gd name="T80" fmla="*/ 0 w 225"/>
                    <a:gd name="T81" fmla="*/ 0 h 103"/>
                    <a:gd name="T82" fmla="*/ 0 w 225"/>
                    <a:gd name="T83" fmla="*/ 0 h 103"/>
                    <a:gd name="T84" fmla="*/ 0 w 225"/>
                    <a:gd name="T85" fmla="*/ 0 h 103"/>
                    <a:gd name="T86" fmla="*/ 0 w 225"/>
                    <a:gd name="T87" fmla="*/ 0 h 103"/>
                    <a:gd name="T88" fmla="*/ 0 w 225"/>
                    <a:gd name="T89" fmla="*/ 0 h 103"/>
                    <a:gd name="T90" fmla="*/ 0 w 225"/>
                    <a:gd name="T91" fmla="*/ 0 h 103"/>
                    <a:gd name="T92" fmla="*/ 0 w 225"/>
                    <a:gd name="T93" fmla="*/ 0 h 103"/>
                    <a:gd name="T94" fmla="*/ 0 w 225"/>
                    <a:gd name="T95" fmla="*/ 0 h 103"/>
                    <a:gd name="T96" fmla="*/ 0 w 225"/>
                    <a:gd name="T97" fmla="*/ 0 h 103"/>
                    <a:gd name="T98" fmla="*/ 0 w 225"/>
                    <a:gd name="T99" fmla="*/ 0 h 103"/>
                    <a:gd name="T100" fmla="*/ 0 w 225"/>
                    <a:gd name="T101" fmla="*/ 0 h 103"/>
                    <a:gd name="T102" fmla="*/ 0 w 225"/>
                    <a:gd name="T103" fmla="*/ 0 h 103"/>
                    <a:gd name="T104" fmla="*/ 0 w 225"/>
                    <a:gd name="T105" fmla="*/ 0 h 103"/>
                    <a:gd name="T106" fmla="*/ 0 w 225"/>
                    <a:gd name="T107" fmla="*/ 0 h 103"/>
                    <a:gd name="T108" fmla="*/ 0 w 225"/>
                    <a:gd name="T109" fmla="*/ 0 h 103"/>
                    <a:gd name="T110" fmla="*/ 0 w 225"/>
                    <a:gd name="T111" fmla="*/ 0 h 103"/>
                    <a:gd name="T112" fmla="*/ 0 w 225"/>
                    <a:gd name="T113" fmla="*/ 0 h 10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25"/>
                    <a:gd name="T172" fmla="*/ 0 h 103"/>
                    <a:gd name="T173" fmla="*/ 225 w 225"/>
                    <a:gd name="T174" fmla="*/ 103 h 10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25" h="103">
                      <a:moveTo>
                        <a:pt x="0" y="74"/>
                      </a:moveTo>
                      <a:lnTo>
                        <a:pt x="0" y="74"/>
                      </a:lnTo>
                      <a:lnTo>
                        <a:pt x="3" y="71"/>
                      </a:lnTo>
                      <a:lnTo>
                        <a:pt x="6" y="68"/>
                      </a:lnTo>
                      <a:lnTo>
                        <a:pt x="10" y="63"/>
                      </a:lnTo>
                      <a:lnTo>
                        <a:pt x="15" y="57"/>
                      </a:lnTo>
                      <a:lnTo>
                        <a:pt x="21" y="52"/>
                      </a:lnTo>
                      <a:lnTo>
                        <a:pt x="24" y="47"/>
                      </a:lnTo>
                      <a:lnTo>
                        <a:pt x="27" y="44"/>
                      </a:lnTo>
                      <a:lnTo>
                        <a:pt x="30" y="41"/>
                      </a:lnTo>
                      <a:lnTo>
                        <a:pt x="34" y="38"/>
                      </a:lnTo>
                      <a:lnTo>
                        <a:pt x="37" y="34"/>
                      </a:lnTo>
                      <a:lnTo>
                        <a:pt x="40" y="31"/>
                      </a:lnTo>
                      <a:lnTo>
                        <a:pt x="43" y="28"/>
                      </a:lnTo>
                      <a:lnTo>
                        <a:pt x="47" y="24"/>
                      </a:lnTo>
                      <a:lnTo>
                        <a:pt x="50" y="21"/>
                      </a:lnTo>
                      <a:lnTo>
                        <a:pt x="53" y="18"/>
                      </a:lnTo>
                      <a:lnTo>
                        <a:pt x="56" y="15"/>
                      </a:lnTo>
                      <a:lnTo>
                        <a:pt x="60" y="12"/>
                      </a:lnTo>
                      <a:lnTo>
                        <a:pt x="66" y="8"/>
                      </a:lnTo>
                      <a:lnTo>
                        <a:pt x="72" y="3"/>
                      </a:lnTo>
                      <a:lnTo>
                        <a:pt x="77" y="0"/>
                      </a:lnTo>
                      <a:lnTo>
                        <a:pt x="81" y="0"/>
                      </a:lnTo>
                      <a:lnTo>
                        <a:pt x="82" y="0"/>
                      </a:lnTo>
                      <a:lnTo>
                        <a:pt x="87" y="0"/>
                      </a:lnTo>
                      <a:lnTo>
                        <a:pt x="90" y="0"/>
                      </a:lnTo>
                      <a:lnTo>
                        <a:pt x="94" y="0"/>
                      </a:lnTo>
                      <a:lnTo>
                        <a:pt x="97" y="2"/>
                      </a:lnTo>
                      <a:lnTo>
                        <a:pt x="101" y="3"/>
                      </a:lnTo>
                      <a:lnTo>
                        <a:pt x="107" y="3"/>
                      </a:lnTo>
                      <a:lnTo>
                        <a:pt x="112" y="3"/>
                      </a:lnTo>
                      <a:lnTo>
                        <a:pt x="118" y="5"/>
                      </a:lnTo>
                      <a:lnTo>
                        <a:pt x="123" y="5"/>
                      </a:lnTo>
                      <a:lnTo>
                        <a:pt x="129" y="6"/>
                      </a:lnTo>
                      <a:lnTo>
                        <a:pt x="137" y="8"/>
                      </a:lnTo>
                      <a:lnTo>
                        <a:pt x="140" y="8"/>
                      </a:lnTo>
                      <a:lnTo>
                        <a:pt x="143" y="8"/>
                      </a:lnTo>
                      <a:lnTo>
                        <a:pt x="146" y="9"/>
                      </a:lnTo>
                      <a:lnTo>
                        <a:pt x="150" y="11"/>
                      </a:lnTo>
                      <a:lnTo>
                        <a:pt x="153" y="11"/>
                      </a:lnTo>
                      <a:lnTo>
                        <a:pt x="156" y="11"/>
                      </a:lnTo>
                      <a:lnTo>
                        <a:pt x="159" y="11"/>
                      </a:lnTo>
                      <a:lnTo>
                        <a:pt x="162" y="12"/>
                      </a:lnTo>
                      <a:lnTo>
                        <a:pt x="165" y="12"/>
                      </a:lnTo>
                      <a:lnTo>
                        <a:pt x="169" y="13"/>
                      </a:lnTo>
                      <a:lnTo>
                        <a:pt x="172" y="13"/>
                      </a:lnTo>
                      <a:lnTo>
                        <a:pt x="175" y="15"/>
                      </a:lnTo>
                      <a:lnTo>
                        <a:pt x="181" y="16"/>
                      </a:lnTo>
                      <a:lnTo>
                        <a:pt x="187" y="16"/>
                      </a:lnTo>
                      <a:lnTo>
                        <a:pt x="193" y="18"/>
                      </a:lnTo>
                      <a:lnTo>
                        <a:pt x="198" y="19"/>
                      </a:lnTo>
                      <a:lnTo>
                        <a:pt x="203" y="21"/>
                      </a:lnTo>
                      <a:lnTo>
                        <a:pt x="207" y="22"/>
                      </a:lnTo>
                      <a:lnTo>
                        <a:pt x="212" y="24"/>
                      </a:lnTo>
                      <a:lnTo>
                        <a:pt x="215" y="25"/>
                      </a:lnTo>
                      <a:lnTo>
                        <a:pt x="217" y="27"/>
                      </a:lnTo>
                      <a:lnTo>
                        <a:pt x="220" y="27"/>
                      </a:lnTo>
                      <a:lnTo>
                        <a:pt x="222" y="28"/>
                      </a:lnTo>
                      <a:lnTo>
                        <a:pt x="225" y="30"/>
                      </a:lnTo>
                      <a:lnTo>
                        <a:pt x="223" y="30"/>
                      </a:lnTo>
                      <a:lnTo>
                        <a:pt x="222" y="33"/>
                      </a:lnTo>
                      <a:lnTo>
                        <a:pt x="219" y="35"/>
                      </a:lnTo>
                      <a:lnTo>
                        <a:pt x="217" y="40"/>
                      </a:lnTo>
                      <a:lnTo>
                        <a:pt x="213" y="44"/>
                      </a:lnTo>
                      <a:lnTo>
                        <a:pt x="210" y="50"/>
                      </a:lnTo>
                      <a:lnTo>
                        <a:pt x="207" y="52"/>
                      </a:lnTo>
                      <a:lnTo>
                        <a:pt x="206" y="55"/>
                      </a:lnTo>
                      <a:lnTo>
                        <a:pt x="203" y="59"/>
                      </a:lnTo>
                      <a:lnTo>
                        <a:pt x="201" y="62"/>
                      </a:lnTo>
                      <a:lnTo>
                        <a:pt x="198" y="65"/>
                      </a:lnTo>
                      <a:lnTo>
                        <a:pt x="195" y="68"/>
                      </a:lnTo>
                      <a:lnTo>
                        <a:pt x="193" y="71"/>
                      </a:lnTo>
                      <a:lnTo>
                        <a:pt x="190" y="75"/>
                      </a:lnTo>
                      <a:lnTo>
                        <a:pt x="184" y="81"/>
                      </a:lnTo>
                      <a:lnTo>
                        <a:pt x="178" y="87"/>
                      </a:lnTo>
                      <a:lnTo>
                        <a:pt x="172" y="91"/>
                      </a:lnTo>
                      <a:lnTo>
                        <a:pt x="168" y="97"/>
                      </a:lnTo>
                      <a:lnTo>
                        <a:pt x="160" y="100"/>
                      </a:lnTo>
                      <a:lnTo>
                        <a:pt x="156" y="103"/>
                      </a:lnTo>
                      <a:lnTo>
                        <a:pt x="154" y="103"/>
                      </a:lnTo>
                      <a:lnTo>
                        <a:pt x="151" y="103"/>
                      </a:lnTo>
                      <a:lnTo>
                        <a:pt x="148" y="101"/>
                      </a:lnTo>
                      <a:lnTo>
                        <a:pt x="146" y="100"/>
                      </a:lnTo>
                      <a:lnTo>
                        <a:pt x="144" y="100"/>
                      </a:lnTo>
                      <a:lnTo>
                        <a:pt x="141" y="100"/>
                      </a:lnTo>
                      <a:lnTo>
                        <a:pt x="137" y="97"/>
                      </a:lnTo>
                      <a:lnTo>
                        <a:pt x="132" y="97"/>
                      </a:lnTo>
                      <a:lnTo>
                        <a:pt x="128" y="96"/>
                      </a:lnTo>
                      <a:lnTo>
                        <a:pt x="123" y="94"/>
                      </a:lnTo>
                      <a:lnTo>
                        <a:pt x="118" y="93"/>
                      </a:lnTo>
                      <a:lnTo>
                        <a:pt x="113" y="93"/>
                      </a:lnTo>
                      <a:lnTo>
                        <a:pt x="109" y="91"/>
                      </a:lnTo>
                      <a:lnTo>
                        <a:pt x="103" y="90"/>
                      </a:lnTo>
                      <a:lnTo>
                        <a:pt x="97" y="88"/>
                      </a:lnTo>
                      <a:lnTo>
                        <a:pt x="91" y="87"/>
                      </a:lnTo>
                      <a:lnTo>
                        <a:pt x="85" y="87"/>
                      </a:lnTo>
                      <a:lnTo>
                        <a:pt x="79" y="85"/>
                      </a:lnTo>
                      <a:lnTo>
                        <a:pt x="77" y="84"/>
                      </a:lnTo>
                      <a:lnTo>
                        <a:pt x="74" y="84"/>
                      </a:lnTo>
                      <a:lnTo>
                        <a:pt x="69" y="82"/>
                      </a:lnTo>
                      <a:lnTo>
                        <a:pt x="66" y="82"/>
                      </a:lnTo>
                      <a:lnTo>
                        <a:pt x="60" y="81"/>
                      </a:lnTo>
                      <a:lnTo>
                        <a:pt x="54" y="81"/>
                      </a:lnTo>
                      <a:lnTo>
                        <a:pt x="52" y="79"/>
                      </a:lnTo>
                      <a:lnTo>
                        <a:pt x="47" y="78"/>
                      </a:lnTo>
                      <a:lnTo>
                        <a:pt x="44" y="78"/>
                      </a:lnTo>
                      <a:lnTo>
                        <a:pt x="41" y="78"/>
                      </a:lnTo>
                      <a:lnTo>
                        <a:pt x="35" y="76"/>
                      </a:lnTo>
                      <a:lnTo>
                        <a:pt x="30" y="76"/>
                      </a:lnTo>
                      <a:lnTo>
                        <a:pt x="24" y="76"/>
                      </a:lnTo>
                      <a:lnTo>
                        <a:pt x="18" y="75"/>
                      </a:lnTo>
                      <a:lnTo>
                        <a:pt x="12" y="75"/>
                      </a:lnTo>
                      <a:lnTo>
                        <a:pt x="6" y="75"/>
                      </a:lnTo>
                      <a:lnTo>
                        <a:pt x="0" y="74"/>
                      </a:lnTo>
                      <a:close/>
                    </a:path>
                  </a:pathLst>
                </a:custGeom>
                <a:solidFill>
                  <a:srgbClr val="FF80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5" name="Freeform 145"/>
                <p:cNvSpPr>
                  <a:spLocks/>
                </p:cNvSpPr>
                <p:nvPr/>
              </p:nvSpPr>
              <p:spPr bwMode="auto">
                <a:xfrm>
                  <a:off x="4050" y="3361"/>
                  <a:ext cx="249" cy="229"/>
                </a:xfrm>
                <a:custGeom>
                  <a:avLst/>
                  <a:gdLst>
                    <a:gd name="T0" fmla="*/ 0 w 498"/>
                    <a:gd name="T1" fmla="*/ 2 h 457"/>
                    <a:gd name="T2" fmla="*/ 1 w 498"/>
                    <a:gd name="T3" fmla="*/ 2 h 457"/>
                    <a:gd name="T4" fmla="*/ 1 w 498"/>
                    <a:gd name="T5" fmla="*/ 2 h 457"/>
                    <a:gd name="T6" fmla="*/ 1 w 498"/>
                    <a:gd name="T7" fmla="*/ 2 h 457"/>
                    <a:gd name="T8" fmla="*/ 1 w 498"/>
                    <a:gd name="T9" fmla="*/ 2 h 457"/>
                    <a:gd name="T10" fmla="*/ 1 w 498"/>
                    <a:gd name="T11" fmla="*/ 2 h 457"/>
                    <a:gd name="T12" fmla="*/ 1 w 498"/>
                    <a:gd name="T13" fmla="*/ 2 h 457"/>
                    <a:gd name="T14" fmla="*/ 1 w 498"/>
                    <a:gd name="T15" fmla="*/ 2 h 457"/>
                    <a:gd name="T16" fmla="*/ 1 w 498"/>
                    <a:gd name="T17" fmla="*/ 2 h 457"/>
                    <a:gd name="T18" fmla="*/ 1 w 498"/>
                    <a:gd name="T19" fmla="*/ 2 h 457"/>
                    <a:gd name="T20" fmla="*/ 1 w 498"/>
                    <a:gd name="T21" fmla="*/ 1 h 457"/>
                    <a:gd name="T22" fmla="*/ 1 w 498"/>
                    <a:gd name="T23" fmla="*/ 1 h 457"/>
                    <a:gd name="T24" fmla="*/ 1 w 498"/>
                    <a:gd name="T25" fmla="*/ 1 h 457"/>
                    <a:gd name="T26" fmla="*/ 1 w 498"/>
                    <a:gd name="T27" fmla="*/ 1 h 457"/>
                    <a:gd name="T28" fmla="*/ 1 w 498"/>
                    <a:gd name="T29" fmla="*/ 1 h 457"/>
                    <a:gd name="T30" fmla="*/ 1 w 498"/>
                    <a:gd name="T31" fmla="*/ 1 h 457"/>
                    <a:gd name="T32" fmla="*/ 1 w 498"/>
                    <a:gd name="T33" fmla="*/ 1 h 457"/>
                    <a:gd name="T34" fmla="*/ 1 w 498"/>
                    <a:gd name="T35" fmla="*/ 1 h 457"/>
                    <a:gd name="T36" fmla="*/ 1 w 498"/>
                    <a:gd name="T37" fmla="*/ 1 h 457"/>
                    <a:gd name="T38" fmla="*/ 1 w 498"/>
                    <a:gd name="T39" fmla="*/ 1 h 457"/>
                    <a:gd name="T40" fmla="*/ 1 w 498"/>
                    <a:gd name="T41" fmla="*/ 1 h 457"/>
                    <a:gd name="T42" fmla="*/ 1 w 498"/>
                    <a:gd name="T43" fmla="*/ 1 h 457"/>
                    <a:gd name="T44" fmla="*/ 1 w 498"/>
                    <a:gd name="T45" fmla="*/ 1 h 457"/>
                    <a:gd name="T46" fmla="*/ 1 w 498"/>
                    <a:gd name="T47" fmla="*/ 1 h 457"/>
                    <a:gd name="T48" fmla="*/ 1 w 498"/>
                    <a:gd name="T49" fmla="*/ 0 h 457"/>
                    <a:gd name="T50" fmla="*/ 1 w 498"/>
                    <a:gd name="T51" fmla="*/ 0 h 457"/>
                    <a:gd name="T52" fmla="*/ 1 w 498"/>
                    <a:gd name="T53" fmla="*/ 0 h 457"/>
                    <a:gd name="T54" fmla="*/ 1 w 498"/>
                    <a:gd name="T55" fmla="*/ 0 h 457"/>
                    <a:gd name="T56" fmla="*/ 1 w 498"/>
                    <a:gd name="T57" fmla="*/ 1 h 457"/>
                    <a:gd name="T58" fmla="*/ 1 w 498"/>
                    <a:gd name="T59" fmla="*/ 1 h 457"/>
                    <a:gd name="T60" fmla="*/ 2 w 498"/>
                    <a:gd name="T61" fmla="*/ 1 h 457"/>
                    <a:gd name="T62" fmla="*/ 2 w 498"/>
                    <a:gd name="T63" fmla="*/ 1 h 457"/>
                    <a:gd name="T64" fmla="*/ 2 w 498"/>
                    <a:gd name="T65" fmla="*/ 1 h 457"/>
                    <a:gd name="T66" fmla="*/ 2 w 498"/>
                    <a:gd name="T67" fmla="*/ 1 h 457"/>
                    <a:gd name="T68" fmla="*/ 2 w 498"/>
                    <a:gd name="T69" fmla="*/ 1 h 457"/>
                    <a:gd name="T70" fmla="*/ 2 w 498"/>
                    <a:gd name="T71" fmla="*/ 1 h 457"/>
                    <a:gd name="T72" fmla="*/ 2 w 498"/>
                    <a:gd name="T73" fmla="*/ 1 h 457"/>
                    <a:gd name="T74" fmla="*/ 2 w 498"/>
                    <a:gd name="T75" fmla="*/ 1 h 457"/>
                    <a:gd name="T76" fmla="*/ 2 w 498"/>
                    <a:gd name="T77" fmla="*/ 1 h 457"/>
                    <a:gd name="T78" fmla="*/ 2 w 498"/>
                    <a:gd name="T79" fmla="*/ 1 h 457"/>
                    <a:gd name="T80" fmla="*/ 2 w 498"/>
                    <a:gd name="T81" fmla="*/ 1 h 457"/>
                    <a:gd name="T82" fmla="*/ 2 w 498"/>
                    <a:gd name="T83" fmla="*/ 1 h 457"/>
                    <a:gd name="T84" fmla="*/ 2 w 498"/>
                    <a:gd name="T85" fmla="*/ 1 h 457"/>
                    <a:gd name="T86" fmla="*/ 2 w 498"/>
                    <a:gd name="T87" fmla="*/ 1 h 457"/>
                    <a:gd name="T88" fmla="*/ 2 w 498"/>
                    <a:gd name="T89" fmla="*/ 1 h 457"/>
                    <a:gd name="T90" fmla="*/ 2 w 498"/>
                    <a:gd name="T91" fmla="*/ 1 h 457"/>
                    <a:gd name="T92" fmla="*/ 2 w 498"/>
                    <a:gd name="T93" fmla="*/ 1 h 457"/>
                    <a:gd name="T94" fmla="*/ 2 w 498"/>
                    <a:gd name="T95" fmla="*/ 1 h 457"/>
                    <a:gd name="T96" fmla="*/ 2 w 498"/>
                    <a:gd name="T97" fmla="*/ 1 h 457"/>
                    <a:gd name="T98" fmla="*/ 2 w 498"/>
                    <a:gd name="T99" fmla="*/ 1 h 457"/>
                    <a:gd name="T100" fmla="*/ 2 w 498"/>
                    <a:gd name="T101" fmla="*/ 1 h 457"/>
                    <a:gd name="T102" fmla="*/ 2 w 498"/>
                    <a:gd name="T103" fmla="*/ 1 h 457"/>
                    <a:gd name="T104" fmla="*/ 2 w 498"/>
                    <a:gd name="T105" fmla="*/ 2 h 457"/>
                    <a:gd name="T106" fmla="*/ 2 w 498"/>
                    <a:gd name="T107" fmla="*/ 2 h 457"/>
                    <a:gd name="T108" fmla="*/ 2 w 498"/>
                    <a:gd name="T109" fmla="*/ 2 h 457"/>
                    <a:gd name="T110" fmla="*/ 2 w 498"/>
                    <a:gd name="T111" fmla="*/ 2 h 457"/>
                    <a:gd name="T112" fmla="*/ 2 w 498"/>
                    <a:gd name="T113" fmla="*/ 2 h 457"/>
                    <a:gd name="T114" fmla="*/ 2 w 498"/>
                    <a:gd name="T115" fmla="*/ 2 h 457"/>
                    <a:gd name="T116" fmla="*/ 2 w 498"/>
                    <a:gd name="T117" fmla="*/ 2 h 457"/>
                    <a:gd name="T118" fmla="*/ 2 w 498"/>
                    <a:gd name="T119" fmla="*/ 2 h 457"/>
                    <a:gd name="T120" fmla="*/ 2 w 498"/>
                    <a:gd name="T121" fmla="*/ 2 h 457"/>
                    <a:gd name="T122" fmla="*/ 0 w 498"/>
                    <a:gd name="T123" fmla="*/ 2 h 45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8"/>
                    <a:gd name="T187" fmla="*/ 0 h 457"/>
                    <a:gd name="T188" fmla="*/ 498 w 498"/>
                    <a:gd name="T189" fmla="*/ 457 h 45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8" h="457">
                      <a:moveTo>
                        <a:pt x="0" y="426"/>
                      </a:moveTo>
                      <a:lnTo>
                        <a:pt x="0" y="425"/>
                      </a:lnTo>
                      <a:lnTo>
                        <a:pt x="0" y="422"/>
                      </a:lnTo>
                      <a:lnTo>
                        <a:pt x="1" y="419"/>
                      </a:lnTo>
                      <a:lnTo>
                        <a:pt x="3" y="413"/>
                      </a:lnTo>
                      <a:lnTo>
                        <a:pt x="3" y="410"/>
                      </a:lnTo>
                      <a:lnTo>
                        <a:pt x="3" y="407"/>
                      </a:lnTo>
                      <a:lnTo>
                        <a:pt x="4" y="403"/>
                      </a:lnTo>
                      <a:lnTo>
                        <a:pt x="4" y="400"/>
                      </a:lnTo>
                      <a:lnTo>
                        <a:pt x="6" y="395"/>
                      </a:lnTo>
                      <a:lnTo>
                        <a:pt x="7" y="391"/>
                      </a:lnTo>
                      <a:lnTo>
                        <a:pt x="7" y="387"/>
                      </a:lnTo>
                      <a:lnTo>
                        <a:pt x="9" y="382"/>
                      </a:lnTo>
                      <a:lnTo>
                        <a:pt x="10" y="376"/>
                      </a:lnTo>
                      <a:lnTo>
                        <a:pt x="10" y="371"/>
                      </a:lnTo>
                      <a:lnTo>
                        <a:pt x="12" y="366"/>
                      </a:lnTo>
                      <a:lnTo>
                        <a:pt x="13" y="360"/>
                      </a:lnTo>
                      <a:lnTo>
                        <a:pt x="14" y="353"/>
                      </a:lnTo>
                      <a:lnTo>
                        <a:pt x="16" y="347"/>
                      </a:lnTo>
                      <a:lnTo>
                        <a:pt x="17" y="340"/>
                      </a:lnTo>
                      <a:lnTo>
                        <a:pt x="19" y="334"/>
                      </a:lnTo>
                      <a:lnTo>
                        <a:pt x="20" y="327"/>
                      </a:lnTo>
                      <a:lnTo>
                        <a:pt x="20" y="319"/>
                      </a:lnTo>
                      <a:lnTo>
                        <a:pt x="22" y="312"/>
                      </a:lnTo>
                      <a:lnTo>
                        <a:pt x="23" y="306"/>
                      </a:lnTo>
                      <a:lnTo>
                        <a:pt x="25" y="297"/>
                      </a:lnTo>
                      <a:lnTo>
                        <a:pt x="26" y="290"/>
                      </a:lnTo>
                      <a:lnTo>
                        <a:pt x="28" y="283"/>
                      </a:lnTo>
                      <a:lnTo>
                        <a:pt x="31" y="275"/>
                      </a:lnTo>
                      <a:lnTo>
                        <a:pt x="31" y="266"/>
                      </a:lnTo>
                      <a:lnTo>
                        <a:pt x="32" y="259"/>
                      </a:lnTo>
                      <a:lnTo>
                        <a:pt x="34" y="250"/>
                      </a:lnTo>
                      <a:lnTo>
                        <a:pt x="35" y="242"/>
                      </a:lnTo>
                      <a:lnTo>
                        <a:pt x="36" y="233"/>
                      </a:lnTo>
                      <a:lnTo>
                        <a:pt x="38" y="225"/>
                      </a:lnTo>
                      <a:lnTo>
                        <a:pt x="39" y="217"/>
                      </a:lnTo>
                      <a:lnTo>
                        <a:pt x="41" y="208"/>
                      </a:lnTo>
                      <a:lnTo>
                        <a:pt x="42" y="199"/>
                      </a:lnTo>
                      <a:lnTo>
                        <a:pt x="44" y="190"/>
                      </a:lnTo>
                      <a:lnTo>
                        <a:pt x="45" y="180"/>
                      </a:lnTo>
                      <a:lnTo>
                        <a:pt x="47" y="173"/>
                      </a:lnTo>
                      <a:lnTo>
                        <a:pt x="48" y="162"/>
                      </a:lnTo>
                      <a:lnTo>
                        <a:pt x="50" y="154"/>
                      </a:lnTo>
                      <a:lnTo>
                        <a:pt x="51" y="146"/>
                      </a:lnTo>
                      <a:lnTo>
                        <a:pt x="53" y="138"/>
                      </a:lnTo>
                      <a:lnTo>
                        <a:pt x="53" y="129"/>
                      </a:lnTo>
                      <a:lnTo>
                        <a:pt x="54" y="118"/>
                      </a:lnTo>
                      <a:lnTo>
                        <a:pt x="56" y="110"/>
                      </a:lnTo>
                      <a:lnTo>
                        <a:pt x="57" y="101"/>
                      </a:lnTo>
                      <a:lnTo>
                        <a:pt x="57" y="92"/>
                      </a:lnTo>
                      <a:lnTo>
                        <a:pt x="59" y="83"/>
                      </a:lnTo>
                      <a:lnTo>
                        <a:pt x="60" y="76"/>
                      </a:lnTo>
                      <a:lnTo>
                        <a:pt x="61" y="67"/>
                      </a:lnTo>
                      <a:lnTo>
                        <a:pt x="61" y="58"/>
                      </a:lnTo>
                      <a:lnTo>
                        <a:pt x="61" y="50"/>
                      </a:lnTo>
                      <a:lnTo>
                        <a:pt x="63" y="41"/>
                      </a:lnTo>
                      <a:lnTo>
                        <a:pt x="64" y="34"/>
                      </a:lnTo>
                      <a:lnTo>
                        <a:pt x="64" y="25"/>
                      </a:lnTo>
                      <a:lnTo>
                        <a:pt x="64" y="17"/>
                      </a:lnTo>
                      <a:lnTo>
                        <a:pt x="66" y="9"/>
                      </a:lnTo>
                      <a:lnTo>
                        <a:pt x="67" y="3"/>
                      </a:lnTo>
                      <a:lnTo>
                        <a:pt x="67" y="1"/>
                      </a:lnTo>
                      <a:lnTo>
                        <a:pt x="70" y="1"/>
                      </a:lnTo>
                      <a:lnTo>
                        <a:pt x="73" y="1"/>
                      </a:lnTo>
                      <a:lnTo>
                        <a:pt x="79" y="1"/>
                      </a:lnTo>
                      <a:lnTo>
                        <a:pt x="82" y="1"/>
                      </a:lnTo>
                      <a:lnTo>
                        <a:pt x="85" y="1"/>
                      </a:lnTo>
                      <a:lnTo>
                        <a:pt x="89" y="1"/>
                      </a:lnTo>
                      <a:lnTo>
                        <a:pt x="94" y="1"/>
                      </a:lnTo>
                      <a:lnTo>
                        <a:pt x="98" y="1"/>
                      </a:lnTo>
                      <a:lnTo>
                        <a:pt x="104" y="1"/>
                      </a:lnTo>
                      <a:lnTo>
                        <a:pt x="108" y="1"/>
                      </a:lnTo>
                      <a:lnTo>
                        <a:pt x="114" y="1"/>
                      </a:lnTo>
                      <a:lnTo>
                        <a:pt x="120" y="0"/>
                      </a:lnTo>
                      <a:lnTo>
                        <a:pt x="126" y="0"/>
                      </a:lnTo>
                      <a:lnTo>
                        <a:pt x="132" y="0"/>
                      </a:lnTo>
                      <a:lnTo>
                        <a:pt x="139" y="0"/>
                      </a:lnTo>
                      <a:lnTo>
                        <a:pt x="145" y="0"/>
                      </a:lnTo>
                      <a:lnTo>
                        <a:pt x="152" y="0"/>
                      </a:lnTo>
                      <a:lnTo>
                        <a:pt x="160" y="0"/>
                      </a:lnTo>
                      <a:lnTo>
                        <a:pt x="167" y="0"/>
                      </a:lnTo>
                      <a:lnTo>
                        <a:pt x="175" y="0"/>
                      </a:lnTo>
                      <a:lnTo>
                        <a:pt x="182" y="0"/>
                      </a:lnTo>
                      <a:lnTo>
                        <a:pt x="189" y="0"/>
                      </a:lnTo>
                      <a:lnTo>
                        <a:pt x="198" y="0"/>
                      </a:lnTo>
                      <a:lnTo>
                        <a:pt x="205" y="0"/>
                      </a:lnTo>
                      <a:lnTo>
                        <a:pt x="214" y="1"/>
                      </a:lnTo>
                      <a:lnTo>
                        <a:pt x="223" y="1"/>
                      </a:lnTo>
                      <a:lnTo>
                        <a:pt x="230" y="1"/>
                      </a:lnTo>
                      <a:lnTo>
                        <a:pt x="239" y="1"/>
                      </a:lnTo>
                      <a:lnTo>
                        <a:pt x="248" y="1"/>
                      </a:lnTo>
                      <a:lnTo>
                        <a:pt x="257" y="1"/>
                      </a:lnTo>
                      <a:lnTo>
                        <a:pt x="266" y="1"/>
                      </a:lnTo>
                      <a:lnTo>
                        <a:pt x="274" y="1"/>
                      </a:lnTo>
                      <a:lnTo>
                        <a:pt x="283" y="1"/>
                      </a:lnTo>
                      <a:lnTo>
                        <a:pt x="292" y="3"/>
                      </a:lnTo>
                      <a:lnTo>
                        <a:pt x="301" y="3"/>
                      </a:lnTo>
                      <a:lnTo>
                        <a:pt x="310" y="3"/>
                      </a:lnTo>
                      <a:lnTo>
                        <a:pt x="318" y="3"/>
                      </a:lnTo>
                      <a:lnTo>
                        <a:pt x="327" y="3"/>
                      </a:lnTo>
                      <a:lnTo>
                        <a:pt x="338" y="4"/>
                      </a:lnTo>
                      <a:lnTo>
                        <a:pt x="345" y="4"/>
                      </a:lnTo>
                      <a:lnTo>
                        <a:pt x="355" y="6"/>
                      </a:lnTo>
                      <a:lnTo>
                        <a:pt x="364" y="6"/>
                      </a:lnTo>
                      <a:lnTo>
                        <a:pt x="373" y="7"/>
                      </a:lnTo>
                      <a:lnTo>
                        <a:pt x="382" y="7"/>
                      </a:lnTo>
                      <a:lnTo>
                        <a:pt x="390" y="9"/>
                      </a:lnTo>
                      <a:lnTo>
                        <a:pt x="398" y="9"/>
                      </a:lnTo>
                      <a:lnTo>
                        <a:pt x="407" y="10"/>
                      </a:lnTo>
                      <a:lnTo>
                        <a:pt x="415" y="10"/>
                      </a:lnTo>
                      <a:lnTo>
                        <a:pt x="424" y="12"/>
                      </a:lnTo>
                      <a:lnTo>
                        <a:pt x="431" y="12"/>
                      </a:lnTo>
                      <a:lnTo>
                        <a:pt x="439" y="13"/>
                      </a:lnTo>
                      <a:lnTo>
                        <a:pt x="448" y="14"/>
                      </a:lnTo>
                      <a:lnTo>
                        <a:pt x="455" y="16"/>
                      </a:lnTo>
                      <a:lnTo>
                        <a:pt x="462" y="16"/>
                      </a:lnTo>
                      <a:lnTo>
                        <a:pt x="470" y="19"/>
                      </a:lnTo>
                      <a:lnTo>
                        <a:pt x="477" y="19"/>
                      </a:lnTo>
                      <a:lnTo>
                        <a:pt x="484" y="22"/>
                      </a:lnTo>
                      <a:lnTo>
                        <a:pt x="492" y="23"/>
                      </a:lnTo>
                      <a:lnTo>
                        <a:pt x="498" y="25"/>
                      </a:lnTo>
                      <a:lnTo>
                        <a:pt x="496" y="28"/>
                      </a:lnTo>
                      <a:lnTo>
                        <a:pt x="496" y="29"/>
                      </a:lnTo>
                      <a:lnTo>
                        <a:pt x="496" y="32"/>
                      </a:lnTo>
                      <a:lnTo>
                        <a:pt x="496" y="35"/>
                      </a:lnTo>
                      <a:lnTo>
                        <a:pt x="496" y="39"/>
                      </a:lnTo>
                      <a:lnTo>
                        <a:pt x="495" y="42"/>
                      </a:lnTo>
                      <a:lnTo>
                        <a:pt x="495" y="47"/>
                      </a:lnTo>
                      <a:lnTo>
                        <a:pt x="493" y="51"/>
                      </a:lnTo>
                      <a:lnTo>
                        <a:pt x="493" y="55"/>
                      </a:lnTo>
                      <a:lnTo>
                        <a:pt x="492" y="61"/>
                      </a:lnTo>
                      <a:lnTo>
                        <a:pt x="492" y="66"/>
                      </a:lnTo>
                      <a:lnTo>
                        <a:pt x="490" y="72"/>
                      </a:lnTo>
                      <a:lnTo>
                        <a:pt x="490" y="79"/>
                      </a:lnTo>
                      <a:lnTo>
                        <a:pt x="489" y="85"/>
                      </a:lnTo>
                      <a:lnTo>
                        <a:pt x="487" y="92"/>
                      </a:lnTo>
                      <a:lnTo>
                        <a:pt x="486" y="98"/>
                      </a:lnTo>
                      <a:lnTo>
                        <a:pt x="486" y="105"/>
                      </a:lnTo>
                      <a:lnTo>
                        <a:pt x="483" y="113"/>
                      </a:lnTo>
                      <a:lnTo>
                        <a:pt x="483" y="120"/>
                      </a:lnTo>
                      <a:lnTo>
                        <a:pt x="481" y="127"/>
                      </a:lnTo>
                      <a:lnTo>
                        <a:pt x="481" y="136"/>
                      </a:lnTo>
                      <a:lnTo>
                        <a:pt x="478" y="143"/>
                      </a:lnTo>
                      <a:lnTo>
                        <a:pt x="478" y="152"/>
                      </a:lnTo>
                      <a:lnTo>
                        <a:pt x="476" y="161"/>
                      </a:lnTo>
                      <a:lnTo>
                        <a:pt x="476" y="170"/>
                      </a:lnTo>
                      <a:lnTo>
                        <a:pt x="473" y="179"/>
                      </a:lnTo>
                      <a:lnTo>
                        <a:pt x="473" y="187"/>
                      </a:lnTo>
                      <a:lnTo>
                        <a:pt x="471" y="196"/>
                      </a:lnTo>
                      <a:lnTo>
                        <a:pt x="470" y="206"/>
                      </a:lnTo>
                      <a:lnTo>
                        <a:pt x="468" y="214"/>
                      </a:lnTo>
                      <a:lnTo>
                        <a:pt x="467" y="224"/>
                      </a:lnTo>
                      <a:lnTo>
                        <a:pt x="465" y="233"/>
                      </a:lnTo>
                      <a:lnTo>
                        <a:pt x="464" y="242"/>
                      </a:lnTo>
                      <a:lnTo>
                        <a:pt x="461" y="252"/>
                      </a:lnTo>
                      <a:lnTo>
                        <a:pt x="459" y="261"/>
                      </a:lnTo>
                      <a:lnTo>
                        <a:pt x="458" y="269"/>
                      </a:lnTo>
                      <a:lnTo>
                        <a:pt x="456" y="280"/>
                      </a:lnTo>
                      <a:lnTo>
                        <a:pt x="455" y="287"/>
                      </a:lnTo>
                      <a:lnTo>
                        <a:pt x="452" y="297"/>
                      </a:lnTo>
                      <a:lnTo>
                        <a:pt x="451" y="306"/>
                      </a:lnTo>
                      <a:lnTo>
                        <a:pt x="449" y="315"/>
                      </a:lnTo>
                      <a:lnTo>
                        <a:pt x="448" y="324"/>
                      </a:lnTo>
                      <a:lnTo>
                        <a:pt x="445" y="332"/>
                      </a:lnTo>
                      <a:lnTo>
                        <a:pt x="443" y="341"/>
                      </a:lnTo>
                      <a:lnTo>
                        <a:pt x="442" y="350"/>
                      </a:lnTo>
                      <a:lnTo>
                        <a:pt x="439" y="359"/>
                      </a:lnTo>
                      <a:lnTo>
                        <a:pt x="437" y="366"/>
                      </a:lnTo>
                      <a:lnTo>
                        <a:pt x="436" y="375"/>
                      </a:lnTo>
                      <a:lnTo>
                        <a:pt x="434" y="382"/>
                      </a:lnTo>
                      <a:lnTo>
                        <a:pt x="431" y="390"/>
                      </a:lnTo>
                      <a:lnTo>
                        <a:pt x="429" y="397"/>
                      </a:lnTo>
                      <a:lnTo>
                        <a:pt x="427" y="404"/>
                      </a:lnTo>
                      <a:lnTo>
                        <a:pt x="426" y="412"/>
                      </a:lnTo>
                      <a:lnTo>
                        <a:pt x="424" y="419"/>
                      </a:lnTo>
                      <a:lnTo>
                        <a:pt x="421" y="425"/>
                      </a:lnTo>
                      <a:lnTo>
                        <a:pt x="420" y="431"/>
                      </a:lnTo>
                      <a:lnTo>
                        <a:pt x="418" y="436"/>
                      </a:lnTo>
                      <a:lnTo>
                        <a:pt x="415" y="442"/>
                      </a:lnTo>
                      <a:lnTo>
                        <a:pt x="414" y="447"/>
                      </a:lnTo>
                      <a:lnTo>
                        <a:pt x="411" y="453"/>
                      </a:lnTo>
                      <a:lnTo>
                        <a:pt x="409" y="457"/>
                      </a:lnTo>
                      <a:lnTo>
                        <a:pt x="26" y="429"/>
                      </a:lnTo>
                      <a:lnTo>
                        <a:pt x="0" y="426"/>
                      </a:lnTo>
                      <a:close/>
                    </a:path>
                  </a:pathLst>
                </a:custGeom>
                <a:solidFill>
                  <a:srgbClr val="B8FA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6" name="Freeform 146"/>
                <p:cNvSpPr>
                  <a:spLocks/>
                </p:cNvSpPr>
                <p:nvPr/>
              </p:nvSpPr>
              <p:spPr bwMode="auto">
                <a:xfrm>
                  <a:off x="3895" y="3675"/>
                  <a:ext cx="351" cy="110"/>
                </a:xfrm>
                <a:custGeom>
                  <a:avLst/>
                  <a:gdLst>
                    <a:gd name="T0" fmla="*/ 3 w 702"/>
                    <a:gd name="T1" fmla="*/ 1 h 220"/>
                    <a:gd name="T2" fmla="*/ 3 w 702"/>
                    <a:gd name="T3" fmla="*/ 1 h 220"/>
                    <a:gd name="T4" fmla="*/ 3 w 702"/>
                    <a:gd name="T5" fmla="*/ 1 h 220"/>
                    <a:gd name="T6" fmla="*/ 3 w 702"/>
                    <a:gd name="T7" fmla="*/ 1 h 220"/>
                    <a:gd name="T8" fmla="*/ 3 w 702"/>
                    <a:gd name="T9" fmla="*/ 1 h 220"/>
                    <a:gd name="T10" fmla="*/ 2 w 702"/>
                    <a:gd name="T11" fmla="*/ 1 h 220"/>
                    <a:gd name="T12" fmla="*/ 2 w 702"/>
                    <a:gd name="T13" fmla="*/ 1 h 220"/>
                    <a:gd name="T14" fmla="*/ 2 w 702"/>
                    <a:gd name="T15" fmla="*/ 1 h 220"/>
                    <a:gd name="T16" fmla="*/ 2 w 702"/>
                    <a:gd name="T17" fmla="*/ 1 h 220"/>
                    <a:gd name="T18" fmla="*/ 2 w 702"/>
                    <a:gd name="T19" fmla="*/ 1 h 220"/>
                    <a:gd name="T20" fmla="*/ 2 w 702"/>
                    <a:gd name="T21" fmla="*/ 1 h 220"/>
                    <a:gd name="T22" fmla="*/ 2 w 702"/>
                    <a:gd name="T23" fmla="*/ 1 h 220"/>
                    <a:gd name="T24" fmla="*/ 2 w 702"/>
                    <a:gd name="T25" fmla="*/ 1 h 220"/>
                    <a:gd name="T26" fmla="*/ 2 w 702"/>
                    <a:gd name="T27" fmla="*/ 1 h 220"/>
                    <a:gd name="T28" fmla="*/ 2 w 702"/>
                    <a:gd name="T29" fmla="*/ 1 h 220"/>
                    <a:gd name="T30" fmla="*/ 2 w 702"/>
                    <a:gd name="T31" fmla="*/ 1 h 220"/>
                    <a:gd name="T32" fmla="*/ 2 w 702"/>
                    <a:gd name="T33" fmla="*/ 1 h 220"/>
                    <a:gd name="T34" fmla="*/ 2 w 702"/>
                    <a:gd name="T35" fmla="*/ 1 h 220"/>
                    <a:gd name="T36" fmla="*/ 2 w 702"/>
                    <a:gd name="T37" fmla="*/ 1 h 220"/>
                    <a:gd name="T38" fmla="*/ 2 w 702"/>
                    <a:gd name="T39" fmla="*/ 1 h 220"/>
                    <a:gd name="T40" fmla="*/ 1 w 702"/>
                    <a:gd name="T41" fmla="*/ 1 h 220"/>
                    <a:gd name="T42" fmla="*/ 1 w 702"/>
                    <a:gd name="T43" fmla="*/ 1 h 220"/>
                    <a:gd name="T44" fmla="*/ 1 w 702"/>
                    <a:gd name="T45" fmla="*/ 1 h 220"/>
                    <a:gd name="T46" fmla="*/ 1 w 702"/>
                    <a:gd name="T47" fmla="*/ 1 h 220"/>
                    <a:gd name="T48" fmla="*/ 1 w 702"/>
                    <a:gd name="T49" fmla="*/ 1 h 220"/>
                    <a:gd name="T50" fmla="*/ 1 w 702"/>
                    <a:gd name="T51" fmla="*/ 1 h 220"/>
                    <a:gd name="T52" fmla="*/ 1 w 702"/>
                    <a:gd name="T53" fmla="*/ 1 h 220"/>
                    <a:gd name="T54" fmla="*/ 1 w 702"/>
                    <a:gd name="T55" fmla="*/ 1 h 220"/>
                    <a:gd name="T56" fmla="*/ 1 w 702"/>
                    <a:gd name="T57" fmla="*/ 1 h 220"/>
                    <a:gd name="T58" fmla="*/ 1 w 702"/>
                    <a:gd name="T59" fmla="*/ 1 h 220"/>
                    <a:gd name="T60" fmla="*/ 1 w 702"/>
                    <a:gd name="T61" fmla="*/ 0 h 220"/>
                    <a:gd name="T62" fmla="*/ 1 w 702"/>
                    <a:gd name="T63" fmla="*/ 0 h 220"/>
                    <a:gd name="T64" fmla="*/ 1 w 702"/>
                    <a:gd name="T65" fmla="*/ 0 h 220"/>
                    <a:gd name="T66" fmla="*/ 1 w 702"/>
                    <a:gd name="T67" fmla="*/ 1 h 220"/>
                    <a:gd name="T68" fmla="*/ 1 w 702"/>
                    <a:gd name="T69" fmla="*/ 1 h 220"/>
                    <a:gd name="T70" fmla="*/ 1 w 702"/>
                    <a:gd name="T71" fmla="*/ 1 h 220"/>
                    <a:gd name="T72" fmla="*/ 1 w 702"/>
                    <a:gd name="T73" fmla="*/ 1 h 220"/>
                    <a:gd name="T74" fmla="*/ 1 w 702"/>
                    <a:gd name="T75" fmla="*/ 1 h 220"/>
                    <a:gd name="T76" fmla="*/ 2 w 702"/>
                    <a:gd name="T77" fmla="*/ 1 h 220"/>
                    <a:gd name="T78" fmla="*/ 2 w 702"/>
                    <a:gd name="T79" fmla="*/ 1 h 220"/>
                    <a:gd name="T80" fmla="*/ 2 w 702"/>
                    <a:gd name="T81" fmla="*/ 1 h 220"/>
                    <a:gd name="T82" fmla="*/ 2 w 702"/>
                    <a:gd name="T83" fmla="*/ 1 h 220"/>
                    <a:gd name="T84" fmla="*/ 2 w 702"/>
                    <a:gd name="T85" fmla="*/ 1 h 220"/>
                    <a:gd name="T86" fmla="*/ 2 w 702"/>
                    <a:gd name="T87" fmla="*/ 1 h 220"/>
                    <a:gd name="T88" fmla="*/ 2 w 702"/>
                    <a:gd name="T89" fmla="*/ 1 h 220"/>
                    <a:gd name="T90" fmla="*/ 3 w 702"/>
                    <a:gd name="T91" fmla="*/ 1 h 220"/>
                    <a:gd name="T92" fmla="*/ 3 w 702"/>
                    <a:gd name="T93" fmla="*/ 1 h 220"/>
                    <a:gd name="T94" fmla="*/ 3 w 702"/>
                    <a:gd name="T95" fmla="*/ 1 h 220"/>
                    <a:gd name="T96" fmla="*/ 3 w 702"/>
                    <a:gd name="T97" fmla="*/ 1 h 220"/>
                    <a:gd name="T98" fmla="*/ 3 w 702"/>
                    <a:gd name="T99" fmla="*/ 1 h 220"/>
                    <a:gd name="T100" fmla="*/ 3 w 702"/>
                    <a:gd name="T101" fmla="*/ 1 h 220"/>
                    <a:gd name="T102" fmla="*/ 3 w 702"/>
                    <a:gd name="T103" fmla="*/ 1 h 220"/>
                    <a:gd name="T104" fmla="*/ 3 w 702"/>
                    <a:gd name="T105" fmla="*/ 1 h 220"/>
                    <a:gd name="T106" fmla="*/ 3 w 702"/>
                    <a:gd name="T107" fmla="*/ 1 h 220"/>
                    <a:gd name="T108" fmla="*/ 3 w 702"/>
                    <a:gd name="T109" fmla="*/ 1 h 22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02"/>
                    <a:gd name="T166" fmla="*/ 0 h 220"/>
                    <a:gd name="T167" fmla="*/ 702 w 702"/>
                    <a:gd name="T168" fmla="*/ 220 h 22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02" h="220">
                      <a:moveTo>
                        <a:pt x="562" y="218"/>
                      </a:moveTo>
                      <a:lnTo>
                        <a:pt x="561" y="217"/>
                      </a:lnTo>
                      <a:lnTo>
                        <a:pt x="559" y="217"/>
                      </a:lnTo>
                      <a:lnTo>
                        <a:pt x="556" y="217"/>
                      </a:lnTo>
                      <a:lnTo>
                        <a:pt x="554" y="217"/>
                      </a:lnTo>
                      <a:lnTo>
                        <a:pt x="549" y="215"/>
                      </a:lnTo>
                      <a:lnTo>
                        <a:pt x="545" y="215"/>
                      </a:lnTo>
                      <a:lnTo>
                        <a:pt x="542" y="215"/>
                      </a:lnTo>
                      <a:lnTo>
                        <a:pt x="539" y="215"/>
                      </a:lnTo>
                      <a:lnTo>
                        <a:pt x="536" y="214"/>
                      </a:lnTo>
                      <a:lnTo>
                        <a:pt x="533" y="214"/>
                      </a:lnTo>
                      <a:lnTo>
                        <a:pt x="529" y="214"/>
                      </a:lnTo>
                      <a:lnTo>
                        <a:pt x="526" y="212"/>
                      </a:lnTo>
                      <a:lnTo>
                        <a:pt x="521" y="212"/>
                      </a:lnTo>
                      <a:lnTo>
                        <a:pt x="517" y="212"/>
                      </a:lnTo>
                      <a:lnTo>
                        <a:pt x="512" y="211"/>
                      </a:lnTo>
                      <a:lnTo>
                        <a:pt x="508" y="211"/>
                      </a:lnTo>
                      <a:lnTo>
                        <a:pt x="504" y="209"/>
                      </a:lnTo>
                      <a:lnTo>
                        <a:pt x="499" y="209"/>
                      </a:lnTo>
                      <a:lnTo>
                        <a:pt x="495" y="209"/>
                      </a:lnTo>
                      <a:lnTo>
                        <a:pt x="490" y="209"/>
                      </a:lnTo>
                      <a:lnTo>
                        <a:pt x="486" y="208"/>
                      </a:lnTo>
                      <a:lnTo>
                        <a:pt x="482" y="208"/>
                      </a:lnTo>
                      <a:lnTo>
                        <a:pt x="476" y="207"/>
                      </a:lnTo>
                      <a:lnTo>
                        <a:pt x="471" y="207"/>
                      </a:lnTo>
                      <a:lnTo>
                        <a:pt x="465" y="205"/>
                      </a:lnTo>
                      <a:lnTo>
                        <a:pt x="461" y="205"/>
                      </a:lnTo>
                      <a:lnTo>
                        <a:pt x="455" y="205"/>
                      </a:lnTo>
                      <a:lnTo>
                        <a:pt x="449" y="204"/>
                      </a:lnTo>
                      <a:lnTo>
                        <a:pt x="443" y="202"/>
                      </a:lnTo>
                      <a:lnTo>
                        <a:pt x="439" y="202"/>
                      </a:lnTo>
                      <a:lnTo>
                        <a:pt x="433" y="201"/>
                      </a:lnTo>
                      <a:lnTo>
                        <a:pt x="427" y="201"/>
                      </a:lnTo>
                      <a:lnTo>
                        <a:pt x="421" y="199"/>
                      </a:lnTo>
                      <a:lnTo>
                        <a:pt x="416" y="199"/>
                      </a:lnTo>
                      <a:lnTo>
                        <a:pt x="410" y="198"/>
                      </a:lnTo>
                      <a:lnTo>
                        <a:pt x="404" y="198"/>
                      </a:lnTo>
                      <a:lnTo>
                        <a:pt x="398" y="196"/>
                      </a:lnTo>
                      <a:lnTo>
                        <a:pt x="393" y="196"/>
                      </a:lnTo>
                      <a:lnTo>
                        <a:pt x="386" y="195"/>
                      </a:lnTo>
                      <a:lnTo>
                        <a:pt x="382" y="193"/>
                      </a:lnTo>
                      <a:lnTo>
                        <a:pt x="374" y="193"/>
                      </a:lnTo>
                      <a:lnTo>
                        <a:pt x="370" y="193"/>
                      </a:lnTo>
                      <a:lnTo>
                        <a:pt x="364" y="192"/>
                      </a:lnTo>
                      <a:lnTo>
                        <a:pt x="358" y="192"/>
                      </a:lnTo>
                      <a:lnTo>
                        <a:pt x="352" y="190"/>
                      </a:lnTo>
                      <a:lnTo>
                        <a:pt x="346" y="189"/>
                      </a:lnTo>
                      <a:lnTo>
                        <a:pt x="341" y="189"/>
                      </a:lnTo>
                      <a:lnTo>
                        <a:pt x="335" y="187"/>
                      </a:lnTo>
                      <a:lnTo>
                        <a:pt x="330" y="186"/>
                      </a:lnTo>
                      <a:lnTo>
                        <a:pt x="326" y="186"/>
                      </a:lnTo>
                      <a:lnTo>
                        <a:pt x="320" y="185"/>
                      </a:lnTo>
                      <a:lnTo>
                        <a:pt x="314" y="185"/>
                      </a:lnTo>
                      <a:lnTo>
                        <a:pt x="310" y="183"/>
                      </a:lnTo>
                      <a:lnTo>
                        <a:pt x="304" y="183"/>
                      </a:lnTo>
                      <a:lnTo>
                        <a:pt x="300" y="182"/>
                      </a:lnTo>
                      <a:lnTo>
                        <a:pt x="294" y="180"/>
                      </a:lnTo>
                      <a:lnTo>
                        <a:pt x="289" y="180"/>
                      </a:lnTo>
                      <a:lnTo>
                        <a:pt x="285" y="179"/>
                      </a:lnTo>
                      <a:lnTo>
                        <a:pt x="285" y="171"/>
                      </a:lnTo>
                      <a:lnTo>
                        <a:pt x="317" y="136"/>
                      </a:lnTo>
                      <a:lnTo>
                        <a:pt x="112" y="108"/>
                      </a:lnTo>
                      <a:lnTo>
                        <a:pt x="88" y="145"/>
                      </a:lnTo>
                      <a:lnTo>
                        <a:pt x="85" y="144"/>
                      </a:lnTo>
                      <a:lnTo>
                        <a:pt x="82" y="142"/>
                      </a:lnTo>
                      <a:lnTo>
                        <a:pt x="78" y="142"/>
                      </a:lnTo>
                      <a:lnTo>
                        <a:pt x="72" y="141"/>
                      </a:lnTo>
                      <a:lnTo>
                        <a:pt x="66" y="139"/>
                      </a:lnTo>
                      <a:lnTo>
                        <a:pt x="62" y="138"/>
                      </a:lnTo>
                      <a:lnTo>
                        <a:pt x="59" y="138"/>
                      </a:lnTo>
                      <a:lnTo>
                        <a:pt x="56" y="136"/>
                      </a:lnTo>
                      <a:lnTo>
                        <a:pt x="51" y="136"/>
                      </a:lnTo>
                      <a:lnTo>
                        <a:pt x="48" y="135"/>
                      </a:lnTo>
                      <a:lnTo>
                        <a:pt x="44" y="133"/>
                      </a:lnTo>
                      <a:lnTo>
                        <a:pt x="41" y="132"/>
                      </a:lnTo>
                      <a:lnTo>
                        <a:pt x="37" y="132"/>
                      </a:lnTo>
                      <a:lnTo>
                        <a:pt x="34" y="130"/>
                      </a:lnTo>
                      <a:lnTo>
                        <a:pt x="29" y="130"/>
                      </a:lnTo>
                      <a:lnTo>
                        <a:pt x="26" y="129"/>
                      </a:lnTo>
                      <a:lnTo>
                        <a:pt x="23" y="129"/>
                      </a:lnTo>
                      <a:lnTo>
                        <a:pt x="21" y="126"/>
                      </a:lnTo>
                      <a:lnTo>
                        <a:pt x="16" y="126"/>
                      </a:lnTo>
                      <a:lnTo>
                        <a:pt x="13" y="124"/>
                      </a:lnTo>
                      <a:lnTo>
                        <a:pt x="10" y="123"/>
                      </a:lnTo>
                      <a:lnTo>
                        <a:pt x="4" y="122"/>
                      </a:lnTo>
                      <a:lnTo>
                        <a:pt x="1" y="120"/>
                      </a:lnTo>
                      <a:lnTo>
                        <a:pt x="0" y="113"/>
                      </a:lnTo>
                      <a:lnTo>
                        <a:pt x="18" y="91"/>
                      </a:lnTo>
                      <a:lnTo>
                        <a:pt x="47" y="59"/>
                      </a:lnTo>
                      <a:lnTo>
                        <a:pt x="82" y="25"/>
                      </a:lnTo>
                      <a:lnTo>
                        <a:pt x="106" y="0"/>
                      </a:lnTo>
                      <a:lnTo>
                        <a:pt x="107" y="0"/>
                      </a:lnTo>
                      <a:lnTo>
                        <a:pt x="110" y="0"/>
                      </a:lnTo>
                      <a:lnTo>
                        <a:pt x="112" y="0"/>
                      </a:lnTo>
                      <a:lnTo>
                        <a:pt x="116" y="0"/>
                      </a:lnTo>
                      <a:lnTo>
                        <a:pt x="119" y="0"/>
                      </a:lnTo>
                      <a:lnTo>
                        <a:pt x="123" y="0"/>
                      </a:lnTo>
                      <a:lnTo>
                        <a:pt x="128" y="0"/>
                      </a:lnTo>
                      <a:lnTo>
                        <a:pt x="132" y="0"/>
                      </a:lnTo>
                      <a:lnTo>
                        <a:pt x="137" y="1"/>
                      </a:lnTo>
                      <a:lnTo>
                        <a:pt x="144" y="1"/>
                      </a:lnTo>
                      <a:lnTo>
                        <a:pt x="150" y="1"/>
                      </a:lnTo>
                      <a:lnTo>
                        <a:pt x="156" y="3"/>
                      </a:lnTo>
                      <a:lnTo>
                        <a:pt x="163" y="3"/>
                      </a:lnTo>
                      <a:lnTo>
                        <a:pt x="172" y="4"/>
                      </a:lnTo>
                      <a:lnTo>
                        <a:pt x="178" y="4"/>
                      </a:lnTo>
                      <a:lnTo>
                        <a:pt x="186" y="4"/>
                      </a:lnTo>
                      <a:lnTo>
                        <a:pt x="195" y="6"/>
                      </a:lnTo>
                      <a:lnTo>
                        <a:pt x="204" y="6"/>
                      </a:lnTo>
                      <a:lnTo>
                        <a:pt x="213" y="6"/>
                      </a:lnTo>
                      <a:lnTo>
                        <a:pt x="222" y="7"/>
                      </a:lnTo>
                      <a:lnTo>
                        <a:pt x="230" y="7"/>
                      </a:lnTo>
                      <a:lnTo>
                        <a:pt x="242" y="9"/>
                      </a:lnTo>
                      <a:lnTo>
                        <a:pt x="251" y="9"/>
                      </a:lnTo>
                      <a:lnTo>
                        <a:pt x="261" y="10"/>
                      </a:lnTo>
                      <a:lnTo>
                        <a:pt x="272" y="12"/>
                      </a:lnTo>
                      <a:lnTo>
                        <a:pt x="283" y="12"/>
                      </a:lnTo>
                      <a:lnTo>
                        <a:pt x="294" y="13"/>
                      </a:lnTo>
                      <a:lnTo>
                        <a:pt x="305" y="13"/>
                      </a:lnTo>
                      <a:lnTo>
                        <a:pt x="317" y="15"/>
                      </a:lnTo>
                      <a:lnTo>
                        <a:pt x="329" y="16"/>
                      </a:lnTo>
                      <a:lnTo>
                        <a:pt x="339" y="16"/>
                      </a:lnTo>
                      <a:lnTo>
                        <a:pt x="351" y="18"/>
                      </a:lnTo>
                      <a:lnTo>
                        <a:pt x="364" y="18"/>
                      </a:lnTo>
                      <a:lnTo>
                        <a:pt x="376" y="19"/>
                      </a:lnTo>
                      <a:lnTo>
                        <a:pt x="388" y="19"/>
                      </a:lnTo>
                      <a:lnTo>
                        <a:pt x="399" y="20"/>
                      </a:lnTo>
                      <a:lnTo>
                        <a:pt x="411" y="20"/>
                      </a:lnTo>
                      <a:lnTo>
                        <a:pt x="424" y="22"/>
                      </a:lnTo>
                      <a:lnTo>
                        <a:pt x="436" y="23"/>
                      </a:lnTo>
                      <a:lnTo>
                        <a:pt x="448" y="23"/>
                      </a:lnTo>
                      <a:lnTo>
                        <a:pt x="461" y="25"/>
                      </a:lnTo>
                      <a:lnTo>
                        <a:pt x="473" y="26"/>
                      </a:lnTo>
                      <a:lnTo>
                        <a:pt x="486" y="26"/>
                      </a:lnTo>
                      <a:lnTo>
                        <a:pt x="498" y="28"/>
                      </a:lnTo>
                      <a:lnTo>
                        <a:pt x="509" y="29"/>
                      </a:lnTo>
                      <a:lnTo>
                        <a:pt x="523" y="31"/>
                      </a:lnTo>
                      <a:lnTo>
                        <a:pt x="534" y="31"/>
                      </a:lnTo>
                      <a:lnTo>
                        <a:pt x="546" y="32"/>
                      </a:lnTo>
                      <a:lnTo>
                        <a:pt x="558" y="32"/>
                      </a:lnTo>
                      <a:lnTo>
                        <a:pt x="570" y="34"/>
                      </a:lnTo>
                      <a:lnTo>
                        <a:pt x="581" y="34"/>
                      </a:lnTo>
                      <a:lnTo>
                        <a:pt x="593" y="35"/>
                      </a:lnTo>
                      <a:lnTo>
                        <a:pt x="605" y="37"/>
                      </a:lnTo>
                      <a:lnTo>
                        <a:pt x="617" y="38"/>
                      </a:lnTo>
                      <a:lnTo>
                        <a:pt x="627" y="38"/>
                      </a:lnTo>
                      <a:lnTo>
                        <a:pt x="637" y="39"/>
                      </a:lnTo>
                      <a:lnTo>
                        <a:pt x="648" y="39"/>
                      </a:lnTo>
                      <a:lnTo>
                        <a:pt x="659" y="41"/>
                      </a:lnTo>
                      <a:lnTo>
                        <a:pt x="668" y="42"/>
                      </a:lnTo>
                      <a:lnTo>
                        <a:pt x="680" y="42"/>
                      </a:lnTo>
                      <a:lnTo>
                        <a:pt x="689" y="44"/>
                      </a:lnTo>
                      <a:lnTo>
                        <a:pt x="699" y="45"/>
                      </a:lnTo>
                      <a:lnTo>
                        <a:pt x="702" y="59"/>
                      </a:lnTo>
                      <a:lnTo>
                        <a:pt x="677" y="94"/>
                      </a:lnTo>
                      <a:lnTo>
                        <a:pt x="661" y="92"/>
                      </a:lnTo>
                      <a:lnTo>
                        <a:pt x="661" y="110"/>
                      </a:lnTo>
                      <a:lnTo>
                        <a:pt x="633" y="141"/>
                      </a:lnTo>
                      <a:lnTo>
                        <a:pt x="620" y="138"/>
                      </a:lnTo>
                      <a:lnTo>
                        <a:pt x="620" y="154"/>
                      </a:lnTo>
                      <a:lnTo>
                        <a:pt x="596" y="187"/>
                      </a:lnTo>
                      <a:lnTo>
                        <a:pt x="587" y="182"/>
                      </a:lnTo>
                      <a:lnTo>
                        <a:pt x="587" y="199"/>
                      </a:lnTo>
                      <a:lnTo>
                        <a:pt x="568" y="220"/>
                      </a:lnTo>
                      <a:lnTo>
                        <a:pt x="562" y="218"/>
                      </a:lnTo>
                      <a:close/>
                    </a:path>
                  </a:pathLst>
                </a:custGeom>
                <a:solidFill>
                  <a:srgbClr val="FFFF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7" name="Freeform 147"/>
                <p:cNvSpPr>
                  <a:spLocks/>
                </p:cNvSpPr>
                <p:nvPr/>
              </p:nvSpPr>
              <p:spPr bwMode="auto">
                <a:xfrm>
                  <a:off x="3937" y="3732"/>
                  <a:ext cx="102" cy="31"/>
                </a:xfrm>
                <a:custGeom>
                  <a:avLst/>
                  <a:gdLst>
                    <a:gd name="T0" fmla="*/ 0 w 206"/>
                    <a:gd name="T1" fmla="*/ 1 h 62"/>
                    <a:gd name="T2" fmla="*/ 0 w 206"/>
                    <a:gd name="T3" fmla="*/ 0 h 62"/>
                    <a:gd name="T4" fmla="*/ 0 w 206"/>
                    <a:gd name="T5" fmla="*/ 1 h 62"/>
                    <a:gd name="T6" fmla="*/ 0 w 206"/>
                    <a:gd name="T7" fmla="*/ 1 h 62"/>
                    <a:gd name="T8" fmla="*/ 0 w 206"/>
                    <a:gd name="T9" fmla="*/ 1 h 62"/>
                    <a:gd name="T10" fmla="*/ 0 w 206"/>
                    <a:gd name="T11" fmla="*/ 1 h 62"/>
                    <a:gd name="T12" fmla="*/ 0 w 206"/>
                    <a:gd name="T13" fmla="*/ 1 h 62"/>
                    <a:gd name="T14" fmla="*/ 0 w 206"/>
                    <a:gd name="T15" fmla="*/ 1 h 62"/>
                    <a:gd name="T16" fmla="*/ 0 60000 65536"/>
                    <a:gd name="T17" fmla="*/ 0 60000 65536"/>
                    <a:gd name="T18" fmla="*/ 0 60000 65536"/>
                    <a:gd name="T19" fmla="*/ 0 60000 65536"/>
                    <a:gd name="T20" fmla="*/ 0 60000 65536"/>
                    <a:gd name="T21" fmla="*/ 0 60000 65536"/>
                    <a:gd name="T22" fmla="*/ 0 60000 65536"/>
                    <a:gd name="T23" fmla="*/ 0 60000 65536"/>
                    <a:gd name="T24" fmla="*/ 0 w 206"/>
                    <a:gd name="T25" fmla="*/ 0 h 62"/>
                    <a:gd name="T26" fmla="*/ 206 w 206"/>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6" h="62">
                      <a:moveTo>
                        <a:pt x="0" y="25"/>
                      </a:moveTo>
                      <a:lnTo>
                        <a:pt x="22" y="0"/>
                      </a:lnTo>
                      <a:lnTo>
                        <a:pt x="204" y="24"/>
                      </a:lnTo>
                      <a:lnTo>
                        <a:pt x="206" y="38"/>
                      </a:lnTo>
                      <a:lnTo>
                        <a:pt x="184" y="62"/>
                      </a:lnTo>
                      <a:lnTo>
                        <a:pt x="34" y="35"/>
                      </a:lnTo>
                      <a:lnTo>
                        <a:pt x="0" y="25"/>
                      </a:lnTo>
                      <a:close/>
                    </a:path>
                  </a:pathLst>
                </a:custGeom>
                <a:solidFill>
                  <a:srgbClr val="8AC9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8" name="Freeform 148"/>
                <p:cNvSpPr>
                  <a:spLocks/>
                </p:cNvSpPr>
                <p:nvPr/>
              </p:nvSpPr>
              <p:spPr bwMode="auto">
                <a:xfrm>
                  <a:off x="4209" y="3541"/>
                  <a:ext cx="20" cy="46"/>
                </a:xfrm>
                <a:custGeom>
                  <a:avLst/>
                  <a:gdLst>
                    <a:gd name="T0" fmla="*/ 1 w 40"/>
                    <a:gd name="T1" fmla="*/ 1 h 92"/>
                    <a:gd name="T2" fmla="*/ 1 w 40"/>
                    <a:gd name="T3" fmla="*/ 1 h 92"/>
                    <a:gd name="T4" fmla="*/ 1 w 40"/>
                    <a:gd name="T5" fmla="*/ 1 h 92"/>
                    <a:gd name="T6" fmla="*/ 1 w 40"/>
                    <a:gd name="T7" fmla="*/ 0 h 92"/>
                    <a:gd name="T8" fmla="*/ 1 w 40"/>
                    <a:gd name="T9" fmla="*/ 1 h 92"/>
                    <a:gd name="T10" fmla="*/ 1 w 40"/>
                    <a:gd name="T11" fmla="*/ 1 h 92"/>
                    <a:gd name="T12" fmla="*/ 1 w 40"/>
                    <a:gd name="T13" fmla="*/ 1 h 92"/>
                    <a:gd name="T14" fmla="*/ 1 w 40"/>
                    <a:gd name="T15" fmla="*/ 1 h 92"/>
                    <a:gd name="T16" fmla="*/ 1 w 40"/>
                    <a:gd name="T17" fmla="*/ 1 h 92"/>
                    <a:gd name="T18" fmla="*/ 1 w 40"/>
                    <a:gd name="T19" fmla="*/ 1 h 92"/>
                    <a:gd name="T20" fmla="*/ 1 w 40"/>
                    <a:gd name="T21" fmla="*/ 1 h 92"/>
                    <a:gd name="T22" fmla="*/ 1 w 40"/>
                    <a:gd name="T23" fmla="*/ 1 h 92"/>
                    <a:gd name="T24" fmla="*/ 1 w 40"/>
                    <a:gd name="T25" fmla="*/ 1 h 92"/>
                    <a:gd name="T26" fmla="*/ 1 w 40"/>
                    <a:gd name="T27" fmla="*/ 1 h 92"/>
                    <a:gd name="T28" fmla="*/ 1 w 40"/>
                    <a:gd name="T29" fmla="*/ 1 h 92"/>
                    <a:gd name="T30" fmla="*/ 1 w 40"/>
                    <a:gd name="T31" fmla="*/ 1 h 92"/>
                    <a:gd name="T32" fmla="*/ 1 w 40"/>
                    <a:gd name="T33" fmla="*/ 1 h 92"/>
                    <a:gd name="T34" fmla="*/ 1 w 40"/>
                    <a:gd name="T35" fmla="*/ 1 h 92"/>
                    <a:gd name="T36" fmla="*/ 1 w 40"/>
                    <a:gd name="T37" fmla="*/ 1 h 92"/>
                    <a:gd name="T38" fmla="*/ 1 w 40"/>
                    <a:gd name="T39" fmla="*/ 1 h 92"/>
                    <a:gd name="T40" fmla="*/ 1 w 40"/>
                    <a:gd name="T41" fmla="*/ 1 h 92"/>
                    <a:gd name="T42" fmla="*/ 1 w 40"/>
                    <a:gd name="T43" fmla="*/ 1 h 92"/>
                    <a:gd name="T44" fmla="*/ 1 w 40"/>
                    <a:gd name="T45" fmla="*/ 1 h 92"/>
                    <a:gd name="T46" fmla="*/ 1 w 40"/>
                    <a:gd name="T47" fmla="*/ 1 h 92"/>
                    <a:gd name="T48" fmla="*/ 1 w 40"/>
                    <a:gd name="T49" fmla="*/ 1 h 92"/>
                    <a:gd name="T50" fmla="*/ 1 w 40"/>
                    <a:gd name="T51" fmla="*/ 1 h 92"/>
                    <a:gd name="T52" fmla="*/ 1 w 40"/>
                    <a:gd name="T53" fmla="*/ 1 h 92"/>
                    <a:gd name="T54" fmla="*/ 1 w 40"/>
                    <a:gd name="T55" fmla="*/ 1 h 92"/>
                    <a:gd name="T56" fmla="*/ 1 w 40"/>
                    <a:gd name="T57" fmla="*/ 1 h 92"/>
                    <a:gd name="T58" fmla="*/ 1 w 40"/>
                    <a:gd name="T59" fmla="*/ 1 h 92"/>
                    <a:gd name="T60" fmla="*/ 0 w 40"/>
                    <a:gd name="T61" fmla="*/ 1 h 92"/>
                    <a:gd name="T62" fmla="*/ 1 w 40"/>
                    <a:gd name="T63" fmla="*/ 1 h 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
                    <a:gd name="T97" fmla="*/ 0 h 92"/>
                    <a:gd name="T98" fmla="*/ 40 w 40"/>
                    <a:gd name="T99" fmla="*/ 92 h 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 h="92">
                      <a:moveTo>
                        <a:pt x="1" y="4"/>
                      </a:moveTo>
                      <a:lnTo>
                        <a:pt x="3" y="4"/>
                      </a:lnTo>
                      <a:lnTo>
                        <a:pt x="6" y="4"/>
                      </a:lnTo>
                      <a:lnTo>
                        <a:pt x="10" y="4"/>
                      </a:lnTo>
                      <a:lnTo>
                        <a:pt x="15" y="4"/>
                      </a:lnTo>
                      <a:lnTo>
                        <a:pt x="19" y="3"/>
                      </a:lnTo>
                      <a:lnTo>
                        <a:pt x="23" y="1"/>
                      </a:lnTo>
                      <a:lnTo>
                        <a:pt x="28" y="0"/>
                      </a:lnTo>
                      <a:lnTo>
                        <a:pt x="28" y="1"/>
                      </a:lnTo>
                      <a:lnTo>
                        <a:pt x="29" y="4"/>
                      </a:lnTo>
                      <a:lnTo>
                        <a:pt x="31" y="7"/>
                      </a:lnTo>
                      <a:lnTo>
                        <a:pt x="31" y="12"/>
                      </a:lnTo>
                      <a:lnTo>
                        <a:pt x="34" y="16"/>
                      </a:lnTo>
                      <a:lnTo>
                        <a:pt x="34" y="19"/>
                      </a:lnTo>
                      <a:lnTo>
                        <a:pt x="34" y="22"/>
                      </a:lnTo>
                      <a:lnTo>
                        <a:pt x="35" y="25"/>
                      </a:lnTo>
                      <a:lnTo>
                        <a:pt x="37" y="28"/>
                      </a:lnTo>
                      <a:lnTo>
                        <a:pt x="37" y="31"/>
                      </a:lnTo>
                      <a:lnTo>
                        <a:pt x="37" y="35"/>
                      </a:lnTo>
                      <a:lnTo>
                        <a:pt x="37" y="38"/>
                      </a:lnTo>
                      <a:lnTo>
                        <a:pt x="38" y="41"/>
                      </a:lnTo>
                      <a:lnTo>
                        <a:pt x="38" y="45"/>
                      </a:lnTo>
                      <a:lnTo>
                        <a:pt x="40" y="50"/>
                      </a:lnTo>
                      <a:lnTo>
                        <a:pt x="40" y="53"/>
                      </a:lnTo>
                      <a:lnTo>
                        <a:pt x="40" y="57"/>
                      </a:lnTo>
                      <a:lnTo>
                        <a:pt x="40" y="60"/>
                      </a:lnTo>
                      <a:lnTo>
                        <a:pt x="40" y="64"/>
                      </a:lnTo>
                      <a:lnTo>
                        <a:pt x="40" y="69"/>
                      </a:lnTo>
                      <a:lnTo>
                        <a:pt x="40" y="72"/>
                      </a:lnTo>
                      <a:lnTo>
                        <a:pt x="40" y="76"/>
                      </a:lnTo>
                      <a:lnTo>
                        <a:pt x="40" y="80"/>
                      </a:lnTo>
                      <a:lnTo>
                        <a:pt x="40" y="83"/>
                      </a:lnTo>
                      <a:lnTo>
                        <a:pt x="40" y="88"/>
                      </a:lnTo>
                      <a:lnTo>
                        <a:pt x="37" y="91"/>
                      </a:lnTo>
                      <a:lnTo>
                        <a:pt x="35" y="92"/>
                      </a:lnTo>
                      <a:lnTo>
                        <a:pt x="32" y="92"/>
                      </a:lnTo>
                      <a:lnTo>
                        <a:pt x="26" y="91"/>
                      </a:lnTo>
                      <a:lnTo>
                        <a:pt x="26" y="89"/>
                      </a:lnTo>
                      <a:lnTo>
                        <a:pt x="28" y="86"/>
                      </a:lnTo>
                      <a:lnTo>
                        <a:pt x="28" y="83"/>
                      </a:lnTo>
                      <a:lnTo>
                        <a:pt x="28" y="79"/>
                      </a:lnTo>
                      <a:lnTo>
                        <a:pt x="28" y="75"/>
                      </a:lnTo>
                      <a:lnTo>
                        <a:pt x="28" y="70"/>
                      </a:lnTo>
                      <a:lnTo>
                        <a:pt x="29" y="66"/>
                      </a:lnTo>
                      <a:lnTo>
                        <a:pt x="28" y="60"/>
                      </a:lnTo>
                      <a:lnTo>
                        <a:pt x="28" y="54"/>
                      </a:lnTo>
                      <a:lnTo>
                        <a:pt x="28" y="50"/>
                      </a:lnTo>
                      <a:lnTo>
                        <a:pt x="26" y="45"/>
                      </a:lnTo>
                      <a:lnTo>
                        <a:pt x="25" y="39"/>
                      </a:lnTo>
                      <a:lnTo>
                        <a:pt x="23" y="35"/>
                      </a:lnTo>
                      <a:lnTo>
                        <a:pt x="21" y="31"/>
                      </a:lnTo>
                      <a:lnTo>
                        <a:pt x="19" y="28"/>
                      </a:lnTo>
                      <a:lnTo>
                        <a:pt x="18" y="28"/>
                      </a:lnTo>
                      <a:lnTo>
                        <a:pt x="15" y="28"/>
                      </a:lnTo>
                      <a:lnTo>
                        <a:pt x="12" y="28"/>
                      </a:lnTo>
                      <a:lnTo>
                        <a:pt x="9" y="26"/>
                      </a:lnTo>
                      <a:lnTo>
                        <a:pt x="6" y="25"/>
                      </a:lnTo>
                      <a:lnTo>
                        <a:pt x="3" y="22"/>
                      </a:lnTo>
                      <a:lnTo>
                        <a:pt x="1" y="19"/>
                      </a:lnTo>
                      <a:lnTo>
                        <a:pt x="0" y="16"/>
                      </a:lnTo>
                      <a:lnTo>
                        <a:pt x="0" y="13"/>
                      </a:lnTo>
                      <a:lnTo>
                        <a:pt x="1" y="10"/>
                      </a:lnTo>
                      <a:lnTo>
                        <a:pt x="1" y="4"/>
                      </a:lnTo>
                      <a:close/>
                    </a:path>
                  </a:pathLst>
                </a:custGeom>
                <a:solidFill>
                  <a:srgbClr val="FFDE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9" name="Freeform 149"/>
                <p:cNvSpPr>
                  <a:spLocks/>
                </p:cNvSpPr>
                <p:nvPr/>
              </p:nvSpPr>
              <p:spPr bwMode="auto">
                <a:xfrm>
                  <a:off x="4141" y="3690"/>
                  <a:ext cx="191" cy="262"/>
                </a:xfrm>
                <a:custGeom>
                  <a:avLst/>
                  <a:gdLst>
                    <a:gd name="T0" fmla="*/ 0 w 382"/>
                    <a:gd name="T1" fmla="*/ 2 h 525"/>
                    <a:gd name="T2" fmla="*/ 0 w 382"/>
                    <a:gd name="T3" fmla="*/ 2 h 525"/>
                    <a:gd name="T4" fmla="*/ 0 w 382"/>
                    <a:gd name="T5" fmla="*/ 1 h 525"/>
                    <a:gd name="T6" fmla="*/ 1 w 382"/>
                    <a:gd name="T7" fmla="*/ 1 h 525"/>
                    <a:gd name="T8" fmla="*/ 1 w 382"/>
                    <a:gd name="T9" fmla="*/ 1 h 525"/>
                    <a:gd name="T10" fmla="*/ 1 w 382"/>
                    <a:gd name="T11" fmla="*/ 1 h 525"/>
                    <a:gd name="T12" fmla="*/ 1 w 382"/>
                    <a:gd name="T13" fmla="*/ 1 h 525"/>
                    <a:gd name="T14" fmla="*/ 1 w 382"/>
                    <a:gd name="T15" fmla="*/ 1 h 525"/>
                    <a:gd name="T16" fmla="*/ 1 w 382"/>
                    <a:gd name="T17" fmla="*/ 1 h 525"/>
                    <a:gd name="T18" fmla="*/ 1 w 382"/>
                    <a:gd name="T19" fmla="*/ 1 h 525"/>
                    <a:gd name="T20" fmla="*/ 1 w 382"/>
                    <a:gd name="T21" fmla="*/ 1 h 525"/>
                    <a:gd name="T22" fmla="*/ 1 w 382"/>
                    <a:gd name="T23" fmla="*/ 1 h 525"/>
                    <a:gd name="T24" fmla="*/ 1 w 382"/>
                    <a:gd name="T25" fmla="*/ 1 h 525"/>
                    <a:gd name="T26" fmla="*/ 1 w 382"/>
                    <a:gd name="T27" fmla="*/ 1 h 525"/>
                    <a:gd name="T28" fmla="*/ 1 w 382"/>
                    <a:gd name="T29" fmla="*/ 1 h 525"/>
                    <a:gd name="T30" fmla="*/ 1 w 382"/>
                    <a:gd name="T31" fmla="*/ 1 h 525"/>
                    <a:gd name="T32" fmla="*/ 1 w 382"/>
                    <a:gd name="T33" fmla="*/ 1 h 525"/>
                    <a:gd name="T34" fmla="*/ 1 w 382"/>
                    <a:gd name="T35" fmla="*/ 1 h 525"/>
                    <a:gd name="T36" fmla="*/ 1 w 382"/>
                    <a:gd name="T37" fmla="*/ 1 h 525"/>
                    <a:gd name="T38" fmla="*/ 1 w 382"/>
                    <a:gd name="T39" fmla="*/ 1 h 525"/>
                    <a:gd name="T40" fmla="*/ 1 w 382"/>
                    <a:gd name="T41" fmla="*/ 1 h 525"/>
                    <a:gd name="T42" fmla="*/ 1 w 382"/>
                    <a:gd name="T43" fmla="*/ 1 h 525"/>
                    <a:gd name="T44" fmla="*/ 1 w 382"/>
                    <a:gd name="T45" fmla="*/ 1 h 525"/>
                    <a:gd name="T46" fmla="*/ 1 w 382"/>
                    <a:gd name="T47" fmla="*/ 1 h 525"/>
                    <a:gd name="T48" fmla="*/ 1 w 382"/>
                    <a:gd name="T49" fmla="*/ 1 h 525"/>
                    <a:gd name="T50" fmla="*/ 1 w 382"/>
                    <a:gd name="T51" fmla="*/ 1 h 525"/>
                    <a:gd name="T52" fmla="*/ 1 w 382"/>
                    <a:gd name="T53" fmla="*/ 0 h 525"/>
                    <a:gd name="T54" fmla="*/ 1 w 382"/>
                    <a:gd name="T55" fmla="*/ 0 h 525"/>
                    <a:gd name="T56" fmla="*/ 1 w 382"/>
                    <a:gd name="T57" fmla="*/ 0 h 525"/>
                    <a:gd name="T58" fmla="*/ 1 w 382"/>
                    <a:gd name="T59" fmla="*/ 0 h 525"/>
                    <a:gd name="T60" fmla="*/ 1 w 382"/>
                    <a:gd name="T61" fmla="*/ 0 h 525"/>
                    <a:gd name="T62" fmla="*/ 1 w 382"/>
                    <a:gd name="T63" fmla="*/ 0 h 525"/>
                    <a:gd name="T64" fmla="*/ 1 w 382"/>
                    <a:gd name="T65" fmla="*/ 0 h 525"/>
                    <a:gd name="T66" fmla="*/ 1 w 382"/>
                    <a:gd name="T67" fmla="*/ 0 h 525"/>
                    <a:gd name="T68" fmla="*/ 1 w 382"/>
                    <a:gd name="T69" fmla="*/ 0 h 525"/>
                    <a:gd name="T70" fmla="*/ 2 w 382"/>
                    <a:gd name="T71" fmla="*/ 0 h 525"/>
                    <a:gd name="T72" fmla="*/ 2 w 382"/>
                    <a:gd name="T73" fmla="*/ 0 h 525"/>
                    <a:gd name="T74" fmla="*/ 2 w 382"/>
                    <a:gd name="T75" fmla="*/ 0 h 525"/>
                    <a:gd name="T76" fmla="*/ 2 w 382"/>
                    <a:gd name="T77" fmla="*/ 0 h 525"/>
                    <a:gd name="T78" fmla="*/ 2 w 382"/>
                    <a:gd name="T79" fmla="*/ 0 h 525"/>
                    <a:gd name="T80" fmla="*/ 2 w 382"/>
                    <a:gd name="T81" fmla="*/ 0 h 525"/>
                    <a:gd name="T82" fmla="*/ 2 w 382"/>
                    <a:gd name="T83" fmla="*/ 0 h 525"/>
                    <a:gd name="T84" fmla="*/ 2 w 382"/>
                    <a:gd name="T85" fmla="*/ 0 h 525"/>
                    <a:gd name="T86" fmla="*/ 2 w 382"/>
                    <a:gd name="T87" fmla="*/ 0 h 525"/>
                    <a:gd name="T88" fmla="*/ 2 w 382"/>
                    <a:gd name="T89" fmla="*/ 0 h 525"/>
                    <a:gd name="T90" fmla="*/ 2 w 382"/>
                    <a:gd name="T91" fmla="*/ 0 h 525"/>
                    <a:gd name="T92" fmla="*/ 2 w 382"/>
                    <a:gd name="T93" fmla="*/ 0 h 525"/>
                    <a:gd name="T94" fmla="*/ 2 w 382"/>
                    <a:gd name="T95" fmla="*/ 0 h 525"/>
                    <a:gd name="T96" fmla="*/ 2 w 382"/>
                    <a:gd name="T97" fmla="*/ 0 h 525"/>
                    <a:gd name="T98" fmla="*/ 2 w 382"/>
                    <a:gd name="T99" fmla="*/ 0 h 525"/>
                    <a:gd name="T100" fmla="*/ 2 w 382"/>
                    <a:gd name="T101" fmla="*/ 0 h 525"/>
                    <a:gd name="T102" fmla="*/ 2 w 382"/>
                    <a:gd name="T103" fmla="*/ 0 h 525"/>
                    <a:gd name="T104" fmla="*/ 2 w 382"/>
                    <a:gd name="T105" fmla="*/ 0 h 525"/>
                    <a:gd name="T106" fmla="*/ 2 w 382"/>
                    <a:gd name="T107" fmla="*/ 0 h 525"/>
                    <a:gd name="T108" fmla="*/ 2 w 382"/>
                    <a:gd name="T109" fmla="*/ 0 h 525"/>
                    <a:gd name="T110" fmla="*/ 2 w 382"/>
                    <a:gd name="T111" fmla="*/ 0 h 525"/>
                    <a:gd name="T112" fmla="*/ 2 w 382"/>
                    <a:gd name="T113" fmla="*/ 0 h 525"/>
                    <a:gd name="T114" fmla="*/ 2 w 382"/>
                    <a:gd name="T115" fmla="*/ 0 h 525"/>
                    <a:gd name="T116" fmla="*/ 2 w 382"/>
                    <a:gd name="T117" fmla="*/ 0 h 525"/>
                    <a:gd name="T118" fmla="*/ 2 w 382"/>
                    <a:gd name="T119" fmla="*/ 0 h 525"/>
                    <a:gd name="T120" fmla="*/ 1 w 382"/>
                    <a:gd name="T121" fmla="*/ 1 h 525"/>
                    <a:gd name="T122" fmla="*/ 1 w 382"/>
                    <a:gd name="T123" fmla="*/ 2 h 525"/>
                    <a:gd name="T124" fmla="*/ 0 w 382"/>
                    <a:gd name="T125" fmla="*/ 2 h 52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82"/>
                    <a:gd name="T190" fmla="*/ 0 h 525"/>
                    <a:gd name="T191" fmla="*/ 382 w 382"/>
                    <a:gd name="T192" fmla="*/ 525 h 52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82" h="525">
                      <a:moveTo>
                        <a:pt x="0" y="525"/>
                      </a:moveTo>
                      <a:lnTo>
                        <a:pt x="0" y="525"/>
                      </a:lnTo>
                      <a:lnTo>
                        <a:pt x="0" y="522"/>
                      </a:lnTo>
                      <a:lnTo>
                        <a:pt x="0" y="517"/>
                      </a:lnTo>
                      <a:lnTo>
                        <a:pt x="0" y="512"/>
                      </a:lnTo>
                      <a:lnTo>
                        <a:pt x="0" y="509"/>
                      </a:lnTo>
                      <a:lnTo>
                        <a:pt x="1" y="506"/>
                      </a:lnTo>
                      <a:lnTo>
                        <a:pt x="1" y="501"/>
                      </a:lnTo>
                      <a:lnTo>
                        <a:pt x="3" y="498"/>
                      </a:lnTo>
                      <a:lnTo>
                        <a:pt x="3" y="496"/>
                      </a:lnTo>
                      <a:lnTo>
                        <a:pt x="3" y="491"/>
                      </a:lnTo>
                      <a:lnTo>
                        <a:pt x="4" y="487"/>
                      </a:lnTo>
                      <a:lnTo>
                        <a:pt x="4" y="484"/>
                      </a:lnTo>
                      <a:lnTo>
                        <a:pt x="4" y="479"/>
                      </a:lnTo>
                      <a:lnTo>
                        <a:pt x="6" y="475"/>
                      </a:lnTo>
                      <a:lnTo>
                        <a:pt x="6" y="471"/>
                      </a:lnTo>
                      <a:lnTo>
                        <a:pt x="7" y="468"/>
                      </a:lnTo>
                      <a:lnTo>
                        <a:pt x="7" y="463"/>
                      </a:lnTo>
                      <a:lnTo>
                        <a:pt x="9" y="459"/>
                      </a:lnTo>
                      <a:lnTo>
                        <a:pt x="9" y="454"/>
                      </a:lnTo>
                      <a:lnTo>
                        <a:pt x="10" y="452"/>
                      </a:lnTo>
                      <a:lnTo>
                        <a:pt x="10" y="447"/>
                      </a:lnTo>
                      <a:lnTo>
                        <a:pt x="12" y="444"/>
                      </a:lnTo>
                      <a:lnTo>
                        <a:pt x="12" y="440"/>
                      </a:lnTo>
                      <a:lnTo>
                        <a:pt x="13" y="438"/>
                      </a:lnTo>
                      <a:lnTo>
                        <a:pt x="15" y="432"/>
                      </a:lnTo>
                      <a:lnTo>
                        <a:pt x="16" y="430"/>
                      </a:lnTo>
                      <a:lnTo>
                        <a:pt x="16" y="428"/>
                      </a:lnTo>
                      <a:lnTo>
                        <a:pt x="19" y="424"/>
                      </a:lnTo>
                      <a:lnTo>
                        <a:pt x="20" y="421"/>
                      </a:lnTo>
                      <a:lnTo>
                        <a:pt x="22" y="418"/>
                      </a:lnTo>
                      <a:lnTo>
                        <a:pt x="23" y="413"/>
                      </a:lnTo>
                      <a:lnTo>
                        <a:pt x="28" y="411"/>
                      </a:lnTo>
                      <a:lnTo>
                        <a:pt x="29" y="405"/>
                      </a:lnTo>
                      <a:lnTo>
                        <a:pt x="34" y="400"/>
                      </a:lnTo>
                      <a:lnTo>
                        <a:pt x="37" y="393"/>
                      </a:lnTo>
                      <a:lnTo>
                        <a:pt x="41" y="387"/>
                      </a:lnTo>
                      <a:lnTo>
                        <a:pt x="44" y="381"/>
                      </a:lnTo>
                      <a:lnTo>
                        <a:pt x="48" y="374"/>
                      </a:lnTo>
                      <a:lnTo>
                        <a:pt x="54" y="367"/>
                      </a:lnTo>
                      <a:lnTo>
                        <a:pt x="60" y="359"/>
                      </a:lnTo>
                      <a:lnTo>
                        <a:pt x="64" y="350"/>
                      </a:lnTo>
                      <a:lnTo>
                        <a:pt x="69" y="342"/>
                      </a:lnTo>
                      <a:lnTo>
                        <a:pt x="75" y="334"/>
                      </a:lnTo>
                      <a:lnTo>
                        <a:pt x="81" y="326"/>
                      </a:lnTo>
                      <a:lnTo>
                        <a:pt x="86" y="317"/>
                      </a:lnTo>
                      <a:lnTo>
                        <a:pt x="92" y="306"/>
                      </a:lnTo>
                      <a:lnTo>
                        <a:pt x="98" y="298"/>
                      </a:lnTo>
                      <a:lnTo>
                        <a:pt x="106" y="287"/>
                      </a:lnTo>
                      <a:lnTo>
                        <a:pt x="111" y="277"/>
                      </a:lnTo>
                      <a:lnTo>
                        <a:pt x="119" y="268"/>
                      </a:lnTo>
                      <a:lnTo>
                        <a:pt x="125" y="258"/>
                      </a:lnTo>
                      <a:lnTo>
                        <a:pt x="132" y="248"/>
                      </a:lnTo>
                      <a:lnTo>
                        <a:pt x="139" y="238"/>
                      </a:lnTo>
                      <a:lnTo>
                        <a:pt x="147" y="227"/>
                      </a:lnTo>
                      <a:lnTo>
                        <a:pt x="154" y="217"/>
                      </a:lnTo>
                      <a:lnTo>
                        <a:pt x="161" y="208"/>
                      </a:lnTo>
                      <a:lnTo>
                        <a:pt x="169" y="198"/>
                      </a:lnTo>
                      <a:lnTo>
                        <a:pt x="175" y="188"/>
                      </a:lnTo>
                      <a:lnTo>
                        <a:pt x="182" y="178"/>
                      </a:lnTo>
                      <a:lnTo>
                        <a:pt x="189" y="167"/>
                      </a:lnTo>
                      <a:lnTo>
                        <a:pt x="197" y="157"/>
                      </a:lnTo>
                      <a:lnTo>
                        <a:pt x="204" y="147"/>
                      </a:lnTo>
                      <a:lnTo>
                        <a:pt x="211" y="137"/>
                      </a:lnTo>
                      <a:lnTo>
                        <a:pt x="219" y="128"/>
                      </a:lnTo>
                      <a:lnTo>
                        <a:pt x="226" y="117"/>
                      </a:lnTo>
                      <a:lnTo>
                        <a:pt x="233" y="109"/>
                      </a:lnTo>
                      <a:lnTo>
                        <a:pt x="241" y="100"/>
                      </a:lnTo>
                      <a:lnTo>
                        <a:pt x="248" y="91"/>
                      </a:lnTo>
                      <a:lnTo>
                        <a:pt x="255" y="82"/>
                      </a:lnTo>
                      <a:lnTo>
                        <a:pt x="261" y="75"/>
                      </a:lnTo>
                      <a:lnTo>
                        <a:pt x="269" y="66"/>
                      </a:lnTo>
                      <a:lnTo>
                        <a:pt x="276" y="60"/>
                      </a:lnTo>
                      <a:lnTo>
                        <a:pt x="282" y="52"/>
                      </a:lnTo>
                      <a:lnTo>
                        <a:pt x="288" y="46"/>
                      </a:lnTo>
                      <a:lnTo>
                        <a:pt x="294" y="38"/>
                      </a:lnTo>
                      <a:lnTo>
                        <a:pt x="301" y="34"/>
                      </a:lnTo>
                      <a:lnTo>
                        <a:pt x="307" y="27"/>
                      </a:lnTo>
                      <a:lnTo>
                        <a:pt x="313" y="22"/>
                      </a:lnTo>
                      <a:lnTo>
                        <a:pt x="317" y="18"/>
                      </a:lnTo>
                      <a:lnTo>
                        <a:pt x="323" y="13"/>
                      </a:lnTo>
                      <a:lnTo>
                        <a:pt x="327" y="10"/>
                      </a:lnTo>
                      <a:lnTo>
                        <a:pt x="333" y="8"/>
                      </a:lnTo>
                      <a:lnTo>
                        <a:pt x="338" y="5"/>
                      </a:lnTo>
                      <a:lnTo>
                        <a:pt x="343" y="3"/>
                      </a:lnTo>
                      <a:lnTo>
                        <a:pt x="346" y="0"/>
                      </a:lnTo>
                      <a:lnTo>
                        <a:pt x="351" y="0"/>
                      </a:lnTo>
                      <a:lnTo>
                        <a:pt x="354" y="0"/>
                      </a:lnTo>
                      <a:lnTo>
                        <a:pt x="358" y="2"/>
                      </a:lnTo>
                      <a:lnTo>
                        <a:pt x="364" y="3"/>
                      </a:lnTo>
                      <a:lnTo>
                        <a:pt x="368" y="6"/>
                      </a:lnTo>
                      <a:lnTo>
                        <a:pt x="373" y="9"/>
                      </a:lnTo>
                      <a:lnTo>
                        <a:pt x="376" y="13"/>
                      </a:lnTo>
                      <a:lnTo>
                        <a:pt x="379" y="16"/>
                      </a:lnTo>
                      <a:lnTo>
                        <a:pt x="380" y="22"/>
                      </a:lnTo>
                      <a:lnTo>
                        <a:pt x="382" y="27"/>
                      </a:lnTo>
                      <a:lnTo>
                        <a:pt x="382" y="32"/>
                      </a:lnTo>
                      <a:lnTo>
                        <a:pt x="382" y="37"/>
                      </a:lnTo>
                      <a:lnTo>
                        <a:pt x="380" y="43"/>
                      </a:lnTo>
                      <a:lnTo>
                        <a:pt x="379" y="49"/>
                      </a:lnTo>
                      <a:lnTo>
                        <a:pt x="377" y="56"/>
                      </a:lnTo>
                      <a:lnTo>
                        <a:pt x="374" y="60"/>
                      </a:lnTo>
                      <a:lnTo>
                        <a:pt x="373" y="68"/>
                      </a:lnTo>
                      <a:lnTo>
                        <a:pt x="371" y="71"/>
                      </a:lnTo>
                      <a:lnTo>
                        <a:pt x="370" y="74"/>
                      </a:lnTo>
                      <a:lnTo>
                        <a:pt x="368" y="76"/>
                      </a:lnTo>
                      <a:lnTo>
                        <a:pt x="367" y="79"/>
                      </a:lnTo>
                      <a:lnTo>
                        <a:pt x="363" y="85"/>
                      </a:lnTo>
                      <a:lnTo>
                        <a:pt x="360" y="91"/>
                      </a:lnTo>
                      <a:lnTo>
                        <a:pt x="357" y="97"/>
                      </a:lnTo>
                      <a:lnTo>
                        <a:pt x="352" y="103"/>
                      </a:lnTo>
                      <a:lnTo>
                        <a:pt x="349" y="109"/>
                      </a:lnTo>
                      <a:lnTo>
                        <a:pt x="345" y="113"/>
                      </a:lnTo>
                      <a:lnTo>
                        <a:pt x="342" y="117"/>
                      </a:lnTo>
                      <a:lnTo>
                        <a:pt x="339" y="123"/>
                      </a:lnTo>
                      <a:lnTo>
                        <a:pt x="336" y="126"/>
                      </a:lnTo>
                      <a:lnTo>
                        <a:pt x="333" y="131"/>
                      </a:lnTo>
                      <a:lnTo>
                        <a:pt x="330" y="134"/>
                      </a:lnTo>
                      <a:lnTo>
                        <a:pt x="329" y="137"/>
                      </a:lnTo>
                      <a:lnTo>
                        <a:pt x="326" y="141"/>
                      </a:lnTo>
                      <a:lnTo>
                        <a:pt x="324" y="142"/>
                      </a:lnTo>
                      <a:lnTo>
                        <a:pt x="75" y="440"/>
                      </a:lnTo>
                      <a:lnTo>
                        <a:pt x="25" y="497"/>
                      </a:lnTo>
                      <a:lnTo>
                        <a:pt x="12" y="512"/>
                      </a:lnTo>
                      <a:lnTo>
                        <a:pt x="0" y="525"/>
                      </a:lnTo>
                      <a:close/>
                    </a:path>
                  </a:pathLst>
                </a:custGeom>
                <a:solidFill>
                  <a:srgbClr val="9999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0" name="Freeform 150"/>
                <p:cNvSpPr>
                  <a:spLocks/>
                </p:cNvSpPr>
                <p:nvPr/>
              </p:nvSpPr>
              <p:spPr bwMode="auto">
                <a:xfrm>
                  <a:off x="4171" y="3455"/>
                  <a:ext cx="94" cy="95"/>
                </a:xfrm>
                <a:custGeom>
                  <a:avLst/>
                  <a:gdLst>
                    <a:gd name="T0" fmla="*/ 1 w 188"/>
                    <a:gd name="T1" fmla="*/ 0 h 191"/>
                    <a:gd name="T2" fmla="*/ 1 w 188"/>
                    <a:gd name="T3" fmla="*/ 0 h 191"/>
                    <a:gd name="T4" fmla="*/ 1 w 188"/>
                    <a:gd name="T5" fmla="*/ 0 h 191"/>
                    <a:gd name="T6" fmla="*/ 1 w 188"/>
                    <a:gd name="T7" fmla="*/ 0 h 191"/>
                    <a:gd name="T8" fmla="*/ 1 w 188"/>
                    <a:gd name="T9" fmla="*/ 0 h 191"/>
                    <a:gd name="T10" fmla="*/ 1 w 188"/>
                    <a:gd name="T11" fmla="*/ 0 h 191"/>
                    <a:gd name="T12" fmla="*/ 1 w 188"/>
                    <a:gd name="T13" fmla="*/ 0 h 191"/>
                    <a:gd name="T14" fmla="*/ 0 w 188"/>
                    <a:gd name="T15" fmla="*/ 0 h 191"/>
                    <a:gd name="T16" fmla="*/ 1 w 188"/>
                    <a:gd name="T17" fmla="*/ 0 h 191"/>
                    <a:gd name="T18" fmla="*/ 1 w 188"/>
                    <a:gd name="T19" fmla="*/ 0 h 191"/>
                    <a:gd name="T20" fmla="*/ 1 w 188"/>
                    <a:gd name="T21" fmla="*/ 0 h 191"/>
                    <a:gd name="T22" fmla="*/ 1 w 188"/>
                    <a:gd name="T23" fmla="*/ 0 h 191"/>
                    <a:gd name="T24" fmla="*/ 1 w 188"/>
                    <a:gd name="T25" fmla="*/ 0 h 191"/>
                    <a:gd name="T26" fmla="*/ 0 w 188"/>
                    <a:gd name="T27" fmla="*/ 0 h 191"/>
                    <a:gd name="T28" fmla="*/ 1 w 188"/>
                    <a:gd name="T29" fmla="*/ 0 h 191"/>
                    <a:gd name="T30" fmla="*/ 1 w 188"/>
                    <a:gd name="T31" fmla="*/ 0 h 191"/>
                    <a:gd name="T32" fmla="*/ 1 w 188"/>
                    <a:gd name="T33" fmla="*/ 0 h 191"/>
                    <a:gd name="T34" fmla="*/ 1 w 188"/>
                    <a:gd name="T35" fmla="*/ 0 h 191"/>
                    <a:gd name="T36" fmla="*/ 1 w 188"/>
                    <a:gd name="T37" fmla="*/ 0 h 191"/>
                    <a:gd name="T38" fmla="*/ 1 w 188"/>
                    <a:gd name="T39" fmla="*/ 0 h 191"/>
                    <a:gd name="T40" fmla="*/ 1 w 188"/>
                    <a:gd name="T41" fmla="*/ 0 h 191"/>
                    <a:gd name="T42" fmla="*/ 1 w 188"/>
                    <a:gd name="T43" fmla="*/ 0 h 191"/>
                    <a:gd name="T44" fmla="*/ 1 w 188"/>
                    <a:gd name="T45" fmla="*/ 0 h 191"/>
                    <a:gd name="T46" fmla="*/ 1 w 188"/>
                    <a:gd name="T47" fmla="*/ 0 h 191"/>
                    <a:gd name="T48" fmla="*/ 1 w 188"/>
                    <a:gd name="T49" fmla="*/ 0 h 191"/>
                    <a:gd name="T50" fmla="*/ 1 w 188"/>
                    <a:gd name="T51" fmla="*/ 0 h 191"/>
                    <a:gd name="T52" fmla="*/ 1 w 188"/>
                    <a:gd name="T53" fmla="*/ 0 h 191"/>
                    <a:gd name="T54" fmla="*/ 1 w 188"/>
                    <a:gd name="T55" fmla="*/ 0 h 191"/>
                    <a:gd name="T56" fmla="*/ 1 w 188"/>
                    <a:gd name="T57" fmla="*/ 0 h 191"/>
                    <a:gd name="T58" fmla="*/ 1 w 188"/>
                    <a:gd name="T59" fmla="*/ 0 h 191"/>
                    <a:gd name="T60" fmla="*/ 1 w 188"/>
                    <a:gd name="T61" fmla="*/ 0 h 191"/>
                    <a:gd name="T62" fmla="*/ 1 w 188"/>
                    <a:gd name="T63" fmla="*/ 0 h 191"/>
                    <a:gd name="T64" fmla="*/ 1 w 188"/>
                    <a:gd name="T65" fmla="*/ 0 h 191"/>
                    <a:gd name="T66" fmla="*/ 1 w 188"/>
                    <a:gd name="T67" fmla="*/ 0 h 191"/>
                    <a:gd name="T68" fmla="*/ 1 w 188"/>
                    <a:gd name="T69" fmla="*/ 0 h 191"/>
                    <a:gd name="T70" fmla="*/ 1 w 188"/>
                    <a:gd name="T71" fmla="*/ 0 h 191"/>
                    <a:gd name="T72" fmla="*/ 1 w 188"/>
                    <a:gd name="T73" fmla="*/ 0 h 191"/>
                    <a:gd name="T74" fmla="*/ 1 w 188"/>
                    <a:gd name="T75" fmla="*/ 0 h 191"/>
                    <a:gd name="T76" fmla="*/ 1 w 188"/>
                    <a:gd name="T77" fmla="*/ 0 h 191"/>
                    <a:gd name="T78" fmla="*/ 1 w 188"/>
                    <a:gd name="T79" fmla="*/ 0 h 191"/>
                    <a:gd name="T80" fmla="*/ 1 w 188"/>
                    <a:gd name="T81" fmla="*/ 0 h 191"/>
                    <a:gd name="T82" fmla="*/ 1 w 188"/>
                    <a:gd name="T83" fmla="*/ 0 h 191"/>
                    <a:gd name="T84" fmla="*/ 1 w 188"/>
                    <a:gd name="T85" fmla="*/ 0 h 191"/>
                    <a:gd name="T86" fmla="*/ 1 w 188"/>
                    <a:gd name="T87" fmla="*/ 0 h 191"/>
                    <a:gd name="T88" fmla="*/ 1 w 188"/>
                    <a:gd name="T89" fmla="*/ 0 h 191"/>
                    <a:gd name="T90" fmla="*/ 1 w 188"/>
                    <a:gd name="T91" fmla="*/ 0 h 191"/>
                    <a:gd name="T92" fmla="*/ 1 w 188"/>
                    <a:gd name="T93" fmla="*/ 0 h 191"/>
                    <a:gd name="T94" fmla="*/ 1 w 188"/>
                    <a:gd name="T95" fmla="*/ 0 h 191"/>
                    <a:gd name="T96" fmla="*/ 1 w 188"/>
                    <a:gd name="T97" fmla="*/ 0 h 191"/>
                    <a:gd name="T98" fmla="*/ 1 w 188"/>
                    <a:gd name="T99" fmla="*/ 0 h 191"/>
                    <a:gd name="T100" fmla="*/ 1 w 188"/>
                    <a:gd name="T101" fmla="*/ 0 h 191"/>
                    <a:gd name="T102" fmla="*/ 1 w 188"/>
                    <a:gd name="T103" fmla="*/ 0 h 191"/>
                    <a:gd name="T104" fmla="*/ 1 w 188"/>
                    <a:gd name="T105" fmla="*/ 0 h 191"/>
                    <a:gd name="T106" fmla="*/ 1 w 188"/>
                    <a:gd name="T107" fmla="*/ 0 h 19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88"/>
                    <a:gd name="T163" fmla="*/ 0 h 191"/>
                    <a:gd name="T164" fmla="*/ 188 w 188"/>
                    <a:gd name="T165" fmla="*/ 191 h 19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88" h="191">
                      <a:moveTo>
                        <a:pt x="72" y="157"/>
                      </a:moveTo>
                      <a:lnTo>
                        <a:pt x="70" y="159"/>
                      </a:lnTo>
                      <a:lnTo>
                        <a:pt x="66" y="164"/>
                      </a:lnTo>
                      <a:lnTo>
                        <a:pt x="63" y="167"/>
                      </a:lnTo>
                      <a:lnTo>
                        <a:pt x="58" y="170"/>
                      </a:lnTo>
                      <a:lnTo>
                        <a:pt x="55" y="175"/>
                      </a:lnTo>
                      <a:lnTo>
                        <a:pt x="51" y="179"/>
                      </a:lnTo>
                      <a:lnTo>
                        <a:pt x="47" y="182"/>
                      </a:lnTo>
                      <a:lnTo>
                        <a:pt x="42" y="185"/>
                      </a:lnTo>
                      <a:lnTo>
                        <a:pt x="36" y="188"/>
                      </a:lnTo>
                      <a:lnTo>
                        <a:pt x="33" y="189"/>
                      </a:lnTo>
                      <a:lnTo>
                        <a:pt x="29" y="191"/>
                      </a:lnTo>
                      <a:lnTo>
                        <a:pt x="25" y="191"/>
                      </a:lnTo>
                      <a:lnTo>
                        <a:pt x="20" y="189"/>
                      </a:lnTo>
                      <a:lnTo>
                        <a:pt x="17" y="186"/>
                      </a:lnTo>
                      <a:lnTo>
                        <a:pt x="14" y="182"/>
                      </a:lnTo>
                      <a:lnTo>
                        <a:pt x="11" y="178"/>
                      </a:lnTo>
                      <a:lnTo>
                        <a:pt x="8" y="173"/>
                      </a:lnTo>
                      <a:lnTo>
                        <a:pt x="5" y="169"/>
                      </a:lnTo>
                      <a:lnTo>
                        <a:pt x="4" y="163"/>
                      </a:lnTo>
                      <a:lnTo>
                        <a:pt x="3" y="159"/>
                      </a:lnTo>
                      <a:lnTo>
                        <a:pt x="1" y="154"/>
                      </a:lnTo>
                      <a:lnTo>
                        <a:pt x="1" y="150"/>
                      </a:lnTo>
                      <a:lnTo>
                        <a:pt x="0" y="145"/>
                      </a:lnTo>
                      <a:lnTo>
                        <a:pt x="1" y="140"/>
                      </a:lnTo>
                      <a:lnTo>
                        <a:pt x="1" y="135"/>
                      </a:lnTo>
                      <a:lnTo>
                        <a:pt x="3" y="129"/>
                      </a:lnTo>
                      <a:lnTo>
                        <a:pt x="4" y="125"/>
                      </a:lnTo>
                      <a:lnTo>
                        <a:pt x="8" y="119"/>
                      </a:lnTo>
                      <a:lnTo>
                        <a:pt x="11" y="113"/>
                      </a:lnTo>
                      <a:lnTo>
                        <a:pt x="17" y="109"/>
                      </a:lnTo>
                      <a:lnTo>
                        <a:pt x="16" y="107"/>
                      </a:lnTo>
                      <a:lnTo>
                        <a:pt x="13" y="103"/>
                      </a:lnTo>
                      <a:lnTo>
                        <a:pt x="10" y="99"/>
                      </a:lnTo>
                      <a:lnTo>
                        <a:pt x="8" y="96"/>
                      </a:lnTo>
                      <a:lnTo>
                        <a:pt x="5" y="93"/>
                      </a:lnTo>
                      <a:lnTo>
                        <a:pt x="4" y="88"/>
                      </a:lnTo>
                      <a:lnTo>
                        <a:pt x="3" y="84"/>
                      </a:lnTo>
                      <a:lnTo>
                        <a:pt x="1" y="79"/>
                      </a:lnTo>
                      <a:lnTo>
                        <a:pt x="0" y="75"/>
                      </a:lnTo>
                      <a:lnTo>
                        <a:pt x="0" y="71"/>
                      </a:lnTo>
                      <a:lnTo>
                        <a:pt x="0" y="66"/>
                      </a:lnTo>
                      <a:lnTo>
                        <a:pt x="1" y="62"/>
                      </a:lnTo>
                      <a:lnTo>
                        <a:pt x="3" y="58"/>
                      </a:lnTo>
                      <a:lnTo>
                        <a:pt x="5" y="55"/>
                      </a:lnTo>
                      <a:lnTo>
                        <a:pt x="10" y="52"/>
                      </a:lnTo>
                      <a:lnTo>
                        <a:pt x="13" y="49"/>
                      </a:lnTo>
                      <a:lnTo>
                        <a:pt x="16" y="47"/>
                      </a:lnTo>
                      <a:lnTo>
                        <a:pt x="20" y="46"/>
                      </a:lnTo>
                      <a:lnTo>
                        <a:pt x="25" y="44"/>
                      </a:lnTo>
                      <a:lnTo>
                        <a:pt x="27" y="44"/>
                      </a:lnTo>
                      <a:lnTo>
                        <a:pt x="30" y="44"/>
                      </a:lnTo>
                      <a:lnTo>
                        <a:pt x="35" y="44"/>
                      </a:lnTo>
                      <a:lnTo>
                        <a:pt x="39" y="44"/>
                      </a:lnTo>
                      <a:lnTo>
                        <a:pt x="45" y="46"/>
                      </a:lnTo>
                      <a:lnTo>
                        <a:pt x="47" y="46"/>
                      </a:lnTo>
                      <a:lnTo>
                        <a:pt x="48" y="47"/>
                      </a:lnTo>
                      <a:lnTo>
                        <a:pt x="48" y="46"/>
                      </a:lnTo>
                      <a:lnTo>
                        <a:pt x="48" y="44"/>
                      </a:lnTo>
                      <a:lnTo>
                        <a:pt x="47" y="41"/>
                      </a:lnTo>
                      <a:lnTo>
                        <a:pt x="47" y="38"/>
                      </a:lnTo>
                      <a:lnTo>
                        <a:pt x="47" y="33"/>
                      </a:lnTo>
                      <a:lnTo>
                        <a:pt x="48" y="28"/>
                      </a:lnTo>
                      <a:lnTo>
                        <a:pt x="48" y="24"/>
                      </a:lnTo>
                      <a:lnTo>
                        <a:pt x="50" y="19"/>
                      </a:lnTo>
                      <a:lnTo>
                        <a:pt x="52" y="14"/>
                      </a:lnTo>
                      <a:lnTo>
                        <a:pt x="55" y="9"/>
                      </a:lnTo>
                      <a:lnTo>
                        <a:pt x="58" y="6"/>
                      </a:lnTo>
                      <a:lnTo>
                        <a:pt x="63" y="3"/>
                      </a:lnTo>
                      <a:lnTo>
                        <a:pt x="66" y="2"/>
                      </a:lnTo>
                      <a:lnTo>
                        <a:pt x="69" y="0"/>
                      </a:lnTo>
                      <a:lnTo>
                        <a:pt x="73" y="0"/>
                      </a:lnTo>
                      <a:lnTo>
                        <a:pt x="76" y="0"/>
                      </a:lnTo>
                      <a:lnTo>
                        <a:pt x="80" y="0"/>
                      </a:lnTo>
                      <a:lnTo>
                        <a:pt x="85" y="0"/>
                      </a:lnTo>
                      <a:lnTo>
                        <a:pt x="89" y="2"/>
                      </a:lnTo>
                      <a:lnTo>
                        <a:pt x="95" y="3"/>
                      </a:lnTo>
                      <a:lnTo>
                        <a:pt x="97" y="3"/>
                      </a:lnTo>
                      <a:lnTo>
                        <a:pt x="98" y="5"/>
                      </a:lnTo>
                      <a:lnTo>
                        <a:pt x="101" y="8"/>
                      </a:lnTo>
                      <a:lnTo>
                        <a:pt x="105" y="14"/>
                      </a:lnTo>
                      <a:lnTo>
                        <a:pt x="107" y="15"/>
                      </a:lnTo>
                      <a:lnTo>
                        <a:pt x="108" y="19"/>
                      </a:lnTo>
                      <a:lnTo>
                        <a:pt x="110" y="22"/>
                      </a:lnTo>
                      <a:lnTo>
                        <a:pt x="111" y="25"/>
                      </a:lnTo>
                      <a:lnTo>
                        <a:pt x="111" y="30"/>
                      </a:lnTo>
                      <a:lnTo>
                        <a:pt x="113" y="34"/>
                      </a:lnTo>
                      <a:lnTo>
                        <a:pt x="113" y="38"/>
                      </a:lnTo>
                      <a:lnTo>
                        <a:pt x="113" y="43"/>
                      </a:lnTo>
                      <a:lnTo>
                        <a:pt x="116" y="41"/>
                      </a:lnTo>
                      <a:lnTo>
                        <a:pt x="119" y="40"/>
                      </a:lnTo>
                      <a:lnTo>
                        <a:pt x="123" y="40"/>
                      </a:lnTo>
                      <a:lnTo>
                        <a:pt x="129" y="38"/>
                      </a:lnTo>
                      <a:lnTo>
                        <a:pt x="135" y="38"/>
                      </a:lnTo>
                      <a:lnTo>
                        <a:pt x="139" y="38"/>
                      </a:lnTo>
                      <a:lnTo>
                        <a:pt x="142" y="38"/>
                      </a:lnTo>
                      <a:lnTo>
                        <a:pt x="145" y="38"/>
                      </a:lnTo>
                      <a:lnTo>
                        <a:pt x="149" y="38"/>
                      </a:lnTo>
                      <a:lnTo>
                        <a:pt x="152" y="38"/>
                      </a:lnTo>
                      <a:lnTo>
                        <a:pt x="155" y="38"/>
                      </a:lnTo>
                      <a:lnTo>
                        <a:pt x="158" y="38"/>
                      </a:lnTo>
                      <a:lnTo>
                        <a:pt x="161" y="38"/>
                      </a:lnTo>
                      <a:lnTo>
                        <a:pt x="166" y="38"/>
                      </a:lnTo>
                      <a:lnTo>
                        <a:pt x="168" y="40"/>
                      </a:lnTo>
                      <a:lnTo>
                        <a:pt x="171" y="40"/>
                      </a:lnTo>
                      <a:lnTo>
                        <a:pt x="174" y="43"/>
                      </a:lnTo>
                      <a:lnTo>
                        <a:pt x="179" y="46"/>
                      </a:lnTo>
                      <a:lnTo>
                        <a:pt x="183" y="50"/>
                      </a:lnTo>
                      <a:lnTo>
                        <a:pt x="185" y="52"/>
                      </a:lnTo>
                      <a:lnTo>
                        <a:pt x="186" y="56"/>
                      </a:lnTo>
                      <a:lnTo>
                        <a:pt x="186" y="59"/>
                      </a:lnTo>
                      <a:lnTo>
                        <a:pt x="188" y="63"/>
                      </a:lnTo>
                      <a:lnTo>
                        <a:pt x="186" y="66"/>
                      </a:lnTo>
                      <a:lnTo>
                        <a:pt x="186" y="69"/>
                      </a:lnTo>
                      <a:lnTo>
                        <a:pt x="186" y="72"/>
                      </a:lnTo>
                      <a:lnTo>
                        <a:pt x="186" y="75"/>
                      </a:lnTo>
                      <a:lnTo>
                        <a:pt x="186" y="79"/>
                      </a:lnTo>
                      <a:lnTo>
                        <a:pt x="185" y="85"/>
                      </a:lnTo>
                      <a:lnTo>
                        <a:pt x="183" y="88"/>
                      </a:lnTo>
                      <a:lnTo>
                        <a:pt x="182" y="93"/>
                      </a:lnTo>
                      <a:lnTo>
                        <a:pt x="180" y="96"/>
                      </a:lnTo>
                      <a:lnTo>
                        <a:pt x="179" y="99"/>
                      </a:lnTo>
                      <a:lnTo>
                        <a:pt x="174" y="101"/>
                      </a:lnTo>
                      <a:lnTo>
                        <a:pt x="171" y="103"/>
                      </a:lnTo>
                      <a:lnTo>
                        <a:pt x="170" y="104"/>
                      </a:lnTo>
                      <a:lnTo>
                        <a:pt x="168" y="104"/>
                      </a:lnTo>
                      <a:lnTo>
                        <a:pt x="167" y="104"/>
                      </a:lnTo>
                      <a:lnTo>
                        <a:pt x="166" y="106"/>
                      </a:lnTo>
                      <a:lnTo>
                        <a:pt x="161" y="107"/>
                      </a:lnTo>
                      <a:lnTo>
                        <a:pt x="158" y="109"/>
                      </a:lnTo>
                      <a:lnTo>
                        <a:pt x="152" y="110"/>
                      </a:lnTo>
                      <a:lnTo>
                        <a:pt x="148" y="112"/>
                      </a:lnTo>
                      <a:lnTo>
                        <a:pt x="143" y="113"/>
                      </a:lnTo>
                      <a:lnTo>
                        <a:pt x="141" y="113"/>
                      </a:lnTo>
                      <a:lnTo>
                        <a:pt x="141" y="116"/>
                      </a:lnTo>
                      <a:lnTo>
                        <a:pt x="141" y="118"/>
                      </a:lnTo>
                      <a:lnTo>
                        <a:pt x="141" y="122"/>
                      </a:lnTo>
                      <a:lnTo>
                        <a:pt x="139" y="125"/>
                      </a:lnTo>
                      <a:lnTo>
                        <a:pt x="139" y="129"/>
                      </a:lnTo>
                      <a:lnTo>
                        <a:pt x="139" y="135"/>
                      </a:lnTo>
                      <a:lnTo>
                        <a:pt x="139" y="140"/>
                      </a:lnTo>
                      <a:lnTo>
                        <a:pt x="138" y="145"/>
                      </a:lnTo>
                      <a:lnTo>
                        <a:pt x="136" y="150"/>
                      </a:lnTo>
                      <a:lnTo>
                        <a:pt x="133" y="154"/>
                      </a:lnTo>
                      <a:lnTo>
                        <a:pt x="132" y="160"/>
                      </a:lnTo>
                      <a:lnTo>
                        <a:pt x="129" y="163"/>
                      </a:lnTo>
                      <a:lnTo>
                        <a:pt x="126" y="167"/>
                      </a:lnTo>
                      <a:lnTo>
                        <a:pt x="123" y="169"/>
                      </a:lnTo>
                      <a:lnTo>
                        <a:pt x="119" y="172"/>
                      </a:lnTo>
                      <a:lnTo>
                        <a:pt x="113" y="172"/>
                      </a:lnTo>
                      <a:lnTo>
                        <a:pt x="110" y="173"/>
                      </a:lnTo>
                      <a:lnTo>
                        <a:pt x="104" y="173"/>
                      </a:lnTo>
                      <a:lnTo>
                        <a:pt x="101" y="173"/>
                      </a:lnTo>
                      <a:lnTo>
                        <a:pt x="98" y="172"/>
                      </a:lnTo>
                      <a:lnTo>
                        <a:pt x="95" y="172"/>
                      </a:lnTo>
                      <a:lnTo>
                        <a:pt x="92" y="170"/>
                      </a:lnTo>
                      <a:lnTo>
                        <a:pt x="89" y="170"/>
                      </a:lnTo>
                      <a:lnTo>
                        <a:pt x="85" y="169"/>
                      </a:lnTo>
                      <a:lnTo>
                        <a:pt x="82" y="167"/>
                      </a:lnTo>
                      <a:lnTo>
                        <a:pt x="80" y="166"/>
                      </a:lnTo>
                      <a:lnTo>
                        <a:pt x="72" y="157"/>
                      </a:lnTo>
                      <a:close/>
                    </a:path>
                  </a:pathLst>
                </a:custGeom>
                <a:solidFill>
                  <a:srgbClr val="FFDE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1" name="Freeform 151"/>
                <p:cNvSpPr>
                  <a:spLocks/>
                </p:cNvSpPr>
                <p:nvPr/>
              </p:nvSpPr>
              <p:spPr bwMode="auto">
                <a:xfrm>
                  <a:off x="4194" y="3490"/>
                  <a:ext cx="22" cy="21"/>
                </a:xfrm>
                <a:custGeom>
                  <a:avLst/>
                  <a:gdLst>
                    <a:gd name="T0" fmla="*/ 1 w 44"/>
                    <a:gd name="T1" fmla="*/ 0 h 43"/>
                    <a:gd name="T2" fmla="*/ 1 w 44"/>
                    <a:gd name="T3" fmla="*/ 0 h 43"/>
                    <a:gd name="T4" fmla="*/ 1 w 44"/>
                    <a:gd name="T5" fmla="*/ 0 h 43"/>
                    <a:gd name="T6" fmla="*/ 1 w 44"/>
                    <a:gd name="T7" fmla="*/ 0 h 43"/>
                    <a:gd name="T8" fmla="*/ 1 w 44"/>
                    <a:gd name="T9" fmla="*/ 0 h 43"/>
                    <a:gd name="T10" fmla="*/ 0 w 44"/>
                    <a:gd name="T11" fmla="*/ 0 h 43"/>
                    <a:gd name="T12" fmla="*/ 0 w 44"/>
                    <a:gd name="T13" fmla="*/ 0 h 43"/>
                    <a:gd name="T14" fmla="*/ 0 w 44"/>
                    <a:gd name="T15" fmla="*/ 0 h 43"/>
                    <a:gd name="T16" fmla="*/ 1 w 44"/>
                    <a:gd name="T17" fmla="*/ 0 h 43"/>
                    <a:gd name="T18" fmla="*/ 1 w 44"/>
                    <a:gd name="T19" fmla="*/ 0 h 43"/>
                    <a:gd name="T20" fmla="*/ 1 w 44"/>
                    <a:gd name="T21" fmla="*/ 0 h 43"/>
                    <a:gd name="T22" fmla="*/ 1 w 44"/>
                    <a:gd name="T23" fmla="*/ 0 h 43"/>
                    <a:gd name="T24" fmla="*/ 1 w 44"/>
                    <a:gd name="T25" fmla="*/ 0 h 43"/>
                    <a:gd name="T26" fmla="*/ 1 w 44"/>
                    <a:gd name="T27" fmla="*/ 0 h 43"/>
                    <a:gd name="T28" fmla="*/ 1 w 44"/>
                    <a:gd name="T29" fmla="*/ 0 h 43"/>
                    <a:gd name="T30" fmla="*/ 1 w 44"/>
                    <a:gd name="T31" fmla="*/ 0 h 43"/>
                    <a:gd name="T32" fmla="*/ 1 w 44"/>
                    <a:gd name="T33" fmla="*/ 0 h 43"/>
                    <a:gd name="T34" fmla="*/ 1 w 44"/>
                    <a:gd name="T35" fmla="*/ 0 h 43"/>
                    <a:gd name="T36" fmla="*/ 1 w 44"/>
                    <a:gd name="T37" fmla="*/ 0 h 43"/>
                    <a:gd name="T38" fmla="*/ 1 w 44"/>
                    <a:gd name="T39" fmla="*/ 0 h 43"/>
                    <a:gd name="T40" fmla="*/ 1 w 44"/>
                    <a:gd name="T41" fmla="*/ 0 h 43"/>
                    <a:gd name="T42" fmla="*/ 1 w 44"/>
                    <a:gd name="T43" fmla="*/ 0 h 43"/>
                    <a:gd name="T44" fmla="*/ 1 w 44"/>
                    <a:gd name="T45" fmla="*/ 0 h 43"/>
                    <a:gd name="T46" fmla="*/ 1 w 44"/>
                    <a:gd name="T47" fmla="*/ 0 h 43"/>
                    <a:gd name="T48" fmla="*/ 1 w 44"/>
                    <a:gd name="T49" fmla="*/ 0 h 43"/>
                    <a:gd name="T50" fmla="*/ 1 w 44"/>
                    <a:gd name="T51" fmla="*/ 0 h 43"/>
                    <a:gd name="T52" fmla="*/ 1 w 44"/>
                    <a:gd name="T53" fmla="*/ 0 h 43"/>
                    <a:gd name="T54" fmla="*/ 1 w 44"/>
                    <a:gd name="T55" fmla="*/ 0 h 43"/>
                    <a:gd name="T56" fmla="*/ 1 w 44"/>
                    <a:gd name="T57" fmla="*/ 0 h 43"/>
                    <a:gd name="T58" fmla="*/ 1 w 44"/>
                    <a:gd name="T59" fmla="*/ 0 h 43"/>
                    <a:gd name="T60" fmla="*/ 1 w 44"/>
                    <a:gd name="T61" fmla="*/ 0 h 43"/>
                    <a:gd name="T62" fmla="*/ 1 w 44"/>
                    <a:gd name="T63" fmla="*/ 0 h 43"/>
                    <a:gd name="T64" fmla="*/ 1 w 44"/>
                    <a:gd name="T65" fmla="*/ 0 h 43"/>
                    <a:gd name="T66" fmla="*/ 1 w 44"/>
                    <a:gd name="T67" fmla="*/ 0 h 43"/>
                    <a:gd name="T68" fmla="*/ 1 w 44"/>
                    <a:gd name="T69" fmla="*/ 0 h 43"/>
                    <a:gd name="T70" fmla="*/ 1 w 44"/>
                    <a:gd name="T71" fmla="*/ 0 h 43"/>
                    <a:gd name="T72" fmla="*/ 1 w 44"/>
                    <a:gd name="T73" fmla="*/ 0 h 4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4"/>
                    <a:gd name="T112" fmla="*/ 0 h 43"/>
                    <a:gd name="T113" fmla="*/ 44 w 44"/>
                    <a:gd name="T114" fmla="*/ 43 h 4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4" h="43">
                      <a:moveTo>
                        <a:pt x="14" y="43"/>
                      </a:moveTo>
                      <a:lnTo>
                        <a:pt x="13" y="41"/>
                      </a:lnTo>
                      <a:lnTo>
                        <a:pt x="10" y="40"/>
                      </a:lnTo>
                      <a:lnTo>
                        <a:pt x="5" y="35"/>
                      </a:lnTo>
                      <a:lnTo>
                        <a:pt x="3" y="31"/>
                      </a:lnTo>
                      <a:lnTo>
                        <a:pt x="0" y="27"/>
                      </a:lnTo>
                      <a:lnTo>
                        <a:pt x="0" y="22"/>
                      </a:lnTo>
                      <a:lnTo>
                        <a:pt x="0" y="18"/>
                      </a:lnTo>
                      <a:lnTo>
                        <a:pt x="1" y="15"/>
                      </a:lnTo>
                      <a:lnTo>
                        <a:pt x="4" y="12"/>
                      </a:lnTo>
                      <a:lnTo>
                        <a:pt x="8" y="9"/>
                      </a:lnTo>
                      <a:lnTo>
                        <a:pt x="11" y="6"/>
                      </a:lnTo>
                      <a:lnTo>
                        <a:pt x="16" y="3"/>
                      </a:lnTo>
                      <a:lnTo>
                        <a:pt x="19" y="2"/>
                      </a:lnTo>
                      <a:lnTo>
                        <a:pt x="23" y="0"/>
                      </a:lnTo>
                      <a:lnTo>
                        <a:pt x="26" y="0"/>
                      </a:lnTo>
                      <a:lnTo>
                        <a:pt x="29" y="0"/>
                      </a:lnTo>
                      <a:lnTo>
                        <a:pt x="32" y="0"/>
                      </a:lnTo>
                      <a:lnTo>
                        <a:pt x="35" y="3"/>
                      </a:lnTo>
                      <a:lnTo>
                        <a:pt x="38" y="5"/>
                      </a:lnTo>
                      <a:lnTo>
                        <a:pt x="41" y="9"/>
                      </a:lnTo>
                      <a:lnTo>
                        <a:pt x="42" y="10"/>
                      </a:lnTo>
                      <a:lnTo>
                        <a:pt x="44" y="15"/>
                      </a:lnTo>
                      <a:lnTo>
                        <a:pt x="42" y="16"/>
                      </a:lnTo>
                      <a:lnTo>
                        <a:pt x="42" y="19"/>
                      </a:lnTo>
                      <a:lnTo>
                        <a:pt x="42" y="22"/>
                      </a:lnTo>
                      <a:lnTo>
                        <a:pt x="42" y="27"/>
                      </a:lnTo>
                      <a:lnTo>
                        <a:pt x="42" y="30"/>
                      </a:lnTo>
                      <a:lnTo>
                        <a:pt x="41" y="34"/>
                      </a:lnTo>
                      <a:lnTo>
                        <a:pt x="38" y="37"/>
                      </a:lnTo>
                      <a:lnTo>
                        <a:pt x="35" y="40"/>
                      </a:lnTo>
                      <a:lnTo>
                        <a:pt x="32" y="40"/>
                      </a:lnTo>
                      <a:lnTo>
                        <a:pt x="29" y="41"/>
                      </a:lnTo>
                      <a:lnTo>
                        <a:pt x="26" y="41"/>
                      </a:lnTo>
                      <a:lnTo>
                        <a:pt x="23" y="43"/>
                      </a:lnTo>
                      <a:lnTo>
                        <a:pt x="14" y="43"/>
                      </a:lnTo>
                      <a:close/>
                    </a:path>
                  </a:pathLst>
                </a:custGeom>
                <a:solidFill>
                  <a:srgbClr val="BDC7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2" name="Freeform 152"/>
                <p:cNvSpPr>
                  <a:spLocks/>
                </p:cNvSpPr>
                <p:nvPr/>
              </p:nvSpPr>
              <p:spPr bwMode="auto">
                <a:xfrm>
                  <a:off x="3767" y="3654"/>
                  <a:ext cx="515" cy="154"/>
                </a:xfrm>
                <a:custGeom>
                  <a:avLst/>
                  <a:gdLst>
                    <a:gd name="T0" fmla="*/ 1 w 1029"/>
                    <a:gd name="T1" fmla="*/ 1 h 308"/>
                    <a:gd name="T2" fmla="*/ 1 w 1029"/>
                    <a:gd name="T3" fmla="*/ 1 h 308"/>
                    <a:gd name="T4" fmla="*/ 1 w 1029"/>
                    <a:gd name="T5" fmla="*/ 1 h 308"/>
                    <a:gd name="T6" fmla="*/ 1 w 1029"/>
                    <a:gd name="T7" fmla="*/ 1 h 308"/>
                    <a:gd name="T8" fmla="*/ 1 w 1029"/>
                    <a:gd name="T9" fmla="*/ 1 h 308"/>
                    <a:gd name="T10" fmla="*/ 1 w 1029"/>
                    <a:gd name="T11" fmla="*/ 1 h 308"/>
                    <a:gd name="T12" fmla="*/ 1 w 1029"/>
                    <a:gd name="T13" fmla="*/ 1 h 308"/>
                    <a:gd name="T14" fmla="*/ 1 w 1029"/>
                    <a:gd name="T15" fmla="*/ 1 h 308"/>
                    <a:gd name="T16" fmla="*/ 1 w 1029"/>
                    <a:gd name="T17" fmla="*/ 1 h 308"/>
                    <a:gd name="T18" fmla="*/ 1 w 1029"/>
                    <a:gd name="T19" fmla="*/ 1 h 308"/>
                    <a:gd name="T20" fmla="*/ 1 w 1029"/>
                    <a:gd name="T21" fmla="*/ 1 h 308"/>
                    <a:gd name="T22" fmla="*/ 1 w 1029"/>
                    <a:gd name="T23" fmla="*/ 1 h 308"/>
                    <a:gd name="T24" fmla="*/ 2 w 1029"/>
                    <a:gd name="T25" fmla="*/ 1 h 308"/>
                    <a:gd name="T26" fmla="*/ 2 w 1029"/>
                    <a:gd name="T27" fmla="*/ 1 h 308"/>
                    <a:gd name="T28" fmla="*/ 2 w 1029"/>
                    <a:gd name="T29" fmla="*/ 0 h 308"/>
                    <a:gd name="T30" fmla="*/ 2 w 1029"/>
                    <a:gd name="T31" fmla="*/ 0 h 308"/>
                    <a:gd name="T32" fmla="*/ 2 w 1029"/>
                    <a:gd name="T33" fmla="*/ 0 h 308"/>
                    <a:gd name="T34" fmla="*/ 2 w 1029"/>
                    <a:gd name="T35" fmla="*/ 1 h 308"/>
                    <a:gd name="T36" fmla="*/ 2 w 1029"/>
                    <a:gd name="T37" fmla="*/ 1 h 308"/>
                    <a:gd name="T38" fmla="*/ 2 w 1029"/>
                    <a:gd name="T39" fmla="*/ 1 h 308"/>
                    <a:gd name="T40" fmla="*/ 3 w 1029"/>
                    <a:gd name="T41" fmla="*/ 1 h 308"/>
                    <a:gd name="T42" fmla="*/ 3 w 1029"/>
                    <a:gd name="T43" fmla="*/ 1 h 308"/>
                    <a:gd name="T44" fmla="*/ 3 w 1029"/>
                    <a:gd name="T45" fmla="*/ 1 h 308"/>
                    <a:gd name="T46" fmla="*/ 3 w 1029"/>
                    <a:gd name="T47" fmla="*/ 1 h 308"/>
                    <a:gd name="T48" fmla="*/ 3 w 1029"/>
                    <a:gd name="T49" fmla="*/ 1 h 308"/>
                    <a:gd name="T50" fmla="*/ 4 w 1029"/>
                    <a:gd name="T51" fmla="*/ 1 h 308"/>
                    <a:gd name="T52" fmla="*/ 4 w 1029"/>
                    <a:gd name="T53" fmla="*/ 1 h 308"/>
                    <a:gd name="T54" fmla="*/ 4 w 1029"/>
                    <a:gd name="T55" fmla="*/ 1 h 308"/>
                    <a:gd name="T56" fmla="*/ 4 w 1029"/>
                    <a:gd name="T57" fmla="*/ 1 h 308"/>
                    <a:gd name="T58" fmla="*/ 4 w 1029"/>
                    <a:gd name="T59" fmla="*/ 1 h 308"/>
                    <a:gd name="T60" fmla="*/ 4 w 1029"/>
                    <a:gd name="T61" fmla="*/ 1 h 308"/>
                    <a:gd name="T62" fmla="*/ 4 w 1029"/>
                    <a:gd name="T63" fmla="*/ 1 h 308"/>
                    <a:gd name="T64" fmla="*/ 4 w 1029"/>
                    <a:gd name="T65" fmla="*/ 1 h 308"/>
                    <a:gd name="T66" fmla="*/ 4 w 1029"/>
                    <a:gd name="T67" fmla="*/ 1 h 308"/>
                    <a:gd name="T68" fmla="*/ 4 w 1029"/>
                    <a:gd name="T69" fmla="*/ 1 h 308"/>
                    <a:gd name="T70" fmla="*/ 4 w 1029"/>
                    <a:gd name="T71" fmla="*/ 1 h 308"/>
                    <a:gd name="T72" fmla="*/ 4 w 1029"/>
                    <a:gd name="T73" fmla="*/ 1 h 308"/>
                    <a:gd name="T74" fmla="*/ 4 w 1029"/>
                    <a:gd name="T75" fmla="*/ 1 h 308"/>
                    <a:gd name="T76" fmla="*/ 3 w 1029"/>
                    <a:gd name="T77" fmla="*/ 1 h 308"/>
                    <a:gd name="T78" fmla="*/ 3 w 1029"/>
                    <a:gd name="T79" fmla="*/ 1 h 308"/>
                    <a:gd name="T80" fmla="*/ 3 w 1029"/>
                    <a:gd name="T81" fmla="*/ 1 h 308"/>
                    <a:gd name="T82" fmla="*/ 3 w 1029"/>
                    <a:gd name="T83" fmla="*/ 1 h 308"/>
                    <a:gd name="T84" fmla="*/ 3 w 1029"/>
                    <a:gd name="T85" fmla="*/ 1 h 308"/>
                    <a:gd name="T86" fmla="*/ 2 w 1029"/>
                    <a:gd name="T87" fmla="*/ 1 h 308"/>
                    <a:gd name="T88" fmla="*/ 2 w 1029"/>
                    <a:gd name="T89" fmla="*/ 1 h 308"/>
                    <a:gd name="T90" fmla="*/ 2 w 1029"/>
                    <a:gd name="T91" fmla="*/ 1 h 308"/>
                    <a:gd name="T92" fmla="*/ 2 w 1029"/>
                    <a:gd name="T93" fmla="*/ 1 h 308"/>
                    <a:gd name="T94" fmla="*/ 2 w 1029"/>
                    <a:gd name="T95" fmla="*/ 1 h 308"/>
                    <a:gd name="T96" fmla="*/ 2 w 1029"/>
                    <a:gd name="T97" fmla="*/ 1 h 308"/>
                    <a:gd name="T98" fmla="*/ 2 w 1029"/>
                    <a:gd name="T99" fmla="*/ 1 h 308"/>
                    <a:gd name="T100" fmla="*/ 2 w 1029"/>
                    <a:gd name="T101" fmla="*/ 1 h 308"/>
                    <a:gd name="T102" fmla="*/ 1 w 1029"/>
                    <a:gd name="T103" fmla="*/ 1 h 308"/>
                    <a:gd name="T104" fmla="*/ 1 w 1029"/>
                    <a:gd name="T105" fmla="*/ 1 h 308"/>
                    <a:gd name="T106" fmla="*/ 1 w 1029"/>
                    <a:gd name="T107" fmla="*/ 1 h 308"/>
                    <a:gd name="T108" fmla="*/ 1 w 1029"/>
                    <a:gd name="T109" fmla="*/ 1 h 308"/>
                    <a:gd name="T110" fmla="*/ 1 w 1029"/>
                    <a:gd name="T111" fmla="*/ 1 h 308"/>
                    <a:gd name="T112" fmla="*/ 1 w 1029"/>
                    <a:gd name="T113" fmla="*/ 1 h 308"/>
                    <a:gd name="T114" fmla="*/ 1 w 1029"/>
                    <a:gd name="T115" fmla="*/ 1 h 308"/>
                    <a:gd name="T116" fmla="*/ 1 w 1029"/>
                    <a:gd name="T117" fmla="*/ 1 h 308"/>
                    <a:gd name="T118" fmla="*/ 1 w 1029"/>
                    <a:gd name="T119" fmla="*/ 1 h 308"/>
                    <a:gd name="T120" fmla="*/ 1 w 1029"/>
                    <a:gd name="T121" fmla="*/ 1 h 30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029"/>
                    <a:gd name="T184" fmla="*/ 0 h 308"/>
                    <a:gd name="T185" fmla="*/ 1029 w 1029"/>
                    <a:gd name="T186" fmla="*/ 308 h 30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029" h="308">
                      <a:moveTo>
                        <a:pt x="16" y="305"/>
                      </a:moveTo>
                      <a:lnTo>
                        <a:pt x="0" y="308"/>
                      </a:lnTo>
                      <a:lnTo>
                        <a:pt x="1" y="306"/>
                      </a:lnTo>
                      <a:lnTo>
                        <a:pt x="3" y="303"/>
                      </a:lnTo>
                      <a:lnTo>
                        <a:pt x="7" y="300"/>
                      </a:lnTo>
                      <a:lnTo>
                        <a:pt x="9" y="296"/>
                      </a:lnTo>
                      <a:lnTo>
                        <a:pt x="15" y="291"/>
                      </a:lnTo>
                      <a:lnTo>
                        <a:pt x="16" y="289"/>
                      </a:lnTo>
                      <a:lnTo>
                        <a:pt x="19" y="286"/>
                      </a:lnTo>
                      <a:lnTo>
                        <a:pt x="22" y="281"/>
                      </a:lnTo>
                      <a:lnTo>
                        <a:pt x="25" y="278"/>
                      </a:lnTo>
                      <a:lnTo>
                        <a:pt x="28" y="275"/>
                      </a:lnTo>
                      <a:lnTo>
                        <a:pt x="31" y="271"/>
                      </a:lnTo>
                      <a:lnTo>
                        <a:pt x="34" y="268"/>
                      </a:lnTo>
                      <a:lnTo>
                        <a:pt x="38" y="264"/>
                      </a:lnTo>
                      <a:lnTo>
                        <a:pt x="41" y="259"/>
                      </a:lnTo>
                      <a:lnTo>
                        <a:pt x="46" y="255"/>
                      </a:lnTo>
                      <a:lnTo>
                        <a:pt x="50" y="250"/>
                      </a:lnTo>
                      <a:lnTo>
                        <a:pt x="54" y="246"/>
                      </a:lnTo>
                      <a:lnTo>
                        <a:pt x="59" y="242"/>
                      </a:lnTo>
                      <a:lnTo>
                        <a:pt x="63" y="236"/>
                      </a:lnTo>
                      <a:lnTo>
                        <a:pt x="68" y="231"/>
                      </a:lnTo>
                      <a:lnTo>
                        <a:pt x="72" y="227"/>
                      </a:lnTo>
                      <a:lnTo>
                        <a:pt x="76" y="221"/>
                      </a:lnTo>
                      <a:lnTo>
                        <a:pt x="82" y="215"/>
                      </a:lnTo>
                      <a:lnTo>
                        <a:pt x="88" y="211"/>
                      </a:lnTo>
                      <a:lnTo>
                        <a:pt x="94" y="205"/>
                      </a:lnTo>
                      <a:lnTo>
                        <a:pt x="98" y="199"/>
                      </a:lnTo>
                      <a:lnTo>
                        <a:pt x="104" y="193"/>
                      </a:lnTo>
                      <a:lnTo>
                        <a:pt x="110" y="187"/>
                      </a:lnTo>
                      <a:lnTo>
                        <a:pt x="116" y="182"/>
                      </a:lnTo>
                      <a:lnTo>
                        <a:pt x="122" y="176"/>
                      </a:lnTo>
                      <a:lnTo>
                        <a:pt x="128" y="170"/>
                      </a:lnTo>
                      <a:lnTo>
                        <a:pt x="134" y="163"/>
                      </a:lnTo>
                      <a:lnTo>
                        <a:pt x="141" y="157"/>
                      </a:lnTo>
                      <a:lnTo>
                        <a:pt x="147" y="151"/>
                      </a:lnTo>
                      <a:lnTo>
                        <a:pt x="153" y="144"/>
                      </a:lnTo>
                      <a:lnTo>
                        <a:pt x="160" y="138"/>
                      </a:lnTo>
                      <a:lnTo>
                        <a:pt x="167" y="132"/>
                      </a:lnTo>
                      <a:lnTo>
                        <a:pt x="175" y="124"/>
                      </a:lnTo>
                      <a:lnTo>
                        <a:pt x="181" y="119"/>
                      </a:lnTo>
                      <a:lnTo>
                        <a:pt x="189" y="113"/>
                      </a:lnTo>
                      <a:lnTo>
                        <a:pt x="197" y="105"/>
                      </a:lnTo>
                      <a:lnTo>
                        <a:pt x="203" y="100"/>
                      </a:lnTo>
                      <a:lnTo>
                        <a:pt x="210" y="92"/>
                      </a:lnTo>
                      <a:lnTo>
                        <a:pt x="217" y="85"/>
                      </a:lnTo>
                      <a:lnTo>
                        <a:pt x="226" y="79"/>
                      </a:lnTo>
                      <a:lnTo>
                        <a:pt x="233" y="72"/>
                      </a:lnTo>
                      <a:lnTo>
                        <a:pt x="241" y="64"/>
                      </a:lnTo>
                      <a:lnTo>
                        <a:pt x="248" y="59"/>
                      </a:lnTo>
                      <a:lnTo>
                        <a:pt x="257" y="53"/>
                      </a:lnTo>
                      <a:lnTo>
                        <a:pt x="266" y="45"/>
                      </a:lnTo>
                      <a:lnTo>
                        <a:pt x="273" y="38"/>
                      </a:lnTo>
                      <a:lnTo>
                        <a:pt x="282" y="32"/>
                      </a:lnTo>
                      <a:lnTo>
                        <a:pt x="291" y="26"/>
                      </a:lnTo>
                      <a:lnTo>
                        <a:pt x="298" y="19"/>
                      </a:lnTo>
                      <a:lnTo>
                        <a:pt x="307" y="13"/>
                      </a:lnTo>
                      <a:lnTo>
                        <a:pt x="316" y="6"/>
                      </a:lnTo>
                      <a:lnTo>
                        <a:pt x="325" y="0"/>
                      </a:lnTo>
                      <a:lnTo>
                        <a:pt x="326" y="0"/>
                      </a:lnTo>
                      <a:lnTo>
                        <a:pt x="329" y="0"/>
                      </a:lnTo>
                      <a:lnTo>
                        <a:pt x="332" y="0"/>
                      </a:lnTo>
                      <a:lnTo>
                        <a:pt x="336" y="0"/>
                      </a:lnTo>
                      <a:lnTo>
                        <a:pt x="341" y="0"/>
                      </a:lnTo>
                      <a:lnTo>
                        <a:pt x="345" y="0"/>
                      </a:lnTo>
                      <a:lnTo>
                        <a:pt x="351" y="0"/>
                      </a:lnTo>
                      <a:lnTo>
                        <a:pt x="357" y="0"/>
                      </a:lnTo>
                      <a:lnTo>
                        <a:pt x="363" y="1"/>
                      </a:lnTo>
                      <a:lnTo>
                        <a:pt x="371" y="1"/>
                      </a:lnTo>
                      <a:lnTo>
                        <a:pt x="379" y="1"/>
                      </a:lnTo>
                      <a:lnTo>
                        <a:pt x="386" y="3"/>
                      </a:lnTo>
                      <a:lnTo>
                        <a:pt x="395" y="3"/>
                      </a:lnTo>
                      <a:lnTo>
                        <a:pt x="405" y="3"/>
                      </a:lnTo>
                      <a:lnTo>
                        <a:pt x="414" y="3"/>
                      </a:lnTo>
                      <a:lnTo>
                        <a:pt x="424" y="4"/>
                      </a:lnTo>
                      <a:lnTo>
                        <a:pt x="435" y="4"/>
                      </a:lnTo>
                      <a:lnTo>
                        <a:pt x="445" y="4"/>
                      </a:lnTo>
                      <a:lnTo>
                        <a:pt x="457" y="4"/>
                      </a:lnTo>
                      <a:lnTo>
                        <a:pt x="467" y="6"/>
                      </a:lnTo>
                      <a:lnTo>
                        <a:pt x="480" y="7"/>
                      </a:lnTo>
                      <a:lnTo>
                        <a:pt x="492" y="7"/>
                      </a:lnTo>
                      <a:lnTo>
                        <a:pt x="504" y="7"/>
                      </a:lnTo>
                      <a:lnTo>
                        <a:pt x="517" y="9"/>
                      </a:lnTo>
                      <a:lnTo>
                        <a:pt x="530" y="10"/>
                      </a:lnTo>
                      <a:lnTo>
                        <a:pt x="543" y="10"/>
                      </a:lnTo>
                      <a:lnTo>
                        <a:pt x="557" y="12"/>
                      </a:lnTo>
                      <a:lnTo>
                        <a:pt x="571" y="13"/>
                      </a:lnTo>
                      <a:lnTo>
                        <a:pt x="584" y="13"/>
                      </a:lnTo>
                      <a:lnTo>
                        <a:pt x="599" y="15"/>
                      </a:lnTo>
                      <a:lnTo>
                        <a:pt x="614" y="15"/>
                      </a:lnTo>
                      <a:lnTo>
                        <a:pt x="627" y="16"/>
                      </a:lnTo>
                      <a:lnTo>
                        <a:pt x="642" y="16"/>
                      </a:lnTo>
                      <a:lnTo>
                        <a:pt x="656" y="17"/>
                      </a:lnTo>
                      <a:lnTo>
                        <a:pt x="671" y="17"/>
                      </a:lnTo>
                      <a:lnTo>
                        <a:pt x="686" y="19"/>
                      </a:lnTo>
                      <a:lnTo>
                        <a:pt x="700" y="20"/>
                      </a:lnTo>
                      <a:lnTo>
                        <a:pt x="715" y="20"/>
                      </a:lnTo>
                      <a:lnTo>
                        <a:pt x="730" y="22"/>
                      </a:lnTo>
                      <a:lnTo>
                        <a:pt x="744" y="23"/>
                      </a:lnTo>
                      <a:lnTo>
                        <a:pt x="759" y="23"/>
                      </a:lnTo>
                      <a:lnTo>
                        <a:pt x="774" y="25"/>
                      </a:lnTo>
                      <a:lnTo>
                        <a:pt x="789" y="26"/>
                      </a:lnTo>
                      <a:lnTo>
                        <a:pt x="803" y="28"/>
                      </a:lnTo>
                      <a:lnTo>
                        <a:pt x="816" y="28"/>
                      </a:lnTo>
                      <a:lnTo>
                        <a:pt x="833" y="31"/>
                      </a:lnTo>
                      <a:lnTo>
                        <a:pt x="846" y="31"/>
                      </a:lnTo>
                      <a:lnTo>
                        <a:pt x="859" y="32"/>
                      </a:lnTo>
                      <a:lnTo>
                        <a:pt x="874" y="34"/>
                      </a:lnTo>
                      <a:lnTo>
                        <a:pt x="887" y="35"/>
                      </a:lnTo>
                      <a:lnTo>
                        <a:pt x="900" y="37"/>
                      </a:lnTo>
                      <a:lnTo>
                        <a:pt x="913" y="37"/>
                      </a:lnTo>
                      <a:lnTo>
                        <a:pt x="925" y="38"/>
                      </a:lnTo>
                      <a:lnTo>
                        <a:pt x="938" y="39"/>
                      </a:lnTo>
                      <a:lnTo>
                        <a:pt x="951" y="41"/>
                      </a:lnTo>
                      <a:lnTo>
                        <a:pt x="963" y="42"/>
                      </a:lnTo>
                      <a:lnTo>
                        <a:pt x="975" y="44"/>
                      </a:lnTo>
                      <a:lnTo>
                        <a:pt x="987" y="45"/>
                      </a:lnTo>
                      <a:lnTo>
                        <a:pt x="997" y="47"/>
                      </a:lnTo>
                      <a:lnTo>
                        <a:pt x="1009" y="48"/>
                      </a:lnTo>
                      <a:lnTo>
                        <a:pt x="1019" y="50"/>
                      </a:lnTo>
                      <a:lnTo>
                        <a:pt x="1029" y="51"/>
                      </a:lnTo>
                      <a:lnTo>
                        <a:pt x="1010" y="57"/>
                      </a:lnTo>
                      <a:lnTo>
                        <a:pt x="1009" y="56"/>
                      </a:lnTo>
                      <a:lnTo>
                        <a:pt x="1006" y="56"/>
                      </a:lnTo>
                      <a:lnTo>
                        <a:pt x="1001" y="54"/>
                      </a:lnTo>
                      <a:lnTo>
                        <a:pt x="998" y="54"/>
                      </a:lnTo>
                      <a:lnTo>
                        <a:pt x="996" y="54"/>
                      </a:lnTo>
                      <a:lnTo>
                        <a:pt x="991" y="54"/>
                      </a:lnTo>
                      <a:lnTo>
                        <a:pt x="987" y="53"/>
                      </a:lnTo>
                      <a:lnTo>
                        <a:pt x="981" y="53"/>
                      </a:lnTo>
                      <a:lnTo>
                        <a:pt x="975" y="53"/>
                      </a:lnTo>
                      <a:lnTo>
                        <a:pt x="969" y="53"/>
                      </a:lnTo>
                      <a:lnTo>
                        <a:pt x="963" y="51"/>
                      </a:lnTo>
                      <a:lnTo>
                        <a:pt x="957" y="51"/>
                      </a:lnTo>
                      <a:lnTo>
                        <a:pt x="949" y="50"/>
                      </a:lnTo>
                      <a:lnTo>
                        <a:pt x="941" y="50"/>
                      </a:lnTo>
                      <a:lnTo>
                        <a:pt x="934" y="48"/>
                      </a:lnTo>
                      <a:lnTo>
                        <a:pt x="925" y="48"/>
                      </a:lnTo>
                      <a:lnTo>
                        <a:pt x="915" y="47"/>
                      </a:lnTo>
                      <a:lnTo>
                        <a:pt x="906" y="47"/>
                      </a:lnTo>
                      <a:lnTo>
                        <a:pt x="896" y="45"/>
                      </a:lnTo>
                      <a:lnTo>
                        <a:pt x="887" y="44"/>
                      </a:lnTo>
                      <a:lnTo>
                        <a:pt x="877" y="44"/>
                      </a:lnTo>
                      <a:lnTo>
                        <a:pt x="866" y="44"/>
                      </a:lnTo>
                      <a:lnTo>
                        <a:pt x="855" y="42"/>
                      </a:lnTo>
                      <a:lnTo>
                        <a:pt x="843" y="41"/>
                      </a:lnTo>
                      <a:lnTo>
                        <a:pt x="833" y="41"/>
                      </a:lnTo>
                      <a:lnTo>
                        <a:pt x="821" y="39"/>
                      </a:lnTo>
                      <a:lnTo>
                        <a:pt x="809" y="39"/>
                      </a:lnTo>
                      <a:lnTo>
                        <a:pt x="796" y="38"/>
                      </a:lnTo>
                      <a:lnTo>
                        <a:pt x="784" y="37"/>
                      </a:lnTo>
                      <a:lnTo>
                        <a:pt x="772" y="37"/>
                      </a:lnTo>
                      <a:lnTo>
                        <a:pt x="759" y="35"/>
                      </a:lnTo>
                      <a:lnTo>
                        <a:pt x="746" y="34"/>
                      </a:lnTo>
                      <a:lnTo>
                        <a:pt x="733" y="34"/>
                      </a:lnTo>
                      <a:lnTo>
                        <a:pt x="719" y="32"/>
                      </a:lnTo>
                      <a:lnTo>
                        <a:pt x="706" y="31"/>
                      </a:lnTo>
                      <a:lnTo>
                        <a:pt x="693" y="31"/>
                      </a:lnTo>
                      <a:lnTo>
                        <a:pt x="678" y="29"/>
                      </a:lnTo>
                      <a:lnTo>
                        <a:pt x="665" y="29"/>
                      </a:lnTo>
                      <a:lnTo>
                        <a:pt x="652" y="28"/>
                      </a:lnTo>
                      <a:lnTo>
                        <a:pt x="637" y="28"/>
                      </a:lnTo>
                      <a:lnTo>
                        <a:pt x="624" y="26"/>
                      </a:lnTo>
                      <a:lnTo>
                        <a:pt x="611" y="26"/>
                      </a:lnTo>
                      <a:lnTo>
                        <a:pt x="596" y="25"/>
                      </a:lnTo>
                      <a:lnTo>
                        <a:pt x="583" y="25"/>
                      </a:lnTo>
                      <a:lnTo>
                        <a:pt x="570" y="23"/>
                      </a:lnTo>
                      <a:lnTo>
                        <a:pt x="555" y="23"/>
                      </a:lnTo>
                      <a:lnTo>
                        <a:pt x="542" y="22"/>
                      </a:lnTo>
                      <a:lnTo>
                        <a:pt x="527" y="22"/>
                      </a:lnTo>
                      <a:lnTo>
                        <a:pt x="514" y="20"/>
                      </a:lnTo>
                      <a:lnTo>
                        <a:pt x="501" y="20"/>
                      </a:lnTo>
                      <a:lnTo>
                        <a:pt x="486" y="20"/>
                      </a:lnTo>
                      <a:lnTo>
                        <a:pt x="473" y="20"/>
                      </a:lnTo>
                      <a:lnTo>
                        <a:pt x="460" y="20"/>
                      </a:lnTo>
                      <a:lnTo>
                        <a:pt x="446" y="20"/>
                      </a:lnTo>
                      <a:lnTo>
                        <a:pt x="433" y="19"/>
                      </a:lnTo>
                      <a:lnTo>
                        <a:pt x="420" y="19"/>
                      </a:lnTo>
                      <a:lnTo>
                        <a:pt x="407" y="19"/>
                      </a:lnTo>
                      <a:lnTo>
                        <a:pt x="395" y="19"/>
                      </a:lnTo>
                      <a:lnTo>
                        <a:pt x="383" y="19"/>
                      </a:lnTo>
                      <a:lnTo>
                        <a:pt x="371" y="19"/>
                      </a:lnTo>
                      <a:lnTo>
                        <a:pt x="360" y="20"/>
                      </a:lnTo>
                      <a:lnTo>
                        <a:pt x="348" y="20"/>
                      </a:lnTo>
                      <a:lnTo>
                        <a:pt x="333" y="22"/>
                      </a:lnTo>
                      <a:lnTo>
                        <a:pt x="332" y="22"/>
                      </a:lnTo>
                      <a:lnTo>
                        <a:pt x="329" y="23"/>
                      </a:lnTo>
                      <a:lnTo>
                        <a:pt x="326" y="26"/>
                      </a:lnTo>
                      <a:lnTo>
                        <a:pt x="322" y="28"/>
                      </a:lnTo>
                      <a:lnTo>
                        <a:pt x="317" y="32"/>
                      </a:lnTo>
                      <a:lnTo>
                        <a:pt x="311" y="35"/>
                      </a:lnTo>
                      <a:lnTo>
                        <a:pt x="305" y="41"/>
                      </a:lnTo>
                      <a:lnTo>
                        <a:pt x="301" y="42"/>
                      </a:lnTo>
                      <a:lnTo>
                        <a:pt x="298" y="45"/>
                      </a:lnTo>
                      <a:lnTo>
                        <a:pt x="294" y="47"/>
                      </a:lnTo>
                      <a:lnTo>
                        <a:pt x="291" y="51"/>
                      </a:lnTo>
                      <a:lnTo>
                        <a:pt x="286" y="53"/>
                      </a:lnTo>
                      <a:lnTo>
                        <a:pt x="282" y="57"/>
                      </a:lnTo>
                      <a:lnTo>
                        <a:pt x="279" y="60"/>
                      </a:lnTo>
                      <a:lnTo>
                        <a:pt x="275" y="63"/>
                      </a:lnTo>
                      <a:lnTo>
                        <a:pt x="269" y="67"/>
                      </a:lnTo>
                      <a:lnTo>
                        <a:pt x="264" y="70"/>
                      </a:lnTo>
                      <a:lnTo>
                        <a:pt x="260" y="75"/>
                      </a:lnTo>
                      <a:lnTo>
                        <a:pt x="255" y="78"/>
                      </a:lnTo>
                      <a:lnTo>
                        <a:pt x="251" y="82"/>
                      </a:lnTo>
                      <a:lnTo>
                        <a:pt x="245" y="86"/>
                      </a:lnTo>
                      <a:lnTo>
                        <a:pt x="241" y="91"/>
                      </a:lnTo>
                      <a:lnTo>
                        <a:pt x="235" y="95"/>
                      </a:lnTo>
                      <a:lnTo>
                        <a:pt x="229" y="100"/>
                      </a:lnTo>
                      <a:lnTo>
                        <a:pt x="223" y="104"/>
                      </a:lnTo>
                      <a:lnTo>
                        <a:pt x="217" y="108"/>
                      </a:lnTo>
                      <a:lnTo>
                        <a:pt x="211" y="114"/>
                      </a:lnTo>
                      <a:lnTo>
                        <a:pt x="206" y="119"/>
                      </a:lnTo>
                      <a:lnTo>
                        <a:pt x="200" y="123"/>
                      </a:lnTo>
                      <a:lnTo>
                        <a:pt x="194" y="129"/>
                      </a:lnTo>
                      <a:lnTo>
                        <a:pt x="188" y="133"/>
                      </a:lnTo>
                      <a:lnTo>
                        <a:pt x="182" y="139"/>
                      </a:lnTo>
                      <a:lnTo>
                        <a:pt x="176" y="144"/>
                      </a:lnTo>
                      <a:lnTo>
                        <a:pt x="169" y="149"/>
                      </a:lnTo>
                      <a:lnTo>
                        <a:pt x="163" y="155"/>
                      </a:lnTo>
                      <a:lnTo>
                        <a:pt x="157" y="161"/>
                      </a:lnTo>
                      <a:lnTo>
                        <a:pt x="150" y="167"/>
                      </a:lnTo>
                      <a:lnTo>
                        <a:pt x="144" y="173"/>
                      </a:lnTo>
                      <a:lnTo>
                        <a:pt x="138" y="180"/>
                      </a:lnTo>
                      <a:lnTo>
                        <a:pt x="131" y="186"/>
                      </a:lnTo>
                      <a:lnTo>
                        <a:pt x="125" y="192"/>
                      </a:lnTo>
                      <a:lnTo>
                        <a:pt x="117" y="198"/>
                      </a:lnTo>
                      <a:lnTo>
                        <a:pt x="112" y="204"/>
                      </a:lnTo>
                      <a:lnTo>
                        <a:pt x="104" y="211"/>
                      </a:lnTo>
                      <a:lnTo>
                        <a:pt x="97" y="217"/>
                      </a:lnTo>
                      <a:lnTo>
                        <a:pt x="91" y="224"/>
                      </a:lnTo>
                      <a:lnTo>
                        <a:pt x="84" y="230"/>
                      </a:lnTo>
                      <a:lnTo>
                        <a:pt x="78" y="237"/>
                      </a:lnTo>
                      <a:lnTo>
                        <a:pt x="70" y="245"/>
                      </a:lnTo>
                      <a:lnTo>
                        <a:pt x="65" y="250"/>
                      </a:lnTo>
                      <a:lnTo>
                        <a:pt x="57" y="258"/>
                      </a:lnTo>
                      <a:lnTo>
                        <a:pt x="51" y="265"/>
                      </a:lnTo>
                      <a:lnTo>
                        <a:pt x="44" y="272"/>
                      </a:lnTo>
                      <a:lnTo>
                        <a:pt x="38" y="280"/>
                      </a:lnTo>
                      <a:lnTo>
                        <a:pt x="32" y="287"/>
                      </a:lnTo>
                      <a:lnTo>
                        <a:pt x="16" y="305"/>
                      </a:lnTo>
                      <a:close/>
                    </a:path>
                  </a:pathLst>
                </a:custGeom>
                <a:solidFill>
                  <a:srgbClr val="6666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3" name="Freeform 153"/>
                <p:cNvSpPr>
                  <a:spLocks/>
                </p:cNvSpPr>
                <p:nvPr/>
              </p:nvSpPr>
              <p:spPr bwMode="auto">
                <a:xfrm>
                  <a:off x="4150" y="3698"/>
                  <a:ext cx="148" cy="196"/>
                </a:xfrm>
                <a:custGeom>
                  <a:avLst/>
                  <a:gdLst>
                    <a:gd name="T0" fmla="*/ 0 w 297"/>
                    <a:gd name="T1" fmla="*/ 2 h 391"/>
                    <a:gd name="T2" fmla="*/ 0 w 297"/>
                    <a:gd name="T3" fmla="*/ 2 h 391"/>
                    <a:gd name="T4" fmla="*/ 0 w 297"/>
                    <a:gd name="T5" fmla="*/ 2 h 391"/>
                    <a:gd name="T6" fmla="*/ 0 w 297"/>
                    <a:gd name="T7" fmla="*/ 2 h 391"/>
                    <a:gd name="T8" fmla="*/ 0 w 297"/>
                    <a:gd name="T9" fmla="*/ 2 h 391"/>
                    <a:gd name="T10" fmla="*/ 0 w 297"/>
                    <a:gd name="T11" fmla="*/ 2 h 391"/>
                    <a:gd name="T12" fmla="*/ 0 w 297"/>
                    <a:gd name="T13" fmla="*/ 2 h 391"/>
                    <a:gd name="T14" fmla="*/ 0 w 297"/>
                    <a:gd name="T15" fmla="*/ 2 h 391"/>
                    <a:gd name="T16" fmla="*/ 0 w 297"/>
                    <a:gd name="T17" fmla="*/ 2 h 391"/>
                    <a:gd name="T18" fmla="*/ 0 w 297"/>
                    <a:gd name="T19" fmla="*/ 2 h 391"/>
                    <a:gd name="T20" fmla="*/ 0 w 297"/>
                    <a:gd name="T21" fmla="*/ 2 h 391"/>
                    <a:gd name="T22" fmla="*/ 0 w 297"/>
                    <a:gd name="T23" fmla="*/ 2 h 391"/>
                    <a:gd name="T24" fmla="*/ 0 w 297"/>
                    <a:gd name="T25" fmla="*/ 2 h 391"/>
                    <a:gd name="T26" fmla="*/ 0 w 297"/>
                    <a:gd name="T27" fmla="*/ 1 h 391"/>
                    <a:gd name="T28" fmla="*/ 0 w 297"/>
                    <a:gd name="T29" fmla="*/ 1 h 391"/>
                    <a:gd name="T30" fmla="*/ 0 w 297"/>
                    <a:gd name="T31" fmla="*/ 1 h 391"/>
                    <a:gd name="T32" fmla="*/ 0 w 297"/>
                    <a:gd name="T33" fmla="*/ 1 h 391"/>
                    <a:gd name="T34" fmla="*/ 0 w 297"/>
                    <a:gd name="T35" fmla="*/ 1 h 391"/>
                    <a:gd name="T36" fmla="*/ 0 w 297"/>
                    <a:gd name="T37" fmla="*/ 1 h 391"/>
                    <a:gd name="T38" fmla="*/ 0 w 297"/>
                    <a:gd name="T39" fmla="*/ 1 h 391"/>
                    <a:gd name="T40" fmla="*/ 0 w 297"/>
                    <a:gd name="T41" fmla="*/ 1 h 391"/>
                    <a:gd name="T42" fmla="*/ 0 w 297"/>
                    <a:gd name="T43" fmla="*/ 1 h 391"/>
                    <a:gd name="T44" fmla="*/ 0 w 297"/>
                    <a:gd name="T45" fmla="*/ 1 h 391"/>
                    <a:gd name="T46" fmla="*/ 0 w 297"/>
                    <a:gd name="T47" fmla="*/ 1 h 391"/>
                    <a:gd name="T48" fmla="*/ 0 w 297"/>
                    <a:gd name="T49" fmla="*/ 1 h 391"/>
                    <a:gd name="T50" fmla="*/ 0 w 297"/>
                    <a:gd name="T51" fmla="*/ 1 h 391"/>
                    <a:gd name="T52" fmla="*/ 0 w 297"/>
                    <a:gd name="T53" fmla="*/ 1 h 391"/>
                    <a:gd name="T54" fmla="*/ 0 w 297"/>
                    <a:gd name="T55" fmla="*/ 1 h 391"/>
                    <a:gd name="T56" fmla="*/ 0 w 297"/>
                    <a:gd name="T57" fmla="*/ 1 h 391"/>
                    <a:gd name="T58" fmla="*/ 0 w 297"/>
                    <a:gd name="T59" fmla="*/ 1 h 391"/>
                    <a:gd name="T60" fmla="*/ 1 w 297"/>
                    <a:gd name="T61" fmla="*/ 0 h 391"/>
                    <a:gd name="T62" fmla="*/ 1 w 297"/>
                    <a:gd name="T63" fmla="*/ 1 h 391"/>
                    <a:gd name="T64" fmla="*/ 1 w 297"/>
                    <a:gd name="T65" fmla="*/ 1 h 391"/>
                    <a:gd name="T66" fmla="*/ 1 w 297"/>
                    <a:gd name="T67" fmla="*/ 1 h 391"/>
                    <a:gd name="T68" fmla="*/ 1 w 297"/>
                    <a:gd name="T69" fmla="*/ 1 h 391"/>
                    <a:gd name="T70" fmla="*/ 1 w 297"/>
                    <a:gd name="T71" fmla="*/ 1 h 391"/>
                    <a:gd name="T72" fmla="*/ 1 w 297"/>
                    <a:gd name="T73" fmla="*/ 1 h 391"/>
                    <a:gd name="T74" fmla="*/ 1 w 297"/>
                    <a:gd name="T75" fmla="*/ 1 h 391"/>
                    <a:gd name="T76" fmla="*/ 0 w 297"/>
                    <a:gd name="T77" fmla="*/ 1 h 391"/>
                    <a:gd name="T78" fmla="*/ 0 w 297"/>
                    <a:gd name="T79" fmla="*/ 1 h 391"/>
                    <a:gd name="T80" fmla="*/ 0 w 297"/>
                    <a:gd name="T81" fmla="*/ 1 h 391"/>
                    <a:gd name="T82" fmla="*/ 0 w 297"/>
                    <a:gd name="T83" fmla="*/ 1 h 391"/>
                    <a:gd name="T84" fmla="*/ 0 w 297"/>
                    <a:gd name="T85" fmla="*/ 1 h 391"/>
                    <a:gd name="T86" fmla="*/ 0 w 297"/>
                    <a:gd name="T87" fmla="*/ 1 h 391"/>
                    <a:gd name="T88" fmla="*/ 0 w 297"/>
                    <a:gd name="T89" fmla="*/ 1 h 391"/>
                    <a:gd name="T90" fmla="*/ 0 w 297"/>
                    <a:gd name="T91" fmla="*/ 1 h 391"/>
                    <a:gd name="T92" fmla="*/ 0 w 297"/>
                    <a:gd name="T93" fmla="*/ 1 h 391"/>
                    <a:gd name="T94" fmla="*/ 0 w 297"/>
                    <a:gd name="T95" fmla="*/ 1 h 391"/>
                    <a:gd name="T96" fmla="*/ 0 w 297"/>
                    <a:gd name="T97" fmla="*/ 1 h 391"/>
                    <a:gd name="T98" fmla="*/ 0 w 297"/>
                    <a:gd name="T99" fmla="*/ 1 h 391"/>
                    <a:gd name="T100" fmla="*/ 0 w 297"/>
                    <a:gd name="T101" fmla="*/ 1 h 391"/>
                    <a:gd name="T102" fmla="*/ 0 w 297"/>
                    <a:gd name="T103" fmla="*/ 1 h 391"/>
                    <a:gd name="T104" fmla="*/ 0 w 297"/>
                    <a:gd name="T105" fmla="*/ 1 h 391"/>
                    <a:gd name="T106" fmla="*/ 0 w 297"/>
                    <a:gd name="T107" fmla="*/ 2 h 391"/>
                    <a:gd name="T108" fmla="*/ 0 w 297"/>
                    <a:gd name="T109" fmla="*/ 2 h 391"/>
                    <a:gd name="T110" fmla="*/ 0 w 297"/>
                    <a:gd name="T111" fmla="*/ 2 h 391"/>
                    <a:gd name="T112" fmla="*/ 0 w 297"/>
                    <a:gd name="T113" fmla="*/ 2 h 391"/>
                    <a:gd name="T114" fmla="*/ 0 w 297"/>
                    <a:gd name="T115" fmla="*/ 2 h 391"/>
                    <a:gd name="T116" fmla="*/ 0 w 297"/>
                    <a:gd name="T117" fmla="*/ 2 h 391"/>
                    <a:gd name="T118" fmla="*/ 0 w 297"/>
                    <a:gd name="T119" fmla="*/ 2 h 391"/>
                    <a:gd name="T120" fmla="*/ 0 w 297"/>
                    <a:gd name="T121" fmla="*/ 2 h 39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97"/>
                    <a:gd name="T184" fmla="*/ 0 h 391"/>
                    <a:gd name="T185" fmla="*/ 297 w 297"/>
                    <a:gd name="T186" fmla="*/ 391 h 39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97" h="391">
                      <a:moveTo>
                        <a:pt x="3" y="391"/>
                      </a:moveTo>
                      <a:lnTo>
                        <a:pt x="0" y="375"/>
                      </a:lnTo>
                      <a:lnTo>
                        <a:pt x="0" y="373"/>
                      </a:lnTo>
                      <a:lnTo>
                        <a:pt x="1" y="372"/>
                      </a:lnTo>
                      <a:lnTo>
                        <a:pt x="3" y="368"/>
                      </a:lnTo>
                      <a:lnTo>
                        <a:pt x="6" y="363"/>
                      </a:lnTo>
                      <a:lnTo>
                        <a:pt x="7" y="360"/>
                      </a:lnTo>
                      <a:lnTo>
                        <a:pt x="9" y="357"/>
                      </a:lnTo>
                      <a:lnTo>
                        <a:pt x="10" y="354"/>
                      </a:lnTo>
                      <a:lnTo>
                        <a:pt x="13" y="351"/>
                      </a:lnTo>
                      <a:lnTo>
                        <a:pt x="15" y="347"/>
                      </a:lnTo>
                      <a:lnTo>
                        <a:pt x="18" y="343"/>
                      </a:lnTo>
                      <a:lnTo>
                        <a:pt x="21" y="340"/>
                      </a:lnTo>
                      <a:lnTo>
                        <a:pt x="24" y="335"/>
                      </a:lnTo>
                      <a:lnTo>
                        <a:pt x="25" y="330"/>
                      </a:lnTo>
                      <a:lnTo>
                        <a:pt x="28" y="325"/>
                      </a:lnTo>
                      <a:lnTo>
                        <a:pt x="32" y="319"/>
                      </a:lnTo>
                      <a:lnTo>
                        <a:pt x="35" y="315"/>
                      </a:lnTo>
                      <a:lnTo>
                        <a:pt x="38" y="309"/>
                      </a:lnTo>
                      <a:lnTo>
                        <a:pt x="43" y="303"/>
                      </a:lnTo>
                      <a:lnTo>
                        <a:pt x="46" y="299"/>
                      </a:lnTo>
                      <a:lnTo>
                        <a:pt x="50" y="293"/>
                      </a:lnTo>
                      <a:lnTo>
                        <a:pt x="54" y="286"/>
                      </a:lnTo>
                      <a:lnTo>
                        <a:pt x="57" y="280"/>
                      </a:lnTo>
                      <a:lnTo>
                        <a:pt x="62" y="272"/>
                      </a:lnTo>
                      <a:lnTo>
                        <a:pt x="68" y="267"/>
                      </a:lnTo>
                      <a:lnTo>
                        <a:pt x="70" y="259"/>
                      </a:lnTo>
                      <a:lnTo>
                        <a:pt x="75" y="253"/>
                      </a:lnTo>
                      <a:lnTo>
                        <a:pt x="79" y="246"/>
                      </a:lnTo>
                      <a:lnTo>
                        <a:pt x="85" y="239"/>
                      </a:lnTo>
                      <a:lnTo>
                        <a:pt x="90" y="231"/>
                      </a:lnTo>
                      <a:lnTo>
                        <a:pt x="94" y="224"/>
                      </a:lnTo>
                      <a:lnTo>
                        <a:pt x="98" y="217"/>
                      </a:lnTo>
                      <a:lnTo>
                        <a:pt x="104" y="209"/>
                      </a:lnTo>
                      <a:lnTo>
                        <a:pt x="109" y="202"/>
                      </a:lnTo>
                      <a:lnTo>
                        <a:pt x="115" y="193"/>
                      </a:lnTo>
                      <a:lnTo>
                        <a:pt x="119" y="186"/>
                      </a:lnTo>
                      <a:lnTo>
                        <a:pt x="125" y="179"/>
                      </a:lnTo>
                      <a:lnTo>
                        <a:pt x="129" y="171"/>
                      </a:lnTo>
                      <a:lnTo>
                        <a:pt x="135" y="162"/>
                      </a:lnTo>
                      <a:lnTo>
                        <a:pt x="140" y="155"/>
                      </a:lnTo>
                      <a:lnTo>
                        <a:pt x="145" y="148"/>
                      </a:lnTo>
                      <a:lnTo>
                        <a:pt x="151" y="139"/>
                      </a:lnTo>
                      <a:lnTo>
                        <a:pt x="157" y="132"/>
                      </a:lnTo>
                      <a:lnTo>
                        <a:pt x="163" y="124"/>
                      </a:lnTo>
                      <a:lnTo>
                        <a:pt x="169" y="117"/>
                      </a:lnTo>
                      <a:lnTo>
                        <a:pt x="173" y="108"/>
                      </a:lnTo>
                      <a:lnTo>
                        <a:pt x="179" y="101"/>
                      </a:lnTo>
                      <a:lnTo>
                        <a:pt x="185" y="92"/>
                      </a:lnTo>
                      <a:lnTo>
                        <a:pt x="191" y="85"/>
                      </a:lnTo>
                      <a:lnTo>
                        <a:pt x="197" y="77"/>
                      </a:lnTo>
                      <a:lnTo>
                        <a:pt x="203" y="70"/>
                      </a:lnTo>
                      <a:lnTo>
                        <a:pt x="209" y="63"/>
                      </a:lnTo>
                      <a:lnTo>
                        <a:pt x="214" y="56"/>
                      </a:lnTo>
                      <a:lnTo>
                        <a:pt x="219" y="47"/>
                      </a:lnTo>
                      <a:lnTo>
                        <a:pt x="226" y="39"/>
                      </a:lnTo>
                      <a:lnTo>
                        <a:pt x="231" y="34"/>
                      </a:lnTo>
                      <a:lnTo>
                        <a:pt x="236" y="26"/>
                      </a:lnTo>
                      <a:lnTo>
                        <a:pt x="242" y="19"/>
                      </a:lnTo>
                      <a:lnTo>
                        <a:pt x="248" y="12"/>
                      </a:lnTo>
                      <a:lnTo>
                        <a:pt x="254" y="6"/>
                      </a:lnTo>
                      <a:lnTo>
                        <a:pt x="260" y="0"/>
                      </a:lnTo>
                      <a:lnTo>
                        <a:pt x="297" y="6"/>
                      </a:lnTo>
                      <a:lnTo>
                        <a:pt x="295" y="7"/>
                      </a:lnTo>
                      <a:lnTo>
                        <a:pt x="292" y="9"/>
                      </a:lnTo>
                      <a:lnTo>
                        <a:pt x="289" y="13"/>
                      </a:lnTo>
                      <a:lnTo>
                        <a:pt x="285" y="17"/>
                      </a:lnTo>
                      <a:lnTo>
                        <a:pt x="280" y="22"/>
                      </a:lnTo>
                      <a:lnTo>
                        <a:pt x="278" y="25"/>
                      </a:lnTo>
                      <a:lnTo>
                        <a:pt x="275" y="28"/>
                      </a:lnTo>
                      <a:lnTo>
                        <a:pt x="273" y="32"/>
                      </a:lnTo>
                      <a:lnTo>
                        <a:pt x="270" y="35"/>
                      </a:lnTo>
                      <a:lnTo>
                        <a:pt x="266" y="39"/>
                      </a:lnTo>
                      <a:lnTo>
                        <a:pt x="263" y="42"/>
                      </a:lnTo>
                      <a:lnTo>
                        <a:pt x="258" y="47"/>
                      </a:lnTo>
                      <a:lnTo>
                        <a:pt x="256" y="51"/>
                      </a:lnTo>
                      <a:lnTo>
                        <a:pt x="251" y="56"/>
                      </a:lnTo>
                      <a:lnTo>
                        <a:pt x="247" y="60"/>
                      </a:lnTo>
                      <a:lnTo>
                        <a:pt x="244" y="66"/>
                      </a:lnTo>
                      <a:lnTo>
                        <a:pt x="239" y="70"/>
                      </a:lnTo>
                      <a:lnTo>
                        <a:pt x="235" y="76"/>
                      </a:lnTo>
                      <a:lnTo>
                        <a:pt x="231" y="80"/>
                      </a:lnTo>
                      <a:lnTo>
                        <a:pt x="226" y="86"/>
                      </a:lnTo>
                      <a:lnTo>
                        <a:pt x="220" y="92"/>
                      </a:lnTo>
                      <a:lnTo>
                        <a:pt x="216" y="98"/>
                      </a:lnTo>
                      <a:lnTo>
                        <a:pt x="210" y="104"/>
                      </a:lnTo>
                      <a:lnTo>
                        <a:pt x="206" y="111"/>
                      </a:lnTo>
                      <a:lnTo>
                        <a:pt x="201" y="117"/>
                      </a:lnTo>
                      <a:lnTo>
                        <a:pt x="195" y="123"/>
                      </a:lnTo>
                      <a:lnTo>
                        <a:pt x="189" y="130"/>
                      </a:lnTo>
                      <a:lnTo>
                        <a:pt x="184" y="136"/>
                      </a:lnTo>
                      <a:lnTo>
                        <a:pt x="179" y="143"/>
                      </a:lnTo>
                      <a:lnTo>
                        <a:pt x="173" y="151"/>
                      </a:lnTo>
                      <a:lnTo>
                        <a:pt x="167" y="158"/>
                      </a:lnTo>
                      <a:lnTo>
                        <a:pt x="162" y="165"/>
                      </a:lnTo>
                      <a:lnTo>
                        <a:pt x="156" y="173"/>
                      </a:lnTo>
                      <a:lnTo>
                        <a:pt x="150" y="180"/>
                      </a:lnTo>
                      <a:lnTo>
                        <a:pt x="144" y="187"/>
                      </a:lnTo>
                      <a:lnTo>
                        <a:pt x="138" y="195"/>
                      </a:lnTo>
                      <a:lnTo>
                        <a:pt x="132" y="203"/>
                      </a:lnTo>
                      <a:lnTo>
                        <a:pt x="126" y="211"/>
                      </a:lnTo>
                      <a:lnTo>
                        <a:pt x="120" y="218"/>
                      </a:lnTo>
                      <a:lnTo>
                        <a:pt x="115" y="227"/>
                      </a:lnTo>
                      <a:lnTo>
                        <a:pt x="109" y="236"/>
                      </a:lnTo>
                      <a:lnTo>
                        <a:pt x="101" y="243"/>
                      </a:lnTo>
                      <a:lnTo>
                        <a:pt x="95" y="252"/>
                      </a:lnTo>
                      <a:lnTo>
                        <a:pt x="88" y="261"/>
                      </a:lnTo>
                      <a:lnTo>
                        <a:pt x="82" y="269"/>
                      </a:lnTo>
                      <a:lnTo>
                        <a:pt x="76" y="277"/>
                      </a:lnTo>
                      <a:lnTo>
                        <a:pt x="70" y="286"/>
                      </a:lnTo>
                      <a:lnTo>
                        <a:pt x="65" y="296"/>
                      </a:lnTo>
                      <a:lnTo>
                        <a:pt x="59" y="305"/>
                      </a:lnTo>
                      <a:lnTo>
                        <a:pt x="51" y="313"/>
                      </a:lnTo>
                      <a:lnTo>
                        <a:pt x="46" y="322"/>
                      </a:lnTo>
                      <a:lnTo>
                        <a:pt x="40" y="331"/>
                      </a:lnTo>
                      <a:lnTo>
                        <a:pt x="34" y="340"/>
                      </a:lnTo>
                      <a:lnTo>
                        <a:pt x="28" y="349"/>
                      </a:lnTo>
                      <a:lnTo>
                        <a:pt x="22" y="359"/>
                      </a:lnTo>
                      <a:lnTo>
                        <a:pt x="15" y="368"/>
                      </a:lnTo>
                      <a:lnTo>
                        <a:pt x="10" y="378"/>
                      </a:lnTo>
                      <a:lnTo>
                        <a:pt x="3" y="391"/>
                      </a:lnTo>
                      <a:close/>
                    </a:path>
                  </a:pathLst>
                </a:custGeom>
                <a:solidFill>
                  <a:srgbClr val="6666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4" name="Freeform 154"/>
                <p:cNvSpPr>
                  <a:spLocks/>
                </p:cNvSpPr>
                <p:nvPr/>
              </p:nvSpPr>
              <p:spPr bwMode="auto">
                <a:xfrm>
                  <a:off x="4130" y="3677"/>
                  <a:ext cx="202" cy="276"/>
                </a:xfrm>
                <a:custGeom>
                  <a:avLst/>
                  <a:gdLst>
                    <a:gd name="T0" fmla="*/ 1 w 402"/>
                    <a:gd name="T1" fmla="*/ 2 h 553"/>
                    <a:gd name="T2" fmla="*/ 1 w 402"/>
                    <a:gd name="T3" fmla="*/ 2 h 553"/>
                    <a:gd name="T4" fmla="*/ 1 w 402"/>
                    <a:gd name="T5" fmla="*/ 2 h 553"/>
                    <a:gd name="T6" fmla="*/ 1 w 402"/>
                    <a:gd name="T7" fmla="*/ 1 h 553"/>
                    <a:gd name="T8" fmla="*/ 1 w 402"/>
                    <a:gd name="T9" fmla="*/ 1 h 553"/>
                    <a:gd name="T10" fmla="*/ 1 w 402"/>
                    <a:gd name="T11" fmla="*/ 1 h 553"/>
                    <a:gd name="T12" fmla="*/ 1 w 402"/>
                    <a:gd name="T13" fmla="*/ 1 h 553"/>
                    <a:gd name="T14" fmla="*/ 1 w 402"/>
                    <a:gd name="T15" fmla="*/ 1 h 553"/>
                    <a:gd name="T16" fmla="*/ 1 w 402"/>
                    <a:gd name="T17" fmla="*/ 1 h 553"/>
                    <a:gd name="T18" fmla="*/ 1 w 402"/>
                    <a:gd name="T19" fmla="*/ 1 h 553"/>
                    <a:gd name="T20" fmla="*/ 1 w 402"/>
                    <a:gd name="T21" fmla="*/ 1 h 553"/>
                    <a:gd name="T22" fmla="*/ 1 w 402"/>
                    <a:gd name="T23" fmla="*/ 1 h 553"/>
                    <a:gd name="T24" fmla="*/ 1 w 402"/>
                    <a:gd name="T25" fmla="*/ 1 h 553"/>
                    <a:gd name="T26" fmla="*/ 1 w 402"/>
                    <a:gd name="T27" fmla="*/ 0 h 553"/>
                    <a:gd name="T28" fmla="*/ 2 w 402"/>
                    <a:gd name="T29" fmla="*/ 0 h 553"/>
                    <a:gd name="T30" fmla="*/ 2 w 402"/>
                    <a:gd name="T31" fmla="*/ 0 h 553"/>
                    <a:gd name="T32" fmla="*/ 2 w 402"/>
                    <a:gd name="T33" fmla="*/ 0 h 553"/>
                    <a:gd name="T34" fmla="*/ 2 w 402"/>
                    <a:gd name="T35" fmla="*/ 0 h 553"/>
                    <a:gd name="T36" fmla="*/ 2 w 402"/>
                    <a:gd name="T37" fmla="*/ 0 h 553"/>
                    <a:gd name="T38" fmla="*/ 2 w 402"/>
                    <a:gd name="T39" fmla="*/ 0 h 553"/>
                    <a:gd name="T40" fmla="*/ 2 w 402"/>
                    <a:gd name="T41" fmla="*/ 0 h 553"/>
                    <a:gd name="T42" fmla="*/ 2 w 402"/>
                    <a:gd name="T43" fmla="*/ 0 h 553"/>
                    <a:gd name="T44" fmla="*/ 2 w 402"/>
                    <a:gd name="T45" fmla="*/ 0 h 553"/>
                    <a:gd name="T46" fmla="*/ 2 w 402"/>
                    <a:gd name="T47" fmla="*/ 0 h 553"/>
                    <a:gd name="T48" fmla="*/ 2 w 402"/>
                    <a:gd name="T49" fmla="*/ 0 h 553"/>
                    <a:gd name="T50" fmla="*/ 2 w 402"/>
                    <a:gd name="T51" fmla="*/ 0 h 553"/>
                    <a:gd name="T52" fmla="*/ 2 w 402"/>
                    <a:gd name="T53" fmla="*/ 0 h 553"/>
                    <a:gd name="T54" fmla="*/ 2 w 402"/>
                    <a:gd name="T55" fmla="*/ 0 h 553"/>
                    <a:gd name="T56" fmla="*/ 2 w 402"/>
                    <a:gd name="T57" fmla="*/ 0 h 553"/>
                    <a:gd name="T58" fmla="*/ 2 w 402"/>
                    <a:gd name="T59" fmla="*/ 0 h 553"/>
                    <a:gd name="T60" fmla="*/ 2 w 402"/>
                    <a:gd name="T61" fmla="*/ 0 h 553"/>
                    <a:gd name="T62" fmla="*/ 2 w 402"/>
                    <a:gd name="T63" fmla="*/ 0 h 553"/>
                    <a:gd name="T64" fmla="*/ 2 w 402"/>
                    <a:gd name="T65" fmla="*/ 0 h 553"/>
                    <a:gd name="T66" fmla="*/ 2 w 402"/>
                    <a:gd name="T67" fmla="*/ 0 h 553"/>
                    <a:gd name="T68" fmla="*/ 2 w 402"/>
                    <a:gd name="T69" fmla="*/ 0 h 553"/>
                    <a:gd name="T70" fmla="*/ 2 w 402"/>
                    <a:gd name="T71" fmla="*/ 0 h 553"/>
                    <a:gd name="T72" fmla="*/ 2 w 402"/>
                    <a:gd name="T73" fmla="*/ 0 h 553"/>
                    <a:gd name="T74" fmla="*/ 2 w 402"/>
                    <a:gd name="T75" fmla="*/ 0 h 553"/>
                    <a:gd name="T76" fmla="*/ 2 w 402"/>
                    <a:gd name="T77" fmla="*/ 0 h 553"/>
                    <a:gd name="T78" fmla="*/ 2 w 402"/>
                    <a:gd name="T79" fmla="*/ 0 h 553"/>
                    <a:gd name="T80" fmla="*/ 2 w 402"/>
                    <a:gd name="T81" fmla="*/ 0 h 553"/>
                    <a:gd name="T82" fmla="*/ 2 w 402"/>
                    <a:gd name="T83" fmla="*/ 0 h 553"/>
                    <a:gd name="T84" fmla="*/ 2 w 402"/>
                    <a:gd name="T85" fmla="*/ 0 h 553"/>
                    <a:gd name="T86" fmla="*/ 2 w 402"/>
                    <a:gd name="T87" fmla="*/ 0 h 553"/>
                    <a:gd name="T88" fmla="*/ 1 w 402"/>
                    <a:gd name="T89" fmla="*/ 1 h 553"/>
                    <a:gd name="T90" fmla="*/ 1 w 402"/>
                    <a:gd name="T91" fmla="*/ 1 h 553"/>
                    <a:gd name="T92" fmla="*/ 1 w 402"/>
                    <a:gd name="T93" fmla="*/ 1 h 553"/>
                    <a:gd name="T94" fmla="*/ 1 w 402"/>
                    <a:gd name="T95" fmla="*/ 1 h 553"/>
                    <a:gd name="T96" fmla="*/ 1 w 402"/>
                    <a:gd name="T97" fmla="*/ 1 h 553"/>
                    <a:gd name="T98" fmla="*/ 1 w 402"/>
                    <a:gd name="T99" fmla="*/ 1 h 553"/>
                    <a:gd name="T100" fmla="*/ 1 w 402"/>
                    <a:gd name="T101" fmla="*/ 1 h 553"/>
                    <a:gd name="T102" fmla="*/ 1 w 402"/>
                    <a:gd name="T103" fmla="*/ 1 h 553"/>
                    <a:gd name="T104" fmla="*/ 1 w 402"/>
                    <a:gd name="T105" fmla="*/ 1 h 553"/>
                    <a:gd name="T106" fmla="*/ 1 w 402"/>
                    <a:gd name="T107" fmla="*/ 2 h 553"/>
                    <a:gd name="T108" fmla="*/ 1 w 402"/>
                    <a:gd name="T109" fmla="*/ 2 h 553"/>
                    <a:gd name="T110" fmla="*/ 1 w 402"/>
                    <a:gd name="T111" fmla="*/ 2 h 553"/>
                    <a:gd name="T112" fmla="*/ 1 w 402"/>
                    <a:gd name="T113" fmla="*/ 2 h 55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02"/>
                    <a:gd name="T172" fmla="*/ 0 h 553"/>
                    <a:gd name="T173" fmla="*/ 402 w 402"/>
                    <a:gd name="T174" fmla="*/ 553 h 55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02" h="553">
                      <a:moveTo>
                        <a:pt x="0" y="538"/>
                      </a:moveTo>
                      <a:lnTo>
                        <a:pt x="0" y="537"/>
                      </a:lnTo>
                      <a:lnTo>
                        <a:pt x="3" y="534"/>
                      </a:lnTo>
                      <a:lnTo>
                        <a:pt x="4" y="531"/>
                      </a:lnTo>
                      <a:lnTo>
                        <a:pt x="7" y="528"/>
                      </a:lnTo>
                      <a:lnTo>
                        <a:pt x="10" y="523"/>
                      </a:lnTo>
                      <a:lnTo>
                        <a:pt x="13" y="521"/>
                      </a:lnTo>
                      <a:lnTo>
                        <a:pt x="16" y="516"/>
                      </a:lnTo>
                      <a:lnTo>
                        <a:pt x="20" y="512"/>
                      </a:lnTo>
                      <a:lnTo>
                        <a:pt x="23" y="506"/>
                      </a:lnTo>
                      <a:lnTo>
                        <a:pt x="29" y="501"/>
                      </a:lnTo>
                      <a:lnTo>
                        <a:pt x="34" y="496"/>
                      </a:lnTo>
                      <a:lnTo>
                        <a:pt x="38" y="490"/>
                      </a:lnTo>
                      <a:lnTo>
                        <a:pt x="44" y="482"/>
                      </a:lnTo>
                      <a:lnTo>
                        <a:pt x="50" y="477"/>
                      </a:lnTo>
                      <a:lnTo>
                        <a:pt x="56" y="469"/>
                      </a:lnTo>
                      <a:lnTo>
                        <a:pt x="62" y="462"/>
                      </a:lnTo>
                      <a:lnTo>
                        <a:pt x="67" y="453"/>
                      </a:lnTo>
                      <a:lnTo>
                        <a:pt x="73" y="446"/>
                      </a:lnTo>
                      <a:lnTo>
                        <a:pt x="81" y="438"/>
                      </a:lnTo>
                      <a:lnTo>
                        <a:pt x="86" y="430"/>
                      </a:lnTo>
                      <a:lnTo>
                        <a:pt x="95" y="421"/>
                      </a:lnTo>
                      <a:lnTo>
                        <a:pt x="103" y="412"/>
                      </a:lnTo>
                      <a:lnTo>
                        <a:pt x="108" y="403"/>
                      </a:lnTo>
                      <a:lnTo>
                        <a:pt x="116" y="394"/>
                      </a:lnTo>
                      <a:lnTo>
                        <a:pt x="123" y="386"/>
                      </a:lnTo>
                      <a:lnTo>
                        <a:pt x="132" y="375"/>
                      </a:lnTo>
                      <a:lnTo>
                        <a:pt x="139" y="367"/>
                      </a:lnTo>
                      <a:lnTo>
                        <a:pt x="148" y="358"/>
                      </a:lnTo>
                      <a:lnTo>
                        <a:pt x="155" y="348"/>
                      </a:lnTo>
                      <a:lnTo>
                        <a:pt x="164" y="339"/>
                      </a:lnTo>
                      <a:lnTo>
                        <a:pt x="172" y="329"/>
                      </a:lnTo>
                      <a:lnTo>
                        <a:pt x="179" y="318"/>
                      </a:lnTo>
                      <a:lnTo>
                        <a:pt x="186" y="308"/>
                      </a:lnTo>
                      <a:lnTo>
                        <a:pt x="195" y="299"/>
                      </a:lnTo>
                      <a:lnTo>
                        <a:pt x="202" y="289"/>
                      </a:lnTo>
                      <a:lnTo>
                        <a:pt x="210" y="279"/>
                      </a:lnTo>
                      <a:lnTo>
                        <a:pt x="217" y="270"/>
                      </a:lnTo>
                      <a:lnTo>
                        <a:pt x="226" y="260"/>
                      </a:lnTo>
                      <a:lnTo>
                        <a:pt x="233" y="249"/>
                      </a:lnTo>
                      <a:lnTo>
                        <a:pt x="241" y="241"/>
                      </a:lnTo>
                      <a:lnTo>
                        <a:pt x="248" y="232"/>
                      </a:lnTo>
                      <a:lnTo>
                        <a:pt x="255" y="223"/>
                      </a:lnTo>
                      <a:lnTo>
                        <a:pt x="263" y="213"/>
                      </a:lnTo>
                      <a:lnTo>
                        <a:pt x="269" y="205"/>
                      </a:lnTo>
                      <a:lnTo>
                        <a:pt x="276" y="197"/>
                      </a:lnTo>
                      <a:lnTo>
                        <a:pt x="283" y="188"/>
                      </a:lnTo>
                      <a:lnTo>
                        <a:pt x="289" y="179"/>
                      </a:lnTo>
                      <a:lnTo>
                        <a:pt x="295" y="172"/>
                      </a:lnTo>
                      <a:lnTo>
                        <a:pt x="301" y="163"/>
                      </a:lnTo>
                      <a:lnTo>
                        <a:pt x="307" y="157"/>
                      </a:lnTo>
                      <a:lnTo>
                        <a:pt x="311" y="150"/>
                      </a:lnTo>
                      <a:lnTo>
                        <a:pt x="317" y="142"/>
                      </a:lnTo>
                      <a:lnTo>
                        <a:pt x="321" y="137"/>
                      </a:lnTo>
                      <a:lnTo>
                        <a:pt x="326" y="131"/>
                      </a:lnTo>
                      <a:lnTo>
                        <a:pt x="330" y="125"/>
                      </a:lnTo>
                      <a:lnTo>
                        <a:pt x="335" y="119"/>
                      </a:lnTo>
                      <a:lnTo>
                        <a:pt x="338" y="113"/>
                      </a:lnTo>
                      <a:lnTo>
                        <a:pt x="342" y="109"/>
                      </a:lnTo>
                      <a:lnTo>
                        <a:pt x="343" y="104"/>
                      </a:lnTo>
                      <a:lnTo>
                        <a:pt x="346" y="101"/>
                      </a:lnTo>
                      <a:lnTo>
                        <a:pt x="348" y="97"/>
                      </a:lnTo>
                      <a:lnTo>
                        <a:pt x="351" y="96"/>
                      </a:lnTo>
                      <a:lnTo>
                        <a:pt x="352" y="88"/>
                      </a:lnTo>
                      <a:lnTo>
                        <a:pt x="355" y="84"/>
                      </a:lnTo>
                      <a:lnTo>
                        <a:pt x="355" y="78"/>
                      </a:lnTo>
                      <a:lnTo>
                        <a:pt x="358" y="74"/>
                      </a:lnTo>
                      <a:lnTo>
                        <a:pt x="358" y="69"/>
                      </a:lnTo>
                      <a:lnTo>
                        <a:pt x="358" y="65"/>
                      </a:lnTo>
                      <a:lnTo>
                        <a:pt x="358" y="60"/>
                      </a:lnTo>
                      <a:lnTo>
                        <a:pt x="358" y="57"/>
                      </a:lnTo>
                      <a:lnTo>
                        <a:pt x="358" y="53"/>
                      </a:lnTo>
                      <a:lnTo>
                        <a:pt x="357" y="50"/>
                      </a:lnTo>
                      <a:lnTo>
                        <a:pt x="355" y="47"/>
                      </a:lnTo>
                      <a:lnTo>
                        <a:pt x="355" y="44"/>
                      </a:lnTo>
                      <a:lnTo>
                        <a:pt x="352" y="38"/>
                      </a:lnTo>
                      <a:lnTo>
                        <a:pt x="349" y="34"/>
                      </a:lnTo>
                      <a:lnTo>
                        <a:pt x="345" y="30"/>
                      </a:lnTo>
                      <a:lnTo>
                        <a:pt x="340" y="27"/>
                      </a:lnTo>
                      <a:lnTo>
                        <a:pt x="336" y="24"/>
                      </a:lnTo>
                      <a:lnTo>
                        <a:pt x="333" y="22"/>
                      </a:lnTo>
                      <a:lnTo>
                        <a:pt x="329" y="21"/>
                      </a:lnTo>
                      <a:lnTo>
                        <a:pt x="327" y="19"/>
                      </a:lnTo>
                      <a:lnTo>
                        <a:pt x="324" y="19"/>
                      </a:lnTo>
                      <a:lnTo>
                        <a:pt x="349" y="2"/>
                      </a:lnTo>
                      <a:lnTo>
                        <a:pt x="349" y="0"/>
                      </a:lnTo>
                      <a:lnTo>
                        <a:pt x="352" y="0"/>
                      </a:lnTo>
                      <a:lnTo>
                        <a:pt x="355" y="0"/>
                      </a:lnTo>
                      <a:lnTo>
                        <a:pt x="360" y="2"/>
                      </a:lnTo>
                      <a:lnTo>
                        <a:pt x="364" y="2"/>
                      </a:lnTo>
                      <a:lnTo>
                        <a:pt x="370" y="3"/>
                      </a:lnTo>
                      <a:lnTo>
                        <a:pt x="376" y="6"/>
                      </a:lnTo>
                      <a:lnTo>
                        <a:pt x="382" y="9"/>
                      </a:lnTo>
                      <a:lnTo>
                        <a:pt x="386" y="12"/>
                      </a:lnTo>
                      <a:lnTo>
                        <a:pt x="392" y="16"/>
                      </a:lnTo>
                      <a:lnTo>
                        <a:pt x="393" y="19"/>
                      </a:lnTo>
                      <a:lnTo>
                        <a:pt x="395" y="22"/>
                      </a:lnTo>
                      <a:lnTo>
                        <a:pt x="396" y="25"/>
                      </a:lnTo>
                      <a:lnTo>
                        <a:pt x="399" y="28"/>
                      </a:lnTo>
                      <a:lnTo>
                        <a:pt x="399" y="33"/>
                      </a:lnTo>
                      <a:lnTo>
                        <a:pt x="401" y="35"/>
                      </a:lnTo>
                      <a:lnTo>
                        <a:pt x="401" y="41"/>
                      </a:lnTo>
                      <a:lnTo>
                        <a:pt x="402" y="46"/>
                      </a:lnTo>
                      <a:lnTo>
                        <a:pt x="401" y="52"/>
                      </a:lnTo>
                      <a:lnTo>
                        <a:pt x="401" y="56"/>
                      </a:lnTo>
                      <a:lnTo>
                        <a:pt x="399" y="59"/>
                      </a:lnTo>
                      <a:lnTo>
                        <a:pt x="399" y="62"/>
                      </a:lnTo>
                      <a:lnTo>
                        <a:pt x="399" y="66"/>
                      </a:lnTo>
                      <a:lnTo>
                        <a:pt x="398" y="69"/>
                      </a:lnTo>
                      <a:lnTo>
                        <a:pt x="396" y="72"/>
                      </a:lnTo>
                      <a:lnTo>
                        <a:pt x="395" y="77"/>
                      </a:lnTo>
                      <a:lnTo>
                        <a:pt x="392" y="81"/>
                      </a:lnTo>
                      <a:lnTo>
                        <a:pt x="389" y="85"/>
                      </a:lnTo>
                      <a:lnTo>
                        <a:pt x="386" y="90"/>
                      </a:lnTo>
                      <a:lnTo>
                        <a:pt x="383" y="96"/>
                      </a:lnTo>
                      <a:lnTo>
                        <a:pt x="379" y="103"/>
                      </a:lnTo>
                      <a:lnTo>
                        <a:pt x="374" y="109"/>
                      </a:lnTo>
                      <a:lnTo>
                        <a:pt x="370" y="116"/>
                      </a:lnTo>
                      <a:lnTo>
                        <a:pt x="364" y="123"/>
                      </a:lnTo>
                      <a:lnTo>
                        <a:pt x="358" y="129"/>
                      </a:lnTo>
                      <a:lnTo>
                        <a:pt x="354" y="138"/>
                      </a:lnTo>
                      <a:lnTo>
                        <a:pt x="346" y="147"/>
                      </a:lnTo>
                      <a:lnTo>
                        <a:pt x="340" y="156"/>
                      </a:lnTo>
                      <a:lnTo>
                        <a:pt x="333" y="163"/>
                      </a:lnTo>
                      <a:lnTo>
                        <a:pt x="327" y="173"/>
                      </a:lnTo>
                      <a:lnTo>
                        <a:pt x="318" y="182"/>
                      </a:lnTo>
                      <a:lnTo>
                        <a:pt x="311" y="192"/>
                      </a:lnTo>
                      <a:lnTo>
                        <a:pt x="304" y="201"/>
                      </a:lnTo>
                      <a:lnTo>
                        <a:pt x="296" y="211"/>
                      </a:lnTo>
                      <a:lnTo>
                        <a:pt x="288" y="222"/>
                      </a:lnTo>
                      <a:lnTo>
                        <a:pt x="280" y="232"/>
                      </a:lnTo>
                      <a:lnTo>
                        <a:pt x="271" y="242"/>
                      </a:lnTo>
                      <a:lnTo>
                        <a:pt x="264" y="252"/>
                      </a:lnTo>
                      <a:lnTo>
                        <a:pt x="254" y="263"/>
                      </a:lnTo>
                      <a:lnTo>
                        <a:pt x="247" y="273"/>
                      </a:lnTo>
                      <a:lnTo>
                        <a:pt x="236" y="283"/>
                      </a:lnTo>
                      <a:lnTo>
                        <a:pt x="227" y="293"/>
                      </a:lnTo>
                      <a:lnTo>
                        <a:pt x="219" y="305"/>
                      </a:lnTo>
                      <a:lnTo>
                        <a:pt x="210" y="315"/>
                      </a:lnTo>
                      <a:lnTo>
                        <a:pt x="201" y="326"/>
                      </a:lnTo>
                      <a:lnTo>
                        <a:pt x="192" y="337"/>
                      </a:lnTo>
                      <a:lnTo>
                        <a:pt x="183" y="348"/>
                      </a:lnTo>
                      <a:lnTo>
                        <a:pt x="175" y="358"/>
                      </a:lnTo>
                      <a:lnTo>
                        <a:pt x="164" y="368"/>
                      </a:lnTo>
                      <a:lnTo>
                        <a:pt x="157" y="378"/>
                      </a:lnTo>
                      <a:lnTo>
                        <a:pt x="147" y="389"/>
                      </a:lnTo>
                      <a:lnTo>
                        <a:pt x="139" y="399"/>
                      </a:lnTo>
                      <a:lnTo>
                        <a:pt x="131" y="408"/>
                      </a:lnTo>
                      <a:lnTo>
                        <a:pt x="122" y="418"/>
                      </a:lnTo>
                      <a:lnTo>
                        <a:pt x="113" y="427"/>
                      </a:lnTo>
                      <a:lnTo>
                        <a:pt x="106" y="436"/>
                      </a:lnTo>
                      <a:lnTo>
                        <a:pt x="97" y="446"/>
                      </a:lnTo>
                      <a:lnTo>
                        <a:pt x="89" y="455"/>
                      </a:lnTo>
                      <a:lnTo>
                        <a:pt x="82" y="462"/>
                      </a:lnTo>
                      <a:lnTo>
                        <a:pt x="75" y="471"/>
                      </a:lnTo>
                      <a:lnTo>
                        <a:pt x="67" y="479"/>
                      </a:lnTo>
                      <a:lnTo>
                        <a:pt x="62" y="487"/>
                      </a:lnTo>
                      <a:lnTo>
                        <a:pt x="54" y="494"/>
                      </a:lnTo>
                      <a:lnTo>
                        <a:pt x="48" y="501"/>
                      </a:lnTo>
                      <a:lnTo>
                        <a:pt x="42" y="507"/>
                      </a:lnTo>
                      <a:lnTo>
                        <a:pt x="37" y="513"/>
                      </a:lnTo>
                      <a:lnTo>
                        <a:pt x="32" y="519"/>
                      </a:lnTo>
                      <a:lnTo>
                        <a:pt x="26" y="525"/>
                      </a:lnTo>
                      <a:lnTo>
                        <a:pt x="22" y="529"/>
                      </a:lnTo>
                      <a:lnTo>
                        <a:pt x="19" y="535"/>
                      </a:lnTo>
                      <a:lnTo>
                        <a:pt x="15" y="538"/>
                      </a:lnTo>
                      <a:lnTo>
                        <a:pt x="12" y="542"/>
                      </a:lnTo>
                      <a:lnTo>
                        <a:pt x="9" y="545"/>
                      </a:lnTo>
                      <a:lnTo>
                        <a:pt x="7" y="548"/>
                      </a:lnTo>
                      <a:lnTo>
                        <a:pt x="3" y="551"/>
                      </a:lnTo>
                      <a:lnTo>
                        <a:pt x="3" y="553"/>
                      </a:lnTo>
                      <a:lnTo>
                        <a:pt x="0" y="538"/>
                      </a:lnTo>
                      <a:close/>
                    </a:path>
                  </a:pathLst>
                </a:custGeom>
                <a:solidFill>
                  <a:srgbClr val="4D4D3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5" name="Freeform 155"/>
                <p:cNvSpPr>
                  <a:spLocks/>
                </p:cNvSpPr>
                <p:nvPr/>
              </p:nvSpPr>
              <p:spPr bwMode="auto">
                <a:xfrm>
                  <a:off x="3925" y="3628"/>
                  <a:ext cx="56" cy="23"/>
                </a:xfrm>
                <a:custGeom>
                  <a:avLst/>
                  <a:gdLst>
                    <a:gd name="T0" fmla="*/ 0 w 113"/>
                    <a:gd name="T1" fmla="*/ 1 h 46"/>
                    <a:gd name="T2" fmla="*/ 0 w 113"/>
                    <a:gd name="T3" fmla="*/ 1 h 46"/>
                    <a:gd name="T4" fmla="*/ 0 w 113"/>
                    <a:gd name="T5" fmla="*/ 1 h 46"/>
                    <a:gd name="T6" fmla="*/ 0 w 113"/>
                    <a:gd name="T7" fmla="*/ 1 h 46"/>
                    <a:gd name="T8" fmla="*/ 0 w 113"/>
                    <a:gd name="T9" fmla="*/ 1 h 46"/>
                    <a:gd name="T10" fmla="*/ 0 w 113"/>
                    <a:gd name="T11" fmla="*/ 1 h 46"/>
                    <a:gd name="T12" fmla="*/ 0 w 113"/>
                    <a:gd name="T13" fmla="*/ 0 h 46"/>
                    <a:gd name="T14" fmla="*/ 0 w 113"/>
                    <a:gd name="T15" fmla="*/ 0 h 46"/>
                    <a:gd name="T16" fmla="*/ 0 w 113"/>
                    <a:gd name="T17" fmla="*/ 1 h 46"/>
                    <a:gd name="T18" fmla="*/ 0 w 113"/>
                    <a:gd name="T19" fmla="*/ 1 h 46"/>
                    <a:gd name="T20" fmla="*/ 0 w 113"/>
                    <a:gd name="T21" fmla="*/ 1 h 46"/>
                    <a:gd name="T22" fmla="*/ 0 w 113"/>
                    <a:gd name="T23" fmla="*/ 1 h 46"/>
                    <a:gd name="T24" fmla="*/ 0 w 113"/>
                    <a:gd name="T25" fmla="*/ 1 h 46"/>
                    <a:gd name="T26" fmla="*/ 0 w 113"/>
                    <a:gd name="T27" fmla="*/ 1 h 46"/>
                    <a:gd name="T28" fmla="*/ 0 w 113"/>
                    <a:gd name="T29" fmla="*/ 1 h 46"/>
                    <a:gd name="T30" fmla="*/ 0 w 113"/>
                    <a:gd name="T31" fmla="*/ 1 h 46"/>
                    <a:gd name="T32" fmla="*/ 0 w 113"/>
                    <a:gd name="T33" fmla="*/ 1 h 46"/>
                    <a:gd name="T34" fmla="*/ 0 w 113"/>
                    <a:gd name="T35" fmla="*/ 1 h 46"/>
                    <a:gd name="T36" fmla="*/ 0 w 113"/>
                    <a:gd name="T37" fmla="*/ 1 h 46"/>
                    <a:gd name="T38" fmla="*/ 0 w 113"/>
                    <a:gd name="T39" fmla="*/ 1 h 46"/>
                    <a:gd name="T40" fmla="*/ 0 w 113"/>
                    <a:gd name="T41" fmla="*/ 1 h 46"/>
                    <a:gd name="T42" fmla="*/ 0 w 113"/>
                    <a:gd name="T43" fmla="*/ 1 h 46"/>
                    <a:gd name="T44" fmla="*/ 0 w 113"/>
                    <a:gd name="T45" fmla="*/ 1 h 46"/>
                    <a:gd name="T46" fmla="*/ 0 w 113"/>
                    <a:gd name="T47" fmla="*/ 1 h 46"/>
                    <a:gd name="T48" fmla="*/ 0 w 113"/>
                    <a:gd name="T49" fmla="*/ 1 h 46"/>
                    <a:gd name="T50" fmla="*/ 0 w 113"/>
                    <a:gd name="T51" fmla="*/ 1 h 46"/>
                    <a:gd name="T52" fmla="*/ 0 w 113"/>
                    <a:gd name="T53" fmla="*/ 1 h 46"/>
                    <a:gd name="T54" fmla="*/ 0 w 113"/>
                    <a:gd name="T55" fmla="*/ 1 h 46"/>
                    <a:gd name="T56" fmla="*/ 0 w 113"/>
                    <a:gd name="T57" fmla="*/ 1 h 46"/>
                    <a:gd name="T58" fmla="*/ 0 w 113"/>
                    <a:gd name="T59" fmla="*/ 1 h 46"/>
                    <a:gd name="T60" fmla="*/ 0 w 113"/>
                    <a:gd name="T61" fmla="*/ 1 h 46"/>
                    <a:gd name="T62" fmla="*/ 0 w 113"/>
                    <a:gd name="T63" fmla="*/ 1 h 46"/>
                    <a:gd name="T64" fmla="*/ 0 w 113"/>
                    <a:gd name="T65" fmla="*/ 1 h 46"/>
                    <a:gd name="T66" fmla="*/ 0 w 113"/>
                    <a:gd name="T67" fmla="*/ 1 h 46"/>
                    <a:gd name="T68" fmla="*/ 0 w 113"/>
                    <a:gd name="T69" fmla="*/ 1 h 46"/>
                    <a:gd name="T70" fmla="*/ 0 w 113"/>
                    <a:gd name="T71" fmla="*/ 1 h 46"/>
                    <a:gd name="T72" fmla="*/ 0 w 113"/>
                    <a:gd name="T73" fmla="*/ 1 h 46"/>
                    <a:gd name="T74" fmla="*/ 0 w 113"/>
                    <a:gd name="T75" fmla="*/ 1 h 46"/>
                    <a:gd name="T76" fmla="*/ 0 w 113"/>
                    <a:gd name="T77" fmla="*/ 1 h 46"/>
                    <a:gd name="T78" fmla="*/ 0 w 113"/>
                    <a:gd name="T79" fmla="*/ 0 h 46"/>
                    <a:gd name="T80" fmla="*/ 0 w 113"/>
                    <a:gd name="T81" fmla="*/ 0 h 46"/>
                    <a:gd name="T82" fmla="*/ 0 w 113"/>
                    <a:gd name="T83" fmla="*/ 0 h 46"/>
                    <a:gd name="T84" fmla="*/ 0 w 113"/>
                    <a:gd name="T85" fmla="*/ 0 h 46"/>
                    <a:gd name="T86" fmla="*/ 0 w 113"/>
                    <a:gd name="T87" fmla="*/ 1 h 46"/>
                    <a:gd name="T88" fmla="*/ 0 w 113"/>
                    <a:gd name="T89" fmla="*/ 1 h 46"/>
                    <a:gd name="T90" fmla="*/ 0 w 113"/>
                    <a:gd name="T91" fmla="*/ 1 h 46"/>
                    <a:gd name="T92" fmla="*/ 0 w 113"/>
                    <a:gd name="T93" fmla="*/ 1 h 46"/>
                    <a:gd name="T94" fmla="*/ 0 w 113"/>
                    <a:gd name="T95" fmla="*/ 1 h 46"/>
                    <a:gd name="T96" fmla="*/ 0 w 113"/>
                    <a:gd name="T97" fmla="*/ 1 h 46"/>
                    <a:gd name="T98" fmla="*/ 0 w 113"/>
                    <a:gd name="T99" fmla="*/ 1 h 46"/>
                    <a:gd name="T100" fmla="*/ 0 w 113"/>
                    <a:gd name="T101" fmla="*/ 1 h 46"/>
                    <a:gd name="T102" fmla="*/ 0 w 113"/>
                    <a:gd name="T103" fmla="*/ 1 h 46"/>
                    <a:gd name="T104" fmla="*/ 0 w 113"/>
                    <a:gd name="T105" fmla="*/ 1 h 46"/>
                    <a:gd name="T106" fmla="*/ 0 w 113"/>
                    <a:gd name="T107" fmla="*/ 1 h 46"/>
                    <a:gd name="T108" fmla="*/ 0 w 113"/>
                    <a:gd name="T109" fmla="*/ 1 h 46"/>
                    <a:gd name="T110" fmla="*/ 0 w 113"/>
                    <a:gd name="T111" fmla="*/ 1 h 46"/>
                    <a:gd name="T112" fmla="*/ 0 w 113"/>
                    <a:gd name="T113" fmla="*/ 1 h 46"/>
                    <a:gd name="T114" fmla="*/ 0 w 113"/>
                    <a:gd name="T115" fmla="*/ 1 h 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3"/>
                    <a:gd name="T175" fmla="*/ 0 h 46"/>
                    <a:gd name="T176" fmla="*/ 113 w 113"/>
                    <a:gd name="T177" fmla="*/ 46 h 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3" h="46">
                      <a:moveTo>
                        <a:pt x="69" y="40"/>
                      </a:moveTo>
                      <a:lnTo>
                        <a:pt x="67" y="37"/>
                      </a:lnTo>
                      <a:lnTo>
                        <a:pt x="69" y="32"/>
                      </a:lnTo>
                      <a:lnTo>
                        <a:pt x="69" y="29"/>
                      </a:lnTo>
                      <a:lnTo>
                        <a:pt x="69" y="27"/>
                      </a:lnTo>
                      <a:lnTo>
                        <a:pt x="69" y="24"/>
                      </a:lnTo>
                      <a:lnTo>
                        <a:pt x="70" y="19"/>
                      </a:lnTo>
                      <a:lnTo>
                        <a:pt x="72" y="16"/>
                      </a:lnTo>
                      <a:lnTo>
                        <a:pt x="73" y="12"/>
                      </a:lnTo>
                      <a:lnTo>
                        <a:pt x="76" y="9"/>
                      </a:lnTo>
                      <a:lnTo>
                        <a:pt x="79" y="6"/>
                      </a:lnTo>
                      <a:lnTo>
                        <a:pt x="82" y="3"/>
                      </a:lnTo>
                      <a:lnTo>
                        <a:pt x="86" y="0"/>
                      </a:lnTo>
                      <a:lnTo>
                        <a:pt x="91" y="0"/>
                      </a:lnTo>
                      <a:lnTo>
                        <a:pt x="97" y="0"/>
                      </a:lnTo>
                      <a:lnTo>
                        <a:pt x="98" y="0"/>
                      </a:lnTo>
                      <a:lnTo>
                        <a:pt x="104" y="2"/>
                      </a:lnTo>
                      <a:lnTo>
                        <a:pt x="107" y="3"/>
                      </a:lnTo>
                      <a:lnTo>
                        <a:pt x="110" y="5"/>
                      </a:lnTo>
                      <a:lnTo>
                        <a:pt x="111" y="7"/>
                      </a:lnTo>
                      <a:lnTo>
                        <a:pt x="113" y="12"/>
                      </a:lnTo>
                      <a:lnTo>
                        <a:pt x="110" y="12"/>
                      </a:lnTo>
                      <a:lnTo>
                        <a:pt x="105" y="13"/>
                      </a:lnTo>
                      <a:lnTo>
                        <a:pt x="101" y="16"/>
                      </a:lnTo>
                      <a:lnTo>
                        <a:pt x="100" y="18"/>
                      </a:lnTo>
                      <a:lnTo>
                        <a:pt x="97" y="19"/>
                      </a:lnTo>
                      <a:lnTo>
                        <a:pt x="95" y="22"/>
                      </a:lnTo>
                      <a:lnTo>
                        <a:pt x="94" y="27"/>
                      </a:lnTo>
                      <a:lnTo>
                        <a:pt x="92" y="29"/>
                      </a:lnTo>
                      <a:lnTo>
                        <a:pt x="92" y="34"/>
                      </a:lnTo>
                      <a:lnTo>
                        <a:pt x="91" y="37"/>
                      </a:lnTo>
                      <a:lnTo>
                        <a:pt x="91" y="40"/>
                      </a:lnTo>
                      <a:lnTo>
                        <a:pt x="92" y="43"/>
                      </a:lnTo>
                      <a:lnTo>
                        <a:pt x="92" y="46"/>
                      </a:lnTo>
                      <a:lnTo>
                        <a:pt x="91" y="46"/>
                      </a:lnTo>
                      <a:lnTo>
                        <a:pt x="89" y="46"/>
                      </a:lnTo>
                      <a:lnTo>
                        <a:pt x="85" y="46"/>
                      </a:lnTo>
                      <a:lnTo>
                        <a:pt x="79" y="46"/>
                      </a:lnTo>
                      <a:lnTo>
                        <a:pt x="76" y="46"/>
                      </a:lnTo>
                      <a:lnTo>
                        <a:pt x="73" y="46"/>
                      </a:lnTo>
                      <a:lnTo>
                        <a:pt x="69" y="46"/>
                      </a:lnTo>
                      <a:lnTo>
                        <a:pt x="66" y="46"/>
                      </a:lnTo>
                      <a:lnTo>
                        <a:pt x="63" y="46"/>
                      </a:lnTo>
                      <a:lnTo>
                        <a:pt x="58" y="46"/>
                      </a:lnTo>
                      <a:lnTo>
                        <a:pt x="55" y="46"/>
                      </a:lnTo>
                      <a:lnTo>
                        <a:pt x="51" y="46"/>
                      </a:lnTo>
                      <a:lnTo>
                        <a:pt x="47" y="44"/>
                      </a:lnTo>
                      <a:lnTo>
                        <a:pt x="42" y="44"/>
                      </a:lnTo>
                      <a:lnTo>
                        <a:pt x="39" y="44"/>
                      </a:lnTo>
                      <a:lnTo>
                        <a:pt x="35" y="43"/>
                      </a:lnTo>
                      <a:lnTo>
                        <a:pt x="31" y="43"/>
                      </a:lnTo>
                      <a:lnTo>
                        <a:pt x="28" y="41"/>
                      </a:lnTo>
                      <a:lnTo>
                        <a:pt x="23" y="41"/>
                      </a:lnTo>
                      <a:lnTo>
                        <a:pt x="20" y="40"/>
                      </a:lnTo>
                      <a:lnTo>
                        <a:pt x="17" y="40"/>
                      </a:lnTo>
                      <a:lnTo>
                        <a:pt x="13" y="38"/>
                      </a:lnTo>
                      <a:lnTo>
                        <a:pt x="10" y="37"/>
                      </a:lnTo>
                      <a:lnTo>
                        <a:pt x="9" y="35"/>
                      </a:lnTo>
                      <a:lnTo>
                        <a:pt x="3" y="32"/>
                      </a:lnTo>
                      <a:lnTo>
                        <a:pt x="1" y="29"/>
                      </a:lnTo>
                      <a:lnTo>
                        <a:pt x="0" y="25"/>
                      </a:lnTo>
                      <a:lnTo>
                        <a:pt x="0" y="22"/>
                      </a:lnTo>
                      <a:lnTo>
                        <a:pt x="1" y="19"/>
                      </a:lnTo>
                      <a:lnTo>
                        <a:pt x="4" y="16"/>
                      </a:lnTo>
                      <a:lnTo>
                        <a:pt x="7" y="13"/>
                      </a:lnTo>
                      <a:lnTo>
                        <a:pt x="11" y="10"/>
                      </a:lnTo>
                      <a:lnTo>
                        <a:pt x="14" y="9"/>
                      </a:lnTo>
                      <a:lnTo>
                        <a:pt x="17" y="9"/>
                      </a:lnTo>
                      <a:lnTo>
                        <a:pt x="20" y="7"/>
                      </a:lnTo>
                      <a:lnTo>
                        <a:pt x="23" y="7"/>
                      </a:lnTo>
                      <a:lnTo>
                        <a:pt x="26" y="6"/>
                      </a:lnTo>
                      <a:lnTo>
                        <a:pt x="31" y="6"/>
                      </a:lnTo>
                      <a:lnTo>
                        <a:pt x="33" y="5"/>
                      </a:lnTo>
                      <a:lnTo>
                        <a:pt x="36" y="3"/>
                      </a:lnTo>
                      <a:lnTo>
                        <a:pt x="41" y="3"/>
                      </a:lnTo>
                      <a:lnTo>
                        <a:pt x="44" y="3"/>
                      </a:lnTo>
                      <a:lnTo>
                        <a:pt x="47" y="2"/>
                      </a:lnTo>
                      <a:lnTo>
                        <a:pt x="51" y="2"/>
                      </a:lnTo>
                      <a:lnTo>
                        <a:pt x="54" y="0"/>
                      </a:lnTo>
                      <a:lnTo>
                        <a:pt x="57" y="0"/>
                      </a:lnTo>
                      <a:lnTo>
                        <a:pt x="60" y="0"/>
                      </a:lnTo>
                      <a:lnTo>
                        <a:pt x="63" y="0"/>
                      </a:lnTo>
                      <a:lnTo>
                        <a:pt x="66" y="0"/>
                      </a:lnTo>
                      <a:lnTo>
                        <a:pt x="69" y="0"/>
                      </a:lnTo>
                      <a:lnTo>
                        <a:pt x="72" y="0"/>
                      </a:lnTo>
                      <a:lnTo>
                        <a:pt x="75" y="0"/>
                      </a:lnTo>
                      <a:lnTo>
                        <a:pt x="69" y="5"/>
                      </a:lnTo>
                      <a:lnTo>
                        <a:pt x="67" y="5"/>
                      </a:lnTo>
                      <a:lnTo>
                        <a:pt x="66" y="5"/>
                      </a:lnTo>
                      <a:lnTo>
                        <a:pt x="61" y="5"/>
                      </a:lnTo>
                      <a:lnTo>
                        <a:pt x="58" y="6"/>
                      </a:lnTo>
                      <a:lnTo>
                        <a:pt x="54" y="6"/>
                      </a:lnTo>
                      <a:lnTo>
                        <a:pt x="50" y="7"/>
                      </a:lnTo>
                      <a:lnTo>
                        <a:pt x="45" y="7"/>
                      </a:lnTo>
                      <a:lnTo>
                        <a:pt x="41" y="9"/>
                      </a:lnTo>
                      <a:lnTo>
                        <a:pt x="35" y="10"/>
                      </a:lnTo>
                      <a:lnTo>
                        <a:pt x="31" y="12"/>
                      </a:lnTo>
                      <a:lnTo>
                        <a:pt x="26" y="13"/>
                      </a:lnTo>
                      <a:lnTo>
                        <a:pt x="23" y="16"/>
                      </a:lnTo>
                      <a:lnTo>
                        <a:pt x="19" y="21"/>
                      </a:lnTo>
                      <a:lnTo>
                        <a:pt x="20" y="27"/>
                      </a:lnTo>
                      <a:lnTo>
                        <a:pt x="22" y="28"/>
                      </a:lnTo>
                      <a:lnTo>
                        <a:pt x="25" y="31"/>
                      </a:lnTo>
                      <a:lnTo>
                        <a:pt x="28" y="32"/>
                      </a:lnTo>
                      <a:lnTo>
                        <a:pt x="32" y="34"/>
                      </a:lnTo>
                      <a:lnTo>
                        <a:pt x="35" y="35"/>
                      </a:lnTo>
                      <a:lnTo>
                        <a:pt x="39" y="37"/>
                      </a:lnTo>
                      <a:lnTo>
                        <a:pt x="42" y="37"/>
                      </a:lnTo>
                      <a:lnTo>
                        <a:pt x="47" y="38"/>
                      </a:lnTo>
                      <a:lnTo>
                        <a:pt x="51" y="38"/>
                      </a:lnTo>
                      <a:lnTo>
                        <a:pt x="55" y="40"/>
                      </a:lnTo>
                      <a:lnTo>
                        <a:pt x="58" y="40"/>
                      </a:lnTo>
                      <a:lnTo>
                        <a:pt x="61" y="40"/>
                      </a:lnTo>
                      <a:lnTo>
                        <a:pt x="66" y="40"/>
                      </a:lnTo>
                      <a:lnTo>
                        <a:pt x="69" y="40"/>
                      </a:lnTo>
                      <a:close/>
                    </a:path>
                  </a:pathLst>
                </a:custGeom>
                <a:solidFill>
                  <a:srgbClr val="4D4D3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 name="Freeform 156"/>
                <p:cNvSpPr>
                  <a:spLocks/>
                </p:cNvSpPr>
                <p:nvPr/>
              </p:nvSpPr>
              <p:spPr bwMode="auto">
                <a:xfrm>
                  <a:off x="4274" y="3651"/>
                  <a:ext cx="56" cy="24"/>
                </a:xfrm>
                <a:custGeom>
                  <a:avLst/>
                  <a:gdLst>
                    <a:gd name="T0" fmla="*/ 0 w 111"/>
                    <a:gd name="T1" fmla="*/ 1 h 48"/>
                    <a:gd name="T2" fmla="*/ 0 w 111"/>
                    <a:gd name="T3" fmla="*/ 1 h 48"/>
                    <a:gd name="T4" fmla="*/ 1 w 111"/>
                    <a:gd name="T5" fmla="*/ 1 h 48"/>
                    <a:gd name="T6" fmla="*/ 1 w 111"/>
                    <a:gd name="T7" fmla="*/ 1 h 48"/>
                    <a:gd name="T8" fmla="*/ 1 w 111"/>
                    <a:gd name="T9" fmla="*/ 1 h 48"/>
                    <a:gd name="T10" fmla="*/ 1 w 111"/>
                    <a:gd name="T11" fmla="*/ 1 h 48"/>
                    <a:gd name="T12" fmla="*/ 1 w 111"/>
                    <a:gd name="T13" fmla="*/ 0 h 48"/>
                    <a:gd name="T14" fmla="*/ 1 w 111"/>
                    <a:gd name="T15" fmla="*/ 0 h 48"/>
                    <a:gd name="T16" fmla="*/ 1 w 111"/>
                    <a:gd name="T17" fmla="*/ 1 h 48"/>
                    <a:gd name="T18" fmla="*/ 1 w 111"/>
                    <a:gd name="T19" fmla="*/ 1 h 48"/>
                    <a:gd name="T20" fmla="*/ 1 w 111"/>
                    <a:gd name="T21" fmla="*/ 1 h 48"/>
                    <a:gd name="T22" fmla="*/ 1 w 111"/>
                    <a:gd name="T23" fmla="*/ 1 h 48"/>
                    <a:gd name="T24" fmla="*/ 1 w 111"/>
                    <a:gd name="T25" fmla="*/ 1 h 48"/>
                    <a:gd name="T26" fmla="*/ 1 w 111"/>
                    <a:gd name="T27" fmla="*/ 1 h 48"/>
                    <a:gd name="T28" fmla="*/ 1 w 111"/>
                    <a:gd name="T29" fmla="*/ 1 h 48"/>
                    <a:gd name="T30" fmla="*/ 1 w 111"/>
                    <a:gd name="T31" fmla="*/ 1 h 48"/>
                    <a:gd name="T32" fmla="*/ 1 w 111"/>
                    <a:gd name="T33" fmla="*/ 1 h 48"/>
                    <a:gd name="T34" fmla="*/ 1 w 111"/>
                    <a:gd name="T35" fmla="*/ 1 h 48"/>
                    <a:gd name="T36" fmla="*/ 1 w 111"/>
                    <a:gd name="T37" fmla="*/ 1 h 48"/>
                    <a:gd name="T38" fmla="*/ 1 w 111"/>
                    <a:gd name="T39" fmla="*/ 1 h 48"/>
                    <a:gd name="T40" fmla="*/ 1 w 111"/>
                    <a:gd name="T41" fmla="*/ 1 h 48"/>
                    <a:gd name="T42" fmla="*/ 1 w 111"/>
                    <a:gd name="T43" fmla="*/ 1 h 48"/>
                    <a:gd name="T44" fmla="*/ 1 w 111"/>
                    <a:gd name="T45" fmla="*/ 1 h 48"/>
                    <a:gd name="T46" fmla="*/ 1 w 111"/>
                    <a:gd name="T47" fmla="*/ 1 h 48"/>
                    <a:gd name="T48" fmla="*/ 1 w 111"/>
                    <a:gd name="T49" fmla="*/ 1 h 48"/>
                    <a:gd name="T50" fmla="*/ 1 w 111"/>
                    <a:gd name="T51" fmla="*/ 1 h 48"/>
                    <a:gd name="T52" fmla="*/ 1 w 111"/>
                    <a:gd name="T53" fmla="*/ 1 h 48"/>
                    <a:gd name="T54" fmla="*/ 1 w 111"/>
                    <a:gd name="T55" fmla="*/ 1 h 48"/>
                    <a:gd name="T56" fmla="*/ 1 w 111"/>
                    <a:gd name="T57" fmla="*/ 1 h 48"/>
                    <a:gd name="T58" fmla="*/ 1 w 111"/>
                    <a:gd name="T59" fmla="*/ 1 h 48"/>
                    <a:gd name="T60" fmla="*/ 1 w 111"/>
                    <a:gd name="T61" fmla="*/ 1 h 48"/>
                    <a:gd name="T62" fmla="*/ 1 w 111"/>
                    <a:gd name="T63" fmla="*/ 1 h 48"/>
                    <a:gd name="T64" fmla="*/ 1 w 111"/>
                    <a:gd name="T65" fmla="*/ 1 h 48"/>
                    <a:gd name="T66" fmla="*/ 1 w 111"/>
                    <a:gd name="T67" fmla="*/ 1 h 48"/>
                    <a:gd name="T68" fmla="*/ 1 w 111"/>
                    <a:gd name="T69" fmla="*/ 1 h 48"/>
                    <a:gd name="T70" fmla="*/ 1 w 111"/>
                    <a:gd name="T71" fmla="*/ 1 h 48"/>
                    <a:gd name="T72" fmla="*/ 1 w 111"/>
                    <a:gd name="T73" fmla="*/ 1 h 48"/>
                    <a:gd name="T74" fmla="*/ 1 w 111"/>
                    <a:gd name="T75" fmla="*/ 1 h 48"/>
                    <a:gd name="T76" fmla="*/ 1 w 111"/>
                    <a:gd name="T77" fmla="*/ 1 h 48"/>
                    <a:gd name="T78" fmla="*/ 1 w 111"/>
                    <a:gd name="T79" fmla="*/ 1 h 48"/>
                    <a:gd name="T80" fmla="*/ 1 w 111"/>
                    <a:gd name="T81" fmla="*/ 1 h 48"/>
                    <a:gd name="T82" fmla="*/ 1 w 111"/>
                    <a:gd name="T83" fmla="*/ 1 h 48"/>
                    <a:gd name="T84" fmla="*/ 1 w 111"/>
                    <a:gd name="T85" fmla="*/ 1 h 48"/>
                    <a:gd name="T86" fmla="*/ 1 w 111"/>
                    <a:gd name="T87" fmla="*/ 1 h 48"/>
                    <a:gd name="T88" fmla="*/ 1 w 111"/>
                    <a:gd name="T89" fmla="*/ 1 h 48"/>
                    <a:gd name="T90" fmla="*/ 1 w 111"/>
                    <a:gd name="T91" fmla="*/ 1 h 48"/>
                    <a:gd name="T92" fmla="*/ 1 w 111"/>
                    <a:gd name="T93" fmla="*/ 1 h 48"/>
                    <a:gd name="T94" fmla="*/ 1 w 111"/>
                    <a:gd name="T95" fmla="*/ 1 h 48"/>
                    <a:gd name="T96" fmla="*/ 1 w 111"/>
                    <a:gd name="T97" fmla="*/ 1 h 48"/>
                    <a:gd name="T98" fmla="*/ 1 w 111"/>
                    <a:gd name="T99" fmla="*/ 1 h 48"/>
                    <a:gd name="T100" fmla="*/ 1 w 111"/>
                    <a:gd name="T101" fmla="*/ 1 h 48"/>
                    <a:gd name="T102" fmla="*/ 0 w 111"/>
                    <a:gd name="T103" fmla="*/ 1 h 4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11"/>
                    <a:gd name="T157" fmla="*/ 0 h 48"/>
                    <a:gd name="T158" fmla="*/ 111 w 111"/>
                    <a:gd name="T159" fmla="*/ 48 h 4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11" h="48">
                      <a:moveTo>
                        <a:pt x="0" y="39"/>
                      </a:moveTo>
                      <a:lnTo>
                        <a:pt x="0" y="36"/>
                      </a:lnTo>
                      <a:lnTo>
                        <a:pt x="0" y="32"/>
                      </a:lnTo>
                      <a:lnTo>
                        <a:pt x="0" y="29"/>
                      </a:lnTo>
                      <a:lnTo>
                        <a:pt x="0" y="24"/>
                      </a:lnTo>
                      <a:lnTo>
                        <a:pt x="1" y="22"/>
                      </a:lnTo>
                      <a:lnTo>
                        <a:pt x="3" y="17"/>
                      </a:lnTo>
                      <a:lnTo>
                        <a:pt x="4" y="14"/>
                      </a:lnTo>
                      <a:lnTo>
                        <a:pt x="7" y="10"/>
                      </a:lnTo>
                      <a:lnTo>
                        <a:pt x="8" y="7"/>
                      </a:lnTo>
                      <a:lnTo>
                        <a:pt x="13" y="4"/>
                      </a:lnTo>
                      <a:lnTo>
                        <a:pt x="16" y="1"/>
                      </a:lnTo>
                      <a:lnTo>
                        <a:pt x="19" y="1"/>
                      </a:lnTo>
                      <a:lnTo>
                        <a:pt x="23" y="0"/>
                      </a:lnTo>
                      <a:lnTo>
                        <a:pt x="29" y="0"/>
                      </a:lnTo>
                      <a:lnTo>
                        <a:pt x="35" y="0"/>
                      </a:lnTo>
                      <a:lnTo>
                        <a:pt x="41" y="1"/>
                      </a:lnTo>
                      <a:lnTo>
                        <a:pt x="44" y="1"/>
                      </a:lnTo>
                      <a:lnTo>
                        <a:pt x="47" y="1"/>
                      </a:lnTo>
                      <a:lnTo>
                        <a:pt x="50" y="1"/>
                      </a:lnTo>
                      <a:lnTo>
                        <a:pt x="54" y="3"/>
                      </a:lnTo>
                      <a:lnTo>
                        <a:pt x="57" y="3"/>
                      </a:lnTo>
                      <a:lnTo>
                        <a:pt x="60" y="4"/>
                      </a:lnTo>
                      <a:lnTo>
                        <a:pt x="63" y="4"/>
                      </a:lnTo>
                      <a:lnTo>
                        <a:pt x="67" y="4"/>
                      </a:lnTo>
                      <a:lnTo>
                        <a:pt x="70" y="5"/>
                      </a:lnTo>
                      <a:lnTo>
                        <a:pt x="73" y="7"/>
                      </a:lnTo>
                      <a:lnTo>
                        <a:pt x="77" y="7"/>
                      </a:lnTo>
                      <a:lnTo>
                        <a:pt x="80" y="8"/>
                      </a:lnTo>
                      <a:lnTo>
                        <a:pt x="86" y="10"/>
                      </a:lnTo>
                      <a:lnTo>
                        <a:pt x="92" y="13"/>
                      </a:lnTo>
                      <a:lnTo>
                        <a:pt x="97" y="14"/>
                      </a:lnTo>
                      <a:lnTo>
                        <a:pt x="102" y="17"/>
                      </a:lnTo>
                      <a:lnTo>
                        <a:pt x="105" y="20"/>
                      </a:lnTo>
                      <a:lnTo>
                        <a:pt x="108" y="24"/>
                      </a:lnTo>
                      <a:lnTo>
                        <a:pt x="110" y="27"/>
                      </a:lnTo>
                      <a:lnTo>
                        <a:pt x="111" y="33"/>
                      </a:lnTo>
                      <a:lnTo>
                        <a:pt x="111" y="36"/>
                      </a:lnTo>
                      <a:lnTo>
                        <a:pt x="108" y="39"/>
                      </a:lnTo>
                      <a:lnTo>
                        <a:pt x="104" y="42"/>
                      </a:lnTo>
                      <a:lnTo>
                        <a:pt x="99" y="44"/>
                      </a:lnTo>
                      <a:lnTo>
                        <a:pt x="95" y="45"/>
                      </a:lnTo>
                      <a:lnTo>
                        <a:pt x="92" y="45"/>
                      </a:lnTo>
                      <a:lnTo>
                        <a:pt x="89" y="46"/>
                      </a:lnTo>
                      <a:lnTo>
                        <a:pt x="86" y="46"/>
                      </a:lnTo>
                      <a:lnTo>
                        <a:pt x="82" y="46"/>
                      </a:lnTo>
                      <a:lnTo>
                        <a:pt x="79" y="46"/>
                      </a:lnTo>
                      <a:lnTo>
                        <a:pt x="75" y="46"/>
                      </a:lnTo>
                      <a:lnTo>
                        <a:pt x="72" y="48"/>
                      </a:lnTo>
                      <a:lnTo>
                        <a:pt x="67" y="46"/>
                      </a:lnTo>
                      <a:lnTo>
                        <a:pt x="63" y="46"/>
                      </a:lnTo>
                      <a:lnTo>
                        <a:pt x="58" y="46"/>
                      </a:lnTo>
                      <a:lnTo>
                        <a:pt x="55" y="46"/>
                      </a:lnTo>
                      <a:lnTo>
                        <a:pt x="51" y="46"/>
                      </a:lnTo>
                      <a:lnTo>
                        <a:pt x="48" y="46"/>
                      </a:lnTo>
                      <a:lnTo>
                        <a:pt x="45" y="46"/>
                      </a:lnTo>
                      <a:lnTo>
                        <a:pt x="42" y="46"/>
                      </a:lnTo>
                      <a:lnTo>
                        <a:pt x="36" y="46"/>
                      </a:lnTo>
                      <a:lnTo>
                        <a:pt x="32" y="45"/>
                      </a:lnTo>
                      <a:lnTo>
                        <a:pt x="29" y="45"/>
                      </a:lnTo>
                      <a:lnTo>
                        <a:pt x="35" y="39"/>
                      </a:lnTo>
                      <a:lnTo>
                        <a:pt x="36" y="39"/>
                      </a:lnTo>
                      <a:lnTo>
                        <a:pt x="39" y="39"/>
                      </a:lnTo>
                      <a:lnTo>
                        <a:pt x="44" y="39"/>
                      </a:lnTo>
                      <a:lnTo>
                        <a:pt x="47" y="39"/>
                      </a:lnTo>
                      <a:lnTo>
                        <a:pt x="51" y="39"/>
                      </a:lnTo>
                      <a:lnTo>
                        <a:pt x="57" y="39"/>
                      </a:lnTo>
                      <a:lnTo>
                        <a:pt x="63" y="41"/>
                      </a:lnTo>
                      <a:lnTo>
                        <a:pt x="67" y="39"/>
                      </a:lnTo>
                      <a:lnTo>
                        <a:pt x="73" y="39"/>
                      </a:lnTo>
                      <a:lnTo>
                        <a:pt x="77" y="38"/>
                      </a:lnTo>
                      <a:lnTo>
                        <a:pt x="82" y="38"/>
                      </a:lnTo>
                      <a:lnTo>
                        <a:pt x="85" y="36"/>
                      </a:lnTo>
                      <a:lnTo>
                        <a:pt x="88" y="35"/>
                      </a:lnTo>
                      <a:lnTo>
                        <a:pt x="91" y="32"/>
                      </a:lnTo>
                      <a:lnTo>
                        <a:pt x="91" y="30"/>
                      </a:lnTo>
                      <a:lnTo>
                        <a:pt x="91" y="26"/>
                      </a:lnTo>
                      <a:lnTo>
                        <a:pt x="88" y="23"/>
                      </a:lnTo>
                      <a:lnTo>
                        <a:pt x="85" y="22"/>
                      </a:lnTo>
                      <a:lnTo>
                        <a:pt x="82" y="20"/>
                      </a:lnTo>
                      <a:lnTo>
                        <a:pt x="77" y="17"/>
                      </a:lnTo>
                      <a:lnTo>
                        <a:pt x="73" y="16"/>
                      </a:lnTo>
                      <a:lnTo>
                        <a:pt x="67" y="14"/>
                      </a:lnTo>
                      <a:lnTo>
                        <a:pt x="63" y="14"/>
                      </a:lnTo>
                      <a:lnTo>
                        <a:pt x="57" y="11"/>
                      </a:lnTo>
                      <a:lnTo>
                        <a:pt x="51" y="11"/>
                      </a:lnTo>
                      <a:lnTo>
                        <a:pt x="47" y="11"/>
                      </a:lnTo>
                      <a:lnTo>
                        <a:pt x="44" y="11"/>
                      </a:lnTo>
                      <a:lnTo>
                        <a:pt x="39" y="10"/>
                      </a:lnTo>
                      <a:lnTo>
                        <a:pt x="36" y="10"/>
                      </a:lnTo>
                      <a:lnTo>
                        <a:pt x="35" y="10"/>
                      </a:lnTo>
                      <a:lnTo>
                        <a:pt x="33" y="10"/>
                      </a:lnTo>
                      <a:lnTo>
                        <a:pt x="32" y="11"/>
                      </a:lnTo>
                      <a:lnTo>
                        <a:pt x="29" y="14"/>
                      </a:lnTo>
                      <a:lnTo>
                        <a:pt x="26" y="17"/>
                      </a:lnTo>
                      <a:lnTo>
                        <a:pt x="23" y="22"/>
                      </a:lnTo>
                      <a:lnTo>
                        <a:pt x="23" y="27"/>
                      </a:lnTo>
                      <a:lnTo>
                        <a:pt x="22" y="30"/>
                      </a:lnTo>
                      <a:lnTo>
                        <a:pt x="23" y="33"/>
                      </a:lnTo>
                      <a:lnTo>
                        <a:pt x="23" y="36"/>
                      </a:lnTo>
                      <a:lnTo>
                        <a:pt x="25" y="41"/>
                      </a:lnTo>
                      <a:lnTo>
                        <a:pt x="0" y="39"/>
                      </a:lnTo>
                      <a:close/>
                    </a:path>
                  </a:pathLst>
                </a:custGeom>
                <a:solidFill>
                  <a:srgbClr val="4D4D3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7" name="Freeform 157"/>
                <p:cNvSpPr>
                  <a:spLocks/>
                </p:cNvSpPr>
                <p:nvPr/>
              </p:nvSpPr>
              <p:spPr bwMode="auto">
                <a:xfrm>
                  <a:off x="4006" y="3631"/>
                  <a:ext cx="268" cy="43"/>
                </a:xfrm>
                <a:custGeom>
                  <a:avLst/>
                  <a:gdLst>
                    <a:gd name="T0" fmla="*/ 0 w 538"/>
                    <a:gd name="T1" fmla="*/ 0 h 86"/>
                    <a:gd name="T2" fmla="*/ 0 w 538"/>
                    <a:gd name="T3" fmla="*/ 0 h 86"/>
                    <a:gd name="T4" fmla="*/ 0 w 538"/>
                    <a:gd name="T5" fmla="*/ 0 h 86"/>
                    <a:gd name="T6" fmla="*/ 0 w 538"/>
                    <a:gd name="T7" fmla="*/ 1 h 86"/>
                    <a:gd name="T8" fmla="*/ 0 w 538"/>
                    <a:gd name="T9" fmla="*/ 1 h 86"/>
                    <a:gd name="T10" fmla="*/ 0 w 538"/>
                    <a:gd name="T11" fmla="*/ 1 h 86"/>
                    <a:gd name="T12" fmla="*/ 0 w 538"/>
                    <a:gd name="T13" fmla="*/ 1 h 86"/>
                    <a:gd name="T14" fmla="*/ 0 w 538"/>
                    <a:gd name="T15" fmla="*/ 1 h 86"/>
                    <a:gd name="T16" fmla="*/ 0 w 538"/>
                    <a:gd name="T17" fmla="*/ 1 h 86"/>
                    <a:gd name="T18" fmla="*/ 0 w 538"/>
                    <a:gd name="T19" fmla="*/ 1 h 86"/>
                    <a:gd name="T20" fmla="*/ 0 w 538"/>
                    <a:gd name="T21" fmla="*/ 1 h 86"/>
                    <a:gd name="T22" fmla="*/ 1 w 538"/>
                    <a:gd name="T23" fmla="*/ 1 h 86"/>
                    <a:gd name="T24" fmla="*/ 1 w 538"/>
                    <a:gd name="T25" fmla="*/ 1 h 86"/>
                    <a:gd name="T26" fmla="*/ 1 w 538"/>
                    <a:gd name="T27" fmla="*/ 1 h 86"/>
                    <a:gd name="T28" fmla="*/ 1 w 538"/>
                    <a:gd name="T29" fmla="*/ 1 h 86"/>
                    <a:gd name="T30" fmla="*/ 1 w 538"/>
                    <a:gd name="T31" fmla="*/ 1 h 86"/>
                    <a:gd name="T32" fmla="*/ 1 w 538"/>
                    <a:gd name="T33" fmla="*/ 1 h 86"/>
                    <a:gd name="T34" fmla="*/ 1 w 538"/>
                    <a:gd name="T35" fmla="*/ 1 h 86"/>
                    <a:gd name="T36" fmla="*/ 1 w 538"/>
                    <a:gd name="T37" fmla="*/ 1 h 86"/>
                    <a:gd name="T38" fmla="*/ 2 w 538"/>
                    <a:gd name="T39" fmla="*/ 1 h 86"/>
                    <a:gd name="T40" fmla="*/ 2 w 538"/>
                    <a:gd name="T41" fmla="*/ 1 h 86"/>
                    <a:gd name="T42" fmla="*/ 2 w 538"/>
                    <a:gd name="T43" fmla="*/ 1 h 86"/>
                    <a:gd name="T44" fmla="*/ 2 w 538"/>
                    <a:gd name="T45" fmla="*/ 1 h 86"/>
                    <a:gd name="T46" fmla="*/ 2 w 538"/>
                    <a:gd name="T47" fmla="*/ 1 h 86"/>
                    <a:gd name="T48" fmla="*/ 2 w 538"/>
                    <a:gd name="T49" fmla="*/ 1 h 86"/>
                    <a:gd name="T50" fmla="*/ 1 w 538"/>
                    <a:gd name="T51" fmla="*/ 1 h 86"/>
                    <a:gd name="T52" fmla="*/ 1 w 538"/>
                    <a:gd name="T53" fmla="*/ 1 h 86"/>
                    <a:gd name="T54" fmla="*/ 1 w 538"/>
                    <a:gd name="T55" fmla="*/ 1 h 86"/>
                    <a:gd name="T56" fmla="*/ 1 w 538"/>
                    <a:gd name="T57" fmla="*/ 1 h 86"/>
                    <a:gd name="T58" fmla="*/ 1 w 538"/>
                    <a:gd name="T59" fmla="*/ 1 h 86"/>
                    <a:gd name="T60" fmla="*/ 1 w 538"/>
                    <a:gd name="T61" fmla="*/ 1 h 86"/>
                    <a:gd name="T62" fmla="*/ 1 w 538"/>
                    <a:gd name="T63" fmla="*/ 1 h 86"/>
                    <a:gd name="T64" fmla="*/ 1 w 538"/>
                    <a:gd name="T65" fmla="*/ 1 h 86"/>
                    <a:gd name="T66" fmla="*/ 1 w 538"/>
                    <a:gd name="T67" fmla="*/ 1 h 86"/>
                    <a:gd name="T68" fmla="*/ 1 w 538"/>
                    <a:gd name="T69" fmla="*/ 1 h 86"/>
                    <a:gd name="T70" fmla="*/ 1 w 538"/>
                    <a:gd name="T71" fmla="*/ 1 h 86"/>
                    <a:gd name="T72" fmla="*/ 1 w 538"/>
                    <a:gd name="T73" fmla="*/ 1 h 86"/>
                    <a:gd name="T74" fmla="*/ 1 w 538"/>
                    <a:gd name="T75" fmla="*/ 1 h 86"/>
                    <a:gd name="T76" fmla="*/ 1 w 538"/>
                    <a:gd name="T77" fmla="*/ 1 h 86"/>
                    <a:gd name="T78" fmla="*/ 1 w 538"/>
                    <a:gd name="T79" fmla="*/ 1 h 86"/>
                    <a:gd name="T80" fmla="*/ 0 w 538"/>
                    <a:gd name="T81" fmla="*/ 1 h 86"/>
                    <a:gd name="T82" fmla="*/ 0 w 538"/>
                    <a:gd name="T83" fmla="*/ 1 h 86"/>
                    <a:gd name="T84" fmla="*/ 0 w 538"/>
                    <a:gd name="T85" fmla="*/ 1 h 86"/>
                    <a:gd name="T86" fmla="*/ 0 w 538"/>
                    <a:gd name="T87" fmla="*/ 1 h 86"/>
                    <a:gd name="T88" fmla="*/ 0 w 538"/>
                    <a:gd name="T89" fmla="*/ 1 h 86"/>
                    <a:gd name="T90" fmla="*/ 0 w 538"/>
                    <a:gd name="T91" fmla="*/ 1 h 86"/>
                    <a:gd name="T92" fmla="*/ 0 w 538"/>
                    <a:gd name="T93" fmla="*/ 1 h 86"/>
                    <a:gd name="T94" fmla="*/ 0 w 538"/>
                    <a:gd name="T95" fmla="*/ 1 h 86"/>
                    <a:gd name="T96" fmla="*/ 0 w 538"/>
                    <a:gd name="T97" fmla="*/ 0 h 8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38"/>
                    <a:gd name="T148" fmla="*/ 0 h 86"/>
                    <a:gd name="T149" fmla="*/ 538 w 538"/>
                    <a:gd name="T150" fmla="*/ 86 h 8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38" h="86">
                      <a:moveTo>
                        <a:pt x="0" y="0"/>
                      </a:moveTo>
                      <a:lnTo>
                        <a:pt x="0" y="0"/>
                      </a:lnTo>
                      <a:lnTo>
                        <a:pt x="5" y="0"/>
                      </a:lnTo>
                      <a:lnTo>
                        <a:pt x="6" y="0"/>
                      </a:lnTo>
                      <a:lnTo>
                        <a:pt x="9" y="0"/>
                      </a:lnTo>
                      <a:lnTo>
                        <a:pt x="12" y="0"/>
                      </a:lnTo>
                      <a:lnTo>
                        <a:pt x="16" y="0"/>
                      </a:lnTo>
                      <a:lnTo>
                        <a:pt x="21" y="0"/>
                      </a:lnTo>
                      <a:lnTo>
                        <a:pt x="25" y="0"/>
                      </a:lnTo>
                      <a:lnTo>
                        <a:pt x="31" y="0"/>
                      </a:lnTo>
                      <a:lnTo>
                        <a:pt x="37" y="1"/>
                      </a:lnTo>
                      <a:lnTo>
                        <a:pt x="43" y="1"/>
                      </a:lnTo>
                      <a:lnTo>
                        <a:pt x="49" y="1"/>
                      </a:lnTo>
                      <a:lnTo>
                        <a:pt x="56" y="3"/>
                      </a:lnTo>
                      <a:lnTo>
                        <a:pt x="63" y="3"/>
                      </a:lnTo>
                      <a:lnTo>
                        <a:pt x="71" y="3"/>
                      </a:lnTo>
                      <a:lnTo>
                        <a:pt x="78" y="3"/>
                      </a:lnTo>
                      <a:lnTo>
                        <a:pt x="87" y="3"/>
                      </a:lnTo>
                      <a:lnTo>
                        <a:pt x="94" y="4"/>
                      </a:lnTo>
                      <a:lnTo>
                        <a:pt x="103" y="4"/>
                      </a:lnTo>
                      <a:lnTo>
                        <a:pt x="113" y="4"/>
                      </a:lnTo>
                      <a:lnTo>
                        <a:pt x="122" y="4"/>
                      </a:lnTo>
                      <a:lnTo>
                        <a:pt x="131" y="6"/>
                      </a:lnTo>
                      <a:lnTo>
                        <a:pt x="141" y="6"/>
                      </a:lnTo>
                      <a:lnTo>
                        <a:pt x="151" y="6"/>
                      </a:lnTo>
                      <a:lnTo>
                        <a:pt x="162" y="7"/>
                      </a:lnTo>
                      <a:lnTo>
                        <a:pt x="172" y="7"/>
                      </a:lnTo>
                      <a:lnTo>
                        <a:pt x="182" y="7"/>
                      </a:lnTo>
                      <a:lnTo>
                        <a:pt x="193" y="9"/>
                      </a:lnTo>
                      <a:lnTo>
                        <a:pt x="203" y="9"/>
                      </a:lnTo>
                      <a:lnTo>
                        <a:pt x="215" y="10"/>
                      </a:lnTo>
                      <a:lnTo>
                        <a:pt x="225" y="10"/>
                      </a:lnTo>
                      <a:lnTo>
                        <a:pt x="235" y="10"/>
                      </a:lnTo>
                      <a:lnTo>
                        <a:pt x="247" y="12"/>
                      </a:lnTo>
                      <a:lnTo>
                        <a:pt x="259" y="12"/>
                      </a:lnTo>
                      <a:lnTo>
                        <a:pt x="269" y="13"/>
                      </a:lnTo>
                      <a:lnTo>
                        <a:pt x="281" y="13"/>
                      </a:lnTo>
                      <a:lnTo>
                        <a:pt x="292" y="13"/>
                      </a:lnTo>
                      <a:lnTo>
                        <a:pt x="303" y="15"/>
                      </a:lnTo>
                      <a:lnTo>
                        <a:pt x="314" y="16"/>
                      </a:lnTo>
                      <a:lnTo>
                        <a:pt x="326" y="16"/>
                      </a:lnTo>
                      <a:lnTo>
                        <a:pt x="336" y="18"/>
                      </a:lnTo>
                      <a:lnTo>
                        <a:pt x="348" y="18"/>
                      </a:lnTo>
                      <a:lnTo>
                        <a:pt x="358" y="19"/>
                      </a:lnTo>
                      <a:lnTo>
                        <a:pt x="370" y="21"/>
                      </a:lnTo>
                      <a:lnTo>
                        <a:pt x="381" y="21"/>
                      </a:lnTo>
                      <a:lnTo>
                        <a:pt x="392" y="22"/>
                      </a:lnTo>
                      <a:lnTo>
                        <a:pt x="403" y="22"/>
                      </a:lnTo>
                      <a:lnTo>
                        <a:pt x="413" y="23"/>
                      </a:lnTo>
                      <a:lnTo>
                        <a:pt x="423" y="23"/>
                      </a:lnTo>
                      <a:lnTo>
                        <a:pt x="433" y="25"/>
                      </a:lnTo>
                      <a:lnTo>
                        <a:pt x="444" y="26"/>
                      </a:lnTo>
                      <a:lnTo>
                        <a:pt x="452" y="26"/>
                      </a:lnTo>
                      <a:lnTo>
                        <a:pt x="463" y="28"/>
                      </a:lnTo>
                      <a:lnTo>
                        <a:pt x="472" y="28"/>
                      </a:lnTo>
                      <a:lnTo>
                        <a:pt x="480" y="29"/>
                      </a:lnTo>
                      <a:lnTo>
                        <a:pt x="489" y="31"/>
                      </a:lnTo>
                      <a:lnTo>
                        <a:pt x="498" y="31"/>
                      </a:lnTo>
                      <a:lnTo>
                        <a:pt x="507" y="32"/>
                      </a:lnTo>
                      <a:lnTo>
                        <a:pt x="514" y="34"/>
                      </a:lnTo>
                      <a:lnTo>
                        <a:pt x="521" y="35"/>
                      </a:lnTo>
                      <a:lnTo>
                        <a:pt x="529" y="37"/>
                      </a:lnTo>
                      <a:lnTo>
                        <a:pt x="538" y="38"/>
                      </a:lnTo>
                      <a:lnTo>
                        <a:pt x="536" y="38"/>
                      </a:lnTo>
                      <a:lnTo>
                        <a:pt x="533" y="43"/>
                      </a:lnTo>
                      <a:lnTo>
                        <a:pt x="532" y="44"/>
                      </a:lnTo>
                      <a:lnTo>
                        <a:pt x="530" y="47"/>
                      </a:lnTo>
                      <a:lnTo>
                        <a:pt x="529" y="50"/>
                      </a:lnTo>
                      <a:lnTo>
                        <a:pt x="527" y="54"/>
                      </a:lnTo>
                      <a:lnTo>
                        <a:pt x="526" y="57"/>
                      </a:lnTo>
                      <a:lnTo>
                        <a:pt x="524" y="62"/>
                      </a:lnTo>
                      <a:lnTo>
                        <a:pt x="523" y="64"/>
                      </a:lnTo>
                      <a:lnTo>
                        <a:pt x="523" y="69"/>
                      </a:lnTo>
                      <a:lnTo>
                        <a:pt x="523" y="73"/>
                      </a:lnTo>
                      <a:lnTo>
                        <a:pt x="523" y="78"/>
                      </a:lnTo>
                      <a:lnTo>
                        <a:pt x="524" y="81"/>
                      </a:lnTo>
                      <a:lnTo>
                        <a:pt x="527" y="86"/>
                      </a:lnTo>
                      <a:lnTo>
                        <a:pt x="511" y="86"/>
                      </a:lnTo>
                      <a:lnTo>
                        <a:pt x="510" y="85"/>
                      </a:lnTo>
                      <a:lnTo>
                        <a:pt x="508" y="82"/>
                      </a:lnTo>
                      <a:lnTo>
                        <a:pt x="507" y="78"/>
                      </a:lnTo>
                      <a:lnTo>
                        <a:pt x="505" y="73"/>
                      </a:lnTo>
                      <a:lnTo>
                        <a:pt x="502" y="67"/>
                      </a:lnTo>
                      <a:lnTo>
                        <a:pt x="501" y="62"/>
                      </a:lnTo>
                      <a:lnTo>
                        <a:pt x="501" y="56"/>
                      </a:lnTo>
                      <a:lnTo>
                        <a:pt x="502" y="50"/>
                      </a:lnTo>
                      <a:lnTo>
                        <a:pt x="501" y="50"/>
                      </a:lnTo>
                      <a:lnTo>
                        <a:pt x="499" y="50"/>
                      </a:lnTo>
                      <a:lnTo>
                        <a:pt x="495" y="48"/>
                      </a:lnTo>
                      <a:lnTo>
                        <a:pt x="489" y="48"/>
                      </a:lnTo>
                      <a:lnTo>
                        <a:pt x="485" y="47"/>
                      </a:lnTo>
                      <a:lnTo>
                        <a:pt x="482" y="47"/>
                      </a:lnTo>
                      <a:lnTo>
                        <a:pt x="477" y="45"/>
                      </a:lnTo>
                      <a:lnTo>
                        <a:pt x="474" y="45"/>
                      </a:lnTo>
                      <a:lnTo>
                        <a:pt x="469" y="44"/>
                      </a:lnTo>
                      <a:lnTo>
                        <a:pt x="464" y="44"/>
                      </a:lnTo>
                      <a:lnTo>
                        <a:pt x="458" y="44"/>
                      </a:lnTo>
                      <a:lnTo>
                        <a:pt x="454" y="44"/>
                      </a:lnTo>
                      <a:lnTo>
                        <a:pt x="447" y="43"/>
                      </a:lnTo>
                      <a:lnTo>
                        <a:pt x="441" y="41"/>
                      </a:lnTo>
                      <a:lnTo>
                        <a:pt x="435" y="41"/>
                      </a:lnTo>
                      <a:lnTo>
                        <a:pt x="428" y="40"/>
                      </a:lnTo>
                      <a:lnTo>
                        <a:pt x="420" y="38"/>
                      </a:lnTo>
                      <a:lnTo>
                        <a:pt x="414" y="38"/>
                      </a:lnTo>
                      <a:lnTo>
                        <a:pt x="407" y="38"/>
                      </a:lnTo>
                      <a:lnTo>
                        <a:pt x="400" y="37"/>
                      </a:lnTo>
                      <a:lnTo>
                        <a:pt x="391" y="37"/>
                      </a:lnTo>
                      <a:lnTo>
                        <a:pt x="383" y="35"/>
                      </a:lnTo>
                      <a:lnTo>
                        <a:pt x="375" y="34"/>
                      </a:lnTo>
                      <a:lnTo>
                        <a:pt x="367" y="34"/>
                      </a:lnTo>
                      <a:lnTo>
                        <a:pt x="358" y="32"/>
                      </a:lnTo>
                      <a:lnTo>
                        <a:pt x="350" y="32"/>
                      </a:lnTo>
                      <a:lnTo>
                        <a:pt x="341" y="31"/>
                      </a:lnTo>
                      <a:lnTo>
                        <a:pt x="332" y="31"/>
                      </a:lnTo>
                      <a:lnTo>
                        <a:pt x="323" y="29"/>
                      </a:lnTo>
                      <a:lnTo>
                        <a:pt x="313" y="28"/>
                      </a:lnTo>
                      <a:lnTo>
                        <a:pt x="304" y="28"/>
                      </a:lnTo>
                      <a:lnTo>
                        <a:pt x="295" y="26"/>
                      </a:lnTo>
                      <a:lnTo>
                        <a:pt x="285" y="26"/>
                      </a:lnTo>
                      <a:lnTo>
                        <a:pt x="276" y="25"/>
                      </a:lnTo>
                      <a:lnTo>
                        <a:pt x="266" y="23"/>
                      </a:lnTo>
                      <a:lnTo>
                        <a:pt x="256" y="23"/>
                      </a:lnTo>
                      <a:lnTo>
                        <a:pt x="245" y="22"/>
                      </a:lnTo>
                      <a:lnTo>
                        <a:pt x="237" y="22"/>
                      </a:lnTo>
                      <a:lnTo>
                        <a:pt x="226" y="21"/>
                      </a:lnTo>
                      <a:lnTo>
                        <a:pt x="218" y="21"/>
                      </a:lnTo>
                      <a:lnTo>
                        <a:pt x="207" y="19"/>
                      </a:lnTo>
                      <a:lnTo>
                        <a:pt x="197" y="19"/>
                      </a:lnTo>
                      <a:lnTo>
                        <a:pt x="187" y="18"/>
                      </a:lnTo>
                      <a:lnTo>
                        <a:pt x="176" y="18"/>
                      </a:lnTo>
                      <a:lnTo>
                        <a:pt x="166" y="18"/>
                      </a:lnTo>
                      <a:lnTo>
                        <a:pt x="156" y="18"/>
                      </a:lnTo>
                      <a:lnTo>
                        <a:pt x="147" y="16"/>
                      </a:lnTo>
                      <a:lnTo>
                        <a:pt x="137" y="16"/>
                      </a:lnTo>
                      <a:lnTo>
                        <a:pt x="126" y="16"/>
                      </a:lnTo>
                      <a:lnTo>
                        <a:pt x="116" y="16"/>
                      </a:lnTo>
                      <a:lnTo>
                        <a:pt x="107" y="16"/>
                      </a:lnTo>
                      <a:lnTo>
                        <a:pt x="97" y="16"/>
                      </a:lnTo>
                      <a:lnTo>
                        <a:pt x="88" y="16"/>
                      </a:lnTo>
                      <a:lnTo>
                        <a:pt x="80" y="16"/>
                      </a:lnTo>
                      <a:lnTo>
                        <a:pt x="69" y="16"/>
                      </a:lnTo>
                      <a:lnTo>
                        <a:pt x="60" y="16"/>
                      </a:lnTo>
                      <a:lnTo>
                        <a:pt x="50" y="16"/>
                      </a:lnTo>
                      <a:lnTo>
                        <a:pt x="43" y="16"/>
                      </a:lnTo>
                      <a:lnTo>
                        <a:pt x="34" y="16"/>
                      </a:lnTo>
                      <a:lnTo>
                        <a:pt x="25" y="18"/>
                      </a:lnTo>
                      <a:lnTo>
                        <a:pt x="0" y="0"/>
                      </a:lnTo>
                      <a:close/>
                    </a:path>
                  </a:pathLst>
                </a:custGeom>
                <a:solidFill>
                  <a:srgbClr val="4D4D3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8" name="Freeform 158"/>
                <p:cNvSpPr>
                  <a:spLocks/>
                </p:cNvSpPr>
                <p:nvPr/>
              </p:nvSpPr>
              <p:spPr bwMode="auto">
                <a:xfrm>
                  <a:off x="3900" y="3802"/>
                  <a:ext cx="111" cy="39"/>
                </a:xfrm>
                <a:custGeom>
                  <a:avLst/>
                  <a:gdLst>
                    <a:gd name="T0" fmla="*/ 0 w 221"/>
                    <a:gd name="T1" fmla="*/ 0 h 80"/>
                    <a:gd name="T2" fmla="*/ 1 w 221"/>
                    <a:gd name="T3" fmla="*/ 0 h 80"/>
                    <a:gd name="T4" fmla="*/ 1 w 221"/>
                    <a:gd name="T5" fmla="*/ 0 h 80"/>
                    <a:gd name="T6" fmla="*/ 1 w 221"/>
                    <a:gd name="T7" fmla="*/ 0 h 80"/>
                    <a:gd name="T8" fmla="*/ 1 w 221"/>
                    <a:gd name="T9" fmla="*/ 0 h 80"/>
                    <a:gd name="T10" fmla="*/ 1 w 221"/>
                    <a:gd name="T11" fmla="*/ 0 h 80"/>
                    <a:gd name="T12" fmla="*/ 1 w 221"/>
                    <a:gd name="T13" fmla="*/ 0 h 80"/>
                    <a:gd name="T14" fmla="*/ 1 w 221"/>
                    <a:gd name="T15" fmla="*/ 0 h 80"/>
                    <a:gd name="T16" fmla="*/ 1 w 221"/>
                    <a:gd name="T17" fmla="*/ 0 h 80"/>
                    <a:gd name="T18" fmla="*/ 1 w 221"/>
                    <a:gd name="T19" fmla="*/ 0 h 80"/>
                    <a:gd name="T20" fmla="*/ 1 w 221"/>
                    <a:gd name="T21" fmla="*/ 0 h 80"/>
                    <a:gd name="T22" fmla="*/ 1 w 221"/>
                    <a:gd name="T23" fmla="*/ 0 h 80"/>
                    <a:gd name="T24" fmla="*/ 1 w 221"/>
                    <a:gd name="T25" fmla="*/ 0 h 80"/>
                    <a:gd name="T26" fmla="*/ 1 w 221"/>
                    <a:gd name="T27" fmla="*/ 0 h 80"/>
                    <a:gd name="T28" fmla="*/ 1 w 221"/>
                    <a:gd name="T29" fmla="*/ 0 h 80"/>
                    <a:gd name="T30" fmla="*/ 1 w 221"/>
                    <a:gd name="T31" fmla="*/ 0 h 80"/>
                    <a:gd name="T32" fmla="*/ 1 w 221"/>
                    <a:gd name="T33" fmla="*/ 0 h 80"/>
                    <a:gd name="T34" fmla="*/ 1 w 221"/>
                    <a:gd name="T35" fmla="*/ 0 h 80"/>
                    <a:gd name="T36" fmla="*/ 1 w 221"/>
                    <a:gd name="T37" fmla="*/ 0 h 80"/>
                    <a:gd name="T38" fmla="*/ 1 w 221"/>
                    <a:gd name="T39" fmla="*/ 0 h 80"/>
                    <a:gd name="T40" fmla="*/ 1 w 221"/>
                    <a:gd name="T41" fmla="*/ 0 h 80"/>
                    <a:gd name="T42" fmla="*/ 1 w 221"/>
                    <a:gd name="T43" fmla="*/ 0 h 80"/>
                    <a:gd name="T44" fmla="*/ 1 w 221"/>
                    <a:gd name="T45" fmla="*/ 0 h 80"/>
                    <a:gd name="T46" fmla="*/ 1 w 221"/>
                    <a:gd name="T47" fmla="*/ 0 h 80"/>
                    <a:gd name="T48" fmla="*/ 1 w 221"/>
                    <a:gd name="T49" fmla="*/ 0 h 80"/>
                    <a:gd name="T50" fmla="*/ 1 w 221"/>
                    <a:gd name="T51" fmla="*/ 0 h 80"/>
                    <a:gd name="T52" fmla="*/ 1 w 221"/>
                    <a:gd name="T53" fmla="*/ 0 h 80"/>
                    <a:gd name="T54" fmla="*/ 1 w 221"/>
                    <a:gd name="T55" fmla="*/ 0 h 80"/>
                    <a:gd name="T56" fmla="*/ 1 w 221"/>
                    <a:gd name="T57" fmla="*/ 0 h 80"/>
                    <a:gd name="T58" fmla="*/ 1 w 221"/>
                    <a:gd name="T59" fmla="*/ 0 h 80"/>
                    <a:gd name="T60" fmla="*/ 1 w 221"/>
                    <a:gd name="T61" fmla="*/ 0 h 80"/>
                    <a:gd name="T62" fmla="*/ 1 w 221"/>
                    <a:gd name="T63" fmla="*/ 0 h 80"/>
                    <a:gd name="T64" fmla="*/ 1 w 221"/>
                    <a:gd name="T65" fmla="*/ 0 h 80"/>
                    <a:gd name="T66" fmla="*/ 1 w 221"/>
                    <a:gd name="T67" fmla="*/ 0 h 80"/>
                    <a:gd name="T68" fmla="*/ 1 w 221"/>
                    <a:gd name="T69" fmla="*/ 0 h 80"/>
                    <a:gd name="T70" fmla="*/ 1 w 221"/>
                    <a:gd name="T71" fmla="*/ 0 h 80"/>
                    <a:gd name="T72" fmla="*/ 1 w 221"/>
                    <a:gd name="T73" fmla="*/ 0 h 80"/>
                    <a:gd name="T74" fmla="*/ 1 w 221"/>
                    <a:gd name="T75" fmla="*/ 0 h 80"/>
                    <a:gd name="T76" fmla="*/ 1 w 221"/>
                    <a:gd name="T77" fmla="*/ 0 h 80"/>
                    <a:gd name="T78" fmla="*/ 1 w 221"/>
                    <a:gd name="T79" fmla="*/ 0 h 80"/>
                    <a:gd name="T80" fmla="*/ 1 w 221"/>
                    <a:gd name="T81" fmla="*/ 0 h 80"/>
                    <a:gd name="T82" fmla="*/ 1 w 221"/>
                    <a:gd name="T83" fmla="*/ 0 h 80"/>
                    <a:gd name="T84" fmla="*/ 1 w 221"/>
                    <a:gd name="T85" fmla="*/ 0 h 80"/>
                    <a:gd name="T86" fmla="*/ 1 w 221"/>
                    <a:gd name="T87" fmla="*/ 0 h 80"/>
                    <a:gd name="T88" fmla="*/ 1 w 221"/>
                    <a:gd name="T89" fmla="*/ 0 h 80"/>
                    <a:gd name="T90" fmla="*/ 1 w 221"/>
                    <a:gd name="T91" fmla="*/ 0 h 80"/>
                    <a:gd name="T92" fmla="*/ 1 w 221"/>
                    <a:gd name="T93" fmla="*/ 0 h 80"/>
                    <a:gd name="T94" fmla="*/ 1 w 221"/>
                    <a:gd name="T95" fmla="*/ 0 h 80"/>
                    <a:gd name="T96" fmla="*/ 1 w 221"/>
                    <a:gd name="T97" fmla="*/ 0 h 80"/>
                    <a:gd name="T98" fmla="*/ 1 w 221"/>
                    <a:gd name="T99" fmla="*/ 0 h 80"/>
                    <a:gd name="T100" fmla="*/ 1 w 221"/>
                    <a:gd name="T101" fmla="*/ 0 h 80"/>
                    <a:gd name="T102" fmla="*/ 1 w 221"/>
                    <a:gd name="T103" fmla="*/ 0 h 80"/>
                    <a:gd name="T104" fmla="*/ 1 w 221"/>
                    <a:gd name="T105" fmla="*/ 0 h 80"/>
                    <a:gd name="T106" fmla="*/ 0 w 221"/>
                    <a:gd name="T107" fmla="*/ 0 h 8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21"/>
                    <a:gd name="T163" fmla="*/ 0 h 80"/>
                    <a:gd name="T164" fmla="*/ 221 w 221"/>
                    <a:gd name="T165" fmla="*/ 80 h 8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21" h="80">
                      <a:moveTo>
                        <a:pt x="0" y="80"/>
                      </a:moveTo>
                      <a:lnTo>
                        <a:pt x="0" y="78"/>
                      </a:lnTo>
                      <a:lnTo>
                        <a:pt x="1" y="77"/>
                      </a:lnTo>
                      <a:lnTo>
                        <a:pt x="4" y="72"/>
                      </a:lnTo>
                      <a:lnTo>
                        <a:pt x="9" y="69"/>
                      </a:lnTo>
                      <a:lnTo>
                        <a:pt x="12" y="63"/>
                      </a:lnTo>
                      <a:lnTo>
                        <a:pt x="17" y="58"/>
                      </a:lnTo>
                      <a:lnTo>
                        <a:pt x="20" y="55"/>
                      </a:lnTo>
                      <a:lnTo>
                        <a:pt x="23" y="52"/>
                      </a:lnTo>
                      <a:lnTo>
                        <a:pt x="26" y="49"/>
                      </a:lnTo>
                      <a:lnTo>
                        <a:pt x="29" y="46"/>
                      </a:lnTo>
                      <a:lnTo>
                        <a:pt x="32" y="43"/>
                      </a:lnTo>
                      <a:lnTo>
                        <a:pt x="35" y="40"/>
                      </a:lnTo>
                      <a:lnTo>
                        <a:pt x="39" y="36"/>
                      </a:lnTo>
                      <a:lnTo>
                        <a:pt x="42" y="33"/>
                      </a:lnTo>
                      <a:lnTo>
                        <a:pt x="45" y="30"/>
                      </a:lnTo>
                      <a:lnTo>
                        <a:pt x="48" y="27"/>
                      </a:lnTo>
                      <a:lnTo>
                        <a:pt x="53" y="22"/>
                      </a:lnTo>
                      <a:lnTo>
                        <a:pt x="56" y="19"/>
                      </a:lnTo>
                      <a:lnTo>
                        <a:pt x="59" y="17"/>
                      </a:lnTo>
                      <a:lnTo>
                        <a:pt x="61" y="14"/>
                      </a:lnTo>
                      <a:lnTo>
                        <a:pt x="64" y="11"/>
                      </a:lnTo>
                      <a:lnTo>
                        <a:pt x="69" y="9"/>
                      </a:lnTo>
                      <a:lnTo>
                        <a:pt x="73" y="3"/>
                      </a:lnTo>
                      <a:lnTo>
                        <a:pt x="79" y="0"/>
                      </a:lnTo>
                      <a:lnTo>
                        <a:pt x="82" y="0"/>
                      </a:lnTo>
                      <a:lnTo>
                        <a:pt x="86" y="0"/>
                      </a:lnTo>
                      <a:lnTo>
                        <a:pt x="92" y="2"/>
                      </a:lnTo>
                      <a:lnTo>
                        <a:pt x="95" y="2"/>
                      </a:lnTo>
                      <a:lnTo>
                        <a:pt x="98" y="2"/>
                      </a:lnTo>
                      <a:lnTo>
                        <a:pt x="101" y="2"/>
                      </a:lnTo>
                      <a:lnTo>
                        <a:pt x="105" y="3"/>
                      </a:lnTo>
                      <a:lnTo>
                        <a:pt x="110" y="3"/>
                      </a:lnTo>
                      <a:lnTo>
                        <a:pt x="116" y="5"/>
                      </a:lnTo>
                      <a:lnTo>
                        <a:pt x="120" y="5"/>
                      </a:lnTo>
                      <a:lnTo>
                        <a:pt x="126" y="6"/>
                      </a:lnTo>
                      <a:lnTo>
                        <a:pt x="130" y="6"/>
                      </a:lnTo>
                      <a:lnTo>
                        <a:pt x="136" y="8"/>
                      </a:lnTo>
                      <a:lnTo>
                        <a:pt x="141" y="9"/>
                      </a:lnTo>
                      <a:lnTo>
                        <a:pt x="147" y="9"/>
                      </a:lnTo>
                      <a:lnTo>
                        <a:pt x="152" y="11"/>
                      </a:lnTo>
                      <a:lnTo>
                        <a:pt x="158" y="12"/>
                      </a:lnTo>
                      <a:lnTo>
                        <a:pt x="161" y="12"/>
                      </a:lnTo>
                      <a:lnTo>
                        <a:pt x="164" y="14"/>
                      </a:lnTo>
                      <a:lnTo>
                        <a:pt x="167" y="14"/>
                      </a:lnTo>
                      <a:lnTo>
                        <a:pt x="172" y="15"/>
                      </a:lnTo>
                      <a:lnTo>
                        <a:pt x="177" y="17"/>
                      </a:lnTo>
                      <a:lnTo>
                        <a:pt x="183" y="18"/>
                      </a:lnTo>
                      <a:lnTo>
                        <a:pt x="186" y="19"/>
                      </a:lnTo>
                      <a:lnTo>
                        <a:pt x="189" y="19"/>
                      </a:lnTo>
                      <a:lnTo>
                        <a:pt x="194" y="21"/>
                      </a:lnTo>
                      <a:lnTo>
                        <a:pt x="197" y="22"/>
                      </a:lnTo>
                      <a:lnTo>
                        <a:pt x="202" y="24"/>
                      </a:lnTo>
                      <a:lnTo>
                        <a:pt x="208" y="27"/>
                      </a:lnTo>
                      <a:lnTo>
                        <a:pt x="211" y="28"/>
                      </a:lnTo>
                      <a:lnTo>
                        <a:pt x="214" y="30"/>
                      </a:lnTo>
                      <a:lnTo>
                        <a:pt x="219" y="30"/>
                      </a:lnTo>
                      <a:lnTo>
                        <a:pt x="221" y="33"/>
                      </a:lnTo>
                      <a:lnTo>
                        <a:pt x="204" y="36"/>
                      </a:lnTo>
                      <a:lnTo>
                        <a:pt x="202" y="34"/>
                      </a:lnTo>
                      <a:lnTo>
                        <a:pt x="199" y="34"/>
                      </a:lnTo>
                      <a:lnTo>
                        <a:pt x="195" y="33"/>
                      </a:lnTo>
                      <a:lnTo>
                        <a:pt x="191" y="31"/>
                      </a:lnTo>
                      <a:lnTo>
                        <a:pt x="186" y="30"/>
                      </a:lnTo>
                      <a:lnTo>
                        <a:pt x="183" y="28"/>
                      </a:lnTo>
                      <a:lnTo>
                        <a:pt x="179" y="27"/>
                      </a:lnTo>
                      <a:lnTo>
                        <a:pt x="176" y="27"/>
                      </a:lnTo>
                      <a:lnTo>
                        <a:pt x="170" y="25"/>
                      </a:lnTo>
                      <a:lnTo>
                        <a:pt x="167" y="25"/>
                      </a:lnTo>
                      <a:lnTo>
                        <a:pt x="163" y="24"/>
                      </a:lnTo>
                      <a:lnTo>
                        <a:pt x="158" y="24"/>
                      </a:lnTo>
                      <a:lnTo>
                        <a:pt x="152" y="22"/>
                      </a:lnTo>
                      <a:lnTo>
                        <a:pt x="148" y="22"/>
                      </a:lnTo>
                      <a:lnTo>
                        <a:pt x="144" y="21"/>
                      </a:lnTo>
                      <a:lnTo>
                        <a:pt x="139" y="19"/>
                      </a:lnTo>
                      <a:lnTo>
                        <a:pt x="133" y="19"/>
                      </a:lnTo>
                      <a:lnTo>
                        <a:pt x="128" y="18"/>
                      </a:lnTo>
                      <a:lnTo>
                        <a:pt x="123" y="17"/>
                      </a:lnTo>
                      <a:lnTo>
                        <a:pt x="119" y="17"/>
                      </a:lnTo>
                      <a:lnTo>
                        <a:pt x="114" y="17"/>
                      </a:lnTo>
                      <a:lnTo>
                        <a:pt x="108" y="17"/>
                      </a:lnTo>
                      <a:lnTo>
                        <a:pt x="104" y="17"/>
                      </a:lnTo>
                      <a:lnTo>
                        <a:pt x="100" y="17"/>
                      </a:lnTo>
                      <a:lnTo>
                        <a:pt x="95" y="17"/>
                      </a:lnTo>
                      <a:lnTo>
                        <a:pt x="92" y="17"/>
                      </a:lnTo>
                      <a:lnTo>
                        <a:pt x="88" y="17"/>
                      </a:lnTo>
                      <a:lnTo>
                        <a:pt x="83" y="18"/>
                      </a:lnTo>
                      <a:lnTo>
                        <a:pt x="82" y="18"/>
                      </a:lnTo>
                      <a:lnTo>
                        <a:pt x="78" y="21"/>
                      </a:lnTo>
                      <a:lnTo>
                        <a:pt x="73" y="22"/>
                      </a:lnTo>
                      <a:lnTo>
                        <a:pt x="70" y="25"/>
                      </a:lnTo>
                      <a:lnTo>
                        <a:pt x="66" y="28"/>
                      </a:lnTo>
                      <a:lnTo>
                        <a:pt x="61" y="33"/>
                      </a:lnTo>
                      <a:lnTo>
                        <a:pt x="56" y="36"/>
                      </a:lnTo>
                      <a:lnTo>
                        <a:pt x="51" y="40"/>
                      </a:lnTo>
                      <a:lnTo>
                        <a:pt x="45" y="44"/>
                      </a:lnTo>
                      <a:lnTo>
                        <a:pt x="39" y="50"/>
                      </a:lnTo>
                      <a:lnTo>
                        <a:pt x="36" y="53"/>
                      </a:lnTo>
                      <a:lnTo>
                        <a:pt x="34" y="56"/>
                      </a:lnTo>
                      <a:lnTo>
                        <a:pt x="31" y="59"/>
                      </a:lnTo>
                      <a:lnTo>
                        <a:pt x="28" y="62"/>
                      </a:lnTo>
                      <a:lnTo>
                        <a:pt x="25" y="66"/>
                      </a:lnTo>
                      <a:lnTo>
                        <a:pt x="22" y="69"/>
                      </a:lnTo>
                      <a:lnTo>
                        <a:pt x="19" y="74"/>
                      </a:lnTo>
                      <a:lnTo>
                        <a:pt x="16" y="77"/>
                      </a:lnTo>
                      <a:lnTo>
                        <a:pt x="0" y="80"/>
                      </a:lnTo>
                      <a:close/>
                    </a:path>
                  </a:pathLst>
                </a:custGeom>
                <a:solidFill>
                  <a:srgbClr val="693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9" name="Freeform 159"/>
                <p:cNvSpPr>
                  <a:spLocks/>
                </p:cNvSpPr>
                <p:nvPr/>
              </p:nvSpPr>
              <p:spPr bwMode="auto">
                <a:xfrm>
                  <a:off x="3903" y="3819"/>
                  <a:ext cx="111" cy="39"/>
                </a:xfrm>
                <a:custGeom>
                  <a:avLst/>
                  <a:gdLst>
                    <a:gd name="T0" fmla="*/ 0 w 223"/>
                    <a:gd name="T1" fmla="*/ 1 h 77"/>
                    <a:gd name="T2" fmla="*/ 0 w 223"/>
                    <a:gd name="T3" fmla="*/ 1 h 77"/>
                    <a:gd name="T4" fmla="*/ 0 w 223"/>
                    <a:gd name="T5" fmla="*/ 1 h 77"/>
                    <a:gd name="T6" fmla="*/ 0 w 223"/>
                    <a:gd name="T7" fmla="*/ 1 h 77"/>
                    <a:gd name="T8" fmla="*/ 0 w 223"/>
                    <a:gd name="T9" fmla="*/ 1 h 77"/>
                    <a:gd name="T10" fmla="*/ 0 w 223"/>
                    <a:gd name="T11" fmla="*/ 1 h 77"/>
                    <a:gd name="T12" fmla="*/ 0 w 223"/>
                    <a:gd name="T13" fmla="*/ 1 h 77"/>
                    <a:gd name="T14" fmla="*/ 0 w 223"/>
                    <a:gd name="T15" fmla="*/ 1 h 77"/>
                    <a:gd name="T16" fmla="*/ 0 w 223"/>
                    <a:gd name="T17" fmla="*/ 1 h 77"/>
                    <a:gd name="T18" fmla="*/ 0 w 223"/>
                    <a:gd name="T19" fmla="*/ 1 h 77"/>
                    <a:gd name="T20" fmla="*/ 0 w 223"/>
                    <a:gd name="T21" fmla="*/ 1 h 77"/>
                    <a:gd name="T22" fmla="*/ 0 w 223"/>
                    <a:gd name="T23" fmla="*/ 1 h 77"/>
                    <a:gd name="T24" fmla="*/ 0 w 223"/>
                    <a:gd name="T25" fmla="*/ 1 h 77"/>
                    <a:gd name="T26" fmla="*/ 0 w 223"/>
                    <a:gd name="T27" fmla="*/ 1 h 77"/>
                    <a:gd name="T28" fmla="*/ 0 w 223"/>
                    <a:gd name="T29" fmla="*/ 1 h 77"/>
                    <a:gd name="T30" fmla="*/ 0 w 223"/>
                    <a:gd name="T31" fmla="*/ 1 h 77"/>
                    <a:gd name="T32" fmla="*/ 0 w 223"/>
                    <a:gd name="T33" fmla="*/ 1 h 77"/>
                    <a:gd name="T34" fmla="*/ 0 w 223"/>
                    <a:gd name="T35" fmla="*/ 1 h 77"/>
                    <a:gd name="T36" fmla="*/ 0 w 223"/>
                    <a:gd name="T37" fmla="*/ 1 h 77"/>
                    <a:gd name="T38" fmla="*/ 0 w 223"/>
                    <a:gd name="T39" fmla="*/ 1 h 77"/>
                    <a:gd name="T40" fmla="*/ 0 w 223"/>
                    <a:gd name="T41" fmla="*/ 1 h 77"/>
                    <a:gd name="T42" fmla="*/ 0 w 223"/>
                    <a:gd name="T43" fmla="*/ 1 h 77"/>
                    <a:gd name="T44" fmla="*/ 0 w 223"/>
                    <a:gd name="T45" fmla="*/ 0 h 77"/>
                    <a:gd name="T46" fmla="*/ 0 w 223"/>
                    <a:gd name="T47" fmla="*/ 1 h 77"/>
                    <a:gd name="T48" fmla="*/ 0 w 223"/>
                    <a:gd name="T49" fmla="*/ 1 h 77"/>
                    <a:gd name="T50" fmla="*/ 0 w 223"/>
                    <a:gd name="T51" fmla="*/ 1 h 77"/>
                    <a:gd name="T52" fmla="*/ 0 w 223"/>
                    <a:gd name="T53" fmla="*/ 1 h 77"/>
                    <a:gd name="T54" fmla="*/ 0 w 223"/>
                    <a:gd name="T55" fmla="*/ 1 h 77"/>
                    <a:gd name="T56" fmla="*/ 0 w 223"/>
                    <a:gd name="T57" fmla="*/ 1 h 77"/>
                    <a:gd name="T58" fmla="*/ 0 w 223"/>
                    <a:gd name="T59" fmla="*/ 1 h 77"/>
                    <a:gd name="T60" fmla="*/ 0 w 223"/>
                    <a:gd name="T61" fmla="*/ 1 h 77"/>
                    <a:gd name="T62" fmla="*/ 0 w 223"/>
                    <a:gd name="T63" fmla="*/ 1 h 77"/>
                    <a:gd name="T64" fmla="*/ 0 w 223"/>
                    <a:gd name="T65" fmla="*/ 1 h 77"/>
                    <a:gd name="T66" fmla="*/ 0 w 223"/>
                    <a:gd name="T67" fmla="*/ 1 h 77"/>
                    <a:gd name="T68" fmla="*/ 0 w 223"/>
                    <a:gd name="T69" fmla="*/ 1 h 77"/>
                    <a:gd name="T70" fmla="*/ 0 w 223"/>
                    <a:gd name="T71" fmla="*/ 1 h 77"/>
                    <a:gd name="T72" fmla="*/ 0 w 223"/>
                    <a:gd name="T73" fmla="*/ 1 h 77"/>
                    <a:gd name="T74" fmla="*/ 0 w 223"/>
                    <a:gd name="T75" fmla="*/ 1 h 77"/>
                    <a:gd name="T76" fmla="*/ 0 w 223"/>
                    <a:gd name="T77" fmla="*/ 1 h 77"/>
                    <a:gd name="T78" fmla="*/ 0 w 223"/>
                    <a:gd name="T79" fmla="*/ 1 h 77"/>
                    <a:gd name="T80" fmla="*/ 0 w 223"/>
                    <a:gd name="T81" fmla="*/ 1 h 77"/>
                    <a:gd name="T82" fmla="*/ 0 w 223"/>
                    <a:gd name="T83" fmla="*/ 1 h 77"/>
                    <a:gd name="T84" fmla="*/ 0 w 223"/>
                    <a:gd name="T85" fmla="*/ 1 h 77"/>
                    <a:gd name="T86" fmla="*/ 0 w 223"/>
                    <a:gd name="T87" fmla="*/ 1 h 77"/>
                    <a:gd name="T88" fmla="*/ 0 w 223"/>
                    <a:gd name="T89" fmla="*/ 1 h 77"/>
                    <a:gd name="T90" fmla="*/ 0 w 223"/>
                    <a:gd name="T91" fmla="*/ 1 h 77"/>
                    <a:gd name="T92" fmla="*/ 0 w 223"/>
                    <a:gd name="T93" fmla="*/ 1 h 77"/>
                    <a:gd name="T94" fmla="*/ 0 w 223"/>
                    <a:gd name="T95" fmla="*/ 1 h 77"/>
                    <a:gd name="T96" fmla="*/ 0 w 223"/>
                    <a:gd name="T97" fmla="*/ 1 h 77"/>
                    <a:gd name="T98" fmla="*/ 0 w 223"/>
                    <a:gd name="T99" fmla="*/ 1 h 77"/>
                    <a:gd name="T100" fmla="*/ 0 w 223"/>
                    <a:gd name="T101" fmla="*/ 1 h 77"/>
                    <a:gd name="T102" fmla="*/ 0 w 223"/>
                    <a:gd name="T103" fmla="*/ 1 h 77"/>
                    <a:gd name="T104" fmla="*/ 0 w 223"/>
                    <a:gd name="T105" fmla="*/ 1 h 77"/>
                    <a:gd name="T106" fmla="*/ 0 w 223"/>
                    <a:gd name="T107" fmla="*/ 1 h 77"/>
                    <a:gd name="T108" fmla="*/ 0 w 223"/>
                    <a:gd name="T109" fmla="*/ 1 h 7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23"/>
                    <a:gd name="T166" fmla="*/ 0 h 77"/>
                    <a:gd name="T167" fmla="*/ 223 w 223"/>
                    <a:gd name="T168" fmla="*/ 77 h 7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23" h="77">
                      <a:moveTo>
                        <a:pt x="16" y="44"/>
                      </a:moveTo>
                      <a:lnTo>
                        <a:pt x="17" y="44"/>
                      </a:lnTo>
                      <a:lnTo>
                        <a:pt x="19" y="44"/>
                      </a:lnTo>
                      <a:lnTo>
                        <a:pt x="22" y="44"/>
                      </a:lnTo>
                      <a:lnTo>
                        <a:pt x="28" y="45"/>
                      </a:lnTo>
                      <a:lnTo>
                        <a:pt x="29" y="45"/>
                      </a:lnTo>
                      <a:lnTo>
                        <a:pt x="33" y="46"/>
                      </a:lnTo>
                      <a:lnTo>
                        <a:pt x="36" y="46"/>
                      </a:lnTo>
                      <a:lnTo>
                        <a:pt x="41" y="46"/>
                      </a:lnTo>
                      <a:lnTo>
                        <a:pt x="44" y="46"/>
                      </a:lnTo>
                      <a:lnTo>
                        <a:pt x="48" y="48"/>
                      </a:lnTo>
                      <a:lnTo>
                        <a:pt x="53" y="48"/>
                      </a:lnTo>
                      <a:lnTo>
                        <a:pt x="57" y="49"/>
                      </a:lnTo>
                      <a:lnTo>
                        <a:pt x="63" y="49"/>
                      </a:lnTo>
                      <a:lnTo>
                        <a:pt x="67" y="51"/>
                      </a:lnTo>
                      <a:lnTo>
                        <a:pt x="72" y="51"/>
                      </a:lnTo>
                      <a:lnTo>
                        <a:pt x="77" y="52"/>
                      </a:lnTo>
                      <a:lnTo>
                        <a:pt x="83" y="54"/>
                      </a:lnTo>
                      <a:lnTo>
                        <a:pt x="88" y="55"/>
                      </a:lnTo>
                      <a:lnTo>
                        <a:pt x="94" y="57"/>
                      </a:lnTo>
                      <a:lnTo>
                        <a:pt x="99" y="58"/>
                      </a:lnTo>
                      <a:lnTo>
                        <a:pt x="105" y="60"/>
                      </a:lnTo>
                      <a:lnTo>
                        <a:pt x="111" y="60"/>
                      </a:lnTo>
                      <a:lnTo>
                        <a:pt x="117" y="61"/>
                      </a:lnTo>
                      <a:lnTo>
                        <a:pt x="123" y="63"/>
                      </a:lnTo>
                      <a:lnTo>
                        <a:pt x="129" y="64"/>
                      </a:lnTo>
                      <a:lnTo>
                        <a:pt x="135" y="67"/>
                      </a:lnTo>
                      <a:lnTo>
                        <a:pt x="138" y="67"/>
                      </a:lnTo>
                      <a:lnTo>
                        <a:pt x="141" y="68"/>
                      </a:lnTo>
                      <a:lnTo>
                        <a:pt x="145" y="68"/>
                      </a:lnTo>
                      <a:lnTo>
                        <a:pt x="148" y="70"/>
                      </a:lnTo>
                      <a:lnTo>
                        <a:pt x="149" y="68"/>
                      </a:lnTo>
                      <a:lnTo>
                        <a:pt x="154" y="64"/>
                      </a:lnTo>
                      <a:lnTo>
                        <a:pt x="155" y="61"/>
                      </a:lnTo>
                      <a:lnTo>
                        <a:pt x="158" y="57"/>
                      </a:lnTo>
                      <a:lnTo>
                        <a:pt x="161" y="54"/>
                      </a:lnTo>
                      <a:lnTo>
                        <a:pt x="166" y="49"/>
                      </a:lnTo>
                      <a:lnTo>
                        <a:pt x="170" y="45"/>
                      </a:lnTo>
                      <a:lnTo>
                        <a:pt x="173" y="39"/>
                      </a:lnTo>
                      <a:lnTo>
                        <a:pt x="177" y="35"/>
                      </a:lnTo>
                      <a:lnTo>
                        <a:pt x="182" y="30"/>
                      </a:lnTo>
                      <a:lnTo>
                        <a:pt x="185" y="25"/>
                      </a:lnTo>
                      <a:lnTo>
                        <a:pt x="189" y="19"/>
                      </a:lnTo>
                      <a:lnTo>
                        <a:pt x="192" y="13"/>
                      </a:lnTo>
                      <a:lnTo>
                        <a:pt x="196" y="8"/>
                      </a:lnTo>
                      <a:lnTo>
                        <a:pt x="223" y="0"/>
                      </a:lnTo>
                      <a:lnTo>
                        <a:pt x="220" y="3"/>
                      </a:lnTo>
                      <a:lnTo>
                        <a:pt x="218" y="7"/>
                      </a:lnTo>
                      <a:lnTo>
                        <a:pt x="215" y="10"/>
                      </a:lnTo>
                      <a:lnTo>
                        <a:pt x="213" y="14"/>
                      </a:lnTo>
                      <a:lnTo>
                        <a:pt x="208" y="20"/>
                      </a:lnTo>
                      <a:lnTo>
                        <a:pt x="205" y="26"/>
                      </a:lnTo>
                      <a:lnTo>
                        <a:pt x="202" y="29"/>
                      </a:lnTo>
                      <a:lnTo>
                        <a:pt x="199" y="32"/>
                      </a:lnTo>
                      <a:lnTo>
                        <a:pt x="198" y="35"/>
                      </a:lnTo>
                      <a:lnTo>
                        <a:pt x="195" y="38"/>
                      </a:lnTo>
                      <a:lnTo>
                        <a:pt x="192" y="41"/>
                      </a:lnTo>
                      <a:lnTo>
                        <a:pt x="189" y="45"/>
                      </a:lnTo>
                      <a:lnTo>
                        <a:pt x="186" y="48"/>
                      </a:lnTo>
                      <a:lnTo>
                        <a:pt x="183" y="51"/>
                      </a:lnTo>
                      <a:lnTo>
                        <a:pt x="180" y="54"/>
                      </a:lnTo>
                      <a:lnTo>
                        <a:pt x="177" y="58"/>
                      </a:lnTo>
                      <a:lnTo>
                        <a:pt x="173" y="61"/>
                      </a:lnTo>
                      <a:lnTo>
                        <a:pt x="170" y="64"/>
                      </a:lnTo>
                      <a:lnTo>
                        <a:pt x="167" y="67"/>
                      </a:lnTo>
                      <a:lnTo>
                        <a:pt x="163" y="71"/>
                      </a:lnTo>
                      <a:lnTo>
                        <a:pt x="160" y="74"/>
                      </a:lnTo>
                      <a:lnTo>
                        <a:pt x="157" y="77"/>
                      </a:lnTo>
                      <a:lnTo>
                        <a:pt x="155" y="77"/>
                      </a:lnTo>
                      <a:lnTo>
                        <a:pt x="152" y="76"/>
                      </a:lnTo>
                      <a:lnTo>
                        <a:pt x="146" y="74"/>
                      </a:lnTo>
                      <a:lnTo>
                        <a:pt x="142" y="73"/>
                      </a:lnTo>
                      <a:lnTo>
                        <a:pt x="138" y="73"/>
                      </a:lnTo>
                      <a:lnTo>
                        <a:pt x="133" y="71"/>
                      </a:lnTo>
                      <a:lnTo>
                        <a:pt x="129" y="70"/>
                      </a:lnTo>
                      <a:lnTo>
                        <a:pt x="126" y="68"/>
                      </a:lnTo>
                      <a:lnTo>
                        <a:pt x="120" y="67"/>
                      </a:lnTo>
                      <a:lnTo>
                        <a:pt x="116" y="67"/>
                      </a:lnTo>
                      <a:lnTo>
                        <a:pt x="110" y="66"/>
                      </a:lnTo>
                      <a:lnTo>
                        <a:pt x="105" y="64"/>
                      </a:lnTo>
                      <a:lnTo>
                        <a:pt x="99" y="63"/>
                      </a:lnTo>
                      <a:lnTo>
                        <a:pt x="94" y="61"/>
                      </a:lnTo>
                      <a:lnTo>
                        <a:pt x="86" y="61"/>
                      </a:lnTo>
                      <a:lnTo>
                        <a:pt x="80" y="60"/>
                      </a:lnTo>
                      <a:lnTo>
                        <a:pt x="77" y="58"/>
                      </a:lnTo>
                      <a:lnTo>
                        <a:pt x="75" y="58"/>
                      </a:lnTo>
                      <a:lnTo>
                        <a:pt x="70" y="57"/>
                      </a:lnTo>
                      <a:lnTo>
                        <a:pt x="67" y="57"/>
                      </a:lnTo>
                      <a:lnTo>
                        <a:pt x="64" y="57"/>
                      </a:lnTo>
                      <a:lnTo>
                        <a:pt x="61" y="55"/>
                      </a:lnTo>
                      <a:lnTo>
                        <a:pt x="57" y="55"/>
                      </a:lnTo>
                      <a:lnTo>
                        <a:pt x="55" y="55"/>
                      </a:lnTo>
                      <a:lnTo>
                        <a:pt x="51" y="54"/>
                      </a:lnTo>
                      <a:lnTo>
                        <a:pt x="48" y="54"/>
                      </a:lnTo>
                      <a:lnTo>
                        <a:pt x="45" y="52"/>
                      </a:lnTo>
                      <a:lnTo>
                        <a:pt x="41" y="52"/>
                      </a:lnTo>
                      <a:lnTo>
                        <a:pt x="38" y="52"/>
                      </a:lnTo>
                      <a:lnTo>
                        <a:pt x="33" y="51"/>
                      </a:lnTo>
                      <a:lnTo>
                        <a:pt x="30" y="51"/>
                      </a:lnTo>
                      <a:lnTo>
                        <a:pt x="28" y="51"/>
                      </a:lnTo>
                      <a:lnTo>
                        <a:pt x="23" y="51"/>
                      </a:lnTo>
                      <a:lnTo>
                        <a:pt x="20" y="49"/>
                      </a:lnTo>
                      <a:lnTo>
                        <a:pt x="17" y="49"/>
                      </a:lnTo>
                      <a:lnTo>
                        <a:pt x="13" y="49"/>
                      </a:lnTo>
                      <a:lnTo>
                        <a:pt x="10" y="49"/>
                      </a:lnTo>
                      <a:lnTo>
                        <a:pt x="7" y="49"/>
                      </a:lnTo>
                      <a:lnTo>
                        <a:pt x="3" y="49"/>
                      </a:lnTo>
                      <a:lnTo>
                        <a:pt x="0" y="49"/>
                      </a:lnTo>
                      <a:lnTo>
                        <a:pt x="16" y="44"/>
                      </a:lnTo>
                      <a:close/>
                    </a:path>
                  </a:pathLst>
                </a:custGeom>
                <a:solidFill>
                  <a:srgbClr val="693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0" name="Freeform 160"/>
                <p:cNvSpPr>
                  <a:spLocks/>
                </p:cNvSpPr>
                <p:nvPr/>
              </p:nvSpPr>
              <p:spPr bwMode="auto">
                <a:xfrm>
                  <a:off x="3760" y="3849"/>
                  <a:ext cx="371" cy="98"/>
                </a:xfrm>
                <a:custGeom>
                  <a:avLst/>
                  <a:gdLst>
                    <a:gd name="T0" fmla="*/ 0 w 743"/>
                    <a:gd name="T1" fmla="*/ 1 h 195"/>
                    <a:gd name="T2" fmla="*/ 0 w 743"/>
                    <a:gd name="T3" fmla="*/ 1 h 195"/>
                    <a:gd name="T4" fmla="*/ 0 w 743"/>
                    <a:gd name="T5" fmla="*/ 1 h 195"/>
                    <a:gd name="T6" fmla="*/ 0 w 743"/>
                    <a:gd name="T7" fmla="*/ 1 h 195"/>
                    <a:gd name="T8" fmla="*/ 0 w 743"/>
                    <a:gd name="T9" fmla="*/ 1 h 195"/>
                    <a:gd name="T10" fmla="*/ 0 w 743"/>
                    <a:gd name="T11" fmla="*/ 1 h 195"/>
                    <a:gd name="T12" fmla="*/ 0 w 743"/>
                    <a:gd name="T13" fmla="*/ 1 h 195"/>
                    <a:gd name="T14" fmla="*/ 0 w 743"/>
                    <a:gd name="T15" fmla="*/ 1 h 195"/>
                    <a:gd name="T16" fmla="*/ 0 w 743"/>
                    <a:gd name="T17" fmla="*/ 1 h 195"/>
                    <a:gd name="T18" fmla="*/ 0 w 743"/>
                    <a:gd name="T19" fmla="*/ 1 h 195"/>
                    <a:gd name="T20" fmla="*/ 0 w 743"/>
                    <a:gd name="T21" fmla="*/ 1 h 195"/>
                    <a:gd name="T22" fmla="*/ 1 w 743"/>
                    <a:gd name="T23" fmla="*/ 1 h 195"/>
                    <a:gd name="T24" fmla="*/ 1 w 743"/>
                    <a:gd name="T25" fmla="*/ 1 h 195"/>
                    <a:gd name="T26" fmla="*/ 1 w 743"/>
                    <a:gd name="T27" fmla="*/ 1 h 195"/>
                    <a:gd name="T28" fmla="*/ 1 w 743"/>
                    <a:gd name="T29" fmla="*/ 1 h 195"/>
                    <a:gd name="T30" fmla="*/ 1 w 743"/>
                    <a:gd name="T31" fmla="*/ 1 h 195"/>
                    <a:gd name="T32" fmla="*/ 2 w 743"/>
                    <a:gd name="T33" fmla="*/ 1 h 195"/>
                    <a:gd name="T34" fmla="*/ 2 w 743"/>
                    <a:gd name="T35" fmla="*/ 1 h 195"/>
                    <a:gd name="T36" fmla="*/ 2 w 743"/>
                    <a:gd name="T37" fmla="*/ 1 h 195"/>
                    <a:gd name="T38" fmla="*/ 2 w 743"/>
                    <a:gd name="T39" fmla="*/ 1 h 195"/>
                    <a:gd name="T40" fmla="*/ 2 w 743"/>
                    <a:gd name="T41" fmla="*/ 1 h 195"/>
                    <a:gd name="T42" fmla="*/ 2 w 743"/>
                    <a:gd name="T43" fmla="*/ 1 h 195"/>
                    <a:gd name="T44" fmla="*/ 2 w 743"/>
                    <a:gd name="T45" fmla="*/ 1 h 195"/>
                    <a:gd name="T46" fmla="*/ 2 w 743"/>
                    <a:gd name="T47" fmla="*/ 1 h 195"/>
                    <a:gd name="T48" fmla="*/ 2 w 743"/>
                    <a:gd name="T49" fmla="*/ 1 h 195"/>
                    <a:gd name="T50" fmla="*/ 2 w 743"/>
                    <a:gd name="T51" fmla="*/ 1 h 195"/>
                    <a:gd name="T52" fmla="*/ 2 w 743"/>
                    <a:gd name="T53" fmla="*/ 1 h 195"/>
                    <a:gd name="T54" fmla="*/ 2 w 743"/>
                    <a:gd name="T55" fmla="*/ 1 h 195"/>
                    <a:gd name="T56" fmla="*/ 2 w 743"/>
                    <a:gd name="T57" fmla="*/ 1 h 195"/>
                    <a:gd name="T58" fmla="*/ 2 w 743"/>
                    <a:gd name="T59" fmla="*/ 1 h 195"/>
                    <a:gd name="T60" fmla="*/ 1 w 743"/>
                    <a:gd name="T61" fmla="*/ 1 h 195"/>
                    <a:gd name="T62" fmla="*/ 1 w 743"/>
                    <a:gd name="T63" fmla="*/ 1 h 195"/>
                    <a:gd name="T64" fmla="*/ 1 w 743"/>
                    <a:gd name="T65" fmla="*/ 1 h 195"/>
                    <a:gd name="T66" fmla="*/ 1 w 743"/>
                    <a:gd name="T67" fmla="*/ 1 h 195"/>
                    <a:gd name="T68" fmla="*/ 1 w 743"/>
                    <a:gd name="T69" fmla="*/ 1 h 195"/>
                    <a:gd name="T70" fmla="*/ 0 w 743"/>
                    <a:gd name="T71" fmla="*/ 1 h 195"/>
                    <a:gd name="T72" fmla="*/ 0 w 743"/>
                    <a:gd name="T73" fmla="*/ 1 h 195"/>
                    <a:gd name="T74" fmla="*/ 0 w 743"/>
                    <a:gd name="T75" fmla="*/ 1 h 195"/>
                    <a:gd name="T76" fmla="*/ 0 w 743"/>
                    <a:gd name="T77" fmla="*/ 1 h 195"/>
                    <a:gd name="T78" fmla="*/ 0 w 743"/>
                    <a:gd name="T79" fmla="*/ 1 h 195"/>
                    <a:gd name="T80" fmla="*/ 0 w 743"/>
                    <a:gd name="T81" fmla="*/ 1 h 195"/>
                    <a:gd name="T82" fmla="*/ 0 w 743"/>
                    <a:gd name="T83" fmla="*/ 1 h 195"/>
                    <a:gd name="T84" fmla="*/ 0 w 743"/>
                    <a:gd name="T85" fmla="*/ 0 h 19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743"/>
                    <a:gd name="T130" fmla="*/ 0 h 195"/>
                    <a:gd name="T131" fmla="*/ 743 w 743"/>
                    <a:gd name="T132" fmla="*/ 195 h 19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743" h="195">
                      <a:moveTo>
                        <a:pt x="0" y="0"/>
                      </a:moveTo>
                      <a:lnTo>
                        <a:pt x="0" y="0"/>
                      </a:lnTo>
                      <a:lnTo>
                        <a:pt x="5" y="1"/>
                      </a:lnTo>
                      <a:lnTo>
                        <a:pt x="6" y="1"/>
                      </a:lnTo>
                      <a:lnTo>
                        <a:pt x="9" y="1"/>
                      </a:lnTo>
                      <a:lnTo>
                        <a:pt x="12" y="3"/>
                      </a:lnTo>
                      <a:lnTo>
                        <a:pt x="16" y="4"/>
                      </a:lnTo>
                      <a:lnTo>
                        <a:pt x="19" y="6"/>
                      </a:lnTo>
                      <a:lnTo>
                        <a:pt x="25" y="7"/>
                      </a:lnTo>
                      <a:lnTo>
                        <a:pt x="30" y="8"/>
                      </a:lnTo>
                      <a:lnTo>
                        <a:pt x="36" y="10"/>
                      </a:lnTo>
                      <a:lnTo>
                        <a:pt x="41" y="13"/>
                      </a:lnTo>
                      <a:lnTo>
                        <a:pt x="49" y="14"/>
                      </a:lnTo>
                      <a:lnTo>
                        <a:pt x="55" y="16"/>
                      </a:lnTo>
                      <a:lnTo>
                        <a:pt x="63" y="19"/>
                      </a:lnTo>
                      <a:lnTo>
                        <a:pt x="69" y="20"/>
                      </a:lnTo>
                      <a:lnTo>
                        <a:pt x="78" y="22"/>
                      </a:lnTo>
                      <a:lnTo>
                        <a:pt x="87" y="25"/>
                      </a:lnTo>
                      <a:lnTo>
                        <a:pt x="96" y="28"/>
                      </a:lnTo>
                      <a:lnTo>
                        <a:pt x="105" y="30"/>
                      </a:lnTo>
                      <a:lnTo>
                        <a:pt x="115" y="33"/>
                      </a:lnTo>
                      <a:lnTo>
                        <a:pt x="124" y="35"/>
                      </a:lnTo>
                      <a:lnTo>
                        <a:pt x="135" y="38"/>
                      </a:lnTo>
                      <a:lnTo>
                        <a:pt x="146" y="41"/>
                      </a:lnTo>
                      <a:lnTo>
                        <a:pt x="156" y="44"/>
                      </a:lnTo>
                      <a:lnTo>
                        <a:pt x="168" y="47"/>
                      </a:lnTo>
                      <a:lnTo>
                        <a:pt x="179" y="49"/>
                      </a:lnTo>
                      <a:lnTo>
                        <a:pt x="191" y="52"/>
                      </a:lnTo>
                      <a:lnTo>
                        <a:pt x="203" y="55"/>
                      </a:lnTo>
                      <a:lnTo>
                        <a:pt x="216" y="60"/>
                      </a:lnTo>
                      <a:lnTo>
                        <a:pt x="229" y="63"/>
                      </a:lnTo>
                      <a:lnTo>
                        <a:pt x="241" y="66"/>
                      </a:lnTo>
                      <a:lnTo>
                        <a:pt x="254" y="69"/>
                      </a:lnTo>
                      <a:lnTo>
                        <a:pt x="268" y="71"/>
                      </a:lnTo>
                      <a:lnTo>
                        <a:pt x="282" y="74"/>
                      </a:lnTo>
                      <a:lnTo>
                        <a:pt x="295" y="77"/>
                      </a:lnTo>
                      <a:lnTo>
                        <a:pt x="310" y="80"/>
                      </a:lnTo>
                      <a:lnTo>
                        <a:pt x="323" y="83"/>
                      </a:lnTo>
                      <a:lnTo>
                        <a:pt x="340" y="88"/>
                      </a:lnTo>
                      <a:lnTo>
                        <a:pt x="353" y="91"/>
                      </a:lnTo>
                      <a:lnTo>
                        <a:pt x="367" y="93"/>
                      </a:lnTo>
                      <a:lnTo>
                        <a:pt x="384" y="95"/>
                      </a:lnTo>
                      <a:lnTo>
                        <a:pt x="398" y="98"/>
                      </a:lnTo>
                      <a:lnTo>
                        <a:pt x="414" y="101"/>
                      </a:lnTo>
                      <a:lnTo>
                        <a:pt x="429" y="104"/>
                      </a:lnTo>
                      <a:lnTo>
                        <a:pt x="445" y="107"/>
                      </a:lnTo>
                      <a:lnTo>
                        <a:pt x="461" y="111"/>
                      </a:lnTo>
                      <a:lnTo>
                        <a:pt x="478" y="112"/>
                      </a:lnTo>
                      <a:lnTo>
                        <a:pt x="494" y="115"/>
                      </a:lnTo>
                      <a:lnTo>
                        <a:pt x="510" y="118"/>
                      </a:lnTo>
                      <a:lnTo>
                        <a:pt x="527" y="121"/>
                      </a:lnTo>
                      <a:lnTo>
                        <a:pt x="542" y="123"/>
                      </a:lnTo>
                      <a:lnTo>
                        <a:pt x="560" y="126"/>
                      </a:lnTo>
                      <a:lnTo>
                        <a:pt x="576" y="127"/>
                      </a:lnTo>
                      <a:lnTo>
                        <a:pt x="594" y="130"/>
                      </a:lnTo>
                      <a:lnTo>
                        <a:pt x="610" y="132"/>
                      </a:lnTo>
                      <a:lnTo>
                        <a:pt x="627" y="133"/>
                      </a:lnTo>
                      <a:lnTo>
                        <a:pt x="643" y="134"/>
                      </a:lnTo>
                      <a:lnTo>
                        <a:pt x="661" y="137"/>
                      </a:lnTo>
                      <a:lnTo>
                        <a:pt x="677" y="139"/>
                      </a:lnTo>
                      <a:lnTo>
                        <a:pt x="695" y="140"/>
                      </a:lnTo>
                      <a:lnTo>
                        <a:pt x="712" y="142"/>
                      </a:lnTo>
                      <a:lnTo>
                        <a:pt x="730" y="143"/>
                      </a:lnTo>
                      <a:lnTo>
                        <a:pt x="743" y="143"/>
                      </a:lnTo>
                      <a:lnTo>
                        <a:pt x="730" y="195"/>
                      </a:lnTo>
                      <a:lnTo>
                        <a:pt x="729" y="195"/>
                      </a:lnTo>
                      <a:lnTo>
                        <a:pt x="724" y="195"/>
                      </a:lnTo>
                      <a:lnTo>
                        <a:pt x="720" y="193"/>
                      </a:lnTo>
                      <a:lnTo>
                        <a:pt x="717" y="192"/>
                      </a:lnTo>
                      <a:lnTo>
                        <a:pt x="711" y="192"/>
                      </a:lnTo>
                      <a:lnTo>
                        <a:pt x="707" y="192"/>
                      </a:lnTo>
                      <a:lnTo>
                        <a:pt x="701" y="190"/>
                      </a:lnTo>
                      <a:lnTo>
                        <a:pt x="695" y="189"/>
                      </a:lnTo>
                      <a:lnTo>
                        <a:pt x="688" y="187"/>
                      </a:lnTo>
                      <a:lnTo>
                        <a:pt x="680" y="187"/>
                      </a:lnTo>
                      <a:lnTo>
                        <a:pt x="671" y="184"/>
                      </a:lnTo>
                      <a:lnTo>
                        <a:pt x="664" y="184"/>
                      </a:lnTo>
                      <a:lnTo>
                        <a:pt x="654" y="183"/>
                      </a:lnTo>
                      <a:lnTo>
                        <a:pt x="646" y="181"/>
                      </a:lnTo>
                      <a:lnTo>
                        <a:pt x="636" y="178"/>
                      </a:lnTo>
                      <a:lnTo>
                        <a:pt x="626" y="177"/>
                      </a:lnTo>
                      <a:lnTo>
                        <a:pt x="614" y="176"/>
                      </a:lnTo>
                      <a:lnTo>
                        <a:pt x="602" y="174"/>
                      </a:lnTo>
                      <a:lnTo>
                        <a:pt x="591" y="171"/>
                      </a:lnTo>
                      <a:lnTo>
                        <a:pt x="579" y="168"/>
                      </a:lnTo>
                      <a:lnTo>
                        <a:pt x="567" y="167"/>
                      </a:lnTo>
                      <a:lnTo>
                        <a:pt x="555" y="165"/>
                      </a:lnTo>
                      <a:lnTo>
                        <a:pt x="542" y="162"/>
                      </a:lnTo>
                      <a:lnTo>
                        <a:pt x="529" y="159"/>
                      </a:lnTo>
                      <a:lnTo>
                        <a:pt x="514" y="156"/>
                      </a:lnTo>
                      <a:lnTo>
                        <a:pt x="501" y="155"/>
                      </a:lnTo>
                      <a:lnTo>
                        <a:pt x="488" y="152"/>
                      </a:lnTo>
                      <a:lnTo>
                        <a:pt x="473" y="149"/>
                      </a:lnTo>
                      <a:lnTo>
                        <a:pt x="458" y="146"/>
                      </a:lnTo>
                      <a:lnTo>
                        <a:pt x="445" y="145"/>
                      </a:lnTo>
                      <a:lnTo>
                        <a:pt x="429" y="140"/>
                      </a:lnTo>
                      <a:lnTo>
                        <a:pt x="414" y="137"/>
                      </a:lnTo>
                      <a:lnTo>
                        <a:pt x="400" y="134"/>
                      </a:lnTo>
                      <a:lnTo>
                        <a:pt x="385" y="132"/>
                      </a:lnTo>
                      <a:lnTo>
                        <a:pt x="369" y="127"/>
                      </a:lnTo>
                      <a:lnTo>
                        <a:pt x="354" y="124"/>
                      </a:lnTo>
                      <a:lnTo>
                        <a:pt x="340" y="121"/>
                      </a:lnTo>
                      <a:lnTo>
                        <a:pt x="323" y="117"/>
                      </a:lnTo>
                      <a:lnTo>
                        <a:pt x="309" y="114"/>
                      </a:lnTo>
                      <a:lnTo>
                        <a:pt x="293" y="110"/>
                      </a:lnTo>
                      <a:lnTo>
                        <a:pt x="278" y="107"/>
                      </a:lnTo>
                      <a:lnTo>
                        <a:pt x="263" y="102"/>
                      </a:lnTo>
                      <a:lnTo>
                        <a:pt x="247" y="98"/>
                      </a:lnTo>
                      <a:lnTo>
                        <a:pt x="232" y="95"/>
                      </a:lnTo>
                      <a:lnTo>
                        <a:pt x="218" y="91"/>
                      </a:lnTo>
                      <a:lnTo>
                        <a:pt x="203" y="88"/>
                      </a:lnTo>
                      <a:lnTo>
                        <a:pt x="188" y="83"/>
                      </a:lnTo>
                      <a:lnTo>
                        <a:pt x="174" y="79"/>
                      </a:lnTo>
                      <a:lnTo>
                        <a:pt x="160" y="74"/>
                      </a:lnTo>
                      <a:lnTo>
                        <a:pt x="146" y="70"/>
                      </a:lnTo>
                      <a:lnTo>
                        <a:pt x="131" y="66"/>
                      </a:lnTo>
                      <a:lnTo>
                        <a:pt x="118" y="61"/>
                      </a:lnTo>
                      <a:lnTo>
                        <a:pt x="105" y="58"/>
                      </a:lnTo>
                      <a:lnTo>
                        <a:pt x="91" y="54"/>
                      </a:lnTo>
                      <a:lnTo>
                        <a:pt x="80" y="48"/>
                      </a:lnTo>
                      <a:lnTo>
                        <a:pt x="66" y="45"/>
                      </a:lnTo>
                      <a:lnTo>
                        <a:pt x="55" y="39"/>
                      </a:lnTo>
                      <a:lnTo>
                        <a:pt x="43" y="35"/>
                      </a:lnTo>
                      <a:lnTo>
                        <a:pt x="31" y="30"/>
                      </a:lnTo>
                      <a:lnTo>
                        <a:pt x="21" y="26"/>
                      </a:lnTo>
                      <a:lnTo>
                        <a:pt x="9" y="22"/>
                      </a:lnTo>
                      <a:lnTo>
                        <a:pt x="0" y="17"/>
                      </a:lnTo>
                      <a:lnTo>
                        <a:pt x="0" y="0"/>
                      </a:lnTo>
                      <a:close/>
                    </a:path>
                  </a:pathLst>
                </a:custGeom>
                <a:solidFill>
                  <a:srgbClr val="4D4D3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1" name="Freeform 161"/>
                <p:cNvSpPr>
                  <a:spLocks/>
                </p:cNvSpPr>
                <p:nvPr/>
              </p:nvSpPr>
              <p:spPr bwMode="auto">
                <a:xfrm>
                  <a:off x="3749" y="3813"/>
                  <a:ext cx="132" cy="44"/>
                </a:xfrm>
                <a:custGeom>
                  <a:avLst/>
                  <a:gdLst>
                    <a:gd name="T0" fmla="*/ 0 w 263"/>
                    <a:gd name="T1" fmla="*/ 1 h 86"/>
                    <a:gd name="T2" fmla="*/ 0 w 263"/>
                    <a:gd name="T3" fmla="*/ 1 h 86"/>
                    <a:gd name="T4" fmla="*/ 0 w 263"/>
                    <a:gd name="T5" fmla="*/ 1 h 86"/>
                    <a:gd name="T6" fmla="*/ 1 w 263"/>
                    <a:gd name="T7" fmla="*/ 1 h 86"/>
                    <a:gd name="T8" fmla="*/ 1 w 263"/>
                    <a:gd name="T9" fmla="*/ 1 h 86"/>
                    <a:gd name="T10" fmla="*/ 1 w 263"/>
                    <a:gd name="T11" fmla="*/ 1 h 86"/>
                    <a:gd name="T12" fmla="*/ 1 w 263"/>
                    <a:gd name="T13" fmla="*/ 1 h 86"/>
                    <a:gd name="T14" fmla="*/ 1 w 263"/>
                    <a:gd name="T15" fmla="*/ 1 h 86"/>
                    <a:gd name="T16" fmla="*/ 1 w 263"/>
                    <a:gd name="T17" fmla="*/ 1 h 86"/>
                    <a:gd name="T18" fmla="*/ 1 w 263"/>
                    <a:gd name="T19" fmla="*/ 0 h 86"/>
                    <a:gd name="T20" fmla="*/ 1 w 263"/>
                    <a:gd name="T21" fmla="*/ 1 h 86"/>
                    <a:gd name="T22" fmla="*/ 1 w 263"/>
                    <a:gd name="T23" fmla="*/ 1 h 86"/>
                    <a:gd name="T24" fmla="*/ 1 w 263"/>
                    <a:gd name="T25" fmla="*/ 1 h 86"/>
                    <a:gd name="T26" fmla="*/ 1 w 263"/>
                    <a:gd name="T27" fmla="*/ 1 h 86"/>
                    <a:gd name="T28" fmla="*/ 1 w 263"/>
                    <a:gd name="T29" fmla="*/ 1 h 86"/>
                    <a:gd name="T30" fmla="*/ 1 w 263"/>
                    <a:gd name="T31" fmla="*/ 1 h 86"/>
                    <a:gd name="T32" fmla="*/ 1 w 263"/>
                    <a:gd name="T33" fmla="*/ 1 h 86"/>
                    <a:gd name="T34" fmla="*/ 1 w 263"/>
                    <a:gd name="T35" fmla="*/ 1 h 86"/>
                    <a:gd name="T36" fmla="*/ 1 w 263"/>
                    <a:gd name="T37" fmla="*/ 1 h 86"/>
                    <a:gd name="T38" fmla="*/ 1 w 263"/>
                    <a:gd name="T39" fmla="*/ 1 h 86"/>
                    <a:gd name="T40" fmla="*/ 1 w 263"/>
                    <a:gd name="T41" fmla="*/ 1 h 86"/>
                    <a:gd name="T42" fmla="*/ 1 w 263"/>
                    <a:gd name="T43" fmla="*/ 1 h 86"/>
                    <a:gd name="T44" fmla="*/ 1 w 263"/>
                    <a:gd name="T45" fmla="*/ 1 h 86"/>
                    <a:gd name="T46" fmla="*/ 1 w 263"/>
                    <a:gd name="T47" fmla="*/ 1 h 86"/>
                    <a:gd name="T48" fmla="*/ 1 w 263"/>
                    <a:gd name="T49" fmla="*/ 1 h 86"/>
                    <a:gd name="T50" fmla="*/ 1 w 263"/>
                    <a:gd name="T51" fmla="*/ 1 h 86"/>
                    <a:gd name="T52" fmla="*/ 1 w 263"/>
                    <a:gd name="T53" fmla="*/ 1 h 86"/>
                    <a:gd name="T54" fmla="*/ 1 w 263"/>
                    <a:gd name="T55" fmla="*/ 1 h 86"/>
                    <a:gd name="T56" fmla="*/ 1 w 263"/>
                    <a:gd name="T57" fmla="*/ 1 h 86"/>
                    <a:gd name="T58" fmla="*/ 1 w 263"/>
                    <a:gd name="T59" fmla="*/ 1 h 86"/>
                    <a:gd name="T60" fmla="*/ 1 w 263"/>
                    <a:gd name="T61" fmla="*/ 1 h 86"/>
                    <a:gd name="T62" fmla="*/ 1 w 263"/>
                    <a:gd name="T63" fmla="*/ 1 h 86"/>
                    <a:gd name="T64" fmla="*/ 1 w 263"/>
                    <a:gd name="T65" fmla="*/ 1 h 86"/>
                    <a:gd name="T66" fmla="*/ 1 w 263"/>
                    <a:gd name="T67" fmla="*/ 1 h 86"/>
                    <a:gd name="T68" fmla="*/ 1 w 263"/>
                    <a:gd name="T69" fmla="*/ 1 h 86"/>
                    <a:gd name="T70" fmla="*/ 1 w 263"/>
                    <a:gd name="T71" fmla="*/ 1 h 86"/>
                    <a:gd name="T72" fmla="*/ 2 w 263"/>
                    <a:gd name="T73" fmla="*/ 1 h 86"/>
                    <a:gd name="T74" fmla="*/ 1 w 263"/>
                    <a:gd name="T75" fmla="*/ 1 h 86"/>
                    <a:gd name="T76" fmla="*/ 1 w 263"/>
                    <a:gd name="T77" fmla="*/ 1 h 86"/>
                    <a:gd name="T78" fmla="*/ 1 w 263"/>
                    <a:gd name="T79" fmla="*/ 1 h 86"/>
                    <a:gd name="T80" fmla="*/ 1 w 263"/>
                    <a:gd name="T81" fmla="*/ 1 h 86"/>
                    <a:gd name="T82" fmla="*/ 1 w 263"/>
                    <a:gd name="T83" fmla="*/ 1 h 86"/>
                    <a:gd name="T84" fmla="*/ 1 w 263"/>
                    <a:gd name="T85" fmla="*/ 1 h 86"/>
                    <a:gd name="T86" fmla="*/ 1 w 263"/>
                    <a:gd name="T87" fmla="*/ 1 h 86"/>
                    <a:gd name="T88" fmla="*/ 1 w 263"/>
                    <a:gd name="T89" fmla="*/ 1 h 86"/>
                    <a:gd name="T90" fmla="*/ 1 w 263"/>
                    <a:gd name="T91" fmla="*/ 1 h 86"/>
                    <a:gd name="T92" fmla="*/ 1 w 263"/>
                    <a:gd name="T93" fmla="*/ 1 h 86"/>
                    <a:gd name="T94" fmla="*/ 1 w 263"/>
                    <a:gd name="T95" fmla="*/ 1 h 86"/>
                    <a:gd name="T96" fmla="*/ 1 w 263"/>
                    <a:gd name="T97" fmla="*/ 1 h 86"/>
                    <a:gd name="T98" fmla="*/ 1 w 263"/>
                    <a:gd name="T99" fmla="*/ 1 h 86"/>
                    <a:gd name="T100" fmla="*/ 1 w 263"/>
                    <a:gd name="T101" fmla="*/ 1 h 86"/>
                    <a:gd name="T102" fmla="*/ 1 w 263"/>
                    <a:gd name="T103" fmla="*/ 1 h 86"/>
                    <a:gd name="T104" fmla="*/ 1 w 263"/>
                    <a:gd name="T105" fmla="*/ 1 h 86"/>
                    <a:gd name="T106" fmla="*/ 1 w 263"/>
                    <a:gd name="T107" fmla="*/ 1 h 86"/>
                    <a:gd name="T108" fmla="*/ 1 w 263"/>
                    <a:gd name="T109" fmla="*/ 1 h 86"/>
                    <a:gd name="T110" fmla="*/ 1 w 263"/>
                    <a:gd name="T111" fmla="*/ 1 h 86"/>
                    <a:gd name="T112" fmla="*/ 1 w 263"/>
                    <a:gd name="T113" fmla="*/ 1 h 86"/>
                    <a:gd name="T114" fmla="*/ 1 w 263"/>
                    <a:gd name="T115" fmla="*/ 1 h 86"/>
                    <a:gd name="T116" fmla="*/ 1 w 263"/>
                    <a:gd name="T117" fmla="*/ 1 h 86"/>
                    <a:gd name="T118" fmla="*/ 1 w 263"/>
                    <a:gd name="T119" fmla="*/ 1 h 86"/>
                    <a:gd name="T120" fmla="*/ 1 w 263"/>
                    <a:gd name="T121" fmla="*/ 1 h 86"/>
                    <a:gd name="T122" fmla="*/ 1 w 263"/>
                    <a:gd name="T123" fmla="*/ 1 h 86"/>
                    <a:gd name="T124" fmla="*/ 1 w 263"/>
                    <a:gd name="T125" fmla="*/ 1 h 8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3"/>
                    <a:gd name="T190" fmla="*/ 0 h 86"/>
                    <a:gd name="T191" fmla="*/ 263 w 263"/>
                    <a:gd name="T192" fmla="*/ 86 h 8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3" h="86">
                      <a:moveTo>
                        <a:pt x="14" y="86"/>
                      </a:moveTo>
                      <a:lnTo>
                        <a:pt x="0" y="76"/>
                      </a:lnTo>
                      <a:lnTo>
                        <a:pt x="0" y="75"/>
                      </a:lnTo>
                      <a:lnTo>
                        <a:pt x="0" y="73"/>
                      </a:lnTo>
                      <a:lnTo>
                        <a:pt x="0" y="70"/>
                      </a:lnTo>
                      <a:lnTo>
                        <a:pt x="0" y="67"/>
                      </a:lnTo>
                      <a:lnTo>
                        <a:pt x="0" y="63"/>
                      </a:lnTo>
                      <a:lnTo>
                        <a:pt x="1" y="58"/>
                      </a:lnTo>
                      <a:lnTo>
                        <a:pt x="3" y="53"/>
                      </a:lnTo>
                      <a:lnTo>
                        <a:pt x="4" y="48"/>
                      </a:lnTo>
                      <a:lnTo>
                        <a:pt x="6" y="42"/>
                      </a:lnTo>
                      <a:lnTo>
                        <a:pt x="6" y="37"/>
                      </a:lnTo>
                      <a:lnTo>
                        <a:pt x="7" y="32"/>
                      </a:lnTo>
                      <a:lnTo>
                        <a:pt x="7" y="29"/>
                      </a:lnTo>
                      <a:lnTo>
                        <a:pt x="9" y="26"/>
                      </a:lnTo>
                      <a:lnTo>
                        <a:pt x="10" y="23"/>
                      </a:lnTo>
                      <a:lnTo>
                        <a:pt x="12" y="17"/>
                      </a:lnTo>
                      <a:lnTo>
                        <a:pt x="13" y="12"/>
                      </a:lnTo>
                      <a:lnTo>
                        <a:pt x="16" y="6"/>
                      </a:lnTo>
                      <a:lnTo>
                        <a:pt x="17" y="0"/>
                      </a:lnTo>
                      <a:lnTo>
                        <a:pt x="19" y="0"/>
                      </a:lnTo>
                      <a:lnTo>
                        <a:pt x="23" y="3"/>
                      </a:lnTo>
                      <a:lnTo>
                        <a:pt x="26" y="4"/>
                      </a:lnTo>
                      <a:lnTo>
                        <a:pt x="31" y="6"/>
                      </a:lnTo>
                      <a:lnTo>
                        <a:pt x="36" y="7"/>
                      </a:lnTo>
                      <a:lnTo>
                        <a:pt x="42" y="10"/>
                      </a:lnTo>
                      <a:lnTo>
                        <a:pt x="44" y="10"/>
                      </a:lnTo>
                      <a:lnTo>
                        <a:pt x="47" y="12"/>
                      </a:lnTo>
                      <a:lnTo>
                        <a:pt x="50" y="13"/>
                      </a:lnTo>
                      <a:lnTo>
                        <a:pt x="54" y="15"/>
                      </a:lnTo>
                      <a:lnTo>
                        <a:pt x="57" y="16"/>
                      </a:lnTo>
                      <a:lnTo>
                        <a:pt x="60" y="16"/>
                      </a:lnTo>
                      <a:lnTo>
                        <a:pt x="64" y="19"/>
                      </a:lnTo>
                      <a:lnTo>
                        <a:pt x="67" y="20"/>
                      </a:lnTo>
                      <a:lnTo>
                        <a:pt x="72" y="20"/>
                      </a:lnTo>
                      <a:lnTo>
                        <a:pt x="75" y="23"/>
                      </a:lnTo>
                      <a:lnTo>
                        <a:pt x="79" y="25"/>
                      </a:lnTo>
                      <a:lnTo>
                        <a:pt x="83" y="26"/>
                      </a:lnTo>
                      <a:lnTo>
                        <a:pt x="88" y="28"/>
                      </a:lnTo>
                      <a:lnTo>
                        <a:pt x="92" y="29"/>
                      </a:lnTo>
                      <a:lnTo>
                        <a:pt x="97" y="32"/>
                      </a:lnTo>
                      <a:lnTo>
                        <a:pt x="103" y="34"/>
                      </a:lnTo>
                      <a:lnTo>
                        <a:pt x="107" y="34"/>
                      </a:lnTo>
                      <a:lnTo>
                        <a:pt x="111" y="37"/>
                      </a:lnTo>
                      <a:lnTo>
                        <a:pt x="116" y="38"/>
                      </a:lnTo>
                      <a:lnTo>
                        <a:pt x="120" y="39"/>
                      </a:lnTo>
                      <a:lnTo>
                        <a:pt x="125" y="41"/>
                      </a:lnTo>
                      <a:lnTo>
                        <a:pt x="130" y="42"/>
                      </a:lnTo>
                      <a:lnTo>
                        <a:pt x="135" y="45"/>
                      </a:lnTo>
                      <a:lnTo>
                        <a:pt x="141" y="47"/>
                      </a:lnTo>
                      <a:lnTo>
                        <a:pt x="145" y="48"/>
                      </a:lnTo>
                      <a:lnTo>
                        <a:pt x="151" y="50"/>
                      </a:lnTo>
                      <a:lnTo>
                        <a:pt x="155" y="51"/>
                      </a:lnTo>
                      <a:lnTo>
                        <a:pt x="161" y="53"/>
                      </a:lnTo>
                      <a:lnTo>
                        <a:pt x="166" y="56"/>
                      </a:lnTo>
                      <a:lnTo>
                        <a:pt x="172" y="57"/>
                      </a:lnTo>
                      <a:lnTo>
                        <a:pt x="176" y="58"/>
                      </a:lnTo>
                      <a:lnTo>
                        <a:pt x="182" y="60"/>
                      </a:lnTo>
                      <a:lnTo>
                        <a:pt x="186" y="61"/>
                      </a:lnTo>
                      <a:lnTo>
                        <a:pt x="192" y="63"/>
                      </a:lnTo>
                      <a:lnTo>
                        <a:pt x="197" y="64"/>
                      </a:lnTo>
                      <a:lnTo>
                        <a:pt x="202" y="66"/>
                      </a:lnTo>
                      <a:lnTo>
                        <a:pt x="207" y="67"/>
                      </a:lnTo>
                      <a:lnTo>
                        <a:pt x="213" y="69"/>
                      </a:lnTo>
                      <a:lnTo>
                        <a:pt x="217" y="70"/>
                      </a:lnTo>
                      <a:lnTo>
                        <a:pt x="223" y="72"/>
                      </a:lnTo>
                      <a:lnTo>
                        <a:pt x="227" y="73"/>
                      </a:lnTo>
                      <a:lnTo>
                        <a:pt x="232" y="75"/>
                      </a:lnTo>
                      <a:lnTo>
                        <a:pt x="238" y="76"/>
                      </a:lnTo>
                      <a:lnTo>
                        <a:pt x="242" y="76"/>
                      </a:lnTo>
                      <a:lnTo>
                        <a:pt x="246" y="78"/>
                      </a:lnTo>
                      <a:lnTo>
                        <a:pt x="252" y="79"/>
                      </a:lnTo>
                      <a:lnTo>
                        <a:pt x="258" y="80"/>
                      </a:lnTo>
                      <a:lnTo>
                        <a:pt x="263" y="82"/>
                      </a:lnTo>
                      <a:lnTo>
                        <a:pt x="251" y="86"/>
                      </a:lnTo>
                      <a:lnTo>
                        <a:pt x="249" y="85"/>
                      </a:lnTo>
                      <a:lnTo>
                        <a:pt x="245" y="85"/>
                      </a:lnTo>
                      <a:lnTo>
                        <a:pt x="242" y="83"/>
                      </a:lnTo>
                      <a:lnTo>
                        <a:pt x="239" y="83"/>
                      </a:lnTo>
                      <a:lnTo>
                        <a:pt x="235" y="82"/>
                      </a:lnTo>
                      <a:lnTo>
                        <a:pt x="232" y="82"/>
                      </a:lnTo>
                      <a:lnTo>
                        <a:pt x="226" y="80"/>
                      </a:lnTo>
                      <a:lnTo>
                        <a:pt x="220" y="79"/>
                      </a:lnTo>
                      <a:lnTo>
                        <a:pt x="214" y="79"/>
                      </a:lnTo>
                      <a:lnTo>
                        <a:pt x="208" y="78"/>
                      </a:lnTo>
                      <a:lnTo>
                        <a:pt x="204" y="76"/>
                      </a:lnTo>
                      <a:lnTo>
                        <a:pt x="201" y="76"/>
                      </a:lnTo>
                      <a:lnTo>
                        <a:pt x="198" y="75"/>
                      </a:lnTo>
                      <a:lnTo>
                        <a:pt x="194" y="73"/>
                      </a:lnTo>
                      <a:lnTo>
                        <a:pt x="189" y="73"/>
                      </a:lnTo>
                      <a:lnTo>
                        <a:pt x="186" y="72"/>
                      </a:lnTo>
                      <a:lnTo>
                        <a:pt x="182" y="72"/>
                      </a:lnTo>
                      <a:lnTo>
                        <a:pt x="179" y="72"/>
                      </a:lnTo>
                      <a:lnTo>
                        <a:pt x="174" y="69"/>
                      </a:lnTo>
                      <a:lnTo>
                        <a:pt x="170" y="69"/>
                      </a:lnTo>
                      <a:lnTo>
                        <a:pt x="166" y="67"/>
                      </a:lnTo>
                      <a:lnTo>
                        <a:pt x="161" y="66"/>
                      </a:lnTo>
                      <a:lnTo>
                        <a:pt x="157" y="64"/>
                      </a:lnTo>
                      <a:lnTo>
                        <a:pt x="152" y="64"/>
                      </a:lnTo>
                      <a:lnTo>
                        <a:pt x="148" y="63"/>
                      </a:lnTo>
                      <a:lnTo>
                        <a:pt x="144" y="61"/>
                      </a:lnTo>
                      <a:lnTo>
                        <a:pt x="138" y="60"/>
                      </a:lnTo>
                      <a:lnTo>
                        <a:pt x="133" y="58"/>
                      </a:lnTo>
                      <a:lnTo>
                        <a:pt x="129" y="58"/>
                      </a:lnTo>
                      <a:lnTo>
                        <a:pt x="125" y="57"/>
                      </a:lnTo>
                      <a:lnTo>
                        <a:pt x="119" y="56"/>
                      </a:lnTo>
                      <a:lnTo>
                        <a:pt x="114" y="54"/>
                      </a:lnTo>
                      <a:lnTo>
                        <a:pt x="110" y="53"/>
                      </a:lnTo>
                      <a:lnTo>
                        <a:pt x="105" y="51"/>
                      </a:lnTo>
                      <a:lnTo>
                        <a:pt x="100" y="50"/>
                      </a:lnTo>
                      <a:lnTo>
                        <a:pt x="95" y="48"/>
                      </a:lnTo>
                      <a:lnTo>
                        <a:pt x="89" y="47"/>
                      </a:lnTo>
                      <a:lnTo>
                        <a:pt x="85" y="45"/>
                      </a:lnTo>
                      <a:lnTo>
                        <a:pt x="79" y="44"/>
                      </a:lnTo>
                      <a:lnTo>
                        <a:pt x="75" y="42"/>
                      </a:lnTo>
                      <a:lnTo>
                        <a:pt x="69" y="39"/>
                      </a:lnTo>
                      <a:lnTo>
                        <a:pt x="64" y="39"/>
                      </a:lnTo>
                      <a:lnTo>
                        <a:pt x="58" y="37"/>
                      </a:lnTo>
                      <a:lnTo>
                        <a:pt x="54" y="35"/>
                      </a:lnTo>
                      <a:lnTo>
                        <a:pt x="48" y="34"/>
                      </a:lnTo>
                      <a:lnTo>
                        <a:pt x="44" y="32"/>
                      </a:lnTo>
                      <a:lnTo>
                        <a:pt x="38" y="31"/>
                      </a:lnTo>
                      <a:lnTo>
                        <a:pt x="34" y="29"/>
                      </a:lnTo>
                      <a:lnTo>
                        <a:pt x="28" y="26"/>
                      </a:lnTo>
                      <a:lnTo>
                        <a:pt x="23" y="25"/>
                      </a:lnTo>
                      <a:lnTo>
                        <a:pt x="14" y="86"/>
                      </a:lnTo>
                      <a:close/>
                    </a:path>
                  </a:pathLst>
                </a:custGeom>
                <a:solidFill>
                  <a:srgbClr val="6666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2" name="Freeform 162"/>
                <p:cNvSpPr>
                  <a:spLocks/>
                </p:cNvSpPr>
                <p:nvPr/>
              </p:nvSpPr>
              <p:spPr bwMode="auto">
                <a:xfrm>
                  <a:off x="3995" y="3882"/>
                  <a:ext cx="149" cy="59"/>
                </a:xfrm>
                <a:custGeom>
                  <a:avLst/>
                  <a:gdLst>
                    <a:gd name="T0" fmla="*/ 1 w 298"/>
                    <a:gd name="T1" fmla="*/ 0 h 117"/>
                    <a:gd name="T2" fmla="*/ 1 w 298"/>
                    <a:gd name="T3" fmla="*/ 1 h 117"/>
                    <a:gd name="T4" fmla="*/ 1 w 298"/>
                    <a:gd name="T5" fmla="*/ 1 h 117"/>
                    <a:gd name="T6" fmla="*/ 1 w 298"/>
                    <a:gd name="T7" fmla="*/ 1 h 117"/>
                    <a:gd name="T8" fmla="*/ 1 w 298"/>
                    <a:gd name="T9" fmla="*/ 1 h 117"/>
                    <a:gd name="T10" fmla="*/ 1 w 298"/>
                    <a:gd name="T11" fmla="*/ 1 h 117"/>
                    <a:gd name="T12" fmla="*/ 1 w 298"/>
                    <a:gd name="T13" fmla="*/ 1 h 117"/>
                    <a:gd name="T14" fmla="*/ 1 w 298"/>
                    <a:gd name="T15" fmla="*/ 1 h 117"/>
                    <a:gd name="T16" fmla="*/ 1 w 298"/>
                    <a:gd name="T17" fmla="*/ 1 h 117"/>
                    <a:gd name="T18" fmla="*/ 1 w 298"/>
                    <a:gd name="T19" fmla="*/ 1 h 117"/>
                    <a:gd name="T20" fmla="*/ 1 w 298"/>
                    <a:gd name="T21" fmla="*/ 1 h 117"/>
                    <a:gd name="T22" fmla="*/ 1 w 298"/>
                    <a:gd name="T23" fmla="*/ 1 h 117"/>
                    <a:gd name="T24" fmla="*/ 1 w 298"/>
                    <a:gd name="T25" fmla="*/ 1 h 117"/>
                    <a:gd name="T26" fmla="*/ 1 w 298"/>
                    <a:gd name="T27" fmla="*/ 1 h 117"/>
                    <a:gd name="T28" fmla="*/ 1 w 298"/>
                    <a:gd name="T29" fmla="*/ 1 h 117"/>
                    <a:gd name="T30" fmla="*/ 1 w 298"/>
                    <a:gd name="T31" fmla="*/ 1 h 117"/>
                    <a:gd name="T32" fmla="*/ 1 w 298"/>
                    <a:gd name="T33" fmla="*/ 1 h 117"/>
                    <a:gd name="T34" fmla="*/ 1 w 298"/>
                    <a:gd name="T35" fmla="*/ 1 h 117"/>
                    <a:gd name="T36" fmla="*/ 1 w 298"/>
                    <a:gd name="T37" fmla="*/ 1 h 117"/>
                    <a:gd name="T38" fmla="*/ 1 w 298"/>
                    <a:gd name="T39" fmla="*/ 1 h 117"/>
                    <a:gd name="T40" fmla="*/ 1 w 298"/>
                    <a:gd name="T41" fmla="*/ 1 h 117"/>
                    <a:gd name="T42" fmla="*/ 1 w 298"/>
                    <a:gd name="T43" fmla="*/ 1 h 117"/>
                    <a:gd name="T44" fmla="*/ 1 w 298"/>
                    <a:gd name="T45" fmla="*/ 1 h 117"/>
                    <a:gd name="T46" fmla="*/ 1 w 298"/>
                    <a:gd name="T47" fmla="*/ 1 h 117"/>
                    <a:gd name="T48" fmla="*/ 1 w 298"/>
                    <a:gd name="T49" fmla="*/ 1 h 117"/>
                    <a:gd name="T50" fmla="*/ 1 w 298"/>
                    <a:gd name="T51" fmla="*/ 1 h 117"/>
                    <a:gd name="T52" fmla="*/ 1 w 298"/>
                    <a:gd name="T53" fmla="*/ 1 h 117"/>
                    <a:gd name="T54" fmla="*/ 1 w 298"/>
                    <a:gd name="T55" fmla="*/ 1 h 117"/>
                    <a:gd name="T56" fmla="*/ 1 w 298"/>
                    <a:gd name="T57" fmla="*/ 1 h 117"/>
                    <a:gd name="T58" fmla="*/ 1 w 298"/>
                    <a:gd name="T59" fmla="*/ 1 h 117"/>
                    <a:gd name="T60" fmla="*/ 1 w 298"/>
                    <a:gd name="T61" fmla="*/ 1 h 117"/>
                    <a:gd name="T62" fmla="*/ 1 w 298"/>
                    <a:gd name="T63" fmla="*/ 1 h 117"/>
                    <a:gd name="T64" fmla="*/ 1 w 298"/>
                    <a:gd name="T65" fmla="*/ 1 h 117"/>
                    <a:gd name="T66" fmla="*/ 1 w 298"/>
                    <a:gd name="T67" fmla="*/ 1 h 117"/>
                    <a:gd name="T68" fmla="*/ 1 w 298"/>
                    <a:gd name="T69" fmla="*/ 1 h 117"/>
                    <a:gd name="T70" fmla="*/ 1 w 298"/>
                    <a:gd name="T71" fmla="*/ 1 h 117"/>
                    <a:gd name="T72" fmla="*/ 1 w 298"/>
                    <a:gd name="T73" fmla="*/ 1 h 117"/>
                    <a:gd name="T74" fmla="*/ 1 w 298"/>
                    <a:gd name="T75" fmla="*/ 1 h 117"/>
                    <a:gd name="T76" fmla="*/ 1 w 298"/>
                    <a:gd name="T77" fmla="*/ 1 h 117"/>
                    <a:gd name="T78" fmla="*/ 1 w 298"/>
                    <a:gd name="T79" fmla="*/ 1 h 117"/>
                    <a:gd name="T80" fmla="*/ 1 w 298"/>
                    <a:gd name="T81" fmla="*/ 1 h 117"/>
                    <a:gd name="T82" fmla="*/ 1 w 298"/>
                    <a:gd name="T83" fmla="*/ 1 h 117"/>
                    <a:gd name="T84" fmla="*/ 1 w 298"/>
                    <a:gd name="T85" fmla="*/ 1 h 117"/>
                    <a:gd name="T86" fmla="*/ 1 w 298"/>
                    <a:gd name="T87" fmla="*/ 1 h 117"/>
                    <a:gd name="T88" fmla="*/ 1 w 298"/>
                    <a:gd name="T89" fmla="*/ 1 h 117"/>
                    <a:gd name="T90" fmla="*/ 1 w 298"/>
                    <a:gd name="T91" fmla="*/ 1 h 117"/>
                    <a:gd name="T92" fmla="*/ 1 w 298"/>
                    <a:gd name="T93" fmla="*/ 1 h 117"/>
                    <a:gd name="T94" fmla="*/ 1 w 298"/>
                    <a:gd name="T95" fmla="*/ 1 h 117"/>
                    <a:gd name="T96" fmla="*/ 1 w 298"/>
                    <a:gd name="T97" fmla="*/ 1 h 117"/>
                    <a:gd name="T98" fmla="*/ 1 w 298"/>
                    <a:gd name="T99" fmla="*/ 1 h 117"/>
                    <a:gd name="T100" fmla="*/ 1 w 298"/>
                    <a:gd name="T101" fmla="*/ 1 h 117"/>
                    <a:gd name="T102" fmla="*/ 1 w 298"/>
                    <a:gd name="T103" fmla="*/ 1 h 117"/>
                    <a:gd name="T104" fmla="*/ 1 w 298"/>
                    <a:gd name="T105" fmla="*/ 1 h 117"/>
                    <a:gd name="T106" fmla="*/ 1 w 298"/>
                    <a:gd name="T107" fmla="*/ 1 h 117"/>
                    <a:gd name="T108" fmla="*/ 1 w 298"/>
                    <a:gd name="T109" fmla="*/ 1 h 117"/>
                    <a:gd name="T110" fmla="*/ 1 w 298"/>
                    <a:gd name="T111" fmla="*/ 1 h 117"/>
                    <a:gd name="T112" fmla="*/ 1 w 298"/>
                    <a:gd name="T113" fmla="*/ 0 h 11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8"/>
                    <a:gd name="T172" fmla="*/ 0 h 117"/>
                    <a:gd name="T173" fmla="*/ 298 w 298"/>
                    <a:gd name="T174" fmla="*/ 117 h 11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8" h="117">
                      <a:moveTo>
                        <a:pt x="20" y="0"/>
                      </a:moveTo>
                      <a:lnTo>
                        <a:pt x="22" y="0"/>
                      </a:lnTo>
                      <a:lnTo>
                        <a:pt x="25" y="0"/>
                      </a:lnTo>
                      <a:lnTo>
                        <a:pt x="29" y="1"/>
                      </a:lnTo>
                      <a:lnTo>
                        <a:pt x="32" y="1"/>
                      </a:lnTo>
                      <a:lnTo>
                        <a:pt x="38" y="1"/>
                      </a:lnTo>
                      <a:lnTo>
                        <a:pt x="41" y="1"/>
                      </a:lnTo>
                      <a:lnTo>
                        <a:pt x="44" y="3"/>
                      </a:lnTo>
                      <a:lnTo>
                        <a:pt x="47" y="3"/>
                      </a:lnTo>
                      <a:lnTo>
                        <a:pt x="51" y="4"/>
                      </a:lnTo>
                      <a:lnTo>
                        <a:pt x="54" y="4"/>
                      </a:lnTo>
                      <a:lnTo>
                        <a:pt x="57" y="4"/>
                      </a:lnTo>
                      <a:lnTo>
                        <a:pt x="61" y="5"/>
                      </a:lnTo>
                      <a:lnTo>
                        <a:pt x="66" y="5"/>
                      </a:lnTo>
                      <a:lnTo>
                        <a:pt x="70" y="5"/>
                      </a:lnTo>
                      <a:lnTo>
                        <a:pt x="75" y="7"/>
                      </a:lnTo>
                      <a:lnTo>
                        <a:pt x="77" y="7"/>
                      </a:lnTo>
                      <a:lnTo>
                        <a:pt x="83" y="8"/>
                      </a:lnTo>
                      <a:lnTo>
                        <a:pt x="88" y="8"/>
                      </a:lnTo>
                      <a:lnTo>
                        <a:pt x="92" y="8"/>
                      </a:lnTo>
                      <a:lnTo>
                        <a:pt x="98" y="10"/>
                      </a:lnTo>
                      <a:lnTo>
                        <a:pt x="102" y="11"/>
                      </a:lnTo>
                      <a:lnTo>
                        <a:pt x="108" y="11"/>
                      </a:lnTo>
                      <a:lnTo>
                        <a:pt x="113" y="11"/>
                      </a:lnTo>
                      <a:lnTo>
                        <a:pt x="119" y="13"/>
                      </a:lnTo>
                      <a:lnTo>
                        <a:pt x="124" y="14"/>
                      </a:lnTo>
                      <a:lnTo>
                        <a:pt x="130" y="14"/>
                      </a:lnTo>
                      <a:lnTo>
                        <a:pt x="135" y="14"/>
                      </a:lnTo>
                      <a:lnTo>
                        <a:pt x="141" y="14"/>
                      </a:lnTo>
                      <a:lnTo>
                        <a:pt x="146" y="16"/>
                      </a:lnTo>
                      <a:lnTo>
                        <a:pt x="151" y="16"/>
                      </a:lnTo>
                      <a:lnTo>
                        <a:pt x="157" y="17"/>
                      </a:lnTo>
                      <a:lnTo>
                        <a:pt x="163" y="17"/>
                      </a:lnTo>
                      <a:lnTo>
                        <a:pt x="170" y="17"/>
                      </a:lnTo>
                      <a:lnTo>
                        <a:pt x="174" y="17"/>
                      </a:lnTo>
                      <a:lnTo>
                        <a:pt x="180" y="19"/>
                      </a:lnTo>
                      <a:lnTo>
                        <a:pt x="186" y="19"/>
                      </a:lnTo>
                      <a:lnTo>
                        <a:pt x="192" y="20"/>
                      </a:lnTo>
                      <a:lnTo>
                        <a:pt x="198" y="20"/>
                      </a:lnTo>
                      <a:lnTo>
                        <a:pt x="204" y="20"/>
                      </a:lnTo>
                      <a:lnTo>
                        <a:pt x="208" y="20"/>
                      </a:lnTo>
                      <a:lnTo>
                        <a:pt x="216" y="22"/>
                      </a:lnTo>
                      <a:lnTo>
                        <a:pt x="220" y="22"/>
                      </a:lnTo>
                      <a:lnTo>
                        <a:pt x="226" y="22"/>
                      </a:lnTo>
                      <a:lnTo>
                        <a:pt x="232" y="22"/>
                      </a:lnTo>
                      <a:lnTo>
                        <a:pt x="238" y="22"/>
                      </a:lnTo>
                      <a:lnTo>
                        <a:pt x="242" y="22"/>
                      </a:lnTo>
                      <a:lnTo>
                        <a:pt x="248" y="22"/>
                      </a:lnTo>
                      <a:lnTo>
                        <a:pt x="252" y="22"/>
                      </a:lnTo>
                      <a:lnTo>
                        <a:pt x="258" y="22"/>
                      </a:lnTo>
                      <a:lnTo>
                        <a:pt x="264" y="22"/>
                      </a:lnTo>
                      <a:lnTo>
                        <a:pt x="268" y="22"/>
                      </a:lnTo>
                      <a:lnTo>
                        <a:pt x="273" y="22"/>
                      </a:lnTo>
                      <a:lnTo>
                        <a:pt x="279" y="22"/>
                      </a:lnTo>
                      <a:lnTo>
                        <a:pt x="283" y="22"/>
                      </a:lnTo>
                      <a:lnTo>
                        <a:pt x="289" y="22"/>
                      </a:lnTo>
                      <a:lnTo>
                        <a:pt x="293" y="22"/>
                      </a:lnTo>
                      <a:lnTo>
                        <a:pt x="298" y="22"/>
                      </a:lnTo>
                      <a:lnTo>
                        <a:pt x="282" y="107"/>
                      </a:lnTo>
                      <a:lnTo>
                        <a:pt x="273" y="117"/>
                      </a:lnTo>
                      <a:lnTo>
                        <a:pt x="282" y="44"/>
                      </a:lnTo>
                      <a:lnTo>
                        <a:pt x="279" y="42"/>
                      </a:lnTo>
                      <a:lnTo>
                        <a:pt x="276" y="42"/>
                      </a:lnTo>
                      <a:lnTo>
                        <a:pt x="273" y="42"/>
                      </a:lnTo>
                      <a:lnTo>
                        <a:pt x="270" y="42"/>
                      </a:lnTo>
                      <a:lnTo>
                        <a:pt x="265" y="42"/>
                      </a:lnTo>
                      <a:lnTo>
                        <a:pt x="262" y="42"/>
                      </a:lnTo>
                      <a:lnTo>
                        <a:pt x="257" y="41"/>
                      </a:lnTo>
                      <a:lnTo>
                        <a:pt x="251" y="41"/>
                      </a:lnTo>
                      <a:lnTo>
                        <a:pt x="248" y="41"/>
                      </a:lnTo>
                      <a:lnTo>
                        <a:pt x="245" y="39"/>
                      </a:lnTo>
                      <a:lnTo>
                        <a:pt x="242" y="39"/>
                      </a:lnTo>
                      <a:lnTo>
                        <a:pt x="239" y="39"/>
                      </a:lnTo>
                      <a:lnTo>
                        <a:pt x="235" y="39"/>
                      </a:lnTo>
                      <a:lnTo>
                        <a:pt x="232" y="38"/>
                      </a:lnTo>
                      <a:lnTo>
                        <a:pt x="227" y="38"/>
                      </a:lnTo>
                      <a:lnTo>
                        <a:pt x="224" y="38"/>
                      </a:lnTo>
                      <a:lnTo>
                        <a:pt x="218" y="38"/>
                      </a:lnTo>
                      <a:lnTo>
                        <a:pt x="216" y="36"/>
                      </a:lnTo>
                      <a:lnTo>
                        <a:pt x="211" y="36"/>
                      </a:lnTo>
                      <a:lnTo>
                        <a:pt x="207" y="36"/>
                      </a:lnTo>
                      <a:lnTo>
                        <a:pt x="202" y="35"/>
                      </a:lnTo>
                      <a:lnTo>
                        <a:pt x="198" y="35"/>
                      </a:lnTo>
                      <a:lnTo>
                        <a:pt x="192" y="33"/>
                      </a:lnTo>
                      <a:lnTo>
                        <a:pt x="188" y="33"/>
                      </a:lnTo>
                      <a:lnTo>
                        <a:pt x="182" y="32"/>
                      </a:lnTo>
                      <a:lnTo>
                        <a:pt x="177" y="32"/>
                      </a:lnTo>
                      <a:lnTo>
                        <a:pt x="171" y="30"/>
                      </a:lnTo>
                      <a:lnTo>
                        <a:pt x="167" y="30"/>
                      </a:lnTo>
                      <a:lnTo>
                        <a:pt x="160" y="29"/>
                      </a:lnTo>
                      <a:lnTo>
                        <a:pt x="154" y="29"/>
                      </a:lnTo>
                      <a:lnTo>
                        <a:pt x="148" y="27"/>
                      </a:lnTo>
                      <a:lnTo>
                        <a:pt x="144" y="27"/>
                      </a:lnTo>
                      <a:lnTo>
                        <a:pt x="136" y="26"/>
                      </a:lnTo>
                      <a:lnTo>
                        <a:pt x="130" y="26"/>
                      </a:lnTo>
                      <a:lnTo>
                        <a:pt x="124" y="25"/>
                      </a:lnTo>
                      <a:lnTo>
                        <a:pt x="119" y="25"/>
                      </a:lnTo>
                      <a:lnTo>
                        <a:pt x="111" y="22"/>
                      </a:lnTo>
                      <a:lnTo>
                        <a:pt x="104" y="22"/>
                      </a:lnTo>
                      <a:lnTo>
                        <a:pt x="98" y="20"/>
                      </a:lnTo>
                      <a:lnTo>
                        <a:pt x="91" y="20"/>
                      </a:lnTo>
                      <a:lnTo>
                        <a:pt x="83" y="17"/>
                      </a:lnTo>
                      <a:lnTo>
                        <a:pt x="76" y="17"/>
                      </a:lnTo>
                      <a:lnTo>
                        <a:pt x="69" y="16"/>
                      </a:lnTo>
                      <a:lnTo>
                        <a:pt x="63" y="14"/>
                      </a:lnTo>
                      <a:lnTo>
                        <a:pt x="54" y="13"/>
                      </a:lnTo>
                      <a:lnTo>
                        <a:pt x="47" y="11"/>
                      </a:lnTo>
                      <a:lnTo>
                        <a:pt x="39" y="10"/>
                      </a:lnTo>
                      <a:lnTo>
                        <a:pt x="32" y="8"/>
                      </a:lnTo>
                      <a:lnTo>
                        <a:pt x="23" y="7"/>
                      </a:lnTo>
                      <a:lnTo>
                        <a:pt x="16" y="7"/>
                      </a:lnTo>
                      <a:lnTo>
                        <a:pt x="7" y="4"/>
                      </a:lnTo>
                      <a:lnTo>
                        <a:pt x="0" y="4"/>
                      </a:lnTo>
                      <a:lnTo>
                        <a:pt x="20" y="0"/>
                      </a:lnTo>
                      <a:close/>
                    </a:path>
                  </a:pathLst>
                </a:custGeom>
                <a:solidFill>
                  <a:srgbClr val="6666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3" name="Freeform 163"/>
                <p:cNvSpPr>
                  <a:spLocks/>
                </p:cNvSpPr>
                <p:nvPr/>
              </p:nvSpPr>
              <p:spPr bwMode="auto">
                <a:xfrm>
                  <a:off x="4263" y="3759"/>
                  <a:ext cx="38" cy="52"/>
                </a:xfrm>
                <a:custGeom>
                  <a:avLst/>
                  <a:gdLst>
                    <a:gd name="T0" fmla="*/ 0 w 78"/>
                    <a:gd name="T1" fmla="*/ 1 h 103"/>
                    <a:gd name="T2" fmla="*/ 0 w 78"/>
                    <a:gd name="T3" fmla="*/ 0 h 103"/>
                    <a:gd name="T4" fmla="*/ 0 w 78"/>
                    <a:gd name="T5" fmla="*/ 1 h 103"/>
                    <a:gd name="T6" fmla="*/ 0 w 78"/>
                    <a:gd name="T7" fmla="*/ 1 h 103"/>
                    <a:gd name="T8" fmla="*/ 0 w 78"/>
                    <a:gd name="T9" fmla="*/ 1 h 103"/>
                    <a:gd name="T10" fmla="*/ 0 w 78"/>
                    <a:gd name="T11" fmla="*/ 1 h 103"/>
                    <a:gd name="T12" fmla="*/ 0 w 78"/>
                    <a:gd name="T13" fmla="*/ 1 h 103"/>
                    <a:gd name="T14" fmla="*/ 0 w 78"/>
                    <a:gd name="T15" fmla="*/ 1 h 103"/>
                    <a:gd name="T16" fmla="*/ 0 w 78"/>
                    <a:gd name="T17" fmla="*/ 1 h 103"/>
                    <a:gd name="T18" fmla="*/ 0 w 78"/>
                    <a:gd name="T19" fmla="*/ 1 h 103"/>
                    <a:gd name="T20" fmla="*/ 0 w 78"/>
                    <a:gd name="T21" fmla="*/ 1 h 103"/>
                    <a:gd name="T22" fmla="*/ 0 w 78"/>
                    <a:gd name="T23" fmla="*/ 1 h 103"/>
                    <a:gd name="T24" fmla="*/ 0 w 78"/>
                    <a:gd name="T25" fmla="*/ 1 h 103"/>
                    <a:gd name="T26" fmla="*/ 0 w 78"/>
                    <a:gd name="T27" fmla="*/ 1 h 103"/>
                    <a:gd name="T28" fmla="*/ 0 w 78"/>
                    <a:gd name="T29" fmla="*/ 1 h 103"/>
                    <a:gd name="T30" fmla="*/ 0 w 78"/>
                    <a:gd name="T31" fmla="*/ 1 h 103"/>
                    <a:gd name="T32" fmla="*/ 0 w 78"/>
                    <a:gd name="T33" fmla="*/ 1 h 103"/>
                    <a:gd name="T34" fmla="*/ 0 w 78"/>
                    <a:gd name="T35" fmla="*/ 1 h 103"/>
                    <a:gd name="T36" fmla="*/ 0 w 78"/>
                    <a:gd name="T37" fmla="*/ 1 h 103"/>
                    <a:gd name="T38" fmla="*/ 0 w 78"/>
                    <a:gd name="T39" fmla="*/ 1 h 103"/>
                    <a:gd name="T40" fmla="*/ 0 w 78"/>
                    <a:gd name="T41" fmla="*/ 1 h 103"/>
                    <a:gd name="T42" fmla="*/ 0 w 78"/>
                    <a:gd name="T43" fmla="*/ 1 h 103"/>
                    <a:gd name="T44" fmla="*/ 0 w 78"/>
                    <a:gd name="T45" fmla="*/ 1 h 103"/>
                    <a:gd name="T46" fmla="*/ 0 w 78"/>
                    <a:gd name="T47" fmla="*/ 1 h 103"/>
                    <a:gd name="T48" fmla="*/ 0 w 78"/>
                    <a:gd name="T49" fmla="*/ 1 h 103"/>
                    <a:gd name="T50" fmla="*/ 0 w 78"/>
                    <a:gd name="T51" fmla="*/ 1 h 103"/>
                    <a:gd name="T52" fmla="*/ 0 w 78"/>
                    <a:gd name="T53" fmla="*/ 1 h 103"/>
                    <a:gd name="T54" fmla="*/ 0 w 78"/>
                    <a:gd name="T55" fmla="*/ 1 h 103"/>
                    <a:gd name="T56" fmla="*/ 0 w 78"/>
                    <a:gd name="T57" fmla="*/ 1 h 103"/>
                    <a:gd name="T58" fmla="*/ 0 w 78"/>
                    <a:gd name="T59" fmla="*/ 1 h 103"/>
                    <a:gd name="T60" fmla="*/ 0 w 78"/>
                    <a:gd name="T61" fmla="*/ 1 h 103"/>
                    <a:gd name="T62" fmla="*/ 0 w 78"/>
                    <a:gd name="T63" fmla="*/ 1 h 103"/>
                    <a:gd name="T64" fmla="*/ 0 w 78"/>
                    <a:gd name="T65" fmla="*/ 1 h 103"/>
                    <a:gd name="T66" fmla="*/ 0 w 78"/>
                    <a:gd name="T67" fmla="*/ 1 h 103"/>
                    <a:gd name="T68" fmla="*/ 0 w 78"/>
                    <a:gd name="T69" fmla="*/ 1 h 103"/>
                    <a:gd name="T70" fmla="*/ 0 w 78"/>
                    <a:gd name="T71" fmla="*/ 1 h 103"/>
                    <a:gd name="T72" fmla="*/ 0 w 78"/>
                    <a:gd name="T73" fmla="*/ 1 h 103"/>
                    <a:gd name="T74" fmla="*/ 0 w 78"/>
                    <a:gd name="T75" fmla="*/ 1 h 103"/>
                    <a:gd name="T76" fmla="*/ 0 w 78"/>
                    <a:gd name="T77" fmla="*/ 1 h 103"/>
                    <a:gd name="T78" fmla="*/ 0 w 78"/>
                    <a:gd name="T79" fmla="*/ 1 h 103"/>
                    <a:gd name="T80" fmla="*/ 0 w 78"/>
                    <a:gd name="T81" fmla="*/ 1 h 103"/>
                    <a:gd name="T82" fmla="*/ 0 w 78"/>
                    <a:gd name="T83" fmla="*/ 1 h 103"/>
                    <a:gd name="T84" fmla="*/ 0 w 78"/>
                    <a:gd name="T85" fmla="*/ 1 h 103"/>
                    <a:gd name="T86" fmla="*/ 0 w 78"/>
                    <a:gd name="T87" fmla="*/ 1 h 103"/>
                    <a:gd name="T88" fmla="*/ 0 w 78"/>
                    <a:gd name="T89" fmla="*/ 1 h 103"/>
                    <a:gd name="T90" fmla="*/ 0 w 78"/>
                    <a:gd name="T91" fmla="*/ 1 h 103"/>
                    <a:gd name="T92" fmla="*/ 0 w 78"/>
                    <a:gd name="T93" fmla="*/ 1 h 103"/>
                    <a:gd name="T94" fmla="*/ 0 w 78"/>
                    <a:gd name="T95" fmla="*/ 1 h 103"/>
                    <a:gd name="T96" fmla="*/ 0 w 78"/>
                    <a:gd name="T97" fmla="*/ 1 h 103"/>
                    <a:gd name="T98" fmla="*/ 0 w 78"/>
                    <a:gd name="T99" fmla="*/ 1 h 103"/>
                    <a:gd name="T100" fmla="*/ 0 w 78"/>
                    <a:gd name="T101" fmla="*/ 1 h 103"/>
                    <a:gd name="T102" fmla="*/ 0 w 78"/>
                    <a:gd name="T103" fmla="*/ 1 h 103"/>
                    <a:gd name="T104" fmla="*/ 0 w 78"/>
                    <a:gd name="T105" fmla="*/ 1 h 10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8"/>
                    <a:gd name="T160" fmla="*/ 0 h 103"/>
                    <a:gd name="T161" fmla="*/ 78 w 78"/>
                    <a:gd name="T162" fmla="*/ 103 h 10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8" h="103">
                      <a:moveTo>
                        <a:pt x="60" y="31"/>
                      </a:moveTo>
                      <a:lnTo>
                        <a:pt x="78" y="0"/>
                      </a:lnTo>
                      <a:lnTo>
                        <a:pt x="78" y="11"/>
                      </a:lnTo>
                      <a:lnTo>
                        <a:pt x="76" y="15"/>
                      </a:lnTo>
                      <a:lnTo>
                        <a:pt x="75" y="19"/>
                      </a:lnTo>
                      <a:lnTo>
                        <a:pt x="75" y="22"/>
                      </a:lnTo>
                      <a:lnTo>
                        <a:pt x="75" y="25"/>
                      </a:lnTo>
                      <a:lnTo>
                        <a:pt x="75" y="28"/>
                      </a:lnTo>
                      <a:lnTo>
                        <a:pt x="75" y="33"/>
                      </a:lnTo>
                      <a:lnTo>
                        <a:pt x="74" y="36"/>
                      </a:lnTo>
                      <a:lnTo>
                        <a:pt x="74" y="39"/>
                      </a:lnTo>
                      <a:lnTo>
                        <a:pt x="72" y="41"/>
                      </a:lnTo>
                      <a:lnTo>
                        <a:pt x="72" y="44"/>
                      </a:lnTo>
                      <a:lnTo>
                        <a:pt x="71" y="50"/>
                      </a:lnTo>
                      <a:lnTo>
                        <a:pt x="71" y="58"/>
                      </a:lnTo>
                      <a:lnTo>
                        <a:pt x="69" y="62"/>
                      </a:lnTo>
                      <a:lnTo>
                        <a:pt x="68" y="68"/>
                      </a:lnTo>
                      <a:lnTo>
                        <a:pt x="66" y="71"/>
                      </a:lnTo>
                      <a:lnTo>
                        <a:pt x="66" y="75"/>
                      </a:lnTo>
                      <a:lnTo>
                        <a:pt x="65" y="75"/>
                      </a:lnTo>
                      <a:lnTo>
                        <a:pt x="60" y="78"/>
                      </a:lnTo>
                      <a:lnTo>
                        <a:pt x="57" y="80"/>
                      </a:lnTo>
                      <a:lnTo>
                        <a:pt x="54" y="81"/>
                      </a:lnTo>
                      <a:lnTo>
                        <a:pt x="50" y="82"/>
                      </a:lnTo>
                      <a:lnTo>
                        <a:pt x="47" y="85"/>
                      </a:lnTo>
                      <a:lnTo>
                        <a:pt x="41" y="87"/>
                      </a:lnTo>
                      <a:lnTo>
                        <a:pt x="37" y="90"/>
                      </a:lnTo>
                      <a:lnTo>
                        <a:pt x="31" y="93"/>
                      </a:lnTo>
                      <a:lnTo>
                        <a:pt x="27" y="96"/>
                      </a:lnTo>
                      <a:lnTo>
                        <a:pt x="22" y="96"/>
                      </a:lnTo>
                      <a:lnTo>
                        <a:pt x="19" y="97"/>
                      </a:lnTo>
                      <a:lnTo>
                        <a:pt x="16" y="99"/>
                      </a:lnTo>
                      <a:lnTo>
                        <a:pt x="13" y="99"/>
                      </a:lnTo>
                      <a:lnTo>
                        <a:pt x="10" y="100"/>
                      </a:lnTo>
                      <a:lnTo>
                        <a:pt x="6" y="102"/>
                      </a:lnTo>
                      <a:lnTo>
                        <a:pt x="3" y="102"/>
                      </a:lnTo>
                      <a:lnTo>
                        <a:pt x="0" y="103"/>
                      </a:lnTo>
                      <a:lnTo>
                        <a:pt x="10" y="85"/>
                      </a:lnTo>
                      <a:lnTo>
                        <a:pt x="16" y="84"/>
                      </a:lnTo>
                      <a:lnTo>
                        <a:pt x="18" y="82"/>
                      </a:lnTo>
                      <a:lnTo>
                        <a:pt x="22" y="82"/>
                      </a:lnTo>
                      <a:lnTo>
                        <a:pt x="27" y="81"/>
                      </a:lnTo>
                      <a:lnTo>
                        <a:pt x="30" y="80"/>
                      </a:lnTo>
                      <a:lnTo>
                        <a:pt x="34" y="77"/>
                      </a:lnTo>
                      <a:lnTo>
                        <a:pt x="37" y="74"/>
                      </a:lnTo>
                      <a:lnTo>
                        <a:pt x="41" y="71"/>
                      </a:lnTo>
                      <a:lnTo>
                        <a:pt x="44" y="68"/>
                      </a:lnTo>
                      <a:lnTo>
                        <a:pt x="47" y="65"/>
                      </a:lnTo>
                      <a:lnTo>
                        <a:pt x="52" y="61"/>
                      </a:lnTo>
                      <a:lnTo>
                        <a:pt x="53" y="56"/>
                      </a:lnTo>
                      <a:lnTo>
                        <a:pt x="56" y="52"/>
                      </a:lnTo>
                      <a:lnTo>
                        <a:pt x="60" y="31"/>
                      </a:lnTo>
                      <a:close/>
                    </a:path>
                  </a:pathLst>
                </a:custGeom>
                <a:solidFill>
                  <a:srgbClr val="4D4D3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4" name="Freeform 164"/>
                <p:cNvSpPr>
                  <a:spLocks/>
                </p:cNvSpPr>
                <p:nvPr/>
              </p:nvSpPr>
              <p:spPr bwMode="auto">
                <a:xfrm>
                  <a:off x="3874" y="3849"/>
                  <a:ext cx="99" cy="30"/>
                </a:xfrm>
                <a:custGeom>
                  <a:avLst/>
                  <a:gdLst>
                    <a:gd name="T0" fmla="*/ 0 w 197"/>
                    <a:gd name="T1" fmla="*/ 0 h 62"/>
                    <a:gd name="T2" fmla="*/ 0 w 197"/>
                    <a:gd name="T3" fmla="*/ 0 h 62"/>
                    <a:gd name="T4" fmla="*/ 0 w 197"/>
                    <a:gd name="T5" fmla="*/ 0 h 62"/>
                    <a:gd name="T6" fmla="*/ 1 w 197"/>
                    <a:gd name="T7" fmla="*/ 0 h 62"/>
                    <a:gd name="T8" fmla="*/ 1 w 197"/>
                    <a:gd name="T9" fmla="*/ 0 h 62"/>
                    <a:gd name="T10" fmla="*/ 1 w 197"/>
                    <a:gd name="T11" fmla="*/ 0 h 62"/>
                    <a:gd name="T12" fmla="*/ 1 w 197"/>
                    <a:gd name="T13" fmla="*/ 0 h 62"/>
                    <a:gd name="T14" fmla="*/ 1 w 197"/>
                    <a:gd name="T15" fmla="*/ 0 h 62"/>
                    <a:gd name="T16" fmla="*/ 1 w 197"/>
                    <a:gd name="T17" fmla="*/ 0 h 62"/>
                    <a:gd name="T18" fmla="*/ 1 w 197"/>
                    <a:gd name="T19" fmla="*/ 0 h 62"/>
                    <a:gd name="T20" fmla="*/ 1 w 197"/>
                    <a:gd name="T21" fmla="*/ 0 h 62"/>
                    <a:gd name="T22" fmla="*/ 1 w 197"/>
                    <a:gd name="T23" fmla="*/ 0 h 62"/>
                    <a:gd name="T24" fmla="*/ 1 w 197"/>
                    <a:gd name="T25" fmla="*/ 0 h 62"/>
                    <a:gd name="T26" fmla="*/ 1 w 197"/>
                    <a:gd name="T27" fmla="*/ 0 h 62"/>
                    <a:gd name="T28" fmla="*/ 1 w 197"/>
                    <a:gd name="T29" fmla="*/ 0 h 62"/>
                    <a:gd name="T30" fmla="*/ 1 w 197"/>
                    <a:gd name="T31" fmla="*/ 0 h 62"/>
                    <a:gd name="T32" fmla="*/ 1 w 197"/>
                    <a:gd name="T33" fmla="*/ 0 h 62"/>
                    <a:gd name="T34" fmla="*/ 1 w 197"/>
                    <a:gd name="T35" fmla="*/ 0 h 62"/>
                    <a:gd name="T36" fmla="*/ 1 w 197"/>
                    <a:gd name="T37" fmla="*/ 0 h 62"/>
                    <a:gd name="T38" fmla="*/ 1 w 197"/>
                    <a:gd name="T39" fmla="*/ 0 h 62"/>
                    <a:gd name="T40" fmla="*/ 1 w 197"/>
                    <a:gd name="T41" fmla="*/ 0 h 62"/>
                    <a:gd name="T42" fmla="*/ 1 w 197"/>
                    <a:gd name="T43" fmla="*/ 0 h 62"/>
                    <a:gd name="T44" fmla="*/ 1 w 197"/>
                    <a:gd name="T45" fmla="*/ 0 h 62"/>
                    <a:gd name="T46" fmla="*/ 1 w 197"/>
                    <a:gd name="T47" fmla="*/ 0 h 62"/>
                    <a:gd name="T48" fmla="*/ 1 w 197"/>
                    <a:gd name="T49" fmla="*/ 0 h 62"/>
                    <a:gd name="T50" fmla="*/ 1 w 197"/>
                    <a:gd name="T51" fmla="*/ 0 h 62"/>
                    <a:gd name="T52" fmla="*/ 1 w 197"/>
                    <a:gd name="T53" fmla="*/ 0 h 62"/>
                    <a:gd name="T54" fmla="*/ 1 w 197"/>
                    <a:gd name="T55" fmla="*/ 0 h 62"/>
                    <a:gd name="T56" fmla="*/ 1 w 197"/>
                    <a:gd name="T57" fmla="*/ 0 h 62"/>
                    <a:gd name="T58" fmla="*/ 1 w 197"/>
                    <a:gd name="T59" fmla="*/ 0 h 62"/>
                    <a:gd name="T60" fmla="*/ 1 w 197"/>
                    <a:gd name="T61" fmla="*/ 0 h 62"/>
                    <a:gd name="T62" fmla="*/ 1 w 197"/>
                    <a:gd name="T63" fmla="*/ 0 h 62"/>
                    <a:gd name="T64" fmla="*/ 1 w 197"/>
                    <a:gd name="T65" fmla="*/ 0 h 62"/>
                    <a:gd name="T66" fmla="*/ 1 w 197"/>
                    <a:gd name="T67" fmla="*/ 0 h 62"/>
                    <a:gd name="T68" fmla="*/ 1 w 197"/>
                    <a:gd name="T69" fmla="*/ 0 h 62"/>
                    <a:gd name="T70" fmla="*/ 1 w 197"/>
                    <a:gd name="T71" fmla="*/ 0 h 62"/>
                    <a:gd name="T72" fmla="*/ 1 w 197"/>
                    <a:gd name="T73" fmla="*/ 0 h 62"/>
                    <a:gd name="T74" fmla="*/ 1 w 197"/>
                    <a:gd name="T75" fmla="*/ 0 h 62"/>
                    <a:gd name="T76" fmla="*/ 1 w 197"/>
                    <a:gd name="T77" fmla="*/ 0 h 62"/>
                    <a:gd name="T78" fmla="*/ 1 w 197"/>
                    <a:gd name="T79" fmla="*/ 0 h 62"/>
                    <a:gd name="T80" fmla="*/ 1 w 197"/>
                    <a:gd name="T81" fmla="*/ 0 h 62"/>
                    <a:gd name="T82" fmla="*/ 1 w 197"/>
                    <a:gd name="T83" fmla="*/ 0 h 62"/>
                    <a:gd name="T84" fmla="*/ 1 w 197"/>
                    <a:gd name="T85" fmla="*/ 0 h 62"/>
                    <a:gd name="T86" fmla="*/ 1 w 197"/>
                    <a:gd name="T87" fmla="*/ 0 h 62"/>
                    <a:gd name="T88" fmla="*/ 1 w 197"/>
                    <a:gd name="T89" fmla="*/ 0 h 62"/>
                    <a:gd name="T90" fmla="*/ 1 w 197"/>
                    <a:gd name="T91" fmla="*/ 0 h 62"/>
                    <a:gd name="T92" fmla="*/ 1 w 197"/>
                    <a:gd name="T93" fmla="*/ 0 h 62"/>
                    <a:gd name="T94" fmla="*/ 1 w 197"/>
                    <a:gd name="T95" fmla="*/ 0 h 62"/>
                    <a:gd name="T96" fmla="*/ 1 w 197"/>
                    <a:gd name="T97" fmla="*/ 0 h 62"/>
                    <a:gd name="T98" fmla="*/ 1 w 197"/>
                    <a:gd name="T99" fmla="*/ 0 h 62"/>
                    <a:gd name="T100" fmla="*/ 1 w 197"/>
                    <a:gd name="T101" fmla="*/ 0 h 62"/>
                    <a:gd name="T102" fmla="*/ 1 w 197"/>
                    <a:gd name="T103" fmla="*/ 0 h 62"/>
                    <a:gd name="T104" fmla="*/ 1 w 197"/>
                    <a:gd name="T105" fmla="*/ 0 h 62"/>
                    <a:gd name="T106" fmla="*/ 1 w 197"/>
                    <a:gd name="T107" fmla="*/ 0 h 62"/>
                    <a:gd name="T108" fmla="*/ 0 w 197"/>
                    <a:gd name="T109" fmla="*/ 0 h 6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97"/>
                    <a:gd name="T166" fmla="*/ 0 h 62"/>
                    <a:gd name="T167" fmla="*/ 197 w 197"/>
                    <a:gd name="T168" fmla="*/ 62 h 6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97" h="62">
                      <a:moveTo>
                        <a:pt x="0" y="62"/>
                      </a:moveTo>
                      <a:lnTo>
                        <a:pt x="0" y="60"/>
                      </a:lnTo>
                      <a:lnTo>
                        <a:pt x="0" y="59"/>
                      </a:lnTo>
                      <a:lnTo>
                        <a:pt x="0" y="56"/>
                      </a:lnTo>
                      <a:lnTo>
                        <a:pt x="0" y="53"/>
                      </a:lnTo>
                      <a:lnTo>
                        <a:pt x="0" y="50"/>
                      </a:lnTo>
                      <a:lnTo>
                        <a:pt x="0" y="46"/>
                      </a:lnTo>
                      <a:lnTo>
                        <a:pt x="2" y="41"/>
                      </a:lnTo>
                      <a:lnTo>
                        <a:pt x="3" y="37"/>
                      </a:lnTo>
                      <a:lnTo>
                        <a:pt x="5" y="31"/>
                      </a:lnTo>
                      <a:lnTo>
                        <a:pt x="8" y="25"/>
                      </a:lnTo>
                      <a:lnTo>
                        <a:pt x="11" y="21"/>
                      </a:lnTo>
                      <a:lnTo>
                        <a:pt x="14" y="16"/>
                      </a:lnTo>
                      <a:lnTo>
                        <a:pt x="17" y="10"/>
                      </a:lnTo>
                      <a:lnTo>
                        <a:pt x="21" y="6"/>
                      </a:lnTo>
                      <a:lnTo>
                        <a:pt x="24" y="5"/>
                      </a:lnTo>
                      <a:lnTo>
                        <a:pt x="27" y="3"/>
                      </a:lnTo>
                      <a:lnTo>
                        <a:pt x="30" y="2"/>
                      </a:lnTo>
                      <a:lnTo>
                        <a:pt x="33" y="0"/>
                      </a:lnTo>
                      <a:lnTo>
                        <a:pt x="34" y="0"/>
                      </a:lnTo>
                      <a:lnTo>
                        <a:pt x="37" y="0"/>
                      </a:lnTo>
                      <a:lnTo>
                        <a:pt x="39" y="0"/>
                      </a:lnTo>
                      <a:lnTo>
                        <a:pt x="43" y="0"/>
                      </a:lnTo>
                      <a:lnTo>
                        <a:pt x="46" y="2"/>
                      </a:lnTo>
                      <a:lnTo>
                        <a:pt x="50" y="2"/>
                      </a:lnTo>
                      <a:lnTo>
                        <a:pt x="53" y="2"/>
                      </a:lnTo>
                      <a:lnTo>
                        <a:pt x="59" y="2"/>
                      </a:lnTo>
                      <a:lnTo>
                        <a:pt x="64" y="3"/>
                      </a:lnTo>
                      <a:lnTo>
                        <a:pt x="68" y="3"/>
                      </a:lnTo>
                      <a:lnTo>
                        <a:pt x="74" y="3"/>
                      </a:lnTo>
                      <a:lnTo>
                        <a:pt x="80" y="5"/>
                      </a:lnTo>
                      <a:lnTo>
                        <a:pt x="83" y="5"/>
                      </a:lnTo>
                      <a:lnTo>
                        <a:pt x="86" y="6"/>
                      </a:lnTo>
                      <a:lnTo>
                        <a:pt x="88" y="6"/>
                      </a:lnTo>
                      <a:lnTo>
                        <a:pt x="91" y="6"/>
                      </a:lnTo>
                      <a:lnTo>
                        <a:pt x="97" y="8"/>
                      </a:lnTo>
                      <a:lnTo>
                        <a:pt x="105" y="9"/>
                      </a:lnTo>
                      <a:lnTo>
                        <a:pt x="108" y="9"/>
                      </a:lnTo>
                      <a:lnTo>
                        <a:pt x="111" y="9"/>
                      </a:lnTo>
                      <a:lnTo>
                        <a:pt x="115" y="9"/>
                      </a:lnTo>
                      <a:lnTo>
                        <a:pt x="118" y="10"/>
                      </a:lnTo>
                      <a:lnTo>
                        <a:pt x="121" y="10"/>
                      </a:lnTo>
                      <a:lnTo>
                        <a:pt x="125" y="12"/>
                      </a:lnTo>
                      <a:lnTo>
                        <a:pt x="128" y="12"/>
                      </a:lnTo>
                      <a:lnTo>
                        <a:pt x="131" y="13"/>
                      </a:lnTo>
                      <a:lnTo>
                        <a:pt x="135" y="13"/>
                      </a:lnTo>
                      <a:lnTo>
                        <a:pt x="138" y="15"/>
                      </a:lnTo>
                      <a:lnTo>
                        <a:pt x="141" y="15"/>
                      </a:lnTo>
                      <a:lnTo>
                        <a:pt x="146" y="16"/>
                      </a:lnTo>
                      <a:lnTo>
                        <a:pt x="149" y="16"/>
                      </a:lnTo>
                      <a:lnTo>
                        <a:pt x="152" y="16"/>
                      </a:lnTo>
                      <a:lnTo>
                        <a:pt x="155" y="18"/>
                      </a:lnTo>
                      <a:lnTo>
                        <a:pt x="159" y="19"/>
                      </a:lnTo>
                      <a:lnTo>
                        <a:pt x="162" y="19"/>
                      </a:lnTo>
                      <a:lnTo>
                        <a:pt x="165" y="21"/>
                      </a:lnTo>
                      <a:lnTo>
                        <a:pt x="168" y="21"/>
                      </a:lnTo>
                      <a:lnTo>
                        <a:pt x="172" y="22"/>
                      </a:lnTo>
                      <a:lnTo>
                        <a:pt x="175" y="22"/>
                      </a:lnTo>
                      <a:lnTo>
                        <a:pt x="178" y="24"/>
                      </a:lnTo>
                      <a:lnTo>
                        <a:pt x="181" y="24"/>
                      </a:lnTo>
                      <a:lnTo>
                        <a:pt x="184" y="25"/>
                      </a:lnTo>
                      <a:lnTo>
                        <a:pt x="187" y="27"/>
                      </a:lnTo>
                      <a:lnTo>
                        <a:pt x="191" y="27"/>
                      </a:lnTo>
                      <a:lnTo>
                        <a:pt x="193" y="28"/>
                      </a:lnTo>
                      <a:lnTo>
                        <a:pt x="197" y="30"/>
                      </a:lnTo>
                      <a:lnTo>
                        <a:pt x="187" y="31"/>
                      </a:lnTo>
                      <a:lnTo>
                        <a:pt x="185" y="30"/>
                      </a:lnTo>
                      <a:lnTo>
                        <a:pt x="182" y="30"/>
                      </a:lnTo>
                      <a:lnTo>
                        <a:pt x="180" y="28"/>
                      </a:lnTo>
                      <a:lnTo>
                        <a:pt x="177" y="28"/>
                      </a:lnTo>
                      <a:lnTo>
                        <a:pt x="174" y="27"/>
                      </a:lnTo>
                      <a:lnTo>
                        <a:pt x="171" y="27"/>
                      </a:lnTo>
                      <a:lnTo>
                        <a:pt x="165" y="27"/>
                      </a:lnTo>
                      <a:lnTo>
                        <a:pt x="162" y="25"/>
                      </a:lnTo>
                      <a:lnTo>
                        <a:pt x="157" y="24"/>
                      </a:lnTo>
                      <a:lnTo>
                        <a:pt x="152" y="24"/>
                      </a:lnTo>
                      <a:lnTo>
                        <a:pt x="147" y="22"/>
                      </a:lnTo>
                      <a:lnTo>
                        <a:pt x="141" y="22"/>
                      </a:lnTo>
                      <a:lnTo>
                        <a:pt x="135" y="22"/>
                      </a:lnTo>
                      <a:lnTo>
                        <a:pt x="131" y="21"/>
                      </a:lnTo>
                      <a:lnTo>
                        <a:pt x="125" y="19"/>
                      </a:lnTo>
                      <a:lnTo>
                        <a:pt x="119" y="19"/>
                      </a:lnTo>
                      <a:lnTo>
                        <a:pt x="113" y="18"/>
                      </a:lnTo>
                      <a:lnTo>
                        <a:pt x="108" y="18"/>
                      </a:lnTo>
                      <a:lnTo>
                        <a:pt x="102" y="16"/>
                      </a:lnTo>
                      <a:lnTo>
                        <a:pt x="96" y="16"/>
                      </a:lnTo>
                      <a:lnTo>
                        <a:pt x="90" y="16"/>
                      </a:lnTo>
                      <a:lnTo>
                        <a:pt x="84" y="16"/>
                      </a:lnTo>
                      <a:lnTo>
                        <a:pt x="78" y="15"/>
                      </a:lnTo>
                      <a:lnTo>
                        <a:pt x="74" y="15"/>
                      </a:lnTo>
                      <a:lnTo>
                        <a:pt x="68" y="15"/>
                      </a:lnTo>
                      <a:lnTo>
                        <a:pt x="64" y="15"/>
                      </a:lnTo>
                      <a:lnTo>
                        <a:pt x="59" y="15"/>
                      </a:lnTo>
                      <a:lnTo>
                        <a:pt x="53" y="15"/>
                      </a:lnTo>
                      <a:lnTo>
                        <a:pt x="50" y="16"/>
                      </a:lnTo>
                      <a:lnTo>
                        <a:pt x="46" y="16"/>
                      </a:lnTo>
                      <a:lnTo>
                        <a:pt x="44" y="16"/>
                      </a:lnTo>
                      <a:lnTo>
                        <a:pt x="41" y="19"/>
                      </a:lnTo>
                      <a:lnTo>
                        <a:pt x="37" y="22"/>
                      </a:lnTo>
                      <a:lnTo>
                        <a:pt x="33" y="27"/>
                      </a:lnTo>
                      <a:lnTo>
                        <a:pt x="28" y="30"/>
                      </a:lnTo>
                      <a:lnTo>
                        <a:pt x="27" y="32"/>
                      </a:lnTo>
                      <a:lnTo>
                        <a:pt x="24" y="37"/>
                      </a:lnTo>
                      <a:lnTo>
                        <a:pt x="21" y="41"/>
                      </a:lnTo>
                      <a:lnTo>
                        <a:pt x="19" y="44"/>
                      </a:lnTo>
                      <a:lnTo>
                        <a:pt x="17" y="50"/>
                      </a:lnTo>
                      <a:lnTo>
                        <a:pt x="15" y="54"/>
                      </a:lnTo>
                      <a:lnTo>
                        <a:pt x="15" y="60"/>
                      </a:lnTo>
                      <a:lnTo>
                        <a:pt x="0" y="62"/>
                      </a:lnTo>
                      <a:close/>
                    </a:path>
                  </a:pathLst>
                </a:custGeom>
                <a:solidFill>
                  <a:srgbClr val="1252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5" name="Freeform 165"/>
                <p:cNvSpPr>
                  <a:spLocks/>
                </p:cNvSpPr>
                <p:nvPr/>
              </p:nvSpPr>
              <p:spPr bwMode="auto">
                <a:xfrm>
                  <a:off x="3957" y="3864"/>
                  <a:ext cx="42" cy="33"/>
                </a:xfrm>
                <a:custGeom>
                  <a:avLst/>
                  <a:gdLst>
                    <a:gd name="T0" fmla="*/ 0 w 84"/>
                    <a:gd name="T1" fmla="*/ 1 h 66"/>
                    <a:gd name="T2" fmla="*/ 0 w 84"/>
                    <a:gd name="T3" fmla="*/ 1 h 66"/>
                    <a:gd name="T4" fmla="*/ 0 w 84"/>
                    <a:gd name="T5" fmla="*/ 1 h 66"/>
                    <a:gd name="T6" fmla="*/ 0 w 84"/>
                    <a:gd name="T7" fmla="*/ 1 h 66"/>
                    <a:gd name="T8" fmla="*/ 1 w 84"/>
                    <a:gd name="T9" fmla="*/ 1 h 66"/>
                    <a:gd name="T10" fmla="*/ 1 w 84"/>
                    <a:gd name="T11" fmla="*/ 1 h 66"/>
                    <a:gd name="T12" fmla="*/ 1 w 84"/>
                    <a:gd name="T13" fmla="*/ 1 h 66"/>
                    <a:gd name="T14" fmla="*/ 1 w 84"/>
                    <a:gd name="T15" fmla="*/ 1 h 66"/>
                    <a:gd name="T16" fmla="*/ 1 w 84"/>
                    <a:gd name="T17" fmla="*/ 1 h 66"/>
                    <a:gd name="T18" fmla="*/ 1 w 84"/>
                    <a:gd name="T19" fmla="*/ 1 h 66"/>
                    <a:gd name="T20" fmla="*/ 1 w 84"/>
                    <a:gd name="T21" fmla="*/ 1 h 66"/>
                    <a:gd name="T22" fmla="*/ 1 w 84"/>
                    <a:gd name="T23" fmla="*/ 1 h 66"/>
                    <a:gd name="T24" fmla="*/ 1 w 84"/>
                    <a:gd name="T25" fmla="*/ 1 h 66"/>
                    <a:gd name="T26" fmla="*/ 1 w 84"/>
                    <a:gd name="T27" fmla="*/ 1 h 66"/>
                    <a:gd name="T28" fmla="*/ 1 w 84"/>
                    <a:gd name="T29" fmla="*/ 1 h 66"/>
                    <a:gd name="T30" fmla="*/ 1 w 84"/>
                    <a:gd name="T31" fmla="*/ 1 h 66"/>
                    <a:gd name="T32" fmla="*/ 1 w 84"/>
                    <a:gd name="T33" fmla="*/ 1 h 66"/>
                    <a:gd name="T34" fmla="*/ 1 w 84"/>
                    <a:gd name="T35" fmla="*/ 1 h 66"/>
                    <a:gd name="T36" fmla="*/ 1 w 84"/>
                    <a:gd name="T37" fmla="*/ 1 h 66"/>
                    <a:gd name="T38" fmla="*/ 1 w 84"/>
                    <a:gd name="T39" fmla="*/ 1 h 66"/>
                    <a:gd name="T40" fmla="*/ 1 w 84"/>
                    <a:gd name="T41" fmla="*/ 1 h 66"/>
                    <a:gd name="T42" fmla="*/ 1 w 84"/>
                    <a:gd name="T43" fmla="*/ 0 h 66"/>
                    <a:gd name="T44" fmla="*/ 1 w 84"/>
                    <a:gd name="T45" fmla="*/ 0 h 66"/>
                    <a:gd name="T46" fmla="*/ 1 w 84"/>
                    <a:gd name="T47" fmla="*/ 0 h 66"/>
                    <a:gd name="T48" fmla="*/ 1 w 84"/>
                    <a:gd name="T49" fmla="*/ 1 h 66"/>
                    <a:gd name="T50" fmla="*/ 1 w 84"/>
                    <a:gd name="T51" fmla="*/ 1 h 66"/>
                    <a:gd name="T52" fmla="*/ 1 w 84"/>
                    <a:gd name="T53" fmla="*/ 1 h 66"/>
                    <a:gd name="T54" fmla="*/ 1 w 84"/>
                    <a:gd name="T55" fmla="*/ 1 h 66"/>
                    <a:gd name="T56" fmla="*/ 1 w 84"/>
                    <a:gd name="T57" fmla="*/ 1 h 66"/>
                    <a:gd name="T58" fmla="*/ 1 w 84"/>
                    <a:gd name="T59" fmla="*/ 1 h 66"/>
                    <a:gd name="T60" fmla="*/ 1 w 84"/>
                    <a:gd name="T61" fmla="*/ 1 h 66"/>
                    <a:gd name="T62" fmla="*/ 1 w 84"/>
                    <a:gd name="T63" fmla="*/ 1 h 66"/>
                    <a:gd name="T64" fmla="*/ 1 w 84"/>
                    <a:gd name="T65" fmla="*/ 1 h 66"/>
                    <a:gd name="T66" fmla="*/ 1 w 84"/>
                    <a:gd name="T67" fmla="*/ 1 h 66"/>
                    <a:gd name="T68" fmla="*/ 1 w 84"/>
                    <a:gd name="T69" fmla="*/ 1 h 66"/>
                    <a:gd name="T70" fmla="*/ 1 w 84"/>
                    <a:gd name="T71" fmla="*/ 1 h 66"/>
                    <a:gd name="T72" fmla="*/ 1 w 84"/>
                    <a:gd name="T73" fmla="*/ 1 h 66"/>
                    <a:gd name="T74" fmla="*/ 1 w 84"/>
                    <a:gd name="T75" fmla="*/ 1 h 66"/>
                    <a:gd name="T76" fmla="*/ 1 w 84"/>
                    <a:gd name="T77" fmla="*/ 1 h 66"/>
                    <a:gd name="T78" fmla="*/ 1 w 84"/>
                    <a:gd name="T79" fmla="*/ 1 h 66"/>
                    <a:gd name="T80" fmla="*/ 1 w 84"/>
                    <a:gd name="T81" fmla="*/ 1 h 66"/>
                    <a:gd name="T82" fmla="*/ 1 w 84"/>
                    <a:gd name="T83" fmla="*/ 1 h 66"/>
                    <a:gd name="T84" fmla="*/ 1 w 84"/>
                    <a:gd name="T85" fmla="*/ 1 h 66"/>
                    <a:gd name="T86" fmla="*/ 1 w 84"/>
                    <a:gd name="T87" fmla="*/ 1 h 66"/>
                    <a:gd name="T88" fmla="*/ 1 w 84"/>
                    <a:gd name="T89" fmla="*/ 1 h 66"/>
                    <a:gd name="T90" fmla="*/ 1 w 84"/>
                    <a:gd name="T91" fmla="*/ 1 h 66"/>
                    <a:gd name="T92" fmla="*/ 1 w 84"/>
                    <a:gd name="T93" fmla="*/ 1 h 66"/>
                    <a:gd name="T94" fmla="*/ 1 w 84"/>
                    <a:gd name="T95" fmla="*/ 1 h 66"/>
                    <a:gd name="T96" fmla="*/ 1 w 84"/>
                    <a:gd name="T97" fmla="*/ 1 h 66"/>
                    <a:gd name="T98" fmla="*/ 1 w 84"/>
                    <a:gd name="T99" fmla="*/ 1 h 66"/>
                    <a:gd name="T100" fmla="*/ 1 w 84"/>
                    <a:gd name="T101" fmla="*/ 1 h 66"/>
                    <a:gd name="T102" fmla="*/ 1 w 84"/>
                    <a:gd name="T103" fmla="*/ 1 h 66"/>
                    <a:gd name="T104" fmla="*/ 0 w 84"/>
                    <a:gd name="T105" fmla="*/ 1 h 66"/>
                    <a:gd name="T106" fmla="*/ 0 w 84"/>
                    <a:gd name="T107" fmla="*/ 1 h 6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84"/>
                    <a:gd name="T163" fmla="*/ 0 h 66"/>
                    <a:gd name="T164" fmla="*/ 84 w 84"/>
                    <a:gd name="T165" fmla="*/ 66 h 6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84" h="66">
                      <a:moveTo>
                        <a:pt x="0" y="59"/>
                      </a:moveTo>
                      <a:lnTo>
                        <a:pt x="0" y="57"/>
                      </a:lnTo>
                      <a:lnTo>
                        <a:pt x="0" y="54"/>
                      </a:lnTo>
                      <a:lnTo>
                        <a:pt x="0" y="50"/>
                      </a:lnTo>
                      <a:lnTo>
                        <a:pt x="2" y="45"/>
                      </a:lnTo>
                      <a:lnTo>
                        <a:pt x="2" y="41"/>
                      </a:lnTo>
                      <a:lnTo>
                        <a:pt x="3" y="38"/>
                      </a:lnTo>
                      <a:lnTo>
                        <a:pt x="5" y="35"/>
                      </a:lnTo>
                      <a:lnTo>
                        <a:pt x="6" y="32"/>
                      </a:lnTo>
                      <a:lnTo>
                        <a:pt x="8" y="29"/>
                      </a:lnTo>
                      <a:lnTo>
                        <a:pt x="9" y="26"/>
                      </a:lnTo>
                      <a:lnTo>
                        <a:pt x="11" y="23"/>
                      </a:lnTo>
                      <a:lnTo>
                        <a:pt x="14" y="20"/>
                      </a:lnTo>
                      <a:lnTo>
                        <a:pt x="15" y="18"/>
                      </a:lnTo>
                      <a:lnTo>
                        <a:pt x="18" y="13"/>
                      </a:lnTo>
                      <a:lnTo>
                        <a:pt x="19" y="10"/>
                      </a:lnTo>
                      <a:lnTo>
                        <a:pt x="24" y="9"/>
                      </a:lnTo>
                      <a:lnTo>
                        <a:pt x="27" y="6"/>
                      </a:lnTo>
                      <a:lnTo>
                        <a:pt x="30" y="4"/>
                      </a:lnTo>
                      <a:lnTo>
                        <a:pt x="34" y="3"/>
                      </a:lnTo>
                      <a:lnTo>
                        <a:pt x="38" y="1"/>
                      </a:lnTo>
                      <a:lnTo>
                        <a:pt x="43" y="0"/>
                      </a:lnTo>
                      <a:lnTo>
                        <a:pt x="47" y="0"/>
                      </a:lnTo>
                      <a:lnTo>
                        <a:pt x="52" y="0"/>
                      </a:lnTo>
                      <a:lnTo>
                        <a:pt x="58" y="1"/>
                      </a:lnTo>
                      <a:lnTo>
                        <a:pt x="63" y="1"/>
                      </a:lnTo>
                      <a:lnTo>
                        <a:pt x="69" y="4"/>
                      </a:lnTo>
                      <a:lnTo>
                        <a:pt x="74" y="4"/>
                      </a:lnTo>
                      <a:lnTo>
                        <a:pt x="77" y="6"/>
                      </a:lnTo>
                      <a:lnTo>
                        <a:pt x="80" y="7"/>
                      </a:lnTo>
                      <a:lnTo>
                        <a:pt x="84" y="9"/>
                      </a:lnTo>
                      <a:lnTo>
                        <a:pt x="59" y="41"/>
                      </a:lnTo>
                      <a:lnTo>
                        <a:pt x="49" y="44"/>
                      </a:lnTo>
                      <a:lnTo>
                        <a:pt x="56" y="22"/>
                      </a:lnTo>
                      <a:lnTo>
                        <a:pt x="55" y="20"/>
                      </a:lnTo>
                      <a:lnTo>
                        <a:pt x="50" y="20"/>
                      </a:lnTo>
                      <a:lnTo>
                        <a:pt x="46" y="20"/>
                      </a:lnTo>
                      <a:lnTo>
                        <a:pt x="43" y="20"/>
                      </a:lnTo>
                      <a:lnTo>
                        <a:pt x="40" y="20"/>
                      </a:lnTo>
                      <a:lnTo>
                        <a:pt x="37" y="22"/>
                      </a:lnTo>
                      <a:lnTo>
                        <a:pt x="33" y="23"/>
                      </a:lnTo>
                      <a:lnTo>
                        <a:pt x="30" y="26"/>
                      </a:lnTo>
                      <a:lnTo>
                        <a:pt x="25" y="31"/>
                      </a:lnTo>
                      <a:lnTo>
                        <a:pt x="22" y="35"/>
                      </a:lnTo>
                      <a:lnTo>
                        <a:pt x="21" y="37"/>
                      </a:lnTo>
                      <a:lnTo>
                        <a:pt x="19" y="40"/>
                      </a:lnTo>
                      <a:lnTo>
                        <a:pt x="18" y="44"/>
                      </a:lnTo>
                      <a:lnTo>
                        <a:pt x="16" y="47"/>
                      </a:lnTo>
                      <a:lnTo>
                        <a:pt x="14" y="51"/>
                      </a:lnTo>
                      <a:lnTo>
                        <a:pt x="14" y="56"/>
                      </a:lnTo>
                      <a:lnTo>
                        <a:pt x="12" y="60"/>
                      </a:lnTo>
                      <a:lnTo>
                        <a:pt x="12" y="66"/>
                      </a:lnTo>
                      <a:lnTo>
                        <a:pt x="0" y="59"/>
                      </a:lnTo>
                      <a:close/>
                    </a:path>
                  </a:pathLst>
                </a:custGeom>
                <a:solidFill>
                  <a:srgbClr val="1252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6" name="Freeform 166"/>
                <p:cNvSpPr>
                  <a:spLocks/>
                </p:cNvSpPr>
                <p:nvPr/>
              </p:nvSpPr>
              <p:spPr bwMode="auto">
                <a:xfrm>
                  <a:off x="3951" y="3322"/>
                  <a:ext cx="377" cy="328"/>
                </a:xfrm>
                <a:custGeom>
                  <a:avLst/>
                  <a:gdLst>
                    <a:gd name="T0" fmla="*/ 3 w 753"/>
                    <a:gd name="T1" fmla="*/ 3 h 656"/>
                    <a:gd name="T2" fmla="*/ 3 w 753"/>
                    <a:gd name="T3" fmla="*/ 3 h 656"/>
                    <a:gd name="T4" fmla="*/ 3 w 753"/>
                    <a:gd name="T5" fmla="*/ 3 h 656"/>
                    <a:gd name="T6" fmla="*/ 3 w 753"/>
                    <a:gd name="T7" fmla="*/ 3 h 656"/>
                    <a:gd name="T8" fmla="*/ 3 w 753"/>
                    <a:gd name="T9" fmla="*/ 3 h 656"/>
                    <a:gd name="T10" fmla="*/ 2 w 753"/>
                    <a:gd name="T11" fmla="*/ 3 h 656"/>
                    <a:gd name="T12" fmla="*/ 2 w 753"/>
                    <a:gd name="T13" fmla="*/ 3 h 656"/>
                    <a:gd name="T14" fmla="*/ 2 w 753"/>
                    <a:gd name="T15" fmla="*/ 3 h 656"/>
                    <a:gd name="T16" fmla="*/ 1 w 753"/>
                    <a:gd name="T17" fmla="*/ 3 h 656"/>
                    <a:gd name="T18" fmla="*/ 1 w 753"/>
                    <a:gd name="T19" fmla="*/ 3 h 656"/>
                    <a:gd name="T20" fmla="*/ 1 w 753"/>
                    <a:gd name="T21" fmla="*/ 3 h 656"/>
                    <a:gd name="T22" fmla="*/ 1 w 753"/>
                    <a:gd name="T23" fmla="*/ 3 h 656"/>
                    <a:gd name="T24" fmla="*/ 1 w 753"/>
                    <a:gd name="T25" fmla="*/ 3 h 656"/>
                    <a:gd name="T26" fmla="*/ 1 w 753"/>
                    <a:gd name="T27" fmla="*/ 3 h 656"/>
                    <a:gd name="T28" fmla="*/ 1 w 753"/>
                    <a:gd name="T29" fmla="*/ 3 h 656"/>
                    <a:gd name="T30" fmla="*/ 1 w 753"/>
                    <a:gd name="T31" fmla="*/ 3 h 656"/>
                    <a:gd name="T32" fmla="*/ 1 w 753"/>
                    <a:gd name="T33" fmla="*/ 2 h 656"/>
                    <a:gd name="T34" fmla="*/ 1 w 753"/>
                    <a:gd name="T35" fmla="*/ 2 h 656"/>
                    <a:gd name="T36" fmla="*/ 1 w 753"/>
                    <a:gd name="T37" fmla="*/ 2 h 656"/>
                    <a:gd name="T38" fmla="*/ 1 w 753"/>
                    <a:gd name="T39" fmla="*/ 2 h 656"/>
                    <a:gd name="T40" fmla="*/ 1 w 753"/>
                    <a:gd name="T41" fmla="*/ 2 h 656"/>
                    <a:gd name="T42" fmla="*/ 1 w 753"/>
                    <a:gd name="T43" fmla="*/ 1 h 656"/>
                    <a:gd name="T44" fmla="*/ 1 w 753"/>
                    <a:gd name="T45" fmla="*/ 1 h 656"/>
                    <a:gd name="T46" fmla="*/ 1 w 753"/>
                    <a:gd name="T47" fmla="*/ 1 h 656"/>
                    <a:gd name="T48" fmla="*/ 1 w 753"/>
                    <a:gd name="T49" fmla="*/ 0 h 656"/>
                    <a:gd name="T50" fmla="*/ 1 w 753"/>
                    <a:gd name="T51" fmla="*/ 1 h 656"/>
                    <a:gd name="T52" fmla="*/ 1 w 753"/>
                    <a:gd name="T53" fmla="*/ 1 h 656"/>
                    <a:gd name="T54" fmla="*/ 1 w 753"/>
                    <a:gd name="T55" fmla="*/ 1 h 656"/>
                    <a:gd name="T56" fmla="*/ 1 w 753"/>
                    <a:gd name="T57" fmla="*/ 1 h 656"/>
                    <a:gd name="T58" fmla="*/ 1 w 753"/>
                    <a:gd name="T59" fmla="*/ 1 h 656"/>
                    <a:gd name="T60" fmla="*/ 1 w 753"/>
                    <a:gd name="T61" fmla="*/ 1 h 656"/>
                    <a:gd name="T62" fmla="*/ 1 w 753"/>
                    <a:gd name="T63" fmla="*/ 1 h 656"/>
                    <a:gd name="T64" fmla="*/ 1 w 753"/>
                    <a:gd name="T65" fmla="*/ 2 h 656"/>
                    <a:gd name="T66" fmla="*/ 1 w 753"/>
                    <a:gd name="T67" fmla="*/ 2 h 656"/>
                    <a:gd name="T68" fmla="*/ 1 w 753"/>
                    <a:gd name="T69" fmla="*/ 2 h 656"/>
                    <a:gd name="T70" fmla="*/ 1 w 753"/>
                    <a:gd name="T71" fmla="*/ 2 h 656"/>
                    <a:gd name="T72" fmla="*/ 1 w 753"/>
                    <a:gd name="T73" fmla="*/ 3 h 656"/>
                    <a:gd name="T74" fmla="*/ 0 w 753"/>
                    <a:gd name="T75" fmla="*/ 3 h 656"/>
                    <a:gd name="T76" fmla="*/ 1 w 753"/>
                    <a:gd name="T77" fmla="*/ 3 h 656"/>
                    <a:gd name="T78" fmla="*/ 1 w 753"/>
                    <a:gd name="T79" fmla="*/ 3 h 656"/>
                    <a:gd name="T80" fmla="*/ 1 w 753"/>
                    <a:gd name="T81" fmla="*/ 3 h 656"/>
                    <a:gd name="T82" fmla="*/ 1 w 753"/>
                    <a:gd name="T83" fmla="*/ 3 h 656"/>
                    <a:gd name="T84" fmla="*/ 1 w 753"/>
                    <a:gd name="T85" fmla="*/ 3 h 656"/>
                    <a:gd name="T86" fmla="*/ 1 w 753"/>
                    <a:gd name="T87" fmla="*/ 3 h 656"/>
                    <a:gd name="T88" fmla="*/ 2 w 753"/>
                    <a:gd name="T89" fmla="*/ 3 h 656"/>
                    <a:gd name="T90" fmla="*/ 2 w 753"/>
                    <a:gd name="T91" fmla="*/ 3 h 656"/>
                    <a:gd name="T92" fmla="*/ 2 w 753"/>
                    <a:gd name="T93" fmla="*/ 3 h 656"/>
                    <a:gd name="T94" fmla="*/ 3 w 753"/>
                    <a:gd name="T95" fmla="*/ 3 h 656"/>
                    <a:gd name="T96" fmla="*/ 3 w 753"/>
                    <a:gd name="T97" fmla="*/ 3 h 656"/>
                    <a:gd name="T98" fmla="*/ 3 w 753"/>
                    <a:gd name="T99" fmla="*/ 3 h 656"/>
                    <a:gd name="T100" fmla="*/ 3 w 753"/>
                    <a:gd name="T101" fmla="*/ 3 h 6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753"/>
                    <a:gd name="T154" fmla="*/ 0 h 656"/>
                    <a:gd name="T155" fmla="*/ 753 w 753"/>
                    <a:gd name="T156" fmla="*/ 656 h 6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753" h="656">
                      <a:moveTo>
                        <a:pt x="737" y="643"/>
                      </a:moveTo>
                      <a:lnTo>
                        <a:pt x="722" y="628"/>
                      </a:lnTo>
                      <a:lnTo>
                        <a:pt x="721" y="628"/>
                      </a:lnTo>
                      <a:lnTo>
                        <a:pt x="716" y="628"/>
                      </a:lnTo>
                      <a:lnTo>
                        <a:pt x="712" y="627"/>
                      </a:lnTo>
                      <a:lnTo>
                        <a:pt x="707" y="627"/>
                      </a:lnTo>
                      <a:lnTo>
                        <a:pt x="703" y="627"/>
                      </a:lnTo>
                      <a:lnTo>
                        <a:pt x="698" y="627"/>
                      </a:lnTo>
                      <a:lnTo>
                        <a:pt x="691" y="625"/>
                      </a:lnTo>
                      <a:lnTo>
                        <a:pt x="685" y="625"/>
                      </a:lnTo>
                      <a:lnTo>
                        <a:pt x="678" y="624"/>
                      </a:lnTo>
                      <a:lnTo>
                        <a:pt x="671" y="624"/>
                      </a:lnTo>
                      <a:lnTo>
                        <a:pt x="662" y="622"/>
                      </a:lnTo>
                      <a:lnTo>
                        <a:pt x="653" y="622"/>
                      </a:lnTo>
                      <a:lnTo>
                        <a:pt x="644" y="621"/>
                      </a:lnTo>
                      <a:lnTo>
                        <a:pt x="635" y="621"/>
                      </a:lnTo>
                      <a:lnTo>
                        <a:pt x="625" y="619"/>
                      </a:lnTo>
                      <a:lnTo>
                        <a:pt x="613" y="618"/>
                      </a:lnTo>
                      <a:lnTo>
                        <a:pt x="603" y="618"/>
                      </a:lnTo>
                      <a:lnTo>
                        <a:pt x="591" y="617"/>
                      </a:lnTo>
                      <a:lnTo>
                        <a:pt x="580" y="615"/>
                      </a:lnTo>
                      <a:lnTo>
                        <a:pt x="568" y="615"/>
                      </a:lnTo>
                      <a:lnTo>
                        <a:pt x="556" y="614"/>
                      </a:lnTo>
                      <a:lnTo>
                        <a:pt x="543" y="614"/>
                      </a:lnTo>
                      <a:lnTo>
                        <a:pt x="530" y="612"/>
                      </a:lnTo>
                      <a:lnTo>
                        <a:pt x="516" y="611"/>
                      </a:lnTo>
                      <a:lnTo>
                        <a:pt x="503" y="609"/>
                      </a:lnTo>
                      <a:lnTo>
                        <a:pt x="490" y="609"/>
                      </a:lnTo>
                      <a:lnTo>
                        <a:pt x="475" y="608"/>
                      </a:lnTo>
                      <a:lnTo>
                        <a:pt x="462" y="606"/>
                      </a:lnTo>
                      <a:lnTo>
                        <a:pt x="447" y="605"/>
                      </a:lnTo>
                      <a:lnTo>
                        <a:pt x="434" y="605"/>
                      </a:lnTo>
                      <a:lnTo>
                        <a:pt x="418" y="603"/>
                      </a:lnTo>
                      <a:lnTo>
                        <a:pt x="403" y="602"/>
                      </a:lnTo>
                      <a:lnTo>
                        <a:pt x="389" y="600"/>
                      </a:lnTo>
                      <a:lnTo>
                        <a:pt x="374" y="599"/>
                      </a:lnTo>
                      <a:lnTo>
                        <a:pt x="359" y="599"/>
                      </a:lnTo>
                      <a:lnTo>
                        <a:pt x="345" y="598"/>
                      </a:lnTo>
                      <a:lnTo>
                        <a:pt x="330" y="596"/>
                      </a:lnTo>
                      <a:lnTo>
                        <a:pt x="315" y="596"/>
                      </a:lnTo>
                      <a:lnTo>
                        <a:pt x="299" y="595"/>
                      </a:lnTo>
                      <a:lnTo>
                        <a:pt x="284" y="593"/>
                      </a:lnTo>
                      <a:lnTo>
                        <a:pt x="270" y="592"/>
                      </a:lnTo>
                      <a:lnTo>
                        <a:pt x="255" y="592"/>
                      </a:lnTo>
                      <a:lnTo>
                        <a:pt x="240" y="590"/>
                      </a:lnTo>
                      <a:lnTo>
                        <a:pt x="226" y="590"/>
                      </a:lnTo>
                      <a:lnTo>
                        <a:pt x="212" y="589"/>
                      </a:lnTo>
                      <a:lnTo>
                        <a:pt x="199" y="589"/>
                      </a:lnTo>
                      <a:lnTo>
                        <a:pt x="185" y="587"/>
                      </a:lnTo>
                      <a:lnTo>
                        <a:pt x="171" y="586"/>
                      </a:lnTo>
                      <a:lnTo>
                        <a:pt x="158" y="586"/>
                      </a:lnTo>
                      <a:lnTo>
                        <a:pt x="145" y="584"/>
                      </a:lnTo>
                      <a:lnTo>
                        <a:pt x="132" y="583"/>
                      </a:lnTo>
                      <a:lnTo>
                        <a:pt x="118" y="583"/>
                      </a:lnTo>
                      <a:lnTo>
                        <a:pt x="107" y="583"/>
                      </a:lnTo>
                      <a:lnTo>
                        <a:pt x="95" y="583"/>
                      </a:lnTo>
                      <a:lnTo>
                        <a:pt x="83" y="581"/>
                      </a:lnTo>
                      <a:lnTo>
                        <a:pt x="73" y="581"/>
                      </a:lnTo>
                      <a:lnTo>
                        <a:pt x="63" y="581"/>
                      </a:lnTo>
                      <a:lnTo>
                        <a:pt x="52" y="581"/>
                      </a:lnTo>
                      <a:lnTo>
                        <a:pt x="42" y="581"/>
                      </a:lnTo>
                      <a:lnTo>
                        <a:pt x="33" y="581"/>
                      </a:lnTo>
                      <a:lnTo>
                        <a:pt x="25" y="581"/>
                      </a:lnTo>
                      <a:lnTo>
                        <a:pt x="17" y="581"/>
                      </a:lnTo>
                      <a:lnTo>
                        <a:pt x="17" y="580"/>
                      </a:lnTo>
                      <a:lnTo>
                        <a:pt x="17" y="577"/>
                      </a:lnTo>
                      <a:lnTo>
                        <a:pt x="17" y="574"/>
                      </a:lnTo>
                      <a:lnTo>
                        <a:pt x="20" y="570"/>
                      </a:lnTo>
                      <a:lnTo>
                        <a:pt x="20" y="565"/>
                      </a:lnTo>
                      <a:lnTo>
                        <a:pt x="20" y="562"/>
                      </a:lnTo>
                      <a:lnTo>
                        <a:pt x="22" y="559"/>
                      </a:lnTo>
                      <a:lnTo>
                        <a:pt x="23" y="555"/>
                      </a:lnTo>
                      <a:lnTo>
                        <a:pt x="23" y="551"/>
                      </a:lnTo>
                      <a:lnTo>
                        <a:pt x="25" y="548"/>
                      </a:lnTo>
                      <a:lnTo>
                        <a:pt x="26" y="542"/>
                      </a:lnTo>
                      <a:lnTo>
                        <a:pt x="29" y="537"/>
                      </a:lnTo>
                      <a:lnTo>
                        <a:pt x="29" y="532"/>
                      </a:lnTo>
                      <a:lnTo>
                        <a:pt x="30" y="526"/>
                      </a:lnTo>
                      <a:lnTo>
                        <a:pt x="32" y="520"/>
                      </a:lnTo>
                      <a:lnTo>
                        <a:pt x="33" y="514"/>
                      </a:lnTo>
                      <a:lnTo>
                        <a:pt x="36" y="507"/>
                      </a:lnTo>
                      <a:lnTo>
                        <a:pt x="38" y="501"/>
                      </a:lnTo>
                      <a:lnTo>
                        <a:pt x="39" y="493"/>
                      </a:lnTo>
                      <a:lnTo>
                        <a:pt x="41" y="488"/>
                      </a:lnTo>
                      <a:lnTo>
                        <a:pt x="42" y="479"/>
                      </a:lnTo>
                      <a:lnTo>
                        <a:pt x="44" y="471"/>
                      </a:lnTo>
                      <a:lnTo>
                        <a:pt x="47" y="463"/>
                      </a:lnTo>
                      <a:lnTo>
                        <a:pt x="48" y="455"/>
                      </a:lnTo>
                      <a:lnTo>
                        <a:pt x="49" y="445"/>
                      </a:lnTo>
                      <a:lnTo>
                        <a:pt x="52" y="436"/>
                      </a:lnTo>
                      <a:lnTo>
                        <a:pt x="54" y="428"/>
                      </a:lnTo>
                      <a:lnTo>
                        <a:pt x="57" y="419"/>
                      </a:lnTo>
                      <a:lnTo>
                        <a:pt x="58" y="408"/>
                      </a:lnTo>
                      <a:lnTo>
                        <a:pt x="60" y="400"/>
                      </a:lnTo>
                      <a:lnTo>
                        <a:pt x="63" y="389"/>
                      </a:lnTo>
                      <a:lnTo>
                        <a:pt x="64" y="379"/>
                      </a:lnTo>
                      <a:lnTo>
                        <a:pt x="67" y="369"/>
                      </a:lnTo>
                      <a:lnTo>
                        <a:pt x="69" y="359"/>
                      </a:lnTo>
                      <a:lnTo>
                        <a:pt x="72" y="347"/>
                      </a:lnTo>
                      <a:lnTo>
                        <a:pt x="74" y="337"/>
                      </a:lnTo>
                      <a:lnTo>
                        <a:pt x="76" y="325"/>
                      </a:lnTo>
                      <a:lnTo>
                        <a:pt x="77" y="313"/>
                      </a:lnTo>
                      <a:lnTo>
                        <a:pt x="80" y="302"/>
                      </a:lnTo>
                      <a:lnTo>
                        <a:pt x="83" y="290"/>
                      </a:lnTo>
                      <a:lnTo>
                        <a:pt x="85" y="278"/>
                      </a:lnTo>
                      <a:lnTo>
                        <a:pt x="88" y="266"/>
                      </a:lnTo>
                      <a:lnTo>
                        <a:pt x="89" y="253"/>
                      </a:lnTo>
                      <a:lnTo>
                        <a:pt x="92" y="241"/>
                      </a:lnTo>
                      <a:lnTo>
                        <a:pt x="94" y="228"/>
                      </a:lnTo>
                      <a:lnTo>
                        <a:pt x="96" y="215"/>
                      </a:lnTo>
                      <a:lnTo>
                        <a:pt x="98" y="202"/>
                      </a:lnTo>
                      <a:lnTo>
                        <a:pt x="101" y="189"/>
                      </a:lnTo>
                      <a:lnTo>
                        <a:pt x="102" y="176"/>
                      </a:lnTo>
                      <a:lnTo>
                        <a:pt x="105" y="162"/>
                      </a:lnTo>
                      <a:lnTo>
                        <a:pt x="107" y="148"/>
                      </a:lnTo>
                      <a:lnTo>
                        <a:pt x="110" y="134"/>
                      </a:lnTo>
                      <a:lnTo>
                        <a:pt x="111" y="121"/>
                      </a:lnTo>
                      <a:lnTo>
                        <a:pt x="114" y="107"/>
                      </a:lnTo>
                      <a:lnTo>
                        <a:pt x="116" y="92"/>
                      </a:lnTo>
                      <a:lnTo>
                        <a:pt x="118" y="79"/>
                      </a:lnTo>
                      <a:lnTo>
                        <a:pt x="120" y="64"/>
                      </a:lnTo>
                      <a:lnTo>
                        <a:pt x="121" y="49"/>
                      </a:lnTo>
                      <a:lnTo>
                        <a:pt x="124" y="35"/>
                      </a:lnTo>
                      <a:lnTo>
                        <a:pt x="126" y="20"/>
                      </a:lnTo>
                      <a:lnTo>
                        <a:pt x="108" y="0"/>
                      </a:lnTo>
                      <a:lnTo>
                        <a:pt x="108" y="1"/>
                      </a:lnTo>
                      <a:lnTo>
                        <a:pt x="108" y="3"/>
                      </a:lnTo>
                      <a:lnTo>
                        <a:pt x="107" y="6"/>
                      </a:lnTo>
                      <a:lnTo>
                        <a:pt x="107" y="8"/>
                      </a:lnTo>
                      <a:lnTo>
                        <a:pt x="107" y="11"/>
                      </a:lnTo>
                      <a:lnTo>
                        <a:pt x="107" y="14"/>
                      </a:lnTo>
                      <a:lnTo>
                        <a:pt x="105" y="19"/>
                      </a:lnTo>
                      <a:lnTo>
                        <a:pt x="105" y="23"/>
                      </a:lnTo>
                      <a:lnTo>
                        <a:pt x="104" y="28"/>
                      </a:lnTo>
                      <a:lnTo>
                        <a:pt x="104" y="32"/>
                      </a:lnTo>
                      <a:lnTo>
                        <a:pt x="104" y="38"/>
                      </a:lnTo>
                      <a:lnTo>
                        <a:pt x="104" y="44"/>
                      </a:lnTo>
                      <a:lnTo>
                        <a:pt x="102" y="49"/>
                      </a:lnTo>
                      <a:lnTo>
                        <a:pt x="102" y="57"/>
                      </a:lnTo>
                      <a:lnTo>
                        <a:pt x="101" y="63"/>
                      </a:lnTo>
                      <a:lnTo>
                        <a:pt x="99" y="70"/>
                      </a:lnTo>
                      <a:lnTo>
                        <a:pt x="98" y="77"/>
                      </a:lnTo>
                      <a:lnTo>
                        <a:pt x="98" y="86"/>
                      </a:lnTo>
                      <a:lnTo>
                        <a:pt x="96" y="93"/>
                      </a:lnTo>
                      <a:lnTo>
                        <a:pt x="95" y="102"/>
                      </a:lnTo>
                      <a:lnTo>
                        <a:pt x="95" y="111"/>
                      </a:lnTo>
                      <a:lnTo>
                        <a:pt x="94" y="120"/>
                      </a:lnTo>
                      <a:lnTo>
                        <a:pt x="92" y="129"/>
                      </a:lnTo>
                      <a:lnTo>
                        <a:pt x="91" y="139"/>
                      </a:lnTo>
                      <a:lnTo>
                        <a:pt x="91" y="148"/>
                      </a:lnTo>
                      <a:lnTo>
                        <a:pt x="89" y="158"/>
                      </a:lnTo>
                      <a:lnTo>
                        <a:pt x="88" y="168"/>
                      </a:lnTo>
                      <a:lnTo>
                        <a:pt x="86" y="178"/>
                      </a:lnTo>
                      <a:lnTo>
                        <a:pt x="85" y="189"/>
                      </a:lnTo>
                      <a:lnTo>
                        <a:pt x="83" y="200"/>
                      </a:lnTo>
                      <a:lnTo>
                        <a:pt x="80" y="211"/>
                      </a:lnTo>
                      <a:lnTo>
                        <a:pt x="79" y="222"/>
                      </a:lnTo>
                      <a:lnTo>
                        <a:pt x="77" y="233"/>
                      </a:lnTo>
                      <a:lnTo>
                        <a:pt x="76" y="244"/>
                      </a:lnTo>
                      <a:lnTo>
                        <a:pt x="73" y="256"/>
                      </a:lnTo>
                      <a:lnTo>
                        <a:pt x="72" y="268"/>
                      </a:lnTo>
                      <a:lnTo>
                        <a:pt x="70" y="281"/>
                      </a:lnTo>
                      <a:lnTo>
                        <a:pt x="67" y="293"/>
                      </a:lnTo>
                      <a:lnTo>
                        <a:pt x="66" y="304"/>
                      </a:lnTo>
                      <a:lnTo>
                        <a:pt x="63" y="316"/>
                      </a:lnTo>
                      <a:lnTo>
                        <a:pt x="61" y="328"/>
                      </a:lnTo>
                      <a:lnTo>
                        <a:pt x="58" y="341"/>
                      </a:lnTo>
                      <a:lnTo>
                        <a:pt x="57" y="353"/>
                      </a:lnTo>
                      <a:lnTo>
                        <a:pt x="54" y="365"/>
                      </a:lnTo>
                      <a:lnTo>
                        <a:pt x="51" y="378"/>
                      </a:lnTo>
                      <a:lnTo>
                        <a:pt x="49" y="391"/>
                      </a:lnTo>
                      <a:lnTo>
                        <a:pt x="47" y="403"/>
                      </a:lnTo>
                      <a:lnTo>
                        <a:pt x="44" y="416"/>
                      </a:lnTo>
                      <a:lnTo>
                        <a:pt x="41" y="428"/>
                      </a:lnTo>
                      <a:lnTo>
                        <a:pt x="38" y="441"/>
                      </a:lnTo>
                      <a:lnTo>
                        <a:pt x="35" y="452"/>
                      </a:lnTo>
                      <a:lnTo>
                        <a:pt x="33" y="466"/>
                      </a:lnTo>
                      <a:lnTo>
                        <a:pt x="29" y="477"/>
                      </a:lnTo>
                      <a:lnTo>
                        <a:pt x="27" y="491"/>
                      </a:lnTo>
                      <a:lnTo>
                        <a:pt x="23" y="502"/>
                      </a:lnTo>
                      <a:lnTo>
                        <a:pt x="20" y="515"/>
                      </a:lnTo>
                      <a:lnTo>
                        <a:pt x="17" y="527"/>
                      </a:lnTo>
                      <a:lnTo>
                        <a:pt x="14" y="539"/>
                      </a:lnTo>
                      <a:lnTo>
                        <a:pt x="11" y="552"/>
                      </a:lnTo>
                      <a:lnTo>
                        <a:pt x="7" y="564"/>
                      </a:lnTo>
                      <a:lnTo>
                        <a:pt x="4" y="576"/>
                      </a:lnTo>
                      <a:lnTo>
                        <a:pt x="1" y="587"/>
                      </a:lnTo>
                      <a:lnTo>
                        <a:pt x="0" y="589"/>
                      </a:lnTo>
                      <a:lnTo>
                        <a:pt x="0" y="592"/>
                      </a:lnTo>
                      <a:lnTo>
                        <a:pt x="0" y="593"/>
                      </a:lnTo>
                      <a:lnTo>
                        <a:pt x="1" y="595"/>
                      </a:lnTo>
                      <a:lnTo>
                        <a:pt x="2" y="596"/>
                      </a:lnTo>
                      <a:lnTo>
                        <a:pt x="7" y="596"/>
                      </a:lnTo>
                      <a:lnTo>
                        <a:pt x="11" y="596"/>
                      </a:lnTo>
                      <a:lnTo>
                        <a:pt x="13" y="596"/>
                      </a:lnTo>
                      <a:lnTo>
                        <a:pt x="17" y="596"/>
                      </a:lnTo>
                      <a:lnTo>
                        <a:pt x="20" y="596"/>
                      </a:lnTo>
                      <a:lnTo>
                        <a:pt x="25" y="596"/>
                      </a:lnTo>
                      <a:lnTo>
                        <a:pt x="30" y="596"/>
                      </a:lnTo>
                      <a:lnTo>
                        <a:pt x="36" y="596"/>
                      </a:lnTo>
                      <a:lnTo>
                        <a:pt x="41" y="596"/>
                      </a:lnTo>
                      <a:lnTo>
                        <a:pt x="48" y="596"/>
                      </a:lnTo>
                      <a:lnTo>
                        <a:pt x="55" y="596"/>
                      </a:lnTo>
                      <a:lnTo>
                        <a:pt x="63" y="596"/>
                      </a:lnTo>
                      <a:lnTo>
                        <a:pt x="70" y="596"/>
                      </a:lnTo>
                      <a:lnTo>
                        <a:pt x="79" y="596"/>
                      </a:lnTo>
                      <a:lnTo>
                        <a:pt x="88" y="596"/>
                      </a:lnTo>
                      <a:lnTo>
                        <a:pt x="96" y="596"/>
                      </a:lnTo>
                      <a:lnTo>
                        <a:pt x="107" y="596"/>
                      </a:lnTo>
                      <a:lnTo>
                        <a:pt x="117" y="598"/>
                      </a:lnTo>
                      <a:lnTo>
                        <a:pt x="127" y="598"/>
                      </a:lnTo>
                      <a:lnTo>
                        <a:pt x="138" y="598"/>
                      </a:lnTo>
                      <a:lnTo>
                        <a:pt x="148" y="599"/>
                      </a:lnTo>
                      <a:lnTo>
                        <a:pt x="161" y="599"/>
                      </a:lnTo>
                      <a:lnTo>
                        <a:pt x="171" y="599"/>
                      </a:lnTo>
                      <a:lnTo>
                        <a:pt x="185" y="599"/>
                      </a:lnTo>
                      <a:lnTo>
                        <a:pt x="196" y="600"/>
                      </a:lnTo>
                      <a:lnTo>
                        <a:pt x="210" y="600"/>
                      </a:lnTo>
                      <a:lnTo>
                        <a:pt x="221" y="602"/>
                      </a:lnTo>
                      <a:lnTo>
                        <a:pt x="234" y="602"/>
                      </a:lnTo>
                      <a:lnTo>
                        <a:pt x="249" y="603"/>
                      </a:lnTo>
                      <a:lnTo>
                        <a:pt x="262" y="605"/>
                      </a:lnTo>
                      <a:lnTo>
                        <a:pt x="277" y="605"/>
                      </a:lnTo>
                      <a:lnTo>
                        <a:pt x="290" y="605"/>
                      </a:lnTo>
                      <a:lnTo>
                        <a:pt x="305" y="606"/>
                      </a:lnTo>
                      <a:lnTo>
                        <a:pt x="320" y="608"/>
                      </a:lnTo>
                      <a:lnTo>
                        <a:pt x="334" y="608"/>
                      </a:lnTo>
                      <a:lnTo>
                        <a:pt x="349" y="609"/>
                      </a:lnTo>
                      <a:lnTo>
                        <a:pt x="364" y="609"/>
                      </a:lnTo>
                      <a:lnTo>
                        <a:pt x="380" y="611"/>
                      </a:lnTo>
                      <a:lnTo>
                        <a:pt x="395" y="612"/>
                      </a:lnTo>
                      <a:lnTo>
                        <a:pt x="411" y="614"/>
                      </a:lnTo>
                      <a:lnTo>
                        <a:pt x="425" y="615"/>
                      </a:lnTo>
                      <a:lnTo>
                        <a:pt x="442" y="617"/>
                      </a:lnTo>
                      <a:lnTo>
                        <a:pt x="456" y="618"/>
                      </a:lnTo>
                      <a:lnTo>
                        <a:pt x="472" y="618"/>
                      </a:lnTo>
                      <a:lnTo>
                        <a:pt x="489" y="621"/>
                      </a:lnTo>
                      <a:lnTo>
                        <a:pt x="505" y="622"/>
                      </a:lnTo>
                      <a:lnTo>
                        <a:pt x="521" y="622"/>
                      </a:lnTo>
                      <a:lnTo>
                        <a:pt x="536" y="625"/>
                      </a:lnTo>
                      <a:lnTo>
                        <a:pt x="552" y="627"/>
                      </a:lnTo>
                      <a:lnTo>
                        <a:pt x="568" y="628"/>
                      </a:lnTo>
                      <a:lnTo>
                        <a:pt x="582" y="630"/>
                      </a:lnTo>
                      <a:lnTo>
                        <a:pt x="599" y="633"/>
                      </a:lnTo>
                      <a:lnTo>
                        <a:pt x="615" y="634"/>
                      </a:lnTo>
                      <a:lnTo>
                        <a:pt x="631" y="637"/>
                      </a:lnTo>
                      <a:lnTo>
                        <a:pt x="646" y="639"/>
                      </a:lnTo>
                      <a:lnTo>
                        <a:pt x="662" y="641"/>
                      </a:lnTo>
                      <a:lnTo>
                        <a:pt x="676" y="643"/>
                      </a:lnTo>
                      <a:lnTo>
                        <a:pt x="693" y="646"/>
                      </a:lnTo>
                      <a:lnTo>
                        <a:pt x="707" y="649"/>
                      </a:lnTo>
                      <a:lnTo>
                        <a:pt x="723" y="652"/>
                      </a:lnTo>
                      <a:lnTo>
                        <a:pt x="738" y="653"/>
                      </a:lnTo>
                      <a:lnTo>
                        <a:pt x="753" y="656"/>
                      </a:lnTo>
                      <a:lnTo>
                        <a:pt x="737" y="643"/>
                      </a:lnTo>
                      <a:close/>
                    </a:path>
                  </a:pathLst>
                </a:custGeom>
                <a:solidFill>
                  <a:srgbClr val="6666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7" name="Freeform 167"/>
                <p:cNvSpPr>
                  <a:spLocks/>
                </p:cNvSpPr>
                <p:nvPr/>
              </p:nvSpPr>
              <p:spPr bwMode="auto">
                <a:xfrm>
                  <a:off x="4012" y="3312"/>
                  <a:ext cx="406" cy="16"/>
                </a:xfrm>
                <a:custGeom>
                  <a:avLst/>
                  <a:gdLst>
                    <a:gd name="T0" fmla="*/ 1 w 812"/>
                    <a:gd name="T1" fmla="*/ 1 h 32"/>
                    <a:gd name="T2" fmla="*/ 1 w 812"/>
                    <a:gd name="T3" fmla="*/ 1 h 32"/>
                    <a:gd name="T4" fmla="*/ 1 w 812"/>
                    <a:gd name="T5" fmla="*/ 1 h 32"/>
                    <a:gd name="T6" fmla="*/ 1 w 812"/>
                    <a:gd name="T7" fmla="*/ 1 h 32"/>
                    <a:gd name="T8" fmla="*/ 1 w 812"/>
                    <a:gd name="T9" fmla="*/ 1 h 32"/>
                    <a:gd name="T10" fmla="*/ 1 w 812"/>
                    <a:gd name="T11" fmla="*/ 1 h 32"/>
                    <a:gd name="T12" fmla="*/ 1 w 812"/>
                    <a:gd name="T13" fmla="*/ 1 h 32"/>
                    <a:gd name="T14" fmla="*/ 1 w 812"/>
                    <a:gd name="T15" fmla="*/ 1 h 32"/>
                    <a:gd name="T16" fmla="*/ 1 w 812"/>
                    <a:gd name="T17" fmla="*/ 1 h 32"/>
                    <a:gd name="T18" fmla="*/ 1 w 812"/>
                    <a:gd name="T19" fmla="*/ 1 h 32"/>
                    <a:gd name="T20" fmla="*/ 1 w 812"/>
                    <a:gd name="T21" fmla="*/ 1 h 32"/>
                    <a:gd name="T22" fmla="*/ 1 w 812"/>
                    <a:gd name="T23" fmla="*/ 1 h 32"/>
                    <a:gd name="T24" fmla="*/ 1 w 812"/>
                    <a:gd name="T25" fmla="*/ 1 h 32"/>
                    <a:gd name="T26" fmla="*/ 1 w 812"/>
                    <a:gd name="T27" fmla="*/ 1 h 32"/>
                    <a:gd name="T28" fmla="*/ 2 w 812"/>
                    <a:gd name="T29" fmla="*/ 1 h 32"/>
                    <a:gd name="T30" fmla="*/ 2 w 812"/>
                    <a:gd name="T31" fmla="*/ 1 h 32"/>
                    <a:gd name="T32" fmla="*/ 2 w 812"/>
                    <a:gd name="T33" fmla="*/ 1 h 32"/>
                    <a:gd name="T34" fmla="*/ 2 w 812"/>
                    <a:gd name="T35" fmla="*/ 0 h 32"/>
                    <a:gd name="T36" fmla="*/ 2 w 812"/>
                    <a:gd name="T37" fmla="*/ 0 h 32"/>
                    <a:gd name="T38" fmla="*/ 2 w 812"/>
                    <a:gd name="T39" fmla="*/ 0 h 32"/>
                    <a:gd name="T40" fmla="*/ 2 w 812"/>
                    <a:gd name="T41" fmla="*/ 0 h 32"/>
                    <a:gd name="T42" fmla="*/ 2 w 812"/>
                    <a:gd name="T43" fmla="*/ 0 h 32"/>
                    <a:gd name="T44" fmla="*/ 2 w 812"/>
                    <a:gd name="T45" fmla="*/ 0 h 32"/>
                    <a:gd name="T46" fmla="*/ 2 w 812"/>
                    <a:gd name="T47" fmla="*/ 0 h 32"/>
                    <a:gd name="T48" fmla="*/ 3 w 812"/>
                    <a:gd name="T49" fmla="*/ 1 h 32"/>
                    <a:gd name="T50" fmla="*/ 3 w 812"/>
                    <a:gd name="T51" fmla="*/ 1 h 32"/>
                    <a:gd name="T52" fmla="*/ 3 w 812"/>
                    <a:gd name="T53" fmla="*/ 1 h 32"/>
                    <a:gd name="T54" fmla="*/ 3 w 812"/>
                    <a:gd name="T55" fmla="*/ 1 h 32"/>
                    <a:gd name="T56" fmla="*/ 3 w 812"/>
                    <a:gd name="T57" fmla="*/ 1 h 32"/>
                    <a:gd name="T58" fmla="*/ 3 w 812"/>
                    <a:gd name="T59" fmla="*/ 1 h 32"/>
                    <a:gd name="T60" fmla="*/ 3 w 812"/>
                    <a:gd name="T61" fmla="*/ 1 h 32"/>
                    <a:gd name="T62" fmla="*/ 3 w 812"/>
                    <a:gd name="T63" fmla="*/ 1 h 32"/>
                    <a:gd name="T64" fmla="*/ 3 w 812"/>
                    <a:gd name="T65" fmla="*/ 1 h 32"/>
                    <a:gd name="T66" fmla="*/ 3 w 812"/>
                    <a:gd name="T67" fmla="*/ 1 h 32"/>
                    <a:gd name="T68" fmla="*/ 3 w 812"/>
                    <a:gd name="T69" fmla="*/ 1 h 32"/>
                    <a:gd name="T70" fmla="*/ 3 w 812"/>
                    <a:gd name="T71" fmla="*/ 1 h 32"/>
                    <a:gd name="T72" fmla="*/ 3 w 812"/>
                    <a:gd name="T73" fmla="*/ 1 h 32"/>
                    <a:gd name="T74" fmla="*/ 3 w 812"/>
                    <a:gd name="T75" fmla="*/ 1 h 32"/>
                    <a:gd name="T76" fmla="*/ 3 w 812"/>
                    <a:gd name="T77" fmla="*/ 1 h 32"/>
                    <a:gd name="T78" fmla="*/ 3 w 812"/>
                    <a:gd name="T79" fmla="*/ 1 h 32"/>
                    <a:gd name="T80" fmla="*/ 3 w 812"/>
                    <a:gd name="T81" fmla="*/ 1 h 32"/>
                    <a:gd name="T82" fmla="*/ 3 w 812"/>
                    <a:gd name="T83" fmla="*/ 1 h 32"/>
                    <a:gd name="T84" fmla="*/ 3 w 812"/>
                    <a:gd name="T85" fmla="*/ 1 h 32"/>
                    <a:gd name="T86" fmla="*/ 3 w 812"/>
                    <a:gd name="T87" fmla="*/ 1 h 32"/>
                    <a:gd name="T88" fmla="*/ 3 w 812"/>
                    <a:gd name="T89" fmla="*/ 1 h 32"/>
                    <a:gd name="T90" fmla="*/ 3 w 812"/>
                    <a:gd name="T91" fmla="*/ 1 h 32"/>
                    <a:gd name="T92" fmla="*/ 3 w 812"/>
                    <a:gd name="T93" fmla="*/ 1 h 32"/>
                    <a:gd name="T94" fmla="*/ 3 w 812"/>
                    <a:gd name="T95" fmla="*/ 1 h 32"/>
                    <a:gd name="T96" fmla="*/ 3 w 812"/>
                    <a:gd name="T97" fmla="*/ 1 h 32"/>
                    <a:gd name="T98" fmla="*/ 3 w 812"/>
                    <a:gd name="T99" fmla="*/ 1 h 32"/>
                    <a:gd name="T100" fmla="*/ 3 w 812"/>
                    <a:gd name="T101" fmla="*/ 1 h 32"/>
                    <a:gd name="T102" fmla="*/ 2 w 812"/>
                    <a:gd name="T103" fmla="*/ 1 h 32"/>
                    <a:gd name="T104" fmla="*/ 2 w 812"/>
                    <a:gd name="T105" fmla="*/ 1 h 32"/>
                    <a:gd name="T106" fmla="*/ 2 w 812"/>
                    <a:gd name="T107" fmla="*/ 1 h 32"/>
                    <a:gd name="T108" fmla="*/ 2 w 812"/>
                    <a:gd name="T109" fmla="*/ 1 h 32"/>
                    <a:gd name="T110" fmla="*/ 2 w 812"/>
                    <a:gd name="T111" fmla="*/ 1 h 32"/>
                    <a:gd name="T112" fmla="*/ 1 w 812"/>
                    <a:gd name="T113" fmla="*/ 1 h 32"/>
                    <a:gd name="T114" fmla="*/ 1 w 812"/>
                    <a:gd name="T115" fmla="*/ 1 h 32"/>
                    <a:gd name="T116" fmla="*/ 1 w 812"/>
                    <a:gd name="T117" fmla="*/ 1 h 32"/>
                    <a:gd name="T118" fmla="*/ 1 w 812"/>
                    <a:gd name="T119" fmla="*/ 1 h 32"/>
                    <a:gd name="T120" fmla="*/ 1 w 812"/>
                    <a:gd name="T121" fmla="*/ 1 h 32"/>
                    <a:gd name="T122" fmla="*/ 1 w 812"/>
                    <a:gd name="T123" fmla="*/ 1 h 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12"/>
                    <a:gd name="T187" fmla="*/ 0 h 32"/>
                    <a:gd name="T188" fmla="*/ 812 w 812"/>
                    <a:gd name="T189" fmla="*/ 32 h 3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12" h="32">
                      <a:moveTo>
                        <a:pt x="0" y="22"/>
                      </a:moveTo>
                      <a:lnTo>
                        <a:pt x="0" y="22"/>
                      </a:lnTo>
                      <a:lnTo>
                        <a:pt x="3" y="22"/>
                      </a:lnTo>
                      <a:lnTo>
                        <a:pt x="5" y="20"/>
                      </a:lnTo>
                      <a:lnTo>
                        <a:pt x="9" y="20"/>
                      </a:lnTo>
                      <a:lnTo>
                        <a:pt x="14" y="20"/>
                      </a:lnTo>
                      <a:lnTo>
                        <a:pt x="20" y="20"/>
                      </a:lnTo>
                      <a:lnTo>
                        <a:pt x="22" y="19"/>
                      </a:lnTo>
                      <a:lnTo>
                        <a:pt x="25" y="19"/>
                      </a:lnTo>
                      <a:lnTo>
                        <a:pt x="28" y="19"/>
                      </a:lnTo>
                      <a:lnTo>
                        <a:pt x="33" y="19"/>
                      </a:lnTo>
                      <a:lnTo>
                        <a:pt x="37" y="17"/>
                      </a:lnTo>
                      <a:lnTo>
                        <a:pt x="42" y="17"/>
                      </a:lnTo>
                      <a:lnTo>
                        <a:pt x="44" y="17"/>
                      </a:lnTo>
                      <a:lnTo>
                        <a:pt x="50" y="16"/>
                      </a:lnTo>
                      <a:lnTo>
                        <a:pt x="55" y="16"/>
                      </a:lnTo>
                      <a:lnTo>
                        <a:pt x="61" y="14"/>
                      </a:lnTo>
                      <a:lnTo>
                        <a:pt x="65" y="14"/>
                      </a:lnTo>
                      <a:lnTo>
                        <a:pt x="71" y="14"/>
                      </a:lnTo>
                      <a:lnTo>
                        <a:pt x="77" y="14"/>
                      </a:lnTo>
                      <a:lnTo>
                        <a:pt x="83" y="13"/>
                      </a:lnTo>
                      <a:lnTo>
                        <a:pt x="89" y="13"/>
                      </a:lnTo>
                      <a:lnTo>
                        <a:pt x="94" y="13"/>
                      </a:lnTo>
                      <a:lnTo>
                        <a:pt x="100" y="13"/>
                      </a:lnTo>
                      <a:lnTo>
                        <a:pt x="108" y="11"/>
                      </a:lnTo>
                      <a:lnTo>
                        <a:pt x="115" y="11"/>
                      </a:lnTo>
                      <a:lnTo>
                        <a:pt x="122" y="11"/>
                      </a:lnTo>
                      <a:lnTo>
                        <a:pt x="128" y="10"/>
                      </a:lnTo>
                      <a:lnTo>
                        <a:pt x="136" y="10"/>
                      </a:lnTo>
                      <a:lnTo>
                        <a:pt x="143" y="8"/>
                      </a:lnTo>
                      <a:lnTo>
                        <a:pt x="152" y="8"/>
                      </a:lnTo>
                      <a:lnTo>
                        <a:pt x="159" y="8"/>
                      </a:lnTo>
                      <a:lnTo>
                        <a:pt x="168" y="7"/>
                      </a:lnTo>
                      <a:lnTo>
                        <a:pt x="175" y="7"/>
                      </a:lnTo>
                      <a:lnTo>
                        <a:pt x="184" y="7"/>
                      </a:lnTo>
                      <a:lnTo>
                        <a:pt x="193" y="7"/>
                      </a:lnTo>
                      <a:lnTo>
                        <a:pt x="202" y="5"/>
                      </a:lnTo>
                      <a:lnTo>
                        <a:pt x="210" y="5"/>
                      </a:lnTo>
                      <a:lnTo>
                        <a:pt x="219" y="5"/>
                      </a:lnTo>
                      <a:lnTo>
                        <a:pt x="228" y="4"/>
                      </a:lnTo>
                      <a:lnTo>
                        <a:pt x="238" y="4"/>
                      </a:lnTo>
                      <a:lnTo>
                        <a:pt x="247" y="4"/>
                      </a:lnTo>
                      <a:lnTo>
                        <a:pt x="257" y="4"/>
                      </a:lnTo>
                      <a:lnTo>
                        <a:pt x="266" y="3"/>
                      </a:lnTo>
                      <a:lnTo>
                        <a:pt x="276" y="3"/>
                      </a:lnTo>
                      <a:lnTo>
                        <a:pt x="287" y="1"/>
                      </a:lnTo>
                      <a:lnTo>
                        <a:pt x="297" y="1"/>
                      </a:lnTo>
                      <a:lnTo>
                        <a:pt x="307" y="1"/>
                      </a:lnTo>
                      <a:lnTo>
                        <a:pt x="318" y="1"/>
                      </a:lnTo>
                      <a:lnTo>
                        <a:pt x="328" y="1"/>
                      </a:lnTo>
                      <a:lnTo>
                        <a:pt x="340" y="1"/>
                      </a:lnTo>
                      <a:lnTo>
                        <a:pt x="350" y="0"/>
                      </a:lnTo>
                      <a:lnTo>
                        <a:pt x="360" y="0"/>
                      </a:lnTo>
                      <a:lnTo>
                        <a:pt x="370" y="0"/>
                      </a:lnTo>
                      <a:lnTo>
                        <a:pt x="384" y="0"/>
                      </a:lnTo>
                      <a:lnTo>
                        <a:pt x="394" y="0"/>
                      </a:lnTo>
                      <a:lnTo>
                        <a:pt x="406" y="0"/>
                      </a:lnTo>
                      <a:lnTo>
                        <a:pt x="417" y="0"/>
                      </a:lnTo>
                      <a:lnTo>
                        <a:pt x="429" y="0"/>
                      </a:lnTo>
                      <a:lnTo>
                        <a:pt x="434" y="0"/>
                      </a:lnTo>
                      <a:lnTo>
                        <a:pt x="439" y="0"/>
                      </a:lnTo>
                      <a:lnTo>
                        <a:pt x="445" y="0"/>
                      </a:lnTo>
                      <a:lnTo>
                        <a:pt x="451" y="0"/>
                      </a:lnTo>
                      <a:lnTo>
                        <a:pt x="456" y="0"/>
                      </a:lnTo>
                      <a:lnTo>
                        <a:pt x="461" y="0"/>
                      </a:lnTo>
                      <a:lnTo>
                        <a:pt x="467" y="0"/>
                      </a:lnTo>
                      <a:lnTo>
                        <a:pt x="473" y="0"/>
                      </a:lnTo>
                      <a:lnTo>
                        <a:pt x="478" y="0"/>
                      </a:lnTo>
                      <a:lnTo>
                        <a:pt x="484" y="0"/>
                      </a:lnTo>
                      <a:lnTo>
                        <a:pt x="489" y="0"/>
                      </a:lnTo>
                      <a:lnTo>
                        <a:pt x="495" y="0"/>
                      </a:lnTo>
                      <a:lnTo>
                        <a:pt x="501" y="0"/>
                      </a:lnTo>
                      <a:lnTo>
                        <a:pt x="507" y="0"/>
                      </a:lnTo>
                      <a:lnTo>
                        <a:pt x="513" y="0"/>
                      </a:lnTo>
                      <a:lnTo>
                        <a:pt x="519" y="1"/>
                      </a:lnTo>
                      <a:lnTo>
                        <a:pt x="525" y="1"/>
                      </a:lnTo>
                      <a:lnTo>
                        <a:pt x="531" y="1"/>
                      </a:lnTo>
                      <a:lnTo>
                        <a:pt x="535" y="1"/>
                      </a:lnTo>
                      <a:lnTo>
                        <a:pt x="542" y="1"/>
                      </a:lnTo>
                      <a:lnTo>
                        <a:pt x="548" y="1"/>
                      </a:lnTo>
                      <a:lnTo>
                        <a:pt x="554" y="1"/>
                      </a:lnTo>
                      <a:lnTo>
                        <a:pt x="560" y="1"/>
                      </a:lnTo>
                      <a:lnTo>
                        <a:pt x="566" y="1"/>
                      </a:lnTo>
                      <a:lnTo>
                        <a:pt x="572" y="1"/>
                      </a:lnTo>
                      <a:lnTo>
                        <a:pt x="577" y="1"/>
                      </a:lnTo>
                      <a:lnTo>
                        <a:pt x="583" y="1"/>
                      </a:lnTo>
                      <a:lnTo>
                        <a:pt x="589" y="1"/>
                      </a:lnTo>
                      <a:lnTo>
                        <a:pt x="595" y="1"/>
                      </a:lnTo>
                      <a:lnTo>
                        <a:pt x="602" y="3"/>
                      </a:lnTo>
                      <a:lnTo>
                        <a:pt x="608" y="3"/>
                      </a:lnTo>
                      <a:lnTo>
                        <a:pt x="614" y="4"/>
                      </a:lnTo>
                      <a:lnTo>
                        <a:pt x="620" y="4"/>
                      </a:lnTo>
                      <a:lnTo>
                        <a:pt x="626" y="4"/>
                      </a:lnTo>
                      <a:lnTo>
                        <a:pt x="632" y="4"/>
                      </a:lnTo>
                      <a:lnTo>
                        <a:pt x="638" y="4"/>
                      </a:lnTo>
                      <a:lnTo>
                        <a:pt x="644" y="4"/>
                      </a:lnTo>
                      <a:lnTo>
                        <a:pt x="649" y="4"/>
                      </a:lnTo>
                      <a:lnTo>
                        <a:pt x="655" y="4"/>
                      </a:lnTo>
                      <a:lnTo>
                        <a:pt x="663" y="5"/>
                      </a:lnTo>
                      <a:lnTo>
                        <a:pt x="667" y="5"/>
                      </a:lnTo>
                      <a:lnTo>
                        <a:pt x="674" y="5"/>
                      </a:lnTo>
                      <a:lnTo>
                        <a:pt x="680" y="7"/>
                      </a:lnTo>
                      <a:lnTo>
                        <a:pt x="686" y="7"/>
                      </a:lnTo>
                      <a:lnTo>
                        <a:pt x="692" y="7"/>
                      </a:lnTo>
                      <a:lnTo>
                        <a:pt x="699" y="7"/>
                      </a:lnTo>
                      <a:lnTo>
                        <a:pt x="705" y="8"/>
                      </a:lnTo>
                      <a:lnTo>
                        <a:pt x="711" y="8"/>
                      </a:lnTo>
                      <a:lnTo>
                        <a:pt x="717" y="8"/>
                      </a:lnTo>
                      <a:lnTo>
                        <a:pt x="724" y="10"/>
                      </a:lnTo>
                      <a:lnTo>
                        <a:pt x="730" y="10"/>
                      </a:lnTo>
                      <a:lnTo>
                        <a:pt x="736" y="10"/>
                      </a:lnTo>
                      <a:lnTo>
                        <a:pt x="742" y="10"/>
                      </a:lnTo>
                      <a:lnTo>
                        <a:pt x="749" y="11"/>
                      </a:lnTo>
                      <a:lnTo>
                        <a:pt x="755" y="11"/>
                      </a:lnTo>
                      <a:lnTo>
                        <a:pt x="761" y="13"/>
                      </a:lnTo>
                      <a:lnTo>
                        <a:pt x="767" y="13"/>
                      </a:lnTo>
                      <a:lnTo>
                        <a:pt x="774" y="14"/>
                      </a:lnTo>
                      <a:lnTo>
                        <a:pt x="780" y="14"/>
                      </a:lnTo>
                      <a:lnTo>
                        <a:pt x="787" y="14"/>
                      </a:lnTo>
                      <a:lnTo>
                        <a:pt x="793" y="16"/>
                      </a:lnTo>
                      <a:lnTo>
                        <a:pt x="799" y="16"/>
                      </a:lnTo>
                      <a:lnTo>
                        <a:pt x="805" y="17"/>
                      </a:lnTo>
                      <a:lnTo>
                        <a:pt x="812" y="17"/>
                      </a:lnTo>
                      <a:lnTo>
                        <a:pt x="764" y="32"/>
                      </a:lnTo>
                      <a:lnTo>
                        <a:pt x="763" y="32"/>
                      </a:lnTo>
                      <a:lnTo>
                        <a:pt x="760" y="30"/>
                      </a:lnTo>
                      <a:lnTo>
                        <a:pt x="757" y="30"/>
                      </a:lnTo>
                      <a:lnTo>
                        <a:pt x="754" y="30"/>
                      </a:lnTo>
                      <a:lnTo>
                        <a:pt x="749" y="30"/>
                      </a:lnTo>
                      <a:lnTo>
                        <a:pt x="745" y="30"/>
                      </a:lnTo>
                      <a:lnTo>
                        <a:pt x="740" y="29"/>
                      </a:lnTo>
                      <a:lnTo>
                        <a:pt x="735" y="29"/>
                      </a:lnTo>
                      <a:lnTo>
                        <a:pt x="729" y="27"/>
                      </a:lnTo>
                      <a:lnTo>
                        <a:pt x="723" y="27"/>
                      </a:lnTo>
                      <a:lnTo>
                        <a:pt x="716" y="27"/>
                      </a:lnTo>
                      <a:lnTo>
                        <a:pt x="708" y="27"/>
                      </a:lnTo>
                      <a:lnTo>
                        <a:pt x="701" y="26"/>
                      </a:lnTo>
                      <a:lnTo>
                        <a:pt x="693" y="26"/>
                      </a:lnTo>
                      <a:lnTo>
                        <a:pt x="683" y="26"/>
                      </a:lnTo>
                      <a:lnTo>
                        <a:pt x="674" y="25"/>
                      </a:lnTo>
                      <a:lnTo>
                        <a:pt x="666" y="25"/>
                      </a:lnTo>
                      <a:lnTo>
                        <a:pt x="655" y="23"/>
                      </a:lnTo>
                      <a:lnTo>
                        <a:pt x="645" y="22"/>
                      </a:lnTo>
                      <a:lnTo>
                        <a:pt x="635" y="22"/>
                      </a:lnTo>
                      <a:lnTo>
                        <a:pt x="623" y="22"/>
                      </a:lnTo>
                      <a:lnTo>
                        <a:pt x="613" y="22"/>
                      </a:lnTo>
                      <a:lnTo>
                        <a:pt x="601" y="20"/>
                      </a:lnTo>
                      <a:lnTo>
                        <a:pt x="589" y="20"/>
                      </a:lnTo>
                      <a:lnTo>
                        <a:pt x="576" y="19"/>
                      </a:lnTo>
                      <a:lnTo>
                        <a:pt x="564" y="19"/>
                      </a:lnTo>
                      <a:lnTo>
                        <a:pt x="551" y="19"/>
                      </a:lnTo>
                      <a:lnTo>
                        <a:pt x="539" y="17"/>
                      </a:lnTo>
                      <a:lnTo>
                        <a:pt x="526" y="17"/>
                      </a:lnTo>
                      <a:lnTo>
                        <a:pt x="513" y="17"/>
                      </a:lnTo>
                      <a:lnTo>
                        <a:pt x="498" y="17"/>
                      </a:lnTo>
                      <a:lnTo>
                        <a:pt x="484" y="16"/>
                      </a:lnTo>
                      <a:lnTo>
                        <a:pt x="470" y="16"/>
                      </a:lnTo>
                      <a:lnTo>
                        <a:pt x="456" y="16"/>
                      </a:lnTo>
                      <a:lnTo>
                        <a:pt x="441" y="14"/>
                      </a:lnTo>
                      <a:lnTo>
                        <a:pt x="425" y="14"/>
                      </a:lnTo>
                      <a:lnTo>
                        <a:pt x="410" y="14"/>
                      </a:lnTo>
                      <a:lnTo>
                        <a:pt x="397" y="14"/>
                      </a:lnTo>
                      <a:lnTo>
                        <a:pt x="381" y="14"/>
                      </a:lnTo>
                      <a:lnTo>
                        <a:pt x="365" y="14"/>
                      </a:lnTo>
                      <a:lnTo>
                        <a:pt x="350" y="14"/>
                      </a:lnTo>
                      <a:lnTo>
                        <a:pt x="334" y="14"/>
                      </a:lnTo>
                      <a:lnTo>
                        <a:pt x="319" y="14"/>
                      </a:lnTo>
                      <a:lnTo>
                        <a:pt x="303" y="14"/>
                      </a:lnTo>
                      <a:lnTo>
                        <a:pt x="287" y="14"/>
                      </a:lnTo>
                      <a:lnTo>
                        <a:pt x="272" y="16"/>
                      </a:lnTo>
                      <a:lnTo>
                        <a:pt x="254" y="16"/>
                      </a:lnTo>
                      <a:lnTo>
                        <a:pt x="238" y="16"/>
                      </a:lnTo>
                      <a:lnTo>
                        <a:pt x="222" y="16"/>
                      </a:lnTo>
                      <a:lnTo>
                        <a:pt x="206" y="17"/>
                      </a:lnTo>
                      <a:lnTo>
                        <a:pt x="191" y="17"/>
                      </a:lnTo>
                      <a:lnTo>
                        <a:pt x="175" y="19"/>
                      </a:lnTo>
                      <a:lnTo>
                        <a:pt x="159" y="19"/>
                      </a:lnTo>
                      <a:lnTo>
                        <a:pt x="143" y="20"/>
                      </a:lnTo>
                      <a:lnTo>
                        <a:pt x="127" y="22"/>
                      </a:lnTo>
                      <a:lnTo>
                        <a:pt x="111" y="22"/>
                      </a:lnTo>
                      <a:lnTo>
                        <a:pt x="94" y="23"/>
                      </a:lnTo>
                      <a:lnTo>
                        <a:pt x="80" y="26"/>
                      </a:lnTo>
                      <a:lnTo>
                        <a:pt x="64" y="26"/>
                      </a:lnTo>
                      <a:lnTo>
                        <a:pt x="47" y="27"/>
                      </a:lnTo>
                      <a:lnTo>
                        <a:pt x="33" y="30"/>
                      </a:lnTo>
                      <a:lnTo>
                        <a:pt x="18" y="32"/>
                      </a:lnTo>
                      <a:lnTo>
                        <a:pt x="0" y="22"/>
                      </a:lnTo>
                      <a:close/>
                    </a:path>
                  </a:pathLst>
                </a:custGeom>
                <a:solidFill>
                  <a:srgbClr val="6666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8" name="Freeform 168"/>
                <p:cNvSpPr>
                  <a:spLocks/>
                </p:cNvSpPr>
                <p:nvPr/>
              </p:nvSpPr>
              <p:spPr bwMode="auto">
                <a:xfrm>
                  <a:off x="4317" y="3325"/>
                  <a:ext cx="101" cy="316"/>
                </a:xfrm>
                <a:custGeom>
                  <a:avLst/>
                  <a:gdLst>
                    <a:gd name="T0" fmla="*/ 1 w 202"/>
                    <a:gd name="T1" fmla="*/ 0 h 631"/>
                    <a:gd name="T2" fmla="*/ 1 w 202"/>
                    <a:gd name="T3" fmla="*/ 1 h 631"/>
                    <a:gd name="T4" fmla="*/ 1 w 202"/>
                    <a:gd name="T5" fmla="*/ 1 h 631"/>
                    <a:gd name="T6" fmla="*/ 1 w 202"/>
                    <a:gd name="T7" fmla="*/ 1 h 631"/>
                    <a:gd name="T8" fmla="*/ 1 w 202"/>
                    <a:gd name="T9" fmla="*/ 1 h 631"/>
                    <a:gd name="T10" fmla="*/ 1 w 202"/>
                    <a:gd name="T11" fmla="*/ 1 h 631"/>
                    <a:gd name="T12" fmla="*/ 1 w 202"/>
                    <a:gd name="T13" fmla="*/ 1 h 631"/>
                    <a:gd name="T14" fmla="*/ 1 w 202"/>
                    <a:gd name="T15" fmla="*/ 1 h 631"/>
                    <a:gd name="T16" fmla="*/ 1 w 202"/>
                    <a:gd name="T17" fmla="*/ 1 h 631"/>
                    <a:gd name="T18" fmla="*/ 1 w 202"/>
                    <a:gd name="T19" fmla="*/ 1 h 631"/>
                    <a:gd name="T20" fmla="*/ 1 w 202"/>
                    <a:gd name="T21" fmla="*/ 1 h 631"/>
                    <a:gd name="T22" fmla="*/ 1 w 202"/>
                    <a:gd name="T23" fmla="*/ 1 h 631"/>
                    <a:gd name="T24" fmla="*/ 1 w 202"/>
                    <a:gd name="T25" fmla="*/ 2 h 631"/>
                    <a:gd name="T26" fmla="*/ 1 w 202"/>
                    <a:gd name="T27" fmla="*/ 2 h 631"/>
                    <a:gd name="T28" fmla="*/ 1 w 202"/>
                    <a:gd name="T29" fmla="*/ 2 h 631"/>
                    <a:gd name="T30" fmla="*/ 1 w 202"/>
                    <a:gd name="T31" fmla="*/ 2 h 631"/>
                    <a:gd name="T32" fmla="*/ 1 w 202"/>
                    <a:gd name="T33" fmla="*/ 2 h 631"/>
                    <a:gd name="T34" fmla="*/ 1 w 202"/>
                    <a:gd name="T35" fmla="*/ 2 h 631"/>
                    <a:gd name="T36" fmla="*/ 1 w 202"/>
                    <a:gd name="T37" fmla="*/ 3 h 631"/>
                    <a:gd name="T38" fmla="*/ 1 w 202"/>
                    <a:gd name="T39" fmla="*/ 3 h 631"/>
                    <a:gd name="T40" fmla="*/ 1 w 202"/>
                    <a:gd name="T41" fmla="*/ 3 h 631"/>
                    <a:gd name="T42" fmla="*/ 0 w 202"/>
                    <a:gd name="T43" fmla="*/ 3 h 631"/>
                    <a:gd name="T44" fmla="*/ 1 w 202"/>
                    <a:gd name="T45" fmla="*/ 3 h 631"/>
                    <a:gd name="T46" fmla="*/ 1 w 202"/>
                    <a:gd name="T47" fmla="*/ 3 h 631"/>
                    <a:gd name="T48" fmla="*/ 1 w 202"/>
                    <a:gd name="T49" fmla="*/ 3 h 631"/>
                    <a:gd name="T50" fmla="*/ 1 w 202"/>
                    <a:gd name="T51" fmla="*/ 3 h 631"/>
                    <a:gd name="T52" fmla="*/ 1 w 202"/>
                    <a:gd name="T53" fmla="*/ 3 h 631"/>
                    <a:gd name="T54" fmla="*/ 1 w 202"/>
                    <a:gd name="T55" fmla="*/ 3 h 631"/>
                    <a:gd name="T56" fmla="*/ 1 w 202"/>
                    <a:gd name="T57" fmla="*/ 2 h 631"/>
                    <a:gd name="T58" fmla="*/ 1 w 202"/>
                    <a:gd name="T59" fmla="*/ 2 h 631"/>
                    <a:gd name="T60" fmla="*/ 1 w 202"/>
                    <a:gd name="T61" fmla="*/ 2 h 631"/>
                    <a:gd name="T62" fmla="*/ 1 w 202"/>
                    <a:gd name="T63" fmla="*/ 2 h 631"/>
                    <a:gd name="T64" fmla="*/ 1 w 202"/>
                    <a:gd name="T65" fmla="*/ 2 h 631"/>
                    <a:gd name="T66" fmla="*/ 1 w 202"/>
                    <a:gd name="T67" fmla="*/ 2 h 631"/>
                    <a:gd name="T68" fmla="*/ 1 w 202"/>
                    <a:gd name="T69" fmla="*/ 2 h 631"/>
                    <a:gd name="T70" fmla="*/ 1 w 202"/>
                    <a:gd name="T71" fmla="*/ 2 h 631"/>
                    <a:gd name="T72" fmla="*/ 1 w 202"/>
                    <a:gd name="T73" fmla="*/ 1 h 631"/>
                    <a:gd name="T74" fmla="*/ 1 w 202"/>
                    <a:gd name="T75" fmla="*/ 1 h 631"/>
                    <a:gd name="T76" fmla="*/ 1 w 202"/>
                    <a:gd name="T77" fmla="*/ 1 h 631"/>
                    <a:gd name="T78" fmla="*/ 1 w 202"/>
                    <a:gd name="T79" fmla="*/ 1 h 631"/>
                    <a:gd name="T80" fmla="*/ 1 w 202"/>
                    <a:gd name="T81" fmla="*/ 1 h 631"/>
                    <a:gd name="T82" fmla="*/ 1 w 202"/>
                    <a:gd name="T83" fmla="*/ 1 h 63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02"/>
                    <a:gd name="T127" fmla="*/ 0 h 631"/>
                    <a:gd name="T128" fmla="*/ 202 w 202"/>
                    <a:gd name="T129" fmla="*/ 631 h 63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02" h="631">
                      <a:moveTo>
                        <a:pt x="158" y="20"/>
                      </a:moveTo>
                      <a:lnTo>
                        <a:pt x="202" y="0"/>
                      </a:lnTo>
                      <a:lnTo>
                        <a:pt x="201" y="0"/>
                      </a:lnTo>
                      <a:lnTo>
                        <a:pt x="201" y="2"/>
                      </a:lnTo>
                      <a:lnTo>
                        <a:pt x="201" y="4"/>
                      </a:lnTo>
                      <a:lnTo>
                        <a:pt x="199" y="7"/>
                      </a:lnTo>
                      <a:lnTo>
                        <a:pt x="199" y="10"/>
                      </a:lnTo>
                      <a:lnTo>
                        <a:pt x="199" y="13"/>
                      </a:lnTo>
                      <a:lnTo>
                        <a:pt x="198" y="17"/>
                      </a:lnTo>
                      <a:lnTo>
                        <a:pt x="198" y="22"/>
                      </a:lnTo>
                      <a:lnTo>
                        <a:pt x="197" y="26"/>
                      </a:lnTo>
                      <a:lnTo>
                        <a:pt x="195" y="32"/>
                      </a:lnTo>
                      <a:lnTo>
                        <a:pt x="194" y="36"/>
                      </a:lnTo>
                      <a:lnTo>
                        <a:pt x="194" y="42"/>
                      </a:lnTo>
                      <a:lnTo>
                        <a:pt x="192" y="49"/>
                      </a:lnTo>
                      <a:lnTo>
                        <a:pt x="191" y="55"/>
                      </a:lnTo>
                      <a:lnTo>
                        <a:pt x="189" y="63"/>
                      </a:lnTo>
                      <a:lnTo>
                        <a:pt x="188" y="70"/>
                      </a:lnTo>
                      <a:lnTo>
                        <a:pt x="186" y="76"/>
                      </a:lnTo>
                      <a:lnTo>
                        <a:pt x="185" y="85"/>
                      </a:lnTo>
                      <a:lnTo>
                        <a:pt x="183" y="93"/>
                      </a:lnTo>
                      <a:lnTo>
                        <a:pt x="180" y="102"/>
                      </a:lnTo>
                      <a:lnTo>
                        <a:pt x="179" y="111"/>
                      </a:lnTo>
                      <a:lnTo>
                        <a:pt x="177" y="121"/>
                      </a:lnTo>
                      <a:lnTo>
                        <a:pt x="175" y="130"/>
                      </a:lnTo>
                      <a:lnTo>
                        <a:pt x="173" y="139"/>
                      </a:lnTo>
                      <a:lnTo>
                        <a:pt x="170" y="149"/>
                      </a:lnTo>
                      <a:lnTo>
                        <a:pt x="169" y="159"/>
                      </a:lnTo>
                      <a:lnTo>
                        <a:pt x="166" y="170"/>
                      </a:lnTo>
                      <a:lnTo>
                        <a:pt x="164" y="181"/>
                      </a:lnTo>
                      <a:lnTo>
                        <a:pt x="161" y="191"/>
                      </a:lnTo>
                      <a:lnTo>
                        <a:pt x="158" y="205"/>
                      </a:lnTo>
                      <a:lnTo>
                        <a:pt x="155" y="215"/>
                      </a:lnTo>
                      <a:lnTo>
                        <a:pt x="153" y="227"/>
                      </a:lnTo>
                      <a:lnTo>
                        <a:pt x="150" y="238"/>
                      </a:lnTo>
                      <a:lnTo>
                        <a:pt x="147" y="250"/>
                      </a:lnTo>
                      <a:lnTo>
                        <a:pt x="144" y="262"/>
                      </a:lnTo>
                      <a:lnTo>
                        <a:pt x="141" y="275"/>
                      </a:lnTo>
                      <a:lnTo>
                        <a:pt x="136" y="287"/>
                      </a:lnTo>
                      <a:lnTo>
                        <a:pt x="133" y="300"/>
                      </a:lnTo>
                      <a:lnTo>
                        <a:pt x="130" y="313"/>
                      </a:lnTo>
                      <a:lnTo>
                        <a:pt x="126" y="326"/>
                      </a:lnTo>
                      <a:lnTo>
                        <a:pt x="122" y="339"/>
                      </a:lnTo>
                      <a:lnTo>
                        <a:pt x="119" y="353"/>
                      </a:lnTo>
                      <a:lnTo>
                        <a:pt x="114" y="366"/>
                      </a:lnTo>
                      <a:lnTo>
                        <a:pt x="111" y="379"/>
                      </a:lnTo>
                      <a:lnTo>
                        <a:pt x="107" y="394"/>
                      </a:lnTo>
                      <a:lnTo>
                        <a:pt x="103" y="407"/>
                      </a:lnTo>
                      <a:lnTo>
                        <a:pt x="98" y="422"/>
                      </a:lnTo>
                      <a:lnTo>
                        <a:pt x="94" y="435"/>
                      </a:lnTo>
                      <a:lnTo>
                        <a:pt x="89" y="448"/>
                      </a:lnTo>
                      <a:lnTo>
                        <a:pt x="85" y="463"/>
                      </a:lnTo>
                      <a:lnTo>
                        <a:pt x="79" y="476"/>
                      </a:lnTo>
                      <a:lnTo>
                        <a:pt x="75" y="490"/>
                      </a:lnTo>
                      <a:lnTo>
                        <a:pt x="70" y="504"/>
                      </a:lnTo>
                      <a:lnTo>
                        <a:pt x="64" y="518"/>
                      </a:lnTo>
                      <a:lnTo>
                        <a:pt x="60" y="533"/>
                      </a:lnTo>
                      <a:lnTo>
                        <a:pt x="54" y="546"/>
                      </a:lnTo>
                      <a:lnTo>
                        <a:pt x="50" y="561"/>
                      </a:lnTo>
                      <a:lnTo>
                        <a:pt x="44" y="575"/>
                      </a:lnTo>
                      <a:lnTo>
                        <a:pt x="38" y="589"/>
                      </a:lnTo>
                      <a:lnTo>
                        <a:pt x="32" y="603"/>
                      </a:lnTo>
                      <a:lnTo>
                        <a:pt x="26" y="616"/>
                      </a:lnTo>
                      <a:lnTo>
                        <a:pt x="22" y="631"/>
                      </a:lnTo>
                      <a:lnTo>
                        <a:pt x="0" y="615"/>
                      </a:lnTo>
                      <a:lnTo>
                        <a:pt x="0" y="613"/>
                      </a:lnTo>
                      <a:lnTo>
                        <a:pt x="1" y="612"/>
                      </a:lnTo>
                      <a:lnTo>
                        <a:pt x="3" y="608"/>
                      </a:lnTo>
                      <a:lnTo>
                        <a:pt x="6" y="603"/>
                      </a:lnTo>
                      <a:lnTo>
                        <a:pt x="6" y="600"/>
                      </a:lnTo>
                      <a:lnTo>
                        <a:pt x="7" y="597"/>
                      </a:lnTo>
                      <a:lnTo>
                        <a:pt x="9" y="593"/>
                      </a:lnTo>
                      <a:lnTo>
                        <a:pt x="10" y="590"/>
                      </a:lnTo>
                      <a:lnTo>
                        <a:pt x="13" y="586"/>
                      </a:lnTo>
                      <a:lnTo>
                        <a:pt x="14" y="581"/>
                      </a:lnTo>
                      <a:lnTo>
                        <a:pt x="16" y="577"/>
                      </a:lnTo>
                      <a:lnTo>
                        <a:pt x="19" y="572"/>
                      </a:lnTo>
                      <a:lnTo>
                        <a:pt x="20" y="568"/>
                      </a:lnTo>
                      <a:lnTo>
                        <a:pt x="23" y="562"/>
                      </a:lnTo>
                      <a:lnTo>
                        <a:pt x="25" y="556"/>
                      </a:lnTo>
                      <a:lnTo>
                        <a:pt x="28" y="550"/>
                      </a:lnTo>
                      <a:lnTo>
                        <a:pt x="31" y="543"/>
                      </a:lnTo>
                      <a:lnTo>
                        <a:pt x="34" y="537"/>
                      </a:lnTo>
                      <a:lnTo>
                        <a:pt x="35" y="530"/>
                      </a:lnTo>
                      <a:lnTo>
                        <a:pt x="39" y="523"/>
                      </a:lnTo>
                      <a:lnTo>
                        <a:pt x="41" y="515"/>
                      </a:lnTo>
                      <a:lnTo>
                        <a:pt x="44" y="508"/>
                      </a:lnTo>
                      <a:lnTo>
                        <a:pt x="47" y="499"/>
                      </a:lnTo>
                      <a:lnTo>
                        <a:pt x="50" y="492"/>
                      </a:lnTo>
                      <a:lnTo>
                        <a:pt x="53" y="483"/>
                      </a:lnTo>
                      <a:lnTo>
                        <a:pt x="57" y="474"/>
                      </a:lnTo>
                      <a:lnTo>
                        <a:pt x="60" y="465"/>
                      </a:lnTo>
                      <a:lnTo>
                        <a:pt x="63" y="457"/>
                      </a:lnTo>
                      <a:lnTo>
                        <a:pt x="66" y="446"/>
                      </a:lnTo>
                      <a:lnTo>
                        <a:pt x="69" y="438"/>
                      </a:lnTo>
                      <a:lnTo>
                        <a:pt x="72" y="427"/>
                      </a:lnTo>
                      <a:lnTo>
                        <a:pt x="76" y="417"/>
                      </a:lnTo>
                      <a:lnTo>
                        <a:pt x="78" y="407"/>
                      </a:lnTo>
                      <a:lnTo>
                        <a:pt x="82" y="397"/>
                      </a:lnTo>
                      <a:lnTo>
                        <a:pt x="85" y="385"/>
                      </a:lnTo>
                      <a:lnTo>
                        <a:pt x="89" y="375"/>
                      </a:lnTo>
                      <a:lnTo>
                        <a:pt x="91" y="363"/>
                      </a:lnTo>
                      <a:lnTo>
                        <a:pt x="94" y="353"/>
                      </a:lnTo>
                      <a:lnTo>
                        <a:pt x="97" y="339"/>
                      </a:lnTo>
                      <a:lnTo>
                        <a:pt x="101" y="329"/>
                      </a:lnTo>
                      <a:lnTo>
                        <a:pt x="104" y="316"/>
                      </a:lnTo>
                      <a:lnTo>
                        <a:pt x="107" y="304"/>
                      </a:lnTo>
                      <a:lnTo>
                        <a:pt x="110" y="291"/>
                      </a:lnTo>
                      <a:lnTo>
                        <a:pt x="113" y="279"/>
                      </a:lnTo>
                      <a:lnTo>
                        <a:pt x="116" y="266"/>
                      </a:lnTo>
                      <a:lnTo>
                        <a:pt x="119" y="253"/>
                      </a:lnTo>
                      <a:lnTo>
                        <a:pt x="120" y="240"/>
                      </a:lnTo>
                      <a:lnTo>
                        <a:pt x="123" y="227"/>
                      </a:lnTo>
                      <a:lnTo>
                        <a:pt x="126" y="213"/>
                      </a:lnTo>
                      <a:lnTo>
                        <a:pt x="128" y="199"/>
                      </a:lnTo>
                      <a:lnTo>
                        <a:pt x="130" y="186"/>
                      </a:lnTo>
                      <a:lnTo>
                        <a:pt x="133" y="172"/>
                      </a:lnTo>
                      <a:lnTo>
                        <a:pt x="135" y="156"/>
                      </a:lnTo>
                      <a:lnTo>
                        <a:pt x="138" y="143"/>
                      </a:lnTo>
                      <a:lnTo>
                        <a:pt x="139" y="128"/>
                      </a:lnTo>
                      <a:lnTo>
                        <a:pt x="141" y="114"/>
                      </a:lnTo>
                      <a:lnTo>
                        <a:pt x="144" y="99"/>
                      </a:lnTo>
                      <a:lnTo>
                        <a:pt x="145" y="85"/>
                      </a:lnTo>
                      <a:lnTo>
                        <a:pt x="147" y="70"/>
                      </a:lnTo>
                      <a:lnTo>
                        <a:pt x="148" y="55"/>
                      </a:lnTo>
                      <a:lnTo>
                        <a:pt x="147" y="26"/>
                      </a:lnTo>
                      <a:lnTo>
                        <a:pt x="158" y="20"/>
                      </a:lnTo>
                      <a:close/>
                    </a:path>
                  </a:pathLst>
                </a:custGeom>
                <a:solidFill>
                  <a:srgbClr val="6666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9" name="Freeform 169"/>
                <p:cNvSpPr>
                  <a:spLocks/>
                </p:cNvSpPr>
                <p:nvPr/>
              </p:nvSpPr>
              <p:spPr bwMode="auto">
                <a:xfrm>
                  <a:off x="4043" y="3369"/>
                  <a:ext cx="214" cy="232"/>
                </a:xfrm>
                <a:custGeom>
                  <a:avLst/>
                  <a:gdLst>
                    <a:gd name="T0" fmla="*/ 0 w 429"/>
                    <a:gd name="T1" fmla="*/ 1 h 463"/>
                    <a:gd name="T2" fmla="*/ 0 w 429"/>
                    <a:gd name="T3" fmla="*/ 1 h 463"/>
                    <a:gd name="T4" fmla="*/ 0 w 429"/>
                    <a:gd name="T5" fmla="*/ 1 h 463"/>
                    <a:gd name="T6" fmla="*/ 0 w 429"/>
                    <a:gd name="T7" fmla="*/ 1 h 463"/>
                    <a:gd name="T8" fmla="*/ 0 w 429"/>
                    <a:gd name="T9" fmla="*/ 1 h 463"/>
                    <a:gd name="T10" fmla="*/ 0 w 429"/>
                    <a:gd name="T11" fmla="*/ 1 h 463"/>
                    <a:gd name="T12" fmla="*/ 0 w 429"/>
                    <a:gd name="T13" fmla="*/ 1 h 463"/>
                    <a:gd name="T14" fmla="*/ 0 w 429"/>
                    <a:gd name="T15" fmla="*/ 1 h 463"/>
                    <a:gd name="T16" fmla="*/ 0 w 429"/>
                    <a:gd name="T17" fmla="*/ 1 h 463"/>
                    <a:gd name="T18" fmla="*/ 0 w 429"/>
                    <a:gd name="T19" fmla="*/ 1 h 463"/>
                    <a:gd name="T20" fmla="*/ 0 w 429"/>
                    <a:gd name="T21" fmla="*/ 1 h 463"/>
                    <a:gd name="T22" fmla="*/ 0 w 429"/>
                    <a:gd name="T23" fmla="*/ 1 h 463"/>
                    <a:gd name="T24" fmla="*/ 0 w 429"/>
                    <a:gd name="T25" fmla="*/ 1 h 463"/>
                    <a:gd name="T26" fmla="*/ 0 w 429"/>
                    <a:gd name="T27" fmla="*/ 2 h 463"/>
                    <a:gd name="T28" fmla="*/ 0 w 429"/>
                    <a:gd name="T29" fmla="*/ 2 h 463"/>
                    <a:gd name="T30" fmla="*/ 0 w 429"/>
                    <a:gd name="T31" fmla="*/ 2 h 463"/>
                    <a:gd name="T32" fmla="*/ 0 w 429"/>
                    <a:gd name="T33" fmla="*/ 2 h 463"/>
                    <a:gd name="T34" fmla="*/ 0 w 429"/>
                    <a:gd name="T35" fmla="*/ 2 h 463"/>
                    <a:gd name="T36" fmla="*/ 0 w 429"/>
                    <a:gd name="T37" fmla="*/ 2 h 463"/>
                    <a:gd name="T38" fmla="*/ 0 w 429"/>
                    <a:gd name="T39" fmla="*/ 2 h 463"/>
                    <a:gd name="T40" fmla="*/ 1 w 429"/>
                    <a:gd name="T41" fmla="*/ 2 h 463"/>
                    <a:gd name="T42" fmla="*/ 1 w 429"/>
                    <a:gd name="T43" fmla="*/ 2 h 463"/>
                    <a:gd name="T44" fmla="*/ 1 w 429"/>
                    <a:gd name="T45" fmla="*/ 2 h 463"/>
                    <a:gd name="T46" fmla="*/ 1 w 429"/>
                    <a:gd name="T47" fmla="*/ 2 h 463"/>
                    <a:gd name="T48" fmla="*/ 1 w 429"/>
                    <a:gd name="T49" fmla="*/ 2 h 463"/>
                    <a:gd name="T50" fmla="*/ 1 w 429"/>
                    <a:gd name="T51" fmla="*/ 2 h 463"/>
                    <a:gd name="T52" fmla="*/ 1 w 429"/>
                    <a:gd name="T53" fmla="*/ 2 h 463"/>
                    <a:gd name="T54" fmla="*/ 1 w 429"/>
                    <a:gd name="T55" fmla="*/ 2 h 463"/>
                    <a:gd name="T56" fmla="*/ 1 w 429"/>
                    <a:gd name="T57" fmla="*/ 2 h 463"/>
                    <a:gd name="T58" fmla="*/ 1 w 429"/>
                    <a:gd name="T59" fmla="*/ 2 h 463"/>
                    <a:gd name="T60" fmla="*/ 0 w 429"/>
                    <a:gd name="T61" fmla="*/ 2 h 463"/>
                    <a:gd name="T62" fmla="*/ 0 w 429"/>
                    <a:gd name="T63" fmla="*/ 2 h 463"/>
                    <a:gd name="T64" fmla="*/ 0 w 429"/>
                    <a:gd name="T65" fmla="*/ 2 h 463"/>
                    <a:gd name="T66" fmla="*/ 0 w 429"/>
                    <a:gd name="T67" fmla="*/ 2 h 463"/>
                    <a:gd name="T68" fmla="*/ 0 w 429"/>
                    <a:gd name="T69" fmla="*/ 2 h 463"/>
                    <a:gd name="T70" fmla="*/ 0 w 429"/>
                    <a:gd name="T71" fmla="*/ 2 h 463"/>
                    <a:gd name="T72" fmla="*/ 0 w 429"/>
                    <a:gd name="T73" fmla="*/ 2 h 463"/>
                    <a:gd name="T74" fmla="*/ 0 w 429"/>
                    <a:gd name="T75" fmla="*/ 2 h 463"/>
                    <a:gd name="T76" fmla="*/ 0 w 429"/>
                    <a:gd name="T77" fmla="*/ 2 h 463"/>
                    <a:gd name="T78" fmla="*/ 0 w 429"/>
                    <a:gd name="T79" fmla="*/ 2 h 463"/>
                    <a:gd name="T80" fmla="*/ 0 w 429"/>
                    <a:gd name="T81" fmla="*/ 2 h 463"/>
                    <a:gd name="T82" fmla="*/ 0 w 429"/>
                    <a:gd name="T83" fmla="*/ 2 h 463"/>
                    <a:gd name="T84" fmla="*/ 0 w 429"/>
                    <a:gd name="T85" fmla="*/ 2 h 463"/>
                    <a:gd name="T86" fmla="*/ 0 w 429"/>
                    <a:gd name="T87" fmla="*/ 2 h 463"/>
                    <a:gd name="T88" fmla="*/ 0 w 429"/>
                    <a:gd name="T89" fmla="*/ 2 h 463"/>
                    <a:gd name="T90" fmla="*/ 0 w 429"/>
                    <a:gd name="T91" fmla="*/ 2 h 463"/>
                    <a:gd name="T92" fmla="*/ 0 w 429"/>
                    <a:gd name="T93" fmla="*/ 2 h 463"/>
                    <a:gd name="T94" fmla="*/ 0 w 429"/>
                    <a:gd name="T95" fmla="*/ 2 h 463"/>
                    <a:gd name="T96" fmla="*/ 0 w 429"/>
                    <a:gd name="T97" fmla="*/ 2 h 463"/>
                    <a:gd name="T98" fmla="*/ 0 w 429"/>
                    <a:gd name="T99" fmla="*/ 2 h 463"/>
                    <a:gd name="T100" fmla="*/ 0 w 429"/>
                    <a:gd name="T101" fmla="*/ 2 h 463"/>
                    <a:gd name="T102" fmla="*/ 0 w 429"/>
                    <a:gd name="T103" fmla="*/ 1 h 463"/>
                    <a:gd name="T104" fmla="*/ 0 w 429"/>
                    <a:gd name="T105" fmla="*/ 1 h 463"/>
                    <a:gd name="T106" fmla="*/ 0 w 429"/>
                    <a:gd name="T107" fmla="*/ 1 h 463"/>
                    <a:gd name="T108" fmla="*/ 0 w 429"/>
                    <a:gd name="T109" fmla="*/ 1 h 463"/>
                    <a:gd name="T110" fmla="*/ 0 w 429"/>
                    <a:gd name="T111" fmla="*/ 1 h 463"/>
                    <a:gd name="T112" fmla="*/ 0 w 429"/>
                    <a:gd name="T113" fmla="*/ 1 h 463"/>
                    <a:gd name="T114" fmla="*/ 0 w 429"/>
                    <a:gd name="T115" fmla="*/ 1 h 463"/>
                    <a:gd name="T116" fmla="*/ 0 w 429"/>
                    <a:gd name="T117" fmla="*/ 1 h 463"/>
                    <a:gd name="T118" fmla="*/ 0 w 429"/>
                    <a:gd name="T119" fmla="*/ 1 h 463"/>
                    <a:gd name="T120" fmla="*/ 0 w 429"/>
                    <a:gd name="T121" fmla="*/ 0 h 46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29"/>
                    <a:gd name="T184" fmla="*/ 0 h 463"/>
                    <a:gd name="T185" fmla="*/ 429 w 429"/>
                    <a:gd name="T186" fmla="*/ 463 h 46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29" h="463">
                      <a:moveTo>
                        <a:pt x="72" y="0"/>
                      </a:moveTo>
                      <a:lnTo>
                        <a:pt x="110" y="26"/>
                      </a:lnTo>
                      <a:lnTo>
                        <a:pt x="109" y="26"/>
                      </a:lnTo>
                      <a:lnTo>
                        <a:pt x="109" y="29"/>
                      </a:lnTo>
                      <a:lnTo>
                        <a:pt x="109" y="32"/>
                      </a:lnTo>
                      <a:lnTo>
                        <a:pt x="107" y="35"/>
                      </a:lnTo>
                      <a:lnTo>
                        <a:pt x="107" y="39"/>
                      </a:lnTo>
                      <a:lnTo>
                        <a:pt x="106" y="47"/>
                      </a:lnTo>
                      <a:lnTo>
                        <a:pt x="106" y="50"/>
                      </a:lnTo>
                      <a:lnTo>
                        <a:pt x="106" y="53"/>
                      </a:lnTo>
                      <a:lnTo>
                        <a:pt x="104" y="57"/>
                      </a:lnTo>
                      <a:lnTo>
                        <a:pt x="104" y="61"/>
                      </a:lnTo>
                      <a:lnTo>
                        <a:pt x="103" y="64"/>
                      </a:lnTo>
                      <a:lnTo>
                        <a:pt x="103" y="69"/>
                      </a:lnTo>
                      <a:lnTo>
                        <a:pt x="101" y="73"/>
                      </a:lnTo>
                      <a:lnTo>
                        <a:pt x="101" y="79"/>
                      </a:lnTo>
                      <a:lnTo>
                        <a:pt x="100" y="83"/>
                      </a:lnTo>
                      <a:lnTo>
                        <a:pt x="100" y="89"/>
                      </a:lnTo>
                      <a:lnTo>
                        <a:pt x="98" y="94"/>
                      </a:lnTo>
                      <a:lnTo>
                        <a:pt x="98" y="100"/>
                      </a:lnTo>
                      <a:lnTo>
                        <a:pt x="97" y="105"/>
                      </a:lnTo>
                      <a:lnTo>
                        <a:pt x="96" y="111"/>
                      </a:lnTo>
                      <a:lnTo>
                        <a:pt x="94" y="117"/>
                      </a:lnTo>
                      <a:lnTo>
                        <a:pt x="94" y="123"/>
                      </a:lnTo>
                      <a:lnTo>
                        <a:pt x="93" y="130"/>
                      </a:lnTo>
                      <a:lnTo>
                        <a:pt x="91" y="136"/>
                      </a:lnTo>
                      <a:lnTo>
                        <a:pt x="90" y="144"/>
                      </a:lnTo>
                      <a:lnTo>
                        <a:pt x="90" y="151"/>
                      </a:lnTo>
                      <a:lnTo>
                        <a:pt x="88" y="158"/>
                      </a:lnTo>
                      <a:lnTo>
                        <a:pt x="87" y="164"/>
                      </a:lnTo>
                      <a:lnTo>
                        <a:pt x="85" y="171"/>
                      </a:lnTo>
                      <a:lnTo>
                        <a:pt x="84" y="180"/>
                      </a:lnTo>
                      <a:lnTo>
                        <a:pt x="82" y="186"/>
                      </a:lnTo>
                      <a:lnTo>
                        <a:pt x="81" y="195"/>
                      </a:lnTo>
                      <a:lnTo>
                        <a:pt x="79" y="202"/>
                      </a:lnTo>
                      <a:lnTo>
                        <a:pt x="79" y="211"/>
                      </a:lnTo>
                      <a:lnTo>
                        <a:pt x="76" y="218"/>
                      </a:lnTo>
                      <a:lnTo>
                        <a:pt x="75" y="226"/>
                      </a:lnTo>
                      <a:lnTo>
                        <a:pt x="74" y="234"/>
                      </a:lnTo>
                      <a:lnTo>
                        <a:pt x="72" y="243"/>
                      </a:lnTo>
                      <a:lnTo>
                        <a:pt x="71" y="250"/>
                      </a:lnTo>
                      <a:lnTo>
                        <a:pt x="69" y="259"/>
                      </a:lnTo>
                      <a:lnTo>
                        <a:pt x="66" y="268"/>
                      </a:lnTo>
                      <a:lnTo>
                        <a:pt x="66" y="277"/>
                      </a:lnTo>
                      <a:lnTo>
                        <a:pt x="63" y="284"/>
                      </a:lnTo>
                      <a:lnTo>
                        <a:pt x="62" y="293"/>
                      </a:lnTo>
                      <a:lnTo>
                        <a:pt x="60" y="302"/>
                      </a:lnTo>
                      <a:lnTo>
                        <a:pt x="59" y="311"/>
                      </a:lnTo>
                      <a:lnTo>
                        <a:pt x="56" y="319"/>
                      </a:lnTo>
                      <a:lnTo>
                        <a:pt x="54" y="328"/>
                      </a:lnTo>
                      <a:lnTo>
                        <a:pt x="51" y="337"/>
                      </a:lnTo>
                      <a:lnTo>
                        <a:pt x="50" y="346"/>
                      </a:lnTo>
                      <a:lnTo>
                        <a:pt x="49" y="355"/>
                      </a:lnTo>
                      <a:lnTo>
                        <a:pt x="46" y="363"/>
                      </a:lnTo>
                      <a:lnTo>
                        <a:pt x="43" y="372"/>
                      </a:lnTo>
                      <a:lnTo>
                        <a:pt x="41" y="381"/>
                      </a:lnTo>
                      <a:lnTo>
                        <a:pt x="40" y="390"/>
                      </a:lnTo>
                      <a:lnTo>
                        <a:pt x="38" y="398"/>
                      </a:lnTo>
                      <a:lnTo>
                        <a:pt x="35" y="407"/>
                      </a:lnTo>
                      <a:lnTo>
                        <a:pt x="34" y="416"/>
                      </a:lnTo>
                      <a:lnTo>
                        <a:pt x="419" y="454"/>
                      </a:lnTo>
                      <a:lnTo>
                        <a:pt x="429" y="463"/>
                      </a:lnTo>
                      <a:lnTo>
                        <a:pt x="427" y="461"/>
                      </a:lnTo>
                      <a:lnTo>
                        <a:pt x="426" y="461"/>
                      </a:lnTo>
                      <a:lnTo>
                        <a:pt x="422" y="461"/>
                      </a:lnTo>
                      <a:lnTo>
                        <a:pt x="416" y="461"/>
                      </a:lnTo>
                      <a:lnTo>
                        <a:pt x="413" y="460"/>
                      </a:lnTo>
                      <a:lnTo>
                        <a:pt x="408" y="460"/>
                      </a:lnTo>
                      <a:lnTo>
                        <a:pt x="405" y="460"/>
                      </a:lnTo>
                      <a:lnTo>
                        <a:pt x="401" y="460"/>
                      </a:lnTo>
                      <a:lnTo>
                        <a:pt x="395" y="460"/>
                      </a:lnTo>
                      <a:lnTo>
                        <a:pt x="391" y="459"/>
                      </a:lnTo>
                      <a:lnTo>
                        <a:pt x="386" y="459"/>
                      </a:lnTo>
                      <a:lnTo>
                        <a:pt x="382" y="459"/>
                      </a:lnTo>
                      <a:lnTo>
                        <a:pt x="375" y="459"/>
                      </a:lnTo>
                      <a:lnTo>
                        <a:pt x="369" y="457"/>
                      </a:lnTo>
                      <a:lnTo>
                        <a:pt x="363" y="457"/>
                      </a:lnTo>
                      <a:lnTo>
                        <a:pt x="357" y="457"/>
                      </a:lnTo>
                      <a:lnTo>
                        <a:pt x="351" y="457"/>
                      </a:lnTo>
                      <a:lnTo>
                        <a:pt x="344" y="456"/>
                      </a:lnTo>
                      <a:lnTo>
                        <a:pt x="336" y="456"/>
                      </a:lnTo>
                      <a:lnTo>
                        <a:pt x="329" y="456"/>
                      </a:lnTo>
                      <a:lnTo>
                        <a:pt x="322" y="454"/>
                      </a:lnTo>
                      <a:lnTo>
                        <a:pt x="314" y="454"/>
                      </a:lnTo>
                      <a:lnTo>
                        <a:pt x="306" y="454"/>
                      </a:lnTo>
                      <a:lnTo>
                        <a:pt x="298" y="454"/>
                      </a:lnTo>
                      <a:lnTo>
                        <a:pt x="291" y="453"/>
                      </a:lnTo>
                      <a:lnTo>
                        <a:pt x="283" y="453"/>
                      </a:lnTo>
                      <a:lnTo>
                        <a:pt x="275" y="453"/>
                      </a:lnTo>
                      <a:lnTo>
                        <a:pt x="267" y="453"/>
                      </a:lnTo>
                      <a:lnTo>
                        <a:pt x="259" y="451"/>
                      </a:lnTo>
                      <a:lnTo>
                        <a:pt x="250" y="451"/>
                      </a:lnTo>
                      <a:lnTo>
                        <a:pt x="241" y="450"/>
                      </a:lnTo>
                      <a:lnTo>
                        <a:pt x="232" y="450"/>
                      </a:lnTo>
                      <a:lnTo>
                        <a:pt x="223" y="450"/>
                      </a:lnTo>
                      <a:lnTo>
                        <a:pt x="214" y="450"/>
                      </a:lnTo>
                      <a:lnTo>
                        <a:pt x="206" y="448"/>
                      </a:lnTo>
                      <a:lnTo>
                        <a:pt x="197" y="448"/>
                      </a:lnTo>
                      <a:lnTo>
                        <a:pt x="188" y="448"/>
                      </a:lnTo>
                      <a:lnTo>
                        <a:pt x="178" y="447"/>
                      </a:lnTo>
                      <a:lnTo>
                        <a:pt x="170" y="447"/>
                      </a:lnTo>
                      <a:lnTo>
                        <a:pt x="162" y="447"/>
                      </a:lnTo>
                      <a:lnTo>
                        <a:pt x="153" y="447"/>
                      </a:lnTo>
                      <a:lnTo>
                        <a:pt x="143" y="445"/>
                      </a:lnTo>
                      <a:lnTo>
                        <a:pt x="134" y="445"/>
                      </a:lnTo>
                      <a:lnTo>
                        <a:pt x="126" y="445"/>
                      </a:lnTo>
                      <a:lnTo>
                        <a:pt x="116" y="444"/>
                      </a:lnTo>
                      <a:lnTo>
                        <a:pt x="107" y="444"/>
                      </a:lnTo>
                      <a:lnTo>
                        <a:pt x="100" y="444"/>
                      </a:lnTo>
                      <a:lnTo>
                        <a:pt x="91" y="444"/>
                      </a:lnTo>
                      <a:lnTo>
                        <a:pt x="82" y="442"/>
                      </a:lnTo>
                      <a:lnTo>
                        <a:pt x="74" y="442"/>
                      </a:lnTo>
                      <a:lnTo>
                        <a:pt x="66" y="442"/>
                      </a:lnTo>
                      <a:lnTo>
                        <a:pt x="59" y="442"/>
                      </a:lnTo>
                      <a:lnTo>
                        <a:pt x="50" y="441"/>
                      </a:lnTo>
                      <a:lnTo>
                        <a:pt x="43" y="441"/>
                      </a:lnTo>
                      <a:lnTo>
                        <a:pt x="34" y="441"/>
                      </a:lnTo>
                      <a:lnTo>
                        <a:pt x="28" y="441"/>
                      </a:lnTo>
                      <a:lnTo>
                        <a:pt x="19" y="441"/>
                      </a:lnTo>
                      <a:lnTo>
                        <a:pt x="13" y="441"/>
                      </a:lnTo>
                      <a:lnTo>
                        <a:pt x="6" y="441"/>
                      </a:lnTo>
                      <a:lnTo>
                        <a:pt x="0" y="441"/>
                      </a:lnTo>
                      <a:lnTo>
                        <a:pt x="0" y="438"/>
                      </a:lnTo>
                      <a:lnTo>
                        <a:pt x="0" y="435"/>
                      </a:lnTo>
                      <a:lnTo>
                        <a:pt x="2" y="431"/>
                      </a:lnTo>
                      <a:lnTo>
                        <a:pt x="2" y="426"/>
                      </a:lnTo>
                      <a:lnTo>
                        <a:pt x="3" y="423"/>
                      </a:lnTo>
                      <a:lnTo>
                        <a:pt x="5" y="420"/>
                      </a:lnTo>
                      <a:lnTo>
                        <a:pt x="5" y="416"/>
                      </a:lnTo>
                      <a:lnTo>
                        <a:pt x="6" y="412"/>
                      </a:lnTo>
                      <a:lnTo>
                        <a:pt x="7" y="407"/>
                      </a:lnTo>
                      <a:lnTo>
                        <a:pt x="7" y="403"/>
                      </a:lnTo>
                      <a:lnTo>
                        <a:pt x="9" y="398"/>
                      </a:lnTo>
                      <a:lnTo>
                        <a:pt x="10" y="393"/>
                      </a:lnTo>
                      <a:lnTo>
                        <a:pt x="12" y="388"/>
                      </a:lnTo>
                      <a:lnTo>
                        <a:pt x="12" y="382"/>
                      </a:lnTo>
                      <a:lnTo>
                        <a:pt x="15" y="376"/>
                      </a:lnTo>
                      <a:lnTo>
                        <a:pt x="15" y="371"/>
                      </a:lnTo>
                      <a:lnTo>
                        <a:pt x="18" y="365"/>
                      </a:lnTo>
                      <a:lnTo>
                        <a:pt x="19" y="357"/>
                      </a:lnTo>
                      <a:lnTo>
                        <a:pt x="21" y="352"/>
                      </a:lnTo>
                      <a:lnTo>
                        <a:pt x="22" y="344"/>
                      </a:lnTo>
                      <a:lnTo>
                        <a:pt x="24" y="337"/>
                      </a:lnTo>
                      <a:lnTo>
                        <a:pt x="25" y="330"/>
                      </a:lnTo>
                      <a:lnTo>
                        <a:pt x="27" y="324"/>
                      </a:lnTo>
                      <a:lnTo>
                        <a:pt x="28" y="316"/>
                      </a:lnTo>
                      <a:lnTo>
                        <a:pt x="29" y="309"/>
                      </a:lnTo>
                      <a:lnTo>
                        <a:pt x="31" y="300"/>
                      </a:lnTo>
                      <a:lnTo>
                        <a:pt x="32" y="293"/>
                      </a:lnTo>
                      <a:lnTo>
                        <a:pt x="34" y="284"/>
                      </a:lnTo>
                      <a:lnTo>
                        <a:pt x="35" y="277"/>
                      </a:lnTo>
                      <a:lnTo>
                        <a:pt x="38" y="270"/>
                      </a:lnTo>
                      <a:lnTo>
                        <a:pt x="40" y="261"/>
                      </a:lnTo>
                      <a:lnTo>
                        <a:pt x="40" y="252"/>
                      </a:lnTo>
                      <a:lnTo>
                        <a:pt x="43" y="243"/>
                      </a:lnTo>
                      <a:lnTo>
                        <a:pt x="44" y="236"/>
                      </a:lnTo>
                      <a:lnTo>
                        <a:pt x="46" y="227"/>
                      </a:lnTo>
                      <a:lnTo>
                        <a:pt x="47" y="218"/>
                      </a:lnTo>
                      <a:lnTo>
                        <a:pt x="49" y="209"/>
                      </a:lnTo>
                      <a:lnTo>
                        <a:pt x="49" y="201"/>
                      </a:lnTo>
                      <a:lnTo>
                        <a:pt x="50" y="192"/>
                      </a:lnTo>
                      <a:lnTo>
                        <a:pt x="51" y="183"/>
                      </a:lnTo>
                      <a:lnTo>
                        <a:pt x="53" y="174"/>
                      </a:lnTo>
                      <a:lnTo>
                        <a:pt x="54" y="165"/>
                      </a:lnTo>
                      <a:lnTo>
                        <a:pt x="56" y="157"/>
                      </a:lnTo>
                      <a:lnTo>
                        <a:pt x="57" y="148"/>
                      </a:lnTo>
                      <a:lnTo>
                        <a:pt x="59" y="139"/>
                      </a:lnTo>
                      <a:lnTo>
                        <a:pt x="59" y="130"/>
                      </a:lnTo>
                      <a:lnTo>
                        <a:pt x="62" y="122"/>
                      </a:lnTo>
                      <a:lnTo>
                        <a:pt x="62" y="113"/>
                      </a:lnTo>
                      <a:lnTo>
                        <a:pt x="63" y="104"/>
                      </a:lnTo>
                      <a:lnTo>
                        <a:pt x="63" y="97"/>
                      </a:lnTo>
                      <a:lnTo>
                        <a:pt x="65" y="88"/>
                      </a:lnTo>
                      <a:lnTo>
                        <a:pt x="66" y="79"/>
                      </a:lnTo>
                      <a:lnTo>
                        <a:pt x="66" y="70"/>
                      </a:lnTo>
                      <a:lnTo>
                        <a:pt x="66" y="61"/>
                      </a:lnTo>
                      <a:lnTo>
                        <a:pt x="68" y="54"/>
                      </a:lnTo>
                      <a:lnTo>
                        <a:pt x="68" y="45"/>
                      </a:lnTo>
                      <a:lnTo>
                        <a:pt x="69" y="38"/>
                      </a:lnTo>
                      <a:lnTo>
                        <a:pt x="69" y="29"/>
                      </a:lnTo>
                      <a:lnTo>
                        <a:pt x="69" y="23"/>
                      </a:lnTo>
                      <a:lnTo>
                        <a:pt x="72" y="0"/>
                      </a:lnTo>
                      <a:close/>
                    </a:path>
                  </a:pathLst>
                </a:custGeom>
                <a:solidFill>
                  <a:srgbClr val="1252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0" name="Freeform 170"/>
                <p:cNvSpPr>
                  <a:spLocks/>
                </p:cNvSpPr>
                <p:nvPr/>
              </p:nvSpPr>
              <p:spPr bwMode="auto">
                <a:xfrm>
                  <a:off x="4089" y="3369"/>
                  <a:ext cx="219" cy="227"/>
                </a:xfrm>
                <a:custGeom>
                  <a:avLst/>
                  <a:gdLst>
                    <a:gd name="T0" fmla="*/ 1 w 437"/>
                    <a:gd name="T1" fmla="*/ 0 h 455"/>
                    <a:gd name="T2" fmla="*/ 1 w 437"/>
                    <a:gd name="T3" fmla="*/ 0 h 455"/>
                    <a:gd name="T4" fmla="*/ 1 w 437"/>
                    <a:gd name="T5" fmla="*/ 0 h 455"/>
                    <a:gd name="T6" fmla="*/ 1 w 437"/>
                    <a:gd name="T7" fmla="*/ 0 h 455"/>
                    <a:gd name="T8" fmla="*/ 1 w 437"/>
                    <a:gd name="T9" fmla="*/ 0 h 455"/>
                    <a:gd name="T10" fmla="*/ 1 w 437"/>
                    <a:gd name="T11" fmla="*/ 0 h 455"/>
                    <a:gd name="T12" fmla="*/ 1 w 437"/>
                    <a:gd name="T13" fmla="*/ 0 h 455"/>
                    <a:gd name="T14" fmla="*/ 1 w 437"/>
                    <a:gd name="T15" fmla="*/ 0 h 455"/>
                    <a:gd name="T16" fmla="*/ 1 w 437"/>
                    <a:gd name="T17" fmla="*/ 0 h 455"/>
                    <a:gd name="T18" fmla="*/ 2 w 437"/>
                    <a:gd name="T19" fmla="*/ 0 h 455"/>
                    <a:gd name="T20" fmla="*/ 2 w 437"/>
                    <a:gd name="T21" fmla="*/ 0 h 455"/>
                    <a:gd name="T22" fmla="*/ 2 w 437"/>
                    <a:gd name="T23" fmla="*/ 0 h 455"/>
                    <a:gd name="T24" fmla="*/ 2 w 437"/>
                    <a:gd name="T25" fmla="*/ 0 h 455"/>
                    <a:gd name="T26" fmla="*/ 2 w 437"/>
                    <a:gd name="T27" fmla="*/ 0 h 455"/>
                    <a:gd name="T28" fmla="*/ 2 w 437"/>
                    <a:gd name="T29" fmla="*/ 0 h 455"/>
                    <a:gd name="T30" fmla="*/ 2 w 437"/>
                    <a:gd name="T31" fmla="*/ 0 h 455"/>
                    <a:gd name="T32" fmla="*/ 2 w 437"/>
                    <a:gd name="T33" fmla="*/ 0 h 455"/>
                    <a:gd name="T34" fmla="*/ 2 w 437"/>
                    <a:gd name="T35" fmla="*/ 0 h 455"/>
                    <a:gd name="T36" fmla="*/ 2 w 437"/>
                    <a:gd name="T37" fmla="*/ 0 h 455"/>
                    <a:gd name="T38" fmla="*/ 2 w 437"/>
                    <a:gd name="T39" fmla="*/ 0 h 455"/>
                    <a:gd name="T40" fmla="*/ 2 w 437"/>
                    <a:gd name="T41" fmla="*/ 0 h 455"/>
                    <a:gd name="T42" fmla="*/ 2 w 437"/>
                    <a:gd name="T43" fmla="*/ 0 h 455"/>
                    <a:gd name="T44" fmla="*/ 2 w 437"/>
                    <a:gd name="T45" fmla="*/ 0 h 455"/>
                    <a:gd name="T46" fmla="*/ 2 w 437"/>
                    <a:gd name="T47" fmla="*/ 0 h 455"/>
                    <a:gd name="T48" fmla="*/ 2 w 437"/>
                    <a:gd name="T49" fmla="*/ 0 h 455"/>
                    <a:gd name="T50" fmla="*/ 2 w 437"/>
                    <a:gd name="T51" fmla="*/ 1 h 455"/>
                    <a:gd name="T52" fmla="*/ 2 w 437"/>
                    <a:gd name="T53" fmla="*/ 1 h 455"/>
                    <a:gd name="T54" fmla="*/ 2 w 437"/>
                    <a:gd name="T55" fmla="*/ 1 h 455"/>
                    <a:gd name="T56" fmla="*/ 2 w 437"/>
                    <a:gd name="T57" fmla="*/ 1 h 455"/>
                    <a:gd name="T58" fmla="*/ 2 w 437"/>
                    <a:gd name="T59" fmla="*/ 1 h 455"/>
                    <a:gd name="T60" fmla="*/ 2 w 437"/>
                    <a:gd name="T61" fmla="*/ 1 h 455"/>
                    <a:gd name="T62" fmla="*/ 2 w 437"/>
                    <a:gd name="T63" fmla="*/ 1 h 455"/>
                    <a:gd name="T64" fmla="*/ 2 w 437"/>
                    <a:gd name="T65" fmla="*/ 1 h 455"/>
                    <a:gd name="T66" fmla="*/ 2 w 437"/>
                    <a:gd name="T67" fmla="*/ 1 h 455"/>
                    <a:gd name="T68" fmla="*/ 2 w 437"/>
                    <a:gd name="T69" fmla="*/ 1 h 455"/>
                    <a:gd name="T70" fmla="*/ 2 w 437"/>
                    <a:gd name="T71" fmla="*/ 1 h 455"/>
                    <a:gd name="T72" fmla="*/ 2 w 437"/>
                    <a:gd name="T73" fmla="*/ 1 h 455"/>
                    <a:gd name="T74" fmla="*/ 2 w 437"/>
                    <a:gd name="T75" fmla="*/ 1 h 455"/>
                    <a:gd name="T76" fmla="*/ 2 w 437"/>
                    <a:gd name="T77" fmla="*/ 1 h 455"/>
                    <a:gd name="T78" fmla="*/ 2 w 437"/>
                    <a:gd name="T79" fmla="*/ 0 h 455"/>
                    <a:gd name="T80" fmla="*/ 2 w 437"/>
                    <a:gd name="T81" fmla="*/ 0 h 455"/>
                    <a:gd name="T82" fmla="*/ 2 w 437"/>
                    <a:gd name="T83" fmla="*/ 0 h 455"/>
                    <a:gd name="T84" fmla="*/ 2 w 437"/>
                    <a:gd name="T85" fmla="*/ 0 h 455"/>
                    <a:gd name="T86" fmla="*/ 2 w 437"/>
                    <a:gd name="T87" fmla="*/ 0 h 455"/>
                    <a:gd name="T88" fmla="*/ 2 w 437"/>
                    <a:gd name="T89" fmla="*/ 0 h 455"/>
                    <a:gd name="T90" fmla="*/ 2 w 437"/>
                    <a:gd name="T91" fmla="*/ 0 h 455"/>
                    <a:gd name="T92" fmla="*/ 2 w 437"/>
                    <a:gd name="T93" fmla="*/ 0 h 455"/>
                    <a:gd name="T94" fmla="*/ 2 w 437"/>
                    <a:gd name="T95" fmla="*/ 0 h 455"/>
                    <a:gd name="T96" fmla="*/ 2 w 437"/>
                    <a:gd name="T97" fmla="*/ 0 h 455"/>
                    <a:gd name="T98" fmla="*/ 2 w 437"/>
                    <a:gd name="T99" fmla="*/ 0 h 455"/>
                    <a:gd name="T100" fmla="*/ 2 w 437"/>
                    <a:gd name="T101" fmla="*/ 0 h 455"/>
                    <a:gd name="T102" fmla="*/ 2 w 437"/>
                    <a:gd name="T103" fmla="*/ 0 h 455"/>
                    <a:gd name="T104" fmla="*/ 2 w 437"/>
                    <a:gd name="T105" fmla="*/ 0 h 455"/>
                    <a:gd name="T106" fmla="*/ 1 w 437"/>
                    <a:gd name="T107" fmla="*/ 0 h 455"/>
                    <a:gd name="T108" fmla="*/ 1 w 437"/>
                    <a:gd name="T109" fmla="*/ 0 h 455"/>
                    <a:gd name="T110" fmla="*/ 1 w 437"/>
                    <a:gd name="T111" fmla="*/ 0 h 455"/>
                    <a:gd name="T112" fmla="*/ 1 w 437"/>
                    <a:gd name="T113" fmla="*/ 0 h 455"/>
                    <a:gd name="T114" fmla="*/ 1 w 437"/>
                    <a:gd name="T115" fmla="*/ 0 h 455"/>
                    <a:gd name="T116" fmla="*/ 1 w 437"/>
                    <a:gd name="T117" fmla="*/ 0 h 455"/>
                    <a:gd name="T118" fmla="*/ 0 w 437"/>
                    <a:gd name="T119" fmla="*/ 0 h 45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437"/>
                    <a:gd name="T181" fmla="*/ 0 h 455"/>
                    <a:gd name="T182" fmla="*/ 437 w 437"/>
                    <a:gd name="T183" fmla="*/ 455 h 45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437" h="455">
                      <a:moveTo>
                        <a:pt x="0" y="2"/>
                      </a:moveTo>
                      <a:lnTo>
                        <a:pt x="0" y="2"/>
                      </a:lnTo>
                      <a:lnTo>
                        <a:pt x="3" y="2"/>
                      </a:lnTo>
                      <a:lnTo>
                        <a:pt x="4" y="2"/>
                      </a:lnTo>
                      <a:lnTo>
                        <a:pt x="7" y="2"/>
                      </a:lnTo>
                      <a:lnTo>
                        <a:pt x="10" y="2"/>
                      </a:lnTo>
                      <a:lnTo>
                        <a:pt x="13" y="2"/>
                      </a:lnTo>
                      <a:lnTo>
                        <a:pt x="17" y="2"/>
                      </a:lnTo>
                      <a:lnTo>
                        <a:pt x="20" y="2"/>
                      </a:lnTo>
                      <a:lnTo>
                        <a:pt x="26" y="2"/>
                      </a:lnTo>
                      <a:lnTo>
                        <a:pt x="30" y="2"/>
                      </a:lnTo>
                      <a:lnTo>
                        <a:pt x="36" y="2"/>
                      </a:lnTo>
                      <a:lnTo>
                        <a:pt x="41" y="2"/>
                      </a:lnTo>
                      <a:lnTo>
                        <a:pt x="47" y="2"/>
                      </a:lnTo>
                      <a:lnTo>
                        <a:pt x="54" y="2"/>
                      </a:lnTo>
                      <a:lnTo>
                        <a:pt x="60" y="0"/>
                      </a:lnTo>
                      <a:lnTo>
                        <a:pt x="66" y="0"/>
                      </a:lnTo>
                      <a:lnTo>
                        <a:pt x="73" y="0"/>
                      </a:lnTo>
                      <a:lnTo>
                        <a:pt x="80" y="0"/>
                      </a:lnTo>
                      <a:lnTo>
                        <a:pt x="88" y="0"/>
                      </a:lnTo>
                      <a:lnTo>
                        <a:pt x="95" y="0"/>
                      </a:lnTo>
                      <a:lnTo>
                        <a:pt x="102" y="0"/>
                      </a:lnTo>
                      <a:lnTo>
                        <a:pt x="111" y="0"/>
                      </a:lnTo>
                      <a:lnTo>
                        <a:pt x="119" y="0"/>
                      </a:lnTo>
                      <a:lnTo>
                        <a:pt x="127" y="0"/>
                      </a:lnTo>
                      <a:lnTo>
                        <a:pt x="135" y="0"/>
                      </a:lnTo>
                      <a:lnTo>
                        <a:pt x="145" y="0"/>
                      </a:lnTo>
                      <a:lnTo>
                        <a:pt x="152" y="0"/>
                      </a:lnTo>
                      <a:lnTo>
                        <a:pt x="161" y="2"/>
                      </a:lnTo>
                      <a:lnTo>
                        <a:pt x="171" y="2"/>
                      </a:lnTo>
                      <a:lnTo>
                        <a:pt x="180" y="2"/>
                      </a:lnTo>
                      <a:lnTo>
                        <a:pt x="189" y="2"/>
                      </a:lnTo>
                      <a:lnTo>
                        <a:pt x="198" y="2"/>
                      </a:lnTo>
                      <a:lnTo>
                        <a:pt x="208" y="2"/>
                      </a:lnTo>
                      <a:lnTo>
                        <a:pt x="217" y="2"/>
                      </a:lnTo>
                      <a:lnTo>
                        <a:pt x="226" y="2"/>
                      </a:lnTo>
                      <a:lnTo>
                        <a:pt x="236" y="2"/>
                      </a:lnTo>
                      <a:lnTo>
                        <a:pt x="245" y="3"/>
                      </a:lnTo>
                      <a:lnTo>
                        <a:pt x="255" y="3"/>
                      </a:lnTo>
                      <a:lnTo>
                        <a:pt x="262" y="3"/>
                      </a:lnTo>
                      <a:lnTo>
                        <a:pt x="273" y="3"/>
                      </a:lnTo>
                      <a:lnTo>
                        <a:pt x="282" y="5"/>
                      </a:lnTo>
                      <a:lnTo>
                        <a:pt x="292" y="5"/>
                      </a:lnTo>
                      <a:lnTo>
                        <a:pt x="299" y="5"/>
                      </a:lnTo>
                      <a:lnTo>
                        <a:pt x="309" y="6"/>
                      </a:lnTo>
                      <a:lnTo>
                        <a:pt x="317" y="6"/>
                      </a:lnTo>
                      <a:lnTo>
                        <a:pt x="327" y="8"/>
                      </a:lnTo>
                      <a:lnTo>
                        <a:pt x="334" y="8"/>
                      </a:lnTo>
                      <a:lnTo>
                        <a:pt x="343" y="9"/>
                      </a:lnTo>
                      <a:lnTo>
                        <a:pt x="351" y="9"/>
                      </a:lnTo>
                      <a:lnTo>
                        <a:pt x="359" y="9"/>
                      </a:lnTo>
                      <a:lnTo>
                        <a:pt x="367" y="11"/>
                      </a:lnTo>
                      <a:lnTo>
                        <a:pt x="374" y="12"/>
                      </a:lnTo>
                      <a:lnTo>
                        <a:pt x="381" y="12"/>
                      </a:lnTo>
                      <a:lnTo>
                        <a:pt x="389" y="14"/>
                      </a:lnTo>
                      <a:lnTo>
                        <a:pt x="395" y="14"/>
                      </a:lnTo>
                      <a:lnTo>
                        <a:pt x="402" y="15"/>
                      </a:lnTo>
                      <a:lnTo>
                        <a:pt x="408" y="17"/>
                      </a:lnTo>
                      <a:lnTo>
                        <a:pt x="415" y="18"/>
                      </a:lnTo>
                      <a:lnTo>
                        <a:pt x="421" y="18"/>
                      </a:lnTo>
                      <a:lnTo>
                        <a:pt x="427" y="20"/>
                      </a:lnTo>
                      <a:lnTo>
                        <a:pt x="431" y="21"/>
                      </a:lnTo>
                      <a:lnTo>
                        <a:pt x="437" y="22"/>
                      </a:lnTo>
                      <a:lnTo>
                        <a:pt x="436" y="22"/>
                      </a:lnTo>
                      <a:lnTo>
                        <a:pt x="436" y="25"/>
                      </a:lnTo>
                      <a:lnTo>
                        <a:pt x="436" y="28"/>
                      </a:lnTo>
                      <a:lnTo>
                        <a:pt x="434" y="34"/>
                      </a:lnTo>
                      <a:lnTo>
                        <a:pt x="434" y="36"/>
                      </a:lnTo>
                      <a:lnTo>
                        <a:pt x="434" y="39"/>
                      </a:lnTo>
                      <a:lnTo>
                        <a:pt x="433" y="41"/>
                      </a:lnTo>
                      <a:lnTo>
                        <a:pt x="433" y="46"/>
                      </a:lnTo>
                      <a:lnTo>
                        <a:pt x="431" y="49"/>
                      </a:lnTo>
                      <a:lnTo>
                        <a:pt x="431" y="55"/>
                      </a:lnTo>
                      <a:lnTo>
                        <a:pt x="431" y="59"/>
                      </a:lnTo>
                      <a:lnTo>
                        <a:pt x="431" y="63"/>
                      </a:lnTo>
                      <a:lnTo>
                        <a:pt x="430" y="68"/>
                      </a:lnTo>
                      <a:lnTo>
                        <a:pt x="428" y="74"/>
                      </a:lnTo>
                      <a:lnTo>
                        <a:pt x="427" y="78"/>
                      </a:lnTo>
                      <a:lnTo>
                        <a:pt x="427" y="84"/>
                      </a:lnTo>
                      <a:lnTo>
                        <a:pt x="425" y="90"/>
                      </a:lnTo>
                      <a:lnTo>
                        <a:pt x="425" y="96"/>
                      </a:lnTo>
                      <a:lnTo>
                        <a:pt x="424" y="103"/>
                      </a:lnTo>
                      <a:lnTo>
                        <a:pt x="424" y="109"/>
                      </a:lnTo>
                      <a:lnTo>
                        <a:pt x="421" y="116"/>
                      </a:lnTo>
                      <a:lnTo>
                        <a:pt x="421" y="122"/>
                      </a:lnTo>
                      <a:lnTo>
                        <a:pt x="420" y="129"/>
                      </a:lnTo>
                      <a:lnTo>
                        <a:pt x="418" y="137"/>
                      </a:lnTo>
                      <a:lnTo>
                        <a:pt x="417" y="144"/>
                      </a:lnTo>
                      <a:lnTo>
                        <a:pt x="415" y="151"/>
                      </a:lnTo>
                      <a:lnTo>
                        <a:pt x="414" y="159"/>
                      </a:lnTo>
                      <a:lnTo>
                        <a:pt x="414" y="167"/>
                      </a:lnTo>
                      <a:lnTo>
                        <a:pt x="411" y="175"/>
                      </a:lnTo>
                      <a:lnTo>
                        <a:pt x="409" y="184"/>
                      </a:lnTo>
                      <a:lnTo>
                        <a:pt x="408" y="191"/>
                      </a:lnTo>
                      <a:lnTo>
                        <a:pt x="406" y="200"/>
                      </a:lnTo>
                      <a:lnTo>
                        <a:pt x="405" y="209"/>
                      </a:lnTo>
                      <a:lnTo>
                        <a:pt x="403" y="216"/>
                      </a:lnTo>
                      <a:lnTo>
                        <a:pt x="400" y="225"/>
                      </a:lnTo>
                      <a:lnTo>
                        <a:pt x="399" y="235"/>
                      </a:lnTo>
                      <a:lnTo>
                        <a:pt x="398" y="242"/>
                      </a:lnTo>
                      <a:lnTo>
                        <a:pt x="395" y="251"/>
                      </a:lnTo>
                      <a:lnTo>
                        <a:pt x="393" y="261"/>
                      </a:lnTo>
                      <a:lnTo>
                        <a:pt x="392" y="270"/>
                      </a:lnTo>
                      <a:lnTo>
                        <a:pt x="389" y="279"/>
                      </a:lnTo>
                      <a:lnTo>
                        <a:pt x="387" y="288"/>
                      </a:lnTo>
                      <a:lnTo>
                        <a:pt x="384" y="298"/>
                      </a:lnTo>
                      <a:lnTo>
                        <a:pt x="383" y="307"/>
                      </a:lnTo>
                      <a:lnTo>
                        <a:pt x="380" y="315"/>
                      </a:lnTo>
                      <a:lnTo>
                        <a:pt x="377" y="326"/>
                      </a:lnTo>
                      <a:lnTo>
                        <a:pt x="374" y="335"/>
                      </a:lnTo>
                      <a:lnTo>
                        <a:pt x="373" y="343"/>
                      </a:lnTo>
                      <a:lnTo>
                        <a:pt x="370" y="352"/>
                      </a:lnTo>
                      <a:lnTo>
                        <a:pt x="367" y="362"/>
                      </a:lnTo>
                      <a:lnTo>
                        <a:pt x="364" y="371"/>
                      </a:lnTo>
                      <a:lnTo>
                        <a:pt x="362" y="381"/>
                      </a:lnTo>
                      <a:lnTo>
                        <a:pt x="359" y="389"/>
                      </a:lnTo>
                      <a:lnTo>
                        <a:pt x="356" y="399"/>
                      </a:lnTo>
                      <a:lnTo>
                        <a:pt x="353" y="408"/>
                      </a:lnTo>
                      <a:lnTo>
                        <a:pt x="351" y="417"/>
                      </a:lnTo>
                      <a:lnTo>
                        <a:pt x="346" y="425"/>
                      </a:lnTo>
                      <a:lnTo>
                        <a:pt x="343" y="436"/>
                      </a:lnTo>
                      <a:lnTo>
                        <a:pt x="340" y="444"/>
                      </a:lnTo>
                      <a:lnTo>
                        <a:pt x="337" y="455"/>
                      </a:lnTo>
                      <a:lnTo>
                        <a:pt x="331" y="439"/>
                      </a:lnTo>
                      <a:lnTo>
                        <a:pt x="331" y="436"/>
                      </a:lnTo>
                      <a:lnTo>
                        <a:pt x="333" y="433"/>
                      </a:lnTo>
                      <a:lnTo>
                        <a:pt x="334" y="430"/>
                      </a:lnTo>
                      <a:lnTo>
                        <a:pt x="336" y="425"/>
                      </a:lnTo>
                      <a:lnTo>
                        <a:pt x="337" y="420"/>
                      </a:lnTo>
                      <a:lnTo>
                        <a:pt x="337" y="415"/>
                      </a:lnTo>
                      <a:lnTo>
                        <a:pt x="339" y="412"/>
                      </a:lnTo>
                      <a:lnTo>
                        <a:pt x="340" y="409"/>
                      </a:lnTo>
                      <a:lnTo>
                        <a:pt x="342" y="405"/>
                      </a:lnTo>
                      <a:lnTo>
                        <a:pt x="342" y="400"/>
                      </a:lnTo>
                      <a:lnTo>
                        <a:pt x="343" y="396"/>
                      </a:lnTo>
                      <a:lnTo>
                        <a:pt x="345" y="392"/>
                      </a:lnTo>
                      <a:lnTo>
                        <a:pt x="346" y="387"/>
                      </a:lnTo>
                      <a:lnTo>
                        <a:pt x="348" y="381"/>
                      </a:lnTo>
                      <a:lnTo>
                        <a:pt x="349" y="377"/>
                      </a:lnTo>
                      <a:lnTo>
                        <a:pt x="351" y="371"/>
                      </a:lnTo>
                      <a:lnTo>
                        <a:pt x="352" y="365"/>
                      </a:lnTo>
                      <a:lnTo>
                        <a:pt x="353" y="359"/>
                      </a:lnTo>
                      <a:lnTo>
                        <a:pt x="355" y="354"/>
                      </a:lnTo>
                      <a:lnTo>
                        <a:pt x="356" y="348"/>
                      </a:lnTo>
                      <a:lnTo>
                        <a:pt x="358" y="342"/>
                      </a:lnTo>
                      <a:lnTo>
                        <a:pt x="359" y="335"/>
                      </a:lnTo>
                      <a:lnTo>
                        <a:pt x="361" y="329"/>
                      </a:lnTo>
                      <a:lnTo>
                        <a:pt x="364" y="321"/>
                      </a:lnTo>
                      <a:lnTo>
                        <a:pt x="365" y="315"/>
                      </a:lnTo>
                      <a:lnTo>
                        <a:pt x="367" y="308"/>
                      </a:lnTo>
                      <a:lnTo>
                        <a:pt x="368" y="301"/>
                      </a:lnTo>
                      <a:lnTo>
                        <a:pt x="370" y="294"/>
                      </a:lnTo>
                      <a:lnTo>
                        <a:pt x="371" y="286"/>
                      </a:lnTo>
                      <a:lnTo>
                        <a:pt x="373" y="277"/>
                      </a:lnTo>
                      <a:lnTo>
                        <a:pt x="374" y="270"/>
                      </a:lnTo>
                      <a:lnTo>
                        <a:pt x="376" y="261"/>
                      </a:lnTo>
                      <a:lnTo>
                        <a:pt x="377" y="254"/>
                      </a:lnTo>
                      <a:lnTo>
                        <a:pt x="378" y="245"/>
                      </a:lnTo>
                      <a:lnTo>
                        <a:pt x="380" y="236"/>
                      </a:lnTo>
                      <a:lnTo>
                        <a:pt x="383" y="228"/>
                      </a:lnTo>
                      <a:lnTo>
                        <a:pt x="384" y="220"/>
                      </a:lnTo>
                      <a:lnTo>
                        <a:pt x="386" y="211"/>
                      </a:lnTo>
                      <a:lnTo>
                        <a:pt x="387" y="203"/>
                      </a:lnTo>
                      <a:lnTo>
                        <a:pt x="389" y="194"/>
                      </a:lnTo>
                      <a:lnTo>
                        <a:pt x="390" y="185"/>
                      </a:lnTo>
                      <a:lnTo>
                        <a:pt x="392" y="175"/>
                      </a:lnTo>
                      <a:lnTo>
                        <a:pt x="393" y="166"/>
                      </a:lnTo>
                      <a:lnTo>
                        <a:pt x="393" y="157"/>
                      </a:lnTo>
                      <a:lnTo>
                        <a:pt x="395" y="148"/>
                      </a:lnTo>
                      <a:lnTo>
                        <a:pt x="396" y="138"/>
                      </a:lnTo>
                      <a:lnTo>
                        <a:pt x="398" y="129"/>
                      </a:lnTo>
                      <a:lnTo>
                        <a:pt x="399" y="119"/>
                      </a:lnTo>
                      <a:lnTo>
                        <a:pt x="400" y="110"/>
                      </a:lnTo>
                      <a:lnTo>
                        <a:pt x="400" y="100"/>
                      </a:lnTo>
                      <a:lnTo>
                        <a:pt x="402" y="91"/>
                      </a:lnTo>
                      <a:lnTo>
                        <a:pt x="402" y="81"/>
                      </a:lnTo>
                      <a:lnTo>
                        <a:pt x="403" y="71"/>
                      </a:lnTo>
                      <a:lnTo>
                        <a:pt x="403" y="62"/>
                      </a:lnTo>
                      <a:lnTo>
                        <a:pt x="405" y="52"/>
                      </a:lnTo>
                      <a:lnTo>
                        <a:pt x="405" y="41"/>
                      </a:lnTo>
                      <a:lnTo>
                        <a:pt x="406" y="33"/>
                      </a:lnTo>
                      <a:lnTo>
                        <a:pt x="406" y="31"/>
                      </a:lnTo>
                      <a:lnTo>
                        <a:pt x="405" y="31"/>
                      </a:lnTo>
                      <a:lnTo>
                        <a:pt x="403" y="31"/>
                      </a:lnTo>
                      <a:lnTo>
                        <a:pt x="400" y="30"/>
                      </a:lnTo>
                      <a:lnTo>
                        <a:pt x="396" y="28"/>
                      </a:lnTo>
                      <a:lnTo>
                        <a:pt x="392" y="28"/>
                      </a:lnTo>
                      <a:lnTo>
                        <a:pt x="386" y="27"/>
                      </a:lnTo>
                      <a:lnTo>
                        <a:pt x="380" y="25"/>
                      </a:lnTo>
                      <a:lnTo>
                        <a:pt x="377" y="25"/>
                      </a:lnTo>
                      <a:lnTo>
                        <a:pt x="373" y="24"/>
                      </a:lnTo>
                      <a:lnTo>
                        <a:pt x="370" y="22"/>
                      </a:lnTo>
                      <a:lnTo>
                        <a:pt x="365" y="22"/>
                      </a:lnTo>
                      <a:lnTo>
                        <a:pt x="361" y="22"/>
                      </a:lnTo>
                      <a:lnTo>
                        <a:pt x="356" y="21"/>
                      </a:lnTo>
                      <a:lnTo>
                        <a:pt x="352" y="21"/>
                      </a:lnTo>
                      <a:lnTo>
                        <a:pt x="349" y="21"/>
                      </a:lnTo>
                      <a:lnTo>
                        <a:pt x="343" y="20"/>
                      </a:lnTo>
                      <a:lnTo>
                        <a:pt x="339" y="18"/>
                      </a:lnTo>
                      <a:lnTo>
                        <a:pt x="333" y="18"/>
                      </a:lnTo>
                      <a:lnTo>
                        <a:pt x="329" y="18"/>
                      </a:lnTo>
                      <a:lnTo>
                        <a:pt x="323" y="17"/>
                      </a:lnTo>
                      <a:lnTo>
                        <a:pt x="317" y="17"/>
                      </a:lnTo>
                      <a:lnTo>
                        <a:pt x="312" y="15"/>
                      </a:lnTo>
                      <a:lnTo>
                        <a:pt x="306" y="15"/>
                      </a:lnTo>
                      <a:lnTo>
                        <a:pt x="299" y="14"/>
                      </a:lnTo>
                      <a:lnTo>
                        <a:pt x="293" y="14"/>
                      </a:lnTo>
                      <a:lnTo>
                        <a:pt x="286" y="12"/>
                      </a:lnTo>
                      <a:lnTo>
                        <a:pt x="280" y="12"/>
                      </a:lnTo>
                      <a:lnTo>
                        <a:pt x="273" y="12"/>
                      </a:lnTo>
                      <a:lnTo>
                        <a:pt x="267" y="11"/>
                      </a:lnTo>
                      <a:lnTo>
                        <a:pt x="260" y="11"/>
                      </a:lnTo>
                      <a:lnTo>
                        <a:pt x="252" y="11"/>
                      </a:lnTo>
                      <a:lnTo>
                        <a:pt x="245" y="9"/>
                      </a:lnTo>
                      <a:lnTo>
                        <a:pt x="237" y="9"/>
                      </a:lnTo>
                      <a:lnTo>
                        <a:pt x="230" y="9"/>
                      </a:lnTo>
                      <a:lnTo>
                        <a:pt x="223" y="9"/>
                      </a:lnTo>
                      <a:lnTo>
                        <a:pt x="214" y="9"/>
                      </a:lnTo>
                      <a:lnTo>
                        <a:pt x="207" y="9"/>
                      </a:lnTo>
                      <a:lnTo>
                        <a:pt x="198" y="9"/>
                      </a:lnTo>
                      <a:lnTo>
                        <a:pt x="190" y="9"/>
                      </a:lnTo>
                      <a:lnTo>
                        <a:pt x="182" y="9"/>
                      </a:lnTo>
                      <a:lnTo>
                        <a:pt x="173" y="9"/>
                      </a:lnTo>
                      <a:lnTo>
                        <a:pt x="164" y="9"/>
                      </a:lnTo>
                      <a:lnTo>
                        <a:pt x="155" y="9"/>
                      </a:lnTo>
                      <a:lnTo>
                        <a:pt x="146" y="9"/>
                      </a:lnTo>
                      <a:lnTo>
                        <a:pt x="138" y="11"/>
                      </a:lnTo>
                      <a:lnTo>
                        <a:pt x="129" y="11"/>
                      </a:lnTo>
                      <a:lnTo>
                        <a:pt x="120" y="12"/>
                      </a:lnTo>
                      <a:lnTo>
                        <a:pt x="110" y="12"/>
                      </a:lnTo>
                      <a:lnTo>
                        <a:pt x="99" y="14"/>
                      </a:lnTo>
                      <a:lnTo>
                        <a:pt x="91" y="14"/>
                      </a:lnTo>
                      <a:lnTo>
                        <a:pt x="80" y="15"/>
                      </a:lnTo>
                      <a:lnTo>
                        <a:pt x="70" y="17"/>
                      </a:lnTo>
                      <a:lnTo>
                        <a:pt x="61" y="18"/>
                      </a:lnTo>
                      <a:lnTo>
                        <a:pt x="51" y="20"/>
                      </a:lnTo>
                      <a:lnTo>
                        <a:pt x="41" y="21"/>
                      </a:lnTo>
                      <a:lnTo>
                        <a:pt x="0" y="2"/>
                      </a:lnTo>
                      <a:close/>
                    </a:path>
                  </a:pathLst>
                </a:custGeom>
                <a:solidFill>
                  <a:srgbClr val="1252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1" name="Freeform 171"/>
                <p:cNvSpPr>
                  <a:spLocks/>
                </p:cNvSpPr>
                <p:nvPr/>
              </p:nvSpPr>
              <p:spPr bwMode="auto">
                <a:xfrm>
                  <a:off x="4128" y="3602"/>
                  <a:ext cx="28" cy="16"/>
                </a:xfrm>
                <a:custGeom>
                  <a:avLst/>
                  <a:gdLst>
                    <a:gd name="T0" fmla="*/ 1 w 56"/>
                    <a:gd name="T1" fmla="*/ 1 h 31"/>
                    <a:gd name="T2" fmla="*/ 1 w 56"/>
                    <a:gd name="T3" fmla="*/ 1 h 31"/>
                    <a:gd name="T4" fmla="*/ 1 w 56"/>
                    <a:gd name="T5" fmla="*/ 1 h 31"/>
                    <a:gd name="T6" fmla="*/ 1 w 56"/>
                    <a:gd name="T7" fmla="*/ 1 h 31"/>
                    <a:gd name="T8" fmla="*/ 1 w 56"/>
                    <a:gd name="T9" fmla="*/ 1 h 31"/>
                    <a:gd name="T10" fmla="*/ 1 w 56"/>
                    <a:gd name="T11" fmla="*/ 1 h 31"/>
                    <a:gd name="T12" fmla="*/ 1 w 56"/>
                    <a:gd name="T13" fmla="*/ 1 h 31"/>
                    <a:gd name="T14" fmla="*/ 1 w 56"/>
                    <a:gd name="T15" fmla="*/ 1 h 31"/>
                    <a:gd name="T16" fmla="*/ 1 w 56"/>
                    <a:gd name="T17" fmla="*/ 1 h 31"/>
                    <a:gd name="T18" fmla="*/ 1 w 56"/>
                    <a:gd name="T19" fmla="*/ 1 h 31"/>
                    <a:gd name="T20" fmla="*/ 1 w 56"/>
                    <a:gd name="T21" fmla="*/ 1 h 31"/>
                    <a:gd name="T22" fmla="*/ 1 w 56"/>
                    <a:gd name="T23" fmla="*/ 1 h 31"/>
                    <a:gd name="T24" fmla="*/ 1 w 56"/>
                    <a:gd name="T25" fmla="*/ 1 h 31"/>
                    <a:gd name="T26" fmla="*/ 0 w 56"/>
                    <a:gd name="T27" fmla="*/ 1 h 31"/>
                    <a:gd name="T28" fmla="*/ 1 w 56"/>
                    <a:gd name="T29" fmla="*/ 1 h 31"/>
                    <a:gd name="T30" fmla="*/ 1 w 56"/>
                    <a:gd name="T31" fmla="*/ 1 h 31"/>
                    <a:gd name="T32" fmla="*/ 1 w 56"/>
                    <a:gd name="T33" fmla="*/ 1 h 31"/>
                    <a:gd name="T34" fmla="*/ 1 w 56"/>
                    <a:gd name="T35" fmla="*/ 1 h 31"/>
                    <a:gd name="T36" fmla="*/ 1 w 56"/>
                    <a:gd name="T37" fmla="*/ 1 h 31"/>
                    <a:gd name="T38" fmla="*/ 1 w 56"/>
                    <a:gd name="T39" fmla="*/ 1 h 31"/>
                    <a:gd name="T40" fmla="*/ 1 w 56"/>
                    <a:gd name="T41" fmla="*/ 0 h 31"/>
                    <a:gd name="T42" fmla="*/ 1 w 56"/>
                    <a:gd name="T43" fmla="*/ 0 h 31"/>
                    <a:gd name="T44" fmla="*/ 1 w 56"/>
                    <a:gd name="T45" fmla="*/ 1 h 31"/>
                    <a:gd name="T46" fmla="*/ 1 w 56"/>
                    <a:gd name="T47" fmla="*/ 1 h 31"/>
                    <a:gd name="T48" fmla="*/ 1 w 56"/>
                    <a:gd name="T49" fmla="*/ 1 h 31"/>
                    <a:gd name="T50" fmla="*/ 1 w 56"/>
                    <a:gd name="T51" fmla="*/ 1 h 31"/>
                    <a:gd name="T52" fmla="*/ 1 w 56"/>
                    <a:gd name="T53" fmla="*/ 1 h 31"/>
                    <a:gd name="T54" fmla="*/ 1 w 56"/>
                    <a:gd name="T55" fmla="*/ 1 h 31"/>
                    <a:gd name="T56" fmla="*/ 1 w 56"/>
                    <a:gd name="T57" fmla="*/ 1 h 31"/>
                    <a:gd name="T58" fmla="*/ 1 w 56"/>
                    <a:gd name="T59" fmla="*/ 1 h 31"/>
                    <a:gd name="T60" fmla="*/ 1 w 56"/>
                    <a:gd name="T61" fmla="*/ 1 h 31"/>
                    <a:gd name="T62" fmla="*/ 1 w 56"/>
                    <a:gd name="T63" fmla="*/ 1 h 31"/>
                    <a:gd name="T64" fmla="*/ 1 w 56"/>
                    <a:gd name="T65" fmla="*/ 1 h 31"/>
                    <a:gd name="T66" fmla="*/ 1 w 56"/>
                    <a:gd name="T67" fmla="*/ 1 h 31"/>
                    <a:gd name="T68" fmla="*/ 1 w 56"/>
                    <a:gd name="T69" fmla="*/ 1 h 31"/>
                    <a:gd name="T70" fmla="*/ 1 w 56"/>
                    <a:gd name="T71" fmla="*/ 1 h 31"/>
                    <a:gd name="T72" fmla="*/ 1 w 56"/>
                    <a:gd name="T73" fmla="*/ 1 h 31"/>
                    <a:gd name="T74" fmla="*/ 1 w 56"/>
                    <a:gd name="T75" fmla="*/ 1 h 31"/>
                    <a:gd name="T76" fmla="*/ 1 w 56"/>
                    <a:gd name="T77" fmla="*/ 1 h 31"/>
                    <a:gd name="T78" fmla="*/ 1 w 56"/>
                    <a:gd name="T79" fmla="*/ 1 h 31"/>
                    <a:gd name="T80" fmla="*/ 1 w 56"/>
                    <a:gd name="T81" fmla="*/ 1 h 31"/>
                    <a:gd name="T82" fmla="*/ 1 w 56"/>
                    <a:gd name="T83" fmla="*/ 1 h 31"/>
                    <a:gd name="T84" fmla="*/ 1 w 56"/>
                    <a:gd name="T85" fmla="*/ 1 h 31"/>
                    <a:gd name="T86" fmla="*/ 1 w 56"/>
                    <a:gd name="T87" fmla="*/ 1 h 31"/>
                    <a:gd name="T88" fmla="*/ 1 w 56"/>
                    <a:gd name="T89" fmla="*/ 1 h 31"/>
                    <a:gd name="T90" fmla="*/ 1 w 56"/>
                    <a:gd name="T91" fmla="*/ 1 h 3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6"/>
                    <a:gd name="T139" fmla="*/ 0 h 31"/>
                    <a:gd name="T140" fmla="*/ 56 w 56"/>
                    <a:gd name="T141" fmla="*/ 31 h 3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6" h="31">
                      <a:moveTo>
                        <a:pt x="42" y="26"/>
                      </a:moveTo>
                      <a:lnTo>
                        <a:pt x="36" y="31"/>
                      </a:lnTo>
                      <a:lnTo>
                        <a:pt x="34" y="29"/>
                      </a:lnTo>
                      <a:lnTo>
                        <a:pt x="30" y="29"/>
                      </a:lnTo>
                      <a:lnTo>
                        <a:pt x="27" y="29"/>
                      </a:lnTo>
                      <a:lnTo>
                        <a:pt x="24" y="29"/>
                      </a:lnTo>
                      <a:lnTo>
                        <a:pt x="21" y="28"/>
                      </a:lnTo>
                      <a:lnTo>
                        <a:pt x="18" y="28"/>
                      </a:lnTo>
                      <a:lnTo>
                        <a:pt x="14" y="26"/>
                      </a:lnTo>
                      <a:lnTo>
                        <a:pt x="11" y="25"/>
                      </a:lnTo>
                      <a:lnTo>
                        <a:pt x="8" y="23"/>
                      </a:lnTo>
                      <a:lnTo>
                        <a:pt x="6" y="22"/>
                      </a:lnTo>
                      <a:lnTo>
                        <a:pt x="2" y="19"/>
                      </a:lnTo>
                      <a:lnTo>
                        <a:pt x="0" y="13"/>
                      </a:lnTo>
                      <a:lnTo>
                        <a:pt x="2" y="7"/>
                      </a:lnTo>
                      <a:lnTo>
                        <a:pt x="6" y="4"/>
                      </a:lnTo>
                      <a:lnTo>
                        <a:pt x="9" y="3"/>
                      </a:lnTo>
                      <a:lnTo>
                        <a:pt x="14" y="1"/>
                      </a:lnTo>
                      <a:lnTo>
                        <a:pt x="17" y="1"/>
                      </a:lnTo>
                      <a:lnTo>
                        <a:pt x="21" y="1"/>
                      </a:lnTo>
                      <a:lnTo>
                        <a:pt x="25" y="0"/>
                      </a:lnTo>
                      <a:lnTo>
                        <a:pt x="30" y="0"/>
                      </a:lnTo>
                      <a:lnTo>
                        <a:pt x="33" y="1"/>
                      </a:lnTo>
                      <a:lnTo>
                        <a:pt x="37" y="1"/>
                      </a:lnTo>
                      <a:lnTo>
                        <a:pt x="42" y="3"/>
                      </a:lnTo>
                      <a:lnTo>
                        <a:pt x="44" y="4"/>
                      </a:lnTo>
                      <a:lnTo>
                        <a:pt x="47" y="6"/>
                      </a:lnTo>
                      <a:lnTo>
                        <a:pt x="50" y="9"/>
                      </a:lnTo>
                      <a:lnTo>
                        <a:pt x="56" y="13"/>
                      </a:lnTo>
                      <a:lnTo>
                        <a:pt x="47" y="13"/>
                      </a:lnTo>
                      <a:lnTo>
                        <a:pt x="46" y="13"/>
                      </a:lnTo>
                      <a:lnTo>
                        <a:pt x="43" y="12"/>
                      </a:lnTo>
                      <a:lnTo>
                        <a:pt x="39" y="10"/>
                      </a:lnTo>
                      <a:lnTo>
                        <a:pt x="34" y="9"/>
                      </a:lnTo>
                      <a:lnTo>
                        <a:pt x="30" y="9"/>
                      </a:lnTo>
                      <a:lnTo>
                        <a:pt x="25" y="9"/>
                      </a:lnTo>
                      <a:lnTo>
                        <a:pt x="21" y="12"/>
                      </a:lnTo>
                      <a:lnTo>
                        <a:pt x="21" y="16"/>
                      </a:lnTo>
                      <a:lnTo>
                        <a:pt x="21" y="17"/>
                      </a:lnTo>
                      <a:lnTo>
                        <a:pt x="24" y="20"/>
                      </a:lnTo>
                      <a:lnTo>
                        <a:pt x="25" y="20"/>
                      </a:lnTo>
                      <a:lnTo>
                        <a:pt x="27" y="22"/>
                      </a:lnTo>
                      <a:lnTo>
                        <a:pt x="30" y="23"/>
                      </a:lnTo>
                      <a:lnTo>
                        <a:pt x="34" y="23"/>
                      </a:lnTo>
                      <a:lnTo>
                        <a:pt x="42" y="26"/>
                      </a:lnTo>
                      <a:close/>
                    </a:path>
                  </a:pathLst>
                </a:custGeom>
                <a:solidFill>
                  <a:srgbClr val="4D66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2" name="Freeform 172"/>
                <p:cNvSpPr>
                  <a:spLocks/>
                </p:cNvSpPr>
                <p:nvPr/>
              </p:nvSpPr>
              <p:spPr bwMode="auto">
                <a:xfrm>
                  <a:off x="4271" y="3557"/>
                  <a:ext cx="25" cy="43"/>
                </a:xfrm>
                <a:custGeom>
                  <a:avLst/>
                  <a:gdLst>
                    <a:gd name="T0" fmla="*/ 0 w 48"/>
                    <a:gd name="T1" fmla="*/ 1 h 86"/>
                    <a:gd name="T2" fmla="*/ 1 w 48"/>
                    <a:gd name="T3" fmla="*/ 0 h 86"/>
                    <a:gd name="T4" fmla="*/ 1 w 48"/>
                    <a:gd name="T5" fmla="*/ 1 h 86"/>
                    <a:gd name="T6" fmla="*/ 1 w 48"/>
                    <a:gd name="T7" fmla="*/ 1 h 86"/>
                    <a:gd name="T8" fmla="*/ 1 w 48"/>
                    <a:gd name="T9" fmla="*/ 1 h 86"/>
                    <a:gd name="T10" fmla="*/ 1 w 48"/>
                    <a:gd name="T11" fmla="*/ 1 h 86"/>
                    <a:gd name="T12" fmla="*/ 0 w 48"/>
                    <a:gd name="T13" fmla="*/ 1 h 86"/>
                    <a:gd name="T14" fmla="*/ 0 w 48"/>
                    <a:gd name="T15" fmla="*/ 1 h 86"/>
                    <a:gd name="T16" fmla="*/ 0 60000 65536"/>
                    <a:gd name="T17" fmla="*/ 0 60000 65536"/>
                    <a:gd name="T18" fmla="*/ 0 60000 65536"/>
                    <a:gd name="T19" fmla="*/ 0 60000 65536"/>
                    <a:gd name="T20" fmla="*/ 0 60000 65536"/>
                    <a:gd name="T21" fmla="*/ 0 60000 65536"/>
                    <a:gd name="T22" fmla="*/ 0 60000 65536"/>
                    <a:gd name="T23" fmla="*/ 0 60000 65536"/>
                    <a:gd name="T24" fmla="*/ 0 w 48"/>
                    <a:gd name="T25" fmla="*/ 0 h 86"/>
                    <a:gd name="T26" fmla="*/ 48 w 48"/>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 h="86">
                      <a:moveTo>
                        <a:pt x="0" y="75"/>
                      </a:moveTo>
                      <a:lnTo>
                        <a:pt x="22" y="0"/>
                      </a:lnTo>
                      <a:lnTo>
                        <a:pt x="48" y="6"/>
                      </a:lnTo>
                      <a:lnTo>
                        <a:pt x="41" y="18"/>
                      </a:lnTo>
                      <a:lnTo>
                        <a:pt x="25" y="18"/>
                      </a:lnTo>
                      <a:lnTo>
                        <a:pt x="6" y="86"/>
                      </a:lnTo>
                      <a:lnTo>
                        <a:pt x="0" y="75"/>
                      </a:lnTo>
                      <a:close/>
                    </a:path>
                  </a:pathLst>
                </a:custGeom>
                <a:solidFill>
                  <a:srgbClr val="7D4D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3" name="Freeform 173"/>
                <p:cNvSpPr>
                  <a:spLocks/>
                </p:cNvSpPr>
                <p:nvPr/>
              </p:nvSpPr>
              <p:spPr bwMode="auto">
                <a:xfrm>
                  <a:off x="4291" y="3560"/>
                  <a:ext cx="25" cy="40"/>
                </a:xfrm>
                <a:custGeom>
                  <a:avLst/>
                  <a:gdLst>
                    <a:gd name="T0" fmla="*/ 1 w 50"/>
                    <a:gd name="T1" fmla="*/ 1 h 79"/>
                    <a:gd name="T2" fmla="*/ 0 w 50"/>
                    <a:gd name="T3" fmla="*/ 1 h 79"/>
                    <a:gd name="T4" fmla="*/ 1 w 50"/>
                    <a:gd name="T5" fmla="*/ 0 h 79"/>
                    <a:gd name="T6" fmla="*/ 1 w 50"/>
                    <a:gd name="T7" fmla="*/ 1 h 79"/>
                    <a:gd name="T8" fmla="*/ 1 w 50"/>
                    <a:gd name="T9" fmla="*/ 1 h 79"/>
                    <a:gd name="T10" fmla="*/ 1 w 50"/>
                    <a:gd name="T11" fmla="*/ 1 h 79"/>
                    <a:gd name="T12" fmla="*/ 1 w 50"/>
                    <a:gd name="T13" fmla="*/ 1 h 79"/>
                    <a:gd name="T14" fmla="*/ 1 w 50"/>
                    <a:gd name="T15" fmla="*/ 1 h 79"/>
                    <a:gd name="T16" fmla="*/ 0 60000 65536"/>
                    <a:gd name="T17" fmla="*/ 0 60000 65536"/>
                    <a:gd name="T18" fmla="*/ 0 60000 65536"/>
                    <a:gd name="T19" fmla="*/ 0 60000 65536"/>
                    <a:gd name="T20" fmla="*/ 0 60000 65536"/>
                    <a:gd name="T21" fmla="*/ 0 60000 65536"/>
                    <a:gd name="T22" fmla="*/ 0 60000 65536"/>
                    <a:gd name="T23" fmla="*/ 0 60000 65536"/>
                    <a:gd name="T24" fmla="*/ 0 w 50"/>
                    <a:gd name="T25" fmla="*/ 0 h 79"/>
                    <a:gd name="T26" fmla="*/ 50 w 50"/>
                    <a:gd name="T27" fmla="*/ 79 h 7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0" h="79">
                      <a:moveTo>
                        <a:pt x="6" y="79"/>
                      </a:moveTo>
                      <a:lnTo>
                        <a:pt x="0" y="70"/>
                      </a:lnTo>
                      <a:lnTo>
                        <a:pt x="21" y="0"/>
                      </a:lnTo>
                      <a:lnTo>
                        <a:pt x="50" y="4"/>
                      </a:lnTo>
                      <a:lnTo>
                        <a:pt x="43" y="23"/>
                      </a:lnTo>
                      <a:lnTo>
                        <a:pt x="27" y="19"/>
                      </a:lnTo>
                      <a:lnTo>
                        <a:pt x="6" y="79"/>
                      </a:lnTo>
                      <a:close/>
                    </a:path>
                  </a:pathLst>
                </a:custGeom>
                <a:solidFill>
                  <a:srgbClr val="7D4D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4" name="Freeform 174"/>
                <p:cNvSpPr>
                  <a:spLocks/>
                </p:cNvSpPr>
                <p:nvPr/>
              </p:nvSpPr>
              <p:spPr bwMode="auto">
                <a:xfrm>
                  <a:off x="4313" y="3337"/>
                  <a:ext cx="55" cy="45"/>
                </a:xfrm>
                <a:custGeom>
                  <a:avLst/>
                  <a:gdLst>
                    <a:gd name="T0" fmla="*/ 0 w 109"/>
                    <a:gd name="T1" fmla="*/ 1 h 90"/>
                    <a:gd name="T2" fmla="*/ 1 w 109"/>
                    <a:gd name="T3" fmla="*/ 0 h 90"/>
                    <a:gd name="T4" fmla="*/ 1 w 109"/>
                    <a:gd name="T5" fmla="*/ 1 h 90"/>
                    <a:gd name="T6" fmla="*/ 1 w 109"/>
                    <a:gd name="T7" fmla="*/ 1 h 90"/>
                    <a:gd name="T8" fmla="*/ 1 w 109"/>
                    <a:gd name="T9" fmla="*/ 1 h 90"/>
                    <a:gd name="T10" fmla="*/ 1 w 109"/>
                    <a:gd name="T11" fmla="*/ 1 h 90"/>
                    <a:gd name="T12" fmla="*/ 1 w 109"/>
                    <a:gd name="T13" fmla="*/ 1 h 90"/>
                    <a:gd name="T14" fmla="*/ 1 w 109"/>
                    <a:gd name="T15" fmla="*/ 1 h 90"/>
                    <a:gd name="T16" fmla="*/ 1 w 109"/>
                    <a:gd name="T17" fmla="*/ 1 h 90"/>
                    <a:gd name="T18" fmla="*/ 1 w 109"/>
                    <a:gd name="T19" fmla="*/ 1 h 90"/>
                    <a:gd name="T20" fmla="*/ 1 w 109"/>
                    <a:gd name="T21" fmla="*/ 1 h 90"/>
                    <a:gd name="T22" fmla="*/ 1 w 109"/>
                    <a:gd name="T23" fmla="*/ 1 h 90"/>
                    <a:gd name="T24" fmla="*/ 1 w 109"/>
                    <a:gd name="T25" fmla="*/ 1 h 90"/>
                    <a:gd name="T26" fmla="*/ 1 w 109"/>
                    <a:gd name="T27" fmla="*/ 1 h 90"/>
                    <a:gd name="T28" fmla="*/ 1 w 109"/>
                    <a:gd name="T29" fmla="*/ 1 h 90"/>
                    <a:gd name="T30" fmla="*/ 1 w 109"/>
                    <a:gd name="T31" fmla="*/ 1 h 90"/>
                    <a:gd name="T32" fmla="*/ 1 w 109"/>
                    <a:gd name="T33" fmla="*/ 1 h 90"/>
                    <a:gd name="T34" fmla="*/ 1 w 109"/>
                    <a:gd name="T35" fmla="*/ 1 h 90"/>
                    <a:gd name="T36" fmla="*/ 1 w 109"/>
                    <a:gd name="T37" fmla="*/ 1 h 90"/>
                    <a:gd name="T38" fmla="*/ 1 w 109"/>
                    <a:gd name="T39" fmla="*/ 1 h 90"/>
                    <a:gd name="T40" fmla="*/ 0 w 109"/>
                    <a:gd name="T41" fmla="*/ 1 h 90"/>
                    <a:gd name="T42" fmla="*/ 0 w 109"/>
                    <a:gd name="T43" fmla="*/ 1 h 9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9"/>
                    <a:gd name="T67" fmla="*/ 0 h 90"/>
                    <a:gd name="T68" fmla="*/ 109 w 109"/>
                    <a:gd name="T69" fmla="*/ 90 h 9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9" h="90">
                      <a:moveTo>
                        <a:pt x="0" y="85"/>
                      </a:moveTo>
                      <a:lnTo>
                        <a:pt x="12" y="0"/>
                      </a:lnTo>
                      <a:lnTo>
                        <a:pt x="109" y="6"/>
                      </a:lnTo>
                      <a:lnTo>
                        <a:pt x="106" y="14"/>
                      </a:lnTo>
                      <a:lnTo>
                        <a:pt x="25" y="11"/>
                      </a:lnTo>
                      <a:lnTo>
                        <a:pt x="22" y="22"/>
                      </a:lnTo>
                      <a:lnTo>
                        <a:pt x="103" y="24"/>
                      </a:lnTo>
                      <a:lnTo>
                        <a:pt x="102" y="31"/>
                      </a:lnTo>
                      <a:lnTo>
                        <a:pt x="22" y="30"/>
                      </a:lnTo>
                      <a:lnTo>
                        <a:pt x="21" y="37"/>
                      </a:lnTo>
                      <a:lnTo>
                        <a:pt x="102" y="43"/>
                      </a:lnTo>
                      <a:lnTo>
                        <a:pt x="102" y="50"/>
                      </a:lnTo>
                      <a:lnTo>
                        <a:pt x="18" y="52"/>
                      </a:lnTo>
                      <a:lnTo>
                        <a:pt x="18" y="58"/>
                      </a:lnTo>
                      <a:lnTo>
                        <a:pt x="99" y="61"/>
                      </a:lnTo>
                      <a:lnTo>
                        <a:pt x="97" y="68"/>
                      </a:lnTo>
                      <a:lnTo>
                        <a:pt x="17" y="68"/>
                      </a:lnTo>
                      <a:lnTo>
                        <a:pt x="12" y="75"/>
                      </a:lnTo>
                      <a:lnTo>
                        <a:pt x="94" y="81"/>
                      </a:lnTo>
                      <a:lnTo>
                        <a:pt x="94" y="90"/>
                      </a:lnTo>
                      <a:lnTo>
                        <a:pt x="0" y="85"/>
                      </a:lnTo>
                      <a:close/>
                    </a:path>
                  </a:pathLst>
                </a:custGeom>
                <a:solidFill>
                  <a:srgbClr val="8080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5" name="Freeform 175"/>
                <p:cNvSpPr>
                  <a:spLocks/>
                </p:cNvSpPr>
                <p:nvPr/>
              </p:nvSpPr>
              <p:spPr bwMode="auto">
                <a:xfrm>
                  <a:off x="4028" y="3336"/>
                  <a:ext cx="52" cy="40"/>
                </a:xfrm>
                <a:custGeom>
                  <a:avLst/>
                  <a:gdLst>
                    <a:gd name="T0" fmla="*/ 0 w 105"/>
                    <a:gd name="T1" fmla="*/ 1 h 79"/>
                    <a:gd name="T2" fmla="*/ 0 w 105"/>
                    <a:gd name="T3" fmla="*/ 1 h 79"/>
                    <a:gd name="T4" fmla="*/ 0 w 105"/>
                    <a:gd name="T5" fmla="*/ 0 h 79"/>
                    <a:gd name="T6" fmla="*/ 0 w 105"/>
                    <a:gd name="T7" fmla="*/ 1 h 79"/>
                    <a:gd name="T8" fmla="*/ 0 w 105"/>
                    <a:gd name="T9" fmla="*/ 1 h 79"/>
                    <a:gd name="T10" fmla="*/ 0 w 105"/>
                    <a:gd name="T11" fmla="*/ 1 h 79"/>
                    <a:gd name="T12" fmla="*/ 0 w 105"/>
                    <a:gd name="T13" fmla="*/ 1 h 79"/>
                    <a:gd name="T14" fmla="*/ 0 w 105"/>
                    <a:gd name="T15" fmla="*/ 1 h 79"/>
                    <a:gd name="T16" fmla="*/ 0 w 105"/>
                    <a:gd name="T17" fmla="*/ 1 h 79"/>
                    <a:gd name="T18" fmla="*/ 0 w 105"/>
                    <a:gd name="T19" fmla="*/ 1 h 79"/>
                    <a:gd name="T20" fmla="*/ 0 w 105"/>
                    <a:gd name="T21" fmla="*/ 1 h 79"/>
                    <a:gd name="T22" fmla="*/ 0 w 105"/>
                    <a:gd name="T23" fmla="*/ 1 h 79"/>
                    <a:gd name="T24" fmla="*/ 0 w 105"/>
                    <a:gd name="T25" fmla="*/ 1 h 79"/>
                    <a:gd name="T26" fmla="*/ 0 w 105"/>
                    <a:gd name="T27" fmla="*/ 1 h 79"/>
                    <a:gd name="T28" fmla="*/ 0 w 105"/>
                    <a:gd name="T29" fmla="*/ 1 h 79"/>
                    <a:gd name="T30" fmla="*/ 0 w 105"/>
                    <a:gd name="T31" fmla="*/ 1 h 79"/>
                    <a:gd name="T32" fmla="*/ 0 w 105"/>
                    <a:gd name="T33" fmla="*/ 1 h 79"/>
                    <a:gd name="T34" fmla="*/ 0 w 105"/>
                    <a:gd name="T35" fmla="*/ 1 h 79"/>
                    <a:gd name="T36" fmla="*/ 0 w 105"/>
                    <a:gd name="T37" fmla="*/ 1 h 79"/>
                    <a:gd name="T38" fmla="*/ 0 w 105"/>
                    <a:gd name="T39" fmla="*/ 1 h 79"/>
                    <a:gd name="T40" fmla="*/ 0 w 105"/>
                    <a:gd name="T41" fmla="*/ 1 h 79"/>
                    <a:gd name="T42" fmla="*/ 0 w 105"/>
                    <a:gd name="T43" fmla="*/ 1 h 7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5"/>
                    <a:gd name="T67" fmla="*/ 0 h 79"/>
                    <a:gd name="T68" fmla="*/ 105 w 105"/>
                    <a:gd name="T69" fmla="*/ 79 h 7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5" h="79">
                      <a:moveTo>
                        <a:pt x="0" y="79"/>
                      </a:moveTo>
                      <a:lnTo>
                        <a:pt x="12" y="7"/>
                      </a:lnTo>
                      <a:lnTo>
                        <a:pt x="105" y="0"/>
                      </a:lnTo>
                      <a:lnTo>
                        <a:pt x="103" y="10"/>
                      </a:lnTo>
                      <a:lnTo>
                        <a:pt x="22" y="13"/>
                      </a:lnTo>
                      <a:lnTo>
                        <a:pt x="22" y="23"/>
                      </a:lnTo>
                      <a:lnTo>
                        <a:pt x="102" y="20"/>
                      </a:lnTo>
                      <a:lnTo>
                        <a:pt x="100" y="28"/>
                      </a:lnTo>
                      <a:lnTo>
                        <a:pt x="19" y="32"/>
                      </a:lnTo>
                      <a:lnTo>
                        <a:pt x="18" y="41"/>
                      </a:lnTo>
                      <a:lnTo>
                        <a:pt x="100" y="37"/>
                      </a:lnTo>
                      <a:lnTo>
                        <a:pt x="100" y="45"/>
                      </a:lnTo>
                      <a:lnTo>
                        <a:pt x="16" y="51"/>
                      </a:lnTo>
                      <a:lnTo>
                        <a:pt x="16" y="59"/>
                      </a:lnTo>
                      <a:lnTo>
                        <a:pt x="100" y="53"/>
                      </a:lnTo>
                      <a:lnTo>
                        <a:pt x="97" y="60"/>
                      </a:lnTo>
                      <a:lnTo>
                        <a:pt x="15" y="66"/>
                      </a:lnTo>
                      <a:lnTo>
                        <a:pt x="12" y="73"/>
                      </a:lnTo>
                      <a:lnTo>
                        <a:pt x="96" y="69"/>
                      </a:lnTo>
                      <a:lnTo>
                        <a:pt x="94" y="75"/>
                      </a:lnTo>
                      <a:lnTo>
                        <a:pt x="0" y="79"/>
                      </a:lnTo>
                      <a:close/>
                    </a:path>
                  </a:pathLst>
                </a:custGeom>
                <a:solidFill>
                  <a:srgbClr val="8080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6" name="Freeform 176"/>
                <p:cNvSpPr>
                  <a:spLocks/>
                </p:cNvSpPr>
                <p:nvPr/>
              </p:nvSpPr>
              <p:spPr bwMode="auto">
                <a:xfrm>
                  <a:off x="4306" y="3339"/>
                  <a:ext cx="74" cy="291"/>
                </a:xfrm>
                <a:custGeom>
                  <a:avLst/>
                  <a:gdLst>
                    <a:gd name="T0" fmla="*/ 1 w 148"/>
                    <a:gd name="T1" fmla="*/ 0 h 580"/>
                    <a:gd name="T2" fmla="*/ 1 w 148"/>
                    <a:gd name="T3" fmla="*/ 1 h 580"/>
                    <a:gd name="T4" fmla="*/ 1 w 148"/>
                    <a:gd name="T5" fmla="*/ 1 h 580"/>
                    <a:gd name="T6" fmla="*/ 1 w 148"/>
                    <a:gd name="T7" fmla="*/ 1 h 580"/>
                    <a:gd name="T8" fmla="*/ 1 w 148"/>
                    <a:gd name="T9" fmla="*/ 1 h 580"/>
                    <a:gd name="T10" fmla="*/ 1 w 148"/>
                    <a:gd name="T11" fmla="*/ 1 h 580"/>
                    <a:gd name="T12" fmla="*/ 1 w 148"/>
                    <a:gd name="T13" fmla="*/ 1 h 580"/>
                    <a:gd name="T14" fmla="*/ 1 w 148"/>
                    <a:gd name="T15" fmla="*/ 1 h 580"/>
                    <a:gd name="T16" fmla="*/ 1 w 148"/>
                    <a:gd name="T17" fmla="*/ 1 h 580"/>
                    <a:gd name="T18" fmla="*/ 1 w 148"/>
                    <a:gd name="T19" fmla="*/ 1 h 580"/>
                    <a:gd name="T20" fmla="*/ 1 w 148"/>
                    <a:gd name="T21" fmla="*/ 1 h 580"/>
                    <a:gd name="T22" fmla="*/ 1 w 148"/>
                    <a:gd name="T23" fmla="*/ 1 h 580"/>
                    <a:gd name="T24" fmla="*/ 1 w 148"/>
                    <a:gd name="T25" fmla="*/ 1 h 580"/>
                    <a:gd name="T26" fmla="*/ 1 w 148"/>
                    <a:gd name="T27" fmla="*/ 1 h 580"/>
                    <a:gd name="T28" fmla="*/ 1 w 148"/>
                    <a:gd name="T29" fmla="*/ 1 h 580"/>
                    <a:gd name="T30" fmla="*/ 1 w 148"/>
                    <a:gd name="T31" fmla="*/ 1 h 580"/>
                    <a:gd name="T32" fmla="*/ 1 w 148"/>
                    <a:gd name="T33" fmla="*/ 1 h 580"/>
                    <a:gd name="T34" fmla="*/ 1 w 148"/>
                    <a:gd name="T35" fmla="*/ 1 h 580"/>
                    <a:gd name="T36" fmla="*/ 1 w 148"/>
                    <a:gd name="T37" fmla="*/ 2 h 580"/>
                    <a:gd name="T38" fmla="*/ 1 w 148"/>
                    <a:gd name="T39" fmla="*/ 2 h 580"/>
                    <a:gd name="T40" fmla="*/ 1 w 148"/>
                    <a:gd name="T41" fmla="*/ 2 h 580"/>
                    <a:gd name="T42" fmla="*/ 1 w 148"/>
                    <a:gd name="T43" fmla="*/ 2 h 580"/>
                    <a:gd name="T44" fmla="*/ 1 w 148"/>
                    <a:gd name="T45" fmla="*/ 2 h 580"/>
                    <a:gd name="T46" fmla="*/ 1 w 148"/>
                    <a:gd name="T47" fmla="*/ 2 h 580"/>
                    <a:gd name="T48" fmla="*/ 1 w 148"/>
                    <a:gd name="T49" fmla="*/ 2 h 580"/>
                    <a:gd name="T50" fmla="*/ 1 w 148"/>
                    <a:gd name="T51" fmla="*/ 2 h 580"/>
                    <a:gd name="T52" fmla="*/ 1 w 148"/>
                    <a:gd name="T53" fmla="*/ 2 h 580"/>
                    <a:gd name="T54" fmla="*/ 1 w 148"/>
                    <a:gd name="T55" fmla="*/ 2 h 580"/>
                    <a:gd name="T56" fmla="*/ 1 w 148"/>
                    <a:gd name="T57" fmla="*/ 2 h 580"/>
                    <a:gd name="T58" fmla="*/ 1 w 148"/>
                    <a:gd name="T59" fmla="*/ 3 h 580"/>
                    <a:gd name="T60" fmla="*/ 1 w 148"/>
                    <a:gd name="T61" fmla="*/ 3 h 580"/>
                    <a:gd name="T62" fmla="*/ 1 w 148"/>
                    <a:gd name="T63" fmla="*/ 3 h 580"/>
                    <a:gd name="T64" fmla="*/ 0 w 148"/>
                    <a:gd name="T65" fmla="*/ 3 h 580"/>
                    <a:gd name="T66" fmla="*/ 1 w 148"/>
                    <a:gd name="T67" fmla="*/ 3 h 580"/>
                    <a:gd name="T68" fmla="*/ 1 w 148"/>
                    <a:gd name="T69" fmla="*/ 3 h 580"/>
                    <a:gd name="T70" fmla="*/ 1 w 148"/>
                    <a:gd name="T71" fmla="*/ 3 h 580"/>
                    <a:gd name="T72" fmla="*/ 1 w 148"/>
                    <a:gd name="T73" fmla="*/ 3 h 580"/>
                    <a:gd name="T74" fmla="*/ 1 w 148"/>
                    <a:gd name="T75" fmla="*/ 3 h 580"/>
                    <a:gd name="T76" fmla="*/ 1 w 148"/>
                    <a:gd name="T77" fmla="*/ 3 h 580"/>
                    <a:gd name="T78" fmla="*/ 1 w 148"/>
                    <a:gd name="T79" fmla="*/ 3 h 580"/>
                    <a:gd name="T80" fmla="*/ 1 w 148"/>
                    <a:gd name="T81" fmla="*/ 3 h 580"/>
                    <a:gd name="T82" fmla="*/ 1 w 148"/>
                    <a:gd name="T83" fmla="*/ 2 h 580"/>
                    <a:gd name="T84" fmla="*/ 1 w 148"/>
                    <a:gd name="T85" fmla="*/ 2 h 580"/>
                    <a:gd name="T86" fmla="*/ 1 w 148"/>
                    <a:gd name="T87" fmla="*/ 2 h 580"/>
                    <a:gd name="T88" fmla="*/ 1 w 148"/>
                    <a:gd name="T89" fmla="*/ 2 h 580"/>
                    <a:gd name="T90" fmla="*/ 1 w 148"/>
                    <a:gd name="T91" fmla="*/ 2 h 580"/>
                    <a:gd name="T92" fmla="*/ 1 w 148"/>
                    <a:gd name="T93" fmla="*/ 2 h 580"/>
                    <a:gd name="T94" fmla="*/ 1 w 148"/>
                    <a:gd name="T95" fmla="*/ 2 h 580"/>
                    <a:gd name="T96" fmla="*/ 1 w 148"/>
                    <a:gd name="T97" fmla="*/ 2 h 580"/>
                    <a:gd name="T98" fmla="*/ 1 w 148"/>
                    <a:gd name="T99" fmla="*/ 2 h 580"/>
                    <a:gd name="T100" fmla="*/ 1 w 148"/>
                    <a:gd name="T101" fmla="*/ 2 h 580"/>
                    <a:gd name="T102" fmla="*/ 1 w 148"/>
                    <a:gd name="T103" fmla="*/ 2 h 580"/>
                    <a:gd name="T104" fmla="*/ 1 w 148"/>
                    <a:gd name="T105" fmla="*/ 2 h 580"/>
                    <a:gd name="T106" fmla="*/ 1 w 148"/>
                    <a:gd name="T107" fmla="*/ 2 h 580"/>
                    <a:gd name="T108" fmla="*/ 1 w 148"/>
                    <a:gd name="T109" fmla="*/ 2 h 580"/>
                    <a:gd name="T110" fmla="*/ 1 w 148"/>
                    <a:gd name="T111" fmla="*/ 2 h 580"/>
                    <a:gd name="T112" fmla="*/ 1 w 148"/>
                    <a:gd name="T113" fmla="*/ 2 h 580"/>
                    <a:gd name="T114" fmla="*/ 1 w 148"/>
                    <a:gd name="T115" fmla="*/ 1 h 580"/>
                    <a:gd name="T116" fmla="*/ 1 w 148"/>
                    <a:gd name="T117" fmla="*/ 1 h 580"/>
                    <a:gd name="T118" fmla="*/ 1 w 148"/>
                    <a:gd name="T119" fmla="*/ 1 h 580"/>
                    <a:gd name="T120" fmla="*/ 1 w 148"/>
                    <a:gd name="T121" fmla="*/ 1 h 580"/>
                    <a:gd name="T122" fmla="*/ 1 w 148"/>
                    <a:gd name="T123" fmla="*/ 1 h 580"/>
                    <a:gd name="T124" fmla="*/ 1 w 148"/>
                    <a:gd name="T125" fmla="*/ 1 h 5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48"/>
                    <a:gd name="T190" fmla="*/ 0 h 580"/>
                    <a:gd name="T191" fmla="*/ 148 w 148"/>
                    <a:gd name="T192" fmla="*/ 580 h 58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48" h="580">
                      <a:moveTo>
                        <a:pt x="138" y="9"/>
                      </a:moveTo>
                      <a:lnTo>
                        <a:pt x="148" y="0"/>
                      </a:lnTo>
                      <a:lnTo>
                        <a:pt x="148" y="3"/>
                      </a:lnTo>
                      <a:lnTo>
                        <a:pt x="147" y="6"/>
                      </a:lnTo>
                      <a:lnTo>
                        <a:pt x="147" y="7"/>
                      </a:lnTo>
                      <a:lnTo>
                        <a:pt x="147" y="10"/>
                      </a:lnTo>
                      <a:lnTo>
                        <a:pt x="147" y="14"/>
                      </a:lnTo>
                      <a:lnTo>
                        <a:pt x="145" y="17"/>
                      </a:lnTo>
                      <a:lnTo>
                        <a:pt x="145" y="22"/>
                      </a:lnTo>
                      <a:lnTo>
                        <a:pt x="144" y="26"/>
                      </a:lnTo>
                      <a:lnTo>
                        <a:pt x="144" y="31"/>
                      </a:lnTo>
                      <a:lnTo>
                        <a:pt x="144" y="36"/>
                      </a:lnTo>
                      <a:lnTo>
                        <a:pt x="144" y="41"/>
                      </a:lnTo>
                      <a:lnTo>
                        <a:pt x="142" y="47"/>
                      </a:lnTo>
                      <a:lnTo>
                        <a:pt x="142" y="54"/>
                      </a:lnTo>
                      <a:lnTo>
                        <a:pt x="142" y="60"/>
                      </a:lnTo>
                      <a:lnTo>
                        <a:pt x="141" y="67"/>
                      </a:lnTo>
                      <a:lnTo>
                        <a:pt x="139" y="75"/>
                      </a:lnTo>
                      <a:lnTo>
                        <a:pt x="139" y="82"/>
                      </a:lnTo>
                      <a:lnTo>
                        <a:pt x="138" y="89"/>
                      </a:lnTo>
                      <a:lnTo>
                        <a:pt x="136" y="98"/>
                      </a:lnTo>
                      <a:lnTo>
                        <a:pt x="135" y="107"/>
                      </a:lnTo>
                      <a:lnTo>
                        <a:pt x="135" y="116"/>
                      </a:lnTo>
                      <a:lnTo>
                        <a:pt x="133" y="124"/>
                      </a:lnTo>
                      <a:lnTo>
                        <a:pt x="132" y="133"/>
                      </a:lnTo>
                      <a:lnTo>
                        <a:pt x="130" y="142"/>
                      </a:lnTo>
                      <a:lnTo>
                        <a:pt x="129" y="152"/>
                      </a:lnTo>
                      <a:lnTo>
                        <a:pt x="128" y="162"/>
                      </a:lnTo>
                      <a:lnTo>
                        <a:pt x="126" y="173"/>
                      </a:lnTo>
                      <a:lnTo>
                        <a:pt x="125" y="183"/>
                      </a:lnTo>
                      <a:lnTo>
                        <a:pt x="123" y="193"/>
                      </a:lnTo>
                      <a:lnTo>
                        <a:pt x="122" y="204"/>
                      </a:lnTo>
                      <a:lnTo>
                        <a:pt x="119" y="215"/>
                      </a:lnTo>
                      <a:lnTo>
                        <a:pt x="116" y="225"/>
                      </a:lnTo>
                      <a:lnTo>
                        <a:pt x="114" y="237"/>
                      </a:lnTo>
                      <a:lnTo>
                        <a:pt x="113" y="249"/>
                      </a:lnTo>
                      <a:lnTo>
                        <a:pt x="110" y="259"/>
                      </a:lnTo>
                      <a:lnTo>
                        <a:pt x="108" y="271"/>
                      </a:lnTo>
                      <a:lnTo>
                        <a:pt x="105" y="284"/>
                      </a:lnTo>
                      <a:lnTo>
                        <a:pt x="103" y="296"/>
                      </a:lnTo>
                      <a:lnTo>
                        <a:pt x="100" y="308"/>
                      </a:lnTo>
                      <a:lnTo>
                        <a:pt x="97" y="319"/>
                      </a:lnTo>
                      <a:lnTo>
                        <a:pt x="94" y="331"/>
                      </a:lnTo>
                      <a:lnTo>
                        <a:pt x="91" y="344"/>
                      </a:lnTo>
                      <a:lnTo>
                        <a:pt x="88" y="356"/>
                      </a:lnTo>
                      <a:lnTo>
                        <a:pt x="85" y="369"/>
                      </a:lnTo>
                      <a:lnTo>
                        <a:pt x="82" y="381"/>
                      </a:lnTo>
                      <a:lnTo>
                        <a:pt x="78" y="394"/>
                      </a:lnTo>
                      <a:lnTo>
                        <a:pt x="75" y="406"/>
                      </a:lnTo>
                      <a:lnTo>
                        <a:pt x="70" y="419"/>
                      </a:lnTo>
                      <a:lnTo>
                        <a:pt x="66" y="431"/>
                      </a:lnTo>
                      <a:lnTo>
                        <a:pt x="63" y="444"/>
                      </a:lnTo>
                      <a:lnTo>
                        <a:pt x="59" y="457"/>
                      </a:lnTo>
                      <a:lnTo>
                        <a:pt x="54" y="469"/>
                      </a:lnTo>
                      <a:lnTo>
                        <a:pt x="51" y="482"/>
                      </a:lnTo>
                      <a:lnTo>
                        <a:pt x="45" y="494"/>
                      </a:lnTo>
                      <a:lnTo>
                        <a:pt x="41" y="507"/>
                      </a:lnTo>
                      <a:lnTo>
                        <a:pt x="36" y="519"/>
                      </a:lnTo>
                      <a:lnTo>
                        <a:pt x="32" y="532"/>
                      </a:lnTo>
                      <a:lnTo>
                        <a:pt x="26" y="543"/>
                      </a:lnTo>
                      <a:lnTo>
                        <a:pt x="22" y="557"/>
                      </a:lnTo>
                      <a:lnTo>
                        <a:pt x="16" y="568"/>
                      </a:lnTo>
                      <a:lnTo>
                        <a:pt x="12" y="580"/>
                      </a:lnTo>
                      <a:lnTo>
                        <a:pt x="0" y="577"/>
                      </a:lnTo>
                      <a:lnTo>
                        <a:pt x="0" y="574"/>
                      </a:lnTo>
                      <a:lnTo>
                        <a:pt x="1" y="573"/>
                      </a:lnTo>
                      <a:lnTo>
                        <a:pt x="3" y="568"/>
                      </a:lnTo>
                      <a:lnTo>
                        <a:pt x="4" y="565"/>
                      </a:lnTo>
                      <a:lnTo>
                        <a:pt x="4" y="564"/>
                      </a:lnTo>
                      <a:lnTo>
                        <a:pt x="6" y="561"/>
                      </a:lnTo>
                      <a:lnTo>
                        <a:pt x="7" y="558"/>
                      </a:lnTo>
                      <a:lnTo>
                        <a:pt x="9" y="554"/>
                      </a:lnTo>
                      <a:lnTo>
                        <a:pt x="10" y="551"/>
                      </a:lnTo>
                      <a:lnTo>
                        <a:pt x="12" y="548"/>
                      </a:lnTo>
                      <a:lnTo>
                        <a:pt x="14" y="543"/>
                      </a:lnTo>
                      <a:lnTo>
                        <a:pt x="16" y="539"/>
                      </a:lnTo>
                      <a:lnTo>
                        <a:pt x="17" y="535"/>
                      </a:lnTo>
                      <a:lnTo>
                        <a:pt x="19" y="530"/>
                      </a:lnTo>
                      <a:lnTo>
                        <a:pt x="20" y="526"/>
                      </a:lnTo>
                      <a:lnTo>
                        <a:pt x="22" y="520"/>
                      </a:lnTo>
                      <a:lnTo>
                        <a:pt x="25" y="516"/>
                      </a:lnTo>
                      <a:lnTo>
                        <a:pt x="28" y="510"/>
                      </a:lnTo>
                      <a:lnTo>
                        <a:pt x="29" y="504"/>
                      </a:lnTo>
                      <a:lnTo>
                        <a:pt x="32" y="498"/>
                      </a:lnTo>
                      <a:lnTo>
                        <a:pt x="34" y="492"/>
                      </a:lnTo>
                      <a:lnTo>
                        <a:pt x="36" y="486"/>
                      </a:lnTo>
                      <a:lnTo>
                        <a:pt x="39" y="479"/>
                      </a:lnTo>
                      <a:lnTo>
                        <a:pt x="41" y="473"/>
                      </a:lnTo>
                      <a:lnTo>
                        <a:pt x="44" y="466"/>
                      </a:lnTo>
                      <a:lnTo>
                        <a:pt x="47" y="458"/>
                      </a:lnTo>
                      <a:lnTo>
                        <a:pt x="50" y="453"/>
                      </a:lnTo>
                      <a:lnTo>
                        <a:pt x="51" y="444"/>
                      </a:lnTo>
                      <a:lnTo>
                        <a:pt x="54" y="436"/>
                      </a:lnTo>
                      <a:lnTo>
                        <a:pt x="57" y="428"/>
                      </a:lnTo>
                      <a:lnTo>
                        <a:pt x="60" y="420"/>
                      </a:lnTo>
                      <a:lnTo>
                        <a:pt x="61" y="412"/>
                      </a:lnTo>
                      <a:lnTo>
                        <a:pt x="64" y="403"/>
                      </a:lnTo>
                      <a:lnTo>
                        <a:pt x="67" y="394"/>
                      </a:lnTo>
                      <a:lnTo>
                        <a:pt x="70" y="387"/>
                      </a:lnTo>
                      <a:lnTo>
                        <a:pt x="72" y="378"/>
                      </a:lnTo>
                      <a:lnTo>
                        <a:pt x="75" y="369"/>
                      </a:lnTo>
                      <a:lnTo>
                        <a:pt x="78" y="359"/>
                      </a:lnTo>
                      <a:lnTo>
                        <a:pt x="79" y="350"/>
                      </a:lnTo>
                      <a:lnTo>
                        <a:pt x="82" y="340"/>
                      </a:lnTo>
                      <a:lnTo>
                        <a:pt x="85" y="331"/>
                      </a:lnTo>
                      <a:lnTo>
                        <a:pt x="86" y="321"/>
                      </a:lnTo>
                      <a:lnTo>
                        <a:pt x="89" y="310"/>
                      </a:lnTo>
                      <a:lnTo>
                        <a:pt x="92" y="300"/>
                      </a:lnTo>
                      <a:lnTo>
                        <a:pt x="95" y="290"/>
                      </a:lnTo>
                      <a:lnTo>
                        <a:pt x="97" y="280"/>
                      </a:lnTo>
                      <a:lnTo>
                        <a:pt x="100" y="269"/>
                      </a:lnTo>
                      <a:lnTo>
                        <a:pt x="101" y="258"/>
                      </a:lnTo>
                      <a:lnTo>
                        <a:pt x="103" y="247"/>
                      </a:lnTo>
                      <a:lnTo>
                        <a:pt x="105" y="237"/>
                      </a:lnTo>
                      <a:lnTo>
                        <a:pt x="108" y="225"/>
                      </a:lnTo>
                      <a:lnTo>
                        <a:pt x="110" y="214"/>
                      </a:lnTo>
                      <a:lnTo>
                        <a:pt x="111" y="204"/>
                      </a:lnTo>
                      <a:lnTo>
                        <a:pt x="113" y="192"/>
                      </a:lnTo>
                      <a:lnTo>
                        <a:pt x="116" y="180"/>
                      </a:lnTo>
                      <a:lnTo>
                        <a:pt x="117" y="168"/>
                      </a:lnTo>
                      <a:lnTo>
                        <a:pt x="119" y="157"/>
                      </a:lnTo>
                      <a:lnTo>
                        <a:pt x="120" y="145"/>
                      </a:lnTo>
                      <a:lnTo>
                        <a:pt x="122" y="133"/>
                      </a:lnTo>
                      <a:lnTo>
                        <a:pt x="138" y="9"/>
                      </a:lnTo>
                      <a:close/>
                    </a:path>
                  </a:pathLst>
                </a:custGeom>
                <a:solidFill>
                  <a:srgbClr val="8080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7" name="Freeform 177"/>
                <p:cNvSpPr>
                  <a:spLocks/>
                </p:cNvSpPr>
                <p:nvPr/>
              </p:nvSpPr>
              <p:spPr bwMode="auto">
                <a:xfrm>
                  <a:off x="3967" y="3336"/>
                  <a:ext cx="53" cy="273"/>
                </a:xfrm>
                <a:custGeom>
                  <a:avLst/>
                  <a:gdLst>
                    <a:gd name="T0" fmla="*/ 0 w 108"/>
                    <a:gd name="T1" fmla="*/ 1 h 546"/>
                    <a:gd name="T2" fmla="*/ 0 w 108"/>
                    <a:gd name="T3" fmla="*/ 1 h 546"/>
                    <a:gd name="T4" fmla="*/ 0 w 108"/>
                    <a:gd name="T5" fmla="*/ 1 h 546"/>
                    <a:gd name="T6" fmla="*/ 0 w 108"/>
                    <a:gd name="T7" fmla="*/ 1 h 546"/>
                    <a:gd name="T8" fmla="*/ 0 w 108"/>
                    <a:gd name="T9" fmla="*/ 1 h 546"/>
                    <a:gd name="T10" fmla="*/ 0 w 108"/>
                    <a:gd name="T11" fmla="*/ 1 h 546"/>
                    <a:gd name="T12" fmla="*/ 0 w 108"/>
                    <a:gd name="T13" fmla="*/ 1 h 546"/>
                    <a:gd name="T14" fmla="*/ 0 w 108"/>
                    <a:gd name="T15" fmla="*/ 1 h 546"/>
                    <a:gd name="T16" fmla="*/ 0 w 108"/>
                    <a:gd name="T17" fmla="*/ 1 h 546"/>
                    <a:gd name="T18" fmla="*/ 0 w 108"/>
                    <a:gd name="T19" fmla="*/ 1 h 546"/>
                    <a:gd name="T20" fmla="*/ 0 w 108"/>
                    <a:gd name="T21" fmla="*/ 1 h 546"/>
                    <a:gd name="T22" fmla="*/ 0 w 108"/>
                    <a:gd name="T23" fmla="*/ 1 h 546"/>
                    <a:gd name="T24" fmla="*/ 0 w 108"/>
                    <a:gd name="T25" fmla="*/ 1 h 546"/>
                    <a:gd name="T26" fmla="*/ 0 w 108"/>
                    <a:gd name="T27" fmla="*/ 1 h 546"/>
                    <a:gd name="T28" fmla="*/ 0 w 108"/>
                    <a:gd name="T29" fmla="*/ 1 h 546"/>
                    <a:gd name="T30" fmla="*/ 0 w 108"/>
                    <a:gd name="T31" fmla="*/ 1 h 546"/>
                    <a:gd name="T32" fmla="*/ 0 w 108"/>
                    <a:gd name="T33" fmla="*/ 1 h 546"/>
                    <a:gd name="T34" fmla="*/ 0 w 108"/>
                    <a:gd name="T35" fmla="*/ 1 h 546"/>
                    <a:gd name="T36" fmla="*/ 0 w 108"/>
                    <a:gd name="T37" fmla="*/ 1 h 546"/>
                    <a:gd name="T38" fmla="*/ 0 w 108"/>
                    <a:gd name="T39" fmla="*/ 1 h 546"/>
                    <a:gd name="T40" fmla="*/ 0 w 108"/>
                    <a:gd name="T41" fmla="*/ 1 h 546"/>
                    <a:gd name="T42" fmla="*/ 0 w 108"/>
                    <a:gd name="T43" fmla="*/ 1 h 546"/>
                    <a:gd name="T44" fmla="*/ 0 w 108"/>
                    <a:gd name="T45" fmla="*/ 1 h 546"/>
                    <a:gd name="T46" fmla="*/ 0 w 108"/>
                    <a:gd name="T47" fmla="*/ 1 h 546"/>
                    <a:gd name="T48" fmla="*/ 0 w 108"/>
                    <a:gd name="T49" fmla="*/ 2 h 546"/>
                    <a:gd name="T50" fmla="*/ 0 w 108"/>
                    <a:gd name="T51" fmla="*/ 2 h 546"/>
                    <a:gd name="T52" fmla="*/ 0 w 108"/>
                    <a:gd name="T53" fmla="*/ 2 h 546"/>
                    <a:gd name="T54" fmla="*/ 0 w 108"/>
                    <a:gd name="T55" fmla="*/ 2 h 546"/>
                    <a:gd name="T56" fmla="*/ 0 w 108"/>
                    <a:gd name="T57" fmla="*/ 2 h 546"/>
                    <a:gd name="T58" fmla="*/ 0 w 108"/>
                    <a:gd name="T59" fmla="*/ 2 h 546"/>
                    <a:gd name="T60" fmla="*/ 0 w 108"/>
                    <a:gd name="T61" fmla="*/ 2 h 546"/>
                    <a:gd name="T62" fmla="*/ 0 w 108"/>
                    <a:gd name="T63" fmla="*/ 2 h 546"/>
                    <a:gd name="T64" fmla="*/ 0 w 108"/>
                    <a:gd name="T65" fmla="*/ 2 h 546"/>
                    <a:gd name="T66" fmla="*/ 0 w 108"/>
                    <a:gd name="T67" fmla="*/ 2 h 546"/>
                    <a:gd name="T68" fmla="*/ 0 w 108"/>
                    <a:gd name="T69" fmla="*/ 2 h 546"/>
                    <a:gd name="T70" fmla="*/ 0 w 108"/>
                    <a:gd name="T71" fmla="*/ 2 h 546"/>
                    <a:gd name="T72" fmla="*/ 0 w 108"/>
                    <a:gd name="T73" fmla="*/ 2 h 546"/>
                    <a:gd name="T74" fmla="*/ 0 w 108"/>
                    <a:gd name="T75" fmla="*/ 2 h 546"/>
                    <a:gd name="T76" fmla="*/ 0 w 108"/>
                    <a:gd name="T77" fmla="*/ 2 h 546"/>
                    <a:gd name="T78" fmla="*/ 0 w 108"/>
                    <a:gd name="T79" fmla="*/ 2 h 546"/>
                    <a:gd name="T80" fmla="*/ 0 w 108"/>
                    <a:gd name="T81" fmla="*/ 2 h 546"/>
                    <a:gd name="T82" fmla="*/ 0 w 108"/>
                    <a:gd name="T83" fmla="*/ 2 h 546"/>
                    <a:gd name="T84" fmla="*/ 0 w 108"/>
                    <a:gd name="T85" fmla="*/ 2 h 546"/>
                    <a:gd name="T86" fmla="*/ 0 w 108"/>
                    <a:gd name="T87" fmla="*/ 2 h 546"/>
                    <a:gd name="T88" fmla="*/ 0 w 108"/>
                    <a:gd name="T89" fmla="*/ 2 h 546"/>
                    <a:gd name="T90" fmla="*/ 0 w 108"/>
                    <a:gd name="T91" fmla="*/ 2 h 546"/>
                    <a:gd name="T92" fmla="*/ 0 w 108"/>
                    <a:gd name="T93" fmla="*/ 1 h 546"/>
                    <a:gd name="T94" fmla="*/ 0 w 108"/>
                    <a:gd name="T95" fmla="*/ 1 h 546"/>
                    <a:gd name="T96" fmla="*/ 0 w 108"/>
                    <a:gd name="T97" fmla="*/ 1 h 546"/>
                    <a:gd name="T98" fmla="*/ 0 w 108"/>
                    <a:gd name="T99" fmla="*/ 1 h 546"/>
                    <a:gd name="T100" fmla="*/ 0 w 108"/>
                    <a:gd name="T101" fmla="*/ 1 h 546"/>
                    <a:gd name="T102" fmla="*/ 0 w 108"/>
                    <a:gd name="T103" fmla="*/ 1 h 546"/>
                    <a:gd name="T104" fmla="*/ 0 w 108"/>
                    <a:gd name="T105" fmla="*/ 1 h 546"/>
                    <a:gd name="T106" fmla="*/ 0 w 108"/>
                    <a:gd name="T107" fmla="*/ 1 h 546"/>
                    <a:gd name="T108" fmla="*/ 0 w 108"/>
                    <a:gd name="T109" fmla="*/ 1 h 546"/>
                    <a:gd name="T110" fmla="*/ 0 w 108"/>
                    <a:gd name="T111" fmla="*/ 1 h 546"/>
                    <a:gd name="T112" fmla="*/ 0 w 108"/>
                    <a:gd name="T113" fmla="*/ 1 h 546"/>
                    <a:gd name="T114" fmla="*/ 0 w 108"/>
                    <a:gd name="T115" fmla="*/ 1 h 546"/>
                    <a:gd name="T116" fmla="*/ 0 w 108"/>
                    <a:gd name="T117" fmla="*/ 1 h 546"/>
                    <a:gd name="T118" fmla="*/ 0 w 108"/>
                    <a:gd name="T119" fmla="*/ 1 h 546"/>
                    <a:gd name="T120" fmla="*/ 0 w 108"/>
                    <a:gd name="T121" fmla="*/ 0 h 54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08"/>
                    <a:gd name="T184" fmla="*/ 0 h 546"/>
                    <a:gd name="T185" fmla="*/ 108 w 108"/>
                    <a:gd name="T186" fmla="*/ 546 h 54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08" h="546">
                      <a:moveTo>
                        <a:pt x="105" y="0"/>
                      </a:moveTo>
                      <a:lnTo>
                        <a:pt x="108" y="10"/>
                      </a:lnTo>
                      <a:lnTo>
                        <a:pt x="108" y="13"/>
                      </a:lnTo>
                      <a:lnTo>
                        <a:pt x="108" y="16"/>
                      </a:lnTo>
                      <a:lnTo>
                        <a:pt x="108" y="20"/>
                      </a:lnTo>
                      <a:lnTo>
                        <a:pt x="106" y="23"/>
                      </a:lnTo>
                      <a:lnTo>
                        <a:pt x="106" y="26"/>
                      </a:lnTo>
                      <a:lnTo>
                        <a:pt x="105" y="30"/>
                      </a:lnTo>
                      <a:lnTo>
                        <a:pt x="105" y="33"/>
                      </a:lnTo>
                      <a:lnTo>
                        <a:pt x="105" y="38"/>
                      </a:lnTo>
                      <a:lnTo>
                        <a:pt x="105" y="42"/>
                      </a:lnTo>
                      <a:lnTo>
                        <a:pt x="105" y="48"/>
                      </a:lnTo>
                      <a:lnTo>
                        <a:pt x="105" y="52"/>
                      </a:lnTo>
                      <a:lnTo>
                        <a:pt x="103" y="58"/>
                      </a:lnTo>
                      <a:lnTo>
                        <a:pt x="103" y="63"/>
                      </a:lnTo>
                      <a:lnTo>
                        <a:pt x="102" y="68"/>
                      </a:lnTo>
                      <a:lnTo>
                        <a:pt x="102" y="74"/>
                      </a:lnTo>
                      <a:lnTo>
                        <a:pt x="100" y="82"/>
                      </a:lnTo>
                      <a:lnTo>
                        <a:pt x="100" y="87"/>
                      </a:lnTo>
                      <a:lnTo>
                        <a:pt x="100" y="95"/>
                      </a:lnTo>
                      <a:lnTo>
                        <a:pt x="99" y="102"/>
                      </a:lnTo>
                      <a:lnTo>
                        <a:pt x="97" y="109"/>
                      </a:lnTo>
                      <a:lnTo>
                        <a:pt x="97" y="117"/>
                      </a:lnTo>
                      <a:lnTo>
                        <a:pt x="96" y="124"/>
                      </a:lnTo>
                      <a:lnTo>
                        <a:pt x="94" y="133"/>
                      </a:lnTo>
                      <a:lnTo>
                        <a:pt x="94" y="142"/>
                      </a:lnTo>
                      <a:lnTo>
                        <a:pt x="93" y="150"/>
                      </a:lnTo>
                      <a:lnTo>
                        <a:pt x="91" y="158"/>
                      </a:lnTo>
                      <a:lnTo>
                        <a:pt x="91" y="168"/>
                      </a:lnTo>
                      <a:lnTo>
                        <a:pt x="88" y="177"/>
                      </a:lnTo>
                      <a:lnTo>
                        <a:pt x="88" y="187"/>
                      </a:lnTo>
                      <a:lnTo>
                        <a:pt x="87" y="196"/>
                      </a:lnTo>
                      <a:lnTo>
                        <a:pt x="86" y="205"/>
                      </a:lnTo>
                      <a:lnTo>
                        <a:pt x="84" y="215"/>
                      </a:lnTo>
                      <a:lnTo>
                        <a:pt x="81" y="225"/>
                      </a:lnTo>
                      <a:lnTo>
                        <a:pt x="80" y="235"/>
                      </a:lnTo>
                      <a:lnTo>
                        <a:pt x="78" y="247"/>
                      </a:lnTo>
                      <a:lnTo>
                        <a:pt x="77" y="257"/>
                      </a:lnTo>
                      <a:lnTo>
                        <a:pt x="74" y="268"/>
                      </a:lnTo>
                      <a:lnTo>
                        <a:pt x="72" y="278"/>
                      </a:lnTo>
                      <a:lnTo>
                        <a:pt x="71" y="290"/>
                      </a:lnTo>
                      <a:lnTo>
                        <a:pt x="68" y="300"/>
                      </a:lnTo>
                      <a:lnTo>
                        <a:pt x="66" y="312"/>
                      </a:lnTo>
                      <a:lnTo>
                        <a:pt x="64" y="323"/>
                      </a:lnTo>
                      <a:lnTo>
                        <a:pt x="62" y="337"/>
                      </a:lnTo>
                      <a:lnTo>
                        <a:pt x="59" y="347"/>
                      </a:lnTo>
                      <a:lnTo>
                        <a:pt x="58" y="359"/>
                      </a:lnTo>
                      <a:lnTo>
                        <a:pt x="55" y="370"/>
                      </a:lnTo>
                      <a:lnTo>
                        <a:pt x="52" y="383"/>
                      </a:lnTo>
                      <a:lnTo>
                        <a:pt x="49" y="395"/>
                      </a:lnTo>
                      <a:lnTo>
                        <a:pt x="46" y="407"/>
                      </a:lnTo>
                      <a:lnTo>
                        <a:pt x="43" y="420"/>
                      </a:lnTo>
                      <a:lnTo>
                        <a:pt x="42" y="433"/>
                      </a:lnTo>
                      <a:lnTo>
                        <a:pt x="37" y="445"/>
                      </a:lnTo>
                      <a:lnTo>
                        <a:pt x="34" y="457"/>
                      </a:lnTo>
                      <a:lnTo>
                        <a:pt x="31" y="470"/>
                      </a:lnTo>
                      <a:lnTo>
                        <a:pt x="28" y="483"/>
                      </a:lnTo>
                      <a:lnTo>
                        <a:pt x="25" y="495"/>
                      </a:lnTo>
                      <a:lnTo>
                        <a:pt x="21" y="508"/>
                      </a:lnTo>
                      <a:lnTo>
                        <a:pt x="18" y="521"/>
                      </a:lnTo>
                      <a:lnTo>
                        <a:pt x="15" y="534"/>
                      </a:lnTo>
                      <a:lnTo>
                        <a:pt x="0" y="546"/>
                      </a:lnTo>
                      <a:lnTo>
                        <a:pt x="0" y="545"/>
                      </a:lnTo>
                      <a:lnTo>
                        <a:pt x="0" y="543"/>
                      </a:lnTo>
                      <a:lnTo>
                        <a:pt x="0" y="540"/>
                      </a:lnTo>
                      <a:lnTo>
                        <a:pt x="3" y="536"/>
                      </a:lnTo>
                      <a:lnTo>
                        <a:pt x="5" y="531"/>
                      </a:lnTo>
                      <a:lnTo>
                        <a:pt x="6" y="526"/>
                      </a:lnTo>
                      <a:lnTo>
                        <a:pt x="6" y="521"/>
                      </a:lnTo>
                      <a:lnTo>
                        <a:pt x="8" y="518"/>
                      </a:lnTo>
                      <a:lnTo>
                        <a:pt x="9" y="514"/>
                      </a:lnTo>
                      <a:lnTo>
                        <a:pt x="11" y="511"/>
                      </a:lnTo>
                      <a:lnTo>
                        <a:pt x="11" y="507"/>
                      </a:lnTo>
                      <a:lnTo>
                        <a:pt x="12" y="502"/>
                      </a:lnTo>
                      <a:lnTo>
                        <a:pt x="14" y="496"/>
                      </a:lnTo>
                      <a:lnTo>
                        <a:pt x="15" y="492"/>
                      </a:lnTo>
                      <a:lnTo>
                        <a:pt x="17" y="487"/>
                      </a:lnTo>
                      <a:lnTo>
                        <a:pt x="18" y="482"/>
                      </a:lnTo>
                      <a:lnTo>
                        <a:pt x="19" y="476"/>
                      </a:lnTo>
                      <a:lnTo>
                        <a:pt x="21" y="470"/>
                      </a:lnTo>
                      <a:lnTo>
                        <a:pt x="24" y="464"/>
                      </a:lnTo>
                      <a:lnTo>
                        <a:pt x="25" y="458"/>
                      </a:lnTo>
                      <a:lnTo>
                        <a:pt x="27" y="451"/>
                      </a:lnTo>
                      <a:lnTo>
                        <a:pt x="28" y="445"/>
                      </a:lnTo>
                      <a:lnTo>
                        <a:pt x="30" y="438"/>
                      </a:lnTo>
                      <a:lnTo>
                        <a:pt x="33" y="430"/>
                      </a:lnTo>
                      <a:lnTo>
                        <a:pt x="34" y="423"/>
                      </a:lnTo>
                      <a:lnTo>
                        <a:pt x="37" y="416"/>
                      </a:lnTo>
                      <a:lnTo>
                        <a:pt x="39" y="408"/>
                      </a:lnTo>
                      <a:lnTo>
                        <a:pt x="40" y="400"/>
                      </a:lnTo>
                      <a:lnTo>
                        <a:pt x="42" y="391"/>
                      </a:lnTo>
                      <a:lnTo>
                        <a:pt x="43" y="383"/>
                      </a:lnTo>
                      <a:lnTo>
                        <a:pt x="44" y="375"/>
                      </a:lnTo>
                      <a:lnTo>
                        <a:pt x="47" y="366"/>
                      </a:lnTo>
                      <a:lnTo>
                        <a:pt x="49" y="357"/>
                      </a:lnTo>
                      <a:lnTo>
                        <a:pt x="52" y="348"/>
                      </a:lnTo>
                      <a:lnTo>
                        <a:pt x="53" y="338"/>
                      </a:lnTo>
                      <a:lnTo>
                        <a:pt x="55" y="329"/>
                      </a:lnTo>
                      <a:lnTo>
                        <a:pt x="58" y="320"/>
                      </a:lnTo>
                      <a:lnTo>
                        <a:pt x="59" y="310"/>
                      </a:lnTo>
                      <a:lnTo>
                        <a:pt x="61" y="300"/>
                      </a:lnTo>
                      <a:lnTo>
                        <a:pt x="64" y="290"/>
                      </a:lnTo>
                      <a:lnTo>
                        <a:pt x="65" y="279"/>
                      </a:lnTo>
                      <a:lnTo>
                        <a:pt x="68" y="271"/>
                      </a:lnTo>
                      <a:lnTo>
                        <a:pt x="69" y="259"/>
                      </a:lnTo>
                      <a:lnTo>
                        <a:pt x="71" y="249"/>
                      </a:lnTo>
                      <a:lnTo>
                        <a:pt x="72" y="237"/>
                      </a:lnTo>
                      <a:lnTo>
                        <a:pt x="74" y="227"/>
                      </a:lnTo>
                      <a:lnTo>
                        <a:pt x="77" y="215"/>
                      </a:lnTo>
                      <a:lnTo>
                        <a:pt x="78" y="205"/>
                      </a:lnTo>
                      <a:lnTo>
                        <a:pt x="80" y="193"/>
                      </a:lnTo>
                      <a:lnTo>
                        <a:pt x="81" y="181"/>
                      </a:lnTo>
                      <a:lnTo>
                        <a:pt x="83" y="169"/>
                      </a:lnTo>
                      <a:lnTo>
                        <a:pt x="84" y="158"/>
                      </a:lnTo>
                      <a:lnTo>
                        <a:pt x="86" y="145"/>
                      </a:lnTo>
                      <a:lnTo>
                        <a:pt x="87" y="134"/>
                      </a:lnTo>
                      <a:lnTo>
                        <a:pt x="88" y="121"/>
                      </a:lnTo>
                      <a:lnTo>
                        <a:pt x="90" y="109"/>
                      </a:lnTo>
                      <a:lnTo>
                        <a:pt x="91" y="96"/>
                      </a:lnTo>
                      <a:lnTo>
                        <a:pt x="94" y="85"/>
                      </a:lnTo>
                      <a:lnTo>
                        <a:pt x="105" y="0"/>
                      </a:lnTo>
                      <a:close/>
                    </a:path>
                  </a:pathLst>
                </a:custGeom>
                <a:solidFill>
                  <a:srgbClr val="8080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8" name="Freeform 178"/>
                <p:cNvSpPr>
                  <a:spLocks/>
                </p:cNvSpPr>
                <p:nvPr/>
              </p:nvSpPr>
              <p:spPr bwMode="auto">
                <a:xfrm>
                  <a:off x="4138" y="3338"/>
                  <a:ext cx="20" cy="20"/>
                </a:xfrm>
                <a:custGeom>
                  <a:avLst/>
                  <a:gdLst>
                    <a:gd name="T0" fmla="*/ 1 w 40"/>
                    <a:gd name="T1" fmla="*/ 0 h 39"/>
                    <a:gd name="T2" fmla="*/ 1 w 40"/>
                    <a:gd name="T3" fmla="*/ 0 h 39"/>
                    <a:gd name="T4" fmla="*/ 1 w 40"/>
                    <a:gd name="T5" fmla="*/ 0 h 39"/>
                    <a:gd name="T6" fmla="*/ 1 w 40"/>
                    <a:gd name="T7" fmla="*/ 0 h 39"/>
                    <a:gd name="T8" fmla="*/ 1 w 40"/>
                    <a:gd name="T9" fmla="*/ 0 h 39"/>
                    <a:gd name="T10" fmla="*/ 1 w 40"/>
                    <a:gd name="T11" fmla="*/ 1 h 39"/>
                    <a:gd name="T12" fmla="*/ 1 w 40"/>
                    <a:gd name="T13" fmla="*/ 1 h 39"/>
                    <a:gd name="T14" fmla="*/ 1 w 40"/>
                    <a:gd name="T15" fmla="*/ 1 h 39"/>
                    <a:gd name="T16" fmla="*/ 1 w 40"/>
                    <a:gd name="T17" fmla="*/ 1 h 39"/>
                    <a:gd name="T18" fmla="*/ 0 w 40"/>
                    <a:gd name="T19" fmla="*/ 1 h 39"/>
                    <a:gd name="T20" fmla="*/ 0 w 40"/>
                    <a:gd name="T21" fmla="*/ 1 h 39"/>
                    <a:gd name="T22" fmla="*/ 0 w 40"/>
                    <a:gd name="T23" fmla="*/ 1 h 39"/>
                    <a:gd name="T24" fmla="*/ 0 w 40"/>
                    <a:gd name="T25" fmla="*/ 1 h 39"/>
                    <a:gd name="T26" fmla="*/ 0 w 40"/>
                    <a:gd name="T27" fmla="*/ 1 h 39"/>
                    <a:gd name="T28" fmla="*/ 1 w 40"/>
                    <a:gd name="T29" fmla="*/ 1 h 39"/>
                    <a:gd name="T30" fmla="*/ 1 w 40"/>
                    <a:gd name="T31" fmla="*/ 1 h 39"/>
                    <a:gd name="T32" fmla="*/ 1 w 40"/>
                    <a:gd name="T33" fmla="*/ 1 h 39"/>
                    <a:gd name="T34" fmla="*/ 1 w 40"/>
                    <a:gd name="T35" fmla="*/ 1 h 39"/>
                    <a:gd name="T36" fmla="*/ 1 w 40"/>
                    <a:gd name="T37" fmla="*/ 1 h 39"/>
                    <a:gd name="T38" fmla="*/ 1 w 40"/>
                    <a:gd name="T39" fmla="*/ 1 h 39"/>
                    <a:gd name="T40" fmla="*/ 1 w 40"/>
                    <a:gd name="T41" fmla="*/ 1 h 39"/>
                    <a:gd name="T42" fmla="*/ 1 w 40"/>
                    <a:gd name="T43" fmla="*/ 1 h 39"/>
                    <a:gd name="T44" fmla="*/ 1 w 40"/>
                    <a:gd name="T45" fmla="*/ 1 h 39"/>
                    <a:gd name="T46" fmla="*/ 1 w 40"/>
                    <a:gd name="T47" fmla="*/ 1 h 39"/>
                    <a:gd name="T48" fmla="*/ 1 w 40"/>
                    <a:gd name="T49" fmla="*/ 1 h 39"/>
                    <a:gd name="T50" fmla="*/ 1 w 40"/>
                    <a:gd name="T51" fmla="*/ 1 h 39"/>
                    <a:gd name="T52" fmla="*/ 1 w 40"/>
                    <a:gd name="T53" fmla="*/ 1 h 39"/>
                    <a:gd name="T54" fmla="*/ 1 w 40"/>
                    <a:gd name="T55" fmla="*/ 1 h 39"/>
                    <a:gd name="T56" fmla="*/ 1 w 40"/>
                    <a:gd name="T57" fmla="*/ 1 h 39"/>
                    <a:gd name="T58" fmla="*/ 1 w 40"/>
                    <a:gd name="T59" fmla="*/ 1 h 39"/>
                    <a:gd name="T60" fmla="*/ 1 w 40"/>
                    <a:gd name="T61" fmla="*/ 1 h 39"/>
                    <a:gd name="T62" fmla="*/ 1 w 40"/>
                    <a:gd name="T63" fmla="*/ 1 h 39"/>
                    <a:gd name="T64" fmla="*/ 1 w 40"/>
                    <a:gd name="T65" fmla="*/ 1 h 39"/>
                    <a:gd name="T66" fmla="*/ 1 w 40"/>
                    <a:gd name="T67" fmla="*/ 1 h 39"/>
                    <a:gd name="T68" fmla="*/ 1 w 40"/>
                    <a:gd name="T69" fmla="*/ 1 h 39"/>
                    <a:gd name="T70" fmla="*/ 1 w 40"/>
                    <a:gd name="T71" fmla="*/ 1 h 39"/>
                    <a:gd name="T72" fmla="*/ 1 w 40"/>
                    <a:gd name="T73" fmla="*/ 1 h 39"/>
                    <a:gd name="T74" fmla="*/ 1 w 40"/>
                    <a:gd name="T75" fmla="*/ 1 h 39"/>
                    <a:gd name="T76" fmla="*/ 1 w 40"/>
                    <a:gd name="T77" fmla="*/ 1 h 39"/>
                    <a:gd name="T78" fmla="*/ 1 w 40"/>
                    <a:gd name="T79" fmla="*/ 1 h 39"/>
                    <a:gd name="T80" fmla="*/ 1 w 40"/>
                    <a:gd name="T81" fmla="*/ 1 h 39"/>
                    <a:gd name="T82" fmla="*/ 1 w 40"/>
                    <a:gd name="T83" fmla="*/ 1 h 39"/>
                    <a:gd name="T84" fmla="*/ 1 w 40"/>
                    <a:gd name="T85" fmla="*/ 1 h 39"/>
                    <a:gd name="T86" fmla="*/ 1 w 40"/>
                    <a:gd name="T87" fmla="*/ 1 h 39"/>
                    <a:gd name="T88" fmla="*/ 1 w 40"/>
                    <a:gd name="T89" fmla="*/ 0 h 39"/>
                    <a:gd name="T90" fmla="*/ 1 w 40"/>
                    <a:gd name="T91" fmla="*/ 0 h 3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0"/>
                    <a:gd name="T139" fmla="*/ 0 h 39"/>
                    <a:gd name="T140" fmla="*/ 40 w 40"/>
                    <a:gd name="T141" fmla="*/ 39 h 3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0" h="39">
                      <a:moveTo>
                        <a:pt x="28" y="0"/>
                      </a:moveTo>
                      <a:lnTo>
                        <a:pt x="26" y="0"/>
                      </a:lnTo>
                      <a:lnTo>
                        <a:pt x="22" y="0"/>
                      </a:lnTo>
                      <a:lnTo>
                        <a:pt x="16" y="0"/>
                      </a:lnTo>
                      <a:lnTo>
                        <a:pt x="10" y="0"/>
                      </a:lnTo>
                      <a:lnTo>
                        <a:pt x="7" y="1"/>
                      </a:lnTo>
                      <a:lnTo>
                        <a:pt x="4" y="3"/>
                      </a:lnTo>
                      <a:lnTo>
                        <a:pt x="3" y="6"/>
                      </a:lnTo>
                      <a:lnTo>
                        <a:pt x="1" y="9"/>
                      </a:lnTo>
                      <a:lnTo>
                        <a:pt x="0" y="12"/>
                      </a:lnTo>
                      <a:lnTo>
                        <a:pt x="0" y="16"/>
                      </a:lnTo>
                      <a:lnTo>
                        <a:pt x="0" y="19"/>
                      </a:lnTo>
                      <a:lnTo>
                        <a:pt x="0" y="22"/>
                      </a:lnTo>
                      <a:lnTo>
                        <a:pt x="0" y="25"/>
                      </a:lnTo>
                      <a:lnTo>
                        <a:pt x="3" y="29"/>
                      </a:lnTo>
                      <a:lnTo>
                        <a:pt x="3" y="31"/>
                      </a:lnTo>
                      <a:lnTo>
                        <a:pt x="6" y="34"/>
                      </a:lnTo>
                      <a:lnTo>
                        <a:pt x="9" y="37"/>
                      </a:lnTo>
                      <a:lnTo>
                        <a:pt x="12" y="38"/>
                      </a:lnTo>
                      <a:lnTo>
                        <a:pt x="18" y="39"/>
                      </a:lnTo>
                      <a:lnTo>
                        <a:pt x="22" y="39"/>
                      </a:lnTo>
                      <a:lnTo>
                        <a:pt x="25" y="39"/>
                      </a:lnTo>
                      <a:lnTo>
                        <a:pt x="29" y="38"/>
                      </a:lnTo>
                      <a:lnTo>
                        <a:pt x="34" y="37"/>
                      </a:lnTo>
                      <a:lnTo>
                        <a:pt x="40" y="22"/>
                      </a:lnTo>
                      <a:lnTo>
                        <a:pt x="38" y="22"/>
                      </a:lnTo>
                      <a:lnTo>
                        <a:pt x="35" y="23"/>
                      </a:lnTo>
                      <a:lnTo>
                        <a:pt x="31" y="25"/>
                      </a:lnTo>
                      <a:lnTo>
                        <a:pt x="26" y="26"/>
                      </a:lnTo>
                      <a:lnTo>
                        <a:pt x="22" y="26"/>
                      </a:lnTo>
                      <a:lnTo>
                        <a:pt x="18" y="23"/>
                      </a:lnTo>
                      <a:lnTo>
                        <a:pt x="15" y="22"/>
                      </a:lnTo>
                      <a:lnTo>
                        <a:pt x="13" y="19"/>
                      </a:lnTo>
                      <a:lnTo>
                        <a:pt x="13" y="16"/>
                      </a:lnTo>
                      <a:lnTo>
                        <a:pt x="13" y="12"/>
                      </a:lnTo>
                      <a:lnTo>
                        <a:pt x="13" y="10"/>
                      </a:lnTo>
                      <a:lnTo>
                        <a:pt x="16" y="7"/>
                      </a:lnTo>
                      <a:lnTo>
                        <a:pt x="18" y="6"/>
                      </a:lnTo>
                      <a:lnTo>
                        <a:pt x="22" y="4"/>
                      </a:lnTo>
                      <a:lnTo>
                        <a:pt x="23" y="4"/>
                      </a:lnTo>
                      <a:lnTo>
                        <a:pt x="26" y="4"/>
                      </a:lnTo>
                      <a:lnTo>
                        <a:pt x="29" y="4"/>
                      </a:lnTo>
                      <a:lnTo>
                        <a:pt x="32" y="6"/>
                      </a:lnTo>
                      <a:lnTo>
                        <a:pt x="28" y="0"/>
                      </a:lnTo>
                      <a:close/>
                    </a:path>
                  </a:pathLst>
                </a:custGeom>
                <a:solidFill>
                  <a:srgbClr val="A68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9" name="Freeform 179"/>
                <p:cNvSpPr>
                  <a:spLocks/>
                </p:cNvSpPr>
                <p:nvPr/>
              </p:nvSpPr>
              <p:spPr bwMode="auto">
                <a:xfrm>
                  <a:off x="4172" y="3345"/>
                  <a:ext cx="44" cy="15"/>
                </a:xfrm>
                <a:custGeom>
                  <a:avLst/>
                  <a:gdLst>
                    <a:gd name="T0" fmla="*/ 0 w 90"/>
                    <a:gd name="T1" fmla="*/ 1 h 29"/>
                    <a:gd name="T2" fmla="*/ 0 w 90"/>
                    <a:gd name="T3" fmla="*/ 1 h 29"/>
                    <a:gd name="T4" fmla="*/ 0 w 90"/>
                    <a:gd name="T5" fmla="*/ 1 h 29"/>
                    <a:gd name="T6" fmla="*/ 0 w 90"/>
                    <a:gd name="T7" fmla="*/ 1 h 29"/>
                    <a:gd name="T8" fmla="*/ 0 w 90"/>
                    <a:gd name="T9" fmla="*/ 1 h 29"/>
                    <a:gd name="T10" fmla="*/ 0 w 90"/>
                    <a:gd name="T11" fmla="*/ 1 h 29"/>
                    <a:gd name="T12" fmla="*/ 0 w 90"/>
                    <a:gd name="T13" fmla="*/ 1 h 29"/>
                    <a:gd name="T14" fmla="*/ 0 w 90"/>
                    <a:gd name="T15" fmla="*/ 1 h 29"/>
                    <a:gd name="T16" fmla="*/ 0 w 90"/>
                    <a:gd name="T17" fmla="*/ 1 h 29"/>
                    <a:gd name="T18" fmla="*/ 0 w 90"/>
                    <a:gd name="T19" fmla="*/ 1 h 29"/>
                    <a:gd name="T20" fmla="*/ 0 w 90"/>
                    <a:gd name="T21" fmla="*/ 1 h 29"/>
                    <a:gd name="T22" fmla="*/ 0 w 90"/>
                    <a:gd name="T23" fmla="*/ 1 h 29"/>
                    <a:gd name="T24" fmla="*/ 0 w 90"/>
                    <a:gd name="T25" fmla="*/ 1 h 29"/>
                    <a:gd name="T26" fmla="*/ 0 w 90"/>
                    <a:gd name="T27" fmla="*/ 1 h 29"/>
                    <a:gd name="T28" fmla="*/ 0 w 90"/>
                    <a:gd name="T29" fmla="*/ 1 h 29"/>
                    <a:gd name="T30" fmla="*/ 0 w 90"/>
                    <a:gd name="T31" fmla="*/ 1 h 29"/>
                    <a:gd name="T32" fmla="*/ 0 w 90"/>
                    <a:gd name="T33" fmla="*/ 1 h 29"/>
                    <a:gd name="T34" fmla="*/ 0 w 90"/>
                    <a:gd name="T35" fmla="*/ 1 h 29"/>
                    <a:gd name="T36" fmla="*/ 0 w 90"/>
                    <a:gd name="T37" fmla="*/ 1 h 29"/>
                    <a:gd name="T38" fmla="*/ 0 w 90"/>
                    <a:gd name="T39" fmla="*/ 1 h 29"/>
                    <a:gd name="T40" fmla="*/ 0 w 90"/>
                    <a:gd name="T41" fmla="*/ 1 h 29"/>
                    <a:gd name="T42" fmla="*/ 0 w 90"/>
                    <a:gd name="T43" fmla="*/ 0 h 29"/>
                    <a:gd name="T44" fmla="*/ 0 w 90"/>
                    <a:gd name="T45" fmla="*/ 0 h 29"/>
                    <a:gd name="T46" fmla="*/ 0 w 90"/>
                    <a:gd name="T47" fmla="*/ 0 h 29"/>
                    <a:gd name="T48" fmla="*/ 0 w 90"/>
                    <a:gd name="T49" fmla="*/ 1 h 29"/>
                    <a:gd name="T50" fmla="*/ 0 w 90"/>
                    <a:gd name="T51" fmla="*/ 1 h 29"/>
                    <a:gd name="T52" fmla="*/ 0 w 90"/>
                    <a:gd name="T53" fmla="*/ 1 h 29"/>
                    <a:gd name="T54" fmla="*/ 0 w 90"/>
                    <a:gd name="T55" fmla="*/ 1 h 29"/>
                    <a:gd name="T56" fmla="*/ 0 w 90"/>
                    <a:gd name="T57" fmla="*/ 1 h 29"/>
                    <a:gd name="T58" fmla="*/ 0 w 90"/>
                    <a:gd name="T59" fmla="*/ 1 h 29"/>
                    <a:gd name="T60" fmla="*/ 0 w 90"/>
                    <a:gd name="T61" fmla="*/ 1 h 29"/>
                    <a:gd name="T62" fmla="*/ 0 w 90"/>
                    <a:gd name="T63" fmla="*/ 1 h 29"/>
                    <a:gd name="T64" fmla="*/ 0 w 90"/>
                    <a:gd name="T65" fmla="*/ 1 h 29"/>
                    <a:gd name="T66" fmla="*/ 0 w 90"/>
                    <a:gd name="T67" fmla="*/ 1 h 29"/>
                    <a:gd name="T68" fmla="*/ 0 w 90"/>
                    <a:gd name="T69" fmla="*/ 1 h 29"/>
                    <a:gd name="T70" fmla="*/ 0 w 90"/>
                    <a:gd name="T71" fmla="*/ 1 h 29"/>
                    <a:gd name="T72" fmla="*/ 0 w 90"/>
                    <a:gd name="T73" fmla="*/ 1 h 29"/>
                    <a:gd name="T74" fmla="*/ 0 w 90"/>
                    <a:gd name="T75" fmla="*/ 1 h 29"/>
                    <a:gd name="T76" fmla="*/ 0 w 90"/>
                    <a:gd name="T77" fmla="*/ 1 h 29"/>
                    <a:gd name="T78" fmla="*/ 0 w 90"/>
                    <a:gd name="T79" fmla="*/ 1 h 29"/>
                    <a:gd name="T80" fmla="*/ 0 w 90"/>
                    <a:gd name="T81" fmla="*/ 1 h 29"/>
                    <a:gd name="T82" fmla="*/ 0 w 90"/>
                    <a:gd name="T83" fmla="*/ 1 h 29"/>
                    <a:gd name="T84" fmla="*/ 0 w 90"/>
                    <a:gd name="T85" fmla="*/ 1 h 29"/>
                    <a:gd name="T86" fmla="*/ 0 w 90"/>
                    <a:gd name="T87" fmla="*/ 1 h 29"/>
                    <a:gd name="T88" fmla="*/ 0 w 90"/>
                    <a:gd name="T89" fmla="*/ 1 h 29"/>
                    <a:gd name="T90" fmla="*/ 0 w 90"/>
                    <a:gd name="T91" fmla="*/ 1 h 29"/>
                    <a:gd name="T92" fmla="*/ 0 w 90"/>
                    <a:gd name="T93" fmla="*/ 1 h 29"/>
                    <a:gd name="T94" fmla="*/ 0 w 90"/>
                    <a:gd name="T95" fmla="*/ 1 h 29"/>
                    <a:gd name="T96" fmla="*/ 0 w 90"/>
                    <a:gd name="T97" fmla="*/ 1 h 29"/>
                    <a:gd name="T98" fmla="*/ 0 w 90"/>
                    <a:gd name="T99" fmla="*/ 1 h 29"/>
                    <a:gd name="T100" fmla="*/ 0 w 90"/>
                    <a:gd name="T101" fmla="*/ 1 h 29"/>
                    <a:gd name="T102" fmla="*/ 0 w 90"/>
                    <a:gd name="T103" fmla="*/ 1 h 29"/>
                    <a:gd name="T104" fmla="*/ 0 w 90"/>
                    <a:gd name="T105" fmla="*/ 1 h 29"/>
                    <a:gd name="T106" fmla="*/ 0 w 90"/>
                    <a:gd name="T107" fmla="*/ 1 h 29"/>
                    <a:gd name="T108" fmla="*/ 0 w 90"/>
                    <a:gd name="T109" fmla="*/ 1 h 29"/>
                    <a:gd name="T110" fmla="*/ 0 w 90"/>
                    <a:gd name="T111" fmla="*/ 1 h 29"/>
                    <a:gd name="T112" fmla="*/ 0 w 90"/>
                    <a:gd name="T113" fmla="*/ 1 h 29"/>
                    <a:gd name="T114" fmla="*/ 0 w 90"/>
                    <a:gd name="T115" fmla="*/ 1 h 29"/>
                    <a:gd name="T116" fmla="*/ 0 w 90"/>
                    <a:gd name="T117" fmla="*/ 1 h 29"/>
                    <a:gd name="T118" fmla="*/ 0 w 90"/>
                    <a:gd name="T119" fmla="*/ 1 h 29"/>
                    <a:gd name="T120" fmla="*/ 0 w 90"/>
                    <a:gd name="T121" fmla="*/ 1 h 29"/>
                    <a:gd name="T122" fmla="*/ 0 w 90"/>
                    <a:gd name="T123" fmla="*/ 1 h 29"/>
                    <a:gd name="T124" fmla="*/ 0 w 90"/>
                    <a:gd name="T125" fmla="*/ 1 h 2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0"/>
                    <a:gd name="T190" fmla="*/ 0 h 29"/>
                    <a:gd name="T191" fmla="*/ 90 w 90"/>
                    <a:gd name="T192" fmla="*/ 29 h 2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0" h="29">
                      <a:moveTo>
                        <a:pt x="28" y="27"/>
                      </a:moveTo>
                      <a:lnTo>
                        <a:pt x="26" y="27"/>
                      </a:lnTo>
                      <a:lnTo>
                        <a:pt x="24" y="27"/>
                      </a:lnTo>
                      <a:lnTo>
                        <a:pt x="19" y="27"/>
                      </a:lnTo>
                      <a:lnTo>
                        <a:pt x="15" y="29"/>
                      </a:lnTo>
                      <a:lnTo>
                        <a:pt x="10" y="27"/>
                      </a:lnTo>
                      <a:lnTo>
                        <a:pt x="6" y="27"/>
                      </a:lnTo>
                      <a:lnTo>
                        <a:pt x="3" y="24"/>
                      </a:lnTo>
                      <a:lnTo>
                        <a:pt x="2" y="22"/>
                      </a:lnTo>
                      <a:lnTo>
                        <a:pt x="0" y="17"/>
                      </a:lnTo>
                      <a:lnTo>
                        <a:pt x="2" y="13"/>
                      </a:lnTo>
                      <a:lnTo>
                        <a:pt x="3" y="10"/>
                      </a:lnTo>
                      <a:lnTo>
                        <a:pt x="6" y="8"/>
                      </a:lnTo>
                      <a:lnTo>
                        <a:pt x="9" y="7"/>
                      </a:lnTo>
                      <a:lnTo>
                        <a:pt x="13" y="4"/>
                      </a:lnTo>
                      <a:lnTo>
                        <a:pt x="18" y="2"/>
                      </a:lnTo>
                      <a:lnTo>
                        <a:pt x="24" y="1"/>
                      </a:lnTo>
                      <a:lnTo>
                        <a:pt x="26" y="1"/>
                      </a:lnTo>
                      <a:lnTo>
                        <a:pt x="29" y="1"/>
                      </a:lnTo>
                      <a:lnTo>
                        <a:pt x="34" y="1"/>
                      </a:lnTo>
                      <a:lnTo>
                        <a:pt x="37" y="1"/>
                      </a:lnTo>
                      <a:lnTo>
                        <a:pt x="41" y="0"/>
                      </a:lnTo>
                      <a:lnTo>
                        <a:pt x="46" y="0"/>
                      </a:lnTo>
                      <a:lnTo>
                        <a:pt x="49" y="0"/>
                      </a:lnTo>
                      <a:lnTo>
                        <a:pt x="54" y="1"/>
                      </a:lnTo>
                      <a:lnTo>
                        <a:pt x="59" y="1"/>
                      </a:lnTo>
                      <a:lnTo>
                        <a:pt x="65" y="1"/>
                      </a:lnTo>
                      <a:lnTo>
                        <a:pt x="71" y="2"/>
                      </a:lnTo>
                      <a:lnTo>
                        <a:pt x="76" y="4"/>
                      </a:lnTo>
                      <a:lnTo>
                        <a:pt x="79" y="4"/>
                      </a:lnTo>
                      <a:lnTo>
                        <a:pt x="82" y="7"/>
                      </a:lnTo>
                      <a:lnTo>
                        <a:pt x="87" y="10"/>
                      </a:lnTo>
                      <a:lnTo>
                        <a:pt x="88" y="13"/>
                      </a:lnTo>
                      <a:lnTo>
                        <a:pt x="90" y="16"/>
                      </a:lnTo>
                      <a:lnTo>
                        <a:pt x="88" y="20"/>
                      </a:lnTo>
                      <a:lnTo>
                        <a:pt x="85" y="24"/>
                      </a:lnTo>
                      <a:lnTo>
                        <a:pt x="78" y="22"/>
                      </a:lnTo>
                      <a:lnTo>
                        <a:pt x="78" y="20"/>
                      </a:lnTo>
                      <a:lnTo>
                        <a:pt x="82" y="14"/>
                      </a:lnTo>
                      <a:lnTo>
                        <a:pt x="82" y="11"/>
                      </a:lnTo>
                      <a:lnTo>
                        <a:pt x="81" y="10"/>
                      </a:lnTo>
                      <a:lnTo>
                        <a:pt x="79" y="8"/>
                      </a:lnTo>
                      <a:lnTo>
                        <a:pt x="75" y="7"/>
                      </a:lnTo>
                      <a:lnTo>
                        <a:pt x="71" y="7"/>
                      </a:lnTo>
                      <a:lnTo>
                        <a:pt x="68" y="7"/>
                      </a:lnTo>
                      <a:lnTo>
                        <a:pt x="62" y="7"/>
                      </a:lnTo>
                      <a:lnTo>
                        <a:pt x="59" y="7"/>
                      </a:lnTo>
                      <a:lnTo>
                        <a:pt x="54" y="7"/>
                      </a:lnTo>
                      <a:lnTo>
                        <a:pt x="49" y="7"/>
                      </a:lnTo>
                      <a:lnTo>
                        <a:pt x="44" y="7"/>
                      </a:lnTo>
                      <a:lnTo>
                        <a:pt x="40" y="8"/>
                      </a:lnTo>
                      <a:lnTo>
                        <a:pt x="35" y="8"/>
                      </a:lnTo>
                      <a:lnTo>
                        <a:pt x="31" y="8"/>
                      </a:lnTo>
                      <a:lnTo>
                        <a:pt x="28" y="8"/>
                      </a:lnTo>
                      <a:lnTo>
                        <a:pt x="25" y="11"/>
                      </a:lnTo>
                      <a:lnTo>
                        <a:pt x="21" y="13"/>
                      </a:lnTo>
                      <a:lnTo>
                        <a:pt x="19" y="17"/>
                      </a:lnTo>
                      <a:lnTo>
                        <a:pt x="21" y="22"/>
                      </a:lnTo>
                      <a:lnTo>
                        <a:pt x="24" y="24"/>
                      </a:lnTo>
                      <a:lnTo>
                        <a:pt x="26" y="27"/>
                      </a:lnTo>
                      <a:lnTo>
                        <a:pt x="28" y="27"/>
                      </a:lnTo>
                      <a:close/>
                    </a:path>
                  </a:pathLst>
                </a:custGeom>
                <a:solidFill>
                  <a:srgbClr val="4D66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0" name="Freeform 180"/>
                <p:cNvSpPr>
                  <a:spLocks/>
                </p:cNvSpPr>
                <p:nvPr/>
              </p:nvSpPr>
              <p:spPr bwMode="auto">
                <a:xfrm>
                  <a:off x="4136" y="3390"/>
                  <a:ext cx="36" cy="185"/>
                </a:xfrm>
                <a:custGeom>
                  <a:avLst/>
                  <a:gdLst>
                    <a:gd name="T0" fmla="*/ 0 w 74"/>
                    <a:gd name="T1" fmla="*/ 0 h 369"/>
                    <a:gd name="T2" fmla="*/ 0 w 74"/>
                    <a:gd name="T3" fmla="*/ 1 h 369"/>
                    <a:gd name="T4" fmla="*/ 0 w 74"/>
                    <a:gd name="T5" fmla="*/ 1 h 369"/>
                    <a:gd name="T6" fmla="*/ 0 w 74"/>
                    <a:gd name="T7" fmla="*/ 1 h 369"/>
                    <a:gd name="T8" fmla="*/ 0 w 74"/>
                    <a:gd name="T9" fmla="*/ 1 h 369"/>
                    <a:gd name="T10" fmla="*/ 0 w 74"/>
                    <a:gd name="T11" fmla="*/ 1 h 369"/>
                    <a:gd name="T12" fmla="*/ 0 w 74"/>
                    <a:gd name="T13" fmla="*/ 1 h 369"/>
                    <a:gd name="T14" fmla="*/ 0 w 74"/>
                    <a:gd name="T15" fmla="*/ 1 h 369"/>
                    <a:gd name="T16" fmla="*/ 0 w 74"/>
                    <a:gd name="T17" fmla="*/ 1 h 369"/>
                    <a:gd name="T18" fmla="*/ 0 w 74"/>
                    <a:gd name="T19" fmla="*/ 1 h 369"/>
                    <a:gd name="T20" fmla="*/ 0 w 74"/>
                    <a:gd name="T21" fmla="*/ 1 h 369"/>
                    <a:gd name="T22" fmla="*/ 0 w 74"/>
                    <a:gd name="T23" fmla="*/ 1 h 369"/>
                    <a:gd name="T24" fmla="*/ 0 w 74"/>
                    <a:gd name="T25" fmla="*/ 1 h 369"/>
                    <a:gd name="T26" fmla="*/ 0 w 74"/>
                    <a:gd name="T27" fmla="*/ 1 h 369"/>
                    <a:gd name="T28" fmla="*/ 0 w 74"/>
                    <a:gd name="T29" fmla="*/ 1 h 369"/>
                    <a:gd name="T30" fmla="*/ 0 w 74"/>
                    <a:gd name="T31" fmla="*/ 1 h 369"/>
                    <a:gd name="T32" fmla="*/ 0 w 74"/>
                    <a:gd name="T33" fmla="*/ 1 h 369"/>
                    <a:gd name="T34" fmla="*/ 0 w 74"/>
                    <a:gd name="T35" fmla="*/ 1 h 369"/>
                    <a:gd name="T36" fmla="*/ 0 w 74"/>
                    <a:gd name="T37" fmla="*/ 1 h 369"/>
                    <a:gd name="T38" fmla="*/ 0 w 74"/>
                    <a:gd name="T39" fmla="*/ 1 h 369"/>
                    <a:gd name="T40" fmla="*/ 0 w 74"/>
                    <a:gd name="T41" fmla="*/ 1 h 369"/>
                    <a:gd name="T42" fmla="*/ 0 w 74"/>
                    <a:gd name="T43" fmla="*/ 2 h 369"/>
                    <a:gd name="T44" fmla="*/ 0 w 74"/>
                    <a:gd name="T45" fmla="*/ 2 h 369"/>
                    <a:gd name="T46" fmla="*/ 0 w 74"/>
                    <a:gd name="T47" fmla="*/ 2 h 369"/>
                    <a:gd name="T48" fmla="*/ 0 w 74"/>
                    <a:gd name="T49" fmla="*/ 2 h 369"/>
                    <a:gd name="T50" fmla="*/ 0 w 74"/>
                    <a:gd name="T51" fmla="*/ 2 h 369"/>
                    <a:gd name="T52" fmla="*/ 0 w 74"/>
                    <a:gd name="T53" fmla="*/ 2 h 369"/>
                    <a:gd name="T54" fmla="*/ 0 w 74"/>
                    <a:gd name="T55" fmla="*/ 2 h 369"/>
                    <a:gd name="T56" fmla="*/ 0 w 74"/>
                    <a:gd name="T57" fmla="*/ 2 h 369"/>
                    <a:gd name="T58" fmla="*/ 0 w 74"/>
                    <a:gd name="T59" fmla="*/ 2 h 369"/>
                    <a:gd name="T60" fmla="*/ 0 w 74"/>
                    <a:gd name="T61" fmla="*/ 2 h 369"/>
                    <a:gd name="T62" fmla="*/ 0 w 74"/>
                    <a:gd name="T63" fmla="*/ 2 h 369"/>
                    <a:gd name="T64" fmla="*/ 0 w 74"/>
                    <a:gd name="T65" fmla="*/ 2 h 369"/>
                    <a:gd name="T66" fmla="*/ 0 w 74"/>
                    <a:gd name="T67" fmla="*/ 2 h 369"/>
                    <a:gd name="T68" fmla="*/ 0 w 74"/>
                    <a:gd name="T69" fmla="*/ 2 h 369"/>
                    <a:gd name="T70" fmla="*/ 0 w 74"/>
                    <a:gd name="T71" fmla="*/ 2 h 369"/>
                    <a:gd name="T72" fmla="*/ 0 w 74"/>
                    <a:gd name="T73" fmla="*/ 2 h 369"/>
                    <a:gd name="T74" fmla="*/ 0 w 74"/>
                    <a:gd name="T75" fmla="*/ 2 h 369"/>
                    <a:gd name="T76" fmla="*/ 0 w 74"/>
                    <a:gd name="T77" fmla="*/ 2 h 369"/>
                    <a:gd name="T78" fmla="*/ 0 w 74"/>
                    <a:gd name="T79" fmla="*/ 2 h 369"/>
                    <a:gd name="T80" fmla="*/ 0 w 74"/>
                    <a:gd name="T81" fmla="*/ 1 h 369"/>
                    <a:gd name="T82" fmla="*/ 0 w 74"/>
                    <a:gd name="T83" fmla="*/ 1 h 369"/>
                    <a:gd name="T84" fmla="*/ 0 w 74"/>
                    <a:gd name="T85" fmla="*/ 1 h 369"/>
                    <a:gd name="T86" fmla="*/ 0 w 74"/>
                    <a:gd name="T87" fmla="*/ 1 h 369"/>
                    <a:gd name="T88" fmla="*/ 0 w 74"/>
                    <a:gd name="T89" fmla="*/ 1 h 369"/>
                    <a:gd name="T90" fmla="*/ 0 w 74"/>
                    <a:gd name="T91" fmla="*/ 1 h 369"/>
                    <a:gd name="T92" fmla="*/ 0 w 74"/>
                    <a:gd name="T93" fmla="*/ 1 h 369"/>
                    <a:gd name="T94" fmla="*/ 0 w 74"/>
                    <a:gd name="T95" fmla="*/ 1 h 369"/>
                    <a:gd name="T96" fmla="*/ 0 w 74"/>
                    <a:gd name="T97" fmla="*/ 1 h 369"/>
                    <a:gd name="T98" fmla="*/ 0 w 74"/>
                    <a:gd name="T99" fmla="*/ 1 h 369"/>
                    <a:gd name="T100" fmla="*/ 0 w 74"/>
                    <a:gd name="T101" fmla="*/ 1 h 369"/>
                    <a:gd name="T102" fmla="*/ 0 w 74"/>
                    <a:gd name="T103" fmla="*/ 1 h 369"/>
                    <a:gd name="T104" fmla="*/ 0 w 74"/>
                    <a:gd name="T105" fmla="*/ 1 h 369"/>
                    <a:gd name="T106" fmla="*/ 0 w 74"/>
                    <a:gd name="T107" fmla="*/ 1 h 369"/>
                    <a:gd name="T108" fmla="*/ 0 w 74"/>
                    <a:gd name="T109" fmla="*/ 1 h 369"/>
                    <a:gd name="T110" fmla="*/ 0 w 74"/>
                    <a:gd name="T111" fmla="*/ 1 h 369"/>
                    <a:gd name="T112" fmla="*/ 0 w 74"/>
                    <a:gd name="T113" fmla="*/ 1 h 369"/>
                    <a:gd name="T114" fmla="*/ 0 w 74"/>
                    <a:gd name="T115" fmla="*/ 0 h 36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74"/>
                    <a:gd name="T175" fmla="*/ 0 h 369"/>
                    <a:gd name="T176" fmla="*/ 74 w 74"/>
                    <a:gd name="T177" fmla="*/ 369 h 369"/>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74" h="369">
                      <a:moveTo>
                        <a:pt x="68" y="0"/>
                      </a:moveTo>
                      <a:lnTo>
                        <a:pt x="74" y="0"/>
                      </a:lnTo>
                      <a:lnTo>
                        <a:pt x="74" y="6"/>
                      </a:lnTo>
                      <a:lnTo>
                        <a:pt x="72" y="9"/>
                      </a:lnTo>
                      <a:lnTo>
                        <a:pt x="72" y="12"/>
                      </a:lnTo>
                      <a:lnTo>
                        <a:pt x="72" y="16"/>
                      </a:lnTo>
                      <a:lnTo>
                        <a:pt x="72" y="19"/>
                      </a:lnTo>
                      <a:lnTo>
                        <a:pt x="71" y="23"/>
                      </a:lnTo>
                      <a:lnTo>
                        <a:pt x="71" y="28"/>
                      </a:lnTo>
                      <a:lnTo>
                        <a:pt x="69" y="32"/>
                      </a:lnTo>
                      <a:lnTo>
                        <a:pt x="69" y="37"/>
                      </a:lnTo>
                      <a:lnTo>
                        <a:pt x="68" y="41"/>
                      </a:lnTo>
                      <a:lnTo>
                        <a:pt x="68" y="47"/>
                      </a:lnTo>
                      <a:lnTo>
                        <a:pt x="66" y="51"/>
                      </a:lnTo>
                      <a:lnTo>
                        <a:pt x="66" y="57"/>
                      </a:lnTo>
                      <a:lnTo>
                        <a:pt x="65" y="63"/>
                      </a:lnTo>
                      <a:lnTo>
                        <a:pt x="65" y="69"/>
                      </a:lnTo>
                      <a:lnTo>
                        <a:pt x="63" y="75"/>
                      </a:lnTo>
                      <a:lnTo>
                        <a:pt x="63" y="81"/>
                      </a:lnTo>
                      <a:lnTo>
                        <a:pt x="62" y="86"/>
                      </a:lnTo>
                      <a:lnTo>
                        <a:pt x="60" y="94"/>
                      </a:lnTo>
                      <a:lnTo>
                        <a:pt x="60" y="100"/>
                      </a:lnTo>
                      <a:lnTo>
                        <a:pt x="59" y="107"/>
                      </a:lnTo>
                      <a:lnTo>
                        <a:pt x="57" y="113"/>
                      </a:lnTo>
                      <a:lnTo>
                        <a:pt x="56" y="120"/>
                      </a:lnTo>
                      <a:lnTo>
                        <a:pt x="56" y="127"/>
                      </a:lnTo>
                      <a:lnTo>
                        <a:pt x="54" y="135"/>
                      </a:lnTo>
                      <a:lnTo>
                        <a:pt x="53" y="142"/>
                      </a:lnTo>
                      <a:lnTo>
                        <a:pt x="52" y="149"/>
                      </a:lnTo>
                      <a:lnTo>
                        <a:pt x="50" y="157"/>
                      </a:lnTo>
                      <a:lnTo>
                        <a:pt x="50" y="164"/>
                      </a:lnTo>
                      <a:lnTo>
                        <a:pt x="49" y="171"/>
                      </a:lnTo>
                      <a:lnTo>
                        <a:pt x="47" y="180"/>
                      </a:lnTo>
                      <a:lnTo>
                        <a:pt x="46" y="188"/>
                      </a:lnTo>
                      <a:lnTo>
                        <a:pt x="44" y="196"/>
                      </a:lnTo>
                      <a:lnTo>
                        <a:pt x="43" y="204"/>
                      </a:lnTo>
                      <a:lnTo>
                        <a:pt x="41" y="212"/>
                      </a:lnTo>
                      <a:lnTo>
                        <a:pt x="40" y="221"/>
                      </a:lnTo>
                      <a:lnTo>
                        <a:pt x="38" y="229"/>
                      </a:lnTo>
                      <a:lnTo>
                        <a:pt x="35" y="237"/>
                      </a:lnTo>
                      <a:lnTo>
                        <a:pt x="34" y="246"/>
                      </a:lnTo>
                      <a:lnTo>
                        <a:pt x="32" y="255"/>
                      </a:lnTo>
                      <a:lnTo>
                        <a:pt x="31" y="262"/>
                      </a:lnTo>
                      <a:lnTo>
                        <a:pt x="29" y="271"/>
                      </a:lnTo>
                      <a:lnTo>
                        <a:pt x="28" y="280"/>
                      </a:lnTo>
                      <a:lnTo>
                        <a:pt x="25" y="289"/>
                      </a:lnTo>
                      <a:lnTo>
                        <a:pt x="24" y="297"/>
                      </a:lnTo>
                      <a:lnTo>
                        <a:pt x="22" y="306"/>
                      </a:lnTo>
                      <a:lnTo>
                        <a:pt x="19" y="315"/>
                      </a:lnTo>
                      <a:lnTo>
                        <a:pt x="16" y="324"/>
                      </a:lnTo>
                      <a:lnTo>
                        <a:pt x="15" y="333"/>
                      </a:lnTo>
                      <a:lnTo>
                        <a:pt x="13" y="341"/>
                      </a:lnTo>
                      <a:lnTo>
                        <a:pt x="12" y="350"/>
                      </a:lnTo>
                      <a:lnTo>
                        <a:pt x="9" y="359"/>
                      </a:lnTo>
                      <a:lnTo>
                        <a:pt x="7" y="369"/>
                      </a:lnTo>
                      <a:lnTo>
                        <a:pt x="0" y="366"/>
                      </a:lnTo>
                      <a:lnTo>
                        <a:pt x="0" y="365"/>
                      </a:lnTo>
                      <a:lnTo>
                        <a:pt x="0" y="363"/>
                      </a:lnTo>
                      <a:lnTo>
                        <a:pt x="0" y="360"/>
                      </a:lnTo>
                      <a:lnTo>
                        <a:pt x="2" y="357"/>
                      </a:lnTo>
                      <a:lnTo>
                        <a:pt x="3" y="352"/>
                      </a:lnTo>
                      <a:lnTo>
                        <a:pt x="5" y="346"/>
                      </a:lnTo>
                      <a:lnTo>
                        <a:pt x="5" y="343"/>
                      </a:lnTo>
                      <a:lnTo>
                        <a:pt x="6" y="340"/>
                      </a:lnTo>
                      <a:lnTo>
                        <a:pt x="6" y="335"/>
                      </a:lnTo>
                      <a:lnTo>
                        <a:pt x="7" y="333"/>
                      </a:lnTo>
                      <a:lnTo>
                        <a:pt x="9" y="328"/>
                      </a:lnTo>
                      <a:lnTo>
                        <a:pt x="9" y="324"/>
                      </a:lnTo>
                      <a:lnTo>
                        <a:pt x="10" y="319"/>
                      </a:lnTo>
                      <a:lnTo>
                        <a:pt x="12" y="315"/>
                      </a:lnTo>
                      <a:lnTo>
                        <a:pt x="12" y="311"/>
                      </a:lnTo>
                      <a:lnTo>
                        <a:pt x="13" y="305"/>
                      </a:lnTo>
                      <a:lnTo>
                        <a:pt x="15" y="300"/>
                      </a:lnTo>
                      <a:lnTo>
                        <a:pt x="16" y="296"/>
                      </a:lnTo>
                      <a:lnTo>
                        <a:pt x="16" y="290"/>
                      </a:lnTo>
                      <a:lnTo>
                        <a:pt x="18" y="284"/>
                      </a:lnTo>
                      <a:lnTo>
                        <a:pt x="19" y="278"/>
                      </a:lnTo>
                      <a:lnTo>
                        <a:pt x="21" y="272"/>
                      </a:lnTo>
                      <a:lnTo>
                        <a:pt x="22" y="267"/>
                      </a:lnTo>
                      <a:lnTo>
                        <a:pt x="24" y="259"/>
                      </a:lnTo>
                      <a:lnTo>
                        <a:pt x="25" y="253"/>
                      </a:lnTo>
                      <a:lnTo>
                        <a:pt x="27" y="248"/>
                      </a:lnTo>
                      <a:lnTo>
                        <a:pt x="28" y="242"/>
                      </a:lnTo>
                      <a:lnTo>
                        <a:pt x="29" y="234"/>
                      </a:lnTo>
                      <a:lnTo>
                        <a:pt x="29" y="227"/>
                      </a:lnTo>
                      <a:lnTo>
                        <a:pt x="32" y="221"/>
                      </a:lnTo>
                      <a:lnTo>
                        <a:pt x="32" y="214"/>
                      </a:lnTo>
                      <a:lnTo>
                        <a:pt x="34" y="207"/>
                      </a:lnTo>
                      <a:lnTo>
                        <a:pt x="35" y="199"/>
                      </a:lnTo>
                      <a:lnTo>
                        <a:pt x="37" y="193"/>
                      </a:lnTo>
                      <a:lnTo>
                        <a:pt x="38" y="185"/>
                      </a:lnTo>
                      <a:lnTo>
                        <a:pt x="40" y="179"/>
                      </a:lnTo>
                      <a:lnTo>
                        <a:pt x="41" y="170"/>
                      </a:lnTo>
                      <a:lnTo>
                        <a:pt x="43" y="163"/>
                      </a:lnTo>
                      <a:lnTo>
                        <a:pt x="43" y="155"/>
                      </a:lnTo>
                      <a:lnTo>
                        <a:pt x="46" y="148"/>
                      </a:lnTo>
                      <a:lnTo>
                        <a:pt x="46" y="141"/>
                      </a:lnTo>
                      <a:lnTo>
                        <a:pt x="49" y="133"/>
                      </a:lnTo>
                      <a:lnTo>
                        <a:pt x="49" y="126"/>
                      </a:lnTo>
                      <a:lnTo>
                        <a:pt x="50" y="119"/>
                      </a:lnTo>
                      <a:lnTo>
                        <a:pt x="50" y="110"/>
                      </a:lnTo>
                      <a:lnTo>
                        <a:pt x="53" y="103"/>
                      </a:lnTo>
                      <a:lnTo>
                        <a:pt x="53" y="95"/>
                      </a:lnTo>
                      <a:lnTo>
                        <a:pt x="54" y="86"/>
                      </a:lnTo>
                      <a:lnTo>
                        <a:pt x="56" y="79"/>
                      </a:lnTo>
                      <a:lnTo>
                        <a:pt x="57" y="72"/>
                      </a:lnTo>
                      <a:lnTo>
                        <a:pt x="57" y="63"/>
                      </a:lnTo>
                      <a:lnTo>
                        <a:pt x="59" y="56"/>
                      </a:lnTo>
                      <a:lnTo>
                        <a:pt x="59" y="48"/>
                      </a:lnTo>
                      <a:lnTo>
                        <a:pt x="60" y="41"/>
                      </a:lnTo>
                      <a:lnTo>
                        <a:pt x="60" y="32"/>
                      </a:lnTo>
                      <a:lnTo>
                        <a:pt x="62" y="25"/>
                      </a:lnTo>
                      <a:lnTo>
                        <a:pt x="63" y="18"/>
                      </a:lnTo>
                      <a:lnTo>
                        <a:pt x="65" y="12"/>
                      </a:lnTo>
                      <a:lnTo>
                        <a:pt x="68" y="0"/>
                      </a:lnTo>
                      <a:close/>
                    </a:path>
                  </a:pathLst>
                </a:custGeom>
                <a:solidFill>
                  <a:srgbClr val="78B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1" name="Freeform 181"/>
                <p:cNvSpPr>
                  <a:spLocks/>
                </p:cNvSpPr>
                <p:nvPr/>
              </p:nvSpPr>
              <p:spPr bwMode="auto">
                <a:xfrm>
                  <a:off x="4098" y="3418"/>
                  <a:ext cx="51" cy="3"/>
                </a:xfrm>
                <a:custGeom>
                  <a:avLst/>
                  <a:gdLst>
                    <a:gd name="T0" fmla="*/ 1 w 102"/>
                    <a:gd name="T1" fmla="*/ 0 h 5"/>
                    <a:gd name="T2" fmla="*/ 1 w 102"/>
                    <a:gd name="T3" fmla="*/ 0 h 5"/>
                    <a:gd name="T4" fmla="*/ 1 w 102"/>
                    <a:gd name="T5" fmla="*/ 1 h 5"/>
                    <a:gd name="T6" fmla="*/ 0 w 102"/>
                    <a:gd name="T7" fmla="*/ 1 h 5"/>
                    <a:gd name="T8" fmla="*/ 1 w 102"/>
                    <a:gd name="T9" fmla="*/ 0 h 5"/>
                    <a:gd name="T10" fmla="*/ 1 w 102"/>
                    <a:gd name="T11" fmla="*/ 0 h 5"/>
                    <a:gd name="T12" fmla="*/ 0 60000 65536"/>
                    <a:gd name="T13" fmla="*/ 0 60000 65536"/>
                    <a:gd name="T14" fmla="*/ 0 60000 65536"/>
                    <a:gd name="T15" fmla="*/ 0 60000 65536"/>
                    <a:gd name="T16" fmla="*/ 0 60000 65536"/>
                    <a:gd name="T17" fmla="*/ 0 60000 65536"/>
                    <a:gd name="T18" fmla="*/ 0 w 102"/>
                    <a:gd name="T19" fmla="*/ 0 h 5"/>
                    <a:gd name="T20" fmla="*/ 102 w 102"/>
                    <a:gd name="T21" fmla="*/ 5 h 5"/>
                  </a:gdLst>
                  <a:ahLst/>
                  <a:cxnLst>
                    <a:cxn ang="T12">
                      <a:pos x="T0" y="T1"/>
                    </a:cxn>
                    <a:cxn ang="T13">
                      <a:pos x="T2" y="T3"/>
                    </a:cxn>
                    <a:cxn ang="T14">
                      <a:pos x="T4" y="T5"/>
                    </a:cxn>
                    <a:cxn ang="T15">
                      <a:pos x="T6" y="T7"/>
                    </a:cxn>
                    <a:cxn ang="T16">
                      <a:pos x="T8" y="T9"/>
                    </a:cxn>
                    <a:cxn ang="T17">
                      <a:pos x="T10" y="T11"/>
                    </a:cxn>
                  </a:cxnLst>
                  <a:rect l="T18" t="T19" r="T20" b="T21"/>
                  <a:pathLst>
                    <a:path w="102" h="5">
                      <a:moveTo>
                        <a:pt x="2" y="0"/>
                      </a:moveTo>
                      <a:lnTo>
                        <a:pt x="102" y="0"/>
                      </a:lnTo>
                      <a:lnTo>
                        <a:pt x="99" y="4"/>
                      </a:lnTo>
                      <a:lnTo>
                        <a:pt x="0" y="5"/>
                      </a:lnTo>
                      <a:lnTo>
                        <a:pt x="2" y="0"/>
                      </a:lnTo>
                      <a:close/>
                    </a:path>
                  </a:pathLst>
                </a:custGeom>
                <a:solidFill>
                  <a:srgbClr val="FF80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2" name="Freeform 182"/>
                <p:cNvSpPr>
                  <a:spLocks/>
                </p:cNvSpPr>
                <p:nvPr/>
              </p:nvSpPr>
              <p:spPr bwMode="auto">
                <a:xfrm>
                  <a:off x="4094" y="3436"/>
                  <a:ext cx="51" cy="3"/>
                </a:xfrm>
                <a:custGeom>
                  <a:avLst/>
                  <a:gdLst>
                    <a:gd name="T0" fmla="*/ 0 w 101"/>
                    <a:gd name="T1" fmla="*/ 0 h 6"/>
                    <a:gd name="T2" fmla="*/ 1 w 101"/>
                    <a:gd name="T3" fmla="*/ 1 h 6"/>
                    <a:gd name="T4" fmla="*/ 1 w 101"/>
                    <a:gd name="T5" fmla="*/ 1 h 6"/>
                    <a:gd name="T6" fmla="*/ 0 w 101"/>
                    <a:gd name="T7" fmla="*/ 1 h 6"/>
                    <a:gd name="T8" fmla="*/ 0 w 101"/>
                    <a:gd name="T9" fmla="*/ 0 h 6"/>
                    <a:gd name="T10" fmla="*/ 0 w 101"/>
                    <a:gd name="T11" fmla="*/ 0 h 6"/>
                    <a:gd name="T12" fmla="*/ 0 60000 65536"/>
                    <a:gd name="T13" fmla="*/ 0 60000 65536"/>
                    <a:gd name="T14" fmla="*/ 0 60000 65536"/>
                    <a:gd name="T15" fmla="*/ 0 60000 65536"/>
                    <a:gd name="T16" fmla="*/ 0 60000 65536"/>
                    <a:gd name="T17" fmla="*/ 0 60000 65536"/>
                    <a:gd name="T18" fmla="*/ 0 w 101"/>
                    <a:gd name="T19" fmla="*/ 0 h 6"/>
                    <a:gd name="T20" fmla="*/ 101 w 101"/>
                    <a:gd name="T21" fmla="*/ 6 h 6"/>
                  </a:gdLst>
                  <a:ahLst/>
                  <a:cxnLst>
                    <a:cxn ang="T12">
                      <a:pos x="T0" y="T1"/>
                    </a:cxn>
                    <a:cxn ang="T13">
                      <a:pos x="T2" y="T3"/>
                    </a:cxn>
                    <a:cxn ang="T14">
                      <a:pos x="T4" y="T5"/>
                    </a:cxn>
                    <a:cxn ang="T15">
                      <a:pos x="T6" y="T7"/>
                    </a:cxn>
                    <a:cxn ang="T16">
                      <a:pos x="T8" y="T9"/>
                    </a:cxn>
                    <a:cxn ang="T17">
                      <a:pos x="T10" y="T11"/>
                    </a:cxn>
                  </a:cxnLst>
                  <a:rect l="T18" t="T19" r="T20" b="T21"/>
                  <a:pathLst>
                    <a:path w="101" h="6">
                      <a:moveTo>
                        <a:pt x="0" y="0"/>
                      </a:moveTo>
                      <a:lnTo>
                        <a:pt x="101" y="2"/>
                      </a:lnTo>
                      <a:lnTo>
                        <a:pt x="97" y="6"/>
                      </a:lnTo>
                      <a:lnTo>
                        <a:pt x="0" y="6"/>
                      </a:lnTo>
                      <a:lnTo>
                        <a:pt x="0" y="0"/>
                      </a:lnTo>
                      <a:close/>
                    </a:path>
                  </a:pathLst>
                </a:custGeom>
                <a:solidFill>
                  <a:srgbClr val="FF80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3" name="Freeform 183"/>
                <p:cNvSpPr>
                  <a:spLocks/>
                </p:cNvSpPr>
                <p:nvPr/>
              </p:nvSpPr>
              <p:spPr bwMode="auto">
                <a:xfrm>
                  <a:off x="4097" y="3424"/>
                  <a:ext cx="61" cy="2"/>
                </a:xfrm>
                <a:custGeom>
                  <a:avLst/>
                  <a:gdLst>
                    <a:gd name="T0" fmla="*/ 0 w 124"/>
                    <a:gd name="T1" fmla="*/ 0 h 5"/>
                    <a:gd name="T2" fmla="*/ 0 w 124"/>
                    <a:gd name="T3" fmla="*/ 0 h 5"/>
                    <a:gd name="T4" fmla="*/ 0 w 124"/>
                    <a:gd name="T5" fmla="*/ 0 h 5"/>
                    <a:gd name="T6" fmla="*/ 0 w 124"/>
                    <a:gd name="T7" fmla="*/ 0 h 5"/>
                    <a:gd name="T8" fmla="*/ 0 w 124"/>
                    <a:gd name="T9" fmla="*/ 0 h 5"/>
                    <a:gd name="T10" fmla="*/ 0 w 124"/>
                    <a:gd name="T11" fmla="*/ 0 h 5"/>
                    <a:gd name="T12" fmla="*/ 0 60000 65536"/>
                    <a:gd name="T13" fmla="*/ 0 60000 65536"/>
                    <a:gd name="T14" fmla="*/ 0 60000 65536"/>
                    <a:gd name="T15" fmla="*/ 0 60000 65536"/>
                    <a:gd name="T16" fmla="*/ 0 60000 65536"/>
                    <a:gd name="T17" fmla="*/ 0 60000 65536"/>
                    <a:gd name="T18" fmla="*/ 0 w 124"/>
                    <a:gd name="T19" fmla="*/ 0 h 5"/>
                    <a:gd name="T20" fmla="*/ 124 w 124"/>
                    <a:gd name="T21" fmla="*/ 5 h 5"/>
                  </a:gdLst>
                  <a:ahLst/>
                  <a:cxnLst>
                    <a:cxn ang="T12">
                      <a:pos x="T0" y="T1"/>
                    </a:cxn>
                    <a:cxn ang="T13">
                      <a:pos x="T2" y="T3"/>
                    </a:cxn>
                    <a:cxn ang="T14">
                      <a:pos x="T4" y="T5"/>
                    </a:cxn>
                    <a:cxn ang="T15">
                      <a:pos x="T6" y="T7"/>
                    </a:cxn>
                    <a:cxn ang="T16">
                      <a:pos x="T8" y="T9"/>
                    </a:cxn>
                    <a:cxn ang="T17">
                      <a:pos x="T10" y="T11"/>
                    </a:cxn>
                  </a:cxnLst>
                  <a:rect l="T18" t="T19" r="T20" b="T21"/>
                  <a:pathLst>
                    <a:path w="124" h="5">
                      <a:moveTo>
                        <a:pt x="3" y="0"/>
                      </a:moveTo>
                      <a:lnTo>
                        <a:pt x="124" y="2"/>
                      </a:lnTo>
                      <a:lnTo>
                        <a:pt x="121" y="5"/>
                      </a:lnTo>
                      <a:lnTo>
                        <a:pt x="0" y="5"/>
                      </a:lnTo>
                      <a:lnTo>
                        <a:pt x="3" y="0"/>
                      </a:lnTo>
                      <a:close/>
                    </a:path>
                  </a:pathLst>
                </a:custGeom>
                <a:solidFill>
                  <a:srgbClr val="FF80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4" name="Freeform 184"/>
                <p:cNvSpPr>
                  <a:spLocks/>
                </p:cNvSpPr>
                <p:nvPr/>
              </p:nvSpPr>
              <p:spPr bwMode="auto">
                <a:xfrm>
                  <a:off x="4089" y="3466"/>
                  <a:ext cx="51" cy="3"/>
                </a:xfrm>
                <a:custGeom>
                  <a:avLst/>
                  <a:gdLst>
                    <a:gd name="T0" fmla="*/ 0 w 103"/>
                    <a:gd name="T1" fmla="*/ 0 h 6"/>
                    <a:gd name="T2" fmla="*/ 0 w 103"/>
                    <a:gd name="T3" fmla="*/ 1 h 6"/>
                    <a:gd name="T4" fmla="*/ 0 w 103"/>
                    <a:gd name="T5" fmla="*/ 1 h 6"/>
                    <a:gd name="T6" fmla="*/ 0 w 103"/>
                    <a:gd name="T7" fmla="*/ 1 h 6"/>
                    <a:gd name="T8" fmla="*/ 0 w 103"/>
                    <a:gd name="T9" fmla="*/ 0 h 6"/>
                    <a:gd name="T10" fmla="*/ 0 w 103"/>
                    <a:gd name="T11" fmla="*/ 0 h 6"/>
                    <a:gd name="T12" fmla="*/ 0 60000 65536"/>
                    <a:gd name="T13" fmla="*/ 0 60000 65536"/>
                    <a:gd name="T14" fmla="*/ 0 60000 65536"/>
                    <a:gd name="T15" fmla="*/ 0 60000 65536"/>
                    <a:gd name="T16" fmla="*/ 0 60000 65536"/>
                    <a:gd name="T17" fmla="*/ 0 60000 65536"/>
                    <a:gd name="T18" fmla="*/ 0 w 103"/>
                    <a:gd name="T19" fmla="*/ 0 h 6"/>
                    <a:gd name="T20" fmla="*/ 103 w 103"/>
                    <a:gd name="T21" fmla="*/ 6 h 6"/>
                  </a:gdLst>
                  <a:ahLst/>
                  <a:cxnLst>
                    <a:cxn ang="T12">
                      <a:pos x="T0" y="T1"/>
                    </a:cxn>
                    <a:cxn ang="T13">
                      <a:pos x="T2" y="T3"/>
                    </a:cxn>
                    <a:cxn ang="T14">
                      <a:pos x="T4" y="T5"/>
                    </a:cxn>
                    <a:cxn ang="T15">
                      <a:pos x="T6" y="T7"/>
                    </a:cxn>
                    <a:cxn ang="T16">
                      <a:pos x="T8" y="T9"/>
                    </a:cxn>
                    <a:cxn ang="T17">
                      <a:pos x="T10" y="T11"/>
                    </a:cxn>
                  </a:cxnLst>
                  <a:rect l="T18" t="T19" r="T20" b="T21"/>
                  <a:pathLst>
                    <a:path w="103" h="6">
                      <a:moveTo>
                        <a:pt x="2" y="0"/>
                      </a:moveTo>
                      <a:lnTo>
                        <a:pt x="103" y="2"/>
                      </a:lnTo>
                      <a:lnTo>
                        <a:pt x="99" y="6"/>
                      </a:lnTo>
                      <a:lnTo>
                        <a:pt x="0" y="6"/>
                      </a:lnTo>
                      <a:lnTo>
                        <a:pt x="2" y="0"/>
                      </a:lnTo>
                      <a:close/>
                    </a:path>
                  </a:pathLst>
                </a:custGeom>
                <a:solidFill>
                  <a:srgbClr val="FF80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5" name="Freeform 185"/>
                <p:cNvSpPr>
                  <a:spLocks/>
                </p:cNvSpPr>
                <p:nvPr/>
              </p:nvSpPr>
              <p:spPr bwMode="auto">
                <a:xfrm>
                  <a:off x="4091" y="3459"/>
                  <a:ext cx="50" cy="3"/>
                </a:xfrm>
                <a:custGeom>
                  <a:avLst/>
                  <a:gdLst>
                    <a:gd name="T0" fmla="*/ 0 w 101"/>
                    <a:gd name="T1" fmla="*/ 0 h 6"/>
                    <a:gd name="T2" fmla="*/ 0 w 101"/>
                    <a:gd name="T3" fmla="*/ 1 h 6"/>
                    <a:gd name="T4" fmla="*/ 0 w 101"/>
                    <a:gd name="T5" fmla="*/ 1 h 6"/>
                    <a:gd name="T6" fmla="*/ 0 w 101"/>
                    <a:gd name="T7" fmla="*/ 1 h 6"/>
                    <a:gd name="T8" fmla="*/ 0 w 101"/>
                    <a:gd name="T9" fmla="*/ 0 h 6"/>
                    <a:gd name="T10" fmla="*/ 0 w 101"/>
                    <a:gd name="T11" fmla="*/ 0 h 6"/>
                    <a:gd name="T12" fmla="*/ 0 60000 65536"/>
                    <a:gd name="T13" fmla="*/ 0 60000 65536"/>
                    <a:gd name="T14" fmla="*/ 0 60000 65536"/>
                    <a:gd name="T15" fmla="*/ 0 60000 65536"/>
                    <a:gd name="T16" fmla="*/ 0 60000 65536"/>
                    <a:gd name="T17" fmla="*/ 0 60000 65536"/>
                    <a:gd name="T18" fmla="*/ 0 w 101"/>
                    <a:gd name="T19" fmla="*/ 0 h 6"/>
                    <a:gd name="T20" fmla="*/ 101 w 101"/>
                    <a:gd name="T21" fmla="*/ 6 h 6"/>
                  </a:gdLst>
                  <a:ahLst/>
                  <a:cxnLst>
                    <a:cxn ang="T12">
                      <a:pos x="T0" y="T1"/>
                    </a:cxn>
                    <a:cxn ang="T13">
                      <a:pos x="T2" y="T3"/>
                    </a:cxn>
                    <a:cxn ang="T14">
                      <a:pos x="T4" y="T5"/>
                    </a:cxn>
                    <a:cxn ang="T15">
                      <a:pos x="T6" y="T7"/>
                    </a:cxn>
                    <a:cxn ang="T16">
                      <a:pos x="T8" y="T9"/>
                    </a:cxn>
                    <a:cxn ang="T17">
                      <a:pos x="T10" y="T11"/>
                    </a:cxn>
                  </a:cxnLst>
                  <a:rect l="T18" t="T19" r="T20" b="T21"/>
                  <a:pathLst>
                    <a:path w="101" h="6">
                      <a:moveTo>
                        <a:pt x="1" y="0"/>
                      </a:moveTo>
                      <a:lnTo>
                        <a:pt x="101" y="1"/>
                      </a:lnTo>
                      <a:lnTo>
                        <a:pt x="98" y="4"/>
                      </a:lnTo>
                      <a:lnTo>
                        <a:pt x="0" y="6"/>
                      </a:lnTo>
                      <a:lnTo>
                        <a:pt x="1" y="0"/>
                      </a:lnTo>
                      <a:close/>
                    </a:path>
                  </a:pathLst>
                </a:custGeom>
                <a:solidFill>
                  <a:srgbClr val="FF80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6" name="Freeform 186"/>
                <p:cNvSpPr>
                  <a:spLocks/>
                </p:cNvSpPr>
                <p:nvPr/>
              </p:nvSpPr>
              <p:spPr bwMode="auto">
                <a:xfrm>
                  <a:off x="4093" y="3452"/>
                  <a:ext cx="59" cy="3"/>
                </a:xfrm>
                <a:custGeom>
                  <a:avLst/>
                  <a:gdLst>
                    <a:gd name="T0" fmla="*/ 0 w 119"/>
                    <a:gd name="T1" fmla="*/ 0 h 6"/>
                    <a:gd name="T2" fmla="*/ 0 w 119"/>
                    <a:gd name="T3" fmla="*/ 1 h 6"/>
                    <a:gd name="T4" fmla="*/ 0 w 119"/>
                    <a:gd name="T5" fmla="*/ 1 h 6"/>
                    <a:gd name="T6" fmla="*/ 0 w 119"/>
                    <a:gd name="T7" fmla="*/ 1 h 6"/>
                    <a:gd name="T8" fmla="*/ 0 w 119"/>
                    <a:gd name="T9" fmla="*/ 0 h 6"/>
                    <a:gd name="T10" fmla="*/ 0 w 119"/>
                    <a:gd name="T11" fmla="*/ 0 h 6"/>
                    <a:gd name="T12" fmla="*/ 0 60000 65536"/>
                    <a:gd name="T13" fmla="*/ 0 60000 65536"/>
                    <a:gd name="T14" fmla="*/ 0 60000 65536"/>
                    <a:gd name="T15" fmla="*/ 0 60000 65536"/>
                    <a:gd name="T16" fmla="*/ 0 60000 65536"/>
                    <a:gd name="T17" fmla="*/ 0 60000 65536"/>
                    <a:gd name="T18" fmla="*/ 0 w 119"/>
                    <a:gd name="T19" fmla="*/ 0 h 6"/>
                    <a:gd name="T20" fmla="*/ 119 w 119"/>
                    <a:gd name="T21" fmla="*/ 6 h 6"/>
                  </a:gdLst>
                  <a:ahLst/>
                  <a:cxnLst>
                    <a:cxn ang="T12">
                      <a:pos x="T0" y="T1"/>
                    </a:cxn>
                    <a:cxn ang="T13">
                      <a:pos x="T2" y="T3"/>
                    </a:cxn>
                    <a:cxn ang="T14">
                      <a:pos x="T4" y="T5"/>
                    </a:cxn>
                    <a:cxn ang="T15">
                      <a:pos x="T6" y="T7"/>
                    </a:cxn>
                    <a:cxn ang="T16">
                      <a:pos x="T8" y="T9"/>
                    </a:cxn>
                    <a:cxn ang="T17">
                      <a:pos x="T10" y="T11"/>
                    </a:cxn>
                  </a:cxnLst>
                  <a:rect l="T18" t="T19" r="T20" b="T21"/>
                  <a:pathLst>
                    <a:path w="119" h="6">
                      <a:moveTo>
                        <a:pt x="1" y="0"/>
                      </a:moveTo>
                      <a:lnTo>
                        <a:pt x="113" y="2"/>
                      </a:lnTo>
                      <a:lnTo>
                        <a:pt x="119" y="5"/>
                      </a:lnTo>
                      <a:lnTo>
                        <a:pt x="0" y="6"/>
                      </a:lnTo>
                      <a:lnTo>
                        <a:pt x="1" y="0"/>
                      </a:lnTo>
                      <a:close/>
                    </a:path>
                  </a:pathLst>
                </a:custGeom>
                <a:solidFill>
                  <a:srgbClr val="FF80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 name="Freeform 187"/>
                <p:cNvSpPr>
                  <a:spLocks/>
                </p:cNvSpPr>
                <p:nvPr/>
              </p:nvSpPr>
              <p:spPr bwMode="auto">
                <a:xfrm>
                  <a:off x="4078" y="3528"/>
                  <a:ext cx="36" cy="3"/>
                </a:xfrm>
                <a:custGeom>
                  <a:avLst/>
                  <a:gdLst>
                    <a:gd name="T0" fmla="*/ 1 w 72"/>
                    <a:gd name="T1" fmla="*/ 0 h 6"/>
                    <a:gd name="T2" fmla="*/ 1 w 72"/>
                    <a:gd name="T3" fmla="*/ 1 h 6"/>
                    <a:gd name="T4" fmla="*/ 1 w 72"/>
                    <a:gd name="T5" fmla="*/ 1 h 6"/>
                    <a:gd name="T6" fmla="*/ 0 w 72"/>
                    <a:gd name="T7" fmla="*/ 1 h 6"/>
                    <a:gd name="T8" fmla="*/ 1 w 72"/>
                    <a:gd name="T9" fmla="*/ 0 h 6"/>
                    <a:gd name="T10" fmla="*/ 1 w 72"/>
                    <a:gd name="T11" fmla="*/ 0 h 6"/>
                    <a:gd name="T12" fmla="*/ 0 60000 65536"/>
                    <a:gd name="T13" fmla="*/ 0 60000 65536"/>
                    <a:gd name="T14" fmla="*/ 0 60000 65536"/>
                    <a:gd name="T15" fmla="*/ 0 60000 65536"/>
                    <a:gd name="T16" fmla="*/ 0 60000 65536"/>
                    <a:gd name="T17" fmla="*/ 0 60000 65536"/>
                    <a:gd name="T18" fmla="*/ 0 w 72"/>
                    <a:gd name="T19" fmla="*/ 0 h 6"/>
                    <a:gd name="T20" fmla="*/ 72 w 72"/>
                    <a:gd name="T21" fmla="*/ 6 h 6"/>
                  </a:gdLst>
                  <a:ahLst/>
                  <a:cxnLst>
                    <a:cxn ang="T12">
                      <a:pos x="T0" y="T1"/>
                    </a:cxn>
                    <a:cxn ang="T13">
                      <a:pos x="T2" y="T3"/>
                    </a:cxn>
                    <a:cxn ang="T14">
                      <a:pos x="T4" y="T5"/>
                    </a:cxn>
                    <a:cxn ang="T15">
                      <a:pos x="T6" y="T7"/>
                    </a:cxn>
                    <a:cxn ang="T16">
                      <a:pos x="T8" y="T9"/>
                    </a:cxn>
                    <a:cxn ang="T17">
                      <a:pos x="T10" y="T11"/>
                    </a:cxn>
                  </a:cxnLst>
                  <a:rect l="T18" t="T19" r="T20" b="T21"/>
                  <a:pathLst>
                    <a:path w="72" h="6">
                      <a:moveTo>
                        <a:pt x="1" y="0"/>
                      </a:moveTo>
                      <a:lnTo>
                        <a:pt x="72" y="3"/>
                      </a:lnTo>
                      <a:lnTo>
                        <a:pt x="66" y="6"/>
                      </a:lnTo>
                      <a:lnTo>
                        <a:pt x="0" y="6"/>
                      </a:lnTo>
                      <a:lnTo>
                        <a:pt x="1" y="0"/>
                      </a:lnTo>
                      <a:close/>
                    </a:path>
                  </a:pathLst>
                </a:custGeom>
                <a:solidFill>
                  <a:srgbClr val="FF80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8" name="Freeform 188"/>
                <p:cNvSpPr>
                  <a:spLocks/>
                </p:cNvSpPr>
                <p:nvPr/>
              </p:nvSpPr>
              <p:spPr bwMode="auto">
                <a:xfrm>
                  <a:off x="4079" y="3520"/>
                  <a:ext cx="51" cy="3"/>
                </a:xfrm>
                <a:custGeom>
                  <a:avLst/>
                  <a:gdLst>
                    <a:gd name="T0" fmla="*/ 1 w 101"/>
                    <a:gd name="T1" fmla="*/ 0 h 6"/>
                    <a:gd name="T2" fmla="*/ 1 w 101"/>
                    <a:gd name="T3" fmla="*/ 1 h 6"/>
                    <a:gd name="T4" fmla="*/ 1 w 101"/>
                    <a:gd name="T5" fmla="*/ 1 h 6"/>
                    <a:gd name="T6" fmla="*/ 0 w 101"/>
                    <a:gd name="T7" fmla="*/ 1 h 6"/>
                    <a:gd name="T8" fmla="*/ 1 w 101"/>
                    <a:gd name="T9" fmla="*/ 0 h 6"/>
                    <a:gd name="T10" fmla="*/ 1 w 101"/>
                    <a:gd name="T11" fmla="*/ 0 h 6"/>
                    <a:gd name="T12" fmla="*/ 0 60000 65536"/>
                    <a:gd name="T13" fmla="*/ 0 60000 65536"/>
                    <a:gd name="T14" fmla="*/ 0 60000 65536"/>
                    <a:gd name="T15" fmla="*/ 0 60000 65536"/>
                    <a:gd name="T16" fmla="*/ 0 60000 65536"/>
                    <a:gd name="T17" fmla="*/ 0 60000 65536"/>
                    <a:gd name="T18" fmla="*/ 0 w 101"/>
                    <a:gd name="T19" fmla="*/ 0 h 6"/>
                    <a:gd name="T20" fmla="*/ 101 w 101"/>
                    <a:gd name="T21" fmla="*/ 6 h 6"/>
                  </a:gdLst>
                  <a:ahLst/>
                  <a:cxnLst>
                    <a:cxn ang="T12">
                      <a:pos x="T0" y="T1"/>
                    </a:cxn>
                    <a:cxn ang="T13">
                      <a:pos x="T2" y="T3"/>
                    </a:cxn>
                    <a:cxn ang="T14">
                      <a:pos x="T4" y="T5"/>
                    </a:cxn>
                    <a:cxn ang="T15">
                      <a:pos x="T6" y="T7"/>
                    </a:cxn>
                    <a:cxn ang="T16">
                      <a:pos x="T8" y="T9"/>
                    </a:cxn>
                    <a:cxn ang="T17">
                      <a:pos x="T10" y="T11"/>
                    </a:cxn>
                  </a:cxnLst>
                  <a:rect l="T18" t="T19" r="T20" b="T21"/>
                  <a:pathLst>
                    <a:path w="101" h="6">
                      <a:moveTo>
                        <a:pt x="2" y="0"/>
                      </a:moveTo>
                      <a:lnTo>
                        <a:pt x="101" y="2"/>
                      </a:lnTo>
                      <a:lnTo>
                        <a:pt x="97" y="5"/>
                      </a:lnTo>
                      <a:lnTo>
                        <a:pt x="0" y="6"/>
                      </a:lnTo>
                      <a:lnTo>
                        <a:pt x="2" y="0"/>
                      </a:lnTo>
                      <a:close/>
                    </a:path>
                  </a:pathLst>
                </a:custGeom>
                <a:solidFill>
                  <a:srgbClr val="FF80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9" name="Freeform 189"/>
                <p:cNvSpPr>
                  <a:spLocks/>
                </p:cNvSpPr>
                <p:nvPr/>
              </p:nvSpPr>
              <p:spPr bwMode="auto">
                <a:xfrm>
                  <a:off x="4080" y="3512"/>
                  <a:ext cx="41" cy="3"/>
                </a:xfrm>
                <a:custGeom>
                  <a:avLst/>
                  <a:gdLst>
                    <a:gd name="T0" fmla="*/ 1 w 81"/>
                    <a:gd name="T1" fmla="*/ 0 h 6"/>
                    <a:gd name="T2" fmla="*/ 1 w 81"/>
                    <a:gd name="T3" fmla="*/ 1 h 6"/>
                    <a:gd name="T4" fmla="*/ 1 w 81"/>
                    <a:gd name="T5" fmla="*/ 1 h 6"/>
                    <a:gd name="T6" fmla="*/ 0 w 81"/>
                    <a:gd name="T7" fmla="*/ 1 h 6"/>
                    <a:gd name="T8" fmla="*/ 1 w 81"/>
                    <a:gd name="T9" fmla="*/ 0 h 6"/>
                    <a:gd name="T10" fmla="*/ 1 w 81"/>
                    <a:gd name="T11" fmla="*/ 0 h 6"/>
                    <a:gd name="T12" fmla="*/ 0 60000 65536"/>
                    <a:gd name="T13" fmla="*/ 0 60000 65536"/>
                    <a:gd name="T14" fmla="*/ 0 60000 65536"/>
                    <a:gd name="T15" fmla="*/ 0 60000 65536"/>
                    <a:gd name="T16" fmla="*/ 0 60000 65536"/>
                    <a:gd name="T17" fmla="*/ 0 60000 65536"/>
                    <a:gd name="T18" fmla="*/ 0 w 81"/>
                    <a:gd name="T19" fmla="*/ 0 h 6"/>
                    <a:gd name="T20" fmla="*/ 81 w 81"/>
                    <a:gd name="T21" fmla="*/ 6 h 6"/>
                  </a:gdLst>
                  <a:ahLst/>
                  <a:cxnLst>
                    <a:cxn ang="T12">
                      <a:pos x="T0" y="T1"/>
                    </a:cxn>
                    <a:cxn ang="T13">
                      <a:pos x="T2" y="T3"/>
                    </a:cxn>
                    <a:cxn ang="T14">
                      <a:pos x="T4" y="T5"/>
                    </a:cxn>
                    <a:cxn ang="T15">
                      <a:pos x="T6" y="T7"/>
                    </a:cxn>
                    <a:cxn ang="T16">
                      <a:pos x="T8" y="T9"/>
                    </a:cxn>
                    <a:cxn ang="T17">
                      <a:pos x="T10" y="T11"/>
                    </a:cxn>
                  </a:cxnLst>
                  <a:rect l="T18" t="T19" r="T20" b="T21"/>
                  <a:pathLst>
                    <a:path w="81" h="6">
                      <a:moveTo>
                        <a:pt x="1" y="0"/>
                      </a:moveTo>
                      <a:lnTo>
                        <a:pt x="81" y="1"/>
                      </a:lnTo>
                      <a:lnTo>
                        <a:pt x="73" y="4"/>
                      </a:lnTo>
                      <a:lnTo>
                        <a:pt x="0" y="6"/>
                      </a:lnTo>
                      <a:lnTo>
                        <a:pt x="1" y="0"/>
                      </a:lnTo>
                      <a:close/>
                    </a:path>
                  </a:pathLst>
                </a:custGeom>
                <a:solidFill>
                  <a:srgbClr val="FF80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0" name="Freeform 190"/>
                <p:cNvSpPr>
                  <a:spLocks/>
                </p:cNvSpPr>
                <p:nvPr/>
              </p:nvSpPr>
              <p:spPr bwMode="auto">
                <a:xfrm>
                  <a:off x="4084" y="3498"/>
                  <a:ext cx="51" cy="3"/>
                </a:xfrm>
                <a:custGeom>
                  <a:avLst/>
                  <a:gdLst>
                    <a:gd name="T0" fmla="*/ 1 w 102"/>
                    <a:gd name="T1" fmla="*/ 0 h 6"/>
                    <a:gd name="T2" fmla="*/ 1 w 102"/>
                    <a:gd name="T3" fmla="*/ 1 h 6"/>
                    <a:gd name="T4" fmla="*/ 1 w 102"/>
                    <a:gd name="T5" fmla="*/ 1 h 6"/>
                    <a:gd name="T6" fmla="*/ 0 w 102"/>
                    <a:gd name="T7" fmla="*/ 1 h 6"/>
                    <a:gd name="T8" fmla="*/ 1 w 102"/>
                    <a:gd name="T9" fmla="*/ 0 h 6"/>
                    <a:gd name="T10" fmla="*/ 1 w 102"/>
                    <a:gd name="T11" fmla="*/ 0 h 6"/>
                    <a:gd name="T12" fmla="*/ 0 60000 65536"/>
                    <a:gd name="T13" fmla="*/ 0 60000 65536"/>
                    <a:gd name="T14" fmla="*/ 0 60000 65536"/>
                    <a:gd name="T15" fmla="*/ 0 60000 65536"/>
                    <a:gd name="T16" fmla="*/ 0 60000 65536"/>
                    <a:gd name="T17" fmla="*/ 0 60000 65536"/>
                    <a:gd name="T18" fmla="*/ 0 w 102"/>
                    <a:gd name="T19" fmla="*/ 0 h 6"/>
                    <a:gd name="T20" fmla="*/ 102 w 102"/>
                    <a:gd name="T21" fmla="*/ 6 h 6"/>
                  </a:gdLst>
                  <a:ahLst/>
                  <a:cxnLst>
                    <a:cxn ang="T12">
                      <a:pos x="T0" y="T1"/>
                    </a:cxn>
                    <a:cxn ang="T13">
                      <a:pos x="T2" y="T3"/>
                    </a:cxn>
                    <a:cxn ang="T14">
                      <a:pos x="T4" y="T5"/>
                    </a:cxn>
                    <a:cxn ang="T15">
                      <a:pos x="T6" y="T7"/>
                    </a:cxn>
                    <a:cxn ang="T16">
                      <a:pos x="T8" y="T9"/>
                    </a:cxn>
                    <a:cxn ang="T17">
                      <a:pos x="T10" y="T11"/>
                    </a:cxn>
                  </a:cxnLst>
                  <a:rect l="T18" t="T19" r="T20" b="T21"/>
                  <a:pathLst>
                    <a:path w="102" h="6">
                      <a:moveTo>
                        <a:pt x="2" y="0"/>
                      </a:moveTo>
                      <a:lnTo>
                        <a:pt x="102" y="2"/>
                      </a:lnTo>
                      <a:lnTo>
                        <a:pt x="99" y="6"/>
                      </a:lnTo>
                      <a:lnTo>
                        <a:pt x="0" y="6"/>
                      </a:lnTo>
                      <a:lnTo>
                        <a:pt x="2" y="0"/>
                      </a:lnTo>
                      <a:close/>
                    </a:path>
                  </a:pathLst>
                </a:custGeom>
                <a:solidFill>
                  <a:srgbClr val="FF80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1" name="Freeform 191"/>
                <p:cNvSpPr>
                  <a:spLocks/>
                </p:cNvSpPr>
                <p:nvPr/>
              </p:nvSpPr>
              <p:spPr bwMode="auto">
                <a:xfrm>
                  <a:off x="4074" y="3550"/>
                  <a:ext cx="28" cy="3"/>
                </a:xfrm>
                <a:custGeom>
                  <a:avLst/>
                  <a:gdLst>
                    <a:gd name="T0" fmla="*/ 0 w 56"/>
                    <a:gd name="T1" fmla="*/ 0 h 6"/>
                    <a:gd name="T2" fmla="*/ 1 w 56"/>
                    <a:gd name="T3" fmla="*/ 1 h 6"/>
                    <a:gd name="T4" fmla="*/ 1 w 56"/>
                    <a:gd name="T5" fmla="*/ 1 h 6"/>
                    <a:gd name="T6" fmla="*/ 0 w 56"/>
                    <a:gd name="T7" fmla="*/ 1 h 6"/>
                    <a:gd name="T8" fmla="*/ 0 w 56"/>
                    <a:gd name="T9" fmla="*/ 0 h 6"/>
                    <a:gd name="T10" fmla="*/ 0 w 56"/>
                    <a:gd name="T11" fmla="*/ 0 h 6"/>
                    <a:gd name="T12" fmla="*/ 0 60000 65536"/>
                    <a:gd name="T13" fmla="*/ 0 60000 65536"/>
                    <a:gd name="T14" fmla="*/ 0 60000 65536"/>
                    <a:gd name="T15" fmla="*/ 0 60000 65536"/>
                    <a:gd name="T16" fmla="*/ 0 60000 65536"/>
                    <a:gd name="T17" fmla="*/ 0 60000 65536"/>
                    <a:gd name="T18" fmla="*/ 0 w 56"/>
                    <a:gd name="T19" fmla="*/ 0 h 6"/>
                    <a:gd name="T20" fmla="*/ 56 w 56"/>
                    <a:gd name="T21" fmla="*/ 6 h 6"/>
                  </a:gdLst>
                  <a:ahLst/>
                  <a:cxnLst>
                    <a:cxn ang="T12">
                      <a:pos x="T0" y="T1"/>
                    </a:cxn>
                    <a:cxn ang="T13">
                      <a:pos x="T2" y="T3"/>
                    </a:cxn>
                    <a:cxn ang="T14">
                      <a:pos x="T4" y="T5"/>
                    </a:cxn>
                    <a:cxn ang="T15">
                      <a:pos x="T6" y="T7"/>
                    </a:cxn>
                    <a:cxn ang="T16">
                      <a:pos x="T8" y="T9"/>
                    </a:cxn>
                    <a:cxn ang="T17">
                      <a:pos x="T10" y="T11"/>
                    </a:cxn>
                  </a:cxnLst>
                  <a:rect l="T18" t="T19" r="T20" b="T21"/>
                  <a:pathLst>
                    <a:path w="56" h="6">
                      <a:moveTo>
                        <a:pt x="0" y="0"/>
                      </a:moveTo>
                      <a:lnTo>
                        <a:pt x="56" y="3"/>
                      </a:lnTo>
                      <a:lnTo>
                        <a:pt x="53" y="6"/>
                      </a:lnTo>
                      <a:lnTo>
                        <a:pt x="0" y="6"/>
                      </a:lnTo>
                      <a:lnTo>
                        <a:pt x="0" y="0"/>
                      </a:lnTo>
                      <a:close/>
                    </a:path>
                  </a:pathLst>
                </a:custGeom>
                <a:solidFill>
                  <a:srgbClr val="FF80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2" name="Freeform 192"/>
                <p:cNvSpPr>
                  <a:spLocks/>
                </p:cNvSpPr>
                <p:nvPr/>
              </p:nvSpPr>
              <p:spPr bwMode="auto">
                <a:xfrm>
                  <a:off x="3937" y="3679"/>
                  <a:ext cx="311" cy="37"/>
                </a:xfrm>
                <a:custGeom>
                  <a:avLst/>
                  <a:gdLst>
                    <a:gd name="T0" fmla="*/ 1 w 621"/>
                    <a:gd name="T1" fmla="*/ 0 h 75"/>
                    <a:gd name="T2" fmla="*/ 1 w 621"/>
                    <a:gd name="T3" fmla="*/ 0 h 75"/>
                    <a:gd name="T4" fmla="*/ 1 w 621"/>
                    <a:gd name="T5" fmla="*/ 0 h 75"/>
                    <a:gd name="T6" fmla="*/ 1 w 621"/>
                    <a:gd name="T7" fmla="*/ 0 h 75"/>
                    <a:gd name="T8" fmla="*/ 1 w 621"/>
                    <a:gd name="T9" fmla="*/ 0 h 75"/>
                    <a:gd name="T10" fmla="*/ 1 w 621"/>
                    <a:gd name="T11" fmla="*/ 0 h 75"/>
                    <a:gd name="T12" fmla="*/ 1 w 621"/>
                    <a:gd name="T13" fmla="*/ 0 h 75"/>
                    <a:gd name="T14" fmla="*/ 1 w 621"/>
                    <a:gd name="T15" fmla="*/ 0 h 75"/>
                    <a:gd name="T16" fmla="*/ 1 w 621"/>
                    <a:gd name="T17" fmla="*/ 0 h 75"/>
                    <a:gd name="T18" fmla="*/ 1 w 621"/>
                    <a:gd name="T19" fmla="*/ 0 h 75"/>
                    <a:gd name="T20" fmla="*/ 2 w 621"/>
                    <a:gd name="T21" fmla="*/ 0 h 75"/>
                    <a:gd name="T22" fmla="*/ 2 w 621"/>
                    <a:gd name="T23" fmla="*/ 0 h 75"/>
                    <a:gd name="T24" fmla="*/ 2 w 621"/>
                    <a:gd name="T25" fmla="*/ 0 h 75"/>
                    <a:gd name="T26" fmla="*/ 2 w 621"/>
                    <a:gd name="T27" fmla="*/ 0 h 75"/>
                    <a:gd name="T28" fmla="*/ 2 w 621"/>
                    <a:gd name="T29" fmla="*/ 0 h 75"/>
                    <a:gd name="T30" fmla="*/ 2 w 621"/>
                    <a:gd name="T31" fmla="*/ 0 h 75"/>
                    <a:gd name="T32" fmla="*/ 2 w 621"/>
                    <a:gd name="T33" fmla="*/ 0 h 75"/>
                    <a:gd name="T34" fmla="*/ 2 w 621"/>
                    <a:gd name="T35" fmla="*/ 0 h 75"/>
                    <a:gd name="T36" fmla="*/ 3 w 621"/>
                    <a:gd name="T37" fmla="*/ 0 h 75"/>
                    <a:gd name="T38" fmla="*/ 3 w 621"/>
                    <a:gd name="T39" fmla="*/ 0 h 75"/>
                    <a:gd name="T40" fmla="*/ 3 w 621"/>
                    <a:gd name="T41" fmla="*/ 0 h 75"/>
                    <a:gd name="T42" fmla="*/ 3 w 621"/>
                    <a:gd name="T43" fmla="*/ 0 h 75"/>
                    <a:gd name="T44" fmla="*/ 3 w 621"/>
                    <a:gd name="T45" fmla="*/ 0 h 75"/>
                    <a:gd name="T46" fmla="*/ 3 w 621"/>
                    <a:gd name="T47" fmla="*/ 0 h 75"/>
                    <a:gd name="T48" fmla="*/ 3 w 621"/>
                    <a:gd name="T49" fmla="*/ 0 h 75"/>
                    <a:gd name="T50" fmla="*/ 3 w 621"/>
                    <a:gd name="T51" fmla="*/ 0 h 75"/>
                    <a:gd name="T52" fmla="*/ 3 w 621"/>
                    <a:gd name="T53" fmla="*/ 0 h 75"/>
                    <a:gd name="T54" fmla="*/ 2 w 621"/>
                    <a:gd name="T55" fmla="*/ 0 h 75"/>
                    <a:gd name="T56" fmla="*/ 2 w 621"/>
                    <a:gd name="T57" fmla="*/ 0 h 75"/>
                    <a:gd name="T58" fmla="*/ 2 w 621"/>
                    <a:gd name="T59" fmla="*/ 0 h 75"/>
                    <a:gd name="T60" fmla="*/ 2 w 621"/>
                    <a:gd name="T61" fmla="*/ 0 h 75"/>
                    <a:gd name="T62" fmla="*/ 2 w 621"/>
                    <a:gd name="T63" fmla="*/ 0 h 75"/>
                    <a:gd name="T64" fmla="*/ 2 w 621"/>
                    <a:gd name="T65" fmla="*/ 0 h 75"/>
                    <a:gd name="T66" fmla="*/ 2 w 621"/>
                    <a:gd name="T67" fmla="*/ 0 h 75"/>
                    <a:gd name="T68" fmla="*/ 2 w 621"/>
                    <a:gd name="T69" fmla="*/ 0 h 75"/>
                    <a:gd name="T70" fmla="*/ 2 w 621"/>
                    <a:gd name="T71" fmla="*/ 0 h 75"/>
                    <a:gd name="T72" fmla="*/ 1 w 621"/>
                    <a:gd name="T73" fmla="*/ 0 h 75"/>
                    <a:gd name="T74" fmla="*/ 1 w 621"/>
                    <a:gd name="T75" fmla="*/ 0 h 75"/>
                    <a:gd name="T76" fmla="*/ 1 w 621"/>
                    <a:gd name="T77" fmla="*/ 0 h 75"/>
                    <a:gd name="T78" fmla="*/ 1 w 621"/>
                    <a:gd name="T79" fmla="*/ 0 h 75"/>
                    <a:gd name="T80" fmla="*/ 1 w 621"/>
                    <a:gd name="T81" fmla="*/ 0 h 75"/>
                    <a:gd name="T82" fmla="*/ 1 w 621"/>
                    <a:gd name="T83" fmla="*/ 0 h 75"/>
                    <a:gd name="T84" fmla="*/ 0 w 621"/>
                    <a:gd name="T85" fmla="*/ 0 h 7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21"/>
                    <a:gd name="T130" fmla="*/ 0 h 75"/>
                    <a:gd name="T131" fmla="*/ 621 w 621"/>
                    <a:gd name="T132" fmla="*/ 75 h 7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21" h="75">
                      <a:moveTo>
                        <a:pt x="0" y="0"/>
                      </a:moveTo>
                      <a:lnTo>
                        <a:pt x="0" y="0"/>
                      </a:lnTo>
                      <a:lnTo>
                        <a:pt x="4" y="0"/>
                      </a:lnTo>
                      <a:lnTo>
                        <a:pt x="6" y="0"/>
                      </a:lnTo>
                      <a:lnTo>
                        <a:pt x="8" y="0"/>
                      </a:lnTo>
                      <a:lnTo>
                        <a:pt x="13" y="2"/>
                      </a:lnTo>
                      <a:lnTo>
                        <a:pt x="17" y="2"/>
                      </a:lnTo>
                      <a:lnTo>
                        <a:pt x="22" y="2"/>
                      </a:lnTo>
                      <a:lnTo>
                        <a:pt x="28" y="2"/>
                      </a:lnTo>
                      <a:lnTo>
                        <a:pt x="33" y="3"/>
                      </a:lnTo>
                      <a:lnTo>
                        <a:pt x="39" y="3"/>
                      </a:lnTo>
                      <a:lnTo>
                        <a:pt x="45" y="5"/>
                      </a:lnTo>
                      <a:lnTo>
                        <a:pt x="53" y="5"/>
                      </a:lnTo>
                      <a:lnTo>
                        <a:pt x="60" y="5"/>
                      </a:lnTo>
                      <a:lnTo>
                        <a:pt x="69" y="6"/>
                      </a:lnTo>
                      <a:lnTo>
                        <a:pt x="76" y="6"/>
                      </a:lnTo>
                      <a:lnTo>
                        <a:pt x="85" y="8"/>
                      </a:lnTo>
                      <a:lnTo>
                        <a:pt x="94" y="8"/>
                      </a:lnTo>
                      <a:lnTo>
                        <a:pt x="102" y="9"/>
                      </a:lnTo>
                      <a:lnTo>
                        <a:pt x="113" y="9"/>
                      </a:lnTo>
                      <a:lnTo>
                        <a:pt x="122" y="11"/>
                      </a:lnTo>
                      <a:lnTo>
                        <a:pt x="132" y="11"/>
                      </a:lnTo>
                      <a:lnTo>
                        <a:pt x="142" y="12"/>
                      </a:lnTo>
                      <a:lnTo>
                        <a:pt x="152" y="13"/>
                      </a:lnTo>
                      <a:lnTo>
                        <a:pt x="164" y="13"/>
                      </a:lnTo>
                      <a:lnTo>
                        <a:pt x="174" y="15"/>
                      </a:lnTo>
                      <a:lnTo>
                        <a:pt x="186" y="16"/>
                      </a:lnTo>
                      <a:lnTo>
                        <a:pt x="196" y="16"/>
                      </a:lnTo>
                      <a:lnTo>
                        <a:pt x="210" y="18"/>
                      </a:lnTo>
                      <a:lnTo>
                        <a:pt x="221" y="19"/>
                      </a:lnTo>
                      <a:lnTo>
                        <a:pt x="233" y="21"/>
                      </a:lnTo>
                      <a:lnTo>
                        <a:pt x="245" y="21"/>
                      </a:lnTo>
                      <a:lnTo>
                        <a:pt x="257" y="22"/>
                      </a:lnTo>
                      <a:lnTo>
                        <a:pt x="268" y="24"/>
                      </a:lnTo>
                      <a:lnTo>
                        <a:pt x="280" y="25"/>
                      </a:lnTo>
                      <a:lnTo>
                        <a:pt x="293" y="25"/>
                      </a:lnTo>
                      <a:lnTo>
                        <a:pt x="305" y="27"/>
                      </a:lnTo>
                      <a:lnTo>
                        <a:pt x="317" y="28"/>
                      </a:lnTo>
                      <a:lnTo>
                        <a:pt x="330" y="30"/>
                      </a:lnTo>
                      <a:lnTo>
                        <a:pt x="342" y="31"/>
                      </a:lnTo>
                      <a:lnTo>
                        <a:pt x="354" y="32"/>
                      </a:lnTo>
                      <a:lnTo>
                        <a:pt x="367" y="32"/>
                      </a:lnTo>
                      <a:lnTo>
                        <a:pt x="378" y="35"/>
                      </a:lnTo>
                      <a:lnTo>
                        <a:pt x="390" y="35"/>
                      </a:lnTo>
                      <a:lnTo>
                        <a:pt x="402" y="37"/>
                      </a:lnTo>
                      <a:lnTo>
                        <a:pt x="414" y="38"/>
                      </a:lnTo>
                      <a:lnTo>
                        <a:pt x="425" y="40"/>
                      </a:lnTo>
                      <a:lnTo>
                        <a:pt x="437" y="41"/>
                      </a:lnTo>
                      <a:lnTo>
                        <a:pt x="448" y="43"/>
                      </a:lnTo>
                      <a:lnTo>
                        <a:pt x="459" y="43"/>
                      </a:lnTo>
                      <a:lnTo>
                        <a:pt x="470" y="46"/>
                      </a:lnTo>
                      <a:lnTo>
                        <a:pt x="481" y="46"/>
                      </a:lnTo>
                      <a:lnTo>
                        <a:pt x="492" y="47"/>
                      </a:lnTo>
                      <a:lnTo>
                        <a:pt x="502" y="49"/>
                      </a:lnTo>
                      <a:lnTo>
                        <a:pt x="512" y="50"/>
                      </a:lnTo>
                      <a:lnTo>
                        <a:pt x="521" y="52"/>
                      </a:lnTo>
                      <a:lnTo>
                        <a:pt x="531" y="53"/>
                      </a:lnTo>
                      <a:lnTo>
                        <a:pt x="540" y="53"/>
                      </a:lnTo>
                      <a:lnTo>
                        <a:pt x="549" y="56"/>
                      </a:lnTo>
                      <a:lnTo>
                        <a:pt x="558" y="56"/>
                      </a:lnTo>
                      <a:lnTo>
                        <a:pt x="566" y="59"/>
                      </a:lnTo>
                      <a:lnTo>
                        <a:pt x="574" y="59"/>
                      </a:lnTo>
                      <a:lnTo>
                        <a:pt x="581" y="62"/>
                      </a:lnTo>
                      <a:lnTo>
                        <a:pt x="616" y="16"/>
                      </a:lnTo>
                      <a:lnTo>
                        <a:pt x="621" y="32"/>
                      </a:lnTo>
                      <a:lnTo>
                        <a:pt x="591" y="75"/>
                      </a:lnTo>
                      <a:lnTo>
                        <a:pt x="590" y="75"/>
                      </a:lnTo>
                      <a:lnTo>
                        <a:pt x="587" y="74"/>
                      </a:lnTo>
                      <a:lnTo>
                        <a:pt x="586" y="74"/>
                      </a:lnTo>
                      <a:lnTo>
                        <a:pt x="583" y="74"/>
                      </a:lnTo>
                      <a:lnTo>
                        <a:pt x="580" y="74"/>
                      </a:lnTo>
                      <a:lnTo>
                        <a:pt x="577" y="74"/>
                      </a:lnTo>
                      <a:lnTo>
                        <a:pt x="574" y="72"/>
                      </a:lnTo>
                      <a:lnTo>
                        <a:pt x="569" y="72"/>
                      </a:lnTo>
                      <a:lnTo>
                        <a:pt x="565" y="71"/>
                      </a:lnTo>
                      <a:lnTo>
                        <a:pt x="561" y="71"/>
                      </a:lnTo>
                      <a:lnTo>
                        <a:pt x="556" y="69"/>
                      </a:lnTo>
                      <a:lnTo>
                        <a:pt x="550" y="69"/>
                      </a:lnTo>
                      <a:lnTo>
                        <a:pt x="544" y="68"/>
                      </a:lnTo>
                      <a:lnTo>
                        <a:pt x="539" y="68"/>
                      </a:lnTo>
                      <a:lnTo>
                        <a:pt x="533" y="66"/>
                      </a:lnTo>
                      <a:lnTo>
                        <a:pt x="525" y="65"/>
                      </a:lnTo>
                      <a:lnTo>
                        <a:pt x="518" y="65"/>
                      </a:lnTo>
                      <a:lnTo>
                        <a:pt x="511" y="63"/>
                      </a:lnTo>
                      <a:lnTo>
                        <a:pt x="503" y="62"/>
                      </a:lnTo>
                      <a:lnTo>
                        <a:pt x="494" y="62"/>
                      </a:lnTo>
                      <a:lnTo>
                        <a:pt x="487" y="59"/>
                      </a:lnTo>
                      <a:lnTo>
                        <a:pt x="478" y="59"/>
                      </a:lnTo>
                      <a:lnTo>
                        <a:pt x="470" y="57"/>
                      </a:lnTo>
                      <a:lnTo>
                        <a:pt x="461" y="56"/>
                      </a:lnTo>
                      <a:lnTo>
                        <a:pt x="452" y="54"/>
                      </a:lnTo>
                      <a:lnTo>
                        <a:pt x="442" y="53"/>
                      </a:lnTo>
                      <a:lnTo>
                        <a:pt x="431" y="53"/>
                      </a:lnTo>
                      <a:lnTo>
                        <a:pt x="423" y="52"/>
                      </a:lnTo>
                      <a:lnTo>
                        <a:pt x="412" y="50"/>
                      </a:lnTo>
                      <a:lnTo>
                        <a:pt x="402" y="49"/>
                      </a:lnTo>
                      <a:lnTo>
                        <a:pt x="392" y="47"/>
                      </a:lnTo>
                      <a:lnTo>
                        <a:pt x="380" y="46"/>
                      </a:lnTo>
                      <a:lnTo>
                        <a:pt x="368" y="44"/>
                      </a:lnTo>
                      <a:lnTo>
                        <a:pt x="358" y="43"/>
                      </a:lnTo>
                      <a:lnTo>
                        <a:pt x="346" y="41"/>
                      </a:lnTo>
                      <a:lnTo>
                        <a:pt x="334" y="40"/>
                      </a:lnTo>
                      <a:lnTo>
                        <a:pt x="323" y="40"/>
                      </a:lnTo>
                      <a:lnTo>
                        <a:pt x="311" y="38"/>
                      </a:lnTo>
                      <a:lnTo>
                        <a:pt x="299" y="37"/>
                      </a:lnTo>
                      <a:lnTo>
                        <a:pt x="287" y="35"/>
                      </a:lnTo>
                      <a:lnTo>
                        <a:pt x="274" y="34"/>
                      </a:lnTo>
                      <a:lnTo>
                        <a:pt x="262" y="32"/>
                      </a:lnTo>
                      <a:lnTo>
                        <a:pt x="251" y="31"/>
                      </a:lnTo>
                      <a:lnTo>
                        <a:pt x="238" y="30"/>
                      </a:lnTo>
                      <a:lnTo>
                        <a:pt x="226" y="30"/>
                      </a:lnTo>
                      <a:lnTo>
                        <a:pt x="213" y="28"/>
                      </a:lnTo>
                      <a:lnTo>
                        <a:pt x="199" y="27"/>
                      </a:lnTo>
                      <a:lnTo>
                        <a:pt x="186" y="25"/>
                      </a:lnTo>
                      <a:lnTo>
                        <a:pt x="173" y="24"/>
                      </a:lnTo>
                      <a:lnTo>
                        <a:pt x="161" y="22"/>
                      </a:lnTo>
                      <a:lnTo>
                        <a:pt x="148" y="21"/>
                      </a:lnTo>
                      <a:lnTo>
                        <a:pt x="135" y="19"/>
                      </a:lnTo>
                      <a:lnTo>
                        <a:pt x="122" y="19"/>
                      </a:lnTo>
                      <a:lnTo>
                        <a:pt x="108" y="18"/>
                      </a:lnTo>
                      <a:lnTo>
                        <a:pt x="95" y="16"/>
                      </a:lnTo>
                      <a:lnTo>
                        <a:pt x="82" y="16"/>
                      </a:lnTo>
                      <a:lnTo>
                        <a:pt x="69" y="13"/>
                      </a:lnTo>
                      <a:lnTo>
                        <a:pt x="57" y="13"/>
                      </a:lnTo>
                      <a:lnTo>
                        <a:pt x="42" y="12"/>
                      </a:lnTo>
                      <a:lnTo>
                        <a:pt x="30" y="12"/>
                      </a:lnTo>
                      <a:lnTo>
                        <a:pt x="17" y="11"/>
                      </a:lnTo>
                      <a:lnTo>
                        <a:pt x="4" y="11"/>
                      </a:lnTo>
                      <a:lnTo>
                        <a:pt x="0" y="0"/>
                      </a:lnTo>
                      <a:close/>
                    </a:path>
                  </a:pathLst>
                </a:custGeom>
                <a:solidFill>
                  <a:srgbClr val="6666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3" name="Freeform 193"/>
                <p:cNvSpPr>
                  <a:spLocks/>
                </p:cNvSpPr>
                <p:nvPr/>
              </p:nvSpPr>
              <p:spPr bwMode="auto">
                <a:xfrm>
                  <a:off x="4192" y="3690"/>
                  <a:ext cx="84" cy="110"/>
                </a:xfrm>
                <a:custGeom>
                  <a:avLst/>
                  <a:gdLst>
                    <a:gd name="T0" fmla="*/ 1 w 168"/>
                    <a:gd name="T1" fmla="*/ 0 h 221"/>
                    <a:gd name="T2" fmla="*/ 1 w 168"/>
                    <a:gd name="T3" fmla="*/ 0 h 221"/>
                    <a:gd name="T4" fmla="*/ 1 w 168"/>
                    <a:gd name="T5" fmla="*/ 0 h 221"/>
                    <a:gd name="T6" fmla="*/ 1 w 168"/>
                    <a:gd name="T7" fmla="*/ 0 h 221"/>
                    <a:gd name="T8" fmla="*/ 1 w 168"/>
                    <a:gd name="T9" fmla="*/ 0 h 221"/>
                    <a:gd name="T10" fmla="*/ 1 w 168"/>
                    <a:gd name="T11" fmla="*/ 0 h 221"/>
                    <a:gd name="T12" fmla="*/ 1 w 168"/>
                    <a:gd name="T13" fmla="*/ 0 h 221"/>
                    <a:gd name="T14" fmla="*/ 1 w 168"/>
                    <a:gd name="T15" fmla="*/ 0 h 221"/>
                    <a:gd name="T16" fmla="*/ 1 w 168"/>
                    <a:gd name="T17" fmla="*/ 0 h 221"/>
                    <a:gd name="T18" fmla="*/ 1 w 168"/>
                    <a:gd name="T19" fmla="*/ 0 h 221"/>
                    <a:gd name="T20" fmla="*/ 1 w 168"/>
                    <a:gd name="T21" fmla="*/ 0 h 221"/>
                    <a:gd name="T22" fmla="*/ 1 w 168"/>
                    <a:gd name="T23" fmla="*/ 0 h 221"/>
                    <a:gd name="T24" fmla="*/ 1 w 168"/>
                    <a:gd name="T25" fmla="*/ 0 h 221"/>
                    <a:gd name="T26" fmla="*/ 1 w 168"/>
                    <a:gd name="T27" fmla="*/ 0 h 221"/>
                    <a:gd name="T28" fmla="*/ 1 w 168"/>
                    <a:gd name="T29" fmla="*/ 0 h 221"/>
                    <a:gd name="T30" fmla="*/ 1 w 168"/>
                    <a:gd name="T31" fmla="*/ 0 h 221"/>
                    <a:gd name="T32" fmla="*/ 1 w 168"/>
                    <a:gd name="T33" fmla="*/ 0 h 221"/>
                    <a:gd name="T34" fmla="*/ 1 w 168"/>
                    <a:gd name="T35" fmla="*/ 0 h 221"/>
                    <a:gd name="T36" fmla="*/ 1 w 168"/>
                    <a:gd name="T37" fmla="*/ 0 h 221"/>
                    <a:gd name="T38" fmla="*/ 1 w 168"/>
                    <a:gd name="T39" fmla="*/ 0 h 221"/>
                    <a:gd name="T40" fmla="*/ 1 w 168"/>
                    <a:gd name="T41" fmla="*/ 0 h 221"/>
                    <a:gd name="T42" fmla="*/ 1 w 168"/>
                    <a:gd name="T43" fmla="*/ 0 h 221"/>
                    <a:gd name="T44" fmla="*/ 1 w 168"/>
                    <a:gd name="T45" fmla="*/ 0 h 221"/>
                    <a:gd name="T46" fmla="*/ 1 w 168"/>
                    <a:gd name="T47" fmla="*/ 0 h 221"/>
                    <a:gd name="T48" fmla="*/ 1 w 168"/>
                    <a:gd name="T49" fmla="*/ 0 h 221"/>
                    <a:gd name="T50" fmla="*/ 1 w 168"/>
                    <a:gd name="T51" fmla="*/ 0 h 221"/>
                    <a:gd name="T52" fmla="*/ 1 w 168"/>
                    <a:gd name="T53" fmla="*/ 0 h 221"/>
                    <a:gd name="T54" fmla="*/ 1 w 168"/>
                    <a:gd name="T55" fmla="*/ 0 h 221"/>
                    <a:gd name="T56" fmla="*/ 1 w 168"/>
                    <a:gd name="T57" fmla="*/ 0 h 221"/>
                    <a:gd name="T58" fmla="*/ 1 w 168"/>
                    <a:gd name="T59" fmla="*/ 0 h 221"/>
                    <a:gd name="T60" fmla="*/ 1 w 168"/>
                    <a:gd name="T61" fmla="*/ 0 h 221"/>
                    <a:gd name="T62" fmla="*/ 1 w 168"/>
                    <a:gd name="T63" fmla="*/ 0 h 221"/>
                    <a:gd name="T64" fmla="*/ 1 w 168"/>
                    <a:gd name="T65" fmla="*/ 0 h 221"/>
                    <a:gd name="T66" fmla="*/ 1 w 168"/>
                    <a:gd name="T67" fmla="*/ 0 h 221"/>
                    <a:gd name="T68" fmla="*/ 1 w 168"/>
                    <a:gd name="T69" fmla="*/ 0 h 221"/>
                    <a:gd name="T70" fmla="*/ 1 w 168"/>
                    <a:gd name="T71" fmla="*/ 0 h 221"/>
                    <a:gd name="T72" fmla="*/ 1 w 168"/>
                    <a:gd name="T73" fmla="*/ 0 h 221"/>
                    <a:gd name="T74" fmla="*/ 1 w 168"/>
                    <a:gd name="T75" fmla="*/ 0 h 221"/>
                    <a:gd name="T76" fmla="*/ 1 w 168"/>
                    <a:gd name="T77" fmla="*/ 0 h 221"/>
                    <a:gd name="T78" fmla="*/ 1 w 168"/>
                    <a:gd name="T79" fmla="*/ 0 h 221"/>
                    <a:gd name="T80" fmla="*/ 1 w 168"/>
                    <a:gd name="T81" fmla="*/ 0 h 221"/>
                    <a:gd name="T82" fmla="*/ 1 w 168"/>
                    <a:gd name="T83" fmla="*/ 0 h 221"/>
                    <a:gd name="T84" fmla="*/ 1 w 168"/>
                    <a:gd name="T85" fmla="*/ 0 h 221"/>
                    <a:gd name="T86" fmla="*/ 1 w 168"/>
                    <a:gd name="T87" fmla="*/ 0 h 221"/>
                    <a:gd name="T88" fmla="*/ 1 w 168"/>
                    <a:gd name="T89" fmla="*/ 0 h 221"/>
                    <a:gd name="T90" fmla="*/ 1 w 168"/>
                    <a:gd name="T91" fmla="*/ 0 h 221"/>
                    <a:gd name="T92" fmla="*/ 1 w 168"/>
                    <a:gd name="T93" fmla="*/ 0 h 221"/>
                    <a:gd name="T94" fmla="*/ 1 w 168"/>
                    <a:gd name="T95" fmla="*/ 0 h 221"/>
                    <a:gd name="T96" fmla="*/ 0 w 168"/>
                    <a:gd name="T97" fmla="*/ 0 h 22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68"/>
                    <a:gd name="T148" fmla="*/ 0 h 221"/>
                    <a:gd name="T149" fmla="*/ 168 w 168"/>
                    <a:gd name="T150" fmla="*/ 221 h 22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68" h="221">
                      <a:moveTo>
                        <a:pt x="0" y="208"/>
                      </a:moveTo>
                      <a:lnTo>
                        <a:pt x="5" y="163"/>
                      </a:lnTo>
                      <a:lnTo>
                        <a:pt x="6" y="161"/>
                      </a:lnTo>
                      <a:lnTo>
                        <a:pt x="9" y="157"/>
                      </a:lnTo>
                      <a:lnTo>
                        <a:pt x="10" y="154"/>
                      </a:lnTo>
                      <a:lnTo>
                        <a:pt x="13" y="151"/>
                      </a:lnTo>
                      <a:lnTo>
                        <a:pt x="16" y="147"/>
                      </a:lnTo>
                      <a:lnTo>
                        <a:pt x="21" y="144"/>
                      </a:lnTo>
                      <a:lnTo>
                        <a:pt x="24" y="138"/>
                      </a:lnTo>
                      <a:lnTo>
                        <a:pt x="28" y="134"/>
                      </a:lnTo>
                      <a:lnTo>
                        <a:pt x="32" y="128"/>
                      </a:lnTo>
                      <a:lnTo>
                        <a:pt x="38" y="122"/>
                      </a:lnTo>
                      <a:lnTo>
                        <a:pt x="40" y="119"/>
                      </a:lnTo>
                      <a:lnTo>
                        <a:pt x="43" y="116"/>
                      </a:lnTo>
                      <a:lnTo>
                        <a:pt x="44" y="113"/>
                      </a:lnTo>
                      <a:lnTo>
                        <a:pt x="47" y="110"/>
                      </a:lnTo>
                      <a:lnTo>
                        <a:pt x="50" y="106"/>
                      </a:lnTo>
                      <a:lnTo>
                        <a:pt x="53" y="103"/>
                      </a:lnTo>
                      <a:lnTo>
                        <a:pt x="56" y="100"/>
                      </a:lnTo>
                      <a:lnTo>
                        <a:pt x="60" y="97"/>
                      </a:lnTo>
                      <a:lnTo>
                        <a:pt x="62" y="93"/>
                      </a:lnTo>
                      <a:lnTo>
                        <a:pt x="65" y="90"/>
                      </a:lnTo>
                      <a:lnTo>
                        <a:pt x="68" y="87"/>
                      </a:lnTo>
                      <a:lnTo>
                        <a:pt x="71" y="82"/>
                      </a:lnTo>
                      <a:lnTo>
                        <a:pt x="74" y="79"/>
                      </a:lnTo>
                      <a:lnTo>
                        <a:pt x="77" y="76"/>
                      </a:lnTo>
                      <a:lnTo>
                        <a:pt x="79" y="72"/>
                      </a:lnTo>
                      <a:lnTo>
                        <a:pt x="84" y="69"/>
                      </a:lnTo>
                      <a:lnTo>
                        <a:pt x="87" y="65"/>
                      </a:lnTo>
                      <a:lnTo>
                        <a:pt x="88" y="62"/>
                      </a:lnTo>
                      <a:lnTo>
                        <a:pt x="93" y="59"/>
                      </a:lnTo>
                      <a:lnTo>
                        <a:pt x="96" y="56"/>
                      </a:lnTo>
                      <a:lnTo>
                        <a:pt x="99" y="52"/>
                      </a:lnTo>
                      <a:lnTo>
                        <a:pt x="101" y="49"/>
                      </a:lnTo>
                      <a:lnTo>
                        <a:pt x="104" y="44"/>
                      </a:lnTo>
                      <a:lnTo>
                        <a:pt x="109" y="43"/>
                      </a:lnTo>
                      <a:lnTo>
                        <a:pt x="112" y="38"/>
                      </a:lnTo>
                      <a:lnTo>
                        <a:pt x="115" y="35"/>
                      </a:lnTo>
                      <a:lnTo>
                        <a:pt x="118" y="32"/>
                      </a:lnTo>
                      <a:lnTo>
                        <a:pt x="121" y="30"/>
                      </a:lnTo>
                      <a:lnTo>
                        <a:pt x="126" y="24"/>
                      </a:lnTo>
                      <a:lnTo>
                        <a:pt x="132" y="18"/>
                      </a:lnTo>
                      <a:lnTo>
                        <a:pt x="138" y="13"/>
                      </a:lnTo>
                      <a:lnTo>
                        <a:pt x="144" y="8"/>
                      </a:lnTo>
                      <a:lnTo>
                        <a:pt x="150" y="3"/>
                      </a:lnTo>
                      <a:lnTo>
                        <a:pt x="156" y="0"/>
                      </a:lnTo>
                      <a:lnTo>
                        <a:pt x="168" y="8"/>
                      </a:lnTo>
                      <a:lnTo>
                        <a:pt x="166" y="8"/>
                      </a:lnTo>
                      <a:lnTo>
                        <a:pt x="163" y="12"/>
                      </a:lnTo>
                      <a:lnTo>
                        <a:pt x="160" y="13"/>
                      </a:lnTo>
                      <a:lnTo>
                        <a:pt x="159" y="18"/>
                      </a:lnTo>
                      <a:lnTo>
                        <a:pt x="154" y="21"/>
                      </a:lnTo>
                      <a:lnTo>
                        <a:pt x="151" y="27"/>
                      </a:lnTo>
                      <a:lnTo>
                        <a:pt x="147" y="30"/>
                      </a:lnTo>
                      <a:lnTo>
                        <a:pt x="144" y="35"/>
                      </a:lnTo>
                      <a:lnTo>
                        <a:pt x="138" y="41"/>
                      </a:lnTo>
                      <a:lnTo>
                        <a:pt x="134" y="47"/>
                      </a:lnTo>
                      <a:lnTo>
                        <a:pt x="131" y="50"/>
                      </a:lnTo>
                      <a:lnTo>
                        <a:pt x="128" y="53"/>
                      </a:lnTo>
                      <a:lnTo>
                        <a:pt x="125" y="57"/>
                      </a:lnTo>
                      <a:lnTo>
                        <a:pt x="124" y="60"/>
                      </a:lnTo>
                      <a:lnTo>
                        <a:pt x="119" y="63"/>
                      </a:lnTo>
                      <a:lnTo>
                        <a:pt x="118" y="68"/>
                      </a:lnTo>
                      <a:lnTo>
                        <a:pt x="115" y="72"/>
                      </a:lnTo>
                      <a:lnTo>
                        <a:pt x="112" y="76"/>
                      </a:lnTo>
                      <a:lnTo>
                        <a:pt x="109" y="79"/>
                      </a:lnTo>
                      <a:lnTo>
                        <a:pt x="106" y="82"/>
                      </a:lnTo>
                      <a:lnTo>
                        <a:pt x="101" y="87"/>
                      </a:lnTo>
                      <a:lnTo>
                        <a:pt x="99" y="91"/>
                      </a:lnTo>
                      <a:lnTo>
                        <a:pt x="96" y="94"/>
                      </a:lnTo>
                      <a:lnTo>
                        <a:pt x="93" y="100"/>
                      </a:lnTo>
                      <a:lnTo>
                        <a:pt x="88" y="103"/>
                      </a:lnTo>
                      <a:lnTo>
                        <a:pt x="87" y="107"/>
                      </a:lnTo>
                      <a:lnTo>
                        <a:pt x="82" y="112"/>
                      </a:lnTo>
                      <a:lnTo>
                        <a:pt x="79" y="116"/>
                      </a:lnTo>
                      <a:lnTo>
                        <a:pt x="75" y="120"/>
                      </a:lnTo>
                      <a:lnTo>
                        <a:pt x="72" y="125"/>
                      </a:lnTo>
                      <a:lnTo>
                        <a:pt x="69" y="131"/>
                      </a:lnTo>
                      <a:lnTo>
                        <a:pt x="65" y="135"/>
                      </a:lnTo>
                      <a:lnTo>
                        <a:pt x="62" y="139"/>
                      </a:lnTo>
                      <a:lnTo>
                        <a:pt x="59" y="144"/>
                      </a:lnTo>
                      <a:lnTo>
                        <a:pt x="55" y="148"/>
                      </a:lnTo>
                      <a:lnTo>
                        <a:pt x="52" y="153"/>
                      </a:lnTo>
                      <a:lnTo>
                        <a:pt x="49" y="157"/>
                      </a:lnTo>
                      <a:lnTo>
                        <a:pt x="44" y="163"/>
                      </a:lnTo>
                      <a:lnTo>
                        <a:pt x="41" y="167"/>
                      </a:lnTo>
                      <a:lnTo>
                        <a:pt x="38" y="172"/>
                      </a:lnTo>
                      <a:lnTo>
                        <a:pt x="34" y="178"/>
                      </a:lnTo>
                      <a:lnTo>
                        <a:pt x="31" y="182"/>
                      </a:lnTo>
                      <a:lnTo>
                        <a:pt x="28" y="186"/>
                      </a:lnTo>
                      <a:lnTo>
                        <a:pt x="24" y="191"/>
                      </a:lnTo>
                      <a:lnTo>
                        <a:pt x="21" y="197"/>
                      </a:lnTo>
                      <a:lnTo>
                        <a:pt x="18" y="201"/>
                      </a:lnTo>
                      <a:lnTo>
                        <a:pt x="15" y="205"/>
                      </a:lnTo>
                      <a:lnTo>
                        <a:pt x="10" y="211"/>
                      </a:lnTo>
                      <a:lnTo>
                        <a:pt x="8" y="216"/>
                      </a:lnTo>
                      <a:lnTo>
                        <a:pt x="5" y="221"/>
                      </a:lnTo>
                      <a:lnTo>
                        <a:pt x="0" y="208"/>
                      </a:lnTo>
                      <a:close/>
                    </a:path>
                  </a:pathLst>
                </a:custGeom>
                <a:solidFill>
                  <a:srgbClr val="8080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4" name="Freeform 194"/>
                <p:cNvSpPr>
                  <a:spLocks/>
                </p:cNvSpPr>
                <p:nvPr/>
              </p:nvSpPr>
              <p:spPr bwMode="auto">
                <a:xfrm>
                  <a:off x="3873" y="3744"/>
                  <a:ext cx="312" cy="58"/>
                </a:xfrm>
                <a:custGeom>
                  <a:avLst/>
                  <a:gdLst>
                    <a:gd name="T0" fmla="*/ 2 w 626"/>
                    <a:gd name="T1" fmla="*/ 1 h 115"/>
                    <a:gd name="T2" fmla="*/ 2 w 626"/>
                    <a:gd name="T3" fmla="*/ 1 h 115"/>
                    <a:gd name="T4" fmla="*/ 2 w 626"/>
                    <a:gd name="T5" fmla="*/ 1 h 115"/>
                    <a:gd name="T6" fmla="*/ 2 w 626"/>
                    <a:gd name="T7" fmla="*/ 1 h 115"/>
                    <a:gd name="T8" fmla="*/ 2 w 626"/>
                    <a:gd name="T9" fmla="*/ 1 h 115"/>
                    <a:gd name="T10" fmla="*/ 2 w 626"/>
                    <a:gd name="T11" fmla="*/ 1 h 115"/>
                    <a:gd name="T12" fmla="*/ 1 w 626"/>
                    <a:gd name="T13" fmla="*/ 1 h 115"/>
                    <a:gd name="T14" fmla="*/ 1 w 626"/>
                    <a:gd name="T15" fmla="*/ 1 h 115"/>
                    <a:gd name="T16" fmla="*/ 1 w 626"/>
                    <a:gd name="T17" fmla="*/ 1 h 115"/>
                    <a:gd name="T18" fmla="*/ 1 w 626"/>
                    <a:gd name="T19" fmla="*/ 1 h 115"/>
                    <a:gd name="T20" fmla="*/ 1 w 626"/>
                    <a:gd name="T21" fmla="*/ 1 h 115"/>
                    <a:gd name="T22" fmla="*/ 1 w 626"/>
                    <a:gd name="T23" fmla="*/ 1 h 115"/>
                    <a:gd name="T24" fmla="*/ 1 w 626"/>
                    <a:gd name="T25" fmla="*/ 1 h 115"/>
                    <a:gd name="T26" fmla="*/ 1 w 626"/>
                    <a:gd name="T27" fmla="*/ 1 h 115"/>
                    <a:gd name="T28" fmla="*/ 0 w 626"/>
                    <a:gd name="T29" fmla="*/ 1 h 115"/>
                    <a:gd name="T30" fmla="*/ 0 w 626"/>
                    <a:gd name="T31" fmla="*/ 1 h 115"/>
                    <a:gd name="T32" fmla="*/ 0 w 626"/>
                    <a:gd name="T33" fmla="*/ 1 h 115"/>
                    <a:gd name="T34" fmla="*/ 0 w 626"/>
                    <a:gd name="T35" fmla="*/ 1 h 115"/>
                    <a:gd name="T36" fmla="*/ 0 w 626"/>
                    <a:gd name="T37" fmla="*/ 1 h 115"/>
                    <a:gd name="T38" fmla="*/ 0 w 626"/>
                    <a:gd name="T39" fmla="*/ 1 h 115"/>
                    <a:gd name="T40" fmla="*/ 0 w 626"/>
                    <a:gd name="T41" fmla="*/ 1 h 115"/>
                    <a:gd name="T42" fmla="*/ 0 w 626"/>
                    <a:gd name="T43" fmla="*/ 1 h 115"/>
                    <a:gd name="T44" fmla="*/ 0 w 626"/>
                    <a:gd name="T45" fmla="*/ 1 h 115"/>
                    <a:gd name="T46" fmla="*/ 0 w 626"/>
                    <a:gd name="T47" fmla="*/ 1 h 115"/>
                    <a:gd name="T48" fmla="*/ 0 w 626"/>
                    <a:gd name="T49" fmla="*/ 1 h 115"/>
                    <a:gd name="T50" fmla="*/ 0 w 626"/>
                    <a:gd name="T51" fmla="*/ 1 h 115"/>
                    <a:gd name="T52" fmla="*/ 0 w 626"/>
                    <a:gd name="T53" fmla="*/ 1 h 115"/>
                    <a:gd name="T54" fmla="*/ 0 w 626"/>
                    <a:gd name="T55" fmla="*/ 1 h 115"/>
                    <a:gd name="T56" fmla="*/ 0 w 626"/>
                    <a:gd name="T57" fmla="*/ 1 h 115"/>
                    <a:gd name="T58" fmla="*/ 0 w 626"/>
                    <a:gd name="T59" fmla="*/ 1 h 115"/>
                    <a:gd name="T60" fmla="*/ 0 w 626"/>
                    <a:gd name="T61" fmla="*/ 1 h 115"/>
                    <a:gd name="T62" fmla="*/ 0 w 626"/>
                    <a:gd name="T63" fmla="*/ 1 h 115"/>
                    <a:gd name="T64" fmla="*/ 0 w 626"/>
                    <a:gd name="T65" fmla="*/ 1 h 115"/>
                    <a:gd name="T66" fmla="*/ 1 w 626"/>
                    <a:gd name="T67" fmla="*/ 1 h 115"/>
                    <a:gd name="T68" fmla="*/ 1 w 626"/>
                    <a:gd name="T69" fmla="*/ 1 h 115"/>
                    <a:gd name="T70" fmla="*/ 1 w 626"/>
                    <a:gd name="T71" fmla="*/ 1 h 115"/>
                    <a:gd name="T72" fmla="*/ 1 w 626"/>
                    <a:gd name="T73" fmla="*/ 1 h 115"/>
                    <a:gd name="T74" fmla="*/ 1 w 626"/>
                    <a:gd name="T75" fmla="*/ 1 h 115"/>
                    <a:gd name="T76" fmla="*/ 1 w 626"/>
                    <a:gd name="T77" fmla="*/ 1 h 115"/>
                    <a:gd name="T78" fmla="*/ 2 w 626"/>
                    <a:gd name="T79" fmla="*/ 1 h 115"/>
                    <a:gd name="T80" fmla="*/ 2 w 626"/>
                    <a:gd name="T81" fmla="*/ 1 h 115"/>
                    <a:gd name="T82" fmla="*/ 2 w 626"/>
                    <a:gd name="T83" fmla="*/ 1 h 11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26"/>
                    <a:gd name="T127" fmla="*/ 0 h 115"/>
                    <a:gd name="T128" fmla="*/ 626 w 626"/>
                    <a:gd name="T129" fmla="*/ 115 h 11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26" h="115">
                      <a:moveTo>
                        <a:pt x="626" y="115"/>
                      </a:moveTo>
                      <a:lnTo>
                        <a:pt x="624" y="115"/>
                      </a:lnTo>
                      <a:lnTo>
                        <a:pt x="622" y="115"/>
                      </a:lnTo>
                      <a:lnTo>
                        <a:pt x="619" y="114"/>
                      </a:lnTo>
                      <a:lnTo>
                        <a:pt x="616" y="114"/>
                      </a:lnTo>
                      <a:lnTo>
                        <a:pt x="613" y="114"/>
                      </a:lnTo>
                      <a:lnTo>
                        <a:pt x="608" y="114"/>
                      </a:lnTo>
                      <a:lnTo>
                        <a:pt x="604" y="112"/>
                      </a:lnTo>
                      <a:lnTo>
                        <a:pt x="600" y="112"/>
                      </a:lnTo>
                      <a:lnTo>
                        <a:pt x="594" y="111"/>
                      </a:lnTo>
                      <a:lnTo>
                        <a:pt x="588" y="111"/>
                      </a:lnTo>
                      <a:lnTo>
                        <a:pt x="580" y="110"/>
                      </a:lnTo>
                      <a:lnTo>
                        <a:pt x="575" y="110"/>
                      </a:lnTo>
                      <a:lnTo>
                        <a:pt x="567" y="108"/>
                      </a:lnTo>
                      <a:lnTo>
                        <a:pt x="560" y="108"/>
                      </a:lnTo>
                      <a:lnTo>
                        <a:pt x="551" y="107"/>
                      </a:lnTo>
                      <a:lnTo>
                        <a:pt x="544" y="105"/>
                      </a:lnTo>
                      <a:lnTo>
                        <a:pt x="535" y="104"/>
                      </a:lnTo>
                      <a:lnTo>
                        <a:pt x="526" y="104"/>
                      </a:lnTo>
                      <a:lnTo>
                        <a:pt x="517" y="102"/>
                      </a:lnTo>
                      <a:lnTo>
                        <a:pt x="507" y="101"/>
                      </a:lnTo>
                      <a:lnTo>
                        <a:pt x="497" y="99"/>
                      </a:lnTo>
                      <a:lnTo>
                        <a:pt x="488" y="99"/>
                      </a:lnTo>
                      <a:lnTo>
                        <a:pt x="476" y="98"/>
                      </a:lnTo>
                      <a:lnTo>
                        <a:pt x="466" y="96"/>
                      </a:lnTo>
                      <a:lnTo>
                        <a:pt x="454" y="95"/>
                      </a:lnTo>
                      <a:lnTo>
                        <a:pt x="444" y="93"/>
                      </a:lnTo>
                      <a:lnTo>
                        <a:pt x="432" y="92"/>
                      </a:lnTo>
                      <a:lnTo>
                        <a:pt x="420" y="89"/>
                      </a:lnTo>
                      <a:lnTo>
                        <a:pt x="409" y="88"/>
                      </a:lnTo>
                      <a:lnTo>
                        <a:pt x="397" y="88"/>
                      </a:lnTo>
                      <a:lnTo>
                        <a:pt x="385" y="85"/>
                      </a:lnTo>
                      <a:lnTo>
                        <a:pt x="373" y="83"/>
                      </a:lnTo>
                      <a:lnTo>
                        <a:pt x="360" y="82"/>
                      </a:lnTo>
                      <a:lnTo>
                        <a:pt x="348" y="79"/>
                      </a:lnTo>
                      <a:lnTo>
                        <a:pt x="335" y="77"/>
                      </a:lnTo>
                      <a:lnTo>
                        <a:pt x="322" y="76"/>
                      </a:lnTo>
                      <a:lnTo>
                        <a:pt x="310" y="73"/>
                      </a:lnTo>
                      <a:lnTo>
                        <a:pt x="297" y="71"/>
                      </a:lnTo>
                      <a:lnTo>
                        <a:pt x="284" y="69"/>
                      </a:lnTo>
                      <a:lnTo>
                        <a:pt x="271" y="67"/>
                      </a:lnTo>
                      <a:lnTo>
                        <a:pt x="257" y="64"/>
                      </a:lnTo>
                      <a:lnTo>
                        <a:pt x="246" y="63"/>
                      </a:lnTo>
                      <a:lnTo>
                        <a:pt x="232" y="60"/>
                      </a:lnTo>
                      <a:lnTo>
                        <a:pt x="219" y="58"/>
                      </a:lnTo>
                      <a:lnTo>
                        <a:pt x="206" y="55"/>
                      </a:lnTo>
                      <a:lnTo>
                        <a:pt x="194" y="54"/>
                      </a:lnTo>
                      <a:lnTo>
                        <a:pt x="181" y="51"/>
                      </a:lnTo>
                      <a:lnTo>
                        <a:pt x="168" y="48"/>
                      </a:lnTo>
                      <a:lnTo>
                        <a:pt x="155" y="45"/>
                      </a:lnTo>
                      <a:lnTo>
                        <a:pt x="143" y="44"/>
                      </a:lnTo>
                      <a:lnTo>
                        <a:pt x="130" y="41"/>
                      </a:lnTo>
                      <a:lnTo>
                        <a:pt x="118" y="38"/>
                      </a:lnTo>
                      <a:lnTo>
                        <a:pt x="106" y="36"/>
                      </a:lnTo>
                      <a:lnTo>
                        <a:pt x="94" y="33"/>
                      </a:lnTo>
                      <a:lnTo>
                        <a:pt x="81" y="30"/>
                      </a:lnTo>
                      <a:lnTo>
                        <a:pt x="69" y="28"/>
                      </a:lnTo>
                      <a:lnTo>
                        <a:pt x="58" y="25"/>
                      </a:lnTo>
                      <a:lnTo>
                        <a:pt x="47" y="23"/>
                      </a:lnTo>
                      <a:lnTo>
                        <a:pt x="36" y="20"/>
                      </a:lnTo>
                      <a:lnTo>
                        <a:pt x="25" y="17"/>
                      </a:lnTo>
                      <a:lnTo>
                        <a:pt x="15" y="14"/>
                      </a:lnTo>
                      <a:lnTo>
                        <a:pt x="5" y="11"/>
                      </a:lnTo>
                      <a:lnTo>
                        <a:pt x="0" y="0"/>
                      </a:lnTo>
                      <a:lnTo>
                        <a:pt x="2" y="0"/>
                      </a:lnTo>
                      <a:lnTo>
                        <a:pt x="5" y="1"/>
                      </a:lnTo>
                      <a:lnTo>
                        <a:pt x="6" y="1"/>
                      </a:lnTo>
                      <a:lnTo>
                        <a:pt x="9" y="1"/>
                      </a:lnTo>
                      <a:lnTo>
                        <a:pt x="12" y="1"/>
                      </a:lnTo>
                      <a:lnTo>
                        <a:pt x="15" y="3"/>
                      </a:lnTo>
                      <a:lnTo>
                        <a:pt x="18" y="4"/>
                      </a:lnTo>
                      <a:lnTo>
                        <a:pt x="22" y="4"/>
                      </a:lnTo>
                      <a:lnTo>
                        <a:pt x="27" y="6"/>
                      </a:lnTo>
                      <a:lnTo>
                        <a:pt x="31" y="7"/>
                      </a:lnTo>
                      <a:lnTo>
                        <a:pt x="37" y="8"/>
                      </a:lnTo>
                      <a:lnTo>
                        <a:pt x="43" y="8"/>
                      </a:lnTo>
                      <a:lnTo>
                        <a:pt x="49" y="11"/>
                      </a:lnTo>
                      <a:lnTo>
                        <a:pt x="55" y="13"/>
                      </a:lnTo>
                      <a:lnTo>
                        <a:pt x="61" y="14"/>
                      </a:lnTo>
                      <a:lnTo>
                        <a:pt x="68" y="14"/>
                      </a:lnTo>
                      <a:lnTo>
                        <a:pt x="74" y="16"/>
                      </a:lnTo>
                      <a:lnTo>
                        <a:pt x="83" y="19"/>
                      </a:lnTo>
                      <a:lnTo>
                        <a:pt x="90" y="20"/>
                      </a:lnTo>
                      <a:lnTo>
                        <a:pt x="99" y="22"/>
                      </a:lnTo>
                      <a:lnTo>
                        <a:pt x="108" y="23"/>
                      </a:lnTo>
                      <a:lnTo>
                        <a:pt x="116" y="26"/>
                      </a:lnTo>
                      <a:lnTo>
                        <a:pt x="125" y="28"/>
                      </a:lnTo>
                      <a:lnTo>
                        <a:pt x="134" y="29"/>
                      </a:lnTo>
                      <a:lnTo>
                        <a:pt x="144" y="30"/>
                      </a:lnTo>
                      <a:lnTo>
                        <a:pt x="155" y="33"/>
                      </a:lnTo>
                      <a:lnTo>
                        <a:pt x="165" y="35"/>
                      </a:lnTo>
                      <a:lnTo>
                        <a:pt x="175" y="38"/>
                      </a:lnTo>
                      <a:lnTo>
                        <a:pt x="185" y="39"/>
                      </a:lnTo>
                      <a:lnTo>
                        <a:pt x="196" y="42"/>
                      </a:lnTo>
                      <a:lnTo>
                        <a:pt x="207" y="44"/>
                      </a:lnTo>
                      <a:lnTo>
                        <a:pt x="218" y="45"/>
                      </a:lnTo>
                      <a:lnTo>
                        <a:pt x="230" y="48"/>
                      </a:lnTo>
                      <a:lnTo>
                        <a:pt x="241" y="49"/>
                      </a:lnTo>
                      <a:lnTo>
                        <a:pt x="253" y="51"/>
                      </a:lnTo>
                      <a:lnTo>
                        <a:pt x="265" y="54"/>
                      </a:lnTo>
                      <a:lnTo>
                        <a:pt x="276" y="55"/>
                      </a:lnTo>
                      <a:lnTo>
                        <a:pt x="290" y="58"/>
                      </a:lnTo>
                      <a:lnTo>
                        <a:pt x="301" y="60"/>
                      </a:lnTo>
                      <a:lnTo>
                        <a:pt x="315" y="61"/>
                      </a:lnTo>
                      <a:lnTo>
                        <a:pt x="326" y="64"/>
                      </a:lnTo>
                      <a:lnTo>
                        <a:pt x="341" y="66"/>
                      </a:lnTo>
                      <a:lnTo>
                        <a:pt x="353" y="67"/>
                      </a:lnTo>
                      <a:lnTo>
                        <a:pt x="366" y="70"/>
                      </a:lnTo>
                      <a:lnTo>
                        <a:pt x="381" y="71"/>
                      </a:lnTo>
                      <a:lnTo>
                        <a:pt x="394" y="74"/>
                      </a:lnTo>
                      <a:lnTo>
                        <a:pt x="407" y="74"/>
                      </a:lnTo>
                      <a:lnTo>
                        <a:pt x="420" y="77"/>
                      </a:lnTo>
                      <a:lnTo>
                        <a:pt x="435" y="79"/>
                      </a:lnTo>
                      <a:lnTo>
                        <a:pt x="448" y="80"/>
                      </a:lnTo>
                      <a:lnTo>
                        <a:pt x="462" y="82"/>
                      </a:lnTo>
                      <a:lnTo>
                        <a:pt x="476" y="83"/>
                      </a:lnTo>
                      <a:lnTo>
                        <a:pt x="491" y="85"/>
                      </a:lnTo>
                      <a:lnTo>
                        <a:pt x="504" y="86"/>
                      </a:lnTo>
                      <a:lnTo>
                        <a:pt x="519" y="88"/>
                      </a:lnTo>
                      <a:lnTo>
                        <a:pt x="532" y="88"/>
                      </a:lnTo>
                      <a:lnTo>
                        <a:pt x="547" y="89"/>
                      </a:lnTo>
                      <a:lnTo>
                        <a:pt x="561" y="91"/>
                      </a:lnTo>
                      <a:lnTo>
                        <a:pt x="575" y="92"/>
                      </a:lnTo>
                      <a:lnTo>
                        <a:pt x="589" y="92"/>
                      </a:lnTo>
                      <a:lnTo>
                        <a:pt x="604" y="93"/>
                      </a:lnTo>
                      <a:lnTo>
                        <a:pt x="619" y="95"/>
                      </a:lnTo>
                      <a:lnTo>
                        <a:pt x="626" y="115"/>
                      </a:lnTo>
                      <a:close/>
                    </a:path>
                  </a:pathLst>
                </a:custGeom>
                <a:solidFill>
                  <a:srgbClr val="8080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5" name="Freeform 195"/>
                <p:cNvSpPr>
                  <a:spLocks/>
                </p:cNvSpPr>
                <p:nvPr/>
              </p:nvSpPr>
              <p:spPr bwMode="auto">
                <a:xfrm>
                  <a:off x="3872" y="3668"/>
                  <a:ext cx="64" cy="71"/>
                </a:xfrm>
                <a:custGeom>
                  <a:avLst/>
                  <a:gdLst>
                    <a:gd name="T0" fmla="*/ 0 w 128"/>
                    <a:gd name="T1" fmla="*/ 1 h 142"/>
                    <a:gd name="T2" fmla="*/ 1 w 128"/>
                    <a:gd name="T3" fmla="*/ 1 h 142"/>
                    <a:gd name="T4" fmla="*/ 1 w 128"/>
                    <a:gd name="T5" fmla="*/ 1 h 142"/>
                    <a:gd name="T6" fmla="*/ 1 w 128"/>
                    <a:gd name="T7" fmla="*/ 1 h 142"/>
                    <a:gd name="T8" fmla="*/ 1 w 128"/>
                    <a:gd name="T9" fmla="*/ 1 h 142"/>
                    <a:gd name="T10" fmla="*/ 1 w 128"/>
                    <a:gd name="T11" fmla="*/ 1 h 142"/>
                    <a:gd name="T12" fmla="*/ 1 w 128"/>
                    <a:gd name="T13" fmla="*/ 1 h 142"/>
                    <a:gd name="T14" fmla="*/ 1 w 128"/>
                    <a:gd name="T15" fmla="*/ 1 h 142"/>
                    <a:gd name="T16" fmla="*/ 1 w 128"/>
                    <a:gd name="T17" fmla="*/ 1 h 142"/>
                    <a:gd name="T18" fmla="*/ 1 w 128"/>
                    <a:gd name="T19" fmla="*/ 1 h 142"/>
                    <a:gd name="T20" fmla="*/ 1 w 128"/>
                    <a:gd name="T21" fmla="*/ 1 h 142"/>
                    <a:gd name="T22" fmla="*/ 1 w 128"/>
                    <a:gd name="T23" fmla="*/ 1 h 142"/>
                    <a:gd name="T24" fmla="*/ 1 w 128"/>
                    <a:gd name="T25" fmla="*/ 1 h 142"/>
                    <a:gd name="T26" fmla="*/ 1 w 128"/>
                    <a:gd name="T27" fmla="*/ 1 h 142"/>
                    <a:gd name="T28" fmla="*/ 1 w 128"/>
                    <a:gd name="T29" fmla="*/ 1 h 142"/>
                    <a:gd name="T30" fmla="*/ 1 w 128"/>
                    <a:gd name="T31" fmla="*/ 1 h 142"/>
                    <a:gd name="T32" fmla="*/ 1 w 128"/>
                    <a:gd name="T33" fmla="*/ 1 h 142"/>
                    <a:gd name="T34" fmla="*/ 1 w 128"/>
                    <a:gd name="T35" fmla="*/ 1 h 142"/>
                    <a:gd name="T36" fmla="*/ 1 w 128"/>
                    <a:gd name="T37" fmla="*/ 1 h 142"/>
                    <a:gd name="T38" fmla="*/ 1 w 128"/>
                    <a:gd name="T39" fmla="*/ 1 h 142"/>
                    <a:gd name="T40" fmla="*/ 1 w 128"/>
                    <a:gd name="T41" fmla="*/ 1 h 142"/>
                    <a:gd name="T42" fmla="*/ 1 w 128"/>
                    <a:gd name="T43" fmla="*/ 1 h 142"/>
                    <a:gd name="T44" fmla="*/ 1 w 128"/>
                    <a:gd name="T45" fmla="*/ 1 h 142"/>
                    <a:gd name="T46" fmla="*/ 1 w 128"/>
                    <a:gd name="T47" fmla="*/ 1 h 142"/>
                    <a:gd name="T48" fmla="*/ 1 w 128"/>
                    <a:gd name="T49" fmla="*/ 1 h 142"/>
                    <a:gd name="T50" fmla="*/ 1 w 128"/>
                    <a:gd name="T51" fmla="*/ 1 h 142"/>
                    <a:gd name="T52" fmla="*/ 1 w 128"/>
                    <a:gd name="T53" fmla="*/ 1 h 142"/>
                    <a:gd name="T54" fmla="*/ 1 w 128"/>
                    <a:gd name="T55" fmla="*/ 1 h 142"/>
                    <a:gd name="T56" fmla="*/ 1 w 128"/>
                    <a:gd name="T57" fmla="*/ 1 h 142"/>
                    <a:gd name="T58" fmla="*/ 1 w 128"/>
                    <a:gd name="T59" fmla="*/ 1 h 142"/>
                    <a:gd name="T60" fmla="*/ 1 w 128"/>
                    <a:gd name="T61" fmla="*/ 1 h 142"/>
                    <a:gd name="T62" fmla="*/ 1 w 128"/>
                    <a:gd name="T63" fmla="*/ 1 h 142"/>
                    <a:gd name="T64" fmla="*/ 1 w 128"/>
                    <a:gd name="T65" fmla="*/ 1 h 142"/>
                    <a:gd name="T66" fmla="*/ 1 w 128"/>
                    <a:gd name="T67" fmla="*/ 1 h 142"/>
                    <a:gd name="T68" fmla="*/ 0 w 128"/>
                    <a:gd name="T69" fmla="*/ 1 h 14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8"/>
                    <a:gd name="T106" fmla="*/ 0 h 142"/>
                    <a:gd name="T107" fmla="*/ 128 w 128"/>
                    <a:gd name="T108" fmla="*/ 142 h 14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8" h="142">
                      <a:moveTo>
                        <a:pt x="0" y="138"/>
                      </a:moveTo>
                      <a:lnTo>
                        <a:pt x="0" y="137"/>
                      </a:lnTo>
                      <a:lnTo>
                        <a:pt x="1" y="134"/>
                      </a:lnTo>
                      <a:lnTo>
                        <a:pt x="3" y="131"/>
                      </a:lnTo>
                      <a:lnTo>
                        <a:pt x="4" y="129"/>
                      </a:lnTo>
                      <a:lnTo>
                        <a:pt x="7" y="126"/>
                      </a:lnTo>
                      <a:lnTo>
                        <a:pt x="10" y="123"/>
                      </a:lnTo>
                      <a:lnTo>
                        <a:pt x="12" y="119"/>
                      </a:lnTo>
                      <a:lnTo>
                        <a:pt x="15" y="116"/>
                      </a:lnTo>
                      <a:lnTo>
                        <a:pt x="18" y="112"/>
                      </a:lnTo>
                      <a:lnTo>
                        <a:pt x="22" y="107"/>
                      </a:lnTo>
                      <a:lnTo>
                        <a:pt x="25" y="103"/>
                      </a:lnTo>
                      <a:lnTo>
                        <a:pt x="29" y="98"/>
                      </a:lnTo>
                      <a:lnTo>
                        <a:pt x="34" y="94"/>
                      </a:lnTo>
                      <a:lnTo>
                        <a:pt x="38" y="88"/>
                      </a:lnTo>
                      <a:lnTo>
                        <a:pt x="41" y="84"/>
                      </a:lnTo>
                      <a:lnTo>
                        <a:pt x="47" y="78"/>
                      </a:lnTo>
                      <a:lnTo>
                        <a:pt x="51" y="74"/>
                      </a:lnTo>
                      <a:lnTo>
                        <a:pt x="56" y="68"/>
                      </a:lnTo>
                      <a:lnTo>
                        <a:pt x="62" y="62"/>
                      </a:lnTo>
                      <a:lnTo>
                        <a:pt x="66" y="56"/>
                      </a:lnTo>
                      <a:lnTo>
                        <a:pt x="72" y="50"/>
                      </a:lnTo>
                      <a:lnTo>
                        <a:pt x="78" y="44"/>
                      </a:lnTo>
                      <a:lnTo>
                        <a:pt x="82" y="38"/>
                      </a:lnTo>
                      <a:lnTo>
                        <a:pt x="90" y="34"/>
                      </a:lnTo>
                      <a:lnTo>
                        <a:pt x="92" y="30"/>
                      </a:lnTo>
                      <a:lnTo>
                        <a:pt x="95" y="27"/>
                      </a:lnTo>
                      <a:lnTo>
                        <a:pt x="98" y="24"/>
                      </a:lnTo>
                      <a:lnTo>
                        <a:pt x="101" y="22"/>
                      </a:lnTo>
                      <a:lnTo>
                        <a:pt x="107" y="16"/>
                      </a:lnTo>
                      <a:lnTo>
                        <a:pt x="115" y="11"/>
                      </a:lnTo>
                      <a:lnTo>
                        <a:pt x="117" y="8"/>
                      </a:lnTo>
                      <a:lnTo>
                        <a:pt x="120" y="6"/>
                      </a:lnTo>
                      <a:lnTo>
                        <a:pt x="125" y="3"/>
                      </a:lnTo>
                      <a:lnTo>
                        <a:pt x="128" y="0"/>
                      </a:lnTo>
                      <a:lnTo>
                        <a:pt x="119" y="15"/>
                      </a:lnTo>
                      <a:lnTo>
                        <a:pt x="117" y="16"/>
                      </a:lnTo>
                      <a:lnTo>
                        <a:pt x="113" y="19"/>
                      </a:lnTo>
                      <a:lnTo>
                        <a:pt x="109" y="24"/>
                      </a:lnTo>
                      <a:lnTo>
                        <a:pt x="103" y="28"/>
                      </a:lnTo>
                      <a:lnTo>
                        <a:pt x="97" y="34"/>
                      </a:lnTo>
                      <a:lnTo>
                        <a:pt x="94" y="37"/>
                      </a:lnTo>
                      <a:lnTo>
                        <a:pt x="90" y="41"/>
                      </a:lnTo>
                      <a:lnTo>
                        <a:pt x="87" y="44"/>
                      </a:lnTo>
                      <a:lnTo>
                        <a:pt x="82" y="49"/>
                      </a:lnTo>
                      <a:lnTo>
                        <a:pt x="78" y="53"/>
                      </a:lnTo>
                      <a:lnTo>
                        <a:pt x="75" y="57"/>
                      </a:lnTo>
                      <a:lnTo>
                        <a:pt x="70" y="62"/>
                      </a:lnTo>
                      <a:lnTo>
                        <a:pt x="66" y="68"/>
                      </a:lnTo>
                      <a:lnTo>
                        <a:pt x="60" y="72"/>
                      </a:lnTo>
                      <a:lnTo>
                        <a:pt x="56" y="78"/>
                      </a:lnTo>
                      <a:lnTo>
                        <a:pt x="51" y="82"/>
                      </a:lnTo>
                      <a:lnTo>
                        <a:pt x="47" y="88"/>
                      </a:lnTo>
                      <a:lnTo>
                        <a:pt x="41" y="94"/>
                      </a:lnTo>
                      <a:lnTo>
                        <a:pt x="37" y="101"/>
                      </a:lnTo>
                      <a:lnTo>
                        <a:pt x="34" y="104"/>
                      </a:lnTo>
                      <a:lnTo>
                        <a:pt x="32" y="107"/>
                      </a:lnTo>
                      <a:lnTo>
                        <a:pt x="29" y="110"/>
                      </a:lnTo>
                      <a:lnTo>
                        <a:pt x="28" y="115"/>
                      </a:lnTo>
                      <a:lnTo>
                        <a:pt x="25" y="118"/>
                      </a:lnTo>
                      <a:lnTo>
                        <a:pt x="22" y="120"/>
                      </a:lnTo>
                      <a:lnTo>
                        <a:pt x="21" y="125"/>
                      </a:lnTo>
                      <a:lnTo>
                        <a:pt x="18" y="128"/>
                      </a:lnTo>
                      <a:lnTo>
                        <a:pt x="15" y="131"/>
                      </a:lnTo>
                      <a:lnTo>
                        <a:pt x="13" y="135"/>
                      </a:lnTo>
                      <a:lnTo>
                        <a:pt x="10" y="138"/>
                      </a:lnTo>
                      <a:lnTo>
                        <a:pt x="9" y="142"/>
                      </a:lnTo>
                      <a:lnTo>
                        <a:pt x="0" y="138"/>
                      </a:lnTo>
                      <a:close/>
                    </a:path>
                  </a:pathLst>
                </a:custGeom>
                <a:solidFill>
                  <a:srgbClr val="8080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6" name="Freeform 196"/>
                <p:cNvSpPr>
                  <a:spLocks/>
                </p:cNvSpPr>
                <p:nvPr/>
              </p:nvSpPr>
              <p:spPr bwMode="auto">
                <a:xfrm>
                  <a:off x="3918" y="3695"/>
                  <a:ext cx="308" cy="44"/>
                </a:xfrm>
                <a:custGeom>
                  <a:avLst/>
                  <a:gdLst>
                    <a:gd name="T0" fmla="*/ 0 w 617"/>
                    <a:gd name="T1" fmla="*/ 0 h 86"/>
                    <a:gd name="T2" fmla="*/ 0 w 617"/>
                    <a:gd name="T3" fmla="*/ 1 h 86"/>
                    <a:gd name="T4" fmla="*/ 0 w 617"/>
                    <a:gd name="T5" fmla="*/ 1 h 86"/>
                    <a:gd name="T6" fmla="*/ 0 w 617"/>
                    <a:gd name="T7" fmla="*/ 1 h 86"/>
                    <a:gd name="T8" fmla="*/ 0 w 617"/>
                    <a:gd name="T9" fmla="*/ 1 h 86"/>
                    <a:gd name="T10" fmla="*/ 0 w 617"/>
                    <a:gd name="T11" fmla="*/ 1 h 86"/>
                    <a:gd name="T12" fmla="*/ 0 w 617"/>
                    <a:gd name="T13" fmla="*/ 1 h 86"/>
                    <a:gd name="T14" fmla="*/ 0 w 617"/>
                    <a:gd name="T15" fmla="*/ 1 h 86"/>
                    <a:gd name="T16" fmla="*/ 0 w 617"/>
                    <a:gd name="T17" fmla="*/ 1 h 86"/>
                    <a:gd name="T18" fmla="*/ 0 w 617"/>
                    <a:gd name="T19" fmla="*/ 1 h 86"/>
                    <a:gd name="T20" fmla="*/ 1 w 617"/>
                    <a:gd name="T21" fmla="*/ 1 h 86"/>
                    <a:gd name="T22" fmla="*/ 1 w 617"/>
                    <a:gd name="T23" fmla="*/ 1 h 86"/>
                    <a:gd name="T24" fmla="*/ 1 w 617"/>
                    <a:gd name="T25" fmla="*/ 1 h 86"/>
                    <a:gd name="T26" fmla="*/ 1 w 617"/>
                    <a:gd name="T27" fmla="*/ 1 h 86"/>
                    <a:gd name="T28" fmla="*/ 1 w 617"/>
                    <a:gd name="T29" fmla="*/ 1 h 86"/>
                    <a:gd name="T30" fmla="*/ 1 w 617"/>
                    <a:gd name="T31" fmla="*/ 1 h 86"/>
                    <a:gd name="T32" fmla="*/ 1 w 617"/>
                    <a:gd name="T33" fmla="*/ 1 h 86"/>
                    <a:gd name="T34" fmla="*/ 1 w 617"/>
                    <a:gd name="T35" fmla="*/ 1 h 86"/>
                    <a:gd name="T36" fmla="*/ 2 w 617"/>
                    <a:gd name="T37" fmla="*/ 1 h 86"/>
                    <a:gd name="T38" fmla="*/ 2 w 617"/>
                    <a:gd name="T39" fmla="*/ 1 h 86"/>
                    <a:gd name="T40" fmla="*/ 2 w 617"/>
                    <a:gd name="T41" fmla="*/ 1 h 86"/>
                    <a:gd name="T42" fmla="*/ 2 w 617"/>
                    <a:gd name="T43" fmla="*/ 1 h 86"/>
                    <a:gd name="T44" fmla="*/ 2 w 617"/>
                    <a:gd name="T45" fmla="*/ 1 h 86"/>
                    <a:gd name="T46" fmla="*/ 2 w 617"/>
                    <a:gd name="T47" fmla="*/ 1 h 86"/>
                    <a:gd name="T48" fmla="*/ 2 w 617"/>
                    <a:gd name="T49" fmla="*/ 1 h 86"/>
                    <a:gd name="T50" fmla="*/ 2 w 617"/>
                    <a:gd name="T51" fmla="*/ 1 h 86"/>
                    <a:gd name="T52" fmla="*/ 2 w 617"/>
                    <a:gd name="T53" fmla="*/ 1 h 86"/>
                    <a:gd name="T54" fmla="*/ 1 w 617"/>
                    <a:gd name="T55" fmla="*/ 1 h 86"/>
                    <a:gd name="T56" fmla="*/ 1 w 617"/>
                    <a:gd name="T57" fmla="*/ 1 h 86"/>
                    <a:gd name="T58" fmla="*/ 1 w 617"/>
                    <a:gd name="T59" fmla="*/ 1 h 86"/>
                    <a:gd name="T60" fmla="*/ 1 w 617"/>
                    <a:gd name="T61" fmla="*/ 1 h 86"/>
                    <a:gd name="T62" fmla="*/ 1 w 617"/>
                    <a:gd name="T63" fmla="*/ 1 h 86"/>
                    <a:gd name="T64" fmla="*/ 1 w 617"/>
                    <a:gd name="T65" fmla="*/ 1 h 86"/>
                    <a:gd name="T66" fmla="*/ 1 w 617"/>
                    <a:gd name="T67" fmla="*/ 1 h 86"/>
                    <a:gd name="T68" fmla="*/ 1 w 617"/>
                    <a:gd name="T69" fmla="*/ 1 h 86"/>
                    <a:gd name="T70" fmla="*/ 0 w 617"/>
                    <a:gd name="T71" fmla="*/ 1 h 86"/>
                    <a:gd name="T72" fmla="*/ 0 w 617"/>
                    <a:gd name="T73" fmla="*/ 1 h 86"/>
                    <a:gd name="T74" fmla="*/ 0 w 617"/>
                    <a:gd name="T75" fmla="*/ 1 h 86"/>
                    <a:gd name="T76" fmla="*/ 0 w 617"/>
                    <a:gd name="T77" fmla="*/ 1 h 86"/>
                    <a:gd name="T78" fmla="*/ 0 w 617"/>
                    <a:gd name="T79" fmla="*/ 1 h 86"/>
                    <a:gd name="T80" fmla="*/ 0 w 617"/>
                    <a:gd name="T81" fmla="*/ 1 h 86"/>
                    <a:gd name="T82" fmla="*/ 0 w 617"/>
                    <a:gd name="T83" fmla="*/ 1 h 86"/>
                    <a:gd name="T84" fmla="*/ 0 w 617"/>
                    <a:gd name="T85" fmla="*/ 1 h 8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17"/>
                    <a:gd name="T130" fmla="*/ 0 h 86"/>
                    <a:gd name="T131" fmla="*/ 617 w 617"/>
                    <a:gd name="T132" fmla="*/ 86 h 8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17" h="86">
                      <a:moveTo>
                        <a:pt x="0" y="0"/>
                      </a:moveTo>
                      <a:lnTo>
                        <a:pt x="1" y="0"/>
                      </a:lnTo>
                      <a:lnTo>
                        <a:pt x="4" y="0"/>
                      </a:lnTo>
                      <a:lnTo>
                        <a:pt x="7" y="0"/>
                      </a:lnTo>
                      <a:lnTo>
                        <a:pt x="10" y="1"/>
                      </a:lnTo>
                      <a:lnTo>
                        <a:pt x="13" y="1"/>
                      </a:lnTo>
                      <a:lnTo>
                        <a:pt x="19" y="1"/>
                      </a:lnTo>
                      <a:lnTo>
                        <a:pt x="24" y="1"/>
                      </a:lnTo>
                      <a:lnTo>
                        <a:pt x="28" y="3"/>
                      </a:lnTo>
                      <a:lnTo>
                        <a:pt x="34" y="3"/>
                      </a:lnTo>
                      <a:lnTo>
                        <a:pt x="41" y="4"/>
                      </a:lnTo>
                      <a:lnTo>
                        <a:pt x="47" y="4"/>
                      </a:lnTo>
                      <a:lnTo>
                        <a:pt x="54" y="6"/>
                      </a:lnTo>
                      <a:lnTo>
                        <a:pt x="60" y="6"/>
                      </a:lnTo>
                      <a:lnTo>
                        <a:pt x="69" y="7"/>
                      </a:lnTo>
                      <a:lnTo>
                        <a:pt x="76" y="7"/>
                      </a:lnTo>
                      <a:lnTo>
                        <a:pt x="85" y="9"/>
                      </a:lnTo>
                      <a:lnTo>
                        <a:pt x="94" y="9"/>
                      </a:lnTo>
                      <a:lnTo>
                        <a:pt x="104" y="10"/>
                      </a:lnTo>
                      <a:lnTo>
                        <a:pt x="113" y="12"/>
                      </a:lnTo>
                      <a:lnTo>
                        <a:pt x="122" y="13"/>
                      </a:lnTo>
                      <a:lnTo>
                        <a:pt x="132" y="13"/>
                      </a:lnTo>
                      <a:lnTo>
                        <a:pt x="142" y="15"/>
                      </a:lnTo>
                      <a:lnTo>
                        <a:pt x="154" y="16"/>
                      </a:lnTo>
                      <a:lnTo>
                        <a:pt x="164" y="18"/>
                      </a:lnTo>
                      <a:lnTo>
                        <a:pt x="175" y="19"/>
                      </a:lnTo>
                      <a:lnTo>
                        <a:pt x="186" y="20"/>
                      </a:lnTo>
                      <a:lnTo>
                        <a:pt x="198" y="22"/>
                      </a:lnTo>
                      <a:lnTo>
                        <a:pt x="209" y="22"/>
                      </a:lnTo>
                      <a:lnTo>
                        <a:pt x="222" y="25"/>
                      </a:lnTo>
                      <a:lnTo>
                        <a:pt x="233" y="26"/>
                      </a:lnTo>
                      <a:lnTo>
                        <a:pt x="244" y="28"/>
                      </a:lnTo>
                      <a:lnTo>
                        <a:pt x="256" y="28"/>
                      </a:lnTo>
                      <a:lnTo>
                        <a:pt x="269" y="29"/>
                      </a:lnTo>
                      <a:lnTo>
                        <a:pt x="280" y="31"/>
                      </a:lnTo>
                      <a:lnTo>
                        <a:pt x="292" y="32"/>
                      </a:lnTo>
                      <a:lnTo>
                        <a:pt x="304" y="34"/>
                      </a:lnTo>
                      <a:lnTo>
                        <a:pt x="316" y="35"/>
                      </a:lnTo>
                      <a:lnTo>
                        <a:pt x="329" y="38"/>
                      </a:lnTo>
                      <a:lnTo>
                        <a:pt x="341" y="38"/>
                      </a:lnTo>
                      <a:lnTo>
                        <a:pt x="352" y="40"/>
                      </a:lnTo>
                      <a:lnTo>
                        <a:pt x="364" y="41"/>
                      </a:lnTo>
                      <a:lnTo>
                        <a:pt x="377" y="44"/>
                      </a:lnTo>
                      <a:lnTo>
                        <a:pt x="388" y="44"/>
                      </a:lnTo>
                      <a:lnTo>
                        <a:pt x="401" y="45"/>
                      </a:lnTo>
                      <a:lnTo>
                        <a:pt x="413" y="48"/>
                      </a:lnTo>
                      <a:lnTo>
                        <a:pt x="424" y="50"/>
                      </a:lnTo>
                      <a:lnTo>
                        <a:pt x="435" y="51"/>
                      </a:lnTo>
                      <a:lnTo>
                        <a:pt x="446" y="53"/>
                      </a:lnTo>
                      <a:lnTo>
                        <a:pt x="457" y="53"/>
                      </a:lnTo>
                      <a:lnTo>
                        <a:pt x="468" y="56"/>
                      </a:lnTo>
                      <a:lnTo>
                        <a:pt x="479" y="56"/>
                      </a:lnTo>
                      <a:lnTo>
                        <a:pt x="489" y="59"/>
                      </a:lnTo>
                      <a:lnTo>
                        <a:pt x="499" y="59"/>
                      </a:lnTo>
                      <a:lnTo>
                        <a:pt x="510" y="62"/>
                      </a:lnTo>
                      <a:lnTo>
                        <a:pt x="520" y="62"/>
                      </a:lnTo>
                      <a:lnTo>
                        <a:pt x="529" y="64"/>
                      </a:lnTo>
                      <a:lnTo>
                        <a:pt x="537" y="64"/>
                      </a:lnTo>
                      <a:lnTo>
                        <a:pt x="546" y="66"/>
                      </a:lnTo>
                      <a:lnTo>
                        <a:pt x="555" y="67"/>
                      </a:lnTo>
                      <a:lnTo>
                        <a:pt x="564" y="69"/>
                      </a:lnTo>
                      <a:lnTo>
                        <a:pt x="571" y="70"/>
                      </a:lnTo>
                      <a:lnTo>
                        <a:pt x="579" y="72"/>
                      </a:lnTo>
                      <a:lnTo>
                        <a:pt x="612" y="38"/>
                      </a:lnTo>
                      <a:lnTo>
                        <a:pt x="617" y="54"/>
                      </a:lnTo>
                      <a:lnTo>
                        <a:pt x="589" y="86"/>
                      </a:lnTo>
                      <a:lnTo>
                        <a:pt x="586" y="85"/>
                      </a:lnTo>
                      <a:lnTo>
                        <a:pt x="580" y="85"/>
                      </a:lnTo>
                      <a:lnTo>
                        <a:pt x="576" y="85"/>
                      </a:lnTo>
                      <a:lnTo>
                        <a:pt x="571" y="83"/>
                      </a:lnTo>
                      <a:lnTo>
                        <a:pt x="567" y="82"/>
                      </a:lnTo>
                      <a:lnTo>
                        <a:pt x="562" y="82"/>
                      </a:lnTo>
                      <a:lnTo>
                        <a:pt x="559" y="82"/>
                      </a:lnTo>
                      <a:lnTo>
                        <a:pt x="554" y="81"/>
                      </a:lnTo>
                      <a:lnTo>
                        <a:pt x="549" y="79"/>
                      </a:lnTo>
                      <a:lnTo>
                        <a:pt x="543" y="79"/>
                      </a:lnTo>
                      <a:lnTo>
                        <a:pt x="537" y="79"/>
                      </a:lnTo>
                      <a:lnTo>
                        <a:pt x="530" y="78"/>
                      </a:lnTo>
                      <a:lnTo>
                        <a:pt x="523" y="76"/>
                      </a:lnTo>
                      <a:lnTo>
                        <a:pt x="517" y="75"/>
                      </a:lnTo>
                      <a:lnTo>
                        <a:pt x="510" y="75"/>
                      </a:lnTo>
                      <a:lnTo>
                        <a:pt x="502" y="73"/>
                      </a:lnTo>
                      <a:lnTo>
                        <a:pt x="495" y="72"/>
                      </a:lnTo>
                      <a:lnTo>
                        <a:pt x="486" y="70"/>
                      </a:lnTo>
                      <a:lnTo>
                        <a:pt x="479" y="70"/>
                      </a:lnTo>
                      <a:lnTo>
                        <a:pt x="468" y="69"/>
                      </a:lnTo>
                      <a:lnTo>
                        <a:pt x="461" y="67"/>
                      </a:lnTo>
                      <a:lnTo>
                        <a:pt x="451" y="66"/>
                      </a:lnTo>
                      <a:lnTo>
                        <a:pt x="442" y="64"/>
                      </a:lnTo>
                      <a:lnTo>
                        <a:pt x="432" y="64"/>
                      </a:lnTo>
                      <a:lnTo>
                        <a:pt x="423" y="63"/>
                      </a:lnTo>
                      <a:lnTo>
                        <a:pt x="413" y="62"/>
                      </a:lnTo>
                      <a:lnTo>
                        <a:pt x="404" y="60"/>
                      </a:lnTo>
                      <a:lnTo>
                        <a:pt x="392" y="59"/>
                      </a:lnTo>
                      <a:lnTo>
                        <a:pt x="382" y="57"/>
                      </a:lnTo>
                      <a:lnTo>
                        <a:pt x="372" y="56"/>
                      </a:lnTo>
                      <a:lnTo>
                        <a:pt x="360" y="54"/>
                      </a:lnTo>
                      <a:lnTo>
                        <a:pt x="349" y="53"/>
                      </a:lnTo>
                      <a:lnTo>
                        <a:pt x="338" y="51"/>
                      </a:lnTo>
                      <a:lnTo>
                        <a:pt x="326" y="50"/>
                      </a:lnTo>
                      <a:lnTo>
                        <a:pt x="314" y="48"/>
                      </a:lnTo>
                      <a:lnTo>
                        <a:pt x="302" y="47"/>
                      </a:lnTo>
                      <a:lnTo>
                        <a:pt x="291" y="45"/>
                      </a:lnTo>
                      <a:lnTo>
                        <a:pt x="279" y="44"/>
                      </a:lnTo>
                      <a:lnTo>
                        <a:pt x="266" y="42"/>
                      </a:lnTo>
                      <a:lnTo>
                        <a:pt x="254" y="40"/>
                      </a:lnTo>
                      <a:lnTo>
                        <a:pt x="242" y="38"/>
                      </a:lnTo>
                      <a:lnTo>
                        <a:pt x="229" y="37"/>
                      </a:lnTo>
                      <a:lnTo>
                        <a:pt x="217" y="35"/>
                      </a:lnTo>
                      <a:lnTo>
                        <a:pt x="204" y="34"/>
                      </a:lnTo>
                      <a:lnTo>
                        <a:pt x="191" y="32"/>
                      </a:lnTo>
                      <a:lnTo>
                        <a:pt x="178" y="31"/>
                      </a:lnTo>
                      <a:lnTo>
                        <a:pt x="166" y="29"/>
                      </a:lnTo>
                      <a:lnTo>
                        <a:pt x="153" y="28"/>
                      </a:lnTo>
                      <a:lnTo>
                        <a:pt x="140" y="26"/>
                      </a:lnTo>
                      <a:lnTo>
                        <a:pt x="128" y="25"/>
                      </a:lnTo>
                      <a:lnTo>
                        <a:pt x="115" y="23"/>
                      </a:lnTo>
                      <a:lnTo>
                        <a:pt x="101" y="22"/>
                      </a:lnTo>
                      <a:lnTo>
                        <a:pt x="88" y="19"/>
                      </a:lnTo>
                      <a:lnTo>
                        <a:pt x="75" y="18"/>
                      </a:lnTo>
                      <a:lnTo>
                        <a:pt x="62" y="18"/>
                      </a:lnTo>
                      <a:lnTo>
                        <a:pt x="48" y="15"/>
                      </a:lnTo>
                      <a:lnTo>
                        <a:pt x="37" y="15"/>
                      </a:lnTo>
                      <a:lnTo>
                        <a:pt x="24" y="13"/>
                      </a:lnTo>
                      <a:lnTo>
                        <a:pt x="10" y="12"/>
                      </a:lnTo>
                      <a:lnTo>
                        <a:pt x="7" y="9"/>
                      </a:lnTo>
                      <a:lnTo>
                        <a:pt x="4" y="6"/>
                      </a:lnTo>
                      <a:lnTo>
                        <a:pt x="1" y="1"/>
                      </a:lnTo>
                      <a:lnTo>
                        <a:pt x="0" y="0"/>
                      </a:lnTo>
                      <a:close/>
                    </a:path>
                  </a:pathLst>
                </a:custGeom>
                <a:solidFill>
                  <a:srgbClr val="6666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 name="Freeform 197"/>
                <p:cNvSpPr>
                  <a:spLocks/>
                </p:cNvSpPr>
                <p:nvPr/>
              </p:nvSpPr>
              <p:spPr bwMode="auto">
                <a:xfrm>
                  <a:off x="3950" y="3668"/>
                  <a:ext cx="14" cy="14"/>
                </a:xfrm>
                <a:custGeom>
                  <a:avLst/>
                  <a:gdLst>
                    <a:gd name="T0" fmla="*/ 0 w 28"/>
                    <a:gd name="T1" fmla="*/ 0 h 30"/>
                    <a:gd name="T2" fmla="*/ 1 w 28"/>
                    <a:gd name="T3" fmla="*/ 0 h 30"/>
                    <a:gd name="T4" fmla="*/ 1 w 28"/>
                    <a:gd name="T5" fmla="*/ 0 h 30"/>
                    <a:gd name="T6" fmla="*/ 1 w 28"/>
                    <a:gd name="T7" fmla="*/ 0 h 30"/>
                    <a:gd name="T8" fmla="*/ 0 w 28"/>
                    <a:gd name="T9" fmla="*/ 0 h 30"/>
                    <a:gd name="T10" fmla="*/ 0 w 28"/>
                    <a:gd name="T11" fmla="*/ 0 h 30"/>
                    <a:gd name="T12" fmla="*/ 0 60000 65536"/>
                    <a:gd name="T13" fmla="*/ 0 60000 65536"/>
                    <a:gd name="T14" fmla="*/ 0 60000 65536"/>
                    <a:gd name="T15" fmla="*/ 0 60000 65536"/>
                    <a:gd name="T16" fmla="*/ 0 60000 65536"/>
                    <a:gd name="T17" fmla="*/ 0 60000 65536"/>
                    <a:gd name="T18" fmla="*/ 0 w 28"/>
                    <a:gd name="T19" fmla="*/ 0 h 30"/>
                    <a:gd name="T20" fmla="*/ 28 w 28"/>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28" h="30">
                      <a:moveTo>
                        <a:pt x="0" y="28"/>
                      </a:moveTo>
                      <a:lnTo>
                        <a:pt x="26" y="0"/>
                      </a:lnTo>
                      <a:lnTo>
                        <a:pt x="28" y="11"/>
                      </a:lnTo>
                      <a:lnTo>
                        <a:pt x="13" y="30"/>
                      </a:lnTo>
                      <a:lnTo>
                        <a:pt x="0" y="28"/>
                      </a:lnTo>
                      <a:close/>
                    </a:path>
                  </a:pathLst>
                </a:custGeom>
                <a:solidFill>
                  <a:srgbClr val="6666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 name="Freeform 198"/>
                <p:cNvSpPr>
                  <a:spLocks/>
                </p:cNvSpPr>
                <p:nvPr/>
              </p:nvSpPr>
              <p:spPr bwMode="auto">
                <a:xfrm>
                  <a:off x="3967" y="3668"/>
                  <a:ext cx="14" cy="15"/>
                </a:xfrm>
                <a:custGeom>
                  <a:avLst/>
                  <a:gdLst>
                    <a:gd name="T0" fmla="*/ 0 w 26"/>
                    <a:gd name="T1" fmla="*/ 0 h 31"/>
                    <a:gd name="T2" fmla="*/ 1 w 26"/>
                    <a:gd name="T3" fmla="*/ 0 h 31"/>
                    <a:gd name="T4" fmla="*/ 1 w 26"/>
                    <a:gd name="T5" fmla="*/ 0 h 31"/>
                    <a:gd name="T6" fmla="*/ 1 w 26"/>
                    <a:gd name="T7" fmla="*/ 0 h 31"/>
                    <a:gd name="T8" fmla="*/ 0 w 26"/>
                    <a:gd name="T9" fmla="*/ 0 h 31"/>
                    <a:gd name="T10" fmla="*/ 0 w 26"/>
                    <a:gd name="T11" fmla="*/ 0 h 31"/>
                    <a:gd name="T12" fmla="*/ 0 60000 65536"/>
                    <a:gd name="T13" fmla="*/ 0 60000 65536"/>
                    <a:gd name="T14" fmla="*/ 0 60000 65536"/>
                    <a:gd name="T15" fmla="*/ 0 60000 65536"/>
                    <a:gd name="T16" fmla="*/ 0 60000 65536"/>
                    <a:gd name="T17" fmla="*/ 0 60000 65536"/>
                    <a:gd name="T18" fmla="*/ 0 w 26"/>
                    <a:gd name="T19" fmla="*/ 0 h 31"/>
                    <a:gd name="T20" fmla="*/ 26 w 26"/>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26" h="31">
                      <a:moveTo>
                        <a:pt x="0" y="31"/>
                      </a:moveTo>
                      <a:lnTo>
                        <a:pt x="23" y="0"/>
                      </a:lnTo>
                      <a:lnTo>
                        <a:pt x="26" y="11"/>
                      </a:lnTo>
                      <a:lnTo>
                        <a:pt x="10" y="31"/>
                      </a:lnTo>
                      <a:lnTo>
                        <a:pt x="0" y="31"/>
                      </a:lnTo>
                      <a:close/>
                    </a:path>
                  </a:pathLst>
                </a:custGeom>
                <a:solidFill>
                  <a:srgbClr val="6666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 name="Freeform 199"/>
                <p:cNvSpPr>
                  <a:spLocks/>
                </p:cNvSpPr>
                <p:nvPr/>
              </p:nvSpPr>
              <p:spPr bwMode="auto">
                <a:xfrm>
                  <a:off x="3988" y="3671"/>
                  <a:ext cx="11" cy="13"/>
                </a:xfrm>
                <a:custGeom>
                  <a:avLst/>
                  <a:gdLst>
                    <a:gd name="T0" fmla="*/ 0 w 22"/>
                    <a:gd name="T1" fmla="*/ 1 h 26"/>
                    <a:gd name="T2" fmla="*/ 1 w 22"/>
                    <a:gd name="T3" fmla="*/ 0 h 26"/>
                    <a:gd name="T4" fmla="*/ 1 w 22"/>
                    <a:gd name="T5" fmla="*/ 1 h 26"/>
                    <a:gd name="T6" fmla="*/ 1 w 22"/>
                    <a:gd name="T7" fmla="*/ 1 h 26"/>
                    <a:gd name="T8" fmla="*/ 0 w 22"/>
                    <a:gd name="T9" fmla="*/ 1 h 26"/>
                    <a:gd name="T10" fmla="*/ 0 w 22"/>
                    <a:gd name="T11" fmla="*/ 1 h 26"/>
                    <a:gd name="T12" fmla="*/ 0 60000 65536"/>
                    <a:gd name="T13" fmla="*/ 0 60000 65536"/>
                    <a:gd name="T14" fmla="*/ 0 60000 65536"/>
                    <a:gd name="T15" fmla="*/ 0 60000 65536"/>
                    <a:gd name="T16" fmla="*/ 0 60000 65536"/>
                    <a:gd name="T17" fmla="*/ 0 60000 65536"/>
                    <a:gd name="T18" fmla="*/ 0 w 22"/>
                    <a:gd name="T19" fmla="*/ 0 h 26"/>
                    <a:gd name="T20" fmla="*/ 22 w 22"/>
                    <a:gd name="T21" fmla="*/ 26 h 26"/>
                  </a:gdLst>
                  <a:ahLst/>
                  <a:cxnLst>
                    <a:cxn ang="T12">
                      <a:pos x="T0" y="T1"/>
                    </a:cxn>
                    <a:cxn ang="T13">
                      <a:pos x="T2" y="T3"/>
                    </a:cxn>
                    <a:cxn ang="T14">
                      <a:pos x="T4" y="T5"/>
                    </a:cxn>
                    <a:cxn ang="T15">
                      <a:pos x="T6" y="T7"/>
                    </a:cxn>
                    <a:cxn ang="T16">
                      <a:pos x="T8" y="T9"/>
                    </a:cxn>
                    <a:cxn ang="T17">
                      <a:pos x="T10" y="T11"/>
                    </a:cxn>
                  </a:cxnLst>
                  <a:rect l="T18" t="T19" r="T20" b="T21"/>
                  <a:pathLst>
                    <a:path w="22" h="26">
                      <a:moveTo>
                        <a:pt x="0" y="26"/>
                      </a:moveTo>
                      <a:lnTo>
                        <a:pt x="18" y="0"/>
                      </a:lnTo>
                      <a:lnTo>
                        <a:pt x="22" y="7"/>
                      </a:lnTo>
                      <a:lnTo>
                        <a:pt x="9" y="26"/>
                      </a:lnTo>
                      <a:lnTo>
                        <a:pt x="0" y="26"/>
                      </a:lnTo>
                      <a:close/>
                    </a:path>
                  </a:pathLst>
                </a:custGeom>
                <a:solidFill>
                  <a:srgbClr val="6666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0" name="Freeform 200"/>
                <p:cNvSpPr>
                  <a:spLocks/>
                </p:cNvSpPr>
                <p:nvPr/>
              </p:nvSpPr>
              <p:spPr bwMode="auto">
                <a:xfrm>
                  <a:off x="4005" y="3672"/>
                  <a:ext cx="12" cy="15"/>
                </a:xfrm>
                <a:custGeom>
                  <a:avLst/>
                  <a:gdLst>
                    <a:gd name="T0" fmla="*/ 0 w 23"/>
                    <a:gd name="T1" fmla="*/ 1 h 29"/>
                    <a:gd name="T2" fmla="*/ 1 w 23"/>
                    <a:gd name="T3" fmla="*/ 0 h 29"/>
                    <a:gd name="T4" fmla="*/ 1 w 23"/>
                    <a:gd name="T5" fmla="*/ 1 h 29"/>
                    <a:gd name="T6" fmla="*/ 1 w 23"/>
                    <a:gd name="T7" fmla="*/ 1 h 29"/>
                    <a:gd name="T8" fmla="*/ 0 w 23"/>
                    <a:gd name="T9" fmla="*/ 1 h 29"/>
                    <a:gd name="T10" fmla="*/ 0 w 23"/>
                    <a:gd name="T11" fmla="*/ 1 h 29"/>
                    <a:gd name="T12" fmla="*/ 0 60000 65536"/>
                    <a:gd name="T13" fmla="*/ 0 60000 65536"/>
                    <a:gd name="T14" fmla="*/ 0 60000 65536"/>
                    <a:gd name="T15" fmla="*/ 0 60000 65536"/>
                    <a:gd name="T16" fmla="*/ 0 60000 65536"/>
                    <a:gd name="T17" fmla="*/ 0 60000 65536"/>
                    <a:gd name="T18" fmla="*/ 0 w 23"/>
                    <a:gd name="T19" fmla="*/ 0 h 29"/>
                    <a:gd name="T20" fmla="*/ 23 w 23"/>
                    <a:gd name="T21" fmla="*/ 29 h 29"/>
                  </a:gdLst>
                  <a:ahLst/>
                  <a:cxnLst>
                    <a:cxn ang="T12">
                      <a:pos x="T0" y="T1"/>
                    </a:cxn>
                    <a:cxn ang="T13">
                      <a:pos x="T2" y="T3"/>
                    </a:cxn>
                    <a:cxn ang="T14">
                      <a:pos x="T4" y="T5"/>
                    </a:cxn>
                    <a:cxn ang="T15">
                      <a:pos x="T6" y="T7"/>
                    </a:cxn>
                    <a:cxn ang="T16">
                      <a:pos x="T8" y="T9"/>
                    </a:cxn>
                    <a:cxn ang="T17">
                      <a:pos x="T10" y="T11"/>
                    </a:cxn>
                  </a:cxnLst>
                  <a:rect l="T18" t="T19" r="T20" b="T21"/>
                  <a:pathLst>
                    <a:path w="23" h="29">
                      <a:moveTo>
                        <a:pt x="0" y="29"/>
                      </a:moveTo>
                      <a:lnTo>
                        <a:pt x="20" y="0"/>
                      </a:lnTo>
                      <a:lnTo>
                        <a:pt x="23" y="9"/>
                      </a:lnTo>
                      <a:lnTo>
                        <a:pt x="14" y="29"/>
                      </a:lnTo>
                      <a:lnTo>
                        <a:pt x="0" y="29"/>
                      </a:lnTo>
                      <a:close/>
                    </a:path>
                  </a:pathLst>
                </a:custGeom>
                <a:solidFill>
                  <a:srgbClr val="6666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1" name="Freeform 201"/>
                <p:cNvSpPr>
                  <a:spLocks/>
                </p:cNvSpPr>
                <p:nvPr/>
              </p:nvSpPr>
              <p:spPr bwMode="auto">
                <a:xfrm>
                  <a:off x="4023" y="3674"/>
                  <a:ext cx="15" cy="14"/>
                </a:xfrm>
                <a:custGeom>
                  <a:avLst/>
                  <a:gdLst>
                    <a:gd name="T0" fmla="*/ 0 w 30"/>
                    <a:gd name="T1" fmla="*/ 0 h 29"/>
                    <a:gd name="T2" fmla="*/ 1 w 30"/>
                    <a:gd name="T3" fmla="*/ 0 h 29"/>
                    <a:gd name="T4" fmla="*/ 1 w 30"/>
                    <a:gd name="T5" fmla="*/ 0 h 29"/>
                    <a:gd name="T6" fmla="*/ 1 w 30"/>
                    <a:gd name="T7" fmla="*/ 0 h 29"/>
                    <a:gd name="T8" fmla="*/ 0 w 30"/>
                    <a:gd name="T9" fmla="*/ 0 h 29"/>
                    <a:gd name="T10" fmla="*/ 0 w 30"/>
                    <a:gd name="T11" fmla="*/ 0 h 29"/>
                    <a:gd name="T12" fmla="*/ 0 60000 65536"/>
                    <a:gd name="T13" fmla="*/ 0 60000 65536"/>
                    <a:gd name="T14" fmla="*/ 0 60000 65536"/>
                    <a:gd name="T15" fmla="*/ 0 60000 65536"/>
                    <a:gd name="T16" fmla="*/ 0 60000 65536"/>
                    <a:gd name="T17" fmla="*/ 0 60000 65536"/>
                    <a:gd name="T18" fmla="*/ 0 w 30"/>
                    <a:gd name="T19" fmla="*/ 0 h 29"/>
                    <a:gd name="T20" fmla="*/ 30 w 30"/>
                    <a:gd name="T21" fmla="*/ 29 h 29"/>
                  </a:gdLst>
                  <a:ahLst/>
                  <a:cxnLst>
                    <a:cxn ang="T12">
                      <a:pos x="T0" y="T1"/>
                    </a:cxn>
                    <a:cxn ang="T13">
                      <a:pos x="T2" y="T3"/>
                    </a:cxn>
                    <a:cxn ang="T14">
                      <a:pos x="T4" y="T5"/>
                    </a:cxn>
                    <a:cxn ang="T15">
                      <a:pos x="T6" y="T7"/>
                    </a:cxn>
                    <a:cxn ang="T16">
                      <a:pos x="T8" y="T9"/>
                    </a:cxn>
                    <a:cxn ang="T17">
                      <a:pos x="T10" y="T11"/>
                    </a:cxn>
                  </a:cxnLst>
                  <a:rect l="T18" t="T19" r="T20" b="T21"/>
                  <a:pathLst>
                    <a:path w="30" h="29">
                      <a:moveTo>
                        <a:pt x="0" y="29"/>
                      </a:moveTo>
                      <a:lnTo>
                        <a:pt x="25" y="0"/>
                      </a:lnTo>
                      <a:lnTo>
                        <a:pt x="30" y="6"/>
                      </a:lnTo>
                      <a:lnTo>
                        <a:pt x="20" y="29"/>
                      </a:lnTo>
                      <a:lnTo>
                        <a:pt x="0" y="29"/>
                      </a:lnTo>
                      <a:close/>
                    </a:path>
                  </a:pathLst>
                </a:custGeom>
                <a:solidFill>
                  <a:srgbClr val="6666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2" name="Freeform 202"/>
                <p:cNvSpPr>
                  <a:spLocks/>
                </p:cNvSpPr>
                <p:nvPr/>
              </p:nvSpPr>
              <p:spPr bwMode="auto">
                <a:xfrm>
                  <a:off x="4046" y="3675"/>
                  <a:ext cx="11" cy="15"/>
                </a:xfrm>
                <a:custGeom>
                  <a:avLst/>
                  <a:gdLst>
                    <a:gd name="T0" fmla="*/ 0 w 22"/>
                    <a:gd name="T1" fmla="*/ 0 h 31"/>
                    <a:gd name="T2" fmla="*/ 1 w 22"/>
                    <a:gd name="T3" fmla="*/ 0 h 31"/>
                    <a:gd name="T4" fmla="*/ 1 w 22"/>
                    <a:gd name="T5" fmla="*/ 0 h 31"/>
                    <a:gd name="T6" fmla="*/ 1 w 22"/>
                    <a:gd name="T7" fmla="*/ 0 h 31"/>
                    <a:gd name="T8" fmla="*/ 0 w 22"/>
                    <a:gd name="T9" fmla="*/ 0 h 31"/>
                    <a:gd name="T10" fmla="*/ 0 w 22"/>
                    <a:gd name="T11" fmla="*/ 0 h 31"/>
                    <a:gd name="T12" fmla="*/ 0 60000 65536"/>
                    <a:gd name="T13" fmla="*/ 0 60000 65536"/>
                    <a:gd name="T14" fmla="*/ 0 60000 65536"/>
                    <a:gd name="T15" fmla="*/ 0 60000 65536"/>
                    <a:gd name="T16" fmla="*/ 0 60000 65536"/>
                    <a:gd name="T17" fmla="*/ 0 60000 65536"/>
                    <a:gd name="T18" fmla="*/ 0 w 22"/>
                    <a:gd name="T19" fmla="*/ 0 h 31"/>
                    <a:gd name="T20" fmla="*/ 22 w 22"/>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22" h="31">
                      <a:moveTo>
                        <a:pt x="0" y="29"/>
                      </a:moveTo>
                      <a:lnTo>
                        <a:pt x="22" y="0"/>
                      </a:lnTo>
                      <a:lnTo>
                        <a:pt x="22" y="10"/>
                      </a:lnTo>
                      <a:lnTo>
                        <a:pt x="9" y="31"/>
                      </a:lnTo>
                      <a:lnTo>
                        <a:pt x="0" y="29"/>
                      </a:lnTo>
                      <a:close/>
                    </a:path>
                  </a:pathLst>
                </a:custGeom>
                <a:solidFill>
                  <a:srgbClr val="6666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3" name="Freeform 203"/>
                <p:cNvSpPr>
                  <a:spLocks/>
                </p:cNvSpPr>
                <p:nvPr/>
              </p:nvSpPr>
              <p:spPr bwMode="auto">
                <a:xfrm>
                  <a:off x="4067" y="3678"/>
                  <a:ext cx="15" cy="14"/>
                </a:xfrm>
                <a:custGeom>
                  <a:avLst/>
                  <a:gdLst>
                    <a:gd name="T0" fmla="*/ 0 w 29"/>
                    <a:gd name="T1" fmla="*/ 1 h 28"/>
                    <a:gd name="T2" fmla="*/ 1 w 29"/>
                    <a:gd name="T3" fmla="*/ 0 h 28"/>
                    <a:gd name="T4" fmla="*/ 1 w 29"/>
                    <a:gd name="T5" fmla="*/ 1 h 28"/>
                    <a:gd name="T6" fmla="*/ 1 w 29"/>
                    <a:gd name="T7" fmla="*/ 1 h 28"/>
                    <a:gd name="T8" fmla="*/ 0 w 29"/>
                    <a:gd name="T9" fmla="*/ 1 h 28"/>
                    <a:gd name="T10" fmla="*/ 0 w 29"/>
                    <a:gd name="T11" fmla="*/ 1 h 28"/>
                    <a:gd name="T12" fmla="*/ 0 60000 65536"/>
                    <a:gd name="T13" fmla="*/ 0 60000 65536"/>
                    <a:gd name="T14" fmla="*/ 0 60000 65536"/>
                    <a:gd name="T15" fmla="*/ 0 60000 65536"/>
                    <a:gd name="T16" fmla="*/ 0 60000 65536"/>
                    <a:gd name="T17" fmla="*/ 0 60000 65536"/>
                    <a:gd name="T18" fmla="*/ 0 w 29"/>
                    <a:gd name="T19" fmla="*/ 0 h 28"/>
                    <a:gd name="T20" fmla="*/ 29 w 29"/>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29" h="28">
                      <a:moveTo>
                        <a:pt x="0" y="28"/>
                      </a:moveTo>
                      <a:lnTo>
                        <a:pt x="23" y="0"/>
                      </a:lnTo>
                      <a:lnTo>
                        <a:pt x="29" y="7"/>
                      </a:lnTo>
                      <a:lnTo>
                        <a:pt x="17" y="28"/>
                      </a:lnTo>
                      <a:lnTo>
                        <a:pt x="0" y="28"/>
                      </a:lnTo>
                      <a:close/>
                    </a:path>
                  </a:pathLst>
                </a:custGeom>
                <a:solidFill>
                  <a:srgbClr val="6666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4" name="Freeform 204"/>
                <p:cNvSpPr>
                  <a:spLocks/>
                </p:cNvSpPr>
                <p:nvPr/>
              </p:nvSpPr>
              <p:spPr bwMode="auto">
                <a:xfrm>
                  <a:off x="4093" y="3681"/>
                  <a:ext cx="12" cy="12"/>
                </a:xfrm>
                <a:custGeom>
                  <a:avLst/>
                  <a:gdLst>
                    <a:gd name="T0" fmla="*/ 0 w 25"/>
                    <a:gd name="T1" fmla="*/ 0 h 25"/>
                    <a:gd name="T2" fmla="*/ 0 w 25"/>
                    <a:gd name="T3" fmla="*/ 0 h 25"/>
                    <a:gd name="T4" fmla="*/ 0 w 25"/>
                    <a:gd name="T5" fmla="*/ 0 h 25"/>
                    <a:gd name="T6" fmla="*/ 0 w 25"/>
                    <a:gd name="T7" fmla="*/ 0 h 25"/>
                    <a:gd name="T8" fmla="*/ 0 w 25"/>
                    <a:gd name="T9" fmla="*/ 0 h 25"/>
                    <a:gd name="T10" fmla="*/ 0 w 25"/>
                    <a:gd name="T11" fmla="*/ 0 h 25"/>
                    <a:gd name="T12" fmla="*/ 0 60000 65536"/>
                    <a:gd name="T13" fmla="*/ 0 60000 65536"/>
                    <a:gd name="T14" fmla="*/ 0 60000 65536"/>
                    <a:gd name="T15" fmla="*/ 0 60000 65536"/>
                    <a:gd name="T16" fmla="*/ 0 60000 65536"/>
                    <a:gd name="T17" fmla="*/ 0 60000 65536"/>
                    <a:gd name="T18" fmla="*/ 0 w 25"/>
                    <a:gd name="T19" fmla="*/ 0 h 25"/>
                    <a:gd name="T20" fmla="*/ 25 w 25"/>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25" h="25">
                      <a:moveTo>
                        <a:pt x="0" y="23"/>
                      </a:moveTo>
                      <a:lnTo>
                        <a:pt x="21" y="0"/>
                      </a:lnTo>
                      <a:lnTo>
                        <a:pt x="25" y="7"/>
                      </a:lnTo>
                      <a:lnTo>
                        <a:pt x="13" y="25"/>
                      </a:lnTo>
                      <a:lnTo>
                        <a:pt x="0" y="23"/>
                      </a:lnTo>
                      <a:close/>
                    </a:path>
                  </a:pathLst>
                </a:custGeom>
                <a:solidFill>
                  <a:srgbClr val="6666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5" name="Freeform 205"/>
                <p:cNvSpPr>
                  <a:spLocks/>
                </p:cNvSpPr>
                <p:nvPr/>
              </p:nvSpPr>
              <p:spPr bwMode="auto">
                <a:xfrm>
                  <a:off x="4117" y="3682"/>
                  <a:ext cx="13" cy="15"/>
                </a:xfrm>
                <a:custGeom>
                  <a:avLst/>
                  <a:gdLst>
                    <a:gd name="T0" fmla="*/ 0 w 25"/>
                    <a:gd name="T1" fmla="*/ 1 h 29"/>
                    <a:gd name="T2" fmla="*/ 1 w 25"/>
                    <a:gd name="T3" fmla="*/ 0 h 29"/>
                    <a:gd name="T4" fmla="*/ 1 w 25"/>
                    <a:gd name="T5" fmla="*/ 1 h 29"/>
                    <a:gd name="T6" fmla="*/ 1 w 25"/>
                    <a:gd name="T7" fmla="*/ 1 h 29"/>
                    <a:gd name="T8" fmla="*/ 0 w 25"/>
                    <a:gd name="T9" fmla="*/ 1 h 29"/>
                    <a:gd name="T10" fmla="*/ 0 w 25"/>
                    <a:gd name="T11" fmla="*/ 1 h 29"/>
                    <a:gd name="T12" fmla="*/ 0 60000 65536"/>
                    <a:gd name="T13" fmla="*/ 0 60000 65536"/>
                    <a:gd name="T14" fmla="*/ 0 60000 65536"/>
                    <a:gd name="T15" fmla="*/ 0 60000 65536"/>
                    <a:gd name="T16" fmla="*/ 0 60000 65536"/>
                    <a:gd name="T17" fmla="*/ 0 60000 65536"/>
                    <a:gd name="T18" fmla="*/ 0 w 25"/>
                    <a:gd name="T19" fmla="*/ 0 h 29"/>
                    <a:gd name="T20" fmla="*/ 25 w 25"/>
                    <a:gd name="T21" fmla="*/ 29 h 29"/>
                  </a:gdLst>
                  <a:ahLst/>
                  <a:cxnLst>
                    <a:cxn ang="T12">
                      <a:pos x="T0" y="T1"/>
                    </a:cxn>
                    <a:cxn ang="T13">
                      <a:pos x="T2" y="T3"/>
                    </a:cxn>
                    <a:cxn ang="T14">
                      <a:pos x="T4" y="T5"/>
                    </a:cxn>
                    <a:cxn ang="T15">
                      <a:pos x="T6" y="T7"/>
                    </a:cxn>
                    <a:cxn ang="T16">
                      <a:pos x="T8" y="T9"/>
                    </a:cxn>
                    <a:cxn ang="T17">
                      <a:pos x="T10" y="T11"/>
                    </a:cxn>
                  </a:cxnLst>
                  <a:rect l="T18" t="T19" r="T20" b="T21"/>
                  <a:pathLst>
                    <a:path w="25" h="29">
                      <a:moveTo>
                        <a:pt x="0" y="27"/>
                      </a:moveTo>
                      <a:lnTo>
                        <a:pt x="19" y="0"/>
                      </a:lnTo>
                      <a:lnTo>
                        <a:pt x="25" y="4"/>
                      </a:lnTo>
                      <a:lnTo>
                        <a:pt x="14" y="29"/>
                      </a:lnTo>
                      <a:lnTo>
                        <a:pt x="0" y="27"/>
                      </a:lnTo>
                      <a:close/>
                    </a:path>
                  </a:pathLst>
                </a:custGeom>
                <a:solidFill>
                  <a:srgbClr val="6666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6" name="Freeform 206"/>
                <p:cNvSpPr>
                  <a:spLocks/>
                </p:cNvSpPr>
                <p:nvPr/>
              </p:nvSpPr>
              <p:spPr bwMode="auto">
                <a:xfrm>
                  <a:off x="4138" y="3681"/>
                  <a:ext cx="11" cy="19"/>
                </a:xfrm>
                <a:custGeom>
                  <a:avLst/>
                  <a:gdLst>
                    <a:gd name="T0" fmla="*/ 0 w 22"/>
                    <a:gd name="T1" fmla="*/ 1 h 38"/>
                    <a:gd name="T2" fmla="*/ 1 w 22"/>
                    <a:gd name="T3" fmla="*/ 0 h 38"/>
                    <a:gd name="T4" fmla="*/ 1 w 22"/>
                    <a:gd name="T5" fmla="*/ 1 h 38"/>
                    <a:gd name="T6" fmla="*/ 1 w 22"/>
                    <a:gd name="T7" fmla="*/ 1 h 38"/>
                    <a:gd name="T8" fmla="*/ 0 w 22"/>
                    <a:gd name="T9" fmla="*/ 1 h 38"/>
                    <a:gd name="T10" fmla="*/ 0 w 22"/>
                    <a:gd name="T11" fmla="*/ 1 h 38"/>
                    <a:gd name="T12" fmla="*/ 0 60000 65536"/>
                    <a:gd name="T13" fmla="*/ 0 60000 65536"/>
                    <a:gd name="T14" fmla="*/ 0 60000 65536"/>
                    <a:gd name="T15" fmla="*/ 0 60000 65536"/>
                    <a:gd name="T16" fmla="*/ 0 60000 65536"/>
                    <a:gd name="T17" fmla="*/ 0 60000 65536"/>
                    <a:gd name="T18" fmla="*/ 0 w 22"/>
                    <a:gd name="T19" fmla="*/ 0 h 38"/>
                    <a:gd name="T20" fmla="*/ 22 w 22"/>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22" h="38">
                      <a:moveTo>
                        <a:pt x="0" y="35"/>
                      </a:moveTo>
                      <a:lnTo>
                        <a:pt x="20" y="0"/>
                      </a:lnTo>
                      <a:lnTo>
                        <a:pt x="22" y="14"/>
                      </a:lnTo>
                      <a:lnTo>
                        <a:pt x="13" y="38"/>
                      </a:lnTo>
                      <a:lnTo>
                        <a:pt x="0" y="35"/>
                      </a:lnTo>
                      <a:close/>
                    </a:path>
                  </a:pathLst>
                </a:custGeom>
                <a:solidFill>
                  <a:srgbClr val="6666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7" name="Freeform 207"/>
                <p:cNvSpPr>
                  <a:spLocks/>
                </p:cNvSpPr>
                <p:nvPr/>
              </p:nvSpPr>
              <p:spPr bwMode="auto">
                <a:xfrm>
                  <a:off x="4160" y="3682"/>
                  <a:ext cx="16" cy="21"/>
                </a:xfrm>
                <a:custGeom>
                  <a:avLst/>
                  <a:gdLst>
                    <a:gd name="T0" fmla="*/ 0 w 32"/>
                    <a:gd name="T1" fmla="*/ 1 h 41"/>
                    <a:gd name="T2" fmla="*/ 1 w 32"/>
                    <a:gd name="T3" fmla="*/ 0 h 41"/>
                    <a:gd name="T4" fmla="*/ 1 w 32"/>
                    <a:gd name="T5" fmla="*/ 1 h 41"/>
                    <a:gd name="T6" fmla="*/ 1 w 32"/>
                    <a:gd name="T7" fmla="*/ 1 h 41"/>
                    <a:gd name="T8" fmla="*/ 0 w 32"/>
                    <a:gd name="T9" fmla="*/ 1 h 41"/>
                    <a:gd name="T10" fmla="*/ 0 w 32"/>
                    <a:gd name="T11" fmla="*/ 1 h 41"/>
                    <a:gd name="T12" fmla="*/ 0 60000 65536"/>
                    <a:gd name="T13" fmla="*/ 0 60000 65536"/>
                    <a:gd name="T14" fmla="*/ 0 60000 65536"/>
                    <a:gd name="T15" fmla="*/ 0 60000 65536"/>
                    <a:gd name="T16" fmla="*/ 0 60000 65536"/>
                    <a:gd name="T17" fmla="*/ 0 60000 65536"/>
                    <a:gd name="T18" fmla="*/ 0 w 32"/>
                    <a:gd name="T19" fmla="*/ 0 h 41"/>
                    <a:gd name="T20" fmla="*/ 32 w 32"/>
                    <a:gd name="T21" fmla="*/ 41 h 41"/>
                  </a:gdLst>
                  <a:ahLst/>
                  <a:cxnLst>
                    <a:cxn ang="T12">
                      <a:pos x="T0" y="T1"/>
                    </a:cxn>
                    <a:cxn ang="T13">
                      <a:pos x="T2" y="T3"/>
                    </a:cxn>
                    <a:cxn ang="T14">
                      <a:pos x="T4" y="T5"/>
                    </a:cxn>
                    <a:cxn ang="T15">
                      <a:pos x="T6" y="T7"/>
                    </a:cxn>
                    <a:cxn ang="T16">
                      <a:pos x="T8" y="T9"/>
                    </a:cxn>
                    <a:cxn ang="T17">
                      <a:pos x="T10" y="T11"/>
                    </a:cxn>
                  </a:cxnLst>
                  <a:rect l="T18" t="T19" r="T20" b="T21"/>
                  <a:pathLst>
                    <a:path w="32" h="41">
                      <a:moveTo>
                        <a:pt x="0" y="39"/>
                      </a:moveTo>
                      <a:lnTo>
                        <a:pt x="25" y="0"/>
                      </a:lnTo>
                      <a:lnTo>
                        <a:pt x="32" y="11"/>
                      </a:lnTo>
                      <a:lnTo>
                        <a:pt x="17" y="41"/>
                      </a:lnTo>
                      <a:lnTo>
                        <a:pt x="0" y="39"/>
                      </a:lnTo>
                      <a:close/>
                    </a:path>
                  </a:pathLst>
                </a:custGeom>
                <a:solidFill>
                  <a:srgbClr val="6666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8" name="Freeform 208"/>
                <p:cNvSpPr>
                  <a:spLocks/>
                </p:cNvSpPr>
                <p:nvPr/>
              </p:nvSpPr>
              <p:spPr bwMode="auto">
                <a:xfrm>
                  <a:off x="4185" y="3684"/>
                  <a:ext cx="16" cy="21"/>
                </a:xfrm>
                <a:custGeom>
                  <a:avLst/>
                  <a:gdLst>
                    <a:gd name="T0" fmla="*/ 0 w 31"/>
                    <a:gd name="T1" fmla="*/ 1 h 41"/>
                    <a:gd name="T2" fmla="*/ 1 w 31"/>
                    <a:gd name="T3" fmla="*/ 0 h 41"/>
                    <a:gd name="T4" fmla="*/ 1 w 31"/>
                    <a:gd name="T5" fmla="*/ 1 h 41"/>
                    <a:gd name="T6" fmla="*/ 1 w 31"/>
                    <a:gd name="T7" fmla="*/ 1 h 41"/>
                    <a:gd name="T8" fmla="*/ 0 w 31"/>
                    <a:gd name="T9" fmla="*/ 1 h 41"/>
                    <a:gd name="T10" fmla="*/ 0 w 31"/>
                    <a:gd name="T11" fmla="*/ 1 h 41"/>
                    <a:gd name="T12" fmla="*/ 0 60000 65536"/>
                    <a:gd name="T13" fmla="*/ 0 60000 65536"/>
                    <a:gd name="T14" fmla="*/ 0 60000 65536"/>
                    <a:gd name="T15" fmla="*/ 0 60000 65536"/>
                    <a:gd name="T16" fmla="*/ 0 60000 65536"/>
                    <a:gd name="T17" fmla="*/ 0 60000 65536"/>
                    <a:gd name="T18" fmla="*/ 0 w 31"/>
                    <a:gd name="T19" fmla="*/ 0 h 41"/>
                    <a:gd name="T20" fmla="*/ 31 w 31"/>
                    <a:gd name="T21" fmla="*/ 41 h 41"/>
                  </a:gdLst>
                  <a:ahLst/>
                  <a:cxnLst>
                    <a:cxn ang="T12">
                      <a:pos x="T0" y="T1"/>
                    </a:cxn>
                    <a:cxn ang="T13">
                      <a:pos x="T2" y="T3"/>
                    </a:cxn>
                    <a:cxn ang="T14">
                      <a:pos x="T4" y="T5"/>
                    </a:cxn>
                    <a:cxn ang="T15">
                      <a:pos x="T6" y="T7"/>
                    </a:cxn>
                    <a:cxn ang="T16">
                      <a:pos x="T8" y="T9"/>
                    </a:cxn>
                    <a:cxn ang="T17">
                      <a:pos x="T10" y="T11"/>
                    </a:cxn>
                  </a:cxnLst>
                  <a:rect l="T18" t="T19" r="T20" b="T21"/>
                  <a:pathLst>
                    <a:path w="31" h="41">
                      <a:moveTo>
                        <a:pt x="0" y="40"/>
                      </a:moveTo>
                      <a:lnTo>
                        <a:pt x="25" y="0"/>
                      </a:lnTo>
                      <a:lnTo>
                        <a:pt x="31" y="7"/>
                      </a:lnTo>
                      <a:lnTo>
                        <a:pt x="16" y="41"/>
                      </a:lnTo>
                      <a:lnTo>
                        <a:pt x="0" y="40"/>
                      </a:lnTo>
                      <a:close/>
                    </a:path>
                  </a:pathLst>
                </a:custGeom>
                <a:solidFill>
                  <a:srgbClr val="6666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9" name="Freeform 209"/>
                <p:cNvSpPr>
                  <a:spLocks/>
                </p:cNvSpPr>
                <p:nvPr/>
              </p:nvSpPr>
              <p:spPr bwMode="auto">
                <a:xfrm>
                  <a:off x="4207" y="3690"/>
                  <a:ext cx="19" cy="16"/>
                </a:xfrm>
                <a:custGeom>
                  <a:avLst/>
                  <a:gdLst>
                    <a:gd name="T0" fmla="*/ 0 w 38"/>
                    <a:gd name="T1" fmla="*/ 0 h 34"/>
                    <a:gd name="T2" fmla="*/ 1 w 38"/>
                    <a:gd name="T3" fmla="*/ 0 h 34"/>
                    <a:gd name="T4" fmla="*/ 1 w 38"/>
                    <a:gd name="T5" fmla="*/ 0 h 34"/>
                    <a:gd name="T6" fmla="*/ 1 w 38"/>
                    <a:gd name="T7" fmla="*/ 0 h 34"/>
                    <a:gd name="T8" fmla="*/ 0 w 38"/>
                    <a:gd name="T9" fmla="*/ 0 h 34"/>
                    <a:gd name="T10" fmla="*/ 0 w 38"/>
                    <a:gd name="T11" fmla="*/ 0 h 34"/>
                    <a:gd name="T12" fmla="*/ 0 60000 65536"/>
                    <a:gd name="T13" fmla="*/ 0 60000 65536"/>
                    <a:gd name="T14" fmla="*/ 0 60000 65536"/>
                    <a:gd name="T15" fmla="*/ 0 60000 65536"/>
                    <a:gd name="T16" fmla="*/ 0 60000 65536"/>
                    <a:gd name="T17" fmla="*/ 0 60000 65536"/>
                    <a:gd name="T18" fmla="*/ 0 w 38"/>
                    <a:gd name="T19" fmla="*/ 0 h 34"/>
                    <a:gd name="T20" fmla="*/ 38 w 38"/>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38" h="34">
                      <a:moveTo>
                        <a:pt x="0" y="34"/>
                      </a:moveTo>
                      <a:lnTo>
                        <a:pt x="27" y="0"/>
                      </a:lnTo>
                      <a:lnTo>
                        <a:pt x="38" y="6"/>
                      </a:lnTo>
                      <a:lnTo>
                        <a:pt x="11" y="34"/>
                      </a:lnTo>
                      <a:lnTo>
                        <a:pt x="0" y="34"/>
                      </a:lnTo>
                      <a:close/>
                    </a:path>
                  </a:pathLst>
                </a:custGeom>
                <a:solidFill>
                  <a:srgbClr val="6666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0" name="Freeform 210"/>
                <p:cNvSpPr>
                  <a:spLocks/>
                </p:cNvSpPr>
                <p:nvPr/>
              </p:nvSpPr>
              <p:spPr bwMode="auto">
                <a:xfrm>
                  <a:off x="3955" y="3687"/>
                  <a:ext cx="12" cy="17"/>
                </a:xfrm>
                <a:custGeom>
                  <a:avLst/>
                  <a:gdLst>
                    <a:gd name="T0" fmla="*/ 0 w 25"/>
                    <a:gd name="T1" fmla="*/ 1 h 34"/>
                    <a:gd name="T2" fmla="*/ 0 w 25"/>
                    <a:gd name="T3" fmla="*/ 0 h 34"/>
                    <a:gd name="T4" fmla="*/ 0 w 25"/>
                    <a:gd name="T5" fmla="*/ 1 h 34"/>
                    <a:gd name="T6" fmla="*/ 0 w 25"/>
                    <a:gd name="T7" fmla="*/ 1 h 34"/>
                    <a:gd name="T8" fmla="*/ 0 w 25"/>
                    <a:gd name="T9" fmla="*/ 1 h 34"/>
                    <a:gd name="T10" fmla="*/ 0 w 25"/>
                    <a:gd name="T11" fmla="*/ 1 h 34"/>
                    <a:gd name="T12" fmla="*/ 0 60000 65536"/>
                    <a:gd name="T13" fmla="*/ 0 60000 65536"/>
                    <a:gd name="T14" fmla="*/ 0 60000 65536"/>
                    <a:gd name="T15" fmla="*/ 0 60000 65536"/>
                    <a:gd name="T16" fmla="*/ 0 60000 65536"/>
                    <a:gd name="T17" fmla="*/ 0 60000 65536"/>
                    <a:gd name="T18" fmla="*/ 0 w 25"/>
                    <a:gd name="T19" fmla="*/ 0 h 34"/>
                    <a:gd name="T20" fmla="*/ 25 w 25"/>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25" h="34">
                      <a:moveTo>
                        <a:pt x="0" y="31"/>
                      </a:moveTo>
                      <a:lnTo>
                        <a:pt x="25" y="0"/>
                      </a:lnTo>
                      <a:lnTo>
                        <a:pt x="25" y="14"/>
                      </a:lnTo>
                      <a:lnTo>
                        <a:pt x="12" y="34"/>
                      </a:lnTo>
                      <a:lnTo>
                        <a:pt x="0" y="31"/>
                      </a:lnTo>
                      <a:close/>
                    </a:path>
                  </a:pathLst>
                </a:custGeom>
                <a:solidFill>
                  <a:srgbClr val="6666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1" name="Freeform 211"/>
                <p:cNvSpPr>
                  <a:spLocks/>
                </p:cNvSpPr>
                <p:nvPr/>
              </p:nvSpPr>
              <p:spPr bwMode="auto">
                <a:xfrm>
                  <a:off x="3995" y="3693"/>
                  <a:ext cx="12" cy="13"/>
                </a:xfrm>
                <a:custGeom>
                  <a:avLst/>
                  <a:gdLst>
                    <a:gd name="T0" fmla="*/ 0 w 23"/>
                    <a:gd name="T1" fmla="*/ 1 h 26"/>
                    <a:gd name="T2" fmla="*/ 1 w 23"/>
                    <a:gd name="T3" fmla="*/ 0 h 26"/>
                    <a:gd name="T4" fmla="*/ 1 w 23"/>
                    <a:gd name="T5" fmla="*/ 1 h 26"/>
                    <a:gd name="T6" fmla="*/ 1 w 23"/>
                    <a:gd name="T7" fmla="*/ 1 h 26"/>
                    <a:gd name="T8" fmla="*/ 0 w 23"/>
                    <a:gd name="T9" fmla="*/ 1 h 26"/>
                    <a:gd name="T10" fmla="*/ 0 w 23"/>
                    <a:gd name="T11" fmla="*/ 1 h 26"/>
                    <a:gd name="T12" fmla="*/ 0 60000 65536"/>
                    <a:gd name="T13" fmla="*/ 0 60000 65536"/>
                    <a:gd name="T14" fmla="*/ 0 60000 65536"/>
                    <a:gd name="T15" fmla="*/ 0 60000 65536"/>
                    <a:gd name="T16" fmla="*/ 0 60000 65536"/>
                    <a:gd name="T17" fmla="*/ 0 60000 65536"/>
                    <a:gd name="T18" fmla="*/ 0 w 23"/>
                    <a:gd name="T19" fmla="*/ 0 h 26"/>
                    <a:gd name="T20" fmla="*/ 23 w 23"/>
                    <a:gd name="T21" fmla="*/ 26 h 26"/>
                  </a:gdLst>
                  <a:ahLst/>
                  <a:cxnLst>
                    <a:cxn ang="T12">
                      <a:pos x="T0" y="T1"/>
                    </a:cxn>
                    <a:cxn ang="T13">
                      <a:pos x="T2" y="T3"/>
                    </a:cxn>
                    <a:cxn ang="T14">
                      <a:pos x="T4" y="T5"/>
                    </a:cxn>
                    <a:cxn ang="T15">
                      <a:pos x="T6" y="T7"/>
                    </a:cxn>
                    <a:cxn ang="T16">
                      <a:pos x="T8" y="T9"/>
                    </a:cxn>
                    <a:cxn ang="T17">
                      <a:pos x="T10" y="T11"/>
                    </a:cxn>
                  </a:cxnLst>
                  <a:rect l="T18" t="T19" r="T20" b="T21"/>
                  <a:pathLst>
                    <a:path w="23" h="26">
                      <a:moveTo>
                        <a:pt x="0" y="24"/>
                      </a:moveTo>
                      <a:lnTo>
                        <a:pt x="19" y="0"/>
                      </a:lnTo>
                      <a:lnTo>
                        <a:pt x="23" y="7"/>
                      </a:lnTo>
                      <a:lnTo>
                        <a:pt x="7" y="26"/>
                      </a:lnTo>
                      <a:lnTo>
                        <a:pt x="0" y="24"/>
                      </a:lnTo>
                      <a:close/>
                    </a:path>
                  </a:pathLst>
                </a:custGeom>
                <a:solidFill>
                  <a:srgbClr val="6666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2" name="Freeform 212"/>
                <p:cNvSpPr>
                  <a:spLocks/>
                </p:cNvSpPr>
                <p:nvPr/>
              </p:nvSpPr>
              <p:spPr bwMode="auto">
                <a:xfrm>
                  <a:off x="4011" y="3693"/>
                  <a:ext cx="12" cy="15"/>
                </a:xfrm>
                <a:custGeom>
                  <a:avLst/>
                  <a:gdLst>
                    <a:gd name="T0" fmla="*/ 0 w 23"/>
                    <a:gd name="T1" fmla="*/ 1 h 29"/>
                    <a:gd name="T2" fmla="*/ 1 w 23"/>
                    <a:gd name="T3" fmla="*/ 0 h 29"/>
                    <a:gd name="T4" fmla="*/ 1 w 23"/>
                    <a:gd name="T5" fmla="*/ 1 h 29"/>
                    <a:gd name="T6" fmla="*/ 1 w 23"/>
                    <a:gd name="T7" fmla="*/ 1 h 29"/>
                    <a:gd name="T8" fmla="*/ 0 w 23"/>
                    <a:gd name="T9" fmla="*/ 1 h 29"/>
                    <a:gd name="T10" fmla="*/ 0 w 23"/>
                    <a:gd name="T11" fmla="*/ 1 h 29"/>
                    <a:gd name="T12" fmla="*/ 0 60000 65536"/>
                    <a:gd name="T13" fmla="*/ 0 60000 65536"/>
                    <a:gd name="T14" fmla="*/ 0 60000 65536"/>
                    <a:gd name="T15" fmla="*/ 0 60000 65536"/>
                    <a:gd name="T16" fmla="*/ 0 60000 65536"/>
                    <a:gd name="T17" fmla="*/ 0 60000 65536"/>
                    <a:gd name="T18" fmla="*/ 0 w 23"/>
                    <a:gd name="T19" fmla="*/ 0 h 29"/>
                    <a:gd name="T20" fmla="*/ 23 w 23"/>
                    <a:gd name="T21" fmla="*/ 29 h 29"/>
                  </a:gdLst>
                  <a:ahLst/>
                  <a:cxnLst>
                    <a:cxn ang="T12">
                      <a:pos x="T0" y="T1"/>
                    </a:cxn>
                    <a:cxn ang="T13">
                      <a:pos x="T2" y="T3"/>
                    </a:cxn>
                    <a:cxn ang="T14">
                      <a:pos x="T4" y="T5"/>
                    </a:cxn>
                    <a:cxn ang="T15">
                      <a:pos x="T6" y="T7"/>
                    </a:cxn>
                    <a:cxn ang="T16">
                      <a:pos x="T8" y="T9"/>
                    </a:cxn>
                    <a:cxn ang="T17">
                      <a:pos x="T10" y="T11"/>
                    </a:cxn>
                  </a:cxnLst>
                  <a:rect l="T18" t="T19" r="T20" b="T21"/>
                  <a:pathLst>
                    <a:path w="23" h="29">
                      <a:moveTo>
                        <a:pt x="0" y="27"/>
                      </a:moveTo>
                      <a:lnTo>
                        <a:pt x="22" y="0"/>
                      </a:lnTo>
                      <a:lnTo>
                        <a:pt x="23" y="10"/>
                      </a:lnTo>
                      <a:lnTo>
                        <a:pt x="15" y="29"/>
                      </a:lnTo>
                      <a:lnTo>
                        <a:pt x="0" y="27"/>
                      </a:lnTo>
                      <a:close/>
                    </a:path>
                  </a:pathLst>
                </a:custGeom>
                <a:solidFill>
                  <a:srgbClr val="6666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3" name="Freeform 213"/>
                <p:cNvSpPr>
                  <a:spLocks/>
                </p:cNvSpPr>
                <p:nvPr/>
              </p:nvSpPr>
              <p:spPr bwMode="auto">
                <a:xfrm>
                  <a:off x="4078" y="3701"/>
                  <a:ext cx="14" cy="14"/>
                </a:xfrm>
                <a:custGeom>
                  <a:avLst/>
                  <a:gdLst>
                    <a:gd name="T0" fmla="*/ 0 w 28"/>
                    <a:gd name="T1" fmla="*/ 1 h 28"/>
                    <a:gd name="T2" fmla="*/ 1 w 28"/>
                    <a:gd name="T3" fmla="*/ 0 h 28"/>
                    <a:gd name="T4" fmla="*/ 1 w 28"/>
                    <a:gd name="T5" fmla="*/ 1 h 28"/>
                    <a:gd name="T6" fmla="*/ 1 w 28"/>
                    <a:gd name="T7" fmla="*/ 1 h 28"/>
                    <a:gd name="T8" fmla="*/ 0 w 28"/>
                    <a:gd name="T9" fmla="*/ 1 h 28"/>
                    <a:gd name="T10" fmla="*/ 0 w 28"/>
                    <a:gd name="T11" fmla="*/ 1 h 28"/>
                    <a:gd name="T12" fmla="*/ 0 60000 65536"/>
                    <a:gd name="T13" fmla="*/ 0 60000 65536"/>
                    <a:gd name="T14" fmla="*/ 0 60000 65536"/>
                    <a:gd name="T15" fmla="*/ 0 60000 65536"/>
                    <a:gd name="T16" fmla="*/ 0 60000 65536"/>
                    <a:gd name="T17" fmla="*/ 0 60000 65536"/>
                    <a:gd name="T18" fmla="*/ 0 w 28"/>
                    <a:gd name="T19" fmla="*/ 0 h 28"/>
                    <a:gd name="T20" fmla="*/ 28 w 28"/>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28" h="28">
                      <a:moveTo>
                        <a:pt x="0" y="28"/>
                      </a:moveTo>
                      <a:lnTo>
                        <a:pt x="24" y="0"/>
                      </a:lnTo>
                      <a:lnTo>
                        <a:pt x="28" y="7"/>
                      </a:lnTo>
                      <a:lnTo>
                        <a:pt x="18" y="28"/>
                      </a:lnTo>
                      <a:lnTo>
                        <a:pt x="0" y="28"/>
                      </a:lnTo>
                      <a:close/>
                    </a:path>
                  </a:pathLst>
                </a:custGeom>
                <a:solidFill>
                  <a:srgbClr val="6666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4" name="Freeform 214"/>
                <p:cNvSpPr>
                  <a:spLocks/>
                </p:cNvSpPr>
                <p:nvPr/>
              </p:nvSpPr>
              <p:spPr bwMode="auto">
                <a:xfrm>
                  <a:off x="4101" y="3704"/>
                  <a:ext cx="13" cy="15"/>
                </a:xfrm>
                <a:custGeom>
                  <a:avLst/>
                  <a:gdLst>
                    <a:gd name="T0" fmla="*/ 0 w 27"/>
                    <a:gd name="T1" fmla="*/ 1 h 29"/>
                    <a:gd name="T2" fmla="*/ 0 w 27"/>
                    <a:gd name="T3" fmla="*/ 0 h 29"/>
                    <a:gd name="T4" fmla="*/ 0 w 27"/>
                    <a:gd name="T5" fmla="*/ 1 h 29"/>
                    <a:gd name="T6" fmla="*/ 0 w 27"/>
                    <a:gd name="T7" fmla="*/ 1 h 29"/>
                    <a:gd name="T8" fmla="*/ 0 w 27"/>
                    <a:gd name="T9" fmla="*/ 1 h 29"/>
                    <a:gd name="T10" fmla="*/ 0 w 27"/>
                    <a:gd name="T11" fmla="*/ 1 h 29"/>
                    <a:gd name="T12" fmla="*/ 0 60000 65536"/>
                    <a:gd name="T13" fmla="*/ 0 60000 65536"/>
                    <a:gd name="T14" fmla="*/ 0 60000 65536"/>
                    <a:gd name="T15" fmla="*/ 0 60000 65536"/>
                    <a:gd name="T16" fmla="*/ 0 60000 65536"/>
                    <a:gd name="T17" fmla="*/ 0 60000 65536"/>
                    <a:gd name="T18" fmla="*/ 0 w 27"/>
                    <a:gd name="T19" fmla="*/ 0 h 29"/>
                    <a:gd name="T20" fmla="*/ 27 w 27"/>
                    <a:gd name="T21" fmla="*/ 29 h 29"/>
                  </a:gdLst>
                  <a:ahLst/>
                  <a:cxnLst>
                    <a:cxn ang="T12">
                      <a:pos x="T0" y="T1"/>
                    </a:cxn>
                    <a:cxn ang="T13">
                      <a:pos x="T2" y="T3"/>
                    </a:cxn>
                    <a:cxn ang="T14">
                      <a:pos x="T4" y="T5"/>
                    </a:cxn>
                    <a:cxn ang="T15">
                      <a:pos x="T6" y="T7"/>
                    </a:cxn>
                    <a:cxn ang="T16">
                      <a:pos x="T8" y="T9"/>
                    </a:cxn>
                    <a:cxn ang="T17">
                      <a:pos x="T10" y="T11"/>
                    </a:cxn>
                  </a:cxnLst>
                  <a:rect l="T18" t="T19" r="T20" b="T21"/>
                  <a:pathLst>
                    <a:path w="27" h="29">
                      <a:moveTo>
                        <a:pt x="0" y="26"/>
                      </a:moveTo>
                      <a:lnTo>
                        <a:pt x="21" y="0"/>
                      </a:lnTo>
                      <a:lnTo>
                        <a:pt x="27" y="7"/>
                      </a:lnTo>
                      <a:lnTo>
                        <a:pt x="13" y="29"/>
                      </a:lnTo>
                      <a:lnTo>
                        <a:pt x="0" y="26"/>
                      </a:lnTo>
                      <a:close/>
                    </a:path>
                  </a:pathLst>
                </a:custGeom>
                <a:solidFill>
                  <a:srgbClr val="6666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5" name="Freeform 215"/>
                <p:cNvSpPr>
                  <a:spLocks/>
                </p:cNvSpPr>
                <p:nvPr/>
              </p:nvSpPr>
              <p:spPr bwMode="auto">
                <a:xfrm>
                  <a:off x="4166" y="3709"/>
                  <a:ext cx="14" cy="19"/>
                </a:xfrm>
                <a:custGeom>
                  <a:avLst/>
                  <a:gdLst>
                    <a:gd name="T0" fmla="*/ 0 w 26"/>
                    <a:gd name="T1" fmla="*/ 1 h 36"/>
                    <a:gd name="T2" fmla="*/ 1 w 26"/>
                    <a:gd name="T3" fmla="*/ 0 h 36"/>
                    <a:gd name="T4" fmla="*/ 1 w 26"/>
                    <a:gd name="T5" fmla="*/ 1 h 36"/>
                    <a:gd name="T6" fmla="*/ 1 w 26"/>
                    <a:gd name="T7" fmla="*/ 1 h 36"/>
                    <a:gd name="T8" fmla="*/ 0 w 26"/>
                    <a:gd name="T9" fmla="*/ 1 h 36"/>
                    <a:gd name="T10" fmla="*/ 0 w 26"/>
                    <a:gd name="T11" fmla="*/ 1 h 36"/>
                    <a:gd name="T12" fmla="*/ 0 60000 65536"/>
                    <a:gd name="T13" fmla="*/ 0 60000 65536"/>
                    <a:gd name="T14" fmla="*/ 0 60000 65536"/>
                    <a:gd name="T15" fmla="*/ 0 60000 65536"/>
                    <a:gd name="T16" fmla="*/ 0 60000 65536"/>
                    <a:gd name="T17" fmla="*/ 0 60000 65536"/>
                    <a:gd name="T18" fmla="*/ 0 w 26"/>
                    <a:gd name="T19" fmla="*/ 0 h 36"/>
                    <a:gd name="T20" fmla="*/ 26 w 26"/>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26" h="36">
                      <a:moveTo>
                        <a:pt x="0" y="35"/>
                      </a:moveTo>
                      <a:lnTo>
                        <a:pt x="26" y="0"/>
                      </a:lnTo>
                      <a:lnTo>
                        <a:pt x="26" y="13"/>
                      </a:lnTo>
                      <a:lnTo>
                        <a:pt x="17" y="36"/>
                      </a:lnTo>
                      <a:lnTo>
                        <a:pt x="0" y="35"/>
                      </a:lnTo>
                      <a:close/>
                    </a:path>
                  </a:pathLst>
                </a:custGeom>
                <a:solidFill>
                  <a:srgbClr val="6666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6" name="Freeform 216"/>
                <p:cNvSpPr>
                  <a:spLocks/>
                </p:cNvSpPr>
                <p:nvPr/>
              </p:nvSpPr>
              <p:spPr bwMode="auto">
                <a:xfrm>
                  <a:off x="4052" y="3723"/>
                  <a:ext cx="153" cy="38"/>
                </a:xfrm>
                <a:custGeom>
                  <a:avLst/>
                  <a:gdLst>
                    <a:gd name="T0" fmla="*/ 0 w 307"/>
                    <a:gd name="T1" fmla="*/ 1 h 74"/>
                    <a:gd name="T2" fmla="*/ 0 w 307"/>
                    <a:gd name="T3" fmla="*/ 1 h 74"/>
                    <a:gd name="T4" fmla="*/ 0 w 307"/>
                    <a:gd name="T5" fmla="*/ 1 h 74"/>
                    <a:gd name="T6" fmla="*/ 0 w 307"/>
                    <a:gd name="T7" fmla="*/ 1 h 74"/>
                    <a:gd name="T8" fmla="*/ 0 w 307"/>
                    <a:gd name="T9" fmla="*/ 1 h 74"/>
                    <a:gd name="T10" fmla="*/ 0 w 307"/>
                    <a:gd name="T11" fmla="*/ 1 h 74"/>
                    <a:gd name="T12" fmla="*/ 0 w 307"/>
                    <a:gd name="T13" fmla="*/ 1 h 74"/>
                    <a:gd name="T14" fmla="*/ 0 w 307"/>
                    <a:gd name="T15" fmla="*/ 1 h 74"/>
                    <a:gd name="T16" fmla="*/ 0 w 307"/>
                    <a:gd name="T17" fmla="*/ 1 h 74"/>
                    <a:gd name="T18" fmla="*/ 0 w 307"/>
                    <a:gd name="T19" fmla="*/ 1 h 74"/>
                    <a:gd name="T20" fmla="*/ 0 w 307"/>
                    <a:gd name="T21" fmla="*/ 1 h 74"/>
                    <a:gd name="T22" fmla="*/ 0 w 307"/>
                    <a:gd name="T23" fmla="*/ 1 h 74"/>
                    <a:gd name="T24" fmla="*/ 0 w 307"/>
                    <a:gd name="T25" fmla="*/ 1 h 74"/>
                    <a:gd name="T26" fmla="*/ 0 w 307"/>
                    <a:gd name="T27" fmla="*/ 1 h 74"/>
                    <a:gd name="T28" fmla="*/ 0 w 307"/>
                    <a:gd name="T29" fmla="*/ 1 h 74"/>
                    <a:gd name="T30" fmla="*/ 0 w 307"/>
                    <a:gd name="T31" fmla="*/ 1 h 74"/>
                    <a:gd name="T32" fmla="*/ 0 w 307"/>
                    <a:gd name="T33" fmla="*/ 1 h 74"/>
                    <a:gd name="T34" fmla="*/ 0 w 307"/>
                    <a:gd name="T35" fmla="*/ 1 h 74"/>
                    <a:gd name="T36" fmla="*/ 0 w 307"/>
                    <a:gd name="T37" fmla="*/ 1 h 74"/>
                    <a:gd name="T38" fmla="*/ 0 w 307"/>
                    <a:gd name="T39" fmla="*/ 1 h 74"/>
                    <a:gd name="T40" fmla="*/ 0 w 307"/>
                    <a:gd name="T41" fmla="*/ 1 h 74"/>
                    <a:gd name="T42" fmla="*/ 0 w 307"/>
                    <a:gd name="T43" fmla="*/ 1 h 74"/>
                    <a:gd name="T44" fmla="*/ 0 w 307"/>
                    <a:gd name="T45" fmla="*/ 1 h 74"/>
                    <a:gd name="T46" fmla="*/ 0 w 307"/>
                    <a:gd name="T47" fmla="*/ 1 h 74"/>
                    <a:gd name="T48" fmla="*/ 0 w 307"/>
                    <a:gd name="T49" fmla="*/ 1 h 74"/>
                    <a:gd name="T50" fmla="*/ 0 w 307"/>
                    <a:gd name="T51" fmla="*/ 1 h 74"/>
                    <a:gd name="T52" fmla="*/ 1 w 307"/>
                    <a:gd name="T53" fmla="*/ 1 h 74"/>
                    <a:gd name="T54" fmla="*/ 1 w 307"/>
                    <a:gd name="T55" fmla="*/ 1 h 74"/>
                    <a:gd name="T56" fmla="*/ 1 w 307"/>
                    <a:gd name="T57" fmla="*/ 1 h 74"/>
                    <a:gd name="T58" fmla="*/ 1 w 307"/>
                    <a:gd name="T59" fmla="*/ 1 h 74"/>
                    <a:gd name="T60" fmla="*/ 1 w 307"/>
                    <a:gd name="T61" fmla="*/ 1 h 74"/>
                    <a:gd name="T62" fmla="*/ 1 w 307"/>
                    <a:gd name="T63" fmla="*/ 1 h 74"/>
                    <a:gd name="T64" fmla="*/ 1 w 307"/>
                    <a:gd name="T65" fmla="*/ 1 h 74"/>
                    <a:gd name="T66" fmla="*/ 1 w 307"/>
                    <a:gd name="T67" fmla="*/ 1 h 74"/>
                    <a:gd name="T68" fmla="*/ 0 w 307"/>
                    <a:gd name="T69" fmla="*/ 1 h 74"/>
                    <a:gd name="T70" fmla="*/ 0 w 307"/>
                    <a:gd name="T71" fmla="*/ 1 h 74"/>
                    <a:gd name="T72" fmla="*/ 0 w 307"/>
                    <a:gd name="T73" fmla="*/ 1 h 74"/>
                    <a:gd name="T74" fmla="*/ 0 w 307"/>
                    <a:gd name="T75" fmla="*/ 1 h 74"/>
                    <a:gd name="T76" fmla="*/ 0 w 307"/>
                    <a:gd name="T77" fmla="*/ 1 h 74"/>
                    <a:gd name="T78" fmla="*/ 0 w 307"/>
                    <a:gd name="T79" fmla="*/ 1 h 74"/>
                    <a:gd name="T80" fmla="*/ 0 w 307"/>
                    <a:gd name="T81" fmla="*/ 1 h 74"/>
                    <a:gd name="T82" fmla="*/ 0 w 307"/>
                    <a:gd name="T83" fmla="*/ 1 h 74"/>
                    <a:gd name="T84" fmla="*/ 0 w 307"/>
                    <a:gd name="T85" fmla="*/ 1 h 74"/>
                    <a:gd name="T86" fmla="*/ 0 w 307"/>
                    <a:gd name="T87" fmla="*/ 1 h 74"/>
                    <a:gd name="T88" fmla="*/ 0 w 307"/>
                    <a:gd name="T89" fmla="*/ 1 h 74"/>
                    <a:gd name="T90" fmla="*/ 0 w 307"/>
                    <a:gd name="T91" fmla="*/ 1 h 74"/>
                    <a:gd name="T92" fmla="*/ 0 w 307"/>
                    <a:gd name="T93" fmla="*/ 1 h 74"/>
                    <a:gd name="T94" fmla="*/ 0 w 307"/>
                    <a:gd name="T95" fmla="*/ 1 h 74"/>
                    <a:gd name="T96" fmla="*/ 0 w 307"/>
                    <a:gd name="T97" fmla="*/ 1 h 74"/>
                    <a:gd name="T98" fmla="*/ 0 w 307"/>
                    <a:gd name="T99" fmla="*/ 1 h 74"/>
                    <a:gd name="T100" fmla="*/ 0 w 307"/>
                    <a:gd name="T101" fmla="*/ 1 h 74"/>
                    <a:gd name="T102" fmla="*/ 0 w 307"/>
                    <a:gd name="T103" fmla="*/ 1 h 74"/>
                    <a:gd name="T104" fmla="*/ 0 w 307"/>
                    <a:gd name="T105" fmla="*/ 1 h 74"/>
                    <a:gd name="T106" fmla="*/ 0 w 307"/>
                    <a:gd name="T107" fmla="*/ 1 h 74"/>
                    <a:gd name="T108" fmla="*/ 0 w 307"/>
                    <a:gd name="T109" fmla="*/ 1 h 74"/>
                    <a:gd name="T110" fmla="*/ 0 w 307"/>
                    <a:gd name="T111" fmla="*/ 1 h 74"/>
                    <a:gd name="T112" fmla="*/ 0 w 307"/>
                    <a:gd name="T113" fmla="*/ 1 h 74"/>
                    <a:gd name="T114" fmla="*/ 0 w 307"/>
                    <a:gd name="T115" fmla="*/ 1 h 74"/>
                    <a:gd name="T116" fmla="*/ 0 w 307"/>
                    <a:gd name="T117" fmla="*/ 1 h 74"/>
                    <a:gd name="T118" fmla="*/ 0 w 307"/>
                    <a:gd name="T119" fmla="*/ 0 h 74"/>
                    <a:gd name="T120" fmla="*/ 0 w 307"/>
                    <a:gd name="T121" fmla="*/ 1 h 7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07"/>
                    <a:gd name="T184" fmla="*/ 0 h 74"/>
                    <a:gd name="T185" fmla="*/ 307 w 307"/>
                    <a:gd name="T186" fmla="*/ 74 h 7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07" h="74">
                      <a:moveTo>
                        <a:pt x="20" y="22"/>
                      </a:moveTo>
                      <a:lnTo>
                        <a:pt x="22" y="22"/>
                      </a:lnTo>
                      <a:lnTo>
                        <a:pt x="25" y="22"/>
                      </a:lnTo>
                      <a:lnTo>
                        <a:pt x="28" y="23"/>
                      </a:lnTo>
                      <a:lnTo>
                        <a:pt x="32" y="23"/>
                      </a:lnTo>
                      <a:lnTo>
                        <a:pt x="38" y="23"/>
                      </a:lnTo>
                      <a:lnTo>
                        <a:pt x="41" y="23"/>
                      </a:lnTo>
                      <a:lnTo>
                        <a:pt x="45" y="25"/>
                      </a:lnTo>
                      <a:lnTo>
                        <a:pt x="48" y="25"/>
                      </a:lnTo>
                      <a:lnTo>
                        <a:pt x="53" y="26"/>
                      </a:lnTo>
                      <a:lnTo>
                        <a:pt x="57" y="26"/>
                      </a:lnTo>
                      <a:lnTo>
                        <a:pt x="60" y="26"/>
                      </a:lnTo>
                      <a:lnTo>
                        <a:pt x="64" y="27"/>
                      </a:lnTo>
                      <a:lnTo>
                        <a:pt x="69" y="27"/>
                      </a:lnTo>
                      <a:lnTo>
                        <a:pt x="73" y="29"/>
                      </a:lnTo>
                      <a:lnTo>
                        <a:pt x="78" y="29"/>
                      </a:lnTo>
                      <a:lnTo>
                        <a:pt x="82" y="29"/>
                      </a:lnTo>
                      <a:lnTo>
                        <a:pt x="88" y="30"/>
                      </a:lnTo>
                      <a:lnTo>
                        <a:pt x="92" y="32"/>
                      </a:lnTo>
                      <a:lnTo>
                        <a:pt x="97" y="32"/>
                      </a:lnTo>
                      <a:lnTo>
                        <a:pt x="103" y="33"/>
                      </a:lnTo>
                      <a:lnTo>
                        <a:pt x="108" y="35"/>
                      </a:lnTo>
                      <a:lnTo>
                        <a:pt x="113" y="35"/>
                      </a:lnTo>
                      <a:lnTo>
                        <a:pt x="119" y="36"/>
                      </a:lnTo>
                      <a:lnTo>
                        <a:pt x="125" y="36"/>
                      </a:lnTo>
                      <a:lnTo>
                        <a:pt x="129" y="38"/>
                      </a:lnTo>
                      <a:lnTo>
                        <a:pt x="135" y="38"/>
                      </a:lnTo>
                      <a:lnTo>
                        <a:pt x="139" y="39"/>
                      </a:lnTo>
                      <a:lnTo>
                        <a:pt x="145" y="39"/>
                      </a:lnTo>
                      <a:lnTo>
                        <a:pt x="151" y="41"/>
                      </a:lnTo>
                      <a:lnTo>
                        <a:pt x="155" y="41"/>
                      </a:lnTo>
                      <a:lnTo>
                        <a:pt x="161" y="42"/>
                      </a:lnTo>
                      <a:lnTo>
                        <a:pt x="167" y="42"/>
                      </a:lnTo>
                      <a:lnTo>
                        <a:pt x="173" y="44"/>
                      </a:lnTo>
                      <a:lnTo>
                        <a:pt x="177" y="44"/>
                      </a:lnTo>
                      <a:lnTo>
                        <a:pt x="183" y="45"/>
                      </a:lnTo>
                      <a:lnTo>
                        <a:pt x="188" y="45"/>
                      </a:lnTo>
                      <a:lnTo>
                        <a:pt x="194" y="47"/>
                      </a:lnTo>
                      <a:lnTo>
                        <a:pt x="199" y="47"/>
                      </a:lnTo>
                      <a:lnTo>
                        <a:pt x="204" y="48"/>
                      </a:lnTo>
                      <a:lnTo>
                        <a:pt x="210" y="48"/>
                      </a:lnTo>
                      <a:lnTo>
                        <a:pt x="214" y="49"/>
                      </a:lnTo>
                      <a:lnTo>
                        <a:pt x="219" y="49"/>
                      </a:lnTo>
                      <a:lnTo>
                        <a:pt x="223" y="51"/>
                      </a:lnTo>
                      <a:lnTo>
                        <a:pt x="227" y="51"/>
                      </a:lnTo>
                      <a:lnTo>
                        <a:pt x="232" y="52"/>
                      </a:lnTo>
                      <a:lnTo>
                        <a:pt x="236" y="52"/>
                      </a:lnTo>
                      <a:lnTo>
                        <a:pt x="241" y="52"/>
                      </a:lnTo>
                      <a:lnTo>
                        <a:pt x="245" y="54"/>
                      </a:lnTo>
                      <a:lnTo>
                        <a:pt x="249" y="55"/>
                      </a:lnTo>
                      <a:lnTo>
                        <a:pt x="252" y="55"/>
                      </a:lnTo>
                      <a:lnTo>
                        <a:pt x="255" y="55"/>
                      </a:lnTo>
                      <a:lnTo>
                        <a:pt x="258" y="55"/>
                      </a:lnTo>
                      <a:lnTo>
                        <a:pt x="263" y="57"/>
                      </a:lnTo>
                      <a:lnTo>
                        <a:pt x="267" y="57"/>
                      </a:lnTo>
                      <a:lnTo>
                        <a:pt x="273" y="58"/>
                      </a:lnTo>
                      <a:lnTo>
                        <a:pt x="279" y="60"/>
                      </a:lnTo>
                      <a:lnTo>
                        <a:pt x="304" y="32"/>
                      </a:lnTo>
                      <a:lnTo>
                        <a:pt x="307" y="41"/>
                      </a:lnTo>
                      <a:lnTo>
                        <a:pt x="283" y="74"/>
                      </a:lnTo>
                      <a:lnTo>
                        <a:pt x="282" y="74"/>
                      </a:lnTo>
                      <a:lnTo>
                        <a:pt x="280" y="73"/>
                      </a:lnTo>
                      <a:lnTo>
                        <a:pt x="276" y="73"/>
                      </a:lnTo>
                      <a:lnTo>
                        <a:pt x="271" y="73"/>
                      </a:lnTo>
                      <a:lnTo>
                        <a:pt x="268" y="71"/>
                      </a:lnTo>
                      <a:lnTo>
                        <a:pt x="265" y="71"/>
                      </a:lnTo>
                      <a:lnTo>
                        <a:pt x="263" y="70"/>
                      </a:lnTo>
                      <a:lnTo>
                        <a:pt x="258" y="70"/>
                      </a:lnTo>
                      <a:lnTo>
                        <a:pt x="254" y="69"/>
                      </a:lnTo>
                      <a:lnTo>
                        <a:pt x="251" y="69"/>
                      </a:lnTo>
                      <a:lnTo>
                        <a:pt x="246" y="69"/>
                      </a:lnTo>
                      <a:lnTo>
                        <a:pt x="242" y="69"/>
                      </a:lnTo>
                      <a:lnTo>
                        <a:pt x="238" y="67"/>
                      </a:lnTo>
                      <a:lnTo>
                        <a:pt x="233" y="66"/>
                      </a:lnTo>
                      <a:lnTo>
                        <a:pt x="227" y="66"/>
                      </a:lnTo>
                      <a:lnTo>
                        <a:pt x="223" y="64"/>
                      </a:lnTo>
                      <a:lnTo>
                        <a:pt x="217" y="63"/>
                      </a:lnTo>
                      <a:lnTo>
                        <a:pt x="211" y="63"/>
                      </a:lnTo>
                      <a:lnTo>
                        <a:pt x="205" y="61"/>
                      </a:lnTo>
                      <a:lnTo>
                        <a:pt x="201" y="61"/>
                      </a:lnTo>
                      <a:lnTo>
                        <a:pt x="195" y="60"/>
                      </a:lnTo>
                      <a:lnTo>
                        <a:pt x="189" y="58"/>
                      </a:lnTo>
                      <a:lnTo>
                        <a:pt x="182" y="57"/>
                      </a:lnTo>
                      <a:lnTo>
                        <a:pt x="176" y="57"/>
                      </a:lnTo>
                      <a:lnTo>
                        <a:pt x="170" y="55"/>
                      </a:lnTo>
                      <a:lnTo>
                        <a:pt x="164" y="55"/>
                      </a:lnTo>
                      <a:lnTo>
                        <a:pt x="158" y="54"/>
                      </a:lnTo>
                      <a:lnTo>
                        <a:pt x="152" y="54"/>
                      </a:lnTo>
                      <a:lnTo>
                        <a:pt x="145" y="52"/>
                      </a:lnTo>
                      <a:lnTo>
                        <a:pt x="139" y="51"/>
                      </a:lnTo>
                      <a:lnTo>
                        <a:pt x="132" y="49"/>
                      </a:lnTo>
                      <a:lnTo>
                        <a:pt x="126" y="49"/>
                      </a:lnTo>
                      <a:lnTo>
                        <a:pt x="119" y="48"/>
                      </a:lnTo>
                      <a:lnTo>
                        <a:pt x="114" y="47"/>
                      </a:lnTo>
                      <a:lnTo>
                        <a:pt x="107" y="45"/>
                      </a:lnTo>
                      <a:lnTo>
                        <a:pt x="101" y="45"/>
                      </a:lnTo>
                      <a:lnTo>
                        <a:pt x="95" y="44"/>
                      </a:lnTo>
                      <a:lnTo>
                        <a:pt x="89" y="42"/>
                      </a:lnTo>
                      <a:lnTo>
                        <a:pt x="82" y="42"/>
                      </a:lnTo>
                      <a:lnTo>
                        <a:pt x="78" y="41"/>
                      </a:lnTo>
                      <a:lnTo>
                        <a:pt x="72" y="39"/>
                      </a:lnTo>
                      <a:lnTo>
                        <a:pt x="66" y="39"/>
                      </a:lnTo>
                      <a:lnTo>
                        <a:pt x="61" y="38"/>
                      </a:lnTo>
                      <a:lnTo>
                        <a:pt x="56" y="38"/>
                      </a:lnTo>
                      <a:lnTo>
                        <a:pt x="50" y="36"/>
                      </a:lnTo>
                      <a:lnTo>
                        <a:pt x="45" y="36"/>
                      </a:lnTo>
                      <a:lnTo>
                        <a:pt x="41" y="35"/>
                      </a:lnTo>
                      <a:lnTo>
                        <a:pt x="35" y="35"/>
                      </a:lnTo>
                      <a:lnTo>
                        <a:pt x="31" y="33"/>
                      </a:lnTo>
                      <a:lnTo>
                        <a:pt x="28" y="33"/>
                      </a:lnTo>
                      <a:lnTo>
                        <a:pt x="23" y="32"/>
                      </a:lnTo>
                      <a:lnTo>
                        <a:pt x="20" y="32"/>
                      </a:lnTo>
                      <a:lnTo>
                        <a:pt x="16" y="32"/>
                      </a:lnTo>
                      <a:lnTo>
                        <a:pt x="13" y="30"/>
                      </a:lnTo>
                      <a:lnTo>
                        <a:pt x="10" y="30"/>
                      </a:lnTo>
                      <a:lnTo>
                        <a:pt x="7" y="30"/>
                      </a:lnTo>
                      <a:lnTo>
                        <a:pt x="1" y="29"/>
                      </a:lnTo>
                      <a:lnTo>
                        <a:pt x="0" y="29"/>
                      </a:lnTo>
                      <a:lnTo>
                        <a:pt x="29" y="1"/>
                      </a:lnTo>
                      <a:lnTo>
                        <a:pt x="36" y="0"/>
                      </a:lnTo>
                      <a:lnTo>
                        <a:pt x="20" y="22"/>
                      </a:lnTo>
                      <a:close/>
                    </a:path>
                  </a:pathLst>
                </a:custGeom>
                <a:solidFill>
                  <a:srgbClr val="6666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7" name="Freeform 217"/>
                <p:cNvSpPr>
                  <a:spLocks/>
                </p:cNvSpPr>
                <p:nvPr/>
              </p:nvSpPr>
              <p:spPr bwMode="auto">
                <a:xfrm>
                  <a:off x="4029" y="3742"/>
                  <a:ext cx="160" cy="38"/>
                </a:xfrm>
                <a:custGeom>
                  <a:avLst/>
                  <a:gdLst>
                    <a:gd name="T0" fmla="*/ 1 w 320"/>
                    <a:gd name="T1" fmla="*/ 1 h 76"/>
                    <a:gd name="T2" fmla="*/ 2 w 320"/>
                    <a:gd name="T3" fmla="*/ 1 h 76"/>
                    <a:gd name="T4" fmla="*/ 2 w 320"/>
                    <a:gd name="T5" fmla="*/ 1 h 76"/>
                    <a:gd name="T6" fmla="*/ 2 w 320"/>
                    <a:gd name="T7" fmla="*/ 1 h 76"/>
                    <a:gd name="T8" fmla="*/ 2 w 320"/>
                    <a:gd name="T9" fmla="*/ 1 h 76"/>
                    <a:gd name="T10" fmla="*/ 2 w 320"/>
                    <a:gd name="T11" fmla="*/ 1 h 76"/>
                    <a:gd name="T12" fmla="*/ 2 w 320"/>
                    <a:gd name="T13" fmla="*/ 1 h 76"/>
                    <a:gd name="T14" fmla="*/ 2 w 320"/>
                    <a:gd name="T15" fmla="*/ 1 h 76"/>
                    <a:gd name="T16" fmla="*/ 2 w 320"/>
                    <a:gd name="T17" fmla="*/ 1 h 76"/>
                    <a:gd name="T18" fmla="*/ 1 w 320"/>
                    <a:gd name="T19" fmla="*/ 1 h 76"/>
                    <a:gd name="T20" fmla="*/ 1 w 320"/>
                    <a:gd name="T21" fmla="*/ 1 h 76"/>
                    <a:gd name="T22" fmla="*/ 1 w 320"/>
                    <a:gd name="T23" fmla="*/ 1 h 76"/>
                    <a:gd name="T24" fmla="*/ 1 w 320"/>
                    <a:gd name="T25" fmla="*/ 1 h 76"/>
                    <a:gd name="T26" fmla="*/ 1 w 320"/>
                    <a:gd name="T27" fmla="*/ 1 h 76"/>
                    <a:gd name="T28" fmla="*/ 1 w 320"/>
                    <a:gd name="T29" fmla="*/ 1 h 76"/>
                    <a:gd name="T30" fmla="*/ 1 w 320"/>
                    <a:gd name="T31" fmla="*/ 1 h 76"/>
                    <a:gd name="T32" fmla="*/ 1 w 320"/>
                    <a:gd name="T33" fmla="*/ 1 h 76"/>
                    <a:gd name="T34" fmla="*/ 1 w 320"/>
                    <a:gd name="T35" fmla="*/ 1 h 76"/>
                    <a:gd name="T36" fmla="*/ 1 w 320"/>
                    <a:gd name="T37" fmla="*/ 1 h 76"/>
                    <a:gd name="T38" fmla="*/ 1 w 320"/>
                    <a:gd name="T39" fmla="*/ 1 h 76"/>
                    <a:gd name="T40" fmla="*/ 1 w 320"/>
                    <a:gd name="T41" fmla="*/ 1 h 76"/>
                    <a:gd name="T42" fmla="*/ 1 w 320"/>
                    <a:gd name="T43" fmla="*/ 1 h 76"/>
                    <a:gd name="T44" fmla="*/ 1 w 320"/>
                    <a:gd name="T45" fmla="*/ 1 h 76"/>
                    <a:gd name="T46" fmla="*/ 1 w 320"/>
                    <a:gd name="T47" fmla="*/ 1 h 76"/>
                    <a:gd name="T48" fmla="*/ 1 w 320"/>
                    <a:gd name="T49" fmla="*/ 1 h 76"/>
                    <a:gd name="T50" fmla="*/ 1 w 320"/>
                    <a:gd name="T51" fmla="*/ 1 h 76"/>
                    <a:gd name="T52" fmla="*/ 1 w 320"/>
                    <a:gd name="T53" fmla="*/ 1 h 76"/>
                    <a:gd name="T54" fmla="*/ 1 w 320"/>
                    <a:gd name="T55" fmla="*/ 1 h 76"/>
                    <a:gd name="T56" fmla="*/ 1 w 320"/>
                    <a:gd name="T57" fmla="*/ 1 h 76"/>
                    <a:gd name="T58" fmla="*/ 1 w 320"/>
                    <a:gd name="T59" fmla="*/ 1 h 76"/>
                    <a:gd name="T60" fmla="*/ 1 w 320"/>
                    <a:gd name="T61" fmla="*/ 1 h 76"/>
                    <a:gd name="T62" fmla="*/ 1 w 320"/>
                    <a:gd name="T63" fmla="*/ 1 h 76"/>
                    <a:gd name="T64" fmla="*/ 1 w 320"/>
                    <a:gd name="T65" fmla="*/ 0 h 76"/>
                    <a:gd name="T66" fmla="*/ 1 w 320"/>
                    <a:gd name="T67" fmla="*/ 1 h 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20"/>
                    <a:gd name="T103" fmla="*/ 0 h 76"/>
                    <a:gd name="T104" fmla="*/ 320 w 320"/>
                    <a:gd name="T105" fmla="*/ 76 h 7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20" h="76">
                      <a:moveTo>
                        <a:pt x="21" y="27"/>
                      </a:moveTo>
                      <a:lnTo>
                        <a:pt x="146" y="47"/>
                      </a:lnTo>
                      <a:lnTo>
                        <a:pt x="231" y="59"/>
                      </a:lnTo>
                      <a:lnTo>
                        <a:pt x="298" y="62"/>
                      </a:lnTo>
                      <a:lnTo>
                        <a:pt x="311" y="41"/>
                      </a:lnTo>
                      <a:lnTo>
                        <a:pt x="320" y="49"/>
                      </a:lnTo>
                      <a:lnTo>
                        <a:pt x="301" y="76"/>
                      </a:lnTo>
                      <a:lnTo>
                        <a:pt x="300" y="75"/>
                      </a:lnTo>
                      <a:lnTo>
                        <a:pt x="298" y="75"/>
                      </a:lnTo>
                      <a:lnTo>
                        <a:pt x="295" y="75"/>
                      </a:lnTo>
                      <a:lnTo>
                        <a:pt x="292" y="75"/>
                      </a:lnTo>
                      <a:lnTo>
                        <a:pt x="287" y="74"/>
                      </a:lnTo>
                      <a:lnTo>
                        <a:pt x="281" y="74"/>
                      </a:lnTo>
                      <a:lnTo>
                        <a:pt x="278" y="72"/>
                      </a:lnTo>
                      <a:lnTo>
                        <a:pt x="273" y="72"/>
                      </a:lnTo>
                      <a:lnTo>
                        <a:pt x="270" y="72"/>
                      </a:lnTo>
                      <a:lnTo>
                        <a:pt x="267" y="72"/>
                      </a:lnTo>
                      <a:lnTo>
                        <a:pt x="263" y="71"/>
                      </a:lnTo>
                      <a:lnTo>
                        <a:pt x="259" y="71"/>
                      </a:lnTo>
                      <a:lnTo>
                        <a:pt x="254" y="69"/>
                      </a:lnTo>
                      <a:lnTo>
                        <a:pt x="250" y="69"/>
                      </a:lnTo>
                      <a:lnTo>
                        <a:pt x="245" y="69"/>
                      </a:lnTo>
                      <a:lnTo>
                        <a:pt x="241" y="69"/>
                      </a:lnTo>
                      <a:lnTo>
                        <a:pt x="235" y="68"/>
                      </a:lnTo>
                      <a:lnTo>
                        <a:pt x="231" y="68"/>
                      </a:lnTo>
                      <a:lnTo>
                        <a:pt x="225" y="66"/>
                      </a:lnTo>
                      <a:lnTo>
                        <a:pt x="219" y="66"/>
                      </a:lnTo>
                      <a:lnTo>
                        <a:pt x="215" y="65"/>
                      </a:lnTo>
                      <a:lnTo>
                        <a:pt x="209" y="65"/>
                      </a:lnTo>
                      <a:lnTo>
                        <a:pt x="203" y="63"/>
                      </a:lnTo>
                      <a:lnTo>
                        <a:pt x="197" y="63"/>
                      </a:lnTo>
                      <a:lnTo>
                        <a:pt x="191" y="62"/>
                      </a:lnTo>
                      <a:lnTo>
                        <a:pt x="185" y="62"/>
                      </a:lnTo>
                      <a:lnTo>
                        <a:pt x="179" y="60"/>
                      </a:lnTo>
                      <a:lnTo>
                        <a:pt x="173" y="60"/>
                      </a:lnTo>
                      <a:lnTo>
                        <a:pt x="168" y="59"/>
                      </a:lnTo>
                      <a:lnTo>
                        <a:pt x="162" y="59"/>
                      </a:lnTo>
                      <a:lnTo>
                        <a:pt x="154" y="57"/>
                      </a:lnTo>
                      <a:lnTo>
                        <a:pt x="149" y="57"/>
                      </a:lnTo>
                      <a:lnTo>
                        <a:pt x="141" y="56"/>
                      </a:lnTo>
                      <a:lnTo>
                        <a:pt x="135" y="56"/>
                      </a:lnTo>
                      <a:lnTo>
                        <a:pt x="129" y="54"/>
                      </a:lnTo>
                      <a:lnTo>
                        <a:pt x="124" y="53"/>
                      </a:lnTo>
                      <a:lnTo>
                        <a:pt x="116" y="53"/>
                      </a:lnTo>
                      <a:lnTo>
                        <a:pt x="110" y="52"/>
                      </a:lnTo>
                      <a:lnTo>
                        <a:pt x="104" y="50"/>
                      </a:lnTo>
                      <a:lnTo>
                        <a:pt x="99" y="50"/>
                      </a:lnTo>
                      <a:lnTo>
                        <a:pt x="93" y="49"/>
                      </a:lnTo>
                      <a:lnTo>
                        <a:pt x="87" y="49"/>
                      </a:lnTo>
                      <a:lnTo>
                        <a:pt x="79" y="47"/>
                      </a:lnTo>
                      <a:lnTo>
                        <a:pt x="74" y="46"/>
                      </a:lnTo>
                      <a:lnTo>
                        <a:pt x="68" y="46"/>
                      </a:lnTo>
                      <a:lnTo>
                        <a:pt x="62" y="44"/>
                      </a:lnTo>
                      <a:lnTo>
                        <a:pt x="56" y="43"/>
                      </a:lnTo>
                      <a:lnTo>
                        <a:pt x="50" y="43"/>
                      </a:lnTo>
                      <a:lnTo>
                        <a:pt x="46" y="41"/>
                      </a:lnTo>
                      <a:lnTo>
                        <a:pt x="40" y="41"/>
                      </a:lnTo>
                      <a:lnTo>
                        <a:pt x="34" y="40"/>
                      </a:lnTo>
                      <a:lnTo>
                        <a:pt x="28" y="38"/>
                      </a:lnTo>
                      <a:lnTo>
                        <a:pt x="24" y="37"/>
                      </a:lnTo>
                      <a:lnTo>
                        <a:pt x="18" y="37"/>
                      </a:lnTo>
                      <a:lnTo>
                        <a:pt x="13" y="35"/>
                      </a:lnTo>
                      <a:lnTo>
                        <a:pt x="9" y="35"/>
                      </a:lnTo>
                      <a:lnTo>
                        <a:pt x="3" y="34"/>
                      </a:lnTo>
                      <a:lnTo>
                        <a:pt x="0" y="34"/>
                      </a:lnTo>
                      <a:lnTo>
                        <a:pt x="35" y="0"/>
                      </a:lnTo>
                      <a:lnTo>
                        <a:pt x="35" y="6"/>
                      </a:lnTo>
                      <a:lnTo>
                        <a:pt x="21" y="27"/>
                      </a:lnTo>
                      <a:close/>
                    </a:path>
                  </a:pathLst>
                </a:custGeom>
                <a:solidFill>
                  <a:srgbClr val="6666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8" name="Freeform 218"/>
                <p:cNvSpPr>
                  <a:spLocks/>
                </p:cNvSpPr>
                <p:nvPr/>
              </p:nvSpPr>
              <p:spPr bwMode="auto">
                <a:xfrm>
                  <a:off x="3904" y="3705"/>
                  <a:ext cx="55" cy="19"/>
                </a:xfrm>
                <a:custGeom>
                  <a:avLst/>
                  <a:gdLst>
                    <a:gd name="T0" fmla="*/ 1 w 110"/>
                    <a:gd name="T1" fmla="*/ 0 h 38"/>
                    <a:gd name="T2" fmla="*/ 1 w 110"/>
                    <a:gd name="T3" fmla="*/ 1 h 38"/>
                    <a:gd name="T4" fmla="*/ 1 w 110"/>
                    <a:gd name="T5" fmla="*/ 1 h 38"/>
                    <a:gd name="T6" fmla="*/ 1 w 110"/>
                    <a:gd name="T7" fmla="*/ 1 h 38"/>
                    <a:gd name="T8" fmla="*/ 1 w 110"/>
                    <a:gd name="T9" fmla="*/ 1 h 38"/>
                    <a:gd name="T10" fmla="*/ 1 w 110"/>
                    <a:gd name="T11" fmla="*/ 1 h 38"/>
                    <a:gd name="T12" fmla="*/ 1 w 110"/>
                    <a:gd name="T13" fmla="*/ 1 h 38"/>
                    <a:gd name="T14" fmla="*/ 1 w 110"/>
                    <a:gd name="T15" fmla="*/ 1 h 38"/>
                    <a:gd name="T16" fmla="*/ 1 w 110"/>
                    <a:gd name="T17" fmla="*/ 1 h 38"/>
                    <a:gd name="T18" fmla="*/ 1 w 110"/>
                    <a:gd name="T19" fmla="*/ 1 h 38"/>
                    <a:gd name="T20" fmla="*/ 1 w 110"/>
                    <a:gd name="T21" fmla="*/ 1 h 38"/>
                    <a:gd name="T22" fmla="*/ 1 w 110"/>
                    <a:gd name="T23" fmla="*/ 1 h 38"/>
                    <a:gd name="T24" fmla="*/ 1 w 110"/>
                    <a:gd name="T25" fmla="*/ 1 h 38"/>
                    <a:gd name="T26" fmla="*/ 1 w 110"/>
                    <a:gd name="T27" fmla="*/ 1 h 38"/>
                    <a:gd name="T28" fmla="*/ 1 w 110"/>
                    <a:gd name="T29" fmla="*/ 1 h 38"/>
                    <a:gd name="T30" fmla="*/ 1 w 110"/>
                    <a:gd name="T31" fmla="*/ 1 h 38"/>
                    <a:gd name="T32" fmla="*/ 1 w 110"/>
                    <a:gd name="T33" fmla="*/ 1 h 38"/>
                    <a:gd name="T34" fmla="*/ 1 w 110"/>
                    <a:gd name="T35" fmla="*/ 1 h 38"/>
                    <a:gd name="T36" fmla="*/ 1 w 110"/>
                    <a:gd name="T37" fmla="*/ 1 h 38"/>
                    <a:gd name="T38" fmla="*/ 1 w 110"/>
                    <a:gd name="T39" fmla="*/ 1 h 38"/>
                    <a:gd name="T40" fmla="*/ 1 w 110"/>
                    <a:gd name="T41" fmla="*/ 1 h 38"/>
                    <a:gd name="T42" fmla="*/ 1 w 110"/>
                    <a:gd name="T43" fmla="*/ 1 h 38"/>
                    <a:gd name="T44" fmla="*/ 1 w 110"/>
                    <a:gd name="T45" fmla="*/ 1 h 38"/>
                    <a:gd name="T46" fmla="*/ 1 w 110"/>
                    <a:gd name="T47" fmla="*/ 1 h 38"/>
                    <a:gd name="T48" fmla="*/ 1 w 110"/>
                    <a:gd name="T49" fmla="*/ 1 h 38"/>
                    <a:gd name="T50" fmla="*/ 0 w 110"/>
                    <a:gd name="T51" fmla="*/ 1 h 38"/>
                    <a:gd name="T52" fmla="*/ 0 w 110"/>
                    <a:gd name="T53" fmla="*/ 1 h 38"/>
                    <a:gd name="T54" fmla="*/ 1 w 110"/>
                    <a:gd name="T55" fmla="*/ 1 h 38"/>
                    <a:gd name="T56" fmla="*/ 1 w 110"/>
                    <a:gd name="T57" fmla="*/ 1 h 38"/>
                    <a:gd name="T58" fmla="*/ 1 w 110"/>
                    <a:gd name="T59" fmla="*/ 1 h 38"/>
                    <a:gd name="T60" fmla="*/ 1 w 110"/>
                    <a:gd name="T61" fmla="*/ 1 h 38"/>
                    <a:gd name="T62" fmla="*/ 1 w 110"/>
                    <a:gd name="T63" fmla="*/ 1 h 38"/>
                    <a:gd name="T64" fmla="*/ 1 w 110"/>
                    <a:gd name="T65" fmla="*/ 1 h 38"/>
                    <a:gd name="T66" fmla="*/ 1 w 110"/>
                    <a:gd name="T67" fmla="*/ 1 h 38"/>
                    <a:gd name="T68" fmla="*/ 1 w 110"/>
                    <a:gd name="T69" fmla="*/ 1 h 38"/>
                    <a:gd name="T70" fmla="*/ 1 w 110"/>
                    <a:gd name="T71" fmla="*/ 1 h 38"/>
                    <a:gd name="T72" fmla="*/ 1 w 110"/>
                    <a:gd name="T73" fmla="*/ 1 h 38"/>
                    <a:gd name="T74" fmla="*/ 1 w 110"/>
                    <a:gd name="T75" fmla="*/ 1 h 38"/>
                    <a:gd name="T76" fmla="*/ 1 w 110"/>
                    <a:gd name="T77" fmla="*/ 1 h 38"/>
                    <a:gd name="T78" fmla="*/ 1 w 110"/>
                    <a:gd name="T79" fmla="*/ 1 h 38"/>
                    <a:gd name="T80" fmla="*/ 1 w 110"/>
                    <a:gd name="T81" fmla="*/ 1 h 38"/>
                    <a:gd name="T82" fmla="*/ 1 w 110"/>
                    <a:gd name="T83" fmla="*/ 1 h 38"/>
                    <a:gd name="T84" fmla="*/ 1 w 110"/>
                    <a:gd name="T85" fmla="*/ 1 h 38"/>
                    <a:gd name="T86" fmla="*/ 1 w 110"/>
                    <a:gd name="T87" fmla="*/ 1 h 38"/>
                    <a:gd name="T88" fmla="*/ 1 w 110"/>
                    <a:gd name="T89" fmla="*/ 1 h 38"/>
                    <a:gd name="T90" fmla="*/ 1 w 110"/>
                    <a:gd name="T91" fmla="*/ 1 h 38"/>
                    <a:gd name="T92" fmla="*/ 1 w 110"/>
                    <a:gd name="T93" fmla="*/ 1 h 38"/>
                    <a:gd name="T94" fmla="*/ 1 w 110"/>
                    <a:gd name="T95" fmla="*/ 1 h 38"/>
                    <a:gd name="T96" fmla="*/ 1 w 110"/>
                    <a:gd name="T97" fmla="*/ 1 h 38"/>
                    <a:gd name="T98" fmla="*/ 1 w 110"/>
                    <a:gd name="T99" fmla="*/ 1 h 38"/>
                    <a:gd name="T100" fmla="*/ 1 w 110"/>
                    <a:gd name="T101" fmla="*/ 1 h 38"/>
                    <a:gd name="T102" fmla="*/ 1 w 110"/>
                    <a:gd name="T103" fmla="*/ 1 h 38"/>
                    <a:gd name="T104" fmla="*/ 1 w 110"/>
                    <a:gd name="T105" fmla="*/ 1 h 38"/>
                    <a:gd name="T106" fmla="*/ 1 w 110"/>
                    <a:gd name="T107" fmla="*/ 0 h 38"/>
                    <a:gd name="T108" fmla="*/ 1 w 110"/>
                    <a:gd name="T109" fmla="*/ 0 h 3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10"/>
                    <a:gd name="T166" fmla="*/ 0 h 38"/>
                    <a:gd name="T167" fmla="*/ 110 w 110"/>
                    <a:gd name="T168" fmla="*/ 38 h 3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10" h="38">
                      <a:moveTo>
                        <a:pt x="107" y="0"/>
                      </a:moveTo>
                      <a:lnTo>
                        <a:pt x="86" y="26"/>
                      </a:lnTo>
                      <a:lnTo>
                        <a:pt x="85" y="26"/>
                      </a:lnTo>
                      <a:lnTo>
                        <a:pt x="83" y="26"/>
                      </a:lnTo>
                      <a:lnTo>
                        <a:pt x="80" y="25"/>
                      </a:lnTo>
                      <a:lnTo>
                        <a:pt x="76" y="25"/>
                      </a:lnTo>
                      <a:lnTo>
                        <a:pt x="70" y="23"/>
                      </a:lnTo>
                      <a:lnTo>
                        <a:pt x="64" y="23"/>
                      </a:lnTo>
                      <a:lnTo>
                        <a:pt x="61" y="22"/>
                      </a:lnTo>
                      <a:lnTo>
                        <a:pt x="58" y="22"/>
                      </a:lnTo>
                      <a:lnTo>
                        <a:pt x="55" y="22"/>
                      </a:lnTo>
                      <a:lnTo>
                        <a:pt x="52" y="22"/>
                      </a:lnTo>
                      <a:lnTo>
                        <a:pt x="48" y="21"/>
                      </a:lnTo>
                      <a:lnTo>
                        <a:pt x="45" y="21"/>
                      </a:lnTo>
                      <a:lnTo>
                        <a:pt x="42" y="19"/>
                      </a:lnTo>
                      <a:lnTo>
                        <a:pt x="38" y="19"/>
                      </a:lnTo>
                      <a:lnTo>
                        <a:pt x="33" y="19"/>
                      </a:lnTo>
                      <a:lnTo>
                        <a:pt x="30" y="18"/>
                      </a:lnTo>
                      <a:lnTo>
                        <a:pt x="27" y="18"/>
                      </a:lnTo>
                      <a:lnTo>
                        <a:pt x="23" y="18"/>
                      </a:lnTo>
                      <a:lnTo>
                        <a:pt x="20" y="16"/>
                      </a:lnTo>
                      <a:lnTo>
                        <a:pt x="16" y="16"/>
                      </a:lnTo>
                      <a:lnTo>
                        <a:pt x="13" y="16"/>
                      </a:lnTo>
                      <a:lnTo>
                        <a:pt x="10" y="16"/>
                      </a:lnTo>
                      <a:lnTo>
                        <a:pt x="4" y="15"/>
                      </a:lnTo>
                      <a:lnTo>
                        <a:pt x="0" y="13"/>
                      </a:lnTo>
                      <a:lnTo>
                        <a:pt x="0" y="19"/>
                      </a:lnTo>
                      <a:lnTo>
                        <a:pt x="3" y="19"/>
                      </a:lnTo>
                      <a:lnTo>
                        <a:pt x="5" y="19"/>
                      </a:lnTo>
                      <a:lnTo>
                        <a:pt x="8" y="21"/>
                      </a:lnTo>
                      <a:lnTo>
                        <a:pt x="13" y="22"/>
                      </a:lnTo>
                      <a:lnTo>
                        <a:pt x="19" y="23"/>
                      </a:lnTo>
                      <a:lnTo>
                        <a:pt x="22" y="23"/>
                      </a:lnTo>
                      <a:lnTo>
                        <a:pt x="26" y="25"/>
                      </a:lnTo>
                      <a:lnTo>
                        <a:pt x="29" y="25"/>
                      </a:lnTo>
                      <a:lnTo>
                        <a:pt x="33" y="26"/>
                      </a:lnTo>
                      <a:lnTo>
                        <a:pt x="36" y="26"/>
                      </a:lnTo>
                      <a:lnTo>
                        <a:pt x="39" y="28"/>
                      </a:lnTo>
                      <a:lnTo>
                        <a:pt x="44" y="28"/>
                      </a:lnTo>
                      <a:lnTo>
                        <a:pt x="47" y="29"/>
                      </a:lnTo>
                      <a:lnTo>
                        <a:pt x="51" y="29"/>
                      </a:lnTo>
                      <a:lnTo>
                        <a:pt x="54" y="31"/>
                      </a:lnTo>
                      <a:lnTo>
                        <a:pt x="58" y="32"/>
                      </a:lnTo>
                      <a:lnTo>
                        <a:pt x="63" y="32"/>
                      </a:lnTo>
                      <a:lnTo>
                        <a:pt x="66" y="34"/>
                      </a:lnTo>
                      <a:lnTo>
                        <a:pt x="70" y="34"/>
                      </a:lnTo>
                      <a:lnTo>
                        <a:pt x="73" y="34"/>
                      </a:lnTo>
                      <a:lnTo>
                        <a:pt x="77" y="35"/>
                      </a:lnTo>
                      <a:lnTo>
                        <a:pt x="80" y="35"/>
                      </a:lnTo>
                      <a:lnTo>
                        <a:pt x="85" y="37"/>
                      </a:lnTo>
                      <a:lnTo>
                        <a:pt x="88" y="37"/>
                      </a:lnTo>
                      <a:lnTo>
                        <a:pt x="91" y="38"/>
                      </a:lnTo>
                      <a:lnTo>
                        <a:pt x="110" y="12"/>
                      </a:lnTo>
                      <a:lnTo>
                        <a:pt x="107" y="0"/>
                      </a:lnTo>
                      <a:close/>
                    </a:path>
                  </a:pathLst>
                </a:custGeom>
                <a:solidFill>
                  <a:srgbClr val="6666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9" name="Freeform 219"/>
                <p:cNvSpPr>
                  <a:spLocks/>
                </p:cNvSpPr>
                <p:nvPr/>
              </p:nvSpPr>
              <p:spPr bwMode="auto">
                <a:xfrm>
                  <a:off x="3895" y="3725"/>
                  <a:ext cx="52" cy="17"/>
                </a:xfrm>
                <a:custGeom>
                  <a:avLst/>
                  <a:gdLst>
                    <a:gd name="T0" fmla="*/ 1 w 103"/>
                    <a:gd name="T1" fmla="*/ 1 h 33"/>
                    <a:gd name="T2" fmla="*/ 1 w 103"/>
                    <a:gd name="T3" fmla="*/ 1 h 33"/>
                    <a:gd name="T4" fmla="*/ 1 w 103"/>
                    <a:gd name="T5" fmla="*/ 1 h 33"/>
                    <a:gd name="T6" fmla="*/ 1 w 103"/>
                    <a:gd name="T7" fmla="*/ 1 h 33"/>
                    <a:gd name="T8" fmla="*/ 1 w 103"/>
                    <a:gd name="T9" fmla="*/ 1 h 33"/>
                    <a:gd name="T10" fmla="*/ 1 w 103"/>
                    <a:gd name="T11" fmla="*/ 1 h 33"/>
                    <a:gd name="T12" fmla="*/ 1 w 103"/>
                    <a:gd name="T13" fmla="*/ 1 h 33"/>
                    <a:gd name="T14" fmla="*/ 1 w 103"/>
                    <a:gd name="T15" fmla="*/ 1 h 33"/>
                    <a:gd name="T16" fmla="*/ 1 w 103"/>
                    <a:gd name="T17" fmla="*/ 1 h 33"/>
                    <a:gd name="T18" fmla="*/ 1 w 103"/>
                    <a:gd name="T19" fmla="*/ 1 h 33"/>
                    <a:gd name="T20" fmla="*/ 1 w 103"/>
                    <a:gd name="T21" fmla="*/ 1 h 33"/>
                    <a:gd name="T22" fmla="*/ 1 w 103"/>
                    <a:gd name="T23" fmla="*/ 1 h 33"/>
                    <a:gd name="T24" fmla="*/ 1 w 103"/>
                    <a:gd name="T25" fmla="*/ 1 h 33"/>
                    <a:gd name="T26" fmla="*/ 1 w 103"/>
                    <a:gd name="T27" fmla="*/ 1 h 33"/>
                    <a:gd name="T28" fmla="*/ 1 w 103"/>
                    <a:gd name="T29" fmla="*/ 1 h 33"/>
                    <a:gd name="T30" fmla="*/ 1 w 103"/>
                    <a:gd name="T31" fmla="*/ 1 h 33"/>
                    <a:gd name="T32" fmla="*/ 1 w 103"/>
                    <a:gd name="T33" fmla="*/ 1 h 33"/>
                    <a:gd name="T34" fmla="*/ 1 w 103"/>
                    <a:gd name="T35" fmla="*/ 1 h 33"/>
                    <a:gd name="T36" fmla="*/ 1 w 103"/>
                    <a:gd name="T37" fmla="*/ 1 h 33"/>
                    <a:gd name="T38" fmla="*/ 1 w 103"/>
                    <a:gd name="T39" fmla="*/ 1 h 33"/>
                    <a:gd name="T40" fmla="*/ 1 w 103"/>
                    <a:gd name="T41" fmla="*/ 1 h 33"/>
                    <a:gd name="T42" fmla="*/ 1 w 103"/>
                    <a:gd name="T43" fmla="*/ 1 h 33"/>
                    <a:gd name="T44" fmla="*/ 1 w 103"/>
                    <a:gd name="T45" fmla="*/ 1 h 33"/>
                    <a:gd name="T46" fmla="*/ 1 w 103"/>
                    <a:gd name="T47" fmla="*/ 1 h 33"/>
                    <a:gd name="T48" fmla="*/ 1 w 103"/>
                    <a:gd name="T49" fmla="*/ 1 h 33"/>
                    <a:gd name="T50" fmla="*/ 1 w 103"/>
                    <a:gd name="T51" fmla="*/ 1 h 33"/>
                    <a:gd name="T52" fmla="*/ 0 w 103"/>
                    <a:gd name="T53" fmla="*/ 1 h 33"/>
                    <a:gd name="T54" fmla="*/ 1 w 103"/>
                    <a:gd name="T55" fmla="*/ 0 h 33"/>
                    <a:gd name="T56" fmla="*/ 1 w 103"/>
                    <a:gd name="T57" fmla="*/ 0 h 33"/>
                    <a:gd name="T58" fmla="*/ 1 w 103"/>
                    <a:gd name="T59" fmla="*/ 1 h 33"/>
                    <a:gd name="T60" fmla="*/ 1 w 103"/>
                    <a:gd name="T61" fmla="*/ 1 h 33"/>
                    <a:gd name="T62" fmla="*/ 1 w 103"/>
                    <a:gd name="T63" fmla="*/ 1 h 33"/>
                    <a:gd name="T64" fmla="*/ 1 w 103"/>
                    <a:gd name="T65" fmla="*/ 1 h 33"/>
                    <a:gd name="T66" fmla="*/ 1 w 103"/>
                    <a:gd name="T67" fmla="*/ 1 h 33"/>
                    <a:gd name="T68" fmla="*/ 1 w 103"/>
                    <a:gd name="T69" fmla="*/ 1 h 33"/>
                    <a:gd name="T70" fmla="*/ 1 w 103"/>
                    <a:gd name="T71" fmla="*/ 1 h 33"/>
                    <a:gd name="T72" fmla="*/ 1 w 103"/>
                    <a:gd name="T73" fmla="*/ 1 h 33"/>
                    <a:gd name="T74" fmla="*/ 1 w 103"/>
                    <a:gd name="T75" fmla="*/ 1 h 33"/>
                    <a:gd name="T76" fmla="*/ 1 w 103"/>
                    <a:gd name="T77" fmla="*/ 1 h 33"/>
                    <a:gd name="T78" fmla="*/ 1 w 103"/>
                    <a:gd name="T79" fmla="*/ 1 h 33"/>
                    <a:gd name="T80" fmla="*/ 1 w 103"/>
                    <a:gd name="T81" fmla="*/ 1 h 33"/>
                    <a:gd name="T82" fmla="*/ 1 w 103"/>
                    <a:gd name="T83" fmla="*/ 1 h 33"/>
                    <a:gd name="T84" fmla="*/ 1 w 103"/>
                    <a:gd name="T85" fmla="*/ 1 h 33"/>
                    <a:gd name="T86" fmla="*/ 1 w 103"/>
                    <a:gd name="T87" fmla="*/ 1 h 33"/>
                    <a:gd name="T88" fmla="*/ 1 w 103"/>
                    <a:gd name="T89" fmla="*/ 1 h 33"/>
                    <a:gd name="T90" fmla="*/ 1 w 103"/>
                    <a:gd name="T91" fmla="*/ 1 h 33"/>
                    <a:gd name="T92" fmla="*/ 1 w 103"/>
                    <a:gd name="T93" fmla="*/ 1 h 33"/>
                    <a:gd name="T94" fmla="*/ 1 w 103"/>
                    <a:gd name="T95" fmla="*/ 1 h 33"/>
                    <a:gd name="T96" fmla="*/ 1 w 103"/>
                    <a:gd name="T97" fmla="*/ 1 h 33"/>
                    <a:gd name="T98" fmla="*/ 1 w 103"/>
                    <a:gd name="T99" fmla="*/ 1 h 33"/>
                    <a:gd name="T100" fmla="*/ 1 w 103"/>
                    <a:gd name="T101" fmla="*/ 1 h 33"/>
                    <a:gd name="T102" fmla="*/ 1 w 103"/>
                    <a:gd name="T103" fmla="*/ 1 h 3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03"/>
                    <a:gd name="T157" fmla="*/ 0 h 33"/>
                    <a:gd name="T158" fmla="*/ 103 w 103"/>
                    <a:gd name="T159" fmla="*/ 33 h 3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03" h="33">
                      <a:moveTo>
                        <a:pt x="101" y="3"/>
                      </a:moveTo>
                      <a:lnTo>
                        <a:pt x="103" y="11"/>
                      </a:lnTo>
                      <a:lnTo>
                        <a:pt x="87" y="33"/>
                      </a:lnTo>
                      <a:lnTo>
                        <a:pt x="85" y="32"/>
                      </a:lnTo>
                      <a:lnTo>
                        <a:pt x="84" y="32"/>
                      </a:lnTo>
                      <a:lnTo>
                        <a:pt x="81" y="32"/>
                      </a:lnTo>
                      <a:lnTo>
                        <a:pt x="78" y="32"/>
                      </a:lnTo>
                      <a:lnTo>
                        <a:pt x="73" y="30"/>
                      </a:lnTo>
                      <a:lnTo>
                        <a:pt x="69" y="29"/>
                      </a:lnTo>
                      <a:lnTo>
                        <a:pt x="63" y="27"/>
                      </a:lnTo>
                      <a:lnTo>
                        <a:pt x="57" y="26"/>
                      </a:lnTo>
                      <a:lnTo>
                        <a:pt x="54" y="24"/>
                      </a:lnTo>
                      <a:lnTo>
                        <a:pt x="51" y="23"/>
                      </a:lnTo>
                      <a:lnTo>
                        <a:pt x="47" y="23"/>
                      </a:lnTo>
                      <a:lnTo>
                        <a:pt x="44" y="22"/>
                      </a:lnTo>
                      <a:lnTo>
                        <a:pt x="40" y="20"/>
                      </a:lnTo>
                      <a:lnTo>
                        <a:pt x="37" y="20"/>
                      </a:lnTo>
                      <a:lnTo>
                        <a:pt x="34" y="19"/>
                      </a:lnTo>
                      <a:lnTo>
                        <a:pt x="29" y="19"/>
                      </a:lnTo>
                      <a:lnTo>
                        <a:pt x="25" y="16"/>
                      </a:lnTo>
                      <a:lnTo>
                        <a:pt x="22" y="16"/>
                      </a:lnTo>
                      <a:lnTo>
                        <a:pt x="18" y="14"/>
                      </a:lnTo>
                      <a:lnTo>
                        <a:pt x="15" y="13"/>
                      </a:lnTo>
                      <a:lnTo>
                        <a:pt x="10" y="11"/>
                      </a:lnTo>
                      <a:lnTo>
                        <a:pt x="6" y="10"/>
                      </a:lnTo>
                      <a:lnTo>
                        <a:pt x="3" y="10"/>
                      </a:lnTo>
                      <a:lnTo>
                        <a:pt x="0" y="8"/>
                      </a:lnTo>
                      <a:lnTo>
                        <a:pt x="1" y="0"/>
                      </a:lnTo>
                      <a:lnTo>
                        <a:pt x="3" y="0"/>
                      </a:lnTo>
                      <a:lnTo>
                        <a:pt x="7" y="3"/>
                      </a:lnTo>
                      <a:lnTo>
                        <a:pt x="12" y="3"/>
                      </a:lnTo>
                      <a:lnTo>
                        <a:pt x="16" y="5"/>
                      </a:lnTo>
                      <a:lnTo>
                        <a:pt x="21" y="7"/>
                      </a:lnTo>
                      <a:lnTo>
                        <a:pt x="26" y="8"/>
                      </a:lnTo>
                      <a:lnTo>
                        <a:pt x="29" y="8"/>
                      </a:lnTo>
                      <a:lnTo>
                        <a:pt x="32" y="10"/>
                      </a:lnTo>
                      <a:lnTo>
                        <a:pt x="35" y="10"/>
                      </a:lnTo>
                      <a:lnTo>
                        <a:pt x="38" y="11"/>
                      </a:lnTo>
                      <a:lnTo>
                        <a:pt x="43" y="13"/>
                      </a:lnTo>
                      <a:lnTo>
                        <a:pt x="45" y="13"/>
                      </a:lnTo>
                      <a:lnTo>
                        <a:pt x="48" y="14"/>
                      </a:lnTo>
                      <a:lnTo>
                        <a:pt x="53" y="16"/>
                      </a:lnTo>
                      <a:lnTo>
                        <a:pt x="57" y="16"/>
                      </a:lnTo>
                      <a:lnTo>
                        <a:pt x="60" y="17"/>
                      </a:lnTo>
                      <a:lnTo>
                        <a:pt x="65" y="17"/>
                      </a:lnTo>
                      <a:lnTo>
                        <a:pt x="69" y="19"/>
                      </a:lnTo>
                      <a:lnTo>
                        <a:pt x="72" y="19"/>
                      </a:lnTo>
                      <a:lnTo>
                        <a:pt x="76" y="20"/>
                      </a:lnTo>
                      <a:lnTo>
                        <a:pt x="81" y="20"/>
                      </a:lnTo>
                      <a:lnTo>
                        <a:pt x="85" y="22"/>
                      </a:lnTo>
                      <a:lnTo>
                        <a:pt x="101" y="3"/>
                      </a:lnTo>
                      <a:close/>
                    </a:path>
                  </a:pathLst>
                </a:custGeom>
                <a:solidFill>
                  <a:srgbClr val="6666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0" name="Freeform 220"/>
                <p:cNvSpPr>
                  <a:spLocks/>
                </p:cNvSpPr>
                <p:nvPr/>
              </p:nvSpPr>
              <p:spPr bwMode="auto">
                <a:xfrm>
                  <a:off x="3913" y="3721"/>
                  <a:ext cx="13" cy="13"/>
                </a:xfrm>
                <a:custGeom>
                  <a:avLst/>
                  <a:gdLst>
                    <a:gd name="T0" fmla="*/ 0 w 25"/>
                    <a:gd name="T1" fmla="*/ 0 h 27"/>
                    <a:gd name="T2" fmla="*/ 1 w 25"/>
                    <a:gd name="T3" fmla="*/ 0 h 27"/>
                    <a:gd name="T4" fmla="*/ 1 w 25"/>
                    <a:gd name="T5" fmla="*/ 0 h 27"/>
                    <a:gd name="T6" fmla="*/ 1 w 25"/>
                    <a:gd name="T7" fmla="*/ 0 h 27"/>
                    <a:gd name="T8" fmla="*/ 0 w 25"/>
                    <a:gd name="T9" fmla="*/ 0 h 27"/>
                    <a:gd name="T10" fmla="*/ 0 w 25"/>
                    <a:gd name="T11" fmla="*/ 0 h 27"/>
                    <a:gd name="T12" fmla="*/ 0 60000 65536"/>
                    <a:gd name="T13" fmla="*/ 0 60000 65536"/>
                    <a:gd name="T14" fmla="*/ 0 60000 65536"/>
                    <a:gd name="T15" fmla="*/ 0 60000 65536"/>
                    <a:gd name="T16" fmla="*/ 0 60000 65536"/>
                    <a:gd name="T17" fmla="*/ 0 60000 65536"/>
                    <a:gd name="T18" fmla="*/ 0 w 25"/>
                    <a:gd name="T19" fmla="*/ 0 h 27"/>
                    <a:gd name="T20" fmla="*/ 25 w 25"/>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25" h="27">
                      <a:moveTo>
                        <a:pt x="0" y="21"/>
                      </a:moveTo>
                      <a:lnTo>
                        <a:pt x="19" y="0"/>
                      </a:lnTo>
                      <a:lnTo>
                        <a:pt x="25" y="5"/>
                      </a:lnTo>
                      <a:lnTo>
                        <a:pt x="12" y="27"/>
                      </a:lnTo>
                      <a:lnTo>
                        <a:pt x="0" y="21"/>
                      </a:lnTo>
                      <a:close/>
                    </a:path>
                  </a:pathLst>
                </a:custGeom>
                <a:solidFill>
                  <a:srgbClr val="6666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1" name="Freeform 221"/>
                <p:cNvSpPr>
                  <a:spLocks/>
                </p:cNvSpPr>
                <p:nvPr/>
              </p:nvSpPr>
              <p:spPr bwMode="auto">
                <a:xfrm>
                  <a:off x="3943" y="3739"/>
                  <a:ext cx="93" cy="19"/>
                </a:xfrm>
                <a:custGeom>
                  <a:avLst/>
                  <a:gdLst>
                    <a:gd name="T0" fmla="*/ 1 w 185"/>
                    <a:gd name="T1" fmla="*/ 0 h 40"/>
                    <a:gd name="T2" fmla="*/ 1 w 185"/>
                    <a:gd name="T3" fmla="*/ 0 h 40"/>
                    <a:gd name="T4" fmla="*/ 1 w 185"/>
                    <a:gd name="T5" fmla="*/ 0 h 40"/>
                    <a:gd name="T6" fmla="*/ 1 w 185"/>
                    <a:gd name="T7" fmla="*/ 0 h 40"/>
                    <a:gd name="T8" fmla="*/ 1 w 185"/>
                    <a:gd name="T9" fmla="*/ 0 h 40"/>
                    <a:gd name="T10" fmla="*/ 1 w 185"/>
                    <a:gd name="T11" fmla="*/ 0 h 40"/>
                    <a:gd name="T12" fmla="*/ 1 w 185"/>
                    <a:gd name="T13" fmla="*/ 0 h 40"/>
                    <a:gd name="T14" fmla="*/ 1 w 185"/>
                    <a:gd name="T15" fmla="*/ 0 h 40"/>
                    <a:gd name="T16" fmla="*/ 1 w 185"/>
                    <a:gd name="T17" fmla="*/ 0 h 40"/>
                    <a:gd name="T18" fmla="*/ 1 w 185"/>
                    <a:gd name="T19" fmla="*/ 0 h 40"/>
                    <a:gd name="T20" fmla="*/ 1 w 185"/>
                    <a:gd name="T21" fmla="*/ 0 h 40"/>
                    <a:gd name="T22" fmla="*/ 1 w 185"/>
                    <a:gd name="T23" fmla="*/ 0 h 40"/>
                    <a:gd name="T24" fmla="*/ 1 w 185"/>
                    <a:gd name="T25" fmla="*/ 0 h 40"/>
                    <a:gd name="T26" fmla="*/ 1 w 185"/>
                    <a:gd name="T27" fmla="*/ 0 h 40"/>
                    <a:gd name="T28" fmla="*/ 1 w 185"/>
                    <a:gd name="T29" fmla="*/ 0 h 40"/>
                    <a:gd name="T30" fmla="*/ 1 w 185"/>
                    <a:gd name="T31" fmla="*/ 0 h 40"/>
                    <a:gd name="T32" fmla="*/ 1 w 185"/>
                    <a:gd name="T33" fmla="*/ 0 h 40"/>
                    <a:gd name="T34" fmla="*/ 1 w 185"/>
                    <a:gd name="T35" fmla="*/ 0 h 40"/>
                    <a:gd name="T36" fmla="*/ 1 w 185"/>
                    <a:gd name="T37" fmla="*/ 0 h 40"/>
                    <a:gd name="T38" fmla="*/ 1 w 185"/>
                    <a:gd name="T39" fmla="*/ 0 h 40"/>
                    <a:gd name="T40" fmla="*/ 1 w 185"/>
                    <a:gd name="T41" fmla="*/ 0 h 40"/>
                    <a:gd name="T42" fmla="*/ 1 w 185"/>
                    <a:gd name="T43" fmla="*/ 0 h 40"/>
                    <a:gd name="T44" fmla="*/ 1 w 185"/>
                    <a:gd name="T45" fmla="*/ 0 h 40"/>
                    <a:gd name="T46" fmla="*/ 1 w 185"/>
                    <a:gd name="T47" fmla="*/ 0 h 40"/>
                    <a:gd name="T48" fmla="*/ 1 w 185"/>
                    <a:gd name="T49" fmla="*/ 0 h 40"/>
                    <a:gd name="T50" fmla="*/ 1 w 185"/>
                    <a:gd name="T51" fmla="*/ 0 h 40"/>
                    <a:gd name="T52" fmla="*/ 1 w 185"/>
                    <a:gd name="T53" fmla="*/ 0 h 40"/>
                    <a:gd name="T54" fmla="*/ 1 w 185"/>
                    <a:gd name="T55" fmla="*/ 0 h 40"/>
                    <a:gd name="T56" fmla="*/ 1 w 185"/>
                    <a:gd name="T57" fmla="*/ 0 h 40"/>
                    <a:gd name="T58" fmla="*/ 1 w 185"/>
                    <a:gd name="T59" fmla="*/ 0 h 40"/>
                    <a:gd name="T60" fmla="*/ 1 w 185"/>
                    <a:gd name="T61" fmla="*/ 0 h 40"/>
                    <a:gd name="T62" fmla="*/ 1 w 185"/>
                    <a:gd name="T63" fmla="*/ 0 h 40"/>
                    <a:gd name="T64" fmla="*/ 1 w 185"/>
                    <a:gd name="T65" fmla="*/ 0 h 40"/>
                    <a:gd name="T66" fmla="*/ 1 w 185"/>
                    <a:gd name="T67" fmla="*/ 0 h 40"/>
                    <a:gd name="T68" fmla="*/ 1 w 185"/>
                    <a:gd name="T69" fmla="*/ 0 h 40"/>
                    <a:gd name="T70" fmla="*/ 1 w 185"/>
                    <a:gd name="T71" fmla="*/ 0 h 40"/>
                    <a:gd name="T72" fmla="*/ 1 w 185"/>
                    <a:gd name="T73" fmla="*/ 0 h 40"/>
                    <a:gd name="T74" fmla="*/ 1 w 185"/>
                    <a:gd name="T75" fmla="*/ 0 h 40"/>
                    <a:gd name="T76" fmla="*/ 1 w 185"/>
                    <a:gd name="T77" fmla="*/ 0 h 40"/>
                    <a:gd name="T78" fmla="*/ 1 w 185"/>
                    <a:gd name="T79" fmla="*/ 0 h 40"/>
                    <a:gd name="T80" fmla="*/ 1 w 185"/>
                    <a:gd name="T81" fmla="*/ 0 h 40"/>
                    <a:gd name="T82" fmla="*/ 1 w 185"/>
                    <a:gd name="T83" fmla="*/ 0 h 40"/>
                    <a:gd name="T84" fmla="*/ 1 w 185"/>
                    <a:gd name="T85" fmla="*/ 0 h 40"/>
                    <a:gd name="T86" fmla="*/ 1 w 185"/>
                    <a:gd name="T87" fmla="*/ 0 h 40"/>
                    <a:gd name="T88" fmla="*/ 1 w 185"/>
                    <a:gd name="T89" fmla="*/ 0 h 40"/>
                    <a:gd name="T90" fmla="*/ 1 w 185"/>
                    <a:gd name="T91" fmla="*/ 0 h 40"/>
                    <a:gd name="T92" fmla="*/ 1 w 185"/>
                    <a:gd name="T93" fmla="*/ 0 h 40"/>
                    <a:gd name="T94" fmla="*/ 1 w 185"/>
                    <a:gd name="T95" fmla="*/ 0 h 40"/>
                    <a:gd name="T96" fmla="*/ 1 w 185"/>
                    <a:gd name="T97" fmla="*/ 0 h 40"/>
                    <a:gd name="T98" fmla="*/ 0 w 185"/>
                    <a:gd name="T99" fmla="*/ 0 h 4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85"/>
                    <a:gd name="T151" fmla="*/ 0 h 40"/>
                    <a:gd name="T152" fmla="*/ 185 w 185"/>
                    <a:gd name="T153" fmla="*/ 40 h 4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85" h="40">
                      <a:moveTo>
                        <a:pt x="0" y="0"/>
                      </a:moveTo>
                      <a:lnTo>
                        <a:pt x="2" y="0"/>
                      </a:lnTo>
                      <a:lnTo>
                        <a:pt x="5" y="2"/>
                      </a:lnTo>
                      <a:lnTo>
                        <a:pt x="6" y="2"/>
                      </a:lnTo>
                      <a:lnTo>
                        <a:pt x="11" y="2"/>
                      </a:lnTo>
                      <a:lnTo>
                        <a:pt x="14" y="3"/>
                      </a:lnTo>
                      <a:lnTo>
                        <a:pt x="17" y="5"/>
                      </a:lnTo>
                      <a:lnTo>
                        <a:pt x="21" y="5"/>
                      </a:lnTo>
                      <a:lnTo>
                        <a:pt x="25" y="6"/>
                      </a:lnTo>
                      <a:lnTo>
                        <a:pt x="30" y="6"/>
                      </a:lnTo>
                      <a:lnTo>
                        <a:pt x="36" y="8"/>
                      </a:lnTo>
                      <a:lnTo>
                        <a:pt x="40" y="9"/>
                      </a:lnTo>
                      <a:lnTo>
                        <a:pt x="46" y="9"/>
                      </a:lnTo>
                      <a:lnTo>
                        <a:pt x="49" y="11"/>
                      </a:lnTo>
                      <a:lnTo>
                        <a:pt x="52" y="11"/>
                      </a:lnTo>
                      <a:lnTo>
                        <a:pt x="55" y="12"/>
                      </a:lnTo>
                      <a:lnTo>
                        <a:pt x="59" y="12"/>
                      </a:lnTo>
                      <a:lnTo>
                        <a:pt x="62" y="12"/>
                      </a:lnTo>
                      <a:lnTo>
                        <a:pt x="65" y="14"/>
                      </a:lnTo>
                      <a:lnTo>
                        <a:pt x="68" y="14"/>
                      </a:lnTo>
                      <a:lnTo>
                        <a:pt x="71" y="15"/>
                      </a:lnTo>
                      <a:lnTo>
                        <a:pt x="75" y="15"/>
                      </a:lnTo>
                      <a:lnTo>
                        <a:pt x="78" y="17"/>
                      </a:lnTo>
                      <a:lnTo>
                        <a:pt x="81" y="17"/>
                      </a:lnTo>
                      <a:lnTo>
                        <a:pt x="86" y="18"/>
                      </a:lnTo>
                      <a:lnTo>
                        <a:pt x="89" y="18"/>
                      </a:lnTo>
                      <a:lnTo>
                        <a:pt x="91" y="18"/>
                      </a:lnTo>
                      <a:lnTo>
                        <a:pt x="96" y="18"/>
                      </a:lnTo>
                      <a:lnTo>
                        <a:pt x="99" y="19"/>
                      </a:lnTo>
                      <a:lnTo>
                        <a:pt x="103" y="19"/>
                      </a:lnTo>
                      <a:lnTo>
                        <a:pt x="106" y="21"/>
                      </a:lnTo>
                      <a:lnTo>
                        <a:pt x="109" y="21"/>
                      </a:lnTo>
                      <a:lnTo>
                        <a:pt x="113" y="22"/>
                      </a:lnTo>
                      <a:lnTo>
                        <a:pt x="116" y="22"/>
                      </a:lnTo>
                      <a:lnTo>
                        <a:pt x="121" y="22"/>
                      </a:lnTo>
                      <a:lnTo>
                        <a:pt x="124" y="24"/>
                      </a:lnTo>
                      <a:lnTo>
                        <a:pt x="128" y="24"/>
                      </a:lnTo>
                      <a:lnTo>
                        <a:pt x="131" y="24"/>
                      </a:lnTo>
                      <a:lnTo>
                        <a:pt x="134" y="25"/>
                      </a:lnTo>
                      <a:lnTo>
                        <a:pt x="138" y="25"/>
                      </a:lnTo>
                      <a:lnTo>
                        <a:pt x="141" y="25"/>
                      </a:lnTo>
                      <a:lnTo>
                        <a:pt x="146" y="25"/>
                      </a:lnTo>
                      <a:lnTo>
                        <a:pt x="149" y="27"/>
                      </a:lnTo>
                      <a:lnTo>
                        <a:pt x="152" y="27"/>
                      </a:lnTo>
                      <a:lnTo>
                        <a:pt x="156" y="27"/>
                      </a:lnTo>
                      <a:lnTo>
                        <a:pt x="159" y="27"/>
                      </a:lnTo>
                      <a:lnTo>
                        <a:pt x="162" y="28"/>
                      </a:lnTo>
                      <a:lnTo>
                        <a:pt x="166" y="28"/>
                      </a:lnTo>
                      <a:lnTo>
                        <a:pt x="171" y="30"/>
                      </a:lnTo>
                      <a:lnTo>
                        <a:pt x="185" y="31"/>
                      </a:lnTo>
                      <a:lnTo>
                        <a:pt x="175" y="40"/>
                      </a:lnTo>
                      <a:lnTo>
                        <a:pt x="174" y="40"/>
                      </a:lnTo>
                      <a:lnTo>
                        <a:pt x="171" y="40"/>
                      </a:lnTo>
                      <a:lnTo>
                        <a:pt x="168" y="39"/>
                      </a:lnTo>
                      <a:lnTo>
                        <a:pt x="163" y="39"/>
                      </a:lnTo>
                      <a:lnTo>
                        <a:pt x="160" y="37"/>
                      </a:lnTo>
                      <a:lnTo>
                        <a:pt x="156" y="37"/>
                      </a:lnTo>
                      <a:lnTo>
                        <a:pt x="152" y="36"/>
                      </a:lnTo>
                      <a:lnTo>
                        <a:pt x="146" y="34"/>
                      </a:lnTo>
                      <a:lnTo>
                        <a:pt x="140" y="33"/>
                      </a:lnTo>
                      <a:lnTo>
                        <a:pt x="135" y="33"/>
                      </a:lnTo>
                      <a:lnTo>
                        <a:pt x="131" y="31"/>
                      </a:lnTo>
                      <a:lnTo>
                        <a:pt x="128" y="31"/>
                      </a:lnTo>
                      <a:lnTo>
                        <a:pt x="125" y="30"/>
                      </a:lnTo>
                      <a:lnTo>
                        <a:pt x="122" y="30"/>
                      </a:lnTo>
                      <a:lnTo>
                        <a:pt x="119" y="28"/>
                      </a:lnTo>
                      <a:lnTo>
                        <a:pt x="115" y="28"/>
                      </a:lnTo>
                      <a:lnTo>
                        <a:pt x="112" y="27"/>
                      </a:lnTo>
                      <a:lnTo>
                        <a:pt x="109" y="27"/>
                      </a:lnTo>
                      <a:lnTo>
                        <a:pt x="105" y="27"/>
                      </a:lnTo>
                      <a:lnTo>
                        <a:pt x="102" y="25"/>
                      </a:lnTo>
                      <a:lnTo>
                        <a:pt x="99" y="25"/>
                      </a:lnTo>
                      <a:lnTo>
                        <a:pt x="94" y="24"/>
                      </a:lnTo>
                      <a:lnTo>
                        <a:pt x="91" y="22"/>
                      </a:lnTo>
                      <a:lnTo>
                        <a:pt x="87" y="22"/>
                      </a:lnTo>
                      <a:lnTo>
                        <a:pt x="84" y="22"/>
                      </a:lnTo>
                      <a:lnTo>
                        <a:pt x="81" y="21"/>
                      </a:lnTo>
                      <a:lnTo>
                        <a:pt x="77" y="19"/>
                      </a:lnTo>
                      <a:lnTo>
                        <a:pt x="74" y="19"/>
                      </a:lnTo>
                      <a:lnTo>
                        <a:pt x="69" y="18"/>
                      </a:lnTo>
                      <a:lnTo>
                        <a:pt x="66" y="18"/>
                      </a:lnTo>
                      <a:lnTo>
                        <a:pt x="64" y="18"/>
                      </a:lnTo>
                      <a:lnTo>
                        <a:pt x="59" y="17"/>
                      </a:lnTo>
                      <a:lnTo>
                        <a:pt x="56" y="15"/>
                      </a:lnTo>
                      <a:lnTo>
                        <a:pt x="53" y="15"/>
                      </a:lnTo>
                      <a:lnTo>
                        <a:pt x="49" y="15"/>
                      </a:lnTo>
                      <a:lnTo>
                        <a:pt x="46" y="14"/>
                      </a:lnTo>
                      <a:lnTo>
                        <a:pt x="42" y="14"/>
                      </a:lnTo>
                      <a:lnTo>
                        <a:pt x="39" y="12"/>
                      </a:lnTo>
                      <a:lnTo>
                        <a:pt x="36" y="12"/>
                      </a:lnTo>
                      <a:lnTo>
                        <a:pt x="33" y="12"/>
                      </a:lnTo>
                      <a:lnTo>
                        <a:pt x="30" y="11"/>
                      </a:lnTo>
                      <a:lnTo>
                        <a:pt x="27" y="11"/>
                      </a:lnTo>
                      <a:lnTo>
                        <a:pt x="22" y="9"/>
                      </a:lnTo>
                      <a:lnTo>
                        <a:pt x="19" y="9"/>
                      </a:lnTo>
                      <a:lnTo>
                        <a:pt x="17" y="8"/>
                      </a:lnTo>
                      <a:lnTo>
                        <a:pt x="14" y="8"/>
                      </a:lnTo>
                      <a:lnTo>
                        <a:pt x="9" y="6"/>
                      </a:lnTo>
                      <a:lnTo>
                        <a:pt x="3" y="6"/>
                      </a:lnTo>
                      <a:lnTo>
                        <a:pt x="0" y="0"/>
                      </a:lnTo>
                      <a:close/>
                    </a:path>
                  </a:pathLst>
                </a:custGeom>
                <a:solidFill>
                  <a:srgbClr val="1252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2" name="Freeform 222"/>
                <p:cNvSpPr>
                  <a:spLocks/>
                </p:cNvSpPr>
                <p:nvPr/>
              </p:nvSpPr>
              <p:spPr bwMode="auto">
                <a:xfrm>
                  <a:off x="3959" y="3721"/>
                  <a:ext cx="92" cy="16"/>
                </a:xfrm>
                <a:custGeom>
                  <a:avLst/>
                  <a:gdLst>
                    <a:gd name="T0" fmla="*/ 1 w 183"/>
                    <a:gd name="T1" fmla="*/ 0 h 31"/>
                    <a:gd name="T2" fmla="*/ 1 w 183"/>
                    <a:gd name="T3" fmla="*/ 0 h 31"/>
                    <a:gd name="T4" fmla="*/ 1 w 183"/>
                    <a:gd name="T5" fmla="*/ 0 h 31"/>
                    <a:gd name="T6" fmla="*/ 1 w 183"/>
                    <a:gd name="T7" fmla="*/ 1 h 31"/>
                    <a:gd name="T8" fmla="*/ 1 w 183"/>
                    <a:gd name="T9" fmla="*/ 1 h 31"/>
                    <a:gd name="T10" fmla="*/ 1 w 183"/>
                    <a:gd name="T11" fmla="*/ 1 h 31"/>
                    <a:gd name="T12" fmla="*/ 1 w 183"/>
                    <a:gd name="T13" fmla="*/ 1 h 31"/>
                    <a:gd name="T14" fmla="*/ 1 w 183"/>
                    <a:gd name="T15" fmla="*/ 1 h 31"/>
                    <a:gd name="T16" fmla="*/ 1 w 183"/>
                    <a:gd name="T17" fmla="*/ 1 h 31"/>
                    <a:gd name="T18" fmla="*/ 1 w 183"/>
                    <a:gd name="T19" fmla="*/ 1 h 31"/>
                    <a:gd name="T20" fmla="*/ 1 w 183"/>
                    <a:gd name="T21" fmla="*/ 1 h 31"/>
                    <a:gd name="T22" fmla="*/ 1 w 183"/>
                    <a:gd name="T23" fmla="*/ 1 h 31"/>
                    <a:gd name="T24" fmla="*/ 1 w 183"/>
                    <a:gd name="T25" fmla="*/ 1 h 31"/>
                    <a:gd name="T26" fmla="*/ 1 w 183"/>
                    <a:gd name="T27" fmla="*/ 1 h 31"/>
                    <a:gd name="T28" fmla="*/ 1 w 183"/>
                    <a:gd name="T29" fmla="*/ 1 h 31"/>
                    <a:gd name="T30" fmla="*/ 1 w 183"/>
                    <a:gd name="T31" fmla="*/ 1 h 31"/>
                    <a:gd name="T32" fmla="*/ 1 w 183"/>
                    <a:gd name="T33" fmla="*/ 1 h 31"/>
                    <a:gd name="T34" fmla="*/ 1 w 183"/>
                    <a:gd name="T35" fmla="*/ 1 h 31"/>
                    <a:gd name="T36" fmla="*/ 1 w 183"/>
                    <a:gd name="T37" fmla="*/ 1 h 31"/>
                    <a:gd name="T38" fmla="*/ 1 w 183"/>
                    <a:gd name="T39" fmla="*/ 1 h 31"/>
                    <a:gd name="T40" fmla="*/ 1 w 183"/>
                    <a:gd name="T41" fmla="*/ 1 h 31"/>
                    <a:gd name="T42" fmla="*/ 1 w 183"/>
                    <a:gd name="T43" fmla="*/ 1 h 31"/>
                    <a:gd name="T44" fmla="*/ 1 w 183"/>
                    <a:gd name="T45" fmla="*/ 1 h 31"/>
                    <a:gd name="T46" fmla="*/ 1 w 183"/>
                    <a:gd name="T47" fmla="*/ 1 h 31"/>
                    <a:gd name="T48" fmla="*/ 1 w 183"/>
                    <a:gd name="T49" fmla="*/ 1 h 31"/>
                    <a:gd name="T50" fmla="*/ 1 w 183"/>
                    <a:gd name="T51" fmla="*/ 1 h 31"/>
                    <a:gd name="T52" fmla="*/ 1 w 183"/>
                    <a:gd name="T53" fmla="*/ 1 h 31"/>
                    <a:gd name="T54" fmla="*/ 1 w 183"/>
                    <a:gd name="T55" fmla="*/ 1 h 31"/>
                    <a:gd name="T56" fmla="*/ 1 w 183"/>
                    <a:gd name="T57" fmla="*/ 1 h 31"/>
                    <a:gd name="T58" fmla="*/ 1 w 183"/>
                    <a:gd name="T59" fmla="*/ 1 h 31"/>
                    <a:gd name="T60" fmla="*/ 1 w 183"/>
                    <a:gd name="T61" fmla="*/ 1 h 31"/>
                    <a:gd name="T62" fmla="*/ 1 w 183"/>
                    <a:gd name="T63" fmla="*/ 1 h 31"/>
                    <a:gd name="T64" fmla="*/ 1 w 183"/>
                    <a:gd name="T65" fmla="*/ 1 h 31"/>
                    <a:gd name="T66" fmla="*/ 1 w 183"/>
                    <a:gd name="T67" fmla="*/ 1 h 31"/>
                    <a:gd name="T68" fmla="*/ 1 w 183"/>
                    <a:gd name="T69" fmla="*/ 1 h 31"/>
                    <a:gd name="T70" fmla="*/ 1 w 183"/>
                    <a:gd name="T71" fmla="*/ 1 h 31"/>
                    <a:gd name="T72" fmla="*/ 1 w 183"/>
                    <a:gd name="T73" fmla="*/ 1 h 31"/>
                    <a:gd name="T74" fmla="*/ 1 w 183"/>
                    <a:gd name="T75" fmla="*/ 1 h 31"/>
                    <a:gd name="T76" fmla="*/ 1 w 183"/>
                    <a:gd name="T77" fmla="*/ 1 h 31"/>
                    <a:gd name="T78" fmla="*/ 1 w 183"/>
                    <a:gd name="T79" fmla="*/ 1 h 31"/>
                    <a:gd name="T80" fmla="*/ 1 w 183"/>
                    <a:gd name="T81" fmla="*/ 1 h 31"/>
                    <a:gd name="T82" fmla="*/ 1 w 183"/>
                    <a:gd name="T83" fmla="*/ 1 h 31"/>
                    <a:gd name="T84" fmla="*/ 1 w 183"/>
                    <a:gd name="T85" fmla="*/ 1 h 31"/>
                    <a:gd name="T86" fmla="*/ 1 w 183"/>
                    <a:gd name="T87" fmla="*/ 1 h 31"/>
                    <a:gd name="T88" fmla="*/ 1 w 183"/>
                    <a:gd name="T89" fmla="*/ 1 h 31"/>
                    <a:gd name="T90" fmla="*/ 1 w 183"/>
                    <a:gd name="T91" fmla="*/ 1 h 31"/>
                    <a:gd name="T92" fmla="*/ 1 w 183"/>
                    <a:gd name="T93" fmla="*/ 1 h 31"/>
                    <a:gd name="T94" fmla="*/ 1 w 183"/>
                    <a:gd name="T95" fmla="*/ 1 h 31"/>
                    <a:gd name="T96" fmla="*/ 1 w 183"/>
                    <a:gd name="T97" fmla="*/ 1 h 31"/>
                    <a:gd name="T98" fmla="*/ 1 w 183"/>
                    <a:gd name="T99" fmla="*/ 0 h 3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83"/>
                    <a:gd name="T151" fmla="*/ 0 h 31"/>
                    <a:gd name="T152" fmla="*/ 183 w 183"/>
                    <a:gd name="T153" fmla="*/ 31 h 3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83" h="31">
                      <a:moveTo>
                        <a:pt x="3" y="0"/>
                      </a:moveTo>
                      <a:lnTo>
                        <a:pt x="4" y="0"/>
                      </a:lnTo>
                      <a:lnTo>
                        <a:pt x="7" y="0"/>
                      </a:lnTo>
                      <a:lnTo>
                        <a:pt x="9" y="0"/>
                      </a:lnTo>
                      <a:lnTo>
                        <a:pt x="11" y="0"/>
                      </a:lnTo>
                      <a:lnTo>
                        <a:pt x="14" y="0"/>
                      </a:lnTo>
                      <a:lnTo>
                        <a:pt x="17" y="2"/>
                      </a:lnTo>
                      <a:lnTo>
                        <a:pt x="22" y="2"/>
                      </a:lnTo>
                      <a:lnTo>
                        <a:pt x="25" y="2"/>
                      </a:lnTo>
                      <a:lnTo>
                        <a:pt x="31" y="2"/>
                      </a:lnTo>
                      <a:lnTo>
                        <a:pt x="35" y="3"/>
                      </a:lnTo>
                      <a:lnTo>
                        <a:pt x="41" y="3"/>
                      </a:lnTo>
                      <a:lnTo>
                        <a:pt x="45" y="5"/>
                      </a:lnTo>
                      <a:lnTo>
                        <a:pt x="48" y="5"/>
                      </a:lnTo>
                      <a:lnTo>
                        <a:pt x="51" y="5"/>
                      </a:lnTo>
                      <a:lnTo>
                        <a:pt x="54" y="6"/>
                      </a:lnTo>
                      <a:lnTo>
                        <a:pt x="58" y="6"/>
                      </a:lnTo>
                      <a:lnTo>
                        <a:pt x="61" y="6"/>
                      </a:lnTo>
                      <a:lnTo>
                        <a:pt x="64" y="8"/>
                      </a:lnTo>
                      <a:lnTo>
                        <a:pt x="67" y="8"/>
                      </a:lnTo>
                      <a:lnTo>
                        <a:pt x="70" y="8"/>
                      </a:lnTo>
                      <a:lnTo>
                        <a:pt x="75" y="8"/>
                      </a:lnTo>
                      <a:lnTo>
                        <a:pt x="78" y="9"/>
                      </a:lnTo>
                      <a:lnTo>
                        <a:pt x="80" y="9"/>
                      </a:lnTo>
                      <a:lnTo>
                        <a:pt x="85" y="11"/>
                      </a:lnTo>
                      <a:lnTo>
                        <a:pt x="88" y="11"/>
                      </a:lnTo>
                      <a:lnTo>
                        <a:pt x="92" y="11"/>
                      </a:lnTo>
                      <a:lnTo>
                        <a:pt x="95" y="11"/>
                      </a:lnTo>
                      <a:lnTo>
                        <a:pt x="100" y="12"/>
                      </a:lnTo>
                      <a:lnTo>
                        <a:pt x="102" y="12"/>
                      </a:lnTo>
                      <a:lnTo>
                        <a:pt x="107" y="12"/>
                      </a:lnTo>
                      <a:lnTo>
                        <a:pt x="111" y="13"/>
                      </a:lnTo>
                      <a:lnTo>
                        <a:pt x="116" y="13"/>
                      </a:lnTo>
                      <a:lnTo>
                        <a:pt x="119" y="13"/>
                      </a:lnTo>
                      <a:lnTo>
                        <a:pt x="123" y="13"/>
                      </a:lnTo>
                      <a:lnTo>
                        <a:pt x="127" y="15"/>
                      </a:lnTo>
                      <a:lnTo>
                        <a:pt x="130" y="15"/>
                      </a:lnTo>
                      <a:lnTo>
                        <a:pt x="135" y="15"/>
                      </a:lnTo>
                      <a:lnTo>
                        <a:pt x="139" y="15"/>
                      </a:lnTo>
                      <a:lnTo>
                        <a:pt x="144" y="16"/>
                      </a:lnTo>
                      <a:lnTo>
                        <a:pt x="148" y="16"/>
                      </a:lnTo>
                      <a:lnTo>
                        <a:pt x="152" y="16"/>
                      </a:lnTo>
                      <a:lnTo>
                        <a:pt x="157" y="18"/>
                      </a:lnTo>
                      <a:lnTo>
                        <a:pt x="160" y="18"/>
                      </a:lnTo>
                      <a:lnTo>
                        <a:pt x="166" y="18"/>
                      </a:lnTo>
                      <a:lnTo>
                        <a:pt x="169" y="18"/>
                      </a:lnTo>
                      <a:lnTo>
                        <a:pt x="173" y="19"/>
                      </a:lnTo>
                      <a:lnTo>
                        <a:pt x="177" y="19"/>
                      </a:lnTo>
                      <a:lnTo>
                        <a:pt x="183" y="21"/>
                      </a:lnTo>
                      <a:lnTo>
                        <a:pt x="182" y="22"/>
                      </a:lnTo>
                      <a:lnTo>
                        <a:pt x="179" y="25"/>
                      </a:lnTo>
                      <a:lnTo>
                        <a:pt x="173" y="28"/>
                      </a:lnTo>
                      <a:lnTo>
                        <a:pt x="172" y="31"/>
                      </a:lnTo>
                      <a:lnTo>
                        <a:pt x="170" y="30"/>
                      </a:lnTo>
                      <a:lnTo>
                        <a:pt x="166" y="30"/>
                      </a:lnTo>
                      <a:lnTo>
                        <a:pt x="163" y="28"/>
                      </a:lnTo>
                      <a:lnTo>
                        <a:pt x="160" y="28"/>
                      </a:lnTo>
                      <a:lnTo>
                        <a:pt x="155" y="28"/>
                      </a:lnTo>
                      <a:lnTo>
                        <a:pt x="151" y="27"/>
                      </a:lnTo>
                      <a:lnTo>
                        <a:pt x="147" y="27"/>
                      </a:lnTo>
                      <a:lnTo>
                        <a:pt x="141" y="25"/>
                      </a:lnTo>
                      <a:lnTo>
                        <a:pt x="135" y="24"/>
                      </a:lnTo>
                      <a:lnTo>
                        <a:pt x="129" y="24"/>
                      </a:lnTo>
                      <a:lnTo>
                        <a:pt x="126" y="24"/>
                      </a:lnTo>
                      <a:lnTo>
                        <a:pt x="123" y="22"/>
                      </a:lnTo>
                      <a:lnTo>
                        <a:pt x="120" y="22"/>
                      </a:lnTo>
                      <a:lnTo>
                        <a:pt x="117" y="22"/>
                      </a:lnTo>
                      <a:lnTo>
                        <a:pt x="114" y="21"/>
                      </a:lnTo>
                      <a:lnTo>
                        <a:pt x="110" y="21"/>
                      </a:lnTo>
                      <a:lnTo>
                        <a:pt x="107" y="21"/>
                      </a:lnTo>
                      <a:lnTo>
                        <a:pt x="104" y="21"/>
                      </a:lnTo>
                      <a:lnTo>
                        <a:pt x="100" y="19"/>
                      </a:lnTo>
                      <a:lnTo>
                        <a:pt x="97" y="18"/>
                      </a:lnTo>
                      <a:lnTo>
                        <a:pt x="92" y="18"/>
                      </a:lnTo>
                      <a:lnTo>
                        <a:pt x="89" y="18"/>
                      </a:lnTo>
                      <a:lnTo>
                        <a:pt x="85" y="16"/>
                      </a:lnTo>
                      <a:lnTo>
                        <a:pt x="82" y="16"/>
                      </a:lnTo>
                      <a:lnTo>
                        <a:pt x="78" y="15"/>
                      </a:lnTo>
                      <a:lnTo>
                        <a:pt x="75" y="15"/>
                      </a:lnTo>
                      <a:lnTo>
                        <a:pt x="70" y="15"/>
                      </a:lnTo>
                      <a:lnTo>
                        <a:pt x="67" y="13"/>
                      </a:lnTo>
                      <a:lnTo>
                        <a:pt x="64" y="13"/>
                      </a:lnTo>
                      <a:lnTo>
                        <a:pt x="60" y="13"/>
                      </a:lnTo>
                      <a:lnTo>
                        <a:pt x="57" y="12"/>
                      </a:lnTo>
                      <a:lnTo>
                        <a:pt x="54" y="12"/>
                      </a:lnTo>
                      <a:lnTo>
                        <a:pt x="50" y="11"/>
                      </a:lnTo>
                      <a:lnTo>
                        <a:pt x="47" y="11"/>
                      </a:lnTo>
                      <a:lnTo>
                        <a:pt x="44" y="11"/>
                      </a:lnTo>
                      <a:lnTo>
                        <a:pt x="39" y="9"/>
                      </a:lnTo>
                      <a:lnTo>
                        <a:pt x="36" y="9"/>
                      </a:lnTo>
                      <a:lnTo>
                        <a:pt x="33" y="9"/>
                      </a:lnTo>
                      <a:lnTo>
                        <a:pt x="29" y="8"/>
                      </a:lnTo>
                      <a:lnTo>
                        <a:pt x="26" y="8"/>
                      </a:lnTo>
                      <a:lnTo>
                        <a:pt x="23" y="6"/>
                      </a:lnTo>
                      <a:lnTo>
                        <a:pt x="20" y="6"/>
                      </a:lnTo>
                      <a:lnTo>
                        <a:pt x="14" y="5"/>
                      </a:lnTo>
                      <a:lnTo>
                        <a:pt x="9" y="5"/>
                      </a:lnTo>
                      <a:lnTo>
                        <a:pt x="3" y="3"/>
                      </a:lnTo>
                      <a:lnTo>
                        <a:pt x="0" y="3"/>
                      </a:lnTo>
                      <a:lnTo>
                        <a:pt x="3" y="0"/>
                      </a:lnTo>
                      <a:close/>
                    </a:path>
                  </a:pathLst>
                </a:custGeom>
                <a:solidFill>
                  <a:srgbClr val="6666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3" name="Freeform 223"/>
                <p:cNvSpPr>
                  <a:spLocks/>
                </p:cNvSpPr>
                <p:nvPr/>
              </p:nvSpPr>
              <p:spPr bwMode="auto">
                <a:xfrm>
                  <a:off x="3937" y="3687"/>
                  <a:ext cx="15" cy="13"/>
                </a:xfrm>
                <a:custGeom>
                  <a:avLst/>
                  <a:gdLst>
                    <a:gd name="T0" fmla="*/ 0 w 29"/>
                    <a:gd name="T1" fmla="*/ 1 h 25"/>
                    <a:gd name="T2" fmla="*/ 1 w 29"/>
                    <a:gd name="T3" fmla="*/ 0 h 25"/>
                    <a:gd name="T4" fmla="*/ 1 w 29"/>
                    <a:gd name="T5" fmla="*/ 1 h 25"/>
                    <a:gd name="T6" fmla="*/ 1 w 29"/>
                    <a:gd name="T7" fmla="*/ 1 h 25"/>
                    <a:gd name="T8" fmla="*/ 0 w 29"/>
                    <a:gd name="T9" fmla="*/ 1 h 25"/>
                    <a:gd name="T10" fmla="*/ 0 w 29"/>
                    <a:gd name="T11" fmla="*/ 1 h 25"/>
                    <a:gd name="T12" fmla="*/ 0 60000 65536"/>
                    <a:gd name="T13" fmla="*/ 0 60000 65536"/>
                    <a:gd name="T14" fmla="*/ 0 60000 65536"/>
                    <a:gd name="T15" fmla="*/ 0 60000 65536"/>
                    <a:gd name="T16" fmla="*/ 0 60000 65536"/>
                    <a:gd name="T17" fmla="*/ 0 60000 65536"/>
                    <a:gd name="T18" fmla="*/ 0 w 29"/>
                    <a:gd name="T19" fmla="*/ 0 h 25"/>
                    <a:gd name="T20" fmla="*/ 29 w 29"/>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29" h="25">
                      <a:moveTo>
                        <a:pt x="0" y="23"/>
                      </a:moveTo>
                      <a:lnTo>
                        <a:pt x="23" y="0"/>
                      </a:lnTo>
                      <a:lnTo>
                        <a:pt x="29" y="6"/>
                      </a:lnTo>
                      <a:lnTo>
                        <a:pt x="11" y="25"/>
                      </a:lnTo>
                      <a:lnTo>
                        <a:pt x="0" y="23"/>
                      </a:lnTo>
                      <a:close/>
                    </a:path>
                  </a:pathLst>
                </a:custGeom>
                <a:solidFill>
                  <a:srgbClr val="6666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4" name="Freeform 224"/>
                <p:cNvSpPr>
                  <a:spLocks/>
                </p:cNvSpPr>
                <p:nvPr/>
              </p:nvSpPr>
              <p:spPr bwMode="auto">
                <a:xfrm>
                  <a:off x="4056" y="3700"/>
                  <a:ext cx="11" cy="12"/>
                </a:xfrm>
                <a:custGeom>
                  <a:avLst/>
                  <a:gdLst>
                    <a:gd name="T0" fmla="*/ 0 w 24"/>
                    <a:gd name="T1" fmla="*/ 0 h 25"/>
                    <a:gd name="T2" fmla="*/ 0 w 24"/>
                    <a:gd name="T3" fmla="*/ 0 h 25"/>
                    <a:gd name="T4" fmla="*/ 0 w 24"/>
                    <a:gd name="T5" fmla="*/ 0 h 25"/>
                    <a:gd name="T6" fmla="*/ 0 w 24"/>
                    <a:gd name="T7" fmla="*/ 0 h 25"/>
                    <a:gd name="T8" fmla="*/ 0 w 24"/>
                    <a:gd name="T9" fmla="*/ 0 h 25"/>
                    <a:gd name="T10" fmla="*/ 0 w 24"/>
                    <a:gd name="T11" fmla="*/ 0 h 25"/>
                    <a:gd name="T12" fmla="*/ 0 60000 65536"/>
                    <a:gd name="T13" fmla="*/ 0 60000 65536"/>
                    <a:gd name="T14" fmla="*/ 0 60000 65536"/>
                    <a:gd name="T15" fmla="*/ 0 60000 65536"/>
                    <a:gd name="T16" fmla="*/ 0 60000 65536"/>
                    <a:gd name="T17" fmla="*/ 0 60000 65536"/>
                    <a:gd name="T18" fmla="*/ 0 w 24"/>
                    <a:gd name="T19" fmla="*/ 0 h 25"/>
                    <a:gd name="T20" fmla="*/ 24 w 24"/>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24" h="25">
                      <a:moveTo>
                        <a:pt x="0" y="23"/>
                      </a:moveTo>
                      <a:lnTo>
                        <a:pt x="19" y="0"/>
                      </a:lnTo>
                      <a:lnTo>
                        <a:pt x="24" y="9"/>
                      </a:lnTo>
                      <a:lnTo>
                        <a:pt x="7" y="25"/>
                      </a:lnTo>
                      <a:lnTo>
                        <a:pt x="0" y="23"/>
                      </a:lnTo>
                      <a:close/>
                    </a:path>
                  </a:pathLst>
                </a:custGeom>
                <a:solidFill>
                  <a:srgbClr val="6666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5" name="Freeform 225"/>
                <p:cNvSpPr>
                  <a:spLocks/>
                </p:cNvSpPr>
                <p:nvPr/>
              </p:nvSpPr>
              <p:spPr bwMode="auto">
                <a:xfrm>
                  <a:off x="4032" y="3695"/>
                  <a:ext cx="10" cy="17"/>
                </a:xfrm>
                <a:custGeom>
                  <a:avLst/>
                  <a:gdLst>
                    <a:gd name="T0" fmla="*/ 0 w 21"/>
                    <a:gd name="T1" fmla="*/ 1 h 34"/>
                    <a:gd name="T2" fmla="*/ 0 w 21"/>
                    <a:gd name="T3" fmla="*/ 0 h 34"/>
                    <a:gd name="T4" fmla="*/ 0 w 21"/>
                    <a:gd name="T5" fmla="*/ 1 h 34"/>
                    <a:gd name="T6" fmla="*/ 0 w 21"/>
                    <a:gd name="T7" fmla="*/ 1 h 34"/>
                    <a:gd name="T8" fmla="*/ 0 w 21"/>
                    <a:gd name="T9" fmla="*/ 1 h 34"/>
                    <a:gd name="T10" fmla="*/ 0 w 21"/>
                    <a:gd name="T11" fmla="*/ 1 h 34"/>
                    <a:gd name="T12" fmla="*/ 0 60000 65536"/>
                    <a:gd name="T13" fmla="*/ 0 60000 65536"/>
                    <a:gd name="T14" fmla="*/ 0 60000 65536"/>
                    <a:gd name="T15" fmla="*/ 0 60000 65536"/>
                    <a:gd name="T16" fmla="*/ 0 60000 65536"/>
                    <a:gd name="T17" fmla="*/ 0 60000 65536"/>
                    <a:gd name="T18" fmla="*/ 0 w 21"/>
                    <a:gd name="T19" fmla="*/ 0 h 34"/>
                    <a:gd name="T20" fmla="*/ 21 w 21"/>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21" h="34">
                      <a:moveTo>
                        <a:pt x="0" y="33"/>
                      </a:moveTo>
                      <a:lnTo>
                        <a:pt x="21" y="0"/>
                      </a:lnTo>
                      <a:lnTo>
                        <a:pt x="18" y="11"/>
                      </a:lnTo>
                      <a:lnTo>
                        <a:pt x="9" y="34"/>
                      </a:lnTo>
                      <a:lnTo>
                        <a:pt x="0" y="33"/>
                      </a:lnTo>
                      <a:close/>
                    </a:path>
                  </a:pathLst>
                </a:custGeom>
                <a:solidFill>
                  <a:srgbClr val="6666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6" name="Freeform 226"/>
                <p:cNvSpPr>
                  <a:spLocks/>
                </p:cNvSpPr>
                <p:nvPr/>
              </p:nvSpPr>
              <p:spPr bwMode="auto">
                <a:xfrm>
                  <a:off x="4125" y="3706"/>
                  <a:ext cx="13" cy="16"/>
                </a:xfrm>
                <a:custGeom>
                  <a:avLst/>
                  <a:gdLst>
                    <a:gd name="T0" fmla="*/ 0 w 27"/>
                    <a:gd name="T1" fmla="*/ 1 h 31"/>
                    <a:gd name="T2" fmla="*/ 0 w 27"/>
                    <a:gd name="T3" fmla="*/ 0 h 31"/>
                    <a:gd name="T4" fmla="*/ 0 w 27"/>
                    <a:gd name="T5" fmla="*/ 1 h 31"/>
                    <a:gd name="T6" fmla="*/ 0 w 27"/>
                    <a:gd name="T7" fmla="*/ 1 h 31"/>
                    <a:gd name="T8" fmla="*/ 0 w 27"/>
                    <a:gd name="T9" fmla="*/ 1 h 31"/>
                    <a:gd name="T10" fmla="*/ 0 w 27"/>
                    <a:gd name="T11" fmla="*/ 1 h 31"/>
                    <a:gd name="T12" fmla="*/ 0 60000 65536"/>
                    <a:gd name="T13" fmla="*/ 0 60000 65536"/>
                    <a:gd name="T14" fmla="*/ 0 60000 65536"/>
                    <a:gd name="T15" fmla="*/ 0 60000 65536"/>
                    <a:gd name="T16" fmla="*/ 0 60000 65536"/>
                    <a:gd name="T17" fmla="*/ 0 60000 65536"/>
                    <a:gd name="T18" fmla="*/ 0 w 27"/>
                    <a:gd name="T19" fmla="*/ 0 h 31"/>
                    <a:gd name="T20" fmla="*/ 27 w 27"/>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27" h="31">
                      <a:moveTo>
                        <a:pt x="0" y="29"/>
                      </a:moveTo>
                      <a:lnTo>
                        <a:pt x="22" y="0"/>
                      </a:lnTo>
                      <a:lnTo>
                        <a:pt x="27" y="7"/>
                      </a:lnTo>
                      <a:lnTo>
                        <a:pt x="13" y="31"/>
                      </a:lnTo>
                      <a:lnTo>
                        <a:pt x="0" y="29"/>
                      </a:lnTo>
                      <a:close/>
                    </a:path>
                  </a:pathLst>
                </a:custGeom>
                <a:solidFill>
                  <a:srgbClr val="6666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7" name="Freeform 227"/>
                <p:cNvSpPr>
                  <a:spLocks/>
                </p:cNvSpPr>
                <p:nvPr/>
              </p:nvSpPr>
              <p:spPr bwMode="auto">
                <a:xfrm>
                  <a:off x="4146" y="3709"/>
                  <a:ext cx="16" cy="15"/>
                </a:xfrm>
                <a:custGeom>
                  <a:avLst/>
                  <a:gdLst>
                    <a:gd name="T0" fmla="*/ 0 w 32"/>
                    <a:gd name="T1" fmla="*/ 1 h 29"/>
                    <a:gd name="T2" fmla="*/ 1 w 32"/>
                    <a:gd name="T3" fmla="*/ 1 h 29"/>
                    <a:gd name="T4" fmla="*/ 1 w 32"/>
                    <a:gd name="T5" fmla="*/ 0 h 29"/>
                    <a:gd name="T6" fmla="*/ 1 w 32"/>
                    <a:gd name="T7" fmla="*/ 1 h 29"/>
                    <a:gd name="T8" fmla="*/ 0 w 32"/>
                    <a:gd name="T9" fmla="*/ 1 h 29"/>
                    <a:gd name="T10" fmla="*/ 0 w 32"/>
                    <a:gd name="T11" fmla="*/ 1 h 29"/>
                    <a:gd name="T12" fmla="*/ 0 60000 65536"/>
                    <a:gd name="T13" fmla="*/ 0 60000 65536"/>
                    <a:gd name="T14" fmla="*/ 0 60000 65536"/>
                    <a:gd name="T15" fmla="*/ 0 60000 65536"/>
                    <a:gd name="T16" fmla="*/ 0 60000 65536"/>
                    <a:gd name="T17" fmla="*/ 0 60000 65536"/>
                    <a:gd name="T18" fmla="*/ 0 w 32"/>
                    <a:gd name="T19" fmla="*/ 0 h 29"/>
                    <a:gd name="T20" fmla="*/ 32 w 32"/>
                    <a:gd name="T21" fmla="*/ 29 h 29"/>
                  </a:gdLst>
                  <a:ahLst/>
                  <a:cxnLst>
                    <a:cxn ang="T12">
                      <a:pos x="T0" y="T1"/>
                    </a:cxn>
                    <a:cxn ang="T13">
                      <a:pos x="T2" y="T3"/>
                    </a:cxn>
                    <a:cxn ang="T14">
                      <a:pos x="T4" y="T5"/>
                    </a:cxn>
                    <a:cxn ang="T15">
                      <a:pos x="T6" y="T7"/>
                    </a:cxn>
                    <a:cxn ang="T16">
                      <a:pos x="T8" y="T9"/>
                    </a:cxn>
                    <a:cxn ang="T17">
                      <a:pos x="T10" y="T11"/>
                    </a:cxn>
                  </a:cxnLst>
                  <a:rect l="T18" t="T19" r="T20" b="T21"/>
                  <a:pathLst>
                    <a:path w="32" h="29">
                      <a:moveTo>
                        <a:pt x="0" y="26"/>
                      </a:moveTo>
                      <a:lnTo>
                        <a:pt x="22" y="3"/>
                      </a:lnTo>
                      <a:lnTo>
                        <a:pt x="32" y="0"/>
                      </a:lnTo>
                      <a:lnTo>
                        <a:pt x="17" y="29"/>
                      </a:lnTo>
                      <a:lnTo>
                        <a:pt x="0" y="26"/>
                      </a:lnTo>
                      <a:close/>
                    </a:path>
                  </a:pathLst>
                </a:custGeom>
                <a:solidFill>
                  <a:srgbClr val="6666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 name="Freeform 228"/>
                <p:cNvSpPr>
                  <a:spLocks/>
                </p:cNvSpPr>
                <p:nvPr/>
              </p:nvSpPr>
              <p:spPr bwMode="auto">
                <a:xfrm>
                  <a:off x="4190" y="3715"/>
                  <a:ext cx="13" cy="16"/>
                </a:xfrm>
                <a:custGeom>
                  <a:avLst/>
                  <a:gdLst>
                    <a:gd name="T0" fmla="*/ 0 w 26"/>
                    <a:gd name="T1" fmla="*/ 1 h 32"/>
                    <a:gd name="T2" fmla="*/ 1 w 26"/>
                    <a:gd name="T3" fmla="*/ 0 h 32"/>
                    <a:gd name="T4" fmla="*/ 1 w 26"/>
                    <a:gd name="T5" fmla="*/ 1 h 32"/>
                    <a:gd name="T6" fmla="*/ 1 w 26"/>
                    <a:gd name="T7" fmla="*/ 1 h 32"/>
                    <a:gd name="T8" fmla="*/ 0 w 26"/>
                    <a:gd name="T9" fmla="*/ 1 h 32"/>
                    <a:gd name="T10" fmla="*/ 0 w 26"/>
                    <a:gd name="T11" fmla="*/ 1 h 32"/>
                    <a:gd name="T12" fmla="*/ 0 60000 65536"/>
                    <a:gd name="T13" fmla="*/ 0 60000 65536"/>
                    <a:gd name="T14" fmla="*/ 0 60000 65536"/>
                    <a:gd name="T15" fmla="*/ 0 60000 65536"/>
                    <a:gd name="T16" fmla="*/ 0 60000 65536"/>
                    <a:gd name="T17" fmla="*/ 0 60000 65536"/>
                    <a:gd name="T18" fmla="*/ 0 w 26"/>
                    <a:gd name="T19" fmla="*/ 0 h 32"/>
                    <a:gd name="T20" fmla="*/ 26 w 26"/>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26" h="32">
                      <a:moveTo>
                        <a:pt x="0" y="29"/>
                      </a:moveTo>
                      <a:lnTo>
                        <a:pt x="22" y="0"/>
                      </a:lnTo>
                      <a:lnTo>
                        <a:pt x="26" y="4"/>
                      </a:lnTo>
                      <a:lnTo>
                        <a:pt x="10" y="32"/>
                      </a:lnTo>
                      <a:lnTo>
                        <a:pt x="0" y="29"/>
                      </a:lnTo>
                      <a:close/>
                    </a:path>
                  </a:pathLst>
                </a:custGeom>
                <a:solidFill>
                  <a:srgbClr val="6666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9" name="Freeform 229"/>
                <p:cNvSpPr>
                  <a:spLocks/>
                </p:cNvSpPr>
                <p:nvPr/>
              </p:nvSpPr>
              <p:spPr bwMode="auto">
                <a:xfrm>
                  <a:off x="3976" y="3691"/>
                  <a:ext cx="11" cy="13"/>
                </a:xfrm>
                <a:custGeom>
                  <a:avLst/>
                  <a:gdLst>
                    <a:gd name="T0" fmla="*/ 0 w 22"/>
                    <a:gd name="T1" fmla="*/ 0 h 27"/>
                    <a:gd name="T2" fmla="*/ 1 w 22"/>
                    <a:gd name="T3" fmla="*/ 0 h 27"/>
                    <a:gd name="T4" fmla="*/ 1 w 22"/>
                    <a:gd name="T5" fmla="*/ 0 h 27"/>
                    <a:gd name="T6" fmla="*/ 1 w 22"/>
                    <a:gd name="T7" fmla="*/ 0 h 27"/>
                    <a:gd name="T8" fmla="*/ 0 w 22"/>
                    <a:gd name="T9" fmla="*/ 0 h 27"/>
                    <a:gd name="T10" fmla="*/ 0 w 22"/>
                    <a:gd name="T11" fmla="*/ 0 h 27"/>
                    <a:gd name="T12" fmla="*/ 0 60000 65536"/>
                    <a:gd name="T13" fmla="*/ 0 60000 65536"/>
                    <a:gd name="T14" fmla="*/ 0 60000 65536"/>
                    <a:gd name="T15" fmla="*/ 0 60000 65536"/>
                    <a:gd name="T16" fmla="*/ 0 60000 65536"/>
                    <a:gd name="T17" fmla="*/ 0 60000 65536"/>
                    <a:gd name="T18" fmla="*/ 0 w 22"/>
                    <a:gd name="T19" fmla="*/ 0 h 27"/>
                    <a:gd name="T20" fmla="*/ 22 w 22"/>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22" h="27">
                      <a:moveTo>
                        <a:pt x="0" y="24"/>
                      </a:moveTo>
                      <a:lnTo>
                        <a:pt x="19" y="0"/>
                      </a:lnTo>
                      <a:lnTo>
                        <a:pt x="22" y="5"/>
                      </a:lnTo>
                      <a:lnTo>
                        <a:pt x="15" y="27"/>
                      </a:lnTo>
                      <a:lnTo>
                        <a:pt x="0" y="24"/>
                      </a:lnTo>
                      <a:close/>
                    </a:path>
                  </a:pathLst>
                </a:custGeom>
                <a:solidFill>
                  <a:srgbClr val="6666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0" name="Freeform 230"/>
                <p:cNvSpPr>
                  <a:spLocks/>
                </p:cNvSpPr>
                <p:nvPr/>
              </p:nvSpPr>
              <p:spPr bwMode="auto">
                <a:xfrm>
                  <a:off x="4081" y="3726"/>
                  <a:ext cx="14" cy="13"/>
                </a:xfrm>
                <a:custGeom>
                  <a:avLst/>
                  <a:gdLst>
                    <a:gd name="T0" fmla="*/ 0 w 28"/>
                    <a:gd name="T1" fmla="*/ 0 h 28"/>
                    <a:gd name="T2" fmla="*/ 1 w 28"/>
                    <a:gd name="T3" fmla="*/ 0 h 28"/>
                    <a:gd name="T4" fmla="*/ 1 w 28"/>
                    <a:gd name="T5" fmla="*/ 0 h 28"/>
                    <a:gd name="T6" fmla="*/ 1 w 28"/>
                    <a:gd name="T7" fmla="*/ 0 h 28"/>
                    <a:gd name="T8" fmla="*/ 0 w 28"/>
                    <a:gd name="T9" fmla="*/ 0 h 28"/>
                    <a:gd name="T10" fmla="*/ 0 w 28"/>
                    <a:gd name="T11" fmla="*/ 0 h 28"/>
                    <a:gd name="T12" fmla="*/ 0 60000 65536"/>
                    <a:gd name="T13" fmla="*/ 0 60000 65536"/>
                    <a:gd name="T14" fmla="*/ 0 60000 65536"/>
                    <a:gd name="T15" fmla="*/ 0 60000 65536"/>
                    <a:gd name="T16" fmla="*/ 0 60000 65536"/>
                    <a:gd name="T17" fmla="*/ 0 60000 65536"/>
                    <a:gd name="T18" fmla="*/ 0 w 28"/>
                    <a:gd name="T19" fmla="*/ 0 h 28"/>
                    <a:gd name="T20" fmla="*/ 28 w 28"/>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28" h="28">
                      <a:moveTo>
                        <a:pt x="0" y="26"/>
                      </a:moveTo>
                      <a:lnTo>
                        <a:pt x="24" y="0"/>
                      </a:lnTo>
                      <a:lnTo>
                        <a:pt x="28" y="9"/>
                      </a:lnTo>
                      <a:lnTo>
                        <a:pt x="14" y="28"/>
                      </a:lnTo>
                      <a:lnTo>
                        <a:pt x="0" y="26"/>
                      </a:lnTo>
                      <a:close/>
                    </a:path>
                  </a:pathLst>
                </a:custGeom>
                <a:solidFill>
                  <a:srgbClr val="6666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1" name="Freeform 231"/>
                <p:cNvSpPr>
                  <a:spLocks/>
                </p:cNvSpPr>
                <p:nvPr/>
              </p:nvSpPr>
              <p:spPr bwMode="auto">
                <a:xfrm>
                  <a:off x="4147" y="3737"/>
                  <a:ext cx="16" cy="13"/>
                </a:xfrm>
                <a:custGeom>
                  <a:avLst/>
                  <a:gdLst>
                    <a:gd name="T0" fmla="*/ 0 w 32"/>
                    <a:gd name="T1" fmla="*/ 1 h 26"/>
                    <a:gd name="T2" fmla="*/ 1 w 32"/>
                    <a:gd name="T3" fmla="*/ 0 h 26"/>
                    <a:gd name="T4" fmla="*/ 1 w 32"/>
                    <a:gd name="T5" fmla="*/ 1 h 26"/>
                    <a:gd name="T6" fmla="*/ 1 w 32"/>
                    <a:gd name="T7" fmla="*/ 1 h 26"/>
                    <a:gd name="T8" fmla="*/ 0 w 32"/>
                    <a:gd name="T9" fmla="*/ 1 h 26"/>
                    <a:gd name="T10" fmla="*/ 0 w 32"/>
                    <a:gd name="T11" fmla="*/ 1 h 26"/>
                    <a:gd name="T12" fmla="*/ 0 60000 65536"/>
                    <a:gd name="T13" fmla="*/ 0 60000 65536"/>
                    <a:gd name="T14" fmla="*/ 0 60000 65536"/>
                    <a:gd name="T15" fmla="*/ 0 60000 65536"/>
                    <a:gd name="T16" fmla="*/ 0 60000 65536"/>
                    <a:gd name="T17" fmla="*/ 0 60000 65536"/>
                    <a:gd name="T18" fmla="*/ 0 w 32"/>
                    <a:gd name="T19" fmla="*/ 0 h 26"/>
                    <a:gd name="T20" fmla="*/ 32 w 32"/>
                    <a:gd name="T21" fmla="*/ 26 h 26"/>
                  </a:gdLst>
                  <a:ahLst/>
                  <a:cxnLst>
                    <a:cxn ang="T12">
                      <a:pos x="T0" y="T1"/>
                    </a:cxn>
                    <a:cxn ang="T13">
                      <a:pos x="T2" y="T3"/>
                    </a:cxn>
                    <a:cxn ang="T14">
                      <a:pos x="T4" y="T5"/>
                    </a:cxn>
                    <a:cxn ang="T15">
                      <a:pos x="T6" y="T7"/>
                    </a:cxn>
                    <a:cxn ang="T16">
                      <a:pos x="T8" y="T9"/>
                    </a:cxn>
                    <a:cxn ang="T17">
                      <a:pos x="T10" y="T11"/>
                    </a:cxn>
                  </a:cxnLst>
                  <a:rect l="T18" t="T19" r="T20" b="T21"/>
                  <a:pathLst>
                    <a:path w="32" h="26">
                      <a:moveTo>
                        <a:pt x="0" y="23"/>
                      </a:moveTo>
                      <a:lnTo>
                        <a:pt x="24" y="0"/>
                      </a:lnTo>
                      <a:lnTo>
                        <a:pt x="32" y="6"/>
                      </a:lnTo>
                      <a:lnTo>
                        <a:pt x="16" y="26"/>
                      </a:lnTo>
                      <a:lnTo>
                        <a:pt x="0" y="23"/>
                      </a:lnTo>
                      <a:close/>
                    </a:path>
                  </a:pathLst>
                </a:custGeom>
                <a:solidFill>
                  <a:srgbClr val="6666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2" name="Freeform 232"/>
                <p:cNvSpPr>
                  <a:spLocks/>
                </p:cNvSpPr>
                <p:nvPr/>
              </p:nvSpPr>
              <p:spPr bwMode="auto">
                <a:xfrm>
                  <a:off x="4106" y="3730"/>
                  <a:ext cx="13" cy="12"/>
                </a:xfrm>
                <a:custGeom>
                  <a:avLst/>
                  <a:gdLst>
                    <a:gd name="T0" fmla="*/ 0 w 27"/>
                    <a:gd name="T1" fmla="*/ 0 h 25"/>
                    <a:gd name="T2" fmla="*/ 0 w 27"/>
                    <a:gd name="T3" fmla="*/ 0 h 25"/>
                    <a:gd name="T4" fmla="*/ 0 w 27"/>
                    <a:gd name="T5" fmla="*/ 0 h 25"/>
                    <a:gd name="T6" fmla="*/ 0 w 27"/>
                    <a:gd name="T7" fmla="*/ 0 h 25"/>
                    <a:gd name="T8" fmla="*/ 0 w 27"/>
                    <a:gd name="T9" fmla="*/ 0 h 25"/>
                    <a:gd name="T10" fmla="*/ 0 w 27"/>
                    <a:gd name="T11" fmla="*/ 0 h 25"/>
                    <a:gd name="T12" fmla="*/ 0 60000 65536"/>
                    <a:gd name="T13" fmla="*/ 0 60000 65536"/>
                    <a:gd name="T14" fmla="*/ 0 60000 65536"/>
                    <a:gd name="T15" fmla="*/ 0 60000 65536"/>
                    <a:gd name="T16" fmla="*/ 0 60000 65536"/>
                    <a:gd name="T17" fmla="*/ 0 60000 65536"/>
                    <a:gd name="T18" fmla="*/ 0 w 27"/>
                    <a:gd name="T19" fmla="*/ 0 h 25"/>
                    <a:gd name="T20" fmla="*/ 27 w 27"/>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27" h="25">
                      <a:moveTo>
                        <a:pt x="0" y="23"/>
                      </a:moveTo>
                      <a:lnTo>
                        <a:pt x="22" y="0"/>
                      </a:lnTo>
                      <a:lnTo>
                        <a:pt x="27" y="7"/>
                      </a:lnTo>
                      <a:lnTo>
                        <a:pt x="14" y="25"/>
                      </a:lnTo>
                      <a:lnTo>
                        <a:pt x="0" y="23"/>
                      </a:lnTo>
                      <a:close/>
                    </a:path>
                  </a:pathLst>
                </a:custGeom>
                <a:solidFill>
                  <a:srgbClr val="6666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3" name="Freeform 233"/>
                <p:cNvSpPr>
                  <a:spLocks/>
                </p:cNvSpPr>
                <p:nvPr/>
              </p:nvSpPr>
              <p:spPr bwMode="auto">
                <a:xfrm>
                  <a:off x="4125" y="3731"/>
                  <a:ext cx="16" cy="16"/>
                </a:xfrm>
                <a:custGeom>
                  <a:avLst/>
                  <a:gdLst>
                    <a:gd name="T0" fmla="*/ 0 w 34"/>
                    <a:gd name="T1" fmla="*/ 1 h 31"/>
                    <a:gd name="T2" fmla="*/ 0 w 34"/>
                    <a:gd name="T3" fmla="*/ 1 h 31"/>
                    <a:gd name="T4" fmla="*/ 0 w 34"/>
                    <a:gd name="T5" fmla="*/ 0 h 31"/>
                    <a:gd name="T6" fmla="*/ 0 w 34"/>
                    <a:gd name="T7" fmla="*/ 1 h 31"/>
                    <a:gd name="T8" fmla="*/ 0 w 34"/>
                    <a:gd name="T9" fmla="*/ 1 h 31"/>
                    <a:gd name="T10" fmla="*/ 0 w 34"/>
                    <a:gd name="T11" fmla="*/ 1 h 31"/>
                    <a:gd name="T12" fmla="*/ 0 60000 65536"/>
                    <a:gd name="T13" fmla="*/ 0 60000 65536"/>
                    <a:gd name="T14" fmla="*/ 0 60000 65536"/>
                    <a:gd name="T15" fmla="*/ 0 60000 65536"/>
                    <a:gd name="T16" fmla="*/ 0 60000 65536"/>
                    <a:gd name="T17" fmla="*/ 0 60000 65536"/>
                    <a:gd name="T18" fmla="*/ 0 w 34"/>
                    <a:gd name="T19" fmla="*/ 0 h 31"/>
                    <a:gd name="T20" fmla="*/ 34 w 34"/>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4" h="31">
                      <a:moveTo>
                        <a:pt x="0" y="28"/>
                      </a:moveTo>
                      <a:lnTo>
                        <a:pt x="24" y="3"/>
                      </a:lnTo>
                      <a:lnTo>
                        <a:pt x="34" y="0"/>
                      </a:lnTo>
                      <a:lnTo>
                        <a:pt x="18" y="31"/>
                      </a:lnTo>
                      <a:lnTo>
                        <a:pt x="0" y="28"/>
                      </a:lnTo>
                      <a:close/>
                    </a:path>
                  </a:pathLst>
                </a:custGeom>
                <a:solidFill>
                  <a:srgbClr val="6666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4" name="Freeform 234"/>
                <p:cNvSpPr>
                  <a:spLocks/>
                </p:cNvSpPr>
                <p:nvPr/>
              </p:nvSpPr>
              <p:spPr bwMode="auto">
                <a:xfrm>
                  <a:off x="4169" y="3737"/>
                  <a:ext cx="16" cy="16"/>
                </a:xfrm>
                <a:custGeom>
                  <a:avLst/>
                  <a:gdLst>
                    <a:gd name="T0" fmla="*/ 0 w 32"/>
                    <a:gd name="T1" fmla="*/ 1 h 31"/>
                    <a:gd name="T2" fmla="*/ 1 w 32"/>
                    <a:gd name="T3" fmla="*/ 0 h 31"/>
                    <a:gd name="T4" fmla="*/ 1 w 32"/>
                    <a:gd name="T5" fmla="*/ 1 h 31"/>
                    <a:gd name="T6" fmla="*/ 1 w 32"/>
                    <a:gd name="T7" fmla="*/ 1 h 31"/>
                    <a:gd name="T8" fmla="*/ 0 w 32"/>
                    <a:gd name="T9" fmla="*/ 1 h 31"/>
                    <a:gd name="T10" fmla="*/ 0 w 32"/>
                    <a:gd name="T11" fmla="*/ 1 h 31"/>
                    <a:gd name="T12" fmla="*/ 0 60000 65536"/>
                    <a:gd name="T13" fmla="*/ 0 60000 65536"/>
                    <a:gd name="T14" fmla="*/ 0 60000 65536"/>
                    <a:gd name="T15" fmla="*/ 0 60000 65536"/>
                    <a:gd name="T16" fmla="*/ 0 60000 65536"/>
                    <a:gd name="T17" fmla="*/ 0 60000 65536"/>
                    <a:gd name="T18" fmla="*/ 0 w 32"/>
                    <a:gd name="T19" fmla="*/ 0 h 31"/>
                    <a:gd name="T20" fmla="*/ 32 w 32"/>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2" h="31">
                      <a:moveTo>
                        <a:pt x="0" y="25"/>
                      </a:moveTo>
                      <a:lnTo>
                        <a:pt x="27" y="0"/>
                      </a:lnTo>
                      <a:lnTo>
                        <a:pt x="32" y="5"/>
                      </a:lnTo>
                      <a:lnTo>
                        <a:pt x="18" y="31"/>
                      </a:lnTo>
                      <a:lnTo>
                        <a:pt x="0" y="25"/>
                      </a:lnTo>
                      <a:close/>
                    </a:path>
                  </a:pathLst>
                </a:custGeom>
                <a:solidFill>
                  <a:srgbClr val="6666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5" name="Freeform 235"/>
                <p:cNvSpPr>
                  <a:spLocks/>
                </p:cNvSpPr>
                <p:nvPr/>
              </p:nvSpPr>
              <p:spPr bwMode="auto">
                <a:xfrm>
                  <a:off x="4061" y="3745"/>
                  <a:ext cx="17" cy="16"/>
                </a:xfrm>
                <a:custGeom>
                  <a:avLst/>
                  <a:gdLst>
                    <a:gd name="T0" fmla="*/ 0 w 32"/>
                    <a:gd name="T1" fmla="*/ 1 h 30"/>
                    <a:gd name="T2" fmla="*/ 1 w 32"/>
                    <a:gd name="T3" fmla="*/ 0 h 30"/>
                    <a:gd name="T4" fmla="*/ 1 w 32"/>
                    <a:gd name="T5" fmla="*/ 1 h 30"/>
                    <a:gd name="T6" fmla="*/ 1 w 32"/>
                    <a:gd name="T7" fmla="*/ 1 h 30"/>
                    <a:gd name="T8" fmla="*/ 0 w 32"/>
                    <a:gd name="T9" fmla="*/ 1 h 30"/>
                    <a:gd name="T10" fmla="*/ 0 w 32"/>
                    <a:gd name="T11" fmla="*/ 1 h 30"/>
                    <a:gd name="T12" fmla="*/ 0 60000 65536"/>
                    <a:gd name="T13" fmla="*/ 0 60000 65536"/>
                    <a:gd name="T14" fmla="*/ 0 60000 65536"/>
                    <a:gd name="T15" fmla="*/ 0 60000 65536"/>
                    <a:gd name="T16" fmla="*/ 0 60000 65536"/>
                    <a:gd name="T17" fmla="*/ 0 60000 65536"/>
                    <a:gd name="T18" fmla="*/ 0 w 32"/>
                    <a:gd name="T19" fmla="*/ 0 h 30"/>
                    <a:gd name="T20" fmla="*/ 32 w 32"/>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32" h="30">
                      <a:moveTo>
                        <a:pt x="0" y="27"/>
                      </a:moveTo>
                      <a:lnTo>
                        <a:pt x="25" y="0"/>
                      </a:lnTo>
                      <a:lnTo>
                        <a:pt x="32" y="5"/>
                      </a:lnTo>
                      <a:lnTo>
                        <a:pt x="14" y="30"/>
                      </a:lnTo>
                      <a:lnTo>
                        <a:pt x="0" y="27"/>
                      </a:lnTo>
                      <a:close/>
                    </a:path>
                  </a:pathLst>
                </a:custGeom>
                <a:solidFill>
                  <a:srgbClr val="6666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6" name="Freeform 236"/>
                <p:cNvSpPr>
                  <a:spLocks/>
                </p:cNvSpPr>
                <p:nvPr/>
              </p:nvSpPr>
              <p:spPr bwMode="auto">
                <a:xfrm>
                  <a:off x="4131" y="3758"/>
                  <a:ext cx="15" cy="12"/>
                </a:xfrm>
                <a:custGeom>
                  <a:avLst/>
                  <a:gdLst>
                    <a:gd name="T0" fmla="*/ 0 w 30"/>
                    <a:gd name="T1" fmla="*/ 1 h 23"/>
                    <a:gd name="T2" fmla="*/ 1 w 30"/>
                    <a:gd name="T3" fmla="*/ 0 h 23"/>
                    <a:gd name="T4" fmla="*/ 1 w 30"/>
                    <a:gd name="T5" fmla="*/ 1 h 23"/>
                    <a:gd name="T6" fmla="*/ 1 w 30"/>
                    <a:gd name="T7" fmla="*/ 1 h 23"/>
                    <a:gd name="T8" fmla="*/ 0 w 30"/>
                    <a:gd name="T9" fmla="*/ 1 h 23"/>
                    <a:gd name="T10" fmla="*/ 0 w 30"/>
                    <a:gd name="T11" fmla="*/ 1 h 23"/>
                    <a:gd name="T12" fmla="*/ 0 60000 65536"/>
                    <a:gd name="T13" fmla="*/ 0 60000 65536"/>
                    <a:gd name="T14" fmla="*/ 0 60000 65536"/>
                    <a:gd name="T15" fmla="*/ 0 60000 65536"/>
                    <a:gd name="T16" fmla="*/ 0 60000 65536"/>
                    <a:gd name="T17" fmla="*/ 0 60000 65536"/>
                    <a:gd name="T18" fmla="*/ 0 w 30"/>
                    <a:gd name="T19" fmla="*/ 0 h 23"/>
                    <a:gd name="T20" fmla="*/ 30 w 30"/>
                    <a:gd name="T21" fmla="*/ 23 h 23"/>
                  </a:gdLst>
                  <a:ahLst/>
                  <a:cxnLst>
                    <a:cxn ang="T12">
                      <a:pos x="T0" y="T1"/>
                    </a:cxn>
                    <a:cxn ang="T13">
                      <a:pos x="T2" y="T3"/>
                    </a:cxn>
                    <a:cxn ang="T14">
                      <a:pos x="T4" y="T5"/>
                    </a:cxn>
                    <a:cxn ang="T15">
                      <a:pos x="T6" y="T7"/>
                    </a:cxn>
                    <a:cxn ang="T16">
                      <a:pos x="T8" y="T9"/>
                    </a:cxn>
                    <a:cxn ang="T17">
                      <a:pos x="T10" y="T11"/>
                    </a:cxn>
                  </a:cxnLst>
                  <a:rect l="T18" t="T19" r="T20" b="T21"/>
                  <a:pathLst>
                    <a:path w="30" h="23">
                      <a:moveTo>
                        <a:pt x="0" y="22"/>
                      </a:moveTo>
                      <a:lnTo>
                        <a:pt x="21" y="0"/>
                      </a:lnTo>
                      <a:lnTo>
                        <a:pt x="30" y="4"/>
                      </a:lnTo>
                      <a:lnTo>
                        <a:pt x="14" y="23"/>
                      </a:lnTo>
                      <a:lnTo>
                        <a:pt x="0" y="22"/>
                      </a:lnTo>
                      <a:close/>
                    </a:path>
                  </a:pathLst>
                </a:custGeom>
                <a:solidFill>
                  <a:srgbClr val="6666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7" name="Freeform 237"/>
                <p:cNvSpPr>
                  <a:spLocks/>
                </p:cNvSpPr>
                <p:nvPr/>
              </p:nvSpPr>
              <p:spPr bwMode="auto">
                <a:xfrm>
                  <a:off x="4086" y="3751"/>
                  <a:ext cx="14" cy="13"/>
                </a:xfrm>
                <a:custGeom>
                  <a:avLst/>
                  <a:gdLst>
                    <a:gd name="T0" fmla="*/ 0 w 26"/>
                    <a:gd name="T1" fmla="*/ 0 h 27"/>
                    <a:gd name="T2" fmla="*/ 1 w 26"/>
                    <a:gd name="T3" fmla="*/ 0 h 27"/>
                    <a:gd name="T4" fmla="*/ 1 w 26"/>
                    <a:gd name="T5" fmla="*/ 0 h 27"/>
                    <a:gd name="T6" fmla="*/ 1 w 26"/>
                    <a:gd name="T7" fmla="*/ 0 h 27"/>
                    <a:gd name="T8" fmla="*/ 0 w 26"/>
                    <a:gd name="T9" fmla="*/ 0 h 27"/>
                    <a:gd name="T10" fmla="*/ 0 w 26"/>
                    <a:gd name="T11" fmla="*/ 0 h 27"/>
                    <a:gd name="T12" fmla="*/ 0 60000 65536"/>
                    <a:gd name="T13" fmla="*/ 0 60000 65536"/>
                    <a:gd name="T14" fmla="*/ 0 60000 65536"/>
                    <a:gd name="T15" fmla="*/ 0 60000 65536"/>
                    <a:gd name="T16" fmla="*/ 0 60000 65536"/>
                    <a:gd name="T17" fmla="*/ 0 60000 65536"/>
                    <a:gd name="T18" fmla="*/ 0 w 26"/>
                    <a:gd name="T19" fmla="*/ 0 h 27"/>
                    <a:gd name="T20" fmla="*/ 26 w 26"/>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26" h="27">
                      <a:moveTo>
                        <a:pt x="0" y="24"/>
                      </a:moveTo>
                      <a:lnTo>
                        <a:pt x="23" y="0"/>
                      </a:lnTo>
                      <a:lnTo>
                        <a:pt x="26" y="8"/>
                      </a:lnTo>
                      <a:lnTo>
                        <a:pt x="13" y="27"/>
                      </a:lnTo>
                      <a:lnTo>
                        <a:pt x="0" y="24"/>
                      </a:lnTo>
                      <a:close/>
                    </a:path>
                  </a:pathLst>
                </a:custGeom>
                <a:solidFill>
                  <a:srgbClr val="6666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8" name="Freeform 238"/>
                <p:cNvSpPr>
                  <a:spLocks/>
                </p:cNvSpPr>
                <p:nvPr/>
              </p:nvSpPr>
              <p:spPr bwMode="auto">
                <a:xfrm>
                  <a:off x="4105" y="3755"/>
                  <a:ext cx="15" cy="13"/>
                </a:xfrm>
                <a:custGeom>
                  <a:avLst/>
                  <a:gdLst>
                    <a:gd name="T0" fmla="*/ 0 w 31"/>
                    <a:gd name="T1" fmla="*/ 1 h 26"/>
                    <a:gd name="T2" fmla="*/ 0 w 31"/>
                    <a:gd name="T3" fmla="*/ 0 h 26"/>
                    <a:gd name="T4" fmla="*/ 0 w 31"/>
                    <a:gd name="T5" fmla="*/ 1 h 26"/>
                    <a:gd name="T6" fmla="*/ 0 w 31"/>
                    <a:gd name="T7" fmla="*/ 1 h 26"/>
                    <a:gd name="T8" fmla="*/ 0 w 31"/>
                    <a:gd name="T9" fmla="*/ 1 h 26"/>
                    <a:gd name="T10" fmla="*/ 0 w 31"/>
                    <a:gd name="T11" fmla="*/ 1 h 26"/>
                    <a:gd name="T12" fmla="*/ 0 60000 65536"/>
                    <a:gd name="T13" fmla="*/ 0 60000 65536"/>
                    <a:gd name="T14" fmla="*/ 0 60000 65536"/>
                    <a:gd name="T15" fmla="*/ 0 60000 65536"/>
                    <a:gd name="T16" fmla="*/ 0 60000 65536"/>
                    <a:gd name="T17" fmla="*/ 0 60000 65536"/>
                    <a:gd name="T18" fmla="*/ 0 w 31"/>
                    <a:gd name="T19" fmla="*/ 0 h 26"/>
                    <a:gd name="T20" fmla="*/ 31 w 31"/>
                    <a:gd name="T21" fmla="*/ 26 h 26"/>
                  </a:gdLst>
                  <a:ahLst/>
                  <a:cxnLst>
                    <a:cxn ang="T12">
                      <a:pos x="T0" y="T1"/>
                    </a:cxn>
                    <a:cxn ang="T13">
                      <a:pos x="T2" y="T3"/>
                    </a:cxn>
                    <a:cxn ang="T14">
                      <a:pos x="T4" y="T5"/>
                    </a:cxn>
                    <a:cxn ang="T15">
                      <a:pos x="T6" y="T7"/>
                    </a:cxn>
                    <a:cxn ang="T16">
                      <a:pos x="T8" y="T9"/>
                    </a:cxn>
                    <a:cxn ang="T17">
                      <a:pos x="T10" y="T11"/>
                    </a:cxn>
                  </a:cxnLst>
                  <a:rect l="T18" t="T19" r="T20" b="T21"/>
                  <a:pathLst>
                    <a:path w="31" h="26">
                      <a:moveTo>
                        <a:pt x="0" y="25"/>
                      </a:moveTo>
                      <a:lnTo>
                        <a:pt x="24" y="0"/>
                      </a:lnTo>
                      <a:lnTo>
                        <a:pt x="31" y="4"/>
                      </a:lnTo>
                      <a:lnTo>
                        <a:pt x="20" y="26"/>
                      </a:lnTo>
                      <a:lnTo>
                        <a:pt x="0" y="25"/>
                      </a:lnTo>
                      <a:close/>
                    </a:path>
                  </a:pathLst>
                </a:custGeom>
                <a:solidFill>
                  <a:srgbClr val="6666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9" name="Freeform 239"/>
                <p:cNvSpPr>
                  <a:spLocks/>
                </p:cNvSpPr>
                <p:nvPr/>
              </p:nvSpPr>
              <p:spPr bwMode="auto">
                <a:xfrm>
                  <a:off x="4150" y="3758"/>
                  <a:ext cx="15" cy="16"/>
                </a:xfrm>
                <a:custGeom>
                  <a:avLst/>
                  <a:gdLst>
                    <a:gd name="T0" fmla="*/ 0 w 31"/>
                    <a:gd name="T1" fmla="*/ 1 h 31"/>
                    <a:gd name="T2" fmla="*/ 0 w 31"/>
                    <a:gd name="T3" fmla="*/ 0 h 31"/>
                    <a:gd name="T4" fmla="*/ 0 w 31"/>
                    <a:gd name="T5" fmla="*/ 1 h 31"/>
                    <a:gd name="T6" fmla="*/ 0 w 31"/>
                    <a:gd name="T7" fmla="*/ 1 h 31"/>
                    <a:gd name="T8" fmla="*/ 0 w 31"/>
                    <a:gd name="T9" fmla="*/ 1 h 31"/>
                    <a:gd name="T10" fmla="*/ 0 w 31"/>
                    <a:gd name="T11" fmla="*/ 1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0" y="25"/>
                      </a:moveTo>
                      <a:lnTo>
                        <a:pt x="26" y="0"/>
                      </a:lnTo>
                      <a:lnTo>
                        <a:pt x="31" y="4"/>
                      </a:lnTo>
                      <a:lnTo>
                        <a:pt x="16" y="31"/>
                      </a:lnTo>
                      <a:lnTo>
                        <a:pt x="0" y="25"/>
                      </a:lnTo>
                      <a:close/>
                    </a:path>
                  </a:pathLst>
                </a:custGeom>
                <a:solidFill>
                  <a:srgbClr val="6666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0" name="Freeform 240"/>
                <p:cNvSpPr>
                  <a:spLocks/>
                </p:cNvSpPr>
                <p:nvPr/>
              </p:nvSpPr>
              <p:spPr bwMode="auto">
                <a:xfrm>
                  <a:off x="4162" y="3446"/>
                  <a:ext cx="98" cy="99"/>
                </a:xfrm>
                <a:custGeom>
                  <a:avLst/>
                  <a:gdLst>
                    <a:gd name="T0" fmla="*/ 1 w 195"/>
                    <a:gd name="T1" fmla="*/ 1 h 198"/>
                    <a:gd name="T2" fmla="*/ 1 w 195"/>
                    <a:gd name="T3" fmla="*/ 1 h 198"/>
                    <a:gd name="T4" fmla="*/ 1 w 195"/>
                    <a:gd name="T5" fmla="*/ 1 h 198"/>
                    <a:gd name="T6" fmla="*/ 1 w 195"/>
                    <a:gd name="T7" fmla="*/ 0 h 198"/>
                    <a:gd name="T8" fmla="*/ 1 w 195"/>
                    <a:gd name="T9" fmla="*/ 1 h 198"/>
                    <a:gd name="T10" fmla="*/ 1 w 195"/>
                    <a:gd name="T11" fmla="*/ 1 h 198"/>
                    <a:gd name="T12" fmla="*/ 1 w 195"/>
                    <a:gd name="T13" fmla="*/ 1 h 198"/>
                    <a:gd name="T14" fmla="*/ 1 w 195"/>
                    <a:gd name="T15" fmla="*/ 1 h 198"/>
                    <a:gd name="T16" fmla="*/ 1 w 195"/>
                    <a:gd name="T17" fmla="*/ 1 h 198"/>
                    <a:gd name="T18" fmla="*/ 1 w 195"/>
                    <a:gd name="T19" fmla="*/ 1 h 198"/>
                    <a:gd name="T20" fmla="*/ 1 w 195"/>
                    <a:gd name="T21" fmla="*/ 1 h 198"/>
                    <a:gd name="T22" fmla="*/ 1 w 195"/>
                    <a:gd name="T23" fmla="*/ 1 h 198"/>
                    <a:gd name="T24" fmla="*/ 1 w 195"/>
                    <a:gd name="T25" fmla="*/ 1 h 198"/>
                    <a:gd name="T26" fmla="*/ 1 w 195"/>
                    <a:gd name="T27" fmla="*/ 1 h 198"/>
                    <a:gd name="T28" fmla="*/ 1 w 195"/>
                    <a:gd name="T29" fmla="*/ 1 h 198"/>
                    <a:gd name="T30" fmla="*/ 1 w 195"/>
                    <a:gd name="T31" fmla="*/ 1 h 198"/>
                    <a:gd name="T32" fmla="*/ 1 w 195"/>
                    <a:gd name="T33" fmla="*/ 1 h 198"/>
                    <a:gd name="T34" fmla="*/ 1 w 195"/>
                    <a:gd name="T35" fmla="*/ 1 h 198"/>
                    <a:gd name="T36" fmla="*/ 1 w 195"/>
                    <a:gd name="T37" fmla="*/ 1 h 198"/>
                    <a:gd name="T38" fmla="*/ 1 w 195"/>
                    <a:gd name="T39" fmla="*/ 1 h 198"/>
                    <a:gd name="T40" fmla="*/ 1 w 195"/>
                    <a:gd name="T41" fmla="*/ 1 h 198"/>
                    <a:gd name="T42" fmla="*/ 1 w 195"/>
                    <a:gd name="T43" fmla="*/ 1 h 198"/>
                    <a:gd name="T44" fmla="*/ 0 w 195"/>
                    <a:gd name="T45" fmla="*/ 1 h 198"/>
                    <a:gd name="T46" fmla="*/ 1 w 195"/>
                    <a:gd name="T47" fmla="*/ 1 h 198"/>
                    <a:gd name="T48" fmla="*/ 1 w 195"/>
                    <a:gd name="T49" fmla="*/ 1 h 198"/>
                    <a:gd name="T50" fmla="*/ 1 w 195"/>
                    <a:gd name="T51" fmla="*/ 1 h 198"/>
                    <a:gd name="T52" fmla="*/ 1 w 195"/>
                    <a:gd name="T53" fmla="*/ 1 h 198"/>
                    <a:gd name="T54" fmla="*/ 1 w 195"/>
                    <a:gd name="T55" fmla="*/ 1 h 198"/>
                    <a:gd name="T56" fmla="*/ 1 w 195"/>
                    <a:gd name="T57" fmla="*/ 1 h 198"/>
                    <a:gd name="T58" fmla="*/ 1 w 195"/>
                    <a:gd name="T59" fmla="*/ 1 h 198"/>
                    <a:gd name="T60" fmla="*/ 1 w 195"/>
                    <a:gd name="T61" fmla="*/ 1 h 198"/>
                    <a:gd name="T62" fmla="*/ 1 w 195"/>
                    <a:gd name="T63" fmla="*/ 1 h 198"/>
                    <a:gd name="T64" fmla="*/ 1 w 195"/>
                    <a:gd name="T65" fmla="*/ 1 h 198"/>
                    <a:gd name="T66" fmla="*/ 1 w 195"/>
                    <a:gd name="T67" fmla="*/ 1 h 198"/>
                    <a:gd name="T68" fmla="*/ 1 w 195"/>
                    <a:gd name="T69" fmla="*/ 1 h 198"/>
                    <a:gd name="T70" fmla="*/ 1 w 195"/>
                    <a:gd name="T71" fmla="*/ 1 h 198"/>
                    <a:gd name="T72" fmla="*/ 1 w 195"/>
                    <a:gd name="T73" fmla="*/ 1 h 198"/>
                    <a:gd name="T74" fmla="*/ 1 w 195"/>
                    <a:gd name="T75" fmla="*/ 1 h 198"/>
                    <a:gd name="T76" fmla="*/ 1 w 195"/>
                    <a:gd name="T77" fmla="*/ 1 h 198"/>
                    <a:gd name="T78" fmla="*/ 1 w 195"/>
                    <a:gd name="T79" fmla="*/ 1 h 198"/>
                    <a:gd name="T80" fmla="*/ 1 w 195"/>
                    <a:gd name="T81" fmla="*/ 1 h 198"/>
                    <a:gd name="T82" fmla="*/ 1 w 195"/>
                    <a:gd name="T83" fmla="*/ 1 h 198"/>
                    <a:gd name="T84" fmla="*/ 1 w 195"/>
                    <a:gd name="T85" fmla="*/ 1 h 198"/>
                    <a:gd name="T86" fmla="*/ 1 w 195"/>
                    <a:gd name="T87" fmla="*/ 1 h 198"/>
                    <a:gd name="T88" fmla="*/ 1 w 195"/>
                    <a:gd name="T89" fmla="*/ 1 h 198"/>
                    <a:gd name="T90" fmla="*/ 1 w 195"/>
                    <a:gd name="T91" fmla="*/ 1 h 198"/>
                    <a:gd name="T92" fmla="*/ 1 w 195"/>
                    <a:gd name="T93" fmla="*/ 1 h 198"/>
                    <a:gd name="T94" fmla="*/ 1 w 195"/>
                    <a:gd name="T95" fmla="*/ 1 h 198"/>
                    <a:gd name="T96" fmla="*/ 1 w 195"/>
                    <a:gd name="T97" fmla="*/ 1 h 198"/>
                    <a:gd name="T98" fmla="*/ 1 w 195"/>
                    <a:gd name="T99" fmla="*/ 1 h 198"/>
                    <a:gd name="T100" fmla="*/ 1 w 195"/>
                    <a:gd name="T101" fmla="*/ 1 h 198"/>
                    <a:gd name="T102" fmla="*/ 1 w 195"/>
                    <a:gd name="T103" fmla="*/ 1 h 198"/>
                    <a:gd name="T104" fmla="*/ 1 w 195"/>
                    <a:gd name="T105" fmla="*/ 1 h 198"/>
                    <a:gd name="T106" fmla="*/ 1 w 195"/>
                    <a:gd name="T107" fmla="*/ 1 h 198"/>
                    <a:gd name="T108" fmla="*/ 1 w 195"/>
                    <a:gd name="T109" fmla="*/ 1 h 19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95"/>
                    <a:gd name="T166" fmla="*/ 0 h 198"/>
                    <a:gd name="T167" fmla="*/ 195 w 195"/>
                    <a:gd name="T168" fmla="*/ 198 h 19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95" h="198">
                      <a:moveTo>
                        <a:pt x="60" y="67"/>
                      </a:moveTo>
                      <a:lnTo>
                        <a:pt x="54" y="69"/>
                      </a:lnTo>
                      <a:lnTo>
                        <a:pt x="54" y="67"/>
                      </a:lnTo>
                      <a:lnTo>
                        <a:pt x="53" y="66"/>
                      </a:lnTo>
                      <a:lnTo>
                        <a:pt x="51" y="63"/>
                      </a:lnTo>
                      <a:lnTo>
                        <a:pt x="50" y="60"/>
                      </a:lnTo>
                      <a:lnTo>
                        <a:pt x="47" y="54"/>
                      </a:lnTo>
                      <a:lnTo>
                        <a:pt x="45" y="50"/>
                      </a:lnTo>
                      <a:lnTo>
                        <a:pt x="44" y="44"/>
                      </a:lnTo>
                      <a:lnTo>
                        <a:pt x="43" y="39"/>
                      </a:lnTo>
                      <a:lnTo>
                        <a:pt x="41" y="33"/>
                      </a:lnTo>
                      <a:lnTo>
                        <a:pt x="41" y="28"/>
                      </a:lnTo>
                      <a:lnTo>
                        <a:pt x="43" y="22"/>
                      </a:lnTo>
                      <a:lnTo>
                        <a:pt x="45" y="16"/>
                      </a:lnTo>
                      <a:lnTo>
                        <a:pt x="47" y="11"/>
                      </a:lnTo>
                      <a:lnTo>
                        <a:pt x="53" y="7"/>
                      </a:lnTo>
                      <a:lnTo>
                        <a:pt x="56" y="6"/>
                      </a:lnTo>
                      <a:lnTo>
                        <a:pt x="60" y="4"/>
                      </a:lnTo>
                      <a:lnTo>
                        <a:pt x="63" y="3"/>
                      </a:lnTo>
                      <a:lnTo>
                        <a:pt x="68" y="1"/>
                      </a:lnTo>
                      <a:lnTo>
                        <a:pt x="72" y="0"/>
                      </a:lnTo>
                      <a:lnTo>
                        <a:pt x="76" y="0"/>
                      </a:lnTo>
                      <a:lnTo>
                        <a:pt x="81" y="0"/>
                      </a:lnTo>
                      <a:lnTo>
                        <a:pt x="85" y="0"/>
                      </a:lnTo>
                      <a:lnTo>
                        <a:pt x="88" y="0"/>
                      </a:lnTo>
                      <a:lnTo>
                        <a:pt x="91" y="1"/>
                      </a:lnTo>
                      <a:lnTo>
                        <a:pt x="94" y="3"/>
                      </a:lnTo>
                      <a:lnTo>
                        <a:pt x="97" y="4"/>
                      </a:lnTo>
                      <a:lnTo>
                        <a:pt x="101" y="7"/>
                      </a:lnTo>
                      <a:lnTo>
                        <a:pt x="107" y="10"/>
                      </a:lnTo>
                      <a:lnTo>
                        <a:pt x="110" y="14"/>
                      </a:lnTo>
                      <a:lnTo>
                        <a:pt x="113" y="19"/>
                      </a:lnTo>
                      <a:lnTo>
                        <a:pt x="115" y="23"/>
                      </a:lnTo>
                      <a:lnTo>
                        <a:pt x="116" y="28"/>
                      </a:lnTo>
                      <a:lnTo>
                        <a:pt x="117" y="32"/>
                      </a:lnTo>
                      <a:lnTo>
                        <a:pt x="119" y="36"/>
                      </a:lnTo>
                      <a:lnTo>
                        <a:pt x="119" y="39"/>
                      </a:lnTo>
                      <a:lnTo>
                        <a:pt x="119" y="42"/>
                      </a:lnTo>
                      <a:lnTo>
                        <a:pt x="119" y="44"/>
                      </a:lnTo>
                      <a:lnTo>
                        <a:pt x="120" y="45"/>
                      </a:lnTo>
                      <a:lnTo>
                        <a:pt x="120" y="44"/>
                      </a:lnTo>
                      <a:lnTo>
                        <a:pt x="122" y="44"/>
                      </a:lnTo>
                      <a:lnTo>
                        <a:pt x="125" y="42"/>
                      </a:lnTo>
                      <a:lnTo>
                        <a:pt x="131" y="42"/>
                      </a:lnTo>
                      <a:lnTo>
                        <a:pt x="135" y="41"/>
                      </a:lnTo>
                      <a:lnTo>
                        <a:pt x="141" y="39"/>
                      </a:lnTo>
                      <a:lnTo>
                        <a:pt x="144" y="39"/>
                      </a:lnTo>
                      <a:lnTo>
                        <a:pt x="147" y="39"/>
                      </a:lnTo>
                      <a:lnTo>
                        <a:pt x="151" y="39"/>
                      </a:lnTo>
                      <a:lnTo>
                        <a:pt x="154" y="39"/>
                      </a:lnTo>
                      <a:lnTo>
                        <a:pt x="157" y="39"/>
                      </a:lnTo>
                      <a:lnTo>
                        <a:pt x="160" y="39"/>
                      </a:lnTo>
                      <a:lnTo>
                        <a:pt x="163" y="39"/>
                      </a:lnTo>
                      <a:lnTo>
                        <a:pt x="167" y="39"/>
                      </a:lnTo>
                      <a:lnTo>
                        <a:pt x="170" y="39"/>
                      </a:lnTo>
                      <a:lnTo>
                        <a:pt x="173" y="41"/>
                      </a:lnTo>
                      <a:lnTo>
                        <a:pt x="176" y="42"/>
                      </a:lnTo>
                      <a:lnTo>
                        <a:pt x="179" y="44"/>
                      </a:lnTo>
                      <a:lnTo>
                        <a:pt x="184" y="47"/>
                      </a:lnTo>
                      <a:lnTo>
                        <a:pt x="188" y="53"/>
                      </a:lnTo>
                      <a:lnTo>
                        <a:pt x="191" y="55"/>
                      </a:lnTo>
                      <a:lnTo>
                        <a:pt x="192" y="58"/>
                      </a:lnTo>
                      <a:lnTo>
                        <a:pt x="192" y="61"/>
                      </a:lnTo>
                      <a:lnTo>
                        <a:pt x="195" y="66"/>
                      </a:lnTo>
                      <a:lnTo>
                        <a:pt x="195" y="70"/>
                      </a:lnTo>
                      <a:lnTo>
                        <a:pt x="195" y="73"/>
                      </a:lnTo>
                      <a:lnTo>
                        <a:pt x="195" y="77"/>
                      </a:lnTo>
                      <a:lnTo>
                        <a:pt x="195" y="82"/>
                      </a:lnTo>
                      <a:lnTo>
                        <a:pt x="194" y="83"/>
                      </a:lnTo>
                      <a:lnTo>
                        <a:pt x="192" y="88"/>
                      </a:lnTo>
                      <a:lnTo>
                        <a:pt x="192" y="91"/>
                      </a:lnTo>
                      <a:lnTo>
                        <a:pt x="191" y="94"/>
                      </a:lnTo>
                      <a:lnTo>
                        <a:pt x="186" y="98"/>
                      </a:lnTo>
                      <a:lnTo>
                        <a:pt x="184" y="104"/>
                      </a:lnTo>
                      <a:lnTo>
                        <a:pt x="179" y="108"/>
                      </a:lnTo>
                      <a:lnTo>
                        <a:pt x="175" y="113"/>
                      </a:lnTo>
                      <a:lnTo>
                        <a:pt x="170" y="116"/>
                      </a:lnTo>
                      <a:lnTo>
                        <a:pt x="164" y="117"/>
                      </a:lnTo>
                      <a:lnTo>
                        <a:pt x="160" y="120"/>
                      </a:lnTo>
                      <a:lnTo>
                        <a:pt x="157" y="121"/>
                      </a:lnTo>
                      <a:lnTo>
                        <a:pt x="153" y="123"/>
                      </a:lnTo>
                      <a:lnTo>
                        <a:pt x="151" y="124"/>
                      </a:lnTo>
                      <a:lnTo>
                        <a:pt x="148" y="124"/>
                      </a:lnTo>
                      <a:lnTo>
                        <a:pt x="148" y="126"/>
                      </a:lnTo>
                      <a:lnTo>
                        <a:pt x="148" y="127"/>
                      </a:lnTo>
                      <a:lnTo>
                        <a:pt x="148" y="129"/>
                      </a:lnTo>
                      <a:lnTo>
                        <a:pt x="148" y="133"/>
                      </a:lnTo>
                      <a:lnTo>
                        <a:pt x="147" y="136"/>
                      </a:lnTo>
                      <a:lnTo>
                        <a:pt x="147" y="140"/>
                      </a:lnTo>
                      <a:lnTo>
                        <a:pt x="147" y="145"/>
                      </a:lnTo>
                      <a:lnTo>
                        <a:pt x="145" y="151"/>
                      </a:lnTo>
                      <a:lnTo>
                        <a:pt x="144" y="155"/>
                      </a:lnTo>
                      <a:lnTo>
                        <a:pt x="142" y="159"/>
                      </a:lnTo>
                      <a:lnTo>
                        <a:pt x="139" y="164"/>
                      </a:lnTo>
                      <a:lnTo>
                        <a:pt x="138" y="168"/>
                      </a:lnTo>
                      <a:lnTo>
                        <a:pt x="134" y="171"/>
                      </a:lnTo>
                      <a:lnTo>
                        <a:pt x="131" y="176"/>
                      </a:lnTo>
                      <a:lnTo>
                        <a:pt x="125" y="177"/>
                      </a:lnTo>
                      <a:lnTo>
                        <a:pt x="120" y="180"/>
                      </a:lnTo>
                      <a:lnTo>
                        <a:pt x="115" y="180"/>
                      </a:lnTo>
                      <a:lnTo>
                        <a:pt x="110" y="180"/>
                      </a:lnTo>
                      <a:lnTo>
                        <a:pt x="104" y="179"/>
                      </a:lnTo>
                      <a:lnTo>
                        <a:pt x="101" y="179"/>
                      </a:lnTo>
                      <a:lnTo>
                        <a:pt x="97" y="179"/>
                      </a:lnTo>
                      <a:lnTo>
                        <a:pt x="94" y="177"/>
                      </a:lnTo>
                      <a:lnTo>
                        <a:pt x="91" y="176"/>
                      </a:lnTo>
                      <a:lnTo>
                        <a:pt x="88" y="176"/>
                      </a:lnTo>
                      <a:lnTo>
                        <a:pt x="84" y="173"/>
                      </a:lnTo>
                      <a:lnTo>
                        <a:pt x="81" y="171"/>
                      </a:lnTo>
                      <a:lnTo>
                        <a:pt x="78" y="170"/>
                      </a:lnTo>
                      <a:lnTo>
                        <a:pt x="76" y="170"/>
                      </a:lnTo>
                      <a:lnTo>
                        <a:pt x="73" y="174"/>
                      </a:lnTo>
                      <a:lnTo>
                        <a:pt x="70" y="177"/>
                      </a:lnTo>
                      <a:lnTo>
                        <a:pt x="68" y="180"/>
                      </a:lnTo>
                      <a:lnTo>
                        <a:pt x="65" y="183"/>
                      </a:lnTo>
                      <a:lnTo>
                        <a:pt x="62" y="186"/>
                      </a:lnTo>
                      <a:lnTo>
                        <a:pt x="57" y="189"/>
                      </a:lnTo>
                      <a:lnTo>
                        <a:pt x="53" y="192"/>
                      </a:lnTo>
                      <a:lnTo>
                        <a:pt x="48" y="195"/>
                      </a:lnTo>
                      <a:lnTo>
                        <a:pt x="44" y="196"/>
                      </a:lnTo>
                      <a:lnTo>
                        <a:pt x="40" y="198"/>
                      </a:lnTo>
                      <a:lnTo>
                        <a:pt x="35" y="198"/>
                      </a:lnTo>
                      <a:lnTo>
                        <a:pt x="31" y="198"/>
                      </a:lnTo>
                      <a:lnTo>
                        <a:pt x="26" y="196"/>
                      </a:lnTo>
                      <a:lnTo>
                        <a:pt x="22" y="193"/>
                      </a:lnTo>
                      <a:lnTo>
                        <a:pt x="18" y="190"/>
                      </a:lnTo>
                      <a:lnTo>
                        <a:pt x="15" y="186"/>
                      </a:lnTo>
                      <a:lnTo>
                        <a:pt x="10" y="183"/>
                      </a:lnTo>
                      <a:lnTo>
                        <a:pt x="7" y="177"/>
                      </a:lnTo>
                      <a:lnTo>
                        <a:pt x="6" y="171"/>
                      </a:lnTo>
                      <a:lnTo>
                        <a:pt x="3" y="165"/>
                      </a:lnTo>
                      <a:lnTo>
                        <a:pt x="3" y="159"/>
                      </a:lnTo>
                      <a:lnTo>
                        <a:pt x="1" y="157"/>
                      </a:lnTo>
                      <a:lnTo>
                        <a:pt x="0" y="154"/>
                      </a:lnTo>
                      <a:lnTo>
                        <a:pt x="0" y="149"/>
                      </a:lnTo>
                      <a:lnTo>
                        <a:pt x="0" y="146"/>
                      </a:lnTo>
                      <a:lnTo>
                        <a:pt x="0" y="143"/>
                      </a:lnTo>
                      <a:lnTo>
                        <a:pt x="1" y="140"/>
                      </a:lnTo>
                      <a:lnTo>
                        <a:pt x="1" y="138"/>
                      </a:lnTo>
                      <a:lnTo>
                        <a:pt x="3" y="135"/>
                      </a:lnTo>
                      <a:lnTo>
                        <a:pt x="4" y="129"/>
                      </a:lnTo>
                      <a:lnTo>
                        <a:pt x="7" y="123"/>
                      </a:lnTo>
                      <a:lnTo>
                        <a:pt x="12" y="117"/>
                      </a:lnTo>
                      <a:lnTo>
                        <a:pt x="16" y="113"/>
                      </a:lnTo>
                      <a:lnTo>
                        <a:pt x="15" y="111"/>
                      </a:lnTo>
                      <a:lnTo>
                        <a:pt x="12" y="107"/>
                      </a:lnTo>
                      <a:lnTo>
                        <a:pt x="9" y="102"/>
                      </a:lnTo>
                      <a:lnTo>
                        <a:pt x="7" y="99"/>
                      </a:lnTo>
                      <a:lnTo>
                        <a:pt x="6" y="95"/>
                      </a:lnTo>
                      <a:lnTo>
                        <a:pt x="3" y="92"/>
                      </a:lnTo>
                      <a:lnTo>
                        <a:pt x="1" y="86"/>
                      </a:lnTo>
                      <a:lnTo>
                        <a:pt x="0" y="82"/>
                      </a:lnTo>
                      <a:lnTo>
                        <a:pt x="0" y="76"/>
                      </a:lnTo>
                      <a:lnTo>
                        <a:pt x="0" y="72"/>
                      </a:lnTo>
                      <a:lnTo>
                        <a:pt x="1" y="67"/>
                      </a:lnTo>
                      <a:lnTo>
                        <a:pt x="4" y="61"/>
                      </a:lnTo>
                      <a:lnTo>
                        <a:pt x="7" y="57"/>
                      </a:lnTo>
                      <a:lnTo>
                        <a:pt x="13" y="53"/>
                      </a:lnTo>
                      <a:lnTo>
                        <a:pt x="16" y="51"/>
                      </a:lnTo>
                      <a:lnTo>
                        <a:pt x="18" y="50"/>
                      </a:lnTo>
                      <a:lnTo>
                        <a:pt x="21" y="50"/>
                      </a:lnTo>
                      <a:lnTo>
                        <a:pt x="23" y="48"/>
                      </a:lnTo>
                      <a:lnTo>
                        <a:pt x="28" y="48"/>
                      </a:lnTo>
                      <a:lnTo>
                        <a:pt x="31" y="48"/>
                      </a:lnTo>
                      <a:lnTo>
                        <a:pt x="34" y="50"/>
                      </a:lnTo>
                      <a:lnTo>
                        <a:pt x="40" y="55"/>
                      </a:lnTo>
                      <a:lnTo>
                        <a:pt x="37" y="55"/>
                      </a:lnTo>
                      <a:lnTo>
                        <a:pt x="34" y="55"/>
                      </a:lnTo>
                      <a:lnTo>
                        <a:pt x="29" y="55"/>
                      </a:lnTo>
                      <a:lnTo>
                        <a:pt x="26" y="55"/>
                      </a:lnTo>
                      <a:lnTo>
                        <a:pt x="23" y="55"/>
                      </a:lnTo>
                      <a:lnTo>
                        <a:pt x="21" y="57"/>
                      </a:lnTo>
                      <a:lnTo>
                        <a:pt x="18" y="57"/>
                      </a:lnTo>
                      <a:lnTo>
                        <a:pt x="13" y="60"/>
                      </a:lnTo>
                      <a:lnTo>
                        <a:pt x="10" y="61"/>
                      </a:lnTo>
                      <a:lnTo>
                        <a:pt x="9" y="66"/>
                      </a:lnTo>
                      <a:lnTo>
                        <a:pt x="6" y="69"/>
                      </a:lnTo>
                      <a:lnTo>
                        <a:pt x="6" y="73"/>
                      </a:lnTo>
                      <a:lnTo>
                        <a:pt x="6" y="76"/>
                      </a:lnTo>
                      <a:lnTo>
                        <a:pt x="6" y="79"/>
                      </a:lnTo>
                      <a:lnTo>
                        <a:pt x="6" y="82"/>
                      </a:lnTo>
                      <a:lnTo>
                        <a:pt x="6" y="86"/>
                      </a:lnTo>
                      <a:lnTo>
                        <a:pt x="6" y="88"/>
                      </a:lnTo>
                      <a:lnTo>
                        <a:pt x="7" y="91"/>
                      </a:lnTo>
                      <a:lnTo>
                        <a:pt x="9" y="95"/>
                      </a:lnTo>
                      <a:lnTo>
                        <a:pt x="10" y="99"/>
                      </a:lnTo>
                      <a:lnTo>
                        <a:pt x="15" y="104"/>
                      </a:lnTo>
                      <a:lnTo>
                        <a:pt x="18" y="107"/>
                      </a:lnTo>
                      <a:lnTo>
                        <a:pt x="21" y="110"/>
                      </a:lnTo>
                      <a:lnTo>
                        <a:pt x="23" y="111"/>
                      </a:lnTo>
                      <a:lnTo>
                        <a:pt x="28" y="116"/>
                      </a:lnTo>
                      <a:lnTo>
                        <a:pt x="26" y="116"/>
                      </a:lnTo>
                      <a:lnTo>
                        <a:pt x="22" y="118"/>
                      </a:lnTo>
                      <a:lnTo>
                        <a:pt x="19" y="120"/>
                      </a:lnTo>
                      <a:lnTo>
                        <a:pt x="18" y="123"/>
                      </a:lnTo>
                      <a:lnTo>
                        <a:pt x="15" y="126"/>
                      </a:lnTo>
                      <a:lnTo>
                        <a:pt x="13" y="130"/>
                      </a:lnTo>
                      <a:lnTo>
                        <a:pt x="10" y="133"/>
                      </a:lnTo>
                      <a:lnTo>
                        <a:pt x="7" y="139"/>
                      </a:lnTo>
                      <a:lnTo>
                        <a:pt x="6" y="143"/>
                      </a:lnTo>
                      <a:lnTo>
                        <a:pt x="6" y="149"/>
                      </a:lnTo>
                      <a:lnTo>
                        <a:pt x="6" y="151"/>
                      </a:lnTo>
                      <a:lnTo>
                        <a:pt x="6" y="154"/>
                      </a:lnTo>
                      <a:lnTo>
                        <a:pt x="6" y="157"/>
                      </a:lnTo>
                      <a:lnTo>
                        <a:pt x="6" y="161"/>
                      </a:lnTo>
                      <a:lnTo>
                        <a:pt x="7" y="164"/>
                      </a:lnTo>
                      <a:lnTo>
                        <a:pt x="7" y="167"/>
                      </a:lnTo>
                      <a:lnTo>
                        <a:pt x="10" y="170"/>
                      </a:lnTo>
                      <a:lnTo>
                        <a:pt x="12" y="174"/>
                      </a:lnTo>
                      <a:lnTo>
                        <a:pt x="13" y="177"/>
                      </a:lnTo>
                      <a:lnTo>
                        <a:pt x="15" y="180"/>
                      </a:lnTo>
                      <a:lnTo>
                        <a:pt x="16" y="183"/>
                      </a:lnTo>
                      <a:lnTo>
                        <a:pt x="19" y="186"/>
                      </a:lnTo>
                      <a:lnTo>
                        <a:pt x="23" y="187"/>
                      </a:lnTo>
                      <a:lnTo>
                        <a:pt x="28" y="189"/>
                      </a:lnTo>
                      <a:lnTo>
                        <a:pt x="32" y="189"/>
                      </a:lnTo>
                      <a:lnTo>
                        <a:pt x="38" y="187"/>
                      </a:lnTo>
                      <a:lnTo>
                        <a:pt x="43" y="186"/>
                      </a:lnTo>
                      <a:lnTo>
                        <a:pt x="48" y="183"/>
                      </a:lnTo>
                      <a:lnTo>
                        <a:pt x="53" y="179"/>
                      </a:lnTo>
                      <a:lnTo>
                        <a:pt x="57" y="176"/>
                      </a:lnTo>
                      <a:lnTo>
                        <a:pt x="62" y="171"/>
                      </a:lnTo>
                      <a:lnTo>
                        <a:pt x="65" y="167"/>
                      </a:lnTo>
                      <a:lnTo>
                        <a:pt x="68" y="164"/>
                      </a:lnTo>
                      <a:lnTo>
                        <a:pt x="70" y="161"/>
                      </a:lnTo>
                      <a:lnTo>
                        <a:pt x="73" y="158"/>
                      </a:lnTo>
                      <a:lnTo>
                        <a:pt x="75" y="157"/>
                      </a:lnTo>
                      <a:lnTo>
                        <a:pt x="75" y="158"/>
                      </a:lnTo>
                      <a:lnTo>
                        <a:pt x="78" y="161"/>
                      </a:lnTo>
                      <a:lnTo>
                        <a:pt x="81" y="162"/>
                      </a:lnTo>
                      <a:lnTo>
                        <a:pt x="84" y="165"/>
                      </a:lnTo>
                      <a:lnTo>
                        <a:pt x="87" y="167"/>
                      </a:lnTo>
                      <a:lnTo>
                        <a:pt x="90" y="170"/>
                      </a:lnTo>
                      <a:lnTo>
                        <a:pt x="92" y="173"/>
                      </a:lnTo>
                      <a:lnTo>
                        <a:pt x="95" y="174"/>
                      </a:lnTo>
                      <a:lnTo>
                        <a:pt x="100" y="176"/>
                      </a:lnTo>
                      <a:lnTo>
                        <a:pt x="104" y="177"/>
                      </a:lnTo>
                      <a:lnTo>
                        <a:pt x="107" y="177"/>
                      </a:lnTo>
                      <a:lnTo>
                        <a:pt x="113" y="177"/>
                      </a:lnTo>
                      <a:lnTo>
                        <a:pt x="116" y="176"/>
                      </a:lnTo>
                      <a:lnTo>
                        <a:pt x="120" y="174"/>
                      </a:lnTo>
                      <a:lnTo>
                        <a:pt x="123" y="171"/>
                      </a:lnTo>
                      <a:lnTo>
                        <a:pt x="128" y="167"/>
                      </a:lnTo>
                      <a:lnTo>
                        <a:pt x="129" y="164"/>
                      </a:lnTo>
                      <a:lnTo>
                        <a:pt x="132" y="159"/>
                      </a:lnTo>
                      <a:lnTo>
                        <a:pt x="134" y="155"/>
                      </a:lnTo>
                      <a:lnTo>
                        <a:pt x="134" y="149"/>
                      </a:lnTo>
                      <a:lnTo>
                        <a:pt x="135" y="145"/>
                      </a:lnTo>
                      <a:lnTo>
                        <a:pt x="135" y="140"/>
                      </a:lnTo>
                      <a:lnTo>
                        <a:pt x="135" y="135"/>
                      </a:lnTo>
                      <a:lnTo>
                        <a:pt x="135" y="130"/>
                      </a:lnTo>
                      <a:lnTo>
                        <a:pt x="135" y="126"/>
                      </a:lnTo>
                      <a:lnTo>
                        <a:pt x="135" y="123"/>
                      </a:lnTo>
                      <a:lnTo>
                        <a:pt x="135" y="120"/>
                      </a:lnTo>
                      <a:lnTo>
                        <a:pt x="135" y="118"/>
                      </a:lnTo>
                      <a:lnTo>
                        <a:pt x="135" y="117"/>
                      </a:lnTo>
                      <a:lnTo>
                        <a:pt x="135" y="116"/>
                      </a:lnTo>
                      <a:lnTo>
                        <a:pt x="138" y="116"/>
                      </a:lnTo>
                      <a:lnTo>
                        <a:pt x="141" y="116"/>
                      </a:lnTo>
                      <a:lnTo>
                        <a:pt x="144" y="116"/>
                      </a:lnTo>
                      <a:lnTo>
                        <a:pt x="148" y="114"/>
                      </a:lnTo>
                      <a:lnTo>
                        <a:pt x="154" y="113"/>
                      </a:lnTo>
                      <a:lnTo>
                        <a:pt x="159" y="111"/>
                      </a:lnTo>
                      <a:lnTo>
                        <a:pt x="164" y="110"/>
                      </a:lnTo>
                      <a:lnTo>
                        <a:pt x="170" y="108"/>
                      </a:lnTo>
                      <a:lnTo>
                        <a:pt x="175" y="105"/>
                      </a:lnTo>
                      <a:lnTo>
                        <a:pt x="179" y="101"/>
                      </a:lnTo>
                      <a:lnTo>
                        <a:pt x="184" y="98"/>
                      </a:lnTo>
                      <a:lnTo>
                        <a:pt x="186" y="92"/>
                      </a:lnTo>
                      <a:lnTo>
                        <a:pt x="188" y="88"/>
                      </a:lnTo>
                      <a:lnTo>
                        <a:pt x="188" y="83"/>
                      </a:lnTo>
                      <a:lnTo>
                        <a:pt x="188" y="82"/>
                      </a:lnTo>
                      <a:lnTo>
                        <a:pt x="188" y="77"/>
                      </a:lnTo>
                      <a:lnTo>
                        <a:pt x="188" y="75"/>
                      </a:lnTo>
                      <a:lnTo>
                        <a:pt x="186" y="70"/>
                      </a:lnTo>
                      <a:lnTo>
                        <a:pt x="185" y="67"/>
                      </a:lnTo>
                      <a:lnTo>
                        <a:pt x="184" y="64"/>
                      </a:lnTo>
                      <a:lnTo>
                        <a:pt x="182" y="63"/>
                      </a:lnTo>
                      <a:lnTo>
                        <a:pt x="178" y="57"/>
                      </a:lnTo>
                      <a:lnTo>
                        <a:pt x="172" y="55"/>
                      </a:lnTo>
                      <a:lnTo>
                        <a:pt x="166" y="53"/>
                      </a:lnTo>
                      <a:lnTo>
                        <a:pt x="160" y="51"/>
                      </a:lnTo>
                      <a:lnTo>
                        <a:pt x="157" y="50"/>
                      </a:lnTo>
                      <a:lnTo>
                        <a:pt x="154" y="50"/>
                      </a:lnTo>
                      <a:lnTo>
                        <a:pt x="151" y="50"/>
                      </a:lnTo>
                      <a:lnTo>
                        <a:pt x="148" y="50"/>
                      </a:lnTo>
                      <a:lnTo>
                        <a:pt x="144" y="50"/>
                      </a:lnTo>
                      <a:lnTo>
                        <a:pt x="141" y="50"/>
                      </a:lnTo>
                      <a:lnTo>
                        <a:pt x="138" y="50"/>
                      </a:lnTo>
                      <a:lnTo>
                        <a:pt x="135" y="51"/>
                      </a:lnTo>
                      <a:lnTo>
                        <a:pt x="129" y="51"/>
                      </a:lnTo>
                      <a:lnTo>
                        <a:pt x="125" y="53"/>
                      </a:lnTo>
                      <a:lnTo>
                        <a:pt x="120" y="54"/>
                      </a:lnTo>
                      <a:lnTo>
                        <a:pt x="117" y="55"/>
                      </a:lnTo>
                      <a:lnTo>
                        <a:pt x="115" y="55"/>
                      </a:lnTo>
                      <a:lnTo>
                        <a:pt x="115" y="54"/>
                      </a:lnTo>
                      <a:lnTo>
                        <a:pt x="115" y="51"/>
                      </a:lnTo>
                      <a:lnTo>
                        <a:pt x="115" y="48"/>
                      </a:lnTo>
                      <a:lnTo>
                        <a:pt x="113" y="44"/>
                      </a:lnTo>
                      <a:lnTo>
                        <a:pt x="113" y="41"/>
                      </a:lnTo>
                      <a:lnTo>
                        <a:pt x="113" y="36"/>
                      </a:lnTo>
                      <a:lnTo>
                        <a:pt x="112" y="33"/>
                      </a:lnTo>
                      <a:lnTo>
                        <a:pt x="110" y="29"/>
                      </a:lnTo>
                      <a:lnTo>
                        <a:pt x="109" y="25"/>
                      </a:lnTo>
                      <a:lnTo>
                        <a:pt x="106" y="20"/>
                      </a:lnTo>
                      <a:lnTo>
                        <a:pt x="104" y="17"/>
                      </a:lnTo>
                      <a:lnTo>
                        <a:pt x="101" y="14"/>
                      </a:lnTo>
                      <a:lnTo>
                        <a:pt x="97" y="13"/>
                      </a:lnTo>
                      <a:lnTo>
                        <a:pt x="94" y="10"/>
                      </a:lnTo>
                      <a:lnTo>
                        <a:pt x="90" y="10"/>
                      </a:lnTo>
                      <a:lnTo>
                        <a:pt x="84" y="10"/>
                      </a:lnTo>
                      <a:lnTo>
                        <a:pt x="79" y="11"/>
                      </a:lnTo>
                      <a:lnTo>
                        <a:pt x="75" y="11"/>
                      </a:lnTo>
                      <a:lnTo>
                        <a:pt x="72" y="13"/>
                      </a:lnTo>
                      <a:lnTo>
                        <a:pt x="68" y="16"/>
                      </a:lnTo>
                      <a:lnTo>
                        <a:pt x="65" y="17"/>
                      </a:lnTo>
                      <a:lnTo>
                        <a:pt x="63" y="20"/>
                      </a:lnTo>
                      <a:lnTo>
                        <a:pt x="62" y="23"/>
                      </a:lnTo>
                      <a:lnTo>
                        <a:pt x="59" y="26"/>
                      </a:lnTo>
                      <a:lnTo>
                        <a:pt x="57" y="29"/>
                      </a:lnTo>
                      <a:lnTo>
                        <a:pt x="56" y="33"/>
                      </a:lnTo>
                      <a:lnTo>
                        <a:pt x="56" y="38"/>
                      </a:lnTo>
                      <a:lnTo>
                        <a:pt x="56" y="41"/>
                      </a:lnTo>
                      <a:lnTo>
                        <a:pt x="56" y="45"/>
                      </a:lnTo>
                      <a:lnTo>
                        <a:pt x="56" y="51"/>
                      </a:lnTo>
                      <a:lnTo>
                        <a:pt x="57" y="55"/>
                      </a:lnTo>
                      <a:lnTo>
                        <a:pt x="60" y="67"/>
                      </a:lnTo>
                      <a:close/>
                    </a:path>
                  </a:pathLst>
                </a:custGeom>
                <a:solidFill>
                  <a:srgbClr val="F28F7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1" name="Freeform 241"/>
                <p:cNvSpPr>
                  <a:spLocks/>
                </p:cNvSpPr>
                <p:nvPr/>
              </p:nvSpPr>
              <p:spPr bwMode="auto">
                <a:xfrm>
                  <a:off x="4215" y="3537"/>
                  <a:ext cx="17" cy="52"/>
                </a:xfrm>
                <a:custGeom>
                  <a:avLst/>
                  <a:gdLst>
                    <a:gd name="T0" fmla="*/ 0 w 35"/>
                    <a:gd name="T1" fmla="*/ 1 h 103"/>
                    <a:gd name="T2" fmla="*/ 0 w 35"/>
                    <a:gd name="T3" fmla="*/ 0 h 103"/>
                    <a:gd name="T4" fmla="*/ 0 w 35"/>
                    <a:gd name="T5" fmla="*/ 1 h 103"/>
                    <a:gd name="T6" fmla="*/ 0 w 35"/>
                    <a:gd name="T7" fmla="*/ 1 h 103"/>
                    <a:gd name="T8" fmla="*/ 0 w 35"/>
                    <a:gd name="T9" fmla="*/ 1 h 103"/>
                    <a:gd name="T10" fmla="*/ 0 w 35"/>
                    <a:gd name="T11" fmla="*/ 1 h 103"/>
                    <a:gd name="T12" fmla="*/ 0 w 35"/>
                    <a:gd name="T13" fmla="*/ 1 h 103"/>
                    <a:gd name="T14" fmla="*/ 0 w 35"/>
                    <a:gd name="T15" fmla="*/ 1 h 103"/>
                    <a:gd name="T16" fmla="*/ 0 w 35"/>
                    <a:gd name="T17" fmla="*/ 1 h 103"/>
                    <a:gd name="T18" fmla="*/ 0 w 35"/>
                    <a:gd name="T19" fmla="*/ 1 h 103"/>
                    <a:gd name="T20" fmla="*/ 0 w 35"/>
                    <a:gd name="T21" fmla="*/ 1 h 103"/>
                    <a:gd name="T22" fmla="*/ 0 w 35"/>
                    <a:gd name="T23" fmla="*/ 1 h 103"/>
                    <a:gd name="T24" fmla="*/ 0 w 35"/>
                    <a:gd name="T25" fmla="*/ 1 h 103"/>
                    <a:gd name="T26" fmla="*/ 0 w 35"/>
                    <a:gd name="T27" fmla="*/ 1 h 103"/>
                    <a:gd name="T28" fmla="*/ 0 w 35"/>
                    <a:gd name="T29" fmla="*/ 1 h 103"/>
                    <a:gd name="T30" fmla="*/ 0 w 35"/>
                    <a:gd name="T31" fmla="*/ 1 h 103"/>
                    <a:gd name="T32" fmla="*/ 0 w 35"/>
                    <a:gd name="T33" fmla="*/ 1 h 103"/>
                    <a:gd name="T34" fmla="*/ 0 w 35"/>
                    <a:gd name="T35" fmla="*/ 1 h 103"/>
                    <a:gd name="T36" fmla="*/ 0 w 35"/>
                    <a:gd name="T37" fmla="*/ 1 h 103"/>
                    <a:gd name="T38" fmla="*/ 0 w 35"/>
                    <a:gd name="T39" fmla="*/ 1 h 103"/>
                    <a:gd name="T40" fmla="*/ 0 w 35"/>
                    <a:gd name="T41" fmla="*/ 1 h 103"/>
                    <a:gd name="T42" fmla="*/ 0 w 35"/>
                    <a:gd name="T43" fmla="*/ 1 h 103"/>
                    <a:gd name="T44" fmla="*/ 0 w 35"/>
                    <a:gd name="T45" fmla="*/ 1 h 103"/>
                    <a:gd name="T46" fmla="*/ 0 w 35"/>
                    <a:gd name="T47" fmla="*/ 1 h 103"/>
                    <a:gd name="T48" fmla="*/ 0 w 35"/>
                    <a:gd name="T49" fmla="*/ 1 h 103"/>
                    <a:gd name="T50" fmla="*/ 0 w 35"/>
                    <a:gd name="T51" fmla="*/ 1 h 103"/>
                    <a:gd name="T52" fmla="*/ 0 w 35"/>
                    <a:gd name="T53" fmla="*/ 1 h 103"/>
                    <a:gd name="T54" fmla="*/ 0 w 35"/>
                    <a:gd name="T55" fmla="*/ 1 h 103"/>
                    <a:gd name="T56" fmla="*/ 0 w 35"/>
                    <a:gd name="T57" fmla="*/ 1 h 103"/>
                    <a:gd name="T58" fmla="*/ 0 w 35"/>
                    <a:gd name="T59" fmla="*/ 1 h 103"/>
                    <a:gd name="T60" fmla="*/ 0 w 35"/>
                    <a:gd name="T61" fmla="*/ 1 h 103"/>
                    <a:gd name="T62" fmla="*/ 0 w 35"/>
                    <a:gd name="T63" fmla="*/ 1 h 103"/>
                    <a:gd name="T64" fmla="*/ 0 w 35"/>
                    <a:gd name="T65" fmla="*/ 1 h 103"/>
                    <a:gd name="T66" fmla="*/ 0 w 35"/>
                    <a:gd name="T67" fmla="*/ 1 h 103"/>
                    <a:gd name="T68" fmla="*/ 0 w 35"/>
                    <a:gd name="T69" fmla="*/ 1 h 103"/>
                    <a:gd name="T70" fmla="*/ 0 w 35"/>
                    <a:gd name="T71" fmla="*/ 1 h 103"/>
                    <a:gd name="T72" fmla="*/ 0 w 35"/>
                    <a:gd name="T73" fmla="*/ 1 h 103"/>
                    <a:gd name="T74" fmla="*/ 0 w 35"/>
                    <a:gd name="T75" fmla="*/ 1 h 103"/>
                    <a:gd name="T76" fmla="*/ 0 w 35"/>
                    <a:gd name="T77" fmla="*/ 1 h 103"/>
                    <a:gd name="T78" fmla="*/ 0 w 35"/>
                    <a:gd name="T79" fmla="*/ 1 h 103"/>
                    <a:gd name="T80" fmla="*/ 0 w 35"/>
                    <a:gd name="T81" fmla="*/ 1 h 103"/>
                    <a:gd name="T82" fmla="*/ 0 w 35"/>
                    <a:gd name="T83" fmla="*/ 1 h 103"/>
                    <a:gd name="T84" fmla="*/ 0 w 35"/>
                    <a:gd name="T85" fmla="*/ 1 h 103"/>
                    <a:gd name="T86" fmla="*/ 0 w 35"/>
                    <a:gd name="T87" fmla="*/ 1 h 103"/>
                    <a:gd name="T88" fmla="*/ 0 w 35"/>
                    <a:gd name="T89" fmla="*/ 1 h 103"/>
                    <a:gd name="T90" fmla="*/ 0 w 35"/>
                    <a:gd name="T91" fmla="*/ 1 h 103"/>
                    <a:gd name="T92" fmla="*/ 0 w 35"/>
                    <a:gd name="T93" fmla="*/ 1 h 103"/>
                    <a:gd name="T94" fmla="*/ 0 w 35"/>
                    <a:gd name="T95" fmla="*/ 1 h 103"/>
                    <a:gd name="T96" fmla="*/ 0 w 35"/>
                    <a:gd name="T97" fmla="*/ 1 h 103"/>
                    <a:gd name="T98" fmla="*/ 0 w 35"/>
                    <a:gd name="T99" fmla="*/ 1 h 103"/>
                    <a:gd name="T100" fmla="*/ 0 w 35"/>
                    <a:gd name="T101" fmla="*/ 1 h 103"/>
                    <a:gd name="T102" fmla="*/ 0 w 35"/>
                    <a:gd name="T103" fmla="*/ 1 h 103"/>
                    <a:gd name="T104" fmla="*/ 0 w 35"/>
                    <a:gd name="T105" fmla="*/ 1 h 103"/>
                    <a:gd name="T106" fmla="*/ 0 w 35"/>
                    <a:gd name="T107" fmla="*/ 1 h 103"/>
                    <a:gd name="T108" fmla="*/ 0 w 35"/>
                    <a:gd name="T109" fmla="*/ 1 h 103"/>
                    <a:gd name="T110" fmla="*/ 0 w 35"/>
                    <a:gd name="T111" fmla="*/ 1 h 103"/>
                    <a:gd name="T112" fmla="*/ 0 w 35"/>
                    <a:gd name="T113" fmla="*/ 1 h 103"/>
                    <a:gd name="T114" fmla="*/ 0 w 35"/>
                    <a:gd name="T115" fmla="*/ 1 h 10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5"/>
                    <a:gd name="T175" fmla="*/ 0 h 103"/>
                    <a:gd name="T176" fmla="*/ 35 w 35"/>
                    <a:gd name="T177" fmla="*/ 103 h 10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5" h="103">
                      <a:moveTo>
                        <a:pt x="6" y="5"/>
                      </a:moveTo>
                      <a:lnTo>
                        <a:pt x="26" y="0"/>
                      </a:lnTo>
                      <a:lnTo>
                        <a:pt x="26" y="2"/>
                      </a:lnTo>
                      <a:lnTo>
                        <a:pt x="28" y="6"/>
                      </a:lnTo>
                      <a:lnTo>
                        <a:pt x="29" y="11"/>
                      </a:lnTo>
                      <a:lnTo>
                        <a:pt x="29" y="15"/>
                      </a:lnTo>
                      <a:lnTo>
                        <a:pt x="31" y="20"/>
                      </a:lnTo>
                      <a:lnTo>
                        <a:pt x="32" y="25"/>
                      </a:lnTo>
                      <a:lnTo>
                        <a:pt x="32" y="28"/>
                      </a:lnTo>
                      <a:lnTo>
                        <a:pt x="32" y="31"/>
                      </a:lnTo>
                      <a:lnTo>
                        <a:pt x="32" y="36"/>
                      </a:lnTo>
                      <a:lnTo>
                        <a:pt x="33" y="39"/>
                      </a:lnTo>
                      <a:lnTo>
                        <a:pt x="33" y="43"/>
                      </a:lnTo>
                      <a:lnTo>
                        <a:pt x="33" y="46"/>
                      </a:lnTo>
                      <a:lnTo>
                        <a:pt x="33" y="50"/>
                      </a:lnTo>
                      <a:lnTo>
                        <a:pt x="35" y="55"/>
                      </a:lnTo>
                      <a:lnTo>
                        <a:pt x="35" y="58"/>
                      </a:lnTo>
                      <a:lnTo>
                        <a:pt x="35" y="62"/>
                      </a:lnTo>
                      <a:lnTo>
                        <a:pt x="35" y="66"/>
                      </a:lnTo>
                      <a:lnTo>
                        <a:pt x="35" y="72"/>
                      </a:lnTo>
                      <a:lnTo>
                        <a:pt x="33" y="77"/>
                      </a:lnTo>
                      <a:lnTo>
                        <a:pt x="33" y="81"/>
                      </a:lnTo>
                      <a:lnTo>
                        <a:pt x="33" y="87"/>
                      </a:lnTo>
                      <a:lnTo>
                        <a:pt x="33" y="91"/>
                      </a:lnTo>
                      <a:lnTo>
                        <a:pt x="32" y="103"/>
                      </a:lnTo>
                      <a:lnTo>
                        <a:pt x="28" y="100"/>
                      </a:lnTo>
                      <a:lnTo>
                        <a:pt x="28" y="99"/>
                      </a:lnTo>
                      <a:lnTo>
                        <a:pt x="28" y="96"/>
                      </a:lnTo>
                      <a:lnTo>
                        <a:pt x="28" y="93"/>
                      </a:lnTo>
                      <a:lnTo>
                        <a:pt x="28" y="90"/>
                      </a:lnTo>
                      <a:lnTo>
                        <a:pt x="29" y="85"/>
                      </a:lnTo>
                      <a:lnTo>
                        <a:pt x="29" y="81"/>
                      </a:lnTo>
                      <a:lnTo>
                        <a:pt x="29" y="77"/>
                      </a:lnTo>
                      <a:lnTo>
                        <a:pt x="29" y="72"/>
                      </a:lnTo>
                      <a:lnTo>
                        <a:pt x="29" y="69"/>
                      </a:lnTo>
                      <a:lnTo>
                        <a:pt x="29" y="66"/>
                      </a:lnTo>
                      <a:lnTo>
                        <a:pt x="29" y="63"/>
                      </a:lnTo>
                      <a:lnTo>
                        <a:pt x="29" y="59"/>
                      </a:lnTo>
                      <a:lnTo>
                        <a:pt x="29" y="56"/>
                      </a:lnTo>
                      <a:lnTo>
                        <a:pt x="29" y="52"/>
                      </a:lnTo>
                      <a:lnTo>
                        <a:pt x="29" y="49"/>
                      </a:lnTo>
                      <a:lnTo>
                        <a:pt x="28" y="44"/>
                      </a:lnTo>
                      <a:lnTo>
                        <a:pt x="28" y="40"/>
                      </a:lnTo>
                      <a:lnTo>
                        <a:pt x="26" y="36"/>
                      </a:lnTo>
                      <a:lnTo>
                        <a:pt x="26" y="31"/>
                      </a:lnTo>
                      <a:lnTo>
                        <a:pt x="25" y="27"/>
                      </a:lnTo>
                      <a:lnTo>
                        <a:pt x="23" y="22"/>
                      </a:lnTo>
                      <a:lnTo>
                        <a:pt x="22" y="18"/>
                      </a:lnTo>
                      <a:lnTo>
                        <a:pt x="22" y="12"/>
                      </a:lnTo>
                      <a:lnTo>
                        <a:pt x="19" y="14"/>
                      </a:lnTo>
                      <a:lnTo>
                        <a:pt x="14" y="17"/>
                      </a:lnTo>
                      <a:lnTo>
                        <a:pt x="11" y="15"/>
                      </a:lnTo>
                      <a:lnTo>
                        <a:pt x="7" y="15"/>
                      </a:lnTo>
                      <a:lnTo>
                        <a:pt x="4" y="11"/>
                      </a:lnTo>
                      <a:lnTo>
                        <a:pt x="0" y="6"/>
                      </a:lnTo>
                      <a:lnTo>
                        <a:pt x="6" y="5"/>
                      </a:lnTo>
                      <a:close/>
                    </a:path>
                  </a:pathLst>
                </a:custGeom>
                <a:solidFill>
                  <a:srgbClr val="B0C77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643" name="Group 242"/>
              <p:cNvGrpSpPr>
                <a:grpSpLocks/>
              </p:cNvGrpSpPr>
              <p:nvPr/>
            </p:nvGrpSpPr>
            <p:grpSpPr bwMode="auto">
              <a:xfrm>
                <a:off x="4700" y="1497"/>
                <a:ext cx="223" cy="90"/>
                <a:chOff x="2463" y="2256"/>
                <a:chExt cx="348" cy="176"/>
              </a:xfrm>
            </p:grpSpPr>
            <p:sp>
              <p:nvSpPr>
                <p:cNvPr id="644" name="Freeform 243"/>
                <p:cNvSpPr>
                  <a:spLocks/>
                </p:cNvSpPr>
                <p:nvPr/>
              </p:nvSpPr>
              <p:spPr bwMode="auto">
                <a:xfrm>
                  <a:off x="2697" y="2272"/>
                  <a:ext cx="19" cy="78"/>
                </a:xfrm>
                <a:custGeom>
                  <a:avLst/>
                  <a:gdLst>
                    <a:gd name="T0" fmla="*/ 0 w 192"/>
                    <a:gd name="T1" fmla="*/ 0 h 755"/>
                    <a:gd name="T2" fmla="*/ 0 w 192"/>
                    <a:gd name="T3" fmla="*/ 0 h 755"/>
                    <a:gd name="T4" fmla="*/ 0 w 192"/>
                    <a:gd name="T5" fmla="*/ 0 h 755"/>
                    <a:gd name="T6" fmla="*/ 0 w 192"/>
                    <a:gd name="T7" fmla="*/ 0 h 755"/>
                    <a:gd name="T8" fmla="*/ 0 w 192"/>
                    <a:gd name="T9" fmla="*/ 0 h 755"/>
                    <a:gd name="T10" fmla="*/ 0 w 192"/>
                    <a:gd name="T11" fmla="*/ 0 h 755"/>
                    <a:gd name="T12" fmla="*/ 0 w 192"/>
                    <a:gd name="T13" fmla="*/ 0 h 755"/>
                    <a:gd name="T14" fmla="*/ 0 w 192"/>
                    <a:gd name="T15" fmla="*/ 0 h 755"/>
                    <a:gd name="T16" fmla="*/ 0 w 192"/>
                    <a:gd name="T17" fmla="*/ 0 h 755"/>
                    <a:gd name="T18" fmla="*/ 0 w 192"/>
                    <a:gd name="T19" fmla="*/ 0 h 755"/>
                    <a:gd name="T20" fmla="*/ 0 w 192"/>
                    <a:gd name="T21" fmla="*/ 0 h 755"/>
                    <a:gd name="T22" fmla="*/ 0 w 192"/>
                    <a:gd name="T23" fmla="*/ 0 h 755"/>
                    <a:gd name="T24" fmla="*/ 0 w 192"/>
                    <a:gd name="T25" fmla="*/ 0 h 755"/>
                    <a:gd name="T26" fmla="*/ 0 w 192"/>
                    <a:gd name="T27" fmla="*/ 0 h 755"/>
                    <a:gd name="T28" fmla="*/ 0 w 192"/>
                    <a:gd name="T29" fmla="*/ 0 h 755"/>
                    <a:gd name="T30" fmla="*/ 0 w 192"/>
                    <a:gd name="T31" fmla="*/ 0 h 755"/>
                    <a:gd name="T32" fmla="*/ 0 w 192"/>
                    <a:gd name="T33" fmla="*/ 0 h 755"/>
                    <a:gd name="T34" fmla="*/ 0 w 192"/>
                    <a:gd name="T35" fmla="*/ 0 h 755"/>
                    <a:gd name="T36" fmla="*/ 0 w 192"/>
                    <a:gd name="T37" fmla="*/ 0 h 755"/>
                    <a:gd name="T38" fmla="*/ 0 w 192"/>
                    <a:gd name="T39" fmla="*/ 0 h 755"/>
                    <a:gd name="T40" fmla="*/ 0 w 192"/>
                    <a:gd name="T41" fmla="*/ 0 h 755"/>
                    <a:gd name="T42" fmla="*/ 0 w 192"/>
                    <a:gd name="T43" fmla="*/ 0 h 755"/>
                    <a:gd name="T44" fmla="*/ 0 w 192"/>
                    <a:gd name="T45" fmla="*/ 0 h 755"/>
                    <a:gd name="T46" fmla="*/ 0 w 192"/>
                    <a:gd name="T47" fmla="*/ 0 h 755"/>
                    <a:gd name="T48" fmla="*/ 0 w 192"/>
                    <a:gd name="T49" fmla="*/ 0 h 755"/>
                    <a:gd name="T50" fmla="*/ 0 w 192"/>
                    <a:gd name="T51" fmla="*/ 0 h 755"/>
                    <a:gd name="T52" fmla="*/ 0 w 192"/>
                    <a:gd name="T53" fmla="*/ 0 h 755"/>
                    <a:gd name="T54" fmla="*/ 0 w 192"/>
                    <a:gd name="T55" fmla="*/ 0 h 755"/>
                    <a:gd name="T56" fmla="*/ 0 w 192"/>
                    <a:gd name="T57" fmla="*/ 0 h 755"/>
                    <a:gd name="T58" fmla="*/ 0 w 192"/>
                    <a:gd name="T59" fmla="*/ 0 h 755"/>
                    <a:gd name="T60" fmla="*/ 0 w 192"/>
                    <a:gd name="T61" fmla="*/ 0 h 755"/>
                    <a:gd name="T62" fmla="*/ 0 w 192"/>
                    <a:gd name="T63" fmla="*/ 0 h 755"/>
                    <a:gd name="T64" fmla="*/ 0 w 192"/>
                    <a:gd name="T65" fmla="*/ 0 h 755"/>
                    <a:gd name="T66" fmla="*/ 0 w 192"/>
                    <a:gd name="T67" fmla="*/ 0 h 755"/>
                    <a:gd name="T68" fmla="*/ 0 w 192"/>
                    <a:gd name="T69" fmla="*/ 0 h 755"/>
                    <a:gd name="T70" fmla="*/ 0 w 192"/>
                    <a:gd name="T71" fmla="*/ 0 h 755"/>
                    <a:gd name="T72" fmla="*/ 0 w 192"/>
                    <a:gd name="T73" fmla="*/ 0 h 755"/>
                    <a:gd name="T74" fmla="*/ 0 w 192"/>
                    <a:gd name="T75" fmla="*/ 0 h 755"/>
                    <a:gd name="T76" fmla="*/ 0 w 192"/>
                    <a:gd name="T77" fmla="*/ 0 h 755"/>
                    <a:gd name="T78" fmla="*/ 0 w 192"/>
                    <a:gd name="T79" fmla="*/ 0 h 755"/>
                    <a:gd name="T80" fmla="*/ 0 w 192"/>
                    <a:gd name="T81" fmla="*/ 0 h 75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92"/>
                    <a:gd name="T124" fmla="*/ 0 h 755"/>
                    <a:gd name="T125" fmla="*/ 192 w 192"/>
                    <a:gd name="T126" fmla="*/ 755 h 75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92" h="755">
                      <a:moveTo>
                        <a:pt x="87" y="755"/>
                      </a:moveTo>
                      <a:lnTo>
                        <a:pt x="80" y="753"/>
                      </a:lnTo>
                      <a:lnTo>
                        <a:pt x="74" y="751"/>
                      </a:lnTo>
                      <a:lnTo>
                        <a:pt x="66" y="747"/>
                      </a:lnTo>
                      <a:lnTo>
                        <a:pt x="61" y="745"/>
                      </a:lnTo>
                      <a:lnTo>
                        <a:pt x="55" y="744"/>
                      </a:lnTo>
                      <a:lnTo>
                        <a:pt x="49" y="742"/>
                      </a:lnTo>
                      <a:lnTo>
                        <a:pt x="42" y="738"/>
                      </a:lnTo>
                      <a:lnTo>
                        <a:pt x="36" y="738"/>
                      </a:lnTo>
                      <a:lnTo>
                        <a:pt x="47" y="719"/>
                      </a:lnTo>
                      <a:lnTo>
                        <a:pt x="59" y="702"/>
                      </a:lnTo>
                      <a:lnTo>
                        <a:pt x="68" y="683"/>
                      </a:lnTo>
                      <a:lnTo>
                        <a:pt x="80" y="664"/>
                      </a:lnTo>
                      <a:lnTo>
                        <a:pt x="87" y="645"/>
                      </a:lnTo>
                      <a:lnTo>
                        <a:pt x="97" y="624"/>
                      </a:lnTo>
                      <a:lnTo>
                        <a:pt x="104" y="603"/>
                      </a:lnTo>
                      <a:lnTo>
                        <a:pt x="112" y="584"/>
                      </a:lnTo>
                      <a:lnTo>
                        <a:pt x="118" y="561"/>
                      </a:lnTo>
                      <a:lnTo>
                        <a:pt x="123" y="540"/>
                      </a:lnTo>
                      <a:lnTo>
                        <a:pt x="127" y="519"/>
                      </a:lnTo>
                      <a:lnTo>
                        <a:pt x="133" y="498"/>
                      </a:lnTo>
                      <a:lnTo>
                        <a:pt x="135" y="475"/>
                      </a:lnTo>
                      <a:lnTo>
                        <a:pt x="139" y="453"/>
                      </a:lnTo>
                      <a:lnTo>
                        <a:pt x="139" y="430"/>
                      </a:lnTo>
                      <a:lnTo>
                        <a:pt x="141" y="407"/>
                      </a:lnTo>
                      <a:lnTo>
                        <a:pt x="139" y="380"/>
                      </a:lnTo>
                      <a:lnTo>
                        <a:pt x="139" y="354"/>
                      </a:lnTo>
                      <a:lnTo>
                        <a:pt x="135" y="327"/>
                      </a:lnTo>
                      <a:lnTo>
                        <a:pt x="131" y="302"/>
                      </a:lnTo>
                      <a:lnTo>
                        <a:pt x="123" y="276"/>
                      </a:lnTo>
                      <a:lnTo>
                        <a:pt x="118" y="251"/>
                      </a:lnTo>
                      <a:lnTo>
                        <a:pt x="110" y="226"/>
                      </a:lnTo>
                      <a:lnTo>
                        <a:pt x="103" y="204"/>
                      </a:lnTo>
                      <a:lnTo>
                        <a:pt x="91" y="179"/>
                      </a:lnTo>
                      <a:lnTo>
                        <a:pt x="82" y="156"/>
                      </a:lnTo>
                      <a:lnTo>
                        <a:pt x="70" y="133"/>
                      </a:lnTo>
                      <a:lnTo>
                        <a:pt x="57" y="110"/>
                      </a:lnTo>
                      <a:lnTo>
                        <a:pt x="44" y="89"/>
                      </a:lnTo>
                      <a:lnTo>
                        <a:pt x="30" y="69"/>
                      </a:lnTo>
                      <a:lnTo>
                        <a:pt x="15" y="50"/>
                      </a:lnTo>
                      <a:lnTo>
                        <a:pt x="0" y="31"/>
                      </a:lnTo>
                      <a:lnTo>
                        <a:pt x="6" y="27"/>
                      </a:lnTo>
                      <a:lnTo>
                        <a:pt x="9" y="23"/>
                      </a:lnTo>
                      <a:lnTo>
                        <a:pt x="15" y="17"/>
                      </a:lnTo>
                      <a:lnTo>
                        <a:pt x="21" y="13"/>
                      </a:lnTo>
                      <a:lnTo>
                        <a:pt x="25" y="10"/>
                      </a:lnTo>
                      <a:lnTo>
                        <a:pt x="30" y="6"/>
                      </a:lnTo>
                      <a:lnTo>
                        <a:pt x="34" y="2"/>
                      </a:lnTo>
                      <a:lnTo>
                        <a:pt x="40" y="0"/>
                      </a:lnTo>
                      <a:lnTo>
                        <a:pt x="57" y="21"/>
                      </a:lnTo>
                      <a:lnTo>
                        <a:pt x="74" y="42"/>
                      </a:lnTo>
                      <a:lnTo>
                        <a:pt x="89" y="65"/>
                      </a:lnTo>
                      <a:lnTo>
                        <a:pt x="104" y="88"/>
                      </a:lnTo>
                      <a:lnTo>
                        <a:pt x="116" y="110"/>
                      </a:lnTo>
                      <a:lnTo>
                        <a:pt x="129" y="135"/>
                      </a:lnTo>
                      <a:lnTo>
                        <a:pt x="141" y="160"/>
                      </a:lnTo>
                      <a:lnTo>
                        <a:pt x="152" y="186"/>
                      </a:lnTo>
                      <a:lnTo>
                        <a:pt x="160" y="211"/>
                      </a:lnTo>
                      <a:lnTo>
                        <a:pt x="169" y="238"/>
                      </a:lnTo>
                      <a:lnTo>
                        <a:pt x="175" y="264"/>
                      </a:lnTo>
                      <a:lnTo>
                        <a:pt x="182" y="293"/>
                      </a:lnTo>
                      <a:lnTo>
                        <a:pt x="186" y="320"/>
                      </a:lnTo>
                      <a:lnTo>
                        <a:pt x="188" y="348"/>
                      </a:lnTo>
                      <a:lnTo>
                        <a:pt x="190" y="378"/>
                      </a:lnTo>
                      <a:lnTo>
                        <a:pt x="192" y="407"/>
                      </a:lnTo>
                      <a:lnTo>
                        <a:pt x="192" y="430"/>
                      </a:lnTo>
                      <a:lnTo>
                        <a:pt x="190" y="455"/>
                      </a:lnTo>
                      <a:lnTo>
                        <a:pt x="188" y="477"/>
                      </a:lnTo>
                      <a:lnTo>
                        <a:pt x="184" y="502"/>
                      </a:lnTo>
                      <a:lnTo>
                        <a:pt x="180" y="523"/>
                      </a:lnTo>
                      <a:lnTo>
                        <a:pt x="175" y="546"/>
                      </a:lnTo>
                      <a:lnTo>
                        <a:pt x="169" y="569"/>
                      </a:lnTo>
                      <a:lnTo>
                        <a:pt x="165" y="591"/>
                      </a:lnTo>
                      <a:lnTo>
                        <a:pt x="156" y="612"/>
                      </a:lnTo>
                      <a:lnTo>
                        <a:pt x="148" y="635"/>
                      </a:lnTo>
                      <a:lnTo>
                        <a:pt x="139" y="654"/>
                      </a:lnTo>
                      <a:lnTo>
                        <a:pt x="131" y="677"/>
                      </a:lnTo>
                      <a:lnTo>
                        <a:pt x="120" y="696"/>
                      </a:lnTo>
                      <a:lnTo>
                        <a:pt x="110" y="717"/>
                      </a:lnTo>
                      <a:lnTo>
                        <a:pt x="99" y="736"/>
                      </a:lnTo>
                      <a:lnTo>
                        <a:pt x="87" y="7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5" name="Freeform 244"/>
                <p:cNvSpPr>
                  <a:spLocks/>
                </p:cNvSpPr>
                <p:nvPr/>
              </p:nvSpPr>
              <p:spPr bwMode="auto">
                <a:xfrm>
                  <a:off x="2730" y="2265"/>
                  <a:ext cx="23" cy="92"/>
                </a:xfrm>
                <a:custGeom>
                  <a:avLst/>
                  <a:gdLst>
                    <a:gd name="T0" fmla="*/ 0 w 230"/>
                    <a:gd name="T1" fmla="*/ 0 h 897"/>
                    <a:gd name="T2" fmla="*/ 0 w 230"/>
                    <a:gd name="T3" fmla="*/ 0 h 897"/>
                    <a:gd name="T4" fmla="*/ 0 w 230"/>
                    <a:gd name="T5" fmla="*/ 0 h 897"/>
                    <a:gd name="T6" fmla="*/ 0 w 230"/>
                    <a:gd name="T7" fmla="*/ 0 h 897"/>
                    <a:gd name="T8" fmla="*/ 0 w 230"/>
                    <a:gd name="T9" fmla="*/ 0 h 897"/>
                    <a:gd name="T10" fmla="*/ 0 w 230"/>
                    <a:gd name="T11" fmla="*/ 0 h 897"/>
                    <a:gd name="T12" fmla="*/ 0 w 230"/>
                    <a:gd name="T13" fmla="*/ 0 h 897"/>
                    <a:gd name="T14" fmla="*/ 0 w 230"/>
                    <a:gd name="T15" fmla="*/ 0 h 897"/>
                    <a:gd name="T16" fmla="*/ 0 w 230"/>
                    <a:gd name="T17" fmla="*/ 0 h 897"/>
                    <a:gd name="T18" fmla="*/ 0 w 230"/>
                    <a:gd name="T19" fmla="*/ 0 h 897"/>
                    <a:gd name="T20" fmla="*/ 0 w 230"/>
                    <a:gd name="T21" fmla="*/ 0 h 897"/>
                    <a:gd name="T22" fmla="*/ 0 w 230"/>
                    <a:gd name="T23" fmla="*/ 0 h 897"/>
                    <a:gd name="T24" fmla="*/ 0 w 230"/>
                    <a:gd name="T25" fmla="*/ 0 h 897"/>
                    <a:gd name="T26" fmla="*/ 0 w 230"/>
                    <a:gd name="T27" fmla="*/ 0 h 897"/>
                    <a:gd name="T28" fmla="*/ 0 w 230"/>
                    <a:gd name="T29" fmla="*/ 0 h 897"/>
                    <a:gd name="T30" fmla="*/ 0 w 230"/>
                    <a:gd name="T31" fmla="*/ 0 h 897"/>
                    <a:gd name="T32" fmla="*/ 0 w 230"/>
                    <a:gd name="T33" fmla="*/ 0 h 897"/>
                    <a:gd name="T34" fmla="*/ 0 w 230"/>
                    <a:gd name="T35" fmla="*/ 0 h 897"/>
                    <a:gd name="T36" fmla="*/ 0 w 230"/>
                    <a:gd name="T37" fmla="*/ 0 h 897"/>
                    <a:gd name="T38" fmla="*/ 0 w 230"/>
                    <a:gd name="T39" fmla="*/ 0 h 897"/>
                    <a:gd name="T40" fmla="*/ 0 w 230"/>
                    <a:gd name="T41" fmla="*/ 0 h 897"/>
                    <a:gd name="T42" fmla="*/ 0 w 230"/>
                    <a:gd name="T43" fmla="*/ 0 h 897"/>
                    <a:gd name="T44" fmla="*/ 0 w 230"/>
                    <a:gd name="T45" fmla="*/ 0 h 897"/>
                    <a:gd name="T46" fmla="*/ 0 w 230"/>
                    <a:gd name="T47" fmla="*/ 0 h 897"/>
                    <a:gd name="T48" fmla="*/ 0 w 230"/>
                    <a:gd name="T49" fmla="*/ 0 h 897"/>
                    <a:gd name="T50" fmla="*/ 0 w 230"/>
                    <a:gd name="T51" fmla="*/ 0 h 897"/>
                    <a:gd name="T52" fmla="*/ 0 w 230"/>
                    <a:gd name="T53" fmla="*/ 0 h 897"/>
                    <a:gd name="T54" fmla="*/ 0 w 230"/>
                    <a:gd name="T55" fmla="*/ 0 h 897"/>
                    <a:gd name="T56" fmla="*/ 0 w 230"/>
                    <a:gd name="T57" fmla="*/ 0 h 897"/>
                    <a:gd name="T58" fmla="*/ 0 w 230"/>
                    <a:gd name="T59" fmla="*/ 0 h 897"/>
                    <a:gd name="T60" fmla="*/ 0 w 230"/>
                    <a:gd name="T61" fmla="*/ 0 h 897"/>
                    <a:gd name="T62" fmla="*/ 0 w 230"/>
                    <a:gd name="T63" fmla="*/ 0 h 897"/>
                    <a:gd name="T64" fmla="*/ 0 w 230"/>
                    <a:gd name="T65" fmla="*/ 0 h 897"/>
                    <a:gd name="T66" fmla="*/ 0 w 230"/>
                    <a:gd name="T67" fmla="*/ 0 h 897"/>
                    <a:gd name="T68" fmla="*/ 0 w 230"/>
                    <a:gd name="T69" fmla="*/ 0 h 897"/>
                    <a:gd name="T70" fmla="*/ 0 w 230"/>
                    <a:gd name="T71" fmla="*/ 0 h 897"/>
                    <a:gd name="T72" fmla="*/ 0 w 230"/>
                    <a:gd name="T73" fmla="*/ 0 h 897"/>
                    <a:gd name="T74" fmla="*/ 0 w 230"/>
                    <a:gd name="T75" fmla="*/ 0 h 897"/>
                    <a:gd name="T76" fmla="*/ 0 w 230"/>
                    <a:gd name="T77" fmla="*/ 0 h 897"/>
                    <a:gd name="T78" fmla="*/ 0 w 230"/>
                    <a:gd name="T79" fmla="*/ 0 h 897"/>
                    <a:gd name="T80" fmla="*/ 0 w 230"/>
                    <a:gd name="T81" fmla="*/ 0 h 89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30"/>
                    <a:gd name="T124" fmla="*/ 0 h 897"/>
                    <a:gd name="T125" fmla="*/ 230 w 230"/>
                    <a:gd name="T126" fmla="*/ 897 h 89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30" h="897">
                      <a:moveTo>
                        <a:pt x="105" y="897"/>
                      </a:moveTo>
                      <a:lnTo>
                        <a:pt x="97" y="893"/>
                      </a:lnTo>
                      <a:lnTo>
                        <a:pt x="90" y="891"/>
                      </a:lnTo>
                      <a:lnTo>
                        <a:pt x="82" y="887"/>
                      </a:lnTo>
                      <a:lnTo>
                        <a:pt x="74" y="886"/>
                      </a:lnTo>
                      <a:lnTo>
                        <a:pt x="65" y="884"/>
                      </a:lnTo>
                      <a:lnTo>
                        <a:pt x="57" y="880"/>
                      </a:lnTo>
                      <a:lnTo>
                        <a:pt x="50" y="878"/>
                      </a:lnTo>
                      <a:lnTo>
                        <a:pt x="42" y="876"/>
                      </a:lnTo>
                      <a:lnTo>
                        <a:pt x="55" y="855"/>
                      </a:lnTo>
                      <a:lnTo>
                        <a:pt x="69" y="832"/>
                      </a:lnTo>
                      <a:lnTo>
                        <a:pt x="82" y="810"/>
                      </a:lnTo>
                      <a:lnTo>
                        <a:pt x="95" y="789"/>
                      </a:lnTo>
                      <a:lnTo>
                        <a:pt x="105" y="764"/>
                      </a:lnTo>
                      <a:lnTo>
                        <a:pt x="114" y="741"/>
                      </a:lnTo>
                      <a:lnTo>
                        <a:pt x="124" y="716"/>
                      </a:lnTo>
                      <a:lnTo>
                        <a:pt x="133" y="694"/>
                      </a:lnTo>
                      <a:lnTo>
                        <a:pt x="141" y="667"/>
                      </a:lnTo>
                      <a:lnTo>
                        <a:pt x="149" y="642"/>
                      </a:lnTo>
                      <a:lnTo>
                        <a:pt x="152" y="616"/>
                      </a:lnTo>
                      <a:lnTo>
                        <a:pt x="158" y="591"/>
                      </a:lnTo>
                      <a:lnTo>
                        <a:pt x="162" y="562"/>
                      </a:lnTo>
                      <a:lnTo>
                        <a:pt x="166" y="538"/>
                      </a:lnTo>
                      <a:lnTo>
                        <a:pt x="166" y="511"/>
                      </a:lnTo>
                      <a:lnTo>
                        <a:pt x="168" y="484"/>
                      </a:lnTo>
                      <a:lnTo>
                        <a:pt x="166" y="452"/>
                      </a:lnTo>
                      <a:lnTo>
                        <a:pt x="164" y="420"/>
                      </a:lnTo>
                      <a:lnTo>
                        <a:pt x="160" y="389"/>
                      </a:lnTo>
                      <a:lnTo>
                        <a:pt x="156" y="359"/>
                      </a:lnTo>
                      <a:lnTo>
                        <a:pt x="149" y="328"/>
                      </a:lnTo>
                      <a:lnTo>
                        <a:pt x="141" y="298"/>
                      </a:lnTo>
                      <a:lnTo>
                        <a:pt x="131" y="270"/>
                      </a:lnTo>
                      <a:lnTo>
                        <a:pt x="122" y="241"/>
                      </a:lnTo>
                      <a:lnTo>
                        <a:pt x="111" y="213"/>
                      </a:lnTo>
                      <a:lnTo>
                        <a:pt x="99" y="186"/>
                      </a:lnTo>
                      <a:lnTo>
                        <a:pt x="84" y="159"/>
                      </a:lnTo>
                      <a:lnTo>
                        <a:pt x="71" y="135"/>
                      </a:lnTo>
                      <a:lnTo>
                        <a:pt x="54" y="108"/>
                      </a:lnTo>
                      <a:lnTo>
                        <a:pt x="36" y="83"/>
                      </a:lnTo>
                      <a:lnTo>
                        <a:pt x="19" y="60"/>
                      </a:lnTo>
                      <a:lnTo>
                        <a:pt x="0" y="38"/>
                      </a:lnTo>
                      <a:lnTo>
                        <a:pt x="8" y="32"/>
                      </a:lnTo>
                      <a:lnTo>
                        <a:pt x="14" y="28"/>
                      </a:lnTo>
                      <a:lnTo>
                        <a:pt x="19" y="22"/>
                      </a:lnTo>
                      <a:lnTo>
                        <a:pt x="27" y="19"/>
                      </a:lnTo>
                      <a:lnTo>
                        <a:pt x="33" y="13"/>
                      </a:lnTo>
                      <a:lnTo>
                        <a:pt x="38" y="7"/>
                      </a:lnTo>
                      <a:lnTo>
                        <a:pt x="44" y="3"/>
                      </a:lnTo>
                      <a:lnTo>
                        <a:pt x="50" y="0"/>
                      </a:lnTo>
                      <a:lnTo>
                        <a:pt x="71" y="24"/>
                      </a:lnTo>
                      <a:lnTo>
                        <a:pt x="90" y="51"/>
                      </a:lnTo>
                      <a:lnTo>
                        <a:pt x="107" y="76"/>
                      </a:lnTo>
                      <a:lnTo>
                        <a:pt x="124" y="104"/>
                      </a:lnTo>
                      <a:lnTo>
                        <a:pt x="141" y="131"/>
                      </a:lnTo>
                      <a:lnTo>
                        <a:pt x="156" y="161"/>
                      </a:lnTo>
                      <a:lnTo>
                        <a:pt x="169" y="190"/>
                      </a:lnTo>
                      <a:lnTo>
                        <a:pt x="181" y="220"/>
                      </a:lnTo>
                      <a:lnTo>
                        <a:pt x="192" y="252"/>
                      </a:lnTo>
                      <a:lnTo>
                        <a:pt x="202" y="283"/>
                      </a:lnTo>
                      <a:lnTo>
                        <a:pt x="209" y="315"/>
                      </a:lnTo>
                      <a:lnTo>
                        <a:pt x="217" y="348"/>
                      </a:lnTo>
                      <a:lnTo>
                        <a:pt x="223" y="382"/>
                      </a:lnTo>
                      <a:lnTo>
                        <a:pt x="227" y="414"/>
                      </a:lnTo>
                      <a:lnTo>
                        <a:pt x="228" y="448"/>
                      </a:lnTo>
                      <a:lnTo>
                        <a:pt x="230" y="484"/>
                      </a:lnTo>
                      <a:lnTo>
                        <a:pt x="228" y="511"/>
                      </a:lnTo>
                      <a:lnTo>
                        <a:pt x="227" y="540"/>
                      </a:lnTo>
                      <a:lnTo>
                        <a:pt x="223" y="568"/>
                      </a:lnTo>
                      <a:lnTo>
                        <a:pt x="221" y="597"/>
                      </a:lnTo>
                      <a:lnTo>
                        <a:pt x="215" y="621"/>
                      </a:lnTo>
                      <a:lnTo>
                        <a:pt x="209" y="648"/>
                      </a:lnTo>
                      <a:lnTo>
                        <a:pt x="204" y="675"/>
                      </a:lnTo>
                      <a:lnTo>
                        <a:pt x="196" y="703"/>
                      </a:lnTo>
                      <a:lnTo>
                        <a:pt x="187" y="728"/>
                      </a:lnTo>
                      <a:lnTo>
                        <a:pt x="177" y="752"/>
                      </a:lnTo>
                      <a:lnTo>
                        <a:pt x="166" y="777"/>
                      </a:lnTo>
                      <a:lnTo>
                        <a:pt x="156" y="802"/>
                      </a:lnTo>
                      <a:lnTo>
                        <a:pt x="143" y="827"/>
                      </a:lnTo>
                      <a:lnTo>
                        <a:pt x="131" y="849"/>
                      </a:lnTo>
                      <a:lnTo>
                        <a:pt x="118" y="872"/>
                      </a:lnTo>
                      <a:lnTo>
                        <a:pt x="105" y="8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 name="Freeform 245"/>
                <p:cNvSpPr>
                  <a:spLocks/>
                </p:cNvSpPr>
                <p:nvPr/>
              </p:nvSpPr>
              <p:spPr bwMode="auto">
                <a:xfrm>
                  <a:off x="2767" y="2256"/>
                  <a:ext cx="27" cy="110"/>
                </a:xfrm>
                <a:custGeom>
                  <a:avLst/>
                  <a:gdLst>
                    <a:gd name="T0" fmla="*/ 0 w 274"/>
                    <a:gd name="T1" fmla="*/ 0 h 1073"/>
                    <a:gd name="T2" fmla="*/ 0 w 274"/>
                    <a:gd name="T3" fmla="*/ 0 h 1073"/>
                    <a:gd name="T4" fmla="*/ 0 w 274"/>
                    <a:gd name="T5" fmla="*/ 0 h 1073"/>
                    <a:gd name="T6" fmla="*/ 0 w 274"/>
                    <a:gd name="T7" fmla="*/ 0 h 1073"/>
                    <a:gd name="T8" fmla="*/ 0 w 274"/>
                    <a:gd name="T9" fmla="*/ 0 h 1073"/>
                    <a:gd name="T10" fmla="*/ 0 w 274"/>
                    <a:gd name="T11" fmla="*/ 0 h 1073"/>
                    <a:gd name="T12" fmla="*/ 0 w 274"/>
                    <a:gd name="T13" fmla="*/ 0 h 1073"/>
                    <a:gd name="T14" fmla="*/ 0 w 274"/>
                    <a:gd name="T15" fmla="*/ 0 h 1073"/>
                    <a:gd name="T16" fmla="*/ 0 w 274"/>
                    <a:gd name="T17" fmla="*/ 0 h 1073"/>
                    <a:gd name="T18" fmla="*/ 0 w 274"/>
                    <a:gd name="T19" fmla="*/ 0 h 1073"/>
                    <a:gd name="T20" fmla="*/ 0 w 274"/>
                    <a:gd name="T21" fmla="*/ 0 h 1073"/>
                    <a:gd name="T22" fmla="*/ 0 w 274"/>
                    <a:gd name="T23" fmla="*/ 0 h 1073"/>
                    <a:gd name="T24" fmla="*/ 0 w 274"/>
                    <a:gd name="T25" fmla="*/ 0 h 1073"/>
                    <a:gd name="T26" fmla="*/ 0 w 274"/>
                    <a:gd name="T27" fmla="*/ 0 h 1073"/>
                    <a:gd name="T28" fmla="*/ 0 w 274"/>
                    <a:gd name="T29" fmla="*/ 0 h 1073"/>
                    <a:gd name="T30" fmla="*/ 0 w 274"/>
                    <a:gd name="T31" fmla="*/ 0 h 1073"/>
                    <a:gd name="T32" fmla="*/ 0 w 274"/>
                    <a:gd name="T33" fmla="*/ 0 h 1073"/>
                    <a:gd name="T34" fmla="*/ 0 w 274"/>
                    <a:gd name="T35" fmla="*/ 0 h 1073"/>
                    <a:gd name="T36" fmla="*/ 0 w 274"/>
                    <a:gd name="T37" fmla="*/ 0 h 1073"/>
                    <a:gd name="T38" fmla="*/ 0 w 274"/>
                    <a:gd name="T39" fmla="*/ 0 h 1073"/>
                    <a:gd name="T40" fmla="*/ 0 w 274"/>
                    <a:gd name="T41" fmla="*/ 0 h 1073"/>
                    <a:gd name="T42" fmla="*/ 0 w 274"/>
                    <a:gd name="T43" fmla="*/ 0 h 1073"/>
                    <a:gd name="T44" fmla="*/ 0 w 274"/>
                    <a:gd name="T45" fmla="*/ 0 h 1073"/>
                    <a:gd name="T46" fmla="*/ 0 w 274"/>
                    <a:gd name="T47" fmla="*/ 0 h 1073"/>
                    <a:gd name="T48" fmla="*/ 0 w 274"/>
                    <a:gd name="T49" fmla="*/ 0 h 1073"/>
                    <a:gd name="T50" fmla="*/ 0 w 274"/>
                    <a:gd name="T51" fmla="*/ 0 h 1073"/>
                    <a:gd name="T52" fmla="*/ 0 w 274"/>
                    <a:gd name="T53" fmla="*/ 0 h 1073"/>
                    <a:gd name="T54" fmla="*/ 0 w 274"/>
                    <a:gd name="T55" fmla="*/ 0 h 1073"/>
                    <a:gd name="T56" fmla="*/ 0 w 274"/>
                    <a:gd name="T57" fmla="*/ 0 h 1073"/>
                    <a:gd name="T58" fmla="*/ 0 w 274"/>
                    <a:gd name="T59" fmla="*/ 0 h 1073"/>
                    <a:gd name="T60" fmla="*/ 0 w 274"/>
                    <a:gd name="T61" fmla="*/ 0 h 1073"/>
                    <a:gd name="T62" fmla="*/ 0 w 274"/>
                    <a:gd name="T63" fmla="*/ 0 h 1073"/>
                    <a:gd name="T64" fmla="*/ 0 w 274"/>
                    <a:gd name="T65" fmla="*/ 0 h 1073"/>
                    <a:gd name="T66" fmla="*/ 0 w 274"/>
                    <a:gd name="T67" fmla="*/ 0 h 1073"/>
                    <a:gd name="T68" fmla="*/ 0 w 274"/>
                    <a:gd name="T69" fmla="*/ 0 h 1073"/>
                    <a:gd name="T70" fmla="*/ 0 w 274"/>
                    <a:gd name="T71" fmla="*/ 0 h 1073"/>
                    <a:gd name="T72" fmla="*/ 0 w 274"/>
                    <a:gd name="T73" fmla="*/ 0 h 1073"/>
                    <a:gd name="T74" fmla="*/ 0 w 274"/>
                    <a:gd name="T75" fmla="*/ 0 h 1073"/>
                    <a:gd name="T76" fmla="*/ 0 w 274"/>
                    <a:gd name="T77" fmla="*/ 0 h 1073"/>
                    <a:gd name="T78" fmla="*/ 0 w 274"/>
                    <a:gd name="T79" fmla="*/ 0 h 1073"/>
                    <a:gd name="T80" fmla="*/ 0 w 274"/>
                    <a:gd name="T81" fmla="*/ 0 h 1073"/>
                    <a:gd name="T82" fmla="*/ 0 w 274"/>
                    <a:gd name="T83" fmla="*/ 0 h 1073"/>
                    <a:gd name="T84" fmla="*/ 0 w 274"/>
                    <a:gd name="T85" fmla="*/ 0 h 107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74"/>
                    <a:gd name="T130" fmla="*/ 0 h 1073"/>
                    <a:gd name="T131" fmla="*/ 274 w 274"/>
                    <a:gd name="T132" fmla="*/ 1073 h 107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74" h="1073">
                      <a:moveTo>
                        <a:pt x="124" y="1073"/>
                      </a:moveTo>
                      <a:lnTo>
                        <a:pt x="114" y="1071"/>
                      </a:lnTo>
                      <a:lnTo>
                        <a:pt x="105" y="1067"/>
                      </a:lnTo>
                      <a:lnTo>
                        <a:pt x="95" y="1063"/>
                      </a:lnTo>
                      <a:lnTo>
                        <a:pt x="87" y="1061"/>
                      </a:lnTo>
                      <a:lnTo>
                        <a:pt x="82" y="1060"/>
                      </a:lnTo>
                      <a:lnTo>
                        <a:pt x="78" y="1058"/>
                      </a:lnTo>
                      <a:lnTo>
                        <a:pt x="72" y="1056"/>
                      </a:lnTo>
                      <a:lnTo>
                        <a:pt x="68" y="1054"/>
                      </a:lnTo>
                      <a:lnTo>
                        <a:pt x="63" y="1054"/>
                      </a:lnTo>
                      <a:lnTo>
                        <a:pt x="59" y="1052"/>
                      </a:lnTo>
                      <a:lnTo>
                        <a:pt x="53" y="1050"/>
                      </a:lnTo>
                      <a:lnTo>
                        <a:pt x="49" y="1048"/>
                      </a:lnTo>
                      <a:lnTo>
                        <a:pt x="67" y="1023"/>
                      </a:lnTo>
                      <a:lnTo>
                        <a:pt x="82" y="997"/>
                      </a:lnTo>
                      <a:lnTo>
                        <a:pt x="97" y="970"/>
                      </a:lnTo>
                      <a:lnTo>
                        <a:pt x="112" y="944"/>
                      </a:lnTo>
                      <a:lnTo>
                        <a:pt x="125" y="915"/>
                      </a:lnTo>
                      <a:lnTo>
                        <a:pt x="137" y="887"/>
                      </a:lnTo>
                      <a:lnTo>
                        <a:pt x="148" y="858"/>
                      </a:lnTo>
                      <a:lnTo>
                        <a:pt x="160" y="829"/>
                      </a:lnTo>
                      <a:lnTo>
                        <a:pt x="167" y="799"/>
                      </a:lnTo>
                      <a:lnTo>
                        <a:pt x="177" y="769"/>
                      </a:lnTo>
                      <a:lnTo>
                        <a:pt x="183" y="736"/>
                      </a:lnTo>
                      <a:lnTo>
                        <a:pt x="188" y="706"/>
                      </a:lnTo>
                      <a:lnTo>
                        <a:pt x="192" y="674"/>
                      </a:lnTo>
                      <a:lnTo>
                        <a:pt x="196" y="643"/>
                      </a:lnTo>
                      <a:lnTo>
                        <a:pt x="198" y="611"/>
                      </a:lnTo>
                      <a:lnTo>
                        <a:pt x="200" y="578"/>
                      </a:lnTo>
                      <a:lnTo>
                        <a:pt x="198" y="540"/>
                      </a:lnTo>
                      <a:lnTo>
                        <a:pt x="196" y="502"/>
                      </a:lnTo>
                      <a:lnTo>
                        <a:pt x="190" y="464"/>
                      </a:lnTo>
                      <a:lnTo>
                        <a:pt x="184" y="428"/>
                      </a:lnTo>
                      <a:lnTo>
                        <a:pt x="177" y="392"/>
                      </a:lnTo>
                      <a:lnTo>
                        <a:pt x="167" y="358"/>
                      </a:lnTo>
                      <a:lnTo>
                        <a:pt x="158" y="322"/>
                      </a:lnTo>
                      <a:lnTo>
                        <a:pt x="146" y="289"/>
                      </a:lnTo>
                      <a:lnTo>
                        <a:pt x="131" y="255"/>
                      </a:lnTo>
                      <a:lnTo>
                        <a:pt x="116" y="223"/>
                      </a:lnTo>
                      <a:lnTo>
                        <a:pt x="101" y="191"/>
                      </a:lnTo>
                      <a:lnTo>
                        <a:pt x="84" y="160"/>
                      </a:lnTo>
                      <a:lnTo>
                        <a:pt x="63" y="130"/>
                      </a:lnTo>
                      <a:lnTo>
                        <a:pt x="44" y="101"/>
                      </a:lnTo>
                      <a:lnTo>
                        <a:pt x="23" y="73"/>
                      </a:lnTo>
                      <a:lnTo>
                        <a:pt x="0" y="48"/>
                      </a:lnTo>
                      <a:lnTo>
                        <a:pt x="8" y="40"/>
                      </a:lnTo>
                      <a:lnTo>
                        <a:pt x="15" y="35"/>
                      </a:lnTo>
                      <a:lnTo>
                        <a:pt x="23" y="27"/>
                      </a:lnTo>
                      <a:lnTo>
                        <a:pt x="30" y="21"/>
                      </a:lnTo>
                      <a:lnTo>
                        <a:pt x="36" y="16"/>
                      </a:lnTo>
                      <a:lnTo>
                        <a:pt x="44" y="10"/>
                      </a:lnTo>
                      <a:lnTo>
                        <a:pt x="51" y="6"/>
                      </a:lnTo>
                      <a:lnTo>
                        <a:pt x="59" y="0"/>
                      </a:lnTo>
                      <a:lnTo>
                        <a:pt x="82" y="29"/>
                      </a:lnTo>
                      <a:lnTo>
                        <a:pt x="106" y="61"/>
                      </a:lnTo>
                      <a:lnTo>
                        <a:pt x="127" y="94"/>
                      </a:lnTo>
                      <a:lnTo>
                        <a:pt x="148" y="126"/>
                      </a:lnTo>
                      <a:lnTo>
                        <a:pt x="167" y="160"/>
                      </a:lnTo>
                      <a:lnTo>
                        <a:pt x="184" y="194"/>
                      </a:lnTo>
                      <a:lnTo>
                        <a:pt x="202" y="229"/>
                      </a:lnTo>
                      <a:lnTo>
                        <a:pt x="217" y="267"/>
                      </a:lnTo>
                      <a:lnTo>
                        <a:pt x="228" y="303"/>
                      </a:lnTo>
                      <a:lnTo>
                        <a:pt x="240" y="341"/>
                      </a:lnTo>
                      <a:lnTo>
                        <a:pt x="249" y="379"/>
                      </a:lnTo>
                      <a:lnTo>
                        <a:pt x="259" y="417"/>
                      </a:lnTo>
                      <a:lnTo>
                        <a:pt x="264" y="455"/>
                      </a:lnTo>
                      <a:lnTo>
                        <a:pt x="268" y="497"/>
                      </a:lnTo>
                      <a:lnTo>
                        <a:pt x="272" y="537"/>
                      </a:lnTo>
                      <a:lnTo>
                        <a:pt x="274" y="578"/>
                      </a:lnTo>
                      <a:lnTo>
                        <a:pt x="272" y="613"/>
                      </a:lnTo>
                      <a:lnTo>
                        <a:pt x="270" y="645"/>
                      </a:lnTo>
                      <a:lnTo>
                        <a:pt x="266" y="679"/>
                      </a:lnTo>
                      <a:lnTo>
                        <a:pt x="262" y="712"/>
                      </a:lnTo>
                      <a:lnTo>
                        <a:pt x="257" y="746"/>
                      </a:lnTo>
                      <a:lnTo>
                        <a:pt x="251" y="778"/>
                      </a:lnTo>
                      <a:lnTo>
                        <a:pt x="241" y="809"/>
                      </a:lnTo>
                      <a:lnTo>
                        <a:pt x="234" y="841"/>
                      </a:lnTo>
                      <a:lnTo>
                        <a:pt x="222" y="871"/>
                      </a:lnTo>
                      <a:lnTo>
                        <a:pt x="211" y="904"/>
                      </a:lnTo>
                      <a:lnTo>
                        <a:pt x="200" y="932"/>
                      </a:lnTo>
                      <a:lnTo>
                        <a:pt x="186" y="961"/>
                      </a:lnTo>
                      <a:lnTo>
                        <a:pt x="171" y="989"/>
                      </a:lnTo>
                      <a:lnTo>
                        <a:pt x="156" y="1020"/>
                      </a:lnTo>
                      <a:lnTo>
                        <a:pt x="141" y="1046"/>
                      </a:lnTo>
                      <a:lnTo>
                        <a:pt x="124" y="10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 name="Freeform 246"/>
                <p:cNvSpPr>
                  <a:spLocks/>
                </p:cNvSpPr>
                <p:nvPr/>
              </p:nvSpPr>
              <p:spPr bwMode="auto">
                <a:xfrm>
                  <a:off x="2669" y="2281"/>
                  <a:ext cx="15" cy="60"/>
                </a:xfrm>
                <a:custGeom>
                  <a:avLst/>
                  <a:gdLst>
                    <a:gd name="T0" fmla="*/ 0 w 148"/>
                    <a:gd name="T1" fmla="*/ 0 h 582"/>
                    <a:gd name="T2" fmla="*/ 0 w 148"/>
                    <a:gd name="T3" fmla="*/ 0 h 582"/>
                    <a:gd name="T4" fmla="*/ 0 w 148"/>
                    <a:gd name="T5" fmla="*/ 0 h 582"/>
                    <a:gd name="T6" fmla="*/ 0 w 148"/>
                    <a:gd name="T7" fmla="*/ 0 h 582"/>
                    <a:gd name="T8" fmla="*/ 0 w 148"/>
                    <a:gd name="T9" fmla="*/ 0 h 582"/>
                    <a:gd name="T10" fmla="*/ 0 w 148"/>
                    <a:gd name="T11" fmla="*/ 0 h 582"/>
                    <a:gd name="T12" fmla="*/ 0 w 148"/>
                    <a:gd name="T13" fmla="*/ 0 h 582"/>
                    <a:gd name="T14" fmla="*/ 0 w 148"/>
                    <a:gd name="T15" fmla="*/ 0 h 582"/>
                    <a:gd name="T16" fmla="*/ 0 w 148"/>
                    <a:gd name="T17" fmla="*/ 0 h 582"/>
                    <a:gd name="T18" fmla="*/ 0 w 148"/>
                    <a:gd name="T19" fmla="*/ 0 h 582"/>
                    <a:gd name="T20" fmla="*/ 0 w 148"/>
                    <a:gd name="T21" fmla="*/ 0 h 582"/>
                    <a:gd name="T22" fmla="*/ 0 w 148"/>
                    <a:gd name="T23" fmla="*/ 0 h 582"/>
                    <a:gd name="T24" fmla="*/ 0 w 148"/>
                    <a:gd name="T25" fmla="*/ 0 h 582"/>
                    <a:gd name="T26" fmla="*/ 0 w 148"/>
                    <a:gd name="T27" fmla="*/ 0 h 582"/>
                    <a:gd name="T28" fmla="*/ 0 w 148"/>
                    <a:gd name="T29" fmla="*/ 0 h 582"/>
                    <a:gd name="T30" fmla="*/ 0 w 148"/>
                    <a:gd name="T31" fmla="*/ 0 h 582"/>
                    <a:gd name="T32" fmla="*/ 0 w 148"/>
                    <a:gd name="T33" fmla="*/ 0 h 582"/>
                    <a:gd name="T34" fmla="*/ 0 w 148"/>
                    <a:gd name="T35" fmla="*/ 0 h 582"/>
                    <a:gd name="T36" fmla="*/ 0 w 148"/>
                    <a:gd name="T37" fmla="*/ 0 h 582"/>
                    <a:gd name="T38" fmla="*/ 0 w 148"/>
                    <a:gd name="T39" fmla="*/ 0 h 582"/>
                    <a:gd name="T40" fmla="*/ 0 w 148"/>
                    <a:gd name="T41" fmla="*/ 0 h 582"/>
                    <a:gd name="T42" fmla="*/ 0 w 148"/>
                    <a:gd name="T43" fmla="*/ 0 h 582"/>
                    <a:gd name="T44" fmla="*/ 0 w 148"/>
                    <a:gd name="T45" fmla="*/ 0 h 582"/>
                    <a:gd name="T46" fmla="*/ 0 w 148"/>
                    <a:gd name="T47" fmla="*/ 0 h 582"/>
                    <a:gd name="T48" fmla="*/ 0 w 148"/>
                    <a:gd name="T49" fmla="*/ 0 h 582"/>
                    <a:gd name="T50" fmla="*/ 0 w 148"/>
                    <a:gd name="T51" fmla="*/ 0 h 582"/>
                    <a:gd name="T52" fmla="*/ 0 w 148"/>
                    <a:gd name="T53" fmla="*/ 0 h 582"/>
                    <a:gd name="T54" fmla="*/ 0 w 148"/>
                    <a:gd name="T55" fmla="*/ 0 h 582"/>
                    <a:gd name="T56" fmla="*/ 0 w 148"/>
                    <a:gd name="T57" fmla="*/ 0 h 582"/>
                    <a:gd name="T58" fmla="*/ 0 w 148"/>
                    <a:gd name="T59" fmla="*/ 0 h 582"/>
                    <a:gd name="T60" fmla="*/ 0 w 148"/>
                    <a:gd name="T61" fmla="*/ 0 h 582"/>
                    <a:gd name="T62" fmla="*/ 0 w 148"/>
                    <a:gd name="T63" fmla="*/ 0 h 582"/>
                    <a:gd name="T64" fmla="*/ 0 w 148"/>
                    <a:gd name="T65" fmla="*/ 0 h 582"/>
                    <a:gd name="T66" fmla="*/ 0 w 148"/>
                    <a:gd name="T67" fmla="*/ 0 h 582"/>
                    <a:gd name="T68" fmla="*/ 0 w 148"/>
                    <a:gd name="T69" fmla="*/ 0 h 582"/>
                    <a:gd name="T70" fmla="*/ 0 w 148"/>
                    <a:gd name="T71" fmla="*/ 0 h 582"/>
                    <a:gd name="T72" fmla="*/ 0 w 148"/>
                    <a:gd name="T73" fmla="*/ 0 h 582"/>
                    <a:gd name="T74" fmla="*/ 0 w 148"/>
                    <a:gd name="T75" fmla="*/ 0 h 582"/>
                    <a:gd name="T76" fmla="*/ 0 w 148"/>
                    <a:gd name="T77" fmla="*/ 0 h 58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48"/>
                    <a:gd name="T118" fmla="*/ 0 h 582"/>
                    <a:gd name="T119" fmla="*/ 148 w 148"/>
                    <a:gd name="T120" fmla="*/ 582 h 58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48" h="582">
                      <a:moveTo>
                        <a:pt x="69" y="582"/>
                      </a:moveTo>
                      <a:lnTo>
                        <a:pt x="63" y="580"/>
                      </a:lnTo>
                      <a:lnTo>
                        <a:pt x="57" y="580"/>
                      </a:lnTo>
                      <a:lnTo>
                        <a:pt x="53" y="576"/>
                      </a:lnTo>
                      <a:lnTo>
                        <a:pt x="48" y="576"/>
                      </a:lnTo>
                      <a:lnTo>
                        <a:pt x="42" y="574"/>
                      </a:lnTo>
                      <a:lnTo>
                        <a:pt x="38" y="572"/>
                      </a:lnTo>
                      <a:lnTo>
                        <a:pt x="32" y="570"/>
                      </a:lnTo>
                      <a:lnTo>
                        <a:pt x="29" y="570"/>
                      </a:lnTo>
                      <a:lnTo>
                        <a:pt x="36" y="555"/>
                      </a:lnTo>
                      <a:lnTo>
                        <a:pt x="46" y="542"/>
                      </a:lnTo>
                      <a:lnTo>
                        <a:pt x="53" y="526"/>
                      </a:lnTo>
                      <a:lnTo>
                        <a:pt x="61" y="513"/>
                      </a:lnTo>
                      <a:lnTo>
                        <a:pt x="69" y="496"/>
                      </a:lnTo>
                      <a:lnTo>
                        <a:pt x="74" y="481"/>
                      </a:lnTo>
                      <a:lnTo>
                        <a:pt x="82" y="466"/>
                      </a:lnTo>
                      <a:lnTo>
                        <a:pt x="88" y="450"/>
                      </a:lnTo>
                      <a:lnTo>
                        <a:pt x="91" y="433"/>
                      </a:lnTo>
                      <a:lnTo>
                        <a:pt x="95" y="416"/>
                      </a:lnTo>
                      <a:lnTo>
                        <a:pt x="99" y="399"/>
                      </a:lnTo>
                      <a:lnTo>
                        <a:pt x="103" y="382"/>
                      </a:lnTo>
                      <a:lnTo>
                        <a:pt x="105" y="365"/>
                      </a:lnTo>
                      <a:lnTo>
                        <a:pt x="107" y="348"/>
                      </a:lnTo>
                      <a:lnTo>
                        <a:pt x="108" y="331"/>
                      </a:lnTo>
                      <a:lnTo>
                        <a:pt x="108" y="313"/>
                      </a:lnTo>
                      <a:lnTo>
                        <a:pt x="108" y="293"/>
                      </a:lnTo>
                      <a:lnTo>
                        <a:pt x="107" y="273"/>
                      </a:lnTo>
                      <a:lnTo>
                        <a:pt x="103" y="253"/>
                      </a:lnTo>
                      <a:lnTo>
                        <a:pt x="101" y="232"/>
                      </a:lnTo>
                      <a:lnTo>
                        <a:pt x="95" y="213"/>
                      </a:lnTo>
                      <a:lnTo>
                        <a:pt x="91" y="194"/>
                      </a:lnTo>
                      <a:lnTo>
                        <a:pt x="86" y="175"/>
                      </a:lnTo>
                      <a:lnTo>
                        <a:pt x="80" y="156"/>
                      </a:lnTo>
                      <a:lnTo>
                        <a:pt x="70" y="138"/>
                      </a:lnTo>
                      <a:lnTo>
                        <a:pt x="63" y="119"/>
                      </a:lnTo>
                      <a:lnTo>
                        <a:pt x="55" y="102"/>
                      </a:lnTo>
                      <a:lnTo>
                        <a:pt x="46" y="87"/>
                      </a:lnTo>
                      <a:lnTo>
                        <a:pt x="34" y="70"/>
                      </a:lnTo>
                      <a:lnTo>
                        <a:pt x="25" y="55"/>
                      </a:lnTo>
                      <a:lnTo>
                        <a:pt x="11" y="40"/>
                      </a:lnTo>
                      <a:lnTo>
                        <a:pt x="0" y="24"/>
                      </a:lnTo>
                      <a:lnTo>
                        <a:pt x="10" y="17"/>
                      </a:lnTo>
                      <a:lnTo>
                        <a:pt x="17" y="11"/>
                      </a:lnTo>
                      <a:lnTo>
                        <a:pt x="25" y="5"/>
                      </a:lnTo>
                      <a:lnTo>
                        <a:pt x="32" y="0"/>
                      </a:lnTo>
                      <a:lnTo>
                        <a:pt x="46" y="15"/>
                      </a:lnTo>
                      <a:lnTo>
                        <a:pt x="57" y="32"/>
                      </a:lnTo>
                      <a:lnTo>
                        <a:pt x="69" y="49"/>
                      </a:lnTo>
                      <a:lnTo>
                        <a:pt x="82" y="66"/>
                      </a:lnTo>
                      <a:lnTo>
                        <a:pt x="91" y="85"/>
                      </a:lnTo>
                      <a:lnTo>
                        <a:pt x="101" y="104"/>
                      </a:lnTo>
                      <a:lnTo>
                        <a:pt x="108" y="121"/>
                      </a:lnTo>
                      <a:lnTo>
                        <a:pt x="118" y="142"/>
                      </a:lnTo>
                      <a:lnTo>
                        <a:pt x="124" y="163"/>
                      </a:lnTo>
                      <a:lnTo>
                        <a:pt x="129" y="182"/>
                      </a:lnTo>
                      <a:lnTo>
                        <a:pt x="135" y="203"/>
                      </a:lnTo>
                      <a:lnTo>
                        <a:pt x="141" y="224"/>
                      </a:lnTo>
                      <a:lnTo>
                        <a:pt x="143" y="247"/>
                      </a:lnTo>
                      <a:lnTo>
                        <a:pt x="146" y="268"/>
                      </a:lnTo>
                      <a:lnTo>
                        <a:pt x="148" y="291"/>
                      </a:lnTo>
                      <a:lnTo>
                        <a:pt x="148" y="313"/>
                      </a:lnTo>
                      <a:lnTo>
                        <a:pt x="148" y="331"/>
                      </a:lnTo>
                      <a:lnTo>
                        <a:pt x="146" y="350"/>
                      </a:lnTo>
                      <a:lnTo>
                        <a:pt x="145" y="367"/>
                      </a:lnTo>
                      <a:lnTo>
                        <a:pt x="143" y="386"/>
                      </a:lnTo>
                      <a:lnTo>
                        <a:pt x="139" y="403"/>
                      </a:lnTo>
                      <a:lnTo>
                        <a:pt x="135" y="422"/>
                      </a:lnTo>
                      <a:lnTo>
                        <a:pt x="131" y="439"/>
                      </a:lnTo>
                      <a:lnTo>
                        <a:pt x="127" y="456"/>
                      </a:lnTo>
                      <a:lnTo>
                        <a:pt x="122" y="471"/>
                      </a:lnTo>
                      <a:lnTo>
                        <a:pt x="116" y="488"/>
                      </a:lnTo>
                      <a:lnTo>
                        <a:pt x="108" y="504"/>
                      </a:lnTo>
                      <a:lnTo>
                        <a:pt x="101" y="521"/>
                      </a:lnTo>
                      <a:lnTo>
                        <a:pt x="93" y="536"/>
                      </a:lnTo>
                      <a:lnTo>
                        <a:pt x="86" y="551"/>
                      </a:lnTo>
                      <a:lnTo>
                        <a:pt x="76" y="566"/>
                      </a:lnTo>
                      <a:lnTo>
                        <a:pt x="69" y="5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8" name="Freeform 247"/>
                <p:cNvSpPr>
                  <a:spLocks/>
                </p:cNvSpPr>
                <p:nvPr/>
              </p:nvSpPr>
              <p:spPr bwMode="auto">
                <a:xfrm flipH="1">
                  <a:off x="2541" y="2272"/>
                  <a:ext cx="19" cy="78"/>
                </a:xfrm>
                <a:custGeom>
                  <a:avLst/>
                  <a:gdLst>
                    <a:gd name="T0" fmla="*/ 0 w 192"/>
                    <a:gd name="T1" fmla="*/ 0 h 755"/>
                    <a:gd name="T2" fmla="*/ 0 w 192"/>
                    <a:gd name="T3" fmla="*/ 0 h 755"/>
                    <a:gd name="T4" fmla="*/ 0 w 192"/>
                    <a:gd name="T5" fmla="*/ 0 h 755"/>
                    <a:gd name="T6" fmla="*/ 0 w 192"/>
                    <a:gd name="T7" fmla="*/ 0 h 755"/>
                    <a:gd name="T8" fmla="*/ 0 w 192"/>
                    <a:gd name="T9" fmla="*/ 0 h 755"/>
                    <a:gd name="T10" fmla="*/ 0 w 192"/>
                    <a:gd name="T11" fmla="*/ 0 h 755"/>
                    <a:gd name="T12" fmla="*/ 0 w 192"/>
                    <a:gd name="T13" fmla="*/ 0 h 755"/>
                    <a:gd name="T14" fmla="*/ 0 w 192"/>
                    <a:gd name="T15" fmla="*/ 0 h 755"/>
                    <a:gd name="T16" fmla="*/ 0 w 192"/>
                    <a:gd name="T17" fmla="*/ 0 h 755"/>
                    <a:gd name="T18" fmla="*/ 0 w 192"/>
                    <a:gd name="T19" fmla="*/ 0 h 755"/>
                    <a:gd name="T20" fmla="*/ 0 w 192"/>
                    <a:gd name="T21" fmla="*/ 0 h 755"/>
                    <a:gd name="T22" fmla="*/ 0 w 192"/>
                    <a:gd name="T23" fmla="*/ 0 h 755"/>
                    <a:gd name="T24" fmla="*/ 0 w 192"/>
                    <a:gd name="T25" fmla="*/ 0 h 755"/>
                    <a:gd name="T26" fmla="*/ 0 w 192"/>
                    <a:gd name="T27" fmla="*/ 0 h 755"/>
                    <a:gd name="T28" fmla="*/ 0 w 192"/>
                    <a:gd name="T29" fmla="*/ 0 h 755"/>
                    <a:gd name="T30" fmla="*/ 0 w 192"/>
                    <a:gd name="T31" fmla="*/ 0 h 755"/>
                    <a:gd name="T32" fmla="*/ 0 w 192"/>
                    <a:gd name="T33" fmla="*/ 0 h 755"/>
                    <a:gd name="T34" fmla="*/ 0 w 192"/>
                    <a:gd name="T35" fmla="*/ 0 h 755"/>
                    <a:gd name="T36" fmla="*/ 0 w 192"/>
                    <a:gd name="T37" fmla="*/ 0 h 755"/>
                    <a:gd name="T38" fmla="*/ 0 w 192"/>
                    <a:gd name="T39" fmla="*/ 0 h 755"/>
                    <a:gd name="T40" fmla="*/ 0 w 192"/>
                    <a:gd name="T41" fmla="*/ 0 h 755"/>
                    <a:gd name="T42" fmla="*/ 0 w 192"/>
                    <a:gd name="T43" fmla="*/ 0 h 755"/>
                    <a:gd name="T44" fmla="*/ 0 w 192"/>
                    <a:gd name="T45" fmla="*/ 0 h 755"/>
                    <a:gd name="T46" fmla="*/ 0 w 192"/>
                    <a:gd name="T47" fmla="*/ 0 h 755"/>
                    <a:gd name="T48" fmla="*/ 0 w 192"/>
                    <a:gd name="T49" fmla="*/ 0 h 755"/>
                    <a:gd name="T50" fmla="*/ 0 w 192"/>
                    <a:gd name="T51" fmla="*/ 0 h 755"/>
                    <a:gd name="T52" fmla="*/ 0 w 192"/>
                    <a:gd name="T53" fmla="*/ 0 h 755"/>
                    <a:gd name="T54" fmla="*/ 0 w 192"/>
                    <a:gd name="T55" fmla="*/ 0 h 755"/>
                    <a:gd name="T56" fmla="*/ 0 w 192"/>
                    <a:gd name="T57" fmla="*/ 0 h 755"/>
                    <a:gd name="T58" fmla="*/ 0 w 192"/>
                    <a:gd name="T59" fmla="*/ 0 h 755"/>
                    <a:gd name="T60" fmla="*/ 0 w 192"/>
                    <a:gd name="T61" fmla="*/ 0 h 755"/>
                    <a:gd name="T62" fmla="*/ 0 w 192"/>
                    <a:gd name="T63" fmla="*/ 0 h 755"/>
                    <a:gd name="T64" fmla="*/ 0 w 192"/>
                    <a:gd name="T65" fmla="*/ 0 h 755"/>
                    <a:gd name="T66" fmla="*/ 0 w 192"/>
                    <a:gd name="T67" fmla="*/ 0 h 755"/>
                    <a:gd name="T68" fmla="*/ 0 w 192"/>
                    <a:gd name="T69" fmla="*/ 0 h 755"/>
                    <a:gd name="T70" fmla="*/ 0 w 192"/>
                    <a:gd name="T71" fmla="*/ 0 h 755"/>
                    <a:gd name="T72" fmla="*/ 0 w 192"/>
                    <a:gd name="T73" fmla="*/ 0 h 755"/>
                    <a:gd name="T74" fmla="*/ 0 w 192"/>
                    <a:gd name="T75" fmla="*/ 0 h 755"/>
                    <a:gd name="T76" fmla="*/ 0 w 192"/>
                    <a:gd name="T77" fmla="*/ 0 h 755"/>
                    <a:gd name="T78" fmla="*/ 0 w 192"/>
                    <a:gd name="T79" fmla="*/ 0 h 755"/>
                    <a:gd name="T80" fmla="*/ 0 w 192"/>
                    <a:gd name="T81" fmla="*/ 0 h 75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92"/>
                    <a:gd name="T124" fmla="*/ 0 h 755"/>
                    <a:gd name="T125" fmla="*/ 192 w 192"/>
                    <a:gd name="T126" fmla="*/ 755 h 75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92" h="755">
                      <a:moveTo>
                        <a:pt x="87" y="755"/>
                      </a:moveTo>
                      <a:lnTo>
                        <a:pt x="80" y="753"/>
                      </a:lnTo>
                      <a:lnTo>
                        <a:pt x="74" y="751"/>
                      </a:lnTo>
                      <a:lnTo>
                        <a:pt x="66" y="747"/>
                      </a:lnTo>
                      <a:lnTo>
                        <a:pt x="61" y="745"/>
                      </a:lnTo>
                      <a:lnTo>
                        <a:pt x="55" y="744"/>
                      </a:lnTo>
                      <a:lnTo>
                        <a:pt x="49" y="742"/>
                      </a:lnTo>
                      <a:lnTo>
                        <a:pt x="42" y="738"/>
                      </a:lnTo>
                      <a:lnTo>
                        <a:pt x="36" y="738"/>
                      </a:lnTo>
                      <a:lnTo>
                        <a:pt x="47" y="719"/>
                      </a:lnTo>
                      <a:lnTo>
                        <a:pt x="59" y="702"/>
                      </a:lnTo>
                      <a:lnTo>
                        <a:pt x="68" y="683"/>
                      </a:lnTo>
                      <a:lnTo>
                        <a:pt x="80" y="664"/>
                      </a:lnTo>
                      <a:lnTo>
                        <a:pt x="87" y="645"/>
                      </a:lnTo>
                      <a:lnTo>
                        <a:pt x="97" y="624"/>
                      </a:lnTo>
                      <a:lnTo>
                        <a:pt x="104" y="603"/>
                      </a:lnTo>
                      <a:lnTo>
                        <a:pt x="112" y="584"/>
                      </a:lnTo>
                      <a:lnTo>
                        <a:pt x="118" y="561"/>
                      </a:lnTo>
                      <a:lnTo>
                        <a:pt x="123" y="540"/>
                      </a:lnTo>
                      <a:lnTo>
                        <a:pt x="127" y="519"/>
                      </a:lnTo>
                      <a:lnTo>
                        <a:pt x="133" y="498"/>
                      </a:lnTo>
                      <a:lnTo>
                        <a:pt x="135" y="475"/>
                      </a:lnTo>
                      <a:lnTo>
                        <a:pt x="139" y="453"/>
                      </a:lnTo>
                      <a:lnTo>
                        <a:pt x="139" y="430"/>
                      </a:lnTo>
                      <a:lnTo>
                        <a:pt x="141" y="407"/>
                      </a:lnTo>
                      <a:lnTo>
                        <a:pt x="139" y="380"/>
                      </a:lnTo>
                      <a:lnTo>
                        <a:pt x="139" y="354"/>
                      </a:lnTo>
                      <a:lnTo>
                        <a:pt x="135" y="327"/>
                      </a:lnTo>
                      <a:lnTo>
                        <a:pt x="131" y="302"/>
                      </a:lnTo>
                      <a:lnTo>
                        <a:pt x="123" y="276"/>
                      </a:lnTo>
                      <a:lnTo>
                        <a:pt x="118" y="251"/>
                      </a:lnTo>
                      <a:lnTo>
                        <a:pt x="110" y="226"/>
                      </a:lnTo>
                      <a:lnTo>
                        <a:pt x="103" y="204"/>
                      </a:lnTo>
                      <a:lnTo>
                        <a:pt x="91" y="179"/>
                      </a:lnTo>
                      <a:lnTo>
                        <a:pt x="82" y="156"/>
                      </a:lnTo>
                      <a:lnTo>
                        <a:pt x="70" y="133"/>
                      </a:lnTo>
                      <a:lnTo>
                        <a:pt x="57" y="110"/>
                      </a:lnTo>
                      <a:lnTo>
                        <a:pt x="44" y="89"/>
                      </a:lnTo>
                      <a:lnTo>
                        <a:pt x="30" y="69"/>
                      </a:lnTo>
                      <a:lnTo>
                        <a:pt x="15" y="50"/>
                      </a:lnTo>
                      <a:lnTo>
                        <a:pt x="0" y="31"/>
                      </a:lnTo>
                      <a:lnTo>
                        <a:pt x="6" y="27"/>
                      </a:lnTo>
                      <a:lnTo>
                        <a:pt x="9" y="23"/>
                      </a:lnTo>
                      <a:lnTo>
                        <a:pt x="15" y="17"/>
                      </a:lnTo>
                      <a:lnTo>
                        <a:pt x="21" y="13"/>
                      </a:lnTo>
                      <a:lnTo>
                        <a:pt x="25" y="10"/>
                      </a:lnTo>
                      <a:lnTo>
                        <a:pt x="30" y="6"/>
                      </a:lnTo>
                      <a:lnTo>
                        <a:pt x="34" y="2"/>
                      </a:lnTo>
                      <a:lnTo>
                        <a:pt x="40" y="0"/>
                      </a:lnTo>
                      <a:lnTo>
                        <a:pt x="57" y="21"/>
                      </a:lnTo>
                      <a:lnTo>
                        <a:pt x="74" y="42"/>
                      </a:lnTo>
                      <a:lnTo>
                        <a:pt x="89" y="65"/>
                      </a:lnTo>
                      <a:lnTo>
                        <a:pt x="104" y="88"/>
                      </a:lnTo>
                      <a:lnTo>
                        <a:pt x="116" y="110"/>
                      </a:lnTo>
                      <a:lnTo>
                        <a:pt x="129" y="135"/>
                      </a:lnTo>
                      <a:lnTo>
                        <a:pt x="141" y="160"/>
                      </a:lnTo>
                      <a:lnTo>
                        <a:pt x="152" y="186"/>
                      </a:lnTo>
                      <a:lnTo>
                        <a:pt x="160" y="211"/>
                      </a:lnTo>
                      <a:lnTo>
                        <a:pt x="169" y="238"/>
                      </a:lnTo>
                      <a:lnTo>
                        <a:pt x="175" y="264"/>
                      </a:lnTo>
                      <a:lnTo>
                        <a:pt x="182" y="293"/>
                      </a:lnTo>
                      <a:lnTo>
                        <a:pt x="186" y="320"/>
                      </a:lnTo>
                      <a:lnTo>
                        <a:pt x="188" y="348"/>
                      </a:lnTo>
                      <a:lnTo>
                        <a:pt x="190" y="378"/>
                      </a:lnTo>
                      <a:lnTo>
                        <a:pt x="192" y="407"/>
                      </a:lnTo>
                      <a:lnTo>
                        <a:pt x="192" y="430"/>
                      </a:lnTo>
                      <a:lnTo>
                        <a:pt x="190" y="455"/>
                      </a:lnTo>
                      <a:lnTo>
                        <a:pt x="188" y="477"/>
                      </a:lnTo>
                      <a:lnTo>
                        <a:pt x="184" y="502"/>
                      </a:lnTo>
                      <a:lnTo>
                        <a:pt x="180" y="523"/>
                      </a:lnTo>
                      <a:lnTo>
                        <a:pt x="175" y="546"/>
                      </a:lnTo>
                      <a:lnTo>
                        <a:pt x="169" y="569"/>
                      </a:lnTo>
                      <a:lnTo>
                        <a:pt x="165" y="591"/>
                      </a:lnTo>
                      <a:lnTo>
                        <a:pt x="156" y="612"/>
                      </a:lnTo>
                      <a:lnTo>
                        <a:pt x="148" y="635"/>
                      </a:lnTo>
                      <a:lnTo>
                        <a:pt x="139" y="654"/>
                      </a:lnTo>
                      <a:lnTo>
                        <a:pt x="131" y="677"/>
                      </a:lnTo>
                      <a:lnTo>
                        <a:pt x="120" y="696"/>
                      </a:lnTo>
                      <a:lnTo>
                        <a:pt x="110" y="717"/>
                      </a:lnTo>
                      <a:lnTo>
                        <a:pt x="99" y="736"/>
                      </a:lnTo>
                      <a:lnTo>
                        <a:pt x="87" y="7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9" name="Freeform 248"/>
                <p:cNvSpPr>
                  <a:spLocks/>
                </p:cNvSpPr>
                <p:nvPr/>
              </p:nvSpPr>
              <p:spPr bwMode="auto">
                <a:xfrm flipH="1">
                  <a:off x="2504" y="2265"/>
                  <a:ext cx="23" cy="92"/>
                </a:xfrm>
                <a:custGeom>
                  <a:avLst/>
                  <a:gdLst>
                    <a:gd name="T0" fmla="*/ 0 w 230"/>
                    <a:gd name="T1" fmla="*/ 0 h 897"/>
                    <a:gd name="T2" fmla="*/ 0 w 230"/>
                    <a:gd name="T3" fmla="*/ 0 h 897"/>
                    <a:gd name="T4" fmla="*/ 0 w 230"/>
                    <a:gd name="T5" fmla="*/ 0 h 897"/>
                    <a:gd name="T6" fmla="*/ 0 w 230"/>
                    <a:gd name="T7" fmla="*/ 0 h 897"/>
                    <a:gd name="T8" fmla="*/ 0 w 230"/>
                    <a:gd name="T9" fmla="*/ 0 h 897"/>
                    <a:gd name="T10" fmla="*/ 0 w 230"/>
                    <a:gd name="T11" fmla="*/ 0 h 897"/>
                    <a:gd name="T12" fmla="*/ 0 w 230"/>
                    <a:gd name="T13" fmla="*/ 0 h 897"/>
                    <a:gd name="T14" fmla="*/ 0 w 230"/>
                    <a:gd name="T15" fmla="*/ 0 h 897"/>
                    <a:gd name="T16" fmla="*/ 0 w 230"/>
                    <a:gd name="T17" fmla="*/ 0 h 897"/>
                    <a:gd name="T18" fmla="*/ 0 w 230"/>
                    <a:gd name="T19" fmla="*/ 0 h 897"/>
                    <a:gd name="T20" fmla="*/ 0 w 230"/>
                    <a:gd name="T21" fmla="*/ 0 h 897"/>
                    <a:gd name="T22" fmla="*/ 0 w 230"/>
                    <a:gd name="T23" fmla="*/ 0 h 897"/>
                    <a:gd name="T24" fmla="*/ 0 w 230"/>
                    <a:gd name="T25" fmla="*/ 0 h 897"/>
                    <a:gd name="T26" fmla="*/ 0 w 230"/>
                    <a:gd name="T27" fmla="*/ 0 h 897"/>
                    <a:gd name="T28" fmla="*/ 0 w 230"/>
                    <a:gd name="T29" fmla="*/ 0 h 897"/>
                    <a:gd name="T30" fmla="*/ 0 w 230"/>
                    <a:gd name="T31" fmla="*/ 0 h 897"/>
                    <a:gd name="T32" fmla="*/ 0 w 230"/>
                    <a:gd name="T33" fmla="*/ 0 h 897"/>
                    <a:gd name="T34" fmla="*/ 0 w 230"/>
                    <a:gd name="T35" fmla="*/ 0 h 897"/>
                    <a:gd name="T36" fmla="*/ 0 w 230"/>
                    <a:gd name="T37" fmla="*/ 0 h 897"/>
                    <a:gd name="T38" fmla="*/ 0 w 230"/>
                    <a:gd name="T39" fmla="*/ 0 h 897"/>
                    <a:gd name="T40" fmla="*/ 0 w 230"/>
                    <a:gd name="T41" fmla="*/ 0 h 897"/>
                    <a:gd name="T42" fmla="*/ 0 w 230"/>
                    <a:gd name="T43" fmla="*/ 0 h 897"/>
                    <a:gd name="T44" fmla="*/ 0 w 230"/>
                    <a:gd name="T45" fmla="*/ 0 h 897"/>
                    <a:gd name="T46" fmla="*/ 0 w 230"/>
                    <a:gd name="T47" fmla="*/ 0 h 897"/>
                    <a:gd name="T48" fmla="*/ 0 w 230"/>
                    <a:gd name="T49" fmla="*/ 0 h 897"/>
                    <a:gd name="T50" fmla="*/ 0 w 230"/>
                    <a:gd name="T51" fmla="*/ 0 h 897"/>
                    <a:gd name="T52" fmla="*/ 0 w 230"/>
                    <a:gd name="T53" fmla="*/ 0 h 897"/>
                    <a:gd name="T54" fmla="*/ 0 w 230"/>
                    <a:gd name="T55" fmla="*/ 0 h 897"/>
                    <a:gd name="T56" fmla="*/ 0 w 230"/>
                    <a:gd name="T57" fmla="*/ 0 h 897"/>
                    <a:gd name="T58" fmla="*/ 0 w 230"/>
                    <a:gd name="T59" fmla="*/ 0 h 897"/>
                    <a:gd name="T60" fmla="*/ 0 w 230"/>
                    <a:gd name="T61" fmla="*/ 0 h 897"/>
                    <a:gd name="T62" fmla="*/ 0 w 230"/>
                    <a:gd name="T63" fmla="*/ 0 h 897"/>
                    <a:gd name="T64" fmla="*/ 0 w 230"/>
                    <a:gd name="T65" fmla="*/ 0 h 897"/>
                    <a:gd name="T66" fmla="*/ 0 w 230"/>
                    <a:gd name="T67" fmla="*/ 0 h 897"/>
                    <a:gd name="T68" fmla="*/ 0 w 230"/>
                    <a:gd name="T69" fmla="*/ 0 h 897"/>
                    <a:gd name="T70" fmla="*/ 0 w 230"/>
                    <a:gd name="T71" fmla="*/ 0 h 897"/>
                    <a:gd name="T72" fmla="*/ 0 w 230"/>
                    <a:gd name="T73" fmla="*/ 0 h 897"/>
                    <a:gd name="T74" fmla="*/ 0 w 230"/>
                    <a:gd name="T75" fmla="*/ 0 h 897"/>
                    <a:gd name="T76" fmla="*/ 0 w 230"/>
                    <a:gd name="T77" fmla="*/ 0 h 897"/>
                    <a:gd name="T78" fmla="*/ 0 w 230"/>
                    <a:gd name="T79" fmla="*/ 0 h 897"/>
                    <a:gd name="T80" fmla="*/ 0 w 230"/>
                    <a:gd name="T81" fmla="*/ 0 h 89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30"/>
                    <a:gd name="T124" fmla="*/ 0 h 897"/>
                    <a:gd name="T125" fmla="*/ 230 w 230"/>
                    <a:gd name="T126" fmla="*/ 897 h 89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30" h="897">
                      <a:moveTo>
                        <a:pt x="105" y="897"/>
                      </a:moveTo>
                      <a:lnTo>
                        <a:pt x="97" y="893"/>
                      </a:lnTo>
                      <a:lnTo>
                        <a:pt x="90" y="891"/>
                      </a:lnTo>
                      <a:lnTo>
                        <a:pt x="82" y="887"/>
                      </a:lnTo>
                      <a:lnTo>
                        <a:pt x="74" y="886"/>
                      </a:lnTo>
                      <a:lnTo>
                        <a:pt x="65" y="884"/>
                      </a:lnTo>
                      <a:lnTo>
                        <a:pt x="57" y="880"/>
                      </a:lnTo>
                      <a:lnTo>
                        <a:pt x="50" y="878"/>
                      </a:lnTo>
                      <a:lnTo>
                        <a:pt x="42" y="876"/>
                      </a:lnTo>
                      <a:lnTo>
                        <a:pt x="55" y="855"/>
                      </a:lnTo>
                      <a:lnTo>
                        <a:pt x="69" y="832"/>
                      </a:lnTo>
                      <a:lnTo>
                        <a:pt x="82" y="810"/>
                      </a:lnTo>
                      <a:lnTo>
                        <a:pt x="95" y="789"/>
                      </a:lnTo>
                      <a:lnTo>
                        <a:pt x="105" y="764"/>
                      </a:lnTo>
                      <a:lnTo>
                        <a:pt x="114" y="741"/>
                      </a:lnTo>
                      <a:lnTo>
                        <a:pt x="124" y="716"/>
                      </a:lnTo>
                      <a:lnTo>
                        <a:pt x="133" y="694"/>
                      </a:lnTo>
                      <a:lnTo>
                        <a:pt x="141" y="667"/>
                      </a:lnTo>
                      <a:lnTo>
                        <a:pt x="149" y="642"/>
                      </a:lnTo>
                      <a:lnTo>
                        <a:pt x="152" y="616"/>
                      </a:lnTo>
                      <a:lnTo>
                        <a:pt x="158" y="591"/>
                      </a:lnTo>
                      <a:lnTo>
                        <a:pt x="162" y="562"/>
                      </a:lnTo>
                      <a:lnTo>
                        <a:pt x="166" y="538"/>
                      </a:lnTo>
                      <a:lnTo>
                        <a:pt x="166" y="511"/>
                      </a:lnTo>
                      <a:lnTo>
                        <a:pt x="168" y="484"/>
                      </a:lnTo>
                      <a:lnTo>
                        <a:pt x="166" y="452"/>
                      </a:lnTo>
                      <a:lnTo>
                        <a:pt x="164" y="420"/>
                      </a:lnTo>
                      <a:lnTo>
                        <a:pt x="160" y="389"/>
                      </a:lnTo>
                      <a:lnTo>
                        <a:pt x="156" y="359"/>
                      </a:lnTo>
                      <a:lnTo>
                        <a:pt x="149" y="328"/>
                      </a:lnTo>
                      <a:lnTo>
                        <a:pt x="141" y="298"/>
                      </a:lnTo>
                      <a:lnTo>
                        <a:pt x="131" y="270"/>
                      </a:lnTo>
                      <a:lnTo>
                        <a:pt x="122" y="241"/>
                      </a:lnTo>
                      <a:lnTo>
                        <a:pt x="111" y="213"/>
                      </a:lnTo>
                      <a:lnTo>
                        <a:pt x="99" y="186"/>
                      </a:lnTo>
                      <a:lnTo>
                        <a:pt x="84" y="159"/>
                      </a:lnTo>
                      <a:lnTo>
                        <a:pt x="71" y="135"/>
                      </a:lnTo>
                      <a:lnTo>
                        <a:pt x="54" y="108"/>
                      </a:lnTo>
                      <a:lnTo>
                        <a:pt x="36" y="83"/>
                      </a:lnTo>
                      <a:lnTo>
                        <a:pt x="19" y="60"/>
                      </a:lnTo>
                      <a:lnTo>
                        <a:pt x="0" y="38"/>
                      </a:lnTo>
                      <a:lnTo>
                        <a:pt x="8" y="32"/>
                      </a:lnTo>
                      <a:lnTo>
                        <a:pt x="14" y="28"/>
                      </a:lnTo>
                      <a:lnTo>
                        <a:pt x="19" y="22"/>
                      </a:lnTo>
                      <a:lnTo>
                        <a:pt x="27" y="19"/>
                      </a:lnTo>
                      <a:lnTo>
                        <a:pt x="33" y="13"/>
                      </a:lnTo>
                      <a:lnTo>
                        <a:pt x="38" y="7"/>
                      </a:lnTo>
                      <a:lnTo>
                        <a:pt x="44" y="3"/>
                      </a:lnTo>
                      <a:lnTo>
                        <a:pt x="50" y="0"/>
                      </a:lnTo>
                      <a:lnTo>
                        <a:pt x="71" y="24"/>
                      </a:lnTo>
                      <a:lnTo>
                        <a:pt x="90" y="51"/>
                      </a:lnTo>
                      <a:lnTo>
                        <a:pt x="107" y="76"/>
                      </a:lnTo>
                      <a:lnTo>
                        <a:pt x="124" y="104"/>
                      </a:lnTo>
                      <a:lnTo>
                        <a:pt x="141" y="131"/>
                      </a:lnTo>
                      <a:lnTo>
                        <a:pt x="156" y="161"/>
                      </a:lnTo>
                      <a:lnTo>
                        <a:pt x="169" y="190"/>
                      </a:lnTo>
                      <a:lnTo>
                        <a:pt x="181" y="220"/>
                      </a:lnTo>
                      <a:lnTo>
                        <a:pt x="192" y="252"/>
                      </a:lnTo>
                      <a:lnTo>
                        <a:pt x="202" y="283"/>
                      </a:lnTo>
                      <a:lnTo>
                        <a:pt x="209" y="315"/>
                      </a:lnTo>
                      <a:lnTo>
                        <a:pt x="217" y="348"/>
                      </a:lnTo>
                      <a:lnTo>
                        <a:pt x="223" y="382"/>
                      </a:lnTo>
                      <a:lnTo>
                        <a:pt x="227" y="414"/>
                      </a:lnTo>
                      <a:lnTo>
                        <a:pt x="228" y="448"/>
                      </a:lnTo>
                      <a:lnTo>
                        <a:pt x="230" y="484"/>
                      </a:lnTo>
                      <a:lnTo>
                        <a:pt x="228" y="511"/>
                      </a:lnTo>
                      <a:lnTo>
                        <a:pt x="227" y="540"/>
                      </a:lnTo>
                      <a:lnTo>
                        <a:pt x="223" y="568"/>
                      </a:lnTo>
                      <a:lnTo>
                        <a:pt x="221" y="597"/>
                      </a:lnTo>
                      <a:lnTo>
                        <a:pt x="215" y="621"/>
                      </a:lnTo>
                      <a:lnTo>
                        <a:pt x="209" y="648"/>
                      </a:lnTo>
                      <a:lnTo>
                        <a:pt x="204" y="675"/>
                      </a:lnTo>
                      <a:lnTo>
                        <a:pt x="196" y="703"/>
                      </a:lnTo>
                      <a:lnTo>
                        <a:pt x="187" y="728"/>
                      </a:lnTo>
                      <a:lnTo>
                        <a:pt x="177" y="752"/>
                      </a:lnTo>
                      <a:lnTo>
                        <a:pt x="166" y="777"/>
                      </a:lnTo>
                      <a:lnTo>
                        <a:pt x="156" y="802"/>
                      </a:lnTo>
                      <a:lnTo>
                        <a:pt x="143" y="827"/>
                      </a:lnTo>
                      <a:lnTo>
                        <a:pt x="131" y="849"/>
                      </a:lnTo>
                      <a:lnTo>
                        <a:pt x="118" y="872"/>
                      </a:lnTo>
                      <a:lnTo>
                        <a:pt x="105" y="8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50" name="Freeform 249"/>
                <p:cNvSpPr>
                  <a:spLocks/>
                </p:cNvSpPr>
                <p:nvPr/>
              </p:nvSpPr>
              <p:spPr bwMode="auto">
                <a:xfrm flipH="1">
                  <a:off x="2463" y="2256"/>
                  <a:ext cx="27" cy="110"/>
                </a:xfrm>
                <a:custGeom>
                  <a:avLst/>
                  <a:gdLst>
                    <a:gd name="T0" fmla="*/ 0 w 274"/>
                    <a:gd name="T1" fmla="*/ 0 h 1073"/>
                    <a:gd name="T2" fmla="*/ 0 w 274"/>
                    <a:gd name="T3" fmla="*/ 0 h 1073"/>
                    <a:gd name="T4" fmla="*/ 0 w 274"/>
                    <a:gd name="T5" fmla="*/ 0 h 1073"/>
                    <a:gd name="T6" fmla="*/ 0 w 274"/>
                    <a:gd name="T7" fmla="*/ 0 h 1073"/>
                    <a:gd name="T8" fmla="*/ 0 w 274"/>
                    <a:gd name="T9" fmla="*/ 0 h 1073"/>
                    <a:gd name="T10" fmla="*/ 0 w 274"/>
                    <a:gd name="T11" fmla="*/ 0 h 1073"/>
                    <a:gd name="T12" fmla="*/ 0 w 274"/>
                    <a:gd name="T13" fmla="*/ 0 h 1073"/>
                    <a:gd name="T14" fmla="*/ 0 w 274"/>
                    <a:gd name="T15" fmla="*/ 0 h 1073"/>
                    <a:gd name="T16" fmla="*/ 0 w 274"/>
                    <a:gd name="T17" fmla="*/ 0 h 1073"/>
                    <a:gd name="T18" fmla="*/ 0 w 274"/>
                    <a:gd name="T19" fmla="*/ 0 h 1073"/>
                    <a:gd name="T20" fmla="*/ 0 w 274"/>
                    <a:gd name="T21" fmla="*/ 0 h 1073"/>
                    <a:gd name="T22" fmla="*/ 0 w 274"/>
                    <a:gd name="T23" fmla="*/ 0 h 1073"/>
                    <a:gd name="T24" fmla="*/ 0 w 274"/>
                    <a:gd name="T25" fmla="*/ 0 h 1073"/>
                    <a:gd name="T26" fmla="*/ 0 w 274"/>
                    <a:gd name="T27" fmla="*/ 0 h 1073"/>
                    <a:gd name="T28" fmla="*/ 0 w 274"/>
                    <a:gd name="T29" fmla="*/ 0 h 1073"/>
                    <a:gd name="T30" fmla="*/ 0 w 274"/>
                    <a:gd name="T31" fmla="*/ 0 h 1073"/>
                    <a:gd name="T32" fmla="*/ 0 w 274"/>
                    <a:gd name="T33" fmla="*/ 0 h 1073"/>
                    <a:gd name="T34" fmla="*/ 0 w 274"/>
                    <a:gd name="T35" fmla="*/ 0 h 1073"/>
                    <a:gd name="T36" fmla="*/ 0 w 274"/>
                    <a:gd name="T37" fmla="*/ 0 h 1073"/>
                    <a:gd name="T38" fmla="*/ 0 w 274"/>
                    <a:gd name="T39" fmla="*/ 0 h 1073"/>
                    <a:gd name="T40" fmla="*/ 0 w 274"/>
                    <a:gd name="T41" fmla="*/ 0 h 1073"/>
                    <a:gd name="T42" fmla="*/ 0 w 274"/>
                    <a:gd name="T43" fmla="*/ 0 h 1073"/>
                    <a:gd name="T44" fmla="*/ 0 w 274"/>
                    <a:gd name="T45" fmla="*/ 0 h 1073"/>
                    <a:gd name="T46" fmla="*/ 0 w 274"/>
                    <a:gd name="T47" fmla="*/ 0 h 1073"/>
                    <a:gd name="T48" fmla="*/ 0 w 274"/>
                    <a:gd name="T49" fmla="*/ 0 h 1073"/>
                    <a:gd name="T50" fmla="*/ 0 w 274"/>
                    <a:gd name="T51" fmla="*/ 0 h 1073"/>
                    <a:gd name="T52" fmla="*/ 0 w 274"/>
                    <a:gd name="T53" fmla="*/ 0 h 1073"/>
                    <a:gd name="T54" fmla="*/ 0 w 274"/>
                    <a:gd name="T55" fmla="*/ 0 h 1073"/>
                    <a:gd name="T56" fmla="*/ 0 w 274"/>
                    <a:gd name="T57" fmla="*/ 0 h 1073"/>
                    <a:gd name="T58" fmla="*/ 0 w 274"/>
                    <a:gd name="T59" fmla="*/ 0 h 1073"/>
                    <a:gd name="T60" fmla="*/ 0 w 274"/>
                    <a:gd name="T61" fmla="*/ 0 h 1073"/>
                    <a:gd name="T62" fmla="*/ 0 w 274"/>
                    <a:gd name="T63" fmla="*/ 0 h 1073"/>
                    <a:gd name="T64" fmla="*/ 0 w 274"/>
                    <a:gd name="T65" fmla="*/ 0 h 1073"/>
                    <a:gd name="T66" fmla="*/ 0 w 274"/>
                    <a:gd name="T67" fmla="*/ 0 h 1073"/>
                    <a:gd name="T68" fmla="*/ 0 w 274"/>
                    <a:gd name="T69" fmla="*/ 0 h 1073"/>
                    <a:gd name="T70" fmla="*/ 0 w 274"/>
                    <a:gd name="T71" fmla="*/ 0 h 1073"/>
                    <a:gd name="T72" fmla="*/ 0 w 274"/>
                    <a:gd name="T73" fmla="*/ 0 h 1073"/>
                    <a:gd name="T74" fmla="*/ 0 w 274"/>
                    <a:gd name="T75" fmla="*/ 0 h 1073"/>
                    <a:gd name="T76" fmla="*/ 0 w 274"/>
                    <a:gd name="T77" fmla="*/ 0 h 1073"/>
                    <a:gd name="T78" fmla="*/ 0 w 274"/>
                    <a:gd name="T79" fmla="*/ 0 h 1073"/>
                    <a:gd name="T80" fmla="*/ 0 w 274"/>
                    <a:gd name="T81" fmla="*/ 0 h 1073"/>
                    <a:gd name="T82" fmla="*/ 0 w 274"/>
                    <a:gd name="T83" fmla="*/ 0 h 1073"/>
                    <a:gd name="T84" fmla="*/ 0 w 274"/>
                    <a:gd name="T85" fmla="*/ 0 h 107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74"/>
                    <a:gd name="T130" fmla="*/ 0 h 1073"/>
                    <a:gd name="T131" fmla="*/ 274 w 274"/>
                    <a:gd name="T132" fmla="*/ 1073 h 107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74" h="1073">
                      <a:moveTo>
                        <a:pt x="124" y="1073"/>
                      </a:moveTo>
                      <a:lnTo>
                        <a:pt x="114" y="1071"/>
                      </a:lnTo>
                      <a:lnTo>
                        <a:pt x="105" y="1067"/>
                      </a:lnTo>
                      <a:lnTo>
                        <a:pt x="95" y="1063"/>
                      </a:lnTo>
                      <a:lnTo>
                        <a:pt x="87" y="1061"/>
                      </a:lnTo>
                      <a:lnTo>
                        <a:pt x="82" y="1060"/>
                      </a:lnTo>
                      <a:lnTo>
                        <a:pt x="78" y="1058"/>
                      </a:lnTo>
                      <a:lnTo>
                        <a:pt x="72" y="1056"/>
                      </a:lnTo>
                      <a:lnTo>
                        <a:pt x="68" y="1054"/>
                      </a:lnTo>
                      <a:lnTo>
                        <a:pt x="63" y="1054"/>
                      </a:lnTo>
                      <a:lnTo>
                        <a:pt x="59" y="1052"/>
                      </a:lnTo>
                      <a:lnTo>
                        <a:pt x="53" y="1050"/>
                      </a:lnTo>
                      <a:lnTo>
                        <a:pt x="49" y="1048"/>
                      </a:lnTo>
                      <a:lnTo>
                        <a:pt x="67" y="1023"/>
                      </a:lnTo>
                      <a:lnTo>
                        <a:pt x="82" y="997"/>
                      </a:lnTo>
                      <a:lnTo>
                        <a:pt x="97" y="970"/>
                      </a:lnTo>
                      <a:lnTo>
                        <a:pt x="112" y="944"/>
                      </a:lnTo>
                      <a:lnTo>
                        <a:pt x="125" y="915"/>
                      </a:lnTo>
                      <a:lnTo>
                        <a:pt x="137" y="887"/>
                      </a:lnTo>
                      <a:lnTo>
                        <a:pt x="148" y="858"/>
                      </a:lnTo>
                      <a:lnTo>
                        <a:pt x="160" y="829"/>
                      </a:lnTo>
                      <a:lnTo>
                        <a:pt x="167" y="799"/>
                      </a:lnTo>
                      <a:lnTo>
                        <a:pt x="177" y="769"/>
                      </a:lnTo>
                      <a:lnTo>
                        <a:pt x="183" y="736"/>
                      </a:lnTo>
                      <a:lnTo>
                        <a:pt x="188" y="706"/>
                      </a:lnTo>
                      <a:lnTo>
                        <a:pt x="192" y="674"/>
                      </a:lnTo>
                      <a:lnTo>
                        <a:pt x="196" y="643"/>
                      </a:lnTo>
                      <a:lnTo>
                        <a:pt x="198" y="611"/>
                      </a:lnTo>
                      <a:lnTo>
                        <a:pt x="200" y="578"/>
                      </a:lnTo>
                      <a:lnTo>
                        <a:pt x="198" y="540"/>
                      </a:lnTo>
                      <a:lnTo>
                        <a:pt x="196" y="502"/>
                      </a:lnTo>
                      <a:lnTo>
                        <a:pt x="190" y="464"/>
                      </a:lnTo>
                      <a:lnTo>
                        <a:pt x="184" y="428"/>
                      </a:lnTo>
                      <a:lnTo>
                        <a:pt x="177" y="392"/>
                      </a:lnTo>
                      <a:lnTo>
                        <a:pt x="167" y="358"/>
                      </a:lnTo>
                      <a:lnTo>
                        <a:pt x="158" y="322"/>
                      </a:lnTo>
                      <a:lnTo>
                        <a:pt x="146" y="289"/>
                      </a:lnTo>
                      <a:lnTo>
                        <a:pt x="131" y="255"/>
                      </a:lnTo>
                      <a:lnTo>
                        <a:pt x="116" y="223"/>
                      </a:lnTo>
                      <a:lnTo>
                        <a:pt x="101" y="191"/>
                      </a:lnTo>
                      <a:lnTo>
                        <a:pt x="84" y="160"/>
                      </a:lnTo>
                      <a:lnTo>
                        <a:pt x="63" y="130"/>
                      </a:lnTo>
                      <a:lnTo>
                        <a:pt x="44" y="101"/>
                      </a:lnTo>
                      <a:lnTo>
                        <a:pt x="23" y="73"/>
                      </a:lnTo>
                      <a:lnTo>
                        <a:pt x="0" y="48"/>
                      </a:lnTo>
                      <a:lnTo>
                        <a:pt x="8" y="40"/>
                      </a:lnTo>
                      <a:lnTo>
                        <a:pt x="15" y="35"/>
                      </a:lnTo>
                      <a:lnTo>
                        <a:pt x="23" y="27"/>
                      </a:lnTo>
                      <a:lnTo>
                        <a:pt x="30" y="21"/>
                      </a:lnTo>
                      <a:lnTo>
                        <a:pt x="36" y="16"/>
                      </a:lnTo>
                      <a:lnTo>
                        <a:pt x="44" y="10"/>
                      </a:lnTo>
                      <a:lnTo>
                        <a:pt x="51" y="6"/>
                      </a:lnTo>
                      <a:lnTo>
                        <a:pt x="59" y="0"/>
                      </a:lnTo>
                      <a:lnTo>
                        <a:pt x="82" y="29"/>
                      </a:lnTo>
                      <a:lnTo>
                        <a:pt x="106" y="61"/>
                      </a:lnTo>
                      <a:lnTo>
                        <a:pt x="127" y="94"/>
                      </a:lnTo>
                      <a:lnTo>
                        <a:pt x="148" y="126"/>
                      </a:lnTo>
                      <a:lnTo>
                        <a:pt x="167" y="160"/>
                      </a:lnTo>
                      <a:lnTo>
                        <a:pt x="184" y="194"/>
                      </a:lnTo>
                      <a:lnTo>
                        <a:pt x="202" y="229"/>
                      </a:lnTo>
                      <a:lnTo>
                        <a:pt x="217" y="267"/>
                      </a:lnTo>
                      <a:lnTo>
                        <a:pt x="228" y="303"/>
                      </a:lnTo>
                      <a:lnTo>
                        <a:pt x="240" y="341"/>
                      </a:lnTo>
                      <a:lnTo>
                        <a:pt x="249" y="379"/>
                      </a:lnTo>
                      <a:lnTo>
                        <a:pt x="259" y="417"/>
                      </a:lnTo>
                      <a:lnTo>
                        <a:pt x="264" y="455"/>
                      </a:lnTo>
                      <a:lnTo>
                        <a:pt x="268" y="497"/>
                      </a:lnTo>
                      <a:lnTo>
                        <a:pt x="272" y="537"/>
                      </a:lnTo>
                      <a:lnTo>
                        <a:pt x="274" y="578"/>
                      </a:lnTo>
                      <a:lnTo>
                        <a:pt x="272" y="613"/>
                      </a:lnTo>
                      <a:lnTo>
                        <a:pt x="270" y="645"/>
                      </a:lnTo>
                      <a:lnTo>
                        <a:pt x="266" y="679"/>
                      </a:lnTo>
                      <a:lnTo>
                        <a:pt x="262" y="712"/>
                      </a:lnTo>
                      <a:lnTo>
                        <a:pt x="257" y="746"/>
                      </a:lnTo>
                      <a:lnTo>
                        <a:pt x="251" y="778"/>
                      </a:lnTo>
                      <a:lnTo>
                        <a:pt x="241" y="809"/>
                      </a:lnTo>
                      <a:lnTo>
                        <a:pt x="234" y="841"/>
                      </a:lnTo>
                      <a:lnTo>
                        <a:pt x="222" y="871"/>
                      </a:lnTo>
                      <a:lnTo>
                        <a:pt x="211" y="904"/>
                      </a:lnTo>
                      <a:lnTo>
                        <a:pt x="200" y="932"/>
                      </a:lnTo>
                      <a:lnTo>
                        <a:pt x="186" y="961"/>
                      </a:lnTo>
                      <a:lnTo>
                        <a:pt x="171" y="989"/>
                      </a:lnTo>
                      <a:lnTo>
                        <a:pt x="156" y="1020"/>
                      </a:lnTo>
                      <a:lnTo>
                        <a:pt x="141" y="1046"/>
                      </a:lnTo>
                      <a:lnTo>
                        <a:pt x="124" y="10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51" name="Freeform 250"/>
                <p:cNvSpPr>
                  <a:spLocks/>
                </p:cNvSpPr>
                <p:nvPr/>
              </p:nvSpPr>
              <p:spPr bwMode="auto">
                <a:xfrm flipH="1">
                  <a:off x="2573" y="2281"/>
                  <a:ext cx="15" cy="60"/>
                </a:xfrm>
                <a:custGeom>
                  <a:avLst/>
                  <a:gdLst>
                    <a:gd name="T0" fmla="*/ 0 w 148"/>
                    <a:gd name="T1" fmla="*/ 0 h 582"/>
                    <a:gd name="T2" fmla="*/ 0 w 148"/>
                    <a:gd name="T3" fmla="*/ 0 h 582"/>
                    <a:gd name="T4" fmla="*/ 0 w 148"/>
                    <a:gd name="T5" fmla="*/ 0 h 582"/>
                    <a:gd name="T6" fmla="*/ 0 w 148"/>
                    <a:gd name="T7" fmla="*/ 0 h 582"/>
                    <a:gd name="T8" fmla="*/ 0 w 148"/>
                    <a:gd name="T9" fmla="*/ 0 h 582"/>
                    <a:gd name="T10" fmla="*/ 0 w 148"/>
                    <a:gd name="T11" fmla="*/ 0 h 582"/>
                    <a:gd name="T12" fmla="*/ 0 w 148"/>
                    <a:gd name="T13" fmla="*/ 0 h 582"/>
                    <a:gd name="T14" fmla="*/ 0 w 148"/>
                    <a:gd name="T15" fmla="*/ 0 h 582"/>
                    <a:gd name="T16" fmla="*/ 0 w 148"/>
                    <a:gd name="T17" fmla="*/ 0 h 582"/>
                    <a:gd name="T18" fmla="*/ 0 w 148"/>
                    <a:gd name="T19" fmla="*/ 0 h 582"/>
                    <a:gd name="T20" fmla="*/ 0 w 148"/>
                    <a:gd name="T21" fmla="*/ 0 h 582"/>
                    <a:gd name="T22" fmla="*/ 0 w 148"/>
                    <a:gd name="T23" fmla="*/ 0 h 582"/>
                    <a:gd name="T24" fmla="*/ 0 w 148"/>
                    <a:gd name="T25" fmla="*/ 0 h 582"/>
                    <a:gd name="T26" fmla="*/ 0 w 148"/>
                    <a:gd name="T27" fmla="*/ 0 h 582"/>
                    <a:gd name="T28" fmla="*/ 0 w 148"/>
                    <a:gd name="T29" fmla="*/ 0 h 582"/>
                    <a:gd name="T30" fmla="*/ 0 w 148"/>
                    <a:gd name="T31" fmla="*/ 0 h 582"/>
                    <a:gd name="T32" fmla="*/ 0 w 148"/>
                    <a:gd name="T33" fmla="*/ 0 h 582"/>
                    <a:gd name="T34" fmla="*/ 0 w 148"/>
                    <a:gd name="T35" fmla="*/ 0 h 582"/>
                    <a:gd name="T36" fmla="*/ 0 w 148"/>
                    <a:gd name="T37" fmla="*/ 0 h 582"/>
                    <a:gd name="T38" fmla="*/ 0 w 148"/>
                    <a:gd name="T39" fmla="*/ 0 h 582"/>
                    <a:gd name="T40" fmla="*/ 0 w 148"/>
                    <a:gd name="T41" fmla="*/ 0 h 582"/>
                    <a:gd name="T42" fmla="*/ 0 w 148"/>
                    <a:gd name="T43" fmla="*/ 0 h 582"/>
                    <a:gd name="T44" fmla="*/ 0 w 148"/>
                    <a:gd name="T45" fmla="*/ 0 h 582"/>
                    <a:gd name="T46" fmla="*/ 0 w 148"/>
                    <a:gd name="T47" fmla="*/ 0 h 582"/>
                    <a:gd name="T48" fmla="*/ 0 w 148"/>
                    <a:gd name="T49" fmla="*/ 0 h 582"/>
                    <a:gd name="T50" fmla="*/ 0 w 148"/>
                    <a:gd name="T51" fmla="*/ 0 h 582"/>
                    <a:gd name="T52" fmla="*/ 0 w 148"/>
                    <a:gd name="T53" fmla="*/ 0 h 582"/>
                    <a:gd name="T54" fmla="*/ 0 w 148"/>
                    <a:gd name="T55" fmla="*/ 0 h 582"/>
                    <a:gd name="T56" fmla="*/ 0 w 148"/>
                    <a:gd name="T57" fmla="*/ 0 h 582"/>
                    <a:gd name="T58" fmla="*/ 0 w 148"/>
                    <a:gd name="T59" fmla="*/ 0 h 582"/>
                    <a:gd name="T60" fmla="*/ 0 w 148"/>
                    <a:gd name="T61" fmla="*/ 0 h 582"/>
                    <a:gd name="T62" fmla="*/ 0 w 148"/>
                    <a:gd name="T63" fmla="*/ 0 h 582"/>
                    <a:gd name="T64" fmla="*/ 0 w 148"/>
                    <a:gd name="T65" fmla="*/ 0 h 582"/>
                    <a:gd name="T66" fmla="*/ 0 w 148"/>
                    <a:gd name="T67" fmla="*/ 0 h 582"/>
                    <a:gd name="T68" fmla="*/ 0 w 148"/>
                    <a:gd name="T69" fmla="*/ 0 h 582"/>
                    <a:gd name="T70" fmla="*/ 0 w 148"/>
                    <a:gd name="T71" fmla="*/ 0 h 582"/>
                    <a:gd name="T72" fmla="*/ 0 w 148"/>
                    <a:gd name="T73" fmla="*/ 0 h 582"/>
                    <a:gd name="T74" fmla="*/ 0 w 148"/>
                    <a:gd name="T75" fmla="*/ 0 h 582"/>
                    <a:gd name="T76" fmla="*/ 0 w 148"/>
                    <a:gd name="T77" fmla="*/ 0 h 58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48"/>
                    <a:gd name="T118" fmla="*/ 0 h 582"/>
                    <a:gd name="T119" fmla="*/ 148 w 148"/>
                    <a:gd name="T120" fmla="*/ 582 h 58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48" h="582">
                      <a:moveTo>
                        <a:pt x="69" y="582"/>
                      </a:moveTo>
                      <a:lnTo>
                        <a:pt x="63" y="580"/>
                      </a:lnTo>
                      <a:lnTo>
                        <a:pt x="57" y="580"/>
                      </a:lnTo>
                      <a:lnTo>
                        <a:pt x="53" y="576"/>
                      </a:lnTo>
                      <a:lnTo>
                        <a:pt x="48" y="576"/>
                      </a:lnTo>
                      <a:lnTo>
                        <a:pt x="42" y="574"/>
                      </a:lnTo>
                      <a:lnTo>
                        <a:pt x="38" y="572"/>
                      </a:lnTo>
                      <a:lnTo>
                        <a:pt x="32" y="570"/>
                      </a:lnTo>
                      <a:lnTo>
                        <a:pt x="29" y="570"/>
                      </a:lnTo>
                      <a:lnTo>
                        <a:pt x="36" y="555"/>
                      </a:lnTo>
                      <a:lnTo>
                        <a:pt x="46" y="542"/>
                      </a:lnTo>
                      <a:lnTo>
                        <a:pt x="53" y="526"/>
                      </a:lnTo>
                      <a:lnTo>
                        <a:pt x="61" y="513"/>
                      </a:lnTo>
                      <a:lnTo>
                        <a:pt x="69" y="496"/>
                      </a:lnTo>
                      <a:lnTo>
                        <a:pt x="74" y="481"/>
                      </a:lnTo>
                      <a:lnTo>
                        <a:pt x="82" y="466"/>
                      </a:lnTo>
                      <a:lnTo>
                        <a:pt x="88" y="450"/>
                      </a:lnTo>
                      <a:lnTo>
                        <a:pt x="91" y="433"/>
                      </a:lnTo>
                      <a:lnTo>
                        <a:pt x="95" y="416"/>
                      </a:lnTo>
                      <a:lnTo>
                        <a:pt x="99" y="399"/>
                      </a:lnTo>
                      <a:lnTo>
                        <a:pt x="103" y="382"/>
                      </a:lnTo>
                      <a:lnTo>
                        <a:pt x="105" y="365"/>
                      </a:lnTo>
                      <a:lnTo>
                        <a:pt x="107" y="348"/>
                      </a:lnTo>
                      <a:lnTo>
                        <a:pt x="108" y="331"/>
                      </a:lnTo>
                      <a:lnTo>
                        <a:pt x="108" y="313"/>
                      </a:lnTo>
                      <a:lnTo>
                        <a:pt x="108" y="293"/>
                      </a:lnTo>
                      <a:lnTo>
                        <a:pt x="107" y="273"/>
                      </a:lnTo>
                      <a:lnTo>
                        <a:pt x="103" y="253"/>
                      </a:lnTo>
                      <a:lnTo>
                        <a:pt x="101" y="232"/>
                      </a:lnTo>
                      <a:lnTo>
                        <a:pt x="95" y="213"/>
                      </a:lnTo>
                      <a:lnTo>
                        <a:pt x="91" y="194"/>
                      </a:lnTo>
                      <a:lnTo>
                        <a:pt x="86" y="175"/>
                      </a:lnTo>
                      <a:lnTo>
                        <a:pt x="80" y="156"/>
                      </a:lnTo>
                      <a:lnTo>
                        <a:pt x="70" y="138"/>
                      </a:lnTo>
                      <a:lnTo>
                        <a:pt x="63" y="119"/>
                      </a:lnTo>
                      <a:lnTo>
                        <a:pt x="55" y="102"/>
                      </a:lnTo>
                      <a:lnTo>
                        <a:pt x="46" y="87"/>
                      </a:lnTo>
                      <a:lnTo>
                        <a:pt x="34" y="70"/>
                      </a:lnTo>
                      <a:lnTo>
                        <a:pt x="25" y="55"/>
                      </a:lnTo>
                      <a:lnTo>
                        <a:pt x="11" y="40"/>
                      </a:lnTo>
                      <a:lnTo>
                        <a:pt x="0" y="24"/>
                      </a:lnTo>
                      <a:lnTo>
                        <a:pt x="10" y="17"/>
                      </a:lnTo>
                      <a:lnTo>
                        <a:pt x="17" y="11"/>
                      </a:lnTo>
                      <a:lnTo>
                        <a:pt x="25" y="5"/>
                      </a:lnTo>
                      <a:lnTo>
                        <a:pt x="32" y="0"/>
                      </a:lnTo>
                      <a:lnTo>
                        <a:pt x="46" y="15"/>
                      </a:lnTo>
                      <a:lnTo>
                        <a:pt x="57" y="32"/>
                      </a:lnTo>
                      <a:lnTo>
                        <a:pt x="69" y="49"/>
                      </a:lnTo>
                      <a:lnTo>
                        <a:pt x="82" y="66"/>
                      </a:lnTo>
                      <a:lnTo>
                        <a:pt x="91" y="85"/>
                      </a:lnTo>
                      <a:lnTo>
                        <a:pt x="101" y="104"/>
                      </a:lnTo>
                      <a:lnTo>
                        <a:pt x="108" y="121"/>
                      </a:lnTo>
                      <a:lnTo>
                        <a:pt x="118" y="142"/>
                      </a:lnTo>
                      <a:lnTo>
                        <a:pt x="124" y="163"/>
                      </a:lnTo>
                      <a:lnTo>
                        <a:pt x="129" y="182"/>
                      </a:lnTo>
                      <a:lnTo>
                        <a:pt x="135" y="203"/>
                      </a:lnTo>
                      <a:lnTo>
                        <a:pt x="141" y="224"/>
                      </a:lnTo>
                      <a:lnTo>
                        <a:pt x="143" y="247"/>
                      </a:lnTo>
                      <a:lnTo>
                        <a:pt x="146" y="268"/>
                      </a:lnTo>
                      <a:lnTo>
                        <a:pt x="148" y="291"/>
                      </a:lnTo>
                      <a:lnTo>
                        <a:pt x="148" y="313"/>
                      </a:lnTo>
                      <a:lnTo>
                        <a:pt x="148" y="331"/>
                      </a:lnTo>
                      <a:lnTo>
                        <a:pt x="146" y="350"/>
                      </a:lnTo>
                      <a:lnTo>
                        <a:pt x="145" y="367"/>
                      </a:lnTo>
                      <a:lnTo>
                        <a:pt x="143" y="386"/>
                      </a:lnTo>
                      <a:lnTo>
                        <a:pt x="139" y="403"/>
                      </a:lnTo>
                      <a:lnTo>
                        <a:pt x="135" y="422"/>
                      </a:lnTo>
                      <a:lnTo>
                        <a:pt x="131" y="439"/>
                      </a:lnTo>
                      <a:lnTo>
                        <a:pt x="127" y="456"/>
                      </a:lnTo>
                      <a:lnTo>
                        <a:pt x="122" y="471"/>
                      </a:lnTo>
                      <a:lnTo>
                        <a:pt x="116" y="488"/>
                      </a:lnTo>
                      <a:lnTo>
                        <a:pt x="108" y="504"/>
                      </a:lnTo>
                      <a:lnTo>
                        <a:pt x="101" y="521"/>
                      </a:lnTo>
                      <a:lnTo>
                        <a:pt x="93" y="536"/>
                      </a:lnTo>
                      <a:lnTo>
                        <a:pt x="86" y="551"/>
                      </a:lnTo>
                      <a:lnTo>
                        <a:pt x="76" y="566"/>
                      </a:lnTo>
                      <a:lnTo>
                        <a:pt x="69" y="5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52" name="Freeform 251"/>
                <p:cNvSpPr>
                  <a:spLocks/>
                </p:cNvSpPr>
                <p:nvPr/>
              </p:nvSpPr>
              <p:spPr bwMode="auto">
                <a:xfrm>
                  <a:off x="2632" y="2311"/>
                  <a:ext cx="179" cy="121"/>
                </a:xfrm>
                <a:custGeom>
                  <a:avLst/>
                  <a:gdLst>
                    <a:gd name="T0" fmla="*/ 0 w 1179"/>
                    <a:gd name="T1" fmla="*/ 0 h 862"/>
                    <a:gd name="T2" fmla="*/ 0 w 1179"/>
                    <a:gd name="T3" fmla="*/ 0 h 862"/>
                    <a:gd name="T4" fmla="*/ 0 w 1179"/>
                    <a:gd name="T5" fmla="*/ 0 h 862"/>
                    <a:gd name="T6" fmla="*/ 0 60000 65536"/>
                    <a:gd name="T7" fmla="*/ 0 60000 65536"/>
                    <a:gd name="T8" fmla="*/ 0 60000 65536"/>
                    <a:gd name="T9" fmla="*/ 0 w 1179"/>
                    <a:gd name="T10" fmla="*/ 0 h 862"/>
                    <a:gd name="T11" fmla="*/ 1179 w 1179"/>
                    <a:gd name="T12" fmla="*/ 862 h 862"/>
                  </a:gdLst>
                  <a:ahLst/>
                  <a:cxnLst>
                    <a:cxn ang="T6">
                      <a:pos x="T0" y="T1"/>
                    </a:cxn>
                    <a:cxn ang="T7">
                      <a:pos x="T2" y="T3"/>
                    </a:cxn>
                    <a:cxn ang="T8">
                      <a:pos x="T4" y="T5"/>
                    </a:cxn>
                  </a:cxnLst>
                  <a:rect l="T9" t="T10" r="T11" b="T12"/>
                  <a:pathLst>
                    <a:path w="1179" h="862">
                      <a:moveTo>
                        <a:pt x="0" y="0"/>
                      </a:moveTo>
                      <a:lnTo>
                        <a:pt x="0" y="862"/>
                      </a:lnTo>
                      <a:lnTo>
                        <a:pt x="1179" y="862"/>
                      </a:ln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53" name="Line 252"/>
                <p:cNvSpPr>
                  <a:spLocks noChangeShapeType="1"/>
                </p:cNvSpPr>
                <p:nvPr/>
              </p:nvSpPr>
              <p:spPr bwMode="auto">
                <a:xfrm flipH="1" flipV="1">
                  <a:off x="2604" y="2311"/>
                  <a:ext cx="28" cy="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4" name="Line 253"/>
                <p:cNvSpPr>
                  <a:spLocks noChangeShapeType="1"/>
                </p:cNvSpPr>
                <p:nvPr/>
              </p:nvSpPr>
              <p:spPr bwMode="auto">
                <a:xfrm flipV="1">
                  <a:off x="2632" y="2311"/>
                  <a:ext cx="27" cy="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 name="Oval 254"/>
                <p:cNvSpPr>
                  <a:spLocks noChangeArrowheads="1"/>
                </p:cNvSpPr>
                <p:nvPr/>
              </p:nvSpPr>
              <p:spPr bwMode="auto">
                <a:xfrm>
                  <a:off x="2619" y="2291"/>
                  <a:ext cx="28" cy="28"/>
                </a:xfrm>
                <a:prstGeom prst="ellipse">
                  <a:avLst/>
                </a:prstGeom>
                <a:solidFill>
                  <a:schemeClr val="tx1"/>
                </a:solidFill>
                <a:ln w="9525">
                  <a:solidFill>
                    <a:schemeClr val="tx1"/>
                  </a:solidFill>
                  <a:round/>
                  <a:headEnd/>
                  <a:tailEnd/>
                </a:ln>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grpSp>
        </p:grpSp>
        <p:grpSp>
          <p:nvGrpSpPr>
            <p:cNvPr id="11" name="Group 255"/>
            <p:cNvGrpSpPr>
              <a:grpSpLocks/>
            </p:cNvGrpSpPr>
            <p:nvPr/>
          </p:nvGrpSpPr>
          <p:grpSpPr bwMode="auto">
            <a:xfrm>
              <a:off x="5014" y="3629"/>
              <a:ext cx="188" cy="158"/>
              <a:chOff x="385" y="845"/>
              <a:chExt cx="584" cy="499"/>
            </a:xfrm>
          </p:grpSpPr>
          <p:grpSp>
            <p:nvGrpSpPr>
              <p:cNvPr id="548" name="Group 256"/>
              <p:cNvGrpSpPr>
                <a:grpSpLocks/>
              </p:cNvGrpSpPr>
              <p:nvPr/>
            </p:nvGrpSpPr>
            <p:grpSpPr bwMode="auto">
              <a:xfrm>
                <a:off x="657" y="935"/>
                <a:ext cx="312" cy="409"/>
                <a:chOff x="509" y="855"/>
                <a:chExt cx="670" cy="879"/>
              </a:xfrm>
            </p:grpSpPr>
            <p:sp>
              <p:nvSpPr>
                <p:cNvPr id="562" name="Freeform 257"/>
                <p:cNvSpPr>
                  <a:spLocks/>
                </p:cNvSpPr>
                <p:nvPr/>
              </p:nvSpPr>
              <p:spPr bwMode="auto">
                <a:xfrm>
                  <a:off x="531" y="855"/>
                  <a:ext cx="648" cy="872"/>
                </a:xfrm>
                <a:custGeom>
                  <a:avLst/>
                  <a:gdLst>
                    <a:gd name="T0" fmla="*/ 1 w 1296"/>
                    <a:gd name="T1" fmla="*/ 1 h 1743"/>
                    <a:gd name="T2" fmla="*/ 1 w 1296"/>
                    <a:gd name="T3" fmla="*/ 1 h 1743"/>
                    <a:gd name="T4" fmla="*/ 5 w 1296"/>
                    <a:gd name="T5" fmla="*/ 0 h 1743"/>
                    <a:gd name="T6" fmla="*/ 5 w 1296"/>
                    <a:gd name="T7" fmla="*/ 1 h 1743"/>
                    <a:gd name="T8" fmla="*/ 5 w 1296"/>
                    <a:gd name="T9" fmla="*/ 6 h 1743"/>
                    <a:gd name="T10" fmla="*/ 5 w 1296"/>
                    <a:gd name="T11" fmla="*/ 6 h 1743"/>
                    <a:gd name="T12" fmla="*/ 5 w 1296"/>
                    <a:gd name="T13" fmla="*/ 7 h 1743"/>
                    <a:gd name="T14" fmla="*/ 5 w 1296"/>
                    <a:gd name="T15" fmla="*/ 7 h 1743"/>
                    <a:gd name="T16" fmla="*/ 5 w 1296"/>
                    <a:gd name="T17" fmla="*/ 7 h 1743"/>
                    <a:gd name="T18" fmla="*/ 5 w 1296"/>
                    <a:gd name="T19" fmla="*/ 7 h 1743"/>
                    <a:gd name="T20" fmla="*/ 5 w 1296"/>
                    <a:gd name="T21" fmla="*/ 7 h 1743"/>
                    <a:gd name="T22" fmla="*/ 5 w 1296"/>
                    <a:gd name="T23" fmla="*/ 7 h 1743"/>
                    <a:gd name="T24" fmla="*/ 5 w 1296"/>
                    <a:gd name="T25" fmla="*/ 7 h 1743"/>
                    <a:gd name="T26" fmla="*/ 4 w 1296"/>
                    <a:gd name="T27" fmla="*/ 7 h 1743"/>
                    <a:gd name="T28" fmla="*/ 4 w 1296"/>
                    <a:gd name="T29" fmla="*/ 7 h 1743"/>
                    <a:gd name="T30" fmla="*/ 4 w 1296"/>
                    <a:gd name="T31" fmla="*/ 7 h 1743"/>
                    <a:gd name="T32" fmla="*/ 3 w 1296"/>
                    <a:gd name="T33" fmla="*/ 7 h 1743"/>
                    <a:gd name="T34" fmla="*/ 3 w 1296"/>
                    <a:gd name="T35" fmla="*/ 7 h 1743"/>
                    <a:gd name="T36" fmla="*/ 3 w 1296"/>
                    <a:gd name="T37" fmla="*/ 7 h 1743"/>
                    <a:gd name="T38" fmla="*/ 3 w 1296"/>
                    <a:gd name="T39" fmla="*/ 7 h 1743"/>
                    <a:gd name="T40" fmla="*/ 3 w 1296"/>
                    <a:gd name="T41" fmla="*/ 7 h 1743"/>
                    <a:gd name="T42" fmla="*/ 3 w 1296"/>
                    <a:gd name="T43" fmla="*/ 7 h 1743"/>
                    <a:gd name="T44" fmla="*/ 3 w 1296"/>
                    <a:gd name="T45" fmla="*/ 7 h 1743"/>
                    <a:gd name="T46" fmla="*/ 3 w 1296"/>
                    <a:gd name="T47" fmla="*/ 7 h 1743"/>
                    <a:gd name="T48" fmla="*/ 2 w 1296"/>
                    <a:gd name="T49" fmla="*/ 7 h 1743"/>
                    <a:gd name="T50" fmla="*/ 2 w 1296"/>
                    <a:gd name="T51" fmla="*/ 7 h 1743"/>
                    <a:gd name="T52" fmla="*/ 2 w 1296"/>
                    <a:gd name="T53" fmla="*/ 7 h 1743"/>
                    <a:gd name="T54" fmla="*/ 2 w 1296"/>
                    <a:gd name="T55" fmla="*/ 7 h 1743"/>
                    <a:gd name="T56" fmla="*/ 2 w 1296"/>
                    <a:gd name="T57" fmla="*/ 7 h 1743"/>
                    <a:gd name="T58" fmla="*/ 2 w 1296"/>
                    <a:gd name="T59" fmla="*/ 7 h 1743"/>
                    <a:gd name="T60" fmla="*/ 1 w 1296"/>
                    <a:gd name="T61" fmla="*/ 7 h 1743"/>
                    <a:gd name="T62" fmla="*/ 1 w 1296"/>
                    <a:gd name="T63" fmla="*/ 7 h 1743"/>
                    <a:gd name="T64" fmla="*/ 1 w 1296"/>
                    <a:gd name="T65" fmla="*/ 7 h 1743"/>
                    <a:gd name="T66" fmla="*/ 1 w 1296"/>
                    <a:gd name="T67" fmla="*/ 7 h 1743"/>
                    <a:gd name="T68" fmla="*/ 1 w 1296"/>
                    <a:gd name="T69" fmla="*/ 7 h 1743"/>
                    <a:gd name="T70" fmla="*/ 1 w 1296"/>
                    <a:gd name="T71" fmla="*/ 7 h 1743"/>
                    <a:gd name="T72" fmla="*/ 1 w 1296"/>
                    <a:gd name="T73" fmla="*/ 7 h 1743"/>
                    <a:gd name="T74" fmla="*/ 1 w 1296"/>
                    <a:gd name="T75" fmla="*/ 7 h 1743"/>
                    <a:gd name="T76" fmla="*/ 0 w 1296"/>
                    <a:gd name="T77" fmla="*/ 7 h 1743"/>
                    <a:gd name="T78" fmla="*/ 1 w 1296"/>
                    <a:gd name="T79" fmla="*/ 7 h 1743"/>
                    <a:gd name="T80" fmla="*/ 1 w 1296"/>
                    <a:gd name="T81" fmla="*/ 6 h 1743"/>
                    <a:gd name="T82" fmla="*/ 1 w 1296"/>
                    <a:gd name="T83" fmla="*/ 1 h 174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296"/>
                    <a:gd name="T127" fmla="*/ 0 h 1743"/>
                    <a:gd name="T128" fmla="*/ 1296 w 1296"/>
                    <a:gd name="T129" fmla="*/ 1743 h 174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296" h="1743">
                      <a:moveTo>
                        <a:pt x="54" y="49"/>
                      </a:moveTo>
                      <a:lnTo>
                        <a:pt x="118" y="2"/>
                      </a:lnTo>
                      <a:lnTo>
                        <a:pt x="1160" y="0"/>
                      </a:lnTo>
                      <a:lnTo>
                        <a:pt x="1211" y="49"/>
                      </a:lnTo>
                      <a:lnTo>
                        <a:pt x="1205" y="1340"/>
                      </a:lnTo>
                      <a:lnTo>
                        <a:pt x="1209" y="1416"/>
                      </a:lnTo>
                      <a:lnTo>
                        <a:pt x="1296" y="1649"/>
                      </a:lnTo>
                      <a:lnTo>
                        <a:pt x="1255" y="1664"/>
                      </a:lnTo>
                      <a:lnTo>
                        <a:pt x="1212" y="1677"/>
                      </a:lnTo>
                      <a:lnTo>
                        <a:pt x="1170" y="1689"/>
                      </a:lnTo>
                      <a:lnTo>
                        <a:pt x="1125" y="1700"/>
                      </a:lnTo>
                      <a:lnTo>
                        <a:pt x="1081" y="1710"/>
                      </a:lnTo>
                      <a:lnTo>
                        <a:pt x="1035" y="1718"/>
                      </a:lnTo>
                      <a:lnTo>
                        <a:pt x="990" y="1725"/>
                      </a:lnTo>
                      <a:lnTo>
                        <a:pt x="944" y="1730"/>
                      </a:lnTo>
                      <a:lnTo>
                        <a:pt x="898" y="1735"/>
                      </a:lnTo>
                      <a:lnTo>
                        <a:pt x="852" y="1738"/>
                      </a:lnTo>
                      <a:lnTo>
                        <a:pt x="806" y="1741"/>
                      </a:lnTo>
                      <a:lnTo>
                        <a:pt x="758" y="1743"/>
                      </a:lnTo>
                      <a:lnTo>
                        <a:pt x="712" y="1743"/>
                      </a:lnTo>
                      <a:lnTo>
                        <a:pt x="667" y="1743"/>
                      </a:lnTo>
                      <a:lnTo>
                        <a:pt x="621" y="1742"/>
                      </a:lnTo>
                      <a:lnTo>
                        <a:pt x="576" y="1740"/>
                      </a:lnTo>
                      <a:lnTo>
                        <a:pt x="533" y="1737"/>
                      </a:lnTo>
                      <a:lnTo>
                        <a:pt x="489" y="1734"/>
                      </a:lnTo>
                      <a:lnTo>
                        <a:pt x="445" y="1730"/>
                      </a:lnTo>
                      <a:lnTo>
                        <a:pt x="404" y="1726"/>
                      </a:lnTo>
                      <a:lnTo>
                        <a:pt x="362" y="1720"/>
                      </a:lnTo>
                      <a:lnTo>
                        <a:pt x="322" y="1714"/>
                      </a:lnTo>
                      <a:lnTo>
                        <a:pt x="283" y="1708"/>
                      </a:lnTo>
                      <a:lnTo>
                        <a:pt x="246" y="1703"/>
                      </a:lnTo>
                      <a:lnTo>
                        <a:pt x="209" y="1696"/>
                      </a:lnTo>
                      <a:lnTo>
                        <a:pt x="174" y="1689"/>
                      </a:lnTo>
                      <a:lnTo>
                        <a:pt x="141" y="1681"/>
                      </a:lnTo>
                      <a:lnTo>
                        <a:pt x="109" y="1674"/>
                      </a:lnTo>
                      <a:lnTo>
                        <a:pt x="79" y="1666"/>
                      </a:lnTo>
                      <a:lnTo>
                        <a:pt x="51" y="1659"/>
                      </a:lnTo>
                      <a:lnTo>
                        <a:pt x="25" y="1651"/>
                      </a:lnTo>
                      <a:lnTo>
                        <a:pt x="0" y="1643"/>
                      </a:lnTo>
                      <a:lnTo>
                        <a:pt x="13" y="1587"/>
                      </a:lnTo>
                      <a:lnTo>
                        <a:pt x="43" y="1395"/>
                      </a:lnTo>
                      <a:lnTo>
                        <a:pt x="54" y="49"/>
                      </a:lnTo>
                      <a:close/>
                    </a:path>
                  </a:pathLst>
                </a:custGeom>
                <a:solidFill>
                  <a:srgbClr val="0000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3" name="Freeform 258"/>
                <p:cNvSpPr>
                  <a:spLocks/>
                </p:cNvSpPr>
                <p:nvPr/>
              </p:nvSpPr>
              <p:spPr bwMode="auto">
                <a:xfrm>
                  <a:off x="509" y="870"/>
                  <a:ext cx="661" cy="864"/>
                </a:xfrm>
                <a:custGeom>
                  <a:avLst/>
                  <a:gdLst>
                    <a:gd name="T0" fmla="*/ 1 w 1321"/>
                    <a:gd name="T1" fmla="*/ 0 h 1727"/>
                    <a:gd name="T2" fmla="*/ 5 w 1321"/>
                    <a:gd name="T3" fmla="*/ 1 h 1727"/>
                    <a:gd name="T4" fmla="*/ 5 w 1321"/>
                    <a:gd name="T5" fmla="*/ 5 h 1727"/>
                    <a:gd name="T6" fmla="*/ 5 w 1321"/>
                    <a:gd name="T7" fmla="*/ 6 h 1727"/>
                    <a:gd name="T8" fmla="*/ 5 w 1321"/>
                    <a:gd name="T9" fmla="*/ 6 h 1727"/>
                    <a:gd name="T10" fmla="*/ 5 w 1321"/>
                    <a:gd name="T11" fmla="*/ 6 h 1727"/>
                    <a:gd name="T12" fmla="*/ 5 w 1321"/>
                    <a:gd name="T13" fmla="*/ 6 h 1727"/>
                    <a:gd name="T14" fmla="*/ 5 w 1321"/>
                    <a:gd name="T15" fmla="*/ 6 h 1727"/>
                    <a:gd name="T16" fmla="*/ 6 w 1321"/>
                    <a:gd name="T17" fmla="*/ 7 h 1727"/>
                    <a:gd name="T18" fmla="*/ 6 w 1321"/>
                    <a:gd name="T19" fmla="*/ 7 h 1727"/>
                    <a:gd name="T20" fmla="*/ 5 w 1321"/>
                    <a:gd name="T21" fmla="*/ 7 h 1727"/>
                    <a:gd name="T22" fmla="*/ 5 w 1321"/>
                    <a:gd name="T23" fmla="*/ 7 h 1727"/>
                    <a:gd name="T24" fmla="*/ 5 w 1321"/>
                    <a:gd name="T25" fmla="*/ 7 h 1727"/>
                    <a:gd name="T26" fmla="*/ 5 w 1321"/>
                    <a:gd name="T27" fmla="*/ 7 h 1727"/>
                    <a:gd name="T28" fmla="*/ 5 w 1321"/>
                    <a:gd name="T29" fmla="*/ 7 h 1727"/>
                    <a:gd name="T30" fmla="*/ 5 w 1321"/>
                    <a:gd name="T31" fmla="*/ 7 h 1727"/>
                    <a:gd name="T32" fmla="*/ 4 w 1321"/>
                    <a:gd name="T33" fmla="*/ 7 h 1727"/>
                    <a:gd name="T34" fmla="*/ 4 w 1321"/>
                    <a:gd name="T35" fmla="*/ 7 h 1727"/>
                    <a:gd name="T36" fmla="*/ 4 w 1321"/>
                    <a:gd name="T37" fmla="*/ 7 h 1727"/>
                    <a:gd name="T38" fmla="*/ 4 w 1321"/>
                    <a:gd name="T39" fmla="*/ 7 h 1727"/>
                    <a:gd name="T40" fmla="*/ 4 w 1321"/>
                    <a:gd name="T41" fmla="*/ 7 h 1727"/>
                    <a:gd name="T42" fmla="*/ 3 w 1321"/>
                    <a:gd name="T43" fmla="*/ 7 h 1727"/>
                    <a:gd name="T44" fmla="*/ 3 w 1321"/>
                    <a:gd name="T45" fmla="*/ 7 h 1727"/>
                    <a:gd name="T46" fmla="*/ 3 w 1321"/>
                    <a:gd name="T47" fmla="*/ 7 h 1727"/>
                    <a:gd name="T48" fmla="*/ 3 w 1321"/>
                    <a:gd name="T49" fmla="*/ 7 h 1727"/>
                    <a:gd name="T50" fmla="*/ 3 w 1321"/>
                    <a:gd name="T51" fmla="*/ 7 h 1727"/>
                    <a:gd name="T52" fmla="*/ 3 w 1321"/>
                    <a:gd name="T53" fmla="*/ 7 h 1727"/>
                    <a:gd name="T54" fmla="*/ 2 w 1321"/>
                    <a:gd name="T55" fmla="*/ 7 h 1727"/>
                    <a:gd name="T56" fmla="*/ 2 w 1321"/>
                    <a:gd name="T57" fmla="*/ 7 h 1727"/>
                    <a:gd name="T58" fmla="*/ 2 w 1321"/>
                    <a:gd name="T59" fmla="*/ 7 h 1727"/>
                    <a:gd name="T60" fmla="*/ 2 w 1321"/>
                    <a:gd name="T61" fmla="*/ 7 h 1727"/>
                    <a:gd name="T62" fmla="*/ 2 w 1321"/>
                    <a:gd name="T63" fmla="*/ 7 h 1727"/>
                    <a:gd name="T64" fmla="*/ 2 w 1321"/>
                    <a:gd name="T65" fmla="*/ 7 h 1727"/>
                    <a:gd name="T66" fmla="*/ 1 w 1321"/>
                    <a:gd name="T67" fmla="*/ 7 h 1727"/>
                    <a:gd name="T68" fmla="*/ 1 w 1321"/>
                    <a:gd name="T69" fmla="*/ 7 h 1727"/>
                    <a:gd name="T70" fmla="*/ 1 w 1321"/>
                    <a:gd name="T71" fmla="*/ 7 h 1727"/>
                    <a:gd name="T72" fmla="*/ 1 w 1321"/>
                    <a:gd name="T73" fmla="*/ 7 h 1727"/>
                    <a:gd name="T74" fmla="*/ 1 w 1321"/>
                    <a:gd name="T75" fmla="*/ 7 h 1727"/>
                    <a:gd name="T76" fmla="*/ 1 w 1321"/>
                    <a:gd name="T77" fmla="*/ 7 h 1727"/>
                    <a:gd name="T78" fmla="*/ 1 w 1321"/>
                    <a:gd name="T79" fmla="*/ 7 h 1727"/>
                    <a:gd name="T80" fmla="*/ 0 w 1321"/>
                    <a:gd name="T81" fmla="*/ 7 h 1727"/>
                    <a:gd name="T82" fmla="*/ 1 w 1321"/>
                    <a:gd name="T83" fmla="*/ 7 h 1727"/>
                    <a:gd name="T84" fmla="*/ 1 w 1321"/>
                    <a:gd name="T85" fmla="*/ 7 h 1727"/>
                    <a:gd name="T86" fmla="*/ 1 w 1321"/>
                    <a:gd name="T87" fmla="*/ 7 h 1727"/>
                    <a:gd name="T88" fmla="*/ 1 w 1321"/>
                    <a:gd name="T89" fmla="*/ 6 h 1727"/>
                    <a:gd name="T90" fmla="*/ 1 w 1321"/>
                    <a:gd name="T91" fmla="*/ 6 h 1727"/>
                    <a:gd name="T92" fmla="*/ 1 w 1321"/>
                    <a:gd name="T93" fmla="*/ 6 h 1727"/>
                    <a:gd name="T94" fmla="*/ 1 w 1321"/>
                    <a:gd name="T95" fmla="*/ 6 h 1727"/>
                    <a:gd name="T96" fmla="*/ 1 w 1321"/>
                    <a:gd name="T97" fmla="*/ 6 h 1727"/>
                    <a:gd name="T98" fmla="*/ 1 w 1321"/>
                    <a:gd name="T99" fmla="*/ 6 h 1727"/>
                    <a:gd name="T100" fmla="*/ 1 w 1321"/>
                    <a:gd name="T101" fmla="*/ 1 h 1727"/>
                    <a:gd name="T102" fmla="*/ 1 w 1321"/>
                    <a:gd name="T103" fmla="*/ 0 h 172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321"/>
                    <a:gd name="T157" fmla="*/ 0 h 1727"/>
                    <a:gd name="T158" fmla="*/ 1321 w 1321"/>
                    <a:gd name="T159" fmla="*/ 1727 h 172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321" h="1727">
                      <a:moveTo>
                        <a:pt x="164" y="0"/>
                      </a:moveTo>
                      <a:lnTo>
                        <a:pt x="1192" y="7"/>
                      </a:lnTo>
                      <a:lnTo>
                        <a:pt x="1192" y="1211"/>
                      </a:lnTo>
                      <a:lnTo>
                        <a:pt x="1187" y="1338"/>
                      </a:lnTo>
                      <a:lnTo>
                        <a:pt x="1189" y="1369"/>
                      </a:lnTo>
                      <a:lnTo>
                        <a:pt x="1191" y="1400"/>
                      </a:lnTo>
                      <a:lnTo>
                        <a:pt x="1195" y="1431"/>
                      </a:lnTo>
                      <a:lnTo>
                        <a:pt x="1204" y="1462"/>
                      </a:lnTo>
                      <a:lnTo>
                        <a:pt x="1321" y="1614"/>
                      </a:lnTo>
                      <a:lnTo>
                        <a:pt x="1283" y="1630"/>
                      </a:lnTo>
                      <a:lnTo>
                        <a:pt x="1243" y="1645"/>
                      </a:lnTo>
                      <a:lnTo>
                        <a:pt x="1202" y="1658"/>
                      </a:lnTo>
                      <a:lnTo>
                        <a:pt x="1161" y="1671"/>
                      </a:lnTo>
                      <a:lnTo>
                        <a:pt x="1118" y="1681"/>
                      </a:lnTo>
                      <a:lnTo>
                        <a:pt x="1076" y="1690"/>
                      </a:lnTo>
                      <a:lnTo>
                        <a:pt x="1032" y="1698"/>
                      </a:lnTo>
                      <a:lnTo>
                        <a:pt x="988" y="1706"/>
                      </a:lnTo>
                      <a:lnTo>
                        <a:pt x="943" y="1712"/>
                      </a:lnTo>
                      <a:lnTo>
                        <a:pt x="898" y="1717"/>
                      </a:lnTo>
                      <a:lnTo>
                        <a:pt x="852" y="1721"/>
                      </a:lnTo>
                      <a:lnTo>
                        <a:pt x="807" y="1724"/>
                      </a:lnTo>
                      <a:lnTo>
                        <a:pt x="761" y="1726"/>
                      </a:lnTo>
                      <a:lnTo>
                        <a:pt x="715" y="1727"/>
                      </a:lnTo>
                      <a:lnTo>
                        <a:pt x="670" y="1727"/>
                      </a:lnTo>
                      <a:lnTo>
                        <a:pt x="624" y="1726"/>
                      </a:lnTo>
                      <a:lnTo>
                        <a:pt x="579" y="1724"/>
                      </a:lnTo>
                      <a:lnTo>
                        <a:pt x="534" y="1721"/>
                      </a:lnTo>
                      <a:lnTo>
                        <a:pt x="490" y="1717"/>
                      </a:lnTo>
                      <a:lnTo>
                        <a:pt x="447" y="1712"/>
                      </a:lnTo>
                      <a:lnTo>
                        <a:pt x="404" y="1707"/>
                      </a:lnTo>
                      <a:lnTo>
                        <a:pt x="361" y="1702"/>
                      </a:lnTo>
                      <a:lnTo>
                        <a:pt x="320" y="1695"/>
                      </a:lnTo>
                      <a:lnTo>
                        <a:pt x="280" y="1687"/>
                      </a:lnTo>
                      <a:lnTo>
                        <a:pt x="239" y="1679"/>
                      </a:lnTo>
                      <a:lnTo>
                        <a:pt x="201" y="1671"/>
                      </a:lnTo>
                      <a:lnTo>
                        <a:pt x="164" y="1661"/>
                      </a:lnTo>
                      <a:lnTo>
                        <a:pt x="129" y="1651"/>
                      </a:lnTo>
                      <a:lnTo>
                        <a:pt x="94" y="1641"/>
                      </a:lnTo>
                      <a:lnTo>
                        <a:pt x="61" y="1629"/>
                      </a:lnTo>
                      <a:lnTo>
                        <a:pt x="30" y="1618"/>
                      </a:lnTo>
                      <a:lnTo>
                        <a:pt x="0" y="1606"/>
                      </a:lnTo>
                      <a:lnTo>
                        <a:pt x="9" y="1588"/>
                      </a:lnTo>
                      <a:lnTo>
                        <a:pt x="18" y="1569"/>
                      </a:lnTo>
                      <a:lnTo>
                        <a:pt x="29" y="1551"/>
                      </a:lnTo>
                      <a:lnTo>
                        <a:pt x="40" y="1532"/>
                      </a:lnTo>
                      <a:lnTo>
                        <a:pt x="52" y="1512"/>
                      </a:lnTo>
                      <a:lnTo>
                        <a:pt x="62" y="1487"/>
                      </a:lnTo>
                      <a:lnTo>
                        <a:pt x="71" y="1459"/>
                      </a:lnTo>
                      <a:lnTo>
                        <a:pt x="80" y="1426"/>
                      </a:lnTo>
                      <a:lnTo>
                        <a:pt x="87" y="1283"/>
                      </a:lnTo>
                      <a:lnTo>
                        <a:pt x="76" y="67"/>
                      </a:lnTo>
                      <a:lnTo>
                        <a:pt x="164" y="0"/>
                      </a:lnTo>
                      <a:close/>
                    </a:path>
                  </a:pathLst>
                </a:custGeom>
                <a:solidFill>
                  <a:srgbClr val="3335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4" name="Freeform 259"/>
                <p:cNvSpPr>
                  <a:spLocks/>
                </p:cNvSpPr>
                <p:nvPr/>
              </p:nvSpPr>
              <p:spPr bwMode="auto">
                <a:xfrm>
                  <a:off x="515" y="871"/>
                  <a:ext cx="616" cy="830"/>
                </a:xfrm>
                <a:custGeom>
                  <a:avLst/>
                  <a:gdLst>
                    <a:gd name="T0" fmla="*/ 1 w 1232"/>
                    <a:gd name="T1" fmla="*/ 0 h 1660"/>
                    <a:gd name="T2" fmla="*/ 1 w 1232"/>
                    <a:gd name="T3" fmla="*/ 1 h 1660"/>
                    <a:gd name="T4" fmla="*/ 1 w 1232"/>
                    <a:gd name="T5" fmla="*/ 1 h 1660"/>
                    <a:gd name="T6" fmla="*/ 1 w 1232"/>
                    <a:gd name="T7" fmla="*/ 1 h 1660"/>
                    <a:gd name="T8" fmla="*/ 2 w 1232"/>
                    <a:gd name="T9" fmla="*/ 1 h 1660"/>
                    <a:gd name="T10" fmla="*/ 2 w 1232"/>
                    <a:gd name="T11" fmla="*/ 1 h 1660"/>
                    <a:gd name="T12" fmla="*/ 3 w 1232"/>
                    <a:gd name="T13" fmla="*/ 1 h 1660"/>
                    <a:gd name="T14" fmla="*/ 3 w 1232"/>
                    <a:gd name="T15" fmla="*/ 1 h 1660"/>
                    <a:gd name="T16" fmla="*/ 3 w 1232"/>
                    <a:gd name="T17" fmla="*/ 1 h 1660"/>
                    <a:gd name="T18" fmla="*/ 3 w 1232"/>
                    <a:gd name="T19" fmla="*/ 1 h 1660"/>
                    <a:gd name="T20" fmla="*/ 3 w 1232"/>
                    <a:gd name="T21" fmla="*/ 1 h 1660"/>
                    <a:gd name="T22" fmla="*/ 3 w 1232"/>
                    <a:gd name="T23" fmla="*/ 1 h 1660"/>
                    <a:gd name="T24" fmla="*/ 4 w 1232"/>
                    <a:gd name="T25" fmla="*/ 1 h 1660"/>
                    <a:gd name="T26" fmla="*/ 4 w 1232"/>
                    <a:gd name="T27" fmla="*/ 1 h 1660"/>
                    <a:gd name="T28" fmla="*/ 4 w 1232"/>
                    <a:gd name="T29" fmla="*/ 1 h 1660"/>
                    <a:gd name="T30" fmla="*/ 5 w 1232"/>
                    <a:gd name="T31" fmla="*/ 1 h 1660"/>
                    <a:gd name="T32" fmla="*/ 5 w 1232"/>
                    <a:gd name="T33" fmla="*/ 2 h 1660"/>
                    <a:gd name="T34" fmla="*/ 5 w 1232"/>
                    <a:gd name="T35" fmla="*/ 3 h 1660"/>
                    <a:gd name="T36" fmla="*/ 5 w 1232"/>
                    <a:gd name="T37" fmla="*/ 5 h 1660"/>
                    <a:gd name="T38" fmla="*/ 5 w 1232"/>
                    <a:gd name="T39" fmla="*/ 5 h 1660"/>
                    <a:gd name="T40" fmla="*/ 5 w 1232"/>
                    <a:gd name="T41" fmla="*/ 6 h 1660"/>
                    <a:gd name="T42" fmla="*/ 5 w 1232"/>
                    <a:gd name="T43" fmla="*/ 6 h 1660"/>
                    <a:gd name="T44" fmla="*/ 5 w 1232"/>
                    <a:gd name="T45" fmla="*/ 6 h 1660"/>
                    <a:gd name="T46" fmla="*/ 5 w 1232"/>
                    <a:gd name="T47" fmla="*/ 6 h 1660"/>
                    <a:gd name="T48" fmla="*/ 5 w 1232"/>
                    <a:gd name="T49" fmla="*/ 6 h 1660"/>
                    <a:gd name="T50" fmla="*/ 5 w 1232"/>
                    <a:gd name="T51" fmla="*/ 6 h 1660"/>
                    <a:gd name="T52" fmla="*/ 5 w 1232"/>
                    <a:gd name="T53" fmla="*/ 6 h 1660"/>
                    <a:gd name="T54" fmla="*/ 5 w 1232"/>
                    <a:gd name="T55" fmla="*/ 7 h 1660"/>
                    <a:gd name="T56" fmla="*/ 5 w 1232"/>
                    <a:gd name="T57" fmla="*/ 7 h 1660"/>
                    <a:gd name="T58" fmla="*/ 4 w 1232"/>
                    <a:gd name="T59" fmla="*/ 7 h 1660"/>
                    <a:gd name="T60" fmla="*/ 3 w 1232"/>
                    <a:gd name="T61" fmla="*/ 7 h 1660"/>
                    <a:gd name="T62" fmla="*/ 3 w 1232"/>
                    <a:gd name="T63" fmla="*/ 7 h 1660"/>
                    <a:gd name="T64" fmla="*/ 3 w 1232"/>
                    <a:gd name="T65" fmla="*/ 7 h 1660"/>
                    <a:gd name="T66" fmla="*/ 3 w 1232"/>
                    <a:gd name="T67" fmla="*/ 7 h 1660"/>
                    <a:gd name="T68" fmla="*/ 3 w 1232"/>
                    <a:gd name="T69" fmla="*/ 7 h 1660"/>
                    <a:gd name="T70" fmla="*/ 2 w 1232"/>
                    <a:gd name="T71" fmla="*/ 7 h 1660"/>
                    <a:gd name="T72" fmla="*/ 1 w 1232"/>
                    <a:gd name="T73" fmla="*/ 7 h 1660"/>
                    <a:gd name="T74" fmla="*/ 1 w 1232"/>
                    <a:gd name="T75" fmla="*/ 7 h 1660"/>
                    <a:gd name="T76" fmla="*/ 1 w 1232"/>
                    <a:gd name="T77" fmla="*/ 7 h 1660"/>
                    <a:gd name="T78" fmla="*/ 1 w 1232"/>
                    <a:gd name="T79" fmla="*/ 7 h 1660"/>
                    <a:gd name="T80" fmla="*/ 1 w 1232"/>
                    <a:gd name="T81" fmla="*/ 7 h 1660"/>
                    <a:gd name="T82" fmla="*/ 1 w 1232"/>
                    <a:gd name="T83" fmla="*/ 7 h 1660"/>
                    <a:gd name="T84" fmla="*/ 1 w 1232"/>
                    <a:gd name="T85" fmla="*/ 7 h 1660"/>
                    <a:gd name="T86" fmla="*/ 1 w 1232"/>
                    <a:gd name="T87" fmla="*/ 6 h 1660"/>
                    <a:gd name="T88" fmla="*/ 1 w 1232"/>
                    <a:gd name="T89" fmla="*/ 6 h 1660"/>
                    <a:gd name="T90" fmla="*/ 1 w 1232"/>
                    <a:gd name="T91" fmla="*/ 6 h 1660"/>
                    <a:gd name="T92" fmla="*/ 1 w 1232"/>
                    <a:gd name="T93" fmla="*/ 6 h 1660"/>
                    <a:gd name="T94" fmla="*/ 1 w 1232"/>
                    <a:gd name="T95" fmla="*/ 5 h 1660"/>
                    <a:gd name="T96" fmla="*/ 1 w 1232"/>
                    <a:gd name="T97" fmla="*/ 4 h 1660"/>
                    <a:gd name="T98" fmla="*/ 1 w 1232"/>
                    <a:gd name="T99" fmla="*/ 2 h 1660"/>
                    <a:gd name="T100" fmla="*/ 1 w 1232"/>
                    <a:gd name="T101" fmla="*/ 1 h 1660"/>
                    <a:gd name="T102" fmla="*/ 1 w 1232"/>
                    <a:gd name="T103" fmla="*/ 1 h 1660"/>
                    <a:gd name="T104" fmla="*/ 1 w 1232"/>
                    <a:gd name="T105" fmla="*/ 1 h 1660"/>
                    <a:gd name="T106" fmla="*/ 1 w 1232"/>
                    <a:gd name="T107" fmla="*/ 1 h 166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232"/>
                    <a:gd name="T163" fmla="*/ 0 h 1660"/>
                    <a:gd name="T164" fmla="*/ 1232 w 1232"/>
                    <a:gd name="T165" fmla="*/ 1660 h 166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232" h="1660">
                      <a:moveTo>
                        <a:pt x="150" y="0"/>
                      </a:moveTo>
                      <a:lnTo>
                        <a:pt x="180" y="0"/>
                      </a:lnTo>
                      <a:lnTo>
                        <a:pt x="210" y="0"/>
                      </a:lnTo>
                      <a:lnTo>
                        <a:pt x="240" y="1"/>
                      </a:lnTo>
                      <a:lnTo>
                        <a:pt x="271" y="1"/>
                      </a:lnTo>
                      <a:lnTo>
                        <a:pt x="301" y="1"/>
                      </a:lnTo>
                      <a:lnTo>
                        <a:pt x="331" y="1"/>
                      </a:lnTo>
                      <a:lnTo>
                        <a:pt x="361" y="1"/>
                      </a:lnTo>
                      <a:lnTo>
                        <a:pt x="391" y="1"/>
                      </a:lnTo>
                      <a:lnTo>
                        <a:pt x="421" y="1"/>
                      </a:lnTo>
                      <a:lnTo>
                        <a:pt x="452" y="2"/>
                      </a:lnTo>
                      <a:lnTo>
                        <a:pt x="482" y="2"/>
                      </a:lnTo>
                      <a:lnTo>
                        <a:pt x="512" y="2"/>
                      </a:lnTo>
                      <a:lnTo>
                        <a:pt x="542" y="2"/>
                      </a:lnTo>
                      <a:lnTo>
                        <a:pt x="572" y="2"/>
                      </a:lnTo>
                      <a:lnTo>
                        <a:pt x="602" y="2"/>
                      </a:lnTo>
                      <a:lnTo>
                        <a:pt x="632" y="2"/>
                      </a:lnTo>
                      <a:lnTo>
                        <a:pt x="661" y="3"/>
                      </a:lnTo>
                      <a:lnTo>
                        <a:pt x="691" y="3"/>
                      </a:lnTo>
                      <a:lnTo>
                        <a:pt x="723" y="3"/>
                      </a:lnTo>
                      <a:lnTo>
                        <a:pt x="752" y="3"/>
                      </a:lnTo>
                      <a:lnTo>
                        <a:pt x="782" y="3"/>
                      </a:lnTo>
                      <a:lnTo>
                        <a:pt x="812" y="3"/>
                      </a:lnTo>
                      <a:lnTo>
                        <a:pt x="842" y="5"/>
                      </a:lnTo>
                      <a:lnTo>
                        <a:pt x="872" y="5"/>
                      </a:lnTo>
                      <a:lnTo>
                        <a:pt x="902" y="5"/>
                      </a:lnTo>
                      <a:lnTo>
                        <a:pt x="932" y="5"/>
                      </a:lnTo>
                      <a:lnTo>
                        <a:pt x="962" y="5"/>
                      </a:lnTo>
                      <a:lnTo>
                        <a:pt x="992" y="5"/>
                      </a:lnTo>
                      <a:lnTo>
                        <a:pt x="1022" y="5"/>
                      </a:lnTo>
                      <a:lnTo>
                        <a:pt x="1052" y="6"/>
                      </a:lnTo>
                      <a:lnTo>
                        <a:pt x="1082" y="6"/>
                      </a:lnTo>
                      <a:lnTo>
                        <a:pt x="1112" y="6"/>
                      </a:lnTo>
                      <a:lnTo>
                        <a:pt x="1112" y="289"/>
                      </a:lnTo>
                      <a:lnTo>
                        <a:pt x="1112" y="571"/>
                      </a:lnTo>
                      <a:lnTo>
                        <a:pt x="1112" y="854"/>
                      </a:lnTo>
                      <a:lnTo>
                        <a:pt x="1112" y="1135"/>
                      </a:lnTo>
                      <a:lnTo>
                        <a:pt x="1111" y="1165"/>
                      </a:lnTo>
                      <a:lnTo>
                        <a:pt x="1110" y="1194"/>
                      </a:lnTo>
                      <a:lnTo>
                        <a:pt x="1108" y="1224"/>
                      </a:lnTo>
                      <a:lnTo>
                        <a:pt x="1107" y="1254"/>
                      </a:lnTo>
                      <a:lnTo>
                        <a:pt x="1108" y="1282"/>
                      </a:lnTo>
                      <a:lnTo>
                        <a:pt x="1111" y="1311"/>
                      </a:lnTo>
                      <a:lnTo>
                        <a:pt x="1115" y="1341"/>
                      </a:lnTo>
                      <a:lnTo>
                        <a:pt x="1123" y="1370"/>
                      </a:lnTo>
                      <a:lnTo>
                        <a:pt x="1137" y="1387"/>
                      </a:lnTo>
                      <a:lnTo>
                        <a:pt x="1150" y="1406"/>
                      </a:lnTo>
                      <a:lnTo>
                        <a:pt x="1164" y="1423"/>
                      </a:lnTo>
                      <a:lnTo>
                        <a:pt x="1178" y="1441"/>
                      </a:lnTo>
                      <a:lnTo>
                        <a:pt x="1190" y="1460"/>
                      </a:lnTo>
                      <a:lnTo>
                        <a:pt x="1204" y="1477"/>
                      </a:lnTo>
                      <a:lnTo>
                        <a:pt x="1218" y="1496"/>
                      </a:lnTo>
                      <a:lnTo>
                        <a:pt x="1232" y="1513"/>
                      </a:lnTo>
                      <a:lnTo>
                        <a:pt x="1196" y="1528"/>
                      </a:lnTo>
                      <a:lnTo>
                        <a:pt x="1159" y="1542"/>
                      </a:lnTo>
                      <a:lnTo>
                        <a:pt x="1121" y="1555"/>
                      </a:lnTo>
                      <a:lnTo>
                        <a:pt x="1083" y="1568"/>
                      </a:lnTo>
                      <a:lnTo>
                        <a:pt x="1044" y="1580"/>
                      </a:lnTo>
                      <a:lnTo>
                        <a:pt x="1004" y="1591"/>
                      </a:lnTo>
                      <a:lnTo>
                        <a:pt x="963" y="1602"/>
                      </a:lnTo>
                      <a:lnTo>
                        <a:pt x="922" y="1611"/>
                      </a:lnTo>
                      <a:lnTo>
                        <a:pt x="880" y="1620"/>
                      </a:lnTo>
                      <a:lnTo>
                        <a:pt x="839" y="1628"/>
                      </a:lnTo>
                      <a:lnTo>
                        <a:pt x="796" y="1635"/>
                      </a:lnTo>
                      <a:lnTo>
                        <a:pt x="754" y="1641"/>
                      </a:lnTo>
                      <a:lnTo>
                        <a:pt x="711" y="1646"/>
                      </a:lnTo>
                      <a:lnTo>
                        <a:pt x="670" y="1651"/>
                      </a:lnTo>
                      <a:lnTo>
                        <a:pt x="627" y="1655"/>
                      </a:lnTo>
                      <a:lnTo>
                        <a:pt x="584" y="1657"/>
                      </a:lnTo>
                      <a:lnTo>
                        <a:pt x="543" y="1659"/>
                      </a:lnTo>
                      <a:lnTo>
                        <a:pt x="501" y="1660"/>
                      </a:lnTo>
                      <a:lnTo>
                        <a:pt x="460" y="1660"/>
                      </a:lnTo>
                      <a:lnTo>
                        <a:pt x="418" y="1660"/>
                      </a:lnTo>
                      <a:lnTo>
                        <a:pt x="379" y="1659"/>
                      </a:lnTo>
                      <a:lnTo>
                        <a:pt x="339" y="1657"/>
                      </a:lnTo>
                      <a:lnTo>
                        <a:pt x="301" y="1653"/>
                      </a:lnTo>
                      <a:lnTo>
                        <a:pt x="263" y="1649"/>
                      </a:lnTo>
                      <a:lnTo>
                        <a:pt x="226" y="1644"/>
                      </a:lnTo>
                      <a:lnTo>
                        <a:pt x="190" y="1638"/>
                      </a:lnTo>
                      <a:lnTo>
                        <a:pt x="155" y="1632"/>
                      </a:lnTo>
                      <a:lnTo>
                        <a:pt x="121" y="1625"/>
                      </a:lnTo>
                      <a:lnTo>
                        <a:pt x="89" y="1617"/>
                      </a:lnTo>
                      <a:lnTo>
                        <a:pt x="58" y="1606"/>
                      </a:lnTo>
                      <a:lnTo>
                        <a:pt x="28" y="1597"/>
                      </a:lnTo>
                      <a:lnTo>
                        <a:pt x="0" y="1585"/>
                      </a:lnTo>
                      <a:lnTo>
                        <a:pt x="8" y="1568"/>
                      </a:lnTo>
                      <a:lnTo>
                        <a:pt x="16" y="1551"/>
                      </a:lnTo>
                      <a:lnTo>
                        <a:pt x="26" y="1534"/>
                      </a:lnTo>
                      <a:lnTo>
                        <a:pt x="35" y="1516"/>
                      </a:lnTo>
                      <a:lnTo>
                        <a:pt x="44" y="1496"/>
                      </a:lnTo>
                      <a:lnTo>
                        <a:pt x="53" y="1474"/>
                      </a:lnTo>
                      <a:lnTo>
                        <a:pt x="62" y="1447"/>
                      </a:lnTo>
                      <a:lnTo>
                        <a:pt x="69" y="1416"/>
                      </a:lnTo>
                      <a:lnTo>
                        <a:pt x="70" y="1363"/>
                      </a:lnTo>
                      <a:lnTo>
                        <a:pt x="73" y="1310"/>
                      </a:lnTo>
                      <a:lnTo>
                        <a:pt x="74" y="1258"/>
                      </a:lnTo>
                      <a:lnTo>
                        <a:pt x="75" y="1205"/>
                      </a:lnTo>
                      <a:lnTo>
                        <a:pt x="73" y="921"/>
                      </a:lnTo>
                      <a:lnTo>
                        <a:pt x="72" y="635"/>
                      </a:lnTo>
                      <a:lnTo>
                        <a:pt x="69" y="348"/>
                      </a:lnTo>
                      <a:lnTo>
                        <a:pt x="67" y="62"/>
                      </a:lnTo>
                      <a:lnTo>
                        <a:pt x="77" y="54"/>
                      </a:lnTo>
                      <a:lnTo>
                        <a:pt x="88" y="46"/>
                      </a:lnTo>
                      <a:lnTo>
                        <a:pt x="98" y="39"/>
                      </a:lnTo>
                      <a:lnTo>
                        <a:pt x="109" y="31"/>
                      </a:lnTo>
                      <a:lnTo>
                        <a:pt x="119" y="23"/>
                      </a:lnTo>
                      <a:lnTo>
                        <a:pt x="129" y="15"/>
                      </a:lnTo>
                      <a:lnTo>
                        <a:pt x="140" y="8"/>
                      </a:lnTo>
                      <a:lnTo>
                        <a:pt x="150" y="0"/>
                      </a:lnTo>
                      <a:close/>
                    </a:path>
                  </a:pathLst>
                </a:custGeom>
                <a:solidFill>
                  <a:srgbClr val="3D3F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5" name="Freeform 260"/>
                <p:cNvSpPr>
                  <a:spLocks/>
                </p:cNvSpPr>
                <p:nvPr/>
              </p:nvSpPr>
              <p:spPr bwMode="auto">
                <a:xfrm>
                  <a:off x="521" y="871"/>
                  <a:ext cx="571" cy="807"/>
                </a:xfrm>
                <a:custGeom>
                  <a:avLst/>
                  <a:gdLst>
                    <a:gd name="T0" fmla="*/ 1 w 1140"/>
                    <a:gd name="T1" fmla="*/ 0 h 1613"/>
                    <a:gd name="T2" fmla="*/ 1 w 1140"/>
                    <a:gd name="T3" fmla="*/ 1 h 1613"/>
                    <a:gd name="T4" fmla="*/ 2 w 1140"/>
                    <a:gd name="T5" fmla="*/ 1 h 1613"/>
                    <a:gd name="T6" fmla="*/ 2 w 1140"/>
                    <a:gd name="T7" fmla="*/ 1 h 1613"/>
                    <a:gd name="T8" fmla="*/ 2 w 1140"/>
                    <a:gd name="T9" fmla="*/ 1 h 1613"/>
                    <a:gd name="T10" fmla="*/ 2 w 1140"/>
                    <a:gd name="T11" fmla="*/ 1 h 1613"/>
                    <a:gd name="T12" fmla="*/ 2 w 1140"/>
                    <a:gd name="T13" fmla="*/ 1 h 1613"/>
                    <a:gd name="T14" fmla="*/ 3 w 1140"/>
                    <a:gd name="T15" fmla="*/ 1 h 1613"/>
                    <a:gd name="T16" fmla="*/ 3 w 1140"/>
                    <a:gd name="T17" fmla="*/ 1 h 1613"/>
                    <a:gd name="T18" fmla="*/ 3 w 1140"/>
                    <a:gd name="T19" fmla="*/ 1 h 1613"/>
                    <a:gd name="T20" fmla="*/ 3 w 1140"/>
                    <a:gd name="T21" fmla="*/ 1 h 1613"/>
                    <a:gd name="T22" fmla="*/ 4 w 1140"/>
                    <a:gd name="T23" fmla="*/ 1 h 1613"/>
                    <a:gd name="T24" fmla="*/ 4 w 1140"/>
                    <a:gd name="T25" fmla="*/ 1 h 1613"/>
                    <a:gd name="T26" fmla="*/ 4 w 1140"/>
                    <a:gd name="T27" fmla="*/ 1 h 1613"/>
                    <a:gd name="T28" fmla="*/ 4 w 1140"/>
                    <a:gd name="T29" fmla="*/ 1 h 1613"/>
                    <a:gd name="T30" fmla="*/ 4 w 1140"/>
                    <a:gd name="T31" fmla="*/ 1 h 1613"/>
                    <a:gd name="T32" fmla="*/ 5 w 1140"/>
                    <a:gd name="T33" fmla="*/ 2 h 1613"/>
                    <a:gd name="T34" fmla="*/ 5 w 1140"/>
                    <a:gd name="T35" fmla="*/ 4 h 1613"/>
                    <a:gd name="T36" fmla="*/ 5 w 1140"/>
                    <a:gd name="T37" fmla="*/ 5 h 1613"/>
                    <a:gd name="T38" fmla="*/ 5 w 1140"/>
                    <a:gd name="T39" fmla="*/ 5 h 1613"/>
                    <a:gd name="T40" fmla="*/ 5 w 1140"/>
                    <a:gd name="T41" fmla="*/ 5 h 1613"/>
                    <a:gd name="T42" fmla="*/ 5 w 1140"/>
                    <a:gd name="T43" fmla="*/ 5 h 1613"/>
                    <a:gd name="T44" fmla="*/ 5 w 1140"/>
                    <a:gd name="T45" fmla="*/ 6 h 1613"/>
                    <a:gd name="T46" fmla="*/ 5 w 1140"/>
                    <a:gd name="T47" fmla="*/ 6 h 1613"/>
                    <a:gd name="T48" fmla="*/ 5 w 1140"/>
                    <a:gd name="T49" fmla="*/ 6 h 1613"/>
                    <a:gd name="T50" fmla="*/ 5 w 1140"/>
                    <a:gd name="T51" fmla="*/ 6 h 1613"/>
                    <a:gd name="T52" fmla="*/ 5 w 1140"/>
                    <a:gd name="T53" fmla="*/ 6 h 1613"/>
                    <a:gd name="T54" fmla="*/ 5 w 1140"/>
                    <a:gd name="T55" fmla="*/ 6 h 1613"/>
                    <a:gd name="T56" fmla="*/ 4 w 1140"/>
                    <a:gd name="T57" fmla="*/ 6 h 1613"/>
                    <a:gd name="T58" fmla="*/ 4 w 1140"/>
                    <a:gd name="T59" fmla="*/ 6 h 1613"/>
                    <a:gd name="T60" fmla="*/ 4 w 1140"/>
                    <a:gd name="T61" fmla="*/ 6 h 1613"/>
                    <a:gd name="T62" fmla="*/ 3 w 1140"/>
                    <a:gd name="T63" fmla="*/ 7 h 1613"/>
                    <a:gd name="T64" fmla="*/ 3 w 1140"/>
                    <a:gd name="T65" fmla="*/ 7 h 1613"/>
                    <a:gd name="T66" fmla="*/ 3 w 1140"/>
                    <a:gd name="T67" fmla="*/ 7 h 1613"/>
                    <a:gd name="T68" fmla="*/ 2 w 1140"/>
                    <a:gd name="T69" fmla="*/ 7 h 1613"/>
                    <a:gd name="T70" fmla="*/ 2 w 1140"/>
                    <a:gd name="T71" fmla="*/ 7 h 1613"/>
                    <a:gd name="T72" fmla="*/ 2 w 1140"/>
                    <a:gd name="T73" fmla="*/ 7 h 1613"/>
                    <a:gd name="T74" fmla="*/ 2 w 1140"/>
                    <a:gd name="T75" fmla="*/ 7 h 1613"/>
                    <a:gd name="T76" fmla="*/ 1 w 1140"/>
                    <a:gd name="T77" fmla="*/ 7 h 1613"/>
                    <a:gd name="T78" fmla="*/ 1 w 1140"/>
                    <a:gd name="T79" fmla="*/ 7 h 1613"/>
                    <a:gd name="T80" fmla="*/ 1 w 1140"/>
                    <a:gd name="T81" fmla="*/ 7 h 1613"/>
                    <a:gd name="T82" fmla="*/ 1 w 1140"/>
                    <a:gd name="T83" fmla="*/ 7 h 1613"/>
                    <a:gd name="T84" fmla="*/ 1 w 1140"/>
                    <a:gd name="T85" fmla="*/ 7 h 1613"/>
                    <a:gd name="T86" fmla="*/ 1 w 1140"/>
                    <a:gd name="T87" fmla="*/ 6 h 1613"/>
                    <a:gd name="T88" fmla="*/ 1 w 1140"/>
                    <a:gd name="T89" fmla="*/ 6 h 1613"/>
                    <a:gd name="T90" fmla="*/ 1 w 1140"/>
                    <a:gd name="T91" fmla="*/ 6 h 1613"/>
                    <a:gd name="T92" fmla="*/ 1 w 1140"/>
                    <a:gd name="T93" fmla="*/ 6 h 1613"/>
                    <a:gd name="T94" fmla="*/ 1 w 1140"/>
                    <a:gd name="T95" fmla="*/ 5 h 1613"/>
                    <a:gd name="T96" fmla="*/ 1 w 1140"/>
                    <a:gd name="T97" fmla="*/ 4 h 1613"/>
                    <a:gd name="T98" fmla="*/ 1 w 1140"/>
                    <a:gd name="T99" fmla="*/ 2 h 1613"/>
                    <a:gd name="T100" fmla="*/ 1 w 1140"/>
                    <a:gd name="T101" fmla="*/ 1 h 1613"/>
                    <a:gd name="T102" fmla="*/ 1 w 1140"/>
                    <a:gd name="T103" fmla="*/ 1 h 1613"/>
                    <a:gd name="T104" fmla="*/ 1 w 1140"/>
                    <a:gd name="T105" fmla="*/ 1 h 1613"/>
                    <a:gd name="T106" fmla="*/ 1 w 1140"/>
                    <a:gd name="T107" fmla="*/ 1 h 161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140"/>
                    <a:gd name="T163" fmla="*/ 0 h 1613"/>
                    <a:gd name="T164" fmla="*/ 1140 w 1140"/>
                    <a:gd name="T165" fmla="*/ 1613 h 161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140" h="1613">
                      <a:moveTo>
                        <a:pt x="132" y="0"/>
                      </a:moveTo>
                      <a:lnTo>
                        <a:pt x="160" y="0"/>
                      </a:lnTo>
                      <a:lnTo>
                        <a:pt x="189" y="0"/>
                      </a:lnTo>
                      <a:lnTo>
                        <a:pt x="216" y="1"/>
                      </a:lnTo>
                      <a:lnTo>
                        <a:pt x="245" y="1"/>
                      </a:lnTo>
                      <a:lnTo>
                        <a:pt x="273" y="1"/>
                      </a:lnTo>
                      <a:lnTo>
                        <a:pt x="301" y="1"/>
                      </a:lnTo>
                      <a:lnTo>
                        <a:pt x="329" y="1"/>
                      </a:lnTo>
                      <a:lnTo>
                        <a:pt x="357" y="1"/>
                      </a:lnTo>
                      <a:lnTo>
                        <a:pt x="386" y="2"/>
                      </a:lnTo>
                      <a:lnTo>
                        <a:pt x="413" y="2"/>
                      </a:lnTo>
                      <a:lnTo>
                        <a:pt x="441" y="2"/>
                      </a:lnTo>
                      <a:lnTo>
                        <a:pt x="470" y="2"/>
                      </a:lnTo>
                      <a:lnTo>
                        <a:pt x="498" y="2"/>
                      </a:lnTo>
                      <a:lnTo>
                        <a:pt x="525" y="3"/>
                      </a:lnTo>
                      <a:lnTo>
                        <a:pt x="554" y="3"/>
                      </a:lnTo>
                      <a:lnTo>
                        <a:pt x="582" y="3"/>
                      </a:lnTo>
                      <a:lnTo>
                        <a:pt x="610" y="3"/>
                      </a:lnTo>
                      <a:lnTo>
                        <a:pt x="638" y="3"/>
                      </a:lnTo>
                      <a:lnTo>
                        <a:pt x="666" y="5"/>
                      </a:lnTo>
                      <a:lnTo>
                        <a:pt x="695" y="5"/>
                      </a:lnTo>
                      <a:lnTo>
                        <a:pt x="722" y="5"/>
                      </a:lnTo>
                      <a:lnTo>
                        <a:pt x="750" y="5"/>
                      </a:lnTo>
                      <a:lnTo>
                        <a:pt x="779" y="5"/>
                      </a:lnTo>
                      <a:lnTo>
                        <a:pt x="806" y="5"/>
                      </a:lnTo>
                      <a:lnTo>
                        <a:pt x="834" y="6"/>
                      </a:lnTo>
                      <a:lnTo>
                        <a:pt x="863" y="6"/>
                      </a:lnTo>
                      <a:lnTo>
                        <a:pt x="890" y="6"/>
                      </a:lnTo>
                      <a:lnTo>
                        <a:pt x="918" y="6"/>
                      </a:lnTo>
                      <a:lnTo>
                        <a:pt x="946" y="6"/>
                      </a:lnTo>
                      <a:lnTo>
                        <a:pt x="974" y="7"/>
                      </a:lnTo>
                      <a:lnTo>
                        <a:pt x="1002" y="7"/>
                      </a:lnTo>
                      <a:lnTo>
                        <a:pt x="1030" y="7"/>
                      </a:lnTo>
                      <a:lnTo>
                        <a:pt x="1030" y="271"/>
                      </a:lnTo>
                      <a:lnTo>
                        <a:pt x="1030" y="533"/>
                      </a:lnTo>
                      <a:lnTo>
                        <a:pt x="1030" y="797"/>
                      </a:lnTo>
                      <a:lnTo>
                        <a:pt x="1030" y="1060"/>
                      </a:lnTo>
                      <a:lnTo>
                        <a:pt x="1029" y="1088"/>
                      </a:lnTo>
                      <a:lnTo>
                        <a:pt x="1029" y="1115"/>
                      </a:lnTo>
                      <a:lnTo>
                        <a:pt x="1027" y="1143"/>
                      </a:lnTo>
                      <a:lnTo>
                        <a:pt x="1026" y="1171"/>
                      </a:lnTo>
                      <a:lnTo>
                        <a:pt x="1027" y="1197"/>
                      </a:lnTo>
                      <a:lnTo>
                        <a:pt x="1030" y="1225"/>
                      </a:lnTo>
                      <a:lnTo>
                        <a:pt x="1033" y="1252"/>
                      </a:lnTo>
                      <a:lnTo>
                        <a:pt x="1040" y="1279"/>
                      </a:lnTo>
                      <a:lnTo>
                        <a:pt x="1053" y="1296"/>
                      </a:lnTo>
                      <a:lnTo>
                        <a:pt x="1065" y="1312"/>
                      </a:lnTo>
                      <a:lnTo>
                        <a:pt x="1078" y="1330"/>
                      </a:lnTo>
                      <a:lnTo>
                        <a:pt x="1091" y="1346"/>
                      </a:lnTo>
                      <a:lnTo>
                        <a:pt x="1102" y="1362"/>
                      </a:lnTo>
                      <a:lnTo>
                        <a:pt x="1115" y="1378"/>
                      </a:lnTo>
                      <a:lnTo>
                        <a:pt x="1128" y="1395"/>
                      </a:lnTo>
                      <a:lnTo>
                        <a:pt x="1140" y="1411"/>
                      </a:lnTo>
                      <a:lnTo>
                        <a:pt x="1107" y="1425"/>
                      </a:lnTo>
                      <a:lnTo>
                        <a:pt x="1074" y="1440"/>
                      </a:lnTo>
                      <a:lnTo>
                        <a:pt x="1038" y="1454"/>
                      </a:lnTo>
                      <a:lnTo>
                        <a:pt x="1002" y="1467"/>
                      </a:lnTo>
                      <a:lnTo>
                        <a:pt x="966" y="1481"/>
                      </a:lnTo>
                      <a:lnTo>
                        <a:pt x="928" y="1493"/>
                      </a:lnTo>
                      <a:lnTo>
                        <a:pt x="892" y="1505"/>
                      </a:lnTo>
                      <a:lnTo>
                        <a:pt x="854" y="1517"/>
                      </a:lnTo>
                      <a:lnTo>
                        <a:pt x="814" y="1528"/>
                      </a:lnTo>
                      <a:lnTo>
                        <a:pt x="776" y="1539"/>
                      </a:lnTo>
                      <a:lnTo>
                        <a:pt x="737" y="1549"/>
                      </a:lnTo>
                      <a:lnTo>
                        <a:pt x="698" y="1559"/>
                      </a:lnTo>
                      <a:lnTo>
                        <a:pt x="659" y="1567"/>
                      </a:lnTo>
                      <a:lnTo>
                        <a:pt x="620" y="1576"/>
                      </a:lnTo>
                      <a:lnTo>
                        <a:pt x="581" y="1583"/>
                      </a:lnTo>
                      <a:lnTo>
                        <a:pt x="541" y="1590"/>
                      </a:lnTo>
                      <a:lnTo>
                        <a:pt x="503" y="1596"/>
                      </a:lnTo>
                      <a:lnTo>
                        <a:pt x="464" y="1600"/>
                      </a:lnTo>
                      <a:lnTo>
                        <a:pt x="426" y="1605"/>
                      </a:lnTo>
                      <a:lnTo>
                        <a:pt x="389" y="1608"/>
                      </a:lnTo>
                      <a:lnTo>
                        <a:pt x="351" y="1611"/>
                      </a:lnTo>
                      <a:lnTo>
                        <a:pt x="316" y="1613"/>
                      </a:lnTo>
                      <a:lnTo>
                        <a:pt x="280" y="1613"/>
                      </a:lnTo>
                      <a:lnTo>
                        <a:pt x="244" y="1613"/>
                      </a:lnTo>
                      <a:lnTo>
                        <a:pt x="210" y="1611"/>
                      </a:lnTo>
                      <a:lnTo>
                        <a:pt x="176" y="1608"/>
                      </a:lnTo>
                      <a:lnTo>
                        <a:pt x="144" y="1604"/>
                      </a:lnTo>
                      <a:lnTo>
                        <a:pt x="113" y="1599"/>
                      </a:lnTo>
                      <a:lnTo>
                        <a:pt x="83" y="1593"/>
                      </a:lnTo>
                      <a:lnTo>
                        <a:pt x="54" y="1585"/>
                      </a:lnTo>
                      <a:lnTo>
                        <a:pt x="26" y="1577"/>
                      </a:lnTo>
                      <a:lnTo>
                        <a:pt x="0" y="1567"/>
                      </a:lnTo>
                      <a:lnTo>
                        <a:pt x="6" y="1550"/>
                      </a:lnTo>
                      <a:lnTo>
                        <a:pt x="13" y="1534"/>
                      </a:lnTo>
                      <a:lnTo>
                        <a:pt x="21" y="1517"/>
                      </a:lnTo>
                      <a:lnTo>
                        <a:pt x="29" y="1500"/>
                      </a:lnTo>
                      <a:lnTo>
                        <a:pt x="36" y="1482"/>
                      </a:lnTo>
                      <a:lnTo>
                        <a:pt x="44" y="1460"/>
                      </a:lnTo>
                      <a:lnTo>
                        <a:pt x="51" y="1436"/>
                      </a:lnTo>
                      <a:lnTo>
                        <a:pt x="56" y="1408"/>
                      </a:lnTo>
                      <a:lnTo>
                        <a:pt x="57" y="1338"/>
                      </a:lnTo>
                      <a:lnTo>
                        <a:pt x="60" y="1269"/>
                      </a:lnTo>
                      <a:lnTo>
                        <a:pt x="61" y="1198"/>
                      </a:lnTo>
                      <a:lnTo>
                        <a:pt x="62" y="1129"/>
                      </a:lnTo>
                      <a:lnTo>
                        <a:pt x="61" y="862"/>
                      </a:lnTo>
                      <a:lnTo>
                        <a:pt x="59" y="594"/>
                      </a:lnTo>
                      <a:lnTo>
                        <a:pt x="57" y="327"/>
                      </a:lnTo>
                      <a:lnTo>
                        <a:pt x="55" y="59"/>
                      </a:lnTo>
                      <a:lnTo>
                        <a:pt x="64" y="52"/>
                      </a:lnTo>
                      <a:lnTo>
                        <a:pt x="75" y="44"/>
                      </a:lnTo>
                      <a:lnTo>
                        <a:pt x="84" y="37"/>
                      </a:lnTo>
                      <a:lnTo>
                        <a:pt x="94" y="29"/>
                      </a:lnTo>
                      <a:lnTo>
                        <a:pt x="104" y="22"/>
                      </a:lnTo>
                      <a:lnTo>
                        <a:pt x="113" y="15"/>
                      </a:lnTo>
                      <a:lnTo>
                        <a:pt x="123" y="7"/>
                      </a:lnTo>
                      <a:lnTo>
                        <a:pt x="132" y="0"/>
                      </a:lnTo>
                      <a:close/>
                    </a:path>
                  </a:pathLst>
                </a:custGeom>
                <a:solidFill>
                  <a:srgbClr val="4747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6" name="Freeform 261"/>
                <p:cNvSpPr>
                  <a:spLocks/>
                </p:cNvSpPr>
                <p:nvPr/>
              </p:nvSpPr>
              <p:spPr bwMode="auto">
                <a:xfrm>
                  <a:off x="527" y="872"/>
                  <a:ext cx="526" cy="788"/>
                </a:xfrm>
                <a:custGeom>
                  <a:avLst/>
                  <a:gdLst>
                    <a:gd name="T0" fmla="*/ 1 w 1051"/>
                    <a:gd name="T1" fmla="*/ 0 h 1576"/>
                    <a:gd name="T2" fmla="*/ 1 w 1051"/>
                    <a:gd name="T3" fmla="*/ 1 h 1576"/>
                    <a:gd name="T4" fmla="*/ 1 w 1051"/>
                    <a:gd name="T5" fmla="*/ 1 h 1576"/>
                    <a:gd name="T6" fmla="*/ 2 w 1051"/>
                    <a:gd name="T7" fmla="*/ 1 h 1576"/>
                    <a:gd name="T8" fmla="*/ 2 w 1051"/>
                    <a:gd name="T9" fmla="*/ 1 h 1576"/>
                    <a:gd name="T10" fmla="*/ 2 w 1051"/>
                    <a:gd name="T11" fmla="*/ 1 h 1576"/>
                    <a:gd name="T12" fmla="*/ 2 w 1051"/>
                    <a:gd name="T13" fmla="*/ 1 h 1576"/>
                    <a:gd name="T14" fmla="*/ 2 w 1051"/>
                    <a:gd name="T15" fmla="*/ 1 h 1576"/>
                    <a:gd name="T16" fmla="*/ 3 w 1051"/>
                    <a:gd name="T17" fmla="*/ 1 h 1576"/>
                    <a:gd name="T18" fmla="*/ 3 w 1051"/>
                    <a:gd name="T19" fmla="*/ 1 h 1576"/>
                    <a:gd name="T20" fmla="*/ 3 w 1051"/>
                    <a:gd name="T21" fmla="*/ 1 h 1576"/>
                    <a:gd name="T22" fmla="*/ 3 w 1051"/>
                    <a:gd name="T23" fmla="*/ 1 h 1576"/>
                    <a:gd name="T24" fmla="*/ 4 w 1051"/>
                    <a:gd name="T25" fmla="*/ 1 h 1576"/>
                    <a:gd name="T26" fmla="*/ 4 w 1051"/>
                    <a:gd name="T27" fmla="*/ 1 h 1576"/>
                    <a:gd name="T28" fmla="*/ 4 w 1051"/>
                    <a:gd name="T29" fmla="*/ 1 h 1576"/>
                    <a:gd name="T30" fmla="*/ 4 w 1051"/>
                    <a:gd name="T31" fmla="*/ 1 h 1576"/>
                    <a:gd name="T32" fmla="*/ 4 w 1051"/>
                    <a:gd name="T33" fmla="*/ 1 h 1576"/>
                    <a:gd name="T34" fmla="*/ 4 w 1051"/>
                    <a:gd name="T35" fmla="*/ 3 h 1576"/>
                    <a:gd name="T36" fmla="*/ 4 w 1051"/>
                    <a:gd name="T37" fmla="*/ 4 h 1576"/>
                    <a:gd name="T38" fmla="*/ 4 w 1051"/>
                    <a:gd name="T39" fmla="*/ 5 h 1576"/>
                    <a:gd name="T40" fmla="*/ 4 w 1051"/>
                    <a:gd name="T41" fmla="*/ 5 h 1576"/>
                    <a:gd name="T42" fmla="*/ 4 w 1051"/>
                    <a:gd name="T43" fmla="*/ 5 h 1576"/>
                    <a:gd name="T44" fmla="*/ 4 w 1051"/>
                    <a:gd name="T45" fmla="*/ 5 h 1576"/>
                    <a:gd name="T46" fmla="*/ 4 w 1051"/>
                    <a:gd name="T47" fmla="*/ 5 h 1576"/>
                    <a:gd name="T48" fmla="*/ 4 w 1051"/>
                    <a:gd name="T49" fmla="*/ 5 h 1576"/>
                    <a:gd name="T50" fmla="*/ 5 w 1051"/>
                    <a:gd name="T51" fmla="*/ 6 h 1576"/>
                    <a:gd name="T52" fmla="*/ 4 w 1051"/>
                    <a:gd name="T53" fmla="*/ 6 h 1576"/>
                    <a:gd name="T54" fmla="*/ 4 w 1051"/>
                    <a:gd name="T55" fmla="*/ 6 h 1576"/>
                    <a:gd name="T56" fmla="*/ 4 w 1051"/>
                    <a:gd name="T57" fmla="*/ 6 h 1576"/>
                    <a:gd name="T58" fmla="*/ 4 w 1051"/>
                    <a:gd name="T59" fmla="*/ 6 h 1576"/>
                    <a:gd name="T60" fmla="*/ 3 w 1051"/>
                    <a:gd name="T61" fmla="*/ 6 h 1576"/>
                    <a:gd name="T62" fmla="*/ 3 w 1051"/>
                    <a:gd name="T63" fmla="*/ 6 h 1576"/>
                    <a:gd name="T64" fmla="*/ 3 w 1051"/>
                    <a:gd name="T65" fmla="*/ 6 h 1576"/>
                    <a:gd name="T66" fmla="*/ 3 w 1051"/>
                    <a:gd name="T67" fmla="*/ 6 h 1576"/>
                    <a:gd name="T68" fmla="*/ 2 w 1051"/>
                    <a:gd name="T69" fmla="*/ 6 h 1576"/>
                    <a:gd name="T70" fmla="*/ 2 w 1051"/>
                    <a:gd name="T71" fmla="*/ 6 h 1576"/>
                    <a:gd name="T72" fmla="*/ 2 w 1051"/>
                    <a:gd name="T73" fmla="*/ 6 h 1576"/>
                    <a:gd name="T74" fmla="*/ 2 w 1051"/>
                    <a:gd name="T75" fmla="*/ 6 h 1576"/>
                    <a:gd name="T76" fmla="*/ 1 w 1051"/>
                    <a:gd name="T77" fmla="*/ 6 h 1576"/>
                    <a:gd name="T78" fmla="*/ 1 w 1051"/>
                    <a:gd name="T79" fmla="*/ 6 h 1576"/>
                    <a:gd name="T80" fmla="*/ 1 w 1051"/>
                    <a:gd name="T81" fmla="*/ 6 h 1576"/>
                    <a:gd name="T82" fmla="*/ 1 w 1051"/>
                    <a:gd name="T83" fmla="*/ 6 h 1576"/>
                    <a:gd name="T84" fmla="*/ 1 w 1051"/>
                    <a:gd name="T85" fmla="*/ 6 h 1576"/>
                    <a:gd name="T86" fmla="*/ 1 w 1051"/>
                    <a:gd name="T87" fmla="*/ 6 h 1576"/>
                    <a:gd name="T88" fmla="*/ 1 w 1051"/>
                    <a:gd name="T89" fmla="*/ 6 h 1576"/>
                    <a:gd name="T90" fmla="*/ 1 w 1051"/>
                    <a:gd name="T91" fmla="*/ 6 h 1576"/>
                    <a:gd name="T92" fmla="*/ 1 w 1051"/>
                    <a:gd name="T93" fmla="*/ 6 h 1576"/>
                    <a:gd name="T94" fmla="*/ 1 w 1051"/>
                    <a:gd name="T95" fmla="*/ 5 h 1576"/>
                    <a:gd name="T96" fmla="*/ 1 w 1051"/>
                    <a:gd name="T97" fmla="*/ 3 h 1576"/>
                    <a:gd name="T98" fmla="*/ 1 w 1051"/>
                    <a:gd name="T99" fmla="*/ 2 h 1576"/>
                    <a:gd name="T100" fmla="*/ 1 w 1051"/>
                    <a:gd name="T101" fmla="*/ 1 h 1576"/>
                    <a:gd name="T102" fmla="*/ 1 w 1051"/>
                    <a:gd name="T103" fmla="*/ 1 h 1576"/>
                    <a:gd name="T104" fmla="*/ 1 w 1051"/>
                    <a:gd name="T105" fmla="*/ 1 h 1576"/>
                    <a:gd name="T106" fmla="*/ 1 w 1051"/>
                    <a:gd name="T107" fmla="*/ 1 h 157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51"/>
                    <a:gd name="T163" fmla="*/ 0 h 1576"/>
                    <a:gd name="T164" fmla="*/ 1051 w 1051"/>
                    <a:gd name="T165" fmla="*/ 1576 h 157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51" h="1576">
                      <a:moveTo>
                        <a:pt x="118" y="0"/>
                      </a:moveTo>
                      <a:lnTo>
                        <a:pt x="144" y="0"/>
                      </a:lnTo>
                      <a:lnTo>
                        <a:pt x="170" y="0"/>
                      </a:lnTo>
                      <a:lnTo>
                        <a:pt x="196" y="1"/>
                      </a:lnTo>
                      <a:lnTo>
                        <a:pt x="222" y="1"/>
                      </a:lnTo>
                      <a:lnTo>
                        <a:pt x="248" y="1"/>
                      </a:lnTo>
                      <a:lnTo>
                        <a:pt x="275" y="1"/>
                      </a:lnTo>
                      <a:lnTo>
                        <a:pt x="300" y="1"/>
                      </a:lnTo>
                      <a:lnTo>
                        <a:pt x="326" y="1"/>
                      </a:lnTo>
                      <a:lnTo>
                        <a:pt x="352" y="1"/>
                      </a:lnTo>
                      <a:lnTo>
                        <a:pt x="378" y="2"/>
                      </a:lnTo>
                      <a:lnTo>
                        <a:pt x="405" y="2"/>
                      </a:lnTo>
                      <a:lnTo>
                        <a:pt x="430" y="2"/>
                      </a:lnTo>
                      <a:lnTo>
                        <a:pt x="457" y="2"/>
                      </a:lnTo>
                      <a:lnTo>
                        <a:pt x="483" y="2"/>
                      </a:lnTo>
                      <a:lnTo>
                        <a:pt x="508" y="2"/>
                      </a:lnTo>
                      <a:lnTo>
                        <a:pt x="535" y="2"/>
                      </a:lnTo>
                      <a:lnTo>
                        <a:pt x="560" y="4"/>
                      </a:lnTo>
                      <a:lnTo>
                        <a:pt x="587" y="4"/>
                      </a:lnTo>
                      <a:lnTo>
                        <a:pt x="613" y="4"/>
                      </a:lnTo>
                      <a:lnTo>
                        <a:pt x="639" y="4"/>
                      </a:lnTo>
                      <a:lnTo>
                        <a:pt x="665" y="4"/>
                      </a:lnTo>
                      <a:lnTo>
                        <a:pt x="690" y="4"/>
                      </a:lnTo>
                      <a:lnTo>
                        <a:pt x="717" y="5"/>
                      </a:lnTo>
                      <a:lnTo>
                        <a:pt x="742" y="5"/>
                      </a:lnTo>
                      <a:lnTo>
                        <a:pt x="769" y="5"/>
                      </a:lnTo>
                      <a:lnTo>
                        <a:pt x="794" y="5"/>
                      </a:lnTo>
                      <a:lnTo>
                        <a:pt x="821" y="5"/>
                      </a:lnTo>
                      <a:lnTo>
                        <a:pt x="846" y="5"/>
                      </a:lnTo>
                      <a:lnTo>
                        <a:pt x="872" y="5"/>
                      </a:lnTo>
                      <a:lnTo>
                        <a:pt x="898" y="6"/>
                      </a:lnTo>
                      <a:lnTo>
                        <a:pt x="924" y="6"/>
                      </a:lnTo>
                      <a:lnTo>
                        <a:pt x="950" y="6"/>
                      </a:lnTo>
                      <a:lnTo>
                        <a:pt x="950" y="251"/>
                      </a:lnTo>
                      <a:lnTo>
                        <a:pt x="950" y="496"/>
                      </a:lnTo>
                      <a:lnTo>
                        <a:pt x="950" y="740"/>
                      </a:lnTo>
                      <a:lnTo>
                        <a:pt x="950" y="983"/>
                      </a:lnTo>
                      <a:lnTo>
                        <a:pt x="949" y="1008"/>
                      </a:lnTo>
                      <a:lnTo>
                        <a:pt x="949" y="1035"/>
                      </a:lnTo>
                      <a:lnTo>
                        <a:pt x="947" y="1060"/>
                      </a:lnTo>
                      <a:lnTo>
                        <a:pt x="946" y="1087"/>
                      </a:lnTo>
                      <a:lnTo>
                        <a:pt x="947" y="1112"/>
                      </a:lnTo>
                      <a:lnTo>
                        <a:pt x="950" y="1136"/>
                      </a:lnTo>
                      <a:lnTo>
                        <a:pt x="953" y="1162"/>
                      </a:lnTo>
                      <a:lnTo>
                        <a:pt x="959" y="1187"/>
                      </a:lnTo>
                      <a:lnTo>
                        <a:pt x="970" y="1202"/>
                      </a:lnTo>
                      <a:lnTo>
                        <a:pt x="982" y="1218"/>
                      </a:lnTo>
                      <a:lnTo>
                        <a:pt x="993" y="1233"/>
                      </a:lnTo>
                      <a:lnTo>
                        <a:pt x="1005" y="1248"/>
                      </a:lnTo>
                      <a:lnTo>
                        <a:pt x="1016" y="1264"/>
                      </a:lnTo>
                      <a:lnTo>
                        <a:pt x="1028" y="1279"/>
                      </a:lnTo>
                      <a:lnTo>
                        <a:pt x="1040" y="1295"/>
                      </a:lnTo>
                      <a:lnTo>
                        <a:pt x="1051" y="1310"/>
                      </a:lnTo>
                      <a:lnTo>
                        <a:pt x="1020" y="1324"/>
                      </a:lnTo>
                      <a:lnTo>
                        <a:pt x="989" y="1338"/>
                      </a:lnTo>
                      <a:lnTo>
                        <a:pt x="957" y="1352"/>
                      </a:lnTo>
                      <a:lnTo>
                        <a:pt x="924" y="1365"/>
                      </a:lnTo>
                      <a:lnTo>
                        <a:pt x="891" y="1380"/>
                      </a:lnTo>
                      <a:lnTo>
                        <a:pt x="856" y="1394"/>
                      </a:lnTo>
                      <a:lnTo>
                        <a:pt x="822" y="1408"/>
                      </a:lnTo>
                      <a:lnTo>
                        <a:pt x="787" y="1422"/>
                      </a:lnTo>
                      <a:lnTo>
                        <a:pt x="752" y="1436"/>
                      </a:lnTo>
                      <a:lnTo>
                        <a:pt x="716" y="1450"/>
                      </a:lnTo>
                      <a:lnTo>
                        <a:pt x="680" y="1462"/>
                      </a:lnTo>
                      <a:lnTo>
                        <a:pt x="644" y="1476"/>
                      </a:lnTo>
                      <a:lnTo>
                        <a:pt x="609" y="1488"/>
                      </a:lnTo>
                      <a:lnTo>
                        <a:pt x="573" y="1500"/>
                      </a:lnTo>
                      <a:lnTo>
                        <a:pt x="537" y="1511"/>
                      </a:lnTo>
                      <a:lnTo>
                        <a:pt x="502" y="1521"/>
                      </a:lnTo>
                      <a:lnTo>
                        <a:pt x="466" y="1531"/>
                      </a:lnTo>
                      <a:lnTo>
                        <a:pt x="430" y="1541"/>
                      </a:lnTo>
                      <a:lnTo>
                        <a:pt x="396" y="1549"/>
                      </a:lnTo>
                      <a:lnTo>
                        <a:pt x="361" y="1556"/>
                      </a:lnTo>
                      <a:lnTo>
                        <a:pt x="326" y="1563"/>
                      </a:lnTo>
                      <a:lnTo>
                        <a:pt x="293" y="1567"/>
                      </a:lnTo>
                      <a:lnTo>
                        <a:pt x="260" y="1572"/>
                      </a:lnTo>
                      <a:lnTo>
                        <a:pt x="227" y="1574"/>
                      </a:lnTo>
                      <a:lnTo>
                        <a:pt x="196" y="1576"/>
                      </a:lnTo>
                      <a:lnTo>
                        <a:pt x="165" y="1576"/>
                      </a:lnTo>
                      <a:lnTo>
                        <a:pt x="135" y="1575"/>
                      </a:lnTo>
                      <a:lnTo>
                        <a:pt x="106" y="1573"/>
                      </a:lnTo>
                      <a:lnTo>
                        <a:pt x="78" y="1568"/>
                      </a:lnTo>
                      <a:lnTo>
                        <a:pt x="51" y="1563"/>
                      </a:lnTo>
                      <a:lnTo>
                        <a:pt x="25" y="1556"/>
                      </a:lnTo>
                      <a:lnTo>
                        <a:pt x="0" y="1546"/>
                      </a:lnTo>
                      <a:lnTo>
                        <a:pt x="5" y="1530"/>
                      </a:lnTo>
                      <a:lnTo>
                        <a:pt x="11" y="1515"/>
                      </a:lnTo>
                      <a:lnTo>
                        <a:pt x="18" y="1500"/>
                      </a:lnTo>
                      <a:lnTo>
                        <a:pt x="23" y="1484"/>
                      </a:lnTo>
                      <a:lnTo>
                        <a:pt x="30" y="1466"/>
                      </a:lnTo>
                      <a:lnTo>
                        <a:pt x="36" y="1446"/>
                      </a:lnTo>
                      <a:lnTo>
                        <a:pt x="42" y="1424"/>
                      </a:lnTo>
                      <a:lnTo>
                        <a:pt x="46" y="1398"/>
                      </a:lnTo>
                      <a:lnTo>
                        <a:pt x="48" y="1311"/>
                      </a:lnTo>
                      <a:lnTo>
                        <a:pt x="49" y="1224"/>
                      </a:lnTo>
                      <a:lnTo>
                        <a:pt x="49" y="1137"/>
                      </a:lnTo>
                      <a:lnTo>
                        <a:pt x="50" y="1051"/>
                      </a:lnTo>
                      <a:lnTo>
                        <a:pt x="49" y="802"/>
                      </a:lnTo>
                      <a:lnTo>
                        <a:pt x="48" y="553"/>
                      </a:lnTo>
                      <a:lnTo>
                        <a:pt x="46" y="304"/>
                      </a:lnTo>
                      <a:lnTo>
                        <a:pt x="45" y="54"/>
                      </a:lnTo>
                      <a:lnTo>
                        <a:pt x="55" y="47"/>
                      </a:lnTo>
                      <a:lnTo>
                        <a:pt x="64" y="42"/>
                      </a:lnTo>
                      <a:lnTo>
                        <a:pt x="73" y="35"/>
                      </a:lnTo>
                      <a:lnTo>
                        <a:pt x="82" y="28"/>
                      </a:lnTo>
                      <a:lnTo>
                        <a:pt x="90" y="21"/>
                      </a:lnTo>
                      <a:lnTo>
                        <a:pt x="99" y="14"/>
                      </a:lnTo>
                      <a:lnTo>
                        <a:pt x="109" y="7"/>
                      </a:lnTo>
                      <a:lnTo>
                        <a:pt x="118" y="0"/>
                      </a:lnTo>
                      <a:close/>
                    </a:path>
                  </a:pathLst>
                </a:custGeom>
                <a:solidFill>
                  <a:srgbClr val="4F4F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7" name="Freeform 262"/>
                <p:cNvSpPr>
                  <a:spLocks/>
                </p:cNvSpPr>
                <p:nvPr/>
              </p:nvSpPr>
              <p:spPr bwMode="auto">
                <a:xfrm>
                  <a:off x="534" y="872"/>
                  <a:ext cx="479" cy="773"/>
                </a:xfrm>
                <a:custGeom>
                  <a:avLst/>
                  <a:gdLst>
                    <a:gd name="T0" fmla="*/ 0 w 960"/>
                    <a:gd name="T1" fmla="*/ 0 h 1548"/>
                    <a:gd name="T2" fmla="*/ 0 w 960"/>
                    <a:gd name="T3" fmla="*/ 0 h 1548"/>
                    <a:gd name="T4" fmla="*/ 0 w 960"/>
                    <a:gd name="T5" fmla="*/ 0 h 1548"/>
                    <a:gd name="T6" fmla="*/ 1 w 960"/>
                    <a:gd name="T7" fmla="*/ 0 h 1548"/>
                    <a:gd name="T8" fmla="*/ 1 w 960"/>
                    <a:gd name="T9" fmla="*/ 0 h 1548"/>
                    <a:gd name="T10" fmla="*/ 1 w 960"/>
                    <a:gd name="T11" fmla="*/ 0 h 1548"/>
                    <a:gd name="T12" fmla="*/ 1 w 960"/>
                    <a:gd name="T13" fmla="*/ 0 h 1548"/>
                    <a:gd name="T14" fmla="*/ 1 w 960"/>
                    <a:gd name="T15" fmla="*/ 0 h 1548"/>
                    <a:gd name="T16" fmla="*/ 1 w 960"/>
                    <a:gd name="T17" fmla="*/ 0 h 1548"/>
                    <a:gd name="T18" fmla="*/ 2 w 960"/>
                    <a:gd name="T19" fmla="*/ 0 h 1548"/>
                    <a:gd name="T20" fmla="*/ 2 w 960"/>
                    <a:gd name="T21" fmla="*/ 0 h 1548"/>
                    <a:gd name="T22" fmla="*/ 2 w 960"/>
                    <a:gd name="T23" fmla="*/ 0 h 1548"/>
                    <a:gd name="T24" fmla="*/ 2 w 960"/>
                    <a:gd name="T25" fmla="*/ 0 h 1548"/>
                    <a:gd name="T26" fmla="*/ 2 w 960"/>
                    <a:gd name="T27" fmla="*/ 0 h 1548"/>
                    <a:gd name="T28" fmla="*/ 3 w 960"/>
                    <a:gd name="T29" fmla="*/ 0 h 1548"/>
                    <a:gd name="T30" fmla="*/ 3 w 960"/>
                    <a:gd name="T31" fmla="*/ 0 h 1548"/>
                    <a:gd name="T32" fmla="*/ 3 w 960"/>
                    <a:gd name="T33" fmla="*/ 0 h 1548"/>
                    <a:gd name="T34" fmla="*/ 3 w 960"/>
                    <a:gd name="T35" fmla="*/ 2 h 1548"/>
                    <a:gd name="T36" fmla="*/ 3 w 960"/>
                    <a:gd name="T37" fmla="*/ 3 h 1548"/>
                    <a:gd name="T38" fmla="*/ 3 w 960"/>
                    <a:gd name="T39" fmla="*/ 3 h 1548"/>
                    <a:gd name="T40" fmla="*/ 3 w 960"/>
                    <a:gd name="T41" fmla="*/ 4 h 1548"/>
                    <a:gd name="T42" fmla="*/ 3 w 960"/>
                    <a:gd name="T43" fmla="*/ 4 h 1548"/>
                    <a:gd name="T44" fmla="*/ 3 w 960"/>
                    <a:gd name="T45" fmla="*/ 4 h 1548"/>
                    <a:gd name="T46" fmla="*/ 3 w 960"/>
                    <a:gd name="T47" fmla="*/ 4 h 1548"/>
                    <a:gd name="T48" fmla="*/ 3 w 960"/>
                    <a:gd name="T49" fmla="*/ 4 h 1548"/>
                    <a:gd name="T50" fmla="*/ 3 w 960"/>
                    <a:gd name="T51" fmla="*/ 4 h 1548"/>
                    <a:gd name="T52" fmla="*/ 3 w 960"/>
                    <a:gd name="T53" fmla="*/ 4 h 1548"/>
                    <a:gd name="T54" fmla="*/ 3 w 960"/>
                    <a:gd name="T55" fmla="*/ 4 h 1548"/>
                    <a:gd name="T56" fmla="*/ 3 w 960"/>
                    <a:gd name="T57" fmla="*/ 4 h 1548"/>
                    <a:gd name="T58" fmla="*/ 2 w 960"/>
                    <a:gd name="T59" fmla="*/ 5 h 1548"/>
                    <a:gd name="T60" fmla="*/ 2 w 960"/>
                    <a:gd name="T61" fmla="*/ 5 h 1548"/>
                    <a:gd name="T62" fmla="*/ 2 w 960"/>
                    <a:gd name="T63" fmla="*/ 5 h 1548"/>
                    <a:gd name="T64" fmla="*/ 2 w 960"/>
                    <a:gd name="T65" fmla="*/ 5 h 1548"/>
                    <a:gd name="T66" fmla="*/ 1 w 960"/>
                    <a:gd name="T67" fmla="*/ 5 h 1548"/>
                    <a:gd name="T68" fmla="*/ 1 w 960"/>
                    <a:gd name="T69" fmla="*/ 5 h 1548"/>
                    <a:gd name="T70" fmla="*/ 1 w 960"/>
                    <a:gd name="T71" fmla="*/ 5 h 1548"/>
                    <a:gd name="T72" fmla="*/ 1 w 960"/>
                    <a:gd name="T73" fmla="*/ 5 h 1548"/>
                    <a:gd name="T74" fmla="*/ 0 w 960"/>
                    <a:gd name="T75" fmla="*/ 5 h 1548"/>
                    <a:gd name="T76" fmla="*/ 0 w 960"/>
                    <a:gd name="T77" fmla="*/ 6 h 1548"/>
                    <a:gd name="T78" fmla="*/ 0 w 960"/>
                    <a:gd name="T79" fmla="*/ 6 h 1548"/>
                    <a:gd name="T80" fmla="*/ 0 w 960"/>
                    <a:gd name="T81" fmla="*/ 6 h 1548"/>
                    <a:gd name="T82" fmla="*/ 0 w 960"/>
                    <a:gd name="T83" fmla="*/ 5 h 1548"/>
                    <a:gd name="T84" fmla="*/ 0 w 960"/>
                    <a:gd name="T85" fmla="*/ 5 h 1548"/>
                    <a:gd name="T86" fmla="*/ 0 w 960"/>
                    <a:gd name="T87" fmla="*/ 5 h 1548"/>
                    <a:gd name="T88" fmla="*/ 0 w 960"/>
                    <a:gd name="T89" fmla="*/ 5 h 1548"/>
                    <a:gd name="T90" fmla="*/ 0 w 960"/>
                    <a:gd name="T91" fmla="*/ 4 h 1548"/>
                    <a:gd name="T92" fmla="*/ 0 w 960"/>
                    <a:gd name="T93" fmla="*/ 2 h 1548"/>
                    <a:gd name="T94" fmla="*/ 0 w 960"/>
                    <a:gd name="T95" fmla="*/ 1 h 1548"/>
                    <a:gd name="T96" fmla="*/ 0 w 960"/>
                    <a:gd name="T97" fmla="*/ 0 h 1548"/>
                    <a:gd name="T98" fmla="*/ 0 w 960"/>
                    <a:gd name="T99" fmla="*/ 0 h 1548"/>
                    <a:gd name="T100" fmla="*/ 0 w 960"/>
                    <a:gd name="T101" fmla="*/ 0 h 1548"/>
                    <a:gd name="T102" fmla="*/ 0 w 960"/>
                    <a:gd name="T103" fmla="*/ 0 h 154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60"/>
                    <a:gd name="T157" fmla="*/ 0 h 1548"/>
                    <a:gd name="T158" fmla="*/ 960 w 960"/>
                    <a:gd name="T159" fmla="*/ 1548 h 154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60" h="1548">
                      <a:moveTo>
                        <a:pt x="100" y="0"/>
                      </a:moveTo>
                      <a:lnTo>
                        <a:pt x="125" y="0"/>
                      </a:lnTo>
                      <a:lnTo>
                        <a:pt x="149" y="0"/>
                      </a:lnTo>
                      <a:lnTo>
                        <a:pt x="173" y="1"/>
                      </a:lnTo>
                      <a:lnTo>
                        <a:pt x="197" y="1"/>
                      </a:lnTo>
                      <a:lnTo>
                        <a:pt x="220" y="1"/>
                      </a:lnTo>
                      <a:lnTo>
                        <a:pt x="244" y="1"/>
                      </a:lnTo>
                      <a:lnTo>
                        <a:pt x="269" y="1"/>
                      </a:lnTo>
                      <a:lnTo>
                        <a:pt x="293" y="1"/>
                      </a:lnTo>
                      <a:lnTo>
                        <a:pt x="317" y="2"/>
                      </a:lnTo>
                      <a:lnTo>
                        <a:pt x="341" y="2"/>
                      </a:lnTo>
                      <a:lnTo>
                        <a:pt x="365" y="2"/>
                      </a:lnTo>
                      <a:lnTo>
                        <a:pt x="388" y="2"/>
                      </a:lnTo>
                      <a:lnTo>
                        <a:pt x="413" y="2"/>
                      </a:lnTo>
                      <a:lnTo>
                        <a:pt x="437" y="4"/>
                      </a:lnTo>
                      <a:lnTo>
                        <a:pt x="461" y="4"/>
                      </a:lnTo>
                      <a:lnTo>
                        <a:pt x="485" y="4"/>
                      </a:lnTo>
                      <a:lnTo>
                        <a:pt x="509" y="4"/>
                      </a:lnTo>
                      <a:lnTo>
                        <a:pt x="532" y="4"/>
                      </a:lnTo>
                      <a:lnTo>
                        <a:pt x="557" y="5"/>
                      </a:lnTo>
                      <a:lnTo>
                        <a:pt x="581" y="5"/>
                      </a:lnTo>
                      <a:lnTo>
                        <a:pt x="605" y="5"/>
                      </a:lnTo>
                      <a:lnTo>
                        <a:pt x="629" y="5"/>
                      </a:lnTo>
                      <a:lnTo>
                        <a:pt x="652" y="5"/>
                      </a:lnTo>
                      <a:lnTo>
                        <a:pt x="676" y="5"/>
                      </a:lnTo>
                      <a:lnTo>
                        <a:pt x="701" y="6"/>
                      </a:lnTo>
                      <a:lnTo>
                        <a:pt x="725" y="6"/>
                      </a:lnTo>
                      <a:lnTo>
                        <a:pt x="748" y="6"/>
                      </a:lnTo>
                      <a:lnTo>
                        <a:pt x="772" y="6"/>
                      </a:lnTo>
                      <a:lnTo>
                        <a:pt x="796" y="6"/>
                      </a:lnTo>
                      <a:lnTo>
                        <a:pt x="820" y="7"/>
                      </a:lnTo>
                      <a:lnTo>
                        <a:pt x="843" y="7"/>
                      </a:lnTo>
                      <a:lnTo>
                        <a:pt x="868" y="7"/>
                      </a:lnTo>
                      <a:lnTo>
                        <a:pt x="868" y="233"/>
                      </a:lnTo>
                      <a:lnTo>
                        <a:pt x="868" y="459"/>
                      </a:lnTo>
                      <a:lnTo>
                        <a:pt x="868" y="683"/>
                      </a:lnTo>
                      <a:lnTo>
                        <a:pt x="868" y="908"/>
                      </a:lnTo>
                      <a:lnTo>
                        <a:pt x="866" y="932"/>
                      </a:lnTo>
                      <a:lnTo>
                        <a:pt x="866" y="956"/>
                      </a:lnTo>
                      <a:lnTo>
                        <a:pt x="866" y="981"/>
                      </a:lnTo>
                      <a:lnTo>
                        <a:pt x="865" y="1004"/>
                      </a:lnTo>
                      <a:lnTo>
                        <a:pt x="866" y="1027"/>
                      </a:lnTo>
                      <a:lnTo>
                        <a:pt x="868" y="1050"/>
                      </a:lnTo>
                      <a:lnTo>
                        <a:pt x="871" y="1073"/>
                      </a:lnTo>
                      <a:lnTo>
                        <a:pt x="877" y="1096"/>
                      </a:lnTo>
                      <a:lnTo>
                        <a:pt x="887" y="1110"/>
                      </a:lnTo>
                      <a:lnTo>
                        <a:pt x="897" y="1125"/>
                      </a:lnTo>
                      <a:lnTo>
                        <a:pt x="908" y="1138"/>
                      </a:lnTo>
                      <a:lnTo>
                        <a:pt x="918" y="1152"/>
                      </a:lnTo>
                      <a:lnTo>
                        <a:pt x="929" y="1166"/>
                      </a:lnTo>
                      <a:lnTo>
                        <a:pt x="939" y="1180"/>
                      </a:lnTo>
                      <a:lnTo>
                        <a:pt x="949" y="1195"/>
                      </a:lnTo>
                      <a:lnTo>
                        <a:pt x="960" y="1209"/>
                      </a:lnTo>
                      <a:lnTo>
                        <a:pt x="932" y="1221"/>
                      </a:lnTo>
                      <a:lnTo>
                        <a:pt x="902" y="1235"/>
                      </a:lnTo>
                      <a:lnTo>
                        <a:pt x="873" y="1249"/>
                      </a:lnTo>
                      <a:lnTo>
                        <a:pt x="843" y="1264"/>
                      </a:lnTo>
                      <a:lnTo>
                        <a:pt x="812" y="1280"/>
                      </a:lnTo>
                      <a:lnTo>
                        <a:pt x="781" y="1296"/>
                      </a:lnTo>
                      <a:lnTo>
                        <a:pt x="750" y="1312"/>
                      </a:lnTo>
                      <a:lnTo>
                        <a:pt x="718" y="1329"/>
                      </a:lnTo>
                      <a:lnTo>
                        <a:pt x="686" y="1345"/>
                      </a:lnTo>
                      <a:lnTo>
                        <a:pt x="653" y="1361"/>
                      </a:lnTo>
                      <a:lnTo>
                        <a:pt x="621" y="1378"/>
                      </a:lnTo>
                      <a:lnTo>
                        <a:pt x="589" y="1394"/>
                      </a:lnTo>
                      <a:lnTo>
                        <a:pt x="557" y="1409"/>
                      </a:lnTo>
                      <a:lnTo>
                        <a:pt x="523" y="1425"/>
                      </a:lnTo>
                      <a:lnTo>
                        <a:pt x="491" y="1440"/>
                      </a:lnTo>
                      <a:lnTo>
                        <a:pt x="459" y="1454"/>
                      </a:lnTo>
                      <a:lnTo>
                        <a:pt x="426" y="1468"/>
                      </a:lnTo>
                      <a:lnTo>
                        <a:pt x="394" y="1482"/>
                      </a:lnTo>
                      <a:lnTo>
                        <a:pt x="362" y="1493"/>
                      </a:lnTo>
                      <a:lnTo>
                        <a:pt x="331" y="1505"/>
                      </a:lnTo>
                      <a:lnTo>
                        <a:pt x="300" y="1515"/>
                      </a:lnTo>
                      <a:lnTo>
                        <a:pt x="269" y="1524"/>
                      </a:lnTo>
                      <a:lnTo>
                        <a:pt x="239" y="1531"/>
                      </a:lnTo>
                      <a:lnTo>
                        <a:pt x="210" y="1538"/>
                      </a:lnTo>
                      <a:lnTo>
                        <a:pt x="181" y="1543"/>
                      </a:lnTo>
                      <a:lnTo>
                        <a:pt x="152" y="1546"/>
                      </a:lnTo>
                      <a:lnTo>
                        <a:pt x="125" y="1548"/>
                      </a:lnTo>
                      <a:lnTo>
                        <a:pt x="98" y="1548"/>
                      </a:lnTo>
                      <a:lnTo>
                        <a:pt x="72" y="1546"/>
                      </a:lnTo>
                      <a:lnTo>
                        <a:pt x="47" y="1542"/>
                      </a:lnTo>
                      <a:lnTo>
                        <a:pt x="23" y="1536"/>
                      </a:lnTo>
                      <a:lnTo>
                        <a:pt x="0" y="1528"/>
                      </a:lnTo>
                      <a:lnTo>
                        <a:pt x="8" y="1498"/>
                      </a:lnTo>
                      <a:lnTo>
                        <a:pt x="17" y="1468"/>
                      </a:lnTo>
                      <a:lnTo>
                        <a:pt x="27" y="1433"/>
                      </a:lnTo>
                      <a:lnTo>
                        <a:pt x="33" y="1389"/>
                      </a:lnTo>
                      <a:lnTo>
                        <a:pt x="35" y="1285"/>
                      </a:lnTo>
                      <a:lnTo>
                        <a:pt x="36" y="1181"/>
                      </a:lnTo>
                      <a:lnTo>
                        <a:pt x="36" y="1079"/>
                      </a:lnTo>
                      <a:lnTo>
                        <a:pt x="37" y="975"/>
                      </a:lnTo>
                      <a:lnTo>
                        <a:pt x="36" y="744"/>
                      </a:lnTo>
                      <a:lnTo>
                        <a:pt x="36" y="514"/>
                      </a:lnTo>
                      <a:lnTo>
                        <a:pt x="35" y="282"/>
                      </a:lnTo>
                      <a:lnTo>
                        <a:pt x="33" y="52"/>
                      </a:lnTo>
                      <a:lnTo>
                        <a:pt x="42" y="45"/>
                      </a:lnTo>
                      <a:lnTo>
                        <a:pt x="50" y="39"/>
                      </a:lnTo>
                      <a:lnTo>
                        <a:pt x="59" y="32"/>
                      </a:lnTo>
                      <a:lnTo>
                        <a:pt x="67" y="25"/>
                      </a:lnTo>
                      <a:lnTo>
                        <a:pt x="75" y="20"/>
                      </a:lnTo>
                      <a:lnTo>
                        <a:pt x="84" y="13"/>
                      </a:lnTo>
                      <a:lnTo>
                        <a:pt x="92" y="7"/>
                      </a:lnTo>
                      <a:lnTo>
                        <a:pt x="100" y="0"/>
                      </a:lnTo>
                      <a:close/>
                    </a:path>
                  </a:pathLst>
                </a:custGeom>
                <a:solidFill>
                  <a:srgbClr val="5659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 name="Freeform 263"/>
                <p:cNvSpPr>
                  <a:spLocks/>
                </p:cNvSpPr>
                <p:nvPr/>
              </p:nvSpPr>
              <p:spPr bwMode="auto">
                <a:xfrm>
                  <a:off x="540" y="872"/>
                  <a:ext cx="434" cy="761"/>
                </a:xfrm>
                <a:custGeom>
                  <a:avLst/>
                  <a:gdLst>
                    <a:gd name="T0" fmla="*/ 1 w 868"/>
                    <a:gd name="T1" fmla="*/ 0 h 1521"/>
                    <a:gd name="T2" fmla="*/ 1 w 868"/>
                    <a:gd name="T3" fmla="*/ 1 h 1521"/>
                    <a:gd name="T4" fmla="*/ 2 w 868"/>
                    <a:gd name="T5" fmla="*/ 1 h 1521"/>
                    <a:gd name="T6" fmla="*/ 2 w 868"/>
                    <a:gd name="T7" fmla="*/ 1 h 1521"/>
                    <a:gd name="T8" fmla="*/ 2 w 868"/>
                    <a:gd name="T9" fmla="*/ 1 h 1521"/>
                    <a:gd name="T10" fmla="*/ 3 w 868"/>
                    <a:gd name="T11" fmla="*/ 1 h 1521"/>
                    <a:gd name="T12" fmla="*/ 3 w 868"/>
                    <a:gd name="T13" fmla="*/ 1 h 1521"/>
                    <a:gd name="T14" fmla="*/ 3 w 868"/>
                    <a:gd name="T15" fmla="*/ 1 h 1521"/>
                    <a:gd name="T16" fmla="*/ 4 w 868"/>
                    <a:gd name="T17" fmla="*/ 1 h 1521"/>
                    <a:gd name="T18" fmla="*/ 4 w 868"/>
                    <a:gd name="T19" fmla="*/ 3 h 1521"/>
                    <a:gd name="T20" fmla="*/ 4 w 868"/>
                    <a:gd name="T21" fmla="*/ 4 h 1521"/>
                    <a:gd name="T22" fmla="*/ 4 w 868"/>
                    <a:gd name="T23" fmla="*/ 4 h 1521"/>
                    <a:gd name="T24" fmla="*/ 4 w 868"/>
                    <a:gd name="T25" fmla="*/ 4 h 1521"/>
                    <a:gd name="T26" fmla="*/ 4 w 868"/>
                    <a:gd name="T27" fmla="*/ 4 h 1521"/>
                    <a:gd name="T28" fmla="*/ 4 w 868"/>
                    <a:gd name="T29" fmla="*/ 4 h 1521"/>
                    <a:gd name="T30" fmla="*/ 4 w 868"/>
                    <a:gd name="T31" fmla="*/ 5 h 1521"/>
                    <a:gd name="T32" fmla="*/ 4 w 868"/>
                    <a:gd name="T33" fmla="*/ 5 h 1521"/>
                    <a:gd name="T34" fmla="*/ 4 w 868"/>
                    <a:gd name="T35" fmla="*/ 5 h 1521"/>
                    <a:gd name="T36" fmla="*/ 4 w 868"/>
                    <a:gd name="T37" fmla="*/ 5 h 1521"/>
                    <a:gd name="T38" fmla="*/ 4 w 868"/>
                    <a:gd name="T39" fmla="*/ 5 h 1521"/>
                    <a:gd name="T40" fmla="*/ 3 w 868"/>
                    <a:gd name="T41" fmla="*/ 5 h 1521"/>
                    <a:gd name="T42" fmla="*/ 3 w 868"/>
                    <a:gd name="T43" fmla="*/ 5 h 1521"/>
                    <a:gd name="T44" fmla="*/ 3 w 868"/>
                    <a:gd name="T45" fmla="*/ 5 h 1521"/>
                    <a:gd name="T46" fmla="*/ 3 w 868"/>
                    <a:gd name="T47" fmla="*/ 6 h 1521"/>
                    <a:gd name="T48" fmla="*/ 2 w 868"/>
                    <a:gd name="T49" fmla="*/ 6 h 1521"/>
                    <a:gd name="T50" fmla="*/ 2 w 868"/>
                    <a:gd name="T51" fmla="*/ 6 h 1521"/>
                    <a:gd name="T52" fmla="*/ 2 w 868"/>
                    <a:gd name="T53" fmla="*/ 6 h 1521"/>
                    <a:gd name="T54" fmla="*/ 2 w 868"/>
                    <a:gd name="T55" fmla="*/ 6 h 1521"/>
                    <a:gd name="T56" fmla="*/ 2 w 868"/>
                    <a:gd name="T57" fmla="*/ 6 h 1521"/>
                    <a:gd name="T58" fmla="*/ 1 w 868"/>
                    <a:gd name="T59" fmla="*/ 6 h 1521"/>
                    <a:gd name="T60" fmla="*/ 1 w 868"/>
                    <a:gd name="T61" fmla="*/ 6 h 1521"/>
                    <a:gd name="T62" fmla="*/ 1 w 868"/>
                    <a:gd name="T63" fmla="*/ 6 h 1521"/>
                    <a:gd name="T64" fmla="*/ 1 w 868"/>
                    <a:gd name="T65" fmla="*/ 6 h 1521"/>
                    <a:gd name="T66" fmla="*/ 1 w 868"/>
                    <a:gd name="T67" fmla="*/ 6 h 1521"/>
                    <a:gd name="T68" fmla="*/ 1 w 868"/>
                    <a:gd name="T69" fmla="*/ 6 h 1521"/>
                    <a:gd name="T70" fmla="*/ 1 w 868"/>
                    <a:gd name="T71" fmla="*/ 6 h 1521"/>
                    <a:gd name="T72" fmla="*/ 1 w 868"/>
                    <a:gd name="T73" fmla="*/ 5 h 1521"/>
                    <a:gd name="T74" fmla="*/ 1 w 868"/>
                    <a:gd name="T75" fmla="*/ 4 h 1521"/>
                    <a:gd name="T76" fmla="*/ 1 w 868"/>
                    <a:gd name="T77" fmla="*/ 3 h 1521"/>
                    <a:gd name="T78" fmla="*/ 1 w 868"/>
                    <a:gd name="T79" fmla="*/ 2 h 1521"/>
                    <a:gd name="T80" fmla="*/ 1 w 868"/>
                    <a:gd name="T81" fmla="*/ 1 h 1521"/>
                    <a:gd name="T82" fmla="*/ 1 w 868"/>
                    <a:gd name="T83" fmla="*/ 1 h 1521"/>
                    <a:gd name="T84" fmla="*/ 1 w 868"/>
                    <a:gd name="T85" fmla="*/ 1 h 1521"/>
                    <a:gd name="T86" fmla="*/ 1 w 868"/>
                    <a:gd name="T87" fmla="*/ 1 h 152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68"/>
                    <a:gd name="T133" fmla="*/ 0 h 1521"/>
                    <a:gd name="T134" fmla="*/ 868 w 868"/>
                    <a:gd name="T135" fmla="*/ 1521 h 152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68" h="1521">
                      <a:moveTo>
                        <a:pt x="83" y="0"/>
                      </a:moveTo>
                      <a:lnTo>
                        <a:pt x="126" y="0"/>
                      </a:lnTo>
                      <a:lnTo>
                        <a:pt x="171" y="1"/>
                      </a:lnTo>
                      <a:lnTo>
                        <a:pt x="215" y="1"/>
                      </a:lnTo>
                      <a:lnTo>
                        <a:pt x="259" y="1"/>
                      </a:lnTo>
                      <a:lnTo>
                        <a:pt x="303" y="3"/>
                      </a:lnTo>
                      <a:lnTo>
                        <a:pt x="348" y="3"/>
                      </a:lnTo>
                      <a:lnTo>
                        <a:pt x="391" y="4"/>
                      </a:lnTo>
                      <a:lnTo>
                        <a:pt x="435" y="4"/>
                      </a:lnTo>
                      <a:lnTo>
                        <a:pt x="479" y="4"/>
                      </a:lnTo>
                      <a:lnTo>
                        <a:pt x="524" y="5"/>
                      </a:lnTo>
                      <a:lnTo>
                        <a:pt x="568" y="5"/>
                      </a:lnTo>
                      <a:lnTo>
                        <a:pt x="611" y="5"/>
                      </a:lnTo>
                      <a:lnTo>
                        <a:pt x="655" y="6"/>
                      </a:lnTo>
                      <a:lnTo>
                        <a:pt x="700" y="6"/>
                      </a:lnTo>
                      <a:lnTo>
                        <a:pt x="744" y="7"/>
                      </a:lnTo>
                      <a:lnTo>
                        <a:pt x="788" y="7"/>
                      </a:lnTo>
                      <a:lnTo>
                        <a:pt x="788" y="213"/>
                      </a:lnTo>
                      <a:lnTo>
                        <a:pt x="788" y="421"/>
                      </a:lnTo>
                      <a:lnTo>
                        <a:pt x="788" y="627"/>
                      </a:lnTo>
                      <a:lnTo>
                        <a:pt x="788" y="834"/>
                      </a:lnTo>
                      <a:lnTo>
                        <a:pt x="788" y="856"/>
                      </a:lnTo>
                      <a:lnTo>
                        <a:pt x="787" y="877"/>
                      </a:lnTo>
                      <a:lnTo>
                        <a:pt x="787" y="899"/>
                      </a:lnTo>
                      <a:lnTo>
                        <a:pt x="785" y="921"/>
                      </a:lnTo>
                      <a:lnTo>
                        <a:pt x="787" y="942"/>
                      </a:lnTo>
                      <a:lnTo>
                        <a:pt x="788" y="962"/>
                      </a:lnTo>
                      <a:lnTo>
                        <a:pt x="791" y="983"/>
                      </a:lnTo>
                      <a:lnTo>
                        <a:pt x="796" y="1004"/>
                      </a:lnTo>
                      <a:lnTo>
                        <a:pt x="805" y="1017"/>
                      </a:lnTo>
                      <a:lnTo>
                        <a:pt x="814" y="1029"/>
                      </a:lnTo>
                      <a:lnTo>
                        <a:pt x="823" y="1043"/>
                      </a:lnTo>
                      <a:lnTo>
                        <a:pt x="833" y="1056"/>
                      </a:lnTo>
                      <a:lnTo>
                        <a:pt x="841" y="1068"/>
                      </a:lnTo>
                      <a:lnTo>
                        <a:pt x="850" y="1081"/>
                      </a:lnTo>
                      <a:lnTo>
                        <a:pt x="859" y="1094"/>
                      </a:lnTo>
                      <a:lnTo>
                        <a:pt x="868" y="1106"/>
                      </a:lnTo>
                      <a:lnTo>
                        <a:pt x="843" y="1118"/>
                      </a:lnTo>
                      <a:lnTo>
                        <a:pt x="817" y="1132"/>
                      </a:lnTo>
                      <a:lnTo>
                        <a:pt x="790" y="1147"/>
                      </a:lnTo>
                      <a:lnTo>
                        <a:pt x="762" y="1162"/>
                      </a:lnTo>
                      <a:lnTo>
                        <a:pt x="735" y="1179"/>
                      </a:lnTo>
                      <a:lnTo>
                        <a:pt x="707" y="1196"/>
                      </a:lnTo>
                      <a:lnTo>
                        <a:pt x="678" y="1214"/>
                      </a:lnTo>
                      <a:lnTo>
                        <a:pt x="649" y="1233"/>
                      </a:lnTo>
                      <a:lnTo>
                        <a:pt x="621" y="1252"/>
                      </a:lnTo>
                      <a:lnTo>
                        <a:pt x="592" y="1271"/>
                      </a:lnTo>
                      <a:lnTo>
                        <a:pt x="562" y="1291"/>
                      </a:lnTo>
                      <a:lnTo>
                        <a:pt x="533" y="1310"/>
                      </a:lnTo>
                      <a:lnTo>
                        <a:pt x="504" y="1330"/>
                      </a:lnTo>
                      <a:lnTo>
                        <a:pt x="474" y="1348"/>
                      </a:lnTo>
                      <a:lnTo>
                        <a:pt x="446" y="1368"/>
                      </a:lnTo>
                      <a:lnTo>
                        <a:pt x="416" y="1386"/>
                      </a:lnTo>
                      <a:lnTo>
                        <a:pt x="387" y="1404"/>
                      </a:lnTo>
                      <a:lnTo>
                        <a:pt x="358" y="1421"/>
                      </a:lnTo>
                      <a:lnTo>
                        <a:pt x="329" y="1437"/>
                      </a:lnTo>
                      <a:lnTo>
                        <a:pt x="300" y="1452"/>
                      </a:lnTo>
                      <a:lnTo>
                        <a:pt x="273" y="1466"/>
                      </a:lnTo>
                      <a:lnTo>
                        <a:pt x="245" y="1479"/>
                      </a:lnTo>
                      <a:lnTo>
                        <a:pt x="217" y="1490"/>
                      </a:lnTo>
                      <a:lnTo>
                        <a:pt x="191" y="1499"/>
                      </a:lnTo>
                      <a:lnTo>
                        <a:pt x="164" y="1507"/>
                      </a:lnTo>
                      <a:lnTo>
                        <a:pt x="139" y="1514"/>
                      </a:lnTo>
                      <a:lnTo>
                        <a:pt x="114" y="1519"/>
                      </a:lnTo>
                      <a:lnTo>
                        <a:pt x="90" y="1521"/>
                      </a:lnTo>
                      <a:lnTo>
                        <a:pt x="67" y="1521"/>
                      </a:lnTo>
                      <a:lnTo>
                        <a:pt x="44" y="1519"/>
                      </a:lnTo>
                      <a:lnTo>
                        <a:pt x="20" y="1514"/>
                      </a:lnTo>
                      <a:lnTo>
                        <a:pt x="0" y="1507"/>
                      </a:lnTo>
                      <a:lnTo>
                        <a:pt x="4" y="1480"/>
                      </a:lnTo>
                      <a:lnTo>
                        <a:pt x="10" y="1452"/>
                      </a:lnTo>
                      <a:lnTo>
                        <a:pt x="16" y="1420"/>
                      </a:lnTo>
                      <a:lnTo>
                        <a:pt x="20" y="1378"/>
                      </a:lnTo>
                      <a:lnTo>
                        <a:pt x="22" y="1258"/>
                      </a:lnTo>
                      <a:lnTo>
                        <a:pt x="22" y="1137"/>
                      </a:lnTo>
                      <a:lnTo>
                        <a:pt x="23" y="1018"/>
                      </a:lnTo>
                      <a:lnTo>
                        <a:pt x="23" y="897"/>
                      </a:lnTo>
                      <a:lnTo>
                        <a:pt x="23" y="686"/>
                      </a:lnTo>
                      <a:lnTo>
                        <a:pt x="23" y="474"/>
                      </a:lnTo>
                      <a:lnTo>
                        <a:pt x="22" y="261"/>
                      </a:lnTo>
                      <a:lnTo>
                        <a:pt x="22" y="47"/>
                      </a:lnTo>
                      <a:lnTo>
                        <a:pt x="30" y="42"/>
                      </a:lnTo>
                      <a:lnTo>
                        <a:pt x="37" y="36"/>
                      </a:lnTo>
                      <a:lnTo>
                        <a:pt x="45" y="29"/>
                      </a:lnTo>
                      <a:lnTo>
                        <a:pt x="53" y="23"/>
                      </a:lnTo>
                      <a:lnTo>
                        <a:pt x="60" y="17"/>
                      </a:lnTo>
                      <a:lnTo>
                        <a:pt x="68" y="12"/>
                      </a:lnTo>
                      <a:lnTo>
                        <a:pt x="75" y="6"/>
                      </a:lnTo>
                      <a:lnTo>
                        <a:pt x="83" y="0"/>
                      </a:lnTo>
                      <a:close/>
                    </a:path>
                  </a:pathLst>
                </a:custGeom>
                <a:solidFill>
                  <a:srgbClr val="6063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9" name="Freeform 264"/>
                <p:cNvSpPr>
                  <a:spLocks/>
                </p:cNvSpPr>
                <p:nvPr/>
              </p:nvSpPr>
              <p:spPr bwMode="auto">
                <a:xfrm>
                  <a:off x="546" y="872"/>
                  <a:ext cx="390" cy="749"/>
                </a:xfrm>
                <a:custGeom>
                  <a:avLst/>
                  <a:gdLst>
                    <a:gd name="T0" fmla="*/ 0 w 781"/>
                    <a:gd name="T1" fmla="*/ 0 h 1498"/>
                    <a:gd name="T2" fmla="*/ 0 w 781"/>
                    <a:gd name="T3" fmla="*/ 1 h 1498"/>
                    <a:gd name="T4" fmla="*/ 1 w 781"/>
                    <a:gd name="T5" fmla="*/ 1 h 1498"/>
                    <a:gd name="T6" fmla="*/ 1 w 781"/>
                    <a:gd name="T7" fmla="*/ 1 h 1498"/>
                    <a:gd name="T8" fmla="*/ 1 w 781"/>
                    <a:gd name="T9" fmla="*/ 1 h 1498"/>
                    <a:gd name="T10" fmla="*/ 1 w 781"/>
                    <a:gd name="T11" fmla="*/ 1 h 1498"/>
                    <a:gd name="T12" fmla="*/ 2 w 781"/>
                    <a:gd name="T13" fmla="*/ 1 h 1498"/>
                    <a:gd name="T14" fmla="*/ 2 w 781"/>
                    <a:gd name="T15" fmla="*/ 1 h 1498"/>
                    <a:gd name="T16" fmla="*/ 2 w 781"/>
                    <a:gd name="T17" fmla="*/ 1 h 1498"/>
                    <a:gd name="T18" fmla="*/ 2 w 781"/>
                    <a:gd name="T19" fmla="*/ 3 h 1498"/>
                    <a:gd name="T20" fmla="*/ 2 w 781"/>
                    <a:gd name="T21" fmla="*/ 3 h 1498"/>
                    <a:gd name="T22" fmla="*/ 2 w 781"/>
                    <a:gd name="T23" fmla="*/ 3 h 1498"/>
                    <a:gd name="T24" fmla="*/ 2 w 781"/>
                    <a:gd name="T25" fmla="*/ 3 h 1498"/>
                    <a:gd name="T26" fmla="*/ 2 w 781"/>
                    <a:gd name="T27" fmla="*/ 3 h 1498"/>
                    <a:gd name="T28" fmla="*/ 2 w 781"/>
                    <a:gd name="T29" fmla="*/ 4 h 1498"/>
                    <a:gd name="T30" fmla="*/ 2 w 781"/>
                    <a:gd name="T31" fmla="*/ 4 h 1498"/>
                    <a:gd name="T32" fmla="*/ 2 w 781"/>
                    <a:gd name="T33" fmla="*/ 4 h 1498"/>
                    <a:gd name="T34" fmla="*/ 3 w 781"/>
                    <a:gd name="T35" fmla="*/ 4 h 1498"/>
                    <a:gd name="T36" fmla="*/ 2 w 781"/>
                    <a:gd name="T37" fmla="*/ 4 h 1498"/>
                    <a:gd name="T38" fmla="*/ 2 w 781"/>
                    <a:gd name="T39" fmla="*/ 5 h 1498"/>
                    <a:gd name="T40" fmla="*/ 2 w 781"/>
                    <a:gd name="T41" fmla="*/ 5 h 1498"/>
                    <a:gd name="T42" fmla="*/ 2 w 781"/>
                    <a:gd name="T43" fmla="*/ 5 h 1498"/>
                    <a:gd name="T44" fmla="*/ 2 w 781"/>
                    <a:gd name="T45" fmla="*/ 5 h 1498"/>
                    <a:gd name="T46" fmla="*/ 1 w 781"/>
                    <a:gd name="T47" fmla="*/ 5 h 1498"/>
                    <a:gd name="T48" fmla="*/ 1 w 781"/>
                    <a:gd name="T49" fmla="*/ 5 h 1498"/>
                    <a:gd name="T50" fmla="*/ 1 w 781"/>
                    <a:gd name="T51" fmla="*/ 6 h 1498"/>
                    <a:gd name="T52" fmla="*/ 1 w 781"/>
                    <a:gd name="T53" fmla="*/ 6 h 1498"/>
                    <a:gd name="T54" fmla="*/ 1 w 781"/>
                    <a:gd name="T55" fmla="*/ 6 h 1498"/>
                    <a:gd name="T56" fmla="*/ 0 w 781"/>
                    <a:gd name="T57" fmla="*/ 6 h 1498"/>
                    <a:gd name="T58" fmla="*/ 0 w 781"/>
                    <a:gd name="T59" fmla="*/ 6 h 1498"/>
                    <a:gd name="T60" fmla="*/ 0 w 781"/>
                    <a:gd name="T61" fmla="*/ 6 h 1498"/>
                    <a:gd name="T62" fmla="*/ 0 w 781"/>
                    <a:gd name="T63" fmla="*/ 6 h 1498"/>
                    <a:gd name="T64" fmla="*/ 0 w 781"/>
                    <a:gd name="T65" fmla="*/ 6 h 1498"/>
                    <a:gd name="T66" fmla="*/ 0 w 781"/>
                    <a:gd name="T67" fmla="*/ 6 h 1498"/>
                    <a:gd name="T68" fmla="*/ 0 w 781"/>
                    <a:gd name="T69" fmla="*/ 6 h 1498"/>
                    <a:gd name="T70" fmla="*/ 0 w 781"/>
                    <a:gd name="T71" fmla="*/ 6 h 1498"/>
                    <a:gd name="T72" fmla="*/ 0 w 781"/>
                    <a:gd name="T73" fmla="*/ 5 h 1498"/>
                    <a:gd name="T74" fmla="*/ 0 w 781"/>
                    <a:gd name="T75" fmla="*/ 4 h 1498"/>
                    <a:gd name="T76" fmla="*/ 0 w 781"/>
                    <a:gd name="T77" fmla="*/ 3 h 1498"/>
                    <a:gd name="T78" fmla="*/ 0 w 781"/>
                    <a:gd name="T79" fmla="*/ 1 h 1498"/>
                    <a:gd name="T80" fmla="*/ 0 w 781"/>
                    <a:gd name="T81" fmla="*/ 1 h 1498"/>
                    <a:gd name="T82" fmla="*/ 0 w 781"/>
                    <a:gd name="T83" fmla="*/ 1 h 1498"/>
                    <a:gd name="T84" fmla="*/ 0 w 781"/>
                    <a:gd name="T85" fmla="*/ 1 h 1498"/>
                    <a:gd name="T86" fmla="*/ 0 w 781"/>
                    <a:gd name="T87" fmla="*/ 1 h 149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781"/>
                    <a:gd name="T133" fmla="*/ 0 h 1498"/>
                    <a:gd name="T134" fmla="*/ 781 w 781"/>
                    <a:gd name="T135" fmla="*/ 1498 h 149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781" h="1498">
                      <a:moveTo>
                        <a:pt x="68" y="0"/>
                      </a:moveTo>
                      <a:lnTo>
                        <a:pt x="109" y="0"/>
                      </a:lnTo>
                      <a:lnTo>
                        <a:pt x="148" y="1"/>
                      </a:lnTo>
                      <a:lnTo>
                        <a:pt x="188" y="1"/>
                      </a:lnTo>
                      <a:lnTo>
                        <a:pt x="228" y="1"/>
                      </a:lnTo>
                      <a:lnTo>
                        <a:pt x="268" y="3"/>
                      </a:lnTo>
                      <a:lnTo>
                        <a:pt x="308" y="3"/>
                      </a:lnTo>
                      <a:lnTo>
                        <a:pt x="348" y="4"/>
                      </a:lnTo>
                      <a:lnTo>
                        <a:pt x="389" y="4"/>
                      </a:lnTo>
                      <a:lnTo>
                        <a:pt x="428" y="4"/>
                      </a:lnTo>
                      <a:lnTo>
                        <a:pt x="468" y="5"/>
                      </a:lnTo>
                      <a:lnTo>
                        <a:pt x="508" y="5"/>
                      </a:lnTo>
                      <a:lnTo>
                        <a:pt x="547" y="5"/>
                      </a:lnTo>
                      <a:lnTo>
                        <a:pt x="588" y="6"/>
                      </a:lnTo>
                      <a:lnTo>
                        <a:pt x="628" y="6"/>
                      </a:lnTo>
                      <a:lnTo>
                        <a:pt x="667" y="7"/>
                      </a:lnTo>
                      <a:lnTo>
                        <a:pt x="708" y="7"/>
                      </a:lnTo>
                      <a:lnTo>
                        <a:pt x="708" y="195"/>
                      </a:lnTo>
                      <a:lnTo>
                        <a:pt x="708" y="383"/>
                      </a:lnTo>
                      <a:lnTo>
                        <a:pt x="708" y="571"/>
                      </a:lnTo>
                      <a:lnTo>
                        <a:pt x="708" y="758"/>
                      </a:lnTo>
                      <a:lnTo>
                        <a:pt x="708" y="779"/>
                      </a:lnTo>
                      <a:lnTo>
                        <a:pt x="708" y="799"/>
                      </a:lnTo>
                      <a:lnTo>
                        <a:pt x="706" y="819"/>
                      </a:lnTo>
                      <a:lnTo>
                        <a:pt x="706" y="840"/>
                      </a:lnTo>
                      <a:lnTo>
                        <a:pt x="708" y="859"/>
                      </a:lnTo>
                      <a:lnTo>
                        <a:pt x="709" y="876"/>
                      </a:lnTo>
                      <a:lnTo>
                        <a:pt x="711" y="894"/>
                      </a:lnTo>
                      <a:lnTo>
                        <a:pt x="716" y="913"/>
                      </a:lnTo>
                      <a:lnTo>
                        <a:pt x="724" y="924"/>
                      </a:lnTo>
                      <a:lnTo>
                        <a:pt x="732" y="936"/>
                      </a:lnTo>
                      <a:lnTo>
                        <a:pt x="740" y="947"/>
                      </a:lnTo>
                      <a:lnTo>
                        <a:pt x="749" y="959"/>
                      </a:lnTo>
                      <a:lnTo>
                        <a:pt x="757" y="972"/>
                      </a:lnTo>
                      <a:lnTo>
                        <a:pt x="765" y="983"/>
                      </a:lnTo>
                      <a:lnTo>
                        <a:pt x="773" y="995"/>
                      </a:lnTo>
                      <a:lnTo>
                        <a:pt x="781" y="1006"/>
                      </a:lnTo>
                      <a:lnTo>
                        <a:pt x="758" y="1018"/>
                      </a:lnTo>
                      <a:lnTo>
                        <a:pt x="734" y="1030"/>
                      </a:lnTo>
                      <a:lnTo>
                        <a:pt x="710" y="1045"/>
                      </a:lnTo>
                      <a:lnTo>
                        <a:pt x="685" y="1061"/>
                      </a:lnTo>
                      <a:lnTo>
                        <a:pt x="660" y="1080"/>
                      </a:lnTo>
                      <a:lnTo>
                        <a:pt x="635" y="1098"/>
                      </a:lnTo>
                      <a:lnTo>
                        <a:pt x="610" y="1118"/>
                      </a:lnTo>
                      <a:lnTo>
                        <a:pt x="583" y="1140"/>
                      </a:lnTo>
                      <a:lnTo>
                        <a:pt x="558" y="1161"/>
                      </a:lnTo>
                      <a:lnTo>
                        <a:pt x="531" y="1184"/>
                      </a:lnTo>
                      <a:lnTo>
                        <a:pt x="506" y="1205"/>
                      </a:lnTo>
                      <a:lnTo>
                        <a:pt x="480" y="1229"/>
                      </a:lnTo>
                      <a:lnTo>
                        <a:pt x="453" y="1252"/>
                      </a:lnTo>
                      <a:lnTo>
                        <a:pt x="427" y="1275"/>
                      </a:lnTo>
                      <a:lnTo>
                        <a:pt x="401" y="1297"/>
                      </a:lnTo>
                      <a:lnTo>
                        <a:pt x="375" y="1320"/>
                      </a:lnTo>
                      <a:lnTo>
                        <a:pt x="349" y="1341"/>
                      </a:lnTo>
                      <a:lnTo>
                        <a:pt x="323" y="1362"/>
                      </a:lnTo>
                      <a:lnTo>
                        <a:pt x="297" y="1382"/>
                      </a:lnTo>
                      <a:lnTo>
                        <a:pt x="272" y="1401"/>
                      </a:lnTo>
                      <a:lnTo>
                        <a:pt x="247" y="1419"/>
                      </a:lnTo>
                      <a:lnTo>
                        <a:pt x="223" y="1435"/>
                      </a:lnTo>
                      <a:lnTo>
                        <a:pt x="198" y="1450"/>
                      </a:lnTo>
                      <a:lnTo>
                        <a:pt x="174" y="1464"/>
                      </a:lnTo>
                      <a:lnTo>
                        <a:pt x="150" y="1475"/>
                      </a:lnTo>
                      <a:lnTo>
                        <a:pt x="127" y="1484"/>
                      </a:lnTo>
                      <a:lnTo>
                        <a:pt x="105" y="1491"/>
                      </a:lnTo>
                      <a:lnTo>
                        <a:pt x="82" y="1496"/>
                      </a:lnTo>
                      <a:lnTo>
                        <a:pt x="61" y="1498"/>
                      </a:lnTo>
                      <a:lnTo>
                        <a:pt x="41" y="1498"/>
                      </a:lnTo>
                      <a:lnTo>
                        <a:pt x="20" y="1495"/>
                      </a:lnTo>
                      <a:lnTo>
                        <a:pt x="0" y="1489"/>
                      </a:lnTo>
                      <a:lnTo>
                        <a:pt x="3" y="1462"/>
                      </a:lnTo>
                      <a:lnTo>
                        <a:pt x="5" y="1436"/>
                      </a:lnTo>
                      <a:lnTo>
                        <a:pt x="7" y="1406"/>
                      </a:lnTo>
                      <a:lnTo>
                        <a:pt x="9" y="1369"/>
                      </a:lnTo>
                      <a:lnTo>
                        <a:pt x="11" y="1232"/>
                      </a:lnTo>
                      <a:lnTo>
                        <a:pt x="11" y="1095"/>
                      </a:lnTo>
                      <a:lnTo>
                        <a:pt x="11" y="959"/>
                      </a:lnTo>
                      <a:lnTo>
                        <a:pt x="12" y="823"/>
                      </a:lnTo>
                      <a:lnTo>
                        <a:pt x="12" y="628"/>
                      </a:lnTo>
                      <a:lnTo>
                        <a:pt x="12" y="433"/>
                      </a:lnTo>
                      <a:lnTo>
                        <a:pt x="12" y="239"/>
                      </a:lnTo>
                      <a:lnTo>
                        <a:pt x="12" y="44"/>
                      </a:lnTo>
                      <a:lnTo>
                        <a:pt x="19" y="38"/>
                      </a:lnTo>
                      <a:lnTo>
                        <a:pt x="26" y="34"/>
                      </a:lnTo>
                      <a:lnTo>
                        <a:pt x="33" y="28"/>
                      </a:lnTo>
                      <a:lnTo>
                        <a:pt x="41" y="22"/>
                      </a:lnTo>
                      <a:lnTo>
                        <a:pt x="48" y="17"/>
                      </a:lnTo>
                      <a:lnTo>
                        <a:pt x="54" y="12"/>
                      </a:lnTo>
                      <a:lnTo>
                        <a:pt x="61" y="6"/>
                      </a:lnTo>
                      <a:lnTo>
                        <a:pt x="68" y="0"/>
                      </a:lnTo>
                      <a:close/>
                    </a:path>
                  </a:pathLst>
                </a:custGeom>
                <a:solidFill>
                  <a:srgbClr val="6B6B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0" name="Freeform 265"/>
                <p:cNvSpPr>
                  <a:spLocks/>
                </p:cNvSpPr>
                <p:nvPr/>
              </p:nvSpPr>
              <p:spPr bwMode="auto">
                <a:xfrm>
                  <a:off x="550" y="873"/>
                  <a:ext cx="347" cy="737"/>
                </a:xfrm>
                <a:custGeom>
                  <a:avLst/>
                  <a:gdLst>
                    <a:gd name="T0" fmla="*/ 1 w 694"/>
                    <a:gd name="T1" fmla="*/ 0 h 1475"/>
                    <a:gd name="T2" fmla="*/ 1 w 694"/>
                    <a:gd name="T3" fmla="*/ 0 h 1475"/>
                    <a:gd name="T4" fmla="*/ 1 w 694"/>
                    <a:gd name="T5" fmla="*/ 0 h 1475"/>
                    <a:gd name="T6" fmla="*/ 2 w 694"/>
                    <a:gd name="T7" fmla="*/ 0 h 1475"/>
                    <a:gd name="T8" fmla="*/ 2 w 694"/>
                    <a:gd name="T9" fmla="*/ 0 h 1475"/>
                    <a:gd name="T10" fmla="*/ 2 w 694"/>
                    <a:gd name="T11" fmla="*/ 0 h 1475"/>
                    <a:gd name="T12" fmla="*/ 3 w 694"/>
                    <a:gd name="T13" fmla="*/ 0 h 1475"/>
                    <a:gd name="T14" fmla="*/ 3 w 694"/>
                    <a:gd name="T15" fmla="*/ 0 h 1475"/>
                    <a:gd name="T16" fmla="*/ 3 w 694"/>
                    <a:gd name="T17" fmla="*/ 0 h 1475"/>
                    <a:gd name="T18" fmla="*/ 3 w 694"/>
                    <a:gd name="T19" fmla="*/ 2 h 1475"/>
                    <a:gd name="T20" fmla="*/ 3 w 694"/>
                    <a:gd name="T21" fmla="*/ 2 h 1475"/>
                    <a:gd name="T22" fmla="*/ 3 w 694"/>
                    <a:gd name="T23" fmla="*/ 2 h 1475"/>
                    <a:gd name="T24" fmla="*/ 3 w 694"/>
                    <a:gd name="T25" fmla="*/ 3 h 1475"/>
                    <a:gd name="T26" fmla="*/ 3 w 694"/>
                    <a:gd name="T27" fmla="*/ 3 h 1475"/>
                    <a:gd name="T28" fmla="*/ 3 w 694"/>
                    <a:gd name="T29" fmla="*/ 3 h 1475"/>
                    <a:gd name="T30" fmla="*/ 3 w 694"/>
                    <a:gd name="T31" fmla="*/ 3 h 1475"/>
                    <a:gd name="T32" fmla="*/ 3 w 694"/>
                    <a:gd name="T33" fmla="*/ 3 h 1475"/>
                    <a:gd name="T34" fmla="*/ 3 w 694"/>
                    <a:gd name="T35" fmla="*/ 3 h 1475"/>
                    <a:gd name="T36" fmla="*/ 3 w 694"/>
                    <a:gd name="T37" fmla="*/ 3 h 1475"/>
                    <a:gd name="T38" fmla="*/ 3 w 694"/>
                    <a:gd name="T39" fmla="*/ 3 h 1475"/>
                    <a:gd name="T40" fmla="*/ 2 w 694"/>
                    <a:gd name="T41" fmla="*/ 4 h 1475"/>
                    <a:gd name="T42" fmla="*/ 2 w 694"/>
                    <a:gd name="T43" fmla="*/ 4 h 1475"/>
                    <a:gd name="T44" fmla="*/ 2 w 694"/>
                    <a:gd name="T45" fmla="*/ 5 h 1475"/>
                    <a:gd name="T46" fmla="*/ 1 w 694"/>
                    <a:gd name="T47" fmla="*/ 5 h 1475"/>
                    <a:gd name="T48" fmla="*/ 1 w 694"/>
                    <a:gd name="T49" fmla="*/ 5 h 1475"/>
                    <a:gd name="T50" fmla="*/ 1 w 694"/>
                    <a:gd name="T51" fmla="*/ 5 h 1475"/>
                    <a:gd name="T52" fmla="*/ 1 w 694"/>
                    <a:gd name="T53" fmla="*/ 5 h 1475"/>
                    <a:gd name="T54" fmla="*/ 1 w 694"/>
                    <a:gd name="T55" fmla="*/ 5 h 1475"/>
                    <a:gd name="T56" fmla="*/ 1 w 694"/>
                    <a:gd name="T57" fmla="*/ 4 h 1475"/>
                    <a:gd name="T58" fmla="*/ 1 w 694"/>
                    <a:gd name="T59" fmla="*/ 3 h 1475"/>
                    <a:gd name="T60" fmla="*/ 1 w 694"/>
                    <a:gd name="T61" fmla="*/ 2 h 1475"/>
                    <a:gd name="T62" fmla="*/ 1 w 694"/>
                    <a:gd name="T63" fmla="*/ 0 h 1475"/>
                    <a:gd name="T64" fmla="*/ 1 w 694"/>
                    <a:gd name="T65" fmla="*/ 0 h 1475"/>
                    <a:gd name="T66" fmla="*/ 1 w 694"/>
                    <a:gd name="T67" fmla="*/ 0 h 1475"/>
                    <a:gd name="T68" fmla="*/ 1 w 694"/>
                    <a:gd name="T69" fmla="*/ 0 h 1475"/>
                    <a:gd name="T70" fmla="*/ 1 w 694"/>
                    <a:gd name="T71" fmla="*/ 0 h 147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94"/>
                    <a:gd name="T109" fmla="*/ 0 h 1475"/>
                    <a:gd name="T110" fmla="*/ 694 w 694"/>
                    <a:gd name="T111" fmla="*/ 1475 h 147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94" h="1475">
                      <a:moveTo>
                        <a:pt x="55" y="0"/>
                      </a:moveTo>
                      <a:lnTo>
                        <a:pt x="90" y="0"/>
                      </a:lnTo>
                      <a:lnTo>
                        <a:pt x="126" y="2"/>
                      </a:lnTo>
                      <a:lnTo>
                        <a:pt x="162" y="2"/>
                      </a:lnTo>
                      <a:lnTo>
                        <a:pt x="199" y="2"/>
                      </a:lnTo>
                      <a:lnTo>
                        <a:pt x="234" y="3"/>
                      </a:lnTo>
                      <a:lnTo>
                        <a:pt x="270" y="3"/>
                      </a:lnTo>
                      <a:lnTo>
                        <a:pt x="306" y="4"/>
                      </a:lnTo>
                      <a:lnTo>
                        <a:pt x="343" y="4"/>
                      </a:lnTo>
                      <a:lnTo>
                        <a:pt x="378" y="4"/>
                      </a:lnTo>
                      <a:lnTo>
                        <a:pt x="414" y="5"/>
                      </a:lnTo>
                      <a:lnTo>
                        <a:pt x="450" y="5"/>
                      </a:lnTo>
                      <a:lnTo>
                        <a:pt x="487" y="5"/>
                      </a:lnTo>
                      <a:lnTo>
                        <a:pt x="522" y="6"/>
                      </a:lnTo>
                      <a:lnTo>
                        <a:pt x="558" y="6"/>
                      </a:lnTo>
                      <a:lnTo>
                        <a:pt x="595" y="7"/>
                      </a:lnTo>
                      <a:lnTo>
                        <a:pt x="631" y="7"/>
                      </a:lnTo>
                      <a:lnTo>
                        <a:pt x="631" y="176"/>
                      </a:lnTo>
                      <a:lnTo>
                        <a:pt x="631" y="345"/>
                      </a:lnTo>
                      <a:lnTo>
                        <a:pt x="631" y="514"/>
                      </a:lnTo>
                      <a:lnTo>
                        <a:pt x="631" y="683"/>
                      </a:lnTo>
                      <a:lnTo>
                        <a:pt x="629" y="701"/>
                      </a:lnTo>
                      <a:lnTo>
                        <a:pt x="629" y="719"/>
                      </a:lnTo>
                      <a:lnTo>
                        <a:pt x="629" y="738"/>
                      </a:lnTo>
                      <a:lnTo>
                        <a:pt x="628" y="756"/>
                      </a:lnTo>
                      <a:lnTo>
                        <a:pt x="629" y="772"/>
                      </a:lnTo>
                      <a:lnTo>
                        <a:pt x="631" y="790"/>
                      </a:lnTo>
                      <a:lnTo>
                        <a:pt x="633" y="807"/>
                      </a:lnTo>
                      <a:lnTo>
                        <a:pt x="636" y="823"/>
                      </a:lnTo>
                      <a:lnTo>
                        <a:pt x="643" y="833"/>
                      </a:lnTo>
                      <a:lnTo>
                        <a:pt x="651" y="844"/>
                      </a:lnTo>
                      <a:lnTo>
                        <a:pt x="658" y="853"/>
                      </a:lnTo>
                      <a:lnTo>
                        <a:pt x="665" y="863"/>
                      </a:lnTo>
                      <a:lnTo>
                        <a:pt x="672" y="874"/>
                      </a:lnTo>
                      <a:lnTo>
                        <a:pt x="679" y="883"/>
                      </a:lnTo>
                      <a:lnTo>
                        <a:pt x="687" y="893"/>
                      </a:lnTo>
                      <a:lnTo>
                        <a:pt x="694" y="904"/>
                      </a:lnTo>
                      <a:lnTo>
                        <a:pt x="651" y="927"/>
                      </a:lnTo>
                      <a:lnTo>
                        <a:pt x="609" y="959"/>
                      </a:lnTo>
                      <a:lnTo>
                        <a:pt x="564" y="999"/>
                      </a:lnTo>
                      <a:lnTo>
                        <a:pt x="519" y="1044"/>
                      </a:lnTo>
                      <a:lnTo>
                        <a:pt x="474" y="1094"/>
                      </a:lnTo>
                      <a:lnTo>
                        <a:pt x="428" y="1146"/>
                      </a:lnTo>
                      <a:lnTo>
                        <a:pt x="382" y="1199"/>
                      </a:lnTo>
                      <a:lnTo>
                        <a:pt x="337" y="1251"/>
                      </a:lnTo>
                      <a:lnTo>
                        <a:pt x="291" y="1301"/>
                      </a:lnTo>
                      <a:lnTo>
                        <a:pt x="247" y="1349"/>
                      </a:lnTo>
                      <a:lnTo>
                        <a:pt x="202" y="1390"/>
                      </a:lnTo>
                      <a:lnTo>
                        <a:pt x="159" y="1426"/>
                      </a:lnTo>
                      <a:lnTo>
                        <a:pt x="118" y="1452"/>
                      </a:lnTo>
                      <a:lnTo>
                        <a:pt x="79" y="1469"/>
                      </a:lnTo>
                      <a:lnTo>
                        <a:pt x="40" y="1475"/>
                      </a:lnTo>
                      <a:lnTo>
                        <a:pt x="4" y="1468"/>
                      </a:lnTo>
                      <a:lnTo>
                        <a:pt x="3" y="1444"/>
                      </a:lnTo>
                      <a:lnTo>
                        <a:pt x="2" y="1420"/>
                      </a:lnTo>
                      <a:lnTo>
                        <a:pt x="2" y="1392"/>
                      </a:lnTo>
                      <a:lnTo>
                        <a:pt x="0" y="1359"/>
                      </a:lnTo>
                      <a:lnTo>
                        <a:pt x="2" y="1206"/>
                      </a:lnTo>
                      <a:lnTo>
                        <a:pt x="2" y="1051"/>
                      </a:lnTo>
                      <a:lnTo>
                        <a:pt x="2" y="898"/>
                      </a:lnTo>
                      <a:lnTo>
                        <a:pt x="3" y="746"/>
                      </a:lnTo>
                      <a:lnTo>
                        <a:pt x="3" y="570"/>
                      </a:lnTo>
                      <a:lnTo>
                        <a:pt x="3" y="393"/>
                      </a:lnTo>
                      <a:lnTo>
                        <a:pt x="3" y="217"/>
                      </a:lnTo>
                      <a:lnTo>
                        <a:pt x="4" y="41"/>
                      </a:lnTo>
                      <a:lnTo>
                        <a:pt x="11" y="36"/>
                      </a:lnTo>
                      <a:lnTo>
                        <a:pt x="17" y="30"/>
                      </a:lnTo>
                      <a:lnTo>
                        <a:pt x="24" y="26"/>
                      </a:lnTo>
                      <a:lnTo>
                        <a:pt x="29" y="20"/>
                      </a:lnTo>
                      <a:lnTo>
                        <a:pt x="35" y="15"/>
                      </a:lnTo>
                      <a:lnTo>
                        <a:pt x="42" y="10"/>
                      </a:lnTo>
                      <a:lnTo>
                        <a:pt x="48" y="5"/>
                      </a:lnTo>
                      <a:lnTo>
                        <a:pt x="55" y="0"/>
                      </a:lnTo>
                      <a:close/>
                    </a:path>
                  </a:pathLst>
                </a:custGeom>
                <a:solidFill>
                  <a:srgbClr val="7575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1" name="Freeform 266"/>
                <p:cNvSpPr>
                  <a:spLocks/>
                </p:cNvSpPr>
                <p:nvPr/>
              </p:nvSpPr>
              <p:spPr bwMode="auto">
                <a:xfrm>
                  <a:off x="550" y="873"/>
                  <a:ext cx="307" cy="727"/>
                </a:xfrm>
                <a:custGeom>
                  <a:avLst/>
                  <a:gdLst>
                    <a:gd name="T0" fmla="*/ 0 w 615"/>
                    <a:gd name="T1" fmla="*/ 0 h 1455"/>
                    <a:gd name="T2" fmla="*/ 0 w 615"/>
                    <a:gd name="T3" fmla="*/ 0 h 1455"/>
                    <a:gd name="T4" fmla="*/ 0 w 615"/>
                    <a:gd name="T5" fmla="*/ 0 h 1455"/>
                    <a:gd name="T6" fmla="*/ 1 w 615"/>
                    <a:gd name="T7" fmla="*/ 0 h 1455"/>
                    <a:gd name="T8" fmla="*/ 1 w 615"/>
                    <a:gd name="T9" fmla="*/ 0 h 1455"/>
                    <a:gd name="T10" fmla="*/ 1 w 615"/>
                    <a:gd name="T11" fmla="*/ 0 h 1455"/>
                    <a:gd name="T12" fmla="*/ 1 w 615"/>
                    <a:gd name="T13" fmla="*/ 0 h 1455"/>
                    <a:gd name="T14" fmla="*/ 2 w 615"/>
                    <a:gd name="T15" fmla="*/ 0 h 1455"/>
                    <a:gd name="T16" fmla="*/ 2 w 615"/>
                    <a:gd name="T17" fmla="*/ 0 h 1455"/>
                    <a:gd name="T18" fmla="*/ 2 w 615"/>
                    <a:gd name="T19" fmla="*/ 1 h 1455"/>
                    <a:gd name="T20" fmla="*/ 2 w 615"/>
                    <a:gd name="T21" fmla="*/ 2 h 1455"/>
                    <a:gd name="T22" fmla="*/ 2 w 615"/>
                    <a:gd name="T23" fmla="*/ 2 h 1455"/>
                    <a:gd name="T24" fmla="*/ 2 w 615"/>
                    <a:gd name="T25" fmla="*/ 2 h 1455"/>
                    <a:gd name="T26" fmla="*/ 2 w 615"/>
                    <a:gd name="T27" fmla="*/ 2 h 1455"/>
                    <a:gd name="T28" fmla="*/ 2 w 615"/>
                    <a:gd name="T29" fmla="*/ 2 h 1455"/>
                    <a:gd name="T30" fmla="*/ 2 w 615"/>
                    <a:gd name="T31" fmla="*/ 2 h 1455"/>
                    <a:gd name="T32" fmla="*/ 2 w 615"/>
                    <a:gd name="T33" fmla="*/ 3 h 1455"/>
                    <a:gd name="T34" fmla="*/ 2 w 615"/>
                    <a:gd name="T35" fmla="*/ 3 h 1455"/>
                    <a:gd name="T36" fmla="*/ 2 w 615"/>
                    <a:gd name="T37" fmla="*/ 3 h 1455"/>
                    <a:gd name="T38" fmla="*/ 1 w 615"/>
                    <a:gd name="T39" fmla="*/ 3 h 1455"/>
                    <a:gd name="T40" fmla="*/ 1 w 615"/>
                    <a:gd name="T41" fmla="*/ 3 h 1455"/>
                    <a:gd name="T42" fmla="*/ 1 w 615"/>
                    <a:gd name="T43" fmla="*/ 4 h 1455"/>
                    <a:gd name="T44" fmla="*/ 1 w 615"/>
                    <a:gd name="T45" fmla="*/ 4 h 1455"/>
                    <a:gd name="T46" fmla="*/ 0 w 615"/>
                    <a:gd name="T47" fmla="*/ 5 h 1455"/>
                    <a:gd name="T48" fmla="*/ 0 w 615"/>
                    <a:gd name="T49" fmla="*/ 5 h 1455"/>
                    <a:gd name="T50" fmla="*/ 0 w 615"/>
                    <a:gd name="T51" fmla="*/ 5 h 1455"/>
                    <a:gd name="T52" fmla="*/ 0 w 615"/>
                    <a:gd name="T53" fmla="*/ 5 h 1455"/>
                    <a:gd name="T54" fmla="*/ 0 w 615"/>
                    <a:gd name="T55" fmla="*/ 5 h 1455"/>
                    <a:gd name="T56" fmla="*/ 0 w 615"/>
                    <a:gd name="T57" fmla="*/ 4 h 1455"/>
                    <a:gd name="T58" fmla="*/ 0 w 615"/>
                    <a:gd name="T59" fmla="*/ 3 h 1455"/>
                    <a:gd name="T60" fmla="*/ 0 w 615"/>
                    <a:gd name="T61" fmla="*/ 1 h 1455"/>
                    <a:gd name="T62" fmla="*/ 0 w 615"/>
                    <a:gd name="T63" fmla="*/ 0 h 1455"/>
                    <a:gd name="T64" fmla="*/ 0 w 615"/>
                    <a:gd name="T65" fmla="*/ 0 h 1455"/>
                    <a:gd name="T66" fmla="*/ 0 w 615"/>
                    <a:gd name="T67" fmla="*/ 0 h 1455"/>
                    <a:gd name="T68" fmla="*/ 0 w 615"/>
                    <a:gd name="T69" fmla="*/ 0 h 1455"/>
                    <a:gd name="T70" fmla="*/ 0 w 615"/>
                    <a:gd name="T71" fmla="*/ 0 h 145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15"/>
                    <a:gd name="T109" fmla="*/ 0 h 1455"/>
                    <a:gd name="T110" fmla="*/ 615 w 615"/>
                    <a:gd name="T111" fmla="*/ 1455 h 145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15" h="1455">
                      <a:moveTo>
                        <a:pt x="50" y="0"/>
                      </a:moveTo>
                      <a:lnTo>
                        <a:pt x="82" y="0"/>
                      </a:lnTo>
                      <a:lnTo>
                        <a:pt x="115" y="2"/>
                      </a:lnTo>
                      <a:lnTo>
                        <a:pt x="146" y="2"/>
                      </a:lnTo>
                      <a:lnTo>
                        <a:pt x="178" y="2"/>
                      </a:lnTo>
                      <a:lnTo>
                        <a:pt x="210" y="3"/>
                      </a:lnTo>
                      <a:lnTo>
                        <a:pt x="242" y="3"/>
                      </a:lnTo>
                      <a:lnTo>
                        <a:pt x="274" y="4"/>
                      </a:lnTo>
                      <a:lnTo>
                        <a:pt x="306" y="4"/>
                      </a:lnTo>
                      <a:lnTo>
                        <a:pt x="338" y="4"/>
                      </a:lnTo>
                      <a:lnTo>
                        <a:pt x="370" y="5"/>
                      </a:lnTo>
                      <a:lnTo>
                        <a:pt x="401" y="5"/>
                      </a:lnTo>
                      <a:lnTo>
                        <a:pt x="434" y="5"/>
                      </a:lnTo>
                      <a:lnTo>
                        <a:pt x="466" y="6"/>
                      </a:lnTo>
                      <a:lnTo>
                        <a:pt x="498" y="6"/>
                      </a:lnTo>
                      <a:lnTo>
                        <a:pt x="529" y="7"/>
                      </a:lnTo>
                      <a:lnTo>
                        <a:pt x="562" y="7"/>
                      </a:lnTo>
                      <a:lnTo>
                        <a:pt x="562" y="157"/>
                      </a:lnTo>
                      <a:lnTo>
                        <a:pt x="562" y="307"/>
                      </a:lnTo>
                      <a:lnTo>
                        <a:pt x="562" y="458"/>
                      </a:lnTo>
                      <a:lnTo>
                        <a:pt x="562" y="608"/>
                      </a:lnTo>
                      <a:lnTo>
                        <a:pt x="560" y="624"/>
                      </a:lnTo>
                      <a:lnTo>
                        <a:pt x="560" y="640"/>
                      </a:lnTo>
                      <a:lnTo>
                        <a:pt x="560" y="657"/>
                      </a:lnTo>
                      <a:lnTo>
                        <a:pt x="560" y="673"/>
                      </a:lnTo>
                      <a:lnTo>
                        <a:pt x="562" y="688"/>
                      </a:lnTo>
                      <a:lnTo>
                        <a:pt x="563" y="702"/>
                      </a:lnTo>
                      <a:lnTo>
                        <a:pt x="565" y="717"/>
                      </a:lnTo>
                      <a:lnTo>
                        <a:pt x="567" y="732"/>
                      </a:lnTo>
                      <a:lnTo>
                        <a:pt x="573" y="741"/>
                      </a:lnTo>
                      <a:lnTo>
                        <a:pt x="579" y="750"/>
                      </a:lnTo>
                      <a:lnTo>
                        <a:pt x="586" y="760"/>
                      </a:lnTo>
                      <a:lnTo>
                        <a:pt x="591" y="769"/>
                      </a:lnTo>
                      <a:lnTo>
                        <a:pt x="597" y="778"/>
                      </a:lnTo>
                      <a:lnTo>
                        <a:pt x="603" y="787"/>
                      </a:lnTo>
                      <a:lnTo>
                        <a:pt x="609" y="797"/>
                      </a:lnTo>
                      <a:lnTo>
                        <a:pt x="615" y="806"/>
                      </a:lnTo>
                      <a:lnTo>
                        <a:pt x="578" y="828"/>
                      </a:lnTo>
                      <a:lnTo>
                        <a:pt x="540" y="861"/>
                      </a:lnTo>
                      <a:lnTo>
                        <a:pt x="502" y="903"/>
                      </a:lnTo>
                      <a:lnTo>
                        <a:pt x="462" y="951"/>
                      </a:lnTo>
                      <a:lnTo>
                        <a:pt x="424" y="1006"/>
                      </a:lnTo>
                      <a:lnTo>
                        <a:pt x="384" y="1064"/>
                      </a:lnTo>
                      <a:lnTo>
                        <a:pt x="345" y="1124"/>
                      </a:lnTo>
                      <a:lnTo>
                        <a:pt x="307" y="1184"/>
                      </a:lnTo>
                      <a:lnTo>
                        <a:pt x="268" y="1243"/>
                      </a:lnTo>
                      <a:lnTo>
                        <a:pt x="229" y="1297"/>
                      </a:lnTo>
                      <a:lnTo>
                        <a:pt x="192" y="1346"/>
                      </a:lnTo>
                      <a:lnTo>
                        <a:pt x="154" y="1389"/>
                      </a:lnTo>
                      <a:lnTo>
                        <a:pt x="118" y="1422"/>
                      </a:lnTo>
                      <a:lnTo>
                        <a:pt x="82" y="1444"/>
                      </a:lnTo>
                      <a:lnTo>
                        <a:pt x="49" y="1455"/>
                      </a:lnTo>
                      <a:lnTo>
                        <a:pt x="15" y="1450"/>
                      </a:lnTo>
                      <a:lnTo>
                        <a:pt x="12" y="1427"/>
                      </a:lnTo>
                      <a:lnTo>
                        <a:pt x="9" y="1404"/>
                      </a:lnTo>
                      <a:lnTo>
                        <a:pt x="5" y="1380"/>
                      </a:lnTo>
                      <a:lnTo>
                        <a:pt x="0" y="1351"/>
                      </a:lnTo>
                      <a:lnTo>
                        <a:pt x="0" y="1180"/>
                      </a:lnTo>
                      <a:lnTo>
                        <a:pt x="2" y="1009"/>
                      </a:lnTo>
                      <a:lnTo>
                        <a:pt x="2" y="838"/>
                      </a:lnTo>
                      <a:lnTo>
                        <a:pt x="2" y="669"/>
                      </a:lnTo>
                      <a:lnTo>
                        <a:pt x="3" y="511"/>
                      </a:lnTo>
                      <a:lnTo>
                        <a:pt x="4" y="353"/>
                      </a:lnTo>
                      <a:lnTo>
                        <a:pt x="4" y="195"/>
                      </a:lnTo>
                      <a:lnTo>
                        <a:pt x="5" y="37"/>
                      </a:lnTo>
                      <a:lnTo>
                        <a:pt x="11" y="33"/>
                      </a:lnTo>
                      <a:lnTo>
                        <a:pt x="17" y="28"/>
                      </a:lnTo>
                      <a:lnTo>
                        <a:pt x="22" y="23"/>
                      </a:lnTo>
                      <a:lnTo>
                        <a:pt x="28" y="19"/>
                      </a:lnTo>
                      <a:lnTo>
                        <a:pt x="34" y="14"/>
                      </a:lnTo>
                      <a:lnTo>
                        <a:pt x="39" y="10"/>
                      </a:lnTo>
                      <a:lnTo>
                        <a:pt x="44" y="5"/>
                      </a:lnTo>
                      <a:lnTo>
                        <a:pt x="50" y="0"/>
                      </a:lnTo>
                      <a:close/>
                    </a:path>
                  </a:pathLst>
                </a:custGeom>
                <a:solidFill>
                  <a:srgbClr val="7C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2" name="Freeform 267"/>
                <p:cNvSpPr>
                  <a:spLocks/>
                </p:cNvSpPr>
                <p:nvPr/>
              </p:nvSpPr>
              <p:spPr bwMode="auto">
                <a:xfrm>
                  <a:off x="550" y="873"/>
                  <a:ext cx="268" cy="716"/>
                </a:xfrm>
                <a:custGeom>
                  <a:avLst/>
                  <a:gdLst>
                    <a:gd name="T0" fmla="*/ 1 w 536"/>
                    <a:gd name="T1" fmla="*/ 0 h 1431"/>
                    <a:gd name="T2" fmla="*/ 1 w 536"/>
                    <a:gd name="T3" fmla="*/ 1 h 1431"/>
                    <a:gd name="T4" fmla="*/ 1 w 536"/>
                    <a:gd name="T5" fmla="*/ 1 h 1431"/>
                    <a:gd name="T6" fmla="*/ 1 w 536"/>
                    <a:gd name="T7" fmla="*/ 1 h 1431"/>
                    <a:gd name="T8" fmla="*/ 1 w 536"/>
                    <a:gd name="T9" fmla="*/ 1 h 1431"/>
                    <a:gd name="T10" fmla="*/ 1 w 536"/>
                    <a:gd name="T11" fmla="*/ 1 h 1431"/>
                    <a:gd name="T12" fmla="*/ 2 w 536"/>
                    <a:gd name="T13" fmla="*/ 1 h 1431"/>
                    <a:gd name="T14" fmla="*/ 2 w 536"/>
                    <a:gd name="T15" fmla="*/ 1 h 1431"/>
                    <a:gd name="T16" fmla="*/ 2 w 536"/>
                    <a:gd name="T17" fmla="*/ 1 h 1431"/>
                    <a:gd name="T18" fmla="*/ 2 w 536"/>
                    <a:gd name="T19" fmla="*/ 2 h 1431"/>
                    <a:gd name="T20" fmla="*/ 2 w 536"/>
                    <a:gd name="T21" fmla="*/ 3 h 1431"/>
                    <a:gd name="T22" fmla="*/ 2 w 536"/>
                    <a:gd name="T23" fmla="*/ 3 h 1431"/>
                    <a:gd name="T24" fmla="*/ 2 w 536"/>
                    <a:gd name="T25" fmla="*/ 3 h 1431"/>
                    <a:gd name="T26" fmla="*/ 2 w 536"/>
                    <a:gd name="T27" fmla="*/ 3 h 1431"/>
                    <a:gd name="T28" fmla="*/ 2 w 536"/>
                    <a:gd name="T29" fmla="*/ 3 h 1431"/>
                    <a:gd name="T30" fmla="*/ 2 w 536"/>
                    <a:gd name="T31" fmla="*/ 3 h 1431"/>
                    <a:gd name="T32" fmla="*/ 2 w 536"/>
                    <a:gd name="T33" fmla="*/ 3 h 1431"/>
                    <a:gd name="T34" fmla="*/ 2 w 536"/>
                    <a:gd name="T35" fmla="*/ 3 h 1431"/>
                    <a:gd name="T36" fmla="*/ 2 w 536"/>
                    <a:gd name="T37" fmla="*/ 3 h 1431"/>
                    <a:gd name="T38" fmla="*/ 2 w 536"/>
                    <a:gd name="T39" fmla="*/ 4 h 1431"/>
                    <a:gd name="T40" fmla="*/ 1 w 536"/>
                    <a:gd name="T41" fmla="*/ 4 h 1431"/>
                    <a:gd name="T42" fmla="*/ 1 w 536"/>
                    <a:gd name="T43" fmla="*/ 5 h 1431"/>
                    <a:gd name="T44" fmla="*/ 1 w 536"/>
                    <a:gd name="T45" fmla="*/ 5 h 1431"/>
                    <a:gd name="T46" fmla="*/ 1 w 536"/>
                    <a:gd name="T47" fmla="*/ 6 h 1431"/>
                    <a:gd name="T48" fmla="*/ 1 w 536"/>
                    <a:gd name="T49" fmla="*/ 6 h 1431"/>
                    <a:gd name="T50" fmla="*/ 1 w 536"/>
                    <a:gd name="T51" fmla="*/ 6 h 1431"/>
                    <a:gd name="T52" fmla="*/ 1 w 536"/>
                    <a:gd name="T53" fmla="*/ 6 h 1431"/>
                    <a:gd name="T54" fmla="*/ 1 w 536"/>
                    <a:gd name="T55" fmla="*/ 6 h 1431"/>
                    <a:gd name="T56" fmla="*/ 0 w 536"/>
                    <a:gd name="T57" fmla="*/ 5 h 1431"/>
                    <a:gd name="T58" fmla="*/ 1 w 536"/>
                    <a:gd name="T59" fmla="*/ 4 h 1431"/>
                    <a:gd name="T60" fmla="*/ 1 w 536"/>
                    <a:gd name="T61" fmla="*/ 2 h 1431"/>
                    <a:gd name="T62" fmla="*/ 1 w 536"/>
                    <a:gd name="T63" fmla="*/ 1 h 1431"/>
                    <a:gd name="T64" fmla="*/ 1 w 536"/>
                    <a:gd name="T65" fmla="*/ 1 h 1431"/>
                    <a:gd name="T66" fmla="*/ 1 w 536"/>
                    <a:gd name="T67" fmla="*/ 1 h 1431"/>
                    <a:gd name="T68" fmla="*/ 1 w 536"/>
                    <a:gd name="T69" fmla="*/ 1 h 1431"/>
                    <a:gd name="T70" fmla="*/ 1 w 536"/>
                    <a:gd name="T71" fmla="*/ 1 h 143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6"/>
                    <a:gd name="T109" fmla="*/ 0 h 1431"/>
                    <a:gd name="T110" fmla="*/ 536 w 536"/>
                    <a:gd name="T111" fmla="*/ 1431 h 143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6" h="1431">
                      <a:moveTo>
                        <a:pt x="47" y="0"/>
                      </a:moveTo>
                      <a:lnTo>
                        <a:pt x="74" y="0"/>
                      </a:lnTo>
                      <a:lnTo>
                        <a:pt x="102" y="1"/>
                      </a:lnTo>
                      <a:lnTo>
                        <a:pt x="131" y="1"/>
                      </a:lnTo>
                      <a:lnTo>
                        <a:pt x="158" y="1"/>
                      </a:lnTo>
                      <a:lnTo>
                        <a:pt x="186" y="2"/>
                      </a:lnTo>
                      <a:lnTo>
                        <a:pt x="214" y="2"/>
                      </a:lnTo>
                      <a:lnTo>
                        <a:pt x="241" y="3"/>
                      </a:lnTo>
                      <a:lnTo>
                        <a:pt x="270" y="3"/>
                      </a:lnTo>
                      <a:lnTo>
                        <a:pt x="298" y="3"/>
                      </a:lnTo>
                      <a:lnTo>
                        <a:pt x="325" y="4"/>
                      </a:lnTo>
                      <a:lnTo>
                        <a:pt x="353" y="4"/>
                      </a:lnTo>
                      <a:lnTo>
                        <a:pt x="381" y="4"/>
                      </a:lnTo>
                      <a:lnTo>
                        <a:pt x="408" y="5"/>
                      </a:lnTo>
                      <a:lnTo>
                        <a:pt x="437" y="5"/>
                      </a:lnTo>
                      <a:lnTo>
                        <a:pt x="465" y="6"/>
                      </a:lnTo>
                      <a:lnTo>
                        <a:pt x="492" y="6"/>
                      </a:lnTo>
                      <a:lnTo>
                        <a:pt x="492" y="137"/>
                      </a:lnTo>
                      <a:lnTo>
                        <a:pt x="492" y="268"/>
                      </a:lnTo>
                      <a:lnTo>
                        <a:pt x="492" y="399"/>
                      </a:lnTo>
                      <a:lnTo>
                        <a:pt x="492" y="530"/>
                      </a:lnTo>
                      <a:lnTo>
                        <a:pt x="492" y="545"/>
                      </a:lnTo>
                      <a:lnTo>
                        <a:pt x="492" y="558"/>
                      </a:lnTo>
                      <a:lnTo>
                        <a:pt x="491" y="573"/>
                      </a:lnTo>
                      <a:lnTo>
                        <a:pt x="491" y="588"/>
                      </a:lnTo>
                      <a:lnTo>
                        <a:pt x="492" y="601"/>
                      </a:lnTo>
                      <a:lnTo>
                        <a:pt x="494" y="614"/>
                      </a:lnTo>
                      <a:lnTo>
                        <a:pt x="495" y="626"/>
                      </a:lnTo>
                      <a:lnTo>
                        <a:pt x="497" y="639"/>
                      </a:lnTo>
                      <a:lnTo>
                        <a:pt x="502" y="647"/>
                      </a:lnTo>
                      <a:lnTo>
                        <a:pt x="507" y="655"/>
                      </a:lnTo>
                      <a:lnTo>
                        <a:pt x="512" y="663"/>
                      </a:lnTo>
                      <a:lnTo>
                        <a:pt x="517" y="670"/>
                      </a:lnTo>
                      <a:lnTo>
                        <a:pt x="522" y="678"/>
                      </a:lnTo>
                      <a:lnTo>
                        <a:pt x="527" y="686"/>
                      </a:lnTo>
                      <a:lnTo>
                        <a:pt x="532" y="694"/>
                      </a:lnTo>
                      <a:lnTo>
                        <a:pt x="536" y="702"/>
                      </a:lnTo>
                      <a:lnTo>
                        <a:pt x="504" y="724"/>
                      </a:lnTo>
                      <a:lnTo>
                        <a:pt x="473" y="758"/>
                      </a:lnTo>
                      <a:lnTo>
                        <a:pt x="439" y="803"/>
                      </a:lnTo>
                      <a:lnTo>
                        <a:pt x="407" y="856"/>
                      </a:lnTo>
                      <a:lnTo>
                        <a:pt x="375" y="916"/>
                      </a:lnTo>
                      <a:lnTo>
                        <a:pt x="341" y="981"/>
                      </a:lnTo>
                      <a:lnTo>
                        <a:pt x="309" y="1048"/>
                      </a:lnTo>
                      <a:lnTo>
                        <a:pt x="277" y="1115"/>
                      </a:lnTo>
                      <a:lnTo>
                        <a:pt x="244" y="1182"/>
                      </a:lnTo>
                      <a:lnTo>
                        <a:pt x="211" y="1244"/>
                      </a:lnTo>
                      <a:lnTo>
                        <a:pt x="180" y="1300"/>
                      </a:lnTo>
                      <a:lnTo>
                        <a:pt x="148" y="1350"/>
                      </a:lnTo>
                      <a:lnTo>
                        <a:pt x="118" y="1389"/>
                      </a:lnTo>
                      <a:lnTo>
                        <a:pt x="87" y="1417"/>
                      </a:lnTo>
                      <a:lnTo>
                        <a:pt x="57" y="1431"/>
                      </a:lnTo>
                      <a:lnTo>
                        <a:pt x="28" y="1428"/>
                      </a:lnTo>
                      <a:lnTo>
                        <a:pt x="21" y="1408"/>
                      </a:lnTo>
                      <a:lnTo>
                        <a:pt x="14" y="1387"/>
                      </a:lnTo>
                      <a:lnTo>
                        <a:pt x="7" y="1365"/>
                      </a:lnTo>
                      <a:lnTo>
                        <a:pt x="0" y="1340"/>
                      </a:lnTo>
                      <a:lnTo>
                        <a:pt x="0" y="1152"/>
                      </a:lnTo>
                      <a:lnTo>
                        <a:pt x="2" y="965"/>
                      </a:lnTo>
                      <a:lnTo>
                        <a:pt x="2" y="777"/>
                      </a:lnTo>
                      <a:lnTo>
                        <a:pt x="2" y="591"/>
                      </a:lnTo>
                      <a:lnTo>
                        <a:pt x="3" y="451"/>
                      </a:lnTo>
                      <a:lnTo>
                        <a:pt x="4" y="311"/>
                      </a:lnTo>
                      <a:lnTo>
                        <a:pt x="5" y="171"/>
                      </a:lnTo>
                      <a:lnTo>
                        <a:pt x="6" y="32"/>
                      </a:lnTo>
                      <a:lnTo>
                        <a:pt x="11" y="28"/>
                      </a:lnTo>
                      <a:lnTo>
                        <a:pt x="15" y="24"/>
                      </a:lnTo>
                      <a:lnTo>
                        <a:pt x="21" y="20"/>
                      </a:lnTo>
                      <a:lnTo>
                        <a:pt x="26" y="16"/>
                      </a:lnTo>
                      <a:lnTo>
                        <a:pt x="32" y="11"/>
                      </a:lnTo>
                      <a:lnTo>
                        <a:pt x="36" y="8"/>
                      </a:lnTo>
                      <a:lnTo>
                        <a:pt x="42" y="3"/>
                      </a:lnTo>
                      <a:lnTo>
                        <a:pt x="47" y="0"/>
                      </a:lnTo>
                      <a:close/>
                    </a:path>
                  </a:pathLst>
                </a:custGeom>
                <a:solidFill>
                  <a:srgbClr val="8487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3" name="Freeform 268"/>
                <p:cNvSpPr>
                  <a:spLocks/>
                </p:cNvSpPr>
                <p:nvPr/>
              </p:nvSpPr>
              <p:spPr bwMode="auto">
                <a:xfrm>
                  <a:off x="550" y="873"/>
                  <a:ext cx="229" cy="705"/>
                </a:xfrm>
                <a:custGeom>
                  <a:avLst/>
                  <a:gdLst>
                    <a:gd name="T0" fmla="*/ 1 w 458"/>
                    <a:gd name="T1" fmla="*/ 0 h 1410"/>
                    <a:gd name="T2" fmla="*/ 1 w 458"/>
                    <a:gd name="T3" fmla="*/ 1 h 1410"/>
                    <a:gd name="T4" fmla="*/ 1 w 458"/>
                    <a:gd name="T5" fmla="*/ 1 h 1410"/>
                    <a:gd name="T6" fmla="*/ 1 w 458"/>
                    <a:gd name="T7" fmla="*/ 1 h 1410"/>
                    <a:gd name="T8" fmla="*/ 1 w 458"/>
                    <a:gd name="T9" fmla="*/ 1 h 1410"/>
                    <a:gd name="T10" fmla="*/ 2 w 458"/>
                    <a:gd name="T11" fmla="*/ 1 h 1410"/>
                    <a:gd name="T12" fmla="*/ 2 w 458"/>
                    <a:gd name="T13" fmla="*/ 1 h 1410"/>
                    <a:gd name="T14" fmla="*/ 2 w 458"/>
                    <a:gd name="T15" fmla="*/ 1 h 1410"/>
                    <a:gd name="T16" fmla="*/ 2 w 458"/>
                    <a:gd name="T17" fmla="*/ 1 h 1410"/>
                    <a:gd name="T18" fmla="*/ 2 w 458"/>
                    <a:gd name="T19" fmla="*/ 2 h 1410"/>
                    <a:gd name="T20" fmla="*/ 2 w 458"/>
                    <a:gd name="T21" fmla="*/ 2 h 1410"/>
                    <a:gd name="T22" fmla="*/ 2 w 458"/>
                    <a:gd name="T23" fmla="*/ 2 h 1410"/>
                    <a:gd name="T24" fmla="*/ 2 w 458"/>
                    <a:gd name="T25" fmla="*/ 3 h 1410"/>
                    <a:gd name="T26" fmla="*/ 2 w 458"/>
                    <a:gd name="T27" fmla="*/ 3 h 1410"/>
                    <a:gd name="T28" fmla="*/ 2 w 458"/>
                    <a:gd name="T29" fmla="*/ 3 h 1410"/>
                    <a:gd name="T30" fmla="*/ 2 w 458"/>
                    <a:gd name="T31" fmla="*/ 3 h 1410"/>
                    <a:gd name="T32" fmla="*/ 2 w 458"/>
                    <a:gd name="T33" fmla="*/ 3 h 1410"/>
                    <a:gd name="T34" fmla="*/ 2 w 458"/>
                    <a:gd name="T35" fmla="*/ 3 h 1410"/>
                    <a:gd name="T36" fmla="*/ 2 w 458"/>
                    <a:gd name="T37" fmla="*/ 3 h 1410"/>
                    <a:gd name="T38" fmla="*/ 2 w 458"/>
                    <a:gd name="T39" fmla="*/ 4 h 1410"/>
                    <a:gd name="T40" fmla="*/ 1 w 458"/>
                    <a:gd name="T41" fmla="*/ 5 h 1410"/>
                    <a:gd name="T42" fmla="*/ 1 w 458"/>
                    <a:gd name="T43" fmla="*/ 5 h 1410"/>
                    <a:gd name="T44" fmla="*/ 1 w 458"/>
                    <a:gd name="T45" fmla="*/ 6 h 1410"/>
                    <a:gd name="T46" fmla="*/ 1 w 458"/>
                    <a:gd name="T47" fmla="*/ 6 h 1410"/>
                    <a:gd name="T48" fmla="*/ 1 w 458"/>
                    <a:gd name="T49" fmla="*/ 6 h 1410"/>
                    <a:gd name="T50" fmla="*/ 1 w 458"/>
                    <a:gd name="T51" fmla="*/ 6 h 1410"/>
                    <a:gd name="T52" fmla="*/ 1 w 458"/>
                    <a:gd name="T53" fmla="*/ 6 h 1410"/>
                    <a:gd name="T54" fmla="*/ 1 w 458"/>
                    <a:gd name="T55" fmla="*/ 6 h 1410"/>
                    <a:gd name="T56" fmla="*/ 0 w 458"/>
                    <a:gd name="T57" fmla="*/ 5 h 1410"/>
                    <a:gd name="T58" fmla="*/ 0 w 458"/>
                    <a:gd name="T59" fmla="*/ 3 h 1410"/>
                    <a:gd name="T60" fmla="*/ 1 w 458"/>
                    <a:gd name="T61" fmla="*/ 2 h 1410"/>
                    <a:gd name="T62" fmla="*/ 1 w 458"/>
                    <a:gd name="T63" fmla="*/ 1 h 1410"/>
                    <a:gd name="T64" fmla="*/ 1 w 458"/>
                    <a:gd name="T65" fmla="*/ 1 h 1410"/>
                    <a:gd name="T66" fmla="*/ 1 w 458"/>
                    <a:gd name="T67" fmla="*/ 1 h 1410"/>
                    <a:gd name="T68" fmla="*/ 1 w 458"/>
                    <a:gd name="T69" fmla="*/ 1 h 1410"/>
                    <a:gd name="T70" fmla="*/ 1 w 458"/>
                    <a:gd name="T71" fmla="*/ 1 h 141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8"/>
                    <a:gd name="T109" fmla="*/ 0 h 1410"/>
                    <a:gd name="T110" fmla="*/ 458 w 458"/>
                    <a:gd name="T111" fmla="*/ 1410 h 141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8" h="1410">
                      <a:moveTo>
                        <a:pt x="42" y="0"/>
                      </a:moveTo>
                      <a:lnTo>
                        <a:pt x="66" y="0"/>
                      </a:lnTo>
                      <a:lnTo>
                        <a:pt x="89" y="1"/>
                      </a:lnTo>
                      <a:lnTo>
                        <a:pt x="113" y="1"/>
                      </a:lnTo>
                      <a:lnTo>
                        <a:pt x="138" y="1"/>
                      </a:lnTo>
                      <a:lnTo>
                        <a:pt x="161" y="2"/>
                      </a:lnTo>
                      <a:lnTo>
                        <a:pt x="185" y="2"/>
                      </a:lnTo>
                      <a:lnTo>
                        <a:pt x="209" y="3"/>
                      </a:lnTo>
                      <a:lnTo>
                        <a:pt x="233" y="3"/>
                      </a:lnTo>
                      <a:lnTo>
                        <a:pt x="256" y="3"/>
                      </a:lnTo>
                      <a:lnTo>
                        <a:pt x="280" y="4"/>
                      </a:lnTo>
                      <a:lnTo>
                        <a:pt x="305" y="4"/>
                      </a:lnTo>
                      <a:lnTo>
                        <a:pt x="328" y="4"/>
                      </a:lnTo>
                      <a:lnTo>
                        <a:pt x="352" y="5"/>
                      </a:lnTo>
                      <a:lnTo>
                        <a:pt x="376" y="5"/>
                      </a:lnTo>
                      <a:lnTo>
                        <a:pt x="399" y="6"/>
                      </a:lnTo>
                      <a:lnTo>
                        <a:pt x="423" y="6"/>
                      </a:lnTo>
                      <a:lnTo>
                        <a:pt x="423" y="118"/>
                      </a:lnTo>
                      <a:lnTo>
                        <a:pt x="423" y="230"/>
                      </a:lnTo>
                      <a:lnTo>
                        <a:pt x="423" y="343"/>
                      </a:lnTo>
                      <a:lnTo>
                        <a:pt x="423" y="455"/>
                      </a:lnTo>
                      <a:lnTo>
                        <a:pt x="423" y="467"/>
                      </a:lnTo>
                      <a:lnTo>
                        <a:pt x="423" y="480"/>
                      </a:lnTo>
                      <a:lnTo>
                        <a:pt x="423" y="494"/>
                      </a:lnTo>
                      <a:lnTo>
                        <a:pt x="423" y="507"/>
                      </a:lnTo>
                      <a:lnTo>
                        <a:pt x="424" y="517"/>
                      </a:lnTo>
                      <a:lnTo>
                        <a:pt x="426" y="527"/>
                      </a:lnTo>
                      <a:lnTo>
                        <a:pt x="427" y="538"/>
                      </a:lnTo>
                      <a:lnTo>
                        <a:pt x="428" y="548"/>
                      </a:lnTo>
                      <a:lnTo>
                        <a:pt x="436" y="561"/>
                      </a:lnTo>
                      <a:lnTo>
                        <a:pt x="443" y="574"/>
                      </a:lnTo>
                      <a:lnTo>
                        <a:pt x="450" y="588"/>
                      </a:lnTo>
                      <a:lnTo>
                        <a:pt x="458" y="601"/>
                      </a:lnTo>
                      <a:lnTo>
                        <a:pt x="431" y="622"/>
                      </a:lnTo>
                      <a:lnTo>
                        <a:pt x="405" y="656"/>
                      </a:lnTo>
                      <a:lnTo>
                        <a:pt x="378" y="705"/>
                      </a:lnTo>
                      <a:lnTo>
                        <a:pt x="352" y="762"/>
                      </a:lnTo>
                      <a:lnTo>
                        <a:pt x="325" y="828"/>
                      </a:lnTo>
                      <a:lnTo>
                        <a:pt x="300" y="898"/>
                      </a:lnTo>
                      <a:lnTo>
                        <a:pt x="274" y="973"/>
                      </a:lnTo>
                      <a:lnTo>
                        <a:pt x="247" y="1048"/>
                      </a:lnTo>
                      <a:lnTo>
                        <a:pt x="222" y="1122"/>
                      </a:lnTo>
                      <a:lnTo>
                        <a:pt x="195" y="1192"/>
                      </a:lnTo>
                      <a:lnTo>
                        <a:pt x="169" y="1257"/>
                      </a:lnTo>
                      <a:lnTo>
                        <a:pt x="143" y="1313"/>
                      </a:lnTo>
                      <a:lnTo>
                        <a:pt x="118" y="1359"/>
                      </a:lnTo>
                      <a:lnTo>
                        <a:pt x="92" y="1391"/>
                      </a:lnTo>
                      <a:lnTo>
                        <a:pt x="66" y="1410"/>
                      </a:lnTo>
                      <a:lnTo>
                        <a:pt x="41" y="1410"/>
                      </a:lnTo>
                      <a:lnTo>
                        <a:pt x="36" y="1401"/>
                      </a:lnTo>
                      <a:lnTo>
                        <a:pt x="30" y="1391"/>
                      </a:lnTo>
                      <a:lnTo>
                        <a:pt x="26" y="1381"/>
                      </a:lnTo>
                      <a:lnTo>
                        <a:pt x="21" y="1372"/>
                      </a:lnTo>
                      <a:lnTo>
                        <a:pt x="15" y="1361"/>
                      </a:lnTo>
                      <a:lnTo>
                        <a:pt x="11" y="1352"/>
                      </a:lnTo>
                      <a:lnTo>
                        <a:pt x="5" y="1342"/>
                      </a:lnTo>
                      <a:lnTo>
                        <a:pt x="0" y="1330"/>
                      </a:lnTo>
                      <a:lnTo>
                        <a:pt x="0" y="1126"/>
                      </a:lnTo>
                      <a:lnTo>
                        <a:pt x="0" y="921"/>
                      </a:lnTo>
                      <a:lnTo>
                        <a:pt x="0" y="717"/>
                      </a:lnTo>
                      <a:lnTo>
                        <a:pt x="0" y="513"/>
                      </a:lnTo>
                      <a:lnTo>
                        <a:pt x="3" y="392"/>
                      </a:lnTo>
                      <a:lnTo>
                        <a:pt x="4" y="271"/>
                      </a:lnTo>
                      <a:lnTo>
                        <a:pt x="6" y="150"/>
                      </a:lnTo>
                      <a:lnTo>
                        <a:pt x="7" y="29"/>
                      </a:lnTo>
                      <a:lnTo>
                        <a:pt x="12" y="26"/>
                      </a:lnTo>
                      <a:lnTo>
                        <a:pt x="17" y="21"/>
                      </a:lnTo>
                      <a:lnTo>
                        <a:pt x="20" y="18"/>
                      </a:lnTo>
                      <a:lnTo>
                        <a:pt x="25" y="14"/>
                      </a:lnTo>
                      <a:lnTo>
                        <a:pt x="29" y="11"/>
                      </a:lnTo>
                      <a:lnTo>
                        <a:pt x="34" y="8"/>
                      </a:lnTo>
                      <a:lnTo>
                        <a:pt x="37" y="3"/>
                      </a:lnTo>
                      <a:lnTo>
                        <a:pt x="42" y="0"/>
                      </a:lnTo>
                      <a:close/>
                    </a:path>
                  </a:pathLst>
                </a:custGeom>
                <a:solidFill>
                  <a:srgbClr val="8E8E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4" name="Freeform 269"/>
                <p:cNvSpPr>
                  <a:spLocks/>
                </p:cNvSpPr>
                <p:nvPr/>
              </p:nvSpPr>
              <p:spPr bwMode="auto">
                <a:xfrm>
                  <a:off x="550" y="874"/>
                  <a:ext cx="190" cy="695"/>
                </a:xfrm>
                <a:custGeom>
                  <a:avLst/>
                  <a:gdLst>
                    <a:gd name="T0" fmla="*/ 1 w 380"/>
                    <a:gd name="T1" fmla="*/ 0 h 1389"/>
                    <a:gd name="T2" fmla="*/ 2 w 380"/>
                    <a:gd name="T3" fmla="*/ 1 h 1389"/>
                    <a:gd name="T4" fmla="*/ 2 w 380"/>
                    <a:gd name="T5" fmla="*/ 2 h 1389"/>
                    <a:gd name="T6" fmla="*/ 2 w 380"/>
                    <a:gd name="T7" fmla="*/ 2 h 1389"/>
                    <a:gd name="T8" fmla="*/ 2 w 380"/>
                    <a:gd name="T9" fmla="*/ 2 h 1389"/>
                    <a:gd name="T10" fmla="*/ 2 w 380"/>
                    <a:gd name="T11" fmla="*/ 2 h 1389"/>
                    <a:gd name="T12" fmla="*/ 2 w 380"/>
                    <a:gd name="T13" fmla="*/ 3 h 1389"/>
                    <a:gd name="T14" fmla="*/ 2 w 380"/>
                    <a:gd name="T15" fmla="*/ 3 h 1389"/>
                    <a:gd name="T16" fmla="*/ 2 w 380"/>
                    <a:gd name="T17" fmla="*/ 3 h 1389"/>
                    <a:gd name="T18" fmla="*/ 2 w 380"/>
                    <a:gd name="T19" fmla="*/ 3 h 1389"/>
                    <a:gd name="T20" fmla="*/ 2 w 380"/>
                    <a:gd name="T21" fmla="*/ 3 h 1389"/>
                    <a:gd name="T22" fmla="*/ 1 w 380"/>
                    <a:gd name="T23" fmla="*/ 4 h 1389"/>
                    <a:gd name="T24" fmla="*/ 1 w 380"/>
                    <a:gd name="T25" fmla="*/ 4 h 1389"/>
                    <a:gd name="T26" fmla="*/ 1 w 380"/>
                    <a:gd name="T27" fmla="*/ 4 h 1389"/>
                    <a:gd name="T28" fmla="*/ 1 w 380"/>
                    <a:gd name="T29" fmla="*/ 5 h 1389"/>
                    <a:gd name="T30" fmla="*/ 1 w 380"/>
                    <a:gd name="T31" fmla="*/ 5 h 1389"/>
                    <a:gd name="T32" fmla="*/ 1 w 380"/>
                    <a:gd name="T33" fmla="*/ 5 h 1389"/>
                    <a:gd name="T34" fmla="*/ 1 w 380"/>
                    <a:gd name="T35" fmla="*/ 5 h 1389"/>
                    <a:gd name="T36" fmla="*/ 1 w 380"/>
                    <a:gd name="T37" fmla="*/ 6 h 1389"/>
                    <a:gd name="T38" fmla="*/ 1 w 380"/>
                    <a:gd name="T39" fmla="*/ 6 h 1389"/>
                    <a:gd name="T40" fmla="*/ 1 w 380"/>
                    <a:gd name="T41" fmla="*/ 6 h 1389"/>
                    <a:gd name="T42" fmla="*/ 1 w 380"/>
                    <a:gd name="T43" fmla="*/ 6 h 1389"/>
                    <a:gd name="T44" fmla="*/ 0 w 380"/>
                    <a:gd name="T45" fmla="*/ 6 h 1389"/>
                    <a:gd name="T46" fmla="*/ 0 w 380"/>
                    <a:gd name="T47" fmla="*/ 2 h 1389"/>
                    <a:gd name="T48" fmla="*/ 1 w 380"/>
                    <a:gd name="T49" fmla="*/ 1 h 1389"/>
                    <a:gd name="T50" fmla="*/ 1 w 380"/>
                    <a:gd name="T51" fmla="*/ 0 h 138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0"/>
                    <a:gd name="T79" fmla="*/ 0 h 1389"/>
                    <a:gd name="T80" fmla="*/ 380 w 380"/>
                    <a:gd name="T81" fmla="*/ 1389 h 138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0" h="1389">
                      <a:moveTo>
                        <a:pt x="37" y="0"/>
                      </a:moveTo>
                      <a:lnTo>
                        <a:pt x="354" y="7"/>
                      </a:lnTo>
                      <a:lnTo>
                        <a:pt x="354" y="378"/>
                      </a:lnTo>
                      <a:lnTo>
                        <a:pt x="354" y="423"/>
                      </a:lnTo>
                      <a:lnTo>
                        <a:pt x="358" y="455"/>
                      </a:lnTo>
                      <a:lnTo>
                        <a:pt x="380" y="500"/>
                      </a:lnTo>
                      <a:lnTo>
                        <a:pt x="358" y="519"/>
                      </a:lnTo>
                      <a:lnTo>
                        <a:pt x="337" y="555"/>
                      </a:lnTo>
                      <a:lnTo>
                        <a:pt x="316" y="606"/>
                      </a:lnTo>
                      <a:lnTo>
                        <a:pt x="297" y="667"/>
                      </a:lnTo>
                      <a:lnTo>
                        <a:pt x="276" y="738"/>
                      </a:lnTo>
                      <a:lnTo>
                        <a:pt x="256" y="815"/>
                      </a:lnTo>
                      <a:lnTo>
                        <a:pt x="237" y="897"/>
                      </a:lnTo>
                      <a:lnTo>
                        <a:pt x="217" y="980"/>
                      </a:lnTo>
                      <a:lnTo>
                        <a:pt x="197" y="1062"/>
                      </a:lnTo>
                      <a:lnTo>
                        <a:pt x="178" y="1140"/>
                      </a:lnTo>
                      <a:lnTo>
                        <a:pt x="158" y="1212"/>
                      </a:lnTo>
                      <a:lnTo>
                        <a:pt x="138" y="1275"/>
                      </a:lnTo>
                      <a:lnTo>
                        <a:pt x="117" y="1327"/>
                      </a:lnTo>
                      <a:lnTo>
                        <a:pt x="96" y="1365"/>
                      </a:lnTo>
                      <a:lnTo>
                        <a:pt x="74" y="1387"/>
                      </a:lnTo>
                      <a:lnTo>
                        <a:pt x="52" y="1389"/>
                      </a:lnTo>
                      <a:lnTo>
                        <a:pt x="0" y="1320"/>
                      </a:lnTo>
                      <a:lnTo>
                        <a:pt x="0" y="436"/>
                      </a:lnTo>
                      <a:lnTo>
                        <a:pt x="9" y="25"/>
                      </a:lnTo>
                      <a:lnTo>
                        <a:pt x="3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5" name="Freeform 270"/>
                <p:cNvSpPr>
                  <a:spLocks/>
                </p:cNvSpPr>
                <p:nvPr/>
              </p:nvSpPr>
              <p:spPr bwMode="auto">
                <a:xfrm>
                  <a:off x="595" y="926"/>
                  <a:ext cx="463" cy="628"/>
                </a:xfrm>
                <a:custGeom>
                  <a:avLst/>
                  <a:gdLst>
                    <a:gd name="T0" fmla="*/ 1 w 925"/>
                    <a:gd name="T1" fmla="*/ 1 h 1254"/>
                    <a:gd name="T2" fmla="*/ 1 w 925"/>
                    <a:gd name="T3" fmla="*/ 1 h 1254"/>
                    <a:gd name="T4" fmla="*/ 1 w 925"/>
                    <a:gd name="T5" fmla="*/ 1 h 1254"/>
                    <a:gd name="T6" fmla="*/ 1 w 925"/>
                    <a:gd name="T7" fmla="*/ 1 h 1254"/>
                    <a:gd name="T8" fmla="*/ 2 w 925"/>
                    <a:gd name="T9" fmla="*/ 1 h 1254"/>
                    <a:gd name="T10" fmla="*/ 2 w 925"/>
                    <a:gd name="T11" fmla="*/ 1 h 1254"/>
                    <a:gd name="T12" fmla="*/ 2 w 925"/>
                    <a:gd name="T13" fmla="*/ 1 h 1254"/>
                    <a:gd name="T14" fmla="*/ 2 w 925"/>
                    <a:gd name="T15" fmla="*/ 1 h 1254"/>
                    <a:gd name="T16" fmla="*/ 2 w 925"/>
                    <a:gd name="T17" fmla="*/ 1 h 1254"/>
                    <a:gd name="T18" fmla="*/ 3 w 925"/>
                    <a:gd name="T19" fmla="*/ 1 h 1254"/>
                    <a:gd name="T20" fmla="*/ 3 w 925"/>
                    <a:gd name="T21" fmla="*/ 1 h 1254"/>
                    <a:gd name="T22" fmla="*/ 3 w 925"/>
                    <a:gd name="T23" fmla="*/ 1 h 1254"/>
                    <a:gd name="T24" fmla="*/ 3 w 925"/>
                    <a:gd name="T25" fmla="*/ 1 h 1254"/>
                    <a:gd name="T26" fmla="*/ 4 w 925"/>
                    <a:gd name="T27" fmla="*/ 1 h 1254"/>
                    <a:gd name="T28" fmla="*/ 4 w 925"/>
                    <a:gd name="T29" fmla="*/ 1 h 1254"/>
                    <a:gd name="T30" fmla="*/ 4 w 925"/>
                    <a:gd name="T31" fmla="*/ 1 h 1254"/>
                    <a:gd name="T32" fmla="*/ 4 w 925"/>
                    <a:gd name="T33" fmla="*/ 5 h 1254"/>
                    <a:gd name="T34" fmla="*/ 4 w 925"/>
                    <a:gd name="T35" fmla="*/ 5 h 1254"/>
                    <a:gd name="T36" fmla="*/ 4 w 925"/>
                    <a:gd name="T37" fmla="*/ 5 h 1254"/>
                    <a:gd name="T38" fmla="*/ 3 w 925"/>
                    <a:gd name="T39" fmla="*/ 5 h 1254"/>
                    <a:gd name="T40" fmla="*/ 3 w 925"/>
                    <a:gd name="T41" fmla="*/ 5 h 1254"/>
                    <a:gd name="T42" fmla="*/ 3 w 925"/>
                    <a:gd name="T43" fmla="*/ 5 h 1254"/>
                    <a:gd name="T44" fmla="*/ 3 w 925"/>
                    <a:gd name="T45" fmla="*/ 5 h 1254"/>
                    <a:gd name="T46" fmla="*/ 2 w 925"/>
                    <a:gd name="T47" fmla="*/ 5 h 1254"/>
                    <a:gd name="T48" fmla="*/ 2 w 925"/>
                    <a:gd name="T49" fmla="*/ 5 h 1254"/>
                    <a:gd name="T50" fmla="*/ 2 w 925"/>
                    <a:gd name="T51" fmla="*/ 5 h 1254"/>
                    <a:gd name="T52" fmla="*/ 2 w 925"/>
                    <a:gd name="T53" fmla="*/ 5 h 1254"/>
                    <a:gd name="T54" fmla="*/ 2 w 925"/>
                    <a:gd name="T55" fmla="*/ 5 h 1254"/>
                    <a:gd name="T56" fmla="*/ 1 w 925"/>
                    <a:gd name="T57" fmla="*/ 5 h 1254"/>
                    <a:gd name="T58" fmla="*/ 1 w 925"/>
                    <a:gd name="T59" fmla="*/ 5 h 1254"/>
                    <a:gd name="T60" fmla="*/ 1 w 925"/>
                    <a:gd name="T61" fmla="*/ 5 h 1254"/>
                    <a:gd name="T62" fmla="*/ 1 w 925"/>
                    <a:gd name="T63" fmla="*/ 5 h 1254"/>
                    <a:gd name="T64" fmla="*/ 0 w 925"/>
                    <a:gd name="T65" fmla="*/ 5 h 125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25"/>
                    <a:gd name="T100" fmla="*/ 0 h 1254"/>
                    <a:gd name="T101" fmla="*/ 925 w 925"/>
                    <a:gd name="T102" fmla="*/ 1254 h 125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25" h="1254">
                      <a:moveTo>
                        <a:pt x="0" y="9"/>
                      </a:moveTo>
                      <a:lnTo>
                        <a:pt x="29" y="10"/>
                      </a:lnTo>
                      <a:lnTo>
                        <a:pt x="58" y="11"/>
                      </a:lnTo>
                      <a:lnTo>
                        <a:pt x="87" y="13"/>
                      </a:lnTo>
                      <a:lnTo>
                        <a:pt x="116" y="15"/>
                      </a:lnTo>
                      <a:lnTo>
                        <a:pt x="144" y="16"/>
                      </a:lnTo>
                      <a:lnTo>
                        <a:pt x="173" y="16"/>
                      </a:lnTo>
                      <a:lnTo>
                        <a:pt x="201" y="17"/>
                      </a:lnTo>
                      <a:lnTo>
                        <a:pt x="228" y="18"/>
                      </a:lnTo>
                      <a:lnTo>
                        <a:pt x="257" y="18"/>
                      </a:lnTo>
                      <a:lnTo>
                        <a:pt x="285" y="19"/>
                      </a:lnTo>
                      <a:lnTo>
                        <a:pt x="313" y="19"/>
                      </a:lnTo>
                      <a:lnTo>
                        <a:pt x="341" y="20"/>
                      </a:lnTo>
                      <a:lnTo>
                        <a:pt x="369" y="20"/>
                      </a:lnTo>
                      <a:lnTo>
                        <a:pt x="397" y="20"/>
                      </a:lnTo>
                      <a:lnTo>
                        <a:pt x="425" y="20"/>
                      </a:lnTo>
                      <a:lnTo>
                        <a:pt x="453" y="20"/>
                      </a:lnTo>
                      <a:lnTo>
                        <a:pt x="481" y="20"/>
                      </a:lnTo>
                      <a:lnTo>
                        <a:pt x="510" y="19"/>
                      </a:lnTo>
                      <a:lnTo>
                        <a:pt x="537" y="19"/>
                      </a:lnTo>
                      <a:lnTo>
                        <a:pt x="566" y="18"/>
                      </a:lnTo>
                      <a:lnTo>
                        <a:pt x="595" y="18"/>
                      </a:lnTo>
                      <a:lnTo>
                        <a:pt x="624" y="17"/>
                      </a:lnTo>
                      <a:lnTo>
                        <a:pt x="652" y="16"/>
                      </a:lnTo>
                      <a:lnTo>
                        <a:pt x="682" y="15"/>
                      </a:lnTo>
                      <a:lnTo>
                        <a:pt x="711" y="13"/>
                      </a:lnTo>
                      <a:lnTo>
                        <a:pt x="741" y="11"/>
                      </a:lnTo>
                      <a:lnTo>
                        <a:pt x="771" y="10"/>
                      </a:lnTo>
                      <a:lnTo>
                        <a:pt x="801" y="9"/>
                      </a:lnTo>
                      <a:lnTo>
                        <a:pt x="832" y="6"/>
                      </a:lnTo>
                      <a:lnTo>
                        <a:pt x="863" y="4"/>
                      </a:lnTo>
                      <a:lnTo>
                        <a:pt x="894" y="2"/>
                      </a:lnTo>
                      <a:lnTo>
                        <a:pt x="925" y="0"/>
                      </a:lnTo>
                      <a:lnTo>
                        <a:pt x="912" y="1200"/>
                      </a:lnTo>
                      <a:lnTo>
                        <a:pt x="884" y="1207"/>
                      </a:lnTo>
                      <a:lnTo>
                        <a:pt x="855" y="1214"/>
                      </a:lnTo>
                      <a:lnTo>
                        <a:pt x="827" y="1220"/>
                      </a:lnTo>
                      <a:lnTo>
                        <a:pt x="799" y="1226"/>
                      </a:lnTo>
                      <a:lnTo>
                        <a:pt x="770" y="1230"/>
                      </a:lnTo>
                      <a:lnTo>
                        <a:pt x="740" y="1235"/>
                      </a:lnTo>
                      <a:lnTo>
                        <a:pt x="711" y="1238"/>
                      </a:lnTo>
                      <a:lnTo>
                        <a:pt x="682" y="1242"/>
                      </a:lnTo>
                      <a:lnTo>
                        <a:pt x="652" y="1245"/>
                      </a:lnTo>
                      <a:lnTo>
                        <a:pt x="622" y="1247"/>
                      </a:lnTo>
                      <a:lnTo>
                        <a:pt x="594" y="1250"/>
                      </a:lnTo>
                      <a:lnTo>
                        <a:pt x="564" y="1251"/>
                      </a:lnTo>
                      <a:lnTo>
                        <a:pt x="534" y="1252"/>
                      </a:lnTo>
                      <a:lnTo>
                        <a:pt x="504" y="1253"/>
                      </a:lnTo>
                      <a:lnTo>
                        <a:pt x="475" y="1254"/>
                      </a:lnTo>
                      <a:lnTo>
                        <a:pt x="445" y="1254"/>
                      </a:lnTo>
                      <a:lnTo>
                        <a:pt x="416" y="1253"/>
                      </a:lnTo>
                      <a:lnTo>
                        <a:pt x="386" y="1253"/>
                      </a:lnTo>
                      <a:lnTo>
                        <a:pt x="357" y="1252"/>
                      </a:lnTo>
                      <a:lnTo>
                        <a:pt x="328" y="1251"/>
                      </a:lnTo>
                      <a:lnTo>
                        <a:pt x="299" y="1250"/>
                      </a:lnTo>
                      <a:lnTo>
                        <a:pt x="270" y="1249"/>
                      </a:lnTo>
                      <a:lnTo>
                        <a:pt x="242" y="1246"/>
                      </a:lnTo>
                      <a:lnTo>
                        <a:pt x="213" y="1244"/>
                      </a:lnTo>
                      <a:lnTo>
                        <a:pt x="186" y="1242"/>
                      </a:lnTo>
                      <a:lnTo>
                        <a:pt x="158" y="1239"/>
                      </a:lnTo>
                      <a:lnTo>
                        <a:pt x="131" y="1237"/>
                      </a:lnTo>
                      <a:lnTo>
                        <a:pt x="104" y="1235"/>
                      </a:lnTo>
                      <a:lnTo>
                        <a:pt x="78" y="1231"/>
                      </a:lnTo>
                      <a:lnTo>
                        <a:pt x="51" y="1228"/>
                      </a:lnTo>
                      <a:lnTo>
                        <a:pt x="26" y="1226"/>
                      </a:lnTo>
                      <a:lnTo>
                        <a:pt x="0" y="1222"/>
                      </a:lnTo>
                      <a:lnTo>
                        <a:pt x="0" y="9"/>
                      </a:lnTo>
                      <a:close/>
                    </a:path>
                  </a:pathLst>
                </a:custGeom>
                <a:solidFill>
                  <a:srgbClr val="1C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6" name="Freeform 271"/>
                <p:cNvSpPr>
                  <a:spLocks/>
                </p:cNvSpPr>
                <p:nvPr/>
              </p:nvSpPr>
              <p:spPr bwMode="auto">
                <a:xfrm>
                  <a:off x="610" y="926"/>
                  <a:ext cx="455" cy="642"/>
                </a:xfrm>
                <a:custGeom>
                  <a:avLst/>
                  <a:gdLst>
                    <a:gd name="T0" fmla="*/ 0 w 911"/>
                    <a:gd name="T1" fmla="*/ 0 h 1285"/>
                    <a:gd name="T2" fmla="*/ 0 w 911"/>
                    <a:gd name="T3" fmla="*/ 0 h 1285"/>
                    <a:gd name="T4" fmla="*/ 0 w 911"/>
                    <a:gd name="T5" fmla="*/ 0 h 1285"/>
                    <a:gd name="T6" fmla="*/ 0 w 911"/>
                    <a:gd name="T7" fmla="*/ 0 h 1285"/>
                    <a:gd name="T8" fmla="*/ 0 w 911"/>
                    <a:gd name="T9" fmla="*/ 0 h 1285"/>
                    <a:gd name="T10" fmla="*/ 1 w 911"/>
                    <a:gd name="T11" fmla="*/ 0 h 1285"/>
                    <a:gd name="T12" fmla="*/ 1 w 911"/>
                    <a:gd name="T13" fmla="*/ 0 h 1285"/>
                    <a:gd name="T14" fmla="*/ 1 w 911"/>
                    <a:gd name="T15" fmla="*/ 0 h 1285"/>
                    <a:gd name="T16" fmla="*/ 1 w 911"/>
                    <a:gd name="T17" fmla="*/ 0 h 1285"/>
                    <a:gd name="T18" fmla="*/ 1 w 911"/>
                    <a:gd name="T19" fmla="*/ 0 h 1285"/>
                    <a:gd name="T20" fmla="*/ 2 w 911"/>
                    <a:gd name="T21" fmla="*/ 0 h 1285"/>
                    <a:gd name="T22" fmla="*/ 2 w 911"/>
                    <a:gd name="T23" fmla="*/ 0 h 1285"/>
                    <a:gd name="T24" fmla="*/ 2 w 911"/>
                    <a:gd name="T25" fmla="*/ 0 h 1285"/>
                    <a:gd name="T26" fmla="*/ 2 w 911"/>
                    <a:gd name="T27" fmla="*/ 0 h 1285"/>
                    <a:gd name="T28" fmla="*/ 3 w 911"/>
                    <a:gd name="T29" fmla="*/ 0 h 1285"/>
                    <a:gd name="T30" fmla="*/ 3 w 911"/>
                    <a:gd name="T31" fmla="*/ 0 h 1285"/>
                    <a:gd name="T32" fmla="*/ 3 w 911"/>
                    <a:gd name="T33" fmla="*/ 0 h 1285"/>
                    <a:gd name="T34" fmla="*/ 3 w 911"/>
                    <a:gd name="T35" fmla="*/ 0 h 1285"/>
                    <a:gd name="T36" fmla="*/ 3 w 911"/>
                    <a:gd name="T37" fmla="*/ 0 h 1285"/>
                    <a:gd name="T38" fmla="*/ 3 w 911"/>
                    <a:gd name="T39" fmla="*/ 0 h 1285"/>
                    <a:gd name="T40" fmla="*/ 3 w 911"/>
                    <a:gd name="T41" fmla="*/ 4 h 1285"/>
                    <a:gd name="T42" fmla="*/ 3 w 911"/>
                    <a:gd name="T43" fmla="*/ 4 h 1285"/>
                    <a:gd name="T44" fmla="*/ 3 w 911"/>
                    <a:gd name="T45" fmla="*/ 4 h 1285"/>
                    <a:gd name="T46" fmla="*/ 2 w 911"/>
                    <a:gd name="T47" fmla="*/ 4 h 1285"/>
                    <a:gd name="T48" fmla="*/ 2 w 911"/>
                    <a:gd name="T49" fmla="*/ 4 h 1285"/>
                    <a:gd name="T50" fmla="*/ 2 w 911"/>
                    <a:gd name="T51" fmla="*/ 4 h 1285"/>
                    <a:gd name="T52" fmla="*/ 2 w 911"/>
                    <a:gd name="T53" fmla="*/ 5 h 1285"/>
                    <a:gd name="T54" fmla="*/ 1 w 911"/>
                    <a:gd name="T55" fmla="*/ 5 h 1285"/>
                    <a:gd name="T56" fmla="*/ 1 w 911"/>
                    <a:gd name="T57" fmla="*/ 5 h 1285"/>
                    <a:gd name="T58" fmla="*/ 1 w 911"/>
                    <a:gd name="T59" fmla="*/ 5 h 1285"/>
                    <a:gd name="T60" fmla="*/ 1 w 911"/>
                    <a:gd name="T61" fmla="*/ 5 h 1285"/>
                    <a:gd name="T62" fmla="*/ 1 w 911"/>
                    <a:gd name="T63" fmla="*/ 4 h 1285"/>
                    <a:gd name="T64" fmla="*/ 0 w 911"/>
                    <a:gd name="T65" fmla="*/ 4 h 1285"/>
                    <a:gd name="T66" fmla="*/ 0 w 911"/>
                    <a:gd name="T67" fmla="*/ 4 h 1285"/>
                    <a:gd name="T68" fmla="*/ 0 w 911"/>
                    <a:gd name="T69" fmla="*/ 4 h 1285"/>
                    <a:gd name="T70" fmla="*/ 0 w 911"/>
                    <a:gd name="T71" fmla="*/ 4 h 1285"/>
                    <a:gd name="T72" fmla="*/ 0 w 911"/>
                    <a:gd name="T73" fmla="*/ 4 h 128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11"/>
                    <a:gd name="T112" fmla="*/ 0 h 1285"/>
                    <a:gd name="T113" fmla="*/ 911 w 911"/>
                    <a:gd name="T114" fmla="*/ 1285 h 128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11" h="1285">
                      <a:moveTo>
                        <a:pt x="0" y="45"/>
                      </a:moveTo>
                      <a:lnTo>
                        <a:pt x="25" y="48"/>
                      </a:lnTo>
                      <a:lnTo>
                        <a:pt x="50" y="50"/>
                      </a:lnTo>
                      <a:lnTo>
                        <a:pt x="75" y="51"/>
                      </a:lnTo>
                      <a:lnTo>
                        <a:pt x="100" y="53"/>
                      </a:lnTo>
                      <a:lnTo>
                        <a:pt x="126" y="55"/>
                      </a:lnTo>
                      <a:lnTo>
                        <a:pt x="151" y="56"/>
                      </a:lnTo>
                      <a:lnTo>
                        <a:pt x="178" y="57"/>
                      </a:lnTo>
                      <a:lnTo>
                        <a:pt x="203" y="58"/>
                      </a:lnTo>
                      <a:lnTo>
                        <a:pt x="229" y="59"/>
                      </a:lnTo>
                      <a:lnTo>
                        <a:pt x="255" y="60"/>
                      </a:lnTo>
                      <a:lnTo>
                        <a:pt x="281" y="60"/>
                      </a:lnTo>
                      <a:lnTo>
                        <a:pt x="308" y="60"/>
                      </a:lnTo>
                      <a:lnTo>
                        <a:pt x="334" y="61"/>
                      </a:lnTo>
                      <a:lnTo>
                        <a:pt x="361" y="61"/>
                      </a:lnTo>
                      <a:lnTo>
                        <a:pt x="387" y="61"/>
                      </a:lnTo>
                      <a:lnTo>
                        <a:pt x="415" y="61"/>
                      </a:lnTo>
                      <a:lnTo>
                        <a:pt x="441" y="61"/>
                      </a:lnTo>
                      <a:lnTo>
                        <a:pt x="469" y="60"/>
                      </a:lnTo>
                      <a:lnTo>
                        <a:pt x="496" y="60"/>
                      </a:lnTo>
                      <a:lnTo>
                        <a:pt x="523" y="59"/>
                      </a:lnTo>
                      <a:lnTo>
                        <a:pt x="551" y="58"/>
                      </a:lnTo>
                      <a:lnTo>
                        <a:pt x="578" y="57"/>
                      </a:lnTo>
                      <a:lnTo>
                        <a:pt x="606" y="57"/>
                      </a:lnTo>
                      <a:lnTo>
                        <a:pt x="635" y="55"/>
                      </a:lnTo>
                      <a:lnTo>
                        <a:pt x="663" y="53"/>
                      </a:lnTo>
                      <a:lnTo>
                        <a:pt x="691" y="52"/>
                      </a:lnTo>
                      <a:lnTo>
                        <a:pt x="720" y="51"/>
                      </a:lnTo>
                      <a:lnTo>
                        <a:pt x="748" y="49"/>
                      </a:lnTo>
                      <a:lnTo>
                        <a:pt x="777" y="46"/>
                      </a:lnTo>
                      <a:lnTo>
                        <a:pt x="805" y="45"/>
                      </a:lnTo>
                      <a:lnTo>
                        <a:pt x="835" y="43"/>
                      </a:lnTo>
                      <a:lnTo>
                        <a:pt x="864" y="41"/>
                      </a:lnTo>
                      <a:lnTo>
                        <a:pt x="870" y="38"/>
                      </a:lnTo>
                      <a:lnTo>
                        <a:pt x="876" y="34"/>
                      </a:lnTo>
                      <a:lnTo>
                        <a:pt x="881" y="28"/>
                      </a:lnTo>
                      <a:lnTo>
                        <a:pt x="888" y="20"/>
                      </a:lnTo>
                      <a:lnTo>
                        <a:pt x="894" y="13"/>
                      </a:lnTo>
                      <a:lnTo>
                        <a:pt x="900" y="7"/>
                      </a:lnTo>
                      <a:lnTo>
                        <a:pt x="906" y="3"/>
                      </a:lnTo>
                      <a:lnTo>
                        <a:pt x="911" y="0"/>
                      </a:lnTo>
                      <a:lnTo>
                        <a:pt x="911" y="1231"/>
                      </a:lnTo>
                      <a:lnTo>
                        <a:pt x="884" y="1238"/>
                      </a:lnTo>
                      <a:lnTo>
                        <a:pt x="855" y="1245"/>
                      </a:lnTo>
                      <a:lnTo>
                        <a:pt x="827" y="1251"/>
                      </a:lnTo>
                      <a:lnTo>
                        <a:pt x="798" y="1256"/>
                      </a:lnTo>
                      <a:lnTo>
                        <a:pt x="770" y="1262"/>
                      </a:lnTo>
                      <a:lnTo>
                        <a:pt x="741" y="1266"/>
                      </a:lnTo>
                      <a:lnTo>
                        <a:pt x="711" y="1270"/>
                      </a:lnTo>
                      <a:lnTo>
                        <a:pt x="682" y="1274"/>
                      </a:lnTo>
                      <a:lnTo>
                        <a:pt x="652" y="1276"/>
                      </a:lnTo>
                      <a:lnTo>
                        <a:pt x="623" y="1279"/>
                      </a:lnTo>
                      <a:lnTo>
                        <a:pt x="593" y="1281"/>
                      </a:lnTo>
                      <a:lnTo>
                        <a:pt x="563" y="1283"/>
                      </a:lnTo>
                      <a:lnTo>
                        <a:pt x="535" y="1284"/>
                      </a:lnTo>
                      <a:lnTo>
                        <a:pt x="505" y="1285"/>
                      </a:lnTo>
                      <a:lnTo>
                        <a:pt x="475" y="1285"/>
                      </a:lnTo>
                      <a:lnTo>
                        <a:pt x="446" y="1285"/>
                      </a:lnTo>
                      <a:lnTo>
                        <a:pt x="416" y="1285"/>
                      </a:lnTo>
                      <a:lnTo>
                        <a:pt x="386" y="1285"/>
                      </a:lnTo>
                      <a:lnTo>
                        <a:pt x="357" y="1284"/>
                      </a:lnTo>
                      <a:lnTo>
                        <a:pt x="328" y="1283"/>
                      </a:lnTo>
                      <a:lnTo>
                        <a:pt x="300" y="1282"/>
                      </a:lnTo>
                      <a:lnTo>
                        <a:pt x="271" y="1279"/>
                      </a:lnTo>
                      <a:lnTo>
                        <a:pt x="242" y="1278"/>
                      </a:lnTo>
                      <a:lnTo>
                        <a:pt x="213" y="1276"/>
                      </a:lnTo>
                      <a:lnTo>
                        <a:pt x="186" y="1274"/>
                      </a:lnTo>
                      <a:lnTo>
                        <a:pt x="158" y="1271"/>
                      </a:lnTo>
                      <a:lnTo>
                        <a:pt x="131" y="1268"/>
                      </a:lnTo>
                      <a:lnTo>
                        <a:pt x="104" y="1266"/>
                      </a:lnTo>
                      <a:lnTo>
                        <a:pt x="77" y="1262"/>
                      </a:lnTo>
                      <a:lnTo>
                        <a:pt x="51" y="1260"/>
                      </a:lnTo>
                      <a:lnTo>
                        <a:pt x="25" y="1256"/>
                      </a:lnTo>
                      <a:lnTo>
                        <a:pt x="0" y="1253"/>
                      </a:lnTo>
                      <a:lnTo>
                        <a:pt x="0" y="45"/>
                      </a:lnTo>
                      <a:close/>
                    </a:path>
                  </a:pathLst>
                </a:custGeom>
                <a:solidFill>
                  <a:srgbClr val="8E7F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7" name="Freeform 272"/>
                <p:cNvSpPr>
                  <a:spLocks/>
                </p:cNvSpPr>
                <p:nvPr/>
              </p:nvSpPr>
              <p:spPr bwMode="auto">
                <a:xfrm>
                  <a:off x="606" y="945"/>
                  <a:ext cx="445" cy="609"/>
                </a:xfrm>
                <a:custGeom>
                  <a:avLst/>
                  <a:gdLst>
                    <a:gd name="T0" fmla="*/ 1 w 890"/>
                    <a:gd name="T1" fmla="*/ 1 h 1218"/>
                    <a:gd name="T2" fmla="*/ 1 w 890"/>
                    <a:gd name="T3" fmla="*/ 1 h 1218"/>
                    <a:gd name="T4" fmla="*/ 1 w 890"/>
                    <a:gd name="T5" fmla="*/ 1 h 1218"/>
                    <a:gd name="T6" fmla="*/ 1 w 890"/>
                    <a:gd name="T7" fmla="*/ 1 h 1218"/>
                    <a:gd name="T8" fmla="*/ 1 w 890"/>
                    <a:gd name="T9" fmla="*/ 1 h 1218"/>
                    <a:gd name="T10" fmla="*/ 2 w 890"/>
                    <a:gd name="T11" fmla="*/ 1 h 1218"/>
                    <a:gd name="T12" fmla="*/ 2 w 890"/>
                    <a:gd name="T13" fmla="*/ 1 h 1218"/>
                    <a:gd name="T14" fmla="*/ 2 w 890"/>
                    <a:gd name="T15" fmla="*/ 1 h 1218"/>
                    <a:gd name="T16" fmla="*/ 2 w 890"/>
                    <a:gd name="T17" fmla="*/ 1 h 1218"/>
                    <a:gd name="T18" fmla="*/ 2 w 890"/>
                    <a:gd name="T19" fmla="*/ 1 h 1218"/>
                    <a:gd name="T20" fmla="*/ 3 w 890"/>
                    <a:gd name="T21" fmla="*/ 1 h 1218"/>
                    <a:gd name="T22" fmla="*/ 3 w 890"/>
                    <a:gd name="T23" fmla="*/ 1 h 1218"/>
                    <a:gd name="T24" fmla="*/ 3 w 890"/>
                    <a:gd name="T25" fmla="*/ 1 h 1218"/>
                    <a:gd name="T26" fmla="*/ 3 w 890"/>
                    <a:gd name="T27" fmla="*/ 1 h 1218"/>
                    <a:gd name="T28" fmla="*/ 4 w 890"/>
                    <a:gd name="T29" fmla="*/ 1 h 1218"/>
                    <a:gd name="T30" fmla="*/ 4 w 890"/>
                    <a:gd name="T31" fmla="*/ 1 h 1218"/>
                    <a:gd name="T32" fmla="*/ 4 w 890"/>
                    <a:gd name="T33" fmla="*/ 5 h 1218"/>
                    <a:gd name="T34" fmla="*/ 4 w 890"/>
                    <a:gd name="T35" fmla="*/ 5 h 1218"/>
                    <a:gd name="T36" fmla="*/ 4 w 890"/>
                    <a:gd name="T37" fmla="*/ 5 h 1218"/>
                    <a:gd name="T38" fmla="*/ 3 w 890"/>
                    <a:gd name="T39" fmla="*/ 5 h 1218"/>
                    <a:gd name="T40" fmla="*/ 3 w 890"/>
                    <a:gd name="T41" fmla="*/ 5 h 1218"/>
                    <a:gd name="T42" fmla="*/ 3 w 890"/>
                    <a:gd name="T43" fmla="*/ 5 h 1218"/>
                    <a:gd name="T44" fmla="*/ 3 w 890"/>
                    <a:gd name="T45" fmla="*/ 5 h 1218"/>
                    <a:gd name="T46" fmla="*/ 2 w 890"/>
                    <a:gd name="T47" fmla="*/ 5 h 1218"/>
                    <a:gd name="T48" fmla="*/ 2 w 890"/>
                    <a:gd name="T49" fmla="*/ 5 h 1218"/>
                    <a:gd name="T50" fmla="*/ 2 w 890"/>
                    <a:gd name="T51" fmla="*/ 5 h 1218"/>
                    <a:gd name="T52" fmla="*/ 2 w 890"/>
                    <a:gd name="T53" fmla="*/ 5 h 1218"/>
                    <a:gd name="T54" fmla="*/ 2 w 890"/>
                    <a:gd name="T55" fmla="*/ 5 h 1218"/>
                    <a:gd name="T56" fmla="*/ 1 w 890"/>
                    <a:gd name="T57" fmla="*/ 5 h 1218"/>
                    <a:gd name="T58" fmla="*/ 1 w 890"/>
                    <a:gd name="T59" fmla="*/ 5 h 1218"/>
                    <a:gd name="T60" fmla="*/ 1 w 890"/>
                    <a:gd name="T61" fmla="*/ 5 h 1218"/>
                    <a:gd name="T62" fmla="*/ 1 w 890"/>
                    <a:gd name="T63" fmla="*/ 5 h 1218"/>
                    <a:gd name="T64" fmla="*/ 0 w 890"/>
                    <a:gd name="T65" fmla="*/ 5 h 12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90"/>
                    <a:gd name="T100" fmla="*/ 0 h 1218"/>
                    <a:gd name="T101" fmla="*/ 890 w 890"/>
                    <a:gd name="T102" fmla="*/ 1218 h 12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90" h="1218">
                      <a:moveTo>
                        <a:pt x="0" y="7"/>
                      </a:moveTo>
                      <a:lnTo>
                        <a:pt x="26" y="10"/>
                      </a:lnTo>
                      <a:lnTo>
                        <a:pt x="51" y="12"/>
                      </a:lnTo>
                      <a:lnTo>
                        <a:pt x="77" y="13"/>
                      </a:lnTo>
                      <a:lnTo>
                        <a:pt x="103" y="15"/>
                      </a:lnTo>
                      <a:lnTo>
                        <a:pt x="129" y="17"/>
                      </a:lnTo>
                      <a:lnTo>
                        <a:pt x="155" y="18"/>
                      </a:lnTo>
                      <a:lnTo>
                        <a:pt x="181" y="19"/>
                      </a:lnTo>
                      <a:lnTo>
                        <a:pt x="208" y="20"/>
                      </a:lnTo>
                      <a:lnTo>
                        <a:pt x="234" y="20"/>
                      </a:lnTo>
                      <a:lnTo>
                        <a:pt x="261" y="21"/>
                      </a:lnTo>
                      <a:lnTo>
                        <a:pt x="288" y="21"/>
                      </a:lnTo>
                      <a:lnTo>
                        <a:pt x="315" y="21"/>
                      </a:lnTo>
                      <a:lnTo>
                        <a:pt x="342" y="21"/>
                      </a:lnTo>
                      <a:lnTo>
                        <a:pt x="370" y="21"/>
                      </a:lnTo>
                      <a:lnTo>
                        <a:pt x="397" y="21"/>
                      </a:lnTo>
                      <a:lnTo>
                        <a:pt x="424" y="21"/>
                      </a:lnTo>
                      <a:lnTo>
                        <a:pt x="453" y="21"/>
                      </a:lnTo>
                      <a:lnTo>
                        <a:pt x="481" y="20"/>
                      </a:lnTo>
                      <a:lnTo>
                        <a:pt x="508" y="20"/>
                      </a:lnTo>
                      <a:lnTo>
                        <a:pt x="537" y="19"/>
                      </a:lnTo>
                      <a:lnTo>
                        <a:pt x="565" y="18"/>
                      </a:lnTo>
                      <a:lnTo>
                        <a:pt x="594" y="17"/>
                      </a:lnTo>
                      <a:lnTo>
                        <a:pt x="622" y="15"/>
                      </a:lnTo>
                      <a:lnTo>
                        <a:pt x="651" y="14"/>
                      </a:lnTo>
                      <a:lnTo>
                        <a:pt x="681" y="13"/>
                      </a:lnTo>
                      <a:lnTo>
                        <a:pt x="710" y="11"/>
                      </a:lnTo>
                      <a:lnTo>
                        <a:pt x="740" y="10"/>
                      </a:lnTo>
                      <a:lnTo>
                        <a:pt x="770" y="8"/>
                      </a:lnTo>
                      <a:lnTo>
                        <a:pt x="799" y="6"/>
                      </a:lnTo>
                      <a:lnTo>
                        <a:pt x="829" y="4"/>
                      </a:lnTo>
                      <a:lnTo>
                        <a:pt x="860" y="3"/>
                      </a:lnTo>
                      <a:lnTo>
                        <a:pt x="890" y="0"/>
                      </a:lnTo>
                      <a:lnTo>
                        <a:pt x="890" y="1165"/>
                      </a:lnTo>
                      <a:lnTo>
                        <a:pt x="862" y="1172"/>
                      </a:lnTo>
                      <a:lnTo>
                        <a:pt x="834" y="1179"/>
                      </a:lnTo>
                      <a:lnTo>
                        <a:pt x="807" y="1185"/>
                      </a:lnTo>
                      <a:lnTo>
                        <a:pt x="779" y="1191"/>
                      </a:lnTo>
                      <a:lnTo>
                        <a:pt x="751" y="1195"/>
                      </a:lnTo>
                      <a:lnTo>
                        <a:pt x="723" y="1200"/>
                      </a:lnTo>
                      <a:lnTo>
                        <a:pt x="694" y="1203"/>
                      </a:lnTo>
                      <a:lnTo>
                        <a:pt x="665" y="1207"/>
                      </a:lnTo>
                      <a:lnTo>
                        <a:pt x="636" y="1209"/>
                      </a:lnTo>
                      <a:lnTo>
                        <a:pt x="607" y="1213"/>
                      </a:lnTo>
                      <a:lnTo>
                        <a:pt x="579" y="1214"/>
                      </a:lnTo>
                      <a:lnTo>
                        <a:pt x="550" y="1216"/>
                      </a:lnTo>
                      <a:lnTo>
                        <a:pt x="521" y="1217"/>
                      </a:lnTo>
                      <a:lnTo>
                        <a:pt x="492" y="1218"/>
                      </a:lnTo>
                      <a:lnTo>
                        <a:pt x="463" y="1218"/>
                      </a:lnTo>
                      <a:lnTo>
                        <a:pt x="435" y="1218"/>
                      </a:lnTo>
                      <a:lnTo>
                        <a:pt x="406" y="1218"/>
                      </a:lnTo>
                      <a:lnTo>
                        <a:pt x="377" y="1218"/>
                      </a:lnTo>
                      <a:lnTo>
                        <a:pt x="348" y="1217"/>
                      </a:lnTo>
                      <a:lnTo>
                        <a:pt x="319" y="1216"/>
                      </a:lnTo>
                      <a:lnTo>
                        <a:pt x="292" y="1215"/>
                      </a:lnTo>
                      <a:lnTo>
                        <a:pt x="264" y="1214"/>
                      </a:lnTo>
                      <a:lnTo>
                        <a:pt x="236" y="1211"/>
                      </a:lnTo>
                      <a:lnTo>
                        <a:pt x="209" y="1209"/>
                      </a:lnTo>
                      <a:lnTo>
                        <a:pt x="181" y="1207"/>
                      </a:lnTo>
                      <a:lnTo>
                        <a:pt x="155" y="1205"/>
                      </a:lnTo>
                      <a:lnTo>
                        <a:pt x="128" y="1202"/>
                      </a:lnTo>
                      <a:lnTo>
                        <a:pt x="102" y="1200"/>
                      </a:lnTo>
                      <a:lnTo>
                        <a:pt x="75" y="1196"/>
                      </a:lnTo>
                      <a:lnTo>
                        <a:pt x="50" y="1193"/>
                      </a:lnTo>
                      <a:lnTo>
                        <a:pt x="24" y="1191"/>
                      </a:lnTo>
                      <a:lnTo>
                        <a:pt x="0" y="1187"/>
                      </a:lnTo>
                      <a:lnTo>
                        <a:pt x="0" y="7"/>
                      </a:lnTo>
                      <a:close/>
                    </a:path>
                  </a:pathLst>
                </a:custGeom>
                <a:solidFill>
                  <a:srgbClr val="3A4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8" name="Freeform 273"/>
                <p:cNvSpPr>
                  <a:spLocks/>
                </p:cNvSpPr>
                <p:nvPr/>
              </p:nvSpPr>
              <p:spPr bwMode="auto">
                <a:xfrm>
                  <a:off x="626" y="946"/>
                  <a:ext cx="423" cy="580"/>
                </a:xfrm>
                <a:custGeom>
                  <a:avLst/>
                  <a:gdLst>
                    <a:gd name="T0" fmla="*/ 1 w 845"/>
                    <a:gd name="T1" fmla="*/ 1 h 1159"/>
                    <a:gd name="T2" fmla="*/ 1 w 845"/>
                    <a:gd name="T3" fmla="*/ 1 h 1159"/>
                    <a:gd name="T4" fmla="*/ 1 w 845"/>
                    <a:gd name="T5" fmla="*/ 1 h 1159"/>
                    <a:gd name="T6" fmla="*/ 1 w 845"/>
                    <a:gd name="T7" fmla="*/ 1 h 1159"/>
                    <a:gd name="T8" fmla="*/ 1 w 845"/>
                    <a:gd name="T9" fmla="*/ 1 h 1159"/>
                    <a:gd name="T10" fmla="*/ 2 w 845"/>
                    <a:gd name="T11" fmla="*/ 1 h 1159"/>
                    <a:gd name="T12" fmla="*/ 2 w 845"/>
                    <a:gd name="T13" fmla="*/ 1 h 1159"/>
                    <a:gd name="T14" fmla="*/ 2 w 845"/>
                    <a:gd name="T15" fmla="*/ 1 h 1159"/>
                    <a:gd name="T16" fmla="*/ 2 w 845"/>
                    <a:gd name="T17" fmla="*/ 1 h 1159"/>
                    <a:gd name="T18" fmla="*/ 2 w 845"/>
                    <a:gd name="T19" fmla="*/ 1 h 1159"/>
                    <a:gd name="T20" fmla="*/ 3 w 845"/>
                    <a:gd name="T21" fmla="*/ 1 h 1159"/>
                    <a:gd name="T22" fmla="*/ 3 w 845"/>
                    <a:gd name="T23" fmla="*/ 1 h 1159"/>
                    <a:gd name="T24" fmla="*/ 3 w 845"/>
                    <a:gd name="T25" fmla="*/ 1 h 1159"/>
                    <a:gd name="T26" fmla="*/ 3 w 845"/>
                    <a:gd name="T27" fmla="*/ 1 h 1159"/>
                    <a:gd name="T28" fmla="*/ 3 w 845"/>
                    <a:gd name="T29" fmla="*/ 1 h 1159"/>
                    <a:gd name="T30" fmla="*/ 4 w 845"/>
                    <a:gd name="T31" fmla="*/ 1 h 1159"/>
                    <a:gd name="T32" fmla="*/ 4 w 845"/>
                    <a:gd name="T33" fmla="*/ 2 h 1159"/>
                    <a:gd name="T34" fmla="*/ 4 w 845"/>
                    <a:gd name="T35" fmla="*/ 4 h 1159"/>
                    <a:gd name="T36" fmla="*/ 4 w 845"/>
                    <a:gd name="T37" fmla="*/ 5 h 1159"/>
                    <a:gd name="T38" fmla="*/ 3 w 845"/>
                    <a:gd name="T39" fmla="*/ 5 h 1159"/>
                    <a:gd name="T40" fmla="*/ 3 w 845"/>
                    <a:gd name="T41" fmla="*/ 5 h 1159"/>
                    <a:gd name="T42" fmla="*/ 3 w 845"/>
                    <a:gd name="T43" fmla="*/ 5 h 1159"/>
                    <a:gd name="T44" fmla="*/ 3 w 845"/>
                    <a:gd name="T45" fmla="*/ 5 h 1159"/>
                    <a:gd name="T46" fmla="*/ 3 w 845"/>
                    <a:gd name="T47" fmla="*/ 5 h 1159"/>
                    <a:gd name="T48" fmla="*/ 2 w 845"/>
                    <a:gd name="T49" fmla="*/ 5 h 1159"/>
                    <a:gd name="T50" fmla="*/ 2 w 845"/>
                    <a:gd name="T51" fmla="*/ 5 h 1159"/>
                    <a:gd name="T52" fmla="*/ 2 w 845"/>
                    <a:gd name="T53" fmla="*/ 5 h 1159"/>
                    <a:gd name="T54" fmla="*/ 2 w 845"/>
                    <a:gd name="T55" fmla="*/ 5 h 1159"/>
                    <a:gd name="T56" fmla="*/ 2 w 845"/>
                    <a:gd name="T57" fmla="*/ 5 h 1159"/>
                    <a:gd name="T58" fmla="*/ 1 w 845"/>
                    <a:gd name="T59" fmla="*/ 5 h 1159"/>
                    <a:gd name="T60" fmla="*/ 1 w 845"/>
                    <a:gd name="T61" fmla="*/ 5 h 1159"/>
                    <a:gd name="T62" fmla="*/ 1 w 845"/>
                    <a:gd name="T63" fmla="*/ 5 h 1159"/>
                    <a:gd name="T64" fmla="*/ 1 w 845"/>
                    <a:gd name="T65" fmla="*/ 5 h 1159"/>
                    <a:gd name="T66" fmla="*/ 1 w 845"/>
                    <a:gd name="T67" fmla="*/ 5 h 1159"/>
                    <a:gd name="T68" fmla="*/ 0 w 845"/>
                    <a:gd name="T69" fmla="*/ 4 h 1159"/>
                    <a:gd name="T70" fmla="*/ 0 w 845"/>
                    <a:gd name="T71" fmla="*/ 2 h 115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45"/>
                    <a:gd name="T109" fmla="*/ 0 h 1159"/>
                    <a:gd name="T110" fmla="*/ 845 w 845"/>
                    <a:gd name="T111" fmla="*/ 1159 h 115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45" h="1159">
                      <a:moveTo>
                        <a:pt x="0" y="7"/>
                      </a:moveTo>
                      <a:lnTo>
                        <a:pt x="24" y="9"/>
                      </a:lnTo>
                      <a:lnTo>
                        <a:pt x="48" y="10"/>
                      </a:lnTo>
                      <a:lnTo>
                        <a:pt x="72" y="13"/>
                      </a:lnTo>
                      <a:lnTo>
                        <a:pt x="97" y="14"/>
                      </a:lnTo>
                      <a:lnTo>
                        <a:pt x="122" y="15"/>
                      </a:lnTo>
                      <a:lnTo>
                        <a:pt x="147" y="16"/>
                      </a:lnTo>
                      <a:lnTo>
                        <a:pt x="171" y="17"/>
                      </a:lnTo>
                      <a:lnTo>
                        <a:pt x="197" y="18"/>
                      </a:lnTo>
                      <a:lnTo>
                        <a:pt x="222" y="19"/>
                      </a:lnTo>
                      <a:lnTo>
                        <a:pt x="247" y="19"/>
                      </a:lnTo>
                      <a:lnTo>
                        <a:pt x="273" y="19"/>
                      </a:lnTo>
                      <a:lnTo>
                        <a:pt x="299" y="21"/>
                      </a:lnTo>
                      <a:lnTo>
                        <a:pt x="324" y="21"/>
                      </a:lnTo>
                      <a:lnTo>
                        <a:pt x="351" y="21"/>
                      </a:lnTo>
                      <a:lnTo>
                        <a:pt x="376" y="21"/>
                      </a:lnTo>
                      <a:lnTo>
                        <a:pt x="403" y="19"/>
                      </a:lnTo>
                      <a:lnTo>
                        <a:pt x="429" y="19"/>
                      </a:lnTo>
                      <a:lnTo>
                        <a:pt x="456" y="18"/>
                      </a:lnTo>
                      <a:lnTo>
                        <a:pt x="482" y="18"/>
                      </a:lnTo>
                      <a:lnTo>
                        <a:pt x="510" y="17"/>
                      </a:lnTo>
                      <a:lnTo>
                        <a:pt x="536" y="16"/>
                      </a:lnTo>
                      <a:lnTo>
                        <a:pt x="564" y="15"/>
                      </a:lnTo>
                      <a:lnTo>
                        <a:pt x="592" y="14"/>
                      </a:lnTo>
                      <a:lnTo>
                        <a:pt x="619" y="13"/>
                      </a:lnTo>
                      <a:lnTo>
                        <a:pt x="647" y="11"/>
                      </a:lnTo>
                      <a:lnTo>
                        <a:pt x="675" y="10"/>
                      </a:lnTo>
                      <a:lnTo>
                        <a:pt x="702" y="9"/>
                      </a:lnTo>
                      <a:lnTo>
                        <a:pt x="731" y="7"/>
                      </a:lnTo>
                      <a:lnTo>
                        <a:pt x="759" y="6"/>
                      </a:lnTo>
                      <a:lnTo>
                        <a:pt x="788" y="3"/>
                      </a:lnTo>
                      <a:lnTo>
                        <a:pt x="816" y="2"/>
                      </a:lnTo>
                      <a:lnTo>
                        <a:pt x="845" y="0"/>
                      </a:lnTo>
                      <a:lnTo>
                        <a:pt x="845" y="278"/>
                      </a:lnTo>
                      <a:lnTo>
                        <a:pt x="845" y="554"/>
                      </a:lnTo>
                      <a:lnTo>
                        <a:pt x="845" y="832"/>
                      </a:lnTo>
                      <a:lnTo>
                        <a:pt x="845" y="1109"/>
                      </a:lnTo>
                      <a:lnTo>
                        <a:pt x="820" y="1116"/>
                      </a:lnTo>
                      <a:lnTo>
                        <a:pt x="793" y="1122"/>
                      </a:lnTo>
                      <a:lnTo>
                        <a:pt x="767" y="1128"/>
                      </a:lnTo>
                      <a:lnTo>
                        <a:pt x="740" y="1133"/>
                      </a:lnTo>
                      <a:lnTo>
                        <a:pt x="714" y="1137"/>
                      </a:lnTo>
                      <a:lnTo>
                        <a:pt x="686" y="1142"/>
                      </a:lnTo>
                      <a:lnTo>
                        <a:pt x="660" y="1145"/>
                      </a:lnTo>
                      <a:lnTo>
                        <a:pt x="632" y="1149"/>
                      </a:lnTo>
                      <a:lnTo>
                        <a:pt x="604" y="1151"/>
                      </a:lnTo>
                      <a:lnTo>
                        <a:pt x="578" y="1153"/>
                      </a:lnTo>
                      <a:lnTo>
                        <a:pt x="550" y="1156"/>
                      </a:lnTo>
                      <a:lnTo>
                        <a:pt x="523" y="1157"/>
                      </a:lnTo>
                      <a:lnTo>
                        <a:pt x="495" y="1158"/>
                      </a:lnTo>
                      <a:lnTo>
                        <a:pt x="467" y="1159"/>
                      </a:lnTo>
                      <a:lnTo>
                        <a:pt x="440" y="1159"/>
                      </a:lnTo>
                      <a:lnTo>
                        <a:pt x="412" y="1159"/>
                      </a:lnTo>
                      <a:lnTo>
                        <a:pt x="385" y="1159"/>
                      </a:lnTo>
                      <a:lnTo>
                        <a:pt x="358" y="1159"/>
                      </a:lnTo>
                      <a:lnTo>
                        <a:pt x="330" y="1158"/>
                      </a:lnTo>
                      <a:lnTo>
                        <a:pt x="304" y="1157"/>
                      </a:lnTo>
                      <a:lnTo>
                        <a:pt x="277" y="1156"/>
                      </a:lnTo>
                      <a:lnTo>
                        <a:pt x="251" y="1154"/>
                      </a:lnTo>
                      <a:lnTo>
                        <a:pt x="224" y="1152"/>
                      </a:lnTo>
                      <a:lnTo>
                        <a:pt x="198" y="1151"/>
                      </a:lnTo>
                      <a:lnTo>
                        <a:pt x="171" y="1149"/>
                      </a:lnTo>
                      <a:lnTo>
                        <a:pt x="146" y="1146"/>
                      </a:lnTo>
                      <a:lnTo>
                        <a:pt x="121" y="1144"/>
                      </a:lnTo>
                      <a:lnTo>
                        <a:pt x="96" y="1141"/>
                      </a:lnTo>
                      <a:lnTo>
                        <a:pt x="71" y="1138"/>
                      </a:lnTo>
                      <a:lnTo>
                        <a:pt x="47" y="1135"/>
                      </a:lnTo>
                      <a:lnTo>
                        <a:pt x="23" y="1133"/>
                      </a:lnTo>
                      <a:lnTo>
                        <a:pt x="0" y="1129"/>
                      </a:lnTo>
                      <a:lnTo>
                        <a:pt x="0" y="848"/>
                      </a:lnTo>
                      <a:lnTo>
                        <a:pt x="0" y="568"/>
                      </a:lnTo>
                      <a:lnTo>
                        <a:pt x="0" y="288"/>
                      </a:lnTo>
                      <a:lnTo>
                        <a:pt x="0" y="7"/>
                      </a:lnTo>
                      <a:close/>
                    </a:path>
                  </a:pathLst>
                </a:custGeom>
                <a:solidFill>
                  <a:srgbClr val="3F5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9" name="Freeform 274"/>
                <p:cNvSpPr>
                  <a:spLocks/>
                </p:cNvSpPr>
                <p:nvPr/>
              </p:nvSpPr>
              <p:spPr bwMode="auto">
                <a:xfrm>
                  <a:off x="646" y="949"/>
                  <a:ext cx="401" cy="549"/>
                </a:xfrm>
                <a:custGeom>
                  <a:avLst/>
                  <a:gdLst>
                    <a:gd name="T0" fmla="*/ 0 w 803"/>
                    <a:gd name="T1" fmla="*/ 0 h 1100"/>
                    <a:gd name="T2" fmla="*/ 0 w 803"/>
                    <a:gd name="T3" fmla="*/ 0 h 1100"/>
                    <a:gd name="T4" fmla="*/ 0 w 803"/>
                    <a:gd name="T5" fmla="*/ 0 h 1100"/>
                    <a:gd name="T6" fmla="*/ 0 w 803"/>
                    <a:gd name="T7" fmla="*/ 0 h 1100"/>
                    <a:gd name="T8" fmla="*/ 0 w 803"/>
                    <a:gd name="T9" fmla="*/ 0 h 1100"/>
                    <a:gd name="T10" fmla="*/ 1 w 803"/>
                    <a:gd name="T11" fmla="*/ 0 h 1100"/>
                    <a:gd name="T12" fmla="*/ 1 w 803"/>
                    <a:gd name="T13" fmla="*/ 0 h 1100"/>
                    <a:gd name="T14" fmla="*/ 1 w 803"/>
                    <a:gd name="T15" fmla="*/ 0 h 1100"/>
                    <a:gd name="T16" fmla="*/ 1 w 803"/>
                    <a:gd name="T17" fmla="*/ 0 h 1100"/>
                    <a:gd name="T18" fmla="*/ 1 w 803"/>
                    <a:gd name="T19" fmla="*/ 0 h 1100"/>
                    <a:gd name="T20" fmla="*/ 1 w 803"/>
                    <a:gd name="T21" fmla="*/ 0 h 1100"/>
                    <a:gd name="T22" fmla="*/ 2 w 803"/>
                    <a:gd name="T23" fmla="*/ 0 h 1100"/>
                    <a:gd name="T24" fmla="*/ 2 w 803"/>
                    <a:gd name="T25" fmla="*/ 0 h 1100"/>
                    <a:gd name="T26" fmla="*/ 2 w 803"/>
                    <a:gd name="T27" fmla="*/ 0 h 1100"/>
                    <a:gd name="T28" fmla="*/ 2 w 803"/>
                    <a:gd name="T29" fmla="*/ 0 h 1100"/>
                    <a:gd name="T30" fmla="*/ 3 w 803"/>
                    <a:gd name="T31" fmla="*/ 0 h 1100"/>
                    <a:gd name="T32" fmla="*/ 3 w 803"/>
                    <a:gd name="T33" fmla="*/ 1 h 1100"/>
                    <a:gd name="T34" fmla="*/ 3 w 803"/>
                    <a:gd name="T35" fmla="*/ 3 h 1100"/>
                    <a:gd name="T36" fmla="*/ 3 w 803"/>
                    <a:gd name="T37" fmla="*/ 4 h 1100"/>
                    <a:gd name="T38" fmla="*/ 2 w 803"/>
                    <a:gd name="T39" fmla="*/ 4 h 1100"/>
                    <a:gd name="T40" fmla="*/ 2 w 803"/>
                    <a:gd name="T41" fmla="*/ 4 h 1100"/>
                    <a:gd name="T42" fmla="*/ 2 w 803"/>
                    <a:gd name="T43" fmla="*/ 4 h 1100"/>
                    <a:gd name="T44" fmla="*/ 2 w 803"/>
                    <a:gd name="T45" fmla="*/ 4 h 1100"/>
                    <a:gd name="T46" fmla="*/ 2 w 803"/>
                    <a:gd name="T47" fmla="*/ 4 h 1100"/>
                    <a:gd name="T48" fmla="*/ 1 w 803"/>
                    <a:gd name="T49" fmla="*/ 4 h 1100"/>
                    <a:gd name="T50" fmla="*/ 1 w 803"/>
                    <a:gd name="T51" fmla="*/ 4 h 1100"/>
                    <a:gd name="T52" fmla="*/ 1 w 803"/>
                    <a:gd name="T53" fmla="*/ 4 h 1100"/>
                    <a:gd name="T54" fmla="*/ 1 w 803"/>
                    <a:gd name="T55" fmla="*/ 4 h 1100"/>
                    <a:gd name="T56" fmla="*/ 1 w 803"/>
                    <a:gd name="T57" fmla="*/ 4 h 1100"/>
                    <a:gd name="T58" fmla="*/ 0 w 803"/>
                    <a:gd name="T59" fmla="*/ 4 h 1100"/>
                    <a:gd name="T60" fmla="*/ 0 w 803"/>
                    <a:gd name="T61" fmla="*/ 4 h 1100"/>
                    <a:gd name="T62" fmla="*/ 0 w 803"/>
                    <a:gd name="T63" fmla="*/ 4 h 1100"/>
                    <a:gd name="T64" fmla="*/ 0 w 803"/>
                    <a:gd name="T65" fmla="*/ 4 h 1100"/>
                    <a:gd name="T66" fmla="*/ 0 w 803"/>
                    <a:gd name="T67" fmla="*/ 4 h 1100"/>
                    <a:gd name="T68" fmla="*/ 0 w 803"/>
                    <a:gd name="T69" fmla="*/ 3 h 1100"/>
                    <a:gd name="T70" fmla="*/ 0 w 803"/>
                    <a:gd name="T71" fmla="*/ 1 h 110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03"/>
                    <a:gd name="T109" fmla="*/ 0 h 1100"/>
                    <a:gd name="T110" fmla="*/ 803 w 803"/>
                    <a:gd name="T111" fmla="*/ 1100 h 110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03" h="1100">
                      <a:moveTo>
                        <a:pt x="0" y="6"/>
                      </a:moveTo>
                      <a:lnTo>
                        <a:pt x="23" y="9"/>
                      </a:lnTo>
                      <a:lnTo>
                        <a:pt x="46" y="10"/>
                      </a:lnTo>
                      <a:lnTo>
                        <a:pt x="69" y="12"/>
                      </a:lnTo>
                      <a:lnTo>
                        <a:pt x="92" y="13"/>
                      </a:lnTo>
                      <a:lnTo>
                        <a:pt x="116" y="14"/>
                      </a:lnTo>
                      <a:lnTo>
                        <a:pt x="139" y="15"/>
                      </a:lnTo>
                      <a:lnTo>
                        <a:pt x="163" y="17"/>
                      </a:lnTo>
                      <a:lnTo>
                        <a:pt x="188" y="18"/>
                      </a:lnTo>
                      <a:lnTo>
                        <a:pt x="211" y="18"/>
                      </a:lnTo>
                      <a:lnTo>
                        <a:pt x="235" y="19"/>
                      </a:lnTo>
                      <a:lnTo>
                        <a:pt x="260" y="19"/>
                      </a:lnTo>
                      <a:lnTo>
                        <a:pt x="284" y="19"/>
                      </a:lnTo>
                      <a:lnTo>
                        <a:pt x="308" y="19"/>
                      </a:lnTo>
                      <a:lnTo>
                        <a:pt x="333" y="19"/>
                      </a:lnTo>
                      <a:lnTo>
                        <a:pt x="358" y="19"/>
                      </a:lnTo>
                      <a:lnTo>
                        <a:pt x="383" y="19"/>
                      </a:lnTo>
                      <a:lnTo>
                        <a:pt x="409" y="19"/>
                      </a:lnTo>
                      <a:lnTo>
                        <a:pt x="433" y="18"/>
                      </a:lnTo>
                      <a:lnTo>
                        <a:pt x="459" y="18"/>
                      </a:lnTo>
                      <a:lnTo>
                        <a:pt x="485" y="17"/>
                      </a:lnTo>
                      <a:lnTo>
                        <a:pt x="510" y="15"/>
                      </a:lnTo>
                      <a:lnTo>
                        <a:pt x="535" y="15"/>
                      </a:lnTo>
                      <a:lnTo>
                        <a:pt x="562" y="14"/>
                      </a:lnTo>
                      <a:lnTo>
                        <a:pt x="588" y="13"/>
                      </a:lnTo>
                      <a:lnTo>
                        <a:pt x="615" y="12"/>
                      </a:lnTo>
                      <a:lnTo>
                        <a:pt x="641" y="10"/>
                      </a:lnTo>
                      <a:lnTo>
                        <a:pt x="668" y="9"/>
                      </a:lnTo>
                      <a:lnTo>
                        <a:pt x="694" y="7"/>
                      </a:lnTo>
                      <a:lnTo>
                        <a:pt x="721" y="6"/>
                      </a:lnTo>
                      <a:lnTo>
                        <a:pt x="749" y="4"/>
                      </a:lnTo>
                      <a:lnTo>
                        <a:pt x="775" y="3"/>
                      </a:lnTo>
                      <a:lnTo>
                        <a:pt x="803" y="0"/>
                      </a:lnTo>
                      <a:lnTo>
                        <a:pt x="803" y="264"/>
                      </a:lnTo>
                      <a:lnTo>
                        <a:pt x="803" y="527"/>
                      </a:lnTo>
                      <a:lnTo>
                        <a:pt x="803" y="790"/>
                      </a:lnTo>
                      <a:lnTo>
                        <a:pt x="803" y="1052"/>
                      </a:lnTo>
                      <a:lnTo>
                        <a:pt x="778" y="1058"/>
                      </a:lnTo>
                      <a:lnTo>
                        <a:pt x="753" y="1065"/>
                      </a:lnTo>
                      <a:lnTo>
                        <a:pt x="728" y="1070"/>
                      </a:lnTo>
                      <a:lnTo>
                        <a:pt x="704" y="1074"/>
                      </a:lnTo>
                      <a:lnTo>
                        <a:pt x="678" y="1079"/>
                      </a:lnTo>
                      <a:lnTo>
                        <a:pt x="652" y="1084"/>
                      </a:lnTo>
                      <a:lnTo>
                        <a:pt x="626" y="1087"/>
                      </a:lnTo>
                      <a:lnTo>
                        <a:pt x="601" y="1089"/>
                      </a:lnTo>
                      <a:lnTo>
                        <a:pt x="575" y="1092"/>
                      </a:lnTo>
                      <a:lnTo>
                        <a:pt x="548" y="1094"/>
                      </a:lnTo>
                      <a:lnTo>
                        <a:pt x="523" y="1096"/>
                      </a:lnTo>
                      <a:lnTo>
                        <a:pt x="496" y="1097"/>
                      </a:lnTo>
                      <a:lnTo>
                        <a:pt x="471" y="1099"/>
                      </a:lnTo>
                      <a:lnTo>
                        <a:pt x="444" y="1100"/>
                      </a:lnTo>
                      <a:lnTo>
                        <a:pt x="418" y="1100"/>
                      </a:lnTo>
                      <a:lnTo>
                        <a:pt x="393" y="1100"/>
                      </a:lnTo>
                      <a:lnTo>
                        <a:pt x="366" y="1100"/>
                      </a:lnTo>
                      <a:lnTo>
                        <a:pt x="341" y="1100"/>
                      </a:lnTo>
                      <a:lnTo>
                        <a:pt x="314" y="1099"/>
                      </a:lnTo>
                      <a:lnTo>
                        <a:pt x="289" y="1099"/>
                      </a:lnTo>
                      <a:lnTo>
                        <a:pt x="264" y="1097"/>
                      </a:lnTo>
                      <a:lnTo>
                        <a:pt x="238" y="1095"/>
                      </a:lnTo>
                      <a:lnTo>
                        <a:pt x="213" y="1094"/>
                      </a:lnTo>
                      <a:lnTo>
                        <a:pt x="189" y="1092"/>
                      </a:lnTo>
                      <a:lnTo>
                        <a:pt x="163" y="1091"/>
                      </a:lnTo>
                      <a:lnTo>
                        <a:pt x="139" y="1088"/>
                      </a:lnTo>
                      <a:lnTo>
                        <a:pt x="115" y="1086"/>
                      </a:lnTo>
                      <a:lnTo>
                        <a:pt x="92" y="1084"/>
                      </a:lnTo>
                      <a:lnTo>
                        <a:pt x="68" y="1080"/>
                      </a:lnTo>
                      <a:lnTo>
                        <a:pt x="45" y="1078"/>
                      </a:lnTo>
                      <a:lnTo>
                        <a:pt x="22" y="1074"/>
                      </a:lnTo>
                      <a:lnTo>
                        <a:pt x="0" y="1072"/>
                      </a:lnTo>
                      <a:lnTo>
                        <a:pt x="0" y="806"/>
                      </a:lnTo>
                      <a:lnTo>
                        <a:pt x="0" y="540"/>
                      </a:lnTo>
                      <a:lnTo>
                        <a:pt x="0" y="274"/>
                      </a:lnTo>
                      <a:lnTo>
                        <a:pt x="0" y="6"/>
                      </a:lnTo>
                      <a:close/>
                    </a:path>
                  </a:pathLst>
                </a:custGeom>
                <a:solidFill>
                  <a:srgbClr val="475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0" name="Freeform 275"/>
                <p:cNvSpPr>
                  <a:spLocks/>
                </p:cNvSpPr>
                <p:nvPr/>
              </p:nvSpPr>
              <p:spPr bwMode="auto">
                <a:xfrm>
                  <a:off x="666" y="950"/>
                  <a:ext cx="380" cy="521"/>
                </a:xfrm>
                <a:custGeom>
                  <a:avLst/>
                  <a:gdLst>
                    <a:gd name="T0" fmla="*/ 1 w 759"/>
                    <a:gd name="T1" fmla="*/ 1 h 1040"/>
                    <a:gd name="T2" fmla="*/ 1 w 759"/>
                    <a:gd name="T3" fmla="*/ 1 h 1040"/>
                    <a:gd name="T4" fmla="*/ 1 w 759"/>
                    <a:gd name="T5" fmla="*/ 1 h 1040"/>
                    <a:gd name="T6" fmla="*/ 1 w 759"/>
                    <a:gd name="T7" fmla="*/ 1 h 1040"/>
                    <a:gd name="T8" fmla="*/ 1 w 759"/>
                    <a:gd name="T9" fmla="*/ 1 h 1040"/>
                    <a:gd name="T10" fmla="*/ 1 w 759"/>
                    <a:gd name="T11" fmla="*/ 1 h 1040"/>
                    <a:gd name="T12" fmla="*/ 2 w 759"/>
                    <a:gd name="T13" fmla="*/ 1 h 1040"/>
                    <a:gd name="T14" fmla="*/ 2 w 759"/>
                    <a:gd name="T15" fmla="*/ 1 h 1040"/>
                    <a:gd name="T16" fmla="*/ 2 w 759"/>
                    <a:gd name="T17" fmla="*/ 1 h 1040"/>
                    <a:gd name="T18" fmla="*/ 2 w 759"/>
                    <a:gd name="T19" fmla="*/ 1 h 1040"/>
                    <a:gd name="T20" fmla="*/ 2 w 759"/>
                    <a:gd name="T21" fmla="*/ 1 h 1040"/>
                    <a:gd name="T22" fmla="*/ 3 w 759"/>
                    <a:gd name="T23" fmla="*/ 1 h 1040"/>
                    <a:gd name="T24" fmla="*/ 3 w 759"/>
                    <a:gd name="T25" fmla="*/ 1 h 1040"/>
                    <a:gd name="T26" fmla="*/ 3 w 759"/>
                    <a:gd name="T27" fmla="*/ 1 h 1040"/>
                    <a:gd name="T28" fmla="*/ 3 w 759"/>
                    <a:gd name="T29" fmla="*/ 1 h 1040"/>
                    <a:gd name="T30" fmla="*/ 3 w 759"/>
                    <a:gd name="T31" fmla="*/ 1 h 1040"/>
                    <a:gd name="T32" fmla="*/ 3 w 759"/>
                    <a:gd name="T33" fmla="*/ 1 h 1040"/>
                    <a:gd name="T34" fmla="*/ 3 w 759"/>
                    <a:gd name="T35" fmla="*/ 3 h 1040"/>
                    <a:gd name="T36" fmla="*/ 3 w 759"/>
                    <a:gd name="T37" fmla="*/ 4 h 1040"/>
                    <a:gd name="T38" fmla="*/ 3 w 759"/>
                    <a:gd name="T39" fmla="*/ 4 h 1040"/>
                    <a:gd name="T40" fmla="*/ 3 w 759"/>
                    <a:gd name="T41" fmla="*/ 4 h 1040"/>
                    <a:gd name="T42" fmla="*/ 3 w 759"/>
                    <a:gd name="T43" fmla="*/ 5 h 1040"/>
                    <a:gd name="T44" fmla="*/ 3 w 759"/>
                    <a:gd name="T45" fmla="*/ 5 h 1040"/>
                    <a:gd name="T46" fmla="*/ 2 w 759"/>
                    <a:gd name="T47" fmla="*/ 5 h 1040"/>
                    <a:gd name="T48" fmla="*/ 2 w 759"/>
                    <a:gd name="T49" fmla="*/ 5 h 1040"/>
                    <a:gd name="T50" fmla="*/ 2 w 759"/>
                    <a:gd name="T51" fmla="*/ 5 h 1040"/>
                    <a:gd name="T52" fmla="*/ 2 w 759"/>
                    <a:gd name="T53" fmla="*/ 5 h 1040"/>
                    <a:gd name="T54" fmla="*/ 2 w 759"/>
                    <a:gd name="T55" fmla="*/ 5 h 1040"/>
                    <a:gd name="T56" fmla="*/ 1 w 759"/>
                    <a:gd name="T57" fmla="*/ 5 h 1040"/>
                    <a:gd name="T58" fmla="*/ 1 w 759"/>
                    <a:gd name="T59" fmla="*/ 5 h 1040"/>
                    <a:gd name="T60" fmla="*/ 1 w 759"/>
                    <a:gd name="T61" fmla="*/ 5 h 1040"/>
                    <a:gd name="T62" fmla="*/ 1 w 759"/>
                    <a:gd name="T63" fmla="*/ 5 h 1040"/>
                    <a:gd name="T64" fmla="*/ 1 w 759"/>
                    <a:gd name="T65" fmla="*/ 4 h 1040"/>
                    <a:gd name="T66" fmla="*/ 1 w 759"/>
                    <a:gd name="T67" fmla="*/ 4 h 1040"/>
                    <a:gd name="T68" fmla="*/ 0 w 759"/>
                    <a:gd name="T69" fmla="*/ 3 h 1040"/>
                    <a:gd name="T70" fmla="*/ 0 w 759"/>
                    <a:gd name="T71" fmla="*/ 2 h 10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59"/>
                    <a:gd name="T109" fmla="*/ 0 h 1040"/>
                    <a:gd name="T110" fmla="*/ 759 w 759"/>
                    <a:gd name="T111" fmla="*/ 1040 h 10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59" h="1040">
                      <a:moveTo>
                        <a:pt x="0" y="6"/>
                      </a:moveTo>
                      <a:lnTo>
                        <a:pt x="22" y="8"/>
                      </a:lnTo>
                      <a:lnTo>
                        <a:pt x="44" y="9"/>
                      </a:lnTo>
                      <a:lnTo>
                        <a:pt x="66" y="11"/>
                      </a:lnTo>
                      <a:lnTo>
                        <a:pt x="88" y="13"/>
                      </a:lnTo>
                      <a:lnTo>
                        <a:pt x="109" y="14"/>
                      </a:lnTo>
                      <a:lnTo>
                        <a:pt x="133" y="15"/>
                      </a:lnTo>
                      <a:lnTo>
                        <a:pt x="154" y="16"/>
                      </a:lnTo>
                      <a:lnTo>
                        <a:pt x="177" y="17"/>
                      </a:lnTo>
                      <a:lnTo>
                        <a:pt x="199" y="17"/>
                      </a:lnTo>
                      <a:lnTo>
                        <a:pt x="222" y="18"/>
                      </a:lnTo>
                      <a:lnTo>
                        <a:pt x="245" y="18"/>
                      </a:lnTo>
                      <a:lnTo>
                        <a:pt x="268" y="18"/>
                      </a:lnTo>
                      <a:lnTo>
                        <a:pt x="292" y="18"/>
                      </a:lnTo>
                      <a:lnTo>
                        <a:pt x="316" y="18"/>
                      </a:lnTo>
                      <a:lnTo>
                        <a:pt x="339" y="18"/>
                      </a:lnTo>
                      <a:lnTo>
                        <a:pt x="363" y="18"/>
                      </a:lnTo>
                      <a:lnTo>
                        <a:pt x="386" y="18"/>
                      </a:lnTo>
                      <a:lnTo>
                        <a:pt x="410" y="17"/>
                      </a:lnTo>
                      <a:lnTo>
                        <a:pt x="434" y="17"/>
                      </a:lnTo>
                      <a:lnTo>
                        <a:pt x="459" y="16"/>
                      </a:lnTo>
                      <a:lnTo>
                        <a:pt x="483" y="15"/>
                      </a:lnTo>
                      <a:lnTo>
                        <a:pt x="507" y="15"/>
                      </a:lnTo>
                      <a:lnTo>
                        <a:pt x="531" y="14"/>
                      </a:lnTo>
                      <a:lnTo>
                        <a:pt x="556" y="13"/>
                      </a:lnTo>
                      <a:lnTo>
                        <a:pt x="581" y="11"/>
                      </a:lnTo>
                      <a:lnTo>
                        <a:pt x="606" y="9"/>
                      </a:lnTo>
                      <a:lnTo>
                        <a:pt x="631" y="8"/>
                      </a:lnTo>
                      <a:lnTo>
                        <a:pt x="657" y="7"/>
                      </a:lnTo>
                      <a:lnTo>
                        <a:pt x="682" y="6"/>
                      </a:lnTo>
                      <a:lnTo>
                        <a:pt x="707" y="3"/>
                      </a:lnTo>
                      <a:lnTo>
                        <a:pt x="734" y="2"/>
                      </a:lnTo>
                      <a:lnTo>
                        <a:pt x="759" y="0"/>
                      </a:lnTo>
                      <a:lnTo>
                        <a:pt x="759" y="250"/>
                      </a:lnTo>
                      <a:lnTo>
                        <a:pt x="759" y="499"/>
                      </a:lnTo>
                      <a:lnTo>
                        <a:pt x="759" y="748"/>
                      </a:lnTo>
                      <a:lnTo>
                        <a:pt x="759" y="995"/>
                      </a:lnTo>
                      <a:lnTo>
                        <a:pt x="736" y="1001"/>
                      </a:lnTo>
                      <a:lnTo>
                        <a:pt x="712" y="1007"/>
                      </a:lnTo>
                      <a:lnTo>
                        <a:pt x="689" y="1012"/>
                      </a:lnTo>
                      <a:lnTo>
                        <a:pt x="665" y="1016"/>
                      </a:lnTo>
                      <a:lnTo>
                        <a:pt x="641" y="1021"/>
                      </a:lnTo>
                      <a:lnTo>
                        <a:pt x="616" y="1024"/>
                      </a:lnTo>
                      <a:lnTo>
                        <a:pt x="592" y="1028"/>
                      </a:lnTo>
                      <a:lnTo>
                        <a:pt x="568" y="1031"/>
                      </a:lnTo>
                      <a:lnTo>
                        <a:pt x="544" y="1033"/>
                      </a:lnTo>
                      <a:lnTo>
                        <a:pt x="518" y="1036"/>
                      </a:lnTo>
                      <a:lnTo>
                        <a:pt x="494" y="1037"/>
                      </a:lnTo>
                      <a:lnTo>
                        <a:pt x="469" y="1038"/>
                      </a:lnTo>
                      <a:lnTo>
                        <a:pt x="445" y="1039"/>
                      </a:lnTo>
                      <a:lnTo>
                        <a:pt x="419" y="1040"/>
                      </a:lnTo>
                      <a:lnTo>
                        <a:pt x="395" y="1040"/>
                      </a:lnTo>
                      <a:lnTo>
                        <a:pt x="371" y="1040"/>
                      </a:lnTo>
                      <a:lnTo>
                        <a:pt x="346" y="1040"/>
                      </a:lnTo>
                      <a:lnTo>
                        <a:pt x="321" y="1040"/>
                      </a:lnTo>
                      <a:lnTo>
                        <a:pt x="297" y="1039"/>
                      </a:lnTo>
                      <a:lnTo>
                        <a:pt x="273" y="1039"/>
                      </a:lnTo>
                      <a:lnTo>
                        <a:pt x="249" y="1038"/>
                      </a:lnTo>
                      <a:lnTo>
                        <a:pt x="225" y="1036"/>
                      </a:lnTo>
                      <a:lnTo>
                        <a:pt x="202" y="1035"/>
                      </a:lnTo>
                      <a:lnTo>
                        <a:pt x="177" y="1033"/>
                      </a:lnTo>
                      <a:lnTo>
                        <a:pt x="154" y="1031"/>
                      </a:lnTo>
                      <a:lnTo>
                        <a:pt x="131" y="1029"/>
                      </a:lnTo>
                      <a:lnTo>
                        <a:pt x="108" y="1027"/>
                      </a:lnTo>
                      <a:lnTo>
                        <a:pt x="86" y="1024"/>
                      </a:lnTo>
                      <a:lnTo>
                        <a:pt x="65" y="1022"/>
                      </a:lnTo>
                      <a:lnTo>
                        <a:pt x="43" y="1020"/>
                      </a:lnTo>
                      <a:lnTo>
                        <a:pt x="21" y="1016"/>
                      </a:lnTo>
                      <a:lnTo>
                        <a:pt x="0" y="1014"/>
                      </a:lnTo>
                      <a:lnTo>
                        <a:pt x="0" y="763"/>
                      </a:lnTo>
                      <a:lnTo>
                        <a:pt x="0" y="512"/>
                      </a:lnTo>
                      <a:lnTo>
                        <a:pt x="0" y="259"/>
                      </a:lnTo>
                      <a:lnTo>
                        <a:pt x="0" y="6"/>
                      </a:lnTo>
                      <a:close/>
                    </a:path>
                  </a:pathLst>
                </a:custGeom>
                <a:solidFill>
                  <a:srgbClr val="495B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1" name="Freeform 276"/>
                <p:cNvSpPr>
                  <a:spLocks/>
                </p:cNvSpPr>
                <p:nvPr/>
              </p:nvSpPr>
              <p:spPr bwMode="auto">
                <a:xfrm>
                  <a:off x="686" y="953"/>
                  <a:ext cx="358" cy="491"/>
                </a:xfrm>
                <a:custGeom>
                  <a:avLst/>
                  <a:gdLst>
                    <a:gd name="T0" fmla="*/ 0 w 717"/>
                    <a:gd name="T1" fmla="*/ 1 h 981"/>
                    <a:gd name="T2" fmla="*/ 0 w 717"/>
                    <a:gd name="T3" fmla="*/ 1 h 981"/>
                    <a:gd name="T4" fmla="*/ 0 w 717"/>
                    <a:gd name="T5" fmla="*/ 1 h 981"/>
                    <a:gd name="T6" fmla="*/ 0 w 717"/>
                    <a:gd name="T7" fmla="*/ 1 h 981"/>
                    <a:gd name="T8" fmla="*/ 0 w 717"/>
                    <a:gd name="T9" fmla="*/ 1 h 981"/>
                    <a:gd name="T10" fmla="*/ 0 w 717"/>
                    <a:gd name="T11" fmla="*/ 1 h 981"/>
                    <a:gd name="T12" fmla="*/ 0 w 717"/>
                    <a:gd name="T13" fmla="*/ 1 h 981"/>
                    <a:gd name="T14" fmla="*/ 1 w 717"/>
                    <a:gd name="T15" fmla="*/ 1 h 981"/>
                    <a:gd name="T16" fmla="*/ 1 w 717"/>
                    <a:gd name="T17" fmla="*/ 1 h 981"/>
                    <a:gd name="T18" fmla="*/ 1 w 717"/>
                    <a:gd name="T19" fmla="*/ 1 h 981"/>
                    <a:gd name="T20" fmla="*/ 1 w 717"/>
                    <a:gd name="T21" fmla="*/ 1 h 981"/>
                    <a:gd name="T22" fmla="*/ 1 w 717"/>
                    <a:gd name="T23" fmla="*/ 1 h 981"/>
                    <a:gd name="T24" fmla="*/ 2 w 717"/>
                    <a:gd name="T25" fmla="*/ 1 h 981"/>
                    <a:gd name="T26" fmla="*/ 2 w 717"/>
                    <a:gd name="T27" fmla="*/ 1 h 981"/>
                    <a:gd name="T28" fmla="*/ 2 w 717"/>
                    <a:gd name="T29" fmla="*/ 1 h 981"/>
                    <a:gd name="T30" fmla="*/ 2 w 717"/>
                    <a:gd name="T31" fmla="*/ 1 h 981"/>
                    <a:gd name="T32" fmla="*/ 2 w 717"/>
                    <a:gd name="T33" fmla="*/ 0 h 981"/>
                    <a:gd name="T34" fmla="*/ 2 w 717"/>
                    <a:gd name="T35" fmla="*/ 1 h 981"/>
                    <a:gd name="T36" fmla="*/ 2 w 717"/>
                    <a:gd name="T37" fmla="*/ 2 h 981"/>
                    <a:gd name="T38" fmla="*/ 2 w 717"/>
                    <a:gd name="T39" fmla="*/ 3 h 981"/>
                    <a:gd name="T40" fmla="*/ 2 w 717"/>
                    <a:gd name="T41" fmla="*/ 4 h 981"/>
                    <a:gd name="T42" fmla="*/ 2 w 717"/>
                    <a:gd name="T43" fmla="*/ 4 h 981"/>
                    <a:gd name="T44" fmla="*/ 2 w 717"/>
                    <a:gd name="T45" fmla="*/ 4 h 981"/>
                    <a:gd name="T46" fmla="*/ 2 w 717"/>
                    <a:gd name="T47" fmla="*/ 4 h 981"/>
                    <a:gd name="T48" fmla="*/ 2 w 717"/>
                    <a:gd name="T49" fmla="*/ 4 h 981"/>
                    <a:gd name="T50" fmla="*/ 1 w 717"/>
                    <a:gd name="T51" fmla="*/ 4 h 981"/>
                    <a:gd name="T52" fmla="*/ 1 w 717"/>
                    <a:gd name="T53" fmla="*/ 4 h 981"/>
                    <a:gd name="T54" fmla="*/ 1 w 717"/>
                    <a:gd name="T55" fmla="*/ 4 h 981"/>
                    <a:gd name="T56" fmla="*/ 1 w 717"/>
                    <a:gd name="T57" fmla="*/ 4 h 981"/>
                    <a:gd name="T58" fmla="*/ 1 w 717"/>
                    <a:gd name="T59" fmla="*/ 4 h 981"/>
                    <a:gd name="T60" fmla="*/ 1 w 717"/>
                    <a:gd name="T61" fmla="*/ 4 h 981"/>
                    <a:gd name="T62" fmla="*/ 0 w 717"/>
                    <a:gd name="T63" fmla="*/ 4 h 981"/>
                    <a:gd name="T64" fmla="*/ 0 w 717"/>
                    <a:gd name="T65" fmla="*/ 4 h 981"/>
                    <a:gd name="T66" fmla="*/ 0 w 717"/>
                    <a:gd name="T67" fmla="*/ 4 h 981"/>
                    <a:gd name="T68" fmla="*/ 0 w 717"/>
                    <a:gd name="T69" fmla="*/ 4 h 981"/>
                    <a:gd name="T70" fmla="*/ 0 w 717"/>
                    <a:gd name="T71" fmla="*/ 4 h 981"/>
                    <a:gd name="T72" fmla="*/ 0 w 717"/>
                    <a:gd name="T73" fmla="*/ 4 h 981"/>
                    <a:gd name="T74" fmla="*/ 0 w 717"/>
                    <a:gd name="T75" fmla="*/ 3 h 981"/>
                    <a:gd name="T76" fmla="*/ 0 w 717"/>
                    <a:gd name="T77" fmla="*/ 2 h 981"/>
                    <a:gd name="T78" fmla="*/ 0 w 717"/>
                    <a:gd name="T79" fmla="*/ 1 h 981"/>
                    <a:gd name="T80" fmla="*/ 0 w 717"/>
                    <a:gd name="T81" fmla="*/ 1 h 98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717"/>
                    <a:gd name="T124" fmla="*/ 0 h 981"/>
                    <a:gd name="T125" fmla="*/ 717 w 717"/>
                    <a:gd name="T126" fmla="*/ 981 h 98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717" h="981">
                      <a:moveTo>
                        <a:pt x="0" y="5"/>
                      </a:moveTo>
                      <a:lnTo>
                        <a:pt x="42" y="9"/>
                      </a:lnTo>
                      <a:lnTo>
                        <a:pt x="83" y="11"/>
                      </a:lnTo>
                      <a:lnTo>
                        <a:pt x="126" y="13"/>
                      </a:lnTo>
                      <a:lnTo>
                        <a:pt x="168" y="15"/>
                      </a:lnTo>
                      <a:lnTo>
                        <a:pt x="211" y="16"/>
                      </a:lnTo>
                      <a:lnTo>
                        <a:pt x="255" y="17"/>
                      </a:lnTo>
                      <a:lnTo>
                        <a:pt x="299" y="17"/>
                      </a:lnTo>
                      <a:lnTo>
                        <a:pt x="344" y="16"/>
                      </a:lnTo>
                      <a:lnTo>
                        <a:pt x="388" y="16"/>
                      </a:lnTo>
                      <a:lnTo>
                        <a:pt x="433" y="15"/>
                      </a:lnTo>
                      <a:lnTo>
                        <a:pt x="479" y="12"/>
                      </a:lnTo>
                      <a:lnTo>
                        <a:pt x="526" y="10"/>
                      </a:lnTo>
                      <a:lnTo>
                        <a:pt x="573" y="8"/>
                      </a:lnTo>
                      <a:lnTo>
                        <a:pt x="620" y="5"/>
                      </a:lnTo>
                      <a:lnTo>
                        <a:pt x="668" y="3"/>
                      </a:lnTo>
                      <a:lnTo>
                        <a:pt x="717" y="0"/>
                      </a:lnTo>
                      <a:lnTo>
                        <a:pt x="717" y="235"/>
                      </a:lnTo>
                      <a:lnTo>
                        <a:pt x="717" y="470"/>
                      </a:lnTo>
                      <a:lnTo>
                        <a:pt x="717" y="705"/>
                      </a:lnTo>
                      <a:lnTo>
                        <a:pt x="717" y="939"/>
                      </a:lnTo>
                      <a:lnTo>
                        <a:pt x="673" y="949"/>
                      </a:lnTo>
                      <a:lnTo>
                        <a:pt x="628" y="958"/>
                      </a:lnTo>
                      <a:lnTo>
                        <a:pt x="583" y="966"/>
                      </a:lnTo>
                      <a:lnTo>
                        <a:pt x="537" y="972"/>
                      </a:lnTo>
                      <a:lnTo>
                        <a:pt x="491" y="977"/>
                      </a:lnTo>
                      <a:lnTo>
                        <a:pt x="444" y="979"/>
                      </a:lnTo>
                      <a:lnTo>
                        <a:pt x="398" y="981"/>
                      </a:lnTo>
                      <a:lnTo>
                        <a:pt x="350" y="981"/>
                      </a:lnTo>
                      <a:lnTo>
                        <a:pt x="304" y="981"/>
                      </a:lnTo>
                      <a:lnTo>
                        <a:pt x="258" y="979"/>
                      </a:lnTo>
                      <a:lnTo>
                        <a:pt x="213" y="977"/>
                      </a:lnTo>
                      <a:lnTo>
                        <a:pt x="168" y="974"/>
                      </a:lnTo>
                      <a:lnTo>
                        <a:pt x="125" y="970"/>
                      </a:lnTo>
                      <a:lnTo>
                        <a:pt x="82" y="966"/>
                      </a:lnTo>
                      <a:lnTo>
                        <a:pt x="41" y="961"/>
                      </a:lnTo>
                      <a:lnTo>
                        <a:pt x="0" y="956"/>
                      </a:lnTo>
                      <a:lnTo>
                        <a:pt x="0" y="719"/>
                      </a:lnTo>
                      <a:lnTo>
                        <a:pt x="0" y="481"/>
                      </a:lnTo>
                      <a:lnTo>
                        <a:pt x="0" y="243"/>
                      </a:lnTo>
                      <a:lnTo>
                        <a:pt x="0" y="5"/>
                      </a:lnTo>
                      <a:close/>
                    </a:path>
                  </a:pathLst>
                </a:custGeom>
                <a:solidFill>
                  <a:srgbClr val="4F5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2" name="Freeform 277"/>
                <p:cNvSpPr>
                  <a:spLocks/>
                </p:cNvSpPr>
                <p:nvPr/>
              </p:nvSpPr>
              <p:spPr bwMode="auto">
                <a:xfrm>
                  <a:off x="706" y="954"/>
                  <a:ext cx="336" cy="462"/>
                </a:xfrm>
                <a:custGeom>
                  <a:avLst/>
                  <a:gdLst>
                    <a:gd name="T0" fmla="*/ 0 w 672"/>
                    <a:gd name="T1" fmla="*/ 1 h 923"/>
                    <a:gd name="T2" fmla="*/ 1 w 672"/>
                    <a:gd name="T3" fmla="*/ 1 h 923"/>
                    <a:gd name="T4" fmla="*/ 1 w 672"/>
                    <a:gd name="T5" fmla="*/ 1 h 923"/>
                    <a:gd name="T6" fmla="*/ 1 w 672"/>
                    <a:gd name="T7" fmla="*/ 1 h 923"/>
                    <a:gd name="T8" fmla="*/ 1 w 672"/>
                    <a:gd name="T9" fmla="*/ 1 h 923"/>
                    <a:gd name="T10" fmla="*/ 1 w 672"/>
                    <a:gd name="T11" fmla="*/ 1 h 923"/>
                    <a:gd name="T12" fmla="*/ 1 w 672"/>
                    <a:gd name="T13" fmla="*/ 1 h 923"/>
                    <a:gd name="T14" fmla="*/ 2 w 672"/>
                    <a:gd name="T15" fmla="*/ 1 h 923"/>
                    <a:gd name="T16" fmla="*/ 2 w 672"/>
                    <a:gd name="T17" fmla="*/ 1 h 923"/>
                    <a:gd name="T18" fmla="*/ 2 w 672"/>
                    <a:gd name="T19" fmla="*/ 1 h 923"/>
                    <a:gd name="T20" fmla="*/ 2 w 672"/>
                    <a:gd name="T21" fmla="*/ 1 h 923"/>
                    <a:gd name="T22" fmla="*/ 2 w 672"/>
                    <a:gd name="T23" fmla="*/ 1 h 923"/>
                    <a:gd name="T24" fmla="*/ 2 w 672"/>
                    <a:gd name="T25" fmla="*/ 1 h 923"/>
                    <a:gd name="T26" fmla="*/ 3 w 672"/>
                    <a:gd name="T27" fmla="*/ 1 h 923"/>
                    <a:gd name="T28" fmla="*/ 3 w 672"/>
                    <a:gd name="T29" fmla="*/ 1 h 923"/>
                    <a:gd name="T30" fmla="*/ 3 w 672"/>
                    <a:gd name="T31" fmla="*/ 1 h 923"/>
                    <a:gd name="T32" fmla="*/ 3 w 672"/>
                    <a:gd name="T33" fmla="*/ 0 h 923"/>
                    <a:gd name="T34" fmla="*/ 3 w 672"/>
                    <a:gd name="T35" fmla="*/ 1 h 923"/>
                    <a:gd name="T36" fmla="*/ 3 w 672"/>
                    <a:gd name="T37" fmla="*/ 2 h 923"/>
                    <a:gd name="T38" fmla="*/ 3 w 672"/>
                    <a:gd name="T39" fmla="*/ 3 h 923"/>
                    <a:gd name="T40" fmla="*/ 3 w 672"/>
                    <a:gd name="T41" fmla="*/ 4 h 923"/>
                    <a:gd name="T42" fmla="*/ 3 w 672"/>
                    <a:gd name="T43" fmla="*/ 4 h 923"/>
                    <a:gd name="T44" fmla="*/ 3 w 672"/>
                    <a:gd name="T45" fmla="*/ 4 h 923"/>
                    <a:gd name="T46" fmla="*/ 3 w 672"/>
                    <a:gd name="T47" fmla="*/ 4 h 923"/>
                    <a:gd name="T48" fmla="*/ 2 w 672"/>
                    <a:gd name="T49" fmla="*/ 4 h 923"/>
                    <a:gd name="T50" fmla="*/ 2 w 672"/>
                    <a:gd name="T51" fmla="*/ 4 h 923"/>
                    <a:gd name="T52" fmla="*/ 2 w 672"/>
                    <a:gd name="T53" fmla="*/ 4 h 923"/>
                    <a:gd name="T54" fmla="*/ 2 w 672"/>
                    <a:gd name="T55" fmla="*/ 4 h 923"/>
                    <a:gd name="T56" fmla="*/ 2 w 672"/>
                    <a:gd name="T57" fmla="*/ 4 h 923"/>
                    <a:gd name="T58" fmla="*/ 2 w 672"/>
                    <a:gd name="T59" fmla="*/ 4 h 923"/>
                    <a:gd name="T60" fmla="*/ 1 w 672"/>
                    <a:gd name="T61" fmla="*/ 4 h 923"/>
                    <a:gd name="T62" fmla="*/ 1 w 672"/>
                    <a:gd name="T63" fmla="*/ 4 h 923"/>
                    <a:gd name="T64" fmla="*/ 1 w 672"/>
                    <a:gd name="T65" fmla="*/ 4 h 923"/>
                    <a:gd name="T66" fmla="*/ 1 w 672"/>
                    <a:gd name="T67" fmla="*/ 4 h 923"/>
                    <a:gd name="T68" fmla="*/ 1 w 672"/>
                    <a:gd name="T69" fmla="*/ 4 h 923"/>
                    <a:gd name="T70" fmla="*/ 1 w 672"/>
                    <a:gd name="T71" fmla="*/ 4 h 923"/>
                    <a:gd name="T72" fmla="*/ 0 w 672"/>
                    <a:gd name="T73" fmla="*/ 4 h 923"/>
                    <a:gd name="T74" fmla="*/ 0 w 672"/>
                    <a:gd name="T75" fmla="*/ 3 h 923"/>
                    <a:gd name="T76" fmla="*/ 0 w 672"/>
                    <a:gd name="T77" fmla="*/ 2 h 923"/>
                    <a:gd name="T78" fmla="*/ 0 w 672"/>
                    <a:gd name="T79" fmla="*/ 1 h 923"/>
                    <a:gd name="T80" fmla="*/ 0 w 672"/>
                    <a:gd name="T81" fmla="*/ 1 h 92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72"/>
                    <a:gd name="T124" fmla="*/ 0 h 923"/>
                    <a:gd name="T125" fmla="*/ 672 w 672"/>
                    <a:gd name="T126" fmla="*/ 923 h 92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72" h="923">
                      <a:moveTo>
                        <a:pt x="0" y="6"/>
                      </a:moveTo>
                      <a:lnTo>
                        <a:pt x="39" y="9"/>
                      </a:lnTo>
                      <a:lnTo>
                        <a:pt x="77" y="12"/>
                      </a:lnTo>
                      <a:lnTo>
                        <a:pt x="117" y="14"/>
                      </a:lnTo>
                      <a:lnTo>
                        <a:pt x="156" y="15"/>
                      </a:lnTo>
                      <a:lnTo>
                        <a:pt x="197" y="16"/>
                      </a:lnTo>
                      <a:lnTo>
                        <a:pt x="238" y="16"/>
                      </a:lnTo>
                      <a:lnTo>
                        <a:pt x="279" y="16"/>
                      </a:lnTo>
                      <a:lnTo>
                        <a:pt x="321" y="16"/>
                      </a:lnTo>
                      <a:lnTo>
                        <a:pt x="364" y="15"/>
                      </a:lnTo>
                      <a:lnTo>
                        <a:pt x="406" y="14"/>
                      </a:lnTo>
                      <a:lnTo>
                        <a:pt x="449" y="13"/>
                      </a:lnTo>
                      <a:lnTo>
                        <a:pt x="493" y="10"/>
                      </a:lnTo>
                      <a:lnTo>
                        <a:pt x="536" y="8"/>
                      </a:lnTo>
                      <a:lnTo>
                        <a:pt x="581" y="6"/>
                      </a:lnTo>
                      <a:lnTo>
                        <a:pt x="626" y="3"/>
                      </a:lnTo>
                      <a:lnTo>
                        <a:pt x="672" y="0"/>
                      </a:lnTo>
                      <a:lnTo>
                        <a:pt x="672" y="221"/>
                      </a:lnTo>
                      <a:lnTo>
                        <a:pt x="672" y="442"/>
                      </a:lnTo>
                      <a:lnTo>
                        <a:pt x="672" y="663"/>
                      </a:lnTo>
                      <a:lnTo>
                        <a:pt x="672" y="883"/>
                      </a:lnTo>
                      <a:lnTo>
                        <a:pt x="631" y="893"/>
                      </a:lnTo>
                      <a:lnTo>
                        <a:pt x="589" y="901"/>
                      </a:lnTo>
                      <a:lnTo>
                        <a:pt x="547" y="909"/>
                      </a:lnTo>
                      <a:lnTo>
                        <a:pt x="503" y="914"/>
                      </a:lnTo>
                      <a:lnTo>
                        <a:pt x="459" y="918"/>
                      </a:lnTo>
                      <a:lnTo>
                        <a:pt x="415" y="921"/>
                      </a:lnTo>
                      <a:lnTo>
                        <a:pt x="372" y="923"/>
                      </a:lnTo>
                      <a:lnTo>
                        <a:pt x="328" y="923"/>
                      </a:lnTo>
                      <a:lnTo>
                        <a:pt x="285" y="923"/>
                      </a:lnTo>
                      <a:lnTo>
                        <a:pt x="241" y="921"/>
                      </a:lnTo>
                      <a:lnTo>
                        <a:pt x="199" y="918"/>
                      </a:lnTo>
                      <a:lnTo>
                        <a:pt x="157" y="916"/>
                      </a:lnTo>
                      <a:lnTo>
                        <a:pt x="116" y="913"/>
                      </a:lnTo>
                      <a:lnTo>
                        <a:pt x="76" y="908"/>
                      </a:lnTo>
                      <a:lnTo>
                        <a:pt x="38" y="903"/>
                      </a:lnTo>
                      <a:lnTo>
                        <a:pt x="0" y="899"/>
                      </a:lnTo>
                      <a:lnTo>
                        <a:pt x="0" y="676"/>
                      </a:lnTo>
                      <a:lnTo>
                        <a:pt x="0" y="453"/>
                      </a:lnTo>
                      <a:lnTo>
                        <a:pt x="0" y="229"/>
                      </a:lnTo>
                      <a:lnTo>
                        <a:pt x="0" y="6"/>
                      </a:lnTo>
                      <a:close/>
                    </a:path>
                  </a:pathLst>
                </a:custGeom>
                <a:solidFill>
                  <a:srgbClr val="546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3" name="Freeform 278"/>
                <p:cNvSpPr>
                  <a:spLocks/>
                </p:cNvSpPr>
                <p:nvPr/>
              </p:nvSpPr>
              <p:spPr bwMode="auto">
                <a:xfrm>
                  <a:off x="726" y="956"/>
                  <a:ext cx="314" cy="432"/>
                </a:xfrm>
                <a:custGeom>
                  <a:avLst/>
                  <a:gdLst>
                    <a:gd name="T0" fmla="*/ 0 w 629"/>
                    <a:gd name="T1" fmla="*/ 0 h 865"/>
                    <a:gd name="T2" fmla="*/ 0 w 629"/>
                    <a:gd name="T3" fmla="*/ 0 h 865"/>
                    <a:gd name="T4" fmla="*/ 0 w 629"/>
                    <a:gd name="T5" fmla="*/ 0 h 865"/>
                    <a:gd name="T6" fmla="*/ 0 w 629"/>
                    <a:gd name="T7" fmla="*/ 0 h 865"/>
                    <a:gd name="T8" fmla="*/ 0 w 629"/>
                    <a:gd name="T9" fmla="*/ 0 h 865"/>
                    <a:gd name="T10" fmla="*/ 0 w 629"/>
                    <a:gd name="T11" fmla="*/ 0 h 865"/>
                    <a:gd name="T12" fmla="*/ 0 w 629"/>
                    <a:gd name="T13" fmla="*/ 0 h 865"/>
                    <a:gd name="T14" fmla="*/ 1 w 629"/>
                    <a:gd name="T15" fmla="*/ 0 h 865"/>
                    <a:gd name="T16" fmla="*/ 1 w 629"/>
                    <a:gd name="T17" fmla="*/ 0 h 865"/>
                    <a:gd name="T18" fmla="*/ 1 w 629"/>
                    <a:gd name="T19" fmla="*/ 0 h 865"/>
                    <a:gd name="T20" fmla="*/ 1 w 629"/>
                    <a:gd name="T21" fmla="*/ 0 h 865"/>
                    <a:gd name="T22" fmla="*/ 1 w 629"/>
                    <a:gd name="T23" fmla="*/ 0 h 865"/>
                    <a:gd name="T24" fmla="*/ 1 w 629"/>
                    <a:gd name="T25" fmla="*/ 0 h 865"/>
                    <a:gd name="T26" fmla="*/ 1 w 629"/>
                    <a:gd name="T27" fmla="*/ 0 h 865"/>
                    <a:gd name="T28" fmla="*/ 2 w 629"/>
                    <a:gd name="T29" fmla="*/ 0 h 865"/>
                    <a:gd name="T30" fmla="*/ 2 w 629"/>
                    <a:gd name="T31" fmla="*/ 0 h 865"/>
                    <a:gd name="T32" fmla="*/ 2 w 629"/>
                    <a:gd name="T33" fmla="*/ 0 h 865"/>
                    <a:gd name="T34" fmla="*/ 2 w 629"/>
                    <a:gd name="T35" fmla="*/ 0 h 865"/>
                    <a:gd name="T36" fmla="*/ 2 w 629"/>
                    <a:gd name="T37" fmla="*/ 1 h 865"/>
                    <a:gd name="T38" fmla="*/ 2 w 629"/>
                    <a:gd name="T39" fmla="*/ 2 h 865"/>
                    <a:gd name="T40" fmla="*/ 2 w 629"/>
                    <a:gd name="T41" fmla="*/ 3 h 865"/>
                    <a:gd name="T42" fmla="*/ 2 w 629"/>
                    <a:gd name="T43" fmla="*/ 3 h 865"/>
                    <a:gd name="T44" fmla="*/ 2 w 629"/>
                    <a:gd name="T45" fmla="*/ 3 h 865"/>
                    <a:gd name="T46" fmla="*/ 1 w 629"/>
                    <a:gd name="T47" fmla="*/ 3 h 865"/>
                    <a:gd name="T48" fmla="*/ 1 w 629"/>
                    <a:gd name="T49" fmla="*/ 3 h 865"/>
                    <a:gd name="T50" fmla="*/ 1 w 629"/>
                    <a:gd name="T51" fmla="*/ 3 h 865"/>
                    <a:gd name="T52" fmla="*/ 1 w 629"/>
                    <a:gd name="T53" fmla="*/ 3 h 865"/>
                    <a:gd name="T54" fmla="*/ 1 w 629"/>
                    <a:gd name="T55" fmla="*/ 3 h 865"/>
                    <a:gd name="T56" fmla="*/ 1 w 629"/>
                    <a:gd name="T57" fmla="*/ 3 h 865"/>
                    <a:gd name="T58" fmla="*/ 1 w 629"/>
                    <a:gd name="T59" fmla="*/ 3 h 865"/>
                    <a:gd name="T60" fmla="*/ 0 w 629"/>
                    <a:gd name="T61" fmla="*/ 3 h 865"/>
                    <a:gd name="T62" fmla="*/ 0 w 629"/>
                    <a:gd name="T63" fmla="*/ 3 h 865"/>
                    <a:gd name="T64" fmla="*/ 0 w 629"/>
                    <a:gd name="T65" fmla="*/ 3 h 865"/>
                    <a:gd name="T66" fmla="*/ 0 w 629"/>
                    <a:gd name="T67" fmla="*/ 3 h 865"/>
                    <a:gd name="T68" fmla="*/ 0 w 629"/>
                    <a:gd name="T69" fmla="*/ 3 h 865"/>
                    <a:gd name="T70" fmla="*/ 0 w 629"/>
                    <a:gd name="T71" fmla="*/ 3 h 865"/>
                    <a:gd name="T72" fmla="*/ 0 w 629"/>
                    <a:gd name="T73" fmla="*/ 3 h 865"/>
                    <a:gd name="T74" fmla="*/ 0 w 629"/>
                    <a:gd name="T75" fmla="*/ 2 h 865"/>
                    <a:gd name="T76" fmla="*/ 0 w 629"/>
                    <a:gd name="T77" fmla="*/ 1 h 865"/>
                    <a:gd name="T78" fmla="*/ 0 w 629"/>
                    <a:gd name="T79" fmla="*/ 0 h 865"/>
                    <a:gd name="T80" fmla="*/ 0 w 629"/>
                    <a:gd name="T81" fmla="*/ 0 h 86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29"/>
                    <a:gd name="T124" fmla="*/ 0 h 865"/>
                    <a:gd name="T125" fmla="*/ 629 w 629"/>
                    <a:gd name="T126" fmla="*/ 865 h 86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29" h="865">
                      <a:moveTo>
                        <a:pt x="0" y="6"/>
                      </a:moveTo>
                      <a:lnTo>
                        <a:pt x="36" y="10"/>
                      </a:lnTo>
                      <a:lnTo>
                        <a:pt x="72" y="12"/>
                      </a:lnTo>
                      <a:lnTo>
                        <a:pt x="109" y="13"/>
                      </a:lnTo>
                      <a:lnTo>
                        <a:pt x="146" y="15"/>
                      </a:lnTo>
                      <a:lnTo>
                        <a:pt x="184" y="15"/>
                      </a:lnTo>
                      <a:lnTo>
                        <a:pt x="222" y="17"/>
                      </a:lnTo>
                      <a:lnTo>
                        <a:pt x="261" y="17"/>
                      </a:lnTo>
                      <a:lnTo>
                        <a:pt x="301" y="15"/>
                      </a:lnTo>
                      <a:lnTo>
                        <a:pt x="340" y="15"/>
                      </a:lnTo>
                      <a:lnTo>
                        <a:pt x="380" y="14"/>
                      </a:lnTo>
                      <a:lnTo>
                        <a:pt x="420" y="12"/>
                      </a:lnTo>
                      <a:lnTo>
                        <a:pt x="461" y="11"/>
                      </a:lnTo>
                      <a:lnTo>
                        <a:pt x="502" y="9"/>
                      </a:lnTo>
                      <a:lnTo>
                        <a:pt x="544" y="6"/>
                      </a:lnTo>
                      <a:lnTo>
                        <a:pt x="586" y="4"/>
                      </a:lnTo>
                      <a:lnTo>
                        <a:pt x="629" y="0"/>
                      </a:lnTo>
                      <a:lnTo>
                        <a:pt x="629" y="208"/>
                      </a:lnTo>
                      <a:lnTo>
                        <a:pt x="629" y="415"/>
                      </a:lnTo>
                      <a:lnTo>
                        <a:pt x="629" y="622"/>
                      </a:lnTo>
                      <a:lnTo>
                        <a:pt x="629" y="828"/>
                      </a:lnTo>
                      <a:lnTo>
                        <a:pt x="590" y="837"/>
                      </a:lnTo>
                      <a:lnTo>
                        <a:pt x="551" y="845"/>
                      </a:lnTo>
                      <a:lnTo>
                        <a:pt x="511" y="852"/>
                      </a:lnTo>
                      <a:lnTo>
                        <a:pt x="471" y="857"/>
                      </a:lnTo>
                      <a:lnTo>
                        <a:pt x="430" y="861"/>
                      </a:lnTo>
                      <a:lnTo>
                        <a:pt x="389" y="863"/>
                      </a:lnTo>
                      <a:lnTo>
                        <a:pt x="348" y="865"/>
                      </a:lnTo>
                      <a:lnTo>
                        <a:pt x="307" y="865"/>
                      </a:lnTo>
                      <a:lnTo>
                        <a:pt x="266" y="865"/>
                      </a:lnTo>
                      <a:lnTo>
                        <a:pt x="226" y="863"/>
                      </a:lnTo>
                      <a:lnTo>
                        <a:pt x="186" y="861"/>
                      </a:lnTo>
                      <a:lnTo>
                        <a:pt x="147" y="859"/>
                      </a:lnTo>
                      <a:lnTo>
                        <a:pt x="109" y="855"/>
                      </a:lnTo>
                      <a:lnTo>
                        <a:pt x="71" y="851"/>
                      </a:lnTo>
                      <a:lnTo>
                        <a:pt x="36" y="847"/>
                      </a:lnTo>
                      <a:lnTo>
                        <a:pt x="0" y="843"/>
                      </a:lnTo>
                      <a:lnTo>
                        <a:pt x="0" y="634"/>
                      </a:lnTo>
                      <a:lnTo>
                        <a:pt x="0" y="426"/>
                      </a:lnTo>
                      <a:lnTo>
                        <a:pt x="0" y="216"/>
                      </a:lnTo>
                      <a:lnTo>
                        <a:pt x="0" y="6"/>
                      </a:lnTo>
                      <a:close/>
                    </a:path>
                  </a:pathLst>
                </a:custGeom>
                <a:solidFill>
                  <a:srgbClr val="5B68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4" name="Freeform 279"/>
                <p:cNvSpPr>
                  <a:spLocks/>
                </p:cNvSpPr>
                <p:nvPr/>
              </p:nvSpPr>
              <p:spPr bwMode="auto">
                <a:xfrm>
                  <a:off x="746" y="959"/>
                  <a:ext cx="293" cy="402"/>
                </a:xfrm>
                <a:custGeom>
                  <a:avLst/>
                  <a:gdLst>
                    <a:gd name="T0" fmla="*/ 0 w 586"/>
                    <a:gd name="T1" fmla="*/ 1 h 804"/>
                    <a:gd name="T2" fmla="*/ 1 w 586"/>
                    <a:gd name="T3" fmla="*/ 1 h 804"/>
                    <a:gd name="T4" fmla="*/ 1 w 586"/>
                    <a:gd name="T5" fmla="*/ 1 h 804"/>
                    <a:gd name="T6" fmla="*/ 1 w 586"/>
                    <a:gd name="T7" fmla="*/ 1 h 804"/>
                    <a:gd name="T8" fmla="*/ 1 w 586"/>
                    <a:gd name="T9" fmla="*/ 1 h 804"/>
                    <a:gd name="T10" fmla="*/ 1 w 586"/>
                    <a:gd name="T11" fmla="*/ 1 h 804"/>
                    <a:gd name="T12" fmla="*/ 1 w 586"/>
                    <a:gd name="T13" fmla="*/ 1 h 804"/>
                    <a:gd name="T14" fmla="*/ 1 w 586"/>
                    <a:gd name="T15" fmla="*/ 1 h 804"/>
                    <a:gd name="T16" fmla="*/ 1 w 586"/>
                    <a:gd name="T17" fmla="*/ 1 h 804"/>
                    <a:gd name="T18" fmla="*/ 1 w 586"/>
                    <a:gd name="T19" fmla="*/ 1 h 804"/>
                    <a:gd name="T20" fmla="*/ 1 w 586"/>
                    <a:gd name="T21" fmla="*/ 1 h 804"/>
                    <a:gd name="T22" fmla="*/ 2 w 586"/>
                    <a:gd name="T23" fmla="*/ 1 h 804"/>
                    <a:gd name="T24" fmla="*/ 2 w 586"/>
                    <a:gd name="T25" fmla="*/ 1 h 804"/>
                    <a:gd name="T26" fmla="*/ 2 w 586"/>
                    <a:gd name="T27" fmla="*/ 1 h 804"/>
                    <a:gd name="T28" fmla="*/ 2 w 586"/>
                    <a:gd name="T29" fmla="*/ 1 h 804"/>
                    <a:gd name="T30" fmla="*/ 3 w 586"/>
                    <a:gd name="T31" fmla="*/ 1 h 804"/>
                    <a:gd name="T32" fmla="*/ 3 w 586"/>
                    <a:gd name="T33" fmla="*/ 0 h 804"/>
                    <a:gd name="T34" fmla="*/ 3 w 586"/>
                    <a:gd name="T35" fmla="*/ 1 h 804"/>
                    <a:gd name="T36" fmla="*/ 3 w 586"/>
                    <a:gd name="T37" fmla="*/ 2 h 804"/>
                    <a:gd name="T38" fmla="*/ 3 w 586"/>
                    <a:gd name="T39" fmla="*/ 3 h 804"/>
                    <a:gd name="T40" fmla="*/ 3 w 586"/>
                    <a:gd name="T41" fmla="*/ 3 h 804"/>
                    <a:gd name="T42" fmla="*/ 3 w 586"/>
                    <a:gd name="T43" fmla="*/ 3 h 804"/>
                    <a:gd name="T44" fmla="*/ 3 w 586"/>
                    <a:gd name="T45" fmla="*/ 3 h 804"/>
                    <a:gd name="T46" fmla="*/ 2 w 586"/>
                    <a:gd name="T47" fmla="*/ 3 h 804"/>
                    <a:gd name="T48" fmla="*/ 2 w 586"/>
                    <a:gd name="T49" fmla="*/ 3 h 804"/>
                    <a:gd name="T50" fmla="*/ 2 w 586"/>
                    <a:gd name="T51" fmla="*/ 3 h 804"/>
                    <a:gd name="T52" fmla="*/ 1 w 586"/>
                    <a:gd name="T53" fmla="*/ 3 h 804"/>
                    <a:gd name="T54" fmla="*/ 1 w 586"/>
                    <a:gd name="T55" fmla="*/ 3 h 804"/>
                    <a:gd name="T56" fmla="*/ 1 w 586"/>
                    <a:gd name="T57" fmla="*/ 3 h 804"/>
                    <a:gd name="T58" fmla="*/ 1 w 586"/>
                    <a:gd name="T59" fmla="*/ 3 h 804"/>
                    <a:gd name="T60" fmla="*/ 1 w 586"/>
                    <a:gd name="T61" fmla="*/ 3 h 804"/>
                    <a:gd name="T62" fmla="*/ 1 w 586"/>
                    <a:gd name="T63" fmla="*/ 3 h 804"/>
                    <a:gd name="T64" fmla="*/ 1 w 586"/>
                    <a:gd name="T65" fmla="*/ 3 h 804"/>
                    <a:gd name="T66" fmla="*/ 1 w 586"/>
                    <a:gd name="T67" fmla="*/ 3 h 804"/>
                    <a:gd name="T68" fmla="*/ 1 w 586"/>
                    <a:gd name="T69" fmla="*/ 3 h 804"/>
                    <a:gd name="T70" fmla="*/ 1 w 586"/>
                    <a:gd name="T71" fmla="*/ 3 h 804"/>
                    <a:gd name="T72" fmla="*/ 0 w 586"/>
                    <a:gd name="T73" fmla="*/ 3 h 804"/>
                    <a:gd name="T74" fmla="*/ 0 w 586"/>
                    <a:gd name="T75" fmla="*/ 3 h 804"/>
                    <a:gd name="T76" fmla="*/ 0 w 586"/>
                    <a:gd name="T77" fmla="*/ 2 h 804"/>
                    <a:gd name="T78" fmla="*/ 0 w 586"/>
                    <a:gd name="T79" fmla="*/ 1 h 804"/>
                    <a:gd name="T80" fmla="*/ 0 w 586"/>
                    <a:gd name="T81" fmla="*/ 1 h 80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86"/>
                    <a:gd name="T124" fmla="*/ 0 h 804"/>
                    <a:gd name="T125" fmla="*/ 586 w 586"/>
                    <a:gd name="T126" fmla="*/ 804 h 80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86" h="804">
                      <a:moveTo>
                        <a:pt x="0" y="5"/>
                      </a:moveTo>
                      <a:lnTo>
                        <a:pt x="33" y="7"/>
                      </a:lnTo>
                      <a:lnTo>
                        <a:pt x="68" y="9"/>
                      </a:lnTo>
                      <a:lnTo>
                        <a:pt x="103" y="12"/>
                      </a:lnTo>
                      <a:lnTo>
                        <a:pt x="137" y="13"/>
                      </a:lnTo>
                      <a:lnTo>
                        <a:pt x="173" y="14"/>
                      </a:lnTo>
                      <a:lnTo>
                        <a:pt x="209" y="14"/>
                      </a:lnTo>
                      <a:lnTo>
                        <a:pt x="244" y="14"/>
                      </a:lnTo>
                      <a:lnTo>
                        <a:pt x="281" y="14"/>
                      </a:lnTo>
                      <a:lnTo>
                        <a:pt x="318" y="14"/>
                      </a:lnTo>
                      <a:lnTo>
                        <a:pt x="355" y="13"/>
                      </a:lnTo>
                      <a:lnTo>
                        <a:pt x="393" y="12"/>
                      </a:lnTo>
                      <a:lnTo>
                        <a:pt x="431" y="9"/>
                      </a:lnTo>
                      <a:lnTo>
                        <a:pt x="469" y="7"/>
                      </a:lnTo>
                      <a:lnTo>
                        <a:pt x="508" y="5"/>
                      </a:lnTo>
                      <a:lnTo>
                        <a:pt x="547" y="2"/>
                      </a:lnTo>
                      <a:lnTo>
                        <a:pt x="586" y="0"/>
                      </a:lnTo>
                      <a:lnTo>
                        <a:pt x="586" y="192"/>
                      </a:lnTo>
                      <a:lnTo>
                        <a:pt x="586" y="386"/>
                      </a:lnTo>
                      <a:lnTo>
                        <a:pt x="586" y="578"/>
                      </a:lnTo>
                      <a:lnTo>
                        <a:pt x="586" y="770"/>
                      </a:lnTo>
                      <a:lnTo>
                        <a:pt x="551" y="779"/>
                      </a:lnTo>
                      <a:lnTo>
                        <a:pt x="514" y="786"/>
                      </a:lnTo>
                      <a:lnTo>
                        <a:pt x="477" y="793"/>
                      </a:lnTo>
                      <a:lnTo>
                        <a:pt x="439" y="797"/>
                      </a:lnTo>
                      <a:lnTo>
                        <a:pt x="401" y="801"/>
                      </a:lnTo>
                      <a:lnTo>
                        <a:pt x="363" y="803"/>
                      </a:lnTo>
                      <a:lnTo>
                        <a:pt x="325" y="804"/>
                      </a:lnTo>
                      <a:lnTo>
                        <a:pt x="287" y="804"/>
                      </a:lnTo>
                      <a:lnTo>
                        <a:pt x="249" y="804"/>
                      </a:lnTo>
                      <a:lnTo>
                        <a:pt x="212" y="803"/>
                      </a:lnTo>
                      <a:lnTo>
                        <a:pt x="174" y="801"/>
                      </a:lnTo>
                      <a:lnTo>
                        <a:pt x="138" y="799"/>
                      </a:lnTo>
                      <a:lnTo>
                        <a:pt x="103" y="795"/>
                      </a:lnTo>
                      <a:lnTo>
                        <a:pt x="67" y="792"/>
                      </a:lnTo>
                      <a:lnTo>
                        <a:pt x="33" y="788"/>
                      </a:lnTo>
                      <a:lnTo>
                        <a:pt x="0" y="784"/>
                      </a:lnTo>
                      <a:lnTo>
                        <a:pt x="0" y="590"/>
                      </a:lnTo>
                      <a:lnTo>
                        <a:pt x="0" y="395"/>
                      </a:lnTo>
                      <a:lnTo>
                        <a:pt x="0" y="199"/>
                      </a:lnTo>
                      <a:lnTo>
                        <a:pt x="0" y="5"/>
                      </a:lnTo>
                      <a:close/>
                    </a:path>
                  </a:pathLst>
                </a:custGeom>
                <a:solidFill>
                  <a:srgbClr val="606D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5" name="Freeform 280"/>
                <p:cNvSpPr>
                  <a:spLocks/>
                </p:cNvSpPr>
                <p:nvPr/>
              </p:nvSpPr>
              <p:spPr bwMode="auto">
                <a:xfrm>
                  <a:off x="766" y="960"/>
                  <a:ext cx="271" cy="373"/>
                </a:xfrm>
                <a:custGeom>
                  <a:avLst/>
                  <a:gdLst>
                    <a:gd name="T0" fmla="*/ 0 w 543"/>
                    <a:gd name="T1" fmla="*/ 1 h 745"/>
                    <a:gd name="T2" fmla="*/ 0 w 543"/>
                    <a:gd name="T3" fmla="*/ 1 h 745"/>
                    <a:gd name="T4" fmla="*/ 0 w 543"/>
                    <a:gd name="T5" fmla="*/ 1 h 745"/>
                    <a:gd name="T6" fmla="*/ 0 w 543"/>
                    <a:gd name="T7" fmla="*/ 1 h 745"/>
                    <a:gd name="T8" fmla="*/ 0 w 543"/>
                    <a:gd name="T9" fmla="*/ 1 h 745"/>
                    <a:gd name="T10" fmla="*/ 0 w 543"/>
                    <a:gd name="T11" fmla="*/ 1 h 745"/>
                    <a:gd name="T12" fmla="*/ 0 w 543"/>
                    <a:gd name="T13" fmla="*/ 1 h 745"/>
                    <a:gd name="T14" fmla="*/ 0 w 543"/>
                    <a:gd name="T15" fmla="*/ 1 h 745"/>
                    <a:gd name="T16" fmla="*/ 1 w 543"/>
                    <a:gd name="T17" fmla="*/ 1 h 745"/>
                    <a:gd name="T18" fmla="*/ 1 w 543"/>
                    <a:gd name="T19" fmla="*/ 1 h 745"/>
                    <a:gd name="T20" fmla="*/ 1 w 543"/>
                    <a:gd name="T21" fmla="*/ 1 h 745"/>
                    <a:gd name="T22" fmla="*/ 1 w 543"/>
                    <a:gd name="T23" fmla="*/ 1 h 745"/>
                    <a:gd name="T24" fmla="*/ 1 w 543"/>
                    <a:gd name="T25" fmla="*/ 1 h 745"/>
                    <a:gd name="T26" fmla="*/ 1 w 543"/>
                    <a:gd name="T27" fmla="*/ 1 h 745"/>
                    <a:gd name="T28" fmla="*/ 1 w 543"/>
                    <a:gd name="T29" fmla="*/ 1 h 745"/>
                    <a:gd name="T30" fmla="*/ 1 w 543"/>
                    <a:gd name="T31" fmla="*/ 1 h 745"/>
                    <a:gd name="T32" fmla="*/ 2 w 543"/>
                    <a:gd name="T33" fmla="*/ 0 h 745"/>
                    <a:gd name="T34" fmla="*/ 2 w 543"/>
                    <a:gd name="T35" fmla="*/ 1 h 745"/>
                    <a:gd name="T36" fmla="*/ 2 w 543"/>
                    <a:gd name="T37" fmla="*/ 2 h 745"/>
                    <a:gd name="T38" fmla="*/ 2 w 543"/>
                    <a:gd name="T39" fmla="*/ 3 h 745"/>
                    <a:gd name="T40" fmla="*/ 2 w 543"/>
                    <a:gd name="T41" fmla="*/ 3 h 745"/>
                    <a:gd name="T42" fmla="*/ 1 w 543"/>
                    <a:gd name="T43" fmla="*/ 3 h 745"/>
                    <a:gd name="T44" fmla="*/ 1 w 543"/>
                    <a:gd name="T45" fmla="*/ 3 h 745"/>
                    <a:gd name="T46" fmla="*/ 1 w 543"/>
                    <a:gd name="T47" fmla="*/ 3 h 745"/>
                    <a:gd name="T48" fmla="*/ 1 w 543"/>
                    <a:gd name="T49" fmla="*/ 3 h 745"/>
                    <a:gd name="T50" fmla="*/ 1 w 543"/>
                    <a:gd name="T51" fmla="*/ 3 h 745"/>
                    <a:gd name="T52" fmla="*/ 1 w 543"/>
                    <a:gd name="T53" fmla="*/ 3 h 745"/>
                    <a:gd name="T54" fmla="*/ 1 w 543"/>
                    <a:gd name="T55" fmla="*/ 3 h 745"/>
                    <a:gd name="T56" fmla="*/ 1 w 543"/>
                    <a:gd name="T57" fmla="*/ 3 h 745"/>
                    <a:gd name="T58" fmla="*/ 0 w 543"/>
                    <a:gd name="T59" fmla="*/ 3 h 745"/>
                    <a:gd name="T60" fmla="*/ 0 w 543"/>
                    <a:gd name="T61" fmla="*/ 3 h 745"/>
                    <a:gd name="T62" fmla="*/ 0 w 543"/>
                    <a:gd name="T63" fmla="*/ 3 h 745"/>
                    <a:gd name="T64" fmla="*/ 0 w 543"/>
                    <a:gd name="T65" fmla="*/ 3 h 745"/>
                    <a:gd name="T66" fmla="*/ 0 w 543"/>
                    <a:gd name="T67" fmla="*/ 3 h 745"/>
                    <a:gd name="T68" fmla="*/ 0 w 543"/>
                    <a:gd name="T69" fmla="*/ 3 h 745"/>
                    <a:gd name="T70" fmla="*/ 0 w 543"/>
                    <a:gd name="T71" fmla="*/ 3 h 745"/>
                    <a:gd name="T72" fmla="*/ 0 w 543"/>
                    <a:gd name="T73" fmla="*/ 3 h 745"/>
                    <a:gd name="T74" fmla="*/ 0 w 543"/>
                    <a:gd name="T75" fmla="*/ 3 h 745"/>
                    <a:gd name="T76" fmla="*/ 0 w 543"/>
                    <a:gd name="T77" fmla="*/ 2 h 745"/>
                    <a:gd name="T78" fmla="*/ 0 w 543"/>
                    <a:gd name="T79" fmla="*/ 1 h 745"/>
                    <a:gd name="T80" fmla="*/ 0 w 543"/>
                    <a:gd name="T81" fmla="*/ 1 h 74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43"/>
                    <a:gd name="T124" fmla="*/ 0 h 745"/>
                    <a:gd name="T125" fmla="*/ 543 w 543"/>
                    <a:gd name="T126" fmla="*/ 745 h 74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43" h="745">
                      <a:moveTo>
                        <a:pt x="0" y="4"/>
                      </a:moveTo>
                      <a:lnTo>
                        <a:pt x="31" y="6"/>
                      </a:lnTo>
                      <a:lnTo>
                        <a:pt x="64" y="9"/>
                      </a:lnTo>
                      <a:lnTo>
                        <a:pt x="95" y="10"/>
                      </a:lnTo>
                      <a:lnTo>
                        <a:pt x="127" y="12"/>
                      </a:lnTo>
                      <a:lnTo>
                        <a:pt x="160" y="12"/>
                      </a:lnTo>
                      <a:lnTo>
                        <a:pt x="193" y="13"/>
                      </a:lnTo>
                      <a:lnTo>
                        <a:pt x="226" y="13"/>
                      </a:lnTo>
                      <a:lnTo>
                        <a:pt x="260" y="12"/>
                      </a:lnTo>
                      <a:lnTo>
                        <a:pt x="294" y="12"/>
                      </a:lnTo>
                      <a:lnTo>
                        <a:pt x="329" y="11"/>
                      </a:lnTo>
                      <a:lnTo>
                        <a:pt x="363" y="10"/>
                      </a:lnTo>
                      <a:lnTo>
                        <a:pt x="399" y="9"/>
                      </a:lnTo>
                      <a:lnTo>
                        <a:pt x="433" y="6"/>
                      </a:lnTo>
                      <a:lnTo>
                        <a:pt x="470" y="4"/>
                      </a:lnTo>
                      <a:lnTo>
                        <a:pt x="506" y="2"/>
                      </a:lnTo>
                      <a:lnTo>
                        <a:pt x="543" y="0"/>
                      </a:lnTo>
                      <a:lnTo>
                        <a:pt x="543" y="178"/>
                      </a:lnTo>
                      <a:lnTo>
                        <a:pt x="543" y="357"/>
                      </a:lnTo>
                      <a:lnTo>
                        <a:pt x="543" y="535"/>
                      </a:lnTo>
                      <a:lnTo>
                        <a:pt x="543" y="713"/>
                      </a:lnTo>
                      <a:lnTo>
                        <a:pt x="510" y="721"/>
                      </a:lnTo>
                      <a:lnTo>
                        <a:pt x="476" y="728"/>
                      </a:lnTo>
                      <a:lnTo>
                        <a:pt x="442" y="733"/>
                      </a:lnTo>
                      <a:lnTo>
                        <a:pt x="407" y="738"/>
                      </a:lnTo>
                      <a:lnTo>
                        <a:pt x="371" y="742"/>
                      </a:lnTo>
                      <a:lnTo>
                        <a:pt x="337" y="744"/>
                      </a:lnTo>
                      <a:lnTo>
                        <a:pt x="301" y="745"/>
                      </a:lnTo>
                      <a:lnTo>
                        <a:pt x="265" y="745"/>
                      </a:lnTo>
                      <a:lnTo>
                        <a:pt x="231" y="745"/>
                      </a:lnTo>
                      <a:lnTo>
                        <a:pt x="196" y="744"/>
                      </a:lnTo>
                      <a:lnTo>
                        <a:pt x="162" y="743"/>
                      </a:lnTo>
                      <a:lnTo>
                        <a:pt x="127" y="740"/>
                      </a:lnTo>
                      <a:lnTo>
                        <a:pt x="95" y="737"/>
                      </a:lnTo>
                      <a:lnTo>
                        <a:pt x="63" y="733"/>
                      </a:lnTo>
                      <a:lnTo>
                        <a:pt x="30" y="730"/>
                      </a:lnTo>
                      <a:lnTo>
                        <a:pt x="0" y="727"/>
                      </a:lnTo>
                      <a:lnTo>
                        <a:pt x="0" y="547"/>
                      </a:lnTo>
                      <a:lnTo>
                        <a:pt x="0" y="366"/>
                      </a:lnTo>
                      <a:lnTo>
                        <a:pt x="0" y="185"/>
                      </a:lnTo>
                      <a:lnTo>
                        <a:pt x="0" y="4"/>
                      </a:lnTo>
                      <a:close/>
                    </a:path>
                  </a:pathLst>
                </a:custGeom>
                <a:solidFill>
                  <a:srgbClr val="667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6" name="Freeform 281"/>
                <p:cNvSpPr>
                  <a:spLocks/>
                </p:cNvSpPr>
                <p:nvPr/>
              </p:nvSpPr>
              <p:spPr bwMode="auto">
                <a:xfrm>
                  <a:off x="785" y="963"/>
                  <a:ext cx="251" cy="344"/>
                </a:xfrm>
                <a:custGeom>
                  <a:avLst/>
                  <a:gdLst>
                    <a:gd name="T0" fmla="*/ 0 w 501"/>
                    <a:gd name="T1" fmla="*/ 1 h 688"/>
                    <a:gd name="T2" fmla="*/ 1 w 501"/>
                    <a:gd name="T3" fmla="*/ 1 h 688"/>
                    <a:gd name="T4" fmla="*/ 1 w 501"/>
                    <a:gd name="T5" fmla="*/ 1 h 688"/>
                    <a:gd name="T6" fmla="*/ 1 w 501"/>
                    <a:gd name="T7" fmla="*/ 1 h 688"/>
                    <a:gd name="T8" fmla="*/ 1 w 501"/>
                    <a:gd name="T9" fmla="*/ 1 h 688"/>
                    <a:gd name="T10" fmla="*/ 1 w 501"/>
                    <a:gd name="T11" fmla="*/ 1 h 688"/>
                    <a:gd name="T12" fmla="*/ 1 w 501"/>
                    <a:gd name="T13" fmla="*/ 1 h 688"/>
                    <a:gd name="T14" fmla="*/ 1 w 501"/>
                    <a:gd name="T15" fmla="*/ 1 h 688"/>
                    <a:gd name="T16" fmla="*/ 1 w 501"/>
                    <a:gd name="T17" fmla="*/ 1 h 688"/>
                    <a:gd name="T18" fmla="*/ 2 w 501"/>
                    <a:gd name="T19" fmla="*/ 1 h 688"/>
                    <a:gd name="T20" fmla="*/ 2 w 501"/>
                    <a:gd name="T21" fmla="*/ 1 h 688"/>
                    <a:gd name="T22" fmla="*/ 2 w 501"/>
                    <a:gd name="T23" fmla="*/ 1 h 688"/>
                    <a:gd name="T24" fmla="*/ 2 w 501"/>
                    <a:gd name="T25" fmla="*/ 1 h 688"/>
                    <a:gd name="T26" fmla="*/ 2 w 501"/>
                    <a:gd name="T27" fmla="*/ 1 h 688"/>
                    <a:gd name="T28" fmla="*/ 2 w 501"/>
                    <a:gd name="T29" fmla="*/ 1 h 688"/>
                    <a:gd name="T30" fmla="*/ 2 w 501"/>
                    <a:gd name="T31" fmla="*/ 1 h 688"/>
                    <a:gd name="T32" fmla="*/ 2 w 501"/>
                    <a:gd name="T33" fmla="*/ 0 h 688"/>
                    <a:gd name="T34" fmla="*/ 2 w 501"/>
                    <a:gd name="T35" fmla="*/ 1 h 688"/>
                    <a:gd name="T36" fmla="*/ 2 w 501"/>
                    <a:gd name="T37" fmla="*/ 2 h 688"/>
                    <a:gd name="T38" fmla="*/ 2 w 501"/>
                    <a:gd name="T39" fmla="*/ 2 h 688"/>
                    <a:gd name="T40" fmla="*/ 2 w 501"/>
                    <a:gd name="T41" fmla="*/ 3 h 688"/>
                    <a:gd name="T42" fmla="*/ 2 w 501"/>
                    <a:gd name="T43" fmla="*/ 3 h 688"/>
                    <a:gd name="T44" fmla="*/ 2 w 501"/>
                    <a:gd name="T45" fmla="*/ 3 h 688"/>
                    <a:gd name="T46" fmla="*/ 2 w 501"/>
                    <a:gd name="T47" fmla="*/ 3 h 688"/>
                    <a:gd name="T48" fmla="*/ 2 w 501"/>
                    <a:gd name="T49" fmla="*/ 3 h 688"/>
                    <a:gd name="T50" fmla="*/ 2 w 501"/>
                    <a:gd name="T51" fmla="*/ 3 h 688"/>
                    <a:gd name="T52" fmla="*/ 2 w 501"/>
                    <a:gd name="T53" fmla="*/ 3 h 688"/>
                    <a:gd name="T54" fmla="*/ 2 w 501"/>
                    <a:gd name="T55" fmla="*/ 3 h 688"/>
                    <a:gd name="T56" fmla="*/ 1 w 501"/>
                    <a:gd name="T57" fmla="*/ 3 h 688"/>
                    <a:gd name="T58" fmla="*/ 1 w 501"/>
                    <a:gd name="T59" fmla="*/ 3 h 688"/>
                    <a:gd name="T60" fmla="*/ 1 w 501"/>
                    <a:gd name="T61" fmla="*/ 3 h 688"/>
                    <a:gd name="T62" fmla="*/ 1 w 501"/>
                    <a:gd name="T63" fmla="*/ 3 h 688"/>
                    <a:gd name="T64" fmla="*/ 1 w 501"/>
                    <a:gd name="T65" fmla="*/ 3 h 688"/>
                    <a:gd name="T66" fmla="*/ 1 w 501"/>
                    <a:gd name="T67" fmla="*/ 3 h 688"/>
                    <a:gd name="T68" fmla="*/ 1 w 501"/>
                    <a:gd name="T69" fmla="*/ 3 h 688"/>
                    <a:gd name="T70" fmla="*/ 1 w 501"/>
                    <a:gd name="T71" fmla="*/ 3 h 688"/>
                    <a:gd name="T72" fmla="*/ 0 w 501"/>
                    <a:gd name="T73" fmla="*/ 3 h 688"/>
                    <a:gd name="T74" fmla="*/ 0 w 501"/>
                    <a:gd name="T75" fmla="*/ 2 h 688"/>
                    <a:gd name="T76" fmla="*/ 0 w 501"/>
                    <a:gd name="T77" fmla="*/ 2 h 688"/>
                    <a:gd name="T78" fmla="*/ 0 w 501"/>
                    <a:gd name="T79" fmla="*/ 1 h 688"/>
                    <a:gd name="T80" fmla="*/ 0 w 501"/>
                    <a:gd name="T81" fmla="*/ 1 h 68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01"/>
                    <a:gd name="T124" fmla="*/ 0 h 688"/>
                    <a:gd name="T125" fmla="*/ 501 w 501"/>
                    <a:gd name="T126" fmla="*/ 688 h 68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01" h="688">
                      <a:moveTo>
                        <a:pt x="0" y="5"/>
                      </a:moveTo>
                      <a:lnTo>
                        <a:pt x="28" y="7"/>
                      </a:lnTo>
                      <a:lnTo>
                        <a:pt x="57" y="9"/>
                      </a:lnTo>
                      <a:lnTo>
                        <a:pt x="87" y="10"/>
                      </a:lnTo>
                      <a:lnTo>
                        <a:pt x="117" y="12"/>
                      </a:lnTo>
                      <a:lnTo>
                        <a:pt x="147" y="13"/>
                      </a:lnTo>
                      <a:lnTo>
                        <a:pt x="177" y="13"/>
                      </a:lnTo>
                      <a:lnTo>
                        <a:pt x="208" y="13"/>
                      </a:lnTo>
                      <a:lnTo>
                        <a:pt x="239" y="13"/>
                      </a:lnTo>
                      <a:lnTo>
                        <a:pt x="270" y="12"/>
                      </a:lnTo>
                      <a:lnTo>
                        <a:pt x="302" y="10"/>
                      </a:lnTo>
                      <a:lnTo>
                        <a:pt x="335" y="9"/>
                      </a:lnTo>
                      <a:lnTo>
                        <a:pt x="367" y="8"/>
                      </a:lnTo>
                      <a:lnTo>
                        <a:pt x="400" y="6"/>
                      </a:lnTo>
                      <a:lnTo>
                        <a:pt x="433" y="5"/>
                      </a:lnTo>
                      <a:lnTo>
                        <a:pt x="467" y="2"/>
                      </a:lnTo>
                      <a:lnTo>
                        <a:pt x="501" y="0"/>
                      </a:lnTo>
                      <a:lnTo>
                        <a:pt x="501" y="165"/>
                      </a:lnTo>
                      <a:lnTo>
                        <a:pt x="501" y="330"/>
                      </a:lnTo>
                      <a:lnTo>
                        <a:pt x="501" y="494"/>
                      </a:lnTo>
                      <a:lnTo>
                        <a:pt x="501" y="659"/>
                      </a:lnTo>
                      <a:lnTo>
                        <a:pt x="470" y="666"/>
                      </a:lnTo>
                      <a:lnTo>
                        <a:pt x="438" y="672"/>
                      </a:lnTo>
                      <a:lnTo>
                        <a:pt x="406" y="678"/>
                      </a:lnTo>
                      <a:lnTo>
                        <a:pt x="375" y="681"/>
                      </a:lnTo>
                      <a:lnTo>
                        <a:pt x="342" y="685"/>
                      </a:lnTo>
                      <a:lnTo>
                        <a:pt x="309" y="686"/>
                      </a:lnTo>
                      <a:lnTo>
                        <a:pt x="277" y="688"/>
                      </a:lnTo>
                      <a:lnTo>
                        <a:pt x="245" y="688"/>
                      </a:lnTo>
                      <a:lnTo>
                        <a:pt x="213" y="688"/>
                      </a:lnTo>
                      <a:lnTo>
                        <a:pt x="180" y="687"/>
                      </a:lnTo>
                      <a:lnTo>
                        <a:pt x="148" y="685"/>
                      </a:lnTo>
                      <a:lnTo>
                        <a:pt x="117" y="683"/>
                      </a:lnTo>
                      <a:lnTo>
                        <a:pt x="87" y="680"/>
                      </a:lnTo>
                      <a:lnTo>
                        <a:pt x="57" y="678"/>
                      </a:lnTo>
                      <a:lnTo>
                        <a:pt x="27" y="674"/>
                      </a:lnTo>
                      <a:lnTo>
                        <a:pt x="0" y="671"/>
                      </a:lnTo>
                      <a:lnTo>
                        <a:pt x="0" y="504"/>
                      </a:lnTo>
                      <a:lnTo>
                        <a:pt x="0" y="338"/>
                      </a:lnTo>
                      <a:lnTo>
                        <a:pt x="0" y="171"/>
                      </a:lnTo>
                      <a:lnTo>
                        <a:pt x="0" y="5"/>
                      </a:lnTo>
                      <a:close/>
                    </a:path>
                  </a:pathLst>
                </a:custGeom>
                <a:solidFill>
                  <a:srgbClr val="687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7" name="Freeform 282"/>
                <p:cNvSpPr>
                  <a:spLocks/>
                </p:cNvSpPr>
                <p:nvPr/>
              </p:nvSpPr>
              <p:spPr bwMode="auto">
                <a:xfrm>
                  <a:off x="805" y="964"/>
                  <a:ext cx="229" cy="315"/>
                </a:xfrm>
                <a:custGeom>
                  <a:avLst/>
                  <a:gdLst>
                    <a:gd name="T0" fmla="*/ 0 w 457"/>
                    <a:gd name="T1" fmla="*/ 1 h 630"/>
                    <a:gd name="T2" fmla="*/ 1 w 457"/>
                    <a:gd name="T3" fmla="*/ 1 h 630"/>
                    <a:gd name="T4" fmla="*/ 1 w 457"/>
                    <a:gd name="T5" fmla="*/ 1 h 630"/>
                    <a:gd name="T6" fmla="*/ 1 w 457"/>
                    <a:gd name="T7" fmla="*/ 1 h 630"/>
                    <a:gd name="T8" fmla="*/ 1 w 457"/>
                    <a:gd name="T9" fmla="*/ 1 h 630"/>
                    <a:gd name="T10" fmla="*/ 1 w 457"/>
                    <a:gd name="T11" fmla="*/ 1 h 630"/>
                    <a:gd name="T12" fmla="*/ 1 w 457"/>
                    <a:gd name="T13" fmla="*/ 1 h 630"/>
                    <a:gd name="T14" fmla="*/ 1 w 457"/>
                    <a:gd name="T15" fmla="*/ 1 h 630"/>
                    <a:gd name="T16" fmla="*/ 1 w 457"/>
                    <a:gd name="T17" fmla="*/ 1 h 630"/>
                    <a:gd name="T18" fmla="*/ 1 w 457"/>
                    <a:gd name="T19" fmla="*/ 1 h 630"/>
                    <a:gd name="T20" fmla="*/ 2 w 457"/>
                    <a:gd name="T21" fmla="*/ 1 h 630"/>
                    <a:gd name="T22" fmla="*/ 2 w 457"/>
                    <a:gd name="T23" fmla="*/ 1 h 630"/>
                    <a:gd name="T24" fmla="*/ 2 w 457"/>
                    <a:gd name="T25" fmla="*/ 1 h 630"/>
                    <a:gd name="T26" fmla="*/ 2 w 457"/>
                    <a:gd name="T27" fmla="*/ 1 h 630"/>
                    <a:gd name="T28" fmla="*/ 2 w 457"/>
                    <a:gd name="T29" fmla="*/ 1 h 630"/>
                    <a:gd name="T30" fmla="*/ 2 w 457"/>
                    <a:gd name="T31" fmla="*/ 1 h 630"/>
                    <a:gd name="T32" fmla="*/ 2 w 457"/>
                    <a:gd name="T33" fmla="*/ 0 h 630"/>
                    <a:gd name="T34" fmla="*/ 2 w 457"/>
                    <a:gd name="T35" fmla="*/ 1 h 630"/>
                    <a:gd name="T36" fmla="*/ 2 w 457"/>
                    <a:gd name="T37" fmla="*/ 1 h 630"/>
                    <a:gd name="T38" fmla="*/ 2 w 457"/>
                    <a:gd name="T39" fmla="*/ 2 h 630"/>
                    <a:gd name="T40" fmla="*/ 2 w 457"/>
                    <a:gd name="T41" fmla="*/ 3 h 630"/>
                    <a:gd name="T42" fmla="*/ 2 w 457"/>
                    <a:gd name="T43" fmla="*/ 3 h 630"/>
                    <a:gd name="T44" fmla="*/ 2 w 457"/>
                    <a:gd name="T45" fmla="*/ 3 h 630"/>
                    <a:gd name="T46" fmla="*/ 2 w 457"/>
                    <a:gd name="T47" fmla="*/ 3 h 630"/>
                    <a:gd name="T48" fmla="*/ 2 w 457"/>
                    <a:gd name="T49" fmla="*/ 3 h 630"/>
                    <a:gd name="T50" fmla="*/ 2 w 457"/>
                    <a:gd name="T51" fmla="*/ 3 h 630"/>
                    <a:gd name="T52" fmla="*/ 2 w 457"/>
                    <a:gd name="T53" fmla="*/ 3 h 630"/>
                    <a:gd name="T54" fmla="*/ 1 w 457"/>
                    <a:gd name="T55" fmla="*/ 3 h 630"/>
                    <a:gd name="T56" fmla="*/ 1 w 457"/>
                    <a:gd name="T57" fmla="*/ 3 h 630"/>
                    <a:gd name="T58" fmla="*/ 1 w 457"/>
                    <a:gd name="T59" fmla="*/ 3 h 630"/>
                    <a:gd name="T60" fmla="*/ 1 w 457"/>
                    <a:gd name="T61" fmla="*/ 3 h 630"/>
                    <a:gd name="T62" fmla="*/ 1 w 457"/>
                    <a:gd name="T63" fmla="*/ 3 h 630"/>
                    <a:gd name="T64" fmla="*/ 1 w 457"/>
                    <a:gd name="T65" fmla="*/ 3 h 630"/>
                    <a:gd name="T66" fmla="*/ 1 w 457"/>
                    <a:gd name="T67" fmla="*/ 3 h 630"/>
                    <a:gd name="T68" fmla="*/ 1 w 457"/>
                    <a:gd name="T69" fmla="*/ 3 h 630"/>
                    <a:gd name="T70" fmla="*/ 1 w 457"/>
                    <a:gd name="T71" fmla="*/ 3 h 630"/>
                    <a:gd name="T72" fmla="*/ 0 w 457"/>
                    <a:gd name="T73" fmla="*/ 3 h 630"/>
                    <a:gd name="T74" fmla="*/ 0 w 457"/>
                    <a:gd name="T75" fmla="*/ 2 h 630"/>
                    <a:gd name="T76" fmla="*/ 0 w 457"/>
                    <a:gd name="T77" fmla="*/ 1 h 630"/>
                    <a:gd name="T78" fmla="*/ 0 w 457"/>
                    <a:gd name="T79" fmla="*/ 1 h 630"/>
                    <a:gd name="T80" fmla="*/ 0 w 457"/>
                    <a:gd name="T81" fmla="*/ 1 h 63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57"/>
                    <a:gd name="T124" fmla="*/ 0 h 630"/>
                    <a:gd name="T125" fmla="*/ 457 w 457"/>
                    <a:gd name="T126" fmla="*/ 630 h 63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57" h="630">
                      <a:moveTo>
                        <a:pt x="0" y="4"/>
                      </a:moveTo>
                      <a:lnTo>
                        <a:pt x="26" y="6"/>
                      </a:lnTo>
                      <a:lnTo>
                        <a:pt x="53" y="8"/>
                      </a:lnTo>
                      <a:lnTo>
                        <a:pt x="79" y="10"/>
                      </a:lnTo>
                      <a:lnTo>
                        <a:pt x="107" y="10"/>
                      </a:lnTo>
                      <a:lnTo>
                        <a:pt x="135" y="11"/>
                      </a:lnTo>
                      <a:lnTo>
                        <a:pt x="162" y="11"/>
                      </a:lnTo>
                      <a:lnTo>
                        <a:pt x="190" y="11"/>
                      </a:lnTo>
                      <a:lnTo>
                        <a:pt x="219" y="11"/>
                      </a:lnTo>
                      <a:lnTo>
                        <a:pt x="248" y="10"/>
                      </a:lnTo>
                      <a:lnTo>
                        <a:pt x="276" y="10"/>
                      </a:lnTo>
                      <a:lnTo>
                        <a:pt x="305" y="9"/>
                      </a:lnTo>
                      <a:lnTo>
                        <a:pt x="335" y="6"/>
                      </a:lnTo>
                      <a:lnTo>
                        <a:pt x="365" y="5"/>
                      </a:lnTo>
                      <a:lnTo>
                        <a:pt x="396" y="3"/>
                      </a:lnTo>
                      <a:lnTo>
                        <a:pt x="426" y="2"/>
                      </a:lnTo>
                      <a:lnTo>
                        <a:pt x="457" y="0"/>
                      </a:lnTo>
                      <a:lnTo>
                        <a:pt x="457" y="151"/>
                      </a:lnTo>
                      <a:lnTo>
                        <a:pt x="457" y="301"/>
                      </a:lnTo>
                      <a:lnTo>
                        <a:pt x="457" y="451"/>
                      </a:lnTo>
                      <a:lnTo>
                        <a:pt x="457" y="602"/>
                      </a:lnTo>
                      <a:lnTo>
                        <a:pt x="428" y="609"/>
                      </a:lnTo>
                      <a:lnTo>
                        <a:pt x="400" y="615"/>
                      </a:lnTo>
                      <a:lnTo>
                        <a:pt x="371" y="619"/>
                      </a:lnTo>
                      <a:lnTo>
                        <a:pt x="342" y="623"/>
                      </a:lnTo>
                      <a:lnTo>
                        <a:pt x="312" y="626"/>
                      </a:lnTo>
                      <a:lnTo>
                        <a:pt x="282" y="628"/>
                      </a:lnTo>
                      <a:lnTo>
                        <a:pt x="252" y="629"/>
                      </a:lnTo>
                      <a:lnTo>
                        <a:pt x="223" y="630"/>
                      </a:lnTo>
                      <a:lnTo>
                        <a:pt x="193" y="629"/>
                      </a:lnTo>
                      <a:lnTo>
                        <a:pt x="165" y="629"/>
                      </a:lnTo>
                      <a:lnTo>
                        <a:pt x="136" y="626"/>
                      </a:lnTo>
                      <a:lnTo>
                        <a:pt x="107" y="625"/>
                      </a:lnTo>
                      <a:lnTo>
                        <a:pt x="79" y="623"/>
                      </a:lnTo>
                      <a:lnTo>
                        <a:pt x="52" y="619"/>
                      </a:lnTo>
                      <a:lnTo>
                        <a:pt x="25" y="617"/>
                      </a:lnTo>
                      <a:lnTo>
                        <a:pt x="0" y="614"/>
                      </a:lnTo>
                      <a:lnTo>
                        <a:pt x="0" y="460"/>
                      </a:lnTo>
                      <a:lnTo>
                        <a:pt x="0" y="308"/>
                      </a:lnTo>
                      <a:lnTo>
                        <a:pt x="0" y="156"/>
                      </a:lnTo>
                      <a:lnTo>
                        <a:pt x="0" y="4"/>
                      </a:lnTo>
                      <a:close/>
                    </a:path>
                  </a:pathLst>
                </a:custGeom>
                <a:solidFill>
                  <a:srgbClr val="707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8" name="Freeform 283"/>
                <p:cNvSpPr>
                  <a:spLocks/>
                </p:cNvSpPr>
                <p:nvPr/>
              </p:nvSpPr>
              <p:spPr bwMode="auto">
                <a:xfrm>
                  <a:off x="826" y="967"/>
                  <a:ext cx="206" cy="285"/>
                </a:xfrm>
                <a:custGeom>
                  <a:avLst/>
                  <a:gdLst>
                    <a:gd name="T0" fmla="*/ 0 w 414"/>
                    <a:gd name="T1" fmla="*/ 0 h 571"/>
                    <a:gd name="T2" fmla="*/ 0 w 414"/>
                    <a:gd name="T3" fmla="*/ 0 h 571"/>
                    <a:gd name="T4" fmla="*/ 0 w 414"/>
                    <a:gd name="T5" fmla="*/ 0 h 571"/>
                    <a:gd name="T6" fmla="*/ 0 w 414"/>
                    <a:gd name="T7" fmla="*/ 0 h 571"/>
                    <a:gd name="T8" fmla="*/ 0 w 414"/>
                    <a:gd name="T9" fmla="*/ 0 h 571"/>
                    <a:gd name="T10" fmla="*/ 0 w 414"/>
                    <a:gd name="T11" fmla="*/ 0 h 571"/>
                    <a:gd name="T12" fmla="*/ 0 w 414"/>
                    <a:gd name="T13" fmla="*/ 0 h 571"/>
                    <a:gd name="T14" fmla="*/ 0 w 414"/>
                    <a:gd name="T15" fmla="*/ 0 h 571"/>
                    <a:gd name="T16" fmla="*/ 0 w 414"/>
                    <a:gd name="T17" fmla="*/ 0 h 571"/>
                    <a:gd name="T18" fmla="*/ 0 w 414"/>
                    <a:gd name="T19" fmla="*/ 0 h 571"/>
                    <a:gd name="T20" fmla="*/ 0 w 414"/>
                    <a:gd name="T21" fmla="*/ 0 h 571"/>
                    <a:gd name="T22" fmla="*/ 1 w 414"/>
                    <a:gd name="T23" fmla="*/ 0 h 571"/>
                    <a:gd name="T24" fmla="*/ 1 w 414"/>
                    <a:gd name="T25" fmla="*/ 0 h 571"/>
                    <a:gd name="T26" fmla="*/ 1 w 414"/>
                    <a:gd name="T27" fmla="*/ 0 h 571"/>
                    <a:gd name="T28" fmla="*/ 1 w 414"/>
                    <a:gd name="T29" fmla="*/ 0 h 571"/>
                    <a:gd name="T30" fmla="*/ 1 w 414"/>
                    <a:gd name="T31" fmla="*/ 0 h 571"/>
                    <a:gd name="T32" fmla="*/ 1 w 414"/>
                    <a:gd name="T33" fmla="*/ 0 h 571"/>
                    <a:gd name="T34" fmla="*/ 1 w 414"/>
                    <a:gd name="T35" fmla="*/ 2 h 571"/>
                    <a:gd name="T36" fmla="*/ 1 w 414"/>
                    <a:gd name="T37" fmla="*/ 2 h 571"/>
                    <a:gd name="T38" fmla="*/ 1 w 414"/>
                    <a:gd name="T39" fmla="*/ 2 h 571"/>
                    <a:gd name="T40" fmla="*/ 1 w 414"/>
                    <a:gd name="T41" fmla="*/ 2 h 571"/>
                    <a:gd name="T42" fmla="*/ 1 w 414"/>
                    <a:gd name="T43" fmla="*/ 2 h 571"/>
                    <a:gd name="T44" fmla="*/ 1 w 414"/>
                    <a:gd name="T45" fmla="*/ 2 h 571"/>
                    <a:gd name="T46" fmla="*/ 0 w 414"/>
                    <a:gd name="T47" fmla="*/ 2 h 571"/>
                    <a:gd name="T48" fmla="*/ 0 w 414"/>
                    <a:gd name="T49" fmla="*/ 2 h 571"/>
                    <a:gd name="T50" fmla="*/ 0 w 414"/>
                    <a:gd name="T51" fmla="*/ 2 h 571"/>
                    <a:gd name="T52" fmla="*/ 0 w 414"/>
                    <a:gd name="T53" fmla="*/ 2 h 571"/>
                    <a:gd name="T54" fmla="*/ 0 w 414"/>
                    <a:gd name="T55" fmla="*/ 2 h 571"/>
                    <a:gd name="T56" fmla="*/ 0 w 414"/>
                    <a:gd name="T57" fmla="*/ 2 h 571"/>
                    <a:gd name="T58" fmla="*/ 0 w 414"/>
                    <a:gd name="T59" fmla="*/ 2 h 571"/>
                    <a:gd name="T60" fmla="*/ 0 w 414"/>
                    <a:gd name="T61" fmla="*/ 2 h 571"/>
                    <a:gd name="T62" fmla="*/ 0 w 414"/>
                    <a:gd name="T63" fmla="*/ 2 h 571"/>
                    <a:gd name="T64" fmla="*/ 0 w 414"/>
                    <a:gd name="T65" fmla="*/ 2 h 571"/>
                    <a:gd name="T66" fmla="*/ 0 w 414"/>
                    <a:gd name="T67" fmla="*/ 2 h 571"/>
                    <a:gd name="T68" fmla="*/ 0 w 414"/>
                    <a:gd name="T69" fmla="*/ 0 h 57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14"/>
                    <a:gd name="T106" fmla="*/ 0 h 571"/>
                    <a:gd name="T107" fmla="*/ 414 w 414"/>
                    <a:gd name="T108" fmla="*/ 571 h 57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14" h="571">
                      <a:moveTo>
                        <a:pt x="0" y="4"/>
                      </a:moveTo>
                      <a:lnTo>
                        <a:pt x="24" y="6"/>
                      </a:lnTo>
                      <a:lnTo>
                        <a:pt x="47" y="7"/>
                      </a:lnTo>
                      <a:lnTo>
                        <a:pt x="72" y="8"/>
                      </a:lnTo>
                      <a:lnTo>
                        <a:pt x="96" y="9"/>
                      </a:lnTo>
                      <a:lnTo>
                        <a:pt x="121" y="11"/>
                      </a:lnTo>
                      <a:lnTo>
                        <a:pt x="145" y="11"/>
                      </a:lnTo>
                      <a:lnTo>
                        <a:pt x="171" y="11"/>
                      </a:lnTo>
                      <a:lnTo>
                        <a:pt x="197" y="11"/>
                      </a:lnTo>
                      <a:lnTo>
                        <a:pt x="222" y="9"/>
                      </a:lnTo>
                      <a:lnTo>
                        <a:pt x="249" y="9"/>
                      </a:lnTo>
                      <a:lnTo>
                        <a:pt x="275" y="8"/>
                      </a:lnTo>
                      <a:lnTo>
                        <a:pt x="302" y="7"/>
                      </a:lnTo>
                      <a:lnTo>
                        <a:pt x="330" y="5"/>
                      </a:lnTo>
                      <a:lnTo>
                        <a:pt x="357" y="4"/>
                      </a:lnTo>
                      <a:lnTo>
                        <a:pt x="385" y="2"/>
                      </a:lnTo>
                      <a:lnTo>
                        <a:pt x="414" y="0"/>
                      </a:lnTo>
                      <a:lnTo>
                        <a:pt x="414" y="546"/>
                      </a:lnTo>
                      <a:lnTo>
                        <a:pt x="388" y="552"/>
                      </a:lnTo>
                      <a:lnTo>
                        <a:pt x="362" y="558"/>
                      </a:lnTo>
                      <a:lnTo>
                        <a:pt x="335" y="561"/>
                      </a:lnTo>
                      <a:lnTo>
                        <a:pt x="309" y="565"/>
                      </a:lnTo>
                      <a:lnTo>
                        <a:pt x="282" y="567"/>
                      </a:lnTo>
                      <a:lnTo>
                        <a:pt x="255" y="569"/>
                      </a:lnTo>
                      <a:lnTo>
                        <a:pt x="228" y="571"/>
                      </a:lnTo>
                      <a:lnTo>
                        <a:pt x="202" y="571"/>
                      </a:lnTo>
                      <a:lnTo>
                        <a:pt x="175" y="571"/>
                      </a:lnTo>
                      <a:lnTo>
                        <a:pt x="149" y="569"/>
                      </a:lnTo>
                      <a:lnTo>
                        <a:pt x="122" y="568"/>
                      </a:lnTo>
                      <a:lnTo>
                        <a:pt x="97" y="566"/>
                      </a:lnTo>
                      <a:lnTo>
                        <a:pt x="72" y="564"/>
                      </a:lnTo>
                      <a:lnTo>
                        <a:pt x="47" y="561"/>
                      </a:lnTo>
                      <a:lnTo>
                        <a:pt x="23" y="559"/>
                      </a:lnTo>
                      <a:lnTo>
                        <a:pt x="0" y="556"/>
                      </a:lnTo>
                      <a:lnTo>
                        <a:pt x="0" y="4"/>
                      </a:lnTo>
                      <a:close/>
                    </a:path>
                  </a:pathLst>
                </a:custGeom>
                <a:solidFill>
                  <a:srgbClr val="757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9" name="Freeform 284"/>
                <p:cNvSpPr>
                  <a:spLocks/>
                </p:cNvSpPr>
                <p:nvPr/>
              </p:nvSpPr>
              <p:spPr bwMode="auto">
                <a:xfrm>
                  <a:off x="586" y="1581"/>
                  <a:ext cx="75" cy="64"/>
                </a:xfrm>
                <a:custGeom>
                  <a:avLst/>
                  <a:gdLst>
                    <a:gd name="T0" fmla="*/ 1 w 150"/>
                    <a:gd name="T1" fmla="*/ 0 h 128"/>
                    <a:gd name="T2" fmla="*/ 1 w 150"/>
                    <a:gd name="T3" fmla="*/ 1 h 128"/>
                    <a:gd name="T4" fmla="*/ 1 w 150"/>
                    <a:gd name="T5" fmla="*/ 1 h 128"/>
                    <a:gd name="T6" fmla="*/ 1 w 150"/>
                    <a:gd name="T7" fmla="*/ 1 h 128"/>
                    <a:gd name="T8" fmla="*/ 1 w 150"/>
                    <a:gd name="T9" fmla="*/ 1 h 128"/>
                    <a:gd name="T10" fmla="*/ 1 w 150"/>
                    <a:gd name="T11" fmla="*/ 1 h 128"/>
                    <a:gd name="T12" fmla="*/ 1 w 150"/>
                    <a:gd name="T13" fmla="*/ 1 h 128"/>
                    <a:gd name="T14" fmla="*/ 1 w 150"/>
                    <a:gd name="T15" fmla="*/ 1 h 128"/>
                    <a:gd name="T16" fmla="*/ 1 w 150"/>
                    <a:gd name="T17" fmla="*/ 1 h 128"/>
                    <a:gd name="T18" fmla="*/ 1 w 150"/>
                    <a:gd name="T19" fmla="*/ 1 h 128"/>
                    <a:gd name="T20" fmla="*/ 1 w 150"/>
                    <a:gd name="T21" fmla="*/ 1 h 128"/>
                    <a:gd name="T22" fmla="*/ 1 w 150"/>
                    <a:gd name="T23" fmla="*/ 1 h 128"/>
                    <a:gd name="T24" fmla="*/ 1 w 150"/>
                    <a:gd name="T25" fmla="*/ 1 h 128"/>
                    <a:gd name="T26" fmla="*/ 1 w 150"/>
                    <a:gd name="T27" fmla="*/ 1 h 128"/>
                    <a:gd name="T28" fmla="*/ 1 w 150"/>
                    <a:gd name="T29" fmla="*/ 1 h 128"/>
                    <a:gd name="T30" fmla="*/ 1 w 150"/>
                    <a:gd name="T31" fmla="*/ 1 h 128"/>
                    <a:gd name="T32" fmla="*/ 1 w 150"/>
                    <a:gd name="T33" fmla="*/ 1 h 128"/>
                    <a:gd name="T34" fmla="*/ 1 w 150"/>
                    <a:gd name="T35" fmla="*/ 1 h 128"/>
                    <a:gd name="T36" fmla="*/ 1 w 150"/>
                    <a:gd name="T37" fmla="*/ 1 h 128"/>
                    <a:gd name="T38" fmla="*/ 1 w 150"/>
                    <a:gd name="T39" fmla="*/ 1 h 128"/>
                    <a:gd name="T40" fmla="*/ 1 w 150"/>
                    <a:gd name="T41" fmla="*/ 1 h 128"/>
                    <a:gd name="T42" fmla="*/ 1 w 150"/>
                    <a:gd name="T43" fmla="*/ 1 h 128"/>
                    <a:gd name="T44" fmla="*/ 1 w 150"/>
                    <a:gd name="T45" fmla="*/ 1 h 128"/>
                    <a:gd name="T46" fmla="*/ 1 w 150"/>
                    <a:gd name="T47" fmla="*/ 1 h 128"/>
                    <a:gd name="T48" fmla="*/ 0 w 150"/>
                    <a:gd name="T49" fmla="*/ 1 h 128"/>
                    <a:gd name="T50" fmla="*/ 1 w 150"/>
                    <a:gd name="T51" fmla="*/ 1 h 128"/>
                    <a:gd name="T52" fmla="*/ 1 w 150"/>
                    <a:gd name="T53" fmla="*/ 1 h 128"/>
                    <a:gd name="T54" fmla="*/ 1 w 150"/>
                    <a:gd name="T55" fmla="*/ 1 h 128"/>
                    <a:gd name="T56" fmla="*/ 1 w 150"/>
                    <a:gd name="T57" fmla="*/ 1 h 128"/>
                    <a:gd name="T58" fmla="*/ 1 w 150"/>
                    <a:gd name="T59" fmla="*/ 1 h 128"/>
                    <a:gd name="T60" fmla="*/ 1 w 150"/>
                    <a:gd name="T61" fmla="*/ 1 h 128"/>
                    <a:gd name="T62" fmla="*/ 1 w 150"/>
                    <a:gd name="T63" fmla="*/ 1 h 128"/>
                    <a:gd name="T64" fmla="*/ 1 w 150"/>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0"/>
                    <a:gd name="T100" fmla="*/ 0 h 128"/>
                    <a:gd name="T101" fmla="*/ 150 w 150"/>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0" h="128">
                      <a:moveTo>
                        <a:pt x="74" y="0"/>
                      </a:moveTo>
                      <a:lnTo>
                        <a:pt x="89" y="1"/>
                      </a:lnTo>
                      <a:lnTo>
                        <a:pt x="104" y="4"/>
                      </a:lnTo>
                      <a:lnTo>
                        <a:pt x="116" y="10"/>
                      </a:lnTo>
                      <a:lnTo>
                        <a:pt x="128" y="18"/>
                      </a:lnTo>
                      <a:lnTo>
                        <a:pt x="137" y="27"/>
                      </a:lnTo>
                      <a:lnTo>
                        <a:pt x="144" y="39"/>
                      </a:lnTo>
                      <a:lnTo>
                        <a:pt x="149" y="50"/>
                      </a:lnTo>
                      <a:lnTo>
                        <a:pt x="150" y="63"/>
                      </a:lnTo>
                      <a:lnTo>
                        <a:pt x="149" y="76"/>
                      </a:lnTo>
                      <a:lnTo>
                        <a:pt x="144" y="88"/>
                      </a:lnTo>
                      <a:lnTo>
                        <a:pt x="137" y="99"/>
                      </a:lnTo>
                      <a:lnTo>
                        <a:pt x="128" y="109"/>
                      </a:lnTo>
                      <a:lnTo>
                        <a:pt x="116" y="116"/>
                      </a:lnTo>
                      <a:lnTo>
                        <a:pt x="104" y="123"/>
                      </a:lnTo>
                      <a:lnTo>
                        <a:pt x="89" y="126"/>
                      </a:lnTo>
                      <a:lnTo>
                        <a:pt x="74" y="128"/>
                      </a:lnTo>
                      <a:lnTo>
                        <a:pt x="59" y="126"/>
                      </a:lnTo>
                      <a:lnTo>
                        <a:pt x="45" y="123"/>
                      </a:lnTo>
                      <a:lnTo>
                        <a:pt x="32" y="116"/>
                      </a:lnTo>
                      <a:lnTo>
                        <a:pt x="22" y="109"/>
                      </a:lnTo>
                      <a:lnTo>
                        <a:pt x="13" y="99"/>
                      </a:lnTo>
                      <a:lnTo>
                        <a:pt x="6" y="88"/>
                      </a:lnTo>
                      <a:lnTo>
                        <a:pt x="1" y="76"/>
                      </a:lnTo>
                      <a:lnTo>
                        <a:pt x="0" y="63"/>
                      </a:lnTo>
                      <a:lnTo>
                        <a:pt x="1" y="50"/>
                      </a:lnTo>
                      <a:lnTo>
                        <a:pt x="6" y="39"/>
                      </a:lnTo>
                      <a:lnTo>
                        <a:pt x="13" y="27"/>
                      </a:lnTo>
                      <a:lnTo>
                        <a:pt x="22" y="18"/>
                      </a:lnTo>
                      <a:lnTo>
                        <a:pt x="32" y="10"/>
                      </a:lnTo>
                      <a:lnTo>
                        <a:pt x="45" y="4"/>
                      </a:lnTo>
                      <a:lnTo>
                        <a:pt x="59" y="1"/>
                      </a:lnTo>
                      <a:lnTo>
                        <a:pt x="74" y="0"/>
                      </a:lnTo>
                      <a:close/>
                    </a:path>
                  </a:pathLst>
                </a:custGeom>
                <a:solidFill>
                  <a:srgbClr val="0028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0" name="Freeform 285"/>
                <p:cNvSpPr>
                  <a:spLocks/>
                </p:cNvSpPr>
                <p:nvPr/>
              </p:nvSpPr>
              <p:spPr bwMode="auto">
                <a:xfrm>
                  <a:off x="695" y="1600"/>
                  <a:ext cx="76" cy="64"/>
                </a:xfrm>
                <a:custGeom>
                  <a:avLst/>
                  <a:gdLst>
                    <a:gd name="T0" fmla="*/ 1 w 151"/>
                    <a:gd name="T1" fmla="*/ 0 h 129"/>
                    <a:gd name="T2" fmla="*/ 1 w 151"/>
                    <a:gd name="T3" fmla="*/ 0 h 129"/>
                    <a:gd name="T4" fmla="*/ 1 w 151"/>
                    <a:gd name="T5" fmla="*/ 0 h 129"/>
                    <a:gd name="T6" fmla="*/ 1 w 151"/>
                    <a:gd name="T7" fmla="*/ 0 h 129"/>
                    <a:gd name="T8" fmla="*/ 1 w 151"/>
                    <a:gd name="T9" fmla="*/ 0 h 129"/>
                    <a:gd name="T10" fmla="*/ 1 w 151"/>
                    <a:gd name="T11" fmla="*/ 0 h 129"/>
                    <a:gd name="T12" fmla="*/ 1 w 151"/>
                    <a:gd name="T13" fmla="*/ 0 h 129"/>
                    <a:gd name="T14" fmla="*/ 1 w 151"/>
                    <a:gd name="T15" fmla="*/ 0 h 129"/>
                    <a:gd name="T16" fmla="*/ 1 w 151"/>
                    <a:gd name="T17" fmla="*/ 0 h 129"/>
                    <a:gd name="T18" fmla="*/ 1 w 151"/>
                    <a:gd name="T19" fmla="*/ 0 h 129"/>
                    <a:gd name="T20" fmla="*/ 1 w 151"/>
                    <a:gd name="T21" fmla="*/ 0 h 129"/>
                    <a:gd name="T22" fmla="*/ 1 w 151"/>
                    <a:gd name="T23" fmla="*/ 0 h 129"/>
                    <a:gd name="T24" fmla="*/ 1 w 151"/>
                    <a:gd name="T25" fmla="*/ 0 h 129"/>
                    <a:gd name="T26" fmla="*/ 1 w 151"/>
                    <a:gd name="T27" fmla="*/ 0 h 129"/>
                    <a:gd name="T28" fmla="*/ 1 w 151"/>
                    <a:gd name="T29" fmla="*/ 0 h 129"/>
                    <a:gd name="T30" fmla="*/ 1 w 151"/>
                    <a:gd name="T31" fmla="*/ 0 h 129"/>
                    <a:gd name="T32" fmla="*/ 1 w 151"/>
                    <a:gd name="T33" fmla="*/ 0 h 129"/>
                    <a:gd name="T34" fmla="*/ 1 w 151"/>
                    <a:gd name="T35" fmla="*/ 0 h 129"/>
                    <a:gd name="T36" fmla="*/ 1 w 151"/>
                    <a:gd name="T37" fmla="*/ 0 h 129"/>
                    <a:gd name="T38" fmla="*/ 1 w 151"/>
                    <a:gd name="T39" fmla="*/ 0 h 129"/>
                    <a:gd name="T40" fmla="*/ 1 w 151"/>
                    <a:gd name="T41" fmla="*/ 0 h 129"/>
                    <a:gd name="T42" fmla="*/ 1 w 151"/>
                    <a:gd name="T43" fmla="*/ 0 h 129"/>
                    <a:gd name="T44" fmla="*/ 1 w 151"/>
                    <a:gd name="T45" fmla="*/ 0 h 129"/>
                    <a:gd name="T46" fmla="*/ 1 w 151"/>
                    <a:gd name="T47" fmla="*/ 0 h 129"/>
                    <a:gd name="T48" fmla="*/ 0 w 151"/>
                    <a:gd name="T49" fmla="*/ 0 h 129"/>
                    <a:gd name="T50" fmla="*/ 1 w 151"/>
                    <a:gd name="T51" fmla="*/ 0 h 129"/>
                    <a:gd name="T52" fmla="*/ 1 w 151"/>
                    <a:gd name="T53" fmla="*/ 0 h 129"/>
                    <a:gd name="T54" fmla="*/ 1 w 151"/>
                    <a:gd name="T55" fmla="*/ 0 h 129"/>
                    <a:gd name="T56" fmla="*/ 1 w 151"/>
                    <a:gd name="T57" fmla="*/ 0 h 129"/>
                    <a:gd name="T58" fmla="*/ 1 w 151"/>
                    <a:gd name="T59" fmla="*/ 0 h 129"/>
                    <a:gd name="T60" fmla="*/ 1 w 151"/>
                    <a:gd name="T61" fmla="*/ 0 h 129"/>
                    <a:gd name="T62" fmla="*/ 1 w 151"/>
                    <a:gd name="T63" fmla="*/ 0 h 129"/>
                    <a:gd name="T64" fmla="*/ 1 w 151"/>
                    <a:gd name="T65" fmla="*/ 0 h 1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1"/>
                    <a:gd name="T100" fmla="*/ 0 h 129"/>
                    <a:gd name="T101" fmla="*/ 151 w 151"/>
                    <a:gd name="T102" fmla="*/ 129 h 12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1" h="129">
                      <a:moveTo>
                        <a:pt x="75" y="0"/>
                      </a:moveTo>
                      <a:lnTo>
                        <a:pt x="90" y="1"/>
                      </a:lnTo>
                      <a:lnTo>
                        <a:pt x="105" y="4"/>
                      </a:lnTo>
                      <a:lnTo>
                        <a:pt x="117" y="10"/>
                      </a:lnTo>
                      <a:lnTo>
                        <a:pt x="129" y="18"/>
                      </a:lnTo>
                      <a:lnTo>
                        <a:pt x="138" y="27"/>
                      </a:lnTo>
                      <a:lnTo>
                        <a:pt x="145" y="39"/>
                      </a:lnTo>
                      <a:lnTo>
                        <a:pt x="150" y="50"/>
                      </a:lnTo>
                      <a:lnTo>
                        <a:pt x="151" y="63"/>
                      </a:lnTo>
                      <a:lnTo>
                        <a:pt x="150" y="77"/>
                      </a:lnTo>
                      <a:lnTo>
                        <a:pt x="145" y="88"/>
                      </a:lnTo>
                      <a:lnTo>
                        <a:pt x="138" y="100"/>
                      </a:lnTo>
                      <a:lnTo>
                        <a:pt x="129" y="109"/>
                      </a:lnTo>
                      <a:lnTo>
                        <a:pt x="117" y="117"/>
                      </a:lnTo>
                      <a:lnTo>
                        <a:pt x="105" y="124"/>
                      </a:lnTo>
                      <a:lnTo>
                        <a:pt x="90" y="127"/>
                      </a:lnTo>
                      <a:lnTo>
                        <a:pt x="75" y="129"/>
                      </a:lnTo>
                      <a:lnTo>
                        <a:pt x="60" y="127"/>
                      </a:lnTo>
                      <a:lnTo>
                        <a:pt x="46" y="124"/>
                      </a:lnTo>
                      <a:lnTo>
                        <a:pt x="33" y="117"/>
                      </a:lnTo>
                      <a:lnTo>
                        <a:pt x="22" y="109"/>
                      </a:lnTo>
                      <a:lnTo>
                        <a:pt x="12" y="100"/>
                      </a:lnTo>
                      <a:lnTo>
                        <a:pt x="6" y="88"/>
                      </a:lnTo>
                      <a:lnTo>
                        <a:pt x="1" y="77"/>
                      </a:lnTo>
                      <a:lnTo>
                        <a:pt x="0" y="63"/>
                      </a:lnTo>
                      <a:lnTo>
                        <a:pt x="1" y="50"/>
                      </a:lnTo>
                      <a:lnTo>
                        <a:pt x="6" y="39"/>
                      </a:lnTo>
                      <a:lnTo>
                        <a:pt x="12" y="27"/>
                      </a:lnTo>
                      <a:lnTo>
                        <a:pt x="22" y="18"/>
                      </a:lnTo>
                      <a:lnTo>
                        <a:pt x="33" y="10"/>
                      </a:lnTo>
                      <a:lnTo>
                        <a:pt x="46" y="4"/>
                      </a:lnTo>
                      <a:lnTo>
                        <a:pt x="60" y="1"/>
                      </a:lnTo>
                      <a:lnTo>
                        <a:pt x="75" y="0"/>
                      </a:lnTo>
                      <a:close/>
                    </a:path>
                  </a:pathLst>
                </a:custGeom>
                <a:solidFill>
                  <a:srgbClr val="0028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1" name="Freeform 286"/>
                <p:cNvSpPr>
                  <a:spLocks/>
                </p:cNvSpPr>
                <p:nvPr/>
              </p:nvSpPr>
              <p:spPr bwMode="auto">
                <a:xfrm>
                  <a:off x="875" y="1607"/>
                  <a:ext cx="75" cy="64"/>
                </a:xfrm>
                <a:custGeom>
                  <a:avLst/>
                  <a:gdLst>
                    <a:gd name="T0" fmla="*/ 1 w 150"/>
                    <a:gd name="T1" fmla="*/ 0 h 128"/>
                    <a:gd name="T2" fmla="*/ 1 w 150"/>
                    <a:gd name="T3" fmla="*/ 1 h 128"/>
                    <a:gd name="T4" fmla="*/ 1 w 150"/>
                    <a:gd name="T5" fmla="*/ 1 h 128"/>
                    <a:gd name="T6" fmla="*/ 1 w 150"/>
                    <a:gd name="T7" fmla="*/ 1 h 128"/>
                    <a:gd name="T8" fmla="*/ 1 w 150"/>
                    <a:gd name="T9" fmla="*/ 1 h 128"/>
                    <a:gd name="T10" fmla="*/ 1 w 150"/>
                    <a:gd name="T11" fmla="*/ 1 h 128"/>
                    <a:gd name="T12" fmla="*/ 1 w 150"/>
                    <a:gd name="T13" fmla="*/ 1 h 128"/>
                    <a:gd name="T14" fmla="*/ 1 w 150"/>
                    <a:gd name="T15" fmla="*/ 1 h 128"/>
                    <a:gd name="T16" fmla="*/ 1 w 150"/>
                    <a:gd name="T17" fmla="*/ 1 h 128"/>
                    <a:gd name="T18" fmla="*/ 1 w 150"/>
                    <a:gd name="T19" fmla="*/ 1 h 128"/>
                    <a:gd name="T20" fmla="*/ 1 w 150"/>
                    <a:gd name="T21" fmla="*/ 1 h 128"/>
                    <a:gd name="T22" fmla="*/ 1 w 150"/>
                    <a:gd name="T23" fmla="*/ 1 h 128"/>
                    <a:gd name="T24" fmla="*/ 1 w 150"/>
                    <a:gd name="T25" fmla="*/ 1 h 128"/>
                    <a:gd name="T26" fmla="*/ 1 w 150"/>
                    <a:gd name="T27" fmla="*/ 1 h 128"/>
                    <a:gd name="T28" fmla="*/ 1 w 150"/>
                    <a:gd name="T29" fmla="*/ 1 h 128"/>
                    <a:gd name="T30" fmla="*/ 1 w 150"/>
                    <a:gd name="T31" fmla="*/ 1 h 128"/>
                    <a:gd name="T32" fmla="*/ 1 w 150"/>
                    <a:gd name="T33" fmla="*/ 1 h 128"/>
                    <a:gd name="T34" fmla="*/ 1 w 150"/>
                    <a:gd name="T35" fmla="*/ 1 h 128"/>
                    <a:gd name="T36" fmla="*/ 1 w 150"/>
                    <a:gd name="T37" fmla="*/ 1 h 128"/>
                    <a:gd name="T38" fmla="*/ 1 w 150"/>
                    <a:gd name="T39" fmla="*/ 1 h 128"/>
                    <a:gd name="T40" fmla="*/ 1 w 150"/>
                    <a:gd name="T41" fmla="*/ 1 h 128"/>
                    <a:gd name="T42" fmla="*/ 1 w 150"/>
                    <a:gd name="T43" fmla="*/ 1 h 128"/>
                    <a:gd name="T44" fmla="*/ 1 w 150"/>
                    <a:gd name="T45" fmla="*/ 1 h 128"/>
                    <a:gd name="T46" fmla="*/ 1 w 150"/>
                    <a:gd name="T47" fmla="*/ 1 h 128"/>
                    <a:gd name="T48" fmla="*/ 0 w 150"/>
                    <a:gd name="T49" fmla="*/ 1 h 128"/>
                    <a:gd name="T50" fmla="*/ 1 w 150"/>
                    <a:gd name="T51" fmla="*/ 1 h 128"/>
                    <a:gd name="T52" fmla="*/ 1 w 150"/>
                    <a:gd name="T53" fmla="*/ 1 h 128"/>
                    <a:gd name="T54" fmla="*/ 1 w 150"/>
                    <a:gd name="T55" fmla="*/ 1 h 128"/>
                    <a:gd name="T56" fmla="*/ 1 w 150"/>
                    <a:gd name="T57" fmla="*/ 1 h 128"/>
                    <a:gd name="T58" fmla="*/ 1 w 150"/>
                    <a:gd name="T59" fmla="*/ 1 h 128"/>
                    <a:gd name="T60" fmla="*/ 1 w 150"/>
                    <a:gd name="T61" fmla="*/ 1 h 128"/>
                    <a:gd name="T62" fmla="*/ 1 w 150"/>
                    <a:gd name="T63" fmla="*/ 1 h 128"/>
                    <a:gd name="T64" fmla="*/ 1 w 150"/>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0"/>
                    <a:gd name="T100" fmla="*/ 0 h 128"/>
                    <a:gd name="T101" fmla="*/ 150 w 150"/>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0" h="128">
                      <a:moveTo>
                        <a:pt x="75" y="0"/>
                      </a:moveTo>
                      <a:lnTo>
                        <a:pt x="90" y="2"/>
                      </a:lnTo>
                      <a:lnTo>
                        <a:pt x="104" y="5"/>
                      </a:lnTo>
                      <a:lnTo>
                        <a:pt x="117" y="11"/>
                      </a:lnTo>
                      <a:lnTo>
                        <a:pt x="128" y="19"/>
                      </a:lnTo>
                      <a:lnTo>
                        <a:pt x="137" y="28"/>
                      </a:lnTo>
                      <a:lnTo>
                        <a:pt x="144" y="40"/>
                      </a:lnTo>
                      <a:lnTo>
                        <a:pt x="149" y="51"/>
                      </a:lnTo>
                      <a:lnTo>
                        <a:pt x="150" y="64"/>
                      </a:lnTo>
                      <a:lnTo>
                        <a:pt x="149" y="77"/>
                      </a:lnTo>
                      <a:lnTo>
                        <a:pt x="144" y="89"/>
                      </a:lnTo>
                      <a:lnTo>
                        <a:pt x="137" y="100"/>
                      </a:lnTo>
                      <a:lnTo>
                        <a:pt x="128" y="110"/>
                      </a:lnTo>
                      <a:lnTo>
                        <a:pt x="117" y="117"/>
                      </a:lnTo>
                      <a:lnTo>
                        <a:pt x="104" y="124"/>
                      </a:lnTo>
                      <a:lnTo>
                        <a:pt x="90" y="127"/>
                      </a:lnTo>
                      <a:lnTo>
                        <a:pt x="75" y="128"/>
                      </a:lnTo>
                      <a:lnTo>
                        <a:pt x="60" y="127"/>
                      </a:lnTo>
                      <a:lnTo>
                        <a:pt x="46" y="124"/>
                      </a:lnTo>
                      <a:lnTo>
                        <a:pt x="34" y="117"/>
                      </a:lnTo>
                      <a:lnTo>
                        <a:pt x="22" y="110"/>
                      </a:lnTo>
                      <a:lnTo>
                        <a:pt x="13" y="100"/>
                      </a:lnTo>
                      <a:lnTo>
                        <a:pt x="6" y="89"/>
                      </a:lnTo>
                      <a:lnTo>
                        <a:pt x="1" y="77"/>
                      </a:lnTo>
                      <a:lnTo>
                        <a:pt x="0" y="64"/>
                      </a:lnTo>
                      <a:lnTo>
                        <a:pt x="1" y="51"/>
                      </a:lnTo>
                      <a:lnTo>
                        <a:pt x="6" y="40"/>
                      </a:lnTo>
                      <a:lnTo>
                        <a:pt x="13" y="28"/>
                      </a:lnTo>
                      <a:lnTo>
                        <a:pt x="22" y="19"/>
                      </a:lnTo>
                      <a:lnTo>
                        <a:pt x="34" y="11"/>
                      </a:lnTo>
                      <a:lnTo>
                        <a:pt x="46" y="5"/>
                      </a:lnTo>
                      <a:lnTo>
                        <a:pt x="60" y="2"/>
                      </a:lnTo>
                      <a:lnTo>
                        <a:pt x="75" y="0"/>
                      </a:lnTo>
                      <a:close/>
                    </a:path>
                  </a:pathLst>
                </a:custGeom>
                <a:solidFill>
                  <a:srgbClr val="0028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2" name="Freeform 287"/>
                <p:cNvSpPr>
                  <a:spLocks/>
                </p:cNvSpPr>
                <p:nvPr/>
              </p:nvSpPr>
              <p:spPr bwMode="auto">
                <a:xfrm>
                  <a:off x="987" y="1590"/>
                  <a:ext cx="75" cy="64"/>
                </a:xfrm>
                <a:custGeom>
                  <a:avLst/>
                  <a:gdLst>
                    <a:gd name="T0" fmla="*/ 0 w 151"/>
                    <a:gd name="T1" fmla="*/ 0 h 129"/>
                    <a:gd name="T2" fmla="*/ 0 w 151"/>
                    <a:gd name="T3" fmla="*/ 0 h 129"/>
                    <a:gd name="T4" fmla="*/ 0 w 151"/>
                    <a:gd name="T5" fmla="*/ 0 h 129"/>
                    <a:gd name="T6" fmla="*/ 0 w 151"/>
                    <a:gd name="T7" fmla="*/ 0 h 129"/>
                    <a:gd name="T8" fmla="*/ 0 w 151"/>
                    <a:gd name="T9" fmla="*/ 0 h 129"/>
                    <a:gd name="T10" fmla="*/ 0 w 151"/>
                    <a:gd name="T11" fmla="*/ 0 h 129"/>
                    <a:gd name="T12" fmla="*/ 0 w 151"/>
                    <a:gd name="T13" fmla="*/ 0 h 129"/>
                    <a:gd name="T14" fmla="*/ 0 w 151"/>
                    <a:gd name="T15" fmla="*/ 0 h 129"/>
                    <a:gd name="T16" fmla="*/ 0 w 151"/>
                    <a:gd name="T17" fmla="*/ 0 h 129"/>
                    <a:gd name="T18" fmla="*/ 0 w 151"/>
                    <a:gd name="T19" fmla="*/ 0 h 129"/>
                    <a:gd name="T20" fmla="*/ 0 w 151"/>
                    <a:gd name="T21" fmla="*/ 0 h 129"/>
                    <a:gd name="T22" fmla="*/ 0 w 151"/>
                    <a:gd name="T23" fmla="*/ 0 h 129"/>
                    <a:gd name="T24" fmla="*/ 0 w 151"/>
                    <a:gd name="T25" fmla="*/ 0 h 129"/>
                    <a:gd name="T26" fmla="*/ 0 w 151"/>
                    <a:gd name="T27" fmla="*/ 0 h 129"/>
                    <a:gd name="T28" fmla="*/ 0 w 151"/>
                    <a:gd name="T29" fmla="*/ 0 h 129"/>
                    <a:gd name="T30" fmla="*/ 0 w 151"/>
                    <a:gd name="T31" fmla="*/ 0 h 129"/>
                    <a:gd name="T32" fmla="*/ 0 w 151"/>
                    <a:gd name="T33" fmla="*/ 0 h 129"/>
                    <a:gd name="T34" fmla="*/ 0 w 151"/>
                    <a:gd name="T35" fmla="*/ 0 h 129"/>
                    <a:gd name="T36" fmla="*/ 0 w 151"/>
                    <a:gd name="T37" fmla="*/ 0 h 129"/>
                    <a:gd name="T38" fmla="*/ 0 w 151"/>
                    <a:gd name="T39" fmla="*/ 0 h 129"/>
                    <a:gd name="T40" fmla="*/ 0 w 151"/>
                    <a:gd name="T41" fmla="*/ 0 h 129"/>
                    <a:gd name="T42" fmla="*/ 0 w 151"/>
                    <a:gd name="T43" fmla="*/ 0 h 129"/>
                    <a:gd name="T44" fmla="*/ 0 w 151"/>
                    <a:gd name="T45" fmla="*/ 0 h 129"/>
                    <a:gd name="T46" fmla="*/ 0 w 151"/>
                    <a:gd name="T47" fmla="*/ 0 h 129"/>
                    <a:gd name="T48" fmla="*/ 0 w 151"/>
                    <a:gd name="T49" fmla="*/ 0 h 129"/>
                    <a:gd name="T50" fmla="*/ 0 w 151"/>
                    <a:gd name="T51" fmla="*/ 0 h 129"/>
                    <a:gd name="T52" fmla="*/ 0 w 151"/>
                    <a:gd name="T53" fmla="*/ 0 h 129"/>
                    <a:gd name="T54" fmla="*/ 0 w 151"/>
                    <a:gd name="T55" fmla="*/ 0 h 129"/>
                    <a:gd name="T56" fmla="*/ 0 w 151"/>
                    <a:gd name="T57" fmla="*/ 0 h 129"/>
                    <a:gd name="T58" fmla="*/ 0 w 151"/>
                    <a:gd name="T59" fmla="*/ 0 h 129"/>
                    <a:gd name="T60" fmla="*/ 0 w 151"/>
                    <a:gd name="T61" fmla="*/ 0 h 129"/>
                    <a:gd name="T62" fmla="*/ 0 w 151"/>
                    <a:gd name="T63" fmla="*/ 0 h 129"/>
                    <a:gd name="T64" fmla="*/ 0 w 151"/>
                    <a:gd name="T65" fmla="*/ 0 h 1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1"/>
                    <a:gd name="T100" fmla="*/ 0 h 129"/>
                    <a:gd name="T101" fmla="*/ 151 w 151"/>
                    <a:gd name="T102" fmla="*/ 129 h 12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1" h="129">
                      <a:moveTo>
                        <a:pt x="75" y="0"/>
                      </a:moveTo>
                      <a:lnTo>
                        <a:pt x="90" y="1"/>
                      </a:lnTo>
                      <a:lnTo>
                        <a:pt x="105" y="5"/>
                      </a:lnTo>
                      <a:lnTo>
                        <a:pt x="117" y="11"/>
                      </a:lnTo>
                      <a:lnTo>
                        <a:pt x="129" y="18"/>
                      </a:lnTo>
                      <a:lnTo>
                        <a:pt x="138" y="29"/>
                      </a:lnTo>
                      <a:lnTo>
                        <a:pt x="145" y="39"/>
                      </a:lnTo>
                      <a:lnTo>
                        <a:pt x="149" y="52"/>
                      </a:lnTo>
                      <a:lnTo>
                        <a:pt x="151" y="64"/>
                      </a:lnTo>
                      <a:lnTo>
                        <a:pt x="149" y="77"/>
                      </a:lnTo>
                      <a:lnTo>
                        <a:pt x="145" y="90"/>
                      </a:lnTo>
                      <a:lnTo>
                        <a:pt x="138" y="100"/>
                      </a:lnTo>
                      <a:lnTo>
                        <a:pt x="129" y="111"/>
                      </a:lnTo>
                      <a:lnTo>
                        <a:pt x="117" y="117"/>
                      </a:lnTo>
                      <a:lnTo>
                        <a:pt x="105" y="124"/>
                      </a:lnTo>
                      <a:lnTo>
                        <a:pt x="90" y="128"/>
                      </a:lnTo>
                      <a:lnTo>
                        <a:pt x="75" y="129"/>
                      </a:lnTo>
                      <a:lnTo>
                        <a:pt x="60" y="128"/>
                      </a:lnTo>
                      <a:lnTo>
                        <a:pt x="46" y="124"/>
                      </a:lnTo>
                      <a:lnTo>
                        <a:pt x="33" y="117"/>
                      </a:lnTo>
                      <a:lnTo>
                        <a:pt x="22" y="111"/>
                      </a:lnTo>
                      <a:lnTo>
                        <a:pt x="12" y="100"/>
                      </a:lnTo>
                      <a:lnTo>
                        <a:pt x="5" y="90"/>
                      </a:lnTo>
                      <a:lnTo>
                        <a:pt x="1" y="77"/>
                      </a:lnTo>
                      <a:lnTo>
                        <a:pt x="0" y="64"/>
                      </a:lnTo>
                      <a:lnTo>
                        <a:pt x="1" y="52"/>
                      </a:lnTo>
                      <a:lnTo>
                        <a:pt x="5" y="39"/>
                      </a:lnTo>
                      <a:lnTo>
                        <a:pt x="12" y="29"/>
                      </a:lnTo>
                      <a:lnTo>
                        <a:pt x="22" y="18"/>
                      </a:lnTo>
                      <a:lnTo>
                        <a:pt x="33" y="11"/>
                      </a:lnTo>
                      <a:lnTo>
                        <a:pt x="46" y="5"/>
                      </a:lnTo>
                      <a:lnTo>
                        <a:pt x="60" y="1"/>
                      </a:lnTo>
                      <a:lnTo>
                        <a:pt x="75" y="0"/>
                      </a:lnTo>
                      <a:close/>
                    </a:path>
                  </a:pathLst>
                </a:custGeom>
                <a:solidFill>
                  <a:srgbClr val="0028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3" name="Freeform 288"/>
                <p:cNvSpPr>
                  <a:spLocks/>
                </p:cNvSpPr>
                <p:nvPr/>
              </p:nvSpPr>
              <p:spPr bwMode="auto">
                <a:xfrm>
                  <a:off x="604" y="1596"/>
                  <a:ext cx="62" cy="53"/>
                </a:xfrm>
                <a:custGeom>
                  <a:avLst/>
                  <a:gdLst>
                    <a:gd name="T0" fmla="*/ 1 w 123"/>
                    <a:gd name="T1" fmla="*/ 0 h 104"/>
                    <a:gd name="T2" fmla="*/ 1 w 123"/>
                    <a:gd name="T3" fmla="*/ 1 h 104"/>
                    <a:gd name="T4" fmla="*/ 1 w 123"/>
                    <a:gd name="T5" fmla="*/ 1 h 104"/>
                    <a:gd name="T6" fmla="*/ 1 w 123"/>
                    <a:gd name="T7" fmla="*/ 1 h 104"/>
                    <a:gd name="T8" fmla="*/ 1 w 123"/>
                    <a:gd name="T9" fmla="*/ 1 h 104"/>
                    <a:gd name="T10" fmla="*/ 1 w 123"/>
                    <a:gd name="T11" fmla="*/ 1 h 104"/>
                    <a:gd name="T12" fmla="*/ 1 w 123"/>
                    <a:gd name="T13" fmla="*/ 1 h 104"/>
                    <a:gd name="T14" fmla="*/ 1 w 123"/>
                    <a:gd name="T15" fmla="*/ 1 h 104"/>
                    <a:gd name="T16" fmla="*/ 1 w 123"/>
                    <a:gd name="T17" fmla="*/ 1 h 104"/>
                    <a:gd name="T18" fmla="*/ 1 w 123"/>
                    <a:gd name="T19" fmla="*/ 1 h 104"/>
                    <a:gd name="T20" fmla="*/ 1 w 123"/>
                    <a:gd name="T21" fmla="*/ 1 h 104"/>
                    <a:gd name="T22" fmla="*/ 1 w 123"/>
                    <a:gd name="T23" fmla="*/ 1 h 104"/>
                    <a:gd name="T24" fmla="*/ 1 w 123"/>
                    <a:gd name="T25" fmla="*/ 1 h 104"/>
                    <a:gd name="T26" fmla="*/ 1 w 123"/>
                    <a:gd name="T27" fmla="*/ 1 h 104"/>
                    <a:gd name="T28" fmla="*/ 1 w 123"/>
                    <a:gd name="T29" fmla="*/ 1 h 104"/>
                    <a:gd name="T30" fmla="*/ 1 w 123"/>
                    <a:gd name="T31" fmla="*/ 1 h 104"/>
                    <a:gd name="T32" fmla="*/ 1 w 123"/>
                    <a:gd name="T33" fmla="*/ 1 h 104"/>
                    <a:gd name="T34" fmla="*/ 1 w 123"/>
                    <a:gd name="T35" fmla="*/ 1 h 104"/>
                    <a:gd name="T36" fmla="*/ 1 w 123"/>
                    <a:gd name="T37" fmla="*/ 1 h 104"/>
                    <a:gd name="T38" fmla="*/ 1 w 123"/>
                    <a:gd name="T39" fmla="*/ 1 h 104"/>
                    <a:gd name="T40" fmla="*/ 1 w 123"/>
                    <a:gd name="T41" fmla="*/ 1 h 104"/>
                    <a:gd name="T42" fmla="*/ 1 w 123"/>
                    <a:gd name="T43" fmla="*/ 1 h 104"/>
                    <a:gd name="T44" fmla="*/ 1 w 123"/>
                    <a:gd name="T45" fmla="*/ 1 h 104"/>
                    <a:gd name="T46" fmla="*/ 1 w 123"/>
                    <a:gd name="T47" fmla="*/ 1 h 104"/>
                    <a:gd name="T48" fmla="*/ 0 w 123"/>
                    <a:gd name="T49" fmla="*/ 1 h 104"/>
                    <a:gd name="T50" fmla="*/ 1 w 123"/>
                    <a:gd name="T51" fmla="*/ 1 h 104"/>
                    <a:gd name="T52" fmla="*/ 1 w 123"/>
                    <a:gd name="T53" fmla="*/ 1 h 104"/>
                    <a:gd name="T54" fmla="*/ 1 w 123"/>
                    <a:gd name="T55" fmla="*/ 1 h 104"/>
                    <a:gd name="T56" fmla="*/ 1 w 123"/>
                    <a:gd name="T57" fmla="*/ 1 h 104"/>
                    <a:gd name="T58" fmla="*/ 1 w 123"/>
                    <a:gd name="T59" fmla="*/ 1 h 104"/>
                    <a:gd name="T60" fmla="*/ 1 w 123"/>
                    <a:gd name="T61" fmla="*/ 1 h 104"/>
                    <a:gd name="T62" fmla="*/ 1 w 123"/>
                    <a:gd name="T63" fmla="*/ 1 h 104"/>
                    <a:gd name="T64" fmla="*/ 1 w 123"/>
                    <a:gd name="T65" fmla="*/ 0 h 10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3"/>
                    <a:gd name="T100" fmla="*/ 0 h 104"/>
                    <a:gd name="T101" fmla="*/ 123 w 123"/>
                    <a:gd name="T102" fmla="*/ 104 h 10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3" h="104">
                      <a:moveTo>
                        <a:pt x="61" y="0"/>
                      </a:moveTo>
                      <a:lnTo>
                        <a:pt x="74" y="1"/>
                      </a:lnTo>
                      <a:lnTo>
                        <a:pt x="85" y="4"/>
                      </a:lnTo>
                      <a:lnTo>
                        <a:pt x="95" y="9"/>
                      </a:lnTo>
                      <a:lnTo>
                        <a:pt x="105" y="15"/>
                      </a:lnTo>
                      <a:lnTo>
                        <a:pt x="113" y="23"/>
                      </a:lnTo>
                      <a:lnTo>
                        <a:pt x="118" y="32"/>
                      </a:lnTo>
                      <a:lnTo>
                        <a:pt x="122" y="42"/>
                      </a:lnTo>
                      <a:lnTo>
                        <a:pt x="123" y="53"/>
                      </a:lnTo>
                      <a:lnTo>
                        <a:pt x="122" y="63"/>
                      </a:lnTo>
                      <a:lnTo>
                        <a:pt x="118" y="73"/>
                      </a:lnTo>
                      <a:lnTo>
                        <a:pt x="113" y="81"/>
                      </a:lnTo>
                      <a:lnTo>
                        <a:pt x="105" y="89"/>
                      </a:lnTo>
                      <a:lnTo>
                        <a:pt x="95" y="95"/>
                      </a:lnTo>
                      <a:lnTo>
                        <a:pt x="85" y="100"/>
                      </a:lnTo>
                      <a:lnTo>
                        <a:pt x="74" y="103"/>
                      </a:lnTo>
                      <a:lnTo>
                        <a:pt x="61" y="104"/>
                      </a:lnTo>
                      <a:lnTo>
                        <a:pt x="48" y="103"/>
                      </a:lnTo>
                      <a:lnTo>
                        <a:pt x="37" y="100"/>
                      </a:lnTo>
                      <a:lnTo>
                        <a:pt x="26" y="95"/>
                      </a:lnTo>
                      <a:lnTo>
                        <a:pt x="18" y="89"/>
                      </a:lnTo>
                      <a:lnTo>
                        <a:pt x="10" y="81"/>
                      </a:lnTo>
                      <a:lnTo>
                        <a:pt x="4" y="73"/>
                      </a:lnTo>
                      <a:lnTo>
                        <a:pt x="1" y="63"/>
                      </a:lnTo>
                      <a:lnTo>
                        <a:pt x="0" y="53"/>
                      </a:lnTo>
                      <a:lnTo>
                        <a:pt x="1" y="42"/>
                      </a:lnTo>
                      <a:lnTo>
                        <a:pt x="4" y="32"/>
                      </a:lnTo>
                      <a:lnTo>
                        <a:pt x="10" y="23"/>
                      </a:lnTo>
                      <a:lnTo>
                        <a:pt x="18" y="15"/>
                      </a:lnTo>
                      <a:lnTo>
                        <a:pt x="26" y="9"/>
                      </a:lnTo>
                      <a:lnTo>
                        <a:pt x="37" y="4"/>
                      </a:lnTo>
                      <a:lnTo>
                        <a:pt x="48" y="1"/>
                      </a:lnTo>
                      <a:lnTo>
                        <a:pt x="61" y="0"/>
                      </a:lnTo>
                      <a:close/>
                    </a:path>
                  </a:pathLst>
                </a:custGeom>
                <a:solidFill>
                  <a:srgbClr val="7F68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4" name="Freeform 289"/>
                <p:cNvSpPr>
                  <a:spLocks/>
                </p:cNvSpPr>
                <p:nvPr/>
              </p:nvSpPr>
              <p:spPr bwMode="auto">
                <a:xfrm>
                  <a:off x="714" y="1615"/>
                  <a:ext cx="63" cy="53"/>
                </a:xfrm>
                <a:custGeom>
                  <a:avLst/>
                  <a:gdLst>
                    <a:gd name="T0" fmla="*/ 1 w 124"/>
                    <a:gd name="T1" fmla="*/ 0 h 104"/>
                    <a:gd name="T2" fmla="*/ 1 w 124"/>
                    <a:gd name="T3" fmla="*/ 1 h 104"/>
                    <a:gd name="T4" fmla="*/ 1 w 124"/>
                    <a:gd name="T5" fmla="*/ 1 h 104"/>
                    <a:gd name="T6" fmla="*/ 1 w 124"/>
                    <a:gd name="T7" fmla="*/ 1 h 104"/>
                    <a:gd name="T8" fmla="*/ 1 w 124"/>
                    <a:gd name="T9" fmla="*/ 1 h 104"/>
                    <a:gd name="T10" fmla="*/ 1 w 124"/>
                    <a:gd name="T11" fmla="*/ 1 h 104"/>
                    <a:gd name="T12" fmla="*/ 1 w 124"/>
                    <a:gd name="T13" fmla="*/ 1 h 104"/>
                    <a:gd name="T14" fmla="*/ 1 w 124"/>
                    <a:gd name="T15" fmla="*/ 1 h 104"/>
                    <a:gd name="T16" fmla="*/ 1 w 124"/>
                    <a:gd name="T17" fmla="*/ 1 h 104"/>
                    <a:gd name="T18" fmla="*/ 1 w 124"/>
                    <a:gd name="T19" fmla="*/ 1 h 104"/>
                    <a:gd name="T20" fmla="*/ 1 w 124"/>
                    <a:gd name="T21" fmla="*/ 1 h 104"/>
                    <a:gd name="T22" fmla="*/ 1 w 124"/>
                    <a:gd name="T23" fmla="*/ 1 h 104"/>
                    <a:gd name="T24" fmla="*/ 1 w 124"/>
                    <a:gd name="T25" fmla="*/ 1 h 104"/>
                    <a:gd name="T26" fmla="*/ 1 w 124"/>
                    <a:gd name="T27" fmla="*/ 1 h 104"/>
                    <a:gd name="T28" fmla="*/ 1 w 124"/>
                    <a:gd name="T29" fmla="*/ 1 h 104"/>
                    <a:gd name="T30" fmla="*/ 1 w 124"/>
                    <a:gd name="T31" fmla="*/ 1 h 104"/>
                    <a:gd name="T32" fmla="*/ 1 w 124"/>
                    <a:gd name="T33" fmla="*/ 1 h 104"/>
                    <a:gd name="T34" fmla="*/ 1 w 124"/>
                    <a:gd name="T35" fmla="*/ 1 h 104"/>
                    <a:gd name="T36" fmla="*/ 1 w 124"/>
                    <a:gd name="T37" fmla="*/ 1 h 104"/>
                    <a:gd name="T38" fmla="*/ 1 w 124"/>
                    <a:gd name="T39" fmla="*/ 1 h 104"/>
                    <a:gd name="T40" fmla="*/ 1 w 124"/>
                    <a:gd name="T41" fmla="*/ 1 h 104"/>
                    <a:gd name="T42" fmla="*/ 1 w 124"/>
                    <a:gd name="T43" fmla="*/ 1 h 104"/>
                    <a:gd name="T44" fmla="*/ 1 w 124"/>
                    <a:gd name="T45" fmla="*/ 1 h 104"/>
                    <a:gd name="T46" fmla="*/ 1 w 124"/>
                    <a:gd name="T47" fmla="*/ 1 h 104"/>
                    <a:gd name="T48" fmla="*/ 0 w 124"/>
                    <a:gd name="T49" fmla="*/ 1 h 104"/>
                    <a:gd name="T50" fmla="*/ 1 w 124"/>
                    <a:gd name="T51" fmla="*/ 1 h 104"/>
                    <a:gd name="T52" fmla="*/ 1 w 124"/>
                    <a:gd name="T53" fmla="*/ 1 h 104"/>
                    <a:gd name="T54" fmla="*/ 1 w 124"/>
                    <a:gd name="T55" fmla="*/ 1 h 104"/>
                    <a:gd name="T56" fmla="*/ 1 w 124"/>
                    <a:gd name="T57" fmla="*/ 1 h 104"/>
                    <a:gd name="T58" fmla="*/ 1 w 124"/>
                    <a:gd name="T59" fmla="*/ 1 h 104"/>
                    <a:gd name="T60" fmla="*/ 1 w 124"/>
                    <a:gd name="T61" fmla="*/ 1 h 104"/>
                    <a:gd name="T62" fmla="*/ 1 w 124"/>
                    <a:gd name="T63" fmla="*/ 1 h 104"/>
                    <a:gd name="T64" fmla="*/ 1 w 124"/>
                    <a:gd name="T65" fmla="*/ 0 h 10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4"/>
                    <a:gd name="T100" fmla="*/ 0 h 104"/>
                    <a:gd name="T101" fmla="*/ 124 w 124"/>
                    <a:gd name="T102" fmla="*/ 104 h 10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4" h="104">
                      <a:moveTo>
                        <a:pt x="61" y="0"/>
                      </a:moveTo>
                      <a:lnTo>
                        <a:pt x="74" y="1"/>
                      </a:lnTo>
                      <a:lnTo>
                        <a:pt x="85" y="4"/>
                      </a:lnTo>
                      <a:lnTo>
                        <a:pt x="97" y="9"/>
                      </a:lnTo>
                      <a:lnTo>
                        <a:pt x="106" y="15"/>
                      </a:lnTo>
                      <a:lnTo>
                        <a:pt x="114" y="23"/>
                      </a:lnTo>
                      <a:lnTo>
                        <a:pt x="120" y="31"/>
                      </a:lnTo>
                      <a:lnTo>
                        <a:pt x="123" y="41"/>
                      </a:lnTo>
                      <a:lnTo>
                        <a:pt x="124" y="51"/>
                      </a:lnTo>
                      <a:lnTo>
                        <a:pt x="123" y="62"/>
                      </a:lnTo>
                      <a:lnTo>
                        <a:pt x="120" y="72"/>
                      </a:lnTo>
                      <a:lnTo>
                        <a:pt x="114" y="81"/>
                      </a:lnTo>
                      <a:lnTo>
                        <a:pt x="106" y="88"/>
                      </a:lnTo>
                      <a:lnTo>
                        <a:pt x="97" y="95"/>
                      </a:lnTo>
                      <a:lnTo>
                        <a:pt x="85" y="100"/>
                      </a:lnTo>
                      <a:lnTo>
                        <a:pt x="74" y="103"/>
                      </a:lnTo>
                      <a:lnTo>
                        <a:pt x="61" y="104"/>
                      </a:lnTo>
                      <a:lnTo>
                        <a:pt x="48" y="103"/>
                      </a:lnTo>
                      <a:lnTo>
                        <a:pt x="37" y="100"/>
                      </a:lnTo>
                      <a:lnTo>
                        <a:pt x="26" y="95"/>
                      </a:lnTo>
                      <a:lnTo>
                        <a:pt x="18" y="88"/>
                      </a:lnTo>
                      <a:lnTo>
                        <a:pt x="10" y="81"/>
                      </a:lnTo>
                      <a:lnTo>
                        <a:pt x="4" y="72"/>
                      </a:lnTo>
                      <a:lnTo>
                        <a:pt x="1" y="62"/>
                      </a:lnTo>
                      <a:lnTo>
                        <a:pt x="0" y="51"/>
                      </a:lnTo>
                      <a:lnTo>
                        <a:pt x="1" y="41"/>
                      </a:lnTo>
                      <a:lnTo>
                        <a:pt x="4" y="31"/>
                      </a:lnTo>
                      <a:lnTo>
                        <a:pt x="10" y="23"/>
                      </a:lnTo>
                      <a:lnTo>
                        <a:pt x="18" y="15"/>
                      </a:lnTo>
                      <a:lnTo>
                        <a:pt x="26" y="9"/>
                      </a:lnTo>
                      <a:lnTo>
                        <a:pt x="37" y="4"/>
                      </a:lnTo>
                      <a:lnTo>
                        <a:pt x="48" y="1"/>
                      </a:lnTo>
                      <a:lnTo>
                        <a:pt x="61" y="0"/>
                      </a:lnTo>
                      <a:close/>
                    </a:path>
                  </a:pathLst>
                </a:custGeom>
                <a:solidFill>
                  <a:srgbClr val="7F68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5" name="Freeform 290"/>
                <p:cNvSpPr>
                  <a:spLocks/>
                </p:cNvSpPr>
                <p:nvPr/>
              </p:nvSpPr>
              <p:spPr bwMode="auto">
                <a:xfrm>
                  <a:off x="894" y="1622"/>
                  <a:ext cx="61" cy="53"/>
                </a:xfrm>
                <a:custGeom>
                  <a:avLst/>
                  <a:gdLst>
                    <a:gd name="T0" fmla="*/ 0 w 123"/>
                    <a:gd name="T1" fmla="*/ 0 h 105"/>
                    <a:gd name="T2" fmla="*/ 0 w 123"/>
                    <a:gd name="T3" fmla="*/ 1 h 105"/>
                    <a:gd name="T4" fmla="*/ 0 w 123"/>
                    <a:gd name="T5" fmla="*/ 1 h 105"/>
                    <a:gd name="T6" fmla="*/ 0 w 123"/>
                    <a:gd name="T7" fmla="*/ 1 h 105"/>
                    <a:gd name="T8" fmla="*/ 0 w 123"/>
                    <a:gd name="T9" fmla="*/ 1 h 105"/>
                    <a:gd name="T10" fmla="*/ 0 w 123"/>
                    <a:gd name="T11" fmla="*/ 1 h 105"/>
                    <a:gd name="T12" fmla="*/ 0 w 123"/>
                    <a:gd name="T13" fmla="*/ 1 h 105"/>
                    <a:gd name="T14" fmla="*/ 0 w 123"/>
                    <a:gd name="T15" fmla="*/ 1 h 105"/>
                    <a:gd name="T16" fmla="*/ 0 w 123"/>
                    <a:gd name="T17" fmla="*/ 1 h 105"/>
                    <a:gd name="T18" fmla="*/ 0 w 123"/>
                    <a:gd name="T19" fmla="*/ 1 h 105"/>
                    <a:gd name="T20" fmla="*/ 0 w 123"/>
                    <a:gd name="T21" fmla="*/ 1 h 105"/>
                    <a:gd name="T22" fmla="*/ 0 w 123"/>
                    <a:gd name="T23" fmla="*/ 1 h 105"/>
                    <a:gd name="T24" fmla="*/ 0 w 123"/>
                    <a:gd name="T25" fmla="*/ 1 h 105"/>
                    <a:gd name="T26" fmla="*/ 0 w 123"/>
                    <a:gd name="T27" fmla="*/ 1 h 105"/>
                    <a:gd name="T28" fmla="*/ 0 w 123"/>
                    <a:gd name="T29" fmla="*/ 1 h 105"/>
                    <a:gd name="T30" fmla="*/ 0 w 123"/>
                    <a:gd name="T31" fmla="*/ 1 h 105"/>
                    <a:gd name="T32" fmla="*/ 0 w 123"/>
                    <a:gd name="T33" fmla="*/ 1 h 105"/>
                    <a:gd name="T34" fmla="*/ 0 w 123"/>
                    <a:gd name="T35" fmla="*/ 1 h 105"/>
                    <a:gd name="T36" fmla="*/ 0 w 123"/>
                    <a:gd name="T37" fmla="*/ 1 h 105"/>
                    <a:gd name="T38" fmla="*/ 0 w 123"/>
                    <a:gd name="T39" fmla="*/ 1 h 105"/>
                    <a:gd name="T40" fmla="*/ 0 w 123"/>
                    <a:gd name="T41" fmla="*/ 1 h 105"/>
                    <a:gd name="T42" fmla="*/ 0 w 123"/>
                    <a:gd name="T43" fmla="*/ 1 h 105"/>
                    <a:gd name="T44" fmla="*/ 0 w 123"/>
                    <a:gd name="T45" fmla="*/ 1 h 105"/>
                    <a:gd name="T46" fmla="*/ 0 w 123"/>
                    <a:gd name="T47" fmla="*/ 1 h 105"/>
                    <a:gd name="T48" fmla="*/ 0 w 123"/>
                    <a:gd name="T49" fmla="*/ 1 h 105"/>
                    <a:gd name="T50" fmla="*/ 0 w 123"/>
                    <a:gd name="T51" fmla="*/ 1 h 105"/>
                    <a:gd name="T52" fmla="*/ 0 w 123"/>
                    <a:gd name="T53" fmla="*/ 1 h 105"/>
                    <a:gd name="T54" fmla="*/ 0 w 123"/>
                    <a:gd name="T55" fmla="*/ 1 h 105"/>
                    <a:gd name="T56" fmla="*/ 0 w 123"/>
                    <a:gd name="T57" fmla="*/ 1 h 105"/>
                    <a:gd name="T58" fmla="*/ 0 w 123"/>
                    <a:gd name="T59" fmla="*/ 1 h 105"/>
                    <a:gd name="T60" fmla="*/ 0 w 123"/>
                    <a:gd name="T61" fmla="*/ 1 h 105"/>
                    <a:gd name="T62" fmla="*/ 0 w 123"/>
                    <a:gd name="T63" fmla="*/ 1 h 105"/>
                    <a:gd name="T64" fmla="*/ 0 w 123"/>
                    <a:gd name="T65" fmla="*/ 0 h 1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3"/>
                    <a:gd name="T100" fmla="*/ 0 h 105"/>
                    <a:gd name="T101" fmla="*/ 123 w 123"/>
                    <a:gd name="T102" fmla="*/ 105 h 10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3" h="105">
                      <a:moveTo>
                        <a:pt x="62" y="0"/>
                      </a:moveTo>
                      <a:lnTo>
                        <a:pt x="75" y="2"/>
                      </a:lnTo>
                      <a:lnTo>
                        <a:pt x="86" y="5"/>
                      </a:lnTo>
                      <a:lnTo>
                        <a:pt x="97" y="10"/>
                      </a:lnTo>
                      <a:lnTo>
                        <a:pt x="105" y="17"/>
                      </a:lnTo>
                      <a:lnTo>
                        <a:pt x="113" y="23"/>
                      </a:lnTo>
                      <a:lnTo>
                        <a:pt x="119" y="33"/>
                      </a:lnTo>
                      <a:lnTo>
                        <a:pt x="122" y="43"/>
                      </a:lnTo>
                      <a:lnTo>
                        <a:pt x="123" y="53"/>
                      </a:lnTo>
                      <a:lnTo>
                        <a:pt x="122" y="64"/>
                      </a:lnTo>
                      <a:lnTo>
                        <a:pt x="119" y="74"/>
                      </a:lnTo>
                      <a:lnTo>
                        <a:pt x="113" y="82"/>
                      </a:lnTo>
                      <a:lnTo>
                        <a:pt x="105" y="90"/>
                      </a:lnTo>
                      <a:lnTo>
                        <a:pt x="97" y="96"/>
                      </a:lnTo>
                      <a:lnTo>
                        <a:pt x="86" y="101"/>
                      </a:lnTo>
                      <a:lnTo>
                        <a:pt x="75" y="104"/>
                      </a:lnTo>
                      <a:lnTo>
                        <a:pt x="62" y="105"/>
                      </a:lnTo>
                      <a:lnTo>
                        <a:pt x="50" y="104"/>
                      </a:lnTo>
                      <a:lnTo>
                        <a:pt x="38" y="101"/>
                      </a:lnTo>
                      <a:lnTo>
                        <a:pt x="28" y="96"/>
                      </a:lnTo>
                      <a:lnTo>
                        <a:pt x="19" y="90"/>
                      </a:lnTo>
                      <a:lnTo>
                        <a:pt x="10" y="82"/>
                      </a:lnTo>
                      <a:lnTo>
                        <a:pt x="5" y="74"/>
                      </a:lnTo>
                      <a:lnTo>
                        <a:pt x="1" y="64"/>
                      </a:lnTo>
                      <a:lnTo>
                        <a:pt x="0" y="53"/>
                      </a:lnTo>
                      <a:lnTo>
                        <a:pt x="1" y="43"/>
                      </a:lnTo>
                      <a:lnTo>
                        <a:pt x="5" y="33"/>
                      </a:lnTo>
                      <a:lnTo>
                        <a:pt x="10" y="23"/>
                      </a:lnTo>
                      <a:lnTo>
                        <a:pt x="19" y="17"/>
                      </a:lnTo>
                      <a:lnTo>
                        <a:pt x="28" y="10"/>
                      </a:lnTo>
                      <a:lnTo>
                        <a:pt x="38" y="5"/>
                      </a:lnTo>
                      <a:lnTo>
                        <a:pt x="50" y="2"/>
                      </a:lnTo>
                      <a:lnTo>
                        <a:pt x="62" y="0"/>
                      </a:lnTo>
                      <a:close/>
                    </a:path>
                  </a:pathLst>
                </a:custGeom>
                <a:solidFill>
                  <a:srgbClr val="7F68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6" name="Freeform 291"/>
                <p:cNvSpPr>
                  <a:spLocks/>
                </p:cNvSpPr>
                <p:nvPr/>
              </p:nvSpPr>
              <p:spPr bwMode="auto">
                <a:xfrm>
                  <a:off x="1006" y="1605"/>
                  <a:ext cx="61" cy="52"/>
                </a:xfrm>
                <a:custGeom>
                  <a:avLst/>
                  <a:gdLst>
                    <a:gd name="T0" fmla="*/ 1 w 122"/>
                    <a:gd name="T1" fmla="*/ 0 h 105"/>
                    <a:gd name="T2" fmla="*/ 1 w 122"/>
                    <a:gd name="T3" fmla="*/ 0 h 105"/>
                    <a:gd name="T4" fmla="*/ 1 w 122"/>
                    <a:gd name="T5" fmla="*/ 0 h 105"/>
                    <a:gd name="T6" fmla="*/ 1 w 122"/>
                    <a:gd name="T7" fmla="*/ 0 h 105"/>
                    <a:gd name="T8" fmla="*/ 1 w 122"/>
                    <a:gd name="T9" fmla="*/ 0 h 105"/>
                    <a:gd name="T10" fmla="*/ 1 w 122"/>
                    <a:gd name="T11" fmla="*/ 0 h 105"/>
                    <a:gd name="T12" fmla="*/ 1 w 122"/>
                    <a:gd name="T13" fmla="*/ 0 h 105"/>
                    <a:gd name="T14" fmla="*/ 1 w 122"/>
                    <a:gd name="T15" fmla="*/ 0 h 105"/>
                    <a:gd name="T16" fmla="*/ 1 w 122"/>
                    <a:gd name="T17" fmla="*/ 0 h 105"/>
                    <a:gd name="T18" fmla="*/ 1 w 122"/>
                    <a:gd name="T19" fmla="*/ 0 h 105"/>
                    <a:gd name="T20" fmla="*/ 1 w 122"/>
                    <a:gd name="T21" fmla="*/ 0 h 105"/>
                    <a:gd name="T22" fmla="*/ 1 w 122"/>
                    <a:gd name="T23" fmla="*/ 0 h 105"/>
                    <a:gd name="T24" fmla="*/ 1 w 122"/>
                    <a:gd name="T25" fmla="*/ 0 h 105"/>
                    <a:gd name="T26" fmla="*/ 1 w 122"/>
                    <a:gd name="T27" fmla="*/ 0 h 105"/>
                    <a:gd name="T28" fmla="*/ 1 w 122"/>
                    <a:gd name="T29" fmla="*/ 0 h 105"/>
                    <a:gd name="T30" fmla="*/ 1 w 122"/>
                    <a:gd name="T31" fmla="*/ 0 h 105"/>
                    <a:gd name="T32" fmla="*/ 1 w 122"/>
                    <a:gd name="T33" fmla="*/ 0 h 105"/>
                    <a:gd name="T34" fmla="*/ 1 w 122"/>
                    <a:gd name="T35" fmla="*/ 0 h 105"/>
                    <a:gd name="T36" fmla="*/ 1 w 122"/>
                    <a:gd name="T37" fmla="*/ 0 h 105"/>
                    <a:gd name="T38" fmla="*/ 1 w 122"/>
                    <a:gd name="T39" fmla="*/ 0 h 105"/>
                    <a:gd name="T40" fmla="*/ 1 w 122"/>
                    <a:gd name="T41" fmla="*/ 0 h 105"/>
                    <a:gd name="T42" fmla="*/ 1 w 122"/>
                    <a:gd name="T43" fmla="*/ 0 h 105"/>
                    <a:gd name="T44" fmla="*/ 1 w 122"/>
                    <a:gd name="T45" fmla="*/ 0 h 105"/>
                    <a:gd name="T46" fmla="*/ 1 w 122"/>
                    <a:gd name="T47" fmla="*/ 0 h 105"/>
                    <a:gd name="T48" fmla="*/ 0 w 122"/>
                    <a:gd name="T49" fmla="*/ 0 h 105"/>
                    <a:gd name="T50" fmla="*/ 1 w 122"/>
                    <a:gd name="T51" fmla="*/ 0 h 105"/>
                    <a:gd name="T52" fmla="*/ 1 w 122"/>
                    <a:gd name="T53" fmla="*/ 0 h 105"/>
                    <a:gd name="T54" fmla="*/ 1 w 122"/>
                    <a:gd name="T55" fmla="*/ 0 h 105"/>
                    <a:gd name="T56" fmla="*/ 1 w 122"/>
                    <a:gd name="T57" fmla="*/ 0 h 105"/>
                    <a:gd name="T58" fmla="*/ 1 w 122"/>
                    <a:gd name="T59" fmla="*/ 0 h 105"/>
                    <a:gd name="T60" fmla="*/ 1 w 122"/>
                    <a:gd name="T61" fmla="*/ 0 h 105"/>
                    <a:gd name="T62" fmla="*/ 1 w 122"/>
                    <a:gd name="T63" fmla="*/ 0 h 105"/>
                    <a:gd name="T64" fmla="*/ 1 w 122"/>
                    <a:gd name="T65" fmla="*/ 0 h 1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2"/>
                    <a:gd name="T100" fmla="*/ 0 h 105"/>
                    <a:gd name="T101" fmla="*/ 122 w 122"/>
                    <a:gd name="T102" fmla="*/ 105 h 10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2" h="105">
                      <a:moveTo>
                        <a:pt x="61" y="0"/>
                      </a:moveTo>
                      <a:lnTo>
                        <a:pt x="73" y="1"/>
                      </a:lnTo>
                      <a:lnTo>
                        <a:pt x="85" y="4"/>
                      </a:lnTo>
                      <a:lnTo>
                        <a:pt x="95" y="9"/>
                      </a:lnTo>
                      <a:lnTo>
                        <a:pt x="103" y="16"/>
                      </a:lnTo>
                      <a:lnTo>
                        <a:pt x="111" y="23"/>
                      </a:lnTo>
                      <a:lnTo>
                        <a:pt x="117" y="32"/>
                      </a:lnTo>
                      <a:lnTo>
                        <a:pt x="121" y="43"/>
                      </a:lnTo>
                      <a:lnTo>
                        <a:pt x="122" y="53"/>
                      </a:lnTo>
                      <a:lnTo>
                        <a:pt x="121" y="63"/>
                      </a:lnTo>
                      <a:lnTo>
                        <a:pt x="117" y="74"/>
                      </a:lnTo>
                      <a:lnTo>
                        <a:pt x="111" y="82"/>
                      </a:lnTo>
                      <a:lnTo>
                        <a:pt x="103" y="90"/>
                      </a:lnTo>
                      <a:lnTo>
                        <a:pt x="95" y="96"/>
                      </a:lnTo>
                      <a:lnTo>
                        <a:pt x="85" y="100"/>
                      </a:lnTo>
                      <a:lnTo>
                        <a:pt x="73" y="104"/>
                      </a:lnTo>
                      <a:lnTo>
                        <a:pt x="61" y="105"/>
                      </a:lnTo>
                      <a:lnTo>
                        <a:pt x="48" y="104"/>
                      </a:lnTo>
                      <a:lnTo>
                        <a:pt x="37" y="100"/>
                      </a:lnTo>
                      <a:lnTo>
                        <a:pt x="26" y="96"/>
                      </a:lnTo>
                      <a:lnTo>
                        <a:pt x="18" y="90"/>
                      </a:lnTo>
                      <a:lnTo>
                        <a:pt x="10" y="82"/>
                      </a:lnTo>
                      <a:lnTo>
                        <a:pt x="4" y="74"/>
                      </a:lnTo>
                      <a:lnTo>
                        <a:pt x="1" y="63"/>
                      </a:lnTo>
                      <a:lnTo>
                        <a:pt x="0" y="53"/>
                      </a:lnTo>
                      <a:lnTo>
                        <a:pt x="1" y="43"/>
                      </a:lnTo>
                      <a:lnTo>
                        <a:pt x="4" y="32"/>
                      </a:lnTo>
                      <a:lnTo>
                        <a:pt x="10" y="23"/>
                      </a:lnTo>
                      <a:lnTo>
                        <a:pt x="18" y="16"/>
                      </a:lnTo>
                      <a:lnTo>
                        <a:pt x="26" y="9"/>
                      </a:lnTo>
                      <a:lnTo>
                        <a:pt x="37" y="4"/>
                      </a:lnTo>
                      <a:lnTo>
                        <a:pt x="48" y="1"/>
                      </a:lnTo>
                      <a:lnTo>
                        <a:pt x="61" y="0"/>
                      </a:lnTo>
                      <a:close/>
                    </a:path>
                  </a:pathLst>
                </a:custGeom>
                <a:solidFill>
                  <a:srgbClr val="7F68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7" name="Freeform 292"/>
                <p:cNvSpPr>
                  <a:spLocks/>
                </p:cNvSpPr>
                <p:nvPr/>
              </p:nvSpPr>
              <p:spPr bwMode="auto">
                <a:xfrm>
                  <a:off x="596" y="1586"/>
                  <a:ext cx="62" cy="52"/>
                </a:xfrm>
                <a:custGeom>
                  <a:avLst/>
                  <a:gdLst>
                    <a:gd name="T0" fmla="*/ 1 w 124"/>
                    <a:gd name="T1" fmla="*/ 0 h 105"/>
                    <a:gd name="T2" fmla="*/ 1 w 124"/>
                    <a:gd name="T3" fmla="*/ 0 h 105"/>
                    <a:gd name="T4" fmla="*/ 1 w 124"/>
                    <a:gd name="T5" fmla="*/ 0 h 105"/>
                    <a:gd name="T6" fmla="*/ 1 w 124"/>
                    <a:gd name="T7" fmla="*/ 0 h 105"/>
                    <a:gd name="T8" fmla="*/ 1 w 124"/>
                    <a:gd name="T9" fmla="*/ 0 h 105"/>
                    <a:gd name="T10" fmla="*/ 1 w 124"/>
                    <a:gd name="T11" fmla="*/ 0 h 105"/>
                    <a:gd name="T12" fmla="*/ 1 w 124"/>
                    <a:gd name="T13" fmla="*/ 0 h 105"/>
                    <a:gd name="T14" fmla="*/ 1 w 124"/>
                    <a:gd name="T15" fmla="*/ 0 h 105"/>
                    <a:gd name="T16" fmla="*/ 1 w 124"/>
                    <a:gd name="T17" fmla="*/ 0 h 105"/>
                    <a:gd name="T18" fmla="*/ 1 w 124"/>
                    <a:gd name="T19" fmla="*/ 0 h 105"/>
                    <a:gd name="T20" fmla="*/ 1 w 124"/>
                    <a:gd name="T21" fmla="*/ 0 h 105"/>
                    <a:gd name="T22" fmla="*/ 1 w 124"/>
                    <a:gd name="T23" fmla="*/ 0 h 105"/>
                    <a:gd name="T24" fmla="*/ 1 w 124"/>
                    <a:gd name="T25" fmla="*/ 0 h 105"/>
                    <a:gd name="T26" fmla="*/ 1 w 124"/>
                    <a:gd name="T27" fmla="*/ 0 h 105"/>
                    <a:gd name="T28" fmla="*/ 1 w 124"/>
                    <a:gd name="T29" fmla="*/ 0 h 105"/>
                    <a:gd name="T30" fmla="*/ 1 w 124"/>
                    <a:gd name="T31" fmla="*/ 0 h 105"/>
                    <a:gd name="T32" fmla="*/ 1 w 124"/>
                    <a:gd name="T33" fmla="*/ 0 h 105"/>
                    <a:gd name="T34" fmla="*/ 1 w 124"/>
                    <a:gd name="T35" fmla="*/ 0 h 105"/>
                    <a:gd name="T36" fmla="*/ 1 w 124"/>
                    <a:gd name="T37" fmla="*/ 0 h 105"/>
                    <a:gd name="T38" fmla="*/ 1 w 124"/>
                    <a:gd name="T39" fmla="*/ 0 h 105"/>
                    <a:gd name="T40" fmla="*/ 1 w 124"/>
                    <a:gd name="T41" fmla="*/ 0 h 105"/>
                    <a:gd name="T42" fmla="*/ 1 w 124"/>
                    <a:gd name="T43" fmla="*/ 0 h 105"/>
                    <a:gd name="T44" fmla="*/ 1 w 124"/>
                    <a:gd name="T45" fmla="*/ 0 h 105"/>
                    <a:gd name="T46" fmla="*/ 1 w 124"/>
                    <a:gd name="T47" fmla="*/ 0 h 105"/>
                    <a:gd name="T48" fmla="*/ 0 w 124"/>
                    <a:gd name="T49" fmla="*/ 0 h 105"/>
                    <a:gd name="T50" fmla="*/ 1 w 124"/>
                    <a:gd name="T51" fmla="*/ 0 h 105"/>
                    <a:gd name="T52" fmla="*/ 1 w 124"/>
                    <a:gd name="T53" fmla="*/ 0 h 105"/>
                    <a:gd name="T54" fmla="*/ 1 w 124"/>
                    <a:gd name="T55" fmla="*/ 0 h 105"/>
                    <a:gd name="T56" fmla="*/ 1 w 124"/>
                    <a:gd name="T57" fmla="*/ 0 h 105"/>
                    <a:gd name="T58" fmla="*/ 1 w 124"/>
                    <a:gd name="T59" fmla="*/ 0 h 105"/>
                    <a:gd name="T60" fmla="*/ 1 w 124"/>
                    <a:gd name="T61" fmla="*/ 0 h 105"/>
                    <a:gd name="T62" fmla="*/ 1 w 124"/>
                    <a:gd name="T63" fmla="*/ 0 h 105"/>
                    <a:gd name="T64" fmla="*/ 1 w 124"/>
                    <a:gd name="T65" fmla="*/ 0 h 1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4"/>
                    <a:gd name="T100" fmla="*/ 0 h 105"/>
                    <a:gd name="T101" fmla="*/ 124 w 124"/>
                    <a:gd name="T102" fmla="*/ 105 h 10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4" h="105">
                      <a:moveTo>
                        <a:pt x="62" y="0"/>
                      </a:moveTo>
                      <a:lnTo>
                        <a:pt x="74" y="1"/>
                      </a:lnTo>
                      <a:lnTo>
                        <a:pt x="86" y="4"/>
                      </a:lnTo>
                      <a:lnTo>
                        <a:pt x="96" y="9"/>
                      </a:lnTo>
                      <a:lnTo>
                        <a:pt x="105" y="16"/>
                      </a:lnTo>
                      <a:lnTo>
                        <a:pt x="114" y="23"/>
                      </a:lnTo>
                      <a:lnTo>
                        <a:pt x="119" y="32"/>
                      </a:lnTo>
                      <a:lnTo>
                        <a:pt x="123" y="42"/>
                      </a:lnTo>
                      <a:lnTo>
                        <a:pt x="124" y="53"/>
                      </a:lnTo>
                      <a:lnTo>
                        <a:pt x="123" y="63"/>
                      </a:lnTo>
                      <a:lnTo>
                        <a:pt x="119" y="74"/>
                      </a:lnTo>
                      <a:lnTo>
                        <a:pt x="114" y="82"/>
                      </a:lnTo>
                      <a:lnTo>
                        <a:pt x="105" y="90"/>
                      </a:lnTo>
                      <a:lnTo>
                        <a:pt x="96" y="95"/>
                      </a:lnTo>
                      <a:lnTo>
                        <a:pt x="86" y="100"/>
                      </a:lnTo>
                      <a:lnTo>
                        <a:pt x="74" y="104"/>
                      </a:lnTo>
                      <a:lnTo>
                        <a:pt x="62" y="105"/>
                      </a:lnTo>
                      <a:lnTo>
                        <a:pt x="49" y="104"/>
                      </a:lnTo>
                      <a:lnTo>
                        <a:pt x="38" y="100"/>
                      </a:lnTo>
                      <a:lnTo>
                        <a:pt x="27" y="95"/>
                      </a:lnTo>
                      <a:lnTo>
                        <a:pt x="18" y="90"/>
                      </a:lnTo>
                      <a:lnTo>
                        <a:pt x="10" y="82"/>
                      </a:lnTo>
                      <a:lnTo>
                        <a:pt x="4" y="74"/>
                      </a:lnTo>
                      <a:lnTo>
                        <a:pt x="1" y="63"/>
                      </a:lnTo>
                      <a:lnTo>
                        <a:pt x="0" y="53"/>
                      </a:lnTo>
                      <a:lnTo>
                        <a:pt x="1" y="42"/>
                      </a:lnTo>
                      <a:lnTo>
                        <a:pt x="4" y="32"/>
                      </a:lnTo>
                      <a:lnTo>
                        <a:pt x="10" y="23"/>
                      </a:lnTo>
                      <a:lnTo>
                        <a:pt x="18" y="16"/>
                      </a:lnTo>
                      <a:lnTo>
                        <a:pt x="27" y="9"/>
                      </a:lnTo>
                      <a:lnTo>
                        <a:pt x="38" y="4"/>
                      </a:lnTo>
                      <a:lnTo>
                        <a:pt x="49" y="1"/>
                      </a:lnTo>
                      <a:lnTo>
                        <a:pt x="6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8" name="Freeform 293"/>
                <p:cNvSpPr>
                  <a:spLocks/>
                </p:cNvSpPr>
                <p:nvPr/>
              </p:nvSpPr>
              <p:spPr bwMode="auto">
                <a:xfrm>
                  <a:off x="706" y="1605"/>
                  <a:ext cx="61" cy="52"/>
                </a:xfrm>
                <a:custGeom>
                  <a:avLst/>
                  <a:gdLst>
                    <a:gd name="T0" fmla="*/ 0 w 123"/>
                    <a:gd name="T1" fmla="*/ 0 h 105"/>
                    <a:gd name="T2" fmla="*/ 0 w 123"/>
                    <a:gd name="T3" fmla="*/ 0 h 105"/>
                    <a:gd name="T4" fmla="*/ 0 w 123"/>
                    <a:gd name="T5" fmla="*/ 0 h 105"/>
                    <a:gd name="T6" fmla="*/ 0 w 123"/>
                    <a:gd name="T7" fmla="*/ 0 h 105"/>
                    <a:gd name="T8" fmla="*/ 0 w 123"/>
                    <a:gd name="T9" fmla="*/ 0 h 105"/>
                    <a:gd name="T10" fmla="*/ 0 w 123"/>
                    <a:gd name="T11" fmla="*/ 0 h 105"/>
                    <a:gd name="T12" fmla="*/ 0 w 123"/>
                    <a:gd name="T13" fmla="*/ 0 h 105"/>
                    <a:gd name="T14" fmla="*/ 0 w 123"/>
                    <a:gd name="T15" fmla="*/ 0 h 105"/>
                    <a:gd name="T16" fmla="*/ 0 w 123"/>
                    <a:gd name="T17" fmla="*/ 0 h 105"/>
                    <a:gd name="T18" fmla="*/ 0 w 123"/>
                    <a:gd name="T19" fmla="*/ 0 h 105"/>
                    <a:gd name="T20" fmla="*/ 0 w 123"/>
                    <a:gd name="T21" fmla="*/ 0 h 105"/>
                    <a:gd name="T22" fmla="*/ 0 w 123"/>
                    <a:gd name="T23" fmla="*/ 0 h 105"/>
                    <a:gd name="T24" fmla="*/ 0 w 123"/>
                    <a:gd name="T25" fmla="*/ 0 h 105"/>
                    <a:gd name="T26" fmla="*/ 0 w 123"/>
                    <a:gd name="T27" fmla="*/ 0 h 105"/>
                    <a:gd name="T28" fmla="*/ 0 w 123"/>
                    <a:gd name="T29" fmla="*/ 0 h 105"/>
                    <a:gd name="T30" fmla="*/ 0 w 123"/>
                    <a:gd name="T31" fmla="*/ 0 h 105"/>
                    <a:gd name="T32" fmla="*/ 0 w 123"/>
                    <a:gd name="T33" fmla="*/ 0 h 105"/>
                    <a:gd name="T34" fmla="*/ 0 w 123"/>
                    <a:gd name="T35" fmla="*/ 0 h 105"/>
                    <a:gd name="T36" fmla="*/ 0 w 123"/>
                    <a:gd name="T37" fmla="*/ 0 h 105"/>
                    <a:gd name="T38" fmla="*/ 0 w 123"/>
                    <a:gd name="T39" fmla="*/ 0 h 105"/>
                    <a:gd name="T40" fmla="*/ 0 w 123"/>
                    <a:gd name="T41" fmla="*/ 0 h 105"/>
                    <a:gd name="T42" fmla="*/ 0 w 123"/>
                    <a:gd name="T43" fmla="*/ 0 h 105"/>
                    <a:gd name="T44" fmla="*/ 0 w 123"/>
                    <a:gd name="T45" fmla="*/ 0 h 105"/>
                    <a:gd name="T46" fmla="*/ 0 w 123"/>
                    <a:gd name="T47" fmla="*/ 0 h 105"/>
                    <a:gd name="T48" fmla="*/ 0 w 123"/>
                    <a:gd name="T49" fmla="*/ 0 h 105"/>
                    <a:gd name="T50" fmla="*/ 0 w 123"/>
                    <a:gd name="T51" fmla="*/ 0 h 105"/>
                    <a:gd name="T52" fmla="*/ 0 w 123"/>
                    <a:gd name="T53" fmla="*/ 0 h 105"/>
                    <a:gd name="T54" fmla="*/ 0 w 123"/>
                    <a:gd name="T55" fmla="*/ 0 h 105"/>
                    <a:gd name="T56" fmla="*/ 0 w 123"/>
                    <a:gd name="T57" fmla="*/ 0 h 105"/>
                    <a:gd name="T58" fmla="*/ 0 w 123"/>
                    <a:gd name="T59" fmla="*/ 0 h 105"/>
                    <a:gd name="T60" fmla="*/ 0 w 123"/>
                    <a:gd name="T61" fmla="*/ 0 h 105"/>
                    <a:gd name="T62" fmla="*/ 0 w 123"/>
                    <a:gd name="T63" fmla="*/ 0 h 105"/>
                    <a:gd name="T64" fmla="*/ 0 w 123"/>
                    <a:gd name="T65" fmla="*/ 0 h 1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3"/>
                    <a:gd name="T100" fmla="*/ 0 h 105"/>
                    <a:gd name="T101" fmla="*/ 123 w 123"/>
                    <a:gd name="T102" fmla="*/ 105 h 10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3" h="105">
                      <a:moveTo>
                        <a:pt x="62" y="0"/>
                      </a:moveTo>
                      <a:lnTo>
                        <a:pt x="74" y="1"/>
                      </a:lnTo>
                      <a:lnTo>
                        <a:pt x="86" y="4"/>
                      </a:lnTo>
                      <a:lnTo>
                        <a:pt x="96" y="9"/>
                      </a:lnTo>
                      <a:lnTo>
                        <a:pt x="104" y="15"/>
                      </a:lnTo>
                      <a:lnTo>
                        <a:pt x="112" y="23"/>
                      </a:lnTo>
                      <a:lnTo>
                        <a:pt x="118" y="31"/>
                      </a:lnTo>
                      <a:lnTo>
                        <a:pt x="122" y="41"/>
                      </a:lnTo>
                      <a:lnTo>
                        <a:pt x="123" y="52"/>
                      </a:lnTo>
                      <a:lnTo>
                        <a:pt x="122" y="62"/>
                      </a:lnTo>
                      <a:lnTo>
                        <a:pt x="118" y="72"/>
                      </a:lnTo>
                      <a:lnTo>
                        <a:pt x="112" y="82"/>
                      </a:lnTo>
                      <a:lnTo>
                        <a:pt x="104" y="90"/>
                      </a:lnTo>
                      <a:lnTo>
                        <a:pt x="96" y="96"/>
                      </a:lnTo>
                      <a:lnTo>
                        <a:pt x="86" y="100"/>
                      </a:lnTo>
                      <a:lnTo>
                        <a:pt x="74" y="104"/>
                      </a:lnTo>
                      <a:lnTo>
                        <a:pt x="62" y="105"/>
                      </a:lnTo>
                      <a:lnTo>
                        <a:pt x="49" y="104"/>
                      </a:lnTo>
                      <a:lnTo>
                        <a:pt x="38" y="100"/>
                      </a:lnTo>
                      <a:lnTo>
                        <a:pt x="27" y="96"/>
                      </a:lnTo>
                      <a:lnTo>
                        <a:pt x="18" y="90"/>
                      </a:lnTo>
                      <a:lnTo>
                        <a:pt x="10" y="82"/>
                      </a:lnTo>
                      <a:lnTo>
                        <a:pt x="4" y="72"/>
                      </a:lnTo>
                      <a:lnTo>
                        <a:pt x="1" y="62"/>
                      </a:lnTo>
                      <a:lnTo>
                        <a:pt x="0" y="52"/>
                      </a:lnTo>
                      <a:lnTo>
                        <a:pt x="1" y="41"/>
                      </a:lnTo>
                      <a:lnTo>
                        <a:pt x="4" y="31"/>
                      </a:lnTo>
                      <a:lnTo>
                        <a:pt x="10" y="23"/>
                      </a:lnTo>
                      <a:lnTo>
                        <a:pt x="18" y="15"/>
                      </a:lnTo>
                      <a:lnTo>
                        <a:pt x="27" y="9"/>
                      </a:lnTo>
                      <a:lnTo>
                        <a:pt x="38" y="4"/>
                      </a:lnTo>
                      <a:lnTo>
                        <a:pt x="49" y="1"/>
                      </a:lnTo>
                      <a:lnTo>
                        <a:pt x="6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9" name="Freeform 294"/>
                <p:cNvSpPr>
                  <a:spLocks/>
                </p:cNvSpPr>
                <p:nvPr/>
              </p:nvSpPr>
              <p:spPr bwMode="auto">
                <a:xfrm>
                  <a:off x="885" y="1612"/>
                  <a:ext cx="62" cy="52"/>
                </a:xfrm>
                <a:custGeom>
                  <a:avLst/>
                  <a:gdLst>
                    <a:gd name="T0" fmla="*/ 1 w 122"/>
                    <a:gd name="T1" fmla="*/ 0 h 104"/>
                    <a:gd name="T2" fmla="*/ 1 w 122"/>
                    <a:gd name="T3" fmla="*/ 1 h 104"/>
                    <a:gd name="T4" fmla="*/ 1 w 122"/>
                    <a:gd name="T5" fmla="*/ 1 h 104"/>
                    <a:gd name="T6" fmla="*/ 1 w 122"/>
                    <a:gd name="T7" fmla="*/ 1 h 104"/>
                    <a:gd name="T8" fmla="*/ 1 w 122"/>
                    <a:gd name="T9" fmla="*/ 1 h 104"/>
                    <a:gd name="T10" fmla="*/ 1 w 122"/>
                    <a:gd name="T11" fmla="*/ 1 h 104"/>
                    <a:gd name="T12" fmla="*/ 1 w 122"/>
                    <a:gd name="T13" fmla="*/ 1 h 104"/>
                    <a:gd name="T14" fmla="*/ 1 w 122"/>
                    <a:gd name="T15" fmla="*/ 1 h 104"/>
                    <a:gd name="T16" fmla="*/ 1 w 122"/>
                    <a:gd name="T17" fmla="*/ 1 h 104"/>
                    <a:gd name="T18" fmla="*/ 1 w 122"/>
                    <a:gd name="T19" fmla="*/ 1 h 104"/>
                    <a:gd name="T20" fmla="*/ 1 w 122"/>
                    <a:gd name="T21" fmla="*/ 1 h 104"/>
                    <a:gd name="T22" fmla="*/ 1 w 122"/>
                    <a:gd name="T23" fmla="*/ 1 h 104"/>
                    <a:gd name="T24" fmla="*/ 1 w 122"/>
                    <a:gd name="T25" fmla="*/ 1 h 104"/>
                    <a:gd name="T26" fmla="*/ 1 w 122"/>
                    <a:gd name="T27" fmla="*/ 1 h 104"/>
                    <a:gd name="T28" fmla="*/ 1 w 122"/>
                    <a:gd name="T29" fmla="*/ 1 h 104"/>
                    <a:gd name="T30" fmla="*/ 1 w 122"/>
                    <a:gd name="T31" fmla="*/ 1 h 104"/>
                    <a:gd name="T32" fmla="*/ 1 w 122"/>
                    <a:gd name="T33" fmla="*/ 1 h 104"/>
                    <a:gd name="T34" fmla="*/ 1 w 122"/>
                    <a:gd name="T35" fmla="*/ 1 h 104"/>
                    <a:gd name="T36" fmla="*/ 1 w 122"/>
                    <a:gd name="T37" fmla="*/ 1 h 104"/>
                    <a:gd name="T38" fmla="*/ 1 w 122"/>
                    <a:gd name="T39" fmla="*/ 1 h 104"/>
                    <a:gd name="T40" fmla="*/ 1 w 122"/>
                    <a:gd name="T41" fmla="*/ 1 h 104"/>
                    <a:gd name="T42" fmla="*/ 1 w 122"/>
                    <a:gd name="T43" fmla="*/ 1 h 104"/>
                    <a:gd name="T44" fmla="*/ 1 w 122"/>
                    <a:gd name="T45" fmla="*/ 1 h 104"/>
                    <a:gd name="T46" fmla="*/ 1 w 122"/>
                    <a:gd name="T47" fmla="*/ 1 h 104"/>
                    <a:gd name="T48" fmla="*/ 0 w 122"/>
                    <a:gd name="T49" fmla="*/ 1 h 104"/>
                    <a:gd name="T50" fmla="*/ 1 w 122"/>
                    <a:gd name="T51" fmla="*/ 1 h 104"/>
                    <a:gd name="T52" fmla="*/ 1 w 122"/>
                    <a:gd name="T53" fmla="*/ 1 h 104"/>
                    <a:gd name="T54" fmla="*/ 1 w 122"/>
                    <a:gd name="T55" fmla="*/ 1 h 104"/>
                    <a:gd name="T56" fmla="*/ 1 w 122"/>
                    <a:gd name="T57" fmla="*/ 1 h 104"/>
                    <a:gd name="T58" fmla="*/ 1 w 122"/>
                    <a:gd name="T59" fmla="*/ 1 h 104"/>
                    <a:gd name="T60" fmla="*/ 1 w 122"/>
                    <a:gd name="T61" fmla="*/ 1 h 104"/>
                    <a:gd name="T62" fmla="*/ 1 w 122"/>
                    <a:gd name="T63" fmla="*/ 1 h 104"/>
                    <a:gd name="T64" fmla="*/ 1 w 122"/>
                    <a:gd name="T65" fmla="*/ 0 h 10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2"/>
                    <a:gd name="T100" fmla="*/ 0 h 104"/>
                    <a:gd name="T101" fmla="*/ 122 w 122"/>
                    <a:gd name="T102" fmla="*/ 104 h 10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2" h="104">
                      <a:moveTo>
                        <a:pt x="61" y="0"/>
                      </a:moveTo>
                      <a:lnTo>
                        <a:pt x="74" y="1"/>
                      </a:lnTo>
                      <a:lnTo>
                        <a:pt x="85" y="4"/>
                      </a:lnTo>
                      <a:lnTo>
                        <a:pt x="96" y="9"/>
                      </a:lnTo>
                      <a:lnTo>
                        <a:pt x="104" y="15"/>
                      </a:lnTo>
                      <a:lnTo>
                        <a:pt x="112" y="23"/>
                      </a:lnTo>
                      <a:lnTo>
                        <a:pt x="117" y="31"/>
                      </a:lnTo>
                      <a:lnTo>
                        <a:pt x="121" y="41"/>
                      </a:lnTo>
                      <a:lnTo>
                        <a:pt x="122" y="52"/>
                      </a:lnTo>
                      <a:lnTo>
                        <a:pt x="121" y="62"/>
                      </a:lnTo>
                      <a:lnTo>
                        <a:pt x="117" y="72"/>
                      </a:lnTo>
                      <a:lnTo>
                        <a:pt x="112" y="81"/>
                      </a:lnTo>
                      <a:lnTo>
                        <a:pt x="104" y="89"/>
                      </a:lnTo>
                      <a:lnTo>
                        <a:pt x="96" y="94"/>
                      </a:lnTo>
                      <a:lnTo>
                        <a:pt x="85" y="99"/>
                      </a:lnTo>
                      <a:lnTo>
                        <a:pt x="74" y="102"/>
                      </a:lnTo>
                      <a:lnTo>
                        <a:pt x="61" y="104"/>
                      </a:lnTo>
                      <a:lnTo>
                        <a:pt x="48" y="102"/>
                      </a:lnTo>
                      <a:lnTo>
                        <a:pt x="37" y="99"/>
                      </a:lnTo>
                      <a:lnTo>
                        <a:pt x="26" y="94"/>
                      </a:lnTo>
                      <a:lnTo>
                        <a:pt x="18" y="89"/>
                      </a:lnTo>
                      <a:lnTo>
                        <a:pt x="10" y="81"/>
                      </a:lnTo>
                      <a:lnTo>
                        <a:pt x="5" y="72"/>
                      </a:lnTo>
                      <a:lnTo>
                        <a:pt x="1" y="62"/>
                      </a:lnTo>
                      <a:lnTo>
                        <a:pt x="0" y="52"/>
                      </a:lnTo>
                      <a:lnTo>
                        <a:pt x="1" y="41"/>
                      </a:lnTo>
                      <a:lnTo>
                        <a:pt x="5" y="31"/>
                      </a:lnTo>
                      <a:lnTo>
                        <a:pt x="10" y="23"/>
                      </a:lnTo>
                      <a:lnTo>
                        <a:pt x="18" y="15"/>
                      </a:lnTo>
                      <a:lnTo>
                        <a:pt x="26" y="9"/>
                      </a:lnTo>
                      <a:lnTo>
                        <a:pt x="37" y="4"/>
                      </a:lnTo>
                      <a:lnTo>
                        <a:pt x="48" y="1"/>
                      </a:lnTo>
                      <a:lnTo>
                        <a:pt x="6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0" name="Freeform 295"/>
                <p:cNvSpPr>
                  <a:spLocks/>
                </p:cNvSpPr>
                <p:nvPr/>
              </p:nvSpPr>
              <p:spPr bwMode="auto">
                <a:xfrm>
                  <a:off x="997" y="1595"/>
                  <a:ext cx="62" cy="53"/>
                </a:xfrm>
                <a:custGeom>
                  <a:avLst/>
                  <a:gdLst>
                    <a:gd name="T0" fmla="*/ 1 w 124"/>
                    <a:gd name="T1" fmla="*/ 0 h 105"/>
                    <a:gd name="T2" fmla="*/ 1 w 124"/>
                    <a:gd name="T3" fmla="*/ 1 h 105"/>
                    <a:gd name="T4" fmla="*/ 1 w 124"/>
                    <a:gd name="T5" fmla="*/ 1 h 105"/>
                    <a:gd name="T6" fmla="*/ 1 w 124"/>
                    <a:gd name="T7" fmla="*/ 1 h 105"/>
                    <a:gd name="T8" fmla="*/ 1 w 124"/>
                    <a:gd name="T9" fmla="*/ 1 h 105"/>
                    <a:gd name="T10" fmla="*/ 1 w 124"/>
                    <a:gd name="T11" fmla="*/ 1 h 105"/>
                    <a:gd name="T12" fmla="*/ 1 w 124"/>
                    <a:gd name="T13" fmla="*/ 1 h 105"/>
                    <a:gd name="T14" fmla="*/ 1 w 124"/>
                    <a:gd name="T15" fmla="*/ 1 h 105"/>
                    <a:gd name="T16" fmla="*/ 1 w 124"/>
                    <a:gd name="T17" fmla="*/ 1 h 105"/>
                    <a:gd name="T18" fmla="*/ 1 w 124"/>
                    <a:gd name="T19" fmla="*/ 1 h 105"/>
                    <a:gd name="T20" fmla="*/ 1 w 124"/>
                    <a:gd name="T21" fmla="*/ 1 h 105"/>
                    <a:gd name="T22" fmla="*/ 1 w 124"/>
                    <a:gd name="T23" fmla="*/ 1 h 105"/>
                    <a:gd name="T24" fmla="*/ 1 w 124"/>
                    <a:gd name="T25" fmla="*/ 1 h 105"/>
                    <a:gd name="T26" fmla="*/ 1 w 124"/>
                    <a:gd name="T27" fmla="*/ 1 h 105"/>
                    <a:gd name="T28" fmla="*/ 1 w 124"/>
                    <a:gd name="T29" fmla="*/ 1 h 105"/>
                    <a:gd name="T30" fmla="*/ 1 w 124"/>
                    <a:gd name="T31" fmla="*/ 1 h 105"/>
                    <a:gd name="T32" fmla="*/ 1 w 124"/>
                    <a:gd name="T33" fmla="*/ 1 h 105"/>
                    <a:gd name="T34" fmla="*/ 1 w 124"/>
                    <a:gd name="T35" fmla="*/ 1 h 105"/>
                    <a:gd name="T36" fmla="*/ 1 w 124"/>
                    <a:gd name="T37" fmla="*/ 1 h 105"/>
                    <a:gd name="T38" fmla="*/ 1 w 124"/>
                    <a:gd name="T39" fmla="*/ 1 h 105"/>
                    <a:gd name="T40" fmla="*/ 1 w 124"/>
                    <a:gd name="T41" fmla="*/ 1 h 105"/>
                    <a:gd name="T42" fmla="*/ 1 w 124"/>
                    <a:gd name="T43" fmla="*/ 1 h 105"/>
                    <a:gd name="T44" fmla="*/ 1 w 124"/>
                    <a:gd name="T45" fmla="*/ 1 h 105"/>
                    <a:gd name="T46" fmla="*/ 1 w 124"/>
                    <a:gd name="T47" fmla="*/ 1 h 105"/>
                    <a:gd name="T48" fmla="*/ 0 w 124"/>
                    <a:gd name="T49" fmla="*/ 1 h 105"/>
                    <a:gd name="T50" fmla="*/ 1 w 124"/>
                    <a:gd name="T51" fmla="*/ 1 h 105"/>
                    <a:gd name="T52" fmla="*/ 1 w 124"/>
                    <a:gd name="T53" fmla="*/ 1 h 105"/>
                    <a:gd name="T54" fmla="*/ 1 w 124"/>
                    <a:gd name="T55" fmla="*/ 1 h 105"/>
                    <a:gd name="T56" fmla="*/ 1 w 124"/>
                    <a:gd name="T57" fmla="*/ 1 h 105"/>
                    <a:gd name="T58" fmla="*/ 1 w 124"/>
                    <a:gd name="T59" fmla="*/ 1 h 105"/>
                    <a:gd name="T60" fmla="*/ 1 w 124"/>
                    <a:gd name="T61" fmla="*/ 1 h 105"/>
                    <a:gd name="T62" fmla="*/ 1 w 124"/>
                    <a:gd name="T63" fmla="*/ 1 h 105"/>
                    <a:gd name="T64" fmla="*/ 1 w 124"/>
                    <a:gd name="T65" fmla="*/ 0 h 1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4"/>
                    <a:gd name="T100" fmla="*/ 0 h 105"/>
                    <a:gd name="T101" fmla="*/ 124 w 124"/>
                    <a:gd name="T102" fmla="*/ 105 h 10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4" h="105">
                      <a:moveTo>
                        <a:pt x="63" y="0"/>
                      </a:moveTo>
                      <a:lnTo>
                        <a:pt x="75" y="1"/>
                      </a:lnTo>
                      <a:lnTo>
                        <a:pt x="87" y="5"/>
                      </a:lnTo>
                      <a:lnTo>
                        <a:pt x="97" y="10"/>
                      </a:lnTo>
                      <a:lnTo>
                        <a:pt x="105" y="15"/>
                      </a:lnTo>
                      <a:lnTo>
                        <a:pt x="113" y="23"/>
                      </a:lnTo>
                      <a:lnTo>
                        <a:pt x="119" y="31"/>
                      </a:lnTo>
                      <a:lnTo>
                        <a:pt x="123" y="42"/>
                      </a:lnTo>
                      <a:lnTo>
                        <a:pt x="124" y="52"/>
                      </a:lnTo>
                      <a:lnTo>
                        <a:pt x="123" y="63"/>
                      </a:lnTo>
                      <a:lnTo>
                        <a:pt x="119" y="73"/>
                      </a:lnTo>
                      <a:lnTo>
                        <a:pt x="113" y="82"/>
                      </a:lnTo>
                      <a:lnTo>
                        <a:pt x="105" y="89"/>
                      </a:lnTo>
                      <a:lnTo>
                        <a:pt x="97" y="96"/>
                      </a:lnTo>
                      <a:lnTo>
                        <a:pt x="87" y="101"/>
                      </a:lnTo>
                      <a:lnTo>
                        <a:pt x="75" y="104"/>
                      </a:lnTo>
                      <a:lnTo>
                        <a:pt x="63" y="105"/>
                      </a:lnTo>
                      <a:lnTo>
                        <a:pt x="50" y="104"/>
                      </a:lnTo>
                      <a:lnTo>
                        <a:pt x="38" y="101"/>
                      </a:lnTo>
                      <a:lnTo>
                        <a:pt x="28" y="96"/>
                      </a:lnTo>
                      <a:lnTo>
                        <a:pt x="19" y="89"/>
                      </a:lnTo>
                      <a:lnTo>
                        <a:pt x="11" y="82"/>
                      </a:lnTo>
                      <a:lnTo>
                        <a:pt x="5" y="73"/>
                      </a:lnTo>
                      <a:lnTo>
                        <a:pt x="2" y="63"/>
                      </a:lnTo>
                      <a:lnTo>
                        <a:pt x="0" y="52"/>
                      </a:lnTo>
                      <a:lnTo>
                        <a:pt x="2" y="42"/>
                      </a:lnTo>
                      <a:lnTo>
                        <a:pt x="5" y="31"/>
                      </a:lnTo>
                      <a:lnTo>
                        <a:pt x="11" y="23"/>
                      </a:lnTo>
                      <a:lnTo>
                        <a:pt x="19" y="15"/>
                      </a:lnTo>
                      <a:lnTo>
                        <a:pt x="28" y="10"/>
                      </a:lnTo>
                      <a:lnTo>
                        <a:pt x="38" y="5"/>
                      </a:lnTo>
                      <a:lnTo>
                        <a:pt x="50" y="1"/>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1" name="Freeform 296"/>
                <p:cNvSpPr>
                  <a:spLocks/>
                </p:cNvSpPr>
                <p:nvPr/>
              </p:nvSpPr>
              <p:spPr bwMode="auto">
                <a:xfrm>
                  <a:off x="798" y="1588"/>
                  <a:ext cx="68" cy="118"/>
                </a:xfrm>
                <a:custGeom>
                  <a:avLst/>
                  <a:gdLst>
                    <a:gd name="T0" fmla="*/ 0 w 137"/>
                    <a:gd name="T1" fmla="*/ 0 h 237"/>
                    <a:gd name="T2" fmla="*/ 0 w 137"/>
                    <a:gd name="T3" fmla="*/ 0 h 237"/>
                    <a:gd name="T4" fmla="*/ 0 w 137"/>
                    <a:gd name="T5" fmla="*/ 0 h 237"/>
                    <a:gd name="T6" fmla="*/ 0 w 137"/>
                    <a:gd name="T7" fmla="*/ 0 h 237"/>
                    <a:gd name="T8" fmla="*/ 0 w 137"/>
                    <a:gd name="T9" fmla="*/ 0 h 237"/>
                    <a:gd name="T10" fmla="*/ 0 w 137"/>
                    <a:gd name="T11" fmla="*/ 0 h 237"/>
                    <a:gd name="T12" fmla="*/ 0 w 137"/>
                    <a:gd name="T13" fmla="*/ 0 h 237"/>
                    <a:gd name="T14" fmla="*/ 0 w 137"/>
                    <a:gd name="T15" fmla="*/ 0 h 237"/>
                    <a:gd name="T16" fmla="*/ 0 w 137"/>
                    <a:gd name="T17" fmla="*/ 0 h 237"/>
                    <a:gd name="T18" fmla="*/ 0 w 137"/>
                    <a:gd name="T19" fmla="*/ 0 h 237"/>
                    <a:gd name="T20" fmla="*/ 0 w 137"/>
                    <a:gd name="T21" fmla="*/ 0 h 237"/>
                    <a:gd name="T22" fmla="*/ 0 w 137"/>
                    <a:gd name="T23" fmla="*/ 0 h 237"/>
                    <a:gd name="T24" fmla="*/ 0 w 137"/>
                    <a:gd name="T25" fmla="*/ 0 h 237"/>
                    <a:gd name="T26" fmla="*/ 0 w 137"/>
                    <a:gd name="T27" fmla="*/ 0 h 237"/>
                    <a:gd name="T28" fmla="*/ 0 w 137"/>
                    <a:gd name="T29" fmla="*/ 0 h 237"/>
                    <a:gd name="T30" fmla="*/ 0 w 137"/>
                    <a:gd name="T31" fmla="*/ 0 h 237"/>
                    <a:gd name="T32" fmla="*/ 0 w 137"/>
                    <a:gd name="T33" fmla="*/ 0 h 237"/>
                    <a:gd name="T34" fmla="*/ 0 w 137"/>
                    <a:gd name="T35" fmla="*/ 0 h 237"/>
                    <a:gd name="T36" fmla="*/ 0 w 137"/>
                    <a:gd name="T37" fmla="*/ 0 h 237"/>
                    <a:gd name="T38" fmla="*/ 0 w 137"/>
                    <a:gd name="T39" fmla="*/ 0 h 237"/>
                    <a:gd name="T40" fmla="*/ 0 w 137"/>
                    <a:gd name="T41" fmla="*/ 0 h 237"/>
                    <a:gd name="T42" fmla="*/ 0 w 137"/>
                    <a:gd name="T43" fmla="*/ 0 h 237"/>
                    <a:gd name="T44" fmla="*/ 0 w 137"/>
                    <a:gd name="T45" fmla="*/ 0 h 237"/>
                    <a:gd name="T46" fmla="*/ 0 w 137"/>
                    <a:gd name="T47" fmla="*/ 0 h 237"/>
                    <a:gd name="T48" fmla="*/ 0 w 137"/>
                    <a:gd name="T49" fmla="*/ 0 h 23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37"/>
                    <a:gd name="T76" fmla="*/ 0 h 237"/>
                    <a:gd name="T77" fmla="*/ 137 w 137"/>
                    <a:gd name="T78" fmla="*/ 237 h 23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37" h="237">
                      <a:moveTo>
                        <a:pt x="0" y="47"/>
                      </a:moveTo>
                      <a:lnTo>
                        <a:pt x="0" y="68"/>
                      </a:lnTo>
                      <a:lnTo>
                        <a:pt x="16" y="96"/>
                      </a:lnTo>
                      <a:lnTo>
                        <a:pt x="16" y="151"/>
                      </a:lnTo>
                      <a:lnTo>
                        <a:pt x="3" y="176"/>
                      </a:lnTo>
                      <a:lnTo>
                        <a:pt x="3" y="202"/>
                      </a:lnTo>
                      <a:lnTo>
                        <a:pt x="22" y="216"/>
                      </a:lnTo>
                      <a:lnTo>
                        <a:pt x="40" y="227"/>
                      </a:lnTo>
                      <a:lnTo>
                        <a:pt x="56" y="234"/>
                      </a:lnTo>
                      <a:lnTo>
                        <a:pt x="72" y="237"/>
                      </a:lnTo>
                      <a:lnTo>
                        <a:pt x="89" y="234"/>
                      </a:lnTo>
                      <a:lnTo>
                        <a:pt x="105" y="226"/>
                      </a:lnTo>
                      <a:lnTo>
                        <a:pt x="121" y="211"/>
                      </a:lnTo>
                      <a:lnTo>
                        <a:pt x="137" y="189"/>
                      </a:lnTo>
                      <a:lnTo>
                        <a:pt x="114" y="151"/>
                      </a:lnTo>
                      <a:lnTo>
                        <a:pt x="114" y="74"/>
                      </a:lnTo>
                      <a:lnTo>
                        <a:pt x="130" y="53"/>
                      </a:lnTo>
                      <a:lnTo>
                        <a:pt x="117" y="32"/>
                      </a:lnTo>
                      <a:lnTo>
                        <a:pt x="102" y="15"/>
                      </a:lnTo>
                      <a:lnTo>
                        <a:pt x="84" y="5"/>
                      </a:lnTo>
                      <a:lnTo>
                        <a:pt x="66" y="0"/>
                      </a:lnTo>
                      <a:lnTo>
                        <a:pt x="46" y="3"/>
                      </a:lnTo>
                      <a:lnTo>
                        <a:pt x="28" y="11"/>
                      </a:lnTo>
                      <a:lnTo>
                        <a:pt x="13" y="26"/>
                      </a:lnTo>
                      <a:lnTo>
                        <a:pt x="0" y="47"/>
                      </a:lnTo>
                      <a:close/>
                    </a:path>
                  </a:pathLst>
                </a:custGeom>
                <a:solidFill>
                  <a:srgbClr val="7F68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2" name="Freeform 297"/>
                <p:cNvSpPr>
                  <a:spLocks/>
                </p:cNvSpPr>
                <p:nvPr/>
              </p:nvSpPr>
              <p:spPr bwMode="auto">
                <a:xfrm>
                  <a:off x="616" y="963"/>
                  <a:ext cx="412" cy="37"/>
                </a:xfrm>
                <a:custGeom>
                  <a:avLst/>
                  <a:gdLst>
                    <a:gd name="T0" fmla="*/ 0 w 825"/>
                    <a:gd name="T1" fmla="*/ 0 h 75"/>
                    <a:gd name="T2" fmla="*/ 0 w 825"/>
                    <a:gd name="T3" fmla="*/ 0 h 75"/>
                    <a:gd name="T4" fmla="*/ 3 w 825"/>
                    <a:gd name="T5" fmla="*/ 0 h 75"/>
                    <a:gd name="T6" fmla="*/ 3 w 825"/>
                    <a:gd name="T7" fmla="*/ 0 h 75"/>
                    <a:gd name="T8" fmla="*/ 0 w 825"/>
                    <a:gd name="T9" fmla="*/ 0 h 75"/>
                    <a:gd name="T10" fmla="*/ 0 60000 65536"/>
                    <a:gd name="T11" fmla="*/ 0 60000 65536"/>
                    <a:gd name="T12" fmla="*/ 0 60000 65536"/>
                    <a:gd name="T13" fmla="*/ 0 60000 65536"/>
                    <a:gd name="T14" fmla="*/ 0 60000 65536"/>
                    <a:gd name="T15" fmla="*/ 0 w 825"/>
                    <a:gd name="T16" fmla="*/ 0 h 75"/>
                    <a:gd name="T17" fmla="*/ 825 w 825"/>
                    <a:gd name="T18" fmla="*/ 75 h 75"/>
                  </a:gdLst>
                  <a:ahLst/>
                  <a:cxnLst>
                    <a:cxn ang="T10">
                      <a:pos x="T0" y="T1"/>
                    </a:cxn>
                    <a:cxn ang="T11">
                      <a:pos x="T2" y="T3"/>
                    </a:cxn>
                    <a:cxn ang="T12">
                      <a:pos x="T4" y="T5"/>
                    </a:cxn>
                    <a:cxn ang="T13">
                      <a:pos x="T6" y="T7"/>
                    </a:cxn>
                    <a:cxn ang="T14">
                      <a:pos x="T8" y="T9"/>
                    </a:cxn>
                  </a:cxnLst>
                  <a:rect l="T15" t="T16" r="T17" b="T18"/>
                  <a:pathLst>
                    <a:path w="825" h="75">
                      <a:moveTo>
                        <a:pt x="0" y="9"/>
                      </a:moveTo>
                      <a:lnTo>
                        <a:pt x="0" y="75"/>
                      </a:lnTo>
                      <a:lnTo>
                        <a:pt x="825" y="69"/>
                      </a:lnTo>
                      <a:lnTo>
                        <a:pt x="825" y="0"/>
                      </a:lnTo>
                      <a:lnTo>
                        <a:pt x="0" y="9"/>
                      </a:lnTo>
                      <a:close/>
                    </a:path>
                  </a:pathLst>
                </a:custGeom>
                <a:solidFill>
                  <a:srgbClr val="0028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3" name="Rectangle 298"/>
                <p:cNvSpPr>
                  <a:spLocks noChangeArrowheads="1"/>
                </p:cNvSpPr>
                <p:nvPr/>
              </p:nvSpPr>
              <p:spPr bwMode="auto">
                <a:xfrm>
                  <a:off x="675" y="972"/>
                  <a:ext cx="15" cy="22"/>
                </a:xfrm>
                <a:prstGeom prst="rect">
                  <a:avLst/>
                </a:prstGeom>
                <a:solidFill>
                  <a:srgbClr val="757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604" name="Rectangle 299"/>
                <p:cNvSpPr>
                  <a:spLocks noChangeArrowheads="1"/>
                </p:cNvSpPr>
                <p:nvPr/>
              </p:nvSpPr>
              <p:spPr bwMode="auto">
                <a:xfrm>
                  <a:off x="849" y="968"/>
                  <a:ext cx="92" cy="19"/>
                </a:xfrm>
                <a:prstGeom prst="rect">
                  <a:avLst/>
                </a:prstGeom>
                <a:solidFill>
                  <a:srgbClr val="757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605" name="Rectangle 300"/>
                <p:cNvSpPr>
                  <a:spLocks noChangeArrowheads="1"/>
                </p:cNvSpPr>
                <p:nvPr/>
              </p:nvSpPr>
              <p:spPr bwMode="auto">
                <a:xfrm>
                  <a:off x="954" y="972"/>
                  <a:ext cx="18" cy="16"/>
                </a:xfrm>
                <a:prstGeom prst="rect">
                  <a:avLst/>
                </a:prstGeom>
                <a:solidFill>
                  <a:srgbClr val="757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606" name="Rectangle 301"/>
                <p:cNvSpPr>
                  <a:spLocks noChangeArrowheads="1"/>
                </p:cNvSpPr>
                <p:nvPr/>
              </p:nvSpPr>
              <p:spPr bwMode="auto">
                <a:xfrm>
                  <a:off x="986" y="973"/>
                  <a:ext cx="26" cy="15"/>
                </a:xfrm>
                <a:prstGeom prst="rect">
                  <a:avLst/>
                </a:prstGeom>
                <a:solidFill>
                  <a:srgbClr val="757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607" name="Rectangle 302"/>
                <p:cNvSpPr>
                  <a:spLocks noChangeArrowheads="1"/>
                </p:cNvSpPr>
                <p:nvPr/>
              </p:nvSpPr>
              <p:spPr bwMode="auto">
                <a:xfrm>
                  <a:off x="633" y="1013"/>
                  <a:ext cx="30" cy="20"/>
                </a:xfrm>
                <a:prstGeom prst="rect">
                  <a:avLst/>
                </a:prstGeom>
                <a:solidFill>
                  <a:srgbClr val="002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608" name="Rectangle 303"/>
                <p:cNvSpPr>
                  <a:spLocks noChangeArrowheads="1"/>
                </p:cNvSpPr>
                <p:nvPr/>
              </p:nvSpPr>
              <p:spPr bwMode="auto">
                <a:xfrm>
                  <a:off x="633" y="1058"/>
                  <a:ext cx="30" cy="19"/>
                </a:xfrm>
                <a:prstGeom prst="rect">
                  <a:avLst/>
                </a:prstGeom>
                <a:solidFill>
                  <a:srgbClr val="002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609" name="Rectangle 304"/>
                <p:cNvSpPr>
                  <a:spLocks noChangeArrowheads="1"/>
                </p:cNvSpPr>
                <p:nvPr/>
              </p:nvSpPr>
              <p:spPr bwMode="auto">
                <a:xfrm>
                  <a:off x="633" y="1094"/>
                  <a:ext cx="23" cy="20"/>
                </a:xfrm>
                <a:prstGeom prst="rect">
                  <a:avLst/>
                </a:prstGeom>
                <a:solidFill>
                  <a:srgbClr val="002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610" name="Rectangle 305"/>
                <p:cNvSpPr>
                  <a:spLocks noChangeArrowheads="1"/>
                </p:cNvSpPr>
                <p:nvPr/>
              </p:nvSpPr>
              <p:spPr bwMode="auto">
                <a:xfrm>
                  <a:off x="844" y="1091"/>
                  <a:ext cx="24" cy="19"/>
                </a:xfrm>
                <a:prstGeom prst="rect">
                  <a:avLst/>
                </a:prstGeom>
                <a:solidFill>
                  <a:srgbClr val="002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611" name="Rectangle 306"/>
                <p:cNvSpPr>
                  <a:spLocks noChangeArrowheads="1"/>
                </p:cNvSpPr>
                <p:nvPr/>
              </p:nvSpPr>
              <p:spPr bwMode="auto">
                <a:xfrm>
                  <a:off x="633" y="1146"/>
                  <a:ext cx="36" cy="19"/>
                </a:xfrm>
                <a:prstGeom prst="rect">
                  <a:avLst/>
                </a:prstGeom>
                <a:solidFill>
                  <a:srgbClr val="002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612" name="Rectangle 307"/>
                <p:cNvSpPr>
                  <a:spLocks noChangeArrowheads="1"/>
                </p:cNvSpPr>
                <p:nvPr/>
              </p:nvSpPr>
              <p:spPr bwMode="auto">
                <a:xfrm>
                  <a:off x="633" y="1228"/>
                  <a:ext cx="36" cy="19"/>
                </a:xfrm>
                <a:prstGeom prst="rect">
                  <a:avLst/>
                </a:prstGeom>
                <a:solidFill>
                  <a:srgbClr val="002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613" name="Rectangle 308"/>
                <p:cNvSpPr>
                  <a:spLocks noChangeArrowheads="1"/>
                </p:cNvSpPr>
                <p:nvPr/>
              </p:nvSpPr>
              <p:spPr bwMode="auto">
                <a:xfrm>
                  <a:off x="633" y="1279"/>
                  <a:ext cx="36" cy="19"/>
                </a:xfrm>
                <a:prstGeom prst="rect">
                  <a:avLst/>
                </a:prstGeom>
                <a:solidFill>
                  <a:srgbClr val="002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614" name="Rectangle 309"/>
                <p:cNvSpPr>
                  <a:spLocks noChangeArrowheads="1"/>
                </p:cNvSpPr>
                <p:nvPr/>
              </p:nvSpPr>
              <p:spPr bwMode="auto">
                <a:xfrm>
                  <a:off x="682" y="1013"/>
                  <a:ext cx="25" cy="20"/>
                </a:xfrm>
                <a:prstGeom prst="rect">
                  <a:avLst/>
                </a:prstGeom>
                <a:solidFill>
                  <a:srgbClr val="002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615" name="Rectangle 310"/>
                <p:cNvSpPr>
                  <a:spLocks noChangeArrowheads="1"/>
                </p:cNvSpPr>
                <p:nvPr/>
              </p:nvSpPr>
              <p:spPr bwMode="auto">
                <a:xfrm>
                  <a:off x="682" y="1058"/>
                  <a:ext cx="25" cy="19"/>
                </a:xfrm>
                <a:prstGeom prst="rect">
                  <a:avLst/>
                </a:prstGeom>
                <a:solidFill>
                  <a:srgbClr val="002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616" name="Rectangle 311"/>
                <p:cNvSpPr>
                  <a:spLocks noChangeArrowheads="1"/>
                </p:cNvSpPr>
                <p:nvPr/>
              </p:nvSpPr>
              <p:spPr bwMode="auto">
                <a:xfrm>
                  <a:off x="671" y="1094"/>
                  <a:ext cx="19" cy="20"/>
                </a:xfrm>
                <a:prstGeom prst="rect">
                  <a:avLst/>
                </a:prstGeom>
                <a:solidFill>
                  <a:srgbClr val="002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617" name="Rectangle 312"/>
                <p:cNvSpPr>
                  <a:spLocks noChangeArrowheads="1"/>
                </p:cNvSpPr>
                <p:nvPr/>
              </p:nvSpPr>
              <p:spPr bwMode="auto">
                <a:xfrm>
                  <a:off x="882" y="1091"/>
                  <a:ext cx="20" cy="19"/>
                </a:xfrm>
                <a:prstGeom prst="rect">
                  <a:avLst/>
                </a:prstGeom>
                <a:solidFill>
                  <a:srgbClr val="002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618" name="Rectangle 313"/>
                <p:cNvSpPr>
                  <a:spLocks noChangeArrowheads="1"/>
                </p:cNvSpPr>
                <p:nvPr/>
              </p:nvSpPr>
              <p:spPr bwMode="auto">
                <a:xfrm>
                  <a:off x="691" y="1146"/>
                  <a:ext cx="30" cy="19"/>
                </a:xfrm>
                <a:prstGeom prst="rect">
                  <a:avLst/>
                </a:prstGeom>
                <a:solidFill>
                  <a:srgbClr val="002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619" name="Rectangle 314"/>
                <p:cNvSpPr>
                  <a:spLocks noChangeArrowheads="1"/>
                </p:cNvSpPr>
                <p:nvPr/>
              </p:nvSpPr>
              <p:spPr bwMode="auto">
                <a:xfrm>
                  <a:off x="691" y="1228"/>
                  <a:ext cx="30" cy="19"/>
                </a:xfrm>
                <a:prstGeom prst="rect">
                  <a:avLst/>
                </a:prstGeom>
                <a:solidFill>
                  <a:srgbClr val="002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620" name="Rectangle 315"/>
                <p:cNvSpPr>
                  <a:spLocks noChangeArrowheads="1"/>
                </p:cNvSpPr>
                <p:nvPr/>
              </p:nvSpPr>
              <p:spPr bwMode="auto">
                <a:xfrm>
                  <a:off x="691" y="1279"/>
                  <a:ext cx="30" cy="19"/>
                </a:xfrm>
                <a:prstGeom prst="rect">
                  <a:avLst/>
                </a:prstGeom>
                <a:solidFill>
                  <a:srgbClr val="002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621" name="Rectangle 316"/>
                <p:cNvSpPr>
                  <a:spLocks noChangeArrowheads="1"/>
                </p:cNvSpPr>
                <p:nvPr/>
              </p:nvSpPr>
              <p:spPr bwMode="auto">
                <a:xfrm>
                  <a:off x="728" y="1015"/>
                  <a:ext cx="106" cy="19"/>
                </a:xfrm>
                <a:prstGeom prst="rect">
                  <a:avLst/>
                </a:prstGeom>
                <a:solidFill>
                  <a:srgbClr val="002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622" name="Rectangle 317"/>
                <p:cNvSpPr>
                  <a:spLocks noChangeArrowheads="1"/>
                </p:cNvSpPr>
                <p:nvPr/>
              </p:nvSpPr>
              <p:spPr bwMode="auto">
                <a:xfrm>
                  <a:off x="728" y="1059"/>
                  <a:ext cx="106" cy="19"/>
                </a:xfrm>
                <a:prstGeom prst="rect">
                  <a:avLst/>
                </a:prstGeom>
                <a:solidFill>
                  <a:srgbClr val="002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623" name="Rectangle 318"/>
                <p:cNvSpPr>
                  <a:spLocks noChangeArrowheads="1"/>
                </p:cNvSpPr>
                <p:nvPr/>
              </p:nvSpPr>
              <p:spPr bwMode="auto">
                <a:xfrm>
                  <a:off x="706" y="1096"/>
                  <a:ext cx="81" cy="19"/>
                </a:xfrm>
                <a:prstGeom prst="rect">
                  <a:avLst/>
                </a:prstGeom>
                <a:solidFill>
                  <a:srgbClr val="002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624" name="Rectangle 319"/>
                <p:cNvSpPr>
                  <a:spLocks noChangeArrowheads="1"/>
                </p:cNvSpPr>
                <p:nvPr/>
              </p:nvSpPr>
              <p:spPr bwMode="auto">
                <a:xfrm>
                  <a:off x="917" y="1092"/>
                  <a:ext cx="80" cy="20"/>
                </a:xfrm>
                <a:prstGeom prst="rect">
                  <a:avLst/>
                </a:prstGeom>
                <a:solidFill>
                  <a:srgbClr val="002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625" name="Rectangle 320"/>
                <p:cNvSpPr>
                  <a:spLocks noChangeArrowheads="1"/>
                </p:cNvSpPr>
                <p:nvPr/>
              </p:nvSpPr>
              <p:spPr bwMode="auto">
                <a:xfrm>
                  <a:off x="746" y="1147"/>
                  <a:ext cx="126" cy="20"/>
                </a:xfrm>
                <a:prstGeom prst="rect">
                  <a:avLst/>
                </a:prstGeom>
                <a:solidFill>
                  <a:srgbClr val="002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626" name="Rectangle 321"/>
                <p:cNvSpPr>
                  <a:spLocks noChangeArrowheads="1"/>
                </p:cNvSpPr>
                <p:nvPr/>
              </p:nvSpPr>
              <p:spPr bwMode="auto">
                <a:xfrm>
                  <a:off x="746" y="1229"/>
                  <a:ext cx="126" cy="19"/>
                </a:xfrm>
                <a:prstGeom prst="rect">
                  <a:avLst/>
                </a:prstGeom>
                <a:solidFill>
                  <a:srgbClr val="002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627" name="Rectangle 322"/>
                <p:cNvSpPr>
                  <a:spLocks noChangeArrowheads="1"/>
                </p:cNvSpPr>
                <p:nvPr/>
              </p:nvSpPr>
              <p:spPr bwMode="auto">
                <a:xfrm>
                  <a:off x="746" y="1281"/>
                  <a:ext cx="126" cy="19"/>
                </a:xfrm>
                <a:prstGeom prst="rect">
                  <a:avLst/>
                </a:prstGeom>
                <a:solidFill>
                  <a:srgbClr val="002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628" name="Rectangle 323"/>
                <p:cNvSpPr>
                  <a:spLocks noChangeArrowheads="1"/>
                </p:cNvSpPr>
                <p:nvPr/>
              </p:nvSpPr>
              <p:spPr bwMode="auto">
                <a:xfrm>
                  <a:off x="865" y="1016"/>
                  <a:ext cx="20" cy="14"/>
                </a:xfrm>
                <a:prstGeom prst="rect">
                  <a:avLst/>
                </a:prstGeom>
                <a:solidFill>
                  <a:srgbClr val="002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629" name="Rectangle 324"/>
                <p:cNvSpPr>
                  <a:spLocks noChangeArrowheads="1"/>
                </p:cNvSpPr>
                <p:nvPr/>
              </p:nvSpPr>
              <p:spPr bwMode="auto">
                <a:xfrm>
                  <a:off x="865" y="1061"/>
                  <a:ext cx="20" cy="13"/>
                </a:xfrm>
                <a:prstGeom prst="rect">
                  <a:avLst/>
                </a:prstGeom>
                <a:solidFill>
                  <a:srgbClr val="002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630" name="Rectangle 325"/>
                <p:cNvSpPr>
                  <a:spLocks noChangeArrowheads="1"/>
                </p:cNvSpPr>
                <p:nvPr/>
              </p:nvSpPr>
              <p:spPr bwMode="auto">
                <a:xfrm>
                  <a:off x="811" y="1097"/>
                  <a:ext cx="15" cy="14"/>
                </a:xfrm>
                <a:prstGeom prst="rect">
                  <a:avLst/>
                </a:prstGeom>
                <a:solidFill>
                  <a:srgbClr val="002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631" name="Rectangle 326"/>
                <p:cNvSpPr>
                  <a:spLocks noChangeArrowheads="1"/>
                </p:cNvSpPr>
                <p:nvPr/>
              </p:nvSpPr>
              <p:spPr bwMode="auto">
                <a:xfrm>
                  <a:off x="1021" y="1094"/>
                  <a:ext cx="15" cy="13"/>
                </a:xfrm>
                <a:prstGeom prst="rect">
                  <a:avLst/>
                </a:prstGeom>
                <a:solidFill>
                  <a:srgbClr val="002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632" name="Rectangle 327"/>
                <p:cNvSpPr>
                  <a:spLocks noChangeArrowheads="1"/>
                </p:cNvSpPr>
                <p:nvPr/>
              </p:nvSpPr>
              <p:spPr bwMode="auto">
                <a:xfrm>
                  <a:off x="909" y="1149"/>
                  <a:ext cx="22" cy="13"/>
                </a:xfrm>
                <a:prstGeom prst="rect">
                  <a:avLst/>
                </a:prstGeom>
                <a:solidFill>
                  <a:srgbClr val="002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633" name="Rectangle 328"/>
                <p:cNvSpPr>
                  <a:spLocks noChangeArrowheads="1"/>
                </p:cNvSpPr>
                <p:nvPr/>
              </p:nvSpPr>
              <p:spPr bwMode="auto">
                <a:xfrm>
                  <a:off x="909" y="1230"/>
                  <a:ext cx="22" cy="14"/>
                </a:xfrm>
                <a:prstGeom prst="rect">
                  <a:avLst/>
                </a:prstGeom>
                <a:solidFill>
                  <a:srgbClr val="002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634" name="Rectangle 329"/>
                <p:cNvSpPr>
                  <a:spLocks noChangeArrowheads="1"/>
                </p:cNvSpPr>
                <p:nvPr/>
              </p:nvSpPr>
              <p:spPr bwMode="auto">
                <a:xfrm>
                  <a:off x="909" y="1282"/>
                  <a:ext cx="22" cy="14"/>
                </a:xfrm>
                <a:prstGeom prst="rect">
                  <a:avLst/>
                </a:prstGeom>
                <a:solidFill>
                  <a:srgbClr val="002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635" name="Freeform 330"/>
                <p:cNvSpPr>
                  <a:spLocks/>
                </p:cNvSpPr>
                <p:nvPr/>
              </p:nvSpPr>
              <p:spPr bwMode="auto">
                <a:xfrm>
                  <a:off x="981" y="1382"/>
                  <a:ext cx="51" cy="53"/>
                </a:xfrm>
                <a:custGeom>
                  <a:avLst/>
                  <a:gdLst>
                    <a:gd name="T0" fmla="*/ 1 w 102"/>
                    <a:gd name="T1" fmla="*/ 0 h 106"/>
                    <a:gd name="T2" fmla="*/ 1 w 102"/>
                    <a:gd name="T3" fmla="*/ 1 h 106"/>
                    <a:gd name="T4" fmla="*/ 1 w 102"/>
                    <a:gd name="T5" fmla="*/ 1 h 106"/>
                    <a:gd name="T6" fmla="*/ 1 w 102"/>
                    <a:gd name="T7" fmla="*/ 1 h 106"/>
                    <a:gd name="T8" fmla="*/ 1 w 102"/>
                    <a:gd name="T9" fmla="*/ 1 h 106"/>
                    <a:gd name="T10" fmla="*/ 1 w 102"/>
                    <a:gd name="T11" fmla="*/ 1 h 106"/>
                    <a:gd name="T12" fmla="*/ 1 w 102"/>
                    <a:gd name="T13" fmla="*/ 1 h 106"/>
                    <a:gd name="T14" fmla="*/ 1 w 102"/>
                    <a:gd name="T15" fmla="*/ 1 h 106"/>
                    <a:gd name="T16" fmla="*/ 1 w 102"/>
                    <a:gd name="T17" fmla="*/ 1 h 106"/>
                    <a:gd name="T18" fmla="*/ 1 w 102"/>
                    <a:gd name="T19" fmla="*/ 1 h 106"/>
                    <a:gd name="T20" fmla="*/ 1 w 102"/>
                    <a:gd name="T21" fmla="*/ 1 h 106"/>
                    <a:gd name="T22" fmla="*/ 1 w 102"/>
                    <a:gd name="T23" fmla="*/ 1 h 106"/>
                    <a:gd name="T24" fmla="*/ 1 w 102"/>
                    <a:gd name="T25" fmla="*/ 1 h 106"/>
                    <a:gd name="T26" fmla="*/ 1 w 102"/>
                    <a:gd name="T27" fmla="*/ 1 h 106"/>
                    <a:gd name="T28" fmla="*/ 1 w 102"/>
                    <a:gd name="T29" fmla="*/ 1 h 106"/>
                    <a:gd name="T30" fmla="*/ 1 w 102"/>
                    <a:gd name="T31" fmla="*/ 1 h 106"/>
                    <a:gd name="T32" fmla="*/ 1 w 102"/>
                    <a:gd name="T33" fmla="*/ 1 h 106"/>
                    <a:gd name="T34" fmla="*/ 1 w 102"/>
                    <a:gd name="T35" fmla="*/ 1 h 106"/>
                    <a:gd name="T36" fmla="*/ 1 w 102"/>
                    <a:gd name="T37" fmla="*/ 1 h 106"/>
                    <a:gd name="T38" fmla="*/ 1 w 102"/>
                    <a:gd name="T39" fmla="*/ 1 h 106"/>
                    <a:gd name="T40" fmla="*/ 1 w 102"/>
                    <a:gd name="T41" fmla="*/ 1 h 106"/>
                    <a:gd name="T42" fmla="*/ 1 w 102"/>
                    <a:gd name="T43" fmla="*/ 1 h 106"/>
                    <a:gd name="T44" fmla="*/ 1 w 102"/>
                    <a:gd name="T45" fmla="*/ 1 h 106"/>
                    <a:gd name="T46" fmla="*/ 1 w 102"/>
                    <a:gd name="T47" fmla="*/ 1 h 106"/>
                    <a:gd name="T48" fmla="*/ 0 w 102"/>
                    <a:gd name="T49" fmla="*/ 1 h 106"/>
                    <a:gd name="T50" fmla="*/ 1 w 102"/>
                    <a:gd name="T51" fmla="*/ 1 h 106"/>
                    <a:gd name="T52" fmla="*/ 1 w 102"/>
                    <a:gd name="T53" fmla="*/ 1 h 106"/>
                    <a:gd name="T54" fmla="*/ 1 w 102"/>
                    <a:gd name="T55" fmla="*/ 1 h 106"/>
                    <a:gd name="T56" fmla="*/ 1 w 102"/>
                    <a:gd name="T57" fmla="*/ 1 h 106"/>
                    <a:gd name="T58" fmla="*/ 1 w 102"/>
                    <a:gd name="T59" fmla="*/ 1 h 106"/>
                    <a:gd name="T60" fmla="*/ 1 w 102"/>
                    <a:gd name="T61" fmla="*/ 1 h 106"/>
                    <a:gd name="T62" fmla="*/ 1 w 102"/>
                    <a:gd name="T63" fmla="*/ 1 h 106"/>
                    <a:gd name="T64" fmla="*/ 1 w 102"/>
                    <a:gd name="T65" fmla="*/ 0 h 1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2"/>
                    <a:gd name="T100" fmla="*/ 0 h 106"/>
                    <a:gd name="T101" fmla="*/ 102 w 102"/>
                    <a:gd name="T102" fmla="*/ 106 h 10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2" h="106">
                      <a:moveTo>
                        <a:pt x="51" y="0"/>
                      </a:moveTo>
                      <a:lnTo>
                        <a:pt x="61" y="1"/>
                      </a:lnTo>
                      <a:lnTo>
                        <a:pt x="70" y="5"/>
                      </a:lnTo>
                      <a:lnTo>
                        <a:pt x="79" y="9"/>
                      </a:lnTo>
                      <a:lnTo>
                        <a:pt x="87" y="16"/>
                      </a:lnTo>
                      <a:lnTo>
                        <a:pt x="92" y="23"/>
                      </a:lnTo>
                      <a:lnTo>
                        <a:pt x="98" y="32"/>
                      </a:lnTo>
                      <a:lnTo>
                        <a:pt x="100" y="43"/>
                      </a:lnTo>
                      <a:lnTo>
                        <a:pt x="102" y="53"/>
                      </a:lnTo>
                      <a:lnTo>
                        <a:pt x="100" y="63"/>
                      </a:lnTo>
                      <a:lnTo>
                        <a:pt x="98" y="74"/>
                      </a:lnTo>
                      <a:lnTo>
                        <a:pt x="92" y="83"/>
                      </a:lnTo>
                      <a:lnTo>
                        <a:pt x="87" y="90"/>
                      </a:lnTo>
                      <a:lnTo>
                        <a:pt x="79" y="97"/>
                      </a:lnTo>
                      <a:lnTo>
                        <a:pt x="70" y="101"/>
                      </a:lnTo>
                      <a:lnTo>
                        <a:pt x="61" y="105"/>
                      </a:lnTo>
                      <a:lnTo>
                        <a:pt x="51" y="106"/>
                      </a:lnTo>
                      <a:lnTo>
                        <a:pt x="41" y="105"/>
                      </a:lnTo>
                      <a:lnTo>
                        <a:pt x="31" y="101"/>
                      </a:lnTo>
                      <a:lnTo>
                        <a:pt x="23" y="97"/>
                      </a:lnTo>
                      <a:lnTo>
                        <a:pt x="15" y="90"/>
                      </a:lnTo>
                      <a:lnTo>
                        <a:pt x="9" y="83"/>
                      </a:lnTo>
                      <a:lnTo>
                        <a:pt x="5" y="74"/>
                      </a:lnTo>
                      <a:lnTo>
                        <a:pt x="1" y="63"/>
                      </a:lnTo>
                      <a:lnTo>
                        <a:pt x="0" y="53"/>
                      </a:lnTo>
                      <a:lnTo>
                        <a:pt x="1" y="43"/>
                      </a:lnTo>
                      <a:lnTo>
                        <a:pt x="5" y="32"/>
                      </a:lnTo>
                      <a:lnTo>
                        <a:pt x="9" y="23"/>
                      </a:lnTo>
                      <a:lnTo>
                        <a:pt x="15" y="16"/>
                      </a:lnTo>
                      <a:lnTo>
                        <a:pt x="23" y="9"/>
                      </a:lnTo>
                      <a:lnTo>
                        <a:pt x="31" y="5"/>
                      </a:lnTo>
                      <a:lnTo>
                        <a:pt x="41" y="1"/>
                      </a:lnTo>
                      <a:lnTo>
                        <a:pt x="51" y="0"/>
                      </a:lnTo>
                      <a:close/>
                    </a:path>
                  </a:pathLst>
                </a:custGeom>
                <a:solidFill>
                  <a:srgbClr val="0028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36" name="Freeform 331"/>
                <p:cNvSpPr>
                  <a:spLocks/>
                </p:cNvSpPr>
                <p:nvPr/>
              </p:nvSpPr>
              <p:spPr bwMode="auto">
                <a:xfrm>
                  <a:off x="983" y="1457"/>
                  <a:ext cx="51" cy="53"/>
                </a:xfrm>
                <a:custGeom>
                  <a:avLst/>
                  <a:gdLst>
                    <a:gd name="T0" fmla="*/ 1 w 101"/>
                    <a:gd name="T1" fmla="*/ 0 h 106"/>
                    <a:gd name="T2" fmla="*/ 1 w 101"/>
                    <a:gd name="T3" fmla="*/ 1 h 106"/>
                    <a:gd name="T4" fmla="*/ 1 w 101"/>
                    <a:gd name="T5" fmla="*/ 1 h 106"/>
                    <a:gd name="T6" fmla="*/ 1 w 101"/>
                    <a:gd name="T7" fmla="*/ 1 h 106"/>
                    <a:gd name="T8" fmla="*/ 1 w 101"/>
                    <a:gd name="T9" fmla="*/ 1 h 106"/>
                    <a:gd name="T10" fmla="*/ 1 w 101"/>
                    <a:gd name="T11" fmla="*/ 1 h 106"/>
                    <a:gd name="T12" fmla="*/ 1 w 101"/>
                    <a:gd name="T13" fmla="*/ 1 h 106"/>
                    <a:gd name="T14" fmla="*/ 1 w 101"/>
                    <a:gd name="T15" fmla="*/ 1 h 106"/>
                    <a:gd name="T16" fmla="*/ 1 w 101"/>
                    <a:gd name="T17" fmla="*/ 1 h 106"/>
                    <a:gd name="T18" fmla="*/ 1 w 101"/>
                    <a:gd name="T19" fmla="*/ 1 h 106"/>
                    <a:gd name="T20" fmla="*/ 1 w 101"/>
                    <a:gd name="T21" fmla="*/ 1 h 106"/>
                    <a:gd name="T22" fmla="*/ 1 w 101"/>
                    <a:gd name="T23" fmla="*/ 1 h 106"/>
                    <a:gd name="T24" fmla="*/ 1 w 101"/>
                    <a:gd name="T25" fmla="*/ 1 h 106"/>
                    <a:gd name="T26" fmla="*/ 1 w 101"/>
                    <a:gd name="T27" fmla="*/ 1 h 106"/>
                    <a:gd name="T28" fmla="*/ 1 w 101"/>
                    <a:gd name="T29" fmla="*/ 1 h 106"/>
                    <a:gd name="T30" fmla="*/ 1 w 101"/>
                    <a:gd name="T31" fmla="*/ 1 h 106"/>
                    <a:gd name="T32" fmla="*/ 1 w 101"/>
                    <a:gd name="T33" fmla="*/ 1 h 106"/>
                    <a:gd name="T34" fmla="*/ 1 w 101"/>
                    <a:gd name="T35" fmla="*/ 1 h 106"/>
                    <a:gd name="T36" fmla="*/ 1 w 101"/>
                    <a:gd name="T37" fmla="*/ 1 h 106"/>
                    <a:gd name="T38" fmla="*/ 1 w 101"/>
                    <a:gd name="T39" fmla="*/ 1 h 106"/>
                    <a:gd name="T40" fmla="*/ 1 w 101"/>
                    <a:gd name="T41" fmla="*/ 1 h 106"/>
                    <a:gd name="T42" fmla="*/ 1 w 101"/>
                    <a:gd name="T43" fmla="*/ 1 h 106"/>
                    <a:gd name="T44" fmla="*/ 1 w 101"/>
                    <a:gd name="T45" fmla="*/ 1 h 106"/>
                    <a:gd name="T46" fmla="*/ 1 w 101"/>
                    <a:gd name="T47" fmla="*/ 1 h 106"/>
                    <a:gd name="T48" fmla="*/ 0 w 101"/>
                    <a:gd name="T49" fmla="*/ 1 h 106"/>
                    <a:gd name="T50" fmla="*/ 1 w 101"/>
                    <a:gd name="T51" fmla="*/ 1 h 106"/>
                    <a:gd name="T52" fmla="*/ 1 w 101"/>
                    <a:gd name="T53" fmla="*/ 1 h 106"/>
                    <a:gd name="T54" fmla="*/ 1 w 101"/>
                    <a:gd name="T55" fmla="*/ 1 h 106"/>
                    <a:gd name="T56" fmla="*/ 1 w 101"/>
                    <a:gd name="T57" fmla="*/ 1 h 106"/>
                    <a:gd name="T58" fmla="*/ 1 w 101"/>
                    <a:gd name="T59" fmla="*/ 1 h 106"/>
                    <a:gd name="T60" fmla="*/ 1 w 101"/>
                    <a:gd name="T61" fmla="*/ 1 h 106"/>
                    <a:gd name="T62" fmla="*/ 1 w 101"/>
                    <a:gd name="T63" fmla="*/ 1 h 106"/>
                    <a:gd name="T64" fmla="*/ 1 w 101"/>
                    <a:gd name="T65" fmla="*/ 0 h 1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1"/>
                    <a:gd name="T100" fmla="*/ 0 h 106"/>
                    <a:gd name="T101" fmla="*/ 101 w 101"/>
                    <a:gd name="T102" fmla="*/ 106 h 10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1" h="106">
                      <a:moveTo>
                        <a:pt x="50" y="0"/>
                      </a:moveTo>
                      <a:lnTo>
                        <a:pt x="61" y="1"/>
                      </a:lnTo>
                      <a:lnTo>
                        <a:pt x="70" y="4"/>
                      </a:lnTo>
                      <a:lnTo>
                        <a:pt x="78" y="9"/>
                      </a:lnTo>
                      <a:lnTo>
                        <a:pt x="86" y="15"/>
                      </a:lnTo>
                      <a:lnTo>
                        <a:pt x="92" y="23"/>
                      </a:lnTo>
                      <a:lnTo>
                        <a:pt x="98" y="32"/>
                      </a:lnTo>
                      <a:lnTo>
                        <a:pt x="100" y="42"/>
                      </a:lnTo>
                      <a:lnTo>
                        <a:pt x="101" y="53"/>
                      </a:lnTo>
                      <a:lnTo>
                        <a:pt x="100" y="63"/>
                      </a:lnTo>
                      <a:lnTo>
                        <a:pt x="98" y="74"/>
                      </a:lnTo>
                      <a:lnTo>
                        <a:pt x="92" y="83"/>
                      </a:lnTo>
                      <a:lnTo>
                        <a:pt x="86" y="90"/>
                      </a:lnTo>
                      <a:lnTo>
                        <a:pt x="78" y="97"/>
                      </a:lnTo>
                      <a:lnTo>
                        <a:pt x="70" y="101"/>
                      </a:lnTo>
                      <a:lnTo>
                        <a:pt x="61" y="105"/>
                      </a:lnTo>
                      <a:lnTo>
                        <a:pt x="50" y="106"/>
                      </a:lnTo>
                      <a:lnTo>
                        <a:pt x="40" y="105"/>
                      </a:lnTo>
                      <a:lnTo>
                        <a:pt x="31" y="101"/>
                      </a:lnTo>
                      <a:lnTo>
                        <a:pt x="23" y="97"/>
                      </a:lnTo>
                      <a:lnTo>
                        <a:pt x="15" y="90"/>
                      </a:lnTo>
                      <a:lnTo>
                        <a:pt x="9" y="83"/>
                      </a:lnTo>
                      <a:lnTo>
                        <a:pt x="4" y="74"/>
                      </a:lnTo>
                      <a:lnTo>
                        <a:pt x="1" y="63"/>
                      </a:lnTo>
                      <a:lnTo>
                        <a:pt x="0" y="53"/>
                      </a:lnTo>
                      <a:lnTo>
                        <a:pt x="1" y="42"/>
                      </a:lnTo>
                      <a:lnTo>
                        <a:pt x="4" y="32"/>
                      </a:lnTo>
                      <a:lnTo>
                        <a:pt x="9" y="23"/>
                      </a:lnTo>
                      <a:lnTo>
                        <a:pt x="15" y="15"/>
                      </a:lnTo>
                      <a:lnTo>
                        <a:pt x="23" y="9"/>
                      </a:lnTo>
                      <a:lnTo>
                        <a:pt x="31" y="4"/>
                      </a:lnTo>
                      <a:lnTo>
                        <a:pt x="40" y="1"/>
                      </a:lnTo>
                      <a:lnTo>
                        <a:pt x="50" y="0"/>
                      </a:lnTo>
                      <a:close/>
                    </a:path>
                  </a:pathLst>
                </a:custGeom>
                <a:solidFill>
                  <a:srgbClr val="0028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37" name="Freeform 332"/>
                <p:cNvSpPr>
                  <a:spLocks/>
                </p:cNvSpPr>
                <p:nvPr/>
              </p:nvSpPr>
              <p:spPr bwMode="auto">
                <a:xfrm>
                  <a:off x="622" y="1377"/>
                  <a:ext cx="50" cy="53"/>
                </a:xfrm>
                <a:custGeom>
                  <a:avLst/>
                  <a:gdLst>
                    <a:gd name="T0" fmla="*/ 0 w 101"/>
                    <a:gd name="T1" fmla="*/ 0 h 106"/>
                    <a:gd name="T2" fmla="*/ 0 w 101"/>
                    <a:gd name="T3" fmla="*/ 1 h 106"/>
                    <a:gd name="T4" fmla="*/ 0 w 101"/>
                    <a:gd name="T5" fmla="*/ 1 h 106"/>
                    <a:gd name="T6" fmla="*/ 0 w 101"/>
                    <a:gd name="T7" fmla="*/ 1 h 106"/>
                    <a:gd name="T8" fmla="*/ 0 w 101"/>
                    <a:gd name="T9" fmla="*/ 1 h 106"/>
                    <a:gd name="T10" fmla="*/ 0 w 101"/>
                    <a:gd name="T11" fmla="*/ 1 h 106"/>
                    <a:gd name="T12" fmla="*/ 0 w 101"/>
                    <a:gd name="T13" fmla="*/ 1 h 106"/>
                    <a:gd name="T14" fmla="*/ 0 w 101"/>
                    <a:gd name="T15" fmla="*/ 1 h 106"/>
                    <a:gd name="T16" fmla="*/ 0 w 101"/>
                    <a:gd name="T17" fmla="*/ 1 h 106"/>
                    <a:gd name="T18" fmla="*/ 0 w 101"/>
                    <a:gd name="T19" fmla="*/ 1 h 106"/>
                    <a:gd name="T20" fmla="*/ 0 w 101"/>
                    <a:gd name="T21" fmla="*/ 1 h 106"/>
                    <a:gd name="T22" fmla="*/ 0 w 101"/>
                    <a:gd name="T23" fmla="*/ 1 h 106"/>
                    <a:gd name="T24" fmla="*/ 0 w 101"/>
                    <a:gd name="T25" fmla="*/ 1 h 106"/>
                    <a:gd name="T26" fmla="*/ 0 w 101"/>
                    <a:gd name="T27" fmla="*/ 1 h 106"/>
                    <a:gd name="T28" fmla="*/ 0 w 101"/>
                    <a:gd name="T29" fmla="*/ 1 h 106"/>
                    <a:gd name="T30" fmla="*/ 0 w 101"/>
                    <a:gd name="T31" fmla="*/ 1 h 106"/>
                    <a:gd name="T32" fmla="*/ 0 w 101"/>
                    <a:gd name="T33" fmla="*/ 1 h 106"/>
                    <a:gd name="T34" fmla="*/ 0 w 101"/>
                    <a:gd name="T35" fmla="*/ 1 h 106"/>
                    <a:gd name="T36" fmla="*/ 0 w 101"/>
                    <a:gd name="T37" fmla="*/ 1 h 106"/>
                    <a:gd name="T38" fmla="*/ 0 w 101"/>
                    <a:gd name="T39" fmla="*/ 1 h 106"/>
                    <a:gd name="T40" fmla="*/ 0 w 101"/>
                    <a:gd name="T41" fmla="*/ 1 h 106"/>
                    <a:gd name="T42" fmla="*/ 0 w 101"/>
                    <a:gd name="T43" fmla="*/ 1 h 106"/>
                    <a:gd name="T44" fmla="*/ 0 w 101"/>
                    <a:gd name="T45" fmla="*/ 1 h 106"/>
                    <a:gd name="T46" fmla="*/ 0 w 101"/>
                    <a:gd name="T47" fmla="*/ 1 h 106"/>
                    <a:gd name="T48" fmla="*/ 0 w 101"/>
                    <a:gd name="T49" fmla="*/ 1 h 106"/>
                    <a:gd name="T50" fmla="*/ 0 w 101"/>
                    <a:gd name="T51" fmla="*/ 1 h 106"/>
                    <a:gd name="T52" fmla="*/ 0 w 101"/>
                    <a:gd name="T53" fmla="*/ 1 h 106"/>
                    <a:gd name="T54" fmla="*/ 0 w 101"/>
                    <a:gd name="T55" fmla="*/ 1 h 106"/>
                    <a:gd name="T56" fmla="*/ 0 w 101"/>
                    <a:gd name="T57" fmla="*/ 1 h 106"/>
                    <a:gd name="T58" fmla="*/ 0 w 101"/>
                    <a:gd name="T59" fmla="*/ 1 h 106"/>
                    <a:gd name="T60" fmla="*/ 0 w 101"/>
                    <a:gd name="T61" fmla="*/ 1 h 106"/>
                    <a:gd name="T62" fmla="*/ 0 w 101"/>
                    <a:gd name="T63" fmla="*/ 1 h 106"/>
                    <a:gd name="T64" fmla="*/ 0 w 101"/>
                    <a:gd name="T65" fmla="*/ 0 h 1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1"/>
                    <a:gd name="T100" fmla="*/ 0 h 106"/>
                    <a:gd name="T101" fmla="*/ 101 w 101"/>
                    <a:gd name="T102" fmla="*/ 106 h 10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1" h="106">
                      <a:moveTo>
                        <a:pt x="51" y="0"/>
                      </a:moveTo>
                      <a:lnTo>
                        <a:pt x="62" y="1"/>
                      </a:lnTo>
                      <a:lnTo>
                        <a:pt x="71" y="4"/>
                      </a:lnTo>
                      <a:lnTo>
                        <a:pt x="79" y="9"/>
                      </a:lnTo>
                      <a:lnTo>
                        <a:pt x="87" y="15"/>
                      </a:lnTo>
                      <a:lnTo>
                        <a:pt x="93" y="23"/>
                      </a:lnTo>
                      <a:lnTo>
                        <a:pt x="97" y="32"/>
                      </a:lnTo>
                      <a:lnTo>
                        <a:pt x="100" y="42"/>
                      </a:lnTo>
                      <a:lnTo>
                        <a:pt x="101" y="53"/>
                      </a:lnTo>
                      <a:lnTo>
                        <a:pt x="100" y="63"/>
                      </a:lnTo>
                      <a:lnTo>
                        <a:pt x="97" y="73"/>
                      </a:lnTo>
                      <a:lnTo>
                        <a:pt x="93" y="83"/>
                      </a:lnTo>
                      <a:lnTo>
                        <a:pt x="87" y="89"/>
                      </a:lnTo>
                      <a:lnTo>
                        <a:pt x="79" y="96"/>
                      </a:lnTo>
                      <a:lnTo>
                        <a:pt x="71" y="101"/>
                      </a:lnTo>
                      <a:lnTo>
                        <a:pt x="62" y="104"/>
                      </a:lnTo>
                      <a:lnTo>
                        <a:pt x="51" y="106"/>
                      </a:lnTo>
                      <a:lnTo>
                        <a:pt x="41" y="104"/>
                      </a:lnTo>
                      <a:lnTo>
                        <a:pt x="32" y="101"/>
                      </a:lnTo>
                      <a:lnTo>
                        <a:pt x="24" y="96"/>
                      </a:lnTo>
                      <a:lnTo>
                        <a:pt x="15" y="89"/>
                      </a:lnTo>
                      <a:lnTo>
                        <a:pt x="10" y="83"/>
                      </a:lnTo>
                      <a:lnTo>
                        <a:pt x="5" y="73"/>
                      </a:lnTo>
                      <a:lnTo>
                        <a:pt x="2" y="63"/>
                      </a:lnTo>
                      <a:lnTo>
                        <a:pt x="0" y="53"/>
                      </a:lnTo>
                      <a:lnTo>
                        <a:pt x="2" y="42"/>
                      </a:lnTo>
                      <a:lnTo>
                        <a:pt x="5" y="32"/>
                      </a:lnTo>
                      <a:lnTo>
                        <a:pt x="10" y="23"/>
                      </a:lnTo>
                      <a:lnTo>
                        <a:pt x="15" y="15"/>
                      </a:lnTo>
                      <a:lnTo>
                        <a:pt x="24" y="9"/>
                      </a:lnTo>
                      <a:lnTo>
                        <a:pt x="32" y="4"/>
                      </a:lnTo>
                      <a:lnTo>
                        <a:pt x="41" y="1"/>
                      </a:lnTo>
                      <a:lnTo>
                        <a:pt x="51" y="0"/>
                      </a:lnTo>
                      <a:close/>
                    </a:path>
                  </a:pathLst>
                </a:custGeom>
                <a:solidFill>
                  <a:srgbClr val="0028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38" name="Freeform 333"/>
                <p:cNvSpPr>
                  <a:spLocks/>
                </p:cNvSpPr>
                <p:nvPr/>
              </p:nvSpPr>
              <p:spPr bwMode="auto">
                <a:xfrm>
                  <a:off x="622" y="1459"/>
                  <a:ext cx="50" cy="53"/>
                </a:xfrm>
                <a:custGeom>
                  <a:avLst/>
                  <a:gdLst>
                    <a:gd name="T0" fmla="*/ 0 w 101"/>
                    <a:gd name="T1" fmla="*/ 0 h 106"/>
                    <a:gd name="T2" fmla="*/ 0 w 101"/>
                    <a:gd name="T3" fmla="*/ 1 h 106"/>
                    <a:gd name="T4" fmla="*/ 0 w 101"/>
                    <a:gd name="T5" fmla="*/ 1 h 106"/>
                    <a:gd name="T6" fmla="*/ 0 w 101"/>
                    <a:gd name="T7" fmla="*/ 1 h 106"/>
                    <a:gd name="T8" fmla="*/ 0 w 101"/>
                    <a:gd name="T9" fmla="*/ 1 h 106"/>
                    <a:gd name="T10" fmla="*/ 0 w 101"/>
                    <a:gd name="T11" fmla="*/ 1 h 106"/>
                    <a:gd name="T12" fmla="*/ 0 w 101"/>
                    <a:gd name="T13" fmla="*/ 1 h 106"/>
                    <a:gd name="T14" fmla="*/ 0 w 101"/>
                    <a:gd name="T15" fmla="*/ 1 h 106"/>
                    <a:gd name="T16" fmla="*/ 0 w 101"/>
                    <a:gd name="T17" fmla="*/ 1 h 106"/>
                    <a:gd name="T18" fmla="*/ 0 w 101"/>
                    <a:gd name="T19" fmla="*/ 1 h 106"/>
                    <a:gd name="T20" fmla="*/ 0 w 101"/>
                    <a:gd name="T21" fmla="*/ 1 h 106"/>
                    <a:gd name="T22" fmla="*/ 0 w 101"/>
                    <a:gd name="T23" fmla="*/ 1 h 106"/>
                    <a:gd name="T24" fmla="*/ 0 w 101"/>
                    <a:gd name="T25" fmla="*/ 1 h 106"/>
                    <a:gd name="T26" fmla="*/ 0 w 101"/>
                    <a:gd name="T27" fmla="*/ 1 h 106"/>
                    <a:gd name="T28" fmla="*/ 0 w 101"/>
                    <a:gd name="T29" fmla="*/ 1 h 106"/>
                    <a:gd name="T30" fmla="*/ 0 w 101"/>
                    <a:gd name="T31" fmla="*/ 1 h 106"/>
                    <a:gd name="T32" fmla="*/ 0 w 101"/>
                    <a:gd name="T33" fmla="*/ 1 h 106"/>
                    <a:gd name="T34" fmla="*/ 0 w 101"/>
                    <a:gd name="T35" fmla="*/ 1 h 106"/>
                    <a:gd name="T36" fmla="*/ 0 w 101"/>
                    <a:gd name="T37" fmla="*/ 1 h 106"/>
                    <a:gd name="T38" fmla="*/ 0 w 101"/>
                    <a:gd name="T39" fmla="*/ 1 h 106"/>
                    <a:gd name="T40" fmla="*/ 0 w 101"/>
                    <a:gd name="T41" fmla="*/ 1 h 106"/>
                    <a:gd name="T42" fmla="*/ 0 w 101"/>
                    <a:gd name="T43" fmla="*/ 1 h 106"/>
                    <a:gd name="T44" fmla="*/ 0 w 101"/>
                    <a:gd name="T45" fmla="*/ 1 h 106"/>
                    <a:gd name="T46" fmla="*/ 0 w 101"/>
                    <a:gd name="T47" fmla="*/ 1 h 106"/>
                    <a:gd name="T48" fmla="*/ 0 w 101"/>
                    <a:gd name="T49" fmla="*/ 1 h 106"/>
                    <a:gd name="T50" fmla="*/ 0 w 101"/>
                    <a:gd name="T51" fmla="*/ 1 h 106"/>
                    <a:gd name="T52" fmla="*/ 0 w 101"/>
                    <a:gd name="T53" fmla="*/ 1 h 106"/>
                    <a:gd name="T54" fmla="*/ 0 w 101"/>
                    <a:gd name="T55" fmla="*/ 1 h 106"/>
                    <a:gd name="T56" fmla="*/ 0 w 101"/>
                    <a:gd name="T57" fmla="*/ 1 h 106"/>
                    <a:gd name="T58" fmla="*/ 0 w 101"/>
                    <a:gd name="T59" fmla="*/ 1 h 106"/>
                    <a:gd name="T60" fmla="*/ 0 w 101"/>
                    <a:gd name="T61" fmla="*/ 1 h 106"/>
                    <a:gd name="T62" fmla="*/ 0 w 101"/>
                    <a:gd name="T63" fmla="*/ 1 h 106"/>
                    <a:gd name="T64" fmla="*/ 0 w 101"/>
                    <a:gd name="T65" fmla="*/ 0 h 1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1"/>
                    <a:gd name="T100" fmla="*/ 0 h 106"/>
                    <a:gd name="T101" fmla="*/ 101 w 101"/>
                    <a:gd name="T102" fmla="*/ 106 h 10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1" h="106">
                      <a:moveTo>
                        <a:pt x="51" y="0"/>
                      </a:moveTo>
                      <a:lnTo>
                        <a:pt x="62" y="1"/>
                      </a:lnTo>
                      <a:lnTo>
                        <a:pt x="71" y="5"/>
                      </a:lnTo>
                      <a:lnTo>
                        <a:pt x="79" y="9"/>
                      </a:lnTo>
                      <a:lnTo>
                        <a:pt x="87" y="16"/>
                      </a:lnTo>
                      <a:lnTo>
                        <a:pt x="93" y="23"/>
                      </a:lnTo>
                      <a:lnTo>
                        <a:pt x="97" y="32"/>
                      </a:lnTo>
                      <a:lnTo>
                        <a:pt x="100" y="43"/>
                      </a:lnTo>
                      <a:lnTo>
                        <a:pt x="101" y="53"/>
                      </a:lnTo>
                      <a:lnTo>
                        <a:pt x="100" y="64"/>
                      </a:lnTo>
                      <a:lnTo>
                        <a:pt x="97" y="74"/>
                      </a:lnTo>
                      <a:lnTo>
                        <a:pt x="93" y="83"/>
                      </a:lnTo>
                      <a:lnTo>
                        <a:pt x="87" y="90"/>
                      </a:lnTo>
                      <a:lnTo>
                        <a:pt x="79" y="97"/>
                      </a:lnTo>
                      <a:lnTo>
                        <a:pt x="71" y="102"/>
                      </a:lnTo>
                      <a:lnTo>
                        <a:pt x="62" y="105"/>
                      </a:lnTo>
                      <a:lnTo>
                        <a:pt x="51" y="106"/>
                      </a:lnTo>
                      <a:lnTo>
                        <a:pt x="41" y="105"/>
                      </a:lnTo>
                      <a:lnTo>
                        <a:pt x="32" y="102"/>
                      </a:lnTo>
                      <a:lnTo>
                        <a:pt x="24" y="97"/>
                      </a:lnTo>
                      <a:lnTo>
                        <a:pt x="15" y="90"/>
                      </a:lnTo>
                      <a:lnTo>
                        <a:pt x="10" y="83"/>
                      </a:lnTo>
                      <a:lnTo>
                        <a:pt x="5" y="74"/>
                      </a:lnTo>
                      <a:lnTo>
                        <a:pt x="2" y="64"/>
                      </a:lnTo>
                      <a:lnTo>
                        <a:pt x="0" y="53"/>
                      </a:lnTo>
                      <a:lnTo>
                        <a:pt x="2" y="43"/>
                      </a:lnTo>
                      <a:lnTo>
                        <a:pt x="5" y="32"/>
                      </a:lnTo>
                      <a:lnTo>
                        <a:pt x="10" y="23"/>
                      </a:lnTo>
                      <a:lnTo>
                        <a:pt x="15" y="16"/>
                      </a:lnTo>
                      <a:lnTo>
                        <a:pt x="24" y="9"/>
                      </a:lnTo>
                      <a:lnTo>
                        <a:pt x="32" y="5"/>
                      </a:lnTo>
                      <a:lnTo>
                        <a:pt x="41" y="1"/>
                      </a:lnTo>
                      <a:lnTo>
                        <a:pt x="51" y="0"/>
                      </a:lnTo>
                      <a:close/>
                    </a:path>
                  </a:pathLst>
                </a:custGeom>
                <a:solidFill>
                  <a:srgbClr val="0028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39" name="Rectangle 334"/>
                <p:cNvSpPr>
                  <a:spLocks noChangeArrowheads="1"/>
                </p:cNvSpPr>
                <p:nvPr/>
              </p:nvSpPr>
              <p:spPr bwMode="auto">
                <a:xfrm>
                  <a:off x="624" y="1335"/>
                  <a:ext cx="40" cy="31"/>
                </a:xfrm>
                <a:prstGeom prst="rect">
                  <a:avLst/>
                </a:prstGeom>
                <a:solidFill>
                  <a:srgbClr val="002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640" name="Freeform 335"/>
                <p:cNvSpPr>
                  <a:spLocks/>
                </p:cNvSpPr>
                <p:nvPr/>
              </p:nvSpPr>
              <p:spPr bwMode="auto">
                <a:xfrm>
                  <a:off x="694" y="1368"/>
                  <a:ext cx="262" cy="162"/>
                </a:xfrm>
                <a:custGeom>
                  <a:avLst/>
                  <a:gdLst>
                    <a:gd name="T0" fmla="*/ 0 w 525"/>
                    <a:gd name="T1" fmla="*/ 0 h 325"/>
                    <a:gd name="T2" fmla="*/ 0 w 525"/>
                    <a:gd name="T3" fmla="*/ 1 h 325"/>
                    <a:gd name="T4" fmla="*/ 0 w 525"/>
                    <a:gd name="T5" fmla="*/ 1 h 325"/>
                    <a:gd name="T6" fmla="*/ 0 w 525"/>
                    <a:gd name="T7" fmla="*/ 0 h 325"/>
                    <a:gd name="T8" fmla="*/ 1 w 525"/>
                    <a:gd name="T9" fmla="*/ 0 h 325"/>
                    <a:gd name="T10" fmla="*/ 1 w 525"/>
                    <a:gd name="T11" fmla="*/ 1 h 325"/>
                    <a:gd name="T12" fmla="*/ 2 w 525"/>
                    <a:gd name="T13" fmla="*/ 1 h 325"/>
                    <a:gd name="T14" fmla="*/ 2 w 525"/>
                    <a:gd name="T15" fmla="*/ 0 h 325"/>
                    <a:gd name="T16" fmla="*/ 0 w 525"/>
                    <a:gd name="T17" fmla="*/ 0 h 3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5"/>
                    <a:gd name="T28" fmla="*/ 0 h 325"/>
                    <a:gd name="T29" fmla="*/ 525 w 525"/>
                    <a:gd name="T30" fmla="*/ 325 h 3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5" h="325">
                      <a:moveTo>
                        <a:pt x="0" y="0"/>
                      </a:moveTo>
                      <a:lnTo>
                        <a:pt x="0" y="318"/>
                      </a:lnTo>
                      <a:lnTo>
                        <a:pt x="30" y="325"/>
                      </a:lnTo>
                      <a:lnTo>
                        <a:pt x="30" y="30"/>
                      </a:lnTo>
                      <a:lnTo>
                        <a:pt x="497" y="30"/>
                      </a:lnTo>
                      <a:lnTo>
                        <a:pt x="497" y="318"/>
                      </a:lnTo>
                      <a:lnTo>
                        <a:pt x="525" y="318"/>
                      </a:lnTo>
                      <a:lnTo>
                        <a:pt x="525" y="0"/>
                      </a:lnTo>
                      <a:lnTo>
                        <a:pt x="0" y="0"/>
                      </a:lnTo>
                      <a:close/>
                    </a:path>
                  </a:pathLst>
                </a:custGeom>
                <a:solidFill>
                  <a:srgbClr val="0028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1" name="Freeform 336"/>
                <p:cNvSpPr>
                  <a:spLocks/>
                </p:cNvSpPr>
                <p:nvPr/>
              </p:nvSpPr>
              <p:spPr bwMode="auto">
                <a:xfrm>
                  <a:off x="791" y="1588"/>
                  <a:ext cx="69" cy="118"/>
                </a:xfrm>
                <a:custGeom>
                  <a:avLst/>
                  <a:gdLst>
                    <a:gd name="T0" fmla="*/ 0 w 137"/>
                    <a:gd name="T1" fmla="*/ 0 h 237"/>
                    <a:gd name="T2" fmla="*/ 0 w 137"/>
                    <a:gd name="T3" fmla="*/ 0 h 237"/>
                    <a:gd name="T4" fmla="*/ 1 w 137"/>
                    <a:gd name="T5" fmla="*/ 0 h 237"/>
                    <a:gd name="T6" fmla="*/ 1 w 137"/>
                    <a:gd name="T7" fmla="*/ 0 h 237"/>
                    <a:gd name="T8" fmla="*/ 1 w 137"/>
                    <a:gd name="T9" fmla="*/ 0 h 237"/>
                    <a:gd name="T10" fmla="*/ 1 w 137"/>
                    <a:gd name="T11" fmla="*/ 0 h 237"/>
                    <a:gd name="T12" fmla="*/ 1 w 137"/>
                    <a:gd name="T13" fmla="*/ 0 h 237"/>
                    <a:gd name="T14" fmla="*/ 1 w 137"/>
                    <a:gd name="T15" fmla="*/ 0 h 237"/>
                    <a:gd name="T16" fmla="*/ 1 w 137"/>
                    <a:gd name="T17" fmla="*/ 0 h 237"/>
                    <a:gd name="T18" fmla="*/ 1 w 137"/>
                    <a:gd name="T19" fmla="*/ 0 h 237"/>
                    <a:gd name="T20" fmla="*/ 1 w 137"/>
                    <a:gd name="T21" fmla="*/ 0 h 237"/>
                    <a:gd name="T22" fmla="*/ 1 w 137"/>
                    <a:gd name="T23" fmla="*/ 0 h 237"/>
                    <a:gd name="T24" fmla="*/ 1 w 137"/>
                    <a:gd name="T25" fmla="*/ 0 h 237"/>
                    <a:gd name="T26" fmla="*/ 1 w 137"/>
                    <a:gd name="T27" fmla="*/ 0 h 237"/>
                    <a:gd name="T28" fmla="*/ 1 w 137"/>
                    <a:gd name="T29" fmla="*/ 0 h 237"/>
                    <a:gd name="T30" fmla="*/ 1 w 137"/>
                    <a:gd name="T31" fmla="*/ 0 h 237"/>
                    <a:gd name="T32" fmla="*/ 1 w 137"/>
                    <a:gd name="T33" fmla="*/ 0 h 237"/>
                    <a:gd name="T34" fmla="*/ 1 w 137"/>
                    <a:gd name="T35" fmla="*/ 0 h 237"/>
                    <a:gd name="T36" fmla="*/ 1 w 137"/>
                    <a:gd name="T37" fmla="*/ 0 h 237"/>
                    <a:gd name="T38" fmla="*/ 1 w 137"/>
                    <a:gd name="T39" fmla="*/ 0 h 237"/>
                    <a:gd name="T40" fmla="*/ 1 w 137"/>
                    <a:gd name="T41" fmla="*/ 0 h 237"/>
                    <a:gd name="T42" fmla="*/ 1 w 137"/>
                    <a:gd name="T43" fmla="*/ 0 h 237"/>
                    <a:gd name="T44" fmla="*/ 1 w 137"/>
                    <a:gd name="T45" fmla="*/ 0 h 237"/>
                    <a:gd name="T46" fmla="*/ 1 w 137"/>
                    <a:gd name="T47" fmla="*/ 0 h 237"/>
                    <a:gd name="T48" fmla="*/ 0 w 137"/>
                    <a:gd name="T49" fmla="*/ 0 h 23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37"/>
                    <a:gd name="T76" fmla="*/ 0 h 237"/>
                    <a:gd name="T77" fmla="*/ 137 w 137"/>
                    <a:gd name="T78" fmla="*/ 237 h 23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37" h="237">
                      <a:moveTo>
                        <a:pt x="0" y="47"/>
                      </a:moveTo>
                      <a:lnTo>
                        <a:pt x="0" y="68"/>
                      </a:lnTo>
                      <a:lnTo>
                        <a:pt x="17" y="96"/>
                      </a:lnTo>
                      <a:lnTo>
                        <a:pt x="17" y="151"/>
                      </a:lnTo>
                      <a:lnTo>
                        <a:pt x="3" y="176"/>
                      </a:lnTo>
                      <a:lnTo>
                        <a:pt x="3" y="202"/>
                      </a:lnTo>
                      <a:lnTo>
                        <a:pt x="23" y="216"/>
                      </a:lnTo>
                      <a:lnTo>
                        <a:pt x="40" y="227"/>
                      </a:lnTo>
                      <a:lnTo>
                        <a:pt x="58" y="234"/>
                      </a:lnTo>
                      <a:lnTo>
                        <a:pt x="74" y="237"/>
                      </a:lnTo>
                      <a:lnTo>
                        <a:pt x="89" y="234"/>
                      </a:lnTo>
                      <a:lnTo>
                        <a:pt x="105" y="226"/>
                      </a:lnTo>
                      <a:lnTo>
                        <a:pt x="121" y="211"/>
                      </a:lnTo>
                      <a:lnTo>
                        <a:pt x="137" y="189"/>
                      </a:lnTo>
                      <a:lnTo>
                        <a:pt x="115" y="151"/>
                      </a:lnTo>
                      <a:lnTo>
                        <a:pt x="115" y="74"/>
                      </a:lnTo>
                      <a:lnTo>
                        <a:pt x="131" y="53"/>
                      </a:lnTo>
                      <a:lnTo>
                        <a:pt x="119" y="32"/>
                      </a:lnTo>
                      <a:lnTo>
                        <a:pt x="103" y="15"/>
                      </a:lnTo>
                      <a:lnTo>
                        <a:pt x="84" y="5"/>
                      </a:lnTo>
                      <a:lnTo>
                        <a:pt x="66" y="0"/>
                      </a:lnTo>
                      <a:lnTo>
                        <a:pt x="46" y="3"/>
                      </a:lnTo>
                      <a:lnTo>
                        <a:pt x="28" y="11"/>
                      </a:lnTo>
                      <a:lnTo>
                        <a:pt x="13" y="26"/>
                      </a:lnTo>
                      <a:lnTo>
                        <a:pt x="0" y="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549" name="Group 337"/>
              <p:cNvGrpSpPr>
                <a:grpSpLocks/>
              </p:cNvGrpSpPr>
              <p:nvPr/>
            </p:nvGrpSpPr>
            <p:grpSpPr bwMode="auto">
              <a:xfrm>
                <a:off x="385" y="845"/>
                <a:ext cx="266" cy="135"/>
                <a:chOff x="2463" y="2256"/>
                <a:chExt cx="348" cy="176"/>
              </a:xfrm>
            </p:grpSpPr>
            <p:sp>
              <p:nvSpPr>
                <p:cNvPr id="550" name="Freeform 338"/>
                <p:cNvSpPr>
                  <a:spLocks/>
                </p:cNvSpPr>
                <p:nvPr/>
              </p:nvSpPr>
              <p:spPr bwMode="auto">
                <a:xfrm>
                  <a:off x="2697" y="2272"/>
                  <a:ext cx="19" cy="78"/>
                </a:xfrm>
                <a:custGeom>
                  <a:avLst/>
                  <a:gdLst>
                    <a:gd name="T0" fmla="*/ 0 w 192"/>
                    <a:gd name="T1" fmla="*/ 0 h 755"/>
                    <a:gd name="T2" fmla="*/ 0 w 192"/>
                    <a:gd name="T3" fmla="*/ 0 h 755"/>
                    <a:gd name="T4" fmla="*/ 0 w 192"/>
                    <a:gd name="T5" fmla="*/ 0 h 755"/>
                    <a:gd name="T6" fmla="*/ 0 w 192"/>
                    <a:gd name="T7" fmla="*/ 0 h 755"/>
                    <a:gd name="T8" fmla="*/ 0 w 192"/>
                    <a:gd name="T9" fmla="*/ 0 h 755"/>
                    <a:gd name="T10" fmla="*/ 0 w 192"/>
                    <a:gd name="T11" fmla="*/ 0 h 755"/>
                    <a:gd name="T12" fmla="*/ 0 w 192"/>
                    <a:gd name="T13" fmla="*/ 0 h 755"/>
                    <a:gd name="T14" fmla="*/ 0 w 192"/>
                    <a:gd name="T15" fmla="*/ 0 h 755"/>
                    <a:gd name="T16" fmla="*/ 0 w 192"/>
                    <a:gd name="T17" fmla="*/ 0 h 755"/>
                    <a:gd name="T18" fmla="*/ 0 w 192"/>
                    <a:gd name="T19" fmla="*/ 0 h 755"/>
                    <a:gd name="T20" fmla="*/ 0 w 192"/>
                    <a:gd name="T21" fmla="*/ 0 h 755"/>
                    <a:gd name="T22" fmla="*/ 0 w 192"/>
                    <a:gd name="T23" fmla="*/ 0 h 755"/>
                    <a:gd name="T24" fmla="*/ 0 w 192"/>
                    <a:gd name="T25" fmla="*/ 0 h 755"/>
                    <a:gd name="T26" fmla="*/ 0 w 192"/>
                    <a:gd name="T27" fmla="*/ 0 h 755"/>
                    <a:gd name="T28" fmla="*/ 0 w 192"/>
                    <a:gd name="T29" fmla="*/ 0 h 755"/>
                    <a:gd name="T30" fmla="*/ 0 w 192"/>
                    <a:gd name="T31" fmla="*/ 0 h 755"/>
                    <a:gd name="T32" fmla="*/ 0 w 192"/>
                    <a:gd name="T33" fmla="*/ 0 h 755"/>
                    <a:gd name="T34" fmla="*/ 0 w 192"/>
                    <a:gd name="T35" fmla="*/ 0 h 755"/>
                    <a:gd name="T36" fmla="*/ 0 w 192"/>
                    <a:gd name="T37" fmla="*/ 0 h 755"/>
                    <a:gd name="T38" fmla="*/ 0 w 192"/>
                    <a:gd name="T39" fmla="*/ 0 h 755"/>
                    <a:gd name="T40" fmla="*/ 0 w 192"/>
                    <a:gd name="T41" fmla="*/ 0 h 755"/>
                    <a:gd name="T42" fmla="*/ 0 w 192"/>
                    <a:gd name="T43" fmla="*/ 0 h 755"/>
                    <a:gd name="T44" fmla="*/ 0 w 192"/>
                    <a:gd name="T45" fmla="*/ 0 h 755"/>
                    <a:gd name="T46" fmla="*/ 0 w 192"/>
                    <a:gd name="T47" fmla="*/ 0 h 755"/>
                    <a:gd name="T48" fmla="*/ 0 w 192"/>
                    <a:gd name="T49" fmla="*/ 0 h 755"/>
                    <a:gd name="T50" fmla="*/ 0 w 192"/>
                    <a:gd name="T51" fmla="*/ 0 h 755"/>
                    <a:gd name="T52" fmla="*/ 0 w 192"/>
                    <a:gd name="T53" fmla="*/ 0 h 755"/>
                    <a:gd name="T54" fmla="*/ 0 w 192"/>
                    <a:gd name="T55" fmla="*/ 0 h 755"/>
                    <a:gd name="T56" fmla="*/ 0 w 192"/>
                    <a:gd name="T57" fmla="*/ 0 h 755"/>
                    <a:gd name="T58" fmla="*/ 0 w 192"/>
                    <a:gd name="T59" fmla="*/ 0 h 755"/>
                    <a:gd name="T60" fmla="*/ 0 w 192"/>
                    <a:gd name="T61" fmla="*/ 0 h 755"/>
                    <a:gd name="T62" fmla="*/ 0 w 192"/>
                    <a:gd name="T63" fmla="*/ 0 h 755"/>
                    <a:gd name="T64" fmla="*/ 0 w 192"/>
                    <a:gd name="T65" fmla="*/ 0 h 755"/>
                    <a:gd name="T66" fmla="*/ 0 w 192"/>
                    <a:gd name="T67" fmla="*/ 0 h 755"/>
                    <a:gd name="T68" fmla="*/ 0 w 192"/>
                    <a:gd name="T69" fmla="*/ 0 h 755"/>
                    <a:gd name="T70" fmla="*/ 0 w 192"/>
                    <a:gd name="T71" fmla="*/ 0 h 755"/>
                    <a:gd name="T72" fmla="*/ 0 w 192"/>
                    <a:gd name="T73" fmla="*/ 0 h 755"/>
                    <a:gd name="T74" fmla="*/ 0 w 192"/>
                    <a:gd name="T75" fmla="*/ 0 h 755"/>
                    <a:gd name="T76" fmla="*/ 0 w 192"/>
                    <a:gd name="T77" fmla="*/ 0 h 755"/>
                    <a:gd name="T78" fmla="*/ 0 w 192"/>
                    <a:gd name="T79" fmla="*/ 0 h 755"/>
                    <a:gd name="T80" fmla="*/ 0 w 192"/>
                    <a:gd name="T81" fmla="*/ 0 h 75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92"/>
                    <a:gd name="T124" fmla="*/ 0 h 755"/>
                    <a:gd name="T125" fmla="*/ 192 w 192"/>
                    <a:gd name="T126" fmla="*/ 755 h 75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92" h="755">
                      <a:moveTo>
                        <a:pt x="87" y="755"/>
                      </a:moveTo>
                      <a:lnTo>
                        <a:pt x="80" y="753"/>
                      </a:lnTo>
                      <a:lnTo>
                        <a:pt x="74" y="751"/>
                      </a:lnTo>
                      <a:lnTo>
                        <a:pt x="66" y="747"/>
                      </a:lnTo>
                      <a:lnTo>
                        <a:pt x="61" y="745"/>
                      </a:lnTo>
                      <a:lnTo>
                        <a:pt x="55" y="744"/>
                      </a:lnTo>
                      <a:lnTo>
                        <a:pt x="49" y="742"/>
                      </a:lnTo>
                      <a:lnTo>
                        <a:pt x="42" y="738"/>
                      </a:lnTo>
                      <a:lnTo>
                        <a:pt x="36" y="738"/>
                      </a:lnTo>
                      <a:lnTo>
                        <a:pt x="47" y="719"/>
                      </a:lnTo>
                      <a:lnTo>
                        <a:pt x="59" y="702"/>
                      </a:lnTo>
                      <a:lnTo>
                        <a:pt x="68" y="683"/>
                      </a:lnTo>
                      <a:lnTo>
                        <a:pt x="80" y="664"/>
                      </a:lnTo>
                      <a:lnTo>
                        <a:pt x="87" y="645"/>
                      </a:lnTo>
                      <a:lnTo>
                        <a:pt x="97" y="624"/>
                      </a:lnTo>
                      <a:lnTo>
                        <a:pt x="104" y="603"/>
                      </a:lnTo>
                      <a:lnTo>
                        <a:pt x="112" y="584"/>
                      </a:lnTo>
                      <a:lnTo>
                        <a:pt x="118" y="561"/>
                      </a:lnTo>
                      <a:lnTo>
                        <a:pt x="123" y="540"/>
                      </a:lnTo>
                      <a:lnTo>
                        <a:pt x="127" y="519"/>
                      </a:lnTo>
                      <a:lnTo>
                        <a:pt x="133" y="498"/>
                      </a:lnTo>
                      <a:lnTo>
                        <a:pt x="135" y="475"/>
                      </a:lnTo>
                      <a:lnTo>
                        <a:pt x="139" y="453"/>
                      </a:lnTo>
                      <a:lnTo>
                        <a:pt x="139" y="430"/>
                      </a:lnTo>
                      <a:lnTo>
                        <a:pt x="141" y="407"/>
                      </a:lnTo>
                      <a:lnTo>
                        <a:pt x="139" y="380"/>
                      </a:lnTo>
                      <a:lnTo>
                        <a:pt x="139" y="354"/>
                      </a:lnTo>
                      <a:lnTo>
                        <a:pt x="135" y="327"/>
                      </a:lnTo>
                      <a:lnTo>
                        <a:pt x="131" y="302"/>
                      </a:lnTo>
                      <a:lnTo>
                        <a:pt x="123" y="276"/>
                      </a:lnTo>
                      <a:lnTo>
                        <a:pt x="118" y="251"/>
                      </a:lnTo>
                      <a:lnTo>
                        <a:pt x="110" y="226"/>
                      </a:lnTo>
                      <a:lnTo>
                        <a:pt x="103" y="204"/>
                      </a:lnTo>
                      <a:lnTo>
                        <a:pt x="91" y="179"/>
                      </a:lnTo>
                      <a:lnTo>
                        <a:pt x="82" y="156"/>
                      </a:lnTo>
                      <a:lnTo>
                        <a:pt x="70" y="133"/>
                      </a:lnTo>
                      <a:lnTo>
                        <a:pt x="57" y="110"/>
                      </a:lnTo>
                      <a:lnTo>
                        <a:pt x="44" y="89"/>
                      </a:lnTo>
                      <a:lnTo>
                        <a:pt x="30" y="69"/>
                      </a:lnTo>
                      <a:lnTo>
                        <a:pt x="15" y="50"/>
                      </a:lnTo>
                      <a:lnTo>
                        <a:pt x="0" y="31"/>
                      </a:lnTo>
                      <a:lnTo>
                        <a:pt x="6" y="27"/>
                      </a:lnTo>
                      <a:lnTo>
                        <a:pt x="9" y="23"/>
                      </a:lnTo>
                      <a:lnTo>
                        <a:pt x="15" y="17"/>
                      </a:lnTo>
                      <a:lnTo>
                        <a:pt x="21" y="13"/>
                      </a:lnTo>
                      <a:lnTo>
                        <a:pt x="25" y="10"/>
                      </a:lnTo>
                      <a:lnTo>
                        <a:pt x="30" y="6"/>
                      </a:lnTo>
                      <a:lnTo>
                        <a:pt x="34" y="2"/>
                      </a:lnTo>
                      <a:lnTo>
                        <a:pt x="40" y="0"/>
                      </a:lnTo>
                      <a:lnTo>
                        <a:pt x="57" y="21"/>
                      </a:lnTo>
                      <a:lnTo>
                        <a:pt x="74" y="42"/>
                      </a:lnTo>
                      <a:lnTo>
                        <a:pt x="89" y="65"/>
                      </a:lnTo>
                      <a:lnTo>
                        <a:pt x="104" y="88"/>
                      </a:lnTo>
                      <a:lnTo>
                        <a:pt x="116" y="110"/>
                      </a:lnTo>
                      <a:lnTo>
                        <a:pt x="129" y="135"/>
                      </a:lnTo>
                      <a:lnTo>
                        <a:pt x="141" y="160"/>
                      </a:lnTo>
                      <a:lnTo>
                        <a:pt x="152" y="186"/>
                      </a:lnTo>
                      <a:lnTo>
                        <a:pt x="160" y="211"/>
                      </a:lnTo>
                      <a:lnTo>
                        <a:pt x="169" y="238"/>
                      </a:lnTo>
                      <a:lnTo>
                        <a:pt x="175" y="264"/>
                      </a:lnTo>
                      <a:lnTo>
                        <a:pt x="182" y="293"/>
                      </a:lnTo>
                      <a:lnTo>
                        <a:pt x="186" y="320"/>
                      </a:lnTo>
                      <a:lnTo>
                        <a:pt x="188" y="348"/>
                      </a:lnTo>
                      <a:lnTo>
                        <a:pt x="190" y="378"/>
                      </a:lnTo>
                      <a:lnTo>
                        <a:pt x="192" y="407"/>
                      </a:lnTo>
                      <a:lnTo>
                        <a:pt x="192" y="430"/>
                      </a:lnTo>
                      <a:lnTo>
                        <a:pt x="190" y="455"/>
                      </a:lnTo>
                      <a:lnTo>
                        <a:pt x="188" y="477"/>
                      </a:lnTo>
                      <a:lnTo>
                        <a:pt x="184" y="502"/>
                      </a:lnTo>
                      <a:lnTo>
                        <a:pt x="180" y="523"/>
                      </a:lnTo>
                      <a:lnTo>
                        <a:pt x="175" y="546"/>
                      </a:lnTo>
                      <a:lnTo>
                        <a:pt x="169" y="569"/>
                      </a:lnTo>
                      <a:lnTo>
                        <a:pt x="165" y="591"/>
                      </a:lnTo>
                      <a:lnTo>
                        <a:pt x="156" y="612"/>
                      </a:lnTo>
                      <a:lnTo>
                        <a:pt x="148" y="635"/>
                      </a:lnTo>
                      <a:lnTo>
                        <a:pt x="139" y="654"/>
                      </a:lnTo>
                      <a:lnTo>
                        <a:pt x="131" y="677"/>
                      </a:lnTo>
                      <a:lnTo>
                        <a:pt x="120" y="696"/>
                      </a:lnTo>
                      <a:lnTo>
                        <a:pt x="110" y="717"/>
                      </a:lnTo>
                      <a:lnTo>
                        <a:pt x="99" y="736"/>
                      </a:lnTo>
                      <a:lnTo>
                        <a:pt x="87" y="7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1" name="Freeform 339"/>
                <p:cNvSpPr>
                  <a:spLocks/>
                </p:cNvSpPr>
                <p:nvPr/>
              </p:nvSpPr>
              <p:spPr bwMode="auto">
                <a:xfrm>
                  <a:off x="2730" y="2265"/>
                  <a:ext cx="23" cy="92"/>
                </a:xfrm>
                <a:custGeom>
                  <a:avLst/>
                  <a:gdLst>
                    <a:gd name="T0" fmla="*/ 0 w 230"/>
                    <a:gd name="T1" fmla="*/ 0 h 897"/>
                    <a:gd name="T2" fmla="*/ 0 w 230"/>
                    <a:gd name="T3" fmla="*/ 0 h 897"/>
                    <a:gd name="T4" fmla="*/ 0 w 230"/>
                    <a:gd name="T5" fmla="*/ 0 h 897"/>
                    <a:gd name="T6" fmla="*/ 0 w 230"/>
                    <a:gd name="T7" fmla="*/ 0 h 897"/>
                    <a:gd name="T8" fmla="*/ 0 w 230"/>
                    <a:gd name="T9" fmla="*/ 0 h 897"/>
                    <a:gd name="T10" fmla="*/ 0 w 230"/>
                    <a:gd name="T11" fmla="*/ 0 h 897"/>
                    <a:gd name="T12" fmla="*/ 0 w 230"/>
                    <a:gd name="T13" fmla="*/ 0 h 897"/>
                    <a:gd name="T14" fmla="*/ 0 w 230"/>
                    <a:gd name="T15" fmla="*/ 0 h 897"/>
                    <a:gd name="T16" fmla="*/ 0 w 230"/>
                    <a:gd name="T17" fmla="*/ 0 h 897"/>
                    <a:gd name="T18" fmla="*/ 0 w 230"/>
                    <a:gd name="T19" fmla="*/ 0 h 897"/>
                    <a:gd name="T20" fmla="*/ 0 w 230"/>
                    <a:gd name="T21" fmla="*/ 0 h 897"/>
                    <a:gd name="T22" fmla="*/ 0 w 230"/>
                    <a:gd name="T23" fmla="*/ 0 h 897"/>
                    <a:gd name="T24" fmla="*/ 0 w 230"/>
                    <a:gd name="T25" fmla="*/ 0 h 897"/>
                    <a:gd name="T26" fmla="*/ 0 w 230"/>
                    <a:gd name="T27" fmla="*/ 0 h 897"/>
                    <a:gd name="T28" fmla="*/ 0 w 230"/>
                    <a:gd name="T29" fmla="*/ 0 h 897"/>
                    <a:gd name="T30" fmla="*/ 0 w 230"/>
                    <a:gd name="T31" fmla="*/ 0 h 897"/>
                    <a:gd name="T32" fmla="*/ 0 w 230"/>
                    <a:gd name="T33" fmla="*/ 0 h 897"/>
                    <a:gd name="T34" fmla="*/ 0 w 230"/>
                    <a:gd name="T35" fmla="*/ 0 h 897"/>
                    <a:gd name="T36" fmla="*/ 0 w 230"/>
                    <a:gd name="T37" fmla="*/ 0 h 897"/>
                    <a:gd name="T38" fmla="*/ 0 w 230"/>
                    <a:gd name="T39" fmla="*/ 0 h 897"/>
                    <a:gd name="T40" fmla="*/ 0 w 230"/>
                    <a:gd name="T41" fmla="*/ 0 h 897"/>
                    <a:gd name="T42" fmla="*/ 0 w 230"/>
                    <a:gd name="T43" fmla="*/ 0 h 897"/>
                    <a:gd name="T44" fmla="*/ 0 w 230"/>
                    <a:gd name="T45" fmla="*/ 0 h 897"/>
                    <a:gd name="T46" fmla="*/ 0 w 230"/>
                    <a:gd name="T47" fmla="*/ 0 h 897"/>
                    <a:gd name="T48" fmla="*/ 0 w 230"/>
                    <a:gd name="T49" fmla="*/ 0 h 897"/>
                    <a:gd name="T50" fmla="*/ 0 w 230"/>
                    <a:gd name="T51" fmla="*/ 0 h 897"/>
                    <a:gd name="T52" fmla="*/ 0 w 230"/>
                    <a:gd name="T53" fmla="*/ 0 h 897"/>
                    <a:gd name="T54" fmla="*/ 0 w 230"/>
                    <a:gd name="T55" fmla="*/ 0 h 897"/>
                    <a:gd name="T56" fmla="*/ 0 w 230"/>
                    <a:gd name="T57" fmla="*/ 0 h 897"/>
                    <a:gd name="T58" fmla="*/ 0 w 230"/>
                    <a:gd name="T59" fmla="*/ 0 h 897"/>
                    <a:gd name="T60" fmla="*/ 0 w 230"/>
                    <a:gd name="T61" fmla="*/ 0 h 897"/>
                    <a:gd name="T62" fmla="*/ 0 w 230"/>
                    <a:gd name="T63" fmla="*/ 0 h 897"/>
                    <a:gd name="T64" fmla="*/ 0 w 230"/>
                    <a:gd name="T65" fmla="*/ 0 h 897"/>
                    <a:gd name="T66" fmla="*/ 0 w 230"/>
                    <a:gd name="T67" fmla="*/ 0 h 897"/>
                    <a:gd name="T68" fmla="*/ 0 w 230"/>
                    <a:gd name="T69" fmla="*/ 0 h 897"/>
                    <a:gd name="T70" fmla="*/ 0 w 230"/>
                    <a:gd name="T71" fmla="*/ 0 h 897"/>
                    <a:gd name="T72" fmla="*/ 0 w 230"/>
                    <a:gd name="T73" fmla="*/ 0 h 897"/>
                    <a:gd name="T74" fmla="*/ 0 w 230"/>
                    <a:gd name="T75" fmla="*/ 0 h 897"/>
                    <a:gd name="T76" fmla="*/ 0 w 230"/>
                    <a:gd name="T77" fmla="*/ 0 h 897"/>
                    <a:gd name="T78" fmla="*/ 0 w 230"/>
                    <a:gd name="T79" fmla="*/ 0 h 897"/>
                    <a:gd name="T80" fmla="*/ 0 w 230"/>
                    <a:gd name="T81" fmla="*/ 0 h 89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30"/>
                    <a:gd name="T124" fmla="*/ 0 h 897"/>
                    <a:gd name="T125" fmla="*/ 230 w 230"/>
                    <a:gd name="T126" fmla="*/ 897 h 89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30" h="897">
                      <a:moveTo>
                        <a:pt x="105" y="897"/>
                      </a:moveTo>
                      <a:lnTo>
                        <a:pt x="97" y="893"/>
                      </a:lnTo>
                      <a:lnTo>
                        <a:pt x="90" y="891"/>
                      </a:lnTo>
                      <a:lnTo>
                        <a:pt x="82" y="887"/>
                      </a:lnTo>
                      <a:lnTo>
                        <a:pt x="74" y="886"/>
                      </a:lnTo>
                      <a:lnTo>
                        <a:pt x="65" y="884"/>
                      </a:lnTo>
                      <a:lnTo>
                        <a:pt x="57" y="880"/>
                      </a:lnTo>
                      <a:lnTo>
                        <a:pt x="50" y="878"/>
                      </a:lnTo>
                      <a:lnTo>
                        <a:pt x="42" y="876"/>
                      </a:lnTo>
                      <a:lnTo>
                        <a:pt x="55" y="855"/>
                      </a:lnTo>
                      <a:lnTo>
                        <a:pt x="69" y="832"/>
                      </a:lnTo>
                      <a:lnTo>
                        <a:pt x="82" y="810"/>
                      </a:lnTo>
                      <a:lnTo>
                        <a:pt x="95" y="789"/>
                      </a:lnTo>
                      <a:lnTo>
                        <a:pt x="105" y="764"/>
                      </a:lnTo>
                      <a:lnTo>
                        <a:pt x="114" y="741"/>
                      </a:lnTo>
                      <a:lnTo>
                        <a:pt x="124" y="716"/>
                      </a:lnTo>
                      <a:lnTo>
                        <a:pt x="133" y="694"/>
                      </a:lnTo>
                      <a:lnTo>
                        <a:pt x="141" y="667"/>
                      </a:lnTo>
                      <a:lnTo>
                        <a:pt x="149" y="642"/>
                      </a:lnTo>
                      <a:lnTo>
                        <a:pt x="152" y="616"/>
                      </a:lnTo>
                      <a:lnTo>
                        <a:pt x="158" y="591"/>
                      </a:lnTo>
                      <a:lnTo>
                        <a:pt x="162" y="562"/>
                      </a:lnTo>
                      <a:lnTo>
                        <a:pt x="166" y="538"/>
                      </a:lnTo>
                      <a:lnTo>
                        <a:pt x="166" y="511"/>
                      </a:lnTo>
                      <a:lnTo>
                        <a:pt x="168" y="484"/>
                      </a:lnTo>
                      <a:lnTo>
                        <a:pt x="166" y="452"/>
                      </a:lnTo>
                      <a:lnTo>
                        <a:pt x="164" y="420"/>
                      </a:lnTo>
                      <a:lnTo>
                        <a:pt x="160" y="389"/>
                      </a:lnTo>
                      <a:lnTo>
                        <a:pt x="156" y="359"/>
                      </a:lnTo>
                      <a:lnTo>
                        <a:pt x="149" y="328"/>
                      </a:lnTo>
                      <a:lnTo>
                        <a:pt x="141" y="298"/>
                      </a:lnTo>
                      <a:lnTo>
                        <a:pt x="131" y="270"/>
                      </a:lnTo>
                      <a:lnTo>
                        <a:pt x="122" y="241"/>
                      </a:lnTo>
                      <a:lnTo>
                        <a:pt x="111" y="213"/>
                      </a:lnTo>
                      <a:lnTo>
                        <a:pt x="99" y="186"/>
                      </a:lnTo>
                      <a:lnTo>
                        <a:pt x="84" y="159"/>
                      </a:lnTo>
                      <a:lnTo>
                        <a:pt x="71" y="135"/>
                      </a:lnTo>
                      <a:lnTo>
                        <a:pt x="54" y="108"/>
                      </a:lnTo>
                      <a:lnTo>
                        <a:pt x="36" y="83"/>
                      </a:lnTo>
                      <a:lnTo>
                        <a:pt x="19" y="60"/>
                      </a:lnTo>
                      <a:lnTo>
                        <a:pt x="0" y="38"/>
                      </a:lnTo>
                      <a:lnTo>
                        <a:pt x="8" y="32"/>
                      </a:lnTo>
                      <a:lnTo>
                        <a:pt x="14" y="28"/>
                      </a:lnTo>
                      <a:lnTo>
                        <a:pt x="19" y="22"/>
                      </a:lnTo>
                      <a:lnTo>
                        <a:pt x="27" y="19"/>
                      </a:lnTo>
                      <a:lnTo>
                        <a:pt x="33" y="13"/>
                      </a:lnTo>
                      <a:lnTo>
                        <a:pt x="38" y="7"/>
                      </a:lnTo>
                      <a:lnTo>
                        <a:pt x="44" y="3"/>
                      </a:lnTo>
                      <a:lnTo>
                        <a:pt x="50" y="0"/>
                      </a:lnTo>
                      <a:lnTo>
                        <a:pt x="71" y="24"/>
                      </a:lnTo>
                      <a:lnTo>
                        <a:pt x="90" y="51"/>
                      </a:lnTo>
                      <a:lnTo>
                        <a:pt x="107" y="76"/>
                      </a:lnTo>
                      <a:lnTo>
                        <a:pt x="124" y="104"/>
                      </a:lnTo>
                      <a:lnTo>
                        <a:pt x="141" y="131"/>
                      </a:lnTo>
                      <a:lnTo>
                        <a:pt x="156" y="161"/>
                      </a:lnTo>
                      <a:lnTo>
                        <a:pt x="169" y="190"/>
                      </a:lnTo>
                      <a:lnTo>
                        <a:pt x="181" y="220"/>
                      </a:lnTo>
                      <a:lnTo>
                        <a:pt x="192" y="252"/>
                      </a:lnTo>
                      <a:lnTo>
                        <a:pt x="202" y="283"/>
                      </a:lnTo>
                      <a:lnTo>
                        <a:pt x="209" y="315"/>
                      </a:lnTo>
                      <a:lnTo>
                        <a:pt x="217" y="348"/>
                      </a:lnTo>
                      <a:lnTo>
                        <a:pt x="223" y="382"/>
                      </a:lnTo>
                      <a:lnTo>
                        <a:pt x="227" y="414"/>
                      </a:lnTo>
                      <a:lnTo>
                        <a:pt x="228" y="448"/>
                      </a:lnTo>
                      <a:lnTo>
                        <a:pt x="230" y="484"/>
                      </a:lnTo>
                      <a:lnTo>
                        <a:pt x="228" y="511"/>
                      </a:lnTo>
                      <a:lnTo>
                        <a:pt x="227" y="540"/>
                      </a:lnTo>
                      <a:lnTo>
                        <a:pt x="223" y="568"/>
                      </a:lnTo>
                      <a:lnTo>
                        <a:pt x="221" y="597"/>
                      </a:lnTo>
                      <a:lnTo>
                        <a:pt x="215" y="621"/>
                      </a:lnTo>
                      <a:lnTo>
                        <a:pt x="209" y="648"/>
                      </a:lnTo>
                      <a:lnTo>
                        <a:pt x="204" y="675"/>
                      </a:lnTo>
                      <a:lnTo>
                        <a:pt x="196" y="703"/>
                      </a:lnTo>
                      <a:lnTo>
                        <a:pt x="187" y="728"/>
                      </a:lnTo>
                      <a:lnTo>
                        <a:pt x="177" y="752"/>
                      </a:lnTo>
                      <a:lnTo>
                        <a:pt x="166" y="777"/>
                      </a:lnTo>
                      <a:lnTo>
                        <a:pt x="156" y="802"/>
                      </a:lnTo>
                      <a:lnTo>
                        <a:pt x="143" y="827"/>
                      </a:lnTo>
                      <a:lnTo>
                        <a:pt x="131" y="849"/>
                      </a:lnTo>
                      <a:lnTo>
                        <a:pt x="118" y="872"/>
                      </a:lnTo>
                      <a:lnTo>
                        <a:pt x="105" y="8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2" name="Freeform 340"/>
                <p:cNvSpPr>
                  <a:spLocks/>
                </p:cNvSpPr>
                <p:nvPr/>
              </p:nvSpPr>
              <p:spPr bwMode="auto">
                <a:xfrm>
                  <a:off x="2767" y="2256"/>
                  <a:ext cx="27" cy="110"/>
                </a:xfrm>
                <a:custGeom>
                  <a:avLst/>
                  <a:gdLst>
                    <a:gd name="T0" fmla="*/ 0 w 274"/>
                    <a:gd name="T1" fmla="*/ 0 h 1073"/>
                    <a:gd name="T2" fmla="*/ 0 w 274"/>
                    <a:gd name="T3" fmla="*/ 0 h 1073"/>
                    <a:gd name="T4" fmla="*/ 0 w 274"/>
                    <a:gd name="T5" fmla="*/ 0 h 1073"/>
                    <a:gd name="T6" fmla="*/ 0 w 274"/>
                    <a:gd name="T7" fmla="*/ 0 h 1073"/>
                    <a:gd name="T8" fmla="*/ 0 w 274"/>
                    <a:gd name="T9" fmla="*/ 0 h 1073"/>
                    <a:gd name="T10" fmla="*/ 0 w 274"/>
                    <a:gd name="T11" fmla="*/ 0 h 1073"/>
                    <a:gd name="T12" fmla="*/ 0 w 274"/>
                    <a:gd name="T13" fmla="*/ 0 h 1073"/>
                    <a:gd name="T14" fmla="*/ 0 w 274"/>
                    <a:gd name="T15" fmla="*/ 0 h 1073"/>
                    <a:gd name="T16" fmla="*/ 0 w 274"/>
                    <a:gd name="T17" fmla="*/ 0 h 1073"/>
                    <a:gd name="T18" fmla="*/ 0 w 274"/>
                    <a:gd name="T19" fmla="*/ 0 h 1073"/>
                    <a:gd name="T20" fmla="*/ 0 w 274"/>
                    <a:gd name="T21" fmla="*/ 0 h 1073"/>
                    <a:gd name="T22" fmla="*/ 0 w 274"/>
                    <a:gd name="T23" fmla="*/ 0 h 1073"/>
                    <a:gd name="T24" fmla="*/ 0 w 274"/>
                    <a:gd name="T25" fmla="*/ 0 h 1073"/>
                    <a:gd name="T26" fmla="*/ 0 w 274"/>
                    <a:gd name="T27" fmla="*/ 0 h 1073"/>
                    <a:gd name="T28" fmla="*/ 0 w 274"/>
                    <a:gd name="T29" fmla="*/ 0 h 1073"/>
                    <a:gd name="T30" fmla="*/ 0 w 274"/>
                    <a:gd name="T31" fmla="*/ 0 h 1073"/>
                    <a:gd name="T32" fmla="*/ 0 w 274"/>
                    <a:gd name="T33" fmla="*/ 0 h 1073"/>
                    <a:gd name="T34" fmla="*/ 0 w 274"/>
                    <a:gd name="T35" fmla="*/ 0 h 1073"/>
                    <a:gd name="T36" fmla="*/ 0 w 274"/>
                    <a:gd name="T37" fmla="*/ 0 h 1073"/>
                    <a:gd name="T38" fmla="*/ 0 w 274"/>
                    <a:gd name="T39" fmla="*/ 0 h 1073"/>
                    <a:gd name="T40" fmla="*/ 0 w 274"/>
                    <a:gd name="T41" fmla="*/ 0 h 1073"/>
                    <a:gd name="T42" fmla="*/ 0 w 274"/>
                    <a:gd name="T43" fmla="*/ 0 h 1073"/>
                    <a:gd name="T44" fmla="*/ 0 w 274"/>
                    <a:gd name="T45" fmla="*/ 0 h 1073"/>
                    <a:gd name="T46" fmla="*/ 0 w 274"/>
                    <a:gd name="T47" fmla="*/ 0 h 1073"/>
                    <a:gd name="T48" fmla="*/ 0 w 274"/>
                    <a:gd name="T49" fmla="*/ 0 h 1073"/>
                    <a:gd name="T50" fmla="*/ 0 w 274"/>
                    <a:gd name="T51" fmla="*/ 0 h 1073"/>
                    <a:gd name="T52" fmla="*/ 0 w 274"/>
                    <a:gd name="T53" fmla="*/ 0 h 1073"/>
                    <a:gd name="T54" fmla="*/ 0 w 274"/>
                    <a:gd name="T55" fmla="*/ 0 h 1073"/>
                    <a:gd name="T56" fmla="*/ 0 w 274"/>
                    <a:gd name="T57" fmla="*/ 0 h 1073"/>
                    <a:gd name="T58" fmla="*/ 0 w 274"/>
                    <a:gd name="T59" fmla="*/ 0 h 1073"/>
                    <a:gd name="T60" fmla="*/ 0 w 274"/>
                    <a:gd name="T61" fmla="*/ 0 h 1073"/>
                    <a:gd name="T62" fmla="*/ 0 w 274"/>
                    <a:gd name="T63" fmla="*/ 0 h 1073"/>
                    <a:gd name="T64" fmla="*/ 0 w 274"/>
                    <a:gd name="T65" fmla="*/ 0 h 1073"/>
                    <a:gd name="T66" fmla="*/ 0 w 274"/>
                    <a:gd name="T67" fmla="*/ 0 h 1073"/>
                    <a:gd name="T68" fmla="*/ 0 w 274"/>
                    <a:gd name="T69" fmla="*/ 0 h 1073"/>
                    <a:gd name="T70" fmla="*/ 0 w 274"/>
                    <a:gd name="T71" fmla="*/ 0 h 1073"/>
                    <a:gd name="T72" fmla="*/ 0 w 274"/>
                    <a:gd name="T73" fmla="*/ 0 h 1073"/>
                    <a:gd name="T74" fmla="*/ 0 w 274"/>
                    <a:gd name="T75" fmla="*/ 0 h 1073"/>
                    <a:gd name="T76" fmla="*/ 0 w 274"/>
                    <a:gd name="T77" fmla="*/ 0 h 1073"/>
                    <a:gd name="T78" fmla="*/ 0 w 274"/>
                    <a:gd name="T79" fmla="*/ 0 h 1073"/>
                    <a:gd name="T80" fmla="*/ 0 w 274"/>
                    <a:gd name="T81" fmla="*/ 0 h 1073"/>
                    <a:gd name="T82" fmla="*/ 0 w 274"/>
                    <a:gd name="T83" fmla="*/ 0 h 1073"/>
                    <a:gd name="T84" fmla="*/ 0 w 274"/>
                    <a:gd name="T85" fmla="*/ 0 h 107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74"/>
                    <a:gd name="T130" fmla="*/ 0 h 1073"/>
                    <a:gd name="T131" fmla="*/ 274 w 274"/>
                    <a:gd name="T132" fmla="*/ 1073 h 107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74" h="1073">
                      <a:moveTo>
                        <a:pt x="124" y="1073"/>
                      </a:moveTo>
                      <a:lnTo>
                        <a:pt x="114" y="1071"/>
                      </a:lnTo>
                      <a:lnTo>
                        <a:pt x="105" y="1067"/>
                      </a:lnTo>
                      <a:lnTo>
                        <a:pt x="95" y="1063"/>
                      </a:lnTo>
                      <a:lnTo>
                        <a:pt x="87" y="1061"/>
                      </a:lnTo>
                      <a:lnTo>
                        <a:pt x="82" y="1060"/>
                      </a:lnTo>
                      <a:lnTo>
                        <a:pt x="78" y="1058"/>
                      </a:lnTo>
                      <a:lnTo>
                        <a:pt x="72" y="1056"/>
                      </a:lnTo>
                      <a:lnTo>
                        <a:pt x="68" y="1054"/>
                      </a:lnTo>
                      <a:lnTo>
                        <a:pt x="63" y="1054"/>
                      </a:lnTo>
                      <a:lnTo>
                        <a:pt x="59" y="1052"/>
                      </a:lnTo>
                      <a:lnTo>
                        <a:pt x="53" y="1050"/>
                      </a:lnTo>
                      <a:lnTo>
                        <a:pt x="49" y="1048"/>
                      </a:lnTo>
                      <a:lnTo>
                        <a:pt x="67" y="1023"/>
                      </a:lnTo>
                      <a:lnTo>
                        <a:pt x="82" y="997"/>
                      </a:lnTo>
                      <a:lnTo>
                        <a:pt x="97" y="970"/>
                      </a:lnTo>
                      <a:lnTo>
                        <a:pt x="112" y="944"/>
                      </a:lnTo>
                      <a:lnTo>
                        <a:pt x="125" y="915"/>
                      </a:lnTo>
                      <a:lnTo>
                        <a:pt x="137" y="887"/>
                      </a:lnTo>
                      <a:lnTo>
                        <a:pt x="148" y="858"/>
                      </a:lnTo>
                      <a:lnTo>
                        <a:pt x="160" y="829"/>
                      </a:lnTo>
                      <a:lnTo>
                        <a:pt x="167" y="799"/>
                      </a:lnTo>
                      <a:lnTo>
                        <a:pt x="177" y="769"/>
                      </a:lnTo>
                      <a:lnTo>
                        <a:pt x="183" y="736"/>
                      </a:lnTo>
                      <a:lnTo>
                        <a:pt x="188" y="706"/>
                      </a:lnTo>
                      <a:lnTo>
                        <a:pt x="192" y="674"/>
                      </a:lnTo>
                      <a:lnTo>
                        <a:pt x="196" y="643"/>
                      </a:lnTo>
                      <a:lnTo>
                        <a:pt x="198" y="611"/>
                      </a:lnTo>
                      <a:lnTo>
                        <a:pt x="200" y="578"/>
                      </a:lnTo>
                      <a:lnTo>
                        <a:pt x="198" y="540"/>
                      </a:lnTo>
                      <a:lnTo>
                        <a:pt x="196" y="502"/>
                      </a:lnTo>
                      <a:lnTo>
                        <a:pt x="190" y="464"/>
                      </a:lnTo>
                      <a:lnTo>
                        <a:pt x="184" y="428"/>
                      </a:lnTo>
                      <a:lnTo>
                        <a:pt x="177" y="392"/>
                      </a:lnTo>
                      <a:lnTo>
                        <a:pt x="167" y="358"/>
                      </a:lnTo>
                      <a:lnTo>
                        <a:pt x="158" y="322"/>
                      </a:lnTo>
                      <a:lnTo>
                        <a:pt x="146" y="289"/>
                      </a:lnTo>
                      <a:lnTo>
                        <a:pt x="131" y="255"/>
                      </a:lnTo>
                      <a:lnTo>
                        <a:pt x="116" y="223"/>
                      </a:lnTo>
                      <a:lnTo>
                        <a:pt x="101" y="191"/>
                      </a:lnTo>
                      <a:lnTo>
                        <a:pt x="84" y="160"/>
                      </a:lnTo>
                      <a:lnTo>
                        <a:pt x="63" y="130"/>
                      </a:lnTo>
                      <a:lnTo>
                        <a:pt x="44" y="101"/>
                      </a:lnTo>
                      <a:lnTo>
                        <a:pt x="23" y="73"/>
                      </a:lnTo>
                      <a:lnTo>
                        <a:pt x="0" y="48"/>
                      </a:lnTo>
                      <a:lnTo>
                        <a:pt x="8" y="40"/>
                      </a:lnTo>
                      <a:lnTo>
                        <a:pt x="15" y="35"/>
                      </a:lnTo>
                      <a:lnTo>
                        <a:pt x="23" y="27"/>
                      </a:lnTo>
                      <a:lnTo>
                        <a:pt x="30" y="21"/>
                      </a:lnTo>
                      <a:lnTo>
                        <a:pt x="36" y="16"/>
                      </a:lnTo>
                      <a:lnTo>
                        <a:pt x="44" y="10"/>
                      </a:lnTo>
                      <a:lnTo>
                        <a:pt x="51" y="6"/>
                      </a:lnTo>
                      <a:lnTo>
                        <a:pt x="59" y="0"/>
                      </a:lnTo>
                      <a:lnTo>
                        <a:pt x="82" y="29"/>
                      </a:lnTo>
                      <a:lnTo>
                        <a:pt x="106" y="61"/>
                      </a:lnTo>
                      <a:lnTo>
                        <a:pt x="127" y="94"/>
                      </a:lnTo>
                      <a:lnTo>
                        <a:pt x="148" y="126"/>
                      </a:lnTo>
                      <a:lnTo>
                        <a:pt x="167" y="160"/>
                      </a:lnTo>
                      <a:lnTo>
                        <a:pt x="184" y="194"/>
                      </a:lnTo>
                      <a:lnTo>
                        <a:pt x="202" y="229"/>
                      </a:lnTo>
                      <a:lnTo>
                        <a:pt x="217" y="267"/>
                      </a:lnTo>
                      <a:lnTo>
                        <a:pt x="228" y="303"/>
                      </a:lnTo>
                      <a:lnTo>
                        <a:pt x="240" y="341"/>
                      </a:lnTo>
                      <a:lnTo>
                        <a:pt x="249" y="379"/>
                      </a:lnTo>
                      <a:lnTo>
                        <a:pt x="259" y="417"/>
                      </a:lnTo>
                      <a:lnTo>
                        <a:pt x="264" y="455"/>
                      </a:lnTo>
                      <a:lnTo>
                        <a:pt x="268" y="497"/>
                      </a:lnTo>
                      <a:lnTo>
                        <a:pt x="272" y="537"/>
                      </a:lnTo>
                      <a:lnTo>
                        <a:pt x="274" y="578"/>
                      </a:lnTo>
                      <a:lnTo>
                        <a:pt x="272" y="613"/>
                      </a:lnTo>
                      <a:lnTo>
                        <a:pt x="270" y="645"/>
                      </a:lnTo>
                      <a:lnTo>
                        <a:pt x="266" y="679"/>
                      </a:lnTo>
                      <a:lnTo>
                        <a:pt x="262" y="712"/>
                      </a:lnTo>
                      <a:lnTo>
                        <a:pt x="257" y="746"/>
                      </a:lnTo>
                      <a:lnTo>
                        <a:pt x="251" y="778"/>
                      </a:lnTo>
                      <a:lnTo>
                        <a:pt x="241" y="809"/>
                      </a:lnTo>
                      <a:lnTo>
                        <a:pt x="234" y="841"/>
                      </a:lnTo>
                      <a:lnTo>
                        <a:pt x="222" y="871"/>
                      </a:lnTo>
                      <a:lnTo>
                        <a:pt x="211" y="904"/>
                      </a:lnTo>
                      <a:lnTo>
                        <a:pt x="200" y="932"/>
                      </a:lnTo>
                      <a:lnTo>
                        <a:pt x="186" y="961"/>
                      </a:lnTo>
                      <a:lnTo>
                        <a:pt x="171" y="989"/>
                      </a:lnTo>
                      <a:lnTo>
                        <a:pt x="156" y="1020"/>
                      </a:lnTo>
                      <a:lnTo>
                        <a:pt x="141" y="1046"/>
                      </a:lnTo>
                      <a:lnTo>
                        <a:pt x="124" y="10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3" name="Freeform 341"/>
                <p:cNvSpPr>
                  <a:spLocks/>
                </p:cNvSpPr>
                <p:nvPr/>
              </p:nvSpPr>
              <p:spPr bwMode="auto">
                <a:xfrm>
                  <a:off x="2669" y="2281"/>
                  <a:ext cx="15" cy="60"/>
                </a:xfrm>
                <a:custGeom>
                  <a:avLst/>
                  <a:gdLst>
                    <a:gd name="T0" fmla="*/ 0 w 148"/>
                    <a:gd name="T1" fmla="*/ 0 h 582"/>
                    <a:gd name="T2" fmla="*/ 0 w 148"/>
                    <a:gd name="T3" fmla="*/ 0 h 582"/>
                    <a:gd name="T4" fmla="*/ 0 w 148"/>
                    <a:gd name="T5" fmla="*/ 0 h 582"/>
                    <a:gd name="T6" fmla="*/ 0 w 148"/>
                    <a:gd name="T7" fmla="*/ 0 h 582"/>
                    <a:gd name="T8" fmla="*/ 0 w 148"/>
                    <a:gd name="T9" fmla="*/ 0 h 582"/>
                    <a:gd name="T10" fmla="*/ 0 w 148"/>
                    <a:gd name="T11" fmla="*/ 0 h 582"/>
                    <a:gd name="T12" fmla="*/ 0 w 148"/>
                    <a:gd name="T13" fmla="*/ 0 h 582"/>
                    <a:gd name="T14" fmla="*/ 0 w 148"/>
                    <a:gd name="T15" fmla="*/ 0 h 582"/>
                    <a:gd name="T16" fmla="*/ 0 w 148"/>
                    <a:gd name="T17" fmla="*/ 0 h 582"/>
                    <a:gd name="T18" fmla="*/ 0 w 148"/>
                    <a:gd name="T19" fmla="*/ 0 h 582"/>
                    <a:gd name="T20" fmla="*/ 0 w 148"/>
                    <a:gd name="T21" fmla="*/ 0 h 582"/>
                    <a:gd name="T22" fmla="*/ 0 w 148"/>
                    <a:gd name="T23" fmla="*/ 0 h 582"/>
                    <a:gd name="T24" fmla="*/ 0 w 148"/>
                    <a:gd name="T25" fmla="*/ 0 h 582"/>
                    <a:gd name="T26" fmla="*/ 0 w 148"/>
                    <a:gd name="T27" fmla="*/ 0 h 582"/>
                    <a:gd name="T28" fmla="*/ 0 w 148"/>
                    <a:gd name="T29" fmla="*/ 0 h 582"/>
                    <a:gd name="T30" fmla="*/ 0 w 148"/>
                    <a:gd name="T31" fmla="*/ 0 h 582"/>
                    <a:gd name="T32" fmla="*/ 0 w 148"/>
                    <a:gd name="T33" fmla="*/ 0 h 582"/>
                    <a:gd name="T34" fmla="*/ 0 w 148"/>
                    <a:gd name="T35" fmla="*/ 0 h 582"/>
                    <a:gd name="T36" fmla="*/ 0 w 148"/>
                    <a:gd name="T37" fmla="*/ 0 h 582"/>
                    <a:gd name="T38" fmla="*/ 0 w 148"/>
                    <a:gd name="T39" fmla="*/ 0 h 582"/>
                    <a:gd name="T40" fmla="*/ 0 w 148"/>
                    <a:gd name="T41" fmla="*/ 0 h 582"/>
                    <a:gd name="T42" fmla="*/ 0 w 148"/>
                    <a:gd name="T43" fmla="*/ 0 h 582"/>
                    <a:gd name="T44" fmla="*/ 0 w 148"/>
                    <a:gd name="T45" fmla="*/ 0 h 582"/>
                    <a:gd name="T46" fmla="*/ 0 w 148"/>
                    <a:gd name="T47" fmla="*/ 0 h 582"/>
                    <a:gd name="T48" fmla="*/ 0 w 148"/>
                    <a:gd name="T49" fmla="*/ 0 h 582"/>
                    <a:gd name="T50" fmla="*/ 0 w 148"/>
                    <a:gd name="T51" fmla="*/ 0 h 582"/>
                    <a:gd name="T52" fmla="*/ 0 w 148"/>
                    <a:gd name="T53" fmla="*/ 0 h 582"/>
                    <a:gd name="T54" fmla="*/ 0 w 148"/>
                    <a:gd name="T55" fmla="*/ 0 h 582"/>
                    <a:gd name="T56" fmla="*/ 0 w 148"/>
                    <a:gd name="T57" fmla="*/ 0 h 582"/>
                    <a:gd name="T58" fmla="*/ 0 w 148"/>
                    <a:gd name="T59" fmla="*/ 0 h 582"/>
                    <a:gd name="T60" fmla="*/ 0 w 148"/>
                    <a:gd name="T61" fmla="*/ 0 h 582"/>
                    <a:gd name="T62" fmla="*/ 0 w 148"/>
                    <a:gd name="T63" fmla="*/ 0 h 582"/>
                    <a:gd name="T64" fmla="*/ 0 w 148"/>
                    <a:gd name="T65" fmla="*/ 0 h 582"/>
                    <a:gd name="T66" fmla="*/ 0 w 148"/>
                    <a:gd name="T67" fmla="*/ 0 h 582"/>
                    <a:gd name="T68" fmla="*/ 0 w 148"/>
                    <a:gd name="T69" fmla="*/ 0 h 582"/>
                    <a:gd name="T70" fmla="*/ 0 w 148"/>
                    <a:gd name="T71" fmla="*/ 0 h 582"/>
                    <a:gd name="T72" fmla="*/ 0 w 148"/>
                    <a:gd name="T73" fmla="*/ 0 h 582"/>
                    <a:gd name="T74" fmla="*/ 0 w 148"/>
                    <a:gd name="T75" fmla="*/ 0 h 582"/>
                    <a:gd name="T76" fmla="*/ 0 w 148"/>
                    <a:gd name="T77" fmla="*/ 0 h 58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48"/>
                    <a:gd name="T118" fmla="*/ 0 h 582"/>
                    <a:gd name="T119" fmla="*/ 148 w 148"/>
                    <a:gd name="T120" fmla="*/ 582 h 58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48" h="582">
                      <a:moveTo>
                        <a:pt x="69" y="582"/>
                      </a:moveTo>
                      <a:lnTo>
                        <a:pt x="63" y="580"/>
                      </a:lnTo>
                      <a:lnTo>
                        <a:pt x="57" y="580"/>
                      </a:lnTo>
                      <a:lnTo>
                        <a:pt x="53" y="576"/>
                      </a:lnTo>
                      <a:lnTo>
                        <a:pt x="48" y="576"/>
                      </a:lnTo>
                      <a:lnTo>
                        <a:pt x="42" y="574"/>
                      </a:lnTo>
                      <a:lnTo>
                        <a:pt x="38" y="572"/>
                      </a:lnTo>
                      <a:lnTo>
                        <a:pt x="32" y="570"/>
                      </a:lnTo>
                      <a:lnTo>
                        <a:pt x="29" y="570"/>
                      </a:lnTo>
                      <a:lnTo>
                        <a:pt x="36" y="555"/>
                      </a:lnTo>
                      <a:lnTo>
                        <a:pt x="46" y="542"/>
                      </a:lnTo>
                      <a:lnTo>
                        <a:pt x="53" y="526"/>
                      </a:lnTo>
                      <a:lnTo>
                        <a:pt x="61" y="513"/>
                      </a:lnTo>
                      <a:lnTo>
                        <a:pt x="69" y="496"/>
                      </a:lnTo>
                      <a:lnTo>
                        <a:pt x="74" y="481"/>
                      </a:lnTo>
                      <a:lnTo>
                        <a:pt x="82" y="466"/>
                      </a:lnTo>
                      <a:lnTo>
                        <a:pt x="88" y="450"/>
                      </a:lnTo>
                      <a:lnTo>
                        <a:pt x="91" y="433"/>
                      </a:lnTo>
                      <a:lnTo>
                        <a:pt x="95" y="416"/>
                      </a:lnTo>
                      <a:lnTo>
                        <a:pt x="99" y="399"/>
                      </a:lnTo>
                      <a:lnTo>
                        <a:pt x="103" y="382"/>
                      </a:lnTo>
                      <a:lnTo>
                        <a:pt x="105" y="365"/>
                      </a:lnTo>
                      <a:lnTo>
                        <a:pt x="107" y="348"/>
                      </a:lnTo>
                      <a:lnTo>
                        <a:pt x="108" y="331"/>
                      </a:lnTo>
                      <a:lnTo>
                        <a:pt x="108" y="313"/>
                      </a:lnTo>
                      <a:lnTo>
                        <a:pt x="108" y="293"/>
                      </a:lnTo>
                      <a:lnTo>
                        <a:pt x="107" y="273"/>
                      </a:lnTo>
                      <a:lnTo>
                        <a:pt x="103" y="253"/>
                      </a:lnTo>
                      <a:lnTo>
                        <a:pt x="101" y="232"/>
                      </a:lnTo>
                      <a:lnTo>
                        <a:pt x="95" y="213"/>
                      </a:lnTo>
                      <a:lnTo>
                        <a:pt x="91" y="194"/>
                      </a:lnTo>
                      <a:lnTo>
                        <a:pt x="86" y="175"/>
                      </a:lnTo>
                      <a:lnTo>
                        <a:pt x="80" y="156"/>
                      </a:lnTo>
                      <a:lnTo>
                        <a:pt x="70" y="138"/>
                      </a:lnTo>
                      <a:lnTo>
                        <a:pt x="63" y="119"/>
                      </a:lnTo>
                      <a:lnTo>
                        <a:pt x="55" y="102"/>
                      </a:lnTo>
                      <a:lnTo>
                        <a:pt x="46" y="87"/>
                      </a:lnTo>
                      <a:lnTo>
                        <a:pt x="34" y="70"/>
                      </a:lnTo>
                      <a:lnTo>
                        <a:pt x="25" y="55"/>
                      </a:lnTo>
                      <a:lnTo>
                        <a:pt x="11" y="40"/>
                      </a:lnTo>
                      <a:lnTo>
                        <a:pt x="0" y="24"/>
                      </a:lnTo>
                      <a:lnTo>
                        <a:pt x="10" y="17"/>
                      </a:lnTo>
                      <a:lnTo>
                        <a:pt x="17" y="11"/>
                      </a:lnTo>
                      <a:lnTo>
                        <a:pt x="25" y="5"/>
                      </a:lnTo>
                      <a:lnTo>
                        <a:pt x="32" y="0"/>
                      </a:lnTo>
                      <a:lnTo>
                        <a:pt x="46" y="15"/>
                      </a:lnTo>
                      <a:lnTo>
                        <a:pt x="57" y="32"/>
                      </a:lnTo>
                      <a:lnTo>
                        <a:pt x="69" y="49"/>
                      </a:lnTo>
                      <a:lnTo>
                        <a:pt x="82" y="66"/>
                      </a:lnTo>
                      <a:lnTo>
                        <a:pt x="91" y="85"/>
                      </a:lnTo>
                      <a:lnTo>
                        <a:pt x="101" y="104"/>
                      </a:lnTo>
                      <a:lnTo>
                        <a:pt x="108" y="121"/>
                      </a:lnTo>
                      <a:lnTo>
                        <a:pt x="118" y="142"/>
                      </a:lnTo>
                      <a:lnTo>
                        <a:pt x="124" y="163"/>
                      </a:lnTo>
                      <a:lnTo>
                        <a:pt x="129" y="182"/>
                      </a:lnTo>
                      <a:lnTo>
                        <a:pt x="135" y="203"/>
                      </a:lnTo>
                      <a:lnTo>
                        <a:pt x="141" y="224"/>
                      </a:lnTo>
                      <a:lnTo>
                        <a:pt x="143" y="247"/>
                      </a:lnTo>
                      <a:lnTo>
                        <a:pt x="146" y="268"/>
                      </a:lnTo>
                      <a:lnTo>
                        <a:pt x="148" y="291"/>
                      </a:lnTo>
                      <a:lnTo>
                        <a:pt x="148" y="313"/>
                      </a:lnTo>
                      <a:lnTo>
                        <a:pt x="148" y="331"/>
                      </a:lnTo>
                      <a:lnTo>
                        <a:pt x="146" y="350"/>
                      </a:lnTo>
                      <a:lnTo>
                        <a:pt x="145" y="367"/>
                      </a:lnTo>
                      <a:lnTo>
                        <a:pt x="143" y="386"/>
                      </a:lnTo>
                      <a:lnTo>
                        <a:pt x="139" y="403"/>
                      </a:lnTo>
                      <a:lnTo>
                        <a:pt x="135" y="422"/>
                      </a:lnTo>
                      <a:lnTo>
                        <a:pt x="131" y="439"/>
                      </a:lnTo>
                      <a:lnTo>
                        <a:pt x="127" y="456"/>
                      </a:lnTo>
                      <a:lnTo>
                        <a:pt x="122" y="471"/>
                      </a:lnTo>
                      <a:lnTo>
                        <a:pt x="116" y="488"/>
                      </a:lnTo>
                      <a:lnTo>
                        <a:pt x="108" y="504"/>
                      </a:lnTo>
                      <a:lnTo>
                        <a:pt x="101" y="521"/>
                      </a:lnTo>
                      <a:lnTo>
                        <a:pt x="93" y="536"/>
                      </a:lnTo>
                      <a:lnTo>
                        <a:pt x="86" y="551"/>
                      </a:lnTo>
                      <a:lnTo>
                        <a:pt x="76" y="566"/>
                      </a:lnTo>
                      <a:lnTo>
                        <a:pt x="69" y="5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4" name="Freeform 342"/>
                <p:cNvSpPr>
                  <a:spLocks/>
                </p:cNvSpPr>
                <p:nvPr/>
              </p:nvSpPr>
              <p:spPr bwMode="auto">
                <a:xfrm flipH="1">
                  <a:off x="2541" y="2272"/>
                  <a:ext cx="19" cy="78"/>
                </a:xfrm>
                <a:custGeom>
                  <a:avLst/>
                  <a:gdLst>
                    <a:gd name="T0" fmla="*/ 0 w 192"/>
                    <a:gd name="T1" fmla="*/ 0 h 755"/>
                    <a:gd name="T2" fmla="*/ 0 w 192"/>
                    <a:gd name="T3" fmla="*/ 0 h 755"/>
                    <a:gd name="T4" fmla="*/ 0 w 192"/>
                    <a:gd name="T5" fmla="*/ 0 h 755"/>
                    <a:gd name="T6" fmla="*/ 0 w 192"/>
                    <a:gd name="T7" fmla="*/ 0 h 755"/>
                    <a:gd name="T8" fmla="*/ 0 w 192"/>
                    <a:gd name="T9" fmla="*/ 0 h 755"/>
                    <a:gd name="T10" fmla="*/ 0 w 192"/>
                    <a:gd name="T11" fmla="*/ 0 h 755"/>
                    <a:gd name="T12" fmla="*/ 0 w 192"/>
                    <a:gd name="T13" fmla="*/ 0 h 755"/>
                    <a:gd name="T14" fmla="*/ 0 w 192"/>
                    <a:gd name="T15" fmla="*/ 0 h 755"/>
                    <a:gd name="T16" fmla="*/ 0 w 192"/>
                    <a:gd name="T17" fmla="*/ 0 h 755"/>
                    <a:gd name="T18" fmla="*/ 0 w 192"/>
                    <a:gd name="T19" fmla="*/ 0 h 755"/>
                    <a:gd name="T20" fmla="*/ 0 w 192"/>
                    <a:gd name="T21" fmla="*/ 0 h 755"/>
                    <a:gd name="T22" fmla="*/ 0 w 192"/>
                    <a:gd name="T23" fmla="*/ 0 h 755"/>
                    <a:gd name="T24" fmla="*/ 0 w 192"/>
                    <a:gd name="T25" fmla="*/ 0 h 755"/>
                    <a:gd name="T26" fmla="*/ 0 w 192"/>
                    <a:gd name="T27" fmla="*/ 0 h 755"/>
                    <a:gd name="T28" fmla="*/ 0 w 192"/>
                    <a:gd name="T29" fmla="*/ 0 h 755"/>
                    <a:gd name="T30" fmla="*/ 0 w 192"/>
                    <a:gd name="T31" fmla="*/ 0 h 755"/>
                    <a:gd name="T32" fmla="*/ 0 w 192"/>
                    <a:gd name="T33" fmla="*/ 0 h 755"/>
                    <a:gd name="T34" fmla="*/ 0 w 192"/>
                    <a:gd name="T35" fmla="*/ 0 h 755"/>
                    <a:gd name="T36" fmla="*/ 0 w 192"/>
                    <a:gd name="T37" fmla="*/ 0 h 755"/>
                    <a:gd name="T38" fmla="*/ 0 w 192"/>
                    <a:gd name="T39" fmla="*/ 0 h 755"/>
                    <a:gd name="T40" fmla="*/ 0 w 192"/>
                    <a:gd name="T41" fmla="*/ 0 h 755"/>
                    <a:gd name="T42" fmla="*/ 0 w 192"/>
                    <a:gd name="T43" fmla="*/ 0 h 755"/>
                    <a:gd name="T44" fmla="*/ 0 w 192"/>
                    <a:gd name="T45" fmla="*/ 0 h 755"/>
                    <a:gd name="T46" fmla="*/ 0 w 192"/>
                    <a:gd name="T47" fmla="*/ 0 h 755"/>
                    <a:gd name="T48" fmla="*/ 0 w 192"/>
                    <a:gd name="T49" fmla="*/ 0 h 755"/>
                    <a:gd name="T50" fmla="*/ 0 w 192"/>
                    <a:gd name="T51" fmla="*/ 0 h 755"/>
                    <a:gd name="T52" fmla="*/ 0 w 192"/>
                    <a:gd name="T53" fmla="*/ 0 h 755"/>
                    <a:gd name="T54" fmla="*/ 0 w 192"/>
                    <a:gd name="T55" fmla="*/ 0 h 755"/>
                    <a:gd name="T56" fmla="*/ 0 w 192"/>
                    <a:gd name="T57" fmla="*/ 0 h 755"/>
                    <a:gd name="T58" fmla="*/ 0 w 192"/>
                    <a:gd name="T59" fmla="*/ 0 h 755"/>
                    <a:gd name="T60" fmla="*/ 0 w 192"/>
                    <a:gd name="T61" fmla="*/ 0 h 755"/>
                    <a:gd name="T62" fmla="*/ 0 w 192"/>
                    <a:gd name="T63" fmla="*/ 0 h 755"/>
                    <a:gd name="T64" fmla="*/ 0 w 192"/>
                    <a:gd name="T65" fmla="*/ 0 h 755"/>
                    <a:gd name="T66" fmla="*/ 0 w 192"/>
                    <a:gd name="T67" fmla="*/ 0 h 755"/>
                    <a:gd name="T68" fmla="*/ 0 w 192"/>
                    <a:gd name="T69" fmla="*/ 0 h 755"/>
                    <a:gd name="T70" fmla="*/ 0 w 192"/>
                    <a:gd name="T71" fmla="*/ 0 h 755"/>
                    <a:gd name="T72" fmla="*/ 0 w 192"/>
                    <a:gd name="T73" fmla="*/ 0 h 755"/>
                    <a:gd name="T74" fmla="*/ 0 w 192"/>
                    <a:gd name="T75" fmla="*/ 0 h 755"/>
                    <a:gd name="T76" fmla="*/ 0 w 192"/>
                    <a:gd name="T77" fmla="*/ 0 h 755"/>
                    <a:gd name="T78" fmla="*/ 0 w 192"/>
                    <a:gd name="T79" fmla="*/ 0 h 755"/>
                    <a:gd name="T80" fmla="*/ 0 w 192"/>
                    <a:gd name="T81" fmla="*/ 0 h 75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92"/>
                    <a:gd name="T124" fmla="*/ 0 h 755"/>
                    <a:gd name="T125" fmla="*/ 192 w 192"/>
                    <a:gd name="T126" fmla="*/ 755 h 75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92" h="755">
                      <a:moveTo>
                        <a:pt x="87" y="755"/>
                      </a:moveTo>
                      <a:lnTo>
                        <a:pt x="80" y="753"/>
                      </a:lnTo>
                      <a:lnTo>
                        <a:pt x="74" y="751"/>
                      </a:lnTo>
                      <a:lnTo>
                        <a:pt x="66" y="747"/>
                      </a:lnTo>
                      <a:lnTo>
                        <a:pt x="61" y="745"/>
                      </a:lnTo>
                      <a:lnTo>
                        <a:pt x="55" y="744"/>
                      </a:lnTo>
                      <a:lnTo>
                        <a:pt x="49" y="742"/>
                      </a:lnTo>
                      <a:lnTo>
                        <a:pt x="42" y="738"/>
                      </a:lnTo>
                      <a:lnTo>
                        <a:pt x="36" y="738"/>
                      </a:lnTo>
                      <a:lnTo>
                        <a:pt x="47" y="719"/>
                      </a:lnTo>
                      <a:lnTo>
                        <a:pt x="59" y="702"/>
                      </a:lnTo>
                      <a:lnTo>
                        <a:pt x="68" y="683"/>
                      </a:lnTo>
                      <a:lnTo>
                        <a:pt x="80" y="664"/>
                      </a:lnTo>
                      <a:lnTo>
                        <a:pt x="87" y="645"/>
                      </a:lnTo>
                      <a:lnTo>
                        <a:pt x="97" y="624"/>
                      </a:lnTo>
                      <a:lnTo>
                        <a:pt x="104" y="603"/>
                      </a:lnTo>
                      <a:lnTo>
                        <a:pt x="112" y="584"/>
                      </a:lnTo>
                      <a:lnTo>
                        <a:pt x="118" y="561"/>
                      </a:lnTo>
                      <a:lnTo>
                        <a:pt x="123" y="540"/>
                      </a:lnTo>
                      <a:lnTo>
                        <a:pt x="127" y="519"/>
                      </a:lnTo>
                      <a:lnTo>
                        <a:pt x="133" y="498"/>
                      </a:lnTo>
                      <a:lnTo>
                        <a:pt x="135" y="475"/>
                      </a:lnTo>
                      <a:lnTo>
                        <a:pt x="139" y="453"/>
                      </a:lnTo>
                      <a:lnTo>
                        <a:pt x="139" y="430"/>
                      </a:lnTo>
                      <a:lnTo>
                        <a:pt x="141" y="407"/>
                      </a:lnTo>
                      <a:lnTo>
                        <a:pt x="139" y="380"/>
                      </a:lnTo>
                      <a:lnTo>
                        <a:pt x="139" y="354"/>
                      </a:lnTo>
                      <a:lnTo>
                        <a:pt x="135" y="327"/>
                      </a:lnTo>
                      <a:lnTo>
                        <a:pt x="131" y="302"/>
                      </a:lnTo>
                      <a:lnTo>
                        <a:pt x="123" y="276"/>
                      </a:lnTo>
                      <a:lnTo>
                        <a:pt x="118" y="251"/>
                      </a:lnTo>
                      <a:lnTo>
                        <a:pt x="110" y="226"/>
                      </a:lnTo>
                      <a:lnTo>
                        <a:pt x="103" y="204"/>
                      </a:lnTo>
                      <a:lnTo>
                        <a:pt x="91" y="179"/>
                      </a:lnTo>
                      <a:lnTo>
                        <a:pt x="82" y="156"/>
                      </a:lnTo>
                      <a:lnTo>
                        <a:pt x="70" y="133"/>
                      </a:lnTo>
                      <a:lnTo>
                        <a:pt x="57" y="110"/>
                      </a:lnTo>
                      <a:lnTo>
                        <a:pt x="44" y="89"/>
                      </a:lnTo>
                      <a:lnTo>
                        <a:pt x="30" y="69"/>
                      </a:lnTo>
                      <a:lnTo>
                        <a:pt x="15" y="50"/>
                      </a:lnTo>
                      <a:lnTo>
                        <a:pt x="0" y="31"/>
                      </a:lnTo>
                      <a:lnTo>
                        <a:pt x="6" y="27"/>
                      </a:lnTo>
                      <a:lnTo>
                        <a:pt x="9" y="23"/>
                      </a:lnTo>
                      <a:lnTo>
                        <a:pt x="15" y="17"/>
                      </a:lnTo>
                      <a:lnTo>
                        <a:pt x="21" y="13"/>
                      </a:lnTo>
                      <a:lnTo>
                        <a:pt x="25" y="10"/>
                      </a:lnTo>
                      <a:lnTo>
                        <a:pt x="30" y="6"/>
                      </a:lnTo>
                      <a:lnTo>
                        <a:pt x="34" y="2"/>
                      </a:lnTo>
                      <a:lnTo>
                        <a:pt x="40" y="0"/>
                      </a:lnTo>
                      <a:lnTo>
                        <a:pt x="57" y="21"/>
                      </a:lnTo>
                      <a:lnTo>
                        <a:pt x="74" y="42"/>
                      </a:lnTo>
                      <a:lnTo>
                        <a:pt x="89" y="65"/>
                      </a:lnTo>
                      <a:lnTo>
                        <a:pt x="104" y="88"/>
                      </a:lnTo>
                      <a:lnTo>
                        <a:pt x="116" y="110"/>
                      </a:lnTo>
                      <a:lnTo>
                        <a:pt x="129" y="135"/>
                      </a:lnTo>
                      <a:lnTo>
                        <a:pt x="141" y="160"/>
                      </a:lnTo>
                      <a:lnTo>
                        <a:pt x="152" y="186"/>
                      </a:lnTo>
                      <a:lnTo>
                        <a:pt x="160" y="211"/>
                      </a:lnTo>
                      <a:lnTo>
                        <a:pt x="169" y="238"/>
                      </a:lnTo>
                      <a:lnTo>
                        <a:pt x="175" y="264"/>
                      </a:lnTo>
                      <a:lnTo>
                        <a:pt x="182" y="293"/>
                      </a:lnTo>
                      <a:lnTo>
                        <a:pt x="186" y="320"/>
                      </a:lnTo>
                      <a:lnTo>
                        <a:pt x="188" y="348"/>
                      </a:lnTo>
                      <a:lnTo>
                        <a:pt x="190" y="378"/>
                      </a:lnTo>
                      <a:lnTo>
                        <a:pt x="192" y="407"/>
                      </a:lnTo>
                      <a:lnTo>
                        <a:pt x="192" y="430"/>
                      </a:lnTo>
                      <a:lnTo>
                        <a:pt x="190" y="455"/>
                      </a:lnTo>
                      <a:lnTo>
                        <a:pt x="188" y="477"/>
                      </a:lnTo>
                      <a:lnTo>
                        <a:pt x="184" y="502"/>
                      </a:lnTo>
                      <a:lnTo>
                        <a:pt x="180" y="523"/>
                      </a:lnTo>
                      <a:lnTo>
                        <a:pt x="175" y="546"/>
                      </a:lnTo>
                      <a:lnTo>
                        <a:pt x="169" y="569"/>
                      </a:lnTo>
                      <a:lnTo>
                        <a:pt x="165" y="591"/>
                      </a:lnTo>
                      <a:lnTo>
                        <a:pt x="156" y="612"/>
                      </a:lnTo>
                      <a:lnTo>
                        <a:pt x="148" y="635"/>
                      </a:lnTo>
                      <a:lnTo>
                        <a:pt x="139" y="654"/>
                      </a:lnTo>
                      <a:lnTo>
                        <a:pt x="131" y="677"/>
                      </a:lnTo>
                      <a:lnTo>
                        <a:pt x="120" y="696"/>
                      </a:lnTo>
                      <a:lnTo>
                        <a:pt x="110" y="717"/>
                      </a:lnTo>
                      <a:lnTo>
                        <a:pt x="99" y="736"/>
                      </a:lnTo>
                      <a:lnTo>
                        <a:pt x="87" y="7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5" name="Freeform 343"/>
                <p:cNvSpPr>
                  <a:spLocks/>
                </p:cNvSpPr>
                <p:nvPr/>
              </p:nvSpPr>
              <p:spPr bwMode="auto">
                <a:xfrm flipH="1">
                  <a:off x="2504" y="2265"/>
                  <a:ext cx="23" cy="92"/>
                </a:xfrm>
                <a:custGeom>
                  <a:avLst/>
                  <a:gdLst>
                    <a:gd name="T0" fmla="*/ 0 w 230"/>
                    <a:gd name="T1" fmla="*/ 0 h 897"/>
                    <a:gd name="T2" fmla="*/ 0 w 230"/>
                    <a:gd name="T3" fmla="*/ 0 h 897"/>
                    <a:gd name="T4" fmla="*/ 0 w 230"/>
                    <a:gd name="T5" fmla="*/ 0 h 897"/>
                    <a:gd name="T6" fmla="*/ 0 w 230"/>
                    <a:gd name="T7" fmla="*/ 0 h 897"/>
                    <a:gd name="T8" fmla="*/ 0 w 230"/>
                    <a:gd name="T9" fmla="*/ 0 h 897"/>
                    <a:gd name="T10" fmla="*/ 0 w 230"/>
                    <a:gd name="T11" fmla="*/ 0 h 897"/>
                    <a:gd name="T12" fmla="*/ 0 w 230"/>
                    <a:gd name="T13" fmla="*/ 0 h 897"/>
                    <a:gd name="T14" fmla="*/ 0 w 230"/>
                    <a:gd name="T15" fmla="*/ 0 h 897"/>
                    <a:gd name="T16" fmla="*/ 0 w 230"/>
                    <a:gd name="T17" fmla="*/ 0 h 897"/>
                    <a:gd name="T18" fmla="*/ 0 w 230"/>
                    <a:gd name="T19" fmla="*/ 0 h 897"/>
                    <a:gd name="T20" fmla="*/ 0 w 230"/>
                    <a:gd name="T21" fmla="*/ 0 h 897"/>
                    <a:gd name="T22" fmla="*/ 0 w 230"/>
                    <a:gd name="T23" fmla="*/ 0 h 897"/>
                    <a:gd name="T24" fmla="*/ 0 w 230"/>
                    <a:gd name="T25" fmla="*/ 0 h 897"/>
                    <a:gd name="T26" fmla="*/ 0 w 230"/>
                    <a:gd name="T27" fmla="*/ 0 h 897"/>
                    <a:gd name="T28" fmla="*/ 0 w 230"/>
                    <a:gd name="T29" fmla="*/ 0 h 897"/>
                    <a:gd name="T30" fmla="*/ 0 w 230"/>
                    <a:gd name="T31" fmla="*/ 0 h 897"/>
                    <a:gd name="T32" fmla="*/ 0 w 230"/>
                    <a:gd name="T33" fmla="*/ 0 h 897"/>
                    <a:gd name="T34" fmla="*/ 0 w 230"/>
                    <a:gd name="T35" fmla="*/ 0 h 897"/>
                    <a:gd name="T36" fmla="*/ 0 w 230"/>
                    <a:gd name="T37" fmla="*/ 0 h 897"/>
                    <a:gd name="T38" fmla="*/ 0 w 230"/>
                    <a:gd name="T39" fmla="*/ 0 h 897"/>
                    <a:gd name="T40" fmla="*/ 0 w 230"/>
                    <a:gd name="T41" fmla="*/ 0 h 897"/>
                    <a:gd name="T42" fmla="*/ 0 w 230"/>
                    <a:gd name="T43" fmla="*/ 0 h 897"/>
                    <a:gd name="T44" fmla="*/ 0 w 230"/>
                    <a:gd name="T45" fmla="*/ 0 h 897"/>
                    <a:gd name="T46" fmla="*/ 0 w 230"/>
                    <a:gd name="T47" fmla="*/ 0 h 897"/>
                    <a:gd name="T48" fmla="*/ 0 w 230"/>
                    <a:gd name="T49" fmla="*/ 0 h 897"/>
                    <a:gd name="T50" fmla="*/ 0 w 230"/>
                    <a:gd name="T51" fmla="*/ 0 h 897"/>
                    <a:gd name="T52" fmla="*/ 0 w 230"/>
                    <a:gd name="T53" fmla="*/ 0 h 897"/>
                    <a:gd name="T54" fmla="*/ 0 w 230"/>
                    <a:gd name="T55" fmla="*/ 0 h 897"/>
                    <a:gd name="T56" fmla="*/ 0 w 230"/>
                    <a:gd name="T57" fmla="*/ 0 h 897"/>
                    <a:gd name="T58" fmla="*/ 0 w 230"/>
                    <a:gd name="T59" fmla="*/ 0 h 897"/>
                    <a:gd name="T60" fmla="*/ 0 w 230"/>
                    <a:gd name="T61" fmla="*/ 0 h 897"/>
                    <a:gd name="T62" fmla="*/ 0 w 230"/>
                    <a:gd name="T63" fmla="*/ 0 h 897"/>
                    <a:gd name="T64" fmla="*/ 0 w 230"/>
                    <a:gd name="T65" fmla="*/ 0 h 897"/>
                    <a:gd name="T66" fmla="*/ 0 w 230"/>
                    <a:gd name="T67" fmla="*/ 0 h 897"/>
                    <a:gd name="T68" fmla="*/ 0 w 230"/>
                    <a:gd name="T69" fmla="*/ 0 h 897"/>
                    <a:gd name="T70" fmla="*/ 0 w 230"/>
                    <a:gd name="T71" fmla="*/ 0 h 897"/>
                    <a:gd name="T72" fmla="*/ 0 w 230"/>
                    <a:gd name="T73" fmla="*/ 0 h 897"/>
                    <a:gd name="T74" fmla="*/ 0 w 230"/>
                    <a:gd name="T75" fmla="*/ 0 h 897"/>
                    <a:gd name="T76" fmla="*/ 0 w 230"/>
                    <a:gd name="T77" fmla="*/ 0 h 897"/>
                    <a:gd name="T78" fmla="*/ 0 w 230"/>
                    <a:gd name="T79" fmla="*/ 0 h 897"/>
                    <a:gd name="T80" fmla="*/ 0 w 230"/>
                    <a:gd name="T81" fmla="*/ 0 h 89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30"/>
                    <a:gd name="T124" fmla="*/ 0 h 897"/>
                    <a:gd name="T125" fmla="*/ 230 w 230"/>
                    <a:gd name="T126" fmla="*/ 897 h 89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30" h="897">
                      <a:moveTo>
                        <a:pt x="105" y="897"/>
                      </a:moveTo>
                      <a:lnTo>
                        <a:pt x="97" y="893"/>
                      </a:lnTo>
                      <a:lnTo>
                        <a:pt x="90" y="891"/>
                      </a:lnTo>
                      <a:lnTo>
                        <a:pt x="82" y="887"/>
                      </a:lnTo>
                      <a:lnTo>
                        <a:pt x="74" y="886"/>
                      </a:lnTo>
                      <a:lnTo>
                        <a:pt x="65" y="884"/>
                      </a:lnTo>
                      <a:lnTo>
                        <a:pt x="57" y="880"/>
                      </a:lnTo>
                      <a:lnTo>
                        <a:pt x="50" y="878"/>
                      </a:lnTo>
                      <a:lnTo>
                        <a:pt x="42" y="876"/>
                      </a:lnTo>
                      <a:lnTo>
                        <a:pt x="55" y="855"/>
                      </a:lnTo>
                      <a:lnTo>
                        <a:pt x="69" y="832"/>
                      </a:lnTo>
                      <a:lnTo>
                        <a:pt x="82" y="810"/>
                      </a:lnTo>
                      <a:lnTo>
                        <a:pt x="95" y="789"/>
                      </a:lnTo>
                      <a:lnTo>
                        <a:pt x="105" y="764"/>
                      </a:lnTo>
                      <a:lnTo>
                        <a:pt x="114" y="741"/>
                      </a:lnTo>
                      <a:lnTo>
                        <a:pt x="124" y="716"/>
                      </a:lnTo>
                      <a:lnTo>
                        <a:pt x="133" y="694"/>
                      </a:lnTo>
                      <a:lnTo>
                        <a:pt x="141" y="667"/>
                      </a:lnTo>
                      <a:lnTo>
                        <a:pt x="149" y="642"/>
                      </a:lnTo>
                      <a:lnTo>
                        <a:pt x="152" y="616"/>
                      </a:lnTo>
                      <a:lnTo>
                        <a:pt x="158" y="591"/>
                      </a:lnTo>
                      <a:lnTo>
                        <a:pt x="162" y="562"/>
                      </a:lnTo>
                      <a:lnTo>
                        <a:pt x="166" y="538"/>
                      </a:lnTo>
                      <a:lnTo>
                        <a:pt x="166" y="511"/>
                      </a:lnTo>
                      <a:lnTo>
                        <a:pt x="168" y="484"/>
                      </a:lnTo>
                      <a:lnTo>
                        <a:pt x="166" y="452"/>
                      </a:lnTo>
                      <a:lnTo>
                        <a:pt x="164" y="420"/>
                      </a:lnTo>
                      <a:lnTo>
                        <a:pt x="160" y="389"/>
                      </a:lnTo>
                      <a:lnTo>
                        <a:pt x="156" y="359"/>
                      </a:lnTo>
                      <a:lnTo>
                        <a:pt x="149" y="328"/>
                      </a:lnTo>
                      <a:lnTo>
                        <a:pt x="141" y="298"/>
                      </a:lnTo>
                      <a:lnTo>
                        <a:pt x="131" y="270"/>
                      </a:lnTo>
                      <a:lnTo>
                        <a:pt x="122" y="241"/>
                      </a:lnTo>
                      <a:lnTo>
                        <a:pt x="111" y="213"/>
                      </a:lnTo>
                      <a:lnTo>
                        <a:pt x="99" y="186"/>
                      </a:lnTo>
                      <a:lnTo>
                        <a:pt x="84" y="159"/>
                      </a:lnTo>
                      <a:lnTo>
                        <a:pt x="71" y="135"/>
                      </a:lnTo>
                      <a:lnTo>
                        <a:pt x="54" y="108"/>
                      </a:lnTo>
                      <a:lnTo>
                        <a:pt x="36" y="83"/>
                      </a:lnTo>
                      <a:lnTo>
                        <a:pt x="19" y="60"/>
                      </a:lnTo>
                      <a:lnTo>
                        <a:pt x="0" y="38"/>
                      </a:lnTo>
                      <a:lnTo>
                        <a:pt x="8" y="32"/>
                      </a:lnTo>
                      <a:lnTo>
                        <a:pt x="14" y="28"/>
                      </a:lnTo>
                      <a:lnTo>
                        <a:pt x="19" y="22"/>
                      </a:lnTo>
                      <a:lnTo>
                        <a:pt x="27" y="19"/>
                      </a:lnTo>
                      <a:lnTo>
                        <a:pt x="33" y="13"/>
                      </a:lnTo>
                      <a:lnTo>
                        <a:pt x="38" y="7"/>
                      </a:lnTo>
                      <a:lnTo>
                        <a:pt x="44" y="3"/>
                      </a:lnTo>
                      <a:lnTo>
                        <a:pt x="50" y="0"/>
                      </a:lnTo>
                      <a:lnTo>
                        <a:pt x="71" y="24"/>
                      </a:lnTo>
                      <a:lnTo>
                        <a:pt x="90" y="51"/>
                      </a:lnTo>
                      <a:lnTo>
                        <a:pt x="107" y="76"/>
                      </a:lnTo>
                      <a:lnTo>
                        <a:pt x="124" y="104"/>
                      </a:lnTo>
                      <a:lnTo>
                        <a:pt x="141" y="131"/>
                      </a:lnTo>
                      <a:lnTo>
                        <a:pt x="156" y="161"/>
                      </a:lnTo>
                      <a:lnTo>
                        <a:pt x="169" y="190"/>
                      </a:lnTo>
                      <a:lnTo>
                        <a:pt x="181" y="220"/>
                      </a:lnTo>
                      <a:lnTo>
                        <a:pt x="192" y="252"/>
                      </a:lnTo>
                      <a:lnTo>
                        <a:pt x="202" y="283"/>
                      </a:lnTo>
                      <a:lnTo>
                        <a:pt x="209" y="315"/>
                      </a:lnTo>
                      <a:lnTo>
                        <a:pt x="217" y="348"/>
                      </a:lnTo>
                      <a:lnTo>
                        <a:pt x="223" y="382"/>
                      </a:lnTo>
                      <a:lnTo>
                        <a:pt x="227" y="414"/>
                      </a:lnTo>
                      <a:lnTo>
                        <a:pt x="228" y="448"/>
                      </a:lnTo>
                      <a:lnTo>
                        <a:pt x="230" y="484"/>
                      </a:lnTo>
                      <a:lnTo>
                        <a:pt x="228" y="511"/>
                      </a:lnTo>
                      <a:lnTo>
                        <a:pt x="227" y="540"/>
                      </a:lnTo>
                      <a:lnTo>
                        <a:pt x="223" y="568"/>
                      </a:lnTo>
                      <a:lnTo>
                        <a:pt x="221" y="597"/>
                      </a:lnTo>
                      <a:lnTo>
                        <a:pt x="215" y="621"/>
                      </a:lnTo>
                      <a:lnTo>
                        <a:pt x="209" y="648"/>
                      </a:lnTo>
                      <a:lnTo>
                        <a:pt x="204" y="675"/>
                      </a:lnTo>
                      <a:lnTo>
                        <a:pt x="196" y="703"/>
                      </a:lnTo>
                      <a:lnTo>
                        <a:pt x="187" y="728"/>
                      </a:lnTo>
                      <a:lnTo>
                        <a:pt x="177" y="752"/>
                      </a:lnTo>
                      <a:lnTo>
                        <a:pt x="166" y="777"/>
                      </a:lnTo>
                      <a:lnTo>
                        <a:pt x="156" y="802"/>
                      </a:lnTo>
                      <a:lnTo>
                        <a:pt x="143" y="827"/>
                      </a:lnTo>
                      <a:lnTo>
                        <a:pt x="131" y="849"/>
                      </a:lnTo>
                      <a:lnTo>
                        <a:pt x="118" y="872"/>
                      </a:lnTo>
                      <a:lnTo>
                        <a:pt x="105" y="8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6" name="Freeform 344"/>
                <p:cNvSpPr>
                  <a:spLocks/>
                </p:cNvSpPr>
                <p:nvPr/>
              </p:nvSpPr>
              <p:spPr bwMode="auto">
                <a:xfrm flipH="1">
                  <a:off x="2463" y="2256"/>
                  <a:ext cx="27" cy="110"/>
                </a:xfrm>
                <a:custGeom>
                  <a:avLst/>
                  <a:gdLst>
                    <a:gd name="T0" fmla="*/ 0 w 274"/>
                    <a:gd name="T1" fmla="*/ 0 h 1073"/>
                    <a:gd name="T2" fmla="*/ 0 w 274"/>
                    <a:gd name="T3" fmla="*/ 0 h 1073"/>
                    <a:gd name="T4" fmla="*/ 0 w 274"/>
                    <a:gd name="T5" fmla="*/ 0 h 1073"/>
                    <a:gd name="T6" fmla="*/ 0 w 274"/>
                    <a:gd name="T7" fmla="*/ 0 h 1073"/>
                    <a:gd name="T8" fmla="*/ 0 w 274"/>
                    <a:gd name="T9" fmla="*/ 0 h 1073"/>
                    <a:gd name="T10" fmla="*/ 0 w 274"/>
                    <a:gd name="T11" fmla="*/ 0 h 1073"/>
                    <a:gd name="T12" fmla="*/ 0 w 274"/>
                    <a:gd name="T13" fmla="*/ 0 h 1073"/>
                    <a:gd name="T14" fmla="*/ 0 w 274"/>
                    <a:gd name="T15" fmla="*/ 0 h 1073"/>
                    <a:gd name="T16" fmla="*/ 0 w 274"/>
                    <a:gd name="T17" fmla="*/ 0 h 1073"/>
                    <a:gd name="T18" fmla="*/ 0 w 274"/>
                    <a:gd name="T19" fmla="*/ 0 h 1073"/>
                    <a:gd name="T20" fmla="*/ 0 w 274"/>
                    <a:gd name="T21" fmla="*/ 0 h 1073"/>
                    <a:gd name="T22" fmla="*/ 0 w 274"/>
                    <a:gd name="T23" fmla="*/ 0 h 1073"/>
                    <a:gd name="T24" fmla="*/ 0 w 274"/>
                    <a:gd name="T25" fmla="*/ 0 h 1073"/>
                    <a:gd name="T26" fmla="*/ 0 w 274"/>
                    <a:gd name="T27" fmla="*/ 0 h 1073"/>
                    <a:gd name="T28" fmla="*/ 0 w 274"/>
                    <a:gd name="T29" fmla="*/ 0 h 1073"/>
                    <a:gd name="T30" fmla="*/ 0 w 274"/>
                    <a:gd name="T31" fmla="*/ 0 h 1073"/>
                    <a:gd name="T32" fmla="*/ 0 w 274"/>
                    <a:gd name="T33" fmla="*/ 0 h 1073"/>
                    <a:gd name="T34" fmla="*/ 0 w 274"/>
                    <a:gd name="T35" fmla="*/ 0 h 1073"/>
                    <a:gd name="T36" fmla="*/ 0 w 274"/>
                    <a:gd name="T37" fmla="*/ 0 h 1073"/>
                    <a:gd name="T38" fmla="*/ 0 w 274"/>
                    <a:gd name="T39" fmla="*/ 0 h 1073"/>
                    <a:gd name="T40" fmla="*/ 0 w 274"/>
                    <a:gd name="T41" fmla="*/ 0 h 1073"/>
                    <a:gd name="T42" fmla="*/ 0 w 274"/>
                    <a:gd name="T43" fmla="*/ 0 h 1073"/>
                    <a:gd name="T44" fmla="*/ 0 w 274"/>
                    <a:gd name="T45" fmla="*/ 0 h 1073"/>
                    <a:gd name="T46" fmla="*/ 0 w 274"/>
                    <a:gd name="T47" fmla="*/ 0 h 1073"/>
                    <a:gd name="T48" fmla="*/ 0 w 274"/>
                    <a:gd name="T49" fmla="*/ 0 h 1073"/>
                    <a:gd name="T50" fmla="*/ 0 w 274"/>
                    <a:gd name="T51" fmla="*/ 0 h 1073"/>
                    <a:gd name="T52" fmla="*/ 0 w 274"/>
                    <a:gd name="T53" fmla="*/ 0 h 1073"/>
                    <a:gd name="T54" fmla="*/ 0 w 274"/>
                    <a:gd name="T55" fmla="*/ 0 h 1073"/>
                    <a:gd name="T56" fmla="*/ 0 w 274"/>
                    <a:gd name="T57" fmla="*/ 0 h 1073"/>
                    <a:gd name="T58" fmla="*/ 0 w 274"/>
                    <a:gd name="T59" fmla="*/ 0 h 1073"/>
                    <a:gd name="T60" fmla="*/ 0 w 274"/>
                    <a:gd name="T61" fmla="*/ 0 h 1073"/>
                    <a:gd name="T62" fmla="*/ 0 w 274"/>
                    <a:gd name="T63" fmla="*/ 0 h 1073"/>
                    <a:gd name="T64" fmla="*/ 0 w 274"/>
                    <a:gd name="T65" fmla="*/ 0 h 1073"/>
                    <a:gd name="T66" fmla="*/ 0 w 274"/>
                    <a:gd name="T67" fmla="*/ 0 h 1073"/>
                    <a:gd name="T68" fmla="*/ 0 w 274"/>
                    <a:gd name="T69" fmla="*/ 0 h 1073"/>
                    <a:gd name="T70" fmla="*/ 0 w 274"/>
                    <a:gd name="T71" fmla="*/ 0 h 1073"/>
                    <a:gd name="T72" fmla="*/ 0 w 274"/>
                    <a:gd name="T73" fmla="*/ 0 h 1073"/>
                    <a:gd name="T74" fmla="*/ 0 w 274"/>
                    <a:gd name="T75" fmla="*/ 0 h 1073"/>
                    <a:gd name="T76" fmla="*/ 0 w 274"/>
                    <a:gd name="T77" fmla="*/ 0 h 1073"/>
                    <a:gd name="T78" fmla="*/ 0 w 274"/>
                    <a:gd name="T79" fmla="*/ 0 h 1073"/>
                    <a:gd name="T80" fmla="*/ 0 w 274"/>
                    <a:gd name="T81" fmla="*/ 0 h 1073"/>
                    <a:gd name="T82" fmla="*/ 0 w 274"/>
                    <a:gd name="T83" fmla="*/ 0 h 1073"/>
                    <a:gd name="T84" fmla="*/ 0 w 274"/>
                    <a:gd name="T85" fmla="*/ 0 h 107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74"/>
                    <a:gd name="T130" fmla="*/ 0 h 1073"/>
                    <a:gd name="T131" fmla="*/ 274 w 274"/>
                    <a:gd name="T132" fmla="*/ 1073 h 107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74" h="1073">
                      <a:moveTo>
                        <a:pt x="124" y="1073"/>
                      </a:moveTo>
                      <a:lnTo>
                        <a:pt x="114" y="1071"/>
                      </a:lnTo>
                      <a:lnTo>
                        <a:pt x="105" y="1067"/>
                      </a:lnTo>
                      <a:lnTo>
                        <a:pt x="95" y="1063"/>
                      </a:lnTo>
                      <a:lnTo>
                        <a:pt x="87" y="1061"/>
                      </a:lnTo>
                      <a:lnTo>
                        <a:pt x="82" y="1060"/>
                      </a:lnTo>
                      <a:lnTo>
                        <a:pt x="78" y="1058"/>
                      </a:lnTo>
                      <a:lnTo>
                        <a:pt x="72" y="1056"/>
                      </a:lnTo>
                      <a:lnTo>
                        <a:pt x="68" y="1054"/>
                      </a:lnTo>
                      <a:lnTo>
                        <a:pt x="63" y="1054"/>
                      </a:lnTo>
                      <a:lnTo>
                        <a:pt x="59" y="1052"/>
                      </a:lnTo>
                      <a:lnTo>
                        <a:pt x="53" y="1050"/>
                      </a:lnTo>
                      <a:lnTo>
                        <a:pt x="49" y="1048"/>
                      </a:lnTo>
                      <a:lnTo>
                        <a:pt x="67" y="1023"/>
                      </a:lnTo>
                      <a:lnTo>
                        <a:pt x="82" y="997"/>
                      </a:lnTo>
                      <a:lnTo>
                        <a:pt x="97" y="970"/>
                      </a:lnTo>
                      <a:lnTo>
                        <a:pt x="112" y="944"/>
                      </a:lnTo>
                      <a:lnTo>
                        <a:pt x="125" y="915"/>
                      </a:lnTo>
                      <a:lnTo>
                        <a:pt x="137" y="887"/>
                      </a:lnTo>
                      <a:lnTo>
                        <a:pt x="148" y="858"/>
                      </a:lnTo>
                      <a:lnTo>
                        <a:pt x="160" y="829"/>
                      </a:lnTo>
                      <a:lnTo>
                        <a:pt x="167" y="799"/>
                      </a:lnTo>
                      <a:lnTo>
                        <a:pt x="177" y="769"/>
                      </a:lnTo>
                      <a:lnTo>
                        <a:pt x="183" y="736"/>
                      </a:lnTo>
                      <a:lnTo>
                        <a:pt x="188" y="706"/>
                      </a:lnTo>
                      <a:lnTo>
                        <a:pt x="192" y="674"/>
                      </a:lnTo>
                      <a:lnTo>
                        <a:pt x="196" y="643"/>
                      </a:lnTo>
                      <a:lnTo>
                        <a:pt x="198" y="611"/>
                      </a:lnTo>
                      <a:lnTo>
                        <a:pt x="200" y="578"/>
                      </a:lnTo>
                      <a:lnTo>
                        <a:pt x="198" y="540"/>
                      </a:lnTo>
                      <a:lnTo>
                        <a:pt x="196" y="502"/>
                      </a:lnTo>
                      <a:lnTo>
                        <a:pt x="190" y="464"/>
                      </a:lnTo>
                      <a:lnTo>
                        <a:pt x="184" y="428"/>
                      </a:lnTo>
                      <a:lnTo>
                        <a:pt x="177" y="392"/>
                      </a:lnTo>
                      <a:lnTo>
                        <a:pt x="167" y="358"/>
                      </a:lnTo>
                      <a:lnTo>
                        <a:pt x="158" y="322"/>
                      </a:lnTo>
                      <a:lnTo>
                        <a:pt x="146" y="289"/>
                      </a:lnTo>
                      <a:lnTo>
                        <a:pt x="131" y="255"/>
                      </a:lnTo>
                      <a:lnTo>
                        <a:pt x="116" y="223"/>
                      </a:lnTo>
                      <a:lnTo>
                        <a:pt x="101" y="191"/>
                      </a:lnTo>
                      <a:lnTo>
                        <a:pt x="84" y="160"/>
                      </a:lnTo>
                      <a:lnTo>
                        <a:pt x="63" y="130"/>
                      </a:lnTo>
                      <a:lnTo>
                        <a:pt x="44" y="101"/>
                      </a:lnTo>
                      <a:lnTo>
                        <a:pt x="23" y="73"/>
                      </a:lnTo>
                      <a:lnTo>
                        <a:pt x="0" y="48"/>
                      </a:lnTo>
                      <a:lnTo>
                        <a:pt x="8" y="40"/>
                      </a:lnTo>
                      <a:lnTo>
                        <a:pt x="15" y="35"/>
                      </a:lnTo>
                      <a:lnTo>
                        <a:pt x="23" y="27"/>
                      </a:lnTo>
                      <a:lnTo>
                        <a:pt x="30" y="21"/>
                      </a:lnTo>
                      <a:lnTo>
                        <a:pt x="36" y="16"/>
                      </a:lnTo>
                      <a:lnTo>
                        <a:pt x="44" y="10"/>
                      </a:lnTo>
                      <a:lnTo>
                        <a:pt x="51" y="6"/>
                      </a:lnTo>
                      <a:lnTo>
                        <a:pt x="59" y="0"/>
                      </a:lnTo>
                      <a:lnTo>
                        <a:pt x="82" y="29"/>
                      </a:lnTo>
                      <a:lnTo>
                        <a:pt x="106" y="61"/>
                      </a:lnTo>
                      <a:lnTo>
                        <a:pt x="127" y="94"/>
                      </a:lnTo>
                      <a:lnTo>
                        <a:pt x="148" y="126"/>
                      </a:lnTo>
                      <a:lnTo>
                        <a:pt x="167" y="160"/>
                      </a:lnTo>
                      <a:lnTo>
                        <a:pt x="184" y="194"/>
                      </a:lnTo>
                      <a:lnTo>
                        <a:pt x="202" y="229"/>
                      </a:lnTo>
                      <a:lnTo>
                        <a:pt x="217" y="267"/>
                      </a:lnTo>
                      <a:lnTo>
                        <a:pt x="228" y="303"/>
                      </a:lnTo>
                      <a:lnTo>
                        <a:pt x="240" y="341"/>
                      </a:lnTo>
                      <a:lnTo>
                        <a:pt x="249" y="379"/>
                      </a:lnTo>
                      <a:lnTo>
                        <a:pt x="259" y="417"/>
                      </a:lnTo>
                      <a:lnTo>
                        <a:pt x="264" y="455"/>
                      </a:lnTo>
                      <a:lnTo>
                        <a:pt x="268" y="497"/>
                      </a:lnTo>
                      <a:lnTo>
                        <a:pt x="272" y="537"/>
                      </a:lnTo>
                      <a:lnTo>
                        <a:pt x="274" y="578"/>
                      </a:lnTo>
                      <a:lnTo>
                        <a:pt x="272" y="613"/>
                      </a:lnTo>
                      <a:lnTo>
                        <a:pt x="270" y="645"/>
                      </a:lnTo>
                      <a:lnTo>
                        <a:pt x="266" y="679"/>
                      </a:lnTo>
                      <a:lnTo>
                        <a:pt x="262" y="712"/>
                      </a:lnTo>
                      <a:lnTo>
                        <a:pt x="257" y="746"/>
                      </a:lnTo>
                      <a:lnTo>
                        <a:pt x="251" y="778"/>
                      </a:lnTo>
                      <a:lnTo>
                        <a:pt x="241" y="809"/>
                      </a:lnTo>
                      <a:lnTo>
                        <a:pt x="234" y="841"/>
                      </a:lnTo>
                      <a:lnTo>
                        <a:pt x="222" y="871"/>
                      </a:lnTo>
                      <a:lnTo>
                        <a:pt x="211" y="904"/>
                      </a:lnTo>
                      <a:lnTo>
                        <a:pt x="200" y="932"/>
                      </a:lnTo>
                      <a:lnTo>
                        <a:pt x="186" y="961"/>
                      </a:lnTo>
                      <a:lnTo>
                        <a:pt x="171" y="989"/>
                      </a:lnTo>
                      <a:lnTo>
                        <a:pt x="156" y="1020"/>
                      </a:lnTo>
                      <a:lnTo>
                        <a:pt x="141" y="1046"/>
                      </a:lnTo>
                      <a:lnTo>
                        <a:pt x="124" y="10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7" name="Freeform 345"/>
                <p:cNvSpPr>
                  <a:spLocks/>
                </p:cNvSpPr>
                <p:nvPr/>
              </p:nvSpPr>
              <p:spPr bwMode="auto">
                <a:xfrm flipH="1">
                  <a:off x="2573" y="2281"/>
                  <a:ext cx="15" cy="60"/>
                </a:xfrm>
                <a:custGeom>
                  <a:avLst/>
                  <a:gdLst>
                    <a:gd name="T0" fmla="*/ 0 w 148"/>
                    <a:gd name="T1" fmla="*/ 0 h 582"/>
                    <a:gd name="T2" fmla="*/ 0 w 148"/>
                    <a:gd name="T3" fmla="*/ 0 h 582"/>
                    <a:gd name="T4" fmla="*/ 0 w 148"/>
                    <a:gd name="T5" fmla="*/ 0 h 582"/>
                    <a:gd name="T6" fmla="*/ 0 w 148"/>
                    <a:gd name="T7" fmla="*/ 0 h 582"/>
                    <a:gd name="T8" fmla="*/ 0 w 148"/>
                    <a:gd name="T9" fmla="*/ 0 h 582"/>
                    <a:gd name="T10" fmla="*/ 0 w 148"/>
                    <a:gd name="T11" fmla="*/ 0 h 582"/>
                    <a:gd name="T12" fmla="*/ 0 w 148"/>
                    <a:gd name="T13" fmla="*/ 0 h 582"/>
                    <a:gd name="T14" fmla="*/ 0 w 148"/>
                    <a:gd name="T15" fmla="*/ 0 h 582"/>
                    <a:gd name="T16" fmla="*/ 0 w 148"/>
                    <a:gd name="T17" fmla="*/ 0 h 582"/>
                    <a:gd name="T18" fmla="*/ 0 w 148"/>
                    <a:gd name="T19" fmla="*/ 0 h 582"/>
                    <a:gd name="T20" fmla="*/ 0 w 148"/>
                    <a:gd name="T21" fmla="*/ 0 h 582"/>
                    <a:gd name="T22" fmla="*/ 0 w 148"/>
                    <a:gd name="T23" fmla="*/ 0 h 582"/>
                    <a:gd name="T24" fmla="*/ 0 w 148"/>
                    <a:gd name="T25" fmla="*/ 0 h 582"/>
                    <a:gd name="T26" fmla="*/ 0 w 148"/>
                    <a:gd name="T27" fmla="*/ 0 h 582"/>
                    <a:gd name="T28" fmla="*/ 0 w 148"/>
                    <a:gd name="T29" fmla="*/ 0 h 582"/>
                    <a:gd name="T30" fmla="*/ 0 w 148"/>
                    <a:gd name="T31" fmla="*/ 0 h 582"/>
                    <a:gd name="T32" fmla="*/ 0 w 148"/>
                    <a:gd name="T33" fmla="*/ 0 h 582"/>
                    <a:gd name="T34" fmla="*/ 0 w 148"/>
                    <a:gd name="T35" fmla="*/ 0 h 582"/>
                    <a:gd name="T36" fmla="*/ 0 w 148"/>
                    <a:gd name="T37" fmla="*/ 0 h 582"/>
                    <a:gd name="T38" fmla="*/ 0 w 148"/>
                    <a:gd name="T39" fmla="*/ 0 h 582"/>
                    <a:gd name="T40" fmla="*/ 0 w 148"/>
                    <a:gd name="T41" fmla="*/ 0 h 582"/>
                    <a:gd name="T42" fmla="*/ 0 w 148"/>
                    <a:gd name="T43" fmla="*/ 0 h 582"/>
                    <a:gd name="T44" fmla="*/ 0 w 148"/>
                    <a:gd name="T45" fmla="*/ 0 h 582"/>
                    <a:gd name="T46" fmla="*/ 0 w 148"/>
                    <a:gd name="T47" fmla="*/ 0 h 582"/>
                    <a:gd name="T48" fmla="*/ 0 w 148"/>
                    <a:gd name="T49" fmla="*/ 0 h 582"/>
                    <a:gd name="T50" fmla="*/ 0 w 148"/>
                    <a:gd name="T51" fmla="*/ 0 h 582"/>
                    <a:gd name="T52" fmla="*/ 0 w 148"/>
                    <a:gd name="T53" fmla="*/ 0 h 582"/>
                    <a:gd name="T54" fmla="*/ 0 w 148"/>
                    <a:gd name="T55" fmla="*/ 0 h 582"/>
                    <a:gd name="T56" fmla="*/ 0 w 148"/>
                    <a:gd name="T57" fmla="*/ 0 h 582"/>
                    <a:gd name="T58" fmla="*/ 0 w 148"/>
                    <a:gd name="T59" fmla="*/ 0 h 582"/>
                    <a:gd name="T60" fmla="*/ 0 w 148"/>
                    <a:gd name="T61" fmla="*/ 0 h 582"/>
                    <a:gd name="T62" fmla="*/ 0 w 148"/>
                    <a:gd name="T63" fmla="*/ 0 h 582"/>
                    <a:gd name="T64" fmla="*/ 0 w 148"/>
                    <a:gd name="T65" fmla="*/ 0 h 582"/>
                    <a:gd name="T66" fmla="*/ 0 w 148"/>
                    <a:gd name="T67" fmla="*/ 0 h 582"/>
                    <a:gd name="T68" fmla="*/ 0 w 148"/>
                    <a:gd name="T69" fmla="*/ 0 h 582"/>
                    <a:gd name="T70" fmla="*/ 0 w 148"/>
                    <a:gd name="T71" fmla="*/ 0 h 582"/>
                    <a:gd name="T72" fmla="*/ 0 w 148"/>
                    <a:gd name="T73" fmla="*/ 0 h 582"/>
                    <a:gd name="T74" fmla="*/ 0 w 148"/>
                    <a:gd name="T75" fmla="*/ 0 h 582"/>
                    <a:gd name="T76" fmla="*/ 0 w 148"/>
                    <a:gd name="T77" fmla="*/ 0 h 58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48"/>
                    <a:gd name="T118" fmla="*/ 0 h 582"/>
                    <a:gd name="T119" fmla="*/ 148 w 148"/>
                    <a:gd name="T120" fmla="*/ 582 h 58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48" h="582">
                      <a:moveTo>
                        <a:pt x="69" y="582"/>
                      </a:moveTo>
                      <a:lnTo>
                        <a:pt x="63" y="580"/>
                      </a:lnTo>
                      <a:lnTo>
                        <a:pt x="57" y="580"/>
                      </a:lnTo>
                      <a:lnTo>
                        <a:pt x="53" y="576"/>
                      </a:lnTo>
                      <a:lnTo>
                        <a:pt x="48" y="576"/>
                      </a:lnTo>
                      <a:lnTo>
                        <a:pt x="42" y="574"/>
                      </a:lnTo>
                      <a:lnTo>
                        <a:pt x="38" y="572"/>
                      </a:lnTo>
                      <a:lnTo>
                        <a:pt x="32" y="570"/>
                      </a:lnTo>
                      <a:lnTo>
                        <a:pt x="29" y="570"/>
                      </a:lnTo>
                      <a:lnTo>
                        <a:pt x="36" y="555"/>
                      </a:lnTo>
                      <a:lnTo>
                        <a:pt x="46" y="542"/>
                      </a:lnTo>
                      <a:lnTo>
                        <a:pt x="53" y="526"/>
                      </a:lnTo>
                      <a:lnTo>
                        <a:pt x="61" y="513"/>
                      </a:lnTo>
                      <a:lnTo>
                        <a:pt x="69" y="496"/>
                      </a:lnTo>
                      <a:lnTo>
                        <a:pt x="74" y="481"/>
                      </a:lnTo>
                      <a:lnTo>
                        <a:pt x="82" y="466"/>
                      </a:lnTo>
                      <a:lnTo>
                        <a:pt x="88" y="450"/>
                      </a:lnTo>
                      <a:lnTo>
                        <a:pt x="91" y="433"/>
                      </a:lnTo>
                      <a:lnTo>
                        <a:pt x="95" y="416"/>
                      </a:lnTo>
                      <a:lnTo>
                        <a:pt x="99" y="399"/>
                      </a:lnTo>
                      <a:lnTo>
                        <a:pt x="103" y="382"/>
                      </a:lnTo>
                      <a:lnTo>
                        <a:pt x="105" y="365"/>
                      </a:lnTo>
                      <a:lnTo>
                        <a:pt x="107" y="348"/>
                      </a:lnTo>
                      <a:lnTo>
                        <a:pt x="108" y="331"/>
                      </a:lnTo>
                      <a:lnTo>
                        <a:pt x="108" y="313"/>
                      </a:lnTo>
                      <a:lnTo>
                        <a:pt x="108" y="293"/>
                      </a:lnTo>
                      <a:lnTo>
                        <a:pt x="107" y="273"/>
                      </a:lnTo>
                      <a:lnTo>
                        <a:pt x="103" y="253"/>
                      </a:lnTo>
                      <a:lnTo>
                        <a:pt x="101" y="232"/>
                      </a:lnTo>
                      <a:lnTo>
                        <a:pt x="95" y="213"/>
                      </a:lnTo>
                      <a:lnTo>
                        <a:pt x="91" y="194"/>
                      </a:lnTo>
                      <a:lnTo>
                        <a:pt x="86" y="175"/>
                      </a:lnTo>
                      <a:lnTo>
                        <a:pt x="80" y="156"/>
                      </a:lnTo>
                      <a:lnTo>
                        <a:pt x="70" y="138"/>
                      </a:lnTo>
                      <a:lnTo>
                        <a:pt x="63" y="119"/>
                      </a:lnTo>
                      <a:lnTo>
                        <a:pt x="55" y="102"/>
                      </a:lnTo>
                      <a:lnTo>
                        <a:pt x="46" y="87"/>
                      </a:lnTo>
                      <a:lnTo>
                        <a:pt x="34" y="70"/>
                      </a:lnTo>
                      <a:lnTo>
                        <a:pt x="25" y="55"/>
                      </a:lnTo>
                      <a:lnTo>
                        <a:pt x="11" y="40"/>
                      </a:lnTo>
                      <a:lnTo>
                        <a:pt x="0" y="24"/>
                      </a:lnTo>
                      <a:lnTo>
                        <a:pt x="10" y="17"/>
                      </a:lnTo>
                      <a:lnTo>
                        <a:pt x="17" y="11"/>
                      </a:lnTo>
                      <a:lnTo>
                        <a:pt x="25" y="5"/>
                      </a:lnTo>
                      <a:lnTo>
                        <a:pt x="32" y="0"/>
                      </a:lnTo>
                      <a:lnTo>
                        <a:pt x="46" y="15"/>
                      </a:lnTo>
                      <a:lnTo>
                        <a:pt x="57" y="32"/>
                      </a:lnTo>
                      <a:lnTo>
                        <a:pt x="69" y="49"/>
                      </a:lnTo>
                      <a:lnTo>
                        <a:pt x="82" y="66"/>
                      </a:lnTo>
                      <a:lnTo>
                        <a:pt x="91" y="85"/>
                      </a:lnTo>
                      <a:lnTo>
                        <a:pt x="101" y="104"/>
                      </a:lnTo>
                      <a:lnTo>
                        <a:pt x="108" y="121"/>
                      </a:lnTo>
                      <a:lnTo>
                        <a:pt x="118" y="142"/>
                      </a:lnTo>
                      <a:lnTo>
                        <a:pt x="124" y="163"/>
                      </a:lnTo>
                      <a:lnTo>
                        <a:pt x="129" y="182"/>
                      </a:lnTo>
                      <a:lnTo>
                        <a:pt x="135" y="203"/>
                      </a:lnTo>
                      <a:lnTo>
                        <a:pt x="141" y="224"/>
                      </a:lnTo>
                      <a:lnTo>
                        <a:pt x="143" y="247"/>
                      </a:lnTo>
                      <a:lnTo>
                        <a:pt x="146" y="268"/>
                      </a:lnTo>
                      <a:lnTo>
                        <a:pt x="148" y="291"/>
                      </a:lnTo>
                      <a:lnTo>
                        <a:pt x="148" y="313"/>
                      </a:lnTo>
                      <a:lnTo>
                        <a:pt x="148" y="331"/>
                      </a:lnTo>
                      <a:lnTo>
                        <a:pt x="146" y="350"/>
                      </a:lnTo>
                      <a:lnTo>
                        <a:pt x="145" y="367"/>
                      </a:lnTo>
                      <a:lnTo>
                        <a:pt x="143" y="386"/>
                      </a:lnTo>
                      <a:lnTo>
                        <a:pt x="139" y="403"/>
                      </a:lnTo>
                      <a:lnTo>
                        <a:pt x="135" y="422"/>
                      </a:lnTo>
                      <a:lnTo>
                        <a:pt x="131" y="439"/>
                      </a:lnTo>
                      <a:lnTo>
                        <a:pt x="127" y="456"/>
                      </a:lnTo>
                      <a:lnTo>
                        <a:pt x="122" y="471"/>
                      </a:lnTo>
                      <a:lnTo>
                        <a:pt x="116" y="488"/>
                      </a:lnTo>
                      <a:lnTo>
                        <a:pt x="108" y="504"/>
                      </a:lnTo>
                      <a:lnTo>
                        <a:pt x="101" y="521"/>
                      </a:lnTo>
                      <a:lnTo>
                        <a:pt x="93" y="536"/>
                      </a:lnTo>
                      <a:lnTo>
                        <a:pt x="86" y="551"/>
                      </a:lnTo>
                      <a:lnTo>
                        <a:pt x="76" y="566"/>
                      </a:lnTo>
                      <a:lnTo>
                        <a:pt x="69" y="5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8" name="Freeform 346"/>
                <p:cNvSpPr>
                  <a:spLocks/>
                </p:cNvSpPr>
                <p:nvPr/>
              </p:nvSpPr>
              <p:spPr bwMode="auto">
                <a:xfrm>
                  <a:off x="2632" y="2311"/>
                  <a:ext cx="179" cy="121"/>
                </a:xfrm>
                <a:custGeom>
                  <a:avLst/>
                  <a:gdLst>
                    <a:gd name="T0" fmla="*/ 0 w 1179"/>
                    <a:gd name="T1" fmla="*/ 0 h 862"/>
                    <a:gd name="T2" fmla="*/ 0 w 1179"/>
                    <a:gd name="T3" fmla="*/ 0 h 862"/>
                    <a:gd name="T4" fmla="*/ 0 w 1179"/>
                    <a:gd name="T5" fmla="*/ 0 h 862"/>
                    <a:gd name="T6" fmla="*/ 0 60000 65536"/>
                    <a:gd name="T7" fmla="*/ 0 60000 65536"/>
                    <a:gd name="T8" fmla="*/ 0 60000 65536"/>
                    <a:gd name="T9" fmla="*/ 0 w 1179"/>
                    <a:gd name="T10" fmla="*/ 0 h 862"/>
                    <a:gd name="T11" fmla="*/ 1179 w 1179"/>
                    <a:gd name="T12" fmla="*/ 862 h 862"/>
                  </a:gdLst>
                  <a:ahLst/>
                  <a:cxnLst>
                    <a:cxn ang="T6">
                      <a:pos x="T0" y="T1"/>
                    </a:cxn>
                    <a:cxn ang="T7">
                      <a:pos x="T2" y="T3"/>
                    </a:cxn>
                    <a:cxn ang="T8">
                      <a:pos x="T4" y="T5"/>
                    </a:cxn>
                  </a:cxnLst>
                  <a:rect l="T9" t="T10" r="T11" b="T12"/>
                  <a:pathLst>
                    <a:path w="1179" h="862">
                      <a:moveTo>
                        <a:pt x="0" y="0"/>
                      </a:moveTo>
                      <a:lnTo>
                        <a:pt x="0" y="862"/>
                      </a:lnTo>
                      <a:lnTo>
                        <a:pt x="1179" y="862"/>
                      </a:ln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9" name="Line 347"/>
                <p:cNvSpPr>
                  <a:spLocks noChangeShapeType="1"/>
                </p:cNvSpPr>
                <p:nvPr/>
              </p:nvSpPr>
              <p:spPr bwMode="auto">
                <a:xfrm flipH="1" flipV="1">
                  <a:off x="2604" y="2311"/>
                  <a:ext cx="28" cy="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0" name="Line 348"/>
                <p:cNvSpPr>
                  <a:spLocks noChangeShapeType="1"/>
                </p:cNvSpPr>
                <p:nvPr/>
              </p:nvSpPr>
              <p:spPr bwMode="auto">
                <a:xfrm flipV="1">
                  <a:off x="2632" y="2311"/>
                  <a:ext cx="27" cy="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1" name="Oval 349"/>
                <p:cNvSpPr>
                  <a:spLocks noChangeArrowheads="1"/>
                </p:cNvSpPr>
                <p:nvPr/>
              </p:nvSpPr>
              <p:spPr bwMode="auto">
                <a:xfrm>
                  <a:off x="2619" y="2291"/>
                  <a:ext cx="28" cy="28"/>
                </a:xfrm>
                <a:prstGeom prst="ellipse">
                  <a:avLst/>
                </a:prstGeom>
                <a:solidFill>
                  <a:schemeClr val="tx1"/>
                </a:solidFill>
                <a:ln w="9525">
                  <a:solidFill>
                    <a:schemeClr val="tx1"/>
                  </a:solidFill>
                  <a:round/>
                  <a:headEnd/>
                  <a:tailEnd/>
                </a:ln>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grpSp>
        </p:grpSp>
        <p:sp>
          <p:nvSpPr>
            <p:cNvPr id="12" name="Cloud"/>
            <p:cNvSpPr>
              <a:spLocks noChangeAspect="1" noEditPoints="1" noChangeArrowheads="1"/>
            </p:cNvSpPr>
            <p:nvPr/>
          </p:nvSpPr>
          <p:spPr bwMode="auto">
            <a:xfrm>
              <a:off x="1242" y="2505"/>
              <a:ext cx="2527" cy="131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75 w 21600"/>
                <a:gd name="T13" fmla="*/ 3269 h 21600"/>
                <a:gd name="T14" fmla="*/ 17087 w 21600"/>
                <a:gd name="T15" fmla="*/ 17329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n-US" b="0">
                  <a:latin typeface="Tahoma" panose="020B0604030504040204" pitchFamily="34" charset="0"/>
                </a:rPr>
                <a:t>IP backbone</a:t>
              </a:r>
            </a:p>
          </p:txBody>
        </p:sp>
        <p:grpSp>
          <p:nvGrpSpPr>
            <p:cNvPr id="13" name="Group 351"/>
            <p:cNvGrpSpPr>
              <a:grpSpLocks/>
            </p:cNvGrpSpPr>
            <p:nvPr/>
          </p:nvGrpSpPr>
          <p:grpSpPr bwMode="auto">
            <a:xfrm>
              <a:off x="1799" y="3139"/>
              <a:ext cx="150" cy="182"/>
              <a:chOff x="4452" y="2949"/>
              <a:chExt cx="300" cy="363"/>
            </a:xfrm>
          </p:grpSpPr>
          <p:sp>
            <p:nvSpPr>
              <p:cNvPr id="499" name="Freeform 352"/>
              <p:cNvSpPr>
                <a:spLocks/>
              </p:cNvSpPr>
              <p:nvPr/>
            </p:nvSpPr>
            <p:spPr bwMode="auto">
              <a:xfrm>
                <a:off x="4452" y="2949"/>
                <a:ext cx="194" cy="363"/>
              </a:xfrm>
              <a:custGeom>
                <a:avLst/>
                <a:gdLst>
                  <a:gd name="T0" fmla="*/ 1 w 388"/>
                  <a:gd name="T1" fmla="*/ 0 h 727"/>
                  <a:gd name="T2" fmla="*/ 2 w 388"/>
                  <a:gd name="T3" fmla="*/ 0 h 727"/>
                  <a:gd name="T4" fmla="*/ 2 w 388"/>
                  <a:gd name="T5" fmla="*/ 0 h 727"/>
                  <a:gd name="T6" fmla="*/ 2 w 388"/>
                  <a:gd name="T7" fmla="*/ 0 h 727"/>
                  <a:gd name="T8" fmla="*/ 2 w 388"/>
                  <a:gd name="T9" fmla="*/ 2 h 727"/>
                  <a:gd name="T10" fmla="*/ 2 w 388"/>
                  <a:gd name="T11" fmla="*/ 2 h 727"/>
                  <a:gd name="T12" fmla="*/ 2 w 388"/>
                  <a:gd name="T13" fmla="*/ 2 h 727"/>
                  <a:gd name="T14" fmla="*/ 1 w 388"/>
                  <a:gd name="T15" fmla="*/ 2 h 727"/>
                  <a:gd name="T16" fmla="*/ 0 w 388"/>
                  <a:gd name="T17" fmla="*/ 2 h 727"/>
                  <a:gd name="T18" fmla="*/ 0 w 388"/>
                  <a:gd name="T19" fmla="*/ 2 h 727"/>
                  <a:gd name="T20" fmla="*/ 1 w 388"/>
                  <a:gd name="T21" fmla="*/ 0 h 727"/>
                  <a:gd name="T22" fmla="*/ 1 w 388"/>
                  <a:gd name="T23" fmla="*/ 0 h 727"/>
                  <a:gd name="T24" fmla="*/ 1 w 388"/>
                  <a:gd name="T25" fmla="*/ 0 h 7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8"/>
                  <a:gd name="T40" fmla="*/ 0 h 727"/>
                  <a:gd name="T41" fmla="*/ 388 w 388"/>
                  <a:gd name="T42" fmla="*/ 727 h 7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8" h="727">
                    <a:moveTo>
                      <a:pt x="18" y="18"/>
                    </a:moveTo>
                    <a:lnTo>
                      <a:pt x="359" y="0"/>
                    </a:lnTo>
                    <a:lnTo>
                      <a:pt x="382" y="10"/>
                    </a:lnTo>
                    <a:lnTo>
                      <a:pt x="376" y="17"/>
                    </a:lnTo>
                    <a:lnTo>
                      <a:pt x="371" y="711"/>
                    </a:lnTo>
                    <a:lnTo>
                      <a:pt x="388" y="715"/>
                    </a:lnTo>
                    <a:lnTo>
                      <a:pt x="352" y="727"/>
                    </a:lnTo>
                    <a:lnTo>
                      <a:pt x="13" y="667"/>
                    </a:lnTo>
                    <a:lnTo>
                      <a:pt x="0" y="665"/>
                    </a:lnTo>
                    <a:lnTo>
                      <a:pt x="0" y="651"/>
                    </a:lnTo>
                    <a:lnTo>
                      <a:pt x="2" y="35"/>
                    </a:lnTo>
                    <a:lnTo>
                      <a:pt x="2" y="20"/>
                    </a:lnTo>
                    <a:lnTo>
                      <a:pt x="18"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0" name="Freeform 353"/>
              <p:cNvSpPr>
                <a:spLocks/>
              </p:cNvSpPr>
              <p:nvPr/>
            </p:nvSpPr>
            <p:spPr bwMode="auto">
              <a:xfrm>
                <a:off x="4460" y="2958"/>
                <a:ext cx="173" cy="346"/>
              </a:xfrm>
              <a:custGeom>
                <a:avLst/>
                <a:gdLst>
                  <a:gd name="T0" fmla="*/ 1 w 344"/>
                  <a:gd name="T1" fmla="*/ 0 h 694"/>
                  <a:gd name="T2" fmla="*/ 2 w 344"/>
                  <a:gd name="T3" fmla="*/ 0 h 694"/>
                  <a:gd name="T4" fmla="*/ 2 w 344"/>
                  <a:gd name="T5" fmla="*/ 2 h 694"/>
                  <a:gd name="T6" fmla="*/ 0 w 344"/>
                  <a:gd name="T7" fmla="*/ 2 h 694"/>
                  <a:gd name="T8" fmla="*/ 1 w 344"/>
                  <a:gd name="T9" fmla="*/ 0 h 694"/>
                  <a:gd name="T10" fmla="*/ 0 60000 65536"/>
                  <a:gd name="T11" fmla="*/ 0 60000 65536"/>
                  <a:gd name="T12" fmla="*/ 0 60000 65536"/>
                  <a:gd name="T13" fmla="*/ 0 60000 65536"/>
                  <a:gd name="T14" fmla="*/ 0 60000 65536"/>
                  <a:gd name="T15" fmla="*/ 0 w 344"/>
                  <a:gd name="T16" fmla="*/ 0 h 694"/>
                  <a:gd name="T17" fmla="*/ 344 w 344"/>
                  <a:gd name="T18" fmla="*/ 694 h 694"/>
                </a:gdLst>
                <a:ahLst/>
                <a:cxnLst>
                  <a:cxn ang="T10">
                    <a:pos x="T0" y="T1"/>
                  </a:cxn>
                  <a:cxn ang="T11">
                    <a:pos x="T2" y="T3"/>
                  </a:cxn>
                  <a:cxn ang="T12">
                    <a:pos x="T4" y="T5"/>
                  </a:cxn>
                  <a:cxn ang="T13">
                    <a:pos x="T6" y="T7"/>
                  </a:cxn>
                  <a:cxn ang="T14">
                    <a:pos x="T8" y="T9"/>
                  </a:cxn>
                </a:cxnLst>
                <a:rect l="T15" t="T16" r="T17" b="T18"/>
                <a:pathLst>
                  <a:path w="344" h="694">
                    <a:moveTo>
                      <a:pt x="3" y="19"/>
                    </a:moveTo>
                    <a:lnTo>
                      <a:pt x="344" y="0"/>
                    </a:lnTo>
                    <a:lnTo>
                      <a:pt x="340" y="694"/>
                    </a:lnTo>
                    <a:lnTo>
                      <a:pt x="0" y="634"/>
                    </a:lnTo>
                    <a:lnTo>
                      <a:pt x="3" y="19"/>
                    </a:lnTo>
                    <a:close/>
                  </a:path>
                </a:pathLst>
              </a:custGeom>
              <a:solidFill>
                <a:srgbClr val="66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1" name="Freeform 354"/>
              <p:cNvSpPr>
                <a:spLocks/>
              </p:cNvSpPr>
              <p:nvPr/>
            </p:nvSpPr>
            <p:spPr bwMode="auto">
              <a:xfrm>
                <a:off x="4617" y="2950"/>
                <a:ext cx="135" cy="362"/>
              </a:xfrm>
              <a:custGeom>
                <a:avLst/>
                <a:gdLst>
                  <a:gd name="T0" fmla="*/ 1 w 270"/>
                  <a:gd name="T1" fmla="*/ 0 h 726"/>
                  <a:gd name="T2" fmla="*/ 1 w 270"/>
                  <a:gd name="T3" fmla="*/ 0 h 726"/>
                  <a:gd name="T4" fmla="*/ 1 w 270"/>
                  <a:gd name="T5" fmla="*/ 0 h 726"/>
                  <a:gd name="T6" fmla="*/ 1 w 270"/>
                  <a:gd name="T7" fmla="*/ 0 h 726"/>
                  <a:gd name="T8" fmla="*/ 1 w 270"/>
                  <a:gd name="T9" fmla="*/ 2 h 726"/>
                  <a:gd name="T10" fmla="*/ 1 w 270"/>
                  <a:gd name="T11" fmla="*/ 2 h 726"/>
                  <a:gd name="T12" fmla="*/ 1 w 270"/>
                  <a:gd name="T13" fmla="*/ 2 h 726"/>
                  <a:gd name="T14" fmla="*/ 1 w 270"/>
                  <a:gd name="T15" fmla="*/ 2 h 726"/>
                  <a:gd name="T16" fmla="*/ 0 w 270"/>
                  <a:gd name="T17" fmla="*/ 2 h 726"/>
                  <a:gd name="T18" fmla="*/ 1 w 270"/>
                  <a:gd name="T19" fmla="*/ 2 h 726"/>
                  <a:gd name="T20" fmla="*/ 1 w 270"/>
                  <a:gd name="T21" fmla="*/ 0 h 726"/>
                  <a:gd name="T22" fmla="*/ 1 w 270"/>
                  <a:gd name="T23" fmla="*/ 0 h 726"/>
                  <a:gd name="T24" fmla="*/ 1 w 270"/>
                  <a:gd name="T25" fmla="*/ 0 h 72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0"/>
                  <a:gd name="T40" fmla="*/ 0 h 726"/>
                  <a:gd name="T41" fmla="*/ 270 w 270"/>
                  <a:gd name="T42" fmla="*/ 726 h 72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0" h="726">
                    <a:moveTo>
                      <a:pt x="35" y="0"/>
                    </a:moveTo>
                    <a:lnTo>
                      <a:pt x="257" y="50"/>
                    </a:lnTo>
                    <a:lnTo>
                      <a:pt x="270" y="52"/>
                    </a:lnTo>
                    <a:lnTo>
                      <a:pt x="270" y="66"/>
                    </a:lnTo>
                    <a:lnTo>
                      <a:pt x="258" y="645"/>
                    </a:lnTo>
                    <a:lnTo>
                      <a:pt x="258" y="658"/>
                    </a:lnTo>
                    <a:lnTo>
                      <a:pt x="247" y="660"/>
                    </a:lnTo>
                    <a:lnTo>
                      <a:pt x="30" y="726"/>
                    </a:lnTo>
                    <a:lnTo>
                      <a:pt x="0" y="719"/>
                    </a:lnTo>
                    <a:lnTo>
                      <a:pt x="9" y="710"/>
                    </a:lnTo>
                    <a:lnTo>
                      <a:pt x="14" y="16"/>
                    </a:lnTo>
                    <a:lnTo>
                      <a:pt x="11" y="4"/>
                    </a:lnTo>
                    <a:lnTo>
                      <a:pt x="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 name="Freeform 355"/>
              <p:cNvSpPr>
                <a:spLocks/>
              </p:cNvSpPr>
              <p:nvPr/>
            </p:nvSpPr>
            <p:spPr bwMode="auto">
              <a:xfrm>
                <a:off x="4630" y="2958"/>
                <a:ext cx="113" cy="346"/>
              </a:xfrm>
              <a:custGeom>
                <a:avLst/>
                <a:gdLst>
                  <a:gd name="T0" fmla="*/ 0 w 225"/>
                  <a:gd name="T1" fmla="*/ 2 h 694"/>
                  <a:gd name="T2" fmla="*/ 1 w 225"/>
                  <a:gd name="T3" fmla="*/ 2 h 694"/>
                  <a:gd name="T4" fmla="*/ 1 w 225"/>
                  <a:gd name="T5" fmla="*/ 2 h 694"/>
                  <a:gd name="T6" fmla="*/ 1 w 225"/>
                  <a:gd name="T7" fmla="*/ 2 h 694"/>
                  <a:gd name="T8" fmla="*/ 1 w 225"/>
                  <a:gd name="T9" fmla="*/ 1 h 694"/>
                  <a:gd name="T10" fmla="*/ 1 w 225"/>
                  <a:gd name="T11" fmla="*/ 1 h 694"/>
                  <a:gd name="T12" fmla="*/ 1 w 225"/>
                  <a:gd name="T13" fmla="*/ 1 h 694"/>
                  <a:gd name="T14" fmla="*/ 1 w 225"/>
                  <a:gd name="T15" fmla="*/ 1 h 694"/>
                  <a:gd name="T16" fmla="*/ 1 w 225"/>
                  <a:gd name="T17" fmla="*/ 1 h 694"/>
                  <a:gd name="T18" fmla="*/ 1 w 225"/>
                  <a:gd name="T19" fmla="*/ 1 h 694"/>
                  <a:gd name="T20" fmla="*/ 1 w 225"/>
                  <a:gd name="T21" fmla="*/ 1 h 694"/>
                  <a:gd name="T22" fmla="*/ 1 w 225"/>
                  <a:gd name="T23" fmla="*/ 1 h 694"/>
                  <a:gd name="T24" fmla="*/ 1 w 225"/>
                  <a:gd name="T25" fmla="*/ 1 h 694"/>
                  <a:gd name="T26" fmla="*/ 1 w 225"/>
                  <a:gd name="T27" fmla="*/ 1 h 694"/>
                  <a:gd name="T28" fmla="*/ 1 w 225"/>
                  <a:gd name="T29" fmla="*/ 1 h 694"/>
                  <a:gd name="T30" fmla="*/ 1 w 225"/>
                  <a:gd name="T31" fmla="*/ 1 h 694"/>
                  <a:gd name="T32" fmla="*/ 1 w 225"/>
                  <a:gd name="T33" fmla="*/ 1 h 694"/>
                  <a:gd name="T34" fmla="*/ 1 w 225"/>
                  <a:gd name="T35" fmla="*/ 1 h 694"/>
                  <a:gd name="T36" fmla="*/ 1 w 225"/>
                  <a:gd name="T37" fmla="*/ 1 h 694"/>
                  <a:gd name="T38" fmla="*/ 1 w 225"/>
                  <a:gd name="T39" fmla="*/ 1 h 694"/>
                  <a:gd name="T40" fmla="*/ 1 w 225"/>
                  <a:gd name="T41" fmla="*/ 1 h 694"/>
                  <a:gd name="T42" fmla="*/ 1 w 225"/>
                  <a:gd name="T43" fmla="*/ 1 h 694"/>
                  <a:gd name="T44" fmla="*/ 1 w 225"/>
                  <a:gd name="T45" fmla="*/ 1 h 694"/>
                  <a:gd name="T46" fmla="*/ 1 w 225"/>
                  <a:gd name="T47" fmla="*/ 1 h 694"/>
                  <a:gd name="T48" fmla="*/ 1 w 225"/>
                  <a:gd name="T49" fmla="*/ 1 h 694"/>
                  <a:gd name="T50" fmla="*/ 1 w 225"/>
                  <a:gd name="T51" fmla="*/ 1 h 694"/>
                  <a:gd name="T52" fmla="*/ 1 w 225"/>
                  <a:gd name="T53" fmla="*/ 1 h 694"/>
                  <a:gd name="T54" fmla="*/ 1 w 225"/>
                  <a:gd name="T55" fmla="*/ 1 h 694"/>
                  <a:gd name="T56" fmla="*/ 1 w 225"/>
                  <a:gd name="T57" fmla="*/ 1 h 694"/>
                  <a:gd name="T58" fmla="*/ 1 w 225"/>
                  <a:gd name="T59" fmla="*/ 1 h 694"/>
                  <a:gd name="T60" fmla="*/ 1 w 225"/>
                  <a:gd name="T61" fmla="*/ 0 h 694"/>
                  <a:gd name="T62" fmla="*/ 1 w 225"/>
                  <a:gd name="T63" fmla="*/ 0 h 694"/>
                  <a:gd name="T64" fmla="*/ 0 w 225"/>
                  <a:gd name="T65" fmla="*/ 2 h 69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5"/>
                  <a:gd name="T100" fmla="*/ 0 h 694"/>
                  <a:gd name="T101" fmla="*/ 225 w 225"/>
                  <a:gd name="T102" fmla="*/ 694 h 69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5" h="694">
                    <a:moveTo>
                      <a:pt x="0" y="694"/>
                    </a:moveTo>
                    <a:lnTo>
                      <a:pt x="50" y="678"/>
                    </a:lnTo>
                    <a:lnTo>
                      <a:pt x="43" y="637"/>
                    </a:lnTo>
                    <a:lnTo>
                      <a:pt x="45" y="567"/>
                    </a:lnTo>
                    <a:lnTo>
                      <a:pt x="50" y="493"/>
                    </a:lnTo>
                    <a:lnTo>
                      <a:pt x="53" y="440"/>
                    </a:lnTo>
                    <a:lnTo>
                      <a:pt x="49" y="407"/>
                    </a:lnTo>
                    <a:lnTo>
                      <a:pt x="42" y="377"/>
                    </a:lnTo>
                    <a:lnTo>
                      <a:pt x="32" y="348"/>
                    </a:lnTo>
                    <a:lnTo>
                      <a:pt x="22" y="318"/>
                    </a:lnTo>
                    <a:lnTo>
                      <a:pt x="16" y="292"/>
                    </a:lnTo>
                    <a:lnTo>
                      <a:pt x="15" y="273"/>
                    </a:lnTo>
                    <a:lnTo>
                      <a:pt x="16" y="261"/>
                    </a:lnTo>
                    <a:lnTo>
                      <a:pt x="17" y="257"/>
                    </a:lnTo>
                    <a:lnTo>
                      <a:pt x="34" y="257"/>
                    </a:lnTo>
                    <a:lnTo>
                      <a:pt x="50" y="258"/>
                    </a:lnTo>
                    <a:lnTo>
                      <a:pt x="66" y="259"/>
                    </a:lnTo>
                    <a:lnTo>
                      <a:pt x="81" y="261"/>
                    </a:lnTo>
                    <a:lnTo>
                      <a:pt x="95" y="263"/>
                    </a:lnTo>
                    <a:lnTo>
                      <a:pt x="110" y="264"/>
                    </a:lnTo>
                    <a:lnTo>
                      <a:pt x="123" y="266"/>
                    </a:lnTo>
                    <a:lnTo>
                      <a:pt x="137" y="269"/>
                    </a:lnTo>
                    <a:lnTo>
                      <a:pt x="148" y="272"/>
                    </a:lnTo>
                    <a:lnTo>
                      <a:pt x="161" y="276"/>
                    </a:lnTo>
                    <a:lnTo>
                      <a:pt x="172" y="279"/>
                    </a:lnTo>
                    <a:lnTo>
                      <a:pt x="183" y="282"/>
                    </a:lnTo>
                    <a:lnTo>
                      <a:pt x="193" y="286"/>
                    </a:lnTo>
                    <a:lnTo>
                      <a:pt x="204" y="289"/>
                    </a:lnTo>
                    <a:lnTo>
                      <a:pt x="213" y="294"/>
                    </a:lnTo>
                    <a:lnTo>
                      <a:pt x="222" y="299"/>
                    </a:lnTo>
                    <a:lnTo>
                      <a:pt x="225" y="50"/>
                    </a:lnTo>
                    <a:lnTo>
                      <a:pt x="4" y="0"/>
                    </a:lnTo>
                    <a:lnTo>
                      <a:pt x="0" y="694"/>
                    </a:lnTo>
                    <a:close/>
                  </a:path>
                </a:pathLst>
              </a:custGeom>
              <a:solidFill>
                <a:srgbClr val="6666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3" name="Freeform 356"/>
              <p:cNvSpPr>
                <a:spLocks/>
              </p:cNvSpPr>
              <p:nvPr/>
            </p:nvSpPr>
            <p:spPr bwMode="auto">
              <a:xfrm>
                <a:off x="4638" y="3086"/>
                <a:ext cx="104" cy="210"/>
              </a:xfrm>
              <a:custGeom>
                <a:avLst/>
                <a:gdLst>
                  <a:gd name="T0" fmla="*/ 1 w 207"/>
                  <a:gd name="T1" fmla="*/ 0 h 421"/>
                  <a:gd name="T2" fmla="*/ 1 w 207"/>
                  <a:gd name="T3" fmla="*/ 0 h 421"/>
                  <a:gd name="T4" fmla="*/ 1 w 207"/>
                  <a:gd name="T5" fmla="*/ 0 h 421"/>
                  <a:gd name="T6" fmla="*/ 1 w 207"/>
                  <a:gd name="T7" fmla="*/ 0 h 421"/>
                  <a:gd name="T8" fmla="*/ 1 w 207"/>
                  <a:gd name="T9" fmla="*/ 0 h 421"/>
                  <a:gd name="T10" fmla="*/ 1 w 207"/>
                  <a:gd name="T11" fmla="*/ 0 h 421"/>
                  <a:gd name="T12" fmla="*/ 1 w 207"/>
                  <a:gd name="T13" fmla="*/ 1 h 421"/>
                  <a:gd name="T14" fmla="*/ 1 w 207"/>
                  <a:gd name="T15" fmla="*/ 1 h 421"/>
                  <a:gd name="T16" fmla="*/ 1 w 207"/>
                  <a:gd name="T17" fmla="*/ 1 h 421"/>
                  <a:gd name="T18" fmla="*/ 1 w 207"/>
                  <a:gd name="T19" fmla="*/ 1 h 421"/>
                  <a:gd name="T20" fmla="*/ 1 w 207"/>
                  <a:gd name="T21" fmla="*/ 0 h 421"/>
                  <a:gd name="T22" fmla="*/ 1 w 207"/>
                  <a:gd name="T23" fmla="*/ 0 h 421"/>
                  <a:gd name="T24" fmla="*/ 1 w 207"/>
                  <a:gd name="T25" fmla="*/ 0 h 421"/>
                  <a:gd name="T26" fmla="*/ 1 w 207"/>
                  <a:gd name="T27" fmla="*/ 0 h 421"/>
                  <a:gd name="T28" fmla="*/ 1 w 207"/>
                  <a:gd name="T29" fmla="*/ 0 h 421"/>
                  <a:gd name="T30" fmla="*/ 1 w 207"/>
                  <a:gd name="T31" fmla="*/ 0 h 421"/>
                  <a:gd name="T32" fmla="*/ 1 w 207"/>
                  <a:gd name="T33" fmla="*/ 0 h 421"/>
                  <a:gd name="T34" fmla="*/ 1 w 207"/>
                  <a:gd name="T35" fmla="*/ 0 h 421"/>
                  <a:gd name="T36" fmla="*/ 1 w 207"/>
                  <a:gd name="T37" fmla="*/ 0 h 421"/>
                  <a:gd name="T38" fmla="*/ 1 w 207"/>
                  <a:gd name="T39" fmla="*/ 0 h 421"/>
                  <a:gd name="T40" fmla="*/ 1 w 207"/>
                  <a:gd name="T41" fmla="*/ 0 h 421"/>
                  <a:gd name="T42" fmla="*/ 1 w 207"/>
                  <a:gd name="T43" fmla="*/ 0 h 421"/>
                  <a:gd name="T44" fmla="*/ 1 w 207"/>
                  <a:gd name="T45" fmla="*/ 0 h 421"/>
                  <a:gd name="T46" fmla="*/ 1 w 207"/>
                  <a:gd name="T47" fmla="*/ 0 h 421"/>
                  <a:gd name="T48" fmla="*/ 1 w 207"/>
                  <a:gd name="T49" fmla="*/ 0 h 421"/>
                  <a:gd name="T50" fmla="*/ 1 w 207"/>
                  <a:gd name="T51" fmla="*/ 0 h 421"/>
                  <a:gd name="T52" fmla="*/ 1 w 207"/>
                  <a:gd name="T53" fmla="*/ 0 h 421"/>
                  <a:gd name="T54" fmla="*/ 1 w 207"/>
                  <a:gd name="T55" fmla="*/ 0 h 421"/>
                  <a:gd name="T56" fmla="*/ 0 w 207"/>
                  <a:gd name="T57" fmla="*/ 0 h 421"/>
                  <a:gd name="T58" fmla="*/ 1 w 207"/>
                  <a:gd name="T59" fmla="*/ 0 h 421"/>
                  <a:gd name="T60" fmla="*/ 1 w 207"/>
                  <a:gd name="T61" fmla="*/ 0 h 42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07"/>
                  <a:gd name="T94" fmla="*/ 0 h 421"/>
                  <a:gd name="T95" fmla="*/ 207 w 207"/>
                  <a:gd name="T96" fmla="*/ 421 h 42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07" h="421">
                    <a:moveTo>
                      <a:pt x="7" y="61"/>
                    </a:moveTo>
                    <a:lnTo>
                      <a:pt x="17" y="91"/>
                    </a:lnTo>
                    <a:lnTo>
                      <a:pt x="27" y="120"/>
                    </a:lnTo>
                    <a:lnTo>
                      <a:pt x="34" y="150"/>
                    </a:lnTo>
                    <a:lnTo>
                      <a:pt x="38" y="183"/>
                    </a:lnTo>
                    <a:lnTo>
                      <a:pt x="35" y="236"/>
                    </a:lnTo>
                    <a:lnTo>
                      <a:pt x="30" y="310"/>
                    </a:lnTo>
                    <a:lnTo>
                      <a:pt x="28" y="380"/>
                    </a:lnTo>
                    <a:lnTo>
                      <a:pt x="35" y="421"/>
                    </a:lnTo>
                    <a:lnTo>
                      <a:pt x="200" y="372"/>
                    </a:lnTo>
                    <a:lnTo>
                      <a:pt x="207" y="42"/>
                    </a:lnTo>
                    <a:lnTo>
                      <a:pt x="198" y="37"/>
                    </a:lnTo>
                    <a:lnTo>
                      <a:pt x="189" y="32"/>
                    </a:lnTo>
                    <a:lnTo>
                      <a:pt x="178" y="29"/>
                    </a:lnTo>
                    <a:lnTo>
                      <a:pt x="168" y="25"/>
                    </a:lnTo>
                    <a:lnTo>
                      <a:pt x="157" y="22"/>
                    </a:lnTo>
                    <a:lnTo>
                      <a:pt x="146" y="19"/>
                    </a:lnTo>
                    <a:lnTo>
                      <a:pt x="133" y="15"/>
                    </a:lnTo>
                    <a:lnTo>
                      <a:pt x="122" y="12"/>
                    </a:lnTo>
                    <a:lnTo>
                      <a:pt x="108" y="9"/>
                    </a:lnTo>
                    <a:lnTo>
                      <a:pt x="95" y="7"/>
                    </a:lnTo>
                    <a:lnTo>
                      <a:pt x="80" y="6"/>
                    </a:lnTo>
                    <a:lnTo>
                      <a:pt x="66" y="4"/>
                    </a:lnTo>
                    <a:lnTo>
                      <a:pt x="51" y="2"/>
                    </a:lnTo>
                    <a:lnTo>
                      <a:pt x="35" y="1"/>
                    </a:lnTo>
                    <a:lnTo>
                      <a:pt x="19" y="0"/>
                    </a:lnTo>
                    <a:lnTo>
                      <a:pt x="2" y="0"/>
                    </a:lnTo>
                    <a:lnTo>
                      <a:pt x="1" y="4"/>
                    </a:lnTo>
                    <a:lnTo>
                      <a:pt x="0" y="16"/>
                    </a:lnTo>
                    <a:lnTo>
                      <a:pt x="1" y="35"/>
                    </a:lnTo>
                    <a:lnTo>
                      <a:pt x="7" y="61"/>
                    </a:lnTo>
                    <a:close/>
                  </a:path>
                </a:pathLst>
              </a:custGeom>
              <a:solidFill>
                <a:srgbClr val="00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4" name="Freeform 357"/>
              <p:cNvSpPr>
                <a:spLocks/>
              </p:cNvSpPr>
              <p:nvPr/>
            </p:nvSpPr>
            <p:spPr bwMode="auto">
              <a:xfrm>
                <a:off x="4478" y="2989"/>
                <a:ext cx="11" cy="12"/>
              </a:xfrm>
              <a:custGeom>
                <a:avLst/>
                <a:gdLst>
                  <a:gd name="T0" fmla="*/ 0 w 23"/>
                  <a:gd name="T1" fmla="*/ 1 h 23"/>
                  <a:gd name="T2" fmla="*/ 0 w 23"/>
                  <a:gd name="T3" fmla="*/ 1 h 23"/>
                  <a:gd name="T4" fmla="*/ 0 w 23"/>
                  <a:gd name="T5" fmla="*/ 1 h 23"/>
                  <a:gd name="T6" fmla="*/ 0 w 23"/>
                  <a:gd name="T7" fmla="*/ 1 h 23"/>
                  <a:gd name="T8" fmla="*/ 0 w 23"/>
                  <a:gd name="T9" fmla="*/ 1 h 23"/>
                  <a:gd name="T10" fmla="*/ 0 w 23"/>
                  <a:gd name="T11" fmla="*/ 1 h 23"/>
                  <a:gd name="T12" fmla="*/ 0 w 23"/>
                  <a:gd name="T13" fmla="*/ 1 h 23"/>
                  <a:gd name="T14" fmla="*/ 0 w 23"/>
                  <a:gd name="T15" fmla="*/ 1 h 23"/>
                  <a:gd name="T16" fmla="*/ 0 w 23"/>
                  <a:gd name="T17" fmla="*/ 1 h 23"/>
                  <a:gd name="T18" fmla="*/ 0 w 23"/>
                  <a:gd name="T19" fmla="*/ 1 h 23"/>
                  <a:gd name="T20" fmla="*/ 0 w 23"/>
                  <a:gd name="T21" fmla="*/ 1 h 23"/>
                  <a:gd name="T22" fmla="*/ 0 w 23"/>
                  <a:gd name="T23" fmla="*/ 1 h 23"/>
                  <a:gd name="T24" fmla="*/ 0 w 23"/>
                  <a:gd name="T25" fmla="*/ 0 h 23"/>
                  <a:gd name="T26" fmla="*/ 0 w 23"/>
                  <a:gd name="T27" fmla="*/ 1 h 23"/>
                  <a:gd name="T28" fmla="*/ 0 w 23"/>
                  <a:gd name="T29" fmla="*/ 1 h 23"/>
                  <a:gd name="T30" fmla="*/ 0 w 23"/>
                  <a:gd name="T31" fmla="*/ 1 h 23"/>
                  <a:gd name="T32" fmla="*/ 0 w 23"/>
                  <a:gd name="T33" fmla="*/ 1 h 23"/>
                  <a:gd name="T34" fmla="*/ 0 w 23"/>
                  <a:gd name="T35" fmla="*/ 1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3"/>
                  <a:gd name="T55" fmla="*/ 0 h 23"/>
                  <a:gd name="T56" fmla="*/ 23 w 23"/>
                  <a:gd name="T57" fmla="*/ 23 h 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3" h="23">
                    <a:moveTo>
                      <a:pt x="0" y="11"/>
                    </a:moveTo>
                    <a:lnTo>
                      <a:pt x="1" y="16"/>
                    </a:lnTo>
                    <a:lnTo>
                      <a:pt x="4" y="19"/>
                    </a:lnTo>
                    <a:lnTo>
                      <a:pt x="7" y="22"/>
                    </a:lnTo>
                    <a:lnTo>
                      <a:pt x="12" y="23"/>
                    </a:lnTo>
                    <a:lnTo>
                      <a:pt x="16" y="22"/>
                    </a:lnTo>
                    <a:lnTo>
                      <a:pt x="20" y="19"/>
                    </a:lnTo>
                    <a:lnTo>
                      <a:pt x="22" y="16"/>
                    </a:lnTo>
                    <a:lnTo>
                      <a:pt x="23" y="11"/>
                    </a:lnTo>
                    <a:lnTo>
                      <a:pt x="22" y="7"/>
                    </a:lnTo>
                    <a:lnTo>
                      <a:pt x="20" y="3"/>
                    </a:lnTo>
                    <a:lnTo>
                      <a:pt x="16" y="1"/>
                    </a:lnTo>
                    <a:lnTo>
                      <a:pt x="12" y="0"/>
                    </a:lnTo>
                    <a:lnTo>
                      <a:pt x="7" y="1"/>
                    </a:lnTo>
                    <a:lnTo>
                      <a:pt x="4" y="3"/>
                    </a:lnTo>
                    <a:lnTo>
                      <a:pt x="1" y="7"/>
                    </a:lnTo>
                    <a:lnTo>
                      <a:pt x="0" y="11"/>
                    </a:lnTo>
                    <a:close/>
                  </a:path>
                </a:pathLst>
              </a:custGeom>
              <a:solidFill>
                <a:srgbClr val="FF1C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5" name="Freeform 358"/>
              <p:cNvSpPr>
                <a:spLocks/>
              </p:cNvSpPr>
              <p:nvPr/>
            </p:nvSpPr>
            <p:spPr bwMode="auto">
              <a:xfrm>
                <a:off x="4480" y="3026"/>
                <a:ext cx="11" cy="12"/>
              </a:xfrm>
              <a:custGeom>
                <a:avLst/>
                <a:gdLst>
                  <a:gd name="T0" fmla="*/ 0 w 23"/>
                  <a:gd name="T1" fmla="*/ 1 h 23"/>
                  <a:gd name="T2" fmla="*/ 0 w 23"/>
                  <a:gd name="T3" fmla="*/ 1 h 23"/>
                  <a:gd name="T4" fmla="*/ 0 w 23"/>
                  <a:gd name="T5" fmla="*/ 1 h 23"/>
                  <a:gd name="T6" fmla="*/ 0 w 23"/>
                  <a:gd name="T7" fmla="*/ 1 h 23"/>
                  <a:gd name="T8" fmla="*/ 0 w 23"/>
                  <a:gd name="T9" fmla="*/ 1 h 23"/>
                  <a:gd name="T10" fmla="*/ 0 w 23"/>
                  <a:gd name="T11" fmla="*/ 1 h 23"/>
                  <a:gd name="T12" fmla="*/ 0 w 23"/>
                  <a:gd name="T13" fmla="*/ 1 h 23"/>
                  <a:gd name="T14" fmla="*/ 0 w 23"/>
                  <a:gd name="T15" fmla="*/ 1 h 23"/>
                  <a:gd name="T16" fmla="*/ 0 w 23"/>
                  <a:gd name="T17" fmla="*/ 1 h 23"/>
                  <a:gd name="T18" fmla="*/ 0 w 23"/>
                  <a:gd name="T19" fmla="*/ 1 h 23"/>
                  <a:gd name="T20" fmla="*/ 0 w 23"/>
                  <a:gd name="T21" fmla="*/ 1 h 23"/>
                  <a:gd name="T22" fmla="*/ 0 w 23"/>
                  <a:gd name="T23" fmla="*/ 1 h 23"/>
                  <a:gd name="T24" fmla="*/ 0 w 23"/>
                  <a:gd name="T25" fmla="*/ 0 h 23"/>
                  <a:gd name="T26" fmla="*/ 0 w 23"/>
                  <a:gd name="T27" fmla="*/ 1 h 23"/>
                  <a:gd name="T28" fmla="*/ 0 w 23"/>
                  <a:gd name="T29" fmla="*/ 1 h 23"/>
                  <a:gd name="T30" fmla="*/ 0 w 23"/>
                  <a:gd name="T31" fmla="*/ 1 h 23"/>
                  <a:gd name="T32" fmla="*/ 0 w 23"/>
                  <a:gd name="T33" fmla="*/ 1 h 23"/>
                  <a:gd name="T34" fmla="*/ 0 w 23"/>
                  <a:gd name="T35" fmla="*/ 1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3"/>
                  <a:gd name="T55" fmla="*/ 0 h 23"/>
                  <a:gd name="T56" fmla="*/ 23 w 23"/>
                  <a:gd name="T57" fmla="*/ 23 h 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3" h="23">
                    <a:moveTo>
                      <a:pt x="0" y="12"/>
                    </a:moveTo>
                    <a:lnTo>
                      <a:pt x="1" y="16"/>
                    </a:lnTo>
                    <a:lnTo>
                      <a:pt x="3" y="20"/>
                    </a:lnTo>
                    <a:lnTo>
                      <a:pt x="6" y="22"/>
                    </a:lnTo>
                    <a:lnTo>
                      <a:pt x="10" y="23"/>
                    </a:lnTo>
                    <a:lnTo>
                      <a:pt x="15" y="22"/>
                    </a:lnTo>
                    <a:lnTo>
                      <a:pt x="19" y="20"/>
                    </a:lnTo>
                    <a:lnTo>
                      <a:pt x="22" y="16"/>
                    </a:lnTo>
                    <a:lnTo>
                      <a:pt x="23" y="12"/>
                    </a:lnTo>
                    <a:lnTo>
                      <a:pt x="22" y="7"/>
                    </a:lnTo>
                    <a:lnTo>
                      <a:pt x="19" y="4"/>
                    </a:lnTo>
                    <a:lnTo>
                      <a:pt x="15" y="1"/>
                    </a:lnTo>
                    <a:lnTo>
                      <a:pt x="10" y="0"/>
                    </a:lnTo>
                    <a:lnTo>
                      <a:pt x="6" y="1"/>
                    </a:lnTo>
                    <a:lnTo>
                      <a:pt x="3" y="4"/>
                    </a:lnTo>
                    <a:lnTo>
                      <a:pt x="1" y="7"/>
                    </a:lnTo>
                    <a:lnTo>
                      <a:pt x="0" y="12"/>
                    </a:lnTo>
                    <a:close/>
                  </a:path>
                </a:pathLst>
              </a:custGeom>
              <a:solidFill>
                <a:srgbClr val="FF1C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6" name="Freeform 359"/>
              <p:cNvSpPr>
                <a:spLocks/>
              </p:cNvSpPr>
              <p:nvPr/>
            </p:nvSpPr>
            <p:spPr bwMode="auto">
              <a:xfrm>
                <a:off x="4501" y="3027"/>
                <a:ext cx="11" cy="11"/>
              </a:xfrm>
              <a:custGeom>
                <a:avLst/>
                <a:gdLst>
                  <a:gd name="T0" fmla="*/ 0 w 21"/>
                  <a:gd name="T1" fmla="*/ 0 h 24"/>
                  <a:gd name="T2" fmla="*/ 1 w 21"/>
                  <a:gd name="T3" fmla="*/ 0 h 24"/>
                  <a:gd name="T4" fmla="*/ 1 w 21"/>
                  <a:gd name="T5" fmla="*/ 0 h 24"/>
                  <a:gd name="T6" fmla="*/ 1 w 21"/>
                  <a:gd name="T7" fmla="*/ 0 h 24"/>
                  <a:gd name="T8" fmla="*/ 1 w 21"/>
                  <a:gd name="T9" fmla="*/ 0 h 24"/>
                  <a:gd name="T10" fmla="*/ 1 w 21"/>
                  <a:gd name="T11" fmla="*/ 0 h 24"/>
                  <a:gd name="T12" fmla="*/ 1 w 21"/>
                  <a:gd name="T13" fmla="*/ 0 h 24"/>
                  <a:gd name="T14" fmla="*/ 1 w 21"/>
                  <a:gd name="T15" fmla="*/ 0 h 24"/>
                  <a:gd name="T16" fmla="*/ 1 w 21"/>
                  <a:gd name="T17" fmla="*/ 0 h 24"/>
                  <a:gd name="T18" fmla="*/ 1 w 21"/>
                  <a:gd name="T19" fmla="*/ 0 h 24"/>
                  <a:gd name="T20" fmla="*/ 1 w 21"/>
                  <a:gd name="T21" fmla="*/ 0 h 24"/>
                  <a:gd name="T22" fmla="*/ 1 w 21"/>
                  <a:gd name="T23" fmla="*/ 0 h 24"/>
                  <a:gd name="T24" fmla="*/ 1 w 21"/>
                  <a:gd name="T25" fmla="*/ 0 h 24"/>
                  <a:gd name="T26" fmla="*/ 1 w 21"/>
                  <a:gd name="T27" fmla="*/ 0 h 24"/>
                  <a:gd name="T28" fmla="*/ 1 w 21"/>
                  <a:gd name="T29" fmla="*/ 0 h 24"/>
                  <a:gd name="T30" fmla="*/ 1 w 21"/>
                  <a:gd name="T31" fmla="*/ 0 h 24"/>
                  <a:gd name="T32" fmla="*/ 0 w 21"/>
                  <a:gd name="T33" fmla="*/ 0 h 24"/>
                  <a:gd name="T34" fmla="*/ 0 w 21"/>
                  <a:gd name="T35" fmla="*/ 0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24"/>
                  <a:gd name="T56" fmla="*/ 21 w 21"/>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24">
                    <a:moveTo>
                      <a:pt x="0" y="12"/>
                    </a:moveTo>
                    <a:lnTo>
                      <a:pt x="1" y="17"/>
                    </a:lnTo>
                    <a:lnTo>
                      <a:pt x="3" y="20"/>
                    </a:lnTo>
                    <a:lnTo>
                      <a:pt x="5" y="22"/>
                    </a:lnTo>
                    <a:lnTo>
                      <a:pt x="10" y="24"/>
                    </a:lnTo>
                    <a:lnTo>
                      <a:pt x="15" y="22"/>
                    </a:lnTo>
                    <a:lnTo>
                      <a:pt x="18" y="20"/>
                    </a:lnTo>
                    <a:lnTo>
                      <a:pt x="20" y="17"/>
                    </a:lnTo>
                    <a:lnTo>
                      <a:pt x="21" y="12"/>
                    </a:lnTo>
                    <a:lnTo>
                      <a:pt x="20" y="7"/>
                    </a:lnTo>
                    <a:lnTo>
                      <a:pt x="18" y="4"/>
                    </a:lnTo>
                    <a:lnTo>
                      <a:pt x="15" y="2"/>
                    </a:lnTo>
                    <a:lnTo>
                      <a:pt x="10" y="0"/>
                    </a:lnTo>
                    <a:lnTo>
                      <a:pt x="5" y="2"/>
                    </a:lnTo>
                    <a:lnTo>
                      <a:pt x="3" y="4"/>
                    </a:lnTo>
                    <a:lnTo>
                      <a:pt x="1" y="7"/>
                    </a:lnTo>
                    <a:lnTo>
                      <a:pt x="0" y="12"/>
                    </a:lnTo>
                    <a:close/>
                  </a:path>
                </a:pathLst>
              </a:custGeom>
              <a:solidFill>
                <a:srgbClr val="FF1C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7" name="Freeform 360"/>
              <p:cNvSpPr>
                <a:spLocks/>
              </p:cNvSpPr>
              <p:nvPr/>
            </p:nvSpPr>
            <p:spPr bwMode="auto">
              <a:xfrm>
                <a:off x="4525" y="3027"/>
                <a:ext cx="12" cy="11"/>
              </a:xfrm>
              <a:custGeom>
                <a:avLst/>
                <a:gdLst>
                  <a:gd name="T0" fmla="*/ 0 w 23"/>
                  <a:gd name="T1" fmla="*/ 0 h 24"/>
                  <a:gd name="T2" fmla="*/ 1 w 23"/>
                  <a:gd name="T3" fmla="*/ 0 h 24"/>
                  <a:gd name="T4" fmla="*/ 1 w 23"/>
                  <a:gd name="T5" fmla="*/ 0 h 24"/>
                  <a:gd name="T6" fmla="*/ 1 w 23"/>
                  <a:gd name="T7" fmla="*/ 0 h 24"/>
                  <a:gd name="T8" fmla="*/ 1 w 23"/>
                  <a:gd name="T9" fmla="*/ 0 h 24"/>
                  <a:gd name="T10" fmla="*/ 1 w 23"/>
                  <a:gd name="T11" fmla="*/ 0 h 24"/>
                  <a:gd name="T12" fmla="*/ 1 w 23"/>
                  <a:gd name="T13" fmla="*/ 0 h 24"/>
                  <a:gd name="T14" fmla="*/ 1 w 23"/>
                  <a:gd name="T15" fmla="*/ 0 h 24"/>
                  <a:gd name="T16" fmla="*/ 1 w 23"/>
                  <a:gd name="T17" fmla="*/ 0 h 24"/>
                  <a:gd name="T18" fmla="*/ 1 w 23"/>
                  <a:gd name="T19" fmla="*/ 0 h 24"/>
                  <a:gd name="T20" fmla="*/ 1 w 23"/>
                  <a:gd name="T21" fmla="*/ 0 h 24"/>
                  <a:gd name="T22" fmla="*/ 1 w 23"/>
                  <a:gd name="T23" fmla="*/ 0 h 24"/>
                  <a:gd name="T24" fmla="*/ 1 w 23"/>
                  <a:gd name="T25" fmla="*/ 0 h 24"/>
                  <a:gd name="T26" fmla="*/ 1 w 23"/>
                  <a:gd name="T27" fmla="*/ 0 h 24"/>
                  <a:gd name="T28" fmla="*/ 1 w 23"/>
                  <a:gd name="T29" fmla="*/ 0 h 24"/>
                  <a:gd name="T30" fmla="*/ 1 w 23"/>
                  <a:gd name="T31" fmla="*/ 0 h 24"/>
                  <a:gd name="T32" fmla="*/ 0 w 23"/>
                  <a:gd name="T33" fmla="*/ 0 h 24"/>
                  <a:gd name="T34" fmla="*/ 0 w 23"/>
                  <a:gd name="T35" fmla="*/ 0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3"/>
                  <a:gd name="T55" fmla="*/ 0 h 24"/>
                  <a:gd name="T56" fmla="*/ 23 w 23"/>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3" h="24">
                    <a:moveTo>
                      <a:pt x="0" y="12"/>
                    </a:moveTo>
                    <a:lnTo>
                      <a:pt x="1" y="17"/>
                    </a:lnTo>
                    <a:lnTo>
                      <a:pt x="3" y="20"/>
                    </a:lnTo>
                    <a:lnTo>
                      <a:pt x="7" y="22"/>
                    </a:lnTo>
                    <a:lnTo>
                      <a:pt x="11" y="24"/>
                    </a:lnTo>
                    <a:lnTo>
                      <a:pt x="16" y="22"/>
                    </a:lnTo>
                    <a:lnTo>
                      <a:pt x="20" y="20"/>
                    </a:lnTo>
                    <a:lnTo>
                      <a:pt x="22" y="17"/>
                    </a:lnTo>
                    <a:lnTo>
                      <a:pt x="23" y="12"/>
                    </a:lnTo>
                    <a:lnTo>
                      <a:pt x="22" y="7"/>
                    </a:lnTo>
                    <a:lnTo>
                      <a:pt x="20" y="4"/>
                    </a:lnTo>
                    <a:lnTo>
                      <a:pt x="16" y="2"/>
                    </a:lnTo>
                    <a:lnTo>
                      <a:pt x="11" y="0"/>
                    </a:lnTo>
                    <a:lnTo>
                      <a:pt x="7" y="2"/>
                    </a:lnTo>
                    <a:lnTo>
                      <a:pt x="3" y="4"/>
                    </a:lnTo>
                    <a:lnTo>
                      <a:pt x="1" y="7"/>
                    </a:lnTo>
                    <a:lnTo>
                      <a:pt x="0" y="12"/>
                    </a:lnTo>
                    <a:close/>
                  </a:path>
                </a:pathLst>
              </a:custGeom>
              <a:solidFill>
                <a:srgbClr val="FF1C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8" name="Freeform 361"/>
              <p:cNvSpPr>
                <a:spLocks/>
              </p:cNvSpPr>
              <p:nvPr/>
            </p:nvSpPr>
            <p:spPr bwMode="auto">
              <a:xfrm>
                <a:off x="4549" y="3027"/>
                <a:ext cx="11" cy="11"/>
              </a:xfrm>
              <a:custGeom>
                <a:avLst/>
                <a:gdLst>
                  <a:gd name="T0" fmla="*/ 0 w 23"/>
                  <a:gd name="T1" fmla="*/ 0 h 24"/>
                  <a:gd name="T2" fmla="*/ 0 w 23"/>
                  <a:gd name="T3" fmla="*/ 0 h 24"/>
                  <a:gd name="T4" fmla="*/ 0 w 23"/>
                  <a:gd name="T5" fmla="*/ 0 h 24"/>
                  <a:gd name="T6" fmla="*/ 0 w 23"/>
                  <a:gd name="T7" fmla="*/ 0 h 24"/>
                  <a:gd name="T8" fmla="*/ 0 w 23"/>
                  <a:gd name="T9" fmla="*/ 0 h 24"/>
                  <a:gd name="T10" fmla="*/ 0 w 23"/>
                  <a:gd name="T11" fmla="*/ 0 h 24"/>
                  <a:gd name="T12" fmla="*/ 0 w 23"/>
                  <a:gd name="T13" fmla="*/ 0 h 24"/>
                  <a:gd name="T14" fmla="*/ 0 w 23"/>
                  <a:gd name="T15" fmla="*/ 0 h 24"/>
                  <a:gd name="T16" fmla="*/ 0 w 23"/>
                  <a:gd name="T17" fmla="*/ 0 h 24"/>
                  <a:gd name="T18" fmla="*/ 0 w 23"/>
                  <a:gd name="T19" fmla="*/ 0 h 24"/>
                  <a:gd name="T20" fmla="*/ 0 w 23"/>
                  <a:gd name="T21" fmla="*/ 0 h 24"/>
                  <a:gd name="T22" fmla="*/ 0 w 23"/>
                  <a:gd name="T23" fmla="*/ 0 h 24"/>
                  <a:gd name="T24" fmla="*/ 0 w 23"/>
                  <a:gd name="T25" fmla="*/ 0 h 24"/>
                  <a:gd name="T26" fmla="*/ 0 w 23"/>
                  <a:gd name="T27" fmla="*/ 0 h 24"/>
                  <a:gd name="T28" fmla="*/ 0 w 23"/>
                  <a:gd name="T29" fmla="*/ 0 h 24"/>
                  <a:gd name="T30" fmla="*/ 0 w 23"/>
                  <a:gd name="T31" fmla="*/ 0 h 24"/>
                  <a:gd name="T32" fmla="*/ 0 w 23"/>
                  <a:gd name="T33" fmla="*/ 0 h 24"/>
                  <a:gd name="T34" fmla="*/ 0 w 23"/>
                  <a:gd name="T35" fmla="*/ 0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3"/>
                  <a:gd name="T55" fmla="*/ 0 h 24"/>
                  <a:gd name="T56" fmla="*/ 23 w 23"/>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3" h="24">
                    <a:moveTo>
                      <a:pt x="0" y="12"/>
                    </a:moveTo>
                    <a:lnTo>
                      <a:pt x="1" y="17"/>
                    </a:lnTo>
                    <a:lnTo>
                      <a:pt x="3" y="20"/>
                    </a:lnTo>
                    <a:lnTo>
                      <a:pt x="7" y="22"/>
                    </a:lnTo>
                    <a:lnTo>
                      <a:pt x="12" y="24"/>
                    </a:lnTo>
                    <a:lnTo>
                      <a:pt x="16" y="22"/>
                    </a:lnTo>
                    <a:lnTo>
                      <a:pt x="20" y="20"/>
                    </a:lnTo>
                    <a:lnTo>
                      <a:pt x="22" y="17"/>
                    </a:lnTo>
                    <a:lnTo>
                      <a:pt x="23" y="12"/>
                    </a:lnTo>
                    <a:lnTo>
                      <a:pt x="22" y="7"/>
                    </a:lnTo>
                    <a:lnTo>
                      <a:pt x="20" y="4"/>
                    </a:lnTo>
                    <a:lnTo>
                      <a:pt x="16" y="2"/>
                    </a:lnTo>
                    <a:lnTo>
                      <a:pt x="12" y="0"/>
                    </a:lnTo>
                    <a:lnTo>
                      <a:pt x="7" y="2"/>
                    </a:lnTo>
                    <a:lnTo>
                      <a:pt x="3" y="4"/>
                    </a:lnTo>
                    <a:lnTo>
                      <a:pt x="1" y="7"/>
                    </a:lnTo>
                    <a:lnTo>
                      <a:pt x="0" y="12"/>
                    </a:lnTo>
                    <a:close/>
                  </a:path>
                </a:pathLst>
              </a:custGeom>
              <a:solidFill>
                <a:srgbClr val="FF1C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9" name="Freeform 362"/>
              <p:cNvSpPr>
                <a:spLocks/>
              </p:cNvSpPr>
              <p:nvPr/>
            </p:nvSpPr>
            <p:spPr bwMode="auto">
              <a:xfrm>
                <a:off x="4478" y="3078"/>
                <a:ext cx="11" cy="12"/>
              </a:xfrm>
              <a:custGeom>
                <a:avLst/>
                <a:gdLst>
                  <a:gd name="T0" fmla="*/ 0 w 23"/>
                  <a:gd name="T1" fmla="*/ 1 h 23"/>
                  <a:gd name="T2" fmla="*/ 0 w 23"/>
                  <a:gd name="T3" fmla="*/ 1 h 23"/>
                  <a:gd name="T4" fmla="*/ 0 w 23"/>
                  <a:gd name="T5" fmla="*/ 1 h 23"/>
                  <a:gd name="T6" fmla="*/ 0 w 23"/>
                  <a:gd name="T7" fmla="*/ 1 h 23"/>
                  <a:gd name="T8" fmla="*/ 0 w 23"/>
                  <a:gd name="T9" fmla="*/ 1 h 23"/>
                  <a:gd name="T10" fmla="*/ 0 w 23"/>
                  <a:gd name="T11" fmla="*/ 1 h 23"/>
                  <a:gd name="T12" fmla="*/ 0 w 23"/>
                  <a:gd name="T13" fmla="*/ 1 h 23"/>
                  <a:gd name="T14" fmla="*/ 0 w 23"/>
                  <a:gd name="T15" fmla="*/ 1 h 23"/>
                  <a:gd name="T16" fmla="*/ 0 w 23"/>
                  <a:gd name="T17" fmla="*/ 1 h 23"/>
                  <a:gd name="T18" fmla="*/ 0 w 23"/>
                  <a:gd name="T19" fmla="*/ 1 h 23"/>
                  <a:gd name="T20" fmla="*/ 0 w 23"/>
                  <a:gd name="T21" fmla="*/ 1 h 23"/>
                  <a:gd name="T22" fmla="*/ 0 w 23"/>
                  <a:gd name="T23" fmla="*/ 1 h 23"/>
                  <a:gd name="T24" fmla="*/ 0 w 23"/>
                  <a:gd name="T25" fmla="*/ 0 h 23"/>
                  <a:gd name="T26" fmla="*/ 0 w 23"/>
                  <a:gd name="T27" fmla="*/ 1 h 23"/>
                  <a:gd name="T28" fmla="*/ 0 w 23"/>
                  <a:gd name="T29" fmla="*/ 1 h 23"/>
                  <a:gd name="T30" fmla="*/ 0 w 23"/>
                  <a:gd name="T31" fmla="*/ 1 h 23"/>
                  <a:gd name="T32" fmla="*/ 0 w 23"/>
                  <a:gd name="T33" fmla="*/ 1 h 23"/>
                  <a:gd name="T34" fmla="*/ 0 w 23"/>
                  <a:gd name="T35" fmla="*/ 1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3"/>
                  <a:gd name="T55" fmla="*/ 0 h 23"/>
                  <a:gd name="T56" fmla="*/ 23 w 23"/>
                  <a:gd name="T57" fmla="*/ 23 h 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3" h="23">
                    <a:moveTo>
                      <a:pt x="0" y="12"/>
                    </a:moveTo>
                    <a:lnTo>
                      <a:pt x="1" y="16"/>
                    </a:lnTo>
                    <a:lnTo>
                      <a:pt x="4" y="20"/>
                    </a:lnTo>
                    <a:lnTo>
                      <a:pt x="7" y="22"/>
                    </a:lnTo>
                    <a:lnTo>
                      <a:pt x="12" y="23"/>
                    </a:lnTo>
                    <a:lnTo>
                      <a:pt x="16" y="22"/>
                    </a:lnTo>
                    <a:lnTo>
                      <a:pt x="20" y="20"/>
                    </a:lnTo>
                    <a:lnTo>
                      <a:pt x="22" y="16"/>
                    </a:lnTo>
                    <a:lnTo>
                      <a:pt x="23" y="12"/>
                    </a:lnTo>
                    <a:lnTo>
                      <a:pt x="22" y="7"/>
                    </a:lnTo>
                    <a:lnTo>
                      <a:pt x="20" y="3"/>
                    </a:lnTo>
                    <a:lnTo>
                      <a:pt x="16" y="1"/>
                    </a:lnTo>
                    <a:lnTo>
                      <a:pt x="12" y="0"/>
                    </a:lnTo>
                    <a:lnTo>
                      <a:pt x="7" y="1"/>
                    </a:lnTo>
                    <a:lnTo>
                      <a:pt x="4" y="3"/>
                    </a:lnTo>
                    <a:lnTo>
                      <a:pt x="1" y="7"/>
                    </a:lnTo>
                    <a:lnTo>
                      <a:pt x="0" y="12"/>
                    </a:lnTo>
                    <a:close/>
                  </a:path>
                </a:pathLst>
              </a:custGeom>
              <a:solidFill>
                <a:srgbClr val="FF1C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0" name="Freeform 363"/>
              <p:cNvSpPr>
                <a:spLocks/>
              </p:cNvSpPr>
              <p:nvPr/>
            </p:nvSpPr>
            <p:spPr bwMode="auto">
              <a:xfrm>
                <a:off x="4478" y="3109"/>
                <a:ext cx="11" cy="11"/>
              </a:xfrm>
              <a:custGeom>
                <a:avLst/>
                <a:gdLst>
                  <a:gd name="T0" fmla="*/ 0 w 23"/>
                  <a:gd name="T1" fmla="*/ 0 h 23"/>
                  <a:gd name="T2" fmla="*/ 0 w 23"/>
                  <a:gd name="T3" fmla="*/ 0 h 23"/>
                  <a:gd name="T4" fmla="*/ 0 w 23"/>
                  <a:gd name="T5" fmla="*/ 0 h 23"/>
                  <a:gd name="T6" fmla="*/ 0 w 23"/>
                  <a:gd name="T7" fmla="*/ 0 h 23"/>
                  <a:gd name="T8" fmla="*/ 0 w 23"/>
                  <a:gd name="T9" fmla="*/ 0 h 23"/>
                  <a:gd name="T10" fmla="*/ 0 w 23"/>
                  <a:gd name="T11" fmla="*/ 0 h 23"/>
                  <a:gd name="T12" fmla="*/ 0 w 23"/>
                  <a:gd name="T13" fmla="*/ 0 h 23"/>
                  <a:gd name="T14" fmla="*/ 0 w 23"/>
                  <a:gd name="T15" fmla="*/ 0 h 23"/>
                  <a:gd name="T16" fmla="*/ 0 w 23"/>
                  <a:gd name="T17" fmla="*/ 0 h 23"/>
                  <a:gd name="T18" fmla="*/ 0 w 23"/>
                  <a:gd name="T19" fmla="*/ 0 h 23"/>
                  <a:gd name="T20" fmla="*/ 0 w 23"/>
                  <a:gd name="T21" fmla="*/ 0 h 23"/>
                  <a:gd name="T22" fmla="*/ 0 w 23"/>
                  <a:gd name="T23" fmla="*/ 0 h 23"/>
                  <a:gd name="T24" fmla="*/ 0 w 23"/>
                  <a:gd name="T25" fmla="*/ 0 h 23"/>
                  <a:gd name="T26" fmla="*/ 0 w 23"/>
                  <a:gd name="T27" fmla="*/ 0 h 23"/>
                  <a:gd name="T28" fmla="*/ 0 w 23"/>
                  <a:gd name="T29" fmla="*/ 0 h 23"/>
                  <a:gd name="T30" fmla="*/ 0 w 23"/>
                  <a:gd name="T31" fmla="*/ 0 h 23"/>
                  <a:gd name="T32" fmla="*/ 0 w 23"/>
                  <a:gd name="T33" fmla="*/ 0 h 23"/>
                  <a:gd name="T34" fmla="*/ 0 w 23"/>
                  <a:gd name="T35" fmla="*/ 0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3"/>
                  <a:gd name="T55" fmla="*/ 0 h 23"/>
                  <a:gd name="T56" fmla="*/ 23 w 23"/>
                  <a:gd name="T57" fmla="*/ 23 h 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3" h="23">
                    <a:moveTo>
                      <a:pt x="0" y="12"/>
                    </a:moveTo>
                    <a:lnTo>
                      <a:pt x="1" y="16"/>
                    </a:lnTo>
                    <a:lnTo>
                      <a:pt x="4" y="20"/>
                    </a:lnTo>
                    <a:lnTo>
                      <a:pt x="7" y="22"/>
                    </a:lnTo>
                    <a:lnTo>
                      <a:pt x="12" y="23"/>
                    </a:lnTo>
                    <a:lnTo>
                      <a:pt x="16" y="22"/>
                    </a:lnTo>
                    <a:lnTo>
                      <a:pt x="20" y="20"/>
                    </a:lnTo>
                    <a:lnTo>
                      <a:pt x="22" y="16"/>
                    </a:lnTo>
                    <a:lnTo>
                      <a:pt x="23" y="12"/>
                    </a:lnTo>
                    <a:lnTo>
                      <a:pt x="22" y="7"/>
                    </a:lnTo>
                    <a:lnTo>
                      <a:pt x="20" y="3"/>
                    </a:lnTo>
                    <a:lnTo>
                      <a:pt x="16" y="1"/>
                    </a:lnTo>
                    <a:lnTo>
                      <a:pt x="12" y="0"/>
                    </a:lnTo>
                    <a:lnTo>
                      <a:pt x="7" y="1"/>
                    </a:lnTo>
                    <a:lnTo>
                      <a:pt x="4" y="3"/>
                    </a:lnTo>
                    <a:lnTo>
                      <a:pt x="1" y="7"/>
                    </a:lnTo>
                    <a:lnTo>
                      <a:pt x="0" y="12"/>
                    </a:lnTo>
                    <a:close/>
                  </a:path>
                </a:pathLst>
              </a:custGeom>
              <a:solidFill>
                <a:srgbClr val="FF1C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1" name="Freeform 364"/>
              <p:cNvSpPr>
                <a:spLocks/>
              </p:cNvSpPr>
              <p:nvPr/>
            </p:nvSpPr>
            <p:spPr bwMode="auto">
              <a:xfrm>
                <a:off x="4478" y="3142"/>
                <a:ext cx="12" cy="12"/>
              </a:xfrm>
              <a:custGeom>
                <a:avLst/>
                <a:gdLst>
                  <a:gd name="T0" fmla="*/ 0 w 23"/>
                  <a:gd name="T1" fmla="*/ 1 h 23"/>
                  <a:gd name="T2" fmla="*/ 1 w 23"/>
                  <a:gd name="T3" fmla="*/ 1 h 23"/>
                  <a:gd name="T4" fmla="*/ 1 w 23"/>
                  <a:gd name="T5" fmla="*/ 1 h 23"/>
                  <a:gd name="T6" fmla="*/ 1 w 23"/>
                  <a:gd name="T7" fmla="*/ 1 h 23"/>
                  <a:gd name="T8" fmla="*/ 1 w 23"/>
                  <a:gd name="T9" fmla="*/ 1 h 23"/>
                  <a:gd name="T10" fmla="*/ 1 w 23"/>
                  <a:gd name="T11" fmla="*/ 1 h 23"/>
                  <a:gd name="T12" fmla="*/ 1 w 23"/>
                  <a:gd name="T13" fmla="*/ 1 h 23"/>
                  <a:gd name="T14" fmla="*/ 1 w 23"/>
                  <a:gd name="T15" fmla="*/ 1 h 23"/>
                  <a:gd name="T16" fmla="*/ 1 w 23"/>
                  <a:gd name="T17" fmla="*/ 1 h 23"/>
                  <a:gd name="T18" fmla="*/ 1 w 23"/>
                  <a:gd name="T19" fmla="*/ 1 h 23"/>
                  <a:gd name="T20" fmla="*/ 1 w 23"/>
                  <a:gd name="T21" fmla="*/ 1 h 23"/>
                  <a:gd name="T22" fmla="*/ 1 w 23"/>
                  <a:gd name="T23" fmla="*/ 1 h 23"/>
                  <a:gd name="T24" fmla="*/ 1 w 23"/>
                  <a:gd name="T25" fmla="*/ 0 h 23"/>
                  <a:gd name="T26" fmla="*/ 1 w 23"/>
                  <a:gd name="T27" fmla="*/ 1 h 23"/>
                  <a:gd name="T28" fmla="*/ 1 w 23"/>
                  <a:gd name="T29" fmla="*/ 1 h 23"/>
                  <a:gd name="T30" fmla="*/ 1 w 23"/>
                  <a:gd name="T31" fmla="*/ 1 h 23"/>
                  <a:gd name="T32" fmla="*/ 0 w 23"/>
                  <a:gd name="T33" fmla="*/ 1 h 23"/>
                  <a:gd name="T34" fmla="*/ 0 w 23"/>
                  <a:gd name="T35" fmla="*/ 1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3"/>
                  <a:gd name="T55" fmla="*/ 0 h 23"/>
                  <a:gd name="T56" fmla="*/ 23 w 23"/>
                  <a:gd name="T57" fmla="*/ 23 h 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3" h="23">
                    <a:moveTo>
                      <a:pt x="0" y="13"/>
                    </a:moveTo>
                    <a:lnTo>
                      <a:pt x="2" y="17"/>
                    </a:lnTo>
                    <a:lnTo>
                      <a:pt x="4" y="20"/>
                    </a:lnTo>
                    <a:lnTo>
                      <a:pt x="7" y="22"/>
                    </a:lnTo>
                    <a:lnTo>
                      <a:pt x="12" y="23"/>
                    </a:lnTo>
                    <a:lnTo>
                      <a:pt x="17" y="22"/>
                    </a:lnTo>
                    <a:lnTo>
                      <a:pt x="20" y="20"/>
                    </a:lnTo>
                    <a:lnTo>
                      <a:pt x="22" y="17"/>
                    </a:lnTo>
                    <a:lnTo>
                      <a:pt x="23" y="13"/>
                    </a:lnTo>
                    <a:lnTo>
                      <a:pt x="22" y="8"/>
                    </a:lnTo>
                    <a:lnTo>
                      <a:pt x="20" y="3"/>
                    </a:lnTo>
                    <a:lnTo>
                      <a:pt x="17" y="1"/>
                    </a:lnTo>
                    <a:lnTo>
                      <a:pt x="12" y="0"/>
                    </a:lnTo>
                    <a:lnTo>
                      <a:pt x="7" y="1"/>
                    </a:lnTo>
                    <a:lnTo>
                      <a:pt x="4" y="3"/>
                    </a:lnTo>
                    <a:lnTo>
                      <a:pt x="2" y="8"/>
                    </a:lnTo>
                    <a:lnTo>
                      <a:pt x="0" y="13"/>
                    </a:lnTo>
                    <a:close/>
                  </a:path>
                </a:pathLst>
              </a:custGeom>
              <a:solidFill>
                <a:srgbClr val="FF1C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2" name="Freeform 365"/>
              <p:cNvSpPr>
                <a:spLocks/>
              </p:cNvSpPr>
              <p:nvPr/>
            </p:nvSpPr>
            <p:spPr bwMode="auto">
              <a:xfrm>
                <a:off x="4596" y="3200"/>
                <a:ext cx="12" cy="10"/>
              </a:xfrm>
              <a:custGeom>
                <a:avLst/>
                <a:gdLst>
                  <a:gd name="T0" fmla="*/ 0 w 23"/>
                  <a:gd name="T1" fmla="*/ 0 h 22"/>
                  <a:gd name="T2" fmla="*/ 1 w 23"/>
                  <a:gd name="T3" fmla="*/ 0 h 22"/>
                  <a:gd name="T4" fmla="*/ 1 w 23"/>
                  <a:gd name="T5" fmla="*/ 0 h 22"/>
                  <a:gd name="T6" fmla="*/ 1 w 23"/>
                  <a:gd name="T7" fmla="*/ 0 h 22"/>
                  <a:gd name="T8" fmla="*/ 1 w 23"/>
                  <a:gd name="T9" fmla="*/ 0 h 22"/>
                  <a:gd name="T10" fmla="*/ 1 w 23"/>
                  <a:gd name="T11" fmla="*/ 0 h 22"/>
                  <a:gd name="T12" fmla="*/ 1 w 23"/>
                  <a:gd name="T13" fmla="*/ 0 h 22"/>
                  <a:gd name="T14" fmla="*/ 1 w 23"/>
                  <a:gd name="T15" fmla="*/ 0 h 22"/>
                  <a:gd name="T16" fmla="*/ 1 w 23"/>
                  <a:gd name="T17" fmla="*/ 0 h 22"/>
                  <a:gd name="T18" fmla="*/ 1 w 23"/>
                  <a:gd name="T19" fmla="*/ 0 h 22"/>
                  <a:gd name="T20" fmla="*/ 1 w 23"/>
                  <a:gd name="T21" fmla="*/ 0 h 22"/>
                  <a:gd name="T22" fmla="*/ 1 w 23"/>
                  <a:gd name="T23" fmla="*/ 0 h 22"/>
                  <a:gd name="T24" fmla="*/ 1 w 23"/>
                  <a:gd name="T25" fmla="*/ 0 h 22"/>
                  <a:gd name="T26" fmla="*/ 1 w 23"/>
                  <a:gd name="T27" fmla="*/ 0 h 22"/>
                  <a:gd name="T28" fmla="*/ 1 w 23"/>
                  <a:gd name="T29" fmla="*/ 0 h 22"/>
                  <a:gd name="T30" fmla="*/ 1 w 23"/>
                  <a:gd name="T31" fmla="*/ 0 h 22"/>
                  <a:gd name="T32" fmla="*/ 0 w 23"/>
                  <a:gd name="T33" fmla="*/ 0 h 22"/>
                  <a:gd name="T34" fmla="*/ 0 w 23"/>
                  <a:gd name="T35" fmla="*/ 0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3"/>
                  <a:gd name="T55" fmla="*/ 0 h 22"/>
                  <a:gd name="T56" fmla="*/ 23 w 23"/>
                  <a:gd name="T57" fmla="*/ 22 h 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3" h="22">
                    <a:moveTo>
                      <a:pt x="0" y="10"/>
                    </a:moveTo>
                    <a:lnTo>
                      <a:pt x="1" y="15"/>
                    </a:lnTo>
                    <a:lnTo>
                      <a:pt x="3" y="18"/>
                    </a:lnTo>
                    <a:lnTo>
                      <a:pt x="7" y="21"/>
                    </a:lnTo>
                    <a:lnTo>
                      <a:pt x="11" y="22"/>
                    </a:lnTo>
                    <a:lnTo>
                      <a:pt x="16" y="21"/>
                    </a:lnTo>
                    <a:lnTo>
                      <a:pt x="19" y="18"/>
                    </a:lnTo>
                    <a:lnTo>
                      <a:pt x="22" y="15"/>
                    </a:lnTo>
                    <a:lnTo>
                      <a:pt x="23" y="10"/>
                    </a:lnTo>
                    <a:lnTo>
                      <a:pt x="22" y="6"/>
                    </a:lnTo>
                    <a:lnTo>
                      <a:pt x="19" y="3"/>
                    </a:lnTo>
                    <a:lnTo>
                      <a:pt x="16" y="1"/>
                    </a:lnTo>
                    <a:lnTo>
                      <a:pt x="11" y="0"/>
                    </a:lnTo>
                    <a:lnTo>
                      <a:pt x="7" y="1"/>
                    </a:lnTo>
                    <a:lnTo>
                      <a:pt x="3" y="3"/>
                    </a:lnTo>
                    <a:lnTo>
                      <a:pt x="1" y="6"/>
                    </a:lnTo>
                    <a:lnTo>
                      <a:pt x="0" y="10"/>
                    </a:lnTo>
                    <a:close/>
                  </a:path>
                </a:pathLst>
              </a:custGeom>
              <a:solidFill>
                <a:srgbClr val="FF1C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 name="Freeform 366"/>
              <p:cNvSpPr>
                <a:spLocks/>
              </p:cNvSpPr>
              <p:nvPr/>
            </p:nvSpPr>
            <p:spPr bwMode="auto">
              <a:xfrm>
                <a:off x="4596" y="3225"/>
                <a:ext cx="12" cy="11"/>
              </a:xfrm>
              <a:custGeom>
                <a:avLst/>
                <a:gdLst>
                  <a:gd name="T0" fmla="*/ 0 w 23"/>
                  <a:gd name="T1" fmla="*/ 0 h 23"/>
                  <a:gd name="T2" fmla="*/ 1 w 23"/>
                  <a:gd name="T3" fmla="*/ 0 h 23"/>
                  <a:gd name="T4" fmla="*/ 1 w 23"/>
                  <a:gd name="T5" fmla="*/ 0 h 23"/>
                  <a:gd name="T6" fmla="*/ 1 w 23"/>
                  <a:gd name="T7" fmla="*/ 0 h 23"/>
                  <a:gd name="T8" fmla="*/ 1 w 23"/>
                  <a:gd name="T9" fmla="*/ 0 h 23"/>
                  <a:gd name="T10" fmla="*/ 1 w 23"/>
                  <a:gd name="T11" fmla="*/ 0 h 23"/>
                  <a:gd name="T12" fmla="*/ 1 w 23"/>
                  <a:gd name="T13" fmla="*/ 0 h 23"/>
                  <a:gd name="T14" fmla="*/ 1 w 23"/>
                  <a:gd name="T15" fmla="*/ 0 h 23"/>
                  <a:gd name="T16" fmla="*/ 1 w 23"/>
                  <a:gd name="T17" fmla="*/ 0 h 23"/>
                  <a:gd name="T18" fmla="*/ 1 w 23"/>
                  <a:gd name="T19" fmla="*/ 0 h 23"/>
                  <a:gd name="T20" fmla="*/ 1 w 23"/>
                  <a:gd name="T21" fmla="*/ 0 h 23"/>
                  <a:gd name="T22" fmla="*/ 1 w 23"/>
                  <a:gd name="T23" fmla="*/ 0 h 23"/>
                  <a:gd name="T24" fmla="*/ 1 w 23"/>
                  <a:gd name="T25" fmla="*/ 0 h 23"/>
                  <a:gd name="T26" fmla="*/ 1 w 23"/>
                  <a:gd name="T27" fmla="*/ 0 h 23"/>
                  <a:gd name="T28" fmla="*/ 1 w 23"/>
                  <a:gd name="T29" fmla="*/ 0 h 23"/>
                  <a:gd name="T30" fmla="*/ 1 w 23"/>
                  <a:gd name="T31" fmla="*/ 0 h 23"/>
                  <a:gd name="T32" fmla="*/ 0 w 23"/>
                  <a:gd name="T33" fmla="*/ 0 h 23"/>
                  <a:gd name="T34" fmla="*/ 0 w 23"/>
                  <a:gd name="T35" fmla="*/ 0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3"/>
                  <a:gd name="T55" fmla="*/ 0 h 23"/>
                  <a:gd name="T56" fmla="*/ 23 w 23"/>
                  <a:gd name="T57" fmla="*/ 23 h 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3" h="23">
                    <a:moveTo>
                      <a:pt x="0" y="11"/>
                    </a:moveTo>
                    <a:lnTo>
                      <a:pt x="1" y="16"/>
                    </a:lnTo>
                    <a:lnTo>
                      <a:pt x="3" y="19"/>
                    </a:lnTo>
                    <a:lnTo>
                      <a:pt x="7" y="22"/>
                    </a:lnTo>
                    <a:lnTo>
                      <a:pt x="11" y="23"/>
                    </a:lnTo>
                    <a:lnTo>
                      <a:pt x="16" y="22"/>
                    </a:lnTo>
                    <a:lnTo>
                      <a:pt x="19" y="19"/>
                    </a:lnTo>
                    <a:lnTo>
                      <a:pt x="22" y="16"/>
                    </a:lnTo>
                    <a:lnTo>
                      <a:pt x="23" y="11"/>
                    </a:lnTo>
                    <a:lnTo>
                      <a:pt x="22" y="7"/>
                    </a:lnTo>
                    <a:lnTo>
                      <a:pt x="19" y="3"/>
                    </a:lnTo>
                    <a:lnTo>
                      <a:pt x="16" y="1"/>
                    </a:lnTo>
                    <a:lnTo>
                      <a:pt x="11" y="0"/>
                    </a:lnTo>
                    <a:lnTo>
                      <a:pt x="7" y="1"/>
                    </a:lnTo>
                    <a:lnTo>
                      <a:pt x="3" y="3"/>
                    </a:lnTo>
                    <a:lnTo>
                      <a:pt x="1" y="7"/>
                    </a:lnTo>
                    <a:lnTo>
                      <a:pt x="0" y="11"/>
                    </a:lnTo>
                    <a:close/>
                  </a:path>
                </a:pathLst>
              </a:custGeom>
              <a:solidFill>
                <a:srgbClr val="FF1C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4" name="Freeform 367"/>
              <p:cNvSpPr>
                <a:spLocks/>
              </p:cNvSpPr>
              <p:nvPr/>
            </p:nvSpPr>
            <p:spPr bwMode="auto">
              <a:xfrm>
                <a:off x="4597" y="3251"/>
                <a:ext cx="12" cy="12"/>
              </a:xfrm>
              <a:custGeom>
                <a:avLst/>
                <a:gdLst>
                  <a:gd name="T0" fmla="*/ 0 w 23"/>
                  <a:gd name="T1" fmla="*/ 1 h 23"/>
                  <a:gd name="T2" fmla="*/ 1 w 23"/>
                  <a:gd name="T3" fmla="*/ 1 h 23"/>
                  <a:gd name="T4" fmla="*/ 1 w 23"/>
                  <a:gd name="T5" fmla="*/ 1 h 23"/>
                  <a:gd name="T6" fmla="*/ 1 w 23"/>
                  <a:gd name="T7" fmla="*/ 1 h 23"/>
                  <a:gd name="T8" fmla="*/ 1 w 23"/>
                  <a:gd name="T9" fmla="*/ 1 h 23"/>
                  <a:gd name="T10" fmla="*/ 1 w 23"/>
                  <a:gd name="T11" fmla="*/ 1 h 23"/>
                  <a:gd name="T12" fmla="*/ 1 w 23"/>
                  <a:gd name="T13" fmla="*/ 1 h 23"/>
                  <a:gd name="T14" fmla="*/ 1 w 23"/>
                  <a:gd name="T15" fmla="*/ 1 h 23"/>
                  <a:gd name="T16" fmla="*/ 1 w 23"/>
                  <a:gd name="T17" fmla="*/ 1 h 23"/>
                  <a:gd name="T18" fmla="*/ 1 w 23"/>
                  <a:gd name="T19" fmla="*/ 1 h 23"/>
                  <a:gd name="T20" fmla="*/ 1 w 23"/>
                  <a:gd name="T21" fmla="*/ 1 h 23"/>
                  <a:gd name="T22" fmla="*/ 1 w 23"/>
                  <a:gd name="T23" fmla="*/ 1 h 23"/>
                  <a:gd name="T24" fmla="*/ 1 w 23"/>
                  <a:gd name="T25" fmla="*/ 0 h 23"/>
                  <a:gd name="T26" fmla="*/ 1 w 23"/>
                  <a:gd name="T27" fmla="*/ 1 h 23"/>
                  <a:gd name="T28" fmla="*/ 1 w 23"/>
                  <a:gd name="T29" fmla="*/ 1 h 23"/>
                  <a:gd name="T30" fmla="*/ 1 w 23"/>
                  <a:gd name="T31" fmla="*/ 1 h 23"/>
                  <a:gd name="T32" fmla="*/ 0 w 23"/>
                  <a:gd name="T33" fmla="*/ 1 h 23"/>
                  <a:gd name="T34" fmla="*/ 0 w 23"/>
                  <a:gd name="T35" fmla="*/ 1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3"/>
                  <a:gd name="T55" fmla="*/ 0 h 23"/>
                  <a:gd name="T56" fmla="*/ 23 w 23"/>
                  <a:gd name="T57" fmla="*/ 23 h 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3" h="23">
                    <a:moveTo>
                      <a:pt x="0" y="12"/>
                    </a:moveTo>
                    <a:lnTo>
                      <a:pt x="1" y="17"/>
                    </a:lnTo>
                    <a:lnTo>
                      <a:pt x="3" y="19"/>
                    </a:lnTo>
                    <a:lnTo>
                      <a:pt x="7" y="22"/>
                    </a:lnTo>
                    <a:lnTo>
                      <a:pt x="11" y="23"/>
                    </a:lnTo>
                    <a:lnTo>
                      <a:pt x="16" y="22"/>
                    </a:lnTo>
                    <a:lnTo>
                      <a:pt x="20" y="19"/>
                    </a:lnTo>
                    <a:lnTo>
                      <a:pt x="22" y="17"/>
                    </a:lnTo>
                    <a:lnTo>
                      <a:pt x="23" y="12"/>
                    </a:lnTo>
                    <a:lnTo>
                      <a:pt x="22" y="8"/>
                    </a:lnTo>
                    <a:lnTo>
                      <a:pt x="20" y="3"/>
                    </a:lnTo>
                    <a:lnTo>
                      <a:pt x="16" y="1"/>
                    </a:lnTo>
                    <a:lnTo>
                      <a:pt x="11" y="0"/>
                    </a:lnTo>
                    <a:lnTo>
                      <a:pt x="7" y="1"/>
                    </a:lnTo>
                    <a:lnTo>
                      <a:pt x="3" y="3"/>
                    </a:lnTo>
                    <a:lnTo>
                      <a:pt x="1" y="8"/>
                    </a:lnTo>
                    <a:lnTo>
                      <a:pt x="0" y="12"/>
                    </a:lnTo>
                    <a:close/>
                  </a:path>
                </a:pathLst>
              </a:custGeom>
              <a:solidFill>
                <a:srgbClr val="FF1C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5" name="Freeform 368"/>
              <p:cNvSpPr>
                <a:spLocks/>
              </p:cNvSpPr>
              <p:nvPr/>
            </p:nvSpPr>
            <p:spPr bwMode="auto">
              <a:xfrm>
                <a:off x="4599" y="3277"/>
                <a:ext cx="12" cy="12"/>
              </a:xfrm>
              <a:custGeom>
                <a:avLst/>
                <a:gdLst>
                  <a:gd name="T0" fmla="*/ 0 w 23"/>
                  <a:gd name="T1" fmla="*/ 1 h 23"/>
                  <a:gd name="T2" fmla="*/ 1 w 23"/>
                  <a:gd name="T3" fmla="*/ 1 h 23"/>
                  <a:gd name="T4" fmla="*/ 1 w 23"/>
                  <a:gd name="T5" fmla="*/ 1 h 23"/>
                  <a:gd name="T6" fmla="*/ 1 w 23"/>
                  <a:gd name="T7" fmla="*/ 1 h 23"/>
                  <a:gd name="T8" fmla="*/ 1 w 23"/>
                  <a:gd name="T9" fmla="*/ 1 h 23"/>
                  <a:gd name="T10" fmla="*/ 1 w 23"/>
                  <a:gd name="T11" fmla="*/ 1 h 23"/>
                  <a:gd name="T12" fmla="*/ 1 w 23"/>
                  <a:gd name="T13" fmla="*/ 1 h 23"/>
                  <a:gd name="T14" fmla="*/ 1 w 23"/>
                  <a:gd name="T15" fmla="*/ 1 h 23"/>
                  <a:gd name="T16" fmla="*/ 1 w 23"/>
                  <a:gd name="T17" fmla="*/ 1 h 23"/>
                  <a:gd name="T18" fmla="*/ 1 w 23"/>
                  <a:gd name="T19" fmla="*/ 1 h 23"/>
                  <a:gd name="T20" fmla="*/ 1 w 23"/>
                  <a:gd name="T21" fmla="*/ 1 h 23"/>
                  <a:gd name="T22" fmla="*/ 1 w 23"/>
                  <a:gd name="T23" fmla="*/ 1 h 23"/>
                  <a:gd name="T24" fmla="*/ 1 w 23"/>
                  <a:gd name="T25" fmla="*/ 0 h 23"/>
                  <a:gd name="T26" fmla="*/ 1 w 23"/>
                  <a:gd name="T27" fmla="*/ 1 h 23"/>
                  <a:gd name="T28" fmla="*/ 1 w 23"/>
                  <a:gd name="T29" fmla="*/ 1 h 23"/>
                  <a:gd name="T30" fmla="*/ 1 w 23"/>
                  <a:gd name="T31" fmla="*/ 1 h 23"/>
                  <a:gd name="T32" fmla="*/ 0 w 23"/>
                  <a:gd name="T33" fmla="*/ 1 h 23"/>
                  <a:gd name="T34" fmla="*/ 0 w 23"/>
                  <a:gd name="T35" fmla="*/ 1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3"/>
                  <a:gd name="T55" fmla="*/ 0 h 23"/>
                  <a:gd name="T56" fmla="*/ 23 w 23"/>
                  <a:gd name="T57" fmla="*/ 23 h 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3" h="23">
                    <a:moveTo>
                      <a:pt x="0" y="11"/>
                    </a:moveTo>
                    <a:lnTo>
                      <a:pt x="2" y="16"/>
                    </a:lnTo>
                    <a:lnTo>
                      <a:pt x="3" y="19"/>
                    </a:lnTo>
                    <a:lnTo>
                      <a:pt x="6" y="21"/>
                    </a:lnTo>
                    <a:lnTo>
                      <a:pt x="12" y="23"/>
                    </a:lnTo>
                    <a:lnTo>
                      <a:pt x="17" y="21"/>
                    </a:lnTo>
                    <a:lnTo>
                      <a:pt x="20" y="19"/>
                    </a:lnTo>
                    <a:lnTo>
                      <a:pt x="22" y="16"/>
                    </a:lnTo>
                    <a:lnTo>
                      <a:pt x="23" y="11"/>
                    </a:lnTo>
                    <a:lnTo>
                      <a:pt x="22" y="6"/>
                    </a:lnTo>
                    <a:lnTo>
                      <a:pt x="20" y="3"/>
                    </a:lnTo>
                    <a:lnTo>
                      <a:pt x="17" y="1"/>
                    </a:lnTo>
                    <a:lnTo>
                      <a:pt x="12" y="0"/>
                    </a:lnTo>
                    <a:lnTo>
                      <a:pt x="6" y="1"/>
                    </a:lnTo>
                    <a:lnTo>
                      <a:pt x="3" y="3"/>
                    </a:lnTo>
                    <a:lnTo>
                      <a:pt x="2" y="6"/>
                    </a:lnTo>
                    <a:lnTo>
                      <a:pt x="0" y="11"/>
                    </a:lnTo>
                    <a:close/>
                  </a:path>
                </a:pathLst>
              </a:custGeom>
              <a:solidFill>
                <a:srgbClr val="FF1C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 name="Freeform 369"/>
              <p:cNvSpPr>
                <a:spLocks/>
              </p:cNvSpPr>
              <p:nvPr/>
            </p:nvSpPr>
            <p:spPr bwMode="auto">
              <a:xfrm>
                <a:off x="4573" y="3193"/>
                <a:ext cx="12" cy="11"/>
              </a:xfrm>
              <a:custGeom>
                <a:avLst/>
                <a:gdLst>
                  <a:gd name="T0" fmla="*/ 0 w 23"/>
                  <a:gd name="T1" fmla="*/ 0 h 23"/>
                  <a:gd name="T2" fmla="*/ 1 w 23"/>
                  <a:gd name="T3" fmla="*/ 0 h 23"/>
                  <a:gd name="T4" fmla="*/ 1 w 23"/>
                  <a:gd name="T5" fmla="*/ 0 h 23"/>
                  <a:gd name="T6" fmla="*/ 1 w 23"/>
                  <a:gd name="T7" fmla="*/ 0 h 23"/>
                  <a:gd name="T8" fmla="*/ 1 w 23"/>
                  <a:gd name="T9" fmla="*/ 0 h 23"/>
                  <a:gd name="T10" fmla="*/ 1 w 23"/>
                  <a:gd name="T11" fmla="*/ 0 h 23"/>
                  <a:gd name="T12" fmla="*/ 1 w 23"/>
                  <a:gd name="T13" fmla="*/ 0 h 23"/>
                  <a:gd name="T14" fmla="*/ 1 w 23"/>
                  <a:gd name="T15" fmla="*/ 0 h 23"/>
                  <a:gd name="T16" fmla="*/ 1 w 23"/>
                  <a:gd name="T17" fmla="*/ 0 h 23"/>
                  <a:gd name="T18" fmla="*/ 1 w 23"/>
                  <a:gd name="T19" fmla="*/ 0 h 23"/>
                  <a:gd name="T20" fmla="*/ 1 w 23"/>
                  <a:gd name="T21" fmla="*/ 0 h 23"/>
                  <a:gd name="T22" fmla="*/ 1 w 23"/>
                  <a:gd name="T23" fmla="*/ 0 h 23"/>
                  <a:gd name="T24" fmla="*/ 1 w 23"/>
                  <a:gd name="T25" fmla="*/ 0 h 23"/>
                  <a:gd name="T26" fmla="*/ 1 w 23"/>
                  <a:gd name="T27" fmla="*/ 0 h 23"/>
                  <a:gd name="T28" fmla="*/ 1 w 23"/>
                  <a:gd name="T29" fmla="*/ 0 h 23"/>
                  <a:gd name="T30" fmla="*/ 1 w 23"/>
                  <a:gd name="T31" fmla="*/ 0 h 23"/>
                  <a:gd name="T32" fmla="*/ 0 w 23"/>
                  <a:gd name="T33" fmla="*/ 0 h 23"/>
                  <a:gd name="T34" fmla="*/ 0 w 23"/>
                  <a:gd name="T35" fmla="*/ 0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3"/>
                  <a:gd name="T55" fmla="*/ 0 h 23"/>
                  <a:gd name="T56" fmla="*/ 23 w 23"/>
                  <a:gd name="T57" fmla="*/ 23 h 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3" h="23">
                    <a:moveTo>
                      <a:pt x="0" y="13"/>
                    </a:moveTo>
                    <a:lnTo>
                      <a:pt x="1" y="17"/>
                    </a:lnTo>
                    <a:lnTo>
                      <a:pt x="3" y="20"/>
                    </a:lnTo>
                    <a:lnTo>
                      <a:pt x="6" y="22"/>
                    </a:lnTo>
                    <a:lnTo>
                      <a:pt x="11" y="23"/>
                    </a:lnTo>
                    <a:lnTo>
                      <a:pt x="16" y="22"/>
                    </a:lnTo>
                    <a:lnTo>
                      <a:pt x="19" y="20"/>
                    </a:lnTo>
                    <a:lnTo>
                      <a:pt x="21" y="17"/>
                    </a:lnTo>
                    <a:lnTo>
                      <a:pt x="23" y="13"/>
                    </a:lnTo>
                    <a:lnTo>
                      <a:pt x="21" y="8"/>
                    </a:lnTo>
                    <a:lnTo>
                      <a:pt x="19" y="4"/>
                    </a:lnTo>
                    <a:lnTo>
                      <a:pt x="16" y="1"/>
                    </a:lnTo>
                    <a:lnTo>
                      <a:pt x="11" y="0"/>
                    </a:lnTo>
                    <a:lnTo>
                      <a:pt x="6" y="1"/>
                    </a:lnTo>
                    <a:lnTo>
                      <a:pt x="3" y="4"/>
                    </a:lnTo>
                    <a:lnTo>
                      <a:pt x="1" y="8"/>
                    </a:lnTo>
                    <a:lnTo>
                      <a:pt x="0" y="13"/>
                    </a:lnTo>
                    <a:close/>
                  </a:path>
                </a:pathLst>
              </a:custGeom>
              <a:solidFill>
                <a:srgbClr val="FF1C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7" name="Freeform 370"/>
              <p:cNvSpPr>
                <a:spLocks/>
              </p:cNvSpPr>
              <p:nvPr/>
            </p:nvSpPr>
            <p:spPr bwMode="auto">
              <a:xfrm>
                <a:off x="4573" y="3219"/>
                <a:ext cx="12" cy="11"/>
              </a:xfrm>
              <a:custGeom>
                <a:avLst/>
                <a:gdLst>
                  <a:gd name="T0" fmla="*/ 0 w 23"/>
                  <a:gd name="T1" fmla="*/ 0 h 23"/>
                  <a:gd name="T2" fmla="*/ 1 w 23"/>
                  <a:gd name="T3" fmla="*/ 0 h 23"/>
                  <a:gd name="T4" fmla="*/ 1 w 23"/>
                  <a:gd name="T5" fmla="*/ 0 h 23"/>
                  <a:gd name="T6" fmla="*/ 1 w 23"/>
                  <a:gd name="T7" fmla="*/ 0 h 23"/>
                  <a:gd name="T8" fmla="*/ 1 w 23"/>
                  <a:gd name="T9" fmla="*/ 0 h 23"/>
                  <a:gd name="T10" fmla="*/ 1 w 23"/>
                  <a:gd name="T11" fmla="*/ 0 h 23"/>
                  <a:gd name="T12" fmla="*/ 1 w 23"/>
                  <a:gd name="T13" fmla="*/ 0 h 23"/>
                  <a:gd name="T14" fmla="*/ 1 w 23"/>
                  <a:gd name="T15" fmla="*/ 0 h 23"/>
                  <a:gd name="T16" fmla="*/ 1 w 23"/>
                  <a:gd name="T17" fmla="*/ 0 h 23"/>
                  <a:gd name="T18" fmla="*/ 1 w 23"/>
                  <a:gd name="T19" fmla="*/ 0 h 23"/>
                  <a:gd name="T20" fmla="*/ 1 w 23"/>
                  <a:gd name="T21" fmla="*/ 0 h 23"/>
                  <a:gd name="T22" fmla="*/ 1 w 23"/>
                  <a:gd name="T23" fmla="*/ 0 h 23"/>
                  <a:gd name="T24" fmla="*/ 1 w 23"/>
                  <a:gd name="T25" fmla="*/ 0 h 23"/>
                  <a:gd name="T26" fmla="*/ 1 w 23"/>
                  <a:gd name="T27" fmla="*/ 0 h 23"/>
                  <a:gd name="T28" fmla="*/ 1 w 23"/>
                  <a:gd name="T29" fmla="*/ 0 h 23"/>
                  <a:gd name="T30" fmla="*/ 1 w 23"/>
                  <a:gd name="T31" fmla="*/ 0 h 23"/>
                  <a:gd name="T32" fmla="*/ 0 w 23"/>
                  <a:gd name="T33" fmla="*/ 0 h 23"/>
                  <a:gd name="T34" fmla="*/ 0 w 23"/>
                  <a:gd name="T35" fmla="*/ 0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3"/>
                  <a:gd name="T55" fmla="*/ 0 h 23"/>
                  <a:gd name="T56" fmla="*/ 23 w 23"/>
                  <a:gd name="T57" fmla="*/ 23 h 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3" h="23">
                    <a:moveTo>
                      <a:pt x="0" y="12"/>
                    </a:moveTo>
                    <a:lnTo>
                      <a:pt x="1" y="16"/>
                    </a:lnTo>
                    <a:lnTo>
                      <a:pt x="3" y="20"/>
                    </a:lnTo>
                    <a:lnTo>
                      <a:pt x="6" y="22"/>
                    </a:lnTo>
                    <a:lnTo>
                      <a:pt x="11" y="23"/>
                    </a:lnTo>
                    <a:lnTo>
                      <a:pt x="16" y="22"/>
                    </a:lnTo>
                    <a:lnTo>
                      <a:pt x="19" y="20"/>
                    </a:lnTo>
                    <a:lnTo>
                      <a:pt x="21" y="16"/>
                    </a:lnTo>
                    <a:lnTo>
                      <a:pt x="23" y="12"/>
                    </a:lnTo>
                    <a:lnTo>
                      <a:pt x="21" y="7"/>
                    </a:lnTo>
                    <a:lnTo>
                      <a:pt x="19" y="3"/>
                    </a:lnTo>
                    <a:lnTo>
                      <a:pt x="16" y="1"/>
                    </a:lnTo>
                    <a:lnTo>
                      <a:pt x="11" y="0"/>
                    </a:lnTo>
                    <a:lnTo>
                      <a:pt x="6" y="1"/>
                    </a:lnTo>
                    <a:lnTo>
                      <a:pt x="3" y="3"/>
                    </a:lnTo>
                    <a:lnTo>
                      <a:pt x="1" y="7"/>
                    </a:lnTo>
                    <a:lnTo>
                      <a:pt x="0" y="12"/>
                    </a:lnTo>
                    <a:close/>
                  </a:path>
                </a:pathLst>
              </a:custGeom>
              <a:solidFill>
                <a:srgbClr val="FF1C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8" name="Freeform 371"/>
              <p:cNvSpPr>
                <a:spLocks/>
              </p:cNvSpPr>
              <p:nvPr/>
            </p:nvSpPr>
            <p:spPr bwMode="auto">
              <a:xfrm>
                <a:off x="4574" y="3245"/>
                <a:ext cx="12" cy="12"/>
              </a:xfrm>
              <a:custGeom>
                <a:avLst/>
                <a:gdLst>
                  <a:gd name="T0" fmla="*/ 0 w 23"/>
                  <a:gd name="T1" fmla="*/ 1 h 23"/>
                  <a:gd name="T2" fmla="*/ 1 w 23"/>
                  <a:gd name="T3" fmla="*/ 1 h 23"/>
                  <a:gd name="T4" fmla="*/ 1 w 23"/>
                  <a:gd name="T5" fmla="*/ 1 h 23"/>
                  <a:gd name="T6" fmla="*/ 1 w 23"/>
                  <a:gd name="T7" fmla="*/ 1 h 23"/>
                  <a:gd name="T8" fmla="*/ 1 w 23"/>
                  <a:gd name="T9" fmla="*/ 1 h 23"/>
                  <a:gd name="T10" fmla="*/ 1 w 23"/>
                  <a:gd name="T11" fmla="*/ 1 h 23"/>
                  <a:gd name="T12" fmla="*/ 1 w 23"/>
                  <a:gd name="T13" fmla="*/ 1 h 23"/>
                  <a:gd name="T14" fmla="*/ 1 w 23"/>
                  <a:gd name="T15" fmla="*/ 1 h 23"/>
                  <a:gd name="T16" fmla="*/ 1 w 23"/>
                  <a:gd name="T17" fmla="*/ 1 h 23"/>
                  <a:gd name="T18" fmla="*/ 1 w 23"/>
                  <a:gd name="T19" fmla="*/ 1 h 23"/>
                  <a:gd name="T20" fmla="*/ 1 w 23"/>
                  <a:gd name="T21" fmla="*/ 1 h 23"/>
                  <a:gd name="T22" fmla="*/ 1 w 23"/>
                  <a:gd name="T23" fmla="*/ 1 h 23"/>
                  <a:gd name="T24" fmla="*/ 1 w 23"/>
                  <a:gd name="T25" fmla="*/ 0 h 23"/>
                  <a:gd name="T26" fmla="*/ 1 w 23"/>
                  <a:gd name="T27" fmla="*/ 1 h 23"/>
                  <a:gd name="T28" fmla="*/ 1 w 23"/>
                  <a:gd name="T29" fmla="*/ 1 h 23"/>
                  <a:gd name="T30" fmla="*/ 1 w 23"/>
                  <a:gd name="T31" fmla="*/ 1 h 23"/>
                  <a:gd name="T32" fmla="*/ 0 w 23"/>
                  <a:gd name="T33" fmla="*/ 1 h 23"/>
                  <a:gd name="T34" fmla="*/ 0 w 23"/>
                  <a:gd name="T35" fmla="*/ 1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3"/>
                  <a:gd name="T55" fmla="*/ 0 h 23"/>
                  <a:gd name="T56" fmla="*/ 23 w 23"/>
                  <a:gd name="T57" fmla="*/ 23 h 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3" h="23">
                    <a:moveTo>
                      <a:pt x="0" y="12"/>
                    </a:moveTo>
                    <a:lnTo>
                      <a:pt x="1" y="16"/>
                    </a:lnTo>
                    <a:lnTo>
                      <a:pt x="3" y="20"/>
                    </a:lnTo>
                    <a:lnTo>
                      <a:pt x="7" y="22"/>
                    </a:lnTo>
                    <a:lnTo>
                      <a:pt x="11" y="23"/>
                    </a:lnTo>
                    <a:lnTo>
                      <a:pt x="16" y="22"/>
                    </a:lnTo>
                    <a:lnTo>
                      <a:pt x="19" y="20"/>
                    </a:lnTo>
                    <a:lnTo>
                      <a:pt x="22" y="16"/>
                    </a:lnTo>
                    <a:lnTo>
                      <a:pt x="23" y="12"/>
                    </a:lnTo>
                    <a:lnTo>
                      <a:pt x="22" y="7"/>
                    </a:lnTo>
                    <a:lnTo>
                      <a:pt x="19" y="3"/>
                    </a:lnTo>
                    <a:lnTo>
                      <a:pt x="16" y="1"/>
                    </a:lnTo>
                    <a:lnTo>
                      <a:pt x="11" y="0"/>
                    </a:lnTo>
                    <a:lnTo>
                      <a:pt x="7" y="1"/>
                    </a:lnTo>
                    <a:lnTo>
                      <a:pt x="3" y="3"/>
                    </a:lnTo>
                    <a:lnTo>
                      <a:pt x="1" y="7"/>
                    </a:lnTo>
                    <a:lnTo>
                      <a:pt x="0" y="12"/>
                    </a:lnTo>
                    <a:close/>
                  </a:path>
                </a:pathLst>
              </a:custGeom>
              <a:solidFill>
                <a:srgbClr val="FF1C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9" name="Freeform 372"/>
              <p:cNvSpPr>
                <a:spLocks/>
              </p:cNvSpPr>
              <p:nvPr/>
            </p:nvSpPr>
            <p:spPr bwMode="auto">
              <a:xfrm>
                <a:off x="4576" y="3270"/>
                <a:ext cx="11" cy="12"/>
              </a:xfrm>
              <a:custGeom>
                <a:avLst/>
                <a:gdLst>
                  <a:gd name="T0" fmla="*/ 0 w 23"/>
                  <a:gd name="T1" fmla="*/ 1 h 24"/>
                  <a:gd name="T2" fmla="*/ 0 w 23"/>
                  <a:gd name="T3" fmla="*/ 1 h 24"/>
                  <a:gd name="T4" fmla="*/ 0 w 23"/>
                  <a:gd name="T5" fmla="*/ 1 h 24"/>
                  <a:gd name="T6" fmla="*/ 0 w 23"/>
                  <a:gd name="T7" fmla="*/ 1 h 24"/>
                  <a:gd name="T8" fmla="*/ 0 w 23"/>
                  <a:gd name="T9" fmla="*/ 1 h 24"/>
                  <a:gd name="T10" fmla="*/ 0 w 23"/>
                  <a:gd name="T11" fmla="*/ 1 h 24"/>
                  <a:gd name="T12" fmla="*/ 0 w 23"/>
                  <a:gd name="T13" fmla="*/ 1 h 24"/>
                  <a:gd name="T14" fmla="*/ 0 w 23"/>
                  <a:gd name="T15" fmla="*/ 1 h 24"/>
                  <a:gd name="T16" fmla="*/ 0 w 23"/>
                  <a:gd name="T17" fmla="*/ 1 h 24"/>
                  <a:gd name="T18" fmla="*/ 0 w 23"/>
                  <a:gd name="T19" fmla="*/ 1 h 24"/>
                  <a:gd name="T20" fmla="*/ 0 w 23"/>
                  <a:gd name="T21" fmla="*/ 1 h 24"/>
                  <a:gd name="T22" fmla="*/ 0 w 23"/>
                  <a:gd name="T23" fmla="*/ 1 h 24"/>
                  <a:gd name="T24" fmla="*/ 0 w 23"/>
                  <a:gd name="T25" fmla="*/ 0 h 24"/>
                  <a:gd name="T26" fmla="*/ 0 w 23"/>
                  <a:gd name="T27" fmla="*/ 1 h 24"/>
                  <a:gd name="T28" fmla="*/ 0 w 23"/>
                  <a:gd name="T29" fmla="*/ 1 h 24"/>
                  <a:gd name="T30" fmla="*/ 0 w 23"/>
                  <a:gd name="T31" fmla="*/ 1 h 24"/>
                  <a:gd name="T32" fmla="*/ 0 w 23"/>
                  <a:gd name="T33" fmla="*/ 1 h 24"/>
                  <a:gd name="T34" fmla="*/ 0 w 23"/>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3"/>
                  <a:gd name="T55" fmla="*/ 0 h 24"/>
                  <a:gd name="T56" fmla="*/ 23 w 23"/>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3" h="24">
                    <a:moveTo>
                      <a:pt x="0" y="12"/>
                    </a:moveTo>
                    <a:lnTo>
                      <a:pt x="1" y="17"/>
                    </a:lnTo>
                    <a:lnTo>
                      <a:pt x="4" y="20"/>
                    </a:lnTo>
                    <a:lnTo>
                      <a:pt x="7" y="23"/>
                    </a:lnTo>
                    <a:lnTo>
                      <a:pt x="12" y="24"/>
                    </a:lnTo>
                    <a:lnTo>
                      <a:pt x="16" y="23"/>
                    </a:lnTo>
                    <a:lnTo>
                      <a:pt x="20" y="20"/>
                    </a:lnTo>
                    <a:lnTo>
                      <a:pt x="22" y="17"/>
                    </a:lnTo>
                    <a:lnTo>
                      <a:pt x="23" y="12"/>
                    </a:lnTo>
                    <a:lnTo>
                      <a:pt x="22" y="8"/>
                    </a:lnTo>
                    <a:lnTo>
                      <a:pt x="20" y="3"/>
                    </a:lnTo>
                    <a:lnTo>
                      <a:pt x="16" y="1"/>
                    </a:lnTo>
                    <a:lnTo>
                      <a:pt x="12" y="0"/>
                    </a:lnTo>
                    <a:lnTo>
                      <a:pt x="7" y="1"/>
                    </a:lnTo>
                    <a:lnTo>
                      <a:pt x="4" y="3"/>
                    </a:lnTo>
                    <a:lnTo>
                      <a:pt x="1" y="8"/>
                    </a:lnTo>
                    <a:lnTo>
                      <a:pt x="0" y="12"/>
                    </a:lnTo>
                    <a:close/>
                  </a:path>
                </a:pathLst>
              </a:custGeom>
              <a:solidFill>
                <a:srgbClr val="FF1C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0" name="Freeform 373"/>
              <p:cNvSpPr>
                <a:spLocks/>
              </p:cNvSpPr>
              <p:nvPr/>
            </p:nvSpPr>
            <p:spPr bwMode="auto">
              <a:xfrm>
                <a:off x="4549" y="3190"/>
                <a:ext cx="11" cy="12"/>
              </a:xfrm>
              <a:custGeom>
                <a:avLst/>
                <a:gdLst>
                  <a:gd name="T0" fmla="*/ 0 w 22"/>
                  <a:gd name="T1" fmla="*/ 1 h 23"/>
                  <a:gd name="T2" fmla="*/ 1 w 22"/>
                  <a:gd name="T3" fmla="*/ 1 h 23"/>
                  <a:gd name="T4" fmla="*/ 1 w 22"/>
                  <a:gd name="T5" fmla="*/ 1 h 23"/>
                  <a:gd name="T6" fmla="*/ 1 w 22"/>
                  <a:gd name="T7" fmla="*/ 1 h 23"/>
                  <a:gd name="T8" fmla="*/ 1 w 22"/>
                  <a:gd name="T9" fmla="*/ 1 h 23"/>
                  <a:gd name="T10" fmla="*/ 1 w 22"/>
                  <a:gd name="T11" fmla="*/ 1 h 23"/>
                  <a:gd name="T12" fmla="*/ 1 w 22"/>
                  <a:gd name="T13" fmla="*/ 1 h 23"/>
                  <a:gd name="T14" fmla="*/ 1 w 22"/>
                  <a:gd name="T15" fmla="*/ 1 h 23"/>
                  <a:gd name="T16" fmla="*/ 1 w 22"/>
                  <a:gd name="T17" fmla="*/ 1 h 23"/>
                  <a:gd name="T18" fmla="*/ 1 w 22"/>
                  <a:gd name="T19" fmla="*/ 1 h 23"/>
                  <a:gd name="T20" fmla="*/ 1 w 22"/>
                  <a:gd name="T21" fmla="*/ 1 h 23"/>
                  <a:gd name="T22" fmla="*/ 1 w 22"/>
                  <a:gd name="T23" fmla="*/ 1 h 23"/>
                  <a:gd name="T24" fmla="*/ 1 w 22"/>
                  <a:gd name="T25" fmla="*/ 0 h 23"/>
                  <a:gd name="T26" fmla="*/ 1 w 22"/>
                  <a:gd name="T27" fmla="*/ 1 h 23"/>
                  <a:gd name="T28" fmla="*/ 1 w 22"/>
                  <a:gd name="T29" fmla="*/ 1 h 23"/>
                  <a:gd name="T30" fmla="*/ 1 w 22"/>
                  <a:gd name="T31" fmla="*/ 1 h 23"/>
                  <a:gd name="T32" fmla="*/ 0 w 22"/>
                  <a:gd name="T33" fmla="*/ 1 h 23"/>
                  <a:gd name="T34" fmla="*/ 0 w 22"/>
                  <a:gd name="T35" fmla="*/ 1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2"/>
                  <a:gd name="T55" fmla="*/ 0 h 23"/>
                  <a:gd name="T56" fmla="*/ 22 w 22"/>
                  <a:gd name="T57" fmla="*/ 23 h 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2" h="23">
                    <a:moveTo>
                      <a:pt x="0" y="11"/>
                    </a:moveTo>
                    <a:lnTo>
                      <a:pt x="1" y="16"/>
                    </a:lnTo>
                    <a:lnTo>
                      <a:pt x="4" y="19"/>
                    </a:lnTo>
                    <a:lnTo>
                      <a:pt x="7" y="21"/>
                    </a:lnTo>
                    <a:lnTo>
                      <a:pt x="11" y="23"/>
                    </a:lnTo>
                    <a:lnTo>
                      <a:pt x="15" y="21"/>
                    </a:lnTo>
                    <a:lnTo>
                      <a:pt x="19" y="19"/>
                    </a:lnTo>
                    <a:lnTo>
                      <a:pt x="21" y="16"/>
                    </a:lnTo>
                    <a:lnTo>
                      <a:pt x="22" y="11"/>
                    </a:lnTo>
                    <a:lnTo>
                      <a:pt x="21" y="7"/>
                    </a:lnTo>
                    <a:lnTo>
                      <a:pt x="19" y="3"/>
                    </a:lnTo>
                    <a:lnTo>
                      <a:pt x="15" y="1"/>
                    </a:lnTo>
                    <a:lnTo>
                      <a:pt x="11" y="0"/>
                    </a:lnTo>
                    <a:lnTo>
                      <a:pt x="7" y="1"/>
                    </a:lnTo>
                    <a:lnTo>
                      <a:pt x="4" y="3"/>
                    </a:lnTo>
                    <a:lnTo>
                      <a:pt x="1" y="7"/>
                    </a:lnTo>
                    <a:lnTo>
                      <a:pt x="0" y="11"/>
                    </a:lnTo>
                    <a:close/>
                  </a:path>
                </a:pathLst>
              </a:custGeom>
              <a:solidFill>
                <a:srgbClr val="FF1C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1" name="Freeform 374"/>
              <p:cNvSpPr>
                <a:spLocks/>
              </p:cNvSpPr>
              <p:nvPr/>
            </p:nvSpPr>
            <p:spPr bwMode="auto">
              <a:xfrm>
                <a:off x="4549" y="3216"/>
                <a:ext cx="11" cy="11"/>
              </a:xfrm>
              <a:custGeom>
                <a:avLst/>
                <a:gdLst>
                  <a:gd name="T0" fmla="*/ 0 w 22"/>
                  <a:gd name="T1" fmla="*/ 0 h 23"/>
                  <a:gd name="T2" fmla="*/ 1 w 22"/>
                  <a:gd name="T3" fmla="*/ 0 h 23"/>
                  <a:gd name="T4" fmla="*/ 1 w 22"/>
                  <a:gd name="T5" fmla="*/ 0 h 23"/>
                  <a:gd name="T6" fmla="*/ 1 w 22"/>
                  <a:gd name="T7" fmla="*/ 0 h 23"/>
                  <a:gd name="T8" fmla="*/ 1 w 22"/>
                  <a:gd name="T9" fmla="*/ 0 h 23"/>
                  <a:gd name="T10" fmla="*/ 1 w 22"/>
                  <a:gd name="T11" fmla="*/ 0 h 23"/>
                  <a:gd name="T12" fmla="*/ 1 w 22"/>
                  <a:gd name="T13" fmla="*/ 0 h 23"/>
                  <a:gd name="T14" fmla="*/ 1 w 22"/>
                  <a:gd name="T15" fmla="*/ 0 h 23"/>
                  <a:gd name="T16" fmla="*/ 1 w 22"/>
                  <a:gd name="T17" fmla="*/ 0 h 23"/>
                  <a:gd name="T18" fmla="*/ 1 w 22"/>
                  <a:gd name="T19" fmla="*/ 0 h 23"/>
                  <a:gd name="T20" fmla="*/ 1 w 22"/>
                  <a:gd name="T21" fmla="*/ 0 h 23"/>
                  <a:gd name="T22" fmla="*/ 1 w 22"/>
                  <a:gd name="T23" fmla="*/ 0 h 23"/>
                  <a:gd name="T24" fmla="*/ 1 w 22"/>
                  <a:gd name="T25" fmla="*/ 0 h 23"/>
                  <a:gd name="T26" fmla="*/ 1 w 22"/>
                  <a:gd name="T27" fmla="*/ 0 h 23"/>
                  <a:gd name="T28" fmla="*/ 1 w 22"/>
                  <a:gd name="T29" fmla="*/ 0 h 23"/>
                  <a:gd name="T30" fmla="*/ 1 w 22"/>
                  <a:gd name="T31" fmla="*/ 0 h 23"/>
                  <a:gd name="T32" fmla="*/ 0 w 22"/>
                  <a:gd name="T33" fmla="*/ 0 h 23"/>
                  <a:gd name="T34" fmla="*/ 0 w 22"/>
                  <a:gd name="T35" fmla="*/ 0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2"/>
                  <a:gd name="T55" fmla="*/ 0 h 23"/>
                  <a:gd name="T56" fmla="*/ 22 w 22"/>
                  <a:gd name="T57" fmla="*/ 23 h 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2" h="23">
                    <a:moveTo>
                      <a:pt x="0" y="12"/>
                    </a:moveTo>
                    <a:lnTo>
                      <a:pt x="1" y="16"/>
                    </a:lnTo>
                    <a:lnTo>
                      <a:pt x="4" y="20"/>
                    </a:lnTo>
                    <a:lnTo>
                      <a:pt x="7" y="22"/>
                    </a:lnTo>
                    <a:lnTo>
                      <a:pt x="11" y="23"/>
                    </a:lnTo>
                    <a:lnTo>
                      <a:pt x="15" y="22"/>
                    </a:lnTo>
                    <a:lnTo>
                      <a:pt x="19" y="20"/>
                    </a:lnTo>
                    <a:lnTo>
                      <a:pt x="21" y="16"/>
                    </a:lnTo>
                    <a:lnTo>
                      <a:pt x="22" y="12"/>
                    </a:lnTo>
                    <a:lnTo>
                      <a:pt x="21" y="7"/>
                    </a:lnTo>
                    <a:lnTo>
                      <a:pt x="19" y="4"/>
                    </a:lnTo>
                    <a:lnTo>
                      <a:pt x="15" y="1"/>
                    </a:lnTo>
                    <a:lnTo>
                      <a:pt x="11" y="0"/>
                    </a:lnTo>
                    <a:lnTo>
                      <a:pt x="7" y="1"/>
                    </a:lnTo>
                    <a:lnTo>
                      <a:pt x="4" y="4"/>
                    </a:lnTo>
                    <a:lnTo>
                      <a:pt x="1" y="7"/>
                    </a:lnTo>
                    <a:lnTo>
                      <a:pt x="0" y="12"/>
                    </a:lnTo>
                    <a:close/>
                  </a:path>
                </a:pathLst>
              </a:custGeom>
              <a:solidFill>
                <a:srgbClr val="FF1C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2" name="Freeform 375"/>
              <p:cNvSpPr>
                <a:spLocks/>
              </p:cNvSpPr>
              <p:nvPr/>
            </p:nvSpPr>
            <p:spPr bwMode="auto">
              <a:xfrm>
                <a:off x="4550" y="3243"/>
                <a:ext cx="12" cy="11"/>
              </a:xfrm>
              <a:custGeom>
                <a:avLst/>
                <a:gdLst>
                  <a:gd name="T0" fmla="*/ 0 w 24"/>
                  <a:gd name="T1" fmla="*/ 0 h 23"/>
                  <a:gd name="T2" fmla="*/ 1 w 24"/>
                  <a:gd name="T3" fmla="*/ 0 h 23"/>
                  <a:gd name="T4" fmla="*/ 1 w 24"/>
                  <a:gd name="T5" fmla="*/ 0 h 23"/>
                  <a:gd name="T6" fmla="*/ 1 w 24"/>
                  <a:gd name="T7" fmla="*/ 0 h 23"/>
                  <a:gd name="T8" fmla="*/ 1 w 24"/>
                  <a:gd name="T9" fmla="*/ 0 h 23"/>
                  <a:gd name="T10" fmla="*/ 1 w 24"/>
                  <a:gd name="T11" fmla="*/ 0 h 23"/>
                  <a:gd name="T12" fmla="*/ 1 w 24"/>
                  <a:gd name="T13" fmla="*/ 0 h 23"/>
                  <a:gd name="T14" fmla="*/ 1 w 24"/>
                  <a:gd name="T15" fmla="*/ 0 h 23"/>
                  <a:gd name="T16" fmla="*/ 1 w 24"/>
                  <a:gd name="T17" fmla="*/ 0 h 23"/>
                  <a:gd name="T18" fmla="*/ 1 w 24"/>
                  <a:gd name="T19" fmla="*/ 0 h 23"/>
                  <a:gd name="T20" fmla="*/ 1 w 24"/>
                  <a:gd name="T21" fmla="*/ 0 h 23"/>
                  <a:gd name="T22" fmla="*/ 1 w 24"/>
                  <a:gd name="T23" fmla="*/ 0 h 23"/>
                  <a:gd name="T24" fmla="*/ 1 w 24"/>
                  <a:gd name="T25" fmla="*/ 0 h 23"/>
                  <a:gd name="T26" fmla="*/ 1 w 24"/>
                  <a:gd name="T27" fmla="*/ 0 h 23"/>
                  <a:gd name="T28" fmla="*/ 1 w 24"/>
                  <a:gd name="T29" fmla="*/ 0 h 23"/>
                  <a:gd name="T30" fmla="*/ 1 w 24"/>
                  <a:gd name="T31" fmla="*/ 0 h 23"/>
                  <a:gd name="T32" fmla="*/ 0 w 24"/>
                  <a:gd name="T33" fmla="*/ 0 h 23"/>
                  <a:gd name="T34" fmla="*/ 0 w 24"/>
                  <a:gd name="T35" fmla="*/ 0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3"/>
                  <a:gd name="T56" fmla="*/ 24 w 24"/>
                  <a:gd name="T57" fmla="*/ 23 h 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3">
                    <a:moveTo>
                      <a:pt x="0" y="12"/>
                    </a:moveTo>
                    <a:lnTo>
                      <a:pt x="2" y="17"/>
                    </a:lnTo>
                    <a:lnTo>
                      <a:pt x="4" y="20"/>
                    </a:lnTo>
                    <a:lnTo>
                      <a:pt x="7" y="22"/>
                    </a:lnTo>
                    <a:lnTo>
                      <a:pt x="12" y="23"/>
                    </a:lnTo>
                    <a:lnTo>
                      <a:pt x="17" y="22"/>
                    </a:lnTo>
                    <a:lnTo>
                      <a:pt x="20" y="20"/>
                    </a:lnTo>
                    <a:lnTo>
                      <a:pt x="22" y="17"/>
                    </a:lnTo>
                    <a:lnTo>
                      <a:pt x="24" y="12"/>
                    </a:lnTo>
                    <a:lnTo>
                      <a:pt x="22" y="7"/>
                    </a:lnTo>
                    <a:lnTo>
                      <a:pt x="20" y="4"/>
                    </a:lnTo>
                    <a:lnTo>
                      <a:pt x="17" y="2"/>
                    </a:lnTo>
                    <a:lnTo>
                      <a:pt x="12" y="0"/>
                    </a:lnTo>
                    <a:lnTo>
                      <a:pt x="7" y="2"/>
                    </a:lnTo>
                    <a:lnTo>
                      <a:pt x="4" y="4"/>
                    </a:lnTo>
                    <a:lnTo>
                      <a:pt x="2" y="7"/>
                    </a:lnTo>
                    <a:lnTo>
                      <a:pt x="0" y="12"/>
                    </a:lnTo>
                    <a:close/>
                  </a:path>
                </a:pathLst>
              </a:custGeom>
              <a:solidFill>
                <a:srgbClr val="FF1C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3" name="Freeform 376"/>
              <p:cNvSpPr>
                <a:spLocks/>
              </p:cNvSpPr>
              <p:nvPr/>
            </p:nvSpPr>
            <p:spPr bwMode="auto">
              <a:xfrm>
                <a:off x="4552" y="3268"/>
                <a:ext cx="11" cy="12"/>
              </a:xfrm>
              <a:custGeom>
                <a:avLst/>
                <a:gdLst>
                  <a:gd name="T0" fmla="*/ 0 w 22"/>
                  <a:gd name="T1" fmla="*/ 1 h 23"/>
                  <a:gd name="T2" fmla="*/ 1 w 22"/>
                  <a:gd name="T3" fmla="*/ 1 h 23"/>
                  <a:gd name="T4" fmla="*/ 1 w 22"/>
                  <a:gd name="T5" fmla="*/ 1 h 23"/>
                  <a:gd name="T6" fmla="*/ 1 w 22"/>
                  <a:gd name="T7" fmla="*/ 1 h 23"/>
                  <a:gd name="T8" fmla="*/ 1 w 22"/>
                  <a:gd name="T9" fmla="*/ 1 h 23"/>
                  <a:gd name="T10" fmla="*/ 1 w 22"/>
                  <a:gd name="T11" fmla="*/ 1 h 23"/>
                  <a:gd name="T12" fmla="*/ 1 w 22"/>
                  <a:gd name="T13" fmla="*/ 1 h 23"/>
                  <a:gd name="T14" fmla="*/ 1 w 22"/>
                  <a:gd name="T15" fmla="*/ 1 h 23"/>
                  <a:gd name="T16" fmla="*/ 1 w 22"/>
                  <a:gd name="T17" fmla="*/ 1 h 23"/>
                  <a:gd name="T18" fmla="*/ 1 w 22"/>
                  <a:gd name="T19" fmla="*/ 1 h 23"/>
                  <a:gd name="T20" fmla="*/ 1 w 22"/>
                  <a:gd name="T21" fmla="*/ 1 h 23"/>
                  <a:gd name="T22" fmla="*/ 1 w 22"/>
                  <a:gd name="T23" fmla="*/ 1 h 23"/>
                  <a:gd name="T24" fmla="*/ 1 w 22"/>
                  <a:gd name="T25" fmla="*/ 0 h 23"/>
                  <a:gd name="T26" fmla="*/ 1 w 22"/>
                  <a:gd name="T27" fmla="*/ 1 h 23"/>
                  <a:gd name="T28" fmla="*/ 1 w 22"/>
                  <a:gd name="T29" fmla="*/ 1 h 23"/>
                  <a:gd name="T30" fmla="*/ 1 w 22"/>
                  <a:gd name="T31" fmla="*/ 1 h 23"/>
                  <a:gd name="T32" fmla="*/ 0 w 22"/>
                  <a:gd name="T33" fmla="*/ 1 h 23"/>
                  <a:gd name="T34" fmla="*/ 0 w 22"/>
                  <a:gd name="T35" fmla="*/ 1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2"/>
                  <a:gd name="T55" fmla="*/ 0 h 23"/>
                  <a:gd name="T56" fmla="*/ 22 w 22"/>
                  <a:gd name="T57" fmla="*/ 23 h 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2" h="23">
                    <a:moveTo>
                      <a:pt x="0" y="12"/>
                    </a:moveTo>
                    <a:lnTo>
                      <a:pt x="1" y="16"/>
                    </a:lnTo>
                    <a:lnTo>
                      <a:pt x="3" y="20"/>
                    </a:lnTo>
                    <a:lnTo>
                      <a:pt x="6" y="22"/>
                    </a:lnTo>
                    <a:lnTo>
                      <a:pt x="10" y="23"/>
                    </a:lnTo>
                    <a:lnTo>
                      <a:pt x="15" y="22"/>
                    </a:lnTo>
                    <a:lnTo>
                      <a:pt x="18" y="20"/>
                    </a:lnTo>
                    <a:lnTo>
                      <a:pt x="21" y="16"/>
                    </a:lnTo>
                    <a:lnTo>
                      <a:pt x="22" y="12"/>
                    </a:lnTo>
                    <a:lnTo>
                      <a:pt x="21" y="7"/>
                    </a:lnTo>
                    <a:lnTo>
                      <a:pt x="18" y="4"/>
                    </a:lnTo>
                    <a:lnTo>
                      <a:pt x="15" y="1"/>
                    </a:lnTo>
                    <a:lnTo>
                      <a:pt x="10" y="0"/>
                    </a:lnTo>
                    <a:lnTo>
                      <a:pt x="6" y="1"/>
                    </a:lnTo>
                    <a:lnTo>
                      <a:pt x="3" y="4"/>
                    </a:lnTo>
                    <a:lnTo>
                      <a:pt x="1" y="7"/>
                    </a:lnTo>
                    <a:lnTo>
                      <a:pt x="0" y="12"/>
                    </a:lnTo>
                    <a:close/>
                  </a:path>
                </a:pathLst>
              </a:custGeom>
              <a:solidFill>
                <a:srgbClr val="FF1C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4" name="Freeform 377"/>
              <p:cNvSpPr>
                <a:spLocks/>
              </p:cNvSpPr>
              <p:nvPr/>
            </p:nvSpPr>
            <p:spPr bwMode="auto">
              <a:xfrm>
                <a:off x="4526" y="3185"/>
                <a:ext cx="12" cy="12"/>
              </a:xfrm>
              <a:custGeom>
                <a:avLst/>
                <a:gdLst>
                  <a:gd name="T0" fmla="*/ 0 w 23"/>
                  <a:gd name="T1" fmla="*/ 1 h 23"/>
                  <a:gd name="T2" fmla="*/ 1 w 23"/>
                  <a:gd name="T3" fmla="*/ 1 h 23"/>
                  <a:gd name="T4" fmla="*/ 1 w 23"/>
                  <a:gd name="T5" fmla="*/ 1 h 23"/>
                  <a:gd name="T6" fmla="*/ 1 w 23"/>
                  <a:gd name="T7" fmla="*/ 1 h 23"/>
                  <a:gd name="T8" fmla="*/ 1 w 23"/>
                  <a:gd name="T9" fmla="*/ 1 h 23"/>
                  <a:gd name="T10" fmla="*/ 1 w 23"/>
                  <a:gd name="T11" fmla="*/ 1 h 23"/>
                  <a:gd name="T12" fmla="*/ 1 w 23"/>
                  <a:gd name="T13" fmla="*/ 1 h 23"/>
                  <a:gd name="T14" fmla="*/ 1 w 23"/>
                  <a:gd name="T15" fmla="*/ 1 h 23"/>
                  <a:gd name="T16" fmla="*/ 1 w 23"/>
                  <a:gd name="T17" fmla="*/ 1 h 23"/>
                  <a:gd name="T18" fmla="*/ 1 w 23"/>
                  <a:gd name="T19" fmla="*/ 1 h 23"/>
                  <a:gd name="T20" fmla="*/ 1 w 23"/>
                  <a:gd name="T21" fmla="*/ 1 h 23"/>
                  <a:gd name="T22" fmla="*/ 1 w 23"/>
                  <a:gd name="T23" fmla="*/ 1 h 23"/>
                  <a:gd name="T24" fmla="*/ 1 w 23"/>
                  <a:gd name="T25" fmla="*/ 0 h 23"/>
                  <a:gd name="T26" fmla="*/ 1 w 23"/>
                  <a:gd name="T27" fmla="*/ 1 h 23"/>
                  <a:gd name="T28" fmla="*/ 1 w 23"/>
                  <a:gd name="T29" fmla="*/ 1 h 23"/>
                  <a:gd name="T30" fmla="*/ 1 w 23"/>
                  <a:gd name="T31" fmla="*/ 1 h 23"/>
                  <a:gd name="T32" fmla="*/ 0 w 23"/>
                  <a:gd name="T33" fmla="*/ 1 h 23"/>
                  <a:gd name="T34" fmla="*/ 0 w 23"/>
                  <a:gd name="T35" fmla="*/ 1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3"/>
                  <a:gd name="T55" fmla="*/ 0 h 23"/>
                  <a:gd name="T56" fmla="*/ 23 w 23"/>
                  <a:gd name="T57" fmla="*/ 23 h 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3" h="23">
                    <a:moveTo>
                      <a:pt x="0" y="12"/>
                    </a:moveTo>
                    <a:lnTo>
                      <a:pt x="1" y="16"/>
                    </a:lnTo>
                    <a:lnTo>
                      <a:pt x="4" y="20"/>
                    </a:lnTo>
                    <a:lnTo>
                      <a:pt x="7" y="22"/>
                    </a:lnTo>
                    <a:lnTo>
                      <a:pt x="12" y="23"/>
                    </a:lnTo>
                    <a:lnTo>
                      <a:pt x="16" y="22"/>
                    </a:lnTo>
                    <a:lnTo>
                      <a:pt x="20" y="20"/>
                    </a:lnTo>
                    <a:lnTo>
                      <a:pt x="22" y="16"/>
                    </a:lnTo>
                    <a:lnTo>
                      <a:pt x="23" y="12"/>
                    </a:lnTo>
                    <a:lnTo>
                      <a:pt x="22" y="7"/>
                    </a:lnTo>
                    <a:lnTo>
                      <a:pt x="20" y="4"/>
                    </a:lnTo>
                    <a:lnTo>
                      <a:pt x="16" y="1"/>
                    </a:lnTo>
                    <a:lnTo>
                      <a:pt x="12" y="0"/>
                    </a:lnTo>
                    <a:lnTo>
                      <a:pt x="7" y="1"/>
                    </a:lnTo>
                    <a:lnTo>
                      <a:pt x="4" y="4"/>
                    </a:lnTo>
                    <a:lnTo>
                      <a:pt x="1" y="7"/>
                    </a:lnTo>
                    <a:lnTo>
                      <a:pt x="0" y="12"/>
                    </a:lnTo>
                    <a:close/>
                  </a:path>
                </a:pathLst>
              </a:custGeom>
              <a:solidFill>
                <a:srgbClr val="FF1C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5" name="Freeform 378"/>
              <p:cNvSpPr>
                <a:spLocks/>
              </p:cNvSpPr>
              <p:nvPr/>
            </p:nvSpPr>
            <p:spPr bwMode="auto">
              <a:xfrm>
                <a:off x="4526" y="3210"/>
                <a:ext cx="12" cy="13"/>
              </a:xfrm>
              <a:custGeom>
                <a:avLst/>
                <a:gdLst>
                  <a:gd name="T0" fmla="*/ 0 w 23"/>
                  <a:gd name="T1" fmla="*/ 1 h 24"/>
                  <a:gd name="T2" fmla="*/ 1 w 23"/>
                  <a:gd name="T3" fmla="*/ 1 h 24"/>
                  <a:gd name="T4" fmla="*/ 1 w 23"/>
                  <a:gd name="T5" fmla="*/ 1 h 24"/>
                  <a:gd name="T6" fmla="*/ 1 w 23"/>
                  <a:gd name="T7" fmla="*/ 1 h 24"/>
                  <a:gd name="T8" fmla="*/ 1 w 23"/>
                  <a:gd name="T9" fmla="*/ 1 h 24"/>
                  <a:gd name="T10" fmla="*/ 1 w 23"/>
                  <a:gd name="T11" fmla="*/ 1 h 24"/>
                  <a:gd name="T12" fmla="*/ 1 w 23"/>
                  <a:gd name="T13" fmla="*/ 1 h 24"/>
                  <a:gd name="T14" fmla="*/ 1 w 23"/>
                  <a:gd name="T15" fmla="*/ 1 h 24"/>
                  <a:gd name="T16" fmla="*/ 1 w 23"/>
                  <a:gd name="T17" fmla="*/ 1 h 24"/>
                  <a:gd name="T18" fmla="*/ 1 w 23"/>
                  <a:gd name="T19" fmla="*/ 1 h 24"/>
                  <a:gd name="T20" fmla="*/ 1 w 23"/>
                  <a:gd name="T21" fmla="*/ 1 h 24"/>
                  <a:gd name="T22" fmla="*/ 1 w 23"/>
                  <a:gd name="T23" fmla="*/ 1 h 24"/>
                  <a:gd name="T24" fmla="*/ 1 w 23"/>
                  <a:gd name="T25" fmla="*/ 0 h 24"/>
                  <a:gd name="T26" fmla="*/ 1 w 23"/>
                  <a:gd name="T27" fmla="*/ 1 h 24"/>
                  <a:gd name="T28" fmla="*/ 1 w 23"/>
                  <a:gd name="T29" fmla="*/ 1 h 24"/>
                  <a:gd name="T30" fmla="*/ 1 w 23"/>
                  <a:gd name="T31" fmla="*/ 1 h 24"/>
                  <a:gd name="T32" fmla="*/ 0 w 23"/>
                  <a:gd name="T33" fmla="*/ 1 h 24"/>
                  <a:gd name="T34" fmla="*/ 0 w 23"/>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3"/>
                  <a:gd name="T55" fmla="*/ 0 h 24"/>
                  <a:gd name="T56" fmla="*/ 23 w 23"/>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3" h="24">
                    <a:moveTo>
                      <a:pt x="0" y="13"/>
                    </a:moveTo>
                    <a:lnTo>
                      <a:pt x="1" y="17"/>
                    </a:lnTo>
                    <a:lnTo>
                      <a:pt x="4" y="21"/>
                    </a:lnTo>
                    <a:lnTo>
                      <a:pt x="7" y="23"/>
                    </a:lnTo>
                    <a:lnTo>
                      <a:pt x="12" y="24"/>
                    </a:lnTo>
                    <a:lnTo>
                      <a:pt x="16" y="23"/>
                    </a:lnTo>
                    <a:lnTo>
                      <a:pt x="20" y="21"/>
                    </a:lnTo>
                    <a:lnTo>
                      <a:pt x="22" y="17"/>
                    </a:lnTo>
                    <a:lnTo>
                      <a:pt x="23" y="13"/>
                    </a:lnTo>
                    <a:lnTo>
                      <a:pt x="22" y="8"/>
                    </a:lnTo>
                    <a:lnTo>
                      <a:pt x="20" y="3"/>
                    </a:lnTo>
                    <a:lnTo>
                      <a:pt x="16" y="1"/>
                    </a:lnTo>
                    <a:lnTo>
                      <a:pt x="12" y="0"/>
                    </a:lnTo>
                    <a:lnTo>
                      <a:pt x="7" y="1"/>
                    </a:lnTo>
                    <a:lnTo>
                      <a:pt x="4" y="3"/>
                    </a:lnTo>
                    <a:lnTo>
                      <a:pt x="1" y="8"/>
                    </a:lnTo>
                    <a:lnTo>
                      <a:pt x="0" y="13"/>
                    </a:lnTo>
                    <a:close/>
                  </a:path>
                </a:pathLst>
              </a:custGeom>
              <a:solidFill>
                <a:srgbClr val="FF1C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6" name="Freeform 379"/>
              <p:cNvSpPr>
                <a:spLocks/>
              </p:cNvSpPr>
              <p:nvPr/>
            </p:nvSpPr>
            <p:spPr bwMode="auto">
              <a:xfrm>
                <a:off x="4527" y="3238"/>
                <a:ext cx="12" cy="10"/>
              </a:xfrm>
              <a:custGeom>
                <a:avLst/>
                <a:gdLst>
                  <a:gd name="T0" fmla="*/ 0 w 23"/>
                  <a:gd name="T1" fmla="*/ 0 h 22"/>
                  <a:gd name="T2" fmla="*/ 1 w 23"/>
                  <a:gd name="T3" fmla="*/ 0 h 22"/>
                  <a:gd name="T4" fmla="*/ 1 w 23"/>
                  <a:gd name="T5" fmla="*/ 0 h 22"/>
                  <a:gd name="T6" fmla="*/ 1 w 23"/>
                  <a:gd name="T7" fmla="*/ 0 h 22"/>
                  <a:gd name="T8" fmla="*/ 1 w 23"/>
                  <a:gd name="T9" fmla="*/ 0 h 22"/>
                  <a:gd name="T10" fmla="*/ 1 w 23"/>
                  <a:gd name="T11" fmla="*/ 0 h 22"/>
                  <a:gd name="T12" fmla="*/ 1 w 23"/>
                  <a:gd name="T13" fmla="*/ 0 h 22"/>
                  <a:gd name="T14" fmla="*/ 1 w 23"/>
                  <a:gd name="T15" fmla="*/ 0 h 22"/>
                  <a:gd name="T16" fmla="*/ 1 w 23"/>
                  <a:gd name="T17" fmla="*/ 0 h 22"/>
                  <a:gd name="T18" fmla="*/ 1 w 23"/>
                  <a:gd name="T19" fmla="*/ 0 h 22"/>
                  <a:gd name="T20" fmla="*/ 1 w 23"/>
                  <a:gd name="T21" fmla="*/ 0 h 22"/>
                  <a:gd name="T22" fmla="*/ 1 w 23"/>
                  <a:gd name="T23" fmla="*/ 0 h 22"/>
                  <a:gd name="T24" fmla="*/ 1 w 23"/>
                  <a:gd name="T25" fmla="*/ 0 h 22"/>
                  <a:gd name="T26" fmla="*/ 1 w 23"/>
                  <a:gd name="T27" fmla="*/ 0 h 22"/>
                  <a:gd name="T28" fmla="*/ 1 w 23"/>
                  <a:gd name="T29" fmla="*/ 0 h 22"/>
                  <a:gd name="T30" fmla="*/ 1 w 23"/>
                  <a:gd name="T31" fmla="*/ 0 h 22"/>
                  <a:gd name="T32" fmla="*/ 0 w 23"/>
                  <a:gd name="T33" fmla="*/ 0 h 22"/>
                  <a:gd name="T34" fmla="*/ 0 w 23"/>
                  <a:gd name="T35" fmla="*/ 0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3"/>
                  <a:gd name="T55" fmla="*/ 0 h 22"/>
                  <a:gd name="T56" fmla="*/ 23 w 23"/>
                  <a:gd name="T57" fmla="*/ 22 h 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3" h="22">
                    <a:moveTo>
                      <a:pt x="0" y="12"/>
                    </a:moveTo>
                    <a:lnTo>
                      <a:pt x="2" y="16"/>
                    </a:lnTo>
                    <a:lnTo>
                      <a:pt x="4" y="20"/>
                    </a:lnTo>
                    <a:lnTo>
                      <a:pt x="7" y="21"/>
                    </a:lnTo>
                    <a:lnTo>
                      <a:pt x="12" y="22"/>
                    </a:lnTo>
                    <a:lnTo>
                      <a:pt x="17" y="21"/>
                    </a:lnTo>
                    <a:lnTo>
                      <a:pt x="20" y="20"/>
                    </a:lnTo>
                    <a:lnTo>
                      <a:pt x="22" y="16"/>
                    </a:lnTo>
                    <a:lnTo>
                      <a:pt x="23" y="12"/>
                    </a:lnTo>
                    <a:lnTo>
                      <a:pt x="22" y="7"/>
                    </a:lnTo>
                    <a:lnTo>
                      <a:pt x="20" y="3"/>
                    </a:lnTo>
                    <a:lnTo>
                      <a:pt x="17" y="1"/>
                    </a:lnTo>
                    <a:lnTo>
                      <a:pt x="12" y="0"/>
                    </a:lnTo>
                    <a:lnTo>
                      <a:pt x="7" y="1"/>
                    </a:lnTo>
                    <a:lnTo>
                      <a:pt x="4" y="3"/>
                    </a:lnTo>
                    <a:lnTo>
                      <a:pt x="2" y="7"/>
                    </a:lnTo>
                    <a:lnTo>
                      <a:pt x="0" y="12"/>
                    </a:lnTo>
                    <a:close/>
                  </a:path>
                </a:pathLst>
              </a:custGeom>
              <a:solidFill>
                <a:srgbClr val="FF1C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7" name="Freeform 380"/>
              <p:cNvSpPr>
                <a:spLocks/>
              </p:cNvSpPr>
              <p:nvPr/>
            </p:nvSpPr>
            <p:spPr bwMode="auto">
              <a:xfrm>
                <a:off x="4528" y="3263"/>
                <a:ext cx="12" cy="11"/>
              </a:xfrm>
              <a:custGeom>
                <a:avLst/>
                <a:gdLst>
                  <a:gd name="T0" fmla="*/ 0 w 24"/>
                  <a:gd name="T1" fmla="*/ 0 h 23"/>
                  <a:gd name="T2" fmla="*/ 1 w 24"/>
                  <a:gd name="T3" fmla="*/ 0 h 23"/>
                  <a:gd name="T4" fmla="*/ 1 w 24"/>
                  <a:gd name="T5" fmla="*/ 0 h 23"/>
                  <a:gd name="T6" fmla="*/ 1 w 24"/>
                  <a:gd name="T7" fmla="*/ 0 h 23"/>
                  <a:gd name="T8" fmla="*/ 1 w 24"/>
                  <a:gd name="T9" fmla="*/ 0 h 23"/>
                  <a:gd name="T10" fmla="*/ 1 w 24"/>
                  <a:gd name="T11" fmla="*/ 0 h 23"/>
                  <a:gd name="T12" fmla="*/ 1 w 24"/>
                  <a:gd name="T13" fmla="*/ 0 h 23"/>
                  <a:gd name="T14" fmla="*/ 1 w 24"/>
                  <a:gd name="T15" fmla="*/ 0 h 23"/>
                  <a:gd name="T16" fmla="*/ 1 w 24"/>
                  <a:gd name="T17" fmla="*/ 0 h 23"/>
                  <a:gd name="T18" fmla="*/ 1 w 24"/>
                  <a:gd name="T19" fmla="*/ 0 h 23"/>
                  <a:gd name="T20" fmla="*/ 1 w 24"/>
                  <a:gd name="T21" fmla="*/ 0 h 23"/>
                  <a:gd name="T22" fmla="*/ 1 w 24"/>
                  <a:gd name="T23" fmla="*/ 0 h 23"/>
                  <a:gd name="T24" fmla="*/ 1 w 24"/>
                  <a:gd name="T25" fmla="*/ 0 h 23"/>
                  <a:gd name="T26" fmla="*/ 1 w 24"/>
                  <a:gd name="T27" fmla="*/ 0 h 23"/>
                  <a:gd name="T28" fmla="*/ 1 w 24"/>
                  <a:gd name="T29" fmla="*/ 0 h 23"/>
                  <a:gd name="T30" fmla="*/ 1 w 24"/>
                  <a:gd name="T31" fmla="*/ 0 h 23"/>
                  <a:gd name="T32" fmla="*/ 0 w 24"/>
                  <a:gd name="T33" fmla="*/ 0 h 23"/>
                  <a:gd name="T34" fmla="*/ 0 w 24"/>
                  <a:gd name="T35" fmla="*/ 0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3"/>
                  <a:gd name="T56" fmla="*/ 24 w 24"/>
                  <a:gd name="T57" fmla="*/ 23 h 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3">
                    <a:moveTo>
                      <a:pt x="0" y="11"/>
                    </a:moveTo>
                    <a:lnTo>
                      <a:pt x="1" y="16"/>
                    </a:lnTo>
                    <a:lnTo>
                      <a:pt x="3" y="19"/>
                    </a:lnTo>
                    <a:lnTo>
                      <a:pt x="7" y="22"/>
                    </a:lnTo>
                    <a:lnTo>
                      <a:pt x="11" y="23"/>
                    </a:lnTo>
                    <a:lnTo>
                      <a:pt x="16" y="22"/>
                    </a:lnTo>
                    <a:lnTo>
                      <a:pt x="20" y="19"/>
                    </a:lnTo>
                    <a:lnTo>
                      <a:pt x="23" y="16"/>
                    </a:lnTo>
                    <a:lnTo>
                      <a:pt x="24" y="11"/>
                    </a:lnTo>
                    <a:lnTo>
                      <a:pt x="23" y="7"/>
                    </a:lnTo>
                    <a:lnTo>
                      <a:pt x="20" y="3"/>
                    </a:lnTo>
                    <a:lnTo>
                      <a:pt x="16" y="1"/>
                    </a:lnTo>
                    <a:lnTo>
                      <a:pt x="11" y="0"/>
                    </a:lnTo>
                    <a:lnTo>
                      <a:pt x="7" y="1"/>
                    </a:lnTo>
                    <a:lnTo>
                      <a:pt x="3" y="3"/>
                    </a:lnTo>
                    <a:lnTo>
                      <a:pt x="1" y="7"/>
                    </a:lnTo>
                    <a:lnTo>
                      <a:pt x="0" y="11"/>
                    </a:lnTo>
                    <a:close/>
                  </a:path>
                </a:pathLst>
              </a:custGeom>
              <a:solidFill>
                <a:srgbClr val="FF1C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8" name="Freeform 381"/>
              <p:cNvSpPr>
                <a:spLocks/>
              </p:cNvSpPr>
              <p:nvPr/>
            </p:nvSpPr>
            <p:spPr bwMode="auto">
              <a:xfrm>
                <a:off x="4501" y="2988"/>
                <a:ext cx="12" cy="11"/>
              </a:xfrm>
              <a:custGeom>
                <a:avLst/>
                <a:gdLst>
                  <a:gd name="T0" fmla="*/ 0 w 24"/>
                  <a:gd name="T1" fmla="*/ 0 h 23"/>
                  <a:gd name="T2" fmla="*/ 1 w 24"/>
                  <a:gd name="T3" fmla="*/ 0 h 23"/>
                  <a:gd name="T4" fmla="*/ 1 w 24"/>
                  <a:gd name="T5" fmla="*/ 0 h 23"/>
                  <a:gd name="T6" fmla="*/ 1 w 24"/>
                  <a:gd name="T7" fmla="*/ 0 h 23"/>
                  <a:gd name="T8" fmla="*/ 1 w 24"/>
                  <a:gd name="T9" fmla="*/ 0 h 23"/>
                  <a:gd name="T10" fmla="*/ 1 w 24"/>
                  <a:gd name="T11" fmla="*/ 0 h 23"/>
                  <a:gd name="T12" fmla="*/ 1 w 24"/>
                  <a:gd name="T13" fmla="*/ 0 h 23"/>
                  <a:gd name="T14" fmla="*/ 1 w 24"/>
                  <a:gd name="T15" fmla="*/ 0 h 23"/>
                  <a:gd name="T16" fmla="*/ 1 w 24"/>
                  <a:gd name="T17" fmla="*/ 0 h 23"/>
                  <a:gd name="T18" fmla="*/ 1 w 24"/>
                  <a:gd name="T19" fmla="*/ 0 h 23"/>
                  <a:gd name="T20" fmla="*/ 1 w 24"/>
                  <a:gd name="T21" fmla="*/ 0 h 23"/>
                  <a:gd name="T22" fmla="*/ 1 w 24"/>
                  <a:gd name="T23" fmla="*/ 0 h 23"/>
                  <a:gd name="T24" fmla="*/ 1 w 24"/>
                  <a:gd name="T25" fmla="*/ 0 h 23"/>
                  <a:gd name="T26" fmla="*/ 1 w 24"/>
                  <a:gd name="T27" fmla="*/ 0 h 23"/>
                  <a:gd name="T28" fmla="*/ 1 w 24"/>
                  <a:gd name="T29" fmla="*/ 0 h 23"/>
                  <a:gd name="T30" fmla="*/ 1 w 24"/>
                  <a:gd name="T31" fmla="*/ 0 h 23"/>
                  <a:gd name="T32" fmla="*/ 0 w 24"/>
                  <a:gd name="T33" fmla="*/ 0 h 23"/>
                  <a:gd name="T34" fmla="*/ 0 w 24"/>
                  <a:gd name="T35" fmla="*/ 0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3"/>
                  <a:gd name="T56" fmla="*/ 24 w 24"/>
                  <a:gd name="T57" fmla="*/ 23 h 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3">
                    <a:moveTo>
                      <a:pt x="0" y="12"/>
                    </a:moveTo>
                    <a:lnTo>
                      <a:pt x="1" y="16"/>
                    </a:lnTo>
                    <a:lnTo>
                      <a:pt x="3" y="20"/>
                    </a:lnTo>
                    <a:lnTo>
                      <a:pt x="6" y="22"/>
                    </a:lnTo>
                    <a:lnTo>
                      <a:pt x="11" y="23"/>
                    </a:lnTo>
                    <a:lnTo>
                      <a:pt x="16" y="22"/>
                    </a:lnTo>
                    <a:lnTo>
                      <a:pt x="20" y="20"/>
                    </a:lnTo>
                    <a:lnTo>
                      <a:pt x="23" y="16"/>
                    </a:lnTo>
                    <a:lnTo>
                      <a:pt x="24" y="12"/>
                    </a:lnTo>
                    <a:lnTo>
                      <a:pt x="23" y="7"/>
                    </a:lnTo>
                    <a:lnTo>
                      <a:pt x="20" y="4"/>
                    </a:lnTo>
                    <a:lnTo>
                      <a:pt x="16" y="1"/>
                    </a:lnTo>
                    <a:lnTo>
                      <a:pt x="11" y="0"/>
                    </a:lnTo>
                    <a:lnTo>
                      <a:pt x="6" y="1"/>
                    </a:lnTo>
                    <a:lnTo>
                      <a:pt x="3" y="4"/>
                    </a:lnTo>
                    <a:lnTo>
                      <a:pt x="1" y="7"/>
                    </a:lnTo>
                    <a:lnTo>
                      <a:pt x="0" y="12"/>
                    </a:lnTo>
                    <a:close/>
                  </a:path>
                </a:pathLst>
              </a:custGeom>
              <a:solidFill>
                <a:srgbClr val="FF1C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9" name="Freeform 382"/>
              <p:cNvSpPr>
                <a:spLocks/>
              </p:cNvSpPr>
              <p:nvPr/>
            </p:nvSpPr>
            <p:spPr bwMode="auto">
              <a:xfrm>
                <a:off x="4525" y="2988"/>
                <a:ext cx="11" cy="11"/>
              </a:xfrm>
              <a:custGeom>
                <a:avLst/>
                <a:gdLst>
                  <a:gd name="T0" fmla="*/ 0 w 23"/>
                  <a:gd name="T1" fmla="*/ 0 h 23"/>
                  <a:gd name="T2" fmla="*/ 0 w 23"/>
                  <a:gd name="T3" fmla="*/ 0 h 23"/>
                  <a:gd name="T4" fmla="*/ 0 w 23"/>
                  <a:gd name="T5" fmla="*/ 0 h 23"/>
                  <a:gd name="T6" fmla="*/ 0 w 23"/>
                  <a:gd name="T7" fmla="*/ 0 h 23"/>
                  <a:gd name="T8" fmla="*/ 0 w 23"/>
                  <a:gd name="T9" fmla="*/ 0 h 23"/>
                  <a:gd name="T10" fmla="*/ 0 w 23"/>
                  <a:gd name="T11" fmla="*/ 0 h 23"/>
                  <a:gd name="T12" fmla="*/ 0 w 23"/>
                  <a:gd name="T13" fmla="*/ 0 h 23"/>
                  <a:gd name="T14" fmla="*/ 0 w 23"/>
                  <a:gd name="T15" fmla="*/ 0 h 23"/>
                  <a:gd name="T16" fmla="*/ 0 w 23"/>
                  <a:gd name="T17" fmla="*/ 0 h 23"/>
                  <a:gd name="T18" fmla="*/ 0 w 23"/>
                  <a:gd name="T19" fmla="*/ 0 h 23"/>
                  <a:gd name="T20" fmla="*/ 0 w 23"/>
                  <a:gd name="T21" fmla="*/ 0 h 23"/>
                  <a:gd name="T22" fmla="*/ 0 w 23"/>
                  <a:gd name="T23" fmla="*/ 0 h 23"/>
                  <a:gd name="T24" fmla="*/ 0 w 23"/>
                  <a:gd name="T25" fmla="*/ 0 h 23"/>
                  <a:gd name="T26" fmla="*/ 0 w 23"/>
                  <a:gd name="T27" fmla="*/ 0 h 23"/>
                  <a:gd name="T28" fmla="*/ 0 w 23"/>
                  <a:gd name="T29" fmla="*/ 0 h 23"/>
                  <a:gd name="T30" fmla="*/ 0 w 23"/>
                  <a:gd name="T31" fmla="*/ 0 h 23"/>
                  <a:gd name="T32" fmla="*/ 0 w 23"/>
                  <a:gd name="T33" fmla="*/ 0 h 23"/>
                  <a:gd name="T34" fmla="*/ 0 w 23"/>
                  <a:gd name="T35" fmla="*/ 0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3"/>
                  <a:gd name="T55" fmla="*/ 0 h 23"/>
                  <a:gd name="T56" fmla="*/ 23 w 23"/>
                  <a:gd name="T57" fmla="*/ 23 h 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3" h="23">
                    <a:moveTo>
                      <a:pt x="0" y="12"/>
                    </a:moveTo>
                    <a:lnTo>
                      <a:pt x="1" y="16"/>
                    </a:lnTo>
                    <a:lnTo>
                      <a:pt x="3" y="20"/>
                    </a:lnTo>
                    <a:lnTo>
                      <a:pt x="7" y="22"/>
                    </a:lnTo>
                    <a:lnTo>
                      <a:pt x="11" y="23"/>
                    </a:lnTo>
                    <a:lnTo>
                      <a:pt x="16" y="22"/>
                    </a:lnTo>
                    <a:lnTo>
                      <a:pt x="19" y="20"/>
                    </a:lnTo>
                    <a:lnTo>
                      <a:pt x="22" y="16"/>
                    </a:lnTo>
                    <a:lnTo>
                      <a:pt x="23" y="12"/>
                    </a:lnTo>
                    <a:lnTo>
                      <a:pt x="22" y="7"/>
                    </a:lnTo>
                    <a:lnTo>
                      <a:pt x="19" y="4"/>
                    </a:lnTo>
                    <a:lnTo>
                      <a:pt x="16" y="1"/>
                    </a:lnTo>
                    <a:lnTo>
                      <a:pt x="11" y="0"/>
                    </a:lnTo>
                    <a:lnTo>
                      <a:pt x="7" y="1"/>
                    </a:lnTo>
                    <a:lnTo>
                      <a:pt x="3" y="4"/>
                    </a:lnTo>
                    <a:lnTo>
                      <a:pt x="1" y="7"/>
                    </a:lnTo>
                    <a:lnTo>
                      <a:pt x="0" y="12"/>
                    </a:lnTo>
                    <a:close/>
                  </a:path>
                </a:pathLst>
              </a:custGeom>
              <a:solidFill>
                <a:srgbClr val="FF1C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0" name="Freeform 383"/>
              <p:cNvSpPr>
                <a:spLocks/>
              </p:cNvSpPr>
              <p:nvPr/>
            </p:nvSpPr>
            <p:spPr bwMode="auto">
              <a:xfrm>
                <a:off x="4547" y="2987"/>
                <a:ext cx="11" cy="11"/>
              </a:xfrm>
              <a:custGeom>
                <a:avLst/>
                <a:gdLst>
                  <a:gd name="T0" fmla="*/ 0 w 22"/>
                  <a:gd name="T1" fmla="*/ 1 h 22"/>
                  <a:gd name="T2" fmla="*/ 1 w 22"/>
                  <a:gd name="T3" fmla="*/ 1 h 22"/>
                  <a:gd name="T4" fmla="*/ 1 w 22"/>
                  <a:gd name="T5" fmla="*/ 1 h 22"/>
                  <a:gd name="T6" fmla="*/ 1 w 22"/>
                  <a:gd name="T7" fmla="*/ 1 h 22"/>
                  <a:gd name="T8" fmla="*/ 1 w 22"/>
                  <a:gd name="T9" fmla="*/ 1 h 22"/>
                  <a:gd name="T10" fmla="*/ 1 w 22"/>
                  <a:gd name="T11" fmla="*/ 1 h 22"/>
                  <a:gd name="T12" fmla="*/ 1 w 22"/>
                  <a:gd name="T13" fmla="*/ 1 h 22"/>
                  <a:gd name="T14" fmla="*/ 1 w 22"/>
                  <a:gd name="T15" fmla="*/ 1 h 22"/>
                  <a:gd name="T16" fmla="*/ 1 w 22"/>
                  <a:gd name="T17" fmla="*/ 1 h 22"/>
                  <a:gd name="T18" fmla="*/ 1 w 22"/>
                  <a:gd name="T19" fmla="*/ 1 h 22"/>
                  <a:gd name="T20" fmla="*/ 1 w 22"/>
                  <a:gd name="T21" fmla="*/ 1 h 22"/>
                  <a:gd name="T22" fmla="*/ 1 w 22"/>
                  <a:gd name="T23" fmla="*/ 1 h 22"/>
                  <a:gd name="T24" fmla="*/ 1 w 22"/>
                  <a:gd name="T25" fmla="*/ 0 h 22"/>
                  <a:gd name="T26" fmla="*/ 1 w 22"/>
                  <a:gd name="T27" fmla="*/ 1 h 22"/>
                  <a:gd name="T28" fmla="*/ 1 w 22"/>
                  <a:gd name="T29" fmla="*/ 1 h 22"/>
                  <a:gd name="T30" fmla="*/ 1 w 22"/>
                  <a:gd name="T31" fmla="*/ 1 h 22"/>
                  <a:gd name="T32" fmla="*/ 0 w 22"/>
                  <a:gd name="T33" fmla="*/ 1 h 22"/>
                  <a:gd name="T34" fmla="*/ 0 w 22"/>
                  <a:gd name="T35" fmla="*/ 1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2"/>
                  <a:gd name="T55" fmla="*/ 0 h 22"/>
                  <a:gd name="T56" fmla="*/ 22 w 22"/>
                  <a:gd name="T57" fmla="*/ 22 h 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2" h="22">
                    <a:moveTo>
                      <a:pt x="0" y="10"/>
                    </a:moveTo>
                    <a:lnTo>
                      <a:pt x="1" y="15"/>
                    </a:lnTo>
                    <a:lnTo>
                      <a:pt x="3" y="18"/>
                    </a:lnTo>
                    <a:lnTo>
                      <a:pt x="7" y="21"/>
                    </a:lnTo>
                    <a:lnTo>
                      <a:pt x="11" y="22"/>
                    </a:lnTo>
                    <a:lnTo>
                      <a:pt x="16" y="21"/>
                    </a:lnTo>
                    <a:lnTo>
                      <a:pt x="18" y="18"/>
                    </a:lnTo>
                    <a:lnTo>
                      <a:pt x="20" y="15"/>
                    </a:lnTo>
                    <a:lnTo>
                      <a:pt x="22" y="10"/>
                    </a:lnTo>
                    <a:lnTo>
                      <a:pt x="20" y="6"/>
                    </a:lnTo>
                    <a:lnTo>
                      <a:pt x="18" y="3"/>
                    </a:lnTo>
                    <a:lnTo>
                      <a:pt x="16" y="1"/>
                    </a:lnTo>
                    <a:lnTo>
                      <a:pt x="11" y="0"/>
                    </a:lnTo>
                    <a:lnTo>
                      <a:pt x="7" y="1"/>
                    </a:lnTo>
                    <a:lnTo>
                      <a:pt x="3" y="3"/>
                    </a:lnTo>
                    <a:lnTo>
                      <a:pt x="1" y="6"/>
                    </a:lnTo>
                    <a:lnTo>
                      <a:pt x="0" y="10"/>
                    </a:lnTo>
                    <a:close/>
                  </a:path>
                </a:pathLst>
              </a:custGeom>
              <a:solidFill>
                <a:srgbClr val="FF1C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1" name="Freeform 384"/>
              <p:cNvSpPr>
                <a:spLocks/>
              </p:cNvSpPr>
              <p:nvPr/>
            </p:nvSpPr>
            <p:spPr bwMode="auto">
              <a:xfrm>
                <a:off x="4497" y="3060"/>
                <a:ext cx="110" cy="121"/>
              </a:xfrm>
              <a:custGeom>
                <a:avLst/>
                <a:gdLst>
                  <a:gd name="T0" fmla="*/ 1 w 219"/>
                  <a:gd name="T1" fmla="*/ 1 h 241"/>
                  <a:gd name="T2" fmla="*/ 1 w 219"/>
                  <a:gd name="T3" fmla="*/ 1 h 241"/>
                  <a:gd name="T4" fmla="*/ 1 w 219"/>
                  <a:gd name="T5" fmla="*/ 1 h 241"/>
                  <a:gd name="T6" fmla="*/ 1 w 219"/>
                  <a:gd name="T7" fmla="*/ 1 h 241"/>
                  <a:gd name="T8" fmla="*/ 1 w 219"/>
                  <a:gd name="T9" fmla="*/ 1 h 241"/>
                  <a:gd name="T10" fmla="*/ 0 w 219"/>
                  <a:gd name="T11" fmla="*/ 1 h 241"/>
                  <a:gd name="T12" fmla="*/ 0 w 219"/>
                  <a:gd name="T13" fmla="*/ 1 h 241"/>
                  <a:gd name="T14" fmla="*/ 0 w 219"/>
                  <a:gd name="T15" fmla="*/ 1 h 241"/>
                  <a:gd name="T16" fmla="*/ 0 w 219"/>
                  <a:gd name="T17" fmla="*/ 0 h 241"/>
                  <a:gd name="T18" fmla="*/ 1 w 219"/>
                  <a:gd name="T19" fmla="*/ 0 h 241"/>
                  <a:gd name="T20" fmla="*/ 1 w 219"/>
                  <a:gd name="T21" fmla="*/ 0 h 241"/>
                  <a:gd name="T22" fmla="*/ 1 w 219"/>
                  <a:gd name="T23" fmla="*/ 0 h 241"/>
                  <a:gd name="T24" fmla="*/ 1 w 219"/>
                  <a:gd name="T25" fmla="*/ 1 h 24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9"/>
                  <a:gd name="T40" fmla="*/ 0 h 241"/>
                  <a:gd name="T41" fmla="*/ 219 w 219"/>
                  <a:gd name="T42" fmla="*/ 241 h 24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9" h="241">
                    <a:moveTo>
                      <a:pt x="219" y="16"/>
                    </a:moveTo>
                    <a:lnTo>
                      <a:pt x="219" y="221"/>
                    </a:lnTo>
                    <a:lnTo>
                      <a:pt x="219" y="241"/>
                    </a:lnTo>
                    <a:lnTo>
                      <a:pt x="200" y="239"/>
                    </a:lnTo>
                    <a:lnTo>
                      <a:pt x="17" y="220"/>
                    </a:lnTo>
                    <a:lnTo>
                      <a:pt x="0" y="219"/>
                    </a:lnTo>
                    <a:lnTo>
                      <a:pt x="0" y="204"/>
                    </a:lnTo>
                    <a:lnTo>
                      <a:pt x="0" y="16"/>
                    </a:lnTo>
                    <a:lnTo>
                      <a:pt x="0" y="0"/>
                    </a:lnTo>
                    <a:lnTo>
                      <a:pt x="18" y="0"/>
                    </a:lnTo>
                    <a:lnTo>
                      <a:pt x="202" y="0"/>
                    </a:lnTo>
                    <a:lnTo>
                      <a:pt x="219" y="0"/>
                    </a:lnTo>
                    <a:lnTo>
                      <a:pt x="219"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 name="Freeform 385"/>
              <p:cNvSpPr>
                <a:spLocks/>
              </p:cNvSpPr>
              <p:nvPr/>
            </p:nvSpPr>
            <p:spPr bwMode="auto">
              <a:xfrm>
                <a:off x="4506" y="3068"/>
                <a:ext cx="92" cy="103"/>
              </a:xfrm>
              <a:custGeom>
                <a:avLst/>
                <a:gdLst>
                  <a:gd name="T0" fmla="*/ 0 w 184"/>
                  <a:gd name="T1" fmla="*/ 0 h 205"/>
                  <a:gd name="T2" fmla="*/ 0 w 184"/>
                  <a:gd name="T3" fmla="*/ 1 h 205"/>
                  <a:gd name="T4" fmla="*/ 1 w 184"/>
                  <a:gd name="T5" fmla="*/ 1 h 205"/>
                  <a:gd name="T6" fmla="*/ 1 w 184"/>
                  <a:gd name="T7" fmla="*/ 0 h 205"/>
                  <a:gd name="T8" fmla="*/ 0 w 184"/>
                  <a:gd name="T9" fmla="*/ 0 h 205"/>
                  <a:gd name="T10" fmla="*/ 0 60000 65536"/>
                  <a:gd name="T11" fmla="*/ 0 60000 65536"/>
                  <a:gd name="T12" fmla="*/ 0 60000 65536"/>
                  <a:gd name="T13" fmla="*/ 0 60000 65536"/>
                  <a:gd name="T14" fmla="*/ 0 60000 65536"/>
                  <a:gd name="T15" fmla="*/ 0 w 184"/>
                  <a:gd name="T16" fmla="*/ 0 h 205"/>
                  <a:gd name="T17" fmla="*/ 184 w 184"/>
                  <a:gd name="T18" fmla="*/ 205 h 205"/>
                </a:gdLst>
                <a:ahLst/>
                <a:cxnLst>
                  <a:cxn ang="T10">
                    <a:pos x="T0" y="T1"/>
                  </a:cxn>
                  <a:cxn ang="T11">
                    <a:pos x="T2" y="T3"/>
                  </a:cxn>
                  <a:cxn ang="T12">
                    <a:pos x="T4" y="T5"/>
                  </a:cxn>
                  <a:cxn ang="T13">
                    <a:pos x="T6" y="T7"/>
                  </a:cxn>
                  <a:cxn ang="T14">
                    <a:pos x="T8" y="T9"/>
                  </a:cxn>
                </a:cxnLst>
                <a:rect l="T15" t="T16" r="T17" b="T18"/>
                <a:pathLst>
                  <a:path w="184" h="205">
                    <a:moveTo>
                      <a:pt x="0" y="0"/>
                    </a:moveTo>
                    <a:lnTo>
                      <a:pt x="0" y="188"/>
                    </a:lnTo>
                    <a:lnTo>
                      <a:pt x="184" y="205"/>
                    </a:lnTo>
                    <a:lnTo>
                      <a:pt x="184" y="0"/>
                    </a:lnTo>
                    <a:lnTo>
                      <a:pt x="0" y="0"/>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3" name="Freeform 386"/>
              <p:cNvSpPr>
                <a:spLocks/>
              </p:cNvSpPr>
              <p:nvPr/>
            </p:nvSpPr>
            <p:spPr bwMode="auto">
              <a:xfrm>
                <a:off x="4515" y="3083"/>
                <a:ext cx="16" cy="66"/>
              </a:xfrm>
              <a:custGeom>
                <a:avLst/>
                <a:gdLst>
                  <a:gd name="T0" fmla="*/ 1 w 31"/>
                  <a:gd name="T1" fmla="*/ 0 h 134"/>
                  <a:gd name="T2" fmla="*/ 1 w 31"/>
                  <a:gd name="T3" fmla="*/ 0 h 134"/>
                  <a:gd name="T4" fmla="*/ 1 w 31"/>
                  <a:gd name="T5" fmla="*/ 0 h 134"/>
                  <a:gd name="T6" fmla="*/ 1 w 31"/>
                  <a:gd name="T7" fmla="*/ 0 h 134"/>
                  <a:gd name="T8" fmla="*/ 0 w 31"/>
                  <a:gd name="T9" fmla="*/ 0 h 134"/>
                  <a:gd name="T10" fmla="*/ 0 w 31"/>
                  <a:gd name="T11" fmla="*/ 0 h 134"/>
                  <a:gd name="T12" fmla="*/ 0 w 31"/>
                  <a:gd name="T13" fmla="*/ 0 h 134"/>
                  <a:gd name="T14" fmla="*/ 0 w 31"/>
                  <a:gd name="T15" fmla="*/ 0 h 134"/>
                  <a:gd name="T16" fmla="*/ 0 w 31"/>
                  <a:gd name="T17" fmla="*/ 0 h 134"/>
                  <a:gd name="T18" fmla="*/ 0 w 31"/>
                  <a:gd name="T19" fmla="*/ 0 h 134"/>
                  <a:gd name="T20" fmla="*/ 1 w 31"/>
                  <a:gd name="T21" fmla="*/ 0 h 134"/>
                  <a:gd name="T22" fmla="*/ 1 w 31"/>
                  <a:gd name="T23" fmla="*/ 0 h 134"/>
                  <a:gd name="T24" fmla="*/ 1 w 31"/>
                  <a:gd name="T25" fmla="*/ 0 h 134"/>
                  <a:gd name="T26" fmla="*/ 1 w 31"/>
                  <a:gd name="T27" fmla="*/ 0 h 134"/>
                  <a:gd name="T28" fmla="*/ 1 w 31"/>
                  <a:gd name="T29" fmla="*/ 0 h 134"/>
                  <a:gd name="T30" fmla="*/ 1 w 31"/>
                  <a:gd name="T31" fmla="*/ 0 h 134"/>
                  <a:gd name="T32" fmla="*/ 1 w 31"/>
                  <a:gd name="T33" fmla="*/ 0 h 134"/>
                  <a:gd name="T34" fmla="*/ 1 w 31"/>
                  <a:gd name="T35" fmla="*/ 0 h 134"/>
                  <a:gd name="T36" fmla="*/ 1 w 31"/>
                  <a:gd name="T37" fmla="*/ 0 h 134"/>
                  <a:gd name="T38" fmla="*/ 1 w 31"/>
                  <a:gd name="T39" fmla="*/ 0 h 134"/>
                  <a:gd name="T40" fmla="*/ 1 w 31"/>
                  <a:gd name="T41" fmla="*/ 0 h 134"/>
                  <a:gd name="T42" fmla="*/ 1 w 31"/>
                  <a:gd name="T43" fmla="*/ 0 h 134"/>
                  <a:gd name="T44" fmla="*/ 1 w 31"/>
                  <a:gd name="T45" fmla="*/ 0 h 134"/>
                  <a:gd name="T46" fmla="*/ 1 w 31"/>
                  <a:gd name="T47" fmla="*/ 0 h 134"/>
                  <a:gd name="T48" fmla="*/ 1 w 31"/>
                  <a:gd name="T49" fmla="*/ 0 h 134"/>
                  <a:gd name="T50" fmla="*/ 1 w 31"/>
                  <a:gd name="T51" fmla="*/ 0 h 13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1"/>
                  <a:gd name="T79" fmla="*/ 0 h 134"/>
                  <a:gd name="T80" fmla="*/ 31 w 31"/>
                  <a:gd name="T81" fmla="*/ 134 h 13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1" h="134">
                    <a:moveTo>
                      <a:pt x="8" y="9"/>
                    </a:moveTo>
                    <a:lnTo>
                      <a:pt x="7" y="11"/>
                    </a:lnTo>
                    <a:lnTo>
                      <a:pt x="5" y="16"/>
                    </a:lnTo>
                    <a:lnTo>
                      <a:pt x="1" y="28"/>
                    </a:lnTo>
                    <a:lnTo>
                      <a:pt x="0" y="46"/>
                    </a:lnTo>
                    <a:lnTo>
                      <a:pt x="0" y="69"/>
                    </a:lnTo>
                    <a:lnTo>
                      <a:pt x="0" y="90"/>
                    </a:lnTo>
                    <a:lnTo>
                      <a:pt x="0" y="105"/>
                    </a:lnTo>
                    <a:lnTo>
                      <a:pt x="0" y="111"/>
                    </a:lnTo>
                    <a:lnTo>
                      <a:pt x="0" y="113"/>
                    </a:lnTo>
                    <a:lnTo>
                      <a:pt x="2" y="118"/>
                    </a:lnTo>
                    <a:lnTo>
                      <a:pt x="6" y="123"/>
                    </a:lnTo>
                    <a:lnTo>
                      <a:pt x="13" y="130"/>
                    </a:lnTo>
                    <a:lnTo>
                      <a:pt x="20" y="134"/>
                    </a:lnTo>
                    <a:lnTo>
                      <a:pt x="26" y="134"/>
                    </a:lnTo>
                    <a:lnTo>
                      <a:pt x="30" y="132"/>
                    </a:lnTo>
                    <a:lnTo>
                      <a:pt x="31" y="130"/>
                    </a:lnTo>
                    <a:lnTo>
                      <a:pt x="31" y="115"/>
                    </a:lnTo>
                    <a:lnTo>
                      <a:pt x="19" y="113"/>
                    </a:lnTo>
                    <a:lnTo>
                      <a:pt x="19" y="23"/>
                    </a:lnTo>
                    <a:lnTo>
                      <a:pt x="31" y="21"/>
                    </a:lnTo>
                    <a:lnTo>
                      <a:pt x="31" y="0"/>
                    </a:lnTo>
                    <a:lnTo>
                      <a:pt x="28" y="0"/>
                    </a:lnTo>
                    <a:lnTo>
                      <a:pt x="22" y="0"/>
                    </a:lnTo>
                    <a:lnTo>
                      <a:pt x="14" y="3"/>
                    </a:lnTo>
                    <a:lnTo>
                      <a:pt x="8"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4" name="Freeform 387"/>
              <p:cNvSpPr>
                <a:spLocks/>
              </p:cNvSpPr>
              <p:nvPr/>
            </p:nvSpPr>
            <p:spPr bwMode="auto">
              <a:xfrm>
                <a:off x="4644" y="2974"/>
                <a:ext cx="40" cy="12"/>
              </a:xfrm>
              <a:custGeom>
                <a:avLst/>
                <a:gdLst>
                  <a:gd name="T0" fmla="*/ 0 w 82"/>
                  <a:gd name="T1" fmla="*/ 0 h 25"/>
                  <a:gd name="T2" fmla="*/ 0 w 82"/>
                  <a:gd name="T3" fmla="*/ 0 h 25"/>
                  <a:gd name="T4" fmla="*/ 0 w 82"/>
                  <a:gd name="T5" fmla="*/ 0 h 25"/>
                  <a:gd name="T6" fmla="*/ 0 w 82"/>
                  <a:gd name="T7" fmla="*/ 0 h 25"/>
                  <a:gd name="T8" fmla="*/ 0 w 82"/>
                  <a:gd name="T9" fmla="*/ 0 h 25"/>
                  <a:gd name="T10" fmla="*/ 0 w 82"/>
                  <a:gd name="T11" fmla="*/ 0 h 25"/>
                  <a:gd name="T12" fmla="*/ 0 w 82"/>
                  <a:gd name="T13" fmla="*/ 0 h 25"/>
                  <a:gd name="T14" fmla="*/ 0 w 82"/>
                  <a:gd name="T15" fmla="*/ 0 h 25"/>
                  <a:gd name="T16" fmla="*/ 0 w 82"/>
                  <a:gd name="T17" fmla="*/ 0 h 25"/>
                  <a:gd name="T18" fmla="*/ 0 w 82"/>
                  <a:gd name="T19" fmla="*/ 0 h 25"/>
                  <a:gd name="T20" fmla="*/ 0 w 82"/>
                  <a:gd name="T21" fmla="*/ 0 h 25"/>
                  <a:gd name="T22" fmla="*/ 0 w 82"/>
                  <a:gd name="T23" fmla="*/ 0 h 25"/>
                  <a:gd name="T24" fmla="*/ 0 w 82"/>
                  <a:gd name="T25" fmla="*/ 0 h 25"/>
                  <a:gd name="T26" fmla="*/ 0 w 82"/>
                  <a:gd name="T27" fmla="*/ 0 h 25"/>
                  <a:gd name="T28" fmla="*/ 0 w 82"/>
                  <a:gd name="T29" fmla="*/ 0 h 25"/>
                  <a:gd name="T30" fmla="*/ 0 w 82"/>
                  <a:gd name="T31" fmla="*/ 0 h 25"/>
                  <a:gd name="T32" fmla="*/ 0 w 82"/>
                  <a:gd name="T33" fmla="*/ 0 h 25"/>
                  <a:gd name="T34" fmla="*/ 0 w 82"/>
                  <a:gd name="T35" fmla="*/ 0 h 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2"/>
                  <a:gd name="T55" fmla="*/ 0 h 25"/>
                  <a:gd name="T56" fmla="*/ 82 w 82"/>
                  <a:gd name="T57" fmla="*/ 25 h 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2" h="25">
                    <a:moveTo>
                      <a:pt x="0" y="10"/>
                    </a:moveTo>
                    <a:lnTo>
                      <a:pt x="0" y="9"/>
                    </a:lnTo>
                    <a:lnTo>
                      <a:pt x="1" y="8"/>
                    </a:lnTo>
                    <a:lnTo>
                      <a:pt x="2" y="5"/>
                    </a:lnTo>
                    <a:lnTo>
                      <a:pt x="6" y="3"/>
                    </a:lnTo>
                    <a:lnTo>
                      <a:pt x="11" y="1"/>
                    </a:lnTo>
                    <a:lnTo>
                      <a:pt x="19" y="0"/>
                    </a:lnTo>
                    <a:lnTo>
                      <a:pt x="28" y="0"/>
                    </a:lnTo>
                    <a:lnTo>
                      <a:pt x="40" y="2"/>
                    </a:lnTo>
                    <a:lnTo>
                      <a:pt x="53" y="4"/>
                    </a:lnTo>
                    <a:lnTo>
                      <a:pt x="64" y="8"/>
                    </a:lnTo>
                    <a:lnTo>
                      <a:pt x="72" y="10"/>
                    </a:lnTo>
                    <a:lnTo>
                      <a:pt x="77" y="12"/>
                    </a:lnTo>
                    <a:lnTo>
                      <a:pt x="80" y="16"/>
                    </a:lnTo>
                    <a:lnTo>
                      <a:pt x="82" y="18"/>
                    </a:lnTo>
                    <a:lnTo>
                      <a:pt x="82" y="21"/>
                    </a:lnTo>
                    <a:lnTo>
                      <a:pt x="82" y="25"/>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5" name="Freeform 388"/>
              <p:cNvSpPr>
                <a:spLocks/>
              </p:cNvSpPr>
              <p:nvPr/>
            </p:nvSpPr>
            <p:spPr bwMode="auto">
              <a:xfrm>
                <a:off x="4643" y="2991"/>
                <a:ext cx="41" cy="12"/>
              </a:xfrm>
              <a:custGeom>
                <a:avLst/>
                <a:gdLst>
                  <a:gd name="T0" fmla="*/ 0 w 82"/>
                  <a:gd name="T1" fmla="*/ 1 h 23"/>
                  <a:gd name="T2" fmla="*/ 0 w 82"/>
                  <a:gd name="T3" fmla="*/ 1 h 23"/>
                  <a:gd name="T4" fmla="*/ 1 w 82"/>
                  <a:gd name="T5" fmla="*/ 1 h 23"/>
                  <a:gd name="T6" fmla="*/ 1 w 82"/>
                  <a:gd name="T7" fmla="*/ 1 h 23"/>
                  <a:gd name="T8" fmla="*/ 1 w 82"/>
                  <a:gd name="T9" fmla="*/ 1 h 23"/>
                  <a:gd name="T10" fmla="*/ 1 w 82"/>
                  <a:gd name="T11" fmla="*/ 1 h 23"/>
                  <a:gd name="T12" fmla="*/ 1 w 82"/>
                  <a:gd name="T13" fmla="*/ 0 h 23"/>
                  <a:gd name="T14" fmla="*/ 1 w 82"/>
                  <a:gd name="T15" fmla="*/ 0 h 23"/>
                  <a:gd name="T16" fmla="*/ 1 w 82"/>
                  <a:gd name="T17" fmla="*/ 1 h 23"/>
                  <a:gd name="T18" fmla="*/ 1 w 82"/>
                  <a:gd name="T19" fmla="*/ 1 h 23"/>
                  <a:gd name="T20" fmla="*/ 1 w 82"/>
                  <a:gd name="T21" fmla="*/ 1 h 23"/>
                  <a:gd name="T22" fmla="*/ 1 w 82"/>
                  <a:gd name="T23" fmla="*/ 1 h 23"/>
                  <a:gd name="T24" fmla="*/ 1 w 82"/>
                  <a:gd name="T25" fmla="*/ 1 h 23"/>
                  <a:gd name="T26" fmla="*/ 1 w 82"/>
                  <a:gd name="T27" fmla="*/ 1 h 23"/>
                  <a:gd name="T28" fmla="*/ 1 w 82"/>
                  <a:gd name="T29" fmla="*/ 1 h 23"/>
                  <a:gd name="T30" fmla="*/ 1 w 82"/>
                  <a:gd name="T31" fmla="*/ 1 h 23"/>
                  <a:gd name="T32" fmla="*/ 1 w 82"/>
                  <a:gd name="T33" fmla="*/ 1 h 23"/>
                  <a:gd name="T34" fmla="*/ 0 w 82"/>
                  <a:gd name="T35" fmla="*/ 1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2"/>
                  <a:gd name="T55" fmla="*/ 0 h 23"/>
                  <a:gd name="T56" fmla="*/ 82 w 82"/>
                  <a:gd name="T57" fmla="*/ 23 h 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2" h="23">
                    <a:moveTo>
                      <a:pt x="0" y="12"/>
                    </a:moveTo>
                    <a:lnTo>
                      <a:pt x="0" y="10"/>
                    </a:lnTo>
                    <a:lnTo>
                      <a:pt x="1" y="9"/>
                    </a:lnTo>
                    <a:lnTo>
                      <a:pt x="2" y="7"/>
                    </a:lnTo>
                    <a:lnTo>
                      <a:pt x="5" y="5"/>
                    </a:lnTo>
                    <a:lnTo>
                      <a:pt x="10" y="2"/>
                    </a:lnTo>
                    <a:lnTo>
                      <a:pt x="17" y="0"/>
                    </a:lnTo>
                    <a:lnTo>
                      <a:pt x="26" y="0"/>
                    </a:lnTo>
                    <a:lnTo>
                      <a:pt x="40" y="1"/>
                    </a:lnTo>
                    <a:lnTo>
                      <a:pt x="53" y="4"/>
                    </a:lnTo>
                    <a:lnTo>
                      <a:pt x="63" y="6"/>
                    </a:lnTo>
                    <a:lnTo>
                      <a:pt x="70" y="8"/>
                    </a:lnTo>
                    <a:lnTo>
                      <a:pt x="76" y="10"/>
                    </a:lnTo>
                    <a:lnTo>
                      <a:pt x="79" y="13"/>
                    </a:lnTo>
                    <a:lnTo>
                      <a:pt x="81" y="16"/>
                    </a:lnTo>
                    <a:lnTo>
                      <a:pt x="82" y="20"/>
                    </a:lnTo>
                    <a:lnTo>
                      <a:pt x="82" y="23"/>
                    </a:lnTo>
                    <a:lnTo>
                      <a:pt x="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6" name="Freeform 389"/>
              <p:cNvSpPr>
                <a:spLocks/>
              </p:cNvSpPr>
              <p:nvPr/>
            </p:nvSpPr>
            <p:spPr bwMode="auto">
              <a:xfrm>
                <a:off x="4644" y="3007"/>
                <a:ext cx="41" cy="11"/>
              </a:xfrm>
              <a:custGeom>
                <a:avLst/>
                <a:gdLst>
                  <a:gd name="T0" fmla="*/ 0 w 83"/>
                  <a:gd name="T1" fmla="*/ 1 h 22"/>
                  <a:gd name="T2" fmla="*/ 0 w 83"/>
                  <a:gd name="T3" fmla="*/ 1 h 22"/>
                  <a:gd name="T4" fmla="*/ 0 w 83"/>
                  <a:gd name="T5" fmla="*/ 1 h 22"/>
                  <a:gd name="T6" fmla="*/ 0 w 83"/>
                  <a:gd name="T7" fmla="*/ 1 h 22"/>
                  <a:gd name="T8" fmla="*/ 0 w 83"/>
                  <a:gd name="T9" fmla="*/ 1 h 22"/>
                  <a:gd name="T10" fmla="*/ 0 w 83"/>
                  <a:gd name="T11" fmla="*/ 1 h 22"/>
                  <a:gd name="T12" fmla="*/ 0 w 83"/>
                  <a:gd name="T13" fmla="*/ 1 h 22"/>
                  <a:gd name="T14" fmla="*/ 0 w 83"/>
                  <a:gd name="T15" fmla="*/ 0 h 22"/>
                  <a:gd name="T16" fmla="*/ 0 w 83"/>
                  <a:gd name="T17" fmla="*/ 1 h 22"/>
                  <a:gd name="T18" fmla="*/ 0 w 83"/>
                  <a:gd name="T19" fmla="*/ 1 h 22"/>
                  <a:gd name="T20" fmla="*/ 0 w 83"/>
                  <a:gd name="T21" fmla="*/ 1 h 22"/>
                  <a:gd name="T22" fmla="*/ 0 w 83"/>
                  <a:gd name="T23" fmla="*/ 1 h 22"/>
                  <a:gd name="T24" fmla="*/ 0 w 83"/>
                  <a:gd name="T25" fmla="*/ 1 h 22"/>
                  <a:gd name="T26" fmla="*/ 0 w 83"/>
                  <a:gd name="T27" fmla="*/ 1 h 22"/>
                  <a:gd name="T28" fmla="*/ 0 w 83"/>
                  <a:gd name="T29" fmla="*/ 1 h 22"/>
                  <a:gd name="T30" fmla="*/ 0 w 83"/>
                  <a:gd name="T31" fmla="*/ 1 h 22"/>
                  <a:gd name="T32" fmla="*/ 0 w 83"/>
                  <a:gd name="T33" fmla="*/ 1 h 22"/>
                  <a:gd name="T34" fmla="*/ 0 w 83"/>
                  <a:gd name="T35" fmla="*/ 1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3"/>
                  <a:gd name="T55" fmla="*/ 0 h 22"/>
                  <a:gd name="T56" fmla="*/ 83 w 83"/>
                  <a:gd name="T57" fmla="*/ 22 h 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3" h="22">
                    <a:moveTo>
                      <a:pt x="0" y="13"/>
                    </a:moveTo>
                    <a:lnTo>
                      <a:pt x="0" y="12"/>
                    </a:lnTo>
                    <a:lnTo>
                      <a:pt x="1" y="11"/>
                    </a:lnTo>
                    <a:lnTo>
                      <a:pt x="2" y="8"/>
                    </a:lnTo>
                    <a:lnTo>
                      <a:pt x="6" y="5"/>
                    </a:lnTo>
                    <a:lnTo>
                      <a:pt x="11" y="2"/>
                    </a:lnTo>
                    <a:lnTo>
                      <a:pt x="17" y="1"/>
                    </a:lnTo>
                    <a:lnTo>
                      <a:pt x="28" y="0"/>
                    </a:lnTo>
                    <a:lnTo>
                      <a:pt x="40" y="1"/>
                    </a:lnTo>
                    <a:lnTo>
                      <a:pt x="54" y="4"/>
                    </a:lnTo>
                    <a:lnTo>
                      <a:pt x="65" y="6"/>
                    </a:lnTo>
                    <a:lnTo>
                      <a:pt x="73" y="7"/>
                    </a:lnTo>
                    <a:lnTo>
                      <a:pt x="77" y="9"/>
                    </a:lnTo>
                    <a:lnTo>
                      <a:pt x="81" y="12"/>
                    </a:lnTo>
                    <a:lnTo>
                      <a:pt x="83" y="15"/>
                    </a:lnTo>
                    <a:lnTo>
                      <a:pt x="83" y="19"/>
                    </a:lnTo>
                    <a:lnTo>
                      <a:pt x="83" y="22"/>
                    </a:lnTo>
                    <a:lnTo>
                      <a:pt x="0"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7" name="Freeform 390"/>
              <p:cNvSpPr>
                <a:spLocks/>
              </p:cNvSpPr>
              <p:nvPr/>
            </p:nvSpPr>
            <p:spPr bwMode="auto">
              <a:xfrm>
                <a:off x="4643" y="3022"/>
                <a:ext cx="43" cy="10"/>
              </a:xfrm>
              <a:custGeom>
                <a:avLst/>
                <a:gdLst>
                  <a:gd name="T0" fmla="*/ 0 w 86"/>
                  <a:gd name="T1" fmla="*/ 0 h 21"/>
                  <a:gd name="T2" fmla="*/ 0 w 86"/>
                  <a:gd name="T3" fmla="*/ 0 h 21"/>
                  <a:gd name="T4" fmla="*/ 1 w 86"/>
                  <a:gd name="T5" fmla="*/ 0 h 21"/>
                  <a:gd name="T6" fmla="*/ 1 w 86"/>
                  <a:gd name="T7" fmla="*/ 0 h 21"/>
                  <a:gd name="T8" fmla="*/ 1 w 86"/>
                  <a:gd name="T9" fmla="*/ 0 h 21"/>
                  <a:gd name="T10" fmla="*/ 1 w 86"/>
                  <a:gd name="T11" fmla="*/ 0 h 21"/>
                  <a:gd name="T12" fmla="*/ 1 w 86"/>
                  <a:gd name="T13" fmla="*/ 0 h 21"/>
                  <a:gd name="T14" fmla="*/ 1 w 86"/>
                  <a:gd name="T15" fmla="*/ 0 h 21"/>
                  <a:gd name="T16" fmla="*/ 1 w 86"/>
                  <a:gd name="T17" fmla="*/ 0 h 21"/>
                  <a:gd name="T18" fmla="*/ 1 w 86"/>
                  <a:gd name="T19" fmla="*/ 0 h 21"/>
                  <a:gd name="T20" fmla="*/ 1 w 86"/>
                  <a:gd name="T21" fmla="*/ 0 h 21"/>
                  <a:gd name="T22" fmla="*/ 1 w 86"/>
                  <a:gd name="T23" fmla="*/ 0 h 21"/>
                  <a:gd name="T24" fmla="*/ 1 w 86"/>
                  <a:gd name="T25" fmla="*/ 0 h 21"/>
                  <a:gd name="T26" fmla="*/ 1 w 86"/>
                  <a:gd name="T27" fmla="*/ 0 h 21"/>
                  <a:gd name="T28" fmla="*/ 1 w 86"/>
                  <a:gd name="T29" fmla="*/ 0 h 21"/>
                  <a:gd name="T30" fmla="*/ 1 w 86"/>
                  <a:gd name="T31" fmla="*/ 0 h 21"/>
                  <a:gd name="T32" fmla="*/ 1 w 86"/>
                  <a:gd name="T33" fmla="*/ 0 h 21"/>
                  <a:gd name="T34" fmla="*/ 0 w 86"/>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6"/>
                  <a:gd name="T55" fmla="*/ 0 h 21"/>
                  <a:gd name="T56" fmla="*/ 86 w 86"/>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6" h="21">
                    <a:moveTo>
                      <a:pt x="0" y="13"/>
                    </a:moveTo>
                    <a:lnTo>
                      <a:pt x="0" y="12"/>
                    </a:lnTo>
                    <a:lnTo>
                      <a:pt x="1" y="10"/>
                    </a:lnTo>
                    <a:lnTo>
                      <a:pt x="2" y="8"/>
                    </a:lnTo>
                    <a:lnTo>
                      <a:pt x="6" y="5"/>
                    </a:lnTo>
                    <a:lnTo>
                      <a:pt x="10" y="2"/>
                    </a:lnTo>
                    <a:lnTo>
                      <a:pt x="18" y="1"/>
                    </a:lnTo>
                    <a:lnTo>
                      <a:pt x="29" y="0"/>
                    </a:lnTo>
                    <a:lnTo>
                      <a:pt x="43" y="1"/>
                    </a:lnTo>
                    <a:lnTo>
                      <a:pt x="56" y="4"/>
                    </a:lnTo>
                    <a:lnTo>
                      <a:pt x="67" y="5"/>
                    </a:lnTo>
                    <a:lnTo>
                      <a:pt x="75" y="7"/>
                    </a:lnTo>
                    <a:lnTo>
                      <a:pt x="81" y="9"/>
                    </a:lnTo>
                    <a:lnTo>
                      <a:pt x="84" y="12"/>
                    </a:lnTo>
                    <a:lnTo>
                      <a:pt x="86" y="14"/>
                    </a:lnTo>
                    <a:lnTo>
                      <a:pt x="86" y="17"/>
                    </a:lnTo>
                    <a:lnTo>
                      <a:pt x="86" y="21"/>
                    </a:lnTo>
                    <a:lnTo>
                      <a:pt x="0"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8" name="Freeform 391"/>
              <p:cNvSpPr>
                <a:spLocks/>
              </p:cNvSpPr>
              <p:nvPr/>
            </p:nvSpPr>
            <p:spPr bwMode="auto">
              <a:xfrm>
                <a:off x="4643" y="3038"/>
                <a:ext cx="43" cy="9"/>
              </a:xfrm>
              <a:custGeom>
                <a:avLst/>
                <a:gdLst>
                  <a:gd name="T0" fmla="*/ 0 w 86"/>
                  <a:gd name="T1" fmla="*/ 1 h 17"/>
                  <a:gd name="T2" fmla="*/ 0 w 86"/>
                  <a:gd name="T3" fmla="*/ 1 h 17"/>
                  <a:gd name="T4" fmla="*/ 1 w 86"/>
                  <a:gd name="T5" fmla="*/ 1 h 17"/>
                  <a:gd name="T6" fmla="*/ 1 w 86"/>
                  <a:gd name="T7" fmla="*/ 1 h 17"/>
                  <a:gd name="T8" fmla="*/ 1 w 86"/>
                  <a:gd name="T9" fmla="*/ 1 h 17"/>
                  <a:gd name="T10" fmla="*/ 1 w 86"/>
                  <a:gd name="T11" fmla="*/ 1 h 17"/>
                  <a:gd name="T12" fmla="*/ 1 w 86"/>
                  <a:gd name="T13" fmla="*/ 1 h 17"/>
                  <a:gd name="T14" fmla="*/ 1 w 86"/>
                  <a:gd name="T15" fmla="*/ 0 h 17"/>
                  <a:gd name="T16" fmla="*/ 1 w 86"/>
                  <a:gd name="T17" fmla="*/ 0 h 17"/>
                  <a:gd name="T18" fmla="*/ 1 w 86"/>
                  <a:gd name="T19" fmla="*/ 1 h 17"/>
                  <a:gd name="T20" fmla="*/ 1 w 86"/>
                  <a:gd name="T21" fmla="*/ 1 h 17"/>
                  <a:gd name="T22" fmla="*/ 1 w 86"/>
                  <a:gd name="T23" fmla="*/ 1 h 17"/>
                  <a:gd name="T24" fmla="*/ 1 w 86"/>
                  <a:gd name="T25" fmla="*/ 1 h 17"/>
                  <a:gd name="T26" fmla="*/ 1 w 86"/>
                  <a:gd name="T27" fmla="*/ 1 h 17"/>
                  <a:gd name="T28" fmla="*/ 1 w 86"/>
                  <a:gd name="T29" fmla="*/ 1 h 17"/>
                  <a:gd name="T30" fmla="*/ 1 w 86"/>
                  <a:gd name="T31" fmla="*/ 1 h 17"/>
                  <a:gd name="T32" fmla="*/ 1 w 86"/>
                  <a:gd name="T33" fmla="*/ 1 h 17"/>
                  <a:gd name="T34" fmla="*/ 0 w 86"/>
                  <a:gd name="T35" fmla="*/ 1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6"/>
                  <a:gd name="T55" fmla="*/ 0 h 17"/>
                  <a:gd name="T56" fmla="*/ 86 w 86"/>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6" h="17">
                    <a:moveTo>
                      <a:pt x="0" y="13"/>
                    </a:moveTo>
                    <a:lnTo>
                      <a:pt x="0" y="12"/>
                    </a:lnTo>
                    <a:lnTo>
                      <a:pt x="1" y="11"/>
                    </a:lnTo>
                    <a:lnTo>
                      <a:pt x="2" y="9"/>
                    </a:lnTo>
                    <a:lnTo>
                      <a:pt x="6" y="5"/>
                    </a:lnTo>
                    <a:lnTo>
                      <a:pt x="10" y="3"/>
                    </a:lnTo>
                    <a:lnTo>
                      <a:pt x="17" y="1"/>
                    </a:lnTo>
                    <a:lnTo>
                      <a:pt x="28" y="0"/>
                    </a:lnTo>
                    <a:lnTo>
                      <a:pt x="41" y="0"/>
                    </a:lnTo>
                    <a:lnTo>
                      <a:pt x="55" y="1"/>
                    </a:lnTo>
                    <a:lnTo>
                      <a:pt x="66" y="2"/>
                    </a:lnTo>
                    <a:lnTo>
                      <a:pt x="74" y="4"/>
                    </a:lnTo>
                    <a:lnTo>
                      <a:pt x="79" y="5"/>
                    </a:lnTo>
                    <a:lnTo>
                      <a:pt x="84" y="8"/>
                    </a:lnTo>
                    <a:lnTo>
                      <a:pt x="85" y="10"/>
                    </a:lnTo>
                    <a:lnTo>
                      <a:pt x="86" y="13"/>
                    </a:lnTo>
                    <a:lnTo>
                      <a:pt x="86" y="17"/>
                    </a:lnTo>
                    <a:lnTo>
                      <a:pt x="0"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9" name="Freeform 392"/>
              <p:cNvSpPr>
                <a:spLocks/>
              </p:cNvSpPr>
              <p:nvPr/>
            </p:nvSpPr>
            <p:spPr bwMode="auto">
              <a:xfrm>
                <a:off x="4641" y="3052"/>
                <a:ext cx="42" cy="6"/>
              </a:xfrm>
              <a:custGeom>
                <a:avLst/>
                <a:gdLst>
                  <a:gd name="T0" fmla="*/ 0 w 84"/>
                  <a:gd name="T1" fmla="*/ 0 h 13"/>
                  <a:gd name="T2" fmla="*/ 0 w 84"/>
                  <a:gd name="T3" fmla="*/ 0 h 13"/>
                  <a:gd name="T4" fmla="*/ 1 w 84"/>
                  <a:gd name="T5" fmla="*/ 0 h 13"/>
                  <a:gd name="T6" fmla="*/ 1 w 84"/>
                  <a:gd name="T7" fmla="*/ 0 h 13"/>
                  <a:gd name="T8" fmla="*/ 1 w 84"/>
                  <a:gd name="T9" fmla="*/ 0 h 13"/>
                  <a:gd name="T10" fmla="*/ 1 w 84"/>
                  <a:gd name="T11" fmla="*/ 0 h 13"/>
                  <a:gd name="T12" fmla="*/ 1 w 84"/>
                  <a:gd name="T13" fmla="*/ 0 h 13"/>
                  <a:gd name="T14" fmla="*/ 1 w 84"/>
                  <a:gd name="T15" fmla="*/ 0 h 13"/>
                  <a:gd name="T16" fmla="*/ 1 w 84"/>
                  <a:gd name="T17" fmla="*/ 0 h 13"/>
                  <a:gd name="T18" fmla="*/ 1 w 84"/>
                  <a:gd name="T19" fmla="*/ 0 h 13"/>
                  <a:gd name="T20" fmla="*/ 1 w 84"/>
                  <a:gd name="T21" fmla="*/ 0 h 13"/>
                  <a:gd name="T22" fmla="*/ 1 w 84"/>
                  <a:gd name="T23" fmla="*/ 0 h 13"/>
                  <a:gd name="T24" fmla="*/ 1 w 84"/>
                  <a:gd name="T25" fmla="*/ 0 h 13"/>
                  <a:gd name="T26" fmla="*/ 1 w 84"/>
                  <a:gd name="T27" fmla="*/ 0 h 13"/>
                  <a:gd name="T28" fmla="*/ 1 w 84"/>
                  <a:gd name="T29" fmla="*/ 0 h 13"/>
                  <a:gd name="T30" fmla="*/ 1 w 84"/>
                  <a:gd name="T31" fmla="*/ 0 h 13"/>
                  <a:gd name="T32" fmla="*/ 1 w 84"/>
                  <a:gd name="T33" fmla="*/ 0 h 13"/>
                  <a:gd name="T34" fmla="*/ 0 w 84"/>
                  <a:gd name="T35" fmla="*/ 0 h 1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4"/>
                  <a:gd name="T55" fmla="*/ 0 h 13"/>
                  <a:gd name="T56" fmla="*/ 84 w 84"/>
                  <a:gd name="T57" fmla="*/ 13 h 1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4" h="13">
                    <a:moveTo>
                      <a:pt x="0" y="12"/>
                    </a:moveTo>
                    <a:lnTo>
                      <a:pt x="0" y="12"/>
                    </a:lnTo>
                    <a:lnTo>
                      <a:pt x="1" y="9"/>
                    </a:lnTo>
                    <a:lnTo>
                      <a:pt x="2" y="8"/>
                    </a:lnTo>
                    <a:lnTo>
                      <a:pt x="5" y="6"/>
                    </a:lnTo>
                    <a:lnTo>
                      <a:pt x="10" y="4"/>
                    </a:lnTo>
                    <a:lnTo>
                      <a:pt x="17" y="2"/>
                    </a:lnTo>
                    <a:lnTo>
                      <a:pt x="27" y="0"/>
                    </a:lnTo>
                    <a:lnTo>
                      <a:pt x="40" y="0"/>
                    </a:lnTo>
                    <a:lnTo>
                      <a:pt x="54" y="0"/>
                    </a:lnTo>
                    <a:lnTo>
                      <a:pt x="64" y="1"/>
                    </a:lnTo>
                    <a:lnTo>
                      <a:pt x="72" y="2"/>
                    </a:lnTo>
                    <a:lnTo>
                      <a:pt x="78" y="4"/>
                    </a:lnTo>
                    <a:lnTo>
                      <a:pt x="81" y="5"/>
                    </a:lnTo>
                    <a:lnTo>
                      <a:pt x="82" y="7"/>
                    </a:lnTo>
                    <a:lnTo>
                      <a:pt x="84" y="9"/>
                    </a:lnTo>
                    <a:lnTo>
                      <a:pt x="84" y="13"/>
                    </a:lnTo>
                    <a:lnTo>
                      <a:pt x="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0" name="Freeform 393"/>
              <p:cNvSpPr>
                <a:spLocks/>
              </p:cNvSpPr>
              <p:nvPr/>
            </p:nvSpPr>
            <p:spPr bwMode="auto">
              <a:xfrm>
                <a:off x="4696" y="2984"/>
                <a:ext cx="40" cy="11"/>
              </a:xfrm>
              <a:custGeom>
                <a:avLst/>
                <a:gdLst>
                  <a:gd name="T0" fmla="*/ 0 w 80"/>
                  <a:gd name="T1" fmla="*/ 0 h 23"/>
                  <a:gd name="T2" fmla="*/ 0 w 80"/>
                  <a:gd name="T3" fmla="*/ 0 h 23"/>
                  <a:gd name="T4" fmla="*/ 1 w 80"/>
                  <a:gd name="T5" fmla="*/ 0 h 23"/>
                  <a:gd name="T6" fmla="*/ 1 w 80"/>
                  <a:gd name="T7" fmla="*/ 0 h 23"/>
                  <a:gd name="T8" fmla="*/ 1 w 80"/>
                  <a:gd name="T9" fmla="*/ 0 h 23"/>
                  <a:gd name="T10" fmla="*/ 1 w 80"/>
                  <a:gd name="T11" fmla="*/ 0 h 23"/>
                  <a:gd name="T12" fmla="*/ 1 w 80"/>
                  <a:gd name="T13" fmla="*/ 0 h 23"/>
                  <a:gd name="T14" fmla="*/ 1 w 80"/>
                  <a:gd name="T15" fmla="*/ 0 h 23"/>
                  <a:gd name="T16" fmla="*/ 1 w 80"/>
                  <a:gd name="T17" fmla="*/ 0 h 23"/>
                  <a:gd name="T18" fmla="*/ 1 w 80"/>
                  <a:gd name="T19" fmla="*/ 0 h 23"/>
                  <a:gd name="T20" fmla="*/ 1 w 80"/>
                  <a:gd name="T21" fmla="*/ 0 h 23"/>
                  <a:gd name="T22" fmla="*/ 1 w 80"/>
                  <a:gd name="T23" fmla="*/ 0 h 23"/>
                  <a:gd name="T24" fmla="*/ 1 w 80"/>
                  <a:gd name="T25" fmla="*/ 0 h 23"/>
                  <a:gd name="T26" fmla="*/ 1 w 80"/>
                  <a:gd name="T27" fmla="*/ 0 h 23"/>
                  <a:gd name="T28" fmla="*/ 1 w 80"/>
                  <a:gd name="T29" fmla="*/ 0 h 23"/>
                  <a:gd name="T30" fmla="*/ 1 w 80"/>
                  <a:gd name="T31" fmla="*/ 0 h 23"/>
                  <a:gd name="T32" fmla="*/ 1 w 80"/>
                  <a:gd name="T33" fmla="*/ 0 h 23"/>
                  <a:gd name="T34" fmla="*/ 0 w 80"/>
                  <a:gd name="T35" fmla="*/ 0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0"/>
                  <a:gd name="T55" fmla="*/ 0 h 23"/>
                  <a:gd name="T56" fmla="*/ 80 w 80"/>
                  <a:gd name="T57" fmla="*/ 23 h 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0" h="23">
                    <a:moveTo>
                      <a:pt x="0" y="9"/>
                    </a:moveTo>
                    <a:lnTo>
                      <a:pt x="0" y="8"/>
                    </a:lnTo>
                    <a:lnTo>
                      <a:pt x="1" y="7"/>
                    </a:lnTo>
                    <a:lnTo>
                      <a:pt x="2" y="6"/>
                    </a:lnTo>
                    <a:lnTo>
                      <a:pt x="6" y="4"/>
                    </a:lnTo>
                    <a:lnTo>
                      <a:pt x="10" y="1"/>
                    </a:lnTo>
                    <a:lnTo>
                      <a:pt x="18" y="0"/>
                    </a:lnTo>
                    <a:lnTo>
                      <a:pt x="28" y="1"/>
                    </a:lnTo>
                    <a:lnTo>
                      <a:pt x="40" y="2"/>
                    </a:lnTo>
                    <a:lnTo>
                      <a:pt x="53" y="5"/>
                    </a:lnTo>
                    <a:lnTo>
                      <a:pt x="62" y="7"/>
                    </a:lnTo>
                    <a:lnTo>
                      <a:pt x="70" y="9"/>
                    </a:lnTo>
                    <a:lnTo>
                      <a:pt x="75" y="12"/>
                    </a:lnTo>
                    <a:lnTo>
                      <a:pt x="77" y="14"/>
                    </a:lnTo>
                    <a:lnTo>
                      <a:pt x="80" y="17"/>
                    </a:lnTo>
                    <a:lnTo>
                      <a:pt x="80" y="20"/>
                    </a:lnTo>
                    <a:lnTo>
                      <a:pt x="80" y="23"/>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1" name="Freeform 394"/>
              <p:cNvSpPr>
                <a:spLocks/>
              </p:cNvSpPr>
              <p:nvPr/>
            </p:nvSpPr>
            <p:spPr bwMode="auto">
              <a:xfrm>
                <a:off x="4695" y="2999"/>
                <a:ext cx="40" cy="10"/>
              </a:xfrm>
              <a:custGeom>
                <a:avLst/>
                <a:gdLst>
                  <a:gd name="T0" fmla="*/ 0 w 80"/>
                  <a:gd name="T1" fmla="*/ 0 h 21"/>
                  <a:gd name="T2" fmla="*/ 0 w 80"/>
                  <a:gd name="T3" fmla="*/ 0 h 21"/>
                  <a:gd name="T4" fmla="*/ 1 w 80"/>
                  <a:gd name="T5" fmla="*/ 0 h 21"/>
                  <a:gd name="T6" fmla="*/ 1 w 80"/>
                  <a:gd name="T7" fmla="*/ 0 h 21"/>
                  <a:gd name="T8" fmla="*/ 1 w 80"/>
                  <a:gd name="T9" fmla="*/ 0 h 21"/>
                  <a:gd name="T10" fmla="*/ 1 w 80"/>
                  <a:gd name="T11" fmla="*/ 0 h 21"/>
                  <a:gd name="T12" fmla="*/ 1 w 80"/>
                  <a:gd name="T13" fmla="*/ 0 h 21"/>
                  <a:gd name="T14" fmla="*/ 1 w 80"/>
                  <a:gd name="T15" fmla="*/ 0 h 21"/>
                  <a:gd name="T16" fmla="*/ 1 w 80"/>
                  <a:gd name="T17" fmla="*/ 0 h 21"/>
                  <a:gd name="T18" fmla="*/ 1 w 80"/>
                  <a:gd name="T19" fmla="*/ 0 h 21"/>
                  <a:gd name="T20" fmla="*/ 1 w 80"/>
                  <a:gd name="T21" fmla="*/ 0 h 21"/>
                  <a:gd name="T22" fmla="*/ 1 w 80"/>
                  <a:gd name="T23" fmla="*/ 0 h 21"/>
                  <a:gd name="T24" fmla="*/ 1 w 80"/>
                  <a:gd name="T25" fmla="*/ 0 h 21"/>
                  <a:gd name="T26" fmla="*/ 1 w 80"/>
                  <a:gd name="T27" fmla="*/ 0 h 21"/>
                  <a:gd name="T28" fmla="*/ 1 w 80"/>
                  <a:gd name="T29" fmla="*/ 0 h 21"/>
                  <a:gd name="T30" fmla="*/ 1 w 80"/>
                  <a:gd name="T31" fmla="*/ 0 h 21"/>
                  <a:gd name="T32" fmla="*/ 1 w 80"/>
                  <a:gd name="T33" fmla="*/ 0 h 21"/>
                  <a:gd name="T34" fmla="*/ 0 w 80"/>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0"/>
                  <a:gd name="T55" fmla="*/ 0 h 21"/>
                  <a:gd name="T56" fmla="*/ 80 w 80"/>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0" h="21">
                    <a:moveTo>
                      <a:pt x="0" y="10"/>
                    </a:moveTo>
                    <a:lnTo>
                      <a:pt x="0" y="9"/>
                    </a:lnTo>
                    <a:lnTo>
                      <a:pt x="1" y="8"/>
                    </a:lnTo>
                    <a:lnTo>
                      <a:pt x="2" y="6"/>
                    </a:lnTo>
                    <a:lnTo>
                      <a:pt x="5" y="4"/>
                    </a:lnTo>
                    <a:lnTo>
                      <a:pt x="10" y="2"/>
                    </a:lnTo>
                    <a:lnTo>
                      <a:pt x="18" y="1"/>
                    </a:lnTo>
                    <a:lnTo>
                      <a:pt x="27" y="0"/>
                    </a:lnTo>
                    <a:lnTo>
                      <a:pt x="40" y="1"/>
                    </a:lnTo>
                    <a:lnTo>
                      <a:pt x="53" y="4"/>
                    </a:lnTo>
                    <a:lnTo>
                      <a:pt x="63" y="6"/>
                    </a:lnTo>
                    <a:lnTo>
                      <a:pt x="70" y="7"/>
                    </a:lnTo>
                    <a:lnTo>
                      <a:pt x="75" y="9"/>
                    </a:lnTo>
                    <a:lnTo>
                      <a:pt x="78" y="12"/>
                    </a:lnTo>
                    <a:lnTo>
                      <a:pt x="80" y="15"/>
                    </a:lnTo>
                    <a:lnTo>
                      <a:pt x="80" y="17"/>
                    </a:lnTo>
                    <a:lnTo>
                      <a:pt x="80" y="21"/>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2" name="Freeform 395"/>
              <p:cNvSpPr>
                <a:spLocks/>
              </p:cNvSpPr>
              <p:nvPr/>
            </p:nvSpPr>
            <p:spPr bwMode="auto">
              <a:xfrm>
                <a:off x="4696" y="3013"/>
                <a:ext cx="40" cy="9"/>
              </a:xfrm>
              <a:custGeom>
                <a:avLst/>
                <a:gdLst>
                  <a:gd name="T0" fmla="*/ 0 w 81"/>
                  <a:gd name="T1" fmla="*/ 1 h 18"/>
                  <a:gd name="T2" fmla="*/ 0 w 81"/>
                  <a:gd name="T3" fmla="*/ 1 h 18"/>
                  <a:gd name="T4" fmla="*/ 0 w 81"/>
                  <a:gd name="T5" fmla="*/ 1 h 18"/>
                  <a:gd name="T6" fmla="*/ 0 w 81"/>
                  <a:gd name="T7" fmla="*/ 1 h 18"/>
                  <a:gd name="T8" fmla="*/ 0 w 81"/>
                  <a:gd name="T9" fmla="*/ 1 h 18"/>
                  <a:gd name="T10" fmla="*/ 0 w 81"/>
                  <a:gd name="T11" fmla="*/ 1 h 18"/>
                  <a:gd name="T12" fmla="*/ 0 w 81"/>
                  <a:gd name="T13" fmla="*/ 0 h 18"/>
                  <a:gd name="T14" fmla="*/ 0 w 81"/>
                  <a:gd name="T15" fmla="*/ 0 h 18"/>
                  <a:gd name="T16" fmla="*/ 0 w 81"/>
                  <a:gd name="T17" fmla="*/ 0 h 18"/>
                  <a:gd name="T18" fmla="*/ 0 w 81"/>
                  <a:gd name="T19" fmla="*/ 1 h 18"/>
                  <a:gd name="T20" fmla="*/ 0 w 81"/>
                  <a:gd name="T21" fmla="*/ 1 h 18"/>
                  <a:gd name="T22" fmla="*/ 0 w 81"/>
                  <a:gd name="T23" fmla="*/ 1 h 18"/>
                  <a:gd name="T24" fmla="*/ 0 w 81"/>
                  <a:gd name="T25" fmla="*/ 1 h 18"/>
                  <a:gd name="T26" fmla="*/ 0 w 81"/>
                  <a:gd name="T27" fmla="*/ 1 h 18"/>
                  <a:gd name="T28" fmla="*/ 0 w 81"/>
                  <a:gd name="T29" fmla="*/ 1 h 18"/>
                  <a:gd name="T30" fmla="*/ 0 w 81"/>
                  <a:gd name="T31" fmla="*/ 1 h 18"/>
                  <a:gd name="T32" fmla="*/ 0 w 81"/>
                  <a:gd name="T33" fmla="*/ 1 h 18"/>
                  <a:gd name="T34" fmla="*/ 0 w 81"/>
                  <a:gd name="T35" fmla="*/ 1 h 1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1"/>
                  <a:gd name="T55" fmla="*/ 0 h 18"/>
                  <a:gd name="T56" fmla="*/ 81 w 81"/>
                  <a:gd name="T57" fmla="*/ 18 h 1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1" h="18">
                    <a:moveTo>
                      <a:pt x="0" y="10"/>
                    </a:moveTo>
                    <a:lnTo>
                      <a:pt x="0" y="9"/>
                    </a:lnTo>
                    <a:lnTo>
                      <a:pt x="1" y="8"/>
                    </a:lnTo>
                    <a:lnTo>
                      <a:pt x="2" y="6"/>
                    </a:lnTo>
                    <a:lnTo>
                      <a:pt x="6" y="3"/>
                    </a:lnTo>
                    <a:lnTo>
                      <a:pt x="10" y="2"/>
                    </a:lnTo>
                    <a:lnTo>
                      <a:pt x="17" y="0"/>
                    </a:lnTo>
                    <a:lnTo>
                      <a:pt x="28" y="0"/>
                    </a:lnTo>
                    <a:lnTo>
                      <a:pt x="40" y="0"/>
                    </a:lnTo>
                    <a:lnTo>
                      <a:pt x="53" y="1"/>
                    </a:lnTo>
                    <a:lnTo>
                      <a:pt x="62" y="3"/>
                    </a:lnTo>
                    <a:lnTo>
                      <a:pt x="70" y="4"/>
                    </a:lnTo>
                    <a:lnTo>
                      <a:pt x="75" y="7"/>
                    </a:lnTo>
                    <a:lnTo>
                      <a:pt x="78" y="9"/>
                    </a:lnTo>
                    <a:lnTo>
                      <a:pt x="80" y="11"/>
                    </a:lnTo>
                    <a:lnTo>
                      <a:pt x="81" y="15"/>
                    </a:lnTo>
                    <a:lnTo>
                      <a:pt x="81" y="18"/>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3" name="Freeform 396"/>
              <p:cNvSpPr>
                <a:spLocks/>
              </p:cNvSpPr>
              <p:nvPr/>
            </p:nvSpPr>
            <p:spPr bwMode="auto">
              <a:xfrm>
                <a:off x="4695" y="3026"/>
                <a:ext cx="42" cy="8"/>
              </a:xfrm>
              <a:custGeom>
                <a:avLst/>
                <a:gdLst>
                  <a:gd name="T0" fmla="*/ 0 w 84"/>
                  <a:gd name="T1" fmla="*/ 0 h 17"/>
                  <a:gd name="T2" fmla="*/ 0 w 84"/>
                  <a:gd name="T3" fmla="*/ 0 h 17"/>
                  <a:gd name="T4" fmla="*/ 1 w 84"/>
                  <a:gd name="T5" fmla="*/ 0 h 17"/>
                  <a:gd name="T6" fmla="*/ 1 w 84"/>
                  <a:gd name="T7" fmla="*/ 0 h 17"/>
                  <a:gd name="T8" fmla="*/ 1 w 84"/>
                  <a:gd name="T9" fmla="*/ 0 h 17"/>
                  <a:gd name="T10" fmla="*/ 1 w 84"/>
                  <a:gd name="T11" fmla="*/ 0 h 17"/>
                  <a:gd name="T12" fmla="*/ 1 w 84"/>
                  <a:gd name="T13" fmla="*/ 0 h 17"/>
                  <a:gd name="T14" fmla="*/ 1 w 84"/>
                  <a:gd name="T15" fmla="*/ 0 h 17"/>
                  <a:gd name="T16" fmla="*/ 1 w 84"/>
                  <a:gd name="T17" fmla="*/ 0 h 17"/>
                  <a:gd name="T18" fmla="*/ 1 w 84"/>
                  <a:gd name="T19" fmla="*/ 0 h 17"/>
                  <a:gd name="T20" fmla="*/ 1 w 84"/>
                  <a:gd name="T21" fmla="*/ 0 h 17"/>
                  <a:gd name="T22" fmla="*/ 1 w 84"/>
                  <a:gd name="T23" fmla="*/ 0 h 17"/>
                  <a:gd name="T24" fmla="*/ 1 w 84"/>
                  <a:gd name="T25" fmla="*/ 0 h 17"/>
                  <a:gd name="T26" fmla="*/ 1 w 84"/>
                  <a:gd name="T27" fmla="*/ 0 h 17"/>
                  <a:gd name="T28" fmla="*/ 1 w 84"/>
                  <a:gd name="T29" fmla="*/ 0 h 17"/>
                  <a:gd name="T30" fmla="*/ 1 w 84"/>
                  <a:gd name="T31" fmla="*/ 0 h 17"/>
                  <a:gd name="T32" fmla="*/ 1 w 84"/>
                  <a:gd name="T33" fmla="*/ 0 h 17"/>
                  <a:gd name="T34" fmla="*/ 0 w 84"/>
                  <a:gd name="T35" fmla="*/ 0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4"/>
                  <a:gd name="T55" fmla="*/ 0 h 17"/>
                  <a:gd name="T56" fmla="*/ 84 w 84"/>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4" h="17">
                    <a:moveTo>
                      <a:pt x="0" y="9"/>
                    </a:moveTo>
                    <a:lnTo>
                      <a:pt x="0" y="9"/>
                    </a:lnTo>
                    <a:lnTo>
                      <a:pt x="1" y="7"/>
                    </a:lnTo>
                    <a:lnTo>
                      <a:pt x="2" y="6"/>
                    </a:lnTo>
                    <a:lnTo>
                      <a:pt x="6" y="4"/>
                    </a:lnTo>
                    <a:lnTo>
                      <a:pt x="10" y="1"/>
                    </a:lnTo>
                    <a:lnTo>
                      <a:pt x="18" y="0"/>
                    </a:lnTo>
                    <a:lnTo>
                      <a:pt x="27" y="0"/>
                    </a:lnTo>
                    <a:lnTo>
                      <a:pt x="41" y="1"/>
                    </a:lnTo>
                    <a:lnTo>
                      <a:pt x="54" y="2"/>
                    </a:lnTo>
                    <a:lnTo>
                      <a:pt x="64" y="4"/>
                    </a:lnTo>
                    <a:lnTo>
                      <a:pt x="72" y="6"/>
                    </a:lnTo>
                    <a:lnTo>
                      <a:pt x="78" y="7"/>
                    </a:lnTo>
                    <a:lnTo>
                      <a:pt x="82" y="9"/>
                    </a:lnTo>
                    <a:lnTo>
                      <a:pt x="83" y="12"/>
                    </a:lnTo>
                    <a:lnTo>
                      <a:pt x="84" y="15"/>
                    </a:lnTo>
                    <a:lnTo>
                      <a:pt x="84" y="17"/>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4" name="Freeform 397"/>
              <p:cNvSpPr>
                <a:spLocks/>
              </p:cNvSpPr>
              <p:nvPr/>
            </p:nvSpPr>
            <p:spPr bwMode="auto">
              <a:xfrm>
                <a:off x="4695" y="3040"/>
                <a:ext cx="42" cy="7"/>
              </a:xfrm>
              <a:custGeom>
                <a:avLst/>
                <a:gdLst>
                  <a:gd name="T0" fmla="*/ 0 w 84"/>
                  <a:gd name="T1" fmla="*/ 0 h 15"/>
                  <a:gd name="T2" fmla="*/ 0 w 84"/>
                  <a:gd name="T3" fmla="*/ 0 h 15"/>
                  <a:gd name="T4" fmla="*/ 1 w 84"/>
                  <a:gd name="T5" fmla="*/ 0 h 15"/>
                  <a:gd name="T6" fmla="*/ 1 w 84"/>
                  <a:gd name="T7" fmla="*/ 0 h 15"/>
                  <a:gd name="T8" fmla="*/ 1 w 84"/>
                  <a:gd name="T9" fmla="*/ 0 h 15"/>
                  <a:gd name="T10" fmla="*/ 1 w 84"/>
                  <a:gd name="T11" fmla="*/ 0 h 15"/>
                  <a:gd name="T12" fmla="*/ 1 w 84"/>
                  <a:gd name="T13" fmla="*/ 0 h 15"/>
                  <a:gd name="T14" fmla="*/ 1 w 84"/>
                  <a:gd name="T15" fmla="*/ 0 h 15"/>
                  <a:gd name="T16" fmla="*/ 1 w 84"/>
                  <a:gd name="T17" fmla="*/ 0 h 15"/>
                  <a:gd name="T18" fmla="*/ 1 w 84"/>
                  <a:gd name="T19" fmla="*/ 0 h 15"/>
                  <a:gd name="T20" fmla="*/ 1 w 84"/>
                  <a:gd name="T21" fmla="*/ 0 h 15"/>
                  <a:gd name="T22" fmla="*/ 1 w 84"/>
                  <a:gd name="T23" fmla="*/ 0 h 15"/>
                  <a:gd name="T24" fmla="*/ 1 w 84"/>
                  <a:gd name="T25" fmla="*/ 0 h 15"/>
                  <a:gd name="T26" fmla="*/ 1 w 84"/>
                  <a:gd name="T27" fmla="*/ 0 h 15"/>
                  <a:gd name="T28" fmla="*/ 1 w 84"/>
                  <a:gd name="T29" fmla="*/ 0 h 15"/>
                  <a:gd name="T30" fmla="*/ 1 w 84"/>
                  <a:gd name="T31" fmla="*/ 0 h 15"/>
                  <a:gd name="T32" fmla="*/ 1 w 84"/>
                  <a:gd name="T33" fmla="*/ 0 h 15"/>
                  <a:gd name="T34" fmla="*/ 0 w 84"/>
                  <a:gd name="T35" fmla="*/ 0 h 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4"/>
                  <a:gd name="T55" fmla="*/ 0 h 15"/>
                  <a:gd name="T56" fmla="*/ 84 w 84"/>
                  <a:gd name="T57" fmla="*/ 15 h 1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4" h="15">
                    <a:moveTo>
                      <a:pt x="0" y="10"/>
                    </a:moveTo>
                    <a:lnTo>
                      <a:pt x="0" y="10"/>
                    </a:lnTo>
                    <a:lnTo>
                      <a:pt x="1" y="8"/>
                    </a:lnTo>
                    <a:lnTo>
                      <a:pt x="2" y="7"/>
                    </a:lnTo>
                    <a:lnTo>
                      <a:pt x="6" y="5"/>
                    </a:lnTo>
                    <a:lnTo>
                      <a:pt x="10" y="2"/>
                    </a:lnTo>
                    <a:lnTo>
                      <a:pt x="18" y="1"/>
                    </a:lnTo>
                    <a:lnTo>
                      <a:pt x="27" y="0"/>
                    </a:lnTo>
                    <a:lnTo>
                      <a:pt x="41" y="0"/>
                    </a:lnTo>
                    <a:lnTo>
                      <a:pt x="54" y="1"/>
                    </a:lnTo>
                    <a:lnTo>
                      <a:pt x="64" y="2"/>
                    </a:lnTo>
                    <a:lnTo>
                      <a:pt x="72" y="3"/>
                    </a:lnTo>
                    <a:lnTo>
                      <a:pt x="78" y="5"/>
                    </a:lnTo>
                    <a:lnTo>
                      <a:pt x="82" y="7"/>
                    </a:lnTo>
                    <a:lnTo>
                      <a:pt x="83" y="9"/>
                    </a:lnTo>
                    <a:lnTo>
                      <a:pt x="84" y="11"/>
                    </a:lnTo>
                    <a:lnTo>
                      <a:pt x="84" y="15"/>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5" name="Freeform 398"/>
              <p:cNvSpPr>
                <a:spLocks/>
              </p:cNvSpPr>
              <p:nvPr/>
            </p:nvSpPr>
            <p:spPr bwMode="auto">
              <a:xfrm>
                <a:off x="4694" y="3052"/>
                <a:ext cx="41" cy="5"/>
              </a:xfrm>
              <a:custGeom>
                <a:avLst/>
                <a:gdLst>
                  <a:gd name="T0" fmla="*/ 0 w 83"/>
                  <a:gd name="T1" fmla="*/ 0 h 11"/>
                  <a:gd name="T2" fmla="*/ 0 w 83"/>
                  <a:gd name="T3" fmla="*/ 0 h 11"/>
                  <a:gd name="T4" fmla="*/ 0 w 83"/>
                  <a:gd name="T5" fmla="*/ 0 h 11"/>
                  <a:gd name="T6" fmla="*/ 0 w 83"/>
                  <a:gd name="T7" fmla="*/ 0 h 11"/>
                  <a:gd name="T8" fmla="*/ 0 w 83"/>
                  <a:gd name="T9" fmla="*/ 0 h 11"/>
                  <a:gd name="T10" fmla="*/ 0 w 83"/>
                  <a:gd name="T11" fmla="*/ 0 h 11"/>
                  <a:gd name="T12" fmla="*/ 0 w 83"/>
                  <a:gd name="T13" fmla="*/ 0 h 11"/>
                  <a:gd name="T14" fmla="*/ 0 w 83"/>
                  <a:gd name="T15" fmla="*/ 0 h 11"/>
                  <a:gd name="T16" fmla="*/ 0 w 83"/>
                  <a:gd name="T17" fmla="*/ 0 h 11"/>
                  <a:gd name="T18" fmla="*/ 0 w 83"/>
                  <a:gd name="T19" fmla="*/ 0 h 11"/>
                  <a:gd name="T20" fmla="*/ 0 w 83"/>
                  <a:gd name="T21" fmla="*/ 0 h 11"/>
                  <a:gd name="T22" fmla="*/ 0 w 83"/>
                  <a:gd name="T23" fmla="*/ 0 h 11"/>
                  <a:gd name="T24" fmla="*/ 0 w 83"/>
                  <a:gd name="T25" fmla="*/ 0 h 11"/>
                  <a:gd name="T26" fmla="*/ 0 w 83"/>
                  <a:gd name="T27" fmla="*/ 0 h 11"/>
                  <a:gd name="T28" fmla="*/ 0 w 83"/>
                  <a:gd name="T29" fmla="*/ 0 h 11"/>
                  <a:gd name="T30" fmla="*/ 0 w 83"/>
                  <a:gd name="T31" fmla="*/ 0 h 11"/>
                  <a:gd name="T32" fmla="*/ 0 w 83"/>
                  <a:gd name="T33" fmla="*/ 0 h 11"/>
                  <a:gd name="T34" fmla="*/ 0 w 83"/>
                  <a:gd name="T35" fmla="*/ 0 h 1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3"/>
                  <a:gd name="T55" fmla="*/ 0 h 11"/>
                  <a:gd name="T56" fmla="*/ 83 w 83"/>
                  <a:gd name="T57" fmla="*/ 11 h 1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3" h="11">
                    <a:moveTo>
                      <a:pt x="0" y="9"/>
                    </a:moveTo>
                    <a:lnTo>
                      <a:pt x="0" y="9"/>
                    </a:lnTo>
                    <a:lnTo>
                      <a:pt x="2" y="8"/>
                    </a:lnTo>
                    <a:lnTo>
                      <a:pt x="3" y="6"/>
                    </a:lnTo>
                    <a:lnTo>
                      <a:pt x="5" y="5"/>
                    </a:lnTo>
                    <a:lnTo>
                      <a:pt x="10" y="2"/>
                    </a:lnTo>
                    <a:lnTo>
                      <a:pt x="17" y="1"/>
                    </a:lnTo>
                    <a:lnTo>
                      <a:pt x="27" y="0"/>
                    </a:lnTo>
                    <a:lnTo>
                      <a:pt x="40" y="0"/>
                    </a:lnTo>
                    <a:lnTo>
                      <a:pt x="52" y="0"/>
                    </a:lnTo>
                    <a:lnTo>
                      <a:pt x="63" y="1"/>
                    </a:lnTo>
                    <a:lnTo>
                      <a:pt x="71" y="1"/>
                    </a:lnTo>
                    <a:lnTo>
                      <a:pt x="76" y="2"/>
                    </a:lnTo>
                    <a:lnTo>
                      <a:pt x="80" y="5"/>
                    </a:lnTo>
                    <a:lnTo>
                      <a:pt x="82" y="6"/>
                    </a:lnTo>
                    <a:lnTo>
                      <a:pt x="83" y="8"/>
                    </a:lnTo>
                    <a:lnTo>
                      <a:pt x="83" y="11"/>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6" name="Freeform 399"/>
              <p:cNvSpPr>
                <a:spLocks/>
              </p:cNvSpPr>
              <p:nvPr/>
            </p:nvSpPr>
            <p:spPr bwMode="auto">
              <a:xfrm>
                <a:off x="4696" y="3157"/>
                <a:ext cx="14" cy="13"/>
              </a:xfrm>
              <a:custGeom>
                <a:avLst/>
                <a:gdLst>
                  <a:gd name="T0" fmla="*/ 0 w 29"/>
                  <a:gd name="T1" fmla="*/ 1 h 25"/>
                  <a:gd name="T2" fmla="*/ 0 w 29"/>
                  <a:gd name="T3" fmla="*/ 1 h 25"/>
                  <a:gd name="T4" fmla="*/ 0 w 29"/>
                  <a:gd name="T5" fmla="*/ 1 h 25"/>
                  <a:gd name="T6" fmla="*/ 0 w 29"/>
                  <a:gd name="T7" fmla="*/ 1 h 25"/>
                  <a:gd name="T8" fmla="*/ 0 w 29"/>
                  <a:gd name="T9" fmla="*/ 1 h 25"/>
                  <a:gd name="T10" fmla="*/ 0 w 29"/>
                  <a:gd name="T11" fmla="*/ 1 h 25"/>
                  <a:gd name="T12" fmla="*/ 0 w 29"/>
                  <a:gd name="T13" fmla="*/ 1 h 25"/>
                  <a:gd name="T14" fmla="*/ 0 w 29"/>
                  <a:gd name="T15" fmla="*/ 1 h 25"/>
                  <a:gd name="T16" fmla="*/ 0 w 29"/>
                  <a:gd name="T17" fmla="*/ 1 h 25"/>
                  <a:gd name="T18" fmla="*/ 0 w 29"/>
                  <a:gd name="T19" fmla="*/ 1 h 25"/>
                  <a:gd name="T20" fmla="*/ 0 w 29"/>
                  <a:gd name="T21" fmla="*/ 1 h 25"/>
                  <a:gd name="T22" fmla="*/ 0 w 29"/>
                  <a:gd name="T23" fmla="*/ 1 h 25"/>
                  <a:gd name="T24" fmla="*/ 0 w 29"/>
                  <a:gd name="T25" fmla="*/ 1 h 25"/>
                  <a:gd name="T26" fmla="*/ 0 w 29"/>
                  <a:gd name="T27" fmla="*/ 1 h 25"/>
                  <a:gd name="T28" fmla="*/ 0 w 29"/>
                  <a:gd name="T29" fmla="*/ 1 h 25"/>
                  <a:gd name="T30" fmla="*/ 0 w 29"/>
                  <a:gd name="T31" fmla="*/ 1 h 25"/>
                  <a:gd name="T32" fmla="*/ 0 w 29"/>
                  <a:gd name="T33" fmla="*/ 1 h 25"/>
                  <a:gd name="T34" fmla="*/ 0 w 29"/>
                  <a:gd name="T35" fmla="*/ 1 h 25"/>
                  <a:gd name="T36" fmla="*/ 0 w 29"/>
                  <a:gd name="T37" fmla="*/ 1 h 25"/>
                  <a:gd name="T38" fmla="*/ 0 w 29"/>
                  <a:gd name="T39" fmla="*/ 1 h 25"/>
                  <a:gd name="T40" fmla="*/ 0 w 29"/>
                  <a:gd name="T41" fmla="*/ 1 h 25"/>
                  <a:gd name="T42" fmla="*/ 0 w 29"/>
                  <a:gd name="T43" fmla="*/ 0 h 25"/>
                  <a:gd name="T44" fmla="*/ 0 w 29"/>
                  <a:gd name="T45" fmla="*/ 1 h 25"/>
                  <a:gd name="T46" fmla="*/ 0 w 29"/>
                  <a:gd name="T47" fmla="*/ 1 h 25"/>
                  <a:gd name="T48" fmla="*/ 0 w 29"/>
                  <a:gd name="T49" fmla="*/ 1 h 25"/>
                  <a:gd name="T50" fmla="*/ 0 w 29"/>
                  <a:gd name="T51" fmla="*/ 1 h 25"/>
                  <a:gd name="T52" fmla="*/ 0 w 29"/>
                  <a:gd name="T53" fmla="*/ 1 h 25"/>
                  <a:gd name="T54" fmla="*/ 0 w 29"/>
                  <a:gd name="T55" fmla="*/ 1 h 25"/>
                  <a:gd name="T56" fmla="*/ 0 w 29"/>
                  <a:gd name="T57" fmla="*/ 1 h 25"/>
                  <a:gd name="T58" fmla="*/ 0 w 29"/>
                  <a:gd name="T59" fmla="*/ 1 h 2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9"/>
                  <a:gd name="T91" fmla="*/ 0 h 25"/>
                  <a:gd name="T92" fmla="*/ 29 w 29"/>
                  <a:gd name="T93" fmla="*/ 25 h 2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9" h="25">
                    <a:moveTo>
                      <a:pt x="22" y="22"/>
                    </a:moveTo>
                    <a:lnTo>
                      <a:pt x="20" y="24"/>
                    </a:lnTo>
                    <a:lnTo>
                      <a:pt x="17" y="24"/>
                    </a:lnTo>
                    <a:lnTo>
                      <a:pt x="15" y="25"/>
                    </a:lnTo>
                    <a:lnTo>
                      <a:pt x="13" y="25"/>
                    </a:lnTo>
                    <a:lnTo>
                      <a:pt x="8" y="25"/>
                    </a:lnTo>
                    <a:lnTo>
                      <a:pt x="3" y="23"/>
                    </a:lnTo>
                    <a:lnTo>
                      <a:pt x="1" y="19"/>
                    </a:lnTo>
                    <a:lnTo>
                      <a:pt x="0" y="16"/>
                    </a:lnTo>
                    <a:lnTo>
                      <a:pt x="0" y="11"/>
                    </a:lnTo>
                    <a:lnTo>
                      <a:pt x="2" y="8"/>
                    </a:lnTo>
                    <a:lnTo>
                      <a:pt x="6" y="4"/>
                    </a:lnTo>
                    <a:lnTo>
                      <a:pt x="9" y="3"/>
                    </a:lnTo>
                    <a:lnTo>
                      <a:pt x="10" y="2"/>
                    </a:lnTo>
                    <a:lnTo>
                      <a:pt x="13" y="2"/>
                    </a:lnTo>
                    <a:lnTo>
                      <a:pt x="14" y="2"/>
                    </a:lnTo>
                    <a:lnTo>
                      <a:pt x="15" y="2"/>
                    </a:lnTo>
                    <a:lnTo>
                      <a:pt x="14" y="1"/>
                    </a:lnTo>
                    <a:lnTo>
                      <a:pt x="13" y="1"/>
                    </a:lnTo>
                    <a:lnTo>
                      <a:pt x="12" y="1"/>
                    </a:lnTo>
                    <a:lnTo>
                      <a:pt x="16" y="0"/>
                    </a:lnTo>
                    <a:lnTo>
                      <a:pt x="21" y="1"/>
                    </a:lnTo>
                    <a:lnTo>
                      <a:pt x="25" y="2"/>
                    </a:lnTo>
                    <a:lnTo>
                      <a:pt x="28" y="6"/>
                    </a:lnTo>
                    <a:lnTo>
                      <a:pt x="29" y="10"/>
                    </a:lnTo>
                    <a:lnTo>
                      <a:pt x="28" y="15"/>
                    </a:lnTo>
                    <a:lnTo>
                      <a:pt x="25" y="18"/>
                    </a:lnTo>
                    <a:lnTo>
                      <a:pt x="22"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7" name="Freeform 400"/>
              <p:cNvSpPr>
                <a:spLocks/>
              </p:cNvSpPr>
              <p:nvPr/>
            </p:nvSpPr>
            <p:spPr bwMode="auto">
              <a:xfrm>
                <a:off x="4470" y="3175"/>
                <a:ext cx="15" cy="14"/>
              </a:xfrm>
              <a:custGeom>
                <a:avLst/>
                <a:gdLst>
                  <a:gd name="T0" fmla="*/ 1 w 30"/>
                  <a:gd name="T1" fmla="*/ 1 h 27"/>
                  <a:gd name="T2" fmla="*/ 1 w 30"/>
                  <a:gd name="T3" fmla="*/ 1 h 27"/>
                  <a:gd name="T4" fmla="*/ 1 w 30"/>
                  <a:gd name="T5" fmla="*/ 1 h 27"/>
                  <a:gd name="T6" fmla="*/ 1 w 30"/>
                  <a:gd name="T7" fmla="*/ 1 h 27"/>
                  <a:gd name="T8" fmla="*/ 1 w 30"/>
                  <a:gd name="T9" fmla="*/ 1 h 27"/>
                  <a:gd name="T10" fmla="*/ 1 w 30"/>
                  <a:gd name="T11" fmla="*/ 1 h 27"/>
                  <a:gd name="T12" fmla="*/ 1 w 30"/>
                  <a:gd name="T13" fmla="*/ 1 h 27"/>
                  <a:gd name="T14" fmla="*/ 1 w 30"/>
                  <a:gd name="T15" fmla="*/ 1 h 27"/>
                  <a:gd name="T16" fmla="*/ 1 w 30"/>
                  <a:gd name="T17" fmla="*/ 1 h 27"/>
                  <a:gd name="T18" fmla="*/ 1 w 30"/>
                  <a:gd name="T19" fmla="*/ 0 h 27"/>
                  <a:gd name="T20" fmla="*/ 1 w 30"/>
                  <a:gd name="T21" fmla="*/ 0 h 27"/>
                  <a:gd name="T22" fmla="*/ 1 w 30"/>
                  <a:gd name="T23" fmla="*/ 1 h 27"/>
                  <a:gd name="T24" fmla="*/ 1 w 30"/>
                  <a:gd name="T25" fmla="*/ 1 h 27"/>
                  <a:gd name="T26" fmla="*/ 1 w 30"/>
                  <a:gd name="T27" fmla="*/ 1 h 27"/>
                  <a:gd name="T28" fmla="*/ 1 w 30"/>
                  <a:gd name="T29" fmla="*/ 1 h 27"/>
                  <a:gd name="T30" fmla="*/ 1 w 30"/>
                  <a:gd name="T31" fmla="*/ 1 h 27"/>
                  <a:gd name="T32" fmla="*/ 1 w 30"/>
                  <a:gd name="T33" fmla="*/ 1 h 27"/>
                  <a:gd name="T34" fmla="*/ 1 w 30"/>
                  <a:gd name="T35" fmla="*/ 1 h 27"/>
                  <a:gd name="T36" fmla="*/ 1 w 30"/>
                  <a:gd name="T37" fmla="*/ 1 h 27"/>
                  <a:gd name="T38" fmla="*/ 1 w 30"/>
                  <a:gd name="T39" fmla="*/ 1 h 27"/>
                  <a:gd name="T40" fmla="*/ 1 w 30"/>
                  <a:gd name="T41" fmla="*/ 1 h 27"/>
                  <a:gd name="T42" fmla="*/ 1 w 30"/>
                  <a:gd name="T43" fmla="*/ 1 h 27"/>
                  <a:gd name="T44" fmla="*/ 0 w 30"/>
                  <a:gd name="T45" fmla="*/ 1 h 27"/>
                  <a:gd name="T46" fmla="*/ 0 w 30"/>
                  <a:gd name="T47" fmla="*/ 1 h 27"/>
                  <a:gd name="T48" fmla="*/ 1 w 30"/>
                  <a:gd name="T49" fmla="*/ 1 h 27"/>
                  <a:gd name="T50" fmla="*/ 1 w 30"/>
                  <a:gd name="T51" fmla="*/ 1 h 27"/>
                  <a:gd name="T52" fmla="*/ 1 w 30"/>
                  <a:gd name="T53" fmla="*/ 1 h 27"/>
                  <a:gd name="T54" fmla="*/ 1 w 30"/>
                  <a:gd name="T55" fmla="*/ 1 h 27"/>
                  <a:gd name="T56" fmla="*/ 1 w 30"/>
                  <a:gd name="T57" fmla="*/ 1 h 27"/>
                  <a:gd name="T58" fmla="*/ 1 w 30"/>
                  <a:gd name="T59" fmla="*/ 1 h 2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0"/>
                  <a:gd name="T91" fmla="*/ 0 h 27"/>
                  <a:gd name="T92" fmla="*/ 30 w 30"/>
                  <a:gd name="T93" fmla="*/ 27 h 2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0" h="27">
                    <a:moveTo>
                      <a:pt x="20" y="25"/>
                    </a:moveTo>
                    <a:lnTo>
                      <a:pt x="22" y="24"/>
                    </a:lnTo>
                    <a:lnTo>
                      <a:pt x="25" y="22"/>
                    </a:lnTo>
                    <a:lnTo>
                      <a:pt x="26" y="20"/>
                    </a:lnTo>
                    <a:lnTo>
                      <a:pt x="28" y="18"/>
                    </a:lnTo>
                    <a:lnTo>
                      <a:pt x="30" y="13"/>
                    </a:lnTo>
                    <a:lnTo>
                      <a:pt x="30" y="9"/>
                    </a:lnTo>
                    <a:lnTo>
                      <a:pt x="28" y="5"/>
                    </a:lnTo>
                    <a:lnTo>
                      <a:pt x="25" y="2"/>
                    </a:lnTo>
                    <a:lnTo>
                      <a:pt x="21" y="0"/>
                    </a:lnTo>
                    <a:lnTo>
                      <a:pt x="16" y="0"/>
                    </a:lnTo>
                    <a:lnTo>
                      <a:pt x="12" y="2"/>
                    </a:lnTo>
                    <a:lnTo>
                      <a:pt x="8" y="4"/>
                    </a:lnTo>
                    <a:lnTo>
                      <a:pt x="8" y="5"/>
                    </a:lnTo>
                    <a:lnTo>
                      <a:pt x="7" y="8"/>
                    </a:lnTo>
                    <a:lnTo>
                      <a:pt x="7" y="9"/>
                    </a:lnTo>
                    <a:lnTo>
                      <a:pt x="6" y="10"/>
                    </a:lnTo>
                    <a:lnTo>
                      <a:pt x="6" y="9"/>
                    </a:lnTo>
                    <a:lnTo>
                      <a:pt x="6" y="8"/>
                    </a:lnTo>
                    <a:lnTo>
                      <a:pt x="5" y="7"/>
                    </a:lnTo>
                    <a:lnTo>
                      <a:pt x="3" y="10"/>
                    </a:lnTo>
                    <a:lnTo>
                      <a:pt x="0" y="15"/>
                    </a:lnTo>
                    <a:lnTo>
                      <a:pt x="0" y="19"/>
                    </a:lnTo>
                    <a:lnTo>
                      <a:pt x="3" y="23"/>
                    </a:lnTo>
                    <a:lnTo>
                      <a:pt x="6" y="26"/>
                    </a:lnTo>
                    <a:lnTo>
                      <a:pt x="11" y="27"/>
                    </a:lnTo>
                    <a:lnTo>
                      <a:pt x="15" y="27"/>
                    </a:lnTo>
                    <a:lnTo>
                      <a:pt x="2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4" name="Text Box 401"/>
            <p:cNvSpPr txBox="1">
              <a:spLocks noChangeArrowheads="1"/>
            </p:cNvSpPr>
            <p:nvPr/>
          </p:nvSpPr>
          <p:spPr bwMode="auto">
            <a:xfrm>
              <a:off x="1549" y="3372"/>
              <a:ext cx="5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latin typeface="Tahoma" panose="020B0604030504040204" pitchFamily="34" charset="0"/>
                </a:rPr>
                <a:t>Server</a:t>
              </a:r>
            </a:p>
          </p:txBody>
        </p:sp>
        <p:pic>
          <p:nvPicPr>
            <p:cNvPr id="15" name="Picture 402" descr="j02235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3" y="3000"/>
              <a:ext cx="302"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03" descr="j02235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4" y="3032"/>
              <a:ext cx="302"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404" descr="j02235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11" y="3409"/>
              <a:ext cx="302"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 name="AutoShape 405"/>
            <p:cNvCxnSpPr>
              <a:cxnSpLocks noChangeShapeType="1"/>
              <a:stCxn id="503" idx="11"/>
            </p:cNvCxnSpPr>
            <p:nvPr/>
          </p:nvCxnSpPr>
          <p:spPr bwMode="auto">
            <a:xfrm flipV="1">
              <a:off x="1942" y="3068"/>
              <a:ext cx="571" cy="149"/>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9" name="AutoShape 406"/>
            <p:cNvCxnSpPr>
              <a:cxnSpLocks noChangeShapeType="1"/>
            </p:cNvCxnSpPr>
            <p:nvPr/>
          </p:nvCxnSpPr>
          <p:spPr bwMode="auto">
            <a:xfrm>
              <a:off x="2815" y="3068"/>
              <a:ext cx="399" cy="32"/>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20" name="AutoShape 407"/>
            <p:cNvCxnSpPr>
              <a:cxnSpLocks noChangeShapeType="1"/>
            </p:cNvCxnSpPr>
            <p:nvPr/>
          </p:nvCxnSpPr>
          <p:spPr bwMode="auto">
            <a:xfrm>
              <a:off x="2664" y="3135"/>
              <a:ext cx="247" cy="342"/>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21" name="AutoShape 408"/>
            <p:cNvCxnSpPr>
              <a:cxnSpLocks noChangeShapeType="1"/>
            </p:cNvCxnSpPr>
            <p:nvPr/>
          </p:nvCxnSpPr>
          <p:spPr bwMode="auto">
            <a:xfrm flipV="1">
              <a:off x="3062" y="3167"/>
              <a:ext cx="303" cy="242"/>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22" name="AutoShape 409"/>
            <p:cNvCxnSpPr>
              <a:cxnSpLocks noChangeShapeType="1"/>
              <a:endCxn id="828" idx="17"/>
            </p:cNvCxnSpPr>
            <p:nvPr/>
          </p:nvCxnSpPr>
          <p:spPr bwMode="auto">
            <a:xfrm flipV="1">
              <a:off x="3516" y="3078"/>
              <a:ext cx="716" cy="22"/>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23" name="AutoShape 410"/>
            <p:cNvCxnSpPr>
              <a:cxnSpLocks noChangeShapeType="1"/>
              <a:endCxn id="772" idx="17"/>
            </p:cNvCxnSpPr>
            <p:nvPr/>
          </p:nvCxnSpPr>
          <p:spPr bwMode="auto">
            <a:xfrm>
              <a:off x="3213" y="3477"/>
              <a:ext cx="945" cy="21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24" name="Text Box 411"/>
            <p:cNvSpPr txBox="1">
              <a:spLocks noChangeArrowheads="1"/>
            </p:cNvSpPr>
            <p:nvPr/>
          </p:nvSpPr>
          <p:spPr bwMode="auto">
            <a:xfrm>
              <a:off x="2372" y="3518"/>
              <a:ext cx="53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latin typeface="Tahoma" panose="020B0604030504040204" pitchFamily="34" charset="0"/>
                </a:rPr>
                <a:t>Router</a:t>
              </a:r>
            </a:p>
          </p:txBody>
        </p:sp>
        <p:cxnSp>
          <p:nvCxnSpPr>
            <p:cNvPr id="25" name="AutoShape 412"/>
            <p:cNvCxnSpPr>
              <a:cxnSpLocks noChangeShapeType="1"/>
              <a:stCxn id="652" idx="1"/>
              <a:endCxn id="829" idx="6"/>
            </p:cNvCxnSpPr>
            <p:nvPr/>
          </p:nvCxnSpPr>
          <p:spPr bwMode="auto">
            <a:xfrm flipH="1">
              <a:off x="4427" y="2671"/>
              <a:ext cx="371" cy="266"/>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26" name="AutoShape 413"/>
            <p:cNvCxnSpPr>
              <a:cxnSpLocks noChangeShapeType="1"/>
              <a:endCxn id="829" idx="2"/>
            </p:cNvCxnSpPr>
            <p:nvPr/>
          </p:nvCxnSpPr>
          <p:spPr bwMode="auto">
            <a:xfrm flipH="1">
              <a:off x="4432" y="3015"/>
              <a:ext cx="672" cy="47"/>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27" name="AutoShape 414"/>
            <p:cNvCxnSpPr>
              <a:cxnSpLocks noChangeShapeType="1"/>
              <a:stCxn id="556" idx="41"/>
              <a:endCxn id="772" idx="23"/>
            </p:cNvCxnSpPr>
            <p:nvPr/>
          </p:nvCxnSpPr>
          <p:spPr bwMode="auto">
            <a:xfrm flipH="1">
              <a:off x="4369" y="3655"/>
              <a:ext cx="649" cy="4"/>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28" name="AutoShape 415"/>
            <p:cNvCxnSpPr>
              <a:cxnSpLocks noChangeShapeType="1"/>
              <a:stCxn id="773" idx="3"/>
            </p:cNvCxnSpPr>
            <p:nvPr/>
          </p:nvCxnSpPr>
          <p:spPr bwMode="auto">
            <a:xfrm flipV="1">
              <a:off x="4357" y="3503"/>
              <a:ext cx="735" cy="46"/>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grpSp>
          <p:nvGrpSpPr>
            <p:cNvPr id="29" name="Group 416"/>
            <p:cNvGrpSpPr>
              <a:grpSpLocks/>
            </p:cNvGrpSpPr>
            <p:nvPr/>
          </p:nvGrpSpPr>
          <p:grpSpPr bwMode="auto">
            <a:xfrm>
              <a:off x="2176" y="3347"/>
              <a:ext cx="150" cy="182"/>
              <a:chOff x="4452" y="2949"/>
              <a:chExt cx="300" cy="363"/>
            </a:xfrm>
          </p:grpSpPr>
          <p:sp>
            <p:nvSpPr>
              <p:cNvPr id="450" name="Freeform 417"/>
              <p:cNvSpPr>
                <a:spLocks/>
              </p:cNvSpPr>
              <p:nvPr/>
            </p:nvSpPr>
            <p:spPr bwMode="auto">
              <a:xfrm>
                <a:off x="4452" y="2949"/>
                <a:ext cx="194" cy="363"/>
              </a:xfrm>
              <a:custGeom>
                <a:avLst/>
                <a:gdLst>
                  <a:gd name="T0" fmla="*/ 1 w 388"/>
                  <a:gd name="T1" fmla="*/ 0 h 727"/>
                  <a:gd name="T2" fmla="*/ 2 w 388"/>
                  <a:gd name="T3" fmla="*/ 0 h 727"/>
                  <a:gd name="T4" fmla="*/ 2 w 388"/>
                  <a:gd name="T5" fmla="*/ 0 h 727"/>
                  <a:gd name="T6" fmla="*/ 2 w 388"/>
                  <a:gd name="T7" fmla="*/ 0 h 727"/>
                  <a:gd name="T8" fmla="*/ 2 w 388"/>
                  <a:gd name="T9" fmla="*/ 2 h 727"/>
                  <a:gd name="T10" fmla="*/ 2 w 388"/>
                  <a:gd name="T11" fmla="*/ 2 h 727"/>
                  <a:gd name="T12" fmla="*/ 2 w 388"/>
                  <a:gd name="T13" fmla="*/ 2 h 727"/>
                  <a:gd name="T14" fmla="*/ 1 w 388"/>
                  <a:gd name="T15" fmla="*/ 2 h 727"/>
                  <a:gd name="T16" fmla="*/ 0 w 388"/>
                  <a:gd name="T17" fmla="*/ 2 h 727"/>
                  <a:gd name="T18" fmla="*/ 0 w 388"/>
                  <a:gd name="T19" fmla="*/ 2 h 727"/>
                  <a:gd name="T20" fmla="*/ 1 w 388"/>
                  <a:gd name="T21" fmla="*/ 0 h 727"/>
                  <a:gd name="T22" fmla="*/ 1 w 388"/>
                  <a:gd name="T23" fmla="*/ 0 h 727"/>
                  <a:gd name="T24" fmla="*/ 1 w 388"/>
                  <a:gd name="T25" fmla="*/ 0 h 7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8"/>
                  <a:gd name="T40" fmla="*/ 0 h 727"/>
                  <a:gd name="T41" fmla="*/ 388 w 388"/>
                  <a:gd name="T42" fmla="*/ 727 h 7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8" h="727">
                    <a:moveTo>
                      <a:pt x="18" y="18"/>
                    </a:moveTo>
                    <a:lnTo>
                      <a:pt x="359" y="0"/>
                    </a:lnTo>
                    <a:lnTo>
                      <a:pt x="382" y="10"/>
                    </a:lnTo>
                    <a:lnTo>
                      <a:pt x="376" y="17"/>
                    </a:lnTo>
                    <a:lnTo>
                      <a:pt x="371" y="711"/>
                    </a:lnTo>
                    <a:lnTo>
                      <a:pt x="388" y="715"/>
                    </a:lnTo>
                    <a:lnTo>
                      <a:pt x="352" y="727"/>
                    </a:lnTo>
                    <a:lnTo>
                      <a:pt x="13" y="667"/>
                    </a:lnTo>
                    <a:lnTo>
                      <a:pt x="0" y="665"/>
                    </a:lnTo>
                    <a:lnTo>
                      <a:pt x="0" y="651"/>
                    </a:lnTo>
                    <a:lnTo>
                      <a:pt x="2" y="35"/>
                    </a:lnTo>
                    <a:lnTo>
                      <a:pt x="2" y="20"/>
                    </a:lnTo>
                    <a:lnTo>
                      <a:pt x="18"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1" name="Freeform 418"/>
              <p:cNvSpPr>
                <a:spLocks/>
              </p:cNvSpPr>
              <p:nvPr/>
            </p:nvSpPr>
            <p:spPr bwMode="auto">
              <a:xfrm>
                <a:off x="4460" y="2958"/>
                <a:ext cx="173" cy="346"/>
              </a:xfrm>
              <a:custGeom>
                <a:avLst/>
                <a:gdLst>
                  <a:gd name="T0" fmla="*/ 1 w 344"/>
                  <a:gd name="T1" fmla="*/ 0 h 694"/>
                  <a:gd name="T2" fmla="*/ 2 w 344"/>
                  <a:gd name="T3" fmla="*/ 0 h 694"/>
                  <a:gd name="T4" fmla="*/ 2 w 344"/>
                  <a:gd name="T5" fmla="*/ 2 h 694"/>
                  <a:gd name="T6" fmla="*/ 0 w 344"/>
                  <a:gd name="T7" fmla="*/ 2 h 694"/>
                  <a:gd name="T8" fmla="*/ 1 w 344"/>
                  <a:gd name="T9" fmla="*/ 0 h 694"/>
                  <a:gd name="T10" fmla="*/ 0 60000 65536"/>
                  <a:gd name="T11" fmla="*/ 0 60000 65536"/>
                  <a:gd name="T12" fmla="*/ 0 60000 65536"/>
                  <a:gd name="T13" fmla="*/ 0 60000 65536"/>
                  <a:gd name="T14" fmla="*/ 0 60000 65536"/>
                  <a:gd name="T15" fmla="*/ 0 w 344"/>
                  <a:gd name="T16" fmla="*/ 0 h 694"/>
                  <a:gd name="T17" fmla="*/ 344 w 344"/>
                  <a:gd name="T18" fmla="*/ 694 h 694"/>
                </a:gdLst>
                <a:ahLst/>
                <a:cxnLst>
                  <a:cxn ang="T10">
                    <a:pos x="T0" y="T1"/>
                  </a:cxn>
                  <a:cxn ang="T11">
                    <a:pos x="T2" y="T3"/>
                  </a:cxn>
                  <a:cxn ang="T12">
                    <a:pos x="T4" y="T5"/>
                  </a:cxn>
                  <a:cxn ang="T13">
                    <a:pos x="T6" y="T7"/>
                  </a:cxn>
                  <a:cxn ang="T14">
                    <a:pos x="T8" y="T9"/>
                  </a:cxn>
                </a:cxnLst>
                <a:rect l="T15" t="T16" r="T17" b="T18"/>
                <a:pathLst>
                  <a:path w="344" h="694">
                    <a:moveTo>
                      <a:pt x="3" y="19"/>
                    </a:moveTo>
                    <a:lnTo>
                      <a:pt x="344" y="0"/>
                    </a:lnTo>
                    <a:lnTo>
                      <a:pt x="340" y="694"/>
                    </a:lnTo>
                    <a:lnTo>
                      <a:pt x="0" y="634"/>
                    </a:lnTo>
                    <a:lnTo>
                      <a:pt x="3" y="19"/>
                    </a:lnTo>
                    <a:close/>
                  </a:path>
                </a:pathLst>
              </a:custGeom>
              <a:solidFill>
                <a:srgbClr val="66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2" name="Freeform 419"/>
              <p:cNvSpPr>
                <a:spLocks/>
              </p:cNvSpPr>
              <p:nvPr/>
            </p:nvSpPr>
            <p:spPr bwMode="auto">
              <a:xfrm>
                <a:off x="4617" y="2950"/>
                <a:ext cx="135" cy="362"/>
              </a:xfrm>
              <a:custGeom>
                <a:avLst/>
                <a:gdLst>
                  <a:gd name="T0" fmla="*/ 1 w 270"/>
                  <a:gd name="T1" fmla="*/ 0 h 726"/>
                  <a:gd name="T2" fmla="*/ 1 w 270"/>
                  <a:gd name="T3" fmla="*/ 0 h 726"/>
                  <a:gd name="T4" fmla="*/ 1 w 270"/>
                  <a:gd name="T5" fmla="*/ 0 h 726"/>
                  <a:gd name="T6" fmla="*/ 1 w 270"/>
                  <a:gd name="T7" fmla="*/ 0 h 726"/>
                  <a:gd name="T8" fmla="*/ 1 w 270"/>
                  <a:gd name="T9" fmla="*/ 2 h 726"/>
                  <a:gd name="T10" fmla="*/ 1 w 270"/>
                  <a:gd name="T11" fmla="*/ 2 h 726"/>
                  <a:gd name="T12" fmla="*/ 1 w 270"/>
                  <a:gd name="T13" fmla="*/ 2 h 726"/>
                  <a:gd name="T14" fmla="*/ 1 w 270"/>
                  <a:gd name="T15" fmla="*/ 2 h 726"/>
                  <a:gd name="T16" fmla="*/ 0 w 270"/>
                  <a:gd name="T17" fmla="*/ 2 h 726"/>
                  <a:gd name="T18" fmla="*/ 1 w 270"/>
                  <a:gd name="T19" fmla="*/ 2 h 726"/>
                  <a:gd name="T20" fmla="*/ 1 w 270"/>
                  <a:gd name="T21" fmla="*/ 0 h 726"/>
                  <a:gd name="T22" fmla="*/ 1 w 270"/>
                  <a:gd name="T23" fmla="*/ 0 h 726"/>
                  <a:gd name="T24" fmla="*/ 1 w 270"/>
                  <a:gd name="T25" fmla="*/ 0 h 72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0"/>
                  <a:gd name="T40" fmla="*/ 0 h 726"/>
                  <a:gd name="T41" fmla="*/ 270 w 270"/>
                  <a:gd name="T42" fmla="*/ 726 h 72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0" h="726">
                    <a:moveTo>
                      <a:pt x="35" y="0"/>
                    </a:moveTo>
                    <a:lnTo>
                      <a:pt x="257" y="50"/>
                    </a:lnTo>
                    <a:lnTo>
                      <a:pt x="270" y="52"/>
                    </a:lnTo>
                    <a:lnTo>
                      <a:pt x="270" y="66"/>
                    </a:lnTo>
                    <a:lnTo>
                      <a:pt x="258" y="645"/>
                    </a:lnTo>
                    <a:lnTo>
                      <a:pt x="258" y="658"/>
                    </a:lnTo>
                    <a:lnTo>
                      <a:pt x="247" y="660"/>
                    </a:lnTo>
                    <a:lnTo>
                      <a:pt x="30" y="726"/>
                    </a:lnTo>
                    <a:lnTo>
                      <a:pt x="0" y="719"/>
                    </a:lnTo>
                    <a:lnTo>
                      <a:pt x="9" y="710"/>
                    </a:lnTo>
                    <a:lnTo>
                      <a:pt x="14" y="16"/>
                    </a:lnTo>
                    <a:lnTo>
                      <a:pt x="11" y="4"/>
                    </a:lnTo>
                    <a:lnTo>
                      <a:pt x="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3" name="Freeform 420"/>
              <p:cNvSpPr>
                <a:spLocks/>
              </p:cNvSpPr>
              <p:nvPr/>
            </p:nvSpPr>
            <p:spPr bwMode="auto">
              <a:xfrm>
                <a:off x="4630" y="2958"/>
                <a:ext cx="113" cy="346"/>
              </a:xfrm>
              <a:custGeom>
                <a:avLst/>
                <a:gdLst>
                  <a:gd name="T0" fmla="*/ 0 w 225"/>
                  <a:gd name="T1" fmla="*/ 2 h 694"/>
                  <a:gd name="T2" fmla="*/ 1 w 225"/>
                  <a:gd name="T3" fmla="*/ 2 h 694"/>
                  <a:gd name="T4" fmla="*/ 1 w 225"/>
                  <a:gd name="T5" fmla="*/ 2 h 694"/>
                  <a:gd name="T6" fmla="*/ 1 w 225"/>
                  <a:gd name="T7" fmla="*/ 2 h 694"/>
                  <a:gd name="T8" fmla="*/ 1 w 225"/>
                  <a:gd name="T9" fmla="*/ 1 h 694"/>
                  <a:gd name="T10" fmla="*/ 1 w 225"/>
                  <a:gd name="T11" fmla="*/ 1 h 694"/>
                  <a:gd name="T12" fmla="*/ 1 w 225"/>
                  <a:gd name="T13" fmla="*/ 1 h 694"/>
                  <a:gd name="T14" fmla="*/ 1 w 225"/>
                  <a:gd name="T15" fmla="*/ 1 h 694"/>
                  <a:gd name="T16" fmla="*/ 1 w 225"/>
                  <a:gd name="T17" fmla="*/ 1 h 694"/>
                  <a:gd name="T18" fmla="*/ 1 w 225"/>
                  <a:gd name="T19" fmla="*/ 1 h 694"/>
                  <a:gd name="T20" fmla="*/ 1 w 225"/>
                  <a:gd name="T21" fmla="*/ 1 h 694"/>
                  <a:gd name="T22" fmla="*/ 1 w 225"/>
                  <a:gd name="T23" fmla="*/ 1 h 694"/>
                  <a:gd name="T24" fmla="*/ 1 w 225"/>
                  <a:gd name="T25" fmla="*/ 1 h 694"/>
                  <a:gd name="T26" fmla="*/ 1 w 225"/>
                  <a:gd name="T27" fmla="*/ 1 h 694"/>
                  <a:gd name="T28" fmla="*/ 1 w 225"/>
                  <a:gd name="T29" fmla="*/ 1 h 694"/>
                  <a:gd name="T30" fmla="*/ 1 w 225"/>
                  <a:gd name="T31" fmla="*/ 1 h 694"/>
                  <a:gd name="T32" fmla="*/ 1 w 225"/>
                  <a:gd name="T33" fmla="*/ 1 h 694"/>
                  <a:gd name="T34" fmla="*/ 1 w 225"/>
                  <a:gd name="T35" fmla="*/ 1 h 694"/>
                  <a:gd name="T36" fmla="*/ 1 w 225"/>
                  <a:gd name="T37" fmla="*/ 1 h 694"/>
                  <a:gd name="T38" fmla="*/ 1 w 225"/>
                  <a:gd name="T39" fmla="*/ 1 h 694"/>
                  <a:gd name="T40" fmla="*/ 1 w 225"/>
                  <a:gd name="T41" fmla="*/ 1 h 694"/>
                  <a:gd name="T42" fmla="*/ 1 w 225"/>
                  <a:gd name="T43" fmla="*/ 1 h 694"/>
                  <a:gd name="T44" fmla="*/ 1 w 225"/>
                  <a:gd name="T45" fmla="*/ 1 h 694"/>
                  <a:gd name="T46" fmla="*/ 1 w 225"/>
                  <a:gd name="T47" fmla="*/ 1 h 694"/>
                  <a:gd name="T48" fmla="*/ 1 w 225"/>
                  <a:gd name="T49" fmla="*/ 1 h 694"/>
                  <a:gd name="T50" fmla="*/ 1 w 225"/>
                  <a:gd name="T51" fmla="*/ 1 h 694"/>
                  <a:gd name="T52" fmla="*/ 1 w 225"/>
                  <a:gd name="T53" fmla="*/ 1 h 694"/>
                  <a:gd name="T54" fmla="*/ 1 w 225"/>
                  <a:gd name="T55" fmla="*/ 1 h 694"/>
                  <a:gd name="T56" fmla="*/ 1 w 225"/>
                  <a:gd name="T57" fmla="*/ 1 h 694"/>
                  <a:gd name="T58" fmla="*/ 1 w 225"/>
                  <a:gd name="T59" fmla="*/ 1 h 694"/>
                  <a:gd name="T60" fmla="*/ 1 w 225"/>
                  <a:gd name="T61" fmla="*/ 0 h 694"/>
                  <a:gd name="T62" fmla="*/ 1 w 225"/>
                  <a:gd name="T63" fmla="*/ 0 h 694"/>
                  <a:gd name="T64" fmla="*/ 0 w 225"/>
                  <a:gd name="T65" fmla="*/ 2 h 69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5"/>
                  <a:gd name="T100" fmla="*/ 0 h 694"/>
                  <a:gd name="T101" fmla="*/ 225 w 225"/>
                  <a:gd name="T102" fmla="*/ 694 h 69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5" h="694">
                    <a:moveTo>
                      <a:pt x="0" y="694"/>
                    </a:moveTo>
                    <a:lnTo>
                      <a:pt x="50" y="678"/>
                    </a:lnTo>
                    <a:lnTo>
                      <a:pt x="43" y="637"/>
                    </a:lnTo>
                    <a:lnTo>
                      <a:pt x="45" y="567"/>
                    </a:lnTo>
                    <a:lnTo>
                      <a:pt x="50" y="493"/>
                    </a:lnTo>
                    <a:lnTo>
                      <a:pt x="53" y="440"/>
                    </a:lnTo>
                    <a:lnTo>
                      <a:pt x="49" y="407"/>
                    </a:lnTo>
                    <a:lnTo>
                      <a:pt x="42" y="377"/>
                    </a:lnTo>
                    <a:lnTo>
                      <a:pt x="32" y="348"/>
                    </a:lnTo>
                    <a:lnTo>
                      <a:pt x="22" y="318"/>
                    </a:lnTo>
                    <a:lnTo>
                      <a:pt x="16" y="292"/>
                    </a:lnTo>
                    <a:lnTo>
                      <a:pt x="15" y="273"/>
                    </a:lnTo>
                    <a:lnTo>
                      <a:pt x="16" y="261"/>
                    </a:lnTo>
                    <a:lnTo>
                      <a:pt x="17" y="257"/>
                    </a:lnTo>
                    <a:lnTo>
                      <a:pt x="34" y="257"/>
                    </a:lnTo>
                    <a:lnTo>
                      <a:pt x="50" y="258"/>
                    </a:lnTo>
                    <a:lnTo>
                      <a:pt x="66" y="259"/>
                    </a:lnTo>
                    <a:lnTo>
                      <a:pt x="81" y="261"/>
                    </a:lnTo>
                    <a:lnTo>
                      <a:pt x="95" y="263"/>
                    </a:lnTo>
                    <a:lnTo>
                      <a:pt x="110" y="264"/>
                    </a:lnTo>
                    <a:lnTo>
                      <a:pt x="123" y="266"/>
                    </a:lnTo>
                    <a:lnTo>
                      <a:pt x="137" y="269"/>
                    </a:lnTo>
                    <a:lnTo>
                      <a:pt x="148" y="272"/>
                    </a:lnTo>
                    <a:lnTo>
                      <a:pt x="161" y="276"/>
                    </a:lnTo>
                    <a:lnTo>
                      <a:pt x="172" y="279"/>
                    </a:lnTo>
                    <a:lnTo>
                      <a:pt x="183" y="282"/>
                    </a:lnTo>
                    <a:lnTo>
                      <a:pt x="193" y="286"/>
                    </a:lnTo>
                    <a:lnTo>
                      <a:pt x="204" y="289"/>
                    </a:lnTo>
                    <a:lnTo>
                      <a:pt x="213" y="294"/>
                    </a:lnTo>
                    <a:lnTo>
                      <a:pt x="222" y="299"/>
                    </a:lnTo>
                    <a:lnTo>
                      <a:pt x="225" y="50"/>
                    </a:lnTo>
                    <a:lnTo>
                      <a:pt x="4" y="0"/>
                    </a:lnTo>
                    <a:lnTo>
                      <a:pt x="0" y="694"/>
                    </a:lnTo>
                    <a:close/>
                  </a:path>
                </a:pathLst>
              </a:custGeom>
              <a:solidFill>
                <a:srgbClr val="6666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4" name="Freeform 421"/>
              <p:cNvSpPr>
                <a:spLocks/>
              </p:cNvSpPr>
              <p:nvPr/>
            </p:nvSpPr>
            <p:spPr bwMode="auto">
              <a:xfrm>
                <a:off x="4638" y="3086"/>
                <a:ext cx="104" cy="210"/>
              </a:xfrm>
              <a:custGeom>
                <a:avLst/>
                <a:gdLst>
                  <a:gd name="T0" fmla="*/ 1 w 207"/>
                  <a:gd name="T1" fmla="*/ 0 h 421"/>
                  <a:gd name="T2" fmla="*/ 1 w 207"/>
                  <a:gd name="T3" fmla="*/ 0 h 421"/>
                  <a:gd name="T4" fmla="*/ 1 w 207"/>
                  <a:gd name="T5" fmla="*/ 0 h 421"/>
                  <a:gd name="T6" fmla="*/ 1 w 207"/>
                  <a:gd name="T7" fmla="*/ 0 h 421"/>
                  <a:gd name="T8" fmla="*/ 1 w 207"/>
                  <a:gd name="T9" fmla="*/ 0 h 421"/>
                  <a:gd name="T10" fmla="*/ 1 w 207"/>
                  <a:gd name="T11" fmla="*/ 0 h 421"/>
                  <a:gd name="T12" fmla="*/ 1 w 207"/>
                  <a:gd name="T13" fmla="*/ 1 h 421"/>
                  <a:gd name="T14" fmla="*/ 1 w 207"/>
                  <a:gd name="T15" fmla="*/ 1 h 421"/>
                  <a:gd name="T16" fmla="*/ 1 w 207"/>
                  <a:gd name="T17" fmla="*/ 1 h 421"/>
                  <a:gd name="T18" fmla="*/ 1 w 207"/>
                  <a:gd name="T19" fmla="*/ 1 h 421"/>
                  <a:gd name="T20" fmla="*/ 1 w 207"/>
                  <a:gd name="T21" fmla="*/ 0 h 421"/>
                  <a:gd name="T22" fmla="*/ 1 w 207"/>
                  <a:gd name="T23" fmla="*/ 0 h 421"/>
                  <a:gd name="T24" fmla="*/ 1 w 207"/>
                  <a:gd name="T25" fmla="*/ 0 h 421"/>
                  <a:gd name="T26" fmla="*/ 1 w 207"/>
                  <a:gd name="T27" fmla="*/ 0 h 421"/>
                  <a:gd name="T28" fmla="*/ 1 w 207"/>
                  <a:gd name="T29" fmla="*/ 0 h 421"/>
                  <a:gd name="T30" fmla="*/ 1 w 207"/>
                  <a:gd name="T31" fmla="*/ 0 h 421"/>
                  <a:gd name="T32" fmla="*/ 1 w 207"/>
                  <a:gd name="T33" fmla="*/ 0 h 421"/>
                  <a:gd name="T34" fmla="*/ 1 w 207"/>
                  <a:gd name="T35" fmla="*/ 0 h 421"/>
                  <a:gd name="T36" fmla="*/ 1 w 207"/>
                  <a:gd name="T37" fmla="*/ 0 h 421"/>
                  <a:gd name="T38" fmla="*/ 1 w 207"/>
                  <a:gd name="T39" fmla="*/ 0 h 421"/>
                  <a:gd name="T40" fmla="*/ 1 w 207"/>
                  <a:gd name="T41" fmla="*/ 0 h 421"/>
                  <a:gd name="T42" fmla="*/ 1 w 207"/>
                  <a:gd name="T43" fmla="*/ 0 h 421"/>
                  <a:gd name="T44" fmla="*/ 1 w 207"/>
                  <a:gd name="T45" fmla="*/ 0 h 421"/>
                  <a:gd name="T46" fmla="*/ 1 w 207"/>
                  <a:gd name="T47" fmla="*/ 0 h 421"/>
                  <a:gd name="T48" fmla="*/ 1 w 207"/>
                  <a:gd name="T49" fmla="*/ 0 h 421"/>
                  <a:gd name="T50" fmla="*/ 1 w 207"/>
                  <a:gd name="T51" fmla="*/ 0 h 421"/>
                  <a:gd name="T52" fmla="*/ 1 w 207"/>
                  <a:gd name="T53" fmla="*/ 0 h 421"/>
                  <a:gd name="T54" fmla="*/ 1 w 207"/>
                  <a:gd name="T55" fmla="*/ 0 h 421"/>
                  <a:gd name="T56" fmla="*/ 0 w 207"/>
                  <a:gd name="T57" fmla="*/ 0 h 421"/>
                  <a:gd name="T58" fmla="*/ 1 w 207"/>
                  <a:gd name="T59" fmla="*/ 0 h 421"/>
                  <a:gd name="T60" fmla="*/ 1 w 207"/>
                  <a:gd name="T61" fmla="*/ 0 h 42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07"/>
                  <a:gd name="T94" fmla="*/ 0 h 421"/>
                  <a:gd name="T95" fmla="*/ 207 w 207"/>
                  <a:gd name="T96" fmla="*/ 421 h 42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07" h="421">
                    <a:moveTo>
                      <a:pt x="7" y="61"/>
                    </a:moveTo>
                    <a:lnTo>
                      <a:pt x="17" y="91"/>
                    </a:lnTo>
                    <a:lnTo>
                      <a:pt x="27" y="120"/>
                    </a:lnTo>
                    <a:lnTo>
                      <a:pt x="34" y="150"/>
                    </a:lnTo>
                    <a:lnTo>
                      <a:pt x="38" y="183"/>
                    </a:lnTo>
                    <a:lnTo>
                      <a:pt x="35" y="236"/>
                    </a:lnTo>
                    <a:lnTo>
                      <a:pt x="30" y="310"/>
                    </a:lnTo>
                    <a:lnTo>
                      <a:pt x="28" y="380"/>
                    </a:lnTo>
                    <a:lnTo>
                      <a:pt x="35" y="421"/>
                    </a:lnTo>
                    <a:lnTo>
                      <a:pt x="200" y="372"/>
                    </a:lnTo>
                    <a:lnTo>
                      <a:pt x="207" y="42"/>
                    </a:lnTo>
                    <a:lnTo>
                      <a:pt x="198" y="37"/>
                    </a:lnTo>
                    <a:lnTo>
                      <a:pt x="189" y="32"/>
                    </a:lnTo>
                    <a:lnTo>
                      <a:pt x="178" y="29"/>
                    </a:lnTo>
                    <a:lnTo>
                      <a:pt x="168" y="25"/>
                    </a:lnTo>
                    <a:lnTo>
                      <a:pt x="157" y="22"/>
                    </a:lnTo>
                    <a:lnTo>
                      <a:pt x="146" y="19"/>
                    </a:lnTo>
                    <a:lnTo>
                      <a:pt x="133" y="15"/>
                    </a:lnTo>
                    <a:lnTo>
                      <a:pt x="122" y="12"/>
                    </a:lnTo>
                    <a:lnTo>
                      <a:pt x="108" y="9"/>
                    </a:lnTo>
                    <a:lnTo>
                      <a:pt x="95" y="7"/>
                    </a:lnTo>
                    <a:lnTo>
                      <a:pt x="80" y="6"/>
                    </a:lnTo>
                    <a:lnTo>
                      <a:pt x="66" y="4"/>
                    </a:lnTo>
                    <a:lnTo>
                      <a:pt x="51" y="2"/>
                    </a:lnTo>
                    <a:lnTo>
                      <a:pt x="35" y="1"/>
                    </a:lnTo>
                    <a:lnTo>
                      <a:pt x="19" y="0"/>
                    </a:lnTo>
                    <a:lnTo>
                      <a:pt x="2" y="0"/>
                    </a:lnTo>
                    <a:lnTo>
                      <a:pt x="1" y="4"/>
                    </a:lnTo>
                    <a:lnTo>
                      <a:pt x="0" y="16"/>
                    </a:lnTo>
                    <a:lnTo>
                      <a:pt x="1" y="35"/>
                    </a:lnTo>
                    <a:lnTo>
                      <a:pt x="7" y="61"/>
                    </a:lnTo>
                    <a:close/>
                  </a:path>
                </a:pathLst>
              </a:custGeom>
              <a:solidFill>
                <a:srgbClr val="00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5" name="Freeform 422"/>
              <p:cNvSpPr>
                <a:spLocks/>
              </p:cNvSpPr>
              <p:nvPr/>
            </p:nvSpPr>
            <p:spPr bwMode="auto">
              <a:xfrm>
                <a:off x="4478" y="2989"/>
                <a:ext cx="11" cy="12"/>
              </a:xfrm>
              <a:custGeom>
                <a:avLst/>
                <a:gdLst>
                  <a:gd name="T0" fmla="*/ 0 w 23"/>
                  <a:gd name="T1" fmla="*/ 1 h 23"/>
                  <a:gd name="T2" fmla="*/ 0 w 23"/>
                  <a:gd name="T3" fmla="*/ 1 h 23"/>
                  <a:gd name="T4" fmla="*/ 0 w 23"/>
                  <a:gd name="T5" fmla="*/ 1 h 23"/>
                  <a:gd name="T6" fmla="*/ 0 w 23"/>
                  <a:gd name="T7" fmla="*/ 1 h 23"/>
                  <a:gd name="T8" fmla="*/ 0 w 23"/>
                  <a:gd name="T9" fmla="*/ 1 h 23"/>
                  <a:gd name="T10" fmla="*/ 0 w 23"/>
                  <a:gd name="T11" fmla="*/ 1 h 23"/>
                  <a:gd name="T12" fmla="*/ 0 w 23"/>
                  <a:gd name="T13" fmla="*/ 1 h 23"/>
                  <a:gd name="T14" fmla="*/ 0 w 23"/>
                  <a:gd name="T15" fmla="*/ 1 h 23"/>
                  <a:gd name="T16" fmla="*/ 0 w 23"/>
                  <a:gd name="T17" fmla="*/ 1 h 23"/>
                  <a:gd name="T18" fmla="*/ 0 w 23"/>
                  <a:gd name="T19" fmla="*/ 1 h 23"/>
                  <a:gd name="T20" fmla="*/ 0 w 23"/>
                  <a:gd name="T21" fmla="*/ 1 h 23"/>
                  <a:gd name="T22" fmla="*/ 0 w 23"/>
                  <a:gd name="T23" fmla="*/ 1 h 23"/>
                  <a:gd name="T24" fmla="*/ 0 w 23"/>
                  <a:gd name="T25" fmla="*/ 0 h 23"/>
                  <a:gd name="T26" fmla="*/ 0 w 23"/>
                  <a:gd name="T27" fmla="*/ 1 h 23"/>
                  <a:gd name="T28" fmla="*/ 0 w 23"/>
                  <a:gd name="T29" fmla="*/ 1 h 23"/>
                  <a:gd name="T30" fmla="*/ 0 w 23"/>
                  <a:gd name="T31" fmla="*/ 1 h 23"/>
                  <a:gd name="T32" fmla="*/ 0 w 23"/>
                  <a:gd name="T33" fmla="*/ 1 h 23"/>
                  <a:gd name="T34" fmla="*/ 0 w 23"/>
                  <a:gd name="T35" fmla="*/ 1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3"/>
                  <a:gd name="T55" fmla="*/ 0 h 23"/>
                  <a:gd name="T56" fmla="*/ 23 w 23"/>
                  <a:gd name="T57" fmla="*/ 23 h 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3" h="23">
                    <a:moveTo>
                      <a:pt x="0" y="11"/>
                    </a:moveTo>
                    <a:lnTo>
                      <a:pt x="1" y="16"/>
                    </a:lnTo>
                    <a:lnTo>
                      <a:pt x="4" y="19"/>
                    </a:lnTo>
                    <a:lnTo>
                      <a:pt x="7" y="22"/>
                    </a:lnTo>
                    <a:lnTo>
                      <a:pt x="12" y="23"/>
                    </a:lnTo>
                    <a:lnTo>
                      <a:pt x="16" y="22"/>
                    </a:lnTo>
                    <a:lnTo>
                      <a:pt x="20" y="19"/>
                    </a:lnTo>
                    <a:lnTo>
                      <a:pt x="22" y="16"/>
                    </a:lnTo>
                    <a:lnTo>
                      <a:pt x="23" y="11"/>
                    </a:lnTo>
                    <a:lnTo>
                      <a:pt x="22" y="7"/>
                    </a:lnTo>
                    <a:lnTo>
                      <a:pt x="20" y="3"/>
                    </a:lnTo>
                    <a:lnTo>
                      <a:pt x="16" y="1"/>
                    </a:lnTo>
                    <a:lnTo>
                      <a:pt x="12" y="0"/>
                    </a:lnTo>
                    <a:lnTo>
                      <a:pt x="7" y="1"/>
                    </a:lnTo>
                    <a:lnTo>
                      <a:pt x="4" y="3"/>
                    </a:lnTo>
                    <a:lnTo>
                      <a:pt x="1" y="7"/>
                    </a:lnTo>
                    <a:lnTo>
                      <a:pt x="0" y="11"/>
                    </a:lnTo>
                    <a:close/>
                  </a:path>
                </a:pathLst>
              </a:custGeom>
              <a:solidFill>
                <a:srgbClr val="FF1C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6" name="Freeform 423"/>
              <p:cNvSpPr>
                <a:spLocks/>
              </p:cNvSpPr>
              <p:nvPr/>
            </p:nvSpPr>
            <p:spPr bwMode="auto">
              <a:xfrm>
                <a:off x="4480" y="3026"/>
                <a:ext cx="11" cy="12"/>
              </a:xfrm>
              <a:custGeom>
                <a:avLst/>
                <a:gdLst>
                  <a:gd name="T0" fmla="*/ 0 w 23"/>
                  <a:gd name="T1" fmla="*/ 1 h 23"/>
                  <a:gd name="T2" fmla="*/ 0 w 23"/>
                  <a:gd name="T3" fmla="*/ 1 h 23"/>
                  <a:gd name="T4" fmla="*/ 0 w 23"/>
                  <a:gd name="T5" fmla="*/ 1 h 23"/>
                  <a:gd name="T6" fmla="*/ 0 w 23"/>
                  <a:gd name="T7" fmla="*/ 1 h 23"/>
                  <a:gd name="T8" fmla="*/ 0 w 23"/>
                  <a:gd name="T9" fmla="*/ 1 h 23"/>
                  <a:gd name="T10" fmla="*/ 0 w 23"/>
                  <a:gd name="T11" fmla="*/ 1 h 23"/>
                  <a:gd name="T12" fmla="*/ 0 w 23"/>
                  <a:gd name="T13" fmla="*/ 1 h 23"/>
                  <a:gd name="T14" fmla="*/ 0 w 23"/>
                  <a:gd name="T15" fmla="*/ 1 h 23"/>
                  <a:gd name="T16" fmla="*/ 0 w 23"/>
                  <a:gd name="T17" fmla="*/ 1 h 23"/>
                  <a:gd name="T18" fmla="*/ 0 w 23"/>
                  <a:gd name="T19" fmla="*/ 1 h 23"/>
                  <a:gd name="T20" fmla="*/ 0 w 23"/>
                  <a:gd name="T21" fmla="*/ 1 h 23"/>
                  <a:gd name="T22" fmla="*/ 0 w 23"/>
                  <a:gd name="T23" fmla="*/ 1 h 23"/>
                  <a:gd name="T24" fmla="*/ 0 w 23"/>
                  <a:gd name="T25" fmla="*/ 0 h 23"/>
                  <a:gd name="T26" fmla="*/ 0 w 23"/>
                  <a:gd name="T27" fmla="*/ 1 h 23"/>
                  <a:gd name="T28" fmla="*/ 0 w 23"/>
                  <a:gd name="T29" fmla="*/ 1 h 23"/>
                  <a:gd name="T30" fmla="*/ 0 w 23"/>
                  <a:gd name="T31" fmla="*/ 1 h 23"/>
                  <a:gd name="T32" fmla="*/ 0 w 23"/>
                  <a:gd name="T33" fmla="*/ 1 h 23"/>
                  <a:gd name="T34" fmla="*/ 0 w 23"/>
                  <a:gd name="T35" fmla="*/ 1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3"/>
                  <a:gd name="T55" fmla="*/ 0 h 23"/>
                  <a:gd name="T56" fmla="*/ 23 w 23"/>
                  <a:gd name="T57" fmla="*/ 23 h 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3" h="23">
                    <a:moveTo>
                      <a:pt x="0" y="12"/>
                    </a:moveTo>
                    <a:lnTo>
                      <a:pt x="1" y="16"/>
                    </a:lnTo>
                    <a:lnTo>
                      <a:pt x="3" y="20"/>
                    </a:lnTo>
                    <a:lnTo>
                      <a:pt x="6" y="22"/>
                    </a:lnTo>
                    <a:lnTo>
                      <a:pt x="10" y="23"/>
                    </a:lnTo>
                    <a:lnTo>
                      <a:pt x="15" y="22"/>
                    </a:lnTo>
                    <a:lnTo>
                      <a:pt x="19" y="20"/>
                    </a:lnTo>
                    <a:lnTo>
                      <a:pt x="22" y="16"/>
                    </a:lnTo>
                    <a:lnTo>
                      <a:pt x="23" y="12"/>
                    </a:lnTo>
                    <a:lnTo>
                      <a:pt x="22" y="7"/>
                    </a:lnTo>
                    <a:lnTo>
                      <a:pt x="19" y="4"/>
                    </a:lnTo>
                    <a:lnTo>
                      <a:pt x="15" y="1"/>
                    </a:lnTo>
                    <a:lnTo>
                      <a:pt x="10" y="0"/>
                    </a:lnTo>
                    <a:lnTo>
                      <a:pt x="6" y="1"/>
                    </a:lnTo>
                    <a:lnTo>
                      <a:pt x="3" y="4"/>
                    </a:lnTo>
                    <a:lnTo>
                      <a:pt x="1" y="7"/>
                    </a:lnTo>
                    <a:lnTo>
                      <a:pt x="0" y="12"/>
                    </a:lnTo>
                    <a:close/>
                  </a:path>
                </a:pathLst>
              </a:custGeom>
              <a:solidFill>
                <a:srgbClr val="FF1C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7" name="Freeform 424"/>
              <p:cNvSpPr>
                <a:spLocks/>
              </p:cNvSpPr>
              <p:nvPr/>
            </p:nvSpPr>
            <p:spPr bwMode="auto">
              <a:xfrm>
                <a:off x="4501" y="3027"/>
                <a:ext cx="11" cy="11"/>
              </a:xfrm>
              <a:custGeom>
                <a:avLst/>
                <a:gdLst>
                  <a:gd name="T0" fmla="*/ 0 w 21"/>
                  <a:gd name="T1" fmla="*/ 0 h 24"/>
                  <a:gd name="T2" fmla="*/ 1 w 21"/>
                  <a:gd name="T3" fmla="*/ 0 h 24"/>
                  <a:gd name="T4" fmla="*/ 1 w 21"/>
                  <a:gd name="T5" fmla="*/ 0 h 24"/>
                  <a:gd name="T6" fmla="*/ 1 w 21"/>
                  <a:gd name="T7" fmla="*/ 0 h 24"/>
                  <a:gd name="T8" fmla="*/ 1 w 21"/>
                  <a:gd name="T9" fmla="*/ 0 h 24"/>
                  <a:gd name="T10" fmla="*/ 1 w 21"/>
                  <a:gd name="T11" fmla="*/ 0 h 24"/>
                  <a:gd name="T12" fmla="*/ 1 w 21"/>
                  <a:gd name="T13" fmla="*/ 0 h 24"/>
                  <a:gd name="T14" fmla="*/ 1 w 21"/>
                  <a:gd name="T15" fmla="*/ 0 h 24"/>
                  <a:gd name="T16" fmla="*/ 1 w 21"/>
                  <a:gd name="T17" fmla="*/ 0 h 24"/>
                  <a:gd name="T18" fmla="*/ 1 w 21"/>
                  <a:gd name="T19" fmla="*/ 0 h 24"/>
                  <a:gd name="T20" fmla="*/ 1 w 21"/>
                  <a:gd name="T21" fmla="*/ 0 h 24"/>
                  <a:gd name="T22" fmla="*/ 1 w 21"/>
                  <a:gd name="T23" fmla="*/ 0 h 24"/>
                  <a:gd name="T24" fmla="*/ 1 w 21"/>
                  <a:gd name="T25" fmla="*/ 0 h 24"/>
                  <a:gd name="T26" fmla="*/ 1 w 21"/>
                  <a:gd name="T27" fmla="*/ 0 h 24"/>
                  <a:gd name="T28" fmla="*/ 1 w 21"/>
                  <a:gd name="T29" fmla="*/ 0 h 24"/>
                  <a:gd name="T30" fmla="*/ 1 w 21"/>
                  <a:gd name="T31" fmla="*/ 0 h 24"/>
                  <a:gd name="T32" fmla="*/ 0 w 21"/>
                  <a:gd name="T33" fmla="*/ 0 h 24"/>
                  <a:gd name="T34" fmla="*/ 0 w 21"/>
                  <a:gd name="T35" fmla="*/ 0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24"/>
                  <a:gd name="T56" fmla="*/ 21 w 21"/>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24">
                    <a:moveTo>
                      <a:pt x="0" y="12"/>
                    </a:moveTo>
                    <a:lnTo>
                      <a:pt x="1" y="17"/>
                    </a:lnTo>
                    <a:lnTo>
                      <a:pt x="3" y="20"/>
                    </a:lnTo>
                    <a:lnTo>
                      <a:pt x="5" y="22"/>
                    </a:lnTo>
                    <a:lnTo>
                      <a:pt x="10" y="24"/>
                    </a:lnTo>
                    <a:lnTo>
                      <a:pt x="15" y="22"/>
                    </a:lnTo>
                    <a:lnTo>
                      <a:pt x="18" y="20"/>
                    </a:lnTo>
                    <a:lnTo>
                      <a:pt x="20" y="17"/>
                    </a:lnTo>
                    <a:lnTo>
                      <a:pt x="21" y="12"/>
                    </a:lnTo>
                    <a:lnTo>
                      <a:pt x="20" y="7"/>
                    </a:lnTo>
                    <a:lnTo>
                      <a:pt x="18" y="4"/>
                    </a:lnTo>
                    <a:lnTo>
                      <a:pt x="15" y="2"/>
                    </a:lnTo>
                    <a:lnTo>
                      <a:pt x="10" y="0"/>
                    </a:lnTo>
                    <a:lnTo>
                      <a:pt x="5" y="2"/>
                    </a:lnTo>
                    <a:lnTo>
                      <a:pt x="3" y="4"/>
                    </a:lnTo>
                    <a:lnTo>
                      <a:pt x="1" y="7"/>
                    </a:lnTo>
                    <a:lnTo>
                      <a:pt x="0" y="12"/>
                    </a:lnTo>
                    <a:close/>
                  </a:path>
                </a:pathLst>
              </a:custGeom>
              <a:solidFill>
                <a:srgbClr val="FF1C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8" name="Freeform 425"/>
              <p:cNvSpPr>
                <a:spLocks/>
              </p:cNvSpPr>
              <p:nvPr/>
            </p:nvSpPr>
            <p:spPr bwMode="auto">
              <a:xfrm>
                <a:off x="4525" y="3027"/>
                <a:ext cx="12" cy="11"/>
              </a:xfrm>
              <a:custGeom>
                <a:avLst/>
                <a:gdLst>
                  <a:gd name="T0" fmla="*/ 0 w 23"/>
                  <a:gd name="T1" fmla="*/ 0 h 24"/>
                  <a:gd name="T2" fmla="*/ 1 w 23"/>
                  <a:gd name="T3" fmla="*/ 0 h 24"/>
                  <a:gd name="T4" fmla="*/ 1 w 23"/>
                  <a:gd name="T5" fmla="*/ 0 h 24"/>
                  <a:gd name="T6" fmla="*/ 1 w 23"/>
                  <a:gd name="T7" fmla="*/ 0 h 24"/>
                  <a:gd name="T8" fmla="*/ 1 w 23"/>
                  <a:gd name="T9" fmla="*/ 0 h 24"/>
                  <a:gd name="T10" fmla="*/ 1 w 23"/>
                  <a:gd name="T11" fmla="*/ 0 h 24"/>
                  <a:gd name="T12" fmla="*/ 1 w 23"/>
                  <a:gd name="T13" fmla="*/ 0 h 24"/>
                  <a:gd name="T14" fmla="*/ 1 w 23"/>
                  <a:gd name="T15" fmla="*/ 0 h 24"/>
                  <a:gd name="T16" fmla="*/ 1 w 23"/>
                  <a:gd name="T17" fmla="*/ 0 h 24"/>
                  <a:gd name="T18" fmla="*/ 1 w 23"/>
                  <a:gd name="T19" fmla="*/ 0 h 24"/>
                  <a:gd name="T20" fmla="*/ 1 w 23"/>
                  <a:gd name="T21" fmla="*/ 0 h 24"/>
                  <a:gd name="T22" fmla="*/ 1 w 23"/>
                  <a:gd name="T23" fmla="*/ 0 h 24"/>
                  <a:gd name="T24" fmla="*/ 1 w 23"/>
                  <a:gd name="T25" fmla="*/ 0 h 24"/>
                  <a:gd name="T26" fmla="*/ 1 w 23"/>
                  <a:gd name="T27" fmla="*/ 0 h 24"/>
                  <a:gd name="T28" fmla="*/ 1 w 23"/>
                  <a:gd name="T29" fmla="*/ 0 h 24"/>
                  <a:gd name="T30" fmla="*/ 1 w 23"/>
                  <a:gd name="T31" fmla="*/ 0 h 24"/>
                  <a:gd name="T32" fmla="*/ 0 w 23"/>
                  <a:gd name="T33" fmla="*/ 0 h 24"/>
                  <a:gd name="T34" fmla="*/ 0 w 23"/>
                  <a:gd name="T35" fmla="*/ 0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3"/>
                  <a:gd name="T55" fmla="*/ 0 h 24"/>
                  <a:gd name="T56" fmla="*/ 23 w 23"/>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3" h="24">
                    <a:moveTo>
                      <a:pt x="0" y="12"/>
                    </a:moveTo>
                    <a:lnTo>
                      <a:pt x="1" y="17"/>
                    </a:lnTo>
                    <a:lnTo>
                      <a:pt x="3" y="20"/>
                    </a:lnTo>
                    <a:lnTo>
                      <a:pt x="7" y="22"/>
                    </a:lnTo>
                    <a:lnTo>
                      <a:pt x="11" y="24"/>
                    </a:lnTo>
                    <a:lnTo>
                      <a:pt x="16" y="22"/>
                    </a:lnTo>
                    <a:lnTo>
                      <a:pt x="20" y="20"/>
                    </a:lnTo>
                    <a:lnTo>
                      <a:pt x="22" y="17"/>
                    </a:lnTo>
                    <a:lnTo>
                      <a:pt x="23" y="12"/>
                    </a:lnTo>
                    <a:lnTo>
                      <a:pt x="22" y="7"/>
                    </a:lnTo>
                    <a:lnTo>
                      <a:pt x="20" y="4"/>
                    </a:lnTo>
                    <a:lnTo>
                      <a:pt x="16" y="2"/>
                    </a:lnTo>
                    <a:lnTo>
                      <a:pt x="11" y="0"/>
                    </a:lnTo>
                    <a:lnTo>
                      <a:pt x="7" y="2"/>
                    </a:lnTo>
                    <a:lnTo>
                      <a:pt x="3" y="4"/>
                    </a:lnTo>
                    <a:lnTo>
                      <a:pt x="1" y="7"/>
                    </a:lnTo>
                    <a:lnTo>
                      <a:pt x="0" y="12"/>
                    </a:lnTo>
                    <a:close/>
                  </a:path>
                </a:pathLst>
              </a:custGeom>
              <a:solidFill>
                <a:srgbClr val="FF1C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9" name="Freeform 426"/>
              <p:cNvSpPr>
                <a:spLocks/>
              </p:cNvSpPr>
              <p:nvPr/>
            </p:nvSpPr>
            <p:spPr bwMode="auto">
              <a:xfrm>
                <a:off x="4549" y="3027"/>
                <a:ext cx="11" cy="11"/>
              </a:xfrm>
              <a:custGeom>
                <a:avLst/>
                <a:gdLst>
                  <a:gd name="T0" fmla="*/ 0 w 23"/>
                  <a:gd name="T1" fmla="*/ 0 h 24"/>
                  <a:gd name="T2" fmla="*/ 0 w 23"/>
                  <a:gd name="T3" fmla="*/ 0 h 24"/>
                  <a:gd name="T4" fmla="*/ 0 w 23"/>
                  <a:gd name="T5" fmla="*/ 0 h 24"/>
                  <a:gd name="T6" fmla="*/ 0 w 23"/>
                  <a:gd name="T7" fmla="*/ 0 h 24"/>
                  <a:gd name="T8" fmla="*/ 0 w 23"/>
                  <a:gd name="T9" fmla="*/ 0 h 24"/>
                  <a:gd name="T10" fmla="*/ 0 w 23"/>
                  <a:gd name="T11" fmla="*/ 0 h 24"/>
                  <a:gd name="T12" fmla="*/ 0 w 23"/>
                  <a:gd name="T13" fmla="*/ 0 h 24"/>
                  <a:gd name="T14" fmla="*/ 0 w 23"/>
                  <a:gd name="T15" fmla="*/ 0 h 24"/>
                  <a:gd name="T16" fmla="*/ 0 w 23"/>
                  <a:gd name="T17" fmla="*/ 0 h 24"/>
                  <a:gd name="T18" fmla="*/ 0 w 23"/>
                  <a:gd name="T19" fmla="*/ 0 h 24"/>
                  <a:gd name="T20" fmla="*/ 0 w 23"/>
                  <a:gd name="T21" fmla="*/ 0 h 24"/>
                  <a:gd name="T22" fmla="*/ 0 w 23"/>
                  <a:gd name="T23" fmla="*/ 0 h 24"/>
                  <a:gd name="T24" fmla="*/ 0 w 23"/>
                  <a:gd name="T25" fmla="*/ 0 h 24"/>
                  <a:gd name="T26" fmla="*/ 0 w 23"/>
                  <a:gd name="T27" fmla="*/ 0 h 24"/>
                  <a:gd name="T28" fmla="*/ 0 w 23"/>
                  <a:gd name="T29" fmla="*/ 0 h 24"/>
                  <a:gd name="T30" fmla="*/ 0 w 23"/>
                  <a:gd name="T31" fmla="*/ 0 h 24"/>
                  <a:gd name="T32" fmla="*/ 0 w 23"/>
                  <a:gd name="T33" fmla="*/ 0 h 24"/>
                  <a:gd name="T34" fmla="*/ 0 w 23"/>
                  <a:gd name="T35" fmla="*/ 0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3"/>
                  <a:gd name="T55" fmla="*/ 0 h 24"/>
                  <a:gd name="T56" fmla="*/ 23 w 23"/>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3" h="24">
                    <a:moveTo>
                      <a:pt x="0" y="12"/>
                    </a:moveTo>
                    <a:lnTo>
                      <a:pt x="1" y="17"/>
                    </a:lnTo>
                    <a:lnTo>
                      <a:pt x="3" y="20"/>
                    </a:lnTo>
                    <a:lnTo>
                      <a:pt x="7" y="22"/>
                    </a:lnTo>
                    <a:lnTo>
                      <a:pt x="12" y="24"/>
                    </a:lnTo>
                    <a:lnTo>
                      <a:pt x="16" y="22"/>
                    </a:lnTo>
                    <a:lnTo>
                      <a:pt x="20" y="20"/>
                    </a:lnTo>
                    <a:lnTo>
                      <a:pt x="22" y="17"/>
                    </a:lnTo>
                    <a:lnTo>
                      <a:pt x="23" y="12"/>
                    </a:lnTo>
                    <a:lnTo>
                      <a:pt x="22" y="7"/>
                    </a:lnTo>
                    <a:lnTo>
                      <a:pt x="20" y="4"/>
                    </a:lnTo>
                    <a:lnTo>
                      <a:pt x="16" y="2"/>
                    </a:lnTo>
                    <a:lnTo>
                      <a:pt x="12" y="0"/>
                    </a:lnTo>
                    <a:lnTo>
                      <a:pt x="7" y="2"/>
                    </a:lnTo>
                    <a:lnTo>
                      <a:pt x="3" y="4"/>
                    </a:lnTo>
                    <a:lnTo>
                      <a:pt x="1" y="7"/>
                    </a:lnTo>
                    <a:lnTo>
                      <a:pt x="0" y="12"/>
                    </a:lnTo>
                    <a:close/>
                  </a:path>
                </a:pathLst>
              </a:custGeom>
              <a:solidFill>
                <a:srgbClr val="FF1C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0" name="Freeform 427"/>
              <p:cNvSpPr>
                <a:spLocks/>
              </p:cNvSpPr>
              <p:nvPr/>
            </p:nvSpPr>
            <p:spPr bwMode="auto">
              <a:xfrm>
                <a:off x="4478" y="3078"/>
                <a:ext cx="11" cy="12"/>
              </a:xfrm>
              <a:custGeom>
                <a:avLst/>
                <a:gdLst>
                  <a:gd name="T0" fmla="*/ 0 w 23"/>
                  <a:gd name="T1" fmla="*/ 1 h 23"/>
                  <a:gd name="T2" fmla="*/ 0 w 23"/>
                  <a:gd name="T3" fmla="*/ 1 h 23"/>
                  <a:gd name="T4" fmla="*/ 0 w 23"/>
                  <a:gd name="T5" fmla="*/ 1 h 23"/>
                  <a:gd name="T6" fmla="*/ 0 w 23"/>
                  <a:gd name="T7" fmla="*/ 1 h 23"/>
                  <a:gd name="T8" fmla="*/ 0 w 23"/>
                  <a:gd name="T9" fmla="*/ 1 h 23"/>
                  <a:gd name="T10" fmla="*/ 0 w 23"/>
                  <a:gd name="T11" fmla="*/ 1 h 23"/>
                  <a:gd name="T12" fmla="*/ 0 w 23"/>
                  <a:gd name="T13" fmla="*/ 1 h 23"/>
                  <a:gd name="T14" fmla="*/ 0 w 23"/>
                  <a:gd name="T15" fmla="*/ 1 h 23"/>
                  <a:gd name="T16" fmla="*/ 0 w 23"/>
                  <a:gd name="T17" fmla="*/ 1 h 23"/>
                  <a:gd name="T18" fmla="*/ 0 w 23"/>
                  <a:gd name="T19" fmla="*/ 1 h 23"/>
                  <a:gd name="T20" fmla="*/ 0 w 23"/>
                  <a:gd name="T21" fmla="*/ 1 h 23"/>
                  <a:gd name="T22" fmla="*/ 0 w 23"/>
                  <a:gd name="T23" fmla="*/ 1 h 23"/>
                  <a:gd name="T24" fmla="*/ 0 w 23"/>
                  <a:gd name="T25" fmla="*/ 0 h 23"/>
                  <a:gd name="T26" fmla="*/ 0 w 23"/>
                  <a:gd name="T27" fmla="*/ 1 h 23"/>
                  <a:gd name="T28" fmla="*/ 0 w 23"/>
                  <a:gd name="T29" fmla="*/ 1 h 23"/>
                  <a:gd name="T30" fmla="*/ 0 w 23"/>
                  <a:gd name="T31" fmla="*/ 1 h 23"/>
                  <a:gd name="T32" fmla="*/ 0 w 23"/>
                  <a:gd name="T33" fmla="*/ 1 h 23"/>
                  <a:gd name="T34" fmla="*/ 0 w 23"/>
                  <a:gd name="T35" fmla="*/ 1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3"/>
                  <a:gd name="T55" fmla="*/ 0 h 23"/>
                  <a:gd name="T56" fmla="*/ 23 w 23"/>
                  <a:gd name="T57" fmla="*/ 23 h 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3" h="23">
                    <a:moveTo>
                      <a:pt x="0" y="12"/>
                    </a:moveTo>
                    <a:lnTo>
                      <a:pt x="1" y="16"/>
                    </a:lnTo>
                    <a:lnTo>
                      <a:pt x="4" y="20"/>
                    </a:lnTo>
                    <a:lnTo>
                      <a:pt x="7" y="22"/>
                    </a:lnTo>
                    <a:lnTo>
                      <a:pt x="12" y="23"/>
                    </a:lnTo>
                    <a:lnTo>
                      <a:pt x="16" y="22"/>
                    </a:lnTo>
                    <a:lnTo>
                      <a:pt x="20" y="20"/>
                    </a:lnTo>
                    <a:lnTo>
                      <a:pt x="22" y="16"/>
                    </a:lnTo>
                    <a:lnTo>
                      <a:pt x="23" y="12"/>
                    </a:lnTo>
                    <a:lnTo>
                      <a:pt x="22" y="7"/>
                    </a:lnTo>
                    <a:lnTo>
                      <a:pt x="20" y="3"/>
                    </a:lnTo>
                    <a:lnTo>
                      <a:pt x="16" y="1"/>
                    </a:lnTo>
                    <a:lnTo>
                      <a:pt x="12" y="0"/>
                    </a:lnTo>
                    <a:lnTo>
                      <a:pt x="7" y="1"/>
                    </a:lnTo>
                    <a:lnTo>
                      <a:pt x="4" y="3"/>
                    </a:lnTo>
                    <a:lnTo>
                      <a:pt x="1" y="7"/>
                    </a:lnTo>
                    <a:lnTo>
                      <a:pt x="0" y="12"/>
                    </a:lnTo>
                    <a:close/>
                  </a:path>
                </a:pathLst>
              </a:custGeom>
              <a:solidFill>
                <a:srgbClr val="FF1C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1" name="Freeform 428"/>
              <p:cNvSpPr>
                <a:spLocks/>
              </p:cNvSpPr>
              <p:nvPr/>
            </p:nvSpPr>
            <p:spPr bwMode="auto">
              <a:xfrm>
                <a:off x="4478" y="3109"/>
                <a:ext cx="11" cy="11"/>
              </a:xfrm>
              <a:custGeom>
                <a:avLst/>
                <a:gdLst>
                  <a:gd name="T0" fmla="*/ 0 w 23"/>
                  <a:gd name="T1" fmla="*/ 0 h 23"/>
                  <a:gd name="T2" fmla="*/ 0 w 23"/>
                  <a:gd name="T3" fmla="*/ 0 h 23"/>
                  <a:gd name="T4" fmla="*/ 0 w 23"/>
                  <a:gd name="T5" fmla="*/ 0 h 23"/>
                  <a:gd name="T6" fmla="*/ 0 w 23"/>
                  <a:gd name="T7" fmla="*/ 0 h 23"/>
                  <a:gd name="T8" fmla="*/ 0 w 23"/>
                  <a:gd name="T9" fmla="*/ 0 h 23"/>
                  <a:gd name="T10" fmla="*/ 0 w 23"/>
                  <a:gd name="T11" fmla="*/ 0 h 23"/>
                  <a:gd name="T12" fmla="*/ 0 w 23"/>
                  <a:gd name="T13" fmla="*/ 0 h 23"/>
                  <a:gd name="T14" fmla="*/ 0 w 23"/>
                  <a:gd name="T15" fmla="*/ 0 h 23"/>
                  <a:gd name="T16" fmla="*/ 0 w 23"/>
                  <a:gd name="T17" fmla="*/ 0 h 23"/>
                  <a:gd name="T18" fmla="*/ 0 w 23"/>
                  <a:gd name="T19" fmla="*/ 0 h 23"/>
                  <a:gd name="T20" fmla="*/ 0 w 23"/>
                  <a:gd name="T21" fmla="*/ 0 h 23"/>
                  <a:gd name="T22" fmla="*/ 0 w 23"/>
                  <a:gd name="T23" fmla="*/ 0 h 23"/>
                  <a:gd name="T24" fmla="*/ 0 w 23"/>
                  <a:gd name="T25" fmla="*/ 0 h 23"/>
                  <a:gd name="T26" fmla="*/ 0 w 23"/>
                  <a:gd name="T27" fmla="*/ 0 h 23"/>
                  <a:gd name="T28" fmla="*/ 0 w 23"/>
                  <a:gd name="T29" fmla="*/ 0 h 23"/>
                  <a:gd name="T30" fmla="*/ 0 w 23"/>
                  <a:gd name="T31" fmla="*/ 0 h 23"/>
                  <a:gd name="T32" fmla="*/ 0 w 23"/>
                  <a:gd name="T33" fmla="*/ 0 h 23"/>
                  <a:gd name="T34" fmla="*/ 0 w 23"/>
                  <a:gd name="T35" fmla="*/ 0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3"/>
                  <a:gd name="T55" fmla="*/ 0 h 23"/>
                  <a:gd name="T56" fmla="*/ 23 w 23"/>
                  <a:gd name="T57" fmla="*/ 23 h 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3" h="23">
                    <a:moveTo>
                      <a:pt x="0" y="12"/>
                    </a:moveTo>
                    <a:lnTo>
                      <a:pt x="1" y="16"/>
                    </a:lnTo>
                    <a:lnTo>
                      <a:pt x="4" y="20"/>
                    </a:lnTo>
                    <a:lnTo>
                      <a:pt x="7" y="22"/>
                    </a:lnTo>
                    <a:lnTo>
                      <a:pt x="12" y="23"/>
                    </a:lnTo>
                    <a:lnTo>
                      <a:pt x="16" y="22"/>
                    </a:lnTo>
                    <a:lnTo>
                      <a:pt x="20" y="20"/>
                    </a:lnTo>
                    <a:lnTo>
                      <a:pt x="22" y="16"/>
                    </a:lnTo>
                    <a:lnTo>
                      <a:pt x="23" y="12"/>
                    </a:lnTo>
                    <a:lnTo>
                      <a:pt x="22" y="7"/>
                    </a:lnTo>
                    <a:lnTo>
                      <a:pt x="20" y="3"/>
                    </a:lnTo>
                    <a:lnTo>
                      <a:pt x="16" y="1"/>
                    </a:lnTo>
                    <a:lnTo>
                      <a:pt x="12" y="0"/>
                    </a:lnTo>
                    <a:lnTo>
                      <a:pt x="7" y="1"/>
                    </a:lnTo>
                    <a:lnTo>
                      <a:pt x="4" y="3"/>
                    </a:lnTo>
                    <a:lnTo>
                      <a:pt x="1" y="7"/>
                    </a:lnTo>
                    <a:lnTo>
                      <a:pt x="0" y="12"/>
                    </a:lnTo>
                    <a:close/>
                  </a:path>
                </a:pathLst>
              </a:custGeom>
              <a:solidFill>
                <a:srgbClr val="FF1C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2" name="Freeform 429"/>
              <p:cNvSpPr>
                <a:spLocks/>
              </p:cNvSpPr>
              <p:nvPr/>
            </p:nvSpPr>
            <p:spPr bwMode="auto">
              <a:xfrm>
                <a:off x="4478" y="3142"/>
                <a:ext cx="12" cy="12"/>
              </a:xfrm>
              <a:custGeom>
                <a:avLst/>
                <a:gdLst>
                  <a:gd name="T0" fmla="*/ 0 w 23"/>
                  <a:gd name="T1" fmla="*/ 1 h 23"/>
                  <a:gd name="T2" fmla="*/ 1 w 23"/>
                  <a:gd name="T3" fmla="*/ 1 h 23"/>
                  <a:gd name="T4" fmla="*/ 1 w 23"/>
                  <a:gd name="T5" fmla="*/ 1 h 23"/>
                  <a:gd name="T6" fmla="*/ 1 w 23"/>
                  <a:gd name="T7" fmla="*/ 1 h 23"/>
                  <a:gd name="T8" fmla="*/ 1 w 23"/>
                  <a:gd name="T9" fmla="*/ 1 h 23"/>
                  <a:gd name="T10" fmla="*/ 1 w 23"/>
                  <a:gd name="T11" fmla="*/ 1 h 23"/>
                  <a:gd name="T12" fmla="*/ 1 w 23"/>
                  <a:gd name="T13" fmla="*/ 1 h 23"/>
                  <a:gd name="T14" fmla="*/ 1 w 23"/>
                  <a:gd name="T15" fmla="*/ 1 h 23"/>
                  <a:gd name="T16" fmla="*/ 1 w 23"/>
                  <a:gd name="T17" fmla="*/ 1 h 23"/>
                  <a:gd name="T18" fmla="*/ 1 w 23"/>
                  <a:gd name="T19" fmla="*/ 1 h 23"/>
                  <a:gd name="T20" fmla="*/ 1 w 23"/>
                  <a:gd name="T21" fmla="*/ 1 h 23"/>
                  <a:gd name="T22" fmla="*/ 1 w 23"/>
                  <a:gd name="T23" fmla="*/ 1 h 23"/>
                  <a:gd name="T24" fmla="*/ 1 w 23"/>
                  <a:gd name="T25" fmla="*/ 0 h 23"/>
                  <a:gd name="T26" fmla="*/ 1 w 23"/>
                  <a:gd name="T27" fmla="*/ 1 h 23"/>
                  <a:gd name="T28" fmla="*/ 1 w 23"/>
                  <a:gd name="T29" fmla="*/ 1 h 23"/>
                  <a:gd name="T30" fmla="*/ 1 w 23"/>
                  <a:gd name="T31" fmla="*/ 1 h 23"/>
                  <a:gd name="T32" fmla="*/ 0 w 23"/>
                  <a:gd name="T33" fmla="*/ 1 h 23"/>
                  <a:gd name="T34" fmla="*/ 0 w 23"/>
                  <a:gd name="T35" fmla="*/ 1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3"/>
                  <a:gd name="T55" fmla="*/ 0 h 23"/>
                  <a:gd name="T56" fmla="*/ 23 w 23"/>
                  <a:gd name="T57" fmla="*/ 23 h 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3" h="23">
                    <a:moveTo>
                      <a:pt x="0" y="13"/>
                    </a:moveTo>
                    <a:lnTo>
                      <a:pt x="2" y="17"/>
                    </a:lnTo>
                    <a:lnTo>
                      <a:pt x="4" y="20"/>
                    </a:lnTo>
                    <a:lnTo>
                      <a:pt x="7" y="22"/>
                    </a:lnTo>
                    <a:lnTo>
                      <a:pt x="12" y="23"/>
                    </a:lnTo>
                    <a:lnTo>
                      <a:pt x="17" y="22"/>
                    </a:lnTo>
                    <a:lnTo>
                      <a:pt x="20" y="20"/>
                    </a:lnTo>
                    <a:lnTo>
                      <a:pt x="22" y="17"/>
                    </a:lnTo>
                    <a:lnTo>
                      <a:pt x="23" y="13"/>
                    </a:lnTo>
                    <a:lnTo>
                      <a:pt x="22" y="8"/>
                    </a:lnTo>
                    <a:lnTo>
                      <a:pt x="20" y="3"/>
                    </a:lnTo>
                    <a:lnTo>
                      <a:pt x="17" y="1"/>
                    </a:lnTo>
                    <a:lnTo>
                      <a:pt x="12" y="0"/>
                    </a:lnTo>
                    <a:lnTo>
                      <a:pt x="7" y="1"/>
                    </a:lnTo>
                    <a:lnTo>
                      <a:pt x="4" y="3"/>
                    </a:lnTo>
                    <a:lnTo>
                      <a:pt x="2" y="8"/>
                    </a:lnTo>
                    <a:lnTo>
                      <a:pt x="0" y="13"/>
                    </a:lnTo>
                    <a:close/>
                  </a:path>
                </a:pathLst>
              </a:custGeom>
              <a:solidFill>
                <a:srgbClr val="FF1C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3" name="Freeform 430"/>
              <p:cNvSpPr>
                <a:spLocks/>
              </p:cNvSpPr>
              <p:nvPr/>
            </p:nvSpPr>
            <p:spPr bwMode="auto">
              <a:xfrm>
                <a:off x="4596" y="3200"/>
                <a:ext cx="12" cy="10"/>
              </a:xfrm>
              <a:custGeom>
                <a:avLst/>
                <a:gdLst>
                  <a:gd name="T0" fmla="*/ 0 w 23"/>
                  <a:gd name="T1" fmla="*/ 0 h 22"/>
                  <a:gd name="T2" fmla="*/ 1 w 23"/>
                  <a:gd name="T3" fmla="*/ 0 h 22"/>
                  <a:gd name="T4" fmla="*/ 1 w 23"/>
                  <a:gd name="T5" fmla="*/ 0 h 22"/>
                  <a:gd name="T6" fmla="*/ 1 w 23"/>
                  <a:gd name="T7" fmla="*/ 0 h 22"/>
                  <a:gd name="T8" fmla="*/ 1 w 23"/>
                  <a:gd name="T9" fmla="*/ 0 h 22"/>
                  <a:gd name="T10" fmla="*/ 1 w 23"/>
                  <a:gd name="T11" fmla="*/ 0 h 22"/>
                  <a:gd name="T12" fmla="*/ 1 w 23"/>
                  <a:gd name="T13" fmla="*/ 0 h 22"/>
                  <a:gd name="T14" fmla="*/ 1 w 23"/>
                  <a:gd name="T15" fmla="*/ 0 h 22"/>
                  <a:gd name="T16" fmla="*/ 1 w 23"/>
                  <a:gd name="T17" fmla="*/ 0 h 22"/>
                  <a:gd name="T18" fmla="*/ 1 w 23"/>
                  <a:gd name="T19" fmla="*/ 0 h 22"/>
                  <a:gd name="T20" fmla="*/ 1 w 23"/>
                  <a:gd name="T21" fmla="*/ 0 h 22"/>
                  <a:gd name="T22" fmla="*/ 1 w 23"/>
                  <a:gd name="T23" fmla="*/ 0 h 22"/>
                  <a:gd name="T24" fmla="*/ 1 w 23"/>
                  <a:gd name="T25" fmla="*/ 0 h 22"/>
                  <a:gd name="T26" fmla="*/ 1 w 23"/>
                  <a:gd name="T27" fmla="*/ 0 h 22"/>
                  <a:gd name="T28" fmla="*/ 1 w 23"/>
                  <a:gd name="T29" fmla="*/ 0 h 22"/>
                  <a:gd name="T30" fmla="*/ 1 w 23"/>
                  <a:gd name="T31" fmla="*/ 0 h 22"/>
                  <a:gd name="T32" fmla="*/ 0 w 23"/>
                  <a:gd name="T33" fmla="*/ 0 h 22"/>
                  <a:gd name="T34" fmla="*/ 0 w 23"/>
                  <a:gd name="T35" fmla="*/ 0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3"/>
                  <a:gd name="T55" fmla="*/ 0 h 22"/>
                  <a:gd name="T56" fmla="*/ 23 w 23"/>
                  <a:gd name="T57" fmla="*/ 22 h 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3" h="22">
                    <a:moveTo>
                      <a:pt x="0" y="10"/>
                    </a:moveTo>
                    <a:lnTo>
                      <a:pt x="1" y="15"/>
                    </a:lnTo>
                    <a:lnTo>
                      <a:pt x="3" y="18"/>
                    </a:lnTo>
                    <a:lnTo>
                      <a:pt x="7" y="21"/>
                    </a:lnTo>
                    <a:lnTo>
                      <a:pt x="11" y="22"/>
                    </a:lnTo>
                    <a:lnTo>
                      <a:pt x="16" y="21"/>
                    </a:lnTo>
                    <a:lnTo>
                      <a:pt x="19" y="18"/>
                    </a:lnTo>
                    <a:lnTo>
                      <a:pt x="22" y="15"/>
                    </a:lnTo>
                    <a:lnTo>
                      <a:pt x="23" y="10"/>
                    </a:lnTo>
                    <a:lnTo>
                      <a:pt x="22" y="6"/>
                    </a:lnTo>
                    <a:lnTo>
                      <a:pt x="19" y="3"/>
                    </a:lnTo>
                    <a:lnTo>
                      <a:pt x="16" y="1"/>
                    </a:lnTo>
                    <a:lnTo>
                      <a:pt x="11" y="0"/>
                    </a:lnTo>
                    <a:lnTo>
                      <a:pt x="7" y="1"/>
                    </a:lnTo>
                    <a:lnTo>
                      <a:pt x="3" y="3"/>
                    </a:lnTo>
                    <a:lnTo>
                      <a:pt x="1" y="6"/>
                    </a:lnTo>
                    <a:lnTo>
                      <a:pt x="0" y="10"/>
                    </a:lnTo>
                    <a:close/>
                  </a:path>
                </a:pathLst>
              </a:custGeom>
              <a:solidFill>
                <a:srgbClr val="FF1C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4" name="Freeform 431"/>
              <p:cNvSpPr>
                <a:spLocks/>
              </p:cNvSpPr>
              <p:nvPr/>
            </p:nvSpPr>
            <p:spPr bwMode="auto">
              <a:xfrm>
                <a:off x="4596" y="3225"/>
                <a:ext cx="12" cy="11"/>
              </a:xfrm>
              <a:custGeom>
                <a:avLst/>
                <a:gdLst>
                  <a:gd name="T0" fmla="*/ 0 w 23"/>
                  <a:gd name="T1" fmla="*/ 0 h 23"/>
                  <a:gd name="T2" fmla="*/ 1 w 23"/>
                  <a:gd name="T3" fmla="*/ 0 h 23"/>
                  <a:gd name="T4" fmla="*/ 1 w 23"/>
                  <a:gd name="T5" fmla="*/ 0 h 23"/>
                  <a:gd name="T6" fmla="*/ 1 w 23"/>
                  <a:gd name="T7" fmla="*/ 0 h 23"/>
                  <a:gd name="T8" fmla="*/ 1 w 23"/>
                  <a:gd name="T9" fmla="*/ 0 h 23"/>
                  <a:gd name="T10" fmla="*/ 1 w 23"/>
                  <a:gd name="T11" fmla="*/ 0 h 23"/>
                  <a:gd name="T12" fmla="*/ 1 w 23"/>
                  <a:gd name="T13" fmla="*/ 0 h 23"/>
                  <a:gd name="T14" fmla="*/ 1 w 23"/>
                  <a:gd name="T15" fmla="*/ 0 h 23"/>
                  <a:gd name="T16" fmla="*/ 1 w 23"/>
                  <a:gd name="T17" fmla="*/ 0 h 23"/>
                  <a:gd name="T18" fmla="*/ 1 w 23"/>
                  <a:gd name="T19" fmla="*/ 0 h 23"/>
                  <a:gd name="T20" fmla="*/ 1 w 23"/>
                  <a:gd name="T21" fmla="*/ 0 h 23"/>
                  <a:gd name="T22" fmla="*/ 1 w 23"/>
                  <a:gd name="T23" fmla="*/ 0 h 23"/>
                  <a:gd name="T24" fmla="*/ 1 w 23"/>
                  <a:gd name="T25" fmla="*/ 0 h 23"/>
                  <a:gd name="T26" fmla="*/ 1 w 23"/>
                  <a:gd name="T27" fmla="*/ 0 h 23"/>
                  <a:gd name="T28" fmla="*/ 1 w 23"/>
                  <a:gd name="T29" fmla="*/ 0 h 23"/>
                  <a:gd name="T30" fmla="*/ 1 w 23"/>
                  <a:gd name="T31" fmla="*/ 0 h 23"/>
                  <a:gd name="T32" fmla="*/ 0 w 23"/>
                  <a:gd name="T33" fmla="*/ 0 h 23"/>
                  <a:gd name="T34" fmla="*/ 0 w 23"/>
                  <a:gd name="T35" fmla="*/ 0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3"/>
                  <a:gd name="T55" fmla="*/ 0 h 23"/>
                  <a:gd name="T56" fmla="*/ 23 w 23"/>
                  <a:gd name="T57" fmla="*/ 23 h 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3" h="23">
                    <a:moveTo>
                      <a:pt x="0" y="11"/>
                    </a:moveTo>
                    <a:lnTo>
                      <a:pt x="1" y="16"/>
                    </a:lnTo>
                    <a:lnTo>
                      <a:pt x="3" y="19"/>
                    </a:lnTo>
                    <a:lnTo>
                      <a:pt x="7" y="22"/>
                    </a:lnTo>
                    <a:lnTo>
                      <a:pt x="11" y="23"/>
                    </a:lnTo>
                    <a:lnTo>
                      <a:pt x="16" y="22"/>
                    </a:lnTo>
                    <a:lnTo>
                      <a:pt x="19" y="19"/>
                    </a:lnTo>
                    <a:lnTo>
                      <a:pt x="22" y="16"/>
                    </a:lnTo>
                    <a:lnTo>
                      <a:pt x="23" y="11"/>
                    </a:lnTo>
                    <a:lnTo>
                      <a:pt x="22" y="7"/>
                    </a:lnTo>
                    <a:lnTo>
                      <a:pt x="19" y="3"/>
                    </a:lnTo>
                    <a:lnTo>
                      <a:pt x="16" y="1"/>
                    </a:lnTo>
                    <a:lnTo>
                      <a:pt x="11" y="0"/>
                    </a:lnTo>
                    <a:lnTo>
                      <a:pt x="7" y="1"/>
                    </a:lnTo>
                    <a:lnTo>
                      <a:pt x="3" y="3"/>
                    </a:lnTo>
                    <a:lnTo>
                      <a:pt x="1" y="7"/>
                    </a:lnTo>
                    <a:lnTo>
                      <a:pt x="0" y="11"/>
                    </a:lnTo>
                    <a:close/>
                  </a:path>
                </a:pathLst>
              </a:custGeom>
              <a:solidFill>
                <a:srgbClr val="FF1C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5" name="Freeform 432"/>
              <p:cNvSpPr>
                <a:spLocks/>
              </p:cNvSpPr>
              <p:nvPr/>
            </p:nvSpPr>
            <p:spPr bwMode="auto">
              <a:xfrm>
                <a:off x="4597" y="3251"/>
                <a:ext cx="12" cy="12"/>
              </a:xfrm>
              <a:custGeom>
                <a:avLst/>
                <a:gdLst>
                  <a:gd name="T0" fmla="*/ 0 w 23"/>
                  <a:gd name="T1" fmla="*/ 1 h 23"/>
                  <a:gd name="T2" fmla="*/ 1 w 23"/>
                  <a:gd name="T3" fmla="*/ 1 h 23"/>
                  <a:gd name="T4" fmla="*/ 1 w 23"/>
                  <a:gd name="T5" fmla="*/ 1 h 23"/>
                  <a:gd name="T6" fmla="*/ 1 w 23"/>
                  <a:gd name="T7" fmla="*/ 1 h 23"/>
                  <a:gd name="T8" fmla="*/ 1 w 23"/>
                  <a:gd name="T9" fmla="*/ 1 h 23"/>
                  <a:gd name="T10" fmla="*/ 1 w 23"/>
                  <a:gd name="T11" fmla="*/ 1 h 23"/>
                  <a:gd name="T12" fmla="*/ 1 w 23"/>
                  <a:gd name="T13" fmla="*/ 1 h 23"/>
                  <a:gd name="T14" fmla="*/ 1 w 23"/>
                  <a:gd name="T15" fmla="*/ 1 h 23"/>
                  <a:gd name="T16" fmla="*/ 1 w 23"/>
                  <a:gd name="T17" fmla="*/ 1 h 23"/>
                  <a:gd name="T18" fmla="*/ 1 w 23"/>
                  <a:gd name="T19" fmla="*/ 1 h 23"/>
                  <a:gd name="T20" fmla="*/ 1 w 23"/>
                  <a:gd name="T21" fmla="*/ 1 h 23"/>
                  <a:gd name="T22" fmla="*/ 1 w 23"/>
                  <a:gd name="T23" fmla="*/ 1 h 23"/>
                  <a:gd name="T24" fmla="*/ 1 w 23"/>
                  <a:gd name="T25" fmla="*/ 0 h 23"/>
                  <a:gd name="T26" fmla="*/ 1 w 23"/>
                  <a:gd name="T27" fmla="*/ 1 h 23"/>
                  <a:gd name="T28" fmla="*/ 1 w 23"/>
                  <a:gd name="T29" fmla="*/ 1 h 23"/>
                  <a:gd name="T30" fmla="*/ 1 w 23"/>
                  <a:gd name="T31" fmla="*/ 1 h 23"/>
                  <a:gd name="T32" fmla="*/ 0 w 23"/>
                  <a:gd name="T33" fmla="*/ 1 h 23"/>
                  <a:gd name="T34" fmla="*/ 0 w 23"/>
                  <a:gd name="T35" fmla="*/ 1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3"/>
                  <a:gd name="T55" fmla="*/ 0 h 23"/>
                  <a:gd name="T56" fmla="*/ 23 w 23"/>
                  <a:gd name="T57" fmla="*/ 23 h 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3" h="23">
                    <a:moveTo>
                      <a:pt x="0" y="12"/>
                    </a:moveTo>
                    <a:lnTo>
                      <a:pt x="1" y="17"/>
                    </a:lnTo>
                    <a:lnTo>
                      <a:pt x="3" y="19"/>
                    </a:lnTo>
                    <a:lnTo>
                      <a:pt x="7" y="22"/>
                    </a:lnTo>
                    <a:lnTo>
                      <a:pt x="11" y="23"/>
                    </a:lnTo>
                    <a:lnTo>
                      <a:pt x="16" y="22"/>
                    </a:lnTo>
                    <a:lnTo>
                      <a:pt x="20" y="19"/>
                    </a:lnTo>
                    <a:lnTo>
                      <a:pt x="22" y="17"/>
                    </a:lnTo>
                    <a:lnTo>
                      <a:pt x="23" y="12"/>
                    </a:lnTo>
                    <a:lnTo>
                      <a:pt x="22" y="8"/>
                    </a:lnTo>
                    <a:lnTo>
                      <a:pt x="20" y="3"/>
                    </a:lnTo>
                    <a:lnTo>
                      <a:pt x="16" y="1"/>
                    </a:lnTo>
                    <a:lnTo>
                      <a:pt x="11" y="0"/>
                    </a:lnTo>
                    <a:lnTo>
                      <a:pt x="7" y="1"/>
                    </a:lnTo>
                    <a:lnTo>
                      <a:pt x="3" y="3"/>
                    </a:lnTo>
                    <a:lnTo>
                      <a:pt x="1" y="8"/>
                    </a:lnTo>
                    <a:lnTo>
                      <a:pt x="0" y="12"/>
                    </a:lnTo>
                    <a:close/>
                  </a:path>
                </a:pathLst>
              </a:custGeom>
              <a:solidFill>
                <a:srgbClr val="FF1C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6" name="Freeform 433"/>
              <p:cNvSpPr>
                <a:spLocks/>
              </p:cNvSpPr>
              <p:nvPr/>
            </p:nvSpPr>
            <p:spPr bwMode="auto">
              <a:xfrm>
                <a:off x="4599" y="3277"/>
                <a:ext cx="12" cy="12"/>
              </a:xfrm>
              <a:custGeom>
                <a:avLst/>
                <a:gdLst>
                  <a:gd name="T0" fmla="*/ 0 w 23"/>
                  <a:gd name="T1" fmla="*/ 1 h 23"/>
                  <a:gd name="T2" fmla="*/ 1 w 23"/>
                  <a:gd name="T3" fmla="*/ 1 h 23"/>
                  <a:gd name="T4" fmla="*/ 1 w 23"/>
                  <a:gd name="T5" fmla="*/ 1 h 23"/>
                  <a:gd name="T6" fmla="*/ 1 w 23"/>
                  <a:gd name="T7" fmla="*/ 1 h 23"/>
                  <a:gd name="T8" fmla="*/ 1 w 23"/>
                  <a:gd name="T9" fmla="*/ 1 h 23"/>
                  <a:gd name="T10" fmla="*/ 1 w 23"/>
                  <a:gd name="T11" fmla="*/ 1 h 23"/>
                  <a:gd name="T12" fmla="*/ 1 w 23"/>
                  <a:gd name="T13" fmla="*/ 1 h 23"/>
                  <a:gd name="T14" fmla="*/ 1 w 23"/>
                  <a:gd name="T15" fmla="*/ 1 h 23"/>
                  <a:gd name="T16" fmla="*/ 1 w 23"/>
                  <a:gd name="T17" fmla="*/ 1 h 23"/>
                  <a:gd name="T18" fmla="*/ 1 w 23"/>
                  <a:gd name="T19" fmla="*/ 1 h 23"/>
                  <a:gd name="T20" fmla="*/ 1 w 23"/>
                  <a:gd name="T21" fmla="*/ 1 h 23"/>
                  <a:gd name="T22" fmla="*/ 1 w 23"/>
                  <a:gd name="T23" fmla="*/ 1 h 23"/>
                  <a:gd name="T24" fmla="*/ 1 w 23"/>
                  <a:gd name="T25" fmla="*/ 0 h 23"/>
                  <a:gd name="T26" fmla="*/ 1 w 23"/>
                  <a:gd name="T27" fmla="*/ 1 h 23"/>
                  <a:gd name="T28" fmla="*/ 1 w 23"/>
                  <a:gd name="T29" fmla="*/ 1 h 23"/>
                  <a:gd name="T30" fmla="*/ 1 w 23"/>
                  <a:gd name="T31" fmla="*/ 1 h 23"/>
                  <a:gd name="T32" fmla="*/ 0 w 23"/>
                  <a:gd name="T33" fmla="*/ 1 h 23"/>
                  <a:gd name="T34" fmla="*/ 0 w 23"/>
                  <a:gd name="T35" fmla="*/ 1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3"/>
                  <a:gd name="T55" fmla="*/ 0 h 23"/>
                  <a:gd name="T56" fmla="*/ 23 w 23"/>
                  <a:gd name="T57" fmla="*/ 23 h 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3" h="23">
                    <a:moveTo>
                      <a:pt x="0" y="11"/>
                    </a:moveTo>
                    <a:lnTo>
                      <a:pt x="2" y="16"/>
                    </a:lnTo>
                    <a:lnTo>
                      <a:pt x="3" y="19"/>
                    </a:lnTo>
                    <a:lnTo>
                      <a:pt x="6" y="21"/>
                    </a:lnTo>
                    <a:lnTo>
                      <a:pt x="12" y="23"/>
                    </a:lnTo>
                    <a:lnTo>
                      <a:pt x="17" y="21"/>
                    </a:lnTo>
                    <a:lnTo>
                      <a:pt x="20" y="19"/>
                    </a:lnTo>
                    <a:lnTo>
                      <a:pt x="22" y="16"/>
                    </a:lnTo>
                    <a:lnTo>
                      <a:pt x="23" y="11"/>
                    </a:lnTo>
                    <a:lnTo>
                      <a:pt x="22" y="6"/>
                    </a:lnTo>
                    <a:lnTo>
                      <a:pt x="20" y="3"/>
                    </a:lnTo>
                    <a:lnTo>
                      <a:pt x="17" y="1"/>
                    </a:lnTo>
                    <a:lnTo>
                      <a:pt x="12" y="0"/>
                    </a:lnTo>
                    <a:lnTo>
                      <a:pt x="6" y="1"/>
                    </a:lnTo>
                    <a:lnTo>
                      <a:pt x="3" y="3"/>
                    </a:lnTo>
                    <a:lnTo>
                      <a:pt x="2" y="6"/>
                    </a:lnTo>
                    <a:lnTo>
                      <a:pt x="0" y="11"/>
                    </a:lnTo>
                    <a:close/>
                  </a:path>
                </a:pathLst>
              </a:custGeom>
              <a:solidFill>
                <a:srgbClr val="FF1C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7" name="Freeform 434"/>
              <p:cNvSpPr>
                <a:spLocks/>
              </p:cNvSpPr>
              <p:nvPr/>
            </p:nvSpPr>
            <p:spPr bwMode="auto">
              <a:xfrm>
                <a:off x="4573" y="3193"/>
                <a:ext cx="12" cy="11"/>
              </a:xfrm>
              <a:custGeom>
                <a:avLst/>
                <a:gdLst>
                  <a:gd name="T0" fmla="*/ 0 w 23"/>
                  <a:gd name="T1" fmla="*/ 0 h 23"/>
                  <a:gd name="T2" fmla="*/ 1 w 23"/>
                  <a:gd name="T3" fmla="*/ 0 h 23"/>
                  <a:gd name="T4" fmla="*/ 1 w 23"/>
                  <a:gd name="T5" fmla="*/ 0 h 23"/>
                  <a:gd name="T6" fmla="*/ 1 w 23"/>
                  <a:gd name="T7" fmla="*/ 0 h 23"/>
                  <a:gd name="T8" fmla="*/ 1 w 23"/>
                  <a:gd name="T9" fmla="*/ 0 h 23"/>
                  <a:gd name="T10" fmla="*/ 1 w 23"/>
                  <a:gd name="T11" fmla="*/ 0 h 23"/>
                  <a:gd name="T12" fmla="*/ 1 w 23"/>
                  <a:gd name="T13" fmla="*/ 0 h 23"/>
                  <a:gd name="T14" fmla="*/ 1 w 23"/>
                  <a:gd name="T15" fmla="*/ 0 h 23"/>
                  <a:gd name="T16" fmla="*/ 1 w 23"/>
                  <a:gd name="T17" fmla="*/ 0 h 23"/>
                  <a:gd name="T18" fmla="*/ 1 w 23"/>
                  <a:gd name="T19" fmla="*/ 0 h 23"/>
                  <a:gd name="T20" fmla="*/ 1 w 23"/>
                  <a:gd name="T21" fmla="*/ 0 h 23"/>
                  <a:gd name="T22" fmla="*/ 1 w 23"/>
                  <a:gd name="T23" fmla="*/ 0 h 23"/>
                  <a:gd name="T24" fmla="*/ 1 w 23"/>
                  <a:gd name="T25" fmla="*/ 0 h 23"/>
                  <a:gd name="T26" fmla="*/ 1 w 23"/>
                  <a:gd name="T27" fmla="*/ 0 h 23"/>
                  <a:gd name="T28" fmla="*/ 1 w 23"/>
                  <a:gd name="T29" fmla="*/ 0 h 23"/>
                  <a:gd name="T30" fmla="*/ 1 w 23"/>
                  <a:gd name="T31" fmla="*/ 0 h 23"/>
                  <a:gd name="T32" fmla="*/ 0 w 23"/>
                  <a:gd name="T33" fmla="*/ 0 h 23"/>
                  <a:gd name="T34" fmla="*/ 0 w 23"/>
                  <a:gd name="T35" fmla="*/ 0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3"/>
                  <a:gd name="T55" fmla="*/ 0 h 23"/>
                  <a:gd name="T56" fmla="*/ 23 w 23"/>
                  <a:gd name="T57" fmla="*/ 23 h 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3" h="23">
                    <a:moveTo>
                      <a:pt x="0" y="13"/>
                    </a:moveTo>
                    <a:lnTo>
                      <a:pt x="1" y="17"/>
                    </a:lnTo>
                    <a:lnTo>
                      <a:pt x="3" y="20"/>
                    </a:lnTo>
                    <a:lnTo>
                      <a:pt x="6" y="22"/>
                    </a:lnTo>
                    <a:lnTo>
                      <a:pt x="11" y="23"/>
                    </a:lnTo>
                    <a:lnTo>
                      <a:pt x="16" y="22"/>
                    </a:lnTo>
                    <a:lnTo>
                      <a:pt x="19" y="20"/>
                    </a:lnTo>
                    <a:lnTo>
                      <a:pt x="21" y="17"/>
                    </a:lnTo>
                    <a:lnTo>
                      <a:pt x="23" y="13"/>
                    </a:lnTo>
                    <a:lnTo>
                      <a:pt x="21" y="8"/>
                    </a:lnTo>
                    <a:lnTo>
                      <a:pt x="19" y="4"/>
                    </a:lnTo>
                    <a:lnTo>
                      <a:pt x="16" y="1"/>
                    </a:lnTo>
                    <a:lnTo>
                      <a:pt x="11" y="0"/>
                    </a:lnTo>
                    <a:lnTo>
                      <a:pt x="6" y="1"/>
                    </a:lnTo>
                    <a:lnTo>
                      <a:pt x="3" y="4"/>
                    </a:lnTo>
                    <a:lnTo>
                      <a:pt x="1" y="8"/>
                    </a:lnTo>
                    <a:lnTo>
                      <a:pt x="0" y="13"/>
                    </a:lnTo>
                    <a:close/>
                  </a:path>
                </a:pathLst>
              </a:custGeom>
              <a:solidFill>
                <a:srgbClr val="FF1C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8" name="Freeform 435"/>
              <p:cNvSpPr>
                <a:spLocks/>
              </p:cNvSpPr>
              <p:nvPr/>
            </p:nvSpPr>
            <p:spPr bwMode="auto">
              <a:xfrm>
                <a:off x="4573" y="3219"/>
                <a:ext cx="12" cy="11"/>
              </a:xfrm>
              <a:custGeom>
                <a:avLst/>
                <a:gdLst>
                  <a:gd name="T0" fmla="*/ 0 w 23"/>
                  <a:gd name="T1" fmla="*/ 0 h 23"/>
                  <a:gd name="T2" fmla="*/ 1 w 23"/>
                  <a:gd name="T3" fmla="*/ 0 h 23"/>
                  <a:gd name="T4" fmla="*/ 1 w 23"/>
                  <a:gd name="T5" fmla="*/ 0 h 23"/>
                  <a:gd name="T6" fmla="*/ 1 w 23"/>
                  <a:gd name="T7" fmla="*/ 0 h 23"/>
                  <a:gd name="T8" fmla="*/ 1 w 23"/>
                  <a:gd name="T9" fmla="*/ 0 h 23"/>
                  <a:gd name="T10" fmla="*/ 1 w 23"/>
                  <a:gd name="T11" fmla="*/ 0 h 23"/>
                  <a:gd name="T12" fmla="*/ 1 w 23"/>
                  <a:gd name="T13" fmla="*/ 0 h 23"/>
                  <a:gd name="T14" fmla="*/ 1 w 23"/>
                  <a:gd name="T15" fmla="*/ 0 h 23"/>
                  <a:gd name="T16" fmla="*/ 1 w 23"/>
                  <a:gd name="T17" fmla="*/ 0 h 23"/>
                  <a:gd name="T18" fmla="*/ 1 w 23"/>
                  <a:gd name="T19" fmla="*/ 0 h 23"/>
                  <a:gd name="T20" fmla="*/ 1 w 23"/>
                  <a:gd name="T21" fmla="*/ 0 h 23"/>
                  <a:gd name="T22" fmla="*/ 1 w 23"/>
                  <a:gd name="T23" fmla="*/ 0 h 23"/>
                  <a:gd name="T24" fmla="*/ 1 w 23"/>
                  <a:gd name="T25" fmla="*/ 0 h 23"/>
                  <a:gd name="T26" fmla="*/ 1 w 23"/>
                  <a:gd name="T27" fmla="*/ 0 h 23"/>
                  <a:gd name="T28" fmla="*/ 1 w 23"/>
                  <a:gd name="T29" fmla="*/ 0 h 23"/>
                  <a:gd name="T30" fmla="*/ 1 w 23"/>
                  <a:gd name="T31" fmla="*/ 0 h 23"/>
                  <a:gd name="T32" fmla="*/ 0 w 23"/>
                  <a:gd name="T33" fmla="*/ 0 h 23"/>
                  <a:gd name="T34" fmla="*/ 0 w 23"/>
                  <a:gd name="T35" fmla="*/ 0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3"/>
                  <a:gd name="T55" fmla="*/ 0 h 23"/>
                  <a:gd name="T56" fmla="*/ 23 w 23"/>
                  <a:gd name="T57" fmla="*/ 23 h 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3" h="23">
                    <a:moveTo>
                      <a:pt x="0" y="12"/>
                    </a:moveTo>
                    <a:lnTo>
                      <a:pt x="1" y="16"/>
                    </a:lnTo>
                    <a:lnTo>
                      <a:pt x="3" y="20"/>
                    </a:lnTo>
                    <a:lnTo>
                      <a:pt x="6" y="22"/>
                    </a:lnTo>
                    <a:lnTo>
                      <a:pt x="11" y="23"/>
                    </a:lnTo>
                    <a:lnTo>
                      <a:pt x="16" y="22"/>
                    </a:lnTo>
                    <a:lnTo>
                      <a:pt x="19" y="20"/>
                    </a:lnTo>
                    <a:lnTo>
                      <a:pt x="21" y="16"/>
                    </a:lnTo>
                    <a:lnTo>
                      <a:pt x="23" y="12"/>
                    </a:lnTo>
                    <a:lnTo>
                      <a:pt x="21" y="7"/>
                    </a:lnTo>
                    <a:lnTo>
                      <a:pt x="19" y="3"/>
                    </a:lnTo>
                    <a:lnTo>
                      <a:pt x="16" y="1"/>
                    </a:lnTo>
                    <a:lnTo>
                      <a:pt x="11" y="0"/>
                    </a:lnTo>
                    <a:lnTo>
                      <a:pt x="6" y="1"/>
                    </a:lnTo>
                    <a:lnTo>
                      <a:pt x="3" y="3"/>
                    </a:lnTo>
                    <a:lnTo>
                      <a:pt x="1" y="7"/>
                    </a:lnTo>
                    <a:lnTo>
                      <a:pt x="0" y="12"/>
                    </a:lnTo>
                    <a:close/>
                  </a:path>
                </a:pathLst>
              </a:custGeom>
              <a:solidFill>
                <a:srgbClr val="FF1C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9" name="Freeform 436"/>
              <p:cNvSpPr>
                <a:spLocks/>
              </p:cNvSpPr>
              <p:nvPr/>
            </p:nvSpPr>
            <p:spPr bwMode="auto">
              <a:xfrm>
                <a:off x="4574" y="3245"/>
                <a:ext cx="12" cy="12"/>
              </a:xfrm>
              <a:custGeom>
                <a:avLst/>
                <a:gdLst>
                  <a:gd name="T0" fmla="*/ 0 w 23"/>
                  <a:gd name="T1" fmla="*/ 1 h 23"/>
                  <a:gd name="T2" fmla="*/ 1 w 23"/>
                  <a:gd name="T3" fmla="*/ 1 h 23"/>
                  <a:gd name="T4" fmla="*/ 1 w 23"/>
                  <a:gd name="T5" fmla="*/ 1 h 23"/>
                  <a:gd name="T6" fmla="*/ 1 w 23"/>
                  <a:gd name="T7" fmla="*/ 1 h 23"/>
                  <a:gd name="T8" fmla="*/ 1 w 23"/>
                  <a:gd name="T9" fmla="*/ 1 h 23"/>
                  <a:gd name="T10" fmla="*/ 1 w 23"/>
                  <a:gd name="T11" fmla="*/ 1 h 23"/>
                  <a:gd name="T12" fmla="*/ 1 w 23"/>
                  <a:gd name="T13" fmla="*/ 1 h 23"/>
                  <a:gd name="T14" fmla="*/ 1 w 23"/>
                  <a:gd name="T15" fmla="*/ 1 h 23"/>
                  <a:gd name="T16" fmla="*/ 1 w 23"/>
                  <a:gd name="T17" fmla="*/ 1 h 23"/>
                  <a:gd name="T18" fmla="*/ 1 w 23"/>
                  <a:gd name="T19" fmla="*/ 1 h 23"/>
                  <a:gd name="T20" fmla="*/ 1 w 23"/>
                  <a:gd name="T21" fmla="*/ 1 h 23"/>
                  <a:gd name="T22" fmla="*/ 1 w 23"/>
                  <a:gd name="T23" fmla="*/ 1 h 23"/>
                  <a:gd name="T24" fmla="*/ 1 w 23"/>
                  <a:gd name="T25" fmla="*/ 0 h 23"/>
                  <a:gd name="T26" fmla="*/ 1 w 23"/>
                  <a:gd name="T27" fmla="*/ 1 h 23"/>
                  <a:gd name="T28" fmla="*/ 1 w 23"/>
                  <a:gd name="T29" fmla="*/ 1 h 23"/>
                  <a:gd name="T30" fmla="*/ 1 w 23"/>
                  <a:gd name="T31" fmla="*/ 1 h 23"/>
                  <a:gd name="T32" fmla="*/ 0 w 23"/>
                  <a:gd name="T33" fmla="*/ 1 h 23"/>
                  <a:gd name="T34" fmla="*/ 0 w 23"/>
                  <a:gd name="T35" fmla="*/ 1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3"/>
                  <a:gd name="T55" fmla="*/ 0 h 23"/>
                  <a:gd name="T56" fmla="*/ 23 w 23"/>
                  <a:gd name="T57" fmla="*/ 23 h 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3" h="23">
                    <a:moveTo>
                      <a:pt x="0" y="12"/>
                    </a:moveTo>
                    <a:lnTo>
                      <a:pt x="1" y="16"/>
                    </a:lnTo>
                    <a:lnTo>
                      <a:pt x="3" y="20"/>
                    </a:lnTo>
                    <a:lnTo>
                      <a:pt x="7" y="22"/>
                    </a:lnTo>
                    <a:lnTo>
                      <a:pt x="11" y="23"/>
                    </a:lnTo>
                    <a:lnTo>
                      <a:pt x="16" y="22"/>
                    </a:lnTo>
                    <a:lnTo>
                      <a:pt x="19" y="20"/>
                    </a:lnTo>
                    <a:lnTo>
                      <a:pt x="22" y="16"/>
                    </a:lnTo>
                    <a:lnTo>
                      <a:pt x="23" y="12"/>
                    </a:lnTo>
                    <a:lnTo>
                      <a:pt x="22" y="7"/>
                    </a:lnTo>
                    <a:lnTo>
                      <a:pt x="19" y="3"/>
                    </a:lnTo>
                    <a:lnTo>
                      <a:pt x="16" y="1"/>
                    </a:lnTo>
                    <a:lnTo>
                      <a:pt x="11" y="0"/>
                    </a:lnTo>
                    <a:lnTo>
                      <a:pt x="7" y="1"/>
                    </a:lnTo>
                    <a:lnTo>
                      <a:pt x="3" y="3"/>
                    </a:lnTo>
                    <a:lnTo>
                      <a:pt x="1" y="7"/>
                    </a:lnTo>
                    <a:lnTo>
                      <a:pt x="0" y="12"/>
                    </a:lnTo>
                    <a:close/>
                  </a:path>
                </a:pathLst>
              </a:custGeom>
              <a:solidFill>
                <a:srgbClr val="FF1C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0" name="Freeform 437"/>
              <p:cNvSpPr>
                <a:spLocks/>
              </p:cNvSpPr>
              <p:nvPr/>
            </p:nvSpPr>
            <p:spPr bwMode="auto">
              <a:xfrm>
                <a:off x="4576" y="3270"/>
                <a:ext cx="11" cy="12"/>
              </a:xfrm>
              <a:custGeom>
                <a:avLst/>
                <a:gdLst>
                  <a:gd name="T0" fmla="*/ 0 w 23"/>
                  <a:gd name="T1" fmla="*/ 1 h 24"/>
                  <a:gd name="T2" fmla="*/ 0 w 23"/>
                  <a:gd name="T3" fmla="*/ 1 h 24"/>
                  <a:gd name="T4" fmla="*/ 0 w 23"/>
                  <a:gd name="T5" fmla="*/ 1 h 24"/>
                  <a:gd name="T6" fmla="*/ 0 w 23"/>
                  <a:gd name="T7" fmla="*/ 1 h 24"/>
                  <a:gd name="T8" fmla="*/ 0 w 23"/>
                  <a:gd name="T9" fmla="*/ 1 h 24"/>
                  <a:gd name="T10" fmla="*/ 0 w 23"/>
                  <a:gd name="T11" fmla="*/ 1 h 24"/>
                  <a:gd name="T12" fmla="*/ 0 w 23"/>
                  <a:gd name="T13" fmla="*/ 1 h 24"/>
                  <a:gd name="T14" fmla="*/ 0 w 23"/>
                  <a:gd name="T15" fmla="*/ 1 h 24"/>
                  <a:gd name="T16" fmla="*/ 0 w 23"/>
                  <a:gd name="T17" fmla="*/ 1 h 24"/>
                  <a:gd name="T18" fmla="*/ 0 w 23"/>
                  <a:gd name="T19" fmla="*/ 1 h 24"/>
                  <a:gd name="T20" fmla="*/ 0 w 23"/>
                  <a:gd name="T21" fmla="*/ 1 h 24"/>
                  <a:gd name="T22" fmla="*/ 0 w 23"/>
                  <a:gd name="T23" fmla="*/ 1 h 24"/>
                  <a:gd name="T24" fmla="*/ 0 w 23"/>
                  <a:gd name="T25" fmla="*/ 0 h 24"/>
                  <a:gd name="T26" fmla="*/ 0 w 23"/>
                  <a:gd name="T27" fmla="*/ 1 h 24"/>
                  <a:gd name="T28" fmla="*/ 0 w 23"/>
                  <a:gd name="T29" fmla="*/ 1 h 24"/>
                  <a:gd name="T30" fmla="*/ 0 w 23"/>
                  <a:gd name="T31" fmla="*/ 1 h 24"/>
                  <a:gd name="T32" fmla="*/ 0 w 23"/>
                  <a:gd name="T33" fmla="*/ 1 h 24"/>
                  <a:gd name="T34" fmla="*/ 0 w 23"/>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3"/>
                  <a:gd name="T55" fmla="*/ 0 h 24"/>
                  <a:gd name="T56" fmla="*/ 23 w 23"/>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3" h="24">
                    <a:moveTo>
                      <a:pt x="0" y="12"/>
                    </a:moveTo>
                    <a:lnTo>
                      <a:pt x="1" y="17"/>
                    </a:lnTo>
                    <a:lnTo>
                      <a:pt x="4" y="20"/>
                    </a:lnTo>
                    <a:lnTo>
                      <a:pt x="7" y="23"/>
                    </a:lnTo>
                    <a:lnTo>
                      <a:pt x="12" y="24"/>
                    </a:lnTo>
                    <a:lnTo>
                      <a:pt x="16" y="23"/>
                    </a:lnTo>
                    <a:lnTo>
                      <a:pt x="20" y="20"/>
                    </a:lnTo>
                    <a:lnTo>
                      <a:pt x="22" y="17"/>
                    </a:lnTo>
                    <a:lnTo>
                      <a:pt x="23" y="12"/>
                    </a:lnTo>
                    <a:lnTo>
                      <a:pt x="22" y="8"/>
                    </a:lnTo>
                    <a:lnTo>
                      <a:pt x="20" y="3"/>
                    </a:lnTo>
                    <a:lnTo>
                      <a:pt x="16" y="1"/>
                    </a:lnTo>
                    <a:lnTo>
                      <a:pt x="12" y="0"/>
                    </a:lnTo>
                    <a:lnTo>
                      <a:pt x="7" y="1"/>
                    </a:lnTo>
                    <a:lnTo>
                      <a:pt x="4" y="3"/>
                    </a:lnTo>
                    <a:lnTo>
                      <a:pt x="1" y="8"/>
                    </a:lnTo>
                    <a:lnTo>
                      <a:pt x="0" y="12"/>
                    </a:lnTo>
                    <a:close/>
                  </a:path>
                </a:pathLst>
              </a:custGeom>
              <a:solidFill>
                <a:srgbClr val="FF1C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1" name="Freeform 438"/>
              <p:cNvSpPr>
                <a:spLocks/>
              </p:cNvSpPr>
              <p:nvPr/>
            </p:nvSpPr>
            <p:spPr bwMode="auto">
              <a:xfrm>
                <a:off x="4549" y="3190"/>
                <a:ext cx="11" cy="12"/>
              </a:xfrm>
              <a:custGeom>
                <a:avLst/>
                <a:gdLst>
                  <a:gd name="T0" fmla="*/ 0 w 22"/>
                  <a:gd name="T1" fmla="*/ 1 h 23"/>
                  <a:gd name="T2" fmla="*/ 1 w 22"/>
                  <a:gd name="T3" fmla="*/ 1 h 23"/>
                  <a:gd name="T4" fmla="*/ 1 w 22"/>
                  <a:gd name="T5" fmla="*/ 1 h 23"/>
                  <a:gd name="T6" fmla="*/ 1 w 22"/>
                  <a:gd name="T7" fmla="*/ 1 h 23"/>
                  <a:gd name="T8" fmla="*/ 1 w 22"/>
                  <a:gd name="T9" fmla="*/ 1 h 23"/>
                  <a:gd name="T10" fmla="*/ 1 w 22"/>
                  <a:gd name="T11" fmla="*/ 1 h 23"/>
                  <a:gd name="T12" fmla="*/ 1 w 22"/>
                  <a:gd name="T13" fmla="*/ 1 h 23"/>
                  <a:gd name="T14" fmla="*/ 1 w 22"/>
                  <a:gd name="T15" fmla="*/ 1 h 23"/>
                  <a:gd name="T16" fmla="*/ 1 w 22"/>
                  <a:gd name="T17" fmla="*/ 1 h 23"/>
                  <a:gd name="T18" fmla="*/ 1 w 22"/>
                  <a:gd name="T19" fmla="*/ 1 h 23"/>
                  <a:gd name="T20" fmla="*/ 1 w 22"/>
                  <a:gd name="T21" fmla="*/ 1 h 23"/>
                  <a:gd name="T22" fmla="*/ 1 w 22"/>
                  <a:gd name="T23" fmla="*/ 1 h 23"/>
                  <a:gd name="T24" fmla="*/ 1 w 22"/>
                  <a:gd name="T25" fmla="*/ 0 h 23"/>
                  <a:gd name="T26" fmla="*/ 1 w 22"/>
                  <a:gd name="T27" fmla="*/ 1 h 23"/>
                  <a:gd name="T28" fmla="*/ 1 w 22"/>
                  <a:gd name="T29" fmla="*/ 1 h 23"/>
                  <a:gd name="T30" fmla="*/ 1 w 22"/>
                  <a:gd name="T31" fmla="*/ 1 h 23"/>
                  <a:gd name="T32" fmla="*/ 0 w 22"/>
                  <a:gd name="T33" fmla="*/ 1 h 23"/>
                  <a:gd name="T34" fmla="*/ 0 w 22"/>
                  <a:gd name="T35" fmla="*/ 1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2"/>
                  <a:gd name="T55" fmla="*/ 0 h 23"/>
                  <a:gd name="T56" fmla="*/ 22 w 22"/>
                  <a:gd name="T57" fmla="*/ 23 h 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2" h="23">
                    <a:moveTo>
                      <a:pt x="0" y="11"/>
                    </a:moveTo>
                    <a:lnTo>
                      <a:pt x="1" y="16"/>
                    </a:lnTo>
                    <a:lnTo>
                      <a:pt x="4" y="19"/>
                    </a:lnTo>
                    <a:lnTo>
                      <a:pt x="7" y="21"/>
                    </a:lnTo>
                    <a:lnTo>
                      <a:pt x="11" y="23"/>
                    </a:lnTo>
                    <a:lnTo>
                      <a:pt x="15" y="21"/>
                    </a:lnTo>
                    <a:lnTo>
                      <a:pt x="19" y="19"/>
                    </a:lnTo>
                    <a:lnTo>
                      <a:pt x="21" y="16"/>
                    </a:lnTo>
                    <a:lnTo>
                      <a:pt x="22" y="11"/>
                    </a:lnTo>
                    <a:lnTo>
                      <a:pt x="21" y="7"/>
                    </a:lnTo>
                    <a:lnTo>
                      <a:pt x="19" y="3"/>
                    </a:lnTo>
                    <a:lnTo>
                      <a:pt x="15" y="1"/>
                    </a:lnTo>
                    <a:lnTo>
                      <a:pt x="11" y="0"/>
                    </a:lnTo>
                    <a:lnTo>
                      <a:pt x="7" y="1"/>
                    </a:lnTo>
                    <a:lnTo>
                      <a:pt x="4" y="3"/>
                    </a:lnTo>
                    <a:lnTo>
                      <a:pt x="1" y="7"/>
                    </a:lnTo>
                    <a:lnTo>
                      <a:pt x="0" y="11"/>
                    </a:lnTo>
                    <a:close/>
                  </a:path>
                </a:pathLst>
              </a:custGeom>
              <a:solidFill>
                <a:srgbClr val="FF1C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2" name="Freeform 439"/>
              <p:cNvSpPr>
                <a:spLocks/>
              </p:cNvSpPr>
              <p:nvPr/>
            </p:nvSpPr>
            <p:spPr bwMode="auto">
              <a:xfrm>
                <a:off x="4549" y="3216"/>
                <a:ext cx="11" cy="11"/>
              </a:xfrm>
              <a:custGeom>
                <a:avLst/>
                <a:gdLst>
                  <a:gd name="T0" fmla="*/ 0 w 22"/>
                  <a:gd name="T1" fmla="*/ 0 h 23"/>
                  <a:gd name="T2" fmla="*/ 1 w 22"/>
                  <a:gd name="T3" fmla="*/ 0 h 23"/>
                  <a:gd name="T4" fmla="*/ 1 w 22"/>
                  <a:gd name="T5" fmla="*/ 0 h 23"/>
                  <a:gd name="T6" fmla="*/ 1 w 22"/>
                  <a:gd name="T7" fmla="*/ 0 h 23"/>
                  <a:gd name="T8" fmla="*/ 1 w 22"/>
                  <a:gd name="T9" fmla="*/ 0 h 23"/>
                  <a:gd name="T10" fmla="*/ 1 w 22"/>
                  <a:gd name="T11" fmla="*/ 0 h 23"/>
                  <a:gd name="T12" fmla="*/ 1 w 22"/>
                  <a:gd name="T13" fmla="*/ 0 h 23"/>
                  <a:gd name="T14" fmla="*/ 1 w 22"/>
                  <a:gd name="T15" fmla="*/ 0 h 23"/>
                  <a:gd name="T16" fmla="*/ 1 w 22"/>
                  <a:gd name="T17" fmla="*/ 0 h 23"/>
                  <a:gd name="T18" fmla="*/ 1 w 22"/>
                  <a:gd name="T19" fmla="*/ 0 h 23"/>
                  <a:gd name="T20" fmla="*/ 1 w 22"/>
                  <a:gd name="T21" fmla="*/ 0 h 23"/>
                  <a:gd name="T22" fmla="*/ 1 w 22"/>
                  <a:gd name="T23" fmla="*/ 0 h 23"/>
                  <a:gd name="T24" fmla="*/ 1 w 22"/>
                  <a:gd name="T25" fmla="*/ 0 h 23"/>
                  <a:gd name="T26" fmla="*/ 1 w 22"/>
                  <a:gd name="T27" fmla="*/ 0 h 23"/>
                  <a:gd name="T28" fmla="*/ 1 w 22"/>
                  <a:gd name="T29" fmla="*/ 0 h 23"/>
                  <a:gd name="T30" fmla="*/ 1 w 22"/>
                  <a:gd name="T31" fmla="*/ 0 h 23"/>
                  <a:gd name="T32" fmla="*/ 0 w 22"/>
                  <a:gd name="T33" fmla="*/ 0 h 23"/>
                  <a:gd name="T34" fmla="*/ 0 w 22"/>
                  <a:gd name="T35" fmla="*/ 0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2"/>
                  <a:gd name="T55" fmla="*/ 0 h 23"/>
                  <a:gd name="T56" fmla="*/ 22 w 22"/>
                  <a:gd name="T57" fmla="*/ 23 h 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2" h="23">
                    <a:moveTo>
                      <a:pt x="0" y="12"/>
                    </a:moveTo>
                    <a:lnTo>
                      <a:pt x="1" y="16"/>
                    </a:lnTo>
                    <a:lnTo>
                      <a:pt x="4" y="20"/>
                    </a:lnTo>
                    <a:lnTo>
                      <a:pt x="7" y="22"/>
                    </a:lnTo>
                    <a:lnTo>
                      <a:pt x="11" y="23"/>
                    </a:lnTo>
                    <a:lnTo>
                      <a:pt x="15" y="22"/>
                    </a:lnTo>
                    <a:lnTo>
                      <a:pt x="19" y="20"/>
                    </a:lnTo>
                    <a:lnTo>
                      <a:pt x="21" y="16"/>
                    </a:lnTo>
                    <a:lnTo>
                      <a:pt x="22" y="12"/>
                    </a:lnTo>
                    <a:lnTo>
                      <a:pt x="21" y="7"/>
                    </a:lnTo>
                    <a:lnTo>
                      <a:pt x="19" y="4"/>
                    </a:lnTo>
                    <a:lnTo>
                      <a:pt x="15" y="1"/>
                    </a:lnTo>
                    <a:lnTo>
                      <a:pt x="11" y="0"/>
                    </a:lnTo>
                    <a:lnTo>
                      <a:pt x="7" y="1"/>
                    </a:lnTo>
                    <a:lnTo>
                      <a:pt x="4" y="4"/>
                    </a:lnTo>
                    <a:lnTo>
                      <a:pt x="1" y="7"/>
                    </a:lnTo>
                    <a:lnTo>
                      <a:pt x="0" y="12"/>
                    </a:lnTo>
                    <a:close/>
                  </a:path>
                </a:pathLst>
              </a:custGeom>
              <a:solidFill>
                <a:srgbClr val="FF1C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3" name="Freeform 440"/>
              <p:cNvSpPr>
                <a:spLocks/>
              </p:cNvSpPr>
              <p:nvPr/>
            </p:nvSpPr>
            <p:spPr bwMode="auto">
              <a:xfrm>
                <a:off x="4550" y="3243"/>
                <a:ext cx="12" cy="11"/>
              </a:xfrm>
              <a:custGeom>
                <a:avLst/>
                <a:gdLst>
                  <a:gd name="T0" fmla="*/ 0 w 24"/>
                  <a:gd name="T1" fmla="*/ 0 h 23"/>
                  <a:gd name="T2" fmla="*/ 1 w 24"/>
                  <a:gd name="T3" fmla="*/ 0 h 23"/>
                  <a:gd name="T4" fmla="*/ 1 w 24"/>
                  <a:gd name="T5" fmla="*/ 0 h 23"/>
                  <a:gd name="T6" fmla="*/ 1 w 24"/>
                  <a:gd name="T7" fmla="*/ 0 h 23"/>
                  <a:gd name="T8" fmla="*/ 1 w 24"/>
                  <a:gd name="T9" fmla="*/ 0 h 23"/>
                  <a:gd name="T10" fmla="*/ 1 w 24"/>
                  <a:gd name="T11" fmla="*/ 0 h 23"/>
                  <a:gd name="T12" fmla="*/ 1 w 24"/>
                  <a:gd name="T13" fmla="*/ 0 h 23"/>
                  <a:gd name="T14" fmla="*/ 1 w 24"/>
                  <a:gd name="T15" fmla="*/ 0 h 23"/>
                  <a:gd name="T16" fmla="*/ 1 w 24"/>
                  <a:gd name="T17" fmla="*/ 0 h 23"/>
                  <a:gd name="T18" fmla="*/ 1 w 24"/>
                  <a:gd name="T19" fmla="*/ 0 h 23"/>
                  <a:gd name="T20" fmla="*/ 1 w 24"/>
                  <a:gd name="T21" fmla="*/ 0 h 23"/>
                  <a:gd name="T22" fmla="*/ 1 w 24"/>
                  <a:gd name="T23" fmla="*/ 0 h 23"/>
                  <a:gd name="T24" fmla="*/ 1 w 24"/>
                  <a:gd name="T25" fmla="*/ 0 h 23"/>
                  <a:gd name="T26" fmla="*/ 1 w 24"/>
                  <a:gd name="T27" fmla="*/ 0 h 23"/>
                  <a:gd name="T28" fmla="*/ 1 w 24"/>
                  <a:gd name="T29" fmla="*/ 0 h 23"/>
                  <a:gd name="T30" fmla="*/ 1 w 24"/>
                  <a:gd name="T31" fmla="*/ 0 h 23"/>
                  <a:gd name="T32" fmla="*/ 0 w 24"/>
                  <a:gd name="T33" fmla="*/ 0 h 23"/>
                  <a:gd name="T34" fmla="*/ 0 w 24"/>
                  <a:gd name="T35" fmla="*/ 0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3"/>
                  <a:gd name="T56" fmla="*/ 24 w 24"/>
                  <a:gd name="T57" fmla="*/ 23 h 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3">
                    <a:moveTo>
                      <a:pt x="0" y="12"/>
                    </a:moveTo>
                    <a:lnTo>
                      <a:pt x="2" y="17"/>
                    </a:lnTo>
                    <a:lnTo>
                      <a:pt x="4" y="20"/>
                    </a:lnTo>
                    <a:lnTo>
                      <a:pt x="7" y="22"/>
                    </a:lnTo>
                    <a:lnTo>
                      <a:pt x="12" y="23"/>
                    </a:lnTo>
                    <a:lnTo>
                      <a:pt x="17" y="22"/>
                    </a:lnTo>
                    <a:lnTo>
                      <a:pt x="20" y="20"/>
                    </a:lnTo>
                    <a:lnTo>
                      <a:pt x="22" y="17"/>
                    </a:lnTo>
                    <a:lnTo>
                      <a:pt x="24" y="12"/>
                    </a:lnTo>
                    <a:lnTo>
                      <a:pt x="22" y="7"/>
                    </a:lnTo>
                    <a:lnTo>
                      <a:pt x="20" y="4"/>
                    </a:lnTo>
                    <a:lnTo>
                      <a:pt x="17" y="2"/>
                    </a:lnTo>
                    <a:lnTo>
                      <a:pt x="12" y="0"/>
                    </a:lnTo>
                    <a:lnTo>
                      <a:pt x="7" y="2"/>
                    </a:lnTo>
                    <a:lnTo>
                      <a:pt x="4" y="4"/>
                    </a:lnTo>
                    <a:lnTo>
                      <a:pt x="2" y="7"/>
                    </a:lnTo>
                    <a:lnTo>
                      <a:pt x="0" y="12"/>
                    </a:lnTo>
                    <a:close/>
                  </a:path>
                </a:pathLst>
              </a:custGeom>
              <a:solidFill>
                <a:srgbClr val="FF1C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4" name="Freeform 441"/>
              <p:cNvSpPr>
                <a:spLocks/>
              </p:cNvSpPr>
              <p:nvPr/>
            </p:nvSpPr>
            <p:spPr bwMode="auto">
              <a:xfrm>
                <a:off x="4552" y="3268"/>
                <a:ext cx="11" cy="12"/>
              </a:xfrm>
              <a:custGeom>
                <a:avLst/>
                <a:gdLst>
                  <a:gd name="T0" fmla="*/ 0 w 22"/>
                  <a:gd name="T1" fmla="*/ 1 h 23"/>
                  <a:gd name="T2" fmla="*/ 1 w 22"/>
                  <a:gd name="T3" fmla="*/ 1 h 23"/>
                  <a:gd name="T4" fmla="*/ 1 w 22"/>
                  <a:gd name="T5" fmla="*/ 1 h 23"/>
                  <a:gd name="T6" fmla="*/ 1 w 22"/>
                  <a:gd name="T7" fmla="*/ 1 h 23"/>
                  <a:gd name="T8" fmla="*/ 1 w 22"/>
                  <a:gd name="T9" fmla="*/ 1 h 23"/>
                  <a:gd name="T10" fmla="*/ 1 w 22"/>
                  <a:gd name="T11" fmla="*/ 1 h 23"/>
                  <a:gd name="T12" fmla="*/ 1 w 22"/>
                  <a:gd name="T13" fmla="*/ 1 h 23"/>
                  <a:gd name="T14" fmla="*/ 1 w 22"/>
                  <a:gd name="T15" fmla="*/ 1 h 23"/>
                  <a:gd name="T16" fmla="*/ 1 w 22"/>
                  <a:gd name="T17" fmla="*/ 1 h 23"/>
                  <a:gd name="T18" fmla="*/ 1 w 22"/>
                  <a:gd name="T19" fmla="*/ 1 h 23"/>
                  <a:gd name="T20" fmla="*/ 1 w 22"/>
                  <a:gd name="T21" fmla="*/ 1 h 23"/>
                  <a:gd name="T22" fmla="*/ 1 w 22"/>
                  <a:gd name="T23" fmla="*/ 1 h 23"/>
                  <a:gd name="T24" fmla="*/ 1 w 22"/>
                  <a:gd name="T25" fmla="*/ 0 h 23"/>
                  <a:gd name="T26" fmla="*/ 1 w 22"/>
                  <a:gd name="T27" fmla="*/ 1 h 23"/>
                  <a:gd name="T28" fmla="*/ 1 w 22"/>
                  <a:gd name="T29" fmla="*/ 1 h 23"/>
                  <a:gd name="T30" fmla="*/ 1 w 22"/>
                  <a:gd name="T31" fmla="*/ 1 h 23"/>
                  <a:gd name="T32" fmla="*/ 0 w 22"/>
                  <a:gd name="T33" fmla="*/ 1 h 23"/>
                  <a:gd name="T34" fmla="*/ 0 w 22"/>
                  <a:gd name="T35" fmla="*/ 1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2"/>
                  <a:gd name="T55" fmla="*/ 0 h 23"/>
                  <a:gd name="T56" fmla="*/ 22 w 22"/>
                  <a:gd name="T57" fmla="*/ 23 h 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2" h="23">
                    <a:moveTo>
                      <a:pt x="0" y="12"/>
                    </a:moveTo>
                    <a:lnTo>
                      <a:pt x="1" y="16"/>
                    </a:lnTo>
                    <a:lnTo>
                      <a:pt x="3" y="20"/>
                    </a:lnTo>
                    <a:lnTo>
                      <a:pt x="6" y="22"/>
                    </a:lnTo>
                    <a:lnTo>
                      <a:pt x="10" y="23"/>
                    </a:lnTo>
                    <a:lnTo>
                      <a:pt x="15" y="22"/>
                    </a:lnTo>
                    <a:lnTo>
                      <a:pt x="18" y="20"/>
                    </a:lnTo>
                    <a:lnTo>
                      <a:pt x="21" y="16"/>
                    </a:lnTo>
                    <a:lnTo>
                      <a:pt x="22" y="12"/>
                    </a:lnTo>
                    <a:lnTo>
                      <a:pt x="21" y="7"/>
                    </a:lnTo>
                    <a:lnTo>
                      <a:pt x="18" y="4"/>
                    </a:lnTo>
                    <a:lnTo>
                      <a:pt x="15" y="1"/>
                    </a:lnTo>
                    <a:lnTo>
                      <a:pt x="10" y="0"/>
                    </a:lnTo>
                    <a:lnTo>
                      <a:pt x="6" y="1"/>
                    </a:lnTo>
                    <a:lnTo>
                      <a:pt x="3" y="4"/>
                    </a:lnTo>
                    <a:lnTo>
                      <a:pt x="1" y="7"/>
                    </a:lnTo>
                    <a:lnTo>
                      <a:pt x="0" y="12"/>
                    </a:lnTo>
                    <a:close/>
                  </a:path>
                </a:pathLst>
              </a:custGeom>
              <a:solidFill>
                <a:srgbClr val="FF1C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5" name="Freeform 442"/>
              <p:cNvSpPr>
                <a:spLocks/>
              </p:cNvSpPr>
              <p:nvPr/>
            </p:nvSpPr>
            <p:spPr bwMode="auto">
              <a:xfrm>
                <a:off x="4526" y="3185"/>
                <a:ext cx="12" cy="12"/>
              </a:xfrm>
              <a:custGeom>
                <a:avLst/>
                <a:gdLst>
                  <a:gd name="T0" fmla="*/ 0 w 23"/>
                  <a:gd name="T1" fmla="*/ 1 h 23"/>
                  <a:gd name="T2" fmla="*/ 1 w 23"/>
                  <a:gd name="T3" fmla="*/ 1 h 23"/>
                  <a:gd name="T4" fmla="*/ 1 w 23"/>
                  <a:gd name="T5" fmla="*/ 1 h 23"/>
                  <a:gd name="T6" fmla="*/ 1 w 23"/>
                  <a:gd name="T7" fmla="*/ 1 h 23"/>
                  <a:gd name="T8" fmla="*/ 1 w 23"/>
                  <a:gd name="T9" fmla="*/ 1 h 23"/>
                  <a:gd name="T10" fmla="*/ 1 w 23"/>
                  <a:gd name="T11" fmla="*/ 1 h 23"/>
                  <a:gd name="T12" fmla="*/ 1 w 23"/>
                  <a:gd name="T13" fmla="*/ 1 h 23"/>
                  <a:gd name="T14" fmla="*/ 1 w 23"/>
                  <a:gd name="T15" fmla="*/ 1 h 23"/>
                  <a:gd name="T16" fmla="*/ 1 w 23"/>
                  <a:gd name="T17" fmla="*/ 1 h 23"/>
                  <a:gd name="T18" fmla="*/ 1 w 23"/>
                  <a:gd name="T19" fmla="*/ 1 h 23"/>
                  <a:gd name="T20" fmla="*/ 1 w 23"/>
                  <a:gd name="T21" fmla="*/ 1 h 23"/>
                  <a:gd name="T22" fmla="*/ 1 w 23"/>
                  <a:gd name="T23" fmla="*/ 1 h 23"/>
                  <a:gd name="T24" fmla="*/ 1 w 23"/>
                  <a:gd name="T25" fmla="*/ 0 h 23"/>
                  <a:gd name="T26" fmla="*/ 1 w 23"/>
                  <a:gd name="T27" fmla="*/ 1 h 23"/>
                  <a:gd name="T28" fmla="*/ 1 w 23"/>
                  <a:gd name="T29" fmla="*/ 1 h 23"/>
                  <a:gd name="T30" fmla="*/ 1 w 23"/>
                  <a:gd name="T31" fmla="*/ 1 h 23"/>
                  <a:gd name="T32" fmla="*/ 0 w 23"/>
                  <a:gd name="T33" fmla="*/ 1 h 23"/>
                  <a:gd name="T34" fmla="*/ 0 w 23"/>
                  <a:gd name="T35" fmla="*/ 1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3"/>
                  <a:gd name="T55" fmla="*/ 0 h 23"/>
                  <a:gd name="T56" fmla="*/ 23 w 23"/>
                  <a:gd name="T57" fmla="*/ 23 h 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3" h="23">
                    <a:moveTo>
                      <a:pt x="0" y="12"/>
                    </a:moveTo>
                    <a:lnTo>
                      <a:pt x="1" y="16"/>
                    </a:lnTo>
                    <a:lnTo>
                      <a:pt x="4" y="20"/>
                    </a:lnTo>
                    <a:lnTo>
                      <a:pt x="7" y="22"/>
                    </a:lnTo>
                    <a:lnTo>
                      <a:pt x="12" y="23"/>
                    </a:lnTo>
                    <a:lnTo>
                      <a:pt x="16" y="22"/>
                    </a:lnTo>
                    <a:lnTo>
                      <a:pt x="20" y="20"/>
                    </a:lnTo>
                    <a:lnTo>
                      <a:pt x="22" y="16"/>
                    </a:lnTo>
                    <a:lnTo>
                      <a:pt x="23" y="12"/>
                    </a:lnTo>
                    <a:lnTo>
                      <a:pt x="22" y="7"/>
                    </a:lnTo>
                    <a:lnTo>
                      <a:pt x="20" y="4"/>
                    </a:lnTo>
                    <a:lnTo>
                      <a:pt x="16" y="1"/>
                    </a:lnTo>
                    <a:lnTo>
                      <a:pt x="12" y="0"/>
                    </a:lnTo>
                    <a:lnTo>
                      <a:pt x="7" y="1"/>
                    </a:lnTo>
                    <a:lnTo>
                      <a:pt x="4" y="4"/>
                    </a:lnTo>
                    <a:lnTo>
                      <a:pt x="1" y="7"/>
                    </a:lnTo>
                    <a:lnTo>
                      <a:pt x="0" y="12"/>
                    </a:lnTo>
                    <a:close/>
                  </a:path>
                </a:pathLst>
              </a:custGeom>
              <a:solidFill>
                <a:srgbClr val="FF1C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6" name="Freeform 443"/>
              <p:cNvSpPr>
                <a:spLocks/>
              </p:cNvSpPr>
              <p:nvPr/>
            </p:nvSpPr>
            <p:spPr bwMode="auto">
              <a:xfrm>
                <a:off x="4526" y="3210"/>
                <a:ext cx="12" cy="13"/>
              </a:xfrm>
              <a:custGeom>
                <a:avLst/>
                <a:gdLst>
                  <a:gd name="T0" fmla="*/ 0 w 23"/>
                  <a:gd name="T1" fmla="*/ 1 h 24"/>
                  <a:gd name="T2" fmla="*/ 1 w 23"/>
                  <a:gd name="T3" fmla="*/ 1 h 24"/>
                  <a:gd name="T4" fmla="*/ 1 w 23"/>
                  <a:gd name="T5" fmla="*/ 1 h 24"/>
                  <a:gd name="T6" fmla="*/ 1 w 23"/>
                  <a:gd name="T7" fmla="*/ 1 h 24"/>
                  <a:gd name="T8" fmla="*/ 1 w 23"/>
                  <a:gd name="T9" fmla="*/ 1 h 24"/>
                  <a:gd name="T10" fmla="*/ 1 w 23"/>
                  <a:gd name="T11" fmla="*/ 1 h 24"/>
                  <a:gd name="T12" fmla="*/ 1 w 23"/>
                  <a:gd name="T13" fmla="*/ 1 h 24"/>
                  <a:gd name="T14" fmla="*/ 1 w 23"/>
                  <a:gd name="T15" fmla="*/ 1 h 24"/>
                  <a:gd name="T16" fmla="*/ 1 w 23"/>
                  <a:gd name="T17" fmla="*/ 1 h 24"/>
                  <a:gd name="T18" fmla="*/ 1 w 23"/>
                  <a:gd name="T19" fmla="*/ 1 h 24"/>
                  <a:gd name="T20" fmla="*/ 1 w 23"/>
                  <a:gd name="T21" fmla="*/ 1 h 24"/>
                  <a:gd name="T22" fmla="*/ 1 w 23"/>
                  <a:gd name="T23" fmla="*/ 1 h 24"/>
                  <a:gd name="T24" fmla="*/ 1 w 23"/>
                  <a:gd name="T25" fmla="*/ 0 h 24"/>
                  <a:gd name="T26" fmla="*/ 1 w 23"/>
                  <a:gd name="T27" fmla="*/ 1 h 24"/>
                  <a:gd name="T28" fmla="*/ 1 w 23"/>
                  <a:gd name="T29" fmla="*/ 1 h 24"/>
                  <a:gd name="T30" fmla="*/ 1 w 23"/>
                  <a:gd name="T31" fmla="*/ 1 h 24"/>
                  <a:gd name="T32" fmla="*/ 0 w 23"/>
                  <a:gd name="T33" fmla="*/ 1 h 24"/>
                  <a:gd name="T34" fmla="*/ 0 w 23"/>
                  <a:gd name="T35" fmla="*/ 1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3"/>
                  <a:gd name="T55" fmla="*/ 0 h 24"/>
                  <a:gd name="T56" fmla="*/ 23 w 23"/>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3" h="24">
                    <a:moveTo>
                      <a:pt x="0" y="13"/>
                    </a:moveTo>
                    <a:lnTo>
                      <a:pt x="1" y="17"/>
                    </a:lnTo>
                    <a:lnTo>
                      <a:pt x="4" y="21"/>
                    </a:lnTo>
                    <a:lnTo>
                      <a:pt x="7" y="23"/>
                    </a:lnTo>
                    <a:lnTo>
                      <a:pt x="12" y="24"/>
                    </a:lnTo>
                    <a:lnTo>
                      <a:pt x="16" y="23"/>
                    </a:lnTo>
                    <a:lnTo>
                      <a:pt x="20" y="21"/>
                    </a:lnTo>
                    <a:lnTo>
                      <a:pt x="22" y="17"/>
                    </a:lnTo>
                    <a:lnTo>
                      <a:pt x="23" y="13"/>
                    </a:lnTo>
                    <a:lnTo>
                      <a:pt x="22" y="8"/>
                    </a:lnTo>
                    <a:lnTo>
                      <a:pt x="20" y="3"/>
                    </a:lnTo>
                    <a:lnTo>
                      <a:pt x="16" y="1"/>
                    </a:lnTo>
                    <a:lnTo>
                      <a:pt x="12" y="0"/>
                    </a:lnTo>
                    <a:lnTo>
                      <a:pt x="7" y="1"/>
                    </a:lnTo>
                    <a:lnTo>
                      <a:pt x="4" y="3"/>
                    </a:lnTo>
                    <a:lnTo>
                      <a:pt x="1" y="8"/>
                    </a:lnTo>
                    <a:lnTo>
                      <a:pt x="0" y="13"/>
                    </a:lnTo>
                    <a:close/>
                  </a:path>
                </a:pathLst>
              </a:custGeom>
              <a:solidFill>
                <a:srgbClr val="FF1C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7" name="Freeform 444"/>
              <p:cNvSpPr>
                <a:spLocks/>
              </p:cNvSpPr>
              <p:nvPr/>
            </p:nvSpPr>
            <p:spPr bwMode="auto">
              <a:xfrm>
                <a:off x="4527" y="3238"/>
                <a:ext cx="12" cy="10"/>
              </a:xfrm>
              <a:custGeom>
                <a:avLst/>
                <a:gdLst>
                  <a:gd name="T0" fmla="*/ 0 w 23"/>
                  <a:gd name="T1" fmla="*/ 0 h 22"/>
                  <a:gd name="T2" fmla="*/ 1 w 23"/>
                  <a:gd name="T3" fmla="*/ 0 h 22"/>
                  <a:gd name="T4" fmla="*/ 1 w 23"/>
                  <a:gd name="T5" fmla="*/ 0 h 22"/>
                  <a:gd name="T6" fmla="*/ 1 w 23"/>
                  <a:gd name="T7" fmla="*/ 0 h 22"/>
                  <a:gd name="T8" fmla="*/ 1 w 23"/>
                  <a:gd name="T9" fmla="*/ 0 h 22"/>
                  <a:gd name="T10" fmla="*/ 1 w 23"/>
                  <a:gd name="T11" fmla="*/ 0 h 22"/>
                  <a:gd name="T12" fmla="*/ 1 w 23"/>
                  <a:gd name="T13" fmla="*/ 0 h 22"/>
                  <a:gd name="T14" fmla="*/ 1 w 23"/>
                  <a:gd name="T15" fmla="*/ 0 h 22"/>
                  <a:gd name="T16" fmla="*/ 1 w 23"/>
                  <a:gd name="T17" fmla="*/ 0 h 22"/>
                  <a:gd name="T18" fmla="*/ 1 w 23"/>
                  <a:gd name="T19" fmla="*/ 0 h 22"/>
                  <a:gd name="T20" fmla="*/ 1 w 23"/>
                  <a:gd name="T21" fmla="*/ 0 h 22"/>
                  <a:gd name="T22" fmla="*/ 1 w 23"/>
                  <a:gd name="T23" fmla="*/ 0 h 22"/>
                  <a:gd name="T24" fmla="*/ 1 w 23"/>
                  <a:gd name="T25" fmla="*/ 0 h 22"/>
                  <a:gd name="T26" fmla="*/ 1 w 23"/>
                  <a:gd name="T27" fmla="*/ 0 h 22"/>
                  <a:gd name="T28" fmla="*/ 1 w 23"/>
                  <a:gd name="T29" fmla="*/ 0 h 22"/>
                  <a:gd name="T30" fmla="*/ 1 w 23"/>
                  <a:gd name="T31" fmla="*/ 0 h 22"/>
                  <a:gd name="T32" fmla="*/ 0 w 23"/>
                  <a:gd name="T33" fmla="*/ 0 h 22"/>
                  <a:gd name="T34" fmla="*/ 0 w 23"/>
                  <a:gd name="T35" fmla="*/ 0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3"/>
                  <a:gd name="T55" fmla="*/ 0 h 22"/>
                  <a:gd name="T56" fmla="*/ 23 w 23"/>
                  <a:gd name="T57" fmla="*/ 22 h 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3" h="22">
                    <a:moveTo>
                      <a:pt x="0" y="12"/>
                    </a:moveTo>
                    <a:lnTo>
                      <a:pt x="2" y="16"/>
                    </a:lnTo>
                    <a:lnTo>
                      <a:pt x="4" y="20"/>
                    </a:lnTo>
                    <a:lnTo>
                      <a:pt x="7" y="21"/>
                    </a:lnTo>
                    <a:lnTo>
                      <a:pt x="12" y="22"/>
                    </a:lnTo>
                    <a:lnTo>
                      <a:pt x="17" y="21"/>
                    </a:lnTo>
                    <a:lnTo>
                      <a:pt x="20" y="20"/>
                    </a:lnTo>
                    <a:lnTo>
                      <a:pt x="22" y="16"/>
                    </a:lnTo>
                    <a:lnTo>
                      <a:pt x="23" y="12"/>
                    </a:lnTo>
                    <a:lnTo>
                      <a:pt x="22" y="7"/>
                    </a:lnTo>
                    <a:lnTo>
                      <a:pt x="20" y="3"/>
                    </a:lnTo>
                    <a:lnTo>
                      <a:pt x="17" y="1"/>
                    </a:lnTo>
                    <a:lnTo>
                      <a:pt x="12" y="0"/>
                    </a:lnTo>
                    <a:lnTo>
                      <a:pt x="7" y="1"/>
                    </a:lnTo>
                    <a:lnTo>
                      <a:pt x="4" y="3"/>
                    </a:lnTo>
                    <a:lnTo>
                      <a:pt x="2" y="7"/>
                    </a:lnTo>
                    <a:lnTo>
                      <a:pt x="0" y="12"/>
                    </a:lnTo>
                    <a:close/>
                  </a:path>
                </a:pathLst>
              </a:custGeom>
              <a:solidFill>
                <a:srgbClr val="FF1C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8" name="Freeform 445"/>
              <p:cNvSpPr>
                <a:spLocks/>
              </p:cNvSpPr>
              <p:nvPr/>
            </p:nvSpPr>
            <p:spPr bwMode="auto">
              <a:xfrm>
                <a:off x="4528" y="3263"/>
                <a:ext cx="12" cy="11"/>
              </a:xfrm>
              <a:custGeom>
                <a:avLst/>
                <a:gdLst>
                  <a:gd name="T0" fmla="*/ 0 w 24"/>
                  <a:gd name="T1" fmla="*/ 0 h 23"/>
                  <a:gd name="T2" fmla="*/ 1 w 24"/>
                  <a:gd name="T3" fmla="*/ 0 h 23"/>
                  <a:gd name="T4" fmla="*/ 1 w 24"/>
                  <a:gd name="T5" fmla="*/ 0 h 23"/>
                  <a:gd name="T6" fmla="*/ 1 w 24"/>
                  <a:gd name="T7" fmla="*/ 0 h 23"/>
                  <a:gd name="T8" fmla="*/ 1 w 24"/>
                  <a:gd name="T9" fmla="*/ 0 h 23"/>
                  <a:gd name="T10" fmla="*/ 1 w 24"/>
                  <a:gd name="T11" fmla="*/ 0 h 23"/>
                  <a:gd name="T12" fmla="*/ 1 w 24"/>
                  <a:gd name="T13" fmla="*/ 0 h 23"/>
                  <a:gd name="T14" fmla="*/ 1 w 24"/>
                  <a:gd name="T15" fmla="*/ 0 h 23"/>
                  <a:gd name="T16" fmla="*/ 1 w 24"/>
                  <a:gd name="T17" fmla="*/ 0 h 23"/>
                  <a:gd name="T18" fmla="*/ 1 w 24"/>
                  <a:gd name="T19" fmla="*/ 0 h 23"/>
                  <a:gd name="T20" fmla="*/ 1 w 24"/>
                  <a:gd name="T21" fmla="*/ 0 h 23"/>
                  <a:gd name="T22" fmla="*/ 1 w 24"/>
                  <a:gd name="T23" fmla="*/ 0 h 23"/>
                  <a:gd name="T24" fmla="*/ 1 w 24"/>
                  <a:gd name="T25" fmla="*/ 0 h 23"/>
                  <a:gd name="T26" fmla="*/ 1 w 24"/>
                  <a:gd name="T27" fmla="*/ 0 h 23"/>
                  <a:gd name="T28" fmla="*/ 1 w 24"/>
                  <a:gd name="T29" fmla="*/ 0 h 23"/>
                  <a:gd name="T30" fmla="*/ 1 w 24"/>
                  <a:gd name="T31" fmla="*/ 0 h 23"/>
                  <a:gd name="T32" fmla="*/ 0 w 24"/>
                  <a:gd name="T33" fmla="*/ 0 h 23"/>
                  <a:gd name="T34" fmla="*/ 0 w 24"/>
                  <a:gd name="T35" fmla="*/ 0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3"/>
                  <a:gd name="T56" fmla="*/ 24 w 24"/>
                  <a:gd name="T57" fmla="*/ 23 h 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3">
                    <a:moveTo>
                      <a:pt x="0" y="11"/>
                    </a:moveTo>
                    <a:lnTo>
                      <a:pt x="1" y="16"/>
                    </a:lnTo>
                    <a:lnTo>
                      <a:pt x="3" y="19"/>
                    </a:lnTo>
                    <a:lnTo>
                      <a:pt x="7" y="22"/>
                    </a:lnTo>
                    <a:lnTo>
                      <a:pt x="11" y="23"/>
                    </a:lnTo>
                    <a:lnTo>
                      <a:pt x="16" y="22"/>
                    </a:lnTo>
                    <a:lnTo>
                      <a:pt x="20" y="19"/>
                    </a:lnTo>
                    <a:lnTo>
                      <a:pt x="23" y="16"/>
                    </a:lnTo>
                    <a:lnTo>
                      <a:pt x="24" y="11"/>
                    </a:lnTo>
                    <a:lnTo>
                      <a:pt x="23" y="7"/>
                    </a:lnTo>
                    <a:lnTo>
                      <a:pt x="20" y="3"/>
                    </a:lnTo>
                    <a:lnTo>
                      <a:pt x="16" y="1"/>
                    </a:lnTo>
                    <a:lnTo>
                      <a:pt x="11" y="0"/>
                    </a:lnTo>
                    <a:lnTo>
                      <a:pt x="7" y="1"/>
                    </a:lnTo>
                    <a:lnTo>
                      <a:pt x="3" y="3"/>
                    </a:lnTo>
                    <a:lnTo>
                      <a:pt x="1" y="7"/>
                    </a:lnTo>
                    <a:lnTo>
                      <a:pt x="0" y="11"/>
                    </a:lnTo>
                    <a:close/>
                  </a:path>
                </a:pathLst>
              </a:custGeom>
              <a:solidFill>
                <a:srgbClr val="FF1C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9" name="Freeform 446"/>
              <p:cNvSpPr>
                <a:spLocks/>
              </p:cNvSpPr>
              <p:nvPr/>
            </p:nvSpPr>
            <p:spPr bwMode="auto">
              <a:xfrm>
                <a:off x="4501" y="2988"/>
                <a:ext cx="12" cy="11"/>
              </a:xfrm>
              <a:custGeom>
                <a:avLst/>
                <a:gdLst>
                  <a:gd name="T0" fmla="*/ 0 w 24"/>
                  <a:gd name="T1" fmla="*/ 0 h 23"/>
                  <a:gd name="T2" fmla="*/ 1 w 24"/>
                  <a:gd name="T3" fmla="*/ 0 h 23"/>
                  <a:gd name="T4" fmla="*/ 1 w 24"/>
                  <a:gd name="T5" fmla="*/ 0 h 23"/>
                  <a:gd name="T6" fmla="*/ 1 w 24"/>
                  <a:gd name="T7" fmla="*/ 0 h 23"/>
                  <a:gd name="T8" fmla="*/ 1 w 24"/>
                  <a:gd name="T9" fmla="*/ 0 h 23"/>
                  <a:gd name="T10" fmla="*/ 1 w 24"/>
                  <a:gd name="T11" fmla="*/ 0 h 23"/>
                  <a:gd name="T12" fmla="*/ 1 w 24"/>
                  <a:gd name="T13" fmla="*/ 0 h 23"/>
                  <a:gd name="T14" fmla="*/ 1 w 24"/>
                  <a:gd name="T15" fmla="*/ 0 h 23"/>
                  <a:gd name="T16" fmla="*/ 1 w 24"/>
                  <a:gd name="T17" fmla="*/ 0 h 23"/>
                  <a:gd name="T18" fmla="*/ 1 w 24"/>
                  <a:gd name="T19" fmla="*/ 0 h 23"/>
                  <a:gd name="T20" fmla="*/ 1 w 24"/>
                  <a:gd name="T21" fmla="*/ 0 h 23"/>
                  <a:gd name="T22" fmla="*/ 1 w 24"/>
                  <a:gd name="T23" fmla="*/ 0 h 23"/>
                  <a:gd name="T24" fmla="*/ 1 w 24"/>
                  <a:gd name="T25" fmla="*/ 0 h 23"/>
                  <a:gd name="T26" fmla="*/ 1 w 24"/>
                  <a:gd name="T27" fmla="*/ 0 h 23"/>
                  <a:gd name="T28" fmla="*/ 1 w 24"/>
                  <a:gd name="T29" fmla="*/ 0 h 23"/>
                  <a:gd name="T30" fmla="*/ 1 w 24"/>
                  <a:gd name="T31" fmla="*/ 0 h 23"/>
                  <a:gd name="T32" fmla="*/ 0 w 24"/>
                  <a:gd name="T33" fmla="*/ 0 h 23"/>
                  <a:gd name="T34" fmla="*/ 0 w 24"/>
                  <a:gd name="T35" fmla="*/ 0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3"/>
                  <a:gd name="T56" fmla="*/ 24 w 24"/>
                  <a:gd name="T57" fmla="*/ 23 h 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3">
                    <a:moveTo>
                      <a:pt x="0" y="12"/>
                    </a:moveTo>
                    <a:lnTo>
                      <a:pt x="1" y="16"/>
                    </a:lnTo>
                    <a:lnTo>
                      <a:pt x="3" y="20"/>
                    </a:lnTo>
                    <a:lnTo>
                      <a:pt x="6" y="22"/>
                    </a:lnTo>
                    <a:lnTo>
                      <a:pt x="11" y="23"/>
                    </a:lnTo>
                    <a:lnTo>
                      <a:pt x="16" y="22"/>
                    </a:lnTo>
                    <a:lnTo>
                      <a:pt x="20" y="20"/>
                    </a:lnTo>
                    <a:lnTo>
                      <a:pt x="23" y="16"/>
                    </a:lnTo>
                    <a:lnTo>
                      <a:pt x="24" y="12"/>
                    </a:lnTo>
                    <a:lnTo>
                      <a:pt x="23" y="7"/>
                    </a:lnTo>
                    <a:lnTo>
                      <a:pt x="20" y="4"/>
                    </a:lnTo>
                    <a:lnTo>
                      <a:pt x="16" y="1"/>
                    </a:lnTo>
                    <a:lnTo>
                      <a:pt x="11" y="0"/>
                    </a:lnTo>
                    <a:lnTo>
                      <a:pt x="6" y="1"/>
                    </a:lnTo>
                    <a:lnTo>
                      <a:pt x="3" y="4"/>
                    </a:lnTo>
                    <a:lnTo>
                      <a:pt x="1" y="7"/>
                    </a:lnTo>
                    <a:lnTo>
                      <a:pt x="0" y="12"/>
                    </a:lnTo>
                    <a:close/>
                  </a:path>
                </a:pathLst>
              </a:custGeom>
              <a:solidFill>
                <a:srgbClr val="FF1C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0" name="Freeform 447"/>
              <p:cNvSpPr>
                <a:spLocks/>
              </p:cNvSpPr>
              <p:nvPr/>
            </p:nvSpPr>
            <p:spPr bwMode="auto">
              <a:xfrm>
                <a:off x="4525" y="2988"/>
                <a:ext cx="11" cy="11"/>
              </a:xfrm>
              <a:custGeom>
                <a:avLst/>
                <a:gdLst>
                  <a:gd name="T0" fmla="*/ 0 w 23"/>
                  <a:gd name="T1" fmla="*/ 0 h 23"/>
                  <a:gd name="T2" fmla="*/ 0 w 23"/>
                  <a:gd name="T3" fmla="*/ 0 h 23"/>
                  <a:gd name="T4" fmla="*/ 0 w 23"/>
                  <a:gd name="T5" fmla="*/ 0 h 23"/>
                  <a:gd name="T6" fmla="*/ 0 w 23"/>
                  <a:gd name="T7" fmla="*/ 0 h 23"/>
                  <a:gd name="T8" fmla="*/ 0 w 23"/>
                  <a:gd name="T9" fmla="*/ 0 h 23"/>
                  <a:gd name="T10" fmla="*/ 0 w 23"/>
                  <a:gd name="T11" fmla="*/ 0 h 23"/>
                  <a:gd name="T12" fmla="*/ 0 w 23"/>
                  <a:gd name="T13" fmla="*/ 0 h 23"/>
                  <a:gd name="T14" fmla="*/ 0 w 23"/>
                  <a:gd name="T15" fmla="*/ 0 h 23"/>
                  <a:gd name="T16" fmla="*/ 0 w 23"/>
                  <a:gd name="T17" fmla="*/ 0 h 23"/>
                  <a:gd name="T18" fmla="*/ 0 w 23"/>
                  <a:gd name="T19" fmla="*/ 0 h 23"/>
                  <a:gd name="T20" fmla="*/ 0 w 23"/>
                  <a:gd name="T21" fmla="*/ 0 h 23"/>
                  <a:gd name="T22" fmla="*/ 0 w 23"/>
                  <a:gd name="T23" fmla="*/ 0 h 23"/>
                  <a:gd name="T24" fmla="*/ 0 w 23"/>
                  <a:gd name="T25" fmla="*/ 0 h 23"/>
                  <a:gd name="T26" fmla="*/ 0 w 23"/>
                  <a:gd name="T27" fmla="*/ 0 h 23"/>
                  <a:gd name="T28" fmla="*/ 0 w 23"/>
                  <a:gd name="T29" fmla="*/ 0 h 23"/>
                  <a:gd name="T30" fmla="*/ 0 w 23"/>
                  <a:gd name="T31" fmla="*/ 0 h 23"/>
                  <a:gd name="T32" fmla="*/ 0 w 23"/>
                  <a:gd name="T33" fmla="*/ 0 h 23"/>
                  <a:gd name="T34" fmla="*/ 0 w 23"/>
                  <a:gd name="T35" fmla="*/ 0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3"/>
                  <a:gd name="T55" fmla="*/ 0 h 23"/>
                  <a:gd name="T56" fmla="*/ 23 w 23"/>
                  <a:gd name="T57" fmla="*/ 23 h 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3" h="23">
                    <a:moveTo>
                      <a:pt x="0" y="12"/>
                    </a:moveTo>
                    <a:lnTo>
                      <a:pt x="1" y="16"/>
                    </a:lnTo>
                    <a:lnTo>
                      <a:pt x="3" y="20"/>
                    </a:lnTo>
                    <a:lnTo>
                      <a:pt x="7" y="22"/>
                    </a:lnTo>
                    <a:lnTo>
                      <a:pt x="11" y="23"/>
                    </a:lnTo>
                    <a:lnTo>
                      <a:pt x="16" y="22"/>
                    </a:lnTo>
                    <a:lnTo>
                      <a:pt x="19" y="20"/>
                    </a:lnTo>
                    <a:lnTo>
                      <a:pt x="22" y="16"/>
                    </a:lnTo>
                    <a:lnTo>
                      <a:pt x="23" y="12"/>
                    </a:lnTo>
                    <a:lnTo>
                      <a:pt x="22" y="7"/>
                    </a:lnTo>
                    <a:lnTo>
                      <a:pt x="19" y="4"/>
                    </a:lnTo>
                    <a:lnTo>
                      <a:pt x="16" y="1"/>
                    </a:lnTo>
                    <a:lnTo>
                      <a:pt x="11" y="0"/>
                    </a:lnTo>
                    <a:lnTo>
                      <a:pt x="7" y="1"/>
                    </a:lnTo>
                    <a:lnTo>
                      <a:pt x="3" y="4"/>
                    </a:lnTo>
                    <a:lnTo>
                      <a:pt x="1" y="7"/>
                    </a:lnTo>
                    <a:lnTo>
                      <a:pt x="0" y="12"/>
                    </a:lnTo>
                    <a:close/>
                  </a:path>
                </a:pathLst>
              </a:custGeom>
              <a:solidFill>
                <a:srgbClr val="FF1C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 name="Freeform 448"/>
              <p:cNvSpPr>
                <a:spLocks/>
              </p:cNvSpPr>
              <p:nvPr/>
            </p:nvSpPr>
            <p:spPr bwMode="auto">
              <a:xfrm>
                <a:off x="4547" y="2987"/>
                <a:ext cx="11" cy="11"/>
              </a:xfrm>
              <a:custGeom>
                <a:avLst/>
                <a:gdLst>
                  <a:gd name="T0" fmla="*/ 0 w 22"/>
                  <a:gd name="T1" fmla="*/ 1 h 22"/>
                  <a:gd name="T2" fmla="*/ 1 w 22"/>
                  <a:gd name="T3" fmla="*/ 1 h 22"/>
                  <a:gd name="T4" fmla="*/ 1 w 22"/>
                  <a:gd name="T5" fmla="*/ 1 h 22"/>
                  <a:gd name="T6" fmla="*/ 1 w 22"/>
                  <a:gd name="T7" fmla="*/ 1 h 22"/>
                  <a:gd name="T8" fmla="*/ 1 w 22"/>
                  <a:gd name="T9" fmla="*/ 1 h 22"/>
                  <a:gd name="T10" fmla="*/ 1 w 22"/>
                  <a:gd name="T11" fmla="*/ 1 h 22"/>
                  <a:gd name="T12" fmla="*/ 1 w 22"/>
                  <a:gd name="T13" fmla="*/ 1 h 22"/>
                  <a:gd name="T14" fmla="*/ 1 w 22"/>
                  <a:gd name="T15" fmla="*/ 1 h 22"/>
                  <a:gd name="T16" fmla="*/ 1 w 22"/>
                  <a:gd name="T17" fmla="*/ 1 h 22"/>
                  <a:gd name="T18" fmla="*/ 1 w 22"/>
                  <a:gd name="T19" fmla="*/ 1 h 22"/>
                  <a:gd name="T20" fmla="*/ 1 w 22"/>
                  <a:gd name="T21" fmla="*/ 1 h 22"/>
                  <a:gd name="T22" fmla="*/ 1 w 22"/>
                  <a:gd name="T23" fmla="*/ 1 h 22"/>
                  <a:gd name="T24" fmla="*/ 1 w 22"/>
                  <a:gd name="T25" fmla="*/ 0 h 22"/>
                  <a:gd name="T26" fmla="*/ 1 w 22"/>
                  <a:gd name="T27" fmla="*/ 1 h 22"/>
                  <a:gd name="T28" fmla="*/ 1 w 22"/>
                  <a:gd name="T29" fmla="*/ 1 h 22"/>
                  <a:gd name="T30" fmla="*/ 1 w 22"/>
                  <a:gd name="T31" fmla="*/ 1 h 22"/>
                  <a:gd name="T32" fmla="*/ 0 w 22"/>
                  <a:gd name="T33" fmla="*/ 1 h 22"/>
                  <a:gd name="T34" fmla="*/ 0 w 22"/>
                  <a:gd name="T35" fmla="*/ 1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2"/>
                  <a:gd name="T55" fmla="*/ 0 h 22"/>
                  <a:gd name="T56" fmla="*/ 22 w 22"/>
                  <a:gd name="T57" fmla="*/ 22 h 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2" h="22">
                    <a:moveTo>
                      <a:pt x="0" y="10"/>
                    </a:moveTo>
                    <a:lnTo>
                      <a:pt x="1" y="15"/>
                    </a:lnTo>
                    <a:lnTo>
                      <a:pt x="3" y="18"/>
                    </a:lnTo>
                    <a:lnTo>
                      <a:pt x="7" y="21"/>
                    </a:lnTo>
                    <a:lnTo>
                      <a:pt x="11" y="22"/>
                    </a:lnTo>
                    <a:lnTo>
                      <a:pt x="16" y="21"/>
                    </a:lnTo>
                    <a:lnTo>
                      <a:pt x="18" y="18"/>
                    </a:lnTo>
                    <a:lnTo>
                      <a:pt x="20" y="15"/>
                    </a:lnTo>
                    <a:lnTo>
                      <a:pt x="22" y="10"/>
                    </a:lnTo>
                    <a:lnTo>
                      <a:pt x="20" y="6"/>
                    </a:lnTo>
                    <a:lnTo>
                      <a:pt x="18" y="3"/>
                    </a:lnTo>
                    <a:lnTo>
                      <a:pt x="16" y="1"/>
                    </a:lnTo>
                    <a:lnTo>
                      <a:pt x="11" y="0"/>
                    </a:lnTo>
                    <a:lnTo>
                      <a:pt x="7" y="1"/>
                    </a:lnTo>
                    <a:lnTo>
                      <a:pt x="3" y="3"/>
                    </a:lnTo>
                    <a:lnTo>
                      <a:pt x="1" y="6"/>
                    </a:lnTo>
                    <a:lnTo>
                      <a:pt x="0" y="10"/>
                    </a:lnTo>
                    <a:close/>
                  </a:path>
                </a:pathLst>
              </a:custGeom>
              <a:solidFill>
                <a:srgbClr val="FF1C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 name="Freeform 449"/>
              <p:cNvSpPr>
                <a:spLocks/>
              </p:cNvSpPr>
              <p:nvPr/>
            </p:nvSpPr>
            <p:spPr bwMode="auto">
              <a:xfrm>
                <a:off x="4497" y="3060"/>
                <a:ext cx="110" cy="121"/>
              </a:xfrm>
              <a:custGeom>
                <a:avLst/>
                <a:gdLst>
                  <a:gd name="T0" fmla="*/ 1 w 219"/>
                  <a:gd name="T1" fmla="*/ 1 h 241"/>
                  <a:gd name="T2" fmla="*/ 1 w 219"/>
                  <a:gd name="T3" fmla="*/ 1 h 241"/>
                  <a:gd name="T4" fmla="*/ 1 w 219"/>
                  <a:gd name="T5" fmla="*/ 1 h 241"/>
                  <a:gd name="T6" fmla="*/ 1 w 219"/>
                  <a:gd name="T7" fmla="*/ 1 h 241"/>
                  <a:gd name="T8" fmla="*/ 1 w 219"/>
                  <a:gd name="T9" fmla="*/ 1 h 241"/>
                  <a:gd name="T10" fmla="*/ 0 w 219"/>
                  <a:gd name="T11" fmla="*/ 1 h 241"/>
                  <a:gd name="T12" fmla="*/ 0 w 219"/>
                  <a:gd name="T13" fmla="*/ 1 h 241"/>
                  <a:gd name="T14" fmla="*/ 0 w 219"/>
                  <a:gd name="T15" fmla="*/ 1 h 241"/>
                  <a:gd name="T16" fmla="*/ 0 w 219"/>
                  <a:gd name="T17" fmla="*/ 0 h 241"/>
                  <a:gd name="T18" fmla="*/ 1 w 219"/>
                  <a:gd name="T19" fmla="*/ 0 h 241"/>
                  <a:gd name="T20" fmla="*/ 1 w 219"/>
                  <a:gd name="T21" fmla="*/ 0 h 241"/>
                  <a:gd name="T22" fmla="*/ 1 w 219"/>
                  <a:gd name="T23" fmla="*/ 0 h 241"/>
                  <a:gd name="T24" fmla="*/ 1 w 219"/>
                  <a:gd name="T25" fmla="*/ 1 h 24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9"/>
                  <a:gd name="T40" fmla="*/ 0 h 241"/>
                  <a:gd name="T41" fmla="*/ 219 w 219"/>
                  <a:gd name="T42" fmla="*/ 241 h 24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9" h="241">
                    <a:moveTo>
                      <a:pt x="219" y="16"/>
                    </a:moveTo>
                    <a:lnTo>
                      <a:pt x="219" y="221"/>
                    </a:lnTo>
                    <a:lnTo>
                      <a:pt x="219" y="241"/>
                    </a:lnTo>
                    <a:lnTo>
                      <a:pt x="200" y="239"/>
                    </a:lnTo>
                    <a:lnTo>
                      <a:pt x="17" y="220"/>
                    </a:lnTo>
                    <a:lnTo>
                      <a:pt x="0" y="219"/>
                    </a:lnTo>
                    <a:lnTo>
                      <a:pt x="0" y="204"/>
                    </a:lnTo>
                    <a:lnTo>
                      <a:pt x="0" y="16"/>
                    </a:lnTo>
                    <a:lnTo>
                      <a:pt x="0" y="0"/>
                    </a:lnTo>
                    <a:lnTo>
                      <a:pt x="18" y="0"/>
                    </a:lnTo>
                    <a:lnTo>
                      <a:pt x="202" y="0"/>
                    </a:lnTo>
                    <a:lnTo>
                      <a:pt x="219" y="0"/>
                    </a:lnTo>
                    <a:lnTo>
                      <a:pt x="219"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 name="Freeform 450"/>
              <p:cNvSpPr>
                <a:spLocks/>
              </p:cNvSpPr>
              <p:nvPr/>
            </p:nvSpPr>
            <p:spPr bwMode="auto">
              <a:xfrm>
                <a:off x="4506" y="3068"/>
                <a:ext cx="92" cy="103"/>
              </a:xfrm>
              <a:custGeom>
                <a:avLst/>
                <a:gdLst>
                  <a:gd name="T0" fmla="*/ 0 w 184"/>
                  <a:gd name="T1" fmla="*/ 0 h 205"/>
                  <a:gd name="T2" fmla="*/ 0 w 184"/>
                  <a:gd name="T3" fmla="*/ 1 h 205"/>
                  <a:gd name="T4" fmla="*/ 1 w 184"/>
                  <a:gd name="T5" fmla="*/ 1 h 205"/>
                  <a:gd name="T6" fmla="*/ 1 w 184"/>
                  <a:gd name="T7" fmla="*/ 0 h 205"/>
                  <a:gd name="T8" fmla="*/ 0 w 184"/>
                  <a:gd name="T9" fmla="*/ 0 h 205"/>
                  <a:gd name="T10" fmla="*/ 0 60000 65536"/>
                  <a:gd name="T11" fmla="*/ 0 60000 65536"/>
                  <a:gd name="T12" fmla="*/ 0 60000 65536"/>
                  <a:gd name="T13" fmla="*/ 0 60000 65536"/>
                  <a:gd name="T14" fmla="*/ 0 60000 65536"/>
                  <a:gd name="T15" fmla="*/ 0 w 184"/>
                  <a:gd name="T16" fmla="*/ 0 h 205"/>
                  <a:gd name="T17" fmla="*/ 184 w 184"/>
                  <a:gd name="T18" fmla="*/ 205 h 205"/>
                </a:gdLst>
                <a:ahLst/>
                <a:cxnLst>
                  <a:cxn ang="T10">
                    <a:pos x="T0" y="T1"/>
                  </a:cxn>
                  <a:cxn ang="T11">
                    <a:pos x="T2" y="T3"/>
                  </a:cxn>
                  <a:cxn ang="T12">
                    <a:pos x="T4" y="T5"/>
                  </a:cxn>
                  <a:cxn ang="T13">
                    <a:pos x="T6" y="T7"/>
                  </a:cxn>
                  <a:cxn ang="T14">
                    <a:pos x="T8" y="T9"/>
                  </a:cxn>
                </a:cxnLst>
                <a:rect l="T15" t="T16" r="T17" b="T18"/>
                <a:pathLst>
                  <a:path w="184" h="205">
                    <a:moveTo>
                      <a:pt x="0" y="0"/>
                    </a:moveTo>
                    <a:lnTo>
                      <a:pt x="0" y="188"/>
                    </a:lnTo>
                    <a:lnTo>
                      <a:pt x="184" y="205"/>
                    </a:lnTo>
                    <a:lnTo>
                      <a:pt x="184" y="0"/>
                    </a:lnTo>
                    <a:lnTo>
                      <a:pt x="0" y="0"/>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 name="Freeform 451"/>
              <p:cNvSpPr>
                <a:spLocks/>
              </p:cNvSpPr>
              <p:nvPr/>
            </p:nvSpPr>
            <p:spPr bwMode="auto">
              <a:xfrm>
                <a:off x="4515" y="3083"/>
                <a:ext cx="16" cy="66"/>
              </a:xfrm>
              <a:custGeom>
                <a:avLst/>
                <a:gdLst>
                  <a:gd name="T0" fmla="*/ 1 w 31"/>
                  <a:gd name="T1" fmla="*/ 0 h 134"/>
                  <a:gd name="T2" fmla="*/ 1 w 31"/>
                  <a:gd name="T3" fmla="*/ 0 h 134"/>
                  <a:gd name="T4" fmla="*/ 1 w 31"/>
                  <a:gd name="T5" fmla="*/ 0 h 134"/>
                  <a:gd name="T6" fmla="*/ 1 w 31"/>
                  <a:gd name="T7" fmla="*/ 0 h 134"/>
                  <a:gd name="T8" fmla="*/ 0 w 31"/>
                  <a:gd name="T9" fmla="*/ 0 h 134"/>
                  <a:gd name="T10" fmla="*/ 0 w 31"/>
                  <a:gd name="T11" fmla="*/ 0 h 134"/>
                  <a:gd name="T12" fmla="*/ 0 w 31"/>
                  <a:gd name="T13" fmla="*/ 0 h 134"/>
                  <a:gd name="T14" fmla="*/ 0 w 31"/>
                  <a:gd name="T15" fmla="*/ 0 h 134"/>
                  <a:gd name="T16" fmla="*/ 0 w 31"/>
                  <a:gd name="T17" fmla="*/ 0 h 134"/>
                  <a:gd name="T18" fmla="*/ 0 w 31"/>
                  <a:gd name="T19" fmla="*/ 0 h 134"/>
                  <a:gd name="T20" fmla="*/ 1 w 31"/>
                  <a:gd name="T21" fmla="*/ 0 h 134"/>
                  <a:gd name="T22" fmla="*/ 1 w 31"/>
                  <a:gd name="T23" fmla="*/ 0 h 134"/>
                  <a:gd name="T24" fmla="*/ 1 w 31"/>
                  <a:gd name="T25" fmla="*/ 0 h 134"/>
                  <a:gd name="T26" fmla="*/ 1 w 31"/>
                  <a:gd name="T27" fmla="*/ 0 h 134"/>
                  <a:gd name="T28" fmla="*/ 1 w 31"/>
                  <a:gd name="T29" fmla="*/ 0 h 134"/>
                  <a:gd name="T30" fmla="*/ 1 w 31"/>
                  <a:gd name="T31" fmla="*/ 0 h 134"/>
                  <a:gd name="T32" fmla="*/ 1 w 31"/>
                  <a:gd name="T33" fmla="*/ 0 h 134"/>
                  <a:gd name="T34" fmla="*/ 1 w 31"/>
                  <a:gd name="T35" fmla="*/ 0 h 134"/>
                  <a:gd name="T36" fmla="*/ 1 w 31"/>
                  <a:gd name="T37" fmla="*/ 0 h 134"/>
                  <a:gd name="T38" fmla="*/ 1 w 31"/>
                  <a:gd name="T39" fmla="*/ 0 h 134"/>
                  <a:gd name="T40" fmla="*/ 1 w 31"/>
                  <a:gd name="T41" fmla="*/ 0 h 134"/>
                  <a:gd name="T42" fmla="*/ 1 w 31"/>
                  <a:gd name="T43" fmla="*/ 0 h 134"/>
                  <a:gd name="T44" fmla="*/ 1 w 31"/>
                  <a:gd name="T45" fmla="*/ 0 h 134"/>
                  <a:gd name="T46" fmla="*/ 1 w 31"/>
                  <a:gd name="T47" fmla="*/ 0 h 134"/>
                  <a:gd name="T48" fmla="*/ 1 w 31"/>
                  <a:gd name="T49" fmla="*/ 0 h 134"/>
                  <a:gd name="T50" fmla="*/ 1 w 31"/>
                  <a:gd name="T51" fmla="*/ 0 h 13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1"/>
                  <a:gd name="T79" fmla="*/ 0 h 134"/>
                  <a:gd name="T80" fmla="*/ 31 w 31"/>
                  <a:gd name="T81" fmla="*/ 134 h 13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1" h="134">
                    <a:moveTo>
                      <a:pt x="8" y="9"/>
                    </a:moveTo>
                    <a:lnTo>
                      <a:pt x="7" y="11"/>
                    </a:lnTo>
                    <a:lnTo>
                      <a:pt x="5" y="16"/>
                    </a:lnTo>
                    <a:lnTo>
                      <a:pt x="1" y="28"/>
                    </a:lnTo>
                    <a:lnTo>
                      <a:pt x="0" y="46"/>
                    </a:lnTo>
                    <a:lnTo>
                      <a:pt x="0" y="69"/>
                    </a:lnTo>
                    <a:lnTo>
                      <a:pt x="0" y="90"/>
                    </a:lnTo>
                    <a:lnTo>
                      <a:pt x="0" y="105"/>
                    </a:lnTo>
                    <a:lnTo>
                      <a:pt x="0" y="111"/>
                    </a:lnTo>
                    <a:lnTo>
                      <a:pt x="0" y="113"/>
                    </a:lnTo>
                    <a:lnTo>
                      <a:pt x="2" y="118"/>
                    </a:lnTo>
                    <a:lnTo>
                      <a:pt x="6" y="123"/>
                    </a:lnTo>
                    <a:lnTo>
                      <a:pt x="13" y="130"/>
                    </a:lnTo>
                    <a:lnTo>
                      <a:pt x="20" y="134"/>
                    </a:lnTo>
                    <a:lnTo>
                      <a:pt x="26" y="134"/>
                    </a:lnTo>
                    <a:lnTo>
                      <a:pt x="30" y="132"/>
                    </a:lnTo>
                    <a:lnTo>
                      <a:pt x="31" y="130"/>
                    </a:lnTo>
                    <a:lnTo>
                      <a:pt x="31" y="115"/>
                    </a:lnTo>
                    <a:lnTo>
                      <a:pt x="19" y="113"/>
                    </a:lnTo>
                    <a:lnTo>
                      <a:pt x="19" y="23"/>
                    </a:lnTo>
                    <a:lnTo>
                      <a:pt x="31" y="21"/>
                    </a:lnTo>
                    <a:lnTo>
                      <a:pt x="31" y="0"/>
                    </a:lnTo>
                    <a:lnTo>
                      <a:pt x="28" y="0"/>
                    </a:lnTo>
                    <a:lnTo>
                      <a:pt x="22" y="0"/>
                    </a:lnTo>
                    <a:lnTo>
                      <a:pt x="14" y="3"/>
                    </a:lnTo>
                    <a:lnTo>
                      <a:pt x="8"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 name="Freeform 452"/>
              <p:cNvSpPr>
                <a:spLocks/>
              </p:cNvSpPr>
              <p:nvPr/>
            </p:nvSpPr>
            <p:spPr bwMode="auto">
              <a:xfrm>
                <a:off x="4644" y="2974"/>
                <a:ext cx="40" cy="12"/>
              </a:xfrm>
              <a:custGeom>
                <a:avLst/>
                <a:gdLst>
                  <a:gd name="T0" fmla="*/ 0 w 82"/>
                  <a:gd name="T1" fmla="*/ 0 h 25"/>
                  <a:gd name="T2" fmla="*/ 0 w 82"/>
                  <a:gd name="T3" fmla="*/ 0 h 25"/>
                  <a:gd name="T4" fmla="*/ 0 w 82"/>
                  <a:gd name="T5" fmla="*/ 0 h 25"/>
                  <a:gd name="T6" fmla="*/ 0 w 82"/>
                  <a:gd name="T7" fmla="*/ 0 h 25"/>
                  <a:gd name="T8" fmla="*/ 0 w 82"/>
                  <a:gd name="T9" fmla="*/ 0 h 25"/>
                  <a:gd name="T10" fmla="*/ 0 w 82"/>
                  <a:gd name="T11" fmla="*/ 0 h 25"/>
                  <a:gd name="T12" fmla="*/ 0 w 82"/>
                  <a:gd name="T13" fmla="*/ 0 h 25"/>
                  <a:gd name="T14" fmla="*/ 0 w 82"/>
                  <a:gd name="T15" fmla="*/ 0 h 25"/>
                  <a:gd name="T16" fmla="*/ 0 w 82"/>
                  <a:gd name="T17" fmla="*/ 0 h 25"/>
                  <a:gd name="T18" fmla="*/ 0 w 82"/>
                  <a:gd name="T19" fmla="*/ 0 h 25"/>
                  <a:gd name="T20" fmla="*/ 0 w 82"/>
                  <a:gd name="T21" fmla="*/ 0 h 25"/>
                  <a:gd name="T22" fmla="*/ 0 w 82"/>
                  <a:gd name="T23" fmla="*/ 0 h 25"/>
                  <a:gd name="T24" fmla="*/ 0 w 82"/>
                  <a:gd name="T25" fmla="*/ 0 h 25"/>
                  <a:gd name="T26" fmla="*/ 0 w 82"/>
                  <a:gd name="T27" fmla="*/ 0 h 25"/>
                  <a:gd name="T28" fmla="*/ 0 w 82"/>
                  <a:gd name="T29" fmla="*/ 0 h 25"/>
                  <a:gd name="T30" fmla="*/ 0 w 82"/>
                  <a:gd name="T31" fmla="*/ 0 h 25"/>
                  <a:gd name="T32" fmla="*/ 0 w 82"/>
                  <a:gd name="T33" fmla="*/ 0 h 25"/>
                  <a:gd name="T34" fmla="*/ 0 w 82"/>
                  <a:gd name="T35" fmla="*/ 0 h 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2"/>
                  <a:gd name="T55" fmla="*/ 0 h 25"/>
                  <a:gd name="T56" fmla="*/ 82 w 82"/>
                  <a:gd name="T57" fmla="*/ 25 h 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2" h="25">
                    <a:moveTo>
                      <a:pt x="0" y="10"/>
                    </a:moveTo>
                    <a:lnTo>
                      <a:pt x="0" y="9"/>
                    </a:lnTo>
                    <a:lnTo>
                      <a:pt x="1" y="8"/>
                    </a:lnTo>
                    <a:lnTo>
                      <a:pt x="2" y="5"/>
                    </a:lnTo>
                    <a:lnTo>
                      <a:pt x="6" y="3"/>
                    </a:lnTo>
                    <a:lnTo>
                      <a:pt x="11" y="1"/>
                    </a:lnTo>
                    <a:lnTo>
                      <a:pt x="19" y="0"/>
                    </a:lnTo>
                    <a:lnTo>
                      <a:pt x="28" y="0"/>
                    </a:lnTo>
                    <a:lnTo>
                      <a:pt x="40" y="2"/>
                    </a:lnTo>
                    <a:lnTo>
                      <a:pt x="53" y="4"/>
                    </a:lnTo>
                    <a:lnTo>
                      <a:pt x="64" y="8"/>
                    </a:lnTo>
                    <a:lnTo>
                      <a:pt x="72" y="10"/>
                    </a:lnTo>
                    <a:lnTo>
                      <a:pt x="77" y="12"/>
                    </a:lnTo>
                    <a:lnTo>
                      <a:pt x="80" y="16"/>
                    </a:lnTo>
                    <a:lnTo>
                      <a:pt x="82" y="18"/>
                    </a:lnTo>
                    <a:lnTo>
                      <a:pt x="82" y="21"/>
                    </a:lnTo>
                    <a:lnTo>
                      <a:pt x="82" y="25"/>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6" name="Freeform 453"/>
              <p:cNvSpPr>
                <a:spLocks/>
              </p:cNvSpPr>
              <p:nvPr/>
            </p:nvSpPr>
            <p:spPr bwMode="auto">
              <a:xfrm>
                <a:off x="4643" y="2991"/>
                <a:ext cx="41" cy="12"/>
              </a:xfrm>
              <a:custGeom>
                <a:avLst/>
                <a:gdLst>
                  <a:gd name="T0" fmla="*/ 0 w 82"/>
                  <a:gd name="T1" fmla="*/ 1 h 23"/>
                  <a:gd name="T2" fmla="*/ 0 w 82"/>
                  <a:gd name="T3" fmla="*/ 1 h 23"/>
                  <a:gd name="T4" fmla="*/ 1 w 82"/>
                  <a:gd name="T5" fmla="*/ 1 h 23"/>
                  <a:gd name="T6" fmla="*/ 1 w 82"/>
                  <a:gd name="T7" fmla="*/ 1 h 23"/>
                  <a:gd name="T8" fmla="*/ 1 w 82"/>
                  <a:gd name="T9" fmla="*/ 1 h 23"/>
                  <a:gd name="T10" fmla="*/ 1 w 82"/>
                  <a:gd name="T11" fmla="*/ 1 h 23"/>
                  <a:gd name="T12" fmla="*/ 1 w 82"/>
                  <a:gd name="T13" fmla="*/ 0 h 23"/>
                  <a:gd name="T14" fmla="*/ 1 w 82"/>
                  <a:gd name="T15" fmla="*/ 0 h 23"/>
                  <a:gd name="T16" fmla="*/ 1 w 82"/>
                  <a:gd name="T17" fmla="*/ 1 h 23"/>
                  <a:gd name="T18" fmla="*/ 1 w 82"/>
                  <a:gd name="T19" fmla="*/ 1 h 23"/>
                  <a:gd name="T20" fmla="*/ 1 w 82"/>
                  <a:gd name="T21" fmla="*/ 1 h 23"/>
                  <a:gd name="T22" fmla="*/ 1 w 82"/>
                  <a:gd name="T23" fmla="*/ 1 h 23"/>
                  <a:gd name="T24" fmla="*/ 1 w 82"/>
                  <a:gd name="T25" fmla="*/ 1 h 23"/>
                  <a:gd name="T26" fmla="*/ 1 w 82"/>
                  <a:gd name="T27" fmla="*/ 1 h 23"/>
                  <a:gd name="T28" fmla="*/ 1 w 82"/>
                  <a:gd name="T29" fmla="*/ 1 h 23"/>
                  <a:gd name="T30" fmla="*/ 1 w 82"/>
                  <a:gd name="T31" fmla="*/ 1 h 23"/>
                  <a:gd name="T32" fmla="*/ 1 w 82"/>
                  <a:gd name="T33" fmla="*/ 1 h 23"/>
                  <a:gd name="T34" fmla="*/ 0 w 82"/>
                  <a:gd name="T35" fmla="*/ 1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2"/>
                  <a:gd name="T55" fmla="*/ 0 h 23"/>
                  <a:gd name="T56" fmla="*/ 82 w 82"/>
                  <a:gd name="T57" fmla="*/ 23 h 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2" h="23">
                    <a:moveTo>
                      <a:pt x="0" y="12"/>
                    </a:moveTo>
                    <a:lnTo>
                      <a:pt x="0" y="10"/>
                    </a:lnTo>
                    <a:lnTo>
                      <a:pt x="1" y="9"/>
                    </a:lnTo>
                    <a:lnTo>
                      <a:pt x="2" y="7"/>
                    </a:lnTo>
                    <a:lnTo>
                      <a:pt x="5" y="5"/>
                    </a:lnTo>
                    <a:lnTo>
                      <a:pt x="10" y="2"/>
                    </a:lnTo>
                    <a:lnTo>
                      <a:pt x="17" y="0"/>
                    </a:lnTo>
                    <a:lnTo>
                      <a:pt x="26" y="0"/>
                    </a:lnTo>
                    <a:lnTo>
                      <a:pt x="40" y="1"/>
                    </a:lnTo>
                    <a:lnTo>
                      <a:pt x="53" y="4"/>
                    </a:lnTo>
                    <a:lnTo>
                      <a:pt x="63" y="6"/>
                    </a:lnTo>
                    <a:lnTo>
                      <a:pt x="70" y="8"/>
                    </a:lnTo>
                    <a:lnTo>
                      <a:pt x="76" y="10"/>
                    </a:lnTo>
                    <a:lnTo>
                      <a:pt x="79" y="13"/>
                    </a:lnTo>
                    <a:lnTo>
                      <a:pt x="81" y="16"/>
                    </a:lnTo>
                    <a:lnTo>
                      <a:pt x="82" y="20"/>
                    </a:lnTo>
                    <a:lnTo>
                      <a:pt x="82" y="23"/>
                    </a:lnTo>
                    <a:lnTo>
                      <a:pt x="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7" name="Freeform 454"/>
              <p:cNvSpPr>
                <a:spLocks/>
              </p:cNvSpPr>
              <p:nvPr/>
            </p:nvSpPr>
            <p:spPr bwMode="auto">
              <a:xfrm>
                <a:off x="4644" y="3007"/>
                <a:ext cx="41" cy="11"/>
              </a:xfrm>
              <a:custGeom>
                <a:avLst/>
                <a:gdLst>
                  <a:gd name="T0" fmla="*/ 0 w 83"/>
                  <a:gd name="T1" fmla="*/ 1 h 22"/>
                  <a:gd name="T2" fmla="*/ 0 w 83"/>
                  <a:gd name="T3" fmla="*/ 1 h 22"/>
                  <a:gd name="T4" fmla="*/ 0 w 83"/>
                  <a:gd name="T5" fmla="*/ 1 h 22"/>
                  <a:gd name="T6" fmla="*/ 0 w 83"/>
                  <a:gd name="T7" fmla="*/ 1 h 22"/>
                  <a:gd name="T8" fmla="*/ 0 w 83"/>
                  <a:gd name="T9" fmla="*/ 1 h 22"/>
                  <a:gd name="T10" fmla="*/ 0 w 83"/>
                  <a:gd name="T11" fmla="*/ 1 h 22"/>
                  <a:gd name="T12" fmla="*/ 0 w 83"/>
                  <a:gd name="T13" fmla="*/ 1 h 22"/>
                  <a:gd name="T14" fmla="*/ 0 w 83"/>
                  <a:gd name="T15" fmla="*/ 0 h 22"/>
                  <a:gd name="T16" fmla="*/ 0 w 83"/>
                  <a:gd name="T17" fmla="*/ 1 h 22"/>
                  <a:gd name="T18" fmla="*/ 0 w 83"/>
                  <a:gd name="T19" fmla="*/ 1 h 22"/>
                  <a:gd name="T20" fmla="*/ 0 w 83"/>
                  <a:gd name="T21" fmla="*/ 1 h 22"/>
                  <a:gd name="T22" fmla="*/ 0 w 83"/>
                  <a:gd name="T23" fmla="*/ 1 h 22"/>
                  <a:gd name="T24" fmla="*/ 0 w 83"/>
                  <a:gd name="T25" fmla="*/ 1 h 22"/>
                  <a:gd name="T26" fmla="*/ 0 w 83"/>
                  <a:gd name="T27" fmla="*/ 1 h 22"/>
                  <a:gd name="T28" fmla="*/ 0 w 83"/>
                  <a:gd name="T29" fmla="*/ 1 h 22"/>
                  <a:gd name="T30" fmla="*/ 0 w 83"/>
                  <a:gd name="T31" fmla="*/ 1 h 22"/>
                  <a:gd name="T32" fmla="*/ 0 w 83"/>
                  <a:gd name="T33" fmla="*/ 1 h 22"/>
                  <a:gd name="T34" fmla="*/ 0 w 83"/>
                  <a:gd name="T35" fmla="*/ 1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3"/>
                  <a:gd name="T55" fmla="*/ 0 h 22"/>
                  <a:gd name="T56" fmla="*/ 83 w 83"/>
                  <a:gd name="T57" fmla="*/ 22 h 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3" h="22">
                    <a:moveTo>
                      <a:pt x="0" y="13"/>
                    </a:moveTo>
                    <a:lnTo>
                      <a:pt x="0" y="12"/>
                    </a:lnTo>
                    <a:lnTo>
                      <a:pt x="1" y="11"/>
                    </a:lnTo>
                    <a:lnTo>
                      <a:pt x="2" y="8"/>
                    </a:lnTo>
                    <a:lnTo>
                      <a:pt x="6" y="5"/>
                    </a:lnTo>
                    <a:lnTo>
                      <a:pt x="11" y="2"/>
                    </a:lnTo>
                    <a:lnTo>
                      <a:pt x="17" y="1"/>
                    </a:lnTo>
                    <a:lnTo>
                      <a:pt x="28" y="0"/>
                    </a:lnTo>
                    <a:lnTo>
                      <a:pt x="40" y="1"/>
                    </a:lnTo>
                    <a:lnTo>
                      <a:pt x="54" y="4"/>
                    </a:lnTo>
                    <a:lnTo>
                      <a:pt x="65" y="6"/>
                    </a:lnTo>
                    <a:lnTo>
                      <a:pt x="73" y="7"/>
                    </a:lnTo>
                    <a:lnTo>
                      <a:pt x="77" y="9"/>
                    </a:lnTo>
                    <a:lnTo>
                      <a:pt x="81" y="12"/>
                    </a:lnTo>
                    <a:lnTo>
                      <a:pt x="83" y="15"/>
                    </a:lnTo>
                    <a:lnTo>
                      <a:pt x="83" y="19"/>
                    </a:lnTo>
                    <a:lnTo>
                      <a:pt x="83" y="22"/>
                    </a:lnTo>
                    <a:lnTo>
                      <a:pt x="0"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8" name="Freeform 455"/>
              <p:cNvSpPr>
                <a:spLocks/>
              </p:cNvSpPr>
              <p:nvPr/>
            </p:nvSpPr>
            <p:spPr bwMode="auto">
              <a:xfrm>
                <a:off x="4643" y="3022"/>
                <a:ext cx="43" cy="10"/>
              </a:xfrm>
              <a:custGeom>
                <a:avLst/>
                <a:gdLst>
                  <a:gd name="T0" fmla="*/ 0 w 86"/>
                  <a:gd name="T1" fmla="*/ 0 h 21"/>
                  <a:gd name="T2" fmla="*/ 0 w 86"/>
                  <a:gd name="T3" fmla="*/ 0 h 21"/>
                  <a:gd name="T4" fmla="*/ 1 w 86"/>
                  <a:gd name="T5" fmla="*/ 0 h 21"/>
                  <a:gd name="T6" fmla="*/ 1 w 86"/>
                  <a:gd name="T7" fmla="*/ 0 h 21"/>
                  <a:gd name="T8" fmla="*/ 1 w 86"/>
                  <a:gd name="T9" fmla="*/ 0 h 21"/>
                  <a:gd name="T10" fmla="*/ 1 w 86"/>
                  <a:gd name="T11" fmla="*/ 0 h 21"/>
                  <a:gd name="T12" fmla="*/ 1 w 86"/>
                  <a:gd name="T13" fmla="*/ 0 h 21"/>
                  <a:gd name="T14" fmla="*/ 1 w 86"/>
                  <a:gd name="T15" fmla="*/ 0 h 21"/>
                  <a:gd name="T16" fmla="*/ 1 w 86"/>
                  <a:gd name="T17" fmla="*/ 0 h 21"/>
                  <a:gd name="T18" fmla="*/ 1 w 86"/>
                  <a:gd name="T19" fmla="*/ 0 h 21"/>
                  <a:gd name="T20" fmla="*/ 1 w 86"/>
                  <a:gd name="T21" fmla="*/ 0 h 21"/>
                  <a:gd name="T22" fmla="*/ 1 w 86"/>
                  <a:gd name="T23" fmla="*/ 0 h 21"/>
                  <a:gd name="T24" fmla="*/ 1 w 86"/>
                  <a:gd name="T25" fmla="*/ 0 h 21"/>
                  <a:gd name="T26" fmla="*/ 1 w 86"/>
                  <a:gd name="T27" fmla="*/ 0 h 21"/>
                  <a:gd name="T28" fmla="*/ 1 w 86"/>
                  <a:gd name="T29" fmla="*/ 0 h 21"/>
                  <a:gd name="T30" fmla="*/ 1 w 86"/>
                  <a:gd name="T31" fmla="*/ 0 h 21"/>
                  <a:gd name="T32" fmla="*/ 1 w 86"/>
                  <a:gd name="T33" fmla="*/ 0 h 21"/>
                  <a:gd name="T34" fmla="*/ 0 w 86"/>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6"/>
                  <a:gd name="T55" fmla="*/ 0 h 21"/>
                  <a:gd name="T56" fmla="*/ 86 w 86"/>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6" h="21">
                    <a:moveTo>
                      <a:pt x="0" y="13"/>
                    </a:moveTo>
                    <a:lnTo>
                      <a:pt x="0" y="12"/>
                    </a:lnTo>
                    <a:lnTo>
                      <a:pt x="1" y="10"/>
                    </a:lnTo>
                    <a:lnTo>
                      <a:pt x="2" y="8"/>
                    </a:lnTo>
                    <a:lnTo>
                      <a:pt x="6" y="5"/>
                    </a:lnTo>
                    <a:lnTo>
                      <a:pt x="10" y="2"/>
                    </a:lnTo>
                    <a:lnTo>
                      <a:pt x="18" y="1"/>
                    </a:lnTo>
                    <a:lnTo>
                      <a:pt x="29" y="0"/>
                    </a:lnTo>
                    <a:lnTo>
                      <a:pt x="43" y="1"/>
                    </a:lnTo>
                    <a:lnTo>
                      <a:pt x="56" y="4"/>
                    </a:lnTo>
                    <a:lnTo>
                      <a:pt x="67" y="5"/>
                    </a:lnTo>
                    <a:lnTo>
                      <a:pt x="75" y="7"/>
                    </a:lnTo>
                    <a:lnTo>
                      <a:pt x="81" y="9"/>
                    </a:lnTo>
                    <a:lnTo>
                      <a:pt x="84" y="12"/>
                    </a:lnTo>
                    <a:lnTo>
                      <a:pt x="86" y="14"/>
                    </a:lnTo>
                    <a:lnTo>
                      <a:pt x="86" y="17"/>
                    </a:lnTo>
                    <a:lnTo>
                      <a:pt x="86" y="21"/>
                    </a:lnTo>
                    <a:lnTo>
                      <a:pt x="0"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9" name="Freeform 456"/>
              <p:cNvSpPr>
                <a:spLocks/>
              </p:cNvSpPr>
              <p:nvPr/>
            </p:nvSpPr>
            <p:spPr bwMode="auto">
              <a:xfrm>
                <a:off x="4643" y="3038"/>
                <a:ext cx="43" cy="9"/>
              </a:xfrm>
              <a:custGeom>
                <a:avLst/>
                <a:gdLst>
                  <a:gd name="T0" fmla="*/ 0 w 86"/>
                  <a:gd name="T1" fmla="*/ 1 h 17"/>
                  <a:gd name="T2" fmla="*/ 0 w 86"/>
                  <a:gd name="T3" fmla="*/ 1 h 17"/>
                  <a:gd name="T4" fmla="*/ 1 w 86"/>
                  <a:gd name="T5" fmla="*/ 1 h 17"/>
                  <a:gd name="T6" fmla="*/ 1 w 86"/>
                  <a:gd name="T7" fmla="*/ 1 h 17"/>
                  <a:gd name="T8" fmla="*/ 1 w 86"/>
                  <a:gd name="T9" fmla="*/ 1 h 17"/>
                  <a:gd name="T10" fmla="*/ 1 w 86"/>
                  <a:gd name="T11" fmla="*/ 1 h 17"/>
                  <a:gd name="T12" fmla="*/ 1 w 86"/>
                  <a:gd name="T13" fmla="*/ 1 h 17"/>
                  <a:gd name="T14" fmla="*/ 1 w 86"/>
                  <a:gd name="T15" fmla="*/ 0 h 17"/>
                  <a:gd name="T16" fmla="*/ 1 w 86"/>
                  <a:gd name="T17" fmla="*/ 0 h 17"/>
                  <a:gd name="T18" fmla="*/ 1 w 86"/>
                  <a:gd name="T19" fmla="*/ 1 h 17"/>
                  <a:gd name="T20" fmla="*/ 1 w 86"/>
                  <a:gd name="T21" fmla="*/ 1 h 17"/>
                  <a:gd name="T22" fmla="*/ 1 w 86"/>
                  <a:gd name="T23" fmla="*/ 1 h 17"/>
                  <a:gd name="T24" fmla="*/ 1 w 86"/>
                  <a:gd name="T25" fmla="*/ 1 h 17"/>
                  <a:gd name="T26" fmla="*/ 1 w 86"/>
                  <a:gd name="T27" fmla="*/ 1 h 17"/>
                  <a:gd name="T28" fmla="*/ 1 w 86"/>
                  <a:gd name="T29" fmla="*/ 1 h 17"/>
                  <a:gd name="T30" fmla="*/ 1 w 86"/>
                  <a:gd name="T31" fmla="*/ 1 h 17"/>
                  <a:gd name="T32" fmla="*/ 1 w 86"/>
                  <a:gd name="T33" fmla="*/ 1 h 17"/>
                  <a:gd name="T34" fmla="*/ 0 w 86"/>
                  <a:gd name="T35" fmla="*/ 1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6"/>
                  <a:gd name="T55" fmla="*/ 0 h 17"/>
                  <a:gd name="T56" fmla="*/ 86 w 86"/>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6" h="17">
                    <a:moveTo>
                      <a:pt x="0" y="13"/>
                    </a:moveTo>
                    <a:lnTo>
                      <a:pt x="0" y="12"/>
                    </a:lnTo>
                    <a:lnTo>
                      <a:pt x="1" y="11"/>
                    </a:lnTo>
                    <a:lnTo>
                      <a:pt x="2" y="9"/>
                    </a:lnTo>
                    <a:lnTo>
                      <a:pt x="6" y="5"/>
                    </a:lnTo>
                    <a:lnTo>
                      <a:pt x="10" y="3"/>
                    </a:lnTo>
                    <a:lnTo>
                      <a:pt x="17" y="1"/>
                    </a:lnTo>
                    <a:lnTo>
                      <a:pt x="28" y="0"/>
                    </a:lnTo>
                    <a:lnTo>
                      <a:pt x="41" y="0"/>
                    </a:lnTo>
                    <a:lnTo>
                      <a:pt x="55" y="1"/>
                    </a:lnTo>
                    <a:lnTo>
                      <a:pt x="66" y="2"/>
                    </a:lnTo>
                    <a:lnTo>
                      <a:pt x="74" y="4"/>
                    </a:lnTo>
                    <a:lnTo>
                      <a:pt x="79" y="5"/>
                    </a:lnTo>
                    <a:lnTo>
                      <a:pt x="84" y="8"/>
                    </a:lnTo>
                    <a:lnTo>
                      <a:pt x="85" y="10"/>
                    </a:lnTo>
                    <a:lnTo>
                      <a:pt x="86" y="13"/>
                    </a:lnTo>
                    <a:lnTo>
                      <a:pt x="86" y="17"/>
                    </a:lnTo>
                    <a:lnTo>
                      <a:pt x="0"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0" name="Freeform 457"/>
              <p:cNvSpPr>
                <a:spLocks/>
              </p:cNvSpPr>
              <p:nvPr/>
            </p:nvSpPr>
            <p:spPr bwMode="auto">
              <a:xfrm>
                <a:off x="4641" y="3052"/>
                <a:ext cx="42" cy="6"/>
              </a:xfrm>
              <a:custGeom>
                <a:avLst/>
                <a:gdLst>
                  <a:gd name="T0" fmla="*/ 0 w 84"/>
                  <a:gd name="T1" fmla="*/ 0 h 13"/>
                  <a:gd name="T2" fmla="*/ 0 w 84"/>
                  <a:gd name="T3" fmla="*/ 0 h 13"/>
                  <a:gd name="T4" fmla="*/ 1 w 84"/>
                  <a:gd name="T5" fmla="*/ 0 h 13"/>
                  <a:gd name="T6" fmla="*/ 1 w 84"/>
                  <a:gd name="T7" fmla="*/ 0 h 13"/>
                  <a:gd name="T8" fmla="*/ 1 w 84"/>
                  <a:gd name="T9" fmla="*/ 0 h 13"/>
                  <a:gd name="T10" fmla="*/ 1 w 84"/>
                  <a:gd name="T11" fmla="*/ 0 h 13"/>
                  <a:gd name="T12" fmla="*/ 1 w 84"/>
                  <a:gd name="T13" fmla="*/ 0 h 13"/>
                  <a:gd name="T14" fmla="*/ 1 w 84"/>
                  <a:gd name="T15" fmla="*/ 0 h 13"/>
                  <a:gd name="T16" fmla="*/ 1 w 84"/>
                  <a:gd name="T17" fmla="*/ 0 h 13"/>
                  <a:gd name="T18" fmla="*/ 1 w 84"/>
                  <a:gd name="T19" fmla="*/ 0 h 13"/>
                  <a:gd name="T20" fmla="*/ 1 w 84"/>
                  <a:gd name="T21" fmla="*/ 0 h 13"/>
                  <a:gd name="T22" fmla="*/ 1 w 84"/>
                  <a:gd name="T23" fmla="*/ 0 h 13"/>
                  <a:gd name="T24" fmla="*/ 1 w 84"/>
                  <a:gd name="T25" fmla="*/ 0 h 13"/>
                  <a:gd name="T26" fmla="*/ 1 w 84"/>
                  <a:gd name="T27" fmla="*/ 0 h 13"/>
                  <a:gd name="T28" fmla="*/ 1 w 84"/>
                  <a:gd name="T29" fmla="*/ 0 h 13"/>
                  <a:gd name="T30" fmla="*/ 1 w 84"/>
                  <a:gd name="T31" fmla="*/ 0 h 13"/>
                  <a:gd name="T32" fmla="*/ 1 w 84"/>
                  <a:gd name="T33" fmla="*/ 0 h 13"/>
                  <a:gd name="T34" fmla="*/ 0 w 84"/>
                  <a:gd name="T35" fmla="*/ 0 h 1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4"/>
                  <a:gd name="T55" fmla="*/ 0 h 13"/>
                  <a:gd name="T56" fmla="*/ 84 w 84"/>
                  <a:gd name="T57" fmla="*/ 13 h 1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4" h="13">
                    <a:moveTo>
                      <a:pt x="0" y="12"/>
                    </a:moveTo>
                    <a:lnTo>
                      <a:pt x="0" y="12"/>
                    </a:lnTo>
                    <a:lnTo>
                      <a:pt x="1" y="9"/>
                    </a:lnTo>
                    <a:lnTo>
                      <a:pt x="2" y="8"/>
                    </a:lnTo>
                    <a:lnTo>
                      <a:pt x="5" y="6"/>
                    </a:lnTo>
                    <a:lnTo>
                      <a:pt x="10" y="4"/>
                    </a:lnTo>
                    <a:lnTo>
                      <a:pt x="17" y="2"/>
                    </a:lnTo>
                    <a:lnTo>
                      <a:pt x="27" y="0"/>
                    </a:lnTo>
                    <a:lnTo>
                      <a:pt x="40" y="0"/>
                    </a:lnTo>
                    <a:lnTo>
                      <a:pt x="54" y="0"/>
                    </a:lnTo>
                    <a:lnTo>
                      <a:pt x="64" y="1"/>
                    </a:lnTo>
                    <a:lnTo>
                      <a:pt x="72" y="2"/>
                    </a:lnTo>
                    <a:lnTo>
                      <a:pt x="78" y="4"/>
                    </a:lnTo>
                    <a:lnTo>
                      <a:pt x="81" y="5"/>
                    </a:lnTo>
                    <a:lnTo>
                      <a:pt x="82" y="7"/>
                    </a:lnTo>
                    <a:lnTo>
                      <a:pt x="84" y="9"/>
                    </a:lnTo>
                    <a:lnTo>
                      <a:pt x="84" y="13"/>
                    </a:lnTo>
                    <a:lnTo>
                      <a:pt x="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1" name="Freeform 458"/>
              <p:cNvSpPr>
                <a:spLocks/>
              </p:cNvSpPr>
              <p:nvPr/>
            </p:nvSpPr>
            <p:spPr bwMode="auto">
              <a:xfrm>
                <a:off x="4696" y="2984"/>
                <a:ext cx="40" cy="11"/>
              </a:xfrm>
              <a:custGeom>
                <a:avLst/>
                <a:gdLst>
                  <a:gd name="T0" fmla="*/ 0 w 80"/>
                  <a:gd name="T1" fmla="*/ 0 h 23"/>
                  <a:gd name="T2" fmla="*/ 0 w 80"/>
                  <a:gd name="T3" fmla="*/ 0 h 23"/>
                  <a:gd name="T4" fmla="*/ 1 w 80"/>
                  <a:gd name="T5" fmla="*/ 0 h 23"/>
                  <a:gd name="T6" fmla="*/ 1 w 80"/>
                  <a:gd name="T7" fmla="*/ 0 h 23"/>
                  <a:gd name="T8" fmla="*/ 1 w 80"/>
                  <a:gd name="T9" fmla="*/ 0 h 23"/>
                  <a:gd name="T10" fmla="*/ 1 w 80"/>
                  <a:gd name="T11" fmla="*/ 0 h 23"/>
                  <a:gd name="T12" fmla="*/ 1 w 80"/>
                  <a:gd name="T13" fmla="*/ 0 h 23"/>
                  <a:gd name="T14" fmla="*/ 1 w 80"/>
                  <a:gd name="T15" fmla="*/ 0 h 23"/>
                  <a:gd name="T16" fmla="*/ 1 w 80"/>
                  <a:gd name="T17" fmla="*/ 0 h 23"/>
                  <a:gd name="T18" fmla="*/ 1 w 80"/>
                  <a:gd name="T19" fmla="*/ 0 h 23"/>
                  <a:gd name="T20" fmla="*/ 1 w 80"/>
                  <a:gd name="T21" fmla="*/ 0 h 23"/>
                  <a:gd name="T22" fmla="*/ 1 w 80"/>
                  <a:gd name="T23" fmla="*/ 0 h 23"/>
                  <a:gd name="T24" fmla="*/ 1 w 80"/>
                  <a:gd name="T25" fmla="*/ 0 h 23"/>
                  <a:gd name="T26" fmla="*/ 1 w 80"/>
                  <a:gd name="T27" fmla="*/ 0 h 23"/>
                  <a:gd name="T28" fmla="*/ 1 w 80"/>
                  <a:gd name="T29" fmla="*/ 0 h 23"/>
                  <a:gd name="T30" fmla="*/ 1 w 80"/>
                  <a:gd name="T31" fmla="*/ 0 h 23"/>
                  <a:gd name="T32" fmla="*/ 1 w 80"/>
                  <a:gd name="T33" fmla="*/ 0 h 23"/>
                  <a:gd name="T34" fmla="*/ 0 w 80"/>
                  <a:gd name="T35" fmla="*/ 0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0"/>
                  <a:gd name="T55" fmla="*/ 0 h 23"/>
                  <a:gd name="T56" fmla="*/ 80 w 80"/>
                  <a:gd name="T57" fmla="*/ 23 h 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0" h="23">
                    <a:moveTo>
                      <a:pt x="0" y="9"/>
                    </a:moveTo>
                    <a:lnTo>
                      <a:pt x="0" y="8"/>
                    </a:lnTo>
                    <a:lnTo>
                      <a:pt x="1" y="7"/>
                    </a:lnTo>
                    <a:lnTo>
                      <a:pt x="2" y="6"/>
                    </a:lnTo>
                    <a:lnTo>
                      <a:pt x="6" y="4"/>
                    </a:lnTo>
                    <a:lnTo>
                      <a:pt x="10" y="1"/>
                    </a:lnTo>
                    <a:lnTo>
                      <a:pt x="18" y="0"/>
                    </a:lnTo>
                    <a:lnTo>
                      <a:pt x="28" y="1"/>
                    </a:lnTo>
                    <a:lnTo>
                      <a:pt x="40" y="2"/>
                    </a:lnTo>
                    <a:lnTo>
                      <a:pt x="53" y="5"/>
                    </a:lnTo>
                    <a:lnTo>
                      <a:pt x="62" y="7"/>
                    </a:lnTo>
                    <a:lnTo>
                      <a:pt x="70" y="9"/>
                    </a:lnTo>
                    <a:lnTo>
                      <a:pt x="75" y="12"/>
                    </a:lnTo>
                    <a:lnTo>
                      <a:pt x="77" y="14"/>
                    </a:lnTo>
                    <a:lnTo>
                      <a:pt x="80" y="17"/>
                    </a:lnTo>
                    <a:lnTo>
                      <a:pt x="80" y="20"/>
                    </a:lnTo>
                    <a:lnTo>
                      <a:pt x="80" y="23"/>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2" name="Freeform 459"/>
              <p:cNvSpPr>
                <a:spLocks/>
              </p:cNvSpPr>
              <p:nvPr/>
            </p:nvSpPr>
            <p:spPr bwMode="auto">
              <a:xfrm>
                <a:off x="4695" y="2999"/>
                <a:ext cx="40" cy="10"/>
              </a:xfrm>
              <a:custGeom>
                <a:avLst/>
                <a:gdLst>
                  <a:gd name="T0" fmla="*/ 0 w 80"/>
                  <a:gd name="T1" fmla="*/ 0 h 21"/>
                  <a:gd name="T2" fmla="*/ 0 w 80"/>
                  <a:gd name="T3" fmla="*/ 0 h 21"/>
                  <a:gd name="T4" fmla="*/ 1 w 80"/>
                  <a:gd name="T5" fmla="*/ 0 h 21"/>
                  <a:gd name="T6" fmla="*/ 1 w 80"/>
                  <a:gd name="T7" fmla="*/ 0 h 21"/>
                  <a:gd name="T8" fmla="*/ 1 w 80"/>
                  <a:gd name="T9" fmla="*/ 0 h 21"/>
                  <a:gd name="T10" fmla="*/ 1 w 80"/>
                  <a:gd name="T11" fmla="*/ 0 h 21"/>
                  <a:gd name="T12" fmla="*/ 1 w 80"/>
                  <a:gd name="T13" fmla="*/ 0 h 21"/>
                  <a:gd name="T14" fmla="*/ 1 w 80"/>
                  <a:gd name="T15" fmla="*/ 0 h 21"/>
                  <a:gd name="T16" fmla="*/ 1 w 80"/>
                  <a:gd name="T17" fmla="*/ 0 h 21"/>
                  <a:gd name="T18" fmla="*/ 1 w 80"/>
                  <a:gd name="T19" fmla="*/ 0 h 21"/>
                  <a:gd name="T20" fmla="*/ 1 w 80"/>
                  <a:gd name="T21" fmla="*/ 0 h 21"/>
                  <a:gd name="T22" fmla="*/ 1 w 80"/>
                  <a:gd name="T23" fmla="*/ 0 h 21"/>
                  <a:gd name="T24" fmla="*/ 1 w 80"/>
                  <a:gd name="T25" fmla="*/ 0 h 21"/>
                  <a:gd name="T26" fmla="*/ 1 w 80"/>
                  <a:gd name="T27" fmla="*/ 0 h 21"/>
                  <a:gd name="T28" fmla="*/ 1 w 80"/>
                  <a:gd name="T29" fmla="*/ 0 h 21"/>
                  <a:gd name="T30" fmla="*/ 1 w 80"/>
                  <a:gd name="T31" fmla="*/ 0 h 21"/>
                  <a:gd name="T32" fmla="*/ 1 w 80"/>
                  <a:gd name="T33" fmla="*/ 0 h 21"/>
                  <a:gd name="T34" fmla="*/ 0 w 80"/>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0"/>
                  <a:gd name="T55" fmla="*/ 0 h 21"/>
                  <a:gd name="T56" fmla="*/ 80 w 80"/>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0" h="21">
                    <a:moveTo>
                      <a:pt x="0" y="10"/>
                    </a:moveTo>
                    <a:lnTo>
                      <a:pt x="0" y="9"/>
                    </a:lnTo>
                    <a:lnTo>
                      <a:pt x="1" y="8"/>
                    </a:lnTo>
                    <a:lnTo>
                      <a:pt x="2" y="6"/>
                    </a:lnTo>
                    <a:lnTo>
                      <a:pt x="5" y="4"/>
                    </a:lnTo>
                    <a:lnTo>
                      <a:pt x="10" y="2"/>
                    </a:lnTo>
                    <a:lnTo>
                      <a:pt x="18" y="1"/>
                    </a:lnTo>
                    <a:lnTo>
                      <a:pt x="27" y="0"/>
                    </a:lnTo>
                    <a:lnTo>
                      <a:pt x="40" y="1"/>
                    </a:lnTo>
                    <a:lnTo>
                      <a:pt x="53" y="4"/>
                    </a:lnTo>
                    <a:lnTo>
                      <a:pt x="63" y="6"/>
                    </a:lnTo>
                    <a:lnTo>
                      <a:pt x="70" y="7"/>
                    </a:lnTo>
                    <a:lnTo>
                      <a:pt x="75" y="9"/>
                    </a:lnTo>
                    <a:lnTo>
                      <a:pt x="78" y="12"/>
                    </a:lnTo>
                    <a:lnTo>
                      <a:pt x="80" y="15"/>
                    </a:lnTo>
                    <a:lnTo>
                      <a:pt x="80" y="17"/>
                    </a:lnTo>
                    <a:lnTo>
                      <a:pt x="80" y="21"/>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3" name="Freeform 460"/>
              <p:cNvSpPr>
                <a:spLocks/>
              </p:cNvSpPr>
              <p:nvPr/>
            </p:nvSpPr>
            <p:spPr bwMode="auto">
              <a:xfrm>
                <a:off x="4696" y="3013"/>
                <a:ext cx="40" cy="9"/>
              </a:xfrm>
              <a:custGeom>
                <a:avLst/>
                <a:gdLst>
                  <a:gd name="T0" fmla="*/ 0 w 81"/>
                  <a:gd name="T1" fmla="*/ 1 h 18"/>
                  <a:gd name="T2" fmla="*/ 0 w 81"/>
                  <a:gd name="T3" fmla="*/ 1 h 18"/>
                  <a:gd name="T4" fmla="*/ 0 w 81"/>
                  <a:gd name="T5" fmla="*/ 1 h 18"/>
                  <a:gd name="T6" fmla="*/ 0 w 81"/>
                  <a:gd name="T7" fmla="*/ 1 h 18"/>
                  <a:gd name="T8" fmla="*/ 0 w 81"/>
                  <a:gd name="T9" fmla="*/ 1 h 18"/>
                  <a:gd name="T10" fmla="*/ 0 w 81"/>
                  <a:gd name="T11" fmla="*/ 1 h 18"/>
                  <a:gd name="T12" fmla="*/ 0 w 81"/>
                  <a:gd name="T13" fmla="*/ 0 h 18"/>
                  <a:gd name="T14" fmla="*/ 0 w 81"/>
                  <a:gd name="T15" fmla="*/ 0 h 18"/>
                  <a:gd name="T16" fmla="*/ 0 w 81"/>
                  <a:gd name="T17" fmla="*/ 0 h 18"/>
                  <a:gd name="T18" fmla="*/ 0 w 81"/>
                  <a:gd name="T19" fmla="*/ 1 h 18"/>
                  <a:gd name="T20" fmla="*/ 0 w 81"/>
                  <a:gd name="T21" fmla="*/ 1 h 18"/>
                  <a:gd name="T22" fmla="*/ 0 w 81"/>
                  <a:gd name="T23" fmla="*/ 1 h 18"/>
                  <a:gd name="T24" fmla="*/ 0 w 81"/>
                  <a:gd name="T25" fmla="*/ 1 h 18"/>
                  <a:gd name="T26" fmla="*/ 0 w 81"/>
                  <a:gd name="T27" fmla="*/ 1 h 18"/>
                  <a:gd name="T28" fmla="*/ 0 w 81"/>
                  <a:gd name="T29" fmla="*/ 1 h 18"/>
                  <a:gd name="T30" fmla="*/ 0 w 81"/>
                  <a:gd name="T31" fmla="*/ 1 h 18"/>
                  <a:gd name="T32" fmla="*/ 0 w 81"/>
                  <a:gd name="T33" fmla="*/ 1 h 18"/>
                  <a:gd name="T34" fmla="*/ 0 w 81"/>
                  <a:gd name="T35" fmla="*/ 1 h 1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1"/>
                  <a:gd name="T55" fmla="*/ 0 h 18"/>
                  <a:gd name="T56" fmla="*/ 81 w 81"/>
                  <a:gd name="T57" fmla="*/ 18 h 1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1" h="18">
                    <a:moveTo>
                      <a:pt x="0" y="10"/>
                    </a:moveTo>
                    <a:lnTo>
                      <a:pt x="0" y="9"/>
                    </a:lnTo>
                    <a:lnTo>
                      <a:pt x="1" y="8"/>
                    </a:lnTo>
                    <a:lnTo>
                      <a:pt x="2" y="6"/>
                    </a:lnTo>
                    <a:lnTo>
                      <a:pt x="6" y="3"/>
                    </a:lnTo>
                    <a:lnTo>
                      <a:pt x="10" y="2"/>
                    </a:lnTo>
                    <a:lnTo>
                      <a:pt x="17" y="0"/>
                    </a:lnTo>
                    <a:lnTo>
                      <a:pt x="28" y="0"/>
                    </a:lnTo>
                    <a:lnTo>
                      <a:pt x="40" y="0"/>
                    </a:lnTo>
                    <a:lnTo>
                      <a:pt x="53" y="1"/>
                    </a:lnTo>
                    <a:lnTo>
                      <a:pt x="62" y="3"/>
                    </a:lnTo>
                    <a:lnTo>
                      <a:pt x="70" y="4"/>
                    </a:lnTo>
                    <a:lnTo>
                      <a:pt x="75" y="7"/>
                    </a:lnTo>
                    <a:lnTo>
                      <a:pt x="78" y="9"/>
                    </a:lnTo>
                    <a:lnTo>
                      <a:pt x="80" y="11"/>
                    </a:lnTo>
                    <a:lnTo>
                      <a:pt x="81" y="15"/>
                    </a:lnTo>
                    <a:lnTo>
                      <a:pt x="81" y="18"/>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4" name="Freeform 461"/>
              <p:cNvSpPr>
                <a:spLocks/>
              </p:cNvSpPr>
              <p:nvPr/>
            </p:nvSpPr>
            <p:spPr bwMode="auto">
              <a:xfrm>
                <a:off x="4695" y="3026"/>
                <a:ext cx="42" cy="8"/>
              </a:xfrm>
              <a:custGeom>
                <a:avLst/>
                <a:gdLst>
                  <a:gd name="T0" fmla="*/ 0 w 84"/>
                  <a:gd name="T1" fmla="*/ 0 h 17"/>
                  <a:gd name="T2" fmla="*/ 0 w 84"/>
                  <a:gd name="T3" fmla="*/ 0 h 17"/>
                  <a:gd name="T4" fmla="*/ 1 w 84"/>
                  <a:gd name="T5" fmla="*/ 0 h 17"/>
                  <a:gd name="T6" fmla="*/ 1 w 84"/>
                  <a:gd name="T7" fmla="*/ 0 h 17"/>
                  <a:gd name="T8" fmla="*/ 1 w 84"/>
                  <a:gd name="T9" fmla="*/ 0 h 17"/>
                  <a:gd name="T10" fmla="*/ 1 w 84"/>
                  <a:gd name="T11" fmla="*/ 0 h 17"/>
                  <a:gd name="T12" fmla="*/ 1 w 84"/>
                  <a:gd name="T13" fmla="*/ 0 h 17"/>
                  <a:gd name="T14" fmla="*/ 1 w 84"/>
                  <a:gd name="T15" fmla="*/ 0 h 17"/>
                  <a:gd name="T16" fmla="*/ 1 w 84"/>
                  <a:gd name="T17" fmla="*/ 0 h 17"/>
                  <a:gd name="T18" fmla="*/ 1 w 84"/>
                  <a:gd name="T19" fmla="*/ 0 h 17"/>
                  <a:gd name="T20" fmla="*/ 1 w 84"/>
                  <a:gd name="T21" fmla="*/ 0 h 17"/>
                  <a:gd name="T22" fmla="*/ 1 w 84"/>
                  <a:gd name="T23" fmla="*/ 0 h 17"/>
                  <a:gd name="T24" fmla="*/ 1 w 84"/>
                  <a:gd name="T25" fmla="*/ 0 h 17"/>
                  <a:gd name="T26" fmla="*/ 1 w 84"/>
                  <a:gd name="T27" fmla="*/ 0 h 17"/>
                  <a:gd name="T28" fmla="*/ 1 w 84"/>
                  <a:gd name="T29" fmla="*/ 0 h 17"/>
                  <a:gd name="T30" fmla="*/ 1 w 84"/>
                  <a:gd name="T31" fmla="*/ 0 h 17"/>
                  <a:gd name="T32" fmla="*/ 1 w 84"/>
                  <a:gd name="T33" fmla="*/ 0 h 17"/>
                  <a:gd name="T34" fmla="*/ 0 w 84"/>
                  <a:gd name="T35" fmla="*/ 0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4"/>
                  <a:gd name="T55" fmla="*/ 0 h 17"/>
                  <a:gd name="T56" fmla="*/ 84 w 84"/>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4" h="17">
                    <a:moveTo>
                      <a:pt x="0" y="9"/>
                    </a:moveTo>
                    <a:lnTo>
                      <a:pt x="0" y="9"/>
                    </a:lnTo>
                    <a:lnTo>
                      <a:pt x="1" y="7"/>
                    </a:lnTo>
                    <a:lnTo>
                      <a:pt x="2" y="6"/>
                    </a:lnTo>
                    <a:lnTo>
                      <a:pt x="6" y="4"/>
                    </a:lnTo>
                    <a:lnTo>
                      <a:pt x="10" y="1"/>
                    </a:lnTo>
                    <a:lnTo>
                      <a:pt x="18" y="0"/>
                    </a:lnTo>
                    <a:lnTo>
                      <a:pt x="27" y="0"/>
                    </a:lnTo>
                    <a:lnTo>
                      <a:pt x="41" y="1"/>
                    </a:lnTo>
                    <a:lnTo>
                      <a:pt x="54" y="2"/>
                    </a:lnTo>
                    <a:lnTo>
                      <a:pt x="64" y="4"/>
                    </a:lnTo>
                    <a:lnTo>
                      <a:pt x="72" y="6"/>
                    </a:lnTo>
                    <a:lnTo>
                      <a:pt x="78" y="7"/>
                    </a:lnTo>
                    <a:lnTo>
                      <a:pt x="82" y="9"/>
                    </a:lnTo>
                    <a:lnTo>
                      <a:pt x="83" y="12"/>
                    </a:lnTo>
                    <a:lnTo>
                      <a:pt x="84" y="15"/>
                    </a:lnTo>
                    <a:lnTo>
                      <a:pt x="84" y="17"/>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5" name="Freeform 462"/>
              <p:cNvSpPr>
                <a:spLocks/>
              </p:cNvSpPr>
              <p:nvPr/>
            </p:nvSpPr>
            <p:spPr bwMode="auto">
              <a:xfrm>
                <a:off x="4695" y="3040"/>
                <a:ext cx="42" cy="7"/>
              </a:xfrm>
              <a:custGeom>
                <a:avLst/>
                <a:gdLst>
                  <a:gd name="T0" fmla="*/ 0 w 84"/>
                  <a:gd name="T1" fmla="*/ 0 h 15"/>
                  <a:gd name="T2" fmla="*/ 0 w 84"/>
                  <a:gd name="T3" fmla="*/ 0 h 15"/>
                  <a:gd name="T4" fmla="*/ 1 w 84"/>
                  <a:gd name="T5" fmla="*/ 0 h 15"/>
                  <a:gd name="T6" fmla="*/ 1 w 84"/>
                  <a:gd name="T7" fmla="*/ 0 h 15"/>
                  <a:gd name="T8" fmla="*/ 1 w 84"/>
                  <a:gd name="T9" fmla="*/ 0 h 15"/>
                  <a:gd name="T10" fmla="*/ 1 w 84"/>
                  <a:gd name="T11" fmla="*/ 0 h 15"/>
                  <a:gd name="T12" fmla="*/ 1 w 84"/>
                  <a:gd name="T13" fmla="*/ 0 h 15"/>
                  <a:gd name="T14" fmla="*/ 1 w 84"/>
                  <a:gd name="T15" fmla="*/ 0 h 15"/>
                  <a:gd name="T16" fmla="*/ 1 w 84"/>
                  <a:gd name="T17" fmla="*/ 0 h 15"/>
                  <a:gd name="T18" fmla="*/ 1 w 84"/>
                  <a:gd name="T19" fmla="*/ 0 h 15"/>
                  <a:gd name="T20" fmla="*/ 1 w 84"/>
                  <a:gd name="T21" fmla="*/ 0 h 15"/>
                  <a:gd name="T22" fmla="*/ 1 w 84"/>
                  <a:gd name="T23" fmla="*/ 0 h 15"/>
                  <a:gd name="T24" fmla="*/ 1 w 84"/>
                  <a:gd name="T25" fmla="*/ 0 h 15"/>
                  <a:gd name="T26" fmla="*/ 1 w 84"/>
                  <a:gd name="T27" fmla="*/ 0 h 15"/>
                  <a:gd name="T28" fmla="*/ 1 w 84"/>
                  <a:gd name="T29" fmla="*/ 0 h 15"/>
                  <a:gd name="T30" fmla="*/ 1 w 84"/>
                  <a:gd name="T31" fmla="*/ 0 h 15"/>
                  <a:gd name="T32" fmla="*/ 1 w 84"/>
                  <a:gd name="T33" fmla="*/ 0 h 15"/>
                  <a:gd name="T34" fmla="*/ 0 w 84"/>
                  <a:gd name="T35" fmla="*/ 0 h 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4"/>
                  <a:gd name="T55" fmla="*/ 0 h 15"/>
                  <a:gd name="T56" fmla="*/ 84 w 84"/>
                  <a:gd name="T57" fmla="*/ 15 h 1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4" h="15">
                    <a:moveTo>
                      <a:pt x="0" y="10"/>
                    </a:moveTo>
                    <a:lnTo>
                      <a:pt x="0" y="10"/>
                    </a:lnTo>
                    <a:lnTo>
                      <a:pt x="1" y="8"/>
                    </a:lnTo>
                    <a:lnTo>
                      <a:pt x="2" y="7"/>
                    </a:lnTo>
                    <a:lnTo>
                      <a:pt x="6" y="5"/>
                    </a:lnTo>
                    <a:lnTo>
                      <a:pt x="10" y="2"/>
                    </a:lnTo>
                    <a:lnTo>
                      <a:pt x="18" y="1"/>
                    </a:lnTo>
                    <a:lnTo>
                      <a:pt x="27" y="0"/>
                    </a:lnTo>
                    <a:lnTo>
                      <a:pt x="41" y="0"/>
                    </a:lnTo>
                    <a:lnTo>
                      <a:pt x="54" y="1"/>
                    </a:lnTo>
                    <a:lnTo>
                      <a:pt x="64" y="2"/>
                    </a:lnTo>
                    <a:lnTo>
                      <a:pt x="72" y="3"/>
                    </a:lnTo>
                    <a:lnTo>
                      <a:pt x="78" y="5"/>
                    </a:lnTo>
                    <a:lnTo>
                      <a:pt x="82" y="7"/>
                    </a:lnTo>
                    <a:lnTo>
                      <a:pt x="83" y="9"/>
                    </a:lnTo>
                    <a:lnTo>
                      <a:pt x="84" y="11"/>
                    </a:lnTo>
                    <a:lnTo>
                      <a:pt x="84" y="15"/>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6" name="Freeform 463"/>
              <p:cNvSpPr>
                <a:spLocks/>
              </p:cNvSpPr>
              <p:nvPr/>
            </p:nvSpPr>
            <p:spPr bwMode="auto">
              <a:xfrm>
                <a:off x="4694" y="3052"/>
                <a:ext cx="41" cy="5"/>
              </a:xfrm>
              <a:custGeom>
                <a:avLst/>
                <a:gdLst>
                  <a:gd name="T0" fmla="*/ 0 w 83"/>
                  <a:gd name="T1" fmla="*/ 0 h 11"/>
                  <a:gd name="T2" fmla="*/ 0 w 83"/>
                  <a:gd name="T3" fmla="*/ 0 h 11"/>
                  <a:gd name="T4" fmla="*/ 0 w 83"/>
                  <a:gd name="T5" fmla="*/ 0 h 11"/>
                  <a:gd name="T6" fmla="*/ 0 w 83"/>
                  <a:gd name="T7" fmla="*/ 0 h 11"/>
                  <a:gd name="T8" fmla="*/ 0 w 83"/>
                  <a:gd name="T9" fmla="*/ 0 h 11"/>
                  <a:gd name="T10" fmla="*/ 0 w 83"/>
                  <a:gd name="T11" fmla="*/ 0 h 11"/>
                  <a:gd name="T12" fmla="*/ 0 w 83"/>
                  <a:gd name="T13" fmla="*/ 0 h 11"/>
                  <a:gd name="T14" fmla="*/ 0 w 83"/>
                  <a:gd name="T15" fmla="*/ 0 h 11"/>
                  <a:gd name="T16" fmla="*/ 0 w 83"/>
                  <a:gd name="T17" fmla="*/ 0 h 11"/>
                  <a:gd name="T18" fmla="*/ 0 w 83"/>
                  <a:gd name="T19" fmla="*/ 0 h 11"/>
                  <a:gd name="T20" fmla="*/ 0 w 83"/>
                  <a:gd name="T21" fmla="*/ 0 h 11"/>
                  <a:gd name="T22" fmla="*/ 0 w 83"/>
                  <a:gd name="T23" fmla="*/ 0 h 11"/>
                  <a:gd name="T24" fmla="*/ 0 w 83"/>
                  <a:gd name="T25" fmla="*/ 0 h 11"/>
                  <a:gd name="T26" fmla="*/ 0 w 83"/>
                  <a:gd name="T27" fmla="*/ 0 h 11"/>
                  <a:gd name="T28" fmla="*/ 0 w 83"/>
                  <a:gd name="T29" fmla="*/ 0 h 11"/>
                  <a:gd name="T30" fmla="*/ 0 w 83"/>
                  <a:gd name="T31" fmla="*/ 0 h 11"/>
                  <a:gd name="T32" fmla="*/ 0 w 83"/>
                  <a:gd name="T33" fmla="*/ 0 h 11"/>
                  <a:gd name="T34" fmla="*/ 0 w 83"/>
                  <a:gd name="T35" fmla="*/ 0 h 1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3"/>
                  <a:gd name="T55" fmla="*/ 0 h 11"/>
                  <a:gd name="T56" fmla="*/ 83 w 83"/>
                  <a:gd name="T57" fmla="*/ 11 h 1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3" h="11">
                    <a:moveTo>
                      <a:pt x="0" y="9"/>
                    </a:moveTo>
                    <a:lnTo>
                      <a:pt x="0" y="9"/>
                    </a:lnTo>
                    <a:lnTo>
                      <a:pt x="2" y="8"/>
                    </a:lnTo>
                    <a:lnTo>
                      <a:pt x="3" y="6"/>
                    </a:lnTo>
                    <a:lnTo>
                      <a:pt x="5" y="5"/>
                    </a:lnTo>
                    <a:lnTo>
                      <a:pt x="10" y="2"/>
                    </a:lnTo>
                    <a:lnTo>
                      <a:pt x="17" y="1"/>
                    </a:lnTo>
                    <a:lnTo>
                      <a:pt x="27" y="0"/>
                    </a:lnTo>
                    <a:lnTo>
                      <a:pt x="40" y="0"/>
                    </a:lnTo>
                    <a:lnTo>
                      <a:pt x="52" y="0"/>
                    </a:lnTo>
                    <a:lnTo>
                      <a:pt x="63" y="1"/>
                    </a:lnTo>
                    <a:lnTo>
                      <a:pt x="71" y="1"/>
                    </a:lnTo>
                    <a:lnTo>
                      <a:pt x="76" y="2"/>
                    </a:lnTo>
                    <a:lnTo>
                      <a:pt x="80" y="5"/>
                    </a:lnTo>
                    <a:lnTo>
                      <a:pt x="82" y="6"/>
                    </a:lnTo>
                    <a:lnTo>
                      <a:pt x="83" y="8"/>
                    </a:lnTo>
                    <a:lnTo>
                      <a:pt x="83" y="11"/>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7" name="Freeform 464"/>
              <p:cNvSpPr>
                <a:spLocks/>
              </p:cNvSpPr>
              <p:nvPr/>
            </p:nvSpPr>
            <p:spPr bwMode="auto">
              <a:xfrm>
                <a:off x="4696" y="3157"/>
                <a:ext cx="14" cy="13"/>
              </a:xfrm>
              <a:custGeom>
                <a:avLst/>
                <a:gdLst>
                  <a:gd name="T0" fmla="*/ 0 w 29"/>
                  <a:gd name="T1" fmla="*/ 1 h 25"/>
                  <a:gd name="T2" fmla="*/ 0 w 29"/>
                  <a:gd name="T3" fmla="*/ 1 h 25"/>
                  <a:gd name="T4" fmla="*/ 0 w 29"/>
                  <a:gd name="T5" fmla="*/ 1 h 25"/>
                  <a:gd name="T6" fmla="*/ 0 w 29"/>
                  <a:gd name="T7" fmla="*/ 1 h 25"/>
                  <a:gd name="T8" fmla="*/ 0 w 29"/>
                  <a:gd name="T9" fmla="*/ 1 h 25"/>
                  <a:gd name="T10" fmla="*/ 0 w 29"/>
                  <a:gd name="T11" fmla="*/ 1 h 25"/>
                  <a:gd name="T12" fmla="*/ 0 w 29"/>
                  <a:gd name="T13" fmla="*/ 1 h 25"/>
                  <a:gd name="T14" fmla="*/ 0 w 29"/>
                  <a:gd name="T15" fmla="*/ 1 h 25"/>
                  <a:gd name="T16" fmla="*/ 0 w 29"/>
                  <a:gd name="T17" fmla="*/ 1 h 25"/>
                  <a:gd name="T18" fmla="*/ 0 w 29"/>
                  <a:gd name="T19" fmla="*/ 1 h 25"/>
                  <a:gd name="T20" fmla="*/ 0 w 29"/>
                  <a:gd name="T21" fmla="*/ 1 h 25"/>
                  <a:gd name="T22" fmla="*/ 0 w 29"/>
                  <a:gd name="T23" fmla="*/ 1 h 25"/>
                  <a:gd name="T24" fmla="*/ 0 w 29"/>
                  <a:gd name="T25" fmla="*/ 1 h 25"/>
                  <a:gd name="T26" fmla="*/ 0 w 29"/>
                  <a:gd name="T27" fmla="*/ 1 h 25"/>
                  <a:gd name="T28" fmla="*/ 0 w 29"/>
                  <a:gd name="T29" fmla="*/ 1 h 25"/>
                  <a:gd name="T30" fmla="*/ 0 w 29"/>
                  <a:gd name="T31" fmla="*/ 1 h 25"/>
                  <a:gd name="T32" fmla="*/ 0 w 29"/>
                  <a:gd name="T33" fmla="*/ 1 h 25"/>
                  <a:gd name="T34" fmla="*/ 0 w 29"/>
                  <a:gd name="T35" fmla="*/ 1 h 25"/>
                  <a:gd name="T36" fmla="*/ 0 w 29"/>
                  <a:gd name="T37" fmla="*/ 1 h 25"/>
                  <a:gd name="T38" fmla="*/ 0 w 29"/>
                  <a:gd name="T39" fmla="*/ 1 h 25"/>
                  <a:gd name="T40" fmla="*/ 0 w 29"/>
                  <a:gd name="T41" fmla="*/ 1 h 25"/>
                  <a:gd name="T42" fmla="*/ 0 w 29"/>
                  <a:gd name="T43" fmla="*/ 0 h 25"/>
                  <a:gd name="T44" fmla="*/ 0 w 29"/>
                  <a:gd name="T45" fmla="*/ 1 h 25"/>
                  <a:gd name="T46" fmla="*/ 0 w 29"/>
                  <a:gd name="T47" fmla="*/ 1 h 25"/>
                  <a:gd name="T48" fmla="*/ 0 w 29"/>
                  <a:gd name="T49" fmla="*/ 1 h 25"/>
                  <a:gd name="T50" fmla="*/ 0 w 29"/>
                  <a:gd name="T51" fmla="*/ 1 h 25"/>
                  <a:gd name="T52" fmla="*/ 0 w 29"/>
                  <a:gd name="T53" fmla="*/ 1 h 25"/>
                  <a:gd name="T54" fmla="*/ 0 w 29"/>
                  <a:gd name="T55" fmla="*/ 1 h 25"/>
                  <a:gd name="T56" fmla="*/ 0 w 29"/>
                  <a:gd name="T57" fmla="*/ 1 h 25"/>
                  <a:gd name="T58" fmla="*/ 0 w 29"/>
                  <a:gd name="T59" fmla="*/ 1 h 2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9"/>
                  <a:gd name="T91" fmla="*/ 0 h 25"/>
                  <a:gd name="T92" fmla="*/ 29 w 29"/>
                  <a:gd name="T93" fmla="*/ 25 h 2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9" h="25">
                    <a:moveTo>
                      <a:pt x="22" y="22"/>
                    </a:moveTo>
                    <a:lnTo>
                      <a:pt x="20" y="24"/>
                    </a:lnTo>
                    <a:lnTo>
                      <a:pt x="17" y="24"/>
                    </a:lnTo>
                    <a:lnTo>
                      <a:pt x="15" y="25"/>
                    </a:lnTo>
                    <a:lnTo>
                      <a:pt x="13" y="25"/>
                    </a:lnTo>
                    <a:lnTo>
                      <a:pt x="8" y="25"/>
                    </a:lnTo>
                    <a:lnTo>
                      <a:pt x="3" y="23"/>
                    </a:lnTo>
                    <a:lnTo>
                      <a:pt x="1" y="19"/>
                    </a:lnTo>
                    <a:lnTo>
                      <a:pt x="0" y="16"/>
                    </a:lnTo>
                    <a:lnTo>
                      <a:pt x="0" y="11"/>
                    </a:lnTo>
                    <a:lnTo>
                      <a:pt x="2" y="8"/>
                    </a:lnTo>
                    <a:lnTo>
                      <a:pt x="6" y="4"/>
                    </a:lnTo>
                    <a:lnTo>
                      <a:pt x="9" y="3"/>
                    </a:lnTo>
                    <a:lnTo>
                      <a:pt x="10" y="2"/>
                    </a:lnTo>
                    <a:lnTo>
                      <a:pt x="13" y="2"/>
                    </a:lnTo>
                    <a:lnTo>
                      <a:pt x="14" y="2"/>
                    </a:lnTo>
                    <a:lnTo>
                      <a:pt x="15" y="2"/>
                    </a:lnTo>
                    <a:lnTo>
                      <a:pt x="14" y="1"/>
                    </a:lnTo>
                    <a:lnTo>
                      <a:pt x="13" y="1"/>
                    </a:lnTo>
                    <a:lnTo>
                      <a:pt x="12" y="1"/>
                    </a:lnTo>
                    <a:lnTo>
                      <a:pt x="16" y="0"/>
                    </a:lnTo>
                    <a:lnTo>
                      <a:pt x="21" y="1"/>
                    </a:lnTo>
                    <a:lnTo>
                      <a:pt x="25" y="2"/>
                    </a:lnTo>
                    <a:lnTo>
                      <a:pt x="28" y="6"/>
                    </a:lnTo>
                    <a:lnTo>
                      <a:pt x="29" y="10"/>
                    </a:lnTo>
                    <a:lnTo>
                      <a:pt x="28" y="15"/>
                    </a:lnTo>
                    <a:lnTo>
                      <a:pt x="25" y="18"/>
                    </a:lnTo>
                    <a:lnTo>
                      <a:pt x="22"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 name="Freeform 465"/>
              <p:cNvSpPr>
                <a:spLocks/>
              </p:cNvSpPr>
              <p:nvPr/>
            </p:nvSpPr>
            <p:spPr bwMode="auto">
              <a:xfrm>
                <a:off x="4470" y="3175"/>
                <a:ext cx="15" cy="14"/>
              </a:xfrm>
              <a:custGeom>
                <a:avLst/>
                <a:gdLst>
                  <a:gd name="T0" fmla="*/ 1 w 30"/>
                  <a:gd name="T1" fmla="*/ 1 h 27"/>
                  <a:gd name="T2" fmla="*/ 1 w 30"/>
                  <a:gd name="T3" fmla="*/ 1 h 27"/>
                  <a:gd name="T4" fmla="*/ 1 w 30"/>
                  <a:gd name="T5" fmla="*/ 1 h 27"/>
                  <a:gd name="T6" fmla="*/ 1 w 30"/>
                  <a:gd name="T7" fmla="*/ 1 h 27"/>
                  <a:gd name="T8" fmla="*/ 1 w 30"/>
                  <a:gd name="T9" fmla="*/ 1 h 27"/>
                  <a:gd name="T10" fmla="*/ 1 w 30"/>
                  <a:gd name="T11" fmla="*/ 1 h 27"/>
                  <a:gd name="T12" fmla="*/ 1 w 30"/>
                  <a:gd name="T13" fmla="*/ 1 h 27"/>
                  <a:gd name="T14" fmla="*/ 1 w 30"/>
                  <a:gd name="T15" fmla="*/ 1 h 27"/>
                  <a:gd name="T16" fmla="*/ 1 w 30"/>
                  <a:gd name="T17" fmla="*/ 1 h 27"/>
                  <a:gd name="T18" fmla="*/ 1 w 30"/>
                  <a:gd name="T19" fmla="*/ 0 h 27"/>
                  <a:gd name="T20" fmla="*/ 1 w 30"/>
                  <a:gd name="T21" fmla="*/ 0 h 27"/>
                  <a:gd name="T22" fmla="*/ 1 w 30"/>
                  <a:gd name="T23" fmla="*/ 1 h 27"/>
                  <a:gd name="T24" fmla="*/ 1 w 30"/>
                  <a:gd name="T25" fmla="*/ 1 h 27"/>
                  <a:gd name="T26" fmla="*/ 1 w 30"/>
                  <a:gd name="T27" fmla="*/ 1 h 27"/>
                  <a:gd name="T28" fmla="*/ 1 w 30"/>
                  <a:gd name="T29" fmla="*/ 1 h 27"/>
                  <a:gd name="T30" fmla="*/ 1 w 30"/>
                  <a:gd name="T31" fmla="*/ 1 h 27"/>
                  <a:gd name="T32" fmla="*/ 1 w 30"/>
                  <a:gd name="T33" fmla="*/ 1 h 27"/>
                  <a:gd name="T34" fmla="*/ 1 w 30"/>
                  <a:gd name="T35" fmla="*/ 1 h 27"/>
                  <a:gd name="T36" fmla="*/ 1 w 30"/>
                  <a:gd name="T37" fmla="*/ 1 h 27"/>
                  <a:gd name="T38" fmla="*/ 1 w 30"/>
                  <a:gd name="T39" fmla="*/ 1 h 27"/>
                  <a:gd name="T40" fmla="*/ 1 w 30"/>
                  <a:gd name="T41" fmla="*/ 1 h 27"/>
                  <a:gd name="T42" fmla="*/ 1 w 30"/>
                  <a:gd name="T43" fmla="*/ 1 h 27"/>
                  <a:gd name="T44" fmla="*/ 0 w 30"/>
                  <a:gd name="T45" fmla="*/ 1 h 27"/>
                  <a:gd name="T46" fmla="*/ 0 w 30"/>
                  <a:gd name="T47" fmla="*/ 1 h 27"/>
                  <a:gd name="T48" fmla="*/ 1 w 30"/>
                  <a:gd name="T49" fmla="*/ 1 h 27"/>
                  <a:gd name="T50" fmla="*/ 1 w 30"/>
                  <a:gd name="T51" fmla="*/ 1 h 27"/>
                  <a:gd name="T52" fmla="*/ 1 w 30"/>
                  <a:gd name="T53" fmla="*/ 1 h 27"/>
                  <a:gd name="T54" fmla="*/ 1 w 30"/>
                  <a:gd name="T55" fmla="*/ 1 h 27"/>
                  <a:gd name="T56" fmla="*/ 1 w 30"/>
                  <a:gd name="T57" fmla="*/ 1 h 27"/>
                  <a:gd name="T58" fmla="*/ 1 w 30"/>
                  <a:gd name="T59" fmla="*/ 1 h 2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0"/>
                  <a:gd name="T91" fmla="*/ 0 h 27"/>
                  <a:gd name="T92" fmla="*/ 30 w 30"/>
                  <a:gd name="T93" fmla="*/ 27 h 2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0" h="27">
                    <a:moveTo>
                      <a:pt x="20" y="25"/>
                    </a:moveTo>
                    <a:lnTo>
                      <a:pt x="22" y="24"/>
                    </a:lnTo>
                    <a:lnTo>
                      <a:pt x="25" y="22"/>
                    </a:lnTo>
                    <a:lnTo>
                      <a:pt x="26" y="20"/>
                    </a:lnTo>
                    <a:lnTo>
                      <a:pt x="28" y="18"/>
                    </a:lnTo>
                    <a:lnTo>
                      <a:pt x="30" y="13"/>
                    </a:lnTo>
                    <a:lnTo>
                      <a:pt x="30" y="9"/>
                    </a:lnTo>
                    <a:lnTo>
                      <a:pt x="28" y="5"/>
                    </a:lnTo>
                    <a:lnTo>
                      <a:pt x="25" y="2"/>
                    </a:lnTo>
                    <a:lnTo>
                      <a:pt x="21" y="0"/>
                    </a:lnTo>
                    <a:lnTo>
                      <a:pt x="16" y="0"/>
                    </a:lnTo>
                    <a:lnTo>
                      <a:pt x="12" y="2"/>
                    </a:lnTo>
                    <a:lnTo>
                      <a:pt x="8" y="4"/>
                    </a:lnTo>
                    <a:lnTo>
                      <a:pt x="8" y="5"/>
                    </a:lnTo>
                    <a:lnTo>
                      <a:pt x="7" y="8"/>
                    </a:lnTo>
                    <a:lnTo>
                      <a:pt x="7" y="9"/>
                    </a:lnTo>
                    <a:lnTo>
                      <a:pt x="6" y="10"/>
                    </a:lnTo>
                    <a:lnTo>
                      <a:pt x="6" y="9"/>
                    </a:lnTo>
                    <a:lnTo>
                      <a:pt x="6" y="8"/>
                    </a:lnTo>
                    <a:lnTo>
                      <a:pt x="5" y="7"/>
                    </a:lnTo>
                    <a:lnTo>
                      <a:pt x="3" y="10"/>
                    </a:lnTo>
                    <a:lnTo>
                      <a:pt x="0" y="15"/>
                    </a:lnTo>
                    <a:lnTo>
                      <a:pt x="0" y="19"/>
                    </a:lnTo>
                    <a:lnTo>
                      <a:pt x="3" y="23"/>
                    </a:lnTo>
                    <a:lnTo>
                      <a:pt x="6" y="26"/>
                    </a:lnTo>
                    <a:lnTo>
                      <a:pt x="11" y="27"/>
                    </a:lnTo>
                    <a:lnTo>
                      <a:pt x="15" y="27"/>
                    </a:lnTo>
                    <a:lnTo>
                      <a:pt x="2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cxnSp>
          <p:nvCxnSpPr>
            <p:cNvPr id="30" name="AutoShape 466"/>
            <p:cNvCxnSpPr>
              <a:cxnSpLocks noChangeShapeType="1"/>
              <a:stCxn id="454" idx="10"/>
            </p:cNvCxnSpPr>
            <p:nvPr/>
          </p:nvCxnSpPr>
          <p:spPr bwMode="auto">
            <a:xfrm>
              <a:off x="2321" y="3426"/>
              <a:ext cx="590" cy="51"/>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grpSp>
          <p:nvGrpSpPr>
            <p:cNvPr id="31" name="Group 467"/>
            <p:cNvGrpSpPr>
              <a:grpSpLocks/>
            </p:cNvGrpSpPr>
            <p:nvPr/>
          </p:nvGrpSpPr>
          <p:grpSpPr bwMode="auto">
            <a:xfrm>
              <a:off x="3878" y="2535"/>
              <a:ext cx="284" cy="267"/>
              <a:chOff x="1456" y="1060"/>
              <a:chExt cx="2596" cy="2426"/>
            </a:xfrm>
          </p:grpSpPr>
          <p:sp>
            <p:nvSpPr>
              <p:cNvPr id="38" name="AutoShape 468"/>
              <p:cNvSpPr>
                <a:spLocks noChangeAspect="1" noChangeArrowheads="1" noTextEdit="1"/>
              </p:cNvSpPr>
              <p:nvPr/>
            </p:nvSpPr>
            <p:spPr bwMode="auto">
              <a:xfrm>
                <a:off x="1456" y="1060"/>
                <a:ext cx="2596" cy="2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9" name="Freeform 469"/>
              <p:cNvSpPr>
                <a:spLocks/>
              </p:cNvSpPr>
              <p:nvPr/>
            </p:nvSpPr>
            <p:spPr bwMode="auto">
              <a:xfrm>
                <a:off x="3086" y="2714"/>
                <a:ext cx="768" cy="767"/>
              </a:xfrm>
              <a:custGeom>
                <a:avLst/>
                <a:gdLst>
                  <a:gd name="T0" fmla="*/ 23334 w 470"/>
                  <a:gd name="T1" fmla="*/ 16259 h 469"/>
                  <a:gd name="T2" fmla="*/ 15889 w 470"/>
                  <a:gd name="T3" fmla="*/ 497 h 469"/>
                  <a:gd name="T4" fmla="*/ 15649 w 470"/>
                  <a:gd name="T5" fmla="*/ 150 h 469"/>
                  <a:gd name="T6" fmla="*/ 15340 w 470"/>
                  <a:gd name="T7" fmla="*/ 0 h 469"/>
                  <a:gd name="T8" fmla="*/ 15009 w 470"/>
                  <a:gd name="T9" fmla="*/ 0 h 469"/>
                  <a:gd name="T10" fmla="*/ 14528 w 470"/>
                  <a:gd name="T11" fmla="*/ 92 h 469"/>
                  <a:gd name="T12" fmla="*/ 721 w 470"/>
                  <a:gd name="T13" fmla="*/ 4090 h 469"/>
                  <a:gd name="T14" fmla="*/ 206 w 470"/>
                  <a:gd name="T15" fmla="*/ 3848 h 469"/>
                  <a:gd name="T16" fmla="*/ 0 w 470"/>
                  <a:gd name="T17" fmla="*/ 4972 h 469"/>
                  <a:gd name="T18" fmla="*/ 0 w 470"/>
                  <a:gd name="T19" fmla="*/ 4972 h 469"/>
                  <a:gd name="T20" fmla="*/ 0 w 470"/>
                  <a:gd name="T21" fmla="*/ 5065 h 469"/>
                  <a:gd name="T22" fmla="*/ 0 w 470"/>
                  <a:gd name="T23" fmla="*/ 5212 h 469"/>
                  <a:gd name="T24" fmla="*/ 0 w 470"/>
                  <a:gd name="T25" fmla="*/ 5266 h 469"/>
                  <a:gd name="T26" fmla="*/ 0 w 470"/>
                  <a:gd name="T27" fmla="*/ 5472 h 469"/>
                  <a:gd name="T28" fmla="*/ 6186 w 470"/>
                  <a:gd name="T29" fmla="*/ 23492 h 469"/>
                  <a:gd name="T30" fmla="*/ 6338 w 470"/>
                  <a:gd name="T31" fmla="*/ 23844 h 469"/>
                  <a:gd name="T32" fmla="*/ 6724 w 470"/>
                  <a:gd name="T33" fmla="*/ 23990 h 469"/>
                  <a:gd name="T34" fmla="*/ 7004 w 470"/>
                  <a:gd name="T35" fmla="*/ 23990 h 469"/>
                  <a:gd name="T36" fmla="*/ 7445 w 470"/>
                  <a:gd name="T37" fmla="*/ 23900 h 469"/>
                  <a:gd name="T38" fmla="*/ 23019 w 470"/>
                  <a:gd name="T39" fmla="*/ 18372 h 469"/>
                  <a:gd name="T40" fmla="*/ 23243 w 470"/>
                  <a:gd name="T41" fmla="*/ 18213 h 469"/>
                  <a:gd name="T42" fmla="*/ 23486 w 470"/>
                  <a:gd name="T43" fmla="*/ 17968 h 469"/>
                  <a:gd name="T44" fmla="*/ 23591 w 470"/>
                  <a:gd name="T45" fmla="*/ 17641 h 469"/>
                  <a:gd name="T46" fmla="*/ 23636 w 470"/>
                  <a:gd name="T47" fmla="*/ 17338 h 469"/>
                  <a:gd name="T48" fmla="*/ 23891 w 470"/>
                  <a:gd name="T49" fmla="*/ 16585 h 469"/>
                  <a:gd name="T50" fmla="*/ 23334 w 470"/>
                  <a:gd name="T51" fmla="*/ 16259 h 46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70"/>
                  <a:gd name="T79" fmla="*/ 0 h 469"/>
                  <a:gd name="T80" fmla="*/ 470 w 470"/>
                  <a:gd name="T81" fmla="*/ 469 h 46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70" h="469">
                    <a:moveTo>
                      <a:pt x="459" y="318"/>
                    </a:moveTo>
                    <a:lnTo>
                      <a:pt x="313" y="10"/>
                    </a:lnTo>
                    <a:lnTo>
                      <a:pt x="308" y="3"/>
                    </a:lnTo>
                    <a:lnTo>
                      <a:pt x="302" y="0"/>
                    </a:lnTo>
                    <a:lnTo>
                      <a:pt x="295" y="0"/>
                    </a:lnTo>
                    <a:lnTo>
                      <a:pt x="286" y="2"/>
                    </a:lnTo>
                    <a:lnTo>
                      <a:pt x="14" y="80"/>
                    </a:lnTo>
                    <a:lnTo>
                      <a:pt x="4" y="75"/>
                    </a:lnTo>
                    <a:lnTo>
                      <a:pt x="0" y="97"/>
                    </a:lnTo>
                    <a:lnTo>
                      <a:pt x="0" y="99"/>
                    </a:lnTo>
                    <a:lnTo>
                      <a:pt x="0" y="102"/>
                    </a:lnTo>
                    <a:lnTo>
                      <a:pt x="0" y="103"/>
                    </a:lnTo>
                    <a:lnTo>
                      <a:pt x="0" y="107"/>
                    </a:lnTo>
                    <a:lnTo>
                      <a:pt x="122" y="459"/>
                    </a:lnTo>
                    <a:lnTo>
                      <a:pt x="125" y="466"/>
                    </a:lnTo>
                    <a:lnTo>
                      <a:pt x="132" y="469"/>
                    </a:lnTo>
                    <a:lnTo>
                      <a:pt x="138" y="469"/>
                    </a:lnTo>
                    <a:lnTo>
                      <a:pt x="146" y="467"/>
                    </a:lnTo>
                    <a:lnTo>
                      <a:pt x="453" y="359"/>
                    </a:lnTo>
                    <a:lnTo>
                      <a:pt x="457" y="356"/>
                    </a:lnTo>
                    <a:lnTo>
                      <a:pt x="462" y="351"/>
                    </a:lnTo>
                    <a:lnTo>
                      <a:pt x="464" y="345"/>
                    </a:lnTo>
                    <a:lnTo>
                      <a:pt x="465" y="339"/>
                    </a:lnTo>
                    <a:lnTo>
                      <a:pt x="470" y="324"/>
                    </a:lnTo>
                    <a:lnTo>
                      <a:pt x="459" y="3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 name="Freeform 470"/>
              <p:cNvSpPr>
                <a:spLocks/>
              </p:cNvSpPr>
              <p:nvPr/>
            </p:nvSpPr>
            <p:spPr bwMode="auto">
              <a:xfrm>
                <a:off x="3092" y="2723"/>
                <a:ext cx="752" cy="750"/>
              </a:xfrm>
              <a:custGeom>
                <a:avLst/>
                <a:gdLst>
                  <a:gd name="T0" fmla="*/ 22967 w 460"/>
                  <a:gd name="T1" fmla="*/ 15797 h 459"/>
                  <a:gd name="T2" fmla="*/ 15597 w 460"/>
                  <a:gd name="T3" fmla="*/ 475 h 459"/>
                  <a:gd name="T4" fmla="*/ 15426 w 460"/>
                  <a:gd name="T5" fmla="*/ 245 h 459"/>
                  <a:gd name="T6" fmla="*/ 15100 w 460"/>
                  <a:gd name="T7" fmla="*/ 56 h 459"/>
                  <a:gd name="T8" fmla="*/ 14793 w 460"/>
                  <a:gd name="T9" fmla="*/ 0 h 459"/>
                  <a:gd name="T10" fmla="*/ 14399 w 460"/>
                  <a:gd name="T11" fmla="*/ 56 h 459"/>
                  <a:gd name="T12" fmla="*/ 656 w 460"/>
                  <a:gd name="T13" fmla="*/ 3962 h 459"/>
                  <a:gd name="T14" fmla="*/ 245 w 460"/>
                  <a:gd name="T15" fmla="*/ 3690 h 459"/>
                  <a:gd name="T16" fmla="*/ 0 w 460"/>
                  <a:gd name="T17" fmla="*/ 4810 h 459"/>
                  <a:gd name="T18" fmla="*/ 0 w 460"/>
                  <a:gd name="T19" fmla="*/ 4810 h 459"/>
                  <a:gd name="T20" fmla="*/ 0 w 460"/>
                  <a:gd name="T21" fmla="*/ 4918 h 459"/>
                  <a:gd name="T22" fmla="*/ 0 w 460"/>
                  <a:gd name="T23" fmla="*/ 5070 h 459"/>
                  <a:gd name="T24" fmla="*/ 0 w 460"/>
                  <a:gd name="T25" fmla="*/ 5196 h 459"/>
                  <a:gd name="T26" fmla="*/ 92 w 460"/>
                  <a:gd name="T27" fmla="*/ 5345 h 459"/>
                  <a:gd name="T28" fmla="*/ 6106 w 460"/>
                  <a:gd name="T29" fmla="*/ 22855 h 459"/>
                  <a:gd name="T30" fmla="*/ 6286 w 460"/>
                  <a:gd name="T31" fmla="*/ 23163 h 459"/>
                  <a:gd name="T32" fmla="*/ 6585 w 460"/>
                  <a:gd name="T33" fmla="*/ 23239 h 459"/>
                  <a:gd name="T34" fmla="*/ 6985 w 460"/>
                  <a:gd name="T35" fmla="*/ 23319 h 459"/>
                  <a:gd name="T36" fmla="*/ 7392 w 460"/>
                  <a:gd name="T37" fmla="*/ 23239 h 459"/>
                  <a:gd name="T38" fmla="*/ 22557 w 460"/>
                  <a:gd name="T39" fmla="*/ 17856 h 459"/>
                  <a:gd name="T40" fmla="*/ 22907 w 460"/>
                  <a:gd name="T41" fmla="*/ 17708 h 459"/>
                  <a:gd name="T42" fmla="*/ 23064 w 460"/>
                  <a:gd name="T43" fmla="*/ 17415 h 459"/>
                  <a:gd name="T44" fmla="*/ 23214 w 460"/>
                  <a:gd name="T45" fmla="*/ 17168 h 459"/>
                  <a:gd name="T46" fmla="*/ 23304 w 460"/>
                  <a:gd name="T47" fmla="*/ 16866 h 459"/>
                  <a:gd name="T48" fmla="*/ 23456 w 460"/>
                  <a:gd name="T49" fmla="*/ 16038 h 459"/>
                  <a:gd name="T50" fmla="*/ 22967 w 460"/>
                  <a:gd name="T51" fmla="*/ 15797 h 45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60"/>
                  <a:gd name="T79" fmla="*/ 0 h 459"/>
                  <a:gd name="T80" fmla="*/ 460 w 460"/>
                  <a:gd name="T81" fmla="*/ 459 h 45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60" h="459">
                    <a:moveTo>
                      <a:pt x="450" y="311"/>
                    </a:moveTo>
                    <a:lnTo>
                      <a:pt x="306" y="9"/>
                    </a:lnTo>
                    <a:lnTo>
                      <a:pt x="302" y="5"/>
                    </a:lnTo>
                    <a:lnTo>
                      <a:pt x="296" y="1"/>
                    </a:lnTo>
                    <a:lnTo>
                      <a:pt x="290" y="0"/>
                    </a:lnTo>
                    <a:lnTo>
                      <a:pt x="282" y="1"/>
                    </a:lnTo>
                    <a:lnTo>
                      <a:pt x="13" y="78"/>
                    </a:lnTo>
                    <a:lnTo>
                      <a:pt x="5" y="73"/>
                    </a:lnTo>
                    <a:lnTo>
                      <a:pt x="0" y="95"/>
                    </a:lnTo>
                    <a:lnTo>
                      <a:pt x="0" y="97"/>
                    </a:lnTo>
                    <a:lnTo>
                      <a:pt x="0" y="100"/>
                    </a:lnTo>
                    <a:lnTo>
                      <a:pt x="0" y="102"/>
                    </a:lnTo>
                    <a:lnTo>
                      <a:pt x="2" y="105"/>
                    </a:lnTo>
                    <a:lnTo>
                      <a:pt x="120" y="450"/>
                    </a:lnTo>
                    <a:lnTo>
                      <a:pt x="123" y="456"/>
                    </a:lnTo>
                    <a:lnTo>
                      <a:pt x="129" y="457"/>
                    </a:lnTo>
                    <a:lnTo>
                      <a:pt x="137" y="459"/>
                    </a:lnTo>
                    <a:lnTo>
                      <a:pt x="145" y="457"/>
                    </a:lnTo>
                    <a:lnTo>
                      <a:pt x="442" y="351"/>
                    </a:lnTo>
                    <a:lnTo>
                      <a:pt x="449" y="348"/>
                    </a:lnTo>
                    <a:lnTo>
                      <a:pt x="452" y="343"/>
                    </a:lnTo>
                    <a:lnTo>
                      <a:pt x="455" y="338"/>
                    </a:lnTo>
                    <a:lnTo>
                      <a:pt x="457" y="332"/>
                    </a:lnTo>
                    <a:lnTo>
                      <a:pt x="460" y="316"/>
                    </a:lnTo>
                    <a:lnTo>
                      <a:pt x="450" y="311"/>
                    </a:lnTo>
                    <a:close/>
                  </a:path>
                </a:pathLst>
              </a:custGeom>
              <a:solidFill>
                <a:srgbClr val="00B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 name="Freeform 471"/>
              <p:cNvSpPr>
                <a:spLocks/>
              </p:cNvSpPr>
              <p:nvPr/>
            </p:nvSpPr>
            <p:spPr bwMode="auto">
              <a:xfrm>
                <a:off x="3298" y="3036"/>
                <a:ext cx="546" cy="437"/>
              </a:xfrm>
              <a:custGeom>
                <a:avLst/>
                <a:gdLst>
                  <a:gd name="T0" fmla="*/ 245 w 334"/>
                  <a:gd name="T1" fmla="*/ 0 h 267"/>
                  <a:gd name="T2" fmla="*/ 13717 w 334"/>
                  <a:gd name="T3" fmla="*/ 151 h 267"/>
                  <a:gd name="T4" fmla="*/ 16530 w 334"/>
                  <a:gd name="T5" fmla="*/ 6129 h 267"/>
                  <a:gd name="T6" fmla="*/ 17047 w 334"/>
                  <a:gd name="T7" fmla="*/ 6378 h 267"/>
                  <a:gd name="T8" fmla="*/ 16867 w 334"/>
                  <a:gd name="T9" fmla="*/ 7211 h 267"/>
                  <a:gd name="T10" fmla="*/ 16774 w 334"/>
                  <a:gd name="T11" fmla="*/ 7514 h 267"/>
                  <a:gd name="T12" fmla="*/ 16627 w 334"/>
                  <a:gd name="T13" fmla="*/ 7766 h 267"/>
                  <a:gd name="T14" fmla="*/ 16475 w 334"/>
                  <a:gd name="T15" fmla="*/ 8023 h 267"/>
                  <a:gd name="T16" fmla="*/ 16125 w 334"/>
                  <a:gd name="T17" fmla="*/ 8187 h 267"/>
                  <a:gd name="T18" fmla="*/ 969 w 334"/>
                  <a:gd name="T19" fmla="*/ 13648 h 267"/>
                  <a:gd name="T20" fmla="*/ 721 w 334"/>
                  <a:gd name="T21" fmla="*/ 13740 h 267"/>
                  <a:gd name="T22" fmla="*/ 497 w 334"/>
                  <a:gd name="T23" fmla="*/ 13740 h 267"/>
                  <a:gd name="T24" fmla="*/ 245 w 334"/>
                  <a:gd name="T25" fmla="*/ 13740 h 267"/>
                  <a:gd name="T26" fmla="*/ 0 w 334"/>
                  <a:gd name="T27" fmla="*/ 13648 h 267"/>
                  <a:gd name="T28" fmla="*/ 245 w 334"/>
                  <a:gd name="T29" fmla="*/ 0 h 26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4"/>
                  <a:gd name="T46" fmla="*/ 0 h 267"/>
                  <a:gd name="T47" fmla="*/ 334 w 334"/>
                  <a:gd name="T48" fmla="*/ 267 h 26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4" h="267">
                    <a:moveTo>
                      <a:pt x="5" y="0"/>
                    </a:moveTo>
                    <a:lnTo>
                      <a:pt x="269" y="3"/>
                    </a:lnTo>
                    <a:lnTo>
                      <a:pt x="324" y="119"/>
                    </a:lnTo>
                    <a:lnTo>
                      <a:pt x="334" y="124"/>
                    </a:lnTo>
                    <a:lnTo>
                      <a:pt x="331" y="140"/>
                    </a:lnTo>
                    <a:lnTo>
                      <a:pt x="329" y="146"/>
                    </a:lnTo>
                    <a:lnTo>
                      <a:pt x="326" y="151"/>
                    </a:lnTo>
                    <a:lnTo>
                      <a:pt x="323" y="156"/>
                    </a:lnTo>
                    <a:lnTo>
                      <a:pt x="316" y="159"/>
                    </a:lnTo>
                    <a:lnTo>
                      <a:pt x="19" y="265"/>
                    </a:lnTo>
                    <a:lnTo>
                      <a:pt x="14" y="267"/>
                    </a:lnTo>
                    <a:lnTo>
                      <a:pt x="10" y="267"/>
                    </a:lnTo>
                    <a:lnTo>
                      <a:pt x="5" y="267"/>
                    </a:lnTo>
                    <a:lnTo>
                      <a:pt x="0" y="265"/>
                    </a:lnTo>
                    <a:lnTo>
                      <a:pt x="5" y="0"/>
                    </a:lnTo>
                    <a:close/>
                  </a:path>
                </a:pathLst>
              </a:custGeom>
              <a:solidFill>
                <a:srgbClr val="00E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 name="Freeform 472"/>
              <p:cNvSpPr>
                <a:spLocks/>
              </p:cNvSpPr>
              <p:nvPr/>
            </p:nvSpPr>
            <p:spPr bwMode="auto">
              <a:xfrm>
                <a:off x="3091" y="2683"/>
                <a:ext cx="763" cy="767"/>
              </a:xfrm>
              <a:custGeom>
                <a:avLst/>
                <a:gdLst>
                  <a:gd name="T0" fmla="*/ 23643 w 467"/>
                  <a:gd name="T1" fmla="*/ 16921 h 469"/>
                  <a:gd name="T2" fmla="*/ 15882 w 467"/>
                  <a:gd name="T3" fmla="*/ 497 h 469"/>
                  <a:gd name="T4" fmla="*/ 15634 w 467"/>
                  <a:gd name="T5" fmla="*/ 150 h 469"/>
                  <a:gd name="T6" fmla="*/ 15392 w 467"/>
                  <a:gd name="T7" fmla="*/ 0 h 469"/>
                  <a:gd name="T8" fmla="*/ 15043 w 467"/>
                  <a:gd name="T9" fmla="*/ 0 h 469"/>
                  <a:gd name="T10" fmla="*/ 14644 w 467"/>
                  <a:gd name="T11" fmla="*/ 92 h 469"/>
                  <a:gd name="T12" fmla="*/ 721 w 467"/>
                  <a:gd name="T13" fmla="*/ 4033 h 469"/>
                  <a:gd name="T14" fmla="*/ 302 w 467"/>
                  <a:gd name="T15" fmla="*/ 4288 h 469"/>
                  <a:gd name="T16" fmla="*/ 56 w 467"/>
                  <a:gd name="T17" fmla="*/ 4672 h 469"/>
                  <a:gd name="T18" fmla="*/ 0 w 467"/>
                  <a:gd name="T19" fmla="*/ 5065 h 469"/>
                  <a:gd name="T20" fmla="*/ 56 w 467"/>
                  <a:gd name="T21" fmla="*/ 5416 h 469"/>
                  <a:gd name="T22" fmla="*/ 6186 w 467"/>
                  <a:gd name="T23" fmla="*/ 23434 h 469"/>
                  <a:gd name="T24" fmla="*/ 6331 w 467"/>
                  <a:gd name="T25" fmla="*/ 23749 h 469"/>
                  <a:gd name="T26" fmla="*/ 6722 w 467"/>
                  <a:gd name="T27" fmla="*/ 23900 h 469"/>
                  <a:gd name="T28" fmla="*/ 7114 w 467"/>
                  <a:gd name="T29" fmla="*/ 23990 h 469"/>
                  <a:gd name="T30" fmla="*/ 7555 w 467"/>
                  <a:gd name="T31" fmla="*/ 23900 h 469"/>
                  <a:gd name="T32" fmla="*/ 22995 w 467"/>
                  <a:gd name="T33" fmla="*/ 18305 h 469"/>
                  <a:gd name="T34" fmla="*/ 23403 w 467"/>
                  <a:gd name="T35" fmla="*/ 18061 h 469"/>
                  <a:gd name="T36" fmla="*/ 23643 w 467"/>
                  <a:gd name="T37" fmla="*/ 17711 h 469"/>
                  <a:gd name="T38" fmla="*/ 23712 w 467"/>
                  <a:gd name="T39" fmla="*/ 17291 h 469"/>
                  <a:gd name="T40" fmla="*/ 23643 w 467"/>
                  <a:gd name="T41" fmla="*/ 16921 h 4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67"/>
                  <a:gd name="T64" fmla="*/ 0 h 469"/>
                  <a:gd name="T65" fmla="*/ 467 w 467"/>
                  <a:gd name="T66" fmla="*/ 469 h 4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67" h="469">
                    <a:moveTo>
                      <a:pt x="466" y="331"/>
                    </a:moveTo>
                    <a:lnTo>
                      <a:pt x="313" y="10"/>
                    </a:lnTo>
                    <a:lnTo>
                      <a:pt x="308" y="3"/>
                    </a:lnTo>
                    <a:lnTo>
                      <a:pt x="303" y="0"/>
                    </a:lnTo>
                    <a:lnTo>
                      <a:pt x="296" y="0"/>
                    </a:lnTo>
                    <a:lnTo>
                      <a:pt x="288" y="2"/>
                    </a:lnTo>
                    <a:lnTo>
                      <a:pt x="14" y="79"/>
                    </a:lnTo>
                    <a:lnTo>
                      <a:pt x="6" y="84"/>
                    </a:lnTo>
                    <a:lnTo>
                      <a:pt x="1" y="91"/>
                    </a:lnTo>
                    <a:lnTo>
                      <a:pt x="0" y="99"/>
                    </a:lnTo>
                    <a:lnTo>
                      <a:pt x="1" y="106"/>
                    </a:lnTo>
                    <a:lnTo>
                      <a:pt x="122" y="458"/>
                    </a:lnTo>
                    <a:lnTo>
                      <a:pt x="125" y="464"/>
                    </a:lnTo>
                    <a:lnTo>
                      <a:pt x="132" y="467"/>
                    </a:lnTo>
                    <a:lnTo>
                      <a:pt x="140" y="469"/>
                    </a:lnTo>
                    <a:lnTo>
                      <a:pt x="149" y="467"/>
                    </a:lnTo>
                    <a:lnTo>
                      <a:pt x="453" y="358"/>
                    </a:lnTo>
                    <a:lnTo>
                      <a:pt x="461" y="353"/>
                    </a:lnTo>
                    <a:lnTo>
                      <a:pt x="466" y="346"/>
                    </a:lnTo>
                    <a:lnTo>
                      <a:pt x="467" y="338"/>
                    </a:lnTo>
                    <a:lnTo>
                      <a:pt x="466" y="3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 name="Freeform 473"/>
              <p:cNvSpPr>
                <a:spLocks/>
              </p:cNvSpPr>
              <p:nvPr/>
            </p:nvSpPr>
            <p:spPr bwMode="auto">
              <a:xfrm>
                <a:off x="3099" y="2691"/>
                <a:ext cx="747" cy="751"/>
              </a:xfrm>
              <a:custGeom>
                <a:avLst/>
                <a:gdLst>
                  <a:gd name="T0" fmla="*/ 23229 w 457"/>
                  <a:gd name="T1" fmla="*/ 16640 h 459"/>
                  <a:gd name="T2" fmla="*/ 15579 w 457"/>
                  <a:gd name="T3" fmla="*/ 483 h 459"/>
                  <a:gd name="T4" fmla="*/ 15390 w 457"/>
                  <a:gd name="T5" fmla="*/ 151 h 459"/>
                  <a:gd name="T6" fmla="*/ 15120 w 457"/>
                  <a:gd name="T7" fmla="*/ 0 h 459"/>
                  <a:gd name="T8" fmla="*/ 14728 w 457"/>
                  <a:gd name="T9" fmla="*/ 0 h 459"/>
                  <a:gd name="T10" fmla="*/ 14433 w 457"/>
                  <a:gd name="T11" fmla="*/ 56 h 459"/>
                  <a:gd name="T12" fmla="*/ 721 w 457"/>
                  <a:gd name="T13" fmla="*/ 4014 h 459"/>
                  <a:gd name="T14" fmla="*/ 400 w 457"/>
                  <a:gd name="T15" fmla="*/ 4200 h 459"/>
                  <a:gd name="T16" fmla="*/ 150 w 457"/>
                  <a:gd name="T17" fmla="*/ 4586 h 459"/>
                  <a:gd name="T18" fmla="*/ 0 w 457"/>
                  <a:gd name="T19" fmla="*/ 4979 h 459"/>
                  <a:gd name="T20" fmla="*/ 56 w 457"/>
                  <a:gd name="T21" fmla="*/ 5398 h 459"/>
                  <a:gd name="T22" fmla="*/ 6105 w 457"/>
                  <a:gd name="T23" fmla="*/ 23004 h 459"/>
                  <a:gd name="T24" fmla="*/ 6341 w 457"/>
                  <a:gd name="T25" fmla="*/ 23333 h 459"/>
                  <a:gd name="T26" fmla="*/ 6615 w 457"/>
                  <a:gd name="T27" fmla="*/ 23486 h 459"/>
                  <a:gd name="T28" fmla="*/ 6918 w 457"/>
                  <a:gd name="T29" fmla="*/ 23577 h 459"/>
                  <a:gd name="T30" fmla="*/ 7331 w 457"/>
                  <a:gd name="T31" fmla="*/ 23486 h 459"/>
                  <a:gd name="T32" fmla="*/ 22567 w 457"/>
                  <a:gd name="T33" fmla="*/ 18011 h 459"/>
                  <a:gd name="T34" fmla="*/ 22985 w 457"/>
                  <a:gd name="T35" fmla="*/ 17765 h 459"/>
                  <a:gd name="T36" fmla="*/ 23229 w 457"/>
                  <a:gd name="T37" fmla="*/ 17363 h 459"/>
                  <a:gd name="T38" fmla="*/ 23296 w 457"/>
                  <a:gd name="T39" fmla="*/ 16956 h 459"/>
                  <a:gd name="T40" fmla="*/ 23229 w 457"/>
                  <a:gd name="T41" fmla="*/ 16640 h 4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57"/>
                  <a:gd name="T64" fmla="*/ 0 h 459"/>
                  <a:gd name="T65" fmla="*/ 457 w 457"/>
                  <a:gd name="T66" fmla="*/ 459 h 45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57" h="459">
                    <a:moveTo>
                      <a:pt x="456" y="324"/>
                    </a:moveTo>
                    <a:lnTo>
                      <a:pt x="306" y="9"/>
                    </a:lnTo>
                    <a:lnTo>
                      <a:pt x="302" y="3"/>
                    </a:lnTo>
                    <a:lnTo>
                      <a:pt x="297" y="0"/>
                    </a:lnTo>
                    <a:lnTo>
                      <a:pt x="289" y="0"/>
                    </a:lnTo>
                    <a:lnTo>
                      <a:pt x="283" y="1"/>
                    </a:lnTo>
                    <a:lnTo>
                      <a:pt x="14" y="78"/>
                    </a:lnTo>
                    <a:lnTo>
                      <a:pt x="8" y="82"/>
                    </a:lnTo>
                    <a:lnTo>
                      <a:pt x="3" y="89"/>
                    </a:lnTo>
                    <a:lnTo>
                      <a:pt x="0" y="97"/>
                    </a:lnTo>
                    <a:lnTo>
                      <a:pt x="1" y="105"/>
                    </a:lnTo>
                    <a:lnTo>
                      <a:pt x="120" y="448"/>
                    </a:lnTo>
                    <a:lnTo>
                      <a:pt x="124" y="454"/>
                    </a:lnTo>
                    <a:lnTo>
                      <a:pt x="130" y="457"/>
                    </a:lnTo>
                    <a:lnTo>
                      <a:pt x="136" y="459"/>
                    </a:lnTo>
                    <a:lnTo>
                      <a:pt x="144" y="457"/>
                    </a:lnTo>
                    <a:lnTo>
                      <a:pt x="443" y="351"/>
                    </a:lnTo>
                    <a:lnTo>
                      <a:pt x="451" y="346"/>
                    </a:lnTo>
                    <a:lnTo>
                      <a:pt x="456" y="338"/>
                    </a:lnTo>
                    <a:lnTo>
                      <a:pt x="457" y="330"/>
                    </a:lnTo>
                    <a:lnTo>
                      <a:pt x="456" y="324"/>
                    </a:lnTo>
                    <a:close/>
                  </a:path>
                </a:pathLst>
              </a:custGeom>
              <a:solidFill>
                <a:srgbClr val="7FF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 name="Freeform 474"/>
              <p:cNvSpPr>
                <a:spLocks/>
              </p:cNvSpPr>
              <p:nvPr/>
            </p:nvSpPr>
            <p:spPr bwMode="auto">
              <a:xfrm>
                <a:off x="3267" y="2213"/>
                <a:ext cx="211" cy="815"/>
              </a:xfrm>
              <a:custGeom>
                <a:avLst/>
                <a:gdLst>
                  <a:gd name="T0" fmla="*/ 1230 w 129"/>
                  <a:gd name="T1" fmla="*/ 17889 h 499"/>
                  <a:gd name="T2" fmla="*/ 1384 w 129"/>
                  <a:gd name="T3" fmla="*/ 19193 h 499"/>
                  <a:gd name="T4" fmla="*/ 1688 w 129"/>
                  <a:gd name="T5" fmla="*/ 20772 h 499"/>
                  <a:gd name="T6" fmla="*/ 2264 w 129"/>
                  <a:gd name="T7" fmla="*/ 22327 h 499"/>
                  <a:gd name="T8" fmla="*/ 3042 w 129"/>
                  <a:gd name="T9" fmla="*/ 23349 h 499"/>
                  <a:gd name="T10" fmla="*/ 3646 w 129"/>
                  <a:gd name="T11" fmla="*/ 24149 h 499"/>
                  <a:gd name="T12" fmla="*/ 4424 w 129"/>
                  <a:gd name="T13" fmla="*/ 24643 h 499"/>
                  <a:gd name="T14" fmla="*/ 5232 w 129"/>
                  <a:gd name="T15" fmla="*/ 24960 h 499"/>
                  <a:gd name="T16" fmla="*/ 5383 w 129"/>
                  <a:gd name="T17" fmla="*/ 25056 h 499"/>
                  <a:gd name="T18" fmla="*/ 4861 w 129"/>
                  <a:gd name="T19" fmla="*/ 25270 h 499"/>
                  <a:gd name="T20" fmla="*/ 4254 w 129"/>
                  <a:gd name="T21" fmla="*/ 25270 h 499"/>
                  <a:gd name="T22" fmla="*/ 3312 w 129"/>
                  <a:gd name="T23" fmla="*/ 25056 h 499"/>
                  <a:gd name="T24" fmla="*/ 2504 w 129"/>
                  <a:gd name="T25" fmla="*/ 24465 h 499"/>
                  <a:gd name="T26" fmla="*/ 1781 w 129"/>
                  <a:gd name="T27" fmla="*/ 23597 h 499"/>
                  <a:gd name="T28" fmla="*/ 1230 w 129"/>
                  <a:gd name="T29" fmla="*/ 22629 h 499"/>
                  <a:gd name="T30" fmla="*/ 723 w 129"/>
                  <a:gd name="T31" fmla="*/ 21677 h 499"/>
                  <a:gd name="T32" fmla="*/ 481 w 129"/>
                  <a:gd name="T33" fmla="*/ 20865 h 499"/>
                  <a:gd name="T34" fmla="*/ 245 w 129"/>
                  <a:gd name="T35" fmla="*/ 20207 h 499"/>
                  <a:gd name="T36" fmla="*/ 92 w 129"/>
                  <a:gd name="T37" fmla="*/ 19250 h 499"/>
                  <a:gd name="T38" fmla="*/ 0 w 129"/>
                  <a:gd name="T39" fmla="*/ 17889 h 499"/>
                  <a:gd name="T40" fmla="*/ 150 w 129"/>
                  <a:gd name="T41" fmla="*/ 16496 h 499"/>
                  <a:gd name="T42" fmla="*/ 481 w 129"/>
                  <a:gd name="T43" fmla="*/ 15258 h 499"/>
                  <a:gd name="T44" fmla="*/ 1137 w 129"/>
                  <a:gd name="T45" fmla="*/ 13741 h 499"/>
                  <a:gd name="T46" fmla="*/ 2264 w 129"/>
                  <a:gd name="T47" fmla="*/ 11841 h 499"/>
                  <a:gd name="T48" fmla="*/ 3291 w 129"/>
                  <a:gd name="T49" fmla="*/ 10484 h 499"/>
                  <a:gd name="T50" fmla="*/ 3885 w 129"/>
                  <a:gd name="T51" fmla="*/ 9437 h 499"/>
                  <a:gd name="T52" fmla="*/ 4439 w 129"/>
                  <a:gd name="T53" fmla="*/ 8062 h 499"/>
                  <a:gd name="T54" fmla="*/ 4976 w 129"/>
                  <a:gd name="T55" fmla="*/ 6549 h 499"/>
                  <a:gd name="T56" fmla="*/ 5383 w 129"/>
                  <a:gd name="T57" fmla="*/ 4348 h 499"/>
                  <a:gd name="T58" fmla="*/ 5268 w 129"/>
                  <a:gd name="T59" fmla="*/ 1764 h 499"/>
                  <a:gd name="T60" fmla="*/ 4861 w 129"/>
                  <a:gd name="T61" fmla="*/ 627 h 499"/>
                  <a:gd name="T62" fmla="*/ 4861 w 129"/>
                  <a:gd name="T63" fmla="*/ 206 h 499"/>
                  <a:gd name="T64" fmla="*/ 5025 w 129"/>
                  <a:gd name="T65" fmla="*/ 91 h 499"/>
                  <a:gd name="T66" fmla="*/ 5417 w 129"/>
                  <a:gd name="T67" fmla="*/ 336 h 499"/>
                  <a:gd name="T68" fmla="*/ 6112 w 129"/>
                  <a:gd name="T69" fmla="*/ 1217 h 499"/>
                  <a:gd name="T70" fmla="*/ 6608 w 129"/>
                  <a:gd name="T71" fmla="*/ 3379 h 499"/>
                  <a:gd name="T72" fmla="*/ 6507 w 129"/>
                  <a:gd name="T73" fmla="*/ 5450 h 499"/>
                  <a:gd name="T74" fmla="*/ 6204 w 129"/>
                  <a:gd name="T75" fmla="*/ 6954 h 499"/>
                  <a:gd name="T76" fmla="*/ 5820 w 129"/>
                  <a:gd name="T77" fmla="*/ 8240 h 499"/>
                  <a:gd name="T78" fmla="*/ 5417 w 129"/>
                  <a:gd name="T79" fmla="*/ 9205 h 499"/>
                  <a:gd name="T80" fmla="*/ 4861 w 129"/>
                  <a:gd name="T81" fmla="*/ 10317 h 499"/>
                  <a:gd name="T82" fmla="*/ 4130 w 129"/>
                  <a:gd name="T83" fmla="*/ 11542 h 499"/>
                  <a:gd name="T84" fmla="*/ 3646 w 129"/>
                  <a:gd name="T85" fmla="*/ 12238 h 499"/>
                  <a:gd name="T86" fmla="*/ 3291 w 129"/>
                  <a:gd name="T87" fmla="*/ 12718 h 499"/>
                  <a:gd name="T88" fmla="*/ 2761 w 129"/>
                  <a:gd name="T89" fmla="*/ 13362 h 499"/>
                  <a:gd name="T90" fmla="*/ 2025 w 129"/>
                  <a:gd name="T91" fmla="*/ 14407 h 499"/>
                  <a:gd name="T92" fmla="*/ 1624 w 129"/>
                  <a:gd name="T93" fmla="*/ 15413 h 499"/>
                  <a:gd name="T94" fmla="*/ 1287 w 129"/>
                  <a:gd name="T95" fmla="*/ 16643 h 49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29"/>
                  <a:gd name="T145" fmla="*/ 0 h 499"/>
                  <a:gd name="T146" fmla="*/ 129 w 129"/>
                  <a:gd name="T147" fmla="*/ 499 h 49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29" h="499">
                    <a:moveTo>
                      <a:pt x="24" y="339"/>
                    </a:moveTo>
                    <a:lnTo>
                      <a:pt x="24" y="353"/>
                    </a:lnTo>
                    <a:lnTo>
                      <a:pt x="24" y="366"/>
                    </a:lnTo>
                    <a:lnTo>
                      <a:pt x="27" y="379"/>
                    </a:lnTo>
                    <a:lnTo>
                      <a:pt x="29" y="393"/>
                    </a:lnTo>
                    <a:lnTo>
                      <a:pt x="33" y="410"/>
                    </a:lnTo>
                    <a:lnTo>
                      <a:pt x="38" y="426"/>
                    </a:lnTo>
                    <a:lnTo>
                      <a:pt x="44" y="441"/>
                    </a:lnTo>
                    <a:lnTo>
                      <a:pt x="52" y="453"/>
                    </a:lnTo>
                    <a:lnTo>
                      <a:pt x="59" y="461"/>
                    </a:lnTo>
                    <a:lnTo>
                      <a:pt x="65" y="469"/>
                    </a:lnTo>
                    <a:lnTo>
                      <a:pt x="71" y="477"/>
                    </a:lnTo>
                    <a:lnTo>
                      <a:pt x="79" y="482"/>
                    </a:lnTo>
                    <a:lnTo>
                      <a:pt x="86" y="487"/>
                    </a:lnTo>
                    <a:lnTo>
                      <a:pt x="94" y="490"/>
                    </a:lnTo>
                    <a:lnTo>
                      <a:pt x="102" y="493"/>
                    </a:lnTo>
                    <a:lnTo>
                      <a:pt x="110" y="493"/>
                    </a:lnTo>
                    <a:lnTo>
                      <a:pt x="105" y="495"/>
                    </a:lnTo>
                    <a:lnTo>
                      <a:pt x="100" y="496"/>
                    </a:lnTo>
                    <a:lnTo>
                      <a:pt x="95" y="499"/>
                    </a:lnTo>
                    <a:lnTo>
                      <a:pt x="91" y="499"/>
                    </a:lnTo>
                    <a:lnTo>
                      <a:pt x="83" y="499"/>
                    </a:lnTo>
                    <a:lnTo>
                      <a:pt x="75" y="498"/>
                    </a:lnTo>
                    <a:lnTo>
                      <a:pt x="65" y="495"/>
                    </a:lnTo>
                    <a:lnTo>
                      <a:pt x="57" y="490"/>
                    </a:lnTo>
                    <a:lnTo>
                      <a:pt x="49" y="483"/>
                    </a:lnTo>
                    <a:lnTo>
                      <a:pt x="43" y="476"/>
                    </a:lnTo>
                    <a:lnTo>
                      <a:pt x="35" y="466"/>
                    </a:lnTo>
                    <a:lnTo>
                      <a:pt x="29" y="456"/>
                    </a:lnTo>
                    <a:lnTo>
                      <a:pt x="24" y="447"/>
                    </a:lnTo>
                    <a:lnTo>
                      <a:pt x="19" y="437"/>
                    </a:lnTo>
                    <a:lnTo>
                      <a:pt x="14" y="428"/>
                    </a:lnTo>
                    <a:lnTo>
                      <a:pt x="11" y="417"/>
                    </a:lnTo>
                    <a:lnTo>
                      <a:pt x="9" y="412"/>
                    </a:lnTo>
                    <a:lnTo>
                      <a:pt x="6" y="406"/>
                    </a:lnTo>
                    <a:lnTo>
                      <a:pt x="5" y="399"/>
                    </a:lnTo>
                    <a:lnTo>
                      <a:pt x="3" y="393"/>
                    </a:lnTo>
                    <a:lnTo>
                      <a:pt x="2" y="380"/>
                    </a:lnTo>
                    <a:lnTo>
                      <a:pt x="0" y="367"/>
                    </a:lnTo>
                    <a:lnTo>
                      <a:pt x="0" y="353"/>
                    </a:lnTo>
                    <a:lnTo>
                      <a:pt x="0" y="340"/>
                    </a:lnTo>
                    <a:lnTo>
                      <a:pt x="3" y="326"/>
                    </a:lnTo>
                    <a:lnTo>
                      <a:pt x="6" y="313"/>
                    </a:lnTo>
                    <a:lnTo>
                      <a:pt x="9" y="301"/>
                    </a:lnTo>
                    <a:lnTo>
                      <a:pt x="14" y="290"/>
                    </a:lnTo>
                    <a:lnTo>
                      <a:pt x="22" y="271"/>
                    </a:lnTo>
                    <a:lnTo>
                      <a:pt x="33" y="253"/>
                    </a:lnTo>
                    <a:lnTo>
                      <a:pt x="44" y="234"/>
                    </a:lnTo>
                    <a:lnTo>
                      <a:pt x="57" y="217"/>
                    </a:lnTo>
                    <a:lnTo>
                      <a:pt x="64" y="207"/>
                    </a:lnTo>
                    <a:lnTo>
                      <a:pt x="70" y="196"/>
                    </a:lnTo>
                    <a:lnTo>
                      <a:pt x="76" y="186"/>
                    </a:lnTo>
                    <a:lnTo>
                      <a:pt x="81" y="175"/>
                    </a:lnTo>
                    <a:lnTo>
                      <a:pt x="87" y="159"/>
                    </a:lnTo>
                    <a:lnTo>
                      <a:pt x="94" y="145"/>
                    </a:lnTo>
                    <a:lnTo>
                      <a:pt x="97" y="129"/>
                    </a:lnTo>
                    <a:lnTo>
                      <a:pt x="100" y="115"/>
                    </a:lnTo>
                    <a:lnTo>
                      <a:pt x="105" y="86"/>
                    </a:lnTo>
                    <a:lnTo>
                      <a:pt x="106" y="59"/>
                    </a:lnTo>
                    <a:lnTo>
                      <a:pt x="103" y="35"/>
                    </a:lnTo>
                    <a:lnTo>
                      <a:pt x="97" y="16"/>
                    </a:lnTo>
                    <a:lnTo>
                      <a:pt x="95" y="12"/>
                    </a:lnTo>
                    <a:lnTo>
                      <a:pt x="95" y="8"/>
                    </a:lnTo>
                    <a:lnTo>
                      <a:pt x="95" y="4"/>
                    </a:lnTo>
                    <a:lnTo>
                      <a:pt x="94" y="0"/>
                    </a:lnTo>
                    <a:lnTo>
                      <a:pt x="98" y="2"/>
                    </a:lnTo>
                    <a:lnTo>
                      <a:pt x="102" y="4"/>
                    </a:lnTo>
                    <a:lnTo>
                      <a:pt x="106" y="7"/>
                    </a:lnTo>
                    <a:lnTo>
                      <a:pt x="110" y="10"/>
                    </a:lnTo>
                    <a:lnTo>
                      <a:pt x="119" y="24"/>
                    </a:lnTo>
                    <a:lnTo>
                      <a:pt x="127" y="43"/>
                    </a:lnTo>
                    <a:lnTo>
                      <a:pt x="129" y="67"/>
                    </a:lnTo>
                    <a:lnTo>
                      <a:pt x="129" y="94"/>
                    </a:lnTo>
                    <a:lnTo>
                      <a:pt x="127" y="108"/>
                    </a:lnTo>
                    <a:lnTo>
                      <a:pt x="124" y="123"/>
                    </a:lnTo>
                    <a:lnTo>
                      <a:pt x="121" y="137"/>
                    </a:lnTo>
                    <a:lnTo>
                      <a:pt x="118" y="153"/>
                    </a:lnTo>
                    <a:lnTo>
                      <a:pt x="114" y="163"/>
                    </a:lnTo>
                    <a:lnTo>
                      <a:pt x="110" y="172"/>
                    </a:lnTo>
                    <a:lnTo>
                      <a:pt x="106" y="182"/>
                    </a:lnTo>
                    <a:lnTo>
                      <a:pt x="102" y="191"/>
                    </a:lnTo>
                    <a:lnTo>
                      <a:pt x="95" y="204"/>
                    </a:lnTo>
                    <a:lnTo>
                      <a:pt x="89" y="217"/>
                    </a:lnTo>
                    <a:lnTo>
                      <a:pt x="81" y="228"/>
                    </a:lnTo>
                    <a:lnTo>
                      <a:pt x="75" y="237"/>
                    </a:lnTo>
                    <a:lnTo>
                      <a:pt x="71" y="242"/>
                    </a:lnTo>
                    <a:lnTo>
                      <a:pt x="67" y="247"/>
                    </a:lnTo>
                    <a:lnTo>
                      <a:pt x="64" y="251"/>
                    </a:lnTo>
                    <a:lnTo>
                      <a:pt x="60" y="255"/>
                    </a:lnTo>
                    <a:lnTo>
                      <a:pt x="54" y="264"/>
                    </a:lnTo>
                    <a:lnTo>
                      <a:pt x="46" y="274"/>
                    </a:lnTo>
                    <a:lnTo>
                      <a:pt x="40" y="285"/>
                    </a:lnTo>
                    <a:lnTo>
                      <a:pt x="35" y="296"/>
                    </a:lnTo>
                    <a:lnTo>
                      <a:pt x="32" y="304"/>
                    </a:lnTo>
                    <a:lnTo>
                      <a:pt x="29" y="317"/>
                    </a:lnTo>
                    <a:lnTo>
                      <a:pt x="25" y="329"/>
                    </a:lnTo>
                    <a:lnTo>
                      <a:pt x="24" y="3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 name="Freeform 475"/>
              <p:cNvSpPr>
                <a:spLocks/>
              </p:cNvSpPr>
              <p:nvPr/>
            </p:nvSpPr>
            <p:spPr bwMode="auto">
              <a:xfrm>
                <a:off x="3275" y="2603"/>
                <a:ext cx="141" cy="412"/>
              </a:xfrm>
              <a:custGeom>
                <a:avLst/>
                <a:gdLst>
                  <a:gd name="T0" fmla="*/ 997 w 86"/>
                  <a:gd name="T1" fmla="*/ 7311 h 252"/>
                  <a:gd name="T2" fmla="*/ 1054 w 86"/>
                  <a:gd name="T3" fmla="*/ 7874 h 252"/>
                  <a:gd name="T4" fmla="*/ 1151 w 86"/>
                  <a:gd name="T5" fmla="*/ 8425 h 252"/>
                  <a:gd name="T6" fmla="*/ 1302 w 86"/>
                  <a:gd name="T7" fmla="*/ 8995 h 252"/>
                  <a:gd name="T8" fmla="*/ 1551 w 86"/>
                  <a:gd name="T9" fmla="*/ 9545 h 252"/>
                  <a:gd name="T10" fmla="*/ 1799 w 86"/>
                  <a:gd name="T11" fmla="*/ 10226 h 252"/>
                  <a:gd name="T12" fmla="*/ 2135 w 86"/>
                  <a:gd name="T13" fmla="*/ 10766 h 252"/>
                  <a:gd name="T14" fmla="*/ 2451 w 86"/>
                  <a:gd name="T15" fmla="*/ 11274 h 252"/>
                  <a:gd name="T16" fmla="*/ 2879 w 86"/>
                  <a:gd name="T17" fmla="*/ 11737 h 252"/>
                  <a:gd name="T18" fmla="*/ 3279 w 86"/>
                  <a:gd name="T19" fmla="*/ 12143 h 252"/>
                  <a:gd name="T20" fmla="*/ 3699 w 86"/>
                  <a:gd name="T21" fmla="*/ 12398 h 252"/>
                  <a:gd name="T22" fmla="*/ 4135 w 86"/>
                  <a:gd name="T23" fmla="*/ 12546 h 252"/>
                  <a:gd name="T24" fmla="*/ 4486 w 86"/>
                  <a:gd name="T25" fmla="*/ 12638 h 252"/>
                  <a:gd name="T26" fmla="*/ 4279 w 86"/>
                  <a:gd name="T27" fmla="*/ 12694 h 252"/>
                  <a:gd name="T28" fmla="*/ 4078 w 86"/>
                  <a:gd name="T29" fmla="*/ 12790 h 252"/>
                  <a:gd name="T30" fmla="*/ 3851 w 86"/>
                  <a:gd name="T31" fmla="*/ 12873 h 252"/>
                  <a:gd name="T32" fmla="*/ 3699 w 86"/>
                  <a:gd name="T33" fmla="*/ 12873 h 252"/>
                  <a:gd name="T34" fmla="*/ 3279 w 86"/>
                  <a:gd name="T35" fmla="*/ 12873 h 252"/>
                  <a:gd name="T36" fmla="*/ 2950 w 86"/>
                  <a:gd name="T37" fmla="*/ 12638 h 252"/>
                  <a:gd name="T38" fmla="*/ 2543 w 86"/>
                  <a:gd name="T39" fmla="*/ 12398 h 252"/>
                  <a:gd name="T40" fmla="*/ 2135 w 86"/>
                  <a:gd name="T41" fmla="*/ 11997 h 252"/>
                  <a:gd name="T42" fmla="*/ 1728 w 86"/>
                  <a:gd name="T43" fmla="*/ 11590 h 252"/>
                  <a:gd name="T44" fmla="*/ 1392 w 86"/>
                  <a:gd name="T45" fmla="*/ 11018 h 252"/>
                  <a:gd name="T46" fmla="*/ 1054 w 86"/>
                  <a:gd name="T47" fmla="*/ 10467 h 252"/>
                  <a:gd name="T48" fmla="*/ 839 w 86"/>
                  <a:gd name="T49" fmla="*/ 9893 h 252"/>
                  <a:gd name="T50" fmla="*/ 643 w 86"/>
                  <a:gd name="T51" fmla="*/ 9388 h 252"/>
                  <a:gd name="T52" fmla="*/ 407 w 86"/>
                  <a:gd name="T53" fmla="*/ 8845 h 252"/>
                  <a:gd name="T54" fmla="*/ 215 w 86"/>
                  <a:gd name="T55" fmla="*/ 8171 h 252"/>
                  <a:gd name="T56" fmla="*/ 56 w 86"/>
                  <a:gd name="T57" fmla="*/ 7560 h 252"/>
                  <a:gd name="T58" fmla="*/ 0 w 86"/>
                  <a:gd name="T59" fmla="*/ 6773 h 252"/>
                  <a:gd name="T60" fmla="*/ 0 w 86"/>
                  <a:gd name="T61" fmla="*/ 6097 h 252"/>
                  <a:gd name="T62" fmla="*/ 0 w 86"/>
                  <a:gd name="T63" fmla="*/ 5153 h 252"/>
                  <a:gd name="T64" fmla="*/ 151 w 86"/>
                  <a:gd name="T65" fmla="*/ 4413 h 252"/>
                  <a:gd name="T66" fmla="*/ 407 w 86"/>
                  <a:gd name="T67" fmla="*/ 3216 h 252"/>
                  <a:gd name="T68" fmla="*/ 890 w 86"/>
                  <a:gd name="T69" fmla="*/ 2024 h 252"/>
                  <a:gd name="T70" fmla="*/ 1551 w 86"/>
                  <a:gd name="T71" fmla="*/ 880 h 252"/>
                  <a:gd name="T72" fmla="*/ 2282 w 86"/>
                  <a:gd name="T73" fmla="*/ 0 h 252"/>
                  <a:gd name="T74" fmla="*/ 2392 w 86"/>
                  <a:gd name="T75" fmla="*/ 0 h 252"/>
                  <a:gd name="T76" fmla="*/ 2451 w 86"/>
                  <a:gd name="T77" fmla="*/ 0 h 252"/>
                  <a:gd name="T78" fmla="*/ 2543 w 86"/>
                  <a:gd name="T79" fmla="*/ 0 h 252"/>
                  <a:gd name="T80" fmla="*/ 2681 w 86"/>
                  <a:gd name="T81" fmla="*/ 56 h 252"/>
                  <a:gd name="T82" fmla="*/ 2702 w 86"/>
                  <a:gd name="T83" fmla="*/ 150 h 252"/>
                  <a:gd name="T84" fmla="*/ 2702 w 86"/>
                  <a:gd name="T85" fmla="*/ 245 h 252"/>
                  <a:gd name="T86" fmla="*/ 2702 w 86"/>
                  <a:gd name="T87" fmla="*/ 401 h 252"/>
                  <a:gd name="T88" fmla="*/ 2702 w 86"/>
                  <a:gd name="T89" fmla="*/ 481 h 252"/>
                  <a:gd name="T90" fmla="*/ 2392 w 86"/>
                  <a:gd name="T91" fmla="*/ 880 h 252"/>
                  <a:gd name="T92" fmla="*/ 2135 w 86"/>
                  <a:gd name="T93" fmla="*/ 1285 h 252"/>
                  <a:gd name="T94" fmla="*/ 1799 w 86"/>
                  <a:gd name="T95" fmla="*/ 1777 h 252"/>
                  <a:gd name="T96" fmla="*/ 1551 w 86"/>
                  <a:gd name="T97" fmla="*/ 2259 h 252"/>
                  <a:gd name="T98" fmla="*/ 1392 w 86"/>
                  <a:gd name="T99" fmla="*/ 2745 h 252"/>
                  <a:gd name="T100" fmla="*/ 1241 w 86"/>
                  <a:gd name="T101" fmla="*/ 3309 h 252"/>
                  <a:gd name="T102" fmla="*/ 997 w 86"/>
                  <a:gd name="T103" fmla="*/ 3881 h 252"/>
                  <a:gd name="T104" fmla="*/ 890 w 86"/>
                  <a:gd name="T105" fmla="*/ 4432 h 252"/>
                  <a:gd name="T106" fmla="*/ 839 w 86"/>
                  <a:gd name="T107" fmla="*/ 5078 h 252"/>
                  <a:gd name="T108" fmla="*/ 839 w 86"/>
                  <a:gd name="T109" fmla="*/ 5809 h 252"/>
                  <a:gd name="T110" fmla="*/ 890 w 86"/>
                  <a:gd name="T111" fmla="*/ 6643 h 252"/>
                  <a:gd name="T112" fmla="*/ 997 w 86"/>
                  <a:gd name="T113" fmla="*/ 7311 h 25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6"/>
                  <a:gd name="T172" fmla="*/ 0 h 252"/>
                  <a:gd name="T173" fmla="*/ 86 w 86"/>
                  <a:gd name="T174" fmla="*/ 252 h 25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6" h="252">
                    <a:moveTo>
                      <a:pt x="19" y="143"/>
                    </a:moveTo>
                    <a:lnTo>
                      <a:pt x="20" y="154"/>
                    </a:lnTo>
                    <a:lnTo>
                      <a:pt x="22" y="165"/>
                    </a:lnTo>
                    <a:lnTo>
                      <a:pt x="25" y="176"/>
                    </a:lnTo>
                    <a:lnTo>
                      <a:pt x="30" y="187"/>
                    </a:lnTo>
                    <a:lnTo>
                      <a:pt x="35" y="200"/>
                    </a:lnTo>
                    <a:lnTo>
                      <a:pt x="41" y="211"/>
                    </a:lnTo>
                    <a:lnTo>
                      <a:pt x="47" y="221"/>
                    </a:lnTo>
                    <a:lnTo>
                      <a:pt x="55" y="230"/>
                    </a:lnTo>
                    <a:lnTo>
                      <a:pt x="63" y="238"/>
                    </a:lnTo>
                    <a:lnTo>
                      <a:pt x="71" y="243"/>
                    </a:lnTo>
                    <a:lnTo>
                      <a:pt x="79" y="246"/>
                    </a:lnTo>
                    <a:lnTo>
                      <a:pt x="86" y="248"/>
                    </a:lnTo>
                    <a:lnTo>
                      <a:pt x="82" y="249"/>
                    </a:lnTo>
                    <a:lnTo>
                      <a:pt x="78" y="251"/>
                    </a:lnTo>
                    <a:lnTo>
                      <a:pt x="74" y="252"/>
                    </a:lnTo>
                    <a:lnTo>
                      <a:pt x="71" y="252"/>
                    </a:lnTo>
                    <a:lnTo>
                      <a:pt x="63" y="252"/>
                    </a:lnTo>
                    <a:lnTo>
                      <a:pt x="57" y="248"/>
                    </a:lnTo>
                    <a:lnTo>
                      <a:pt x="49" y="243"/>
                    </a:lnTo>
                    <a:lnTo>
                      <a:pt x="41" y="235"/>
                    </a:lnTo>
                    <a:lnTo>
                      <a:pt x="33" y="227"/>
                    </a:lnTo>
                    <a:lnTo>
                      <a:pt x="27" y="216"/>
                    </a:lnTo>
                    <a:lnTo>
                      <a:pt x="20" y="205"/>
                    </a:lnTo>
                    <a:lnTo>
                      <a:pt x="16" y="194"/>
                    </a:lnTo>
                    <a:lnTo>
                      <a:pt x="12" y="184"/>
                    </a:lnTo>
                    <a:lnTo>
                      <a:pt x="8" y="173"/>
                    </a:lnTo>
                    <a:lnTo>
                      <a:pt x="4" y="160"/>
                    </a:lnTo>
                    <a:lnTo>
                      <a:pt x="1" y="148"/>
                    </a:lnTo>
                    <a:lnTo>
                      <a:pt x="0" y="133"/>
                    </a:lnTo>
                    <a:lnTo>
                      <a:pt x="0" y="119"/>
                    </a:lnTo>
                    <a:lnTo>
                      <a:pt x="0" y="101"/>
                    </a:lnTo>
                    <a:lnTo>
                      <a:pt x="3" y="86"/>
                    </a:lnTo>
                    <a:lnTo>
                      <a:pt x="8" y="63"/>
                    </a:lnTo>
                    <a:lnTo>
                      <a:pt x="17" y="40"/>
                    </a:lnTo>
                    <a:lnTo>
                      <a:pt x="30" y="17"/>
                    </a:lnTo>
                    <a:lnTo>
                      <a:pt x="44" y="0"/>
                    </a:lnTo>
                    <a:lnTo>
                      <a:pt x="46" y="0"/>
                    </a:lnTo>
                    <a:lnTo>
                      <a:pt x="47" y="0"/>
                    </a:lnTo>
                    <a:lnTo>
                      <a:pt x="49" y="0"/>
                    </a:lnTo>
                    <a:lnTo>
                      <a:pt x="51" y="1"/>
                    </a:lnTo>
                    <a:lnTo>
                      <a:pt x="52" y="3"/>
                    </a:lnTo>
                    <a:lnTo>
                      <a:pt x="52" y="5"/>
                    </a:lnTo>
                    <a:lnTo>
                      <a:pt x="52" y="8"/>
                    </a:lnTo>
                    <a:lnTo>
                      <a:pt x="52" y="9"/>
                    </a:lnTo>
                    <a:lnTo>
                      <a:pt x="46" y="17"/>
                    </a:lnTo>
                    <a:lnTo>
                      <a:pt x="41" y="25"/>
                    </a:lnTo>
                    <a:lnTo>
                      <a:pt x="35" y="35"/>
                    </a:lnTo>
                    <a:lnTo>
                      <a:pt x="30" y="44"/>
                    </a:lnTo>
                    <a:lnTo>
                      <a:pt x="27" y="54"/>
                    </a:lnTo>
                    <a:lnTo>
                      <a:pt x="24" y="65"/>
                    </a:lnTo>
                    <a:lnTo>
                      <a:pt x="19" y="76"/>
                    </a:lnTo>
                    <a:lnTo>
                      <a:pt x="17" y="87"/>
                    </a:lnTo>
                    <a:lnTo>
                      <a:pt x="16" y="100"/>
                    </a:lnTo>
                    <a:lnTo>
                      <a:pt x="16" y="114"/>
                    </a:lnTo>
                    <a:lnTo>
                      <a:pt x="17" y="130"/>
                    </a:lnTo>
                    <a:lnTo>
                      <a:pt x="19" y="143"/>
                    </a:lnTo>
                    <a:close/>
                  </a:path>
                </a:pathLst>
              </a:custGeom>
              <a:solidFill>
                <a:srgbClr val="FFFF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 name="Freeform 476"/>
              <p:cNvSpPr>
                <a:spLocks/>
              </p:cNvSpPr>
              <p:nvPr/>
            </p:nvSpPr>
            <p:spPr bwMode="auto">
              <a:xfrm>
                <a:off x="3346" y="2237"/>
                <a:ext cx="127" cy="389"/>
              </a:xfrm>
              <a:custGeom>
                <a:avLst/>
                <a:gdLst>
                  <a:gd name="T0" fmla="*/ 55 w 78"/>
                  <a:gd name="T1" fmla="*/ 11306 h 238"/>
                  <a:gd name="T2" fmla="*/ 448 w 78"/>
                  <a:gd name="T3" fmla="*/ 10846 h 238"/>
                  <a:gd name="T4" fmla="*/ 782 w 78"/>
                  <a:gd name="T5" fmla="*/ 10358 h 238"/>
                  <a:gd name="T6" fmla="*/ 1127 w 78"/>
                  <a:gd name="T7" fmla="*/ 9777 h 238"/>
                  <a:gd name="T8" fmla="*/ 1400 w 78"/>
                  <a:gd name="T9" fmla="*/ 9133 h 238"/>
                  <a:gd name="T10" fmla="*/ 1731 w 78"/>
                  <a:gd name="T11" fmla="*/ 8506 h 238"/>
                  <a:gd name="T12" fmla="*/ 2025 w 78"/>
                  <a:gd name="T13" fmla="*/ 7721 h 238"/>
                  <a:gd name="T14" fmla="*/ 2335 w 78"/>
                  <a:gd name="T15" fmla="*/ 7040 h 238"/>
                  <a:gd name="T16" fmla="*/ 2664 w 78"/>
                  <a:gd name="T17" fmla="*/ 6195 h 238"/>
                  <a:gd name="T18" fmla="*/ 3056 w 78"/>
                  <a:gd name="T19" fmla="*/ 4389 h 238"/>
                  <a:gd name="T20" fmla="*/ 3224 w 78"/>
                  <a:gd name="T21" fmla="*/ 2497 h 238"/>
                  <a:gd name="T22" fmla="*/ 3056 w 78"/>
                  <a:gd name="T23" fmla="*/ 969 h 238"/>
                  <a:gd name="T24" fmla="*/ 2734 w 78"/>
                  <a:gd name="T25" fmla="*/ 0 h 238"/>
                  <a:gd name="T26" fmla="*/ 2818 w 78"/>
                  <a:gd name="T27" fmla="*/ 56 h 238"/>
                  <a:gd name="T28" fmla="*/ 3056 w 78"/>
                  <a:gd name="T29" fmla="*/ 150 h 238"/>
                  <a:gd name="T30" fmla="*/ 3224 w 78"/>
                  <a:gd name="T31" fmla="*/ 302 h 238"/>
                  <a:gd name="T32" fmla="*/ 3375 w 78"/>
                  <a:gd name="T33" fmla="*/ 400 h 238"/>
                  <a:gd name="T34" fmla="*/ 3768 w 78"/>
                  <a:gd name="T35" fmla="*/ 1376 h 238"/>
                  <a:gd name="T36" fmla="*/ 3860 w 78"/>
                  <a:gd name="T37" fmla="*/ 2800 h 238"/>
                  <a:gd name="T38" fmla="*/ 3626 w 78"/>
                  <a:gd name="T39" fmla="*/ 4666 h 238"/>
                  <a:gd name="T40" fmla="*/ 3242 w 78"/>
                  <a:gd name="T41" fmla="*/ 6523 h 238"/>
                  <a:gd name="T42" fmla="*/ 3056 w 78"/>
                  <a:gd name="T43" fmla="*/ 7280 h 238"/>
                  <a:gd name="T44" fmla="*/ 2818 w 78"/>
                  <a:gd name="T45" fmla="*/ 8109 h 238"/>
                  <a:gd name="T46" fmla="*/ 2460 w 78"/>
                  <a:gd name="T47" fmla="*/ 8829 h 238"/>
                  <a:gd name="T48" fmla="*/ 2128 w 78"/>
                  <a:gd name="T49" fmla="*/ 9620 h 238"/>
                  <a:gd name="T50" fmla="*/ 1636 w 78"/>
                  <a:gd name="T51" fmla="*/ 10358 h 238"/>
                  <a:gd name="T52" fmla="*/ 1244 w 78"/>
                  <a:gd name="T53" fmla="*/ 11054 h 238"/>
                  <a:gd name="T54" fmla="*/ 782 w 78"/>
                  <a:gd name="T55" fmla="*/ 11652 h 238"/>
                  <a:gd name="T56" fmla="*/ 295 w 78"/>
                  <a:gd name="T57" fmla="*/ 12134 h 238"/>
                  <a:gd name="T58" fmla="*/ 204 w 78"/>
                  <a:gd name="T59" fmla="*/ 12134 h 238"/>
                  <a:gd name="T60" fmla="*/ 147 w 78"/>
                  <a:gd name="T61" fmla="*/ 12025 h 238"/>
                  <a:gd name="T62" fmla="*/ 55 w 78"/>
                  <a:gd name="T63" fmla="*/ 11967 h 238"/>
                  <a:gd name="T64" fmla="*/ 55 w 78"/>
                  <a:gd name="T65" fmla="*/ 11878 h 238"/>
                  <a:gd name="T66" fmla="*/ 0 w 78"/>
                  <a:gd name="T67" fmla="*/ 11726 h 238"/>
                  <a:gd name="T68" fmla="*/ 0 w 78"/>
                  <a:gd name="T69" fmla="*/ 11549 h 238"/>
                  <a:gd name="T70" fmla="*/ 0 w 78"/>
                  <a:gd name="T71" fmla="*/ 11453 h 238"/>
                  <a:gd name="T72" fmla="*/ 55 w 78"/>
                  <a:gd name="T73" fmla="*/ 11306 h 23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
                  <a:gd name="T112" fmla="*/ 0 h 238"/>
                  <a:gd name="T113" fmla="*/ 78 w 78"/>
                  <a:gd name="T114" fmla="*/ 238 h 23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 h="238">
                    <a:moveTo>
                      <a:pt x="1" y="222"/>
                    </a:moveTo>
                    <a:lnTo>
                      <a:pt x="9" y="213"/>
                    </a:lnTo>
                    <a:lnTo>
                      <a:pt x="16" y="203"/>
                    </a:lnTo>
                    <a:lnTo>
                      <a:pt x="23" y="192"/>
                    </a:lnTo>
                    <a:lnTo>
                      <a:pt x="28" y="179"/>
                    </a:lnTo>
                    <a:lnTo>
                      <a:pt x="35" y="167"/>
                    </a:lnTo>
                    <a:lnTo>
                      <a:pt x="41" y="152"/>
                    </a:lnTo>
                    <a:lnTo>
                      <a:pt x="47" y="138"/>
                    </a:lnTo>
                    <a:lnTo>
                      <a:pt x="54" y="122"/>
                    </a:lnTo>
                    <a:lnTo>
                      <a:pt x="62" y="86"/>
                    </a:lnTo>
                    <a:lnTo>
                      <a:pt x="65" y="49"/>
                    </a:lnTo>
                    <a:lnTo>
                      <a:pt x="62" y="19"/>
                    </a:lnTo>
                    <a:lnTo>
                      <a:pt x="55" y="0"/>
                    </a:lnTo>
                    <a:lnTo>
                      <a:pt x="57" y="1"/>
                    </a:lnTo>
                    <a:lnTo>
                      <a:pt x="62" y="3"/>
                    </a:lnTo>
                    <a:lnTo>
                      <a:pt x="65" y="6"/>
                    </a:lnTo>
                    <a:lnTo>
                      <a:pt x="68" y="8"/>
                    </a:lnTo>
                    <a:lnTo>
                      <a:pt x="76" y="27"/>
                    </a:lnTo>
                    <a:lnTo>
                      <a:pt x="78" y="55"/>
                    </a:lnTo>
                    <a:lnTo>
                      <a:pt x="74" y="92"/>
                    </a:lnTo>
                    <a:lnTo>
                      <a:pt x="66" y="128"/>
                    </a:lnTo>
                    <a:lnTo>
                      <a:pt x="62" y="143"/>
                    </a:lnTo>
                    <a:lnTo>
                      <a:pt x="57" y="159"/>
                    </a:lnTo>
                    <a:lnTo>
                      <a:pt x="50" y="173"/>
                    </a:lnTo>
                    <a:lnTo>
                      <a:pt x="43" y="189"/>
                    </a:lnTo>
                    <a:lnTo>
                      <a:pt x="33" y="203"/>
                    </a:lnTo>
                    <a:lnTo>
                      <a:pt x="25" y="217"/>
                    </a:lnTo>
                    <a:lnTo>
                      <a:pt x="16" y="229"/>
                    </a:lnTo>
                    <a:lnTo>
                      <a:pt x="6" y="238"/>
                    </a:lnTo>
                    <a:lnTo>
                      <a:pt x="4" y="238"/>
                    </a:lnTo>
                    <a:lnTo>
                      <a:pt x="3" y="236"/>
                    </a:lnTo>
                    <a:lnTo>
                      <a:pt x="1" y="235"/>
                    </a:lnTo>
                    <a:lnTo>
                      <a:pt x="1" y="233"/>
                    </a:lnTo>
                    <a:lnTo>
                      <a:pt x="0" y="230"/>
                    </a:lnTo>
                    <a:lnTo>
                      <a:pt x="0" y="227"/>
                    </a:lnTo>
                    <a:lnTo>
                      <a:pt x="0" y="225"/>
                    </a:lnTo>
                    <a:lnTo>
                      <a:pt x="1" y="222"/>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 name="Freeform 477"/>
              <p:cNvSpPr>
                <a:spLocks/>
              </p:cNvSpPr>
              <p:nvPr/>
            </p:nvSpPr>
            <p:spPr bwMode="auto">
              <a:xfrm>
                <a:off x="3306" y="2925"/>
                <a:ext cx="455" cy="332"/>
              </a:xfrm>
              <a:custGeom>
                <a:avLst/>
                <a:gdLst>
                  <a:gd name="T0" fmla="*/ 6129 w 278"/>
                  <a:gd name="T1" fmla="*/ 0 h 203"/>
                  <a:gd name="T2" fmla="*/ 9480 w 278"/>
                  <a:gd name="T3" fmla="*/ 1032 h 203"/>
                  <a:gd name="T4" fmla="*/ 10418 w 278"/>
                  <a:gd name="T5" fmla="*/ 1529 h 203"/>
                  <a:gd name="T6" fmla="*/ 11267 w 278"/>
                  <a:gd name="T7" fmla="*/ 2263 h 203"/>
                  <a:gd name="T8" fmla="*/ 12206 w 278"/>
                  <a:gd name="T9" fmla="*/ 3312 h 203"/>
                  <a:gd name="T10" fmla="*/ 13040 w 278"/>
                  <a:gd name="T11" fmla="*/ 4421 h 203"/>
                  <a:gd name="T12" fmla="*/ 13648 w 278"/>
                  <a:gd name="T13" fmla="*/ 5564 h 203"/>
                  <a:gd name="T14" fmla="*/ 14166 w 278"/>
                  <a:gd name="T15" fmla="*/ 6835 h 203"/>
                  <a:gd name="T16" fmla="*/ 14314 w 278"/>
                  <a:gd name="T17" fmla="*/ 7883 h 203"/>
                  <a:gd name="T18" fmla="*/ 14166 w 278"/>
                  <a:gd name="T19" fmla="*/ 8763 h 203"/>
                  <a:gd name="T20" fmla="*/ 14166 w 278"/>
                  <a:gd name="T21" fmla="*/ 8763 h 203"/>
                  <a:gd name="T22" fmla="*/ 13648 w 278"/>
                  <a:gd name="T23" fmla="*/ 9514 h 203"/>
                  <a:gd name="T24" fmla="*/ 13040 w 278"/>
                  <a:gd name="T25" fmla="*/ 9996 h 203"/>
                  <a:gd name="T26" fmla="*/ 12264 w 278"/>
                  <a:gd name="T27" fmla="*/ 10333 h 203"/>
                  <a:gd name="T28" fmla="*/ 11382 w 278"/>
                  <a:gd name="T29" fmla="*/ 10388 h 203"/>
                  <a:gd name="T30" fmla="*/ 10439 w 278"/>
                  <a:gd name="T31" fmla="*/ 10388 h 203"/>
                  <a:gd name="T32" fmla="*/ 9571 w 278"/>
                  <a:gd name="T33" fmla="*/ 10236 h 203"/>
                  <a:gd name="T34" fmla="*/ 8655 w 278"/>
                  <a:gd name="T35" fmla="*/ 9996 h 203"/>
                  <a:gd name="T36" fmla="*/ 7766 w 278"/>
                  <a:gd name="T37" fmla="*/ 9667 h 203"/>
                  <a:gd name="T38" fmla="*/ 6707 w 278"/>
                  <a:gd name="T39" fmla="*/ 9265 h 203"/>
                  <a:gd name="T40" fmla="*/ 5735 w 278"/>
                  <a:gd name="T41" fmla="*/ 8763 h 203"/>
                  <a:gd name="T42" fmla="*/ 4835 w 278"/>
                  <a:gd name="T43" fmla="*/ 8364 h 203"/>
                  <a:gd name="T44" fmla="*/ 3897 w 278"/>
                  <a:gd name="T45" fmla="*/ 7979 h 203"/>
                  <a:gd name="T46" fmla="*/ 3056 w 278"/>
                  <a:gd name="T47" fmla="*/ 7585 h 203"/>
                  <a:gd name="T48" fmla="*/ 2120 w 278"/>
                  <a:gd name="T49" fmla="*/ 7075 h 203"/>
                  <a:gd name="T50" fmla="*/ 1141 w 278"/>
                  <a:gd name="T51" fmla="*/ 6504 h 203"/>
                  <a:gd name="T52" fmla="*/ 247 w 278"/>
                  <a:gd name="T53" fmla="*/ 5817 h 203"/>
                  <a:gd name="T54" fmla="*/ 0 w 278"/>
                  <a:gd name="T55" fmla="*/ 4841 h 203"/>
                  <a:gd name="T56" fmla="*/ 483 w 278"/>
                  <a:gd name="T57" fmla="*/ 2597 h 203"/>
                  <a:gd name="T58" fmla="*/ 2828 w 278"/>
                  <a:gd name="T59" fmla="*/ 401 h 203"/>
                  <a:gd name="T60" fmla="*/ 6129 w 278"/>
                  <a:gd name="T61" fmla="*/ 0 h 20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78"/>
                  <a:gd name="T94" fmla="*/ 0 h 203"/>
                  <a:gd name="T95" fmla="*/ 278 w 278"/>
                  <a:gd name="T96" fmla="*/ 203 h 20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78" h="203">
                    <a:moveTo>
                      <a:pt x="119" y="0"/>
                    </a:moveTo>
                    <a:lnTo>
                      <a:pt x="184" y="20"/>
                    </a:lnTo>
                    <a:lnTo>
                      <a:pt x="202" y="30"/>
                    </a:lnTo>
                    <a:lnTo>
                      <a:pt x="219" y="44"/>
                    </a:lnTo>
                    <a:lnTo>
                      <a:pt x="237" y="65"/>
                    </a:lnTo>
                    <a:lnTo>
                      <a:pt x="253" y="86"/>
                    </a:lnTo>
                    <a:lnTo>
                      <a:pt x="265" y="109"/>
                    </a:lnTo>
                    <a:lnTo>
                      <a:pt x="275" y="133"/>
                    </a:lnTo>
                    <a:lnTo>
                      <a:pt x="278" y="154"/>
                    </a:lnTo>
                    <a:lnTo>
                      <a:pt x="275" y="171"/>
                    </a:lnTo>
                    <a:lnTo>
                      <a:pt x="265" y="186"/>
                    </a:lnTo>
                    <a:lnTo>
                      <a:pt x="253" y="195"/>
                    </a:lnTo>
                    <a:lnTo>
                      <a:pt x="238" y="202"/>
                    </a:lnTo>
                    <a:lnTo>
                      <a:pt x="221" y="203"/>
                    </a:lnTo>
                    <a:lnTo>
                      <a:pt x="203" y="203"/>
                    </a:lnTo>
                    <a:lnTo>
                      <a:pt x="186" y="200"/>
                    </a:lnTo>
                    <a:lnTo>
                      <a:pt x="168" y="195"/>
                    </a:lnTo>
                    <a:lnTo>
                      <a:pt x="151" y="189"/>
                    </a:lnTo>
                    <a:lnTo>
                      <a:pt x="130" y="181"/>
                    </a:lnTo>
                    <a:lnTo>
                      <a:pt x="111" y="171"/>
                    </a:lnTo>
                    <a:lnTo>
                      <a:pt x="94" y="163"/>
                    </a:lnTo>
                    <a:lnTo>
                      <a:pt x="76" y="156"/>
                    </a:lnTo>
                    <a:lnTo>
                      <a:pt x="59" y="148"/>
                    </a:lnTo>
                    <a:lnTo>
                      <a:pt x="41" y="138"/>
                    </a:lnTo>
                    <a:lnTo>
                      <a:pt x="22" y="127"/>
                    </a:lnTo>
                    <a:lnTo>
                      <a:pt x="5" y="114"/>
                    </a:lnTo>
                    <a:lnTo>
                      <a:pt x="0" y="95"/>
                    </a:lnTo>
                    <a:lnTo>
                      <a:pt x="9" y="51"/>
                    </a:lnTo>
                    <a:lnTo>
                      <a:pt x="55" y="8"/>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 name="Freeform 478"/>
              <p:cNvSpPr>
                <a:spLocks noEditPoints="1"/>
              </p:cNvSpPr>
              <p:nvPr/>
            </p:nvSpPr>
            <p:spPr bwMode="auto">
              <a:xfrm>
                <a:off x="3311" y="2946"/>
                <a:ext cx="398" cy="283"/>
              </a:xfrm>
              <a:custGeom>
                <a:avLst/>
                <a:gdLst>
                  <a:gd name="T0" fmla="*/ 3625 w 243"/>
                  <a:gd name="T1" fmla="*/ 2567 h 173"/>
                  <a:gd name="T2" fmla="*/ 3477 w 243"/>
                  <a:gd name="T3" fmla="*/ 2657 h 173"/>
                  <a:gd name="T4" fmla="*/ 0 w 243"/>
                  <a:gd name="T5" fmla="*/ 4289 h 173"/>
                  <a:gd name="T6" fmla="*/ 2784 w 243"/>
                  <a:gd name="T7" fmla="*/ 0 h 173"/>
                  <a:gd name="T8" fmla="*/ 5598 w 243"/>
                  <a:gd name="T9" fmla="*/ 787 h 173"/>
                  <a:gd name="T10" fmla="*/ 2914 w 243"/>
                  <a:gd name="T11" fmla="*/ 5729 h 173"/>
                  <a:gd name="T12" fmla="*/ 2663 w 243"/>
                  <a:gd name="T13" fmla="*/ 6545 h 173"/>
                  <a:gd name="T14" fmla="*/ 1700 w 243"/>
                  <a:gd name="T15" fmla="*/ 6115 h 173"/>
                  <a:gd name="T16" fmla="*/ 2914 w 243"/>
                  <a:gd name="T17" fmla="*/ 5729 h 173"/>
                  <a:gd name="T18" fmla="*/ 1143 w 243"/>
                  <a:gd name="T19" fmla="*/ 5729 h 173"/>
                  <a:gd name="T20" fmla="*/ 1143 w 243"/>
                  <a:gd name="T21" fmla="*/ 5729 h 173"/>
                  <a:gd name="T22" fmla="*/ 308 w 243"/>
                  <a:gd name="T23" fmla="*/ 5177 h 173"/>
                  <a:gd name="T24" fmla="*/ 504 w 243"/>
                  <a:gd name="T25" fmla="*/ 5272 h 173"/>
                  <a:gd name="T26" fmla="*/ 308 w 243"/>
                  <a:gd name="T27" fmla="*/ 5177 h 173"/>
                  <a:gd name="T28" fmla="*/ 9228 w 243"/>
                  <a:gd name="T29" fmla="*/ 481 h 173"/>
                  <a:gd name="T30" fmla="*/ 10052 w 243"/>
                  <a:gd name="T31" fmla="*/ 880 h 173"/>
                  <a:gd name="T32" fmla="*/ 10864 w 243"/>
                  <a:gd name="T33" fmla="*/ 1533 h 173"/>
                  <a:gd name="T34" fmla="*/ 10052 w 243"/>
                  <a:gd name="T35" fmla="*/ 972 h 173"/>
                  <a:gd name="T36" fmla="*/ 9228 w 243"/>
                  <a:gd name="T37" fmla="*/ 481 h 173"/>
                  <a:gd name="T38" fmla="*/ 12254 w 243"/>
                  <a:gd name="T39" fmla="*/ 3072 h 173"/>
                  <a:gd name="T40" fmla="*/ 12433 w 243"/>
                  <a:gd name="T41" fmla="*/ 3313 h 173"/>
                  <a:gd name="T42" fmla="*/ 12587 w 243"/>
                  <a:gd name="T43" fmla="*/ 3551 h 173"/>
                  <a:gd name="T44" fmla="*/ 12433 w 243"/>
                  <a:gd name="T45" fmla="*/ 3313 h 173"/>
                  <a:gd name="T46" fmla="*/ 12254 w 243"/>
                  <a:gd name="T47" fmla="*/ 3072 h 173"/>
                  <a:gd name="T48" fmla="*/ 7650 w 243"/>
                  <a:gd name="T49" fmla="*/ 8866 h 173"/>
                  <a:gd name="T50" fmla="*/ 7390 w 243"/>
                  <a:gd name="T51" fmla="*/ 8771 h 173"/>
                  <a:gd name="T52" fmla="*/ 7082 w 243"/>
                  <a:gd name="T53" fmla="*/ 8716 h 173"/>
                  <a:gd name="T54" fmla="*/ 7390 w 243"/>
                  <a:gd name="T55" fmla="*/ 8771 h 173"/>
                  <a:gd name="T56" fmla="*/ 7650 w 243"/>
                  <a:gd name="T57" fmla="*/ 8866 h 173"/>
                  <a:gd name="T58" fmla="*/ 6894 w 243"/>
                  <a:gd name="T59" fmla="*/ 8624 h 173"/>
                  <a:gd name="T60" fmla="*/ 6687 w 243"/>
                  <a:gd name="T61" fmla="*/ 8469 h 173"/>
                  <a:gd name="T62" fmla="*/ 6411 w 243"/>
                  <a:gd name="T63" fmla="*/ 8379 h 173"/>
                  <a:gd name="T64" fmla="*/ 6687 w 243"/>
                  <a:gd name="T65" fmla="*/ 8469 h 173"/>
                  <a:gd name="T66" fmla="*/ 6894 w 243"/>
                  <a:gd name="T67" fmla="*/ 8624 h 173"/>
                  <a:gd name="T68" fmla="*/ 6411 w 243"/>
                  <a:gd name="T69" fmla="*/ 8379 h 173"/>
                  <a:gd name="T70" fmla="*/ 6103 w 243"/>
                  <a:gd name="T71" fmla="*/ 8220 h 173"/>
                  <a:gd name="T72" fmla="*/ 5842 w 243"/>
                  <a:gd name="T73" fmla="*/ 8084 h 173"/>
                  <a:gd name="T74" fmla="*/ 6103 w 243"/>
                  <a:gd name="T75" fmla="*/ 8220 h 173"/>
                  <a:gd name="T76" fmla="*/ 6411 w 243"/>
                  <a:gd name="T77" fmla="*/ 8379 h 173"/>
                  <a:gd name="T78" fmla="*/ 5842 w 243"/>
                  <a:gd name="T79" fmla="*/ 8084 h 173"/>
                  <a:gd name="T80" fmla="*/ 5598 w 243"/>
                  <a:gd name="T81" fmla="*/ 7975 h 173"/>
                  <a:gd name="T82" fmla="*/ 5290 w 243"/>
                  <a:gd name="T83" fmla="*/ 7896 h 173"/>
                  <a:gd name="T84" fmla="*/ 5598 w 243"/>
                  <a:gd name="T85" fmla="*/ 7975 h 173"/>
                  <a:gd name="T86" fmla="*/ 5842 w 243"/>
                  <a:gd name="T87" fmla="*/ 8084 h 173"/>
                  <a:gd name="T88" fmla="*/ 5290 w 243"/>
                  <a:gd name="T89" fmla="*/ 7896 h 173"/>
                  <a:gd name="T90" fmla="*/ 4299 w 243"/>
                  <a:gd name="T91" fmla="*/ 7389 h 173"/>
                  <a:gd name="T92" fmla="*/ 3326 w 243"/>
                  <a:gd name="T93" fmla="*/ 6931 h 173"/>
                  <a:gd name="T94" fmla="*/ 4299 w 243"/>
                  <a:gd name="T95" fmla="*/ 7389 h 173"/>
                  <a:gd name="T96" fmla="*/ 5290 w 243"/>
                  <a:gd name="T97" fmla="*/ 7896 h 173"/>
                  <a:gd name="T98" fmla="*/ 3230 w 243"/>
                  <a:gd name="T99" fmla="*/ 6931 h 173"/>
                  <a:gd name="T100" fmla="*/ 3230 w 243"/>
                  <a:gd name="T101" fmla="*/ 6931 h 173"/>
                  <a:gd name="T102" fmla="*/ 3112 w 243"/>
                  <a:gd name="T103" fmla="*/ 6931 h 173"/>
                  <a:gd name="T104" fmla="*/ 3230 w 243"/>
                  <a:gd name="T105" fmla="*/ 6931 h 173"/>
                  <a:gd name="T106" fmla="*/ 3230 w 243"/>
                  <a:gd name="T107" fmla="*/ 6931 h 17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43"/>
                  <a:gd name="T163" fmla="*/ 0 h 173"/>
                  <a:gd name="T164" fmla="*/ 243 w 243"/>
                  <a:gd name="T165" fmla="*/ 173 h 17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43" h="173">
                    <a:moveTo>
                      <a:pt x="108" y="15"/>
                    </a:moveTo>
                    <a:lnTo>
                      <a:pt x="70" y="50"/>
                    </a:lnTo>
                    <a:lnTo>
                      <a:pt x="67" y="52"/>
                    </a:lnTo>
                    <a:lnTo>
                      <a:pt x="10" y="39"/>
                    </a:lnTo>
                    <a:lnTo>
                      <a:pt x="0" y="84"/>
                    </a:lnTo>
                    <a:lnTo>
                      <a:pt x="10" y="39"/>
                    </a:lnTo>
                    <a:lnTo>
                      <a:pt x="54" y="0"/>
                    </a:lnTo>
                    <a:lnTo>
                      <a:pt x="108" y="15"/>
                    </a:lnTo>
                    <a:close/>
                    <a:moveTo>
                      <a:pt x="56" y="112"/>
                    </a:moveTo>
                    <a:lnTo>
                      <a:pt x="60" y="133"/>
                    </a:lnTo>
                    <a:lnTo>
                      <a:pt x="51" y="128"/>
                    </a:lnTo>
                    <a:lnTo>
                      <a:pt x="43" y="123"/>
                    </a:lnTo>
                    <a:lnTo>
                      <a:pt x="33" y="119"/>
                    </a:lnTo>
                    <a:lnTo>
                      <a:pt x="24" y="112"/>
                    </a:lnTo>
                    <a:lnTo>
                      <a:pt x="56" y="112"/>
                    </a:lnTo>
                    <a:close/>
                    <a:moveTo>
                      <a:pt x="22" y="112"/>
                    </a:moveTo>
                    <a:lnTo>
                      <a:pt x="22" y="111"/>
                    </a:lnTo>
                    <a:lnTo>
                      <a:pt x="22" y="112"/>
                    </a:lnTo>
                    <a:close/>
                    <a:moveTo>
                      <a:pt x="6" y="101"/>
                    </a:moveTo>
                    <a:lnTo>
                      <a:pt x="10" y="103"/>
                    </a:lnTo>
                    <a:lnTo>
                      <a:pt x="8" y="103"/>
                    </a:lnTo>
                    <a:lnTo>
                      <a:pt x="6" y="101"/>
                    </a:lnTo>
                    <a:close/>
                    <a:moveTo>
                      <a:pt x="178" y="9"/>
                    </a:moveTo>
                    <a:lnTo>
                      <a:pt x="186" y="12"/>
                    </a:lnTo>
                    <a:lnTo>
                      <a:pt x="194" y="17"/>
                    </a:lnTo>
                    <a:lnTo>
                      <a:pt x="202" y="23"/>
                    </a:lnTo>
                    <a:lnTo>
                      <a:pt x="210" y="30"/>
                    </a:lnTo>
                    <a:lnTo>
                      <a:pt x="202" y="23"/>
                    </a:lnTo>
                    <a:lnTo>
                      <a:pt x="194" y="19"/>
                    </a:lnTo>
                    <a:lnTo>
                      <a:pt x="186" y="14"/>
                    </a:lnTo>
                    <a:lnTo>
                      <a:pt x="178" y="9"/>
                    </a:lnTo>
                    <a:close/>
                    <a:moveTo>
                      <a:pt x="237" y="60"/>
                    </a:moveTo>
                    <a:lnTo>
                      <a:pt x="238" y="61"/>
                    </a:lnTo>
                    <a:lnTo>
                      <a:pt x="240" y="65"/>
                    </a:lnTo>
                    <a:lnTo>
                      <a:pt x="242" y="66"/>
                    </a:lnTo>
                    <a:lnTo>
                      <a:pt x="243" y="69"/>
                    </a:lnTo>
                    <a:lnTo>
                      <a:pt x="242" y="66"/>
                    </a:lnTo>
                    <a:lnTo>
                      <a:pt x="240" y="65"/>
                    </a:lnTo>
                    <a:lnTo>
                      <a:pt x="238" y="61"/>
                    </a:lnTo>
                    <a:lnTo>
                      <a:pt x="237" y="60"/>
                    </a:lnTo>
                    <a:close/>
                    <a:moveTo>
                      <a:pt x="148" y="173"/>
                    </a:moveTo>
                    <a:lnTo>
                      <a:pt x="145" y="171"/>
                    </a:lnTo>
                    <a:lnTo>
                      <a:pt x="143" y="171"/>
                    </a:lnTo>
                    <a:lnTo>
                      <a:pt x="140" y="170"/>
                    </a:lnTo>
                    <a:lnTo>
                      <a:pt x="137" y="170"/>
                    </a:lnTo>
                    <a:lnTo>
                      <a:pt x="140" y="170"/>
                    </a:lnTo>
                    <a:lnTo>
                      <a:pt x="143" y="171"/>
                    </a:lnTo>
                    <a:lnTo>
                      <a:pt x="145" y="171"/>
                    </a:lnTo>
                    <a:lnTo>
                      <a:pt x="148" y="173"/>
                    </a:lnTo>
                    <a:close/>
                    <a:moveTo>
                      <a:pt x="133" y="168"/>
                    </a:moveTo>
                    <a:lnTo>
                      <a:pt x="132" y="166"/>
                    </a:lnTo>
                    <a:lnTo>
                      <a:pt x="129" y="165"/>
                    </a:lnTo>
                    <a:lnTo>
                      <a:pt x="127" y="165"/>
                    </a:lnTo>
                    <a:lnTo>
                      <a:pt x="124" y="163"/>
                    </a:lnTo>
                    <a:lnTo>
                      <a:pt x="127" y="165"/>
                    </a:lnTo>
                    <a:lnTo>
                      <a:pt x="129" y="165"/>
                    </a:lnTo>
                    <a:lnTo>
                      <a:pt x="132" y="166"/>
                    </a:lnTo>
                    <a:lnTo>
                      <a:pt x="133" y="168"/>
                    </a:lnTo>
                    <a:close/>
                    <a:moveTo>
                      <a:pt x="124" y="163"/>
                    </a:moveTo>
                    <a:lnTo>
                      <a:pt x="121" y="162"/>
                    </a:lnTo>
                    <a:lnTo>
                      <a:pt x="118" y="160"/>
                    </a:lnTo>
                    <a:lnTo>
                      <a:pt x="116" y="160"/>
                    </a:lnTo>
                    <a:lnTo>
                      <a:pt x="113" y="158"/>
                    </a:lnTo>
                    <a:lnTo>
                      <a:pt x="116" y="160"/>
                    </a:lnTo>
                    <a:lnTo>
                      <a:pt x="118" y="160"/>
                    </a:lnTo>
                    <a:lnTo>
                      <a:pt x="121" y="162"/>
                    </a:lnTo>
                    <a:lnTo>
                      <a:pt x="124" y="163"/>
                    </a:lnTo>
                    <a:close/>
                    <a:moveTo>
                      <a:pt x="113" y="158"/>
                    </a:moveTo>
                    <a:lnTo>
                      <a:pt x="110" y="157"/>
                    </a:lnTo>
                    <a:lnTo>
                      <a:pt x="108" y="155"/>
                    </a:lnTo>
                    <a:lnTo>
                      <a:pt x="105" y="155"/>
                    </a:lnTo>
                    <a:lnTo>
                      <a:pt x="102" y="154"/>
                    </a:lnTo>
                    <a:lnTo>
                      <a:pt x="105" y="155"/>
                    </a:lnTo>
                    <a:lnTo>
                      <a:pt x="108" y="155"/>
                    </a:lnTo>
                    <a:lnTo>
                      <a:pt x="110" y="157"/>
                    </a:lnTo>
                    <a:lnTo>
                      <a:pt x="113" y="158"/>
                    </a:lnTo>
                    <a:close/>
                    <a:moveTo>
                      <a:pt x="102" y="154"/>
                    </a:moveTo>
                    <a:lnTo>
                      <a:pt x="92" y="149"/>
                    </a:lnTo>
                    <a:lnTo>
                      <a:pt x="83" y="144"/>
                    </a:lnTo>
                    <a:lnTo>
                      <a:pt x="73" y="139"/>
                    </a:lnTo>
                    <a:lnTo>
                      <a:pt x="64" y="135"/>
                    </a:lnTo>
                    <a:lnTo>
                      <a:pt x="73" y="139"/>
                    </a:lnTo>
                    <a:lnTo>
                      <a:pt x="83" y="144"/>
                    </a:lnTo>
                    <a:lnTo>
                      <a:pt x="92" y="149"/>
                    </a:lnTo>
                    <a:lnTo>
                      <a:pt x="102" y="154"/>
                    </a:lnTo>
                    <a:close/>
                    <a:moveTo>
                      <a:pt x="62" y="135"/>
                    </a:moveTo>
                    <a:lnTo>
                      <a:pt x="62" y="135"/>
                    </a:lnTo>
                    <a:lnTo>
                      <a:pt x="60" y="135"/>
                    </a:lnTo>
                    <a:lnTo>
                      <a:pt x="62" y="135"/>
                    </a:lnTo>
                    <a:close/>
                  </a:path>
                </a:pathLst>
              </a:custGeom>
              <a:solidFill>
                <a:srgbClr val="FFC1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 name="Freeform 479"/>
              <p:cNvSpPr>
                <a:spLocks/>
              </p:cNvSpPr>
              <p:nvPr/>
            </p:nvSpPr>
            <p:spPr bwMode="auto">
              <a:xfrm>
                <a:off x="3311" y="3015"/>
                <a:ext cx="110" cy="115"/>
              </a:xfrm>
              <a:custGeom>
                <a:avLst/>
                <a:gdLst>
                  <a:gd name="T0" fmla="*/ 407 w 67"/>
                  <a:gd name="T1" fmla="*/ 0 h 70"/>
                  <a:gd name="T2" fmla="*/ 3545 w 67"/>
                  <a:gd name="T3" fmla="*/ 647 h 70"/>
                  <a:gd name="T4" fmla="*/ 3545 w 67"/>
                  <a:gd name="T5" fmla="*/ 647 h 70"/>
                  <a:gd name="T6" fmla="*/ 2863 w 67"/>
                  <a:gd name="T7" fmla="*/ 3388 h 70"/>
                  <a:gd name="T8" fmla="*/ 2957 w 67"/>
                  <a:gd name="T9" fmla="*/ 3706 h 70"/>
                  <a:gd name="T10" fmla="*/ 1248 w 67"/>
                  <a:gd name="T11" fmla="*/ 3706 h 70"/>
                  <a:gd name="T12" fmla="*/ 1005 w 67"/>
                  <a:gd name="T13" fmla="*/ 3557 h 70"/>
                  <a:gd name="T14" fmla="*/ 849 w 67"/>
                  <a:gd name="T15" fmla="*/ 3388 h 70"/>
                  <a:gd name="T16" fmla="*/ 580 w 67"/>
                  <a:gd name="T17" fmla="*/ 3299 h 70"/>
                  <a:gd name="T18" fmla="*/ 315 w 67"/>
                  <a:gd name="T19" fmla="*/ 3125 h 70"/>
                  <a:gd name="T20" fmla="*/ 0 w 67"/>
                  <a:gd name="T21" fmla="*/ 2229 h 70"/>
                  <a:gd name="T22" fmla="*/ 407 w 67"/>
                  <a:gd name="T23" fmla="*/ 0 h 7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7"/>
                  <a:gd name="T37" fmla="*/ 0 h 70"/>
                  <a:gd name="T38" fmla="*/ 67 w 67"/>
                  <a:gd name="T39" fmla="*/ 70 h 7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7" h="70">
                    <a:moveTo>
                      <a:pt x="8" y="0"/>
                    </a:moveTo>
                    <a:lnTo>
                      <a:pt x="67" y="12"/>
                    </a:lnTo>
                    <a:lnTo>
                      <a:pt x="54" y="64"/>
                    </a:lnTo>
                    <a:lnTo>
                      <a:pt x="56" y="70"/>
                    </a:lnTo>
                    <a:lnTo>
                      <a:pt x="24" y="70"/>
                    </a:lnTo>
                    <a:lnTo>
                      <a:pt x="19" y="67"/>
                    </a:lnTo>
                    <a:lnTo>
                      <a:pt x="16" y="64"/>
                    </a:lnTo>
                    <a:lnTo>
                      <a:pt x="11" y="62"/>
                    </a:lnTo>
                    <a:lnTo>
                      <a:pt x="6" y="59"/>
                    </a:lnTo>
                    <a:lnTo>
                      <a:pt x="0" y="42"/>
                    </a:lnTo>
                    <a:lnTo>
                      <a:pt x="8" y="0"/>
                    </a:lnTo>
                    <a:close/>
                  </a:path>
                </a:pathLst>
              </a:custGeom>
              <a:solidFill>
                <a:srgbClr val="FFDD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 name="Freeform 480"/>
              <p:cNvSpPr>
                <a:spLocks/>
              </p:cNvSpPr>
              <p:nvPr/>
            </p:nvSpPr>
            <p:spPr bwMode="auto">
              <a:xfrm>
                <a:off x="3405" y="2961"/>
                <a:ext cx="348" cy="291"/>
              </a:xfrm>
              <a:custGeom>
                <a:avLst/>
                <a:gdLst>
                  <a:gd name="T0" fmla="*/ 149 w 213"/>
                  <a:gd name="T1" fmla="*/ 6345 h 178"/>
                  <a:gd name="T2" fmla="*/ 0 w 213"/>
                  <a:gd name="T3" fmla="*/ 5057 h 178"/>
                  <a:gd name="T4" fmla="*/ 649 w 213"/>
                  <a:gd name="T5" fmla="*/ 2315 h 178"/>
                  <a:gd name="T6" fmla="*/ 721 w 213"/>
                  <a:gd name="T7" fmla="*/ 2173 h 178"/>
                  <a:gd name="T8" fmla="*/ 2699 w 213"/>
                  <a:gd name="T9" fmla="*/ 401 h 178"/>
                  <a:gd name="T10" fmla="*/ 6150 w 213"/>
                  <a:gd name="T11" fmla="*/ 0 h 178"/>
                  <a:gd name="T12" fmla="*/ 6721 w 213"/>
                  <a:gd name="T13" fmla="*/ 245 h 178"/>
                  <a:gd name="T14" fmla="*/ 7205 w 213"/>
                  <a:gd name="T15" fmla="*/ 551 h 178"/>
                  <a:gd name="T16" fmla="*/ 7679 w 213"/>
                  <a:gd name="T17" fmla="*/ 969 h 178"/>
                  <a:gd name="T18" fmla="*/ 8187 w 213"/>
                  <a:gd name="T19" fmla="*/ 1381 h 178"/>
                  <a:gd name="T20" fmla="*/ 8579 w 213"/>
                  <a:gd name="T21" fmla="*/ 1870 h 178"/>
                  <a:gd name="T22" fmla="*/ 8979 w 213"/>
                  <a:gd name="T23" fmla="*/ 2353 h 178"/>
                  <a:gd name="T24" fmla="*/ 9367 w 213"/>
                  <a:gd name="T25" fmla="*/ 2866 h 178"/>
                  <a:gd name="T26" fmla="*/ 9700 w 213"/>
                  <a:gd name="T27" fmla="*/ 3309 h 178"/>
                  <a:gd name="T28" fmla="*/ 10252 w 213"/>
                  <a:gd name="T29" fmla="*/ 4432 h 178"/>
                  <a:gd name="T30" fmla="*/ 10654 w 213"/>
                  <a:gd name="T31" fmla="*/ 5616 h 178"/>
                  <a:gd name="T32" fmla="*/ 10824 w 213"/>
                  <a:gd name="T33" fmla="*/ 6642 h 178"/>
                  <a:gd name="T34" fmla="*/ 10654 w 213"/>
                  <a:gd name="T35" fmla="*/ 7558 h 178"/>
                  <a:gd name="T36" fmla="*/ 10654 w 213"/>
                  <a:gd name="T37" fmla="*/ 7558 h 178"/>
                  <a:gd name="T38" fmla="*/ 10151 w 213"/>
                  <a:gd name="T39" fmla="*/ 8205 h 178"/>
                  <a:gd name="T40" fmla="*/ 9603 w 213"/>
                  <a:gd name="T41" fmla="*/ 8665 h 178"/>
                  <a:gd name="T42" fmla="*/ 8883 w 213"/>
                  <a:gd name="T43" fmla="*/ 8934 h 178"/>
                  <a:gd name="T44" fmla="*/ 8081 w 213"/>
                  <a:gd name="T45" fmla="*/ 9086 h 178"/>
                  <a:gd name="T46" fmla="*/ 7205 w 213"/>
                  <a:gd name="T47" fmla="*/ 9086 h 178"/>
                  <a:gd name="T48" fmla="*/ 6316 w 213"/>
                  <a:gd name="T49" fmla="*/ 8934 h 178"/>
                  <a:gd name="T50" fmla="*/ 5437 w 213"/>
                  <a:gd name="T51" fmla="*/ 8665 h 178"/>
                  <a:gd name="T52" fmla="*/ 4624 w 213"/>
                  <a:gd name="T53" fmla="*/ 8362 h 178"/>
                  <a:gd name="T54" fmla="*/ 3934 w 213"/>
                  <a:gd name="T55" fmla="*/ 8114 h 178"/>
                  <a:gd name="T56" fmla="*/ 3385 w 213"/>
                  <a:gd name="T57" fmla="*/ 7873 h 178"/>
                  <a:gd name="T58" fmla="*/ 2830 w 213"/>
                  <a:gd name="T59" fmla="*/ 7617 h 178"/>
                  <a:gd name="T60" fmla="*/ 2304 w 213"/>
                  <a:gd name="T61" fmla="*/ 7393 h 178"/>
                  <a:gd name="T62" fmla="*/ 1732 w 213"/>
                  <a:gd name="T63" fmla="*/ 7136 h 178"/>
                  <a:gd name="T64" fmla="*/ 1225 w 213"/>
                  <a:gd name="T65" fmla="*/ 6896 h 178"/>
                  <a:gd name="T66" fmla="*/ 649 w 213"/>
                  <a:gd name="T67" fmla="*/ 6585 h 178"/>
                  <a:gd name="T68" fmla="*/ 149 w 213"/>
                  <a:gd name="T69" fmla="*/ 6345 h 17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3"/>
                  <a:gd name="T106" fmla="*/ 0 h 178"/>
                  <a:gd name="T107" fmla="*/ 213 w 213"/>
                  <a:gd name="T108" fmla="*/ 178 h 17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3" h="178">
                    <a:moveTo>
                      <a:pt x="3" y="124"/>
                    </a:moveTo>
                    <a:lnTo>
                      <a:pt x="0" y="99"/>
                    </a:lnTo>
                    <a:lnTo>
                      <a:pt x="13" y="45"/>
                    </a:lnTo>
                    <a:lnTo>
                      <a:pt x="14" y="43"/>
                    </a:lnTo>
                    <a:lnTo>
                      <a:pt x="53" y="8"/>
                    </a:lnTo>
                    <a:lnTo>
                      <a:pt x="121" y="0"/>
                    </a:lnTo>
                    <a:lnTo>
                      <a:pt x="132" y="5"/>
                    </a:lnTo>
                    <a:lnTo>
                      <a:pt x="142" y="11"/>
                    </a:lnTo>
                    <a:lnTo>
                      <a:pt x="151" y="19"/>
                    </a:lnTo>
                    <a:lnTo>
                      <a:pt x="161" y="27"/>
                    </a:lnTo>
                    <a:lnTo>
                      <a:pt x="169" y="37"/>
                    </a:lnTo>
                    <a:lnTo>
                      <a:pt x="177" y="46"/>
                    </a:lnTo>
                    <a:lnTo>
                      <a:pt x="185" y="56"/>
                    </a:lnTo>
                    <a:lnTo>
                      <a:pt x="191" y="65"/>
                    </a:lnTo>
                    <a:lnTo>
                      <a:pt x="202" y="87"/>
                    </a:lnTo>
                    <a:lnTo>
                      <a:pt x="210" y="110"/>
                    </a:lnTo>
                    <a:lnTo>
                      <a:pt x="213" y="130"/>
                    </a:lnTo>
                    <a:lnTo>
                      <a:pt x="210" y="148"/>
                    </a:lnTo>
                    <a:lnTo>
                      <a:pt x="200" y="161"/>
                    </a:lnTo>
                    <a:lnTo>
                      <a:pt x="189" y="170"/>
                    </a:lnTo>
                    <a:lnTo>
                      <a:pt x="175" y="175"/>
                    </a:lnTo>
                    <a:lnTo>
                      <a:pt x="159" y="178"/>
                    </a:lnTo>
                    <a:lnTo>
                      <a:pt x="142" y="178"/>
                    </a:lnTo>
                    <a:lnTo>
                      <a:pt x="124" y="175"/>
                    </a:lnTo>
                    <a:lnTo>
                      <a:pt x="107" y="170"/>
                    </a:lnTo>
                    <a:lnTo>
                      <a:pt x="91" y="164"/>
                    </a:lnTo>
                    <a:lnTo>
                      <a:pt x="78" y="159"/>
                    </a:lnTo>
                    <a:lnTo>
                      <a:pt x="67" y="154"/>
                    </a:lnTo>
                    <a:lnTo>
                      <a:pt x="56" y="149"/>
                    </a:lnTo>
                    <a:lnTo>
                      <a:pt x="45" y="145"/>
                    </a:lnTo>
                    <a:lnTo>
                      <a:pt x="34" y="140"/>
                    </a:lnTo>
                    <a:lnTo>
                      <a:pt x="24" y="135"/>
                    </a:lnTo>
                    <a:lnTo>
                      <a:pt x="13" y="129"/>
                    </a:lnTo>
                    <a:lnTo>
                      <a:pt x="3" y="124"/>
                    </a:lnTo>
                    <a:close/>
                  </a:path>
                </a:pathLst>
              </a:custGeom>
              <a:solidFill>
                <a:srgbClr val="FFDD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 name="Freeform 481"/>
              <p:cNvSpPr>
                <a:spLocks/>
              </p:cNvSpPr>
              <p:nvPr/>
            </p:nvSpPr>
            <p:spPr bwMode="auto">
              <a:xfrm>
                <a:off x="3496" y="2961"/>
                <a:ext cx="257" cy="283"/>
              </a:xfrm>
              <a:custGeom>
                <a:avLst/>
                <a:gdLst>
                  <a:gd name="T0" fmla="*/ 0 w 157"/>
                  <a:gd name="T1" fmla="*/ 401 h 173"/>
                  <a:gd name="T2" fmla="*/ 404 w 157"/>
                  <a:gd name="T3" fmla="*/ 504 h 173"/>
                  <a:gd name="T4" fmla="*/ 977 w 157"/>
                  <a:gd name="T5" fmla="*/ 723 h 173"/>
                  <a:gd name="T6" fmla="*/ 1535 w 157"/>
                  <a:gd name="T7" fmla="*/ 972 h 173"/>
                  <a:gd name="T8" fmla="*/ 2210 w 157"/>
                  <a:gd name="T9" fmla="*/ 1287 h 173"/>
                  <a:gd name="T10" fmla="*/ 2838 w 157"/>
                  <a:gd name="T11" fmla="*/ 1688 h 173"/>
                  <a:gd name="T12" fmla="*/ 3505 w 157"/>
                  <a:gd name="T13" fmla="*/ 2205 h 173"/>
                  <a:gd name="T14" fmla="*/ 4056 w 157"/>
                  <a:gd name="T15" fmla="*/ 2761 h 173"/>
                  <a:gd name="T16" fmla="*/ 4646 w 157"/>
                  <a:gd name="T17" fmla="*/ 3443 h 173"/>
                  <a:gd name="T18" fmla="*/ 5680 w 157"/>
                  <a:gd name="T19" fmla="*/ 5068 h 173"/>
                  <a:gd name="T20" fmla="*/ 6233 w 157"/>
                  <a:gd name="T21" fmla="*/ 6610 h 173"/>
                  <a:gd name="T22" fmla="*/ 6461 w 157"/>
                  <a:gd name="T23" fmla="*/ 7896 h 173"/>
                  <a:gd name="T24" fmla="*/ 6461 w 157"/>
                  <a:gd name="T25" fmla="*/ 8866 h 173"/>
                  <a:gd name="T26" fmla="*/ 6865 w 157"/>
                  <a:gd name="T27" fmla="*/ 8624 h 173"/>
                  <a:gd name="T28" fmla="*/ 7273 w 157"/>
                  <a:gd name="T29" fmla="*/ 8387 h 173"/>
                  <a:gd name="T30" fmla="*/ 7618 w 157"/>
                  <a:gd name="T31" fmla="*/ 7993 h 173"/>
                  <a:gd name="T32" fmla="*/ 7947 w 157"/>
                  <a:gd name="T33" fmla="*/ 7592 h 173"/>
                  <a:gd name="T34" fmla="*/ 7947 w 157"/>
                  <a:gd name="T35" fmla="*/ 7592 h 173"/>
                  <a:gd name="T36" fmla="*/ 8098 w 157"/>
                  <a:gd name="T37" fmla="*/ 6666 h 173"/>
                  <a:gd name="T38" fmla="*/ 7947 w 157"/>
                  <a:gd name="T39" fmla="*/ 5632 h 173"/>
                  <a:gd name="T40" fmla="*/ 7527 w 157"/>
                  <a:gd name="T41" fmla="*/ 4453 h 173"/>
                  <a:gd name="T42" fmla="*/ 6970 w 157"/>
                  <a:gd name="T43" fmla="*/ 3313 h 173"/>
                  <a:gd name="T44" fmla="*/ 6639 w 157"/>
                  <a:gd name="T45" fmla="*/ 2871 h 173"/>
                  <a:gd name="T46" fmla="*/ 6233 w 157"/>
                  <a:gd name="T47" fmla="*/ 2356 h 173"/>
                  <a:gd name="T48" fmla="*/ 5828 w 157"/>
                  <a:gd name="T49" fmla="*/ 1916 h 173"/>
                  <a:gd name="T50" fmla="*/ 5431 w 157"/>
                  <a:gd name="T51" fmla="*/ 1384 h 173"/>
                  <a:gd name="T52" fmla="*/ 4904 w 157"/>
                  <a:gd name="T53" fmla="*/ 972 h 173"/>
                  <a:gd name="T54" fmla="*/ 4443 w 157"/>
                  <a:gd name="T55" fmla="*/ 551 h 173"/>
                  <a:gd name="T56" fmla="*/ 3899 w 157"/>
                  <a:gd name="T57" fmla="*/ 245 h 173"/>
                  <a:gd name="T58" fmla="*/ 3352 w 157"/>
                  <a:gd name="T59" fmla="*/ 0 h 173"/>
                  <a:gd name="T60" fmla="*/ 0 w 157"/>
                  <a:gd name="T61" fmla="*/ 401 h 17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57"/>
                  <a:gd name="T94" fmla="*/ 0 h 173"/>
                  <a:gd name="T95" fmla="*/ 157 w 157"/>
                  <a:gd name="T96" fmla="*/ 173 h 17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57" h="173">
                    <a:moveTo>
                      <a:pt x="0" y="8"/>
                    </a:moveTo>
                    <a:lnTo>
                      <a:pt x="8" y="10"/>
                    </a:lnTo>
                    <a:lnTo>
                      <a:pt x="19" y="14"/>
                    </a:lnTo>
                    <a:lnTo>
                      <a:pt x="30" y="19"/>
                    </a:lnTo>
                    <a:lnTo>
                      <a:pt x="43" y="25"/>
                    </a:lnTo>
                    <a:lnTo>
                      <a:pt x="55" y="33"/>
                    </a:lnTo>
                    <a:lnTo>
                      <a:pt x="68" y="43"/>
                    </a:lnTo>
                    <a:lnTo>
                      <a:pt x="79" y="54"/>
                    </a:lnTo>
                    <a:lnTo>
                      <a:pt x="90" y="67"/>
                    </a:lnTo>
                    <a:lnTo>
                      <a:pt x="110" y="99"/>
                    </a:lnTo>
                    <a:lnTo>
                      <a:pt x="121" y="129"/>
                    </a:lnTo>
                    <a:lnTo>
                      <a:pt x="125" y="154"/>
                    </a:lnTo>
                    <a:lnTo>
                      <a:pt x="125" y="173"/>
                    </a:lnTo>
                    <a:lnTo>
                      <a:pt x="133" y="168"/>
                    </a:lnTo>
                    <a:lnTo>
                      <a:pt x="141" y="164"/>
                    </a:lnTo>
                    <a:lnTo>
                      <a:pt x="148" y="156"/>
                    </a:lnTo>
                    <a:lnTo>
                      <a:pt x="154" y="148"/>
                    </a:lnTo>
                    <a:lnTo>
                      <a:pt x="157" y="130"/>
                    </a:lnTo>
                    <a:lnTo>
                      <a:pt x="154" y="110"/>
                    </a:lnTo>
                    <a:lnTo>
                      <a:pt x="146" y="87"/>
                    </a:lnTo>
                    <a:lnTo>
                      <a:pt x="135" y="65"/>
                    </a:lnTo>
                    <a:lnTo>
                      <a:pt x="129" y="56"/>
                    </a:lnTo>
                    <a:lnTo>
                      <a:pt x="121" y="46"/>
                    </a:lnTo>
                    <a:lnTo>
                      <a:pt x="113" y="37"/>
                    </a:lnTo>
                    <a:lnTo>
                      <a:pt x="105" y="27"/>
                    </a:lnTo>
                    <a:lnTo>
                      <a:pt x="95" y="19"/>
                    </a:lnTo>
                    <a:lnTo>
                      <a:pt x="86" y="11"/>
                    </a:lnTo>
                    <a:lnTo>
                      <a:pt x="76" y="5"/>
                    </a:lnTo>
                    <a:lnTo>
                      <a:pt x="65" y="0"/>
                    </a:lnTo>
                    <a:lnTo>
                      <a:pt x="0" y="8"/>
                    </a:lnTo>
                    <a:close/>
                  </a:path>
                </a:pathLst>
              </a:custGeom>
              <a:solidFill>
                <a:srgbClr val="ED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 name="Freeform 482"/>
              <p:cNvSpPr>
                <a:spLocks/>
              </p:cNvSpPr>
              <p:nvPr/>
            </p:nvSpPr>
            <p:spPr bwMode="auto">
              <a:xfrm>
                <a:off x="3599" y="2966"/>
                <a:ext cx="154" cy="286"/>
              </a:xfrm>
              <a:custGeom>
                <a:avLst/>
                <a:gdLst>
                  <a:gd name="T0" fmla="*/ 405 w 94"/>
                  <a:gd name="T1" fmla="*/ 0 h 175"/>
                  <a:gd name="T2" fmla="*/ 929 w 94"/>
                  <a:gd name="T3" fmla="*/ 494 h 175"/>
                  <a:gd name="T4" fmla="*/ 1627 w 94"/>
                  <a:gd name="T5" fmla="*/ 1121 h 175"/>
                  <a:gd name="T6" fmla="*/ 2220 w 94"/>
                  <a:gd name="T7" fmla="*/ 1865 h 175"/>
                  <a:gd name="T8" fmla="*/ 2919 w 94"/>
                  <a:gd name="T9" fmla="*/ 2703 h 175"/>
                  <a:gd name="T10" fmla="*/ 3478 w 94"/>
                  <a:gd name="T11" fmla="*/ 3545 h 175"/>
                  <a:gd name="T12" fmla="*/ 3975 w 94"/>
                  <a:gd name="T13" fmla="*/ 4480 h 175"/>
                  <a:gd name="T14" fmla="*/ 4210 w 94"/>
                  <a:gd name="T15" fmla="*/ 5352 h 175"/>
                  <a:gd name="T16" fmla="*/ 4310 w 94"/>
                  <a:gd name="T17" fmla="*/ 6178 h 175"/>
                  <a:gd name="T18" fmla="*/ 4155 w 94"/>
                  <a:gd name="T19" fmla="*/ 6970 h 175"/>
                  <a:gd name="T20" fmla="*/ 3734 w 94"/>
                  <a:gd name="T21" fmla="*/ 7626 h 175"/>
                  <a:gd name="T22" fmla="*/ 3237 w 94"/>
                  <a:gd name="T23" fmla="*/ 8106 h 175"/>
                  <a:gd name="T24" fmla="*/ 2666 w 94"/>
                  <a:gd name="T25" fmla="*/ 8402 h 175"/>
                  <a:gd name="T26" fmla="*/ 2031 w 94"/>
                  <a:gd name="T27" fmla="*/ 8590 h 175"/>
                  <a:gd name="T28" fmla="*/ 1355 w 94"/>
                  <a:gd name="T29" fmla="*/ 8650 h 175"/>
                  <a:gd name="T30" fmla="*/ 664 w 94"/>
                  <a:gd name="T31" fmla="*/ 8747 h 175"/>
                  <a:gd name="T32" fmla="*/ 0 w 94"/>
                  <a:gd name="T33" fmla="*/ 8650 h 175"/>
                  <a:gd name="T34" fmla="*/ 791 w 94"/>
                  <a:gd name="T35" fmla="*/ 8827 h 175"/>
                  <a:gd name="T36" fmla="*/ 1391 w 94"/>
                  <a:gd name="T37" fmla="*/ 8897 h 175"/>
                  <a:gd name="T38" fmla="*/ 2182 w 94"/>
                  <a:gd name="T39" fmla="*/ 8897 h 175"/>
                  <a:gd name="T40" fmla="*/ 2757 w 94"/>
                  <a:gd name="T41" fmla="*/ 8827 h 175"/>
                  <a:gd name="T42" fmla="*/ 3422 w 94"/>
                  <a:gd name="T43" fmla="*/ 8590 h 175"/>
                  <a:gd name="T44" fmla="*/ 3906 w 94"/>
                  <a:gd name="T45" fmla="*/ 8346 h 175"/>
                  <a:gd name="T46" fmla="*/ 4415 w 94"/>
                  <a:gd name="T47" fmla="*/ 7941 h 175"/>
                  <a:gd name="T48" fmla="*/ 4718 w 94"/>
                  <a:gd name="T49" fmla="*/ 7369 h 175"/>
                  <a:gd name="T50" fmla="*/ 4718 w 94"/>
                  <a:gd name="T51" fmla="*/ 7369 h 175"/>
                  <a:gd name="T52" fmla="*/ 4877 w 94"/>
                  <a:gd name="T53" fmla="*/ 6488 h 175"/>
                  <a:gd name="T54" fmla="*/ 4718 w 94"/>
                  <a:gd name="T55" fmla="*/ 5444 h 175"/>
                  <a:gd name="T56" fmla="*/ 4310 w 94"/>
                  <a:gd name="T57" fmla="*/ 4265 h 175"/>
                  <a:gd name="T58" fmla="*/ 3734 w 94"/>
                  <a:gd name="T59" fmla="*/ 3146 h 175"/>
                  <a:gd name="T60" fmla="*/ 3422 w 94"/>
                  <a:gd name="T61" fmla="*/ 2703 h 175"/>
                  <a:gd name="T62" fmla="*/ 3070 w 94"/>
                  <a:gd name="T63" fmla="*/ 2313 h 175"/>
                  <a:gd name="T64" fmla="*/ 2666 w 94"/>
                  <a:gd name="T65" fmla="*/ 1768 h 175"/>
                  <a:gd name="T66" fmla="*/ 2335 w 94"/>
                  <a:gd name="T67" fmla="*/ 1376 h 175"/>
                  <a:gd name="T68" fmla="*/ 1792 w 94"/>
                  <a:gd name="T69" fmla="*/ 969 h 175"/>
                  <a:gd name="T70" fmla="*/ 1391 w 94"/>
                  <a:gd name="T71" fmla="*/ 551 h 175"/>
                  <a:gd name="T72" fmla="*/ 929 w 94"/>
                  <a:gd name="T73" fmla="*/ 245 h 175"/>
                  <a:gd name="T74" fmla="*/ 405 w 94"/>
                  <a:gd name="T75" fmla="*/ 0 h 17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4"/>
                  <a:gd name="T115" fmla="*/ 0 h 175"/>
                  <a:gd name="T116" fmla="*/ 94 w 94"/>
                  <a:gd name="T117" fmla="*/ 175 h 17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4" h="175">
                    <a:moveTo>
                      <a:pt x="8" y="0"/>
                    </a:moveTo>
                    <a:lnTo>
                      <a:pt x="18" y="10"/>
                    </a:lnTo>
                    <a:lnTo>
                      <a:pt x="31" y="22"/>
                    </a:lnTo>
                    <a:lnTo>
                      <a:pt x="43" y="37"/>
                    </a:lnTo>
                    <a:lnTo>
                      <a:pt x="56" y="53"/>
                    </a:lnTo>
                    <a:lnTo>
                      <a:pt x="67" y="70"/>
                    </a:lnTo>
                    <a:lnTo>
                      <a:pt x="77" y="88"/>
                    </a:lnTo>
                    <a:lnTo>
                      <a:pt x="81" y="105"/>
                    </a:lnTo>
                    <a:lnTo>
                      <a:pt x="83" y="121"/>
                    </a:lnTo>
                    <a:lnTo>
                      <a:pt x="80" y="137"/>
                    </a:lnTo>
                    <a:lnTo>
                      <a:pt x="72" y="150"/>
                    </a:lnTo>
                    <a:lnTo>
                      <a:pt x="62" y="159"/>
                    </a:lnTo>
                    <a:lnTo>
                      <a:pt x="51" y="165"/>
                    </a:lnTo>
                    <a:lnTo>
                      <a:pt x="39" y="169"/>
                    </a:lnTo>
                    <a:lnTo>
                      <a:pt x="26" y="170"/>
                    </a:lnTo>
                    <a:lnTo>
                      <a:pt x="13" y="172"/>
                    </a:lnTo>
                    <a:lnTo>
                      <a:pt x="0" y="170"/>
                    </a:lnTo>
                    <a:lnTo>
                      <a:pt x="15" y="173"/>
                    </a:lnTo>
                    <a:lnTo>
                      <a:pt x="27" y="175"/>
                    </a:lnTo>
                    <a:lnTo>
                      <a:pt x="42" y="175"/>
                    </a:lnTo>
                    <a:lnTo>
                      <a:pt x="53" y="173"/>
                    </a:lnTo>
                    <a:lnTo>
                      <a:pt x="66" y="169"/>
                    </a:lnTo>
                    <a:lnTo>
                      <a:pt x="75" y="164"/>
                    </a:lnTo>
                    <a:lnTo>
                      <a:pt x="85" y="156"/>
                    </a:lnTo>
                    <a:lnTo>
                      <a:pt x="91" y="145"/>
                    </a:lnTo>
                    <a:lnTo>
                      <a:pt x="94" y="127"/>
                    </a:lnTo>
                    <a:lnTo>
                      <a:pt x="91" y="107"/>
                    </a:lnTo>
                    <a:lnTo>
                      <a:pt x="83" y="84"/>
                    </a:lnTo>
                    <a:lnTo>
                      <a:pt x="72" y="62"/>
                    </a:lnTo>
                    <a:lnTo>
                      <a:pt x="66" y="53"/>
                    </a:lnTo>
                    <a:lnTo>
                      <a:pt x="59" y="45"/>
                    </a:lnTo>
                    <a:lnTo>
                      <a:pt x="51" y="35"/>
                    </a:lnTo>
                    <a:lnTo>
                      <a:pt x="45" y="27"/>
                    </a:lnTo>
                    <a:lnTo>
                      <a:pt x="35" y="19"/>
                    </a:lnTo>
                    <a:lnTo>
                      <a:pt x="27" y="11"/>
                    </a:lnTo>
                    <a:lnTo>
                      <a:pt x="18" y="5"/>
                    </a:lnTo>
                    <a:lnTo>
                      <a:pt x="8" y="0"/>
                    </a:lnTo>
                    <a:close/>
                  </a:path>
                </a:pathLst>
              </a:custGeom>
              <a:solidFill>
                <a:srgbClr val="FFFF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 name="Freeform 483"/>
              <p:cNvSpPr>
                <a:spLocks/>
              </p:cNvSpPr>
              <p:nvPr/>
            </p:nvSpPr>
            <p:spPr bwMode="auto">
              <a:xfrm>
                <a:off x="3311" y="3084"/>
                <a:ext cx="440" cy="168"/>
              </a:xfrm>
              <a:custGeom>
                <a:avLst/>
                <a:gdLst>
                  <a:gd name="T0" fmla="*/ 3165 w 269"/>
                  <a:gd name="T1" fmla="*/ 147 h 103"/>
                  <a:gd name="T2" fmla="*/ 3489 w 269"/>
                  <a:gd name="T3" fmla="*/ 300 h 103"/>
                  <a:gd name="T4" fmla="*/ 3850 w 269"/>
                  <a:gd name="T5" fmla="*/ 391 h 103"/>
                  <a:gd name="T6" fmla="*/ 4254 w 269"/>
                  <a:gd name="T7" fmla="*/ 548 h 103"/>
                  <a:gd name="T8" fmla="*/ 4675 w 269"/>
                  <a:gd name="T9" fmla="*/ 716 h 103"/>
                  <a:gd name="T10" fmla="*/ 4976 w 269"/>
                  <a:gd name="T11" fmla="*/ 956 h 103"/>
                  <a:gd name="T12" fmla="*/ 5417 w 269"/>
                  <a:gd name="T13" fmla="*/ 1112 h 103"/>
                  <a:gd name="T14" fmla="*/ 5820 w 269"/>
                  <a:gd name="T15" fmla="*/ 1354 h 103"/>
                  <a:gd name="T16" fmla="*/ 6263 w 269"/>
                  <a:gd name="T17" fmla="*/ 1605 h 103"/>
                  <a:gd name="T18" fmla="*/ 6664 w 269"/>
                  <a:gd name="T19" fmla="*/ 1814 h 103"/>
                  <a:gd name="T20" fmla="*/ 7015 w 269"/>
                  <a:gd name="T21" fmla="*/ 2052 h 103"/>
                  <a:gd name="T22" fmla="*/ 7331 w 269"/>
                  <a:gd name="T23" fmla="*/ 2298 h 103"/>
                  <a:gd name="T24" fmla="*/ 7737 w 269"/>
                  <a:gd name="T25" fmla="*/ 2543 h 103"/>
                  <a:gd name="T26" fmla="*/ 8048 w 269"/>
                  <a:gd name="T27" fmla="*/ 2867 h 103"/>
                  <a:gd name="T28" fmla="*/ 8468 w 269"/>
                  <a:gd name="T29" fmla="*/ 3163 h 103"/>
                  <a:gd name="T30" fmla="*/ 8861 w 269"/>
                  <a:gd name="T31" fmla="*/ 3499 h 103"/>
                  <a:gd name="T32" fmla="*/ 9369 w 269"/>
                  <a:gd name="T33" fmla="*/ 3900 h 103"/>
                  <a:gd name="T34" fmla="*/ 9520 w 269"/>
                  <a:gd name="T35" fmla="*/ 3959 h 103"/>
                  <a:gd name="T36" fmla="*/ 9763 w 269"/>
                  <a:gd name="T37" fmla="*/ 4118 h 103"/>
                  <a:gd name="T38" fmla="*/ 10092 w 269"/>
                  <a:gd name="T39" fmla="*/ 4296 h 103"/>
                  <a:gd name="T40" fmla="*/ 10493 w 269"/>
                  <a:gd name="T41" fmla="*/ 4464 h 103"/>
                  <a:gd name="T42" fmla="*/ 11034 w 269"/>
                  <a:gd name="T43" fmla="*/ 4518 h 103"/>
                  <a:gd name="T44" fmla="*/ 11587 w 269"/>
                  <a:gd name="T45" fmla="*/ 4518 h 103"/>
                  <a:gd name="T46" fmla="*/ 12026 w 269"/>
                  <a:gd name="T47" fmla="*/ 4464 h 103"/>
                  <a:gd name="T48" fmla="*/ 12598 w 269"/>
                  <a:gd name="T49" fmla="*/ 4296 h 103"/>
                  <a:gd name="T50" fmla="*/ 12963 w 269"/>
                  <a:gd name="T51" fmla="*/ 4118 h 103"/>
                  <a:gd name="T52" fmla="*/ 13164 w 269"/>
                  <a:gd name="T53" fmla="*/ 3900 h 103"/>
                  <a:gd name="T54" fmla="*/ 13444 w 269"/>
                  <a:gd name="T55" fmla="*/ 3645 h 103"/>
                  <a:gd name="T56" fmla="*/ 13795 w 269"/>
                  <a:gd name="T57" fmla="*/ 3313 h 103"/>
                  <a:gd name="T58" fmla="*/ 13795 w 269"/>
                  <a:gd name="T59" fmla="*/ 3406 h 103"/>
                  <a:gd name="T60" fmla="*/ 13795 w 269"/>
                  <a:gd name="T61" fmla="*/ 3499 h 103"/>
                  <a:gd name="T62" fmla="*/ 13701 w 269"/>
                  <a:gd name="T63" fmla="*/ 3554 h 103"/>
                  <a:gd name="T64" fmla="*/ 13701 w 269"/>
                  <a:gd name="T65" fmla="*/ 3645 h 103"/>
                  <a:gd name="T66" fmla="*/ 13701 w 269"/>
                  <a:gd name="T67" fmla="*/ 3645 h 103"/>
                  <a:gd name="T68" fmla="*/ 13164 w 269"/>
                  <a:gd name="T69" fmla="*/ 4296 h 103"/>
                  <a:gd name="T70" fmla="*/ 12598 w 269"/>
                  <a:gd name="T71" fmla="*/ 4771 h 103"/>
                  <a:gd name="T72" fmla="*/ 11877 w 269"/>
                  <a:gd name="T73" fmla="*/ 5012 h 103"/>
                  <a:gd name="T74" fmla="*/ 11056 w 269"/>
                  <a:gd name="T75" fmla="*/ 5159 h 103"/>
                  <a:gd name="T76" fmla="*/ 10205 w 269"/>
                  <a:gd name="T77" fmla="*/ 5159 h 103"/>
                  <a:gd name="T78" fmla="*/ 9268 w 269"/>
                  <a:gd name="T79" fmla="*/ 5012 h 103"/>
                  <a:gd name="T80" fmla="*/ 8380 w 269"/>
                  <a:gd name="T81" fmla="*/ 4771 h 103"/>
                  <a:gd name="T82" fmla="*/ 7588 w 269"/>
                  <a:gd name="T83" fmla="*/ 4464 h 103"/>
                  <a:gd name="T84" fmla="*/ 6608 w 269"/>
                  <a:gd name="T85" fmla="*/ 4056 h 103"/>
                  <a:gd name="T86" fmla="*/ 5632 w 269"/>
                  <a:gd name="T87" fmla="*/ 3645 h 103"/>
                  <a:gd name="T88" fmla="*/ 4696 w 269"/>
                  <a:gd name="T89" fmla="*/ 3254 h 103"/>
                  <a:gd name="T90" fmla="*/ 3850 w 269"/>
                  <a:gd name="T91" fmla="*/ 2867 h 103"/>
                  <a:gd name="T92" fmla="*/ 2913 w 269"/>
                  <a:gd name="T93" fmla="*/ 2448 h 103"/>
                  <a:gd name="T94" fmla="*/ 2105 w 269"/>
                  <a:gd name="T95" fmla="*/ 1961 h 103"/>
                  <a:gd name="T96" fmla="*/ 1230 w 269"/>
                  <a:gd name="T97" fmla="*/ 1409 h 103"/>
                  <a:gd name="T98" fmla="*/ 304 w 269"/>
                  <a:gd name="T99" fmla="*/ 864 h 103"/>
                  <a:gd name="T100" fmla="*/ 0 w 269"/>
                  <a:gd name="T101" fmla="*/ 0 h 103"/>
                  <a:gd name="T102" fmla="*/ 3165 w 269"/>
                  <a:gd name="T103" fmla="*/ 147 h 10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69"/>
                  <a:gd name="T157" fmla="*/ 0 h 103"/>
                  <a:gd name="T158" fmla="*/ 269 w 269"/>
                  <a:gd name="T159" fmla="*/ 103 h 10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69" h="103">
                    <a:moveTo>
                      <a:pt x="62" y="3"/>
                    </a:moveTo>
                    <a:lnTo>
                      <a:pt x="68" y="6"/>
                    </a:lnTo>
                    <a:lnTo>
                      <a:pt x="75" y="8"/>
                    </a:lnTo>
                    <a:lnTo>
                      <a:pt x="83" y="11"/>
                    </a:lnTo>
                    <a:lnTo>
                      <a:pt x="91" y="14"/>
                    </a:lnTo>
                    <a:lnTo>
                      <a:pt x="97" y="19"/>
                    </a:lnTo>
                    <a:lnTo>
                      <a:pt x="106" y="22"/>
                    </a:lnTo>
                    <a:lnTo>
                      <a:pt x="114" y="27"/>
                    </a:lnTo>
                    <a:lnTo>
                      <a:pt x="122" y="32"/>
                    </a:lnTo>
                    <a:lnTo>
                      <a:pt x="130" y="36"/>
                    </a:lnTo>
                    <a:lnTo>
                      <a:pt x="137" y="41"/>
                    </a:lnTo>
                    <a:lnTo>
                      <a:pt x="143" y="46"/>
                    </a:lnTo>
                    <a:lnTo>
                      <a:pt x="151" y="51"/>
                    </a:lnTo>
                    <a:lnTo>
                      <a:pt x="157" y="57"/>
                    </a:lnTo>
                    <a:lnTo>
                      <a:pt x="165" y="63"/>
                    </a:lnTo>
                    <a:lnTo>
                      <a:pt x="173" y="70"/>
                    </a:lnTo>
                    <a:lnTo>
                      <a:pt x="183" y="78"/>
                    </a:lnTo>
                    <a:lnTo>
                      <a:pt x="186" y="79"/>
                    </a:lnTo>
                    <a:lnTo>
                      <a:pt x="191" y="82"/>
                    </a:lnTo>
                    <a:lnTo>
                      <a:pt x="197" y="86"/>
                    </a:lnTo>
                    <a:lnTo>
                      <a:pt x="205" y="89"/>
                    </a:lnTo>
                    <a:lnTo>
                      <a:pt x="215" y="90"/>
                    </a:lnTo>
                    <a:lnTo>
                      <a:pt x="226" y="90"/>
                    </a:lnTo>
                    <a:lnTo>
                      <a:pt x="235" y="89"/>
                    </a:lnTo>
                    <a:lnTo>
                      <a:pt x="246" y="86"/>
                    </a:lnTo>
                    <a:lnTo>
                      <a:pt x="253" y="82"/>
                    </a:lnTo>
                    <a:lnTo>
                      <a:pt x="257" y="78"/>
                    </a:lnTo>
                    <a:lnTo>
                      <a:pt x="262" y="73"/>
                    </a:lnTo>
                    <a:lnTo>
                      <a:pt x="269" y="66"/>
                    </a:lnTo>
                    <a:lnTo>
                      <a:pt x="269" y="68"/>
                    </a:lnTo>
                    <a:lnTo>
                      <a:pt x="269" y="70"/>
                    </a:lnTo>
                    <a:lnTo>
                      <a:pt x="267" y="71"/>
                    </a:lnTo>
                    <a:lnTo>
                      <a:pt x="267" y="73"/>
                    </a:lnTo>
                    <a:lnTo>
                      <a:pt x="257" y="86"/>
                    </a:lnTo>
                    <a:lnTo>
                      <a:pt x="246" y="95"/>
                    </a:lnTo>
                    <a:lnTo>
                      <a:pt x="232" y="100"/>
                    </a:lnTo>
                    <a:lnTo>
                      <a:pt x="216" y="103"/>
                    </a:lnTo>
                    <a:lnTo>
                      <a:pt x="199" y="103"/>
                    </a:lnTo>
                    <a:lnTo>
                      <a:pt x="181" y="100"/>
                    </a:lnTo>
                    <a:lnTo>
                      <a:pt x="164" y="95"/>
                    </a:lnTo>
                    <a:lnTo>
                      <a:pt x="148" y="89"/>
                    </a:lnTo>
                    <a:lnTo>
                      <a:pt x="129" y="81"/>
                    </a:lnTo>
                    <a:lnTo>
                      <a:pt x="110" y="73"/>
                    </a:lnTo>
                    <a:lnTo>
                      <a:pt x="92" y="65"/>
                    </a:lnTo>
                    <a:lnTo>
                      <a:pt x="75" y="57"/>
                    </a:lnTo>
                    <a:lnTo>
                      <a:pt x="57" y="49"/>
                    </a:lnTo>
                    <a:lnTo>
                      <a:pt x="41" y="39"/>
                    </a:lnTo>
                    <a:lnTo>
                      <a:pt x="24" y="28"/>
                    </a:lnTo>
                    <a:lnTo>
                      <a:pt x="6" y="17"/>
                    </a:lnTo>
                    <a:lnTo>
                      <a:pt x="0" y="0"/>
                    </a:lnTo>
                    <a:lnTo>
                      <a:pt x="62" y="3"/>
                    </a:lnTo>
                    <a:close/>
                  </a:path>
                </a:pathLst>
              </a:custGeom>
              <a:solidFill>
                <a:srgbClr val="F4A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 name="Freeform 484"/>
              <p:cNvSpPr>
                <a:spLocks/>
              </p:cNvSpPr>
              <p:nvPr/>
            </p:nvSpPr>
            <p:spPr bwMode="auto">
              <a:xfrm>
                <a:off x="3320" y="3102"/>
                <a:ext cx="384" cy="153"/>
              </a:xfrm>
              <a:custGeom>
                <a:avLst/>
                <a:gdLst>
                  <a:gd name="T0" fmla="*/ 2796 w 235"/>
                  <a:gd name="T1" fmla="*/ 146 h 94"/>
                  <a:gd name="T2" fmla="*/ 3146 w 235"/>
                  <a:gd name="T3" fmla="*/ 295 h 94"/>
                  <a:gd name="T4" fmla="*/ 3453 w 235"/>
                  <a:gd name="T5" fmla="*/ 387 h 94"/>
                  <a:gd name="T6" fmla="*/ 3869 w 235"/>
                  <a:gd name="T7" fmla="*/ 537 h 94"/>
                  <a:gd name="T8" fmla="*/ 4170 w 235"/>
                  <a:gd name="T9" fmla="*/ 689 h 94"/>
                  <a:gd name="T10" fmla="*/ 4569 w 235"/>
                  <a:gd name="T11" fmla="*/ 928 h 94"/>
                  <a:gd name="T12" fmla="*/ 4961 w 235"/>
                  <a:gd name="T13" fmla="*/ 1094 h 94"/>
                  <a:gd name="T14" fmla="*/ 5383 w 235"/>
                  <a:gd name="T15" fmla="*/ 1242 h 94"/>
                  <a:gd name="T16" fmla="*/ 5789 w 235"/>
                  <a:gd name="T17" fmla="*/ 1489 h 94"/>
                  <a:gd name="T18" fmla="*/ 6186 w 235"/>
                  <a:gd name="T19" fmla="*/ 1725 h 94"/>
                  <a:gd name="T20" fmla="*/ 6579 w 235"/>
                  <a:gd name="T21" fmla="*/ 1979 h 94"/>
                  <a:gd name="T22" fmla="*/ 7004 w 235"/>
                  <a:gd name="T23" fmla="*/ 2274 h 94"/>
                  <a:gd name="T24" fmla="*/ 7307 w 235"/>
                  <a:gd name="T25" fmla="*/ 2515 h 94"/>
                  <a:gd name="T26" fmla="*/ 7685 w 235"/>
                  <a:gd name="T27" fmla="*/ 2808 h 94"/>
                  <a:gd name="T28" fmla="*/ 8085 w 235"/>
                  <a:gd name="T29" fmla="*/ 3119 h 94"/>
                  <a:gd name="T30" fmla="*/ 8548 w 235"/>
                  <a:gd name="T31" fmla="*/ 3457 h 94"/>
                  <a:gd name="T32" fmla="*/ 9062 w 235"/>
                  <a:gd name="T33" fmla="*/ 3854 h 94"/>
                  <a:gd name="T34" fmla="*/ 9075 w 235"/>
                  <a:gd name="T35" fmla="*/ 3910 h 94"/>
                  <a:gd name="T36" fmla="*/ 9366 w 235"/>
                  <a:gd name="T37" fmla="*/ 4001 h 94"/>
                  <a:gd name="T38" fmla="*/ 9647 w 235"/>
                  <a:gd name="T39" fmla="*/ 4149 h 94"/>
                  <a:gd name="T40" fmla="*/ 10018 w 235"/>
                  <a:gd name="T41" fmla="*/ 4294 h 94"/>
                  <a:gd name="T42" fmla="*/ 10489 w 235"/>
                  <a:gd name="T43" fmla="*/ 4385 h 94"/>
                  <a:gd name="T44" fmla="*/ 10894 w 235"/>
                  <a:gd name="T45" fmla="*/ 4385 h 94"/>
                  <a:gd name="T46" fmla="*/ 11445 w 235"/>
                  <a:gd name="T47" fmla="*/ 4385 h 94"/>
                  <a:gd name="T48" fmla="*/ 11940 w 235"/>
                  <a:gd name="T49" fmla="*/ 4294 h 94"/>
                  <a:gd name="T50" fmla="*/ 11445 w 235"/>
                  <a:gd name="T51" fmla="*/ 4419 h 94"/>
                  <a:gd name="T52" fmla="*/ 10894 w 235"/>
                  <a:gd name="T53" fmla="*/ 4626 h 94"/>
                  <a:gd name="T54" fmla="*/ 10330 w 235"/>
                  <a:gd name="T55" fmla="*/ 4626 h 94"/>
                  <a:gd name="T56" fmla="*/ 9647 w 235"/>
                  <a:gd name="T57" fmla="*/ 4533 h 94"/>
                  <a:gd name="T58" fmla="*/ 9062 w 235"/>
                  <a:gd name="T59" fmla="*/ 4419 h 94"/>
                  <a:gd name="T60" fmla="*/ 8490 w 235"/>
                  <a:gd name="T61" fmla="*/ 4238 h 94"/>
                  <a:gd name="T62" fmla="*/ 7840 w 235"/>
                  <a:gd name="T63" fmla="*/ 4024 h 94"/>
                  <a:gd name="T64" fmla="*/ 7273 w 235"/>
                  <a:gd name="T65" fmla="*/ 3854 h 94"/>
                  <a:gd name="T66" fmla="*/ 6322 w 235"/>
                  <a:gd name="T67" fmla="*/ 3457 h 94"/>
                  <a:gd name="T68" fmla="*/ 5348 w 235"/>
                  <a:gd name="T69" fmla="*/ 3052 h 94"/>
                  <a:gd name="T70" fmla="*/ 4410 w 235"/>
                  <a:gd name="T71" fmla="*/ 2660 h 94"/>
                  <a:gd name="T72" fmla="*/ 3543 w 235"/>
                  <a:gd name="T73" fmla="*/ 2274 h 94"/>
                  <a:gd name="T74" fmla="*/ 2644 w 235"/>
                  <a:gd name="T75" fmla="*/ 1875 h 94"/>
                  <a:gd name="T76" fmla="*/ 1832 w 235"/>
                  <a:gd name="T77" fmla="*/ 1397 h 94"/>
                  <a:gd name="T78" fmla="*/ 969 w 235"/>
                  <a:gd name="T79" fmla="*/ 858 h 94"/>
                  <a:gd name="T80" fmla="*/ 56 w 235"/>
                  <a:gd name="T81" fmla="*/ 295 h 94"/>
                  <a:gd name="T82" fmla="*/ 0 w 235"/>
                  <a:gd name="T83" fmla="*/ 0 h 94"/>
                  <a:gd name="T84" fmla="*/ 2796 w 235"/>
                  <a:gd name="T85" fmla="*/ 146 h 9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35"/>
                  <a:gd name="T130" fmla="*/ 0 h 94"/>
                  <a:gd name="T131" fmla="*/ 235 w 235"/>
                  <a:gd name="T132" fmla="*/ 94 h 9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35" h="94">
                    <a:moveTo>
                      <a:pt x="55" y="3"/>
                    </a:moveTo>
                    <a:lnTo>
                      <a:pt x="62" y="6"/>
                    </a:lnTo>
                    <a:lnTo>
                      <a:pt x="68" y="8"/>
                    </a:lnTo>
                    <a:lnTo>
                      <a:pt x="76" y="11"/>
                    </a:lnTo>
                    <a:lnTo>
                      <a:pt x="82" y="14"/>
                    </a:lnTo>
                    <a:lnTo>
                      <a:pt x="90" y="19"/>
                    </a:lnTo>
                    <a:lnTo>
                      <a:pt x="98" y="22"/>
                    </a:lnTo>
                    <a:lnTo>
                      <a:pt x="106" y="25"/>
                    </a:lnTo>
                    <a:lnTo>
                      <a:pt x="114" y="30"/>
                    </a:lnTo>
                    <a:lnTo>
                      <a:pt x="122" y="35"/>
                    </a:lnTo>
                    <a:lnTo>
                      <a:pt x="130" y="40"/>
                    </a:lnTo>
                    <a:lnTo>
                      <a:pt x="138" y="46"/>
                    </a:lnTo>
                    <a:lnTo>
                      <a:pt x="144" y="51"/>
                    </a:lnTo>
                    <a:lnTo>
                      <a:pt x="151" y="57"/>
                    </a:lnTo>
                    <a:lnTo>
                      <a:pt x="159" y="63"/>
                    </a:lnTo>
                    <a:lnTo>
                      <a:pt x="168" y="70"/>
                    </a:lnTo>
                    <a:lnTo>
                      <a:pt x="178" y="78"/>
                    </a:lnTo>
                    <a:lnTo>
                      <a:pt x="179" y="79"/>
                    </a:lnTo>
                    <a:lnTo>
                      <a:pt x="184" y="81"/>
                    </a:lnTo>
                    <a:lnTo>
                      <a:pt x="190" y="84"/>
                    </a:lnTo>
                    <a:lnTo>
                      <a:pt x="197" y="87"/>
                    </a:lnTo>
                    <a:lnTo>
                      <a:pt x="206" y="89"/>
                    </a:lnTo>
                    <a:lnTo>
                      <a:pt x="214" y="89"/>
                    </a:lnTo>
                    <a:lnTo>
                      <a:pt x="225" y="89"/>
                    </a:lnTo>
                    <a:lnTo>
                      <a:pt x="235" y="87"/>
                    </a:lnTo>
                    <a:lnTo>
                      <a:pt x="225" y="90"/>
                    </a:lnTo>
                    <a:lnTo>
                      <a:pt x="214" y="94"/>
                    </a:lnTo>
                    <a:lnTo>
                      <a:pt x="203" y="94"/>
                    </a:lnTo>
                    <a:lnTo>
                      <a:pt x="190" y="92"/>
                    </a:lnTo>
                    <a:lnTo>
                      <a:pt x="178" y="90"/>
                    </a:lnTo>
                    <a:lnTo>
                      <a:pt x="167" y="86"/>
                    </a:lnTo>
                    <a:lnTo>
                      <a:pt x="154" y="82"/>
                    </a:lnTo>
                    <a:lnTo>
                      <a:pt x="143" y="78"/>
                    </a:lnTo>
                    <a:lnTo>
                      <a:pt x="124" y="70"/>
                    </a:lnTo>
                    <a:lnTo>
                      <a:pt x="105" y="62"/>
                    </a:lnTo>
                    <a:lnTo>
                      <a:pt x="87" y="54"/>
                    </a:lnTo>
                    <a:lnTo>
                      <a:pt x="70" y="46"/>
                    </a:lnTo>
                    <a:lnTo>
                      <a:pt x="52" y="38"/>
                    </a:lnTo>
                    <a:lnTo>
                      <a:pt x="36" y="28"/>
                    </a:lnTo>
                    <a:lnTo>
                      <a:pt x="19" y="17"/>
                    </a:lnTo>
                    <a:lnTo>
                      <a:pt x="1" y="6"/>
                    </a:lnTo>
                    <a:lnTo>
                      <a:pt x="0" y="0"/>
                    </a:lnTo>
                    <a:lnTo>
                      <a:pt x="55"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 name="Freeform 485"/>
              <p:cNvSpPr>
                <a:spLocks/>
              </p:cNvSpPr>
              <p:nvPr/>
            </p:nvSpPr>
            <p:spPr bwMode="auto">
              <a:xfrm>
                <a:off x="3320" y="3107"/>
                <a:ext cx="336" cy="145"/>
              </a:xfrm>
              <a:custGeom>
                <a:avLst/>
                <a:gdLst>
                  <a:gd name="T0" fmla="*/ 2711 w 206"/>
                  <a:gd name="T1" fmla="*/ 90 h 89"/>
                  <a:gd name="T2" fmla="*/ 3017 w 206"/>
                  <a:gd name="T3" fmla="*/ 239 h 89"/>
                  <a:gd name="T4" fmla="*/ 3313 w 206"/>
                  <a:gd name="T5" fmla="*/ 389 h 89"/>
                  <a:gd name="T6" fmla="*/ 3645 w 206"/>
                  <a:gd name="T7" fmla="*/ 541 h 89"/>
                  <a:gd name="T8" fmla="*/ 4056 w 206"/>
                  <a:gd name="T9" fmla="*/ 692 h 89"/>
                  <a:gd name="T10" fmla="*/ 4464 w 206"/>
                  <a:gd name="T11" fmla="*/ 950 h 89"/>
                  <a:gd name="T12" fmla="*/ 4864 w 206"/>
                  <a:gd name="T13" fmla="*/ 1098 h 89"/>
                  <a:gd name="T14" fmla="*/ 5252 w 206"/>
                  <a:gd name="T15" fmla="*/ 1253 h 89"/>
                  <a:gd name="T16" fmla="*/ 5707 w 206"/>
                  <a:gd name="T17" fmla="*/ 1492 h 89"/>
                  <a:gd name="T18" fmla="*/ 6113 w 206"/>
                  <a:gd name="T19" fmla="*/ 1747 h 89"/>
                  <a:gd name="T20" fmla="*/ 6417 w 206"/>
                  <a:gd name="T21" fmla="*/ 1986 h 89"/>
                  <a:gd name="T22" fmla="*/ 6808 w 206"/>
                  <a:gd name="T23" fmla="*/ 2227 h 89"/>
                  <a:gd name="T24" fmla="*/ 7157 w 206"/>
                  <a:gd name="T25" fmla="*/ 2522 h 89"/>
                  <a:gd name="T26" fmla="*/ 7461 w 206"/>
                  <a:gd name="T27" fmla="*/ 2768 h 89"/>
                  <a:gd name="T28" fmla="*/ 7872 w 206"/>
                  <a:gd name="T29" fmla="*/ 3087 h 89"/>
                  <a:gd name="T30" fmla="*/ 8356 w 206"/>
                  <a:gd name="T31" fmla="*/ 3390 h 89"/>
                  <a:gd name="T32" fmla="*/ 8814 w 206"/>
                  <a:gd name="T33" fmla="*/ 3775 h 89"/>
                  <a:gd name="T34" fmla="*/ 8959 w 206"/>
                  <a:gd name="T35" fmla="*/ 3923 h 89"/>
                  <a:gd name="T36" fmla="*/ 9309 w 206"/>
                  <a:gd name="T37" fmla="*/ 4109 h 89"/>
                  <a:gd name="T38" fmla="*/ 9780 w 206"/>
                  <a:gd name="T39" fmla="*/ 4321 h 89"/>
                  <a:gd name="T40" fmla="*/ 10320 w 206"/>
                  <a:gd name="T41" fmla="*/ 4412 h 89"/>
                  <a:gd name="T42" fmla="*/ 9928 w 206"/>
                  <a:gd name="T43" fmla="*/ 4412 h 89"/>
                  <a:gd name="T44" fmla="*/ 9455 w 206"/>
                  <a:gd name="T45" fmla="*/ 4321 h 89"/>
                  <a:gd name="T46" fmla="*/ 9061 w 206"/>
                  <a:gd name="T47" fmla="*/ 4256 h 89"/>
                  <a:gd name="T48" fmla="*/ 8656 w 206"/>
                  <a:gd name="T49" fmla="*/ 4164 h 89"/>
                  <a:gd name="T50" fmla="*/ 8266 w 206"/>
                  <a:gd name="T51" fmla="*/ 4109 h 89"/>
                  <a:gd name="T52" fmla="*/ 7872 w 206"/>
                  <a:gd name="T53" fmla="*/ 4019 h 89"/>
                  <a:gd name="T54" fmla="*/ 7461 w 206"/>
                  <a:gd name="T55" fmla="*/ 3868 h 89"/>
                  <a:gd name="T56" fmla="*/ 7157 w 206"/>
                  <a:gd name="T57" fmla="*/ 3719 h 89"/>
                  <a:gd name="T58" fmla="*/ 6201 w 206"/>
                  <a:gd name="T59" fmla="*/ 3325 h 89"/>
                  <a:gd name="T60" fmla="*/ 5252 w 206"/>
                  <a:gd name="T61" fmla="*/ 2915 h 89"/>
                  <a:gd name="T62" fmla="*/ 4366 w 206"/>
                  <a:gd name="T63" fmla="*/ 2522 h 89"/>
                  <a:gd name="T64" fmla="*/ 3499 w 206"/>
                  <a:gd name="T65" fmla="*/ 2138 h 89"/>
                  <a:gd name="T66" fmla="*/ 2618 w 206"/>
                  <a:gd name="T67" fmla="*/ 1747 h 89"/>
                  <a:gd name="T68" fmla="*/ 1814 w 206"/>
                  <a:gd name="T69" fmla="*/ 1253 h 89"/>
                  <a:gd name="T70" fmla="*/ 956 w 206"/>
                  <a:gd name="T71" fmla="*/ 692 h 89"/>
                  <a:gd name="T72" fmla="*/ 55 w 206"/>
                  <a:gd name="T73" fmla="*/ 147 h 89"/>
                  <a:gd name="T74" fmla="*/ 0 w 206"/>
                  <a:gd name="T75" fmla="*/ 0 h 89"/>
                  <a:gd name="T76" fmla="*/ 2711 w 206"/>
                  <a:gd name="T77" fmla="*/ 90 h 8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06"/>
                  <a:gd name="T118" fmla="*/ 0 h 89"/>
                  <a:gd name="T119" fmla="*/ 206 w 206"/>
                  <a:gd name="T120" fmla="*/ 89 h 89"/>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06" h="89">
                    <a:moveTo>
                      <a:pt x="54" y="2"/>
                    </a:moveTo>
                    <a:lnTo>
                      <a:pt x="60" y="5"/>
                    </a:lnTo>
                    <a:lnTo>
                      <a:pt x="66" y="8"/>
                    </a:lnTo>
                    <a:lnTo>
                      <a:pt x="73" y="11"/>
                    </a:lnTo>
                    <a:lnTo>
                      <a:pt x="81" y="14"/>
                    </a:lnTo>
                    <a:lnTo>
                      <a:pt x="89" y="19"/>
                    </a:lnTo>
                    <a:lnTo>
                      <a:pt x="97" y="22"/>
                    </a:lnTo>
                    <a:lnTo>
                      <a:pt x="105" y="25"/>
                    </a:lnTo>
                    <a:lnTo>
                      <a:pt x="114" y="30"/>
                    </a:lnTo>
                    <a:lnTo>
                      <a:pt x="122" y="35"/>
                    </a:lnTo>
                    <a:lnTo>
                      <a:pt x="128" y="40"/>
                    </a:lnTo>
                    <a:lnTo>
                      <a:pt x="136" y="45"/>
                    </a:lnTo>
                    <a:lnTo>
                      <a:pt x="143" y="51"/>
                    </a:lnTo>
                    <a:lnTo>
                      <a:pt x="149" y="56"/>
                    </a:lnTo>
                    <a:lnTo>
                      <a:pt x="157" y="62"/>
                    </a:lnTo>
                    <a:lnTo>
                      <a:pt x="167" y="68"/>
                    </a:lnTo>
                    <a:lnTo>
                      <a:pt x="176" y="76"/>
                    </a:lnTo>
                    <a:lnTo>
                      <a:pt x="179" y="79"/>
                    </a:lnTo>
                    <a:lnTo>
                      <a:pt x="186" y="83"/>
                    </a:lnTo>
                    <a:lnTo>
                      <a:pt x="195" y="87"/>
                    </a:lnTo>
                    <a:lnTo>
                      <a:pt x="206" y="89"/>
                    </a:lnTo>
                    <a:lnTo>
                      <a:pt x="198" y="89"/>
                    </a:lnTo>
                    <a:lnTo>
                      <a:pt x="189" y="87"/>
                    </a:lnTo>
                    <a:lnTo>
                      <a:pt x="181" y="86"/>
                    </a:lnTo>
                    <a:lnTo>
                      <a:pt x="173" y="84"/>
                    </a:lnTo>
                    <a:lnTo>
                      <a:pt x="165" y="83"/>
                    </a:lnTo>
                    <a:lnTo>
                      <a:pt x="157" y="81"/>
                    </a:lnTo>
                    <a:lnTo>
                      <a:pt x="149" y="78"/>
                    </a:lnTo>
                    <a:lnTo>
                      <a:pt x="143" y="75"/>
                    </a:lnTo>
                    <a:lnTo>
                      <a:pt x="124" y="67"/>
                    </a:lnTo>
                    <a:lnTo>
                      <a:pt x="105" y="59"/>
                    </a:lnTo>
                    <a:lnTo>
                      <a:pt x="87" y="51"/>
                    </a:lnTo>
                    <a:lnTo>
                      <a:pt x="70" y="43"/>
                    </a:lnTo>
                    <a:lnTo>
                      <a:pt x="52" y="35"/>
                    </a:lnTo>
                    <a:lnTo>
                      <a:pt x="36" y="25"/>
                    </a:lnTo>
                    <a:lnTo>
                      <a:pt x="19" y="14"/>
                    </a:lnTo>
                    <a:lnTo>
                      <a:pt x="1" y="3"/>
                    </a:lnTo>
                    <a:lnTo>
                      <a:pt x="0" y="0"/>
                    </a:lnTo>
                    <a:lnTo>
                      <a:pt x="54" y="2"/>
                    </a:lnTo>
                    <a:close/>
                  </a:path>
                </a:pathLst>
              </a:custGeom>
              <a:solidFill>
                <a:srgbClr val="F4A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 name="Freeform 486"/>
              <p:cNvSpPr>
                <a:spLocks/>
              </p:cNvSpPr>
              <p:nvPr/>
            </p:nvSpPr>
            <p:spPr bwMode="auto">
              <a:xfrm>
                <a:off x="3405" y="2927"/>
                <a:ext cx="192" cy="44"/>
              </a:xfrm>
              <a:custGeom>
                <a:avLst/>
                <a:gdLst>
                  <a:gd name="T0" fmla="*/ 0 w 118"/>
                  <a:gd name="T1" fmla="*/ 481 h 27"/>
                  <a:gd name="T2" fmla="*/ 2602 w 118"/>
                  <a:gd name="T3" fmla="*/ 1346 h 27"/>
                  <a:gd name="T4" fmla="*/ 5797 w 118"/>
                  <a:gd name="T5" fmla="*/ 1038 h 27"/>
                  <a:gd name="T6" fmla="*/ 2804 w 118"/>
                  <a:gd name="T7" fmla="*/ 0 h 27"/>
                  <a:gd name="T8" fmla="*/ 0 w 118"/>
                  <a:gd name="T9" fmla="*/ 481 h 27"/>
                  <a:gd name="T10" fmla="*/ 0 60000 65536"/>
                  <a:gd name="T11" fmla="*/ 0 60000 65536"/>
                  <a:gd name="T12" fmla="*/ 0 60000 65536"/>
                  <a:gd name="T13" fmla="*/ 0 60000 65536"/>
                  <a:gd name="T14" fmla="*/ 0 60000 65536"/>
                  <a:gd name="T15" fmla="*/ 0 w 118"/>
                  <a:gd name="T16" fmla="*/ 0 h 27"/>
                  <a:gd name="T17" fmla="*/ 118 w 118"/>
                  <a:gd name="T18" fmla="*/ 27 h 27"/>
                </a:gdLst>
                <a:ahLst/>
                <a:cxnLst>
                  <a:cxn ang="T10">
                    <a:pos x="T0" y="T1"/>
                  </a:cxn>
                  <a:cxn ang="T11">
                    <a:pos x="T2" y="T3"/>
                  </a:cxn>
                  <a:cxn ang="T12">
                    <a:pos x="T4" y="T5"/>
                  </a:cxn>
                  <a:cxn ang="T13">
                    <a:pos x="T6" y="T7"/>
                  </a:cxn>
                  <a:cxn ang="T14">
                    <a:pos x="T8" y="T9"/>
                  </a:cxn>
                </a:cxnLst>
                <a:rect l="T15" t="T16" r="T17" b="T18"/>
                <a:pathLst>
                  <a:path w="118" h="27">
                    <a:moveTo>
                      <a:pt x="0" y="10"/>
                    </a:moveTo>
                    <a:lnTo>
                      <a:pt x="53" y="27"/>
                    </a:lnTo>
                    <a:lnTo>
                      <a:pt x="118" y="21"/>
                    </a:lnTo>
                    <a:lnTo>
                      <a:pt x="57" y="0"/>
                    </a:lnTo>
                    <a:lnTo>
                      <a:pt x="0" y="10"/>
                    </a:lnTo>
                    <a:close/>
                  </a:path>
                </a:pathLst>
              </a:custGeom>
              <a:solidFill>
                <a:srgbClr val="DDDD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 name="Freeform 487"/>
              <p:cNvSpPr>
                <a:spLocks/>
              </p:cNvSpPr>
              <p:nvPr/>
            </p:nvSpPr>
            <p:spPr bwMode="auto">
              <a:xfrm>
                <a:off x="3408" y="3085"/>
                <a:ext cx="8" cy="27"/>
              </a:xfrm>
              <a:custGeom>
                <a:avLst/>
                <a:gdLst>
                  <a:gd name="T0" fmla="*/ 0 w 5"/>
                  <a:gd name="T1" fmla="*/ 0 h 16"/>
                  <a:gd name="T2" fmla="*/ 0 w 5"/>
                  <a:gd name="T3" fmla="*/ 970 h 16"/>
                  <a:gd name="T4" fmla="*/ 221 w 5"/>
                  <a:gd name="T5" fmla="*/ 1070 h 16"/>
                  <a:gd name="T6" fmla="*/ 138 w 5"/>
                  <a:gd name="T7" fmla="*/ 113 h 16"/>
                  <a:gd name="T8" fmla="*/ 0 w 5"/>
                  <a:gd name="T9" fmla="*/ 0 h 16"/>
                  <a:gd name="T10" fmla="*/ 0 60000 65536"/>
                  <a:gd name="T11" fmla="*/ 0 60000 65536"/>
                  <a:gd name="T12" fmla="*/ 0 60000 65536"/>
                  <a:gd name="T13" fmla="*/ 0 60000 65536"/>
                  <a:gd name="T14" fmla="*/ 0 60000 65536"/>
                  <a:gd name="T15" fmla="*/ 0 w 5"/>
                  <a:gd name="T16" fmla="*/ 0 h 16"/>
                  <a:gd name="T17" fmla="*/ 5 w 5"/>
                  <a:gd name="T18" fmla="*/ 16 h 16"/>
                </a:gdLst>
                <a:ahLst/>
                <a:cxnLst>
                  <a:cxn ang="T10">
                    <a:pos x="T0" y="T1"/>
                  </a:cxn>
                  <a:cxn ang="T11">
                    <a:pos x="T2" y="T3"/>
                  </a:cxn>
                  <a:cxn ang="T12">
                    <a:pos x="T4" y="T5"/>
                  </a:cxn>
                  <a:cxn ang="T13">
                    <a:pos x="T6" y="T7"/>
                  </a:cxn>
                  <a:cxn ang="T14">
                    <a:pos x="T8" y="T9"/>
                  </a:cxn>
                </a:cxnLst>
                <a:rect l="T15" t="T16" r="T17" b="T18"/>
                <a:pathLst>
                  <a:path w="5" h="16">
                    <a:moveTo>
                      <a:pt x="0" y="0"/>
                    </a:moveTo>
                    <a:lnTo>
                      <a:pt x="0" y="15"/>
                    </a:lnTo>
                    <a:lnTo>
                      <a:pt x="5" y="16"/>
                    </a:lnTo>
                    <a:lnTo>
                      <a:pt x="3"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 name="Freeform 488"/>
              <p:cNvSpPr>
                <a:spLocks/>
              </p:cNvSpPr>
              <p:nvPr/>
            </p:nvSpPr>
            <p:spPr bwMode="auto">
              <a:xfrm>
                <a:off x="3465" y="3009"/>
                <a:ext cx="211" cy="204"/>
              </a:xfrm>
              <a:custGeom>
                <a:avLst/>
                <a:gdLst>
                  <a:gd name="T0" fmla="*/ 631 w 129"/>
                  <a:gd name="T1" fmla="*/ 206 h 125"/>
                  <a:gd name="T2" fmla="*/ 481 w 129"/>
                  <a:gd name="T3" fmla="*/ 300 h 125"/>
                  <a:gd name="T4" fmla="*/ 245 w 129"/>
                  <a:gd name="T5" fmla="*/ 716 h 125"/>
                  <a:gd name="T6" fmla="*/ 0 w 129"/>
                  <a:gd name="T7" fmla="*/ 1260 h 125"/>
                  <a:gd name="T8" fmla="*/ 245 w 129"/>
                  <a:gd name="T9" fmla="*/ 2056 h 125"/>
                  <a:gd name="T10" fmla="*/ 551 w 129"/>
                  <a:gd name="T11" fmla="*/ 2477 h 125"/>
                  <a:gd name="T12" fmla="*/ 1032 w 129"/>
                  <a:gd name="T13" fmla="*/ 2874 h 125"/>
                  <a:gd name="T14" fmla="*/ 1688 w 129"/>
                  <a:gd name="T15" fmla="*/ 3114 h 125"/>
                  <a:gd name="T16" fmla="*/ 2354 w 129"/>
                  <a:gd name="T17" fmla="*/ 3321 h 125"/>
                  <a:gd name="T18" fmla="*/ 3042 w 129"/>
                  <a:gd name="T19" fmla="*/ 3667 h 125"/>
                  <a:gd name="T20" fmla="*/ 3646 w 129"/>
                  <a:gd name="T21" fmla="*/ 3915 h 125"/>
                  <a:gd name="T22" fmla="*/ 4289 w 129"/>
                  <a:gd name="T23" fmla="*/ 4286 h 125"/>
                  <a:gd name="T24" fmla="*/ 4820 w 129"/>
                  <a:gd name="T25" fmla="*/ 4690 h 125"/>
                  <a:gd name="T26" fmla="*/ 5548 w 129"/>
                  <a:gd name="T27" fmla="*/ 5475 h 125"/>
                  <a:gd name="T28" fmla="*/ 6112 w 129"/>
                  <a:gd name="T29" fmla="*/ 6040 h 125"/>
                  <a:gd name="T30" fmla="*/ 6394 w 129"/>
                  <a:gd name="T31" fmla="*/ 6286 h 125"/>
                  <a:gd name="T32" fmla="*/ 6608 w 129"/>
                  <a:gd name="T33" fmla="*/ 6242 h 125"/>
                  <a:gd name="T34" fmla="*/ 6608 w 129"/>
                  <a:gd name="T35" fmla="*/ 5985 h 125"/>
                  <a:gd name="T36" fmla="*/ 6608 w 129"/>
                  <a:gd name="T37" fmla="*/ 5570 h 125"/>
                  <a:gd name="T38" fmla="*/ 6394 w 129"/>
                  <a:gd name="T39" fmla="*/ 4930 h 125"/>
                  <a:gd name="T40" fmla="*/ 6263 w 129"/>
                  <a:gd name="T41" fmla="*/ 4235 h 125"/>
                  <a:gd name="T42" fmla="*/ 5964 w 129"/>
                  <a:gd name="T43" fmla="*/ 3515 h 125"/>
                  <a:gd name="T44" fmla="*/ 5548 w 129"/>
                  <a:gd name="T45" fmla="*/ 2626 h 125"/>
                  <a:gd name="T46" fmla="*/ 4976 w 129"/>
                  <a:gd name="T47" fmla="*/ 1816 h 125"/>
                  <a:gd name="T48" fmla="*/ 4192 w 129"/>
                  <a:gd name="T49" fmla="*/ 1113 h 125"/>
                  <a:gd name="T50" fmla="*/ 3443 w 129"/>
                  <a:gd name="T51" fmla="*/ 548 h 125"/>
                  <a:gd name="T52" fmla="*/ 2656 w 129"/>
                  <a:gd name="T53" fmla="*/ 206 h 125"/>
                  <a:gd name="T54" fmla="*/ 2105 w 129"/>
                  <a:gd name="T55" fmla="*/ 0 h 125"/>
                  <a:gd name="T56" fmla="*/ 1624 w 129"/>
                  <a:gd name="T57" fmla="*/ 0 h 125"/>
                  <a:gd name="T58" fmla="*/ 1230 w 129"/>
                  <a:gd name="T59" fmla="*/ 0 h 125"/>
                  <a:gd name="T60" fmla="*/ 880 w 129"/>
                  <a:gd name="T61" fmla="*/ 55 h 125"/>
                  <a:gd name="T62" fmla="*/ 723 w 129"/>
                  <a:gd name="T63" fmla="*/ 206 h 125"/>
                  <a:gd name="T64" fmla="*/ 631 w 129"/>
                  <a:gd name="T65" fmla="*/ 206 h 12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5"/>
                  <a:gd name="T101" fmla="*/ 129 w 129"/>
                  <a:gd name="T102" fmla="*/ 125 h 12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5">
                    <a:moveTo>
                      <a:pt x="12" y="4"/>
                    </a:moveTo>
                    <a:lnTo>
                      <a:pt x="9" y="6"/>
                    </a:lnTo>
                    <a:lnTo>
                      <a:pt x="5" y="14"/>
                    </a:lnTo>
                    <a:lnTo>
                      <a:pt x="0" y="25"/>
                    </a:lnTo>
                    <a:lnTo>
                      <a:pt x="5" y="41"/>
                    </a:lnTo>
                    <a:lnTo>
                      <a:pt x="11" y="49"/>
                    </a:lnTo>
                    <a:lnTo>
                      <a:pt x="20" y="57"/>
                    </a:lnTo>
                    <a:lnTo>
                      <a:pt x="33" y="62"/>
                    </a:lnTo>
                    <a:lnTo>
                      <a:pt x="46" y="66"/>
                    </a:lnTo>
                    <a:lnTo>
                      <a:pt x="59" y="73"/>
                    </a:lnTo>
                    <a:lnTo>
                      <a:pt x="71" y="78"/>
                    </a:lnTo>
                    <a:lnTo>
                      <a:pt x="84" y="85"/>
                    </a:lnTo>
                    <a:lnTo>
                      <a:pt x="94" y="93"/>
                    </a:lnTo>
                    <a:lnTo>
                      <a:pt x="108" y="109"/>
                    </a:lnTo>
                    <a:lnTo>
                      <a:pt x="119" y="120"/>
                    </a:lnTo>
                    <a:lnTo>
                      <a:pt x="125" y="125"/>
                    </a:lnTo>
                    <a:lnTo>
                      <a:pt x="129" y="124"/>
                    </a:lnTo>
                    <a:lnTo>
                      <a:pt x="129" y="119"/>
                    </a:lnTo>
                    <a:lnTo>
                      <a:pt x="129" y="111"/>
                    </a:lnTo>
                    <a:lnTo>
                      <a:pt x="125" y="98"/>
                    </a:lnTo>
                    <a:lnTo>
                      <a:pt x="122" y="84"/>
                    </a:lnTo>
                    <a:lnTo>
                      <a:pt x="116" y="70"/>
                    </a:lnTo>
                    <a:lnTo>
                      <a:pt x="108" y="52"/>
                    </a:lnTo>
                    <a:lnTo>
                      <a:pt x="97" y="36"/>
                    </a:lnTo>
                    <a:lnTo>
                      <a:pt x="82" y="22"/>
                    </a:lnTo>
                    <a:lnTo>
                      <a:pt x="67" y="11"/>
                    </a:lnTo>
                    <a:lnTo>
                      <a:pt x="52" y="4"/>
                    </a:lnTo>
                    <a:lnTo>
                      <a:pt x="41" y="0"/>
                    </a:lnTo>
                    <a:lnTo>
                      <a:pt x="32" y="0"/>
                    </a:lnTo>
                    <a:lnTo>
                      <a:pt x="24" y="0"/>
                    </a:lnTo>
                    <a:lnTo>
                      <a:pt x="17" y="1"/>
                    </a:lnTo>
                    <a:lnTo>
                      <a:pt x="14" y="4"/>
                    </a:lnTo>
                    <a:lnTo>
                      <a:pt x="12" y="4"/>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 name="Freeform 489"/>
              <p:cNvSpPr>
                <a:spLocks/>
              </p:cNvSpPr>
              <p:nvPr/>
            </p:nvSpPr>
            <p:spPr bwMode="auto">
              <a:xfrm>
                <a:off x="3328" y="3040"/>
                <a:ext cx="80" cy="41"/>
              </a:xfrm>
              <a:custGeom>
                <a:avLst/>
                <a:gdLst>
                  <a:gd name="T0" fmla="*/ 0 w 49"/>
                  <a:gd name="T1" fmla="*/ 1151 h 25"/>
                  <a:gd name="T2" fmla="*/ 2237 w 49"/>
                  <a:gd name="T3" fmla="*/ 1302 h 25"/>
                  <a:gd name="T4" fmla="*/ 2482 w 49"/>
                  <a:gd name="T5" fmla="*/ 0 h 25"/>
                  <a:gd name="T6" fmla="*/ 2389 w 49"/>
                  <a:gd name="T7" fmla="*/ 56 h 25"/>
                  <a:gd name="T8" fmla="*/ 2237 w 49"/>
                  <a:gd name="T9" fmla="*/ 312 h 25"/>
                  <a:gd name="T10" fmla="*/ 1912 w 49"/>
                  <a:gd name="T11" fmla="*/ 643 h 25"/>
                  <a:gd name="T12" fmla="*/ 1520 w 49"/>
                  <a:gd name="T13" fmla="*/ 891 h 25"/>
                  <a:gd name="T14" fmla="*/ 1024 w 49"/>
                  <a:gd name="T15" fmla="*/ 997 h 25"/>
                  <a:gd name="T16" fmla="*/ 549 w 49"/>
                  <a:gd name="T17" fmla="*/ 1055 h 25"/>
                  <a:gd name="T18" fmla="*/ 149 w 49"/>
                  <a:gd name="T19" fmla="*/ 1151 h 25"/>
                  <a:gd name="T20" fmla="*/ 0 w 49"/>
                  <a:gd name="T21" fmla="*/ 1151 h 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9"/>
                  <a:gd name="T34" fmla="*/ 0 h 25"/>
                  <a:gd name="T35" fmla="*/ 49 w 49"/>
                  <a:gd name="T36" fmla="*/ 25 h 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9" h="25">
                    <a:moveTo>
                      <a:pt x="0" y="22"/>
                    </a:moveTo>
                    <a:lnTo>
                      <a:pt x="44" y="25"/>
                    </a:lnTo>
                    <a:lnTo>
                      <a:pt x="49" y="0"/>
                    </a:lnTo>
                    <a:lnTo>
                      <a:pt x="47" y="1"/>
                    </a:lnTo>
                    <a:lnTo>
                      <a:pt x="44" y="6"/>
                    </a:lnTo>
                    <a:lnTo>
                      <a:pt x="38" y="12"/>
                    </a:lnTo>
                    <a:lnTo>
                      <a:pt x="30" y="17"/>
                    </a:lnTo>
                    <a:lnTo>
                      <a:pt x="20" y="19"/>
                    </a:lnTo>
                    <a:lnTo>
                      <a:pt x="11" y="20"/>
                    </a:lnTo>
                    <a:lnTo>
                      <a:pt x="3" y="22"/>
                    </a:lnTo>
                    <a:lnTo>
                      <a:pt x="0" y="22"/>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 name="Freeform 490"/>
              <p:cNvSpPr>
                <a:spLocks/>
              </p:cNvSpPr>
              <p:nvPr/>
            </p:nvSpPr>
            <p:spPr bwMode="auto">
              <a:xfrm>
                <a:off x="3352" y="2987"/>
                <a:ext cx="108" cy="36"/>
              </a:xfrm>
              <a:custGeom>
                <a:avLst/>
                <a:gdLst>
                  <a:gd name="T0" fmla="*/ 0 w 66"/>
                  <a:gd name="T1" fmla="*/ 661 h 22"/>
                  <a:gd name="T2" fmla="*/ 2029 w 66"/>
                  <a:gd name="T3" fmla="*/ 1137 h 22"/>
                  <a:gd name="T4" fmla="*/ 3404 w 66"/>
                  <a:gd name="T5" fmla="*/ 0 h 22"/>
                  <a:gd name="T6" fmla="*/ 3168 w 66"/>
                  <a:gd name="T7" fmla="*/ 92 h 22"/>
                  <a:gd name="T8" fmla="*/ 2769 w 66"/>
                  <a:gd name="T9" fmla="*/ 247 h 22"/>
                  <a:gd name="T10" fmla="*/ 2209 w 66"/>
                  <a:gd name="T11" fmla="*/ 483 h 22"/>
                  <a:gd name="T12" fmla="*/ 1599 w 66"/>
                  <a:gd name="T13" fmla="*/ 551 h 22"/>
                  <a:gd name="T14" fmla="*/ 977 w 66"/>
                  <a:gd name="T15" fmla="*/ 661 h 22"/>
                  <a:gd name="T16" fmla="*/ 504 w 66"/>
                  <a:gd name="T17" fmla="*/ 661 h 22"/>
                  <a:gd name="T18" fmla="*/ 206 w 66"/>
                  <a:gd name="T19" fmla="*/ 661 h 22"/>
                  <a:gd name="T20" fmla="*/ 0 w 66"/>
                  <a:gd name="T21" fmla="*/ 661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6"/>
                  <a:gd name="T34" fmla="*/ 0 h 22"/>
                  <a:gd name="T35" fmla="*/ 66 w 66"/>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6" h="22">
                    <a:moveTo>
                      <a:pt x="0" y="13"/>
                    </a:moveTo>
                    <a:lnTo>
                      <a:pt x="40" y="22"/>
                    </a:lnTo>
                    <a:lnTo>
                      <a:pt x="66" y="0"/>
                    </a:lnTo>
                    <a:lnTo>
                      <a:pt x="62" y="2"/>
                    </a:lnTo>
                    <a:lnTo>
                      <a:pt x="54" y="5"/>
                    </a:lnTo>
                    <a:lnTo>
                      <a:pt x="43" y="9"/>
                    </a:lnTo>
                    <a:lnTo>
                      <a:pt x="31" y="11"/>
                    </a:lnTo>
                    <a:lnTo>
                      <a:pt x="19" y="13"/>
                    </a:lnTo>
                    <a:lnTo>
                      <a:pt x="10" y="13"/>
                    </a:lnTo>
                    <a:lnTo>
                      <a:pt x="4" y="13"/>
                    </a:lnTo>
                    <a:lnTo>
                      <a:pt x="0" y="13"/>
                    </a:lnTo>
                    <a:close/>
                  </a:path>
                </a:pathLst>
              </a:custGeom>
              <a:solidFill>
                <a:srgbClr val="FFE5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 name="Freeform 491"/>
              <p:cNvSpPr>
                <a:spLocks/>
              </p:cNvSpPr>
              <p:nvPr/>
            </p:nvSpPr>
            <p:spPr bwMode="auto">
              <a:xfrm>
                <a:off x="3447" y="2948"/>
                <a:ext cx="98" cy="16"/>
              </a:xfrm>
              <a:custGeom>
                <a:avLst/>
                <a:gdLst>
                  <a:gd name="T0" fmla="*/ 0 w 60"/>
                  <a:gd name="T1" fmla="*/ 0 h 10"/>
                  <a:gd name="T2" fmla="*/ 1374 w 60"/>
                  <a:gd name="T3" fmla="*/ 438 h 10"/>
                  <a:gd name="T4" fmla="*/ 3033 w 60"/>
                  <a:gd name="T5" fmla="*/ 274 h 10"/>
                  <a:gd name="T6" fmla="*/ 2884 w 60"/>
                  <a:gd name="T7" fmla="*/ 274 h 10"/>
                  <a:gd name="T8" fmla="*/ 2550 w 60"/>
                  <a:gd name="T9" fmla="*/ 221 h 10"/>
                  <a:gd name="T10" fmla="*/ 2069 w 60"/>
                  <a:gd name="T11" fmla="*/ 221 h 10"/>
                  <a:gd name="T12" fmla="*/ 1526 w 60"/>
                  <a:gd name="T13" fmla="*/ 138 h 10"/>
                  <a:gd name="T14" fmla="*/ 969 w 60"/>
                  <a:gd name="T15" fmla="*/ 86 h 10"/>
                  <a:gd name="T16" fmla="*/ 475 w 60"/>
                  <a:gd name="T17" fmla="*/ 86 h 10"/>
                  <a:gd name="T18" fmla="*/ 149 w 60"/>
                  <a:gd name="T19" fmla="*/ 0 h 10"/>
                  <a:gd name="T20" fmla="*/ 0 w 60"/>
                  <a:gd name="T21" fmla="*/ 0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0"/>
                  <a:gd name="T34" fmla="*/ 0 h 10"/>
                  <a:gd name="T35" fmla="*/ 60 w 60"/>
                  <a:gd name="T36" fmla="*/ 10 h 1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0" h="10">
                    <a:moveTo>
                      <a:pt x="0" y="0"/>
                    </a:moveTo>
                    <a:lnTo>
                      <a:pt x="27" y="10"/>
                    </a:lnTo>
                    <a:lnTo>
                      <a:pt x="60" y="6"/>
                    </a:lnTo>
                    <a:lnTo>
                      <a:pt x="57" y="6"/>
                    </a:lnTo>
                    <a:lnTo>
                      <a:pt x="50" y="5"/>
                    </a:lnTo>
                    <a:lnTo>
                      <a:pt x="41" y="5"/>
                    </a:lnTo>
                    <a:lnTo>
                      <a:pt x="30" y="3"/>
                    </a:lnTo>
                    <a:lnTo>
                      <a:pt x="19" y="2"/>
                    </a:lnTo>
                    <a:lnTo>
                      <a:pt x="9" y="2"/>
                    </a:lnTo>
                    <a:lnTo>
                      <a:pt x="3" y="0"/>
                    </a:lnTo>
                    <a:lnTo>
                      <a:pt x="0" y="0"/>
                    </a:lnTo>
                    <a:close/>
                  </a:path>
                </a:pathLst>
              </a:custGeom>
              <a:solidFill>
                <a:srgbClr val="FFFF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 name="Freeform 492"/>
              <p:cNvSpPr>
                <a:spLocks/>
              </p:cNvSpPr>
              <p:nvPr/>
            </p:nvSpPr>
            <p:spPr bwMode="auto">
              <a:xfrm>
                <a:off x="3501" y="3022"/>
                <a:ext cx="92" cy="62"/>
              </a:xfrm>
              <a:custGeom>
                <a:avLst/>
                <a:gdLst>
                  <a:gd name="T0" fmla="*/ 1868 w 56"/>
                  <a:gd name="T1" fmla="*/ 147 h 38"/>
                  <a:gd name="T2" fmla="*/ 2400 w 56"/>
                  <a:gd name="T3" fmla="*/ 452 h 38"/>
                  <a:gd name="T4" fmla="*/ 2753 w 56"/>
                  <a:gd name="T5" fmla="*/ 737 h 38"/>
                  <a:gd name="T6" fmla="*/ 2967 w 56"/>
                  <a:gd name="T7" fmla="*/ 1168 h 38"/>
                  <a:gd name="T8" fmla="*/ 2967 w 56"/>
                  <a:gd name="T9" fmla="*/ 1560 h 38"/>
                  <a:gd name="T10" fmla="*/ 2620 w 56"/>
                  <a:gd name="T11" fmla="*/ 1816 h 38"/>
                  <a:gd name="T12" fmla="*/ 2165 w 56"/>
                  <a:gd name="T13" fmla="*/ 1906 h 38"/>
                  <a:gd name="T14" fmla="*/ 1712 w 56"/>
                  <a:gd name="T15" fmla="*/ 1906 h 38"/>
                  <a:gd name="T16" fmla="*/ 1137 w 56"/>
                  <a:gd name="T17" fmla="*/ 1759 h 38"/>
                  <a:gd name="T18" fmla="*/ 591 w 56"/>
                  <a:gd name="T19" fmla="*/ 1411 h 38"/>
                  <a:gd name="T20" fmla="*/ 256 w 56"/>
                  <a:gd name="T21" fmla="*/ 1113 h 38"/>
                  <a:gd name="T22" fmla="*/ 0 w 56"/>
                  <a:gd name="T23" fmla="*/ 716 h 38"/>
                  <a:gd name="T24" fmla="*/ 95 w 56"/>
                  <a:gd name="T25" fmla="*/ 300 h 38"/>
                  <a:gd name="T26" fmla="*/ 315 w 56"/>
                  <a:gd name="T27" fmla="*/ 55 h 38"/>
                  <a:gd name="T28" fmla="*/ 744 w 56"/>
                  <a:gd name="T29" fmla="*/ 0 h 38"/>
                  <a:gd name="T30" fmla="*/ 1260 w 56"/>
                  <a:gd name="T31" fmla="*/ 0 h 38"/>
                  <a:gd name="T32" fmla="*/ 1868 w 56"/>
                  <a:gd name="T33" fmla="*/ 147 h 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6"/>
                  <a:gd name="T52" fmla="*/ 0 h 38"/>
                  <a:gd name="T53" fmla="*/ 56 w 56"/>
                  <a:gd name="T54" fmla="*/ 38 h 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6" h="38">
                    <a:moveTo>
                      <a:pt x="35" y="3"/>
                    </a:moveTo>
                    <a:lnTo>
                      <a:pt x="45" y="9"/>
                    </a:lnTo>
                    <a:lnTo>
                      <a:pt x="52" y="15"/>
                    </a:lnTo>
                    <a:lnTo>
                      <a:pt x="56" y="23"/>
                    </a:lnTo>
                    <a:lnTo>
                      <a:pt x="56" y="31"/>
                    </a:lnTo>
                    <a:lnTo>
                      <a:pt x="49" y="36"/>
                    </a:lnTo>
                    <a:lnTo>
                      <a:pt x="41" y="38"/>
                    </a:lnTo>
                    <a:lnTo>
                      <a:pt x="32" y="38"/>
                    </a:lnTo>
                    <a:lnTo>
                      <a:pt x="21" y="35"/>
                    </a:lnTo>
                    <a:lnTo>
                      <a:pt x="11" y="28"/>
                    </a:lnTo>
                    <a:lnTo>
                      <a:pt x="5" y="22"/>
                    </a:lnTo>
                    <a:lnTo>
                      <a:pt x="0" y="14"/>
                    </a:lnTo>
                    <a:lnTo>
                      <a:pt x="2" y="6"/>
                    </a:lnTo>
                    <a:lnTo>
                      <a:pt x="6" y="1"/>
                    </a:lnTo>
                    <a:lnTo>
                      <a:pt x="14" y="0"/>
                    </a:lnTo>
                    <a:lnTo>
                      <a:pt x="24" y="0"/>
                    </a:lnTo>
                    <a:lnTo>
                      <a:pt x="35" y="3"/>
                    </a:lnTo>
                    <a:close/>
                  </a:path>
                </a:pathLst>
              </a:custGeom>
              <a:solidFill>
                <a:srgbClr val="FFFF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3" name="Freeform 493"/>
              <p:cNvSpPr>
                <a:spLocks/>
              </p:cNvSpPr>
              <p:nvPr/>
            </p:nvSpPr>
            <p:spPr bwMode="auto">
              <a:xfrm>
                <a:off x="3352" y="3116"/>
                <a:ext cx="229" cy="110"/>
              </a:xfrm>
              <a:custGeom>
                <a:avLst/>
                <a:gdLst>
                  <a:gd name="T0" fmla="*/ 0 w 140"/>
                  <a:gd name="T1" fmla="*/ 0 h 67"/>
                  <a:gd name="T2" fmla="*/ 206 w 140"/>
                  <a:gd name="T3" fmla="*/ 92 h 67"/>
                  <a:gd name="T4" fmla="*/ 504 w 140"/>
                  <a:gd name="T5" fmla="*/ 353 h 67"/>
                  <a:gd name="T6" fmla="*/ 1073 w 140"/>
                  <a:gd name="T7" fmla="*/ 668 h 67"/>
                  <a:gd name="T8" fmla="*/ 1755 w 140"/>
                  <a:gd name="T9" fmla="*/ 1005 h 67"/>
                  <a:gd name="T10" fmla="*/ 2470 w 140"/>
                  <a:gd name="T11" fmla="*/ 1412 h 67"/>
                  <a:gd name="T12" fmla="*/ 3132 w 140"/>
                  <a:gd name="T13" fmla="*/ 1836 h 67"/>
                  <a:gd name="T14" fmla="*/ 3793 w 140"/>
                  <a:gd name="T15" fmla="*/ 2218 h 67"/>
                  <a:gd name="T16" fmla="*/ 4254 w 140"/>
                  <a:gd name="T17" fmla="*/ 2448 h 67"/>
                  <a:gd name="T18" fmla="*/ 4675 w 140"/>
                  <a:gd name="T19" fmla="*/ 2647 h 67"/>
                  <a:gd name="T20" fmla="*/ 5177 w 140"/>
                  <a:gd name="T21" fmla="*/ 2863 h 67"/>
                  <a:gd name="T22" fmla="*/ 5632 w 140"/>
                  <a:gd name="T23" fmla="*/ 3054 h 67"/>
                  <a:gd name="T24" fmla="*/ 6149 w 140"/>
                  <a:gd name="T25" fmla="*/ 3213 h 67"/>
                  <a:gd name="T26" fmla="*/ 6541 w 140"/>
                  <a:gd name="T27" fmla="*/ 3269 h 67"/>
                  <a:gd name="T28" fmla="*/ 6865 w 140"/>
                  <a:gd name="T29" fmla="*/ 3474 h 67"/>
                  <a:gd name="T30" fmla="*/ 7106 w 140"/>
                  <a:gd name="T31" fmla="*/ 3545 h 67"/>
                  <a:gd name="T32" fmla="*/ 7181 w 140"/>
                  <a:gd name="T33" fmla="*/ 3545 h 67"/>
                  <a:gd name="T34" fmla="*/ 1915 w 140"/>
                  <a:gd name="T35" fmla="*/ 92 h 67"/>
                  <a:gd name="T36" fmla="*/ 0 w 140"/>
                  <a:gd name="T37" fmla="*/ 0 h 6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0"/>
                  <a:gd name="T58" fmla="*/ 0 h 67"/>
                  <a:gd name="T59" fmla="*/ 140 w 140"/>
                  <a:gd name="T60" fmla="*/ 67 h 6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0" h="67">
                    <a:moveTo>
                      <a:pt x="0" y="0"/>
                    </a:moveTo>
                    <a:lnTo>
                      <a:pt x="4" y="2"/>
                    </a:lnTo>
                    <a:lnTo>
                      <a:pt x="10" y="7"/>
                    </a:lnTo>
                    <a:lnTo>
                      <a:pt x="21" y="13"/>
                    </a:lnTo>
                    <a:lnTo>
                      <a:pt x="34" y="19"/>
                    </a:lnTo>
                    <a:lnTo>
                      <a:pt x="48" y="27"/>
                    </a:lnTo>
                    <a:lnTo>
                      <a:pt x="61" y="35"/>
                    </a:lnTo>
                    <a:lnTo>
                      <a:pt x="74" y="42"/>
                    </a:lnTo>
                    <a:lnTo>
                      <a:pt x="83" y="46"/>
                    </a:lnTo>
                    <a:lnTo>
                      <a:pt x="91" y="50"/>
                    </a:lnTo>
                    <a:lnTo>
                      <a:pt x="101" y="54"/>
                    </a:lnTo>
                    <a:lnTo>
                      <a:pt x="110" y="58"/>
                    </a:lnTo>
                    <a:lnTo>
                      <a:pt x="120" y="61"/>
                    </a:lnTo>
                    <a:lnTo>
                      <a:pt x="128" y="62"/>
                    </a:lnTo>
                    <a:lnTo>
                      <a:pt x="134" y="66"/>
                    </a:lnTo>
                    <a:lnTo>
                      <a:pt x="139" y="67"/>
                    </a:lnTo>
                    <a:lnTo>
                      <a:pt x="140" y="67"/>
                    </a:lnTo>
                    <a:lnTo>
                      <a:pt x="37" y="2"/>
                    </a:lnTo>
                    <a:lnTo>
                      <a:pt x="0" y="0"/>
                    </a:lnTo>
                    <a:close/>
                  </a:path>
                </a:pathLst>
              </a:custGeom>
              <a:solidFill>
                <a:srgbClr val="FFDD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 name="Freeform 494"/>
              <p:cNvSpPr>
                <a:spLocks/>
              </p:cNvSpPr>
              <p:nvPr/>
            </p:nvSpPr>
            <p:spPr bwMode="auto">
              <a:xfrm>
                <a:off x="3338" y="2736"/>
                <a:ext cx="349" cy="210"/>
              </a:xfrm>
              <a:custGeom>
                <a:avLst/>
                <a:gdLst>
                  <a:gd name="T0" fmla="*/ 0 w 214"/>
                  <a:gd name="T1" fmla="*/ 2317 h 129"/>
                  <a:gd name="T2" fmla="*/ 7244 w 214"/>
                  <a:gd name="T3" fmla="*/ 0 h 129"/>
                  <a:gd name="T4" fmla="*/ 10700 w 214"/>
                  <a:gd name="T5" fmla="*/ 6370 h 129"/>
                  <a:gd name="T6" fmla="*/ 10553 w 214"/>
                  <a:gd name="T7" fmla="*/ 6140 h 129"/>
                  <a:gd name="T8" fmla="*/ 10258 w 214"/>
                  <a:gd name="T9" fmla="*/ 5880 h 129"/>
                  <a:gd name="T10" fmla="*/ 9689 w 214"/>
                  <a:gd name="T11" fmla="*/ 5338 h 129"/>
                  <a:gd name="T12" fmla="*/ 8958 w 214"/>
                  <a:gd name="T13" fmla="*/ 4775 h 129"/>
                  <a:gd name="T14" fmla="*/ 8175 w 214"/>
                  <a:gd name="T15" fmla="*/ 4150 h 129"/>
                  <a:gd name="T16" fmla="*/ 7391 w 214"/>
                  <a:gd name="T17" fmla="*/ 3520 h 129"/>
                  <a:gd name="T18" fmla="*/ 6505 w 214"/>
                  <a:gd name="T19" fmla="*/ 3056 h 129"/>
                  <a:gd name="T20" fmla="*/ 5700 w 214"/>
                  <a:gd name="T21" fmla="*/ 2730 h 129"/>
                  <a:gd name="T22" fmla="*/ 4915 w 214"/>
                  <a:gd name="T23" fmla="*/ 2570 h 129"/>
                  <a:gd name="T24" fmla="*/ 3947 w 214"/>
                  <a:gd name="T25" fmla="*/ 2426 h 129"/>
                  <a:gd name="T26" fmla="*/ 3014 w 214"/>
                  <a:gd name="T27" fmla="*/ 2317 h 129"/>
                  <a:gd name="T28" fmla="*/ 2143 w 214"/>
                  <a:gd name="T29" fmla="*/ 2317 h 129"/>
                  <a:gd name="T30" fmla="*/ 1257 w 214"/>
                  <a:gd name="T31" fmla="*/ 2317 h 129"/>
                  <a:gd name="T32" fmla="*/ 638 w 214"/>
                  <a:gd name="T33" fmla="*/ 2317 h 129"/>
                  <a:gd name="T34" fmla="*/ 147 w 214"/>
                  <a:gd name="T35" fmla="*/ 2317 h 129"/>
                  <a:gd name="T36" fmla="*/ 0 w 214"/>
                  <a:gd name="T37" fmla="*/ 2317 h 12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4"/>
                  <a:gd name="T58" fmla="*/ 0 h 129"/>
                  <a:gd name="T59" fmla="*/ 214 w 214"/>
                  <a:gd name="T60" fmla="*/ 129 h 12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4" h="129">
                    <a:moveTo>
                      <a:pt x="0" y="47"/>
                    </a:moveTo>
                    <a:lnTo>
                      <a:pt x="145" y="0"/>
                    </a:lnTo>
                    <a:lnTo>
                      <a:pt x="214" y="129"/>
                    </a:lnTo>
                    <a:lnTo>
                      <a:pt x="211" y="125"/>
                    </a:lnTo>
                    <a:lnTo>
                      <a:pt x="205" y="119"/>
                    </a:lnTo>
                    <a:lnTo>
                      <a:pt x="194" y="108"/>
                    </a:lnTo>
                    <a:lnTo>
                      <a:pt x="179" y="97"/>
                    </a:lnTo>
                    <a:lnTo>
                      <a:pt x="164" y="84"/>
                    </a:lnTo>
                    <a:lnTo>
                      <a:pt x="148" y="71"/>
                    </a:lnTo>
                    <a:lnTo>
                      <a:pt x="130" y="62"/>
                    </a:lnTo>
                    <a:lnTo>
                      <a:pt x="114" y="55"/>
                    </a:lnTo>
                    <a:lnTo>
                      <a:pt x="98" y="52"/>
                    </a:lnTo>
                    <a:lnTo>
                      <a:pt x="79" y="49"/>
                    </a:lnTo>
                    <a:lnTo>
                      <a:pt x="60" y="47"/>
                    </a:lnTo>
                    <a:lnTo>
                      <a:pt x="43" y="47"/>
                    </a:lnTo>
                    <a:lnTo>
                      <a:pt x="25" y="47"/>
                    </a:lnTo>
                    <a:lnTo>
                      <a:pt x="13" y="47"/>
                    </a:lnTo>
                    <a:lnTo>
                      <a:pt x="3" y="47"/>
                    </a:lnTo>
                    <a:lnTo>
                      <a:pt x="0" y="47"/>
                    </a:lnTo>
                    <a:close/>
                  </a:path>
                </a:pathLst>
              </a:custGeom>
              <a:solidFill>
                <a:srgbClr val="70FF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5" name="Freeform 495"/>
              <p:cNvSpPr>
                <a:spLocks/>
              </p:cNvSpPr>
              <p:nvPr/>
            </p:nvSpPr>
            <p:spPr bwMode="auto">
              <a:xfrm>
                <a:off x="3262" y="3268"/>
                <a:ext cx="156" cy="157"/>
              </a:xfrm>
              <a:custGeom>
                <a:avLst/>
                <a:gdLst>
                  <a:gd name="T0" fmla="*/ 5018 w 95"/>
                  <a:gd name="T1" fmla="*/ 3884 h 96"/>
                  <a:gd name="T2" fmla="*/ 1563 w 95"/>
                  <a:gd name="T3" fmla="*/ 4916 h 96"/>
                  <a:gd name="T4" fmla="*/ 0 w 95"/>
                  <a:gd name="T5" fmla="*/ 0 h 96"/>
                  <a:gd name="T6" fmla="*/ 151 w 95"/>
                  <a:gd name="T7" fmla="*/ 337 h 96"/>
                  <a:gd name="T8" fmla="*/ 647 w 95"/>
                  <a:gd name="T9" fmla="*/ 1439 h 96"/>
                  <a:gd name="T10" fmla="*/ 1412 w 95"/>
                  <a:gd name="T11" fmla="*/ 2559 h 96"/>
                  <a:gd name="T12" fmla="*/ 2319 w 95"/>
                  <a:gd name="T13" fmla="*/ 3385 h 96"/>
                  <a:gd name="T14" fmla="*/ 2864 w 95"/>
                  <a:gd name="T15" fmla="*/ 3640 h 96"/>
                  <a:gd name="T16" fmla="*/ 3322 w 95"/>
                  <a:gd name="T17" fmla="*/ 3793 h 96"/>
                  <a:gd name="T18" fmla="*/ 3759 w 95"/>
                  <a:gd name="T19" fmla="*/ 3884 h 96"/>
                  <a:gd name="T20" fmla="*/ 4179 w 95"/>
                  <a:gd name="T21" fmla="*/ 3884 h 96"/>
                  <a:gd name="T22" fmla="*/ 4608 w 95"/>
                  <a:gd name="T23" fmla="*/ 3884 h 96"/>
                  <a:gd name="T24" fmla="*/ 4856 w 95"/>
                  <a:gd name="T25" fmla="*/ 3884 h 96"/>
                  <a:gd name="T26" fmla="*/ 5018 w 95"/>
                  <a:gd name="T27" fmla="*/ 3884 h 96"/>
                  <a:gd name="T28" fmla="*/ 5018 w 95"/>
                  <a:gd name="T29" fmla="*/ 3884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5"/>
                  <a:gd name="T46" fmla="*/ 0 h 96"/>
                  <a:gd name="T47" fmla="*/ 95 w 95"/>
                  <a:gd name="T48" fmla="*/ 96 h 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5" h="96">
                    <a:moveTo>
                      <a:pt x="95" y="76"/>
                    </a:moveTo>
                    <a:lnTo>
                      <a:pt x="30" y="96"/>
                    </a:lnTo>
                    <a:lnTo>
                      <a:pt x="0" y="0"/>
                    </a:lnTo>
                    <a:lnTo>
                      <a:pt x="3" y="7"/>
                    </a:lnTo>
                    <a:lnTo>
                      <a:pt x="12" y="28"/>
                    </a:lnTo>
                    <a:lnTo>
                      <a:pt x="27" y="50"/>
                    </a:lnTo>
                    <a:lnTo>
                      <a:pt x="44" y="66"/>
                    </a:lnTo>
                    <a:lnTo>
                      <a:pt x="54" y="71"/>
                    </a:lnTo>
                    <a:lnTo>
                      <a:pt x="63" y="74"/>
                    </a:lnTo>
                    <a:lnTo>
                      <a:pt x="71" y="76"/>
                    </a:lnTo>
                    <a:lnTo>
                      <a:pt x="79" y="76"/>
                    </a:lnTo>
                    <a:lnTo>
                      <a:pt x="87" y="76"/>
                    </a:lnTo>
                    <a:lnTo>
                      <a:pt x="92" y="76"/>
                    </a:lnTo>
                    <a:lnTo>
                      <a:pt x="95" y="76"/>
                    </a:lnTo>
                    <a:close/>
                  </a:path>
                </a:pathLst>
              </a:custGeom>
              <a:solidFill>
                <a:srgbClr val="AFFF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 name="Freeform 496"/>
              <p:cNvSpPr>
                <a:spLocks/>
              </p:cNvSpPr>
              <p:nvPr/>
            </p:nvSpPr>
            <p:spPr bwMode="auto">
              <a:xfrm>
                <a:off x="1858" y="1886"/>
                <a:ext cx="1589" cy="855"/>
              </a:xfrm>
              <a:custGeom>
                <a:avLst/>
                <a:gdLst>
                  <a:gd name="T0" fmla="*/ 49246 w 972"/>
                  <a:gd name="T1" fmla="*/ 2892 h 523"/>
                  <a:gd name="T2" fmla="*/ 49588 w 972"/>
                  <a:gd name="T3" fmla="*/ 12635 h 523"/>
                  <a:gd name="T4" fmla="*/ 42759 w 972"/>
                  <a:gd name="T5" fmla="*/ 26685 h 523"/>
                  <a:gd name="T6" fmla="*/ 0 w 972"/>
                  <a:gd name="T7" fmla="*/ 14143 h 523"/>
                  <a:gd name="T8" fmla="*/ 6985 w 972"/>
                  <a:gd name="T9" fmla="*/ 0 h 523"/>
                  <a:gd name="T10" fmla="*/ 49246 w 972"/>
                  <a:gd name="T11" fmla="*/ 2892 h 523"/>
                  <a:gd name="T12" fmla="*/ 0 60000 65536"/>
                  <a:gd name="T13" fmla="*/ 0 60000 65536"/>
                  <a:gd name="T14" fmla="*/ 0 60000 65536"/>
                  <a:gd name="T15" fmla="*/ 0 60000 65536"/>
                  <a:gd name="T16" fmla="*/ 0 60000 65536"/>
                  <a:gd name="T17" fmla="*/ 0 60000 65536"/>
                  <a:gd name="T18" fmla="*/ 0 w 972"/>
                  <a:gd name="T19" fmla="*/ 0 h 523"/>
                  <a:gd name="T20" fmla="*/ 972 w 972"/>
                  <a:gd name="T21" fmla="*/ 523 h 523"/>
                </a:gdLst>
                <a:ahLst/>
                <a:cxnLst>
                  <a:cxn ang="T12">
                    <a:pos x="T0" y="T1"/>
                  </a:cxn>
                  <a:cxn ang="T13">
                    <a:pos x="T2" y="T3"/>
                  </a:cxn>
                  <a:cxn ang="T14">
                    <a:pos x="T4" y="T5"/>
                  </a:cxn>
                  <a:cxn ang="T15">
                    <a:pos x="T6" y="T7"/>
                  </a:cxn>
                  <a:cxn ang="T16">
                    <a:pos x="T8" y="T9"/>
                  </a:cxn>
                  <a:cxn ang="T17">
                    <a:pos x="T10" y="T11"/>
                  </a:cxn>
                </a:cxnLst>
                <a:rect l="T18" t="T19" r="T20" b="T21"/>
                <a:pathLst>
                  <a:path w="972" h="523">
                    <a:moveTo>
                      <a:pt x="965" y="57"/>
                    </a:moveTo>
                    <a:lnTo>
                      <a:pt x="972" y="248"/>
                    </a:lnTo>
                    <a:lnTo>
                      <a:pt x="838" y="523"/>
                    </a:lnTo>
                    <a:lnTo>
                      <a:pt x="0" y="277"/>
                    </a:lnTo>
                    <a:lnTo>
                      <a:pt x="137" y="0"/>
                    </a:lnTo>
                    <a:lnTo>
                      <a:pt x="965" y="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 name="Freeform 497"/>
              <p:cNvSpPr>
                <a:spLocks/>
              </p:cNvSpPr>
              <p:nvPr/>
            </p:nvSpPr>
            <p:spPr bwMode="auto">
              <a:xfrm>
                <a:off x="1879" y="1897"/>
                <a:ext cx="1539" cy="530"/>
              </a:xfrm>
              <a:custGeom>
                <a:avLst/>
                <a:gdLst>
                  <a:gd name="T0" fmla="*/ 48173 w 941"/>
                  <a:gd name="T1" fmla="*/ 2815 h 324"/>
                  <a:gd name="T2" fmla="*/ 41509 w 941"/>
                  <a:gd name="T3" fmla="*/ 16612 h 324"/>
                  <a:gd name="T4" fmla="*/ 0 w 941"/>
                  <a:gd name="T5" fmla="*/ 13854 h 324"/>
                  <a:gd name="T6" fmla="*/ 6856 w 941"/>
                  <a:gd name="T7" fmla="*/ 0 h 324"/>
                  <a:gd name="T8" fmla="*/ 48173 w 941"/>
                  <a:gd name="T9" fmla="*/ 2815 h 324"/>
                  <a:gd name="T10" fmla="*/ 0 60000 65536"/>
                  <a:gd name="T11" fmla="*/ 0 60000 65536"/>
                  <a:gd name="T12" fmla="*/ 0 60000 65536"/>
                  <a:gd name="T13" fmla="*/ 0 60000 65536"/>
                  <a:gd name="T14" fmla="*/ 0 60000 65536"/>
                  <a:gd name="T15" fmla="*/ 0 w 941"/>
                  <a:gd name="T16" fmla="*/ 0 h 324"/>
                  <a:gd name="T17" fmla="*/ 941 w 941"/>
                  <a:gd name="T18" fmla="*/ 324 h 324"/>
                </a:gdLst>
                <a:ahLst/>
                <a:cxnLst>
                  <a:cxn ang="T10">
                    <a:pos x="T0" y="T1"/>
                  </a:cxn>
                  <a:cxn ang="T11">
                    <a:pos x="T2" y="T3"/>
                  </a:cxn>
                  <a:cxn ang="T12">
                    <a:pos x="T4" y="T5"/>
                  </a:cxn>
                  <a:cxn ang="T13">
                    <a:pos x="T6" y="T7"/>
                  </a:cxn>
                  <a:cxn ang="T14">
                    <a:pos x="T8" y="T9"/>
                  </a:cxn>
                </a:cxnLst>
                <a:rect l="T15" t="T16" r="T17" b="T18"/>
                <a:pathLst>
                  <a:path w="941" h="324">
                    <a:moveTo>
                      <a:pt x="941" y="55"/>
                    </a:moveTo>
                    <a:lnTo>
                      <a:pt x="811" y="324"/>
                    </a:lnTo>
                    <a:lnTo>
                      <a:pt x="0" y="270"/>
                    </a:lnTo>
                    <a:lnTo>
                      <a:pt x="134" y="0"/>
                    </a:lnTo>
                    <a:lnTo>
                      <a:pt x="941" y="55"/>
                    </a:lnTo>
                    <a:close/>
                  </a:path>
                </a:pathLst>
              </a:custGeom>
              <a:solidFill>
                <a:srgbClr val="B768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 name="Freeform 498"/>
              <p:cNvSpPr>
                <a:spLocks/>
              </p:cNvSpPr>
              <p:nvPr/>
            </p:nvSpPr>
            <p:spPr bwMode="auto">
              <a:xfrm>
                <a:off x="1858" y="2335"/>
                <a:ext cx="1370" cy="406"/>
              </a:xfrm>
              <a:custGeom>
                <a:avLst/>
                <a:gdLst>
                  <a:gd name="T0" fmla="*/ 42441 w 838"/>
                  <a:gd name="T1" fmla="*/ 2932 h 248"/>
                  <a:gd name="T2" fmla="*/ 42769 w 838"/>
                  <a:gd name="T3" fmla="*/ 12809 h 248"/>
                  <a:gd name="T4" fmla="*/ 337 w 838"/>
                  <a:gd name="T5" fmla="*/ 9855 h 248"/>
                  <a:gd name="T6" fmla="*/ 0 w 838"/>
                  <a:gd name="T7" fmla="*/ 0 h 248"/>
                  <a:gd name="T8" fmla="*/ 42441 w 838"/>
                  <a:gd name="T9" fmla="*/ 2932 h 248"/>
                  <a:gd name="T10" fmla="*/ 0 60000 65536"/>
                  <a:gd name="T11" fmla="*/ 0 60000 65536"/>
                  <a:gd name="T12" fmla="*/ 0 60000 65536"/>
                  <a:gd name="T13" fmla="*/ 0 60000 65536"/>
                  <a:gd name="T14" fmla="*/ 0 60000 65536"/>
                  <a:gd name="T15" fmla="*/ 0 w 838"/>
                  <a:gd name="T16" fmla="*/ 0 h 248"/>
                  <a:gd name="T17" fmla="*/ 838 w 838"/>
                  <a:gd name="T18" fmla="*/ 248 h 248"/>
                </a:gdLst>
                <a:ahLst/>
                <a:cxnLst>
                  <a:cxn ang="T10">
                    <a:pos x="T0" y="T1"/>
                  </a:cxn>
                  <a:cxn ang="T11">
                    <a:pos x="T2" y="T3"/>
                  </a:cxn>
                  <a:cxn ang="T12">
                    <a:pos x="T4" y="T5"/>
                  </a:cxn>
                  <a:cxn ang="T13">
                    <a:pos x="T6" y="T7"/>
                  </a:cxn>
                  <a:cxn ang="T14">
                    <a:pos x="T8" y="T9"/>
                  </a:cxn>
                </a:cxnLst>
                <a:rect l="T15" t="T16" r="T17" b="T18"/>
                <a:pathLst>
                  <a:path w="838" h="248">
                    <a:moveTo>
                      <a:pt x="832" y="57"/>
                    </a:moveTo>
                    <a:lnTo>
                      <a:pt x="838" y="248"/>
                    </a:lnTo>
                    <a:lnTo>
                      <a:pt x="7" y="191"/>
                    </a:lnTo>
                    <a:lnTo>
                      <a:pt x="0" y="0"/>
                    </a:lnTo>
                    <a:lnTo>
                      <a:pt x="832" y="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 name="Freeform 499"/>
              <p:cNvSpPr>
                <a:spLocks/>
              </p:cNvSpPr>
              <p:nvPr/>
            </p:nvSpPr>
            <p:spPr bwMode="auto">
              <a:xfrm>
                <a:off x="1874" y="2345"/>
                <a:ext cx="1344" cy="386"/>
              </a:xfrm>
              <a:custGeom>
                <a:avLst/>
                <a:gdLst>
                  <a:gd name="T0" fmla="*/ 41731 w 822"/>
                  <a:gd name="T1" fmla="*/ 2815 h 236"/>
                  <a:gd name="T2" fmla="*/ 41975 w 822"/>
                  <a:gd name="T3" fmla="*/ 12080 h 236"/>
                  <a:gd name="T4" fmla="*/ 304 w 822"/>
                  <a:gd name="T5" fmla="*/ 9334 h 236"/>
                  <a:gd name="T6" fmla="*/ 0 w 822"/>
                  <a:gd name="T7" fmla="*/ 0 h 236"/>
                  <a:gd name="T8" fmla="*/ 41731 w 822"/>
                  <a:gd name="T9" fmla="*/ 2815 h 236"/>
                  <a:gd name="T10" fmla="*/ 0 60000 65536"/>
                  <a:gd name="T11" fmla="*/ 0 60000 65536"/>
                  <a:gd name="T12" fmla="*/ 0 60000 65536"/>
                  <a:gd name="T13" fmla="*/ 0 60000 65536"/>
                  <a:gd name="T14" fmla="*/ 0 60000 65536"/>
                  <a:gd name="T15" fmla="*/ 0 w 822"/>
                  <a:gd name="T16" fmla="*/ 0 h 236"/>
                  <a:gd name="T17" fmla="*/ 822 w 822"/>
                  <a:gd name="T18" fmla="*/ 236 h 236"/>
                </a:gdLst>
                <a:ahLst/>
                <a:cxnLst>
                  <a:cxn ang="T10">
                    <a:pos x="T0" y="T1"/>
                  </a:cxn>
                  <a:cxn ang="T11">
                    <a:pos x="T2" y="T3"/>
                  </a:cxn>
                  <a:cxn ang="T12">
                    <a:pos x="T4" y="T5"/>
                  </a:cxn>
                  <a:cxn ang="T13">
                    <a:pos x="T6" y="T7"/>
                  </a:cxn>
                  <a:cxn ang="T14">
                    <a:pos x="T8" y="T9"/>
                  </a:cxn>
                </a:cxnLst>
                <a:rect l="T15" t="T16" r="T17" b="T18"/>
                <a:pathLst>
                  <a:path w="822" h="236">
                    <a:moveTo>
                      <a:pt x="817" y="55"/>
                    </a:moveTo>
                    <a:lnTo>
                      <a:pt x="822" y="236"/>
                    </a:lnTo>
                    <a:lnTo>
                      <a:pt x="6" y="182"/>
                    </a:lnTo>
                    <a:lnTo>
                      <a:pt x="0" y="0"/>
                    </a:lnTo>
                    <a:lnTo>
                      <a:pt x="817" y="55"/>
                    </a:lnTo>
                    <a:close/>
                  </a:path>
                </a:pathLst>
              </a:custGeom>
              <a:solidFill>
                <a:srgbClr val="F2C1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 name="Freeform 500"/>
              <p:cNvSpPr>
                <a:spLocks/>
              </p:cNvSpPr>
              <p:nvPr/>
            </p:nvSpPr>
            <p:spPr bwMode="auto">
              <a:xfrm>
                <a:off x="2152" y="2414"/>
                <a:ext cx="962" cy="248"/>
              </a:xfrm>
              <a:custGeom>
                <a:avLst/>
                <a:gdLst>
                  <a:gd name="T0" fmla="*/ 0 w 588"/>
                  <a:gd name="T1" fmla="*/ 0 h 152"/>
                  <a:gd name="T2" fmla="*/ 247 w 588"/>
                  <a:gd name="T3" fmla="*/ 2622 h 152"/>
                  <a:gd name="T4" fmla="*/ 9775 w 588"/>
                  <a:gd name="T5" fmla="*/ 6924 h 152"/>
                  <a:gd name="T6" fmla="*/ 30185 w 588"/>
                  <a:gd name="T7" fmla="*/ 7641 h 152"/>
                  <a:gd name="T8" fmla="*/ 30185 w 588"/>
                  <a:gd name="T9" fmla="*/ 1607 h 152"/>
                  <a:gd name="T10" fmla="*/ 0 w 588"/>
                  <a:gd name="T11" fmla="*/ 0 h 152"/>
                  <a:gd name="T12" fmla="*/ 0 60000 65536"/>
                  <a:gd name="T13" fmla="*/ 0 60000 65536"/>
                  <a:gd name="T14" fmla="*/ 0 60000 65536"/>
                  <a:gd name="T15" fmla="*/ 0 60000 65536"/>
                  <a:gd name="T16" fmla="*/ 0 60000 65536"/>
                  <a:gd name="T17" fmla="*/ 0 60000 65536"/>
                  <a:gd name="T18" fmla="*/ 0 w 588"/>
                  <a:gd name="T19" fmla="*/ 0 h 152"/>
                  <a:gd name="T20" fmla="*/ 588 w 588"/>
                  <a:gd name="T21" fmla="*/ 152 h 152"/>
                </a:gdLst>
                <a:ahLst/>
                <a:cxnLst>
                  <a:cxn ang="T12">
                    <a:pos x="T0" y="T1"/>
                  </a:cxn>
                  <a:cxn ang="T13">
                    <a:pos x="T2" y="T3"/>
                  </a:cxn>
                  <a:cxn ang="T14">
                    <a:pos x="T4" y="T5"/>
                  </a:cxn>
                  <a:cxn ang="T15">
                    <a:pos x="T6" y="T7"/>
                  </a:cxn>
                  <a:cxn ang="T16">
                    <a:pos x="T8" y="T9"/>
                  </a:cxn>
                  <a:cxn ang="T17">
                    <a:pos x="T10" y="T11"/>
                  </a:cxn>
                </a:cxnLst>
                <a:rect l="T18" t="T19" r="T20" b="T21"/>
                <a:pathLst>
                  <a:path w="588" h="152">
                    <a:moveTo>
                      <a:pt x="0" y="0"/>
                    </a:moveTo>
                    <a:lnTo>
                      <a:pt x="5" y="52"/>
                    </a:lnTo>
                    <a:lnTo>
                      <a:pt x="191" y="138"/>
                    </a:lnTo>
                    <a:lnTo>
                      <a:pt x="588" y="152"/>
                    </a:lnTo>
                    <a:lnTo>
                      <a:pt x="588" y="32"/>
                    </a:lnTo>
                    <a:lnTo>
                      <a:pt x="0" y="0"/>
                    </a:lnTo>
                    <a:close/>
                  </a:path>
                </a:pathLst>
              </a:custGeom>
              <a:solidFill>
                <a:srgbClr val="FFD8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 name="Freeform 501"/>
              <p:cNvSpPr>
                <a:spLocks/>
              </p:cNvSpPr>
              <p:nvPr/>
            </p:nvSpPr>
            <p:spPr bwMode="auto">
              <a:xfrm>
                <a:off x="1999" y="2446"/>
                <a:ext cx="101" cy="71"/>
              </a:xfrm>
              <a:custGeom>
                <a:avLst/>
                <a:gdLst>
                  <a:gd name="T0" fmla="*/ 1587 w 62"/>
                  <a:gd name="T1" fmla="*/ 0 h 43"/>
                  <a:gd name="T2" fmla="*/ 2136 w 62"/>
                  <a:gd name="T3" fmla="*/ 96 h 43"/>
                  <a:gd name="T4" fmla="*/ 2611 w 62"/>
                  <a:gd name="T5" fmla="*/ 401 h 43"/>
                  <a:gd name="T6" fmla="*/ 2914 w 62"/>
                  <a:gd name="T7" fmla="*/ 717 h 43"/>
                  <a:gd name="T8" fmla="*/ 3087 w 62"/>
                  <a:gd name="T9" fmla="*/ 1184 h 43"/>
                  <a:gd name="T10" fmla="*/ 2914 w 62"/>
                  <a:gd name="T11" fmla="*/ 1709 h 43"/>
                  <a:gd name="T12" fmla="*/ 2611 w 62"/>
                  <a:gd name="T13" fmla="*/ 2052 h 43"/>
                  <a:gd name="T14" fmla="*/ 2136 w 62"/>
                  <a:gd name="T15" fmla="*/ 2303 h 43"/>
                  <a:gd name="T16" fmla="*/ 1587 w 62"/>
                  <a:gd name="T17" fmla="*/ 2373 h 43"/>
                  <a:gd name="T18" fmla="*/ 950 w 62"/>
                  <a:gd name="T19" fmla="*/ 2303 h 43"/>
                  <a:gd name="T20" fmla="*/ 481 w 62"/>
                  <a:gd name="T21" fmla="*/ 2052 h 43"/>
                  <a:gd name="T22" fmla="*/ 147 w 62"/>
                  <a:gd name="T23" fmla="*/ 1709 h 43"/>
                  <a:gd name="T24" fmla="*/ 0 w 62"/>
                  <a:gd name="T25" fmla="*/ 1184 h 43"/>
                  <a:gd name="T26" fmla="*/ 147 w 62"/>
                  <a:gd name="T27" fmla="*/ 717 h 43"/>
                  <a:gd name="T28" fmla="*/ 481 w 62"/>
                  <a:gd name="T29" fmla="*/ 401 h 43"/>
                  <a:gd name="T30" fmla="*/ 950 w 62"/>
                  <a:gd name="T31" fmla="*/ 96 h 43"/>
                  <a:gd name="T32" fmla="*/ 1587 w 62"/>
                  <a:gd name="T33" fmla="*/ 0 h 4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2"/>
                  <a:gd name="T52" fmla="*/ 0 h 43"/>
                  <a:gd name="T53" fmla="*/ 62 w 62"/>
                  <a:gd name="T54" fmla="*/ 43 h 4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2" h="43">
                    <a:moveTo>
                      <a:pt x="32" y="0"/>
                    </a:moveTo>
                    <a:lnTo>
                      <a:pt x="43" y="2"/>
                    </a:lnTo>
                    <a:lnTo>
                      <a:pt x="53" y="7"/>
                    </a:lnTo>
                    <a:lnTo>
                      <a:pt x="59" y="13"/>
                    </a:lnTo>
                    <a:lnTo>
                      <a:pt x="62" y="21"/>
                    </a:lnTo>
                    <a:lnTo>
                      <a:pt x="59" y="31"/>
                    </a:lnTo>
                    <a:lnTo>
                      <a:pt x="53" y="37"/>
                    </a:lnTo>
                    <a:lnTo>
                      <a:pt x="43" y="42"/>
                    </a:lnTo>
                    <a:lnTo>
                      <a:pt x="32" y="43"/>
                    </a:lnTo>
                    <a:lnTo>
                      <a:pt x="19" y="42"/>
                    </a:lnTo>
                    <a:lnTo>
                      <a:pt x="10" y="37"/>
                    </a:lnTo>
                    <a:lnTo>
                      <a:pt x="3" y="31"/>
                    </a:lnTo>
                    <a:lnTo>
                      <a:pt x="0" y="21"/>
                    </a:lnTo>
                    <a:lnTo>
                      <a:pt x="3" y="13"/>
                    </a:lnTo>
                    <a:lnTo>
                      <a:pt x="10" y="7"/>
                    </a:lnTo>
                    <a:lnTo>
                      <a:pt x="19" y="2"/>
                    </a:lnTo>
                    <a:lnTo>
                      <a:pt x="3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 name="Freeform 502"/>
              <p:cNvSpPr>
                <a:spLocks/>
              </p:cNvSpPr>
              <p:nvPr/>
            </p:nvSpPr>
            <p:spPr bwMode="auto">
              <a:xfrm>
                <a:off x="2007" y="2453"/>
                <a:ext cx="85" cy="59"/>
              </a:xfrm>
              <a:custGeom>
                <a:avLst/>
                <a:gdLst>
                  <a:gd name="T0" fmla="*/ 1285 w 52"/>
                  <a:gd name="T1" fmla="*/ 0 h 36"/>
                  <a:gd name="T2" fmla="*/ 1769 w 52"/>
                  <a:gd name="T3" fmla="*/ 56 h 36"/>
                  <a:gd name="T4" fmla="*/ 2315 w 52"/>
                  <a:gd name="T5" fmla="*/ 215 h 36"/>
                  <a:gd name="T6" fmla="*/ 2589 w 52"/>
                  <a:gd name="T7" fmla="*/ 577 h 36"/>
                  <a:gd name="T8" fmla="*/ 2648 w 52"/>
                  <a:gd name="T9" fmla="*/ 993 h 36"/>
                  <a:gd name="T10" fmla="*/ 2589 w 52"/>
                  <a:gd name="T11" fmla="*/ 1298 h 36"/>
                  <a:gd name="T12" fmla="*/ 2315 w 52"/>
                  <a:gd name="T13" fmla="*/ 1627 h 36"/>
                  <a:gd name="T14" fmla="*/ 1769 w 52"/>
                  <a:gd name="T15" fmla="*/ 1796 h 36"/>
                  <a:gd name="T16" fmla="*/ 1285 w 52"/>
                  <a:gd name="T17" fmla="*/ 1883 h 36"/>
                  <a:gd name="T18" fmla="*/ 812 w 52"/>
                  <a:gd name="T19" fmla="*/ 1796 h 36"/>
                  <a:gd name="T20" fmla="*/ 400 w 52"/>
                  <a:gd name="T21" fmla="*/ 1627 h 36"/>
                  <a:gd name="T22" fmla="*/ 92 w 52"/>
                  <a:gd name="T23" fmla="*/ 1298 h 36"/>
                  <a:gd name="T24" fmla="*/ 0 w 52"/>
                  <a:gd name="T25" fmla="*/ 993 h 36"/>
                  <a:gd name="T26" fmla="*/ 92 w 52"/>
                  <a:gd name="T27" fmla="*/ 577 h 36"/>
                  <a:gd name="T28" fmla="*/ 400 w 52"/>
                  <a:gd name="T29" fmla="*/ 215 h 36"/>
                  <a:gd name="T30" fmla="*/ 812 w 52"/>
                  <a:gd name="T31" fmla="*/ 56 h 36"/>
                  <a:gd name="T32" fmla="*/ 1285 w 52"/>
                  <a:gd name="T33" fmla="*/ 0 h 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2"/>
                  <a:gd name="T52" fmla="*/ 0 h 36"/>
                  <a:gd name="T53" fmla="*/ 52 w 52"/>
                  <a:gd name="T54" fmla="*/ 36 h 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2" h="36">
                    <a:moveTo>
                      <a:pt x="25" y="0"/>
                    </a:moveTo>
                    <a:lnTo>
                      <a:pt x="35" y="1"/>
                    </a:lnTo>
                    <a:lnTo>
                      <a:pt x="45" y="4"/>
                    </a:lnTo>
                    <a:lnTo>
                      <a:pt x="51" y="11"/>
                    </a:lnTo>
                    <a:lnTo>
                      <a:pt x="52" y="19"/>
                    </a:lnTo>
                    <a:lnTo>
                      <a:pt x="51" y="25"/>
                    </a:lnTo>
                    <a:lnTo>
                      <a:pt x="45" y="31"/>
                    </a:lnTo>
                    <a:lnTo>
                      <a:pt x="35" y="35"/>
                    </a:lnTo>
                    <a:lnTo>
                      <a:pt x="25" y="36"/>
                    </a:lnTo>
                    <a:lnTo>
                      <a:pt x="16" y="35"/>
                    </a:lnTo>
                    <a:lnTo>
                      <a:pt x="8" y="31"/>
                    </a:lnTo>
                    <a:lnTo>
                      <a:pt x="2" y="25"/>
                    </a:lnTo>
                    <a:lnTo>
                      <a:pt x="0" y="19"/>
                    </a:lnTo>
                    <a:lnTo>
                      <a:pt x="2" y="11"/>
                    </a:lnTo>
                    <a:lnTo>
                      <a:pt x="8" y="4"/>
                    </a:lnTo>
                    <a:lnTo>
                      <a:pt x="16" y="1"/>
                    </a:lnTo>
                    <a:lnTo>
                      <a:pt x="25" y="0"/>
                    </a:lnTo>
                    <a:close/>
                  </a:path>
                </a:pathLst>
              </a:custGeom>
              <a:solidFill>
                <a:srgbClr val="B768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 name="Freeform 503"/>
              <p:cNvSpPr>
                <a:spLocks/>
              </p:cNvSpPr>
              <p:nvPr/>
            </p:nvSpPr>
            <p:spPr bwMode="auto">
              <a:xfrm>
                <a:off x="2680" y="2515"/>
                <a:ext cx="327" cy="59"/>
              </a:xfrm>
              <a:custGeom>
                <a:avLst/>
                <a:gdLst>
                  <a:gd name="T0" fmla="*/ 10229 w 200"/>
                  <a:gd name="T1" fmla="*/ 888 h 36"/>
                  <a:gd name="T2" fmla="*/ 10229 w 200"/>
                  <a:gd name="T3" fmla="*/ 1796 h 36"/>
                  <a:gd name="T4" fmla="*/ 6939 w 200"/>
                  <a:gd name="T5" fmla="*/ 1550 h 36"/>
                  <a:gd name="T6" fmla="*/ 6648 w 200"/>
                  <a:gd name="T7" fmla="*/ 1703 h 36"/>
                  <a:gd name="T8" fmla="*/ 6197 w 200"/>
                  <a:gd name="T9" fmla="*/ 1796 h 36"/>
                  <a:gd name="T10" fmla="*/ 5561 w 200"/>
                  <a:gd name="T11" fmla="*/ 1883 h 36"/>
                  <a:gd name="T12" fmla="*/ 4964 w 200"/>
                  <a:gd name="T13" fmla="*/ 1883 h 36"/>
                  <a:gd name="T14" fmla="*/ 4179 w 200"/>
                  <a:gd name="T15" fmla="*/ 1796 h 36"/>
                  <a:gd name="T16" fmla="*/ 3633 w 200"/>
                  <a:gd name="T17" fmla="*/ 1647 h 36"/>
                  <a:gd name="T18" fmla="*/ 3152 w 200"/>
                  <a:gd name="T19" fmla="*/ 1455 h 36"/>
                  <a:gd name="T20" fmla="*/ 2745 w 200"/>
                  <a:gd name="T21" fmla="*/ 1298 h 36"/>
                  <a:gd name="T22" fmla="*/ 56 w 200"/>
                  <a:gd name="T23" fmla="*/ 1039 h 36"/>
                  <a:gd name="T24" fmla="*/ 0 w 200"/>
                  <a:gd name="T25" fmla="*/ 151 h 36"/>
                  <a:gd name="T26" fmla="*/ 2745 w 200"/>
                  <a:gd name="T27" fmla="*/ 405 h 36"/>
                  <a:gd name="T28" fmla="*/ 3152 w 200"/>
                  <a:gd name="T29" fmla="*/ 151 h 36"/>
                  <a:gd name="T30" fmla="*/ 3729 w 200"/>
                  <a:gd name="T31" fmla="*/ 56 h 36"/>
                  <a:gd name="T32" fmla="*/ 4274 w 200"/>
                  <a:gd name="T33" fmla="*/ 0 h 36"/>
                  <a:gd name="T34" fmla="*/ 4964 w 200"/>
                  <a:gd name="T35" fmla="*/ 0 h 36"/>
                  <a:gd name="T36" fmla="*/ 5651 w 200"/>
                  <a:gd name="T37" fmla="*/ 56 h 36"/>
                  <a:gd name="T38" fmla="*/ 6381 w 200"/>
                  <a:gd name="T39" fmla="*/ 151 h 36"/>
                  <a:gd name="T40" fmla="*/ 6939 w 200"/>
                  <a:gd name="T41" fmla="*/ 405 h 36"/>
                  <a:gd name="T42" fmla="*/ 7317 w 200"/>
                  <a:gd name="T43" fmla="*/ 634 h 36"/>
                  <a:gd name="T44" fmla="*/ 10229 w 200"/>
                  <a:gd name="T45" fmla="*/ 888 h 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0"/>
                  <a:gd name="T70" fmla="*/ 0 h 36"/>
                  <a:gd name="T71" fmla="*/ 200 w 200"/>
                  <a:gd name="T72" fmla="*/ 36 h 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0" h="36">
                    <a:moveTo>
                      <a:pt x="200" y="17"/>
                    </a:moveTo>
                    <a:lnTo>
                      <a:pt x="200" y="35"/>
                    </a:lnTo>
                    <a:lnTo>
                      <a:pt x="136" y="30"/>
                    </a:lnTo>
                    <a:lnTo>
                      <a:pt x="130" y="33"/>
                    </a:lnTo>
                    <a:lnTo>
                      <a:pt x="121" y="35"/>
                    </a:lnTo>
                    <a:lnTo>
                      <a:pt x="109" y="36"/>
                    </a:lnTo>
                    <a:lnTo>
                      <a:pt x="97" y="36"/>
                    </a:lnTo>
                    <a:lnTo>
                      <a:pt x="82" y="35"/>
                    </a:lnTo>
                    <a:lnTo>
                      <a:pt x="71" y="32"/>
                    </a:lnTo>
                    <a:lnTo>
                      <a:pt x="62" y="28"/>
                    </a:lnTo>
                    <a:lnTo>
                      <a:pt x="54" y="25"/>
                    </a:lnTo>
                    <a:lnTo>
                      <a:pt x="1" y="20"/>
                    </a:lnTo>
                    <a:lnTo>
                      <a:pt x="0" y="3"/>
                    </a:lnTo>
                    <a:lnTo>
                      <a:pt x="54" y="8"/>
                    </a:lnTo>
                    <a:lnTo>
                      <a:pt x="62" y="3"/>
                    </a:lnTo>
                    <a:lnTo>
                      <a:pt x="73" y="1"/>
                    </a:lnTo>
                    <a:lnTo>
                      <a:pt x="84" y="0"/>
                    </a:lnTo>
                    <a:lnTo>
                      <a:pt x="97" y="0"/>
                    </a:lnTo>
                    <a:lnTo>
                      <a:pt x="111" y="1"/>
                    </a:lnTo>
                    <a:lnTo>
                      <a:pt x="125" y="3"/>
                    </a:lnTo>
                    <a:lnTo>
                      <a:pt x="136" y="8"/>
                    </a:lnTo>
                    <a:lnTo>
                      <a:pt x="143" y="12"/>
                    </a:lnTo>
                    <a:lnTo>
                      <a:pt x="20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 name="Freeform 504"/>
              <p:cNvSpPr>
                <a:spLocks/>
              </p:cNvSpPr>
              <p:nvPr/>
            </p:nvSpPr>
            <p:spPr bwMode="auto">
              <a:xfrm>
                <a:off x="1459" y="2517"/>
                <a:ext cx="1614" cy="841"/>
              </a:xfrm>
              <a:custGeom>
                <a:avLst/>
                <a:gdLst>
                  <a:gd name="T0" fmla="*/ 10085 w 987"/>
                  <a:gd name="T1" fmla="*/ 0 h 515"/>
                  <a:gd name="T2" fmla="*/ 44585 w 987"/>
                  <a:gd name="T3" fmla="*/ 11266 h 515"/>
                  <a:gd name="T4" fmla="*/ 50454 w 987"/>
                  <a:gd name="T5" fmla="*/ 11593 h 515"/>
                  <a:gd name="T6" fmla="*/ 50121 w 987"/>
                  <a:gd name="T7" fmla="*/ 12953 h 515"/>
                  <a:gd name="T8" fmla="*/ 50121 w 987"/>
                  <a:gd name="T9" fmla="*/ 13030 h 515"/>
                  <a:gd name="T10" fmla="*/ 50121 w 987"/>
                  <a:gd name="T11" fmla="*/ 13098 h 515"/>
                  <a:gd name="T12" fmla="*/ 50059 w 987"/>
                  <a:gd name="T13" fmla="*/ 13299 h 515"/>
                  <a:gd name="T14" fmla="*/ 49962 w 987"/>
                  <a:gd name="T15" fmla="*/ 13355 h 515"/>
                  <a:gd name="T16" fmla="*/ 49256 w 987"/>
                  <a:gd name="T17" fmla="*/ 14387 h 515"/>
                  <a:gd name="T18" fmla="*/ 48682 w 987"/>
                  <a:gd name="T19" fmla="*/ 16876 h 515"/>
                  <a:gd name="T20" fmla="*/ 41782 w 987"/>
                  <a:gd name="T21" fmla="*/ 24366 h 515"/>
                  <a:gd name="T22" fmla="*/ 40553 w 987"/>
                  <a:gd name="T23" fmla="*/ 25976 h 515"/>
                  <a:gd name="T24" fmla="*/ 40399 w 987"/>
                  <a:gd name="T25" fmla="*/ 26032 h 515"/>
                  <a:gd name="T26" fmla="*/ 40180 w 987"/>
                  <a:gd name="T27" fmla="*/ 26032 h 515"/>
                  <a:gd name="T28" fmla="*/ 40026 w 987"/>
                  <a:gd name="T29" fmla="*/ 26032 h 515"/>
                  <a:gd name="T30" fmla="*/ 39905 w 987"/>
                  <a:gd name="T31" fmla="*/ 26032 h 515"/>
                  <a:gd name="T32" fmla="*/ 206 w 987"/>
                  <a:gd name="T33" fmla="*/ 12381 h 515"/>
                  <a:gd name="T34" fmla="*/ 56 w 987"/>
                  <a:gd name="T35" fmla="*/ 12288 h 515"/>
                  <a:gd name="T36" fmla="*/ 0 w 987"/>
                  <a:gd name="T37" fmla="*/ 12233 h 515"/>
                  <a:gd name="T38" fmla="*/ 0 w 987"/>
                  <a:gd name="T39" fmla="*/ 12074 h 515"/>
                  <a:gd name="T40" fmla="*/ 0 w 987"/>
                  <a:gd name="T41" fmla="*/ 11985 h 515"/>
                  <a:gd name="T42" fmla="*/ 0 w 987"/>
                  <a:gd name="T43" fmla="*/ 11985 h 515"/>
                  <a:gd name="T44" fmla="*/ 401 w 987"/>
                  <a:gd name="T45" fmla="*/ 9651 h 515"/>
                  <a:gd name="T46" fmla="*/ 1836 w 987"/>
                  <a:gd name="T47" fmla="*/ 9741 h 515"/>
                  <a:gd name="T48" fmla="*/ 9501 w 987"/>
                  <a:gd name="T49" fmla="*/ 91 h 515"/>
                  <a:gd name="T50" fmla="*/ 9568 w 987"/>
                  <a:gd name="T51" fmla="*/ 0 h 515"/>
                  <a:gd name="T52" fmla="*/ 9733 w 987"/>
                  <a:gd name="T53" fmla="*/ 0 h 515"/>
                  <a:gd name="T54" fmla="*/ 9905 w 987"/>
                  <a:gd name="T55" fmla="*/ 0 h 515"/>
                  <a:gd name="T56" fmla="*/ 10085 w 987"/>
                  <a:gd name="T57" fmla="*/ 0 h 51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87"/>
                  <a:gd name="T88" fmla="*/ 0 h 515"/>
                  <a:gd name="T89" fmla="*/ 987 w 987"/>
                  <a:gd name="T90" fmla="*/ 515 h 51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87" h="515">
                    <a:moveTo>
                      <a:pt x="197" y="0"/>
                    </a:moveTo>
                    <a:lnTo>
                      <a:pt x="872" y="223"/>
                    </a:lnTo>
                    <a:lnTo>
                      <a:pt x="987" y="229"/>
                    </a:lnTo>
                    <a:lnTo>
                      <a:pt x="980" y="256"/>
                    </a:lnTo>
                    <a:lnTo>
                      <a:pt x="980" y="258"/>
                    </a:lnTo>
                    <a:lnTo>
                      <a:pt x="980" y="259"/>
                    </a:lnTo>
                    <a:lnTo>
                      <a:pt x="979" y="263"/>
                    </a:lnTo>
                    <a:lnTo>
                      <a:pt x="977" y="264"/>
                    </a:lnTo>
                    <a:lnTo>
                      <a:pt x="963" y="285"/>
                    </a:lnTo>
                    <a:lnTo>
                      <a:pt x="952" y="334"/>
                    </a:lnTo>
                    <a:lnTo>
                      <a:pt x="817" y="482"/>
                    </a:lnTo>
                    <a:lnTo>
                      <a:pt x="793" y="514"/>
                    </a:lnTo>
                    <a:lnTo>
                      <a:pt x="790" y="515"/>
                    </a:lnTo>
                    <a:lnTo>
                      <a:pt x="786" y="515"/>
                    </a:lnTo>
                    <a:lnTo>
                      <a:pt x="783" y="515"/>
                    </a:lnTo>
                    <a:lnTo>
                      <a:pt x="780" y="515"/>
                    </a:lnTo>
                    <a:lnTo>
                      <a:pt x="4" y="245"/>
                    </a:lnTo>
                    <a:lnTo>
                      <a:pt x="1" y="243"/>
                    </a:lnTo>
                    <a:lnTo>
                      <a:pt x="0" y="242"/>
                    </a:lnTo>
                    <a:lnTo>
                      <a:pt x="0" y="239"/>
                    </a:lnTo>
                    <a:lnTo>
                      <a:pt x="0" y="237"/>
                    </a:lnTo>
                    <a:lnTo>
                      <a:pt x="8" y="191"/>
                    </a:lnTo>
                    <a:lnTo>
                      <a:pt x="36" y="193"/>
                    </a:lnTo>
                    <a:lnTo>
                      <a:pt x="186" y="2"/>
                    </a:lnTo>
                    <a:lnTo>
                      <a:pt x="187" y="0"/>
                    </a:lnTo>
                    <a:lnTo>
                      <a:pt x="190" y="0"/>
                    </a:lnTo>
                    <a:lnTo>
                      <a:pt x="194" y="0"/>
                    </a:lnTo>
                    <a:lnTo>
                      <a:pt x="19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 name="Freeform 505"/>
              <p:cNvSpPr>
                <a:spLocks/>
              </p:cNvSpPr>
              <p:nvPr/>
            </p:nvSpPr>
            <p:spPr bwMode="auto">
              <a:xfrm>
                <a:off x="2814" y="2996"/>
                <a:ext cx="206" cy="272"/>
              </a:xfrm>
              <a:custGeom>
                <a:avLst/>
                <a:gdLst>
                  <a:gd name="T0" fmla="*/ 6437 w 126"/>
                  <a:gd name="T1" fmla="*/ 0 h 167"/>
                  <a:gd name="T2" fmla="*/ 5940 w 126"/>
                  <a:gd name="T3" fmla="*/ 2041 h 167"/>
                  <a:gd name="T4" fmla="*/ 0 w 126"/>
                  <a:gd name="T5" fmla="*/ 8274 h 167"/>
                  <a:gd name="T6" fmla="*/ 6437 w 126"/>
                  <a:gd name="T7" fmla="*/ 0 h 167"/>
                  <a:gd name="T8" fmla="*/ 0 60000 65536"/>
                  <a:gd name="T9" fmla="*/ 0 60000 65536"/>
                  <a:gd name="T10" fmla="*/ 0 60000 65536"/>
                  <a:gd name="T11" fmla="*/ 0 60000 65536"/>
                  <a:gd name="T12" fmla="*/ 0 w 126"/>
                  <a:gd name="T13" fmla="*/ 0 h 167"/>
                  <a:gd name="T14" fmla="*/ 126 w 126"/>
                  <a:gd name="T15" fmla="*/ 167 h 167"/>
                </a:gdLst>
                <a:ahLst/>
                <a:cxnLst>
                  <a:cxn ang="T8">
                    <a:pos x="T0" y="T1"/>
                  </a:cxn>
                  <a:cxn ang="T9">
                    <a:pos x="T2" y="T3"/>
                  </a:cxn>
                  <a:cxn ang="T10">
                    <a:pos x="T4" y="T5"/>
                  </a:cxn>
                  <a:cxn ang="T11">
                    <a:pos x="T6" y="T7"/>
                  </a:cxn>
                </a:cxnLst>
                <a:rect l="T12" t="T13" r="T14" b="T15"/>
                <a:pathLst>
                  <a:path w="126" h="167">
                    <a:moveTo>
                      <a:pt x="126" y="0"/>
                    </a:moveTo>
                    <a:lnTo>
                      <a:pt x="116" y="41"/>
                    </a:lnTo>
                    <a:lnTo>
                      <a:pt x="0" y="167"/>
                    </a:lnTo>
                    <a:lnTo>
                      <a:pt x="126" y="0"/>
                    </a:lnTo>
                    <a:close/>
                  </a:path>
                </a:pathLst>
              </a:custGeom>
              <a:solidFill>
                <a:srgbClr val="FF870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 name="Freeform 506"/>
              <p:cNvSpPr>
                <a:spLocks/>
              </p:cNvSpPr>
              <p:nvPr/>
            </p:nvSpPr>
            <p:spPr bwMode="auto">
              <a:xfrm>
                <a:off x="1469" y="2523"/>
                <a:ext cx="1599" cy="826"/>
              </a:xfrm>
              <a:custGeom>
                <a:avLst/>
                <a:gdLst>
                  <a:gd name="T0" fmla="*/ 9896 w 978"/>
                  <a:gd name="T1" fmla="*/ 56 h 505"/>
                  <a:gd name="T2" fmla="*/ 43920 w 978"/>
                  <a:gd name="T3" fmla="*/ 11271 h 505"/>
                  <a:gd name="T4" fmla="*/ 49934 w 978"/>
                  <a:gd name="T5" fmla="*/ 11531 h 505"/>
                  <a:gd name="T6" fmla="*/ 49584 w 978"/>
                  <a:gd name="T7" fmla="*/ 12895 h 505"/>
                  <a:gd name="T8" fmla="*/ 49584 w 978"/>
                  <a:gd name="T9" fmla="*/ 13061 h 505"/>
                  <a:gd name="T10" fmla="*/ 49433 w 978"/>
                  <a:gd name="T11" fmla="*/ 13286 h 505"/>
                  <a:gd name="T12" fmla="*/ 49311 w 978"/>
                  <a:gd name="T13" fmla="*/ 13313 h 505"/>
                  <a:gd name="T14" fmla="*/ 49276 w 978"/>
                  <a:gd name="T15" fmla="*/ 13443 h 505"/>
                  <a:gd name="T16" fmla="*/ 39942 w 978"/>
                  <a:gd name="T17" fmla="*/ 25783 h 505"/>
                  <a:gd name="T18" fmla="*/ 39826 w 978"/>
                  <a:gd name="T19" fmla="*/ 25876 h 505"/>
                  <a:gd name="T20" fmla="*/ 39648 w 978"/>
                  <a:gd name="T21" fmla="*/ 25876 h 505"/>
                  <a:gd name="T22" fmla="*/ 39501 w 978"/>
                  <a:gd name="T23" fmla="*/ 25876 h 505"/>
                  <a:gd name="T24" fmla="*/ 39378 w 978"/>
                  <a:gd name="T25" fmla="*/ 25876 h 505"/>
                  <a:gd name="T26" fmla="*/ 245 w 978"/>
                  <a:gd name="T27" fmla="*/ 12172 h 505"/>
                  <a:gd name="T28" fmla="*/ 92 w 978"/>
                  <a:gd name="T29" fmla="*/ 12082 h 505"/>
                  <a:gd name="T30" fmla="*/ 0 w 978"/>
                  <a:gd name="T31" fmla="*/ 12025 h 505"/>
                  <a:gd name="T32" fmla="*/ 0 w 978"/>
                  <a:gd name="T33" fmla="*/ 11876 h 505"/>
                  <a:gd name="T34" fmla="*/ 0 w 978"/>
                  <a:gd name="T35" fmla="*/ 11777 h 505"/>
                  <a:gd name="T36" fmla="*/ 0 w 978"/>
                  <a:gd name="T37" fmla="*/ 11777 h 505"/>
                  <a:gd name="T38" fmla="*/ 401 w 978"/>
                  <a:gd name="T39" fmla="*/ 9591 h 505"/>
                  <a:gd name="T40" fmla="*/ 1777 w 978"/>
                  <a:gd name="T41" fmla="*/ 9672 h 505"/>
                  <a:gd name="T42" fmla="*/ 9347 w 978"/>
                  <a:gd name="T43" fmla="*/ 150 h 505"/>
                  <a:gd name="T44" fmla="*/ 9396 w 978"/>
                  <a:gd name="T45" fmla="*/ 56 h 505"/>
                  <a:gd name="T46" fmla="*/ 9498 w 978"/>
                  <a:gd name="T47" fmla="*/ 0 h 505"/>
                  <a:gd name="T48" fmla="*/ 9746 w 978"/>
                  <a:gd name="T49" fmla="*/ 0 h 505"/>
                  <a:gd name="T50" fmla="*/ 9896 w 978"/>
                  <a:gd name="T51" fmla="*/ 56 h 50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78"/>
                  <a:gd name="T79" fmla="*/ 0 h 505"/>
                  <a:gd name="T80" fmla="*/ 978 w 978"/>
                  <a:gd name="T81" fmla="*/ 505 h 50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78" h="505">
                    <a:moveTo>
                      <a:pt x="194" y="1"/>
                    </a:moveTo>
                    <a:lnTo>
                      <a:pt x="860" y="220"/>
                    </a:lnTo>
                    <a:lnTo>
                      <a:pt x="978" y="225"/>
                    </a:lnTo>
                    <a:lnTo>
                      <a:pt x="971" y="252"/>
                    </a:lnTo>
                    <a:lnTo>
                      <a:pt x="971" y="255"/>
                    </a:lnTo>
                    <a:lnTo>
                      <a:pt x="968" y="259"/>
                    </a:lnTo>
                    <a:lnTo>
                      <a:pt x="966" y="260"/>
                    </a:lnTo>
                    <a:lnTo>
                      <a:pt x="965" y="262"/>
                    </a:lnTo>
                    <a:lnTo>
                      <a:pt x="782" y="503"/>
                    </a:lnTo>
                    <a:lnTo>
                      <a:pt x="780" y="505"/>
                    </a:lnTo>
                    <a:lnTo>
                      <a:pt x="777" y="505"/>
                    </a:lnTo>
                    <a:lnTo>
                      <a:pt x="774" y="505"/>
                    </a:lnTo>
                    <a:lnTo>
                      <a:pt x="771" y="505"/>
                    </a:lnTo>
                    <a:lnTo>
                      <a:pt x="5" y="238"/>
                    </a:lnTo>
                    <a:lnTo>
                      <a:pt x="2" y="236"/>
                    </a:lnTo>
                    <a:lnTo>
                      <a:pt x="0" y="235"/>
                    </a:lnTo>
                    <a:lnTo>
                      <a:pt x="0" y="232"/>
                    </a:lnTo>
                    <a:lnTo>
                      <a:pt x="0" y="230"/>
                    </a:lnTo>
                    <a:lnTo>
                      <a:pt x="8" y="187"/>
                    </a:lnTo>
                    <a:lnTo>
                      <a:pt x="35" y="189"/>
                    </a:lnTo>
                    <a:lnTo>
                      <a:pt x="183" y="3"/>
                    </a:lnTo>
                    <a:lnTo>
                      <a:pt x="184" y="1"/>
                    </a:lnTo>
                    <a:lnTo>
                      <a:pt x="186" y="0"/>
                    </a:lnTo>
                    <a:lnTo>
                      <a:pt x="191" y="0"/>
                    </a:lnTo>
                    <a:lnTo>
                      <a:pt x="194" y="1"/>
                    </a:lnTo>
                    <a:close/>
                  </a:path>
                </a:pathLst>
              </a:custGeom>
              <a:solidFill>
                <a:srgbClr val="FFBF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 name="Freeform 507"/>
              <p:cNvSpPr>
                <a:spLocks/>
              </p:cNvSpPr>
              <p:nvPr/>
            </p:nvSpPr>
            <p:spPr bwMode="auto">
              <a:xfrm>
                <a:off x="2731" y="2870"/>
                <a:ext cx="337" cy="479"/>
              </a:xfrm>
              <a:custGeom>
                <a:avLst/>
                <a:gdLst>
                  <a:gd name="T0" fmla="*/ 0 w 206"/>
                  <a:gd name="T1" fmla="*/ 14950 h 293"/>
                  <a:gd name="T2" fmla="*/ 3444 w 206"/>
                  <a:gd name="T3" fmla="*/ 0 h 293"/>
                  <a:gd name="T4" fmla="*/ 4517 w 206"/>
                  <a:gd name="T5" fmla="*/ 401 h 293"/>
                  <a:gd name="T6" fmla="*/ 10555 w 206"/>
                  <a:gd name="T7" fmla="*/ 656 h 293"/>
                  <a:gd name="T8" fmla="*/ 10218 w 206"/>
                  <a:gd name="T9" fmla="*/ 2024 h 293"/>
                  <a:gd name="T10" fmla="*/ 10218 w 206"/>
                  <a:gd name="T11" fmla="*/ 2173 h 293"/>
                  <a:gd name="T12" fmla="*/ 10059 w 206"/>
                  <a:gd name="T13" fmla="*/ 2408 h 293"/>
                  <a:gd name="T14" fmla="*/ 9948 w 206"/>
                  <a:gd name="T15" fmla="*/ 2442 h 293"/>
                  <a:gd name="T16" fmla="*/ 9912 w 206"/>
                  <a:gd name="T17" fmla="*/ 2555 h 293"/>
                  <a:gd name="T18" fmla="*/ 504 w 206"/>
                  <a:gd name="T19" fmla="*/ 14852 h 293"/>
                  <a:gd name="T20" fmla="*/ 404 w 206"/>
                  <a:gd name="T21" fmla="*/ 14950 h 293"/>
                  <a:gd name="T22" fmla="*/ 247 w 206"/>
                  <a:gd name="T23" fmla="*/ 14950 h 293"/>
                  <a:gd name="T24" fmla="*/ 206 w 206"/>
                  <a:gd name="T25" fmla="*/ 14950 h 293"/>
                  <a:gd name="T26" fmla="*/ 0 w 206"/>
                  <a:gd name="T27" fmla="*/ 14950 h 29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06"/>
                  <a:gd name="T43" fmla="*/ 0 h 293"/>
                  <a:gd name="T44" fmla="*/ 206 w 206"/>
                  <a:gd name="T45" fmla="*/ 293 h 29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06" h="293">
                    <a:moveTo>
                      <a:pt x="0" y="293"/>
                    </a:moveTo>
                    <a:lnTo>
                      <a:pt x="67" y="0"/>
                    </a:lnTo>
                    <a:lnTo>
                      <a:pt x="88" y="8"/>
                    </a:lnTo>
                    <a:lnTo>
                      <a:pt x="206" y="13"/>
                    </a:lnTo>
                    <a:lnTo>
                      <a:pt x="199" y="40"/>
                    </a:lnTo>
                    <a:lnTo>
                      <a:pt x="199" y="43"/>
                    </a:lnTo>
                    <a:lnTo>
                      <a:pt x="196" y="47"/>
                    </a:lnTo>
                    <a:lnTo>
                      <a:pt x="194" y="48"/>
                    </a:lnTo>
                    <a:lnTo>
                      <a:pt x="193" y="50"/>
                    </a:lnTo>
                    <a:lnTo>
                      <a:pt x="10" y="291"/>
                    </a:lnTo>
                    <a:lnTo>
                      <a:pt x="8" y="293"/>
                    </a:lnTo>
                    <a:lnTo>
                      <a:pt x="5" y="293"/>
                    </a:lnTo>
                    <a:lnTo>
                      <a:pt x="4" y="293"/>
                    </a:lnTo>
                    <a:lnTo>
                      <a:pt x="0" y="293"/>
                    </a:lnTo>
                    <a:close/>
                  </a:path>
                </a:pathLst>
              </a:custGeom>
              <a:solidFill>
                <a:srgbClr val="FFA5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 name="Freeform 508"/>
              <p:cNvSpPr>
                <a:spLocks/>
              </p:cNvSpPr>
              <p:nvPr/>
            </p:nvSpPr>
            <p:spPr bwMode="auto">
              <a:xfrm>
                <a:off x="1472" y="2440"/>
                <a:ext cx="1601" cy="840"/>
              </a:xfrm>
              <a:custGeom>
                <a:avLst/>
                <a:gdLst>
                  <a:gd name="T0" fmla="*/ 10141 w 979"/>
                  <a:gd name="T1" fmla="*/ 0 h 514"/>
                  <a:gd name="T2" fmla="*/ 49826 w 979"/>
                  <a:gd name="T3" fmla="*/ 13731 h 514"/>
                  <a:gd name="T4" fmla="*/ 49981 w 979"/>
                  <a:gd name="T5" fmla="*/ 13790 h 514"/>
                  <a:gd name="T6" fmla="*/ 50073 w 979"/>
                  <a:gd name="T7" fmla="*/ 13880 h 514"/>
                  <a:gd name="T8" fmla="*/ 50073 w 979"/>
                  <a:gd name="T9" fmla="*/ 14038 h 514"/>
                  <a:gd name="T10" fmla="*/ 49981 w 979"/>
                  <a:gd name="T11" fmla="*/ 14136 h 514"/>
                  <a:gd name="T12" fmla="*/ 40573 w 979"/>
                  <a:gd name="T13" fmla="*/ 26006 h 514"/>
                  <a:gd name="T14" fmla="*/ 40468 w 979"/>
                  <a:gd name="T15" fmla="*/ 26079 h 514"/>
                  <a:gd name="T16" fmla="*/ 40316 w 979"/>
                  <a:gd name="T17" fmla="*/ 26158 h 514"/>
                  <a:gd name="T18" fmla="*/ 40166 w 979"/>
                  <a:gd name="T19" fmla="*/ 26158 h 514"/>
                  <a:gd name="T20" fmla="*/ 40017 w 979"/>
                  <a:gd name="T21" fmla="*/ 26158 h 514"/>
                  <a:gd name="T22" fmla="*/ 206 w 979"/>
                  <a:gd name="T23" fmla="*/ 12427 h 514"/>
                  <a:gd name="T24" fmla="*/ 150 w 979"/>
                  <a:gd name="T25" fmla="*/ 12368 h 514"/>
                  <a:gd name="T26" fmla="*/ 56 w 979"/>
                  <a:gd name="T27" fmla="*/ 12262 h 514"/>
                  <a:gd name="T28" fmla="*/ 0 w 979"/>
                  <a:gd name="T29" fmla="*/ 12111 h 514"/>
                  <a:gd name="T30" fmla="*/ 56 w 979"/>
                  <a:gd name="T31" fmla="*/ 12021 h 514"/>
                  <a:gd name="T32" fmla="*/ 9513 w 979"/>
                  <a:gd name="T33" fmla="*/ 56 h 514"/>
                  <a:gd name="T34" fmla="*/ 9660 w 979"/>
                  <a:gd name="T35" fmla="*/ 0 h 514"/>
                  <a:gd name="T36" fmla="*/ 9735 w 979"/>
                  <a:gd name="T37" fmla="*/ 0 h 514"/>
                  <a:gd name="T38" fmla="*/ 9884 w 979"/>
                  <a:gd name="T39" fmla="*/ 0 h 514"/>
                  <a:gd name="T40" fmla="*/ 10141 w 979"/>
                  <a:gd name="T41" fmla="*/ 0 h 51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79"/>
                  <a:gd name="T64" fmla="*/ 0 h 514"/>
                  <a:gd name="T65" fmla="*/ 979 w 979"/>
                  <a:gd name="T66" fmla="*/ 514 h 51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79" h="514">
                    <a:moveTo>
                      <a:pt x="198" y="0"/>
                    </a:moveTo>
                    <a:lnTo>
                      <a:pt x="974" y="270"/>
                    </a:lnTo>
                    <a:lnTo>
                      <a:pt x="977" y="271"/>
                    </a:lnTo>
                    <a:lnTo>
                      <a:pt x="979" y="273"/>
                    </a:lnTo>
                    <a:lnTo>
                      <a:pt x="979" y="276"/>
                    </a:lnTo>
                    <a:lnTo>
                      <a:pt x="977" y="278"/>
                    </a:lnTo>
                    <a:lnTo>
                      <a:pt x="793" y="511"/>
                    </a:lnTo>
                    <a:lnTo>
                      <a:pt x="791" y="513"/>
                    </a:lnTo>
                    <a:lnTo>
                      <a:pt x="788" y="514"/>
                    </a:lnTo>
                    <a:lnTo>
                      <a:pt x="785" y="514"/>
                    </a:lnTo>
                    <a:lnTo>
                      <a:pt x="782" y="514"/>
                    </a:lnTo>
                    <a:lnTo>
                      <a:pt x="4" y="244"/>
                    </a:lnTo>
                    <a:lnTo>
                      <a:pt x="3" y="243"/>
                    </a:lnTo>
                    <a:lnTo>
                      <a:pt x="1" y="241"/>
                    </a:lnTo>
                    <a:lnTo>
                      <a:pt x="0" y="238"/>
                    </a:lnTo>
                    <a:lnTo>
                      <a:pt x="1" y="236"/>
                    </a:lnTo>
                    <a:lnTo>
                      <a:pt x="186" y="1"/>
                    </a:lnTo>
                    <a:lnTo>
                      <a:pt x="189" y="0"/>
                    </a:lnTo>
                    <a:lnTo>
                      <a:pt x="190" y="0"/>
                    </a:lnTo>
                    <a:lnTo>
                      <a:pt x="193" y="0"/>
                    </a:lnTo>
                    <a:lnTo>
                      <a:pt x="19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 name="Freeform 509"/>
              <p:cNvSpPr>
                <a:spLocks/>
              </p:cNvSpPr>
              <p:nvPr/>
            </p:nvSpPr>
            <p:spPr bwMode="auto">
              <a:xfrm>
                <a:off x="1487" y="2446"/>
                <a:ext cx="1573" cy="824"/>
              </a:xfrm>
              <a:custGeom>
                <a:avLst/>
                <a:gdLst>
                  <a:gd name="T0" fmla="*/ 9808 w 962"/>
                  <a:gd name="T1" fmla="*/ 92 h 504"/>
                  <a:gd name="T2" fmla="*/ 48904 w 962"/>
                  <a:gd name="T3" fmla="*/ 13629 h 504"/>
                  <a:gd name="T4" fmla="*/ 48995 w 962"/>
                  <a:gd name="T5" fmla="*/ 13738 h 504"/>
                  <a:gd name="T6" fmla="*/ 49160 w 962"/>
                  <a:gd name="T7" fmla="*/ 13833 h 504"/>
                  <a:gd name="T8" fmla="*/ 49160 w 962"/>
                  <a:gd name="T9" fmla="*/ 13985 h 504"/>
                  <a:gd name="T10" fmla="*/ 49059 w 962"/>
                  <a:gd name="T11" fmla="*/ 14054 h 504"/>
                  <a:gd name="T12" fmla="*/ 39811 w 962"/>
                  <a:gd name="T13" fmla="*/ 25667 h 504"/>
                  <a:gd name="T14" fmla="*/ 39717 w 962"/>
                  <a:gd name="T15" fmla="*/ 25722 h 504"/>
                  <a:gd name="T16" fmla="*/ 39565 w 962"/>
                  <a:gd name="T17" fmla="*/ 25722 h 504"/>
                  <a:gd name="T18" fmla="*/ 39415 w 962"/>
                  <a:gd name="T19" fmla="*/ 25722 h 504"/>
                  <a:gd name="T20" fmla="*/ 39260 w 962"/>
                  <a:gd name="T21" fmla="*/ 25722 h 504"/>
                  <a:gd name="T22" fmla="*/ 245 w 962"/>
                  <a:gd name="T23" fmla="*/ 12201 h 504"/>
                  <a:gd name="T24" fmla="*/ 92 w 962"/>
                  <a:gd name="T25" fmla="*/ 12087 h 504"/>
                  <a:gd name="T26" fmla="*/ 0 w 962"/>
                  <a:gd name="T27" fmla="*/ 12053 h 504"/>
                  <a:gd name="T28" fmla="*/ 0 w 962"/>
                  <a:gd name="T29" fmla="*/ 11847 h 504"/>
                  <a:gd name="T30" fmla="*/ 0 w 962"/>
                  <a:gd name="T31" fmla="*/ 11796 h 504"/>
                  <a:gd name="T32" fmla="*/ 9243 w 962"/>
                  <a:gd name="T33" fmla="*/ 206 h 504"/>
                  <a:gd name="T34" fmla="*/ 9353 w 962"/>
                  <a:gd name="T35" fmla="*/ 92 h 504"/>
                  <a:gd name="T36" fmla="*/ 9500 w 962"/>
                  <a:gd name="T37" fmla="*/ 0 h 504"/>
                  <a:gd name="T38" fmla="*/ 9657 w 962"/>
                  <a:gd name="T39" fmla="*/ 0 h 504"/>
                  <a:gd name="T40" fmla="*/ 9808 w 962"/>
                  <a:gd name="T41" fmla="*/ 92 h 50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2"/>
                  <a:gd name="T64" fmla="*/ 0 h 504"/>
                  <a:gd name="T65" fmla="*/ 962 w 962"/>
                  <a:gd name="T66" fmla="*/ 504 h 50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2" h="504">
                    <a:moveTo>
                      <a:pt x="192" y="2"/>
                    </a:moveTo>
                    <a:lnTo>
                      <a:pt x="957" y="267"/>
                    </a:lnTo>
                    <a:lnTo>
                      <a:pt x="959" y="269"/>
                    </a:lnTo>
                    <a:lnTo>
                      <a:pt x="962" y="271"/>
                    </a:lnTo>
                    <a:lnTo>
                      <a:pt x="962" y="274"/>
                    </a:lnTo>
                    <a:lnTo>
                      <a:pt x="960" y="275"/>
                    </a:lnTo>
                    <a:lnTo>
                      <a:pt x="779" y="503"/>
                    </a:lnTo>
                    <a:lnTo>
                      <a:pt x="777" y="504"/>
                    </a:lnTo>
                    <a:lnTo>
                      <a:pt x="774" y="504"/>
                    </a:lnTo>
                    <a:lnTo>
                      <a:pt x="771" y="504"/>
                    </a:lnTo>
                    <a:lnTo>
                      <a:pt x="768" y="504"/>
                    </a:lnTo>
                    <a:lnTo>
                      <a:pt x="5" y="239"/>
                    </a:lnTo>
                    <a:lnTo>
                      <a:pt x="2" y="237"/>
                    </a:lnTo>
                    <a:lnTo>
                      <a:pt x="0" y="236"/>
                    </a:lnTo>
                    <a:lnTo>
                      <a:pt x="0" y="232"/>
                    </a:lnTo>
                    <a:lnTo>
                      <a:pt x="0" y="231"/>
                    </a:lnTo>
                    <a:lnTo>
                      <a:pt x="181" y="4"/>
                    </a:lnTo>
                    <a:lnTo>
                      <a:pt x="183" y="2"/>
                    </a:lnTo>
                    <a:lnTo>
                      <a:pt x="186" y="0"/>
                    </a:lnTo>
                    <a:lnTo>
                      <a:pt x="189" y="0"/>
                    </a:lnTo>
                    <a:lnTo>
                      <a:pt x="192" y="2"/>
                    </a:lnTo>
                    <a:close/>
                  </a:path>
                </a:pathLst>
              </a:custGeom>
              <a:solidFill>
                <a:srgbClr val="FFFF6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 name="Freeform 510"/>
              <p:cNvSpPr>
                <a:spLocks/>
              </p:cNvSpPr>
              <p:nvPr/>
            </p:nvSpPr>
            <p:spPr bwMode="auto">
              <a:xfrm>
                <a:off x="2396" y="2798"/>
                <a:ext cx="101" cy="93"/>
              </a:xfrm>
              <a:custGeom>
                <a:avLst/>
                <a:gdLst>
                  <a:gd name="T0" fmla="*/ 2768 w 62"/>
                  <a:gd name="T1" fmla="*/ 452 h 57"/>
                  <a:gd name="T2" fmla="*/ 2857 w 62"/>
                  <a:gd name="T3" fmla="*/ 798 h 57"/>
                  <a:gd name="T4" fmla="*/ 2914 w 62"/>
                  <a:gd name="T5" fmla="*/ 1044 h 57"/>
                  <a:gd name="T6" fmla="*/ 3009 w 62"/>
                  <a:gd name="T7" fmla="*/ 1260 h 57"/>
                  <a:gd name="T8" fmla="*/ 3087 w 62"/>
                  <a:gd name="T9" fmla="*/ 1607 h 57"/>
                  <a:gd name="T10" fmla="*/ 2857 w 62"/>
                  <a:gd name="T11" fmla="*/ 1906 h 57"/>
                  <a:gd name="T12" fmla="*/ 2611 w 62"/>
                  <a:gd name="T13" fmla="*/ 2209 h 57"/>
                  <a:gd name="T14" fmla="*/ 2372 w 62"/>
                  <a:gd name="T15" fmla="*/ 2545 h 57"/>
                  <a:gd name="T16" fmla="*/ 2080 w 62"/>
                  <a:gd name="T17" fmla="*/ 2870 h 57"/>
                  <a:gd name="T18" fmla="*/ 1587 w 62"/>
                  <a:gd name="T19" fmla="*/ 2715 h 57"/>
                  <a:gd name="T20" fmla="*/ 1033 w 62"/>
                  <a:gd name="T21" fmla="*/ 2470 h 57"/>
                  <a:gd name="T22" fmla="*/ 481 w 62"/>
                  <a:gd name="T23" fmla="*/ 2209 h 57"/>
                  <a:gd name="T24" fmla="*/ 0 w 62"/>
                  <a:gd name="T25" fmla="*/ 2056 h 57"/>
                  <a:gd name="T26" fmla="*/ 204 w 62"/>
                  <a:gd name="T27" fmla="*/ 1759 h 57"/>
                  <a:gd name="T28" fmla="*/ 332 w 62"/>
                  <a:gd name="T29" fmla="*/ 1459 h 57"/>
                  <a:gd name="T30" fmla="*/ 481 w 62"/>
                  <a:gd name="T31" fmla="*/ 1202 h 57"/>
                  <a:gd name="T32" fmla="*/ 634 w 62"/>
                  <a:gd name="T33" fmla="*/ 865 h 57"/>
                  <a:gd name="T34" fmla="*/ 784 w 62"/>
                  <a:gd name="T35" fmla="*/ 640 h 57"/>
                  <a:gd name="T36" fmla="*/ 1033 w 62"/>
                  <a:gd name="T37" fmla="*/ 392 h 57"/>
                  <a:gd name="T38" fmla="*/ 1189 w 62"/>
                  <a:gd name="T39" fmla="*/ 240 h 57"/>
                  <a:gd name="T40" fmla="*/ 1346 w 62"/>
                  <a:gd name="T41" fmla="*/ 0 h 57"/>
                  <a:gd name="T42" fmla="*/ 1746 w 62"/>
                  <a:gd name="T43" fmla="*/ 90 h 57"/>
                  <a:gd name="T44" fmla="*/ 2080 w 62"/>
                  <a:gd name="T45" fmla="*/ 240 h 57"/>
                  <a:gd name="T46" fmla="*/ 2465 w 62"/>
                  <a:gd name="T47" fmla="*/ 300 h 57"/>
                  <a:gd name="T48" fmla="*/ 2768 w 62"/>
                  <a:gd name="T49" fmla="*/ 452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2"/>
                  <a:gd name="T76" fmla="*/ 0 h 57"/>
                  <a:gd name="T77" fmla="*/ 62 w 62"/>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2" h="57">
                    <a:moveTo>
                      <a:pt x="56" y="9"/>
                    </a:moveTo>
                    <a:lnTo>
                      <a:pt x="58" y="16"/>
                    </a:lnTo>
                    <a:lnTo>
                      <a:pt x="59" y="21"/>
                    </a:lnTo>
                    <a:lnTo>
                      <a:pt x="61" y="25"/>
                    </a:lnTo>
                    <a:lnTo>
                      <a:pt x="62" y="32"/>
                    </a:lnTo>
                    <a:lnTo>
                      <a:pt x="58" y="38"/>
                    </a:lnTo>
                    <a:lnTo>
                      <a:pt x="53" y="44"/>
                    </a:lnTo>
                    <a:lnTo>
                      <a:pt x="48" y="51"/>
                    </a:lnTo>
                    <a:lnTo>
                      <a:pt x="42" y="57"/>
                    </a:lnTo>
                    <a:lnTo>
                      <a:pt x="32" y="54"/>
                    </a:lnTo>
                    <a:lnTo>
                      <a:pt x="21" y="49"/>
                    </a:lnTo>
                    <a:lnTo>
                      <a:pt x="10" y="44"/>
                    </a:lnTo>
                    <a:lnTo>
                      <a:pt x="0" y="41"/>
                    </a:lnTo>
                    <a:lnTo>
                      <a:pt x="4" y="35"/>
                    </a:lnTo>
                    <a:lnTo>
                      <a:pt x="7" y="29"/>
                    </a:lnTo>
                    <a:lnTo>
                      <a:pt x="10" y="24"/>
                    </a:lnTo>
                    <a:lnTo>
                      <a:pt x="13" y="17"/>
                    </a:lnTo>
                    <a:lnTo>
                      <a:pt x="16" y="13"/>
                    </a:lnTo>
                    <a:lnTo>
                      <a:pt x="21" y="8"/>
                    </a:lnTo>
                    <a:lnTo>
                      <a:pt x="24" y="5"/>
                    </a:lnTo>
                    <a:lnTo>
                      <a:pt x="27" y="0"/>
                    </a:lnTo>
                    <a:lnTo>
                      <a:pt x="35" y="2"/>
                    </a:lnTo>
                    <a:lnTo>
                      <a:pt x="42" y="5"/>
                    </a:lnTo>
                    <a:lnTo>
                      <a:pt x="50" y="6"/>
                    </a:lnTo>
                    <a:lnTo>
                      <a:pt x="56"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 name="Freeform 511"/>
              <p:cNvSpPr>
                <a:spLocks/>
              </p:cNvSpPr>
              <p:nvPr/>
            </p:nvSpPr>
            <p:spPr bwMode="auto">
              <a:xfrm>
                <a:off x="2404" y="2806"/>
                <a:ext cx="88" cy="77"/>
              </a:xfrm>
              <a:custGeom>
                <a:avLst/>
                <a:gdLst>
                  <a:gd name="T0" fmla="*/ 2378 w 54"/>
                  <a:gd name="T1" fmla="*/ 405 h 47"/>
                  <a:gd name="T2" fmla="*/ 2433 w 54"/>
                  <a:gd name="T3" fmla="*/ 634 h 47"/>
                  <a:gd name="T4" fmla="*/ 2531 w 54"/>
                  <a:gd name="T5" fmla="*/ 888 h 47"/>
                  <a:gd name="T6" fmla="*/ 2624 w 54"/>
                  <a:gd name="T7" fmla="*/ 1144 h 47"/>
                  <a:gd name="T8" fmla="*/ 2679 w 54"/>
                  <a:gd name="T9" fmla="*/ 1391 h 47"/>
                  <a:gd name="T10" fmla="*/ 2433 w 54"/>
                  <a:gd name="T11" fmla="*/ 1627 h 47"/>
                  <a:gd name="T12" fmla="*/ 2283 w 54"/>
                  <a:gd name="T13" fmla="*/ 1874 h 47"/>
                  <a:gd name="T14" fmla="*/ 2083 w 54"/>
                  <a:gd name="T15" fmla="*/ 2220 h 47"/>
                  <a:gd name="T16" fmla="*/ 1840 w 54"/>
                  <a:gd name="T17" fmla="*/ 2426 h 47"/>
                  <a:gd name="T18" fmla="*/ 1346 w 54"/>
                  <a:gd name="T19" fmla="*/ 2279 h 47"/>
                  <a:gd name="T20" fmla="*/ 953 w 54"/>
                  <a:gd name="T21" fmla="*/ 2031 h 47"/>
                  <a:gd name="T22" fmla="*/ 481 w 54"/>
                  <a:gd name="T23" fmla="*/ 1874 h 47"/>
                  <a:gd name="T24" fmla="*/ 0 w 54"/>
                  <a:gd name="T25" fmla="*/ 1702 h 47"/>
                  <a:gd name="T26" fmla="*/ 147 w 54"/>
                  <a:gd name="T27" fmla="*/ 1455 h 47"/>
                  <a:gd name="T28" fmla="*/ 332 w 54"/>
                  <a:gd name="T29" fmla="*/ 1240 h 47"/>
                  <a:gd name="T30" fmla="*/ 391 w 54"/>
                  <a:gd name="T31" fmla="*/ 993 h 47"/>
                  <a:gd name="T32" fmla="*/ 541 w 54"/>
                  <a:gd name="T33" fmla="*/ 736 h 47"/>
                  <a:gd name="T34" fmla="*/ 730 w 54"/>
                  <a:gd name="T35" fmla="*/ 567 h 47"/>
                  <a:gd name="T36" fmla="*/ 882 w 54"/>
                  <a:gd name="T37" fmla="*/ 308 h 47"/>
                  <a:gd name="T38" fmla="*/ 953 w 54"/>
                  <a:gd name="T39" fmla="*/ 151 h 47"/>
                  <a:gd name="T40" fmla="*/ 1100 w 54"/>
                  <a:gd name="T41" fmla="*/ 0 h 47"/>
                  <a:gd name="T42" fmla="*/ 1437 w 54"/>
                  <a:gd name="T43" fmla="*/ 56 h 47"/>
                  <a:gd name="T44" fmla="*/ 1747 w 54"/>
                  <a:gd name="T45" fmla="*/ 211 h 47"/>
                  <a:gd name="T46" fmla="*/ 2083 w 54"/>
                  <a:gd name="T47" fmla="*/ 308 h 47"/>
                  <a:gd name="T48" fmla="*/ 2378 w 54"/>
                  <a:gd name="T49" fmla="*/ 405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4"/>
                  <a:gd name="T76" fmla="*/ 0 h 47"/>
                  <a:gd name="T77" fmla="*/ 54 w 54"/>
                  <a:gd name="T78" fmla="*/ 47 h 4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4" h="47">
                    <a:moveTo>
                      <a:pt x="48" y="8"/>
                    </a:moveTo>
                    <a:lnTo>
                      <a:pt x="49" y="12"/>
                    </a:lnTo>
                    <a:lnTo>
                      <a:pt x="51" y="17"/>
                    </a:lnTo>
                    <a:lnTo>
                      <a:pt x="53" y="22"/>
                    </a:lnTo>
                    <a:lnTo>
                      <a:pt x="54" y="27"/>
                    </a:lnTo>
                    <a:lnTo>
                      <a:pt x="49" y="31"/>
                    </a:lnTo>
                    <a:lnTo>
                      <a:pt x="46" y="36"/>
                    </a:lnTo>
                    <a:lnTo>
                      <a:pt x="42" y="43"/>
                    </a:lnTo>
                    <a:lnTo>
                      <a:pt x="37" y="47"/>
                    </a:lnTo>
                    <a:lnTo>
                      <a:pt x="27" y="44"/>
                    </a:lnTo>
                    <a:lnTo>
                      <a:pt x="19" y="39"/>
                    </a:lnTo>
                    <a:lnTo>
                      <a:pt x="10" y="36"/>
                    </a:lnTo>
                    <a:lnTo>
                      <a:pt x="0" y="33"/>
                    </a:lnTo>
                    <a:lnTo>
                      <a:pt x="3" y="28"/>
                    </a:lnTo>
                    <a:lnTo>
                      <a:pt x="7" y="24"/>
                    </a:lnTo>
                    <a:lnTo>
                      <a:pt x="8" y="19"/>
                    </a:lnTo>
                    <a:lnTo>
                      <a:pt x="11" y="14"/>
                    </a:lnTo>
                    <a:lnTo>
                      <a:pt x="15" y="11"/>
                    </a:lnTo>
                    <a:lnTo>
                      <a:pt x="18" y="6"/>
                    </a:lnTo>
                    <a:lnTo>
                      <a:pt x="19" y="3"/>
                    </a:lnTo>
                    <a:lnTo>
                      <a:pt x="22" y="0"/>
                    </a:lnTo>
                    <a:lnTo>
                      <a:pt x="29" y="1"/>
                    </a:lnTo>
                    <a:lnTo>
                      <a:pt x="35" y="4"/>
                    </a:lnTo>
                    <a:lnTo>
                      <a:pt x="42" y="6"/>
                    </a:lnTo>
                    <a:lnTo>
                      <a:pt x="48" y="8"/>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 name="Freeform 512"/>
              <p:cNvSpPr>
                <a:spLocks/>
              </p:cNvSpPr>
              <p:nvPr/>
            </p:nvSpPr>
            <p:spPr bwMode="auto">
              <a:xfrm>
                <a:off x="2461" y="2819"/>
                <a:ext cx="31" cy="64"/>
              </a:xfrm>
              <a:custGeom>
                <a:avLst/>
                <a:gdLst>
                  <a:gd name="T0" fmla="*/ 0 w 19"/>
                  <a:gd name="T1" fmla="*/ 738 h 39"/>
                  <a:gd name="T2" fmla="*/ 0 w 19"/>
                  <a:gd name="T3" fmla="*/ 1062 h 39"/>
                  <a:gd name="T4" fmla="*/ 90 w 19"/>
                  <a:gd name="T5" fmla="*/ 1406 h 39"/>
                  <a:gd name="T6" fmla="*/ 90 w 19"/>
                  <a:gd name="T7" fmla="*/ 1743 h 39"/>
                  <a:gd name="T8" fmla="*/ 90 w 19"/>
                  <a:gd name="T9" fmla="*/ 2046 h 39"/>
                  <a:gd name="T10" fmla="*/ 336 w 19"/>
                  <a:gd name="T11" fmla="*/ 1835 h 39"/>
                  <a:gd name="T12" fmla="*/ 548 w 19"/>
                  <a:gd name="T13" fmla="*/ 1462 h 39"/>
                  <a:gd name="T14" fmla="*/ 716 w 19"/>
                  <a:gd name="T15" fmla="*/ 1211 h 39"/>
                  <a:gd name="T16" fmla="*/ 956 w 19"/>
                  <a:gd name="T17" fmla="*/ 999 h 39"/>
                  <a:gd name="T18" fmla="*/ 894 w 19"/>
                  <a:gd name="T19" fmla="*/ 738 h 39"/>
                  <a:gd name="T20" fmla="*/ 798 w 19"/>
                  <a:gd name="T21" fmla="*/ 487 h 39"/>
                  <a:gd name="T22" fmla="*/ 716 w 19"/>
                  <a:gd name="T23" fmla="*/ 215 h 39"/>
                  <a:gd name="T24" fmla="*/ 640 w 19"/>
                  <a:gd name="T25" fmla="*/ 0 h 39"/>
                  <a:gd name="T26" fmla="*/ 489 w 19"/>
                  <a:gd name="T27" fmla="*/ 151 h 39"/>
                  <a:gd name="T28" fmla="*/ 336 w 19"/>
                  <a:gd name="T29" fmla="*/ 315 h 39"/>
                  <a:gd name="T30" fmla="*/ 147 w 19"/>
                  <a:gd name="T31" fmla="*/ 579 h 39"/>
                  <a:gd name="T32" fmla="*/ 0 w 19"/>
                  <a:gd name="T33" fmla="*/ 738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
                  <a:gd name="T52" fmla="*/ 0 h 39"/>
                  <a:gd name="T53" fmla="*/ 19 w 19"/>
                  <a:gd name="T54" fmla="*/ 39 h 3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 h="39">
                    <a:moveTo>
                      <a:pt x="0" y="14"/>
                    </a:moveTo>
                    <a:lnTo>
                      <a:pt x="0" y="20"/>
                    </a:lnTo>
                    <a:lnTo>
                      <a:pt x="2" y="27"/>
                    </a:lnTo>
                    <a:lnTo>
                      <a:pt x="2" y="33"/>
                    </a:lnTo>
                    <a:lnTo>
                      <a:pt x="2" y="39"/>
                    </a:lnTo>
                    <a:lnTo>
                      <a:pt x="7" y="35"/>
                    </a:lnTo>
                    <a:lnTo>
                      <a:pt x="11" y="28"/>
                    </a:lnTo>
                    <a:lnTo>
                      <a:pt x="14" y="23"/>
                    </a:lnTo>
                    <a:lnTo>
                      <a:pt x="19" y="19"/>
                    </a:lnTo>
                    <a:lnTo>
                      <a:pt x="18" y="14"/>
                    </a:lnTo>
                    <a:lnTo>
                      <a:pt x="16" y="9"/>
                    </a:lnTo>
                    <a:lnTo>
                      <a:pt x="14" y="4"/>
                    </a:lnTo>
                    <a:lnTo>
                      <a:pt x="13" y="0"/>
                    </a:lnTo>
                    <a:lnTo>
                      <a:pt x="10" y="3"/>
                    </a:lnTo>
                    <a:lnTo>
                      <a:pt x="7" y="6"/>
                    </a:lnTo>
                    <a:lnTo>
                      <a:pt x="3" y="11"/>
                    </a:lnTo>
                    <a:lnTo>
                      <a:pt x="0" y="14"/>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 name="Freeform 513"/>
              <p:cNvSpPr>
                <a:spLocks/>
              </p:cNvSpPr>
              <p:nvPr/>
            </p:nvSpPr>
            <p:spPr bwMode="auto">
              <a:xfrm>
                <a:off x="2422" y="2806"/>
                <a:ext cx="60" cy="39"/>
              </a:xfrm>
              <a:custGeom>
                <a:avLst/>
                <a:gdLst>
                  <a:gd name="T0" fmla="*/ 1764 w 37"/>
                  <a:gd name="T1" fmla="*/ 439 h 24"/>
                  <a:gd name="T2" fmla="*/ 1617 w 37"/>
                  <a:gd name="T3" fmla="*/ 613 h 24"/>
                  <a:gd name="T4" fmla="*/ 1468 w 37"/>
                  <a:gd name="T5" fmla="*/ 774 h 24"/>
                  <a:gd name="T6" fmla="*/ 1289 w 37"/>
                  <a:gd name="T7" fmla="*/ 996 h 24"/>
                  <a:gd name="T8" fmla="*/ 1143 w 37"/>
                  <a:gd name="T9" fmla="*/ 1159 h 24"/>
                  <a:gd name="T10" fmla="*/ 850 w 37"/>
                  <a:gd name="T11" fmla="*/ 996 h 24"/>
                  <a:gd name="T12" fmla="*/ 615 w 37"/>
                  <a:gd name="T13" fmla="*/ 921 h 24"/>
                  <a:gd name="T14" fmla="*/ 323 w 37"/>
                  <a:gd name="T15" fmla="*/ 774 h 24"/>
                  <a:gd name="T16" fmla="*/ 0 w 37"/>
                  <a:gd name="T17" fmla="*/ 679 h 24"/>
                  <a:gd name="T18" fmla="*/ 178 w 37"/>
                  <a:gd name="T19" fmla="*/ 531 h 24"/>
                  <a:gd name="T20" fmla="*/ 323 w 37"/>
                  <a:gd name="T21" fmla="*/ 293 h 24"/>
                  <a:gd name="T22" fmla="*/ 469 w 37"/>
                  <a:gd name="T23" fmla="*/ 145 h 24"/>
                  <a:gd name="T24" fmla="*/ 615 w 37"/>
                  <a:gd name="T25" fmla="*/ 0 h 24"/>
                  <a:gd name="T26" fmla="*/ 905 w 37"/>
                  <a:gd name="T27" fmla="*/ 55 h 24"/>
                  <a:gd name="T28" fmla="*/ 1234 w 37"/>
                  <a:gd name="T29" fmla="*/ 202 h 24"/>
                  <a:gd name="T30" fmla="*/ 1468 w 37"/>
                  <a:gd name="T31" fmla="*/ 293 h 24"/>
                  <a:gd name="T32" fmla="*/ 1764 w 37"/>
                  <a:gd name="T33" fmla="*/ 439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
                  <a:gd name="T52" fmla="*/ 0 h 24"/>
                  <a:gd name="T53" fmla="*/ 37 w 37"/>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 h="24">
                    <a:moveTo>
                      <a:pt x="37" y="9"/>
                    </a:moveTo>
                    <a:lnTo>
                      <a:pt x="34" y="12"/>
                    </a:lnTo>
                    <a:lnTo>
                      <a:pt x="31" y="16"/>
                    </a:lnTo>
                    <a:lnTo>
                      <a:pt x="27" y="20"/>
                    </a:lnTo>
                    <a:lnTo>
                      <a:pt x="24" y="24"/>
                    </a:lnTo>
                    <a:lnTo>
                      <a:pt x="18" y="20"/>
                    </a:lnTo>
                    <a:lnTo>
                      <a:pt x="13" y="19"/>
                    </a:lnTo>
                    <a:lnTo>
                      <a:pt x="7" y="16"/>
                    </a:lnTo>
                    <a:lnTo>
                      <a:pt x="0" y="14"/>
                    </a:lnTo>
                    <a:lnTo>
                      <a:pt x="4" y="11"/>
                    </a:lnTo>
                    <a:lnTo>
                      <a:pt x="7" y="6"/>
                    </a:lnTo>
                    <a:lnTo>
                      <a:pt x="10" y="3"/>
                    </a:lnTo>
                    <a:lnTo>
                      <a:pt x="13" y="0"/>
                    </a:lnTo>
                    <a:lnTo>
                      <a:pt x="19" y="1"/>
                    </a:lnTo>
                    <a:lnTo>
                      <a:pt x="26" y="4"/>
                    </a:lnTo>
                    <a:lnTo>
                      <a:pt x="31" y="6"/>
                    </a:lnTo>
                    <a:lnTo>
                      <a:pt x="37" y="9"/>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 name="Freeform 514"/>
              <p:cNvSpPr>
                <a:spLocks/>
              </p:cNvSpPr>
              <p:nvPr/>
            </p:nvSpPr>
            <p:spPr bwMode="auto">
              <a:xfrm>
                <a:off x="2464" y="2821"/>
                <a:ext cx="102" cy="93"/>
              </a:xfrm>
              <a:custGeom>
                <a:avLst/>
                <a:gdLst>
                  <a:gd name="T0" fmla="*/ 2932 w 62"/>
                  <a:gd name="T1" fmla="*/ 548 h 57"/>
                  <a:gd name="T2" fmla="*/ 3078 w 62"/>
                  <a:gd name="T3" fmla="*/ 798 h 57"/>
                  <a:gd name="T4" fmla="*/ 3169 w 62"/>
                  <a:gd name="T5" fmla="*/ 1044 h 57"/>
                  <a:gd name="T6" fmla="*/ 3231 w 62"/>
                  <a:gd name="T7" fmla="*/ 1302 h 57"/>
                  <a:gd name="T8" fmla="*/ 3327 w 62"/>
                  <a:gd name="T9" fmla="*/ 1607 h 57"/>
                  <a:gd name="T10" fmla="*/ 3078 w 62"/>
                  <a:gd name="T11" fmla="*/ 1906 h 57"/>
                  <a:gd name="T12" fmla="*/ 2795 w 62"/>
                  <a:gd name="T13" fmla="*/ 2247 h 57"/>
                  <a:gd name="T14" fmla="*/ 2520 w 62"/>
                  <a:gd name="T15" fmla="*/ 2545 h 57"/>
                  <a:gd name="T16" fmla="*/ 2181 w 62"/>
                  <a:gd name="T17" fmla="*/ 2870 h 57"/>
                  <a:gd name="T18" fmla="*/ 1724 w 62"/>
                  <a:gd name="T19" fmla="*/ 2715 h 57"/>
                  <a:gd name="T20" fmla="*/ 1069 w 62"/>
                  <a:gd name="T21" fmla="*/ 2529 h 57"/>
                  <a:gd name="T22" fmla="*/ 592 w 62"/>
                  <a:gd name="T23" fmla="*/ 2247 h 57"/>
                  <a:gd name="T24" fmla="*/ 0 w 62"/>
                  <a:gd name="T25" fmla="*/ 2124 h 57"/>
                  <a:gd name="T26" fmla="*/ 156 w 62"/>
                  <a:gd name="T27" fmla="*/ 1759 h 57"/>
                  <a:gd name="T28" fmla="*/ 316 w 62"/>
                  <a:gd name="T29" fmla="*/ 1459 h 57"/>
                  <a:gd name="T30" fmla="*/ 490 w 62"/>
                  <a:gd name="T31" fmla="*/ 1202 h 57"/>
                  <a:gd name="T32" fmla="*/ 650 w 62"/>
                  <a:gd name="T33" fmla="*/ 894 h 57"/>
                  <a:gd name="T34" fmla="*/ 855 w 62"/>
                  <a:gd name="T35" fmla="*/ 640 h 57"/>
                  <a:gd name="T36" fmla="*/ 1069 w 62"/>
                  <a:gd name="T37" fmla="*/ 392 h 57"/>
                  <a:gd name="T38" fmla="*/ 1270 w 62"/>
                  <a:gd name="T39" fmla="*/ 240 h 57"/>
                  <a:gd name="T40" fmla="*/ 1421 w 62"/>
                  <a:gd name="T41" fmla="*/ 0 h 57"/>
                  <a:gd name="T42" fmla="*/ 1759 w 62"/>
                  <a:gd name="T43" fmla="*/ 147 h 57"/>
                  <a:gd name="T44" fmla="*/ 2181 w 62"/>
                  <a:gd name="T45" fmla="*/ 240 h 57"/>
                  <a:gd name="T46" fmla="*/ 2520 w 62"/>
                  <a:gd name="T47" fmla="*/ 392 h 57"/>
                  <a:gd name="T48" fmla="*/ 2932 w 62"/>
                  <a:gd name="T49" fmla="*/ 548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2"/>
                  <a:gd name="T76" fmla="*/ 0 h 57"/>
                  <a:gd name="T77" fmla="*/ 62 w 62"/>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2" h="57">
                    <a:moveTo>
                      <a:pt x="55" y="11"/>
                    </a:moveTo>
                    <a:lnTo>
                      <a:pt x="57" y="16"/>
                    </a:lnTo>
                    <a:lnTo>
                      <a:pt x="59" y="21"/>
                    </a:lnTo>
                    <a:lnTo>
                      <a:pt x="60" y="26"/>
                    </a:lnTo>
                    <a:lnTo>
                      <a:pt x="62" y="32"/>
                    </a:lnTo>
                    <a:lnTo>
                      <a:pt x="57" y="38"/>
                    </a:lnTo>
                    <a:lnTo>
                      <a:pt x="52" y="45"/>
                    </a:lnTo>
                    <a:lnTo>
                      <a:pt x="47" y="51"/>
                    </a:lnTo>
                    <a:lnTo>
                      <a:pt x="41" y="57"/>
                    </a:lnTo>
                    <a:lnTo>
                      <a:pt x="32" y="54"/>
                    </a:lnTo>
                    <a:lnTo>
                      <a:pt x="20" y="50"/>
                    </a:lnTo>
                    <a:lnTo>
                      <a:pt x="11" y="45"/>
                    </a:lnTo>
                    <a:lnTo>
                      <a:pt x="0" y="42"/>
                    </a:lnTo>
                    <a:lnTo>
                      <a:pt x="3" y="35"/>
                    </a:lnTo>
                    <a:lnTo>
                      <a:pt x="6" y="29"/>
                    </a:lnTo>
                    <a:lnTo>
                      <a:pt x="9" y="24"/>
                    </a:lnTo>
                    <a:lnTo>
                      <a:pt x="12" y="18"/>
                    </a:lnTo>
                    <a:lnTo>
                      <a:pt x="16" y="13"/>
                    </a:lnTo>
                    <a:lnTo>
                      <a:pt x="20" y="8"/>
                    </a:lnTo>
                    <a:lnTo>
                      <a:pt x="24" y="5"/>
                    </a:lnTo>
                    <a:lnTo>
                      <a:pt x="27" y="0"/>
                    </a:lnTo>
                    <a:lnTo>
                      <a:pt x="33" y="3"/>
                    </a:lnTo>
                    <a:lnTo>
                      <a:pt x="41" y="5"/>
                    </a:lnTo>
                    <a:lnTo>
                      <a:pt x="47" y="8"/>
                    </a:lnTo>
                    <a:lnTo>
                      <a:pt x="55"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 name="Freeform 515"/>
              <p:cNvSpPr>
                <a:spLocks/>
              </p:cNvSpPr>
              <p:nvPr/>
            </p:nvSpPr>
            <p:spPr bwMode="auto">
              <a:xfrm>
                <a:off x="2473" y="2829"/>
                <a:ext cx="88" cy="78"/>
              </a:xfrm>
              <a:custGeom>
                <a:avLst/>
                <a:gdLst>
                  <a:gd name="T0" fmla="*/ 2342 w 54"/>
                  <a:gd name="T1" fmla="*/ 476 h 48"/>
                  <a:gd name="T2" fmla="*/ 2433 w 54"/>
                  <a:gd name="T3" fmla="*/ 622 h 48"/>
                  <a:gd name="T4" fmla="*/ 2467 w 54"/>
                  <a:gd name="T5" fmla="*/ 829 h 48"/>
                  <a:gd name="T6" fmla="*/ 2611 w 54"/>
                  <a:gd name="T7" fmla="*/ 1090 h 48"/>
                  <a:gd name="T8" fmla="*/ 2679 w 54"/>
                  <a:gd name="T9" fmla="*/ 1326 h 48"/>
                  <a:gd name="T10" fmla="*/ 2433 w 54"/>
                  <a:gd name="T11" fmla="*/ 1554 h 48"/>
                  <a:gd name="T12" fmla="*/ 2283 w 54"/>
                  <a:gd name="T13" fmla="*/ 1792 h 48"/>
                  <a:gd name="T14" fmla="*/ 2047 w 54"/>
                  <a:gd name="T15" fmla="*/ 2100 h 48"/>
                  <a:gd name="T16" fmla="*/ 1793 w 54"/>
                  <a:gd name="T17" fmla="*/ 2334 h 48"/>
                  <a:gd name="T18" fmla="*/ 1401 w 54"/>
                  <a:gd name="T19" fmla="*/ 2189 h 48"/>
                  <a:gd name="T20" fmla="*/ 953 w 54"/>
                  <a:gd name="T21" fmla="*/ 2007 h 48"/>
                  <a:gd name="T22" fmla="*/ 448 w 54"/>
                  <a:gd name="T23" fmla="*/ 1862 h 48"/>
                  <a:gd name="T24" fmla="*/ 0 w 54"/>
                  <a:gd name="T25" fmla="*/ 1708 h 48"/>
                  <a:gd name="T26" fmla="*/ 147 w 54"/>
                  <a:gd name="T27" fmla="*/ 1402 h 48"/>
                  <a:gd name="T28" fmla="*/ 295 w 54"/>
                  <a:gd name="T29" fmla="*/ 1159 h 48"/>
                  <a:gd name="T30" fmla="*/ 332 w 54"/>
                  <a:gd name="T31" fmla="*/ 921 h 48"/>
                  <a:gd name="T32" fmla="*/ 541 w 54"/>
                  <a:gd name="T33" fmla="*/ 679 h 48"/>
                  <a:gd name="T34" fmla="*/ 693 w 54"/>
                  <a:gd name="T35" fmla="*/ 531 h 48"/>
                  <a:gd name="T36" fmla="*/ 860 w 54"/>
                  <a:gd name="T37" fmla="*/ 293 h 48"/>
                  <a:gd name="T38" fmla="*/ 1009 w 54"/>
                  <a:gd name="T39" fmla="*/ 145 h 48"/>
                  <a:gd name="T40" fmla="*/ 1129 w 54"/>
                  <a:gd name="T41" fmla="*/ 0 h 48"/>
                  <a:gd name="T42" fmla="*/ 1401 w 54"/>
                  <a:gd name="T43" fmla="*/ 89 h 48"/>
                  <a:gd name="T44" fmla="*/ 1747 w 54"/>
                  <a:gd name="T45" fmla="*/ 236 h 48"/>
                  <a:gd name="T46" fmla="*/ 2047 w 54"/>
                  <a:gd name="T47" fmla="*/ 293 h 48"/>
                  <a:gd name="T48" fmla="*/ 2342 w 54"/>
                  <a:gd name="T49" fmla="*/ 476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4"/>
                  <a:gd name="T76" fmla="*/ 0 h 48"/>
                  <a:gd name="T77" fmla="*/ 54 w 54"/>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4" h="48">
                    <a:moveTo>
                      <a:pt x="47" y="10"/>
                    </a:moveTo>
                    <a:lnTo>
                      <a:pt x="49" y="13"/>
                    </a:lnTo>
                    <a:lnTo>
                      <a:pt x="50" y="17"/>
                    </a:lnTo>
                    <a:lnTo>
                      <a:pt x="52" y="22"/>
                    </a:lnTo>
                    <a:lnTo>
                      <a:pt x="54" y="27"/>
                    </a:lnTo>
                    <a:lnTo>
                      <a:pt x="49" y="32"/>
                    </a:lnTo>
                    <a:lnTo>
                      <a:pt x="46" y="37"/>
                    </a:lnTo>
                    <a:lnTo>
                      <a:pt x="41" y="43"/>
                    </a:lnTo>
                    <a:lnTo>
                      <a:pt x="36" y="48"/>
                    </a:lnTo>
                    <a:lnTo>
                      <a:pt x="28" y="45"/>
                    </a:lnTo>
                    <a:lnTo>
                      <a:pt x="19" y="41"/>
                    </a:lnTo>
                    <a:lnTo>
                      <a:pt x="9" y="38"/>
                    </a:lnTo>
                    <a:lnTo>
                      <a:pt x="0" y="35"/>
                    </a:lnTo>
                    <a:lnTo>
                      <a:pt x="3" y="29"/>
                    </a:lnTo>
                    <a:lnTo>
                      <a:pt x="6" y="24"/>
                    </a:lnTo>
                    <a:lnTo>
                      <a:pt x="7" y="19"/>
                    </a:lnTo>
                    <a:lnTo>
                      <a:pt x="11" y="14"/>
                    </a:lnTo>
                    <a:lnTo>
                      <a:pt x="14" y="11"/>
                    </a:lnTo>
                    <a:lnTo>
                      <a:pt x="17" y="6"/>
                    </a:lnTo>
                    <a:lnTo>
                      <a:pt x="20" y="3"/>
                    </a:lnTo>
                    <a:lnTo>
                      <a:pt x="23" y="0"/>
                    </a:lnTo>
                    <a:lnTo>
                      <a:pt x="28" y="2"/>
                    </a:lnTo>
                    <a:lnTo>
                      <a:pt x="35" y="5"/>
                    </a:lnTo>
                    <a:lnTo>
                      <a:pt x="41" y="6"/>
                    </a:lnTo>
                    <a:lnTo>
                      <a:pt x="47" y="10"/>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 name="Freeform 516"/>
              <p:cNvSpPr>
                <a:spLocks/>
              </p:cNvSpPr>
              <p:nvPr/>
            </p:nvSpPr>
            <p:spPr bwMode="auto">
              <a:xfrm>
                <a:off x="2530" y="2845"/>
                <a:ext cx="31" cy="62"/>
              </a:xfrm>
              <a:custGeom>
                <a:avLst/>
                <a:gdLst>
                  <a:gd name="T0" fmla="*/ 0 w 19"/>
                  <a:gd name="T1" fmla="*/ 716 h 38"/>
                  <a:gd name="T2" fmla="*/ 55 w 19"/>
                  <a:gd name="T3" fmla="*/ 1020 h 38"/>
                  <a:gd name="T4" fmla="*/ 55 w 19"/>
                  <a:gd name="T5" fmla="*/ 1260 h 38"/>
                  <a:gd name="T6" fmla="*/ 55 w 19"/>
                  <a:gd name="T7" fmla="*/ 1560 h 38"/>
                  <a:gd name="T8" fmla="*/ 55 w 19"/>
                  <a:gd name="T9" fmla="*/ 1906 h 38"/>
                  <a:gd name="T10" fmla="*/ 300 w 19"/>
                  <a:gd name="T11" fmla="*/ 1664 h 38"/>
                  <a:gd name="T12" fmla="*/ 548 w 19"/>
                  <a:gd name="T13" fmla="*/ 1354 h 38"/>
                  <a:gd name="T14" fmla="*/ 716 w 19"/>
                  <a:gd name="T15" fmla="*/ 1113 h 38"/>
                  <a:gd name="T16" fmla="*/ 956 w 19"/>
                  <a:gd name="T17" fmla="*/ 865 h 38"/>
                  <a:gd name="T18" fmla="*/ 865 w 19"/>
                  <a:gd name="T19" fmla="*/ 625 h 38"/>
                  <a:gd name="T20" fmla="*/ 737 w 19"/>
                  <a:gd name="T21" fmla="*/ 336 h 38"/>
                  <a:gd name="T22" fmla="*/ 716 w 19"/>
                  <a:gd name="T23" fmla="*/ 147 h 38"/>
                  <a:gd name="T24" fmla="*/ 625 w 19"/>
                  <a:gd name="T25" fmla="*/ 0 h 38"/>
                  <a:gd name="T26" fmla="*/ 452 w 19"/>
                  <a:gd name="T27" fmla="*/ 147 h 38"/>
                  <a:gd name="T28" fmla="*/ 300 w 19"/>
                  <a:gd name="T29" fmla="*/ 300 h 38"/>
                  <a:gd name="T30" fmla="*/ 147 w 19"/>
                  <a:gd name="T31" fmla="*/ 548 h 38"/>
                  <a:gd name="T32" fmla="*/ 0 w 19"/>
                  <a:gd name="T33" fmla="*/ 716 h 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
                  <a:gd name="T52" fmla="*/ 0 h 38"/>
                  <a:gd name="T53" fmla="*/ 19 w 19"/>
                  <a:gd name="T54" fmla="*/ 38 h 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 h="38">
                    <a:moveTo>
                      <a:pt x="0" y="14"/>
                    </a:moveTo>
                    <a:lnTo>
                      <a:pt x="1" y="20"/>
                    </a:lnTo>
                    <a:lnTo>
                      <a:pt x="1" y="25"/>
                    </a:lnTo>
                    <a:lnTo>
                      <a:pt x="1" y="31"/>
                    </a:lnTo>
                    <a:lnTo>
                      <a:pt x="1" y="38"/>
                    </a:lnTo>
                    <a:lnTo>
                      <a:pt x="6" y="33"/>
                    </a:lnTo>
                    <a:lnTo>
                      <a:pt x="11" y="27"/>
                    </a:lnTo>
                    <a:lnTo>
                      <a:pt x="14" y="22"/>
                    </a:lnTo>
                    <a:lnTo>
                      <a:pt x="19" y="17"/>
                    </a:lnTo>
                    <a:lnTo>
                      <a:pt x="17" y="12"/>
                    </a:lnTo>
                    <a:lnTo>
                      <a:pt x="15" y="7"/>
                    </a:lnTo>
                    <a:lnTo>
                      <a:pt x="14" y="3"/>
                    </a:lnTo>
                    <a:lnTo>
                      <a:pt x="12" y="0"/>
                    </a:lnTo>
                    <a:lnTo>
                      <a:pt x="9" y="3"/>
                    </a:lnTo>
                    <a:lnTo>
                      <a:pt x="6" y="6"/>
                    </a:lnTo>
                    <a:lnTo>
                      <a:pt x="3" y="11"/>
                    </a:lnTo>
                    <a:lnTo>
                      <a:pt x="0" y="14"/>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 name="Freeform 517"/>
              <p:cNvSpPr>
                <a:spLocks/>
              </p:cNvSpPr>
              <p:nvPr/>
            </p:nvSpPr>
            <p:spPr bwMode="auto">
              <a:xfrm>
                <a:off x="2491" y="2829"/>
                <a:ext cx="58" cy="39"/>
              </a:xfrm>
              <a:custGeom>
                <a:avLst/>
                <a:gdLst>
                  <a:gd name="T0" fmla="*/ 1630 w 36"/>
                  <a:gd name="T1" fmla="*/ 476 h 24"/>
                  <a:gd name="T2" fmla="*/ 1490 w 36"/>
                  <a:gd name="T3" fmla="*/ 622 h 24"/>
                  <a:gd name="T4" fmla="*/ 1347 w 36"/>
                  <a:gd name="T5" fmla="*/ 774 h 24"/>
                  <a:gd name="T6" fmla="*/ 1237 w 36"/>
                  <a:gd name="T7" fmla="*/ 1011 h 24"/>
                  <a:gd name="T8" fmla="*/ 1100 w 36"/>
                  <a:gd name="T9" fmla="*/ 1159 h 24"/>
                  <a:gd name="T10" fmla="*/ 748 w 36"/>
                  <a:gd name="T11" fmla="*/ 1011 h 24"/>
                  <a:gd name="T12" fmla="*/ 543 w 36"/>
                  <a:gd name="T13" fmla="*/ 921 h 24"/>
                  <a:gd name="T14" fmla="*/ 285 w 36"/>
                  <a:gd name="T15" fmla="*/ 774 h 24"/>
                  <a:gd name="T16" fmla="*/ 0 w 36"/>
                  <a:gd name="T17" fmla="*/ 679 h 24"/>
                  <a:gd name="T18" fmla="*/ 143 w 36"/>
                  <a:gd name="T19" fmla="*/ 531 h 24"/>
                  <a:gd name="T20" fmla="*/ 285 w 36"/>
                  <a:gd name="T21" fmla="*/ 293 h 24"/>
                  <a:gd name="T22" fmla="*/ 424 w 36"/>
                  <a:gd name="T23" fmla="*/ 145 h 24"/>
                  <a:gd name="T24" fmla="*/ 543 w 36"/>
                  <a:gd name="T25" fmla="*/ 0 h 24"/>
                  <a:gd name="T26" fmla="*/ 748 w 36"/>
                  <a:gd name="T27" fmla="*/ 89 h 24"/>
                  <a:gd name="T28" fmla="*/ 1100 w 36"/>
                  <a:gd name="T29" fmla="*/ 236 h 24"/>
                  <a:gd name="T30" fmla="*/ 1347 w 36"/>
                  <a:gd name="T31" fmla="*/ 293 h 24"/>
                  <a:gd name="T32" fmla="*/ 1630 w 36"/>
                  <a:gd name="T33" fmla="*/ 476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6"/>
                  <a:gd name="T52" fmla="*/ 0 h 24"/>
                  <a:gd name="T53" fmla="*/ 36 w 36"/>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6" h="24">
                    <a:moveTo>
                      <a:pt x="36" y="10"/>
                    </a:moveTo>
                    <a:lnTo>
                      <a:pt x="33" y="13"/>
                    </a:lnTo>
                    <a:lnTo>
                      <a:pt x="30" y="16"/>
                    </a:lnTo>
                    <a:lnTo>
                      <a:pt x="27" y="21"/>
                    </a:lnTo>
                    <a:lnTo>
                      <a:pt x="24" y="24"/>
                    </a:lnTo>
                    <a:lnTo>
                      <a:pt x="17" y="21"/>
                    </a:lnTo>
                    <a:lnTo>
                      <a:pt x="12" y="19"/>
                    </a:lnTo>
                    <a:lnTo>
                      <a:pt x="6" y="16"/>
                    </a:lnTo>
                    <a:lnTo>
                      <a:pt x="0" y="14"/>
                    </a:lnTo>
                    <a:lnTo>
                      <a:pt x="3" y="11"/>
                    </a:lnTo>
                    <a:lnTo>
                      <a:pt x="6" y="6"/>
                    </a:lnTo>
                    <a:lnTo>
                      <a:pt x="9" y="3"/>
                    </a:lnTo>
                    <a:lnTo>
                      <a:pt x="12" y="0"/>
                    </a:lnTo>
                    <a:lnTo>
                      <a:pt x="17" y="2"/>
                    </a:lnTo>
                    <a:lnTo>
                      <a:pt x="24" y="5"/>
                    </a:lnTo>
                    <a:lnTo>
                      <a:pt x="30" y="6"/>
                    </a:lnTo>
                    <a:lnTo>
                      <a:pt x="36" y="10"/>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 name="Freeform 518"/>
              <p:cNvSpPr>
                <a:spLocks/>
              </p:cNvSpPr>
              <p:nvPr/>
            </p:nvSpPr>
            <p:spPr bwMode="auto">
              <a:xfrm>
                <a:off x="2532" y="2845"/>
                <a:ext cx="104" cy="93"/>
              </a:xfrm>
              <a:custGeom>
                <a:avLst/>
                <a:gdLst>
                  <a:gd name="T0" fmla="*/ 2720 w 64"/>
                  <a:gd name="T1" fmla="*/ 548 h 57"/>
                  <a:gd name="T2" fmla="*/ 2776 w 64"/>
                  <a:gd name="T3" fmla="*/ 737 h 57"/>
                  <a:gd name="T4" fmla="*/ 2865 w 64"/>
                  <a:gd name="T5" fmla="*/ 1020 h 57"/>
                  <a:gd name="T6" fmla="*/ 3013 w 64"/>
                  <a:gd name="T7" fmla="*/ 1260 h 57"/>
                  <a:gd name="T8" fmla="*/ 3115 w 64"/>
                  <a:gd name="T9" fmla="*/ 1560 h 57"/>
                  <a:gd name="T10" fmla="*/ 2776 w 64"/>
                  <a:gd name="T11" fmla="*/ 1906 h 57"/>
                  <a:gd name="T12" fmla="*/ 2574 w 64"/>
                  <a:gd name="T13" fmla="*/ 2209 h 57"/>
                  <a:gd name="T14" fmla="*/ 2334 w 64"/>
                  <a:gd name="T15" fmla="*/ 2529 h 57"/>
                  <a:gd name="T16" fmla="*/ 2100 w 64"/>
                  <a:gd name="T17" fmla="*/ 2870 h 57"/>
                  <a:gd name="T18" fmla="*/ 1539 w 64"/>
                  <a:gd name="T19" fmla="*/ 2715 h 57"/>
                  <a:gd name="T20" fmla="*/ 1069 w 64"/>
                  <a:gd name="T21" fmla="*/ 2470 h 57"/>
                  <a:gd name="T22" fmla="*/ 528 w 64"/>
                  <a:gd name="T23" fmla="*/ 2209 h 57"/>
                  <a:gd name="T24" fmla="*/ 0 w 64"/>
                  <a:gd name="T25" fmla="*/ 2056 h 57"/>
                  <a:gd name="T26" fmla="*/ 145 w 64"/>
                  <a:gd name="T27" fmla="*/ 1759 h 57"/>
                  <a:gd name="T28" fmla="*/ 291 w 64"/>
                  <a:gd name="T29" fmla="*/ 1411 h 57"/>
                  <a:gd name="T30" fmla="*/ 473 w 64"/>
                  <a:gd name="T31" fmla="*/ 1168 h 57"/>
                  <a:gd name="T32" fmla="*/ 622 w 64"/>
                  <a:gd name="T33" fmla="*/ 865 h 57"/>
                  <a:gd name="T34" fmla="*/ 769 w 64"/>
                  <a:gd name="T35" fmla="*/ 625 h 57"/>
                  <a:gd name="T36" fmla="*/ 1011 w 64"/>
                  <a:gd name="T37" fmla="*/ 336 h 57"/>
                  <a:gd name="T38" fmla="*/ 1159 w 64"/>
                  <a:gd name="T39" fmla="*/ 206 h 57"/>
                  <a:gd name="T40" fmla="*/ 1305 w 64"/>
                  <a:gd name="T41" fmla="*/ 0 h 57"/>
                  <a:gd name="T42" fmla="*/ 1708 w 64"/>
                  <a:gd name="T43" fmla="*/ 147 h 57"/>
                  <a:gd name="T44" fmla="*/ 2007 w 64"/>
                  <a:gd name="T45" fmla="*/ 206 h 57"/>
                  <a:gd name="T46" fmla="*/ 2390 w 64"/>
                  <a:gd name="T47" fmla="*/ 336 h 57"/>
                  <a:gd name="T48" fmla="*/ 2720 w 64"/>
                  <a:gd name="T49" fmla="*/ 548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4"/>
                  <a:gd name="T76" fmla="*/ 0 h 57"/>
                  <a:gd name="T77" fmla="*/ 64 w 64"/>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4" h="57">
                    <a:moveTo>
                      <a:pt x="56" y="11"/>
                    </a:moveTo>
                    <a:lnTo>
                      <a:pt x="57" y="15"/>
                    </a:lnTo>
                    <a:lnTo>
                      <a:pt x="59" y="20"/>
                    </a:lnTo>
                    <a:lnTo>
                      <a:pt x="62" y="25"/>
                    </a:lnTo>
                    <a:lnTo>
                      <a:pt x="64" y="31"/>
                    </a:lnTo>
                    <a:lnTo>
                      <a:pt x="57" y="38"/>
                    </a:lnTo>
                    <a:lnTo>
                      <a:pt x="53" y="44"/>
                    </a:lnTo>
                    <a:lnTo>
                      <a:pt x="48" y="50"/>
                    </a:lnTo>
                    <a:lnTo>
                      <a:pt x="43" y="57"/>
                    </a:lnTo>
                    <a:lnTo>
                      <a:pt x="32" y="54"/>
                    </a:lnTo>
                    <a:lnTo>
                      <a:pt x="22" y="49"/>
                    </a:lnTo>
                    <a:lnTo>
                      <a:pt x="11" y="44"/>
                    </a:lnTo>
                    <a:lnTo>
                      <a:pt x="0" y="41"/>
                    </a:lnTo>
                    <a:lnTo>
                      <a:pt x="3" y="35"/>
                    </a:lnTo>
                    <a:lnTo>
                      <a:pt x="6" y="28"/>
                    </a:lnTo>
                    <a:lnTo>
                      <a:pt x="10" y="23"/>
                    </a:lnTo>
                    <a:lnTo>
                      <a:pt x="13" y="17"/>
                    </a:lnTo>
                    <a:lnTo>
                      <a:pt x="16" y="12"/>
                    </a:lnTo>
                    <a:lnTo>
                      <a:pt x="21" y="7"/>
                    </a:lnTo>
                    <a:lnTo>
                      <a:pt x="24" y="4"/>
                    </a:lnTo>
                    <a:lnTo>
                      <a:pt x="27" y="0"/>
                    </a:lnTo>
                    <a:lnTo>
                      <a:pt x="35" y="3"/>
                    </a:lnTo>
                    <a:lnTo>
                      <a:pt x="41" y="4"/>
                    </a:lnTo>
                    <a:lnTo>
                      <a:pt x="49" y="7"/>
                    </a:lnTo>
                    <a:lnTo>
                      <a:pt x="5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 name="Freeform 519"/>
              <p:cNvSpPr>
                <a:spLocks/>
              </p:cNvSpPr>
              <p:nvPr/>
            </p:nvSpPr>
            <p:spPr bwMode="auto">
              <a:xfrm>
                <a:off x="2541" y="2852"/>
                <a:ext cx="87" cy="78"/>
              </a:xfrm>
              <a:custGeom>
                <a:avLst/>
                <a:gdLst>
                  <a:gd name="T0" fmla="*/ 2469 w 53"/>
                  <a:gd name="T1" fmla="*/ 476 h 48"/>
                  <a:gd name="T2" fmla="*/ 2544 w 53"/>
                  <a:gd name="T3" fmla="*/ 622 h 48"/>
                  <a:gd name="T4" fmla="*/ 2646 w 53"/>
                  <a:gd name="T5" fmla="*/ 863 h 48"/>
                  <a:gd name="T6" fmla="*/ 2708 w 53"/>
                  <a:gd name="T7" fmla="*/ 1103 h 48"/>
                  <a:gd name="T8" fmla="*/ 2805 w 53"/>
                  <a:gd name="T9" fmla="*/ 1326 h 48"/>
                  <a:gd name="T10" fmla="*/ 2544 w 53"/>
                  <a:gd name="T11" fmla="*/ 1554 h 48"/>
                  <a:gd name="T12" fmla="*/ 2288 w 53"/>
                  <a:gd name="T13" fmla="*/ 1792 h 48"/>
                  <a:gd name="T14" fmla="*/ 2049 w 53"/>
                  <a:gd name="T15" fmla="*/ 2100 h 48"/>
                  <a:gd name="T16" fmla="*/ 1835 w 53"/>
                  <a:gd name="T17" fmla="*/ 2334 h 48"/>
                  <a:gd name="T18" fmla="*/ 1394 w 53"/>
                  <a:gd name="T19" fmla="*/ 2189 h 48"/>
                  <a:gd name="T20" fmla="*/ 950 w 53"/>
                  <a:gd name="T21" fmla="*/ 2041 h 48"/>
                  <a:gd name="T22" fmla="*/ 407 w 53"/>
                  <a:gd name="T23" fmla="*/ 1862 h 48"/>
                  <a:gd name="T24" fmla="*/ 0 w 53"/>
                  <a:gd name="T25" fmla="*/ 1708 h 48"/>
                  <a:gd name="T26" fmla="*/ 92 w 53"/>
                  <a:gd name="T27" fmla="*/ 1497 h 48"/>
                  <a:gd name="T28" fmla="*/ 248 w 53"/>
                  <a:gd name="T29" fmla="*/ 1159 h 48"/>
                  <a:gd name="T30" fmla="*/ 353 w 53"/>
                  <a:gd name="T31" fmla="*/ 921 h 48"/>
                  <a:gd name="T32" fmla="*/ 517 w 53"/>
                  <a:gd name="T33" fmla="*/ 713 h 48"/>
                  <a:gd name="T34" fmla="*/ 668 w 53"/>
                  <a:gd name="T35" fmla="*/ 531 h 48"/>
                  <a:gd name="T36" fmla="*/ 849 w 53"/>
                  <a:gd name="T37" fmla="*/ 327 h 48"/>
                  <a:gd name="T38" fmla="*/ 1062 w 53"/>
                  <a:gd name="T39" fmla="*/ 145 h 48"/>
                  <a:gd name="T40" fmla="*/ 1213 w 53"/>
                  <a:gd name="T41" fmla="*/ 0 h 48"/>
                  <a:gd name="T42" fmla="*/ 1550 w 53"/>
                  <a:gd name="T43" fmla="*/ 89 h 48"/>
                  <a:gd name="T44" fmla="*/ 1835 w 53"/>
                  <a:gd name="T45" fmla="*/ 236 h 48"/>
                  <a:gd name="T46" fmla="*/ 2116 w 53"/>
                  <a:gd name="T47" fmla="*/ 327 h 48"/>
                  <a:gd name="T48" fmla="*/ 2469 w 53"/>
                  <a:gd name="T49" fmla="*/ 476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3"/>
                  <a:gd name="T76" fmla="*/ 0 h 48"/>
                  <a:gd name="T77" fmla="*/ 53 w 53"/>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3" h="48">
                    <a:moveTo>
                      <a:pt x="47" y="10"/>
                    </a:moveTo>
                    <a:lnTo>
                      <a:pt x="48" y="13"/>
                    </a:lnTo>
                    <a:lnTo>
                      <a:pt x="50" y="18"/>
                    </a:lnTo>
                    <a:lnTo>
                      <a:pt x="51" y="23"/>
                    </a:lnTo>
                    <a:lnTo>
                      <a:pt x="53" y="27"/>
                    </a:lnTo>
                    <a:lnTo>
                      <a:pt x="48" y="32"/>
                    </a:lnTo>
                    <a:lnTo>
                      <a:pt x="43" y="37"/>
                    </a:lnTo>
                    <a:lnTo>
                      <a:pt x="39" y="43"/>
                    </a:lnTo>
                    <a:lnTo>
                      <a:pt x="35" y="48"/>
                    </a:lnTo>
                    <a:lnTo>
                      <a:pt x="26" y="45"/>
                    </a:lnTo>
                    <a:lnTo>
                      <a:pt x="18" y="42"/>
                    </a:lnTo>
                    <a:lnTo>
                      <a:pt x="8" y="38"/>
                    </a:lnTo>
                    <a:lnTo>
                      <a:pt x="0" y="35"/>
                    </a:lnTo>
                    <a:lnTo>
                      <a:pt x="2" y="31"/>
                    </a:lnTo>
                    <a:lnTo>
                      <a:pt x="5" y="24"/>
                    </a:lnTo>
                    <a:lnTo>
                      <a:pt x="7" y="19"/>
                    </a:lnTo>
                    <a:lnTo>
                      <a:pt x="10" y="15"/>
                    </a:lnTo>
                    <a:lnTo>
                      <a:pt x="13" y="11"/>
                    </a:lnTo>
                    <a:lnTo>
                      <a:pt x="16" y="7"/>
                    </a:lnTo>
                    <a:lnTo>
                      <a:pt x="20" y="3"/>
                    </a:lnTo>
                    <a:lnTo>
                      <a:pt x="23" y="0"/>
                    </a:lnTo>
                    <a:lnTo>
                      <a:pt x="29" y="2"/>
                    </a:lnTo>
                    <a:lnTo>
                      <a:pt x="35" y="5"/>
                    </a:lnTo>
                    <a:lnTo>
                      <a:pt x="40" y="7"/>
                    </a:lnTo>
                    <a:lnTo>
                      <a:pt x="47" y="10"/>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 name="Freeform 520"/>
              <p:cNvSpPr>
                <a:spLocks/>
              </p:cNvSpPr>
              <p:nvPr/>
            </p:nvSpPr>
            <p:spPr bwMode="auto">
              <a:xfrm>
                <a:off x="2597" y="2868"/>
                <a:ext cx="31" cy="62"/>
              </a:xfrm>
              <a:custGeom>
                <a:avLst/>
                <a:gdLst>
                  <a:gd name="T0" fmla="*/ 0 w 19"/>
                  <a:gd name="T1" fmla="*/ 716 h 38"/>
                  <a:gd name="T2" fmla="*/ 55 w 19"/>
                  <a:gd name="T3" fmla="*/ 1044 h 38"/>
                  <a:gd name="T4" fmla="*/ 55 w 19"/>
                  <a:gd name="T5" fmla="*/ 1260 h 38"/>
                  <a:gd name="T6" fmla="*/ 55 w 19"/>
                  <a:gd name="T7" fmla="*/ 1607 h 38"/>
                  <a:gd name="T8" fmla="*/ 55 w 19"/>
                  <a:gd name="T9" fmla="*/ 1906 h 38"/>
                  <a:gd name="T10" fmla="*/ 240 w 19"/>
                  <a:gd name="T11" fmla="*/ 1664 h 38"/>
                  <a:gd name="T12" fmla="*/ 452 w 19"/>
                  <a:gd name="T13" fmla="*/ 1354 h 38"/>
                  <a:gd name="T14" fmla="*/ 716 w 19"/>
                  <a:gd name="T15" fmla="*/ 1113 h 38"/>
                  <a:gd name="T16" fmla="*/ 956 w 19"/>
                  <a:gd name="T17" fmla="*/ 865 h 38"/>
                  <a:gd name="T18" fmla="*/ 865 w 19"/>
                  <a:gd name="T19" fmla="*/ 640 h 38"/>
                  <a:gd name="T20" fmla="*/ 798 w 19"/>
                  <a:gd name="T21" fmla="*/ 392 h 38"/>
                  <a:gd name="T22" fmla="*/ 716 w 19"/>
                  <a:gd name="T23" fmla="*/ 147 h 38"/>
                  <a:gd name="T24" fmla="*/ 640 w 19"/>
                  <a:gd name="T25" fmla="*/ 0 h 38"/>
                  <a:gd name="T26" fmla="*/ 452 w 19"/>
                  <a:gd name="T27" fmla="*/ 147 h 38"/>
                  <a:gd name="T28" fmla="*/ 300 w 19"/>
                  <a:gd name="T29" fmla="*/ 300 h 38"/>
                  <a:gd name="T30" fmla="*/ 147 w 19"/>
                  <a:gd name="T31" fmla="*/ 548 h 38"/>
                  <a:gd name="T32" fmla="*/ 0 w 19"/>
                  <a:gd name="T33" fmla="*/ 716 h 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
                  <a:gd name="T52" fmla="*/ 0 h 38"/>
                  <a:gd name="T53" fmla="*/ 19 w 19"/>
                  <a:gd name="T54" fmla="*/ 38 h 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 h="38">
                    <a:moveTo>
                      <a:pt x="0" y="14"/>
                    </a:moveTo>
                    <a:lnTo>
                      <a:pt x="1" y="21"/>
                    </a:lnTo>
                    <a:lnTo>
                      <a:pt x="1" y="25"/>
                    </a:lnTo>
                    <a:lnTo>
                      <a:pt x="1" y="32"/>
                    </a:lnTo>
                    <a:lnTo>
                      <a:pt x="1" y="38"/>
                    </a:lnTo>
                    <a:lnTo>
                      <a:pt x="5" y="33"/>
                    </a:lnTo>
                    <a:lnTo>
                      <a:pt x="9" y="27"/>
                    </a:lnTo>
                    <a:lnTo>
                      <a:pt x="14" y="22"/>
                    </a:lnTo>
                    <a:lnTo>
                      <a:pt x="19" y="17"/>
                    </a:lnTo>
                    <a:lnTo>
                      <a:pt x="17" y="13"/>
                    </a:lnTo>
                    <a:lnTo>
                      <a:pt x="16" y="8"/>
                    </a:lnTo>
                    <a:lnTo>
                      <a:pt x="14" y="3"/>
                    </a:lnTo>
                    <a:lnTo>
                      <a:pt x="13" y="0"/>
                    </a:lnTo>
                    <a:lnTo>
                      <a:pt x="9" y="3"/>
                    </a:lnTo>
                    <a:lnTo>
                      <a:pt x="6" y="6"/>
                    </a:lnTo>
                    <a:lnTo>
                      <a:pt x="3" y="11"/>
                    </a:lnTo>
                    <a:lnTo>
                      <a:pt x="0" y="14"/>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 name="Freeform 521"/>
              <p:cNvSpPr>
                <a:spLocks/>
              </p:cNvSpPr>
              <p:nvPr/>
            </p:nvSpPr>
            <p:spPr bwMode="auto">
              <a:xfrm>
                <a:off x="2558" y="2852"/>
                <a:ext cx="60" cy="39"/>
              </a:xfrm>
              <a:custGeom>
                <a:avLst/>
                <a:gdLst>
                  <a:gd name="T0" fmla="*/ 1764 w 37"/>
                  <a:gd name="T1" fmla="*/ 476 h 24"/>
                  <a:gd name="T2" fmla="*/ 1604 w 37"/>
                  <a:gd name="T3" fmla="*/ 622 h 24"/>
                  <a:gd name="T4" fmla="*/ 1528 w 37"/>
                  <a:gd name="T5" fmla="*/ 774 h 24"/>
                  <a:gd name="T6" fmla="*/ 1378 w 37"/>
                  <a:gd name="T7" fmla="*/ 1011 h 24"/>
                  <a:gd name="T8" fmla="*/ 1202 w 37"/>
                  <a:gd name="T9" fmla="*/ 1159 h 24"/>
                  <a:gd name="T10" fmla="*/ 905 w 37"/>
                  <a:gd name="T11" fmla="*/ 1011 h 24"/>
                  <a:gd name="T12" fmla="*/ 615 w 37"/>
                  <a:gd name="T13" fmla="*/ 921 h 24"/>
                  <a:gd name="T14" fmla="*/ 289 w 37"/>
                  <a:gd name="T15" fmla="*/ 774 h 24"/>
                  <a:gd name="T16" fmla="*/ 0 w 37"/>
                  <a:gd name="T17" fmla="*/ 713 h 24"/>
                  <a:gd name="T18" fmla="*/ 144 w 37"/>
                  <a:gd name="T19" fmla="*/ 531 h 24"/>
                  <a:gd name="T20" fmla="*/ 289 w 37"/>
                  <a:gd name="T21" fmla="*/ 327 h 24"/>
                  <a:gd name="T22" fmla="*/ 469 w 37"/>
                  <a:gd name="T23" fmla="*/ 145 h 24"/>
                  <a:gd name="T24" fmla="*/ 615 w 37"/>
                  <a:gd name="T25" fmla="*/ 0 h 24"/>
                  <a:gd name="T26" fmla="*/ 905 w 37"/>
                  <a:gd name="T27" fmla="*/ 89 h 24"/>
                  <a:gd name="T28" fmla="*/ 1202 w 37"/>
                  <a:gd name="T29" fmla="*/ 236 h 24"/>
                  <a:gd name="T30" fmla="*/ 1435 w 37"/>
                  <a:gd name="T31" fmla="*/ 327 h 24"/>
                  <a:gd name="T32" fmla="*/ 1764 w 37"/>
                  <a:gd name="T33" fmla="*/ 476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
                  <a:gd name="T52" fmla="*/ 0 h 24"/>
                  <a:gd name="T53" fmla="*/ 37 w 37"/>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 h="24">
                    <a:moveTo>
                      <a:pt x="37" y="10"/>
                    </a:moveTo>
                    <a:lnTo>
                      <a:pt x="33" y="13"/>
                    </a:lnTo>
                    <a:lnTo>
                      <a:pt x="32" y="16"/>
                    </a:lnTo>
                    <a:lnTo>
                      <a:pt x="29" y="21"/>
                    </a:lnTo>
                    <a:lnTo>
                      <a:pt x="25" y="24"/>
                    </a:lnTo>
                    <a:lnTo>
                      <a:pt x="19" y="21"/>
                    </a:lnTo>
                    <a:lnTo>
                      <a:pt x="13" y="19"/>
                    </a:lnTo>
                    <a:lnTo>
                      <a:pt x="6" y="16"/>
                    </a:lnTo>
                    <a:lnTo>
                      <a:pt x="0" y="15"/>
                    </a:lnTo>
                    <a:lnTo>
                      <a:pt x="3" y="11"/>
                    </a:lnTo>
                    <a:lnTo>
                      <a:pt x="6" y="7"/>
                    </a:lnTo>
                    <a:lnTo>
                      <a:pt x="10" y="3"/>
                    </a:lnTo>
                    <a:lnTo>
                      <a:pt x="13" y="0"/>
                    </a:lnTo>
                    <a:lnTo>
                      <a:pt x="19" y="2"/>
                    </a:lnTo>
                    <a:lnTo>
                      <a:pt x="25" y="5"/>
                    </a:lnTo>
                    <a:lnTo>
                      <a:pt x="30" y="7"/>
                    </a:lnTo>
                    <a:lnTo>
                      <a:pt x="37" y="10"/>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 name="Freeform 522"/>
              <p:cNvSpPr>
                <a:spLocks/>
              </p:cNvSpPr>
              <p:nvPr/>
            </p:nvSpPr>
            <p:spPr bwMode="auto">
              <a:xfrm>
                <a:off x="2188" y="2608"/>
                <a:ext cx="102" cy="93"/>
              </a:xfrm>
              <a:custGeom>
                <a:avLst/>
                <a:gdLst>
                  <a:gd name="T0" fmla="*/ 2988 w 62"/>
                  <a:gd name="T1" fmla="*/ 548 h 57"/>
                  <a:gd name="T2" fmla="*/ 3078 w 62"/>
                  <a:gd name="T3" fmla="*/ 798 h 57"/>
                  <a:gd name="T4" fmla="*/ 3169 w 62"/>
                  <a:gd name="T5" fmla="*/ 1044 h 57"/>
                  <a:gd name="T6" fmla="*/ 3269 w 62"/>
                  <a:gd name="T7" fmla="*/ 1354 h 57"/>
                  <a:gd name="T8" fmla="*/ 3327 w 62"/>
                  <a:gd name="T9" fmla="*/ 1607 h 57"/>
                  <a:gd name="T10" fmla="*/ 3078 w 62"/>
                  <a:gd name="T11" fmla="*/ 1906 h 57"/>
                  <a:gd name="T12" fmla="*/ 2836 w 62"/>
                  <a:gd name="T13" fmla="*/ 2209 h 57"/>
                  <a:gd name="T14" fmla="*/ 2580 w 62"/>
                  <a:gd name="T15" fmla="*/ 2545 h 57"/>
                  <a:gd name="T16" fmla="*/ 2315 w 62"/>
                  <a:gd name="T17" fmla="*/ 2870 h 57"/>
                  <a:gd name="T18" fmla="*/ 1724 w 62"/>
                  <a:gd name="T19" fmla="*/ 2715 h 57"/>
                  <a:gd name="T20" fmla="*/ 1250 w 62"/>
                  <a:gd name="T21" fmla="*/ 2470 h 57"/>
                  <a:gd name="T22" fmla="*/ 592 w 62"/>
                  <a:gd name="T23" fmla="*/ 2209 h 57"/>
                  <a:gd name="T24" fmla="*/ 0 w 62"/>
                  <a:gd name="T25" fmla="*/ 2056 h 57"/>
                  <a:gd name="T26" fmla="*/ 156 w 62"/>
                  <a:gd name="T27" fmla="*/ 1759 h 57"/>
                  <a:gd name="T28" fmla="*/ 395 w 62"/>
                  <a:gd name="T29" fmla="*/ 1459 h 57"/>
                  <a:gd name="T30" fmla="*/ 520 w 62"/>
                  <a:gd name="T31" fmla="*/ 1202 h 57"/>
                  <a:gd name="T32" fmla="*/ 696 w 62"/>
                  <a:gd name="T33" fmla="*/ 865 h 57"/>
                  <a:gd name="T34" fmla="*/ 855 w 62"/>
                  <a:gd name="T35" fmla="*/ 640 h 57"/>
                  <a:gd name="T36" fmla="*/ 1145 w 62"/>
                  <a:gd name="T37" fmla="*/ 392 h 57"/>
                  <a:gd name="T38" fmla="*/ 1270 w 62"/>
                  <a:gd name="T39" fmla="*/ 240 h 57"/>
                  <a:gd name="T40" fmla="*/ 1421 w 62"/>
                  <a:gd name="T41" fmla="*/ 0 h 57"/>
                  <a:gd name="T42" fmla="*/ 1816 w 62"/>
                  <a:gd name="T43" fmla="*/ 147 h 57"/>
                  <a:gd name="T44" fmla="*/ 2262 w 62"/>
                  <a:gd name="T45" fmla="*/ 240 h 57"/>
                  <a:gd name="T46" fmla="*/ 2580 w 62"/>
                  <a:gd name="T47" fmla="*/ 392 h 57"/>
                  <a:gd name="T48" fmla="*/ 2988 w 62"/>
                  <a:gd name="T49" fmla="*/ 548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2"/>
                  <a:gd name="T76" fmla="*/ 0 h 57"/>
                  <a:gd name="T77" fmla="*/ 62 w 62"/>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2" h="57">
                    <a:moveTo>
                      <a:pt x="56" y="11"/>
                    </a:moveTo>
                    <a:lnTo>
                      <a:pt x="57" y="16"/>
                    </a:lnTo>
                    <a:lnTo>
                      <a:pt x="59" y="21"/>
                    </a:lnTo>
                    <a:lnTo>
                      <a:pt x="61" y="27"/>
                    </a:lnTo>
                    <a:lnTo>
                      <a:pt x="62" y="32"/>
                    </a:lnTo>
                    <a:lnTo>
                      <a:pt x="57" y="38"/>
                    </a:lnTo>
                    <a:lnTo>
                      <a:pt x="53" y="44"/>
                    </a:lnTo>
                    <a:lnTo>
                      <a:pt x="48" y="51"/>
                    </a:lnTo>
                    <a:lnTo>
                      <a:pt x="43" y="57"/>
                    </a:lnTo>
                    <a:lnTo>
                      <a:pt x="32" y="54"/>
                    </a:lnTo>
                    <a:lnTo>
                      <a:pt x="23" y="49"/>
                    </a:lnTo>
                    <a:lnTo>
                      <a:pt x="11" y="44"/>
                    </a:lnTo>
                    <a:lnTo>
                      <a:pt x="0" y="41"/>
                    </a:lnTo>
                    <a:lnTo>
                      <a:pt x="3" y="35"/>
                    </a:lnTo>
                    <a:lnTo>
                      <a:pt x="7" y="29"/>
                    </a:lnTo>
                    <a:lnTo>
                      <a:pt x="10" y="24"/>
                    </a:lnTo>
                    <a:lnTo>
                      <a:pt x="13" y="17"/>
                    </a:lnTo>
                    <a:lnTo>
                      <a:pt x="16" y="13"/>
                    </a:lnTo>
                    <a:lnTo>
                      <a:pt x="21" y="8"/>
                    </a:lnTo>
                    <a:lnTo>
                      <a:pt x="24" y="5"/>
                    </a:lnTo>
                    <a:lnTo>
                      <a:pt x="27" y="0"/>
                    </a:lnTo>
                    <a:lnTo>
                      <a:pt x="34" y="3"/>
                    </a:lnTo>
                    <a:lnTo>
                      <a:pt x="42" y="5"/>
                    </a:lnTo>
                    <a:lnTo>
                      <a:pt x="48" y="8"/>
                    </a:lnTo>
                    <a:lnTo>
                      <a:pt x="5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 name="Freeform 523"/>
              <p:cNvSpPr>
                <a:spLocks/>
              </p:cNvSpPr>
              <p:nvPr/>
            </p:nvSpPr>
            <p:spPr bwMode="auto">
              <a:xfrm>
                <a:off x="2196" y="2616"/>
                <a:ext cx="85" cy="77"/>
              </a:xfrm>
              <a:custGeom>
                <a:avLst/>
                <a:gdLst>
                  <a:gd name="T0" fmla="*/ 2442 w 52"/>
                  <a:gd name="T1" fmla="*/ 483 h 47"/>
                  <a:gd name="T2" fmla="*/ 2498 w 52"/>
                  <a:gd name="T3" fmla="*/ 634 h 47"/>
                  <a:gd name="T4" fmla="*/ 2589 w 52"/>
                  <a:gd name="T5" fmla="*/ 888 h 47"/>
                  <a:gd name="T6" fmla="*/ 2589 w 52"/>
                  <a:gd name="T7" fmla="*/ 1144 h 47"/>
                  <a:gd name="T8" fmla="*/ 2648 w 52"/>
                  <a:gd name="T9" fmla="*/ 1391 h 47"/>
                  <a:gd name="T10" fmla="*/ 2498 w 52"/>
                  <a:gd name="T11" fmla="*/ 1645 h 47"/>
                  <a:gd name="T12" fmla="*/ 2315 w 52"/>
                  <a:gd name="T13" fmla="*/ 1874 h 47"/>
                  <a:gd name="T14" fmla="*/ 2022 w 52"/>
                  <a:gd name="T15" fmla="*/ 2220 h 47"/>
                  <a:gd name="T16" fmla="*/ 1769 w 52"/>
                  <a:gd name="T17" fmla="*/ 2426 h 47"/>
                  <a:gd name="T18" fmla="*/ 1376 w 52"/>
                  <a:gd name="T19" fmla="*/ 2279 h 47"/>
                  <a:gd name="T20" fmla="*/ 901 w 52"/>
                  <a:gd name="T21" fmla="*/ 2123 h 47"/>
                  <a:gd name="T22" fmla="*/ 497 w 52"/>
                  <a:gd name="T23" fmla="*/ 1976 h 47"/>
                  <a:gd name="T24" fmla="*/ 0 w 52"/>
                  <a:gd name="T25" fmla="*/ 1792 h 47"/>
                  <a:gd name="T26" fmla="*/ 150 w 52"/>
                  <a:gd name="T27" fmla="*/ 1548 h 47"/>
                  <a:gd name="T28" fmla="*/ 304 w 52"/>
                  <a:gd name="T29" fmla="*/ 1296 h 47"/>
                  <a:gd name="T30" fmla="*/ 400 w 52"/>
                  <a:gd name="T31" fmla="*/ 1039 h 47"/>
                  <a:gd name="T32" fmla="*/ 551 w 52"/>
                  <a:gd name="T33" fmla="*/ 736 h 47"/>
                  <a:gd name="T34" fmla="*/ 721 w 52"/>
                  <a:gd name="T35" fmla="*/ 567 h 47"/>
                  <a:gd name="T36" fmla="*/ 812 w 52"/>
                  <a:gd name="T37" fmla="*/ 308 h 47"/>
                  <a:gd name="T38" fmla="*/ 969 w 52"/>
                  <a:gd name="T39" fmla="*/ 151 h 47"/>
                  <a:gd name="T40" fmla="*/ 1123 w 52"/>
                  <a:gd name="T41" fmla="*/ 0 h 47"/>
                  <a:gd name="T42" fmla="*/ 1473 w 52"/>
                  <a:gd name="T43" fmla="*/ 56 h 47"/>
                  <a:gd name="T44" fmla="*/ 1769 w 52"/>
                  <a:gd name="T45" fmla="*/ 211 h 47"/>
                  <a:gd name="T46" fmla="*/ 2100 w 52"/>
                  <a:gd name="T47" fmla="*/ 308 h 47"/>
                  <a:gd name="T48" fmla="*/ 2442 w 52"/>
                  <a:gd name="T49" fmla="*/ 483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
                  <a:gd name="T76" fmla="*/ 0 h 47"/>
                  <a:gd name="T77" fmla="*/ 52 w 52"/>
                  <a:gd name="T78" fmla="*/ 47 h 4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 h="47">
                    <a:moveTo>
                      <a:pt x="48" y="9"/>
                    </a:moveTo>
                    <a:lnTo>
                      <a:pt x="49" y="12"/>
                    </a:lnTo>
                    <a:lnTo>
                      <a:pt x="51" y="17"/>
                    </a:lnTo>
                    <a:lnTo>
                      <a:pt x="51" y="22"/>
                    </a:lnTo>
                    <a:lnTo>
                      <a:pt x="52" y="27"/>
                    </a:lnTo>
                    <a:lnTo>
                      <a:pt x="49" y="32"/>
                    </a:lnTo>
                    <a:lnTo>
                      <a:pt x="45" y="36"/>
                    </a:lnTo>
                    <a:lnTo>
                      <a:pt x="40" y="43"/>
                    </a:lnTo>
                    <a:lnTo>
                      <a:pt x="35" y="47"/>
                    </a:lnTo>
                    <a:lnTo>
                      <a:pt x="27" y="44"/>
                    </a:lnTo>
                    <a:lnTo>
                      <a:pt x="18" y="41"/>
                    </a:lnTo>
                    <a:lnTo>
                      <a:pt x="10" y="38"/>
                    </a:lnTo>
                    <a:lnTo>
                      <a:pt x="0" y="35"/>
                    </a:lnTo>
                    <a:lnTo>
                      <a:pt x="3" y="30"/>
                    </a:lnTo>
                    <a:lnTo>
                      <a:pt x="6" y="25"/>
                    </a:lnTo>
                    <a:lnTo>
                      <a:pt x="8" y="20"/>
                    </a:lnTo>
                    <a:lnTo>
                      <a:pt x="11" y="14"/>
                    </a:lnTo>
                    <a:lnTo>
                      <a:pt x="14" y="11"/>
                    </a:lnTo>
                    <a:lnTo>
                      <a:pt x="16" y="6"/>
                    </a:lnTo>
                    <a:lnTo>
                      <a:pt x="19" y="3"/>
                    </a:lnTo>
                    <a:lnTo>
                      <a:pt x="22" y="0"/>
                    </a:lnTo>
                    <a:lnTo>
                      <a:pt x="29" y="1"/>
                    </a:lnTo>
                    <a:lnTo>
                      <a:pt x="35" y="4"/>
                    </a:lnTo>
                    <a:lnTo>
                      <a:pt x="41" y="6"/>
                    </a:lnTo>
                    <a:lnTo>
                      <a:pt x="48" y="9"/>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 name="Freeform 524"/>
              <p:cNvSpPr>
                <a:spLocks/>
              </p:cNvSpPr>
              <p:nvPr/>
            </p:nvSpPr>
            <p:spPr bwMode="auto">
              <a:xfrm>
                <a:off x="2214" y="2616"/>
                <a:ext cx="61" cy="40"/>
              </a:xfrm>
              <a:custGeom>
                <a:avLst/>
                <a:gdLst>
                  <a:gd name="T0" fmla="*/ 2031 w 37"/>
                  <a:gd name="T1" fmla="*/ 542 h 24"/>
                  <a:gd name="T2" fmla="*/ 1856 w 37"/>
                  <a:gd name="T3" fmla="*/ 708 h 24"/>
                  <a:gd name="T4" fmla="*/ 1631 w 37"/>
                  <a:gd name="T5" fmla="*/ 963 h 24"/>
                  <a:gd name="T6" fmla="*/ 1484 w 37"/>
                  <a:gd name="T7" fmla="*/ 1180 h 24"/>
                  <a:gd name="T8" fmla="*/ 1332 w 37"/>
                  <a:gd name="T9" fmla="*/ 1445 h 24"/>
                  <a:gd name="T10" fmla="*/ 989 w 37"/>
                  <a:gd name="T11" fmla="*/ 1180 h 24"/>
                  <a:gd name="T12" fmla="*/ 707 w 37"/>
                  <a:gd name="T13" fmla="*/ 1133 h 24"/>
                  <a:gd name="T14" fmla="*/ 399 w 37"/>
                  <a:gd name="T15" fmla="*/ 963 h 24"/>
                  <a:gd name="T16" fmla="*/ 0 w 37"/>
                  <a:gd name="T17" fmla="*/ 812 h 24"/>
                  <a:gd name="T18" fmla="*/ 158 w 37"/>
                  <a:gd name="T19" fmla="*/ 638 h 24"/>
                  <a:gd name="T20" fmla="*/ 260 w 37"/>
                  <a:gd name="T21" fmla="*/ 362 h 24"/>
                  <a:gd name="T22" fmla="*/ 429 w 37"/>
                  <a:gd name="T23" fmla="*/ 172 h 24"/>
                  <a:gd name="T24" fmla="*/ 707 w 37"/>
                  <a:gd name="T25" fmla="*/ 0 h 24"/>
                  <a:gd name="T26" fmla="*/ 989 w 37"/>
                  <a:gd name="T27" fmla="*/ 62 h 24"/>
                  <a:gd name="T28" fmla="*/ 1332 w 37"/>
                  <a:gd name="T29" fmla="*/ 255 h 24"/>
                  <a:gd name="T30" fmla="*/ 1631 w 37"/>
                  <a:gd name="T31" fmla="*/ 362 h 24"/>
                  <a:gd name="T32" fmla="*/ 2031 w 37"/>
                  <a:gd name="T33" fmla="*/ 542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
                  <a:gd name="T52" fmla="*/ 0 h 24"/>
                  <a:gd name="T53" fmla="*/ 37 w 37"/>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 h="24">
                    <a:moveTo>
                      <a:pt x="37" y="9"/>
                    </a:moveTo>
                    <a:lnTo>
                      <a:pt x="34" y="12"/>
                    </a:lnTo>
                    <a:lnTo>
                      <a:pt x="30" y="16"/>
                    </a:lnTo>
                    <a:lnTo>
                      <a:pt x="27" y="20"/>
                    </a:lnTo>
                    <a:lnTo>
                      <a:pt x="24" y="24"/>
                    </a:lnTo>
                    <a:lnTo>
                      <a:pt x="18" y="20"/>
                    </a:lnTo>
                    <a:lnTo>
                      <a:pt x="13" y="19"/>
                    </a:lnTo>
                    <a:lnTo>
                      <a:pt x="7" y="16"/>
                    </a:lnTo>
                    <a:lnTo>
                      <a:pt x="0" y="14"/>
                    </a:lnTo>
                    <a:lnTo>
                      <a:pt x="3" y="11"/>
                    </a:lnTo>
                    <a:lnTo>
                      <a:pt x="5" y="6"/>
                    </a:lnTo>
                    <a:lnTo>
                      <a:pt x="8" y="3"/>
                    </a:lnTo>
                    <a:lnTo>
                      <a:pt x="13" y="0"/>
                    </a:lnTo>
                    <a:lnTo>
                      <a:pt x="18" y="1"/>
                    </a:lnTo>
                    <a:lnTo>
                      <a:pt x="24" y="4"/>
                    </a:lnTo>
                    <a:lnTo>
                      <a:pt x="30" y="6"/>
                    </a:lnTo>
                    <a:lnTo>
                      <a:pt x="37" y="9"/>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 name="Freeform 525"/>
              <p:cNvSpPr>
                <a:spLocks/>
              </p:cNvSpPr>
              <p:nvPr/>
            </p:nvSpPr>
            <p:spPr bwMode="auto">
              <a:xfrm>
                <a:off x="2254" y="2631"/>
                <a:ext cx="27" cy="62"/>
              </a:xfrm>
              <a:custGeom>
                <a:avLst/>
                <a:gdLst>
                  <a:gd name="T0" fmla="*/ 0 w 17"/>
                  <a:gd name="T1" fmla="*/ 737 h 38"/>
                  <a:gd name="T2" fmla="*/ 0 w 17"/>
                  <a:gd name="T3" fmla="*/ 1044 h 38"/>
                  <a:gd name="T4" fmla="*/ 0 w 17"/>
                  <a:gd name="T5" fmla="*/ 1302 h 38"/>
                  <a:gd name="T6" fmla="*/ 0 w 17"/>
                  <a:gd name="T7" fmla="*/ 1607 h 38"/>
                  <a:gd name="T8" fmla="*/ 0 w 17"/>
                  <a:gd name="T9" fmla="*/ 1906 h 38"/>
                  <a:gd name="T10" fmla="*/ 210 w 17"/>
                  <a:gd name="T11" fmla="*/ 1703 h 38"/>
                  <a:gd name="T12" fmla="*/ 408 w 17"/>
                  <a:gd name="T13" fmla="*/ 1354 h 38"/>
                  <a:gd name="T14" fmla="*/ 565 w 17"/>
                  <a:gd name="T15" fmla="*/ 1168 h 38"/>
                  <a:gd name="T16" fmla="*/ 689 w 17"/>
                  <a:gd name="T17" fmla="*/ 894 h 38"/>
                  <a:gd name="T18" fmla="*/ 648 w 17"/>
                  <a:gd name="T19" fmla="*/ 640 h 38"/>
                  <a:gd name="T20" fmla="*/ 648 w 17"/>
                  <a:gd name="T21" fmla="*/ 392 h 38"/>
                  <a:gd name="T22" fmla="*/ 565 w 17"/>
                  <a:gd name="T23" fmla="*/ 147 h 38"/>
                  <a:gd name="T24" fmla="*/ 530 w 17"/>
                  <a:gd name="T25" fmla="*/ 0 h 38"/>
                  <a:gd name="T26" fmla="*/ 408 w 17"/>
                  <a:gd name="T27" fmla="*/ 147 h 38"/>
                  <a:gd name="T28" fmla="*/ 257 w 17"/>
                  <a:gd name="T29" fmla="*/ 336 h 38"/>
                  <a:gd name="T30" fmla="*/ 132 w 17"/>
                  <a:gd name="T31" fmla="*/ 548 h 38"/>
                  <a:gd name="T32" fmla="*/ 0 w 17"/>
                  <a:gd name="T33" fmla="*/ 737 h 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
                  <a:gd name="T52" fmla="*/ 0 h 38"/>
                  <a:gd name="T53" fmla="*/ 17 w 17"/>
                  <a:gd name="T54" fmla="*/ 38 h 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 h="38">
                    <a:moveTo>
                      <a:pt x="0" y="15"/>
                    </a:moveTo>
                    <a:lnTo>
                      <a:pt x="0" y="21"/>
                    </a:lnTo>
                    <a:lnTo>
                      <a:pt x="0" y="26"/>
                    </a:lnTo>
                    <a:lnTo>
                      <a:pt x="0" y="32"/>
                    </a:lnTo>
                    <a:lnTo>
                      <a:pt x="0" y="38"/>
                    </a:lnTo>
                    <a:lnTo>
                      <a:pt x="5" y="34"/>
                    </a:lnTo>
                    <a:lnTo>
                      <a:pt x="10" y="27"/>
                    </a:lnTo>
                    <a:lnTo>
                      <a:pt x="14" y="23"/>
                    </a:lnTo>
                    <a:lnTo>
                      <a:pt x="17" y="18"/>
                    </a:lnTo>
                    <a:lnTo>
                      <a:pt x="16" y="13"/>
                    </a:lnTo>
                    <a:lnTo>
                      <a:pt x="16" y="8"/>
                    </a:lnTo>
                    <a:lnTo>
                      <a:pt x="14" y="3"/>
                    </a:lnTo>
                    <a:lnTo>
                      <a:pt x="13" y="0"/>
                    </a:lnTo>
                    <a:lnTo>
                      <a:pt x="10" y="3"/>
                    </a:lnTo>
                    <a:lnTo>
                      <a:pt x="6" y="7"/>
                    </a:lnTo>
                    <a:lnTo>
                      <a:pt x="3" y="11"/>
                    </a:lnTo>
                    <a:lnTo>
                      <a:pt x="0" y="15"/>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 name="Freeform 526"/>
              <p:cNvSpPr>
                <a:spLocks/>
              </p:cNvSpPr>
              <p:nvPr/>
            </p:nvSpPr>
            <p:spPr bwMode="auto">
              <a:xfrm>
                <a:off x="2257" y="2631"/>
                <a:ext cx="101" cy="93"/>
              </a:xfrm>
              <a:custGeom>
                <a:avLst/>
                <a:gdLst>
                  <a:gd name="T0" fmla="*/ 2742 w 62"/>
                  <a:gd name="T1" fmla="*/ 548 h 57"/>
                  <a:gd name="T2" fmla="*/ 2844 w 62"/>
                  <a:gd name="T3" fmla="*/ 798 h 57"/>
                  <a:gd name="T4" fmla="*/ 2857 w 62"/>
                  <a:gd name="T5" fmla="*/ 1044 h 57"/>
                  <a:gd name="T6" fmla="*/ 2991 w 62"/>
                  <a:gd name="T7" fmla="*/ 1354 h 57"/>
                  <a:gd name="T8" fmla="*/ 3087 w 62"/>
                  <a:gd name="T9" fmla="*/ 1607 h 57"/>
                  <a:gd name="T10" fmla="*/ 2844 w 62"/>
                  <a:gd name="T11" fmla="*/ 1906 h 57"/>
                  <a:gd name="T12" fmla="*/ 2585 w 62"/>
                  <a:gd name="T13" fmla="*/ 2247 h 57"/>
                  <a:gd name="T14" fmla="*/ 2338 w 62"/>
                  <a:gd name="T15" fmla="*/ 2545 h 57"/>
                  <a:gd name="T16" fmla="*/ 2136 w 62"/>
                  <a:gd name="T17" fmla="*/ 2870 h 57"/>
                  <a:gd name="T18" fmla="*/ 1548 w 62"/>
                  <a:gd name="T19" fmla="*/ 2715 h 57"/>
                  <a:gd name="T20" fmla="*/ 1098 w 62"/>
                  <a:gd name="T21" fmla="*/ 2529 h 57"/>
                  <a:gd name="T22" fmla="*/ 541 w 62"/>
                  <a:gd name="T23" fmla="*/ 2247 h 57"/>
                  <a:gd name="T24" fmla="*/ 0 w 62"/>
                  <a:gd name="T25" fmla="*/ 2124 h 57"/>
                  <a:gd name="T26" fmla="*/ 147 w 62"/>
                  <a:gd name="T27" fmla="*/ 1759 h 57"/>
                  <a:gd name="T28" fmla="*/ 295 w 62"/>
                  <a:gd name="T29" fmla="*/ 1459 h 57"/>
                  <a:gd name="T30" fmla="*/ 448 w 62"/>
                  <a:gd name="T31" fmla="*/ 1202 h 57"/>
                  <a:gd name="T32" fmla="*/ 619 w 62"/>
                  <a:gd name="T33" fmla="*/ 894 h 57"/>
                  <a:gd name="T34" fmla="*/ 730 w 62"/>
                  <a:gd name="T35" fmla="*/ 640 h 57"/>
                  <a:gd name="T36" fmla="*/ 1008 w 62"/>
                  <a:gd name="T37" fmla="*/ 392 h 57"/>
                  <a:gd name="T38" fmla="*/ 1127 w 62"/>
                  <a:gd name="T39" fmla="*/ 240 h 57"/>
                  <a:gd name="T40" fmla="*/ 1346 w 62"/>
                  <a:gd name="T41" fmla="*/ 0 h 57"/>
                  <a:gd name="T42" fmla="*/ 1746 w 62"/>
                  <a:gd name="T43" fmla="*/ 147 h 57"/>
                  <a:gd name="T44" fmla="*/ 2041 w 62"/>
                  <a:gd name="T45" fmla="*/ 240 h 57"/>
                  <a:gd name="T46" fmla="*/ 2431 w 62"/>
                  <a:gd name="T47" fmla="*/ 392 h 57"/>
                  <a:gd name="T48" fmla="*/ 2742 w 62"/>
                  <a:gd name="T49" fmla="*/ 548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2"/>
                  <a:gd name="T76" fmla="*/ 0 h 57"/>
                  <a:gd name="T77" fmla="*/ 62 w 62"/>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2" h="57">
                    <a:moveTo>
                      <a:pt x="55" y="11"/>
                    </a:moveTo>
                    <a:lnTo>
                      <a:pt x="57" y="16"/>
                    </a:lnTo>
                    <a:lnTo>
                      <a:pt x="58" y="21"/>
                    </a:lnTo>
                    <a:lnTo>
                      <a:pt x="60" y="27"/>
                    </a:lnTo>
                    <a:lnTo>
                      <a:pt x="62" y="32"/>
                    </a:lnTo>
                    <a:lnTo>
                      <a:pt x="57" y="38"/>
                    </a:lnTo>
                    <a:lnTo>
                      <a:pt x="52" y="45"/>
                    </a:lnTo>
                    <a:lnTo>
                      <a:pt x="47" y="51"/>
                    </a:lnTo>
                    <a:lnTo>
                      <a:pt x="43" y="57"/>
                    </a:lnTo>
                    <a:lnTo>
                      <a:pt x="31" y="54"/>
                    </a:lnTo>
                    <a:lnTo>
                      <a:pt x="22" y="50"/>
                    </a:lnTo>
                    <a:lnTo>
                      <a:pt x="11" y="45"/>
                    </a:lnTo>
                    <a:lnTo>
                      <a:pt x="0" y="42"/>
                    </a:lnTo>
                    <a:lnTo>
                      <a:pt x="3" y="35"/>
                    </a:lnTo>
                    <a:lnTo>
                      <a:pt x="6" y="29"/>
                    </a:lnTo>
                    <a:lnTo>
                      <a:pt x="9" y="24"/>
                    </a:lnTo>
                    <a:lnTo>
                      <a:pt x="12" y="18"/>
                    </a:lnTo>
                    <a:lnTo>
                      <a:pt x="15" y="13"/>
                    </a:lnTo>
                    <a:lnTo>
                      <a:pt x="20" y="8"/>
                    </a:lnTo>
                    <a:lnTo>
                      <a:pt x="23" y="5"/>
                    </a:lnTo>
                    <a:lnTo>
                      <a:pt x="27" y="0"/>
                    </a:lnTo>
                    <a:lnTo>
                      <a:pt x="35" y="3"/>
                    </a:lnTo>
                    <a:lnTo>
                      <a:pt x="41" y="5"/>
                    </a:lnTo>
                    <a:lnTo>
                      <a:pt x="49" y="8"/>
                    </a:lnTo>
                    <a:lnTo>
                      <a:pt x="55"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7" name="Freeform 527"/>
              <p:cNvSpPr>
                <a:spLocks/>
              </p:cNvSpPr>
              <p:nvPr/>
            </p:nvSpPr>
            <p:spPr bwMode="auto">
              <a:xfrm>
                <a:off x="2263" y="2639"/>
                <a:ext cx="87" cy="79"/>
              </a:xfrm>
              <a:custGeom>
                <a:avLst/>
                <a:gdLst>
                  <a:gd name="T0" fmla="*/ 2446 w 53"/>
                  <a:gd name="T1" fmla="*/ 523 h 48"/>
                  <a:gd name="T2" fmla="*/ 2544 w 53"/>
                  <a:gd name="T3" fmla="*/ 760 h 48"/>
                  <a:gd name="T4" fmla="*/ 2646 w 53"/>
                  <a:gd name="T5" fmla="*/ 976 h 48"/>
                  <a:gd name="T6" fmla="*/ 2708 w 53"/>
                  <a:gd name="T7" fmla="*/ 1173 h 48"/>
                  <a:gd name="T8" fmla="*/ 2805 w 53"/>
                  <a:gd name="T9" fmla="*/ 1442 h 48"/>
                  <a:gd name="T10" fmla="*/ 2646 w 53"/>
                  <a:gd name="T11" fmla="*/ 1725 h 48"/>
                  <a:gd name="T12" fmla="*/ 2374 w 53"/>
                  <a:gd name="T13" fmla="*/ 1996 h 48"/>
                  <a:gd name="T14" fmla="*/ 2116 w 53"/>
                  <a:gd name="T15" fmla="*/ 2332 h 48"/>
                  <a:gd name="T16" fmla="*/ 1957 w 53"/>
                  <a:gd name="T17" fmla="*/ 2581 h 48"/>
                  <a:gd name="T18" fmla="*/ 1407 w 53"/>
                  <a:gd name="T19" fmla="*/ 2429 h 48"/>
                  <a:gd name="T20" fmla="*/ 1005 w 53"/>
                  <a:gd name="T21" fmla="*/ 2184 h 48"/>
                  <a:gd name="T22" fmla="*/ 517 w 53"/>
                  <a:gd name="T23" fmla="*/ 2059 h 48"/>
                  <a:gd name="T24" fmla="*/ 0 w 53"/>
                  <a:gd name="T25" fmla="*/ 1886 h 48"/>
                  <a:gd name="T26" fmla="*/ 215 w 53"/>
                  <a:gd name="T27" fmla="*/ 1606 h 48"/>
                  <a:gd name="T28" fmla="*/ 353 w 53"/>
                  <a:gd name="T29" fmla="*/ 1327 h 48"/>
                  <a:gd name="T30" fmla="*/ 407 w 53"/>
                  <a:gd name="T31" fmla="*/ 1146 h 48"/>
                  <a:gd name="T32" fmla="*/ 579 w 53"/>
                  <a:gd name="T33" fmla="*/ 861 h 48"/>
                  <a:gd name="T34" fmla="*/ 801 w 53"/>
                  <a:gd name="T35" fmla="*/ 593 h 48"/>
                  <a:gd name="T36" fmla="*/ 950 w 53"/>
                  <a:gd name="T37" fmla="*/ 423 h 48"/>
                  <a:gd name="T38" fmla="*/ 1005 w 53"/>
                  <a:gd name="T39" fmla="*/ 156 h 48"/>
                  <a:gd name="T40" fmla="*/ 1213 w 53"/>
                  <a:gd name="T41" fmla="*/ 0 h 48"/>
                  <a:gd name="T42" fmla="*/ 1550 w 53"/>
                  <a:gd name="T43" fmla="*/ 95 h 48"/>
                  <a:gd name="T44" fmla="*/ 1835 w 53"/>
                  <a:gd name="T45" fmla="*/ 257 h 48"/>
                  <a:gd name="T46" fmla="*/ 2206 w 53"/>
                  <a:gd name="T47" fmla="*/ 318 h 48"/>
                  <a:gd name="T48" fmla="*/ 2446 w 53"/>
                  <a:gd name="T49" fmla="*/ 523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3"/>
                  <a:gd name="T76" fmla="*/ 0 h 48"/>
                  <a:gd name="T77" fmla="*/ 53 w 53"/>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3" h="48">
                    <a:moveTo>
                      <a:pt x="46" y="10"/>
                    </a:moveTo>
                    <a:lnTo>
                      <a:pt x="48" y="14"/>
                    </a:lnTo>
                    <a:lnTo>
                      <a:pt x="50" y="18"/>
                    </a:lnTo>
                    <a:lnTo>
                      <a:pt x="51" y="22"/>
                    </a:lnTo>
                    <a:lnTo>
                      <a:pt x="53" y="27"/>
                    </a:lnTo>
                    <a:lnTo>
                      <a:pt x="50" y="32"/>
                    </a:lnTo>
                    <a:lnTo>
                      <a:pt x="45" y="37"/>
                    </a:lnTo>
                    <a:lnTo>
                      <a:pt x="40" y="43"/>
                    </a:lnTo>
                    <a:lnTo>
                      <a:pt x="37" y="48"/>
                    </a:lnTo>
                    <a:lnTo>
                      <a:pt x="27" y="45"/>
                    </a:lnTo>
                    <a:lnTo>
                      <a:pt x="19" y="41"/>
                    </a:lnTo>
                    <a:lnTo>
                      <a:pt x="10" y="38"/>
                    </a:lnTo>
                    <a:lnTo>
                      <a:pt x="0" y="35"/>
                    </a:lnTo>
                    <a:lnTo>
                      <a:pt x="4" y="30"/>
                    </a:lnTo>
                    <a:lnTo>
                      <a:pt x="7" y="25"/>
                    </a:lnTo>
                    <a:lnTo>
                      <a:pt x="8" y="21"/>
                    </a:lnTo>
                    <a:lnTo>
                      <a:pt x="11" y="16"/>
                    </a:lnTo>
                    <a:lnTo>
                      <a:pt x="15" y="11"/>
                    </a:lnTo>
                    <a:lnTo>
                      <a:pt x="18" y="8"/>
                    </a:lnTo>
                    <a:lnTo>
                      <a:pt x="19" y="3"/>
                    </a:lnTo>
                    <a:lnTo>
                      <a:pt x="23" y="0"/>
                    </a:lnTo>
                    <a:lnTo>
                      <a:pt x="29" y="2"/>
                    </a:lnTo>
                    <a:lnTo>
                      <a:pt x="35" y="5"/>
                    </a:lnTo>
                    <a:lnTo>
                      <a:pt x="42" y="6"/>
                    </a:lnTo>
                    <a:lnTo>
                      <a:pt x="46" y="10"/>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8" name="Freeform 528"/>
              <p:cNvSpPr>
                <a:spLocks/>
              </p:cNvSpPr>
              <p:nvPr/>
            </p:nvSpPr>
            <p:spPr bwMode="auto">
              <a:xfrm>
                <a:off x="2281" y="2639"/>
                <a:ext cx="61" cy="39"/>
              </a:xfrm>
              <a:custGeom>
                <a:avLst/>
                <a:gdLst>
                  <a:gd name="T0" fmla="*/ 2031 w 37"/>
                  <a:gd name="T1" fmla="*/ 476 h 24"/>
                  <a:gd name="T2" fmla="*/ 1856 w 37"/>
                  <a:gd name="T3" fmla="*/ 622 h 24"/>
                  <a:gd name="T4" fmla="*/ 1685 w 37"/>
                  <a:gd name="T5" fmla="*/ 774 h 24"/>
                  <a:gd name="T6" fmla="*/ 1525 w 37"/>
                  <a:gd name="T7" fmla="*/ 1011 h 24"/>
                  <a:gd name="T8" fmla="*/ 1332 w 37"/>
                  <a:gd name="T9" fmla="*/ 1159 h 24"/>
                  <a:gd name="T10" fmla="*/ 989 w 37"/>
                  <a:gd name="T11" fmla="*/ 1090 h 24"/>
                  <a:gd name="T12" fmla="*/ 707 w 37"/>
                  <a:gd name="T13" fmla="*/ 921 h 24"/>
                  <a:gd name="T14" fmla="*/ 399 w 37"/>
                  <a:gd name="T15" fmla="*/ 863 h 24"/>
                  <a:gd name="T16" fmla="*/ 0 w 37"/>
                  <a:gd name="T17" fmla="*/ 774 h 24"/>
                  <a:gd name="T18" fmla="*/ 242 w 37"/>
                  <a:gd name="T19" fmla="*/ 531 h 24"/>
                  <a:gd name="T20" fmla="*/ 399 w 37"/>
                  <a:gd name="T21" fmla="*/ 384 h 24"/>
                  <a:gd name="T22" fmla="*/ 524 w 37"/>
                  <a:gd name="T23" fmla="*/ 145 h 24"/>
                  <a:gd name="T24" fmla="*/ 707 w 37"/>
                  <a:gd name="T25" fmla="*/ 0 h 24"/>
                  <a:gd name="T26" fmla="*/ 1085 w 37"/>
                  <a:gd name="T27" fmla="*/ 89 h 24"/>
                  <a:gd name="T28" fmla="*/ 1424 w 37"/>
                  <a:gd name="T29" fmla="*/ 236 h 24"/>
                  <a:gd name="T30" fmla="*/ 1685 w 37"/>
                  <a:gd name="T31" fmla="*/ 293 h 24"/>
                  <a:gd name="T32" fmla="*/ 2031 w 37"/>
                  <a:gd name="T33" fmla="*/ 476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
                  <a:gd name="T52" fmla="*/ 0 h 24"/>
                  <a:gd name="T53" fmla="*/ 37 w 37"/>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 h="24">
                    <a:moveTo>
                      <a:pt x="37" y="10"/>
                    </a:moveTo>
                    <a:lnTo>
                      <a:pt x="34" y="13"/>
                    </a:lnTo>
                    <a:lnTo>
                      <a:pt x="31" y="16"/>
                    </a:lnTo>
                    <a:lnTo>
                      <a:pt x="28" y="21"/>
                    </a:lnTo>
                    <a:lnTo>
                      <a:pt x="24" y="24"/>
                    </a:lnTo>
                    <a:lnTo>
                      <a:pt x="18" y="22"/>
                    </a:lnTo>
                    <a:lnTo>
                      <a:pt x="13" y="19"/>
                    </a:lnTo>
                    <a:lnTo>
                      <a:pt x="7" y="18"/>
                    </a:lnTo>
                    <a:lnTo>
                      <a:pt x="0" y="16"/>
                    </a:lnTo>
                    <a:lnTo>
                      <a:pt x="4" y="11"/>
                    </a:lnTo>
                    <a:lnTo>
                      <a:pt x="7" y="8"/>
                    </a:lnTo>
                    <a:lnTo>
                      <a:pt x="10" y="3"/>
                    </a:lnTo>
                    <a:lnTo>
                      <a:pt x="13" y="0"/>
                    </a:lnTo>
                    <a:lnTo>
                      <a:pt x="20" y="2"/>
                    </a:lnTo>
                    <a:lnTo>
                      <a:pt x="26" y="5"/>
                    </a:lnTo>
                    <a:lnTo>
                      <a:pt x="31" y="6"/>
                    </a:lnTo>
                    <a:lnTo>
                      <a:pt x="37" y="10"/>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 name="Freeform 529"/>
              <p:cNvSpPr>
                <a:spLocks/>
              </p:cNvSpPr>
              <p:nvPr/>
            </p:nvSpPr>
            <p:spPr bwMode="auto">
              <a:xfrm>
                <a:off x="2321" y="2656"/>
                <a:ext cx="29" cy="62"/>
              </a:xfrm>
              <a:custGeom>
                <a:avLst/>
                <a:gdLst>
                  <a:gd name="T0" fmla="*/ 0 w 18"/>
                  <a:gd name="T1" fmla="*/ 716 h 38"/>
                  <a:gd name="T2" fmla="*/ 0 w 18"/>
                  <a:gd name="T3" fmla="*/ 1020 h 38"/>
                  <a:gd name="T4" fmla="*/ 0 w 18"/>
                  <a:gd name="T5" fmla="*/ 1260 h 38"/>
                  <a:gd name="T6" fmla="*/ 0 w 18"/>
                  <a:gd name="T7" fmla="*/ 1560 h 38"/>
                  <a:gd name="T8" fmla="*/ 89 w 18"/>
                  <a:gd name="T9" fmla="*/ 1906 h 38"/>
                  <a:gd name="T10" fmla="*/ 230 w 18"/>
                  <a:gd name="T11" fmla="*/ 1664 h 38"/>
                  <a:gd name="T12" fmla="*/ 459 w 18"/>
                  <a:gd name="T13" fmla="*/ 1354 h 38"/>
                  <a:gd name="T14" fmla="*/ 683 w 18"/>
                  <a:gd name="T15" fmla="*/ 1113 h 38"/>
                  <a:gd name="T16" fmla="*/ 823 w 18"/>
                  <a:gd name="T17" fmla="*/ 865 h 38"/>
                  <a:gd name="T18" fmla="*/ 740 w 18"/>
                  <a:gd name="T19" fmla="*/ 625 h 38"/>
                  <a:gd name="T20" fmla="*/ 683 w 18"/>
                  <a:gd name="T21" fmla="*/ 392 h 38"/>
                  <a:gd name="T22" fmla="*/ 598 w 18"/>
                  <a:gd name="T23" fmla="*/ 147 h 38"/>
                  <a:gd name="T24" fmla="*/ 511 w 18"/>
                  <a:gd name="T25" fmla="*/ 0 h 38"/>
                  <a:gd name="T26" fmla="*/ 371 w 18"/>
                  <a:gd name="T27" fmla="*/ 147 h 38"/>
                  <a:gd name="T28" fmla="*/ 317 w 18"/>
                  <a:gd name="T29" fmla="*/ 300 h 38"/>
                  <a:gd name="T30" fmla="*/ 177 w 18"/>
                  <a:gd name="T31" fmla="*/ 548 h 38"/>
                  <a:gd name="T32" fmla="*/ 0 w 18"/>
                  <a:gd name="T33" fmla="*/ 716 h 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
                  <a:gd name="T52" fmla="*/ 0 h 38"/>
                  <a:gd name="T53" fmla="*/ 18 w 18"/>
                  <a:gd name="T54" fmla="*/ 38 h 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 h="38">
                    <a:moveTo>
                      <a:pt x="0" y="14"/>
                    </a:moveTo>
                    <a:lnTo>
                      <a:pt x="0" y="20"/>
                    </a:lnTo>
                    <a:lnTo>
                      <a:pt x="0" y="25"/>
                    </a:lnTo>
                    <a:lnTo>
                      <a:pt x="0" y="31"/>
                    </a:lnTo>
                    <a:lnTo>
                      <a:pt x="2" y="38"/>
                    </a:lnTo>
                    <a:lnTo>
                      <a:pt x="5" y="33"/>
                    </a:lnTo>
                    <a:lnTo>
                      <a:pt x="10" y="27"/>
                    </a:lnTo>
                    <a:lnTo>
                      <a:pt x="15" y="22"/>
                    </a:lnTo>
                    <a:lnTo>
                      <a:pt x="18" y="17"/>
                    </a:lnTo>
                    <a:lnTo>
                      <a:pt x="16" y="12"/>
                    </a:lnTo>
                    <a:lnTo>
                      <a:pt x="15" y="8"/>
                    </a:lnTo>
                    <a:lnTo>
                      <a:pt x="13" y="3"/>
                    </a:lnTo>
                    <a:lnTo>
                      <a:pt x="11" y="0"/>
                    </a:lnTo>
                    <a:lnTo>
                      <a:pt x="8" y="3"/>
                    </a:lnTo>
                    <a:lnTo>
                      <a:pt x="7" y="6"/>
                    </a:lnTo>
                    <a:lnTo>
                      <a:pt x="4" y="11"/>
                    </a:lnTo>
                    <a:lnTo>
                      <a:pt x="0" y="14"/>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0" name="Freeform 530"/>
              <p:cNvSpPr>
                <a:spLocks/>
              </p:cNvSpPr>
              <p:nvPr/>
            </p:nvSpPr>
            <p:spPr bwMode="auto">
              <a:xfrm>
                <a:off x="2324" y="2656"/>
                <a:ext cx="101" cy="93"/>
              </a:xfrm>
              <a:custGeom>
                <a:avLst/>
                <a:gdLst>
                  <a:gd name="T0" fmla="*/ 2768 w 62"/>
                  <a:gd name="T1" fmla="*/ 548 h 57"/>
                  <a:gd name="T2" fmla="*/ 2844 w 62"/>
                  <a:gd name="T3" fmla="*/ 737 h 57"/>
                  <a:gd name="T4" fmla="*/ 2914 w 62"/>
                  <a:gd name="T5" fmla="*/ 1020 h 57"/>
                  <a:gd name="T6" fmla="*/ 2991 w 62"/>
                  <a:gd name="T7" fmla="*/ 1354 h 57"/>
                  <a:gd name="T8" fmla="*/ 3087 w 62"/>
                  <a:gd name="T9" fmla="*/ 1560 h 57"/>
                  <a:gd name="T10" fmla="*/ 2844 w 62"/>
                  <a:gd name="T11" fmla="*/ 1906 h 57"/>
                  <a:gd name="T12" fmla="*/ 2585 w 62"/>
                  <a:gd name="T13" fmla="*/ 2209 h 57"/>
                  <a:gd name="T14" fmla="*/ 2372 w 62"/>
                  <a:gd name="T15" fmla="*/ 2529 h 57"/>
                  <a:gd name="T16" fmla="*/ 2136 w 62"/>
                  <a:gd name="T17" fmla="*/ 2870 h 57"/>
                  <a:gd name="T18" fmla="*/ 1587 w 62"/>
                  <a:gd name="T19" fmla="*/ 2715 h 57"/>
                  <a:gd name="T20" fmla="*/ 1098 w 62"/>
                  <a:gd name="T21" fmla="*/ 2470 h 57"/>
                  <a:gd name="T22" fmla="*/ 541 w 62"/>
                  <a:gd name="T23" fmla="*/ 2209 h 57"/>
                  <a:gd name="T24" fmla="*/ 0 w 62"/>
                  <a:gd name="T25" fmla="*/ 2056 h 57"/>
                  <a:gd name="T26" fmla="*/ 147 w 62"/>
                  <a:gd name="T27" fmla="*/ 1759 h 57"/>
                  <a:gd name="T28" fmla="*/ 295 w 62"/>
                  <a:gd name="T29" fmla="*/ 1411 h 57"/>
                  <a:gd name="T30" fmla="*/ 448 w 62"/>
                  <a:gd name="T31" fmla="*/ 1168 h 57"/>
                  <a:gd name="T32" fmla="*/ 634 w 62"/>
                  <a:gd name="T33" fmla="*/ 865 h 57"/>
                  <a:gd name="T34" fmla="*/ 784 w 62"/>
                  <a:gd name="T35" fmla="*/ 716 h 57"/>
                  <a:gd name="T36" fmla="*/ 1033 w 62"/>
                  <a:gd name="T37" fmla="*/ 452 h 57"/>
                  <a:gd name="T38" fmla="*/ 1189 w 62"/>
                  <a:gd name="T39" fmla="*/ 206 h 57"/>
                  <a:gd name="T40" fmla="*/ 1346 w 62"/>
                  <a:gd name="T41" fmla="*/ 0 h 57"/>
                  <a:gd name="T42" fmla="*/ 1642 w 62"/>
                  <a:gd name="T43" fmla="*/ 147 h 57"/>
                  <a:gd name="T44" fmla="*/ 2041 w 62"/>
                  <a:gd name="T45" fmla="*/ 300 h 57"/>
                  <a:gd name="T46" fmla="*/ 2372 w 62"/>
                  <a:gd name="T47" fmla="*/ 392 h 57"/>
                  <a:gd name="T48" fmla="*/ 2768 w 62"/>
                  <a:gd name="T49" fmla="*/ 548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2"/>
                  <a:gd name="T76" fmla="*/ 0 h 57"/>
                  <a:gd name="T77" fmla="*/ 62 w 62"/>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2" h="57">
                    <a:moveTo>
                      <a:pt x="56" y="11"/>
                    </a:moveTo>
                    <a:lnTo>
                      <a:pt x="57" y="15"/>
                    </a:lnTo>
                    <a:lnTo>
                      <a:pt x="59" y="20"/>
                    </a:lnTo>
                    <a:lnTo>
                      <a:pt x="60" y="27"/>
                    </a:lnTo>
                    <a:lnTo>
                      <a:pt x="62" y="31"/>
                    </a:lnTo>
                    <a:lnTo>
                      <a:pt x="57" y="38"/>
                    </a:lnTo>
                    <a:lnTo>
                      <a:pt x="52" y="44"/>
                    </a:lnTo>
                    <a:lnTo>
                      <a:pt x="48" y="50"/>
                    </a:lnTo>
                    <a:lnTo>
                      <a:pt x="43" y="57"/>
                    </a:lnTo>
                    <a:lnTo>
                      <a:pt x="32" y="54"/>
                    </a:lnTo>
                    <a:lnTo>
                      <a:pt x="22" y="49"/>
                    </a:lnTo>
                    <a:lnTo>
                      <a:pt x="11" y="44"/>
                    </a:lnTo>
                    <a:lnTo>
                      <a:pt x="0" y="41"/>
                    </a:lnTo>
                    <a:lnTo>
                      <a:pt x="3" y="35"/>
                    </a:lnTo>
                    <a:lnTo>
                      <a:pt x="6" y="28"/>
                    </a:lnTo>
                    <a:lnTo>
                      <a:pt x="9" y="23"/>
                    </a:lnTo>
                    <a:lnTo>
                      <a:pt x="13" y="17"/>
                    </a:lnTo>
                    <a:lnTo>
                      <a:pt x="16" y="14"/>
                    </a:lnTo>
                    <a:lnTo>
                      <a:pt x="21" y="9"/>
                    </a:lnTo>
                    <a:lnTo>
                      <a:pt x="24" y="4"/>
                    </a:lnTo>
                    <a:lnTo>
                      <a:pt x="27" y="0"/>
                    </a:lnTo>
                    <a:lnTo>
                      <a:pt x="33" y="3"/>
                    </a:lnTo>
                    <a:lnTo>
                      <a:pt x="41" y="6"/>
                    </a:lnTo>
                    <a:lnTo>
                      <a:pt x="48" y="8"/>
                    </a:lnTo>
                    <a:lnTo>
                      <a:pt x="5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 name="Freeform 531"/>
              <p:cNvSpPr>
                <a:spLocks/>
              </p:cNvSpPr>
              <p:nvPr/>
            </p:nvSpPr>
            <p:spPr bwMode="auto">
              <a:xfrm>
                <a:off x="2332" y="2662"/>
                <a:ext cx="85" cy="79"/>
              </a:xfrm>
              <a:custGeom>
                <a:avLst/>
                <a:gdLst>
                  <a:gd name="T0" fmla="*/ 2408 w 52"/>
                  <a:gd name="T1" fmla="*/ 523 h 48"/>
                  <a:gd name="T2" fmla="*/ 2498 w 52"/>
                  <a:gd name="T3" fmla="*/ 806 h 48"/>
                  <a:gd name="T4" fmla="*/ 2589 w 52"/>
                  <a:gd name="T5" fmla="*/ 976 h 48"/>
                  <a:gd name="T6" fmla="*/ 2648 w 52"/>
                  <a:gd name="T7" fmla="*/ 1251 h 48"/>
                  <a:gd name="T8" fmla="*/ 2648 w 52"/>
                  <a:gd name="T9" fmla="*/ 1442 h 48"/>
                  <a:gd name="T10" fmla="*/ 2498 w 52"/>
                  <a:gd name="T11" fmla="*/ 1829 h 48"/>
                  <a:gd name="T12" fmla="*/ 2249 w 52"/>
                  <a:gd name="T13" fmla="*/ 2059 h 48"/>
                  <a:gd name="T14" fmla="*/ 2100 w 52"/>
                  <a:gd name="T15" fmla="*/ 2332 h 48"/>
                  <a:gd name="T16" fmla="*/ 1836 w 52"/>
                  <a:gd name="T17" fmla="*/ 2581 h 48"/>
                  <a:gd name="T18" fmla="*/ 1437 w 52"/>
                  <a:gd name="T19" fmla="*/ 2429 h 48"/>
                  <a:gd name="T20" fmla="*/ 969 w 52"/>
                  <a:gd name="T21" fmla="*/ 2270 h 48"/>
                  <a:gd name="T22" fmla="*/ 481 w 52"/>
                  <a:gd name="T23" fmla="*/ 2059 h 48"/>
                  <a:gd name="T24" fmla="*/ 0 w 52"/>
                  <a:gd name="T25" fmla="*/ 1886 h 48"/>
                  <a:gd name="T26" fmla="*/ 150 w 52"/>
                  <a:gd name="T27" fmla="*/ 1669 h 48"/>
                  <a:gd name="T28" fmla="*/ 304 w 52"/>
                  <a:gd name="T29" fmla="*/ 1417 h 48"/>
                  <a:gd name="T30" fmla="*/ 400 w 52"/>
                  <a:gd name="T31" fmla="*/ 1146 h 48"/>
                  <a:gd name="T32" fmla="*/ 551 w 52"/>
                  <a:gd name="T33" fmla="*/ 861 h 48"/>
                  <a:gd name="T34" fmla="*/ 721 w 52"/>
                  <a:gd name="T35" fmla="*/ 593 h 48"/>
                  <a:gd name="T36" fmla="*/ 879 w 52"/>
                  <a:gd name="T37" fmla="*/ 423 h 48"/>
                  <a:gd name="T38" fmla="*/ 969 w 52"/>
                  <a:gd name="T39" fmla="*/ 240 h 48"/>
                  <a:gd name="T40" fmla="*/ 1123 w 52"/>
                  <a:gd name="T41" fmla="*/ 0 h 48"/>
                  <a:gd name="T42" fmla="*/ 1437 w 52"/>
                  <a:gd name="T43" fmla="*/ 95 h 48"/>
                  <a:gd name="T44" fmla="*/ 1769 w 52"/>
                  <a:gd name="T45" fmla="*/ 257 h 48"/>
                  <a:gd name="T46" fmla="*/ 2100 w 52"/>
                  <a:gd name="T47" fmla="*/ 395 h 48"/>
                  <a:gd name="T48" fmla="*/ 2408 w 52"/>
                  <a:gd name="T49" fmla="*/ 523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
                  <a:gd name="T76" fmla="*/ 0 h 48"/>
                  <a:gd name="T77" fmla="*/ 52 w 52"/>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 h="48">
                    <a:moveTo>
                      <a:pt x="47" y="10"/>
                    </a:moveTo>
                    <a:lnTo>
                      <a:pt x="49" y="15"/>
                    </a:lnTo>
                    <a:lnTo>
                      <a:pt x="51" y="18"/>
                    </a:lnTo>
                    <a:lnTo>
                      <a:pt x="52" y="23"/>
                    </a:lnTo>
                    <a:lnTo>
                      <a:pt x="52" y="27"/>
                    </a:lnTo>
                    <a:lnTo>
                      <a:pt x="49" y="34"/>
                    </a:lnTo>
                    <a:lnTo>
                      <a:pt x="44" y="38"/>
                    </a:lnTo>
                    <a:lnTo>
                      <a:pt x="41" y="43"/>
                    </a:lnTo>
                    <a:lnTo>
                      <a:pt x="36" y="48"/>
                    </a:lnTo>
                    <a:lnTo>
                      <a:pt x="28" y="45"/>
                    </a:lnTo>
                    <a:lnTo>
                      <a:pt x="19" y="42"/>
                    </a:lnTo>
                    <a:lnTo>
                      <a:pt x="9" y="38"/>
                    </a:lnTo>
                    <a:lnTo>
                      <a:pt x="0" y="35"/>
                    </a:lnTo>
                    <a:lnTo>
                      <a:pt x="3" y="31"/>
                    </a:lnTo>
                    <a:lnTo>
                      <a:pt x="6" y="26"/>
                    </a:lnTo>
                    <a:lnTo>
                      <a:pt x="8" y="21"/>
                    </a:lnTo>
                    <a:lnTo>
                      <a:pt x="11" y="16"/>
                    </a:lnTo>
                    <a:lnTo>
                      <a:pt x="14" y="11"/>
                    </a:lnTo>
                    <a:lnTo>
                      <a:pt x="17" y="8"/>
                    </a:lnTo>
                    <a:lnTo>
                      <a:pt x="19" y="4"/>
                    </a:lnTo>
                    <a:lnTo>
                      <a:pt x="22" y="0"/>
                    </a:lnTo>
                    <a:lnTo>
                      <a:pt x="28" y="2"/>
                    </a:lnTo>
                    <a:lnTo>
                      <a:pt x="35" y="5"/>
                    </a:lnTo>
                    <a:lnTo>
                      <a:pt x="41" y="7"/>
                    </a:lnTo>
                    <a:lnTo>
                      <a:pt x="47" y="10"/>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 name="Freeform 532"/>
              <p:cNvSpPr>
                <a:spLocks/>
              </p:cNvSpPr>
              <p:nvPr/>
            </p:nvSpPr>
            <p:spPr bwMode="auto">
              <a:xfrm>
                <a:off x="2350" y="2662"/>
                <a:ext cx="59" cy="43"/>
              </a:xfrm>
              <a:custGeom>
                <a:avLst/>
                <a:gdLst>
                  <a:gd name="T0" fmla="*/ 1883 w 36"/>
                  <a:gd name="T1" fmla="*/ 569 h 26"/>
                  <a:gd name="T2" fmla="*/ 1703 w 36"/>
                  <a:gd name="T3" fmla="*/ 741 h 26"/>
                  <a:gd name="T4" fmla="*/ 1647 w 36"/>
                  <a:gd name="T5" fmla="*/ 1025 h 26"/>
                  <a:gd name="T6" fmla="*/ 1455 w 36"/>
                  <a:gd name="T7" fmla="*/ 1189 h 26"/>
                  <a:gd name="T8" fmla="*/ 1298 w 36"/>
                  <a:gd name="T9" fmla="*/ 1444 h 26"/>
                  <a:gd name="T10" fmla="*/ 993 w 36"/>
                  <a:gd name="T11" fmla="*/ 1285 h 26"/>
                  <a:gd name="T12" fmla="*/ 664 w 36"/>
                  <a:gd name="T13" fmla="*/ 1189 h 26"/>
                  <a:gd name="T14" fmla="*/ 308 w 36"/>
                  <a:gd name="T15" fmla="*/ 1025 h 26"/>
                  <a:gd name="T16" fmla="*/ 0 w 36"/>
                  <a:gd name="T17" fmla="*/ 873 h 26"/>
                  <a:gd name="T18" fmla="*/ 151 w 36"/>
                  <a:gd name="T19" fmla="*/ 620 h 26"/>
                  <a:gd name="T20" fmla="*/ 308 w 36"/>
                  <a:gd name="T21" fmla="*/ 448 h 26"/>
                  <a:gd name="T22" fmla="*/ 405 w 36"/>
                  <a:gd name="T23" fmla="*/ 250 h 26"/>
                  <a:gd name="T24" fmla="*/ 577 w 36"/>
                  <a:gd name="T25" fmla="*/ 0 h 26"/>
                  <a:gd name="T26" fmla="*/ 888 w 36"/>
                  <a:gd name="T27" fmla="*/ 99 h 26"/>
                  <a:gd name="T28" fmla="*/ 1241 w 36"/>
                  <a:gd name="T29" fmla="*/ 271 h 26"/>
                  <a:gd name="T30" fmla="*/ 1550 w 36"/>
                  <a:gd name="T31" fmla="*/ 413 h 26"/>
                  <a:gd name="T32" fmla="*/ 1883 w 36"/>
                  <a:gd name="T33" fmla="*/ 569 h 2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6"/>
                  <a:gd name="T52" fmla="*/ 0 h 26"/>
                  <a:gd name="T53" fmla="*/ 36 w 36"/>
                  <a:gd name="T54" fmla="*/ 26 h 2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6" h="26">
                    <a:moveTo>
                      <a:pt x="36" y="10"/>
                    </a:moveTo>
                    <a:lnTo>
                      <a:pt x="33" y="13"/>
                    </a:lnTo>
                    <a:lnTo>
                      <a:pt x="32" y="18"/>
                    </a:lnTo>
                    <a:lnTo>
                      <a:pt x="28" y="21"/>
                    </a:lnTo>
                    <a:lnTo>
                      <a:pt x="25" y="26"/>
                    </a:lnTo>
                    <a:lnTo>
                      <a:pt x="19" y="23"/>
                    </a:lnTo>
                    <a:lnTo>
                      <a:pt x="13" y="21"/>
                    </a:lnTo>
                    <a:lnTo>
                      <a:pt x="6" y="18"/>
                    </a:lnTo>
                    <a:lnTo>
                      <a:pt x="0" y="16"/>
                    </a:lnTo>
                    <a:lnTo>
                      <a:pt x="3" y="11"/>
                    </a:lnTo>
                    <a:lnTo>
                      <a:pt x="6" y="8"/>
                    </a:lnTo>
                    <a:lnTo>
                      <a:pt x="8" y="4"/>
                    </a:lnTo>
                    <a:lnTo>
                      <a:pt x="11" y="0"/>
                    </a:lnTo>
                    <a:lnTo>
                      <a:pt x="17" y="2"/>
                    </a:lnTo>
                    <a:lnTo>
                      <a:pt x="24" y="5"/>
                    </a:lnTo>
                    <a:lnTo>
                      <a:pt x="30" y="7"/>
                    </a:lnTo>
                    <a:lnTo>
                      <a:pt x="36" y="10"/>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 name="Freeform 533"/>
              <p:cNvSpPr>
                <a:spLocks/>
              </p:cNvSpPr>
              <p:nvPr/>
            </p:nvSpPr>
            <p:spPr bwMode="auto">
              <a:xfrm>
                <a:off x="2389" y="2678"/>
                <a:ext cx="28" cy="63"/>
              </a:xfrm>
              <a:custGeom>
                <a:avLst/>
                <a:gdLst>
                  <a:gd name="T0" fmla="*/ 0 w 17"/>
                  <a:gd name="T1" fmla="*/ 784 h 38"/>
                  <a:gd name="T2" fmla="*/ 58 w 17"/>
                  <a:gd name="T3" fmla="*/ 1204 h 38"/>
                  <a:gd name="T4" fmla="*/ 58 w 17"/>
                  <a:gd name="T5" fmla="*/ 1413 h 38"/>
                  <a:gd name="T6" fmla="*/ 58 w 17"/>
                  <a:gd name="T7" fmla="*/ 1827 h 38"/>
                  <a:gd name="T8" fmla="*/ 58 w 17"/>
                  <a:gd name="T9" fmla="*/ 2155 h 38"/>
                  <a:gd name="T10" fmla="*/ 318 w 17"/>
                  <a:gd name="T11" fmla="*/ 1885 h 38"/>
                  <a:gd name="T12" fmla="*/ 499 w 17"/>
                  <a:gd name="T13" fmla="*/ 1578 h 38"/>
                  <a:gd name="T14" fmla="*/ 764 w 17"/>
                  <a:gd name="T15" fmla="*/ 1366 h 38"/>
                  <a:gd name="T16" fmla="*/ 919 w 17"/>
                  <a:gd name="T17" fmla="*/ 952 h 38"/>
                  <a:gd name="T18" fmla="*/ 919 w 17"/>
                  <a:gd name="T19" fmla="*/ 748 h 38"/>
                  <a:gd name="T20" fmla="*/ 863 w 17"/>
                  <a:gd name="T21" fmla="*/ 451 h 38"/>
                  <a:gd name="T22" fmla="*/ 657 w 17"/>
                  <a:gd name="T23" fmla="*/ 272 h 38"/>
                  <a:gd name="T24" fmla="*/ 595 w 17"/>
                  <a:gd name="T25" fmla="*/ 0 h 38"/>
                  <a:gd name="T26" fmla="*/ 428 w 17"/>
                  <a:gd name="T27" fmla="*/ 164 h 38"/>
                  <a:gd name="T28" fmla="*/ 318 w 17"/>
                  <a:gd name="T29" fmla="*/ 347 h 38"/>
                  <a:gd name="T30" fmla="*/ 158 w 17"/>
                  <a:gd name="T31" fmla="*/ 630 h 38"/>
                  <a:gd name="T32" fmla="*/ 0 w 17"/>
                  <a:gd name="T33" fmla="*/ 784 h 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
                  <a:gd name="T52" fmla="*/ 0 h 38"/>
                  <a:gd name="T53" fmla="*/ 17 w 17"/>
                  <a:gd name="T54" fmla="*/ 38 h 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 h="38">
                    <a:moveTo>
                      <a:pt x="0" y="14"/>
                    </a:moveTo>
                    <a:lnTo>
                      <a:pt x="1" y="21"/>
                    </a:lnTo>
                    <a:lnTo>
                      <a:pt x="1" y="25"/>
                    </a:lnTo>
                    <a:lnTo>
                      <a:pt x="1" y="32"/>
                    </a:lnTo>
                    <a:lnTo>
                      <a:pt x="1" y="38"/>
                    </a:lnTo>
                    <a:lnTo>
                      <a:pt x="6" y="33"/>
                    </a:lnTo>
                    <a:lnTo>
                      <a:pt x="9" y="28"/>
                    </a:lnTo>
                    <a:lnTo>
                      <a:pt x="14" y="24"/>
                    </a:lnTo>
                    <a:lnTo>
                      <a:pt x="17" y="17"/>
                    </a:lnTo>
                    <a:lnTo>
                      <a:pt x="17" y="13"/>
                    </a:lnTo>
                    <a:lnTo>
                      <a:pt x="16" y="8"/>
                    </a:lnTo>
                    <a:lnTo>
                      <a:pt x="12" y="5"/>
                    </a:lnTo>
                    <a:lnTo>
                      <a:pt x="11" y="0"/>
                    </a:lnTo>
                    <a:lnTo>
                      <a:pt x="8" y="3"/>
                    </a:lnTo>
                    <a:lnTo>
                      <a:pt x="6" y="6"/>
                    </a:lnTo>
                    <a:lnTo>
                      <a:pt x="3" y="11"/>
                    </a:lnTo>
                    <a:lnTo>
                      <a:pt x="0" y="14"/>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 name="Freeform 534"/>
              <p:cNvSpPr>
                <a:spLocks/>
              </p:cNvSpPr>
              <p:nvPr/>
            </p:nvSpPr>
            <p:spPr bwMode="auto">
              <a:xfrm>
                <a:off x="1693" y="2554"/>
                <a:ext cx="101" cy="93"/>
              </a:xfrm>
              <a:custGeom>
                <a:avLst/>
                <a:gdLst>
                  <a:gd name="T0" fmla="*/ 2742 w 62"/>
                  <a:gd name="T1" fmla="*/ 452 h 57"/>
                  <a:gd name="T2" fmla="*/ 3087 w 62"/>
                  <a:gd name="T3" fmla="*/ 1560 h 57"/>
                  <a:gd name="T4" fmla="*/ 2136 w 62"/>
                  <a:gd name="T5" fmla="*/ 2870 h 57"/>
                  <a:gd name="T6" fmla="*/ 0 w 62"/>
                  <a:gd name="T7" fmla="*/ 2056 h 57"/>
                  <a:gd name="T8" fmla="*/ 619 w 62"/>
                  <a:gd name="T9" fmla="*/ 865 h 57"/>
                  <a:gd name="T10" fmla="*/ 1346 w 62"/>
                  <a:gd name="T11" fmla="*/ 0 h 57"/>
                  <a:gd name="T12" fmla="*/ 2742 w 62"/>
                  <a:gd name="T13" fmla="*/ 452 h 57"/>
                  <a:gd name="T14" fmla="*/ 0 60000 65536"/>
                  <a:gd name="T15" fmla="*/ 0 60000 65536"/>
                  <a:gd name="T16" fmla="*/ 0 60000 65536"/>
                  <a:gd name="T17" fmla="*/ 0 60000 65536"/>
                  <a:gd name="T18" fmla="*/ 0 60000 65536"/>
                  <a:gd name="T19" fmla="*/ 0 60000 65536"/>
                  <a:gd name="T20" fmla="*/ 0 60000 65536"/>
                  <a:gd name="T21" fmla="*/ 0 w 62"/>
                  <a:gd name="T22" fmla="*/ 0 h 57"/>
                  <a:gd name="T23" fmla="*/ 62 w 62"/>
                  <a:gd name="T24" fmla="*/ 57 h 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 h="57">
                    <a:moveTo>
                      <a:pt x="55" y="9"/>
                    </a:moveTo>
                    <a:lnTo>
                      <a:pt x="62" y="31"/>
                    </a:lnTo>
                    <a:lnTo>
                      <a:pt x="43" y="57"/>
                    </a:lnTo>
                    <a:lnTo>
                      <a:pt x="0" y="41"/>
                    </a:lnTo>
                    <a:lnTo>
                      <a:pt x="12" y="17"/>
                    </a:lnTo>
                    <a:lnTo>
                      <a:pt x="27" y="0"/>
                    </a:lnTo>
                    <a:lnTo>
                      <a:pt x="55"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 name="Freeform 535"/>
              <p:cNvSpPr>
                <a:spLocks/>
              </p:cNvSpPr>
              <p:nvPr/>
            </p:nvSpPr>
            <p:spPr bwMode="auto">
              <a:xfrm>
                <a:off x="1699" y="2561"/>
                <a:ext cx="87" cy="78"/>
              </a:xfrm>
              <a:custGeom>
                <a:avLst/>
                <a:gdLst>
                  <a:gd name="T0" fmla="*/ 2469 w 53"/>
                  <a:gd name="T1" fmla="*/ 384 h 48"/>
                  <a:gd name="T2" fmla="*/ 2805 w 53"/>
                  <a:gd name="T3" fmla="*/ 1326 h 48"/>
                  <a:gd name="T4" fmla="*/ 1957 w 53"/>
                  <a:gd name="T5" fmla="*/ 2334 h 48"/>
                  <a:gd name="T6" fmla="*/ 0 w 53"/>
                  <a:gd name="T7" fmla="*/ 1643 h 48"/>
                  <a:gd name="T8" fmla="*/ 647 w 53"/>
                  <a:gd name="T9" fmla="*/ 713 h 48"/>
                  <a:gd name="T10" fmla="*/ 1213 w 53"/>
                  <a:gd name="T11" fmla="*/ 0 h 48"/>
                  <a:gd name="T12" fmla="*/ 2469 w 53"/>
                  <a:gd name="T13" fmla="*/ 384 h 48"/>
                  <a:gd name="T14" fmla="*/ 0 60000 65536"/>
                  <a:gd name="T15" fmla="*/ 0 60000 65536"/>
                  <a:gd name="T16" fmla="*/ 0 60000 65536"/>
                  <a:gd name="T17" fmla="*/ 0 60000 65536"/>
                  <a:gd name="T18" fmla="*/ 0 60000 65536"/>
                  <a:gd name="T19" fmla="*/ 0 60000 65536"/>
                  <a:gd name="T20" fmla="*/ 0 60000 65536"/>
                  <a:gd name="T21" fmla="*/ 0 w 53"/>
                  <a:gd name="T22" fmla="*/ 0 h 48"/>
                  <a:gd name="T23" fmla="*/ 53 w 53"/>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48">
                    <a:moveTo>
                      <a:pt x="47" y="8"/>
                    </a:moveTo>
                    <a:lnTo>
                      <a:pt x="53" y="27"/>
                    </a:lnTo>
                    <a:lnTo>
                      <a:pt x="37" y="48"/>
                    </a:lnTo>
                    <a:lnTo>
                      <a:pt x="0" y="34"/>
                    </a:lnTo>
                    <a:lnTo>
                      <a:pt x="12" y="15"/>
                    </a:lnTo>
                    <a:lnTo>
                      <a:pt x="23" y="0"/>
                    </a:lnTo>
                    <a:lnTo>
                      <a:pt x="47" y="8"/>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 name="Freeform 536"/>
              <p:cNvSpPr>
                <a:spLocks/>
              </p:cNvSpPr>
              <p:nvPr/>
            </p:nvSpPr>
            <p:spPr bwMode="auto">
              <a:xfrm>
                <a:off x="1757" y="2574"/>
                <a:ext cx="29" cy="65"/>
              </a:xfrm>
              <a:custGeom>
                <a:avLst/>
                <a:gdLst>
                  <a:gd name="T0" fmla="*/ 0 w 18"/>
                  <a:gd name="T1" fmla="*/ 713 h 40"/>
                  <a:gd name="T2" fmla="*/ 89 w 18"/>
                  <a:gd name="T3" fmla="*/ 1944 h 40"/>
                  <a:gd name="T4" fmla="*/ 823 w 18"/>
                  <a:gd name="T5" fmla="*/ 921 h 40"/>
                  <a:gd name="T6" fmla="*/ 543 w 18"/>
                  <a:gd name="T7" fmla="*/ 0 h 40"/>
                  <a:gd name="T8" fmla="*/ 0 w 18"/>
                  <a:gd name="T9" fmla="*/ 713 h 40"/>
                  <a:gd name="T10" fmla="*/ 0 60000 65536"/>
                  <a:gd name="T11" fmla="*/ 0 60000 65536"/>
                  <a:gd name="T12" fmla="*/ 0 60000 65536"/>
                  <a:gd name="T13" fmla="*/ 0 60000 65536"/>
                  <a:gd name="T14" fmla="*/ 0 60000 65536"/>
                  <a:gd name="T15" fmla="*/ 0 w 18"/>
                  <a:gd name="T16" fmla="*/ 0 h 40"/>
                  <a:gd name="T17" fmla="*/ 18 w 18"/>
                  <a:gd name="T18" fmla="*/ 40 h 40"/>
                </a:gdLst>
                <a:ahLst/>
                <a:cxnLst>
                  <a:cxn ang="T10">
                    <a:pos x="T0" y="T1"/>
                  </a:cxn>
                  <a:cxn ang="T11">
                    <a:pos x="T2" y="T3"/>
                  </a:cxn>
                  <a:cxn ang="T12">
                    <a:pos x="T4" y="T5"/>
                  </a:cxn>
                  <a:cxn ang="T13">
                    <a:pos x="T6" y="T7"/>
                  </a:cxn>
                  <a:cxn ang="T14">
                    <a:pos x="T8" y="T9"/>
                  </a:cxn>
                </a:cxnLst>
                <a:rect l="T15" t="T16" r="T17" b="T18"/>
                <a:pathLst>
                  <a:path w="18" h="40">
                    <a:moveTo>
                      <a:pt x="0" y="15"/>
                    </a:moveTo>
                    <a:lnTo>
                      <a:pt x="2" y="40"/>
                    </a:lnTo>
                    <a:lnTo>
                      <a:pt x="18" y="19"/>
                    </a:lnTo>
                    <a:lnTo>
                      <a:pt x="12" y="0"/>
                    </a:lnTo>
                    <a:lnTo>
                      <a:pt x="0" y="15"/>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 name="Freeform 537"/>
              <p:cNvSpPr>
                <a:spLocks/>
              </p:cNvSpPr>
              <p:nvPr/>
            </p:nvSpPr>
            <p:spPr bwMode="auto">
              <a:xfrm>
                <a:off x="1719" y="2561"/>
                <a:ext cx="59" cy="39"/>
              </a:xfrm>
              <a:custGeom>
                <a:avLst/>
                <a:gdLst>
                  <a:gd name="T0" fmla="*/ 1883 w 36"/>
                  <a:gd name="T1" fmla="*/ 384 h 24"/>
                  <a:gd name="T2" fmla="*/ 1206 w 36"/>
                  <a:gd name="T3" fmla="*/ 1159 h 24"/>
                  <a:gd name="T4" fmla="*/ 0 w 36"/>
                  <a:gd name="T5" fmla="*/ 713 h 24"/>
                  <a:gd name="T6" fmla="*/ 634 w 36"/>
                  <a:gd name="T7" fmla="*/ 0 h 24"/>
                  <a:gd name="T8" fmla="*/ 1883 w 36"/>
                  <a:gd name="T9" fmla="*/ 384 h 24"/>
                  <a:gd name="T10" fmla="*/ 0 60000 65536"/>
                  <a:gd name="T11" fmla="*/ 0 60000 65536"/>
                  <a:gd name="T12" fmla="*/ 0 60000 65536"/>
                  <a:gd name="T13" fmla="*/ 0 60000 65536"/>
                  <a:gd name="T14" fmla="*/ 0 60000 65536"/>
                  <a:gd name="T15" fmla="*/ 0 w 36"/>
                  <a:gd name="T16" fmla="*/ 0 h 24"/>
                  <a:gd name="T17" fmla="*/ 36 w 36"/>
                  <a:gd name="T18" fmla="*/ 24 h 24"/>
                </a:gdLst>
                <a:ahLst/>
                <a:cxnLst>
                  <a:cxn ang="T10">
                    <a:pos x="T0" y="T1"/>
                  </a:cxn>
                  <a:cxn ang="T11">
                    <a:pos x="T2" y="T3"/>
                  </a:cxn>
                  <a:cxn ang="T12">
                    <a:pos x="T4" y="T5"/>
                  </a:cxn>
                  <a:cxn ang="T13">
                    <a:pos x="T6" y="T7"/>
                  </a:cxn>
                  <a:cxn ang="T14">
                    <a:pos x="T8" y="T9"/>
                  </a:cxn>
                </a:cxnLst>
                <a:rect l="T15" t="T16" r="T17" b="T18"/>
                <a:pathLst>
                  <a:path w="36" h="24">
                    <a:moveTo>
                      <a:pt x="36" y="8"/>
                    </a:moveTo>
                    <a:lnTo>
                      <a:pt x="23" y="24"/>
                    </a:lnTo>
                    <a:lnTo>
                      <a:pt x="0" y="15"/>
                    </a:lnTo>
                    <a:lnTo>
                      <a:pt x="12" y="0"/>
                    </a:lnTo>
                    <a:lnTo>
                      <a:pt x="36" y="8"/>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 name="Freeform 538"/>
              <p:cNvSpPr>
                <a:spLocks/>
              </p:cNvSpPr>
              <p:nvPr/>
            </p:nvSpPr>
            <p:spPr bwMode="auto">
              <a:xfrm>
                <a:off x="1760" y="2577"/>
                <a:ext cx="104" cy="93"/>
              </a:xfrm>
              <a:custGeom>
                <a:avLst/>
                <a:gdLst>
                  <a:gd name="T0" fmla="*/ 2720 w 64"/>
                  <a:gd name="T1" fmla="*/ 452 h 57"/>
                  <a:gd name="T2" fmla="*/ 2776 w 64"/>
                  <a:gd name="T3" fmla="*/ 798 h 57"/>
                  <a:gd name="T4" fmla="*/ 2865 w 64"/>
                  <a:gd name="T5" fmla="*/ 1044 h 57"/>
                  <a:gd name="T6" fmla="*/ 3013 w 64"/>
                  <a:gd name="T7" fmla="*/ 1260 h 57"/>
                  <a:gd name="T8" fmla="*/ 3115 w 64"/>
                  <a:gd name="T9" fmla="*/ 1607 h 57"/>
                  <a:gd name="T10" fmla="*/ 2776 w 64"/>
                  <a:gd name="T11" fmla="*/ 1906 h 57"/>
                  <a:gd name="T12" fmla="*/ 2535 w 64"/>
                  <a:gd name="T13" fmla="*/ 2209 h 57"/>
                  <a:gd name="T14" fmla="*/ 2334 w 64"/>
                  <a:gd name="T15" fmla="*/ 2545 h 57"/>
                  <a:gd name="T16" fmla="*/ 2100 w 64"/>
                  <a:gd name="T17" fmla="*/ 2870 h 57"/>
                  <a:gd name="T18" fmla="*/ 1539 w 64"/>
                  <a:gd name="T19" fmla="*/ 2622 h 57"/>
                  <a:gd name="T20" fmla="*/ 1069 w 64"/>
                  <a:gd name="T21" fmla="*/ 2470 h 57"/>
                  <a:gd name="T22" fmla="*/ 528 w 64"/>
                  <a:gd name="T23" fmla="*/ 2209 h 57"/>
                  <a:gd name="T24" fmla="*/ 0 w 64"/>
                  <a:gd name="T25" fmla="*/ 2056 h 57"/>
                  <a:gd name="T26" fmla="*/ 145 w 64"/>
                  <a:gd name="T27" fmla="*/ 1759 h 57"/>
                  <a:gd name="T28" fmla="*/ 291 w 64"/>
                  <a:gd name="T29" fmla="*/ 1411 h 57"/>
                  <a:gd name="T30" fmla="*/ 473 w 64"/>
                  <a:gd name="T31" fmla="*/ 1202 h 57"/>
                  <a:gd name="T32" fmla="*/ 622 w 64"/>
                  <a:gd name="T33" fmla="*/ 865 h 57"/>
                  <a:gd name="T34" fmla="*/ 769 w 64"/>
                  <a:gd name="T35" fmla="*/ 640 h 57"/>
                  <a:gd name="T36" fmla="*/ 1011 w 64"/>
                  <a:gd name="T37" fmla="*/ 392 h 57"/>
                  <a:gd name="T38" fmla="*/ 1159 w 64"/>
                  <a:gd name="T39" fmla="*/ 240 h 57"/>
                  <a:gd name="T40" fmla="*/ 1305 w 64"/>
                  <a:gd name="T41" fmla="*/ 0 h 57"/>
                  <a:gd name="T42" fmla="*/ 1708 w 64"/>
                  <a:gd name="T43" fmla="*/ 55 h 57"/>
                  <a:gd name="T44" fmla="*/ 2007 w 64"/>
                  <a:gd name="T45" fmla="*/ 240 h 57"/>
                  <a:gd name="T46" fmla="*/ 2390 w 64"/>
                  <a:gd name="T47" fmla="*/ 300 h 57"/>
                  <a:gd name="T48" fmla="*/ 2720 w 64"/>
                  <a:gd name="T49" fmla="*/ 452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4"/>
                  <a:gd name="T76" fmla="*/ 0 h 57"/>
                  <a:gd name="T77" fmla="*/ 64 w 64"/>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4" h="57">
                    <a:moveTo>
                      <a:pt x="56" y="9"/>
                    </a:moveTo>
                    <a:lnTo>
                      <a:pt x="57" y="16"/>
                    </a:lnTo>
                    <a:lnTo>
                      <a:pt x="59" y="21"/>
                    </a:lnTo>
                    <a:lnTo>
                      <a:pt x="62" y="25"/>
                    </a:lnTo>
                    <a:lnTo>
                      <a:pt x="64" y="32"/>
                    </a:lnTo>
                    <a:lnTo>
                      <a:pt x="57" y="38"/>
                    </a:lnTo>
                    <a:lnTo>
                      <a:pt x="52" y="44"/>
                    </a:lnTo>
                    <a:lnTo>
                      <a:pt x="48" y="51"/>
                    </a:lnTo>
                    <a:lnTo>
                      <a:pt x="43" y="57"/>
                    </a:lnTo>
                    <a:lnTo>
                      <a:pt x="32" y="52"/>
                    </a:lnTo>
                    <a:lnTo>
                      <a:pt x="22" y="49"/>
                    </a:lnTo>
                    <a:lnTo>
                      <a:pt x="11" y="44"/>
                    </a:lnTo>
                    <a:lnTo>
                      <a:pt x="0" y="41"/>
                    </a:lnTo>
                    <a:lnTo>
                      <a:pt x="3" y="35"/>
                    </a:lnTo>
                    <a:lnTo>
                      <a:pt x="6" y="28"/>
                    </a:lnTo>
                    <a:lnTo>
                      <a:pt x="10" y="24"/>
                    </a:lnTo>
                    <a:lnTo>
                      <a:pt x="13" y="17"/>
                    </a:lnTo>
                    <a:lnTo>
                      <a:pt x="16" y="13"/>
                    </a:lnTo>
                    <a:lnTo>
                      <a:pt x="21" y="8"/>
                    </a:lnTo>
                    <a:lnTo>
                      <a:pt x="24" y="5"/>
                    </a:lnTo>
                    <a:lnTo>
                      <a:pt x="27" y="0"/>
                    </a:lnTo>
                    <a:lnTo>
                      <a:pt x="35" y="1"/>
                    </a:lnTo>
                    <a:lnTo>
                      <a:pt x="41" y="5"/>
                    </a:lnTo>
                    <a:lnTo>
                      <a:pt x="49" y="6"/>
                    </a:lnTo>
                    <a:lnTo>
                      <a:pt x="56"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 name="Freeform 539"/>
              <p:cNvSpPr>
                <a:spLocks/>
              </p:cNvSpPr>
              <p:nvPr/>
            </p:nvSpPr>
            <p:spPr bwMode="auto">
              <a:xfrm>
                <a:off x="1768" y="2585"/>
                <a:ext cx="88" cy="77"/>
              </a:xfrm>
              <a:custGeom>
                <a:avLst/>
                <a:gdLst>
                  <a:gd name="T0" fmla="*/ 2342 w 54"/>
                  <a:gd name="T1" fmla="*/ 405 h 47"/>
                  <a:gd name="T2" fmla="*/ 2433 w 54"/>
                  <a:gd name="T3" fmla="*/ 634 h 47"/>
                  <a:gd name="T4" fmla="*/ 2531 w 54"/>
                  <a:gd name="T5" fmla="*/ 888 h 47"/>
                  <a:gd name="T6" fmla="*/ 2611 w 54"/>
                  <a:gd name="T7" fmla="*/ 1144 h 47"/>
                  <a:gd name="T8" fmla="*/ 2679 w 54"/>
                  <a:gd name="T9" fmla="*/ 1391 h 47"/>
                  <a:gd name="T10" fmla="*/ 2433 w 54"/>
                  <a:gd name="T11" fmla="*/ 1627 h 47"/>
                  <a:gd name="T12" fmla="*/ 2283 w 54"/>
                  <a:gd name="T13" fmla="*/ 1874 h 47"/>
                  <a:gd name="T14" fmla="*/ 2047 w 54"/>
                  <a:gd name="T15" fmla="*/ 2220 h 47"/>
                  <a:gd name="T16" fmla="*/ 1793 w 54"/>
                  <a:gd name="T17" fmla="*/ 2426 h 47"/>
                  <a:gd name="T18" fmla="*/ 1401 w 54"/>
                  <a:gd name="T19" fmla="*/ 2279 h 47"/>
                  <a:gd name="T20" fmla="*/ 953 w 54"/>
                  <a:gd name="T21" fmla="*/ 2031 h 47"/>
                  <a:gd name="T22" fmla="*/ 448 w 54"/>
                  <a:gd name="T23" fmla="*/ 1874 h 47"/>
                  <a:gd name="T24" fmla="*/ 0 w 54"/>
                  <a:gd name="T25" fmla="*/ 1702 h 47"/>
                  <a:gd name="T26" fmla="*/ 147 w 54"/>
                  <a:gd name="T27" fmla="*/ 1455 h 47"/>
                  <a:gd name="T28" fmla="*/ 295 w 54"/>
                  <a:gd name="T29" fmla="*/ 1206 h 47"/>
                  <a:gd name="T30" fmla="*/ 391 w 54"/>
                  <a:gd name="T31" fmla="*/ 993 h 47"/>
                  <a:gd name="T32" fmla="*/ 541 w 54"/>
                  <a:gd name="T33" fmla="*/ 736 h 47"/>
                  <a:gd name="T34" fmla="*/ 693 w 54"/>
                  <a:gd name="T35" fmla="*/ 567 h 47"/>
                  <a:gd name="T36" fmla="*/ 860 w 54"/>
                  <a:gd name="T37" fmla="*/ 308 h 47"/>
                  <a:gd name="T38" fmla="*/ 1009 w 54"/>
                  <a:gd name="T39" fmla="*/ 151 h 47"/>
                  <a:gd name="T40" fmla="*/ 1190 w 54"/>
                  <a:gd name="T41" fmla="*/ 0 h 47"/>
                  <a:gd name="T42" fmla="*/ 1493 w 54"/>
                  <a:gd name="T43" fmla="*/ 56 h 47"/>
                  <a:gd name="T44" fmla="*/ 1793 w 54"/>
                  <a:gd name="T45" fmla="*/ 211 h 47"/>
                  <a:gd name="T46" fmla="*/ 2047 w 54"/>
                  <a:gd name="T47" fmla="*/ 308 h 47"/>
                  <a:gd name="T48" fmla="*/ 2342 w 54"/>
                  <a:gd name="T49" fmla="*/ 405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4"/>
                  <a:gd name="T76" fmla="*/ 0 h 47"/>
                  <a:gd name="T77" fmla="*/ 54 w 54"/>
                  <a:gd name="T78" fmla="*/ 47 h 4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4" h="47">
                    <a:moveTo>
                      <a:pt x="47" y="8"/>
                    </a:moveTo>
                    <a:lnTo>
                      <a:pt x="49" y="12"/>
                    </a:lnTo>
                    <a:lnTo>
                      <a:pt x="51" y="17"/>
                    </a:lnTo>
                    <a:lnTo>
                      <a:pt x="52" y="22"/>
                    </a:lnTo>
                    <a:lnTo>
                      <a:pt x="54" y="27"/>
                    </a:lnTo>
                    <a:lnTo>
                      <a:pt x="49" y="31"/>
                    </a:lnTo>
                    <a:lnTo>
                      <a:pt x="46" y="36"/>
                    </a:lnTo>
                    <a:lnTo>
                      <a:pt x="41" y="43"/>
                    </a:lnTo>
                    <a:lnTo>
                      <a:pt x="36" y="47"/>
                    </a:lnTo>
                    <a:lnTo>
                      <a:pt x="28" y="44"/>
                    </a:lnTo>
                    <a:lnTo>
                      <a:pt x="19" y="39"/>
                    </a:lnTo>
                    <a:lnTo>
                      <a:pt x="9" y="36"/>
                    </a:lnTo>
                    <a:lnTo>
                      <a:pt x="0" y="33"/>
                    </a:lnTo>
                    <a:lnTo>
                      <a:pt x="3" y="28"/>
                    </a:lnTo>
                    <a:lnTo>
                      <a:pt x="6" y="23"/>
                    </a:lnTo>
                    <a:lnTo>
                      <a:pt x="8" y="19"/>
                    </a:lnTo>
                    <a:lnTo>
                      <a:pt x="11" y="14"/>
                    </a:lnTo>
                    <a:lnTo>
                      <a:pt x="14" y="11"/>
                    </a:lnTo>
                    <a:lnTo>
                      <a:pt x="17" y="6"/>
                    </a:lnTo>
                    <a:lnTo>
                      <a:pt x="20" y="3"/>
                    </a:lnTo>
                    <a:lnTo>
                      <a:pt x="24" y="0"/>
                    </a:lnTo>
                    <a:lnTo>
                      <a:pt x="30" y="1"/>
                    </a:lnTo>
                    <a:lnTo>
                      <a:pt x="36" y="4"/>
                    </a:lnTo>
                    <a:lnTo>
                      <a:pt x="41" y="6"/>
                    </a:lnTo>
                    <a:lnTo>
                      <a:pt x="47" y="8"/>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0" name="Freeform 540"/>
              <p:cNvSpPr>
                <a:spLocks/>
              </p:cNvSpPr>
              <p:nvPr/>
            </p:nvSpPr>
            <p:spPr bwMode="auto">
              <a:xfrm>
                <a:off x="1825" y="2598"/>
                <a:ext cx="31" cy="64"/>
              </a:xfrm>
              <a:custGeom>
                <a:avLst/>
                <a:gdLst>
                  <a:gd name="T0" fmla="*/ 0 w 19"/>
                  <a:gd name="T1" fmla="*/ 738 h 39"/>
                  <a:gd name="T2" fmla="*/ 0 w 19"/>
                  <a:gd name="T3" fmla="*/ 1062 h 39"/>
                  <a:gd name="T4" fmla="*/ 0 w 19"/>
                  <a:gd name="T5" fmla="*/ 1406 h 39"/>
                  <a:gd name="T6" fmla="*/ 0 w 19"/>
                  <a:gd name="T7" fmla="*/ 1743 h 39"/>
                  <a:gd name="T8" fmla="*/ 55 w 19"/>
                  <a:gd name="T9" fmla="*/ 2046 h 39"/>
                  <a:gd name="T10" fmla="*/ 300 w 19"/>
                  <a:gd name="T11" fmla="*/ 1835 h 39"/>
                  <a:gd name="T12" fmla="*/ 548 w 19"/>
                  <a:gd name="T13" fmla="*/ 1462 h 39"/>
                  <a:gd name="T14" fmla="*/ 716 w 19"/>
                  <a:gd name="T15" fmla="*/ 1211 h 39"/>
                  <a:gd name="T16" fmla="*/ 956 w 19"/>
                  <a:gd name="T17" fmla="*/ 999 h 39"/>
                  <a:gd name="T18" fmla="*/ 865 w 19"/>
                  <a:gd name="T19" fmla="*/ 738 h 39"/>
                  <a:gd name="T20" fmla="*/ 798 w 19"/>
                  <a:gd name="T21" fmla="*/ 487 h 39"/>
                  <a:gd name="T22" fmla="*/ 625 w 19"/>
                  <a:gd name="T23" fmla="*/ 215 h 39"/>
                  <a:gd name="T24" fmla="*/ 548 w 19"/>
                  <a:gd name="T25" fmla="*/ 0 h 39"/>
                  <a:gd name="T26" fmla="*/ 392 w 19"/>
                  <a:gd name="T27" fmla="*/ 151 h 39"/>
                  <a:gd name="T28" fmla="*/ 300 w 19"/>
                  <a:gd name="T29" fmla="*/ 315 h 39"/>
                  <a:gd name="T30" fmla="*/ 147 w 19"/>
                  <a:gd name="T31" fmla="*/ 579 h 39"/>
                  <a:gd name="T32" fmla="*/ 0 w 19"/>
                  <a:gd name="T33" fmla="*/ 738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
                  <a:gd name="T52" fmla="*/ 0 h 39"/>
                  <a:gd name="T53" fmla="*/ 19 w 19"/>
                  <a:gd name="T54" fmla="*/ 39 h 3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 h="39">
                    <a:moveTo>
                      <a:pt x="0" y="14"/>
                    </a:moveTo>
                    <a:lnTo>
                      <a:pt x="0" y="20"/>
                    </a:lnTo>
                    <a:lnTo>
                      <a:pt x="0" y="27"/>
                    </a:lnTo>
                    <a:lnTo>
                      <a:pt x="0" y="33"/>
                    </a:lnTo>
                    <a:lnTo>
                      <a:pt x="1" y="39"/>
                    </a:lnTo>
                    <a:lnTo>
                      <a:pt x="6" y="35"/>
                    </a:lnTo>
                    <a:lnTo>
                      <a:pt x="11" y="28"/>
                    </a:lnTo>
                    <a:lnTo>
                      <a:pt x="14" y="23"/>
                    </a:lnTo>
                    <a:lnTo>
                      <a:pt x="19" y="19"/>
                    </a:lnTo>
                    <a:lnTo>
                      <a:pt x="17" y="14"/>
                    </a:lnTo>
                    <a:lnTo>
                      <a:pt x="16" y="9"/>
                    </a:lnTo>
                    <a:lnTo>
                      <a:pt x="12" y="4"/>
                    </a:lnTo>
                    <a:lnTo>
                      <a:pt x="11" y="0"/>
                    </a:lnTo>
                    <a:lnTo>
                      <a:pt x="8" y="3"/>
                    </a:lnTo>
                    <a:lnTo>
                      <a:pt x="6" y="6"/>
                    </a:lnTo>
                    <a:lnTo>
                      <a:pt x="3" y="11"/>
                    </a:lnTo>
                    <a:lnTo>
                      <a:pt x="0" y="14"/>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1" name="Freeform 541"/>
              <p:cNvSpPr>
                <a:spLocks/>
              </p:cNvSpPr>
              <p:nvPr/>
            </p:nvSpPr>
            <p:spPr bwMode="auto">
              <a:xfrm>
                <a:off x="1786" y="2585"/>
                <a:ext cx="59" cy="38"/>
              </a:xfrm>
              <a:custGeom>
                <a:avLst/>
                <a:gdLst>
                  <a:gd name="T0" fmla="*/ 1883 w 36"/>
                  <a:gd name="T1" fmla="*/ 435 h 23"/>
                  <a:gd name="T2" fmla="*/ 1703 w 36"/>
                  <a:gd name="T3" fmla="*/ 677 h 23"/>
                  <a:gd name="T4" fmla="*/ 1550 w 36"/>
                  <a:gd name="T5" fmla="*/ 871 h 23"/>
                  <a:gd name="T6" fmla="*/ 1391 w 36"/>
                  <a:gd name="T7" fmla="*/ 1119 h 23"/>
                  <a:gd name="T8" fmla="*/ 1241 w 36"/>
                  <a:gd name="T9" fmla="*/ 1280 h 23"/>
                  <a:gd name="T10" fmla="*/ 888 w 36"/>
                  <a:gd name="T11" fmla="*/ 1119 h 23"/>
                  <a:gd name="T12" fmla="*/ 664 w 36"/>
                  <a:gd name="T13" fmla="*/ 1038 h 23"/>
                  <a:gd name="T14" fmla="*/ 308 w 36"/>
                  <a:gd name="T15" fmla="*/ 871 h 23"/>
                  <a:gd name="T16" fmla="*/ 0 w 36"/>
                  <a:gd name="T17" fmla="*/ 775 h 23"/>
                  <a:gd name="T18" fmla="*/ 151 w 36"/>
                  <a:gd name="T19" fmla="*/ 616 h 23"/>
                  <a:gd name="T20" fmla="*/ 308 w 36"/>
                  <a:gd name="T21" fmla="*/ 344 h 23"/>
                  <a:gd name="T22" fmla="*/ 483 w 36"/>
                  <a:gd name="T23" fmla="*/ 159 h 23"/>
                  <a:gd name="T24" fmla="*/ 664 w 36"/>
                  <a:gd name="T25" fmla="*/ 0 h 23"/>
                  <a:gd name="T26" fmla="*/ 993 w 36"/>
                  <a:gd name="T27" fmla="*/ 58 h 23"/>
                  <a:gd name="T28" fmla="*/ 1298 w 36"/>
                  <a:gd name="T29" fmla="*/ 248 h 23"/>
                  <a:gd name="T30" fmla="*/ 1550 w 36"/>
                  <a:gd name="T31" fmla="*/ 344 h 23"/>
                  <a:gd name="T32" fmla="*/ 1883 w 36"/>
                  <a:gd name="T33" fmla="*/ 435 h 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6"/>
                  <a:gd name="T52" fmla="*/ 0 h 23"/>
                  <a:gd name="T53" fmla="*/ 36 w 36"/>
                  <a:gd name="T54" fmla="*/ 23 h 2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6" h="23">
                    <a:moveTo>
                      <a:pt x="36" y="8"/>
                    </a:moveTo>
                    <a:lnTo>
                      <a:pt x="33" y="12"/>
                    </a:lnTo>
                    <a:lnTo>
                      <a:pt x="30" y="16"/>
                    </a:lnTo>
                    <a:lnTo>
                      <a:pt x="27" y="20"/>
                    </a:lnTo>
                    <a:lnTo>
                      <a:pt x="24" y="23"/>
                    </a:lnTo>
                    <a:lnTo>
                      <a:pt x="17" y="20"/>
                    </a:lnTo>
                    <a:lnTo>
                      <a:pt x="13" y="19"/>
                    </a:lnTo>
                    <a:lnTo>
                      <a:pt x="6" y="16"/>
                    </a:lnTo>
                    <a:lnTo>
                      <a:pt x="0" y="14"/>
                    </a:lnTo>
                    <a:lnTo>
                      <a:pt x="3" y="11"/>
                    </a:lnTo>
                    <a:lnTo>
                      <a:pt x="6" y="6"/>
                    </a:lnTo>
                    <a:lnTo>
                      <a:pt x="9" y="3"/>
                    </a:lnTo>
                    <a:lnTo>
                      <a:pt x="13" y="0"/>
                    </a:lnTo>
                    <a:lnTo>
                      <a:pt x="19" y="1"/>
                    </a:lnTo>
                    <a:lnTo>
                      <a:pt x="25" y="4"/>
                    </a:lnTo>
                    <a:lnTo>
                      <a:pt x="30" y="6"/>
                    </a:lnTo>
                    <a:lnTo>
                      <a:pt x="36" y="8"/>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 name="Freeform 542"/>
              <p:cNvSpPr>
                <a:spLocks/>
              </p:cNvSpPr>
              <p:nvPr/>
            </p:nvSpPr>
            <p:spPr bwMode="auto">
              <a:xfrm>
                <a:off x="1649" y="2600"/>
                <a:ext cx="168" cy="118"/>
              </a:xfrm>
              <a:custGeom>
                <a:avLst/>
                <a:gdLst>
                  <a:gd name="T0" fmla="*/ 4771 w 103"/>
                  <a:gd name="T1" fmla="*/ 1357 h 72"/>
                  <a:gd name="T2" fmla="*/ 4864 w 103"/>
                  <a:gd name="T3" fmla="*/ 1550 h 72"/>
                  <a:gd name="T4" fmla="*/ 5012 w 103"/>
                  <a:gd name="T5" fmla="*/ 1796 h 72"/>
                  <a:gd name="T6" fmla="*/ 5068 w 103"/>
                  <a:gd name="T7" fmla="*/ 2190 h 72"/>
                  <a:gd name="T8" fmla="*/ 5159 w 103"/>
                  <a:gd name="T9" fmla="*/ 2385 h 72"/>
                  <a:gd name="T10" fmla="*/ 4921 w 103"/>
                  <a:gd name="T11" fmla="*/ 2763 h 72"/>
                  <a:gd name="T12" fmla="*/ 4676 w 103"/>
                  <a:gd name="T13" fmla="*/ 3086 h 72"/>
                  <a:gd name="T14" fmla="*/ 4464 w 103"/>
                  <a:gd name="T15" fmla="*/ 3389 h 72"/>
                  <a:gd name="T16" fmla="*/ 4207 w 103"/>
                  <a:gd name="T17" fmla="*/ 3737 h 72"/>
                  <a:gd name="T18" fmla="*/ 3645 w 103"/>
                  <a:gd name="T19" fmla="*/ 3589 h 72"/>
                  <a:gd name="T20" fmla="*/ 3163 w 103"/>
                  <a:gd name="T21" fmla="*/ 3334 h 72"/>
                  <a:gd name="T22" fmla="*/ 2618 w 103"/>
                  <a:gd name="T23" fmla="*/ 3183 h 72"/>
                  <a:gd name="T24" fmla="*/ 2145 w 103"/>
                  <a:gd name="T25" fmla="*/ 2943 h 72"/>
                  <a:gd name="T26" fmla="*/ 2145 w 103"/>
                  <a:gd name="T27" fmla="*/ 2943 h 72"/>
                  <a:gd name="T28" fmla="*/ 0 w 103"/>
                  <a:gd name="T29" fmla="*/ 2190 h 72"/>
                  <a:gd name="T30" fmla="*/ 625 w 103"/>
                  <a:gd name="T31" fmla="*/ 946 h 72"/>
                  <a:gd name="T32" fmla="*/ 1258 w 103"/>
                  <a:gd name="T33" fmla="*/ 0 h 72"/>
                  <a:gd name="T34" fmla="*/ 1814 w 103"/>
                  <a:gd name="T35" fmla="*/ 247 h 72"/>
                  <a:gd name="T36" fmla="*/ 2298 w 103"/>
                  <a:gd name="T37" fmla="*/ 405 h 72"/>
                  <a:gd name="T38" fmla="*/ 2711 w 103"/>
                  <a:gd name="T39" fmla="*/ 577 h 72"/>
                  <a:gd name="T40" fmla="*/ 3107 w 103"/>
                  <a:gd name="T41" fmla="*/ 664 h 72"/>
                  <a:gd name="T42" fmla="*/ 3406 w 103"/>
                  <a:gd name="T43" fmla="*/ 828 h 72"/>
                  <a:gd name="T44" fmla="*/ 3802 w 103"/>
                  <a:gd name="T45" fmla="*/ 993 h 72"/>
                  <a:gd name="T46" fmla="*/ 4207 w 103"/>
                  <a:gd name="T47" fmla="*/ 1149 h 72"/>
                  <a:gd name="T48" fmla="*/ 4771 w 103"/>
                  <a:gd name="T49" fmla="*/ 1357 h 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3"/>
                  <a:gd name="T76" fmla="*/ 0 h 72"/>
                  <a:gd name="T77" fmla="*/ 103 w 103"/>
                  <a:gd name="T78" fmla="*/ 72 h 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3" h="72">
                    <a:moveTo>
                      <a:pt x="95" y="26"/>
                    </a:moveTo>
                    <a:lnTo>
                      <a:pt x="97" y="30"/>
                    </a:lnTo>
                    <a:lnTo>
                      <a:pt x="100" y="35"/>
                    </a:lnTo>
                    <a:lnTo>
                      <a:pt x="101" y="42"/>
                    </a:lnTo>
                    <a:lnTo>
                      <a:pt x="103" y="46"/>
                    </a:lnTo>
                    <a:lnTo>
                      <a:pt x="98" y="53"/>
                    </a:lnTo>
                    <a:lnTo>
                      <a:pt x="93" y="59"/>
                    </a:lnTo>
                    <a:lnTo>
                      <a:pt x="89" y="65"/>
                    </a:lnTo>
                    <a:lnTo>
                      <a:pt x="84" y="72"/>
                    </a:lnTo>
                    <a:lnTo>
                      <a:pt x="73" y="69"/>
                    </a:lnTo>
                    <a:lnTo>
                      <a:pt x="63" y="64"/>
                    </a:lnTo>
                    <a:lnTo>
                      <a:pt x="52" y="61"/>
                    </a:lnTo>
                    <a:lnTo>
                      <a:pt x="43" y="57"/>
                    </a:lnTo>
                    <a:lnTo>
                      <a:pt x="0" y="42"/>
                    </a:lnTo>
                    <a:lnTo>
                      <a:pt x="12" y="18"/>
                    </a:lnTo>
                    <a:lnTo>
                      <a:pt x="25" y="0"/>
                    </a:lnTo>
                    <a:lnTo>
                      <a:pt x="36" y="5"/>
                    </a:lnTo>
                    <a:lnTo>
                      <a:pt x="46" y="8"/>
                    </a:lnTo>
                    <a:lnTo>
                      <a:pt x="54" y="11"/>
                    </a:lnTo>
                    <a:lnTo>
                      <a:pt x="62" y="13"/>
                    </a:lnTo>
                    <a:lnTo>
                      <a:pt x="68" y="16"/>
                    </a:lnTo>
                    <a:lnTo>
                      <a:pt x="76" y="19"/>
                    </a:lnTo>
                    <a:lnTo>
                      <a:pt x="84" y="22"/>
                    </a:lnTo>
                    <a:lnTo>
                      <a:pt x="95"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 name="Freeform 543"/>
              <p:cNvSpPr>
                <a:spLocks/>
              </p:cNvSpPr>
              <p:nvPr/>
            </p:nvSpPr>
            <p:spPr bwMode="auto">
              <a:xfrm>
                <a:off x="1655" y="2608"/>
                <a:ext cx="157" cy="105"/>
              </a:xfrm>
              <a:custGeom>
                <a:avLst/>
                <a:gdLst>
                  <a:gd name="T0" fmla="*/ 4571 w 96"/>
                  <a:gd name="T1" fmla="*/ 1247 h 64"/>
                  <a:gd name="T2" fmla="*/ 4672 w 96"/>
                  <a:gd name="T3" fmla="*/ 1404 h 64"/>
                  <a:gd name="T4" fmla="*/ 4764 w 96"/>
                  <a:gd name="T5" fmla="*/ 1705 h 64"/>
                  <a:gd name="T6" fmla="*/ 4820 w 96"/>
                  <a:gd name="T7" fmla="*/ 1949 h 64"/>
                  <a:gd name="T8" fmla="*/ 4916 w 96"/>
                  <a:gd name="T9" fmla="*/ 2138 h 64"/>
                  <a:gd name="T10" fmla="*/ 4672 w 96"/>
                  <a:gd name="T11" fmla="*/ 2530 h 64"/>
                  <a:gd name="T12" fmla="*/ 4421 w 96"/>
                  <a:gd name="T13" fmla="*/ 2710 h 64"/>
                  <a:gd name="T14" fmla="*/ 4129 w 96"/>
                  <a:gd name="T15" fmla="*/ 3007 h 64"/>
                  <a:gd name="T16" fmla="*/ 3999 w 96"/>
                  <a:gd name="T17" fmla="*/ 3357 h 64"/>
                  <a:gd name="T18" fmla="*/ 3547 w 96"/>
                  <a:gd name="T19" fmla="*/ 3135 h 64"/>
                  <a:gd name="T20" fmla="*/ 3132 w 96"/>
                  <a:gd name="T21" fmla="*/ 2950 h 64"/>
                  <a:gd name="T22" fmla="*/ 2597 w 96"/>
                  <a:gd name="T23" fmla="*/ 2710 h 64"/>
                  <a:gd name="T24" fmla="*/ 2169 w 96"/>
                  <a:gd name="T25" fmla="*/ 2558 h 64"/>
                  <a:gd name="T26" fmla="*/ 2169 w 96"/>
                  <a:gd name="T27" fmla="*/ 2558 h 64"/>
                  <a:gd name="T28" fmla="*/ 0 w 96"/>
                  <a:gd name="T29" fmla="*/ 1833 h 64"/>
                  <a:gd name="T30" fmla="*/ 497 w 96"/>
                  <a:gd name="T31" fmla="*/ 840 h 64"/>
                  <a:gd name="T32" fmla="*/ 1182 w 96"/>
                  <a:gd name="T33" fmla="*/ 0 h 64"/>
                  <a:gd name="T34" fmla="*/ 4571 w 96"/>
                  <a:gd name="T35" fmla="*/ 1247 h 6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6"/>
                  <a:gd name="T55" fmla="*/ 0 h 64"/>
                  <a:gd name="T56" fmla="*/ 96 w 96"/>
                  <a:gd name="T57" fmla="*/ 64 h 6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6" h="64">
                    <a:moveTo>
                      <a:pt x="89" y="24"/>
                    </a:moveTo>
                    <a:lnTo>
                      <a:pt x="91" y="27"/>
                    </a:lnTo>
                    <a:lnTo>
                      <a:pt x="93" y="32"/>
                    </a:lnTo>
                    <a:lnTo>
                      <a:pt x="94" y="37"/>
                    </a:lnTo>
                    <a:lnTo>
                      <a:pt x="96" y="41"/>
                    </a:lnTo>
                    <a:lnTo>
                      <a:pt x="91" y="48"/>
                    </a:lnTo>
                    <a:lnTo>
                      <a:pt x="86" y="52"/>
                    </a:lnTo>
                    <a:lnTo>
                      <a:pt x="81" y="57"/>
                    </a:lnTo>
                    <a:lnTo>
                      <a:pt x="78" y="64"/>
                    </a:lnTo>
                    <a:lnTo>
                      <a:pt x="69" y="60"/>
                    </a:lnTo>
                    <a:lnTo>
                      <a:pt x="61" y="56"/>
                    </a:lnTo>
                    <a:lnTo>
                      <a:pt x="51" y="52"/>
                    </a:lnTo>
                    <a:lnTo>
                      <a:pt x="42" y="49"/>
                    </a:lnTo>
                    <a:lnTo>
                      <a:pt x="0" y="35"/>
                    </a:lnTo>
                    <a:lnTo>
                      <a:pt x="10" y="16"/>
                    </a:lnTo>
                    <a:lnTo>
                      <a:pt x="23" y="0"/>
                    </a:lnTo>
                    <a:lnTo>
                      <a:pt x="89" y="24"/>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 name="Freeform 544"/>
              <p:cNvSpPr>
                <a:spLocks/>
              </p:cNvSpPr>
              <p:nvPr/>
            </p:nvSpPr>
            <p:spPr bwMode="auto">
              <a:xfrm>
                <a:off x="1781" y="2647"/>
                <a:ext cx="31" cy="66"/>
              </a:xfrm>
              <a:custGeom>
                <a:avLst/>
                <a:gdLst>
                  <a:gd name="T0" fmla="*/ 0 w 19"/>
                  <a:gd name="T1" fmla="*/ 774 h 40"/>
                  <a:gd name="T2" fmla="*/ 0 w 19"/>
                  <a:gd name="T3" fmla="*/ 1092 h 40"/>
                  <a:gd name="T4" fmla="*/ 55 w 19"/>
                  <a:gd name="T5" fmla="*/ 1492 h 40"/>
                  <a:gd name="T6" fmla="*/ 55 w 19"/>
                  <a:gd name="T7" fmla="*/ 1802 h 40"/>
                  <a:gd name="T8" fmla="*/ 55 w 19"/>
                  <a:gd name="T9" fmla="*/ 2199 h 40"/>
                  <a:gd name="T10" fmla="*/ 206 w 19"/>
                  <a:gd name="T11" fmla="*/ 1802 h 40"/>
                  <a:gd name="T12" fmla="*/ 452 w 19"/>
                  <a:gd name="T13" fmla="*/ 1528 h 40"/>
                  <a:gd name="T14" fmla="*/ 716 w 19"/>
                  <a:gd name="T15" fmla="*/ 1333 h 40"/>
                  <a:gd name="T16" fmla="*/ 956 w 19"/>
                  <a:gd name="T17" fmla="*/ 926 h 40"/>
                  <a:gd name="T18" fmla="*/ 865 w 19"/>
                  <a:gd name="T19" fmla="*/ 711 h 40"/>
                  <a:gd name="T20" fmla="*/ 798 w 19"/>
                  <a:gd name="T21" fmla="*/ 431 h 40"/>
                  <a:gd name="T22" fmla="*/ 716 w 19"/>
                  <a:gd name="T23" fmla="*/ 261 h 40"/>
                  <a:gd name="T24" fmla="*/ 625 w 19"/>
                  <a:gd name="T25" fmla="*/ 0 h 40"/>
                  <a:gd name="T26" fmla="*/ 452 w 19"/>
                  <a:gd name="T27" fmla="*/ 158 h 40"/>
                  <a:gd name="T28" fmla="*/ 300 w 19"/>
                  <a:gd name="T29" fmla="*/ 340 h 40"/>
                  <a:gd name="T30" fmla="*/ 147 w 19"/>
                  <a:gd name="T31" fmla="*/ 602 h 40"/>
                  <a:gd name="T32" fmla="*/ 0 w 19"/>
                  <a:gd name="T33" fmla="*/ 774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
                  <a:gd name="T52" fmla="*/ 0 h 40"/>
                  <a:gd name="T53" fmla="*/ 19 w 19"/>
                  <a:gd name="T54" fmla="*/ 40 h 4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 h="40">
                    <a:moveTo>
                      <a:pt x="0" y="14"/>
                    </a:moveTo>
                    <a:lnTo>
                      <a:pt x="0" y="20"/>
                    </a:lnTo>
                    <a:lnTo>
                      <a:pt x="1" y="27"/>
                    </a:lnTo>
                    <a:lnTo>
                      <a:pt x="1" y="33"/>
                    </a:lnTo>
                    <a:lnTo>
                      <a:pt x="1" y="40"/>
                    </a:lnTo>
                    <a:lnTo>
                      <a:pt x="4" y="33"/>
                    </a:lnTo>
                    <a:lnTo>
                      <a:pt x="9" y="28"/>
                    </a:lnTo>
                    <a:lnTo>
                      <a:pt x="14" y="24"/>
                    </a:lnTo>
                    <a:lnTo>
                      <a:pt x="19" y="17"/>
                    </a:lnTo>
                    <a:lnTo>
                      <a:pt x="17" y="13"/>
                    </a:lnTo>
                    <a:lnTo>
                      <a:pt x="16" y="8"/>
                    </a:lnTo>
                    <a:lnTo>
                      <a:pt x="14" y="5"/>
                    </a:lnTo>
                    <a:lnTo>
                      <a:pt x="12" y="0"/>
                    </a:lnTo>
                    <a:lnTo>
                      <a:pt x="9" y="3"/>
                    </a:lnTo>
                    <a:lnTo>
                      <a:pt x="6" y="6"/>
                    </a:lnTo>
                    <a:lnTo>
                      <a:pt x="3" y="11"/>
                    </a:lnTo>
                    <a:lnTo>
                      <a:pt x="0" y="14"/>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5" name="Freeform 545"/>
              <p:cNvSpPr>
                <a:spLocks/>
              </p:cNvSpPr>
              <p:nvPr/>
            </p:nvSpPr>
            <p:spPr bwMode="auto">
              <a:xfrm>
                <a:off x="1672" y="2608"/>
                <a:ext cx="129" cy="65"/>
              </a:xfrm>
              <a:custGeom>
                <a:avLst/>
                <a:gdLst>
                  <a:gd name="T0" fmla="*/ 4002 w 79"/>
                  <a:gd name="T1" fmla="*/ 1159 h 40"/>
                  <a:gd name="T2" fmla="*/ 3831 w 79"/>
                  <a:gd name="T3" fmla="*/ 1305 h 40"/>
                  <a:gd name="T4" fmla="*/ 3682 w 79"/>
                  <a:gd name="T5" fmla="*/ 1539 h 40"/>
                  <a:gd name="T6" fmla="*/ 3527 w 79"/>
                  <a:gd name="T7" fmla="*/ 1708 h 40"/>
                  <a:gd name="T8" fmla="*/ 3378 w 79"/>
                  <a:gd name="T9" fmla="*/ 1944 h 40"/>
                  <a:gd name="T10" fmla="*/ 3032 w 79"/>
                  <a:gd name="T11" fmla="*/ 1792 h 40"/>
                  <a:gd name="T12" fmla="*/ 2822 w 79"/>
                  <a:gd name="T13" fmla="*/ 1708 h 40"/>
                  <a:gd name="T14" fmla="*/ 2582 w 79"/>
                  <a:gd name="T15" fmla="*/ 1539 h 40"/>
                  <a:gd name="T16" fmla="*/ 2237 w 79"/>
                  <a:gd name="T17" fmla="*/ 1471 h 40"/>
                  <a:gd name="T18" fmla="*/ 2237 w 79"/>
                  <a:gd name="T19" fmla="*/ 1471 h 40"/>
                  <a:gd name="T20" fmla="*/ 0 w 79"/>
                  <a:gd name="T21" fmla="*/ 772 h 40"/>
                  <a:gd name="T22" fmla="*/ 648 w 79"/>
                  <a:gd name="T23" fmla="*/ 0 h 40"/>
                  <a:gd name="T24" fmla="*/ 2730 w 79"/>
                  <a:gd name="T25" fmla="*/ 679 h 40"/>
                  <a:gd name="T26" fmla="*/ 2730 w 79"/>
                  <a:gd name="T27" fmla="*/ 679 h 40"/>
                  <a:gd name="T28" fmla="*/ 3032 w 79"/>
                  <a:gd name="T29" fmla="*/ 772 h 40"/>
                  <a:gd name="T30" fmla="*/ 3378 w 79"/>
                  <a:gd name="T31" fmla="*/ 921 h 40"/>
                  <a:gd name="T32" fmla="*/ 3682 w 79"/>
                  <a:gd name="T33" fmla="*/ 1011 h 40"/>
                  <a:gd name="T34" fmla="*/ 4002 w 79"/>
                  <a:gd name="T35" fmla="*/ 1159 h 4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9"/>
                  <a:gd name="T55" fmla="*/ 0 h 40"/>
                  <a:gd name="T56" fmla="*/ 79 w 79"/>
                  <a:gd name="T57" fmla="*/ 40 h 4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9" h="40">
                    <a:moveTo>
                      <a:pt x="79" y="24"/>
                    </a:moveTo>
                    <a:lnTo>
                      <a:pt x="76" y="27"/>
                    </a:lnTo>
                    <a:lnTo>
                      <a:pt x="73" y="32"/>
                    </a:lnTo>
                    <a:lnTo>
                      <a:pt x="70" y="35"/>
                    </a:lnTo>
                    <a:lnTo>
                      <a:pt x="67" y="40"/>
                    </a:lnTo>
                    <a:lnTo>
                      <a:pt x="60" y="37"/>
                    </a:lnTo>
                    <a:lnTo>
                      <a:pt x="56" y="35"/>
                    </a:lnTo>
                    <a:lnTo>
                      <a:pt x="51" y="32"/>
                    </a:lnTo>
                    <a:lnTo>
                      <a:pt x="44" y="30"/>
                    </a:lnTo>
                    <a:lnTo>
                      <a:pt x="0" y="16"/>
                    </a:lnTo>
                    <a:lnTo>
                      <a:pt x="13" y="0"/>
                    </a:lnTo>
                    <a:lnTo>
                      <a:pt x="54" y="14"/>
                    </a:lnTo>
                    <a:lnTo>
                      <a:pt x="60" y="16"/>
                    </a:lnTo>
                    <a:lnTo>
                      <a:pt x="67" y="19"/>
                    </a:lnTo>
                    <a:lnTo>
                      <a:pt x="73" y="21"/>
                    </a:lnTo>
                    <a:lnTo>
                      <a:pt x="79" y="24"/>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6" name="Freeform 546"/>
              <p:cNvSpPr>
                <a:spLocks/>
              </p:cNvSpPr>
              <p:nvPr/>
            </p:nvSpPr>
            <p:spPr bwMode="auto">
              <a:xfrm>
                <a:off x="1606" y="2649"/>
                <a:ext cx="170" cy="118"/>
              </a:xfrm>
              <a:custGeom>
                <a:avLst/>
                <a:gdLst>
                  <a:gd name="T0" fmla="*/ 4961 w 104"/>
                  <a:gd name="T1" fmla="*/ 1357 h 72"/>
                  <a:gd name="T2" fmla="*/ 5053 w 104"/>
                  <a:gd name="T3" fmla="*/ 1627 h 72"/>
                  <a:gd name="T4" fmla="*/ 5074 w 104"/>
                  <a:gd name="T5" fmla="*/ 1796 h 72"/>
                  <a:gd name="T6" fmla="*/ 5205 w 104"/>
                  <a:gd name="T7" fmla="*/ 2090 h 72"/>
                  <a:gd name="T8" fmla="*/ 5298 w 104"/>
                  <a:gd name="T9" fmla="*/ 2385 h 72"/>
                  <a:gd name="T10" fmla="*/ 5053 w 104"/>
                  <a:gd name="T11" fmla="*/ 2763 h 72"/>
                  <a:gd name="T12" fmla="*/ 4804 w 104"/>
                  <a:gd name="T13" fmla="*/ 3086 h 72"/>
                  <a:gd name="T14" fmla="*/ 4521 w 104"/>
                  <a:gd name="T15" fmla="*/ 3425 h 72"/>
                  <a:gd name="T16" fmla="*/ 4273 w 104"/>
                  <a:gd name="T17" fmla="*/ 3737 h 72"/>
                  <a:gd name="T18" fmla="*/ 3840 w 104"/>
                  <a:gd name="T19" fmla="*/ 3589 h 72"/>
                  <a:gd name="T20" fmla="*/ 3305 w 104"/>
                  <a:gd name="T21" fmla="*/ 3334 h 72"/>
                  <a:gd name="T22" fmla="*/ 2745 w 104"/>
                  <a:gd name="T23" fmla="*/ 3183 h 72"/>
                  <a:gd name="T24" fmla="*/ 2315 w 104"/>
                  <a:gd name="T25" fmla="*/ 2922 h 72"/>
                  <a:gd name="T26" fmla="*/ 2169 w 104"/>
                  <a:gd name="T27" fmla="*/ 3030 h 72"/>
                  <a:gd name="T28" fmla="*/ 0 w 104"/>
                  <a:gd name="T29" fmla="*/ 2190 h 72"/>
                  <a:gd name="T30" fmla="*/ 654 w 104"/>
                  <a:gd name="T31" fmla="*/ 946 h 72"/>
                  <a:gd name="T32" fmla="*/ 1376 w 104"/>
                  <a:gd name="T33" fmla="*/ 0 h 72"/>
                  <a:gd name="T34" fmla="*/ 1927 w 104"/>
                  <a:gd name="T35" fmla="*/ 247 h 72"/>
                  <a:gd name="T36" fmla="*/ 2442 w 104"/>
                  <a:gd name="T37" fmla="*/ 405 h 72"/>
                  <a:gd name="T38" fmla="*/ 2856 w 104"/>
                  <a:gd name="T39" fmla="*/ 505 h 72"/>
                  <a:gd name="T40" fmla="*/ 3150 w 104"/>
                  <a:gd name="T41" fmla="*/ 664 h 72"/>
                  <a:gd name="T42" fmla="*/ 3545 w 104"/>
                  <a:gd name="T43" fmla="*/ 828 h 72"/>
                  <a:gd name="T44" fmla="*/ 3992 w 104"/>
                  <a:gd name="T45" fmla="*/ 946 h 72"/>
                  <a:gd name="T46" fmla="*/ 4391 w 104"/>
                  <a:gd name="T47" fmla="*/ 1088 h 72"/>
                  <a:gd name="T48" fmla="*/ 4961 w 104"/>
                  <a:gd name="T49" fmla="*/ 1357 h 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4"/>
                  <a:gd name="T76" fmla="*/ 0 h 72"/>
                  <a:gd name="T77" fmla="*/ 104 w 104"/>
                  <a:gd name="T78" fmla="*/ 72 h 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4" h="72">
                    <a:moveTo>
                      <a:pt x="97" y="26"/>
                    </a:moveTo>
                    <a:lnTo>
                      <a:pt x="99" y="31"/>
                    </a:lnTo>
                    <a:lnTo>
                      <a:pt x="100" y="35"/>
                    </a:lnTo>
                    <a:lnTo>
                      <a:pt x="102" y="40"/>
                    </a:lnTo>
                    <a:lnTo>
                      <a:pt x="104" y="46"/>
                    </a:lnTo>
                    <a:lnTo>
                      <a:pt x="99" y="53"/>
                    </a:lnTo>
                    <a:lnTo>
                      <a:pt x="94" y="59"/>
                    </a:lnTo>
                    <a:lnTo>
                      <a:pt x="89" y="66"/>
                    </a:lnTo>
                    <a:lnTo>
                      <a:pt x="84" y="72"/>
                    </a:lnTo>
                    <a:lnTo>
                      <a:pt x="75" y="69"/>
                    </a:lnTo>
                    <a:lnTo>
                      <a:pt x="65" y="64"/>
                    </a:lnTo>
                    <a:lnTo>
                      <a:pt x="54" y="61"/>
                    </a:lnTo>
                    <a:lnTo>
                      <a:pt x="45" y="56"/>
                    </a:lnTo>
                    <a:lnTo>
                      <a:pt x="43" y="58"/>
                    </a:lnTo>
                    <a:lnTo>
                      <a:pt x="0" y="42"/>
                    </a:lnTo>
                    <a:lnTo>
                      <a:pt x="13" y="18"/>
                    </a:lnTo>
                    <a:lnTo>
                      <a:pt x="27" y="0"/>
                    </a:lnTo>
                    <a:lnTo>
                      <a:pt x="38" y="5"/>
                    </a:lnTo>
                    <a:lnTo>
                      <a:pt x="48" y="8"/>
                    </a:lnTo>
                    <a:lnTo>
                      <a:pt x="56" y="10"/>
                    </a:lnTo>
                    <a:lnTo>
                      <a:pt x="62" y="13"/>
                    </a:lnTo>
                    <a:lnTo>
                      <a:pt x="70" y="16"/>
                    </a:lnTo>
                    <a:lnTo>
                      <a:pt x="78" y="18"/>
                    </a:lnTo>
                    <a:lnTo>
                      <a:pt x="86" y="21"/>
                    </a:lnTo>
                    <a:lnTo>
                      <a:pt x="97"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7" name="Freeform 547"/>
              <p:cNvSpPr>
                <a:spLocks/>
              </p:cNvSpPr>
              <p:nvPr/>
            </p:nvSpPr>
            <p:spPr bwMode="auto">
              <a:xfrm>
                <a:off x="1614" y="2657"/>
                <a:ext cx="156" cy="101"/>
              </a:xfrm>
              <a:custGeom>
                <a:avLst/>
                <a:gdLst>
                  <a:gd name="T0" fmla="*/ 4608 w 95"/>
                  <a:gd name="T1" fmla="*/ 1098 h 62"/>
                  <a:gd name="T2" fmla="*/ 4703 w 95"/>
                  <a:gd name="T3" fmla="*/ 1346 h 62"/>
                  <a:gd name="T4" fmla="*/ 4856 w 95"/>
                  <a:gd name="T5" fmla="*/ 1587 h 62"/>
                  <a:gd name="T6" fmla="*/ 4951 w 95"/>
                  <a:gd name="T7" fmla="*/ 1836 h 62"/>
                  <a:gd name="T8" fmla="*/ 5018 w 95"/>
                  <a:gd name="T9" fmla="*/ 2041 h 62"/>
                  <a:gd name="T10" fmla="*/ 4800 w 95"/>
                  <a:gd name="T11" fmla="*/ 2282 h 62"/>
                  <a:gd name="T12" fmla="*/ 4608 w 95"/>
                  <a:gd name="T13" fmla="*/ 2522 h 62"/>
                  <a:gd name="T14" fmla="*/ 4371 w 95"/>
                  <a:gd name="T15" fmla="*/ 2844 h 62"/>
                  <a:gd name="T16" fmla="*/ 4123 w 95"/>
                  <a:gd name="T17" fmla="*/ 3087 h 62"/>
                  <a:gd name="T18" fmla="*/ 3703 w 95"/>
                  <a:gd name="T19" fmla="*/ 2914 h 62"/>
                  <a:gd name="T20" fmla="*/ 3200 w 95"/>
                  <a:gd name="T21" fmla="*/ 2768 h 62"/>
                  <a:gd name="T22" fmla="*/ 2716 w 95"/>
                  <a:gd name="T23" fmla="*/ 2611 h 62"/>
                  <a:gd name="T24" fmla="*/ 2159 w 95"/>
                  <a:gd name="T25" fmla="*/ 2431 h 62"/>
                  <a:gd name="T26" fmla="*/ 2159 w 95"/>
                  <a:gd name="T27" fmla="*/ 2372 h 62"/>
                  <a:gd name="T28" fmla="*/ 0 w 95"/>
                  <a:gd name="T29" fmla="*/ 1746 h 62"/>
                  <a:gd name="T30" fmla="*/ 580 w 95"/>
                  <a:gd name="T31" fmla="*/ 692 h 62"/>
                  <a:gd name="T32" fmla="*/ 1248 w 95"/>
                  <a:gd name="T33" fmla="*/ 0 h 62"/>
                  <a:gd name="T34" fmla="*/ 4608 w 95"/>
                  <a:gd name="T35" fmla="*/ 1098 h 6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5"/>
                  <a:gd name="T55" fmla="*/ 0 h 62"/>
                  <a:gd name="T56" fmla="*/ 95 w 95"/>
                  <a:gd name="T57" fmla="*/ 62 h 6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5" h="62">
                    <a:moveTo>
                      <a:pt x="87" y="22"/>
                    </a:moveTo>
                    <a:lnTo>
                      <a:pt x="89" y="27"/>
                    </a:lnTo>
                    <a:lnTo>
                      <a:pt x="92" y="32"/>
                    </a:lnTo>
                    <a:lnTo>
                      <a:pt x="94" y="37"/>
                    </a:lnTo>
                    <a:lnTo>
                      <a:pt x="95" y="41"/>
                    </a:lnTo>
                    <a:lnTo>
                      <a:pt x="91" y="46"/>
                    </a:lnTo>
                    <a:lnTo>
                      <a:pt x="87" y="51"/>
                    </a:lnTo>
                    <a:lnTo>
                      <a:pt x="83" y="57"/>
                    </a:lnTo>
                    <a:lnTo>
                      <a:pt x="78" y="62"/>
                    </a:lnTo>
                    <a:lnTo>
                      <a:pt x="70" y="59"/>
                    </a:lnTo>
                    <a:lnTo>
                      <a:pt x="60" y="56"/>
                    </a:lnTo>
                    <a:lnTo>
                      <a:pt x="51" y="53"/>
                    </a:lnTo>
                    <a:lnTo>
                      <a:pt x="41" y="49"/>
                    </a:lnTo>
                    <a:lnTo>
                      <a:pt x="41" y="48"/>
                    </a:lnTo>
                    <a:lnTo>
                      <a:pt x="0" y="35"/>
                    </a:lnTo>
                    <a:lnTo>
                      <a:pt x="11" y="14"/>
                    </a:lnTo>
                    <a:lnTo>
                      <a:pt x="24" y="0"/>
                    </a:lnTo>
                    <a:lnTo>
                      <a:pt x="87" y="22"/>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8" name="Freeform 548"/>
              <p:cNvSpPr>
                <a:spLocks/>
              </p:cNvSpPr>
              <p:nvPr/>
            </p:nvSpPr>
            <p:spPr bwMode="auto">
              <a:xfrm>
                <a:off x="1739" y="2696"/>
                <a:ext cx="31" cy="62"/>
              </a:xfrm>
              <a:custGeom>
                <a:avLst/>
                <a:gdLst>
                  <a:gd name="T0" fmla="*/ 0 w 19"/>
                  <a:gd name="T1" fmla="*/ 716 h 38"/>
                  <a:gd name="T2" fmla="*/ 0 w 19"/>
                  <a:gd name="T3" fmla="*/ 1044 h 38"/>
                  <a:gd name="T4" fmla="*/ 90 w 19"/>
                  <a:gd name="T5" fmla="*/ 1260 h 38"/>
                  <a:gd name="T6" fmla="*/ 90 w 19"/>
                  <a:gd name="T7" fmla="*/ 1607 h 38"/>
                  <a:gd name="T8" fmla="*/ 90 w 19"/>
                  <a:gd name="T9" fmla="*/ 1906 h 38"/>
                  <a:gd name="T10" fmla="*/ 336 w 19"/>
                  <a:gd name="T11" fmla="*/ 1664 h 38"/>
                  <a:gd name="T12" fmla="*/ 548 w 19"/>
                  <a:gd name="T13" fmla="*/ 1354 h 38"/>
                  <a:gd name="T14" fmla="*/ 737 w 19"/>
                  <a:gd name="T15" fmla="*/ 1113 h 38"/>
                  <a:gd name="T16" fmla="*/ 956 w 19"/>
                  <a:gd name="T17" fmla="*/ 865 h 38"/>
                  <a:gd name="T18" fmla="*/ 894 w 19"/>
                  <a:gd name="T19" fmla="*/ 640 h 38"/>
                  <a:gd name="T20" fmla="*/ 798 w 19"/>
                  <a:gd name="T21" fmla="*/ 392 h 38"/>
                  <a:gd name="T22" fmla="*/ 737 w 19"/>
                  <a:gd name="T23" fmla="*/ 147 h 38"/>
                  <a:gd name="T24" fmla="*/ 640 w 19"/>
                  <a:gd name="T25" fmla="*/ 0 h 38"/>
                  <a:gd name="T26" fmla="*/ 489 w 19"/>
                  <a:gd name="T27" fmla="*/ 147 h 38"/>
                  <a:gd name="T28" fmla="*/ 336 w 19"/>
                  <a:gd name="T29" fmla="*/ 300 h 38"/>
                  <a:gd name="T30" fmla="*/ 147 w 19"/>
                  <a:gd name="T31" fmla="*/ 548 h 38"/>
                  <a:gd name="T32" fmla="*/ 0 w 19"/>
                  <a:gd name="T33" fmla="*/ 716 h 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
                  <a:gd name="T52" fmla="*/ 0 h 38"/>
                  <a:gd name="T53" fmla="*/ 19 w 19"/>
                  <a:gd name="T54" fmla="*/ 38 h 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 h="38">
                    <a:moveTo>
                      <a:pt x="0" y="14"/>
                    </a:moveTo>
                    <a:lnTo>
                      <a:pt x="0" y="21"/>
                    </a:lnTo>
                    <a:lnTo>
                      <a:pt x="2" y="25"/>
                    </a:lnTo>
                    <a:lnTo>
                      <a:pt x="2" y="32"/>
                    </a:lnTo>
                    <a:lnTo>
                      <a:pt x="2" y="38"/>
                    </a:lnTo>
                    <a:lnTo>
                      <a:pt x="7" y="33"/>
                    </a:lnTo>
                    <a:lnTo>
                      <a:pt x="11" y="27"/>
                    </a:lnTo>
                    <a:lnTo>
                      <a:pt x="15" y="22"/>
                    </a:lnTo>
                    <a:lnTo>
                      <a:pt x="19" y="17"/>
                    </a:lnTo>
                    <a:lnTo>
                      <a:pt x="18" y="13"/>
                    </a:lnTo>
                    <a:lnTo>
                      <a:pt x="16" y="8"/>
                    </a:lnTo>
                    <a:lnTo>
                      <a:pt x="15" y="3"/>
                    </a:lnTo>
                    <a:lnTo>
                      <a:pt x="13" y="0"/>
                    </a:lnTo>
                    <a:lnTo>
                      <a:pt x="10" y="3"/>
                    </a:lnTo>
                    <a:lnTo>
                      <a:pt x="7" y="6"/>
                    </a:lnTo>
                    <a:lnTo>
                      <a:pt x="3" y="11"/>
                    </a:lnTo>
                    <a:lnTo>
                      <a:pt x="0" y="14"/>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9" name="Freeform 549"/>
              <p:cNvSpPr>
                <a:spLocks/>
              </p:cNvSpPr>
              <p:nvPr/>
            </p:nvSpPr>
            <p:spPr bwMode="auto">
              <a:xfrm>
                <a:off x="1632" y="2657"/>
                <a:ext cx="128" cy="62"/>
              </a:xfrm>
              <a:custGeom>
                <a:avLst/>
                <a:gdLst>
                  <a:gd name="T0" fmla="*/ 4107 w 78"/>
                  <a:gd name="T1" fmla="*/ 1202 h 38"/>
                  <a:gd name="T2" fmla="*/ 3937 w 78"/>
                  <a:gd name="T3" fmla="*/ 1354 h 38"/>
                  <a:gd name="T4" fmla="*/ 3786 w 78"/>
                  <a:gd name="T5" fmla="*/ 1514 h 38"/>
                  <a:gd name="T6" fmla="*/ 3597 w 78"/>
                  <a:gd name="T7" fmla="*/ 1759 h 38"/>
                  <a:gd name="T8" fmla="*/ 3440 w 78"/>
                  <a:gd name="T9" fmla="*/ 1906 h 38"/>
                  <a:gd name="T10" fmla="*/ 3143 w 78"/>
                  <a:gd name="T11" fmla="*/ 1850 h 38"/>
                  <a:gd name="T12" fmla="*/ 2860 w 78"/>
                  <a:gd name="T13" fmla="*/ 1703 h 38"/>
                  <a:gd name="T14" fmla="*/ 2558 w 78"/>
                  <a:gd name="T15" fmla="*/ 1607 h 38"/>
                  <a:gd name="T16" fmla="*/ 2284 w 78"/>
                  <a:gd name="T17" fmla="*/ 1514 h 38"/>
                  <a:gd name="T18" fmla="*/ 2284 w 78"/>
                  <a:gd name="T19" fmla="*/ 1514 h 38"/>
                  <a:gd name="T20" fmla="*/ 0 w 78"/>
                  <a:gd name="T21" fmla="*/ 716 h 38"/>
                  <a:gd name="T22" fmla="*/ 668 w 78"/>
                  <a:gd name="T23" fmla="*/ 0 h 38"/>
                  <a:gd name="T24" fmla="*/ 2798 w 78"/>
                  <a:gd name="T25" fmla="*/ 716 h 38"/>
                  <a:gd name="T26" fmla="*/ 2798 w 78"/>
                  <a:gd name="T27" fmla="*/ 716 h 38"/>
                  <a:gd name="T28" fmla="*/ 3102 w 78"/>
                  <a:gd name="T29" fmla="*/ 798 h 38"/>
                  <a:gd name="T30" fmla="*/ 3440 w 78"/>
                  <a:gd name="T31" fmla="*/ 956 h 38"/>
                  <a:gd name="T32" fmla="*/ 3786 w 78"/>
                  <a:gd name="T33" fmla="*/ 1044 h 38"/>
                  <a:gd name="T34" fmla="*/ 4107 w 78"/>
                  <a:gd name="T35" fmla="*/ 1202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8"/>
                  <a:gd name="T55" fmla="*/ 0 h 38"/>
                  <a:gd name="T56" fmla="*/ 78 w 78"/>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8" h="38">
                    <a:moveTo>
                      <a:pt x="78" y="24"/>
                    </a:moveTo>
                    <a:lnTo>
                      <a:pt x="75" y="27"/>
                    </a:lnTo>
                    <a:lnTo>
                      <a:pt x="72" y="30"/>
                    </a:lnTo>
                    <a:lnTo>
                      <a:pt x="68" y="35"/>
                    </a:lnTo>
                    <a:lnTo>
                      <a:pt x="65" y="38"/>
                    </a:lnTo>
                    <a:lnTo>
                      <a:pt x="60" y="37"/>
                    </a:lnTo>
                    <a:lnTo>
                      <a:pt x="54" y="34"/>
                    </a:lnTo>
                    <a:lnTo>
                      <a:pt x="49" y="32"/>
                    </a:lnTo>
                    <a:lnTo>
                      <a:pt x="43" y="30"/>
                    </a:lnTo>
                    <a:lnTo>
                      <a:pt x="0" y="14"/>
                    </a:lnTo>
                    <a:lnTo>
                      <a:pt x="13" y="0"/>
                    </a:lnTo>
                    <a:lnTo>
                      <a:pt x="53" y="14"/>
                    </a:lnTo>
                    <a:lnTo>
                      <a:pt x="59" y="16"/>
                    </a:lnTo>
                    <a:lnTo>
                      <a:pt x="65" y="19"/>
                    </a:lnTo>
                    <a:lnTo>
                      <a:pt x="72" y="21"/>
                    </a:lnTo>
                    <a:lnTo>
                      <a:pt x="78" y="24"/>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0" name="Freeform 550"/>
              <p:cNvSpPr>
                <a:spLocks/>
              </p:cNvSpPr>
              <p:nvPr/>
            </p:nvSpPr>
            <p:spPr bwMode="auto">
              <a:xfrm>
                <a:off x="1827" y="2600"/>
                <a:ext cx="101" cy="93"/>
              </a:xfrm>
              <a:custGeom>
                <a:avLst/>
                <a:gdLst>
                  <a:gd name="T0" fmla="*/ 2768 w 62"/>
                  <a:gd name="T1" fmla="*/ 489 h 57"/>
                  <a:gd name="T2" fmla="*/ 2857 w 62"/>
                  <a:gd name="T3" fmla="*/ 798 h 57"/>
                  <a:gd name="T4" fmla="*/ 2914 w 62"/>
                  <a:gd name="T5" fmla="*/ 1044 h 57"/>
                  <a:gd name="T6" fmla="*/ 3009 w 62"/>
                  <a:gd name="T7" fmla="*/ 1302 h 57"/>
                  <a:gd name="T8" fmla="*/ 3087 w 62"/>
                  <a:gd name="T9" fmla="*/ 1607 h 57"/>
                  <a:gd name="T10" fmla="*/ 2857 w 62"/>
                  <a:gd name="T11" fmla="*/ 1906 h 57"/>
                  <a:gd name="T12" fmla="*/ 2611 w 62"/>
                  <a:gd name="T13" fmla="*/ 2247 h 57"/>
                  <a:gd name="T14" fmla="*/ 2372 w 62"/>
                  <a:gd name="T15" fmla="*/ 2545 h 57"/>
                  <a:gd name="T16" fmla="*/ 2136 w 62"/>
                  <a:gd name="T17" fmla="*/ 2870 h 57"/>
                  <a:gd name="T18" fmla="*/ 1587 w 62"/>
                  <a:gd name="T19" fmla="*/ 2715 h 57"/>
                  <a:gd name="T20" fmla="*/ 1127 w 62"/>
                  <a:gd name="T21" fmla="*/ 2470 h 57"/>
                  <a:gd name="T22" fmla="*/ 541 w 62"/>
                  <a:gd name="T23" fmla="*/ 2247 h 57"/>
                  <a:gd name="T24" fmla="*/ 0 w 62"/>
                  <a:gd name="T25" fmla="*/ 2124 h 57"/>
                  <a:gd name="T26" fmla="*/ 147 w 62"/>
                  <a:gd name="T27" fmla="*/ 1759 h 57"/>
                  <a:gd name="T28" fmla="*/ 332 w 62"/>
                  <a:gd name="T29" fmla="*/ 1459 h 57"/>
                  <a:gd name="T30" fmla="*/ 481 w 62"/>
                  <a:gd name="T31" fmla="*/ 1202 h 57"/>
                  <a:gd name="T32" fmla="*/ 634 w 62"/>
                  <a:gd name="T33" fmla="*/ 894 h 57"/>
                  <a:gd name="T34" fmla="*/ 784 w 62"/>
                  <a:gd name="T35" fmla="*/ 640 h 57"/>
                  <a:gd name="T36" fmla="*/ 1033 w 62"/>
                  <a:gd name="T37" fmla="*/ 392 h 57"/>
                  <a:gd name="T38" fmla="*/ 1189 w 62"/>
                  <a:gd name="T39" fmla="*/ 240 h 57"/>
                  <a:gd name="T40" fmla="*/ 1346 w 62"/>
                  <a:gd name="T41" fmla="*/ 0 h 57"/>
                  <a:gd name="T42" fmla="*/ 1683 w 62"/>
                  <a:gd name="T43" fmla="*/ 90 h 57"/>
                  <a:gd name="T44" fmla="*/ 2080 w 62"/>
                  <a:gd name="T45" fmla="*/ 240 h 57"/>
                  <a:gd name="T46" fmla="*/ 2372 w 62"/>
                  <a:gd name="T47" fmla="*/ 336 h 57"/>
                  <a:gd name="T48" fmla="*/ 2768 w 62"/>
                  <a:gd name="T49" fmla="*/ 489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2"/>
                  <a:gd name="T76" fmla="*/ 0 h 57"/>
                  <a:gd name="T77" fmla="*/ 62 w 62"/>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2" h="57">
                    <a:moveTo>
                      <a:pt x="56" y="10"/>
                    </a:moveTo>
                    <a:lnTo>
                      <a:pt x="58" y="16"/>
                    </a:lnTo>
                    <a:lnTo>
                      <a:pt x="59" y="21"/>
                    </a:lnTo>
                    <a:lnTo>
                      <a:pt x="61" y="26"/>
                    </a:lnTo>
                    <a:lnTo>
                      <a:pt x="62" y="32"/>
                    </a:lnTo>
                    <a:lnTo>
                      <a:pt x="58" y="38"/>
                    </a:lnTo>
                    <a:lnTo>
                      <a:pt x="53" y="45"/>
                    </a:lnTo>
                    <a:lnTo>
                      <a:pt x="48" y="51"/>
                    </a:lnTo>
                    <a:lnTo>
                      <a:pt x="43" y="57"/>
                    </a:lnTo>
                    <a:lnTo>
                      <a:pt x="32" y="54"/>
                    </a:lnTo>
                    <a:lnTo>
                      <a:pt x="23" y="49"/>
                    </a:lnTo>
                    <a:lnTo>
                      <a:pt x="11" y="45"/>
                    </a:lnTo>
                    <a:lnTo>
                      <a:pt x="0" y="42"/>
                    </a:lnTo>
                    <a:lnTo>
                      <a:pt x="3" y="35"/>
                    </a:lnTo>
                    <a:lnTo>
                      <a:pt x="7" y="29"/>
                    </a:lnTo>
                    <a:lnTo>
                      <a:pt x="10" y="24"/>
                    </a:lnTo>
                    <a:lnTo>
                      <a:pt x="13" y="18"/>
                    </a:lnTo>
                    <a:lnTo>
                      <a:pt x="16" y="13"/>
                    </a:lnTo>
                    <a:lnTo>
                      <a:pt x="21" y="8"/>
                    </a:lnTo>
                    <a:lnTo>
                      <a:pt x="24" y="5"/>
                    </a:lnTo>
                    <a:lnTo>
                      <a:pt x="27" y="0"/>
                    </a:lnTo>
                    <a:lnTo>
                      <a:pt x="34" y="2"/>
                    </a:lnTo>
                    <a:lnTo>
                      <a:pt x="42" y="5"/>
                    </a:lnTo>
                    <a:lnTo>
                      <a:pt x="48" y="7"/>
                    </a:lnTo>
                    <a:lnTo>
                      <a:pt x="56"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 name="Freeform 551"/>
              <p:cNvSpPr>
                <a:spLocks/>
              </p:cNvSpPr>
              <p:nvPr/>
            </p:nvSpPr>
            <p:spPr bwMode="auto">
              <a:xfrm>
                <a:off x="1838" y="2608"/>
                <a:ext cx="84" cy="79"/>
              </a:xfrm>
              <a:custGeom>
                <a:avLst/>
                <a:gdLst>
                  <a:gd name="T0" fmla="*/ 2494 w 51"/>
                  <a:gd name="T1" fmla="*/ 423 h 48"/>
                  <a:gd name="T2" fmla="*/ 2533 w 51"/>
                  <a:gd name="T3" fmla="*/ 696 h 48"/>
                  <a:gd name="T4" fmla="*/ 2658 w 51"/>
                  <a:gd name="T5" fmla="*/ 918 h 48"/>
                  <a:gd name="T6" fmla="*/ 2754 w 51"/>
                  <a:gd name="T7" fmla="*/ 1173 h 48"/>
                  <a:gd name="T8" fmla="*/ 2754 w 51"/>
                  <a:gd name="T9" fmla="*/ 1442 h 48"/>
                  <a:gd name="T10" fmla="*/ 2533 w 51"/>
                  <a:gd name="T11" fmla="*/ 1725 h 48"/>
                  <a:gd name="T12" fmla="*/ 2340 w 51"/>
                  <a:gd name="T13" fmla="*/ 1996 h 48"/>
                  <a:gd name="T14" fmla="*/ 2095 w 51"/>
                  <a:gd name="T15" fmla="*/ 2332 h 48"/>
                  <a:gd name="T16" fmla="*/ 1912 w 51"/>
                  <a:gd name="T17" fmla="*/ 2581 h 48"/>
                  <a:gd name="T18" fmla="*/ 1443 w 51"/>
                  <a:gd name="T19" fmla="*/ 2373 h 48"/>
                  <a:gd name="T20" fmla="*/ 919 w 51"/>
                  <a:gd name="T21" fmla="*/ 2168 h 48"/>
                  <a:gd name="T22" fmla="*/ 428 w 51"/>
                  <a:gd name="T23" fmla="*/ 1996 h 48"/>
                  <a:gd name="T24" fmla="*/ 0 w 51"/>
                  <a:gd name="T25" fmla="*/ 1761 h 48"/>
                  <a:gd name="T26" fmla="*/ 158 w 51"/>
                  <a:gd name="T27" fmla="*/ 1568 h 48"/>
                  <a:gd name="T28" fmla="*/ 242 w 51"/>
                  <a:gd name="T29" fmla="*/ 1317 h 48"/>
                  <a:gd name="T30" fmla="*/ 428 w 51"/>
                  <a:gd name="T31" fmla="*/ 1014 h 48"/>
                  <a:gd name="T32" fmla="*/ 499 w 51"/>
                  <a:gd name="T33" fmla="*/ 760 h 48"/>
                  <a:gd name="T34" fmla="*/ 657 w 51"/>
                  <a:gd name="T35" fmla="*/ 593 h 48"/>
                  <a:gd name="T36" fmla="*/ 863 w 51"/>
                  <a:gd name="T37" fmla="*/ 318 h 48"/>
                  <a:gd name="T38" fmla="*/ 919 w 51"/>
                  <a:gd name="T39" fmla="*/ 156 h 48"/>
                  <a:gd name="T40" fmla="*/ 1082 w 51"/>
                  <a:gd name="T41" fmla="*/ 0 h 48"/>
                  <a:gd name="T42" fmla="*/ 1443 w 51"/>
                  <a:gd name="T43" fmla="*/ 95 h 48"/>
                  <a:gd name="T44" fmla="*/ 1782 w 51"/>
                  <a:gd name="T45" fmla="*/ 257 h 48"/>
                  <a:gd name="T46" fmla="*/ 2095 w 51"/>
                  <a:gd name="T47" fmla="*/ 318 h 48"/>
                  <a:gd name="T48" fmla="*/ 2494 w 51"/>
                  <a:gd name="T49" fmla="*/ 423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1"/>
                  <a:gd name="T76" fmla="*/ 0 h 48"/>
                  <a:gd name="T77" fmla="*/ 51 w 51"/>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1" h="48">
                    <a:moveTo>
                      <a:pt x="46" y="8"/>
                    </a:moveTo>
                    <a:lnTo>
                      <a:pt x="47" y="13"/>
                    </a:lnTo>
                    <a:lnTo>
                      <a:pt x="49" y="17"/>
                    </a:lnTo>
                    <a:lnTo>
                      <a:pt x="51" y="22"/>
                    </a:lnTo>
                    <a:lnTo>
                      <a:pt x="51" y="27"/>
                    </a:lnTo>
                    <a:lnTo>
                      <a:pt x="47" y="32"/>
                    </a:lnTo>
                    <a:lnTo>
                      <a:pt x="43" y="37"/>
                    </a:lnTo>
                    <a:lnTo>
                      <a:pt x="39" y="43"/>
                    </a:lnTo>
                    <a:lnTo>
                      <a:pt x="35" y="48"/>
                    </a:lnTo>
                    <a:lnTo>
                      <a:pt x="27" y="44"/>
                    </a:lnTo>
                    <a:lnTo>
                      <a:pt x="17" y="40"/>
                    </a:lnTo>
                    <a:lnTo>
                      <a:pt x="8" y="37"/>
                    </a:lnTo>
                    <a:lnTo>
                      <a:pt x="0" y="33"/>
                    </a:lnTo>
                    <a:lnTo>
                      <a:pt x="3" y="29"/>
                    </a:lnTo>
                    <a:lnTo>
                      <a:pt x="4" y="24"/>
                    </a:lnTo>
                    <a:lnTo>
                      <a:pt x="8" y="19"/>
                    </a:lnTo>
                    <a:lnTo>
                      <a:pt x="9" y="14"/>
                    </a:lnTo>
                    <a:lnTo>
                      <a:pt x="12" y="11"/>
                    </a:lnTo>
                    <a:lnTo>
                      <a:pt x="16" y="6"/>
                    </a:lnTo>
                    <a:lnTo>
                      <a:pt x="17" y="3"/>
                    </a:lnTo>
                    <a:lnTo>
                      <a:pt x="20" y="0"/>
                    </a:lnTo>
                    <a:lnTo>
                      <a:pt x="27" y="2"/>
                    </a:lnTo>
                    <a:lnTo>
                      <a:pt x="33" y="5"/>
                    </a:lnTo>
                    <a:lnTo>
                      <a:pt x="39" y="6"/>
                    </a:lnTo>
                    <a:lnTo>
                      <a:pt x="46" y="8"/>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2" name="Freeform 552"/>
              <p:cNvSpPr>
                <a:spLocks/>
              </p:cNvSpPr>
              <p:nvPr/>
            </p:nvSpPr>
            <p:spPr bwMode="auto">
              <a:xfrm>
                <a:off x="1892" y="2621"/>
                <a:ext cx="30" cy="66"/>
              </a:xfrm>
              <a:custGeom>
                <a:avLst/>
                <a:gdLst>
                  <a:gd name="T0" fmla="*/ 0 w 18"/>
                  <a:gd name="T1" fmla="*/ 774 h 40"/>
                  <a:gd name="T2" fmla="*/ 103 w 18"/>
                  <a:gd name="T3" fmla="*/ 1173 h 40"/>
                  <a:gd name="T4" fmla="*/ 103 w 18"/>
                  <a:gd name="T5" fmla="*/ 1492 h 40"/>
                  <a:gd name="T6" fmla="*/ 103 w 18"/>
                  <a:gd name="T7" fmla="*/ 1802 h 40"/>
                  <a:gd name="T8" fmla="*/ 103 w 18"/>
                  <a:gd name="T9" fmla="*/ 2199 h 40"/>
                  <a:gd name="T10" fmla="*/ 362 w 18"/>
                  <a:gd name="T11" fmla="*/ 1935 h 40"/>
                  <a:gd name="T12" fmla="*/ 603 w 18"/>
                  <a:gd name="T13" fmla="*/ 1596 h 40"/>
                  <a:gd name="T14" fmla="*/ 812 w 18"/>
                  <a:gd name="T15" fmla="*/ 1333 h 40"/>
                  <a:gd name="T16" fmla="*/ 1063 w 18"/>
                  <a:gd name="T17" fmla="*/ 1030 h 40"/>
                  <a:gd name="T18" fmla="*/ 1063 w 18"/>
                  <a:gd name="T19" fmla="*/ 774 h 40"/>
                  <a:gd name="T20" fmla="*/ 963 w 18"/>
                  <a:gd name="T21" fmla="*/ 503 h 40"/>
                  <a:gd name="T22" fmla="*/ 812 w 18"/>
                  <a:gd name="T23" fmla="*/ 261 h 40"/>
                  <a:gd name="T24" fmla="*/ 797 w 18"/>
                  <a:gd name="T25" fmla="*/ 0 h 40"/>
                  <a:gd name="T26" fmla="*/ 603 w 18"/>
                  <a:gd name="T27" fmla="*/ 158 h 40"/>
                  <a:gd name="T28" fmla="*/ 362 w 18"/>
                  <a:gd name="T29" fmla="*/ 340 h 40"/>
                  <a:gd name="T30" fmla="*/ 172 w 18"/>
                  <a:gd name="T31" fmla="*/ 602 h 40"/>
                  <a:gd name="T32" fmla="*/ 0 w 18"/>
                  <a:gd name="T33" fmla="*/ 774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
                  <a:gd name="T52" fmla="*/ 0 h 40"/>
                  <a:gd name="T53" fmla="*/ 18 w 18"/>
                  <a:gd name="T54" fmla="*/ 40 h 4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 h="40">
                    <a:moveTo>
                      <a:pt x="0" y="14"/>
                    </a:moveTo>
                    <a:lnTo>
                      <a:pt x="2" y="21"/>
                    </a:lnTo>
                    <a:lnTo>
                      <a:pt x="2" y="27"/>
                    </a:lnTo>
                    <a:lnTo>
                      <a:pt x="2" y="33"/>
                    </a:lnTo>
                    <a:lnTo>
                      <a:pt x="2" y="40"/>
                    </a:lnTo>
                    <a:lnTo>
                      <a:pt x="6" y="35"/>
                    </a:lnTo>
                    <a:lnTo>
                      <a:pt x="10" y="29"/>
                    </a:lnTo>
                    <a:lnTo>
                      <a:pt x="14" y="24"/>
                    </a:lnTo>
                    <a:lnTo>
                      <a:pt x="18" y="19"/>
                    </a:lnTo>
                    <a:lnTo>
                      <a:pt x="18" y="14"/>
                    </a:lnTo>
                    <a:lnTo>
                      <a:pt x="16" y="9"/>
                    </a:lnTo>
                    <a:lnTo>
                      <a:pt x="14" y="5"/>
                    </a:lnTo>
                    <a:lnTo>
                      <a:pt x="13" y="0"/>
                    </a:lnTo>
                    <a:lnTo>
                      <a:pt x="10" y="3"/>
                    </a:lnTo>
                    <a:lnTo>
                      <a:pt x="6" y="6"/>
                    </a:lnTo>
                    <a:lnTo>
                      <a:pt x="3" y="11"/>
                    </a:lnTo>
                    <a:lnTo>
                      <a:pt x="0" y="14"/>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 name="Freeform 553"/>
              <p:cNvSpPr>
                <a:spLocks/>
              </p:cNvSpPr>
              <p:nvPr/>
            </p:nvSpPr>
            <p:spPr bwMode="auto">
              <a:xfrm>
                <a:off x="1853" y="2608"/>
                <a:ext cx="61" cy="39"/>
              </a:xfrm>
              <a:custGeom>
                <a:avLst/>
                <a:gdLst>
                  <a:gd name="T0" fmla="*/ 2031 w 37"/>
                  <a:gd name="T1" fmla="*/ 439 h 24"/>
                  <a:gd name="T2" fmla="*/ 1856 w 37"/>
                  <a:gd name="T3" fmla="*/ 622 h 24"/>
                  <a:gd name="T4" fmla="*/ 1743 w 37"/>
                  <a:gd name="T5" fmla="*/ 774 h 24"/>
                  <a:gd name="T6" fmla="*/ 1583 w 37"/>
                  <a:gd name="T7" fmla="*/ 1011 h 24"/>
                  <a:gd name="T8" fmla="*/ 1424 w 37"/>
                  <a:gd name="T9" fmla="*/ 1159 h 24"/>
                  <a:gd name="T10" fmla="*/ 1022 w 37"/>
                  <a:gd name="T11" fmla="*/ 1011 h 24"/>
                  <a:gd name="T12" fmla="*/ 707 w 37"/>
                  <a:gd name="T13" fmla="*/ 921 h 24"/>
                  <a:gd name="T14" fmla="*/ 399 w 37"/>
                  <a:gd name="T15" fmla="*/ 774 h 24"/>
                  <a:gd name="T16" fmla="*/ 0 w 37"/>
                  <a:gd name="T17" fmla="*/ 679 h 24"/>
                  <a:gd name="T18" fmla="*/ 158 w 37"/>
                  <a:gd name="T19" fmla="*/ 531 h 24"/>
                  <a:gd name="T20" fmla="*/ 399 w 37"/>
                  <a:gd name="T21" fmla="*/ 293 h 24"/>
                  <a:gd name="T22" fmla="*/ 429 w 37"/>
                  <a:gd name="T23" fmla="*/ 145 h 24"/>
                  <a:gd name="T24" fmla="*/ 600 w 37"/>
                  <a:gd name="T25" fmla="*/ 0 h 24"/>
                  <a:gd name="T26" fmla="*/ 989 w 37"/>
                  <a:gd name="T27" fmla="*/ 89 h 24"/>
                  <a:gd name="T28" fmla="*/ 1332 w 37"/>
                  <a:gd name="T29" fmla="*/ 236 h 24"/>
                  <a:gd name="T30" fmla="*/ 1631 w 37"/>
                  <a:gd name="T31" fmla="*/ 293 h 24"/>
                  <a:gd name="T32" fmla="*/ 2031 w 37"/>
                  <a:gd name="T33" fmla="*/ 439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
                  <a:gd name="T52" fmla="*/ 0 h 24"/>
                  <a:gd name="T53" fmla="*/ 37 w 37"/>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 h="24">
                    <a:moveTo>
                      <a:pt x="37" y="9"/>
                    </a:moveTo>
                    <a:lnTo>
                      <a:pt x="34" y="13"/>
                    </a:lnTo>
                    <a:lnTo>
                      <a:pt x="32" y="16"/>
                    </a:lnTo>
                    <a:lnTo>
                      <a:pt x="29" y="21"/>
                    </a:lnTo>
                    <a:lnTo>
                      <a:pt x="26" y="24"/>
                    </a:lnTo>
                    <a:lnTo>
                      <a:pt x="19" y="21"/>
                    </a:lnTo>
                    <a:lnTo>
                      <a:pt x="13" y="19"/>
                    </a:lnTo>
                    <a:lnTo>
                      <a:pt x="7" y="16"/>
                    </a:lnTo>
                    <a:lnTo>
                      <a:pt x="0" y="14"/>
                    </a:lnTo>
                    <a:lnTo>
                      <a:pt x="3" y="11"/>
                    </a:lnTo>
                    <a:lnTo>
                      <a:pt x="7" y="6"/>
                    </a:lnTo>
                    <a:lnTo>
                      <a:pt x="8" y="3"/>
                    </a:lnTo>
                    <a:lnTo>
                      <a:pt x="11" y="0"/>
                    </a:lnTo>
                    <a:lnTo>
                      <a:pt x="18" y="2"/>
                    </a:lnTo>
                    <a:lnTo>
                      <a:pt x="24" y="5"/>
                    </a:lnTo>
                    <a:lnTo>
                      <a:pt x="30" y="6"/>
                    </a:lnTo>
                    <a:lnTo>
                      <a:pt x="37" y="9"/>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 name="Freeform 554"/>
              <p:cNvSpPr>
                <a:spLocks/>
              </p:cNvSpPr>
              <p:nvPr/>
            </p:nvSpPr>
            <p:spPr bwMode="auto">
              <a:xfrm>
                <a:off x="1896" y="2623"/>
                <a:ext cx="101" cy="95"/>
              </a:xfrm>
              <a:custGeom>
                <a:avLst/>
                <a:gdLst>
                  <a:gd name="T0" fmla="*/ 2742 w 62"/>
                  <a:gd name="T1" fmla="*/ 634 h 58"/>
                  <a:gd name="T2" fmla="*/ 2844 w 62"/>
                  <a:gd name="T3" fmla="*/ 826 h 58"/>
                  <a:gd name="T4" fmla="*/ 2857 w 62"/>
                  <a:gd name="T5" fmla="*/ 1086 h 58"/>
                  <a:gd name="T6" fmla="*/ 2991 w 62"/>
                  <a:gd name="T7" fmla="*/ 1353 h 58"/>
                  <a:gd name="T8" fmla="*/ 3087 w 62"/>
                  <a:gd name="T9" fmla="*/ 1640 h 58"/>
                  <a:gd name="T10" fmla="*/ 2844 w 62"/>
                  <a:gd name="T11" fmla="*/ 2031 h 58"/>
                  <a:gd name="T12" fmla="*/ 2585 w 62"/>
                  <a:gd name="T13" fmla="*/ 2334 h 58"/>
                  <a:gd name="T14" fmla="*/ 2338 w 62"/>
                  <a:gd name="T15" fmla="*/ 2663 h 58"/>
                  <a:gd name="T16" fmla="*/ 2136 w 62"/>
                  <a:gd name="T17" fmla="*/ 3015 h 58"/>
                  <a:gd name="T18" fmla="*/ 1548 w 62"/>
                  <a:gd name="T19" fmla="*/ 2843 h 58"/>
                  <a:gd name="T20" fmla="*/ 1098 w 62"/>
                  <a:gd name="T21" fmla="*/ 2583 h 58"/>
                  <a:gd name="T22" fmla="*/ 541 w 62"/>
                  <a:gd name="T23" fmla="*/ 2334 h 58"/>
                  <a:gd name="T24" fmla="*/ 0 w 62"/>
                  <a:gd name="T25" fmla="*/ 2178 h 58"/>
                  <a:gd name="T26" fmla="*/ 147 w 62"/>
                  <a:gd name="T27" fmla="*/ 1792 h 58"/>
                  <a:gd name="T28" fmla="*/ 295 w 62"/>
                  <a:gd name="T29" fmla="*/ 1522 h 58"/>
                  <a:gd name="T30" fmla="*/ 448 w 62"/>
                  <a:gd name="T31" fmla="*/ 1240 h 58"/>
                  <a:gd name="T32" fmla="*/ 619 w 62"/>
                  <a:gd name="T33" fmla="*/ 929 h 58"/>
                  <a:gd name="T34" fmla="*/ 784 w 62"/>
                  <a:gd name="T35" fmla="*/ 663 h 58"/>
                  <a:gd name="T36" fmla="*/ 1008 w 62"/>
                  <a:gd name="T37" fmla="*/ 405 h 58"/>
                  <a:gd name="T38" fmla="*/ 1127 w 62"/>
                  <a:gd name="T39" fmla="*/ 247 h 58"/>
                  <a:gd name="T40" fmla="*/ 1346 w 62"/>
                  <a:gd name="T41" fmla="*/ 0 h 58"/>
                  <a:gd name="T42" fmla="*/ 1642 w 62"/>
                  <a:gd name="T43" fmla="*/ 211 h 58"/>
                  <a:gd name="T44" fmla="*/ 2041 w 62"/>
                  <a:gd name="T45" fmla="*/ 247 h 58"/>
                  <a:gd name="T46" fmla="*/ 2338 w 62"/>
                  <a:gd name="T47" fmla="*/ 405 h 58"/>
                  <a:gd name="T48" fmla="*/ 2742 w 62"/>
                  <a:gd name="T49" fmla="*/ 634 h 5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2"/>
                  <a:gd name="T76" fmla="*/ 0 h 58"/>
                  <a:gd name="T77" fmla="*/ 62 w 62"/>
                  <a:gd name="T78" fmla="*/ 58 h 5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2" h="58">
                    <a:moveTo>
                      <a:pt x="55" y="12"/>
                    </a:moveTo>
                    <a:lnTo>
                      <a:pt x="57" y="16"/>
                    </a:lnTo>
                    <a:lnTo>
                      <a:pt x="58" y="21"/>
                    </a:lnTo>
                    <a:lnTo>
                      <a:pt x="60" y="26"/>
                    </a:lnTo>
                    <a:lnTo>
                      <a:pt x="62" y="32"/>
                    </a:lnTo>
                    <a:lnTo>
                      <a:pt x="57" y="39"/>
                    </a:lnTo>
                    <a:lnTo>
                      <a:pt x="52" y="45"/>
                    </a:lnTo>
                    <a:lnTo>
                      <a:pt x="47" y="51"/>
                    </a:lnTo>
                    <a:lnTo>
                      <a:pt x="43" y="58"/>
                    </a:lnTo>
                    <a:lnTo>
                      <a:pt x="31" y="55"/>
                    </a:lnTo>
                    <a:lnTo>
                      <a:pt x="22" y="50"/>
                    </a:lnTo>
                    <a:lnTo>
                      <a:pt x="11" y="45"/>
                    </a:lnTo>
                    <a:lnTo>
                      <a:pt x="0" y="42"/>
                    </a:lnTo>
                    <a:lnTo>
                      <a:pt x="3" y="35"/>
                    </a:lnTo>
                    <a:lnTo>
                      <a:pt x="6" y="29"/>
                    </a:lnTo>
                    <a:lnTo>
                      <a:pt x="9" y="24"/>
                    </a:lnTo>
                    <a:lnTo>
                      <a:pt x="12" y="18"/>
                    </a:lnTo>
                    <a:lnTo>
                      <a:pt x="16" y="13"/>
                    </a:lnTo>
                    <a:lnTo>
                      <a:pt x="20" y="8"/>
                    </a:lnTo>
                    <a:lnTo>
                      <a:pt x="23" y="5"/>
                    </a:lnTo>
                    <a:lnTo>
                      <a:pt x="27" y="0"/>
                    </a:lnTo>
                    <a:lnTo>
                      <a:pt x="33" y="4"/>
                    </a:lnTo>
                    <a:lnTo>
                      <a:pt x="41" y="5"/>
                    </a:lnTo>
                    <a:lnTo>
                      <a:pt x="47" y="8"/>
                    </a:lnTo>
                    <a:lnTo>
                      <a:pt x="55"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 name="Freeform 555"/>
              <p:cNvSpPr>
                <a:spLocks/>
              </p:cNvSpPr>
              <p:nvPr/>
            </p:nvSpPr>
            <p:spPr bwMode="auto">
              <a:xfrm>
                <a:off x="1905" y="2631"/>
                <a:ext cx="85" cy="78"/>
              </a:xfrm>
              <a:custGeom>
                <a:avLst/>
                <a:gdLst>
                  <a:gd name="T0" fmla="*/ 2349 w 52"/>
                  <a:gd name="T1" fmla="*/ 476 h 48"/>
                  <a:gd name="T2" fmla="*/ 2442 w 52"/>
                  <a:gd name="T3" fmla="*/ 622 h 48"/>
                  <a:gd name="T4" fmla="*/ 2498 w 52"/>
                  <a:gd name="T5" fmla="*/ 863 h 48"/>
                  <a:gd name="T6" fmla="*/ 2589 w 52"/>
                  <a:gd name="T7" fmla="*/ 1103 h 48"/>
                  <a:gd name="T8" fmla="*/ 2648 w 52"/>
                  <a:gd name="T9" fmla="*/ 1326 h 48"/>
                  <a:gd name="T10" fmla="*/ 2442 w 52"/>
                  <a:gd name="T11" fmla="*/ 1554 h 48"/>
                  <a:gd name="T12" fmla="*/ 2315 w 52"/>
                  <a:gd name="T13" fmla="*/ 1792 h 48"/>
                  <a:gd name="T14" fmla="*/ 2022 w 52"/>
                  <a:gd name="T15" fmla="*/ 2100 h 48"/>
                  <a:gd name="T16" fmla="*/ 1769 w 52"/>
                  <a:gd name="T17" fmla="*/ 2334 h 48"/>
                  <a:gd name="T18" fmla="*/ 1376 w 52"/>
                  <a:gd name="T19" fmla="*/ 2189 h 48"/>
                  <a:gd name="T20" fmla="*/ 879 w 52"/>
                  <a:gd name="T21" fmla="*/ 2041 h 48"/>
                  <a:gd name="T22" fmla="*/ 400 w 52"/>
                  <a:gd name="T23" fmla="*/ 1862 h 48"/>
                  <a:gd name="T24" fmla="*/ 0 w 52"/>
                  <a:gd name="T25" fmla="*/ 1708 h 48"/>
                  <a:gd name="T26" fmla="*/ 150 w 52"/>
                  <a:gd name="T27" fmla="*/ 1402 h 48"/>
                  <a:gd name="T28" fmla="*/ 245 w 52"/>
                  <a:gd name="T29" fmla="*/ 1159 h 48"/>
                  <a:gd name="T30" fmla="*/ 400 w 52"/>
                  <a:gd name="T31" fmla="*/ 921 h 48"/>
                  <a:gd name="T32" fmla="*/ 497 w 52"/>
                  <a:gd name="T33" fmla="*/ 713 h 48"/>
                  <a:gd name="T34" fmla="*/ 654 w 52"/>
                  <a:gd name="T35" fmla="*/ 531 h 48"/>
                  <a:gd name="T36" fmla="*/ 812 w 52"/>
                  <a:gd name="T37" fmla="*/ 327 h 48"/>
                  <a:gd name="T38" fmla="*/ 969 w 52"/>
                  <a:gd name="T39" fmla="*/ 145 h 48"/>
                  <a:gd name="T40" fmla="*/ 1123 w 52"/>
                  <a:gd name="T41" fmla="*/ 0 h 48"/>
                  <a:gd name="T42" fmla="*/ 1473 w 52"/>
                  <a:gd name="T43" fmla="*/ 89 h 48"/>
                  <a:gd name="T44" fmla="*/ 1769 w 52"/>
                  <a:gd name="T45" fmla="*/ 236 h 48"/>
                  <a:gd name="T46" fmla="*/ 2022 w 52"/>
                  <a:gd name="T47" fmla="*/ 327 h 48"/>
                  <a:gd name="T48" fmla="*/ 2349 w 52"/>
                  <a:gd name="T49" fmla="*/ 476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
                  <a:gd name="T76" fmla="*/ 0 h 48"/>
                  <a:gd name="T77" fmla="*/ 52 w 52"/>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 h="48">
                    <a:moveTo>
                      <a:pt x="46" y="10"/>
                    </a:moveTo>
                    <a:lnTo>
                      <a:pt x="48" y="13"/>
                    </a:lnTo>
                    <a:lnTo>
                      <a:pt x="49" y="18"/>
                    </a:lnTo>
                    <a:lnTo>
                      <a:pt x="51" y="23"/>
                    </a:lnTo>
                    <a:lnTo>
                      <a:pt x="52" y="27"/>
                    </a:lnTo>
                    <a:lnTo>
                      <a:pt x="48" y="32"/>
                    </a:lnTo>
                    <a:lnTo>
                      <a:pt x="45" y="37"/>
                    </a:lnTo>
                    <a:lnTo>
                      <a:pt x="40" y="43"/>
                    </a:lnTo>
                    <a:lnTo>
                      <a:pt x="35" y="48"/>
                    </a:lnTo>
                    <a:lnTo>
                      <a:pt x="27" y="45"/>
                    </a:lnTo>
                    <a:lnTo>
                      <a:pt x="17" y="42"/>
                    </a:lnTo>
                    <a:lnTo>
                      <a:pt x="8" y="38"/>
                    </a:lnTo>
                    <a:lnTo>
                      <a:pt x="0" y="35"/>
                    </a:lnTo>
                    <a:lnTo>
                      <a:pt x="3" y="29"/>
                    </a:lnTo>
                    <a:lnTo>
                      <a:pt x="5" y="24"/>
                    </a:lnTo>
                    <a:lnTo>
                      <a:pt x="8" y="19"/>
                    </a:lnTo>
                    <a:lnTo>
                      <a:pt x="10" y="15"/>
                    </a:lnTo>
                    <a:lnTo>
                      <a:pt x="13" y="11"/>
                    </a:lnTo>
                    <a:lnTo>
                      <a:pt x="16" y="7"/>
                    </a:lnTo>
                    <a:lnTo>
                      <a:pt x="19" y="3"/>
                    </a:lnTo>
                    <a:lnTo>
                      <a:pt x="22" y="0"/>
                    </a:lnTo>
                    <a:lnTo>
                      <a:pt x="29" y="2"/>
                    </a:lnTo>
                    <a:lnTo>
                      <a:pt x="35" y="5"/>
                    </a:lnTo>
                    <a:lnTo>
                      <a:pt x="40" y="7"/>
                    </a:lnTo>
                    <a:lnTo>
                      <a:pt x="46" y="10"/>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 name="Freeform 556"/>
              <p:cNvSpPr>
                <a:spLocks/>
              </p:cNvSpPr>
              <p:nvPr/>
            </p:nvSpPr>
            <p:spPr bwMode="auto">
              <a:xfrm>
                <a:off x="1963" y="2647"/>
                <a:ext cx="27" cy="62"/>
              </a:xfrm>
              <a:custGeom>
                <a:avLst/>
                <a:gdLst>
                  <a:gd name="T0" fmla="*/ 0 w 17"/>
                  <a:gd name="T1" fmla="*/ 716 h 38"/>
                  <a:gd name="T2" fmla="*/ 0 w 17"/>
                  <a:gd name="T3" fmla="*/ 1020 h 38"/>
                  <a:gd name="T4" fmla="*/ 0 w 17"/>
                  <a:gd name="T5" fmla="*/ 1260 h 38"/>
                  <a:gd name="T6" fmla="*/ 0 w 17"/>
                  <a:gd name="T7" fmla="*/ 1607 h 38"/>
                  <a:gd name="T8" fmla="*/ 0 w 17"/>
                  <a:gd name="T9" fmla="*/ 1906 h 38"/>
                  <a:gd name="T10" fmla="*/ 210 w 17"/>
                  <a:gd name="T11" fmla="*/ 1664 h 38"/>
                  <a:gd name="T12" fmla="*/ 408 w 17"/>
                  <a:gd name="T13" fmla="*/ 1354 h 38"/>
                  <a:gd name="T14" fmla="*/ 530 w 17"/>
                  <a:gd name="T15" fmla="*/ 1113 h 38"/>
                  <a:gd name="T16" fmla="*/ 689 w 17"/>
                  <a:gd name="T17" fmla="*/ 865 h 38"/>
                  <a:gd name="T18" fmla="*/ 648 w 17"/>
                  <a:gd name="T19" fmla="*/ 640 h 38"/>
                  <a:gd name="T20" fmla="*/ 565 w 17"/>
                  <a:gd name="T21" fmla="*/ 392 h 38"/>
                  <a:gd name="T22" fmla="*/ 530 w 17"/>
                  <a:gd name="T23" fmla="*/ 147 h 38"/>
                  <a:gd name="T24" fmla="*/ 434 w 17"/>
                  <a:gd name="T25" fmla="*/ 0 h 38"/>
                  <a:gd name="T26" fmla="*/ 334 w 17"/>
                  <a:gd name="T27" fmla="*/ 147 h 38"/>
                  <a:gd name="T28" fmla="*/ 257 w 17"/>
                  <a:gd name="T29" fmla="*/ 300 h 38"/>
                  <a:gd name="T30" fmla="*/ 132 w 17"/>
                  <a:gd name="T31" fmla="*/ 548 h 38"/>
                  <a:gd name="T32" fmla="*/ 0 w 17"/>
                  <a:gd name="T33" fmla="*/ 716 h 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
                  <a:gd name="T52" fmla="*/ 0 h 38"/>
                  <a:gd name="T53" fmla="*/ 17 w 17"/>
                  <a:gd name="T54" fmla="*/ 38 h 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 h="38">
                    <a:moveTo>
                      <a:pt x="0" y="14"/>
                    </a:moveTo>
                    <a:lnTo>
                      <a:pt x="0" y="20"/>
                    </a:lnTo>
                    <a:lnTo>
                      <a:pt x="0" y="25"/>
                    </a:lnTo>
                    <a:lnTo>
                      <a:pt x="0" y="32"/>
                    </a:lnTo>
                    <a:lnTo>
                      <a:pt x="0" y="38"/>
                    </a:lnTo>
                    <a:lnTo>
                      <a:pt x="5" y="33"/>
                    </a:lnTo>
                    <a:lnTo>
                      <a:pt x="10" y="27"/>
                    </a:lnTo>
                    <a:lnTo>
                      <a:pt x="13" y="22"/>
                    </a:lnTo>
                    <a:lnTo>
                      <a:pt x="17" y="17"/>
                    </a:lnTo>
                    <a:lnTo>
                      <a:pt x="16" y="13"/>
                    </a:lnTo>
                    <a:lnTo>
                      <a:pt x="14" y="8"/>
                    </a:lnTo>
                    <a:lnTo>
                      <a:pt x="13" y="3"/>
                    </a:lnTo>
                    <a:lnTo>
                      <a:pt x="11" y="0"/>
                    </a:lnTo>
                    <a:lnTo>
                      <a:pt x="8" y="3"/>
                    </a:lnTo>
                    <a:lnTo>
                      <a:pt x="6" y="6"/>
                    </a:lnTo>
                    <a:lnTo>
                      <a:pt x="3" y="11"/>
                    </a:lnTo>
                    <a:lnTo>
                      <a:pt x="0" y="14"/>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 name="Freeform 557"/>
              <p:cNvSpPr>
                <a:spLocks/>
              </p:cNvSpPr>
              <p:nvPr/>
            </p:nvSpPr>
            <p:spPr bwMode="auto">
              <a:xfrm>
                <a:off x="1922" y="2631"/>
                <a:ext cx="59" cy="39"/>
              </a:xfrm>
              <a:custGeom>
                <a:avLst/>
                <a:gdLst>
                  <a:gd name="T0" fmla="*/ 1883 w 36"/>
                  <a:gd name="T1" fmla="*/ 476 h 24"/>
                  <a:gd name="T2" fmla="*/ 1703 w 36"/>
                  <a:gd name="T3" fmla="*/ 622 h 24"/>
                  <a:gd name="T4" fmla="*/ 1627 w 36"/>
                  <a:gd name="T5" fmla="*/ 774 h 24"/>
                  <a:gd name="T6" fmla="*/ 1455 w 36"/>
                  <a:gd name="T7" fmla="*/ 1011 h 24"/>
                  <a:gd name="T8" fmla="*/ 1298 w 36"/>
                  <a:gd name="T9" fmla="*/ 1159 h 24"/>
                  <a:gd name="T10" fmla="*/ 993 w 36"/>
                  <a:gd name="T11" fmla="*/ 1011 h 24"/>
                  <a:gd name="T12" fmla="*/ 634 w 36"/>
                  <a:gd name="T13" fmla="*/ 921 h 24"/>
                  <a:gd name="T14" fmla="*/ 308 w 36"/>
                  <a:gd name="T15" fmla="*/ 774 h 24"/>
                  <a:gd name="T16" fmla="*/ 0 w 36"/>
                  <a:gd name="T17" fmla="*/ 713 h 24"/>
                  <a:gd name="T18" fmla="*/ 151 w 36"/>
                  <a:gd name="T19" fmla="*/ 531 h 24"/>
                  <a:gd name="T20" fmla="*/ 308 w 36"/>
                  <a:gd name="T21" fmla="*/ 327 h 24"/>
                  <a:gd name="T22" fmla="*/ 483 w 36"/>
                  <a:gd name="T23" fmla="*/ 145 h 24"/>
                  <a:gd name="T24" fmla="*/ 634 w 36"/>
                  <a:gd name="T25" fmla="*/ 0 h 24"/>
                  <a:gd name="T26" fmla="*/ 993 w 36"/>
                  <a:gd name="T27" fmla="*/ 89 h 24"/>
                  <a:gd name="T28" fmla="*/ 1298 w 36"/>
                  <a:gd name="T29" fmla="*/ 236 h 24"/>
                  <a:gd name="T30" fmla="*/ 1550 w 36"/>
                  <a:gd name="T31" fmla="*/ 327 h 24"/>
                  <a:gd name="T32" fmla="*/ 1883 w 36"/>
                  <a:gd name="T33" fmla="*/ 476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6"/>
                  <a:gd name="T52" fmla="*/ 0 h 24"/>
                  <a:gd name="T53" fmla="*/ 36 w 36"/>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6" h="24">
                    <a:moveTo>
                      <a:pt x="36" y="10"/>
                    </a:moveTo>
                    <a:lnTo>
                      <a:pt x="33" y="13"/>
                    </a:lnTo>
                    <a:lnTo>
                      <a:pt x="31" y="16"/>
                    </a:lnTo>
                    <a:lnTo>
                      <a:pt x="28" y="21"/>
                    </a:lnTo>
                    <a:lnTo>
                      <a:pt x="25" y="24"/>
                    </a:lnTo>
                    <a:lnTo>
                      <a:pt x="19" y="21"/>
                    </a:lnTo>
                    <a:lnTo>
                      <a:pt x="12" y="19"/>
                    </a:lnTo>
                    <a:lnTo>
                      <a:pt x="6" y="16"/>
                    </a:lnTo>
                    <a:lnTo>
                      <a:pt x="0" y="15"/>
                    </a:lnTo>
                    <a:lnTo>
                      <a:pt x="3" y="11"/>
                    </a:lnTo>
                    <a:lnTo>
                      <a:pt x="6" y="7"/>
                    </a:lnTo>
                    <a:lnTo>
                      <a:pt x="9" y="3"/>
                    </a:lnTo>
                    <a:lnTo>
                      <a:pt x="12" y="0"/>
                    </a:lnTo>
                    <a:lnTo>
                      <a:pt x="19" y="2"/>
                    </a:lnTo>
                    <a:lnTo>
                      <a:pt x="25" y="5"/>
                    </a:lnTo>
                    <a:lnTo>
                      <a:pt x="30" y="7"/>
                    </a:lnTo>
                    <a:lnTo>
                      <a:pt x="36" y="10"/>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8" name="Freeform 558"/>
              <p:cNvSpPr>
                <a:spLocks/>
              </p:cNvSpPr>
              <p:nvPr/>
            </p:nvSpPr>
            <p:spPr bwMode="auto">
              <a:xfrm>
                <a:off x="1966" y="2647"/>
                <a:ext cx="101" cy="94"/>
              </a:xfrm>
              <a:custGeom>
                <a:avLst/>
                <a:gdLst>
                  <a:gd name="T0" fmla="*/ 2675 w 62"/>
                  <a:gd name="T1" fmla="*/ 600 h 57"/>
                  <a:gd name="T2" fmla="*/ 2742 w 62"/>
                  <a:gd name="T3" fmla="*/ 864 h 57"/>
                  <a:gd name="T4" fmla="*/ 2857 w 62"/>
                  <a:gd name="T5" fmla="*/ 1085 h 57"/>
                  <a:gd name="T6" fmla="*/ 2991 w 62"/>
                  <a:gd name="T7" fmla="*/ 1369 h 57"/>
                  <a:gd name="T8" fmla="*/ 3087 w 62"/>
                  <a:gd name="T9" fmla="*/ 1746 h 57"/>
                  <a:gd name="T10" fmla="*/ 2742 w 62"/>
                  <a:gd name="T11" fmla="*/ 2099 h 57"/>
                  <a:gd name="T12" fmla="*/ 2465 w 62"/>
                  <a:gd name="T13" fmla="*/ 2418 h 57"/>
                  <a:gd name="T14" fmla="*/ 2282 w 62"/>
                  <a:gd name="T15" fmla="*/ 2794 h 57"/>
                  <a:gd name="T16" fmla="*/ 2041 w 62"/>
                  <a:gd name="T17" fmla="*/ 3122 h 57"/>
                  <a:gd name="T18" fmla="*/ 1492 w 62"/>
                  <a:gd name="T19" fmla="*/ 2950 h 57"/>
                  <a:gd name="T20" fmla="*/ 1008 w 62"/>
                  <a:gd name="T21" fmla="*/ 2690 h 57"/>
                  <a:gd name="T22" fmla="*/ 448 w 62"/>
                  <a:gd name="T23" fmla="*/ 2418 h 57"/>
                  <a:gd name="T24" fmla="*/ 0 w 62"/>
                  <a:gd name="T25" fmla="*/ 2258 h 57"/>
                  <a:gd name="T26" fmla="*/ 147 w 62"/>
                  <a:gd name="T27" fmla="*/ 1928 h 57"/>
                  <a:gd name="T28" fmla="*/ 295 w 62"/>
                  <a:gd name="T29" fmla="*/ 1525 h 57"/>
                  <a:gd name="T30" fmla="*/ 448 w 62"/>
                  <a:gd name="T31" fmla="*/ 1332 h 57"/>
                  <a:gd name="T32" fmla="*/ 619 w 62"/>
                  <a:gd name="T33" fmla="*/ 925 h 57"/>
                  <a:gd name="T34" fmla="*/ 730 w 62"/>
                  <a:gd name="T35" fmla="*/ 709 h 57"/>
                  <a:gd name="T36" fmla="*/ 950 w 62"/>
                  <a:gd name="T37" fmla="*/ 430 h 57"/>
                  <a:gd name="T38" fmla="*/ 1098 w 62"/>
                  <a:gd name="T39" fmla="*/ 261 h 57"/>
                  <a:gd name="T40" fmla="*/ 1253 w 62"/>
                  <a:gd name="T41" fmla="*/ 0 h 57"/>
                  <a:gd name="T42" fmla="*/ 1642 w 62"/>
                  <a:gd name="T43" fmla="*/ 158 h 57"/>
                  <a:gd name="T44" fmla="*/ 1937 w 62"/>
                  <a:gd name="T45" fmla="*/ 261 h 57"/>
                  <a:gd name="T46" fmla="*/ 2338 w 62"/>
                  <a:gd name="T47" fmla="*/ 430 h 57"/>
                  <a:gd name="T48" fmla="*/ 2675 w 62"/>
                  <a:gd name="T49" fmla="*/ 600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2"/>
                  <a:gd name="T76" fmla="*/ 0 h 57"/>
                  <a:gd name="T77" fmla="*/ 62 w 62"/>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2" h="57">
                    <a:moveTo>
                      <a:pt x="54" y="11"/>
                    </a:moveTo>
                    <a:lnTo>
                      <a:pt x="55" y="16"/>
                    </a:lnTo>
                    <a:lnTo>
                      <a:pt x="58" y="20"/>
                    </a:lnTo>
                    <a:lnTo>
                      <a:pt x="60" y="25"/>
                    </a:lnTo>
                    <a:lnTo>
                      <a:pt x="62" y="32"/>
                    </a:lnTo>
                    <a:lnTo>
                      <a:pt x="55" y="38"/>
                    </a:lnTo>
                    <a:lnTo>
                      <a:pt x="50" y="44"/>
                    </a:lnTo>
                    <a:lnTo>
                      <a:pt x="46" y="51"/>
                    </a:lnTo>
                    <a:lnTo>
                      <a:pt x="41" y="57"/>
                    </a:lnTo>
                    <a:lnTo>
                      <a:pt x="30" y="54"/>
                    </a:lnTo>
                    <a:lnTo>
                      <a:pt x="20" y="49"/>
                    </a:lnTo>
                    <a:lnTo>
                      <a:pt x="9" y="44"/>
                    </a:lnTo>
                    <a:lnTo>
                      <a:pt x="0" y="41"/>
                    </a:lnTo>
                    <a:lnTo>
                      <a:pt x="3" y="35"/>
                    </a:lnTo>
                    <a:lnTo>
                      <a:pt x="6" y="28"/>
                    </a:lnTo>
                    <a:lnTo>
                      <a:pt x="9" y="24"/>
                    </a:lnTo>
                    <a:lnTo>
                      <a:pt x="12" y="17"/>
                    </a:lnTo>
                    <a:lnTo>
                      <a:pt x="15" y="13"/>
                    </a:lnTo>
                    <a:lnTo>
                      <a:pt x="19" y="8"/>
                    </a:lnTo>
                    <a:lnTo>
                      <a:pt x="22" y="5"/>
                    </a:lnTo>
                    <a:lnTo>
                      <a:pt x="25" y="0"/>
                    </a:lnTo>
                    <a:lnTo>
                      <a:pt x="33" y="3"/>
                    </a:lnTo>
                    <a:lnTo>
                      <a:pt x="39" y="5"/>
                    </a:lnTo>
                    <a:lnTo>
                      <a:pt x="47" y="8"/>
                    </a:lnTo>
                    <a:lnTo>
                      <a:pt x="5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9" name="Freeform 559"/>
              <p:cNvSpPr>
                <a:spLocks/>
              </p:cNvSpPr>
              <p:nvPr/>
            </p:nvSpPr>
            <p:spPr bwMode="auto">
              <a:xfrm>
                <a:off x="1972" y="2656"/>
                <a:ext cx="87" cy="76"/>
              </a:xfrm>
              <a:custGeom>
                <a:avLst/>
                <a:gdLst>
                  <a:gd name="T0" fmla="*/ 2446 w 53"/>
                  <a:gd name="T1" fmla="*/ 432 h 47"/>
                  <a:gd name="T2" fmla="*/ 2544 w 53"/>
                  <a:gd name="T3" fmla="*/ 555 h 47"/>
                  <a:gd name="T4" fmla="*/ 2646 w 53"/>
                  <a:gd name="T5" fmla="*/ 787 h 47"/>
                  <a:gd name="T6" fmla="*/ 2708 w 53"/>
                  <a:gd name="T7" fmla="*/ 1041 h 47"/>
                  <a:gd name="T8" fmla="*/ 2805 w 53"/>
                  <a:gd name="T9" fmla="*/ 1273 h 47"/>
                  <a:gd name="T10" fmla="*/ 2646 w 53"/>
                  <a:gd name="T11" fmla="*/ 1450 h 47"/>
                  <a:gd name="T12" fmla="*/ 2374 w 53"/>
                  <a:gd name="T13" fmla="*/ 1683 h 47"/>
                  <a:gd name="T14" fmla="*/ 2116 w 53"/>
                  <a:gd name="T15" fmla="*/ 1971 h 47"/>
                  <a:gd name="T16" fmla="*/ 1835 w 53"/>
                  <a:gd name="T17" fmla="*/ 2202 h 47"/>
                  <a:gd name="T18" fmla="*/ 1407 w 53"/>
                  <a:gd name="T19" fmla="*/ 2058 h 47"/>
                  <a:gd name="T20" fmla="*/ 950 w 53"/>
                  <a:gd name="T21" fmla="*/ 1916 h 47"/>
                  <a:gd name="T22" fmla="*/ 407 w 53"/>
                  <a:gd name="T23" fmla="*/ 1772 h 47"/>
                  <a:gd name="T24" fmla="*/ 0 w 53"/>
                  <a:gd name="T25" fmla="*/ 1649 h 47"/>
                  <a:gd name="T26" fmla="*/ 215 w 53"/>
                  <a:gd name="T27" fmla="*/ 1417 h 47"/>
                  <a:gd name="T28" fmla="*/ 248 w 53"/>
                  <a:gd name="T29" fmla="*/ 1075 h 47"/>
                  <a:gd name="T30" fmla="*/ 407 w 53"/>
                  <a:gd name="T31" fmla="*/ 897 h 47"/>
                  <a:gd name="T32" fmla="*/ 517 w 53"/>
                  <a:gd name="T33" fmla="*/ 665 h 47"/>
                  <a:gd name="T34" fmla="*/ 668 w 53"/>
                  <a:gd name="T35" fmla="*/ 521 h 47"/>
                  <a:gd name="T36" fmla="*/ 849 w 53"/>
                  <a:gd name="T37" fmla="*/ 288 h 47"/>
                  <a:gd name="T38" fmla="*/ 950 w 53"/>
                  <a:gd name="T39" fmla="*/ 144 h 47"/>
                  <a:gd name="T40" fmla="*/ 1097 w 53"/>
                  <a:gd name="T41" fmla="*/ 0 h 47"/>
                  <a:gd name="T42" fmla="*/ 1407 w 53"/>
                  <a:gd name="T43" fmla="*/ 55 h 47"/>
                  <a:gd name="T44" fmla="*/ 1801 w 53"/>
                  <a:gd name="T45" fmla="*/ 178 h 47"/>
                  <a:gd name="T46" fmla="*/ 2116 w 53"/>
                  <a:gd name="T47" fmla="*/ 288 h 47"/>
                  <a:gd name="T48" fmla="*/ 2446 w 53"/>
                  <a:gd name="T49" fmla="*/ 432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3"/>
                  <a:gd name="T76" fmla="*/ 0 h 47"/>
                  <a:gd name="T77" fmla="*/ 53 w 53"/>
                  <a:gd name="T78" fmla="*/ 47 h 4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3" h="47">
                    <a:moveTo>
                      <a:pt x="46" y="9"/>
                    </a:moveTo>
                    <a:lnTo>
                      <a:pt x="48" y="12"/>
                    </a:lnTo>
                    <a:lnTo>
                      <a:pt x="50" y="17"/>
                    </a:lnTo>
                    <a:lnTo>
                      <a:pt x="51" y="22"/>
                    </a:lnTo>
                    <a:lnTo>
                      <a:pt x="53" y="27"/>
                    </a:lnTo>
                    <a:lnTo>
                      <a:pt x="50" y="31"/>
                    </a:lnTo>
                    <a:lnTo>
                      <a:pt x="45" y="36"/>
                    </a:lnTo>
                    <a:lnTo>
                      <a:pt x="40" y="42"/>
                    </a:lnTo>
                    <a:lnTo>
                      <a:pt x="35" y="47"/>
                    </a:lnTo>
                    <a:lnTo>
                      <a:pt x="27" y="44"/>
                    </a:lnTo>
                    <a:lnTo>
                      <a:pt x="18" y="41"/>
                    </a:lnTo>
                    <a:lnTo>
                      <a:pt x="8" y="38"/>
                    </a:lnTo>
                    <a:lnTo>
                      <a:pt x="0" y="35"/>
                    </a:lnTo>
                    <a:lnTo>
                      <a:pt x="4" y="30"/>
                    </a:lnTo>
                    <a:lnTo>
                      <a:pt x="5" y="23"/>
                    </a:lnTo>
                    <a:lnTo>
                      <a:pt x="8" y="19"/>
                    </a:lnTo>
                    <a:lnTo>
                      <a:pt x="10" y="14"/>
                    </a:lnTo>
                    <a:lnTo>
                      <a:pt x="13" y="11"/>
                    </a:lnTo>
                    <a:lnTo>
                      <a:pt x="16" y="6"/>
                    </a:lnTo>
                    <a:lnTo>
                      <a:pt x="18" y="3"/>
                    </a:lnTo>
                    <a:lnTo>
                      <a:pt x="21" y="0"/>
                    </a:lnTo>
                    <a:lnTo>
                      <a:pt x="27" y="1"/>
                    </a:lnTo>
                    <a:lnTo>
                      <a:pt x="34" y="4"/>
                    </a:lnTo>
                    <a:lnTo>
                      <a:pt x="40" y="6"/>
                    </a:lnTo>
                    <a:lnTo>
                      <a:pt x="46" y="9"/>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0" name="Freeform 560"/>
              <p:cNvSpPr>
                <a:spLocks/>
              </p:cNvSpPr>
              <p:nvPr/>
            </p:nvSpPr>
            <p:spPr bwMode="auto">
              <a:xfrm>
                <a:off x="2030" y="2670"/>
                <a:ext cx="29" cy="62"/>
              </a:xfrm>
              <a:custGeom>
                <a:avLst/>
                <a:gdLst>
                  <a:gd name="T0" fmla="*/ 0 w 18"/>
                  <a:gd name="T1" fmla="*/ 716 h 38"/>
                  <a:gd name="T2" fmla="*/ 0 w 18"/>
                  <a:gd name="T3" fmla="*/ 1044 h 38"/>
                  <a:gd name="T4" fmla="*/ 0 w 18"/>
                  <a:gd name="T5" fmla="*/ 1302 h 38"/>
                  <a:gd name="T6" fmla="*/ 0 w 18"/>
                  <a:gd name="T7" fmla="*/ 1607 h 38"/>
                  <a:gd name="T8" fmla="*/ 0 w 18"/>
                  <a:gd name="T9" fmla="*/ 1906 h 38"/>
                  <a:gd name="T10" fmla="*/ 230 w 18"/>
                  <a:gd name="T11" fmla="*/ 1664 h 38"/>
                  <a:gd name="T12" fmla="*/ 459 w 18"/>
                  <a:gd name="T13" fmla="*/ 1354 h 38"/>
                  <a:gd name="T14" fmla="*/ 683 w 18"/>
                  <a:gd name="T15" fmla="*/ 1113 h 38"/>
                  <a:gd name="T16" fmla="*/ 823 w 18"/>
                  <a:gd name="T17" fmla="*/ 894 h 38"/>
                  <a:gd name="T18" fmla="*/ 740 w 18"/>
                  <a:gd name="T19" fmla="*/ 640 h 38"/>
                  <a:gd name="T20" fmla="*/ 683 w 18"/>
                  <a:gd name="T21" fmla="*/ 392 h 38"/>
                  <a:gd name="T22" fmla="*/ 598 w 18"/>
                  <a:gd name="T23" fmla="*/ 147 h 38"/>
                  <a:gd name="T24" fmla="*/ 511 w 18"/>
                  <a:gd name="T25" fmla="*/ 0 h 38"/>
                  <a:gd name="T26" fmla="*/ 371 w 18"/>
                  <a:gd name="T27" fmla="*/ 147 h 38"/>
                  <a:gd name="T28" fmla="*/ 317 w 18"/>
                  <a:gd name="T29" fmla="*/ 300 h 38"/>
                  <a:gd name="T30" fmla="*/ 143 w 18"/>
                  <a:gd name="T31" fmla="*/ 548 h 38"/>
                  <a:gd name="T32" fmla="*/ 0 w 18"/>
                  <a:gd name="T33" fmla="*/ 716 h 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
                  <a:gd name="T52" fmla="*/ 0 h 38"/>
                  <a:gd name="T53" fmla="*/ 18 w 18"/>
                  <a:gd name="T54" fmla="*/ 38 h 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 h="38">
                    <a:moveTo>
                      <a:pt x="0" y="14"/>
                    </a:moveTo>
                    <a:lnTo>
                      <a:pt x="0" y="21"/>
                    </a:lnTo>
                    <a:lnTo>
                      <a:pt x="0" y="26"/>
                    </a:lnTo>
                    <a:lnTo>
                      <a:pt x="0" y="32"/>
                    </a:lnTo>
                    <a:lnTo>
                      <a:pt x="0" y="38"/>
                    </a:lnTo>
                    <a:lnTo>
                      <a:pt x="5" y="33"/>
                    </a:lnTo>
                    <a:lnTo>
                      <a:pt x="10" y="27"/>
                    </a:lnTo>
                    <a:lnTo>
                      <a:pt x="15" y="22"/>
                    </a:lnTo>
                    <a:lnTo>
                      <a:pt x="18" y="18"/>
                    </a:lnTo>
                    <a:lnTo>
                      <a:pt x="16" y="13"/>
                    </a:lnTo>
                    <a:lnTo>
                      <a:pt x="15" y="8"/>
                    </a:lnTo>
                    <a:lnTo>
                      <a:pt x="13" y="3"/>
                    </a:lnTo>
                    <a:lnTo>
                      <a:pt x="11" y="0"/>
                    </a:lnTo>
                    <a:lnTo>
                      <a:pt x="8" y="3"/>
                    </a:lnTo>
                    <a:lnTo>
                      <a:pt x="7" y="6"/>
                    </a:lnTo>
                    <a:lnTo>
                      <a:pt x="3" y="11"/>
                    </a:lnTo>
                    <a:lnTo>
                      <a:pt x="0" y="14"/>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1" name="Freeform 561"/>
              <p:cNvSpPr>
                <a:spLocks/>
              </p:cNvSpPr>
              <p:nvPr/>
            </p:nvSpPr>
            <p:spPr bwMode="auto">
              <a:xfrm>
                <a:off x="1989" y="2656"/>
                <a:ext cx="59" cy="37"/>
              </a:xfrm>
              <a:custGeom>
                <a:avLst/>
                <a:gdLst>
                  <a:gd name="T0" fmla="*/ 1883 w 36"/>
                  <a:gd name="T1" fmla="*/ 404 h 23"/>
                  <a:gd name="T2" fmla="*/ 1703 w 36"/>
                  <a:gd name="T3" fmla="*/ 539 h 23"/>
                  <a:gd name="T4" fmla="*/ 1647 w 36"/>
                  <a:gd name="T5" fmla="*/ 676 h 23"/>
                  <a:gd name="T6" fmla="*/ 1455 w 36"/>
                  <a:gd name="T7" fmla="*/ 883 h 23"/>
                  <a:gd name="T8" fmla="*/ 1298 w 36"/>
                  <a:gd name="T9" fmla="*/ 1046 h 23"/>
                  <a:gd name="T10" fmla="*/ 993 w 36"/>
                  <a:gd name="T11" fmla="*/ 883 h 23"/>
                  <a:gd name="T12" fmla="*/ 664 w 36"/>
                  <a:gd name="T13" fmla="*/ 867 h 23"/>
                  <a:gd name="T14" fmla="*/ 308 w 36"/>
                  <a:gd name="T15" fmla="*/ 676 h 23"/>
                  <a:gd name="T16" fmla="*/ 0 w 36"/>
                  <a:gd name="T17" fmla="*/ 650 h 23"/>
                  <a:gd name="T18" fmla="*/ 151 w 36"/>
                  <a:gd name="T19" fmla="*/ 507 h 23"/>
                  <a:gd name="T20" fmla="*/ 308 w 36"/>
                  <a:gd name="T21" fmla="*/ 282 h 23"/>
                  <a:gd name="T22" fmla="*/ 405 w 36"/>
                  <a:gd name="T23" fmla="*/ 142 h 23"/>
                  <a:gd name="T24" fmla="*/ 577 w 36"/>
                  <a:gd name="T25" fmla="*/ 0 h 23"/>
                  <a:gd name="T26" fmla="*/ 888 w 36"/>
                  <a:gd name="T27" fmla="*/ 55 h 23"/>
                  <a:gd name="T28" fmla="*/ 1241 w 36"/>
                  <a:gd name="T29" fmla="*/ 175 h 23"/>
                  <a:gd name="T30" fmla="*/ 1550 w 36"/>
                  <a:gd name="T31" fmla="*/ 282 h 23"/>
                  <a:gd name="T32" fmla="*/ 1883 w 36"/>
                  <a:gd name="T33" fmla="*/ 404 h 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6"/>
                  <a:gd name="T52" fmla="*/ 0 h 23"/>
                  <a:gd name="T53" fmla="*/ 36 w 36"/>
                  <a:gd name="T54" fmla="*/ 23 h 2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6" h="23">
                    <a:moveTo>
                      <a:pt x="36" y="9"/>
                    </a:moveTo>
                    <a:lnTo>
                      <a:pt x="33" y="12"/>
                    </a:lnTo>
                    <a:lnTo>
                      <a:pt x="32" y="15"/>
                    </a:lnTo>
                    <a:lnTo>
                      <a:pt x="28" y="20"/>
                    </a:lnTo>
                    <a:lnTo>
                      <a:pt x="25" y="23"/>
                    </a:lnTo>
                    <a:lnTo>
                      <a:pt x="19" y="20"/>
                    </a:lnTo>
                    <a:lnTo>
                      <a:pt x="13" y="19"/>
                    </a:lnTo>
                    <a:lnTo>
                      <a:pt x="6" y="15"/>
                    </a:lnTo>
                    <a:lnTo>
                      <a:pt x="0" y="14"/>
                    </a:lnTo>
                    <a:lnTo>
                      <a:pt x="3" y="11"/>
                    </a:lnTo>
                    <a:lnTo>
                      <a:pt x="6" y="6"/>
                    </a:lnTo>
                    <a:lnTo>
                      <a:pt x="8" y="3"/>
                    </a:lnTo>
                    <a:lnTo>
                      <a:pt x="11" y="0"/>
                    </a:lnTo>
                    <a:lnTo>
                      <a:pt x="17" y="1"/>
                    </a:lnTo>
                    <a:lnTo>
                      <a:pt x="24" y="4"/>
                    </a:lnTo>
                    <a:lnTo>
                      <a:pt x="30" y="6"/>
                    </a:lnTo>
                    <a:lnTo>
                      <a:pt x="36" y="9"/>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2" name="Freeform 562"/>
              <p:cNvSpPr>
                <a:spLocks/>
              </p:cNvSpPr>
              <p:nvPr/>
            </p:nvSpPr>
            <p:spPr bwMode="auto">
              <a:xfrm>
                <a:off x="2033" y="2670"/>
                <a:ext cx="101" cy="93"/>
              </a:xfrm>
              <a:custGeom>
                <a:avLst/>
                <a:gdLst>
                  <a:gd name="T0" fmla="*/ 2675 w 62"/>
                  <a:gd name="T1" fmla="*/ 548 h 57"/>
                  <a:gd name="T2" fmla="*/ 2768 w 62"/>
                  <a:gd name="T3" fmla="*/ 798 h 57"/>
                  <a:gd name="T4" fmla="*/ 2914 w 62"/>
                  <a:gd name="T5" fmla="*/ 1044 h 57"/>
                  <a:gd name="T6" fmla="*/ 2991 w 62"/>
                  <a:gd name="T7" fmla="*/ 1302 h 57"/>
                  <a:gd name="T8" fmla="*/ 3087 w 62"/>
                  <a:gd name="T9" fmla="*/ 1607 h 57"/>
                  <a:gd name="T10" fmla="*/ 2768 w 62"/>
                  <a:gd name="T11" fmla="*/ 1906 h 57"/>
                  <a:gd name="T12" fmla="*/ 2522 w 62"/>
                  <a:gd name="T13" fmla="*/ 2247 h 57"/>
                  <a:gd name="T14" fmla="*/ 2282 w 62"/>
                  <a:gd name="T15" fmla="*/ 2545 h 57"/>
                  <a:gd name="T16" fmla="*/ 2041 w 62"/>
                  <a:gd name="T17" fmla="*/ 2870 h 57"/>
                  <a:gd name="T18" fmla="*/ 1492 w 62"/>
                  <a:gd name="T19" fmla="*/ 2715 h 57"/>
                  <a:gd name="T20" fmla="*/ 1033 w 62"/>
                  <a:gd name="T21" fmla="*/ 2470 h 57"/>
                  <a:gd name="T22" fmla="*/ 448 w 62"/>
                  <a:gd name="T23" fmla="*/ 2247 h 57"/>
                  <a:gd name="T24" fmla="*/ 0 w 62"/>
                  <a:gd name="T25" fmla="*/ 2056 h 57"/>
                  <a:gd name="T26" fmla="*/ 147 w 62"/>
                  <a:gd name="T27" fmla="*/ 1759 h 57"/>
                  <a:gd name="T28" fmla="*/ 295 w 62"/>
                  <a:gd name="T29" fmla="*/ 1459 h 57"/>
                  <a:gd name="T30" fmla="*/ 448 w 62"/>
                  <a:gd name="T31" fmla="*/ 1202 h 57"/>
                  <a:gd name="T32" fmla="*/ 634 w 62"/>
                  <a:gd name="T33" fmla="*/ 894 h 57"/>
                  <a:gd name="T34" fmla="*/ 784 w 62"/>
                  <a:gd name="T35" fmla="*/ 640 h 57"/>
                  <a:gd name="T36" fmla="*/ 950 w 62"/>
                  <a:gd name="T37" fmla="*/ 392 h 57"/>
                  <a:gd name="T38" fmla="*/ 1098 w 62"/>
                  <a:gd name="T39" fmla="*/ 240 h 57"/>
                  <a:gd name="T40" fmla="*/ 1253 w 62"/>
                  <a:gd name="T41" fmla="*/ 0 h 57"/>
                  <a:gd name="T42" fmla="*/ 1642 w 62"/>
                  <a:gd name="T43" fmla="*/ 147 h 57"/>
                  <a:gd name="T44" fmla="*/ 1986 w 62"/>
                  <a:gd name="T45" fmla="*/ 240 h 57"/>
                  <a:gd name="T46" fmla="*/ 2372 w 62"/>
                  <a:gd name="T47" fmla="*/ 392 h 57"/>
                  <a:gd name="T48" fmla="*/ 2675 w 62"/>
                  <a:gd name="T49" fmla="*/ 548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2"/>
                  <a:gd name="T76" fmla="*/ 0 h 57"/>
                  <a:gd name="T77" fmla="*/ 62 w 62"/>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2" h="57">
                    <a:moveTo>
                      <a:pt x="54" y="11"/>
                    </a:moveTo>
                    <a:lnTo>
                      <a:pt x="56" y="16"/>
                    </a:lnTo>
                    <a:lnTo>
                      <a:pt x="59" y="21"/>
                    </a:lnTo>
                    <a:lnTo>
                      <a:pt x="60" y="26"/>
                    </a:lnTo>
                    <a:lnTo>
                      <a:pt x="62" y="32"/>
                    </a:lnTo>
                    <a:lnTo>
                      <a:pt x="56" y="38"/>
                    </a:lnTo>
                    <a:lnTo>
                      <a:pt x="51" y="45"/>
                    </a:lnTo>
                    <a:lnTo>
                      <a:pt x="46" y="51"/>
                    </a:lnTo>
                    <a:lnTo>
                      <a:pt x="41" y="57"/>
                    </a:lnTo>
                    <a:lnTo>
                      <a:pt x="30" y="54"/>
                    </a:lnTo>
                    <a:lnTo>
                      <a:pt x="21" y="49"/>
                    </a:lnTo>
                    <a:lnTo>
                      <a:pt x="9" y="45"/>
                    </a:lnTo>
                    <a:lnTo>
                      <a:pt x="0" y="41"/>
                    </a:lnTo>
                    <a:lnTo>
                      <a:pt x="3" y="35"/>
                    </a:lnTo>
                    <a:lnTo>
                      <a:pt x="6" y="29"/>
                    </a:lnTo>
                    <a:lnTo>
                      <a:pt x="9" y="24"/>
                    </a:lnTo>
                    <a:lnTo>
                      <a:pt x="13" y="18"/>
                    </a:lnTo>
                    <a:lnTo>
                      <a:pt x="16" y="13"/>
                    </a:lnTo>
                    <a:lnTo>
                      <a:pt x="19" y="8"/>
                    </a:lnTo>
                    <a:lnTo>
                      <a:pt x="22" y="5"/>
                    </a:lnTo>
                    <a:lnTo>
                      <a:pt x="25" y="0"/>
                    </a:lnTo>
                    <a:lnTo>
                      <a:pt x="33" y="3"/>
                    </a:lnTo>
                    <a:lnTo>
                      <a:pt x="40" y="5"/>
                    </a:lnTo>
                    <a:lnTo>
                      <a:pt x="48" y="8"/>
                    </a:lnTo>
                    <a:lnTo>
                      <a:pt x="5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 name="Freeform 563"/>
              <p:cNvSpPr>
                <a:spLocks/>
              </p:cNvSpPr>
              <p:nvPr/>
            </p:nvSpPr>
            <p:spPr bwMode="auto">
              <a:xfrm>
                <a:off x="2041" y="2678"/>
                <a:ext cx="85" cy="79"/>
              </a:xfrm>
              <a:custGeom>
                <a:avLst/>
                <a:gdLst>
                  <a:gd name="T0" fmla="*/ 2349 w 52"/>
                  <a:gd name="T1" fmla="*/ 490 h 48"/>
                  <a:gd name="T2" fmla="*/ 2408 w 52"/>
                  <a:gd name="T3" fmla="*/ 696 h 48"/>
                  <a:gd name="T4" fmla="*/ 2498 w 52"/>
                  <a:gd name="T5" fmla="*/ 918 h 48"/>
                  <a:gd name="T6" fmla="*/ 2589 w 52"/>
                  <a:gd name="T7" fmla="*/ 1173 h 48"/>
                  <a:gd name="T8" fmla="*/ 2648 w 52"/>
                  <a:gd name="T9" fmla="*/ 1442 h 48"/>
                  <a:gd name="T10" fmla="*/ 2498 w 52"/>
                  <a:gd name="T11" fmla="*/ 1725 h 48"/>
                  <a:gd name="T12" fmla="*/ 2249 w 52"/>
                  <a:gd name="T13" fmla="*/ 1931 h 48"/>
                  <a:gd name="T14" fmla="*/ 2004 w 52"/>
                  <a:gd name="T15" fmla="*/ 2332 h 48"/>
                  <a:gd name="T16" fmla="*/ 1836 w 52"/>
                  <a:gd name="T17" fmla="*/ 2581 h 48"/>
                  <a:gd name="T18" fmla="*/ 1376 w 52"/>
                  <a:gd name="T19" fmla="*/ 2373 h 48"/>
                  <a:gd name="T20" fmla="*/ 879 w 52"/>
                  <a:gd name="T21" fmla="*/ 2184 h 48"/>
                  <a:gd name="T22" fmla="*/ 400 w 52"/>
                  <a:gd name="T23" fmla="*/ 2059 h 48"/>
                  <a:gd name="T24" fmla="*/ 0 w 52"/>
                  <a:gd name="T25" fmla="*/ 1886 h 48"/>
                  <a:gd name="T26" fmla="*/ 150 w 52"/>
                  <a:gd name="T27" fmla="*/ 1606 h 48"/>
                  <a:gd name="T28" fmla="*/ 206 w 52"/>
                  <a:gd name="T29" fmla="*/ 1327 h 48"/>
                  <a:gd name="T30" fmla="*/ 400 w 52"/>
                  <a:gd name="T31" fmla="*/ 1146 h 48"/>
                  <a:gd name="T32" fmla="*/ 481 w 52"/>
                  <a:gd name="T33" fmla="*/ 760 h 48"/>
                  <a:gd name="T34" fmla="*/ 628 w 52"/>
                  <a:gd name="T35" fmla="*/ 593 h 48"/>
                  <a:gd name="T36" fmla="*/ 812 w 52"/>
                  <a:gd name="T37" fmla="*/ 318 h 48"/>
                  <a:gd name="T38" fmla="*/ 969 w 52"/>
                  <a:gd name="T39" fmla="*/ 156 h 48"/>
                  <a:gd name="T40" fmla="*/ 1123 w 52"/>
                  <a:gd name="T41" fmla="*/ 0 h 48"/>
                  <a:gd name="T42" fmla="*/ 1437 w 52"/>
                  <a:gd name="T43" fmla="*/ 58 h 48"/>
                  <a:gd name="T44" fmla="*/ 1769 w 52"/>
                  <a:gd name="T45" fmla="*/ 257 h 48"/>
                  <a:gd name="T46" fmla="*/ 2004 w 52"/>
                  <a:gd name="T47" fmla="*/ 318 h 48"/>
                  <a:gd name="T48" fmla="*/ 2349 w 52"/>
                  <a:gd name="T49" fmla="*/ 490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
                  <a:gd name="T76" fmla="*/ 0 h 48"/>
                  <a:gd name="T77" fmla="*/ 52 w 52"/>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 h="48">
                    <a:moveTo>
                      <a:pt x="46" y="9"/>
                    </a:moveTo>
                    <a:lnTo>
                      <a:pt x="47" y="13"/>
                    </a:lnTo>
                    <a:lnTo>
                      <a:pt x="49" y="17"/>
                    </a:lnTo>
                    <a:lnTo>
                      <a:pt x="51" y="22"/>
                    </a:lnTo>
                    <a:lnTo>
                      <a:pt x="52" y="27"/>
                    </a:lnTo>
                    <a:lnTo>
                      <a:pt x="49" y="32"/>
                    </a:lnTo>
                    <a:lnTo>
                      <a:pt x="44" y="36"/>
                    </a:lnTo>
                    <a:lnTo>
                      <a:pt x="39" y="43"/>
                    </a:lnTo>
                    <a:lnTo>
                      <a:pt x="36" y="48"/>
                    </a:lnTo>
                    <a:lnTo>
                      <a:pt x="27" y="44"/>
                    </a:lnTo>
                    <a:lnTo>
                      <a:pt x="17" y="41"/>
                    </a:lnTo>
                    <a:lnTo>
                      <a:pt x="8" y="38"/>
                    </a:lnTo>
                    <a:lnTo>
                      <a:pt x="0" y="35"/>
                    </a:lnTo>
                    <a:lnTo>
                      <a:pt x="3" y="30"/>
                    </a:lnTo>
                    <a:lnTo>
                      <a:pt x="4" y="25"/>
                    </a:lnTo>
                    <a:lnTo>
                      <a:pt x="8" y="21"/>
                    </a:lnTo>
                    <a:lnTo>
                      <a:pt x="9" y="14"/>
                    </a:lnTo>
                    <a:lnTo>
                      <a:pt x="12" y="11"/>
                    </a:lnTo>
                    <a:lnTo>
                      <a:pt x="16" y="6"/>
                    </a:lnTo>
                    <a:lnTo>
                      <a:pt x="19" y="3"/>
                    </a:lnTo>
                    <a:lnTo>
                      <a:pt x="22" y="0"/>
                    </a:lnTo>
                    <a:lnTo>
                      <a:pt x="28" y="1"/>
                    </a:lnTo>
                    <a:lnTo>
                      <a:pt x="35" y="5"/>
                    </a:lnTo>
                    <a:lnTo>
                      <a:pt x="39" y="6"/>
                    </a:lnTo>
                    <a:lnTo>
                      <a:pt x="46" y="9"/>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 name="Freeform 564"/>
              <p:cNvSpPr>
                <a:spLocks/>
              </p:cNvSpPr>
              <p:nvPr/>
            </p:nvSpPr>
            <p:spPr bwMode="auto">
              <a:xfrm>
                <a:off x="2098" y="2693"/>
                <a:ext cx="28" cy="64"/>
              </a:xfrm>
              <a:custGeom>
                <a:avLst/>
                <a:gdLst>
                  <a:gd name="T0" fmla="*/ 0 w 17"/>
                  <a:gd name="T1" fmla="*/ 799 h 39"/>
                  <a:gd name="T2" fmla="*/ 0 w 17"/>
                  <a:gd name="T3" fmla="*/ 1096 h 39"/>
                  <a:gd name="T4" fmla="*/ 0 w 17"/>
                  <a:gd name="T5" fmla="*/ 1392 h 39"/>
                  <a:gd name="T6" fmla="*/ 0 w 17"/>
                  <a:gd name="T7" fmla="*/ 1705 h 39"/>
                  <a:gd name="T8" fmla="*/ 58 w 17"/>
                  <a:gd name="T9" fmla="*/ 2046 h 39"/>
                  <a:gd name="T10" fmla="*/ 242 w 17"/>
                  <a:gd name="T11" fmla="*/ 1799 h 39"/>
                  <a:gd name="T12" fmla="*/ 499 w 17"/>
                  <a:gd name="T13" fmla="*/ 1406 h 39"/>
                  <a:gd name="T14" fmla="*/ 764 w 17"/>
                  <a:gd name="T15" fmla="*/ 1211 h 39"/>
                  <a:gd name="T16" fmla="*/ 919 w 17"/>
                  <a:gd name="T17" fmla="*/ 950 h 39"/>
                  <a:gd name="T18" fmla="*/ 863 w 17"/>
                  <a:gd name="T19" fmla="*/ 668 h 39"/>
                  <a:gd name="T20" fmla="*/ 764 w 17"/>
                  <a:gd name="T21" fmla="*/ 407 h 39"/>
                  <a:gd name="T22" fmla="*/ 657 w 17"/>
                  <a:gd name="T23" fmla="*/ 215 h 39"/>
                  <a:gd name="T24" fmla="*/ 595 w 17"/>
                  <a:gd name="T25" fmla="*/ 0 h 39"/>
                  <a:gd name="T26" fmla="*/ 428 w 17"/>
                  <a:gd name="T27" fmla="*/ 215 h 39"/>
                  <a:gd name="T28" fmla="*/ 318 w 17"/>
                  <a:gd name="T29" fmla="*/ 353 h 39"/>
                  <a:gd name="T30" fmla="*/ 158 w 17"/>
                  <a:gd name="T31" fmla="*/ 647 h 39"/>
                  <a:gd name="T32" fmla="*/ 0 w 17"/>
                  <a:gd name="T33" fmla="*/ 799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
                  <a:gd name="T52" fmla="*/ 0 h 39"/>
                  <a:gd name="T53" fmla="*/ 17 w 17"/>
                  <a:gd name="T54" fmla="*/ 39 h 3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 h="39">
                    <a:moveTo>
                      <a:pt x="0" y="15"/>
                    </a:moveTo>
                    <a:lnTo>
                      <a:pt x="0" y="21"/>
                    </a:lnTo>
                    <a:lnTo>
                      <a:pt x="0" y="26"/>
                    </a:lnTo>
                    <a:lnTo>
                      <a:pt x="0" y="32"/>
                    </a:lnTo>
                    <a:lnTo>
                      <a:pt x="1" y="39"/>
                    </a:lnTo>
                    <a:lnTo>
                      <a:pt x="4" y="34"/>
                    </a:lnTo>
                    <a:lnTo>
                      <a:pt x="9" y="27"/>
                    </a:lnTo>
                    <a:lnTo>
                      <a:pt x="14" y="23"/>
                    </a:lnTo>
                    <a:lnTo>
                      <a:pt x="17" y="18"/>
                    </a:lnTo>
                    <a:lnTo>
                      <a:pt x="16" y="13"/>
                    </a:lnTo>
                    <a:lnTo>
                      <a:pt x="14" y="8"/>
                    </a:lnTo>
                    <a:lnTo>
                      <a:pt x="12" y="4"/>
                    </a:lnTo>
                    <a:lnTo>
                      <a:pt x="11" y="0"/>
                    </a:lnTo>
                    <a:lnTo>
                      <a:pt x="8" y="4"/>
                    </a:lnTo>
                    <a:lnTo>
                      <a:pt x="6" y="7"/>
                    </a:lnTo>
                    <a:lnTo>
                      <a:pt x="3" y="12"/>
                    </a:lnTo>
                    <a:lnTo>
                      <a:pt x="0" y="15"/>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 name="Freeform 565"/>
              <p:cNvSpPr>
                <a:spLocks/>
              </p:cNvSpPr>
              <p:nvPr/>
            </p:nvSpPr>
            <p:spPr bwMode="auto">
              <a:xfrm>
                <a:off x="2056" y="2678"/>
                <a:ext cx="62" cy="40"/>
              </a:xfrm>
              <a:custGeom>
                <a:avLst/>
                <a:gdLst>
                  <a:gd name="T0" fmla="*/ 1906 w 38"/>
                  <a:gd name="T1" fmla="*/ 542 h 24"/>
                  <a:gd name="T2" fmla="*/ 1759 w 38"/>
                  <a:gd name="T3" fmla="*/ 797 h 24"/>
                  <a:gd name="T4" fmla="*/ 1607 w 38"/>
                  <a:gd name="T5" fmla="*/ 963 h 24"/>
                  <a:gd name="T6" fmla="*/ 1459 w 38"/>
                  <a:gd name="T7" fmla="*/ 1250 h 24"/>
                  <a:gd name="T8" fmla="*/ 1302 w 38"/>
                  <a:gd name="T9" fmla="*/ 1445 h 24"/>
                  <a:gd name="T10" fmla="*/ 956 w 38"/>
                  <a:gd name="T11" fmla="*/ 1250 h 24"/>
                  <a:gd name="T12" fmla="*/ 640 w 38"/>
                  <a:gd name="T13" fmla="*/ 1133 h 24"/>
                  <a:gd name="T14" fmla="*/ 336 w 38"/>
                  <a:gd name="T15" fmla="*/ 963 h 24"/>
                  <a:gd name="T16" fmla="*/ 0 w 38"/>
                  <a:gd name="T17" fmla="*/ 812 h 24"/>
                  <a:gd name="T18" fmla="*/ 147 w 38"/>
                  <a:gd name="T19" fmla="*/ 638 h 24"/>
                  <a:gd name="T20" fmla="*/ 336 w 38"/>
                  <a:gd name="T21" fmla="*/ 362 h 24"/>
                  <a:gd name="T22" fmla="*/ 489 w 38"/>
                  <a:gd name="T23" fmla="*/ 172 h 24"/>
                  <a:gd name="T24" fmla="*/ 640 w 38"/>
                  <a:gd name="T25" fmla="*/ 0 h 24"/>
                  <a:gd name="T26" fmla="*/ 956 w 38"/>
                  <a:gd name="T27" fmla="*/ 62 h 24"/>
                  <a:gd name="T28" fmla="*/ 1302 w 38"/>
                  <a:gd name="T29" fmla="*/ 287 h 24"/>
                  <a:gd name="T30" fmla="*/ 1607 w 38"/>
                  <a:gd name="T31" fmla="*/ 362 h 24"/>
                  <a:gd name="T32" fmla="*/ 1906 w 38"/>
                  <a:gd name="T33" fmla="*/ 542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8"/>
                  <a:gd name="T52" fmla="*/ 0 h 24"/>
                  <a:gd name="T53" fmla="*/ 38 w 38"/>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8" h="24">
                    <a:moveTo>
                      <a:pt x="38" y="9"/>
                    </a:moveTo>
                    <a:lnTo>
                      <a:pt x="35" y="13"/>
                    </a:lnTo>
                    <a:lnTo>
                      <a:pt x="32" y="16"/>
                    </a:lnTo>
                    <a:lnTo>
                      <a:pt x="29" y="21"/>
                    </a:lnTo>
                    <a:lnTo>
                      <a:pt x="26" y="24"/>
                    </a:lnTo>
                    <a:lnTo>
                      <a:pt x="19" y="21"/>
                    </a:lnTo>
                    <a:lnTo>
                      <a:pt x="13" y="19"/>
                    </a:lnTo>
                    <a:lnTo>
                      <a:pt x="7" y="16"/>
                    </a:lnTo>
                    <a:lnTo>
                      <a:pt x="0" y="14"/>
                    </a:lnTo>
                    <a:lnTo>
                      <a:pt x="3" y="11"/>
                    </a:lnTo>
                    <a:lnTo>
                      <a:pt x="7" y="6"/>
                    </a:lnTo>
                    <a:lnTo>
                      <a:pt x="10" y="3"/>
                    </a:lnTo>
                    <a:lnTo>
                      <a:pt x="13" y="0"/>
                    </a:lnTo>
                    <a:lnTo>
                      <a:pt x="19" y="1"/>
                    </a:lnTo>
                    <a:lnTo>
                      <a:pt x="26" y="5"/>
                    </a:lnTo>
                    <a:lnTo>
                      <a:pt x="32" y="6"/>
                    </a:lnTo>
                    <a:lnTo>
                      <a:pt x="38" y="9"/>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6" name="Freeform 566"/>
              <p:cNvSpPr>
                <a:spLocks/>
              </p:cNvSpPr>
              <p:nvPr/>
            </p:nvSpPr>
            <p:spPr bwMode="auto">
              <a:xfrm>
                <a:off x="2100" y="2693"/>
                <a:ext cx="101" cy="95"/>
              </a:xfrm>
              <a:custGeom>
                <a:avLst/>
                <a:gdLst>
                  <a:gd name="T0" fmla="*/ 2675 w 62"/>
                  <a:gd name="T1" fmla="*/ 634 h 58"/>
                  <a:gd name="T2" fmla="*/ 2768 w 62"/>
                  <a:gd name="T3" fmla="*/ 826 h 58"/>
                  <a:gd name="T4" fmla="*/ 2914 w 62"/>
                  <a:gd name="T5" fmla="*/ 1086 h 58"/>
                  <a:gd name="T6" fmla="*/ 3009 w 62"/>
                  <a:gd name="T7" fmla="*/ 1389 h 58"/>
                  <a:gd name="T8" fmla="*/ 3087 w 62"/>
                  <a:gd name="T9" fmla="*/ 1640 h 58"/>
                  <a:gd name="T10" fmla="*/ 2844 w 62"/>
                  <a:gd name="T11" fmla="*/ 2031 h 58"/>
                  <a:gd name="T12" fmla="*/ 2611 w 62"/>
                  <a:gd name="T13" fmla="*/ 2334 h 58"/>
                  <a:gd name="T14" fmla="*/ 2372 w 62"/>
                  <a:gd name="T15" fmla="*/ 2663 h 58"/>
                  <a:gd name="T16" fmla="*/ 2080 w 62"/>
                  <a:gd name="T17" fmla="*/ 3015 h 58"/>
                  <a:gd name="T18" fmla="*/ 1587 w 62"/>
                  <a:gd name="T19" fmla="*/ 2784 h 58"/>
                  <a:gd name="T20" fmla="*/ 1033 w 62"/>
                  <a:gd name="T21" fmla="*/ 2583 h 58"/>
                  <a:gd name="T22" fmla="*/ 481 w 62"/>
                  <a:gd name="T23" fmla="*/ 2334 h 58"/>
                  <a:gd name="T24" fmla="*/ 0 w 62"/>
                  <a:gd name="T25" fmla="*/ 2178 h 58"/>
                  <a:gd name="T26" fmla="*/ 147 w 62"/>
                  <a:gd name="T27" fmla="*/ 1792 h 58"/>
                  <a:gd name="T28" fmla="*/ 332 w 62"/>
                  <a:gd name="T29" fmla="*/ 1522 h 58"/>
                  <a:gd name="T30" fmla="*/ 481 w 62"/>
                  <a:gd name="T31" fmla="*/ 1240 h 58"/>
                  <a:gd name="T32" fmla="*/ 634 w 62"/>
                  <a:gd name="T33" fmla="*/ 929 h 58"/>
                  <a:gd name="T34" fmla="*/ 784 w 62"/>
                  <a:gd name="T35" fmla="*/ 663 h 58"/>
                  <a:gd name="T36" fmla="*/ 950 w 62"/>
                  <a:gd name="T37" fmla="*/ 405 h 58"/>
                  <a:gd name="T38" fmla="*/ 1098 w 62"/>
                  <a:gd name="T39" fmla="*/ 247 h 58"/>
                  <a:gd name="T40" fmla="*/ 1277 w 62"/>
                  <a:gd name="T41" fmla="*/ 0 h 58"/>
                  <a:gd name="T42" fmla="*/ 1683 w 62"/>
                  <a:gd name="T43" fmla="*/ 211 h 58"/>
                  <a:gd name="T44" fmla="*/ 1986 w 62"/>
                  <a:gd name="T45" fmla="*/ 247 h 58"/>
                  <a:gd name="T46" fmla="*/ 2372 w 62"/>
                  <a:gd name="T47" fmla="*/ 405 h 58"/>
                  <a:gd name="T48" fmla="*/ 2675 w 62"/>
                  <a:gd name="T49" fmla="*/ 634 h 5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2"/>
                  <a:gd name="T76" fmla="*/ 0 h 58"/>
                  <a:gd name="T77" fmla="*/ 62 w 62"/>
                  <a:gd name="T78" fmla="*/ 58 h 5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2" h="58">
                    <a:moveTo>
                      <a:pt x="54" y="12"/>
                    </a:moveTo>
                    <a:lnTo>
                      <a:pt x="56" y="16"/>
                    </a:lnTo>
                    <a:lnTo>
                      <a:pt x="59" y="21"/>
                    </a:lnTo>
                    <a:lnTo>
                      <a:pt x="61" y="27"/>
                    </a:lnTo>
                    <a:lnTo>
                      <a:pt x="62" y="32"/>
                    </a:lnTo>
                    <a:lnTo>
                      <a:pt x="57" y="39"/>
                    </a:lnTo>
                    <a:lnTo>
                      <a:pt x="53" y="45"/>
                    </a:lnTo>
                    <a:lnTo>
                      <a:pt x="48" y="51"/>
                    </a:lnTo>
                    <a:lnTo>
                      <a:pt x="42" y="58"/>
                    </a:lnTo>
                    <a:lnTo>
                      <a:pt x="32" y="54"/>
                    </a:lnTo>
                    <a:lnTo>
                      <a:pt x="21" y="50"/>
                    </a:lnTo>
                    <a:lnTo>
                      <a:pt x="10" y="45"/>
                    </a:lnTo>
                    <a:lnTo>
                      <a:pt x="0" y="42"/>
                    </a:lnTo>
                    <a:lnTo>
                      <a:pt x="3" y="35"/>
                    </a:lnTo>
                    <a:lnTo>
                      <a:pt x="7" y="29"/>
                    </a:lnTo>
                    <a:lnTo>
                      <a:pt x="10" y="24"/>
                    </a:lnTo>
                    <a:lnTo>
                      <a:pt x="13" y="18"/>
                    </a:lnTo>
                    <a:lnTo>
                      <a:pt x="16" y="13"/>
                    </a:lnTo>
                    <a:lnTo>
                      <a:pt x="19" y="8"/>
                    </a:lnTo>
                    <a:lnTo>
                      <a:pt x="22" y="5"/>
                    </a:lnTo>
                    <a:lnTo>
                      <a:pt x="26" y="0"/>
                    </a:lnTo>
                    <a:lnTo>
                      <a:pt x="34" y="4"/>
                    </a:lnTo>
                    <a:lnTo>
                      <a:pt x="40" y="5"/>
                    </a:lnTo>
                    <a:lnTo>
                      <a:pt x="48" y="8"/>
                    </a:lnTo>
                    <a:lnTo>
                      <a:pt x="5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7" name="Freeform 567"/>
              <p:cNvSpPr>
                <a:spLocks/>
              </p:cNvSpPr>
              <p:nvPr/>
            </p:nvSpPr>
            <p:spPr bwMode="auto">
              <a:xfrm>
                <a:off x="2108" y="2701"/>
                <a:ext cx="85" cy="79"/>
              </a:xfrm>
              <a:custGeom>
                <a:avLst/>
                <a:gdLst>
                  <a:gd name="T0" fmla="*/ 2442 w 52"/>
                  <a:gd name="T1" fmla="*/ 523 h 48"/>
                  <a:gd name="T2" fmla="*/ 2498 w 52"/>
                  <a:gd name="T3" fmla="*/ 696 h 48"/>
                  <a:gd name="T4" fmla="*/ 2589 w 52"/>
                  <a:gd name="T5" fmla="*/ 976 h 48"/>
                  <a:gd name="T6" fmla="*/ 2589 w 52"/>
                  <a:gd name="T7" fmla="*/ 1173 h 48"/>
                  <a:gd name="T8" fmla="*/ 2648 w 52"/>
                  <a:gd name="T9" fmla="*/ 1442 h 48"/>
                  <a:gd name="T10" fmla="*/ 2498 w 52"/>
                  <a:gd name="T11" fmla="*/ 1725 h 48"/>
                  <a:gd name="T12" fmla="*/ 2249 w 52"/>
                  <a:gd name="T13" fmla="*/ 1996 h 48"/>
                  <a:gd name="T14" fmla="*/ 2022 w 52"/>
                  <a:gd name="T15" fmla="*/ 2332 h 48"/>
                  <a:gd name="T16" fmla="*/ 1870 w 52"/>
                  <a:gd name="T17" fmla="*/ 2581 h 48"/>
                  <a:gd name="T18" fmla="*/ 1376 w 52"/>
                  <a:gd name="T19" fmla="*/ 2429 h 48"/>
                  <a:gd name="T20" fmla="*/ 969 w 52"/>
                  <a:gd name="T21" fmla="*/ 2184 h 48"/>
                  <a:gd name="T22" fmla="*/ 497 w 52"/>
                  <a:gd name="T23" fmla="*/ 2059 h 48"/>
                  <a:gd name="T24" fmla="*/ 0 w 52"/>
                  <a:gd name="T25" fmla="*/ 1886 h 48"/>
                  <a:gd name="T26" fmla="*/ 150 w 52"/>
                  <a:gd name="T27" fmla="*/ 1606 h 48"/>
                  <a:gd name="T28" fmla="*/ 245 w 52"/>
                  <a:gd name="T29" fmla="*/ 1417 h 48"/>
                  <a:gd name="T30" fmla="*/ 400 w 52"/>
                  <a:gd name="T31" fmla="*/ 1146 h 48"/>
                  <a:gd name="T32" fmla="*/ 551 w 52"/>
                  <a:gd name="T33" fmla="*/ 760 h 48"/>
                  <a:gd name="T34" fmla="*/ 721 w 52"/>
                  <a:gd name="T35" fmla="*/ 593 h 48"/>
                  <a:gd name="T36" fmla="*/ 879 w 52"/>
                  <a:gd name="T37" fmla="*/ 395 h 48"/>
                  <a:gd name="T38" fmla="*/ 969 w 52"/>
                  <a:gd name="T39" fmla="*/ 156 h 48"/>
                  <a:gd name="T40" fmla="*/ 1123 w 52"/>
                  <a:gd name="T41" fmla="*/ 0 h 48"/>
                  <a:gd name="T42" fmla="*/ 1473 w 52"/>
                  <a:gd name="T43" fmla="*/ 95 h 48"/>
                  <a:gd name="T44" fmla="*/ 1769 w 52"/>
                  <a:gd name="T45" fmla="*/ 257 h 48"/>
                  <a:gd name="T46" fmla="*/ 2100 w 52"/>
                  <a:gd name="T47" fmla="*/ 395 h 48"/>
                  <a:gd name="T48" fmla="*/ 2442 w 52"/>
                  <a:gd name="T49" fmla="*/ 523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
                  <a:gd name="T76" fmla="*/ 0 h 48"/>
                  <a:gd name="T77" fmla="*/ 52 w 52"/>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 h="48">
                    <a:moveTo>
                      <a:pt x="48" y="10"/>
                    </a:moveTo>
                    <a:lnTo>
                      <a:pt x="49" y="13"/>
                    </a:lnTo>
                    <a:lnTo>
                      <a:pt x="51" y="18"/>
                    </a:lnTo>
                    <a:lnTo>
                      <a:pt x="51" y="22"/>
                    </a:lnTo>
                    <a:lnTo>
                      <a:pt x="52" y="27"/>
                    </a:lnTo>
                    <a:lnTo>
                      <a:pt x="49" y="32"/>
                    </a:lnTo>
                    <a:lnTo>
                      <a:pt x="44" y="37"/>
                    </a:lnTo>
                    <a:lnTo>
                      <a:pt x="40" y="43"/>
                    </a:lnTo>
                    <a:lnTo>
                      <a:pt x="37" y="48"/>
                    </a:lnTo>
                    <a:lnTo>
                      <a:pt x="27" y="45"/>
                    </a:lnTo>
                    <a:lnTo>
                      <a:pt x="19" y="41"/>
                    </a:lnTo>
                    <a:lnTo>
                      <a:pt x="10" y="38"/>
                    </a:lnTo>
                    <a:lnTo>
                      <a:pt x="0" y="35"/>
                    </a:lnTo>
                    <a:lnTo>
                      <a:pt x="3" y="30"/>
                    </a:lnTo>
                    <a:lnTo>
                      <a:pt x="5" y="26"/>
                    </a:lnTo>
                    <a:lnTo>
                      <a:pt x="8" y="21"/>
                    </a:lnTo>
                    <a:lnTo>
                      <a:pt x="11" y="14"/>
                    </a:lnTo>
                    <a:lnTo>
                      <a:pt x="14" y="11"/>
                    </a:lnTo>
                    <a:lnTo>
                      <a:pt x="17" y="7"/>
                    </a:lnTo>
                    <a:lnTo>
                      <a:pt x="19" y="3"/>
                    </a:lnTo>
                    <a:lnTo>
                      <a:pt x="22" y="0"/>
                    </a:lnTo>
                    <a:lnTo>
                      <a:pt x="29" y="2"/>
                    </a:lnTo>
                    <a:lnTo>
                      <a:pt x="35" y="5"/>
                    </a:lnTo>
                    <a:lnTo>
                      <a:pt x="41" y="7"/>
                    </a:lnTo>
                    <a:lnTo>
                      <a:pt x="48" y="10"/>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8" name="Freeform 568"/>
              <p:cNvSpPr>
                <a:spLocks/>
              </p:cNvSpPr>
              <p:nvPr/>
            </p:nvSpPr>
            <p:spPr bwMode="auto">
              <a:xfrm>
                <a:off x="2165" y="2718"/>
                <a:ext cx="28" cy="62"/>
              </a:xfrm>
              <a:custGeom>
                <a:avLst/>
                <a:gdLst>
                  <a:gd name="T0" fmla="*/ 0 w 17"/>
                  <a:gd name="T1" fmla="*/ 716 h 38"/>
                  <a:gd name="T2" fmla="*/ 0 w 17"/>
                  <a:gd name="T3" fmla="*/ 1020 h 38"/>
                  <a:gd name="T4" fmla="*/ 0 w 17"/>
                  <a:gd name="T5" fmla="*/ 1260 h 38"/>
                  <a:gd name="T6" fmla="*/ 0 w 17"/>
                  <a:gd name="T7" fmla="*/ 1560 h 38"/>
                  <a:gd name="T8" fmla="*/ 96 w 17"/>
                  <a:gd name="T9" fmla="*/ 1906 h 38"/>
                  <a:gd name="T10" fmla="*/ 260 w 17"/>
                  <a:gd name="T11" fmla="*/ 1664 h 38"/>
                  <a:gd name="T12" fmla="*/ 499 w 17"/>
                  <a:gd name="T13" fmla="*/ 1354 h 38"/>
                  <a:gd name="T14" fmla="*/ 764 w 17"/>
                  <a:gd name="T15" fmla="*/ 1113 h 38"/>
                  <a:gd name="T16" fmla="*/ 919 w 17"/>
                  <a:gd name="T17" fmla="*/ 865 h 38"/>
                  <a:gd name="T18" fmla="*/ 863 w 17"/>
                  <a:gd name="T19" fmla="*/ 625 h 38"/>
                  <a:gd name="T20" fmla="*/ 764 w 17"/>
                  <a:gd name="T21" fmla="*/ 392 h 38"/>
                  <a:gd name="T22" fmla="*/ 705 w 17"/>
                  <a:gd name="T23" fmla="*/ 147 h 38"/>
                  <a:gd name="T24" fmla="*/ 595 w 17"/>
                  <a:gd name="T25" fmla="*/ 0 h 38"/>
                  <a:gd name="T26" fmla="*/ 428 w 17"/>
                  <a:gd name="T27" fmla="*/ 147 h 38"/>
                  <a:gd name="T28" fmla="*/ 318 w 17"/>
                  <a:gd name="T29" fmla="*/ 300 h 38"/>
                  <a:gd name="T30" fmla="*/ 158 w 17"/>
                  <a:gd name="T31" fmla="*/ 548 h 38"/>
                  <a:gd name="T32" fmla="*/ 0 w 17"/>
                  <a:gd name="T33" fmla="*/ 716 h 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
                  <a:gd name="T52" fmla="*/ 0 h 38"/>
                  <a:gd name="T53" fmla="*/ 17 w 17"/>
                  <a:gd name="T54" fmla="*/ 38 h 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 h="38">
                    <a:moveTo>
                      <a:pt x="0" y="14"/>
                    </a:moveTo>
                    <a:lnTo>
                      <a:pt x="0" y="20"/>
                    </a:lnTo>
                    <a:lnTo>
                      <a:pt x="0" y="25"/>
                    </a:lnTo>
                    <a:lnTo>
                      <a:pt x="0" y="31"/>
                    </a:lnTo>
                    <a:lnTo>
                      <a:pt x="2" y="38"/>
                    </a:lnTo>
                    <a:lnTo>
                      <a:pt x="5" y="33"/>
                    </a:lnTo>
                    <a:lnTo>
                      <a:pt x="9" y="27"/>
                    </a:lnTo>
                    <a:lnTo>
                      <a:pt x="14" y="22"/>
                    </a:lnTo>
                    <a:lnTo>
                      <a:pt x="17" y="17"/>
                    </a:lnTo>
                    <a:lnTo>
                      <a:pt x="16" y="12"/>
                    </a:lnTo>
                    <a:lnTo>
                      <a:pt x="14" y="8"/>
                    </a:lnTo>
                    <a:lnTo>
                      <a:pt x="13" y="3"/>
                    </a:lnTo>
                    <a:lnTo>
                      <a:pt x="11" y="0"/>
                    </a:lnTo>
                    <a:lnTo>
                      <a:pt x="8" y="3"/>
                    </a:lnTo>
                    <a:lnTo>
                      <a:pt x="6" y="6"/>
                    </a:lnTo>
                    <a:lnTo>
                      <a:pt x="3" y="11"/>
                    </a:lnTo>
                    <a:lnTo>
                      <a:pt x="0" y="14"/>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 name="Freeform 569"/>
              <p:cNvSpPr>
                <a:spLocks/>
              </p:cNvSpPr>
              <p:nvPr/>
            </p:nvSpPr>
            <p:spPr bwMode="auto">
              <a:xfrm>
                <a:off x="2126" y="2701"/>
                <a:ext cx="61" cy="40"/>
              </a:xfrm>
              <a:custGeom>
                <a:avLst/>
                <a:gdLst>
                  <a:gd name="T0" fmla="*/ 2031 w 37"/>
                  <a:gd name="T1" fmla="*/ 603 h 24"/>
                  <a:gd name="T2" fmla="*/ 1789 w 37"/>
                  <a:gd name="T3" fmla="*/ 797 h 24"/>
                  <a:gd name="T4" fmla="*/ 1631 w 37"/>
                  <a:gd name="T5" fmla="*/ 963 h 24"/>
                  <a:gd name="T6" fmla="*/ 1484 w 37"/>
                  <a:gd name="T7" fmla="*/ 1250 h 24"/>
                  <a:gd name="T8" fmla="*/ 1332 w 37"/>
                  <a:gd name="T9" fmla="*/ 1445 h 24"/>
                  <a:gd name="T10" fmla="*/ 989 w 37"/>
                  <a:gd name="T11" fmla="*/ 1328 h 24"/>
                  <a:gd name="T12" fmla="*/ 707 w 37"/>
                  <a:gd name="T13" fmla="*/ 1133 h 24"/>
                  <a:gd name="T14" fmla="*/ 318 w 37"/>
                  <a:gd name="T15" fmla="*/ 1063 h 24"/>
                  <a:gd name="T16" fmla="*/ 0 w 37"/>
                  <a:gd name="T17" fmla="*/ 963 h 24"/>
                  <a:gd name="T18" fmla="*/ 158 w 37"/>
                  <a:gd name="T19" fmla="*/ 638 h 24"/>
                  <a:gd name="T20" fmla="*/ 318 w 37"/>
                  <a:gd name="T21" fmla="*/ 478 h 24"/>
                  <a:gd name="T22" fmla="*/ 429 w 37"/>
                  <a:gd name="T23" fmla="*/ 172 h 24"/>
                  <a:gd name="T24" fmla="*/ 600 w 37"/>
                  <a:gd name="T25" fmla="*/ 0 h 24"/>
                  <a:gd name="T26" fmla="*/ 989 w 37"/>
                  <a:gd name="T27" fmla="*/ 103 h 24"/>
                  <a:gd name="T28" fmla="*/ 1332 w 37"/>
                  <a:gd name="T29" fmla="*/ 287 h 24"/>
                  <a:gd name="T30" fmla="*/ 1631 w 37"/>
                  <a:gd name="T31" fmla="*/ 425 h 24"/>
                  <a:gd name="T32" fmla="*/ 2031 w 37"/>
                  <a:gd name="T33" fmla="*/ 603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
                  <a:gd name="T52" fmla="*/ 0 h 24"/>
                  <a:gd name="T53" fmla="*/ 37 w 37"/>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 h="24">
                    <a:moveTo>
                      <a:pt x="37" y="10"/>
                    </a:moveTo>
                    <a:lnTo>
                      <a:pt x="33" y="13"/>
                    </a:lnTo>
                    <a:lnTo>
                      <a:pt x="30" y="16"/>
                    </a:lnTo>
                    <a:lnTo>
                      <a:pt x="27" y="21"/>
                    </a:lnTo>
                    <a:lnTo>
                      <a:pt x="24" y="24"/>
                    </a:lnTo>
                    <a:lnTo>
                      <a:pt x="18" y="22"/>
                    </a:lnTo>
                    <a:lnTo>
                      <a:pt x="13" y="19"/>
                    </a:lnTo>
                    <a:lnTo>
                      <a:pt x="6" y="18"/>
                    </a:lnTo>
                    <a:lnTo>
                      <a:pt x="0" y="16"/>
                    </a:lnTo>
                    <a:lnTo>
                      <a:pt x="3" y="11"/>
                    </a:lnTo>
                    <a:lnTo>
                      <a:pt x="6" y="8"/>
                    </a:lnTo>
                    <a:lnTo>
                      <a:pt x="8" y="3"/>
                    </a:lnTo>
                    <a:lnTo>
                      <a:pt x="11" y="0"/>
                    </a:lnTo>
                    <a:lnTo>
                      <a:pt x="18" y="2"/>
                    </a:lnTo>
                    <a:lnTo>
                      <a:pt x="24" y="5"/>
                    </a:lnTo>
                    <a:lnTo>
                      <a:pt x="30" y="7"/>
                    </a:lnTo>
                    <a:lnTo>
                      <a:pt x="37" y="10"/>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0" name="Freeform 570"/>
              <p:cNvSpPr>
                <a:spLocks/>
              </p:cNvSpPr>
              <p:nvPr/>
            </p:nvSpPr>
            <p:spPr bwMode="auto">
              <a:xfrm>
                <a:off x="2169" y="2718"/>
                <a:ext cx="101" cy="93"/>
              </a:xfrm>
              <a:custGeom>
                <a:avLst/>
                <a:gdLst>
                  <a:gd name="T0" fmla="*/ 2675 w 62"/>
                  <a:gd name="T1" fmla="*/ 548 h 57"/>
                  <a:gd name="T2" fmla="*/ 2742 w 62"/>
                  <a:gd name="T3" fmla="*/ 798 h 57"/>
                  <a:gd name="T4" fmla="*/ 2857 w 62"/>
                  <a:gd name="T5" fmla="*/ 1020 h 57"/>
                  <a:gd name="T6" fmla="*/ 2991 w 62"/>
                  <a:gd name="T7" fmla="*/ 1354 h 57"/>
                  <a:gd name="T8" fmla="*/ 3087 w 62"/>
                  <a:gd name="T9" fmla="*/ 1560 h 57"/>
                  <a:gd name="T10" fmla="*/ 2844 w 62"/>
                  <a:gd name="T11" fmla="*/ 1906 h 57"/>
                  <a:gd name="T12" fmla="*/ 2585 w 62"/>
                  <a:gd name="T13" fmla="*/ 2209 h 57"/>
                  <a:gd name="T14" fmla="*/ 2282 w 62"/>
                  <a:gd name="T15" fmla="*/ 2545 h 57"/>
                  <a:gd name="T16" fmla="*/ 2041 w 62"/>
                  <a:gd name="T17" fmla="*/ 2870 h 57"/>
                  <a:gd name="T18" fmla="*/ 1548 w 62"/>
                  <a:gd name="T19" fmla="*/ 2715 h 57"/>
                  <a:gd name="T20" fmla="*/ 1008 w 62"/>
                  <a:gd name="T21" fmla="*/ 2470 h 57"/>
                  <a:gd name="T22" fmla="*/ 541 w 62"/>
                  <a:gd name="T23" fmla="*/ 2209 h 57"/>
                  <a:gd name="T24" fmla="*/ 0 w 62"/>
                  <a:gd name="T25" fmla="*/ 2056 h 57"/>
                  <a:gd name="T26" fmla="*/ 147 w 62"/>
                  <a:gd name="T27" fmla="*/ 1759 h 57"/>
                  <a:gd name="T28" fmla="*/ 295 w 62"/>
                  <a:gd name="T29" fmla="*/ 1411 h 57"/>
                  <a:gd name="T30" fmla="*/ 448 w 62"/>
                  <a:gd name="T31" fmla="*/ 1202 h 57"/>
                  <a:gd name="T32" fmla="*/ 619 w 62"/>
                  <a:gd name="T33" fmla="*/ 865 h 57"/>
                  <a:gd name="T34" fmla="*/ 730 w 62"/>
                  <a:gd name="T35" fmla="*/ 716 h 57"/>
                  <a:gd name="T36" fmla="*/ 1008 w 62"/>
                  <a:gd name="T37" fmla="*/ 452 h 57"/>
                  <a:gd name="T38" fmla="*/ 1127 w 62"/>
                  <a:gd name="T39" fmla="*/ 206 h 57"/>
                  <a:gd name="T40" fmla="*/ 1346 w 62"/>
                  <a:gd name="T41" fmla="*/ 0 h 57"/>
                  <a:gd name="T42" fmla="*/ 1642 w 62"/>
                  <a:gd name="T43" fmla="*/ 147 h 57"/>
                  <a:gd name="T44" fmla="*/ 1937 w 62"/>
                  <a:gd name="T45" fmla="*/ 300 h 57"/>
                  <a:gd name="T46" fmla="*/ 2338 w 62"/>
                  <a:gd name="T47" fmla="*/ 392 h 57"/>
                  <a:gd name="T48" fmla="*/ 2675 w 62"/>
                  <a:gd name="T49" fmla="*/ 548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2"/>
                  <a:gd name="T76" fmla="*/ 0 h 57"/>
                  <a:gd name="T77" fmla="*/ 62 w 62"/>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2" h="57">
                    <a:moveTo>
                      <a:pt x="54" y="11"/>
                    </a:moveTo>
                    <a:lnTo>
                      <a:pt x="55" y="16"/>
                    </a:lnTo>
                    <a:lnTo>
                      <a:pt x="58" y="20"/>
                    </a:lnTo>
                    <a:lnTo>
                      <a:pt x="60" y="27"/>
                    </a:lnTo>
                    <a:lnTo>
                      <a:pt x="62" y="31"/>
                    </a:lnTo>
                    <a:lnTo>
                      <a:pt x="57" y="38"/>
                    </a:lnTo>
                    <a:lnTo>
                      <a:pt x="52" y="44"/>
                    </a:lnTo>
                    <a:lnTo>
                      <a:pt x="46" y="51"/>
                    </a:lnTo>
                    <a:lnTo>
                      <a:pt x="41" y="57"/>
                    </a:lnTo>
                    <a:lnTo>
                      <a:pt x="31" y="54"/>
                    </a:lnTo>
                    <a:lnTo>
                      <a:pt x="20" y="49"/>
                    </a:lnTo>
                    <a:lnTo>
                      <a:pt x="11" y="44"/>
                    </a:lnTo>
                    <a:lnTo>
                      <a:pt x="0" y="41"/>
                    </a:lnTo>
                    <a:lnTo>
                      <a:pt x="3" y="35"/>
                    </a:lnTo>
                    <a:lnTo>
                      <a:pt x="6" y="28"/>
                    </a:lnTo>
                    <a:lnTo>
                      <a:pt x="9" y="24"/>
                    </a:lnTo>
                    <a:lnTo>
                      <a:pt x="12" y="17"/>
                    </a:lnTo>
                    <a:lnTo>
                      <a:pt x="15" y="14"/>
                    </a:lnTo>
                    <a:lnTo>
                      <a:pt x="20" y="9"/>
                    </a:lnTo>
                    <a:lnTo>
                      <a:pt x="23" y="4"/>
                    </a:lnTo>
                    <a:lnTo>
                      <a:pt x="27" y="0"/>
                    </a:lnTo>
                    <a:lnTo>
                      <a:pt x="33" y="3"/>
                    </a:lnTo>
                    <a:lnTo>
                      <a:pt x="39" y="6"/>
                    </a:lnTo>
                    <a:lnTo>
                      <a:pt x="47" y="8"/>
                    </a:lnTo>
                    <a:lnTo>
                      <a:pt x="5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1" name="Freeform 571"/>
              <p:cNvSpPr>
                <a:spLocks/>
              </p:cNvSpPr>
              <p:nvPr/>
            </p:nvSpPr>
            <p:spPr bwMode="auto">
              <a:xfrm>
                <a:off x="2175" y="2724"/>
                <a:ext cx="87" cy="79"/>
              </a:xfrm>
              <a:custGeom>
                <a:avLst/>
                <a:gdLst>
                  <a:gd name="T0" fmla="*/ 2544 w 53"/>
                  <a:gd name="T1" fmla="*/ 523 h 48"/>
                  <a:gd name="T2" fmla="*/ 2544 w 53"/>
                  <a:gd name="T3" fmla="*/ 806 h 48"/>
                  <a:gd name="T4" fmla="*/ 2646 w 53"/>
                  <a:gd name="T5" fmla="*/ 976 h 48"/>
                  <a:gd name="T6" fmla="*/ 2708 w 53"/>
                  <a:gd name="T7" fmla="*/ 1251 h 48"/>
                  <a:gd name="T8" fmla="*/ 2805 w 53"/>
                  <a:gd name="T9" fmla="*/ 1442 h 48"/>
                  <a:gd name="T10" fmla="*/ 2646 w 53"/>
                  <a:gd name="T11" fmla="*/ 1829 h 48"/>
                  <a:gd name="T12" fmla="*/ 2374 w 53"/>
                  <a:gd name="T13" fmla="*/ 2092 h 48"/>
                  <a:gd name="T14" fmla="*/ 2116 w 53"/>
                  <a:gd name="T15" fmla="*/ 2332 h 48"/>
                  <a:gd name="T16" fmla="*/ 1957 w 53"/>
                  <a:gd name="T17" fmla="*/ 2581 h 48"/>
                  <a:gd name="T18" fmla="*/ 1407 w 53"/>
                  <a:gd name="T19" fmla="*/ 2429 h 48"/>
                  <a:gd name="T20" fmla="*/ 1005 w 53"/>
                  <a:gd name="T21" fmla="*/ 2270 h 48"/>
                  <a:gd name="T22" fmla="*/ 517 w 53"/>
                  <a:gd name="T23" fmla="*/ 2092 h 48"/>
                  <a:gd name="T24" fmla="*/ 0 w 53"/>
                  <a:gd name="T25" fmla="*/ 1886 h 48"/>
                  <a:gd name="T26" fmla="*/ 151 w 53"/>
                  <a:gd name="T27" fmla="*/ 1669 h 48"/>
                  <a:gd name="T28" fmla="*/ 353 w 53"/>
                  <a:gd name="T29" fmla="*/ 1417 h 48"/>
                  <a:gd name="T30" fmla="*/ 407 w 53"/>
                  <a:gd name="T31" fmla="*/ 1146 h 48"/>
                  <a:gd name="T32" fmla="*/ 579 w 53"/>
                  <a:gd name="T33" fmla="*/ 861 h 48"/>
                  <a:gd name="T34" fmla="*/ 801 w 53"/>
                  <a:gd name="T35" fmla="*/ 650 h 48"/>
                  <a:gd name="T36" fmla="*/ 950 w 53"/>
                  <a:gd name="T37" fmla="*/ 423 h 48"/>
                  <a:gd name="T38" fmla="*/ 1005 w 53"/>
                  <a:gd name="T39" fmla="*/ 240 h 48"/>
                  <a:gd name="T40" fmla="*/ 1213 w 53"/>
                  <a:gd name="T41" fmla="*/ 0 h 48"/>
                  <a:gd name="T42" fmla="*/ 1550 w 53"/>
                  <a:gd name="T43" fmla="*/ 95 h 48"/>
                  <a:gd name="T44" fmla="*/ 1835 w 53"/>
                  <a:gd name="T45" fmla="*/ 257 h 48"/>
                  <a:gd name="T46" fmla="*/ 2206 w 53"/>
                  <a:gd name="T47" fmla="*/ 395 h 48"/>
                  <a:gd name="T48" fmla="*/ 2544 w 53"/>
                  <a:gd name="T49" fmla="*/ 523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3"/>
                  <a:gd name="T76" fmla="*/ 0 h 48"/>
                  <a:gd name="T77" fmla="*/ 53 w 53"/>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3" h="48">
                    <a:moveTo>
                      <a:pt x="48" y="10"/>
                    </a:moveTo>
                    <a:lnTo>
                      <a:pt x="48" y="15"/>
                    </a:lnTo>
                    <a:lnTo>
                      <a:pt x="50" y="18"/>
                    </a:lnTo>
                    <a:lnTo>
                      <a:pt x="51" y="23"/>
                    </a:lnTo>
                    <a:lnTo>
                      <a:pt x="53" y="27"/>
                    </a:lnTo>
                    <a:lnTo>
                      <a:pt x="50" y="34"/>
                    </a:lnTo>
                    <a:lnTo>
                      <a:pt x="45" y="39"/>
                    </a:lnTo>
                    <a:lnTo>
                      <a:pt x="40" y="43"/>
                    </a:lnTo>
                    <a:lnTo>
                      <a:pt x="37" y="48"/>
                    </a:lnTo>
                    <a:lnTo>
                      <a:pt x="27" y="45"/>
                    </a:lnTo>
                    <a:lnTo>
                      <a:pt x="19" y="42"/>
                    </a:lnTo>
                    <a:lnTo>
                      <a:pt x="10" y="39"/>
                    </a:lnTo>
                    <a:lnTo>
                      <a:pt x="0" y="35"/>
                    </a:lnTo>
                    <a:lnTo>
                      <a:pt x="3" y="31"/>
                    </a:lnTo>
                    <a:lnTo>
                      <a:pt x="7" y="26"/>
                    </a:lnTo>
                    <a:lnTo>
                      <a:pt x="8" y="21"/>
                    </a:lnTo>
                    <a:lnTo>
                      <a:pt x="11" y="16"/>
                    </a:lnTo>
                    <a:lnTo>
                      <a:pt x="15" y="12"/>
                    </a:lnTo>
                    <a:lnTo>
                      <a:pt x="18" y="8"/>
                    </a:lnTo>
                    <a:lnTo>
                      <a:pt x="19" y="4"/>
                    </a:lnTo>
                    <a:lnTo>
                      <a:pt x="23" y="0"/>
                    </a:lnTo>
                    <a:lnTo>
                      <a:pt x="29" y="2"/>
                    </a:lnTo>
                    <a:lnTo>
                      <a:pt x="35" y="5"/>
                    </a:lnTo>
                    <a:lnTo>
                      <a:pt x="42" y="7"/>
                    </a:lnTo>
                    <a:lnTo>
                      <a:pt x="48" y="10"/>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2" name="Freeform 572"/>
              <p:cNvSpPr>
                <a:spLocks/>
              </p:cNvSpPr>
              <p:nvPr/>
            </p:nvSpPr>
            <p:spPr bwMode="auto">
              <a:xfrm>
                <a:off x="2232" y="2741"/>
                <a:ext cx="30" cy="62"/>
              </a:xfrm>
              <a:custGeom>
                <a:avLst/>
                <a:gdLst>
                  <a:gd name="T0" fmla="*/ 0 w 18"/>
                  <a:gd name="T1" fmla="*/ 716 h 38"/>
                  <a:gd name="T2" fmla="*/ 0 w 18"/>
                  <a:gd name="T3" fmla="*/ 1044 h 38"/>
                  <a:gd name="T4" fmla="*/ 103 w 18"/>
                  <a:gd name="T5" fmla="*/ 1260 h 38"/>
                  <a:gd name="T6" fmla="*/ 103 w 18"/>
                  <a:gd name="T7" fmla="*/ 1607 h 38"/>
                  <a:gd name="T8" fmla="*/ 103 w 18"/>
                  <a:gd name="T9" fmla="*/ 1906 h 38"/>
                  <a:gd name="T10" fmla="*/ 287 w 18"/>
                  <a:gd name="T11" fmla="*/ 1664 h 38"/>
                  <a:gd name="T12" fmla="*/ 603 w 18"/>
                  <a:gd name="T13" fmla="*/ 1459 h 38"/>
                  <a:gd name="T14" fmla="*/ 903 w 18"/>
                  <a:gd name="T15" fmla="*/ 1202 h 38"/>
                  <a:gd name="T16" fmla="*/ 1063 w 18"/>
                  <a:gd name="T17" fmla="*/ 865 h 38"/>
                  <a:gd name="T18" fmla="*/ 963 w 18"/>
                  <a:gd name="T19" fmla="*/ 640 h 38"/>
                  <a:gd name="T20" fmla="*/ 903 w 18"/>
                  <a:gd name="T21" fmla="*/ 392 h 38"/>
                  <a:gd name="T22" fmla="*/ 797 w 18"/>
                  <a:gd name="T23" fmla="*/ 240 h 38"/>
                  <a:gd name="T24" fmla="*/ 797 w 18"/>
                  <a:gd name="T25" fmla="*/ 0 h 38"/>
                  <a:gd name="T26" fmla="*/ 603 w 18"/>
                  <a:gd name="T27" fmla="*/ 147 h 38"/>
                  <a:gd name="T28" fmla="*/ 425 w 18"/>
                  <a:gd name="T29" fmla="*/ 300 h 38"/>
                  <a:gd name="T30" fmla="*/ 172 w 18"/>
                  <a:gd name="T31" fmla="*/ 548 h 38"/>
                  <a:gd name="T32" fmla="*/ 0 w 18"/>
                  <a:gd name="T33" fmla="*/ 716 h 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
                  <a:gd name="T52" fmla="*/ 0 h 38"/>
                  <a:gd name="T53" fmla="*/ 18 w 18"/>
                  <a:gd name="T54" fmla="*/ 38 h 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 h="38">
                    <a:moveTo>
                      <a:pt x="0" y="14"/>
                    </a:moveTo>
                    <a:lnTo>
                      <a:pt x="0" y="21"/>
                    </a:lnTo>
                    <a:lnTo>
                      <a:pt x="2" y="25"/>
                    </a:lnTo>
                    <a:lnTo>
                      <a:pt x="2" y="32"/>
                    </a:lnTo>
                    <a:lnTo>
                      <a:pt x="2" y="38"/>
                    </a:lnTo>
                    <a:lnTo>
                      <a:pt x="5" y="33"/>
                    </a:lnTo>
                    <a:lnTo>
                      <a:pt x="10" y="29"/>
                    </a:lnTo>
                    <a:lnTo>
                      <a:pt x="15" y="24"/>
                    </a:lnTo>
                    <a:lnTo>
                      <a:pt x="18" y="17"/>
                    </a:lnTo>
                    <a:lnTo>
                      <a:pt x="16" y="13"/>
                    </a:lnTo>
                    <a:lnTo>
                      <a:pt x="15" y="8"/>
                    </a:lnTo>
                    <a:lnTo>
                      <a:pt x="13" y="5"/>
                    </a:lnTo>
                    <a:lnTo>
                      <a:pt x="13" y="0"/>
                    </a:lnTo>
                    <a:lnTo>
                      <a:pt x="10" y="3"/>
                    </a:lnTo>
                    <a:lnTo>
                      <a:pt x="7" y="6"/>
                    </a:lnTo>
                    <a:lnTo>
                      <a:pt x="3" y="11"/>
                    </a:lnTo>
                    <a:lnTo>
                      <a:pt x="0" y="14"/>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 name="Freeform 573"/>
              <p:cNvSpPr>
                <a:spLocks/>
              </p:cNvSpPr>
              <p:nvPr/>
            </p:nvSpPr>
            <p:spPr bwMode="auto">
              <a:xfrm>
                <a:off x="2193" y="2724"/>
                <a:ext cx="61" cy="39"/>
              </a:xfrm>
              <a:custGeom>
                <a:avLst/>
                <a:gdLst>
                  <a:gd name="T0" fmla="*/ 2031 w 37"/>
                  <a:gd name="T1" fmla="*/ 476 h 24"/>
                  <a:gd name="T2" fmla="*/ 1856 w 37"/>
                  <a:gd name="T3" fmla="*/ 622 h 24"/>
                  <a:gd name="T4" fmla="*/ 1685 w 37"/>
                  <a:gd name="T5" fmla="*/ 774 h 24"/>
                  <a:gd name="T6" fmla="*/ 1484 w 37"/>
                  <a:gd name="T7" fmla="*/ 1011 h 24"/>
                  <a:gd name="T8" fmla="*/ 1332 w 37"/>
                  <a:gd name="T9" fmla="*/ 1159 h 24"/>
                  <a:gd name="T10" fmla="*/ 989 w 37"/>
                  <a:gd name="T11" fmla="*/ 1103 h 24"/>
                  <a:gd name="T12" fmla="*/ 707 w 37"/>
                  <a:gd name="T13" fmla="*/ 1011 h 24"/>
                  <a:gd name="T14" fmla="*/ 399 w 37"/>
                  <a:gd name="T15" fmla="*/ 863 h 24"/>
                  <a:gd name="T16" fmla="*/ 0 w 37"/>
                  <a:gd name="T17" fmla="*/ 774 h 24"/>
                  <a:gd name="T18" fmla="*/ 242 w 37"/>
                  <a:gd name="T19" fmla="*/ 613 h 24"/>
                  <a:gd name="T20" fmla="*/ 399 w 37"/>
                  <a:gd name="T21" fmla="*/ 384 h 24"/>
                  <a:gd name="T22" fmla="*/ 429 w 37"/>
                  <a:gd name="T23" fmla="*/ 202 h 24"/>
                  <a:gd name="T24" fmla="*/ 658 w 37"/>
                  <a:gd name="T25" fmla="*/ 0 h 24"/>
                  <a:gd name="T26" fmla="*/ 989 w 37"/>
                  <a:gd name="T27" fmla="*/ 89 h 24"/>
                  <a:gd name="T28" fmla="*/ 1332 w 37"/>
                  <a:gd name="T29" fmla="*/ 236 h 24"/>
                  <a:gd name="T30" fmla="*/ 1685 w 37"/>
                  <a:gd name="T31" fmla="*/ 327 h 24"/>
                  <a:gd name="T32" fmla="*/ 2031 w 37"/>
                  <a:gd name="T33" fmla="*/ 476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
                  <a:gd name="T52" fmla="*/ 0 h 24"/>
                  <a:gd name="T53" fmla="*/ 37 w 37"/>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 h="24">
                    <a:moveTo>
                      <a:pt x="37" y="10"/>
                    </a:moveTo>
                    <a:lnTo>
                      <a:pt x="34" y="13"/>
                    </a:lnTo>
                    <a:lnTo>
                      <a:pt x="31" y="16"/>
                    </a:lnTo>
                    <a:lnTo>
                      <a:pt x="27" y="21"/>
                    </a:lnTo>
                    <a:lnTo>
                      <a:pt x="24" y="24"/>
                    </a:lnTo>
                    <a:lnTo>
                      <a:pt x="18" y="23"/>
                    </a:lnTo>
                    <a:lnTo>
                      <a:pt x="13" y="21"/>
                    </a:lnTo>
                    <a:lnTo>
                      <a:pt x="7" y="18"/>
                    </a:lnTo>
                    <a:lnTo>
                      <a:pt x="0" y="16"/>
                    </a:lnTo>
                    <a:lnTo>
                      <a:pt x="4" y="12"/>
                    </a:lnTo>
                    <a:lnTo>
                      <a:pt x="7" y="8"/>
                    </a:lnTo>
                    <a:lnTo>
                      <a:pt x="8" y="4"/>
                    </a:lnTo>
                    <a:lnTo>
                      <a:pt x="12" y="0"/>
                    </a:lnTo>
                    <a:lnTo>
                      <a:pt x="18" y="2"/>
                    </a:lnTo>
                    <a:lnTo>
                      <a:pt x="24" y="5"/>
                    </a:lnTo>
                    <a:lnTo>
                      <a:pt x="31" y="7"/>
                    </a:lnTo>
                    <a:lnTo>
                      <a:pt x="37" y="10"/>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 name="Freeform 574"/>
              <p:cNvSpPr>
                <a:spLocks/>
              </p:cNvSpPr>
              <p:nvPr/>
            </p:nvSpPr>
            <p:spPr bwMode="auto">
              <a:xfrm>
                <a:off x="2236" y="2741"/>
                <a:ext cx="101" cy="93"/>
              </a:xfrm>
              <a:custGeom>
                <a:avLst/>
                <a:gdLst>
                  <a:gd name="T0" fmla="*/ 2675 w 62"/>
                  <a:gd name="T1" fmla="*/ 548 h 57"/>
                  <a:gd name="T2" fmla="*/ 2768 w 62"/>
                  <a:gd name="T3" fmla="*/ 798 h 57"/>
                  <a:gd name="T4" fmla="*/ 2914 w 62"/>
                  <a:gd name="T5" fmla="*/ 1044 h 57"/>
                  <a:gd name="T6" fmla="*/ 2991 w 62"/>
                  <a:gd name="T7" fmla="*/ 1354 h 57"/>
                  <a:gd name="T8" fmla="*/ 3087 w 62"/>
                  <a:gd name="T9" fmla="*/ 1607 h 57"/>
                  <a:gd name="T10" fmla="*/ 2844 w 62"/>
                  <a:gd name="T11" fmla="*/ 1906 h 57"/>
                  <a:gd name="T12" fmla="*/ 2585 w 62"/>
                  <a:gd name="T13" fmla="*/ 2209 h 57"/>
                  <a:gd name="T14" fmla="*/ 2372 w 62"/>
                  <a:gd name="T15" fmla="*/ 2545 h 57"/>
                  <a:gd name="T16" fmla="*/ 2136 w 62"/>
                  <a:gd name="T17" fmla="*/ 2870 h 57"/>
                  <a:gd name="T18" fmla="*/ 1587 w 62"/>
                  <a:gd name="T19" fmla="*/ 2715 h 57"/>
                  <a:gd name="T20" fmla="*/ 1098 w 62"/>
                  <a:gd name="T21" fmla="*/ 2470 h 57"/>
                  <a:gd name="T22" fmla="*/ 541 w 62"/>
                  <a:gd name="T23" fmla="*/ 2302 h 57"/>
                  <a:gd name="T24" fmla="*/ 0 w 62"/>
                  <a:gd name="T25" fmla="*/ 2056 h 57"/>
                  <a:gd name="T26" fmla="*/ 147 w 62"/>
                  <a:gd name="T27" fmla="*/ 1759 h 57"/>
                  <a:gd name="T28" fmla="*/ 295 w 62"/>
                  <a:gd name="T29" fmla="*/ 1459 h 57"/>
                  <a:gd name="T30" fmla="*/ 389 w 62"/>
                  <a:gd name="T31" fmla="*/ 1202 h 57"/>
                  <a:gd name="T32" fmla="*/ 541 w 62"/>
                  <a:gd name="T33" fmla="*/ 865 h 57"/>
                  <a:gd name="T34" fmla="*/ 784 w 62"/>
                  <a:gd name="T35" fmla="*/ 716 h 57"/>
                  <a:gd name="T36" fmla="*/ 950 w 62"/>
                  <a:gd name="T37" fmla="*/ 489 h 57"/>
                  <a:gd name="T38" fmla="*/ 1189 w 62"/>
                  <a:gd name="T39" fmla="*/ 240 h 57"/>
                  <a:gd name="T40" fmla="*/ 1346 w 62"/>
                  <a:gd name="T41" fmla="*/ 0 h 57"/>
                  <a:gd name="T42" fmla="*/ 1642 w 62"/>
                  <a:gd name="T43" fmla="*/ 147 h 57"/>
                  <a:gd name="T44" fmla="*/ 1986 w 62"/>
                  <a:gd name="T45" fmla="*/ 300 h 57"/>
                  <a:gd name="T46" fmla="*/ 2372 w 62"/>
                  <a:gd name="T47" fmla="*/ 392 h 57"/>
                  <a:gd name="T48" fmla="*/ 2675 w 62"/>
                  <a:gd name="T49" fmla="*/ 548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2"/>
                  <a:gd name="T76" fmla="*/ 0 h 57"/>
                  <a:gd name="T77" fmla="*/ 62 w 62"/>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2" h="57">
                    <a:moveTo>
                      <a:pt x="54" y="11"/>
                    </a:moveTo>
                    <a:lnTo>
                      <a:pt x="56" y="16"/>
                    </a:lnTo>
                    <a:lnTo>
                      <a:pt x="59" y="21"/>
                    </a:lnTo>
                    <a:lnTo>
                      <a:pt x="60" y="27"/>
                    </a:lnTo>
                    <a:lnTo>
                      <a:pt x="62" y="32"/>
                    </a:lnTo>
                    <a:lnTo>
                      <a:pt x="57" y="38"/>
                    </a:lnTo>
                    <a:lnTo>
                      <a:pt x="52" y="44"/>
                    </a:lnTo>
                    <a:lnTo>
                      <a:pt x="48" y="51"/>
                    </a:lnTo>
                    <a:lnTo>
                      <a:pt x="43" y="57"/>
                    </a:lnTo>
                    <a:lnTo>
                      <a:pt x="32" y="54"/>
                    </a:lnTo>
                    <a:lnTo>
                      <a:pt x="22" y="49"/>
                    </a:lnTo>
                    <a:lnTo>
                      <a:pt x="11" y="46"/>
                    </a:lnTo>
                    <a:lnTo>
                      <a:pt x="0" y="41"/>
                    </a:lnTo>
                    <a:lnTo>
                      <a:pt x="3" y="35"/>
                    </a:lnTo>
                    <a:lnTo>
                      <a:pt x="6" y="29"/>
                    </a:lnTo>
                    <a:lnTo>
                      <a:pt x="8" y="24"/>
                    </a:lnTo>
                    <a:lnTo>
                      <a:pt x="11" y="17"/>
                    </a:lnTo>
                    <a:lnTo>
                      <a:pt x="16" y="14"/>
                    </a:lnTo>
                    <a:lnTo>
                      <a:pt x="19" y="10"/>
                    </a:lnTo>
                    <a:lnTo>
                      <a:pt x="24" y="5"/>
                    </a:lnTo>
                    <a:lnTo>
                      <a:pt x="27" y="0"/>
                    </a:lnTo>
                    <a:lnTo>
                      <a:pt x="33" y="3"/>
                    </a:lnTo>
                    <a:lnTo>
                      <a:pt x="40" y="6"/>
                    </a:lnTo>
                    <a:lnTo>
                      <a:pt x="48" y="8"/>
                    </a:lnTo>
                    <a:lnTo>
                      <a:pt x="5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5" name="Freeform 575"/>
              <p:cNvSpPr>
                <a:spLocks/>
              </p:cNvSpPr>
              <p:nvPr/>
            </p:nvSpPr>
            <p:spPr bwMode="auto">
              <a:xfrm>
                <a:off x="2244" y="2749"/>
                <a:ext cx="88" cy="80"/>
              </a:xfrm>
              <a:custGeom>
                <a:avLst/>
                <a:gdLst>
                  <a:gd name="T0" fmla="*/ 2342 w 54"/>
                  <a:gd name="T1" fmla="*/ 454 h 49"/>
                  <a:gd name="T2" fmla="*/ 2433 w 54"/>
                  <a:gd name="T3" fmla="*/ 717 h 49"/>
                  <a:gd name="T4" fmla="*/ 2531 w 54"/>
                  <a:gd name="T5" fmla="*/ 867 h 49"/>
                  <a:gd name="T6" fmla="*/ 2611 w 54"/>
                  <a:gd name="T7" fmla="*/ 1113 h 49"/>
                  <a:gd name="T8" fmla="*/ 2679 w 54"/>
                  <a:gd name="T9" fmla="*/ 1370 h 49"/>
                  <a:gd name="T10" fmla="*/ 2433 w 54"/>
                  <a:gd name="T11" fmla="*/ 1672 h 49"/>
                  <a:gd name="T12" fmla="*/ 2193 w 54"/>
                  <a:gd name="T13" fmla="*/ 1912 h 49"/>
                  <a:gd name="T14" fmla="*/ 1939 w 54"/>
                  <a:gd name="T15" fmla="*/ 2158 h 49"/>
                  <a:gd name="T16" fmla="*/ 1793 w 54"/>
                  <a:gd name="T17" fmla="*/ 2482 h 49"/>
                  <a:gd name="T18" fmla="*/ 1346 w 54"/>
                  <a:gd name="T19" fmla="*/ 2312 h 49"/>
                  <a:gd name="T20" fmla="*/ 953 w 54"/>
                  <a:gd name="T21" fmla="*/ 2069 h 49"/>
                  <a:gd name="T22" fmla="*/ 448 w 54"/>
                  <a:gd name="T23" fmla="*/ 1912 h 49"/>
                  <a:gd name="T24" fmla="*/ 0 w 54"/>
                  <a:gd name="T25" fmla="*/ 1762 h 49"/>
                  <a:gd name="T26" fmla="*/ 147 w 54"/>
                  <a:gd name="T27" fmla="*/ 1520 h 49"/>
                  <a:gd name="T28" fmla="*/ 204 w 54"/>
                  <a:gd name="T29" fmla="*/ 1267 h 49"/>
                  <a:gd name="T30" fmla="*/ 391 w 54"/>
                  <a:gd name="T31" fmla="*/ 1024 h 49"/>
                  <a:gd name="T32" fmla="*/ 541 w 54"/>
                  <a:gd name="T33" fmla="*/ 800 h 49"/>
                  <a:gd name="T34" fmla="*/ 693 w 54"/>
                  <a:gd name="T35" fmla="*/ 627 h 49"/>
                  <a:gd name="T36" fmla="*/ 860 w 54"/>
                  <a:gd name="T37" fmla="*/ 397 h 49"/>
                  <a:gd name="T38" fmla="*/ 953 w 54"/>
                  <a:gd name="T39" fmla="*/ 149 h 49"/>
                  <a:gd name="T40" fmla="*/ 1100 w 54"/>
                  <a:gd name="T41" fmla="*/ 0 h 49"/>
                  <a:gd name="T42" fmla="*/ 1401 w 54"/>
                  <a:gd name="T43" fmla="*/ 56 h 49"/>
                  <a:gd name="T44" fmla="*/ 1747 w 54"/>
                  <a:gd name="T45" fmla="*/ 243 h 49"/>
                  <a:gd name="T46" fmla="*/ 2047 w 54"/>
                  <a:gd name="T47" fmla="*/ 300 h 49"/>
                  <a:gd name="T48" fmla="*/ 2342 w 54"/>
                  <a:gd name="T49" fmla="*/ 454 h 4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4"/>
                  <a:gd name="T76" fmla="*/ 0 h 49"/>
                  <a:gd name="T77" fmla="*/ 54 w 54"/>
                  <a:gd name="T78" fmla="*/ 49 h 4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4" h="49">
                    <a:moveTo>
                      <a:pt x="47" y="9"/>
                    </a:moveTo>
                    <a:lnTo>
                      <a:pt x="49" y="14"/>
                    </a:lnTo>
                    <a:lnTo>
                      <a:pt x="51" y="17"/>
                    </a:lnTo>
                    <a:lnTo>
                      <a:pt x="52" y="22"/>
                    </a:lnTo>
                    <a:lnTo>
                      <a:pt x="54" y="27"/>
                    </a:lnTo>
                    <a:lnTo>
                      <a:pt x="49" y="33"/>
                    </a:lnTo>
                    <a:lnTo>
                      <a:pt x="44" y="38"/>
                    </a:lnTo>
                    <a:lnTo>
                      <a:pt x="39" y="43"/>
                    </a:lnTo>
                    <a:lnTo>
                      <a:pt x="36" y="49"/>
                    </a:lnTo>
                    <a:lnTo>
                      <a:pt x="27" y="46"/>
                    </a:lnTo>
                    <a:lnTo>
                      <a:pt x="19" y="41"/>
                    </a:lnTo>
                    <a:lnTo>
                      <a:pt x="9" y="38"/>
                    </a:lnTo>
                    <a:lnTo>
                      <a:pt x="0" y="35"/>
                    </a:lnTo>
                    <a:lnTo>
                      <a:pt x="3" y="30"/>
                    </a:lnTo>
                    <a:lnTo>
                      <a:pt x="4" y="25"/>
                    </a:lnTo>
                    <a:lnTo>
                      <a:pt x="8" y="20"/>
                    </a:lnTo>
                    <a:lnTo>
                      <a:pt x="11" y="16"/>
                    </a:lnTo>
                    <a:lnTo>
                      <a:pt x="14" y="12"/>
                    </a:lnTo>
                    <a:lnTo>
                      <a:pt x="17" y="8"/>
                    </a:lnTo>
                    <a:lnTo>
                      <a:pt x="19" y="3"/>
                    </a:lnTo>
                    <a:lnTo>
                      <a:pt x="22" y="0"/>
                    </a:lnTo>
                    <a:lnTo>
                      <a:pt x="28" y="1"/>
                    </a:lnTo>
                    <a:lnTo>
                      <a:pt x="35" y="5"/>
                    </a:lnTo>
                    <a:lnTo>
                      <a:pt x="41" y="6"/>
                    </a:lnTo>
                    <a:lnTo>
                      <a:pt x="47" y="9"/>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6" name="Freeform 576"/>
              <p:cNvSpPr>
                <a:spLocks/>
              </p:cNvSpPr>
              <p:nvPr/>
            </p:nvSpPr>
            <p:spPr bwMode="auto">
              <a:xfrm>
                <a:off x="2301" y="2763"/>
                <a:ext cx="31" cy="66"/>
              </a:xfrm>
              <a:custGeom>
                <a:avLst/>
                <a:gdLst>
                  <a:gd name="T0" fmla="*/ 0 w 19"/>
                  <a:gd name="T1" fmla="*/ 830 h 40"/>
                  <a:gd name="T2" fmla="*/ 0 w 19"/>
                  <a:gd name="T3" fmla="*/ 1173 h 40"/>
                  <a:gd name="T4" fmla="*/ 55 w 19"/>
                  <a:gd name="T5" fmla="*/ 1492 h 40"/>
                  <a:gd name="T6" fmla="*/ 55 w 19"/>
                  <a:gd name="T7" fmla="*/ 1860 h 40"/>
                  <a:gd name="T8" fmla="*/ 55 w 19"/>
                  <a:gd name="T9" fmla="*/ 2199 h 40"/>
                  <a:gd name="T10" fmla="*/ 206 w 19"/>
                  <a:gd name="T11" fmla="*/ 1860 h 40"/>
                  <a:gd name="T12" fmla="*/ 452 w 19"/>
                  <a:gd name="T13" fmla="*/ 1596 h 40"/>
                  <a:gd name="T14" fmla="*/ 716 w 19"/>
                  <a:gd name="T15" fmla="*/ 1333 h 40"/>
                  <a:gd name="T16" fmla="*/ 956 w 19"/>
                  <a:gd name="T17" fmla="*/ 993 h 40"/>
                  <a:gd name="T18" fmla="*/ 865 w 19"/>
                  <a:gd name="T19" fmla="*/ 711 h 40"/>
                  <a:gd name="T20" fmla="*/ 716 w 19"/>
                  <a:gd name="T21" fmla="*/ 431 h 40"/>
                  <a:gd name="T22" fmla="*/ 625 w 19"/>
                  <a:gd name="T23" fmla="*/ 261 h 40"/>
                  <a:gd name="T24" fmla="*/ 625 w 19"/>
                  <a:gd name="T25" fmla="*/ 0 h 40"/>
                  <a:gd name="T26" fmla="*/ 452 w 19"/>
                  <a:gd name="T27" fmla="*/ 158 h 40"/>
                  <a:gd name="T28" fmla="*/ 300 w 19"/>
                  <a:gd name="T29" fmla="*/ 401 h 40"/>
                  <a:gd name="T30" fmla="*/ 147 w 19"/>
                  <a:gd name="T31" fmla="*/ 602 h 40"/>
                  <a:gd name="T32" fmla="*/ 0 w 19"/>
                  <a:gd name="T33" fmla="*/ 830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
                  <a:gd name="T52" fmla="*/ 0 h 40"/>
                  <a:gd name="T53" fmla="*/ 19 w 19"/>
                  <a:gd name="T54" fmla="*/ 40 h 4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 h="40">
                    <a:moveTo>
                      <a:pt x="0" y="15"/>
                    </a:moveTo>
                    <a:lnTo>
                      <a:pt x="0" y="21"/>
                    </a:lnTo>
                    <a:lnTo>
                      <a:pt x="1" y="27"/>
                    </a:lnTo>
                    <a:lnTo>
                      <a:pt x="1" y="34"/>
                    </a:lnTo>
                    <a:lnTo>
                      <a:pt x="1" y="40"/>
                    </a:lnTo>
                    <a:lnTo>
                      <a:pt x="4" y="34"/>
                    </a:lnTo>
                    <a:lnTo>
                      <a:pt x="9" y="29"/>
                    </a:lnTo>
                    <a:lnTo>
                      <a:pt x="14" y="24"/>
                    </a:lnTo>
                    <a:lnTo>
                      <a:pt x="19" y="18"/>
                    </a:lnTo>
                    <a:lnTo>
                      <a:pt x="17" y="13"/>
                    </a:lnTo>
                    <a:lnTo>
                      <a:pt x="14" y="8"/>
                    </a:lnTo>
                    <a:lnTo>
                      <a:pt x="12" y="5"/>
                    </a:lnTo>
                    <a:lnTo>
                      <a:pt x="12" y="0"/>
                    </a:lnTo>
                    <a:lnTo>
                      <a:pt x="9" y="3"/>
                    </a:lnTo>
                    <a:lnTo>
                      <a:pt x="6" y="7"/>
                    </a:lnTo>
                    <a:lnTo>
                      <a:pt x="3" y="11"/>
                    </a:lnTo>
                    <a:lnTo>
                      <a:pt x="0" y="15"/>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7" name="Freeform 577"/>
              <p:cNvSpPr>
                <a:spLocks/>
              </p:cNvSpPr>
              <p:nvPr/>
            </p:nvSpPr>
            <p:spPr bwMode="auto">
              <a:xfrm>
                <a:off x="2262" y="2749"/>
                <a:ext cx="59" cy="41"/>
              </a:xfrm>
              <a:custGeom>
                <a:avLst/>
                <a:gdLst>
                  <a:gd name="T0" fmla="*/ 1883 w 36"/>
                  <a:gd name="T1" fmla="*/ 484 h 25"/>
                  <a:gd name="T2" fmla="*/ 1703 w 36"/>
                  <a:gd name="T3" fmla="*/ 643 h 25"/>
                  <a:gd name="T4" fmla="*/ 1550 w 36"/>
                  <a:gd name="T5" fmla="*/ 891 h 25"/>
                  <a:gd name="T6" fmla="*/ 1391 w 36"/>
                  <a:gd name="T7" fmla="*/ 1055 h 25"/>
                  <a:gd name="T8" fmla="*/ 1241 w 36"/>
                  <a:gd name="T9" fmla="*/ 1302 h 25"/>
                  <a:gd name="T10" fmla="*/ 888 w 36"/>
                  <a:gd name="T11" fmla="*/ 1151 h 25"/>
                  <a:gd name="T12" fmla="*/ 634 w 36"/>
                  <a:gd name="T13" fmla="*/ 1055 h 25"/>
                  <a:gd name="T14" fmla="*/ 308 w 36"/>
                  <a:gd name="T15" fmla="*/ 891 h 25"/>
                  <a:gd name="T16" fmla="*/ 0 w 36"/>
                  <a:gd name="T17" fmla="*/ 840 h 25"/>
                  <a:gd name="T18" fmla="*/ 151 w 36"/>
                  <a:gd name="T19" fmla="*/ 579 h 25"/>
                  <a:gd name="T20" fmla="*/ 308 w 36"/>
                  <a:gd name="T21" fmla="*/ 407 h 25"/>
                  <a:gd name="T22" fmla="*/ 405 w 36"/>
                  <a:gd name="T23" fmla="*/ 151 h 25"/>
                  <a:gd name="T24" fmla="*/ 577 w 36"/>
                  <a:gd name="T25" fmla="*/ 0 h 25"/>
                  <a:gd name="T26" fmla="*/ 888 w 36"/>
                  <a:gd name="T27" fmla="*/ 56 h 25"/>
                  <a:gd name="T28" fmla="*/ 1241 w 36"/>
                  <a:gd name="T29" fmla="*/ 248 h 25"/>
                  <a:gd name="T30" fmla="*/ 1550 w 36"/>
                  <a:gd name="T31" fmla="*/ 312 h 25"/>
                  <a:gd name="T32" fmla="*/ 1883 w 36"/>
                  <a:gd name="T33" fmla="*/ 484 h 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6"/>
                  <a:gd name="T52" fmla="*/ 0 h 25"/>
                  <a:gd name="T53" fmla="*/ 36 w 36"/>
                  <a:gd name="T54" fmla="*/ 25 h 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6" h="25">
                    <a:moveTo>
                      <a:pt x="36" y="9"/>
                    </a:moveTo>
                    <a:lnTo>
                      <a:pt x="33" y="12"/>
                    </a:lnTo>
                    <a:lnTo>
                      <a:pt x="30" y="17"/>
                    </a:lnTo>
                    <a:lnTo>
                      <a:pt x="27" y="20"/>
                    </a:lnTo>
                    <a:lnTo>
                      <a:pt x="24" y="25"/>
                    </a:lnTo>
                    <a:lnTo>
                      <a:pt x="17" y="22"/>
                    </a:lnTo>
                    <a:lnTo>
                      <a:pt x="12" y="20"/>
                    </a:lnTo>
                    <a:lnTo>
                      <a:pt x="6" y="17"/>
                    </a:lnTo>
                    <a:lnTo>
                      <a:pt x="0" y="16"/>
                    </a:lnTo>
                    <a:lnTo>
                      <a:pt x="3" y="11"/>
                    </a:lnTo>
                    <a:lnTo>
                      <a:pt x="6" y="8"/>
                    </a:lnTo>
                    <a:lnTo>
                      <a:pt x="8" y="3"/>
                    </a:lnTo>
                    <a:lnTo>
                      <a:pt x="11" y="0"/>
                    </a:lnTo>
                    <a:lnTo>
                      <a:pt x="17" y="1"/>
                    </a:lnTo>
                    <a:lnTo>
                      <a:pt x="24" y="5"/>
                    </a:lnTo>
                    <a:lnTo>
                      <a:pt x="30" y="6"/>
                    </a:lnTo>
                    <a:lnTo>
                      <a:pt x="36" y="9"/>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8" name="Freeform 578"/>
              <p:cNvSpPr>
                <a:spLocks/>
              </p:cNvSpPr>
              <p:nvPr/>
            </p:nvSpPr>
            <p:spPr bwMode="auto">
              <a:xfrm>
                <a:off x="2293" y="2767"/>
                <a:ext cx="103" cy="93"/>
              </a:xfrm>
              <a:custGeom>
                <a:avLst/>
                <a:gdLst>
                  <a:gd name="T0" fmla="*/ 2801 w 63"/>
                  <a:gd name="T1" fmla="*/ 548 h 57"/>
                  <a:gd name="T2" fmla="*/ 2905 w 63"/>
                  <a:gd name="T3" fmla="*/ 798 h 57"/>
                  <a:gd name="T4" fmla="*/ 3057 w 63"/>
                  <a:gd name="T5" fmla="*/ 1044 h 57"/>
                  <a:gd name="T6" fmla="*/ 3152 w 63"/>
                  <a:gd name="T7" fmla="*/ 1260 h 57"/>
                  <a:gd name="T8" fmla="*/ 3216 w 63"/>
                  <a:gd name="T9" fmla="*/ 1607 h 57"/>
                  <a:gd name="T10" fmla="*/ 3002 w 63"/>
                  <a:gd name="T11" fmla="*/ 1906 h 57"/>
                  <a:gd name="T12" fmla="*/ 2745 w 63"/>
                  <a:gd name="T13" fmla="*/ 2209 h 57"/>
                  <a:gd name="T14" fmla="*/ 2443 w 63"/>
                  <a:gd name="T15" fmla="*/ 2545 h 57"/>
                  <a:gd name="T16" fmla="*/ 2173 w 63"/>
                  <a:gd name="T17" fmla="*/ 2870 h 57"/>
                  <a:gd name="T18" fmla="*/ 1622 w 63"/>
                  <a:gd name="T19" fmla="*/ 2715 h 57"/>
                  <a:gd name="T20" fmla="*/ 1123 w 63"/>
                  <a:gd name="T21" fmla="*/ 2470 h 57"/>
                  <a:gd name="T22" fmla="*/ 551 w 63"/>
                  <a:gd name="T23" fmla="*/ 2209 h 57"/>
                  <a:gd name="T24" fmla="*/ 0 w 63"/>
                  <a:gd name="T25" fmla="*/ 2056 h 57"/>
                  <a:gd name="T26" fmla="*/ 150 w 63"/>
                  <a:gd name="T27" fmla="*/ 1759 h 57"/>
                  <a:gd name="T28" fmla="*/ 401 w 63"/>
                  <a:gd name="T29" fmla="*/ 1411 h 57"/>
                  <a:gd name="T30" fmla="*/ 551 w 63"/>
                  <a:gd name="T31" fmla="*/ 1202 h 57"/>
                  <a:gd name="T32" fmla="*/ 721 w 63"/>
                  <a:gd name="T33" fmla="*/ 865 h 57"/>
                  <a:gd name="T34" fmla="*/ 880 w 63"/>
                  <a:gd name="T35" fmla="*/ 640 h 57"/>
                  <a:gd name="T36" fmla="*/ 1073 w 63"/>
                  <a:gd name="T37" fmla="*/ 392 h 57"/>
                  <a:gd name="T38" fmla="*/ 1226 w 63"/>
                  <a:gd name="T39" fmla="*/ 240 h 57"/>
                  <a:gd name="T40" fmla="*/ 1382 w 63"/>
                  <a:gd name="T41" fmla="*/ 0 h 57"/>
                  <a:gd name="T42" fmla="*/ 1777 w 63"/>
                  <a:gd name="T43" fmla="*/ 147 h 57"/>
                  <a:gd name="T44" fmla="*/ 2101 w 63"/>
                  <a:gd name="T45" fmla="*/ 240 h 57"/>
                  <a:gd name="T46" fmla="*/ 2500 w 63"/>
                  <a:gd name="T47" fmla="*/ 392 h 57"/>
                  <a:gd name="T48" fmla="*/ 2801 w 63"/>
                  <a:gd name="T49" fmla="*/ 548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3"/>
                  <a:gd name="T76" fmla="*/ 0 h 57"/>
                  <a:gd name="T77" fmla="*/ 63 w 63"/>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3" h="57">
                    <a:moveTo>
                      <a:pt x="55" y="11"/>
                    </a:moveTo>
                    <a:lnTo>
                      <a:pt x="57" y="16"/>
                    </a:lnTo>
                    <a:lnTo>
                      <a:pt x="60" y="21"/>
                    </a:lnTo>
                    <a:lnTo>
                      <a:pt x="62" y="25"/>
                    </a:lnTo>
                    <a:lnTo>
                      <a:pt x="63" y="32"/>
                    </a:lnTo>
                    <a:lnTo>
                      <a:pt x="59" y="38"/>
                    </a:lnTo>
                    <a:lnTo>
                      <a:pt x="54" y="44"/>
                    </a:lnTo>
                    <a:lnTo>
                      <a:pt x="48" y="51"/>
                    </a:lnTo>
                    <a:lnTo>
                      <a:pt x="43" y="57"/>
                    </a:lnTo>
                    <a:lnTo>
                      <a:pt x="32" y="54"/>
                    </a:lnTo>
                    <a:lnTo>
                      <a:pt x="22" y="49"/>
                    </a:lnTo>
                    <a:lnTo>
                      <a:pt x="11" y="44"/>
                    </a:lnTo>
                    <a:lnTo>
                      <a:pt x="0" y="41"/>
                    </a:lnTo>
                    <a:lnTo>
                      <a:pt x="3" y="35"/>
                    </a:lnTo>
                    <a:lnTo>
                      <a:pt x="8" y="28"/>
                    </a:lnTo>
                    <a:lnTo>
                      <a:pt x="11" y="24"/>
                    </a:lnTo>
                    <a:lnTo>
                      <a:pt x="14" y="17"/>
                    </a:lnTo>
                    <a:lnTo>
                      <a:pt x="17" y="13"/>
                    </a:lnTo>
                    <a:lnTo>
                      <a:pt x="21" y="8"/>
                    </a:lnTo>
                    <a:lnTo>
                      <a:pt x="24" y="5"/>
                    </a:lnTo>
                    <a:lnTo>
                      <a:pt x="27" y="0"/>
                    </a:lnTo>
                    <a:lnTo>
                      <a:pt x="35" y="3"/>
                    </a:lnTo>
                    <a:lnTo>
                      <a:pt x="41" y="5"/>
                    </a:lnTo>
                    <a:lnTo>
                      <a:pt x="49" y="8"/>
                    </a:lnTo>
                    <a:lnTo>
                      <a:pt x="55"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9" name="Freeform 579"/>
              <p:cNvSpPr>
                <a:spLocks/>
              </p:cNvSpPr>
              <p:nvPr/>
            </p:nvSpPr>
            <p:spPr bwMode="auto">
              <a:xfrm>
                <a:off x="2303" y="2775"/>
                <a:ext cx="86" cy="77"/>
              </a:xfrm>
              <a:custGeom>
                <a:avLst/>
                <a:gdLst>
                  <a:gd name="T0" fmla="*/ 2225 w 53"/>
                  <a:gd name="T1" fmla="*/ 483 h 47"/>
                  <a:gd name="T2" fmla="*/ 2314 w 53"/>
                  <a:gd name="T3" fmla="*/ 634 h 47"/>
                  <a:gd name="T4" fmla="*/ 2372 w 53"/>
                  <a:gd name="T5" fmla="*/ 888 h 47"/>
                  <a:gd name="T6" fmla="*/ 2462 w 53"/>
                  <a:gd name="T7" fmla="*/ 1144 h 47"/>
                  <a:gd name="T8" fmla="*/ 2551 w 53"/>
                  <a:gd name="T9" fmla="*/ 1391 h 47"/>
                  <a:gd name="T10" fmla="*/ 2314 w 53"/>
                  <a:gd name="T11" fmla="*/ 1627 h 47"/>
                  <a:gd name="T12" fmla="*/ 2148 w 53"/>
                  <a:gd name="T13" fmla="*/ 1874 h 47"/>
                  <a:gd name="T14" fmla="*/ 1915 w 53"/>
                  <a:gd name="T15" fmla="*/ 2220 h 47"/>
                  <a:gd name="T16" fmla="*/ 1679 w 53"/>
                  <a:gd name="T17" fmla="*/ 2426 h 47"/>
                  <a:gd name="T18" fmla="*/ 1235 w 53"/>
                  <a:gd name="T19" fmla="*/ 2279 h 47"/>
                  <a:gd name="T20" fmla="*/ 855 w 53"/>
                  <a:gd name="T21" fmla="*/ 2123 h 47"/>
                  <a:gd name="T22" fmla="*/ 380 w 53"/>
                  <a:gd name="T23" fmla="*/ 1976 h 47"/>
                  <a:gd name="T24" fmla="*/ 0 w 53"/>
                  <a:gd name="T25" fmla="*/ 1792 h 47"/>
                  <a:gd name="T26" fmla="*/ 144 w 53"/>
                  <a:gd name="T27" fmla="*/ 1548 h 47"/>
                  <a:gd name="T28" fmla="*/ 234 w 53"/>
                  <a:gd name="T29" fmla="*/ 1206 h 47"/>
                  <a:gd name="T30" fmla="*/ 380 w 53"/>
                  <a:gd name="T31" fmla="*/ 993 h 47"/>
                  <a:gd name="T32" fmla="*/ 469 w 53"/>
                  <a:gd name="T33" fmla="*/ 736 h 47"/>
                  <a:gd name="T34" fmla="*/ 617 w 53"/>
                  <a:gd name="T35" fmla="*/ 567 h 47"/>
                  <a:gd name="T36" fmla="*/ 761 w 53"/>
                  <a:gd name="T37" fmla="*/ 308 h 47"/>
                  <a:gd name="T38" fmla="*/ 910 w 53"/>
                  <a:gd name="T39" fmla="*/ 151 h 47"/>
                  <a:gd name="T40" fmla="*/ 1058 w 53"/>
                  <a:gd name="T41" fmla="*/ 0 h 47"/>
                  <a:gd name="T42" fmla="*/ 1387 w 53"/>
                  <a:gd name="T43" fmla="*/ 56 h 47"/>
                  <a:gd name="T44" fmla="*/ 1679 w 53"/>
                  <a:gd name="T45" fmla="*/ 211 h 47"/>
                  <a:gd name="T46" fmla="*/ 1915 w 53"/>
                  <a:gd name="T47" fmla="*/ 308 h 47"/>
                  <a:gd name="T48" fmla="*/ 2225 w 53"/>
                  <a:gd name="T49" fmla="*/ 483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3"/>
                  <a:gd name="T76" fmla="*/ 0 h 47"/>
                  <a:gd name="T77" fmla="*/ 53 w 53"/>
                  <a:gd name="T78" fmla="*/ 47 h 4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3" h="47">
                    <a:moveTo>
                      <a:pt x="46" y="9"/>
                    </a:moveTo>
                    <a:lnTo>
                      <a:pt x="48" y="12"/>
                    </a:lnTo>
                    <a:lnTo>
                      <a:pt x="49" y="17"/>
                    </a:lnTo>
                    <a:lnTo>
                      <a:pt x="51" y="22"/>
                    </a:lnTo>
                    <a:lnTo>
                      <a:pt x="53" y="27"/>
                    </a:lnTo>
                    <a:lnTo>
                      <a:pt x="48" y="31"/>
                    </a:lnTo>
                    <a:lnTo>
                      <a:pt x="45" y="36"/>
                    </a:lnTo>
                    <a:lnTo>
                      <a:pt x="40" y="43"/>
                    </a:lnTo>
                    <a:lnTo>
                      <a:pt x="35" y="47"/>
                    </a:lnTo>
                    <a:lnTo>
                      <a:pt x="26" y="44"/>
                    </a:lnTo>
                    <a:lnTo>
                      <a:pt x="18" y="41"/>
                    </a:lnTo>
                    <a:lnTo>
                      <a:pt x="8" y="38"/>
                    </a:lnTo>
                    <a:lnTo>
                      <a:pt x="0" y="35"/>
                    </a:lnTo>
                    <a:lnTo>
                      <a:pt x="3" y="30"/>
                    </a:lnTo>
                    <a:lnTo>
                      <a:pt x="5" y="23"/>
                    </a:lnTo>
                    <a:lnTo>
                      <a:pt x="8" y="19"/>
                    </a:lnTo>
                    <a:lnTo>
                      <a:pt x="10" y="14"/>
                    </a:lnTo>
                    <a:lnTo>
                      <a:pt x="13" y="11"/>
                    </a:lnTo>
                    <a:lnTo>
                      <a:pt x="16" y="6"/>
                    </a:lnTo>
                    <a:lnTo>
                      <a:pt x="19" y="3"/>
                    </a:lnTo>
                    <a:lnTo>
                      <a:pt x="22" y="0"/>
                    </a:lnTo>
                    <a:lnTo>
                      <a:pt x="29" y="1"/>
                    </a:lnTo>
                    <a:lnTo>
                      <a:pt x="35" y="4"/>
                    </a:lnTo>
                    <a:lnTo>
                      <a:pt x="40" y="6"/>
                    </a:lnTo>
                    <a:lnTo>
                      <a:pt x="46" y="9"/>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0" name="Freeform 580"/>
              <p:cNvSpPr>
                <a:spLocks/>
              </p:cNvSpPr>
              <p:nvPr/>
            </p:nvSpPr>
            <p:spPr bwMode="auto">
              <a:xfrm>
                <a:off x="2360" y="2790"/>
                <a:ext cx="29" cy="62"/>
              </a:xfrm>
              <a:custGeom>
                <a:avLst/>
                <a:gdLst>
                  <a:gd name="T0" fmla="*/ 0 w 18"/>
                  <a:gd name="T1" fmla="*/ 716 h 38"/>
                  <a:gd name="T2" fmla="*/ 0 w 18"/>
                  <a:gd name="T3" fmla="*/ 1044 h 38"/>
                  <a:gd name="T4" fmla="*/ 0 w 18"/>
                  <a:gd name="T5" fmla="*/ 1302 h 38"/>
                  <a:gd name="T6" fmla="*/ 0 w 18"/>
                  <a:gd name="T7" fmla="*/ 1607 h 38"/>
                  <a:gd name="T8" fmla="*/ 0 w 18"/>
                  <a:gd name="T9" fmla="*/ 1906 h 38"/>
                  <a:gd name="T10" fmla="*/ 230 w 18"/>
                  <a:gd name="T11" fmla="*/ 1703 h 38"/>
                  <a:gd name="T12" fmla="*/ 459 w 18"/>
                  <a:gd name="T13" fmla="*/ 1354 h 38"/>
                  <a:gd name="T14" fmla="*/ 598 w 18"/>
                  <a:gd name="T15" fmla="*/ 1113 h 38"/>
                  <a:gd name="T16" fmla="*/ 823 w 18"/>
                  <a:gd name="T17" fmla="*/ 894 h 38"/>
                  <a:gd name="T18" fmla="*/ 740 w 18"/>
                  <a:gd name="T19" fmla="*/ 640 h 38"/>
                  <a:gd name="T20" fmla="*/ 651 w 18"/>
                  <a:gd name="T21" fmla="*/ 392 h 38"/>
                  <a:gd name="T22" fmla="*/ 598 w 18"/>
                  <a:gd name="T23" fmla="*/ 147 h 38"/>
                  <a:gd name="T24" fmla="*/ 511 w 18"/>
                  <a:gd name="T25" fmla="*/ 0 h 38"/>
                  <a:gd name="T26" fmla="*/ 371 w 18"/>
                  <a:gd name="T27" fmla="*/ 147 h 38"/>
                  <a:gd name="T28" fmla="*/ 317 w 18"/>
                  <a:gd name="T29" fmla="*/ 336 h 38"/>
                  <a:gd name="T30" fmla="*/ 143 w 18"/>
                  <a:gd name="T31" fmla="*/ 548 h 38"/>
                  <a:gd name="T32" fmla="*/ 0 w 18"/>
                  <a:gd name="T33" fmla="*/ 716 h 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
                  <a:gd name="T52" fmla="*/ 0 h 38"/>
                  <a:gd name="T53" fmla="*/ 18 w 18"/>
                  <a:gd name="T54" fmla="*/ 38 h 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 h="38">
                    <a:moveTo>
                      <a:pt x="0" y="14"/>
                    </a:moveTo>
                    <a:lnTo>
                      <a:pt x="0" y="21"/>
                    </a:lnTo>
                    <a:lnTo>
                      <a:pt x="0" y="26"/>
                    </a:lnTo>
                    <a:lnTo>
                      <a:pt x="0" y="32"/>
                    </a:lnTo>
                    <a:lnTo>
                      <a:pt x="0" y="38"/>
                    </a:lnTo>
                    <a:lnTo>
                      <a:pt x="5" y="34"/>
                    </a:lnTo>
                    <a:lnTo>
                      <a:pt x="10" y="27"/>
                    </a:lnTo>
                    <a:lnTo>
                      <a:pt x="13" y="22"/>
                    </a:lnTo>
                    <a:lnTo>
                      <a:pt x="18" y="18"/>
                    </a:lnTo>
                    <a:lnTo>
                      <a:pt x="16" y="13"/>
                    </a:lnTo>
                    <a:lnTo>
                      <a:pt x="14" y="8"/>
                    </a:lnTo>
                    <a:lnTo>
                      <a:pt x="13" y="3"/>
                    </a:lnTo>
                    <a:lnTo>
                      <a:pt x="11" y="0"/>
                    </a:lnTo>
                    <a:lnTo>
                      <a:pt x="8" y="3"/>
                    </a:lnTo>
                    <a:lnTo>
                      <a:pt x="7" y="7"/>
                    </a:lnTo>
                    <a:lnTo>
                      <a:pt x="3" y="11"/>
                    </a:lnTo>
                    <a:lnTo>
                      <a:pt x="0" y="14"/>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1" name="Freeform 581"/>
              <p:cNvSpPr>
                <a:spLocks/>
              </p:cNvSpPr>
              <p:nvPr/>
            </p:nvSpPr>
            <p:spPr bwMode="auto">
              <a:xfrm>
                <a:off x="2319" y="2775"/>
                <a:ext cx="59" cy="37"/>
              </a:xfrm>
              <a:custGeom>
                <a:avLst/>
                <a:gdLst>
                  <a:gd name="T0" fmla="*/ 1883 w 36"/>
                  <a:gd name="T1" fmla="*/ 404 h 23"/>
                  <a:gd name="T2" fmla="*/ 1703 w 36"/>
                  <a:gd name="T3" fmla="*/ 539 h 23"/>
                  <a:gd name="T4" fmla="*/ 1647 w 36"/>
                  <a:gd name="T5" fmla="*/ 730 h 23"/>
                  <a:gd name="T6" fmla="*/ 1455 w 36"/>
                  <a:gd name="T7" fmla="*/ 883 h 23"/>
                  <a:gd name="T8" fmla="*/ 1298 w 36"/>
                  <a:gd name="T9" fmla="*/ 1046 h 23"/>
                  <a:gd name="T10" fmla="*/ 993 w 36"/>
                  <a:gd name="T11" fmla="*/ 883 h 23"/>
                  <a:gd name="T12" fmla="*/ 634 w 36"/>
                  <a:gd name="T13" fmla="*/ 867 h 23"/>
                  <a:gd name="T14" fmla="*/ 308 w 36"/>
                  <a:gd name="T15" fmla="*/ 730 h 23"/>
                  <a:gd name="T16" fmla="*/ 0 w 36"/>
                  <a:gd name="T17" fmla="*/ 650 h 23"/>
                  <a:gd name="T18" fmla="*/ 151 w 36"/>
                  <a:gd name="T19" fmla="*/ 507 h 23"/>
                  <a:gd name="T20" fmla="*/ 308 w 36"/>
                  <a:gd name="T21" fmla="*/ 282 h 23"/>
                  <a:gd name="T22" fmla="*/ 483 w 36"/>
                  <a:gd name="T23" fmla="*/ 142 h 23"/>
                  <a:gd name="T24" fmla="*/ 634 w 36"/>
                  <a:gd name="T25" fmla="*/ 0 h 23"/>
                  <a:gd name="T26" fmla="*/ 993 w 36"/>
                  <a:gd name="T27" fmla="*/ 55 h 23"/>
                  <a:gd name="T28" fmla="*/ 1298 w 36"/>
                  <a:gd name="T29" fmla="*/ 175 h 23"/>
                  <a:gd name="T30" fmla="*/ 1550 w 36"/>
                  <a:gd name="T31" fmla="*/ 282 h 23"/>
                  <a:gd name="T32" fmla="*/ 1883 w 36"/>
                  <a:gd name="T33" fmla="*/ 404 h 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6"/>
                  <a:gd name="T52" fmla="*/ 0 h 23"/>
                  <a:gd name="T53" fmla="*/ 36 w 36"/>
                  <a:gd name="T54" fmla="*/ 23 h 2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6" h="23">
                    <a:moveTo>
                      <a:pt x="36" y="9"/>
                    </a:moveTo>
                    <a:lnTo>
                      <a:pt x="33" y="12"/>
                    </a:lnTo>
                    <a:lnTo>
                      <a:pt x="32" y="16"/>
                    </a:lnTo>
                    <a:lnTo>
                      <a:pt x="28" y="20"/>
                    </a:lnTo>
                    <a:lnTo>
                      <a:pt x="25" y="23"/>
                    </a:lnTo>
                    <a:lnTo>
                      <a:pt x="19" y="20"/>
                    </a:lnTo>
                    <a:lnTo>
                      <a:pt x="12" y="19"/>
                    </a:lnTo>
                    <a:lnTo>
                      <a:pt x="6" y="16"/>
                    </a:lnTo>
                    <a:lnTo>
                      <a:pt x="0" y="14"/>
                    </a:lnTo>
                    <a:lnTo>
                      <a:pt x="3" y="11"/>
                    </a:lnTo>
                    <a:lnTo>
                      <a:pt x="6" y="6"/>
                    </a:lnTo>
                    <a:lnTo>
                      <a:pt x="9" y="3"/>
                    </a:lnTo>
                    <a:lnTo>
                      <a:pt x="12" y="0"/>
                    </a:lnTo>
                    <a:lnTo>
                      <a:pt x="19" y="1"/>
                    </a:lnTo>
                    <a:lnTo>
                      <a:pt x="25" y="4"/>
                    </a:lnTo>
                    <a:lnTo>
                      <a:pt x="30" y="6"/>
                    </a:lnTo>
                    <a:lnTo>
                      <a:pt x="36" y="9"/>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 name="Freeform 582"/>
              <p:cNvSpPr>
                <a:spLocks/>
              </p:cNvSpPr>
              <p:nvPr/>
            </p:nvSpPr>
            <p:spPr bwMode="auto">
              <a:xfrm>
                <a:off x="2643" y="2883"/>
                <a:ext cx="99" cy="95"/>
              </a:xfrm>
              <a:custGeom>
                <a:avLst/>
                <a:gdLst>
                  <a:gd name="T0" fmla="*/ 2616 w 61"/>
                  <a:gd name="T1" fmla="*/ 504 h 58"/>
                  <a:gd name="T2" fmla="*/ 2705 w 61"/>
                  <a:gd name="T3" fmla="*/ 826 h 58"/>
                  <a:gd name="T4" fmla="*/ 2787 w 61"/>
                  <a:gd name="T5" fmla="*/ 1086 h 58"/>
                  <a:gd name="T6" fmla="*/ 2853 w 61"/>
                  <a:gd name="T7" fmla="*/ 1353 h 58"/>
                  <a:gd name="T8" fmla="*/ 2942 w 61"/>
                  <a:gd name="T9" fmla="*/ 1626 h 58"/>
                  <a:gd name="T10" fmla="*/ 2705 w 61"/>
                  <a:gd name="T11" fmla="*/ 1938 h 58"/>
                  <a:gd name="T12" fmla="*/ 2462 w 61"/>
                  <a:gd name="T13" fmla="*/ 2216 h 58"/>
                  <a:gd name="T14" fmla="*/ 2253 w 61"/>
                  <a:gd name="T15" fmla="*/ 2663 h 58"/>
                  <a:gd name="T16" fmla="*/ 2017 w 61"/>
                  <a:gd name="T17" fmla="*/ 3015 h 58"/>
                  <a:gd name="T18" fmla="*/ 1480 w 61"/>
                  <a:gd name="T19" fmla="*/ 2755 h 58"/>
                  <a:gd name="T20" fmla="*/ 1001 w 61"/>
                  <a:gd name="T21" fmla="*/ 2583 h 58"/>
                  <a:gd name="T22" fmla="*/ 472 w 61"/>
                  <a:gd name="T23" fmla="*/ 2334 h 58"/>
                  <a:gd name="T24" fmla="*/ 0 w 61"/>
                  <a:gd name="T25" fmla="*/ 2178 h 58"/>
                  <a:gd name="T26" fmla="*/ 179 w 61"/>
                  <a:gd name="T27" fmla="*/ 1792 h 58"/>
                  <a:gd name="T28" fmla="*/ 325 w 61"/>
                  <a:gd name="T29" fmla="*/ 1522 h 58"/>
                  <a:gd name="T30" fmla="*/ 472 w 61"/>
                  <a:gd name="T31" fmla="*/ 1240 h 58"/>
                  <a:gd name="T32" fmla="*/ 617 w 61"/>
                  <a:gd name="T33" fmla="*/ 929 h 58"/>
                  <a:gd name="T34" fmla="*/ 766 w 61"/>
                  <a:gd name="T35" fmla="*/ 663 h 58"/>
                  <a:gd name="T36" fmla="*/ 946 w 61"/>
                  <a:gd name="T37" fmla="*/ 405 h 58"/>
                  <a:gd name="T38" fmla="*/ 1091 w 61"/>
                  <a:gd name="T39" fmla="*/ 211 h 58"/>
                  <a:gd name="T40" fmla="*/ 1243 w 61"/>
                  <a:gd name="T41" fmla="*/ 0 h 58"/>
                  <a:gd name="T42" fmla="*/ 1625 w 61"/>
                  <a:gd name="T43" fmla="*/ 92 h 58"/>
                  <a:gd name="T44" fmla="*/ 1915 w 61"/>
                  <a:gd name="T45" fmla="*/ 247 h 58"/>
                  <a:gd name="T46" fmla="*/ 2318 w 61"/>
                  <a:gd name="T47" fmla="*/ 346 h 58"/>
                  <a:gd name="T48" fmla="*/ 2616 w 61"/>
                  <a:gd name="T49" fmla="*/ 504 h 5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1"/>
                  <a:gd name="T76" fmla="*/ 0 h 58"/>
                  <a:gd name="T77" fmla="*/ 61 w 61"/>
                  <a:gd name="T78" fmla="*/ 58 h 5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1" h="58">
                    <a:moveTo>
                      <a:pt x="54" y="10"/>
                    </a:moveTo>
                    <a:lnTo>
                      <a:pt x="56" y="16"/>
                    </a:lnTo>
                    <a:lnTo>
                      <a:pt x="58" y="21"/>
                    </a:lnTo>
                    <a:lnTo>
                      <a:pt x="59" y="26"/>
                    </a:lnTo>
                    <a:lnTo>
                      <a:pt x="61" y="31"/>
                    </a:lnTo>
                    <a:lnTo>
                      <a:pt x="56" y="37"/>
                    </a:lnTo>
                    <a:lnTo>
                      <a:pt x="51" y="43"/>
                    </a:lnTo>
                    <a:lnTo>
                      <a:pt x="47" y="51"/>
                    </a:lnTo>
                    <a:lnTo>
                      <a:pt x="42" y="58"/>
                    </a:lnTo>
                    <a:lnTo>
                      <a:pt x="31" y="53"/>
                    </a:lnTo>
                    <a:lnTo>
                      <a:pt x="21" y="50"/>
                    </a:lnTo>
                    <a:lnTo>
                      <a:pt x="10" y="45"/>
                    </a:lnTo>
                    <a:lnTo>
                      <a:pt x="0" y="42"/>
                    </a:lnTo>
                    <a:lnTo>
                      <a:pt x="4" y="35"/>
                    </a:lnTo>
                    <a:lnTo>
                      <a:pt x="7" y="29"/>
                    </a:lnTo>
                    <a:lnTo>
                      <a:pt x="10" y="24"/>
                    </a:lnTo>
                    <a:lnTo>
                      <a:pt x="13" y="18"/>
                    </a:lnTo>
                    <a:lnTo>
                      <a:pt x="16" y="13"/>
                    </a:lnTo>
                    <a:lnTo>
                      <a:pt x="20" y="8"/>
                    </a:lnTo>
                    <a:lnTo>
                      <a:pt x="23" y="4"/>
                    </a:lnTo>
                    <a:lnTo>
                      <a:pt x="26" y="0"/>
                    </a:lnTo>
                    <a:lnTo>
                      <a:pt x="34" y="2"/>
                    </a:lnTo>
                    <a:lnTo>
                      <a:pt x="40" y="5"/>
                    </a:lnTo>
                    <a:lnTo>
                      <a:pt x="48" y="7"/>
                    </a:lnTo>
                    <a:lnTo>
                      <a:pt x="54"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 name="Freeform 583"/>
              <p:cNvSpPr>
                <a:spLocks/>
              </p:cNvSpPr>
              <p:nvPr/>
            </p:nvSpPr>
            <p:spPr bwMode="auto">
              <a:xfrm>
                <a:off x="2651" y="2891"/>
                <a:ext cx="87" cy="78"/>
              </a:xfrm>
              <a:custGeom>
                <a:avLst/>
                <a:gdLst>
                  <a:gd name="T0" fmla="*/ 2446 w 53"/>
                  <a:gd name="T1" fmla="*/ 384 h 48"/>
                  <a:gd name="T2" fmla="*/ 2544 w 53"/>
                  <a:gd name="T3" fmla="*/ 622 h 48"/>
                  <a:gd name="T4" fmla="*/ 2559 w 53"/>
                  <a:gd name="T5" fmla="*/ 863 h 48"/>
                  <a:gd name="T6" fmla="*/ 2708 w 53"/>
                  <a:gd name="T7" fmla="*/ 1090 h 48"/>
                  <a:gd name="T8" fmla="*/ 2805 w 53"/>
                  <a:gd name="T9" fmla="*/ 1326 h 48"/>
                  <a:gd name="T10" fmla="*/ 2559 w 53"/>
                  <a:gd name="T11" fmla="*/ 1554 h 48"/>
                  <a:gd name="T12" fmla="*/ 2374 w 53"/>
                  <a:gd name="T13" fmla="*/ 1792 h 48"/>
                  <a:gd name="T14" fmla="*/ 2116 w 53"/>
                  <a:gd name="T15" fmla="*/ 2007 h 48"/>
                  <a:gd name="T16" fmla="*/ 1957 w 53"/>
                  <a:gd name="T17" fmla="*/ 2334 h 48"/>
                  <a:gd name="T18" fmla="*/ 1407 w 53"/>
                  <a:gd name="T19" fmla="*/ 2189 h 48"/>
                  <a:gd name="T20" fmla="*/ 950 w 53"/>
                  <a:gd name="T21" fmla="*/ 1952 h 48"/>
                  <a:gd name="T22" fmla="*/ 407 w 53"/>
                  <a:gd name="T23" fmla="*/ 1792 h 48"/>
                  <a:gd name="T24" fmla="*/ 0 w 53"/>
                  <a:gd name="T25" fmla="*/ 1643 h 48"/>
                  <a:gd name="T26" fmla="*/ 151 w 53"/>
                  <a:gd name="T27" fmla="*/ 1402 h 48"/>
                  <a:gd name="T28" fmla="*/ 248 w 53"/>
                  <a:gd name="T29" fmla="*/ 1159 h 48"/>
                  <a:gd name="T30" fmla="*/ 407 w 53"/>
                  <a:gd name="T31" fmla="*/ 921 h 48"/>
                  <a:gd name="T32" fmla="*/ 517 w 53"/>
                  <a:gd name="T33" fmla="*/ 679 h 48"/>
                  <a:gd name="T34" fmla="*/ 668 w 53"/>
                  <a:gd name="T35" fmla="*/ 531 h 48"/>
                  <a:gd name="T36" fmla="*/ 849 w 53"/>
                  <a:gd name="T37" fmla="*/ 327 h 48"/>
                  <a:gd name="T38" fmla="*/ 950 w 53"/>
                  <a:gd name="T39" fmla="*/ 145 h 48"/>
                  <a:gd name="T40" fmla="*/ 1097 w 53"/>
                  <a:gd name="T41" fmla="*/ 0 h 48"/>
                  <a:gd name="T42" fmla="*/ 1407 w 53"/>
                  <a:gd name="T43" fmla="*/ 89 h 48"/>
                  <a:gd name="T44" fmla="*/ 1801 w 53"/>
                  <a:gd name="T45" fmla="*/ 145 h 48"/>
                  <a:gd name="T46" fmla="*/ 2116 w 53"/>
                  <a:gd name="T47" fmla="*/ 327 h 48"/>
                  <a:gd name="T48" fmla="*/ 2446 w 53"/>
                  <a:gd name="T49" fmla="*/ 384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3"/>
                  <a:gd name="T76" fmla="*/ 0 h 48"/>
                  <a:gd name="T77" fmla="*/ 53 w 53"/>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3" h="48">
                    <a:moveTo>
                      <a:pt x="46" y="8"/>
                    </a:moveTo>
                    <a:lnTo>
                      <a:pt x="48" y="13"/>
                    </a:lnTo>
                    <a:lnTo>
                      <a:pt x="49" y="18"/>
                    </a:lnTo>
                    <a:lnTo>
                      <a:pt x="51" y="22"/>
                    </a:lnTo>
                    <a:lnTo>
                      <a:pt x="53" y="27"/>
                    </a:lnTo>
                    <a:lnTo>
                      <a:pt x="49" y="32"/>
                    </a:lnTo>
                    <a:lnTo>
                      <a:pt x="45" y="37"/>
                    </a:lnTo>
                    <a:lnTo>
                      <a:pt x="40" y="41"/>
                    </a:lnTo>
                    <a:lnTo>
                      <a:pt x="37" y="48"/>
                    </a:lnTo>
                    <a:lnTo>
                      <a:pt x="27" y="45"/>
                    </a:lnTo>
                    <a:lnTo>
                      <a:pt x="18" y="40"/>
                    </a:lnTo>
                    <a:lnTo>
                      <a:pt x="8" y="37"/>
                    </a:lnTo>
                    <a:lnTo>
                      <a:pt x="0" y="34"/>
                    </a:lnTo>
                    <a:lnTo>
                      <a:pt x="3" y="29"/>
                    </a:lnTo>
                    <a:lnTo>
                      <a:pt x="5" y="24"/>
                    </a:lnTo>
                    <a:lnTo>
                      <a:pt x="8" y="19"/>
                    </a:lnTo>
                    <a:lnTo>
                      <a:pt x="10" y="14"/>
                    </a:lnTo>
                    <a:lnTo>
                      <a:pt x="13" y="11"/>
                    </a:lnTo>
                    <a:lnTo>
                      <a:pt x="16" y="7"/>
                    </a:lnTo>
                    <a:lnTo>
                      <a:pt x="18" y="3"/>
                    </a:lnTo>
                    <a:lnTo>
                      <a:pt x="21" y="0"/>
                    </a:lnTo>
                    <a:lnTo>
                      <a:pt x="27" y="2"/>
                    </a:lnTo>
                    <a:lnTo>
                      <a:pt x="34" y="3"/>
                    </a:lnTo>
                    <a:lnTo>
                      <a:pt x="40" y="7"/>
                    </a:lnTo>
                    <a:lnTo>
                      <a:pt x="46" y="8"/>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 name="Freeform 584"/>
              <p:cNvSpPr>
                <a:spLocks/>
              </p:cNvSpPr>
              <p:nvPr/>
            </p:nvSpPr>
            <p:spPr bwMode="auto">
              <a:xfrm>
                <a:off x="2708" y="2904"/>
                <a:ext cx="30" cy="65"/>
              </a:xfrm>
              <a:custGeom>
                <a:avLst/>
                <a:gdLst>
                  <a:gd name="T0" fmla="*/ 0 w 18"/>
                  <a:gd name="T1" fmla="*/ 679 h 40"/>
                  <a:gd name="T2" fmla="*/ 0 w 18"/>
                  <a:gd name="T3" fmla="*/ 1011 h 40"/>
                  <a:gd name="T4" fmla="*/ 0 w 18"/>
                  <a:gd name="T5" fmla="*/ 1305 h 40"/>
                  <a:gd name="T6" fmla="*/ 0 w 18"/>
                  <a:gd name="T7" fmla="*/ 1619 h 40"/>
                  <a:gd name="T8" fmla="*/ 103 w 18"/>
                  <a:gd name="T9" fmla="*/ 1944 h 40"/>
                  <a:gd name="T10" fmla="*/ 287 w 18"/>
                  <a:gd name="T11" fmla="*/ 1619 h 40"/>
                  <a:gd name="T12" fmla="*/ 603 w 18"/>
                  <a:gd name="T13" fmla="*/ 1402 h 40"/>
                  <a:gd name="T14" fmla="*/ 812 w 18"/>
                  <a:gd name="T15" fmla="*/ 1159 h 40"/>
                  <a:gd name="T16" fmla="*/ 1063 w 18"/>
                  <a:gd name="T17" fmla="*/ 921 h 40"/>
                  <a:gd name="T18" fmla="*/ 963 w 18"/>
                  <a:gd name="T19" fmla="*/ 679 h 40"/>
                  <a:gd name="T20" fmla="*/ 812 w 18"/>
                  <a:gd name="T21" fmla="*/ 475 h 40"/>
                  <a:gd name="T22" fmla="*/ 797 w 18"/>
                  <a:gd name="T23" fmla="*/ 236 h 40"/>
                  <a:gd name="T24" fmla="*/ 638 w 18"/>
                  <a:gd name="T25" fmla="*/ 0 h 40"/>
                  <a:gd name="T26" fmla="*/ 478 w 18"/>
                  <a:gd name="T27" fmla="*/ 145 h 40"/>
                  <a:gd name="T28" fmla="*/ 425 w 18"/>
                  <a:gd name="T29" fmla="*/ 293 h 40"/>
                  <a:gd name="T30" fmla="*/ 172 w 18"/>
                  <a:gd name="T31" fmla="*/ 531 h 40"/>
                  <a:gd name="T32" fmla="*/ 0 w 18"/>
                  <a:gd name="T33" fmla="*/ 679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
                  <a:gd name="T52" fmla="*/ 0 h 40"/>
                  <a:gd name="T53" fmla="*/ 18 w 18"/>
                  <a:gd name="T54" fmla="*/ 40 h 4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 h="40">
                    <a:moveTo>
                      <a:pt x="0" y="14"/>
                    </a:moveTo>
                    <a:lnTo>
                      <a:pt x="0" y="21"/>
                    </a:lnTo>
                    <a:lnTo>
                      <a:pt x="0" y="27"/>
                    </a:lnTo>
                    <a:lnTo>
                      <a:pt x="0" y="33"/>
                    </a:lnTo>
                    <a:lnTo>
                      <a:pt x="2" y="40"/>
                    </a:lnTo>
                    <a:lnTo>
                      <a:pt x="5" y="33"/>
                    </a:lnTo>
                    <a:lnTo>
                      <a:pt x="10" y="29"/>
                    </a:lnTo>
                    <a:lnTo>
                      <a:pt x="14" y="24"/>
                    </a:lnTo>
                    <a:lnTo>
                      <a:pt x="18" y="19"/>
                    </a:lnTo>
                    <a:lnTo>
                      <a:pt x="16" y="14"/>
                    </a:lnTo>
                    <a:lnTo>
                      <a:pt x="14" y="10"/>
                    </a:lnTo>
                    <a:lnTo>
                      <a:pt x="13" y="5"/>
                    </a:lnTo>
                    <a:lnTo>
                      <a:pt x="11" y="0"/>
                    </a:lnTo>
                    <a:lnTo>
                      <a:pt x="8" y="3"/>
                    </a:lnTo>
                    <a:lnTo>
                      <a:pt x="7" y="6"/>
                    </a:lnTo>
                    <a:lnTo>
                      <a:pt x="3" y="11"/>
                    </a:lnTo>
                    <a:lnTo>
                      <a:pt x="0" y="14"/>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5" name="Freeform 585"/>
              <p:cNvSpPr>
                <a:spLocks/>
              </p:cNvSpPr>
              <p:nvPr/>
            </p:nvSpPr>
            <p:spPr bwMode="auto">
              <a:xfrm>
                <a:off x="2667" y="2889"/>
                <a:ext cx="62" cy="41"/>
              </a:xfrm>
              <a:custGeom>
                <a:avLst/>
                <a:gdLst>
                  <a:gd name="T0" fmla="*/ 1906 w 38"/>
                  <a:gd name="T1" fmla="*/ 484 h 25"/>
                  <a:gd name="T2" fmla="*/ 1759 w 38"/>
                  <a:gd name="T3" fmla="*/ 736 h 25"/>
                  <a:gd name="T4" fmla="*/ 1607 w 38"/>
                  <a:gd name="T5" fmla="*/ 891 h 25"/>
                  <a:gd name="T6" fmla="*/ 1411 w 38"/>
                  <a:gd name="T7" fmla="*/ 1151 h 25"/>
                  <a:gd name="T8" fmla="*/ 1260 w 38"/>
                  <a:gd name="T9" fmla="*/ 1302 h 25"/>
                  <a:gd name="T10" fmla="*/ 956 w 38"/>
                  <a:gd name="T11" fmla="*/ 1151 h 25"/>
                  <a:gd name="T12" fmla="*/ 625 w 38"/>
                  <a:gd name="T13" fmla="*/ 1055 h 25"/>
                  <a:gd name="T14" fmla="*/ 300 w 38"/>
                  <a:gd name="T15" fmla="*/ 891 h 25"/>
                  <a:gd name="T16" fmla="*/ 0 w 38"/>
                  <a:gd name="T17" fmla="*/ 794 h 25"/>
                  <a:gd name="T18" fmla="*/ 147 w 38"/>
                  <a:gd name="T19" fmla="*/ 643 h 25"/>
                  <a:gd name="T20" fmla="*/ 300 w 38"/>
                  <a:gd name="T21" fmla="*/ 407 h 25"/>
                  <a:gd name="T22" fmla="*/ 452 w 38"/>
                  <a:gd name="T23" fmla="*/ 215 h 25"/>
                  <a:gd name="T24" fmla="*/ 625 w 38"/>
                  <a:gd name="T25" fmla="*/ 0 h 25"/>
                  <a:gd name="T26" fmla="*/ 956 w 38"/>
                  <a:gd name="T27" fmla="*/ 56 h 25"/>
                  <a:gd name="T28" fmla="*/ 1260 w 38"/>
                  <a:gd name="T29" fmla="*/ 215 h 25"/>
                  <a:gd name="T30" fmla="*/ 1607 w 38"/>
                  <a:gd name="T31" fmla="*/ 312 h 25"/>
                  <a:gd name="T32" fmla="*/ 1906 w 38"/>
                  <a:gd name="T33" fmla="*/ 484 h 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8"/>
                  <a:gd name="T52" fmla="*/ 0 h 25"/>
                  <a:gd name="T53" fmla="*/ 38 w 38"/>
                  <a:gd name="T54" fmla="*/ 25 h 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8" h="25">
                    <a:moveTo>
                      <a:pt x="38" y="9"/>
                    </a:moveTo>
                    <a:lnTo>
                      <a:pt x="35" y="14"/>
                    </a:lnTo>
                    <a:lnTo>
                      <a:pt x="32" y="17"/>
                    </a:lnTo>
                    <a:lnTo>
                      <a:pt x="28" y="22"/>
                    </a:lnTo>
                    <a:lnTo>
                      <a:pt x="25" y="25"/>
                    </a:lnTo>
                    <a:lnTo>
                      <a:pt x="19" y="22"/>
                    </a:lnTo>
                    <a:lnTo>
                      <a:pt x="12" y="20"/>
                    </a:lnTo>
                    <a:lnTo>
                      <a:pt x="6" y="17"/>
                    </a:lnTo>
                    <a:lnTo>
                      <a:pt x="0" y="15"/>
                    </a:lnTo>
                    <a:lnTo>
                      <a:pt x="3" y="12"/>
                    </a:lnTo>
                    <a:lnTo>
                      <a:pt x="6" y="8"/>
                    </a:lnTo>
                    <a:lnTo>
                      <a:pt x="9" y="4"/>
                    </a:lnTo>
                    <a:lnTo>
                      <a:pt x="12" y="0"/>
                    </a:lnTo>
                    <a:lnTo>
                      <a:pt x="19" y="1"/>
                    </a:lnTo>
                    <a:lnTo>
                      <a:pt x="25" y="4"/>
                    </a:lnTo>
                    <a:lnTo>
                      <a:pt x="32" y="6"/>
                    </a:lnTo>
                    <a:lnTo>
                      <a:pt x="38" y="9"/>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 name="Freeform 586"/>
              <p:cNvSpPr>
                <a:spLocks/>
              </p:cNvSpPr>
              <p:nvPr/>
            </p:nvSpPr>
            <p:spPr bwMode="auto">
              <a:xfrm>
                <a:off x="2711" y="2907"/>
                <a:ext cx="102" cy="93"/>
              </a:xfrm>
              <a:custGeom>
                <a:avLst/>
                <a:gdLst>
                  <a:gd name="T0" fmla="*/ 2894 w 62"/>
                  <a:gd name="T1" fmla="*/ 452 h 57"/>
                  <a:gd name="T2" fmla="*/ 2932 w 62"/>
                  <a:gd name="T3" fmla="*/ 798 h 57"/>
                  <a:gd name="T4" fmla="*/ 3169 w 62"/>
                  <a:gd name="T5" fmla="*/ 1020 h 57"/>
                  <a:gd name="T6" fmla="*/ 3231 w 62"/>
                  <a:gd name="T7" fmla="*/ 1260 h 57"/>
                  <a:gd name="T8" fmla="*/ 3327 w 62"/>
                  <a:gd name="T9" fmla="*/ 1560 h 57"/>
                  <a:gd name="T10" fmla="*/ 3078 w 62"/>
                  <a:gd name="T11" fmla="*/ 1906 h 57"/>
                  <a:gd name="T12" fmla="*/ 2795 w 62"/>
                  <a:gd name="T13" fmla="*/ 2209 h 57"/>
                  <a:gd name="T14" fmla="*/ 2484 w 62"/>
                  <a:gd name="T15" fmla="*/ 2545 h 57"/>
                  <a:gd name="T16" fmla="*/ 2181 w 62"/>
                  <a:gd name="T17" fmla="*/ 2870 h 57"/>
                  <a:gd name="T18" fmla="*/ 1602 w 62"/>
                  <a:gd name="T19" fmla="*/ 2622 h 57"/>
                  <a:gd name="T20" fmla="*/ 1069 w 62"/>
                  <a:gd name="T21" fmla="*/ 2470 h 57"/>
                  <a:gd name="T22" fmla="*/ 490 w 62"/>
                  <a:gd name="T23" fmla="*/ 2209 h 57"/>
                  <a:gd name="T24" fmla="*/ 0 w 62"/>
                  <a:gd name="T25" fmla="*/ 2056 h 57"/>
                  <a:gd name="T26" fmla="*/ 156 w 62"/>
                  <a:gd name="T27" fmla="*/ 1759 h 57"/>
                  <a:gd name="T28" fmla="*/ 316 w 62"/>
                  <a:gd name="T29" fmla="*/ 1411 h 57"/>
                  <a:gd name="T30" fmla="*/ 490 w 62"/>
                  <a:gd name="T31" fmla="*/ 1202 h 57"/>
                  <a:gd name="T32" fmla="*/ 650 w 62"/>
                  <a:gd name="T33" fmla="*/ 865 h 57"/>
                  <a:gd name="T34" fmla="*/ 855 w 62"/>
                  <a:gd name="T35" fmla="*/ 625 h 57"/>
                  <a:gd name="T36" fmla="*/ 1010 w 62"/>
                  <a:gd name="T37" fmla="*/ 392 h 57"/>
                  <a:gd name="T38" fmla="*/ 1171 w 62"/>
                  <a:gd name="T39" fmla="*/ 147 h 57"/>
                  <a:gd name="T40" fmla="*/ 1326 w 62"/>
                  <a:gd name="T41" fmla="*/ 0 h 57"/>
                  <a:gd name="T42" fmla="*/ 1759 w 62"/>
                  <a:gd name="T43" fmla="*/ 55 h 57"/>
                  <a:gd name="T44" fmla="*/ 2155 w 62"/>
                  <a:gd name="T45" fmla="*/ 206 h 57"/>
                  <a:gd name="T46" fmla="*/ 2520 w 62"/>
                  <a:gd name="T47" fmla="*/ 300 h 57"/>
                  <a:gd name="T48" fmla="*/ 2894 w 62"/>
                  <a:gd name="T49" fmla="*/ 452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2"/>
                  <a:gd name="T76" fmla="*/ 0 h 57"/>
                  <a:gd name="T77" fmla="*/ 62 w 62"/>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2" h="57">
                    <a:moveTo>
                      <a:pt x="54" y="9"/>
                    </a:moveTo>
                    <a:lnTo>
                      <a:pt x="55" y="16"/>
                    </a:lnTo>
                    <a:lnTo>
                      <a:pt x="59" y="20"/>
                    </a:lnTo>
                    <a:lnTo>
                      <a:pt x="60" y="25"/>
                    </a:lnTo>
                    <a:lnTo>
                      <a:pt x="62" y="31"/>
                    </a:lnTo>
                    <a:lnTo>
                      <a:pt x="57" y="38"/>
                    </a:lnTo>
                    <a:lnTo>
                      <a:pt x="52" y="44"/>
                    </a:lnTo>
                    <a:lnTo>
                      <a:pt x="46" y="51"/>
                    </a:lnTo>
                    <a:lnTo>
                      <a:pt x="41" y="57"/>
                    </a:lnTo>
                    <a:lnTo>
                      <a:pt x="30" y="52"/>
                    </a:lnTo>
                    <a:lnTo>
                      <a:pt x="20" y="49"/>
                    </a:lnTo>
                    <a:lnTo>
                      <a:pt x="9" y="44"/>
                    </a:lnTo>
                    <a:lnTo>
                      <a:pt x="0" y="41"/>
                    </a:lnTo>
                    <a:lnTo>
                      <a:pt x="3" y="35"/>
                    </a:lnTo>
                    <a:lnTo>
                      <a:pt x="6" y="28"/>
                    </a:lnTo>
                    <a:lnTo>
                      <a:pt x="9" y="24"/>
                    </a:lnTo>
                    <a:lnTo>
                      <a:pt x="12" y="17"/>
                    </a:lnTo>
                    <a:lnTo>
                      <a:pt x="16" y="12"/>
                    </a:lnTo>
                    <a:lnTo>
                      <a:pt x="19" y="8"/>
                    </a:lnTo>
                    <a:lnTo>
                      <a:pt x="22" y="3"/>
                    </a:lnTo>
                    <a:lnTo>
                      <a:pt x="25" y="0"/>
                    </a:lnTo>
                    <a:lnTo>
                      <a:pt x="33" y="1"/>
                    </a:lnTo>
                    <a:lnTo>
                      <a:pt x="40" y="4"/>
                    </a:lnTo>
                    <a:lnTo>
                      <a:pt x="47" y="6"/>
                    </a:lnTo>
                    <a:lnTo>
                      <a:pt x="54"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7" name="Freeform 587"/>
              <p:cNvSpPr>
                <a:spLocks/>
              </p:cNvSpPr>
              <p:nvPr/>
            </p:nvSpPr>
            <p:spPr bwMode="auto">
              <a:xfrm>
                <a:off x="2720" y="2914"/>
                <a:ext cx="85" cy="78"/>
              </a:xfrm>
              <a:custGeom>
                <a:avLst/>
                <a:gdLst>
                  <a:gd name="T0" fmla="*/ 2349 w 52"/>
                  <a:gd name="T1" fmla="*/ 384 h 48"/>
                  <a:gd name="T2" fmla="*/ 2408 w 52"/>
                  <a:gd name="T3" fmla="*/ 622 h 48"/>
                  <a:gd name="T4" fmla="*/ 2498 w 52"/>
                  <a:gd name="T5" fmla="*/ 863 h 48"/>
                  <a:gd name="T6" fmla="*/ 2555 w 52"/>
                  <a:gd name="T7" fmla="*/ 1103 h 48"/>
                  <a:gd name="T8" fmla="*/ 2648 w 52"/>
                  <a:gd name="T9" fmla="*/ 1326 h 48"/>
                  <a:gd name="T10" fmla="*/ 2498 w 52"/>
                  <a:gd name="T11" fmla="*/ 1554 h 48"/>
                  <a:gd name="T12" fmla="*/ 2249 w 52"/>
                  <a:gd name="T13" fmla="*/ 1792 h 48"/>
                  <a:gd name="T14" fmla="*/ 2004 w 52"/>
                  <a:gd name="T15" fmla="*/ 2100 h 48"/>
                  <a:gd name="T16" fmla="*/ 1836 w 52"/>
                  <a:gd name="T17" fmla="*/ 2334 h 48"/>
                  <a:gd name="T18" fmla="*/ 1376 w 52"/>
                  <a:gd name="T19" fmla="*/ 2189 h 48"/>
                  <a:gd name="T20" fmla="*/ 879 w 52"/>
                  <a:gd name="T21" fmla="*/ 1952 h 48"/>
                  <a:gd name="T22" fmla="*/ 337 w 52"/>
                  <a:gd name="T23" fmla="*/ 1792 h 48"/>
                  <a:gd name="T24" fmla="*/ 0 w 52"/>
                  <a:gd name="T25" fmla="*/ 1643 h 48"/>
                  <a:gd name="T26" fmla="*/ 150 w 52"/>
                  <a:gd name="T27" fmla="*/ 1402 h 48"/>
                  <a:gd name="T28" fmla="*/ 206 w 52"/>
                  <a:gd name="T29" fmla="*/ 1159 h 48"/>
                  <a:gd name="T30" fmla="*/ 337 w 52"/>
                  <a:gd name="T31" fmla="*/ 996 h 48"/>
                  <a:gd name="T32" fmla="*/ 551 w 52"/>
                  <a:gd name="T33" fmla="*/ 713 h 48"/>
                  <a:gd name="T34" fmla="*/ 721 w 52"/>
                  <a:gd name="T35" fmla="*/ 613 h 48"/>
                  <a:gd name="T36" fmla="*/ 879 w 52"/>
                  <a:gd name="T37" fmla="*/ 327 h 48"/>
                  <a:gd name="T38" fmla="*/ 969 w 52"/>
                  <a:gd name="T39" fmla="*/ 202 h 48"/>
                  <a:gd name="T40" fmla="*/ 1123 w 52"/>
                  <a:gd name="T41" fmla="*/ 0 h 48"/>
                  <a:gd name="T42" fmla="*/ 1437 w 52"/>
                  <a:gd name="T43" fmla="*/ 89 h 48"/>
                  <a:gd name="T44" fmla="*/ 1769 w 52"/>
                  <a:gd name="T45" fmla="*/ 202 h 48"/>
                  <a:gd name="T46" fmla="*/ 2004 w 52"/>
                  <a:gd name="T47" fmla="*/ 327 h 48"/>
                  <a:gd name="T48" fmla="*/ 2349 w 52"/>
                  <a:gd name="T49" fmla="*/ 384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
                  <a:gd name="T76" fmla="*/ 0 h 48"/>
                  <a:gd name="T77" fmla="*/ 52 w 52"/>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 h="48">
                    <a:moveTo>
                      <a:pt x="46" y="8"/>
                    </a:moveTo>
                    <a:lnTo>
                      <a:pt x="47" y="13"/>
                    </a:lnTo>
                    <a:lnTo>
                      <a:pt x="49" y="18"/>
                    </a:lnTo>
                    <a:lnTo>
                      <a:pt x="50" y="23"/>
                    </a:lnTo>
                    <a:lnTo>
                      <a:pt x="52" y="27"/>
                    </a:lnTo>
                    <a:lnTo>
                      <a:pt x="49" y="32"/>
                    </a:lnTo>
                    <a:lnTo>
                      <a:pt x="44" y="37"/>
                    </a:lnTo>
                    <a:lnTo>
                      <a:pt x="39" y="43"/>
                    </a:lnTo>
                    <a:lnTo>
                      <a:pt x="36" y="48"/>
                    </a:lnTo>
                    <a:lnTo>
                      <a:pt x="27" y="45"/>
                    </a:lnTo>
                    <a:lnTo>
                      <a:pt x="17" y="40"/>
                    </a:lnTo>
                    <a:lnTo>
                      <a:pt x="7" y="37"/>
                    </a:lnTo>
                    <a:lnTo>
                      <a:pt x="0" y="34"/>
                    </a:lnTo>
                    <a:lnTo>
                      <a:pt x="3" y="29"/>
                    </a:lnTo>
                    <a:lnTo>
                      <a:pt x="4" y="24"/>
                    </a:lnTo>
                    <a:lnTo>
                      <a:pt x="7" y="20"/>
                    </a:lnTo>
                    <a:lnTo>
                      <a:pt x="11" y="15"/>
                    </a:lnTo>
                    <a:lnTo>
                      <a:pt x="14" y="12"/>
                    </a:lnTo>
                    <a:lnTo>
                      <a:pt x="17" y="7"/>
                    </a:lnTo>
                    <a:lnTo>
                      <a:pt x="19" y="4"/>
                    </a:lnTo>
                    <a:lnTo>
                      <a:pt x="22" y="0"/>
                    </a:lnTo>
                    <a:lnTo>
                      <a:pt x="28" y="2"/>
                    </a:lnTo>
                    <a:lnTo>
                      <a:pt x="35" y="4"/>
                    </a:lnTo>
                    <a:lnTo>
                      <a:pt x="39" y="7"/>
                    </a:lnTo>
                    <a:lnTo>
                      <a:pt x="46" y="8"/>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8" name="Freeform 588"/>
              <p:cNvSpPr>
                <a:spLocks/>
              </p:cNvSpPr>
              <p:nvPr/>
            </p:nvSpPr>
            <p:spPr bwMode="auto">
              <a:xfrm>
                <a:off x="2777" y="2927"/>
                <a:ext cx="28" cy="65"/>
              </a:xfrm>
              <a:custGeom>
                <a:avLst/>
                <a:gdLst>
                  <a:gd name="T0" fmla="*/ 0 w 17"/>
                  <a:gd name="T1" fmla="*/ 713 h 40"/>
                  <a:gd name="T2" fmla="*/ 0 w 17"/>
                  <a:gd name="T3" fmla="*/ 1011 h 40"/>
                  <a:gd name="T4" fmla="*/ 0 w 17"/>
                  <a:gd name="T5" fmla="*/ 1305 h 40"/>
                  <a:gd name="T6" fmla="*/ 0 w 17"/>
                  <a:gd name="T7" fmla="*/ 1643 h 40"/>
                  <a:gd name="T8" fmla="*/ 58 w 17"/>
                  <a:gd name="T9" fmla="*/ 1944 h 40"/>
                  <a:gd name="T10" fmla="*/ 242 w 17"/>
                  <a:gd name="T11" fmla="*/ 1708 h 40"/>
                  <a:gd name="T12" fmla="*/ 499 w 17"/>
                  <a:gd name="T13" fmla="*/ 1402 h 40"/>
                  <a:gd name="T14" fmla="*/ 764 w 17"/>
                  <a:gd name="T15" fmla="*/ 1159 h 40"/>
                  <a:gd name="T16" fmla="*/ 919 w 17"/>
                  <a:gd name="T17" fmla="*/ 921 h 40"/>
                  <a:gd name="T18" fmla="*/ 822 w 17"/>
                  <a:gd name="T19" fmla="*/ 713 h 40"/>
                  <a:gd name="T20" fmla="*/ 764 w 17"/>
                  <a:gd name="T21" fmla="*/ 475 h 40"/>
                  <a:gd name="T22" fmla="*/ 657 w 17"/>
                  <a:gd name="T23" fmla="*/ 236 h 40"/>
                  <a:gd name="T24" fmla="*/ 595 w 17"/>
                  <a:gd name="T25" fmla="*/ 0 h 40"/>
                  <a:gd name="T26" fmla="*/ 399 w 17"/>
                  <a:gd name="T27" fmla="*/ 202 h 40"/>
                  <a:gd name="T28" fmla="*/ 318 w 17"/>
                  <a:gd name="T29" fmla="*/ 327 h 40"/>
                  <a:gd name="T30" fmla="*/ 158 w 17"/>
                  <a:gd name="T31" fmla="*/ 613 h 40"/>
                  <a:gd name="T32" fmla="*/ 0 w 17"/>
                  <a:gd name="T33" fmla="*/ 713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
                  <a:gd name="T52" fmla="*/ 0 h 40"/>
                  <a:gd name="T53" fmla="*/ 17 w 17"/>
                  <a:gd name="T54" fmla="*/ 40 h 4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 h="40">
                    <a:moveTo>
                      <a:pt x="0" y="15"/>
                    </a:moveTo>
                    <a:lnTo>
                      <a:pt x="0" y="21"/>
                    </a:lnTo>
                    <a:lnTo>
                      <a:pt x="0" y="27"/>
                    </a:lnTo>
                    <a:lnTo>
                      <a:pt x="0" y="34"/>
                    </a:lnTo>
                    <a:lnTo>
                      <a:pt x="1" y="40"/>
                    </a:lnTo>
                    <a:lnTo>
                      <a:pt x="4" y="35"/>
                    </a:lnTo>
                    <a:lnTo>
                      <a:pt x="9" y="29"/>
                    </a:lnTo>
                    <a:lnTo>
                      <a:pt x="14" y="24"/>
                    </a:lnTo>
                    <a:lnTo>
                      <a:pt x="17" y="19"/>
                    </a:lnTo>
                    <a:lnTo>
                      <a:pt x="15" y="15"/>
                    </a:lnTo>
                    <a:lnTo>
                      <a:pt x="14" y="10"/>
                    </a:lnTo>
                    <a:lnTo>
                      <a:pt x="12" y="5"/>
                    </a:lnTo>
                    <a:lnTo>
                      <a:pt x="11" y="0"/>
                    </a:lnTo>
                    <a:lnTo>
                      <a:pt x="7" y="4"/>
                    </a:lnTo>
                    <a:lnTo>
                      <a:pt x="6" y="7"/>
                    </a:lnTo>
                    <a:lnTo>
                      <a:pt x="3" y="12"/>
                    </a:lnTo>
                    <a:lnTo>
                      <a:pt x="0" y="15"/>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9" name="Freeform 589"/>
              <p:cNvSpPr>
                <a:spLocks/>
              </p:cNvSpPr>
              <p:nvPr/>
            </p:nvSpPr>
            <p:spPr bwMode="auto">
              <a:xfrm>
                <a:off x="2734" y="2912"/>
                <a:ext cx="62" cy="41"/>
              </a:xfrm>
              <a:custGeom>
                <a:avLst/>
                <a:gdLst>
                  <a:gd name="T0" fmla="*/ 1906 w 38"/>
                  <a:gd name="T1" fmla="*/ 484 h 25"/>
                  <a:gd name="T2" fmla="*/ 1759 w 38"/>
                  <a:gd name="T3" fmla="*/ 736 h 25"/>
                  <a:gd name="T4" fmla="*/ 1607 w 38"/>
                  <a:gd name="T5" fmla="*/ 891 h 25"/>
                  <a:gd name="T6" fmla="*/ 1459 w 38"/>
                  <a:gd name="T7" fmla="*/ 1151 h 25"/>
                  <a:gd name="T8" fmla="*/ 1302 w 38"/>
                  <a:gd name="T9" fmla="*/ 1302 h 25"/>
                  <a:gd name="T10" fmla="*/ 956 w 38"/>
                  <a:gd name="T11" fmla="*/ 1151 h 25"/>
                  <a:gd name="T12" fmla="*/ 640 w 38"/>
                  <a:gd name="T13" fmla="*/ 1094 h 25"/>
                  <a:gd name="T14" fmla="*/ 300 w 38"/>
                  <a:gd name="T15" fmla="*/ 891 h 25"/>
                  <a:gd name="T16" fmla="*/ 0 w 38"/>
                  <a:gd name="T17" fmla="*/ 840 h 25"/>
                  <a:gd name="T18" fmla="*/ 147 w 38"/>
                  <a:gd name="T19" fmla="*/ 667 h 25"/>
                  <a:gd name="T20" fmla="*/ 300 w 38"/>
                  <a:gd name="T21" fmla="*/ 407 h 25"/>
                  <a:gd name="T22" fmla="*/ 489 w 38"/>
                  <a:gd name="T23" fmla="*/ 248 h 25"/>
                  <a:gd name="T24" fmla="*/ 640 w 38"/>
                  <a:gd name="T25" fmla="*/ 0 h 25"/>
                  <a:gd name="T26" fmla="*/ 956 w 38"/>
                  <a:gd name="T27" fmla="*/ 56 h 25"/>
                  <a:gd name="T28" fmla="*/ 1302 w 38"/>
                  <a:gd name="T29" fmla="*/ 248 h 25"/>
                  <a:gd name="T30" fmla="*/ 1607 w 38"/>
                  <a:gd name="T31" fmla="*/ 312 h 25"/>
                  <a:gd name="T32" fmla="*/ 1906 w 38"/>
                  <a:gd name="T33" fmla="*/ 484 h 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8"/>
                  <a:gd name="T52" fmla="*/ 0 h 25"/>
                  <a:gd name="T53" fmla="*/ 38 w 38"/>
                  <a:gd name="T54" fmla="*/ 25 h 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8" h="25">
                    <a:moveTo>
                      <a:pt x="38" y="9"/>
                    </a:moveTo>
                    <a:lnTo>
                      <a:pt x="35" y="14"/>
                    </a:lnTo>
                    <a:lnTo>
                      <a:pt x="32" y="17"/>
                    </a:lnTo>
                    <a:lnTo>
                      <a:pt x="29" y="22"/>
                    </a:lnTo>
                    <a:lnTo>
                      <a:pt x="26" y="25"/>
                    </a:lnTo>
                    <a:lnTo>
                      <a:pt x="19" y="22"/>
                    </a:lnTo>
                    <a:lnTo>
                      <a:pt x="13" y="21"/>
                    </a:lnTo>
                    <a:lnTo>
                      <a:pt x="6" y="17"/>
                    </a:lnTo>
                    <a:lnTo>
                      <a:pt x="0" y="16"/>
                    </a:lnTo>
                    <a:lnTo>
                      <a:pt x="3" y="13"/>
                    </a:lnTo>
                    <a:lnTo>
                      <a:pt x="6" y="8"/>
                    </a:lnTo>
                    <a:lnTo>
                      <a:pt x="10" y="5"/>
                    </a:lnTo>
                    <a:lnTo>
                      <a:pt x="13" y="0"/>
                    </a:lnTo>
                    <a:lnTo>
                      <a:pt x="19" y="1"/>
                    </a:lnTo>
                    <a:lnTo>
                      <a:pt x="26" y="5"/>
                    </a:lnTo>
                    <a:lnTo>
                      <a:pt x="32" y="6"/>
                    </a:lnTo>
                    <a:lnTo>
                      <a:pt x="38" y="9"/>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0" name="Freeform 590"/>
              <p:cNvSpPr>
                <a:spLocks/>
              </p:cNvSpPr>
              <p:nvPr/>
            </p:nvSpPr>
            <p:spPr bwMode="auto">
              <a:xfrm>
                <a:off x="2778" y="2930"/>
                <a:ext cx="102" cy="93"/>
              </a:xfrm>
              <a:custGeom>
                <a:avLst/>
                <a:gdLst>
                  <a:gd name="T0" fmla="*/ 2894 w 62"/>
                  <a:gd name="T1" fmla="*/ 489 h 57"/>
                  <a:gd name="T2" fmla="*/ 2988 w 62"/>
                  <a:gd name="T3" fmla="*/ 798 h 57"/>
                  <a:gd name="T4" fmla="*/ 3169 w 62"/>
                  <a:gd name="T5" fmla="*/ 1044 h 57"/>
                  <a:gd name="T6" fmla="*/ 3269 w 62"/>
                  <a:gd name="T7" fmla="*/ 1260 h 57"/>
                  <a:gd name="T8" fmla="*/ 3327 w 62"/>
                  <a:gd name="T9" fmla="*/ 1607 h 57"/>
                  <a:gd name="T10" fmla="*/ 3078 w 62"/>
                  <a:gd name="T11" fmla="*/ 1906 h 57"/>
                  <a:gd name="T12" fmla="*/ 2836 w 62"/>
                  <a:gd name="T13" fmla="*/ 2209 h 57"/>
                  <a:gd name="T14" fmla="*/ 2484 w 62"/>
                  <a:gd name="T15" fmla="*/ 2545 h 57"/>
                  <a:gd name="T16" fmla="*/ 2181 w 62"/>
                  <a:gd name="T17" fmla="*/ 2870 h 57"/>
                  <a:gd name="T18" fmla="*/ 1724 w 62"/>
                  <a:gd name="T19" fmla="*/ 2622 h 57"/>
                  <a:gd name="T20" fmla="*/ 1145 w 62"/>
                  <a:gd name="T21" fmla="*/ 2470 h 57"/>
                  <a:gd name="T22" fmla="*/ 592 w 62"/>
                  <a:gd name="T23" fmla="*/ 2209 h 57"/>
                  <a:gd name="T24" fmla="*/ 0 w 62"/>
                  <a:gd name="T25" fmla="*/ 2056 h 57"/>
                  <a:gd name="T26" fmla="*/ 156 w 62"/>
                  <a:gd name="T27" fmla="*/ 1759 h 57"/>
                  <a:gd name="T28" fmla="*/ 316 w 62"/>
                  <a:gd name="T29" fmla="*/ 1459 h 57"/>
                  <a:gd name="T30" fmla="*/ 520 w 62"/>
                  <a:gd name="T31" fmla="*/ 1202 h 57"/>
                  <a:gd name="T32" fmla="*/ 696 w 62"/>
                  <a:gd name="T33" fmla="*/ 865 h 57"/>
                  <a:gd name="T34" fmla="*/ 855 w 62"/>
                  <a:gd name="T35" fmla="*/ 640 h 57"/>
                  <a:gd name="T36" fmla="*/ 1010 w 62"/>
                  <a:gd name="T37" fmla="*/ 392 h 57"/>
                  <a:gd name="T38" fmla="*/ 1171 w 62"/>
                  <a:gd name="T39" fmla="*/ 240 h 57"/>
                  <a:gd name="T40" fmla="*/ 1407 w 62"/>
                  <a:gd name="T41" fmla="*/ 0 h 57"/>
                  <a:gd name="T42" fmla="*/ 1759 w 62"/>
                  <a:gd name="T43" fmla="*/ 90 h 57"/>
                  <a:gd name="T44" fmla="*/ 2155 w 62"/>
                  <a:gd name="T45" fmla="*/ 240 h 57"/>
                  <a:gd name="T46" fmla="*/ 2580 w 62"/>
                  <a:gd name="T47" fmla="*/ 300 h 57"/>
                  <a:gd name="T48" fmla="*/ 2894 w 62"/>
                  <a:gd name="T49" fmla="*/ 489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2"/>
                  <a:gd name="T76" fmla="*/ 0 h 57"/>
                  <a:gd name="T77" fmla="*/ 62 w 62"/>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2" h="57">
                    <a:moveTo>
                      <a:pt x="54" y="10"/>
                    </a:moveTo>
                    <a:lnTo>
                      <a:pt x="56" y="16"/>
                    </a:lnTo>
                    <a:lnTo>
                      <a:pt x="59" y="21"/>
                    </a:lnTo>
                    <a:lnTo>
                      <a:pt x="61" y="25"/>
                    </a:lnTo>
                    <a:lnTo>
                      <a:pt x="62" y="32"/>
                    </a:lnTo>
                    <a:lnTo>
                      <a:pt x="57" y="38"/>
                    </a:lnTo>
                    <a:lnTo>
                      <a:pt x="53" y="44"/>
                    </a:lnTo>
                    <a:lnTo>
                      <a:pt x="46" y="51"/>
                    </a:lnTo>
                    <a:lnTo>
                      <a:pt x="41" y="57"/>
                    </a:lnTo>
                    <a:lnTo>
                      <a:pt x="32" y="52"/>
                    </a:lnTo>
                    <a:lnTo>
                      <a:pt x="21" y="49"/>
                    </a:lnTo>
                    <a:lnTo>
                      <a:pt x="11" y="44"/>
                    </a:lnTo>
                    <a:lnTo>
                      <a:pt x="0" y="41"/>
                    </a:lnTo>
                    <a:lnTo>
                      <a:pt x="3" y="35"/>
                    </a:lnTo>
                    <a:lnTo>
                      <a:pt x="6" y="29"/>
                    </a:lnTo>
                    <a:lnTo>
                      <a:pt x="10" y="24"/>
                    </a:lnTo>
                    <a:lnTo>
                      <a:pt x="13" y="17"/>
                    </a:lnTo>
                    <a:lnTo>
                      <a:pt x="16" y="13"/>
                    </a:lnTo>
                    <a:lnTo>
                      <a:pt x="19" y="8"/>
                    </a:lnTo>
                    <a:lnTo>
                      <a:pt x="22" y="5"/>
                    </a:lnTo>
                    <a:lnTo>
                      <a:pt x="26" y="0"/>
                    </a:lnTo>
                    <a:lnTo>
                      <a:pt x="33" y="2"/>
                    </a:lnTo>
                    <a:lnTo>
                      <a:pt x="40" y="5"/>
                    </a:lnTo>
                    <a:lnTo>
                      <a:pt x="48" y="6"/>
                    </a:lnTo>
                    <a:lnTo>
                      <a:pt x="54"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1" name="Freeform 591"/>
              <p:cNvSpPr>
                <a:spLocks/>
              </p:cNvSpPr>
              <p:nvPr/>
            </p:nvSpPr>
            <p:spPr bwMode="auto">
              <a:xfrm>
                <a:off x="2787" y="2938"/>
                <a:ext cx="85" cy="77"/>
              </a:xfrm>
              <a:custGeom>
                <a:avLst/>
                <a:gdLst>
                  <a:gd name="T0" fmla="*/ 2442 w 52"/>
                  <a:gd name="T1" fmla="*/ 405 h 47"/>
                  <a:gd name="T2" fmla="*/ 2498 w 52"/>
                  <a:gd name="T3" fmla="*/ 634 h 47"/>
                  <a:gd name="T4" fmla="*/ 2589 w 52"/>
                  <a:gd name="T5" fmla="*/ 888 h 47"/>
                  <a:gd name="T6" fmla="*/ 2589 w 52"/>
                  <a:gd name="T7" fmla="*/ 1144 h 47"/>
                  <a:gd name="T8" fmla="*/ 2648 w 52"/>
                  <a:gd name="T9" fmla="*/ 1391 h 47"/>
                  <a:gd name="T10" fmla="*/ 2498 w 52"/>
                  <a:gd name="T11" fmla="*/ 1645 h 47"/>
                  <a:gd name="T12" fmla="*/ 2249 w 52"/>
                  <a:gd name="T13" fmla="*/ 1874 h 47"/>
                  <a:gd name="T14" fmla="*/ 2022 w 52"/>
                  <a:gd name="T15" fmla="*/ 2220 h 47"/>
                  <a:gd name="T16" fmla="*/ 1836 w 52"/>
                  <a:gd name="T17" fmla="*/ 2426 h 47"/>
                  <a:gd name="T18" fmla="*/ 1376 w 52"/>
                  <a:gd name="T19" fmla="*/ 2279 h 47"/>
                  <a:gd name="T20" fmla="*/ 969 w 52"/>
                  <a:gd name="T21" fmla="*/ 2031 h 47"/>
                  <a:gd name="T22" fmla="*/ 481 w 52"/>
                  <a:gd name="T23" fmla="*/ 1874 h 47"/>
                  <a:gd name="T24" fmla="*/ 0 w 52"/>
                  <a:gd name="T25" fmla="*/ 1702 h 47"/>
                  <a:gd name="T26" fmla="*/ 150 w 52"/>
                  <a:gd name="T27" fmla="*/ 1455 h 47"/>
                  <a:gd name="T28" fmla="*/ 245 w 52"/>
                  <a:gd name="T29" fmla="*/ 1240 h 47"/>
                  <a:gd name="T30" fmla="*/ 400 w 52"/>
                  <a:gd name="T31" fmla="*/ 993 h 47"/>
                  <a:gd name="T32" fmla="*/ 551 w 52"/>
                  <a:gd name="T33" fmla="*/ 736 h 47"/>
                  <a:gd name="T34" fmla="*/ 721 w 52"/>
                  <a:gd name="T35" fmla="*/ 567 h 47"/>
                  <a:gd name="T36" fmla="*/ 879 w 52"/>
                  <a:gd name="T37" fmla="*/ 308 h 47"/>
                  <a:gd name="T38" fmla="*/ 969 w 52"/>
                  <a:gd name="T39" fmla="*/ 151 h 47"/>
                  <a:gd name="T40" fmla="*/ 1123 w 52"/>
                  <a:gd name="T41" fmla="*/ 0 h 47"/>
                  <a:gd name="T42" fmla="*/ 1437 w 52"/>
                  <a:gd name="T43" fmla="*/ 56 h 47"/>
                  <a:gd name="T44" fmla="*/ 1769 w 52"/>
                  <a:gd name="T45" fmla="*/ 247 h 47"/>
                  <a:gd name="T46" fmla="*/ 2100 w 52"/>
                  <a:gd name="T47" fmla="*/ 308 h 47"/>
                  <a:gd name="T48" fmla="*/ 2442 w 52"/>
                  <a:gd name="T49" fmla="*/ 405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
                  <a:gd name="T76" fmla="*/ 0 h 47"/>
                  <a:gd name="T77" fmla="*/ 52 w 52"/>
                  <a:gd name="T78" fmla="*/ 47 h 4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 h="47">
                    <a:moveTo>
                      <a:pt x="48" y="8"/>
                    </a:moveTo>
                    <a:lnTo>
                      <a:pt x="49" y="12"/>
                    </a:lnTo>
                    <a:lnTo>
                      <a:pt x="51" y="17"/>
                    </a:lnTo>
                    <a:lnTo>
                      <a:pt x="51" y="22"/>
                    </a:lnTo>
                    <a:lnTo>
                      <a:pt x="52" y="27"/>
                    </a:lnTo>
                    <a:lnTo>
                      <a:pt x="49" y="32"/>
                    </a:lnTo>
                    <a:lnTo>
                      <a:pt x="44" y="36"/>
                    </a:lnTo>
                    <a:lnTo>
                      <a:pt x="40" y="43"/>
                    </a:lnTo>
                    <a:lnTo>
                      <a:pt x="36" y="47"/>
                    </a:lnTo>
                    <a:lnTo>
                      <a:pt x="27" y="44"/>
                    </a:lnTo>
                    <a:lnTo>
                      <a:pt x="19" y="39"/>
                    </a:lnTo>
                    <a:lnTo>
                      <a:pt x="9" y="36"/>
                    </a:lnTo>
                    <a:lnTo>
                      <a:pt x="0" y="33"/>
                    </a:lnTo>
                    <a:lnTo>
                      <a:pt x="3" y="28"/>
                    </a:lnTo>
                    <a:lnTo>
                      <a:pt x="5" y="24"/>
                    </a:lnTo>
                    <a:lnTo>
                      <a:pt x="8" y="19"/>
                    </a:lnTo>
                    <a:lnTo>
                      <a:pt x="11" y="14"/>
                    </a:lnTo>
                    <a:lnTo>
                      <a:pt x="14" y="11"/>
                    </a:lnTo>
                    <a:lnTo>
                      <a:pt x="17" y="6"/>
                    </a:lnTo>
                    <a:lnTo>
                      <a:pt x="19" y="3"/>
                    </a:lnTo>
                    <a:lnTo>
                      <a:pt x="22" y="0"/>
                    </a:lnTo>
                    <a:lnTo>
                      <a:pt x="28" y="1"/>
                    </a:lnTo>
                    <a:lnTo>
                      <a:pt x="35" y="5"/>
                    </a:lnTo>
                    <a:lnTo>
                      <a:pt x="41" y="6"/>
                    </a:lnTo>
                    <a:lnTo>
                      <a:pt x="48" y="8"/>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2" name="Freeform 592"/>
              <p:cNvSpPr>
                <a:spLocks/>
              </p:cNvSpPr>
              <p:nvPr/>
            </p:nvSpPr>
            <p:spPr bwMode="auto">
              <a:xfrm>
                <a:off x="2844" y="2951"/>
                <a:ext cx="28" cy="64"/>
              </a:xfrm>
              <a:custGeom>
                <a:avLst/>
                <a:gdLst>
                  <a:gd name="T0" fmla="*/ 0 w 17"/>
                  <a:gd name="T1" fmla="*/ 738 h 39"/>
                  <a:gd name="T2" fmla="*/ 0 w 17"/>
                  <a:gd name="T3" fmla="*/ 1062 h 39"/>
                  <a:gd name="T4" fmla="*/ 0 w 17"/>
                  <a:gd name="T5" fmla="*/ 1406 h 39"/>
                  <a:gd name="T6" fmla="*/ 0 w 17"/>
                  <a:gd name="T7" fmla="*/ 1743 h 39"/>
                  <a:gd name="T8" fmla="*/ 58 w 17"/>
                  <a:gd name="T9" fmla="*/ 2046 h 39"/>
                  <a:gd name="T10" fmla="*/ 260 w 17"/>
                  <a:gd name="T11" fmla="*/ 1835 h 39"/>
                  <a:gd name="T12" fmla="*/ 499 w 17"/>
                  <a:gd name="T13" fmla="*/ 1462 h 39"/>
                  <a:gd name="T14" fmla="*/ 764 w 17"/>
                  <a:gd name="T15" fmla="*/ 1247 h 39"/>
                  <a:gd name="T16" fmla="*/ 919 w 17"/>
                  <a:gd name="T17" fmla="*/ 999 h 39"/>
                  <a:gd name="T18" fmla="*/ 863 w 17"/>
                  <a:gd name="T19" fmla="*/ 738 h 39"/>
                  <a:gd name="T20" fmla="*/ 863 w 17"/>
                  <a:gd name="T21" fmla="*/ 487 h 39"/>
                  <a:gd name="T22" fmla="*/ 764 w 17"/>
                  <a:gd name="T23" fmla="*/ 215 h 39"/>
                  <a:gd name="T24" fmla="*/ 705 w 17"/>
                  <a:gd name="T25" fmla="*/ 0 h 39"/>
                  <a:gd name="T26" fmla="*/ 499 w 17"/>
                  <a:gd name="T27" fmla="*/ 151 h 39"/>
                  <a:gd name="T28" fmla="*/ 318 w 17"/>
                  <a:gd name="T29" fmla="*/ 315 h 39"/>
                  <a:gd name="T30" fmla="*/ 158 w 17"/>
                  <a:gd name="T31" fmla="*/ 579 h 39"/>
                  <a:gd name="T32" fmla="*/ 0 w 17"/>
                  <a:gd name="T33" fmla="*/ 738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
                  <a:gd name="T52" fmla="*/ 0 h 39"/>
                  <a:gd name="T53" fmla="*/ 17 w 17"/>
                  <a:gd name="T54" fmla="*/ 39 h 3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 h="39">
                    <a:moveTo>
                      <a:pt x="0" y="14"/>
                    </a:moveTo>
                    <a:lnTo>
                      <a:pt x="0" y="20"/>
                    </a:lnTo>
                    <a:lnTo>
                      <a:pt x="0" y="27"/>
                    </a:lnTo>
                    <a:lnTo>
                      <a:pt x="0" y="33"/>
                    </a:lnTo>
                    <a:lnTo>
                      <a:pt x="1" y="39"/>
                    </a:lnTo>
                    <a:lnTo>
                      <a:pt x="5" y="35"/>
                    </a:lnTo>
                    <a:lnTo>
                      <a:pt x="9" y="28"/>
                    </a:lnTo>
                    <a:lnTo>
                      <a:pt x="14" y="24"/>
                    </a:lnTo>
                    <a:lnTo>
                      <a:pt x="17" y="19"/>
                    </a:lnTo>
                    <a:lnTo>
                      <a:pt x="16" y="14"/>
                    </a:lnTo>
                    <a:lnTo>
                      <a:pt x="16" y="9"/>
                    </a:lnTo>
                    <a:lnTo>
                      <a:pt x="14" y="4"/>
                    </a:lnTo>
                    <a:lnTo>
                      <a:pt x="13" y="0"/>
                    </a:lnTo>
                    <a:lnTo>
                      <a:pt x="9" y="3"/>
                    </a:lnTo>
                    <a:lnTo>
                      <a:pt x="6" y="6"/>
                    </a:lnTo>
                    <a:lnTo>
                      <a:pt x="3" y="11"/>
                    </a:lnTo>
                    <a:lnTo>
                      <a:pt x="0" y="14"/>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 name="Freeform 593"/>
              <p:cNvSpPr>
                <a:spLocks/>
              </p:cNvSpPr>
              <p:nvPr/>
            </p:nvSpPr>
            <p:spPr bwMode="auto">
              <a:xfrm>
                <a:off x="2805" y="2938"/>
                <a:ext cx="60" cy="40"/>
              </a:xfrm>
              <a:custGeom>
                <a:avLst/>
                <a:gdLst>
                  <a:gd name="T0" fmla="*/ 1764 w 37"/>
                  <a:gd name="T1" fmla="*/ 478 h 24"/>
                  <a:gd name="T2" fmla="*/ 1604 w 37"/>
                  <a:gd name="T3" fmla="*/ 708 h 24"/>
                  <a:gd name="T4" fmla="*/ 1435 w 37"/>
                  <a:gd name="T5" fmla="*/ 963 h 24"/>
                  <a:gd name="T6" fmla="*/ 1289 w 37"/>
                  <a:gd name="T7" fmla="*/ 1180 h 24"/>
                  <a:gd name="T8" fmla="*/ 1143 w 37"/>
                  <a:gd name="T9" fmla="*/ 1445 h 24"/>
                  <a:gd name="T10" fmla="*/ 816 w 37"/>
                  <a:gd name="T11" fmla="*/ 1180 h 24"/>
                  <a:gd name="T12" fmla="*/ 615 w 37"/>
                  <a:gd name="T13" fmla="*/ 1133 h 24"/>
                  <a:gd name="T14" fmla="*/ 289 w 37"/>
                  <a:gd name="T15" fmla="*/ 963 h 24"/>
                  <a:gd name="T16" fmla="*/ 0 w 37"/>
                  <a:gd name="T17" fmla="*/ 812 h 24"/>
                  <a:gd name="T18" fmla="*/ 144 w 37"/>
                  <a:gd name="T19" fmla="*/ 638 h 24"/>
                  <a:gd name="T20" fmla="*/ 289 w 37"/>
                  <a:gd name="T21" fmla="*/ 362 h 24"/>
                  <a:gd name="T22" fmla="*/ 379 w 37"/>
                  <a:gd name="T23" fmla="*/ 172 h 24"/>
                  <a:gd name="T24" fmla="*/ 524 w 37"/>
                  <a:gd name="T25" fmla="*/ 0 h 24"/>
                  <a:gd name="T26" fmla="*/ 816 w 37"/>
                  <a:gd name="T27" fmla="*/ 62 h 24"/>
                  <a:gd name="T28" fmla="*/ 1143 w 37"/>
                  <a:gd name="T29" fmla="*/ 172 h 24"/>
                  <a:gd name="T30" fmla="*/ 1435 w 37"/>
                  <a:gd name="T31" fmla="*/ 362 h 24"/>
                  <a:gd name="T32" fmla="*/ 1764 w 37"/>
                  <a:gd name="T33" fmla="*/ 478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
                  <a:gd name="T52" fmla="*/ 0 h 24"/>
                  <a:gd name="T53" fmla="*/ 37 w 37"/>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 h="24">
                    <a:moveTo>
                      <a:pt x="37" y="8"/>
                    </a:moveTo>
                    <a:lnTo>
                      <a:pt x="33" y="12"/>
                    </a:lnTo>
                    <a:lnTo>
                      <a:pt x="30" y="16"/>
                    </a:lnTo>
                    <a:lnTo>
                      <a:pt x="27" y="20"/>
                    </a:lnTo>
                    <a:lnTo>
                      <a:pt x="24" y="24"/>
                    </a:lnTo>
                    <a:lnTo>
                      <a:pt x="17" y="20"/>
                    </a:lnTo>
                    <a:lnTo>
                      <a:pt x="13" y="19"/>
                    </a:lnTo>
                    <a:lnTo>
                      <a:pt x="6" y="16"/>
                    </a:lnTo>
                    <a:lnTo>
                      <a:pt x="0" y="14"/>
                    </a:lnTo>
                    <a:lnTo>
                      <a:pt x="3" y="11"/>
                    </a:lnTo>
                    <a:lnTo>
                      <a:pt x="6" y="6"/>
                    </a:lnTo>
                    <a:lnTo>
                      <a:pt x="8" y="3"/>
                    </a:lnTo>
                    <a:lnTo>
                      <a:pt x="11" y="0"/>
                    </a:lnTo>
                    <a:lnTo>
                      <a:pt x="17" y="1"/>
                    </a:lnTo>
                    <a:lnTo>
                      <a:pt x="24" y="3"/>
                    </a:lnTo>
                    <a:lnTo>
                      <a:pt x="30" y="6"/>
                    </a:lnTo>
                    <a:lnTo>
                      <a:pt x="37" y="8"/>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 name="Freeform 594"/>
              <p:cNvSpPr>
                <a:spLocks/>
              </p:cNvSpPr>
              <p:nvPr/>
            </p:nvSpPr>
            <p:spPr bwMode="auto">
              <a:xfrm>
                <a:off x="2845" y="2953"/>
                <a:ext cx="102" cy="93"/>
              </a:xfrm>
              <a:custGeom>
                <a:avLst/>
                <a:gdLst>
                  <a:gd name="T0" fmla="*/ 2894 w 62"/>
                  <a:gd name="T1" fmla="*/ 489 h 57"/>
                  <a:gd name="T2" fmla="*/ 3327 w 62"/>
                  <a:gd name="T3" fmla="*/ 1607 h 57"/>
                  <a:gd name="T4" fmla="*/ 2315 w 62"/>
                  <a:gd name="T5" fmla="*/ 2870 h 57"/>
                  <a:gd name="T6" fmla="*/ 0 w 62"/>
                  <a:gd name="T7" fmla="*/ 2124 h 57"/>
                  <a:gd name="T8" fmla="*/ 696 w 62"/>
                  <a:gd name="T9" fmla="*/ 894 h 57"/>
                  <a:gd name="T10" fmla="*/ 1421 w 62"/>
                  <a:gd name="T11" fmla="*/ 0 h 57"/>
                  <a:gd name="T12" fmla="*/ 2894 w 62"/>
                  <a:gd name="T13" fmla="*/ 489 h 57"/>
                  <a:gd name="T14" fmla="*/ 0 60000 65536"/>
                  <a:gd name="T15" fmla="*/ 0 60000 65536"/>
                  <a:gd name="T16" fmla="*/ 0 60000 65536"/>
                  <a:gd name="T17" fmla="*/ 0 60000 65536"/>
                  <a:gd name="T18" fmla="*/ 0 60000 65536"/>
                  <a:gd name="T19" fmla="*/ 0 60000 65536"/>
                  <a:gd name="T20" fmla="*/ 0 60000 65536"/>
                  <a:gd name="T21" fmla="*/ 0 w 62"/>
                  <a:gd name="T22" fmla="*/ 0 h 57"/>
                  <a:gd name="T23" fmla="*/ 62 w 62"/>
                  <a:gd name="T24" fmla="*/ 57 h 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 h="57">
                    <a:moveTo>
                      <a:pt x="54" y="10"/>
                    </a:moveTo>
                    <a:lnTo>
                      <a:pt x="62" y="32"/>
                    </a:lnTo>
                    <a:lnTo>
                      <a:pt x="43" y="57"/>
                    </a:lnTo>
                    <a:lnTo>
                      <a:pt x="0" y="42"/>
                    </a:lnTo>
                    <a:lnTo>
                      <a:pt x="13" y="18"/>
                    </a:lnTo>
                    <a:lnTo>
                      <a:pt x="27" y="0"/>
                    </a:lnTo>
                    <a:lnTo>
                      <a:pt x="54"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 name="Freeform 595"/>
              <p:cNvSpPr>
                <a:spLocks/>
              </p:cNvSpPr>
              <p:nvPr/>
            </p:nvSpPr>
            <p:spPr bwMode="auto">
              <a:xfrm>
                <a:off x="2854" y="2961"/>
                <a:ext cx="86" cy="79"/>
              </a:xfrm>
              <a:custGeom>
                <a:avLst/>
                <a:gdLst>
                  <a:gd name="T0" fmla="*/ 2314 w 53"/>
                  <a:gd name="T1" fmla="*/ 423 h 48"/>
                  <a:gd name="T2" fmla="*/ 2551 w 53"/>
                  <a:gd name="T3" fmla="*/ 1442 h 48"/>
                  <a:gd name="T4" fmla="*/ 1769 w 53"/>
                  <a:gd name="T5" fmla="*/ 2581 h 48"/>
                  <a:gd name="T6" fmla="*/ 0 w 53"/>
                  <a:gd name="T7" fmla="*/ 1761 h 48"/>
                  <a:gd name="T8" fmla="*/ 527 w 53"/>
                  <a:gd name="T9" fmla="*/ 760 h 48"/>
                  <a:gd name="T10" fmla="*/ 1058 w 53"/>
                  <a:gd name="T11" fmla="*/ 0 h 48"/>
                  <a:gd name="T12" fmla="*/ 2314 w 53"/>
                  <a:gd name="T13" fmla="*/ 423 h 48"/>
                  <a:gd name="T14" fmla="*/ 0 60000 65536"/>
                  <a:gd name="T15" fmla="*/ 0 60000 65536"/>
                  <a:gd name="T16" fmla="*/ 0 60000 65536"/>
                  <a:gd name="T17" fmla="*/ 0 60000 65536"/>
                  <a:gd name="T18" fmla="*/ 0 60000 65536"/>
                  <a:gd name="T19" fmla="*/ 0 60000 65536"/>
                  <a:gd name="T20" fmla="*/ 0 60000 65536"/>
                  <a:gd name="T21" fmla="*/ 0 w 53"/>
                  <a:gd name="T22" fmla="*/ 0 h 48"/>
                  <a:gd name="T23" fmla="*/ 53 w 53"/>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48">
                    <a:moveTo>
                      <a:pt x="48" y="8"/>
                    </a:moveTo>
                    <a:lnTo>
                      <a:pt x="53" y="27"/>
                    </a:lnTo>
                    <a:lnTo>
                      <a:pt x="37" y="48"/>
                    </a:lnTo>
                    <a:lnTo>
                      <a:pt x="0" y="33"/>
                    </a:lnTo>
                    <a:lnTo>
                      <a:pt x="11" y="14"/>
                    </a:lnTo>
                    <a:lnTo>
                      <a:pt x="22" y="0"/>
                    </a:lnTo>
                    <a:lnTo>
                      <a:pt x="48" y="8"/>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6" name="Freeform 596"/>
              <p:cNvSpPr>
                <a:spLocks/>
              </p:cNvSpPr>
              <p:nvPr/>
            </p:nvSpPr>
            <p:spPr bwMode="auto">
              <a:xfrm>
                <a:off x="2911" y="2974"/>
                <a:ext cx="29" cy="66"/>
              </a:xfrm>
              <a:custGeom>
                <a:avLst/>
                <a:gdLst>
                  <a:gd name="T0" fmla="*/ 0 w 18"/>
                  <a:gd name="T1" fmla="*/ 774 h 40"/>
                  <a:gd name="T2" fmla="*/ 89 w 18"/>
                  <a:gd name="T3" fmla="*/ 2199 h 40"/>
                  <a:gd name="T4" fmla="*/ 823 w 18"/>
                  <a:gd name="T5" fmla="*/ 1030 h 40"/>
                  <a:gd name="T6" fmla="*/ 598 w 18"/>
                  <a:gd name="T7" fmla="*/ 0 h 40"/>
                  <a:gd name="T8" fmla="*/ 0 w 18"/>
                  <a:gd name="T9" fmla="*/ 774 h 40"/>
                  <a:gd name="T10" fmla="*/ 0 60000 65536"/>
                  <a:gd name="T11" fmla="*/ 0 60000 65536"/>
                  <a:gd name="T12" fmla="*/ 0 60000 65536"/>
                  <a:gd name="T13" fmla="*/ 0 60000 65536"/>
                  <a:gd name="T14" fmla="*/ 0 60000 65536"/>
                  <a:gd name="T15" fmla="*/ 0 w 18"/>
                  <a:gd name="T16" fmla="*/ 0 h 40"/>
                  <a:gd name="T17" fmla="*/ 18 w 18"/>
                  <a:gd name="T18" fmla="*/ 40 h 40"/>
                </a:gdLst>
                <a:ahLst/>
                <a:cxnLst>
                  <a:cxn ang="T10">
                    <a:pos x="T0" y="T1"/>
                  </a:cxn>
                  <a:cxn ang="T11">
                    <a:pos x="T2" y="T3"/>
                  </a:cxn>
                  <a:cxn ang="T12">
                    <a:pos x="T4" y="T5"/>
                  </a:cxn>
                  <a:cxn ang="T13">
                    <a:pos x="T6" y="T7"/>
                  </a:cxn>
                  <a:cxn ang="T14">
                    <a:pos x="T8" y="T9"/>
                  </a:cxn>
                </a:cxnLst>
                <a:rect l="T15" t="T16" r="T17" b="T18"/>
                <a:pathLst>
                  <a:path w="18" h="40">
                    <a:moveTo>
                      <a:pt x="0" y="14"/>
                    </a:moveTo>
                    <a:lnTo>
                      <a:pt x="2" y="40"/>
                    </a:lnTo>
                    <a:lnTo>
                      <a:pt x="18" y="19"/>
                    </a:lnTo>
                    <a:lnTo>
                      <a:pt x="13" y="0"/>
                    </a:lnTo>
                    <a:lnTo>
                      <a:pt x="0" y="14"/>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7" name="Freeform 597"/>
              <p:cNvSpPr>
                <a:spLocks/>
              </p:cNvSpPr>
              <p:nvPr/>
            </p:nvSpPr>
            <p:spPr bwMode="auto">
              <a:xfrm>
                <a:off x="2872" y="2961"/>
                <a:ext cx="60" cy="39"/>
              </a:xfrm>
              <a:custGeom>
                <a:avLst/>
                <a:gdLst>
                  <a:gd name="T0" fmla="*/ 1764 w 37"/>
                  <a:gd name="T1" fmla="*/ 384 h 24"/>
                  <a:gd name="T2" fmla="*/ 1143 w 37"/>
                  <a:gd name="T3" fmla="*/ 1159 h 24"/>
                  <a:gd name="T4" fmla="*/ 0 w 37"/>
                  <a:gd name="T5" fmla="*/ 679 h 24"/>
                  <a:gd name="T6" fmla="*/ 524 w 37"/>
                  <a:gd name="T7" fmla="*/ 0 h 24"/>
                  <a:gd name="T8" fmla="*/ 1764 w 37"/>
                  <a:gd name="T9" fmla="*/ 384 h 24"/>
                  <a:gd name="T10" fmla="*/ 0 60000 65536"/>
                  <a:gd name="T11" fmla="*/ 0 60000 65536"/>
                  <a:gd name="T12" fmla="*/ 0 60000 65536"/>
                  <a:gd name="T13" fmla="*/ 0 60000 65536"/>
                  <a:gd name="T14" fmla="*/ 0 60000 65536"/>
                  <a:gd name="T15" fmla="*/ 0 w 37"/>
                  <a:gd name="T16" fmla="*/ 0 h 24"/>
                  <a:gd name="T17" fmla="*/ 37 w 37"/>
                  <a:gd name="T18" fmla="*/ 24 h 24"/>
                </a:gdLst>
                <a:ahLst/>
                <a:cxnLst>
                  <a:cxn ang="T10">
                    <a:pos x="T0" y="T1"/>
                  </a:cxn>
                  <a:cxn ang="T11">
                    <a:pos x="T2" y="T3"/>
                  </a:cxn>
                  <a:cxn ang="T12">
                    <a:pos x="T4" y="T5"/>
                  </a:cxn>
                  <a:cxn ang="T13">
                    <a:pos x="T6" y="T7"/>
                  </a:cxn>
                  <a:cxn ang="T14">
                    <a:pos x="T8" y="T9"/>
                  </a:cxn>
                </a:cxnLst>
                <a:rect l="T15" t="T16" r="T17" b="T18"/>
                <a:pathLst>
                  <a:path w="37" h="24">
                    <a:moveTo>
                      <a:pt x="37" y="8"/>
                    </a:moveTo>
                    <a:lnTo>
                      <a:pt x="24" y="24"/>
                    </a:lnTo>
                    <a:lnTo>
                      <a:pt x="0" y="14"/>
                    </a:lnTo>
                    <a:lnTo>
                      <a:pt x="11" y="0"/>
                    </a:lnTo>
                    <a:lnTo>
                      <a:pt x="37" y="8"/>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8" name="Freeform 598"/>
              <p:cNvSpPr>
                <a:spLocks/>
              </p:cNvSpPr>
              <p:nvPr/>
            </p:nvSpPr>
            <p:spPr bwMode="auto">
              <a:xfrm>
                <a:off x="1783" y="2649"/>
                <a:ext cx="101" cy="92"/>
              </a:xfrm>
              <a:custGeom>
                <a:avLst/>
                <a:gdLst>
                  <a:gd name="T0" fmla="*/ 2675 w 62"/>
                  <a:gd name="T1" fmla="*/ 518 h 56"/>
                  <a:gd name="T2" fmla="*/ 2768 w 62"/>
                  <a:gd name="T3" fmla="*/ 802 h 56"/>
                  <a:gd name="T4" fmla="*/ 2914 w 62"/>
                  <a:gd name="T5" fmla="*/ 1007 h 56"/>
                  <a:gd name="T6" fmla="*/ 3009 w 62"/>
                  <a:gd name="T7" fmla="*/ 1398 h 56"/>
                  <a:gd name="T8" fmla="*/ 3087 w 62"/>
                  <a:gd name="T9" fmla="*/ 1654 h 56"/>
                  <a:gd name="T10" fmla="*/ 2857 w 62"/>
                  <a:gd name="T11" fmla="*/ 1960 h 56"/>
                  <a:gd name="T12" fmla="*/ 2611 w 62"/>
                  <a:gd name="T13" fmla="*/ 2297 h 56"/>
                  <a:gd name="T14" fmla="*/ 2372 w 62"/>
                  <a:gd name="T15" fmla="*/ 2661 h 56"/>
                  <a:gd name="T16" fmla="*/ 2136 w 62"/>
                  <a:gd name="T17" fmla="*/ 2967 h 56"/>
                  <a:gd name="T18" fmla="*/ 1587 w 62"/>
                  <a:gd name="T19" fmla="*/ 2813 h 56"/>
                  <a:gd name="T20" fmla="*/ 1127 w 62"/>
                  <a:gd name="T21" fmla="*/ 2565 h 56"/>
                  <a:gd name="T22" fmla="*/ 541 w 62"/>
                  <a:gd name="T23" fmla="*/ 2400 h 56"/>
                  <a:gd name="T24" fmla="*/ 0 w 62"/>
                  <a:gd name="T25" fmla="*/ 2119 h 56"/>
                  <a:gd name="T26" fmla="*/ 147 w 62"/>
                  <a:gd name="T27" fmla="*/ 1806 h 56"/>
                  <a:gd name="T28" fmla="*/ 332 w 62"/>
                  <a:gd name="T29" fmla="*/ 1415 h 56"/>
                  <a:gd name="T30" fmla="*/ 481 w 62"/>
                  <a:gd name="T31" fmla="*/ 1222 h 56"/>
                  <a:gd name="T32" fmla="*/ 634 w 62"/>
                  <a:gd name="T33" fmla="*/ 851 h 56"/>
                  <a:gd name="T34" fmla="*/ 784 w 62"/>
                  <a:gd name="T35" fmla="*/ 692 h 56"/>
                  <a:gd name="T36" fmla="*/ 950 w 62"/>
                  <a:gd name="T37" fmla="*/ 421 h 56"/>
                  <a:gd name="T38" fmla="*/ 1127 w 62"/>
                  <a:gd name="T39" fmla="*/ 240 h 56"/>
                  <a:gd name="T40" fmla="*/ 1277 w 62"/>
                  <a:gd name="T41" fmla="*/ 0 h 56"/>
                  <a:gd name="T42" fmla="*/ 1683 w 62"/>
                  <a:gd name="T43" fmla="*/ 95 h 56"/>
                  <a:gd name="T44" fmla="*/ 2080 w 62"/>
                  <a:gd name="T45" fmla="*/ 256 h 56"/>
                  <a:gd name="T46" fmla="*/ 2372 w 62"/>
                  <a:gd name="T47" fmla="*/ 394 h 56"/>
                  <a:gd name="T48" fmla="*/ 2675 w 62"/>
                  <a:gd name="T49" fmla="*/ 518 h 5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2"/>
                  <a:gd name="T76" fmla="*/ 0 h 56"/>
                  <a:gd name="T77" fmla="*/ 62 w 62"/>
                  <a:gd name="T78" fmla="*/ 56 h 5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2" h="56">
                    <a:moveTo>
                      <a:pt x="54" y="10"/>
                    </a:moveTo>
                    <a:lnTo>
                      <a:pt x="56" y="15"/>
                    </a:lnTo>
                    <a:lnTo>
                      <a:pt x="59" y="19"/>
                    </a:lnTo>
                    <a:lnTo>
                      <a:pt x="61" y="26"/>
                    </a:lnTo>
                    <a:lnTo>
                      <a:pt x="62" y="31"/>
                    </a:lnTo>
                    <a:lnTo>
                      <a:pt x="58" y="37"/>
                    </a:lnTo>
                    <a:lnTo>
                      <a:pt x="53" y="43"/>
                    </a:lnTo>
                    <a:lnTo>
                      <a:pt x="48" y="50"/>
                    </a:lnTo>
                    <a:lnTo>
                      <a:pt x="43" y="56"/>
                    </a:lnTo>
                    <a:lnTo>
                      <a:pt x="32" y="53"/>
                    </a:lnTo>
                    <a:lnTo>
                      <a:pt x="23" y="48"/>
                    </a:lnTo>
                    <a:lnTo>
                      <a:pt x="11" y="45"/>
                    </a:lnTo>
                    <a:lnTo>
                      <a:pt x="0" y="40"/>
                    </a:lnTo>
                    <a:lnTo>
                      <a:pt x="3" y="34"/>
                    </a:lnTo>
                    <a:lnTo>
                      <a:pt x="7" y="27"/>
                    </a:lnTo>
                    <a:lnTo>
                      <a:pt x="10" y="23"/>
                    </a:lnTo>
                    <a:lnTo>
                      <a:pt x="13" y="16"/>
                    </a:lnTo>
                    <a:lnTo>
                      <a:pt x="16" y="13"/>
                    </a:lnTo>
                    <a:lnTo>
                      <a:pt x="19" y="8"/>
                    </a:lnTo>
                    <a:lnTo>
                      <a:pt x="23" y="4"/>
                    </a:lnTo>
                    <a:lnTo>
                      <a:pt x="26" y="0"/>
                    </a:lnTo>
                    <a:lnTo>
                      <a:pt x="34" y="2"/>
                    </a:lnTo>
                    <a:lnTo>
                      <a:pt x="42" y="5"/>
                    </a:lnTo>
                    <a:lnTo>
                      <a:pt x="48" y="7"/>
                    </a:lnTo>
                    <a:lnTo>
                      <a:pt x="54"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9" name="Freeform 599"/>
              <p:cNvSpPr>
                <a:spLocks/>
              </p:cNvSpPr>
              <p:nvPr/>
            </p:nvSpPr>
            <p:spPr bwMode="auto">
              <a:xfrm>
                <a:off x="1791" y="2656"/>
                <a:ext cx="88" cy="80"/>
              </a:xfrm>
              <a:custGeom>
                <a:avLst/>
                <a:gdLst>
                  <a:gd name="T0" fmla="*/ 2378 w 54"/>
                  <a:gd name="T1" fmla="*/ 454 h 49"/>
                  <a:gd name="T2" fmla="*/ 2433 w 54"/>
                  <a:gd name="T3" fmla="*/ 717 h 49"/>
                  <a:gd name="T4" fmla="*/ 2531 w 54"/>
                  <a:gd name="T5" fmla="*/ 867 h 49"/>
                  <a:gd name="T6" fmla="*/ 2624 w 54"/>
                  <a:gd name="T7" fmla="*/ 1113 h 49"/>
                  <a:gd name="T8" fmla="*/ 2679 w 54"/>
                  <a:gd name="T9" fmla="*/ 1370 h 49"/>
                  <a:gd name="T10" fmla="*/ 2433 w 54"/>
                  <a:gd name="T11" fmla="*/ 1672 h 49"/>
                  <a:gd name="T12" fmla="*/ 2283 w 54"/>
                  <a:gd name="T13" fmla="*/ 1912 h 49"/>
                  <a:gd name="T14" fmla="*/ 2047 w 54"/>
                  <a:gd name="T15" fmla="*/ 2132 h 49"/>
                  <a:gd name="T16" fmla="*/ 1840 w 54"/>
                  <a:gd name="T17" fmla="*/ 2482 h 49"/>
                  <a:gd name="T18" fmla="*/ 1346 w 54"/>
                  <a:gd name="T19" fmla="*/ 2312 h 49"/>
                  <a:gd name="T20" fmla="*/ 953 w 54"/>
                  <a:gd name="T21" fmla="*/ 2069 h 49"/>
                  <a:gd name="T22" fmla="*/ 481 w 54"/>
                  <a:gd name="T23" fmla="*/ 1912 h 49"/>
                  <a:gd name="T24" fmla="*/ 0 w 54"/>
                  <a:gd name="T25" fmla="*/ 1762 h 49"/>
                  <a:gd name="T26" fmla="*/ 147 w 54"/>
                  <a:gd name="T27" fmla="*/ 1520 h 49"/>
                  <a:gd name="T28" fmla="*/ 295 w 54"/>
                  <a:gd name="T29" fmla="*/ 1267 h 49"/>
                  <a:gd name="T30" fmla="*/ 391 w 54"/>
                  <a:gd name="T31" fmla="*/ 1024 h 49"/>
                  <a:gd name="T32" fmla="*/ 541 w 54"/>
                  <a:gd name="T33" fmla="*/ 741 h 49"/>
                  <a:gd name="T34" fmla="*/ 693 w 54"/>
                  <a:gd name="T35" fmla="*/ 627 h 49"/>
                  <a:gd name="T36" fmla="*/ 882 w 54"/>
                  <a:gd name="T37" fmla="*/ 397 h 49"/>
                  <a:gd name="T38" fmla="*/ 953 w 54"/>
                  <a:gd name="T39" fmla="*/ 206 h 49"/>
                  <a:gd name="T40" fmla="*/ 1100 w 54"/>
                  <a:gd name="T41" fmla="*/ 0 h 49"/>
                  <a:gd name="T42" fmla="*/ 1437 w 54"/>
                  <a:gd name="T43" fmla="*/ 56 h 49"/>
                  <a:gd name="T44" fmla="*/ 1747 w 54"/>
                  <a:gd name="T45" fmla="*/ 206 h 49"/>
                  <a:gd name="T46" fmla="*/ 2047 w 54"/>
                  <a:gd name="T47" fmla="*/ 300 h 49"/>
                  <a:gd name="T48" fmla="*/ 2378 w 54"/>
                  <a:gd name="T49" fmla="*/ 454 h 4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4"/>
                  <a:gd name="T76" fmla="*/ 0 h 49"/>
                  <a:gd name="T77" fmla="*/ 54 w 54"/>
                  <a:gd name="T78" fmla="*/ 49 h 4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4" h="49">
                    <a:moveTo>
                      <a:pt x="48" y="9"/>
                    </a:moveTo>
                    <a:lnTo>
                      <a:pt x="49" y="14"/>
                    </a:lnTo>
                    <a:lnTo>
                      <a:pt x="51" y="17"/>
                    </a:lnTo>
                    <a:lnTo>
                      <a:pt x="53" y="22"/>
                    </a:lnTo>
                    <a:lnTo>
                      <a:pt x="54" y="27"/>
                    </a:lnTo>
                    <a:lnTo>
                      <a:pt x="49" y="33"/>
                    </a:lnTo>
                    <a:lnTo>
                      <a:pt x="46" y="38"/>
                    </a:lnTo>
                    <a:lnTo>
                      <a:pt x="41" y="42"/>
                    </a:lnTo>
                    <a:lnTo>
                      <a:pt x="37" y="49"/>
                    </a:lnTo>
                    <a:lnTo>
                      <a:pt x="27" y="46"/>
                    </a:lnTo>
                    <a:lnTo>
                      <a:pt x="19" y="41"/>
                    </a:lnTo>
                    <a:lnTo>
                      <a:pt x="10" y="38"/>
                    </a:lnTo>
                    <a:lnTo>
                      <a:pt x="0" y="35"/>
                    </a:lnTo>
                    <a:lnTo>
                      <a:pt x="3" y="30"/>
                    </a:lnTo>
                    <a:lnTo>
                      <a:pt x="6" y="25"/>
                    </a:lnTo>
                    <a:lnTo>
                      <a:pt x="8" y="20"/>
                    </a:lnTo>
                    <a:lnTo>
                      <a:pt x="11" y="15"/>
                    </a:lnTo>
                    <a:lnTo>
                      <a:pt x="14" y="12"/>
                    </a:lnTo>
                    <a:lnTo>
                      <a:pt x="18" y="8"/>
                    </a:lnTo>
                    <a:lnTo>
                      <a:pt x="19" y="4"/>
                    </a:lnTo>
                    <a:lnTo>
                      <a:pt x="22" y="0"/>
                    </a:lnTo>
                    <a:lnTo>
                      <a:pt x="29" y="1"/>
                    </a:lnTo>
                    <a:lnTo>
                      <a:pt x="35" y="4"/>
                    </a:lnTo>
                    <a:lnTo>
                      <a:pt x="41" y="6"/>
                    </a:lnTo>
                    <a:lnTo>
                      <a:pt x="48" y="9"/>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0" name="Freeform 600"/>
              <p:cNvSpPr>
                <a:spLocks/>
              </p:cNvSpPr>
              <p:nvPr/>
            </p:nvSpPr>
            <p:spPr bwMode="auto">
              <a:xfrm>
                <a:off x="1848" y="2670"/>
                <a:ext cx="31" cy="66"/>
              </a:xfrm>
              <a:custGeom>
                <a:avLst/>
                <a:gdLst>
                  <a:gd name="T0" fmla="*/ 0 w 19"/>
                  <a:gd name="T1" fmla="*/ 774 h 40"/>
                  <a:gd name="T2" fmla="*/ 0 w 19"/>
                  <a:gd name="T3" fmla="*/ 1173 h 40"/>
                  <a:gd name="T4" fmla="*/ 90 w 19"/>
                  <a:gd name="T5" fmla="*/ 1492 h 40"/>
                  <a:gd name="T6" fmla="*/ 90 w 19"/>
                  <a:gd name="T7" fmla="*/ 1802 h 40"/>
                  <a:gd name="T8" fmla="*/ 90 w 19"/>
                  <a:gd name="T9" fmla="*/ 2199 h 40"/>
                  <a:gd name="T10" fmla="*/ 300 w 19"/>
                  <a:gd name="T11" fmla="*/ 1802 h 40"/>
                  <a:gd name="T12" fmla="*/ 548 w 19"/>
                  <a:gd name="T13" fmla="*/ 1596 h 40"/>
                  <a:gd name="T14" fmla="*/ 716 w 19"/>
                  <a:gd name="T15" fmla="*/ 1333 h 40"/>
                  <a:gd name="T16" fmla="*/ 956 w 19"/>
                  <a:gd name="T17" fmla="*/ 993 h 40"/>
                  <a:gd name="T18" fmla="*/ 894 w 19"/>
                  <a:gd name="T19" fmla="*/ 711 h 40"/>
                  <a:gd name="T20" fmla="*/ 798 w 19"/>
                  <a:gd name="T21" fmla="*/ 431 h 40"/>
                  <a:gd name="T22" fmla="*/ 716 w 19"/>
                  <a:gd name="T23" fmla="*/ 261 h 40"/>
                  <a:gd name="T24" fmla="*/ 640 w 19"/>
                  <a:gd name="T25" fmla="*/ 0 h 40"/>
                  <a:gd name="T26" fmla="*/ 489 w 19"/>
                  <a:gd name="T27" fmla="*/ 158 h 40"/>
                  <a:gd name="T28" fmla="*/ 300 w 19"/>
                  <a:gd name="T29" fmla="*/ 340 h 40"/>
                  <a:gd name="T30" fmla="*/ 147 w 19"/>
                  <a:gd name="T31" fmla="*/ 602 h 40"/>
                  <a:gd name="T32" fmla="*/ 0 w 19"/>
                  <a:gd name="T33" fmla="*/ 774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
                  <a:gd name="T52" fmla="*/ 0 h 40"/>
                  <a:gd name="T53" fmla="*/ 19 w 19"/>
                  <a:gd name="T54" fmla="*/ 40 h 4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 h="40">
                    <a:moveTo>
                      <a:pt x="0" y="14"/>
                    </a:moveTo>
                    <a:lnTo>
                      <a:pt x="0" y="21"/>
                    </a:lnTo>
                    <a:lnTo>
                      <a:pt x="2" y="27"/>
                    </a:lnTo>
                    <a:lnTo>
                      <a:pt x="2" y="33"/>
                    </a:lnTo>
                    <a:lnTo>
                      <a:pt x="2" y="40"/>
                    </a:lnTo>
                    <a:lnTo>
                      <a:pt x="6" y="33"/>
                    </a:lnTo>
                    <a:lnTo>
                      <a:pt x="11" y="29"/>
                    </a:lnTo>
                    <a:lnTo>
                      <a:pt x="14" y="24"/>
                    </a:lnTo>
                    <a:lnTo>
                      <a:pt x="19" y="18"/>
                    </a:lnTo>
                    <a:lnTo>
                      <a:pt x="18" y="13"/>
                    </a:lnTo>
                    <a:lnTo>
                      <a:pt x="16" y="8"/>
                    </a:lnTo>
                    <a:lnTo>
                      <a:pt x="14" y="5"/>
                    </a:lnTo>
                    <a:lnTo>
                      <a:pt x="13" y="0"/>
                    </a:lnTo>
                    <a:lnTo>
                      <a:pt x="10" y="3"/>
                    </a:lnTo>
                    <a:lnTo>
                      <a:pt x="6" y="6"/>
                    </a:lnTo>
                    <a:lnTo>
                      <a:pt x="3" y="11"/>
                    </a:lnTo>
                    <a:lnTo>
                      <a:pt x="0" y="14"/>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1" name="Freeform 601"/>
              <p:cNvSpPr>
                <a:spLocks/>
              </p:cNvSpPr>
              <p:nvPr/>
            </p:nvSpPr>
            <p:spPr bwMode="auto">
              <a:xfrm>
                <a:off x="1809" y="2656"/>
                <a:ext cx="60" cy="40"/>
              </a:xfrm>
              <a:custGeom>
                <a:avLst/>
                <a:gdLst>
                  <a:gd name="T0" fmla="*/ 1764 w 37"/>
                  <a:gd name="T1" fmla="*/ 368 h 25"/>
                  <a:gd name="T2" fmla="*/ 1617 w 37"/>
                  <a:gd name="T3" fmla="*/ 504 h 25"/>
                  <a:gd name="T4" fmla="*/ 1435 w 37"/>
                  <a:gd name="T5" fmla="*/ 722 h 25"/>
                  <a:gd name="T6" fmla="*/ 1289 w 37"/>
                  <a:gd name="T7" fmla="*/ 861 h 25"/>
                  <a:gd name="T8" fmla="*/ 1143 w 37"/>
                  <a:gd name="T9" fmla="*/ 1070 h 25"/>
                  <a:gd name="T10" fmla="*/ 850 w 37"/>
                  <a:gd name="T11" fmla="*/ 942 h 25"/>
                  <a:gd name="T12" fmla="*/ 615 w 37"/>
                  <a:gd name="T13" fmla="*/ 861 h 25"/>
                  <a:gd name="T14" fmla="*/ 323 w 37"/>
                  <a:gd name="T15" fmla="*/ 722 h 25"/>
                  <a:gd name="T16" fmla="*/ 0 w 37"/>
                  <a:gd name="T17" fmla="*/ 643 h 25"/>
                  <a:gd name="T18" fmla="*/ 144 w 37"/>
                  <a:gd name="T19" fmla="*/ 504 h 25"/>
                  <a:gd name="T20" fmla="*/ 323 w 37"/>
                  <a:gd name="T21" fmla="*/ 354 h 25"/>
                  <a:gd name="T22" fmla="*/ 469 w 37"/>
                  <a:gd name="T23" fmla="*/ 138 h 25"/>
                  <a:gd name="T24" fmla="*/ 615 w 37"/>
                  <a:gd name="T25" fmla="*/ 0 h 25"/>
                  <a:gd name="T26" fmla="*/ 905 w 37"/>
                  <a:gd name="T27" fmla="*/ 54 h 25"/>
                  <a:gd name="T28" fmla="*/ 1234 w 37"/>
                  <a:gd name="T29" fmla="*/ 171 h 25"/>
                  <a:gd name="T30" fmla="*/ 1435 w 37"/>
                  <a:gd name="T31" fmla="*/ 274 h 25"/>
                  <a:gd name="T32" fmla="*/ 1764 w 37"/>
                  <a:gd name="T33" fmla="*/ 368 h 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
                  <a:gd name="T52" fmla="*/ 0 h 25"/>
                  <a:gd name="T53" fmla="*/ 37 w 37"/>
                  <a:gd name="T54" fmla="*/ 25 h 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 h="25">
                    <a:moveTo>
                      <a:pt x="37" y="9"/>
                    </a:moveTo>
                    <a:lnTo>
                      <a:pt x="34" y="12"/>
                    </a:lnTo>
                    <a:lnTo>
                      <a:pt x="30" y="17"/>
                    </a:lnTo>
                    <a:lnTo>
                      <a:pt x="27" y="20"/>
                    </a:lnTo>
                    <a:lnTo>
                      <a:pt x="24" y="25"/>
                    </a:lnTo>
                    <a:lnTo>
                      <a:pt x="18" y="22"/>
                    </a:lnTo>
                    <a:lnTo>
                      <a:pt x="13" y="20"/>
                    </a:lnTo>
                    <a:lnTo>
                      <a:pt x="7" y="17"/>
                    </a:lnTo>
                    <a:lnTo>
                      <a:pt x="0" y="15"/>
                    </a:lnTo>
                    <a:lnTo>
                      <a:pt x="3" y="12"/>
                    </a:lnTo>
                    <a:lnTo>
                      <a:pt x="7" y="8"/>
                    </a:lnTo>
                    <a:lnTo>
                      <a:pt x="10" y="3"/>
                    </a:lnTo>
                    <a:lnTo>
                      <a:pt x="13" y="0"/>
                    </a:lnTo>
                    <a:lnTo>
                      <a:pt x="19" y="1"/>
                    </a:lnTo>
                    <a:lnTo>
                      <a:pt x="26" y="4"/>
                    </a:lnTo>
                    <a:lnTo>
                      <a:pt x="30" y="6"/>
                    </a:lnTo>
                    <a:lnTo>
                      <a:pt x="37" y="9"/>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2" name="Freeform 602"/>
              <p:cNvSpPr>
                <a:spLocks/>
              </p:cNvSpPr>
              <p:nvPr/>
            </p:nvSpPr>
            <p:spPr bwMode="auto">
              <a:xfrm>
                <a:off x="1851" y="2673"/>
                <a:ext cx="102" cy="90"/>
              </a:xfrm>
              <a:custGeom>
                <a:avLst/>
                <a:gdLst>
                  <a:gd name="T0" fmla="*/ 2932 w 62"/>
                  <a:gd name="T1" fmla="*/ 483 h 55"/>
                  <a:gd name="T2" fmla="*/ 3078 w 62"/>
                  <a:gd name="T3" fmla="*/ 723 h 55"/>
                  <a:gd name="T4" fmla="*/ 3099 w 62"/>
                  <a:gd name="T5" fmla="*/ 977 h 55"/>
                  <a:gd name="T6" fmla="*/ 3231 w 62"/>
                  <a:gd name="T7" fmla="*/ 1293 h 55"/>
                  <a:gd name="T8" fmla="*/ 3327 w 62"/>
                  <a:gd name="T9" fmla="*/ 1535 h 55"/>
                  <a:gd name="T10" fmla="*/ 3078 w 62"/>
                  <a:gd name="T11" fmla="*/ 1861 h 55"/>
                  <a:gd name="T12" fmla="*/ 2795 w 62"/>
                  <a:gd name="T13" fmla="*/ 2209 h 55"/>
                  <a:gd name="T14" fmla="*/ 2520 w 62"/>
                  <a:gd name="T15" fmla="*/ 2512 h 55"/>
                  <a:gd name="T16" fmla="*/ 2315 w 62"/>
                  <a:gd name="T17" fmla="*/ 2824 h 55"/>
                  <a:gd name="T18" fmla="*/ 1662 w 62"/>
                  <a:gd name="T19" fmla="*/ 2659 h 55"/>
                  <a:gd name="T20" fmla="*/ 1171 w 62"/>
                  <a:gd name="T21" fmla="*/ 2415 h 55"/>
                  <a:gd name="T22" fmla="*/ 592 w 62"/>
                  <a:gd name="T23" fmla="*/ 2265 h 55"/>
                  <a:gd name="T24" fmla="*/ 0 w 62"/>
                  <a:gd name="T25" fmla="*/ 2016 h 55"/>
                  <a:gd name="T26" fmla="*/ 156 w 62"/>
                  <a:gd name="T27" fmla="*/ 1692 h 55"/>
                  <a:gd name="T28" fmla="*/ 316 w 62"/>
                  <a:gd name="T29" fmla="*/ 1384 h 55"/>
                  <a:gd name="T30" fmla="*/ 490 w 62"/>
                  <a:gd name="T31" fmla="*/ 1137 h 55"/>
                  <a:gd name="T32" fmla="*/ 650 w 62"/>
                  <a:gd name="T33" fmla="*/ 825 h 55"/>
                  <a:gd name="T34" fmla="*/ 855 w 62"/>
                  <a:gd name="T35" fmla="*/ 632 h 55"/>
                  <a:gd name="T36" fmla="*/ 1069 w 62"/>
                  <a:gd name="T37" fmla="*/ 404 h 55"/>
                  <a:gd name="T38" fmla="*/ 1250 w 62"/>
                  <a:gd name="T39" fmla="*/ 151 h 55"/>
                  <a:gd name="T40" fmla="*/ 1421 w 62"/>
                  <a:gd name="T41" fmla="*/ 0 h 55"/>
                  <a:gd name="T42" fmla="*/ 1884 w 62"/>
                  <a:gd name="T43" fmla="*/ 56 h 55"/>
                  <a:gd name="T44" fmla="*/ 2181 w 62"/>
                  <a:gd name="T45" fmla="*/ 206 h 55"/>
                  <a:gd name="T46" fmla="*/ 2636 w 62"/>
                  <a:gd name="T47" fmla="*/ 308 h 55"/>
                  <a:gd name="T48" fmla="*/ 2932 w 62"/>
                  <a:gd name="T49" fmla="*/ 483 h 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2"/>
                  <a:gd name="T76" fmla="*/ 0 h 55"/>
                  <a:gd name="T77" fmla="*/ 62 w 62"/>
                  <a:gd name="T78" fmla="*/ 55 h 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2" h="55">
                    <a:moveTo>
                      <a:pt x="55" y="9"/>
                    </a:moveTo>
                    <a:lnTo>
                      <a:pt x="57" y="14"/>
                    </a:lnTo>
                    <a:lnTo>
                      <a:pt x="58" y="19"/>
                    </a:lnTo>
                    <a:lnTo>
                      <a:pt x="60" y="25"/>
                    </a:lnTo>
                    <a:lnTo>
                      <a:pt x="62" y="30"/>
                    </a:lnTo>
                    <a:lnTo>
                      <a:pt x="57" y="36"/>
                    </a:lnTo>
                    <a:lnTo>
                      <a:pt x="52" y="43"/>
                    </a:lnTo>
                    <a:lnTo>
                      <a:pt x="47" y="49"/>
                    </a:lnTo>
                    <a:lnTo>
                      <a:pt x="43" y="55"/>
                    </a:lnTo>
                    <a:lnTo>
                      <a:pt x="31" y="52"/>
                    </a:lnTo>
                    <a:lnTo>
                      <a:pt x="22" y="47"/>
                    </a:lnTo>
                    <a:lnTo>
                      <a:pt x="11" y="44"/>
                    </a:lnTo>
                    <a:lnTo>
                      <a:pt x="0" y="39"/>
                    </a:lnTo>
                    <a:lnTo>
                      <a:pt x="3" y="33"/>
                    </a:lnTo>
                    <a:lnTo>
                      <a:pt x="6" y="27"/>
                    </a:lnTo>
                    <a:lnTo>
                      <a:pt x="9" y="22"/>
                    </a:lnTo>
                    <a:lnTo>
                      <a:pt x="12" y="16"/>
                    </a:lnTo>
                    <a:lnTo>
                      <a:pt x="16" y="12"/>
                    </a:lnTo>
                    <a:lnTo>
                      <a:pt x="20" y="8"/>
                    </a:lnTo>
                    <a:lnTo>
                      <a:pt x="23" y="3"/>
                    </a:lnTo>
                    <a:lnTo>
                      <a:pt x="27" y="0"/>
                    </a:lnTo>
                    <a:lnTo>
                      <a:pt x="35" y="1"/>
                    </a:lnTo>
                    <a:lnTo>
                      <a:pt x="41" y="4"/>
                    </a:lnTo>
                    <a:lnTo>
                      <a:pt x="49" y="6"/>
                    </a:lnTo>
                    <a:lnTo>
                      <a:pt x="55"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3" name="Freeform 603"/>
              <p:cNvSpPr>
                <a:spLocks/>
              </p:cNvSpPr>
              <p:nvPr/>
            </p:nvSpPr>
            <p:spPr bwMode="auto">
              <a:xfrm>
                <a:off x="1858" y="2678"/>
                <a:ext cx="88" cy="80"/>
              </a:xfrm>
              <a:custGeom>
                <a:avLst/>
                <a:gdLst>
                  <a:gd name="T0" fmla="*/ 2378 w 54"/>
                  <a:gd name="T1" fmla="*/ 454 h 49"/>
                  <a:gd name="T2" fmla="*/ 2467 w 54"/>
                  <a:gd name="T3" fmla="*/ 717 h 49"/>
                  <a:gd name="T4" fmla="*/ 2531 w 54"/>
                  <a:gd name="T5" fmla="*/ 965 h 49"/>
                  <a:gd name="T6" fmla="*/ 2624 w 54"/>
                  <a:gd name="T7" fmla="*/ 1210 h 49"/>
                  <a:gd name="T8" fmla="*/ 2679 w 54"/>
                  <a:gd name="T9" fmla="*/ 1370 h 49"/>
                  <a:gd name="T10" fmla="*/ 2467 w 54"/>
                  <a:gd name="T11" fmla="*/ 1672 h 49"/>
                  <a:gd name="T12" fmla="*/ 2283 w 54"/>
                  <a:gd name="T13" fmla="*/ 1912 h 49"/>
                  <a:gd name="T14" fmla="*/ 2083 w 54"/>
                  <a:gd name="T15" fmla="*/ 2158 h 49"/>
                  <a:gd name="T16" fmla="*/ 1840 w 54"/>
                  <a:gd name="T17" fmla="*/ 2482 h 49"/>
                  <a:gd name="T18" fmla="*/ 1437 w 54"/>
                  <a:gd name="T19" fmla="*/ 2312 h 49"/>
                  <a:gd name="T20" fmla="*/ 953 w 54"/>
                  <a:gd name="T21" fmla="*/ 2069 h 49"/>
                  <a:gd name="T22" fmla="*/ 481 w 54"/>
                  <a:gd name="T23" fmla="*/ 1912 h 49"/>
                  <a:gd name="T24" fmla="*/ 0 w 54"/>
                  <a:gd name="T25" fmla="*/ 1762 h 49"/>
                  <a:gd name="T26" fmla="*/ 204 w 54"/>
                  <a:gd name="T27" fmla="*/ 1520 h 49"/>
                  <a:gd name="T28" fmla="*/ 332 w 54"/>
                  <a:gd name="T29" fmla="*/ 1267 h 49"/>
                  <a:gd name="T30" fmla="*/ 391 w 54"/>
                  <a:gd name="T31" fmla="*/ 1058 h 49"/>
                  <a:gd name="T32" fmla="*/ 619 w 54"/>
                  <a:gd name="T33" fmla="*/ 800 h 49"/>
                  <a:gd name="T34" fmla="*/ 730 w 54"/>
                  <a:gd name="T35" fmla="*/ 648 h 49"/>
                  <a:gd name="T36" fmla="*/ 882 w 54"/>
                  <a:gd name="T37" fmla="*/ 397 h 49"/>
                  <a:gd name="T38" fmla="*/ 1038 w 54"/>
                  <a:gd name="T39" fmla="*/ 243 h 49"/>
                  <a:gd name="T40" fmla="*/ 1190 w 54"/>
                  <a:gd name="T41" fmla="*/ 0 h 49"/>
                  <a:gd name="T42" fmla="*/ 1553 w 54"/>
                  <a:gd name="T43" fmla="*/ 56 h 49"/>
                  <a:gd name="T44" fmla="*/ 1747 w 54"/>
                  <a:gd name="T45" fmla="*/ 243 h 49"/>
                  <a:gd name="T46" fmla="*/ 2083 w 54"/>
                  <a:gd name="T47" fmla="*/ 300 h 49"/>
                  <a:gd name="T48" fmla="*/ 2378 w 54"/>
                  <a:gd name="T49" fmla="*/ 454 h 4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4"/>
                  <a:gd name="T76" fmla="*/ 0 h 49"/>
                  <a:gd name="T77" fmla="*/ 54 w 54"/>
                  <a:gd name="T78" fmla="*/ 49 h 4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4" h="49">
                    <a:moveTo>
                      <a:pt x="48" y="9"/>
                    </a:moveTo>
                    <a:lnTo>
                      <a:pt x="50" y="14"/>
                    </a:lnTo>
                    <a:lnTo>
                      <a:pt x="51" y="19"/>
                    </a:lnTo>
                    <a:lnTo>
                      <a:pt x="53" y="24"/>
                    </a:lnTo>
                    <a:lnTo>
                      <a:pt x="54" y="27"/>
                    </a:lnTo>
                    <a:lnTo>
                      <a:pt x="50" y="33"/>
                    </a:lnTo>
                    <a:lnTo>
                      <a:pt x="46" y="38"/>
                    </a:lnTo>
                    <a:lnTo>
                      <a:pt x="42" y="43"/>
                    </a:lnTo>
                    <a:lnTo>
                      <a:pt x="37" y="49"/>
                    </a:lnTo>
                    <a:lnTo>
                      <a:pt x="29" y="46"/>
                    </a:lnTo>
                    <a:lnTo>
                      <a:pt x="19" y="41"/>
                    </a:lnTo>
                    <a:lnTo>
                      <a:pt x="10" y="38"/>
                    </a:lnTo>
                    <a:lnTo>
                      <a:pt x="0" y="35"/>
                    </a:lnTo>
                    <a:lnTo>
                      <a:pt x="4" y="30"/>
                    </a:lnTo>
                    <a:lnTo>
                      <a:pt x="7" y="25"/>
                    </a:lnTo>
                    <a:lnTo>
                      <a:pt x="8" y="21"/>
                    </a:lnTo>
                    <a:lnTo>
                      <a:pt x="12" y="16"/>
                    </a:lnTo>
                    <a:lnTo>
                      <a:pt x="15" y="13"/>
                    </a:lnTo>
                    <a:lnTo>
                      <a:pt x="18" y="8"/>
                    </a:lnTo>
                    <a:lnTo>
                      <a:pt x="21" y="5"/>
                    </a:lnTo>
                    <a:lnTo>
                      <a:pt x="24" y="0"/>
                    </a:lnTo>
                    <a:lnTo>
                      <a:pt x="31" y="1"/>
                    </a:lnTo>
                    <a:lnTo>
                      <a:pt x="35" y="5"/>
                    </a:lnTo>
                    <a:lnTo>
                      <a:pt x="42" y="6"/>
                    </a:lnTo>
                    <a:lnTo>
                      <a:pt x="48" y="9"/>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 name="Freeform 604"/>
              <p:cNvSpPr>
                <a:spLocks/>
              </p:cNvSpPr>
              <p:nvPr/>
            </p:nvSpPr>
            <p:spPr bwMode="auto">
              <a:xfrm>
                <a:off x="1915" y="2693"/>
                <a:ext cx="31" cy="65"/>
              </a:xfrm>
              <a:custGeom>
                <a:avLst/>
                <a:gdLst>
                  <a:gd name="T0" fmla="*/ 0 w 19"/>
                  <a:gd name="T1" fmla="*/ 713 h 40"/>
                  <a:gd name="T2" fmla="*/ 90 w 19"/>
                  <a:gd name="T3" fmla="*/ 1011 h 40"/>
                  <a:gd name="T4" fmla="*/ 90 w 19"/>
                  <a:gd name="T5" fmla="*/ 1305 h 40"/>
                  <a:gd name="T6" fmla="*/ 90 w 19"/>
                  <a:gd name="T7" fmla="*/ 1643 h 40"/>
                  <a:gd name="T8" fmla="*/ 90 w 19"/>
                  <a:gd name="T9" fmla="*/ 1944 h 40"/>
                  <a:gd name="T10" fmla="*/ 336 w 19"/>
                  <a:gd name="T11" fmla="*/ 1643 h 40"/>
                  <a:gd name="T12" fmla="*/ 548 w 19"/>
                  <a:gd name="T13" fmla="*/ 1402 h 40"/>
                  <a:gd name="T14" fmla="*/ 737 w 19"/>
                  <a:gd name="T15" fmla="*/ 1159 h 40"/>
                  <a:gd name="T16" fmla="*/ 956 w 19"/>
                  <a:gd name="T17" fmla="*/ 863 h 40"/>
                  <a:gd name="T18" fmla="*/ 894 w 19"/>
                  <a:gd name="T19" fmla="*/ 622 h 40"/>
                  <a:gd name="T20" fmla="*/ 798 w 19"/>
                  <a:gd name="T21" fmla="*/ 384 h 40"/>
                  <a:gd name="T22" fmla="*/ 737 w 19"/>
                  <a:gd name="T23" fmla="*/ 236 h 40"/>
                  <a:gd name="T24" fmla="*/ 640 w 19"/>
                  <a:gd name="T25" fmla="*/ 0 h 40"/>
                  <a:gd name="T26" fmla="*/ 489 w 19"/>
                  <a:gd name="T27" fmla="*/ 202 h 40"/>
                  <a:gd name="T28" fmla="*/ 336 w 19"/>
                  <a:gd name="T29" fmla="*/ 327 h 40"/>
                  <a:gd name="T30" fmla="*/ 206 w 19"/>
                  <a:gd name="T31" fmla="*/ 613 h 40"/>
                  <a:gd name="T32" fmla="*/ 0 w 19"/>
                  <a:gd name="T33" fmla="*/ 713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
                  <a:gd name="T52" fmla="*/ 0 h 40"/>
                  <a:gd name="T53" fmla="*/ 19 w 19"/>
                  <a:gd name="T54" fmla="*/ 40 h 4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 h="40">
                    <a:moveTo>
                      <a:pt x="0" y="15"/>
                    </a:moveTo>
                    <a:lnTo>
                      <a:pt x="2" y="21"/>
                    </a:lnTo>
                    <a:lnTo>
                      <a:pt x="2" y="27"/>
                    </a:lnTo>
                    <a:lnTo>
                      <a:pt x="2" y="34"/>
                    </a:lnTo>
                    <a:lnTo>
                      <a:pt x="2" y="40"/>
                    </a:lnTo>
                    <a:lnTo>
                      <a:pt x="7" y="34"/>
                    </a:lnTo>
                    <a:lnTo>
                      <a:pt x="11" y="29"/>
                    </a:lnTo>
                    <a:lnTo>
                      <a:pt x="15" y="24"/>
                    </a:lnTo>
                    <a:lnTo>
                      <a:pt x="19" y="18"/>
                    </a:lnTo>
                    <a:lnTo>
                      <a:pt x="18" y="13"/>
                    </a:lnTo>
                    <a:lnTo>
                      <a:pt x="16" y="8"/>
                    </a:lnTo>
                    <a:lnTo>
                      <a:pt x="15" y="5"/>
                    </a:lnTo>
                    <a:lnTo>
                      <a:pt x="13" y="0"/>
                    </a:lnTo>
                    <a:lnTo>
                      <a:pt x="10" y="4"/>
                    </a:lnTo>
                    <a:lnTo>
                      <a:pt x="7" y="7"/>
                    </a:lnTo>
                    <a:lnTo>
                      <a:pt x="4" y="12"/>
                    </a:lnTo>
                    <a:lnTo>
                      <a:pt x="0" y="15"/>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 name="Freeform 605"/>
              <p:cNvSpPr>
                <a:spLocks/>
              </p:cNvSpPr>
              <p:nvPr/>
            </p:nvSpPr>
            <p:spPr bwMode="auto">
              <a:xfrm>
                <a:off x="1878" y="2678"/>
                <a:ext cx="58" cy="41"/>
              </a:xfrm>
              <a:custGeom>
                <a:avLst/>
                <a:gdLst>
                  <a:gd name="T0" fmla="*/ 1630 w 36"/>
                  <a:gd name="T1" fmla="*/ 484 h 25"/>
                  <a:gd name="T2" fmla="*/ 1490 w 36"/>
                  <a:gd name="T3" fmla="*/ 667 h 25"/>
                  <a:gd name="T4" fmla="*/ 1347 w 36"/>
                  <a:gd name="T5" fmla="*/ 891 h 25"/>
                  <a:gd name="T6" fmla="*/ 1258 w 36"/>
                  <a:gd name="T7" fmla="*/ 1094 h 25"/>
                  <a:gd name="T8" fmla="*/ 1117 w 36"/>
                  <a:gd name="T9" fmla="*/ 1302 h 25"/>
                  <a:gd name="T10" fmla="*/ 875 w 36"/>
                  <a:gd name="T11" fmla="*/ 1151 h 25"/>
                  <a:gd name="T12" fmla="*/ 543 w 36"/>
                  <a:gd name="T13" fmla="*/ 1094 h 25"/>
                  <a:gd name="T14" fmla="*/ 285 w 36"/>
                  <a:gd name="T15" fmla="*/ 891 h 25"/>
                  <a:gd name="T16" fmla="*/ 0 w 36"/>
                  <a:gd name="T17" fmla="*/ 840 h 25"/>
                  <a:gd name="T18" fmla="*/ 143 w 36"/>
                  <a:gd name="T19" fmla="*/ 667 h 25"/>
                  <a:gd name="T20" fmla="*/ 285 w 36"/>
                  <a:gd name="T21" fmla="*/ 407 h 25"/>
                  <a:gd name="T22" fmla="*/ 424 w 36"/>
                  <a:gd name="T23" fmla="*/ 151 h 25"/>
                  <a:gd name="T24" fmla="*/ 543 w 36"/>
                  <a:gd name="T25" fmla="*/ 0 h 25"/>
                  <a:gd name="T26" fmla="*/ 875 w 36"/>
                  <a:gd name="T27" fmla="*/ 56 h 25"/>
                  <a:gd name="T28" fmla="*/ 1049 w 36"/>
                  <a:gd name="T29" fmla="*/ 248 h 25"/>
                  <a:gd name="T30" fmla="*/ 1347 w 36"/>
                  <a:gd name="T31" fmla="*/ 312 h 25"/>
                  <a:gd name="T32" fmla="*/ 1630 w 36"/>
                  <a:gd name="T33" fmla="*/ 484 h 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6"/>
                  <a:gd name="T52" fmla="*/ 0 h 25"/>
                  <a:gd name="T53" fmla="*/ 36 w 36"/>
                  <a:gd name="T54" fmla="*/ 25 h 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6" h="25">
                    <a:moveTo>
                      <a:pt x="36" y="9"/>
                    </a:moveTo>
                    <a:lnTo>
                      <a:pt x="33" y="13"/>
                    </a:lnTo>
                    <a:lnTo>
                      <a:pt x="30" y="17"/>
                    </a:lnTo>
                    <a:lnTo>
                      <a:pt x="28" y="21"/>
                    </a:lnTo>
                    <a:lnTo>
                      <a:pt x="25" y="25"/>
                    </a:lnTo>
                    <a:lnTo>
                      <a:pt x="19" y="22"/>
                    </a:lnTo>
                    <a:lnTo>
                      <a:pt x="12" y="21"/>
                    </a:lnTo>
                    <a:lnTo>
                      <a:pt x="6" y="17"/>
                    </a:lnTo>
                    <a:lnTo>
                      <a:pt x="0" y="16"/>
                    </a:lnTo>
                    <a:lnTo>
                      <a:pt x="3" y="13"/>
                    </a:lnTo>
                    <a:lnTo>
                      <a:pt x="6" y="8"/>
                    </a:lnTo>
                    <a:lnTo>
                      <a:pt x="9" y="3"/>
                    </a:lnTo>
                    <a:lnTo>
                      <a:pt x="12" y="0"/>
                    </a:lnTo>
                    <a:lnTo>
                      <a:pt x="19" y="1"/>
                    </a:lnTo>
                    <a:lnTo>
                      <a:pt x="23" y="5"/>
                    </a:lnTo>
                    <a:lnTo>
                      <a:pt x="30" y="6"/>
                    </a:lnTo>
                    <a:lnTo>
                      <a:pt x="36" y="9"/>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6" name="Freeform 606"/>
              <p:cNvSpPr>
                <a:spLocks/>
              </p:cNvSpPr>
              <p:nvPr/>
            </p:nvSpPr>
            <p:spPr bwMode="auto">
              <a:xfrm>
                <a:off x="1918" y="2696"/>
                <a:ext cx="105" cy="94"/>
              </a:xfrm>
              <a:custGeom>
                <a:avLst/>
                <a:gdLst>
                  <a:gd name="T0" fmla="*/ 2853 w 64"/>
                  <a:gd name="T1" fmla="*/ 524 h 57"/>
                  <a:gd name="T2" fmla="*/ 2950 w 64"/>
                  <a:gd name="T3" fmla="*/ 772 h 57"/>
                  <a:gd name="T4" fmla="*/ 3101 w 64"/>
                  <a:gd name="T5" fmla="*/ 1027 h 57"/>
                  <a:gd name="T6" fmla="*/ 3135 w 64"/>
                  <a:gd name="T7" fmla="*/ 1369 h 57"/>
                  <a:gd name="T8" fmla="*/ 3357 w 64"/>
                  <a:gd name="T9" fmla="*/ 1631 h 57"/>
                  <a:gd name="T10" fmla="*/ 3007 w 64"/>
                  <a:gd name="T11" fmla="*/ 2037 h 57"/>
                  <a:gd name="T12" fmla="*/ 2710 w 64"/>
                  <a:gd name="T13" fmla="*/ 2350 h 57"/>
                  <a:gd name="T14" fmla="*/ 2530 w 64"/>
                  <a:gd name="T15" fmla="*/ 2794 h 57"/>
                  <a:gd name="T16" fmla="*/ 2261 w 64"/>
                  <a:gd name="T17" fmla="*/ 3122 h 57"/>
                  <a:gd name="T18" fmla="*/ 1705 w 64"/>
                  <a:gd name="T19" fmla="*/ 2856 h 57"/>
                  <a:gd name="T20" fmla="*/ 1152 w 64"/>
                  <a:gd name="T21" fmla="*/ 2611 h 57"/>
                  <a:gd name="T22" fmla="*/ 579 w 64"/>
                  <a:gd name="T23" fmla="*/ 2418 h 57"/>
                  <a:gd name="T24" fmla="*/ 0 w 64"/>
                  <a:gd name="T25" fmla="*/ 2197 h 57"/>
                  <a:gd name="T26" fmla="*/ 151 w 64"/>
                  <a:gd name="T27" fmla="*/ 1789 h 57"/>
                  <a:gd name="T28" fmla="*/ 312 w 64"/>
                  <a:gd name="T29" fmla="*/ 1484 h 57"/>
                  <a:gd name="T30" fmla="*/ 484 w 64"/>
                  <a:gd name="T31" fmla="*/ 1182 h 57"/>
                  <a:gd name="T32" fmla="*/ 668 w 64"/>
                  <a:gd name="T33" fmla="*/ 864 h 57"/>
                  <a:gd name="T34" fmla="*/ 840 w 64"/>
                  <a:gd name="T35" fmla="*/ 709 h 57"/>
                  <a:gd name="T36" fmla="*/ 1096 w 64"/>
                  <a:gd name="T37" fmla="*/ 430 h 57"/>
                  <a:gd name="T38" fmla="*/ 1247 w 64"/>
                  <a:gd name="T39" fmla="*/ 158 h 57"/>
                  <a:gd name="T40" fmla="*/ 1404 w 64"/>
                  <a:gd name="T41" fmla="*/ 0 h 57"/>
                  <a:gd name="T42" fmla="*/ 1739 w 64"/>
                  <a:gd name="T43" fmla="*/ 96 h 57"/>
                  <a:gd name="T44" fmla="*/ 2138 w 64"/>
                  <a:gd name="T45" fmla="*/ 261 h 57"/>
                  <a:gd name="T46" fmla="*/ 2530 w 64"/>
                  <a:gd name="T47" fmla="*/ 318 h 57"/>
                  <a:gd name="T48" fmla="*/ 2853 w 64"/>
                  <a:gd name="T49" fmla="*/ 524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4"/>
                  <a:gd name="T76" fmla="*/ 0 h 57"/>
                  <a:gd name="T77" fmla="*/ 64 w 64"/>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4" h="57">
                    <a:moveTo>
                      <a:pt x="54" y="10"/>
                    </a:moveTo>
                    <a:lnTo>
                      <a:pt x="56" y="14"/>
                    </a:lnTo>
                    <a:lnTo>
                      <a:pt x="59" y="19"/>
                    </a:lnTo>
                    <a:lnTo>
                      <a:pt x="60" y="25"/>
                    </a:lnTo>
                    <a:lnTo>
                      <a:pt x="64" y="30"/>
                    </a:lnTo>
                    <a:lnTo>
                      <a:pt x="57" y="37"/>
                    </a:lnTo>
                    <a:lnTo>
                      <a:pt x="52" y="43"/>
                    </a:lnTo>
                    <a:lnTo>
                      <a:pt x="48" y="51"/>
                    </a:lnTo>
                    <a:lnTo>
                      <a:pt x="43" y="57"/>
                    </a:lnTo>
                    <a:lnTo>
                      <a:pt x="32" y="52"/>
                    </a:lnTo>
                    <a:lnTo>
                      <a:pt x="22" y="48"/>
                    </a:lnTo>
                    <a:lnTo>
                      <a:pt x="11" y="44"/>
                    </a:lnTo>
                    <a:lnTo>
                      <a:pt x="0" y="40"/>
                    </a:lnTo>
                    <a:lnTo>
                      <a:pt x="3" y="33"/>
                    </a:lnTo>
                    <a:lnTo>
                      <a:pt x="6" y="27"/>
                    </a:lnTo>
                    <a:lnTo>
                      <a:pt x="9" y="22"/>
                    </a:lnTo>
                    <a:lnTo>
                      <a:pt x="13" y="16"/>
                    </a:lnTo>
                    <a:lnTo>
                      <a:pt x="16" y="13"/>
                    </a:lnTo>
                    <a:lnTo>
                      <a:pt x="21" y="8"/>
                    </a:lnTo>
                    <a:lnTo>
                      <a:pt x="24" y="3"/>
                    </a:lnTo>
                    <a:lnTo>
                      <a:pt x="27" y="0"/>
                    </a:lnTo>
                    <a:lnTo>
                      <a:pt x="33" y="2"/>
                    </a:lnTo>
                    <a:lnTo>
                      <a:pt x="41" y="5"/>
                    </a:lnTo>
                    <a:lnTo>
                      <a:pt x="48" y="6"/>
                    </a:lnTo>
                    <a:lnTo>
                      <a:pt x="54"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7" name="Freeform 607"/>
              <p:cNvSpPr>
                <a:spLocks/>
              </p:cNvSpPr>
              <p:nvPr/>
            </p:nvSpPr>
            <p:spPr bwMode="auto">
              <a:xfrm>
                <a:off x="1928" y="2705"/>
                <a:ext cx="87" cy="76"/>
              </a:xfrm>
              <a:custGeom>
                <a:avLst/>
                <a:gdLst>
                  <a:gd name="T0" fmla="*/ 2446 w 53"/>
                  <a:gd name="T1" fmla="*/ 377 h 47"/>
                  <a:gd name="T2" fmla="*/ 2544 w 53"/>
                  <a:gd name="T3" fmla="*/ 555 h 47"/>
                  <a:gd name="T4" fmla="*/ 2646 w 53"/>
                  <a:gd name="T5" fmla="*/ 787 h 47"/>
                  <a:gd name="T6" fmla="*/ 2708 w 53"/>
                  <a:gd name="T7" fmla="*/ 1041 h 47"/>
                  <a:gd name="T8" fmla="*/ 2805 w 53"/>
                  <a:gd name="T9" fmla="*/ 1164 h 47"/>
                  <a:gd name="T10" fmla="*/ 2544 w 53"/>
                  <a:gd name="T11" fmla="*/ 1505 h 47"/>
                  <a:gd name="T12" fmla="*/ 2374 w 53"/>
                  <a:gd name="T13" fmla="*/ 1683 h 47"/>
                  <a:gd name="T14" fmla="*/ 2116 w 53"/>
                  <a:gd name="T15" fmla="*/ 1916 h 47"/>
                  <a:gd name="T16" fmla="*/ 1835 w 53"/>
                  <a:gd name="T17" fmla="*/ 2202 h 47"/>
                  <a:gd name="T18" fmla="*/ 1407 w 53"/>
                  <a:gd name="T19" fmla="*/ 2058 h 47"/>
                  <a:gd name="T20" fmla="*/ 950 w 53"/>
                  <a:gd name="T21" fmla="*/ 1827 h 47"/>
                  <a:gd name="T22" fmla="*/ 407 w 53"/>
                  <a:gd name="T23" fmla="*/ 1683 h 47"/>
                  <a:gd name="T24" fmla="*/ 0 w 53"/>
                  <a:gd name="T25" fmla="*/ 1539 h 47"/>
                  <a:gd name="T26" fmla="*/ 151 w 53"/>
                  <a:gd name="T27" fmla="*/ 1308 h 47"/>
                  <a:gd name="T28" fmla="*/ 248 w 53"/>
                  <a:gd name="T29" fmla="*/ 1130 h 47"/>
                  <a:gd name="T30" fmla="*/ 407 w 53"/>
                  <a:gd name="T31" fmla="*/ 897 h 47"/>
                  <a:gd name="T32" fmla="*/ 517 w 53"/>
                  <a:gd name="T33" fmla="*/ 665 h 47"/>
                  <a:gd name="T34" fmla="*/ 668 w 53"/>
                  <a:gd name="T35" fmla="*/ 521 h 47"/>
                  <a:gd name="T36" fmla="*/ 849 w 53"/>
                  <a:gd name="T37" fmla="*/ 288 h 47"/>
                  <a:gd name="T38" fmla="*/ 1005 w 53"/>
                  <a:gd name="T39" fmla="*/ 144 h 47"/>
                  <a:gd name="T40" fmla="*/ 1213 w 53"/>
                  <a:gd name="T41" fmla="*/ 0 h 47"/>
                  <a:gd name="T42" fmla="*/ 1550 w 53"/>
                  <a:gd name="T43" fmla="*/ 55 h 47"/>
                  <a:gd name="T44" fmla="*/ 1835 w 53"/>
                  <a:gd name="T45" fmla="*/ 144 h 47"/>
                  <a:gd name="T46" fmla="*/ 2116 w 53"/>
                  <a:gd name="T47" fmla="*/ 288 h 47"/>
                  <a:gd name="T48" fmla="*/ 2446 w 53"/>
                  <a:gd name="T49" fmla="*/ 377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3"/>
                  <a:gd name="T76" fmla="*/ 0 h 47"/>
                  <a:gd name="T77" fmla="*/ 53 w 53"/>
                  <a:gd name="T78" fmla="*/ 47 h 4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3" h="47">
                    <a:moveTo>
                      <a:pt x="46" y="8"/>
                    </a:moveTo>
                    <a:lnTo>
                      <a:pt x="48" y="12"/>
                    </a:lnTo>
                    <a:lnTo>
                      <a:pt x="50" y="17"/>
                    </a:lnTo>
                    <a:lnTo>
                      <a:pt x="51" y="22"/>
                    </a:lnTo>
                    <a:lnTo>
                      <a:pt x="53" y="25"/>
                    </a:lnTo>
                    <a:lnTo>
                      <a:pt x="48" y="32"/>
                    </a:lnTo>
                    <a:lnTo>
                      <a:pt x="45" y="36"/>
                    </a:lnTo>
                    <a:lnTo>
                      <a:pt x="40" y="41"/>
                    </a:lnTo>
                    <a:lnTo>
                      <a:pt x="35" y="47"/>
                    </a:lnTo>
                    <a:lnTo>
                      <a:pt x="27" y="44"/>
                    </a:lnTo>
                    <a:lnTo>
                      <a:pt x="18" y="39"/>
                    </a:lnTo>
                    <a:lnTo>
                      <a:pt x="8" y="36"/>
                    </a:lnTo>
                    <a:lnTo>
                      <a:pt x="0" y="33"/>
                    </a:lnTo>
                    <a:lnTo>
                      <a:pt x="3" y="28"/>
                    </a:lnTo>
                    <a:lnTo>
                      <a:pt x="5" y="24"/>
                    </a:lnTo>
                    <a:lnTo>
                      <a:pt x="8" y="19"/>
                    </a:lnTo>
                    <a:lnTo>
                      <a:pt x="10" y="14"/>
                    </a:lnTo>
                    <a:lnTo>
                      <a:pt x="13" y="11"/>
                    </a:lnTo>
                    <a:lnTo>
                      <a:pt x="16" y="6"/>
                    </a:lnTo>
                    <a:lnTo>
                      <a:pt x="19" y="3"/>
                    </a:lnTo>
                    <a:lnTo>
                      <a:pt x="23" y="0"/>
                    </a:lnTo>
                    <a:lnTo>
                      <a:pt x="29" y="1"/>
                    </a:lnTo>
                    <a:lnTo>
                      <a:pt x="35" y="3"/>
                    </a:lnTo>
                    <a:lnTo>
                      <a:pt x="40" y="6"/>
                    </a:lnTo>
                    <a:lnTo>
                      <a:pt x="46" y="8"/>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8" name="Freeform 608"/>
              <p:cNvSpPr>
                <a:spLocks/>
              </p:cNvSpPr>
              <p:nvPr/>
            </p:nvSpPr>
            <p:spPr bwMode="auto">
              <a:xfrm>
                <a:off x="1984" y="2718"/>
                <a:ext cx="31" cy="63"/>
              </a:xfrm>
              <a:custGeom>
                <a:avLst/>
                <a:gdLst>
                  <a:gd name="T0" fmla="*/ 0 w 19"/>
                  <a:gd name="T1" fmla="*/ 662 h 39"/>
                  <a:gd name="T2" fmla="*/ 55 w 19"/>
                  <a:gd name="T3" fmla="*/ 926 h 39"/>
                  <a:gd name="T4" fmla="*/ 55 w 19"/>
                  <a:gd name="T5" fmla="*/ 1265 h 39"/>
                  <a:gd name="T6" fmla="*/ 55 w 19"/>
                  <a:gd name="T7" fmla="*/ 1530 h 39"/>
                  <a:gd name="T8" fmla="*/ 55 w 19"/>
                  <a:gd name="T9" fmla="*/ 1816 h 39"/>
                  <a:gd name="T10" fmla="*/ 300 w 19"/>
                  <a:gd name="T11" fmla="*/ 1530 h 39"/>
                  <a:gd name="T12" fmla="*/ 548 w 19"/>
                  <a:gd name="T13" fmla="*/ 1302 h 39"/>
                  <a:gd name="T14" fmla="*/ 716 w 19"/>
                  <a:gd name="T15" fmla="*/ 1124 h 39"/>
                  <a:gd name="T16" fmla="*/ 956 w 19"/>
                  <a:gd name="T17" fmla="*/ 783 h 39"/>
                  <a:gd name="T18" fmla="*/ 865 w 19"/>
                  <a:gd name="T19" fmla="*/ 662 h 39"/>
                  <a:gd name="T20" fmla="*/ 798 w 19"/>
                  <a:gd name="T21" fmla="*/ 431 h 39"/>
                  <a:gd name="T22" fmla="*/ 716 w 19"/>
                  <a:gd name="T23" fmla="*/ 178 h 39"/>
                  <a:gd name="T24" fmla="*/ 625 w 19"/>
                  <a:gd name="T25" fmla="*/ 0 h 39"/>
                  <a:gd name="T26" fmla="*/ 452 w 19"/>
                  <a:gd name="T27" fmla="*/ 144 h 39"/>
                  <a:gd name="T28" fmla="*/ 300 w 19"/>
                  <a:gd name="T29" fmla="*/ 288 h 39"/>
                  <a:gd name="T30" fmla="*/ 147 w 19"/>
                  <a:gd name="T31" fmla="*/ 519 h 39"/>
                  <a:gd name="T32" fmla="*/ 0 w 19"/>
                  <a:gd name="T33" fmla="*/ 662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
                  <a:gd name="T52" fmla="*/ 0 h 39"/>
                  <a:gd name="T53" fmla="*/ 19 w 19"/>
                  <a:gd name="T54" fmla="*/ 39 h 3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 h="39">
                    <a:moveTo>
                      <a:pt x="0" y="14"/>
                    </a:moveTo>
                    <a:lnTo>
                      <a:pt x="1" y="20"/>
                    </a:lnTo>
                    <a:lnTo>
                      <a:pt x="1" y="27"/>
                    </a:lnTo>
                    <a:lnTo>
                      <a:pt x="1" y="33"/>
                    </a:lnTo>
                    <a:lnTo>
                      <a:pt x="1" y="39"/>
                    </a:lnTo>
                    <a:lnTo>
                      <a:pt x="6" y="33"/>
                    </a:lnTo>
                    <a:lnTo>
                      <a:pt x="11" y="28"/>
                    </a:lnTo>
                    <a:lnTo>
                      <a:pt x="14" y="24"/>
                    </a:lnTo>
                    <a:lnTo>
                      <a:pt x="19" y="17"/>
                    </a:lnTo>
                    <a:lnTo>
                      <a:pt x="17" y="14"/>
                    </a:lnTo>
                    <a:lnTo>
                      <a:pt x="16" y="9"/>
                    </a:lnTo>
                    <a:lnTo>
                      <a:pt x="14" y="4"/>
                    </a:lnTo>
                    <a:lnTo>
                      <a:pt x="12" y="0"/>
                    </a:lnTo>
                    <a:lnTo>
                      <a:pt x="9" y="3"/>
                    </a:lnTo>
                    <a:lnTo>
                      <a:pt x="6" y="6"/>
                    </a:lnTo>
                    <a:lnTo>
                      <a:pt x="3" y="11"/>
                    </a:lnTo>
                    <a:lnTo>
                      <a:pt x="0" y="14"/>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9" name="Freeform 609"/>
              <p:cNvSpPr>
                <a:spLocks/>
              </p:cNvSpPr>
              <p:nvPr/>
            </p:nvSpPr>
            <p:spPr bwMode="auto">
              <a:xfrm>
                <a:off x="1945" y="2701"/>
                <a:ext cx="58" cy="43"/>
              </a:xfrm>
              <a:custGeom>
                <a:avLst/>
                <a:gdLst>
                  <a:gd name="T0" fmla="*/ 1630 w 36"/>
                  <a:gd name="T1" fmla="*/ 569 h 26"/>
                  <a:gd name="T2" fmla="*/ 1490 w 36"/>
                  <a:gd name="T3" fmla="*/ 741 h 26"/>
                  <a:gd name="T4" fmla="*/ 1347 w 36"/>
                  <a:gd name="T5" fmla="*/ 1025 h 26"/>
                  <a:gd name="T6" fmla="*/ 1258 w 36"/>
                  <a:gd name="T7" fmla="*/ 1226 h 26"/>
                  <a:gd name="T8" fmla="*/ 1117 w 36"/>
                  <a:gd name="T9" fmla="*/ 1444 h 26"/>
                  <a:gd name="T10" fmla="*/ 875 w 36"/>
                  <a:gd name="T11" fmla="*/ 1226 h 26"/>
                  <a:gd name="T12" fmla="*/ 598 w 36"/>
                  <a:gd name="T13" fmla="*/ 1189 h 26"/>
                  <a:gd name="T14" fmla="*/ 285 w 36"/>
                  <a:gd name="T15" fmla="*/ 1025 h 26"/>
                  <a:gd name="T16" fmla="*/ 0 w 36"/>
                  <a:gd name="T17" fmla="*/ 873 h 26"/>
                  <a:gd name="T18" fmla="*/ 143 w 36"/>
                  <a:gd name="T19" fmla="*/ 741 h 26"/>
                  <a:gd name="T20" fmla="*/ 285 w 36"/>
                  <a:gd name="T21" fmla="*/ 448 h 26"/>
                  <a:gd name="T22" fmla="*/ 424 w 36"/>
                  <a:gd name="T23" fmla="*/ 164 h 26"/>
                  <a:gd name="T24" fmla="*/ 598 w 36"/>
                  <a:gd name="T25" fmla="*/ 0 h 26"/>
                  <a:gd name="T26" fmla="*/ 875 w 36"/>
                  <a:gd name="T27" fmla="*/ 99 h 26"/>
                  <a:gd name="T28" fmla="*/ 1117 w 36"/>
                  <a:gd name="T29" fmla="*/ 271 h 26"/>
                  <a:gd name="T30" fmla="*/ 1347 w 36"/>
                  <a:gd name="T31" fmla="*/ 413 h 26"/>
                  <a:gd name="T32" fmla="*/ 1630 w 36"/>
                  <a:gd name="T33" fmla="*/ 569 h 2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6"/>
                  <a:gd name="T52" fmla="*/ 0 h 26"/>
                  <a:gd name="T53" fmla="*/ 36 w 36"/>
                  <a:gd name="T54" fmla="*/ 26 h 2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6" h="26">
                    <a:moveTo>
                      <a:pt x="36" y="10"/>
                    </a:moveTo>
                    <a:lnTo>
                      <a:pt x="33" y="13"/>
                    </a:lnTo>
                    <a:lnTo>
                      <a:pt x="30" y="18"/>
                    </a:lnTo>
                    <a:lnTo>
                      <a:pt x="28" y="22"/>
                    </a:lnTo>
                    <a:lnTo>
                      <a:pt x="25" y="26"/>
                    </a:lnTo>
                    <a:lnTo>
                      <a:pt x="19" y="22"/>
                    </a:lnTo>
                    <a:lnTo>
                      <a:pt x="13" y="21"/>
                    </a:lnTo>
                    <a:lnTo>
                      <a:pt x="6" y="18"/>
                    </a:lnTo>
                    <a:lnTo>
                      <a:pt x="0" y="16"/>
                    </a:lnTo>
                    <a:lnTo>
                      <a:pt x="3" y="13"/>
                    </a:lnTo>
                    <a:lnTo>
                      <a:pt x="6" y="8"/>
                    </a:lnTo>
                    <a:lnTo>
                      <a:pt x="9" y="3"/>
                    </a:lnTo>
                    <a:lnTo>
                      <a:pt x="13" y="0"/>
                    </a:lnTo>
                    <a:lnTo>
                      <a:pt x="19" y="2"/>
                    </a:lnTo>
                    <a:lnTo>
                      <a:pt x="25" y="5"/>
                    </a:lnTo>
                    <a:lnTo>
                      <a:pt x="30" y="7"/>
                    </a:lnTo>
                    <a:lnTo>
                      <a:pt x="36" y="10"/>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0" name="Freeform 610"/>
              <p:cNvSpPr>
                <a:spLocks/>
              </p:cNvSpPr>
              <p:nvPr/>
            </p:nvSpPr>
            <p:spPr bwMode="auto">
              <a:xfrm>
                <a:off x="1985" y="2719"/>
                <a:ext cx="105" cy="93"/>
              </a:xfrm>
              <a:custGeom>
                <a:avLst/>
                <a:gdLst>
                  <a:gd name="T0" fmla="*/ 2950 w 64"/>
                  <a:gd name="T1" fmla="*/ 489 h 57"/>
                  <a:gd name="T2" fmla="*/ 3042 w 64"/>
                  <a:gd name="T3" fmla="*/ 798 h 57"/>
                  <a:gd name="T4" fmla="*/ 3101 w 64"/>
                  <a:gd name="T5" fmla="*/ 1044 h 57"/>
                  <a:gd name="T6" fmla="*/ 3260 w 64"/>
                  <a:gd name="T7" fmla="*/ 1302 h 57"/>
                  <a:gd name="T8" fmla="*/ 3357 w 64"/>
                  <a:gd name="T9" fmla="*/ 1514 h 57"/>
                  <a:gd name="T10" fmla="*/ 3101 w 64"/>
                  <a:gd name="T11" fmla="*/ 1850 h 57"/>
                  <a:gd name="T12" fmla="*/ 2853 w 64"/>
                  <a:gd name="T13" fmla="*/ 2146 h 57"/>
                  <a:gd name="T14" fmla="*/ 2530 w 64"/>
                  <a:gd name="T15" fmla="*/ 2545 h 57"/>
                  <a:gd name="T16" fmla="*/ 2261 w 64"/>
                  <a:gd name="T17" fmla="*/ 2870 h 57"/>
                  <a:gd name="T18" fmla="*/ 1705 w 64"/>
                  <a:gd name="T19" fmla="*/ 2635 h 57"/>
                  <a:gd name="T20" fmla="*/ 1211 w 64"/>
                  <a:gd name="T21" fmla="*/ 2394 h 57"/>
                  <a:gd name="T22" fmla="*/ 579 w 64"/>
                  <a:gd name="T23" fmla="*/ 2247 h 57"/>
                  <a:gd name="T24" fmla="*/ 0 w 64"/>
                  <a:gd name="T25" fmla="*/ 1999 h 57"/>
                  <a:gd name="T26" fmla="*/ 151 w 64"/>
                  <a:gd name="T27" fmla="*/ 1703 h 57"/>
                  <a:gd name="T28" fmla="*/ 353 w 64"/>
                  <a:gd name="T29" fmla="*/ 1354 h 57"/>
                  <a:gd name="T30" fmla="*/ 512 w 64"/>
                  <a:gd name="T31" fmla="*/ 1168 h 57"/>
                  <a:gd name="T32" fmla="*/ 668 w 64"/>
                  <a:gd name="T33" fmla="*/ 798 h 57"/>
                  <a:gd name="T34" fmla="*/ 840 w 64"/>
                  <a:gd name="T35" fmla="*/ 640 h 57"/>
                  <a:gd name="T36" fmla="*/ 1096 w 64"/>
                  <a:gd name="T37" fmla="*/ 392 h 57"/>
                  <a:gd name="T38" fmla="*/ 1247 w 64"/>
                  <a:gd name="T39" fmla="*/ 147 h 57"/>
                  <a:gd name="T40" fmla="*/ 1404 w 64"/>
                  <a:gd name="T41" fmla="*/ 0 h 57"/>
                  <a:gd name="T42" fmla="*/ 1833 w 64"/>
                  <a:gd name="T43" fmla="*/ 90 h 57"/>
                  <a:gd name="T44" fmla="*/ 2205 w 64"/>
                  <a:gd name="T45" fmla="*/ 240 h 57"/>
                  <a:gd name="T46" fmla="*/ 2633 w 64"/>
                  <a:gd name="T47" fmla="*/ 336 h 57"/>
                  <a:gd name="T48" fmla="*/ 2950 w 64"/>
                  <a:gd name="T49" fmla="*/ 489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4"/>
                  <a:gd name="T76" fmla="*/ 0 h 57"/>
                  <a:gd name="T77" fmla="*/ 64 w 64"/>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4" h="57">
                    <a:moveTo>
                      <a:pt x="56" y="10"/>
                    </a:moveTo>
                    <a:lnTo>
                      <a:pt x="58" y="16"/>
                    </a:lnTo>
                    <a:lnTo>
                      <a:pt x="59" y="21"/>
                    </a:lnTo>
                    <a:lnTo>
                      <a:pt x="62" y="26"/>
                    </a:lnTo>
                    <a:lnTo>
                      <a:pt x="64" y="30"/>
                    </a:lnTo>
                    <a:lnTo>
                      <a:pt x="59" y="37"/>
                    </a:lnTo>
                    <a:lnTo>
                      <a:pt x="54" y="43"/>
                    </a:lnTo>
                    <a:lnTo>
                      <a:pt x="48" y="51"/>
                    </a:lnTo>
                    <a:lnTo>
                      <a:pt x="43" y="57"/>
                    </a:lnTo>
                    <a:lnTo>
                      <a:pt x="32" y="53"/>
                    </a:lnTo>
                    <a:lnTo>
                      <a:pt x="23" y="48"/>
                    </a:lnTo>
                    <a:lnTo>
                      <a:pt x="11" y="45"/>
                    </a:lnTo>
                    <a:lnTo>
                      <a:pt x="0" y="40"/>
                    </a:lnTo>
                    <a:lnTo>
                      <a:pt x="3" y="34"/>
                    </a:lnTo>
                    <a:lnTo>
                      <a:pt x="7" y="27"/>
                    </a:lnTo>
                    <a:lnTo>
                      <a:pt x="10" y="23"/>
                    </a:lnTo>
                    <a:lnTo>
                      <a:pt x="13" y="16"/>
                    </a:lnTo>
                    <a:lnTo>
                      <a:pt x="16" y="13"/>
                    </a:lnTo>
                    <a:lnTo>
                      <a:pt x="21" y="8"/>
                    </a:lnTo>
                    <a:lnTo>
                      <a:pt x="24" y="3"/>
                    </a:lnTo>
                    <a:lnTo>
                      <a:pt x="27" y="0"/>
                    </a:lnTo>
                    <a:lnTo>
                      <a:pt x="35" y="2"/>
                    </a:lnTo>
                    <a:lnTo>
                      <a:pt x="42" y="5"/>
                    </a:lnTo>
                    <a:lnTo>
                      <a:pt x="50" y="7"/>
                    </a:lnTo>
                    <a:lnTo>
                      <a:pt x="56"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1" name="Freeform 611"/>
              <p:cNvSpPr>
                <a:spLocks/>
              </p:cNvSpPr>
              <p:nvPr/>
            </p:nvSpPr>
            <p:spPr bwMode="auto">
              <a:xfrm>
                <a:off x="1997" y="2727"/>
                <a:ext cx="85" cy="79"/>
              </a:xfrm>
              <a:custGeom>
                <a:avLst/>
                <a:gdLst>
                  <a:gd name="T0" fmla="*/ 2349 w 52"/>
                  <a:gd name="T1" fmla="*/ 423 h 48"/>
                  <a:gd name="T2" fmla="*/ 2408 w 52"/>
                  <a:gd name="T3" fmla="*/ 696 h 48"/>
                  <a:gd name="T4" fmla="*/ 2498 w 52"/>
                  <a:gd name="T5" fmla="*/ 976 h 48"/>
                  <a:gd name="T6" fmla="*/ 2589 w 52"/>
                  <a:gd name="T7" fmla="*/ 1173 h 48"/>
                  <a:gd name="T8" fmla="*/ 2648 w 52"/>
                  <a:gd name="T9" fmla="*/ 1327 h 48"/>
                  <a:gd name="T10" fmla="*/ 2408 w 52"/>
                  <a:gd name="T11" fmla="*/ 1725 h 48"/>
                  <a:gd name="T12" fmla="*/ 2249 w 52"/>
                  <a:gd name="T13" fmla="*/ 1996 h 48"/>
                  <a:gd name="T14" fmla="*/ 2004 w 52"/>
                  <a:gd name="T15" fmla="*/ 2184 h 48"/>
                  <a:gd name="T16" fmla="*/ 1769 w 52"/>
                  <a:gd name="T17" fmla="*/ 2581 h 48"/>
                  <a:gd name="T18" fmla="*/ 1376 w 52"/>
                  <a:gd name="T19" fmla="*/ 2429 h 48"/>
                  <a:gd name="T20" fmla="*/ 879 w 52"/>
                  <a:gd name="T21" fmla="*/ 2168 h 48"/>
                  <a:gd name="T22" fmla="*/ 400 w 52"/>
                  <a:gd name="T23" fmla="*/ 1996 h 48"/>
                  <a:gd name="T24" fmla="*/ 0 w 52"/>
                  <a:gd name="T25" fmla="*/ 1761 h 48"/>
                  <a:gd name="T26" fmla="*/ 150 w 52"/>
                  <a:gd name="T27" fmla="*/ 1568 h 48"/>
                  <a:gd name="T28" fmla="*/ 206 w 52"/>
                  <a:gd name="T29" fmla="*/ 1317 h 48"/>
                  <a:gd name="T30" fmla="*/ 400 w 52"/>
                  <a:gd name="T31" fmla="*/ 1014 h 48"/>
                  <a:gd name="T32" fmla="*/ 481 w 52"/>
                  <a:gd name="T33" fmla="*/ 760 h 48"/>
                  <a:gd name="T34" fmla="*/ 628 w 52"/>
                  <a:gd name="T35" fmla="*/ 593 h 48"/>
                  <a:gd name="T36" fmla="*/ 812 w 52"/>
                  <a:gd name="T37" fmla="*/ 318 h 48"/>
                  <a:gd name="T38" fmla="*/ 969 w 52"/>
                  <a:gd name="T39" fmla="*/ 156 h 48"/>
                  <a:gd name="T40" fmla="*/ 1123 w 52"/>
                  <a:gd name="T41" fmla="*/ 0 h 48"/>
                  <a:gd name="T42" fmla="*/ 1376 w 52"/>
                  <a:gd name="T43" fmla="*/ 95 h 48"/>
                  <a:gd name="T44" fmla="*/ 1679 w 52"/>
                  <a:gd name="T45" fmla="*/ 156 h 48"/>
                  <a:gd name="T46" fmla="*/ 2004 w 52"/>
                  <a:gd name="T47" fmla="*/ 318 h 48"/>
                  <a:gd name="T48" fmla="*/ 2349 w 52"/>
                  <a:gd name="T49" fmla="*/ 423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
                  <a:gd name="T76" fmla="*/ 0 h 48"/>
                  <a:gd name="T77" fmla="*/ 52 w 52"/>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 h="48">
                    <a:moveTo>
                      <a:pt x="46" y="8"/>
                    </a:moveTo>
                    <a:lnTo>
                      <a:pt x="47" y="13"/>
                    </a:lnTo>
                    <a:lnTo>
                      <a:pt x="49" y="18"/>
                    </a:lnTo>
                    <a:lnTo>
                      <a:pt x="51" y="22"/>
                    </a:lnTo>
                    <a:lnTo>
                      <a:pt x="52" y="25"/>
                    </a:lnTo>
                    <a:lnTo>
                      <a:pt x="47" y="32"/>
                    </a:lnTo>
                    <a:lnTo>
                      <a:pt x="44" y="37"/>
                    </a:lnTo>
                    <a:lnTo>
                      <a:pt x="39" y="41"/>
                    </a:lnTo>
                    <a:lnTo>
                      <a:pt x="35" y="48"/>
                    </a:lnTo>
                    <a:lnTo>
                      <a:pt x="27" y="45"/>
                    </a:lnTo>
                    <a:lnTo>
                      <a:pt x="17" y="40"/>
                    </a:lnTo>
                    <a:lnTo>
                      <a:pt x="8" y="37"/>
                    </a:lnTo>
                    <a:lnTo>
                      <a:pt x="0" y="33"/>
                    </a:lnTo>
                    <a:lnTo>
                      <a:pt x="3" y="29"/>
                    </a:lnTo>
                    <a:lnTo>
                      <a:pt x="4" y="24"/>
                    </a:lnTo>
                    <a:lnTo>
                      <a:pt x="8" y="19"/>
                    </a:lnTo>
                    <a:lnTo>
                      <a:pt x="9" y="14"/>
                    </a:lnTo>
                    <a:lnTo>
                      <a:pt x="12" y="11"/>
                    </a:lnTo>
                    <a:lnTo>
                      <a:pt x="16" y="6"/>
                    </a:lnTo>
                    <a:lnTo>
                      <a:pt x="19" y="3"/>
                    </a:lnTo>
                    <a:lnTo>
                      <a:pt x="22" y="0"/>
                    </a:lnTo>
                    <a:lnTo>
                      <a:pt x="27" y="2"/>
                    </a:lnTo>
                    <a:lnTo>
                      <a:pt x="33" y="3"/>
                    </a:lnTo>
                    <a:lnTo>
                      <a:pt x="39" y="6"/>
                    </a:lnTo>
                    <a:lnTo>
                      <a:pt x="46" y="8"/>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2" name="Freeform 612"/>
              <p:cNvSpPr>
                <a:spLocks/>
              </p:cNvSpPr>
              <p:nvPr/>
            </p:nvSpPr>
            <p:spPr bwMode="auto">
              <a:xfrm>
                <a:off x="2054" y="2741"/>
                <a:ext cx="28" cy="65"/>
              </a:xfrm>
              <a:custGeom>
                <a:avLst/>
                <a:gdLst>
                  <a:gd name="T0" fmla="*/ 0 w 17"/>
                  <a:gd name="T1" fmla="*/ 679 h 40"/>
                  <a:gd name="T2" fmla="*/ 0 w 17"/>
                  <a:gd name="T3" fmla="*/ 1011 h 40"/>
                  <a:gd name="T4" fmla="*/ 0 w 17"/>
                  <a:gd name="T5" fmla="*/ 1305 h 40"/>
                  <a:gd name="T6" fmla="*/ 0 w 17"/>
                  <a:gd name="T7" fmla="*/ 1619 h 40"/>
                  <a:gd name="T8" fmla="*/ 0 w 17"/>
                  <a:gd name="T9" fmla="*/ 1944 h 40"/>
                  <a:gd name="T10" fmla="*/ 242 w 17"/>
                  <a:gd name="T11" fmla="*/ 1619 h 40"/>
                  <a:gd name="T12" fmla="*/ 499 w 17"/>
                  <a:gd name="T13" fmla="*/ 1402 h 40"/>
                  <a:gd name="T14" fmla="*/ 657 w 17"/>
                  <a:gd name="T15" fmla="*/ 1159 h 40"/>
                  <a:gd name="T16" fmla="*/ 919 w 17"/>
                  <a:gd name="T17" fmla="*/ 829 h 40"/>
                  <a:gd name="T18" fmla="*/ 863 w 17"/>
                  <a:gd name="T19" fmla="*/ 679 h 40"/>
                  <a:gd name="T20" fmla="*/ 764 w 17"/>
                  <a:gd name="T21" fmla="*/ 475 h 40"/>
                  <a:gd name="T22" fmla="*/ 657 w 17"/>
                  <a:gd name="T23" fmla="*/ 236 h 40"/>
                  <a:gd name="T24" fmla="*/ 595 w 17"/>
                  <a:gd name="T25" fmla="*/ 0 h 40"/>
                  <a:gd name="T26" fmla="*/ 428 w 17"/>
                  <a:gd name="T27" fmla="*/ 145 h 40"/>
                  <a:gd name="T28" fmla="*/ 318 w 17"/>
                  <a:gd name="T29" fmla="*/ 293 h 40"/>
                  <a:gd name="T30" fmla="*/ 158 w 17"/>
                  <a:gd name="T31" fmla="*/ 531 h 40"/>
                  <a:gd name="T32" fmla="*/ 0 w 17"/>
                  <a:gd name="T33" fmla="*/ 679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
                  <a:gd name="T52" fmla="*/ 0 h 40"/>
                  <a:gd name="T53" fmla="*/ 17 w 17"/>
                  <a:gd name="T54" fmla="*/ 40 h 4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 h="40">
                    <a:moveTo>
                      <a:pt x="0" y="14"/>
                    </a:moveTo>
                    <a:lnTo>
                      <a:pt x="0" y="21"/>
                    </a:lnTo>
                    <a:lnTo>
                      <a:pt x="0" y="27"/>
                    </a:lnTo>
                    <a:lnTo>
                      <a:pt x="0" y="33"/>
                    </a:lnTo>
                    <a:lnTo>
                      <a:pt x="0" y="40"/>
                    </a:lnTo>
                    <a:lnTo>
                      <a:pt x="4" y="33"/>
                    </a:lnTo>
                    <a:lnTo>
                      <a:pt x="9" y="29"/>
                    </a:lnTo>
                    <a:lnTo>
                      <a:pt x="12" y="24"/>
                    </a:lnTo>
                    <a:lnTo>
                      <a:pt x="17" y="17"/>
                    </a:lnTo>
                    <a:lnTo>
                      <a:pt x="16" y="14"/>
                    </a:lnTo>
                    <a:lnTo>
                      <a:pt x="14" y="10"/>
                    </a:lnTo>
                    <a:lnTo>
                      <a:pt x="12" y="5"/>
                    </a:lnTo>
                    <a:lnTo>
                      <a:pt x="11" y="0"/>
                    </a:lnTo>
                    <a:lnTo>
                      <a:pt x="8" y="3"/>
                    </a:lnTo>
                    <a:lnTo>
                      <a:pt x="6" y="6"/>
                    </a:lnTo>
                    <a:lnTo>
                      <a:pt x="3" y="11"/>
                    </a:lnTo>
                    <a:lnTo>
                      <a:pt x="0" y="14"/>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3" name="Freeform 613"/>
              <p:cNvSpPr>
                <a:spLocks/>
              </p:cNvSpPr>
              <p:nvPr/>
            </p:nvSpPr>
            <p:spPr bwMode="auto">
              <a:xfrm>
                <a:off x="2012" y="2724"/>
                <a:ext cx="60" cy="43"/>
              </a:xfrm>
              <a:custGeom>
                <a:avLst/>
                <a:gdLst>
                  <a:gd name="T0" fmla="*/ 1764 w 37"/>
                  <a:gd name="T1" fmla="*/ 569 h 26"/>
                  <a:gd name="T2" fmla="*/ 1617 w 37"/>
                  <a:gd name="T3" fmla="*/ 741 h 26"/>
                  <a:gd name="T4" fmla="*/ 1528 w 37"/>
                  <a:gd name="T5" fmla="*/ 1025 h 26"/>
                  <a:gd name="T6" fmla="*/ 1378 w 37"/>
                  <a:gd name="T7" fmla="*/ 1285 h 26"/>
                  <a:gd name="T8" fmla="*/ 1234 w 37"/>
                  <a:gd name="T9" fmla="*/ 1444 h 26"/>
                  <a:gd name="T10" fmla="*/ 905 w 37"/>
                  <a:gd name="T11" fmla="*/ 1285 h 26"/>
                  <a:gd name="T12" fmla="*/ 615 w 37"/>
                  <a:gd name="T13" fmla="*/ 1189 h 26"/>
                  <a:gd name="T14" fmla="*/ 323 w 37"/>
                  <a:gd name="T15" fmla="*/ 1025 h 26"/>
                  <a:gd name="T16" fmla="*/ 0 w 37"/>
                  <a:gd name="T17" fmla="*/ 873 h 26"/>
                  <a:gd name="T18" fmla="*/ 144 w 37"/>
                  <a:gd name="T19" fmla="*/ 741 h 26"/>
                  <a:gd name="T20" fmla="*/ 323 w 37"/>
                  <a:gd name="T21" fmla="*/ 448 h 26"/>
                  <a:gd name="T22" fmla="*/ 469 w 37"/>
                  <a:gd name="T23" fmla="*/ 250 h 26"/>
                  <a:gd name="T24" fmla="*/ 615 w 37"/>
                  <a:gd name="T25" fmla="*/ 0 h 26"/>
                  <a:gd name="T26" fmla="*/ 905 w 37"/>
                  <a:gd name="T27" fmla="*/ 99 h 26"/>
                  <a:gd name="T28" fmla="*/ 1234 w 37"/>
                  <a:gd name="T29" fmla="*/ 271 h 26"/>
                  <a:gd name="T30" fmla="*/ 1435 w 37"/>
                  <a:gd name="T31" fmla="*/ 413 h 26"/>
                  <a:gd name="T32" fmla="*/ 1764 w 37"/>
                  <a:gd name="T33" fmla="*/ 569 h 2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
                  <a:gd name="T52" fmla="*/ 0 h 26"/>
                  <a:gd name="T53" fmla="*/ 37 w 37"/>
                  <a:gd name="T54" fmla="*/ 26 h 2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 h="26">
                    <a:moveTo>
                      <a:pt x="37" y="10"/>
                    </a:moveTo>
                    <a:lnTo>
                      <a:pt x="34" y="13"/>
                    </a:lnTo>
                    <a:lnTo>
                      <a:pt x="32" y="18"/>
                    </a:lnTo>
                    <a:lnTo>
                      <a:pt x="29" y="23"/>
                    </a:lnTo>
                    <a:lnTo>
                      <a:pt x="26" y="26"/>
                    </a:lnTo>
                    <a:lnTo>
                      <a:pt x="19" y="23"/>
                    </a:lnTo>
                    <a:lnTo>
                      <a:pt x="13" y="21"/>
                    </a:lnTo>
                    <a:lnTo>
                      <a:pt x="7" y="18"/>
                    </a:lnTo>
                    <a:lnTo>
                      <a:pt x="0" y="16"/>
                    </a:lnTo>
                    <a:lnTo>
                      <a:pt x="3" y="13"/>
                    </a:lnTo>
                    <a:lnTo>
                      <a:pt x="7" y="8"/>
                    </a:lnTo>
                    <a:lnTo>
                      <a:pt x="10" y="4"/>
                    </a:lnTo>
                    <a:lnTo>
                      <a:pt x="13" y="0"/>
                    </a:lnTo>
                    <a:lnTo>
                      <a:pt x="19" y="2"/>
                    </a:lnTo>
                    <a:lnTo>
                      <a:pt x="26" y="5"/>
                    </a:lnTo>
                    <a:lnTo>
                      <a:pt x="30" y="7"/>
                    </a:lnTo>
                    <a:lnTo>
                      <a:pt x="37" y="10"/>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 name="Freeform 614"/>
              <p:cNvSpPr>
                <a:spLocks/>
              </p:cNvSpPr>
              <p:nvPr/>
            </p:nvSpPr>
            <p:spPr bwMode="auto">
              <a:xfrm>
                <a:off x="2054" y="2744"/>
                <a:ext cx="103" cy="93"/>
              </a:xfrm>
              <a:custGeom>
                <a:avLst/>
                <a:gdLst>
                  <a:gd name="T0" fmla="*/ 2801 w 63"/>
                  <a:gd name="T1" fmla="*/ 452 h 57"/>
                  <a:gd name="T2" fmla="*/ 2905 w 63"/>
                  <a:gd name="T3" fmla="*/ 737 h 57"/>
                  <a:gd name="T4" fmla="*/ 3057 w 63"/>
                  <a:gd name="T5" fmla="*/ 1020 h 57"/>
                  <a:gd name="T6" fmla="*/ 3152 w 63"/>
                  <a:gd name="T7" fmla="*/ 1260 h 57"/>
                  <a:gd name="T8" fmla="*/ 3216 w 63"/>
                  <a:gd name="T9" fmla="*/ 1514 h 57"/>
                  <a:gd name="T10" fmla="*/ 2959 w 63"/>
                  <a:gd name="T11" fmla="*/ 1816 h 57"/>
                  <a:gd name="T12" fmla="*/ 2745 w 63"/>
                  <a:gd name="T13" fmla="*/ 2124 h 57"/>
                  <a:gd name="T14" fmla="*/ 2408 w 63"/>
                  <a:gd name="T15" fmla="*/ 2529 h 57"/>
                  <a:gd name="T16" fmla="*/ 2173 w 63"/>
                  <a:gd name="T17" fmla="*/ 2870 h 57"/>
                  <a:gd name="T18" fmla="*/ 1586 w 63"/>
                  <a:gd name="T19" fmla="*/ 2622 h 57"/>
                  <a:gd name="T20" fmla="*/ 1123 w 63"/>
                  <a:gd name="T21" fmla="*/ 2380 h 57"/>
                  <a:gd name="T22" fmla="*/ 551 w 63"/>
                  <a:gd name="T23" fmla="*/ 2209 h 57"/>
                  <a:gd name="T24" fmla="*/ 0 w 63"/>
                  <a:gd name="T25" fmla="*/ 1961 h 57"/>
                  <a:gd name="T26" fmla="*/ 150 w 63"/>
                  <a:gd name="T27" fmla="*/ 1664 h 57"/>
                  <a:gd name="T28" fmla="*/ 401 w 63"/>
                  <a:gd name="T29" fmla="*/ 1411 h 57"/>
                  <a:gd name="T30" fmla="*/ 551 w 63"/>
                  <a:gd name="T31" fmla="*/ 1168 h 57"/>
                  <a:gd name="T32" fmla="*/ 721 w 63"/>
                  <a:gd name="T33" fmla="*/ 865 h 57"/>
                  <a:gd name="T34" fmla="*/ 880 w 63"/>
                  <a:gd name="T35" fmla="*/ 625 h 57"/>
                  <a:gd name="T36" fmla="*/ 1027 w 63"/>
                  <a:gd name="T37" fmla="*/ 392 h 57"/>
                  <a:gd name="T38" fmla="*/ 1179 w 63"/>
                  <a:gd name="T39" fmla="*/ 147 h 57"/>
                  <a:gd name="T40" fmla="*/ 1382 w 63"/>
                  <a:gd name="T41" fmla="*/ 0 h 57"/>
                  <a:gd name="T42" fmla="*/ 1777 w 63"/>
                  <a:gd name="T43" fmla="*/ 55 h 57"/>
                  <a:gd name="T44" fmla="*/ 2101 w 63"/>
                  <a:gd name="T45" fmla="*/ 206 h 57"/>
                  <a:gd name="T46" fmla="*/ 2500 w 63"/>
                  <a:gd name="T47" fmla="*/ 300 h 57"/>
                  <a:gd name="T48" fmla="*/ 2801 w 63"/>
                  <a:gd name="T49" fmla="*/ 452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3"/>
                  <a:gd name="T76" fmla="*/ 0 h 57"/>
                  <a:gd name="T77" fmla="*/ 63 w 63"/>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3" h="57">
                    <a:moveTo>
                      <a:pt x="55" y="9"/>
                    </a:moveTo>
                    <a:lnTo>
                      <a:pt x="57" y="15"/>
                    </a:lnTo>
                    <a:lnTo>
                      <a:pt x="60" y="20"/>
                    </a:lnTo>
                    <a:lnTo>
                      <a:pt x="62" y="25"/>
                    </a:lnTo>
                    <a:lnTo>
                      <a:pt x="63" y="30"/>
                    </a:lnTo>
                    <a:lnTo>
                      <a:pt x="58" y="36"/>
                    </a:lnTo>
                    <a:lnTo>
                      <a:pt x="54" y="42"/>
                    </a:lnTo>
                    <a:lnTo>
                      <a:pt x="47" y="50"/>
                    </a:lnTo>
                    <a:lnTo>
                      <a:pt x="43" y="57"/>
                    </a:lnTo>
                    <a:lnTo>
                      <a:pt x="31" y="52"/>
                    </a:lnTo>
                    <a:lnTo>
                      <a:pt x="22" y="47"/>
                    </a:lnTo>
                    <a:lnTo>
                      <a:pt x="11" y="44"/>
                    </a:lnTo>
                    <a:lnTo>
                      <a:pt x="0" y="39"/>
                    </a:lnTo>
                    <a:lnTo>
                      <a:pt x="3" y="33"/>
                    </a:lnTo>
                    <a:lnTo>
                      <a:pt x="8" y="28"/>
                    </a:lnTo>
                    <a:lnTo>
                      <a:pt x="11" y="23"/>
                    </a:lnTo>
                    <a:lnTo>
                      <a:pt x="14" y="17"/>
                    </a:lnTo>
                    <a:lnTo>
                      <a:pt x="17" y="12"/>
                    </a:lnTo>
                    <a:lnTo>
                      <a:pt x="20" y="8"/>
                    </a:lnTo>
                    <a:lnTo>
                      <a:pt x="23" y="3"/>
                    </a:lnTo>
                    <a:lnTo>
                      <a:pt x="27" y="0"/>
                    </a:lnTo>
                    <a:lnTo>
                      <a:pt x="35" y="1"/>
                    </a:lnTo>
                    <a:lnTo>
                      <a:pt x="41" y="4"/>
                    </a:lnTo>
                    <a:lnTo>
                      <a:pt x="49" y="6"/>
                    </a:lnTo>
                    <a:lnTo>
                      <a:pt x="55"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 name="Freeform 615"/>
              <p:cNvSpPr>
                <a:spLocks/>
              </p:cNvSpPr>
              <p:nvPr/>
            </p:nvSpPr>
            <p:spPr bwMode="auto">
              <a:xfrm>
                <a:off x="2064" y="2750"/>
                <a:ext cx="85" cy="79"/>
              </a:xfrm>
              <a:custGeom>
                <a:avLst/>
                <a:gdLst>
                  <a:gd name="T0" fmla="*/ 2349 w 52"/>
                  <a:gd name="T1" fmla="*/ 423 h 48"/>
                  <a:gd name="T2" fmla="*/ 2442 w 52"/>
                  <a:gd name="T3" fmla="*/ 696 h 48"/>
                  <a:gd name="T4" fmla="*/ 2498 w 52"/>
                  <a:gd name="T5" fmla="*/ 976 h 48"/>
                  <a:gd name="T6" fmla="*/ 2589 w 52"/>
                  <a:gd name="T7" fmla="*/ 1251 h 48"/>
                  <a:gd name="T8" fmla="*/ 2648 w 52"/>
                  <a:gd name="T9" fmla="*/ 1417 h 48"/>
                  <a:gd name="T10" fmla="*/ 2442 w 52"/>
                  <a:gd name="T11" fmla="*/ 1725 h 48"/>
                  <a:gd name="T12" fmla="*/ 2249 w 52"/>
                  <a:gd name="T13" fmla="*/ 1996 h 48"/>
                  <a:gd name="T14" fmla="*/ 2022 w 52"/>
                  <a:gd name="T15" fmla="*/ 2270 h 48"/>
                  <a:gd name="T16" fmla="*/ 1769 w 52"/>
                  <a:gd name="T17" fmla="*/ 2581 h 48"/>
                  <a:gd name="T18" fmla="*/ 1285 w 52"/>
                  <a:gd name="T19" fmla="*/ 2429 h 48"/>
                  <a:gd name="T20" fmla="*/ 879 w 52"/>
                  <a:gd name="T21" fmla="*/ 2168 h 48"/>
                  <a:gd name="T22" fmla="*/ 400 w 52"/>
                  <a:gd name="T23" fmla="*/ 1996 h 48"/>
                  <a:gd name="T24" fmla="*/ 0 w 52"/>
                  <a:gd name="T25" fmla="*/ 1829 h 48"/>
                  <a:gd name="T26" fmla="*/ 150 w 52"/>
                  <a:gd name="T27" fmla="*/ 1568 h 48"/>
                  <a:gd name="T28" fmla="*/ 245 w 52"/>
                  <a:gd name="T29" fmla="*/ 1317 h 48"/>
                  <a:gd name="T30" fmla="*/ 400 w 52"/>
                  <a:gd name="T31" fmla="*/ 1014 h 48"/>
                  <a:gd name="T32" fmla="*/ 497 w 52"/>
                  <a:gd name="T33" fmla="*/ 806 h 48"/>
                  <a:gd name="T34" fmla="*/ 654 w 52"/>
                  <a:gd name="T35" fmla="*/ 593 h 48"/>
                  <a:gd name="T36" fmla="*/ 812 w 52"/>
                  <a:gd name="T37" fmla="*/ 395 h 48"/>
                  <a:gd name="T38" fmla="*/ 969 w 52"/>
                  <a:gd name="T39" fmla="*/ 240 h 48"/>
                  <a:gd name="T40" fmla="*/ 1123 w 52"/>
                  <a:gd name="T41" fmla="*/ 0 h 48"/>
                  <a:gd name="T42" fmla="*/ 1473 w 52"/>
                  <a:gd name="T43" fmla="*/ 95 h 48"/>
                  <a:gd name="T44" fmla="*/ 1769 w 52"/>
                  <a:gd name="T45" fmla="*/ 240 h 48"/>
                  <a:gd name="T46" fmla="*/ 2022 w 52"/>
                  <a:gd name="T47" fmla="*/ 395 h 48"/>
                  <a:gd name="T48" fmla="*/ 2349 w 52"/>
                  <a:gd name="T49" fmla="*/ 423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
                  <a:gd name="T76" fmla="*/ 0 h 48"/>
                  <a:gd name="T77" fmla="*/ 52 w 52"/>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 h="48">
                    <a:moveTo>
                      <a:pt x="46" y="8"/>
                    </a:moveTo>
                    <a:lnTo>
                      <a:pt x="48" y="13"/>
                    </a:lnTo>
                    <a:lnTo>
                      <a:pt x="49" y="18"/>
                    </a:lnTo>
                    <a:lnTo>
                      <a:pt x="51" y="23"/>
                    </a:lnTo>
                    <a:lnTo>
                      <a:pt x="52" y="26"/>
                    </a:lnTo>
                    <a:lnTo>
                      <a:pt x="48" y="32"/>
                    </a:lnTo>
                    <a:lnTo>
                      <a:pt x="44" y="37"/>
                    </a:lnTo>
                    <a:lnTo>
                      <a:pt x="40" y="42"/>
                    </a:lnTo>
                    <a:lnTo>
                      <a:pt x="35" y="48"/>
                    </a:lnTo>
                    <a:lnTo>
                      <a:pt x="25" y="45"/>
                    </a:lnTo>
                    <a:lnTo>
                      <a:pt x="17" y="40"/>
                    </a:lnTo>
                    <a:lnTo>
                      <a:pt x="8" y="37"/>
                    </a:lnTo>
                    <a:lnTo>
                      <a:pt x="0" y="34"/>
                    </a:lnTo>
                    <a:lnTo>
                      <a:pt x="3" y="29"/>
                    </a:lnTo>
                    <a:lnTo>
                      <a:pt x="5" y="24"/>
                    </a:lnTo>
                    <a:lnTo>
                      <a:pt x="8" y="19"/>
                    </a:lnTo>
                    <a:lnTo>
                      <a:pt x="10" y="15"/>
                    </a:lnTo>
                    <a:lnTo>
                      <a:pt x="13" y="11"/>
                    </a:lnTo>
                    <a:lnTo>
                      <a:pt x="16" y="7"/>
                    </a:lnTo>
                    <a:lnTo>
                      <a:pt x="19" y="4"/>
                    </a:lnTo>
                    <a:lnTo>
                      <a:pt x="22" y="0"/>
                    </a:lnTo>
                    <a:lnTo>
                      <a:pt x="29" y="2"/>
                    </a:lnTo>
                    <a:lnTo>
                      <a:pt x="35" y="4"/>
                    </a:lnTo>
                    <a:lnTo>
                      <a:pt x="40" y="7"/>
                    </a:lnTo>
                    <a:lnTo>
                      <a:pt x="46" y="8"/>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6" name="Freeform 616"/>
              <p:cNvSpPr>
                <a:spLocks/>
              </p:cNvSpPr>
              <p:nvPr/>
            </p:nvSpPr>
            <p:spPr bwMode="auto">
              <a:xfrm>
                <a:off x="2121" y="2763"/>
                <a:ext cx="28" cy="66"/>
              </a:xfrm>
              <a:custGeom>
                <a:avLst/>
                <a:gdLst>
                  <a:gd name="T0" fmla="*/ 0 w 17"/>
                  <a:gd name="T1" fmla="*/ 830 h 40"/>
                  <a:gd name="T2" fmla="*/ 0 w 17"/>
                  <a:gd name="T3" fmla="*/ 1173 h 40"/>
                  <a:gd name="T4" fmla="*/ 0 w 17"/>
                  <a:gd name="T5" fmla="*/ 1492 h 40"/>
                  <a:gd name="T6" fmla="*/ 0 w 17"/>
                  <a:gd name="T7" fmla="*/ 1860 h 40"/>
                  <a:gd name="T8" fmla="*/ 0 w 17"/>
                  <a:gd name="T9" fmla="*/ 2199 h 40"/>
                  <a:gd name="T10" fmla="*/ 260 w 17"/>
                  <a:gd name="T11" fmla="*/ 1860 h 40"/>
                  <a:gd name="T12" fmla="*/ 499 w 17"/>
                  <a:gd name="T13" fmla="*/ 1596 h 40"/>
                  <a:gd name="T14" fmla="*/ 705 w 17"/>
                  <a:gd name="T15" fmla="*/ 1333 h 40"/>
                  <a:gd name="T16" fmla="*/ 919 w 17"/>
                  <a:gd name="T17" fmla="*/ 993 h 40"/>
                  <a:gd name="T18" fmla="*/ 863 w 17"/>
                  <a:gd name="T19" fmla="*/ 830 h 40"/>
                  <a:gd name="T20" fmla="*/ 764 w 17"/>
                  <a:gd name="T21" fmla="*/ 561 h 40"/>
                  <a:gd name="T22" fmla="*/ 705 w 17"/>
                  <a:gd name="T23" fmla="*/ 261 h 40"/>
                  <a:gd name="T24" fmla="*/ 595 w 17"/>
                  <a:gd name="T25" fmla="*/ 0 h 40"/>
                  <a:gd name="T26" fmla="*/ 428 w 17"/>
                  <a:gd name="T27" fmla="*/ 158 h 40"/>
                  <a:gd name="T28" fmla="*/ 318 w 17"/>
                  <a:gd name="T29" fmla="*/ 401 h 40"/>
                  <a:gd name="T30" fmla="*/ 158 w 17"/>
                  <a:gd name="T31" fmla="*/ 602 h 40"/>
                  <a:gd name="T32" fmla="*/ 0 w 17"/>
                  <a:gd name="T33" fmla="*/ 830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
                  <a:gd name="T52" fmla="*/ 0 h 40"/>
                  <a:gd name="T53" fmla="*/ 17 w 17"/>
                  <a:gd name="T54" fmla="*/ 40 h 4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 h="40">
                    <a:moveTo>
                      <a:pt x="0" y="15"/>
                    </a:moveTo>
                    <a:lnTo>
                      <a:pt x="0" y="21"/>
                    </a:lnTo>
                    <a:lnTo>
                      <a:pt x="0" y="27"/>
                    </a:lnTo>
                    <a:lnTo>
                      <a:pt x="0" y="34"/>
                    </a:lnTo>
                    <a:lnTo>
                      <a:pt x="0" y="40"/>
                    </a:lnTo>
                    <a:lnTo>
                      <a:pt x="5" y="34"/>
                    </a:lnTo>
                    <a:lnTo>
                      <a:pt x="9" y="29"/>
                    </a:lnTo>
                    <a:lnTo>
                      <a:pt x="13" y="24"/>
                    </a:lnTo>
                    <a:lnTo>
                      <a:pt x="17" y="18"/>
                    </a:lnTo>
                    <a:lnTo>
                      <a:pt x="16" y="15"/>
                    </a:lnTo>
                    <a:lnTo>
                      <a:pt x="14" y="10"/>
                    </a:lnTo>
                    <a:lnTo>
                      <a:pt x="13" y="5"/>
                    </a:lnTo>
                    <a:lnTo>
                      <a:pt x="11" y="0"/>
                    </a:lnTo>
                    <a:lnTo>
                      <a:pt x="8" y="3"/>
                    </a:lnTo>
                    <a:lnTo>
                      <a:pt x="6" y="7"/>
                    </a:lnTo>
                    <a:lnTo>
                      <a:pt x="3" y="11"/>
                    </a:lnTo>
                    <a:lnTo>
                      <a:pt x="0" y="15"/>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7" name="Freeform 617"/>
              <p:cNvSpPr>
                <a:spLocks/>
              </p:cNvSpPr>
              <p:nvPr/>
            </p:nvSpPr>
            <p:spPr bwMode="auto">
              <a:xfrm>
                <a:off x="2080" y="2749"/>
                <a:ext cx="59" cy="41"/>
              </a:xfrm>
              <a:custGeom>
                <a:avLst/>
                <a:gdLst>
                  <a:gd name="T0" fmla="*/ 1883 w 36"/>
                  <a:gd name="T1" fmla="*/ 484 h 25"/>
                  <a:gd name="T2" fmla="*/ 1703 w 36"/>
                  <a:gd name="T3" fmla="*/ 643 h 25"/>
                  <a:gd name="T4" fmla="*/ 1627 w 36"/>
                  <a:gd name="T5" fmla="*/ 891 h 25"/>
                  <a:gd name="T6" fmla="*/ 1455 w 36"/>
                  <a:gd name="T7" fmla="*/ 1151 h 25"/>
                  <a:gd name="T8" fmla="*/ 1298 w 36"/>
                  <a:gd name="T9" fmla="*/ 1302 h 25"/>
                  <a:gd name="T10" fmla="*/ 993 w 36"/>
                  <a:gd name="T11" fmla="*/ 1151 h 25"/>
                  <a:gd name="T12" fmla="*/ 634 w 36"/>
                  <a:gd name="T13" fmla="*/ 1055 h 25"/>
                  <a:gd name="T14" fmla="*/ 308 w 36"/>
                  <a:gd name="T15" fmla="*/ 891 h 25"/>
                  <a:gd name="T16" fmla="*/ 0 w 36"/>
                  <a:gd name="T17" fmla="*/ 840 h 25"/>
                  <a:gd name="T18" fmla="*/ 151 w 36"/>
                  <a:gd name="T19" fmla="*/ 643 h 25"/>
                  <a:gd name="T20" fmla="*/ 308 w 36"/>
                  <a:gd name="T21" fmla="*/ 407 h 25"/>
                  <a:gd name="T22" fmla="*/ 483 w 36"/>
                  <a:gd name="T23" fmla="*/ 248 h 25"/>
                  <a:gd name="T24" fmla="*/ 634 w 36"/>
                  <a:gd name="T25" fmla="*/ 0 h 25"/>
                  <a:gd name="T26" fmla="*/ 993 w 36"/>
                  <a:gd name="T27" fmla="*/ 56 h 25"/>
                  <a:gd name="T28" fmla="*/ 1298 w 36"/>
                  <a:gd name="T29" fmla="*/ 248 h 25"/>
                  <a:gd name="T30" fmla="*/ 1550 w 36"/>
                  <a:gd name="T31" fmla="*/ 312 h 25"/>
                  <a:gd name="T32" fmla="*/ 1883 w 36"/>
                  <a:gd name="T33" fmla="*/ 484 h 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6"/>
                  <a:gd name="T52" fmla="*/ 0 h 25"/>
                  <a:gd name="T53" fmla="*/ 36 w 36"/>
                  <a:gd name="T54" fmla="*/ 25 h 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6" h="25">
                    <a:moveTo>
                      <a:pt x="36" y="9"/>
                    </a:moveTo>
                    <a:lnTo>
                      <a:pt x="33" y="12"/>
                    </a:lnTo>
                    <a:lnTo>
                      <a:pt x="31" y="17"/>
                    </a:lnTo>
                    <a:lnTo>
                      <a:pt x="28" y="22"/>
                    </a:lnTo>
                    <a:lnTo>
                      <a:pt x="25" y="25"/>
                    </a:lnTo>
                    <a:lnTo>
                      <a:pt x="19" y="22"/>
                    </a:lnTo>
                    <a:lnTo>
                      <a:pt x="12" y="20"/>
                    </a:lnTo>
                    <a:lnTo>
                      <a:pt x="6" y="17"/>
                    </a:lnTo>
                    <a:lnTo>
                      <a:pt x="0" y="16"/>
                    </a:lnTo>
                    <a:lnTo>
                      <a:pt x="3" y="12"/>
                    </a:lnTo>
                    <a:lnTo>
                      <a:pt x="6" y="8"/>
                    </a:lnTo>
                    <a:lnTo>
                      <a:pt x="9" y="5"/>
                    </a:lnTo>
                    <a:lnTo>
                      <a:pt x="12" y="0"/>
                    </a:lnTo>
                    <a:lnTo>
                      <a:pt x="19" y="1"/>
                    </a:lnTo>
                    <a:lnTo>
                      <a:pt x="25" y="5"/>
                    </a:lnTo>
                    <a:lnTo>
                      <a:pt x="30" y="6"/>
                    </a:lnTo>
                    <a:lnTo>
                      <a:pt x="36" y="9"/>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8" name="Freeform 618"/>
              <p:cNvSpPr>
                <a:spLocks/>
              </p:cNvSpPr>
              <p:nvPr/>
            </p:nvSpPr>
            <p:spPr bwMode="auto">
              <a:xfrm>
                <a:off x="2121" y="2767"/>
                <a:ext cx="105" cy="93"/>
              </a:xfrm>
              <a:custGeom>
                <a:avLst/>
                <a:gdLst>
                  <a:gd name="T0" fmla="*/ 2950 w 64"/>
                  <a:gd name="T1" fmla="*/ 452 h 57"/>
                  <a:gd name="T2" fmla="*/ 3007 w 64"/>
                  <a:gd name="T3" fmla="*/ 798 h 57"/>
                  <a:gd name="T4" fmla="*/ 3135 w 64"/>
                  <a:gd name="T5" fmla="*/ 1044 h 57"/>
                  <a:gd name="T6" fmla="*/ 3260 w 64"/>
                  <a:gd name="T7" fmla="*/ 1260 h 57"/>
                  <a:gd name="T8" fmla="*/ 3357 w 64"/>
                  <a:gd name="T9" fmla="*/ 1514 h 57"/>
                  <a:gd name="T10" fmla="*/ 3101 w 64"/>
                  <a:gd name="T11" fmla="*/ 1816 h 57"/>
                  <a:gd name="T12" fmla="*/ 2853 w 64"/>
                  <a:gd name="T13" fmla="*/ 2146 h 57"/>
                  <a:gd name="T14" fmla="*/ 2558 w 64"/>
                  <a:gd name="T15" fmla="*/ 2545 h 57"/>
                  <a:gd name="T16" fmla="*/ 2261 w 64"/>
                  <a:gd name="T17" fmla="*/ 2870 h 57"/>
                  <a:gd name="T18" fmla="*/ 1705 w 64"/>
                  <a:gd name="T19" fmla="*/ 2622 h 57"/>
                  <a:gd name="T20" fmla="*/ 1152 w 64"/>
                  <a:gd name="T21" fmla="*/ 2470 h 57"/>
                  <a:gd name="T22" fmla="*/ 579 w 64"/>
                  <a:gd name="T23" fmla="*/ 2209 h 57"/>
                  <a:gd name="T24" fmla="*/ 0 w 64"/>
                  <a:gd name="T25" fmla="*/ 2056 h 57"/>
                  <a:gd name="T26" fmla="*/ 151 w 64"/>
                  <a:gd name="T27" fmla="*/ 1759 h 57"/>
                  <a:gd name="T28" fmla="*/ 407 w 64"/>
                  <a:gd name="T29" fmla="*/ 1411 h 57"/>
                  <a:gd name="T30" fmla="*/ 579 w 64"/>
                  <a:gd name="T31" fmla="*/ 1202 h 57"/>
                  <a:gd name="T32" fmla="*/ 738 w 64"/>
                  <a:gd name="T33" fmla="*/ 865 h 57"/>
                  <a:gd name="T34" fmla="*/ 891 w 64"/>
                  <a:gd name="T35" fmla="*/ 640 h 57"/>
                  <a:gd name="T36" fmla="*/ 1096 w 64"/>
                  <a:gd name="T37" fmla="*/ 392 h 57"/>
                  <a:gd name="T38" fmla="*/ 1247 w 64"/>
                  <a:gd name="T39" fmla="*/ 147 h 57"/>
                  <a:gd name="T40" fmla="*/ 1404 w 64"/>
                  <a:gd name="T41" fmla="*/ 0 h 57"/>
                  <a:gd name="T42" fmla="*/ 1833 w 64"/>
                  <a:gd name="T43" fmla="*/ 55 h 57"/>
                  <a:gd name="T44" fmla="*/ 2138 w 64"/>
                  <a:gd name="T45" fmla="*/ 240 h 57"/>
                  <a:gd name="T46" fmla="*/ 2558 w 64"/>
                  <a:gd name="T47" fmla="*/ 300 h 57"/>
                  <a:gd name="T48" fmla="*/ 2950 w 64"/>
                  <a:gd name="T49" fmla="*/ 452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4"/>
                  <a:gd name="T76" fmla="*/ 0 h 57"/>
                  <a:gd name="T77" fmla="*/ 64 w 64"/>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4" h="57">
                    <a:moveTo>
                      <a:pt x="56" y="9"/>
                    </a:moveTo>
                    <a:lnTo>
                      <a:pt x="57" y="16"/>
                    </a:lnTo>
                    <a:lnTo>
                      <a:pt x="60" y="21"/>
                    </a:lnTo>
                    <a:lnTo>
                      <a:pt x="62" y="25"/>
                    </a:lnTo>
                    <a:lnTo>
                      <a:pt x="64" y="30"/>
                    </a:lnTo>
                    <a:lnTo>
                      <a:pt x="59" y="36"/>
                    </a:lnTo>
                    <a:lnTo>
                      <a:pt x="54" y="43"/>
                    </a:lnTo>
                    <a:lnTo>
                      <a:pt x="49" y="51"/>
                    </a:lnTo>
                    <a:lnTo>
                      <a:pt x="43" y="57"/>
                    </a:lnTo>
                    <a:lnTo>
                      <a:pt x="32" y="52"/>
                    </a:lnTo>
                    <a:lnTo>
                      <a:pt x="22" y="49"/>
                    </a:lnTo>
                    <a:lnTo>
                      <a:pt x="11" y="44"/>
                    </a:lnTo>
                    <a:lnTo>
                      <a:pt x="0" y="41"/>
                    </a:lnTo>
                    <a:lnTo>
                      <a:pt x="3" y="35"/>
                    </a:lnTo>
                    <a:lnTo>
                      <a:pt x="8" y="28"/>
                    </a:lnTo>
                    <a:lnTo>
                      <a:pt x="11" y="24"/>
                    </a:lnTo>
                    <a:lnTo>
                      <a:pt x="14" y="17"/>
                    </a:lnTo>
                    <a:lnTo>
                      <a:pt x="17" y="13"/>
                    </a:lnTo>
                    <a:lnTo>
                      <a:pt x="21" y="8"/>
                    </a:lnTo>
                    <a:lnTo>
                      <a:pt x="24" y="3"/>
                    </a:lnTo>
                    <a:lnTo>
                      <a:pt x="27" y="0"/>
                    </a:lnTo>
                    <a:lnTo>
                      <a:pt x="35" y="1"/>
                    </a:lnTo>
                    <a:lnTo>
                      <a:pt x="41" y="5"/>
                    </a:lnTo>
                    <a:lnTo>
                      <a:pt x="49" y="6"/>
                    </a:lnTo>
                    <a:lnTo>
                      <a:pt x="56"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9" name="Freeform 619"/>
              <p:cNvSpPr>
                <a:spLocks/>
              </p:cNvSpPr>
              <p:nvPr/>
            </p:nvSpPr>
            <p:spPr bwMode="auto">
              <a:xfrm>
                <a:off x="2131" y="2775"/>
                <a:ext cx="87" cy="77"/>
              </a:xfrm>
              <a:custGeom>
                <a:avLst/>
                <a:gdLst>
                  <a:gd name="T0" fmla="*/ 2446 w 53"/>
                  <a:gd name="T1" fmla="*/ 405 h 47"/>
                  <a:gd name="T2" fmla="*/ 2544 w 53"/>
                  <a:gd name="T3" fmla="*/ 634 h 47"/>
                  <a:gd name="T4" fmla="*/ 2646 w 53"/>
                  <a:gd name="T5" fmla="*/ 888 h 47"/>
                  <a:gd name="T6" fmla="*/ 2708 w 53"/>
                  <a:gd name="T7" fmla="*/ 1144 h 47"/>
                  <a:gd name="T8" fmla="*/ 2805 w 53"/>
                  <a:gd name="T9" fmla="*/ 1391 h 47"/>
                  <a:gd name="T10" fmla="*/ 2544 w 53"/>
                  <a:gd name="T11" fmla="*/ 1627 h 47"/>
                  <a:gd name="T12" fmla="*/ 2374 w 53"/>
                  <a:gd name="T13" fmla="*/ 1874 h 47"/>
                  <a:gd name="T14" fmla="*/ 2116 w 53"/>
                  <a:gd name="T15" fmla="*/ 2123 h 47"/>
                  <a:gd name="T16" fmla="*/ 1957 w 53"/>
                  <a:gd name="T17" fmla="*/ 2426 h 47"/>
                  <a:gd name="T18" fmla="*/ 1407 w 53"/>
                  <a:gd name="T19" fmla="*/ 2279 h 47"/>
                  <a:gd name="T20" fmla="*/ 950 w 53"/>
                  <a:gd name="T21" fmla="*/ 2031 h 47"/>
                  <a:gd name="T22" fmla="*/ 407 w 53"/>
                  <a:gd name="T23" fmla="*/ 1874 h 47"/>
                  <a:gd name="T24" fmla="*/ 0 w 53"/>
                  <a:gd name="T25" fmla="*/ 1702 h 47"/>
                  <a:gd name="T26" fmla="*/ 151 w 53"/>
                  <a:gd name="T27" fmla="*/ 1455 h 47"/>
                  <a:gd name="T28" fmla="*/ 248 w 53"/>
                  <a:gd name="T29" fmla="*/ 1206 h 47"/>
                  <a:gd name="T30" fmla="*/ 407 w 53"/>
                  <a:gd name="T31" fmla="*/ 993 h 47"/>
                  <a:gd name="T32" fmla="*/ 517 w 53"/>
                  <a:gd name="T33" fmla="*/ 736 h 47"/>
                  <a:gd name="T34" fmla="*/ 668 w 53"/>
                  <a:gd name="T35" fmla="*/ 567 h 47"/>
                  <a:gd name="T36" fmla="*/ 849 w 53"/>
                  <a:gd name="T37" fmla="*/ 308 h 47"/>
                  <a:gd name="T38" fmla="*/ 1005 w 53"/>
                  <a:gd name="T39" fmla="*/ 151 h 47"/>
                  <a:gd name="T40" fmla="*/ 1213 w 53"/>
                  <a:gd name="T41" fmla="*/ 0 h 47"/>
                  <a:gd name="T42" fmla="*/ 1550 w 53"/>
                  <a:gd name="T43" fmla="*/ 56 h 47"/>
                  <a:gd name="T44" fmla="*/ 1835 w 53"/>
                  <a:gd name="T45" fmla="*/ 151 h 47"/>
                  <a:gd name="T46" fmla="*/ 2116 w 53"/>
                  <a:gd name="T47" fmla="*/ 308 h 47"/>
                  <a:gd name="T48" fmla="*/ 2446 w 53"/>
                  <a:gd name="T49" fmla="*/ 405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3"/>
                  <a:gd name="T76" fmla="*/ 0 h 47"/>
                  <a:gd name="T77" fmla="*/ 53 w 53"/>
                  <a:gd name="T78" fmla="*/ 47 h 4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3" h="47">
                    <a:moveTo>
                      <a:pt x="46" y="8"/>
                    </a:moveTo>
                    <a:lnTo>
                      <a:pt x="48" y="12"/>
                    </a:lnTo>
                    <a:lnTo>
                      <a:pt x="50" y="17"/>
                    </a:lnTo>
                    <a:lnTo>
                      <a:pt x="51" y="22"/>
                    </a:lnTo>
                    <a:lnTo>
                      <a:pt x="53" y="27"/>
                    </a:lnTo>
                    <a:lnTo>
                      <a:pt x="48" y="31"/>
                    </a:lnTo>
                    <a:lnTo>
                      <a:pt x="45" y="36"/>
                    </a:lnTo>
                    <a:lnTo>
                      <a:pt x="40" y="41"/>
                    </a:lnTo>
                    <a:lnTo>
                      <a:pt x="37" y="47"/>
                    </a:lnTo>
                    <a:lnTo>
                      <a:pt x="27" y="44"/>
                    </a:lnTo>
                    <a:lnTo>
                      <a:pt x="18" y="39"/>
                    </a:lnTo>
                    <a:lnTo>
                      <a:pt x="8" y="36"/>
                    </a:lnTo>
                    <a:lnTo>
                      <a:pt x="0" y="33"/>
                    </a:lnTo>
                    <a:lnTo>
                      <a:pt x="3" y="28"/>
                    </a:lnTo>
                    <a:lnTo>
                      <a:pt x="5" y="23"/>
                    </a:lnTo>
                    <a:lnTo>
                      <a:pt x="8" y="19"/>
                    </a:lnTo>
                    <a:lnTo>
                      <a:pt x="10" y="14"/>
                    </a:lnTo>
                    <a:lnTo>
                      <a:pt x="13" y="11"/>
                    </a:lnTo>
                    <a:lnTo>
                      <a:pt x="16" y="6"/>
                    </a:lnTo>
                    <a:lnTo>
                      <a:pt x="19" y="3"/>
                    </a:lnTo>
                    <a:lnTo>
                      <a:pt x="23" y="0"/>
                    </a:lnTo>
                    <a:lnTo>
                      <a:pt x="29" y="1"/>
                    </a:lnTo>
                    <a:lnTo>
                      <a:pt x="35" y="3"/>
                    </a:lnTo>
                    <a:lnTo>
                      <a:pt x="40" y="6"/>
                    </a:lnTo>
                    <a:lnTo>
                      <a:pt x="46" y="8"/>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0" name="Freeform 620"/>
              <p:cNvSpPr>
                <a:spLocks/>
              </p:cNvSpPr>
              <p:nvPr/>
            </p:nvSpPr>
            <p:spPr bwMode="auto">
              <a:xfrm>
                <a:off x="2188" y="2788"/>
                <a:ext cx="30" cy="64"/>
              </a:xfrm>
              <a:custGeom>
                <a:avLst/>
                <a:gdLst>
                  <a:gd name="T0" fmla="*/ 0 w 18"/>
                  <a:gd name="T1" fmla="*/ 738 h 39"/>
                  <a:gd name="T2" fmla="*/ 0 w 18"/>
                  <a:gd name="T3" fmla="*/ 1062 h 39"/>
                  <a:gd name="T4" fmla="*/ 0 w 18"/>
                  <a:gd name="T5" fmla="*/ 1406 h 39"/>
                  <a:gd name="T6" fmla="*/ 0 w 18"/>
                  <a:gd name="T7" fmla="*/ 1743 h 39"/>
                  <a:gd name="T8" fmla="*/ 103 w 18"/>
                  <a:gd name="T9" fmla="*/ 2046 h 39"/>
                  <a:gd name="T10" fmla="*/ 287 w 18"/>
                  <a:gd name="T11" fmla="*/ 1743 h 39"/>
                  <a:gd name="T12" fmla="*/ 603 w 18"/>
                  <a:gd name="T13" fmla="*/ 1462 h 39"/>
                  <a:gd name="T14" fmla="*/ 797 w 18"/>
                  <a:gd name="T15" fmla="*/ 1211 h 39"/>
                  <a:gd name="T16" fmla="*/ 1063 w 18"/>
                  <a:gd name="T17" fmla="*/ 999 h 39"/>
                  <a:gd name="T18" fmla="*/ 963 w 18"/>
                  <a:gd name="T19" fmla="*/ 738 h 39"/>
                  <a:gd name="T20" fmla="*/ 903 w 18"/>
                  <a:gd name="T21" fmla="*/ 487 h 39"/>
                  <a:gd name="T22" fmla="*/ 797 w 18"/>
                  <a:gd name="T23" fmla="*/ 215 h 39"/>
                  <a:gd name="T24" fmla="*/ 638 w 18"/>
                  <a:gd name="T25" fmla="*/ 0 h 39"/>
                  <a:gd name="T26" fmla="*/ 478 w 18"/>
                  <a:gd name="T27" fmla="*/ 151 h 39"/>
                  <a:gd name="T28" fmla="*/ 425 w 18"/>
                  <a:gd name="T29" fmla="*/ 315 h 39"/>
                  <a:gd name="T30" fmla="*/ 172 w 18"/>
                  <a:gd name="T31" fmla="*/ 579 h 39"/>
                  <a:gd name="T32" fmla="*/ 0 w 18"/>
                  <a:gd name="T33" fmla="*/ 738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
                  <a:gd name="T52" fmla="*/ 0 h 39"/>
                  <a:gd name="T53" fmla="*/ 18 w 18"/>
                  <a:gd name="T54" fmla="*/ 39 h 3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 h="39">
                    <a:moveTo>
                      <a:pt x="0" y="14"/>
                    </a:moveTo>
                    <a:lnTo>
                      <a:pt x="0" y="20"/>
                    </a:lnTo>
                    <a:lnTo>
                      <a:pt x="0" y="27"/>
                    </a:lnTo>
                    <a:lnTo>
                      <a:pt x="0" y="33"/>
                    </a:lnTo>
                    <a:lnTo>
                      <a:pt x="2" y="39"/>
                    </a:lnTo>
                    <a:lnTo>
                      <a:pt x="5" y="33"/>
                    </a:lnTo>
                    <a:lnTo>
                      <a:pt x="10" y="28"/>
                    </a:lnTo>
                    <a:lnTo>
                      <a:pt x="13" y="23"/>
                    </a:lnTo>
                    <a:lnTo>
                      <a:pt x="18" y="19"/>
                    </a:lnTo>
                    <a:lnTo>
                      <a:pt x="16" y="14"/>
                    </a:lnTo>
                    <a:lnTo>
                      <a:pt x="15" y="9"/>
                    </a:lnTo>
                    <a:lnTo>
                      <a:pt x="13" y="4"/>
                    </a:lnTo>
                    <a:lnTo>
                      <a:pt x="11" y="0"/>
                    </a:lnTo>
                    <a:lnTo>
                      <a:pt x="8" y="3"/>
                    </a:lnTo>
                    <a:lnTo>
                      <a:pt x="7" y="6"/>
                    </a:lnTo>
                    <a:lnTo>
                      <a:pt x="3" y="11"/>
                    </a:lnTo>
                    <a:lnTo>
                      <a:pt x="0" y="14"/>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1" name="Freeform 621"/>
              <p:cNvSpPr>
                <a:spLocks/>
              </p:cNvSpPr>
              <p:nvPr/>
            </p:nvSpPr>
            <p:spPr bwMode="auto">
              <a:xfrm>
                <a:off x="2147" y="2772"/>
                <a:ext cx="59" cy="40"/>
              </a:xfrm>
              <a:custGeom>
                <a:avLst/>
                <a:gdLst>
                  <a:gd name="T0" fmla="*/ 1883 w 36"/>
                  <a:gd name="T1" fmla="*/ 438 h 25"/>
                  <a:gd name="T2" fmla="*/ 1703 w 36"/>
                  <a:gd name="T3" fmla="*/ 589 h 25"/>
                  <a:gd name="T4" fmla="*/ 1647 w 36"/>
                  <a:gd name="T5" fmla="*/ 773 h 25"/>
                  <a:gd name="T6" fmla="*/ 1455 w 36"/>
                  <a:gd name="T7" fmla="*/ 942 h 25"/>
                  <a:gd name="T8" fmla="*/ 1298 w 36"/>
                  <a:gd name="T9" fmla="*/ 1070 h 25"/>
                  <a:gd name="T10" fmla="*/ 993 w 36"/>
                  <a:gd name="T11" fmla="*/ 942 h 25"/>
                  <a:gd name="T12" fmla="*/ 664 w 36"/>
                  <a:gd name="T13" fmla="*/ 906 h 25"/>
                  <a:gd name="T14" fmla="*/ 308 w 36"/>
                  <a:gd name="T15" fmla="*/ 773 h 25"/>
                  <a:gd name="T16" fmla="*/ 0 w 36"/>
                  <a:gd name="T17" fmla="*/ 701 h 25"/>
                  <a:gd name="T18" fmla="*/ 151 w 36"/>
                  <a:gd name="T19" fmla="*/ 566 h 25"/>
                  <a:gd name="T20" fmla="*/ 308 w 36"/>
                  <a:gd name="T21" fmla="*/ 354 h 25"/>
                  <a:gd name="T22" fmla="*/ 483 w 36"/>
                  <a:gd name="T23" fmla="*/ 221 h 25"/>
                  <a:gd name="T24" fmla="*/ 664 w 36"/>
                  <a:gd name="T25" fmla="*/ 0 h 25"/>
                  <a:gd name="T26" fmla="*/ 993 w 36"/>
                  <a:gd name="T27" fmla="*/ 86 h 25"/>
                  <a:gd name="T28" fmla="*/ 1298 w 36"/>
                  <a:gd name="T29" fmla="*/ 221 h 25"/>
                  <a:gd name="T30" fmla="*/ 1550 w 36"/>
                  <a:gd name="T31" fmla="*/ 274 h 25"/>
                  <a:gd name="T32" fmla="*/ 1883 w 36"/>
                  <a:gd name="T33" fmla="*/ 438 h 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6"/>
                  <a:gd name="T52" fmla="*/ 0 h 25"/>
                  <a:gd name="T53" fmla="*/ 36 w 36"/>
                  <a:gd name="T54" fmla="*/ 25 h 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6" h="25">
                    <a:moveTo>
                      <a:pt x="36" y="10"/>
                    </a:moveTo>
                    <a:lnTo>
                      <a:pt x="33" y="14"/>
                    </a:lnTo>
                    <a:lnTo>
                      <a:pt x="32" y="18"/>
                    </a:lnTo>
                    <a:lnTo>
                      <a:pt x="28" y="22"/>
                    </a:lnTo>
                    <a:lnTo>
                      <a:pt x="25" y="25"/>
                    </a:lnTo>
                    <a:lnTo>
                      <a:pt x="19" y="22"/>
                    </a:lnTo>
                    <a:lnTo>
                      <a:pt x="13" y="21"/>
                    </a:lnTo>
                    <a:lnTo>
                      <a:pt x="6" y="18"/>
                    </a:lnTo>
                    <a:lnTo>
                      <a:pt x="0" y="16"/>
                    </a:lnTo>
                    <a:lnTo>
                      <a:pt x="3" y="13"/>
                    </a:lnTo>
                    <a:lnTo>
                      <a:pt x="6" y="8"/>
                    </a:lnTo>
                    <a:lnTo>
                      <a:pt x="9" y="5"/>
                    </a:lnTo>
                    <a:lnTo>
                      <a:pt x="13" y="0"/>
                    </a:lnTo>
                    <a:lnTo>
                      <a:pt x="19" y="2"/>
                    </a:lnTo>
                    <a:lnTo>
                      <a:pt x="25" y="5"/>
                    </a:lnTo>
                    <a:lnTo>
                      <a:pt x="30" y="6"/>
                    </a:lnTo>
                    <a:lnTo>
                      <a:pt x="36" y="10"/>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2" name="Freeform 622"/>
              <p:cNvSpPr>
                <a:spLocks/>
              </p:cNvSpPr>
              <p:nvPr/>
            </p:nvSpPr>
            <p:spPr bwMode="auto">
              <a:xfrm>
                <a:off x="2191" y="2790"/>
                <a:ext cx="102" cy="93"/>
              </a:xfrm>
              <a:custGeom>
                <a:avLst/>
                <a:gdLst>
                  <a:gd name="T0" fmla="*/ 2894 w 62"/>
                  <a:gd name="T1" fmla="*/ 489 h 57"/>
                  <a:gd name="T2" fmla="*/ 2932 w 62"/>
                  <a:gd name="T3" fmla="*/ 798 h 57"/>
                  <a:gd name="T4" fmla="*/ 3078 w 62"/>
                  <a:gd name="T5" fmla="*/ 1044 h 57"/>
                  <a:gd name="T6" fmla="*/ 3231 w 62"/>
                  <a:gd name="T7" fmla="*/ 1302 h 57"/>
                  <a:gd name="T8" fmla="*/ 3327 w 62"/>
                  <a:gd name="T9" fmla="*/ 1607 h 57"/>
                  <a:gd name="T10" fmla="*/ 3078 w 62"/>
                  <a:gd name="T11" fmla="*/ 1906 h 57"/>
                  <a:gd name="T12" fmla="*/ 2795 w 62"/>
                  <a:gd name="T13" fmla="*/ 2247 h 57"/>
                  <a:gd name="T14" fmla="*/ 2580 w 62"/>
                  <a:gd name="T15" fmla="*/ 2545 h 57"/>
                  <a:gd name="T16" fmla="*/ 2181 w 62"/>
                  <a:gd name="T17" fmla="*/ 2870 h 57"/>
                  <a:gd name="T18" fmla="*/ 1602 w 62"/>
                  <a:gd name="T19" fmla="*/ 2635 h 57"/>
                  <a:gd name="T20" fmla="*/ 1145 w 62"/>
                  <a:gd name="T21" fmla="*/ 2470 h 57"/>
                  <a:gd name="T22" fmla="*/ 592 w 62"/>
                  <a:gd name="T23" fmla="*/ 2247 h 57"/>
                  <a:gd name="T24" fmla="*/ 0 w 62"/>
                  <a:gd name="T25" fmla="*/ 2056 h 57"/>
                  <a:gd name="T26" fmla="*/ 156 w 62"/>
                  <a:gd name="T27" fmla="*/ 1759 h 57"/>
                  <a:gd name="T28" fmla="*/ 316 w 62"/>
                  <a:gd name="T29" fmla="*/ 1459 h 57"/>
                  <a:gd name="T30" fmla="*/ 490 w 62"/>
                  <a:gd name="T31" fmla="*/ 1202 h 57"/>
                  <a:gd name="T32" fmla="*/ 696 w 62"/>
                  <a:gd name="T33" fmla="*/ 894 h 57"/>
                  <a:gd name="T34" fmla="*/ 855 w 62"/>
                  <a:gd name="T35" fmla="*/ 640 h 57"/>
                  <a:gd name="T36" fmla="*/ 1010 w 62"/>
                  <a:gd name="T37" fmla="*/ 392 h 57"/>
                  <a:gd name="T38" fmla="*/ 1171 w 62"/>
                  <a:gd name="T39" fmla="*/ 147 h 57"/>
                  <a:gd name="T40" fmla="*/ 1326 w 62"/>
                  <a:gd name="T41" fmla="*/ 0 h 57"/>
                  <a:gd name="T42" fmla="*/ 1759 w 62"/>
                  <a:gd name="T43" fmla="*/ 90 h 57"/>
                  <a:gd name="T44" fmla="*/ 2155 w 62"/>
                  <a:gd name="T45" fmla="*/ 240 h 57"/>
                  <a:gd name="T46" fmla="*/ 2580 w 62"/>
                  <a:gd name="T47" fmla="*/ 336 h 57"/>
                  <a:gd name="T48" fmla="*/ 2894 w 62"/>
                  <a:gd name="T49" fmla="*/ 489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2"/>
                  <a:gd name="T76" fmla="*/ 0 h 57"/>
                  <a:gd name="T77" fmla="*/ 62 w 62"/>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2" h="57">
                    <a:moveTo>
                      <a:pt x="54" y="10"/>
                    </a:moveTo>
                    <a:lnTo>
                      <a:pt x="55" y="16"/>
                    </a:lnTo>
                    <a:lnTo>
                      <a:pt x="57" y="21"/>
                    </a:lnTo>
                    <a:lnTo>
                      <a:pt x="60" y="26"/>
                    </a:lnTo>
                    <a:lnTo>
                      <a:pt x="62" y="32"/>
                    </a:lnTo>
                    <a:lnTo>
                      <a:pt x="57" y="38"/>
                    </a:lnTo>
                    <a:lnTo>
                      <a:pt x="52" y="45"/>
                    </a:lnTo>
                    <a:lnTo>
                      <a:pt x="48" y="51"/>
                    </a:lnTo>
                    <a:lnTo>
                      <a:pt x="41" y="57"/>
                    </a:lnTo>
                    <a:lnTo>
                      <a:pt x="30" y="53"/>
                    </a:lnTo>
                    <a:lnTo>
                      <a:pt x="21" y="49"/>
                    </a:lnTo>
                    <a:lnTo>
                      <a:pt x="11" y="45"/>
                    </a:lnTo>
                    <a:lnTo>
                      <a:pt x="0" y="41"/>
                    </a:lnTo>
                    <a:lnTo>
                      <a:pt x="3" y="35"/>
                    </a:lnTo>
                    <a:lnTo>
                      <a:pt x="6" y="29"/>
                    </a:lnTo>
                    <a:lnTo>
                      <a:pt x="9" y="24"/>
                    </a:lnTo>
                    <a:lnTo>
                      <a:pt x="13" y="18"/>
                    </a:lnTo>
                    <a:lnTo>
                      <a:pt x="16" y="13"/>
                    </a:lnTo>
                    <a:lnTo>
                      <a:pt x="19" y="8"/>
                    </a:lnTo>
                    <a:lnTo>
                      <a:pt x="22" y="3"/>
                    </a:lnTo>
                    <a:lnTo>
                      <a:pt x="25" y="0"/>
                    </a:lnTo>
                    <a:lnTo>
                      <a:pt x="33" y="2"/>
                    </a:lnTo>
                    <a:lnTo>
                      <a:pt x="40" y="5"/>
                    </a:lnTo>
                    <a:lnTo>
                      <a:pt x="48" y="7"/>
                    </a:lnTo>
                    <a:lnTo>
                      <a:pt x="54"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3" name="Freeform 623"/>
              <p:cNvSpPr>
                <a:spLocks/>
              </p:cNvSpPr>
              <p:nvPr/>
            </p:nvSpPr>
            <p:spPr bwMode="auto">
              <a:xfrm>
                <a:off x="2196" y="2798"/>
                <a:ext cx="89" cy="78"/>
              </a:xfrm>
              <a:custGeom>
                <a:avLst/>
                <a:gdLst>
                  <a:gd name="T0" fmla="*/ 2686 w 54"/>
                  <a:gd name="T1" fmla="*/ 384 h 48"/>
                  <a:gd name="T2" fmla="*/ 2757 w 54"/>
                  <a:gd name="T3" fmla="*/ 622 h 48"/>
                  <a:gd name="T4" fmla="*/ 2846 w 54"/>
                  <a:gd name="T5" fmla="*/ 829 h 48"/>
                  <a:gd name="T6" fmla="*/ 2846 w 54"/>
                  <a:gd name="T7" fmla="*/ 1090 h 48"/>
                  <a:gd name="T8" fmla="*/ 2945 w 54"/>
                  <a:gd name="T9" fmla="*/ 1326 h 48"/>
                  <a:gd name="T10" fmla="*/ 2757 w 54"/>
                  <a:gd name="T11" fmla="*/ 1554 h 48"/>
                  <a:gd name="T12" fmla="*/ 2507 w 54"/>
                  <a:gd name="T13" fmla="*/ 1771 h 48"/>
                  <a:gd name="T14" fmla="*/ 2251 w 54"/>
                  <a:gd name="T15" fmla="*/ 2100 h 48"/>
                  <a:gd name="T16" fmla="*/ 2080 w 54"/>
                  <a:gd name="T17" fmla="*/ 2334 h 48"/>
                  <a:gd name="T18" fmla="*/ 1581 w 54"/>
                  <a:gd name="T19" fmla="*/ 2155 h 48"/>
                  <a:gd name="T20" fmla="*/ 1015 w 54"/>
                  <a:gd name="T21" fmla="*/ 1952 h 48"/>
                  <a:gd name="T22" fmla="*/ 524 w 54"/>
                  <a:gd name="T23" fmla="*/ 1771 h 48"/>
                  <a:gd name="T24" fmla="*/ 0 w 54"/>
                  <a:gd name="T25" fmla="*/ 1619 h 48"/>
                  <a:gd name="T26" fmla="*/ 158 w 54"/>
                  <a:gd name="T27" fmla="*/ 1402 h 48"/>
                  <a:gd name="T28" fmla="*/ 318 w 54"/>
                  <a:gd name="T29" fmla="*/ 1159 h 48"/>
                  <a:gd name="T30" fmla="*/ 524 w 54"/>
                  <a:gd name="T31" fmla="*/ 921 h 48"/>
                  <a:gd name="T32" fmla="*/ 707 w 54"/>
                  <a:gd name="T33" fmla="*/ 679 h 48"/>
                  <a:gd name="T34" fmla="*/ 864 w 54"/>
                  <a:gd name="T35" fmla="*/ 531 h 48"/>
                  <a:gd name="T36" fmla="*/ 1015 w 54"/>
                  <a:gd name="T37" fmla="*/ 293 h 48"/>
                  <a:gd name="T38" fmla="*/ 1165 w 54"/>
                  <a:gd name="T39" fmla="*/ 145 h 48"/>
                  <a:gd name="T40" fmla="*/ 1332 w 54"/>
                  <a:gd name="T41" fmla="*/ 0 h 48"/>
                  <a:gd name="T42" fmla="*/ 1630 w 54"/>
                  <a:gd name="T43" fmla="*/ 89 h 48"/>
                  <a:gd name="T44" fmla="*/ 2024 w 54"/>
                  <a:gd name="T45" fmla="*/ 145 h 48"/>
                  <a:gd name="T46" fmla="*/ 2347 w 54"/>
                  <a:gd name="T47" fmla="*/ 293 h 48"/>
                  <a:gd name="T48" fmla="*/ 2686 w 54"/>
                  <a:gd name="T49" fmla="*/ 384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4"/>
                  <a:gd name="T76" fmla="*/ 0 h 48"/>
                  <a:gd name="T77" fmla="*/ 54 w 54"/>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4" h="48">
                    <a:moveTo>
                      <a:pt x="49" y="8"/>
                    </a:moveTo>
                    <a:lnTo>
                      <a:pt x="51" y="13"/>
                    </a:lnTo>
                    <a:lnTo>
                      <a:pt x="52" y="17"/>
                    </a:lnTo>
                    <a:lnTo>
                      <a:pt x="52" y="22"/>
                    </a:lnTo>
                    <a:lnTo>
                      <a:pt x="54" y="27"/>
                    </a:lnTo>
                    <a:lnTo>
                      <a:pt x="51" y="32"/>
                    </a:lnTo>
                    <a:lnTo>
                      <a:pt x="46" y="36"/>
                    </a:lnTo>
                    <a:lnTo>
                      <a:pt x="41" y="43"/>
                    </a:lnTo>
                    <a:lnTo>
                      <a:pt x="38" y="48"/>
                    </a:lnTo>
                    <a:lnTo>
                      <a:pt x="29" y="44"/>
                    </a:lnTo>
                    <a:lnTo>
                      <a:pt x="19" y="40"/>
                    </a:lnTo>
                    <a:lnTo>
                      <a:pt x="10" y="36"/>
                    </a:lnTo>
                    <a:lnTo>
                      <a:pt x="0" y="33"/>
                    </a:lnTo>
                    <a:lnTo>
                      <a:pt x="3" y="29"/>
                    </a:lnTo>
                    <a:lnTo>
                      <a:pt x="6" y="24"/>
                    </a:lnTo>
                    <a:lnTo>
                      <a:pt x="10" y="19"/>
                    </a:lnTo>
                    <a:lnTo>
                      <a:pt x="13" y="14"/>
                    </a:lnTo>
                    <a:lnTo>
                      <a:pt x="16" y="11"/>
                    </a:lnTo>
                    <a:lnTo>
                      <a:pt x="19" y="6"/>
                    </a:lnTo>
                    <a:lnTo>
                      <a:pt x="21" y="3"/>
                    </a:lnTo>
                    <a:lnTo>
                      <a:pt x="24" y="0"/>
                    </a:lnTo>
                    <a:lnTo>
                      <a:pt x="30" y="2"/>
                    </a:lnTo>
                    <a:lnTo>
                      <a:pt x="37" y="3"/>
                    </a:lnTo>
                    <a:lnTo>
                      <a:pt x="43" y="6"/>
                    </a:lnTo>
                    <a:lnTo>
                      <a:pt x="49" y="8"/>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 name="Freeform 624"/>
              <p:cNvSpPr>
                <a:spLocks/>
              </p:cNvSpPr>
              <p:nvPr/>
            </p:nvSpPr>
            <p:spPr bwMode="auto">
              <a:xfrm>
                <a:off x="2254" y="2811"/>
                <a:ext cx="31" cy="65"/>
              </a:xfrm>
              <a:custGeom>
                <a:avLst/>
                <a:gdLst>
                  <a:gd name="T0" fmla="*/ 0 w 19"/>
                  <a:gd name="T1" fmla="*/ 679 h 40"/>
                  <a:gd name="T2" fmla="*/ 90 w 19"/>
                  <a:gd name="T3" fmla="*/ 1011 h 40"/>
                  <a:gd name="T4" fmla="*/ 90 w 19"/>
                  <a:gd name="T5" fmla="*/ 1305 h 40"/>
                  <a:gd name="T6" fmla="*/ 90 w 19"/>
                  <a:gd name="T7" fmla="*/ 1619 h 40"/>
                  <a:gd name="T8" fmla="*/ 147 w 19"/>
                  <a:gd name="T9" fmla="*/ 1944 h 40"/>
                  <a:gd name="T10" fmla="*/ 300 w 19"/>
                  <a:gd name="T11" fmla="*/ 1708 h 40"/>
                  <a:gd name="T12" fmla="*/ 548 w 19"/>
                  <a:gd name="T13" fmla="*/ 1381 h 40"/>
                  <a:gd name="T14" fmla="*/ 798 w 19"/>
                  <a:gd name="T15" fmla="*/ 1159 h 40"/>
                  <a:gd name="T16" fmla="*/ 956 w 19"/>
                  <a:gd name="T17" fmla="*/ 921 h 40"/>
                  <a:gd name="T18" fmla="*/ 865 w 19"/>
                  <a:gd name="T19" fmla="*/ 679 h 40"/>
                  <a:gd name="T20" fmla="*/ 798 w 19"/>
                  <a:gd name="T21" fmla="*/ 439 h 40"/>
                  <a:gd name="T22" fmla="*/ 716 w 19"/>
                  <a:gd name="T23" fmla="*/ 236 h 40"/>
                  <a:gd name="T24" fmla="*/ 640 w 19"/>
                  <a:gd name="T25" fmla="*/ 0 h 40"/>
                  <a:gd name="T26" fmla="*/ 489 w 19"/>
                  <a:gd name="T27" fmla="*/ 145 h 40"/>
                  <a:gd name="T28" fmla="*/ 300 w 19"/>
                  <a:gd name="T29" fmla="*/ 293 h 40"/>
                  <a:gd name="T30" fmla="*/ 147 w 19"/>
                  <a:gd name="T31" fmla="*/ 531 h 40"/>
                  <a:gd name="T32" fmla="*/ 0 w 19"/>
                  <a:gd name="T33" fmla="*/ 679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
                  <a:gd name="T52" fmla="*/ 0 h 40"/>
                  <a:gd name="T53" fmla="*/ 19 w 19"/>
                  <a:gd name="T54" fmla="*/ 40 h 4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 h="40">
                    <a:moveTo>
                      <a:pt x="0" y="14"/>
                    </a:moveTo>
                    <a:lnTo>
                      <a:pt x="2" y="21"/>
                    </a:lnTo>
                    <a:lnTo>
                      <a:pt x="2" y="27"/>
                    </a:lnTo>
                    <a:lnTo>
                      <a:pt x="2" y="33"/>
                    </a:lnTo>
                    <a:lnTo>
                      <a:pt x="3" y="40"/>
                    </a:lnTo>
                    <a:lnTo>
                      <a:pt x="6" y="35"/>
                    </a:lnTo>
                    <a:lnTo>
                      <a:pt x="11" y="28"/>
                    </a:lnTo>
                    <a:lnTo>
                      <a:pt x="16" y="24"/>
                    </a:lnTo>
                    <a:lnTo>
                      <a:pt x="19" y="19"/>
                    </a:lnTo>
                    <a:lnTo>
                      <a:pt x="17" y="14"/>
                    </a:lnTo>
                    <a:lnTo>
                      <a:pt x="16" y="9"/>
                    </a:lnTo>
                    <a:lnTo>
                      <a:pt x="14" y="5"/>
                    </a:lnTo>
                    <a:lnTo>
                      <a:pt x="13" y="0"/>
                    </a:lnTo>
                    <a:lnTo>
                      <a:pt x="10" y="3"/>
                    </a:lnTo>
                    <a:lnTo>
                      <a:pt x="6" y="6"/>
                    </a:lnTo>
                    <a:lnTo>
                      <a:pt x="3" y="11"/>
                    </a:lnTo>
                    <a:lnTo>
                      <a:pt x="0" y="14"/>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 name="Freeform 625"/>
              <p:cNvSpPr>
                <a:spLocks/>
              </p:cNvSpPr>
              <p:nvPr/>
            </p:nvSpPr>
            <p:spPr bwMode="auto">
              <a:xfrm>
                <a:off x="2218" y="2794"/>
                <a:ext cx="58" cy="43"/>
              </a:xfrm>
              <a:custGeom>
                <a:avLst/>
                <a:gdLst>
                  <a:gd name="T0" fmla="*/ 1630 w 36"/>
                  <a:gd name="T1" fmla="*/ 569 h 26"/>
                  <a:gd name="T2" fmla="*/ 1490 w 36"/>
                  <a:gd name="T3" fmla="*/ 837 h 26"/>
                  <a:gd name="T4" fmla="*/ 1347 w 36"/>
                  <a:gd name="T5" fmla="*/ 1025 h 26"/>
                  <a:gd name="T6" fmla="*/ 1237 w 36"/>
                  <a:gd name="T7" fmla="*/ 1285 h 26"/>
                  <a:gd name="T8" fmla="*/ 1100 w 36"/>
                  <a:gd name="T9" fmla="*/ 1444 h 26"/>
                  <a:gd name="T10" fmla="*/ 748 w 36"/>
                  <a:gd name="T11" fmla="*/ 1285 h 26"/>
                  <a:gd name="T12" fmla="*/ 543 w 36"/>
                  <a:gd name="T13" fmla="*/ 1189 h 26"/>
                  <a:gd name="T14" fmla="*/ 285 w 36"/>
                  <a:gd name="T15" fmla="*/ 1025 h 26"/>
                  <a:gd name="T16" fmla="*/ 0 w 36"/>
                  <a:gd name="T17" fmla="*/ 873 h 26"/>
                  <a:gd name="T18" fmla="*/ 143 w 36"/>
                  <a:gd name="T19" fmla="*/ 741 h 26"/>
                  <a:gd name="T20" fmla="*/ 285 w 36"/>
                  <a:gd name="T21" fmla="*/ 448 h 26"/>
                  <a:gd name="T22" fmla="*/ 371 w 36"/>
                  <a:gd name="T23" fmla="*/ 271 h 26"/>
                  <a:gd name="T24" fmla="*/ 511 w 36"/>
                  <a:gd name="T25" fmla="*/ 0 h 26"/>
                  <a:gd name="T26" fmla="*/ 748 w 36"/>
                  <a:gd name="T27" fmla="*/ 99 h 26"/>
                  <a:gd name="T28" fmla="*/ 1100 w 36"/>
                  <a:gd name="T29" fmla="*/ 271 h 26"/>
                  <a:gd name="T30" fmla="*/ 1347 w 36"/>
                  <a:gd name="T31" fmla="*/ 413 h 26"/>
                  <a:gd name="T32" fmla="*/ 1630 w 36"/>
                  <a:gd name="T33" fmla="*/ 569 h 2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6"/>
                  <a:gd name="T52" fmla="*/ 0 h 26"/>
                  <a:gd name="T53" fmla="*/ 36 w 36"/>
                  <a:gd name="T54" fmla="*/ 26 h 2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6" h="26">
                    <a:moveTo>
                      <a:pt x="36" y="10"/>
                    </a:moveTo>
                    <a:lnTo>
                      <a:pt x="33" y="15"/>
                    </a:lnTo>
                    <a:lnTo>
                      <a:pt x="30" y="18"/>
                    </a:lnTo>
                    <a:lnTo>
                      <a:pt x="27" y="23"/>
                    </a:lnTo>
                    <a:lnTo>
                      <a:pt x="24" y="26"/>
                    </a:lnTo>
                    <a:lnTo>
                      <a:pt x="17" y="23"/>
                    </a:lnTo>
                    <a:lnTo>
                      <a:pt x="12" y="21"/>
                    </a:lnTo>
                    <a:lnTo>
                      <a:pt x="6" y="18"/>
                    </a:lnTo>
                    <a:lnTo>
                      <a:pt x="0" y="16"/>
                    </a:lnTo>
                    <a:lnTo>
                      <a:pt x="3" y="13"/>
                    </a:lnTo>
                    <a:lnTo>
                      <a:pt x="6" y="8"/>
                    </a:lnTo>
                    <a:lnTo>
                      <a:pt x="8" y="5"/>
                    </a:lnTo>
                    <a:lnTo>
                      <a:pt x="11" y="0"/>
                    </a:lnTo>
                    <a:lnTo>
                      <a:pt x="17" y="2"/>
                    </a:lnTo>
                    <a:lnTo>
                      <a:pt x="24" y="5"/>
                    </a:lnTo>
                    <a:lnTo>
                      <a:pt x="30" y="7"/>
                    </a:lnTo>
                    <a:lnTo>
                      <a:pt x="36" y="10"/>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6" name="Freeform 626"/>
              <p:cNvSpPr>
                <a:spLocks/>
              </p:cNvSpPr>
              <p:nvPr/>
            </p:nvSpPr>
            <p:spPr bwMode="auto">
              <a:xfrm>
                <a:off x="2360" y="2845"/>
                <a:ext cx="104" cy="93"/>
              </a:xfrm>
              <a:custGeom>
                <a:avLst/>
                <a:gdLst>
                  <a:gd name="T0" fmla="*/ 2720 w 64"/>
                  <a:gd name="T1" fmla="*/ 548 h 57"/>
                  <a:gd name="T2" fmla="*/ 2776 w 64"/>
                  <a:gd name="T3" fmla="*/ 737 h 57"/>
                  <a:gd name="T4" fmla="*/ 2967 w 64"/>
                  <a:gd name="T5" fmla="*/ 1020 h 57"/>
                  <a:gd name="T6" fmla="*/ 3013 w 64"/>
                  <a:gd name="T7" fmla="*/ 1354 h 57"/>
                  <a:gd name="T8" fmla="*/ 3115 w 64"/>
                  <a:gd name="T9" fmla="*/ 1560 h 57"/>
                  <a:gd name="T10" fmla="*/ 2865 w 64"/>
                  <a:gd name="T11" fmla="*/ 1906 h 57"/>
                  <a:gd name="T12" fmla="*/ 2629 w 64"/>
                  <a:gd name="T13" fmla="*/ 2209 h 57"/>
                  <a:gd name="T14" fmla="*/ 2334 w 64"/>
                  <a:gd name="T15" fmla="*/ 2529 h 57"/>
                  <a:gd name="T16" fmla="*/ 2100 w 64"/>
                  <a:gd name="T17" fmla="*/ 2870 h 57"/>
                  <a:gd name="T18" fmla="*/ 1539 w 64"/>
                  <a:gd name="T19" fmla="*/ 2715 h 57"/>
                  <a:gd name="T20" fmla="*/ 1069 w 64"/>
                  <a:gd name="T21" fmla="*/ 2470 h 57"/>
                  <a:gd name="T22" fmla="*/ 528 w 64"/>
                  <a:gd name="T23" fmla="*/ 2209 h 57"/>
                  <a:gd name="T24" fmla="*/ 0 w 64"/>
                  <a:gd name="T25" fmla="*/ 2056 h 57"/>
                  <a:gd name="T26" fmla="*/ 145 w 64"/>
                  <a:gd name="T27" fmla="*/ 1759 h 57"/>
                  <a:gd name="T28" fmla="*/ 384 w 64"/>
                  <a:gd name="T29" fmla="*/ 1411 h 57"/>
                  <a:gd name="T30" fmla="*/ 528 w 64"/>
                  <a:gd name="T31" fmla="*/ 1168 h 57"/>
                  <a:gd name="T32" fmla="*/ 679 w 64"/>
                  <a:gd name="T33" fmla="*/ 865 h 57"/>
                  <a:gd name="T34" fmla="*/ 858 w 64"/>
                  <a:gd name="T35" fmla="*/ 716 h 57"/>
                  <a:gd name="T36" fmla="*/ 1011 w 64"/>
                  <a:gd name="T37" fmla="*/ 452 h 57"/>
                  <a:gd name="T38" fmla="*/ 1159 w 64"/>
                  <a:gd name="T39" fmla="*/ 206 h 57"/>
                  <a:gd name="T40" fmla="*/ 1305 w 64"/>
                  <a:gd name="T41" fmla="*/ 0 h 57"/>
                  <a:gd name="T42" fmla="*/ 1708 w 64"/>
                  <a:gd name="T43" fmla="*/ 147 h 57"/>
                  <a:gd name="T44" fmla="*/ 2031 w 64"/>
                  <a:gd name="T45" fmla="*/ 206 h 57"/>
                  <a:gd name="T46" fmla="*/ 2390 w 64"/>
                  <a:gd name="T47" fmla="*/ 336 h 57"/>
                  <a:gd name="T48" fmla="*/ 2720 w 64"/>
                  <a:gd name="T49" fmla="*/ 548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4"/>
                  <a:gd name="T76" fmla="*/ 0 h 57"/>
                  <a:gd name="T77" fmla="*/ 64 w 64"/>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4" h="57">
                    <a:moveTo>
                      <a:pt x="56" y="11"/>
                    </a:moveTo>
                    <a:lnTo>
                      <a:pt x="57" y="15"/>
                    </a:lnTo>
                    <a:lnTo>
                      <a:pt x="61" y="20"/>
                    </a:lnTo>
                    <a:lnTo>
                      <a:pt x="62" y="27"/>
                    </a:lnTo>
                    <a:lnTo>
                      <a:pt x="64" y="31"/>
                    </a:lnTo>
                    <a:lnTo>
                      <a:pt x="59" y="38"/>
                    </a:lnTo>
                    <a:lnTo>
                      <a:pt x="54" y="44"/>
                    </a:lnTo>
                    <a:lnTo>
                      <a:pt x="48" y="50"/>
                    </a:lnTo>
                    <a:lnTo>
                      <a:pt x="43" y="57"/>
                    </a:lnTo>
                    <a:lnTo>
                      <a:pt x="32" y="54"/>
                    </a:lnTo>
                    <a:lnTo>
                      <a:pt x="22" y="49"/>
                    </a:lnTo>
                    <a:lnTo>
                      <a:pt x="11" y="44"/>
                    </a:lnTo>
                    <a:lnTo>
                      <a:pt x="0" y="41"/>
                    </a:lnTo>
                    <a:lnTo>
                      <a:pt x="3" y="35"/>
                    </a:lnTo>
                    <a:lnTo>
                      <a:pt x="8" y="28"/>
                    </a:lnTo>
                    <a:lnTo>
                      <a:pt x="11" y="23"/>
                    </a:lnTo>
                    <a:lnTo>
                      <a:pt x="14" y="17"/>
                    </a:lnTo>
                    <a:lnTo>
                      <a:pt x="18" y="14"/>
                    </a:lnTo>
                    <a:lnTo>
                      <a:pt x="21" y="9"/>
                    </a:lnTo>
                    <a:lnTo>
                      <a:pt x="24" y="4"/>
                    </a:lnTo>
                    <a:lnTo>
                      <a:pt x="27" y="0"/>
                    </a:lnTo>
                    <a:lnTo>
                      <a:pt x="35" y="3"/>
                    </a:lnTo>
                    <a:lnTo>
                      <a:pt x="42" y="4"/>
                    </a:lnTo>
                    <a:lnTo>
                      <a:pt x="49" y="7"/>
                    </a:lnTo>
                    <a:lnTo>
                      <a:pt x="5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7" name="Freeform 627"/>
              <p:cNvSpPr>
                <a:spLocks/>
              </p:cNvSpPr>
              <p:nvPr/>
            </p:nvSpPr>
            <p:spPr bwMode="auto">
              <a:xfrm>
                <a:off x="2368" y="2852"/>
                <a:ext cx="88" cy="78"/>
              </a:xfrm>
              <a:custGeom>
                <a:avLst/>
                <a:gdLst>
                  <a:gd name="T0" fmla="*/ 2378 w 54"/>
                  <a:gd name="T1" fmla="*/ 476 h 48"/>
                  <a:gd name="T2" fmla="*/ 2433 w 54"/>
                  <a:gd name="T3" fmla="*/ 713 h 48"/>
                  <a:gd name="T4" fmla="*/ 2531 w 54"/>
                  <a:gd name="T5" fmla="*/ 863 h 48"/>
                  <a:gd name="T6" fmla="*/ 2611 w 54"/>
                  <a:gd name="T7" fmla="*/ 1103 h 48"/>
                  <a:gd name="T8" fmla="*/ 2679 w 54"/>
                  <a:gd name="T9" fmla="*/ 1326 h 48"/>
                  <a:gd name="T10" fmla="*/ 2433 w 54"/>
                  <a:gd name="T11" fmla="*/ 1643 h 48"/>
                  <a:gd name="T12" fmla="*/ 2283 w 54"/>
                  <a:gd name="T13" fmla="*/ 1862 h 48"/>
                  <a:gd name="T14" fmla="*/ 2047 w 54"/>
                  <a:gd name="T15" fmla="*/ 2100 h 48"/>
                  <a:gd name="T16" fmla="*/ 1897 w 54"/>
                  <a:gd name="T17" fmla="*/ 2334 h 48"/>
                  <a:gd name="T18" fmla="*/ 1437 w 54"/>
                  <a:gd name="T19" fmla="*/ 2189 h 48"/>
                  <a:gd name="T20" fmla="*/ 953 w 54"/>
                  <a:gd name="T21" fmla="*/ 2041 h 48"/>
                  <a:gd name="T22" fmla="*/ 448 w 54"/>
                  <a:gd name="T23" fmla="*/ 1862 h 48"/>
                  <a:gd name="T24" fmla="*/ 0 w 54"/>
                  <a:gd name="T25" fmla="*/ 1708 h 48"/>
                  <a:gd name="T26" fmla="*/ 147 w 54"/>
                  <a:gd name="T27" fmla="*/ 1497 h 48"/>
                  <a:gd name="T28" fmla="*/ 295 w 54"/>
                  <a:gd name="T29" fmla="*/ 1256 h 48"/>
                  <a:gd name="T30" fmla="*/ 391 w 54"/>
                  <a:gd name="T31" fmla="*/ 1011 h 48"/>
                  <a:gd name="T32" fmla="*/ 541 w 54"/>
                  <a:gd name="T33" fmla="*/ 774 h 48"/>
                  <a:gd name="T34" fmla="*/ 693 w 54"/>
                  <a:gd name="T35" fmla="*/ 531 h 48"/>
                  <a:gd name="T36" fmla="*/ 860 w 54"/>
                  <a:gd name="T37" fmla="*/ 384 h 48"/>
                  <a:gd name="T38" fmla="*/ 1038 w 54"/>
                  <a:gd name="T39" fmla="*/ 145 h 48"/>
                  <a:gd name="T40" fmla="*/ 1190 w 54"/>
                  <a:gd name="T41" fmla="*/ 0 h 48"/>
                  <a:gd name="T42" fmla="*/ 1493 w 54"/>
                  <a:gd name="T43" fmla="*/ 89 h 48"/>
                  <a:gd name="T44" fmla="*/ 1840 w 54"/>
                  <a:gd name="T45" fmla="*/ 236 h 48"/>
                  <a:gd name="T46" fmla="*/ 2047 w 54"/>
                  <a:gd name="T47" fmla="*/ 327 h 48"/>
                  <a:gd name="T48" fmla="*/ 2378 w 54"/>
                  <a:gd name="T49" fmla="*/ 476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4"/>
                  <a:gd name="T76" fmla="*/ 0 h 48"/>
                  <a:gd name="T77" fmla="*/ 54 w 54"/>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4" h="48">
                    <a:moveTo>
                      <a:pt x="48" y="10"/>
                    </a:moveTo>
                    <a:lnTo>
                      <a:pt x="49" y="15"/>
                    </a:lnTo>
                    <a:lnTo>
                      <a:pt x="51" y="18"/>
                    </a:lnTo>
                    <a:lnTo>
                      <a:pt x="52" y="23"/>
                    </a:lnTo>
                    <a:lnTo>
                      <a:pt x="54" y="27"/>
                    </a:lnTo>
                    <a:lnTo>
                      <a:pt x="49" y="34"/>
                    </a:lnTo>
                    <a:lnTo>
                      <a:pt x="46" y="38"/>
                    </a:lnTo>
                    <a:lnTo>
                      <a:pt x="41" y="43"/>
                    </a:lnTo>
                    <a:lnTo>
                      <a:pt x="38" y="48"/>
                    </a:lnTo>
                    <a:lnTo>
                      <a:pt x="29" y="45"/>
                    </a:lnTo>
                    <a:lnTo>
                      <a:pt x="19" y="42"/>
                    </a:lnTo>
                    <a:lnTo>
                      <a:pt x="9" y="38"/>
                    </a:lnTo>
                    <a:lnTo>
                      <a:pt x="0" y="35"/>
                    </a:lnTo>
                    <a:lnTo>
                      <a:pt x="3" y="31"/>
                    </a:lnTo>
                    <a:lnTo>
                      <a:pt x="6" y="26"/>
                    </a:lnTo>
                    <a:lnTo>
                      <a:pt x="8" y="21"/>
                    </a:lnTo>
                    <a:lnTo>
                      <a:pt x="11" y="16"/>
                    </a:lnTo>
                    <a:lnTo>
                      <a:pt x="14" y="11"/>
                    </a:lnTo>
                    <a:lnTo>
                      <a:pt x="17" y="8"/>
                    </a:lnTo>
                    <a:lnTo>
                      <a:pt x="21" y="3"/>
                    </a:lnTo>
                    <a:lnTo>
                      <a:pt x="24" y="0"/>
                    </a:lnTo>
                    <a:lnTo>
                      <a:pt x="30" y="2"/>
                    </a:lnTo>
                    <a:lnTo>
                      <a:pt x="37" y="5"/>
                    </a:lnTo>
                    <a:lnTo>
                      <a:pt x="41" y="7"/>
                    </a:lnTo>
                    <a:lnTo>
                      <a:pt x="48" y="10"/>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8" name="Freeform 628"/>
              <p:cNvSpPr>
                <a:spLocks/>
              </p:cNvSpPr>
              <p:nvPr/>
            </p:nvSpPr>
            <p:spPr bwMode="auto">
              <a:xfrm>
                <a:off x="2425" y="2868"/>
                <a:ext cx="31" cy="62"/>
              </a:xfrm>
              <a:custGeom>
                <a:avLst/>
                <a:gdLst>
                  <a:gd name="T0" fmla="*/ 0 w 19"/>
                  <a:gd name="T1" fmla="*/ 716 h 38"/>
                  <a:gd name="T2" fmla="*/ 0 w 19"/>
                  <a:gd name="T3" fmla="*/ 1044 h 38"/>
                  <a:gd name="T4" fmla="*/ 90 w 19"/>
                  <a:gd name="T5" fmla="*/ 1260 h 38"/>
                  <a:gd name="T6" fmla="*/ 90 w 19"/>
                  <a:gd name="T7" fmla="*/ 1607 h 38"/>
                  <a:gd name="T8" fmla="*/ 147 w 19"/>
                  <a:gd name="T9" fmla="*/ 1906 h 38"/>
                  <a:gd name="T10" fmla="*/ 300 w 19"/>
                  <a:gd name="T11" fmla="*/ 1664 h 38"/>
                  <a:gd name="T12" fmla="*/ 548 w 19"/>
                  <a:gd name="T13" fmla="*/ 1411 h 38"/>
                  <a:gd name="T14" fmla="*/ 716 w 19"/>
                  <a:gd name="T15" fmla="*/ 1202 h 38"/>
                  <a:gd name="T16" fmla="*/ 956 w 19"/>
                  <a:gd name="T17" fmla="*/ 865 h 38"/>
                  <a:gd name="T18" fmla="*/ 865 w 19"/>
                  <a:gd name="T19" fmla="*/ 640 h 38"/>
                  <a:gd name="T20" fmla="*/ 798 w 19"/>
                  <a:gd name="T21" fmla="*/ 392 h 38"/>
                  <a:gd name="T22" fmla="*/ 716 w 19"/>
                  <a:gd name="T23" fmla="*/ 240 h 38"/>
                  <a:gd name="T24" fmla="*/ 640 w 19"/>
                  <a:gd name="T25" fmla="*/ 0 h 38"/>
                  <a:gd name="T26" fmla="*/ 452 w 19"/>
                  <a:gd name="T27" fmla="*/ 147 h 38"/>
                  <a:gd name="T28" fmla="*/ 300 w 19"/>
                  <a:gd name="T29" fmla="*/ 300 h 38"/>
                  <a:gd name="T30" fmla="*/ 147 w 19"/>
                  <a:gd name="T31" fmla="*/ 548 h 38"/>
                  <a:gd name="T32" fmla="*/ 0 w 19"/>
                  <a:gd name="T33" fmla="*/ 716 h 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
                  <a:gd name="T52" fmla="*/ 0 h 38"/>
                  <a:gd name="T53" fmla="*/ 19 w 19"/>
                  <a:gd name="T54" fmla="*/ 38 h 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 h="38">
                    <a:moveTo>
                      <a:pt x="0" y="14"/>
                    </a:moveTo>
                    <a:lnTo>
                      <a:pt x="0" y="21"/>
                    </a:lnTo>
                    <a:lnTo>
                      <a:pt x="2" y="25"/>
                    </a:lnTo>
                    <a:lnTo>
                      <a:pt x="2" y="32"/>
                    </a:lnTo>
                    <a:lnTo>
                      <a:pt x="3" y="38"/>
                    </a:lnTo>
                    <a:lnTo>
                      <a:pt x="6" y="33"/>
                    </a:lnTo>
                    <a:lnTo>
                      <a:pt x="11" y="28"/>
                    </a:lnTo>
                    <a:lnTo>
                      <a:pt x="14" y="24"/>
                    </a:lnTo>
                    <a:lnTo>
                      <a:pt x="19" y="17"/>
                    </a:lnTo>
                    <a:lnTo>
                      <a:pt x="17" y="13"/>
                    </a:lnTo>
                    <a:lnTo>
                      <a:pt x="16" y="8"/>
                    </a:lnTo>
                    <a:lnTo>
                      <a:pt x="14" y="5"/>
                    </a:lnTo>
                    <a:lnTo>
                      <a:pt x="13" y="0"/>
                    </a:lnTo>
                    <a:lnTo>
                      <a:pt x="9" y="3"/>
                    </a:lnTo>
                    <a:lnTo>
                      <a:pt x="6" y="6"/>
                    </a:lnTo>
                    <a:lnTo>
                      <a:pt x="3" y="11"/>
                    </a:lnTo>
                    <a:lnTo>
                      <a:pt x="0" y="14"/>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9" name="Freeform 629"/>
              <p:cNvSpPr>
                <a:spLocks/>
              </p:cNvSpPr>
              <p:nvPr/>
            </p:nvSpPr>
            <p:spPr bwMode="auto">
              <a:xfrm>
                <a:off x="2386" y="2852"/>
                <a:ext cx="60" cy="39"/>
              </a:xfrm>
              <a:custGeom>
                <a:avLst/>
                <a:gdLst>
                  <a:gd name="T0" fmla="*/ 1764 w 37"/>
                  <a:gd name="T1" fmla="*/ 476 h 24"/>
                  <a:gd name="T2" fmla="*/ 1604 w 37"/>
                  <a:gd name="T3" fmla="*/ 622 h 24"/>
                  <a:gd name="T4" fmla="*/ 1435 w 37"/>
                  <a:gd name="T5" fmla="*/ 774 h 24"/>
                  <a:gd name="T6" fmla="*/ 1289 w 37"/>
                  <a:gd name="T7" fmla="*/ 1011 h 24"/>
                  <a:gd name="T8" fmla="*/ 1143 w 37"/>
                  <a:gd name="T9" fmla="*/ 1159 h 24"/>
                  <a:gd name="T10" fmla="*/ 905 w 37"/>
                  <a:gd name="T11" fmla="*/ 1103 h 24"/>
                  <a:gd name="T12" fmla="*/ 615 w 37"/>
                  <a:gd name="T13" fmla="*/ 1011 h 24"/>
                  <a:gd name="T14" fmla="*/ 289 w 37"/>
                  <a:gd name="T15" fmla="*/ 863 h 24"/>
                  <a:gd name="T16" fmla="*/ 0 w 37"/>
                  <a:gd name="T17" fmla="*/ 774 h 24"/>
                  <a:gd name="T18" fmla="*/ 144 w 37"/>
                  <a:gd name="T19" fmla="*/ 531 h 24"/>
                  <a:gd name="T20" fmla="*/ 289 w 37"/>
                  <a:gd name="T21" fmla="*/ 384 h 24"/>
                  <a:gd name="T22" fmla="*/ 469 w 37"/>
                  <a:gd name="T23" fmla="*/ 145 h 24"/>
                  <a:gd name="T24" fmla="*/ 615 w 37"/>
                  <a:gd name="T25" fmla="*/ 0 h 24"/>
                  <a:gd name="T26" fmla="*/ 905 w 37"/>
                  <a:gd name="T27" fmla="*/ 89 h 24"/>
                  <a:gd name="T28" fmla="*/ 1234 w 37"/>
                  <a:gd name="T29" fmla="*/ 236 h 24"/>
                  <a:gd name="T30" fmla="*/ 1435 w 37"/>
                  <a:gd name="T31" fmla="*/ 327 h 24"/>
                  <a:gd name="T32" fmla="*/ 1764 w 37"/>
                  <a:gd name="T33" fmla="*/ 476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
                  <a:gd name="T52" fmla="*/ 0 h 24"/>
                  <a:gd name="T53" fmla="*/ 37 w 37"/>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 h="24">
                    <a:moveTo>
                      <a:pt x="37" y="10"/>
                    </a:moveTo>
                    <a:lnTo>
                      <a:pt x="33" y="13"/>
                    </a:lnTo>
                    <a:lnTo>
                      <a:pt x="30" y="16"/>
                    </a:lnTo>
                    <a:lnTo>
                      <a:pt x="27" y="21"/>
                    </a:lnTo>
                    <a:lnTo>
                      <a:pt x="24" y="24"/>
                    </a:lnTo>
                    <a:lnTo>
                      <a:pt x="19" y="23"/>
                    </a:lnTo>
                    <a:lnTo>
                      <a:pt x="13" y="21"/>
                    </a:lnTo>
                    <a:lnTo>
                      <a:pt x="6" y="18"/>
                    </a:lnTo>
                    <a:lnTo>
                      <a:pt x="0" y="16"/>
                    </a:lnTo>
                    <a:lnTo>
                      <a:pt x="3" y="11"/>
                    </a:lnTo>
                    <a:lnTo>
                      <a:pt x="6" y="8"/>
                    </a:lnTo>
                    <a:lnTo>
                      <a:pt x="10" y="3"/>
                    </a:lnTo>
                    <a:lnTo>
                      <a:pt x="13" y="0"/>
                    </a:lnTo>
                    <a:lnTo>
                      <a:pt x="19" y="2"/>
                    </a:lnTo>
                    <a:lnTo>
                      <a:pt x="26" y="5"/>
                    </a:lnTo>
                    <a:lnTo>
                      <a:pt x="30" y="7"/>
                    </a:lnTo>
                    <a:lnTo>
                      <a:pt x="37" y="10"/>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0" name="Freeform 630"/>
              <p:cNvSpPr>
                <a:spLocks/>
              </p:cNvSpPr>
              <p:nvPr/>
            </p:nvSpPr>
            <p:spPr bwMode="auto">
              <a:xfrm>
                <a:off x="2430" y="2868"/>
                <a:ext cx="102" cy="93"/>
              </a:xfrm>
              <a:custGeom>
                <a:avLst/>
                <a:gdLst>
                  <a:gd name="T0" fmla="*/ 2894 w 62"/>
                  <a:gd name="T1" fmla="*/ 548 h 57"/>
                  <a:gd name="T2" fmla="*/ 2988 w 62"/>
                  <a:gd name="T3" fmla="*/ 798 h 57"/>
                  <a:gd name="T4" fmla="*/ 3078 w 62"/>
                  <a:gd name="T5" fmla="*/ 1044 h 57"/>
                  <a:gd name="T6" fmla="*/ 3269 w 62"/>
                  <a:gd name="T7" fmla="*/ 1354 h 57"/>
                  <a:gd name="T8" fmla="*/ 3327 w 62"/>
                  <a:gd name="T9" fmla="*/ 1607 h 57"/>
                  <a:gd name="T10" fmla="*/ 3078 w 62"/>
                  <a:gd name="T11" fmla="*/ 1906 h 57"/>
                  <a:gd name="T12" fmla="*/ 2836 w 62"/>
                  <a:gd name="T13" fmla="*/ 2209 h 57"/>
                  <a:gd name="T14" fmla="*/ 2580 w 62"/>
                  <a:gd name="T15" fmla="*/ 2545 h 57"/>
                  <a:gd name="T16" fmla="*/ 2181 w 62"/>
                  <a:gd name="T17" fmla="*/ 2870 h 57"/>
                  <a:gd name="T18" fmla="*/ 1602 w 62"/>
                  <a:gd name="T19" fmla="*/ 2715 h 57"/>
                  <a:gd name="T20" fmla="*/ 1145 w 62"/>
                  <a:gd name="T21" fmla="*/ 2470 h 57"/>
                  <a:gd name="T22" fmla="*/ 592 w 62"/>
                  <a:gd name="T23" fmla="*/ 2302 h 57"/>
                  <a:gd name="T24" fmla="*/ 0 w 62"/>
                  <a:gd name="T25" fmla="*/ 2056 h 57"/>
                  <a:gd name="T26" fmla="*/ 156 w 62"/>
                  <a:gd name="T27" fmla="*/ 1759 h 57"/>
                  <a:gd name="T28" fmla="*/ 316 w 62"/>
                  <a:gd name="T29" fmla="*/ 1411 h 57"/>
                  <a:gd name="T30" fmla="*/ 520 w 62"/>
                  <a:gd name="T31" fmla="*/ 1202 h 57"/>
                  <a:gd name="T32" fmla="*/ 696 w 62"/>
                  <a:gd name="T33" fmla="*/ 865 h 57"/>
                  <a:gd name="T34" fmla="*/ 855 w 62"/>
                  <a:gd name="T35" fmla="*/ 716 h 57"/>
                  <a:gd name="T36" fmla="*/ 1010 w 62"/>
                  <a:gd name="T37" fmla="*/ 452 h 57"/>
                  <a:gd name="T38" fmla="*/ 1171 w 62"/>
                  <a:gd name="T39" fmla="*/ 240 h 57"/>
                  <a:gd name="T40" fmla="*/ 1407 w 62"/>
                  <a:gd name="T41" fmla="*/ 0 h 57"/>
                  <a:gd name="T42" fmla="*/ 1759 w 62"/>
                  <a:gd name="T43" fmla="*/ 147 h 57"/>
                  <a:gd name="T44" fmla="*/ 2155 w 62"/>
                  <a:gd name="T45" fmla="*/ 300 h 57"/>
                  <a:gd name="T46" fmla="*/ 2580 w 62"/>
                  <a:gd name="T47" fmla="*/ 392 h 57"/>
                  <a:gd name="T48" fmla="*/ 2894 w 62"/>
                  <a:gd name="T49" fmla="*/ 548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2"/>
                  <a:gd name="T76" fmla="*/ 0 h 57"/>
                  <a:gd name="T77" fmla="*/ 62 w 62"/>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2" h="57">
                    <a:moveTo>
                      <a:pt x="54" y="11"/>
                    </a:moveTo>
                    <a:lnTo>
                      <a:pt x="56" y="16"/>
                    </a:lnTo>
                    <a:lnTo>
                      <a:pt x="57" y="21"/>
                    </a:lnTo>
                    <a:lnTo>
                      <a:pt x="61" y="27"/>
                    </a:lnTo>
                    <a:lnTo>
                      <a:pt x="62" y="32"/>
                    </a:lnTo>
                    <a:lnTo>
                      <a:pt x="57" y="38"/>
                    </a:lnTo>
                    <a:lnTo>
                      <a:pt x="53" y="44"/>
                    </a:lnTo>
                    <a:lnTo>
                      <a:pt x="48" y="51"/>
                    </a:lnTo>
                    <a:lnTo>
                      <a:pt x="41" y="57"/>
                    </a:lnTo>
                    <a:lnTo>
                      <a:pt x="30" y="54"/>
                    </a:lnTo>
                    <a:lnTo>
                      <a:pt x="21" y="49"/>
                    </a:lnTo>
                    <a:lnTo>
                      <a:pt x="11" y="46"/>
                    </a:lnTo>
                    <a:lnTo>
                      <a:pt x="0" y="41"/>
                    </a:lnTo>
                    <a:lnTo>
                      <a:pt x="3" y="35"/>
                    </a:lnTo>
                    <a:lnTo>
                      <a:pt x="6" y="28"/>
                    </a:lnTo>
                    <a:lnTo>
                      <a:pt x="10" y="24"/>
                    </a:lnTo>
                    <a:lnTo>
                      <a:pt x="13" y="17"/>
                    </a:lnTo>
                    <a:lnTo>
                      <a:pt x="16" y="14"/>
                    </a:lnTo>
                    <a:lnTo>
                      <a:pt x="19" y="9"/>
                    </a:lnTo>
                    <a:lnTo>
                      <a:pt x="22" y="5"/>
                    </a:lnTo>
                    <a:lnTo>
                      <a:pt x="26" y="0"/>
                    </a:lnTo>
                    <a:lnTo>
                      <a:pt x="33" y="3"/>
                    </a:lnTo>
                    <a:lnTo>
                      <a:pt x="40" y="6"/>
                    </a:lnTo>
                    <a:lnTo>
                      <a:pt x="48" y="8"/>
                    </a:lnTo>
                    <a:lnTo>
                      <a:pt x="5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1" name="Freeform 631"/>
              <p:cNvSpPr>
                <a:spLocks/>
              </p:cNvSpPr>
              <p:nvPr/>
            </p:nvSpPr>
            <p:spPr bwMode="auto">
              <a:xfrm>
                <a:off x="2435" y="2876"/>
                <a:ext cx="88" cy="80"/>
              </a:xfrm>
              <a:custGeom>
                <a:avLst/>
                <a:gdLst>
                  <a:gd name="T0" fmla="*/ 2378 w 54"/>
                  <a:gd name="T1" fmla="*/ 454 h 49"/>
                  <a:gd name="T2" fmla="*/ 2467 w 54"/>
                  <a:gd name="T3" fmla="*/ 717 h 49"/>
                  <a:gd name="T4" fmla="*/ 2531 w 54"/>
                  <a:gd name="T5" fmla="*/ 867 h 49"/>
                  <a:gd name="T6" fmla="*/ 2624 w 54"/>
                  <a:gd name="T7" fmla="*/ 1113 h 49"/>
                  <a:gd name="T8" fmla="*/ 2679 w 54"/>
                  <a:gd name="T9" fmla="*/ 1370 h 49"/>
                  <a:gd name="T10" fmla="*/ 2531 w 54"/>
                  <a:gd name="T11" fmla="*/ 1672 h 49"/>
                  <a:gd name="T12" fmla="*/ 2283 w 54"/>
                  <a:gd name="T13" fmla="*/ 1912 h 49"/>
                  <a:gd name="T14" fmla="*/ 2083 w 54"/>
                  <a:gd name="T15" fmla="*/ 2158 h 49"/>
                  <a:gd name="T16" fmla="*/ 1897 w 54"/>
                  <a:gd name="T17" fmla="*/ 2482 h 49"/>
                  <a:gd name="T18" fmla="*/ 1437 w 54"/>
                  <a:gd name="T19" fmla="*/ 2312 h 49"/>
                  <a:gd name="T20" fmla="*/ 953 w 54"/>
                  <a:gd name="T21" fmla="*/ 2069 h 49"/>
                  <a:gd name="T22" fmla="*/ 481 w 54"/>
                  <a:gd name="T23" fmla="*/ 1912 h 49"/>
                  <a:gd name="T24" fmla="*/ 0 w 54"/>
                  <a:gd name="T25" fmla="*/ 1762 h 49"/>
                  <a:gd name="T26" fmla="*/ 147 w 54"/>
                  <a:gd name="T27" fmla="*/ 1520 h 49"/>
                  <a:gd name="T28" fmla="*/ 332 w 54"/>
                  <a:gd name="T29" fmla="*/ 1267 h 49"/>
                  <a:gd name="T30" fmla="*/ 481 w 54"/>
                  <a:gd name="T31" fmla="*/ 1024 h 49"/>
                  <a:gd name="T32" fmla="*/ 637 w 54"/>
                  <a:gd name="T33" fmla="*/ 800 h 49"/>
                  <a:gd name="T34" fmla="*/ 784 w 54"/>
                  <a:gd name="T35" fmla="*/ 627 h 49"/>
                  <a:gd name="T36" fmla="*/ 953 w 54"/>
                  <a:gd name="T37" fmla="*/ 397 h 49"/>
                  <a:gd name="T38" fmla="*/ 1038 w 54"/>
                  <a:gd name="T39" fmla="*/ 149 h 49"/>
                  <a:gd name="T40" fmla="*/ 1190 w 54"/>
                  <a:gd name="T41" fmla="*/ 0 h 49"/>
                  <a:gd name="T42" fmla="*/ 1493 w 54"/>
                  <a:gd name="T43" fmla="*/ 56 h 49"/>
                  <a:gd name="T44" fmla="*/ 1840 w 54"/>
                  <a:gd name="T45" fmla="*/ 206 h 49"/>
                  <a:gd name="T46" fmla="*/ 2083 w 54"/>
                  <a:gd name="T47" fmla="*/ 300 h 49"/>
                  <a:gd name="T48" fmla="*/ 2378 w 54"/>
                  <a:gd name="T49" fmla="*/ 454 h 4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4"/>
                  <a:gd name="T76" fmla="*/ 0 h 49"/>
                  <a:gd name="T77" fmla="*/ 54 w 54"/>
                  <a:gd name="T78" fmla="*/ 49 h 4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4" h="49">
                    <a:moveTo>
                      <a:pt x="48" y="9"/>
                    </a:moveTo>
                    <a:lnTo>
                      <a:pt x="50" y="14"/>
                    </a:lnTo>
                    <a:lnTo>
                      <a:pt x="51" y="17"/>
                    </a:lnTo>
                    <a:lnTo>
                      <a:pt x="53" y="22"/>
                    </a:lnTo>
                    <a:lnTo>
                      <a:pt x="54" y="27"/>
                    </a:lnTo>
                    <a:lnTo>
                      <a:pt x="51" y="33"/>
                    </a:lnTo>
                    <a:lnTo>
                      <a:pt x="46" y="38"/>
                    </a:lnTo>
                    <a:lnTo>
                      <a:pt x="42" y="43"/>
                    </a:lnTo>
                    <a:lnTo>
                      <a:pt x="38" y="49"/>
                    </a:lnTo>
                    <a:lnTo>
                      <a:pt x="29" y="46"/>
                    </a:lnTo>
                    <a:lnTo>
                      <a:pt x="19" y="41"/>
                    </a:lnTo>
                    <a:lnTo>
                      <a:pt x="10" y="38"/>
                    </a:lnTo>
                    <a:lnTo>
                      <a:pt x="0" y="35"/>
                    </a:lnTo>
                    <a:lnTo>
                      <a:pt x="3" y="30"/>
                    </a:lnTo>
                    <a:lnTo>
                      <a:pt x="7" y="25"/>
                    </a:lnTo>
                    <a:lnTo>
                      <a:pt x="10" y="20"/>
                    </a:lnTo>
                    <a:lnTo>
                      <a:pt x="13" y="16"/>
                    </a:lnTo>
                    <a:lnTo>
                      <a:pt x="16" y="12"/>
                    </a:lnTo>
                    <a:lnTo>
                      <a:pt x="19" y="8"/>
                    </a:lnTo>
                    <a:lnTo>
                      <a:pt x="21" y="3"/>
                    </a:lnTo>
                    <a:lnTo>
                      <a:pt x="24" y="0"/>
                    </a:lnTo>
                    <a:lnTo>
                      <a:pt x="30" y="1"/>
                    </a:lnTo>
                    <a:lnTo>
                      <a:pt x="37" y="4"/>
                    </a:lnTo>
                    <a:lnTo>
                      <a:pt x="42" y="6"/>
                    </a:lnTo>
                    <a:lnTo>
                      <a:pt x="48" y="9"/>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2" name="Freeform 632"/>
              <p:cNvSpPr>
                <a:spLocks/>
              </p:cNvSpPr>
              <p:nvPr/>
            </p:nvSpPr>
            <p:spPr bwMode="auto">
              <a:xfrm>
                <a:off x="2492" y="2891"/>
                <a:ext cx="31" cy="65"/>
              </a:xfrm>
              <a:custGeom>
                <a:avLst/>
                <a:gdLst>
                  <a:gd name="T0" fmla="*/ 0 w 19"/>
                  <a:gd name="T1" fmla="*/ 679 h 40"/>
                  <a:gd name="T2" fmla="*/ 90 w 19"/>
                  <a:gd name="T3" fmla="*/ 1011 h 40"/>
                  <a:gd name="T4" fmla="*/ 90 w 19"/>
                  <a:gd name="T5" fmla="*/ 1305 h 40"/>
                  <a:gd name="T6" fmla="*/ 90 w 19"/>
                  <a:gd name="T7" fmla="*/ 1643 h 40"/>
                  <a:gd name="T8" fmla="*/ 147 w 19"/>
                  <a:gd name="T9" fmla="*/ 1944 h 40"/>
                  <a:gd name="T10" fmla="*/ 336 w 19"/>
                  <a:gd name="T11" fmla="*/ 1643 h 40"/>
                  <a:gd name="T12" fmla="*/ 548 w 19"/>
                  <a:gd name="T13" fmla="*/ 1402 h 40"/>
                  <a:gd name="T14" fmla="*/ 798 w 19"/>
                  <a:gd name="T15" fmla="*/ 1159 h 40"/>
                  <a:gd name="T16" fmla="*/ 956 w 19"/>
                  <a:gd name="T17" fmla="*/ 863 h 40"/>
                  <a:gd name="T18" fmla="*/ 894 w 19"/>
                  <a:gd name="T19" fmla="*/ 622 h 40"/>
                  <a:gd name="T20" fmla="*/ 798 w 19"/>
                  <a:gd name="T21" fmla="*/ 384 h 40"/>
                  <a:gd name="T22" fmla="*/ 737 w 19"/>
                  <a:gd name="T23" fmla="*/ 236 h 40"/>
                  <a:gd name="T24" fmla="*/ 640 w 19"/>
                  <a:gd name="T25" fmla="*/ 0 h 40"/>
                  <a:gd name="T26" fmla="*/ 489 w 19"/>
                  <a:gd name="T27" fmla="*/ 145 h 40"/>
                  <a:gd name="T28" fmla="*/ 336 w 19"/>
                  <a:gd name="T29" fmla="*/ 327 h 40"/>
                  <a:gd name="T30" fmla="*/ 147 w 19"/>
                  <a:gd name="T31" fmla="*/ 531 h 40"/>
                  <a:gd name="T32" fmla="*/ 0 w 19"/>
                  <a:gd name="T33" fmla="*/ 679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
                  <a:gd name="T52" fmla="*/ 0 h 40"/>
                  <a:gd name="T53" fmla="*/ 19 w 19"/>
                  <a:gd name="T54" fmla="*/ 40 h 4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 h="40">
                    <a:moveTo>
                      <a:pt x="0" y="14"/>
                    </a:moveTo>
                    <a:lnTo>
                      <a:pt x="2" y="21"/>
                    </a:lnTo>
                    <a:lnTo>
                      <a:pt x="2" y="27"/>
                    </a:lnTo>
                    <a:lnTo>
                      <a:pt x="2" y="34"/>
                    </a:lnTo>
                    <a:lnTo>
                      <a:pt x="3" y="40"/>
                    </a:lnTo>
                    <a:lnTo>
                      <a:pt x="7" y="34"/>
                    </a:lnTo>
                    <a:lnTo>
                      <a:pt x="11" y="29"/>
                    </a:lnTo>
                    <a:lnTo>
                      <a:pt x="16" y="24"/>
                    </a:lnTo>
                    <a:lnTo>
                      <a:pt x="19" y="18"/>
                    </a:lnTo>
                    <a:lnTo>
                      <a:pt x="18" y="13"/>
                    </a:lnTo>
                    <a:lnTo>
                      <a:pt x="16" y="8"/>
                    </a:lnTo>
                    <a:lnTo>
                      <a:pt x="15" y="5"/>
                    </a:lnTo>
                    <a:lnTo>
                      <a:pt x="13" y="0"/>
                    </a:lnTo>
                    <a:lnTo>
                      <a:pt x="10" y="3"/>
                    </a:lnTo>
                    <a:lnTo>
                      <a:pt x="7" y="7"/>
                    </a:lnTo>
                    <a:lnTo>
                      <a:pt x="3" y="11"/>
                    </a:lnTo>
                    <a:lnTo>
                      <a:pt x="0" y="14"/>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3" name="Freeform 633"/>
              <p:cNvSpPr>
                <a:spLocks/>
              </p:cNvSpPr>
              <p:nvPr/>
            </p:nvSpPr>
            <p:spPr bwMode="auto">
              <a:xfrm>
                <a:off x="2453" y="2876"/>
                <a:ext cx="64" cy="41"/>
              </a:xfrm>
              <a:custGeom>
                <a:avLst/>
                <a:gdLst>
                  <a:gd name="T0" fmla="*/ 2046 w 39"/>
                  <a:gd name="T1" fmla="*/ 484 h 25"/>
                  <a:gd name="T2" fmla="*/ 1835 w 39"/>
                  <a:gd name="T3" fmla="*/ 643 h 25"/>
                  <a:gd name="T4" fmla="*/ 1705 w 39"/>
                  <a:gd name="T5" fmla="*/ 891 h 25"/>
                  <a:gd name="T6" fmla="*/ 1546 w 39"/>
                  <a:gd name="T7" fmla="*/ 1055 h 25"/>
                  <a:gd name="T8" fmla="*/ 1247 w 39"/>
                  <a:gd name="T9" fmla="*/ 1302 h 25"/>
                  <a:gd name="T10" fmla="*/ 999 w 39"/>
                  <a:gd name="T11" fmla="*/ 1151 h 25"/>
                  <a:gd name="T12" fmla="*/ 668 w 39"/>
                  <a:gd name="T13" fmla="*/ 1055 h 25"/>
                  <a:gd name="T14" fmla="*/ 353 w 39"/>
                  <a:gd name="T15" fmla="*/ 891 h 25"/>
                  <a:gd name="T16" fmla="*/ 0 w 39"/>
                  <a:gd name="T17" fmla="*/ 840 h 25"/>
                  <a:gd name="T18" fmla="*/ 215 w 39"/>
                  <a:gd name="T19" fmla="*/ 579 h 25"/>
                  <a:gd name="T20" fmla="*/ 353 w 39"/>
                  <a:gd name="T21" fmla="*/ 407 h 25"/>
                  <a:gd name="T22" fmla="*/ 517 w 39"/>
                  <a:gd name="T23" fmla="*/ 151 h 25"/>
                  <a:gd name="T24" fmla="*/ 668 w 39"/>
                  <a:gd name="T25" fmla="*/ 0 h 25"/>
                  <a:gd name="T26" fmla="*/ 999 w 39"/>
                  <a:gd name="T27" fmla="*/ 56 h 25"/>
                  <a:gd name="T28" fmla="*/ 1392 w 39"/>
                  <a:gd name="T29" fmla="*/ 215 h 25"/>
                  <a:gd name="T30" fmla="*/ 1705 w 39"/>
                  <a:gd name="T31" fmla="*/ 312 h 25"/>
                  <a:gd name="T32" fmla="*/ 2046 w 39"/>
                  <a:gd name="T33" fmla="*/ 484 h 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9"/>
                  <a:gd name="T52" fmla="*/ 0 h 25"/>
                  <a:gd name="T53" fmla="*/ 39 w 39"/>
                  <a:gd name="T54" fmla="*/ 25 h 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9" h="25">
                    <a:moveTo>
                      <a:pt x="39" y="9"/>
                    </a:moveTo>
                    <a:lnTo>
                      <a:pt x="35" y="12"/>
                    </a:lnTo>
                    <a:lnTo>
                      <a:pt x="32" y="17"/>
                    </a:lnTo>
                    <a:lnTo>
                      <a:pt x="29" y="20"/>
                    </a:lnTo>
                    <a:lnTo>
                      <a:pt x="24" y="25"/>
                    </a:lnTo>
                    <a:lnTo>
                      <a:pt x="19" y="22"/>
                    </a:lnTo>
                    <a:lnTo>
                      <a:pt x="13" y="20"/>
                    </a:lnTo>
                    <a:lnTo>
                      <a:pt x="7" y="17"/>
                    </a:lnTo>
                    <a:lnTo>
                      <a:pt x="0" y="16"/>
                    </a:lnTo>
                    <a:lnTo>
                      <a:pt x="4" y="11"/>
                    </a:lnTo>
                    <a:lnTo>
                      <a:pt x="7" y="8"/>
                    </a:lnTo>
                    <a:lnTo>
                      <a:pt x="10" y="3"/>
                    </a:lnTo>
                    <a:lnTo>
                      <a:pt x="13" y="0"/>
                    </a:lnTo>
                    <a:lnTo>
                      <a:pt x="19" y="1"/>
                    </a:lnTo>
                    <a:lnTo>
                      <a:pt x="26" y="4"/>
                    </a:lnTo>
                    <a:lnTo>
                      <a:pt x="32" y="6"/>
                    </a:lnTo>
                    <a:lnTo>
                      <a:pt x="39" y="9"/>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4" name="Freeform 634"/>
              <p:cNvSpPr>
                <a:spLocks/>
              </p:cNvSpPr>
              <p:nvPr/>
            </p:nvSpPr>
            <p:spPr bwMode="auto">
              <a:xfrm>
                <a:off x="2497" y="2891"/>
                <a:ext cx="102" cy="93"/>
              </a:xfrm>
              <a:custGeom>
                <a:avLst/>
                <a:gdLst>
                  <a:gd name="T0" fmla="*/ 2894 w 62"/>
                  <a:gd name="T1" fmla="*/ 548 h 57"/>
                  <a:gd name="T2" fmla="*/ 2988 w 62"/>
                  <a:gd name="T3" fmla="*/ 798 h 57"/>
                  <a:gd name="T4" fmla="*/ 3169 w 62"/>
                  <a:gd name="T5" fmla="*/ 1044 h 57"/>
                  <a:gd name="T6" fmla="*/ 3269 w 62"/>
                  <a:gd name="T7" fmla="*/ 1354 h 57"/>
                  <a:gd name="T8" fmla="*/ 3327 w 62"/>
                  <a:gd name="T9" fmla="*/ 1607 h 57"/>
                  <a:gd name="T10" fmla="*/ 3099 w 62"/>
                  <a:gd name="T11" fmla="*/ 1906 h 57"/>
                  <a:gd name="T12" fmla="*/ 2836 w 62"/>
                  <a:gd name="T13" fmla="*/ 2247 h 57"/>
                  <a:gd name="T14" fmla="*/ 2580 w 62"/>
                  <a:gd name="T15" fmla="*/ 2545 h 57"/>
                  <a:gd name="T16" fmla="*/ 2262 w 62"/>
                  <a:gd name="T17" fmla="*/ 2870 h 57"/>
                  <a:gd name="T18" fmla="*/ 1724 w 62"/>
                  <a:gd name="T19" fmla="*/ 2715 h 57"/>
                  <a:gd name="T20" fmla="*/ 1145 w 62"/>
                  <a:gd name="T21" fmla="*/ 2470 h 57"/>
                  <a:gd name="T22" fmla="*/ 650 w 62"/>
                  <a:gd name="T23" fmla="*/ 2302 h 57"/>
                  <a:gd name="T24" fmla="*/ 0 w 62"/>
                  <a:gd name="T25" fmla="*/ 2056 h 57"/>
                  <a:gd name="T26" fmla="*/ 240 w 62"/>
                  <a:gd name="T27" fmla="*/ 1759 h 57"/>
                  <a:gd name="T28" fmla="*/ 395 w 62"/>
                  <a:gd name="T29" fmla="*/ 1459 h 57"/>
                  <a:gd name="T30" fmla="*/ 520 w 62"/>
                  <a:gd name="T31" fmla="*/ 1202 h 57"/>
                  <a:gd name="T32" fmla="*/ 696 w 62"/>
                  <a:gd name="T33" fmla="*/ 894 h 57"/>
                  <a:gd name="T34" fmla="*/ 855 w 62"/>
                  <a:gd name="T35" fmla="*/ 716 h 57"/>
                  <a:gd name="T36" fmla="*/ 1069 w 62"/>
                  <a:gd name="T37" fmla="*/ 489 h 57"/>
                  <a:gd name="T38" fmla="*/ 1250 w 62"/>
                  <a:gd name="T39" fmla="*/ 240 h 57"/>
                  <a:gd name="T40" fmla="*/ 1407 w 62"/>
                  <a:gd name="T41" fmla="*/ 0 h 57"/>
                  <a:gd name="T42" fmla="*/ 1816 w 62"/>
                  <a:gd name="T43" fmla="*/ 147 h 57"/>
                  <a:gd name="T44" fmla="*/ 2155 w 62"/>
                  <a:gd name="T45" fmla="*/ 336 h 57"/>
                  <a:gd name="T46" fmla="*/ 2580 w 62"/>
                  <a:gd name="T47" fmla="*/ 392 h 57"/>
                  <a:gd name="T48" fmla="*/ 2894 w 62"/>
                  <a:gd name="T49" fmla="*/ 548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2"/>
                  <a:gd name="T76" fmla="*/ 0 h 57"/>
                  <a:gd name="T77" fmla="*/ 62 w 62"/>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2" h="57">
                    <a:moveTo>
                      <a:pt x="54" y="11"/>
                    </a:moveTo>
                    <a:lnTo>
                      <a:pt x="56" y="16"/>
                    </a:lnTo>
                    <a:lnTo>
                      <a:pt x="59" y="21"/>
                    </a:lnTo>
                    <a:lnTo>
                      <a:pt x="61" y="27"/>
                    </a:lnTo>
                    <a:lnTo>
                      <a:pt x="62" y="32"/>
                    </a:lnTo>
                    <a:lnTo>
                      <a:pt x="58" y="38"/>
                    </a:lnTo>
                    <a:lnTo>
                      <a:pt x="53" y="45"/>
                    </a:lnTo>
                    <a:lnTo>
                      <a:pt x="48" y="51"/>
                    </a:lnTo>
                    <a:lnTo>
                      <a:pt x="42" y="57"/>
                    </a:lnTo>
                    <a:lnTo>
                      <a:pt x="32" y="54"/>
                    </a:lnTo>
                    <a:lnTo>
                      <a:pt x="21" y="49"/>
                    </a:lnTo>
                    <a:lnTo>
                      <a:pt x="12" y="46"/>
                    </a:lnTo>
                    <a:lnTo>
                      <a:pt x="0" y="41"/>
                    </a:lnTo>
                    <a:lnTo>
                      <a:pt x="4" y="35"/>
                    </a:lnTo>
                    <a:lnTo>
                      <a:pt x="7" y="29"/>
                    </a:lnTo>
                    <a:lnTo>
                      <a:pt x="10" y="24"/>
                    </a:lnTo>
                    <a:lnTo>
                      <a:pt x="13" y="18"/>
                    </a:lnTo>
                    <a:lnTo>
                      <a:pt x="16" y="14"/>
                    </a:lnTo>
                    <a:lnTo>
                      <a:pt x="20" y="10"/>
                    </a:lnTo>
                    <a:lnTo>
                      <a:pt x="23" y="5"/>
                    </a:lnTo>
                    <a:lnTo>
                      <a:pt x="26" y="0"/>
                    </a:lnTo>
                    <a:lnTo>
                      <a:pt x="34" y="3"/>
                    </a:lnTo>
                    <a:lnTo>
                      <a:pt x="40" y="7"/>
                    </a:lnTo>
                    <a:lnTo>
                      <a:pt x="48" y="8"/>
                    </a:lnTo>
                    <a:lnTo>
                      <a:pt x="5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 name="Freeform 635"/>
              <p:cNvSpPr>
                <a:spLocks/>
              </p:cNvSpPr>
              <p:nvPr/>
            </p:nvSpPr>
            <p:spPr bwMode="auto">
              <a:xfrm>
                <a:off x="2505" y="2899"/>
                <a:ext cx="87" cy="80"/>
              </a:xfrm>
              <a:custGeom>
                <a:avLst/>
                <a:gdLst>
                  <a:gd name="T0" fmla="*/ 2544 w 53"/>
                  <a:gd name="T1" fmla="*/ 454 h 49"/>
                  <a:gd name="T2" fmla="*/ 2559 w 53"/>
                  <a:gd name="T3" fmla="*/ 717 h 49"/>
                  <a:gd name="T4" fmla="*/ 2708 w 53"/>
                  <a:gd name="T5" fmla="*/ 867 h 49"/>
                  <a:gd name="T6" fmla="*/ 2708 w 53"/>
                  <a:gd name="T7" fmla="*/ 1113 h 49"/>
                  <a:gd name="T8" fmla="*/ 2805 w 53"/>
                  <a:gd name="T9" fmla="*/ 1370 h 49"/>
                  <a:gd name="T10" fmla="*/ 2559 w 53"/>
                  <a:gd name="T11" fmla="*/ 1672 h 49"/>
                  <a:gd name="T12" fmla="*/ 2374 w 53"/>
                  <a:gd name="T13" fmla="*/ 1912 h 49"/>
                  <a:gd name="T14" fmla="*/ 2116 w 53"/>
                  <a:gd name="T15" fmla="*/ 2158 h 49"/>
                  <a:gd name="T16" fmla="*/ 1957 w 53"/>
                  <a:gd name="T17" fmla="*/ 2482 h 49"/>
                  <a:gd name="T18" fmla="*/ 1407 w 53"/>
                  <a:gd name="T19" fmla="*/ 2312 h 49"/>
                  <a:gd name="T20" fmla="*/ 1005 w 53"/>
                  <a:gd name="T21" fmla="*/ 2069 h 49"/>
                  <a:gd name="T22" fmla="*/ 517 w 53"/>
                  <a:gd name="T23" fmla="*/ 1912 h 49"/>
                  <a:gd name="T24" fmla="*/ 0 w 53"/>
                  <a:gd name="T25" fmla="*/ 1762 h 49"/>
                  <a:gd name="T26" fmla="*/ 151 w 53"/>
                  <a:gd name="T27" fmla="*/ 1520 h 49"/>
                  <a:gd name="T28" fmla="*/ 248 w 53"/>
                  <a:gd name="T29" fmla="*/ 1267 h 49"/>
                  <a:gd name="T30" fmla="*/ 407 w 53"/>
                  <a:gd name="T31" fmla="*/ 1058 h 49"/>
                  <a:gd name="T32" fmla="*/ 517 w 53"/>
                  <a:gd name="T33" fmla="*/ 800 h 49"/>
                  <a:gd name="T34" fmla="*/ 668 w 53"/>
                  <a:gd name="T35" fmla="*/ 648 h 49"/>
                  <a:gd name="T36" fmla="*/ 849 w 53"/>
                  <a:gd name="T37" fmla="*/ 397 h 49"/>
                  <a:gd name="T38" fmla="*/ 1005 w 53"/>
                  <a:gd name="T39" fmla="*/ 243 h 49"/>
                  <a:gd name="T40" fmla="*/ 1154 w 53"/>
                  <a:gd name="T41" fmla="*/ 0 h 49"/>
                  <a:gd name="T42" fmla="*/ 1550 w 53"/>
                  <a:gd name="T43" fmla="*/ 91 h 49"/>
                  <a:gd name="T44" fmla="*/ 1835 w 53"/>
                  <a:gd name="T45" fmla="*/ 243 h 49"/>
                  <a:gd name="T46" fmla="*/ 2206 w 53"/>
                  <a:gd name="T47" fmla="*/ 300 h 49"/>
                  <a:gd name="T48" fmla="*/ 2544 w 53"/>
                  <a:gd name="T49" fmla="*/ 454 h 4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3"/>
                  <a:gd name="T76" fmla="*/ 0 h 49"/>
                  <a:gd name="T77" fmla="*/ 53 w 53"/>
                  <a:gd name="T78" fmla="*/ 49 h 4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3" h="49">
                    <a:moveTo>
                      <a:pt x="48" y="9"/>
                    </a:moveTo>
                    <a:lnTo>
                      <a:pt x="49" y="14"/>
                    </a:lnTo>
                    <a:lnTo>
                      <a:pt x="51" y="17"/>
                    </a:lnTo>
                    <a:lnTo>
                      <a:pt x="51" y="22"/>
                    </a:lnTo>
                    <a:lnTo>
                      <a:pt x="53" y="27"/>
                    </a:lnTo>
                    <a:lnTo>
                      <a:pt x="49" y="33"/>
                    </a:lnTo>
                    <a:lnTo>
                      <a:pt x="45" y="38"/>
                    </a:lnTo>
                    <a:lnTo>
                      <a:pt x="40" y="43"/>
                    </a:lnTo>
                    <a:lnTo>
                      <a:pt x="37" y="49"/>
                    </a:lnTo>
                    <a:lnTo>
                      <a:pt x="27" y="46"/>
                    </a:lnTo>
                    <a:lnTo>
                      <a:pt x="19" y="41"/>
                    </a:lnTo>
                    <a:lnTo>
                      <a:pt x="10" y="38"/>
                    </a:lnTo>
                    <a:lnTo>
                      <a:pt x="0" y="35"/>
                    </a:lnTo>
                    <a:lnTo>
                      <a:pt x="3" y="30"/>
                    </a:lnTo>
                    <a:lnTo>
                      <a:pt x="5" y="25"/>
                    </a:lnTo>
                    <a:lnTo>
                      <a:pt x="8" y="21"/>
                    </a:lnTo>
                    <a:lnTo>
                      <a:pt x="10" y="16"/>
                    </a:lnTo>
                    <a:lnTo>
                      <a:pt x="13" y="13"/>
                    </a:lnTo>
                    <a:lnTo>
                      <a:pt x="16" y="8"/>
                    </a:lnTo>
                    <a:lnTo>
                      <a:pt x="19" y="5"/>
                    </a:lnTo>
                    <a:lnTo>
                      <a:pt x="22" y="0"/>
                    </a:lnTo>
                    <a:lnTo>
                      <a:pt x="29" y="2"/>
                    </a:lnTo>
                    <a:lnTo>
                      <a:pt x="35" y="5"/>
                    </a:lnTo>
                    <a:lnTo>
                      <a:pt x="42" y="6"/>
                    </a:lnTo>
                    <a:lnTo>
                      <a:pt x="48" y="9"/>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 name="Freeform 636"/>
              <p:cNvSpPr>
                <a:spLocks/>
              </p:cNvSpPr>
              <p:nvPr/>
            </p:nvSpPr>
            <p:spPr bwMode="auto">
              <a:xfrm>
                <a:off x="2561" y="2914"/>
                <a:ext cx="31" cy="65"/>
              </a:xfrm>
              <a:custGeom>
                <a:avLst/>
                <a:gdLst>
                  <a:gd name="T0" fmla="*/ 0 w 19"/>
                  <a:gd name="T1" fmla="*/ 713 h 40"/>
                  <a:gd name="T2" fmla="*/ 55 w 19"/>
                  <a:gd name="T3" fmla="*/ 1011 h 40"/>
                  <a:gd name="T4" fmla="*/ 55 w 19"/>
                  <a:gd name="T5" fmla="*/ 1305 h 40"/>
                  <a:gd name="T6" fmla="*/ 55 w 19"/>
                  <a:gd name="T7" fmla="*/ 1643 h 40"/>
                  <a:gd name="T8" fmla="*/ 147 w 19"/>
                  <a:gd name="T9" fmla="*/ 1944 h 40"/>
                  <a:gd name="T10" fmla="*/ 300 w 19"/>
                  <a:gd name="T11" fmla="*/ 1643 h 40"/>
                  <a:gd name="T12" fmla="*/ 548 w 19"/>
                  <a:gd name="T13" fmla="*/ 1402 h 40"/>
                  <a:gd name="T14" fmla="*/ 737 w 19"/>
                  <a:gd name="T15" fmla="*/ 1159 h 40"/>
                  <a:gd name="T16" fmla="*/ 956 w 19"/>
                  <a:gd name="T17" fmla="*/ 863 h 40"/>
                  <a:gd name="T18" fmla="*/ 865 w 19"/>
                  <a:gd name="T19" fmla="*/ 622 h 40"/>
                  <a:gd name="T20" fmla="*/ 865 w 19"/>
                  <a:gd name="T21" fmla="*/ 384 h 40"/>
                  <a:gd name="T22" fmla="*/ 737 w 19"/>
                  <a:gd name="T23" fmla="*/ 236 h 40"/>
                  <a:gd name="T24" fmla="*/ 716 w 19"/>
                  <a:gd name="T25" fmla="*/ 0 h 40"/>
                  <a:gd name="T26" fmla="*/ 548 w 19"/>
                  <a:gd name="T27" fmla="*/ 202 h 40"/>
                  <a:gd name="T28" fmla="*/ 392 w 19"/>
                  <a:gd name="T29" fmla="*/ 327 h 40"/>
                  <a:gd name="T30" fmla="*/ 147 w 19"/>
                  <a:gd name="T31" fmla="*/ 613 h 40"/>
                  <a:gd name="T32" fmla="*/ 0 w 19"/>
                  <a:gd name="T33" fmla="*/ 713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
                  <a:gd name="T52" fmla="*/ 0 h 40"/>
                  <a:gd name="T53" fmla="*/ 19 w 19"/>
                  <a:gd name="T54" fmla="*/ 40 h 4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 h="40">
                    <a:moveTo>
                      <a:pt x="0" y="15"/>
                    </a:moveTo>
                    <a:lnTo>
                      <a:pt x="1" y="21"/>
                    </a:lnTo>
                    <a:lnTo>
                      <a:pt x="1" y="27"/>
                    </a:lnTo>
                    <a:lnTo>
                      <a:pt x="1" y="34"/>
                    </a:lnTo>
                    <a:lnTo>
                      <a:pt x="3" y="40"/>
                    </a:lnTo>
                    <a:lnTo>
                      <a:pt x="6" y="34"/>
                    </a:lnTo>
                    <a:lnTo>
                      <a:pt x="11" y="29"/>
                    </a:lnTo>
                    <a:lnTo>
                      <a:pt x="15" y="24"/>
                    </a:lnTo>
                    <a:lnTo>
                      <a:pt x="19" y="18"/>
                    </a:lnTo>
                    <a:lnTo>
                      <a:pt x="17" y="13"/>
                    </a:lnTo>
                    <a:lnTo>
                      <a:pt x="17" y="8"/>
                    </a:lnTo>
                    <a:lnTo>
                      <a:pt x="15" y="5"/>
                    </a:lnTo>
                    <a:lnTo>
                      <a:pt x="14" y="0"/>
                    </a:lnTo>
                    <a:lnTo>
                      <a:pt x="11" y="4"/>
                    </a:lnTo>
                    <a:lnTo>
                      <a:pt x="8" y="7"/>
                    </a:lnTo>
                    <a:lnTo>
                      <a:pt x="3" y="12"/>
                    </a:lnTo>
                    <a:lnTo>
                      <a:pt x="0" y="15"/>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 name="Freeform 637"/>
              <p:cNvSpPr>
                <a:spLocks/>
              </p:cNvSpPr>
              <p:nvPr/>
            </p:nvSpPr>
            <p:spPr bwMode="auto">
              <a:xfrm>
                <a:off x="2522" y="2899"/>
                <a:ext cx="62" cy="41"/>
              </a:xfrm>
              <a:custGeom>
                <a:avLst/>
                <a:gdLst>
                  <a:gd name="T0" fmla="*/ 1906 w 38"/>
                  <a:gd name="T1" fmla="*/ 484 h 25"/>
                  <a:gd name="T2" fmla="*/ 1759 w 38"/>
                  <a:gd name="T3" fmla="*/ 667 h 25"/>
                  <a:gd name="T4" fmla="*/ 1607 w 38"/>
                  <a:gd name="T5" fmla="*/ 891 h 25"/>
                  <a:gd name="T6" fmla="*/ 1411 w 38"/>
                  <a:gd name="T7" fmla="*/ 1094 h 25"/>
                  <a:gd name="T8" fmla="*/ 1260 w 38"/>
                  <a:gd name="T9" fmla="*/ 1302 h 25"/>
                  <a:gd name="T10" fmla="*/ 956 w 38"/>
                  <a:gd name="T11" fmla="*/ 1151 h 25"/>
                  <a:gd name="T12" fmla="*/ 625 w 38"/>
                  <a:gd name="T13" fmla="*/ 1094 h 25"/>
                  <a:gd name="T14" fmla="*/ 300 w 38"/>
                  <a:gd name="T15" fmla="*/ 891 h 25"/>
                  <a:gd name="T16" fmla="*/ 0 w 38"/>
                  <a:gd name="T17" fmla="*/ 840 h 25"/>
                  <a:gd name="T18" fmla="*/ 147 w 38"/>
                  <a:gd name="T19" fmla="*/ 667 h 25"/>
                  <a:gd name="T20" fmla="*/ 300 w 38"/>
                  <a:gd name="T21" fmla="*/ 407 h 25"/>
                  <a:gd name="T22" fmla="*/ 452 w 38"/>
                  <a:gd name="T23" fmla="*/ 151 h 25"/>
                  <a:gd name="T24" fmla="*/ 625 w 38"/>
                  <a:gd name="T25" fmla="*/ 0 h 25"/>
                  <a:gd name="T26" fmla="*/ 956 w 38"/>
                  <a:gd name="T27" fmla="*/ 92 h 25"/>
                  <a:gd name="T28" fmla="*/ 1260 w 38"/>
                  <a:gd name="T29" fmla="*/ 248 h 25"/>
                  <a:gd name="T30" fmla="*/ 1607 w 38"/>
                  <a:gd name="T31" fmla="*/ 312 h 25"/>
                  <a:gd name="T32" fmla="*/ 1906 w 38"/>
                  <a:gd name="T33" fmla="*/ 484 h 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8"/>
                  <a:gd name="T52" fmla="*/ 0 h 25"/>
                  <a:gd name="T53" fmla="*/ 38 w 38"/>
                  <a:gd name="T54" fmla="*/ 25 h 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8" h="25">
                    <a:moveTo>
                      <a:pt x="38" y="9"/>
                    </a:moveTo>
                    <a:lnTo>
                      <a:pt x="35" y="13"/>
                    </a:lnTo>
                    <a:lnTo>
                      <a:pt x="32" y="17"/>
                    </a:lnTo>
                    <a:lnTo>
                      <a:pt x="28" y="21"/>
                    </a:lnTo>
                    <a:lnTo>
                      <a:pt x="25" y="25"/>
                    </a:lnTo>
                    <a:lnTo>
                      <a:pt x="19" y="22"/>
                    </a:lnTo>
                    <a:lnTo>
                      <a:pt x="12" y="21"/>
                    </a:lnTo>
                    <a:lnTo>
                      <a:pt x="6" y="17"/>
                    </a:lnTo>
                    <a:lnTo>
                      <a:pt x="0" y="16"/>
                    </a:lnTo>
                    <a:lnTo>
                      <a:pt x="3" y="13"/>
                    </a:lnTo>
                    <a:lnTo>
                      <a:pt x="6" y="8"/>
                    </a:lnTo>
                    <a:lnTo>
                      <a:pt x="9" y="3"/>
                    </a:lnTo>
                    <a:lnTo>
                      <a:pt x="12" y="0"/>
                    </a:lnTo>
                    <a:lnTo>
                      <a:pt x="19" y="2"/>
                    </a:lnTo>
                    <a:lnTo>
                      <a:pt x="25" y="5"/>
                    </a:lnTo>
                    <a:lnTo>
                      <a:pt x="32" y="6"/>
                    </a:lnTo>
                    <a:lnTo>
                      <a:pt x="38" y="9"/>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 name="Freeform 638"/>
              <p:cNvSpPr>
                <a:spLocks/>
              </p:cNvSpPr>
              <p:nvPr/>
            </p:nvSpPr>
            <p:spPr bwMode="auto">
              <a:xfrm>
                <a:off x="2597" y="2930"/>
                <a:ext cx="103" cy="93"/>
              </a:xfrm>
              <a:custGeom>
                <a:avLst/>
                <a:gdLst>
                  <a:gd name="T0" fmla="*/ 2745 w 63"/>
                  <a:gd name="T1" fmla="*/ 548 h 57"/>
                  <a:gd name="T2" fmla="*/ 2905 w 63"/>
                  <a:gd name="T3" fmla="*/ 798 h 57"/>
                  <a:gd name="T4" fmla="*/ 3002 w 63"/>
                  <a:gd name="T5" fmla="*/ 1044 h 57"/>
                  <a:gd name="T6" fmla="*/ 3152 w 63"/>
                  <a:gd name="T7" fmla="*/ 1354 h 57"/>
                  <a:gd name="T8" fmla="*/ 3216 w 63"/>
                  <a:gd name="T9" fmla="*/ 1607 h 57"/>
                  <a:gd name="T10" fmla="*/ 2905 w 63"/>
                  <a:gd name="T11" fmla="*/ 1906 h 57"/>
                  <a:gd name="T12" fmla="*/ 2652 w 63"/>
                  <a:gd name="T13" fmla="*/ 2209 h 57"/>
                  <a:gd name="T14" fmla="*/ 2443 w 63"/>
                  <a:gd name="T15" fmla="*/ 2545 h 57"/>
                  <a:gd name="T16" fmla="*/ 2173 w 63"/>
                  <a:gd name="T17" fmla="*/ 2870 h 57"/>
                  <a:gd name="T18" fmla="*/ 1622 w 63"/>
                  <a:gd name="T19" fmla="*/ 2715 h 57"/>
                  <a:gd name="T20" fmla="*/ 1123 w 63"/>
                  <a:gd name="T21" fmla="*/ 2470 h 57"/>
                  <a:gd name="T22" fmla="*/ 551 w 63"/>
                  <a:gd name="T23" fmla="*/ 2209 h 57"/>
                  <a:gd name="T24" fmla="*/ 0 w 63"/>
                  <a:gd name="T25" fmla="*/ 2056 h 57"/>
                  <a:gd name="T26" fmla="*/ 150 w 63"/>
                  <a:gd name="T27" fmla="*/ 1759 h 57"/>
                  <a:gd name="T28" fmla="*/ 304 w 63"/>
                  <a:gd name="T29" fmla="*/ 1459 h 57"/>
                  <a:gd name="T30" fmla="*/ 481 w 63"/>
                  <a:gd name="T31" fmla="*/ 1202 h 57"/>
                  <a:gd name="T32" fmla="*/ 656 w 63"/>
                  <a:gd name="T33" fmla="*/ 865 h 57"/>
                  <a:gd name="T34" fmla="*/ 813 w 63"/>
                  <a:gd name="T35" fmla="*/ 640 h 57"/>
                  <a:gd name="T36" fmla="*/ 1027 w 63"/>
                  <a:gd name="T37" fmla="*/ 392 h 57"/>
                  <a:gd name="T38" fmla="*/ 1226 w 63"/>
                  <a:gd name="T39" fmla="*/ 240 h 57"/>
                  <a:gd name="T40" fmla="*/ 1382 w 63"/>
                  <a:gd name="T41" fmla="*/ 0 h 57"/>
                  <a:gd name="T42" fmla="*/ 1679 w 63"/>
                  <a:gd name="T43" fmla="*/ 147 h 57"/>
                  <a:gd name="T44" fmla="*/ 2101 w 63"/>
                  <a:gd name="T45" fmla="*/ 240 h 57"/>
                  <a:gd name="T46" fmla="*/ 2443 w 63"/>
                  <a:gd name="T47" fmla="*/ 392 h 57"/>
                  <a:gd name="T48" fmla="*/ 2745 w 63"/>
                  <a:gd name="T49" fmla="*/ 548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3"/>
                  <a:gd name="T76" fmla="*/ 0 h 57"/>
                  <a:gd name="T77" fmla="*/ 63 w 63"/>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3" h="57">
                    <a:moveTo>
                      <a:pt x="54" y="11"/>
                    </a:moveTo>
                    <a:lnTo>
                      <a:pt x="57" y="16"/>
                    </a:lnTo>
                    <a:lnTo>
                      <a:pt x="59" y="21"/>
                    </a:lnTo>
                    <a:lnTo>
                      <a:pt x="62" y="27"/>
                    </a:lnTo>
                    <a:lnTo>
                      <a:pt x="63" y="32"/>
                    </a:lnTo>
                    <a:lnTo>
                      <a:pt x="57" y="38"/>
                    </a:lnTo>
                    <a:lnTo>
                      <a:pt x="52" y="44"/>
                    </a:lnTo>
                    <a:lnTo>
                      <a:pt x="48" y="51"/>
                    </a:lnTo>
                    <a:lnTo>
                      <a:pt x="43" y="57"/>
                    </a:lnTo>
                    <a:lnTo>
                      <a:pt x="32" y="54"/>
                    </a:lnTo>
                    <a:lnTo>
                      <a:pt x="22" y="49"/>
                    </a:lnTo>
                    <a:lnTo>
                      <a:pt x="11" y="44"/>
                    </a:lnTo>
                    <a:lnTo>
                      <a:pt x="0" y="41"/>
                    </a:lnTo>
                    <a:lnTo>
                      <a:pt x="3" y="35"/>
                    </a:lnTo>
                    <a:lnTo>
                      <a:pt x="6" y="29"/>
                    </a:lnTo>
                    <a:lnTo>
                      <a:pt x="9" y="24"/>
                    </a:lnTo>
                    <a:lnTo>
                      <a:pt x="13" y="17"/>
                    </a:lnTo>
                    <a:lnTo>
                      <a:pt x="16" y="13"/>
                    </a:lnTo>
                    <a:lnTo>
                      <a:pt x="20" y="8"/>
                    </a:lnTo>
                    <a:lnTo>
                      <a:pt x="24" y="5"/>
                    </a:lnTo>
                    <a:lnTo>
                      <a:pt x="27" y="0"/>
                    </a:lnTo>
                    <a:lnTo>
                      <a:pt x="33" y="3"/>
                    </a:lnTo>
                    <a:lnTo>
                      <a:pt x="41" y="5"/>
                    </a:lnTo>
                    <a:lnTo>
                      <a:pt x="48" y="8"/>
                    </a:lnTo>
                    <a:lnTo>
                      <a:pt x="5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 name="Freeform 639"/>
              <p:cNvSpPr>
                <a:spLocks/>
              </p:cNvSpPr>
              <p:nvPr/>
            </p:nvSpPr>
            <p:spPr bwMode="auto">
              <a:xfrm>
                <a:off x="2607" y="2938"/>
                <a:ext cx="86" cy="77"/>
              </a:xfrm>
              <a:custGeom>
                <a:avLst/>
                <a:gdLst>
                  <a:gd name="T0" fmla="*/ 2225 w 53"/>
                  <a:gd name="T1" fmla="*/ 483 h 47"/>
                  <a:gd name="T2" fmla="*/ 2314 w 53"/>
                  <a:gd name="T3" fmla="*/ 634 h 47"/>
                  <a:gd name="T4" fmla="*/ 2372 w 53"/>
                  <a:gd name="T5" fmla="*/ 888 h 47"/>
                  <a:gd name="T6" fmla="*/ 2462 w 53"/>
                  <a:gd name="T7" fmla="*/ 1144 h 47"/>
                  <a:gd name="T8" fmla="*/ 2551 w 53"/>
                  <a:gd name="T9" fmla="*/ 1391 h 47"/>
                  <a:gd name="T10" fmla="*/ 2314 w 53"/>
                  <a:gd name="T11" fmla="*/ 1645 h 47"/>
                  <a:gd name="T12" fmla="*/ 2148 w 53"/>
                  <a:gd name="T13" fmla="*/ 1874 h 47"/>
                  <a:gd name="T14" fmla="*/ 1915 w 53"/>
                  <a:gd name="T15" fmla="*/ 2220 h 47"/>
                  <a:gd name="T16" fmla="*/ 1679 w 53"/>
                  <a:gd name="T17" fmla="*/ 2426 h 47"/>
                  <a:gd name="T18" fmla="*/ 1295 w 53"/>
                  <a:gd name="T19" fmla="*/ 2279 h 47"/>
                  <a:gd name="T20" fmla="*/ 855 w 53"/>
                  <a:gd name="T21" fmla="*/ 2123 h 47"/>
                  <a:gd name="T22" fmla="*/ 380 w 53"/>
                  <a:gd name="T23" fmla="*/ 1976 h 47"/>
                  <a:gd name="T24" fmla="*/ 0 w 53"/>
                  <a:gd name="T25" fmla="*/ 1792 h 47"/>
                  <a:gd name="T26" fmla="*/ 144 w 53"/>
                  <a:gd name="T27" fmla="*/ 1548 h 47"/>
                  <a:gd name="T28" fmla="*/ 234 w 53"/>
                  <a:gd name="T29" fmla="*/ 1296 h 47"/>
                  <a:gd name="T30" fmla="*/ 380 w 53"/>
                  <a:gd name="T31" fmla="*/ 1039 h 47"/>
                  <a:gd name="T32" fmla="*/ 469 w 53"/>
                  <a:gd name="T33" fmla="*/ 736 h 47"/>
                  <a:gd name="T34" fmla="*/ 617 w 53"/>
                  <a:gd name="T35" fmla="*/ 567 h 47"/>
                  <a:gd name="T36" fmla="*/ 761 w 53"/>
                  <a:gd name="T37" fmla="*/ 308 h 47"/>
                  <a:gd name="T38" fmla="*/ 910 w 53"/>
                  <a:gd name="T39" fmla="*/ 151 h 47"/>
                  <a:gd name="T40" fmla="*/ 1058 w 53"/>
                  <a:gd name="T41" fmla="*/ 0 h 47"/>
                  <a:gd name="T42" fmla="*/ 1387 w 53"/>
                  <a:gd name="T43" fmla="*/ 56 h 47"/>
                  <a:gd name="T44" fmla="*/ 1679 w 53"/>
                  <a:gd name="T45" fmla="*/ 247 h 47"/>
                  <a:gd name="T46" fmla="*/ 1915 w 53"/>
                  <a:gd name="T47" fmla="*/ 308 h 47"/>
                  <a:gd name="T48" fmla="*/ 2225 w 53"/>
                  <a:gd name="T49" fmla="*/ 483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3"/>
                  <a:gd name="T76" fmla="*/ 0 h 47"/>
                  <a:gd name="T77" fmla="*/ 53 w 53"/>
                  <a:gd name="T78" fmla="*/ 47 h 4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3" h="47">
                    <a:moveTo>
                      <a:pt x="46" y="9"/>
                    </a:moveTo>
                    <a:lnTo>
                      <a:pt x="48" y="12"/>
                    </a:lnTo>
                    <a:lnTo>
                      <a:pt x="49" y="17"/>
                    </a:lnTo>
                    <a:lnTo>
                      <a:pt x="51" y="22"/>
                    </a:lnTo>
                    <a:lnTo>
                      <a:pt x="53" y="27"/>
                    </a:lnTo>
                    <a:lnTo>
                      <a:pt x="48" y="32"/>
                    </a:lnTo>
                    <a:lnTo>
                      <a:pt x="45" y="36"/>
                    </a:lnTo>
                    <a:lnTo>
                      <a:pt x="40" y="43"/>
                    </a:lnTo>
                    <a:lnTo>
                      <a:pt x="35" y="47"/>
                    </a:lnTo>
                    <a:lnTo>
                      <a:pt x="27" y="44"/>
                    </a:lnTo>
                    <a:lnTo>
                      <a:pt x="18" y="41"/>
                    </a:lnTo>
                    <a:lnTo>
                      <a:pt x="8" y="38"/>
                    </a:lnTo>
                    <a:lnTo>
                      <a:pt x="0" y="35"/>
                    </a:lnTo>
                    <a:lnTo>
                      <a:pt x="3" y="30"/>
                    </a:lnTo>
                    <a:lnTo>
                      <a:pt x="5" y="25"/>
                    </a:lnTo>
                    <a:lnTo>
                      <a:pt x="8" y="20"/>
                    </a:lnTo>
                    <a:lnTo>
                      <a:pt x="10" y="14"/>
                    </a:lnTo>
                    <a:lnTo>
                      <a:pt x="13" y="11"/>
                    </a:lnTo>
                    <a:lnTo>
                      <a:pt x="16" y="6"/>
                    </a:lnTo>
                    <a:lnTo>
                      <a:pt x="19" y="3"/>
                    </a:lnTo>
                    <a:lnTo>
                      <a:pt x="22" y="0"/>
                    </a:lnTo>
                    <a:lnTo>
                      <a:pt x="29" y="1"/>
                    </a:lnTo>
                    <a:lnTo>
                      <a:pt x="35" y="5"/>
                    </a:lnTo>
                    <a:lnTo>
                      <a:pt x="40" y="6"/>
                    </a:lnTo>
                    <a:lnTo>
                      <a:pt x="46" y="9"/>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 name="Freeform 640"/>
              <p:cNvSpPr>
                <a:spLocks/>
              </p:cNvSpPr>
              <p:nvPr/>
            </p:nvSpPr>
            <p:spPr bwMode="auto">
              <a:xfrm>
                <a:off x="2662" y="2953"/>
                <a:ext cx="31" cy="62"/>
              </a:xfrm>
              <a:custGeom>
                <a:avLst/>
                <a:gdLst>
                  <a:gd name="T0" fmla="*/ 0 w 19"/>
                  <a:gd name="T1" fmla="*/ 737 h 38"/>
                  <a:gd name="T2" fmla="*/ 55 w 19"/>
                  <a:gd name="T3" fmla="*/ 1044 h 38"/>
                  <a:gd name="T4" fmla="*/ 55 w 19"/>
                  <a:gd name="T5" fmla="*/ 1302 h 38"/>
                  <a:gd name="T6" fmla="*/ 55 w 19"/>
                  <a:gd name="T7" fmla="*/ 1607 h 38"/>
                  <a:gd name="T8" fmla="*/ 55 w 19"/>
                  <a:gd name="T9" fmla="*/ 1906 h 38"/>
                  <a:gd name="T10" fmla="*/ 300 w 19"/>
                  <a:gd name="T11" fmla="*/ 1703 h 38"/>
                  <a:gd name="T12" fmla="*/ 548 w 19"/>
                  <a:gd name="T13" fmla="*/ 1354 h 38"/>
                  <a:gd name="T14" fmla="*/ 716 w 19"/>
                  <a:gd name="T15" fmla="*/ 1168 h 38"/>
                  <a:gd name="T16" fmla="*/ 956 w 19"/>
                  <a:gd name="T17" fmla="*/ 894 h 38"/>
                  <a:gd name="T18" fmla="*/ 865 w 19"/>
                  <a:gd name="T19" fmla="*/ 640 h 38"/>
                  <a:gd name="T20" fmla="*/ 737 w 19"/>
                  <a:gd name="T21" fmla="*/ 392 h 38"/>
                  <a:gd name="T22" fmla="*/ 716 w 19"/>
                  <a:gd name="T23" fmla="*/ 147 h 38"/>
                  <a:gd name="T24" fmla="*/ 625 w 19"/>
                  <a:gd name="T25" fmla="*/ 0 h 38"/>
                  <a:gd name="T26" fmla="*/ 452 w 19"/>
                  <a:gd name="T27" fmla="*/ 147 h 38"/>
                  <a:gd name="T28" fmla="*/ 300 w 19"/>
                  <a:gd name="T29" fmla="*/ 336 h 38"/>
                  <a:gd name="T30" fmla="*/ 147 w 19"/>
                  <a:gd name="T31" fmla="*/ 548 h 38"/>
                  <a:gd name="T32" fmla="*/ 0 w 19"/>
                  <a:gd name="T33" fmla="*/ 737 h 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
                  <a:gd name="T52" fmla="*/ 0 h 38"/>
                  <a:gd name="T53" fmla="*/ 19 w 19"/>
                  <a:gd name="T54" fmla="*/ 38 h 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 h="38">
                    <a:moveTo>
                      <a:pt x="0" y="15"/>
                    </a:moveTo>
                    <a:lnTo>
                      <a:pt x="1" y="21"/>
                    </a:lnTo>
                    <a:lnTo>
                      <a:pt x="1" y="26"/>
                    </a:lnTo>
                    <a:lnTo>
                      <a:pt x="1" y="32"/>
                    </a:lnTo>
                    <a:lnTo>
                      <a:pt x="1" y="38"/>
                    </a:lnTo>
                    <a:lnTo>
                      <a:pt x="6" y="34"/>
                    </a:lnTo>
                    <a:lnTo>
                      <a:pt x="11" y="27"/>
                    </a:lnTo>
                    <a:lnTo>
                      <a:pt x="14" y="23"/>
                    </a:lnTo>
                    <a:lnTo>
                      <a:pt x="19" y="18"/>
                    </a:lnTo>
                    <a:lnTo>
                      <a:pt x="17" y="13"/>
                    </a:lnTo>
                    <a:lnTo>
                      <a:pt x="15" y="8"/>
                    </a:lnTo>
                    <a:lnTo>
                      <a:pt x="14" y="3"/>
                    </a:lnTo>
                    <a:lnTo>
                      <a:pt x="12" y="0"/>
                    </a:lnTo>
                    <a:lnTo>
                      <a:pt x="9" y="3"/>
                    </a:lnTo>
                    <a:lnTo>
                      <a:pt x="6" y="7"/>
                    </a:lnTo>
                    <a:lnTo>
                      <a:pt x="3" y="11"/>
                    </a:lnTo>
                    <a:lnTo>
                      <a:pt x="0" y="15"/>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 name="Freeform 641"/>
              <p:cNvSpPr>
                <a:spLocks/>
              </p:cNvSpPr>
              <p:nvPr/>
            </p:nvSpPr>
            <p:spPr bwMode="auto">
              <a:xfrm>
                <a:off x="2623" y="2938"/>
                <a:ext cx="59" cy="40"/>
              </a:xfrm>
              <a:custGeom>
                <a:avLst/>
                <a:gdLst>
                  <a:gd name="T0" fmla="*/ 1883 w 36"/>
                  <a:gd name="T1" fmla="*/ 542 h 24"/>
                  <a:gd name="T2" fmla="*/ 1703 w 36"/>
                  <a:gd name="T3" fmla="*/ 708 h 24"/>
                  <a:gd name="T4" fmla="*/ 1550 w 36"/>
                  <a:gd name="T5" fmla="*/ 963 h 24"/>
                  <a:gd name="T6" fmla="*/ 1455 w 36"/>
                  <a:gd name="T7" fmla="*/ 1180 h 24"/>
                  <a:gd name="T8" fmla="*/ 1298 w 36"/>
                  <a:gd name="T9" fmla="*/ 1445 h 24"/>
                  <a:gd name="T10" fmla="*/ 993 w 36"/>
                  <a:gd name="T11" fmla="*/ 1180 h 24"/>
                  <a:gd name="T12" fmla="*/ 634 w 36"/>
                  <a:gd name="T13" fmla="*/ 1133 h 24"/>
                  <a:gd name="T14" fmla="*/ 308 w 36"/>
                  <a:gd name="T15" fmla="*/ 963 h 24"/>
                  <a:gd name="T16" fmla="*/ 0 w 36"/>
                  <a:gd name="T17" fmla="*/ 812 h 24"/>
                  <a:gd name="T18" fmla="*/ 151 w 36"/>
                  <a:gd name="T19" fmla="*/ 638 h 24"/>
                  <a:gd name="T20" fmla="*/ 308 w 36"/>
                  <a:gd name="T21" fmla="*/ 362 h 24"/>
                  <a:gd name="T22" fmla="*/ 483 w 36"/>
                  <a:gd name="T23" fmla="*/ 172 h 24"/>
                  <a:gd name="T24" fmla="*/ 634 w 36"/>
                  <a:gd name="T25" fmla="*/ 0 h 24"/>
                  <a:gd name="T26" fmla="*/ 993 w 36"/>
                  <a:gd name="T27" fmla="*/ 62 h 24"/>
                  <a:gd name="T28" fmla="*/ 1298 w 36"/>
                  <a:gd name="T29" fmla="*/ 287 h 24"/>
                  <a:gd name="T30" fmla="*/ 1550 w 36"/>
                  <a:gd name="T31" fmla="*/ 362 h 24"/>
                  <a:gd name="T32" fmla="*/ 1883 w 36"/>
                  <a:gd name="T33" fmla="*/ 542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6"/>
                  <a:gd name="T52" fmla="*/ 0 h 24"/>
                  <a:gd name="T53" fmla="*/ 36 w 36"/>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6" h="24">
                    <a:moveTo>
                      <a:pt x="36" y="9"/>
                    </a:moveTo>
                    <a:lnTo>
                      <a:pt x="33" y="12"/>
                    </a:lnTo>
                    <a:lnTo>
                      <a:pt x="30" y="16"/>
                    </a:lnTo>
                    <a:lnTo>
                      <a:pt x="28" y="20"/>
                    </a:lnTo>
                    <a:lnTo>
                      <a:pt x="25" y="24"/>
                    </a:lnTo>
                    <a:lnTo>
                      <a:pt x="19" y="20"/>
                    </a:lnTo>
                    <a:lnTo>
                      <a:pt x="12" y="19"/>
                    </a:lnTo>
                    <a:lnTo>
                      <a:pt x="6" y="16"/>
                    </a:lnTo>
                    <a:lnTo>
                      <a:pt x="0" y="14"/>
                    </a:lnTo>
                    <a:lnTo>
                      <a:pt x="3" y="11"/>
                    </a:lnTo>
                    <a:lnTo>
                      <a:pt x="6" y="6"/>
                    </a:lnTo>
                    <a:lnTo>
                      <a:pt x="9" y="3"/>
                    </a:lnTo>
                    <a:lnTo>
                      <a:pt x="12" y="0"/>
                    </a:lnTo>
                    <a:lnTo>
                      <a:pt x="19" y="1"/>
                    </a:lnTo>
                    <a:lnTo>
                      <a:pt x="25" y="5"/>
                    </a:lnTo>
                    <a:lnTo>
                      <a:pt x="30" y="6"/>
                    </a:lnTo>
                    <a:lnTo>
                      <a:pt x="36" y="9"/>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 name="Freeform 642"/>
              <p:cNvSpPr>
                <a:spLocks/>
              </p:cNvSpPr>
              <p:nvPr/>
            </p:nvSpPr>
            <p:spPr bwMode="auto">
              <a:xfrm>
                <a:off x="2664" y="2953"/>
                <a:ext cx="105" cy="93"/>
              </a:xfrm>
              <a:custGeom>
                <a:avLst/>
                <a:gdLst>
                  <a:gd name="T0" fmla="*/ 2950 w 64"/>
                  <a:gd name="T1" fmla="*/ 548 h 57"/>
                  <a:gd name="T2" fmla="*/ 3007 w 64"/>
                  <a:gd name="T3" fmla="*/ 798 h 57"/>
                  <a:gd name="T4" fmla="*/ 3198 w 64"/>
                  <a:gd name="T5" fmla="*/ 1044 h 57"/>
                  <a:gd name="T6" fmla="*/ 3260 w 64"/>
                  <a:gd name="T7" fmla="*/ 1354 h 57"/>
                  <a:gd name="T8" fmla="*/ 3357 w 64"/>
                  <a:gd name="T9" fmla="*/ 1607 h 57"/>
                  <a:gd name="T10" fmla="*/ 3101 w 64"/>
                  <a:gd name="T11" fmla="*/ 1906 h 57"/>
                  <a:gd name="T12" fmla="*/ 2853 w 64"/>
                  <a:gd name="T13" fmla="*/ 2247 h 57"/>
                  <a:gd name="T14" fmla="*/ 2530 w 64"/>
                  <a:gd name="T15" fmla="*/ 2545 h 57"/>
                  <a:gd name="T16" fmla="*/ 2261 w 64"/>
                  <a:gd name="T17" fmla="*/ 2870 h 57"/>
                  <a:gd name="T18" fmla="*/ 1705 w 64"/>
                  <a:gd name="T19" fmla="*/ 2715 h 57"/>
                  <a:gd name="T20" fmla="*/ 1152 w 64"/>
                  <a:gd name="T21" fmla="*/ 2529 h 57"/>
                  <a:gd name="T22" fmla="*/ 579 w 64"/>
                  <a:gd name="T23" fmla="*/ 2247 h 57"/>
                  <a:gd name="T24" fmla="*/ 0 w 64"/>
                  <a:gd name="T25" fmla="*/ 2124 h 57"/>
                  <a:gd name="T26" fmla="*/ 151 w 64"/>
                  <a:gd name="T27" fmla="*/ 1759 h 57"/>
                  <a:gd name="T28" fmla="*/ 353 w 64"/>
                  <a:gd name="T29" fmla="*/ 1459 h 57"/>
                  <a:gd name="T30" fmla="*/ 512 w 64"/>
                  <a:gd name="T31" fmla="*/ 1202 h 57"/>
                  <a:gd name="T32" fmla="*/ 668 w 64"/>
                  <a:gd name="T33" fmla="*/ 894 h 57"/>
                  <a:gd name="T34" fmla="*/ 840 w 64"/>
                  <a:gd name="T35" fmla="*/ 737 h 57"/>
                  <a:gd name="T36" fmla="*/ 1096 w 64"/>
                  <a:gd name="T37" fmla="*/ 489 h 57"/>
                  <a:gd name="T38" fmla="*/ 1247 w 64"/>
                  <a:gd name="T39" fmla="*/ 240 h 57"/>
                  <a:gd name="T40" fmla="*/ 1404 w 64"/>
                  <a:gd name="T41" fmla="*/ 0 h 57"/>
                  <a:gd name="T42" fmla="*/ 1833 w 64"/>
                  <a:gd name="T43" fmla="*/ 147 h 57"/>
                  <a:gd name="T44" fmla="*/ 2138 w 64"/>
                  <a:gd name="T45" fmla="*/ 240 h 57"/>
                  <a:gd name="T46" fmla="*/ 2558 w 64"/>
                  <a:gd name="T47" fmla="*/ 392 h 57"/>
                  <a:gd name="T48" fmla="*/ 2950 w 64"/>
                  <a:gd name="T49" fmla="*/ 548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4"/>
                  <a:gd name="T76" fmla="*/ 0 h 57"/>
                  <a:gd name="T77" fmla="*/ 64 w 64"/>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4" h="57">
                    <a:moveTo>
                      <a:pt x="56" y="11"/>
                    </a:moveTo>
                    <a:lnTo>
                      <a:pt x="57" y="16"/>
                    </a:lnTo>
                    <a:lnTo>
                      <a:pt x="61" y="21"/>
                    </a:lnTo>
                    <a:lnTo>
                      <a:pt x="62" y="27"/>
                    </a:lnTo>
                    <a:lnTo>
                      <a:pt x="64" y="32"/>
                    </a:lnTo>
                    <a:lnTo>
                      <a:pt x="59" y="38"/>
                    </a:lnTo>
                    <a:lnTo>
                      <a:pt x="54" y="45"/>
                    </a:lnTo>
                    <a:lnTo>
                      <a:pt x="48" y="51"/>
                    </a:lnTo>
                    <a:lnTo>
                      <a:pt x="43" y="57"/>
                    </a:lnTo>
                    <a:lnTo>
                      <a:pt x="32" y="54"/>
                    </a:lnTo>
                    <a:lnTo>
                      <a:pt x="22" y="50"/>
                    </a:lnTo>
                    <a:lnTo>
                      <a:pt x="11" y="45"/>
                    </a:lnTo>
                    <a:lnTo>
                      <a:pt x="0" y="42"/>
                    </a:lnTo>
                    <a:lnTo>
                      <a:pt x="3" y="35"/>
                    </a:lnTo>
                    <a:lnTo>
                      <a:pt x="7" y="29"/>
                    </a:lnTo>
                    <a:lnTo>
                      <a:pt x="10" y="24"/>
                    </a:lnTo>
                    <a:lnTo>
                      <a:pt x="13" y="18"/>
                    </a:lnTo>
                    <a:lnTo>
                      <a:pt x="16" y="15"/>
                    </a:lnTo>
                    <a:lnTo>
                      <a:pt x="21" y="10"/>
                    </a:lnTo>
                    <a:lnTo>
                      <a:pt x="24" y="5"/>
                    </a:lnTo>
                    <a:lnTo>
                      <a:pt x="27" y="0"/>
                    </a:lnTo>
                    <a:lnTo>
                      <a:pt x="35" y="3"/>
                    </a:lnTo>
                    <a:lnTo>
                      <a:pt x="41" y="5"/>
                    </a:lnTo>
                    <a:lnTo>
                      <a:pt x="49" y="8"/>
                    </a:lnTo>
                    <a:lnTo>
                      <a:pt x="5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 name="Freeform 643"/>
              <p:cNvSpPr>
                <a:spLocks/>
              </p:cNvSpPr>
              <p:nvPr/>
            </p:nvSpPr>
            <p:spPr bwMode="auto">
              <a:xfrm>
                <a:off x="2675" y="2961"/>
                <a:ext cx="85" cy="79"/>
              </a:xfrm>
              <a:custGeom>
                <a:avLst/>
                <a:gdLst>
                  <a:gd name="T0" fmla="*/ 2349 w 52"/>
                  <a:gd name="T1" fmla="*/ 523 h 48"/>
                  <a:gd name="T2" fmla="*/ 2408 w 52"/>
                  <a:gd name="T3" fmla="*/ 760 h 48"/>
                  <a:gd name="T4" fmla="*/ 2498 w 52"/>
                  <a:gd name="T5" fmla="*/ 976 h 48"/>
                  <a:gd name="T6" fmla="*/ 2555 w 52"/>
                  <a:gd name="T7" fmla="*/ 1173 h 48"/>
                  <a:gd name="T8" fmla="*/ 2648 w 52"/>
                  <a:gd name="T9" fmla="*/ 1442 h 48"/>
                  <a:gd name="T10" fmla="*/ 2408 w 52"/>
                  <a:gd name="T11" fmla="*/ 1725 h 48"/>
                  <a:gd name="T12" fmla="*/ 2249 w 52"/>
                  <a:gd name="T13" fmla="*/ 1996 h 48"/>
                  <a:gd name="T14" fmla="*/ 2004 w 52"/>
                  <a:gd name="T15" fmla="*/ 2332 h 48"/>
                  <a:gd name="T16" fmla="*/ 1747 w 52"/>
                  <a:gd name="T17" fmla="*/ 2581 h 48"/>
                  <a:gd name="T18" fmla="*/ 1376 w 52"/>
                  <a:gd name="T19" fmla="*/ 2429 h 48"/>
                  <a:gd name="T20" fmla="*/ 879 w 52"/>
                  <a:gd name="T21" fmla="*/ 2184 h 48"/>
                  <a:gd name="T22" fmla="*/ 337 w 52"/>
                  <a:gd name="T23" fmla="*/ 2059 h 48"/>
                  <a:gd name="T24" fmla="*/ 0 w 52"/>
                  <a:gd name="T25" fmla="*/ 1886 h 48"/>
                  <a:gd name="T26" fmla="*/ 150 w 52"/>
                  <a:gd name="T27" fmla="*/ 1606 h 48"/>
                  <a:gd name="T28" fmla="*/ 206 w 52"/>
                  <a:gd name="T29" fmla="*/ 1327 h 48"/>
                  <a:gd name="T30" fmla="*/ 337 w 52"/>
                  <a:gd name="T31" fmla="*/ 1146 h 48"/>
                  <a:gd name="T32" fmla="*/ 481 w 52"/>
                  <a:gd name="T33" fmla="*/ 861 h 48"/>
                  <a:gd name="T34" fmla="*/ 628 w 52"/>
                  <a:gd name="T35" fmla="*/ 593 h 48"/>
                  <a:gd name="T36" fmla="*/ 786 w 52"/>
                  <a:gd name="T37" fmla="*/ 423 h 48"/>
                  <a:gd name="T38" fmla="*/ 969 w 52"/>
                  <a:gd name="T39" fmla="*/ 156 h 48"/>
                  <a:gd name="T40" fmla="*/ 1123 w 52"/>
                  <a:gd name="T41" fmla="*/ 0 h 48"/>
                  <a:gd name="T42" fmla="*/ 1376 w 52"/>
                  <a:gd name="T43" fmla="*/ 95 h 48"/>
                  <a:gd name="T44" fmla="*/ 1679 w 52"/>
                  <a:gd name="T45" fmla="*/ 257 h 48"/>
                  <a:gd name="T46" fmla="*/ 2004 w 52"/>
                  <a:gd name="T47" fmla="*/ 318 h 48"/>
                  <a:gd name="T48" fmla="*/ 2349 w 52"/>
                  <a:gd name="T49" fmla="*/ 523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
                  <a:gd name="T76" fmla="*/ 0 h 48"/>
                  <a:gd name="T77" fmla="*/ 52 w 52"/>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 h="48">
                    <a:moveTo>
                      <a:pt x="46" y="10"/>
                    </a:moveTo>
                    <a:lnTo>
                      <a:pt x="47" y="14"/>
                    </a:lnTo>
                    <a:lnTo>
                      <a:pt x="49" y="18"/>
                    </a:lnTo>
                    <a:lnTo>
                      <a:pt x="50" y="22"/>
                    </a:lnTo>
                    <a:lnTo>
                      <a:pt x="52" y="27"/>
                    </a:lnTo>
                    <a:lnTo>
                      <a:pt x="47" y="32"/>
                    </a:lnTo>
                    <a:lnTo>
                      <a:pt x="44" y="37"/>
                    </a:lnTo>
                    <a:lnTo>
                      <a:pt x="39" y="43"/>
                    </a:lnTo>
                    <a:lnTo>
                      <a:pt x="34" y="48"/>
                    </a:lnTo>
                    <a:lnTo>
                      <a:pt x="27" y="45"/>
                    </a:lnTo>
                    <a:lnTo>
                      <a:pt x="17" y="41"/>
                    </a:lnTo>
                    <a:lnTo>
                      <a:pt x="7" y="38"/>
                    </a:lnTo>
                    <a:lnTo>
                      <a:pt x="0" y="35"/>
                    </a:lnTo>
                    <a:lnTo>
                      <a:pt x="3" y="30"/>
                    </a:lnTo>
                    <a:lnTo>
                      <a:pt x="4" y="25"/>
                    </a:lnTo>
                    <a:lnTo>
                      <a:pt x="7" y="21"/>
                    </a:lnTo>
                    <a:lnTo>
                      <a:pt x="9" y="16"/>
                    </a:lnTo>
                    <a:lnTo>
                      <a:pt x="12" y="11"/>
                    </a:lnTo>
                    <a:lnTo>
                      <a:pt x="15" y="8"/>
                    </a:lnTo>
                    <a:lnTo>
                      <a:pt x="19" y="3"/>
                    </a:lnTo>
                    <a:lnTo>
                      <a:pt x="22" y="0"/>
                    </a:lnTo>
                    <a:lnTo>
                      <a:pt x="27" y="2"/>
                    </a:lnTo>
                    <a:lnTo>
                      <a:pt x="33" y="5"/>
                    </a:lnTo>
                    <a:lnTo>
                      <a:pt x="39" y="6"/>
                    </a:lnTo>
                    <a:lnTo>
                      <a:pt x="46" y="10"/>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 name="Freeform 644"/>
              <p:cNvSpPr>
                <a:spLocks/>
              </p:cNvSpPr>
              <p:nvPr/>
            </p:nvSpPr>
            <p:spPr bwMode="auto">
              <a:xfrm>
                <a:off x="2731" y="2978"/>
                <a:ext cx="29" cy="62"/>
              </a:xfrm>
              <a:custGeom>
                <a:avLst/>
                <a:gdLst>
                  <a:gd name="T0" fmla="*/ 0 w 18"/>
                  <a:gd name="T1" fmla="*/ 716 h 38"/>
                  <a:gd name="T2" fmla="*/ 0 w 18"/>
                  <a:gd name="T3" fmla="*/ 1020 h 38"/>
                  <a:gd name="T4" fmla="*/ 0 w 18"/>
                  <a:gd name="T5" fmla="*/ 1260 h 38"/>
                  <a:gd name="T6" fmla="*/ 0 w 18"/>
                  <a:gd name="T7" fmla="*/ 1560 h 38"/>
                  <a:gd name="T8" fmla="*/ 0 w 18"/>
                  <a:gd name="T9" fmla="*/ 1906 h 38"/>
                  <a:gd name="T10" fmla="*/ 230 w 18"/>
                  <a:gd name="T11" fmla="*/ 1664 h 38"/>
                  <a:gd name="T12" fmla="*/ 459 w 18"/>
                  <a:gd name="T13" fmla="*/ 1354 h 38"/>
                  <a:gd name="T14" fmla="*/ 598 w 18"/>
                  <a:gd name="T15" fmla="*/ 1113 h 38"/>
                  <a:gd name="T16" fmla="*/ 823 w 18"/>
                  <a:gd name="T17" fmla="*/ 865 h 38"/>
                  <a:gd name="T18" fmla="*/ 740 w 18"/>
                  <a:gd name="T19" fmla="*/ 625 h 38"/>
                  <a:gd name="T20" fmla="*/ 683 w 18"/>
                  <a:gd name="T21" fmla="*/ 392 h 38"/>
                  <a:gd name="T22" fmla="*/ 598 w 18"/>
                  <a:gd name="T23" fmla="*/ 206 h 38"/>
                  <a:gd name="T24" fmla="*/ 543 w 18"/>
                  <a:gd name="T25" fmla="*/ 0 h 38"/>
                  <a:gd name="T26" fmla="*/ 371 w 18"/>
                  <a:gd name="T27" fmla="*/ 147 h 38"/>
                  <a:gd name="T28" fmla="*/ 230 w 18"/>
                  <a:gd name="T29" fmla="*/ 300 h 38"/>
                  <a:gd name="T30" fmla="*/ 177 w 18"/>
                  <a:gd name="T31" fmla="*/ 548 h 38"/>
                  <a:gd name="T32" fmla="*/ 0 w 18"/>
                  <a:gd name="T33" fmla="*/ 716 h 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
                  <a:gd name="T52" fmla="*/ 0 h 38"/>
                  <a:gd name="T53" fmla="*/ 18 w 18"/>
                  <a:gd name="T54" fmla="*/ 38 h 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 h="38">
                    <a:moveTo>
                      <a:pt x="0" y="14"/>
                    </a:moveTo>
                    <a:lnTo>
                      <a:pt x="0" y="20"/>
                    </a:lnTo>
                    <a:lnTo>
                      <a:pt x="0" y="25"/>
                    </a:lnTo>
                    <a:lnTo>
                      <a:pt x="0" y="31"/>
                    </a:lnTo>
                    <a:lnTo>
                      <a:pt x="0" y="38"/>
                    </a:lnTo>
                    <a:lnTo>
                      <a:pt x="5" y="33"/>
                    </a:lnTo>
                    <a:lnTo>
                      <a:pt x="10" y="27"/>
                    </a:lnTo>
                    <a:lnTo>
                      <a:pt x="13" y="22"/>
                    </a:lnTo>
                    <a:lnTo>
                      <a:pt x="18" y="17"/>
                    </a:lnTo>
                    <a:lnTo>
                      <a:pt x="16" y="12"/>
                    </a:lnTo>
                    <a:lnTo>
                      <a:pt x="15" y="8"/>
                    </a:lnTo>
                    <a:lnTo>
                      <a:pt x="13" y="4"/>
                    </a:lnTo>
                    <a:lnTo>
                      <a:pt x="12" y="0"/>
                    </a:lnTo>
                    <a:lnTo>
                      <a:pt x="8" y="3"/>
                    </a:lnTo>
                    <a:lnTo>
                      <a:pt x="5" y="6"/>
                    </a:lnTo>
                    <a:lnTo>
                      <a:pt x="4" y="11"/>
                    </a:lnTo>
                    <a:lnTo>
                      <a:pt x="0" y="14"/>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 name="Freeform 645"/>
              <p:cNvSpPr>
                <a:spLocks/>
              </p:cNvSpPr>
              <p:nvPr/>
            </p:nvSpPr>
            <p:spPr bwMode="auto">
              <a:xfrm>
                <a:off x="2690" y="2961"/>
                <a:ext cx="61" cy="39"/>
              </a:xfrm>
              <a:custGeom>
                <a:avLst/>
                <a:gdLst>
                  <a:gd name="T0" fmla="*/ 2031 w 37"/>
                  <a:gd name="T1" fmla="*/ 476 h 24"/>
                  <a:gd name="T2" fmla="*/ 1789 w 37"/>
                  <a:gd name="T3" fmla="*/ 622 h 24"/>
                  <a:gd name="T4" fmla="*/ 1631 w 37"/>
                  <a:gd name="T5" fmla="*/ 774 h 24"/>
                  <a:gd name="T6" fmla="*/ 1583 w 37"/>
                  <a:gd name="T7" fmla="*/ 1011 h 24"/>
                  <a:gd name="T8" fmla="*/ 1367 w 37"/>
                  <a:gd name="T9" fmla="*/ 1159 h 24"/>
                  <a:gd name="T10" fmla="*/ 1022 w 37"/>
                  <a:gd name="T11" fmla="*/ 1090 h 24"/>
                  <a:gd name="T12" fmla="*/ 707 w 37"/>
                  <a:gd name="T13" fmla="*/ 921 h 24"/>
                  <a:gd name="T14" fmla="*/ 318 w 37"/>
                  <a:gd name="T15" fmla="*/ 863 h 24"/>
                  <a:gd name="T16" fmla="*/ 0 w 37"/>
                  <a:gd name="T17" fmla="*/ 774 h 24"/>
                  <a:gd name="T18" fmla="*/ 158 w 37"/>
                  <a:gd name="T19" fmla="*/ 531 h 24"/>
                  <a:gd name="T20" fmla="*/ 318 w 37"/>
                  <a:gd name="T21" fmla="*/ 384 h 24"/>
                  <a:gd name="T22" fmla="*/ 524 w 37"/>
                  <a:gd name="T23" fmla="*/ 145 h 24"/>
                  <a:gd name="T24" fmla="*/ 707 w 37"/>
                  <a:gd name="T25" fmla="*/ 0 h 24"/>
                  <a:gd name="T26" fmla="*/ 1022 w 37"/>
                  <a:gd name="T27" fmla="*/ 89 h 24"/>
                  <a:gd name="T28" fmla="*/ 1367 w 37"/>
                  <a:gd name="T29" fmla="*/ 236 h 24"/>
                  <a:gd name="T30" fmla="*/ 1631 w 37"/>
                  <a:gd name="T31" fmla="*/ 293 h 24"/>
                  <a:gd name="T32" fmla="*/ 2031 w 37"/>
                  <a:gd name="T33" fmla="*/ 476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
                  <a:gd name="T52" fmla="*/ 0 h 24"/>
                  <a:gd name="T53" fmla="*/ 37 w 37"/>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 h="24">
                    <a:moveTo>
                      <a:pt x="37" y="10"/>
                    </a:moveTo>
                    <a:lnTo>
                      <a:pt x="33" y="13"/>
                    </a:lnTo>
                    <a:lnTo>
                      <a:pt x="30" y="16"/>
                    </a:lnTo>
                    <a:lnTo>
                      <a:pt x="29" y="21"/>
                    </a:lnTo>
                    <a:lnTo>
                      <a:pt x="25" y="24"/>
                    </a:lnTo>
                    <a:lnTo>
                      <a:pt x="19" y="22"/>
                    </a:lnTo>
                    <a:lnTo>
                      <a:pt x="13" y="19"/>
                    </a:lnTo>
                    <a:lnTo>
                      <a:pt x="6" y="18"/>
                    </a:lnTo>
                    <a:lnTo>
                      <a:pt x="0" y="16"/>
                    </a:lnTo>
                    <a:lnTo>
                      <a:pt x="3" y="11"/>
                    </a:lnTo>
                    <a:lnTo>
                      <a:pt x="6" y="8"/>
                    </a:lnTo>
                    <a:lnTo>
                      <a:pt x="10" y="3"/>
                    </a:lnTo>
                    <a:lnTo>
                      <a:pt x="13" y="0"/>
                    </a:lnTo>
                    <a:lnTo>
                      <a:pt x="19" y="2"/>
                    </a:lnTo>
                    <a:lnTo>
                      <a:pt x="25" y="5"/>
                    </a:lnTo>
                    <a:lnTo>
                      <a:pt x="30" y="6"/>
                    </a:lnTo>
                    <a:lnTo>
                      <a:pt x="37" y="10"/>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 name="Freeform 646"/>
              <p:cNvSpPr>
                <a:spLocks/>
              </p:cNvSpPr>
              <p:nvPr/>
            </p:nvSpPr>
            <p:spPr bwMode="auto">
              <a:xfrm>
                <a:off x="2731" y="2978"/>
                <a:ext cx="105" cy="93"/>
              </a:xfrm>
              <a:custGeom>
                <a:avLst/>
                <a:gdLst>
                  <a:gd name="T0" fmla="*/ 2950 w 64"/>
                  <a:gd name="T1" fmla="*/ 548 h 57"/>
                  <a:gd name="T2" fmla="*/ 3042 w 64"/>
                  <a:gd name="T3" fmla="*/ 737 h 57"/>
                  <a:gd name="T4" fmla="*/ 3198 w 64"/>
                  <a:gd name="T5" fmla="*/ 1020 h 57"/>
                  <a:gd name="T6" fmla="*/ 3260 w 64"/>
                  <a:gd name="T7" fmla="*/ 1354 h 57"/>
                  <a:gd name="T8" fmla="*/ 3357 w 64"/>
                  <a:gd name="T9" fmla="*/ 1560 h 57"/>
                  <a:gd name="T10" fmla="*/ 3101 w 64"/>
                  <a:gd name="T11" fmla="*/ 1906 h 57"/>
                  <a:gd name="T12" fmla="*/ 2894 w 64"/>
                  <a:gd name="T13" fmla="*/ 2209 h 57"/>
                  <a:gd name="T14" fmla="*/ 2530 w 64"/>
                  <a:gd name="T15" fmla="*/ 2529 h 57"/>
                  <a:gd name="T16" fmla="*/ 2261 w 64"/>
                  <a:gd name="T17" fmla="*/ 2870 h 57"/>
                  <a:gd name="T18" fmla="*/ 1705 w 64"/>
                  <a:gd name="T19" fmla="*/ 2715 h 57"/>
                  <a:gd name="T20" fmla="*/ 1211 w 64"/>
                  <a:gd name="T21" fmla="*/ 2470 h 57"/>
                  <a:gd name="T22" fmla="*/ 646 w 64"/>
                  <a:gd name="T23" fmla="*/ 2302 h 57"/>
                  <a:gd name="T24" fmla="*/ 0 w 64"/>
                  <a:gd name="T25" fmla="*/ 2056 h 57"/>
                  <a:gd name="T26" fmla="*/ 215 w 64"/>
                  <a:gd name="T27" fmla="*/ 1759 h 57"/>
                  <a:gd name="T28" fmla="*/ 407 w 64"/>
                  <a:gd name="T29" fmla="*/ 1411 h 57"/>
                  <a:gd name="T30" fmla="*/ 646 w 64"/>
                  <a:gd name="T31" fmla="*/ 1168 h 57"/>
                  <a:gd name="T32" fmla="*/ 794 w 64"/>
                  <a:gd name="T33" fmla="*/ 865 h 57"/>
                  <a:gd name="T34" fmla="*/ 950 w 64"/>
                  <a:gd name="T35" fmla="*/ 716 h 57"/>
                  <a:gd name="T36" fmla="*/ 1096 w 64"/>
                  <a:gd name="T37" fmla="*/ 452 h 57"/>
                  <a:gd name="T38" fmla="*/ 1247 w 64"/>
                  <a:gd name="T39" fmla="*/ 206 h 57"/>
                  <a:gd name="T40" fmla="*/ 1462 w 64"/>
                  <a:gd name="T41" fmla="*/ 0 h 57"/>
                  <a:gd name="T42" fmla="*/ 1833 w 64"/>
                  <a:gd name="T43" fmla="*/ 147 h 57"/>
                  <a:gd name="T44" fmla="*/ 2205 w 64"/>
                  <a:gd name="T45" fmla="*/ 300 h 57"/>
                  <a:gd name="T46" fmla="*/ 2633 w 64"/>
                  <a:gd name="T47" fmla="*/ 392 h 57"/>
                  <a:gd name="T48" fmla="*/ 2950 w 64"/>
                  <a:gd name="T49" fmla="*/ 548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4"/>
                  <a:gd name="T76" fmla="*/ 0 h 57"/>
                  <a:gd name="T77" fmla="*/ 64 w 64"/>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4" h="57">
                    <a:moveTo>
                      <a:pt x="56" y="11"/>
                    </a:moveTo>
                    <a:lnTo>
                      <a:pt x="58" y="15"/>
                    </a:lnTo>
                    <a:lnTo>
                      <a:pt x="61" y="20"/>
                    </a:lnTo>
                    <a:lnTo>
                      <a:pt x="62" y="27"/>
                    </a:lnTo>
                    <a:lnTo>
                      <a:pt x="64" y="31"/>
                    </a:lnTo>
                    <a:lnTo>
                      <a:pt x="59" y="38"/>
                    </a:lnTo>
                    <a:lnTo>
                      <a:pt x="55" y="44"/>
                    </a:lnTo>
                    <a:lnTo>
                      <a:pt x="48" y="50"/>
                    </a:lnTo>
                    <a:lnTo>
                      <a:pt x="43" y="57"/>
                    </a:lnTo>
                    <a:lnTo>
                      <a:pt x="32" y="54"/>
                    </a:lnTo>
                    <a:lnTo>
                      <a:pt x="23" y="49"/>
                    </a:lnTo>
                    <a:lnTo>
                      <a:pt x="12" y="46"/>
                    </a:lnTo>
                    <a:lnTo>
                      <a:pt x="0" y="41"/>
                    </a:lnTo>
                    <a:lnTo>
                      <a:pt x="4" y="35"/>
                    </a:lnTo>
                    <a:lnTo>
                      <a:pt x="8" y="28"/>
                    </a:lnTo>
                    <a:lnTo>
                      <a:pt x="12" y="23"/>
                    </a:lnTo>
                    <a:lnTo>
                      <a:pt x="15" y="17"/>
                    </a:lnTo>
                    <a:lnTo>
                      <a:pt x="18" y="14"/>
                    </a:lnTo>
                    <a:lnTo>
                      <a:pt x="21" y="9"/>
                    </a:lnTo>
                    <a:lnTo>
                      <a:pt x="24" y="4"/>
                    </a:lnTo>
                    <a:lnTo>
                      <a:pt x="28" y="0"/>
                    </a:lnTo>
                    <a:lnTo>
                      <a:pt x="35" y="3"/>
                    </a:lnTo>
                    <a:lnTo>
                      <a:pt x="42" y="6"/>
                    </a:lnTo>
                    <a:lnTo>
                      <a:pt x="50" y="8"/>
                    </a:lnTo>
                    <a:lnTo>
                      <a:pt x="5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 name="Freeform 647"/>
              <p:cNvSpPr>
                <a:spLocks/>
              </p:cNvSpPr>
              <p:nvPr/>
            </p:nvSpPr>
            <p:spPr bwMode="auto">
              <a:xfrm>
                <a:off x="2742" y="2984"/>
                <a:ext cx="85" cy="79"/>
              </a:xfrm>
              <a:custGeom>
                <a:avLst/>
                <a:gdLst>
                  <a:gd name="T0" fmla="*/ 2349 w 52"/>
                  <a:gd name="T1" fmla="*/ 523 h 48"/>
                  <a:gd name="T2" fmla="*/ 2442 w 52"/>
                  <a:gd name="T3" fmla="*/ 806 h 48"/>
                  <a:gd name="T4" fmla="*/ 2498 w 52"/>
                  <a:gd name="T5" fmla="*/ 976 h 48"/>
                  <a:gd name="T6" fmla="*/ 2589 w 52"/>
                  <a:gd name="T7" fmla="*/ 1251 h 48"/>
                  <a:gd name="T8" fmla="*/ 2648 w 52"/>
                  <a:gd name="T9" fmla="*/ 1442 h 48"/>
                  <a:gd name="T10" fmla="*/ 2442 w 52"/>
                  <a:gd name="T11" fmla="*/ 1829 h 48"/>
                  <a:gd name="T12" fmla="*/ 2249 w 52"/>
                  <a:gd name="T13" fmla="*/ 2059 h 48"/>
                  <a:gd name="T14" fmla="*/ 2022 w 52"/>
                  <a:gd name="T15" fmla="*/ 2332 h 48"/>
                  <a:gd name="T16" fmla="*/ 1769 w 52"/>
                  <a:gd name="T17" fmla="*/ 2581 h 48"/>
                  <a:gd name="T18" fmla="*/ 1376 w 52"/>
                  <a:gd name="T19" fmla="*/ 2429 h 48"/>
                  <a:gd name="T20" fmla="*/ 879 w 52"/>
                  <a:gd name="T21" fmla="*/ 2270 h 48"/>
                  <a:gd name="T22" fmla="*/ 400 w 52"/>
                  <a:gd name="T23" fmla="*/ 2059 h 48"/>
                  <a:gd name="T24" fmla="*/ 0 w 52"/>
                  <a:gd name="T25" fmla="*/ 1886 h 48"/>
                  <a:gd name="T26" fmla="*/ 150 w 52"/>
                  <a:gd name="T27" fmla="*/ 1669 h 48"/>
                  <a:gd name="T28" fmla="*/ 245 w 52"/>
                  <a:gd name="T29" fmla="*/ 1417 h 48"/>
                  <a:gd name="T30" fmla="*/ 400 w 52"/>
                  <a:gd name="T31" fmla="*/ 1146 h 48"/>
                  <a:gd name="T32" fmla="*/ 481 w 52"/>
                  <a:gd name="T33" fmla="*/ 861 h 48"/>
                  <a:gd name="T34" fmla="*/ 654 w 52"/>
                  <a:gd name="T35" fmla="*/ 696 h 48"/>
                  <a:gd name="T36" fmla="*/ 812 w 52"/>
                  <a:gd name="T37" fmla="*/ 423 h 48"/>
                  <a:gd name="T38" fmla="*/ 969 w 52"/>
                  <a:gd name="T39" fmla="*/ 240 h 48"/>
                  <a:gd name="T40" fmla="*/ 1123 w 52"/>
                  <a:gd name="T41" fmla="*/ 0 h 48"/>
                  <a:gd name="T42" fmla="*/ 1437 w 52"/>
                  <a:gd name="T43" fmla="*/ 95 h 48"/>
                  <a:gd name="T44" fmla="*/ 1769 w 52"/>
                  <a:gd name="T45" fmla="*/ 257 h 48"/>
                  <a:gd name="T46" fmla="*/ 2022 w 52"/>
                  <a:gd name="T47" fmla="*/ 395 h 48"/>
                  <a:gd name="T48" fmla="*/ 2349 w 52"/>
                  <a:gd name="T49" fmla="*/ 523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
                  <a:gd name="T76" fmla="*/ 0 h 48"/>
                  <a:gd name="T77" fmla="*/ 52 w 52"/>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 h="48">
                    <a:moveTo>
                      <a:pt x="46" y="10"/>
                    </a:moveTo>
                    <a:lnTo>
                      <a:pt x="48" y="15"/>
                    </a:lnTo>
                    <a:lnTo>
                      <a:pt x="49" y="18"/>
                    </a:lnTo>
                    <a:lnTo>
                      <a:pt x="51" y="23"/>
                    </a:lnTo>
                    <a:lnTo>
                      <a:pt x="52" y="27"/>
                    </a:lnTo>
                    <a:lnTo>
                      <a:pt x="48" y="34"/>
                    </a:lnTo>
                    <a:lnTo>
                      <a:pt x="44" y="38"/>
                    </a:lnTo>
                    <a:lnTo>
                      <a:pt x="40" y="43"/>
                    </a:lnTo>
                    <a:lnTo>
                      <a:pt x="35" y="48"/>
                    </a:lnTo>
                    <a:lnTo>
                      <a:pt x="27" y="45"/>
                    </a:lnTo>
                    <a:lnTo>
                      <a:pt x="17" y="42"/>
                    </a:lnTo>
                    <a:lnTo>
                      <a:pt x="8" y="38"/>
                    </a:lnTo>
                    <a:lnTo>
                      <a:pt x="0" y="35"/>
                    </a:lnTo>
                    <a:lnTo>
                      <a:pt x="3" y="31"/>
                    </a:lnTo>
                    <a:lnTo>
                      <a:pt x="5" y="26"/>
                    </a:lnTo>
                    <a:lnTo>
                      <a:pt x="8" y="21"/>
                    </a:lnTo>
                    <a:lnTo>
                      <a:pt x="9" y="16"/>
                    </a:lnTo>
                    <a:lnTo>
                      <a:pt x="13" y="13"/>
                    </a:lnTo>
                    <a:lnTo>
                      <a:pt x="16" y="8"/>
                    </a:lnTo>
                    <a:lnTo>
                      <a:pt x="19" y="4"/>
                    </a:lnTo>
                    <a:lnTo>
                      <a:pt x="22" y="0"/>
                    </a:lnTo>
                    <a:lnTo>
                      <a:pt x="28" y="2"/>
                    </a:lnTo>
                    <a:lnTo>
                      <a:pt x="35" y="5"/>
                    </a:lnTo>
                    <a:lnTo>
                      <a:pt x="40" y="7"/>
                    </a:lnTo>
                    <a:lnTo>
                      <a:pt x="46" y="10"/>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8" name="Freeform 648"/>
              <p:cNvSpPr>
                <a:spLocks/>
              </p:cNvSpPr>
              <p:nvPr/>
            </p:nvSpPr>
            <p:spPr bwMode="auto">
              <a:xfrm>
                <a:off x="2800" y="3000"/>
                <a:ext cx="27" cy="63"/>
              </a:xfrm>
              <a:custGeom>
                <a:avLst/>
                <a:gdLst>
                  <a:gd name="T0" fmla="*/ 0 w 17"/>
                  <a:gd name="T1" fmla="*/ 784 h 38"/>
                  <a:gd name="T2" fmla="*/ 0 w 17"/>
                  <a:gd name="T3" fmla="*/ 1204 h 38"/>
                  <a:gd name="T4" fmla="*/ 0 w 17"/>
                  <a:gd name="T5" fmla="*/ 1413 h 38"/>
                  <a:gd name="T6" fmla="*/ 0 w 17"/>
                  <a:gd name="T7" fmla="*/ 1827 h 38"/>
                  <a:gd name="T8" fmla="*/ 0 w 17"/>
                  <a:gd name="T9" fmla="*/ 2155 h 38"/>
                  <a:gd name="T10" fmla="*/ 210 w 17"/>
                  <a:gd name="T11" fmla="*/ 1885 h 38"/>
                  <a:gd name="T12" fmla="*/ 356 w 17"/>
                  <a:gd name="T13" fmla="*/ 1578 h 38"/>
                  <a:gd name="T14" fmla="*/ 530 w 17"/>
                  <a:gd name="T15" fmla="*/ 1366 h 38"/>
                  <a:gd name="T16" fmla="*/ 689 w 17"/>
                  <a:gd name="T17" fmla="*/ 952 h 38"/>
                  <a:gd name="T18" fmla="*/ 648 w 17"/>
                  <a:gd name="T19" fmla="*/ 748 h 38"/>
                  <a:gd name="T20" fmla="*/ 565 w 17"/>
                  <a:gd name="T21" fmla="*/ 451 h 38"/>
                  <a:gd name="T22" fmla="*/ 530 w 17"/>
                  <a:gd name="T23" fmla="*/ 272 h 38"/>
                  <a:gd name="T24" fmla="*/ 434 w 17"/>
                  <a:gd name="T25" fmla="*/ 0 h 38"/>
                  <a:gd name="T26" fmla="*/ 334 w 17"/>
                  <a:gd name="T27" fmla="*/ 164 h 38"/>
                  <a:gd name="T28" fmla="*/ 257 w 17"/>
                  <a:gd name="T29" fmla="*/ 347 h 38"/>
                  <a:gd name="T30" fmla="*/ 132 w 17"/>
                  <a:gd name="T31" fmla="*/ 630 h 38"/>
                  <a:gd name="T32" fmla="*/ 0 w 17"/>
                  <a:gd name="T33" fmla="*/ 784 h 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
                  <a:gd name="T52" fmla="*/ 0 h 38"/>
                  <a:gd name="T53" fmla="*/ 17 w 17"/>
                  <a:gd name="T54" fmla="*/ 38 h 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 h="38">
                    <a:moveTo>
                      <a:pt x="0" y="14"/>
                    </a:moveTo>
                    <a:lnTo>
                      <a:pt x="0" y="21"/>
                    </a:lnTo>
                    <a:lnTo>
                      <a:pt x="0" y="25"/>
                    </a:lnTo>
                    <a:lnTo>
                      <a:pt x="0" y="32"/>
                    </a:lnTo>
                    <a:lnTo>
                      <a:pt x="0" y="38"/>
                    </a:lnTo>
                    <a:lnTo>
                      <a:pt x="5" y="33"/>
                    </a:lnTo>
                    <a:lnTo>
                      <a:pt x="9" y="28"/>
                    </a:lnTo>
                    <a:lnTo>
                      <a:pt x="13" y="24"/>
                    </a:lnTo>
                    <a:lnTo>
                      <a:pt x="17" y="17"/>
                    </a:lnTo>
                    <a:lnTo>
                      <a:pt x="16" y="13"/>
                    </a:lnTo>
                    <a:lnTo>
                      <a:pt x="14" y="8"/>
                    </a:lnTo>
                    <a:lnTo>
                      <a:pt x="13" y="5"/>
                    </a:lnTo>
                    <a:lnTo>
                      <a:pt x="11" y="0"/>
                    </a:lnTo>
                    <a:lnTo>
                      <a:pt x="8" y="3"/>
                    </a:lnTo>
                    <a:lnTo>
                      <a:pt x="6" y="6"/>
                    </a:lnTo>
                    <a:lnTo>
                      <a:pt x="3" y="11"/>
                    </a:lnTo>
                    <a:lnTo>
                      <a:pt x="0" y="14"/>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 name="Freeform 649"/>
              <p:cNvSpPr>
                <a:spLocks/>
              </p:cNvSpPr>
              <p:nvPr/>
            </p:nvSpPr>
            <p:spPr bwMode="auto">
              <a:xfrm>
                <a:off x="2757" y="2984"/>
                <a:ext cx="61" cy="43"/>
              </a:xfrm>
              <a:custGeom>
                <a:avLst/>
                <a:gdLst>
                  <a:gd name="T0" fmla="*/ 2031 w 37"/>
                  <a:gd name="T1" fmla="*/ 569 h 26"/>
                  <a:gd name="T2" fmla="*/ 1856 w 37"/>
                  <a:gd name="T3" fmla="*/ 741 h 26"/>
                  <a:gd name="T4" fmla="*/ 1743 w 37"/>
                  <a:gd name="T5" fmla="*/ 1025 h 26"/>
                  <a:gd name="T6" fmla="*/ 1583 w 37"/>
                  <a:gd name="T7" fmla="*/ 1189 h 26"/>
                  <a:gd name="T8" fmla="*/ 1424 w 37"/>
                  <a:gd name="T9" fmla="*/ 1444 h 26"/>
                  <a:gd name="T10" fmla="*/ 1022 w 37"/>
                  <a:gd name="T11" fmla="*/ 1285 h 26"/>
                  <a:gd name="T12" fmla="*/ 707 w 37"/>
                  <a:gd name="T13" fmla="*/ 1189 h 26"/>
                  <a:gd name="T14" fmla="*/ 399 w 37"/>
                  <a:gd name="T15" fmla="*/ 1025 h 26"/>
                  <a:gd name="T16" fmla="*/ 0 w 37"/>
                  <a:gd name="T17" fmla="*/ 873 h 26"/>
                  <a:gd name="T18" fmla="*/ 242 w 37"/>
                  <a:gd name="T19" fmla="*/ 620 h 26"/>
                  <a:gd name="T20" fmla="*/ 399 w 37"/>
                  <a:gd name="T21" fmla="*/ 448 h 26"/>
                  <a:gd name="T22" fmla="*/ 524 w 37"/>
                  <a:gd name="T23" fmla="*/ 250 h 26"/>
                  <a:gd name="T24" fmla="*/ 707 w 37"/>
                  <a:gd name="T25" fmla="*/ 0 h 26"/>
                  <a:gd name="T26" fmla="*/ 1022 w 37"/>
                  <a:gd name="T27" fmla="*/ 99 h 26"/>
                  <a:gd name="T28" fmla="*/ 1424 w 37"/>
                  <a:gd name="T29" fmla="*/ 271 h 26"/>
                  <a:gd name="T30" fmla="*/ 1685 w 37"/>
                  <a:gd name="T31" fmla="*/ 413 h 26"/>
                  <a:gd name="T32" fmla="*/ 2031 w 37"/>
                  <a:gd name="T33" fmla="*/ 569 h 2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
                  <a:gd name="T52" fmla="*/ 0 h 26"/>
                  <a:gd name="T53" fmla="*/ 37 w 37"/>
                  <a:gd name="T54" fmla="*/ 26 h 2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 h="26">
                    <a:moveTo>
                      <a:pt x="37" y="10"/>
                    </a:moveTo>
                    <a:lnTo>
                      <a:pt x="34" y="13"/>
                    </a:lnTo>
                    <a:lnTo>
                      <a:pt x="32" y="18"/>
                    </a:lnTo>
                    <a:lnTo>
                      <a:pt x="29" y="21"/>
                    </a:lnTo>
                    <a:lnTo>
                      <a:pt x="26" y="26"/>
                    </a:lnTo>
                    <a:lnTo>
                      <a:pt x="19" y="23"/>
                    </a:lnTo>
                    <a:lnTo>
                      <a:pt x="13" y="21"/>
                    </a:lnTo>
                    <a:lnTo>
                      <a:pt x="7" y="18"/>
                    </a:lnTo>
                    <a:lnTo>
                      <a:pt x="0" y="16"/>
                    </a:lnTo>
                    <a:lnTo>
                      <a:pt x="4" y="11"/>
                    </a:lnTo>
                    <a:lnTo>
                      <a:pt x="7" y="8"/>
                    </a:lnTo>
                    <a:lnTo>
                      <a:pt x="10" y="4"/>
                    </a:lnTo>
                    <a:lnTo>
                      <a:pt x="13" y="0"/>
                    </a:lnTo>
                    <a:lnTo>
                      <a:pt x="19" y="2"/>
                    </a:lnTo>
                    <a:lnTo>
                      <a:pt x="26" y="5"/>
                    </a:lnTo>
                    <a:lnTo>
                      <a:pt x="31" y="7"/>
                    </a:lnTo>
                    <a:lnTo>
                      <a:pt x="37" y="10"/>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 name="Freeform 650"/>
              <p:cNvSpPr>
                <a:spLocks/>
              </p:cNvSpPr>
              <p:nvPr/>
            </p:nvSpPr>
            <p:spPr bwMode="auto">
              <a:xfrm>
                <a:off x="1565" y="2701"/>
                <a:ext cx="169" cy="118"/>
              </a:xfrm>
              <a:custGeom>
                <a:avLst/>
                <a:gdLst>
                  <a:gd name="T0" fmla="*/ 4991 w 103"/>
                  <a:gd name="T1" fmla="*/ 1241 h 72"/>
                  <a:gd name="T2" fmla="*/ 5088 w 103"/>
                  <a:gd name="T3" fmla="*/ 1550 h 72"/>
                  <a:gd name="T4" fmla="*/ 5247 w 103"/>
                  <a:gd name="T5" fmla="*/ 1796 h 72"/>
                  <a:gd name="T6" fmla="*/ 5306 w 103"/>
                  <a:gd name="T7" fmla="*/ 2090 h 72"/>
                  <a:gd name="T8" fmla="*/ 5398 w 103"/>
                  <a:gd name="T9" fmla="*/ 2385 h 72"/>
                  <a:gd name="T10" fmla="*/ 5147 w 103"/>
                  <a:gd name="T11" fmla="*/ 2763 h 72"/>
                  <a:gd name="T12" fmla="*/ 4935 w 103"/>
                  <a:gd name="T13" fmla="*/ 3086 h 72"/>
                  <a:gd name="T14" fmla="*/ 4681 w 103"/>
                  <a:gd name="T15" fmla="*/ 3389 h 72"/>
                  <a:gd name="T16" fmla="*/ 4328 w 103"/>
                  <a:gd name="T17" fmla="*/ 3737 h 72"/>
                  <a:gd name="T18" fmla="*/ 3841 w 103"/>
                  <a:gd name="T19" fmla="*/ 3522 h 72"/>
                  <a:gd name="T20" fmla="*/ 3290 w 103"/>
                  <a:gd name="T21" fmla="*/ 3334 h 72"/>
                  <a:gd name="T22" fmla="*/ 2853 w 103"/>
                  <a:gd name="T23" fmla="*/ 3086 h 72"/>
                  <a:gd name="T24" fmla="*/ 2261 w 103"/>
                  <a:gd name="T25" fmla="*/ 2922 h 72"/>
                  <a:gd name="T26" fmla="*/ 2138 w 103"/>
                  <a:gd name="T27" fmla="*/ 2943 h 72"/>
                  <a:gd name="T28" fmla="*/ 0 w 103"/>
                  <a:gd name="T29" fmla="*/ 2127 h 72"/>
                  <a:gd name="T30" fmla="*/ 646 w 103"/>
                  <a:gd name="T31" fmla="*/ 946 h 72"/>
                  <a:gd name="T32" fmla="*/ 1303 w 103"/>
                  <a:gd name="T33" fmla="*/ 0 h 72"/>
                  <a:gd name="T34" fmla="*/ 1890 w 103"/>
                  <a:gd name="T35" fmla="*/ 247 h 72"/>
                  <a:gd name="T36" fmla="*/ 2399 w 103"/>
                  <a:gd name="T37" fmla="*/ 405 h 72"/>
                  <a:gd name="T38" fmla="*/ 2853 w 103"/>
                  <a:gd name="T39" fmla="*/ 505 h 72"/>
                  <a:gd name="T40" fmla="*/ 3137 w 103"/>
                  <a:gd name="T41" fmla="*/ 664 h 72"/>
                  <a:gd name="T42" fmla="*/ 3597 w 103"/>
                  <a:gd name="T43" fmla="*/ 736 h 72"/>
                  <a:gd name="T44" fmla="*/ 3992 w 103"/>
                  <a:gd name="T45" fmla="*/ 946 h 72"/>
                  <a:gd name="T46" fmla="*/ 4412 w 103"/>
                  <a:gd name="T47" fmla="*/ 1088 h 72"/>
                  <a:gd name="T48" fmla="*/ 4991 w 103"/>
                  <a:gd name="T49" fmla="*/ 1241 h 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3"/>
                  <a:gd name="T76" fmla="*/ 0 h 72"/>
                  <a:gd name="T77" fmla="*/ 103 w 103"/>
                  <a:gd name="T78" fmla="*/ 72 h 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3" h="72">
                    <a:moveTo>
                      <a:pt x="95" y="24"/>
                    </a:moveTo>
                    <a:lnTo>
                      <a:pt x="97" y="30"/>
                    </a:lnTo>
                    <a:lnTo>
                      <a:pt x="100" y="35"/>
                    </a:lnTo>
                    <a:lnTo>
                      <a:pt x="101" y="40"/>
                    </a:lnTo>
                    <a:lnTo>
                      <a:pt x="103" y="46"/>
                    </a:lnTo>
                    <a:lnTo>
                      <a:pt x="98" y="53"/>
                    </a:lnTo>
                    <a:lnTo>
                      <a:pt x="94" y="59"/>
                    </a:lnTo>
                    <a:lnTo>
                      <a:pt x="89" y="65"/>
                    </a:lnTo>
                    <a:lnTo>
                      <a:pt x="82" y="72"/>
                    </a:lnTo>
                    <a:lnTo>
                      <a:pt x="73" y="68"/>
                    </a:lnTo>
                    <a:lnTo>
                      <a:pt x="63" y="64"/>
                    </a:lnTo>
                    <a:lnTo>
                      <a:pt x="54" y="59"/>
                    </a:lnTo>
                    <a:lnTo>
                      <a:pt x="43" y="56"/>
                    </a:lnTo>
                    <a:lnTo>
                      <a:pt x="41" y="57"/>
                    </a:lnTo>
                    <a:lnTo>
                      <a:pt x="0" y="41"/>
                    </a:lnTo>
                    <a:lnTo>
                      <a:pt x="12" y="18"/>
                    </a:lnTo>
                    <a:lnTo>
                      <a:pt x="25" y="0"/>
                    </a:lnTo>
                    <a:lnTo>
                      <a:pt x="36" y="5"/>
                    </a:lnTo>
                    <a:lnTo>
                      <a:pt x="46" y="8"/>
                    </a:lnTo>
                    <a:lnTo>
                      <a:pt x="54" y="10"/>
                    </a:lnTo>
                    <a:lnTo>
                      <a:pt x="60" y="13"/>
                    </a:lnTo>
                    <a:lnTo>
                      <a:pt x="68" y="14"/>
                    </a:lnTo>
                    <a:lnTo>
                      <a:pt x="76" y="18"/>
                    </a:lnTo>
                    <a:lnTo>
                      <a:pt x="84" y="21"/>
                    </a:lnTo>
                    <a:lnTo>
                      <a:pt x="95"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 name="Freeform 651"/>
              <p:cNvSpPr>
                <a:spLocks/>
              </p:cNvSpPr>
              <p:nvPr/>
            </p:nvSpPr>
            <p:spPr bwMode="auto">
              <a:xfrm>
                <a:off x="1573" y="2709"/>
                <a:ext cx="152" cy="102"/>
              </a:xfrm>
              <a:custGeom>
                <a:avLst/>
                <a:gdLst>
                  <a:gd name="T0" fmla="*/ 4418 w 93"/>
                  <a:gd name="T1" fmla="*/ 1171 h 62"/>
                  <a:gd name="T2" fmla="*/ 4519 w 93"/>
                  <a:gd name="T3" fmla="*/ 1421 h 62"/>
                  <a:gd name="T4" fmla="*/ 4576 w 93"/>
                  <a:gd name="T5" fmla="*/ 1724 h 62"/>
                  <a:gd name="T6" fmla="*/ 4666 w 93"/>
                  <a:gd name="T7" fmla="*/ 1926 h 62"/>
                  <a:gd name="T8" fmla="*/ 4723 w 93"/>
                  <a:gd name="T9" fmla="*/ 2181 h 62"/>
                  <a:gd name="T10" fmla="*/ 4576 w 93"/>
                  <a:gd name="T11" fmla="*/ 2484 h 62"/>
                  <a:gd name="T12" fmla="*/ 4321 w 93"/>
                  <a:gd name="T13" fmla="*/ 2734 h 62"/>
                  <a:gd name="T14" fmla="*/ 4117 w 93"/>
                  <a:gd name="T15" fmla="*/ 3078 h 62"/>
                  <a:gd name="T16" fmla="*/ 3934 w 93"/>
                  <a:gd name="T17" fmla="*/ 3327 h 62"/>
                  <a:gd name="T18" fmla="*/ 3454 w 93"/>
                  <a:gd name="T19" fmla="*/ 3169 h 62"/>
                  <a:gd name="T20" fmla="*/ 3056 w 93"/>
                  <a:gd name="T21" fmla="*/ 2988 h 62"/>
                  <a:gd name="T22" fmla="*/ 2553 w 93"/>
                  <a:gd name="T23" fmla="*/ 2795 h 62"/>
                  <a:gd name="T24" fmla="*/ 2100 w 93"/>
                  <a:gd name="T25" fmla="*/ 2636 h 62"/>
                  <a:gd name="T26" fmla="*/ 2100 w 93"/>
                  <a:gd name="T27" fmla="*/ 2580 h 62"/>
                  <a:gd name="T28" fmla="*/ 2100 w 93"/>
                  <a:gd name="T29" fmla="*/ 2580 h 62"/>
                  <a:gd name="T30" fmla="*/ 2100 w 93"/>
                  <a:gd name="T31" fmla="*/ 2580 h 62"/>
                  <a:gd name="T32" fmla="*/ 2100 w 93"/>
                  <a:gd name="T33" fmla="*/ 2580 h 62"/>
                  <a:gd name="T34" fmla="*/ 0 w 93"/>
                  <a:gd name="T35" fmla="*/ 1759 h 62"/>
                  <a:gd name="T36" fmla="*/ 551 w 93"/>
                  <a:gd name="T37" fmla="*/ 760 h 62"/>
                  <a:gd name="T38" fmla="*/ 1121 w 93"/>
                  <a:gd name="T39" fmla="*/ 0 h 62"/>
                  <a:gd name="T40" fmla="*/ 4418 w 93"/>
                  <a:gd name="T41" fmla="*/ 1171 h 6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3"/>
                  <a:gd name="T64" fmla="*/ 0 h 62"/>
                  <a:gd name="T65" fmla="*/ 93 w 93"/>
                  <a:gd name="T66" fmla="*/ 62 h 6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3" h="62">
                    <a:moveTo>
                      <a:pt x="87" y="22"/>
                    </a:moveTo>
                    <a:lnTo>
                      <a:pt x="89" y="27"/>
                    </a:lnTo>
                    <a:lnTo>
                      <a:pt x="90" y="32"/>
                    </a:lnTo>
                    <a:lnTo>
                      <a:pt x="92" y="36"/>
                    </a:lnTo>
                    <a:lnTo>
                      <a:pt x="93" y="41"/>
                    </a:lnTo>
                    <a:lnTo>
                      <a:pt x="90" y="46"/>
                    </a:lnTo>
                    <a:lnTo>
                      <a:pt x="85" y="51"/>
                    </a:lnTo>
                    <a:lnTo>
                      <a:pt x="81" y="57"/>
                    </a:lnTo>
                    <a:lnTo>
                      <a:pt x="77" y="62"/>
                    </a:lnTo>
                    <a:lnTo>
                      <a:pt x="68" y="59"/>
                    </a:lnTo>
                    <a:lnTo>
                      <a:pt x="60" y="56"/>
                    </a:lnTo>
                    <a:lnTo>
                      <a:pt x="50" y="52"/>
                    </a:lnTo>
                    <a:lnTo>
                      <a:pt x="41" y="49"/>
                    </a:lnTo>
                    <a:lnTo>
                      <a:pt x="41" y="48"/>
                    </a:lnTo>
                    <a:lnTo>
                      <a:pt x="0" y="33"/>
                    </a:lnTo>
                    <a:lnTo>
                      <a:pt x="11" y="14"/>
                    </a:lnTo>
                    <a:lnTo>
                      <a:pt x="22" y="0"/>
                    </a:lnTo>
                    <a:lnTo>
                      <a:pt x="87" y="22"/>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 name="Freeform 652"/>
              <p:cNvSpPr>
                <a:spLocks/>
              </p:cNvSpPr>
              <p:nvPr/>
            </p:nvSpPr>
            <p:spPr bwMode="auto">
              <a:xfrm>
                <a:off x="1698" y="2745"/>
                <a:ext cx="27" cy="66"/>
              </a:xfrm>
              <a:custGeom>
                <a:avLst/>
                <a:gdLst>
                  <a:gd name="T0" fmla="*/ 0 w 17"/>
                  <a:gd name="T1" fmla="*/ 866 h 40"/>
                  <a:gd name="T2" fmla="*/ 0 w 17"/>
                  <a:gd name="T3" fmla="*/ 1186 h 40"/>
                  <a:gd name="T4" fmla="*/ 52 w 17"/>
                  <a:gd name="T5" fmla="*/ 1492 h 40"/>
                  <a:gd name="T6" fmla="*/ 52 w 17"/>
                  <a:gd name="T7" fmla="*/ 1860 h 40"/>
                  <a:gd name="T8" fmla="*/ 52 w 17"/>
                  <a:gd name="T9" fmla="*/ 2199 h 40"/>
                  <a:gd name="T10" fmla="*/ 210 w 17"/>
                  <a:gd name="T11" fmla="*/ 1935 h 40"/>
                  <a:gd name="T12" fmla="*/ 356 w 17"/>
                  <a:gd name="T13" fmla="*/ 1596 h 40"/>
                  <a:gd name="T14" fmla="*/ 565 w 17"/>
                  <a:gd name="T15" fmla="*/ 1333 h 40"/>
                  <a:gd name="T16" fmla="*/ 689 w 17"/>
                  <a:gd name="T17" fmla="*/ 1030 h 40"/>
                  <a:gd name="T18" fmla="*/ 648 w 17"/>
                  <a:gd name="T19" fmla="*/ 774 h 40"/>
                  <a:gd name="T20" fmla="*/ 565 w 17"/>
                  <a:gd name="T21" fmla="*/ 561 h 40"/>
                  <a:gd name="T22" fmla="*/ 530 w 17"/>
                  <a:gd name="T23" fmla="*/ 261 h 40"/>
                  <a:gd name="T24" fmla="*/ 530 w 17"/>
                  <a:gd name="T25" fmla="*/ 0 h 40"/>
                  <a:gd name="T26" fmla="*/ 356 w 17"/>
                  <a:gd name="T27" fmla="*/ 158 h 40"/>
                  <a:gd name="T28" fmla="*/ 257 w 17"/>
                  <a:gd name="T29" fmla="*/ 431 h 40"/>
                  <a:gd name="T30" fmla="*/ 132 w 17"/>
                  <a:gd name="T31" fmla="*/ 711 h 40"/>
                  <a:gd name="T32" fmla="*/ 0 w 17"/>
                  <a:gd name="T33" fmla="*/ 866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
                  <a:gd name="T52" fmla="*/ 0 h 40"/>
                  <a:gd name="T53" fmla="*/ 17 w 17"/>
                  <a:gd name="T54" fmla="*/ 40 h 4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 h="40">
                    <a:moveTo>
                      <a:pt x="0" y="16"/>
                    </a:moveTo>
                    <a:lnTo>
                      <a:pt x="0" y="22"/>
                    </a:lnTo>
                    <a:lnTo>
                      <a:pt x="1" y="27"/>
                    </a:lnTo>
                    <a:lnTo>
                      <a:pt x="1" y="34"/>
                    </a:lnTo>
                    <a:lnTo>
                      <a:pt x="1" y="40"/>
                    </a:lnTo>
                    <a:lnTo>
                      <a:pt x="5" y="35"/>
                    </a:lnTo>
                    <a:lnTo>
                      <a:pt x="9" y="29"/>
                    </a:lnTo>
                    <a:lnTo>
                      <a:pt x="14" y="24"/>
                    </a:lnTo>
                    <a:lnTo>
                      <a:pt x="17" y="19"/>
                    </a:lnTo>
                    <a:lnTo>
                      <a:pt x="16" y="14"/>
                    </a:lnTo>
                    <a:lnTo>
                      <a:pt x="14" y="10"/>
                    </a:lnTo>
                    <a:lnTo>
                      <a:pt x="13" y="5"/>
                    </a:lnTo>
                    <a:lnTo>
                      <a:pt x="13" y="0"/>
                    </a:lnTo>
                    <a:lnTo>
                      <a:pt x="9" y="3"/>
                    </a:lnTo>
                    <a:lnTo>
                      <a:pt x="6" y="8"/>
                    </a:lnTo>
                    <a:lnTo>
                      <a:pt x="3" y="13"/>
                    </a:lnTo>
                    <a:lnTo>
                      <a:pt x="0" y="16"/>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 name="Freeform 653"/>
              <p:cNvSpPr>
                <a:spLocks/>
              </p:cNvSpPr>
              <p:nvPr/>
            </p:nvSpPr>
            <p:spPr bwMode="auto">
              <a:xfrm>
                <a:off x="1591" y="2709"/>
                <a:ext cx="128" cy="63"/>
              </a:xfrm>
              <a:custGeom>
                <a:avLst/>
                <a:gdLst>
                  <a:gd name="T0" fmla="*/ 4107 w 78"/>
                  <a:gd name="T1" fmla="*/ 1366 h 38"/>
                  <a:gd name="T2" fmla="*/ 3894 w 78"/>
                  <a:gd name="T3" fmla="*/ 1558 h 38"/>
                  <a:gd name="T4" fmla="*/ 3748 w 78"/>
                  <a:gd name="T5" fmla="*/ 1731 h 38"/>
                  <a:gd name="T6" fmla="*/ 3597 w 78"/>
                  <a:gd name="T7" fmla="*/ 1996 h 38"/>
                  <a:gd name="T8" fmla="*/ 3440 w 78"/>
                  <a:gd name="T9" fmla="*/ 2155 h 38"/>
                  <a:gd name="T10" fmla="*/ 3046 w 78"/>
                  <a:gd name="T11" fmla="*/ 2056 h 38"/>
                  <a:gd name="T12" fmla="*/ 2860 w 78"/>
                  <a:gd name="T13" fmla="*/ 1885 h 38"/>
                  <a:gd name="T14" fmla="*/ 2466 w 78"/>
                  <a:gd name="T15" fmla="*/ 1827 h 38"/>
                  <a:gd name="T16" fmla="*/ 2284 w 78"/>
                  <a:gd name="T17" fmla="*/ 1731 h 38"/>
                  <a:gd name="T18" fmla="*/ 2284 w 78"/>
                  <a:gd name="T19" fmla="*/ 1731 h 38"/>
                  <a:gd name="T20" fmla="*/ 0 w 78"/>
                  <a:gd name="T21" fmla="*/ 784 h 38"/>
                  <a:gd name="T22" fmla="*/ 579 w 78"/>
                  <a:gd name="T23" fmla="*/ 0 h 38"/>
                  <a:gd name="T24" fmla="*/ 2714 w 78"/>
                  <a:gd name="T25" fmla="*/ 784 h 38"/>
                  <a:gd name="T26" fmla="*/ 2714 w 78"/>
                  <a:gd name="T27" fmla="*/ 784 h 38"/>
                  <a:gd name="T28" fmla="*/ 3046 w 78"/>
                  <a:gd name="T29" fmla="*/ 940 h 38"/>
                  <a:gd name="T30" fmla="*/ 3440 w 78"/>
                  <a:gd name="T31" fmla="*/ 1103 h 38"/>
                  <a:gd name="T32" fmla="*/ 3748 w 78"/>
                  <a:gd name="T33" fmla="*/ 1204 h 38"/>
                  <a:gd name="T34" fmla="*/ 4107 w 78"/>
                  <a:gd name="T35" fmla="*/ 1366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8"/>
                  <a:gd name="T55" fmla="*/ 0 h 38"/>
                  <a:gd name="T56" fmla="*/ 78 w 78"/>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8" h="38">
                    <a:moveTo>
                      <a:pt x="78" y="24"/>
                    </a:moveTo>
                    <a:lnTo>
                      <a:pt x="74" y="27"/>
                    </a:lnTo>
                    <a:lnTo>
                      <a:pt x="71" y="30"/>
                    </a:lnTo>
                    <a:lnTo>
                      <a:pt x="68" y="35"/>
                    </a:lnTo>
                    <a:lnTo>
                      <a:pt x="65" y="38"/>
                    </a:lnTo>
                    <a:lnTo>
                      <a:pt x="58" y="36"/>
                    </a:lnTo>
                    <a:lnTo>
                      <a:pt x="54" y="33"/>
                    </a:lnTo>
                    <a:lnTo>
                      <a:pt x="47" y="32"/>
                    </a:lnTo>
                    <a:lnTo>
                      <a:pt x="43" y="30"/>
                    </a:lnTo>
                    <a:lnTo>
                      <a:pt x="0" y="14"/>
                    </a:lnTo>
                    <a:lnTo>
                      <a:pt x="11" y="0"/>
                    </a:lnTo>
                    <a:lnTo>
                      <a:pt x="52" y="14"/>
                    </a:lnTo>
                    <a:lnTo>
                      <a:pt x="58" y="16"/>
                    </a:lnTo>
                    <a:lnTo>
                      <a:pt x="65" y="19"/>
                    </a:lnTo>
                    <a:lnTo>
                      <a:pt x="71" y="21"/>
                    </a:lnTo>
                    <a:lnTo>
                      <a:pt x="78" y="24"/>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 name="Freeform 654"/>
              <p:cNvSpPr>
                <a:spLocks/>
              </p:cNvSpPr>
              <p:nvPr/>
            </p:nvSpPr>
            <p:spPr bwMode="auto">
              <a:xfrm>
                <a:off x="1743" y="2700"/>
                <a:ext cx="100" cy="93"/>
              </a:xfrm>
              <a:custGeom>
                <a:avLst/>
                <a:gdLst>
                  <a:gd name="T0" fmla="*/ 2833 w 61"/>
                  <a:gd name="T1" fmla="*/ 452 h 57"/>
                  <a:gd name="T2" fmla="*/ 2938 w 61"/>
                  <a:gd name="T3" fmla="*/ 737 h 57"/>
                  <a:gd name="T4" fmla="*/ 3036 w 61"/>
                  <a:gd name="T5" fmla="*/ 1020 h 57"/>
                  <a:gd name="T6" fmla="*/ 3093 w 61"/>
                  <a:gd name="T7" fmla="*/ 1260 h 57"/>
                  <a:gd name="T8" fmla="*/ 3185 w 61"/>
                  <a:gd name="T9" fmla="*/ 1560 h 57"/>
                  <a:gd name="T10" fmla="*/ 3036 w 61"/>
                  <a:gd name="T11" fmla="*/ 1906 h 57"/>
                  <a:gd name="T12" fmla="*/ 2775 w 61"/>
                  <a:gd name="T13" fmla="*/ 2209 h 57"/>
                  <a:gd name="T14" fmla="*/ 2521 w 61"/>
                  <a:gd name="T15" fmla="*/ 2529 h 57"/>
                  <a:gd name="T16" fmla="*/ 2190 w 61"/>
                  <a:gd name="T17" fmla="*/ 2870 h 57"/>
                  <a:gd name="T18" fmla="*/ 1648 w 61"/>
                  <a:gd name="T19" fmla="*/ 2622 h 57"/>
                  <a:gd name="T20" fmla="*/ 1093 w 61"/>
                  <a:gd name="T21" fmla="*/ 2470 h 57"/>
                  <a:gd name="T22" fmla="*/ 643 w 61"/>
                  <a:gd name="T23" fmla="*/ 2209 h 57"/>
                  <a:gd name="T24" fmla="*/ 0 w 61"/>
                  <a:gd name="T25" fmla="*/ 2056 h 57"/>
                  <a:gd name="T26" fmla="*/ 215 w 61"/>
                  <a:gd name="T27" fmla="*/ 1759 h 57"/>
                  <a:gd name="T28" fmla="*/ 352 w 61"/>
                  <a:gd name="T29" fmla="*/ 1411 h 57"/>
                  <a:gd name="T30" fmla="*/ 508 w 61"/>
                  <a:gd name="T31" fmla="*/ 1168 h 57"/>
                  <a:gd name="T32" fmla="*/ 667 w 61"/>
                  <a:gd name="T33" fmla="*/ 865 h 57"/>
                  <a:gd name="T34" fmla="*/ 833 w 61"/>
                  <a:gd name="T35" fmla="*/ 625 h 57"/>
                  <a:gd name="T36" fmla="*/ 1054 w 61"/>
                  <a:gd name="T37" fmla="*/ 392 h 57"/>
                  <a:gd name="T38" fmla="*/ 1207 w 61"/>
                  <a:gd name="T39" fmla="*/ 206 h 57"/>
                  <a:gd name="T40" fmla="*/ 1366 w 61"/>
                  <a:gd name="T41" fmla="*/ 0 h 57"/>
                  <a:gd name="T42" fmla="*/ 1792 w 61"/>
                  <a:gd name="T43" fmla="*/ 55 h 57"/>
                  <a:gd name="T44" fmla="*/ 2093 w 61"/>
                  <a:gd name="T45" fmla="*/ 206 h 57"/>
                  <a:gd name="T46" fmla="*/ 2521 w 61"/>
                  <a:gd name="T47" fmla="*/ 300 h 57"/>
                  <a:gd name="T48" fmla="*/ 2833 w 61"/>
                  <a:gd name="T49" fmla="*/ 452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1"/>
                  <a:gd name="T76" fmla="*/ 0 h 57"/>
                  <a:gd name="T77" fmla="*/ 61 w 61"/>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1" h="57">
                    <a:moveTo>
                      <a:pt x="54" y="9"/>
                    </a:moveTo>
                    <a:lnTo>
                      <a:pt x="56" y="15"/>
                    </a:lnTo>
                    <a:lnTo>
                      <a:pt x="58" y="20"/>
                    </a:lnTo>
                    <a:lnTo>
                      <a:pt x="59" y="25"/>
                    </a:lnTo>
                    <a:lnTo>
                      <a:pt x="61" y="31"/>
                    </a:lnTo>
                    <a:lnTo>
                      <a:pt x="58" y="38"/>
                    </a:lnTo>
                    <a:lnTo>
                      <a:pt x="53" y="44"/>
                    </a:lnTo>
                    <a:lnTo>
                      <a:pt x="48" y="50"/>
                    </a:lnTo>
                    <a:lnTo>
                      <a:pt x="42" y="57"/>
                    </a:lnTo>
                    <a:lnTo>
                      <a:pt x="32" y="52"/>
                    </a:lnTo>
                    <a:lnTo>
                      <a:pt x="21" y="49"/>
                    </a:lnTo>
                    <a:lnTo>
                      <a:pt x="12" y="44"/>
                    </a:lnTo>
                    <a:lnTo>
                      <a:pt x="0" y="41"/>
                    </a:lnTo>
                    <a:lnTo>
                      <a:pt x="4" y="35"/>
                    </a:lnTo>
                    <a:lnTo>
                      <a:pt x="7" y="28"/>
                    </a:lnTo>
                    <a:lnTo>
                      <a:pt x="10" y="23"/>
                    </a:lnTo>
                    <a:lnTo>
                      <a:pt x="13" y="17"/>
                    </a:lnTo>
                    <a:lnTo>
                      <a:pt x="16" y="12"/>
                    </a:lnTo>
                    <a:lnTo>
                      <a:pt x="20" y="8"/>
                    </a:lnTo>
                    <a:lnTo>
                      <a:pt x="23" y="4"/>
                    </a:lnTo>
                    <a:lnTo>
                      <a:pt x="26" y="0"/>
                    </a:lnTo>
                    <a:lnTo>
                      <a:pt x="34" y="1"/>
                    </a:lnTo>
                    <a:lnTo>
                      <a:pt x="40" y="4"/>
                    </a:lnTo>
                    <a:lnTo>
                      <a:pt x="48" y="6"/>
                    </a:lnTo>
                    <a:lnTo>
                      <a:pt x="54"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 name="Freeform 655"/>
              <p:cNvSpPr>
                <a:spLocks/>
              </p:cNvSpPr>
              <p:nvPr/>
            </p:nvSpPr>
            <p:spPr bwMode="auto">
              <a:xfrm>
                <a:off x="1752" y="2706"/>
                <a:ext cx="86" cy="79"/>
              </a:xfrm>
              <a:custGeom>
                <a:avLst/>
                <a:gdLst>
                  <a:gd name="T0" fmla="*/ 2314 w 53"/>
                  <a:gd name="T1" fmla="*/ 423 h 48"/>
                  <a:gd name="T2" fmla="*/ 2372 w 53"/>
                  <a:gd name="T3" fmla="*/ 696 h 48"/>
                  <a:gd name="T4" fmla="*/ 2462 w 53"/>
                  <a:gd name="T5" fmla="*/ 976 h 48"/>
                  <a:gd name="T6" fmla="*/ 2462 w 53"/>
                  <a:gd name="T7" fmla="*/ 1251 h 48"/>
                  <a:gd name="T8" fmla="*/ 2551 w 53"/>
                  <a:gd name="T9" fmla="*/ 1442 h 48"/>
                  <a:gd name="T10" fmla="*/ 2372 w 53"/>
                  <a:gd name="T11" fmla="*/ 1725 h 48"/>
                  <a:gd name="T12" fmla="*/ 2148 w 53"/>
                  <a:gd name="T13" fmla="*/ 1996 h 48"/>
                  <a:gd name="T14" fmla="*/ 1915 w 53"/>
                  <a:gd name="T15" fmla="*/ 2332 h 48"/>
                  <a:gd name="T16" fmla="*/ 1769 w 53"/>
                  <a:gd name="T17" fmla="*/ 2581 h 48"/>
                  <a:gd name="T18" fmla="*/ 1295 w 53"/>
                  <a:gd name="T19" fmla="*/ 2429 h 48"/>
                  <a:gd name="T20" fmla="*/ 910 w 53"/>
                  <a:gd name="T21" fmla="*/ 2168 h 48"/>
                  <a:gd name="T22" fmla="*/ 469 w 53"/>
                  <a:gd name="T23" fmla="*/ 1996 h 48"/>
                  <a:gd name="T24" fmla="*/ 0 w 53"/>
                  <a:gd name="T25" fmla="*/ 1829 h 48"/>
                  <a:gd name="T26" fmla="*/ 144 w 53"/>
                  <a:gd name="T27" fmla="*/ 1568 h 48"/>
                  <a:gd name="T28" fmla="*/ 234 w 53"/>
                  <a:gd name="T29" fmla="*/ 1317 h 48"/>
                  <a:gd name="T30" fmla="*/ 380 w 53"/>
                  <a:gd name="T31" fmla="*/ 1014 h 48"/>
                  <a:gd name="T32" fmla="*/ 469 w 53"/>
                  <a:gd name="T33" fmla="*/ 806 h 48"/>
                  <a:gd name="T34" fmla="*/ 617 w 53"/>
                  <a:gd name="T35" fmla="*/ 593 h 48"/>
                  <a:gd name="T36" fmla="*/ 761 w 53"/>
                  <a:gd name="T37" fmla="*/ 395 h 48"/>
                  <a:gd name="T38" fmla="*/ 910 w 53"/>
                  <a:gd name="T39" fmla="*/ 240 h 48"/>
                  <a:gd name="T40" fmla="*/ 1058 w 53"/>
                  <a:gd name="T41" fmla="*/ 0 h 48"/>
                  <a:gd name="T42" fmla="*/ 1387 w 53"/>
                  <a:gd name="T43" fmla="*/ 95 h 48"/>
                  <a:gd name="T44" fmla="*/ 1679 w 53"/>
                  <a:gd name="T45" fmla="*/ 257 h 48"/>
                  <a:gd name="T46" fmla="*/ 2004 w 53"/>
                  <a:gd name="T47" fmla="*/ 395 h 48"/>
                  <a:gd name="T48" fmla="*/ 2314 w 53"/>
                  <a:gd name="T49" fmla="*/ 423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3"/>
                  <a:gd name="T76" fmla="*/ 0 h 48"/>
                  <a:gd name="T77" fmla="*/ 53 w 53"/>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3" h="48">
                    <a:moveTo>
                      <a:pt x="48" y="8"/>
                    </a:moveTo>
                    <a:lnTo>
                      <a:pt x="49" y="13"/>
                    </a:lnTo>
                    <a:lnTo>
                      <a:pt x="51" y="18"/>
                    </a:lnTo>
                    <a:lnTo>
                      <a:pt x="51" y="23"/>
                    </a:lnTo>
                    <a:lnTo>
                      <a:pt x="53" y="27"/>
                    </a:lnTo>
                    <a:lnTo>
                      <a:pt x="49" y="32"/>
                    </a:lnTo>
                    <a:lnTo>
                      <a:pt x="45" y="37"/>
                    </a:lnTo>
                    <a:lnTo>
                      <a:pt x="40" y="43"/>
                    </a:lnTo>
                    <a:lnTo>
                      <a:pt x="37" y="48"/>
                    </a:lnTo>
                    <a:lnTo>
                      <a:pt x="27" y="45"/>
                    </a:lnTo>
                    <a:lnTo>
                      <a:pt x="19" y="40"/>
                    </a:lnTo>
                    <a:lnTo>
                      <a:pt x="10" y="37"/>
                    </a:lnTo>
                    <a:lnTo>
                      <a:pt x="0" y="34"/>
                    </a:lnTo>
                    <a:lnTo>
                      <a:pt x="3" y="29"/>
                    </a:lnTo>
                    <a:lnTo>
                      <a:pt x="5" y="24"/>
                    </a:lnTo>
                    <a:lnTo>
                      <a:pt x="8" y="19"/>
                    </a:lnTo>
                    <a:lnTo>
                      <a:pt x="10" y="15"/>
                    </a:lnTo>
                    <a:lnTo>
                      <a:pt x="13" y="11"/>
                    </a:lnTo>
                    <a:lnTo>
                      <a:pt x="16" y="7"/>
                    </a:lnTo>
                    <a:lnTo>
                      <a:pt x="19" y="4"/>
                    </a:lnTo>
                    <a:lnTo>
                      <a:pt x="22" y="0"/>
                    </a:lnTo>
                    <a:lnTo>
                      <a:pt x="29" y="2"/>
                    </a:lnTo>
                    <a:lnTo>
                      <a:pt x="35" y="5"/>
                    </a:lnTo>
                    <a:lnTo>
                      <a:pt x="42" y="7"/>
                    </a:lnTo>
                    <a:lnTo>
                      <a:pt x="48" y="8"/>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 name="Freeform 656"/>
              <p:cNvSpPr>
                <a:spLocks/>
              </p:cNvSpPr>
              <p:nvPr/>
            </p:nvSpPr>
            <p:spPr bwMode="auto">
              <a:xfrm>
                <a:off x="1809" y="2719"/>
                <a:ext cx="29" cy="66"/>
              </a:xfrm>
              <a:custGeom>
                <a:avLst/>
                <a:gdLst>
                  <a:gd name="T0" fmla="*/ 0 w 18"/>
                  <a:gd name="T1" fmla="*/ 830 h 40"/>
                  <a:gd name="T2" fmla="*/ 0 w 18"/>
                  <a:gd name="T3" fmla="*/ 1173 h 40"/>
                  <a:gd name="T4" fmla="*/ 0 w 18"/>
                  <a:gd name="T5" fmla="*/ 1492 h 40"/>
                  <a:gd name="T6" fmla="*/ 0 w 18"/>
                  <a:gd name="T7" fmla="*/ 1860 h 40"/>
                  <a:gd name="T8" fmla="*/ 89 w 18"/>
                  <a:gd name="T9" fmla="*/ 2199 h 40"/>
                  <a:gd name="T10" fmla="*/ 230 w 18"/>
                  <a:gd name="T11" fmla="*/ 1935 h 40"/>
                  <a:gd name="T12" fmla="*/ 459 w 18"/>
                  <a:gd name="T13" fmla="*/ 1596 h 40"/>
                  <a:gd name="T14" fmla="*/ 651 w 18"/>
                  <a:gd name="T15" fmla="*/ 1333 h 40"/>
                  <a:gd name="T16" fmla="*/ 823 w 18"/>
                  <a:gd name="T17" fmla="*/ 1030 h 40"/>
                  <a:gd name="T18" fmla="*/ 740 w 18"/>
                  <a:gd name="T19" fmla="*/ 830 h 40"/>
                  <a:gd name="T20" fmla="*/ 651 w 18"/>
                  <a:gd name="T21" fmla="*/ 561 h 40"/>
                  <a:gd name="T22" fmla="*/ 598 w 18"/>
                  <a:gd name="T23" fmla="*/ 261 h 40"/>
                  <a:gd name="T24" fmla="*/ 511 w 18"/>
                  <a:gd name="T25" fmla="*/ 0 h 40"/>
                  <a:gd name="T26" fmla="*/ 371 w 18"/>
                  <a:gd name="T27" fmla="*/ 158 h 40"/>
                  <a:gd name="T28" fmla="*/ 317 w 18"/>
                  <a:gd name="T29" fmla="*/ 401 h 40"/>
                  <a:gd name="T30" fmla="*/ 143 w 18"/>
                  <a:gd name="T31" fmla="*/ 602 h 40"/>
                  <a:gd name="T32" fmla="*/ 0 w 18"/>
                  <a:gd name="T33" fmla="*/ 830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
                  <a:gd name="T52" fmla="*/ 0 h 40"/>
                  <a:gd name="T53" fmla="*/ 18 w 18"/>
                  <a:gd name="T54" fmla="*/ 40 h 4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 h="40">
                    <a:moveTo>
                      <a:pt x="0" y="15"/>
                    </a:moveTo>
                    <a:lnTo>
                      <a:pt x="0" y="21"/>
                    </a:lnTo>
                    <a:lnTo>
                      <a:pt x="0" y="27"/>
                    </a:lnTo>
                    <a:lnTo>
                      <a:pt x="0" y="34"/>
                    </a:lnTo>
                    <a:lnTo>
                      <a:pt x="2" y="40"/>
                    </a:lnTo>
                    <a:lnTo>
                      <a:pt x="5" y="35"/>
                    </a:lnTo>
                    <a:lnTo>
                      <a:pt x="10" y="29"/>
                    </a:lnTo>
                    <a:lnTo>
                      <a:pt x="14" y="24"/>
                    </a:lnTo>
                    <a:lnTo>
                      <a:pt x="18" y="19"/>
                    </a:lnTo>
                    <a:lnTo>
                      <a:pt x="16" y="15"/>
                    </a:lnTo>
                    <a:lnTo>
                      <a:pt x="14" y="10"/>
                    </a:lnTo>
                    <a:lnTo>
                      <a:pt x="13" y="5"/>
                    </a:lnTo>
                    <a:lnTo>
                      <a:pt x="11" y="0"/>
                    </a:lnTo>
                    <a:lnTo>
                      <a:pt x="8" y="3"/>
                    </a:lnTo>
                    <a:lnTo>
                      <a:pt x="7" y="7"/>
                    </a:lnTo>
                    <a:lnTo>
                      <a:pt x="3" y="11"/>
                    </a:lnTo>
                    <a:lnTo>
                      <a:pt x="0" y="15"/>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7" name="Freeform 657"/>
              <p:cNvSpPr>
                <a:spLocks/>
              </p:cNvSpPr>
              <p:nvPr/>
            </p:nvSpPr>
            <p:spPr bwMode="auto">
              <a:xfrm>
                <a:off x="1768" y="2706"/>
                <a:ext cx="62" cy="39"/>
              </a:xfrm>
              <a:custGeom>
                <a:avLst/>
                <a:gdLst>
                  <a:gd name="T0" fmla="*/ 1906 w 38"/>
                  <a:gd name="T1" fmla="*/ 384 h 24"/>
                  <a:gd name="T2" fmla="*/ 1759 w 38"/>
                  <a:gd name="T3" fmla="*/ 622 h 24"/>
                  <a:gd name="T4" fmla="*/ 1607 w 38"/>
                  <a:gd name="T5" fmla="*/ 774 h 24"/>
                  <a:gd name="T6" fmla="*/ 1411 w 38"/>
                  <a:gd name="T7" fmla="*/ 1011 h 24"/>
                  <a:gd name="T8" fmla="*/ 1260 w 38"/>
                  <a:gd name="T9" fmla="*/ 1159 h 24"/>
                  <a:gd name="T10" fmla="*/ 956 w 38"/>
                  <a:gd name="T11" fmla="*/ 1011 h 24"/>
                  <a:gd name="T12" fmla="*/ 625 w 38"/>
                  <a:gd name="T13" fmla="*/ 921 h 24"/>
                  <a:gd name="T14" fmla="*/ 300 w 38"/>
                  <a:gd name="T15" fmla="*/ 774 h 24"/>
                  <a:gd name="T16" fmla="*/ 0 w 38"/>
                  <a:gd name="T17" fmla="*/ 713 h 24"/>
                  <a:gd name="T18" fmla="*/ 147 w 38"/>
                  <a:gd name="T19" fmla="*/ 531 h 24"/>
                  <a:gd name="T20" fmla="*/ 300 w 38"/>
                  <a:gd name="T21" fmla="*/ 327 h 24"/>
                  <a:gd name="T22" fmla="*/ 452 w 38"/>
                  <a:gd name="T23" fmla="*/ 202 h 24"/>
                  <a:gd name="T24" fmla="*/ 625 w 38"/>
                  <a:gd name="T25" fmla="*/ 0 h 24"/>
                  <a:gd name="T26" fmla="*/ 956 w 38"/>
                  <a:gd name="T27" fmla="*/ 89 h 24"/>
                  <a:gd name="T28" fmla="*/ 1260 w 38"/>
                  <a:gd name="T29" fmla="*/ 202 h 24"/>
                  <a:gd name="T30" fmla="*/ 1607 w 38"/>
                  <a:gd name="T31" fmla="*/ 327 h 24"/>
                  <a:gd name="T32" fmla="*/ 1906 w 38"/>
                  <a:gd name="T33" fmla="*/ 384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8"/>
                  <a:gd name="T52" fmla="*/ 0 h 24"/>
                  <a:gd name="T53" fmla="*/ 38 w 38"/>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8" h="24">
                    <a:moveTo>
                      <a:pt x="38" y="8"/>
                    </a:moveTo>
                    <a:lnTo>
                      <a:pt x="35" y="13"/>
                    </a:lnTo>
                    <a:lnTo>
                      <a:pt x="32" y="16"/>
                    </a:lnTo>
                    <a:lnTo>
                      <a:pt x="28" y="21"/>
                    </a:lnTo>
                    <a:lnTo>
                      <a:pt x="25" y="24"/>
                    </a:lnTo>
                    <a:lnTo>
                      <a:pt x="19" y="21"/>
                    </a:lnTo>
                    <a:lnTo>
                      <a:pt x="12" y="19"/>
                    </a:lnTo>
                    <a:lnTo>
                      <a:pt x="6" y="16"/>
                    </a:lnTo>
                    <a:lnTo>
                      <a:pt x="0" y="15"/>
                    </a:lnTo>
                    <a:lnTo>
                      <a:pt x="3" y="11"/>
                    </a:lnTo>
                    <a:lnTo>
                      <a:pt x="6" y="7"/>
                    </a:lnTo>
                    <a:lnTo>
                      <a:pt x="9" y="4"/>
                    </a:lnTo>
                    <a:lnTo>
                      <a:pt x="12" y="0"/>
                    </a:lnTo>
                    <a:lnTo>
                      <a:pt x="19" y="2"/>
                    </a:lnTo>
                    <a:lnTo>
                      <a:pt x="25" y="4"/>
                    </a:lnTo>
                    <a:lnTo>
                      <a:pt x="32" y="7"/>
                    </a:lnTo>
                    <a:lnTo>
                      <a:pt x="38" y="8"/>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 name="Freeform 658"/>
              <p:cNvSpPr>
                <a:spLocks/>
              </p:cNvSpPr>
              <p:nvPr/>
            </p:nvSpPr>
            <p:spPr bwMode="auto">
              <a:xfrm>
                <a:off x="1812" y="2723"/>
                <a:ext cx="102" cy="93"/>
              </a:xfrm>
              <a:custGeom>
                <a:avLst/>
                <a:gdLst>
                  <a:gd name="T0" fmla="*/ 2894 w 62"/>
                  <a:gd name="T1" fmla="*/ 452 h 57"/>
                  <a:gd name="T2" fmla="*/ 2932 w 62"/>
                  <a:gd name="T3" fmla="*/ 798 h 57"/>
                  <a:gd name="T4" fmla="*/ 3169 w 62"/>
                  <a:gd name="T5" fmla="*/ 1044 h 57"/>
                  <a:gd name="T6" fmla="*/ 3231 w 62"/>
                  <a:gd name="T7" fmla="*/ 1260 h 57"/>
                  <a:gd name="T8" fmla="*/ 3327 w 62"/>
                  <a:gd name="T9" fmla="*/ 1607 h 57"/>
                  <a:gd name="T10" fmla="*/ 3078 w 62"/>
                  <a:gd name="T11" fmla="*/ 1906 h 57"/>
                  <a:gd name="T12" fmla="*/ 2795 w 62"/>
                  <a:gd name="T13" fmla="*/ 2209 h 57"/>
                  <a:gd name="T14" fmla="*/ 2520 w 62"/>
                  <a:gd name="T15" fmla="*/ 2545 h 57"/>
                  <a:gd name="T16" fmla="*/ 2315 w 62"/>
                  <a:gd name="T17" fmla="*/ 2870 h 57"/>
                  <a:gd name="T18" fmla="*/ 1724 w 62"/>
                  <a:gd name="T19" fmla="*/ 2715 h 57"/>
                  <a:gd name="T20" fmla="*/ 1171 w 62"/>
                  <a:gd name="T21" fmla="*/ 2470 h 57"/>
                  <a:gd name="T22" fmla="*/ 592 w 62"/>
                  <a:gd name="T23" fmla="*/ 2209 h 57"/>
                  <a:gd name="T24" fmla="*/ 0 w 62"/>
                  <a:gd name="T25" fmla="*/ 2056 h 57"/>
                  <a:gd name="T26" fmla="*/ 156 w 62"/>
                  <a:gd name="T27" fmla="*/ 1759 h 57"/>
                  <a:gd name="T28" fmla="*/ 316 w 62"/>
                  <a:gd name="T29" fmla="*/ 1411 h 57"/>
                  <a:gd name="T30" fmla="*/ 490 w 62"/>
                  <a:gd name="T31" fmla="*/ 1202 h 57"/>
                  <a:gd name="T32" fmla="*/ 650 w 62"/>
                  <a:gd name="T33" fmla="*/ 865 h 57"/>
                  <a:gd name="T34" fmla="*/ 855 w 62"/>
                  <a:gd name="T35" fmla="*/ 640 h 57"/>
                  <a:gd name="T36" fmla="*/ 1069 w 62"/>
                  <a:gd name="T37" fmla="*/ 392 h 57"/>
                  <a:gd name="T38" fmla="*/ 1270 w 62"/>
                  <a:gd name="T39" fmla="*/ 240 h 57"/>
                  <a:gd name="T40" fmla="*/ 1421 w 62"/>
                  <a:gd name="T41" fmla="*/ 0 h 57"/>
                  <a:gd name="T42" fmla="*/ 1759 w 62"/>
                  <a:gd name="T43" fmla="*/ 55 h 57"/>
                  <a:gd name="T44" fmla="*/ 2155 w 62"/>
                  <a:gd name="T45" fmla="*/ 240 h 57"/>
                  <a:gd name="T46" fmla="*/ 2520 w 62"/>
                  <a:gd name="T47" fmla="*/ 300 h 57"/>
                  <a:gd name="T48" fmla="*/ 2894 w 62"/>
                  <a:gd name="T49" fmla="*/ 452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2"/>
                  <a:gd name="T76" fmla="*/ 0 h 57"/>
                  <a:gd name="T77" fmla="*/ 62 w 62"/>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2" h="57">
                    <a:moveTo>
                      <a:pt x="54" y="9"/>
                    </a:moveTo>
                    <a:lnTo>
                      <a:pt x="55" y="16"/>
                    </a:lnTo>
                    <a:lnTo>
                      <a:pt x="59" y="21"/>
                    </a:lnTo>
                    <a:lnTo>
                      <a:pt x="60" y="25"/>
                    </a:lnTo>
                    <a:lnTo>
                      <a:pt x="62" y="32"/>
                    </a:lnTo>
                    <a:lnTo>
                      <a:pt x="57" y="38"/>
                    </a:lnTo>
                    <a:lnTo>
                      <a:pt x="52" y="44"/>
                    </a:lnTo>
                    <a:lnTo>
                      <a:pt x="47" y="51"/>
                    </a:lnTo>
                    <a:lnTo>
                      <a:pt x="43" y="57"/>
                    </a:lnTo>
                    <a:lnTo>
                      <a:pt x="32" y="54"/>
                    </a:lnTo>
                    <a:lnTo>
                      <a:pt x="22" y="49"/>
                    </a:lnTo>
                    <a:lnTo>
                      <a:pt x="11" y="44"/>
                    </a:lnTo>
                    <a:lnTo>
                      <a:pt x="0" y="41"/>
                    </a:lnTo>
                    <a:lnTo>
                      <a:pt x="3" y="35"/>
                    </a:lnTo>
                    <a:lnTo>
                      <a:pt x="6" y="28"/>
                    </a:lnTo>
                    <a:lnTo>
                      <a:pt x="9" y="24"/>
                    </a:lnTo>
                    <a:lnTo>
                      <a:pt x="12" y="17"/>
                    </a:lnTo>
                    <a:lnTo>
                      <a:pt x="16" y="13"/>
                    </a:lnTo>
                    <a:lnTo>
                      <a:pt x="20" y="8"/>
                    </a:lnTo>
                    <a:lnTo>
                      <a:pt x="24" y="5"/>
                    </a:lnTo>
                    <a:lnTo>
                      <a:pt x="27" y="0"/>
                    </a:lnTo>
                    <a:lnTo>
                      <a:pt x="33" y="1"/>
                    </a:lnTo>
                    <a:lnTo>
                      <a:pt x="40" y="5"/>
                    </a:lnTo>
                    <a:lnTo>
                      <a:pt x="47" y="6"/>
                    </a:lnTo>
                    <a:lnTo>
                      <a:pt x="54"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 name="Freeform 659"/>
              <p:cNvSpPr>
                <a:spLocks/>
              </p:cNvSpPr>
              <p:nvPr/>
            </p:nvSpPr>
            <p:spPr bwMode="auto">
              <a:xfrm>
                <a:off x="1820" y="2731"/>
                <a:ext cx="85" cy="77"/>
              </a:xfrm>
              <a:custGeom>
                <a:avLst/>
                <a:gdLst>
                  <a:gd name="T0" fmla="*/ 2408 w 52"/>
                  <a:gd name="T1" fmla="*/ 405 h 47"/>
                  <a:gd name="T2" fmla="*/ 2498 w 52"/>
                  <a:gd name="T3" fmla="*/ 634 h 47"/>
                  <a:gd name="T4" fmla="*/ 2555 w 52"/>
                  <a:gd name="T5" fmla="*/ 888 h 47"/>
                  <a:gd name="T6" fmla="*/ 2555 w 52"/>
                  <a:gd name="T7" fmla="*/ 1144 h 47"/>
                  <a:gd name="T8" fmla="*/ 2648 w 52"/>
                  <a:gd name="T9" fmla="*/ 1391 h 47"/>
                  <a:gd name="T10" fmla="*/ 2498 w 52"/>
                  <a:gd name="T11" fmla="*/ 1627 h 47"/>
                  <a:gd name="T12" fmla="*/ 2249 w 52"/>
                  <a:gd name="T13" fmla="*/ 1874 h 47"/>
                  <a:gd name="T14" fmla="*/ 2004 w 52"/>
                  <a:gd name="T15" fmla="*/ 2220 h 47"/>
                  <a:gd name="T16" fmla="*/ 1836 w 52"/>
                  <a:gd name="T17" fmla="*/ 2426 h 47"/>
                  <a:gd name="T18" fmla="*/ 1376 w 52"/>
                  <a:gd name="T19" fmla="*/ 2279 h 47"/>
                  <a:gd name="T20" fmla="*/ 969 w 52"/>
                  <a:gd name="T21" fmla="*/ 2031 h 47"/>
                  <a:gd name="T22" fmla="*/ 481 w 52"/>
                  <a:gd name="T23" fmla="*/ 1874 h 47"/>
                  <a:gd name="T24" fmla="*/ 0 w 52"/>
                  <a:gd name="T25" fmla="*/ 1702 h 47"/>
                  <a:gd name="T26" fmla="*/ 150 w 52"/>
                  <a:gd name="T27" fmla="*/ 1455 h 47"/>
                  <a:gd name="T28" fmla="*/ 206 w 52"/>
                  <a:gd name="T29" fmla="*/ 1206 h 47"/>
                  <a:gd name="T30" fmla="*/ 337 w 52"/>
                  <a:gd name="T31" fmla="*/ 993 h 47"/>
                  <a:gd name="T32" fmla="*/ 551 w 52"/>
                  <a:gd name="T33" fmla="*/ 736 h 47"/>
                  <a:gd name="T34" fmla="*/ 721 w 52"/>
                  <a:gd name="T35" fmla="*/ 567 h 47"/>
                  <a:gd name="T36" fmla="*/ 879 w 52"/>
                  <a:gd name="T37" fmla="*/ 308 h 47"/>
                  <a:gd name="T38" fmla="*/ 969 w 52"/>
                  <a:gd name="T39" fmla="*/ 151 h 47"/>
                  <a:gd name="T40" fmla="*/ 1123 w 52"/>
                  <a:gd name="T41" fmla="*/ 0 h 47"/>
                  <a:gd name="T42" fmla="*/ 1437 w 52"/>
                  <a:gd name="T43" fmla="*/ 56 h 47"/>
                  <a:gd name="T44" fmla="*/ 1769 w 52"/>
                  <a:gd name="T45" fmla="*/ 211 h 47"/>
                  <a:gd name="T46" fmla="*/ 2100 w 52"/>
                  <a:gd name="T47" fmla="*/ 308 h 47"/>
                  <a:gd name="T48" fmla="*/ 2408 w 52"/>
                  <a:gd name="T49" fmla="*/ 405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
                  <a:gd name="T76" fmla="*/ 0 h 47"/>
                  <a:gd name="T77" fmla="*/ 52 w 52"/>
                  <a:gd name="T78" fmla="*/ 47 h 4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 h="47">
                    <a:moveTo>
                      <a:pt x="47" y="8"/>
                    </a:moveTo>
                    <a:lnTo>
                      <a:pt x="49" y="12"/>
                    </a:lnTo>
                    <a:lnTo>
                      <a:pt x="50" y="17"/>
                    </a:lnTo>
                    <a:lnTo>
                      <a:pt x="50" y="22"/>
                    </a:lnTo>
                    <a:lnTo>
                      <a:pt x="52" y="27"/>
                    </a:lnTo>
                    <a:lnTo>
                      <a:pt x="49" y="31"/>
                    </a:lnTo>
                    <a:lnTo>
                      <a:pt x="44" y="36"/>
                    </a:lnTo>
                    <a:lnTo>
                      <a:pt x="39" y="43"/>
                    </a:lnTo>
                    <a:lnTo>
                      <a:pt x="36" y="47"/>
                    </a:lnTo>
                    <a:lnTo>
                      <a:pt x="27" y="44"/>
                    </a:lnTo>
                    <a:lnTo>
                      <a:pt x="19" y="39"/>
                    </a:lnTo>
                    <a:lnTo>
                      <a:pt x="9" y="36"/>
                    </a:lnTo>
                    <a:lnTo>
                      <a:pt x="0" y="33"/>
                    </a:lnTo>
                    <a:lnTo>
                      <a:pt x="3" y="28"/>
                    </a:lnTo>
                    <a:lnTo>
                      <a:pt x="4" y="23"/>
                    </a:lnTo>
                    <a:lnTo>
                      <a:pt x="7" y="19"/>
                    </a:lnTo>
                    <a:lnTo>
                      <a:pt x="11" y="14"/>
                    </a:lnTo>
                    <a:lnTo>
                      <a:pt x="14" y="11"/>
                    </a:lnTo>
                    <a:lnTo>
                      <a:pt x="17" y="6"/>
                    </a:lnTo>
                    <a:lnTo>
                      <a:pt x="19" y="3"/>
                    </a:lnTo>
                    <a:lnTo>
                      <a:pt x="22" y="0"/>
                    </a:lnTo>
                    <a:lnTo>
                      <a:pt x="28" y="1"/>
                    </a:lnTo>
                    <a:lnTo>
                      <a:pt x="35" y="4"/>
                    </a:lnTo>
                    <a:lnTo>
                      <a:pt x="41" y="6"/>
                    </a:lnTo>
                    <a:lnTo>
                      <a:pt x="47" y="8"/>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0" name="Freeform 660"/>
              <p:cNvSpPr>
                <a:spLocks/>
              </p:cNvSpPr>
              <p:nvPr/>
            </p:nvSpPr>
            <p:spPr bwMode="auto">
              <a:xfrm>
                <a:off x="1878" y="2744"/>
                <a:ext cx="27" cy="64"/>
              </a:xfrm>
              <a:custGeom>
                <a:avLst/>
                <a:gdLst>
                  <a:gd name="T0" fmla="*/ 0 w 17"/>
                  <a:gd name="T1" fmla="*/ 738 h 39"/>
                  <a:gd name="T2" fmla="*/ 0 w 17"/>
                  <a:gd name="T3" fmla="*/ 1062 h 39"/>
                  <a:gd name="T4" fmla="*/ 0 w 17"/>
                  <a:gd name="T5" fmla="*/ 1406 h 39"/>
                  <a:gd name="T6" fmla="*/ 0 w 17"/>
                  <a:gd name="T7" fmla="*/ 1743 h 39"/>
                  <a:gd name="T8" fmla="*/ 52 w 17"/>
                  <a:gd name="T9" fmla="*/ 2046 h 39"/>
                  <a:gd name="T10" fmla="*/ 162 w 17"/>
                  <a:gd name="T11" fmla="*/ 1835 h 39"/>
                  <a:gd name="T12" fmla="*/ 356 w 17"/>
                  <a:gd name="T13" fmla="*/ 1462 h 39"/>
                  <a:gd name="T14" fmla="*/ 565 w 17"/>
                  <a:gd name="T15" fmla="*/ 1211 h 39"/>
                  <a:gd name="T16" fmla="*/ 689 w 17"/>
                  <a:gd name="T17" fmla="*/ 999 h 39"/>
                  <a:gd name="T18" fmla="*/ 605 w 17"/>
                  <a:gd name="T19" fmla="*/ 738 h 39"/>
                  <a:gd name="T20" fmla="*/ 605 w 17"/>
                  <a:gd name="T21" fmla="*/ 487 h 39"/>
                  <a:gd name="T22" fmla="*/ 565 w 17"/>
                  <a:gd name="T23" fmla="*/ 215 h 39"/>
                  <a:gd name="T24" fmla="*/ 484 w 17"/>
                  <a:gd name="T25" fmla="*/ 0 h 39"/>
                  <a:gd name="T26" fmla="*/ 356 w 17"/>
                  <a:gd name="T27" fmla="*/ 151 h 39"/>
                  <a:gd name="T28" fmla="*/ 257 w 17"/>
                  <a:gd name="T29" fmla="*/ 315 h 39"/>
                  <a:gd name="T30" fmla="*/ 132 w 17"/>
                  <a:gd name="T31" fmla="*/ 579 h 39"/>
                  <a:gd name="T32" fmla="*/ 0 w 17"/>
                  <a:gd name="T33" fmla="*/ 738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
                  <a:gd name="T52" fmla="*/ 0 h 39"/>
                  <a:gd name="T53" fmla="*/ 17 w 17"/>
                  <a:gd name="T54" fmla="*/ 39 h 3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 h="39">
                    <a:moveTo>
                      <a:pt x="0" y="14"/>
                    </a:moveTo>
                    <a:lnTo>
                      <a:pt x="0" y="20"/>
                    </a:lnTo>
                    <a:lnTo>
                      <a:pt x="0" y="27"/>
                    </a:lnTo>
                    <a:lnTo>
                      <a:pt x="0" y="33"/>
                    </a:lnTo>
                    <a:lnTo>
                      <a:pt x="1" y="39"/>
                    </a:lnTo>
                    <a:lnTo>
                      <a:pt x="4" y="35"/>
                    </a:lnTo>
                    <a:lnTo>
                      <a:pt x="9" y="28"/>
                    </a:lnTo>
                    <a:lnTo>
                      <a:pt x="14" y="23"/>
                    </a:lnTo>
                    <a:lnTo>
                      <a:pt x="17" y="19"/>
                    </a:lnTo>
                    <a:lnTo>
                      <a:pt x="15" y="14"/>
                    </a:lnTo>
                    <a:lnTo>
                      <a:pt x="15" y="9"/>
                    </a:lnTo>
                    <a:lnTo>
                      <a:pt x="14" y="4"/>
                    </a:lnTo>
                    <a:lnTo>
                      <a:pt x="12" y="0"/>
                    </a:lnTo>
                    <a:lnTo>
                      <a:pt x="9" y="3"/>
                    </a:lnTo>
                    <a:lnTo>
                      <a:pt x="6" y="6"/>
                    </a:lnTo>
                    <a:lnTo>
                      <a:pt x="3" y="11"/>
                    </a:lnTo>
                    <a:lnTo>
                      <a:pt x="0" y="14"/>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1" name="Freeform 661"/>
              <p:cNvSpPr>
                <a:spLocks/>
              </p:cNvSpPr>
              <p:nvPr/>
            </p:nvSpPr>
            <p:spPr bwMode="auto">
              <a:xfrm>
                <a:off x="1838" y="2731"/>
                <a:ext cx="59" cy="37"/>
              </a:xfrm>
              <a:custGeom>
                <a:avLst/>
                <a:gdLst>
                  <a:gd name="T0" fmla="*/ 1883 w 36"/>
                  <a:gd name="T1" fmla="*/ 404 h 23"/>
                  <a:gd name="T2" fmla="*/ 1703 w 36"/>
                  <a:gd name="T3" fmla="*/ 539 h 23"/>
                  <a:gd name="T4" fmla="*/ 1550 w 36"/>
                  <a:gd name="T5" fmla="*/ 730 h 23"/>
                  <a:gd name="T6" fmla="*/ 1391 w 36"/>
                  <a:gd name="T7" fmla="*/ 883 h 23"/>
                  <a:gd name="T8" fmla="*/ 1241 w 36"/>
                  <a:gd name="T9" fmla="*/ 1046 h 23"/>
                  <a:gd name="T10" fmla="*/ 888 w 36"/>
                  <a:gd name="T11" fmla="*/ 883 h 23"/>
                  <a:gd name="T12" fmla="*/ 634 w 36"/>
                  <a:gd name="T13" fmla="*/ 867 h 23"/>
                  <a:gd name="T14" fmla="*/ 308 w 36"/>
                  <a:gd name="T15" fmla="*/ 730 h 23"/>
                  <a:gd name="T16" fmla="*/ 0 w 36"/>
                  <a:gd name="T17" fmla="*/ 650 h 23"/>
                  <a:gd name="T18" fmla="*/ 151 w 36"/>
                  <a:gd name="T19" fmla="*/ 507 h 23"/>
                  <a:gd name="T20" fmla="*/ 308 w 36"/>
                  <a:gd name="T21" fmla="*/ 282 h 23"/>
                  <a:gd name="T22" fmla="*/ 405 w 36"/>
                  <a:gd name="T23" fmla="*/ 142 h 23"/>
                  <a:gd name="T24" fmla="*/ 577 w 36"/>
                  <a:gd name="T25" fmla="*/ 0 h 23"/>
                  <a:gd name="T26" fmla="*/ 888 w 36"/>
                  <a:gd name="T27" fmla="*/ 55 h 23"/>
                  <a:gd name="T28" fmla="*/ 1241 w 36"/>
                  <a:gd name="T29" fmla="*/ 175 h 23"/>
                  <a:gd name="T30" fmla="*/ 1550 w 36"/>
                  <a:gd name="T31" fmla="*/ 282 h 23"/>
                  <a:gd name="T32" fmla="*/ 1883 w 36"/>
                  <a:gd name="T33" fmla="*/ 404 h 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6"/>
                  <a:gd name="T52" fmla="*/ 0 h 23"/>
                  <a:gd name="T53" fmla="*/ 36 w 36"/>
                  <a:gd name="T54" fmla="*/ 23 h 2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6" h="23">
                    <a:moveTo>
                      <a:pt x="36" y="9"/>
                    </a:moveTo>
                    <a:lnTo>
                      <a:pt x="33" y="12"/>
                    </a:lnTo>
                    <a:lnTo>
                      <a:pt x="30" y="16"/>
                    </a:lnTo>
                    <a:lnTo>
                      <a:pt x="27" y="20"/>
                    </a:lnTo>
                    <a:lnTo>
                      <a:pt x="24" y="23"/>
                    </a:lnTo>
                    <a:lnTo>
                      <a:pt x="17" y="20"/>
                    </a:lnTo>
                    <a:lnTo>
                      <a:pt x="12" y="19"/>
                    </a:lnTo>
                    <a:lnTo>
                      <a:pt x="6" y="16"/>
                    </a:lnTo>
                    <a:lnTo>
                      <a:pt x="0" y="14"/>
                    </a:lnTo>
                    <a:lnTo>
                      <a:pt x="3" y="11"/>
                    </a:lnTo>
                    <a:lnTo>
                      <a:pt x="6" y="6"/>
                    </a:lnTo>
                    <a:lnTo>
                      <a:pt x="8" y="3"/>
                    </a:lnTo>
                    <a:lnTo>
                      <a:pt x="11" y="0"/>
                    </a:lnTo>
                    <a:lnTo>
                      <a:pt x="17" y="1"/>
                    </a:lnTo>
                    <a:lnTo>
                      <a:pt x="24" y="4"/>
                    </a:lnTo>
                    <a:lnTo>
                      <a:pt x="30" y="6"/>
                    </a:lnTo>
                    <a:lnTo>
                      <a:pt x="36" y="9"/>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2" name="Freeform 662"/>
              <p:cNvSpPr>
                <a:spLocks/>
              </p:cNvSpPr>
              <p:nvPr/>
            </p:nvSpPr>
            <p:spPr bwMode="auto">
              <a:xfrm>
                <a:off x="1879" y="2745"/>
                <a:ext cx="102" cy="94"/>
              </a:xfrm>
              <a:custGeom>
                <a:avLst/>
                <a:gdLst>
                  <a:gd name="T0" fmla="*/ 2894 w 62"/>
                  <a:gd name="T1" fmla="*/ 600 h 57"/>
                  <a:gd name="T2" fmla="*/ 2988 w 62"/>
                  <a:gd name="T3" fmla="*/ 864 h 57"/>
                  <a:gd name="T4" fmla="*/ 3169 w 62"/>
                  <a:gd name="T5" fmla="*/ 1169 h 57"/>
                  <a:gd name="T6" fmla="*/ 3269 w 62"/>
                  <a:gd name="T7" fmla="*/ 1425 h 57"/>
                  <a:gd name="T8" fmla="*/ 3327 w 62"/>
                  <a:gd name="T9" fmla="*/ 1746 h 57"/>
                  <a:gd name="T10" fmla="*/ 3078 w 62"/>
                  <a:gd name="T11" fmla="*/ 2099 h 57"/>
                  <a:gd name="T12" fmla="*/ 2836 w 62"/>
                  <a:gd name="T13" fmla="*/ 2447 h 57"/>
                  <a:gd name="T14" fmla="*/ 2580 w 62"/>
                  <a:gd name="T15" fmla="*/ 2794 h 57"/>
                  <a:gd name="T16" fmla="*/ 2315 w 62"/>
                  <a:gd name="T17" fmla="*/ 3122 h 57"/>
                  <a:gd name="T18" fmla="*/ 1724 w 62"/>
                  <a:gd name="T19" fmla="*/ 2950 h 57"/>
                  <a:gd name="T20" fmla="*/ 1145 w 62"/>
                  <a:gd name="T21" fmla="*/ 2690 h 57"/>
                  <a:gd name="T22" fmla="*/ 520 w 62"/>
                  <a:gd name="T23" fmla="*/ 2447 h 57"/>
                  <a:gd name="T24" fmla="*/ 0 w 62"/>
                  <a:gd name="T25" fmla="*/ 2258 h 57"/>
                  <a:gd name="T26" fmla="*/ 156 w 62"/>
                  <a:gd name="T27" fmla="*/ 1928 h 57"/>
                  <a:gd name="T28" fmla="*/ 316 w 62"/>
                  <a:gd name="T29" fmla="*/ 1583 h 57"/>
                  <a:gd name="T30" fmla="*/ 520 w 62"/>
                  <a:gd name="T31" fmla="*/ 1332 h 57"/>
                  <a:gd name="T32" fmla="*/ 696 w 62"/>
                  <a:gd name="T33" fmla="*/ 989 h 57"/>
                  <a:gd name="T34" fmla="*/ 855 w 62"/>
                  <a:gd name="T35" fmla="*/ 709 h 57"/>
                  <a:gd name="T36" fmla="*/ 1010 w 62"/>
                  <a:gd name="T37" fmla="*/ 430 h 57"/>
                  <a:gd name="T38" fmla="*/ 1171 w 62"/>
                  <a:gd name="T39" fmla="*/ 261 h 57"/>
                  <a:gd name="T40" fmla="*/ 1407 w 62"/>
                  <a:gd name="T41" fmla="*/ 0 h 57"/>
                  <a:gd name="T42" fmla="*/ 1759 w 62"/>
                  <a:gd name="T43" fmla="*/ 158 h 57"/>
                  <a:gd name="T44" fmla="*/ 2155 w 62"/>
                  <a:gd name="T45" fmla="*/ 261 h 57"/>
                  <a:gd name="T46" fmla="*/ 2580 w 62"/>
                  <a:gd name="T47" fmla="*/ 430 h 57"/>
                  <a:gd name="T48" fmla="*/ 2894 w 62"/>
                  <a:gd name="T49" fmla="*/ 600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2"/>
                  <a:gd name="T76" fmla="*/ 0 h 57"/>
                  <a:gd name="T77" fmla="*/ 62 w 62"/>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2" h="57">
                    <a:moveTo>
                      <a:pt x="54" y="11"/>
                    </a:moveTo>
                    <a:lnTo>
                      <a:pt x="56" y="16"/>
                    </a:lnTo>
                    <a:lnTo>
                      <a:pt x="59" y="21"/>
                    </a:lnTo>
                    <a:lnTo>
                      <a:pt x="61" y="26"/>
                    </a:lnTo>
                    <a:lnTo>
                      <a:pt x="62" y="32"/>
                    </a:lnTo>
                    <a:lnTo>
                      <a:pt x="57" y="38"/>
                    </a:lnTo>
                    <a:lnTo>
                      <a:pt x="53" y="45"/>
                    </a:lnTo>
                    <a:lnTo>
                      <a:pt x="48" y="51"/>
                    </a:lnTo>
                    <a:lnTo>
                      <a:pt x="43" y="57"/>
                    </a:lnTo>
                    <a:lnTo>
                      <a:pt x="32" y="54"/>
                    </a:lnTo>
                    <a:lnTo>
                      <a:pt x="21" y="49"/>
                    </a:lnTo>
                    <a:lnTo>
                      <a:pt x="10" y="45"/>
                    </a:lnTo>
                    <a:lnTo>
                      <a:pt x="0" y="41"/>
                    </a:lnTo>
                    <a:lnTo>
                      <a:pt x="3" y="35"/>
                    </a:lnTo>
                    <a:lnTo>
                      <a:pt x="6" y="29"/>
                    </a:lnTo>
                    <a:lnTo>
                      <a:pt x="10" y="24"/>
                    </a:lnTo>
                    <a:lnTo>
                      <a:pt x="13" y="18"/>
                    </a:lnTo>
                    <a:lnTo>
                      <a:pt x="16" y="13"/>
                    </a:lnTo>
                    <a:lnTo>
                      <a:pt x="19" y="8"/>
                    </a:lnTo>
                    <a:lnTo>
                      <a:pt x="22" y="5"/>
                    </a:lnTo>
                    <a:lnTo>
                      <a:pt x="26" y="0"/>
                    </a:lnTo>
                    <a:lnTo>
                      <a:pt x="33" y="3"/>
                    </a:lnTo>
                    <a:lnTo>
                      <a:pt x="40" y="5"/>
                    </a:lnTo>
                    <a:lnTo>
                      <a:pt x="48" y="8"/>
                    </a:lnTo>
                    <a:lnTo>
                      <a:pt x="5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3" name="Freeform 663"/>
              <p:cNvSpPr>
                <a:spLocks/>
              </p:cNvSpPr>
              <p:nvPr/>
            </p:nvSpPr>
            <p:spPr bwMode="auto">
              <a:xfrm>
                <a:off x="1887" y="2754"/>
                <a:ext cx="85" cy="78"/>
              </a:xfrm>
              <a:custGeom>
                <a:avLst/>
                <a:gdLst>
                  <a:gd name="T0" fmla="*/ 2442 w 52"/>
                  <a:gd name="T1" fmla="*/ 439 h 48"/>
                  <a:gd name="T2" fmla="*/ 2498 w 52"/>
                  <a:gd name="T3" fmla="*/ 622 h 48"/>
                  <a:gd name="T4" fmla="*/ 2589 w 52"/>
                  <a:gd name="T5" fmla="*/ 829 h 48"/>
                  <a:gd name="T6" fmla="*/ 2589 w 52"/>
                  <a:gd name="T7" fmla="*/ 1090 h 48"/>
                  <a:gd name="T8" fmla="*/ 2648 w 52"/>
                  <a:gd name="T9" fmla="*/ 1326 h 48"/>
                  <a:gd name="T10" fmla="*/ 2498 w 52"/>
                  <a:gd name="T11" fmla="*/ 1554 h 48"/>
                  <a:gd name="T12" fmla="*/ 2249 w 52"/>
                  <a:gd name="T13" fmla="*/ 1771 h 48"/>
                  <a:gd name="T14" fmla="*/ 2022 w 52"/>
                  <a:gd name="T15" fmla="*/ 2100 h 48"/>
                  <a:gd name="T16" fmla="*/ 1836 w 52"/>
                  <a:gd name="T17" fmla="*/ 2334 h 48"/>
                  <a:gd name="T18" fmla="*/ 1376 w 52"/>
                  <a:gd name="T19" fmla="*/ 2155 h 48"/>
                  <a:gd name="T20" fmla="*/ 969 w 52"/>
                  <a:gd name="T21" fmla="*/ 2007 h 48"/>
                  <a:gd name="T22" fmla="*/ 481 w 52"/>
                  <a:gd name="T23" fmla="*/ 1862 h 48"/>
                  <a:gd name="T24" fmla="*/ 0 w 52"/>
                  <a:gd name="T25" fmla="*/ 1708 h 48"/>
                  <a:gd name="T26" fmla="*/ 150 w 52"/>
                  <a:gd name="T27" fmla="*/ 1402 h 48"/>
                  <a:gd name="T28" fmla="*/ 304 w 52"/>
                  <a:gd name="T29" fmla="*/ 1159 h 48"/>
                  <a:gd name="T30" fmla="*/ 400 w 52"/>
                  <a:gd name="T31" fmla="*/ 921 h 48"/>
                  <a:gd name="T32" fmla="*/ 551 w 52"/>
                  <a:gd name="T33" fmla="*/ 679 h 48"/>
                  <a:gd name="T34" fmla="*/ 721 w 52"/>
                  <a:gd name="T35" fmla="*/ 531 h 48"/>
                  <a:gd name="T36" fmla="*/ 879 w 52"/>
                  <a:gd name="T37" fmla="*/ 293 h 48"/>
                  <a:gd name="T38" fmla="*/ 969 w 52"/>
                  <a:gd name="T39" fmla="*/ 145 h 48"/>
                  <a:gd name="T40" fmla="*/ 1123 w 52"/>
                  <a:gd name="T41" fmla="*/ 0 h 48"/>
                  <a:gd name="T42" fmla="*/ 1437 w 52"/>
                  <a:gd name="T43" fmla="*/ 89 h 48"/>
                  <a:gd name="T44" fmla="*/ 1769 w 52"/>
                  <a:gd name="T45" fmla="*/ 236 h 48"/>
                  <a:gd name="T46" fmla="*/ 2100 w 52"/>
                  <a:gd name="T47" fmla="*/ 293 h 48"/>
                  <a:gd name="T48" fmla="*/ 2442 w 52"/>
                  <a:gd name="T49" fmla="*/ 439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
                  <a:gd name="T76" fmla="*/ 0 h 48"/>
                  <a:gd name="T77" fmla="*/ 52 w 52"/>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 h="48">
                    <a:moveTo>
                      <a:pt x="48" y="9"/>
                    </a:moveTo>
                    <a:lnTo>
                      <a:pt x="49" y="13"/>
                    </a:lnTo>
                    <a:lnTo>
                      <a:pt x="51" y="17"/>
                    </a:lnTo>
                    <a:lnTo>
                      <a:pt x="51" y="22"/>
                    </a:lnTo>
                    <a:lnTo>
                      <a:pt x="52" y="27"/>
                    </a:lnTo>
                    <a:lnTo>
                      <a:pt x="49" y="32"/>
                    </a:lnTo>
                    <a:lnTo>
                      <a:pt x="44" y="36"/>
                    </a:lnTo>
                    <a:lnTo>
                      <a:pt x="40" y="43"/>
                    </a:lnTo>
                    <a:lnTo>
                      <a:pt x="36" y="48"/>
                    </a:lnTo>
                    <a:lnTo>
                      <a:pt x="27" y="44"/>
                    </a:lnTo>
                    <a:lnTo>
                      <a:pt x="19" y="41"/>
                    </a:lnTo>
                    <a:lnTo>
                      <a:pt x="9" y="38"/>
                    </a:lnTo>
                    <a:lnTo>
                      <a:pt x="0" y="35"/>
                    </a:lnTo>
                    <a:lnTo>
                      <a:pt x="3" y="29"/>
                    </a:lnTo>
                    <a:lnTo>
                      <a:pt x="6" y="24"/>
                    </a:lnTo>
                    <a:lnTo>
                      <a:pt x="8" y="19"/>
                    </a:lnTo>
                    <a:lnTo>
                      <a:pt x="11" y="14"/>
                    </a:lnTo>
                    <a:lnTo>
                      <a:pt x="14" y="11"/>
                    </a:lnTo>
                    <a:lnTo>
                      <a:pt x="17" y="6"/>
                    </a:lnTo>
                    <a:lnTo>
                      <a:pt x="19" y="3"/>
                    </a:lnTo>
                    <a:lnTo>
                      <a:pt x="22" y="0"/>
                    </a:lnTo>
                    <a:lnTo>
                      <a:pt x="28" y="2"/>
                    </a:lnTo>
                    <a:lnTo>
                      <a:pt x="35" y="5"/>
                    </a:lnTo>
                    <a:lnTo>
                      <a:pt x="41" y="6"/>
                    </a:lnTo>
                    <a:lnTo>
                      <a:pt x="48" y="9"/>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4" name="Freeform 664"/>
              <p:cNvSpPr>
                <a:spLocks/>
              </p:cNvSpPr>
              <p:nvPr/>
            </p:nvSpPr>
            <p:spPr bwMode="auto">
              <a:xfrm>
                <a:off x="1945" y="2768"/>
                <a:ext cx="27" cy="64"/>
              </a:xfrm>
              <a:custGeom>
                <a:avLst/>
                <a:gdLst>
                  <a:gd name="T0" fmla="*/ 0 w 17"/>
                  <a:gd name="T1" fmla="*/ 799 h 39"/>
                  <a:gd name="T2" fmla="*/ 0 w 17"/>
                  <a:gd name="T3" fmla="*/ 1096 h 39"/>
                  <a:gd name="T4" fmla="*/ 52 w 17"/>
                  <a:gd name="T5" fmla="*/ 1392 h 39"/>
                  <a:gd name="T6" fmla="*/ 52 w 17"/>
                  <a:gd name="T7" fmla="*/ 1705 h 39"/>
                  <a:gd name="T8" fmla="*/ 52 w 17"/>
                  <a:gd name="T9" fmla="*/ 2046 h 39"/>
                  <a:gd name="T10" fmla="*/ 210 w 17"/>
                  <a:gd name="T11" fmla="*/ 1799 h 39"/>
                  <a:gd name="T12" fmla="*/ 356 w 17"/>
                  <a:gd name="T13" fmla="*/ 1406 h 39"/>
                  <a:gd name="T14" fmla="*/ 565 w 17"/>
                  <a:gd name="T15" fmla="*/ 1211 h 39"/>
                  <a:gd name="T16" fmla="*/ 689 w 17"/>
                  <a:gd name="T17" fmla="*/ 950 h 39"/>
                  <a:gd name="T18" fmla="*/ 648 w 17"/>
                  <a:gd name="T19" fmla="*/ 668 h 39"/>
                  <a:gd name="T20" fmla="*/ 648 w 17"/>
                  <a:gd name="T21" fmla="*/ 407 h 39"/>
                  <a:gd name="T22" fmla="*/ 565 w 17"/>
                  <a:gd name="T23" fmla="*/ 215 h 39"/>
                  <a:gd name="T24" fmla="*/ 530 w 17"/>
                  <a:gd name="T25" fmla="*/ 0 h 39"/>
                  <a:gd name="T26" fmla="*/ 356 w 17"/>
                  <a:gd name="T27" fmla="*/ 215 h 39"/>
                  <a:gd name="T28" fmla="*/ 257 w 17"/>
                  <a:gd name="T29" fmla="*/ 353 h 39"/>
                  <a:gd name="T30" fmla="*/ 132 w 17"/>
                  <a:gd name="T31" fmla="*/ 647 h 39"/>
                  <a:gd name="T32" fmla="*/ 0 w 17"/>
                  <a:gd name="T33" fmla="*/ 799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
                  <a:gd name="T52" fmla="*/ 0 h 39"/>
                  <a:gd name="T53" fmla="*/ 17 w 17"/>
                  <a:gd name="T54" fmla="*/ 39 h 3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 h="39">
                    <a:moveTo>
                      <a:pt x="0" y="15"/>
                    </a:moveTo>
                    <a:lnTo>
                      <a:pt x="0" y="21"/>
                    </a:lnTo>
                    <a:lnTo>
                      <a:pt x="1" y="26"/>
                    </a:lnTo>
                    <a:lnTo>
                      <a:pt x="1" y="32"/>
                    </a:lnTo>
                    <a:lnTo>
                      <a:pt x="1" y="39"/>
                    </a:lnTo>
                    <a:lnTo>
                      <a:pt x="5" y="34"/>
                    </a:lnTo>
                    <a:lnTo>
                      <a:pt x="9" y="27"/>
                    </a:lnTo>
                    <a:lnTo>
                      <a:pt x="14" y="23"/>
                    </a:lnTo>
                    <a:lnTo>
                      <a:pt x="17" y="18"/>
                    </a:lnTo>
                    <a:lnTo>
                      <a:pt x="16" y="13"/>
                    </a:lnTo>
                    <a:lnTo>
                      <a:pt x="16" y="8"/>
                    </a:lnTo>
                    <a:lnTo>
                      <a:pt x="14" y="4"/>
                    </a:lnTo>
                    <a:lnTo>
                      <a:pt x="13" y="0"/>
                    </a:lnTo>
                    <a:lnTo>
                      <a:pt x="9" y="4"/>
                    </a:lnTo>
                    <a:lnTo>
                      <a:pt x="6" y="7"/>
                    </a:lnTo>
                    <a:lnTo>
                      <a:pt x="3" y="12"/>
                    </a:lnTo>
                    <a:lnTo>
                      <a:pt x="0" y="15"/>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 name="Freeform 665"/>
              <p:cNvSpPr>
                <a:spLocks/>
              </p:cNvSpPr>
              <p:nvPr/>
            </p:nvSpPr>
            <p:spPr bwMode="auto">
              <a:xfrm>
                <a:off x="1905" y="2754"/>
                <a:ext cx="61" cy="39"/>
              </a:xfrm>
              <a:custGeom>
                <a:avLst/>
                <a:gdLst>
                  <a:gd name="T0" fmla="*/ 2031 w 37"/>
                  <a:gd name="T1" fmla="*/ 439 h 24"/>
                  <a:gd name="T2" fmla="*/ 1789 w 37"/>
                  <a:gd name="T3" fmla="*/ 622 h 24"/>
                  <a:gd name="T4" fmla="*/ 1631 w 37"/>
                  <a:gd name="T5" fmla="*/ 774 h 24"/>
                  <a:gd name="T6" fmla="*/ 1484 w 37"/>
                  <a:gd name="T7" fmla="*/ 1011 h 24"/>
                  <a:gd name="T8" fmla="*/ 1332 w 37"/>
                  <a:gd name="T9" fmla="*/ 1159 h 24"/>
                  <a:gd name="T10" fmla="*/ 925 w 37"/>
                  <a:gd name="T11" fmla="*/ 1011 h 24"/>
                  <a:gd name="T12" fmla="*/ 707 w 37"/>
                  <a:gd name="T13" fmla="*/ 921 h 24"/>
                  <a:gd name="T14" fmla="*/ 318 w 37"/>
                  <a:gd name="T15" fmla="*/ 774 h 24"/>
                  <a:gd name="T16" fmla="*/ 0 w 37"/>
                  <a:gd name="T17" fmla="*/ 679 h 24"/>
                  <a:gd name="T18" fmla="*/ 158 w 37"/>
                  <a:gd name="T19" fmla="*/ 531 h 24"/>
                  <a:gd name="T20" fmla="*/ 318 w 37"/>
                  <a:gd name="T21" fmla="*/ 293 h 24"/>
                  <a:gd name="T22" fmla="*/ 429 w 37"/>
                  <a:gd name="T23" fmla="*/ 145 h 24"/>
                  <a:gd name="T24" fmla="*/ 600 w 37"/>
                  <a:gd name="T25" fmla="*/ 0 h 24"/>
                  <a:gd name="T26" fmla="*/ 925 w 37"/>
                  <a:gd name="T27" fmla="*/ 89 h 24"/>
                  <a:gd name="T28" fmla="*/ 1332 w 37"/>
                  <a:gd name="T29" fmla="*/ 236 h 24"/>
                  <a:gd name="T30" fmla="*/ 1631 w 37"/>
                  <a:gd name="T31" fmla="*/ 293 h 24"/>
                  <a:gd name="T32" fmla="*/ 2031 w 37"/>
                  <a:gd name="T33" fmla="*/ 439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
                  <a:gd name="T52" fmla="*/ 0 h 24"/>
                  <a:gd name="T53" fmla="*/ 37 w 37"/>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 h="24">
                    <a:moveTo>
                      <a:pt x="37" y="9"/>
                    </a:moveTo>
                    <a:lnTo>
                      <a:pt x="33" y="13"/>
                    </a:lnTo>
                    <a:lnTo>
                      <a:pt x="30" y="16"/>
                    </a:lnTo>
                    <a:lnTo>
                      <a:pt x="27" y="21"/>
                    </a:lnTo>
                    <a:lnTo>
                      <a:pt x="24" y="24"/>
                    </a:lnTo>
                    <a:lnTo>
                      <a:pt x="17" y="21"/>
                    </a:lnTo>
                    <a:lnTo>
                      <a:pt x="13" y="19"/>
                    </a:lnTo>
                    <a:lnTo>
                      <a:pt x="6" y="16"/>
                    </a:lnTo>
                    <a:lnTo>
                      <a:pt x="0" y="14"/>
                    </a:lnTo>
                    <a:lnTo>
                      <a:pt x="3" y="11"/>
                    </a:lnTo>
                    <a:lnTo>
                      <a:pt x="6" y="6"/>
                    </a:lnTo>
                    <a:lnTo>
                      <a:pt x="8" y="3"/>
                    </a:lnTo>
                    <a:lnTo>
                      <a:pt x="11" y="0"/>
                    </a:lnTo>
                    <a:lnTo>
                      <a:pt x="17" y="2"/>
                    </a:lnTo>
                    <a:lnTo>
                      <a:pt x="24" y="5"/>
                    </a:lnTo>
                    <a:lnTo>
                      <a:pt x="30" y="6"/>
                    </a:lnTo>
                    <a:lnTo>
                      <a:pt x="37" y="9"/>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 name="Freeform 666"/>
              <p:cNvSpPr>
                <a:spLocks/>
              </p:cNvSpPr>
              <p:nvPr/>
            </p:nvSpPr>
            <p:spPr bwMode="auto">
              <a:xfrm>
                <a:off x="1946" y="2768"/>
                <a:ext cx="101" cy="95"/>
              </a:xfrm>
              <a:custGeom>
                <a:avLst/>
                <a:gdLst>
                  <a:gd name="T0" fmla="*/ 2675 w 62"/>
                  <a:gd name="T1" fmla="*/ 634 h 58"/>
                  <a:gd name="T2" fmla="*/ 2768 w 62"/>
                  <a:gd name="T3" fmla="*/ 826 h 58"/>
                  <a:gd name="T4" fmla="*/ 2914 w 62"/>
                  <a:gd name="T5" fmla="*/ 1086 h 58"/>
                  <a:gd name="T6" fmla="*/ 3009 w 62"/>
                  <a:gd name="T7" fmla="*/ 1353 h 58"/>
                  <a:gd name="T8" fmla="*/ 3087 w 62"/>
                  <a:gd name="T9" fmla="*/ 1640 h 58"/>
                  <a:gd name="T10" fmla="*/ 2857 w 62"/>
                  <a:gd name="T11" fmla="*/ 2031 h 58"/>
                  <a:gd name="T12" fmla="*/ 2611 w 62"/>
                  <a:gd name="T13" fmla="*/ 2334 h 58"/>
                  <a:gd name="T14" fmla="*/ 2338 w 62"/>
                  <a:gd name="T15" fmla="*/ 2663 h 58"/>
                  <a:gd name="T16" fmla="*/ 2080 w 62"/>
                  <a:gd name="T17" fmla="*/ 3015 h 58"/>
                  <a:gd name="T18" fmla="*/ 1587 w 62"/>
                  <a:gd name="T19" fmla="*/ 2784 h 58"/>
                  <a:gd name="T20" fmla="*/ 1033 w 62"/>
                  <a:gd name="T21" fmla="*/ 2583 h 58"/>
                  <a:gd name="T22" fmla="*/ 481 w 62"/>
                  <a:gd name="T23" fmla="*/ 2334 h 58"/>
                  <a:gd name="T24" fmla="*/ 0 w 62"/>
                  <a:gd name="T25" fmla="*/ 2178 h 58"/>
                  <a:gd name="T26" fmla="*/ 204 w 62"/>
                  <a:gd name="T27" fmla="*/ 1792 h 58"/>
                  <a:gd name="T28" fmla="*/ 332 w 62"/>
                  <a:gd name="T29" fmla="*/ 1522 h 58"/>
                  <a:gd name="T30" fmla="*/ 481 w 62"/>
                  <a:gd name="T31" fmla="*/ 1240 h 58"/>
                  <a:gd name="T32" fmla="*/ 634 w 62"/>
                  <a:gd name="T33" fmla="*/ 929 h 58"/>
                  <a:gd name="T34" fmla="*/ 784 w 62"/>
                  <a:gd name="T35" fmla="*/ 663 h 58"/>
                  <a:gd name="T36" fmla="*/ 1033 w 62"/>
                  <a:gd name="T37" fmla="*/ 405 h 58"/>
                  <a:gd name="T38" fmla="*/ 1189 w 62"/>
                  <a:gd name="T39" fmla="*/ 247 h 58"/>
                  <a:gd name="T40" fmla="*/ 1346 w 62"/>
                  <a:gd name="T41" fmla="*/ 0 h 58"/>
                  <a:gd name="T42" fmla="*/ 1683 w 62"/>
                  <a:gd name="T43" fmla="*/ 211 h 58"/>
                  <a:gd name="T44" fmla="*/ 2080 w 62"/>
                  <a:gd name="T45" fmla="*/ 247 h 58"/>
                  <a:gd name="T46" fmla="*/ 2372 w 62"/>
                  <a:gd name="T47" fmla="*/ 405 h 58"/>
                  <a:gd name="T48" fmla="*/ 2675 w 62"/>
                  <a:gd name="T49" fmla="*/ 634 h 5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2"/>
                  <a:gd name="T76" fmla="*/ 0 h 58"/>
                  <a:gd name="T77" fmla="*/ 62 w 62"/>
                  <a:gd name="T78" fmla="*/ 58 h 5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2" h="58">
                    <a:moveTo>
                      <a:pt x="54" y="12"/>
                    </a:moveTo>
                    <a:lnTo>
                      <a:pt x="56" y="16"/>
                    </a:lnTo>
                    <a:lnTo>
                      <a:pt x="59" y="21"/>
                    </a:lnTo>
                    <a:lnTo>
                      <a:pt x="61" y="26"/>
                    </a:lnTo>
                    <a:lnTo>
                      <a:pt x="62" y="32"/>
                    </a:lnTo>
                    <a:lnTo>
                      <a:pt x="58" y="39"/>
                    </a:lnTo>
                    <a:lnTo>
                      <a:pt x="53" y="45"/>
                    </a:lnTo>
                    <a:lnTo>
                      <a:pt x="47" y="51"/>
                    </a:lnTo>
                    <a:lnTo>
                      <a:pt x="42" y="58"/>
                    </a:lnTo>
                    <a:lnTo>
                      <a:pt x="32" y="54"/>
                    </a:lnTo>
                    <a:lnTo>
                      <a:pt x="21" y="50"/>
                    </a:lnTo>
                    <a:lnTo>
                      <a:pt x="10" y="45"/>
                    </a:lnTo>
                    <a:lnTo>
                      <a:pt x="0" y="42"/>
                    </a:lnTo>
                    <a:lnTo>
                      <a:pt x="4" y="35"/>
                    </a:lnTo>
                    <a:lnTo>
                      <a:pt x="7" y="29"/>
                    </a:lnTo>
                    <a:lnTo>
                      <a:pt x="10" y="24"/>
                    </a:lnTo>
                    <a:lnTo>
                      <a:pt x="13" y="18"/>
                    </a:lnTo>
                    <a:lnTo>
                      <a:pt x="16" y="13"/>
                    </a:lnTo>
                    <a:lnTo>
                      <a:pt x="21" y="8"/>
                    </a:lnTo>
                    <a:lnTo>
                      <a:pt x="24" y="5"/>
                    </a:lnTo>
                    <a:lnTo>
                      <a:pt x="27" y="0"/>
                    </a:lnTo>
                    <a:lnTo>
                      <a:pt x="34" y="4"/>
                    </a:lnTo>
                    <a:lnTo>
                      <a:pt x="42" y="5"/>
                    </a:lnTo>
                    <a:lnTo>
                      <a:pt x="48" y="8"/>
                    </a:lnTo>
                    <a:lnTo>
                      <a:pt x="5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 name="Freeform 667"/>
              <p:cNvSpPr>
                <a:spLocks/>
              </p:cNvSpPr>
              <p:nvPr/>
            </p:nvSpPr>
            <p:spPr bwMode="auto">
              <a:xfrm>
                <a:off x="1954" y="2776"/>
                <a:ext cx="89" cy="79"/>
              </a:xfrm>
              <a:custGeom>
                <a:avLst/>
                <a:gdLst>
                  <a:gd name="T0" fmla="*/ 2606 w 54"/>
                  <a:gd name="T1" fmla="*/ 523 h 48"/>
                  <a:gd name="T2" fmla="*/ 2686 w 54"/>
                  <a:gd name="T3" fmla="*/ 696 h 48"/>
                  <a:gd name="T4" fmla="*/ 2757 w 54"/>
                  <a:gd name="T5" fmla="*/ 976 h 48"/>
                  <a:gd name="T6" fmla="*/ 2868 w 54"/>
                  <a:gd name="T7" fmla="*/ 1173 h 48"/>
                  <a:gd name="T8" fmla="*/ 2945 w 54"/>
                  <a:gd name="T9" fmla="*/ 1442 h 48"/>
                  <a:gd name="T10" fmla="*/ 2686 w 54"/>
                  <a:gd name="T11" fmla="*/ 1725 h 48"/>
                  <a:gd name="T12" fmla="*/ 2507 w 54"/>
                  <a:gd name="T13" fmla="*/ 1996 h 48"/>
                  <a:gd name="T14" fmla="*/ 2288 w 54"/>
                  <a:gd name="T15" fmla="*/ 2332 h 48"/>
                  <a:gd name="T16" fmla="*/ 2024 w 54"/>
                  <a:gd name="T17" fmla="*/ 2581 h 48"/>
                  <a:gd name="T18" fmla="*/ 1483 w 54"/>
                  <a:gd name="T19" fmla="*/ 2429 h 48"/>
                  <a:gd name="T20" fmla="*/ 1015 w 54"/>
                  <a:gd name="T21" fmla="*/ 2270 h 48"/>
                  <a:gd name="T22" fmla="*/ 524 w 54"/>
                  <a:gd name="T23" fmla="*/ 2059 h 48"/>
                  <a:gd name="T24" fmla="*/ 0 w 54"/>
                  <a:gd name="T25" fmla="*/ 1886 h 48"/>
                  <a:gd name="T26" fmla="*/ 158 w 54"/>
                  <a:gd name="T27" fmla="*/ 1606 h 48"/>
                  <a:gd name="T28" fmla="*/ 399 w 54"/>
                  <a:gd name="T29" fmla="*/ 1317 h 48"/>
                  <a:gd name="T30" fmla="*/ 429 w 54"/>
                  <a:gd name="T31" fmla="*/ 1014 h 48"/>
                  <a:gd name="T32" fmla="*/ 600 w 54"/>
                  <a:gd name="T33" fmla="*/ 806 h 48"/>
                  <a:gd name="T34" fmla="*/ 829 w 54"/>
                  <a:gd name="T35" fmla="*/ 593 h 48"/>
                  <a:gd name="T36" fmla="*/ 989 w 54"/>
                  <a:gd name="T37" fmla="*/ 395 h 48"/>
                  <a:gd name="T38" fmla="*/ 1015 w 54"/>
                  <a:gd name="T39" fmla="*/ 156 h 48"/>
                  <a:gd name="T40" fmla="*/ 1182 w 54"/>
                  <a:gd name="T41" fmla="*/ 0 h 48"/>
                  <a:gd name="T42" fmla="*/ 1581 w 54"/>
                  <a:gd name="T43" fmla="*/ 95 h 48"/>
                  <a:gd name="T44" fmla="*/ 1920 w 54"/>
                  <a:gd name="T45" fmla="*/ 257 h 48"/>
                  <a:gd name="T46" fmla="*/ 2288 w 54"/>
                  <a:gd name="T47" fmla="*/ 395 h 48"/>
                  <a:gd name="T48" fmla="*/ 2606 w 54"/>
                  <a:gd name="T49" fmla="*/ 523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4"/>
                  <a:gd name="T76" fmla="*/ 0 h 48"/>
                  <a:gd name="T77" fmla="*/ 54 w 54"/>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4" h="48">
                    <a:moveTo>
                      <a:pt x="48" y="10"/>
                    </a:moveTo>
                    <a:lnTo>
                      <a:pt x="49" y="13"/>
                    </a:lnTo>
                    <a:lnTo>
                      <a:pt x="51" y="18"/>
                    </a:lnTo>
                    <a:lnTo>
                      <a:pt x="53" y="22"/>
                    </a:lnTo>
                    <a:lnTo>
                      <a:pt x="54" y="27"/>
                    </a:lnTo>
                    <a:lnTo>
                      <a:pt x="49" y="32"/>
                    </a:lnTo>
                    <a:lnTo>
                      <a:pt x="46" y="37"/>
                    </a:lnTo>
                    <a:lnTo>
                      <a:pt x="42" y="43"/>
                    </a:lnTo>
                    <a:lnTo>
                      <a:pt x="37" y="48"/>
                    </a:lnTo>
                    <a:lnTo>
                      <a:pt x="27" y="45"/>
                    </a:lnTo>
                    <a:lnTo>
                      <a:pt x="19" y="42"/>
                    </a:lnTo>
                    <a:lnTo>
                      <a:pt x="10" y="38"/>
                    </a:lnTo>
                    <a:lnTo>
                      <a:pt x="0" y="35"/>
                    </a:lnTo>
                    <a:lnTo>
                      <a:pt x="3" y="30"/>
                    </a:lnTo>
                    <a:lnTo>
                      <a:pt x="7" y="24"/>
                    </a:lnTo>
                    <a:lnTo>
                      <a:pt x="8" y="19"/>
                    </a:lnTo>
                    <a:lnTo>
                      <a:pt x="11" y="15"/>
                    </a:lnTo>
                    <a:lnTo>
                      <a:pt x="15" y="11"/>
                    </a:lnTo>
                    <a:lnTo>
                      <a:pt x="18" y="7"/>
                    </a:lnTo>
                    <a:lnTo>
                      <a:pt x="19" y="3"/>
                    </a:lnTo>
                    <a:lnTo>
                      <a:pt x="22" y="0"/>
                    </a:lnTo>
                    <a:lnTo>
                      <a:pt x="29" y="2"/>
                    </a:lnTo>
                    <a:lnTo>
                      <a:pt x="35" y="5"/>
                    </a:lnTo>
                    <a:lnTo>
                      <a:pt x="42" y="7"/>
                    </a:lnTo>
                    <a:lnTo>
                      <a:pt x="48" y="10"/>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8" name="Freeform 668"/>
              <p:cNvSpPr>
                <a:spLocks/>
              </p:cNvSpPr>
              <p:nvPr/>
            </p:nvSpPr>
            <p:spPr bwMode="auto">
              <a:xfrm>
                <a:off x="2011" y="2793"/>
                <a:ext cx="32" cy="62"/>
              </a:xfrm>
              <a:custGeom>
                <a:avLst/>
                <a:gdLst>
                  <a:gd name="T0" fmla="*/ 0 w 19"/>
                  <a:gd name="T1" fmla="*/ 716 h 38"/>
                  <a:gd name="T2" fmla="*/ 0 w 19"/>
                  <a:gd name="T3" fmla="*/ 1020 h 38"/>
                  <a:gd name="T4" fmla="*/ 104 w 19"/>
                  <a:gd name="T5" fmla="*/ 1260 h 38"/>
                  <a:gd name="T6" fmla="*/ 104 w 19"/>
                  <a:gd name="T7" fmla="*/ 1607 h 38"/>
                  <a:gd name="T8" fmla="*/ 104 w 19"/>
                  <a:gd name="T9" fmla="*/ 1906 h 38"/>
                  <a:gd name="T10" fmla="*/ 460 w 19"/>
                  <a:gd name="T11" fmla="*/ 1664 h 38"/>
                  <a:gd name="T12" fmla="*/ 733 w 19"/>
                  <a:gd name="T13" fmla="*/ 1354 h 38"/>
                  <a:gd name="T14" fmla="*/ 908 w 19"/>
                  <a:gd name="T15" fmla="*/ 1113 h 38"/>
                  <a:gd name="T16" fmla="*/ 1235 w 19"/>
                  <a:gd name="T17" fmla="*/ 865 h 38"/>
                  <a:gd name="T18" fmla="*/ 1165 w 19"/>
                  <a:gd name="T19" fmla="*/ 625 h 38"/>
                  <a:gd name="T20" fmla="*/ 1032 w 19"/>
                  <a:gd name="T21" fmla="*/ 392 h 38"/>
                  <a:gd name="T22" fmla="*/ 908 w 19"/>
                  <a:gd name="T23" fmla="*/ 147 h 38"/>
                  <a:gd name="T24" fmla="*/ 837 w 19"/>
                  <a:gd name="T25" fmla="*/ 0 h 38"/>
                  <a:gd name="T26" fmla="*/ 669 w 19"/>
                  <a:gd name="T27" fmla="*/ 147 h 38"/>
                  <a:gd name="T28" fmla="*/ 460 w 19"/>
                  <a:gd name="T29" fmla="*/ 300 h 38"/>
                  <a:gd name="T30" fmla="*/ 175 w 19"/>
                  <a:gd name="T31" fmla="*/ 548 h 38"/>
                  <a:gd name="T32" fmla="*/ 0 w 19"/>
                  <a:gd name="T33" fmla="*/ 716 h 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
                  <a:gd name="T52" fmla="*/ 0 h 38"/>
                  <a:gd name="T53" fmla="*/ 19 w 19"/>
                  <a:gd name="T54" fmla="*/ 38 h 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 h="38">
                    <a:moveTo>
                      <a:pt x="0" y="14"/>
                    </a:moveTo>
                    <a:lnTo>
                      <a:pt x="0" y="20"/>
                    </a:lnTo>
                    <a:lnTo>
                      <a:pt x="2" y="25"/>
                    </a:lnTo>
                    <a:lnTo>
                      <a:pt x="2" y="32"/>
                    </a:lnTo>
                    <a:lnTo>
                      <a:pt x="2" y="38"/>
                    </a:lnTo>
                    <a:lnTo>
                      <a:pt x="7" y="33"/>
                    </a:lnTo>
                    <a:lnTo>
                      <a:pt x="11" y="27"/>
                    </a:lnTo>
                    <a:lnTo>
                      <a:pt x="14" y="22"/>
                    </a:lnTo>
                    <a:lnTo>
                      <a:pt x="19" y="17"/>
                    </a:lnTo>
                    <a:lnTo>
                      <a:pt x="18" y="12"/>
                    </a:lnTo>
                    <a:lnTo>
                      <a:pt x="16" y="8"/>
                    </a:lnTo>
                    <a:lnTo>
                      <a:pt x="14" y="3"/>
                    </a:lnTo>
                    <a:lnTo>
                      <a:pt x="13" y="0"/>
                    </a:lnTo>
                    <a:lnTo>
                      <a:pt x="10" y="3"/>
                    </a:lnTo>
                    <a:lnTo>
                      <a:pt x="7" y="6"/>
                    </a:lnTo>
                    <a:lnTo>
                      <a:pt x="3" y="11"/>
                    </a:lnTo>
                    <a:lnTo>
                      <a:pt x="0" y="14"/>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9" name="Freeform 669"/>
              <p:cNvSpPr>
                <a:spLocks/>
              </p:cNvSpPr>
              <p:nvPr/>
            </p:nvSpPr>
            <p:spPr bwMode="auto">
              <a:xfrm>
                <a:off x="1972" y="2776"/>
                <a:ext cx="61" cy="40"/>
              </a:xfrm>
              <a:custGeom>
                <a:avLst/>
                <a:gdLst>
                  <a:gd name="T0" fmla="*/ 2031 w 37"/>
                  <a:gd name="T1" fmla="*/ 603 h 24"/>
                  <a:gd name="T2" fmla="*/ 1856 w 37"/>
                  <a:gd name="T3" fmla="*/ 797 h 24"/>
                  <a:gd name="T4" fmla="*/ 1685 w 37"/>
                  <a:gd name="T5" fmla="*/ 963 h 24"/>
                  <a:gd name="T6" fmla="*/ 1484 w 37"/>
                  <a:gd name="T7" fmla="*/ 1250 h 24"/>
                  <a:gd name="T8" fmla="*/ 1332 w 37"/>
                  <a:gd name="T9" fmla="*/ 1445 h 24"/>
                  <a:gd name="T10" fmla="*/ 989 w 37"/>
                  <a:gd name="T11" fmla="*/ 1250 h 24"/>
                  <a:gd name="T12" fmla="*/ 707 w 37"/>
                  <a:gd name="T13" fmla="*/ 1133 h 24"/>
                  <a:gd name="T14" fmla="*/ 399 w 37"/>
                  <a:gd name="T15" fmla="*/ 963 h 24"/>
                  <a:gd name="T16" fmla="*/ 0 w 37"/>
                  <a:gd name="T17" fmla="*/ 903 h 24"/>
                  <a:gd name="T18" fmla="*/ 242 w 37"/>
                  <a:gd name="T19" fmla="*/ 638 h 24"/>
                  <a:gd name="T20" fmla="*/ 399 w 37"/>
                  <a:gd name="T21" fmla="*/ 425 h 24"/>
                  <a:gd name="T22" fmla="*/ 429 w 37"/>
                  <a:gd name="T23" fmla="*/ 172 h 24"/>
                  <a:gd name="T24" fmla="*/ 600 w 37"/>
                  <a:gd name="T25" fmla="*/ 0 h 24"/>
                  <a:gd name="T26" fmla="*/ 989 w 37"/>
                  <a:gd name="T27" fmla="*/ 103 h 24"/>
                  <a:gd name="T28" fmla="*/ 1332 w 37"/>
                  <a:gd name="T29" fmla="*/ 287 h 24"/>
                  <a:gd name="T30" fmla="*/ 1685 w 37"/>
                  <a:gd name="T31" fmla="*/ 425 h 24"/>
                  <a:gd name="T32" fmla="*/ 2031 w 37"/>
                  <a:gd name="T33" fmla="*/ 603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
                  <a:gd name="T52" fmla="*/ 0 h 24"/>
                  <a:gd name="T53" fmla="*/ 37 w 37"/>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 h="24">
                    <a:moveTo>
                      <a:pt x="37" y="10"/>
                    </a:moveTo>
                    <a:lnTo>
                      <a:pt x="34" y="13"/>
                    </a:lnTo>
                    <a:lnTo>
                      <a:pt x="31" y="16"/>
                    </a:lnTo>
                    <a:lnTo>
                      <a:pt x="27" y="21"/>
                    </a:lnTo>
                    <a:lnTo>
                      <a:pt x="24" y="24"/>
                    </a:lnTo>
                    <a:lnTo>
                      <a:pt x="18" y="21"/>
                    </a:lnTo>
                    <a:lnTo>
                      <a:pt x="13" y="19"/>
                    </a:lnTo>
                    <a:lnTo>
                      <a:pt x="7" y="16"/>
                    </a:lnTo>
                    <a:lnTo>
                      <a:pt x="0" y="15"/>
                    </a:lnTo>
                    <a:lnTo>
                      <a:pt x="4" y="11"/>
                    </a:lnTo>
                    <a:lnTo>
                      <a:pt x="7" y="7"/>
                    </a:lnTo>
                    <a:lnTo>
                      <a:pt x="8" y="3"/>
                    </a:lnTo>
                    <a:lnTo>
                      <a:pt x="11" y="0"/>
                    </a:lnTo>
                    <a:lnTo>
                      <a:pt x="18" y="2"/>
                    </a:lnTo>
                    <a:lnTo>
                      <a:pt x="24" y="5"/>
                    </a:lnTo>
                    <a:lnTo>
                      <a:pt x="31" y="7"/>
                    </a:lnTo>
                    <a:lnTo>
                      <a:pt x="37" y="10"/>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0" name="Freeform 670"/>
              <p:cNvSpPr>
                <a:spLocks/>
              </p:cNvSpPr>
              <p:nvPr/>
            </p:nvSpPr>
            <p:spPr bwMode="auto">
              <a:xfrm>
                <a:off x="2015" y="2793"/>
                <a:ext cx="101" cy="93"/>
              </a:xfrm>
              <a:custGeom>
                <a:avLst/>
                <a:gdLst>
                  <a:gd name="T0" fmla="*/ 2742 w 62"/>
                  <a:gd name="T1" fmla="*/ 548 h 57"/>
                  <a:gd name="T2" fmla="*/ 2844 w 62"/>
                  <a:gd name="T3" fmla="*/ 798 h 57"/>
                  <a:gd name="T4" fmla="*/ 2914 w 62"/>
                  <a:gd name="T5" fmla="*/ 1020 h 57"/>
                  <a:gd name="T6" fmla="*/ 2991 w 62"/>
                  <a:gd name="T7" fmla="*/ 1260 h 57"/>
                  <a:gd name="T8" fmla="*/ 3087 w 62"/>
                  <a:gd name="T9" fmla="*/ 1607 h 57"/>
                  <a:gd name="T10" fmla="*/ 2844 w 62"/>
                  <a:gd name="T11" fmla="*/ 1906 h 57"/>
                  <a:gd name="T12" fmla="*/ 2585 w 62"/>
                  <a:gd name="T13" fmla="*/ 2209 h 57"/>
                  <a:gd name="T14" fmla="*/ 2338 w 62"/>
                  <a:gd name="T15" fmla="*/ 2545 h 57"/>
                  <a:gd name="T16" fmla="*/ 2041 w 62"/>
                  <a:gd name="T17" fmla="*/ 2870 h 57"/>
                  <a:gd name="T18" fmla="*/ 1587 w 62"/>
                  <a:gd name="T19" fmla="*/ 2715 h 57"/>
                  <a:gd name="T20" fmla="*/ 1008 w 62"/>
                  <a:gd name="T21" fmla="*/ 2470 h 57"/>
                  <a:gd name="T22" fmla="*/ 541 w 62"/>
                  <a:gd name="T23" fmla="*/ 2209 h 57"/>
                  <a:gd name="T24" fmla="*/ 0 w 62"/>
                  <a:gd name="T25" fmla="*/ 2056 h 57"/>
                  <a:gd name="T26" fmla="*/ 147 w 62"/>
                  <a:gd name="T27" fmla="*/ 1759 h 57"/>
                  <a:gd name="T28" fmla="*/ 295 w 62"/>
                  <a:gd name="T29" fmla="*/ 1411 h 57"/>
                  <a:gd name="T30" fmla="*/ 448 w 62"/>
                  <a:gd name="T31" fmla="*/ 1202 h 57"/>
                  <a:gd name="T32" fmla="*/ 619 w 62"/>
                  <a:gd name="T33" fmla="*/ 865 h 57"/>
                  <a:gd name="T34" fmla="*/ 784 w 62"/>
                  <a:gd name="T35" fmla="*/ 625 h 57"/>
                  <a:gd name="T36" fmla="*/ 1008 w 62"/>
                  <a:gd name="T37" fmla="*/ 392 h 57"/>
                  <a:gd name="T38" fmla="*/ 1189 w 62"/>
                  <a:gd name="T39" fmla="*/ 240 h 57"/>
                  <a:gd name="T40" fmla="*/ 1346 w 62"/>
                  <a:gd name="T41" fmla="*/ 0 h 57"/>
                  <a:gd name="T42" fmla="*/ 1642 w 62"/>
                  <a:gd name="T43" fmla="*/ 147 h 57"/>
                  <a:gd name="T44" fmla="*/ 2041 w 62"/>
                  <a:gd name="T45" fmla="*/ 240 h 57"/>
                  <a:gd name="T46" fmla="*/ 2338 w 62"/>
                  <a:gd name="T47" fmla="*/ 392 h 57"/>
                  <a:gd name="T48" fmla="*/ 2742 w 62"/>
                  <a:gd name="T49" fmla="*/ 548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2"/>
                  <a:gd name="T76" fmla="*/ 0 h 57"/>
                  <a:gd name="T77" fmla="*/ 62 w 62"/>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2" h="57">
                    <a:moveTo>
                      <a:pt x="55" y="11"/>
                    </a:moveTo>
                    <a:lnTo>
                      <a:pt x="57" y="16"/>
                    </a:lnTo>
                    <a:lnTo>
                      <a:pt x="59" y="20"/>
                    </a:lnTo>
                    <a:lnTo>
                      <a:pt x="60" y="25"/>
                    </a:lnTo>
                    <a:lnTo>
                      <a:pt x="62" y="32"/>
                    </a:lnTo>
                    <a:lnTo>
                      <a:pt x="57" y="38"/>
                    </a:lnTo>
                    <a:lnTo>
                      <a:pt x="52" y="44"/>
                    </a:lnTo>
                    <a:lnTo>
                      <a:pt x="47" y="51"/>
                    </a:lnTo>
                    <a:lnTo>
                      <a:pt x="41" y="57"/>
                    </a:lnTo>
                    <a:lnTo>
                      <a:pt x="32" y="54"/>
                    </a:lnTo>
                    <a:lnTo>
                      <a:pt x="20" y="49"/>
                    </a:lnTo>
                    <a:lnTo>
                      <a:pt x="11" y="44"/>
                    </a:lnTo>
                    <a:lnTo>
                      <a:pt x="0" y="41"/>
                    </a:lnTo>
                    <a:lnTo>
                      <a:pt x="3" y="35"/>
                    </a:lnTo>
                    <a:lnTo>
                      <a:pt x="6" y="28"/>
                    </a:lnTo>
                    <a:lnTo>
                      <a:pt x="9" y="24"/>
                    </a:lnTo>
                    <a:lnTo>
                      <a:pt x="12" y="17"/>
                    </a:lnTo>
                    <a:lnTo>
                      <a:pt x="16" y="12"/>
                    </a:lnTo>
                    <a:lnTo>
                      <a:pt x="20" y="8"/>
                    </a:lnTo>
                    <a:lnTo>
                      <a:pt x="24" y="5"/>
                    </a:lnTo>
                    <a:lnTo>
                      <a:pt x="27" y="0"/>
                    </a:lnTo>
                    <a:lnTo>
                      <a:pt x="33" y="3"/>
                    </a:lnTo>
                    <a:lnTo>
                      <a:pt x="41" y="5"/>
                    </a:lnTo>
                    <a:lnTo>
                      <a:pt x="47" y="8"/>
                    </a:lnTo>
                    <a:lnTo>
                      <a:pt x="55"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1" name="Freeform 671"/>
              <p:cNvSpPr>
                <a:spLocks/>
              </p:cNvSpPr>
              <p:nvPr/>
            </p:nvSpPr>
            <p:spPr bwMode="auto">
              <a:xfrm>
                <a:off x="2023" y="2801"/>
                <a:ext cx="88" cy="77"/>
              </a:xfrm>
              <a:custGeom>
                <a:avLst/>
                <a:gdLst>
                  <a:gd name="T0" fmla="*/ 2342 w 54"/>
                  <a:gd name="T1" fmla="*/ 483 h 47"/>
                  <a:gd name="T2" fmla="*/ 2433 w 54"/>
                  <a:gd name="T3" fmla="*/ 634 h 47"/>
                  <a:gd name="T4" fmla="*/ 2467 w 54"/>
                  <a:gd name="T5" fmla="*/ 888 h 47"/>
                  <a:gd name="T6" fmla="*/ 2611 w 54"/>
                  <a:gd name="T7" fmla="*/ 1144 h 47"/>
                  <a:gd name="T8" fmla="*/ 2679 w 54"/>
                  <a:gd name="T9" fmla="*/ 1391 h 47"/>
                  <a:gd name="T10" fmla="*/ 2433 w 54"/>
                  <a:gd name="T11" fmla="*/ 1627 h 47"/>
                  <a:gd name="T12" fmla="*/ 2283 w 54"/>
                  <a:gd name="T13" fmla="*/ 1874 h 47"/>
                  <a:gd name="T14" fmla="*/ 2047 w 54"/>
                  <a:gd name="T15" fmla="*/ 2182 h 47"/>
                  <a:gd name="T16" fmla="*/ 1793 w 54"/>
                  <a:gd name="T17" fmla="*/ 2426 h 47"/>
                  <a:gd name="T18" fmla="*/ 1346 w 54"/>
                  <a:gd name="T19" fmla="*/ 2279 h 47"/>
                  <a:gd name="T20" fmla="*/ 953 w 54"/>
                  <a:gd name="T21" fmla="*/ 2123 h 47"/>
                  <a:gd name="T22" fmla="*/ 448 w 54"/>
                  <a:gd name="T23" fmla="*/ 1976 h 47"/>
                  <a:gd name="T24" fmla="*/ 0 w 54"/>
                  <a:gd name="T25" fmla="*/ 1782 h 47"/>
                  <a:gd name="T26" fmla="*/ 147 w 54"/>
                  <a:gd name="T27" fmla="*/ 1548 h 47"/>
                  <a:gd name="T28" fmla="*/ 295 w 54"/>
                  <a:gd name="T29" fmla="*/ 1206 h 47"/>
                  <a:gd name="T30" fmla="*/ 332 w 54"/>
                  <a:gd name="T31" fmla="*/ 993 h 47"/>
                  <a:gd name="T32" fmla="*/ 541 w 54"/>
                  <a:gd name="T33" fmla="*/ 736 h 47"/>
                  <a:gd name="T34" fmla="*/ 693 w 54"/>
                  <a:gd name="T35" fmla="*/ 567 h 47"/>
                  <a:gd name="T36" fmla="*/ 860 w 54"/>
                  <a:gd name="T37" fmla="*/ 308 h 47"/>
                  <a:gd name="T38" fmla="*/ 953 w 54"/>
                  <a:gd name="T39" fmla="*/ 151 h 47"/>
                  <a:gd name="T40" fmla="*/ 1100 w 54"/>
                  <a:gd name="T41" fmla="*/ 0 h 47"/>
                  <a:gd name="T42" fmla="*/ 1401 w 54"/>
                  <a:gd name="T43" fmla="*/ 56 h 47"/>
                  <a:gd name="T44" fmla="*/ 1747 w 54"/>
                  <a:gd name="T45" fmla="*/ 211 h 47"/>
                  <a:gd name="T46" fmla="*/ 2047 w 54"/>
                  <a:gd name="T47" fmla="*/ 308 h 47"/>
                  <a:gd name="T48" fmla="*/ 2342 w 54"/>
                  <a:gd name="T49" fmla="*/ 483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4"/>
                  <a:gd name="T76" fmla="*/ 0 h 47"/>
                  <a:gd name="T77" fmla="*/ 54 w 54"/>
                  <a:gd name="T78" fmla="*/ 47 h 4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4" h="47">
                    <a:moveTo>
                      <a:pt x="47" y="9"/>
                    </a:moveTo>
                    <a:lnTo>
                      <a:pt x="49" y="12"/>
                    </a:lnTo>
                    <a:lnTo>
                      <a:pt x="50" y="17"/>
                    </a:lnTo>
                    <a:lnTo>
                      <a:pt x="52" y="22"/>
                    </a:lnTo>
                    <a:lnTo>
                      <a:pt x="54" y="27"/>
                    </a:lnTo>
                    <a:lnTo>
                      <a:pt x="49" y="31"/>
                    </a:lnTo>
                    <a:lnTo>
                      <a:pt x="46" y="36"/>
                    </a:lnTo>
                    <a:lnTo>
                      <a:pt x="41" y="42"/>
                    </a:lnTo>
                    <a:lnTo>
                      <a:pt x="36" y="47"/>
                    </a:lnTo>
                    <a:lnTo>
                      <a:pt x="27" y="44"/>
                    </a:lnTo>
                    <a:lnTo>
                      <a:pt x="19" y="41"/>
                    </a:lnTo>
                    <a:lnTo>
                      <a:pt x="9" y="38"/>
                    </a:lnTo>
                    <a:lnTo>
                      <a:pt x="0" y="34"/>
                    </a:lnTo>
                    <a:lnTo>
                      <a:pt x="3" y="30"/>
                    </a:lnTo>
                    <a:lnTo>
                      <a:pt x="6" y="23"/>
                    </a:lnTo>
                    <a:lnTo>
                      <a:pt x="7" y="19"/>
                    </a:lnTo>
                    <a:lnTo>
                      <a:pt x="11" y="14"/>
                    </a:lnTo>
                    <a:lnTo>
                      <a:pt x="14" y="11"/>
                    </a:lnTo>
                    <a:lnTo>
                      <a:pt x="17" y="6"/>
                    </a:lnTo>
                    <a:lnTo>
                      <a:pt x="19" y="3"/>
                    </a:lnTo>
                    <a:lnTo>
                      <a:pt x="22" y="0"/>
                    </a:lnTo>
                    <a:lnTo>
                      <a:pt x="28" y="1"/>
                    </a:lnTo>
                    <a:lnTo>
                      <a:pt x="35" y="4"/>
                    </a:lnTo>
                    <a:lnTo>
                      <a:pt x="41" y="6"/>
                    </a:lnTo>
                    <a:lnTo>
                      <a:pt x="47" y="9"/>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2" name="Freeform 672"/>
              <p:cNvSpPr>
                <a:spLocks/>
              </p:cNvSpPr>
              <p:nvPr/>
            </p:nvSpPr>
            <p:spPr bwMode="auto">
              <a:xfrm>
                <a:off x="2080" y="2816"/>
                <a:ext cx="31" cy="62"/>
              </a:xfrm>
              <a:custGeom>
                <a:avLst/>
                <a:gdLst>
                  <a:gd name="T0" fmla="*/ 0 w 19"/>
                  <a:gd name="T1" fmla="*/ 716 h 38"/>
                  <a:gd name="T2" fmla="*/ 0 w 19"/>
                  <a:gd name="T3" fmla="*/ 1044 h 38"/>
                  <a:gd name="T4" fmla="*/ 55 w 19"/>
                  <a:gd name="T5" fmla="*/ 1260 h 38"/>
                  <a:gd name="T6" fmla="*/ 55 w 19"/>
                  <a:gd name="T7" fmla="*/ 1607 h 38"/>
                  <a:gd name="T8" fmla="*/ 55 w 19"/>
                  <a:gd name="T9" fmla="*/ 1906 h 38"/>
                  <a:gd name="T10" fmla="*/ 300 w 19"/>
                  <a:gd name="T11" fmla="*/ 1664 h 38"/>
                  <a:gd name="T12" fmla="*/ 548 w 19"/>
                  <a:gd name="T13" fmla="*/ 1354 h 38"/>
                  <a:gd name="T14" fmla="*/ 716 w 19"/>
                  <a:gd name="T15" fmla="*/ 1113 h 38"/>
                  <a:gd name="T16" fmla="*/ 956 w 19"/>
                  <a:gd name="T17" fmla="*/ 894 h 38"/>
                  <a:gd name="T18" fmla="*/ 865 w 19"/>
                  <a:gd name="T19" fmla="*/ 640 h 38"/>
                  <a:gd name="T20" fmla="*/ 737 w 19"/>
                  <a:gd name="T21" fmla="*/ 392 h 38"/>
                  <a:gd name="T22" fmla="*/ 716 w 19"/>
                  <a:gd name="T23" fmla="*/ 147 h 38"/>
                  <a:gd name="T24" fmla="*/ 625 w 19"/>
                  <a:gd name="T25" fmla="*/ 0 h 38"/>
                  <a:gd name="T26" fmla="*/ 452 w 19"/>
                  <a:gd name="T27" fmla="*/ 147 h 38"/>
                  <a:gd name="T28" fmla="*/ 300 w 19"/>
                  <a:gd name="T29" fmla="*/ 300 h 38"/>
                  <a:gd name="T30" fmla="*/ 147 w 19"/>
                  <a:gd name="T31" fmla="*/ 548 h 38"/>
                  <a:gd name="T32" fmla="*/ 0 w 19"/>
                  <a:gd name="T33" fmla="*/ 716 h 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
                  <a:gd name="T52" fmla="*/ 0 h 38"/>
                  <a:gd name="T53" fmla="*/ 19 w 19"/>
                  <a:gd name="T54" fmla="*/ 38 h 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 h="38">
                    <a:moveTo>
                      <a:pt x="0" y="14"/>
                    </a:moveTo>
                    <a:lnTo>
                      <a:pt x="0" y="21"/>
                    </a:lnTo>
                    <a:lnTo>
                      <a:pt x="1" y="25"/>
                    </a:lnTo>
                    <a:lnTo>
                      <a:pt x="1" y="32"/>
                    </a:lnTo>
                    <a:lnTo>
                      <a:pt x="1" y="38"/>
                    </a:lnTo>
                    <a:lnTo>
                      <a:pt x="6" y="33"/>
                    </a:lnTo>
                    <a:lnTo>
                      <a:pt x="11" y="27"/>
                    </a:lnTo>
                    <a:lnTo>
                      <a:pt x="14" y="22"/>
                    </a:lnTo>
                    <a:lnTo>
                      <a:pt x="19" y="18"/>
                    </a:lnTo>
                    <a:lnTo>
                      <a:pt x="17" y="13"/>
                    </a:lnTo>
                    <a:lnTo>
                      <a:pt x="15" y="8"/>
                    </a:lnTo>
                    <a:lnTo>
                      <a:pt x="14" y="3"/>
                    </a:lnTo>
                    <a:lnTo>
                      <a:pt x="12" y="0"/>
                    </a:lnTo>
                    <a:lnTo>
                      <a:pt x="9" y="3"/>
                    </a:lnTo>
                    <a:lnTo>
                      <a:pt x="6" y="6"/>
                    </a:lnTo>
                    <a:lnTo>
                      <a:pt x="3" y="11"/>
                    </a:lnTo>
                    <a:lnTo>
                      <a:pt x="0" y="14"/>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3" name="Freeform 673"/>
              <p:cNvSpPr>
                <a:spLocks/>
              </p:cNvSpPr>
              <p:nvPr/>
            </p:nvSpPr>
            <p:spPr bwMode="auto">
              <a:xfrm>
                <a:off x="2041" y="2801"/>
                <a:ext cx="59" cy="38"/>
              </a:xfrm>
              <a:custGeom>
                <a:avLst/>
                <a:gdLst>
                  <a:gd name="T0" fmla="*/ 1883 w 36"/>
                  <a:gd name="T1" fmla="*/ 506 h 23"/>
                  <a:gd name="T2" fmla="*/ 1703 w 36"/>
                  <a:gd name="T3" fmla="*/ 677 h 23"/>
                  <a:gd name="T4" fmla="*/ 1550 w 36"/>
                  <a:gd name="T5" fmla="*/ 836 h 23"/>
                  <a:gd name="T6" fmla="*/ 1391 w 36"/>
                  <a:gd name="T7" fmla="*/ 1119 h 23"/>
                  <a:gd name="T8" fmla="*/ 1241 w 36"/>
                  <a:gd name="T9" fmla="*/ 1280 h 23"/>
                  <a:gd name="T10" fmla="*/ 888 w 36"/>
                  <a:gd name="T11" fmla="*/ 1119 h 23"/>
                  <a:gd name="T12" fmla="*/ 634 w 36"/>
                  <a:gd name="T13" fmla="*/ 1038 h 23"/>
                  <a:gd name="T14" fmla="*/ 308 w 36"/>
                  <a:gd name="T15" fmla="*/ 836 h 23"/>
                  <a:gd name="T16" fmla="*/ 0 w 36"/>
                  <a:gd name="T17" fmla="*/ 775 h 23"/>
                  <a:gd name="T18" fmla="*/ 151 w 36"/>
                  <a:gd name="T19" fmla="*/ 616 h 23"/>
                  <a:gd name="T20" fmla="*/ 308 w 36"/>
                  <a:gd name="T21" fmla="*/ 344 h 23"/>
                  <a:gd name="T22" fmla="*/ 483 w 36"/>
                  <a:gd name="T23" fmla="*/ 159 h 23"/>
                  <a:gd name="T24" fmla="*/ 634 w 36"/>
                  <a:gd name="T25" fmla="*/ 0 h 23"/>
                  <a:gd name="T26" fmla="*/ 888 w 36"/>
                  <a:gd name="T27" fmla="*/ 58 h 23"/>
                  <a:gd name="T28" fmla="*/ 1241 w 36"/>
                  <a:gd name="T29" fmla="*/ 248 h 23"/>
                  <a:gd name="T30" fmla="*/ 1550 w 36"/>
                  <a:gd name="T31" fmla="*/ 344 h 23"/>
                  <a:gd name="T32" fmla="*/ 1883 w 36"/>
                  <a:gd name="T33" fmla="*/ 506 h 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6"/>
                  <a:gd name="T52" fmla="*/ 0 h 23"/>
                  <a:gd name="T53" fmla="*/ 36 w 36"/>
                  <a:gd name="T54" fmla="*/ 23 h 2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6" h="23">
                    <a:moveTo>
                      <a:pt x="36" y="9"/>
                    </a:moveTo>
                    <a:lnTo>
                      <a:pt x="33" y="12"/>
                    </a:lnTo>
                    <a:lnTo>
                      <a:pt x="30" y="15"/>
                    </a:lnTo>
                    <a:lnTo>
                      <a:pt x="27" y="20"/>
                    </a:lnTo>
                    <a:lnTo>
                      <a:pt x="24" y="23"/>
                    </a:lnTo>
                    <a:lnTo>
                      <a:pt x="17" y="20"/>
                    </a:lnTo>
                    <a:lnTo>
                      <a:pt x="12" y="19"/>
                    </a:lnTo>
                    <a:lnTo>
                      <a:pt x="6" y="15"/>
                    </a:lnTo>
                    <a:lnTo>
                      <a:pt x="0" y="14"/>
                    </a:lnTo>
                    <a:lnTo>
                      <a:pt x="3" y="11"/>
                    </a:lnTo>
                    <a:lnTo>
                      <a:pt x="6" y="6"/>
                    </a:lnTo>
                    <a:lnTo>
                      <a:pt x="9" y="3"/>
                    </a:lnTo>
                    <a:lnTo>
                      <a:pt x="12" y="0"/>
                    </a:lnTo>
                    <a:lnTo>
                      <a:pt x="17" y="1"/>
                    </a:lnTo>
                    <a:lnTo>
                      <a:pt x="24" y="4"/>
                    </a:lnTo>
                    <a:lnTo>
                      <a:pt x="30" y="6"/>
                    </a:lnTo>
                    <a:lnTo>
                      <a:pt x="36" y="9"/>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4" name="Freeform 674"/>
              <p:cNvSpPr>
                <a:spLocks/>
              </p:cNvSpPr>
              <p:nvPr/>
            </p:nvSpPr>
            <p:spPr bwMode="auto">
              <a:xfrm>
                <a:off x="2082" y="2816"/>
                <a:ext cx="104" cy="93"/>
              </a:xfrm>
              <a:custGeom>
                <a:avLst/>
                <a:gdLst>
                  <a:gd name="T0" fmla="*/ 2720 w 64"/>
                  <a:gd name="T1" fmla="*/ 548 h 57"/>
                  <a:gd name="T2" fmla="*/ 2776 w 64"/>
                  <a:gd name="T3" fmla="*/ 798 h 57"/>
                  <a:gd name="T4" fmla="*/ 2865 w 64"/>
                  <a:gd name="T5" fmla="*/ 1044 h 57"/>
                  <a:gd name="T6" fmla="*/ 3013 w 64"/>
                  <a:gd name="T7" fmla="*/ 1354 h 57"/>
                  <a:gd name="T8" fmla="*/ 3115 w 64"/>
                  <a:gd name="T9" fmla="*/ 1607 h 57"/>
                  <a:gd name="T10" fmla="*/ 2776 w 64"/>
                  <a:gd name="T11" fmla="*/ 1906 h 57"/>
                  <a:gd name="T12" fmla="*/ 2574 w 64"/>
                  <a:gd name="T13" fmla="*/ 2247 h 57"/>
                  <a:gd name="T14" fmla="*/ 2334 w 64"/>
                  <a:gd name="T15" fmla="*/ 2545 h 57"/>
                  <a:gd name="T16" fmla="*/ 2100 w 64"/>
                  <a:gd name="T17" fmla="*/ 2870 h 57"/>
                  <a:gd name="T18" fmla="*/ 1539 w 64"/>
                  <a:gd name="T19" fmla="*/ 2715 h 57"/>
                  <a:gd name="T20" fmla="*/ 1069 w 64"/>
                  <a:gd name="T21" fmla="*/ 2470 h 57"/>
                  <a:gd name="T22" fmla="*/ 528 w 64"/>
                  <a:gd name="T23" fmla="*/ 2247 h 57"/>
                  <a:gd name="T24" fmla="*/ 0 w 64"/>
                  <a:gd name="T25" fmla="*/ 2056 h 57"/>
                  <a:gd name="T26" fmla="*/ 145 w 64"/>
                  <a:gd name="T27" fmla="*/ 1759 h 57"/>
                  <a:gd name="T28" fmla="*/ 291 w 64"/>
                  <a:gd name="T29" fmla="*/ 1459 h 57"/>
                  <a:gd name="T30" fmla="*/ 473 w 64"/>
                  <a:gd name="T31" fmla="*/ 1202 h 57"/>
                  <a:gd name="T32" fmla="*/ 622 w 64"/>
                  <a:gd name="T33" fmla="*/ 894 h 57"/>
                  <a:gd name="T34" fmla="*/ 769 w 64"/>
                  <a:gd name="T35" fmla="*/ 640 h 57"/>
                  <a:gd name="T36" fmla="*/ 1011 w 64"/>
                  <a:gd name="T37" fmla="*/ 392 h 57"/>
                  <a:gd name="T38" fmla="*/ 1159 w 64"/>
                  <a:gd name="T39" fmla="*/ 240 h 57"/>
                  <a:gd name="T40" fmla="*/ 1305 w 64"/>
                  <a:gd name="T41" fmla="*/ 0 h 57"/>
                  <a:gd name="T42" fmla="*/ 1619 w 64"/>
                  <a:gd name="T43" fmla="*/ 147 h 57"/>
                  <a:gd name="T44" fmla="*/ 2007 w 64"/>
                  <a:gd name="T45" fmla="*/ 240 h 57"/>
                  <a:gd name="T46" fmla="*/ 2334 w 64"/>
                  <a:gd name="T47" fmla="*/ 392 h 57"/>
                  <a:gd name="T48" fmla="*/ 2720 w 64"/>
                  <a:gd name="T49" fmla="*/ 548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4"/>
                  <a:gd name="T76" fmla="*/ 0 h 57"/>
                  <a:gd name="T77" fmla="*/ 64 w 64"/>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4" h="57">
                    <a:moveTo>
                      <a:pt x="56" y="11"/>
                    </a:moveTo>
                    <a:lnTo>
                      <a:pt x="57" y="16"/>
                    </a:lnTo>
                    <a:lnTo>
                      <a:pt x="59" y="21"/>
                    </a:lnTo>
                    <a:lnTo>
                      <a:pt x="62" y="27"/>
                    </a:lnTo>
                    <a:lnTo>
                      <a:pt x="64" y="32"/>
                    </a:lnTo>
                    <a:lnTo>
                      <a:pt x="57" y="38"/>
                    </a:lnTo>
                    <a:lnTo>
                      <a:pt x="53" y="45"/>
                    </a:lnTo>
                    <a:lnTo>
                      <a:pt x="48" y="51"/>
                    </a:lnTo>
                    <a:lnTo>
                      <a:pt x="43" y="57"/>
                    </a:lnTo>
                    <a:lnTo>
                      <a:pt x="32" y="54"/>
                    </a:lnTo>
                    <a:lnTo>
                      <a:pt x="22" y="49"/>
                    </a:lnTo>
                    <a:lnTo>
                      <a:pt x="11" y="45"/>
                    </a:lnTo>
                    <a:lnTo>
                      <a:pt x="0" y="41"/>
                    </a:lnTo>
                    <a:lnTo>
                      <a:pt x="3" y="35"/>
                    </a:lnTo>
                    <a:lnTo>
                      <a:pt x="6" y="29"/>
                    </a:lnTo>
                    <a:lnTo>
                      <a:pt x="10" y="24"/>
                    </a:lnTo>
                    <a:lnTo>
                      <a:pt x="13" y="18"/>
                    </a:lnTo>
                    <a:lnTo>
                      <a:pt x="16" y="13"/>
                    </a:lnTo>
                    <a:lnTo>
                      <a:pt x="21" y="8"/>
                    </a:lnTo>
                    <a:lnTo>
                      <a:pt x="24" y="5"/>
                    </a:lnTo>
                    <a:lnTo>
                      <a:pt x="27" y="0"/>
                    </a:lnTo>
                    <a:lnTo>
                      <a:pt x="33" y="3"/>
                    </a:lnTo>
                    <a:lnTo>
                      <a:pt x="41" y="5"/>
                    </a:lnTo>
                    <a:lnTo>
                      <a:pt x="48" y="8"/>
                    </a:lnTo>
                    <a:lnTo>
                      <a:pt x="5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5" name="Freeform 675"/>
              <p:cNvSpPr>
                <a:spLocks/>
              </p:cNvSpPr>
              <p:nvPr/>
            </p:nvSpPr>
            <p:spPr bwMode="auto">
              <a:xfrm>
                <a:off x="2090" y="2824"/>
                <a:ext cx="88" cy="78"/>
              </a:xfrm>
              <a:custGeom>
                <a:avLst/>
                <a:gdLst>
                  <a:gd name="T0" fmla="*/ 2378 w 54"/>
                  <a:gd name="T1" fmla="*/ 439 h 48"/>
                  <a:gd name="T2" fmla="*/ 2433 w 54"/>
                  <a:gd name="T3" fmla="*/ 622 h 48"/>
                  <a:gd name="T4" fmla="*/ 2531 w 54"/>
                  <a:gd name="T5" fmla="*/ 829 h 48"/>
                  <a:gd name="T6" fmla="*/ 2611 w 54"/>
                  <a:gd name="T7" fmla="*/ 1090 h 48"/>
                  <a:gd name="T8" fmla="*/ 2679 w 54"/>
                  <a:gd name="T9" fmla="*/ 1326 h 48"/>
                  <a:gd name="T10" fmla="*/ 2433 w 54"/>
                  <a:gd name="T11" fmla="*/ 1554 h 48"/>
                  <a:gd name="T12" fmla="*/ 2283 w 54"/>
                  <a:gd name="T13" fmla="*/ 1771 h 48"/>
                  <a:gd name="T14" fmla="*/ 2047 w 54"/>
                  <a:gd name="T15" fmla="*/ 2100 h 48"/>
                  <a:gd name="T16" fmla="*/ 1793 w 54"/>
                  <a:gd name="T17" fmla="*/ 2334 h 48"/>
                  <a:gd name="T18" fmla="*/ 1401 w 54"/>
                  <a:gd name="T19" fmla="*/ 2155 h 48"/>
                  <a:gd name="T20" fmla="*/ 953 w 54"/>
                  <a:gd name="T21" fmla="*/ 2007 h 48"/>
                  <a:gd name="T22" fmla="*/ 448 w 54"/>
                  <a:gd name="T23" fmla="*/ 1862 h 48"/>
                  <a:gd name="T24" fmla="*/ 0 w 54"/>
                  <a:gd name="T25" fmla="*/ 1708 h 48"/>
                  <a:gd name="T26" fmla="*/ 147 w 54"/>
                  <a:gd name="T27" fmla="*/ 1471 h 48"/>
                  <a:gd name="T28" fmla="*/ 295 w 54"/>
                  <a:gd name="T29" fmla="*/ 1235 h 48"/>
                  <a:gd name="T30" fmla="*/ 391 w 54"/>
                  <a:gd name="T31" fmla="*/ 996 h 48"/>
                  <a:gd name="T32" fmla="*/ 541 w 54"/>
                  <a:gd name="T33" fmla="*/ 679 h 48"/>
                  <a:gd name="T34" fmla="*/ 693 w 54"/>
                  <a:gd name="T35" fmla="*/ 531 h 48"/>
                  <a:gd name="T36" fmla="*/ 860 w 54"/>
                  <a:gd name="T37" fmla="*/ 293 h 48"/>
                  <a:gd name="T38" fmla="*/ 1038 w 54"/>
                  <a:gd name="T39" fmla="*/ 145 h 48"/>
                  <a:gd name="T40" fmla="*/ 1190 w 54"/>
                  <a:gd name="T41" fmla="*/ 0 h 48"/>
                  <a:gd name="T42" fmla="*/ 1401 w 54"/>
                  <a:gd name="T43" fmla="*/ 55 h 48"/>
                  <a:gd name="T44" fmla="*/ 1747 w 54"/>
                  <a:gd name="T45" fmla="*/ 236 h 48"/>
                  <a:gd name="T46" fmla="*/ 2047 w 54"/>
                  <a:gd name="T47" fmla="*/ 293 h 48"/>
                  <a:gd name="T48" fmla="*/ 2378 w 54"/>
                  <a:gd name="T49" fmla="*/ 439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4"/>
                  <a:gd name="T76" fmla="*/ 0 h 48"/>
                  <a:gd name="T77" fmla="*/ 54 w 54"/>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4" h="48">
                    <a:moveTo>
                      <a:pt x="48" y="9"/>
                    </a:moveTo>
                    <a:lnTo>
                      <a:pt x="49" y="13"/>
                    </a:lnTo>
                    <a:lnTo>
                      <a:pt x="51" y="17"/>
                    </a:lnTo>
                    <a:lnTo>
                      <a:pt x="52" y="22"/>
                    </a:lnTo>
                    <a:lnTo>
                      <a:pt x="54" y="27"/>
                    </a:lnTo>
                    <a:lnTo>
                      <a:pt x="49" y="32"/>
                    </a:lnTo>
                    <a:lnTo>
                      <a:pt x="46" y="36"/>
                    </a:lnTo>
                    <a:lnTo>
                      <a:pt x="41" y="43"/>
                    </a:lnTo>
                    <a:lnTo>
                      <a:pt x="36" y="48"/>
                    </a:lnTo>
                    <a:lnTo>
                      <a:pt x="28" y="44"/>
                    </a:lnTo>
                    <a:lnTo>
                      <a:pt x="19" y="41"/>
                    </a:lnTo>
                    <a:lnTo>
                      <a:pt x="9" y="38"/>
                    </a:lnTo>
                    <a:lnTo>
                      <a:pt x="0" y="35"/>
                    </a:lnTo>
                    <a:lnTo>
                      <a:pt x="3" y="30"/>
                    </a:lnTo>
                    <a:lnTo>
                      <a:pt x="6" y="25"/>
                    </a:lnTo>
                    <a:lnTo>
                      <a:pt x="8" y="20"/>
                    </a:lnTo>
                    <a:lnTo>
                      <a:pt x="11" y="14"/>
                    </a:lnTo>
                    <a:lnTo>
                      <a:pt x="14" y="11"/>
                    </a:lnTo>
                    <a:lnTo>
                      <a:pt x="17" y="6"/>
                    </a:lnTo>
                    <a:lnTo>
                      <a:pt x="21" y="3"/>
                    </a:lnTo>
                    <a:lnTo>
                      <a:pt x="24" y="0"/>
                    </a:lnTo>
                    <a:lnTo>
                      <a:pt x="28" y="1"/>
                    </a:lnTo>
                    <a:lnTo>
                      <a:pt x="35" y="5"/>
                    </a:lnTo>
                    <a:lnTo>
                      <a:pt x="41" y="6"/>
                    </a:lnTo>
                    <a:lnTo>
                      <a:pt x="48" y="9"/>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 name="Freeform 676"/>
              <p:cNvSpPr>
                <a:spLocks/>
              </p:cNvSpPr>
              <p:nvPr/>
            </p:nvSpPr>
            <p:spPr bwMode="auto">
              <a:xfrm>
                <a:off x="2147" y="2839"/>
                <a:ext cx="31" cy="63"/>
              </a:xfrm>
              <a:custGeom>
                <a:avLst/>
                <a:gdLst>
                  <a:gd name="T0" fmla="*/ 0 w 19"/>
                  <a:gd name="T1" fmla="*/ 696 h 39"/>
                  <a:gd name="T2" fmla="*/ 55 w 19"/>
                  <a:gd name="T3" fmla="*/ 981 h 39"/>
                  <a:gd name="T4" fmla="*/ 55 w 19"/>
                  <a:gd name="T5" fmla="*/ 1213 h 39"/>
                  <a:gd name="T6" fmla="*/ 55 w 19"/>
                  <a:gd name="T7" fmla="*/ 1496 h 39"/>
                  <a:gd name="T8" fmla="*/ 55 w 19"/>
                  <a:gd name="T9" fmla="*/ 1816 h 39"/>
                  <a:gd name="T10" fmla="*/ 300 w 19"/>
                  <a:gd name="T11" fmla="*/ 1585 h 39"/>
                  <a:gd name="T12" fmla="*/ 548 w 19"/>
                  <a:gd name="T13" fmla="*/ 1265 h 39"/>
                  <a:gd name="T14" fmla="*/ 716 w 19"/>
                  <a:gd name="T15" fmla="*/ 1069 h 39"/>
                  <a:gd name="T16" fmla="*/ 956 w 19"/>
                  <a:gd name="T17" fmla="*/ 838 h 39"/>
                  <a:gd name="T18" fmla="*/ 865 w 19"/>
                  <a:gd name="T19" fmla="*/ 607 h 39"/>
                  <a:gd name="T20" fmla="*/ 798 w 19"/>
                  <a:gd name="T21" fmla="*/ 376 h 39"/>
                  <a:gd name="T22" fmla="*/ 716 w 19"/>
                  <a:gd name="T23" fmla="*/ 178 h 39"/>
                  <a:gd name="T24" fmla="*/ 640 w 19"/>
                  <a:gd name="T25" fmla="*/ 0 h 39"/>
                  <a:gd name="T26" fmla="*/ 452 w 19"/>
                  <a:gd name="T27" fmla="*/ 178 h 39"/>
                  <a:gd name="T28" fmla="*/ 300 w 19"/>
                  <a:gd name="T29" fmla="*/ 321 h 39"/>
                  <a:gd name="T30" fmla="*/ 147 w 19"/>
                  <a:gd name="T31" fmla="*/ 519 h 39"/>
                  <a:gd name="T32" fmla="*/ 0 w 19"/>
                  <a:gd name="T33" fmla="*/ 696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
                  <a:gd name="T52" fmla="*/ 0 h 39"/>
                  <a:gd name="T53" fmla="*/ 19 w 19"/>
                  <a:gd name="T54" fmla="*/ 39 h 3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 h="39">
                    <a:moveTo>
                      <a:pt x="0" y="15"/>
                    </a:moveTo>
                    <a:lnTo>
                      <a:pt x="1" y="21"/>
                    </a:lnTo>
                    <a:lnTo>
                      <a:pt x="1" y="26"/>
                    </a:lnTo>
                    <a:lnTo>
                      <a:pt x="1" y="32"/>
                    </a:lnTo>
                    <a:lnTo>
                      <a:pt x="1" y="39"/>
                    </a:lnTo>
                    <a:lnTo>
                      <a:pt x="6" y="34"/>
                    </a:lnTo>
                    <a:lnTo>
                      <a:pt x="11" y="27"/>
                    </a:lnTo>
                    <a:lnTo>
                      <a:pt x="14" y="23"/>
                    </a:lnTo>
                    <a:lnTo>
                      <a:pt x="19" y="18"/>
                    </a:lnTo>
                    <a:lnTo>
                      <a:pt x="17" y="13"/>
                    </a:lnTo>
                    <a:lnTo>
                      <a:pt x="16" y="8"/>
                    </a:lnTo>
                    <a:lnTo>
                      <a:pt x="14" y="4"/>
                    </a:lnTo>
                    <a:lnTo>
                      <a:pt x="13" y="0"/>
                    </a:lnTo>
                    <a:lnTo>
                      <a:pt x="9" y="4"/>
                    </a:lnTo>
                    <a:lnTo>
                      <a:pt x="6" y="7"/>
                    </a:lnTo>
                    <a:lnTo>
                      <a:pt x="3" y="11"/>
                    </a:lnTo>
                    <a:lnTo>
                      <a:pt x="0" y="15"/>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7" name="Freeform 677"/>
              <p:cNvSpPr>
                <a:spLocks/>
              </p:cNvSpPr>
              <p:nvPr/>
            </p:nvSpPr>
            <p:spPr bwMode="auto">
              <a:xfrm>
                <a:off x="2108" y="2824"/>
                <a:ext cx="60" cy="39"/>
              </a:xfrm>
              <a:custGeom>
                <a:avLst/>
                <a:gdLst>
                  <a:gd name="T0" fmla="*/ 1764 w 37"/>
                  <a:gd name="T1" fmla="*/ 439 h 24"/>
                  <a:gd name="T2" fmla="*/ 1604 w 37"/>
                  <a:gd name="T3" fmla="*/ 622 h 24"/>
                  <a:gd name="T4" fmla="*/ 1528 w 37"/>
                  <a:gd name="T5" fmla="*/ 774 h 24"/>
                  <a:gd name="T6" fmla="*/ 1378 w 37"/>
                  <a:gd name="T7" fmla="*/ 996 h 24"/>
                  <a:gd name="T8" fmla="*/ 1202 w 37"/>
                  <a:gd name="T9" fmla="*/ 1159 h 24"/>
                  <a:gd name="T10" fmla="*/ 905 w 37"/>
                  <a:gd name="T11" fmla="*/ 1090 h 24"/>
                  <a:gd name="T12" fmla="*/ 615 w 37"/>
                  <a:gd name="T13" fmla="*/ 921 h 24"/>
                  <a:gd name="T14" fmla="*/ 289 w 37"/>
                  <a:gd name="T15" fmla="*/ 829 h 24"/>
                  <a:gd name="T16" fmla="*/ 0 w 37"/>
                  <a:gd name="T17" fmla="*/ 774 h 24"/>
                  <a:gd name="T18" fmla="*/ 144 w 37"/>
                  <a:gd name="T19" fmla="*/ 531 h 24"/>
                  <a:gd name="T20" fmla="*/ 289 w 37"/>
                  <a:gd name="T21" fmla="*/ 384 h 24"/>
                  <a:gd name="T22" fmla="*/ 469 w 37"/>
                  <a:gd name="T23" fmla="*/ 145 h 24"/>
                  <a:gd name="T24" fmla="*/ 615 w 37"/>
                  <a:gd name="T25" fmla="*/ 0 h 24"/>
                  <a:gd name="T26" fmla="*/ 816 w 37"/>
                  <a:gd name="T27" fmla="*/ 55 h 24"/>
                  <a:gd name="T28" fmla="*/ 1143 w 37"/>
                  <a:gd name="T29" fmla="*/ 236 h 24"/>
                  <a:gd name="T30" fmla="*/ 1435 w 37"/>
                  <a:gd name="T31" fmla="*/ 293 h 24"/>
                  <a:gd name="T32" fmla="*/ 1764 w 37"/>
                  <a:gd name="T33" fmla="*/ 439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
                  <a:gd name="T52" fmla="*/ 0 h 24"/>
                  <a:gd name="T53" fmla="*/ 37 w 37"/>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 h="24">
                    <a:moveTo>
                      <a:pt x="37" y="9"/>
                    </a:moveTo>
                    <a:lnTo>
                      <a:pt x="33" y="13"/>
                    </a:lnTo>
                    <a:lnTo>
                      <a:pt x="32" y="16"/>
                    </a:lnTo>
                    <a:lnTo>
                      <a:pt x="29" y="20"/>
                    </a:lnTo>
                    <a:lnTo>
                      <a:pt x="25" y="24"/>
                    </a:lnTo>
                    <a:lnTo>
                      <a:pt x="19" y="22"/>
                    </a:lnTo>
                    <a:lnTo>
                      <a:pt x="13" y="19"/>
                    </a:lnTo>
                    <a:lnTo>
                      <a:pt x="6" y="17"/>
                    </a:lnTo>
                    <a:lnTo>
                      <a:pt x="0" y="16"/>
                    </a:lnTo>
                    <a:lnTo>
                      <a:pt x="3" y="11"/>
                    </a:lnTo>
                    <a:lnTo>
                      <a:pt x="6" y="8"/>
                    </a:lnTo>
                    <a:lnTo>
                      <a:pt x="10" y="3"/>
                    </a:lnTo>
                    <a:lnTo>
                      <a:pt x="13" y="0"/>
                    </a:lnTo>
                    <a:lnTo>
                      <a:pt x="17" y="1"/>
                    </a:lnTo>
                    <a:lnTo>
                      <a:pt x="24" y="5"/>
                    </a:lnTo>
                    <a:lnTo>
                      <a:pt x="30" y="6"/>
                    </a:lnTo>
                    <a:lnTo>
                      <a:pt x="37" y="9"/>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8" name="Freeform 678"/>
              <p:cNvSpPr>
                <a:spLocks/>
              </p:cNvSpPr>
              <p:nvPr/>
            </p:nvSpPr>
            <p:spPr bwMode="auto">
              <a:xfrm>
                <a:off x="2149" y="2819"/>
                <a:ext cx="201" cy="139"/>
              </a:xfrm>
              <a:custGeom>
                <a:avLst/>
                <a:gdLst>
                  <a:gd name="T0" fmla="*/ 5849 w 123"/>
                  <a:gd name="T1" fmla="*/ 401 h 85"/>
                  <a:gd name="T2" fmla="*/ 6249 w 123"/>
                  <a:gd name="T3" fmla="*/ 1529 h 85"/>
                  <a:gd name="T4" fmla="*/ 3966 w 123"/>
                  <a:gd name="T5" fmla="*/ 4343 h 85"/>
                  <a:gd name="T6" fmla="*/ 1768 w 123"/>
                  <a:gd name="T7" fmla="*/ 3640 h 85"/>
                  <a:gd name="T8" fmla="*/ 1768 w 123"/>
                  <a:gd name="T9" fmla="*/ 3482 h 85"/>
                  <a:gd name="T10" fmla="*/ 1376 w 123"/>
                  <a:gd name="T11" fmla="*/ 3310 h 85"/>
                  <a:gd name="T12" fmla="*/ 900 w 123"/>
                  <a:gd name="T13" fmla="*/ 3061 h 85"/>
                  <a:gd name="T14" fmla="*/ 400 w 123"/>
                  <a:gd name="T15" fmla="*/ 2912 h 85"/>
                  <a:gd name="T16" fmla="*/ 0 w 123"/>
                  <a:gd name="T17" fmla="*/ 2746 h 85"/>
                  <a:gd name="T18" fmla="*/ 206 w 123"/>
                  <a:gd name="T19" fmla="*/ 2409 h 85"/>
                  <a:gd name="T20" fmla="*/ 337 w 123"/>
                  <a:gd name="T21" fmla="*/ 2105 h 85"/>
                  <a:gd name="T22" fmla="*/ 494 w 123"/>
                  <a:gd name="T23" fmla="*/ 1836 h 85"/>
                  <a:gd name="T24" fmla="*/ 654 w 123"/>
                  <a:gd name="T25" fmla="*/ 1529 h 85"/>
                  <a:gd name="T26" fmla="*/ 807 w 123"/>
                  <a:gd name="T27" fmla="*/ 1382 h 85"/>
                  <a:gd name="T28" fmla="*/ 1069 w 123"/>
                  <a:gd name="T29" fmla="*/ 1123 h 85"/>
                  <a:gd name="T30" fmla="*/ 1226 w 123"/>
                  <a:gd name="T31" fmla="*/ 880 h 85"/>
                  <a:gd name="T32" fmla="*/ 1376 w 123"/>
                  <a:gd name="T33" fmla="*/ 628 h 85"/>
                  <a:gd name="T34" fmla="*/ 3146 w 123"/>
                  <a:gd name="T35" fmla="*/ 1382 h 85"/>
                  <a:gd name="T36" fmla="*/ 4376 w 123"/>
                  <a:gd name="T37" fmla="*/ 0 h 85"/>
                  <a:gd name="T38" fmla="*/ 5849 w 123"/>
                  <a:gd name="T39" fmla="*/ 401 h 8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3"/>
                  <a:gd name="T61" fmla="*/ 0 h 85"/>
                  <a:gd name="T62" fmla="*/ 123 w 123"/>
                  <a:gd name="T63" fmla="*/ 85 h 8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3" h="85">
                    <a:moveTo>
                      <a:pt x="115" y="8"/>
                    </a:moveTo>
                    <a:lnTo>
                      <a:pt x="123" y="30"/>
                    </a:lnTo>
                    <a:lnTo>
                      <a:pt x="78" y="85"/>
                    </a:lnTo>
                    <a:lnTo>
                      <a:pt x="35" y="71"/>
                    </a:lnTo>
                    <a:lnTo>
                      <a:pt x="35" y="68"/>
                    </a:lnTo>
                    <a:lnTo>
                      <a:pt x="27" y="65"/>
                    </a:lnTo>
                    <a:lnTo>
                      <a:pt x="18" y="60"/>
                    </a:lnTo>
                    <a:lnTo>
                      <a:pt x="8" y="57"/>
                    </a:lnTo>
                    <a:lnTo>
                      <a:pt x="0" y="54"/>
                    </a:lnTo>
                    <a:lnTo>
                      <a:pt x="4" y="47"/>
                    </a:lnTo>
                    <a:lnTo>
                      <a:pt x="7" y="41"/>
                    </a:lnTo>
                    <a:lnTo>
                      <a:pt x="10" y="36"/>
                    </a:lnTo>
                    <a:lnTo>
                      <a:pt x="13" y="30"/>
                    </a:lnTo>
                    <a:lnTo>
                      <a:pt x="16" y="27"/>
                    </a:lnTo>
                    <a:lnTo>
                      <a:pt x="21" y="22"/>
                    </a:lnTo>
                    <a:lnTo>
                      <a:pt x="24" y="17"/>
                    </a:lnTo>
                    <a:lnTo>
                      <a:pt x="27" y="12"/>
                    </a:lnTo>
                    <a:lnTo>
                      <a:pt x="62" y="27"/>
                    </a:lnTo>
                    <a:lnTo>
                      <a:pt x="86" y="0"/>
                    </a:lnTo>
                    <a:lnTo>
                      <a:pt x="115"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9" name="Freeform 679"/>
              <p:cNvSpPr>
                <a:spLocks/>
              </p:cNvSpPr>
              <p:nvPr/>
            </p:nvSpPr>
            <p:spPr bwMode="auto">
              <a:xfrm>
                <a:off x="2160" y="2824"/>
                <a:ext cx="185" cy="127"/>
              </a:xfrm>
              <a:custGeom>
                <a:avLst/>
                <a:gdLst>
                  <a:gd name="T0" fmla="*/ 5434 w 113"/>
                  <a:gd name="T1" fmla="*/ 389 h 78"/>
                  <a:gd name="T2" fmla="*/ 5832 w 113"/>
                  <a:gd name="T3" fmla="*/ 1244 h 78"/>
                  <a:gd name="T4" fmla="*/ 3621 w 113"/>
                  <a:gd name="T5" fmla="*/ 3860 h 78"/>
                  <a:gd name="T6" fmla="*/ 1694 w 113"/>
                  <a:gd name="T7" fmla="*/ 3224 h 78"/>
                  <a:gd name="T8" fmla="*/ 1791 w 113"/>
                  <a:gd name="T9" fmla="*/ 3056 h 78"/>
                  <a:gd name="T10" fmla="*/ 1295 w 113"/>
                  <a:gd name="T11" fmla="*/ 2908 h 78"/>
                  <a:gd name="T12" fmla="*/ 882 w 113"/>
                  <a:gd name="T13" fmla="*/ 2734 h 78"/>
                  <a:gd name="T14" fmla="*/ 404 w 113"/>
                  <a:gd name="T15" fmla="*/ 2571 h 78"/>
                  <a:gd name="T16" fmla="*/ 0 w 113"/>
                  <a:gd name="T17" fmla="*/ 2426 h 78"/>
                  <a:gd name="T18" fmla="*/ 56 w 113"/>
                  <a:gd name="T19" fmla="*/ 2170 h 78"/>
                  <a:gd name="T20" fmla="*/ 247 w 113"/>
                  <a:gd name="T21" fmla="*/ 1980 h 78"/>
                  <a:gd name="T22" fmla="*/ 308 w 113"/>
                  <a:gd name="T23" fmla="*/ 1731 h 78"/>
                  <a:gd name="T24" fmla="*/ 483 w 113"/>
                  <a:gd name="T25" fmla="*/ 1490 h 78"/>
                  <a:gd name="T26" fmla="*/ 632 w 113"/>
                  <a:gd name="T27" fmla="*/ 1244 h 78"/>
                  <a:gd name="T28" fmla="*/ 825 w 113"/>
                  <a:gd name="T29" fmla="*/ 1097 h 78"/>
                  <a:gd name="T30" fmla="*/ 979 w 113"/>
                  <a:gd name="T31" fmla="*/ 860 h 78"/>
                  <a:gd name="T32" fmla="*/ 1141 w 113"/>
                  <a:gd name="T33" fmla="*/ 692 h 78"/>
                  <a:gd name="T34" fmla="*/ 2932 w 113"/>
                  <a:gd name="T35" fmla="*/ 1400 h 78"/>
                  <a:gd name="T36" fmla="*/ 4194 w 113"/>
                  <a:gd name="T37" fmla="*/ 0 h 78"/>
                  <a:gd name="T38" fmla="*/ 5434 w 113"/>
                  <a:gd name="T39" fmla="*/ 389 h 7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3"/>
                  <a:gd name="T61" fmla="*/ 0 h 78"/>
                  <a:gd name="T62" fmla="*/ 113 w 113"/>
                  <a:gd name="T63" fmla="*/ 78 h 7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3" h="78">
                    <a:moveTo>
                      <a:pt x="105" y="8"/>
                    </a:moveTo>
                    <a:lnTo>
                      <a:pt x="113" y="25"/>
                    </a:lnTo>
                    <a:lnTo>
                      <a:pt x="70" y="78"/>
                    </a:lnTo>
                    <a:lnTo>
                      <a:pt x="33" y="65"/>
                    </a:lnTo>
                    <a:lnTo>
                      <a:pt x="35" y="62"/>
                    </a:lnTo>
                    <a:lnTo>
                      <a:pt x="25" y="59"/>
                    </a:lnTo>
                    <a:lnTo>
                      <a:pt x="17" y="55"/>
                    </a:lnTo>
                    <a:lnTo>
                      <a:pt x="8" y="52"/>
                    </a:lnTo>
                    <a:lnTo>
                      <a:pt x="0" y="49"/>
                    </a:lnTo>
                    <a:lnTo>
                      <a:pt x="1" y="44"/>
                    </a:lnTo>
                    <a:lnTo>
                      <a:pt x="5" y="40"/>
                    </a:lnTo>
                    <a:lnTo>
                      <a:pt x="6" y="35"/>
                    </a:lnTo>
                    <a:lnTo>
                      <a:pt x="9" y="30"/>
                    </a:lnTo>
                    <a:lnTo>
                      <a:pt x="12" y="25"/>
                    </a:lnTo>
                    <a:lnTo>
                      <a:pt x="16" y="22"/>
                    </a:lnTo>
                    <a:lnTo>
                      <a:pt x="19" y="17"/>
                    </a:lnTo>
                    <a:lnTo>
                      <a:pt x="22" y="14"/>
                    </a:lnTo>
                    <a:lnTo>
                      <a:pt x="57" y="28"/>
                    </a:lnTo>
                    <a:lnTo>
                      <a:pt x="81" y="0"/>
                    </a:lnTo>
                    <a:lnTo>
                      <a:pt x="105" y="8"/>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0" name="Freeform 680"/>
              <p:cNvSpPr>
                <a:spLocks/>
              </p:cNvSpPr>
              <p:nvPr/>
            </p:nvSpPr>
            <p:spPr bwMode="auto">
              <a:xfrm>
                <a:off x="2175" y="2824"/>
                <a:ext cx="157" cy="88"/>
              </a:xfrm>
              <a:custGeom>
                <a:avLst/>
                <a:gdLst>
                  <a:gd name="T0" fmla="*/ 3006 w 96"/>
                  <a:gd name="T1" fmla="*/ 2679 h 54"/>
                  <a:gd name="T2" fmla="*/ 0 w 96"/>
                  <a:gd name="T3" fmla="*/ 1493 h 54"/>
                  <a:gd name="T4" fmla="*/ 150 w 96"/>
                  <a:gd name="T5" fmla="*/ 1256 h 54"/>
                  <a:gd name="T6" fmla="*/ 337 w 96"/>
                  <a:gd name="T7" fmla="*/ 1100 h 54"/>
                  <a:gd name="T8" fmla="*/ 497 w 96"/>
                  <a:gd name="T9" fmla="*/ 860 h 54"/>
                  <a:gd name="T10" fmla="*/ 656 w 96"/>
                  <a:gd name="T11" fmla="*/ 693 h 54"/>
                  <a:gd name="T12" fmla="*/ 2466 w 96"/>
                  <a:gd name="T13" fmla="*/ 1346 h 54"/>
                  <a:gd name="T14" fmla="*/ 3701 w 96"/>
                  <a:gd name="T15" fmla="*/ 0 h 54"/>
                  <a:gd name="T16" fmla="*/ 4916 w 96"/>
                  <a:gd name="T17" fmla="*/ 391 h 54"/>
                  <a:gd name="T18" fmla="*/ 3006 w 96"/>
                  <a:gd name="T19" fmla="*/ 2679 h 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6"/>
                  <a:gd name="T31" fmla="*/ 0 h 54"/>
                  <a:gd name="T32" fmla="*/ 96 w 96"/>
                  <a:gd name="T33" fmla="*/ 54 h 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6" h="54">
                    <a:moveTo>
                      <a:pt x="59" y="54"/>
                    </a:moveTo>
                    <a:lnTo>
                      <a:pt x="0" y="30"/>
                    </a:lnTo>
                    <a:lnTo>
                      <a:pt x="3" y="25"/>
                    </a:lnTo>
                    <a:lnTo>
                      <a:pt x="7" y="22"/>
                    </a:lnTo>
                    <a:lnTo>
                      <a:pt x="10" y="17"/>
                    </a:lnTo>
                    <a:lnTo>
                      <a:pt x="13" y="14"/>
                    </a:lnTo>
                    <a:lnTo>
                      <a:pt x="48" y="27"/>
                    </a:lnTo>
                    <a:lnTo>
                      <a:pt x="72" y="0"/>
                    </a:lnTo>
                    <a:lnTo>
                      <a:pt x="96" y="8"/>
                    </a:lnTo>
                    <a:lnTo>
                      <a:pt x="59" y="54"/>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1" name="Freeform 681"/>
              <p:cNvSpPr>
                <a:spLocks/>
              </p:cNvSpPr>
              <p:nvPr/>
            </p:nvSpPr>
            <p:spPr bwMode="auto">
              <a:xfrm>
                <a:off x="2558" y="2982"/>
                <a:ext cx="101" cy="94"/>
              </a:xfrm>
              <a:custGeom>
                <a:avLst/>
                <a:gdLst>
                  <a:gd name="T0" fmla="*/ 2675 w 62"/>
                  <a:gd name="T1" fmla="*/ 503 h 57"/>
                  <a:gd name="T2" fmla="*/ 2768 w 62"/>
                  <a:gd name="T3" fmla="*/ 864 h 57"/>
                  <a:gd name="T4" fmla="*/ 2914 w 62"/>
                  <a:gd name="T5" fmla="*/ 1085 h 57"/>
                  <a:gd name="T6" fmla="*/ 2991 w 62"/>
                  <a:gd name="T7" fmla="*/ 1369 h 57"/>
                  <a:gd name="T8" fmla="*/ 3087 w 62"/>
                  <a:gd name="T9" fmla="*/ 1631 h 57"/>
                  <a:gd name="T10" fmla="*/ 2844 w 62"/>
                  <a:gd name="T11" fmla="*/ 1949 h 57"/>
                  <a:gd name="T12" fmla="*/ 2585 w 62"/>
                  <a:gd name="T13" fmla="*/ 2350 h 57"/>
                  <a:gd name="T14" fmla="*/ 2372 w 62"/>
                  <a:gd name="T15" fmla="*/ 2794 h 57"/>
                  <a:gd name="T16" fmla="*/ 2136 w 62"/>
                  <a:gd name="T17" fmla="*/ 3122 h 57"/>
                  <a:gd name="T18" fmla="*/ 1587 w 62"/>
                  <a:gd name="T19" fmla="*/ 2856 h 57"/>
                  <a:gd name="T20" fmla="*/ 1033 w 62"/>
                  <a:gd name="T21" fmla="*/ 2597 h 57"/>
                  <a:gd name="T22" fmla="*/ 481 w 62"/>
                  <a:gd name="T23" fmla="*/ 2418 h 57"/>
                  <a:gd name="T24" fmla="*/ 0 w 62"/>
                  <a:gd name="T25" fmla="*/ 2141 h 57"/>
                  <a:gd name="T26" fmla="*/ 147 w 62"/>
                  <a:gd name="T27" fmla="*/ 1789 h 57"/>
                  <a:gd name="T28" fmla="*/ 295 w 62"/>
                  <a:gd name="T29" fmla="*/ 1484 h 57"/>
                  <a:gd name="T30" fmla="*/ 481 w 62"/>
                  <a:gd name="T31" fmla="*/ 1182 h 57"/>
                  <a:gd name="T32" fmla="*/ 634 w 62"/>
                  <a:gd name="T33" fmla="*/ 864 h 57"/>
                  <a:gd name="T34" fmla="*/ 784 w 62"/>
                  <a:gd name="T35" fmla="*/ 658 h 57"/>
                  <a:gd name="T36" fmla="*/ 1033 w 62"/>
                  <a:gd name="T37" fmla="*/ 430 h 57"/>
                  <a:gd name="T38" fmla="*/ 1189 w 62"/>
                  <a:gd name="T39" fmla="*/ 158 h 57"/>
                  <a:gd name="T40" fmla="*/ 1346 w 62"/>
                  <a:gd name="T41" fmla="*/ 0 h 57"/>
                  <a:gd name="T42" fmla="*/ 1642 w 62"/>
                  <a:gd name="T43" fmla="*/ 58 h 57"/>
                  <a:gd name="T44" fmla="*/ 2041 w 62"/>
                  <a:gd name="T45" fmla="*/ 261 h 57"/>
                  <a:gd name="T46" fmla="*/ 2372 w 62"/>
                  <a:gd name="T47" fmla="*/ 318 h 57"/>
                  <a:gd name="T48" fmla="*/ 2675 w 62"/>
                  <a:gd name="T49" fmla="*/ 503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2"/>
                  <a:gd name="T76" fmla="*/ 0 h 57"/>
                  <a:gd name="T77" fmla="*/ 62 w 62"/>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2" h="57">
                    <a:moveTo>
                      <a:pt x="54" y="9"/>
                    </a:moveTo>
                    <a:lnTo>
                      <a:pt x="56" y="16"/>
                    </a:lnTo>
                    <a:lnTo>
                      <a:pt x="59" y="20"/>
                    </a:lnTo>
                    <a:lnTo>
                      <a:pt x="60" y="25"/>
                    </a:lnTo>
                    <a:lnTo>
                      <a:pt x="62" y="30"/>
                    </a:lnTo>
                    <a:lnTo>
                      <a:pt x="57" y="36"/>
                    </a:lnTo>
                    <a:lnTo>
                      <a:pt x="52" y="43"/>
                    </a:lnTo>
                    <a:lnTo>
                      <a:pt x="48" y="51"/>
                    </a:lnTo>
                    <a:lnTo>
                      <a:pt x="43" y="57"/>
                    </a:lnTo>
                    <a:lnTo>
                      <a:pt x="32" y="52"/>
                    </a:lnTo>
                    <a:lnTo>
                      <a:pt x="21" y="47"/>
                    </a:lnTo>
                    <a:lnTo>
                      <a:pt x="10" y="44"/>
                    </a:lnTo>
                    <a:lnTo>
                      <a:pt x="0" y="39"/>
                    </a:lnTo>
                    <a:lnTo>
                      <a:pt x="3" y="33"/>
                    </a:lnTo>
                    <a:lnTo>
                      <a:pt x="6" y="27"/>
                    </a:lnTo>
                    <a:lnTo>
                      <a:pt x="10" y="22"/>
                    </a:lnTo>
                    <a:lnTo>
                      <a:pt x="13" y="16"/>
                    </a:lnTo>
                    <a:lnTo>
                      <a:pt x="16" y="12"/>
                    </a:lnTo>
                    <a:lnTo>
                      <a:pt x="21" y="8"/>
                    </a:lnTo>
                    <a:lnTo>
                      <a:pt x="24" y="3"/>
                    </a:lnTo>
                    <a:lnTo>
                      <a:pt x="27" y="0"/>
                    </a:lnTo>
                    <a:lnTo>
                      <a:pt x="33" y="1"/>
                    </a:lnTo>
                    <a:lnTo>
                      <a:pt x="41" y="5"/>
                    </a:lnTo>
                    <a:lnTo>
                      <a:pt x="48" y="6"/>
                    </a:lnTo>
                    <a:lnTo>
                      <a:pt x="54"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2" name="Freeform 682"/>
              <p:cNvSpPr>
                <a:spLocks/>
              </p:cNvSpPr>
              <p:nvPr/>
            </p:nvSpPr>
            <p:spPr bwMode="auto">
              <a:xfrm>
                <a:off x="2566" y="2991"/>
                <a:ext cx="88" cy="76"/>
              </a:xfrm>
              <a:custGeom>
                <a:avLst/>
                <a:gdLst>
                  <a:gd name="T0" fmla="*/ 2342 w 54"/>
                  <a:gd name="T1" fmla="*/ 322 h 47"/>
                  <a:gd name="T2" fmla="*/ 2433 w 54"/>
                  <a:gd name="T3" fmla="*/ 555 h 47"/>
                  <a:gd name="T4" fmla="*/ 2531 w 54"/>
                  <a:gd name="T5" fmla="*/ 787 h 47"/>
                  <a:gd name="T6" fmla="*/ 2611 w 54"/>
                  <a:gd name="T7" fmla="*/ 1041 h 47"/>
                  <a:gd name="T8" fmla="*/ 2679 w 54"/>
                  <a:gd name="T9" fmla="*/ 1164 h 47"/>
                  <a:gd name="T10" fmla="*/ 2433 w 54"/>
                  <a:gd name="T11" fmla="*/ 1450 h 47"/>
                  <a:gd name="T12" fmla="*/ 2193 w 54"/>
                  <a:gd name="T13" fmla="*/ 1683 h 47"/>
                  <a:gd name="T14" fmla="*/ 1939 w 54"/>
                  <a:gd name="T15" fmla="*/ 1916 h 47"/>
                  <a:gd name="T16" fmla="*/ 1793 w 54"/>
                  <a:gd name="T17" fmla="*/ 2202 h 47"/>
                  <a:gd name="T18" fmla="*/ 1346 w 54"/>
                  <a:gd name="T19" fmla="*/ 2058 h 47"/>
                  <a:gd name="T20" fmla="*/ 953 w 54"/>
                  <a:gd name="T21" fmla="*/ 1827 h 47"/>
                  <a:gd name="T22" fmla="*/ 448 w 54"/>
                  <a:gd name="T23" fmla="*/ 1683 h 47"/>
                  <a:gd name="T24" fmla="*/ 0 w 54"/>
                  <a:gd name="T25" fmla="*/ 1539 h 47"/>
                  <a:gd name="T26" fmla="*/ 147 w 54"/>
                  <a:gd name="T27" fmla="*/ 1308 h 47"/>
                  <a:gd name="T28" fmla="*/ 295 w 54"/>
                  <a:gd name="T29" fmla="*/ 1075 h 47"/>
                  <a:gd name="T30" fmla="*/ 391 w 54"/>
                  <a:gd name="T31" fmla="*/ 897 h 47"/>
                  <a:gd name="T32" fmla="*/ 541 w 54"/>
                  <a:gd name="T33" fmla="*/ 665 h 47"/>
                  <a:gd name="T34" fmla="*/ 693 w 54"/>
                  <a:gd name="T35" fmla="*/ 521 h 47"/>
                  <a:gd name="T36" fmla="*/ 860 w 54"/>
                  <a:gd name="T37" fmla="*/ 288 h 47"/>
                  <a:gd name="T38" fmla="*/ 953 w 54"/>
                  <a:gd name="T39" fmla="*/ 144 h 47"/>
                  <a:gd name="T40" fmla="*/ 1100 w 54"/>
                  <a:gd name="T41" fmla="*/ 0 h 47"/>
                  <a:gd name="T42" fmla="*/ 1401 w 54"/>
                  <a:gd name="T43" fmla="*/ 55 h 47"/>
                  <a:gd name="T44" fmla="*/ 1747 w 54"/>
                  <a:gd name="T45" fmla="*/ 144 h 47"/>
                  <a:gd name="T46" fmla="*/ 2047 w 54"/>
                  <a:gd name="T47" fmla="*/ 288 h 47"/>
                  <a:gd name="T48" fmla="*/ 2342 w 54"/>
                  <a:gd name="T49" fmla="*/ 322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4"/>
                  <a:gd name="T76" fmla="*/ 0 h 47"/>
                  <a:gd name="T77" fmla="*/ 54 w 54"/>
                  <a:gd name="T78" fmla="*/ 47 h 4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4" h="47">
                    <a:moveTo>
                      <a:pt x="47" y="7"/>
                    </a:moveTo>
                    <a:lnTo>
                      <a:pt x="49" y="12"/>
                    </a:lnTo>
                    <a:lnTo>
                      <a:pt x="51" y="17"/>
                    </a:lnTo>
                    <a:lnTo>
                      <a:pt x="52" y="22"/>
                    </a:lnTo>
                    <a:lnTo>
                      <a:pt x="54" y="25"/>
                    </a:lnTo>
                    <a:lnTo>
                      <a:pt x="49" y="31"/>
                    </a:lnTo>
                    <a:lnTo>
                      <a:pt x="44" y="36"/>
                    </a:lnTo>
                    <a:lnTo>
                      <a:pt x="39" y="41"/>
                    </a:lnTo>
                    <a:lnTo>
                      <a:pt x="36" y="47"/>
                    </a:lnTo>
                    <a:lnTo>
                      <a:pt x="27" y="44"/>
                    </a:lnTo>
                    <a:lnTo>
                      <a:pt x="19" y="39"/>
                    </a:lnTo>
                    <a:lnTo>
                      <a:pt x="9" y="36"/>
                    </a:lnTo>
                    <a:lnTo>
                      <a:pt x="0" y="33"/>
                    </a:lnTo>
                    <a:lnTo>
                      <a:pt x="3" y="28"/>
                    </a:lnTo>
                    <a:lnTo>
                      <a:pt x="6" y="23"/>
                    </a:lnTo>
                    <a:lnTo>
                      <a:pt x="8" y="19"/>
                    </a:lnTo>
                    <a:lnTo>
                      <a:pt x="11" y="14"/>
                    </a:lnTo>
                    <a:lnTo>
                      <a:pt x="14" y="11"/>
                    </a:lnTo>
                    <a:lnTo>
                      <a:pt x="17" y="6"/>
                    </a:lnTo>
                    <a:lnTo>
                      <a:pt x="19" y="3"/>
                    </a:lnTo>
                    <a:lnTo>
                      <a:pt x="22" y="0"/>
                    </a:lnTo>
                    <a:lnTo>
                      <a:pt x="28" y="1"/>
                    </a:lnTo>
                    <a:lnTo>
                      <a:pt x="35" y="3"/>
                    </a:lnTo>
                    <a:lnTo>
                      <a:pt x="41" y="6"/>
                    </a:lnTo>
                    <a:lnTo>
                      <a:pt x="47" y="7"/>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3" name="Freeform 683"/>
              <p:cNvSpPr>
                <a:spLocks/>
              </p:cNvSpPr>
              <p:nvPr/>
            </p:nvSpPr>
            <p:spPr bwMode="auto">
              <a:xfrm>
                <a:off x="2623" y="3002"/>
                <a:ext cx="31" cy="65"/>
              </a:xfrm>
              <a:custGeom>
                <a:avLst/>
                <a:gdLst>
                  <a:gd name="T0" fmla="*/ 0 w 19"/>
                  <a:gd name="T1" fmla="*/ 713 h 40"/>
                  <a:gd name="T2" fmla="*/ 0 w 19"/>
                  <a:gd name="T3" fmla="*/ 1011 h 40"/>
                  <a:gd name="T4" fmla="*/ 55 w 19"/>
                  <a:gd name="T5" fmla="*/ 1305 h 40"/>
                  <a:gd name="T6" fmla="*/ 55 w 19"/>
                  <a:gd name="T7" fmla="*/ 1643 h 40"/>
                  <a:gd name="T8" fmla="*/ 55 w 19"/>
                  <a:gd name="T9" fmla="*/ 1944 h 40"/>
                  <a:gd name="T10" fmla="*/ 206 w 19"/>
                  <a:gd name="T11" fmla="*/ 1643 h 40"/>
                  <a:gd name="T12" fmla="*/ 452 w 19"/>
                  <a:gd name="T13" fmla="*/ 1402 h 40"/>
                  <a:gd name="T14" fmla="*/ 716 w 19"/>
                  <a:gd name="T15" fmla="*/ 1159 h 40"/>
                  <a:gd name="T16" fmla="*/ 956 w 19"/>
                  <a:gd name="T17" fmla="*/ 863 h 40"/>
                  <a:gd name="T18" fmla="*/ 865 w 19"/>
                  <a:gd name="T19" fmla="*/ 713 h 40"/>
                  <a:gd name="T20" fmla="*/ 798 w 19"/>
                  <a:gd name="T21" fmla="*/ 475 h 40"/>
                  <a:gd name="T22" fmla="*/ 716 w 19"/>
                  <a:gd name="T23" fmla="*/ 236 h 40"/>
                  <a:gd name="T24" fmla="*/ 625 w 19"/>
                  <a:gd name="T25" fmla="*/ 0 h 40"/>
                  <a:gd name="T26" fmla="*/ 452 w 19"/>
                  <a:gd name="T27" fmla="*/ 202 h 40"/>
                  <a:gd name="T28" fmla="*/ 300 w 19"/>
                  <a:gd name="T29" fmla="*/ 327 h 40"/>
                  <a:gd name="T30" fmla="*/ 147 w 19"/>
                  <a:gd name="T31" fmla="*/ 613 h 40"/>
                  <a:gd name="T32" fmla="*/ 0 w 19"/>
                  <a:gd name="T33" fmla="*/ 713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
                  <a:gd name="T52" fmla="*/ 0 h 40"/>
                  <a:gd name="T53" fmla="*/ 19 w 19"/>
                  <a:gd name="T54" fmla="*/ 40 h 4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 h="40">
                    <a:moveTo>
                      <a:pt x="0" y="15"/>
                    </a:moveTo>
                    <a:lnTo>
                      <a:pt x="0" y="21"/>
                    </a:lnTo>
                    <a:lnTo>
                      <a:pt x="1" y="27"/>
                    </a:lnTo>
                    <a:lnTo>
                      <a:pt x="1" y="34"/>
                    </a:lnTo>
                    <a:lnTo>
                      <a:pt x="1" y="40"/>
                    </a:lnTo>
                    <a:lnTo>
                      <a:pt x="4" y="34"/>
                    </a:lnTo>
                    <a:lnTo>
                      <a:pt x="9" y="29"/>
                    </a:lnTo>
                    <a:lnTo>
                      <a:pt x="14" y="24"/>
                    </a:lnTo>
                    <a:lnTo>
                      <a:pt x="19" y="18"/>
                    </a:lnTo>
                    <a:lnTo>
                      <a:pt x="17" y="15"/>
                    </a:lnTo>
                    <a:lnTo>
                      <a:pt x="16" y="10"/>
                    </a:lnTo>
                    <a:lnTo>
                      <a:pt x="14" y="5"/>
                    </a:lnTo>
                    <a:lnTo>
                      <a:pt x="12" y="0"/>
                    </a:lnTo>
                    <a:lnTo>
                      <a:pt x="9" y="4"/>
                    </a:lnTo>
                    <a:lnTo>
                      <a:pt x="6" y="7"/>
                    </a:lnTo>
                    <a:lnTo>
                      <a:pt x="3" y="12"/>
                    </a:lnTo>
                    <a:lnTo>
                      <a:pt x="0" y="15"/>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4" name="Freeform 684"/>
              <p:cNvSpPr>
                <a:spLocks/>
              </p:cNvSpPr>
              <p:nvPr/>
            </p:nvSpPr>
            <p:spPr bwMode="auto">
              <a:xfrm>
                <a:off x="2584" y="2987"/>
                <a:ext cx="59" cy="41"/>
              </a:xfrm>
              <a:custGeom>
                <a:avLst/>
                <a:gdLst>
                  <a:gd name="T0" fmla="*/ 1883 w 36"/>
                  <a:gd name="T1" fmla="*/ 484 h 25"/>
                  <a:gd name="T2" fmla="*/ 1703 w 36"/>
                  <a:gd name="T3" fmla="*/ 667 h 25"/>
                  <a:gd name="T4" fmla="*/ 1550 w 36"/>
                  <a:gd name="T5" fmla="*/ 891 h 25"/>
                  <a:gd name="T6" fmla="*/ 1391 w 36"/>
                  <a:gd name="T7" fmla="*/ 1151 h 25"/>
                  <a:gd name="T8" fmla="*/ 1241 w 36"/>
                  <a:gd name="T9" fmla="*/ 1302 h 25"/>
                  <a:gd name="T10" fmla="*/ 888 w 36"/>
                  <a:gd name="T11" fmla="*/ 1151 h 25"/>
                  <a:gd name="T12" fmla="*/ 664 w 36"/>
                  <a:gd name="T13" fmla="*/ 1094 h 25"/>
                  <a:gd name="T14" fmla="*/ 308 w 36"/>
                  <a:gd name="T15" fmla="*/ 891 h 25"/>
                  <a:gd name="T16" fmla="*/ 0 w 36"/>
                  <a:gd name="T17" fmla="*/ 840 h 25"/>
                  <a:gd name="T18" fmla="*/ 151 w 36"/>
                  <a:gd name="T19" fmla="*/ 667 h 25"/>
                  <a:gd name="T20" fmla="*/ 308 w 36"/>
                  <a:gd name="T21" fmla="*/ 407 h 25"/>
                  <a:gd name="T22" fmla="*/ 405 w 36"/>
                  <a:gd name="T23" fmla="*/ 248 h 25"/>
                  <a:gd name="T24" fmla="*/ 577 w 36"/>
                  <a:gd name="T25" fmla="*/ 0 h 25"/>
                  <a:gd name="T26" fmla="*/ 888 w 36"/>
                  <a:gd name="T27" fmla="*/ 92 h 25"/>
                  <a:gd name="T28" fmla="*/ 1241 w 36"/>
                  <a:gd name="T29" fmla="*/ 248 h 25"/>
                  <a:gd name="T30" fmla="*/ 1550 w 36"/>
                  <a:gd name="T31" fmla="*/ 312 h 25"/>
                  <a:gd name="T32" fmla="*/ 1883 w 36"/>
                  <a:gd name="T33" fmla="*/ 484 h 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6"/>
                  <a:gd name="T52" fmla="*/ 0 h 25"/>
                  <a:gd name="T53" fmla="*/ 36 w 36"/>
                  <a:gd name="T54" fmla="*/ 25 h 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6" h="25">
                    <a:moveTo>
                      <a:pt x="36" y="9"/>
                    </a:moveTo>
                    <a:lnTo>
                      <a:pt x="33" y="13"/>
                    </a:lnTo>
                    <a:lnTo>
                      <a:pt x="30" y="17"/>
                    </a:lnTo>
                    <a:lnTo>
                      <a:pt x="27" y="22"/>
                    </a:lnTo>
                    <a:lnTo>
                      <a:pt x="24" y="25"/>
                    </a:lnTo>
                    <a:lnTo>
                      <a:pt x="17" y="22"/>
                    </a:lnTo>
                    <a:lnTo>
                      <a:pt x="13" y="21"/>
                    </a:lnTo>
                    <a:lnTo>
                      <a:pt x="6" y="17"/>
                    </a:lnTo>
                    <a:lnTo>
                      <a:pt x="0" y="16"/>
                    </a:lnTo>
                    <a:lnTo>
                      <a:pt x="3" y="13"/>
                    </a:lnTo>
                    <a:lnTo>
                      <a:pt x="6" y="8"/>
                    </a:lnTo>
                    <a:lnTo>
                      <a:pt x="8" y="5"/>
                    </a:lnTo>
                    <a:lnTo>
                      <a:pt x="11" y="0"/>
                    </a:lnTo>
                    <a:lnTo>
                      <a:pt x="17" y="2"/>
                    </a:lnTo>
                    <a:lnTo>
                      <a:pt x="24" y="5"/>
                    </a:lnTo>
                    <a:lnTo>
                      <a:pt x="30" y="6"/>
                    </a:lnTo>
                    <a:lnTo>
                      <a:pt x="36" y="9"/>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5" name="Freeform 685"/>
              <p:cNvSpPr>
                <a:spLocks/>
              </p:cNvSpPr>
              <p:nvPr/>
            </p:nvSpPr>
            <p:spPr bwMode="auto">
              <a:xfrm>
                <a:off x="2625" y="3005"/>
                <a:ext cx="101" cy="93"/>
              </a:xfrm>
              <a:custGeom>
                <a:avLst/>
                <a:gdLst>
                  <a:gd name="T0" fmla="*/ 2675 w 62"/>
                  <a:gd name="T1" fmla="*/ 489 h 57"/>
                  <a:gd name="T2" fmla="*/ 2768 w 62"/>
                  <a:gd name="T3" fmla="*/ 798 h 57"/>
                  <a:gd name="T4" fmla="*/ 2914 w 62"/>
                  <a:gd name="T5" fmla="*/ 1044 h 57"/>
                  <a:gd name="T6" fmla="*/ 3009 w 62"/>
                  <a:gd name="T7" fmla="*/ 1260 h 57"/>
                  <a:gd name="T8" fmla="*/ 3087 w 62"/>
                  <a:gd name="T9" fmla="*/ 1514 h 57"/>
                  <a:gd name="T10" fmla="*/ 2857 w 62"/>
                  <a:gd name="T11" fmla="*/ 1850 h 57"/>
                  <a:gd name="T12" fmla="*/ 2611 w 62"/>
                  <a:gd name="T13" fmla="*/ 2146 h 57"/>
                  <a:gd name="T14" fmla="*/ 2282 w 62"/>
                  <a:gd name="T15" fmla="*/ 2545 h 57"/>
                  <a:gd name="T16" fmla="*/ 2080 w 62"/>
                  <a:gd name="T17" fmla="*/ 2870 h 57"/>
                  <a:gd name="T18" fmla="*/ 1587 w 62"/>
                  <a:gd name="T19" fmla="*/ 2622 h 57"/>
                  <a:gd name="T20" fmla="*/ 1033 w 62"/>
                  <a:gd name="T21" fmla="*/ 2470 h 57"/>
                  <a:gd name="T22" fmla="*/ 481 w 62"/>
                  <a:gd name="T23" fmla="*/ 2247 h 57"/>
                  <a:gd name="T24" fmla="*/ 0 w 62"/>
                  <a:gd name="T25" fmla="*/ 2056 h 57"/>
                  <a:gd name="T26" fmla="*/ 147 w 62"/>
                  <a:gd name="T27" fmla="*/ 1759 h 57"/>
                  <a:gd name="T28" fmla="*/ 332 w 62"/>
                  <a:gd name="T29" fmla="*/ 1459 h 57"/>
                  <a:gd name="T30" fmla="*/ 481 w 62"/>
                  <a:gd name="T31" fmla="*/ 1202 h 57"/>
                  <a:gd name="T32" fmla="*/ 634 w 62"/>
                  <a:gd name="T33" fmla="*/ 894 h 57"/>
                  <a:gd name="T34" fmla="*/ 784 w 62"/>
                  <a:gd name="T35" fmla="*/ 640 h 57"/>
                  <a:gd name="T36" fmla="*/ 1033 w 62"/>
                  <a:gd name="T37" fmla="*/ 392 h 57"/>
                  <a:gd name="T38" fmla="*/ 1189 w 62"/>
                  <a:gd name="T39" fmla="*/ 147 h 57"/>
                  <a:gd name="T40" fmla="*/ 1346 w 62"/>
                  <a:gd name="T41" fmla="*/ 0 h 57"/>
                  <a:gd name="T42" fmla="*/ 1683 w 62"/>
                  <a:gd name="T43" fmla="*/ 90 h 57"/>
                  <a:gd name="T44" fmla="*/ 2080 w 62"/>
                  <a:gd name="T45" fmla="*/ 240 h 57"/>
                  <a:gd name="T46" fmla="*/ 2372 w 62"/>
                  <a:gd name="T47" fmla="*/ 300 h 57"/>
                  <a:gd name="T48" fmla="*/ 2675 w 62"/>
                  <a:gd name="T49" fmla="*/ 489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2"/>
                  <a:gd name="T76" fmla="*/ 0 h 57"/>
                  <a:gd name="T77" fmla="*/ 62 w 62"/>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2" h="57">
                    <a:moveTo>
                      <a:pt x="54" y="10"/>
                    </a:moveTo>
                    <a:lnTo>
                      <a:pt x="56" y="16"/>
                    </a:lnTo>
                    <a:lnTo>
                      <a:pt x="59" y="21"/>
                    </a:lnTo>
                    <a:lnTo>
                      <a:pt x="61" y="25"/>
                    </a:lnTo>
                    <a:lnTo>
                      <a:pt x="62" y="30"/>
                    </a:lnTo>
                    <a:lnTo>
                      <a:pt x="58" y="37"/>
                    </a:lnTo>
                    <a:lnTo>
                      <a:pt x="53" y="43"/>
                    </a:lnTo>
                    <a:lnTo>
                      <a:pt x="46" y="51"/>
                    </a:lnTo>
                    <a:lnTo>
                      <a:pt x="42" y="57"/>
                    </a:lnTo>
                    <a:lnTo>
                      <a:pt x="32" y="52"/>
                    </a:lnTo>
                    <a:lnTo>
                      <a:pt x="21" y="49"/>
                    </a:lnTo>
                    <a:lnTo>
                      <a:pt x="10" y="45"/>
                    </a:lnTo>
                    <a:lnTo>
                      <a:pt x="0" y="41"/>
                    </a:lnTo>
                    <a:lnTo>
                      <a:pt x="3" y="35"/>
                    </a:lnTo>
                    <a:lnTo>
                      <a:pt x="7" y="29"/>
                    </a:lnTo>
                    <a:lnTo>
                      <a:pt x="10" y="24"/>
                    </a:lnTo>
                    <a:lnTo>
                      <a:pt x="13" y="18"/>
                    </a:lnTo>
                    <a:lnTo>
                      <a:pt x="16" y="13"/>
                    </a:lnTo>
                    <a:lnTo>
                      <a:pt x="21" y="8"/>
                    </a:lnTo>
                    <a:lnTo>
                      <a:pt x="24" y="3"/>
                    </a:lnTo>
                    <a:lnTo>
                      <a:pt x="27" y="0"/>
                    </a:lnTo>
                    <a:lnTo>
                      <a:pt x="34" y="2"/>
                    </a:lnTo>
                    <a:lnTo>
                      <a:pt x="42" y="5"/>
                    </a:lnTo>
                    <a:lnTo>
                      <a:pt x="48" y="6"/>
                    </a:lnTo>
                    <a:lnTo>
                      <a:pt x="54"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 name="Freeform 686"/>
              <p:cNvSpPr>
                <a:spLocks/>
              </p:cNvSpPr>
              <p:nvPr/>
            </p:nvSpPr>
            <p:spPr bwMode="auto">
              <a:xfrm>
                <a:off x="2633" y="3013"/>
                <a:ext cx="88" cy="77"/>
              </a:xfrm>
              <a:custGeom>
                <a:avLst/>
                <a:gdLst>
                  <a:gd name="T0" fmla="*/ 2378 w 54"/>
                  <a:gd name="T1" fmla="*/ 405 h 47"/>
                  <a:gd name="T2" fmla="*/ 2433 w 54"/>
                  <a:gd name="T3" fmla="*/ 664 h 47"/>
                  <a:gd name="T4" fmla="*/ 2531 w 54"/>
                  <a:gd name="T5" fmla="*/ 888 h 47"/>
                  <a:gd name="T6" fmla="*/ 2624 w 54"/>
                  <a:gd name="T7" fmla="*/ 1144 h 47"/>
                  <a:gd name="T8" fmla="*/ 2679 w 54"/>
                  <a:gd name="T9" fmla="*/ 1296 h 47"/>
                  <a:gd name="T10" fmla="*/ 2433 w 54"/>
                  <a:gd name="T11" fmla="*/ 1645 h 47"/>
                  <a:gd name="T12" fmla="*/ 2283 w 54"/>
                  <a:gd name="T13" fmla="*/ 1874 h 47"/>
                  <a:gd name="T14" fmla="*/ 2047 w 54"/>
                  <a:gd name="T15" fmla="*/ 2123 h 47"/>
                  <a:gd name="T16" fmla="*/ 1840 w 54"/>
                  <a:gd name="T17" fmla="*/ 2426 h 47"/>
                  <a:gd name="T18" fmla="*/ 1346 w 54"/>
                  <a:gd name="T19" fmla="*/ 2279 h 47"/>
                  <a:gd name="T20" fmla="*/ 953 w 54"/>
                  <a:gd name="T21" fmla="*/ 2089 h 47"/>
                  <a:gd name="T22" fmla="*/ 481 w 54"/>
                  <a:gd name="T23" fmla="*/ 1874 h 47"/>
                  <a:gd name="T24" fmla="*/ 0 w 54"/>
                  <a:gd name="T25" fmla="*/ 1702 h 47"/>
                  <a:gd name="T26" fmla="*/ 147 w 54"/>
                  <a:gd name="T27" fmla="*/ 1455 h 47"/>
                  <a:gd name="T28" fmla="*/ 295 w 54"/>
                  <a:gd name="T29" fmla="*/ 1240 h 47"/>
                  <a:gd name="T30" fmla="*/ 391 w 54"/>
                  <a:gd name="T31" fmla="*/ 993 h 47"/>
                  <a:gd name="T32" fmla="*/ 541 w 54"/>
                  <a:gd name="T33" fmla="*/ 736 h 47"/>
                  <a:gd name="T34" fmla="*/ 693 w 54"/>
                  <a:gd name="T35" fmla="*/ 567 h 47"/>
                  <a:gd name="T36" fmla="*/ 882 w 54"/>
                  <a:gd name="T37" fmla="*/ 308 h 47"/>
                  <a:gd name="T38" fmla="*/ 953 w 54"/>
                  <a:gd name="T39" fmla="*/ 151 h 47"/>
                  <a:gd name="T40" fmla="*/ 1100 w 54"/>
                  <a:gd name="T41" fmla="*/ 0 h 47"/>
                  <a:gd name="T42" fmla="*/ 1437 w 54"/>
                  <a:gd name="T43" fmla="*/ 56 h 47"/>
                  <a:gd name="T44" fmla="*/ 1747 w 54"/>
                  <a:gd name="T45" fmla="*/ 151 h 47"/>
                  <a:gd name="T46" fmla="*/ 2047 w 54"/>
                  <a:gd name="T47" fmla="*/ 308 h 47"/>
                  <a:gd name="T48" fmla="*/ 2378 w 54"/>
                  <a:gd name="T49" fmla="*/ 405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4"/>
                  <a:gd name="T76" fmla="*/ 0 h 47"/>
                  <a:gd name="T77" fmla="*/ 54 w 54"/>
                  <a:gd name="T78" fmla="*/ 47 h 4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4" h="47">
                    <a:moveTo>
                      <a:pt x="48" y="8"/>
                    </a:moveTo>
                    <a:lnTo>
                      <a:pt x="49" y="13"/>
                    </a:lnTo>
                    <a:lnTo>
                      <a:pt x="51" y="17"/>
                    </a:lnTo>
                    <a:lnTo>
                      <a:pt x="53" y="22"/>
                    </a:lnTo>
                    <a:lnTo>
                      <a:pt x="54" y="25"/>
                    </a:lnTo>
                    <a:lnTo>
                      <a:pt x="49" y="32"/>
                    </a:lnTo>
                    <a:lnTo>
                      <a:pt x="46" y="36"/>
                    </a:lnTo>
                    <a:lnTo>
                      <a:pt x="41" y="41"/>
                    </a:lnTo>
                    <a:lnTo>
                      <a:pt x="37" y="47"/>
                    </a:lnTo>
                    <a:lnTo>
                      <a:pt x="27" y="44"/>
                    </a:lnTo>
                    <a:lnTo>
                      <a:pt x="19" y="40"/>
                    </a:lnTo>
                    <a:lnTo>
                      <a:pt x="10" y="36"/>
                    </a:lnTo>
                    <a:lnTo>
                      <a:pt x="0" y="33"/>
                    </a:lnTo>
                    <a:lnTo>
                      <a:pt x="3" y="28"/>
                    </a:lnTo>
                    <a:lnTo>
                      <a:pt x="6" y="24"/>
                    </a:lnTo>
                    <a:lnTo>
                      <a:pt x="8" y="19"/>
                    </a:lnTo>
                    <a:lnTo>
                      <a:pt x="11" y="14"/>
                    </a:lnTo>
                    <a:lnTo>
                      <a:pt x="14" y="11"/>
                    </a:lnTo>
                    <a:lnTo>
                      <a:pt x="18" y="6"/>
                    </a:lnTo>
                    <a:lnTo>
                      <a:pt x="19" y="3"/>
                    </a:lnTo>
                    <a:lnTo>
                      <a:pt x="22" y="0"/>
                    </a:lnTo>
                    <a:lnTo>
                      <a:pt x="29" y="1"/>
                    </a:lnTo>
                    <a:lnTo>
                      <a:pt x="35" y="3"/>
                    </a:lnTo>
                    <a:lnTo>
                      <a:pt x="41" y="6"/>
                    </a:lnTo>
                    <a:lnTo>
                      <a:pt x="48" y="8"/>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7" name="Freeform 687"/>
              <p:cNvSpPr>
                <a:spLocks/>
              </p:cNvSpPr>
              <p:nvPr/>
            </p:nvSpPr>
            <p:spPr bwMode="auto">
              <a:xfrm>
                <a:off x="2690" y="3027"/>
                <a:ext cx="31" cy="63"/>
              </a:xfrm>
              <a:custGeom>
                <a:avLst/>
                <a:gdLst>
                  <a:gd name="T0" fmla="*/ 0 w 19"/>
                  <a:gd name="T1" fmla="*/ 662 h 39"/>
                  <a:gd name="T2" fmla="*/ 0 w 19"/>
                  <a:gd name="T3" fmla="*/ 926 h 39"/>
                  <a:gd name="T4" fmla="*/ 90 w 19"/>
                  <a:gd name="T5" fmla="*/ 1265 h 39"/>
                  <a:gd name="T6" fmla="*/ 90 w 19"/>
                  <a:gd name="T7" fmla="*/ 1530 h 39"/>
                  <a:gd name="T8" fmla="*/ 90 w 19"/>
                  <a:gd name="T9" fmla="*/ 1816 h 39"/>
                  <a:gd name="T10" fmla="*/ 300 w 19"/>
                  <a:gd name="T11" fmla="*/ 1530 h 39"/>
                  <a:gd name="T12" fmla="*/ 548 w 19"/>
                  <a:gd name="T13" fmla="*/ 1302 h 39"/>
                  <a:gd name="T14" fmla="*/ 716 w 19"/>
                  <a:gd name="T15" fmla="*/ 1124 h 39"/>
                  <a:gd name="T16" fmla="*/ 956 w 19"/>
                  <a:gd name="T17" fmla="*/ 783 h 39"/>
                  <a:gd name="T18" fmla="*/ 894 w 19"/>
                  <a:gd name="T19" fmla="*/ 662 h 39"/>
                  <a:gd name="T20" fmla="*/ 798 w 19"/>
                  <a:gd name="T21" fmla="*/ 431 h 39"/>
                  <a:gd name="T22" fmla="*/ 716 w 19"/>
                  <a:gd name="T23" fmla="*/ 233 h 39"/>
                  <a:gd name="T24" fmla="*/ 640 w 19"/>
                  <a:gd name="T25" fmla="*/ 0 h 39"/>
                  <a:gd name="T26" fmla="*/ 489 w 19"/>
                  <a:gd name="T27" fmla="*/ 144 h 39"/>
                  <a:gd name="T28" fmla="*/ 300 w 19"/>
                  <a:gd name="T29" fmla="*/ 288 h 39"/>
                  <a:gd name="T30" fmla="*/ 147 w 19"/>
                  <a:gd name="T31" fmla="*/ 519 h 39"/>
                  <a:gd name="T32" fmla="*/ 0 w 19"/>
                  <a:gd name="T33" fmla="*/ 662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
                  <a:gd name="T52" fmla="*/ 0 h 39"/>
                  <a:gd name="T53" fmla="*/ 19 w 19"/>
                  <a:gd name="T54" fmla="*/ 39 h 3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 h="39">
                    <a:moveTo>
                      <a:pt x="0" y="14"/>
                    </a:moveTo>
                    <a:lnTo>
                      <a:pt x="0" y="20"/>
                    </a:lnTo>
                    <a:lnTo>
                      <a:pt x="2" y="27"/>
                    </a:lnTo>
                    <a:lnTo>
                      <a:pt x="2" y="33"/>
                    </a:lnTo>
                    <a:lnTo>
                      <a:pt x="2" y="39"/>
                    </a:lnTo>
                    <a:lnTo>
                      <a:pt x="6" y="33"/>
                    </a:lnTo>
                    <a:lnTo>
                      <a:pt x="11" y="28"/>
                    </a:lnTo>
                    <a:lnTo>
                      <a:pt x="14" y="24"/>
                    </a:lnTo>
                    <a:lnTo>
                      <a:pt x="19" y="17"/>
                    </a:lnTo>
                    <a:lnTo>
                      <a:pt x="18" y="14"/>
                    </a:lnTo>
                    <a:lnTo>
                      <a:pt x="16" y="9"/>
                    </a:lnTo>
                    <a:lnTo>
                      <a:pt x="14" y="5"/>
                    </a:lnTo>
                    <a:lnTo>
                      <a:pt x="13" y="0"/>
                    </a:lnTo>
                    <a:lnTo>
                      <a:pt x="10" y="3"/>
                    </a:lnTo>
                    <a:lnTo>
                      <a:pt x="6" y="6"/>
                    </a:lnTo>
                    <a:lnTo>
                      <a:pt x="3" y="11"/>
                    </a:lnTo>
                    <a:lnTo>
                      <a:pt x="0" y="14"/>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8" name="Freeform 688"/>
              <p:cNvSpPr>
                <a:spLocks/>
              </p:cNvSpPr>
              <p:nvPr/>
            </p:nvSpPr>
            <p:spPr bwMode="auto">
              <a:xfrm>
                <a:off x="2651" y="3010"/>
                <a:ext cx="60" cy="43"/>
              </a:xfrm>
              <a:custGeom>
                <a:avLst/>
                <a:gdLst>
                  <a:gd name="T0" fmla="*/ 1764 w 37"/>
                  <a:gd name="T1" fmla="*/ 569 h 26"/>
                  <a:gd name="T2" fmla="*/ 1617 w 37"/>
                  <a:gd name="T3" fmla="*/ 741 h 26"/>
                  <a:gd name="T4" fmla="*/ 1435 w 37"/>
                  <a:gd name="T5" fmla="*/ 1025 h 26"/>
                  <a:gd name="T6" fmla="*/ 1289 w 37"/>
                  <a:gd name="T7" fmla="*/ 1226 h 26"/>
                  <a:gd name="T8" fmla="*/ 1143 w 37"/>
                  <a:gd name="T9" fmla="*/ 1444 h 26"/>
                  <a:gd name="T10" fmla="*/ 850 w 37"/>
                  <a:gd name="T11" fmla="*/ 1226 h 26"/>
                  <a:gd name="T12" fmla="*/ 615 w 37"/>
                  <a:gd name="T13" fmla="*/ 1189 h 26"/>
                  <a:gd name="T14" fmla="*/ 323 w 37"/>
                  <a:gd name="T15" fmla="*/ 1025 h 26"/>
                  <a:gd name="T16" fmla="*/ 0 w 37"/>
                  <a:gd name="T17" fmla="*/ 873 h 26"/>
                  <a:gd name="T18" fmla="*/ 144 w 37"/>
                  <a:gd name="T19" fmla="*/ 741 h 26"/>
                  <a:gd name="T20" fmla="*/ 323 w 37"/>
                  <a:gd name="T21" fmla="*/ 448 h 26"/>
                  <a:gd name="T22" fmla="*/ 469 w 37"/>
                  <a:gd name="T23" fmla="*/ 271 h 26"/>
                  <a:gd name="T24" fmla="*/ 615 w 37"/>
                  <a:gd name="T25" fmla="*/ 0 h 26"/>
                  <a:gd name="T26" fmla="*/ 905 w 37"/>
                  <a:gd name="T27" fmla="*/ 99 h 26"/>
                  <a:gd name="T28" fmla="*/ 1234 w 37"/>
                  <a:gd name="T29" fmla="*/ 271 h 26"/>
                  <a:gd name="T30" fmla="*/ 1435 w 37"/>
                  <a:gd name="T31" fmla="*/ 413 h 26"/>
                  <a:gd name="T32" fmla="*/ 1764 w 37"/>
                  <a:gd name="T33" fmla="*/ 569 h 2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
                  <a:gd name="T52" fmla="*/ 0 h 26"/>
                  <a:gd name="T53" fmla="*/ 37 w 37"/>
                  <a:gd name="T54" fmla="*/ 26 h 2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 h="26">
                    <a:moveTo>
                      <a:pt x="37" y="10"/>
                    </a:moveTo>
                    <a:lnTo>
                      <a:pt x="34" y="13"/>
                    </a:lnTo>
                    <a:lnTo>
                      <a:pt x="30" y="18"/>
                    </a:lnTo>
                    <a:lnTo>
                      <a:pt x="27" y="22"/>
                    </a:lnTo>
                    <a:lnTo>
                      <a:pt x="24" y="26"/>
                    </a:lnTo>
                    <a:lnTo>
                      <a:pt x="18" y="22"/>
                    </a:lnTo>
                    <a:lnTo>
                      <a:pt x="13" y="21"/>
                    </a:lnTo>
                    <a:lnTo>
                      <a:pt x="7" y="18"/>
                    </a:lnTo>
                    <a:lnTo>
                      <a:pt x="0" y="16"/>
                    </a:lnTo>
                    <a:lnTo>
                      <a:pt x="3" y="13"/>
                    </a:lnTo>
                    <a:lnTo>
                      <a:pt x="7" y="8"/>
                    </a:lnTo>
                    <a:lnTo>
                      <a:pt x="10" y="5"/>
                    </a:lnTo>
                    <a:lnTo>
                      <a:pt x="13" y="0"/>
                    </a:lnTo>
                    <a:lnTo>
                      <a:pt x="19" y="2"/>
                    </a:lnTo>
                    <a:lnTo>
                      <a:pt x="26" y="5"/>
                    </a:lnTo>
                    <a:lnTo>
                      <a:pt x="30" y="7"/>
                    </a:lnTo>
                    <a:lnTo>
                      <a:pt x="37" y="10"/>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9" name="Freeform 689"/>
              <p:cNvSpPr>
                <a:spLocks/>
              </p:cNvSpPr>
              <p:nvPr/>
            </p:nvSpPr>
            <p:spPr bwMode="auto">
              <a:xfrm>
                <a:off x="2693" y="3028"/>
                <a:ext cx="102" cy="95"/>
              </a:xfrm>
              <a:custGeom>
                <a:avLst/>
                <a:gdLst>
                  <a:gd name="T0" fmla="*/ 2932 w 62"/>
                  <a:gd name="T1" fmla="*/ 504 h 58"/>
                  <a:gd name="T2" fmla="*/ 3078 w 62"/>
                  <a:gd name="T3" fmla="*/ 826 h 58"/>
                  <a:gd name="T4" fmla="*/ 3099 w 62"/>
                  <a:gd name="T5" fmla="*/ 1086 h 58"/>
                  <a:gd name="T6" fmla="*/ 3231 w 62"/>
                  <a:gd name="T7" fmla="*/ 1353 h 58"/>
                  <a:gd name="T8" fmla="*/ 3327 w 62"/>
                  <a:gd name="T9" fmla="*/ 1640 h 58"/>
                  <a:gd name="T10" fmla="*/ 3078 w 62"/>
                  <a:gd name="T11" fmla="*/ 1972 h 58"/>
                  <a:gd name="T12" fmla="*/ 2795 w 62"/>
                  <a:gd name="T13" fmla="*/ 2334 h 58"/>
                  <a:gd name="T14" fmla="*/ 2520 w 62"/>
                  <a:gd name="T15" fmla="*/ 2663 h 58"/>
                  <a:gd name="T16" fmla="*/ 2181 w 62"/>
                  <a:gd name="T17" fmla="*/ 3015 h 58"/>
                  <a:gd name="T18" fmla="*/ 1662 w 62"/>
                  <a:gd name="T19" fmla="*/ 2755 h 58"/>
                  <a:gd name="T20" fmla="*/ 1069 w 62"/>
                  <a:gd name="T21" fmla="*/ 2583 h 58"/>
                  <a:gd name="T22" fmla="*/ 592 w 62"/>
                  <a:gd name="T23" fmla="*/ 2334 h 58"/>
                  <a:gd name="T24" fmla="*/ 0 w 62"/>
                  <a:gd name="T25" fmla="*/ 2178 h 58"/>
                  <a:gd name="T26" fmla="*/ 156 w 62"/>
                  <a:gd name="T27" fmla="*/ 1792 h 58"/>
                  <a:gd name="T28" fmla="*/ 316 w 62"/>
                  <a:gd name="T29" fmla="*/ 1522 h 58"/>
                  <a:gd name="T30" fmla="*/ 490 w 62"/>
                  <a:gd name="T31" fmla="*/ 1240 h 58"/>
                  <a:gd name="T32" fmla="*/ 650 w 62"/>
                  <a:gd name="T33" fmla="*/ 929 h 58"/>
                  <a:gd name="T34" fmla="*/ 855 w 62"/>
                  <a:gd name="T35" fmla="*/ 663 h 58"/>
                  <a:gd name="T36" fmla="*/ 1069 w 62"/>
                  <a:gd name="T37" fmla="*/ 405 h 58"/>
                  <a:gd name="T38" fmla="*/ 1250 w 62"/>
                  <a:gd name="T39" fmla="*/ 211 h 58"/>
                  <a:gd name="T40" fmla="*/ 1421 w 62"/>
                  <a:gd name="T41" fmla="*/ 0 h 58"/>
                  <a:gd name="T42" fmla="*/ 1759 w 62"/>
                  <a:gd name="T43" fmla="*/ 92 h 58"/>
                  <a:gd name="T44" fmla="*/ 2181 w 62"/>
                  <a:gd name="T45" fmla="*/ 247 h 58"/>
                  <a:gd name="T46" fmla="*/ 2520 w 62"/>
                  <a:gd name="T47" fmla="*/ 346 h 58"/>
                  <a:gd name="T48" fmla="*/ 2932 w 62"/>
                  <a:gd name="T49" fmla="*/ 504 h 5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2"/>
                  <a:gd name="T76" fmla="*/ 0 h 58"/>
                  <a:gd name="T77" fmla="*/ 62 w 62"/>
                  <a:gd name="T78" fmla="*/ 58 h 5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2" h="58">
                    <a:moveTo>
                      <a:pt x="55" y="10"/>
                    </a:moveTo>
                    <a:lnTo>
                      <a:pt x="57" y="16"/>
                    </a:lnTo>
                    <a:lnTo>
                      <a:pt x="58" y="21"/>
                    </a:lnTo>
                    <a:lnTo>
                      <a:pt x="60" y="26"/>
                    </a:lnTo>
                    <a:lnTo>
                      <a:pt x="62" y="32"/>
                    </a:lnTo>
                    <a:lnTo>
                      <a:pt x="57" y="38"/>
                    </a:lnTo>
                    <a:lnTo>
                      <a:pt x="52" y="45"/>
                    </a:lnTo>
                    <a:lnTo>
                      <a:pt x="47" y="51"/>
                    </a:lnTo>
                    <a:lnTo>
                      <a:pt x="41" y="58"/>
                    </a:lnTo>
                    <a:lnTo>
                      <a:pt x="31" y="53"/>
                    </a:lnTo>
                    <a:lnTo>
                      <a:pt x="20" y="50"/>
                    </a:lnTo>
                    <a:lnTo>
                      <a:pt x="11" y="45"/>
                    </a:lnTo>
                    <a:lnTo>
                      <a:pt x="0" y="42"/>
                    </a:lnTo>
                    <a:lnTo>
                      <a:pt x="3" y="35"/>
                    </a:lnTo>
                    <a:lnTo>
                      <a:pt x="6" y="29"/>
                    </a:lnTo>
                    <a:lnTo>
                      <a:pt x="9" y="24"/>
                    </a:lnTo>
                    <a:lnTo>
                      <a:pt x="12" y="18"/>
                    </a:lnTo>
                    <a:lnTo>
                      <a:pt x="16" y="13"/>
                    </a:lnTo>
                    <a:lnTo>
                      <a:pt x="20" y="8"/>
                    </a:lnTo>
                    <a:lnTo>
                      <a:pt x="23" y="4"/>
                    </a:lnTo>
                    <a:lnTo>
                      <a:pt x="27" y="0"/>
                    </a:lnTo>
                    <a:lnTo>
                      <a:pt x="33" y="2"/>
                    </a:lnTo>
                    <a:lnTo>
                      <a:pt x="41" y="5"/>
                    </a:lnTo>
                    <a:lnTo>
                      <a:pt x="47" y="7"/>
                    </a:lnTo>
                    <a:lnTo>
                      <a:pt x="55"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0" name="Freeform 690"/>
              <p:cNvSpPr>
                <a:spLocks/>
              </p:cNvSpPr>
              <p:nvPr/>
            </p:nvSpPr>
            <p:spPr bwMode="auto">
              <a:xfrm>
                <a:off x="2700" y="3036"/>
                <a:ext cx="88" cy="79"/>
              </a:xfrm>
              <a:custGeom>
                <a:avLst/>
                <a:gdLst>
                  <a:gd name="T0" fmla="*/ 2378 w 54"/>
                  <a:gd name="T1" fmla="*/ 423 h 48"/>
                  <a:gd name="T2" fmla="*/ 2467 w 54"/>
                  <a:gd name="T3" fmla="*/ 696 h 48"/>
                  <a:gd name="T4" fmla="*/ 2531 w 54"/>
                  <a:gd name="T5" fmla="*/ 976 h 48"/>
                  <a:gd name="T6" fmla="*/ 2624 w 54"/>
                  <a:gd name="T7" fmla="*/ 1173 h 48"/>
                  <a:gd name="T8" fmla="*/ 2679 w 54"/>
                  <a:gd name="T9" fmla="*/ 1442 h 48"/>
                  <a:gd name="T10" fmla="*/ 2467 w 54"/>
                  <a:gd name="T11" fmla="*/ 1725 h 48"/>
                  <a:gd name="T12" fmla="*/ 2342 w 54"/>
                  <a:gd name="T13" fmla="*/ 1996 h 48"/>
                  <a:gd name="T14" fmla="*/ 2083 w 54"/>
                  <a:gd name="T15" fmla="*/ 2184 h 48"/>
                  <a:gd name="T16" fmla="*/ 1840 w 54"/>
                  <a:gd name="T17" fmla="*/ 2581 h 48"/>
                  <a:gd name="T18" fmla="*/ 1437 w 54"/>
                  <a:gd name="T19" fmla="*/ 2429 h 48"/>
                  <a:gd name="T20" fmla="*/ 953 w 54"/>
                  <a:gd name="T21" fmla="*/ 2168 h 48"/>
                  <a:gd name="T22" fmla="*/ 481 w 54"/>
                  <a:gd name="T23" fmla="*/ 1996 h 48"/>
                  <a:gd name="T24" fmla="*/ 0 w 54"/>
                  <a:gd name="T25" fmla="*/ 1761 h 48"/>
                  <a:gd name="T26" fmla="*/ 204 w 54"/>
                  <a:gd name="T27" fmla="*/ 1568 h 48"/>
                  <a:gd name="T28" fmla="*/ 332 w 54"/>
                  <a:gd name="T29" fmla="*/ 1317 h 48"/>
                  <a:gd name="T30" fmla="*/ 391 w 54"/>
                  <a:gd name="T31" fmla="*/ 1014 h 48"/>
                  <a:gd name="T32" fmla="*/ 619 w 54"/>
                  <a:gd name="T33" fmla="*/ 760 h 48"/>
                  <a:gd name="T34" fmla="*/ 730 w 54"/>
                  <a:gd name="T35" fmla="*/ 593 h 48"/>
                  <a:gd name="T36" fmla="*/ 882 w 54"/>
                  <a:gd name="T37" fmla="*/ 318 h 48"/>
                  <a:gd name="T38" fmla="*/ 953 w 54"/>
                  <a:gd name="T39" fmla="*/ 156 h 48"/>
                  <a:gd name="T40" fmla="*/ 1129 w 54"/>
                  <a:gd name="T41" fmla="*/ 0 h 48"/>
                  <a:gd name="T42" fmla="*/ 1437 w 54"/>
                  <a:gd name="T43" fmla="*/ 95 h 48"/>
                  <a:gd name="T44" fmla="*/ 1747 w 54"/>
                  <a:gd name="T45" fmla="*/ 156 h 48"/>
                  <a:gd name="T46" fmla="*/ 2083 w 54"/>
                  <a:gd name="T47" fmla="*/ 318 h 48"/>
                  <a:gd name="T48" fmla="*/ 2378 w 54"/>
                  <a:gd name="T49" fmla="*/ 423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4"/>
                  <a:gd name="T76" fmla="*/ 0 h 48"/>
                  <a:gd name="T77" fmla="*/ 54 w 54"/>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4" h="48">
                    <a:moveTo>
                      <a:pt x="48" y="8"/>
                    </a:moveTo>
                    <a:lnTo>
                      <a:pt x="50" y="13"/>
                    </a:lnTo>
                    <a:lnTo>
                      <a:pt x="51" y="18"/>
                    </a:lnTo>
                    <a:lnTo>
                      <a:pt x="53" y="22"/>
                    </a:lnTo>
                    <a:lnTo>
                      <a:pt x="54" y="27"/>
                    </a:lnTo>
                    <a:lnTo>
                      <a:pt x="50" y="32"/>
                    </a:lnTo>
                    <a:lnTo>
                      <a:pt x="47" y="37"/>
                    </a:lnTo>
                    <a:lnTo>
                      <a:pt x="42" y="41"/>
                    </a:lnTo>
                    <a:lnTo>
                      <a:pt x="37" y="48"/>
                    </a:lnTo>
                    <a:lnTo>
                      <a:pt x="29" y="45"/>
                    </a:lnTo>
                    <a:lnTo>
                      <a:pt x="19" y="40"/>
                    </a:lnTo>
                    <a:lnTo>
                      <a:pt x="10" y="37"/>
                    </a:lnTo>
                    <a:lnTo>
                      <a:pt x="0" y="33"/>
                    </a:lnTo>
                    <a:lnTo>
                      <a:pt x="4" y="29"/>
                    </a:lnTo>
                    <a:lnTo>
                      <a:pt x="7" y="24"/>
                    </a:lnTo>
                    <a:lnTo>
                      <a:pt x="8" y="19"/>
                    </a:lnTo>
                    <a:lnTo>
                      <a:pt x="12" y="14"/>
                    </a:lnTo>
                    <a:lnTo>
                      <a:pt x="15" y="11"/>
                    </a:lnTo>
                    <a:lnTo>
                      <a:pt x="18" y="6"/>
                    </a:lnTo>
                    <a:lnTo>
                      <a:pt x="19" y="3"/>
                    </a:lnTo>
                    <a:lnTo>
                      <a:pt x="23" y="0"/>
                    </a:lnTo>
                    <a:lnTo>
                      <a:pt x="29" y="2"/>
                    </a:lnTo>
                    <a:lnTo>
                      <a:pt x="35" y="3"/>
                    </a:lnTo>
                    <a:lnTo>
                      <a:pt x="42" y="6"/>
                    </a:lnTo>
                    <a:lnTo>
                      <a:pt x="48" y="8"/>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 name="Freeform 691"/>
              <p:cNvSpPr>
                <a:spLocks/>
              </p:cNvSpPr>
              <p:nvPr/>
            </p:nvSpPr>
            <p:spPr bwMode="auto">
              <a:xfrm>
                <a:off x="2757" y="3049"/>
                <a:ext cx="31" cy="66"/>
              </a:xfrm>
              <a:custGeom>
                <a:avLst/>
                <a:gdLst>
                  <a:gd name="T0" fmla="*/ 0 w 19"/>
                  <a:gd name="T1" fmla="*/ 774 h 40"/>
                  <a:gd name="T2" fmla="*/ 90 w 19"/>
                  <a:gd name="T3" fmla="*/ 1173 h 40"/>
                  <a:gd name="T4" fmla="*/ 90 w 19"/>
                  <a:gd name="T5" fmla="*/ 1492 h 40"/>
                  <a:gd name="T6" fmla="*/ 90 w 19"/>
                  <a:gd name="T7" fmla="*/ 1802 h 40"/>
                  <a:gd name="T8" fmla="*/ 90 w 19"/>
                  <a:gd name="T9" fmla="*/ 2199 h 40"/>
                  <a:gd name="T10" fmla="*/ 336 w 19"/>
                  <a:gd name="T11" fmla="*/ 1802 h 40"/>
                  <a:gd name="T12" fmla="*/ 625 w 19"/>
                  <a:gd name="T13" fmla="*/ 1596 h 40"/>
                  <a:gd name="T14" fmla="*/ 737 w 19"/>
                  <a:gd name="T15" fmla="*/ 1333 h 40"/>
                  <a:gd name="T16" fmla="*/ 956 w 19"/>
                  <a:gd name="T17" fmla="*/ 1030 h 40"/>
                  <a:gd name="T18" fmla="*/ 894 w 19"/>
                  <a:gd name="T19" fmla="*/ 774 h 40"/>
                  <a:gd name="T20" fmla="*/ 798 w 19"/>
                  <a:gd name="T21" fmla="*/ 561 h 40"/>
                  <a:gd name="T22" fmla="*/ 737 w 19"/>
                  <a:gd name="T23" fmla="*/ 261 h 40"/>
                  <a:gd name="T24" fmla="*/ 640 w 19"/>
                  <a:gd name="T25" fmla="*/ 0 h 40"/>
                  <a:gd name="T26" fmla="*/ 489 w 19"/>
                  <a:gd name="T27" fmla="*/ 158 h 40"/>
                  <a:gd name="T28" fmla="*/ 336 w 19"/>
                  <a:gd name="T29" fmla="*/ 340 h 40"/>
                  <a:gd name="T30" fmla="*/ 206 w 19"/>
                  <a:gd name="T31" fmla="*/ 602 h 40"/>
                  <a:gd name="T32" fmla="*/ 0 w 19"/>
                  <a:gd name="T33" fmla="*/ 774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
                  <a:gd name="T52" fmla="*/ 0 h 40"/>
                  <a:gd name="T53" fmla="*/ 19 w 19"/>
                  <a:gd name="T54" fmla="*/ 40 h 4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 h="40">
                    <a:moveTo>
                      <a:pt x="0" y="14"/>
                    </a:moveTo>
                    <a:lnTo>
                      <a:pt x="2" y="21"/>
                    </a:lnTo>
                    <a:lnTo>
                      <a:pt x="2" y="27"/>
                    </a:lnTo>
                    <a:lnTo>
                      <a:pt x="2" y="33"/>
                    </a:lnTo>
                    <a:lnTo>
                      <a:pt x="2" y="40"/>
                    </a:lnTo>
                    <a:lnTo>
                      <a:pt x="7" y="33"/>
                    </a:lnTo>
                    <a:lnTo>
                      <a:pt x="12" y="29"/>
                    </a:lnTo>
                    <a:lnTo>
                      <a:pt x="15" y="24"/>
                    </a:lnTo>
                    <a:lnTo>
                      <a:pt x="19" y="19"/>
                    </a:lnTo>
                    <a:lnTo>
                      <a:pt x="18" y="14"/>
                    </a:lnTo>
                    <a:lnTo>
                      <a:pt x="16" y="10"/>
                    </a:lnTo>
                    <a:lnTo>
                      <a:pt x="15" y="5"/>
                    </a:lnTo>
                    <a:lnTo>
                      <a:pt x="13" y="0"/>
                    </a:lnTo>
                    <a:lnTo>
                      <a:pt x="10" y="3"/>
                    </a:lnTo>
                    <a:lnTo>
                      <a:pt x="7" y="6"/>
                    </a:lnTo>
                    <a:lnTo>
                      <a:pt x="4" y="11"/>
                    </a:lnTo>
                    <a:lnTo>
                      <a:pt x="0" y="14"/>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 name="Freeform 692"/>
              <p:cNvSpPr>
                <a:spLocks/>
              </p:cNvSpPr>
              <p:nvPr/>
            </p:nvSpPr>
            <p:spPr bwMode="auto">
              <a:xfrm>
                <a:off x="2720" y="3035"/>
                <a:ext cx="58" cy="41"/>
              </a:xfrm>
              <a:custGeom>
                <a:avLst/>
                <a:gdLst>
                  <a:gd name="T0" fmla="*/ 1630 w 36"/>
                  <a:gd name="T1" fmla="*/ 484 h 25"/>
                  <a:gd name="T2" fmla="*/ 1490 w 36"/>
                  <a:gd name="T3" fmla="*/ 736 h 25"/>
                  <a:gd name="T4" fmla="*/ 1347 w 36"/>
                  <a:gd name="T5" fmla="*/ 891 h 25"/>
                  <a:gd name="T6" fmla="*/ 1237 w 36"/>
                  <a:gd name="T7" fmla="*/ 1151 h 25"/>
                  <a:gd name="T8" fmla="*/ 1049 w 36"/>
                  <a:gd name="T9" fmla="*/ 1302 h 25"/>
                  <a:gd name="T10" fmla="*/ 748 w 36"/>
                  <a:gd name="T11" fmla="*/ 1151 h 25"/>
                  <a:gd name="T12" fmla="*/ 543 w 36"/>
                  <a:gd name="T13" fmla="*/ 1055 h 25"/>
                  <a:gd name="T14" fmla="*/ 285 w 36"/>
                  <a:gd name="T15" fmla="*/ 891 h 25"/>
                  <a:gd name="T16" fmla="*/ 0 w 36"/>
                  <a:gd name="T17" fmla="*/ 794 h 25"/>
                  <a:gd name="T18" fmla="*/ 143 w 36"/>
                  <a:gd name="T19" fmla="*/ 643 h 25"/>
                  <a:gd name="T20" fmla="*/ 285 w 36"/>
                  <a:gd name="T21" fmla="*/ 353 h 25"/>
                  <a:gd name="T22" fmla="*/ 424 w 36"/>
                  <a:gd name="T23" fmla="*/ 215 h 25"/>
                  <a:gd name="T24" fmla="*/ 543 w 36"/>
                  <a:gd name="T25" fmla="*/ 0 h 25"/>
                  <a:gd name="T26" fmla="*/ 748 w 36"/>
                  <a:gd name="T27" fmla="*/ 56 h 25"/>
                  <a:gd name="T28" fmla="*/ 1049 w 36"/>
                  <a:gd name="T29" fmla="*/ 215 h 25"/>
                  <a:gd name="T30" fmla="*/ 1347 w 36"/>
                  <a:gd name="T31" fmla="*/ 312 h 25"/>
                  <a:gd name="T32" fmla="*/ 1630 w 36"/>
                  <a:gd name="T33" fmla="*/ 484 h 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6"/>
                  <a:gd name="T52" fmla="*/ 0 h 25"/>
                  <a:gd name="T53" fmla="*/ 36 w 36"/>
                  <a:gd name="T54" fmla="*/ 25 h 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6" h="25">
                    <a:moveTo>
                      <a:pt x="36" y="9"/>
                    </a:moveTo>
                    <a:lnTo>
                      <a:pt x="33" y="14"/>
                    </a:lnTo>
                    <a:lnTo>
                      <a:pt x="30" y="17"/>
                    </a:lnTo>
                    <a:lnTo>
                      <a:pt x="27" y="22"/>
                    </a:lnTo>
                    <a:lnTo>
                      <a:pt x="23" y="25"/>
                    </a:lnTo>
                    <a:lnTo>
                      <a:pt x="17" y="22"/>
                    </a:lnTo>
                    <a:lnTo>
                      <a:pt x="12" y="20"/>
                    </a:lnTo>
                    <a:lnTo>
                      <a:pt x="6" y="17"/>
                    </a:lnTo>
                    <a:lnTo>
                      <a:pt x="0" y="15"/>
                    </a:lnTo>
                    <a:lnTo>
                      <a:pt x="3" y="12"/>
                    </a:lnTo>
                    <a:lnTo>
                      <a:pt x="6" y="7"/>
                    </a:lnTo>
                    <a:lnTo>
                      <a:pt x="9" y="4"/>
                    </a:lnTo>
                    <a:lnTo>
                      <a:pt x="12" y="0"/>
                    </a:lnTo>
                    <a:lnTo>
                      <a:pt x="17" y="1"/>
                    </a:lnTo>
                    <a:lnTo>
                      <a:pt x="23" y="4"/>
                    </a:lnTo>
                    <a:lnTo>
                      <a:pt x="30" y="6"/>
                    </a:lnTo>
                    <a:lnTo>
                      <a:pt x="36" y="9"/>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3" name="Freeform 693"/>
              <p:cNvSpPr>
                <a:spLocks/>
              </p:cNvSpPr>
              <p:nvPr/>
            </p:nvSpPr>
            <p:spPr bwMode="auto">
              <a:xfrm>
                <a:off x="2751" y="3009"/>
                <a:ext cx="150" cy="139"/>
              </a:xfrm>
              <a:custGeom>
                <a:avLst/>
                <a:gdLst>
                  <a:gd name="T0" fmla="*/ 4091 w 92"/>
                  <a:gd name="T1" fmla="*/ 551 h 85"/>
                  <a:gd name="T2" fmla="*/ 4599 w 92"/>
                  <a:gd name="T3" fmla="*/ 1588 h 85"/>
                  <a:gd name="T4" fmla="*/ 2139 w 92"/>
                  <a:gd name="T5" fmla="*/ 4343 h 85"/>
                  <a:gd name="T6" fmla="*/ 0 w 92"/>
                  <a:gd name="T7" fmla="*/ 3553 h 85"/>
                  <a:gd name="T8" fmla="*/ 620 w 92"/>
                  <a:gd name="T9" fmla="*/ 2353 h 85"/>
                  <a:gd name="T10" fmla="*/ 2762 w 92"/>
                  <a:gd name="T11" fmla="*/ 0 h 85"/>
                  <a:gd name="T12" fmla="*/ 4091 w 92"/>
                  <a:gd name="T13" fmla="*/ 551 h 85"/>
                  <a:gd name="T14" fmla="*/ 0 60000 65536"/>
                  <a:gd name="T15" fmla="*/ 0 60000 65536"/>
                  <a:gd name="T16" fmla="*/ 0 60000 65536"/>
                  <a:gd name="T17" fmla="*/ 0 60000 65536"/>
                  <a:gd name="T18" fmla="*/ 0 60000 65536"/>
                  <a:gd name="T19" fmla="*/ 0 60000 65536"/>
                  <a:gd name="T20" fmla="*/ 0 60000 65536"/>
                  <a:gd name="T21" fmla="*/ 0 w 92"/>
                  <a:gd name="T22" fmla="*/ 0 h 85"/>
                  <a:gd name="T23" fmla="*/ 92 w 92"/>
                  <a:gd name="T24" fmla="*/ 85 h 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85">
                    <a:moveTo>
                      <a:pt x="82" y="11"/>
                    </a:moveTo>
                    <a:lnTo>
                      <a:pt x="92" y="31"/>
                    </a:lnTo>
                    <a:lnTo>
                      <a:pt x="43" y="85"/>
                    </a:lnTo>
                    <a:lnTo>
                      <a:pt x="0" y="70"/>
                    </a:lnTo>
                    <a:lnTo>
                      <a:pt x="12" y="46"/>
                    </a:lnTo>
                    <a:lnTo>
                      <a:pt x="55" y="0"/>
                    </a:lnTo>
                    <a:lnTo>
                      <a:pt x="82"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4" name="Freeform 694"/>
              <p:cNvSpPr>
                <a:spLocks/>
              </p:cNvSpPr>
              <p:nvPr/>
            </p:nvSpPr>
            <p:spPr bwMode="auto">
              <a:xfrm>
                <a:off x="2760" y="3015"/>
                <a:ext cx="133" cy="126"/>
              </a:xfrm>
              <a:custGeom>
                <a:avLst/>
                <a:gdLst>
                  <a:gd name="T0" fmla="*/ 3964 w 81"/>
                  <a:gd name="T1" fmla="*/ 404 h 77"/>
                  <a:gd name="T2" fmla="*/ 4274 w 81"/>
                  <a:gd name="T3" fmla="*/ 1350 h 77"/>
                  <a:gd name="T4" fmla="*/ 1836 w 81"/>
                  <a:gd name="T5" fmla="*/ 3952 h 77"/>
                  <a:gd name="T6" fmla="*/ 0 w 81"/>
                  <a:gd name="T7" fmla="*/ 3168 h 77"/>
                  <a:gd name="T8" fmla="*/ 517 w 81"/>
                  <a:gd name="T9" fmla="*/ 2209 h 77"/>
                  <a:gd name="T10" fmla="*/ 2566 w 81"/>
                  <a:gd name="T11" fmla="*/ 0 h 77"/>
                  <a:gd name="T12" fmla="*/ 3964 w 81"/>
                  <a:gd name="T13" fmla="*/ 404 h 77"/>
                  <a:gd name="T14" fmla="*/ 0 60000 65536"/>
                  <a:gd name="T15" fmla="*/ 0 60000 65536"/>
                  <a:gd name="T16" fmla="*/ 0 60000 65536"/>
                  <a:gd name="T17" fmla="*/ 0 60000 65536"/>
                  <a:gd name="T18" fmla="*/ 0 60000 65536"/>
                  <a:gd name="T19" fmla="*/ 0 60000 65536"/>
                  <a:gd name="T20" fmla="*/ 0 60000 65536"/>
                  <a:gd name="T21" fmla="*/ 0 w 81"/>
                  <a:gd name="T22" fmla="*/ 0 h 77"/>
                  <a:gd name="T23" fmla="*/ 81 w 81"/>
                  <a:gd name="T24" fmla="*/ 77 h 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77">
                    <a:moveTo>
                      <a:pt x="75" y="8"/>
                    </a:moveTo>
                    <a:lnTo>
                      <a:pt x="81" y="26"/>
                    </a:lnTo>
                    <a:lnTo>
                      <a:pt x="35" y="77"/>
                    </a:lnTo>
                    <a:lnTo>
                      <a:pt x="0" y="62"/>
                    </a:lnTo>
                    <a:lnTo>
                      <a:pt x="10" y="43"/>
                    </a:lnTo>
                    <a:lnTo>
                      <a:pt x="49" y="0"/>
                    </a:lnTo>
                    <a:lnTo>
                      <a:pt x="75" y="8"/>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5" name="Freeform 695"/>
              <p:cNvSpPr>
                <a:spLocks/>
              </p:cNvSpPr>
              <p:nvPr/>
            </p:nvSpPr>
            <p:spPr bwMode="auto">
              <a:xfrm>
                <a:off x="2818" y="3028"/>
                <a:ext cx="75" cy="113"/>
              </a:xfrm>
              <a:custGeom>
                <a:avLst/>
                <a:gdLst>
                  <a:gd name="T0" fmla="*/ 0 w 46"/>
                  <a:gd name="T1" fmla="*/ 2213 h 69"/>
                  <a:gd name="T2" fmla="*/ 0 w 46"/>
                  <a:gd name="T3" fmla="*/ 3567 h 69"/>
                  <a:gd name="T4" fmla="*/ 2289 w 46"/>
                  <a:gd name="T5" fmla="*/ 904 h 69"/>
                  <a:gd name="T6" fmla="*/ 1994 w 46"/>
                  <a:gd name="T7" fmla="*/ 0 h 69"/>
                  <a:gd name="T8" fmla="*/ 0 w 46"/>
                  <a:gd name="T9" fmla="*/ 2213 h 69"/>
                  <a:gd name="T10" fmla="*/ 0 60000 65536"/>
                  <a:gd name="T11" fmla="*/ 0 60000 65536"/>
                  <a:gd name="T12" fmla="*/ 0 60000 65536"/>
                  <a:gd name="T13" fmla="*/ 0 60000 65536"/>
                  <a:gd name="T14" fmla="*/ 0 60000 65536"/>
                  <a:gd name="T15" fmla="*/ 0 w 46"/>
                  <a:gd name="T16" fmla="*/ 0 h 69"/>
                  <a:gd name="T17" fmla="*/ 46 w 46"/>
                  <a:gd name="T18" fmla="*/ 69 h 69"/>
                </a:gdLst>
                <a:ahLst/>
                <a:cxnLst>
                  <a:cxn ang="T10">
                    <a:pos x="T0" y="T1"/>
                  </a:cxn>
                  <a:cxn ang="T11">
                    <a:pos x="T2" y="T3"/>
                  </a:cxn>
                  <a:cxn ang="T12">
                    <a:pos x="T4" y="T5"/>
                  </a:cxn>
                  <a:cxn ang="T13">
                    <a:pos x="T6" y="T7"/>
                  </a:cxn>
                  <a:cxn ang="T14">
                    <a:pos x="T8" y="T9"/>
                  </a:cxn>
                </a:cxnLst>
                <a:rect l="T15" t="T16" r="T17" b="T18"/>
                <a:pathLst>
                  <a:path w="46" h="69">
                    <a:moveTo>
                      <a:pt x="0" y="43"/>
                    </a:moveTo>
                    <a:lnTo>
                      <a:pt x="0" y="69"/>
                    </a:lnTo>
                    <a:lnTo>
                      <a:pt x="46" y="18"/>
                    </a:lnTo>
                    <a:lnTo>
                      <a:pt x="40" y="0"/>
                    </a:lnTo>
                    <a:lnTo>
                      <a:pt x="0" y="43"/>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 name="Freeform 696"/>
              <p:cNvSpPr>
                <a:spLocks/>
              </p:cNvSpPr>
              <p:nvPr/>
            </p:nvSpPr>
            <p:spPr bwMode="auto">
              <a:xfrm>
                <a:off x="2777" y="3015"/>
                <a:ext cx="106" cy="87"/>
              </a:xfrm>
              <a:custGeom>
                <a:avLst/>
                <a:gdLst>
                  <a:gd name="T0" fmla="*/ 1257 w 65"/>
                  <a:gd name="T1" fmla="*/ 2805 h 53"/>
                  <a:gd name="T2" fmla="*/ 0 w 65"/>
                  <a:gd name="T3" fmla="*/ 2288 h 53"/>
                  <a:gd name="T4" fmla="*/ 0 w 65"/>
                  <a:gd name="T5" fmla="*/ 2288 h 53"/>
                  <a:gd name="T6" fmla="*/ 1960 w 65"/>
                  <a:gd name="T7" fmla="*/ 0 h 53"/>
                  <a:gd name="T8" fmla="*/ 3252 w 65"/>
                  <a:gd name="T9" fmla="*/ 407 h 53"/>
                  <a:gd name="T10" fmla="*/ 1257 w 65"/>
                  <a:gd name="T11" fmla="*/ 2805 h 53"/>
                  <a:gd name="T12" fmla="*/ 0 60000 65536"/>
                  <a:gd name="T13" fmla="*/ 0 60000 65536"/>
                  <a:gd name="T14" fmla="*/ 0 60000 65536"/>
                  <a:gd name="T15" fmla="*/ 0 60000 65536"/>
                  <a:gd name="T16" fmla="*/ 0 60000 65536"/>
                  <a:gd name="T17" fmla="*/ 0 60000 65536"/>
                  <a:gd name="T18" fmla="*/ 0 w 65"/>
                  <a:gd name="T19" fmla="*/ 0 h 53"/>
                  <a:gd name="T20" fmla="*/ 65 w 65"/>
                  <a:gd name="T21" fmla="*/ 53 h 53"/>
                </a:gdLst>
                <a:ahLst/>
                <a:cxnLst>
                  <a:cxn ang="T12">
                    <a:pos x="T0" y="T1"/>
                  </a:cxn>
                  <a:cxn ang="T13">
                    <a:pos x="T2" y="T3"/>
                  </a:cxn>
                  <a:cxn ang="T14">
                    <a:pos x="T4" y="T5"/>
                  </a:cxn>
                  <a:cxn ang="T15">
                    <a:pos x="T6" y="T7"/>
                  </a:cxn>
                  <a:cxn ang="T16">
                    <a:pos x="T8" y="T9"/>
                  </a:cxn>
                  <a:cxn ang="T17">
                    <a:pos x="T10" y="T11"/>
                  </a:cxn>
                </a:cxnLst>
                <a:rect l="T18" t="T19" r="T20" b="T21"/>
                <a:pathLst>
                  <a:path w="65" h="53">
                    <a:moveTo>
                      <a:pt x="25" y="53"/>
                    </a:moveTo>
                    <a:lnTo>
                      <a:pt x="0" y="43"/>
                    </a:lnTo>
                    <a:lnTo>
                      <a:pt x="39" y="0"/>
                    </a:lnTo>
                    <a:lnTo>
                      <a:pt x="65" y="8"/>
                    </a:lnTo>
                    <a:lnTo>
                      <a:pt x="25" y="53"/>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 name="Freeform 697"/>
              <p:cNvSpPr>
                <a:spLocks/>
              </p:cNvSpPr>
              <p:nvPr/>
            </p:nvSpPr>
            <p:spPr bwMode="auto">
              <a:xfrm>
                <a:off x="2271" y="2837"/>
                <a:ext cx="74" cy="114"/>
              </a:xfrm>
              <a:custGeom>
                <a:avLst/>
                <a:gdLst>
                  <a:gd name="T0" fmla="*/ 0 w 45"/>
                  <a:gd name="T1" fmla="*/ 2186 h 70"/>
                  <a:gd name="T2" fmla="*/ 95 w 45"/>
                  <a:gd name="T3" fmla="*/ 3469 h 70"/>
                  <a:gd name="T4" fmla="*/ 2421 w 45"/>
                  <a:gd name="T5" fmla="*/ 860 h 70"/>
                  <a:gd name="T6" fmla="*/ 1973 w 45"/>
                  <a:gd name="T7" fmla="*/ 0 h 70"/>
                  <a:gd name="T8" fmla="*/ 0 w 45"/>
                  <a:gd name="T9" fmla="*/ 2186 h 70"/>
                  <a:gd name="T10" fmla="*/ 0 60000 65536"/>
                  <a:gd name="T11" fmla="*/ 0 60000 65536"/>
                  <a:gd name="T12" fmla="*/ 0 60000 65536"/>
                  <a:gd name="T13" fmla="*/ 0 60000 65536"/>
                  <a:gd name="T14" fmla="*/ 0 60000 65536"/>
                  <a:gd name="T15" fmla="*/ 0 w 45"/>
                  <a:gd name="T16" fmla="*/ 0 h 70"/>
                  <a:gd name="T17" fmla="*/ 45 w 45"/>
                  <a:gd name="T18" fmla="*/ 70 h 70"/>
                </a:gdLst>
                <a:ahLst/>
                <a:cxnLst>
                  <a:cxn ang="T10">
                    <a:pos x="T0" y="T1"/>
                  </a:cxn>
                  <a:cxn ang="T11">
                    <a:pos x="T2" y="T3"/>
                  </a:cxn>
                  <a:cxn ang="T12">
                    <a:pos x="T4" y="T5"/>
                  </a:cxn>
                  <a:cxn ang="T13">
                    <a:pos x="T6" y="T7"/>
                  </a:cxn>
                  <a:cxn ang="T14">
                    <a:pos x="T8" y="T9"/>
                  </a:cxn>
                </a:cxnLst>
                <a:rect l="T15" t="T16" r="T17" b="T18"/>
                <a:pathLst>
                  <a:path w="45" h="70">
                    <a:moveTo>
                      <a:pt x="0" y="44"/>
                    </a:moveTo>
                    <a:lnTo>
                      <a:pt x="2" y="70"/>
                    </a:lnTo>
                    <a:lnTo>
                      <a:pt x="45" y="17"/>
                    </a:lnTo>
                    <a:lnTo>
                      <a:pt x="37" y="0"/>
                    </a:lnTo>
                    <a:lnTo>
                      <a:pt x="0" y="44"/>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8" name="Freeform 698"/>
              <p:cNvSpPr>
                <a:spLocks/>
              </p:cNvSpPr>
              <p:nvPr/>
            </p:nvSpPr>
            <p:spPr bwMode="auto">
              <a:xfrm>
                <a:off x="1755" y="2459"/>
                <a:ext cx="101" cy="95"/>
              </a:xfrm>
              <a:custGeom>
                <a:avLst/>
                <a:gdLst>
                  <a:gd name="T0" fmla="*/ 2675 w 62"/>
                  <a:gd name="T1" fmla="*/ 634 h 58"/>
                  <a:gd name="T2" fmla="*/ 3087 w 62"/>
                  <a:gd name="T3" fmla="*/ 1640 h 58"/>
                  <a:gd name="T4" fmla="*/ 2136 w 62"/>
                  <a:gd name="T5" fmla="*/ 3015 h 58"/>
                  <a:gd name="T6" fmla="*/ 0 w 62"/>
                  <a:gd name="T7" fmla="*/ 2178 h 58"/>
                  <a:gd name="T8" fmla="*/ 634 w 62"/>
                  <a:gd name="T9" fmla="*/ 929 h 58"/>
                  <a:gd name="T10" fmla="*/ 1346 w 62"/>
                  <a:gd name="T11" fmla="*/ 0 h 58"/>
                  <a:gd name="T12" fmla="*/ 2675 w 62"/>
                  <a:gd name="T13" fmla="*/ 634 h 58"/>
                  <a:gd name="T14" fmla="*/ 0 60000 65536"/>
                  <a:gd name="T15" fmla="*/ 0 60000 65536"/>
                  <a:gd name="T16" fmla="*/ 0 60000 65536"/>
                  <a:gd name="T17" fmla="*/ 0 60000 65536"/>
                  <a:gd name="T18" fmla="*/ 0 60000 65536"/>
                  <a:gd name="T19" fmla="*/ 0 60000 65536"/>
                  <a:gd name="T20" fmla="*/ 0 60000 65536"/>
                  <a:gd name="T21" fmla="*/ 0 w 62"/>
                  <a:gd name="T22" fmla="*/ 0 h 58"/>
                  <a:gd name="T23" fmla="*/ 62 w 62"/>
                  <a:gd name="T24" fmla="*/ 58 h 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 h="58">
                    <a:moveTo>
                      <a:pt x="54" y="12"/>
                    </a:moveTo>
                    <a:lnTo>
                      <a:pt x="62" y="32"/>
                    </a:lnTo>
                    <a:lnTo>
                      <a:pt x="43" y="58"/>
                    </a:lnTo>
                    <a:lnTo>
                      <a:pt x="0" y="42"/>
                    </a:lnTo>
                    <a:lnTo>
                      <a:pt x="13" y="18"/>
                    </a:lnTo>
                    <a:lnTo>
                      <a:pt x="27" y="0"/>
                    </a:lnTo>
                    <a:lnTo>
                      <a:pt x="5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 name="Freeform 699"/>
              <p:cNvSpPr>
                <a:spLocks/>
              </p:cNvSpPr>
              <p:nvPr/>
            </p:nvSpPr>
            <p:spPr bwMode="auto">
              <a:xfrm>
                <a:off x="1763" y="2467"/>
                <a:ext cx="88" cy="79"/>
              </a:xfrm>
              <a:custGeom>
                <a:avLst/>
                <a:gdLst>
                  <a:gd name="T0" fmla="*/ 2342 w 54"/>
                  <a:gd name="T1" fmla="*/ 523 h 48"/>
                  <a:gd name="T2" fmla="*/ 2679 w 54"/>
                  <a:gd name="T3" fmla="*/ 1442 h 48"/>
                  <a:gd name="T4" fmla="*/ 1793 w 54"/>
                  <a:gd name="T5" fmla="*/ 2581 h 48"/>
                  <a:gd name="T6" fmla="*/ 0 w 54"/>
                  <a:gd name="T7" fmla="*/ 1886 h 48"/>
                  <a:gd name="T8" fmla="*/ 541 w 54"/>
                  <a:gd name="T9" fmla="*/ 760 h 48"/>
                  <a:gd name="T10" fmla="*/ 1100 w 54"/>
                  <a:gd name="T11" fmla="*/ 0 h 48"/>
                  <a:gd name="T12" fmla="*/ 2342 w 54"/>
                  <a:gd name="T13" fmla="*/ 523 h 48"/>
                  <a:gd name="T14" fmla="*/ 0 60000 65536"/>
                  <a:gd name="T15" fmla="*/ 0 60000 65536"/>
                  <a:gd name="T16" fmla="*/ 0 60000 65536"/>
                  <a:gd name="T17" fmla="*/ 0 60000 65536"/>
                  <a:gd name="T18" fmla="*/ 0 60000 65536"/>
                  <a:gd name="T19" fmla="*/ 0 60000 65536"/>
                  <a:gd name="T20" fmla="*/ 0 60000 65536"/>
                  <a:gd name="T21" fmla="*/ 0 w 54"/>
                  <a:gd name="T22" fmla="*/ 0 h 48"/>
                  <a:gd name="T23" fmla="*/ 54 w 54"/>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 h="48">
                    <a:moveTo>
                      <a:pt x="47" y="10"/>
                    </a:moveTo>
                    <a:lnTo>
                      <a:pt x="54" y="27"/>
                    </a:lnTo>
                    <a:lnTo>
                      <a:pt x="36" y="48"/>
                    </a:lnTo>
                    <a:lnTo>
                      <a:pt x="0" y="35"/>
                    </a:lnTo>
                    <a:lnTo>
                      <a:pt x="11" y="14"/>
                    </a:lnTo>
                    <a:lnTo>
                      <a:pt x="22" y="0"/>
                    </a:lnTo>
                    <a:lnTo>
                      <a:pt x="47" y="10"/>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0" name="Freeform 700"/>
              <p:cNvSpPr>
                <a:spLocks/>
              </p:cNvSpPr>
              <p:nvPr/>
            </p:nvSpPr>
            <p:spPr bwMode="auto">
              <a:xfrm>
                <a:off x="1820" y="2484"/>
                <a:ext cx="31" cy="62"/>
              </a:xfrm>
              <a:custGeom>
                <a:avLst/>
                <a:gdLst>
                  <a:gd name="T0" fmla="*/ 0 w 19"/>
                  <a:gd name="T1" fmla="*/ 716 h 38"/>
                  <a:gd name="T2" fmla="*/ 55 w 19"/>
                  <a:gd name="T3" fmla="*/ 1906 h 38"/>
                  <a:gd name="T4" fmla="*/ 956 w 19"/>
                  <a:gd name="T5" fmla="*/ 865 h 38"/>
                  <a:gd name="T6" fmla="*/ 625 w 19"/>
                  <a:gd name="T7" fmla="*/ 0 h 38"/>
                  <a:gd name="T8" fmla="*/ 0 w 19"/>
                  <a:gd name="T9" fmla="*/ 716 h 38"/>
                  <a:gd name="T10" fmla="*/ 0 60000 65536"/>
                  <a:gd name="T11" fmla="*/ 0 60000 65536"/>
                  <a:gd name="T12" fmla="*/ 0 60000 65536"/>
                  <a:gd name="T13" fmla="*/ 0 60000 65536"/>
                  <a:gd name="T14" fmla="*/ 0 60000 65536"/>
                  <a:gd name="T15" fmla="*/ 0 w 19"/>
                  <a:gd name="T16" fmla="*/ 0 h 38"/>
                  <a:gd name="T17" fmla="*/ 19 w 19"/>
                  <a:gd name="T18" fmla="*/ 38 h 38"/>
                </a:gdLst>
                <a:ahLst/>
                <a:cxnLst>
                  <a:cxn ang="T10">
                    <a:pos x="T0" y="T1"/>
                  </a:cxn>
                  <a:cxn ang="T11">
                    <a:pos x="T2" y="T3"/>
                  </a:cxn>
                  <a:cxn ang="T12">
                    <a:pos x="T4" y="T5"/>
                  </a:cxn>
                  <a:cxn ang="T13">
                    <a:pos x="T6" y="T7"/>
                  </a:cxn>
                  <a:cxn ang="T14">
                    <a:pos x="T8" y="T9"/>
                  </a:cxn>
                </a:cxnLst>
                <a:rect l="T15" t="T16" r="T17" b="T18"/>
                <a:pathLst>
                  <a:path w="19" h="38">
                    <a:moveTo>
                      <a:pt x="0" y="14"/>
                    </a:moveTo>
                    <a:lnTo>
                      <a:pt x="1" y="38"/>
                    </a:lnTo>
                    <a:lnTo>
                      <a:pt x="19" y="17"/>
                    </a:lnTo>
                    <a:lnTo>
                      <a:pt x="12" y="0"/>
                    </a:lnTo>
                    <a:lnTo>
                      <a:pt x="0" y="14"/>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1" name="Freeform 701"/>
              <p:cNvSpPr>
                <a:spLocks/>
              </p:cNvSpPr>
              <p:nvPr/>
            </p:nvSpPr>
            <p:spPr bwMode="auto">
              <a:xfrm>
                <a:off x="1781" y="2467"/>
                <a:ext cx="59" cy="40"/>
              </a:xfrm>
              <a:custGeom>
                <a:avLst/>
                <a:gdLst>
                  <a:gd name="T0" fmla="*/ 1883 w 36"/>
                  <a:gd name="T1" fmla="*/ 603 h 24"/>
                  <a:gd name="T2" fmla="*/ 1241 w 36"/>
                  <a:gd name="T3" fmla="*/ 1445 h 24"/>
                  <a:gd name="T4" fmla="*/ 0 w 36"/>
                  <a:gd name="T5" fmla="*/ 812 h 24"/>
                  <a:gd name="T6" fmla="*/ 577 w 36"/>
                  <a:gd name="T7" fmla="*/ 0 h 24"/>
                  <a:gd name="T8" fmla="*/ 1883 w 36"/>
                  <a:gd name="T9" fmla="*/ 603 h 24"/>
                  <a:gd name="T10" fmla="*/ 0 60000 65536"/>
                  <a:gd name="T11" fmla="*/ 0 60000 65536"/>
                  <a:gd name="T12" fmla="*/ 0 60000 65536"/>
                  <a:gd name="T13" fmla="*/ 0 60000 65536"/>
                  <a:gd name="T14" fmla="*/ 0 60000 65536"/>
                  <a:gd name="T15" fmla="*/ 0 w 36"/>
                  <a:gd name="T16" fmla="*/ 0 h 24"/>
                  <a:gd name="T17" fmla="*/ 36 w 36"/>
                  <a:gd name="T18" fmla="*/ 24 h 24"/>
                </a:gdLst>
                <a:ahLst/>
                <a:cxnLst>
                  <a:cxn ang="T10">
                    <a:pos x="T0" y="T1"/>
                  </a:cxn>
                  <a:cxn ang="T11">
                    <a:pos x="T2" y="T3"/>
                  </a:cxn>
                  <a:cxn ang="T12">
                    <a:pos x="T4" y="T5"/>
                  </a:cxn>
                  <a:cxn ang="T13">
                    <a:pos x="T6" y="T7"/>
                  </a:cxn>
                  <a:cxn ang="T14">
                    <a:pos x="T8" y="T9"/>
                  </a:cxn>
                </a:cxnLst>
                <a:rect l="T15" t="T16" r="T17" b="T18"/>
                <a:pathLst>
                  <a:path w="36" h="24">
                    <a:moveTo>
                      <a:pt x="36" y="10"/>
                    </a:moveTo>
                    <a:lnTo>
                      <a:pt x="24" y="24"/>
                    </a:lnTo>
                    <a:lnTo>
                      <a:pt x="0" y="14"/>
                    </a:lnTo>
                    <a:lnTo>
                      <a:pt x="11" y="0"/>
                    </a:lnTo>
                    <a:lnTo>
                      <a:pt x="36" y="10"/>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2" name="Freeform 702"/>
              <p:cNvSpPr>
                <a:spLocks/>
              </p:cNvSpPr>
              <p:nvPr/>
            </p:nvSpPr>
            <p:spPr bwMode="auto">
              <a:xfrm>
                <a:off x="1889" y="2507"/>
                <a:ext cx="104" cy="93"/>
              </a:xfrm>
              <a:custGeom>
                <a:avLst/>
                <a:gdLst>
                  <a:gd name="T0" fmla="*/ 2720 w 64"/>
                  <a:gd name="T1" fmla="*/ 548 h 57"/>
                  <a:gd name="T2" fmla="*/ 2823 w 64"/>
                  <a:gd name="T3" fmla="*/ 798 h 57"/>
                  <a:gd name="T4" fmla="*/ 2865 w 64"/>
                  <a:gd name="T5" fmla="*/ 1044 h 57"/>
                  <a:gd name="T6" fmla="*/ 2967 w 64"/>
                  <a:gd name="T7" fmla="*/ 1354 h 57"/>
                  <a:gd name="T8" fmla="*/ 3115 w 64"/>
                  <a:gd name="T9" fmla="*/ 1607 h 57"/>
                  <a:gd name="T10" fmla="*/ 2823 w 64"/>
                  <a:gd name="T11" fmla="*/ 1906 h 57"/>
                  <a:gd name="T12" fmla="*/ 2574 w 64"/>
                  <a:gd name="T13" fmla="*/ 2209 h 57"/>
                  <a:gd name="T14" fmla="*/ 2334 w 64"/>
                  <a:gd name="T15" fmla="*/ 2545 h 57"/>
                  <a:gd name="T16" fmla="*/ 2031 w 64"/>
                  <a:gd name="T17" fmla="*/ 2870 h 57"/>
                  <a:gd name="T18" fmla="*/ 1539 w 64"/>
                  <a:gd name="T19" fmla="*/ 2715 h 57"/>
                  <a:gd name="T20" fmla="*/ 1011 w 64"/>
                  <a:gd name="T21" fmla="*/ 2470 h 57"/>
                  <a:gd name="T22" fmla="*/ 583 w 64"/>
                  <a:gd name="T23" fmla="*/ 2209 h 57"/>
                  <a:gd name="T24" fmla="*/ 0 w 64"/>
                  <a:gd name="T25" fmla="*/ 2056 h 57"/>
                  <a:gd name="T26" fmla="*/ 200 w 64"/>
                  <a:gd name="T27" fmla="*/ 1759 h 57"/>
                  <a:gd name="T28" fmla="*/ 325 w 64"/>
                  <a:gd name="T29" fmla="*/ 1459 h 57"/>
                  <a:gd name="T30" fmla="*/ 473 w 64"/>
                  <a:gd name="T31" fmla="*/ 1202 h 57"/>
                  <a:gd name="T32" fmla="*/ 622 w 64"/>
                  <a:gd name="T33" fmla="*/ 865 h 57"/>
                  <a:gd name="T34" fmla="*/ 769 w 64"/>
                  <a:gd name="T35" fmla="*/ 640 h 57"/>
                  <a:gd name="T36" fmla="*/ 1011 w 64"/>
                  <a:gd name="T37" fmla="*/ 392 h 57"/>
                  <a:gd name="T38" fmla="*/ 1159 w 64"/>
                  <a:gd name="T39" fmla="*/ 240 h 57"/>
                  <a:gd name="T40" fmla="*/ 1305 w 64"/>
                  <a:gd name="T41" fmla="*/ 0 h 57"/>
                  <a:gd name="T42" fmla="*/ 1708 w 64"/>
                  <a:gd name="T43" fmla="*/ 147 h 57"/>
                  <a:gd name="T44" fmla="*/ 2031 w 64"/>
                  <a:gd name="T45" fmla="*/ 240 h 57"/>
                  <a:gd name="T46" fmla="*/ 2425 w 64"/>
                  <a:gd name="T47" fmla="*/ 392 h 57"/>
                  <a:gd name="T48" fmla="*/ 2720 w 64"/>
                  <a:gd name="T49" fmla="*/ 548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4"/>
                  <a:gd name="T76" fmla="*/ 0 h 57"/>
                  <a:gd name="T77" fmla="*/ 64 w 64"/>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4" h="57">
                    <a:moveTo>
                      <a:pt x="56" y="11"/>
                    </a:moveTo>
                    <a:lnTo>
                      <a:pt x="58" y="16"/>
                    </a:lnTo>
                    <a:lnTo>
                      <a:pt x="59" y="21"/>
                    </a:lnTo>
                    <a:lnTo>
                      <a:pt x="61" y="27"/>
                    </a:lnTo>
                    <a:lnTo>
                      <a:pt x="64" y="32"/>
                    </a:lnTo>
                    <a:lnTo>
                      <a:pt x="58" y="38"/>
                    </a:lnTo>
                    <a:lnTo>
                      <a:pt x="53" y="44"/>
                    </a:lnTo>
                    <a:lnTo>
                      <a:pt x="48" y="51"/>
                    </a:lnTo>
                    <a:lnTo>
                      <a:pt x="42" y="57"/>
                    </a:lnTo>
                    <a:lnTo>
                      <a:pt x="32" y="54"/>
                    </a:lnTo>
                    <a:lnTo>
                      <a:pt x="21" y="49"/>
                    </a:lnTo>
                    <a:lnTo>
                      <a:pt x="12" y="44"/>
                    </a:lnTo>
                    <a:lnTo>
                      <a:pt x="0" y="41"/>
                    </a:lnTo>
                    <a:lnTo>
                      <a:pt x="4" y="35"/>
                    </a:lnTo>
                    <a:lnTo>
                      <a:pt x="7" y="29"/>
                    </a:lnTo>
                    <a:lnTo>
                      <a:pt x="10" y="24"/>
                    </a:lnTo>
                    <a:lnTo>
                      <a:pt x="13" y="17"/>
                    </a:lnTo>
                    <a:lnTo>
                      <a:pt x="16" y="13"/>
                    </a:lnTo>
                    <a:lnTo>
                      <a:pt x="21" y="8"/>
                    </a:lnTo>
                    <a:lnTo>
                      <a:pt x="24" y="5"/>
                    </a:lnTo>
                    <a:lnTo>
                      <a:pt x="27" y="0"/>
                    </a:lnTo>
                    <a:lnTo>
                      <a:pt x="35" y="3"/>
                    </a:lnTo>
                    <a:lnTo>
                      <a:pt x="42" y="5"/>
                    </a:lnTo>
                    <a:lnTo>
                      <a:pt x="50" y="8"/>
                    </a:lnTo>
                    <a:lnTo>
                      <a:pt x="5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3" name="Freeform 703"/>
              <p:cNvSpPr>
                <a:spLocks/>
              </p:cNvSpPr>
              <p:nvPr/>
            </p:nvSpPr>
            <p:spPr bwMode="auto">
              <a:xfrm>
                <a:off x="1897" y="2515"/>
                <a:ext cx="88" cy="77"/>
              </a:xfrm>
              <a:custGeom>
                <a:avLst/>
                <a:gdLst>
                  <a:gd name="T0" fmla="*/ 2378 w 54"/>
                  <a:gd name="T1" fmla="*/ 483 h 47"/>
                  <a:gd name="T2" fmla="*/ 2467 w 54"/>
                  <a:gd name="T3" fmla="*/ 634 h 47"/>
                  <a:gd name="T4" fmla="*/ 2531 w 54"/>
                  <a:gd name="T5" fmla="*/ 888 h 47"/>
                  <a:gd name="T6" fmla="*/ 2624 w 54"/>
                  <a:gd name="T7" fmla="*/ 1144 h 47"/>
                  <a:gd name="T8" fmla="*/ 2679 w 54"/>
                  <a:gd name="T9" fmla="*/ 1391 h 47"/>
                  <a:gd name="T10" fmla="*/ 2467 w 54"/>
                  <a:gd name="T11" fmla="*/ 1645 h 47"/>
                  <a:gd name="T12" fmla="*/ 2283 w 54"/>
                  <a:gd name="T13" fmla="*/ 1874 h 47"/>
                  <a:gd name="T14" fmla="*/ 2083 w 54"/>
                  <a:gd name="T15" fmla="*/ 2220 h 47"/>
                  <a:gd name="T16" fmla="*/ 1840 w 54"/>
                  <a:gd name="T17" fmla="*/ 2426 h 47"/>
                  <a:gd name="T18" fmla="*/ 1437 w 54"/>
                  <a:gd name="T19" fmla="*/ 2279 h 47"/>
                  <a:gd name="T20" fmla="*/ 953 w 54"/>
                  <a:gd name="T21" fmla="*/ 2123 h 47"/>
                  <a:gd name="T22" fmla="*/ 481 w 54"/>
                  <a:gd name="T23" fmla="*/ 1976 h 47"/>
                  <a:gd name="T24" fmla="*/ 0 w 54"/>
                  <a:gd name="T25" fmla="*/ 1792 h 47"/>
                  <a:gd name="T26" fmla="*/ 147 w 54"/>
                  <a:gd name="T27" fmla="*/ 1548 h 47"/>
                  <a:gd name="T28" fmla="*/ 332 w 54"/>
                  <a:gd name="T29" fmla="*/ 1296 h 47"/>
                  <a:gd name="T30" fmla="*/ 391 w 54"/>
                  <a:gd name="T31" fmla="*/ 1039 h 47"/>
                  <a:gd name="T32" fmla="*/ 541 w 54"/>
                  <a:gd name="T33" fmla="*/ 736 h 47"/>
                  <a:gd name="T34" fmla="*/ 730 w 54"/>
                  <a:gd name="T35" fmla="*/ 567 h 47"/>
                  <a:gd name="T36" fmla="*/ 882 w 54"/>
                  <a:gd name="T37" fmla="*/ 308 h 47"/>
                  <a:gd name="T38" fmla="*/ 1038 w 54"/>
                  <a:gd name="T39" fmla="*/ 151 h 47"/>
                  <a:gd name="T40" fmla="*/ 1190 w 54"/>
                  <a:gd name="T41" fmla="*/ 0 h 47"/>
                  <a:gd name="T42" fmla="*/ 1493 w 54"/>
                  <a:gd name="T43" fmla="*/ 56 h 47"/>
                  <a:gd name="T44" fmla="*/ 1840 w 54"/>
                  <a:gd name="T45" fmla="*/ 247 h 47"/>
                  <a:gd name="T46" fmla="*/ 2083 w 54"/>
                  <a:gd name="T47" fmla="*/ 308 h 47"/>
                  <a:gd name="T48" fmla="*/ 2378 w 54"/>
                  <a:gd name="T49" fmla="*/ 483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4"/>
                  <a:gd name="T76" fmla="*/ 0 h 47"/>
                  <a:gd name="T77" fmla="*/ 54 w 54"/>
                  <a:gd name="T78" fmla="*/ 47 h 4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4" h="47">
                    <a:moveTo>
                      <a:pt x="48" y="9"/>
                    </a:moveTo>
                    <a:lnTo>
                      <a:pt x="50" y="12"/>
                    </a:lnTo>
                    <a:lnTo>
                      <a:pt x="51" y="17"/>
                    </a:lnTo>
                    <a:lnTo>
                      <a:pt x="53" y="22"/>
                    </a:lnTo>
                    <a:lnTo>
                      <a:pt x="54" y="27"/>
                    </a:lnTo>
                    <a:lnTo>
                      <a:pt x="50" y="32"/>
                    </a:lnTo>
                    <a:lnTo>
                      <a:pt x="46" y="36"/>
                    </a:lnTo>
                    <a:lnTo>
                      <a:pt x="42" y="43"/>
                    </a:lnTo>
                    <a:lnTo>
                      <a:pt x="37" y="47"/>
                    </a:lnTo>
                    <a:lnTo>
                      <a:pt x="29" y="44"/>
                    </a:lnTo>
                    <a:lnTo>
                      <a:pt x="19" y="41"/>
                    </a:lnTo>
                    <a:lnTo>
                      <a:pt x="10" y="38"/>
                    </a:lnTo>
                    <a:lnTo>
                      <a:pt x="0" y="35"/>
                    </a:lnTo>
                    <a:lnTo>
                      <a:pt x="3" y="30"/>
                    </a:lnTo>
                    <a:lnTo>
                      <a:pt x="7" y="25"/>
                    </a:lnTo>
                    <a:lnTo>
                      <a:pt x="8" y="20"/>
                    </a:lnTo>
                    <a:lnTo>
                      <a:pt x="11" y="14"/>
                    </a:lnTo>
                    <a:lnTo>
                      <a:pt x="15" y="11"/>
                    </a:lnTo>
                    <a:lnTo>
                      <a:pt x="18" y="6"/>
                    </a:lnTo>
                    <a:lnTo>
                      <a:pt x="21" y="3"/>
                    </a:lnTo>
                    <a:lnTo>
                      <a:pt x="24" y="0"/>
                    </a:lnTo>
                    <a:lnTo>
                      <a:pt x="30" y="1"/>
                    </a:lnTo>
                    <a:lnTo>
                      <a:pt x="37" y="5"/>
                    </a:lnTo>
                    <a:lnTo>
                      <a:pt x="42" y="6"/>
                    </a:lnTo>
                    <a:lnTo>
                      <a:pt x="48" y="9"/>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4" name="Freeform 704"/>
              <p:cNvSpPr>
                <a:spLocks/>
              </p:cNvSpPr>
              <p:nvPr/>
            </p:nvSpPr>
            <p:spPr bwMode="auto">
              <a:xfrm>
                <a:off x="1954" y="2530"/>
                <a:ext cx="31" cy="62"/>
              </a:xfrm>
              <a:custGeom>
                <a:avLst/>
                <a:gdLst>
                  <a:gd name="T0" fmla="*/ 0 w 19"/>
                  <a:gd name="T1" fmla="*/ 737 h 38"/>
                  <a:gd name="T2" fmla="*/ 90 w 19"/>
                  <a:gd name="T3" fmla="*/ 1044 h 38"/>
                  <a:gd name="T4" fmla="*/ 90 w 19"/>
                  <a:gd name="T5" fmla="*/ 1302 h 38"/>
                  <a:gd name="T6" fmla="*/ 90 w 19"/>
                  <a:gd name="T7" fmla="*/ 1607 h 38"/>
                  <a:gd name="T8" fmla="*/ 90 w 19"/>
                  <a:gd name="T9" fmla="*/ 1906 h 38"/>
                  <a:gd name="T10" fmla="*/ 336 w 19"/>
                  <a:gd name="T11" fmla="*/ 1703 h 38"/>
                  <a:gd name="T12" fmla="*/ 548 w 19"/>
                  <a:gd name="T13" fmla="*/ 1354 h 38"/>
                  <a:gd name="T14" fmla="*/ 737 w 19"/>
                  <a:gd name="T15" fmla="*/ 1168 h 38"/>
                  <a:gd name="T16" fmla="*/ 956 w 19"/>
                  <a:gd name="T17" fmla="*/ 894 h 38"/>
                  <a:gd name="T18" fmla="*/ 894 w 19"/>
                  <a:gd name="T19" fmla="*/ 640 h 38"/>
                  <a:gd name="T20" fmla="*/ 798 w 19"/>
                  <a:gd name="T21" fmla="*/ 392 h 38"/>
                  <a:gd name="T22" fmla="*/ 737 w 19"/>
                  <a:gd name="T23" fmla="*/ 147 h 38"/>
                  <a:gd name="T24" fmla="*/ 640 w 19"/>
                  <a:gd name="T25" fmla="*/ 0 h 38"/>
                  <a:gd name="T26" fmla="*/ 489 w 19"/>
                  <a:gd name="T27" fmla="*/ 147 h 38"/>
                  <a:gd name="T28" fmla="*/ 336 w 19"/>
                  <a:gd name="T29" fmla="*/ 336 h 38"/>
                  <a:gd name="T30" fmla="*/ 147 w 19"/>
                  <a:gd name="T31" fmla="*/ 548 h 38"/>
                  <a:gd name="T32" fmla="*/ 0 w 19"/>
                  <a:gd name="T33" fmla="*/ 737 h 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
                  <a:gd name="T52" fmla="*/ 0 h 38"/>
                  <a:gd name="T53" fmla="*/ 19 w 19"/>
                  <a:gd name="T54" fmla="*/ 38 h 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 h="38">
                    <a:moveTo>
                      <a:pt x="0" y="15"/>
                    </a:moveTo>
                    <a:lnTo>
                      <a:pt x="2" y="21"/>
                    </a:lnTo>
                    <a:lnTo>
                      <a:pt x="2" y="26"/>
                    </a:lnTo>
                    <a:lnTo>
                      <a:pt x="2" y="32"/>
                    </a:lnTo>
                    <a:lnTo>
                      <a:pt x="2" y="38"/>
                    </a:lnTo>
                    <a:lnTo>
                      <a:pt x="7" y="34"/>
                    </a:lnTo>
                    <a:lnTo>
                      <a:pt x="11" y="27"/>
                    </a:lnTo>
                    <a:lnTo>
                      <a:pt x="15" y="23"/>
                    </a:lnTo>
                    <a:lnTo>
                      <a:pt x="19" y="18"/>
                    </a:lnTo>
                    <a:lnTo>
                      <a:pt x="18" y="13"/>
                    </a:lnTo>
                    <a:lnTo>
                      <a:pt x="16" y="8"/>
                    </a:lnTo>
                    <a:lnTo>
                      <a:pt x="15" y="3"/>
                    </a:lnTo>
                    <a:lnTo>
                      <a:pt x="13" y="0"/>
                    </a:lnTo>
                    <a:lnTo>
                      <a:pt x="10" y="3"/>
                    </a:lnTo>
                    <a:lnTo>
                      <a:pt x="7" y="7"/>
                    </a:lnTo>
                    <a:lnTo>
                      <a:pt x="3" y="11"/>
                    </a:lnTo>
                    <a:lnTo>
                      <a:pt x="0" y="15"/>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5" name="Freeform 705"/>
              <p:cNvSpPr>
                <a:spLocks/>
              </p:cNvSpPr>
              <p:nvPr/>
            </p:nvSpPr>
            <p:spPr bwMode="auto">
              <a:xfrm>
                <a:off x="1915" y="2515"/>
                <a:ext cx="60" cy="39"/>
              </a:xfrm>
              <a:custGeom>
                <a:avLst/>
                <a:gdLst>
                  <a:gd name="T0" fmla="*/ 1764 w 37"/>
                  <a:gd name="T1" fmla="*/ 439 h 24"/>
                  <a:gd name="T2" fmla="*/ 1617 w 37"/>
                  <a:gd name="T3" fmla="*/ 613 h 24"/>
                  <a:gd name="T4" fmla="*/ 1468 w 37"/>
                  <a:gd name="T5" fmla="*/ 774 h 24"/>
                  <a:gd name="T6" fmla="*/ 1378 w 37"/>
                  <a:gd name="T7" fmla="*/ 996 h 24"/>
                  <a:gd name="T8" fmla="*/ 1234 w 37"/>
                  <a:gd name="T9" fmla="*/ 1159 h 24"/>
                  <a:gd name="T10" fmla="*/ 905 w 37"/>
                  <a:gd name="T11" fmla="*/ 996 h 24"/>
                  <a:gd name="T12" fmla="*/ 615 w 37"/>
                  <a:gd name="T13" fmla="*/ 921 h 24"/>
                  <a:gd name="T14" fmla="*/ 323 w 37"/>
                  <a:gd name="T15" fmla="*/ 774 h 24"/>
                  <a:gd name="T16" fmla="*/ 0 w 37"/>
                  <a:gd name="T17" fmla="*/ 679 h 24"/>
                  <a:gd name="T18" fmla="*/ 178 w 37"/>
                  <a:gd name="T19" fmla="*/ 531 h 24"/>
                  <a:gd name="T20" fmla="*/ 323 w 37"/>
                  <a:gd name="T21" fmla="*/ 293 h 24"/>
                  <a:gd name="T22" fmla="*/ 469 w 37"/>
                  <a:gd name="T23" fmla="*/ 145 h 24"/>
                  <a:gd name="T24" fmla="*/ 615 w 37"/>
                  <a:gd name="T25" fmla="*/ 0 h 24"/>
                  <a:gd name="T26" fmla="*/ 905 w 37"/>
                  <a:gd name="T27" fmla="*/ 55 h 24"/>
                  <a:gd name="T28" fmla="*/ 1234 w 37"/>
                  <a:gd name="T29" fmla="*/ 236 h 24"/>
                  <a:gd name="T30" fmla="*/ 1468 w 37"/>
                  <a:gd name="T31" fmla="*/ 293 h 24"/>
                  <a:gd name="T32" fmla="*/ 1764 w 37"/>
                  <a:gd name="T33" fmla="*/ 439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
                  <a:gd name="T52" fmla="*/ 0 h 24"/>
                  <a:gd name="T53" fmla="*/ 37 w 37"/>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 h="24">
                    <a:moveTo>
                      <a:pt x="37" y="9"/>
                    </a:moveTo>
                    <a:lnTo>
                      <a:pt x="34" y="12"/>
                    </a:lnTo>
                    <a:lnTo>
                      <a:pt x="31" y="16"/>
                    </a:lnTo>
                    <a:lnTo>
                      <a:pt x="29" y="20"/>
                    </a:lnTo>
                    <a:lnTo>
                      <a:pt x="26" y="24"/>
                    </a:lnTo>
                    <a:lnTo>
                      <a:pt x="19" y="20"/>
                    </a:lnTo>
                    <a:lnTo>
                      <a:pt x="13" y="19"/>
                    </a:lnTo>
                    <a:lnTo>
                      <a:pt x="7" y="16"/>
                    </a:lnTo>
                    <a:lnTo>
                      <a:pt x="0" y="14"/>
                    </a:lnTo>
                    <a:lnTo>
                      <a:pt x="4" y="11"/>
                    </a:lnTo>
                    <a:lnTo>
                      <a:pt x="7" y="6"/>
                    </a:lnTo>
                    <a:lnTo>
                      <a:pt x="10" y="3"/>
                    </a:lnTo>
                    <a:lnTo>
                      <a:pt x="13" y="0"/>
                    </a:lnTo>
                    <a:lnTo>
                      <a:pt x="19" y="1"/>
                    </a:lnTo>
                    <a:lnTo>
                      <a:pt x="26" y="5"/>
                    </a:lnTo>
                    <a:lnTo>
                      <a:pt x="31" y="6"/>
                    </a:lnTo>
                    <a:lnTo>
                      <a:pt x="37" y="9"/>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 name="Freeform 706"/>
              <p:cNvSpPr>
                <a:spLocks/>
              </p:cNvSpPr>
              <p:nvPr/>
            </p:nvSpPr>
            <p:spPr bwMode="auto">
              <a:xfrm>
                <a:off x="1958" y="2530"/>
                <a:ext cx="103" cy="93"/>
              </a:xfrm>
              <a:custGeom>
                <a:avLst/>
                <a:gdLst>
                  <a:gd name="T0" fmla="*/ 2801 w 63"/>
                  <a:gd name="T1" fmla="*/ 548 h 57"/>
                  <a:gd name="T2" fmla="*/ 2905 w 63"/>
                  <a:gd name="T3" fmla="*/ 798 h 57"/>
                  <a:gd name="T4" fmla="*/ 3002 w 63"/>
                  <a:gd name="T5" fmla="*/ 1044 h 57"/>
                  <a:gd name="T6" fmla="*/ 3152 w 63"/>
                  <a:gd name="T7" fmla="*/ 1354 h 57"/>
                  <a:gd name="T8" fmla="*/ 3216 w 63"/>
                  <a:gd name="T9" fmla="*/ 1607 h 57"/>
                  <a:gd name="T10" fmla="*/ 2905 w 63"/>
                  <a:gd name="T11" fmla="*/ 1906 h 57"/>
                  <a:gd name="T12" fmla="*/ 2652 w 63"/>
                  <a:gd name="T13" fmla="*/ 2247 h 57"/>
                  <a:gd name="T14" fmla="*/ 2408 w 63"/>
                  <a:gd name="T15" fmla="*/ 2545 h 57"/>
                  <a:gd name="T16" fmla="*/ 2173 w 63"/>
                  <a:gd name="T17" fmla="*/ 2870 h 57"/>
                  <a:gd name="T18" fmla="*/ 1622 w 63"/>
                  <a:gd name="T19" fmla="*/ 2715 h 57"/>
                  <a:gd name="T20" fmla="*/ 1123 w 63"/>
                  <a:gd name="T21" fmla="*/ 2529 h 57"/>
                  <a:gd name="T22" fmla="*/ 551 w 63"/>
                  <a:gd name="T23" fmla="*/ 2247 h 57"/>
                  <a:gd name="T24" fmla="*/ 0 w 63"/>
                  <a:gd name="T25" fmla="*/ 2124 h 57"/>
                  <a:gd name="T26" fmla="*/ 150 w 63"/>
                  <a:gd name="T27" fmla="*/ 1759 h 57"/>
                  <a:gd name="T28" fmla="*/ 304 w 63"/>
                  <a:gd name="T29" fmla="*/ 1459 h 57"/>
                  <a:gd name="T30" fmla="*/ 481 w 63"/>
                  <a:gd name="T31" fmla="*/ 1202 h 57"/>
                  <a:gd name="T32" fmla="*/ 656 w 63"/>
                  <a:gd name="T33" fmla="*/ 894 h 57"/>
                  <a:gd name="T34" fmla="*/ 813 w 63"/>
                  <a:gd name="T35" fmla="*/ 737 h 57"/>
                  <a:gd name="T36" fmla="*/ 1027 w 63"/>
                  <a:gd name="T37" fmla="*/ 489 h 57"/>
                  <a:gd name="T38" fmla="*/ 1226 w 63"/>
                  <a:gd name="T39" fmla="*/ 240 h 57"/>
                  <a:gd name="T40" fmla="*/ 1382 w 63"/>
                  <a:gd name="T41" fmla="*/ 0 h 57"/>
                  <a:gd name="T42" fmla="*/ 1679 w 63"/>
                  <a:gd name="T43" fmla="*/ 147 h 57"/>
                  <a:gd name="T44" fmla="*/ 2101 w 63"/>
                  <a:gd name="T45" fmla="*/ 240 h 57"/>
                  <a:gd name="T46" fmla="*/ 2408 w 63"/>
                  <a:gd name="T47" fmla="*/ 392 h 57"/>
                  <a:gd name="T48" fmla="*/ 2801 w 63"/>
                  <a:gd name="T49" fmla="*/ 548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3"/>
                  <a:gd name="T76" fmla="*/ 0 h 57"/>
                  <a:gd name="T77" fmla="*/ 63 w 63"/>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3" h="57">
                    <a:moveTo>
                      <a:pt x="55" y="11"/>
                    </a:moveTo>
                    <a:lnTo>
                      <a:pt x="57" y="16"/>
                    </a:lnTo>
                    <a:lnTo>
                      <a:pt x="59" y="21"/>
                    </a:lnTo>
                    <a:lnTo>
                      <a:pt x="62" y="27"/>
                    </a:lnTo>
                    <a:lnTo>
                      <a:pt x="63" y="32"/>
                    </a:lnTo>
                    <a:lnTo>
                      <a:pt x="57" y="38"/>
                    </a:lnTo>
                    <a:lnTo>
                      <a:pt x="52" y="45"/>
                    </a:lnTo>
                    <a:lnTo>
                      <a:pt x="47" y="51"/>
                    </a:lnTo>
                    <a:lnTo>
                      <a:pt x="43" y="57"/>
                    </a:lnTo>
                    <a:lnTo>
                      <a:pt x="32" y="54"/>
                    </a:lnTo>
                    <a:lnTo>
                      <a:pt x="22" y="50"/>
                    </a:lnTo>
                    <a:lnTo>
                      <a:pt x="11" y="45"/>
                    </a:lnTo>
                    <a:lnTo>
                      <a:pt x="0" y="42"/>
                    </a:lnTo>
                    <a:lnTo>
                      <a:pt x="3" y="35"/>
                    </a:lnTo>
                    <a:lnTo>
                      <a:pt x="6" y="29"/>
                    </a:lnTo>
                    <a:lnTo>
                      <a:pt x="9" y="24"/>
                    </a:lnTo>
                    <a:lnTo>
                      <a:pt x="13" y="18"/>
                    </a:lnTo>
                    <a:lnTo>
                      <a:pt x="16" y="15"/>
                    </a:lnTo>
                    <a:lnTo>
                      <a:pt x="20" y="10"/>
                    </a:lnTo>
                    <a:lnTo>
                      <a:pt x="24" y="5"/>
                    </a:lnTo>
                    <a:lnTo>
                      <a:pt x="27" y="0"/>
                    </a:lnTo>
                    <a:lnTo>
                      <a:pt x="33" y="3"/>
                    </a:lnTo>
                    <a:lnTo>
                      <a:pt x="41" y="5"/>
                    </a:lnTo>
                    <a:lnTo>
                      <a:pt x="47" y="8"/>
                    </a:lnTo>
                    <a:lnTo>
                      <a:pt x="55"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 name="Freeform 707"/>
              <p:cNvSpPr>
                <a:spLocks/>
              </p:cNvSpPr>
              <p:nvPr/>
            </p:nvSpPr>
            <p:spPr bwMode="auto">
              <a:xfrm>
                <a:off x="1967" y="2538"/>
                <a:ext cx="87" cy="78"/>
              </a:xfrm>
              <a:custGeom>
                <a:avLst/>
                <a:gdLst>
                  <a:gd name="T0" fmla="*/ 2446 w 53"/>
                  <a:gd name="T1" fmla="*/ 476 h 48"/>
                  <a:gd name="T2" fmla="*/ 2544 w 53"/>
                  <a:gd name="T3" fmla="*/ 679 h 48"/>
                  <a:gd name="T4" fmla="*/ 2559 w 53"/>
                  <a:gd name="T5" fmla="*/ 863 h 48"/>
                  <a:gd name="T6" fmla="*/ 2708 w 53"/>
                  <a:gd name="T7" fmla="*/ 1090 h 48"/>
                  <a:gd name="T8" fmla="*/ 2805 w 53"/>
                  <a:gd name="T9" fmla="*/ 1326 h 48"/>
                  <a:gd name="T10" fmla="*/ 2544 w 53"/>
                  <a:gd name="T11" fmla="*/ 1554 h 48"/>
                  <a:gd name="T12" fmla="*/ 2374 w 53"/>
                  <a:gd name="T13" fmla="*/ 1792 h 48"/>
                  <a:gd name="T14" fmla="*/ 2116 w 53"/>
                  <a:gd name="T15" fmla="*/ 2100 h 48"/>
                  <a:gd name="T16" fmla="*/ 1835 w 53"/>
                  <a:gd name="T17" fmla="*/ 2334 h 48"/>
                  <a:gd name="T18" fmla="*/ 1407 w 53"/>
                  <a:gd name="T19" fmla="*/ 2189 h 48"/>
                  <a:gd name="T20" fmla="*/ 950 w 53"/>
                  <a:gd name="T21" fmla="*/ 2007 h 48"/>
                  <a:gd name="T22" fmla="*/ 407 w 53"/>
                  <a:gd name="T23" fmla="*/ 1862 h 48"/>
                  <a:gd name="T24" fmla="*/ 0 w 53"/>
                  <a:gd name="T25" fmla="*/ 1708 h 48"/>
                  <a:gd name="T26" fmla="*/ 151 w 53"/>
                  <a:gd name="T27" fmla="*/ 1471 h 48"/>
                  <a:gd name="T28" fmla="*/ 248 w 53"/>
                  <a:gd name="T29" fmla="*/ 1235 h 48"/>
                  <a:gd name="T30" fmla="*/ 407 w 53"/>
                  <a:gd name="T31" fmla="*/ 1011 h 48"/>
                  <a:gd name="T32" fmla="*/ 517 w 53"/>
                  <a:gd name="T33" fmla="*/ 774 h 48"/>
                  <a:gd name="T34" fmla="*/ 668 w 53"/>
                  <a:gd name="T35" fmla="*/ 531 h 48"/>
                  <a:gd name="T36" fmla="*/ 849 w 53"/>
                  <a:gd name="T37" fmla="*/ 384 h 48"/>
                  <a:gd name="T38" fmla="*/ 1005 w 53"/>
                  <a:gd name="T39" fmla="*/ 145 h 48"/>
                  <a:gd name="T40" fmla="*/ 1154 w 53"/>
                  <a:gd name="T41" fmla="*/ 0 h 48"/>
                  <a:gd name="T42" fmla="*/ 1407 w 53"/>
                  <a:gd name="T43" fmla="*/ 89 h 48"/>
                  <a:gd name="T44" fmla="*/ 1801 w 53"/>
                  <a:gd name="T45" fmla="*/ 236 h 48"/>
                  <a:gd name="T46" fmla="*/ 2116 w 53"/>
                  <a:gd name="T47" fmla="*/ 293 h 48"/>
                  <a:gd name="T48" fmla="*/ 2446 w 53"/>
                  <a:gd name="T49" fmla="*/ 476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3"/>
                  <a:gd name="T76" fmla="*/ 0 h 48"/>
                  <a:gd name="T77" fmla="*/ 53 w 53"/>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3" h="48">
                    <a:moveTo>
                      <a:pt x="46" y="10"/>
                    </a:moveTo>
                    <a:lnTo>
                      <a:pt x="48" y="14"/>
                    </a:lnTo>
                    <a:lnTo>
                      <a:pt x="49" y="18"/>
                    </a:lnTo>
                    <a:lnTo>
                      <a:pt x="51" y="22"/>
                    </a:lnTo>
                    <a:lnTo>
                      <a:pt x="53" y="27"/>
                    </a:lnTo>
                    <a:lnTo>
                      <a:pt x="48" y="32"/>
                    </a:lnTo>
                    <a:lnTo>
                      <a:pt x="45" y="37"/>
                    </a:lnTo>
                    <a:lnTo>
                      <a:pt x="40" y="43"/>
                    </a:lnTo>
                    <a:lnTo>
                      <a:pt x="35" y="48"/>
                    </a:lnTo>
                    <a:lnTo>
                      <a:pt x="27" y="45"/>
                    </a:lnTo>
                    <a:lnTo>
                      <a:pt x="18" y="41"/>
                    </a:lnTo>
                    <a:lnTo>
                      <a:pt x="8" y="38"/>
                    </a:lnTo>
                    <a:lnTo>
                      <a:pt x="0" y="35"/>
                    </a:lnTo>
                    <a:lnTo>
                      <a:pt x="3" y="30"/>
                    </a:lnTo>
                    <a:lnTo>
                      <a:pt x="5" y="25"/>
                    </a:lnTo>
                    <a:lnTo>
                      <a:pt x="8" y="21"/>
                    </a:lnTo>
                    <a:lnTo>
                      <a:pt x="10" y="16"/>
                    </a:lnTo>
                    <a:lnTo>
                      <a:pt x="13" y="11"/>
                    </a:lnTo>
                    <a:lnTo>
                      <a:pt x="16" y="8"/>
                    </a:lnTo>
                    <a:lnTo>
                      <a:pt x="19" y="3"/>
                    </a:lnTo>
                    <a:lnTo>
                      <a:pt x="22" y="0"/>
                    </a:lnTo>
                    <a:lnTo>
                      <a:pt x="27" y="2"/>
                    </a:lnTo>
                    <a:lnTo>
                      <a:pt x="34" y="5"/>
                    </a:lnTo>
                    <a:lnTo>
                      <a:pt x="40" y="6"/>
                    </a:lnTo>
                    <a:lnTo>
                      <a:pt x="46" y="10"/>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 name="Freeform 708"/>
              <p:cNvSpPr>
                <a:spLocks/>
              </p:cNvSpPr>
              <p:nvPr/>
            </p:nvSpPr>
            <p:spPr bwMode="auto">
              <a:xfrm>
                <a:off x="2023" y="2554"/>
                <a:ext cx="31" cy="62"/>
              </a:xfrm>
              <a:custGeom>
                <a:avLst/>
                <a:gdLst>
                  <a:gd name="T0" fmla="*/ 0 w 19"/>
                  <a:gd name="T1" fmla="*/ 716 h 38"/>
                  <a:gd name="T2" fmla="*/ 55 w 19"/>
                  <a:gd name="T3" fmla="*/ 1020 h 38"/>
                  <a:gd name="T4" fmla="*/ 55 w 19"/>
                  <a:gd name="T5" fmla="*/ 1260 h 38"/>
                  <a:gd name="T6" fmla="*/ 55 w 19"/>
                  <a:gd name="T7" fmla="*/ 1560 h 38"/>
                  <a:gd name="T8" fmla="*/ 55 w 19"/>
                  <a:gd name="T9" fmla="*/ 1906 h 38"/>
                  <a:gd name="T10" fmla="*/ 300 w 19"/>
                  <a:gd name="T11" fmla="*/ 1664 h 38"/>
                  <a:gd name="T12" fmla="*/ 548 w 19"/>
                  <a:gd name="T13" fmla="*/ 1354 h 38"/>
                  <a:gd name="T14" fmla="*/ 716 w 19"/>
                  <a:gd name="T15" fmla="*/ 1113 h 38"/>
                  <a:gd name="T16" fmla="*/ 956 w 19"/>
                  <a:gd name="T17" fmla="*/ 865 h 38"/>
                  <a:gd name="T18" fmla="*/ 865 w 19"/>
                  <a:gd name="T19" fmla="*/ 625 h 38"/>
                  <a:gd name="T20" fmla="*/ 737 w 19"/>
                  <a:gd name="T21" fmla="*/ 392 h 38"/>
                  <a:gd name="T22" fmla="*/ 716 w 19"/>
                  <a:gd name="T23" fmla="*/ 147 h 38"/>
                  <a:gd name="T24" fmla="*/ 625 w 19"/>
                  <a:gd name="T25" fmla="*/ 0 h 38"/>
                  <a:gd name="T26" fmla="*/ 452 w 19"/>
                  <a:gd name="T27" fmla="*/ 147 h 38"/>
                  <a:gd name="T28" fmla="*/ 300 w 19"/>
                  <a:gd name="T29" fmla="*/ 300 h 38"/>
                  <a:gd name="T30" fmla="*/ 147 w 19"/>
                  <a:gd name="T31" fmla="*/ 548 h 38"/>
                  <a:gd name="T32" fmla="*/ 0 w 19"/>
                  <a:gd name="T33" fmla="*/ 716 h 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
                  <a:gd name="T52" fmla="*/ 0 h 38"/>
                  <a:gd name="T53" fmla="*/ 19 w 19"/>
                  <a:gd name="T54" fmla="*/ 38 h 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 h="38">
                    <a:moveTo>
                      <a:pt x="0" y="14"/>
                    </a:moveTo>
                    <a:lnTo>
                      <a:pt x="1" y="20"/>
                    </a:lnTo>
                    <a:lnTo>
                      <a:pt x="1" y="25"/>
                    </a:lnTo>
                    <a:lnTo>
                      <a:pt x="1" y="31"/>
                    </a:lnTo>
                    <a:lnTo>
                      <a:pt x="1" y="38"/>
                    </a:lnTo>
                    <a:lnTo>
                      <a:pt x="6" y="33"/>
                    </a:lnTo>
                    <a:lnTo>
                      <a:pt x="11" y="27"/>
                    </a:lnTo>
                    <a:lnTo>
                      <a:pt x="14" y="22"/>
                    </a:lnTo>
                    <a:lnTo>
                      <a:pt x="19" y="17"/>
                    </a:lnTo>
                    <a:lnTo>
                      <a:pt x="17" y="12"/>
                    </a:lnTo>
                    <a:lnTo>
                      <a:pt x="15" y="8"/>
                    </a:lnTo>
                    <a:lnTo>
                      <a:pt x="14" y="3"/>
                    </a:lnTo>
                    <a:lnTo>
                      <a:pt x="12" y="0"/>
                    </a:lnTo>
                    <a:lnTo>
                      <a:pt x="9" y="3"/>
                    </a:lnTo>
                    <a:lnTo>
                      <a:pt x="6" y="6"/>
                    </a:lnTo>
                    <a:lnTo>
                      <a:pt x="3" y="11"/>
                    </a:lnTo>
                    <a:lnTo>
                      <a:pt x="0" y="14"/>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 name="Freeform 709"/>
              <p:cNvSpPr>
                <a:spLocks/>
              </p:cNvSpPr>
              <p:nvPr/>
            </p:nvSpPr>
            <p:spPr bwMode="auto">
              <a:xfrm>
                <a:off x="1984" y="2538"/>
                <a:ext cx="59" cy="39"/>
              </a:xfrm>
              <a:custGeom>
                <a:avLst/>
                <a:gdLst>
                  <a:gd name="T0" fmla="*/ 1883 w 36"/>
                  <a:gd name="T1" fmla="*/ 476 h 24"/>
                  <a:gd name="T2" fmla="*/ 1703 w 36"/>
                  <a:gd name="T3" fmla="*/ 622 h 24"/>
                  <a:gd name="T4" fmla="*/ 1550 w 36"/>
                  <a:gd name="T5" fmla="*/ 774 h 24"/>
                  <a:gd name="T6" fmla="*/ 1455 w 36"/>
                  <a:gd name="T7" fmla="*/ 1011 h 24"/>
                  <a:gd name="T8" fmla="*/ 1298 w 36"/>
                  <a:gd name="T9" fmla="*/ 1159 h 24"/>
                  <a:gd name="T10" fmla="*/ 993 w 36"/>
                  <a:gd name="T11" fmla="*/ 1090 h 24"/>
                  <a:gd name="T12" fmla="*/ 634 w 36"/>
                  <a:gd name="T13" fmla="*/ 921 h 24"/>
                  <a:gd name="T14" fmla="*/ 308 w 36"/>
                  <a:gd name="T15" fmla="*/ 863 h 24"/>
                  <a:gd name="T16" fmla="*/ 0 w 36"/>
                  <a:gd name="T17" fmla="*/ 774 h 24"/>
                  <a:gd name="T18" fmla="*/ 151 w 36"/>
                  <a:gd name="T19" fmla="*/ 531 h 24"/>
                  <a:gd name="T20" fmla="*/ 308 w 36"/>
                  <a:gd name="T21" fmla="*/ 384 h 24"/>
                  <a:gd name="T22" fmla="*/ 483 w 36"/>
                  <a:gd name="T23" fmla="*/ 145 h 24"/>
                  <a:gd name="T24" fmla="*/ 634 w 36"/>
                  <a:gd name="T25" fmla="*/ 0 h 24"/>
                  <a:gd name="T26" fmla="*/ 888 w 36"/>
                  <a:gd name="T27" fmla="*/ 89 h 24"/>
                  <a:gd name="T28" fmla="*/ 1241 w 36"/>
                  <a:gd name="T29" fmla="*/ 236 h 24"/>
                  <a:gd name="T30" fmla="*/ 1550 w 36"/>
                  <a:gd name="T31" fmla="*/ 293 h 24"/>
                  <a:gd name="T32" fmla="*/ 1883 w 36"/>
                  <a:gd name="T33" fmla="*/ 476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6"/>
                  <a:gd name="T52" fmla="*/ 0 h 24"/>
                  <a:gd name="T53" fmla="*/ 36 w 36"/>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6" h="24">
                    <a:moveTo>
                      <a:pt x="36" y="10"/>
                    </a:moveTo>
                    <a:lnTo>
                      <a:pt x="33" y="13"/>
                    </a:lnTo>
                    <a:lnTo>
                      <a:pt x="30" y="16"/>
                    </a:lnTo>
                    <a:lnTo>
                      <a:pt x="28" y="21"/>
                    </a:lnTo>
                    <a:lnTo>
                      <a:pt x="25" y="24"/>
                    </a:lnTo>
                    <a:lnTo>
                      <a:pt x="19" y="22"/>
                    </a:lnTo>
                    <a:lnTo>
                      <a:pt x="12" y="19"/>
                    </a:lnTo>
                    <a:lnTo>
                      <a:pt x="6" y="18"/>
                    </a:lnTo>
                    <a:lnTo>
                      <a:pt x="0" y="16"/>
                    </a:lnTo>
                    <a:lnTo>
                      <a:pt x="3" y="11"/>
                    </a:lnTo>
                    <a:lnTo>
                      <a:pt x="6" y="8"/>
                    </a:lnTo>
                    <a:lnTo>
                      <a:pt x="9" y="3"/>
                    </a:lnTo>
                    <a:lnTo>
                      <a:pt x="12" y="0"/>
                    </a:lnTo>
                    <a:lnTo>
                      <a:pt x="17" y="2"/>
                    </a:lnTo>
                    <a:lnTo>
                      <a:pt x="24" y="5"/>
                    </a:lnTo>
                    <a:lnTo>
                      <a:pt x="30" y="6"/>
                    </a:lnTo>
                    <a:lnTo>
                      <a:pt x="36" y="10"/>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 name="Freeform 710"/>
              <p:cNvSpPr>
                <a:spLocks/>
              </p:cNvSpPr>
              <p:nvPr/>
            </p:nvSpPr>
            <p:spPr bwMode="auto">
              <a:xfrm>
                <a:off x="2025" y="2554"/>
                <a:ext cx="104" cy="93"/>
              </a:xfrm>
              <a:custGeom>
                <a:avLst/>
                <a:gdLst>
                  <a:gd name="T0" fmla="*/ 2720 w 64"/>
                  <a:gd name="T1" fmla="*/ 548 h 57"/>
                  <a:gd name="T2" fmla="*/ 2776 w 64"/>
                  <a:gd name="T3" fmla="*/ 737 h 57"/>
                  <a:gd name="T4" fmla="*/ 2967 w 64"/>
                  <a:gd name="T5" fmla="*/ 1020 h 57"/>
                  <a:gd name="T6" fmla="*/ 3013 w 64"/>
                  <a:gd name="T7" fmla="*/ 1354 h 57"/>
                  <a:gd name="T8" fmla="*/ 3115 w 64"/>
                  <a:gd name="T9" fmla="*/ 1560 h 57"/>
                  <a:gd name="T10" fmla="*/ 2865 w 64"/>
                  <a:gd name="T11" fmla="*/ 1906 h 57"/>
                  <a:gd name="T12" fmla="*/ 2629 w 64"/>
                  <a:gd name="T13" fmla="*/ 2209 h 57"/>
                  <a:gd name="T14" fmla="*/ 2334 w 64"/>
                  <a:gd name="T15" fmla="*/ 2529 h 57"/>
                  <a:gd name="T16" fmla="*/ 2100 w 64"/>
                  <a:gd name="T17" fmla="*/ 2870 h 57"/>
                  <a:gd name="T18" fmla="*/ 1539 w 64"/>
                  <a:gd name="T19" fmla="*/ 2715 h 57"/>
                  <a:gd name="T20" fmla="*/ 1069 w 64"/>
                  <a:gd name="T21" fmla="*/ 2470 h 57"/>
                  <a:gd name="T22" fmla="*/ 528 w 64"/>
                  <a:gd name="T23" fmla="*/ 2209 h 57"/>
                  <a:gd name="T24" fmla="*/ 0 w 64"/>
                  <a:gd name="T25" fmla="*/ 2056 h 57"/>
                  <a:gd name="T26" fmla="*/ 145 w 64"/>
                  <a:gd name="T27" fmla="*/ 1759 h 57"/>
                  <a:gd name="T28" fmla="*/ 291 w 64"/>
                  <a:gd name="T29" fmla="*/ 1411 h 57"/>
                  <a:gd name="T30" fmla="*/ 473 w 64"/>
                  <a:gd name="T31" fmla="*/ 1168 h 57"/>
                  <a:gd name="T32" fmla="*/ 622 w 64"/>
                  <a:gd name="T33" fmla="*/ 865 h 57"/>
                  <a:gd name="T34" fmla="*/ 769 w 64"/>
                  <a:gd name="T35" fmla="*/ 716 h 57"/>
                  <a:gd name="T36" fmla="*/ 1011 w 64"/>
                  <a:gd name="T37" fmla="*/ 452 h 57"/>
                  <a:gd name="T38" fmla="*/ 1159 w 64"/>
                  <a:gd name="T39" fmla="*/ 206 h 57"/>
                  <a:gd name="T40" fmla="*/ 1305 w 64"/>
                  <a:gd name="T41" fmla="*/ 0 h 57"/>
                  <a:gd name="T42" fmla="*/ 1708 w 64"/>
                  <a:gd name="T43" fmla="*/ 147 h 57"/>
                  <a:gd name="T44" fmla="*/ 2007 w 64"/>
                  <a:gd name="T45" fmla="*/ 300 h 57"/>
                  <a:gd name="T46" fmla="*/ 2390 w 64"/>
                  <a:gd name="T47" fmla="*/ 392 h 57"/>
                  <a:gd name="T48" fmla="*/ 2720 w 64"/>
                  <a:gd name="T49" fmla="*/ 548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4"/>
                  <a:gd name="T76" fmla="*/ 0 h 57"/>
                  <a:gd name="T77" fmla="*/ 64 w 64"/>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4" h="57">
                    <a:moveTo>
                      <a:pt x="56" y="11"/>
                    </a:moveTo>
                    <a:lnTo>
                      <a:pt x="57" y="15"/>
                    </a:lnTo>
                    <a:lnTo>
                      <a:pt x="61" y="20"/>
                    </a:lnTo>
                    <a:lnTo>
                      <a:pt x="62" y="27"/>
                    </a:lnTo>
                    <a:lnTo>
                      <a:pt x="64" y="31"/>
                    </a:lnTo>
                    <a:lnTo>
                      <a:pt x="59" y="38"/>
                    </a:lnTo>
                    <a:lnTo>
                      <a:pt x="54" y="44"/>
                    </a:lnTo>
                    <a:lnTo>
                      <a:pt x="48" y="50"/>
                    </a:lnTo>
                    <a:lnTo>
                      <a:pt x="43" y="57"/>
                    </a:lnTo>
                    <a:lnTo>
                      <a:pt x="32" y="54"/>
                    </a:lnTo>
                    <a:lnTo>
                      <a:pt x="22" y="49"/>
                    </a:lnTo>
                    <a:lnTo>
                      <a:pt x="11" y="44"/>
                    </a:lnTo>
                    <a:lnTo>
                      <a:pt x="0" y="41"/>
                    </a:lnTo>
                    <a:lnTo>
                      <a:pt x="3" y="35"/>
                    </a:lnTo>
                    <a:lnTo>
                      <a:pt x="6" y="28"/>
                    </a:lnTo>
                    <a:lnTo>
                      <a:pt x="10" y="23"/>
                    </a:lnTo>
                    <a:lnTo>
                      <a:pt x="13" y="17"/>
                    </a:lnTo>
                    <a:lnTo>
                      <a:pt x="16" y="14"/>
                    </a:lnTo>
                    <a:lnTo>
                      <a:pt x="21" y="9"/>
                    </a:lnTo>
                    <a:lnTo>
                      <a:pt x="24" y="4"/>
                    </a:lnTo>
                    <a:lnTo>
                      <a:pt x="27" y="0"/>
                    </a:lnTo>
                    <a:lnTo>
                      <a:pt x="35" y="3"/>
                    </a:lnTo>
                    <a:lnTo>
                      <a:pt x="41" y="6"/>
                    </a:lnTo>
                    <a:lnTo>
                      <a:pt x="49" y="8"/>
                    </a:lnTo>
                    <a:lnTo>
                      <a:pt x="5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 name="Freeform 711"/>
              <p:cNvSpPr>
                <a:spLocks/>
              </p:cNvSpPr>
              <p:nvPr/>
            </p:nvSpPr>
            <p:spPr bwMode="auto">
              <a:xfrm>
                <a:off x="2034" y="2561"/>
                <a:ext cx="87" cy="78"/>
              </a:xfrm>
              <a:custGeom>
                <a:avLst/>
                <a:gdLst>
                  <a:gd name="T0" fmla="*/ 2469 w 53"/>
                  <a:gd name="T1" fmla="*/ 476 h 48"/>
                  <a:gd name="T2" fmla="*/ 2544 w 53"/>
                  <a:gd name="T3" fmla="*/ 713 h 48"/>
                  <a:gd name="T4" fmla="*/ 2646 w 53"/>
                  <a:gd name="T5" fmla="*/ 863 h 48"/>
                  <a:gd name="T6" fmla="*/ 2708 w 53"/>
                  <a:gd name="T7" fmla="*/ 1103 h 48"/>
                  <a:gd name="T8" fmla="*/ 2805 w 53"/>
                  <a:gd name="T9" fmla="*/ 1326 h 48"/>
                  <a:gd name="T10" fmla="*/ 2544 w 53"/>
                  <a:gd name="T11" fmla="*/ 1643 h 48"/>
                  <a:gd name="T12" fmla="*/ 2288 w 53"/>
                  <a:gd name="T13" fmla="*/ 1862 h 48"/>
                  <a:gd name="T14" fmla="*/ 2049 w 53"/>
                  <a:gd name="T15" fmla="*/ 2100 h 48"/>
                  <a:gd name="T16" fmla="*/ 1835 w 53"/>
                  <a:gd name="T17" fmla="*/ 2334 h 48"/>
                  <a:gd name="T18" fmla="*/ 1394 w 53"/>
                  <a:gd name="T19" fmla="*/ 2189 h 48"/>
                  <a:gd name="T20" fmla="*/ 950 w 53"/>
                  <a:gd name="T21" fmla="*/ 2041 h 48"/>
                  <a:gd name="T22" fmla="*/ 407 w 53"/>
                  <a:gd name="T23" fmla="*/ 1862 h 48"/>
                  <a:gd name="T24" fmla="*/ 0 w 53"/>
                  <a:gd name="T25" fmla="*/ 1708 h 48"/>
                  <a:gd name="T26" fmla="*/ 215 w 53"/>
                  <a:gd name="T27" fmla="*/ 1497 h 48"/>
                  <a:gd name="T28" fmla="*/ 248 w 53"/>
                  <a:gd name="T29" fmla="*/ 1256 h 48"/>
                  <a:gd name="T30" fmla="*/ 407 w 53"/>
                  <a:gd name="T31" fmla="*/ 1011 h 48"/>
                  <a:gd name="T32" fmla="*/ 517 w 53"/>
                  <a:gd name="T33" fmla="*/ 774 h 48"/>
                  <a:gd name="T34" fmla="*/ 668 w 53"/>
                  <a:gd name="T35" fmla="*/ 531 h 48"/>
                  <a:gd name="T36" fmla="*/ 849 w 53"/>
                  <a:gd name="T37" fmla="*/ 384 h 48"/>
                  <a:gd name="T38" fmla="*/ 1062 w 53"/>
                  <a:gd name="T39" fmla="*/ 202 h 48"/>
                  <a:gd name="T40" fmla="*/ 1213 w 53"/>
                  <a:gd name="T41" fmla="*/ 0 h 48"/>
                  <a:gd name="T42" fmla="*/ 1490 w 53"/>
                  <a:gd name="T43" fmla="*/ 89 h 48"/>
                  <a:gd name="T44" fmla="*/ 1801 w 53"/>
                  <a:gd name="T45" fmla="*/ 236 h 48"/>
                  <a:gd name="T46" fmla="*/ 2116 w 53"/>
                  <a:gd name="T47" fmla="*/ 327 h 48"/>
                  <a:gd name="T48" fmla="*/ 2469 w 53"/>
                  <a:gd name="T49" fmla="*/ 476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3"/>
                  <a:gd name="T76" fmla="*/ 0 h 48"/>
                  <a:gd name="T77" fmla="*/ 53 w 53"/>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3" h="48">
                    <a:moveTo>
                      <a:pt x="47" y="10"/>
                    </a:moveTo>
                    <a:lnTo>
                      <a:pt x="48" y="15"/>
                    </a:lnTo>
                    <a:lnTo>
                      <a:pt x="50" y="18"/>
                    </a:lnTo>
                    <a:lnTo>
                      <a:pt x="51" y="23"/>
                    </a:lnTo>
                    <a:lnTo>
                      <a:pt x="53" y="27"/>
                    </a:lnTo>
                    <a:lnTo>
                      <a:pt x="48" y="34"/>
                    </a:lnTo>
                    <a:lnTo>
                      <a:pt x="43" y="38"/>
                    </a:lnTo>
                    <a:lnTo>
                      <a:pt x="39" y="43"/>
                    </a:lnTo>
                    <a:lnTo>
                      <a:pt x="35" y="48"/>
                    </a:lnTo>
                    <a:lnTo>
                      <a:pt x="26" y="45"/>
                    </a:lnTo>
                    <a:lnTo>
                      <a:pt x="18" y="42"/>
                    </a:lnTo>
                    <a:lnTo>
                      <a:pt x="8" y="38"/>
                    </a:lnTo>
                    <a:lnTo>
                      <a:pt x="0" y="35"/>
                    </a:lnTo>
                    <a:lnTo>
                      <a:pt x="4" y="31"/>
                    </a:lnTo>
                    <a:lnTo>
                      <a:pt x="5" y="26"/>
                    </a:lnTo>
                    <a:lnTo>
                      <a:pt x="8" y="21"/>
                    </a:lnTo>
                    <a:lnTo>
                      <a:pt x="10" y="16"/>
                    </a:lnTo>
                    <a:lnTo>
                      <a:pt x="13" y="11"/>
                    </a:lnTo>
                    <a:lnTo>
                      <a:pt x="16" y="8"/>
                    </a:lnTo>
                    <a:lnTo>
                      <a:pt x="20" y="4"/>
                    </a:lnTo>
                    <a:lnTo>
                      <a:pt x="23" y="0"/>
                    </a:lnTo>
                    <a:lnTo>
                      <a:pt x="28" y="2"/>
                    </a:lnTo>
                    <a:lnTo>
                      <a:pt x="34" y="5"/>
                    </a:lnTo>
                    <a:lnTo>
                      <a:pt x="40" y="7"/>
                    </a:lnTo>
                    <a:lnTo>
                      <a:pt x="47" y="10"/>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 name="Freeform 712"/>
              <p:cNvSpPr>
                <a:spLocks/>
              </p:cNvSpPr>
              <p:nvPr/>
            </p:nvSpPr>
            <p:spPr bwMode="auto">
              <a:xfrm>
                <a:off x="2092" y="2577"/>
                <a:ext cx="29" cy="62"/>
              </a:xfrm>
              <a:custGeom>
                <a:avLst/>
                <a:gdLst>
                  <a:gd name="T0" fmla="*/ 0 w 18"/>
                  <a:gd name="T1" fmla="*/ 716 h 38"/>
                  <a:gd name="T2" fmla="*/ 0 w 18"/>
                  <a:gd name="T3" fmla="*/ 1044 h 38"/>
                  <a:gd name="T4" fmla="*/ 0 w 18"/>
                  <a:gd name="T5" fmla="*/ 1260 h 38"/>
                  <a:gd name="T6" fmla="*/ 0 w 18"/>
                  <a:gd name="T7" fmla="*/ 1607 h 38"/>
                  <a:gd name="T8" fmla="*/ 0 w 18"/>
                  <a:gd name="T9" fmla="*/ 1906 h 38"/>
                  <a:gd name="T10" fmla="*/ 177 w 18"/>
                  <a:gd name="T11" fmla="*/ 1664 h 38"/>
                  <a:gd name="T12" fmla="*/ 371 w 18"/>
                  <a:gd name="T13" fmla="*/ 1411 h 38"/>
                  <a:gd name="T14" fmla="*/ 598 w 18"/>
                  <a:gd name="T15" fmla="*/ 1202 h 38"/>
                  <a:gd name="T16" fmla="*/ 823 w 18"/>
                  <a:gd name="T17" fmla="*/ 865 h 38"/>
                  <a:gd name="T18" fmla="*/ 740 w 18"/>
                  <a:gd name="T19" fmla="*/ 640 h 38"/>
                  <a:gd name="T20" fmla="*/ 683 w 18"/>
                  <a:gd name="T21" fmla="*/ 392 h 38"/>
                  <a:gd name="T22" fmla="*/ 598 w 18"/>
                  <a:gd name="T23" fmla="*/ 240 h 38"/>
                  <a:gd name="T24" fmla="*/ 543 w 18"/>
                  <a:gd name="T25" fmla="*/ 0 h 38"/>
                  <a:gd name="T26" fmla="*/ 371 w 18"/>
                  <a:gd name="T27" fmla="*/ 147 h 38"/>
                  <a:gd name="T28" fmla="*/ 317 w 18"/>
                  <a:gd name="T29" fmla="*/ 300 h 38"/>
                  <a:gd name="T30" fmla="*/ 177 w 18"/>
                  <a:gd name="T31" fmla="*/ 548 h 38"/>
                  <a:gd name="T32" fmla="*/ 0 w 18"/>
                  <a:gd name="T33" fmla="*/ 716 h 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
                  <a:gd name="T52" fmla="*/ 0 h 38"/>
                  <a:gd name="T53" fmla="*/ 18 w 18"/>
                  <a:gd name="T54" fmla="*/ 38 h 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 h="38">
                    <a:moveTo>
                      <a:pt x="0" y="14"/>
                    </a:moveTo>
                    <a:lnTo>
                      <a:pt x="0" y="21"/>
                    </a:lnTo>
                    <a:lnTo>
                      <a:pt x="0" y="25"/>
                    </a:lnTo>
                    <a:lnTo>
                      <a:pt x="0" y="32"/>
                    </a:lnTo>
                    <a:lnTo>
                      <a:pt x="0" y="38"/>
                    </a:lnTo>
                    <a:lnTo>
                      <a:pt x="4" y="33"/>
                    </a:lnTo>
                    <a:lnTo>
                      <a:pt x="8" y="28"/>
                    </a:lnTo>
                    <a:lnTo>
                      <a:pt x="13" y="24"/>
                    </a:lnTo>
                    <a:lnTo>
                      <a:pt x="18" y="17"/>
                    </a:lnTo>
                    <a:lnTo>
                      <a:pt x="16" y="13"/>
                    </a:lnTo>
                    <a:lnTo>
                      <a:pt x="15" y="8"/>
                    </a:lnTo>
                    <a:lnTo>
                      <a:pt x="13" y="5"/>
                    </a:lnTo>
                    <a:lnTo>
                      <a:pt x="12" y="0"/>
                    </a:lnTo>
                    <a:lnTo>
                      <a:pt x="8" y="3"/>
                    </a:lnTo>
                    <a:lnTo>
                      <a:pt x="7" y="6"/>
                    </a:lnTo>
                    <a:lnTo>
                      <a:pt x="4" y="11"/>
                    </a:lnTo>
                    <a:lnTo>
                      <a:pt x="0" y="14"/>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 name="Freeform 713"/>
              <p:cNvSpPr>
                <a:spLocks/>
              </p:cNvSpPr>
              <p:nvPr/>
            </p:nvSpPr>
            <p:spPr bwMode="auto">
              <a:xfrm>
                <a:off x="2051" y="2561"/>
                <a:ext cx="60" cy="42"/>
              </a:xfrm>
              <a:custGeom>
                <a:avLst/>
                <a:gdLst>
                  <a:gd name="T0" fmla="*/ 1764 w 37"/>
                  <a:gd name="T1" fmla="*/ 465 h 26"/>
                  <a:gd name="T2" fmla="*/ 1604 w 37"/>
                  <a:gd name="T3" fmla="*/ 607 h 26"/>
                  <a:gd name="T4" fmla="*/ 1528 w 37"/>
                  <a:gd name="T5" fmla="*/ 838 h 26"/>
                  <a:gd name="T6" fmla="*/ 1378 w 37"/>
                  <a:gd name="T7" fmla="*/ 981 h 26"/>
                  <a:gd name="T8" fmla="*/ 1202 w 37"/>
                  <a:gd name="T9" fmla="*/ 1213 h 26"/>
                  <a:gd name="T10" fmla="*/ 905 w 37"/>
                  <a:gd name="T11" fmla="*/ 1069 h 26"/>
                  <a:gd name="T12" fmla="*/ 615 w 37"/>
                  <a:gd name="T13" fmla="*/ 981 h 26"/>
                  <a:gd name="T14" fmla="*/ 289 w 37"/>
                  <a:gd name="T15" fmla="*/ 838 h 26"/>
                  <a:gd name="T16" fmla="*/ 0 w 37"/>
                  <a:gd name="T17" fmla="*/ 751 h 26"/>
                  <a:gd name="T18" fmla="*/ 144 w 37"/>
                  <a:gd name="T19" fmla="*/ 519 h 26"/>
                  <a:gd name="T20" fmla="*/ 289 w 37"/>
                  <a:gd name="T21" fmla="*/ 376 h 26"/>
                  <a:gd name="T22" fmla="*/ 469 w 37"/>
                  <a:gd name="T23" fmla="*/ 178 h 26"/>
                  <a:gd name="T24" fmla="*/ 615 w 37"/>
                  <a:gd name="T25" fmla="*/ 0 h 26"/>
                  <a:gd name="T26" fmla="*/ 905 w 37"/>
                  <a:gd name="T27" fmla="*/ 89 h 26"/>
                  <a:gd name="T28" fmla="*/ 1202 w 37"/>
                  <a:gd name="T29" fmla="*/ 233 h 26"/>
                  <a:gd name="T30" fmla="*/ 1435 w 37"/>
                  <a:gd name="T31" fmla="*/ 321 h 26"/>
                  <a:gd name="T32" fmla="*/ 1764 w 37"/>
                  <a:gd name="T33" fmla="*/ 465 h 2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
                  <a:gd name="T52" fmla="*/ 0 h 26"/>
                  <a:gd name="T53" fmla="*/ 37 w 37"/>
                  <a:gd name="T54" fmla="*/ 26 h 2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 h="26">
                    <a:moveTo>
                      <a:pt x="37" y="10"/>
                    </a:moveTo>
                    <a:lnTo>
                      <a:pt x="33" y="13"/>
                    </a:lnTo>
                    <a:lnTo>
                      <a:pt x="32" y="18"/>
                    </a:lnTo>
                    <a:lnTo>
                      <a:pt x="29" y="21"/>
                    </a:lnTo>
                    <a:lnTo>
                      <a:pt x="25" y="26"/>
                    </a:lnTo>
                    <a:lnTo>
                      <a:pt x="19" y="23"/>
                    </a:lnTo>
                    <a:lnTo>
                      <a:pt x="13" y="21"/>
                    </a:lnTo>
                    <a:lnTo>
                      <a:pt x="6" y="18"/>
                    </a:lnTo>
                    <a:lnTo>
                      <a:pt x="0" y="16"/>
                    </a:lnTo>
                    <a:lnTo>
                      <a:pt x="3" y="11"/>
                    </a:lnTo>
                    <a:lnTo>
                      <a:pt x="6" y="8"/>
                    </a:lnTo>
                    <a:lnTo>
                      <a:pt x="10" y="4"/>
                    </a:lnTo>
                    <a:lnTo>
                      <a:pt x="13" y="0"/>
                    </a:lnTo>
                    <a:lnTo>
                      <a:pt x="19" y="2"/>
                    </a:lnTo>
                    <a:lnTo>
                      <a:pt x="25" y="5"/>
                    </a:lnTo>
                    <a:lnTo>
                      <a:pt x="30" y="7"/>
                    </a:lnTo>
                    <a:lnTo>
                      <a:pt x="37" y="10"/>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4" name="Freeform 714"/>
              <p:cNvSpPr>
                <a:spLocks/>
              </p:cNvSpPr>
              <p:nvPr/>
            </p:nvSpPr>
            <p:spPr bwMode="auto">
              <a:xfrm>
                <a:off x="2092" y="2577"/>
                <a:ext cx="104" cy="93"/>
              </a:xfrm>
              <a:custGeom>
                <a:avLst/>
                <a:gdLst>
                  <a:gd name="T0" fmla="*/ 2720 w 64"/>
                  <a:gd name="T1" fmla="*/ 548 h 57"/>
                  <a:gd name="T2" fmla="*/ 2823 w 64"/>
                  <a:gd name="T3" fmla="*/ 798 h 57"/>
                  <a:gd name="T4" fmla="*/ 2967 w 64"/>
                  <a:gd name="T5" fmla="*/ 1044 h 57"/>
                  <a:gd name="T6" fmla="*/ 3013 w 64"/>
                  <a:gd name="T7" fmla="*/ 1354 h 57"/>
                  <a:gd name="T8" fmla="*/ 3115 w 64"/>
                  <a:gd name="T9" fmla="*/ 1607 h 57"/>
                  <a:gd name="T10" fmla="*/ 2865 w 64"/>
                  <a:gd name="T11" fmla="*/ 1906 h 57"/>
                  <a:gd name="T12" fmla="*/ 2629 w 64"/>
                  <a:gd name="T13" fmla="*/ 2209 h 57"/>
                  <a:gd name="T14" fmla="*/ 2334 w 64"/>
                  <a:gd name="T15" fmla="*/ 2545 h 57"/>
                  <a:gd name="T16" fmla="*/ 2100 w 64"/>
                  <a:gd name="T17" fmla="*/ 2870 h 57"/>
                  <a:gd name="T18" fmla="*/ 1539 w 64"/>
                  <a:gd name="T19" fmla="*/ 2715 h 57"/>
                  <a:gd name="T20" fmla="*/ 1103 w 64"/>
                  <a:gd name="T21" fmla="*/ 2470 h 57"/>
                  <a:gd name="T22" fmla="*/ 583 w 64"/>
                  <a:gd name="T23" fmla="*/ 2302 h 57"/>
                  <a:gd name="T24" fmla="*/ 0 w 64"/>
                  <a:gd name="T25" fmla="*/ 2056 h 57"/>
                  <a:gd name="T26" fmla="*/ 200 w 64"/>
                  <a:gd name="T27" fmla="*/ 1759 h 57"/>
                  <a:gd name="T28" fmla="*/ 384 w 64"/>
                  <a:gd name="T29" fmla="*/ 1411 h 57"/>
                  <a:gd name="T30" fmla="*/ 583 w 64"/>
                  <a:gd name="T31" fmla="*/ 1202 h 57"/>
                  <a:gd name="T32" fmla="*/ 713 w 64"/>
                  <a:gd name="T33" fmla="*/ 865 h 57"/>
                  <a:gd name="T34" fmla="*/ 858 w 64"/>
                  <a:gd name="T35" fmla="*/ 716 h 57"/>
                  <a:gd name="T36" fmla="*/ 1011 w 64"/>
                  <a:gd name="T37" fmla="*/ 452 h 57"/>
                  <a:gd name="T38" fmla="*/ 1159 w 64"/>
                  <a:gd name="T39" fmla="*/ 240 h 57"/>
                  <a:gd name="T40" fmla="*/ 1305 w 64"/>
                  <a:gd name="T41" fmla="*/ 0 h 57"/>
                  <a:gd name="T42" fmla="*/ 1708 w 64"/>
                  <a:gd name="T43" fmla="*/ 147 h 57"/>
                  <a:gd name="T44" fmla="*/ 2031 w 64"/>
                  <a:gd name="T45" fmla="*/ 300 h 57"/>
                  <a:gd name="T46" fmla="*/ 2425 w 64"/>
                  <a:gd name="T47" fmla="*/ 392 h 57"/>
                  <a:gd name="T48" fmla="*/ 2720 w 64"/>
                  <a:gd name="T49" fmla="*/ 548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4"/>
                  <a:gd name="T76" fmla="*/ 0 h 57"/>
                  <a:gd name="T77" fmla="*/ 64 w 64"/>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4" h="57">
                    <a:moveTo>
                      <a:pt x="56" y="11"/>
                    </a:moveTo>
                    <a:lnTo>
                      <a:pt x="58" y="16"/>
                    </a:lnTo>
                    <a:lnTo>
                      <a:pt x="61" y="21"/>
                    </a:lnTo>
                    <a:lnTo>
                      <a:pt x="62" y="27"/>
                    </a:lnTo>
                    <a:lnTo>
                      <a:pt x="64" y="32"/>
                    </a:lnTo>
                    <a:lnTo>
                      <a:pt x="59" y="38"/>
                    </a:lnTo>
                    <a:lnTo>
                      <a:pt x="54" y="44"/>
                    </a:lnTo>
                    <a:lnTo>
                      <a:pt x="48" y="51"/>
                    </a:lnTo>
                    <a:lnTo>
                      <a:pt x="43" y="57"/>
                    </a:lnTo>
                    <a:lnTo>
                      <a:pt x="32" y="54"/>
                    </a:lnTo>
                    <a:lnTo>
                      <a:pt x="23" y="49"/>
                    </a:lnTo>
                    <a:lnTo>
                      <a:pt x="12" y="46"/>
                    </a:lnTo>
                    <a:lnTo>
                      <a:pt x="0" y="41"/>
                    </a:lnTo>
                    <a:lnTo>
                      <a:pt x="4" y="35"/>
                    </a:lnTo>
                    <a:lnTo>
                      <a:pt x="8" y="28"/>
                    </a:lnTo>
                    <a:lnTo>
                      <a:pt x="12" y="24"/>
                    </a:lnTo>
                    <a:lnTo>
                      <a:pt x="15" y="17"/>
                    </a:lnTo>
                    <a:lnTo>
                      <a:pt x="18" y="14"/>
                    </a:lnTo>
                    <a:lnTo>
                      <a:pt x="21" y="9"/>
                    </a:lnTo>
                    <a:lnTo>
                      <a:pt x="24" y="5"/>
                    </a:lnTo>
                    <a:lnTo>
                      <a:pt x="27" y="0"/>
                    </a:lnTo>
                    <a:lnTo>
                      <a:pt x="35" y="3"/>
                    </a:lnTo>
                    <a:lnTo>
                      <a:pt x="42" y="6"/>
                    </a:lnTo>
                    <a:lnTo>
                      <a:pt x="50" y="8"/>
                    </a:lnTo>
                    <a:lnTo>
                      <a:pt x="5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5" name="Freeform 715"/>
              <p:cNvSpPr>
                <a:spLocks/>
              </p:cNvSpPr>
              <p:nvPr/>
            </p:nvSpPr>
            <p:spPr bwMode="auto">
              <a:xfrm>
                <a:off x="2100" y="2585"/>
                <a:ext cx="88" cy="80"/>
              </a:xfrm>
              <a:custGeom>
                <a:avLst/>
                <a:gdLst>
                  <a:gd name="T0" fmla="*/ 2378 w 54"/>
                  <a:gd name="T1" fmla="*/ 454 h 49"/>
                  <a:gd name="T2" fmla="*/ 2433 w 54"/>
                  <a:gd name="T3" fmla="*/ 717 h 49"/>
                  <a:gd name="T4" fmla="*/ 2531 w 54"/>
                  <a:gd name="T5" fmla="*/ 867 h 49"/>
                  <a:gd name="T6" fmla="*/ 2624 w 54"/>
                  <a:gd name="T7" fmla="*/ 1113 h 49"/>
                  <a:gd name="T8" fmla="*/ 2679 w 54"/>
                  <a:gd name="T9" fmla="*/ 1370 h 49"/>
                  <a:gd name="T10" fmla="*/ 2531 w 54"/>
                  <a:gd name="T11" fmla="*/ 1672 h 49"/>
                  <a:gd name="T12" fmla="*/ 2283 w 54"/>
                  <a:gd name="T13" fmla="*/ 1912 h 49"/>
                  <a:gd name="T14" fmla="*/ 2083 w 54"/>
                  <a:gd name="T15" fmla="*/ 2158 h 49"/>
                  <a:gd name="T16" fmla="*/ 1897 w 54"/>
                  <a:gd name="T17" fmla="*/ 2482 h 49"/>
                  <a:gd name="T18" fmla="*/ 1437 w 54"/>
                  <a:gd name="T19" fmla="*/ 2312 h 49"/>
                  <a:gd name="T20" fmla="*/ 953 w 54"/>
                  <a:gd name="T21" fmla="*/ 2069 h 49"/>
                  <a:gd name="T22" fmla="*/ 481 w 54"/>
                  <a:gd name="T23" fmla="*/ 1912 h 49"/>
                  <a:gd name="T24" fmla="*/ 0 w 54"/>
                  <a:gd name="T25" fmla="*/ 1762 h 49"/>
                  <a:gd name="T26" fmla="*/ 147 w 54"/>
                  <a:gd name="T27" fmla="*/ 1520 h 49"/>
                  <a:gd name="T28" fmla="*/ 332 w 54"/>
                  <a:gd name="T29" fmla="*/ 1267 h 49"/>
                  <a:gd name="T30" fmla="*/ 391 w 54"/>
                  <a:gd name="T31" fmla="*/ 1024 h 49"/>
                  <a:gd name="T32" fmla="*/ 541 w 54"/>
                  <a:gd name="T33" fmla="*/ 800 h 49"/>
                  <a:gd name="T34" fmla="*/ 730 w 54"/>
                  <a:gd name="T35" fmla="*/ 627 h 49"/>
                  <a:gd name="T36" fmla="*/ 882 w 54"/>
                  <a:gd name="T37" fmla="*/ 397 h 49"/>
                  <a:gd name="T38" fmla="*/ 1038 w 54"/>
                  <a:gd name="T39" fmla="*/ 149 h 49"/>
                  <a:gd name="T40" fmla="*/ 1190 w 54"/>
                  <a:gd name="T41" fmla="*/ 0 h 49"/>
                  <a:gd name="T42" fmla="*/ 1493 w 54"/>
                  <a:gd name="T43" fmla="*/ 56 h 49"/>
                  <a:gd name="T44" fmla="*/ 1840 w 54"/>
                  <a:gd name="T45" fmla="*/ 206 h 49"/>
                  <a:gd name="T46" fmla="*/ 2083 w 54"/>
                  <a:gd name="T47" fmla="*/ 300 h 49"/>
                  <a:gd name="T48" fmla="*/ 2378 w 54"/>
                  <a:gd name="T49" fmla="*/ 454 h 4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4"/>
                  <a:gd name="T76" fmla="*/ 0 h 49"/>
                  <a:gd name="T77" fmla="*/ 54 w 54"/>
                  <a:gd name="T78" fmla="*/ 49 h 4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4" h="49">
                    <a:moveTo>
                      <a:pt x="48" y="9"/>
                    </a:moveTo>
                    <a:lnTo>
                      <a:pt x="49" y="14"/>
                    </a:lnTo>
                    <a:lnTo>
                      <a:pt x="51" y="17"/>
                    </a:lnTo>
                    <a:lnTo>
                      <a:pt x="53" y="22"/>
                    </a:lnTo>
                    <a:lnTo>
                      <a:pt x="54" y="27"/>
                    </a:lnTo>
                    <a:lnTo>
                      <a:pt x="51" y="33"/>
                    </a:lnTo>
                    <a:lnTo>
                      <a:pt x="46" y="38"/>
                    </a:lnTo>
                    <a:lnTo>
                      <a:pt x="42" y="43"/>
                    </a:lnTo>
                    <a:lnTo>
                      <a:pt x="38" y="49"/>
                    </a:lnTo>
                    <a:lnTo>
                      <a:pt x="29" y="46"/>
                    </a:lnTo>
                    <a:lnTo>
                      <a:pt x="19" y="41"/>
                    </a:lnTo>
                    <a:lnTo>
                      <a:pt x="10" y="38"/>
                    </a:lnTo>
                    <a:lnTo>
                      <a:pt x="0" y="35"/>
                    </a:lnTo>
                    <a:lnTo>
                      <a:pt x="3" y="30"/>
                    </a:lnTo>
                    <a:lnTo>
                      <a:pt x="7" y="25"/>
                    </a:lnTo>
                    <a:lnTo>
                      <a:pt x="8" y="20"/>
                    </a:lnTo>
                    <a:lnTo>
                      <a:pt x="11" y="16"/>
                    </a:lnTo>
                    <a:lnTo>
                      <a:pt x="15" y="12"/>
                    </a:lnTo>
                    <a:lnTo>
                      <a:pt x="18" y="8"/>
                    </a:lnTo>
                    <a:lnTo>
                      <a:pt x="21" y="3"/>
                    </a:lnTo>
                    <a:lnTo>
                      <a:pt x="24" y="0"/>
                    </a:lnTo>
                    <a:lnTo>
                      <a:pt x="30" y="1"/>
                    </a:lnTo>
                    <a:lnTo>
                      <a:pt x="37" y="4"/>
                    </a:lnTo>
                    <a:lnTo>
                      <a:pt x="42" y="6"/>
                    </a:lnTo>
                    <a:lnTo>
                      <a:pt x="48" y="9"/>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 name="Freeform 716"/>
              <p:cNvSpPr>
                <a:spLocks/>
              </p:cNvSpPr>
              <p:nvPr/>
            </p:nvSpPr>
            <p:spPr bwMode="auto">
              <a:xfrm>
                <a:off x="2160" y="2600"/>
                <a:ext cx="28" cy="65"/>
              </a:xfrm>
              <a:custGeom>
                <a:avLst/>
                <a:gdLst>
                  <a:gd name="T0" fmla="*/ 0 w 17"/>
                  <a:gd name="T1" fmla="*/ 679 h 40"/>
                  <a:gd name="T2" fmla="*/ 0 w 17"/>
                  <a:gd name="T3" fmla="*/ 1011 h 40"/>
                  <a:gd name="T4" fmla="*/ 0 w 17"/>
                  <a:gd name="T5" fmla="*/ 1305 h 40"/>
                  <a:gd name="T6" fmla="*/ 0 w 17"/>
                  <a:gd name="T7" fmla="*/ 1643 h 40"/>
                  <a:gd name="T8" fmla="*/ 58 w 17"/>
                  <a:gd name="T9" fmla="*/ 1944 h 40"/>
                  <a:gd name="T10" fmla="*/ 260 w 17"/>
                  <a:gd name="T11" fmla="*/ 1643 h 40"/>
                  <a:gd name="T12" fmla="*/ 499 w 17"/>
                  <a:gd name="T13" fmla="*/ 1402 h 40"/>
                  <a:gd name="T14" fmla="*/ 764 w 17"/>
                  <a:gd name="T15" fmla="*/ 1159 h 40"/>
                  <a:gd name="T16" fmla="*/ 919 w 17"/>
                  <a:gd name="T17" fmla="*/ 863 h 40"/>
                  <a:gd name="T18" fmla="*/ 863 w 17"/>
                  <a:gd name="T19" fmla="*/ 622 h 40"/>
                  <a:gd name="T20" fmla="*/ 764 w 17"/>
                  <a:gd name="T21" fmla="*/ 384 h 40"/>
                  <a:gd name="T22" fmla="*/ 657 w 17"/>
                  <a:gd name="T23" fmla="*/ 236 h 40"/>
                  <a:gd name="T24" fmla="*/ 595 w 17"/>
                  <a:gd name="T25" fmla="*/ 0 h 40"/>
                  <a:gd name="T26" fmla="*/ 428 w 17"/>
                  <a:gd name="T27" fmla="*/ 145 h 40"/>
                  <a:gd name="T28" fmla="*/ 318 w 17"/>
                  <a:gd name="T29" fmla="*/ 327 h 40"/>
                  <a:gd name="T30" fmla="*/ 158 w 17"/>
                  <a:gd name="T31" fmla="*/ 531 h 40"/>
                  <a:gd name="T32" fmla="*/ 0 w 17"/>
                  <a:gd name="T33" fmla="*/ 679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
                  <a:gd name="T52" fmla="*/ 0 h 40"/>
                  <a:gd name="T53" fmla="*/ 17 w 17"/>
                  <a:gd name="T54" fmla="*/ 40 h 4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 h="40">
                    <a:moveTo>
                      <a:pt x="0" y="14"/>
                    </a:moveTo>
                    <a:lnTo>
                      <a:pt x="0" y="21"/>
                    </a:lnTo>
                    <a:lnTo>
                      <a:pt x="0" y="27"/>
                    </a:lnTo>
                    <a:lnTo>
                      <a:pt x="0" y="34"/>
                    </a:lnTo>
                    <a:lnTo>
                      <a:pt x="1" y="40"/>
                    </a:lnTo>
                    <a:lnTo>
                      <a:pt x="5" y="34"/>
                    </a:lnTo>
                    <a:lnTo>
                      <a:pt x="9" y="29"/>
                    </a:lnTo>
                    <a:lnTo>
                      <a:pt x="14" y="24"/>
                    </a:lnTo>
                    <a:lnTo>
                      <a:pt x="17" y="18"/>
                    </a:lnTo>
                    <a:lnTo>
                      <a:pt x="16" y="13"/>
                    </a:lnTo>
                    <a:lnTo>
                      <a:pt x="14" y="8"/>
                    </a:lnTo>
                    <a:lnTo>
                      <a:pt x="12" y="5"/>
                    </a:lnTo>
                    <a:lnTo>
                      <a:pt x="11" y="0"/>
                    </a:lnTo>
                    <a:lnTo>
                      <a:pt x="8" y="3"/>
                    </a:lnTo>
                    <a:lnTo>
                      <a:pt x="6" y="7"/>
                    </a:lnTo>
                    <a:lnTo>
                      <a:pt x="3" y="11"/>
                    </a:lnTo>
                    <a:lnTo>
                      <a:pt x="0" y="14"/>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 name="Freeform 717"/>
              <p:cNvSpPr>
                <a:spLocks/>
              </p:cNvSpPr>
              <p:nvPr/>
            </p:nvSpPr>
            <p:spPr bwMode="auto">
              <a:xfrm>
                <a:off x="2118" y="2585"/>
                <a:ext cx="62" cy="41"/>
              </a:xfrm>
              <a:custGeom>
                <a:avLst/>
                <a:gdLst>
                  <a:gd name="T0" fmla="*/ 1906 w 38"/>
                  <a:gd name="T1" fmla="*/ 484 h 25"/>
                  <a:gd name="T2" fmla="*/ 1759 w 38"/>
                  <a:gd name="T3" fmla="*/ 643 h 25"/>
                  <a:gd name="T4" fmla="*/ 1607 w 38"/>
                  <a:gd name="T5" fmla="*/ 891 h 25"/>
                  <a:gd name="T6" fmla="*/ 1459 w 38"/>
                  <a:gd name="T7" fmla="*/ 1055 h 25"/>
                  <a:gd name="T8" fmla="*/ 1302 w 38"/>
                  <a:gd name="T9" fmla="*/ 1302 h 25"/>
                  <a:gd name="T10" fmla="*/ 956 w 38"/>
                  <a:gd name="T11" fmla="*/ 1151 h 25"/>
                  <a:gd name="T12" fmla="*/ 640 w 38"/>
                  <a:gd name="T13" fmla="*/ 1055 h 25"/>
                  <a:gd name="T14" fmla="*/ 336 w 38"/>
                  <a:gd name="T15" fmla="*/ 891 h 25"/>
                  <a:gd name="T16" fmla="*/ 0 w 38"/>
                  <a:gd name="T17" fmla="*/ 840 h 25"/>
                  <a:gd name="T18" fmla="*/ 206 w 38"/>
                  <a:gd name="T19" fmla="*/ 579 h 25"/>
                  <a:gd name="T20" fmla="*/ 336 w 38"/>
                  <a:gd name="T21" fmla="*/ 407 h 25"/>
                  <a:gd name="T22" fmla="*/ 489 w 38"/>
                  <a:gd name="T23" fmla="*/ 151 h 25"/>
                  <a:gd name="T24" fmla="*/ 640 w 38"/>
                  <a:gd name="T25" fmla="*/ 0 h 25"/>
                  <a:gd name="T26" fmla="*/ 956 w 38"/>
                  <a:gd name="T27" fmla="*/ 56 h 25"/>
                  <a:gd name="T28" fmla="*/ 1302 w 38"/>
                  <a:gd name="T29" fmla="*/ 215 h 25"/>
                  <a:gd name="T30" fmla="*/ 1607 w 38"/>
                  <a:gd name="T31" fmla="*/ 312 h 25"/>
                  <a:gd name="T32" fmla="*/ 1906 w 38"/>
                  <a:gd name="T33" fmla="*/ 484 h 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8"/>
                  <a:gd name="T52" fmla="*/ 0 h 25"/>
                  <a:gd name="T53" fmla="*/ 38 w 38"/>
                  <a:gd name="T54" fmla="*/ 25 h 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8" h="25">
                    <a:moveTo>
                      <a:pt x="38" y="9"/>
                    </a:moveTo>
                    <a:lnTo>
                      <a:pt x="35" y="12"/>
                    </a:lnTo>
                    <a:lnTo>
                      <a:pt x="32" y="17"/>
                    </a:lnTo>
                    <a:lnTo>
                      <a:pt x="29" y="20"/>
                    </a:lnTo>
                    <a:lnTo>
                      <a:pt x="26" y="25"/>
                    </a:lnTo>
                    <a:lnTo>
                      <a:pt x="19" y="22"/>
                    </a:lnTo>
                    <a:lnTo>
                      <a:pt x="13" y="20"/>
                    </a:lnTo>
                    <a:lnTo>
                      <a:pt x="7" y="17"/>
                    </a:lnTo>
                    <a:lnTo>
                      <a:pt x="0" y="16"/>
                    </a:lnTo>
                    <a:lnTo>
                      <a:pt x="4" y="11"/>
                    </a:lnTo>
                    <a:lnTo>
                      <a:pt x="7" y="8"/>
                    </a:lnTo>
                    <a:lnTo>
                      <a:pt x="10" y="3"/>
                    </a:lnTo>
                    <a:lnTo>
                      <a:pt x="13" y="0"/>
                    </a:lnTo>
                    <a:lnTo>
                      <a:pt x="19" y="1"/>
                    </a:lnTo>
                    <a:lnTo>
                      <a:pt x="26" y="4"/>
                    </a:lnTo>
                    <a:lnTo>
                      <a:pt x="32" y="6"/>
                    </a:lnTo>
                    <a:lnTo>
                      <a:pt x="38" y="9"/>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 name="Freeform 718"/>
              <p:cNvSpPr>
                <a:spLocks/>
              </p:cNvSpPr>
              <p:nvPr/>
            </p:nvSpPr>
            <p:spPr bwMode="auto">
              <a:xfrm>
                <a:off x="2391" y="2678"/>
                <a:ext cx="101" cy="94"/>
              </a:xfrm>
              <a:custGeom>
                <a:avLst/>
                <a:gdLst>
                  <a:gd name="T0" fmla="*/ 2768 w 62"/>
                  <a:gd name="T1" fmla="*/ 600 h 57"/>
                  <a:gd name="T2" fmla="*/ 2844 w 62"/>
                  <a:gd name="T3" fmla="*/ 864 h 57"/>
                  <a:gd name="T4" fmla="*/ 2914 w 62"/>
                  <a:gd name="T5" fmla="*/ 1169 h 57"/>
                  <a:gd name="T6" fmla="*/ 3009 w 62"/>
                  <a:gd name="T7" fmla="*/ 1484 h 57"/>
                  <a:gd name="T8" fmla="*/ 3087 w 62"/>
                  <a:gd name="T9" fmla="*/ 1746 h 57"/>
                  <a:gd name="T10" fmla="*/ 2844 w 62"/>
                  <a:gd name="T11" fmla="*/ 2099 h 57"/>
                  <a:gd name="T12" fmla="*/ 2611 w 62"/>
                  <a:gd name="T13" fmla="*/ 2418 h 57"/>
                  <a:gd name="T14" fmla="*/ 2372 w 62"/>
                  <a:gd name="T15" fmla="*/ 2794 h 57"/>
                  <a:gd name="T16" fmla="*/ 2136 w 62"/>
                  <a:gd name="T17" fmla="*/ 3122 h 57"/>
                  <a:gd name="T18" fmla="*/ 1587 w 62"/>
                  <a:gd name="T19" fmla="*/ 2950 h 57"/>
                  <a:gd name="T20" fmla="*/ 1127 w 62"/>
                  <a:gd name="T21" fmla="*/ 2690 h 57"/>
                  <a:gd name="T22" fmla="*/ 541 w 62"/>
                  <a:gd name="T23" fmla="*/ 2515 h 57"/>
                  <a:gd name="T24" fmla="*/ 0 w 62"/>
                  <a:gd name="T25" fmla="*/ 2258 h 57"/>
                  <a:gd name="T26" fmla="*/ 147 w 62"/>
                  <a:gd name="T27" fmla="*/ 1928 h 57"/>
                  <a:gd name="T28" fmla="*/ 332 w 62"/>
                  <a:gd name="T29" fmla="*/ 1525 h 57"/>
                  <a:gd name="T30" fmla="*/ 481 w 62"/>
                  <a:gd name="T31" fmla="*/ 1332 h 57"/>
                  <a:gd name="T32" fmla="*/ 634 w 62"/>
                  <a:gd name="T33" fmla="*/ 925 h 57"/>
                  <a:gd name="T34" fmla="*/ 784 w 62"/>
                  <a:gd name="T35" fmla="*/ 772 h 57"/>
                  <a:gd name="T36" fmla="*/ 1033 w 62"/>
                  <a:gd name="T37" fmla="*/ 503 h 57"/>
                  <a:gd name="T38" fmla="*/ 1189 w 62"/>
                  <a:gd name="T39" fmla="*/ 261 h 57"/>
                  <a:gd name="T40" fmla="*/ 1346 w 62"/>
                  <a:gd name="T41" fmla="*/ 0 h 57"/>
                  <a:gd name="T42" fmla="*/ 1683 w 62"/>
                  <a:gd name="T43" fmla="*/ 158 h 57"/>
                  <a:gd name="T44" fmla="*/ 2080 w 62"/>
                  <a:gd name="T45" fmla="*/ 318 h 57"/>
                  <a:gd name="T46" fmla="*/ 2372 w 62"/>
                  <a:gd name="T47" fmla="*/ 430 h 57"/>
                  <a:gd name="T48" fmla="*/ 2768 w 62"/>
                  <a:gd name="T49" fmla="*/ 600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2"/>
                  <a:gd name="T76" fmla="*/ 0 h 57"/>
                  <a:gd name="T77" fmla="*/ 62 w 62"/>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2" h="57">
                    <a:moveTo>
                      <a:pt x="56" y="11"/>
                    </a:moveTo>
                    <a:lnTo>
                      <a:pt x="57" y="16"/>
                    </a:lnTo>
                    <a:lnTo>
                      <a:pt x="59" y="21"/>
                    </a:lnTo>
                    <a:lnTo>
                      <a:pt x="61" y="27"/>
                    </a:lnTo>
                    <a:lnTo>
                      <a:pt x="62" y="32"/>
                    </a:lnTo>
                    <a:lnTo>
                      <a:pt x="57" y="38"/>
                    </a:lnTo>
                    <a:lnTo>
                      <a:pt x="53" y="44"/>
                    </a:lnTo>
                    <a:lnTo>
                      <a:pt x="48" y="51"/>
                    </a:lnTo>
                    <a:lnTo>
                      <a:pt x="43" y="57"/>
                    </a:lnTo>
                    <a:lnTo>
                      <a:pt x="32" y="54"/>
                    </a:lnTo>
                    <a:lnTo>
                      <a:pt x="23" y="49"/>
                    </a:lnTo>
                    <a:lnTo>
                      <a:pt x="11" y="46"/>
                    </a:lnTo>
                    <a:lnTo>
                      <a:pt x="0" y="41"/>
                    </a:lnTo>
                    <a:lnTo>
                      <a:pt x="3" y="35"/>
                    </a:lnTo>
                    <a:lnTo>
                      <a:pt x="7" y="28"/>
                    </a:lnTo>
                    <a:lnTo>
                      <a:pt x="10" y="24"/>
                    </a:lnTo>
                    <a:lnTo>
                      <a:pt x="13" y="17"/>
                    </a:lnTo>
                    <a:lnTo>
                      <a:pt x="16" y="14"/>
                    </a:lnTo>
                    <a:lnTo>
                      <a:pt x="21" y="9"/>
                    </a:lnTo>
                    <a:lnTo>
                      <a:pt x="24" y="5"/>
                    </a:lnTo>
                    <a:lnTo>
                      <a:pt x="27" y="0"/>
                    </a:lnTo>
                    <a:lnTo>
                      <a:pt x="34" y="3"/>
                    </a:lnTo>
                    <a:lnTo>
                      <a:pt x="42" y="6"/>
                    </a:lnTo>
                    <a:lnTo>
                      <a:pt x="48" y="8"/>
                    </a:lnTo>
                    <a:lnTo>
                      <a:pt x="5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9" name="Freeform 719"/>
              <p:cNvSpPr>
                <a:spLocks/>
              </p:cNvSpPr>
              <p:nvPr/>
            </p:nvSpPr>
            <p:spPr bwMode="auto">
              <a:xfrm>
                <a:off x="2484" y="2713"/>
                <a:ext cx="101" cy="93"/>
              </a:xfrm>
              <a:custGeom>
                <a:avLst/>
                <a:gdLst>
                  <a:gd name="T0" fmla="*/ 2742 w 62"/>
                  <a:gd name="T1" fmla="*/ 548 h 57"/>
                  <a:gd name="T2" fmla="*/ 2768 w 62"/>
                  <a:gd name="T3" fmla="*/ 737 h 57"/>
                  <a:gd name="T4" fmla="*/ 2914 w 62"/>
                  <a:gd name="T5" fmla="*/ 1020 h 57"/>
                  <a:gd name="T6" fmla="*/ 3009 w 62"/>
                  <a:gd name="T7" fmla="*/ 1354 h 57"/>
                  <a:gd name="T8" fmla="*/ 3087 w 62"/>
                  <a:gd name="T9" fmla="*/ 1560 h 57"/>
                  <a:gd name="T10" fmla="*/ 2857 w 62"/>
                  <a:gd name="T11" fmla="*/ 1906 h 57"/>
                  <a:gd name="T12" fmla="*/ 2611 w 62"/>
                  <a:gd name="T13" fmla="*/ 2209 h 57"/>
                  <a:gd name="T14" fmla="*/ 2372 w 62"/>
                  <a:gd name="T15" fmla="*/ 2529 h 57"/>
                  <a:gd name="T16" fmla="*/ 2136 w 62"/>
                  <a:gd name="T17" fmla="*/ 2870 h 57"/>
                  <a:gd name="T18" fmla="*/ 1587 w 62"/>
                  <a:gd name="T19" fmla="*/ 2715 h 57"/>
                  <a:gd name="T20" fmla="*/ 1127 w 62"/>
                  <a:gd name="T21" fmla="*/ 2470 h 57"/>
                  <a:gd name="T22" fmla="*/ 619 w 62"/>
                  <a:gd name="T23" fmla="*/ 2209 h 57"/>
                  <a:gd name="T24" fmla="*/ 0 w 62"/>
                  <a:gd name="T25" fmla="*/ 2056 h 57"/>
                  <a:gd name="T26" fmla="*/ 204 w 62"/>
                  <a:gd name="T27" fmla="*/ 1703 h 57"/>
                  <a:gd name="T28" fmla="*/ 332 w 62"/>
                  <a:gd name="T29" fmla="*/ 1411 h 57"/>
                  <a:gd name="T30" fmla="*/ 481 w 62"/>
                  <a:gd name="T31" fmla="*/ 1168 h 57"/>
                  <a:gd name="T32" fmla="*/ 634 w 62"/>
                  <a:gd name="T33" fmla="*/ 865 h 57"/>
                  <a:gd name="T34" fmla="*/ 784 w 62"/>
                  <a:gd name="T35" fmla="*/ 716 h 57"/>
                  <a:gd name="T36" fmla="*/ 1033 w 62"/>
                  <a:gd name="T37" fmla="*/ 452 h 57"/>
                  <a:gd name="T38" fmla="*/ 1189 w 62"/>
                  <a:gd name="T39" fmla="*/ 206 h 57"/>
                  <a:gd name="T40" fmla="*/ 1401 w 62"/>
                  <a:gd name="T41" fmla="*/ 0 h 57"/>
                  <a:gd name="T42" fmla="*/ 1683 w 62"/>
                  <a:gd name="T43" fmla="*/ 147 h 57"/>
                  <a:gd name="T44" fmla="*/ 2080 w 62"/>
                  <a:gd name="T45" fmla="*/ 206 h 57"/>
                  <a:gd name="T46" fmla="*/ 2372 w 62"/>
                  <a:gd name="T47" fmla="*/ 336 h 57"/>
                  <a:gd name="T48" fmla="*/ 2742 w 62"/>
                  <a:gd name="T49" fmla="*/ 548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2"/>
                  <a:gd name="T76" fmla="*/ 0 h 57"/>
                  <a:gd name="T77" fmla="*/ 62 w 62"/>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2" h="57">
                    <a:moveTo>
                      <a:pt x="55" y="11"/>
                    </a:moveTo>
                    <a:lnTo>
                      <a:pt x="56" y="15"/>
                    </a:lnTo>
                    <a:lnTo>
                      <a:pt x="59" y="20"/>
                    </a:lnTo>
                    <a:lnTo>
                      <a:pt x="61" y="27"/>
                    </a:lnTo>
                    <a:lnTo>
                      <a:pt x="62" y="31"/>
                    </a:lnTo>
                    <a:lnTo>
                      <a:pt x="58" y="38"/>
                    </a:lnTo>
                    <a:lnTo>
                      <a:pt x="53" y="44"/>
                    </a:lnTo>
                    <a:lnTo>
                      <a:pt x="48" y="50"/>
                    </a:lnTo>
                    <a:lnTo>
                      <a:pt x="43" y="57"/>
                    </a:lnTo>
                    <a:lnTo>
                      <a:pt x="32" y="54"/>
                    </a:lnTo>
                    <a:lnTo>
                      <a:pt x="23" y="49"/>
                    </a:lnTo>
                    <a:lnTo>
                      <a:pt x="12" y="44"/>
                    </a:lnTo>
                    <a:lnTo>
                      <a:pt x="0" y="41"/>
                    </a:lnTo>
                    <a:lnTo>
                      <a:pt x="4" y="34"/>
                    </a:lnTo>
                    <a:lnTo>
                      <a:pt x="7" y="28"/>
                    </a:lnTo>
                    <a:lnTo>
                      <a:pt x="10" y="23"/>
                    </a:lnTo>
                    <a:lnTo>
                      <a:pt x="13" y="17"/>
                    </a:lnTo>
                    <a:lnTo>
                      <a:pt x="16" y="14"/>
                    </a:lnTo>
                    <a:lnTo>
                      <a:pt x="21" y="9"/>
                    </a:lnTo>
                    <a:lnTo>
                      <a:pt x="24" y="4"/>
                    </a:lnTo>
                    <a:lnTo>
                      <a:pt x="28" y="0"/>
                    </a:lnTo>
                    <a:lnTo>
                      <a:pt x="34" y="3"/>
                    </a:lnTo>
                    <a:lnTo>
                      <a:pt x="42" y="4"/>
                    </a:lnTo>
                    <a:lnTo>
                      <a:pt x="48" y="7"/>
                    </a:lnTo>
                    <a:lnTo>
                      <a:pt x="55"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0" name="Freeform 720"/>
              <p:cNvSpPr>
                <a:spLocks/>
              </p:cNvSpPr>
              <p:nvPr/>
            </p:nvSpPr>
            <p:spPr bwMode="auto">
              <a:xfrm>
                <a:off x="2492" y="2719"/>
                <a:ext cx="87" cy="79"/>
              </a:xfrm>
              <a:custGeom>
                <a:avLst/>
                <a:gdLst>
                  <a:gd name="T0" fmla="*/ 2544 w 53"/>
                  <a:gd name="T1" fmla="*/ 523 h 48"/>
                  <a:gd name="T2" fmla="*/ 2544 w 53"/>
                  <a:gd name="T3" fmla="*/ 806 h 48"/>
                  <a:gd name="T4" fmla="*/ 2646 w 53"/>
                  <a:gd name="T5" fmla="*/ 976 h 48"/>
                  <a:gd name="T6" fmla="*/ 2708 w 53"/>
                  <a:gd name="T7" fmla="*/ 1251 h 48"/>
                  <a:gd name="T8" fmla="*/ 2805 w 53"/>
                  <a:gd name="T9" fmla="*/ 1442 h 48"/>
                  <a:gd name="T10" fmla="*/ 2646 w 53"/>
                  <a:gd name="T11" fmla="*/ 1829 h 48"/>
                  <a:gd name="T12" fmla="*/ 2374 w 53"/>
                  <a:gd name="T13" fmla="*/ 2059 h 48"/>
                  <a:gd name="T14" fmla="*/ 2116 w 53"/>
                  <a:gd name="T15" fmla="*/ 2332 h 48"/>
                  <a:gd name="T16" fmla="*/ 1835 w 53"/>
                  <a:gd name="T17" fmla="*/ 2581 h 48"/>
                  <a:gd name="T18" fmla="*/ 1407 w 53"/>
                  <a:gd name="T19" fmla="*/ 2429 h 48"/>
                  <a:gd name="T20" fmla="*/ 950 w 53"/>
                  <a:gd name="T21" fmla="*/ 2270 h 48"/>
                  <a:gd name="T22" fmla="*/ 517 w 53"/>
                  <a:gd name="T23" fmla="*/ 2059 h 48"/>
                  <a:gd name="T24" fmla="*/ 0 w 53"/>
                  <a:gd name="T25" fmla="*/ 1886 h 48"/>
                  <a:gd name="T26" fmla="*/ 151 w 53"/>
                  <a:gd name="T27" fmla="*/ 1606 h 48"/>
                  <a:gd name="T28" fmla="*/ 353 w 53"/>
                  <a:gd name="T29" fmla="*/ 1417 h 48"/>
                  <a:gd name="T30" fmla="*/ 407 w 53"/>
                  <a:gd name="T31" fmla="*/ 1146 h 48"/>
                  <a:gd name="T32" fmla="*/ 579 w 53"/>
                  <a:gd name="T33" fmla="*/ 861 h 48"/>
                  <a:gd name="T34" fmla="*/ 801 w 53"/>
                  <a:gd name="T35" fmla="*/ 593 h 48"/>
                  <a:gd name="T36" fmla="*/ 849 w 53"/>
                  <a:gd name="T37" fmla="*/ 423 h 48"/>
                  <a:gd name="T38" fmla="*/ 1005 w 53"/>
                  <a:gd name="T39" fmla="*/ 156 h 48"/>
                  <a:gd name="T40" fmla="*/ 1213 w 53"/>
                  <a:gd name="T41" fmla="*/ 0 h 48"/>
                  <a:gd name="T42" fmla="*/ 1550 w 53"/>
                  <a:gd name="T43" fmla="*/ 95 h 48"/>
                  <a:gd name="T44" fmla="*/ 1835 w 53"/>
                  <a:gd name="T45" fmla="*/ 257 h 48"/>
                  <a:gd name="T46" fmla="*/ 2206 w 53"/>
                  <a:gd name="T47" fmla="*/ 395 h 48"/>
                  <a:gd name="T48" fmla="*/ 2544 w 53"/>
                  <a:gd name="T49" fmla="*/ 523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3"/>
                  <a:gd name="T76" fmla="*/ 0 h 48"/>
                  <a:gd name="T77" fmla="*/ 53 w 53"/>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3" h="48">
                    <a:moveTo>
                      <a:pt x="48" y="10"/>
                    </a:moveTo>
                    <a:lnTo>
                      <a:pt x="48" y="15"/>
                    </a:lnTo>
                    <a:lnTo>
                      <a:pt x="50" y="18"/>
                    </a:lnTo>
                    <a:lnTo>
                      <a:pt x="51" y="23"/>
                    </a:lnTo>
                    <a:lnTo>
                      <a:pt x="53" y="27"/>
                    </a:lnTo>
                    <a:lnTo>
                      <a:pt x="50" y="34"/>
                    </a:lnTo>
                    <a:lnTo>
                      <a:pt x="45" y="38"/>
                    </a:lnTo>
                    <a:lnTo>
                      <a:pt x="40" y="43"/>
                    </a:lnTo>
                    <a:lnTo>
                      <a:pt x="35" y="48"/>
                    </a:lnTo>
                    <a:lnTo>
                      <a:pt x="27" y="45"/>
                    </a:lnTo>
                    <a:lnTo>
                      <a:pt x="18" y="42"/>
                    </a:lnTo>
                    <a:lnTo>
                      <a:pt x="10" y="38"/>
                    </a:lnTo>
                    <a:lnTo>
                      <a:pt x="0" y="35"/>
                    </a:lnTo>
                    <a:lnTo>
                      <a:pt x="3" y="30"/>
                    </a:lnTo>
                    <a:lnTo>
                      <a:pt x="7" y="26"/>
                    </a:lnTo>
                    <a:lnTo>
                      <a:pt x="8" y="21"/>
                    </a:lnTo>
                    <a:lnTo>
                      <a:pt x="11" y="16"/>
                    </a:lnTo>
                    <a:lnTo>
                      <a:pt x="15" y="11"/>
                    </a:lnTo>
                    <a:lnTo>
                      <a:pt x="16" y="8"/>
                    </a:lnTo>
                    <a:lnTo>
                      <a:pt x="19" y="3"/>
                    </a:lnTo>
                    <a:lnTo>
                      <a:pt x="23" y="0"/>
                    </a:lnTo>
                    <a:lnTo>
                      <a:pt x="29" y="2"/>
                    </a:lnTo>
                    <a:lnTo>
                      <a:pt x="35" y="5"/>
                    </a:lnTo>
                    <a:lnTo>
                      <a:pt x="42" y="7"/>
                    </a:lnTo>
                    <a:lnTo>
                      <a:pt x="48" y="10"/>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1" name="Freeform 721"/>
              <p:cNvSpPr>
                <a:spLocks/>
              </p:cNvSpPr>
              <p:nvPr/>
            </p:nvSpPr>
            <p:spPr bwMode="auto">
              <a:xfrm>
                <a:off x="2549" y="2736"/>
                <a:ext cx="30" cy="62"/>
              </a:xfrm>
              <a:custGeom>
                <a:avLst/>
                <a:gdLst>
                  <a:gd name="T0" fmla="*/ 0 w 18"/>
                  <a:gd name="T1" fmla="*/ 716 h 38"/>
                  <a:gd name="T2" fmla="*/ 0 w 18"/>
                  <a:gd name="T3" fmla="*/ 1020 h 38"/>
                  <a:gd name="T4" fmla="*/ 0 w 18"/>
                  <a:gd name="T5" fmla="*/ 1260 h 38"/>
                  <a:gd name="T6" fmla="*/ 0 w 18"/>
                  <a:gd name="T7" fmla="*/ 1607 h 38"/>
                  <a:gd name="T8" fmla="*/ 0 w 18"/>
                  <a:gd name="T9" fmla="*/ 1906 h 38"/>
                  <a:gd name="T10" fmla="*/ 287 w 18"/>
                  <a:gd name="T11" fmla="*/ 1664 h 38"/>
                  <a:gd name="T12" fmla="*/ 603 w 18"/>
                  <a:gd name="T13" fmla="*/ 1411 h 38"/>
                  <a:gd name="T14" fmla="*/ 903 w 18"/>
                  <a:gd name="T15" fmla="*/ 1202 h 38"/>
                  <a:gd name="T16" fmla="*/ 1063 w 18"/>
                  <a:gd name="T17" fmla="*/ 865 h 38"/>
                  <a:gd name="T18" fmla="*/ 963 w 18"/>
                  <a:gd name="T19" fmla="*/ 640 h 38"/>
                  <a:gd name="T20" fmla="*/ 903 w 18"/>
                  <a:gd name="T21" fmla="*/ 392 h 38"/>
                  <a:gd name="T22" fmla="*/ 797 w 18"/>
                  <a:gd name="T23" fmla="*/ 240 h 38"/>
                  <a:gd name="T24" fmla="*/ 797 w 18"/>
                  <a:gd name="T25" fmla="*/ 0 h 38"/>
                  <a:gd name="T26" fmla="*/ 603 w 18"/>
                  <a:gd name="T27" fmla="*/ 147 h 38"/>
                  <a:gd name="T28" fmla="*/ 425 w 18"/>
                  <a:gd name="T29" fmla="*/ 300 h 38"/>
                  <a:gd name="T30" fmla="*/ 172 w 18"/>
                  <a:gd name="T31" fmla="*/ 548 h 38"/>
                  <a:gd name="T32" fmla="*/ 0 w 18"/>
                  <a:gd name="T33" fmla="*/ 716 h 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
                  <a:gd name="T52" fmla="*/ 0 h 38"/>
                  <a:gd name="T53" fmla="*/ 18 w 18"/>
                  <a:gd name="T54" fmla="*/ 38 h 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 h="38">
                    <a:moveTo>
                      <a:pt x="0" y="14"/>
                    </a:moveTo>
                    <a:lnTo>
                      <a:pt x="0" y="20"/>
                    </a:lnTo>
                    <a:lnTo>
                      <a:pt x="0" y="25"/>
                    </a:lnTo>
                    <a:lnTo>
                      <a:pt x="0" y="32"/>
                    </a:lnTo>
                    <a:lnTo>
                      <a:pt x="0" y="38"/>
                    </a:lnTo>
                    <a:lnTo>
                      <a:pt x="5" y="33"/>
                    </a:lnTo>
                    <a:lnTo>
                      <a:pt x="10" y="28"/>
                    </a:lnTo>
                    <a:lnTo>
                      <a:pt x="15" y="24"/>
                    </a:lnTo>
                    <a:lnTo>
                      <a:pt x="18" y="17"/>
                    </a:lnTo>
                    <a:lnTo>
                      <a:pt x="16" y="13"/>
                    </a:lnTo>
                    <a:lnTo>
                      <a:pt x="15" y="8"/>
                    </a:lnTo>
                    <a:lnTo>
                      <a:pt x="13" y="5"/>
                    </a:lnTo>
                    <a:lnTo>
                      <a:pt x="13" y="0"/>
                    </a:lnTo>
                    <a:lnTo>
                      <a:pt x="10" y="3"/>
                    </a:lnTo>
                    <a:lnTo>
                      <a:pt x="7" y="6"/>
                    </a:lnTo>
                    <a:lnTo>
                      <a:pt x="3" y="11"/>
                    </a:lnTo>
                    <a:lnTo>
                      <a:pt x="0" y="14"/>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2" name="Freeform 722"/>
              <p:cNvSpPr>
                <a:spLocks/>
              </p:cNvSpPr>
              <p:nvPr/>
            </p:nvSpPr>
            <p:spPr bwMode="auto">
              <a:xfrm>
                <a:off x="2510" y="2719"/>
                <a:ext cx="61" cy="39"/>
              </a:xfrm>
              <a:custGeom>
                <a:avLst/>
                <a:gdLst>
                  <a:gd name="T0" fmla="*/ 2031 w 37"/>
                  <a:gd name="T1" fmla="*/ 476 h 24"/>
                  <a:gd name="T2" fmla="*/ 1856 w 37"/>
                  <a:gd name="T3" fmla="*/ 622 h 24"/>
                  <a:gd name="T4" fmla="*/ 1685 w 37"/>
                  <a:gd name="T5" fmla="*/ 774 h 24"/>
                  <a:gd name="T6" fmla="*/ 1484 w 37"/>
                  <a:gd name="T7" fmla="*/ 1011 h 24"/>
                  <a:gd name="T8" fmla="*/ 1332 w 37"/>
                  <a:gd name="T9" fmla="*/ 1159 h 24"/>
                  <a:gd name="T10" fmla="*/ 989 w 37"/>
                  <a:gd name="T11" fmla="*/ 1103 h 24"/>
                  <a:gd name="T12" fmla="*/ 658 w 37"/>
                  <a:gd name="T13" fmla="*/ 1011 h 24"/>
                  <a:gd name="T14" fmla="*/ 260 w 37"/>
                  <a:gd name="T15" fmla="*/ 863 h 24"/>
                  <a:gd name="T16" fmla="*/ 0 w 37"/>
                  <a:gd name="T17" fmla="*/ 774 h 24"/>
                  <a:gd name="T18" fmla="*/ 242 w 37"/>
                  <a:gd name="T19" fmla="*/ 531 h 24"/>
                  <a:gd name="T20" fmla="*/ 260 w 37"/>
                  <a:gd name="T21" fmla="*/ 384 h 24"/>
                  <a:gd name="T22" fmla="*/ 429 w 37"/>
                  <a:gd name="T23" fmla="*/ 145 h 24"/>
                  <a:gd name="T24" fmla="*/ 658 w 37"/>
                  <a:gd name="T25" fmla="*/ 0 h 24"/>
                  <a:gd name="T26" fmla="*/ 989 w 37"/>
                  <a:gd name="T27" fmla="*/ 89 h 24"/>
                  <a:gd name="T28" fmla="*/ 1332 w 37"/>
                  <a:gd name="T29" fmla="*/ 236 h 24"/>
                  <a:gd name="T30" fmla="*/ 1685 w 37"/>
                  <a:gd name="T31" fmla="*/ 327 h 24"/>
                  <a:gd name="T32" fmla="*/ 2031 w 37"/>
                  <a:gd name="T33" fmla="*/ 476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
                  <a:gd name="T52" fmla="*/ 0 h 24"/>
                  <a:gd name="T53" fmla="*/ 37 w 37"/>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 h="24">
                    <a:moveTo>
                      <a:pt x="37" y="10"/>
                    </a:moveTo>
                    <a:lnTo>
                      <a:pt x="34" y="13"/>
                    </a:lnTo>
                    <a:lnTo>
                      <a:pt x="31" y="16"/>
                    </a:lnTo>
                    <a:lnTo>
                      <a:pt x="27" y="21"/>
                    </a:lnTo>
                    <a:lnTo>
                      <a:pt x="24" y="24"/>
                    </a:lnTo>
                    <a:lnTo>
                      <a:pt x="18" y="23"/>
                    </a:lnTo>
                    <a:lnTo>
                      <a:pt x="12" y="21"/>
                    </a:lnTo>
                    <a:lnTo>
                      <a:pt x="5" y="18"/>
                    </a:lnTo>
                    <a:lnTo>
                      <a:pt x="0" y="16"/>
                    </a:lnTo>
                    <a:lnTo>
                      <a:pt x="4" y="11"/>
                    </a:lnTo>
                    <a:lnTo>
                      <a:pt x="5" y="8"/>
                    </a:lnTo>
                    <a:lnTo>
                      <a:pt x="8" y="3"/>
                    </a:lnTo>
                    <a:lnTo>
                      <a:pt x="12" y="0"/>
                    </a:lnTo>
                    <a:lnTo>
                      <a:pt x="18" y="2"/>
                    </a:lnTo>
                    <a:lnTo>
                      <a:pt x="24" y="5"/>
                    </a:lnTo>
                    <a:lnTo>
                      <a:pt x="31" y="7"/>
                    </a:lnTo>
                    <a:lnTo>
                      <a:pt x="37" y="10"/>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3" name="Freeform 723"/>
              <p:cNvSpPr>
                <a:spLocks/>
              </p:cNvSpPr>
              <p:nvPr/>
            </p:nvSpPr>
            <p:spPr bwMode="auto">
              <a:xfrm>
                <a:off x="2553" y="2736"/>
                <a:ext cx="101" cy="93"/>
              </a:xfrm>
              <a:custGeom>
                <a:avLst/>
                <a:gdLst>
                  <a:gd name="T0" fmla="*/ 2675 w 62"/>
                  <a:gd name="T1" fmla="*/ 548 h 57"/>
                  <a:gd name="T2" fmla="*/ 2742 w 62"/>
                  <a:gd name="T3" fmla="*/ 798 h 57"/>
                  <a:gd name="T4" fmla="*/ 2914 w 62"/>
                  <a:gd name="T5" fmla="*/ 1020 h 57"/>
                  <a:gd name="T6" fmla="*/ 2991 w 62"/>
                  <a:gd name="T7" fmla="*/ 1354 h 57"/>
                  <a:gd name="T8" fmla="*/ 3087 w 62"/>
                  <a:gd name="T9" fmla="*/ 1607 h 57"/>
                  <a:gd name="T10" fmla="*/ 2844 w 62"/>
                  <a:gd name="T11" fmla="*/ 1906 h 57"/>
                  <a:gd name="T12" fmla="*/ 2585 w 62"/>
                  <a:gd name="T13" fmla="*/ 2209 h 57"/>
                  <a:gd name="T14" fmla="*/ 2338 w 62"/>
                  <a:gd name="T15" fmla="*/ 2545 h 57"/>
                  <a:gd name="T16" fmla="*/ 2136 w 62"/>
                  <a:gd name="T17" fmla="*/ 2870 h 57"/>
                  <a:gd name="T18" fmla="*/ 1587 w 62"/>
                  <a:gd name="T19" fmla="*/ 2715 h 57"/>
                  <a:gd name="T20" fmla="*/ 1098 w 62"/>
                  <a:gd name="T21" fmla="*/ 2470 h 57"/>
                  <a:gd name="T22" fmla="*/ 541 w 62"/>
                  <a:gd name="T23" fmla="*/ 2302 h 57"/>
                  <a:gd name="T24" fmla="*/ 0 w 62"/>
                  <a:gd name="T25" fmla="*/ 2056 h 57"/>
                  <a:gd name="T26" fmla="*/ 147 w 62"/>
                  <a:gd name="T27" fmla="*/ 1759 h 57"/>
                  <a:gd name="T28" fmla="*/ 295 w 62"/>
                  <a:gd name="T29" fmla="*/ 1411 h 57"/>
                  <a:gd name="T30" fmla="*/ 448 w 62"/>
                  <a:gd name="T31" fmla="*/ 1202 h 57"/>
                  <a:gd name="T32" fmla="*/ 634 w 62"/>
                  <a:gd name="T33" fmla="*/ 865 h 57"/>
                  <a:gd name="T34" fmla="*/ 784 w 62"/>
                  <a:gd name="T35" fmla="*/ 716 h 57"/>
                  <a:gd name="T36" fmla="*/ 950 w 62"/>
                  <a:gd name="T37" fmla="*/ 452 h 57"/>
                  <a:gd name="T38" fmla="*/ 1189 w 62"/>
                  <a:gd name="T39" fmla="*/ 240 h 57"/>
                  <a:gd name="T40" fmla="*/ 1346 w 62"/>
                  <a:gd name="T41" fmla="*/ 0 h 57"/>
                  <a:gd name="T42" fmla="*/ 1642 w 62"/>
                  <a:gd name="T43" fmla="*/ 147 h 57"/>
                  <a:gd name="T44" fmla="*/ 2041 w 62"/>
                  <a:gd name="T45" fmla="*/ 300 h 57"/>
                  <a:gd name="T46" fmla="*/ 2338 w 62"/>
                  <a:gd name="T47" fmla="*/ 392 h 57"/>
                  <a:gd name="T48" fmla="*/ 2675 w 62"/>
                  <a:gd name="T49" fmla="*/ 548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2"/>
                  <a:gd name="T76" fmla="*/ 0 h 57"/>
                  <a:gd name="T77" fmla="*/ 62 w 62"/>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2" h="57">
                    <a:moveTo>
                      <a:pt x="54" y="11"/>
                    </a:moveTo>
                    <a:lnTo>
                      <a:pt x="55" y="16"/>
                    </a:lnTo>
                    <a:lnTo>
                      <a:pt x="59" y="20"/>
                    </a:lnTo>
                    <a:lnTo>
                      <a:pt x="60" y="27"/>
                    </a:lnTo>
                    <a:lnTo>
                      <a:pt x="62" y="32"/>
                    </a:lnTo>
                    <a:lnTo>
                      <a:pt x="57" y="38"/>
                    </a:lnTo>
                    <a:lnTo>
                      <a:pt x="52" y="44"/>
                    </a:lnTo>
                    <a:lnTo>
                      <a:pt x="47" y="51"/>
                    </a:lnTo>
                    <a:lnTo>
                      <a:pt x="43" y="57"/>
                    </a:lnTo>
                    <a:lnTo>
                      <a:pt x="32" y="54"/>
                    </a:lnTo>
                    <a:lnTo>
                      <a:pt x="22" y="49"/>
                    </a:lnTo>
                    <a:lnTo>
                      <a:pt x="11" y="46"/>
                    </a:lnTo>
                    <a:lnTo>
                      <a:pt x="0" y="41"/>
                    </a:lnTo>
                    <a:lnTo>
                      <a:pt x="3" y="35"/>
                    </a:lnTo>
                    <a:lnTo>
                      <a:pt x="6" y="28"/>
                    </a:lnTo>
                    <a:lnTo>
                      <a:pt x="9" y="24"/>
                    </a:lnTo>
                    <a:lnTo>
                      <a:pt x="13" y="17"/>
                    </a:lnTo>
                    <a:lnTo>
                      <a:pt x="16" y="14"/>
                    </a:lnTo>
                    <a:lnTo>
                      <a:pt x="19" y="9"/>
                    </a:lnTo>
                    <a:lnTo>
                      <a:pt x="24" y="5"/>
                    </a:lnTo>
                    <a:lnTo>
                      <a:pt x="27" y="0"/>
                    </a:lnTo>
                    <a:lnTo>
                      <a:pt x="33" y="3"/>
                    </a:lnTo>
                    <a:lnTo>
                      <a:pt x="41" y="6"/>
                    </a:lnTo>
                    <a:lnTo>
                      <a:pt x="47" y="8"/>
                    </a:lnTo>
                    <a:lnTo>
                      <a:pt x="5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4" name="Freeform 724"/>
              <p:cNvSpPr>
                <a:spLocks/>
              </p:cNvSpPr>
              <p:nvPr/>
            </p:nvSpPr>
            <p:spPr bwMode="auto">
              <a:xfrm>
                <a:off x="2561" y="2744"/>
                <a:ext cx="85" cy="80"/>
              </a:xfrm>
              <a:custGeom>
                <a:avLst/>
                <a:gdLst>
                  <a:gd name="T0" fmla="*/ 2349 w 52"/>
                  <a:gd name="T1" fmla="*/ 454 h 49"/>
                  <a:gd name="T2" fmla="*/ 2408 w 52"/>
                  <a:gd name="T3" fmla="*/ 717 h 49"/>
                  <a:gd name="T4" fmla="*/ 2498 w 52"/>
                  <a:gd name="T5" fmla="*/ 867 h 49"/>
                  <a:gd name="T6" fmla="*/ 2555 w 52"/>
                  <a:gd name="T7" fmla="*/ 1113 h 49"/>
                  <a:gd name="T8" fmla="*/ 2648 w 52"/>
                  <a:gd name="T9" fmla="*/ 1370 h 49"/>
                  <a:gd name="T10" fmla="*/ 2498 w 52"/>
                  <a:gd name="T11" fmla="*/ 1672 h 49"/>
                  <a:gd name="T12" fmla="*/ 2249 w 52"/>
                  <a:gd name="T13" fmla="*/ 1912 h 49"/>
                  <a:gd name="T14" fmla="*/ 2004 w 52"/>
                  <a:gd name="T15" fmla="*/ 2132 h 49"/>
                  <a:gd name="T16" fmla="*/ 1769 w 52"/>
                  <a:gd name="T17" fmla="*/ 2482 h 49"/>
                  <a:gd name="T18" fmla="*/ 1376 w 52"/>
                  <a:gd name="T19" fmla="*/ 2312 h 49"/>
                  <a:gd name="T20" fmla="*/ 879 w 52"/>
                  <a:gd name="T21" fmla="*/ 2069 h 49"/>
                  <a:gd name="T22" fmla="*/ 400 w 52"/>
                  <a:gd name="T23" fmla="*/ 1912 h 49"/>
                  <a:gd name="T24" fmla="*/ 0 w 52"/>
                  <a:gd name="T25" fmla="*/ 1762 h 49"/>
                  <a:gd name="T26" fmla="*/ 150 w 52"/>
                  <a:gd name="T27" fmla="*/ 1520 h 49"/>
                  <a:gd name="T28" fmla="*/ 206 w 52"/>
                  <a:gd name="T29" fmla="*/ 1267 h 49"/>
                  <a:gd name="T30" fmla="*/ 400 w 52"/>
                  <a:gd name="T31" fmla="*/ 1024 h 49"/>
                  <a:gd name="T32" fmla="*/ 551 w 52"/>
                  <a:gd name="T33" fmla="*/ 741 h 49"/>
                  <a:gd name="T34" fmla="*/ 721 w 52"/>
                  <a:gd name="T35" fmla="*/ 627 h 49"/>
                  <a:gd name="T36" fmla="*/ 879 w 52"/>
                  <a:gd name="T37" fmla="*/ 397 h 49"/>
                  <a:gd name="T38" fmla="*/ 969 w 52"/>
                  <a:gd name="T39" fmla="*/ 149 h 49"/>
                  <a:gd name="T40" fmla="*/ 1123 w 52"/>
                  <a:gd name="T41" fmla="*/ 0 h 49"/>
                  <a:gd name="T42" fmla="*/ 1437 w 52"/>
                  <a:gd name="T43" fmla="*/ 56 h 49"/>
                  <a:gd name="T44" fmla="*/ 1769 w 52"/>
                  <a:gd name="T45" fmla="*/ 206 h 49"/>
                  <a:gd name="T46" fmla="*/ 2100 w 52"/>
                  <a:gd name="T47" fmla="*/ 300 h 49"/>
                  <a:gd name="T48" fmla="*/ 2349 w 52"/>
                  <a:gd name="T49" fmla="*/ 454 h 4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
                  <a:gd name="T76" fmla="*/ 0 h 49"/>
                  <a:gd name="T77" fmla="*/ 52 w 52"/>
                  <a:gd name="T78" fmla="*/ 49 h 4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 h="49">
                    <a:moveTo>
                      <a:pt x="46" y="9"/>
                    </a:moveTo>
                    <a:lnTo>
                      <a:pt x="47" y="14"/>
                    </a:lnTo>
                    <a:lnTo>
                      <a:pt x="49" y="17"/>
                    </a:lnTo>
                    <a:lnTo>
                      <a:pt x="50" y="22"/>
                    </a:lnTo>
                    <a:lnTo>
                      <a:pt x="52" y="27"/>
                    </a:lnTo>
                    <a:lnTo>
                      <a:pt x="49" y="33"/>
                    </a:lnTo>
                    <a:lnTo>
                      <a:pt x="44" y="38"/>
                    </a:lnTo>
                    <a:lnTo>
                      <a:pt x="39" y="42"/>
                    </a:lnTo>
                    <a:lnTo>
                      <a:pt x="35" y="49"/>
                    </a:lnTo>
                    <a:lnTo>
                      <a:pt x="27" y="46"/>
                    </a:lnTo>
                    <a:lnTo>
                      <a:pt x="17" y="41"/>
                    </a:lnTo>
                    <a:lnTo>
                      <a:pt x="8" y="38"/>
                    </a:lnTo>
                    <a:lnTo>
                      <a:pt x="0" y="35"/>
                    </a:lnTo>
                    <a:lnTo>
                      <a:pt x="3" y="30"/>
                    </a:lnTo>
                    <a:lnTo>
                      <a:pt x="4" y="25"/>
                    </a:lnTo>
                    <a:lnTo>
                      <a:pt x="8" y="20"/>
                    </a:lnTo>
                    <a:lnTo>
                      <a:pt x="11" y="15"/>
                    </a:lnTo>
                    <a:lnTo>
                      <a:pt x="14" y="12"/>
                    </a:lnTo>
                    <a:lnTo>
                      <a:pt x="17" y="8"/>
                    </a:lnTo>
                    <a:lnTo>
                      <a:pt x="19" y="3"/>
                    </a:lnTo>
                    <a:lnTo>
                      <a:pt x="22" y="0"/>
                    </a:lnTo>
                    <a:lnTo>
                      <a:pt x="28" y="1"/>
                    </a:lnTo>
                    <a:lnTo>
                      <a:pt x="35" y="4"/>
                    </a:lnTo>
                    <a:lnTo>
                      <a:pt x="41" y="6"/>
                    </a:lnTo>
                    <a:lnTo>
                      <a:pt x="46" y="9"/>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5" name="Freeform 725"/>
              <p:cNvSpPr>
                <a:spLocks/>
              </p:cNvSpPr>
              <p:nvPr/>
            </p:nvSpPr>
            <p:spPr bwMode="auto">
              <a:xfrm>
                <a:off x="2618" y="2758"/>
                <a:ext cx="28" cy="66"/>
              </a:xfrm>
              <a:custGeom>
                <a:avLst/>
                <a:gdLst>
                  <a:gd name="T0" fmla="*/ 0 w 17"/>
                  <a:gd name="T1" fmla="*/ 774 h 40"/>
                  <a:gd name="T2" fmla="*/ 0 w 17"/>
                  <a:gd name="T3" fmla="*/ 1173 h 40"/>
                  <a:gd name="T4" fmla="*/ 0 w 17"/>
                  <a:gd name="T5" fmla="*/ 1492 h 40"/>
                  <a:gd name="T6" fmla="*/ 0 w 17"/>
                  <a:gd name="T7" fmla="*/ 1802 h 40"/>
                  <a:gd name="T8" fmla="*/ 0 w 17"/>
                  <a:gd name="T9" fmla="*/ 2199 h 40"/>
                  <a:gd name="T10" fmla="*/ 242 w 17"/>
                  <a:gd name="T11" fmla="*/ 1802 h 40"/>
                  <a:gd name="T12" fmla="*/ 499 w 17"/>
                  <a:gd name="T13" fmla="*/ 1596 h 40"/>
                  <a:gd name="T14" fmla="*/ 764 w 17"/>
                  <a:gd name="T15" fmla="*/ 1333 h 40"/>
                  <a:gd name="T16" fmla="*/ 919 w 17"/>
                  <a:gd name="T17" fmla="*/ 993 h 40"/>
                  <a:gd name="T18" fmla="*/ 822 w 17"/>
                  <a:gd name="T19" fmla="*/ 711 h 40"/>
                  <a:gd name="T20" fmla="*/ 764 w 17"/>
                  <a:gd name="T21" fmla="*/ 431 h 40"/>
                  <a:gd name="T22" fmla="*/ 657 w 17"/>
                  <a:gd name="T23" fmla="*/ 261 h 40"/>
                  <a:gd name="T24" fmla="*/ 595 w 17"/>
                  <a:gd name="T25" fmla="*/ 0 h 40"/>
                  <a:gd name="T26" fmla="*/ 399 w 17"/>
                  <a:gd name="T27" fmla="*/ 158 h 40"/>
                  <a:gd name="T28" fmla="*/ 318 w 17"/>
                  <a:gd name="T29" fmla="*/ 340 h 40"/>
                  <a:gd name="T30" fmla="*/ 158 w 17"/>
                  <a:gd name="T31" fmla="*/ 602 h 40"/>
                  <a:gd name="T32" fmla="*/ 0 w 17"/>
                  <a:gd name="T33" fmla="*/ 774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
                  <a:gd name="T52" fmla="*/ 0 h 40"/>
                  <a:gd name="T53" fmla="*/ 17 w 17"/>
                  <a:gd name="T54" fmla="*/ 40 h 4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 h="40">
                    <a:moveTo>
                      <a:pt x="0" y="14"/>
                    </a:moveTo>
                    <a:lnTo>
                      <a:pt x="0" y="21"/>
                    </a:lnTo>
                    <a:lnTo>
                      <a:pt x="0" y="27"/>
                    </a:lnTo>
                    <a:lnTo>
                      <a:pt x="0" y="33"/>
                    </a:lnTo>
                    <a:lnTo>
                      <a:pt x="0" y="40"/>
                    </a:lnTo>
                    <a:lnTo>
                      <a:pt x="4" y="33"/>
                    </a:lnTo>
                    <a:lnTo>
                      <a:pt x="9" y="29"/>
                    </a:lnTo>
                    <a:lnTo>
                      <a:pt x="14" y="24"/>
                    </a:lnTo>
                    <a:lnTo>
                      <a:pt x="17" y="18"/>
                    </a:lnTo>
                    <a:lnTo>
                      <a:pt x="15" y="13"/>
                    </a:lnTo>
                    <a:lnTo>
                      <a:pt x="14" y="8"/>
                    </a:lnTo>
                    <a:lnTo>
                      <a:pt x="12" y="5"/>
                    </a:lnTo>
                    <a:lnTo>
                      <a:pt x="11" y="0"/>
                    </a:lnTo>
                    <a:lnTo>
                      <a:pt x="7" y="3"/>
                    </a:lnTo>
                    <a:lnTo>
                      <a:pt x="6" y="6"/>
                    </a:lnTo>
                    <a:lnTo>
                      <a:pt x="3" y="11"/>
                    </a:lnTo>
                    <a:lnTo>
                      <a:pt x="0" y="14"/>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6" name="Freeform 726"/>
              <p:cNvSpPr>
                <a:spLocks/>
              </p:cNvSpPr>
              <p:nvPr/>
            </p:nvSpPr>
            <p:spPr bwMode="auto">
              <a:xfrm>
                <a:off x="2579" y="2744"/>
                <a:ext cx="57" cy="41"/>
              </a:xfrm>
              <a:custGeom>
                <a:avLst/>
                <a:gdLst>
                  <a:gd name="T0" fmla="*/ 1731 w 35"/>
                  <a:gd name="T1" fmla="*/ 484 h 25"/>
                  <a:gd name="T2" fmla="*/ 1511 w 35"/>
                  <a:gd name="T3" fmla="*/ 643 h 25"/>
                  <a:gd name="T4" fmla="*/ 1490 w 35"/>
                  <a:gd name="T5" fmla="*/ 891 h 25"/>
                  <a:gd name="T6" fmla="*/ 1342 w 35"/>
                  <a:gd name="T7" fmla="*/ 1055 h 25"/>
                  <a:gd name="T8" fmla="*/ 1189 w 35"/>
                  <a:gd name="T9" fmla="*/ 1302 h 25"/>
                  <a:gd name="T10" fmla="*/ 860 w 35"/>
                  <a:gd name="T11" fmla="*/ 1151 h 25"/>
                  <a:gd name="T12" fmla="*/ 617 w 35"/>
                  <a:gd name="T13" fmla="*/ 1055 h 25"/>
                  <a:gd name="T14" fmla="*/ 295 w 35"/>
                  <a:gd name="T15" fmla="*/ 891 h 25"/>
                  <a:gd name="T16" fmla="*/ 0 w 35"/>
                  <a:gd name="T17" fmla="*/ 794 h 25"/>
                  <a:gd name="T18" fmla="*/ 147 w 35"/>
                  <a:gd name="T19" fmla="*/ 579 h 25"/>
                  <a:gd name="T20" fmla="*/ 295 w 35"/>
                  <a:gd name="T21" fmla="*/ 407 h 25"/>
                  <a:gd name="T22" fmla="*/ 389 w 35"/>
                  <a:gd name="T23" fmla="*/ 151 h 25"/>
                  <a:gd name="T24" fmla="*/ 541 w 35"/>
                  <a:gd name="T25" fmla="*/ 0 h 25"/>
                  <a:gd name="T26" fmla="*/ 860 w 35"/>
                  <a:gd name="T27" fmla="*/ 56 h 25"/>
                  <a:gd name="T28" fmla="*/ 1189 w 35"/>
                  <a:gd name="T29" fmla="*/ 215 h 25"/>
                  <a:gd name="T30" fmla="*/ 1490 w 35"/>
                  <a:gd name="T31" fmla="*/ 312 h 25"/>
                  <a:gd name="T32" fmla="*/ 1731 w 35"/>
                  <a:gd name="T33" fmla="*/ 484 h 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5"/>
                  <a:gd name="T52" fmla="*/ 0 h 25"/>
                  <a:gd name="T53" fmla="*/ 35 w 35"/>
                  <a:gd name="T54" fmla="*/ 25 h 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5" h="25">
                    <a:moveTo>
                      <a:pt x="35" y="9"/>
                    </a:moveTo>
                    <a:lnTo>
                      <a:pt x="31" y="12"/>
                    </a:lnTo>
                    <a:lnTo>
                      <a:pt x="30" y="17"/>
                    </a:lnTo>
                    <a:lnTo>
                      <a:pt x="27" y="20"/>
                    </a:lnTo>
                    <a:lnTo>
                      <a:pt x="24" y="25"/>
                    </a:lnTo>
                    <a:lnTo>
                      <a:pt x="17" y="22"/>
                    </a:lnTo>
                    <a:lnTo>
                      <a:pt x="12" y="20"/>
                    </a:lnTo>
                    <a:lnTo>
                      <a:pt x="6" y="17"/>
                    </a:lnTo>
                    <a:lnTo>
                      <a:pt x="0" y="15"/>
                    </a:lnTo>
                    <a:lnTo>
                      <a:pt x="3" y="11"/>
                    </a:lnTo>
                    <a:lnTo>
                      <a:pt x="6" y="8"/>
                    </a:lnTo>
                    <a:lnTo>
                      <a:pt x="8" y="3"/>
                    </a:lnTo>
                    <a:lnTo>
                      <a:pt x="11" y="0"/>
                    </a:lnTo>
                    <a:lnTo>
                      <a:pt x="17" y="1"/>
                    </a:lnTo>
                    <a:lnTo>
                      <a:pt x="24" y="4"/>
                    </a:lnTo>
                    <a:lnTo>
                      <a:pt x="30" y="6"/>
                    </a:lnTo>
                    <a:lnTo>
                      <a:pt x="35" y="9"/>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 name="Freeform 727"/>
              <p:cNvSpPr>
                <a:spLocks/>
              </p:cNvSpPr>
              <p:nvPr/>
            </p:nvSpPr>
            <p:spPr bwMode="auto">
              <a:xfrm>
                <a:off x="2620" y="2758"/>
                <a:ext cx="101" cy="94"/>
              </a:xfrm>
              <a:custGeom>
                <a:avLst/>
                <a:gdLst>
                  <a:gd name="T0" fmla="*/ 2768 w 62"/>
                  <a:gd name="T1" fmla="*/ 600 h 57"/>
                  <a:gd name="T2" fmla="*/ 2844 w 62"/>
                  <a:gd name="T3" fmla="*/ 864 h 57"/>
                  <a:gd name="T4" fmla="*/ 2914 w 62"/>
                  <a:gd name="T5" fmla="*/ 1169 h 57"/>
                  <a:gd name="T6" fmla="*/ 3009 w 62"/>
                  <a:gd name="T7" fmla="*/ 1484 h 57"/>
                  <a:gd name="T8" fmla="*/ 3087 w 62"/>
                  <a:gd name="T9" fmla="*/ 1746 h 57"/>
                  <a:gd name="T10" fmla="*/ 2844 w 62"/>
                  <a:gd name="T11" fmla="*/ 2099 h 57"/>
                  <a:gd name="T12" fmla="*/ 2611 w 62"/>
                  <a:gd name="T13" fmla="*/ 2447 h 57"/>
                  <a:gd name="T14" fmla="*/ 2372 w 62"/>
                  <a:gd name="T15" fmla="*/ 2794 h 57"/>
                  <a:gd name="T16" fmla="*/ 2136 w 62"/>
                  <a:gd name="T17" fmla="*/ 3122 h 57"/>
                  <a:gd name="T18" fmla="*/ 1587 w 62"/>
                  <a:gd name="T19" fmla="*/ 2950 h 57"/>
                  <a:gd name="T20" fmla="*/ 1033 w 62"/>
                  <a:gd name="T21" fmla="*/ 2690 h 57"/>
                  <a:gd name="T22" fmla="*/ 541 w 62"/>
                  <a:gd name="T23" fmla="*/ 2515 h 57"/>
                  <a:gd name="T24" fmla="*/ 0 w 62"/>
                  <a:gd name="T25" fmla="*/ 2258 h 57"/>
                  <a:gd name="T26" fmla="*/ 147 w 62"/>
                  <a:gd name="T27" fmla="*/ 1928 h 57"/>
                  <a:gd name="T28" fmla="*/ 295 w 62"/>
                  <a:gd name="T29" fmla="*/ 1583 h 57"/>
                  <a:gd name="T30" fmla="*/ 481 w 62"/>
                  <a:gd name="T31" fmla="*/ 1332 h 57"/>
                  <a:gd name="T32" fmla="*/ 634 w 62"/>
                  <a:gd name="T33" fmla="*/ 989 h 57"/>
                  <a:gd name="T34" fmla="*/ 784 w 62"/>
                  <a:gd name="T35" fmla="*/ 772 h 57"/>
                  <a:gd name="T36" fmla="*/ 1033 w 62"/>
                  <a:gd name="T37" fmla="*/ 524 h 57"/>
                  <a:gd name="T38" fmla="*/ 1189 w 62"/>
                  <a:gd name="T39" fmla="*/ 261 h 57"/>
                  <a:gd name="T40" fmla="*/ 1346 w 62"/>
                  <a:gd name="T41" fmla="*/ 0 h 57"/>
                  <a:gd name="T42" fmla="*/ 1683 w 62"/>
                  <a:gd name="T43" fmla="*/ 158 h 57"/>
                  <a:gd name="T44" fmla="*/ 2041 w 62"/>
                  <a:gd name="T45" fmla="*/ 318 h 57"/>
                  <a:gd name="T46" fmla="*/ 2372 w 62"/>
                  <a:gd name="T47" fmla="*/ 430 h 57"/>
                  <a:gd name="T48" fmla="*/ 2768 w 62"/>
                  <a:gd name="T49" fmla="*/ 600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2"/>
                  <a:gd name="T76" fmla="*/ 0 h 57"/>
                  <a:gd name="T77" fmla="*/ 62 w 62"/>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2" h="57">
                    <a:moveTo>
                      <a:pt x="56" y="11"/>
                    </a:moveTo>
                    <a:lnTo>
                      <a:pt x="57" y="16"/>
                    </a:lnTo>
                    <a:lnTo>
                      <a:pt x="59" y="21"/>
                    </a:lnTo>
                    <a:lnTo>
                      <a:pt x="61" y="27"/>
                    </a:lnTo>
                    <a:lnTo>
                      <a:pt x="62" y="32"/>
                    </a:lnTo>
                    <a:lnTo>
                      <a:pt x="57" y="38"/>
                    </a:lnTo>
                    <a:lnTo>
                      <a:pt x="53" y="45"/>
                    </a:lnTo>
                    <a:lnTo>
                      <a:pt x="48" y="51"/>
                    </a:lnTo>
                    <a:lnTo>
                      <a:pt x="43" y="57"/>
                    </a:lnTo>
                    <a:lnTo>
                      <a:pt x="32" y="54"/>
                    </a:lnTo>
                    <a:lnTo>
                      <a:pt x="21" y="49"/>
                    </a:lnTo>
                    <a:lnTo>
                      <a:pt x="11" y="46"/>
                    </a:lnTo>
                    <a:lnTo>
                      <a:pt x="0" y="41"/>
                    </a:lnTo>
                    <a:lnTo>
                      <a:pt x="3" y="35"/>
                    </a:lnTo>
                    <a:lnTo>
                      <a:pt x="6" y="29"/>
                    </a:lnTo>
                    <a:lnTo>
                      <a:pt x="10" y="24"/>
                    </a:lnTo>
                    <a:lnTo>
                      <a:pt x="13" y="18"/>
                    </a:lnTo>
                    <a:lnTo>
                      <a:pt x="16" y="14"/>
                    </a:lnTo>
                    <a:lnTo>
                      <a:pt x="21" y="10"/>
                    </a:lnTo>
                    <a:lnTo>
                      <a:pt x="24" y="5"/>
                    </a:lnTo>
                    <a:lnTo>
                      <a:pt x="27" y="0"/>
                    </a:lnTo>
                    <a:lnTo>
                      <a:pt x="34" y="3"/>
                    </a:lnTo>
                    <a:lnTo>
                      <a:pt x="41" y="6"/>
                    </a:lnTo>
                    <a:lnTo>
                      <a:pt x="48" y="8"/>
                    </a:lnTo>
                    <a:lnTo>
                      <a:pt x="5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 name="Freeform 728"/>
              <p:cNvSpPr>
                <a:spLocks/>
              </p:cNvSpPr>
              <p:nvPr/>
            </p:nvSpPr>
            <p:spPr bwMode="auto">
              <a:xfrm>
                <a:off x="2628" y="2767"/>
                <a:ext cx="88" cy="80"/>
              </a:xfrm>
              <a:custGeom>
                <a:avLst/>
                <a:gdLst>
                  <a:gd name="T0" fmla="*/ 2283 w 54"/>
                  <a:gd name="T1" fmla="*/ 454 h 49"/>
                  <a:gd name="T2" fmla="*/ 2378 w 54"/>
                  <a:gd name="T3" fmla="*/ 717 h 49"/>
                  <a:gd name="T4" fmla="*/ 2531 w 54"/>
                  <a:gd name="T5" fmla="*/ 867 h 49"/>
                  <a:gd name="T6" fmla="*/ 2611 w 54"/>
                  <a:gd name="T7" fmla="*/ 1113 h 49"/>
                  <a:gd name="T8" fmla="*/ 2679 w 54"/>
                  <a:gd name="T9" fmla="*/ 1370 h 49"/>
                  <a:gd name="T10" fmla="*/ 2433 w 54"/>
                  <a:gd name="T11" fmla="*/ 1672 h 49"/>
                  <a:gd name="T12" fmla="*/ 2283 w 54"/>
                  <a:gd name="T13" fmla="*/ 1912 h 49"/>
                  <a:gd name="T14" fmla="*/ 2047 w 54"/>
                  <a:gd name="T15" fmla="*/ 2158 h 49"/>
                  <a:gd name="T16" fmla="*/ 1793 w 54"/>
                  <a:gd name="T17" fmla="*/ 2482 h 49"/>
                  <a:gd name="T18" fmla="*/ 1346 w 54"/>
                  <a:gd name="T19" fmla="*/ 2312 h 49"/>
                  <a:gd name="T20" fmla="*/ 953 w 54"/>
                  <a:gd name="T21" fmla="*/ 2069 h 49"/>
                  <a:gd name="T22" fmla="*/ 448 w 54"/>
                  <a:gd name="T23" fmla="*/ 1912 h 49"/>
                  <a:gd name="T24" fmla="*/ 0 w 54"/>
                  <a:gd name="T25" fmla="*/ 1762 h 49"/>
                  <a:gd name="T26" fmla="*/ 147 w 54"/>
                  <a:gd name="T27" fmla="*/ 1520 h 49"/>
                  <a:gd name="T28" fmla="*/ 295 w 54"/>
                  <a:gd name="T29" fmla="*/ 1267 h 49"/>
                  <a:gd name="T30" fmla="*/ 391 w 54"/>
                  <a:gd name="T31" fmla="*/ 1058 h 49"/>
                  <a:gd name="T32" fmla="*/ 541 w 54"/>
                  <a:gd name="T33" fmla="*/ 800 h 49"/>
                  <a:gd name="T34" fmla="*/ 693 w 54"/>
                  <a:gd name="T35" fmla="*/ 648 h 49"/>
                  <a:gd name="T36" fmla="*/ 784 w 54"/>
                  <a:gd name="T37" fmla="*/ 397 h 49"/>
                  <a:gd name="T38" fmla="*/ 953 w 54"/>
                  <a:gd name="T39" fmla="*/ 243 h 49"/>
                  <a:gd name="T40" fmla="*/ 1100 w 54"/>
                  <a:gd name="T41" fmla="*/ 0 h 49"/>
                  <a:gd name="T42" fmla="*/ 1437 w 54"/>
                  <a:gd name="T43" fmla="*/ 56 h 49"/>
                  <a:gd name="T44" fmla="*/ 1747 w 54"/>
                  <a:gd name="T45" fmla="*/ 243 h 49"/>
                  <a:gd name="T46" fmla="*/ 2047 w 54"/>
                  <a:gd name="T47" fmla="*/ 300 h 49"/>
                  <a:gd name="T48" fmla="*/ 2283 w 54"/>
                  <a:gd name="T49" fmla="*/ 454 h 4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4"/>
                  <a:gd name="T76" fmla="*/ 0 h 49"/>
                  <a:gd name="T77" fmla="*/ 54 w 54"/>
                  <a:gd name="T78" fmla="*/ 49 h 4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4" h="49">
                    <a:moveTo>
                      <a:pt x="46" y="9"/>
                    </a:moveTo>
                    <a:lnTo>
                      <a:pt x="48" y="14"/>
                    </a:lnTo>
                    <a:lnTo>
                      <a:pt x="51" y="17"/>
                    </a:lnTo>
                    <a:lnTo>
                      <a:pt x="52" y="22"/>
                    </a:lnTo>
                    <a:lnTo>
                      <a:pt x="54" y="27"/>
                    </a:lnTo>
                    <a:lnTo>
                      <a:pt x="49" y="33"/>
                    </a:lnTo>
                    <a:lnTo>
                      <a:pt x="46" y="38"/>
                    </a:lnTo>
                    <a:lnTo>
                      <a:pt x="41" y="43"/>
                    </a:lnTo>
                    <a:lnTo>
                      <a:pt x="36" y="49"/>
                    </a:lnTo>
                    <a:lnTo>
                      <a:pt x="27" y="46"/>
                    </a:lnTo>
                    <a:lnTo>
                      <a:pt x="19" y="41"/>
                    </a:lnTo>
                    <a:lnTo>
                      <a:pt x="9" y="38"/>
                    </a:lnTo>
                    <a:lnTo>
                      <a:pt x="0" y="35"/>
                    </a:lnTo>
                    <a:lnTo>
                      <a:pt x="3" y="30"/>
                    </a:lnTo>
                    <a:lnTo>
                      <a:pt x="6" y="25"/>
                    </a:lnTo>
                    <a:lnTo>
                      <a:pt x="8" y="21"/>
                    </a:lnTo>
                    <a:lnTo>
                      <a:pt x="11" y="16"/>
                    </a:lnTo>
                    <a:lnTo>
                      <a:pt x="14" y="13"/>
                    </a:lnTo>
                    <a:lnTo>
                      <a:pt x="16" y="8"/>
                    </a:lnTo>
                    <a:lnTo>
                      <a:pt x="19" y="5"/>
                    </a:lnTo>
                    <a:lnTo>
                      <a:pt x="22" y="0"/>
                    </a:lnTo>
                    <a:lnTo>
                      <a:pt x="29" y="1"/>
                    </a:lnTo>
                    <a:lnTo>
                      <a:pt x="35" y="5"/>
                    </a:lnTo>
                    <a:lnTo>
                      <a:pt x="41" y="6"/>
                    </a:lnTo>
                    <a:lnTo>
                      <a:pt x="46" y="9"/>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9" name="Freeform 729"/>
              <p:cNvSpPr>
                <a:spLocks/>
              </p:cNvSpPr>
              <p:nvPr/>
            </p:nvSpPr>
            <p:spPr bwMode="auto">
              <a:xfrm>
                <a:off x="2685" y="2781"/>
                <a:ext cx="31" cy="66"/>
              </a:xfrm>
              <a:custGeom>
                <a:avLst/>
                <a:gdLst>
                  <a:gd name="T0" fmla="*/ 0 w 19"/>
                  <a:gd name="T1" fmla="*/ 830 h 40"/>
                  <a:gd name="T2" fmla="*/ 0 w 19"/>
                  <a:gd name="T3" fmla="*/ 1173 h 40"/>
                  <a:gd name="T4" fmla="*/ 0 w 19"/>
                  <a:gd name="T5" fmla="*/ 1492 h 40"/>
                  <a:gd name="T6" fmla="*/ 0 w 19"/>
                  <a:gd name="T7" fmla="*/ 1860 h 40"/>
                  <a:gd name="T8" fmla="*/ 55 w 19"/>
                  <a:gd name="T9" fmla="*/ 2199 h 40"/>
                  <a:gd name="T10" fmla="*/ 300 w 19"/>
                  <a:gd name="T11" fmla="*/ 1860 h 40"/>
                  <a:gd name="T12" fmla="*/ 548 w 19"/>
                  <a:gd name="T13" fmla="*/ 1596 h 40"/>
                  <a:gd name="T14" fmla="*/ 716 w 19"/>
                  <a:gd name="T15" fmla="*/ 1333 h 40"/>
                  <a:gd name="T16" fmla="*/ 956 w 19"/>
                  <a:gd name="T17" fmla="*/ 993 h 40"/>
                  <a:gd name="T18" fmla="*/ 865 w 19"/>
                  <a:gd name="T19" fmla="*/ 711 h 40"/>
                  <a:gd name="T20" fmla="*/ 798 w 19"/>
                  <a:gd name="T21" fmla="*/ 431 h 40"/>
                  <a:gd name="T22" fmla="*/ 640 w 19"/>
                  <a:gd name="T23" fmla="*/ 261 h 40"/>
                  <a:gd name="T24" fmla="*/ 548 w 19"/>
                  <a:gd name="T25" fmla="*/ 0 h 40"/>
                  <a:gd name="T26" fmla="*/ 392 w 19"/>
                  <a:gd name="T27" fmla="*/ 243 h 40"/>
                  <a:gd name="T28" fmla="*/ 300 w 19"/>
                  <a:gd name="T29" fmla="*/ 401 h 40"/>
                  <a:gd name="T30" fmla="*/ 147 w 19"/>
                  <a:gd name="T31" fmla="*/ 662 h 40"/>
                  <a:gd name="T32" fmla="*/ 0 w 19"/>
                  <a:gd name="T33" fmla="*/ 830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
                  <a:gd name="T52" fmla="*/ 0 h 40"/>
                  <a:gd name="T53" fmla="*/ 19 w 19"/>
                  <a:gd name="T54" fmla="*/ 40 h 4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 h="40">
                    <a:moveTo>
                      <a:pt x="0" y="15"/>
                    </a:moveTo>
                    <a:lnTo>
                      <a:pt x="0" y="21"/>
                    </a:lnTo>
                    <a:lnTo>
                      <a:pt x="0" y="27"/>
                    </a:lnTo>
                    <a:lnTo>
                      <a:pt x="0" y="34"/>
                    </a:lnTo>
                    <a:lnTo>
                      <a:pt x="1" y="40"/>
                    </a:lnTo>
                    <a:lnTo>
                      <a:pt x="6" y="34"/>
                    </a:lnTo>
                    <a:lnTo>
                      <a:pt x="11" y="29"/>
                    </a:lnTo>
                    <a:lnTo>
                      <a:pt x="14" y="24"/>
                    </a:lnTo>
                    <a:lnTo>
                      <a:pt x="19" y="18"/>
                    </a:lnTo>
                    <a:lnTo>
                      <a:pt x="17" y="13"/>
                    </a:lnTo>
                    <a:lnTo>
                      <a:pt x="16" y="8"/>
                    </a:lnTo>
                    <a:lnTo>
                      <a:pt x="13" y="5"/>
                    </a:lnTo>
                    <a:lnTo>
                      <a:pt x="11" y="0"/>
                    </a:lnTo>
                    <a:lnTo>
                      <a:pt x="8" y="4"/>
                    </a:lnTo>
                    <a:lnTo>
                      <a:pt x="6" y="7"/>
                    </a:lnTo>
                    <a:lnTo>
                      <a:pt x="3" y="12"/>
                    </a:lnTo>
                    <a:lnTo>
                      <a:pt x="0" y="15"/>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0" name="Freeform 730"/>
              <p:cNvSpPr>
                <a:spLocks/>
              </p:cNvSpPr>
              <p:nvPr/>
            </p:nvSpPr>
            <p:spPr bwMode="auto">
              <a:xfrm>
                <a:off x="2646" y="2767"/>
                <a:ext cx="60" cy="40"/>
              </a:xfrm>
              <a:custGeom>
                <a:avLst/>
                <a:gdLst>
                  <a:gd name="T0" fmla="*/ 1764 w 37"/>
                  <a:gd name="T1" fmla="*/ 368 h 25"/>
                  <a:gd name="T2" fmla="*/ 1604 w 37"/>
                  <a:gd name="T3" fmla="*/ 566 h 25"/>
                  <a:gd name="T4" fmla="*/ 1435 w 37"/>
                  <a:gd name="T5" fmla="*/ 722 h 25"/>
                  <a:gd name="T6" fmla="*/ 1289 w 37"/>
                  <a:gd name="T7" fmla="*/ 906 h 25"/>
                  <a:gd name="T8" fmla="*/ 1143 w 37"/>
                  <a:gd name="T9" fmla="*/ 1070 h 25"/>
                  <a:gd name="T10" fmla="*/ 850 w 37"/>
                  <a:gd name="T11" fmla="*/ 942 h 25"/>
                  <a:gd name="T12" fmla="*/ 615 w 37"/>
                  <a:gd name="T13" fmla="*/ 906 h 25"/>
                  <a:gd name="T14" fmla="*/ 289 w 37"/>
                  <a:gd name="T15" fmla="*/ 722 h 25"/>
                  <a:gd name="T16" fmla="*/ 0 w 37"/>
                  <a:gd name="T17" fmla="*/ 701 h 25"/>
                  <a:gd name="T18" fmla="*/ 144 w 37"/>
                  <a:gd name="T19" fmla="*/ 483 h 25"/>
                  <a:gd name="T20" fmla="*/ 289 w 37"/>
                  <a:gd name="T21" fmla="*/ 354 h 25"/>
                  <a:gd name="T22" fmla="*/ 379 w 37"/>
                  <a:gd name="T23" fmla="*/ 138 h 25"/>
                  <a:gd name="T24" fmla="*/ 524 w 37"/>
                  <a:gd name="T25" fmla="*/ 0 h 25"/>
                  <a:gd name="T26" fmla="*/ 850 w 37"/>
                  <a:gd name="T27" fmla="*/ 54 h 25"/>
                  <a:gd name="T28" fmla="*/ 1143 w 37"/>
                  <a:gd name="T29" fmla="*/ 221 h 25"/>
                  <a:gd name="T30" fmla="*/ 1435 w 37"/>
                  <a:gd name="T31" fmla="*/ 274 h 25"/>
                  <a:gd name="T32" fmla="*/ 1764 w 37"/>
                  <a:gd name="T33" fmla="*/ 368 h 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
                  <a:gd name="T52" fmla="*/ 0 h 25"/>
                  <a:gd name="T53" fmla="*/ 37 w 37"/>
                  <a:gd name="T54" fmla="*/ 25 h 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 h="25">
                    <a:moveTo>
                      <a:pt x="37" y="9"/>
                    </a:moveTo>
                    <a:lnTo>
                      <a:pt x="33" y="13"/>
                    </a:lnTo>
                    <a:lnTo>
                      <a:pt x="30" y="17"/>
                    </a:lnTo>
                    <a:lnTo>
                      <a:pt x="27" y="21"/>
                    </a:lnTo>
                    <a:lnTo>
                      <a:pt x="24" y="25"/>
                    </a:lnTo>
                    <a:lnTo>
                      <a:pt x="18" y="22"/>
                    </a:lnTo>
                    <a:lnTo>
                      <a:pt x="13" y="21"/>
                    </a:lnTo>
                    <a:lnTo>
                      <a:pt x="6" y="17"/>
                    </a:lnTo>
                    <a:lnTo>
                      <a:pt x="0" y="16"/>
                    </a:lnTo>
                    <a:lnTo>
                      <a:pt x="3" y="11"/>
                    </a:lnTo>
                    <a:lnTo>
                      <a:pt x="6" y="8"/>
                    </a:lnTo>
                    <a:lnTo>
                      <a:pt x="8" y="3"/>
                    </a:lnTo>
                    <a:lnTo>
                      <a:pt x="11" y="0"/>
                    </a:lnTo>
                    <a:lnTo>
                      <a:pt x="18" y="1"/>
                    </a:lnTo>
                    <a:lnTo>
                      <a:pt x="24" y="5"/>
                    </a:lnTo>
                    <a:lnTo>
                      <a:pt x="30" y="6"/>
                    </a:lnTo>
                    <a:lnTo>
                      <a:pt x="37" y="9"/>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1" name="Freeform 731"/>
              <p:cNvSpPr>
                <a:spLocks/>
              </p:cNvSpPr>
              <p:nvPr/>
            </p:nvSpPr>
            <p:spPr bwMode="auto">
              <a:xfrm>
                <a:off x="2687" y="2785"/>
                <a:ext cx="101" cy="91"/>
              </a:xfrm>
              <a:custGeom>
                <a:avLst/>
                <a:gdLst>
                  <a:gd name="T0" fmla="*/ 2768 w 62"/>
                  <a:gd name="T1" fmla="*/ 476 h 56"/>
                  <a:gd name="T2" fmla="*/ 2857 w 62"/>
                  <a:gd name="T3" fmla="*/ 679 h 56"/>
                  <a:gd name="T4" fmla="*/ 2914 w 62"/>
                  <a:gd name="T5" fmla="*/ 921 h 56"/>
                  <a:gd name="T6" fmla="*/ 3009 w 62"/>
                  <a:gd name="T7" fmla="*/ 1235 h 56"/>
                  <a:gd name="T8" fmla="*/ 3087 w 62"/>
                  <a:gd name="T9" fmla="*/ 1471 h 56"/>
                  <a:gd name="T10" fmla="*/ 2857 w 62"/>
                  <a:gd name="T11" fmla="*/ 1792 h 56"/>
                  <a:gd name="T12" fmla="*/ 2611 w 62"/>
                  <a:gd name="T13" fmla="*/ 2100 h 56"/>
                  <a:gd name="T14" fmla="*/ 2372 w 62"/>
                  <a:gd name="T15" fmla="*/ 2390 h 56"/>
                  <a:gd name="T16" fmla="*/ 2136 w 62"/>
                  <a:gd name="T17" fmla="*/ 2733 h 56"/>
                  <a:gd name="T18" fmla="*/ 1587 w 62"/>
                  <a:gd name="T19" fmla="*/ 2540 h 56"/>
                  <a:gd name="T20" fmla="*/ 1127 w 62"/>
                  <a:gd name="T21" fmla="*/ 2335 h 56"/>
                  <a:gd name="T22" fmla="*/ 619 w 62"/>
                  <a:gd name="T23" fmla="*/ 2155 h 56"/>
                  <a:gd name="T24" fmla="*/ 0 w 62"/>
                  <a:gd name="T25" fmla="*/ 1952 h 56"/>
                  <a:gd name="T26" fmla="*/ 204 w 62"/>
                  <a:gd name="T27" fmla="*/ 1619 h 56"/>
                  <a:gd name="T28" fmla="*/ 332 w 62"/>
                  <a:gd name="T29" fmla="*/ 1326 h 56"/>
                  <a:gd name="T30" fmla="*/ 481 w 62"/>
                  <a:gd name="T31" fmla="*/ 1090 h 56"/>
                  <a:gd name="T32" fmla="*/ 634 w 62"/>
                  <a:gd name="T33" fmla="*/ 774 h 56"/>
                  <a:gd name="T34" fmla="*/ 784 w 62"/>
                  <a:gd name="T35" fmla="*/ 622 h 56"/>
                  <a:gd name="T36" fmla="*/ 1033 w 62"/>
                  <a:gd name="T37" fmla="*/ 384 h 56"/>
                  <a:gd name="T38" fmla="*/ 1189 w 62"/>
                  <a:gd name="T39" fmla="*/ 145 h 56"/>
                  <a:gd name="T40" fmla="*/ 1346 w 62"/>
                  <a:gd name="T41" fmla="*/ 0 h 56"/>
                  <a:gd name="T42" fmla="*/ 1683 w 62"/>
                  <a:gd name="T43" fmla="*/ 89 h 56"/>
                  <a:gd name="T44" fmla="*/ 2080 w 62"/>
                  <a:gd name="T45" fmla="*/ 236 h 56"/>
                  <a:gd name="T46" fmla="*/ 2372 w 62"/>
                  <a:gd name="T47" fmla="*/ 293 h 56"/>
                  <a:gd name="T48" fmla="*/ 2768 w 62"/>
                  <a:gd name="T49" fmla="*/ 476 h 5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2"/>
                  <a:gd name="T76" fmla="*/ 0 h 56"/>
                  <a:gd name="T77" fmla="*/ 62 w 62"/>
                  <a:gd name="T78" fmla="*/ 56 h 5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2" h="56">
                    <a:moveTo>
                      <a:pt x="56" y="10"/>
                    </a:moveTo>
                    <a:lnTo>
                      <a:pt x="58" y="14"/>
                    </a:lnTo>
                    <a:lnTo>
                      <a:pt x="59" y="19"/>
                    </a:lnTo>
                    <a:lnTo>
                      <a:pt x="61" y="25"/>
                    </a:lnTo>
                    <a:lnTo>
                      <a:pt x="62" y="30"/>
                    </a:lnTo>
                    <a:lnTo>
                      <a:pt x="58" y="37"/>
                    </a:lnTo>
                    <a:lnTo>
                      <a:pt x="53" y="43"/>
                    </a:lnTo>
                    <a:lnTo>
                      <a:pt x="48" y="49"/>
                    </a:lnTo>
                    <a:lnTo>
                      <a:pt x="43" y="56"/>
                    </a:lnTo>
                    <a:lnTo>
                      <a:pt x="32" y="52"/>
                    </a:lnTo>
                    <a:lnTo>
                      <a:pt x="23" y="48"/>
                    </a:lnTo>
                    <a:lnTo>
                      <a:pt x="12" y="44"/>
                    </a:lnTo>
                    <a:lnTo>
                      <a:pt x="0" y="40"/>
                    </a:lnTo>
                    <a:lnTo>
                      <a:pt x="4" y="33"/>
                    </a:lnTo>
                    <a:lnTo>
                      <a:pt x="7" y="27"/>
                    </a:lnTo>
                    <a:lnTo>
                      <a:pt x="10" y="22"/>
                    </a:lnTo>
                    <a:lnTo>
                      <a:pt x="13" y="16"/>
                    </a:lnTo>
                    <a:lnTo>
                      <a:pt x="16" y="13"/>
                    </a:lnTo>
                    <a:lnTo>
                      <a:pt x="21" y="8"/>
                    </a:lnTo>
                    <a:lnTo>
                      <a:pt x="24" y="3"/>
                    </a:lnTo>
                    <a:lnTo>
                      <a:pt x="27" y="0"/>
                    </a:lnTo>
                    <a:lnTo>
                      <a:pt x="34" y="2"/>
                    </a:lnTo>
                    <a:lnTo>
                      <a:pt x="42" y="5"/>
                    </a:lnTo>
                    <a:lnTo>
                      <a:pt x="48" y="6"/>
                    </a:lnTo>
                    <a:lnTo>
                      <a:pt x="56"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2" name="Freeform 732"/>
              <p:cNvSpPr>
                <a:spLocks/>
              </p:cNvSpPr>
              <p:nvPr/>
            </p:nvSpPr>
            <p:spPr bwMode="auto">
              <a:xfrm>
                <a:off x="2695" y="2789"/>
                <a:ext cx="88" cy="81"/>
              </a:xfrm>
              <a:custGeom>
                <a:avLst/>
                <a:gdLst>
                  <a:gd name="T0" fmla="*/ 2378 w 54"/>
                  <a:gd name="T1" fmla="*/ 569 h 49"/>
                  <a:gd name="T2" fmla="*/ 2467 w 54"/>
                  <a:gd name="T3" fmla="*/ 775 h 49"/>
                  <a:gd name="T4" fmla="*/ 2531 w 54"/>
                  <a:gd name="T5" fmla="*/ 1022 h 49"/>
                  <a:gd name="T6" fmla="*/ 2624 w 54"/>
                  <a:gd name="T7" fmla="*/ 1225 h 49"/>
                  <a:gd name="T8" fmla="*/ 2679 w 54"/>
                  <a:gd name="T9" fmla="*/ 1508 h 49"/>
                  <a:gd name="T10" fmla="*/ 2467 w 54"/>
                  <a:gd name="T11" fmla="*/ 1908 h 49"/>
                  <a:gd name="T12" fmla="*/ 2283 w 54"/>
                  <a:gd name="T13" fmla="*/ 2118 h 49"/>
                  <a:gd name="T14" fmla="*/ 2083 w 54"/>
                  <a:gd name="T15" fmla="*/ 2380 h 49"/>
                  <a:gd name="T16" fmla="*/ 1840 w 54"/>
                  <a:gd name="T17" fmla="*/ 2741 h 49"/>
                  <a:gd name="T18" fmla="*/ 1437 w 54"/>
                  <a:gd name="T19" fmla="*/ 2572 h 49"/>
                  <a:gd name="T20" fmla="*/ 953 w 54"/>
                  <a:gd name="T21" fmla="*/ 2285 h 49"/>
                  <a:gd name="T22" fmla="*/ 481 w 54"/>
                  <a:gd name="T23" fmla="*/ 2118 h 49"/>
                  <a:gd name="T24" fmla="*/ 0 w 54"/>
                  <a:gd name="T25" fmla="*/ 1965 h 49"/>
                  <a:gd name="T26" fmla="*/ 147 w 54"/>
                  <a:gd name="T27" fmla="*/ 1689 h 49"/>
                  <a:gd name="T28" fmla="*/ 332 w 54"/>
                  <a:gd name="T29" fmla="*/ 1440 h 49"/>
                  <a:gd name="T30" fmla="*/ 391 w 54"/>
                  <a:gd name="T31" fmla="*/ 1189 h 49"/>
                  <a:gd name="T32" fmla="*/ 541 w 54"/>
                  <a:gd name="T33" fmla="*/ 871 h 49"/>
                  <a:gd name="T34" fmla="*/ 730 w 54"/>
                  <a:gd name="T35" fmla="*/ 719 h 49"/>
                  <a:gd name="T36" fmla="*/ 882 w 54"/>
                  <a:gd name="T37" fmla="*/ 435 h 49"/>
                  <a:gd name="T38" fmla="*/ 953 w 54"/>
                  <a:gd name="T39" fmla="*/ 263 h 49"/>
                  <a:gd name="T40" fmla="*/ 1100 w 54"/>
                  <a:gd name="T41" fmla="*/ 0 h 49"/>
                  <a:gd name="T42" fmla="*/ 1437 w 54"/>
                  <a:gd name="T43" fmla="*/ 96 h 49"/>
                  <a:gd name="T44" fmla="*/ 1747 w 54"/>
                  <a:gd name="T45" fmla="*/ 263 h 49"/>
                  <a:gd name="T46" fmla="*/ 2083 w 54"/>
                  <a:gd name="T47" fmla="*/ 410 h 49"/>
                  <a:gd name="T48" fmla="*/ 2378 w 54"/>
                  <a:gd name="T49" fmla="*/ 569 h 4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4"/>
                  <a:gd name="T76" fmla="*/ 0 h 49"/>
                  <a:gd name="T77" fmla="*/ 54 w 54"/>
                  <a:gd name="T78" fmla="*/ 49 h 4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4" h="49">
                    <a:moveTo>
                      <a:pt x="48" y="10"/>
                    </a:moveTo>
                    <a:lnTo>
                      <a:pt x="50" y="14"/>
                    </a:lnTo>
                    <a:lnTo>
                      <a:pt x="51" y="18"/>
                    </a:lnTo>
                    <a:lnTo>
                      <a:pt x="53" y="22"/>
                    </a:lnTo>
                    <a:lnTo>
                      <a:pt x="54" y="27"/>
                    </a:lnTo>
                    <a:lnTo>
                      <a:pt x="50" y="34"/>
                    </a:lnTo>
                    <a:lnTo>
                      <a:pt x="46" y="38"/>
                    </a:lnTo>
                    <a:lnTo>
                      <a:pt x="42" y="43"/>
                    </a:lnTo>
                    <a:lnTo>
                      <a:pt x="37" y="49"/>
                    </a:lnTo>
                    <a:lnTo>
                      <a:pt x="29" y="46"/>
                    </a:lnTo>
                    <a:lnTo>
                      <a:pt x="19" y="41"/>
                    </a:lnTo>
                    <a:lnTo>
                      <a:pt x="10" y="38"/>
                    </a:lnTo>
                    <a:lnTo>
                      <a:pt x="0" y="35"/>
                    </a:lnTo>
                    <a:lnTo>
                      <a:pt x="3" y="30"/>
                    </a:lnTo>
                    <a:lnTo>
                      <a:pt x="7" y="26"/>
                    </a:lnTo>
                    <a:lnTo>
                      <a:pt x="8" y="21"/>
                    </a:lnTo>
                    <a:lnTo>
                      <a:pt x="11" y="16"/>
                    </a:lnTo>
                    <a:lnTo>
                      <a:pt x="15" y="13"/>
                    </a:lnTo>
                    <a:lnTo>
                      <a:pt x="18" y="8"/>
                    </a:lnTo>
                    <a:lnTo>
                      <a:pt x="19" y="5"/>
                    </a:lnTo>
                    <a:lnTo>
                      <a:pt x="22" y="0"/>
                    </a:lnTo>
                    <a:lnTo>
                      <a:pt x="29" y="2"/>
                    </a:lnTo>
                    <a:lnTo>
                      <a:pt x="35" y="5"/>
                    </a:lnTo>
                    <a:lnTo>
                      <a:pt x="42" y="7"/>
                    </a:lnTo>
                    <a:lnTo>
                      <a:pt x="48" y="10"/>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3" name="Freeform 733"/>
              <p:cNvSpPr>
                <a:spLocks/>
              </p:cNvSpPr>
              <p:nvPr/>
            </p:nvSpPr>
            <p:spPr bwMode="auto">
              <a:xfrm>
                <a:off x="2752" y="2806"/>
                <a:ext cx="31" cy="64"/>
              </a:xfrm>
              <a:custGeom>
                <a:avLst/>
                <a:gdLst>
                  <a:gd name="T0" fmla="*/ 0 w 19"/>
                  <a:gd name="T1" fmla="*/ 738 h 39"/>
                  <a:gd name="T2" fmla="*/ 90 w 19"/>
                  <a:gd name="T3" fmla="*/ 1062 h 39"/>
                  <a:gd name="T4" fmla="*/ 90 w 19"/>
                  <a:gd name="T5" fmla="*/ 1406 h 39"/>
                  <a:gd name="T6" fmla="*/ 90 w 19"/>
                  <a:gd name="T7" fmla="*/ 1743 h 39"/>
                  <a:gd name="T8" fmla="*/ 90 w 19"/>
                  <a:gd name="T9" fmla="*/ 2046 h 39"/>
                  <a:gd name="T10" fmla="*/ 336 w 19"/>
                  <a:gd name="T11" fmla="*/ 1743 h 39"/>
                  <a:gd name="T12" fmla="*/ 548 w 19"/>
                  <a:gd name="T13" fmla="*/ 1462 h 39"/>
                  <a:gd name="T14" fmla="*/ 737 w 19"/>
                  <a:gd name="T15" fmla="*/ 1247 h 39"/>
                  <a:gd name="T16" fmla="*/ 956 w 19"/>
                  <a:gd name="T17" fmla="*/ 891 h 39"/>
                  <a:gd name="T18" fmla="*/ 894 w 19"/>
                  <a:gd name="T19" fmla="*/ 647 h 39"/>
                  <a:gd name="T20" fmla="*/ 798 w 19"/>
                  <a:gd name="T21" fmla="*/ 407 h 39"/>
                  <a:gd name="T22" fmla="*/ 640 w 19"/>
                  <a:gd name="T23" fmla="*/ 215 h 39"/>
                  <a:gd name="T24" fmla="*/ 548 w 19"/>
                  <a:gd name="T25" fmla="*/ 0 h 39"/>
                  <a:gd name="T26" fmla="*/ 392 w 19"/>
                  <a:gd name="T27" fmla="*/ 151 h 39"/>
                  <a:gd name="T28" fmla="*/ 336 w 19"/>
                  <a:gd name="T29" fmla="*/ 315 h 39"/>
                  <a:gd name="T30" fmla="*/ 147 w 19"/>
                  <a:gd name="T31" fmla="*/ 579 h 39"/>
                  <a:gd name="T32" fmla="*/ 0 w 19"/>
                  <a:gd name="T33" fmla="*/ 738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
                  <a:gd name="T52" fmla="*/ 0 h 39"/>
                  <a:gd name="T53" fmla="*/ 19 w 19"/>
                  <a:gd name="T54" fmla="*/ 39 h 3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 h="39">
                    <a:moveTo>
                      <a:pt x="0" y="14"/>
                    </a:moveTo>
                    <a:lnTo>
                      <a:pt x="2" y="20"/>
                    </a:lnTo>
                    <a:lnTo>
                      <a:pt x="2" y="27"/>
                    </a:lnTo>
                    <a:lnTo>
                      <a:pt x="2" y="33"/>
                    </a:lnTo>
                    <a:lnTo>
                      <a:pt x="2" y="39"/>
                    </a:lnTo>
                    <a:lnTo>
                      <a:pt x="7" y="33"/>
                    </a:lnTo>
                    <a:lnTo>
                      <a:pt x="11" y="28"/>
                    </a:lnTo>
                    <a:lnTo>
                      <a:pt x="15" y="24"/>
                    </a:lnTo>
                    <a:lnTo>
                      <a:pt x="19" y="17"/>
                    </a:lnTo>
                    <a:lnTo>
                      <a:pt x="18" y="12"/>
                    </a:lnTo>
                    <a:lnTo>
                      <a:pt x="16" y="8"/>
                    </a:lnTo>
                    <a:lnTo>
                      <a:pt x="13" y="4"/>
                    </a:lnTo>
                    <a:lnTo>
                      <a:pt x="11" y="0"/>
                    </a:lnTo>
                    <a:lnTo>
                      <a:pt x="8" y="3"/>
                    </a:lnTo>
                    <a:lnTo>
                      <a:pt x="7" y="6"/>
                    </a:lnTo>
                    <a:lnTo>
                      <a:pt x="3" y="11"/>
                    </a:lnTo>
                    <a:lnTo>
                      <a:pt x="0" y="14"/>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4" name="Freeform 734"/>
              <p:cNvSpPr>
                <a:spLocks/>
              </p:cNvSpPr>
              <p:nvPr/>
            </p:nvSpPr>
            <p:spPr bwMode="auto">
              <a:xfrm>
                <a:off x="2713" y="2789"/>
                <a:ext cx="60" cy="43"/>
              </a:xfrm>
              <a:custGeom>
                <a:avLst/>
                <a:gdLst>
                  <a:gd name="T0" fmla="*/ 1764 w 37"/>
                  <a:gd name="T1" fmla="*/ 569 h 26"/>
                  <a:gd name="T2" fmla="*/ 1617 w 37"/>
                  <a:gd name="T3" fmla="*/ 741 h 26"/>
                  <a:gd name="T4" fmla="*/ 1528 w 37"/>
                  <a:gd name="T5" fmla="*/ 1025 h 26"/>
                  <a:gd name="T6" fmla="*/ 1378 w 37"/>
                  <a:gd name="T7" fmla="*/ 1189 h 26"/>
                  <a:gd name="T8" fmla="*/ 1234 w 37"/>
                  <a:gd name="T9" fmla="*/ 1444 h 26"/>
                  <a:gd name="T10" fmla="*/ 905 w 37"/>
                  <a:gd name="T11" fmla="*/ 1226 h 26"/>
                  <a:gd name="T12" fmla="*/ 615 w 37"/>
                  <a:gd name="T13" fmla="*/ 1189 h 26"/>
                  <a:gd name="T14" fmla="*/ 323 w 37"/>
                  <a:gd name="T15" fmla="*/ 1025 h 26"/>
                  <a:gd name="T16" fmla="*/ 0 w 37"/>
                  <a:gd name="T17" fmla="*/ 873 h 26"/>
                  <a:gd name="T18" fmla="*/ 178 w 37"/>
                  <a:gd name="T19" fmla="*/ 741 h 26"/>
                  <a:gd name="T20" fmla="*/ 323 w 37"/>
                  <a:gd name="T21" fmla="*/ 448 h 26"/>
                  <a:gd name="T22" fmla="*/ 379 w 37"/>
                  <a:gd name="T23" fmla="*/ 164 h 26"/>
                  <a:gd name="T24" fmla="*/ 524 w 37"/>
                  <a:gd name="T25" fmla="*/ 0 h 26"/>
                  <a:gd name="T26" fmla="*/ 850 w 37"/>
                  <a:gd name="T27" fmla="*/ 99 h 26"/>
                  <a:gd name="T28" fmla="*/ 1143 w 37"/>
                  <a:gd name="T29" fmla="*/ 271 h 26"/>
                  <a:gd name="T30" fmla="*/ 1468 w 37"/>
                  <a:gd name="T31" fmla="*/ 413 h 26"/>
                  <a:gd name="T32" fmla="*/ 1764 w 37"/>
                  <a:gd name="T33" fmla="*/ 569 h 2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
                  <a:gd name="T52" fmla="*/ 0 h 26"/>
                  <a:gd name="T53" fmla="*/ 37 w 37"/>
                  <a:gd name="T54" fmla="*/ 26 h 2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 h="26">
                    <a:moveTo>
                      <a:pt x="37" y="10"/>
                    </a:moveTo>
                    <a:lnTo>
                      <a:pt x="34" y="13"/>
                    </a:lnTo>
                    <a:lnTo>
                      <a:pt x="32" y="18"/>
                    </a:lnTo>
                    <a:lnTo>
                      <a:pt x="29" y="21"/>
                    </a:lnTo>
                    <a:lnTo>
                      <a:pt x="26" y="26"/>
                    </a:lnTo>
                    <a:lnTo>
                      <a:pt x="19" y="22"/>
                    </a:lnTo>
                    <a:lnTo>
                      <a:pt x="13" y="21"/>
                    </a:lnTo>
                    <a:lnTo>
                      <a:pt x="7" y="18"/>
                    </a:lnTo>
                    <a:lnTo>
                      <a:pt x="0" y="16"/>
                    </a:lnTo>
                    <a:lnTo>
                      <a:pt x="4" y="13"/>
                    </a:lnTo>
                    <a:lnTo>
                      <a:pt x="7" y="8"/>
                    </a:lnTo>
                    <a:lnTo>
                      <a:pt x="8" y="3"/>
                    </a:lnTo>
                    <a:lnTo>
                      <a:pt x="11" y="0"/>
                    </a:lnTo>
                    <a:lnTo>
                      <a:pt x="18" y="2"/>
                    </a:lnTo>
                    <a:lnTo>
                      <a:pt x="24" y="5"/>
                    </a:lnTo>
                    <a:lnTo>
                      <a:pt x="31" y="7"/>
                    </a:lnTo>
                    <a:lnTo>
                      <a:pt x="37" y="10"/>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5" name="Freeform 735"/>
              <p:cNvSpPr>
                <a:spLocks/>
              </p:cNvSpPr>
              <p:nvPr/>
            </p:nvSpPr>
            <p:spPr bwMode="auto">
              <a:xfrm>
                <a:off x="2782" y="2816"/>
                <a:ext cx="101" cy="93"/>
              </a:xfrm>
              <a:custGeom>
                <a:avLst/>
                <a:gdLst>
                  <a:gd name="T0" fmla="*/ 2675 w 62"/>
                  <a:gd name="T1" fmla="*/ 548 h 57"/>
                  <a:gd name="T2" fmla="*/ 2742 w 62"/>
                  <a:gd name="T3" fmla="*/ 798 h 57"/>
                  <a:gd name="T4" fmla="*/ 2914 w 62"/>
                  <a:gd name="T5" fmla="*/ 1044 h 57"/>
                  <a:gd name="T6" fmla="*/ 2991 w 62"/>
                  <a:gd name="T7" fmla="*/ 1354 h 57"/>
                  <a:gd name="T8" fmla="*/ 3087 w 62"/>
                  <a:gd name="T9" fmla="*/ 1607 h 57"/>
                  <a:gd name="T10" fmla="*/ 2844 w 62"/>
                  <a:gd name="T11" fmla="*/ 1906 h 57"/>
                  <a:gd name="T12" fmla="*/ 2585 w 62"/>
                  <a:gd name="T13" fmla="*/ 2247 h 57"/>
                  <a:gd name="T14" fmla="*/ 2338 w 62"/>
                  <a:gd name="T15" fmla="*/ 2545 h 57"/>
                  <a:gd name="T16" fmla="*/ 2041 w 62"/>
                  <a:gd name="T17" fmla="*/ 2870 h 57"/>
                  <a:gd name="T18" fmla="*/ 1492 w 62"/>
                  <a:gd name="T19" fmla="*/ 2715 h 57"/>
                  <a:gd name="T20" fmla="*/ 1008 w 62"/>
                  <a:gd name="T21" fmla="*/ 2470 h 57"/>
                  <a:gd name="T22" fmla="*/ 541 w 62"/>
                  <a:gd name="T23" fmla="*/ 2247 h 57"/>
                  <a:gd name="T24" fmla="*/ 0 w 62"/>
                  <a:gd name="T25" fmla="*/ 2056 h 57"/>
                  <a:gd name="T26" fmla="*/ 147 w 62"/>
                  <a:gd name="T27" fmla="*/ 1759 h 57"/>
                  <a:gd name="T28" fmla="*/ 295 w 62"/>
                  <a:gd name="T29" fmla="*/ 1459 h 57"/>
                  <a:gd name="T30" fmla="*/ 448 w 62"/>
                  <a:gd name="T31" fmla="*/ 1202 h 57"/>
                  <a:gd name="T32" fmla="*/ 619 w 62"/>
                  <a:gd name="T33" fmla="*/ 894 h 57"/>
                  <a:gd name="T34" fmla="*/ 784 w 62"/>
                  <a:gd name="T35" fmla="*/ 640 h 57"/>
                  <a:gd name="T36" fmla="*/ 950 w 62"/>
                  <a:gd name="T37" fmla="*/ 392 h 57"/>
                  <a:gd name="T38" fmla="*/ 1098 w 62"/>
                  <a:gd name="T39" fmla="*/ 240 h 57"/>
                  <a:gd name="T40" fmla="*/ 1253 w 62"/>
                  <a:gd name="T41" fmla="*/ 0 h 57"/>
                  <a:gd name="T42" fmla="*/ 1642 w 62"/>
                  <a:gd name="T43" fmla="*/ 147 h 57"/>
                  <a:gd name="T44" fmla="*/ 1937 w 62"/>
                  <a:gd name="T45" fmla="*/ 240 h 57"/>
                  <a:gd name="T46" fmla="*/ 2338 w 62"/>
                  <a:gd name="T47" fmla="*/ 392 h 57"/>
                  <a:gd name="T48" fmla="*/ 2675 w 62"/>
                  <a:gd name="T49" fmla="*/ 548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2"/>
                  <a:gd name="T76" fmla="*/ 0 h 57"/>
                  <a:gd name="T77" fmla="*/ 62 w 62"/>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2" h="57">
                    <a:moveTo>
                      <a:pt x="54" y="11"/>
                    </a:moveTo>
                    <a:lnTo>
                      <a:pt x="55" y="16"/>
                    </a:lnTo>
                    <a:lnTo>
                      <a:pt x="59" y="21"/>
                    </a:lnTo>
                    <a:lnTo>
                      <a:pt x="60" y="27"/>
                    </a:lnTo>
                    <a:lnTo>
                      <a:pt x="62" y="32"/>
                    </a:lnTo>
                    <a:lnTo>
                      <a:pt x="57" y="38"/>
                    </a:lnTo>
                    <a:lnTo>
                      <a:pt x="52" y="45"/>
                    </a:lnTo>
                    <a:lnTo>
                      <a:pt x="47" y="51"/>
                    </a:lnTo>
                    <a:lnTo>
                      <a:pt x="41" y="57"/>
                    </a:lnTo>
                    <a:lnTo>
                      <a:pt x="30" y="54"/>
                    </a:lnTo>
                    <a:lnTo>
                      <a:pt x="20" y="49"/>
                    </a:lnTo>
                    <a:lnTo>
                      <a:pt x="11" y="45"/>
                    </a:lnTo>
                    <a:lnTo>
                      <a:pt x="0" y="41"/>
                    </a:lnTo>
                    <a:lnTo>
                      <a:pt x="3" y="35"/>
                    </a:lnTo>
                    <a:lnTo>
                      <a:pt x="6" y="29"/>
                    </a:lnTo>
                    <a:lnTo>
                      <a:pt x="9" y="24"/>
                    </a:lnTo>
                    <a:lnTo>
                      <a:pt x="12" y="18"/>
                    </a:lnTo>
                    <a:lnTo>
                      <a:pt x="16" y="13"/>
                    </a:lnTo>
                    <a:lnTo>
                      <a:pt x="19" y="8"/>
                    </a:lnTo>
                    <a:lnTo>
                      <a:pt x="22" y="5"/>
                    </a:lnTo>
                    <a:lnTo>
                      <a:pt x="25" y="0"/>
                    </a:lnTo>
                    <a:lnTo>
                      <a:pt x="33" y="3"/>
                    </a:lnTo>
                    <a:lnTo>
                      <a:pt x="39" y="5"/>
                    </a:lnTo>
                    <a:lnTo>
                      <a:pt x="47" y="8"/>
                    </a:lnTo>
                    <a:lnTo>
                      <a:pt x="5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6" name="Freeform 736"/>
              <p:cNvSpPr>
                <a:spLocks/>
              </p:cNvSpPr>
              <p:nvPr/>
            </p:nvSpPr>
            <p:spPr bwMode="auto">
              <a:xfrm>
                <a:off x="2788" y="2824"/>
                <a:ext cx="87" cy="78"/>
              </a:xfrm>
              <a:custGeom>
                <a:avLst/>
                <a:gdLst>
                  <a:gd name="T0" fmla="*/ 2469 w 53"/>
                  <a:gd name="T1" fmla="*/ 439 h 48"/>
                  <a:gd name="T2" fmla="*/ 2544 w 53"/>
                  <a:gd name="T3" fmla="*/ 622 h 48"/>
                  <a:gd name="T4" fmla="*/ 2646 w 53"/>
                  <a:gd name="T5" fmla="*/ 829 h 48"/>
                  <a:gd name="T6" fmla="*/ 2708 w 53"/>
                  <a:gd name="T7" fmla="*/ 1090 h 48"/>
                  <a:gd name="T8" fmla="*/ 2805 w 53"/>
                  <a:gd name="T9" fmla="*/ 1326 h 48"/>
                  <a:gd name="T10" fmla="*/ 2646 w 53"/>
                  <a:gd name="T11" fmla="*/ 1554 h 48"/>
                  <a:gd name="T12" fmla="*/ 2374 w 53"/>
                  <a:gd name="T13" fmla="*/ 1771 h 48"/>
                  <a:gd name="T14" fmla="*/ 2116 w 53"/>
                  <a:gd name="T15" fmla="*/ 2100 h 48"/>
                  <a:gd name="T16" fmla="*/ 1835 w 53"/>
                  <a:gd name="T17" fmla="*/ 2334 h 48"/>
                  <a:gd name="T18" fmla="*/ 1407 w 53"/>
                  <a:gd name="T19" fmla="*/ 2155 h 48"/>
                  <a:gd name="T20" fmla="*/ 950 w 53"/>
                  <a:gd name="T21" fmla="*/ 2007 h 48"/>
                  <a:gd name="T22" fmla="*/ 407 w 53"/>
                  <a:gd name="T23" fmla="*/ 1862 h 48"/>
                  <a:gd name="T24" fmla="*/ 0 w 53"/>
                  <a:gd name="T25" fmla="*/ 1708 h 48"/>
                  <a:gd name="T26" fmla="*/ 215 w 53"/>
                  <a:gd name="T27" fmla="*/ 1471 h 48"/>
                  <a:gd name="T28" fmla="*/ 248 w 53"/>
                  <a:gd name="T29" fmla="*/ 1235 h 48"/>
                  <a:gd name="T30" fmla="*/ 407 w 53"/>
                  <a:gd name="T31" fmla="*/ 996 h 48"/>
                  <a:gd name="T32" fmla="*/ 647 w 53"/>
                  <a:gd name="T33" fmla="*/ 679 h 48"/>
                  <a:gd name="T34" fmla="*/ 801 w 53"/>
                  <a:gd name="T35" fmla="*/ 531 h 48"/>
                  <a:gd name="T36" fmla="*/ 849 w 53"/>
                  <a:gd name="T37" fmla="*/ 293 h 48"/>
                  <a:gd name="T38" fmla="*/ 1062 w 53"/>
                  <a:gd name="T39" fmla="*/ 145 h 48"/>
                  <a:gd name="T40" fmla="*/ 1213 w 53"/>
                  <a:gd name="T41" fmla="*/ 0 h 48"/>
                  <a:gd name="T42" fmla="*/ 1550 w 53"/>
                  <a:gd name="T43" fmla="*/ 55 h 48"/>
                  <a:gd name="T44" fmla="*/ 1835 w 53"/>
                  <a:gd name="T45" fmla="*/ 236 h 48"/>
                  <a:gd name="T46" fmla="*/ 2116 w 53"/>
                  <a:gd name="T47" fmla="*/ 293 h 48"/>
                  <a:gd name="T48" fmla="*/ 2469 w 53"/>
                  <a:gd name="T49" fmla="*/ 439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3"/>
                  <a:gd name="T76" fmla="*/ 0 h 48"/>
                  <a:gd name="T77" fmla="*/ 53 w 53"/>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3" h="48">
                    <a:moveTo>
                      <a:pt x="47" y="9"/>
                    </a:moveTo>
                    <a:lnTo>
                      <a:pt x="48" y="13"/>
                    </a:lnTo>
                    <a:lnTo>
                      <a:pt x="50" y="17"/>
                    </a:lnTo>
                    <a:lnTo>
                      <a:pt x="51" y="22"/>
                    </a:lnTo>
                    <a:lnTo>
                      <a:pt x="53" y="27"/>
                    </a:lnTo>
                    <a:lnTo>
                      <a:pt x="50" y="32"/>
                    </a:lnTo>
                    <a:lnTo>
                      <a:pt x="45" y="36"/>
                    </a:lnTo>
                    <a:lnTo>
                      <a:pt x="40" y="43"/>
                    </a:lnTo>
                    <a:lnTo>
                      <a:pt x="35" y="48"/>
                    </a:lnTo>
                    <a:lnTo>
                      <a:pt x="27" y="44"/>
                    </a:lnTo>
                    <a:lnTo>
                      <a:pt x="18" y="41"/>
                    </a:lnTo>
                    <a:lnTo>
                      <a:pt x="8" y="38"/>
                    </a:lnTo>
                    <a:lnTo>
                      <a:pt x="0" y="35"/>
                    </a:lnTo>
                    <a:lnTo>
                      <a:pt x="4" y="30"/>
                    </a:lnTo>
                    <a:lnTo>
                      <a:pt x="5" y="25"/>
                    </a:lnTo>
                    <a:lnTo>
                      <a:pt x="8" y="20"/>
                    </a:lnTo>
                    <a:lnTo>
                      <a:pt x="12" y="14"/>
                    </a:lnTo>
                    <a:lnTo>
                      <a:pt x="15" y="11"/>
                    </a:lnTo>
                    <a:lnTo>
                      <a:pt x="16" y="6"/>
                    </a:lnTo>
                    <a:lnTo>
                      <a:pt x="20" y="3"/>
                    </a:lnTo>
                    <a:lnTo>
                      <a:pt x="23" y="0"/>
                    </a:lnTo>
                    <a:lnTo>
                      <a:pt x="29" y="1"/>
                    </a:lnTo>
                    <a:lnTo>
                      <a:pt x="35" y="5"/>
                    </a:lnTo>
                    <a:lnTo>
                      <a:pt x="40" y="6"/>
                    </a:lnTo>
                    <a:lnTo>
                      <a:pt x="47" y="9"/>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 name="Freeform 737"/>
              <p:cNvSpPr>
                <a:spLocks/>
              </p:cNvSpPr>
              <p:nvPr/>
            </p:nvSpPr>
            <p:spPr bwMode="auto">
              <a:xfrm>
                <a:off x="2805" y="2824"/>
                <a:ext cx="62" cy="39"/>
              </a:xfrm>
              <a:custGeom>
                <a:avLst/>
                <a:gdLst>
                  <a:gd name="T0" fmla="*/ 1906 w 38"/>
                  <a:gd name="T1" fmla="*/ 439 h 24"/>
                  <a:gd name="T2" fmla="*/ 1759 w 38"/>
                  <a:gd name="T3" fmla="*/ 622 h 24"/>
                  <a:gd name="T4" fmla="*/ 1607 w 38"/>
                  <a:gd name="T5" fmla="*/ 774 h 24"/>
                  <a:gd name="T6" fmla="*/ 1459 w 38"/>
                  <a:gd name="T7" fmla="*/ 996 h 24"/>
                  <a:gd name="T8" fmla="*/ 1260 w 38"/>
                  <a:gd name="T9" fmla="*/ 1159 h 24"/>
                  <a:gd name="T10" fmla="*/ 956 w 38"/>
                  <a:gd name="T11" fmla="*/ 996 h 24"/>
                  <a:gd name="T12" fmla="*/ 640 w 38"/>
                  <a:gd name="T13" fmla="*/ 921 h 24"/>
                  <a:gd name="T14" fmla="*/ 300 w 38"/>
                  <a:gd name="T15" fmla="*/ 774 h 24"/>
                  <a:gd name="T16" fmla="*/ 0 w 38"/>
                  <a:gd name="T17" fmla="*/ 679 h 24"/>
                  <a:gd name="T18" fmla="*/ 147 w 38"/>
                  <a:gd name="T19" fmla="*/ 531 h 24"/>
                  <a:gd name="T20" fmla="*/ 300 w 38"/>
                  <a:gd name="T21" fmla="*/ 293 h 24"/>
                  <a:gd name="T22" fmla="*/ 489 w 38"/>
                  <a:gd name="T23" fmla="*/ 145 h 24"/>
                  <a:gd name="T24" fmla="*/ 640 w 38"/>
                  <a:gd name="T25" fmla="*/ 0 h 24"/>
                  <a:gd name="T26" fmla="*/ 956 w 38"/>
                  <a:gd name="T27" fmla="*/ 55 h 24"/>
                  <a:gd name="T28" fmla="*/ 1260 w 38"/>
                  <a:gd name="T29" fmla="*/ 236 h 24"/>
                  <a:gd name="T30" fmla="*/ 1607 w 38"/>
                  <a:gd name="T31" fmla="*/ 293 h 24"/>
                  <a:gd name="T32" fmla="*/ 1906 w 38"/>
                  <a:gd name="T33" fmla="*/ 439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8"/>
                  <a:gd name="T52" fmla="*/ 0 h 24"/>
                  <a:gd name="T53" fmla="*/ 38 w 38"/>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8" h="24">
                    <a:moveTo>
                      <a:pt x="38" y="9"/>
                    </a:moveTo>
                    <a:lnTo>
                      <a:pt x="35" y="13"/>
                    </a:lnTo>
                    <a:lnTo>
                      <a:pt x="32" y="16"/>
                    </a:lnTo>
                    <a:lnTo>
                      <a:pt x="29" y="20"/>
                    </a:lnTo>
                    <a:lnTo>
                      <a:pt x="25" y="24"/>
                    </a:lnTo>
                    <a:lnTo>
                      <a:pt x="19" y="20"/>
                    </a:lnTo>
                    <a:lnTo>
                      <a:pt x="13" y="19"/>
                    </a:lnTo>
                    <a:lnTo>
                      <a:pt x="6" y="16"/>
                    </a:lnTo>
                    <a:lnTo>
                      <a:pt x="0" y="14"/>
                    </a:lnTo>
                    <a:lnTo>
                      <a:pt x="3" y="11"/>
                    </a:lnTo>
                    <a:lnTo>
                      <a:pt x="6" y="6"/>
                    </a:lnTo>
                    <a:lnTo>
                      <a:pt x="10" y="3"/>
                    </a:lnTo>
                    <a:lnTo>
                      <a:pt x="13" y="0"/>
                    </a:lnTo>
                    <a:lnTo>
                      <a:pt x="19" y="1"/>
                    </a:lnTo>
                    <a:lnTo>
                      <a:pt x="25" y="5"/>
                    </a:lnTo>
                    <a:lnTo>
                      <a:pt x="32" y="6"/>
                    </a:lnTo>
                    <a:lnTo>
                      <a:pt x="38" y="9"/>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 name="Freeform 738"/>
              <p:cNvSpPr>
                <a:spLocks/>
              </p:cNvSpPr>
              <p:nvPr/>
            </p:nvSpPr>
            <p:spPr bwMode="auto">
              <a:xfrm>
                <a:off x="2845" y="2839"/>
                <a:ext cx="30" cy="63"/>
              </a:xfrm>
              <a:custGeom>
                <a:avLst/>
                <a:gdLst>
                  <a:gd name="T0" fmla="*/ 0 w 18"/>
                  <a:gd name="T1" fmla="*/ 696 h 39"/>
                  <a:gd name="T2" fmla="*/ 0 w 18"/>
                  <a:gd name="T3" fmla="*/ 981 h 39"/>
                  <a:gd name="T4" fmla="*/ 0 w 18"/>
                  <a:gd name="T5" fmla="*/ 1213 h 39"/>
                  <a:gd name="T6" fmla="*/ 0 w 18"/>
                  <a:gd name="T7" fmla="*/ 1496 h 39"/>
                  <a:gd name="T8" fmla="*/ 0 w 18"/>
                  <a:gd name="T9" fmla="*/ 1816 h 39"/>
                  <a:gd name="T10" fmla="*/ 287 w 18"/>
                  <a:gd name="T11" fmla="*/ 1585 h 39"/>
                  <a:gd name="T12" fmla="*/ 603 w 18"/>
                  <a:gd name="T13" fmla="*/ 1265 h 39"/>
                  <a:gd name="T14" fmla="*/ 903 w 18"/>
                  <a:gd name="T15" fmla="*/ 1069 h 39"/>
                  <a:gd name="T16" fmla="*/ 1063 w 18"/>
                  <a:gd name="T17" fmla="*/ 838 h 39"/>
                  <a:gd name="T18" fmla="*/ 963 w 18"/>
                  <a:gd name="T19" fmla="*/ 607 h 39"/>
                  <a:gd name="T20" fmla="*/ 903 w 18"/>
                  <a:gd name="T21" fmla="*/ 376 h 39"/>
                  <a:gd name="T22" fmla="*/ 797 w 18"/>
                  <a:gd name="T23" fmla="*/ 178 h 39"/>
                  <a:gd name="T24" fmla="*/ 708 w 18"/>
                  <a:gd name="T25" fmla="*/ 0 h 39"/>
                  <a:gd name="T26" fmla="*/ 478 w 18"/>
                  <a:gd name="T27" fmla="*/ 178 h 39"/>
                  <a:gd name="T28" fmla="*/ 287 w 18"/>
                  <a:gd name="T29" fmla="*/ 321 h 39"/>
                  <a:gd name="T30" fmla="*/ 255 w 18"/>
                  <a:gd name="T31" fmla="*/ 519 h 39"/>
                  <a:gd name="T32" fmla="*/ 0 w 18"/>
                  <a:gd name="T33" fmla="*/ 696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
                  <a:gd name="T52" fmla="*/ 0 h 39"/>
                  <a:gd name="T53" fmla="*/ 18 w 18"/>
                  <a:gd name="T54" fmla="*/ 39 h 3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 h="39">
                    <a:moveTo>
                      <a:pt x="0" y="15"/>
                    </a:moveTo>
                    <a:lnTo>
                      <a:pt x="0" y="21"/>
                    </a:lnTo>
                    <a:lnTo>
                      <a:pt x="0" y="26"/>
                    </a:lnTo>
                    <a:lnTo>
                      <a:pt x="0" y="32"/>
                    </a:lnTo>
                    <a:lnTo>
                      <a:pt x="0" y="39"/>
                    </a:lnTo>
                    <a:lnTo>
                      <a:pt x="5" y="34"/>
                    </a:lnTo>
                    <a:lnTo>
                      <a:pt x="10" y="27"/>
                    </a:lnTo>
                    <a:lnTo>
                      <a:pt x="15" y="23"/>
                    </a:lnTo>
                    <a:lnTo>
                      <a:pt x="18" y="18"/>
                    </a:lnTo>
                    <a:lnTo>
                      <a:pt x="16" y="13"/>
                    </a:lnTo>
                    <a:lnTo>
                      <a:pt x="15" y="8"/>
                    </a:lnTo>
                    <a:lnTo>
                      <a:pt x="13" y="4"/>
                    </a:lnTo>
                    <a:lnTo>
                      <a:pt x="12" y="0"/>
                    </a:lnTo>
                    <a:lnTo>
                      <a:pt x="8" y="4"/>
                    </a:lnTo>
                    <a:lnTo>
                      <a:pt x="5" y="7"/>
                    </a:lnTo>
                    <a:lnTo>
                      <a:pt x="4" y="11"/>
                    </a:lnTo>
                    <a:lnTo>
                      <a:pt x="0" y="15"/>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 name="Freeform 739"/>
              <p:cNvSpPr>
                <a:spLocks/>
              </p:cNvSpPr>
              <p:nvPr/>
            </p:nvSpPr>
            <p:spPr bwMode="auto">
              <a:xfrm>
                <a:off x="2845" y="2839"/>
                <a:ext cx="105" cy="94"/>
              </a:xfrm>
              <a:custGeom>
                <a:avLst/>
                <a:gdLst>
                  <a:gd name="T0" fmla="*/ 2950 w 64"/>
                  <a:gd name="T1" fmla="*/ 523 h 58"/>
                  <a:gd name="T2" fmla="*/ 3042 w 64"/>
                  <a:gd name="T3" fmla="*/ 757 h 58"/>
                  <a:gd name="T4" fmla="*/ 3198 w 64"/>
                  <a:gd name="T5" fmla="*/ 993 h 58"/>
                  <a:gd name="T6" fmla="*/ 3260 w 64"/>
                  <a:gd name="T7" fmla="*/ 1282 h 58"/>
                  <a:gd name="T8" fmla="*/ 3357 w 64"/>
                  <a:gd name="T9" fmla="*/ 1520 h 58"/>
                  <a:gd name="T10" fmla="*/ 3101 w 64"/>
                  <a:gd name="T11" fmla="*/ 1844 h 58"/>
                  <a:gd name="T12" fmla="*/ 2853 w 64"/>
                  <a:gd name="T13" fmla="*/ 2138 h 58"/>
                  <a:gd name="T14" fmla="*/ 2633 w 64"/>
                  <a:gd name="T15" fmla="*/ 2447 h 58"/>
                  <a:gd name="T16" fmla="*/ 2261 w 64"/>
                  <a:gd name="T17" fmla="*/ 2755 h 58"/>
                  <a:gd name="T18" fmla="*/ 1798 w 64"/>
                  <a:gd name="T19" fmla="*/ 2593 h 58"/>
                  <a:gd name="T20" fmla="*/ 1211 w 64"/>
                  <a:gd name="T21" fmla="*/ 2374 h 58"/>
                  <a:gd name="T22" fmla="*/ 646 w 64"/>
                  <a:gd name="T23" fmla="*/ 2138 h 58"/>
                  <a:gd name="T24" fmla="*/ 0 w 64"/>
                  <a:gd name="T25" fmla="*/ 1989 h 58"/>
                  <a:gd name="T26" fmla="*/ 215 w 64"/>
                  <a:gd name="T27" fmla="*/ 1666 h 58"/>
                  <a:gd name="T28" fmla="*/ 407 w 64"/>
                  <a:gd name="T29" fmla="*/ 1374 h 58"/>
                  <a:gd name="T30" fmla="*/ 646 w 64"/>
                  <a:gd name="T31" fmla="*/ 1138 h 58"/>
                  <a:gd name="T32" fmla="*/ 794 w 64"/>
                  <a:gd name="T33" fmla="*/ 848 h 58"/>
                  <a:gd name="T34" fmla="*/ 950 w 64"/>
                  <a:gd name="T35" fmla="*/ 702 h 58"/>
                  <a:gd name="T36" fmla="*/ 1096 w 64"/>
                  <a:gd name="T37" fmla="*/ 467 h 58"/>
                  <a:gd name="T38" fmla="*/ 1247 w 64"/>
                  <a:gd name="T39" fmla="*/ 233 h 58"/>
                  <a:gd name="T40" fmla="*/ 1404 w 64"/>
                  <a:gd name="T41" fmla="*/ 0 h 58"/>
                  <a:gd name="T42" fmla="*/ 1833 w 64"/>
                  <a:gd name="T43" fmla="*/ 178 h 58"/>
                  <a:gd name="T44" fmla="*/ 2205 w 64"/>
                  <a:gd name="T45" fmla="*/ 233 h 58"/>
                  <a:gd name="T46" fmla="*/ 2633 w 64"/>
                  <a:gd name="T47" fmla="*/ 378 h 58"/>
                  <a:gd name="T48" fmla="*/ 2950 w 64"/>
                  <a:gd name="T49" fmla="*/ 523 h 5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4"/>
                  <a:gd name="T76" fmla="*/ 0 h 58"/>
                  <a:gd name="T77" fmla="*/ 64 w 64"/>
                  <a:gd name="T78" fmla="*/ 58 h 5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4" h="58">
                    <a:moveTo>
                      <a:pt x="56" y="11"/>
                    </a:moveTo>
                    <a:lnTo>
                      <a:pt x="58" y="16"/>
                    </a:lnTo>
                    <a:lnTo>
                      <a:pt x="61" y="21"/>
                    </a:lnTo>
                    <a:lnTo>
                      <a:pt x="62" y="27"/>
                    </a:lnTo>
                    <a:lnTo>
                      <a:pt x="64" y="32"/>
                    </a:lnTo>
                    <a:lnTo>
                      <a:pt x="59" y="39"/>
                    </a:lnTo>
                    <a:lnTo>
                      <a:pt x="54" y="45"/>
                    </a:lnTo>
                    <a:lnTo>
                      <a:pt x="50" y="51"/>
                    </a:lnTo>
                    <a:lnTo>
                      <a:pt x="43" y="58"/>
                    </a:lnTo>
                    <a:lnTo>
                      <a:pt x="34" y="54"/>
                    </a:lnTo>
                    <a:lnTo>
                      <a:pt x="23" y="50"/>
                    </a:lnTo>
                    <a:lnTo>
                      <a:pt x="12" y="45"/>
                    </a:lnTo>
                    <a:lnTo>
                      <a:pt x="0" y="42"/>
                    </a:lnTo>
                    <a:lnTo>
                      <a:pt x="4" y="35"/>
                    </a:lnTo>
                    <a:lnTo>
                      <a:pt x="8" y="29"/>
                    </a:lnTo>
                    <a:lnTo>
                      <a:pt x="12" y="24"/>
                    </a:lnTo>
                    <a:lnTo>
                      <a:pt x="15" y="18"/>
                    </a:lnTo>
                    <a:lnTo>
                      <a:pt x="18" y="15"/>
                    </a:lnTo>
                    <a:lnTo>
                      <a:pt x="21" y="10"/>
                    </a:lnTo>
                    <a:lnTo>
                      <a:pt x="24" y="5"/>
                    </a:lnTo>
                    <a:lnTo>
                      <a:pt x="27" y="0"/>
                    </a:lnTo>
                    <a:lnTo>
                      <a:pt x="35" y="4"/>
                    </a:lnTo>
                    <a:lnTo>
                      <a:pt x="42" y="5"/>
                    </a:lnTo>
                    <a:lnTo>
                      <a:pt x="50" y="8"/>
                    </a:lnTo>
                    <a:lnTo>
                      <a:pt x="5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 name="Freeform 740"/>
              <p:cNvSpPr>
                <a:spLocks/>
              </p:cNvSpPr>
              <p:nvPr/>
            </p:nvSpPr>
            <p:spPr bwMode="auto">
              <a:xfrm>
                <a:off x="2857" y="2847"/>
                <a:ext cx="85" cy="78"/>
              </a:xfrm>
              <a:custGeom>
                <a:avLst/>
                <a:gdLst>
                  <a:gd name="T0" fmla="*/ 2349 w 52"/>
                  <a:gd name="T1" fmla="*/ 476 h 48"/>
                  <a:gd name="T2" fmla="*/ 2408 w 52"/>
                  <a:gd name="T3" fmla="*/ 679 h 48"/>
                  <a:gd name="T4" fmla="*/ 2498 w 52"/>
                  <a:gd name="T5" fmla="*/ 863 h 48"/>
                  <a:gd name="T6" fmla="*/ 2589 w 52"/>
                  <a:gd name="T7" fmla="*/ 1090 h 48"/>
                  <a:gd name="T8" fmla="*/ 2648 w 52"/>
                  <a:gd name="T9" fmla="*/ 1326 h 48"/>
                  <a:gd name="T10" fmla="*/ 2408 w 52"/>
                  <a:gd name="T11" fmla="*/ 1554 h 48"/>
                  <a:gd name="T12" fmla="*/ 2249 w 52"/>
                  <a:gd name="T13" fmla="*/ 1792 h 48"/>
                  <a:gd name="T14" fmla="*/ 2022 w 52"/>
                  <a:gd name="T15" fmla="*/ 2100 h 48"/>
                  <a:gd name="T16" fmla="*/ 1836 w 52"/>
                  <a:gd name="T17" fmla="*/ 2334 h 48"/>
                  <a:gd name="T18" fmla="*/ 1376 w 52"/>
                  <a:gd name="T19" fmla="*/ 2189 h 48"/>
                  <a:gd name="T20" fmla="*/ 879 w 52"/>
                  <a:gd name="T21" fmla="*/ 2007 h 48"/>
                  <a:gd name="T22" fmla="*/ 400 w 52"/>
                  <a:gd name="T23" fmla="*/ 1862 h 48"/>
                  <a:gd name="T24" fmla="*/ 0 w 52"/>
                  <a:gd name="T25" fmla="*/ 1708 h 48"/>
                  <a:gd name="T26" fmla="*/ 150 w 52"/>
                  <a:gd name="T27" fmla="*/ 1471 h 48"/>
                  <a:gd name="T28" fmla="*/ 245 w 52"/>
                  <a:gd name="T29" fmla="*/ 1256 h 48"/>
                  <a:gd name="T30" fmla="*/ 400 w 52"/>
                  <a:gd name="T31" fmla="*/ 1011 h 48"/>
                  <a:gd name="T32" fmla="*/ 551 w 52"/>
                  <a:gd name="T33" fmla="*/ 774 h 48"/>
                  <a:gd name="T34" fmla="*/ 721 w 52"/>
                  <a:gd name="T35" fmla="*/ 531 h 48"/>
                  <a:gd name="T36" fmla="*/ 812 w 52"/>
                  <a:gd name="T37" fmla="*/ 384 h 48"/>
                  <a:gd name="T38" fmla="*/ 969 w 52"/>
                  <a:gd name="T39" fmla="*/ 145 h 48"/>
                  <a:gd name="T40" fmla="*/ 1123 w 52"/>
                  <a:gd name="T41" fmla="*/ 0 h 48"/>
                  <a:gd name="T42" fmla="*/ 1437 w 52"/>
                  <a:gd name="T43" fmla="*/ 89 h 48"/>
                  <a:gd name="T44" fmla="*/ 1769 w 52"/>
                  <a:gd name="T45" fmla="*/ 236 h 48"/>
                  <a:gd name="T46" fmla="*/ 2022 w 52"/>
                  <a:gd name="T47" fmla="*/ 293 h 48"/>
                  <a:gd name="T48" fmla="*/ 2349 w 52"/>
                  <a:gd name="T49" fmla="*/ 476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
                  <a:gd name="T76" fmla="*/ 0 h 48"/>
                  <a:gd name="T77" fmla="*/ 52 w 52"/>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 h="48">
                    <a:moveTo>
                      <a:pt x="46" y="10"/>
                    </a:moveTo>
                    <a:lnTo>
                      <a:pt x="47" y="14"/>
                    </a:lnTo>
                    <a:lnTo>
                      <a:pt x="49" y="18"/>
                    </a:lnTo>
                    <a:lnTo>
                      <a:pt x="51" y="22"/>
                    </a:lnTo>
                    <a:lnTo>
                      <a:pt x="52" y="27"/>
                    </a:lnTo>
                    <a:lnTo>
                      <a:pt x="47" y="32"/>
                    </a:lnTo>
                    <a:lnTo>
                      <a:pt x="44" y="37"/>
                    </a:lnTo>
                    <a:lnTo>
                      <a:pt x="40" y="43"/>
                    </a:lnTo>
                    <a:lnTo>
                      <a:pt x="36" y="48"/>
                    </a:lnTo>
                    <a:lnTo>
                      <a:pt x="27" y="45"/>
                    </a:lnTo>
                    <a:lnTo>
                      <a:pt x="17" y="41"/>
                    </a:lnTo>
                    <a:lnTo>
                      <a:pt x="8" y="38"/>
                    </a:lnTo>
                    <a:lnTo>
                      <a:pt x="0" y="35"/>
                    </a:lnTo>
                    <a:lnTo>
                      <a:pt x="3" y="30"/>
                    </a:lnTo>
                    <a:lnTo>
                      <a:pt x="5" y="26"/>
                    </a:lnTo>
                    <a:lnTo>
                      <a:pt x="8" y="21"/>
                    </a:lnTo>
                    <a:lnTo>
                      <a:pt x="11" y="16"/>
                    </a:lnTo>
                    <a:lnTo>
                      <a:pt x="14" y="11"/>
                    </a:lnTo>
                    <a:lnTo>
                      <a:pt x="16" y="8"/>
                    </a:lnTo>
                    <a:lnTo>
                      <a:pt x="19" y="3"/>
                    </a:lnTo>
                    <a:lnTo>
                      <a:pt x="22" y="0"/>
                    </a:lnTo>
                    <a:lnTo>
                      <a:pt x="28" y="2"/>
                    </a:lnTo>
                    <a:lnTo>
                      <a:pt x="35" y="5"/>
                    </a:lnTo>
                    <a:lnTo>
                      <a:pt x="40" y="6"/>
                    </a:lnTo>
                    <a:lnTo>
                      <a:pt x="46" y="10"/>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 name="Freeform 741"/>
              <p:cNvSpPr>
                <a:spLocks/>
              </p:cNvSpPr>
              <p:nvPr/>
            </p:nvSpPr>
            <p:spPr bwMode="auto">
              <a:xfrm>
                <a:off x="2875" y="2847"/>
                <a:ext cx="57" cy="39"/>
              </a:xfrm>
              <a:custGeom>
                <a:avLst/>
                <a:gdLst>
                  <a:gd name="T0" fmla="*/ 1731 w 35"/>
                  <a:gd name="T1" fmla="*/ 476 h 24"/>
                  <a:gd name="T2" fmla="*/ 1581 w 35"/>
                  <a:gd name="T3" fmla="*/ 622 h 24"/>
                  <a:gd name="T4" fmla="*/ 1490 w 35"/>
                  <a:gd name="T5" fmla="*/ 774 h 24"/>
                  <a:gd name="T6" fmla="*/ 1342 w 35"/>
                  <a:gd name="T7" fmla="*/ 1011 h 24"/>
                  <a:gd name="T8" fmla="*/ 1189 w 35"/>
                  <a:gd name="T9" fmla="*/ 1159 h 24"/>
                  <a:gd name="T10" fmla="*/ 860 w 35"/>
                  <a:gd name="T11" fmla="*/ 1090 h 24"/>
                  <a:gd name="T12" fmla="*/ 541 w 35"/>
                  <a:gd name="T13" fmla="*/ 921 h 24"/>
                  <a:gd name="T14" fmla="*/ 239 w 35"/>
                  <a:gd name="T15" fmla="*/ 863 h 24"/>
                  <a:gd name="T16" fmla="*/ 0 w 35"/>
                  <a:gd name="T17" fmla="*/ 774 h 24"/>
                  <a:gd name="T18" fmla="*/ 147 w 35"/>
                  <a:gd name="T19" fmla="*/ 531 h 24"/>
                  <a:gd name="T20" fmla="*/ 239 w 35"/>
                  <a:gd name="T21" fmla="*/ 384 h 24"/>
                  <a:gd name="T22" fmla="*/ 389 w 35"/>
                  <a:gd name="T23" fmla="*/ 145 h 24"/>
                  <a:gd name="T24" fmla="*/ 541 w 35"/>
                  <a:gd name="T25" fmla="*/ 0 h 24"/>
                  <a:gd name="T26" fmla="*/ 860 w 35"/>
                  <a:gd name="T27" fmla="*/ 89 h 24"/>
                  <a:gd name="T28" fmla="*/ 1189 w 35"/>
                  <a:gd name="T29" fmla="*/ 236 h 24"/>
                  <a:gd name="T30" fmla="*/ 1490 w 35"/>
                  <a:gd name="T31" fmla="*/ 293 h 24"/>
                  <a:gd name="T32" fmla="*/ 1731 w 35"/>
                  <a:gd name="T33" fmla="*/ 476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5"/>
                  <a:gd name="T52" fmla="*/ 0 h 24"/>
                  <a:gd name="T53" fmla="*/ 35 w 35"/>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5" h="24">
                    <a:moveTo>
                      <a:pt x="35" y="10"/>
                    </a:moveTo>
                    <a:lnTo>
                      <a:pt x="32" y="13"/>
                    </a:lnTo>
                    <a:lnTo>
                      <a:pt x="30" y="16"/>
                    </a:lnTo>
                    <a:lnTo>
                      <a:pt x="27" y="21"/>
                    </a:lnTo>
                    <a:lnTo>
                      <a:pt x="24" y="24"/>
                    </a:lnTo>
                    <a:lnTo>
                      <a:pt x="17" y="22"/>
                    </a:lnTo>
                    <a:lnTo>
                      <a:pt x="11" y="19"/>
                    </a:lnTo>
                    <a:lnTo>
                      <a:pt x="5" y="18"/>
                    </a:lnTo>
                    <a:lnTo>
                      <a:pt x="0" y="16"/>
                    </a:lnTo>
                    <a:lnTo>
                      <a:pt x="3" y="11"/>
                    </a:lnTo>
                    <a:lnTo>
                      <a:pt x="5" y="8"/>
                    </a:lnTo>
                    <a:lnTo>
                      <a:pt x="8" y="3"/>
                    </a:lnTo>
                    <a:lnTo>
                      <a:pt x="11" y="0"/>
                    </a:lnTo>
                    <a:lnTo>
                      <a:pt x="17" y="2"/>
                    </a:lnTo>
                    <a:lnTo>
                      <a:pt x="24" y="5"/>
                    </a:lnTo>
                    <a:lnTo>
                      <a:pt x="30" y="6"/>
                    </a:lnTo>
                    <a:lnTo>
                      <a:pt x="35" y="10"/>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 name="Freeform 742"/>
              <p:cNvSpPr>
                <a:spLocks/>
              </p:cNvSpPr>
              <p:nvPr/>
            </p:nvSpPr>
            <p:spPr bwMode="auto">
              <a:xfrm>
                <a:off x="2914" y="2863"/>
                <a:ext cx="28" cy="62"/>
              </a:xfrm>
              <a:custGeom>
                <a:avLst/>
                <a:gdLst>
                  <a:gd name="T0" fmla="*/ 0 w 17"/>
                  <a:gd name="T1" fmla="*/ 716 h 38"/>
                  <a:gd name="T2" fmla="*/ 0 w 17"/>
                  <a:gd name="T3" fmla="*/ 1020 h 38"/>
                  <a:gd name="T4" fmla="*/ 0 w 17"/>
                  <a:gd name="T5" fmla="*/ 1260 h 38"/>
                  <a:gd name="T6" fmla="*/ 0 w 17"/>
                  <a:gd name="T7" fmla="*/ 1560 h 38"/>
                  <a:gd name="T8" fmla="*/ 58 w 17"/>
                  <a:gd name="T9" fmla="*/ 1906 h 38"/>
                  <a:gd name="T10" fmla="*/ 260 w 17"/>
                  <a:gd name="T11" fmla="*/ 1664 h 38"/>
                  <a:gd name="T12" fmla="*/ 499 w 17"/>
                  <a:gd name="T13" fmla="*/ 1354 h 38"/>
                  <a:gd name="T14" fmla="*/ 657 w 17"/>
                  <a:gd name="T15" fmla="*/ 1113 h 38"/>
                  <a:gd name="T16" fmla="*/ 919 w 17"/>
                  <a:gd name="T17" fmla="*/ 865 h 38"/>
                  <a:gd name="T18" fmla="*/ 863 w 17"/>
                  <a:gd name="T19" fmla="*/ 625 h 38"/>
                  <a:gd name="T20" fmla="*/ 764 w 17"/>
                  <a:gd name="T21" fmla="*/ 392 h 38"/>
                  <a:gd name="T22" fmla="*/ 657 w 17"/>
                  <a:gd name="T23" fmla="*/ 206 h 38"/>
                  <a:gd name="T24" fmla="*/ 595 w 17"/>
                  <a:gd name="T25" fmla="*/ 0 h 38"/>
                  <a:gd name="T26" fmla="*/ 428 w 17"/>
                  <a:gd name="T27" fmla="*/ 147 h 38"/>
                  <a:gd name="T28" fmla="*/ 318 w 17"/>
                  <a:gd name="T29" fmla="*/ 300 h 38"/>
                  <a:gd name="T30" fmla="*/ 158 w 17"/>
                  <a:gd name="T31" fmla="*/ 548 h 38"/>
                  <a:gd name="T32" fmla="*/ 0 w 17"/>
                  <a:gd name="T33" fmla="*/ 716 h 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
                  <a:gd name="T52" fmla="*/ 0 h 38"/>
                  <a:gd name="T53" fmla="*/ 17 w 17"/>
                  <a:gd name="T54" fmla="*/ 38 h 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 h="38">
                    <a:moveTo>
                      <a:pt x="0" y="14"/>
                    </a:moveTo>
                    <a:lnTo>
                      <a:pt x="0" y="20"/>
                    </a:lnTo>
                    <a:lnTo>
                      <a:pt x="0" y="25"/>
                    </a:lnTo>
                    <a:lnTo>
                      <a:pt x="0" y="31"/>
                    </a:lnTo>
                    <a:lnTo>
                      <a:pt x="1" y="38"/>
                    </a:lnTo>
                    <a:lnTo>
                      <a:pt x="5" y="33"/>
                    </a:lnTo>
                    <a:lnTo>
                      <a:pt x="9" y="27"/>
                    </a:lnTo>
                    <a:lnTo>
                      <a:pt x="12" y="22"/>
                    </a:lnTo>
                    <a:lnTo>
                      <a:pt x="17" y="17"/>
                    </a:lnTo>
                    <a:lnTo>
                      <a:pt x="16" y="12"/>
                    </a:lnTo>
                    <a:lnTo>
                      <a:pt x="14" y="8"/>
                    </a:lnTo>
                    <a:lnTo>
                      <a:pt x="12" y="4"/>
                    </a:lnTo>
                    <a:lnTo>
                      <a:pt x="11" y="0"/>
                    </a:lnTo>
                    <a:lnTo>
                      <a:pt x="8" y="3"/>
                    </a:lnTo>
                    <a:lnTo>
                      <a:pt x="6" y="6"/>
                    </a:lnTo>
                    <a:lnTo>
                      <a:pt x="3" y="11"/>
                    </a:lnTo>
                    <a:lnTo>
                      <a:pt x="0" y="14"/>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 name="Freeform 743"/>
              <p:cNvSpPr>
                <a:spLocks/>
              </p:cNvSpPr>
              <p:nvPr/>
            </p:nvSpPr>
            <p:spPr bwMode="auto">
              <a:xfrm>
                <a:off x="2916" y="2863"/>
                <a:ext cx="101" cy="93"/>
              </a:xfrm>
              <a:custGeom>
                <a:avLst/>
                <a:gdLst>
                  <a:gd name="T0" fmla="*/ 2675 w 62"/>
                  <a:gd name="T1" fmla="*/ 548 h 57"/>
                  <a:gd name="T2" fmla="*/ 2768 w 62"/>
                  <a:gd name="T3" fmla="*/ 798 h 57"/>
                  <a:gd name="T4" fmla="*/ 2914 w 62"/>
                  <a:gd name="T5" fmla="*/ 1020 h 57"/>
                  <a:gd name="T6" fmla="*/ 3009 w 62"/>
                  <a:gd name="T7" fmla="*/ 1354 h 57"/>
                  <a:gd name="T8" fmla="*/ 3087 w 62"/>
                  <a:gd name="T9" fmla="*/ 1560 h 57"/>
                  <a:gd name="T10" fmla="*/ 2857 w 62"/>
                  <a:gd name="T11" fmla="*/ 1906 h 57"/>
                  <a:gd name="T12" fmla="*/ 2611 w 62"/>
                  <a:gd name="T13" fmla="*/ 2209 h 57"/>
                  <a:gd name="T14" fmla="*/ 2372 w 62"/>
                  <a:gd name="T15" fmla="*/ 2545 h 57"/>
                  <a:gd name="T16" fmla="*/ 2136 w 62"/>
                  <a:gd name="T17" fmla="*/ 2870 h 57"/>
                  <a:gd name="T18" fmla="*/ 1587 w 62"/>
                  <a:gd name="T19" fmla="*/ 2715 h 57"/>
                  <a:gd name="T20" fmla="*/ 1033 w 62"/>
                  <a:gd name="T21" fmla="*/ 2470 h 57"/>
                  <a:gd name="T22" fmla="*/ 541 w 62"/>
                  <a:gd name="T23" fmla="*/ 2302 h 57"/>
                  <a:gd name="T24" fmla="*/ 0 w 62"/>
                  <a:gd name="T25" fmla="*/ 2056 h 57"/>
                  <a:gd name="T26" fmla="*/ 204 w 62"/>
                  <a:gd name="T27" fmla="*/ 1759 h 57"/>
                  <a:gd name="T28" fmla="*/ 332 w 62"/>
                  <a:gd name="T29" fmla="*/ 1411 h 57"/>
                  <a:gd name="T30" fmla="*/ 481 w 62"/>
                  <a:gd name="T31" fmla="*/ 1202 h 57"/>
                  <a:gd name="T32" fmla="*/ 634 w 62"/>
                  <a:gd name="T33" fmla="*/ 865 h 57"/>
                  <a:gd name="T34" fmla="*/ 784 w 62"/>
                  <a:gd name="T35" fmla="*/ 716 h 57"/>
                  <a:gd name="T36" fmla="*/ 950 w 62"/>
                  <a:gd name="T37" fmla="*/ 452 h 57"/>
                  <a:gd name="T38" fmla="*/ 1189 w 62"/>
                  <a:gd name="T39" fmla="*/ 206 h 57"/>
                  <a:gd name="T40" fmla="*/ 1346 w 62"/>
                  <a:gd name="T41" fmla="*/ 0 h 57"/>
                  <a:gd name="T42" fmla="*/ 1683 w 62"/>
                  <a:gd name="T43" fmla="*/ 147 h 57"/>
                  <a:gd name="T44" fmla="*/ 2080 w 62"/>
                  <a:gd name="T45" fmla="*/ 300 h 57"/>
                  <a:gd name="T46" fmla="*/ 2372 w 62"/>
                  <a:gd name="T47" fmla="*/ 392 h 57"/>
                  <a:gd name="T48" fmla="*/ 2675 w 62"/>
                  <a:gd name="T49" fmla="*/ 548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2"/>
                  <a:gd name="T76" fmla="*/ 0 h 57"/>
                  <a:gd name="T77" fmla="*/ 62 w 62"/>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2" h="57">
                    <a:moveTo>
                      <a:pt x="54" y="11"/>
                    </a:moveTo>
                    <a:lnTo>
                      <a:pt x="56" y="16"/>
                    </a:lnTo>
                    <a:lnTo>
                      <a:pt x="59" y="20"/>
                    </a:lnTo>
                    <a:lnTo>
                      <a:pt x="61" y="27"/>
                    </a:lnTo>
                    <a:lnTo>
                      <a:pt x="62" y="31"/>
                    </a:lnTo>
                    <a:lnTo>
                      <a:pt x="58" y="38"/>
                    </a:lnTo>
                    <a:lnTo>
                      <a:pt x="53" y="44"/>
                    </a:lnTo>
                    <a:lnTo>
                      <a:pt x="48" y="51"/>
                    </a:lnTo>
                    <a:lnTo>
                      <a:pt x="43" y="57"/>
                    </a:lnTo>
                    <a:lnTo>
                      <a:pt x="32" y="54"/>
                    </a:lnTo>
                    <a:lnTo>
                      <a:pt x="21" y="49"/>
                    </a:lnTo>
                    <a:lnTo>
                      <a:pt x="11" y="46"/>
                    </a:lnTo>
                    <a:lnTo>
                      <a:pt x="0" y="41"/>
                    </a:lnTo>
                    <a:lnTo>
                      <a:pt x="4" y="35"/>
                    </a:lnTo>
                    <a:lnTo>
                      <a:pt x="7" y="28"/>
                    </a:lnTo>
                    <a:lnTo>
                      <a:pt x="10" y="24"/>
                    </a:lnTo>
                    <a:lnTo>
                      <a:pt x="13" y="17"/>
                    </a:lnTo>
                    <a:lnTo>
                      <a:pt x="16" y="14"/>
                    </a:lnTo>
                    <a:lnTo>
                      <a:pt x="19" y="9"/>
                    </a:lnTo>
                    <a:lnTo>
                      <a:pt x="24" y="4"/>
                    </a:lnTo>
                    <a:lnTo>
                      <a:pt x="27" y="0"/>
                    </a:lnTo>
                    <a:lnTo>
                      <a:pt x="34" y="3"/>
                    </a:lnTo>
                    <a:lnTo>
                      <a:pt x="42" y="6"/>
                    </a:lnTo>
                    <a:lnTo>
                      <a:pt x="48" y="8"/>
                    </a:lnTo>
                    <a:lnTo>
                      <a:pt x="5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 name="Freeform 744"/>
              <p:cNvSpPr>
                <a:spLocks/>
              </p:cNvSpPr>
              <p:nvPr/>
            </p:nvSpPr>
            <p:spPr bwMode="auto">
              <a:xfrm>
                <a:off x="2924" y="2870"/>
                <a:ext cx="87" cy="78"/>
              </a:xfrm>
              <a:custGeom>
                <a:avLst/>
                <a:gdLst>
                  <a:gd name="T0" fmla="*/ 2446 w 53"/>
                  <a:gd name="T1" fmla="*/ 476 h 48"/>
                  <a:gd name="T2" fmla="*/ 2544 w 53"/>
                  <a:gd name="T3" fmla="*/ 713 h 48"/>
                  <a:gd name="T4" fmla="*/ 2559 w 53"/>
                  <a:gd name="T5" fmla="*/ 863 h 48"/>
                  <a:gd name="T6" fmla="*/ 2708 w 53"/>
                  <a:gd name="T7" fmla="*/ 1103 h 48"/>
                  <a:gd name="T8" fmla="*/ 2805 w 53"/>
                  <a:gd name="T9" fmla="*/ 1326 h 48"/>
                  <a:gd name="T10" fmla="*/ 2544 w 53"/>
                  <a:gd name="T11" fmla="*/ 1643 h 48"/>
                  <a:gd name="T12" fmla="*/ 2374 w 53"/>
                  <a:gd name="T13" fmla="*/ 1883 h 48"/>
                  <a:gd name="T14" fmla="*/ 2116 w 53"/>
                  <a:gd name="T15" fmla="*/ 2100 h 48"/>
                  <a:gd name="T16" fmla="*/ 1835 w 53"/>
                  <a:gd name="T17" fmla="*/ 2334 h 48"/>
                  <a:gd name="T18" fmla="*/ 1407 w 53"/>
                  <a:gd name="T19" fmla="*/ 2189 h 48"/>
                  <a:gd name="T20" fmla="*/ 950 w 53"/>
                  <a:gd name="T21" fmla="*/ 2041 h 48"/>
                  <a:gd name="T22" fmla="*/ 407 w 53"/>
                  <a:gd name="T23" fmla="*/ 1883 h 48"/>
                  <a:gd name="T24" fmla="*/ 0 w 53"/>
                  <a:gd name="T25" fmla="*/ 1708 h 48"/>
                  <a:gd name="T26" fmla="*/ 151 w 53"/>
                  <a:gd name="T27" fmla="*/ 1497 h 48"/>
                  <a:gd name="T28" fmla="*/ 315 w 53"/>
                  <a:gd name="T29" fmla="*/ 1256 h 48"/>
                  <a:gd name="T30" fmla="*/ 407 w 53"/>
                  <a:gd name="T31" fmla="*/ 1011 h 48"/>
                  <a:gd name="T32" fmla="*/ 579 w 53"/>
                  <a:gd name="T33" fmla="*/ 774 h 48"/>
                  <a:gd name="T34" fmla="*/ 739 w 53"/>
                  <a:gd name="T35" fmla="*/ 622 h 48"/>
                  <a:gd name="T36" fmla="*/ 950 w 53"/>
                  <a:gd name="T37" fmla="*/ 384 h 48"/>
                  <a:gd name="T38" fmla="*/ 1005 w 53"/>
                  <a:gd name="T39" fmla="*/ 202 h 48"/>
                  <a:gd name="T40" fmla="*/ 1154 w 53"/>
                  <a:gd name="T41" fmla="*/ 0 h 48"/>
                  <a:gd name="T42" fmla="*/ 1550 w 53"/>
                  <a:gd name="T43" fmla="*/ 89 h 48"/>
                  <a:gd name="T44" fmla="*/ 1835 w 53"/>
                  <a:gd name="T45" fmla="*/ 236 h 48"/>
                  <a:gd name="T46" fmla="*/ 2159 w 53"/>
                  <a:gd name="T47" fmla="*/ 327 h 48"/>
                  <a:gd name="T48" fmla="*/ 2446 w 53"/>
                  <a:gd name="T49" fmla="*/ 476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3"/>
                  <a:gd name="T76" fmla="*/ 0 h 48"/>
                  <a:gd name="T77" fmla="*/ 53 w 53"/>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3" h="48">
                    <a:moveTo>
                      <a:pt x="46" y="10"/>
                    </a:moveTo>
                    <a:lnTo>
                      <a:pt x="48" y="15"/>
                    </a:lnTo>
                    <a:lnTo>
                      <a:pt x="49" y="18"/>
                    </a:lnTo>
                    <a:lnTo>
                      <a:pt x="51" y="23"/>
                    </a:lnTo>
                    <a:lnTo>
                      <a:pt x="53" y="27"/>
                    </a:lnTo>
                    <a:lnTo>
                      <a:pt x="48" y="34"/>
                    </a:lnTo>
                    <a:lnTo>
                      <a:pt x="45" y="39"/>
                    </a:lnTo>
                    <a:lnTo>
                      <a:pt x="40" y="43"/>
                    </a:lnTo>
                    <a:lnTo>
                      <a:pt x="35" y="48"/>
                    </a:lnTo>
                    <a:lnTo>
                      <a:pt x="27" y="45"/>
                    </a:lnTo>
                    <a:lnTo>
                      <a:pt x="18" y="42"/>
                    </a:lnTo>
                    <a:lnTo>
                      <a:pt x="8" y="39"/>
                    </a:lnTo>
                    <a:lnTo>
                      <a:pt x="0" y="35"/>
                    </a:lnTo>
                    <a:lnTo>
                      <a:pt x="3" y="31"/>
                    </a:lnTo>
                    <a:lnTo>
                      <a:pt x="6" y="26"/>
                    </a:lnTo>
                    <a:lnTo>
                      <a:pt x="8" y="21"/>
                    </a:lnTo>
                    <a:lnTo>
                      <a:pt x="11" y="16"/>
                    </a:lnTo>
                    <a:lnTo>
                      <a:pt x="14" y="13"/>
                    </a:lnTo>
                    <a:lnTo>
                      <a:pt x="18" y="8"/>
                    </a:lnTo>
                    <a:lnTo>
                      <a:pt x="19" y="4"/>
                    </a:lnTo>
                    <a:lnTo>
                      <a:pt x="22" y="0"/>
                    </a:lnTo>
                    <a:lnTo>
                      <a:pt x="29" y="2"/>
                    </a:lnTo>
                    <a:lnTo>
                      <a:pt x="35" y="5"/>
                    </a:lnTo>
                    <a:lnTo>
                      <a:pt x="41" y="7"/>
                    </a:lnTo>
                    <a:lnTo>
                      <a:pt x="46" y="10"/>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 name="Freeform 745"/>
              <p:cNvSpPr>
                <a:spLocks/>
              </p:cNvSpPr>
              <p:nvPr/>
            </p:nvSpPr>
            <p:spPr bwMode="auto">
              <a:xfrm>
                <a:off x="2402" y="2686"/>
                <a:ext cx="85" cy="81"/>
              </a:xfrm>
              <a:custGeom>
                <a:avLst/>
                <a:gdLst>
                  <a:gd name="T0" fmla="*/ 2349 w 52"/>
                  <a:gd name="T1" fmla="*/ 506 h 49"/>
                  <a:gd name="T2" fmla="*/ 2408 w 52"/>
                  <a:gd name="T3" fmla="*/ 775 h 49"/>
                  <a:gd name="T4" fmla="*/ 2498 w 52"/>
                  <a:gd name="T5" fmla="*/ 941 h 49"/>
                  <a:gd name="T6" fmla="*/ 2555 w 52"/>
                  <a:gd name="T7" fmla="*/ 1225 h 49"/>
                  <a:gd name="T8" fmla="*/ 2648 w 52"/>
                  <a:gd name="T9" fmla="*/ 1508 h 49"/>
                  <a:gd name="T10" fmla="*/ 2408 w 52"/>
                  <a:gd name="T11" fmla="*/ 1853 h 49"/>
                  <a:gd name="T12" fmla="*/ 2249 w 52"/>
                  <a:gd name="T13" fmla="*/ 2118 h 49"/>
                  <a:gd name="T14" fmla="*/ 2004 w 52"/>
                  <a:gd name="T15" fmla="*/ 2380 h 49"/>
                  <a:gd name="T16" fmla="*/ 1769 w 52"/>
                  <a:gd name="T17" fmla="*/ 2741 h 49"/>
                  <a:gd name="T18" fmla="*/ 1376 w 52"/>
                  <a:gd name="T19" fmla="*/ 2572 h 49"/>
                  <a:gd name="T20" fmla="*/ 879 w 52"/>
                  <a:gd name="T21" fmla="*/ 2285 h 49"/>
                  <a:gd name="T22" fmla="*/ 400 w 52"/>
                  <a:gd name="T23" fmla="*/ 2118 h 49"/>
                  <a:gd name="T24" fmla="*/ 0 w 52"/>
                  <a:gd name="T25" fmla="*/ 1965 h 49"/>
                  <a:gd name="T26" fmla="*/ 150 w 52"/>
                  <a:gd name="T27" fmla="*/ 1689 h 49"/>
                  <a:gd name="T28" fmla="*/ 206 w 52"/>
                  <a:gd name="T29" fmla="*/ 1382 h 49"/>
                  <a:gd name="T30" fmla="*/ 400 w 52"/>
                  <a:gd name="T31" fmla="*/ 1121 h 49"/>
                  <a:gd name="T32" fmla="*/ 481 w 52"/>
                  <a:gd name="T33" fmla="*/ 871 h 49"/>
                  <a:gd name="T34" fmla="*/ 628 w 52"/>
                  <a:gd name="T35" fmla="*/ 678 h 49"/>
                  <a:gd name="T36" fmla="*/ 812 w 52"/>
                  <a:gd name="T37" fmla="*/ 435 h 49"/>
                  <a:gd name="T38" fmla="*/ 879 w 52"/>
                  <a:gd name="T39" fmla="*/ 159 h 49"/>
                  <a:gd name="T40" fmla="*/ 1027 w 52"/>
                  <a:gd name="T41" fmla="*/ 0 h 49"/>
                  <a:gd name="T42" fmla="*/ 1376 w 52"/>
                  <a:gd name="T43" fmla="*/ 58 h 49"/>
                  <a:gd name="T44" fmla="*/ 1679 w 52"/>
                  <a:gd name="T45" fmla="*/ 248 h 49"/>
                  <a:gd name="T46" fmla="*/ 2004 w 52"/>
                  <a:gd name="T47" fmla="*/ 344 h 49"/>
                  <a:gd name="T48" fmla="*/ 2349 w 52"/>
                  <a:gd name="T49" fmla="*/ 506 h 4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
                  <a:gd name="T76" fmla="*/ 0 h 49"/>
                  <a:gd name="T77" fmla="*/ 52 w 52"/>
                  <a:gd name="T78" fmla="*/ 49 h 4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 h="49">
                    <a:moveTo>
                      <a:pt x="46" y="9"/>
                    </a:moveTo>
                    <a:lnTo>
                      <a:pt x="47" y="14"/>
                    </a:lnTo>
                    <a:lnTo>
                      <a:pt x="49" y="17"/>
                    </a:lnTo>
                    <a:lnTo>
                      <a:pt x="50" y="22"/>
                    </a:lnTo>
                    <a:lnTo>
                      <a:pt x="52" y="27"/>
                    </a:lnTo>
                    <a:lnTo>
                      <a:pt x="47" y="33"/>
                    </a:lnTo>
                    <a:lnTo>
                      <a:pt x="44" y="38"/>
                    </a:lnTo>
                    <a:lnTo>
                      <a:pt x="39" y="43"/>
                    </a:lnTo>
                    <a:lnTo>
                      <a:pt x="35" y="49"/>
                    </a:lnTo>
                    <a:lnTo>
                      <a:pt x="27" y="46"/>
                    </a:lnTo>
                    <a:lnTo>
                      <a:pt x="17" y="41"/>
                    </a:lnTo>
                    <a:lnTo>
                      <a:pt x="8" y="38"/>
                    </a:lnTo>
                    <a:lnTo>
                      <a:pt x="0" y="35"/>
                    </a:lnTo>
                    <a:lnTo>
                      <a:pt x="3" y="30"/>
                    </a:lnTo>
                    <a:lnTo>
                      <a:pt x="4" y="25"/>
                    </a:lnTo>
                    <a:lnTo>
                      <a:pt x="8" y="20"/>
                    </a:lnTo>
                    <a:lnTo>
                      <a:pt x="9" y="16"/>
                    </a:lnTo>
                    <a:lnTo>
                      <a:pt x="12" y="12"/>
                    </a:lnTo>
                    <a:lnTo>
                      <a:pt x="16" y="8"/>
                    </a:lnTo>
                    <a:lnTo>
                      <a:pt x="17" y="3"/>
                    </a:lnTo>
                    <a:lnTo>
                      <a:pt x="20" y="0"/>
                    </a:lnTo>
                    <a:lnTo>
                      <a:pt x="27" y="1"/>
                    </a:lnTo>
                    <a:lnTo>
                      <a:pt x="33" y="4"/>
                    </a:lnTo>
                    <a:lnTo>
                      <a:pt x="39" y="6"/>
                    </a:lnTo>
                    <a:lnTo>
                      <a:pt x="46" y="9"/>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 name="Freeform 746"/>
              <p:cNvSpPr>
                <a:spLocks/>
              </p:cNvSpPr>
              <p:nvPr/>
            </p:nvSpPr>
            <p:spPr bwMode="auto">
              <a:xfrm>
                <a:off x="2417" y="2686"/>
                <a:ext cx="61" cy="41"/>
              </a:xfrm>
              <a:custGeom>
                <a:avLst/>
                <a:gdLst>
                  <a:gd name="T0" fmla="*/ 2031 w 37"/>
                  <a:gd name="T1" fmla="*/ 484 h 25"/>
                  <a:gd name="T2" fmla="*/ 1856 w 37"/>
                  <a:gd name="T3" fmla="*/ 643 h 25"/>
                  <a:gd name="T4" fmla="*/ 1743 w 37"/>
                  <a:gd name="T5" fmla="*/ 891 h 25"/>
                  <a:gd name="T6" fmla="*/ 1583 w 37"/>
                  <a:gd name="T7" fmla="*/ 1055 h 25"/>
                  <a:gd name="T8" fmla="*/ 1424 w 37"/>
                  <a:gd name="T9" fmla="*/ 1302 h 25"/>
                  <a:gd name="T10" fmla="*/ 1022 w 37"/>
                  <a:gd name="T11" fmla="*/ 1151 h 25"/>
                  <a:gd name="T12" fmla="*/ 707 w 37"/>
                  <a:gd name="T13" fmla="*/ 1055 h 25"/>
                  <a:gd name="T14" fmla="*/ 399 w 37"/>
                  <a:gd name="T15" fmla="*/ 891 h 25"/>
                  <a:gd name="T16" fmla="*/ 0 w 37"/>
                  <a:gd name="T17" fmla="*/ 840 h 25"/>
                  <a:gd name="T18" fmla="*/ 158 w 37"/>
                  <a:gd name="T19" fmla="*/ 579 h 25"/>
                  <a:gd name="T20" fmla="*/ 399 w 37"/>
                  <a:gd name="T21" fmla="*/ 407 h 25"/>
                  <a:gd name="T22" fmla="*/ 429 w 37"/>
                  <a:gd name="T23" fmla="*/ 151 h 25"/>
                  <a:gd name="T24" fmla="*/ 600 w 37"/>
                  <a:gd name="T25" fmla="*/ 0 h 25"/>
                  <a:gd name="T26" fmla="*/ 989 w 37"/>
                  <a:gd name="T27" fmla="*/ 56 h 25"/>
                  <a:gd name="T28" fmla="*/ 1332 w 37"/>
                  <a:gd name="T29" fmla="*/ 215 h 25"/>
                  <a:gd name="T30" fmla="*/ 1631 w 37"/>
                  <a:gd name="T31" fmla="*/ 312 h 25"/>
                  <a:gd name="T32" fmla="*/ 2031 w 37"/>
                  <a:gd name="T33" fmla="*/ 484 h 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
                  <a:gd name="T52" fmla="*/ 0 h 25"/>
                  <a:gd name="T53" fmla="*/ 37 w 37"/>
                  <a:gd name="T54" fmla="*/ 25 h 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 h="25">
                    <a:moveTo>
                      <a:pt x="37" y="9"/>
                    </a:moveTo>
                    <a:lnTo>
                      <a:pt x="34" y="12"/>
                    </a:lnTo>
                    <a:lnTo>
                      <a:pt x="32" y="17"/>
                    </a:lnTo>
                    <a:lnTo>
                      <a:pt x="29" y="20"/>
                    </a:lnTo>
                    <a:lnTo>
                      <a:pt x="26" y="25"/>
                    </a:lnTo>
                    <a:lnTo>
                      <a:pt x="19" y="22"/>
                    </a:lnTo>
                    <a:lnTo>
                      <a:pt x="13" y="20"/>
                    </a:lnTo>
                    <a:lnTo>
                      <a:pt x="7" y="17"/>
                    </a:lnTo>
                    <a:lnTo>
                      <a:pt x="0" y="16"/>
                    </a:lnTo>
                    <a:lnTo>
                      <a:pt x="3" y="11"/>
                    </a:lnTo>
                    <a:lnTo>
                      <a:pt x="7" y="8"/>
                    </a:lnTo>
                    <a:lnTo>
                      <a:pt x="8" y="3"/>
                    </a:lnTo>
                    <a:lnTo>
                      <a:pt x="11" y="0"/>
                    </a:lnTo>
                    <a:lnTo>
                      <a:pt x="18" y="1"/>
                    </a:lnTo>
                    <a:lnTo>
                      <a:pt x="24" y="4"/>
                    </a:lnTo>
                    <a:lnTo>
                      <a:pt x="30" y="6"/>
                    </a:lnTo>
                    <a:lnTo>
                      <a:pt x="37" y="9"/>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 name="Freeform 747"/>
              <p:cNvSpPr>
                <a:spLocks/>
              </p:cNvSpPr>
              <p:nvPr/>
            </p:nvSpPr>
            <p:spPr bwMode="auto">
              <a:xfrm>
                <a:off x="2456" y="2701"/>
                <a:ext cx="31" cy="66"/>
              </a:xfrm>
              <a:custGeom>
                <a:avLst/>
                <a:gdLst>
                  <a:gd name="T0" fmla="*/ 0 w 19"/>
                  <a:gd name="T1" fmla="*/ 774 h 40"/>
                  <a:gd name="T2" fmla="*/ 90 w 19"/>
                  <a:gd name="T3" fmla="*/ 1173 h 40"/>
                  <a:gd name="T4" fmla="*/ 90 w 19"/>
                  <a:gd name="T5" fmla="*/ 1492 h 40"/>
                  <a:gd name="T6" fmla="*/ 90 w 19"/>
                  <a:gd name="T7" fmla="*/ 1860 h 40"/>
                  <a:gd name="T8" fmla="*/ 90 w 19"/>
                  <a:gd name="T9" fmla="*/ 2199 h 40"/>
                  <a:gd name="T10" fmla="*/ 300 w 19"/>
                  <a:gd name="T11" fmla="*/ 1860 h 40"/>
                  <a:gd name="T12" fmla="*/ 548 w 19"/>
                  <a:gd name="T13" fmla="*/ 1596 h 40"/>
                  <a:gd name="T14" fmla="*/ 716 w 19"/>
                  <a:gd name="T15" fmla="*/ 1333 h 40"/>
                  <a:gd name="T16" fmla="*/ 956 w 19"/>
                  <a:gd name="T17" fmla="*/ 993 h 40"/>
                  <a:gd name="T18" fmla="*/ 865 w 19"/>
                  <a:gd name="T19" fmla="*/ 711 h 40"/>
                  <a:gd name="T20" fmla="*/ 798 w 19"/>
                  <a:gd name="T21" fmla="*/ 431 h 40"/>
                  <a:gd name="T22" fmla="*/ 716 w 19"/>
                  <a:gd name="T23" fmla="*/ 261 h 40"/>
                  <a:gd name="T24" fmla="*/ 640 w 19"/>
                  <a:gd name="T25" fmla="*/ 0 h 40"/>
                  <a:gd name="T26" fmla="*/ 489 w 19"/>
                  <a:gd name="T27" fmla="*/ 158 h 40"/>
                  <a:gd name="T28" fmla="*/ 300 w 19"/>
                  <a:gd name="T29" fmla="*/ 401 h 40"/>
                  <a:gd name="T30" fmla="*/ 147 w 19"/>
                  <a:gd name="T31" fmla="*/ 602 h 40"/>
                  <a:gd name="T32" fmla="*/ 0 w 19"/>
                  <a:gd name="T33" fmla="*/ 774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
                  <a:gd name="T52" fmla="*/ 0 h 40"/>
                  <a:gd name="T53" fmla="*/ 19 w 19"/>
                  <a:gd name="T54" fmla="*/ 40 h 4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 h="40">
                    <a:moveTo>
                      <a:pt x="0" y="14"/>
                    </a:moveTo>
                    <a:lnTo>
                      <a:pt x="2" y="21"/>
                    </a:lnTo>
                    <a:lnTo>
                      <a:pt x="2" y="27"/>
                    </a:lnTo>
                    <a:lnTo>
                      <a:pt x="2" y="34"/>
                    </a:lnTo>
                    <a:lnTo>
                      <a:pt x="2" y="40"/>
                    </a:lnTo>
                    <a:lnTo>
                      <a:pt x="6" y="34"/>
                    </a:lnTo>
                    <a:lnTo>
                      <a:pt x="11" y="29"/>
                    </a:lnTo>
                    <a:lnTo>
                      <a:pt x="14" y="24"/>
                    </a:lnTo>
                    <a:lnTo>
                      <a:pt x="19" y="18"/>
                    </a:lnTo>
                    <a:lnTo>
                      <a:pt x="17" y="13"/>
                    </a:lnTo>
                    <a:lnTo>
                      <a:pt x="16" y="8"/>
                    </a:lnTo>
                    <a:lnTo>
                      <a:pt x="14" y="5"/>
                    </a:lnTo>
                    <a:lnTo>
                      <a:pt x="13" y="0"/>
                    </a:lnTo>
                    <a:lnTo>
                      <a:pt x="10" y="3"/>
                    </a:lnTo>
                    <a:lnTo>
                      <a:pt x="6" y="7"/>
                    </a:lnTo>
                    <a:lnTo>
                      <a:pt x="3" y="11"/>
                    </a:lnTo>
                    <a:lnTo>
                      <a:pt x="0" y="14"/>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 name="Freeform 748"/>
              <p:cNvSpPr>
                <a:spLocks/>
              </p:cNvSpPr>
              <p:nvPr/>
            </p:nvSpPr>
            <p:spPr bwMode="auto">
              <a:xfrm>
                <a:off x="2981" y="2886"/>
                <a:ext cx="30" cy="62"/>
              </a:xfrm>
              <a:custGeom>
                <a:avLst/>
                <a:gdLst>
                  <a:gd name="T0" fmla="*/ 0 w 18"/>
                  <a:gd name="T1" fmla="*/ 716 h 38"/>
                  <a:gd name="T2" fmla="*/ 0 w 18"/>
                  <a:gd name="T3" fmla="*/ 1044 h 38"/>
                  <a:gd name="T4" fmla="*/ 0 w 18"/>
                  <a:gd name="T5" fmla="*/ 1260 h 38"/>
                  <a:gd name="T6" fmla="*/ 0 w 18"/>
                  <a:gd name="T7" fmla="*/ 1607 h 38"/>
                  <a:gd name="T8" fmla="*/ 0 w 18"/>
                  <a:gd name="T9" fmla="*/ 1906 h 38"/>
                  <a:gd name="T10" fmla="*/ 287 w 18"/>
                  <a:gd name="T11" fmla="*/ 1664 h 38"/>
                  <a:gd name="T12" fmla="*/ 603 w 18"/>
                  <a:gd name="T13" fmla="*/ 1459 h 38"/>
                  <a:gd name="T14" fmla="*/ 797 w 18"/>
                  <a:gd name="T15" fmla="*/ 1202 h 38"/>
                  <a:gd name="T16" fmla="*/ 1063 w 18"/>
                  <a:gd name="T17" fmla="*/ 865 h 38"/>
                  <a:gd name="T18" fmla="*/ 963 w 18"/>
                  <a:gd name="T19" fmla="*/ 640 h 38"/>
                  <a:gd name="T20" fmla="*/ 812 w 18"/>
                  <a:gd name="T21" fmla="*/ 392 h 38"/>
                  <a:gd name="T22" fmla="*/ 797 w 18"/>
                  <a:gd name="T23" fmla="*/ 240 h 38"/>
                  <a:gd name="T24" fmla="*/ 638 w 18"/>
                  <a:gd name="T25" fmla="*/ 0 h 38"/>
                  <a:gd name="T26" fmla="*/ 478 w 18"/>
                  <a:gd name="T27" fmla="*/ 147 h 38"/>
                  <a:gd name="T28" fmla="*/ 362 w 18"/>
                  <a:gd name="T29" fmla="*/ 300 h 38"/>
                  <a:gd name="T30" fmla="*/ 172 w 18"/>
                  <a:gd name="T31" fmla="*/ 548 h 38"/>
                  <a:gd name="T32" fmla="*/ 0 w 18"/>
                  <a:gd name="T33" fmla="*/ 716 h 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
                  <a:gd name="T52" fmla="*/ 0 h 38"/>
                  <a:gd name="T53" fmla="*/ 18 w 18"/>
                  <a:gd name="T54" fmla="*/ 38 h 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 h="38">
                    <a:moveTo>
                      <a:pt x="0" y="14"/>
                    </a:moveTo>
                    <a:lnTo>
                      <a:pt x="0" y="21"/>
                    </a:lnTo>
                    <a:lnTo>
                      <a:pt x="0" y="25"/>
                    </a:lnTo>
                    <a:lnTo>
                      <a:pt x="0" y="32"/>
                    </a:lnTo>
                    <a:lnTo>
                      <a:pt x="0" y="38"/>
                    </a:lnTo>
                    <a:lnTo>
                      <a:pt x="5" y="33"/>
                    </a:lnTo>
                    <a:lnTo>
                      <a:pt x="10" y="29"/>
                    </a:lnTo>
                    <a:lnTo>
                      <a:pt x="13" y="24"/>
                    </a:lnTo>
                    <a:lnTo>
                      <a:pt x="18" y="17"/>
                    </a:lnTo>
                    <a:lnTo>
                      <a:pt x="16" y="13"/>
                    </a:lnTo>
                    <a:lnTo>
                      <a:pt x="14" y="8"/>
                    </a:lnTo>
                    <a:lnTo>
                      <a:pt x="13" y="5"/>
                    </a:lnTo>
                    <a:lnTo>
                      <a:pt x="11" y="0"/>
                    </a:lnTo>
                    <a:lnTo>
                      <a:pt x="8" y="3"/>
                    </a:lnTo>
                    <a:lnTo>
                      <a:pt x="6" y="6"/>
                    </a:lnTo>
                    <a:lnTo>
                      <a:pt x="3" y="11"/>
                    </a:lnTo>
                    <a:lnTo>
                      <a:pt x="0" y="14"/>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 name="Freeform 749"/>
              <p:cNvSpPr>
                <a:spLocks/>
              </p:cNvSpPr>
              <p:nvPr/>
            </p:nvSpPr>
            <p:spPr bwMode="auto">
              <a:xfrm>
                <a:off x="2942" y="2870"/>
                <a:ext cx="57" cy="42"/>
              </a:xfrm>
              <a:custGeom>
                <a:avLst/>
                <a:gdLst>
                  <a:gd name="T0" fmla="*/ 1731 w 35"/>
                  <a:gd name="T1" fmla="*/ 465 h 26"/>
                  <a:gd name="T2" fmla="*/ 1581 w 35"/>
                  <a:gd name="T3" fmla="*/ 607 h 26"/>
                  <a:gd name="T4" fmla="*/ 1490 w 35"/>
                  <a:gd name="T5" fmla="*/ 838 h 26"/>
                  <a:gd name="T6" fmla="*/ 1342 w 35"/>
                  <a:gd name="T7" fmla="*/ 981 h 26"/>
                  <a:gd name="T8" fmla="*/ 1189 w 35"/>
                  <a:gd name="T9" fmla="*/ 1213 h 26"/>
                  <a:gd name="T10" fmla="*/ 881 w 35"/>
                  <a:gd name="T11" fmla="*/ 1069 h 26"/>
                  <a:gd name="T12" fmla="*/ 634 w 35"/>
                  <a:gd name="T13" fmla="*/ 981 h 26"/>
                  <a:gd name="T14" fmla="*/ 332 w 35"/>
                  <a:gd name="T15" fmla="*/ 838 h 26"/>
                  <a:gd name="T16" fmla="*/ 0 w 35"/>
                  <a:gd name="T17" fmla="*/ 751 h 26"/>
                  <a:gd name="T18" fmla="*/ 147 w 35"/>
                  <a:gd name="T19" fmla="*/ 552 h 26"/>
                  <a:gd name="T20" fmla="*/ 332 w 35"/>
                  <a:gd name="T21" fmla="*/ 376 h 26"/>
                  <a:gd name="T22" fmla="*/ 389 w 35"/>
                  <a:gd name="T23" fmla="*/ 178 h 26"/>
                  <a:gd name="T24" fmla="*/ 541 w 35"/>
                  <a:gd name="T25" fmla="*/ 0 h 26"/>
                  <a:gd name="T26" fmla="*/ 881 w 35"/>
                  <a:gd name="T27" fmla="*/ 89 h 26"/>
                  <a:gd name="T28" fmla="*/ 1189 w 35"/>
                  <a:gd name="T29" fmla="*/ 233 h 26"/>
                  <a:gd name="T30" fmla="*/ 1490 w 35"/>
                  <a:gd name="T31" fmla="*/ 321 h 26"/>
                  <a:gd name="T32" fmla="*/ 1731 w 35"/>
                  <a:gd name="T33" fmla="*/ 465 h 2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5"/>
                  <a:gd name="T52" fmla="*/ 0 h 26"/>
                  <a:gd name="T53" fmla="*/ 35 w 35"/>
                  <a:gd name="T54" fmla="*/ 26 h 2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5" h="26">
                    <a:moveTo>
                      <a:pt x="35" y="10"/>
                    </a:moveTo>
                    <a:lnTo>
                      <a:pt x="32" y="13"/>
                    </a:lnTo>
                    <a:lnTo>
                      <a:pt x="30" y="18"/>
                    </a:lnTo>
                    <a:lnTo>
                      <a:pt x="27" y="21"/>
                    </a:lnTo>
                    <a:lnTo>
                      <a:pt x="24" y="26"/>
                    </a:lnTo>
                    <a:lnTo>
                      <a:pt x="18" y="23"/>
                    </a:lnTo>
                    <a:lnTo>
                      <a:pt x="13" y="21"/>
                    </a:lnTo>
                    <a:lnTo>
                      <a:pt x="7" y="18"/>
                    </a:lnTo>
                    <a:lnTo>
                      <a:pt x="0" y="16"/>
                    </a:lnTo>
                    <a:lnTo>
                      <a:pt x="3" y="12"/>
                    </a:lnTo>
                    <a:lnTo>
                      <a:pt x="7" y="8"/>
                    </a:lnTo>
                    <a:lnTo>
                      <a:pt x="8" y="4"/>
                    </a:lnTo>
                    <a:lnTo>
                      <a:pt x="11" y="0"/>
                    </a:lnTo>
                    <a:lnTo>
                      <a:pt x="18" y="2"/>
                    </a:lnTo>
                    <a:lnTo>
                      <a:pt x="24" y="5"/>
                    </a:lnTo>
                    <a:lnTo>
                      <a:pt x="30" y="7"/>
                    </a:lnTo>
                    <a:lnTo>
                      <a:pt x="35" y="10"/>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 name="Freeform 750"/>
              <p:cNvSpPr>
                <a:spLocks/>
              </p:cNvSpPr>
              <p:nvPr/>
            </p:nvSpPr>
            <p:spPr bwMode="auto">
              <a:xfrm>
                <a:off x="1698" y="2750"/>
                <a:ext cx="101" cy="95"/>
              </a:xfrm>
              <a:custGeom>
                <a:avLst/>
                <a:gdLst>
                  <a:gd name="T0" fmla="*/ 2675 w 62"/>
                  <a:gd name="T1" fmla="*/ 504 h 58"/>
                  <a:gd name="T2" fmla="*/ 2742 w 62"/>
                  <a:gd name="T3" fmla="*/ 791 h 58"/>
                  <a:gd name="T4" fmla="*/ 2914 w 62"/>
                  <a:gd name="T5" fmla="*/ 993 h 58"/>
                  <a:gd name="T6" fmla="*/ 2991 w 62"/>
                  <a:gd name="T7" fmla="*/ 1353 h 58"/>
                  <a:gd name="T8" fmla="*/ 3087 w 62"/>
                  <a:gd name="T9" fmla="*/ 1626 h 58"/>
                  <a:gd name="T10" fmla="*/ 2844 w 62"/>
                  <a:gd name="T11" fmla="*/ 1938 h 58"/>
                  <a:gd name="T12" fmla="*/ 2585 w 62"/>
                  <a:gd name="T13" fmla="*/ 2216 h 58"/>
                  <a:gd name="T14" fmla="*/ 2372 w 62"/>
                  <a:gd name="T15" fmla="*/ 2663 h 58"/>
                  <a:gd name="T16" fmla="*/ 2136 w 62"/>
                  <a:gd name="T17" fmla="*/ 3015 h 58"/>
                  <a:gd name="T18" fmla="*/ 1587 w 62"/>
                  <a:gd name="T19" fmla="*/ 2755 h 58"/>
                  <a:gd name="T20" fmla="*/ 1098 w 62"/>
                  <a:gd name="T21" fmla="*/ 2493 h 58"/>
                  <a:gd name="T22" fmla="*/ 541 w 62"/>
                  <a:gd name="T23" fmla="*/ 2334 h 58"/>
                  <a:gd name="T24" fmla="*/ 0 w 62"/>
                  <a:gd name="T25" fmla="*/ 2087 h 58"/>
                  <a:gd name="T26" fmla="*/ 147 w 62"/>
                  <a:gd name="T27" fmla="*/ 1779 h 58"/>
                  <a:gd name="T28" fmla="*/ 295 w 62"/>
                  <a:gd name="T29" fmla="*/ 1389 h 58"/>
                  <a:gd name="T30" fmla="*/ 448 w 62"/>
                  <a:gd name="T31" fmla="*/ 1204 h 58"/>
                  <a:gd name="T32" fmla="*/ 634 w 62"/>
                  <a:gd name="T33" fmla="*/ 826 h 58"/>
                  <a:gd name="T34" fmla="*/ 784 w 62"/>
                  <a:gd name="T35" fmla="*/ 663 h 58"/>
                  <a:gd name="T36" fmla="*/ 950 w 62"/>
                  <a:gd name="T37" fmla="*/ 405 h 58"/>
                  <a:gd name="T38" fmla="*/ 1098 w 62"/>
                  <a:gd name="T39" fmla="*/ 211 h 58"/>
                  <a:gd name="T40" fmla="*/ 1253 w 62"/>
                  <a:gd name="T41" fmla="*/ 0 h 58"/>
                  <a:gd name="T42" fmla="*/ 1642 w 62"/>
                  <a:gd name="T43" fmla="*/ 92 h 58"/>
                  <a:gd name="T44" fmla="*/ 2041 w 62"/>
                  <a:gd name="T45" fmla="*/ 247 h 58"/>
                  <a:gd name="T46" fmla="*/ 2372 w 62"/>
                  <a:gd name="T47" fmla="*/ 346 h 58"/>
                  <a:gd name="T48" fmla="*/ 2675 w 62"/>
                  <a:gd name="T49" fmla="*/ 504 h 5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2"/>
                  <a:gd name="T76" fmla="*/ 0 h 58"/>
                  <a:gd name="T77" fmla="*/ 62 w 62"/>
                  <a:gd name="T78" fmla="*/ 58 h 5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2" h="58">
                    <a:moveTo>
                      <a:pt x="54" y="10"/>
                    </a:moveTo>
                    <a:lnTo>
                      <a:pt x="55" y="15"/>
                    </a:lnTo>
                    <a:lnTo>
                      <a:pt x="59" y="19"/>
                    </a:lnTo>
                    <a:lnTo>
                      <a:pt x="60" y="26"/>
                    </a:lnTo>
                    <a:lnTo>
                      <a:pt x="62" y="31"/>
                    </a:lnTo>
                    <a:lnTo>
                      <a:pt x="57" y="37"/>
                    </a:lnTo>
                    <a:lnTo>
                      <a:pt x="52" y="43"/>
                    </a:lnTo>
                    <a:lnTo>
                      <a:pt x="48" y="51"/>
                    </a:lnTo>
                    <a:lnTo>
                      <a:pt x="43" y="58"/>
                    </a:lnTo>
                    <a:lnTo>
                      <a:pt x="32" y="53"/>
                    </a:lnTo>
                    <a:lnTo>
                      <a:pt x="22" y="48"/>
                    </a:lnTo>
                    <a:lnTo>
                      <a:pt x="11" y="45"/>
                    </a:lnTo>
                    <a:lnTo>
                      <a:pt x="0" y="40"/>
                    </a:lnTo>
                    <a:lnTo>
                      <a:pt x="3" y="34"/>
                    </a:lnTo>
                    <a:lnTo>
                      <a:pt x="6" y="27"/>
                    </a:lnTo>
                    <a:lnTo>
                      <a:pt x="9" y="23"/>
                    </a:lnTo>
                    <a:lnTo>
                      <a:pt x="13" y="16"/>
                    </a:lnTo>
                    <a:lnTo>
                      <a:pt x="16" y="13"/>
                    </a:lnTo>
                    <a:lnTo>
                      <a:pt x="19" y="8"/>
                    </a:lnTo>
                    <a:lnTo>
                      <a:pt x="22" y="4"/>
                    </a:lnTo>
                    <a:lnTo>
                      <a:pt x="25" y="0"/>
                    </a:lnTo>
                    <a:lnTo>
                      <a:pt x="33" y="2"/>
                    </a:lnTo>
                    <a:lnTo>
                      <a:pt x="41" y="5"/>
                    </a:lnTo>
                    <a:lnTo>
                      <a:pt x="48" y="7"/>
                    </a:lnTo>
                    <a:lnTo>
                      <a:pt x="54"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 name="Freeform 751"/>
              <p:cNvSpPr>
                <a:spLocks/>
              </p:cNvSpPr>
              <p:nvPr/>
            </p:nvSpPr>
            <p:spPr bwMode="auto">
              <a:xfrm>
                <a:off x="1706" y="2758"/>
                <a:ext cx="88" cy="79"/>
              </a:xfrm>
              <a:custGeom>
                <a:avLst/>
                <a:gdLst>
                  <a:gd name="T0" fmla="*/ 2342 w 54"/>
                  <a:gd name="T1" fmla="*/ 423 h 48"/>
                  <a:gd name="T2" fmla="*/ 2433 w 54"/>
                  <a:gd name="T3" fmla="*/ 696 h 48"/>
                  <a:gd name="T4" fmla="*/ 2467 w 54"/>
                  <a:gd name="T5" fmla="*/ 976 h 48"/>
                  <a:gd name="T6" fmla="*/ 2611 w 54"/>
                  <a:gd name="T7" fmla="*/ 1173 h 48"/>
                  <a:gd name="T8" fmla="*/ 2679 w 54"/>
                  <a:gd name="T9" fmla="*/ 1417 h 48"/>
                  <a:gd name="T10" fmla="*/ 2433 w 54"/>
                  <a:gd name="T11" fmla="*/ 1725 h 48"/>
                  <a:gd name="T12" fmla="*/ 2283 w 54"/>
                  <a:gd name="T13" fmla="*/ 1996 h 48"/>
                  <a:gd name="T14" fmla="*/ 2047 w 54"/>
                  <a:gd name="T15" fmla="*/ 2184 h 48"/>
                  <a:gd name="T16" fmla="*/ 1793 w 54"/>
                  <a:gd name="T17" fmla="*/ 2581 h 48"/>
                  <a:gd name="T18" fmla="*/ 1401 w 54"/>
                  <a:gd name="T19" fmla="*/ 2429 h 48"/>
                  <a:gd name="T20" fmla="*/ 953 w 54"/>
                  <a:gd name="T21" fmla="*/ 2168 h 48"/>
                  <a:gd name="T22" fmla="*/ 448 w 54"/>
                  <a:gd name="T23" fmla="*/ 1996 h 48"/>
                  <a:gd name="T24" fmla="*/ 0 w 54"/>
                  <a:gd name="T25" fmla="*/ 1761 h 48"/>
                  <a:gd name="T26" fmla="*/ 147 w 54"/>
                  <a:gd name="T27" fmla="*/ 1568 h 48"/>
                  <a:gd name="T28" fmla="*/ 295 w 54"/>
                  <a:gd name="T29" fmla="*/ 1317 h 48"/>
                  <a:gd name="T30" fmla="*/ 391 w 54"/>
                  <a:gd name="T31" fmla="*/ 1014 h 48"/>
                  <a:gd name="T32" fmla="*/ 541 w 54"/>
                  <a:gd name="T33" fmla="*/ 760 h 48"/>
                  <a:gd name="T34" fmla="*/ 693 w 54"/>
                  <a:gd name="T35" fmla="*/ 593 h 48"/>
                  <a:gd name="T36" fmla="*/ 860 w 54"/>
                  <a:gd name="T37" fmla="*/ 318 h 48"/>
                  <a:gd name="T38" fmla="*/ 1009 w 54"/>
                  <a:gd name="T39" fmla="*/ 156 h 48"/>
                  <a:gd name="T40" fmla="*/ 1129 w 54"/>
                  <a:gd name="T41" fmla="*/ 0 h 48"/>
                  <a:gd name="T42" fmla="*/ 1493 w 54"/>
                  <a:gd name="T43" fmla="*/ 95 h 48"/>
                  <a:gd name="T44" fmla="*/ 1747 w 54"/>
                  <a:gd name="T45" fmla="*/ 156 h 48"/>
                  <a:gd name="T46" fmla="*/ 2047 w 54"/>
                  <a:gd name="T47" fmla="*/ 318 h 48"/>
                  <a:gd name="T48" fmla="*/ 2342 w 54"/>
                  <a:gd name="T49" fmla="*/ 423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4"/>
                  <a:gd name="T76" fmla="*/ 0 h 48"/>
                  <a:gd name="T77" fmla="*/ 54 w 54"/>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4" h="48">
                    <a:moveTo>
                      <a:pt x="47" y="8"/>
                    </a:moveTo>
                    <a:lnTo>
                      <a:pt x="49" y="13"/>
                    </a:lnTo>
                    <a:lnTo>
                      <a:pt x="50" y="18"/>
                    </a:lnTo>
                    <a:lnTo>
                      <a:pt x="52" y="22"/>
                    </a:lnTo>
                    <a:lnTo>
                      <a:pt x="54" y="26"/>
                    </a:lnTo>
                    <a:lnTo>
                      <a:pt x="49" y="32"/>
                    </a:lnTo>
                    <a:lnTo>
                      <a:pt x="46" y="37"/>
                    </a:lnTo>
                    <a:lnTo>
                      <a:pt x="41" y="41"/>
                    </a:lnTo>
                    <a:lnTo>
                      <a:pt x="36" y="48"/>
                    </a:lnTo>
                    <a:lnTo>
                      <a:pt x="28" y="45"/>
                    </a:lnTo>
                    <a:lnTo>
                      <a:pt x="19" y="40"/>
                    </a:lnTo>
                    <a:lnTo>
                      <a:pt x="9" y="37"/>
                    </a:lnTo>
                    <a:lnTo>
                      <a:pt x="0" y="33"/>
                    </a:lnTo>
                    <a:lnTo>
                      <a:pt x="3" y="29"/>
                    </a:lnTo>
                    <a:lnTo>
                      <a:pt x="6" y="24"/>
                    </a:lnTo>
                    <a:lnTo>
                      <a:pt x="8" y="19"/>
                    </a:lnTo>
                    <a:lnTo>
                      <a:pt x="11" y="14"/>
                    </a:lnTo>
                    <a:lnTo>
                      <a:pt x="14" y="11"/>
                    </a:lnTo>
                    <a:lnTo>
                      <a:pt x="17" y="6"/>
                    </a:lnTo>
                    <a:lnTo>
                      <a:pt x="20" y="3"/>
                    </a:lnTo>
                    <a:lnTo>
                      <a:pt x="23" y="0"/>
                    </a:lnTo>
                    <a:lnTo>
                      <a:pt x="30" y="2"/>
                    </a:lnTo>
                    <a:lnTo>
                      <a:pt x="35" y="3"/>
                    </a:lnTo>
                    <a:lnTo>
                      <a:pt x="41" y="6"/>
                    </a:lnTo>
                    <a:lnTo>
                      <a:pt x="47" y="8"/>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 name="Freeform 752"/>
              <p:cNvSpPr>
                <a:spLocks/>
              </p:cNvSpPr>
              <p:nvPr/>
            </p:nvSpPr>
            <p:spPr bwMode="auto">
              <a:xfrm>
                <a:off x="1763" y="2772"/>
                <a:ext cx="31" cy="65"/>
              </a:xfrm>
              <a:custGeom>
                <a:avLst/>
                <a:gdLst>
                  <a:gd name="T0" fmla="*/ 0 w 19"/>
                  <a:gd name="T1" fmla="*/ 679 h 40"/>
                  <a:gd name="T2" fmla="*/ 55 w 19"/>
                  <a:gd name="T3" fmla="*/ 1011 h 40"/>
                  <a:gd name="T4" fmla="*/ 55 w 19"/>
                  <a:gd name="T5" fmla="*/ 1305 h 40"/>
                  <a:gd name="T6" fmla="*/ 55 w 19"/>
                  <a:gd name="T7" fmla="*/ 1619 h 40"/>
                  <a:gd name="T8" fmla="*/ 55 w 19"/>
                  <a:gd name="T9" fmla="*/ 1944 h 40"/>
                  <a:gd name="T10" fmla="*/ 300 w 19"/>
                  <a:gd name="T11" fmla="*/ 1619 h 40"/>
                  <a:gd name="T12" fmla="*/ 548 w 19"/>
                  <a:gd name="T13" fmla="*/ 1402 h 40"/>
                  <a:gd name="T14" fmla="*/ 716 w 19"/>
                  <a:gd name="T15" fmla="*/ 1159 h 40"/>
                  <a:gd name="T16" fmla="*/ 956 w 19"/>
                  <a:gd name="T17" fmla="*/ 863 h 40"/>
                  <a:gd name="T18" fmla="*/ 865 w 19"/>
                  <a:gd name="T19" fmla="*/ 679 h 40"/>
                  <a:gd name="T20" fmla="*/ 737 w 19"/>
                  <a:gd name="T21" fmla="*/ 475 h 40"/>
                  <a:gd name="T22" fmla="*/ 716 w 19"/>
                  <a:gd name="T23" fmla="*/ 236 h 40"/>
                  <a:gd name="T24" fmla="*/ 625 w 19"/>
                  <a:gd name="T25" fmla="*/ 0 h 40"/>
                  <a:gd name="T26" fmla="*/ 452 w 19"/>
                  <a:gd name="T27" fmla="*/ 145 h 40"/>
                  <a:gd name="T28" fmla="*/ 300 w 19"/>
                  <a:gd name="T29" fmla="*/ 293 h 40"/>
                  <a:gd name="T30" fmla="*/ 147 w 19"/>
                  <a:gd name="T31" fmla="*/ 531 h 40"/>
                  <a:gd name="T32" fmla="*/ 0 w 19"/>
                  <a:gd name="T33" fmla="*/ 679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
                  <a:gd name="T52" fmla="*/ 0 h 40"/>
                  <a:gd name="T53" fmla="*/ 19 w 19"/>
                  <a:gd name="T54" fmla="*/ 40 h 4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 h="40">
                    <a:moveTo>
                      <a:pt x="0" y="14"/>
                    </a:moveTo>
                    <a:lnTo>
                      <a:pt x="1" y="21"/>
                    </a:lnTo>
                    <a:lnTo>
                      <a:pt x="1" y="27"/>
                    </a:lnTo>
                    <a:lnTo>
                      <a:pt x="1" y="33"/>
                    </a:lnTo>
                    <a:lnTo>
                      <a:pt x="1" y="40"/>
                    </a:lnTo>
                    <a:lnTo>
                      <a:pt x="6" y="33"/>
                    </a:lnTo>
                    <a:lnTo>
                      <a:pt x="11" y="29"/>
                    </a:lnTo>
                    <a:lnTo>
                      <a:pt x="14" y="24"/>
                    </a:lnTo>
                    <a:lnTo>
                      <a:pt x="19" y="18"/>
                    </a:lnTo>
                    <a:lnTo>
                      <a:pt x="17" y="14"/>
                    </a:lnTo>
                    <a:lnTo>
                      <a:pt x="15" y="10"/>
                    </a:lnTo>
                    <a:lnTo>
                      <a:pt x="14" y="5"/>
                    </a:lnTo>
                    <a:lnTo>
                      <a:pt x="12" y="0"/>
                    </a:lnTo>
                    <a:lnTo>
                      <a:pt x="9" y="3"/>
                    </a:lnTo>
                    <a:lnTo>
                      <a:pt x="6" y="6"/>
                    </a:lnTo>
                    <a:lnTo>
                      <a:pt x="3" y="11"/>
                    </a:lnTo>
                    <a:lnTo>
                      <a:pt x="0" y="14"/>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 name="Freeform 753"/>
              <p:cNvSpPr>
                <a:spLocks/>
              </p:cNvSpPr>
              <p:nvPr/>
            </p:nvSpPr>
            <p:spPr bwMode="auto">
              <a:xfrm>
                <a:off x="1724" y="2757"/>
                <a:ext cx="59" cy="41"/>
              </a:xfrm>
              <a:custGeom>
                <a:avLst/>
                <a:gdLst>
                  <a:gd name="T0" fmla="*/ 1883 w 36"/>
                  <a:gd name="T1" fmla="*/ 484 h 25"/>
                  <a:gd name="T2" fmla="*/ 1703 w 36"/>
                  <a:gd name="T3" fmla="*/ 643 h 25"/>
                  <a:gd name="T4" fmla="*/ 1550 w 36"/>
                  <a:gd name="T5" fmla="*/ 891 h 25"/>
                  <a:gd name="T6" fmla="*/ 1391 w 36"/>
                  <a:gd name="T7" fmla="*/ 1151 h 25"/>
                  <a:gd name="T8" fmla="*/ 1241 w 36"/>
                  <a:gd name="T9" fmla="*/ 1302 h 25"/>
                  <a:gd name="T10" fmla="*/ 888 w 36"/>
                  <a:gd name="T11" fmla="*/ 1151 h 25"/>
                  <a:gd name="T12" fmla="*/ 634 w 36"/>
                  <a:gd name="T13" fmla="*/ 1055 h 25"/>
                  <a:gd name="T14" fmla="*/ 308 w 36"/>
                  <a:gd name="T15" fmla="*/ 891 h 25"/>
                  <a:gd name="T16" fmla="*/ 0 w 36"/>
                  <a:gd name="T17" fmla="*/ 794 h 25"/>
                  <a:gd name="T18" fmla="*/ 151 w 36"/>
                  <a:gd name="T19" fmla="*/ 643 h 25"/>
                  <a:gd name="T20" fmla="*/ 308 w 36"/>
                  <a:gd name="T21" fmla="*/ 353 h 25"/>
                  <a:gd name="T22" fmla="*/ 483 w 36"/>
                  <a:gd name="T23" fmla="*/ 151 h 25"/>
                  <a:gd name="T24" fmla="*/ 634 w 36"/>
                  <a:gd name="T25" fmla="*/ 0 h 25"/>
                  <a:gd name="T26" fmla="*/ 993 w 36"/>
                  <a:gd name="T27" fmla="*/ 56 h 25"/>
                  <a:gd name="T28" fmla="*/ 1241 w 36"/>
                  <a:gd name="T29" fmla="*/ 215 h 25"/>
                  <a:gd name="T30" fmla="*/ 1550 w 36"/>
                  <a:gd name="T31" fmla="*/ 312 h 25"/>
                  <a:gd name="T32" fmla="*/ 1883 w 36"/>
                  <a:gd name="T33" fmla="*/ 484 h 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6"/>
                  <a:gd name="T52" fmla="*/ 0 h 25"/>
                  <a:gd name="T53" fmla="*/ 36 w 36"/>
                  <a:gd name="T54" fmla="*/ 25 h 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6" h="25">
                    <a:moveTo>
                      <a:pt x="36" y="9"/>
                    </a:moveTo>
                    <a:lnTo>
                      <a:pt x="33" y="12"/>
                    </a:lnTo>
                    <a:lnTo>
                      <a:pt x="30" y="17"/>
                    </a:lnTo>
                    <a:lnTo>
                      <a:pt x="27" y="22"/>
                    </a:lnTo>
                    <a:lnTo>
                      <a:pt x="24" y="25"/>
                    </a:lnTo>
                    <a:lnTo>
                      <a:pt x="17" y="22"/>
                    </a:lnTo>
                    <a:lnTo>
                      <a:pt x="12" y="20"/>
                    </a:lnTo>
                    <a:lnTo>
                      <a:pt x="6" y="17"/>
                    </a:lnTo>
                    <a:lnTo>
                      <a:pt x="0" y="15"/>
                    </a:lnTo>
                    <a:lnTo>
                      <a:pt x="3" y="12"/>
                    </a:lnTo>
                    <a:lnTo>
                      <a:pt x="6" y="7"/>
                    </a:lnTo>
                    <a:lnTo>
                      <a:pt x="9" y="3"/>
                    </a:lnTo>
                    <a:lnTo>
                      <a:pt x="12" y="0"/>
                    </a:lnTo>
                    <a:lnTo>
                      <a:pt x="19" y="1"/>
                    </a:lnTo>
                    <a:lnTo>
                      <a:pt x="24" y="4"/>
                    </a:lnTo>
                    <a:lnTo>
                      <a:pt x="30" y="6"/>
                    </a:lnTo>
                    <a:lnTo>
                      <a:pt x="36" y="9"/>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4" name="Freeform 754"/>
              <p:cNvSpPr>
                <a:spLocks/>
              </p:cNvSpPr>
              <p:nvPr/>
            </p:nvSpPr>
            <p:spPr bwMode="auto">
              <a:xfrm>
                <a:off x="1516" y="2749"/>
                <a:ext cx="103" cy="93"/>
              </a:xfrm>
              <a:custGeom>
                <a:avLst/>
                <a:gdLst>
                  <a:gd name="T0" fmla="*/ 2745 w 63"/>
                  <a:gd name="T1" fmla="*/ 548 h 57"/>
                  <a:gd name="T2" fmla="*/ 3216 w 63"/>
                  <a:gd name="T3" fmla="*/ 1607 h 57"/>
                  <a:gd name="T4" fmla="*/ 2160 w 63"/>
                  <a:gd name="T5" fmla="*/ 2870 h 57"/>
                  <a:gd name="T6" fmla="*/ 0 w 63"/>
                  <a:gd name="T7" fmla="*/ 2056 h 57"/>
                  <a:gd name="T8" fmla="*/ 628 w 63"/>
                  <a:gd name="T9" fmla="*/ 865 h 57"/>
                  <a:gd name="T10" fmla="*/ 1285 w 63"/>
                  <a:gd name="T11" fmla="*/ 0 h 57"/>
                  <a:gd name="T12" fmla="*/ 2745 w 63"/>
                  <a:gd name="T13" fmla="*/ 548 h 57"/>
                  <a:gd name="T14" fmla="*/ 0 60000 65536"/>
                  <a:gd name="T15" fmla="*/ 0 60000 65536"/>
                  <a:gd name="T16" fmla="*/ 0 60000 65536"/>
                  <a:gd name="T17" fmla="*/ 0 60000 65536"/>
                  <a:gd name="T18" fmla="*/ 0 60000 65536"/>
                  <a:gd name="T19" fmla="*/ 0 60000 65536"/>
                  <a:gd name="T20" fmla="*/ 0 60000 65536"/>
                  <a:gd name="T21" fmla="*/ 0 w 63"/>
                  <a:gd name="T22" fmla="*/ 0 h 57"/>
                  <a:gd name="T23" fmla="*/ 63 w 63"/>
                  <a:gd name="T24" fmla="*/ 57 h 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57">
                    <a:moveTo>
                      <a:pt x="54" y="11"/>
                    </a:moveTo>
                    <a:lnTo>
                      <a:pt x="63" y="32"/>
                    </a:lnTo>
                    <a:lnTo>
                      <a:pt x="42" y="57"/>
                    </a:lnTo>
                    <a:lnTo>
                      <a:pt x="0" y="41"/>
                    </a:lnTo>
                    <a:lnTo>
                      <a:pt x="12" y="17"/>
                    </a:lnTo>
                    <a:lnTo>
                      <a:pt x="25" y="0"/>
                    </a:lnTo>
                    <a:lnTo>
                      <a:pt x="5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5" name="Freeform 755"/>
              <p:cNvSpPr>
                <a:spLocks/>
              </p:cNvSpPr>
              <p:nvPr/>
            </p:nvSpPr>
            <p:spPr bwMode="auto">
              <a:xfrm>
                <a:off x="1523" y="2757"/>
                <a:ext cx="88" cy="77"/>
              </a:xfrm>
              <a:custGeom>
                <a:avLst/>
                <a:gdLst>
                  <a:gd name="T0" fmla="*/ 2378 w 54"/>
                  <a:gd name="T1" fmla="*/ 483 h 47"/>
                  <a:gd name="T2" fmla="*/ 2679 w 54"/>
                  <a:gd name="T3" fmla="*/ 1391 h 47"/>
                  <a:gd name="T4" fmla="*/ 1840 w 54"/>
                  <a:gd name="T5" fmla="*/ 2426 h 47"/>
                  <a:gd name="T6" fmla="*/ 0 w 54"/>
                  <a:gd name="T7" fmla="*/ 1782 h 47"/>
                  <a:gd name="T8" fmla="*/ 541 w 54"/>
                  <a:gd name="T9" fmla="*/ 736 h 47"/>
                  <a:gd name="T10" fmla="*/ 1190 w 54"/>
                  <a:gd name="T11" fmla="*/ 0 h 47"/>
                  <a:gd name="T12" fmla="*/ 2378 w 54"/>
                  <a:gd name="T13" fmla="*/ 483 h 47"/>
                  <a:gd name="T14" fmla="*/ 0 60000 65536"/>
                  <a:gd name="T15" fmla="*/ 0 60000 65536"/>
                  <a:gd name="T16" fmla="*/ 0 60000 65536"/>
                  <a:gd name="T17" fmla="*/ 0 60000 65536"/>
                  <a:gd name="T18" fmla="*/ 0 60000 65536"/>
                  <a:gd name="T19" fmla="*/ 0 60000 65536"/>
                  <a:gd name="T20" fmla="*/ 0 60000 65536"/>
                  <a:gd name="T21" fmla="*/ 0 w 54"/>
                  <a:gd name="T22" fmla="*/ 0 h 47"/>
                  <a:gd name="T23" fmla="*/ 54 w 54"/>
                  <a:gd name="T24" fmla="*/ 47 h 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 h="47">
                    <a:moveTo>
                      <a:pt x="48" y="9"/>
                    </a:moveTo>
                    <a:lnTo>
                      <a:pt x="54" y="27"/>
                    </a:lnTo>
                    <a:lnTo>
                      <a:pt x="37" y="47"/>
                    </a:lnTo>
                    <a:lnTo>
                      <a:pt x="0" y="34"/>
                    </a:lnTo>
                    <a:lnTo>
                      <a:pt x="11" y="14"/>
                    </a:lnTo>
                    <a:lnTo>
                      <a:pt x="24" y="0"/>
                    </a:lnTo>
                    <a:lnTo>
                      <a:pt x="48" y="9"/>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6" name="Freeform 756"/>
              <p:cNvSpPr>
                <a:spLocks/>
              </p:cNvSpPr>
              <p:nvPr/>
            </p:nvSpPr>
            <p:spPr bwMode="auto">
              <a:xfrm>
                <a:off x="1580" y="2772"/>
                <a:ext cx="31" cy="62"/>
              </a:xfrm>
              <a:custGeom>
                <a:avLst/>
                <a:gdLst>
                  <a:gd name="T0" fmla="*/ 0 w 19"/>
                  <a:gd name="T1" fmla="*/ 716 h 38"/>
                  <a:gd name="T2" fmla="*/ 90 w 19"/>
                  <a:gd name="T3" fmla="*/ 1906 h 38"/>
                  <a:gd name="T4" fmla="*/ 956 w 19"/>
                  <a:gd name="T5" fmla="*/ 894 h 38"/>
                  <a:gd name="T6" fmla="*/ 640 w 19"/>
                  <a:gd name="T7" fmla="*/ 0 h 38"/>
                  <a:gd name="T8" fmla="*/ 0 w 19"/>
                  <a:gd name="T9" fmla="*/ 716 h 38"/>
                  <a:gd name="T10" fmla="*/ 0 60000 65536"/>
                  <a:gd name="T11" fmla="*/ 0 60000 65536"/>
                  <a:gd name="T12" fmla="*/ 0 60000 65536"/>
                  <a:gd name="T13" fmla="*/ 0 60000 65536"/>
                  <a:gd name="T14" fmla="*/ 0 60000 65536"/>
                  <a:gd name="T15" fmla="*/ 0 w 19"/>
                  <a:gd name="T16" fmla="*/ 0 h 38"/>
                  <a:gd name="T17" fmla="*/ 19 w 19"/>
                  <a:gd name="T18" fmla="*/ 38 h 38"/>
                </a:gdLst>
                <a:ahLst/>
                <a:cxnLst>
                  <a:cxn ang="T10">
                    <a:pos x="T0" y="T1"/>
                  </a:cxn>
                  <a:cxn ang="T11">
                    <a:pos x="T2" y="T3"/>
                  </a:cxn>
                  <a:cxn ang="T12">
                    <a:pos x="T4" y="T5"/>
                  </a:cxn>
                  <a:cxn ang="T13">
                    <a:pos x="T6" y="T7"/>
                  </a:cxn>
                  <a:cxn ang="T14">
                    <a:pos x="T8" y="T9"/>
                  </a:cxn>
                </a:cxnLst>
                <a:rect l="T15" t="T16" r="T17" b="T18"/>
                <a:pathLst>
                  <a:path w="19" h="38">
                    <a:moveTo>
                      <a:pt x="0" y="14"/>
                    </a:moveTo>
                    <a:lnTo>
                      <a:pt x="2" y="38"/>
                    </a:lnTo>
                    <a:lnTo>
                      <a:pt x="19" y="18"/>
                    </a:lnTo>
                    <a:lnTo>
                      <a:pt x="13" y="0"/>
                    </a:lnTo>
                    <a:lnTo>
                      <a:pt x="0" y="14"/>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 name="Freeform 757"/>
              <p:cNvSpPr>
                <a:spLocks/>
              </p:cNvSpPr>
              <p:nvPr/>
            </p:nvSpPr>
            <p:spPr bwMode="auto">
              <a:xfrm>
                <a:off x="1541" y="2757"/>
                <a:ext cx="60" cy="37"/>
              </a:xfrm>
              <a:custGeom>
                <a:avLst/>
                <a:gdLst>
                  <a:gd name="T0" fmla="*/ 1764 w 37"/>
                  <a:gd name="T1" fmla="*/ 404 h 23"/>
                  <a:gd name="T2" fmla="*/ 1234 w 37"/>
                  <a:gd name="T3" fmla="*/ 1046 h 23"/>
                  <a:gd name="T4" fmla="*/ 0 w 37"/>
                  <a:gd name="T5" fmla="*/ 650 h 23"/>
                  <a:gd name="T6" fmla="*/ 615 w 37"/>
                  <a:gd name="T7" fmla="*/ 0 h 23"/>
                  <a:gd name="T8" fmla="*/ 1764 w 37"/>
                  <a:gd name="T9" fmla="*/ 404 h 23"/>
                  <a:gd name="T10" fmla="*/ 0 60000 65536"/>
                  <a:gd name="T11" fmla="*/ 0 60000 65536"/>
                  <a:gd name="T12" fmla="*/ 0 60000 65536"/>
                  <a:gd name="T13" fmla="*/ 0 60000 65536"/>
                  <a:gd name="T14" fmla="*/ 0 60000 65536"/>
                  <a:gd name="T15" fmla="*/ 0 w 37"/>
                  <a:gd name="T16" fmla="*/ 0 h 23"/>
                  <a:gd name="T17" fmla="*/ 37 w 37"/>
                  <a:gd name="T18" fmla="*/ 23 h 23"/>
                </a:gdLst>
                <a:ahLst/>
                <a:cxnLst>
                  <a:cxn ang="T10">
                    <a:pos x="T0" y="T1"/>
                  </a:cxn>
                  <a:cxn ang="T11">
                    <a:pos x="T2" y="T3"/>
                  </a:cxn>
                  <a:cxn ang="T12">
                    <a:pos x="T4" y="T5"/>
                  </a:cxn>
                  <a:cxn ang="T13">
                    <a:pos x="T6" y="T7"/>
                  </a:cxn>
                  <a:cxn ang="T14">
                    <a:pos x="T8" y="T9"/>
                  </a:cxn>
                </a:cxnLst>
                <a:rect l="T15" t="T16" r="T17" b="T18"/>
                <a:pathLst>
                  <a:path w="37" h="23">
                    <a:moveTo>
                      <a:pt x="37" y="9"/>
                    </a:moveTo>
                    <a:lnTo>
                      <a:pt x="26" y="23"/>
                    </a:lnTo>
                    <a:lnTo>
                      <a:pt x="0" y="14"/>
                    </a:lnTo>
                    <a:lnTo>
                      <a:pt x="13" y="0"/>
                    </a:lnTo>
                    <a:lnTo>
                      <a:pt x="37" y="9"/>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 name="Freeform 758"/>
              <p:cNvSpPr>
                <a:spLocks/>
              </p:cNvSpPr>
              <p:nvPr/>
            </p:nvSpPr>
            <p:spPr bwMode="auto">
              <a:xfrm>
                <a:off x="1583" y="2772"/>
                <a:ext cx="103" cy="93"/>
              </a:xfrm>
              <a:custGeom>
                <a:avLst/>
                <a:gdLst>
                  <a:gd name="T0" fmla="*/ 2745 w 63"/>
                  <a:gd name="T1" fmla="*/ 548 h 57"/>
                  <a:gd name="T2" fmla="*/ 2905 w 63"/>
                  <a:gd name="T3" fmla="*/ 798 h 57"/>
                  <a:gd name="T4" fmla="*/ 3002 w 63"/>
                  <a:gd name="T5" fmla="*/ 1044 h 57"/>
                  <a:gd name="T6" fmla="*/ 3152 w 63"/>
                  <a:gd name="T7" fmla="*/ 1354 h 57"/>
                  <a:gd name="T8" fmla="*/ 3216 w 63"/>
                  <a:gd name="T9" fmla="*/ 1607 h 57"/>
                  <a:gd name="T10" fmla="*/ 2905 w 63"/>
                  <a:gd name="T11" fmla="*/ 1906 h 57"/>
                  <a:gd name="T12" fmla="*/ 2652 w 63"/>
                  <a:gd name="T13" fmla="*/ 2247 h 57"/>
                  <a:gd name="T14" fmla="*/ 2443 w 63"/>
                  <a:gd name="T15" fmla="*/ 2545 h 57"/>
                  <a:gd name="T16" fmla="*/ 2173 w 63"/>
                  <a:gd name="T17" fmla="*/ 2870 h 57"/>
                  <a:gd name="T18" fmla="*/ 1622 w 63"/>
                  <a:gd name="T19" fmla="*/ 2715 h 57"/>
                  <a:gd name="T20" fmla="*/ 1123 w 63"/>
                  <a:gd name="T21" fmla="*/ 2470 h 57"/>
                  <a:gd name="T22" fmla="*/ 551 w 63"/>
                  <a:gd name="T23" fmla="*/ 2247 h 57"/>
                  <a:gd name="T24" fmla="*/ 0 w 63"/>
                  <a:gd name="T25" fmla="*/ 2056 h 57"/>
                  <a:gd name="T26" fmla="*/ 150 w 63"/>
                  <a:gd name="T27" fmla="*/ 1759 h 57"/>
                  <a:gd name="T28" fmla="*/ 304 w 63"/>
                  <a:gd name="T29" fmla="*/ 1459 h 57"/>
                  <a:gd name="T30" fmla="*/ 481 w 63"/>
                  <a:gd name="T31" fmla="*/ 1202 h 57"/>
                  <a:gd name="T32" fmla="*/ 656 w 63"/>
                  <a:gd name="T33" fmla="*/ 894 h 57"/>
                  <a:gd name="T34" fmla="*/ 813 w 63"/>
                  <a:gd name="T35" fmla="*/ 640 h 57"/>
                  <a:gd name="T36" fmla="*/ 1073 w 63"/>
                  <a:gd name="T37" fmla="*/ 392 h 57"/>
                  <a:gd name="T38" fmla="*/ 1226 w 63"/>
                  <a:gd name="T39" fmla="*/ 240 h 57"/>
                  <a:gd name="T40" fmla="*/ 1382 w 63"/>
                  <a:gd name="T41" fmla="*/ 0 h 57"/>
                  <a:gd name="T42" fmla="*/ 1679 w 63"/>
                  <a:gd name="T43" fmla="*/ 147 h 57"/>
                  <a:gd name="T44" fmla="*/ 2101 w 63"/>
                  <a:gd name="T45" fmla="*/ 240 h 57"/>
                  <a:gd name="T46" fmla="*/ 2443 w 63"/>
                  <a:gd name="T47" fmla="*/ 392 h 57"/>
                  <a:gd name="T48" fmla="*/ 2745 w 63"/>
                  <a:gd name="T49" fmla="*/ 548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3"/>
                  <a:gd name="T76" fmla="*/ 0 h 57"/>
                  <a:gd name="T77" fmla="*/ 63 w 63"/>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3" h="57">
                    <a:moveTo>
                      <a:pt x="54" y="11"/>
                    </a:moveTo>
                    <a:lnTo>
                      <a:pt x="57" y="16"/>
                    </a:lnTo>
                    <a:lnTo>
                      <a:pt x="59" y="21"/>
                    </a:lnTo>
                    <a:lnTo>
                      <a:pt x="62" y="27"/>
                    </a:lnTo>
                    <a:lnTo>
                      <a:pt x="63" y="32"/>
                    </a:lnTo>
                    <a:lnTo>
                      <a:pt x="57" y="38"/>
                    </a:lnTo>
                    <a:lnTo>
                      <a:pt x="52" y="45"/>
                    </a:lnTo>
                    <a:lnTo>
                      <a:pt x="48" y="51"/>
                    </a:lnTo>
                    <a:lnTo>
                      <a:pt x="43" y="57"/>
                    </a:lnTo>
                    <a:lnTo>
                      <a:pt x="32" y="54"/>
                    </a:lnTo>
                    <a:lnTo>
                      <a:pt x="22" y="49"/>
                    </a:lnTo>
                    <a:lnTo>
                      <a:pt x="11" y="45"/>
                    </a:lnTo>
                    <a:lnTo>
                      <a:pt x="0" y="41"/>
                    </a:lnTo>
                    <a:lnTo>
                      <a:pt x="3" y="35"/>
                    </a:lnTo>
                    <a:lnTo>
                      <a:pt x="6" y="29"/>
                    </a:lnTo>
                    <a:lnTo>
                      <a:pt x="9" y="24"/>
                    </a:lnTo>
                    <a:lnTo>
                      <a:pt x="13" y="18"/>
                    </a:lnTo>
                    <a:lnTo>
                      <a:pt x="16" y="13"/>
                    </a:lnTo>
                    <a:lnTo>
                      <a:pt x="21" y="8"/>
                    </a:lnTo>
                    <a:lnTo>
                      <a:pt x="24" y="5"/>
                    </a:lnTo>
                    <a:lnTo>
                      <a:pt x="27" y="0"/>
                    </a:lnTo>
                    <a:lnTo>
                      <a:pt x="33" y="3"/>
                    </a:lnTo>
                    <a:lnTo>
                      <a:pt x="41" y="5"/>
                    </a:lnTo>
                    <a:lnTo>
                      <a:pt x="48" y="8"/>
                    </a:lnTo>
                    <a:lnTo>
                      <a:pt x="5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 name="Freeform 759"/>
              <p:cNvSpPr>
                <a:spLocks/>
              </p:cNvSpPr>
              <p:nvPr/>
            </p:nvSpPr>
            <p:spPr bwMode="auto">
              <a:xfrm>
                <a:off x="1593" y="2780"/>
                <a:ext cx="87" cy="77"/>
              </a:xfrm>
              <a:custGeom>
                <a:avLst/>
                <a:gdLst>
                  <a:gd name="T0" fmla="*/ 2446 w 53"/>
                  <a:gd name="T1" fmla="*/ 483 h 47"/>
                  <a:gd name="T2" fmla="*/ 2544 w 53"/>
                  <a:gd name="T3" fmla="*/ 664 h 47"/>
                  <a:gd name="T4" fmla="*/ 2646 w 53"/>
                  <a:gd name="T5" fmla="*/ 888 h 47"/>
                  <a:gd name="T6" fmla="*/ 2708 w 53"/>
                  <a:gd name="T7" fmla="*/ 1144 h 47"/>
                  <a:gd name="T8" fmla="*/ 2805 w 53"/>
                  <a:gd name="T9" fmla="*/ 1391 h 47"/>
                  <a:gd name="T10" fmla="*/ 2544 w 53"/>
                  <a:gd name="T11" fmla="*/ 1645 h 47"/>
                  <a:gd name="T12" fmla="*/ 2374 w 53"/>
                  <a:gd name="T13" fmla="*/ 1874 h 47"/>
                  <a:gd name="T14" fmla="*/ 2116 w 53"/>
                  <a:gd name="T15" fmla="*/ 2220 h 47"/>
                  <a:gd name="T16" fmla="*/ 1835 w 53"/>
                  <a:gd name="T17" fmla="*/ 2426 h 47"/>
                  <a:gd name="T18" fmla="*/ 1407 w 53"/>
                  <a:gd name="T19" fmla="*/ 2279 h 47"/>
                  <a:gd name="T20" fmla="*/ 950 w 53"/>
                  <a:gd name="T21" fmla="*/ 2123 h 47"/>
                  <a:gd name="T22" fmla="*/ 407 w 53"/>
                  <a:gd name="T23" fmla="*/ 1976 h 47"/>
                  <a:gd name="T24" fmla="*/ 0 w 53"/>
                  <a:gd name="T25" fmla="*/ 1792 h 47"/>
                  <a:gd name="T26" fmla="*/ 151 w 53"/>
                  <a:gd name="T27" fmla="*/ 1548 h 47"/>
                  <a:gd name="T28" fmla="*/ 248 w 53"/>
                  <a:gd name="T29" fmla="*/ 1296 h 47"/>
                  <a:gd name="T30" fmla="*/ 407 w 53"/>
                  <a:gd name="T31" fmla="*/ 1039 h 47"/>
                  <a:gd name="T32" fmla="*/ 517 w 53"/>
                  <a:gd name="T33" fmla="*/ 736 h 47"/>
                  <a:gd name="T34" fmla="*/ 668 w 53"/>
                  <a:gd name="T35" fmla="*/ 567 h 47"/>
                  <a:gd name="T36" fmla="*/ 849 w 53"/>
                  <a:gd name="T37" fmla="*/ 308 h 47"/>
                  <a:gd name="T38" fmla="*/ 1005 w 53"/>
                  <a:gd name="T39" fmla="*/ 151 h 47"/>
                  <a:gd name="T40" fmla="*/ 1213 w 53"/>
                  <a:gd name="T41" fmla="*/ 0 h 47"/>
                  <a:gd name="T42" fmla="*/ 1550 w 53"/>
                  <a:gd name="T43" fmla="*/ 56 h 47"/>
                  <a:gd name="T44" fmla="*/ 1835 w 53"/>
                  <a:gd name="T45" fmla="*/ 247 h 47"/>
                  <a:gd name="T46" fmla="*/ 2116 w 53"/>
                  <a:gd name="T47" fmla="*/ 308 h 47"/>
                  <a:gd name="T48" fmla="*/ 2446 w 53"/>
                  <a:gd name="T49" fmla="*/ 483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3"/>
                  <a:gd name="T76" fmla="*/ 0 h 47"/>
                  <a:gd name="T77" fmla="*/ 53 w 53"/>
                  <a:gd name="T78" fmla="*/ 47 h 4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3" h="47">
                    <a:moveTo>
                      <a:pt x="46" y="9"/>
                    </a:moveTo>
                    <a:lnTo>
                      <a:pt x="48" y="13"/>
                    </a:lnTo>
                    <a:lnTo>
                      <a:pt x="50" y="17"/>
                    </a:lnTo>
                    <a:lnTo>
                      <a:pt x="51" y="22"/>
                    </a:lnTo>
                    <a:lnTo>
                      <a:pt x="53" y="27"/>
                    </a:lnTo>
                    <a:lnTo>
                      <a:pt x="48" y="32"/>
                    </a:lnTo>
                    <a:lnTo>
                      <a:pt x="45" y="36"/>
                    </a:lnTo>
                    <a:lnTo>
                      <a:pt x="40" y="43"/>
                    </a:lnTo>
                    <a:lnTo>
                      <a:pt x="35" y="47"/>
                    </a:lnTo>
                    <a:lnTo>
                      <a:pt x="27" y="44"/>
                    </a:lnTo>
                    <a:lnTo>
                      <a:pt x="18" y="41"/>
                    </a:lnTo>
                    <a:lnTo>
                      <a:pt x="8" y="38"/>
                    </a:lnTo>
                    <a:lnTo>
                      <a:pt x="0" y="35"/>
                    </a:lnTo>
                    <a:lnTo>
                      <a:pt x="3" y="30"/>
                    </a:lnTo>
                    <a:lnTo>
                      <a:pt x="5" y="25"/>
                    </a:lnTo>
                    <a:lnTo>
                      <a:pt x="8" y="20"/>
                    </a:lnTo>
                    <a:lnTo>
                      <a:pt x="10" y="14"/>
                    </a:lnTo>
                    <a:lnTo>
                      <a:pt x="13" y="11"/>
                    </a:lnTo>
                    <a:lnTo>
                      <a:pt x="16" y="6"/>
                    </a:lnTo>
                    <a:lnTo>
                      <a:pt x="19" y="3"/>
                    </a:lnTo>
                    <a:lnTo>
                      <a:pt x="23" y="0"/>
                    </a:lnTo>
                    <a:lnTo>
                      <a:pt x="29" y="1"/>
                    </a:lnTo>
                    <a:lnTo>
                      <a:pt x="35" y="5"/>
                    </a:lnTo>
                    <a:lnTo>
                      <a:pt x="40" y="6"/>
                    </a:lnTo>
                    <a:lnTo>
                      <a:pt x="46" y="9"/>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0" name="Freeform 760"/>
              <p:cNvSpPr>
                <a:spLocks/>
              </p:cNvSpPr>
              <p:nvPr/>
            </p:nvSpPr>
            <p:spPr bwMode="auto">
              <a:xfrm>
                <a:off x="1648" y="2794"/>
                <a:ext cx="32" cy="63"/>
              </a:xfrm>
              <a:custGeom>
                <a:avLst/>
                <a:gdLst>
                  <a:gd name="T0" fmla="*/ 0 w 19"/>
                  <a:gd name="T1" fmla="*/ 852 h 38"/>
                  <a:gd name="T2" fmla="*/ 62 w 19"/>
                  <a:gd name="T3" fmla="*/ 1204 h 38"/>
                  <a:gd name="T4" fmla="*/ 62 w 19"/>
                  <a:gd name="T5" fmla="*/ 1482 h 38"/>
                  <a:gd name="T6" fmla="*/ 62 w 19"/>
                  <a:gd name="T7" fmla="*/ 1827 h 38"/>
                  <a:gd name="T8" fmla="*/ 62 w 19"/>
                  <a:gd name="T9" fmla="*/ 2155 h 38"/>
                  <a:gd name="T10" fmla="*/ 397 w 19"/>
                  <a:gd name="T11" fmla="*/ 1926 h 38"/>
                  <a:gd name="T12" fmla="*/ 733 w 19"/>
                  <a:gd name="T13" fmla="*/ 1558 h 38"/>
                  <a:gd name="T14" fmla="*/ 908 w 19"/>
                  <a:gd name="T15" fmla="*/ 1300 h 38"/>
                  <a:gd name="T16" fmla="*/ 1235 w 19"/>
                  <a:gd name="T17" fmla="*/ 1044 h 38"/>
                  <a:gd name="T18" fmla="*/ 1127 w 19"/>
                  <a:gd name="T19" fmla="*/ 748 h 38"/>
                  <a:gd name="T20" fmla="*/ 1032 w 19"/>
                  <a:gd name="T21" fmla="*/ 451 h 38"/>
                  <a:gd name="T22" fmla="*/ 908 w 19"/>
                  <a:gd name="T23" fmla="*/ 250 h 38"/>
                  <a:gd name="T24" fmla="*/ 775 w 19"/>
                  <a:gd name="T25" fmla="*/ 0 h 38"/>
                  <a:gd name="T26" fmla="*/ 573 w 19"/>
                  <a:gd name="T27" fmla="*/ 250 h 38"/>
                  <a:gd name="T28" fmla="*/ 397 w 19"/>
                  <a:gd name="T29" fmla="*/ 414 h 38"/>
                  <a:gd name="T30" fmla="*/ 175 w 19"/>
                  <a:gd name="T31" fmla="*/ 630 h 38"/>
                  <a:gd name="T32" fmla="*/ 0 w 19"/>
                  <a:gd name="T33" fmla="*/ 852 h 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
                  <a:gd name="T52" fmla="*/ 0 h 38"/>
                  <a:gd name="T53" fmla="*/ 19 w 19"/>
                  <a:gd name="T54" fmla="*/ 38 h 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 h="38">
                    <a:moveTo>
                      <a:pt x="0" y="15"/>
                    </a:moveTo>
                    <a:lnTo>
                      <a:pt x="1" y="21"/>
                    </a:lnTo>
                    <a:lnTo>
                      <a:pt x="1" y="26"/>
                    </a:lnTo>
                    <a:lnTo>
                      <a:pt x="1" y="32"/>
                    </a:lnTo>
                    <a:lnTo>
                      <a:pt x="1" y="38"/>
                    </a:lnTo>
                    <a:lnTo>
                      <a:pt x="6" y="34"/>
                    </a:lnTo>
                    <a:lnTo>
                      <a:pt x="11" y="27"/>
                    </a:lnTo>
                    <a:lnTo>
                      <a:pt x="14" y="23"/>
                    </a:lnTo>
                    <a:lnTo>
                      <a:pt x="19" y="18"/>
                    </a:lnTo>
                    <a:lnTo>
                      <a:pt x="17" y="13"/>
                    </a:lnTo>
                    <a:lnTo>
                      <a:pt x="16" y="8"/>
                    </a:lnTo>
                    <a:lnTo>
                      <a:pt x="14" y="4"/>
                    </a:lnTo>
                    <a:lnTo>
                      <a:pt x="12" y="0"/>
                    </a:lnTo>
                    <a:lnTo>
                      <a:pt x="9" y="4"/>
                    </a:lnTo>
                    <a:lnTo>
                      <a:pt x="6" y="7"/>
                    </a:lnTo>
                    <a:lnTo>
                      <a:pt x="3" y="11"/>
                    </a:lnTo>
                    <a:lnTo>
                      <a:pt x="0" y="15"/>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1" name="Freeform 761"/>
              <p:cNvSpPr>
                <a:spLocks/>
              </p:cNvSpPr>
              <p:nvPr/>
            </p:nvSpPr>
            <p:spPr bwMode="auto">
              <a:xfrm>
                <a:off x="1609" y="2780"/>
                <a:ext cx="59" cy="39"/>
              </a:xfrm>
              <a:custGeom>
                <a:avLst/>
                <a:gdLst>
                  <a:gd name="T0" fmla="*/ 1883 w 36"/>
                  <a:gd name="T1" fmla="*/ 439 h 24"/>
                  <a:gd name="T2" fmla="*/ 1703 w 36"/>
                  <a:gd name="T3" fmla="*/ 622 h 24"/>
                  <a:gd name="T4" fmla="*/ 1550 w 36"/>
                  <a:gd name="T5" fmla="*/ 774 h 24"/>
                  <a:gd name="T6" fmla="*/ 1455 w 36"/>
                  <a:gd name="T7" fmla="*/ 996 h 24"/>
                  <a:gd name="T8" fmla="*/ 1298 w 36"/>
                  <a:gd name="T9" fmla="*/ 1159 h 24"/>
                  <a:gd name="T10" fmla="*/ 993 w 36"/>
                  <a:gd name="T11" fmla="*/ 1090 h 24"/>
                  <a:gd name="T12" fmla="*/ 664 w 36"/>
                  <a:gd name="T13" fmla="*/ 921 h 24"/>
                  <a:gd name="T14" fmla="*/ 308 w 36"/>
                  <a:gd name="T15" fmla="*/ 829 h 24"/>
                  <a:gd name="T16" fmla="*/ 0 w 36"/>
                  <a:gd name="T17" fmla="*/ 774 h 24"/>
                  <a:gd name="T18" fmla="*/ 151 w 36"/>
                  <a:gd name="T19" fmla="*/ 531 h 24"/>
                  <a:gd name="T20" fmla="*/ 308 w 36"/>
                  <a:gd name="T21" fmla="*/ 384 h 24"/>
                  <a:gd name="T22" fmla="*/ 483 w 36"/>
                  <a:gd name="T23" fmla="*/ 145 h 24"/>
                  <a:gd name="T24" fmla="*/ 664 w 36"/>
                  <a:gd name="T25" fmla="*/ 0 h 24"/>
                  <a:gd name="T26" fmla="*/ 993 w 36"/>
                  <a:gd name="T27" fmla="*/ 55 h 24"/>
                  <a:gd name="T28" fmla="*/ 1298 w 36"/>
                  <a:gd name="T29" fmla="*/ 236 h 24"/>
                  <a:gd name="T30" fmla="*/ 1550 w 36"/>
                  <a:gd name="T31" fmla="*/ 293 h 24"/>
                  <a:gd name="T32" fmla="*/ 1883 w 36"/>
                  <a:gd name="T33" fmla="*/ 439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6"/>
                  <a:gd name="T52" fmla="*/ 0 h 24"/>
                  <a:gd name="T53" fmla="*/ 36 w 36"/>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6" h="24">
                    <a:moveTo>
                      <a:pt x="36" y="9"/>
                    </a:moveTo>
                    <a:lnTo>
                      <a:pt x="33" y="13"/>
                    </a:lnTo>
                    <a:lnTo>
                      <a:pt x="30" y="16"/>
                    </a:lnTo>
                    <a:lnTo>
                      <a:pt x="28" y="20"/>
                    </a:lnTo>
                    <a:lnTo>
                      <a:pt x="25" y="24"/>
                    </a:lnTo>
                    <a:lnTo>
                      <a:pt x="19" y="22"/>
                    </a:lnTo>
                    <a:lnTo>
                      <a:pt x="13" y="19"/>
                    </a:lnTo>
                    <a:lnTo>
                      <a:pt x="6" y="17"/>
                    </a:lnTo>
                    <a:lnTo>
                      <a:pt x="0" y="16"/>
                    </a:lnTo>
                    <a:lnTo>
                      <a:pt x="3" y="11"/>
                    </a:lnTo>
                    <a:lnTo>
                      <a:pt x="6" y="8"/>
                    </a:lnTo>
                    <a:lnTo>
                      <a:pt x="9" y="3"/>
                    </a:lnTo>
                    <a:lnTo>
                      <a:pt x="13" y="0"/>
                    </a:lnTo>
                    <a:lnTo>
                      <a:pt x="19" y="1"/>
                    </a:lnTo>
                    <a:lnTo>
                      <a:pt x="25" y="5"/>
                    </a:lnTo>
                    <a:lnTo>
                      <a:pt x="30" y="6"/>
                    </a:lnTo>
                    <a:lnTo>
                      <a:pt x="36" y="9"/>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2" name="Freeform 762"/>
              <p:cNvSpPr>
                <a:spLocks/>
              </p:cNvSpPr>
              <p:nvPr/>
            </p:nvSpPr>
            <p:spPr bwMode="auto">
              <a:xfrm>
                <a:off x="1650" y="2794"/>
                <a:ext cx="105" cy="95"/>
              </a:xfrm>
              <a:custGeom>
                <a:avLst/>
                <a:gdLst>
                  <a:gd name="T0" fmla="*/ 2853 w 64"/>
                  <a:gd name="T1" fmla="*/ 567 h 58"/>
                  <a:gd name="T2" fmla="*/ 3007 w 64"/>
                  <a:gd name="T3" fmla="*/ 826 h 58"/>
                  <a:gd name="T4" fmla="*/ 3101 w 64"/>
                  <a:gd name="T5" fmla="*/ 1086 h 58"/>
                  <a:gd name="T6" fmla="*/ 3260 w 64"/>
                  <a:gd name="T7" fmla="*/ 1389 h 58"/>
                  <a:gd name="T8" fmla="*/ 3357 w 64"/>
                  <a:gd name="T9" fmla="*/ 1640 h 58"/>
                  <a:gd name="T10" fmla="*/ 3101 w 64"/>
                  <a:gd name="T11" fmla="*/ 1972 h 58"/>
                  <a:gd name="T12" fmla="*/ 2853 w 64"/>
                  <a:gd name="T13" fmla="*/ 2334 h 58"/>
                  <a:gd name="T14" fmla="*/ 2530 w 64"/>
                  <a:gd name="T15" fmla="*/ 2663 h 58"/>
                  <a:gd name="T16" fmla="*/ 2261 w 64"/>
                  <a:gd name="T17" fmla="*/ 3015 h 58"/>
                  <a:gd name="T18" fmla="*/ 1705 w 64"/>
                  <a:gd name="T19" fmla="*/ 2784 h 58"/>
                  <a:gd name="T20" fmla="*/ 1152 w 64"/>
                  <a:gd name="T21" fmla="*/ 2583 h 58"/>
                  <a:gd name="T22" fmla="*/ 579 w 64"/>
                  <a:gd name="T23" fmla="*/ 2334 h 58"/>
                  <a:gd name="T24" fmla="*/ 0 w 64"/>
                  <a:gd name="T25" fmla="*/ 2178 h 58"/>
                  <a:gd name="T26" fmla="*/ 151 w 64"/>
                  <a:gd name="T27" fmla="*/ 1792 h 58"/>
                  <a:gd name="T28" fmla="*/ 353 w 64"/>
                  <a:gd name="T29" fmla="*/ 1522 h 58"/>
                  <a:gd name="T30" fmla="*/ 512 w 64"/>
                  <a:gd name="T31" fmla="*/ 1240 h 58"/>
                  <a:gd name="T32" fmla="*/ 668 w 64"/>
                  <a:gd name="T33" fmla="*/ 929 h 58"/>
                  <a:gd name="T34" fmla="*/ 840 w 64"/>
                  <a:gd name="T35" fmla="*/ 791 h 58"/>
                  <a:gd name="T36" fmla="*/ 1096 w 64"/>
                  <a:gd name="T37" fmla="*/ 504 h 58"/>
                  <a:gd name="T38" fmla="*/ 1247 w 64"/>
                  <a:gd name="T39" fmla="*/ 247 h 58"/>
                  <a:gd name="T40" fmla="*/ 1404 w 64"/>
                  <a:gd name="T41" fmla="*/ 0 h 58"/>
                  <a:gd name="T42" fmla="*/ 1798 w 64"/>
                  <a:gd name="T43" fmla="*/ 211 h 58"/>
                  <a:gd name="T44" fmla="*/ 2205 w 64"/>
                  <a:gd name="T45" fmla="*/ 247 h 58"/>
                  <a:gd name="T46" fmla="*/ 2530 w 64"/>
                  <a:gd name="T47" fmla="*/ 405 h 58"/>
                  <a:gd name="T48" fmla="*/ 2853 w 64"/>
                  <a:gd name="T49" fmla="*/ 567 h 5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4"/>
                  <a:gd name="T76" fmla="*/ 0 h 58"/>
                  <a:gd name="T77" fmla="*/ 64 w 64"/>
                  <a:gd name="T78" fmla="*/ 58 h 5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4" h="58">
                    <a:moveTo>
                      <a:pt x="54" y="11"/>
                    </a:moveTo>
                    <a:lnTo>
                      <a:pt x="57" y="16"/>
                    </a:lnTo>
                    <a:lnTo>
                      <a:pt x="59" y="21"/>
                    </a:lnTo>
                    <a:lnTo>
                      <a:pt x="62" y="27"/>
                    </a:lnTo>
                    <a:lnTo>
                      <a:pt x="64" y="32"/>
                    </a:lnTo>
                    <a:lnTo>
                      <a:pt x="59" y="38"/>
                    </a:lnTo>
                    <a:lnTo>
                      <a:pt x="54" y="45"/>
                    </a:lnTo>
                    <a:lnTo>
                      <a:pt x="48" y="51"/>
                    </a:lnTo>
                    <a:lnTo>
                      <a:pt x="43" y="58"/>
                    </a:lnTo>
                    <a:lnTo>
                      <a:pt x="32" y="54"/>
                    </a:lnTo>
                    <a:lnTo>
                      <a:pt x="22" y="50"/>
                    </a:lnTo>
                    <a:lnTo>
                      <a:pt x="11" y="45"/>
                    </a:lnTo>
                    <a:lnTo>
                      <a:pt x="0" y="42"/>
                    </a:lnTo>
                    <a:lnTo>
                      <a:pt x="3" y="35"/>
                    </a:lnTo>
                    <a:lnTo>
                      <a:pt x="7" y="29"/>
                    </a:lnTo>
                    <a:lnTo>
                      <a:pt x="10" y="24"/>
                    </a:lnTo>
                    <a:lnTo>
                      <a:pt x="13" y="18"/>
                    </a:lnTo>
                    <a:lnTo>
                      <a:pt x="16" y="15"/>
                    </a:lnTo>
                    <a:lnTo>
                      <a:pt x="21" y="10"/>
                    </a:lnTo>
                    <a:lnTo>
                      <a:pt x="24" y="5"/>
                    </a:lnTo>
                    <a:lnTo>
                      <a:pt x="27" y="0"/>
                    </a:lnTo>
                    <a:lnTo>
                      <a:pt x="34" y="4"/>
                    </a:lnTo>
                    <a:lnTo>
                      <a:pt x="42" y="5"/>
                    </a:lnTo>
                    <a:lnTo>
                      <a:pt x="48" y="8"/>
                    </a:lnTo>
                    <a:lnTo>
                      <a:pt x="5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3" name="Freeform 763"/>
              <p:cNvSpPr>
                <a:spLocks/>
              </p:cNvSpPr>
              <p:nvPr/>
            </p:nvSpPr>
            <p:spPr bwMode="auto">
              <a:xfrm>
                <a:off x="1662" y="2803"/>
                <a:ext cx="85" cy="78"/>
              </a:xfrm>
              <a:custGeom>
                <a:avLst/>
                <a:gdLst>
                  <a:gd name="T0" fmla="*/ 2349 w 52"/>
                  <a:gd name="T1" fmla="*/ 476 h 48"/>
                  <a:gd name="T2" fmla="*/ 2408 w 52"/>
                  <a:gd name="T3" fmla="*/ 679 h 48"/>
                  <a:gd name="T4" fmla="*/ 2498 w 52"/>
                  <a:gd name="T5" fmla="*/ 863 h 48"/>
                  <a:gd name="T6" fmla="*/ 2555 w 52"/>
                  <a:gd name="T7" fmla="*/ 1090 h 48"/>
                  <a:gd name="T8" fmla="*/ 2648 w 52"/>
                  <a:gd name="T9" fmla="*/ 1326 h 48"/>
                  <a:gd name="T10" fmla="*/ 2408 w 52"/>
                  <a:gd name="T11" fmla="*/ 1619 h 48"/>
                  <a:gd name="T12" fmla="*/ 2249 w 52"/>
                  <a:gd name="T13" fmla="*/ 1862 h 48"/>
                  <a:gd name="T14" fmla="*/ 2004 w 52"/>
                  <a:gd name="T15" fmla="*/ 2100 h 48"/>
                  <a:gd name="T16" fmla="*/ 1769 w 52"/>
                  <a:gd name="T17" fmla="*/ 2334 h 48"/>
                  <a:gd name="T18" fmla="*/ 1376 w 52"/>
                  <a:gd name="T19" fmla="*/ 2189 h 48"/>
                  <a:gd name="T20" fmla="*/ 879 w 52"/>
                  <a:gd name="T21" fmla="*/ 2007 h 48"/>
                  <a:gd name="T22" fmla="*/ 400 w 52"/>
                  <a:gd name="T23" fmla="*/ 1862 h 48"/>
                  <a:gd name="T24" fmla="*/ 0 w 52"/>
                  <a:gd name="T25" fmla="*/ 1708 h 48"/>
                  <a:gd name="T26" fmla="*/ 150 w 52"/>
                  <a:gd name="T27" fmla="*/ 1471 h 48"/>
                  <a:gd name="T28" fmla="*/ 206 w 52"/>
                  <a:gd name="T29" fmla="*/ 1256 h 48"/>
                  <a:gd name="T30" fmla="*/ 400 w 52"/>
                  <a:gd name="T31" fmla="*/ 1011 h 48"/>
                  <a:gd name="T32" fmla="*/ 481 w 52"/>
                  <a:gd name="T33" fmla="*/ 774 h 48"/>
                  <a:gd name="T34" fmla="*/ 628 w 52"/>
                  <a:gd name="T35" fmla="*/ 531 h 48"/>
                  <a:gd name="T36" fmla="*/ 786 w 52"/>
                  <a:gd name="T37" fmla="*/ 384 h 48"/>
                  <a:gd name="T38" fmla="*/ 969 w 52"/>
                  <a:gd name="T39" fmla="*/ 145 h 48"/>
                  <a:gd name="T40" fmla="*/ 1123 w 52"/>
                  <a:gd name="T41" fmla="*/ 0 h 48"/>
                  <a:gd name="T42" fmla="*/ 1437 w 52"/>
                  <a:gd name="T43" fmla="*/ 89 h 48"/>
                  <a:gd name="T44" fmla="*/ 1769 w 52"/>
                  <a:gd name="T45" fmla="*/ 236 h 48"/>
                  <a:gd name="T46" fmla="*/ 2004 w 52"/>
                  <a:gd name="T47" fmla="*/ 293 h 48"/>
                  <a:gd name="T48" fmla="*/ 2349 w 52"/>
                  <a:gd name="T49" fmla="*/ 476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
                  <a:gd name="T76" fmla="*/ 0 h 48"/>
                  <a:gd name="T77" fmla="*/ 52 w 52"/>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 h="48">
                    <a:moveTo>
                      <a:pt x="46" y="10"/>
                    </a:moveTo>
                    <a:lnTo>
                      <a:pt x="47" y="14"/>
                    </a:lnTo>
                    <a:lnTo>
                      <a:pt x="49" y="18"/>
                    </a:lnTo>
                    <a:lnTo>
                      <a:pt x="50" y="22"/>
                    </a:lnTo>
                    <a:lnTo>
                      <a:pt x="52" y="27"/>
                    </a:lnTo>
                    <a:lnTo>
                      <a:pt x="47" y="33"/>
                    </a:lnTo>
                    <a:lnTo>
                      <a:pt x="44" y="38"/>
                    </a:lnTo>
                    <a:lnTo>
                      <a:pt x="39" y="43"/>
                    </a:lnTo>
                    <a:lnTo>
                      <a:pt x="35" y="48"/>
                    </a:lnTo>
                    <a:lnTo>
                      <a:pt x="27" y="45"/>
                    </a:lnTo>
                    <a:lnTo>
                      <a:pt x="17" y="41"/>
                    </a:lnTo>
                    <a:lnTo>
                      <a:pt x="8" y="38"/>
                    </a:lnTo>
                    <a:lnTo>
                      <a:pt x="0" y="35"/>
                    </a:lnTo>
                    <a:lnTo>
                      <a:pt x="3" y="30"/>
                    </a:lnTo>
                    <a:lnTo>
                      <a:pt x="4" y="26"/>
                    </a:lnTo>
                    <a:lnTo>
                      <a:pt x="8" y="21"/>
                    </a:lnTo>
                    <a:lnTo>
                      <a:pt x="9" y="16"/>
                    </a:lnTo>
                    <a:lnTo>
                      <a:pt x="12" y="11"/>
                    </a:lnTo>
                    <a:lnTo>
                      <a:pt x="15" y="8"/>
                    </a:lnTo>
                    <a:lnTo>
                      <a:pt x="19" y="3"/>
                    </a:lnTo>
                    <a:lnTo>
                      <a:pt x="22" y="0"/>
                    </a:lnTo>
                    <a:lnTo>
                      <a:pt x="28" y="2"/>
                    </a:lnTo>
                    <a:lnTo>
                      <a:pt x="35" y="5"/>
                    </a:lnTo>
                    <a:lnTo>
                      <a:pt x="39" y="6"/>
                    </a:lnTo>
                    <a:lnTo>
                      <a:pt x="46" y="10"/>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4" name="Freeform 764"/>
              <p:cNvSpPr>
                <a:spLocks/>
              </p:cNvSpPr>
              <p:nvPr/>
            </p:nvSpPr>
            <p:spPr bwMode="auto">
              <a:xfrm>
                <a:off x="1719" y="2819"/>
                <a:ext cx="28" cy="62"/>
              </a:xfrm>
              <a:custGeom>
                <a:avLst/>
                <a:gdLst>
                  <a:gd name="T0" fmla="*/ 0 w 17"/>
                  <a:gd name="T1" fmla="*/ 716 h 38"/>
                  <a:gd name="T2" fmla="*/ 0 w 17"/>
                  <a:gd name="T3" fmla="*/ 1020 h 38"/>
                  <a:gd name="T4" fmla="*/ 0 w 17"/>
                  <a:gd name="T5" fmla="*/ 1260 h 38"/>
                  <a:gd name="T6" fmla="*/ 0 w 17"/>
                  <a:gd name="T7" fmla="*/ 1560 h 38"/>
                  <a:gd name="T8" fmla="*/ 0 w 17"/>
                  <a:gd name="T9" fmla="*/ 1906 h 38"/>
                  <a:gd name="T10" fmla="*/ 242 w 17"/>
                  <a:gd name="T11" fmla="*/ 1664 h 38"/>
                  <a:gd name="T12" fmla="*/ 499 w 17"/>
                  <a:gd name="T13" fmla="*/ 1411 h 38"/>
                  <a:gd name="T14" fmla="*/ 657 w 17"/>
                  <a:gd name="T15" fmla="*/ 1168 h 38"/>
                  <a:gd name="T16" fmla="*/ 919 w 17"/>
                  <a:gd name="T17" fmla="*/ 865 h 38"/>
                  <a:gd name="T18" fmla="*/ 822 w 17"/>
                  <a:gd name="T19" fmla="*/ 625 h 38"/>
                  <a:gd name="T20" fmla="*/ 764 w 17"/>
                  <a:gd name="T21" fmla="*/ 392 h 38"/>
                  <a:gd name="T22" fmla="*/ 657 w 17"/>
                  <a:gd name="T23" fmla="*/ 206 h 38"/>
                  <a:gd name="T24" fmla="*/ 595 w 17"/>
                  <a:gd name="T25" fmla="*/ 0 h 38"/>
                  <a:gd name="T26" fmla="*/ 399 w 17"/>
                  <a:gd name="T27" fmla="*/ 147 h 38"/>
                  <a:gd name="T28" fmla="*/ 242 w 17"/>
                  <a:gd name="T29" fmla="*/ 300 h 38"/>
                  <a:gd name="T30" fmla="*/ 158 w 17"/>
                  <a:gd name="T31" fmla="*/ 548 h 38"/>
                  <a:gd name="T32" fmla="*/ 0 w 17"/>
                  <a:gd name="T33" fmla="*/ 716 h 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
                  <a:gd name="T52" fmla="*/ 0 h 38"/>
                  <a:gd name="T53" fmla="*/ 17 w 17"/>
                  <a:gd name="T54" fmla="*/ 38 h 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 h="38">
                    <a:moveTo>
                      <a:pt x="0" y="14"/>
                    </a:moveTo>
                    <a:lnTo>
                      <a:pt x="0" y="20"/>
                    </a:lnTo>
                    <a:lnTo>
                      <a:pt x="0" y="25"/>
                    </a:lnTo>
                    <a:lnTo>
                      <a:pt x="0" y="31"/>
                    </a:lnTo>
                    <a:lnTo>
                      <a:pt x="0" y="38"/>
                    </a:lnTo>
                    <a:lnTo>
                      <a:pt x="4" y="33"/>
                    </a:lnTo>
                    <a:lnTo>
                      <a:pt x="9" y="28"/>
                    </a:lnTo>
                    <a:lnTo>
                      <a:pt x="12" y="23"/>
                    </a:lnTo>
                    <a:lnTo>
                      <a:pt x="17" y="17"/>
                    </a:lnTo>
                    <a:lnTo>
                      <a:pt x="15" y="12"/>
                    </a:lnTo>
                    <a:lnTo>
                      <a:pt x="14" y="8"/>
                    </a:lnTo>
                    <a:lnTo>
                      <a:pt x="12" y="4"/>
                    </a:lnTo>
                    <a:lnTo>
                      <a:pt x="11" y="0"/>
                    </a:lnTo>
                    <a:lnTo>
                      <a:pt x="7" y="3"/>
                    </a:lnTo>
                    <a:lnTo>
                      <a:pt x="4" y="6"/>
                    </a:lnTo>
                    <a:lnTo>
                      <a:pt x="3" y="11"/>
                    </a:lnTo>
                    <a:lnTo>
                      <a:pt x="0" y="14"/>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5" name="Freeform 765"/>
              <p:cNvSpPr>
                <a:spLocks/>
              </p:cNvSpPr>
              <p:nvPr/>
            </p:nvSpPr>
            <p:spPr bwMode="auto">
              <a:xfrm>
                <a:off x="1676" y="2803"/>
                <a:ext cx="61" cy="39"/>
              </a:xfrm>
              <a:custGeom>
                <a:avLst/>
                <a:gdLst>
                  <a:gd name="T0" fmla="*/ 2031 w 37"/>
                  <a:gd name="T1" fmla="*/ 476 h 24"/>
                  <a:gd name="T2" fmla="*/ 1789 w 37"/>
                  <a:gd name="T3" fmla="*/ 622 h 24"/>
                  <a:gd name="T4" fmla="*/ 1631 w 37"/>
                  <a:gd name="T5" fmla="*/ 774 h 24"/>
                  <a:gd name="T6" fmla="*/ 1583 w 37"/>
                  <a:gd name="T7" fmla="*/ 1011 h 24"/>
                  <a:gd name="T8" fmla="*/ 1424 w 37"/>
                  <a:gd name="T9" fmla="*/ 1159 h 24"/>
                  <a:gd name="T10" fmla="*/ 1022 w 37"/>
                  <a:gd name="T11" fmla="*/ 1090 h 24"/>
                  <a:gd name="T12" fmla="*/ 707 w 37"/>
                  <a:gd name="T13" fmla="*/ 1011 h 24"/>
                  <a:gd name="T14" fmla="*/ 318 w 37"/>
                  <a:gd name="T15" fmla="*/ 863 h 24"/>
                  <a:gd name="T16" fmla="*/ 0 w 37"/>
                  <a:gd name="T17" fmla="*/ 774 h 24"/>
                  <a:gd name="T18" fmla="*/ 158 w 37"/>
                  <a:gd name="T19" fmla="*/ 531 h 24"/>
                  <a:gd name="T20" fmla="*/ 318 w 37"/>
                  <a:gd name="T21" fmla="*/ 384 h 24"/>
                  <a:gd name="T22" fmla="*/ 524 w 37"/>
                  <a:gd name="T23" fmla="*/ 145 h 24"/>
                  <a:gd name="T24" fmla="*/ 707 w 37"/>
                  <a:gd name="T25" fmla="*/ 0 h 24"/>
                  <a:gd name="T26" fmla="*/ 1022 w 37"/>
                  <a:gd name="T27" fmla="*/ 89 h 24"/>
                  <a:gd name="T28" fmla="*/ 1424 w 37"/>
                  <a:gd name="T29" fmla="*/ 236 h 24"/>
                  <a:gd name="T30" fmla="*/ 1631 w 37"/>
                  <a:gd name="T31" fmla="*/ 293 h 24"/>
                  <a:gd name="T32" fmla="*/ 2031 w 37"/>
                  <a:gd name="T33" fmla="*/ 476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
                  <a:gd name="T52" fmla="*/ 0 h 24"/>
                  <a:gd name="T53" fmla="*/ 37 w 37"/>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 h="24">
                    <a:moveTo>
                      <a:pt x="37" y="10"/>
                    </a:moveTo>
                    <a:lnTo>
                      <a:pt x="33" y="13"/>
                    </a:lnTo>
                    <a:lnTo>
                      <a:pt x="30" y="16"/>
                    </a:lnTo>
                    <a:lnTo>
                      <a:pt x="29" y="21"/>
                    </a:lnTo>
                    <a:lnTo>
                      <a:pt x="26" y="24"/>
                    </a:lnTo>
                    <a:lnTo>
                      <a:pt x="19" y="22"/>
                    </a:lnTo>
                    <a:lnTo>
                      <a:pt x="13" y="21"/>
                    </a:lnTo>
                    <a:lnTo>
                      <a:pt x="6" y="18"/>
                    </a:lnTo>
                    <a:lnTo>
                      <a:pt x="0" y="16"/>
                    </a:lnTo>
                    <a:lnTo>
                      <a:pt x="3" y="11"/>
                    </a:lnTo>
                    <a:lnTo>
                      <a:pt x="6" y="8"/>
                    </a:lnTo>
                    <a:lnTo>
                      <a:pt x="10" y="3"/>
                    </a:lnTo>
                    <a:lnTo>
                      <a:pt x="13" y="0"/>
                    </a:lnTo>
                    <a:lnTo>
                      <a:pt x="19" y="2"/>
                    </a:lnTo>
                    <a:lnTo>
                      <a:pt x="26" y="5"/>
                    </a:lnTo>
                    <a:lnTo>
                      <a:pt x="30" y="6"/>
                    </a:lnTo>
                    <a:lnTo>
                      <a:pt x="37" y="10"/>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6" name="Freeform 766"/>
              <p:cNvSpPr>
                <a:spLocks/>
              </p:cNvSpPr>
              <p:nvPr/>
            </p:nvSpPr>
            <p:spPr bwMode="auto">
              <a:xfrm>
                <a:off x="1765" y="2775"/>
                <a:ext cx="104" cy="93"/>
              </a:xfrm>
              <a:custGeom>
                <a:avLst/>
                <a:gdLst>
                  <a:gd name="T0" fmla="*/ 2720 w 64"/>
                  <a:gd name="T1" fmla="*/ 452 h 57"/>
                  <a:gd name="T2" fmla="*/ 2776 w 64"/>
                  <a:gd name="T3" fmla="*/ 798 h 57"/>
                  <a:gd name="T4" fmla="*/ 2865 w 64"/>
                  <a:gd name="T5" fmla="*/ 1020 h 57"/>
                  <a:gd name="T6" fmla="*/ 3013 w 64"/>
                  <a:gd name="T7" fmla="*/ 1260 h 57"/>
                  <a:gd name="T8" fmla="*/ 3115 w 64"/>
                  <a:gd name="T9" fmla="*/ 1514 h 57"/>
                  <a:gd name="T10" fmla="*/ 2776 w 64"/>
                  <a:gd name="T11" fmla="*/ 1816 h 57"/>
                  <a:gd name="T12" fmla="*/ 2574 w 64"/>
                  <a:gd name="T13" fmla="*/ 2146 h 57"/>
                  <a:gd name="T14" fmla="*/ 2334 w 64"/>
                  <a:gd name="T15" fmla="*/ 2529 h 57"/>
                  <a:gd name="T16" fmla="*/ 2100 w 64"/>
                  <a:gd name="T17" fmla="*/ 2870 h 57"/>
                  <a:gd name="T18" fmla="*/ 1539 w 64"/>
                  <a:gd name="T19" fmla="*/ 2622 h 57"/>
                  <a:gd name="T20" fmla="*/ 1069 w 64"/>
                  <a:gd name="T21" fmla="*/ 2380 h 57"/>
                  <a:gd name="T22" fmla="*/ 528 w 64"/>
                  <a:gd name="T23" fmla="*/ 2209 h 57"/>
                  <a:gd name="T24" fmla="*/ 0 w 64"/>
                  <a:gd name="T25" fmla="*/ 1961 h 57"/>
                  <a:gd name="T26" fmla="*/ 145 w 64"/>
                  <a:gd name="T27" fmla="*/ 1664 h 57"/>
                  <a:gd name="T28" fmla="*/ 325 w 64"/>
                  <a:gd name="T29" fmla="*/ 1354 h 57"/>
                  <a:gd name="T30" fmla="*/ 473 w 64"/>
                  <a:gd name="T31" fmla="*/ 1113 h 57"/>
                  <a:gd name="T32" fmla="*/ 622 w 64"/>
                  <a:gd name="T33" fmla="*/ 798 h 57"/>
                  <a:gd name="T34" fmla="*/ 769 w 64"/>
                  <a:gd name="T35" fmla="*/ 625 h 57"/>
                  <a:gd name="T36" fmla="*/ 1011 w 64"/>
                  <a:gd name="T37" fmla="*/ 392 h 57"/>
                  <a:gd name="T38" fmla="*/ 1159 w 64"/>
                  <a:gd name="T39" fmla="*/ 147 h 57"/>
                  <a:gd name="T40" fmla="*/ 1305 w 64"/>
                  <a:gd name="T41" fmla="*/ 0 h 57"/>
                  <a:gd name="T42" fmla="*/ 1708 w 64"/>
                  <a:gd name="T43" fmla="*/ 55 h 57"/>
                  <a:gd name="T44" fmla="*/ 2007 w 64"/>
                  <a:gd name="T45" fmla="*/ 206 h 57"/>
                  <a:gd name="T46" fmla="*/ 2390 w 64"/>
                  <a:gd name="T47" fmla="*/ 300 h 57"/>
                  <a:gd name="T48" fmla="*/ 2720 w 64"/>
                  <a:gd name="T49" fmla="*/ 452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4"/>
                  <a:gd name="T76" fmla="*/ 0 h 57"/>
                  <a:gd name="T77" fmla="*/ 64 w 64"/>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4" h="57">
                    <a:moveTo>
                      <a:pt x="56" y="9"/>
                    </a:moveTo>
                    <a:lnTo>
                      <a:pt x="57" y="16"/>
                    </a:lnTo>
                    <a:lnTo>
                      <a:pt x="59" y="20"/>
                    </a:lnTo>
                    <a:lnTo>
                      <a:pt x="62" y="25"/>
                    </a:lnTo>
                    <a:lnTo>
                      <a:pt x="64" y="30"/>
                    </a:lnTo>
                    <a:lnTo>
                      <a:pt x="57" y="36"/>
                    </a:lnTo>
                    <a:lnTo>
                      <a:pt x="53" y="43"/>
                    </a:lnTo>
                    <a:lnTo>
                      <a:pt x="48" y="50"/>
                    </a:lnTo>
                    <a:lnTo>
                      <a:pt x="43" y="57"/>
                    </a:lnTo>
                    <a:lnTo>
                      <a:pt x="32" y="52"/>
                    </a:lnTo>
                    <a:lnTo>
                      <a:pt x="22" y="47"/>
                    </a:lnTo>
                    <a:lnTo>
                      <a:pt x="11" y="44"/>
                    </a:lnTo>
                    <a:lnTo>
                      <a:pt x="0" y="39"/>
                    </a:lnTo>
                    <a:lnTo>
                      <a:pt x="3" y="33"/>
                    </a:lnTo>
                    <a:lnTo>
                      <a:pt x="7" y="27"/>
                    </a:lnTo>
                    <a:lnTo>
                      <a:pt x="10" y="22"/>
                    </a:lnTo>
                    <a:lnTo>
                      <a:pt x="13" y="16"/>
                    </a:lnTo>
                    <a:lnTo>
                      <a:pt x="16" y="12"/>
                    </a:lnTo>
                    <a:lnTo>
                      <a:pt x="21" y="8"/>
                    </a:lnTo>
                    <a:lnTo>
                      <a:pt x="24" y="3"/>
                    </a:lnTo>
                    <a:lnTo>
                      <a:pt x="27" y="0"/>
                    </a:lnTo>
                    <a:lnTo>
                      <a:pt x="35" y="1"/>
                    </a:lnTo>
                    <a:lnTo>
                      <a:pt x="41" y="4"/>
                    </a:lnTo>
                    <a:lnTo>
                      <a:pt x="49" y="6"/>
                    </a:lnTo>
                    <a:lnTo>
                      <a:pt x="56"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7" name="Freeform 767"/>
              <p:cNvSpPr>
                <a:spLocks/>
              </p:cNvSpPr>
              <p:nvPr/>
            </p:nvSpPr>
            <p:spPr bwMode="auto">
              <a:xfrm>
                <a:off x="1776" y="2781"/>
                <a:ext cx="85" cy="79"/>
              </a:xfrm>
              <a:custGeom>
                <a:avLst/>
                <a:gdLst>
                  <a:gd name="T0" fmla="*/ 2349 w 52"/>
                  <a:gd name="T1" fmla="*/ 423 h 48"/>
                  <a:gd name="T2" fmla="*/ 2408 w 52"/>
                  <a:gd name="T3" fmla="*/ 696 h 48"/>
                  <a:gd name="T4" fmla="*/ 2498 w 52"/>
                  <a:gd name="T5" fmla="*/ 976 h 48"/>
                  <a:gd name="T6" fmla="*/ 2555 w 52"/>
                  <a:gd name="T7" fmla="*/ 1251 h 48"/>
                  <a:gd name="T8" fmla="*/ 2648 w 52"/>
                  <a:gd name="T9" fmla="*/ 1417 h 48"/>
                  <a:gd name="T10" fmla="*/ 2408 w 52"/>
                  <a:gd name="T11" fmla="*/ 1725 h 48"/>
                  <a:gd name="T12" fmla="*/ 2249 w 52"/>
                  <a:gd name="T13" fmla="*/ 1996 h 48"/>
                  <a:gd name="T14" fmla="*/ 2004 w 52"/>
                  <a:gd name="T15" fmla="*/ 2270 h 48"/>
                  <a:gd name="T16" fmla="*/ 1747 w 52"/>
                  <a:gd name="T17" fmla="*/ 2581 h 48"/>
                  <a:gd name="T18" fmla="*/ 1376 w 52"/>
                  <a:gd name="T19" fmla="*/ 2429 h 48"/>
                  <a:gd name="T20" fmla="*/ 879 w 52"/>
                  <a:gd name="T21" fmla="*/ 2168 h 48"/>
                  <a:gd name="T22" fmla="*/ 337 w 52"/>
                  <a:gd name="T23" fmla="*/ 1996 h 48"/>
                  <a:gd name="T24" fmla="*/ 0 w 52"/>
                  <a:gd name="T25" fmla="*/ 1829 h 48"/>
                  <a:gd name="T26" fmla="*/ 150 w 52"/>
                  <a:gd name="T27" fmla="*/ 1568 h 48"/>
                  <a:gd name="T28" fmla="*/ 206 w 52"/>
                  <a:gd name="T29" fmla="*/ 1317 h 48"/>
                  <a:gd name="T30" fmla="*/ 337 w 52"/>
                  <a:gd name="T31" fmla="*/ 1014 h 48"/>
                  <a:gd name="T32" fmla="*/ 481 w 52"/>
                  <a:gd name="T33" fmla="*/ 806 h 48"/>
                  <a:gd name="T34" fmla="*/ 628 w 52"/>
                  <a:gd name="T35" fmla="*/ 650 h 48"/>
                  <a:gd name="T36" fmla="*/ 786 w 52"/>
                  <a:gd name="T37" fmla="*/ 395 h 48"/>
                  <a:gd name="T38" fmla="*/ 969 w 52"/>
                  <a:gd name="T39" fmla="*/ 240 h 48"/>
                  <a:gd name="T40" fmla="*/ 1123 w 52"/>
                  <a:gd name="T41" fmla="*/ 0 h 48"/>
                  <a:gd name="T42" fmla="*/ 1437 w 52"/>
                  <a:gd name="T43" fmla="*/ 95 h 48"/>
                  <a:gd name="T44" fmla="*/ 1747 w 52"/>
                  <a:gd name="T45" fmla="*/ 240 h 48"/>
                  <a:gd name="T46" fmla="*/ 2004 w 52"/>
                  <a:gd name="T47" fmla="*/ 395 h 48"/>
                  <a:gd name="T48" fmla="*/ 2349 w 52"/>
                  <a:gd name="T49" fmla="*/ 423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
                  <a:gd name="T76" fmla="*/ 0 h 48"/>
                  <a:gd name="T77" fmla="*/ 52 w 52"/>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 h="48">
                    <a:moveTo>
                      <a:pt x="46" y="8"/>
                    </a:moveTo>
                    <a:lnTo>
                      <a:pt x="47" y="13"/>
                    </a:lnTo>
                    <a:lnTo>
                      <a:pt x="49" y="18"/>
                    </a:lnTo>
                    <a:lnTo>
                      <a:pt x="50" y="23"/>
                    </a:lnTo>
                    <a:lnTo>
                      <a:pt x="52" y="26"/>
                    </a:lnTo>
                    <a:lnTo>
                      <a:pt x="47" y="32"/>
                    </a:lnTo>
                    <a:lnTo>
                      <a:pt x="44" y="37"/>
                    </a:lnTo>
                    <a:lnTo>
                      <a:pt x="39" y="42"/>
                    </a:lnTo>
                    <a:lnTo>
                      <a:pt x="34" y="48"/>
                    </a:lnTo>
                    <a:lnTo>
                      <a:pt x="27" y="45"/>
                    </a:lnTo>
                    <a:lnTo>
                      <a:pt x="17" y="40"/>
                    </a:lnTo>
                    <a:lnTo>
                      <a:pt x="7" y="37"/>
                    </a:lnTo>
                    <a:lnTo>
                      <a:pt x="0" y="34"/>
                    </a:lnTo>
                    <a:lnTo>
                      <a:pt x="3" y="29"/>
                    </a:lnTo>
                    <a:lnTo>
                      <a:pt x="4" y="24"/>
                    </a:lnTo>
                    <a:lnTo>
                      <a:pt x="7" y="19"/>
                    </a:lnTo>
                    <a:lnTo>
                      <a:pt x="9" y="15"/>
                    </a:lnTo>
                    <a:lnTo>
                      <a:pt x="12" y="12"/>
                    </a:lnTo>
                    <a:lnTo>
                      <a:pt x="15" y="7"/>
                    </a:lnTo>
                    <a:lnTo>
                      <a:pt x="19" y="4"/>
                    </a:lnTo>
                    <a:lnTo>
                      <a:pt x="22" y="0"/>
                    </a:lnTo>
                    <a:lnTo>
                      <a:pt x="28" y="2"/>
                    </a:lnTo>
                    <a:lnTo>
                      <a:pt x="34" y="4"/>
                    </a:lnTo>
                    <a:lnTo>
                      <a:pt x="39" y="7"/>
                    </a:lnTo>
                    <a:lnTo>
                      <a:pt x="46" y="8"/>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 name="Freeform 768"/>
              <p:cNvSpPr>
                <a:spLocks/>
              </p:cNvSpPr>
              <p:nvPr/>
            </p:nvSpPr>
            <p:spPr bwMode="auto">
              <a:xfrm>
                <a:off x="1830" y="2794"/>
                <a:ext cx="31" cy="66"/>
              </a:xfrm>
              <a:custGeom>
                <a:avLst/>
                <a:gdLst>
                  <a:gd name="T0" fmla="*/ 0 w 19"/>
                  <a:gd name="T1" fmla="*/ 830 h 40"/>
                  <a:gd name="T2" fmla="*/ 55 w 19"/>
                  <a:gd name="T3" fmla="*/ 1173 h 40"/>
                  <a:gd name="T4" fmla="*/ 55 w 19"/>
                  <a:gd name="T5" fmla="*/ 1492 h 40"/>
                  <a:gd name="T6" fmla="*/ 55 w 19"/>
                  <a:gd name="T7" fmla="*/ 1860 h 40"/>
                  <a:gd name="T8" fmla="*/ 55 w 19"/>
                  <a:gd name="T9" fmla="*/ 2199 h 40"/>
                  <a:gd name="T10" fmla="*/ 300 w 19"/>
                  <a:gd name="T11" fmla="*/ 1860 h 40"/>
                  <a:gd name="T12" fmla="*/ 548 w 19"/>
                  <a:gd name="T13" fmla="*/ 1596 h 40"/>
                  <a:gd name="T14" fmla="*/ 716 w 19"/>
                  <a:gd name="T15" fmla="*/ 1333 h 40"/>
                  <a:gd name="T16" fmla="*/ 956 w 19"/>
                  <a:gd name="T17" fmla="*/ 993 h 40"/>
                  <a:gd name="T18" fmla="*/ 865 w 19"/>
                  <a:gd name="T19" fmla="*/ 830 h 40"/>
                  <a:gd name="T20" fmla="*/ 798 w 19"/>
                  <a:gd name="T21" fmla="*/ 561 h 40"/>
                  <a:gd name="T22" fmla="*/ 716 w 19"/>
                  <a:gd name="T23" fmla="*/ 261 h 40"/>
                  <a:gd name="T24" fmla="*/ 640 w 19"/>
                  <a:gd name="T25" fmla="*/ 0 h 40"/>
                  <a:gd name="T26" fmla="*/ 452 w 19"/>
                  <a:gd name="T27" fmla="*/ 243 h 40"/>
                  <a:gd name="T28" fmla="*/ 300 w 19"/>
                  <a:gd name="T29" fmla="*/ 401 h 40"/>
                  <a:gd name="T30" fmla="*/ 147 w 19"/>
                  <a:gd name="T31" fmla="*/ 602 h 40"/>
                  <a:gd name="T32" fmla="*/ 0 w 19"/>
                  <a:gd name="T33" fmla="*/ 830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
                  <a:gd name="T52" fmla="*/ 0 h 40"/>
                  <a:gd name="T53" fmla="*/ 19 w 19"/>
                  <a:gd name="T54" fmla="*/ 40 h 4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 h="40">
                    <a:moveTo>
                      <a:pt x="0" y="15"/>
                    </a:moveTo>
                    <a:lnTo>
                      <a:pt x="1" y="21"/>
                    </a:lnTo>
                    <a:lnTo>
                      <a:pt x="1" y="27"/>
                    </a:lnTo>
                    <a:lnTo>
                      <a:pt x="1" y="34"/>
                    </a:lnTo>
                    <a:lnTo>
                      <a:pt x="1" y="40"/>
                    </a:lnTo>
                    <a:lnTo>
                      <a:pt x="6" y="34"/>
                    </a:lnTo>
                    <a:lnTo>
                      <a:pt x="11" y="29"/>
                    </a:lnTo>
                    <a:lnTo>
                      <a:pt x="14" y="24"/>
                    </a:lnTo>
                    <a:lnTo>
                      <a:pt x="19" y="18"/>
                    </a:lnTo>
                    <a:lnTo>
                      <a:pt x="17" y="15"/>
                    </a:lnTo>
                    <a:lnTo>
                      <a:pt x="16" y="10"/>
                    </a:lnTo>
                    <a:lnTo>
                      <a:pt x="14" y="5"/>
                    </a:lnTo>
                    <a:lnTo>
                      <a:pt x="13" y="0"/>
                    </a:lnTo>
                    <a:lnTo>
                      <a:pt x="9" y="4"/>
                    </a:lnTo>
                    <a:lnTo>
                      <a:pt x="6" y="7"/>
                    </a:lnTo>
                    <a:lnTo>
                      <a:pt x="3" y="11"/>
                    </a:lnTo>
                    <a:lnTo>
                      <a:pt x="0" y="15"/>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 name="Freeform 769"/>
              <p:cNvSpPr>
                <a:spLocks/>
              </p:cNvSpPr>
              <p:nvPr/>
            </p:nvSpPr>
            <p:spPr bwMode="auto">
              <a:xfrm>
                <a:off x="1791" y="2780"/>
                <a:ext cx="60" cy="41"/>
              </a:xfrm>
              <a:custGeom>
                <a:avLst/>
                <a:gdLst>
                  <a:gd name="T0" fmla="*/ 1764 w 37"/>
                  <a:gd name="T1" fmla="*/ 484 h 25"/>
                  <a:gd name="T2" fmla="*/ 1604 w 37"/>
                  <a:gd name="T3" fmla="*/ 667 h 25"/>
                  <a:gd name="T4" fmla="*/ 1435 w 37"/>
                  <a:gd name="T5" fmla="*/ 891 h 25"/>
                  <a:gd name="T6" fmla="*/ 1378 w 37"/>
                  <a:gd name="T7" fmla="*/ 1151 h 25"/>
                  <a:gd name="T8" fmla="*/ 1202 w 37"/>
                  <a:gd name="T9" fmla="*/ 1302 h 25"/>
                  <a:gd name="T10" fmla="*/ 905 w 37"/>
                  <a:gd name="T11" fmla="*/ 1151 h 25"/>
                  <a:gd name="T12" fmla="*/ 615 w 37"/>
                  <a:gd name="T13" fmla="*/ 1055 h 25"/>
                  <a:gd name="T14" fmla="*/ 289 w 37"/>
                  <a:gd name="T15" fmla="*/ 891 h 25"/>
                  <a:gd name="T16" fmla="*/ 0 w 37"/>
                  <a:gd name="T17" fmla="*/ 840 h 25"/>
                  <a:gd name="T18" fmla="*/ 144 w 37"/>
                  <a:gd name="T19" fmla="*/ 667 h 25"/>
                  <a:gd name="T20" fmla="*/ 289 w 37"/>
                  <a:gd name="T21" fmla="*/ 407 h 25"/>
                  <a:gd name="T22" fmla="*/ 469 w 37"/>
                  <a:gd name="T23" fmla="*/ 248 h 25"/>
                  <a:gd name="T24" fmla="*/ 615 w 37"/>
                  <a:gd name="T25" fmla="*/ 0 h 25"/>
                  <a:gd name="T26" fmla="*/ 905 w 37"/>
                  <a:gd name="T27" fmla="*/ 56 h 25"/>
                  <a:gd name="T28" fmla="*/ 1202 w 37"/>
                  <a:gd name="T29" fmla="*/ 248 h 25"/>
                  <a:gd name="T30" fmla="*/ 1435 w 37"/>
                  <a:gd name="T31" fmla="*/ 312 h 25"/>
                  <a:gd name="T32" fmla="*/ 1764 w 37"/>
                  <a:gd name="T33" fmla="*/ 484 h 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
                  <a:gd name="T52" fmla="*/ 0 h 25"/>
                  <a:gd name="T53" fmla="*/ 37 w 37"/>
                  <a:gd name="T54" fmla="*/ 25 h 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 h="25">
                    <a:moveTo>
                      <a:pt x="37" y="9"/>
                    </a:moveTo>
                    <a:lnTo>
                      <a:pt x="33" y="13"/>
                    </a:lnTo>
                    <a:lnTo>
                      <a:pt x="30" y="17"/>
                    </a:lnTo>
                    <a:lnTo>
                      <a:pt x="29" y="22"/>
                    </a:lnTo>
                    <a:lnTo>
                      <a:pt x="25" y="25"/>
                    </a:lnTo>
                    <a:lnTo>
                      <a:pt x="19" y="22"/>
                    </a:lnTo>
                    <a:lnTo>
                      <a:pt x="13" y="20"/>
                    </a:lnTo>
                    <a:lnTo>
                      <a:pt x="6" y="17"/>
                    </a:lnTo>
                    <a:lnTo>
                      <a:pt x="0" y="16"/>
                    </a:lnTo>
                    <a:lnTo>
                      <a:pt x="3" y="13"/>
                    </a:lnTo>
                    <a:lnTo>
                      <a:pt x="6" y="8"/>
                    </a:lnTo>
                    <a:lnTo>
                      <a:pt x="10" y="5"/>
                    </a:lnTo>
                    <a:lnTo>
                      <a:pt x="13" y="0"/>
                    </a:lnTo>
                    <a:lnTo>
                      <a:pt x="19" y="1"/>
                    </a:lnTo>
                    <a:lnTo>
                      <a:pt x="25" y="5"/>
                    </a:lnTo>
                    <a:lnTo>
                      <a:pt x="30" y="6"/>
                    </a:lnTo>
                    <a:lnTo>
                      <a:pt x="37" y="9"/>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0" name="Freeform 770"/>
              <p:cNvSpPr>
                <a:spLocks/>
              </p:cNvSpPr>
              <p:nvPr/>
            </p:nvSpPr>
            <p:spPr bwMode="auto">
              <a:xfrm>
                <a:off x="1832" y="2798"/>
                <a:ext cx="104" cy="93"/>
              </a:xfrm>
              <a:custGeom>
                <a:avLst/>
                <a:gdLst>
                  <a:gd name="T0" fmla="*/ 2670 w 64"/>
                  <a:gd name="T1" fmla="*/ 452 h 57"/>
                  <a:gd name="T2" fmla="*/ 2823 w 64"/>
                  <a:gd name="T3" fmla="*/ 798 h 57"/>
                  <a:gd name="T4" fmla="*/ 2865 w 64"/>
                  <a:gd name="T5" fmla="*/ 1044 h 57"/>
                  <a:gd name="T6" fmla="*/ 3013 w 64"/>
                  <a:gd name="T7" fmla="*/ 1260 h 57"/>
                  <a:gd name="T8" fmla="*/ 3115 w 64"/>
                  <a:gd name="T9" fmla="*/ 1514 h 57"/>
                  <a:gd name="T10" fmla="*/ 2823 w 64"/>
                  <a:gd name="T11" fmla="*/ 1816 h 57"/>
                  <a:gd name="T12" fmla="*/ 2574 w 64"/>
                  <a:gd name="T13" fmla="*/ 2146 h 57"/>
                  <a:gd name="T14" fmla="*/ 2334 w 64"/>
                  <a:gd name="T15" fmla="*/ 2545 h 57"/>
                  <a:gd name="T16" fmla="*/ 2100 w 64"/>
                  <a:gd name="T17" fmla="*/ 2870 h 57"/>
                  <a:gd name="T18" fmla="*/ 1539 w 64"/>
                  <a:gd name="T19" fmla="*/ 2622 h 57"/>
                  <a:gd name="T20" fmla="*/ 1103 w 64"/>
                  <a:gd name="T21" fmla="*/ 2394 h 57"/>
                  <a:gd name="T22" fmla="*/ 583 w 64"/>
                  <a:gd name="T23" fmla="*/ 2209 h 57"/>
                  <a:gd name="T24" fmla="*/ 0 w 64"/>
                  <a:gd name="T25" fmla="*/ 1999 h 57"/>
                  <a:gd name="T26" fmla="*/ 200 w 64"/>
                  <a:gd name="T27" fmla="*/ 1759 h 57"/>
                  <a:gd name="T28" fmla="*/ 325 w 64"/>
                  <a:gd name="T29" fmla="*/ 1459 h 57"/>
                  <a:gd name="T30" fmla="*/ 473 w 64"/>
                  <a:gd name="T31" fmla="*/ 1202 h 57"/>
                  <a:gd name="T32" fmla="*/ 622 w 64"/>
                  <a:gd name="T33" fmla="*/ 865 h 57"/>
                  <a:gd name="T34" fmla="*/ 769 w 64"/>
                  <a:gd name="T35" fmla="*/ 640 h 57"/>
                  <a:gd name="T36" fmla="*/ 1011 w 64"/>
                  <a:gd name="T37" fmla="*/ 392 h 57"/>
                  <a:gd name="T38" fmla="*/ 1159 w 64"/>
                  <a:gd name="T39" fmla="*/ 147 h 57"/>
                  <a:gd name="T40" fmla="*/ 1381 w 64"/>
                  <a:gd name="T41" fmla="*/ 0 h 57"/>
                  <a:gd name="T42" fmla="*/ 1643 w 64"/>
                  <a:gd name="T43" fmla="*/ 90 h 57"/>
                  <a:gd name="T44" fmla="*/ 2031 w 64"/>
                  <a:gd name="T45" fmla="*/ 240 h 57"/>
                  <a:gd name="T46" fmla="*/ 2334 w 64"/>
                  <a:gd name="T47" fmla="*/ 300 h 57"/>
                  <a:gd name="T48" fmla="*/ 2670 w 64"/>
                  <a:gd name="T49" fmla="*/ 452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4"/>
                  <a:gd name="T76" fmla="*/ 0 h 57"/>
                  <a:gd name="T77" fmla="*/ 64 w 64"/>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4" h="57">
                    <a:moveTo>
                      <a:pt x="55" y="9"/>
                    </a:moveTo>
                    <a:lnTo>
                      <a:pt x="58" y="16"/>
                    </a:lnTo>
                    <a:lnTo>
                      <a:pt x="59" y="21"/>
                    </a:lnTo>
                    <a:lnTo>
                      <a:pt x="62" y="25"/>
                    </a:lnTo>
                    <a:lnTo>
                      <a:pt x="64" y="30"/>
                    </a:lnTo>
                    <a:lnTo>
                      <a:pt x="58" y="36"/>
                    </a:lnTo>
                    <a:lnTo>
                      <a:pt x="53" y="43"/>
                    </a:lnTo>
                    <a:lnTo>
                      <a:pt x="48" y="51"/>
                    </a:lnTo>
                    <a:lnTo>
                      <a:pt x="43" y="57"/>
                    </a:lnTo>
                    <a:lnTo>
                      <a:pt x="32" y="52"/>
                    </a:lnTo>
                    <a:lnTo>
                      <a:pt x="23" y="48"/>
                    </a:lnTo>
                    <a:lnTo>
                      <a:pt x="12" y="44"/>
                    </a:lnTo>
                    <a:lnTo>
                      <a:pt x="0" y="40"/>
                    </a:lnTo>
                    <a:lnTo>
                      <a:pt x="4" y="35"/>
                    </a:lnTo>
                    <a:lnTo>
                      <a:pt x="7" y="29"/>
                    </a:lnTo>
                    <a:lnTo>
                      <a:pt x="10" y="24"/>
                    </a:lnTo>
                    <a:lnTo>
                      <a:pt x="13" y="17"/>
                    </a:lnTo>
                    <a:lnTo>
                      <a:pt x="16" y="13"/>
                    </a:lnTo>
                    <a:lnTo>
                      <a:pt x="21" y="8"/>
                    </a:lnTo>
                    <a:lnTo>
                      <a:pt x="24" y="3"/>
                    </a:lnTo>
                    <a:lnTo>
                      <a:pt x="28" y="0"/>
                    </a:lnTo>
                    <a:lnTo>
                      <a:pt x="34" y="2"/>
                    </a:lnTo>
                    <a:lnTo>
                      <a:pt x="42" y="5"/>
                    </a:lnTo>
                    <a:lnTo>
                      <a:pt x="48" y="6"/>
                    </a:lnTo>
                    <a:lnTo>
                      <a:pt x="55"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1" name="Freeform 771"/>
              <p:cNvSpPr>
                <a:spLocks/>
              </p:cNvSpPr>
              <p:nvPr/>
            </p:nvSpPr>
            <p:spPr bwMode="auto">
              <a:xfrm>
                <a:off x="1843" y="2806"/>
                <a:ext cx="85" cy="77"/>
              </a:xfrm>
              <a:custGeom>
                <a:avLst/>
                <a:gdLst>
                  <a:gd name="T0" fmla="*/ 2349 w 52"/>
                  <a:gd name="T1" fmla="*/ 405 h 47"/>
                  <a:gd name="T2" fmla="*/ 2442 w 52"/>
                  <a:gd name="T3" fmla="*/ 634 h 47"/>
                  <a:gd name="T4" fmla="*/ 2498 w 52"/>
                  <a:gd name="T5" fmla="*/ 888 h 47"/>
                  <a:gd name="T6" fmla="*/ 2589 w 52"/>
                  <a:gd name="T7" fmla="*/ 1144 h 47"/>
                  <a:gd name="T8" fmla="*/ 2648 w 52"/>
                  <a:gd name="T9" fmla="*/ 1296 h 47"/>
                  <a:gd name="T10" fmla="*/ 2442 w 52"/>
                  <a:gd name="T11" fmla="*/ 1627 h 47"/>
                  <a:gd name="T12" fmla="*/ 2249 w 52"/>
                  <a:gd name="T13" fmla="*/ 1874 h 47"/>
                  <a:gd name="T14" fmla="*/ 2022 w 52"/>
                  <a:gd name="T15" fmla="*/ 2123 h 47"/>
                  <a:gd name="T16" fmla="*/ 1769 w 52"/>
                  <a:gd name="T17" fmla="*/ 2426 h 47"/>
                  <a:gd name="T18" fmla="*/ 1376 w 52"/>
                  <a:gd name="T19" fmla="*/ 2279 h 47"/>
                  <a:gd name="T20" fmla="*/ 879 w 52"/>
                  <a:gd name="T21" fmla="*/ 2031 h 47"/>
                  <a:gd name="T22" fmla="*/ 400 w 52"/>
                  <a:gd name="T23" fmla="*/ 1874 h 47"/>
                  <a:gd name="T24" fmla="*/ 0 w 52"/>
                  <a:gd name="T25" fmla="*/ 1702 h 47"/>
                  <a:gd name="T26" fmla="*/ 150 w 52"/>
                  <a:gd name="T27" fmla="*/ 1455 h 47"/>
                  <a:gd name="T28" fmla="*/ 245 w 52"/>
                  <a:gd name="T29" fmla="*/ 1240 h 47"/>
                  <a:gd name="T30" fmla="*/ 400 w 52"/>
                  <a:gd name="T31" fmla="*/ 993 h 47"/>
                  <a:gd name="T32" fmla="*/ 481 w 52"/>
                  <a:gd name="T33" fmla="*/ 736 h 47"/>
                  <a:gd name="T34" fmla="*/ 654 w 52"/>
                  <a:gd name="T35" fmla="*/ 567 h 47"/>
                  <a:gd name="T36" fmla="*/ 812 w 52"/>
                  <a:gd name="T37" fmla="*/ 308 h 47"/>
                  <a:gd name="T38" fmla="*/ 969 w 52"/>
                  <a:gd name="T39" fmla="*/ 151 h 47"/>
                  <a:gd name="T40" fmla="*/ 1123 w 52"/>
                  <a:gd name="T41" fmla="*/ 0 h 47"/>
                  <a:gd name="T42" fmla="*/ 1437 w 52"/>
                  <a:gd name="T43" fmla="*/ 56 h 47"/>
                  <a:gd name="T44" fmla="*/ 1769 w 52"/>
                  <a:gd name="T45" fmla="*/ 151 h 47"/>
                  <a:gd name="T46" fmla="*/ 2022 w 52"/>
                  <a:gd name="T47" fmla="*/ 308 h 47"/>
                  <a:gd name="T48" fmla="*/ 2349 w 52"/>
                  <a:gd name="T49" fmla="*/ 405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
                  <a:gd name="T76" fmla="*/ 0 h 47"/>
                  <a:gd name="T77" fmla="*/ 52 w 52"/>
                  <a:gd name="T78" fmla="*/ 47 h 4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 h="47">
                    <a:moveTo>
                      <a:pt x="46" y="8"/>
                    </a:moveTo>
                    <a:lnTo>
                      <a:pt x="48" y="12"/>
                    </a:lnTo>
                    <a:lnTo>
                      <a:pt x="49" y="17"/>
                    </a:lnTo>
                    <a:lnTo>
                      <a:pt x="51" y="22"/>
                    </a:lnTo>
                    <a:lnTo>
                      <a:pt x="52" y="25"/>
                    </a:lnTo>
                    <a:lnTo>
                      <a:pt x="48" y="31"/>
                    </a:lnTo>
                    <a:lnTo>
                      <a:pt x="44" y="36"/>
                    </a:lnTo>
                    <a:lnTo>
                      <a:pt x="40" y="41"/>
                    </a:lnTo>
                    <a:lnTo>
                      <a:pt x="35" y="47"/>
                    </a:lnTo>
                    <a:lnTo>
                      <a:pt x="27" y="44"/>
                    </a:lnTo>
                    <a:lnTo>
                      <a:pt x="17" y="39"/>
                    </a:lnTo>
                    <a:lnTo>
                      <a:pt x="8" y="36"/>
                    </a:lnTo>
                    <a:lnTo>
                      <a:pt x="0" y="33"/>
                    </a:lnTo>
                    <a:lnTo>
                      <a:pt x="3" y="28"/>
                    </a:lnTo>
                    <a:lnTo>
                      <a:pt x="5" y="24"/>
                    </a:lnTo>
                    <a:lnTo>
                      <a:pt x="8" y="19"/>
                    </a:lnTo>
                    <a:lnTo>
                      <a:pt x="9" y="14"/>
                    </a:lnTo>
                    <a:lnTo>
                      <a:pt x="13" y="11"/>
                    </a:lnTo>
                    <a:lnTo>
                      <a:pt x="16" y="6"/>
                    </a:lnTo>
                    <a:lnTo>
                      <a:pt x="19" y="3"/>
                    </a:lnTo>
                    <a:lnTo>
                      <a:pt x="22" y="0"/>
                    </a:lnTo>
                    <a:lnTo>
                      <a:pt x="28" y="1"/>
                    </a:lnTo>
                    <a:lnTo>
                      <a:pt x="35" y="3"/>
                    </a:lnTo>
                    <a:lnTo>
                      <a:pt x="40" y="6"/>
                    </a:lnTo>
                    <a:lnTo>
                      <a:pt x="46" y="8"/>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2" name="Freeform 772"/>
              <p:cNvSpPr>
                <a:spLocks/>
              </p:cNvSpPr>
              <p:nvPr/>
            </p:nvSpPr>
            <p:spPr bwMode="auto">
              <a:xfrm>
                <a:off x="1897" y="2819"/>
                <a:ext cx="31" cy="64"/>
              </a:xfrm>
              <a:custGeom>
                <a:avLst/>
                <a:gdLst>
                  <a:gd name="T0" fmla="*/ 0 w 19"/>
                  <a:gd name="T1" fmla="*/ 738 h 39"/>
                  <a:gd name="T2" fmla="*/ 90 w 19"/>
                  <a:gd name="T3" fmla="*/ 1062 h 39"/>
                  <a:gd name="T4" fmla="*/ 90 w 19"/>
                  <a:gd name="T5" fmla="*/ 1406 h 39"/>
                  <a:gd name="T6" fmla="*/ 90 w 19"/>
                  <a:gd name="T7" fmla="*/ 1743 h 39"/>
                  <a:gd name="T8" fmla="*/ 90 w 19"/>
                  <a:gd name="T9" fmla="*/ 2046 h 39"/>
                  <a:gd name="T10" fmla="*/ 336 w 19"/>
                  <a:gd name="T11" fmla="*/ 1743 h 39"/>
                  <a:gd name="T12" fmla="*/ 548 w 19"/>
                  <a:gd name="T13" fmla="*/ 1462 h 39"/>
                  <a:gd name="T14" fmla="*/ 737 w 19"/>
                  <a:gd name="T15" fmla="*/ 1211 h 39"/>
                  <a:gd name="T16" fmla="*/ 956 w 19"/>
                  <a:gd name="T17" fmla="*/ 891 h 39"/>
                  <a:gd name="T18" fmla="*/ 894 w 19"/>
                  <a:gd name="T19" fmla="*/ 738 h 39"/>
                  <a:gd name="T20" fmla="*/ 798 w 19"/>
                  <a:gd name="T21" fmla="*/ 487 h 39"/>
                  <a:gd name="T22" fmla="*/ 737 w 19"/>
                  <a:gd name="T23" fmla="*/ 215 h 39"/>
                  <a:gd name="T24" fmla="*/ 640 w 19"/>
                  <a:gd name="T25" fmla="*/ 0 h 39"/>
                  <a:gd name="T26" fmla="*/ 489 w 19"/>
                  <a:gd name="T27" fmla="*/ 151 h 39"/>
                  <a:gd name="T28" fmla="*/ 336 w 19"/>
                  <a:gd name="T29" fmla="*/ 315 h 39"/>
                  <a:gd name="T30" fmla="*/ 147 w 19"/>
                  <a:gd name="T31" fmla="*/ 579 h 39"/>
                  <a:gd name="T32" fmla="*/ 0 w 19"/>
                  <a:gd name="T33" fmla="*/ 738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
                  <a:gd name="T52" fmla="*/ 0 h 39"/>
                  <a:gd name="T53" fmla="*/ 19 w 19"/>
                  <a:gd name="T54" fmla="*/ 39 h 3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 h="39">
                    <a:moveTo>
                      <a:pt x="0" y="14"/>
                    </a:moveTo>
                    <a:lnTo>
                      <a:pt x="2" y="20"/>
                    </a:lnTo>
                    <a:lnTo>
                      <a:pt x="2" y="27"/>
                    </a:lnTo>
                    <a:lnTo>
                      <a:pt x="2" y="33"/>
                    </a:lnTo>
                    <a:lnTo>
                      <a:pt x="2" y="39"/>
                    </a:lnTo>
                    <a:lnTo>
                      <a:pt x="7" y="33"/>
                    </a:lnTo>
                    <a:lnTo>
                      <a:pt x="11" y="28"/>
                    </a:lnTo>
                    <a:lnTo>
                      <a:pt x="15" y="23"/>
                    </a:lnTo>
                    <a:lnTo>
                      <a:pt x="19" y="17"/>
                    </a:lnTo>
                    <a:lnTo>
                      <a:pt x="18" y="14"/>
                    </a:lnTo>
                    <a:lnTo>
                      <a:pt x="16" y="9"/>
                    </a:lnTo>
                    <a:lnTo>
                      <a:pt x="15" y="4"/>
                    </a:lnTo>
                    <a:lnTo>
                      <a:pt x="13" y="0"/>
                    </a:lnTo>
                    <a:lnTo>
                      <a:pt x="10" y="3"/>
                    </a:lnTo>
                    <a:lnTo>
                      <a:pt x="7" y="6"/>
                    </a:lnTo>
                    <a:lnTo>
                      <a:pt x="3" y="11"/>
                    </a:lnTo>
                    <a:lnTo>
                      <a:pt x="0" y="14"/>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3" name="Freeform 773"/>
              <p:cNvSpPr>
                <a:spLocks/>
              </p:cNvSpPr>
              <p:nvPr/>
            </p:nvSpPr>
            <p:spPr bwMode="auto">
              <a:xfrm>
                <a:off x="1858" y="2803"/>
                <a:ext cx="60" cy="42"/>
              </a:xfrm>
              <a:custGeom>
                <a:avLst/>
                <a:gdLst>
                  <a:gd name="T0" fmla="*/ 1764 w 37"/>
                  <a:gd name="T1" fmla="*/ 465 h 26"/>
                  <a:gd name="T2" fmla="*/ 1617 w 37"/>
                  <a:gd name="T3" fmla="*/ 607 h 26"/>
                  <a:gd name="T4" fmla="*/ 1528 w 37"/>
                  <a:gd name="T5" fmla="*/ 838 h 26"/>
                  <a:gd name="T6" fmla="*/ 1378 w 37"/>
                  <a:gd name="T7" fmla="*/ 1035 h 26"/>
                  <a:gd name="T8" fmla="*/ 1234 w 37"/>
                  <a:gd name="T9" fmla="*/ 1213 h 26"/>
                  <a:gd name="T10" fmla="*/ 905 w 37"/>
                  <a:gd name="T11" fmla="*/ 1035 h 26"/>
                  <a:gd name="T12" fmla="*/ 615 w 37"/>
                  <a:gd name="T13" fmla="*/ 981 h 26"/>
                  <a:gd name="T14" fmla="*/ 323 w 37"/>
                  <a:gd name="T15" fmla="*/ 838 h 26"/>
                  <a:gd name="T16" fmla="*/ 0 w 37"/>
                  <a:gd name="T17" fmla="*/ 751 h 26"/>
                  <a:gd name="T18" fmla="*/ 178 w 37"/>
                  <a:gd name="T19" fmla="*/ 607 h 26"/>
                  <a:gd name="T20" fmla="*/ 323 w 37"/>
                  <a:gd name="T21" fmla="*/ 376 h 26"/>
                  <a:gd name="T22" fmla="*/ 469 w 37"/>
                  <a:gd name="T23" fmla="*/ 233 h 26"/>
                  <a:gd name="T24" fmla="*/ 615 w 37"/>
                  <a:gd name="T25" fmla="*/ 0 h 26"/>
                  <a:gd name="T26" fmla="*/ 905 w 37"/>
                  <a:gd name="T27" fmla="*/ 89 h 26"/>
                  <a:gd name="T28" fmla="*/ 1234 w 37"/>
                  <a:gd name="T29" fmla="*/ 233 h 26"/>
                  <a:gd name="T30" fmla="*/ 1468 w 37"/>
                  <a:gd name="T31" fmla="*/ 288 h 26"/>
                  <a:gd name="T32" fmla="*/ 1764 w 37"/>
                  <a:gd name="T33" fmla="*/ 465 h 2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
                  <a:gd name="T52" fmla="*/ 0 h 26"/>
                  <a:gd name="T53" fmla="*/ 37 w 37"/>
                  <a:gd name="T54" fmla="*/ 26 h 2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 h="26">
                    <a:moveTo>
                      <a:pt x="37" y="10"/>
                    </a:moveTo>
                    <a:lnTo>
                      <a:pt x="34" y="13"/>
                    </a:lnTo>
                    <a:lnTo>
                      <a:pt x="32" y="18"/>
                    </a:lnTo>
                    <a:lnTo>
                      <a:pt x="29" y="22"/>
                    </a:lnTo>
                    <a:lnTo>
                      <a:pt x="26" y="26"/>
                    </a:lnTo>
                    <a:lnTo>
                      <a:pt x="19" y="22"/>
                    </a:lnTo>
                    <a:lnTo>
                      <a:pt x="13" y="21"/>
                    </a:lnTo>
                    <a:lnTo>
                      <a:pt x="7" y="18"/>
                    </a:lnTo>
                    <a:lnTo>
                      <a:pt x="0" y="16"/>
                    </a:lnTo>
                    <a:lnTo>
                      <a:pt x="4" y="13"/>
                    </a:lnTo>
                    <a:lnTo>
                      <a:pt x="7" y="8"/>
                    </a:lnTo>
                    <a:lnTo>
                      <a:pt x="10" y="5"/>
                    </a:lnTo>
                    <a:lnTo>
                      <a:pt x="13" y="0"/>
                    </a:lnTo>
                    <a:lnTo>
                      <a:pt x="19" y="2"/>
                    </a:lnTo>
                    <a:lnTo>
                      <a:pt x="26" y="5"/>
                    </a:lnTo>
                    <a:lnTo>
                      <a:pt x="31" y="6"/>
                    </a:lnTo>
                    <a:lnTo>
                      <a:pt x="37" y="10"/>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4" name="Freeform 774"/>
              <p:cNvSpPr>
                <a:spLocks/>
              </p:cNvSpPr>
              <p:nvPr/>
            </p:nvSpPr>
            <p:spPr bwMode="auto">
              <a:xfrm>
                <a:off x="1900" y="2821"/>
                <a:ext cx="103" cy="93"/>
              </a:xfrm>
              <a:custGeom>
                <a:avLst/>
                <a:gdLst>
                  <a:gd name="T0" fmla="*/ 2801 w 63"/>
                  <a:gd name="T1" fmla="*/ 489 h 57"/>
                  <a:gd name="T2" fmla="*/ 2905 w 63"/>
                  <a:gd name="T3" fmla="*/ 798 h 57"/>
                  <a:gd name="T4" fmla="*/ 3057 w 63"/>
                  <a:gd name="T5" fmla="*/ 1044 h 57"/>
                  <a:gd name="T6" fmla="*/ 3152 w 63"/>
                  <a:gd name="T7" fmla="*/ 1302 h 57"/>
                  <a:gd name="T8" fmla="*/ 3216 w 63"/>
                  <a:gd name="T9" fmla="*/ 1607 h 57"/>
                  <a:gd name="T10" fmla="*/ 3002 w 63"/>
                  <a:gd name="T11" fmla="*/ 1906 h 57"/>
                  <a:gd name="T12" fmla="*/ 2745 w 63"/>
                  <a:gd name="T13" fmla="*/ 2247 h 57"/>
                  <a:gd name="T14" fmla="*/ 2443 w 63"/>
                  <a:gd name="T15" fmla="*/ 2545 h 57"/>
                  <a:gd name="T16" fmla="*/ 2173 w 63"/>
                  <a:gd name="T17" fmla="*/ 2870 h 57"/>
                  <a:gd name="T18" fmla="*/ 1622 w 63"/>
                  <a:gd name="T19" fmla="*/ 2635 h 57"/>
                  <a:gd name="T20" fmla="*/ 1123 w 63"/>
                  <a:gd name="T21" fmla="*/ 2529 h 57"/>
                  <a:gd name="T22" fmla="*/ 551 w 63"/>
                  <a:gd name="T23" fmla="*/ 2247 h 57"/>
                  <a:gd name="T24" fmla="*/ 0 w 63"/>
                  <a:gd name="T25" fmla="*/ 2124 h 57"/>
                  <a:gd name="T26" fmla="*/ 150 w 63"/>
                  <a:gd name="T27" fmla="*/ 1759 h 57"/>
                  <a:gd name="T28" fmla="*/ 304 w 63"/>
                  <a:gd name="T29" fmla="*/ 1459 h 57"/>
                  <a:gd name="T30" fmla="*/ 481 w 63"/>
                  <a:gd name="T31" fmla="*/ 1202 h 57"/>
                  <a:gd name="T32" fmla="*/ 656 w 63"/>
                  <a:gd name="T33" fmla="*/ 894 h 57"/>
                  <a:gd name="T34" fmla="*/ 813 w 63"/>
                  <a:gd name="T35" fmla="*/ 640 h 57"/>
                  <a:gd name="T36" fmla="*/ 1027 w 63"/>
                  <a:gd name="T37" fmla="*/ 392 h 57"/>
                  <a:gd name="T38" fmla="*/ 1226 w 63"/>
                  <a:gd name="T39" fmla="*/ 147 h 57"/>
                  <a:gd name="T40" fmla="*/ 1382 w 63"/>
                  <a:gd name="T41" fmla="*/ 0 h 57"/>
                  <a:gd name="T42" fmla="*/ 1777 w 63"/>
                  <a:gd name="T43" fmla="*/ 90 h 57"/>
                  <a:gd name="T44" fmla="*/ 2101 w 63"/>
                  <a:gd name="T45" fmla="*/ 240 h 57"/>
                  <a:gd name="T46" fmla="*/ 2500 w 63"/>
                  <a:gd name="T47" fmla="*/ 336 h 57"/>
                  <a:gd name="T48" fmla="*/ 2801 w 63"/>
                  <a:gd name="T49" fmla="*/ 489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3"/>
                  <a:gd name="T76" fmla="*/ 0 h 57"/>
                  <a:gd name="T77" fmla="*/ 63 w 63"/>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3" h="57">
                    <a:moveTo>
                      <a:pt x="55" y="10"/>
                    </a:moveTo>
                    <a:lnTo>
                      <a:pt x="57" y="16"/>
                    </a:lnTo>
                    <a:lnTo>
                      <a:pt x="60" y="21"/>
                    </a:lnTo>
                    <a:lnTo>
                      <a:pt x="62" y="26"/>
                    </a:lnTo>
                    <a:lnTo>
                      <a:pt x="63" y="32"/>
                    </a:lnTo>
                    <a:lnTo>
                      <a:pt x="59" y="38"/>
                    </a:lnTo>
                    <a:lnTo>
                      <a:pt x="54" y="45"/>
                    </a:lnTo>
                    <a:lnTo>
                      <a:pt x="48" y="51"/>
                    </a:lnTo>
                    <a:lnTo>
                      <a:pt x="43" y="57"/>
                    </a:lnTo>
                    <a:lnTo>
                      <a:pt x="32" y="53"/>
                    </a:lnTo>
                    <a:lnTo>
                      <a:pt x="22" y="50"/>
                    </a:lnTo>
                    <a:lnTo>
                      <a:pt x="11" y="45"/>
                    </a:lnTo>
                    <a:lnTo>
                      <a:pt x="0" y="42"/>
                    </a:lnTo>
                    <a:lnTo>
                      <a:pt x="3" y="35"/>
                    </a:lnTo>
                    <a:lnTo>
                      <a:pt x="6" y="29"/>
                    </a:lnTo>
                    <a:lnTo>
                      <a:pt x="9" y="24"/>
                    </a:lnTo>
                    <a:lnTo>
                      <a:pt x="13" y="18"/>
                    </a:lnTo>
                    <a:lnTo>
                      <a:pt x="16" y="13"/>
                    </a:lnTo>
                    <a:lnTo>
                      <a:pt x="20" y="8"/>
                    </a:lnTo>
                    <a:lnTo>
                      <a:pt x="24" y="3"/>
                    </a:lnTo>
                    <a:lnTo>
                      <a:pt x="27" y="0"/>
                    </a:lnTo>
                    <a:lnTo>
                      <a:pt x="35" y="2"/>
                    </a:lnTo>
                    <a:lnTo>
                      <a:pt x="41" y="5"/>
                    </a:lnTo>
                    <a:lnTo>
                      <a:pt x="49" y="7"/>
                    </a:lnTo>
                    <a:lnTo>
                      <a:pt x="55"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5" name="Freeform 775"/>
              <p:cNvSpPr>
                <a:spLocks/>
              </p:cNvSpPr>
              <p:nvPr/>
            </p:nvSpPr>
            <p:spPr bwMode="auto">
              <a:xfrm>
                <a:off x="1910" y="2829"/>
                <a:ext cx="87" cy="78"/>
              </a:xfrm>
              <a:custGeom>
                <a:avLst/>
                <a:gdLst>
                  <a:gd name="T0" fmla="*/ 2446 w 53"/>
                  <a:gd name="T1" fmla="*/ 384 h 48"/>
                  <a:gd name="T2" fmla="*/ 2544 w 53"/>
                  <a:gd name="T3" fmla="*/ 622 h 48"/>
                  <a:gd name="T4" fmla="*/ 2559 w 53"/>
                  <a:gd name="T5" fmla="*/ 829 h 48"/>
                  <a:gd name="T6" fmla="*/ 2708 w 53"/>
                  <a:gd name="T7" fmla="*/ 1090 h 48"/>
                  <a:gd name="T8" fmla="*/ 2805 w 53"/>
                  <a:gd name="T9" fmla="*/ 1326 h 48"/>
                  <a:gd name="T10" fmla="*/ 2544 w 53"/>
                  <a:gd name="T11" fmla="*/ 1554 h 48"/>
                  <a:gd name="T12" fmla="*/ 2374 w 53"/>
                  <a:gd name="T13" fmla="*/ 1792 h 48"/>
                  <a:gd name="T14" fmla="*/ 2116 w 53"/>
                  <a:gd name="T15" fmla="*/ 2007 h 48"/>
                  <a:gd name="T16" fmla="*/ 1835 w 53"/>
                  <a:gd name="T17" fmla="*/ 2334 h 48"/>
                  <a:gd name="T18" fmla="*/ 1407 w 53"/>
                  <a:gd name="T19" fmla="*/ 2189 h 48"/>
                  <a:gd name="T20" fmla="*/ 950 w 53"/>
                  <a:gd name="T21" fmla="*/ 1952 h 48"/>
                  <a:gd name="T22" fmla="*/ 407 w 53"/>
                  <a:gd name="T23" fmla="*/ 1792 h 48"/>
                  <a:gd name="T24" fmla="*/ 0 w 53"/>
                  <a:gd name="T25" fmla="*/ 1619 h 48"/>
                  <a:gd name="T26" fmla="*/ 151 w 53"/>
                  <a:gd name="T27" fmla="*/ 1402 h 48"/>
                  <a:gd name="T28" fmla="*/ 248 w 53"/>
                  <a:gd name="T29" fmla="*/ 1159 h 48"/>
                  <a:gd name="T30" fmla="*/ 407 w 53"/>
                  <a:gd name="T31" fmla="*/ 921 h 48"/>
                  <a:gd name="T32" fmla="*/ 517 w 53"/>
                  <a:gd name="T33" fmla="*/ 679 h 48"/>
                  <a:gd name="T34" fmla="*/ 668 w 53"/>
                  <a:gd name="T35" fmla="*/ 531 h 48"/>
                  <a:gd name="T36" fmla="*/ 849 w 53"/>
                  <a:gd name="T37" fmla="*/ 293 h 48"/>
                  <a:gd name="T38" fmla="*/ 1005 w 53"/>
                  <a:gd name="T39" fmla="*/ 145 h 48"/>
                  <a:gd name="T40" fmla="*/ 1154 w 53"/>
                  <a:gd name="T41" fmla="*/ 0 h 48"/>
                  <a:gd name="T42" fmla="*/ 1407 w 53"/>
                  <a:gd name="T43" fmla="*/ 89 h 48"/>
                  <a:gd name="T44" fmla="*/ 1801 w 53"/>
                  <a:gd name="T45" fmla="*/ 145 h 48"/>
                  <a:gd name="T46" fmla="*/ 2116 w 53"/>
                  <a:gd name="T47" fmla="*/ 293 h 48"/>
                  <a:gd name="T48" fmla="*/ 2446 w 53"/>
                  <a:gd name="T49" fmla="*/ 384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3"/>
                  <a:gd name="T76" fmla="*/ 0 h 48"/>
                  <a:gd name="T77" fmla="*/ 53 w 53"/>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3" h="48">
                    <a:moveTo>
                      <a:pt x="46" y="8"/>
                    </a:moveTo>
                    <a:lnTo>
                      <a:pt x="48" y="13"/>
                    </a:lnTo>
                    <a:lnTo>
                      <a:pt x="49" y="17"/>
                    </a:lnTo>
                    <a:lnTo>
                      <a:pt x="51" y="22"/>
                    </a:lnTo>
                    <a:lnTo>
                      <a:pt x="53" y="27"/>
                    </a:lnTo>
                    <a:lnTo>
                      <a:pt x="48" y="32"/>
                    </a:lnTo>
                    <a:lnTo>
                      <a:pt x="45" y="37"/>
                    </a:lnTo>
                    <a:lnTo>
                      <a:pt x="40" y="41"/>
                    </a:lnTo>
                    <a:lnTo>
                      <a:pt x="35" y="48"/>
                    </a:lnTo>
                    <a:lnTo>
                      <a:pt x="27" y="45"/>
                    </a:lnTo>
                    <a:lnTo>
                      <a:pt x="18" y="40"/>
                    </a:lnTo>
                    <a:lnTo>
                      <a:pt x="8" y="37"/>
                    </a:lnTo>
                    <a:lnTo>
                      <a:pt x="0" y="33"/>
                    </a:lnTo>
                    <a:lnTo>
                      <a:pt x="3" y="29"/>
                    </a:lnTo>
                    <a:lnTo>
                      <a:pt x="5" y="24"/>
                    </a:lnTo>
                    <a:lnTo>
                      <a:pt x="8" y="19"/>
                    </a:lnTo>
                    <a:lnTo>
                      <a:pt x="10" y="14"/>
                    </a:lnTo>
                    <a:lnTo>
                      <a:pt x="13" y="11"/>
                    </a:lnTo>
                    <a:lnTo>
                      <a:pt x="16" y="6"/>
                    </a:lnTo>
                    <a:lnTo>
                      <a:pt x="19" y="3"/>
                    </a:lnTo>
                    <a:lnTo>
                      <a:pt x="22" y="0"/>
                    </a:lnTo>
                    <a:lnTo>
                      <a:pt x="27" y="2"/>
                    </a:lnTo>
                    <a:lnTo>
                      <a:pt x="34" y="3"/>
                    </a:lnTo>
                    <a:lnTo>
                      <a:pt x="40" y="6"/>
                    </a:lnTo>
                    <a:lnTo>
                      <a:pt x="46" y="8"/>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6" name="Freeform 776"/>
              <p:cNvSpPr>
                <a:spLocks/>
              </p:cNvSpPr>
              <p:nvPr/>
            </p:nvSpPr>
            <p:spPr bwMode="auto">
              <a:xfrm>
                <a:off x="1967" y="2842"/>
                <a:ext cx="30" cy="65"/>
              </a:xfrm>
              <a:custGeom>
                <a:avLst/>
                <a:gdLst>
                  <a:gd name="T0" fmla="*/ 0 w 18"/>
                  <a:gd name="T1" fmla="*/ 679 h 40"/>
                  <a:gd name="T2" fmla="*/ 0 w 18"/>
                  <a:gd name="T3" fmla="*/ 1011 h 40"/>
                  <a:gd name="T4" fmla="*/ 0 w 18"/>
                  <a:gd name="T5" fmla="*/ 1305 h 40"/>
                  <a:gd name="T6" fmla="*/ 0 w 18"/>
                  <a:gd name="T7" fmla="*/ 1619 h 40"/>
                  <a:gd name="T8" fmla="*/ 0 w 18"/>
                  <a:gd name="T9" fmla="*/ 1944 h 40"/>
                  <a:gd name="T10" fmla="*/ 287 w 18"/>
                  <a:gd name="T11" fmla="*/ 1619 h 40"/>
                  <a:gd name="T12" fmla="*/ 603 w 18"/>
                  <a:gd name="T13" fmla="*/ 1402 h 40"/>
                  <a:gd name="T14" fmla="*/ 797 w 18"/>
                  <a:gd name="T15" fmla="*/ 1159 h 40"/>
                  <a:gd name="T16" fmla="*/ 1063 w 18"/>
                  <a:gd name="T17" fmla="*/ 921 h 40"/>
                  <a:gd name="T18" fmla="*/ 963 w 18"/>
                  <a:gd name="T19" fmla="*/ 679 h 40"/>
                  <a:gd name="T20" fmla="*/ 812 w 18"/>
                  <a:gd name="T21" fmla="*/ 439 h 40"/>
                  <a:gd name="T22" fmla="*/ 797 w 18"/>
                  <a:gd name="T23" fmla="*/ 236 h 40"/>
                  <a:gd name="T24" fmla="*/ 638 w 18"/>
                  <a:gd name="T25" fmla="*/ 0 h 40"/>
                  <a:gd name="T26" fmla="*/ 478 w 18"/>
                  <a:gd name="T27" fmla="*/ 145 h 40"/>
                  <a:gd name="T28" fmla="*/ 425 w 18"/>
                  <a:gd name="T29" fmla="*/ 293 h 40"/>
                  <a:gd name="T30" fmla="*/ 172 w 18"/>
                  <a:gd name="T31" fmla="*/ 531 h 40"/>
                  <a:gd name="T32" fmla="*/ 0 w 18"/>
                  <a:gd name="T33" fmla="*/ 679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
                  <a:gd name="T52" fmla="*/ 0 h 40"/>
                  <a:gd name="T53" fmla="*/ 18 w 18"/>
                  <a:gd name="T54" fmla="*/ 40 h 4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 h="40">
                    <a:moveTo>
                      <a:pt x="0" y="14"/>
                    </a:moveTo>
                    <a:lnTo>
                      <a:pt x="0" y="21"/>
                    </a:lnTo>
                    <a:lnTo>
                      <a:pt x="0" y="27"/>
                    </a:lnTo>
                    <a:lnTo>
                      <a:pt x="0" y="33"/>
                    </a:lnTo>
                    <a:lnTo>
                      <a:pt x="0" y="40"/>
                    </a:lnTo>
                    <a:lnTo>
                      <a:pt x="5" y="33"/>
                    </a:lnTo>
                    <a:lnTo>
                      <a:pt x="10" y="29"/>
                    </a:lnTo>
                    <a:lnTo>
                      <a:pt x="13" y="24"/>
                    </a:lnTo>
                    <a:lnTo>
                      <a:pt x="18" y="19"/>
                    </a:lnTo>
                    <a:lnTo>
                      <a:pt x="16" y="14"/>
                    </a:lnTo>
                    <a:lnTo>
                      <a:pt x="14" y="9"/>
                    </a:lnTo>
                    <a:lnTo>
                      <a:pt x="13" y="5"/>
                    </a:lnTo>
                    <a:lnTo>
                      <a:pt x="11" y="0"/>
                    </a:lnTo>
                    <a:lnTo>
                      <a:pt x="8" y="3"/>
                    </a:lnTo>
                    <a:lnTo>
                      <a:pt x="7" y="6"/>
                    </a:lnTo>
                    <a:lnTo>
                      <a:pt x="3" y="11"/>
                    </a:lnTo>
                    <a:lnTo>
                      <a:pt x="0" y="14"/>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7" name="Freeform 777"/>
              <p:cNvSpPr>
                <a:spLocks/>
              </p:cNvSpPr>
              <p:nvPr/>
            </p:nvSpPr>
            <p:spPr bwMode="auto">
              <a:xfrm>
                <a:off x="1926" y="2825"/>
                <a:ext cx="59" cy="43"/>
              </a:xfrm>
              <a:custGeom>
                <a:avLst/>
                <a:gdLst>
                  <a:gd name="T0" fmla="*/ 1883 w 36"/>
                  <a:gd name="T1" fmla="*/ 569 h 26"/>
                  <a:gd name="T2" fmla="*/ 1703 w 36"/>
                  <a:gd name="T3" fmla="*/ 837 h 26"/>
                  <a:gd name="T4" fmla="*/ 1647 w 36"/>
                  <a:gd name="T5" fmla="*/ 1025 h 26"/>
                  <a:gd name="T6" fmla="*/ 1455 w 36"/>
                  <a:gd name="T7" fmla="*/ 1285 h 26"/>
                  <a:gd name="T8" fmla="*/ 1298 w 36"/>
                  <a:gd name="T9" fmla="*/ 1444 h 26"/>
                  <a:gd name="T10" fmla="*/ 993 w 36"/>
                  <a:gd name="T11" fmla="*/ 1285 h 26"/>
                  <a:gd name="T12" fmla="*/ 634 w 36"/>
                  <a:gd name="T13" fmla="*/ 1189 h 26"/>
                  <a:gd name="T14" fmla="*/ 308 w 36"/>
                  <a:gd name="T15" fmla="*/ 1025 h 26"/>
                  <a:gd name="T16" fmla="*/ 0 w 36"/>
                  <a:gd name="T17" fmla="*/ 873 h 26"/>
                  <a:gd name="T18" fmla="*/ 151 w 36"/>
                  <a:gd name="T19" fmla="*/ 741 h 26"/>
                  <a:gd name="T20" fmla="*/ 308 w 36"/>
                  <a:gd name="T21" fmla="*/ 448 h 26"/>
                  <a:gd name="T22" fmla="*/ 483 w 36"/>
                  <a:gd name="T23" fmla="*/ 271 h 26"/>
                  <a:gd name="T24" fmla="*/ 634 w 36"/>
                  <a:gd name="T25" fmla="*/ 0 h 26"/>
                  <a:gd name="T26" fmla="*/ 993 w 36"/>
                  <a:gd name="T27" fmla="*/ 99 h 26"/>
                  <a:gd name="T28" fmla="*/ 1298 w 36"/>
                  <a:gd name="T29" fmla="*/ 271 h 26"/>
                  <a:gd name="T30" fmla="*/ 1550 w 36"/>
                  <a:gd name="T31" fmla="*/ 413 h 26"/>
                  <a:gd name="T32" fmla="*/ 1883 w 36"/>
                  <a:gd name="T33" fmla="*/ 569 h 2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6"/>
                  <a:gd name="T52" fmla="*/ 0 h 26"/>
                  <a:gd name="T53" fmla="*/ 36 w 36"/>
                  <a:gd name="T54" fmla="*/ 26 h 2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6" h="26">
                    <a:moveTo>
                      <a:pt x="36" y="10"/>
                    </a:moveTo>
                    <a:lnTo>
                      <a:pt x="33" y="15"/>
                    </a:lnTo>
                    <a:lnTo>
                      <a:pt x="32" y="18"/>
                    </a:lnTo>
                    <a:lnTo>
                      <a:pt x="28" y="23"/>
                    </a:lnTo>
                    <a:lnTo>
                      <a:pt x="25" y="26"/>
                    </a:lnTo>
                    <a:lnTo>
                      <a:pt x="19" y="23"/>
                    </a:lnTo>
                    <a:lnTo>
                      <a:pt x="12" y="21"/>
                    </a:lnTo>
                    <a:lnTo>
                      <a:pt x="6" y="18"/>
                    </a:lnTo>
                    <a:lnTo>
                      <a:pt x="0" y="16"/>
                    </a:lnTo>
                    <a:lnTo>
                      <a:pt x="3" y="13"/>
                    </a:lnTo>
                    <a:lnTo>
                      <a:pt x="6" y="8"/>
                    </a:lnTo>
                    <a:lnTo>
                      <a:pt x="9" y="5"/>
                    </a:lnTo>
                    <a:lnTo>
                      <a:pt x="12" y="0"/>
                    </a:lnTo>
                    <a:lnTo>
                      <a:pt x="19" y="2"/>
                    </a:lnTo>
                    <a:lnTo>
                      <a:pt x="25" y="5"/>
                    </a:lnTo>
                    <a:lnTo>
                      <a:pt x="30" y="7"/>
                    </a:lnTo>
                    <a:lnTo>
                      <a:pt x="36" y="10"/>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 name="Freeform 778"/>
              <p:cNvSpPr>
                <a:spLocks/>
              </p:cNvSpPr>
              <p:nvPr/>
            </p:nvSpPr>
            <p:spPr bwMode="auto">
              <a:xfrm>
                <a:off x="1719" y="2819"/>
                <a:ext cx="239" cy="139"/>
              </a:xfrm>
              <a:custGeom>
                <a:avLst/>
                <a:gdLst>
                  <a:gd name="T0" fmla="*/ 7123 w 146"/>
                  <a:gd name="T1" fmla="*/ 1933 h 85"/>
                  <a:gd name="T2" fmla="*/ 7181 w 146"/>
                  <a:gd name="T3" fmla="*/ 2260 h 85"/>
                  <a:gd name="T4" fmla="*/ 7370 w 146"/>
                  <a:gd name="T5" fmla="*/ 2500 h 85"/>
                  <a:gd name="T6" fmla="*/ 7430 w 146"/>
                  <a:gd name="T7" fmla="*/ 2746 h 85"/>
                  <a:gd name="T8" fmla="*/ 7527 w 146"/>
                  <a:gd name="T9" fmla="*/ 3061 h 85"/>
                  <a:gd name="T10" fmla="*/ 7273 w 146"/>
                  <a:gd name="T11" fmla="*/ 3380 h 85"/>
                  <a:gd name="T12" fmla="*/ 7016 w 146"/>
                  <a:gd name="T13" fmla="*/ 3737 h 85"/>
                  <a:gd name="T14" fmla="*/ 6735 w 146"/>
                  <a:gd name="T15" fmla="*/ 4033 h 85"/>
                  <a:gd name="T16" fmla="*/ 6550 w 146"/>
                  <a:gd name="T17" fmla="*/ 4343 h 85"/>
                  <a:gd name="T18" fmla="*/ 5887 w 146"/>
                  <a:gd name="T19" fmla="*/ 4129 h 85"/>
                  <a:gd name="T20" fmla="*/ 5040 w 146"/>
                  <a:gd name="T21" fmla="*/ 3882 h 85"/>
                  <a:gd name="T22" fmla="*/ 4207 w 146"/>
                  <a:gd name="T23" fmla="*/ 3553 h 85"/>
                  <a:gd name="T24" fmla="*/ 3256 w 146"/>
                  <a:gd name="T25" fmla="*/ 3220 h 85"/>
                  <a:gd name="T26" fmla="*/ 2267 w 146"/>
                  <a:gd name="T27" fmla="*/ 2912 h 85"/>
                  <a:gd name="T28" fmla="*/ 1444 w 146"/>
                  <a:gd name="T29" fmla="*/ 2597 h 85"/>
                  <a:gd name="T30" fmla="*/ 632 w 146"/>
                  <a:gd name="T31" fmla="*/ 2353 h 85"/>
                  <a:gd name="T32" fmla="*/ 0 w 146"/>
                  <a:gd name="T33" fmla="*/ 2105 h 85"/>
                  <a:gd name="T34" fmla="*/ 632 w 146"/>
                  <a:gd name="T35" fmla="*/ 880 h 85"/>
                  <a:gd name="T36" fmla="*/ 1385 w 146"/>
                  <a:gd name="T37" fmla="*/ 0 h 85"/>
                  <a:gd name="T38" fmla="*/ 2027 w 146"/>
                  <a:gd name="T39" fmla="*/ 206 h 85"/>
                  <a:gd name="T40" fmla="*/ 2773 w 146"/>
                  <a:gd name="T41" fmla="*/ 481 h 85"/>
                  <a:gd name="T42" fmla="*/ 3505 w 146"/>
                  <a:gd name="T43" fmla="*/ 723 h 85"/>
                  <a:gd name="T44" fmla="*/ 4207 w 146"/>
                  <a:gd name="T45" fmla="*/ 971 h 85"/>
                  <a:gd name="T46" fmla="*/ 5040 w 146"/>
                  <a:gd name="T47" fmla="*/ 1182 h 85"/>
                  <a:gd name="T48" fmla="*/ 5772 w 146"/>
                  <a:gd name="T49" fmla="*/ 1439 h 85"/>
                  <a:gd name="T50" fmla="*/ 6461 w 146"/>
                  <a:gd name="T51" fmla="*/ 1679 h 85"/>
                  <a:gd name="T52" fmla="*/ 7123 w 146"/>
                  <a:gd name="T53" fmla="*/ 1933 h 8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6"/>
                  <a:gd name="T82" fmla="*/ 0 h 85"/>
                  <a:gd name="T83" fmla="*/ 146 w 146"/>
                  <a:gd name="T84" fmla="*/ 85 h 8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6" h="85">
                    <a:moveTo>
                      <a:pt x="138" y="38"/>
                    </a:moveTo>
                    <a:lnTo>
                      <a:pt x="139" y="44"/>
                    </a:lnTo>
                    <a:lnTo>
                      <a:pt x="143" y="49"/>
                    </a:lnTo>
                    <a:lnTo>
                      <a:pt x="144" y="54"/>
                    </a:lnTo>
                    <a:lnTo>
                      <a:pt x="146" y="60"/>
                    </a:lnTo>
                    <a:lnTo>
                      <a:pt x="141" y="66"/>
                    </a:lnTo>
                    <a:lnTo>
                      <a:pt x="136" y="73"/>
                    </a:lnTo>
                    <a:lnTo>
                      <a:pt x="131" y="79"/>
                    </a:lnTo>
                    <a:lnTo>
                      <a:pt x="127" y="85"/>
                    </a:lnTo>
                    <a:lnTo>
                      <a:pt x="114" y="81"/>
                    </a:lnTo>
                    <a:lnTo>
                      <a:pt x="98" y="76"/>
                    </a:lnTo>
                    <a:lnTo>
                      <a:pt x="82" y="70"/>
                    </a:lnTo>
                    <a:lnTo>
                      <a:pt x="63" y="63"/>
                    </a:lnTo>
                    <a:lnTo>
                      <a:pt x="44" y="57"/>
                    </a:lnTo>
                    <a:lnTo>
                      <a:pt x="28" y="51"/>
                    </a:lnTo>
                    <a:lnTo>
                      <a:pt x="12" y="46"/>
                    </a:lnTo>
                    <a:lnTo>
                      <a:pt x="0" y="41"/>
                    </a:lnTo>
                    <a:lnTo>
                      <a:pt x="12" y="17"/>
                    </a:lnTo>
                    <a:lnTo>
                      <a:pt x="27" y="0"/>
                    </a:lnTo>
                    <a:lnTo>
                      <a:pt x="39" y="4"/>
                    </a:lnTo>
                    <a:lnTo>
                      <a:pt x="54" y="9"/>
                    </a:lnTo>
                    <a:lnTo>
                      <a:pt x="68" y="14"/>
                    </a:lnTo>
                    <a:lnTo>
                      <a:pt x="82" y="19"/>
                    </a:lnTo>
                    <a:lnTo>
                      <a:pt x="98" y="23"/>
                    </a:lnTo>
                    <a:lnTo>
                      <a:pt x="112" y="28"/>
                    </a:lnTo>
                    <a:lnTo>
                      <a:pt x="125" y="33"/>
                    </a:lnTo>
                    <a:lnTo>
                      <a:pt x="138"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9" name="Freeform 779"/>
              <p:cNvSpPr>
                <a:spLocks/>
              </p:cNvSpPr>
              <p:nvPr/>
            </p:nvSpPr>
            <p:spPr bwMode="auto">
              <a:xfrm>
                <a:off x="1729" y="2825"/>
                <a:ext cx="225" cy="126"/>
              </a:xfrm>
              <a:custGeom>
                <a:avLst/>
                <a:gdLst>
                  <a:gd name="T0" fmla="*/ 6502 w 138"/>
                  <a:gd name="T1" fmla="*/ 1923 h 77"/>
                  <a:gd name="T2" fmla="*/ 6592 w 138"/>
                  <a:gd name="T3" fmla="*/ 2029 h 77"/>
                  <a:gd name="T4" fmla="*/ 6739 w 138"/>
                  <a:gd name="T5" fmla="*/ 2322 h 77"/>
                  <a:gd name="T6" fmla="*/ 6835 w 138"/>
                  <a:gd name="T7" fmla="*/ 2567 h 77"/>
                  <a:gd name="T8" fmla="*/ 6890 w 138"/>
                  <a:gd name="T9" fmla="*/ 2769 h 77"/>
                  <a:gd name="T10" fmla="*/ 6649 w 138"/>
                  <a:gd name="T11" fmla="*/ 3147 h 77"/>
                  <a:gd name="T12" fmla="*/ 6502 w 138"/>
                  <a:gd name="T13" fmla="*/ 3404 h 77"/>
                  <a:gd name="T14" fmla="*/ 6254 w 138"/>
                  <a:gd name="T15" fmla="*/ 3615 h 77"/>
                  <a:gd name="T16" fmla="*/ 6029 w 138"/>
                  <a:gd name="T17" fmla="*/ 3952 h 77"/>
                  <a:gd name="T18" fmla="*/ 5482 w 138"/>
                  <a:gd name="T19" fmla="*/ 3706 h 77"/>
                  <a:gd name="T20" fmla="*/ 4676 w 138"/>
                  <a:gd name="T21" fmla="*/ 3463 h 77"/>
                  <a:gd name="T22" fmla="*/ 3879 w 138"/>
                  <a:gd name="T23" fmla="*/ 3147 h 77"/>
                  <a:gd name="T24" fmla="*/ 3011 w 138"/>
                  <a:gd name="T25" fmla="*/ 2898 h 77"/>
                  <a:gd name="T26" fmla="*/ 2139 w 138"/>
                  <a:gd name="T27" fmla="*/ 2567 h 77"/>
                  <a:gd name="T28" fmla="*/ 1348 w 138"/>
                  <a:gd name="T29" fmla="*/ 2322 h 77"/>
                  <a:gd name="T30" fmla="*/ 545 w 138"/>
                  <a:gd name="T31" fmla="*/ 2029 h 77"/>
                  <a:gd name="T32" fmla="*/ 0 w 138"/>
                  <a:gd name="T33" fmla="*/ 1784 h 77"/>
                  <a:gd name="T34" fmla="*/ 452 w 138"/>
                  <a:gd name="T35" fmla="*/ 825 h 77"/>
                  <a:gd name="T36" fmla="*/ 1109 w 138"/>
                  <a:gd name="T37" fmla="*/ 0 h 77"/>
                  <a:gd name="T38" fmla="*/ 6502 w 138"/>
                  <a:gd name="T39" fmla="*/ 1923 h 7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8"/>
                  <a:gd name="T61" fmla="*/ 0 h 77"/>
                  <a:gd name="T62" fmla="*/ 138 w 138"/>
                  <a:gd name="T63" fmla="*/ 77 h 7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8" h="77">
                    <a:moveTo>
                      <a:pt x="130" y="37"/>
                    </a:moveTo>
                    <a:lnTo>
                      <a:pt x="132" y="40"/>
                    </a:lnTo>
                    <a:lnTo>
                      <a:pt x="135" y="45"/>
                    </a:lnTo>
                    <a:lnTo>
                      <a:pt x="137" y="50"/>
                    </a:lnTo>
                    <a:lnTo>
                      <a:pt x="138" y="54"/>
                    </a:lnTo>
                    <a:lnTo>
                      <a:pt x="133" y="61"/>
                    </a:lnTo>
                    <a:lnTo>
                      <a:pt x="130" y="66"/>
                    </a:lnTo>
                    <a:lnTo>
                      <a:pt x="125" y="70"/>
                    </a:lnTo>
                    <a:lnTo>
                      <a:pt x="121" y="77"/>
                    </a:lnTo>
                    <a:lnTo>
                      <a:pt x="110" y="72"/>
                    </a:lnTo>
                    <a:lnTo>
                      <a:pt x="94" y="67"/>
                    </a:lnTo>
                    <a:lnTo>
                      <a:pt x="78" y="61"/>
                    </a:lnTo>
                    <a:lnTo>
                      <a:pt x="60" y="56"/>
                    </a:lnTo>
                    <a:lnTo>
                      <a:pt x="43" y="50"/>
                    </a:lnTo>
                    <a:lnTo>
                      <a:pt x="27" y="45"/>
                    </a:lnTo>
                    <a:lnTo>
                      <a:pt x="11" y="40"/>
                    </a:lnTo>
                    <a:lnTo>
                      <a:pt x="0" y="35"/>
                    </a:lnTo>
                    <a:lnTo>
                      <a:pt x="9" y="16"/>
                    </a:lnTo>
                    <a:lnTo>
                      <a:pt x="22" y="0"/>
                    </a:lnTo>
                    <a:lnTo>
                      <a:pt x="130" y="37"/>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0" name="Freeform 780"/>
              <p:cNvSpPr>
                <a:spLocks/>
              </p:cNvSpPr>
              <p:nvPr/>
            </p:nvSpPr>
            <p:spPr bwMode="auto">
              <a:xfrm>
                <a:off x="1743" y="2825"/>
                <a:ext cx="201" cy="87"/>
              </a:xfrm>
              <a:custGeom>
                <a:avLst/>
                <a:gdLst>
                  <a:gd name="T0" fmla="*/ 6249 w 123"/>
                  <a:gd name="T1" fmla="*/ 2049 h 53"/>
                  <a:gd name="T2" fmla="*/ 6097 w 123"/>
                  <a:gd name="T3" fmla="*/ 2206 h 53"/>
                  <a:gd name="T4" fmla="*/ 6005 w 123"/>
                  <a:gd name="T5" fmla="*/ 2374 h 53"/>
                  <a:gd name="T6" fmla="*/ 5849 w 123"/>
                  <a:gd name="T7" fmla="*/ 2646 h 53"/>
                  <a:gd name="T8" fmla="*/ 5698 w 123"/>
                  <a:gd name="T9" fmla="*/ 2805 h 53"/>
                  <a:gd name="T10" fmla="*/ 5442 w 123"/>
                  <a:gd name="T11" fmla="*/ 2708 h 53"/>
                  <a:gd name="T12" fmla="*/ 5050 w 123"/>
                  <a:gd name="T13" fmla="*/ 2544 h 53"/>
                  <a:gd name="T14" fmla="*/ 4507 w 123"/>
                  <a:gd name="T15" fmla="*/ 2374 h 53"/>
                  <a:gd name="T16" fmla="*/ 3966 w 123"/>
                  <a:gd name="T17" fmla="*/ 2206 h 53"/>
                  <a:gd name="T18" fmla="*/ 3360 w 123"/>
                  <a:gd name="T19" fmla="*/ 2049 h 53"/>
                  <a:gd name="T20" fmla="*/ 2855 w 123"/>
                  <a:gd name="T21" fmla="*/ 1835 h 53"/>
                  <a:gd name="T22" fmla="*/ 2427 w 123"/>
                  <a:gd name="T23" fmla="*/ 1709 h 53"/>
                  <a:gd name="T24" fmla="*/ 2169 w 123"/>
                  <a:gd name="T25" fmla="*/ 1650 h 53"/>
                  <a:gd name="T26" fmla="*/ 2169 w 123"/>
                  <a:gd name="T27" fmla="*/ 1650 h 53"/>
                  <a:gd name="T28" fmla="*/ 0 w 123"/>
                  <a:gd name="T29" fmla="*/ 849 h 53"/>
                  <a:gd name="T30" fmla="*/ 0 w 123"/>
                  <a:gd name="T31" fmla="*/ 849 h 53"/>
                  <a:gd name="T32" fmla="*/ 654 w 123"/>
                  <a:gd name="T33" fmla="*/ 0 h 53"/>
                  <a:gd name="T34" fmla="*/ 1768 w 123"/>
                  <a:gd name="T35" fmla="*/ 407 h 53"/>
                  <a:gd name="T36" fmla="*/ 2740 w 123"/>
                  <a:gd name="T37" fmla="*/ 801 h 53"/>
                  <a:gd name="T38" fmla="*/ 2740 w 123"/>
                  <a:gd name="T39" fmla="*/ 801 h 53"/>
                  <a:gd name="T40" fmla="*/ 2994 w 123"/>
                  <a:gd name="T41" fmla="*/ 849 h 53"/>
                  <a:gd name="T42" fmla="*/ 3360 w 123"/>
                  <a:gd name="T43" fmla="*/ 1005 h 53"/>
                  <a:gd name="T44" fmla="*/ 3928 w 123"/>
                  <a:gd name="T45" fmla="*/ 1213 h 53"/>
                  <a:gd name="T46" fmla="*/ 4376 w 123"/>
                  <a:gd name="T47" fmla="*/ 1394 h 53"/>
                  <a:gd name="T48" fmla="*/ 4956 w 123"/>
                  <a:gd name="T49" fmla="*/ 1550 h 53"/>
                  <a:gd name="T50" fmla="*/ 5546 w 123"/>
                  <a:gd name="T51" fmla="*/ 1709 h 53"/>
                  <a:gd name="T52" fmla="*/ 5912 w 123"/>
                  <a:gd name="T53" fmla="*/ 1835 h 53"/>
                  <a:gd name="T54" fmla="*/ 6249 w 123"/>
                  <a:gd name="T55" fmla="*/ 1957 h 53"/>
                  <a:gd name="T56" fmla="*/ 6249 w 123"/>
                  <a:gd name="T57" fmla="*/ 1957 h 53"/>
                  <a:gd name="T58" fmla="*/ 6249 w 123"/>
                  <a:gd name="T59" fmla="*/ 1957 h 53"/>
                  <a:gd name="T60" fmla="*/ 6249 w 123"/>
                  <a:gd name="T61" fmla="*/ 1957 h 53"/>
                  <a:gd name="T62" fmla="*/ 6249 w 123"/>
                  <a:gd name="T63" fmla="*/ 2049 h 5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3"/>
                  <a:gd name="T97" fmla="*/ 0 h 53"/>
                  <a:gd name="T98" fmla="*/ 123 w 123"/>
                  <a:gd name="T99" fmla="*/ 53 h 5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3" h="53">
                    <a:moveTo>
                      <a:pt x="123" y="39"/>
                    </a:moveTo>
                    <a:lnTo>
                      <a:pt x="120" y="42"/>
                    </a:lnTo>
                    <a:lnTo>
                      <a:pt x="118" y="45"/>
                    </a:lnTo>
                    <a:lnTo>
                      <a:pt x="115" y="50"/>
                    </a:lnTo>
                    <a:lnTo>
                      <a:pt x="112" y="53"/>
                    </a:lnTo>
                    <a:lnTo>
                      <a:pt x="107" y="51"/>
                    </a:lnTo>
                    <a:lnTo>
                      <a:pt x="99" y="48"/>
                    </a:lnTo>
                    <a:lnTo>
                      <a:pt x="89" y="45"/>
                    </a:lnTo>
                    <a:lnTo>
                      <a:pt x="78" y="42"/>
                    </a:lnTo>
                    <a:lnTo>
                      <a:pt x="66" y="39"/>
                    </a:lnTo>
                    <a:lnTo>
                      <a:pt x="56" y="35"/>
                    </a:lnTo>
                    <a:lnTo>
                      <a:pt x="48" y="32"/>
                    </a:lnTo>
                    <a:lnTo>
                      <a:pt x="43" y="31"/>
                    </a:lnTo>
                    <a:lnTo>
                      <a:pt x="0" y="16"/>
                    </a:lnTo>
                    <a:lnTo>
                      <a:pt x="13" y="0"/>
                    </a:lnTo>
                    <a:lnTo>
                      <a:pt x="35" y="8"/>
                    </a:lnTo>
                    <a:lnTo>
                      <a:pt x="54" y="15"/>
                    </a:lnTo>
                    <a:lnTo>
                      <a:pt x="59" y="16"/>
                    </a:lnTo>
                    <a:lnTo>
                      <a:pt x="66" y="19"/>
                    </a:lnTo>
                    <a:lnTo>
                      <a:pt x="77" y="23"/>
                    </a:lnTo>
                    <a:lnTo>
                      <a:pt x="86" y="26"/>
                    </a:lnTo>
                    <a:lnTo>
                      <a:pt x="97" y="29"/>
                    </a:lnTo>
                    <a:lnTo>
                      <a:pt x="109" y="32"/>
                    </a:lnTo>
                    <a:lnTo>
                      <a:pt x="116" y="35"/>
                    </a:lnTo>
                    <a:lnTo>
                      <a:pt x="123" y="37"/>
                    </a:lnTo>
                    <a:lnTo>
                      <a:pt x="123" y="39"/>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1" name="Freeform 781"/>
              <p:cNvSpPr>
                <a:spLocks/>
              </p:cNvSpPr>
              <p:nvPr/>
            </p:nvSpPr>
            <p:spPr bwMode="auto">
              <a:xfrm>
                <a:off x="1923" y="2886"/>
                <a:ext cx="31" cy="65"/>
              </a:xfrm>
              <a:custGeom>
                <a:avLst/>
                <a:gdLst>
                  <a:gd name="T0" fmla="*/ 0 w 19"/>
                  <a:gd name="T1" fmla="*/ 679 h 40"/>
                  <a:gd name="T2" fmla="*/ 0 w 19"/>
                  <a:gd name="T3" fmla="*/ 1011 h 40"/>
                  <a:gd name="T4" fmla="*/ 90 w 19"/>
                  <a:gd name="T5" fmla="*/ 1305 h 40"/>
                  <a:gd name="T6" fmla="*/ 90 w 19"/>
                  <a:gd name="T7" fmla="*/ 1619 h 40"/>
                  <a:gd name="T8" fmla="*/ 90 w 19"/>
                  <a:gd name="T9" fmla="*/ 1944 h 40"/>
                  <a:gd name="T10" fmla="*/ 300 w 19"/>
                  <a:gd name="T11" fmla="*/ 1619 h 40"/>
                  <a:gd name="T12" fmla="*/ 548 w 19"/>
                  <a:gd name="T13" fmla="*/ 1402 h 40"/>
                  <a:gd name="T14" fmla="*/ 716 w 19"/>
                  <a:gd name="T15" fmla="*/ 1159 h 40"/>
                  <a:gd name="T16" fmla="*/ 956 w 19"/>
                  <a:gd name="T17" fmla="*/ 829 h 40"/>
                  <a:gd name="T18" fmla="*/ 894 w 19"/>
                  <a:gd name="T19" fmla="*/ 622 h 40"/>
                  <a:gd name="T20" fmla="*/ 798 w 19"/>
                  <a:gd name="T21" fmla="*/ 384 h 40"/>
                  <a:gd name="T22" fmla="*/ 716 w 19"/>
                  <a:gd name="T23" fmla="*/ 236 h 40"/>
                  <a:gd name="T24" fmla="*/ 640 w 19"/>
                  <a:gd name="T25" fmla="*/ 0 h 40"/>
                  <a:gd name="T26" fmla="*/ 489 w 19"/>
                  <a:gd name="T27" fmla="*/ 145 h 40"/>
                  <a:gd name="T28" fmla="*/ 300 w 19"/>
                  <a:gd name="T29" fmla="*/ 293 h 40"/>
                  <a:gd name="T30" fmla="*/ 147 w 19"/>
                  <a:gd name="T31" fmla="*/ 531 h 40"/>
                  <a:gd name="T32" fmla="*/ 0 w 19"/>
                  <a:gd name="T33" fmla="*/ 679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
                  <a:gd name="T52" fmla="*/ 0 h 40"/>
                  <a:gd name="T53" fmla="*/ 19 w 19"/>
                  <a:gd name="T54" fmla="*/ 40 h 4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 h="40">
                    <a:moveTo>
                      <a:pt x="0" y="14"/>
                    </a:moveTo>
                    <a:lnTo>
                      <a:pt x="0" y="21"/>
                    </a:lnTo>
                    <a:lnTo>
                      <a:pt x="2" y="27"/>
                    </a:lnTo>
                    <a:lnTo>
                      <a:pt x="2" y="33"/>
                    </a:lnTo>
                    <a:lnTo>
                      <a:pt x="2" y="40"/>
                    </a:lnTo>
                    <a:lnTo>
                      <a:pt x="6" y="33"/>
                    </a:lnTo>
                    <a:lnTo>
                      <a:pt x="11" y="29"/>
                    </a:lnTo>
                    <a:lnTo>
                      <a:pt x="14" y="24"/>
                    </a:lnTo>
                    <a:lnTo>
                      <a:pt x="19" y="17"/>
                    </a:lnTo>
                    <a:lnTo>
                      <a:pt x="18" y="13"/>
                    </a:lnTo>
                    <a:lnTo>
                      <a:pt x="16" y="8"/>
                    </a:lnTo>
                    <a:lnTo>
                      <a:pt x="14" y="5"/>
                    </a:lnTo>
                    <a:lnTo>
                      <a:pt x="13" y="0"/>
                    </a:lnTo>
                    <a:lnTo>
                      <a:pt x="10" y="3"/>
                    </a:lnTo>
                    <a:lnTo>
                      <a:pt x="6" y="6"/>
                    </a:lnTo>
                    <a:lnTo>
                      <a:pt x="3" y="11"/>
                    </a:lnTo>
                    <a:lnTo>
                      <a:pt x="0" y="14"/>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 name="Freeform 782"/>
              <p:cNvSpPr>
                <a:spLocks/>
              </p:cNvSpPr>
              <p:nvPr/>
            </p:nvSpPr>
            <p:spPr bwMode="auto">
              <a:xfrm>
                <a:off x="1967" y="2845"/>
                <a:ext cx="105" cy="93"/>
              </a:xfrm>
              <a:custGeom>
                <a:avLst/>
                <a:gdLst>
                  <a:gd name="T0" fmla="*/ 2950 w 64"/>
                  <a:gd name="T1" fmla="*/ 452 h 57"/>
                  <a:gd name="T2" fmla="*/ 3007 w 64"/>
                  <a:gd name="T3" fmla="*/ 737 h 57"/>
                  <a:gd name="T4" fmla="*/ 3198 w 64"/>
                  <a:gd name="T5" fmla="*/ 1020 h 57"/>
                  <a:gd name="T6" fmla="*/ 3260 w 64"/>
                  <a:gd name="T7" fmla="*/ 1260 h 57"/>
                  <a:gd name="T8" fmla="*/ 3357 w 64"/>
                  <a:gd name="T9" fmla="*/ 1560 h 57"/>
                  <a:gd name="T10" fmla="*/ 3101 w 64"/>
                  <a:gd name="T11" fmla="*/ 1906 h 57"/>
                  <a:gd name="T12" fmla="*/ 2853 w 64"/>
                  <a:gd name="T13" fmla="*/ 2209 h 57"/>
                  <a:gd name="T14" fmla="*/ 2558 w 64"/>
                  <a:gd name="T15" fmla="*/ 2529 h 57"/>
                  <a:gd name="T16" fmla="*/ 2261 w 64"/>
                  <a:gd name="T17" fmla="*/ 2870 h 57"/>
                  <a:gd name="T18" fmla="*/ 1705 w 64"/>
                  <a:gd name="T19" fmla="*/ 2622 h 57"/>
                  <a:gd name="T20" fmla="*/ 1152 w 64"/>
                  <a:gd name="T21" fmla="*/ 2470 h 57"/>
                  <a:gd name="T22" fmla="*/ 579 w 64"/>
                  <a:gd name="T23" fmla="*/ 2209 h 57"/>
                  <a:gd name="T24" fmla="*/ 0 w 64"/>
                  <a:gd name="T25" fmla="*/ 2056 h 57"/>
                  <a:gd name="T26" fmla="*/ 151 w 64"/>
                  <a:gd name="T27" fmla="*/ 1759 h 57"/>
                  <a:gd name="T28" fmla="*/ 407 w 64"/>
                  <a:gd name="T29" fmla="*/ 1411 h 57"/>
                  <a:gd name="T30" fmla="*/ 579 w 64"/>
                  <a:gd name="T31" fmla="*/ 1168 h 57"/>
                  <a:gd name="T32" fmla="*/ 738 w 64"/>
                  <a:gd name="T33" fmla="*/ 865 h 57"/>
                  <a:gd name="T34" fmla="*/ 950 w 64"/>
                  <a:gd name="T35" fmla="*/ 625 h 57"/>
                  <a:gd name="T36" fmla="*/ 1096 w 64"/>
                  <a:gd name="T37" fmla="*/ 336 h 57"/>
                  <a:gd name="T38" fmla="*/ 1247 w 64"/>
                  <a:gd name="T39" fmla="*/ 147 h 57"/>
                  <a:gd name="T40" fmla="*/ 1404 w 64"/>
                  <a:gd name="T41" fmla="*/ 0 h 57"/>
                  <a:gd name="T42" fmla="*/ 1833 w 64"/>
                  <a:gd name="T43" fmla="*/ 55 h 57"/>
                  <a:gd name="T44" fmla="*/ 2138 w 64"/>
                  <a:gd name="T45" fmla="*/ 206 h 57"/>
                  <a:gd name="T46" fmla="*/ 2558 w 64"/>
                  <a:gd name="T47" fmla="*/ 300 h 57"/>
                  <a:gd name="T48" fmla="*/ 2950 w 64"/>
                  <a:gd name="T49" fmla="*/ 452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4"/>
                  <a:gd name="T76" fmla="*/ 0 h 57"/>
                  <a:gd name="T77" fmla="*/ 64 w 64"/>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4" h="57">
                    <a:moveTo>
                      <a:pt x="56" y="9"/>
                    </a:moveTo>
                    <a:lnTo>
                      <a:pt x="57" y="15"/>
                    </a:lnTo>
                    <a:lnTo>
                      <a:pt x="61" y="20"/>
                    </a:lnTo>
                    <a:lnTo>
                      <a:pt x="62" y="25"/>
                    </a:lnTo>
                    <a:lnTo>
                      <a:pt x="64" y="31"/>
                    </a:lnTo>
                    <a:lnTo>
                      <a:pt x="59" y="38"/>
                    </a:lnTo>
                    <a:lnTo>
                      <a:pt x="54" y="44"/>
                    </a:lnTo>
                    <a:lnTo>
                      <a:pt x="49" y="50"/>
                    </a:lnTo>
                    <a:lnTo>
                      <a:pt x="43" y="57"/>
                    </a:lnTo>
                    <a:lnTo>
                      <a:pt x="32" y="52"/>
                    </a:lnTo>
                    <a:lnTo>
                      <a:pt x="22" y="49"/>
                    </a:lnTo>
                    <a:lnTo>
                      <a:pt x="11" y="44"/>
                    </a:lnTo>
                    <a:lnTo>
                      <a:pt x="0" y="41"/>
                    </a:lnTo>
                    <a:lnTo>
                      <a:pt x="3" y="35"/>
                    </a:lnTo>
                    <a:lnTo>
                      <a:pt x="8" y="28"/>
                    </a:lnTo>
                    <a:lnTo>
                      <a:pt x="11" y="23"/>
                    </a:lnTo>
                    <a:lnTo>
                      <a:pt x="14" y="17"/>
                    </a:lnTo>
                    <a:lnTo>
                      <a:pt x="18" y="12"/>
                    </a:lnTo>
                    <a:lnTo>
                      <a:pt x="21" y="7"/>
                    </a:lnTo>
                    <a:lnTo>
                      <a:pt x="24" y="3"/>
                    </a:lnTo>
                    <a:lnTo>
                      <a:pt x="27" y="0"/>
                    </a:lnTo>
                    <a:lnTo>
                      <a:pt x="35" y="1"/>
                    </a:lnTo>
                    <a:lnTo>
                      <a:pt x="41" y="4"/>
                    </a:lnTo>
                    <a:lnTo>
                      <a:pt x="49" y="6"/>
                    </a:lnTo>
                    <a:lnTo>
                      <a:pt x="56"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3" name="Freeform 783"/>
              <p:cNvSpPr>
                <a:spLocks/>
              </p:cNvSpPr>
              <p:nvPr/>
            </p:nvSpPr>
            <p:spPr bwMode="auto">
              <a:xfrm>
                <a:off x="1979" y="2852"/>
                <a:ext cx="85" cy="78"/>
              </a:xfrm>
              <a:custGeom>
                <a:avLst/>
                <a:gdLst>
                  <a:gd name="T0" fmla="*/ 2349 w 52"/>
                  <a:gd name="T1" fmla="*/ 384 h 48"/>
                  <a:gd name="T2" fmla="*/ 2408 w 52"/>
                  <a:gd name="T3" fmla="*/ 622 h 48"/>
                  <a:gd name="T4" fmla="*/ 2498 w 52"/>
                  <a:gd name="T5" fmla="*/ 863 h 48"/>
                  <a:gd name="T6" fmla="*/ 2555 w 52"/>
                  <a:gd name="T7" fmla="*/ 1103 h 48"/>
                  <a:gd name="T8" fmla="*/ 2648 w 52"/>
                  <a:gd name="T9" fmla="*/ 1326 h 48"/>
                  <a:gd name="T10" fmla="*/ 2408 w 52"/>
                  <a:gd name="T11" fmla="*/ 1554 h 48"/>
                  <a:gd name="T12" fmla="*/ 2249 w 52"/>
                  <a:gd name="T13" fmla="*/ 1792 h 48"/>
                  <a:gd name="T14" fmla="*/ 2004 w 52"/>
                  <a:gd name="T15" fmla="*/ 2100 h 48"/>
                  <a:gd name="T16" fmla="*/ 1747 w 52"/>
                  <a:gd name="T17" fmla="*/ 2334 h 48"/>
                  <a:gd name="T18" fmla="*/ 1285 w 52"/>
                  <a:gd name="T19" fmla="*/ 2189 h 48"/>
                  <a:gd name="T20" fmla="*/ 879 w 52"/>
                  <a:gd name="T21" fmla="*/ 1952 h 48"/>
                  <a:gd name="T22" fmla="*/ 337 w 52"/>
                  <a:gd name="T23" fmla="*/ 1792 h 48"/>
                  <a:gd name="T24" fmla="*/ 0 w 52"/>
                  <a:gd name="T25" fmla="*/ 1643 h 48"/>
                  <a:gd name="T26" fmla="*/ 150 w 52"/>
                  <a:gd name="T27" fmla="*/ 1402 h 48"/>
                  <a:gd name="T28" fmla="*/ 206 w 52"/>
                  <a:gd name="T29" fmla="*/ 1159 h 48"/>
                  <a:gd name="T30" fmla="*/ 337 w 52"/>
                  <a:gd name="T31" fmla="*/ 921 h 48"/>
                  <a:gd name="T32" fmla="*/ 481 w 52"/>
                  <a:gd name="T33" fmla="*/ 713 h 48"/>
                  <a:gd name="T34" fmla="*/ 628 w 52"/>
                  <a:gd name="T35" fmla="*/ 531 h 48"/>
                  <a:gd name="T36" fmla="*/ 786 w 52"/>
                  <a:gd name="T37" fmla="*/ 327 h 48"/>
                  <a:gd name="T38" fmla="*/ 969 w 52"/>
                  <a:gd name="T39" fmla="*/ 145 h 48"/>
                  <a:gd name="T40" fmla="*/ 1123 w 52"/>
                  <a:gd name="T41" fmla="*/ 0 h 48"/>
                  <a:gd name="T42" fmla="*/ 1437 w 52"/>
                  <a:gd name="T43" fmla="*/ 89 h 48"/>
                  <a:gd name="T44" fmla="*/ 1747 w 52"/>
                  <a:gd name="T45" fmla="*/ 236 h 48"/>
                  <a:gd name="T46" fmla="*/ 2004 w 52"/>
                  <a:gd name="T47" fmla="*/ 327 h 48"/>
                  <a:gd name="T48" fmla="*/ 2349 w 52"/>
                  <a:gd name="T49" fmla="*/ 384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
                  <a:gd name="T76" fmla="*/ 0 h 48"/>
                  <a:gd name="T77" fmla="*/ 52 w 52"/>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 h="48">
                    <a:moveTo>
                      <a:pt x="46" y="8"/>
                    </a:moveTo>
                    <a:lnTo>
                      <a:pt x="47" y="13"/>
                    </a:lnTo>
                    <a:lnTo>
                      <a:pt x="49" y="18"/>
                    </a:lnTo>
                    <a:lnTo>
                      <a:pt x="50" y="23"/>
                    </a:lnTo>
                    <a:lnTo>
                      <a:pt x="52" y="27"/>
                    </a:lnTo>
                    <a:lnTo>
                      <a:pt x="47" y="32"/>
                    </a:lnTo>
                    <a:lnTo>
                      <a:pt x="44" y="37"/>
                    </a:lnTo>
                    <a:lnTo>
                      <a:pt x="39" y="43"/>
                    </a:lnTo>
                    <a:lnTo>
                      <a:pt x="34" y="48"/>
                    </a:lnTo>
                    <a:lnTo>
                      <a:pt x="25" y="45"/>
                    </a:lnTo>
                    <a:lnTo>
                      <a:pt x="17" y="40"/>
                    </a:lnTo>
                    <a:lnTo>
                      <a:pt x="7" y="37"/>
                    </a:lnTo>
                    <a:lnTo>
                      <a:pt x="0" y="34"/>
                    </a:lnTo>
                    <a:lnTo>
                      <a:pt x="3" y="29"/>
                    </a:lnTo>
                    <a:lnTo>
                      <a:pt x="4" y="24"/>
                    </a:lnTo>
                    <a:lnTo>
                      <a:pt x="7" y="19"/>
                    </a:lnTo>
                    <a:lnTo>
                      <a:pt x="9" y="15"/>
                    </a:lnTo>
                    <a:lnTo>
                      <a:pt x="12" y="11"/>
                    </a:lnTo>
                    <a:lnTo>
                      <a:pt x="15" y="7"/>
                    </a:lnTo>
                    <a:lnTo>
                      <a:pt x="19" y="3"/>
                    </a:lnTo>
                    <a:lnTo>
                      <a:pt x="22" y="0"/>
                    </a:lnTo>
                    <a:lnTo>
                      <a:pt x="28" y="2"/>
                    </a:lnTo>
                    <a:lnTo>
                      <a:pt x="34" y="5"/>
                    </a:lnTo>
                    <a:lnTo>
                      <a:pt x="39" y="7"/>
                    </a:lnTo>
                    <a:lnTo>
                      <a:pt x="46" y="8"/>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4" name="Freeform 784"/>
              <p:cNvSpPr>
                <a:spLocks/>
              </p:cNvSpPr>
              <p:nvPr/>
            </p:nvSpPr>
            <p:spPr bwMode="auto">
              <a:xfrm>
                <a:off x="2034" y="2865"/>
                <a:ext cx="30" cy="65"/>
              </a:xfrm>
              <a:custGeom>
                <a:avLst/>
                <a:gdLst>
                  <a:gd name="T0" fmla="*/ 0 w 18"/>
                  <a:gd name="T1" fmla="*/ 713 h 40"/>
                  <a:gd name="T2" fmla="*/ 0 w 18"/>
                  <a:gd name="T3" fmla="*/ 1011 h 40"/>
                  <a:gd name="T4" fmla="*/ 0 w 18"/>
                  <a:gd name="T5" fmla="*/ 1305 h 40"/>
                  <a:gd name="T6" fmla="*/ 0 w 18"/>
                  <a:gd name="T7" fmla="*/ 1643 h 40"/>
                  <a:gd name="T8" fmla="*/ 0 w 18"/>
                  <a:gd name="T9" fmla="*/ 1944 h 40"/>
                  <a:gd name="T10" fmla="*/ 287 w 18"/>
                  <a:gd name="T11" fmla="*/ 1708 h 40"/>
                  <a:gd name="T12" fmla="*/ 603 w 18"/>
                  <a:gd name="T13" fmla="*/ 1402 h 40"/>
                  <a:gd name="T14" fmla="*/ 797 w 18"/>
                  <a:gd name="T15" fmla="*/ 1159 h 40"/>
                  <a:gd name="T16" fmla="*/ 1063 w 18"/>
                  <a:gd name="T17" fmla="*/ 921 h 40"/>
                  <a:gd name="T18" fmla="*/ 963 w 18"/>
                  <a:gd name="T19" fmla="*/ 713 h 40"/>
                  <a:gd name="T20" fmla="*/ 903 w 18"/>
                  <a:gd name="T21" fmla="*/ 475 h 40"/>
                  <a:gd name="T22" fmla="*/ 797 w 18"/>
                  <a:gd name="T23" fmla="*/ 236 h 40"/>
                  <a:gd name="T24" fmla="*/ 708 w 18"/>
                  <a:gd name="T25" fmla="*/ 0 h 40"/>
                  <a:gd name="T26" fmla="*/ 478 w 18"/>
                  <a:gd name="T27" fmla="*/ 145 h 40"/>
                  <a:gd name="T28" fmla="*/ 425 w 18"/>
                  <a:gd name="T29" fmla="*/ 327 h 40"/>
                  <a:gd name="T30" fmla="*/ 255 w 18"/>
                  <a:gd name="T31" fmla="*/ 531 h 40"/>
                  <a:gd name="T32" fmla="*/ 0 w 18"/>
                  <a:gd name="T33" fmla="*/ 713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
                  <a:gd name="T52" fmla="*/ 0 h 40"/>
                  <a:gd name="T53" fmla="*/ 18 w 18"/>
                  <a:gd name="T54" fmla="*/ 40 h 4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 h="40">
                    <a:moveTo>
                      <a:pt x="0" y="15"/>
                    </a:moveTo>
                    <a:lnTo>
                      <a:pt x="0" y="21"/>
                    </a:lnTo>
                    <a:lnTo>
                      <a:pt x="0" y="27"/>
                    </a:lnTo>
                    <a:lnTo>
                      <a:pt x="0" y="34"/>
                    </a:lnTo>
                    <a:lnTo>
                      <a:pt x="0" y="40"/>
                    </a:lnTo>
                    <a:lnTo>
                      <a:pt x="5" y="35"/>
                    </a:lnTo>
                    <a:lnTo>
                      <a:pt x="10" y="29"/>
                    </a:lnTo>
                    <a:lnTo>
                      <a:pt x="13" y="24"/>
                    </a:lnTo>
                    <a:lnTo>
                      <a:pt x="18" y="19"/>
                    </a:lnTo>
                    <a:lnTo>
                      <a:pt x="16" y="15"/>
                    </a:lnTo>
                    <a:lnTo>
                      <a:pt x="15" y="10"/>
                    </a:lnTo>
                    <a:lnTo>
                      <a:pt x="13" y="5"/>
                    </a:lnTo>
                    <a:lnTo>
                      <a:pt x="12" y="0"/>
                    </a:lnTo>
                    <a:lnTo>
                      <a:pt x="8" y="3"/>
                    </a:lnTo>
                    <a:lnTo>
                      <a:pt x="7" y="7"/>
                    </a:lnTo>
                    <a:lnTo>
                      <a:pt x="4" y="11"/>
                    </a:lnTo>
                    <a:lnTo>
                      <a:pt x="0" y="15"/>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5" name="Freeform 785"/>
              <p:cNvSpPr>
                <a:spLocks/>
              </p:cNvSpPr>
              <p:nvPr/>
            </p:nvSpPr>
            <p:spPr bwMode="auto">
              <a:xfrm>
                <a:off x="1993" y="2850"/>
                <a:ext cx="61" cy="41"/>
              </a:xfrm>
              <a:custGeom>
                <a:avLst/>
                <a:gdLst>
                  <a:gd name="T0" fmla="*/ 2031 w 37"/>
                  <a:gd name="T1" fmla="*/ 484 h 25"/>
                  <a:gd name="T2" fmla="*/ 1789 w 37"/>
                  <a:gd name="T3" fmla="*/ 736 h 25"/>
                  <a:gd name="T4" fmla="*/ 1743 w 37"/>
                  <a:gd name="T5" fmla="*/ 891 h 25"/>
                  <a:gd name="T6" fmla="*/ 1583 w 37"/>
                  <a:gd name="T7" fmla="*/ 1151 h 25"/>
                  <a:gd name="T8" fmla="*/ 1367 w 37"/>
                  <a:gd name="T9" fmla="*/ 1302 h 25"/>
                  <a:gd name="T10" fmla="*/ 1022 w 37"/>
                  <a:gd name="T11" fmla="*/ 1151 h 25"/>
                  <a:gd name="T12" fmla="*/ 707 w 37"/>
                  <a:gd name="T13" fmla="*/ 1055 h 25"/>
                  <a:gd name="T14" fmla="*/ 318 w 37"/>
                  <a:gd name="T15" fmla="*/ 891 h 25"/>
                  <a:gd name="T16" fmla="*/ 0 w 37"/>
                  <a:gd name="T17" fmla="*/ 840 h 25"/>
                  <a:gd name="T18" fmla="*/ 158 w 37"/>
                  <a:gd name="T19" fmla="*/ 643 h 25"/>
                  <a:gd name="T20" fmla="*/ 318 w 37"/>
                  <a:gd name="T21" fmla="*/ 407 h 25"/>
                  <a:gd name="T22" fmla="*/ 524 w 37"/>
                  <a:gd name="T23" fmla="*/ 215 h 25"/>
                  <a:gd name="T24" fmla="*/ 707 w 37"/>
                  <a:gd name="T25" fmla="*/ 0 h 25"/>
                  <a:gd name="T26" fmla="*/ 1022 w 37"/>
                  <a:gd name="T27" fmla="*/ 56 h 25"/>
                  <a:gd name="T28" fmla="*/ 1367 w 37"/>
                  <a:gd name="T29" fmla="*/ 215 h 25"/>
                  <a:gd name="T30" fmla="*/ 1631 w 37"/>
                  <a:gd name="T31" fmla="*/ 312 h 25"/>
                  <a:gd name="T32" fmla="*/ 2031 w 37"/>
                  <a:gd name="T33" fmla="*/ 484 h 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
                  <a:gd name="T52" fmla="*/ 0 h 25"/>
                  <a:gd name="T53" fmla="*/ 37 w 37"/>
                  <a:gd name="T54" fmla="*/ 25 h 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 h="25">
                    <a:moveTo>
                      <a:pt x="37" y="9"/>
                    </a:moveTo>
                    <a:lnTo>
                      <a:pt x="33" y="14"/>
                    </a:lnTo>
                    <a:lnTo>
                      <a:pt x="32" y="17"/>
                    </a:lnTo>
                    <a:lnTo>
                      <a:pt x="29" y="22"/>
                    </a:lnTo>
                    <a:lnTo>
                      <a:pt x="25" y="25"/>
                    </a:lnTo>
                    <a:lnTo>
                      <a:pt x="19" y="22"/>
                    </a:lnTo>
                    <a:lnTo>
                      <a:pt x="13" y="20"/>
                    </a:lnTo>
                    <a:lnTo>
                      <a:pt x="6" y="17"/>
                    </a:lnTo>
                    <a:lnTo>
                      <a:pt x="0" y="16"/>
                    </a:lnTo>
                    <a:lnTo>
                      <a:pt x="3" y="12"/>
                    </a:lnTo>
                    <a:lnTo>
                      <a:pt x="6" y="8"/>
                    </a:lnTo>
                    <a:lnTo>
                      <a:pt x="10" y="4"/>
                    </a:lnTo>
                    <a:lnTo>
                      <a:pt x="13" y="0"/>
                    </a:lnTo>
                    <a:lnTo>
                      <a:pt x="19" y="1"/>
                    </a:lnTo>
                    <a:lnTo>
                      <a:pt x="25" y="4"/>
                    </a:lnTo>
                    <a:lnTo>
                      <a:pt x="30" y="6"/>
                    </a:lnTo>
                    <a:lnTo>
                      <a:pt x="37" y="9"/>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6" name="Freeform 786"/>
              <p:cNvSpPr>
                <a:spLocks/>
              </p:cNvSpPr>
              <p:nvPr/>
            </p:nvSpPr>
            <p:spPr bwMode="auto">
              <a:xfrm>
                <a:off x="1922" y="2891"/>
                <a:ext cx="103" cy="91"/>
              </a:xfrm>
              <a:custGeom>
                <a:avLst/>
                <a:gdLst>
                  <a:gd name="T0" fmla="*/ 2801 w 63"/>
                  <a:gd name="T1" fmla="*/ 476 h 56"/>
                  <a:gd name="T2" fmla="*/ 2905 w 63"/>
                  <a:gd name="T3" fmla="*/ 679 h 56"/>
                  <a:gd name="T4" fmla="*/ 3057 w 63"/>
                  <a:gd name="T5" fmla="*/ 921 h 56"/>
                  <a:gd name="T6" fmla="*/ 3152 w 63"/>
                  <a:gd name="T7" fmla="*/ 1256 h 56"/>
                  <a:gd name="T8" fmla="*/ 3216 w 63"/>
                  <a:gd name="T9" fmla="*/ 1471 h 56"/>
                  <a:gd name="T10" fmla="*/ 2959 w 63"/>
                  <a:gd name="T11" fmla="*/ 1792 h 56"/>
                  <a:gd name="T12" fmla="*/ 2745 w 63"/>
                  <a:gd name="T13" fmla="*/ 2100 h 56"/>
                  <a:gd name="T14" fmla="*/ 2500 w 63"/>
                  <a:gd name="T15" fmla="*/ 2390 h 56"/>
                  <a:gd name="T16" fmla="*/ 2259 w 63"/>
                  <a:gd name="T17" fmla="*/ 2733 h 56"/>
                  <a:gd name="T18" fmla="*/ 1679 w 63"/>
                  <a:gd name="T19" fmla="*/ 2581 h 56"/>
                  <a:gd name="T20" fmla="*/ 1123 w 63"/>
                  <a:gd name="T21" fmla="*/ 2335 h 56"/>
                  <a:gd name="T22" fmla="*/ 551 w 63"/>
                  <a:gd name="T23" fmla="*/ 2189 h 56"/>
                  <a:gd name="T24" fmla="*/ 0 w 63"/>
                  <a:gd name="T25" fmla="*/ 1952 h 56"/>
                  <a:gd name="T26" fmla="*/ 150 w 63"/>
                  <a:gd name="T27" fmla="*/ 1643 h 56"/>
                  <a:gd name="T28" fmla="*/ 337 w 63"/>
                  <a:gd name="T29" fmla="*/ 1326 h 56"/>
                  <a:gd name="T30" fmla="*/ 551 w 63"/>
                  <a:gd name="T31" fmla="*/ 1090 h 56"/>
                  <a:gd name="T32" fmla="*/ 721 w 63"/>
                  <a:gd name="T33" fmla="*/ 774 h 56"/>
                  <a:gd name="T34" fmla="*/ 880 w 63"/>
                  <a:gd name="T35" fmla="*/ 622 h 56"/>
                  <a:gd name="T36" fmla="*/ 1027 w 63"/>
                  <a:gd name="T37" fmla="*/ 384 h 56"/>
                  <a:gd name="T38" fmla="*/ 1179 w 63"/>
                  <a:gd name="T39" fmla="*/ 145 h 56"/>
                  <a:gd name="T40" fmla="*/ 1439 w 63"/>
                  <a:gd name="T41" fmla="*/ 0 h 56"/>
                  <a:gd name="T42" fmla="*/ 1777 w 63"/>
                  <a:gd name="T43" fmla="*/ 89 h 56"/>
                  <a:gd name="T44" fmla="*/ 2101 w 63"/>
                  <a:gd name="T45" fmla="*/ 236 h 56"/>
                  <a:gd name="T46" fmla="*/ 2500 w 63"/>
                  <a:gd name="T47" fmla="*/ 327 h 56"/>
                  <a:gd name="T48" fmla="*/ 2801 w 63"/>
                  <a:gd name="T49" fmla="*/ 476 h 5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3"/>
                  <a:gd name="T76" fmla="*/ 0 h 56"/>
                  <a:gd name="T77" fmla="*/ 63 w 63"/>
                  <a:gd name="T78" fmla="*/ 56 h 5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3" h="56">
                    <a:moveTo>
                      <a:pt x="55" y="10"/>
                    </a:moveTo>
                    <a:lnTo>
                      <a:pt x="57" y="14"/>
                    </a:lnTo>
                    <a:lnTo>
                      <a:pt x="60" y="19"/>
                    </a:lnTo>
                    <a:lnTo>
                      <a:pt x="62" y="26"/>
                    </a:lnTo>
                    <a:lnTo>
                      <a:pt x="63" y="30"/>
                    </a:lnTo>
                    <a:lnTo>
                      <a:pt x="58" y="37"/>
                    </a:lnTo>
                    <a:lnTo>
                      <a:pt x="54" y="43"/>
                    </a:lnTo>
                    <a:lnTo>
                      <a:pt x="49" y="49"/>
                    </a:lnTo>
                    <a:lnTo>
                      <a:pt x="44" y="56"/>
                    </a:lnTo>
                    <a:lnTo>
                      <a:pt x="33" y="53"/>
                    </a:lnTo>
                    <a:lnTo>
                      <a:pt x="22" y="48"/>
                    </a:lnTo>
                    <a:lnTo>
                      <a:pt x="11" y="45"/>
                    </a:lnTo>
                    <a:lnTo>
                      <a:pt x="0" y="40"/>
                    </a:lnTo>
                    <a:lnTo>
                      <a:pt x="3" y="34"/>
                    </a:lnTo>
                    <a:lnTo>
                      <a:pt x="7" y="27"/>
                    </a:lnTo>
                    <a:lnTo>
                      <a:pt x="11" y="22"/>
                    </a:lnTo>
                    <a:lnTo>
                      <a:pt x="14" y="16"/>
                    </a:lnTo>
                    <a:lnTo>
                      <a:pt x="17" y="13"/>
                    </a:lnTo>
                    <a:lnTo>
                      <a:pt x="20" y="8"/>
                    </a:lnTo>
                    <a:lnTo>
                      <a:pt x="23" y="3"/>
                    </a:lnTo>
                    <a:lnTo>
                      <a:pt x="28" y="0"/>
                    </a:lnTo>
                    <a:lnTo>
                      <a:pt x="35" y="2"/>
                    </a:lnTo>
                    <a:lnTo>
                      <a:pt x="41" y="5"/>
                    </a:lnTo>
                    <a:lnTo>
                      <a:pt x="49" y="7"/>
                    </a:lnTo>
                    <a:lnTo>
                      <a:pt x="55"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7" name="Freeform 787"/>
              <p:cNvSpPr>
                <a:spLocks/>
              </p:cNvSpPr>
              <p:nvPr/>
            </p:nvSpPr>
            <p:spPr bwMode="auto">
              <a:xfrm>
                <a:off x="1931" y="2899"/>
                <a:ext cx="85" cy="79"/>
              </a:xfrm>
              <a:custGeom>
                <a:avLst/>
                <a:gdLst>
                  <a:gd name="T0" fmla="*/ 2349 w 52"/>
                  <a:gd name="T1" fmla="*/ 423 h 48"/>
                  <a:gd name="T2" fmla="*/ 2442 w 52"/>
                  <a:gd name="T3" fmla="*/ 696 h 48"/>
                  <a:gd name="T4" fmla="*/ 2498 w 52"/>
                  <a:gd name="T5" fmla="*/ 918 h 48"/>
                  <a:gd name="T6" fmla="*/ 2589 w 52"/>
                  <a:gd name="T7" fmla="*/ 1173 h 48"/>
                  <a:gd name="T8" fmla="*/ 2648 w 52"/>
                  <a:gd name="T9" fmla="*/ 1327 h 48"/>
                  <a:gd name="T10" fmla="*/ 2442 w 52"/>
                  <a:gd name="T11" fmla="*/ 1725 h 48"/>
                  <a:gd name="T12" fmla="*/ 2249 w 52"/>
                  <a:gd name="T13" fmla="*/ 1931 h 48"/>
                  <a:gd name="T14" fmla="*/ 2022 w 52"/>
                  <a:gd name="T15" fmla="*/ 2184 h 48"/>
                  <a:gd name="T16" fmla="*/ 1836 w 52"/>
                  <a:gd name="T17" fmla="*/ 2581 h 48"/>
                  <a:gd name="T18" fmla="*/ 1376 w 52"/>
                  <a:gd name="T19" fmla="*/ 2373 h 48"/>
                  <a:gd name="T20" fmla="*/ 969 w 52"/>
                  <a:gd name="T21" fmla="*/ 2168 h 48"/>
                  <a:gd name="T22" fmla="*/ 481 w 52"/>
                  <a:gd name="T23" fmla="*/ 1931 h 48"/>
                  <a:gd name="T24" fmla="*/ 0 w 52"/>
                  <a:gd name="T25" fmla="*/ 1761 h 48"/>
                  <a:gd name="T26" fmla="*/ 150 w 52"/>
                  <a:gd name="T27" fmla="*/ 1568 h 48"/>
                  <a:gd name="T28" fmla="*/ 304 w 52"/>
                  <a:gd name="T29" fmla="*/ 1317 h 48"/>
                  <a:gd name="T30" fmla="*/ 400 w 52"/>
                  <a:gd name="T31" fmla="*/ 1014 h 48"/>
                  <a:gd name="T32" fmla="*/ 551 w 52"/>
                  <a:gd name="T33" fmla="*/ 760 h 48"/>
                  <a:gd name="T34" fmla="*/ 721 w 52"/>
                  <a:gd name="T35" fmla="*/ 593 h 48"/>
                  <a:gd name="T36" fmla="*/ 879 w 52"/>
                  <a:gd name="T37" fmla="*/ 318 h 48"/>
                  <a:gd name="T38" fmla="*/ 969 w 52"/>
                  <a:gd name="T39" fmla="*/ 156 h 48"/>
                  <a:gd name="T40" fmla="*/ 1123 w 52"/>
                  <a:gd name="T41" fmla="*/ 0 h 48"/>
                  <a:gd name="T42" fmla="*/ 1473 w 52"/>
                  <a:gd name="T43" fmla="*/ 95 h 48"/>
                  <a:gd name="T44" fmla="*/ 1769 w 52"/>
                  <a:gd name="T45" fmla="*/ 156 h 48"/>
                  <a:gd name="T46" fmla="*/ 2100 w 52"/>
                  <a:gd name="T47" fmla="*/ 318 h 48"/>
                  <a:gd name="T48" fmla="*/ 2349 w 52"/>
                  <a:gd name="T49" fmla="*/ 423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
                  <a:gd name="T76" fmla="*/ 0 h 48"/>
                  <a:gd name="T77" fmla="*/ 52 w 52"/>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 h="48">
                    <a:moveTo>
                      <a:pt x="46" y="8"/>
                    </a:moveTo>
                    <a:lnTo>
                      <a:pt x="48" y="13"/>
                    </a:lnTo>
                    <a:lnTo>
                      <a:pt x="49" y="17"/>
                    </a:lnTo>
                    <a:lnTo>
                      <a:pt x="51" y="22"/>
                    </a:lnTo>
                    <a:lnTo>
                      <a:pt x="52" y="25"/>
                    </a:lnTo>
                    <a:lnTo>
                      <a:pt x="48" y="32"/>
                    </a:lnTo>
                    <a:lnTo>
                      <a:pt x="44" y="36"/>
                    </a:lnTo>
                    <a:lnTo>
                      <a:pt x="40" y="41"/>
                    </a:lnTo>
                    <a:lnTo>
                      <a:pt x="36" y="48"/>
                    </a:lnTo>
                    <a:lnTo>
                      <a:pt x="27" y="44"/>
                    </a:lnTo>
                    <a:lnTo>
                      <a:pt x="19" y="40"/>
                    </a:lnTo>
                    <a:lnTo>
                      <a:pt x="9" y="36"/>
                    </a:lnTo>
                    <a:lnTo>
                      <a:pt x="0" y="33"/>
                    </a:lnTo>
                    <a:lnTo>
                      <a:pt x="3" y="29"/>
                    </a:lnTo>
                    <a:lnTo>
                      <a:pt x="6" y="24"/>
                    </a:lnTo>
                    <a:lnTo>
                      <a:pt x="8" y="19"/>
                    </a:lnTo>
                    <a:lnTo>
                      <a:pt x="11" y="14"/>
                    </a:lnTo>
                    <a:lnTo>
                      <a:pt x="14" y="11"/>
                    </a:lnTo>
                    <a:lnTo>
                      <a:pt x="17" y="6"/>
                    </a:lnTo>
                    <a:lnTo>
                      <a:pt x="19" y="3"/>
                    </a:lnTo>
                    <a:lnTo>
                      <a:pt x="22" y="0"/>
                    </a:lnTo>
                    <a:lnTo>
                      <a:pt x="29" y="2"/>
                    </a:lnTo>
                    <a:lnTo>
                      <a:pt x="35" y="3"/>
                    </a:lnTo>
                    <a:lnTo>
                      <a:pt x="41" y="6"/>
                    </a:lnTo>
                    <a:lnTo>
                      <a:pt x="46" y="8"/>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 name="Freeform 788"/>
              <p:cNvSpPr>
                <a:spLocks/>
              </p:cNvSpPr>
              <p:nvPr/>
            </p:nvSpPr>
            <p:spPr bwMode="auto">
              <a:xfrm>
                <a:off x="1985" y="2912"/>
                <a:ext cx="31" cy="66"/>
              </a:xfrm>
              <a:custGeom>
                <a:avLst/>
                <a:gdLst>
                  <a:gd name="T0" fmla="*/ 0 w 19"/>
                  <a:gd name="T1" fmla="*/ 774 h 40"/>
                  <a:gd name="T2" fmla="*/ 90 w 19"/>
                  <a:gd name="T3" fmla="*/ 1173 h 40"/>
                  <a:gd name="T4" fmla="*/ 90 w 19"/>
                  <a:gd name="T5" fmla="*/ 1492 h 40"/>
                  <a:gd name="T6" fmla="*/ 147 w 19"/>
                  <a:gd name="T7" fmla="*/ 1802 h 40"/>
                  <a:gd name="T8" fmla="*/ 147 w 19"/>
                  <a:gd name="T9" fmla="*/ 2199 h 40"/>
                  <a:gd name="T10" fmla="*/ 336 w 19"/>
                  <a:gd name="T11" fmla="*/ 1802 h 40"/>
                  <a:gd name="T12" fmla="*/ 548 w 19"/>
                  <a:gd name="T13" fmla="*/ 1528 h 40"/>
                  <a:gd name="T14" fmla="*/ 737 w 19"/>
                  <a:gd name="T15" fmla="*/ 1333 h 40"/>
                  <a:gd name="T16" fmla="*/ 956 w 19"/>
                  <a:gd name="T17" fmla="*/ 926 h 40"/>
                  <a:gd name="T18" fmla="*/ 894 w 19"/>
                  <a:gd name="T19" fmla="*/ 774 h 40"/>
                  <a:gd name="T20" fmla="*/ 798 w 19"/>
                  <a:gd name="T21" fmla="*/ 503 h 40"/>
                  <a:gd name="T22" fmla="*/ 737 w 19"/>
                  <a:gd name="T23" fmla="*/ 261 h 40"/>
                  <a:gd name="T24" fmla="*/ 640 w 19"/>
                  <a:gd name="T25" fmla="*/ 0 h 40"/>
                  <a:gd name="T26" fmla="*/ 489 w 19"/>
                  <a:gd name="T27" fmla="*/ 158 h 40"/>
                  <a:gd name="T28" fmla="*/ 336 w 19"/>
                  <a:gd name="T29" fmla="*/ 340 h 40"/>
                  <a:gd name="T30" fmla="*/ 147 w 19"/>
                  <a:gd name="T31" fmla="*/ 602 h 40"/>
                  <a:gd name="T32" fmla="*/ 0 w 19"/>
                  <a:gd name="T33" fmla="*/ 774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
                  <a:gd name="T52" fmla="*/ 0 h 40"/>
                  <a:gd name="T53" fmla="*/ 19 w 19"/>
                  <a:gd name="T54" fmla="*/ 40 h 4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 h="40">
                    <a:moveTo>
                      <a:pt x="0" y="14"/>
                    </a:moveTo>
                    <a:lnTo>
                      <a:pt x="2" y="21"/>
                    </a:lnTo>
                    <a:lnTo>
                      <a:pt x="2" y="27"/>
                    </a:lnTo>
                    <a:lnTo>
                      <a:pt x="3" y="33"/>
                    </a:lnTo>
                    <a:lnTo>
                      <a:pt x="3" y="40"/>
                    </a:lnTo>
                    <a:lnTo>
                      <a:pt x="7" y="33"/>
                    </a:lnTo>
                    <a:lnTo>
                      <a:pt x="11" y="28"/>
                    </a:lnTo>
                    <a:lnTo>
                      <a:pt x="15" y="24"/>
                    </a:lnTo>
                    <a:lnTo>
                      <a:pt x="19" y="17"/>
                    </a:lnTo>
                    <a:lnTo>
                      <a:pt x="18" y="14"/>
                    </a:lnTo>
                    <a:lnTo>
                      <a:pt x="16" y="9"/>
                    </a:lnTo>
                    <a:lnTo>
                      <a:pt x="15" y="5"/>
                    </a:lnTo>
                    <a:lnTo>
                      <a:pt x="13" y="0"/>
                    </a:lnTo>
                    <a:lnTo>
                      <a:pt x="10" y="3"/>
                    </a:lnTo>
                    <a:lnTo>
                      <a:pt x="7" y="6"/>
                    </a:lnTo>
                    <a:lnTo>
                      <a:pt x="3" y="11"/>
                    </a:lnTo>
                    <a:lnTo>
                      <a:pt x="0" y="14"/>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 name="Freeform 789"/>
              <p:cNvSpPr>
                <a:spLocks/>
              </p:cNvSpPr>
              <p:nvPr/>
            </p:nvSpPr>
            <p:spPr bwMode="auto">
              <a:xfrm>
                <a:off x="1949" y="2896"/>
                <a:ext cx="58" cy="42"/>
              </a:xfrm>
              <a:custGeom>
                <a:avLst/>
                <a:gdLst>
                  <a:gd name="T0" fmla="*/ 1985 w 35"/>
                  <a:gd name="T1" fmla="*/ 465 h 26"/>
                  <a:gd name="T2" fmla="*/ 1826 w 35"/>
                  <a:gd name="T3" fmla="*/ 607 h 26"/>
                  <a:gd name="T4" fmla="*/ 1725 w 35"/>
                  <a:gd name="T5" fmla="*/ 838 h 26"/>
                  <a:gd name="T6" fmla="*/ 1546 w 35"/>
                  <a:gd name="T7" fmla="*/ 1069 h 26"/>
                  <a:gd name="T8" fmla="*/ 1365 w 35"/>
                  <a:gd name="T9" fmla="*/ 1213 h 26"/>
                  <a:gd name="T10" fmla="*/ 1041 w 35"/>
                  <a:gd name="T11" fmla="*/ 1069 h 26"/>
                  <a:gd name="T12" fmla="*/ 747 w 35"/>
                  <a:gd name="T13" fmla="*/ 981 h 26"/>
                  <a:gd name="T14" fmla="*/ 346 w 35"/>
                  <a:gd name="T15" fmla="*/ 838 h 26"/>
                  <a:gd name="T16" fmla="*/ 0 w 35"/>
                  <a:gd name="T17" fmla="*/ 751 h 26"/>
                  <a:gd name="T18" fmla="*/ 164 w 35"/>
                  <a:gd name="T19" fmla="*/ 607 h 26"/>
                  <a:gd name="T20" fmla="*/ 346 w 35"/>
                  <a:gd name="T21" fmla="*/ 376 h 26"/>
                  <a:gd name="T22" fmla="*/ 451 w 35"/>
                  <a:gd name="T23" fmla="*/ 178 h 26"/>
                  <a:gd name="T24" fmla="*/ 628 w 35"/>
                  <a:gd name="T25" fmla="*/ 0 h 26"/>
                  <a:gd name="T26" fmla="*/ 1041 w 35"/>
                  <a:gd name="T27" fmla="*/ 89 h 26"/>
                  <a:gd name="T28" fmla="*/ 1365 w 35"/>
                  <a:gd name="T29" fmla="*/ 233 h 26"/>
                  <a:gd name="T30" fmla="*/ 1725 w 35"/>
                  <a:gd name="T31" fmla="*/ 321 h 26"/>
                  <a:gd name="T32" fmla="*/ 1985 w 35"/>
                  <a:gd name="T33" fmla="*/ 465 h 2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5"/>
                  <a:gd name="T52" fmla="*/ 0 h 26"/>
                  <a:gd name="T53" fmla="*/ 35 w 35"/>
                  <a:gd name="T54" fmla="*/ 26 h 2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5" h="26">
                    <a:moveTo>
                      <a:pt x="35" y="10"/>
                    </a:moveTo>
                    <a:lnTo>
                      <a:pt x="32" y="13"/>
                    </a:lnTo>
                    <a:lnTo>
                      <a:pt x="30" y="18"/>
                    </a:lnTo>
                    <a:lnTo>
                      <a:pt x="27" y="23"/>
                    </a:lnTo>
                    <a:lnTo>
                      <a:pt x="24" y="26"/>
                    </a:lnTo>
                    <a:lnTo>
                      <a:pt x="18" y="23"/>
                    </a:lnTo>
                    <a:lnTo>
                      <a:pt x="13" y="21"/>
                    </a:lnTo>
                    <a:lnTo>
                      <a:pt x="6" y="18"/>
                    </a:lnTo>
                    <a:lnTo>
                      <a:pt x="0" y="16"/>
                    </a:lnTo>
                    <a:lnTo>
                      <a:pt x="3" y="13"/>
                    </a:lnTo>
                    <a:lnTo>
                      <a:pt x="6" y="8"/>
                    </a:lnTo>
                    <a:lnTo>
                      <a:pt x="8" y="4"/>
                    </a:lnTo>
                    <a:lnTo>
                      <a:pt x="11" y="0"/>
                    </a:lnTo>
                    <a:lnTo>
                      <a:pt x="18" y="2"/>
                    </a:lnTo>
                    <a:lnTo>
                      <a:pt x="24" y="5"/>
                    </a:lnTo>
                    <a:lnTo>
                      <a:pt x="30" y="7"/>
                    </a:lnTo>
                    <a:lnTo>
                      <a:pt x="35" y="10"/>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0" name="Freeform 790"/>
              <p:cNvSpPr>
                <a:spLocks/>
              </p:cNvSpPr>
              <p:nvPr/>
            </p:nvSpPr>
            <p:spPr bwMode="auto">
              <a:xfrm>
                <a:off x="2034" y="2868"/>
                <a:ext cx="105" cy="93"/>
              </a:xfrm>
              <a:custGeom>
                <a:avLst/>
                <a:gdLst>
                  <a:gd name="T0" fmla="*/ 2950 w 64"/>
                  <a:gd name="T1" fmla="*/ 452 h 57"/>
                  <a:gd name="T2" fmla="*/ 3042 w 64"/>
                  <a:gd name="T3" fmla="*/ 798 h 57"/>
                  <a:gd name="T4" fmla="*/ 3198 w 64"/>
                  <a:gd name="T5" fmla="*/ 1044 h 57"/>
                  <a:gd name="T6" fmla="*/ 3260 w 64"/>
                  <a:gd name="T7" fmla="*/ 1260 h 57"/>
                  <a:gd name="T8" fmla="*/ 3357 w 64"/>
                  <a:gd name="T9" fmla="*/ 1607 h 57"/>
                  <a:gd name="T10" fmla="*/ 3101 w 64"/>
                  <a:gd name="T11" fmla="*/ 1906 h 57"/>
                  <a:gd name="T12" fmla="*/ 2894 w 64"/>
                  <a:gd name="T13" fmla="*/ 2209 h 57"/>
                  <a:gd name="T14" fmla="*/ 2633 w 64"/>
                  <a:gd name="T15" fmla="*/ 2545 h 57"/>
                  <a:gd name="T16" fmla="*/ 2261 w 64"/>
                  <a:gd name="T17" fmla="*/ 2870 h 57"/>
                  <a:gd name="T18" fmla="*/ 1705 w 64"/>
                  <a:gd name="T19" fmla="*/ 2622 h 57"/>
                  <a:gd name="T20" fmla="*/ 1211 w 64"/>
                  <a:gd name="T21" fmla="*/ 2470 h 57"/>
                  <a:gd name="T22" fmla="*/ 646 w 64"/>
                  <a:gd name="T23" fmla="*/ 2209 h 57"/>
                  <a:gd name="T24" fmla="*/ 0 w 64"/>
                  <a:gd name="T25" fmla="*/ 2056 h 57"/>
                  <a:gd name="T26" fmla="*/ 215 w 64"/>
                  <a:gd name="T27" fmla="*/ 1759 h 57"/>
                  <a:gd name="T28" fmla="*/ 407 w 64"/>
                  <a:gd name="T29" fmla="*/ 1411 h 57"/>
                  <a:gd name="T30" fmla="*/ 646 w 64"/>
                  <a:gd name="T31" fmla="*/ 1202 h 57"/>
                  <a:gd name="T32" fmla="*/ 794 w 64"/>
                  <a:gd name="T33" fmla="*/ 865 h 57"/>
                  <a:gd name="T34" fmla="*/ 950 w 64"/>
                  <a:gd name="T35" fmla="*/ 640 h 57"/>
                  <a:gd name="T36" fmla="*/ 1096 w 64"/>
                  <a:gd name="T37" fmla="*/ 392 h 57"/>
                  <a:gd name="T38" fmla="*/ 1247 w 64"/>
                  <a:gd name="T39" fmla="*/ 240 h 57"/>
                  <a:gd name="T40" fmla="*/ 1462 w 64"/>
                  <a:gd name="T41" fmla="*/ 0 h 57"/>
                  <a:gd name="T42" fmla="*/ 1833 w 64"/>
                  <a:gd name="T43" fmla="*/ 55 h 57"/>
                  <a:gd name="T44" fmla="*/ 2205 w 64"/>
                  <a:gd name="T45" fmla="*/ 240 h 57"/>
                  <a:gd name="T46" fmla="*/ 2633 w 64"/>
                  <a:gd name="T47" fmla="*/ 300 h 57"/>
                  <a:gd name="T48" fmla="*/ 2950 w 64"/>
                  <a:gd name="T49" fmla="*/ 452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4"/>
                  <a:gd name="T76" fmla="*/ 0 h 57"/>
                  <a:gd name="T77" fmla="*/ 64 w 64"/>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4" h="57">
                    <a:moveTo>
                      <a:pt x="56" y="9"/>
                    </a:moveTo>
                    <a:lnTo>
                      <a:pt x="58" y="16"/>
                    </a:lnTo>
                    <a:lnTo>
                      <a:pt x="61" y="21"/>
                    </a:lnTo>
                    <a:lnTo>
                      <a:pt x="62" y="25"/>
                    </a:lnTo>
                    <a:lnTo>
                      <a:pt x="64" y="32"/>
                    </a:lnTo>
                    <a:lnTo>
                      <a:pt x="59" y="38"/>
                    </a:lnTo>
                    <a:lnTo>
                      <a:pt x="55" y="44"/>
                    </a:lnTo>
                    <a:lnTo>
                      <a:pt x="50" y="51"/>
                    </a:lnTo>
                    <a:lnTo>
                      <a:pt x="43" y="57"/>
                    </a:lnTo>
                    <a:lnTo>
                      <a:pt x="32" y="52"/>
                    </a:lnTo>
                    <a:lnTo>
                      <a:pt x="23" y="49"/>
                    </a:lnTo>
                    <a:lnTo>
                      <a:pt x="12" y="44"/>
                    </a:lnTo>
                    <a:lnTo>
                      <a:pt x="0" y="41"/>
                    </a:lnTo>
                    <a:lnTo>
                      <a:pt x="4" y="35"/>
                    </a:lnTo>
                    <a:lnTo>
                      <a:pt x="8" y="28"/>
                    </a:lnTo>
                    <a:lnTo>
                      <a:pt x="12" y="24"/>
                    </a:lnTo>
                    <a:lnTo>
                      <a:pt x="15" y="17"/>
                    </a:lnTo>
                    <a:lnTo>
                      <a:pt x="18" y="13"/>
                    </a:lnTo>
                    <a:lnTo>
                      <a:pt x="21" y="8"/>
                    </a:lnTo>
                    <a:lnTo>
                      <a:pt x="24" y="5"/>
                    </a:lnTo>
                    <a:lnTo>
                      <a:pt x="28" y="0"/>
                    </a:lnTo>
                    <a:lnTo>
                      <a:pt x="35" y="1"/>
                    </a:lnTo>
                    <a:lnTo>
                      <a:pt x="42" y="5"/>
                    </a:lnTo>
                    <a:lnTo>
                      <a:pt x="50" y="6"/>
                    </a:lnTo>
                    <a:lnTo>
                      <a:pt x="56"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1" name="Freeform 791"/>
              <p:cNvSpPr>
                <a:spLocks/>
              </p:cNvSpPr>
              <p:nvPr/>
            </p:nvSpPr>
            <p:spPr bwMode="auto">
              <a:xfrm>
                <a:off x="2043" y="2876"/>
                <a:ext cx="88" cy="77"/>
              </a:xfrm>
              <a:custGeom>
                <a:avLst/>
                <a:gdLst>
                  <a:gd name="T0" fmla="*/ 2378 w 54"/>
                  <a:gd name="T1" fmla="*/ 405 h 47"/>
                  <a:gd name="T2" fmla="*/ 2467 w 54"/>
                  <a:gd name="T3" fmla="*/ 634 h 47"/>
                  <a:gd name="T4" fmla="*/ 2531 w 54"/>
                  <a:gd name="T5" fmla="*/ 888 h 47"/>
                  <a:gd name="T6" fmla="*/ 2624 w 54"/>
                  <a:gd name="T7" fmla="*/ 1144 h 47"/>
                  <a:gd name="T8" fmla="*/ 2679 w 54"/>
                  <a:gd name="T9" fmla="*/ 1391 h 47"/>
                  <a:gd name="T10" fmla="*/ 2467 w 54"/>
                  <a:gd name="T11" fmla="*/ 1627 h 47"/>
                  <a:gd name="T12" fmla="*/ 2283 w 54"/>
                  <a:gd name="T13" fmla="*/ 1874 h 47"/>
                  <a:gd name="T14" fmla="*/ 2083 w 54"/>
                  <a:gd name="T15" fmla="*/ 2220 h 47"/>
                  <a:gd name="T16" fmla="*/ 1897 w 54"/>
                  <a:gd name="T17" fmla="*/ 2426 h 47"/>
                  <a:gd name="T18" fmla="*/ 1437 w 54"/>
                  <a:gd name="T19" fmla="*/ 2279 h 47"/>
                  <a:gd name="T20" fmla="*/ 953 w 54"/>
                  <a:gd name="T21" fmla="*/ 2031 h 47"/>
                  <a:gd name="T22" fmla="*/ 481 w 54"/>
                  <a:gd name="T23" fmla="*/ 1874 h 47"/>
                  <a:gd name="T24" fmla="*/ 0 w 54"/>
                  <a:gd name="T25" fmla="*/ 1702 h 47"/>
                  <a:gd name="T26" fmla="*/ 147 w 54"/>
                  <a:gd name="T27" fmla="*/ 1455 h 47"/>
                  <a:gd name="T28" fmla="*/ 332 w 54"/>
                  <a:gd name="T29" fmla="*/ 1206 h 47"/>
                  <a:gd name="T30" fmla="*/ 481 w 54"/>
                  <a:gd name="T31" fmla="*/ 993 h 47"/>
                  <a:gd name="T32" fmla="*/ 637 w 54"/>
                  <a:gd name="T33" fmla="*/ 736 h 47"/>
                  <a:gd name="T34" fmla="*/ 784 w 54"/>
                  <a:gd name="T35" fmla="*/ 567 h 47"/>
                  <a:gd name="T36" fmla="*/ 953 w 54"/>
                  <a:gd name="T37" fmla="*/ 308 h 47"/>
                  <a:gd name="T38" fmla="*/ 1038 w 54"/>
                  <a:gd name="T39" fmla="*/ 151 h 47"/>
                  <a:gd name="T40" fmla="*/ 1190 w 54"/>
                  <a:gd name="T41" fmla="*/ 0 h 47"/>
                  <a:gd name="T42" fmla="*/ 1493 w 54"/>
                  <a:gd name="T43" fmla="*/ 56 h 47"/>
                  <a:gd name="T44" fmla="*/ 1840 w 54"/>
                  <a:gd name="T45" fmla="*/ 211 h 47"/>
                  <a:gd name="T46" fmla="*/ 2083 w 54"/>
                  <a:gd name="T47" fmla="*/ 308 h 47"/>
                  <a:gd name="T48" fmla="*/ 2378 w 54"/>
                  <a:gd name="T49" fmla="*/ 405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4"/>
                  <a:gd name="T76" fmla="*/ 0 h 47"/>
                  <a:gd name="T77" fmla="*/ 54 w 54"/>
                  <a:gd name="T78" fmla="*/ 47 h 4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4" h="47">
                    <a:moveTo>
                      <a:pt x="48" y="8"/>
                    </a:moveTo>
                    <a:lnTo>
                      <a:pt x="50" y="12"/>
                    </a:lnTo>
                    <a:lnTo>
                      <a:pt x="51" y="17"/>
                    </a:lnTo>
                    <a:lnTo>
                      <a:pt x="53" y="22"/>
                    </a:lnTo>
                    <a:lnTo>
                      <a:pt x="54" y="27"/>
                    </a:lnTo>
                    <a:lnTo>
                      <a:pt x="50" y="31"/>
                    </a:lnTo>
                    <a:lnTo>
                      <a:pt x="46" y="36"/>
                    </a:lnTo>
                    <a:lnTo>
                      <a:pt x="42" y="43"/>
                    </a:lnTo>
                    <a:lnTo>
                      <a:pt x="38" y="47"/>
                    </a:lnTo>
                    <a:lnTo>
                      <a:pt x="29" y="44"/>
                    </a:lnTo>
                    <a:lnTo>
                      <a:pt x="19" y="39"/>
                    </a:lnTo>
                    <a:lnTo>
                      <a:pt x="10" y="36"/>
                    </a:lnTo>
                    <a:lnTo>
                      <a:pt x="0" y="33"/>
                    </a:lnTo>
                    <a:lnTo>
                      <a:pt x="3" y="28"/>
                    </a:lnTo>
                    <a:lnTo>
                      <a:pt x="7" y="23"/>
                    </a:lnTo>
                    <a:lnTo>
                      <a:pt x="10" y="19"/>
                    </a:lnTo>
                    <a:lnTo>
                      <a:pt x="13" y="14"/>
                    </a:lnTo>
                    <a:lnTo>
                      <a:pt x="16" y="11"/>
                    </a:lnTo>
                    <a:lnTo>
                      <a:pt x="19" y="6"/>
                    </a:lnTo>
                    <a:lnTo>
                      <a:pt x="21" y="3"/>
                    </a:lnTo>
                    <a:lnTo>
                      <a:pt x="24" y="0"/>
                    </a:lnTo>
                    <a:lnTo>
                      <a:pt x="30" y="1"/>
                    </a:lnTo>
                    <a:lnTo>
                      <a:pt x="37" y="4"/>
                    </a:lnTo>
                    <a:lnTo>
                      <a:pt x="42" y="6"/>
                    </a:lnTo>
                    <a:lnTo>
                      <a:pt x="48" y="8"/>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2" name="Freeform 792"/>
              <p:cNvSpPr>
                <a:spLocks/>
              </p:cNvSpPr>
              <p:nvPr/>
            </p:nvSpPr>
            <p:spPr bwMode="auto">
              <a:xfrm>
                <a:off x="2100" y="2889"/>
                <a:ext cx="31" cy="64"/>
              </a:xfrm>
              <a:custGeom>
                <a:avLst/>
                <a:gdLst>
                  <a:gd name="T0" fmla="*/ 0 w 19"/>
                  <a:gd name="T1" fmla="*/ 738 h 39"/>
                  <a:gd name="T2" fmla="*/ 90 w 19"/>
                  <a:gd name="T3" fmla="*/ 1062 h 39"/>
                  <a:gd name="T4" fmla="*/ 90 w 19"/>
                  <a:gd name="T5" fmla="*/ 1406 h 39"/>
                  <a:gd name="T6" fmla="*/ 90 w 19"/>
                  <a:gd name="T7" fmla="*/ 1743 h 39"/>
                  <a:gd name="T8" fmla="*/ 147 w 19"/>
                  <a:gd name="T9" fmla="*/ 2046 h 39"/>
                  <a:gd name="T10" fmla="*/ 336 w 19"/>
                  <a:gd name="T11" fmla="*/ 1835 h 39"/>
                  <a:gd name="T12" fmla="*/ 548 w 19"/>
                  <a:gd name="T13" fmla="*/ 1462 h 39"/>
                  <a:gd name="T14" fmla="*/ 737 w 19"/>
                  <a:gd name="T15" fmla="*/ 1211 h 39"/>
                  <a:gd name="T16" fmla="*/ 956 w 19"/>
                  <a:gd name="T17" fmla="*/ 999 h 39"/>
                  <a:gd name="T18" fmla="*/ 894 w 19"/>
                  <a:gd name="T19" fmla="*/ 738 h 39"/>
                  <a:gd name="T20" fmla="*/ 798 w 19"/>
                  <a:gd name="T21" fmla="*/ 487 h 39"/>
                  <a:gd name="T22" fmla="*/ 737 w 19"/>
                  <a:gd name="T23" fmla="*/ 215 h 39"/>
                  <a:gd name="T24" fmla="*/ 640 w 19"/>
                  <a:gd name="T25" fmla="*/ 0 h 39"/>
                  <a:gd name="T26" fmla="*/ 489 w 19"/>
                  <a:gd name="T27" fmla="*/ 151 h 39"/>
                  <a:gd name="T28" fmla="*/ 336 w 19"/>
                  <a:gd name="T29" fmla="*/ 315 h 39"/>
                  <a:gd name="T30" fmla="*/ 147 w 19"/>
                  <a:gd name="T31" fmla="*/ 579 h 39"/>
                  <a:gd name="T32" fmla="*/ 0 w 19"/>
                  <a:gd name="T33" fmla="*/ 738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
                  <a:gd name="T52" fmla="*/ 0 h 39"/>
                  <a:gd name="T53" fmla="*/ 19 w 19"/>
                  <a:gd name="T54" fmla="*/ 39 h 3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 h="39">
                    <a:moveTo>
                      <a:pt x="0" y="14"/>
                    </a:moveTo>
                    <a:lnTo>
                      <a:pt x="2" y="20"/>
                    </a:lnTo>
                    <a:lnTo>
                      <a:pt x="2" y="27"/>
                    </a:lnTo>
                    <a:lnTo>
                      <a:pt x="2" y="33"/>
                    </a:lnTo>
                    <a:lnTo>
                      <a:pt x="3" y="39"/>
                    </a:lnTo>
                    <a:lnTo>
                      <a:pt x="7" y="35"/>
                    </a:lnTo>
                    <a:lnTo>
                      <a:pt x="11" y="28"/>
                    </a:lnTo>
                    <a:lnTo>
                      <a:pt x="15" y="23"/>
                    </a:lnTo>
                    <a:lnTo>
                      <a:pt x="19" y="19"/>
                    </a:lnTo>
                    <a:lnTo>
                      <a:pt x="18" y="14"/>
                    </a:lnTo>
                    <a:lnTo>
                      <a:pt x="16" y="9"/>
                    </a:lnTo>
                    <a:lnTo>
                      <a:pt x="15" y="4"/>
                    </a:lnTo>
                    <a:lnTo>
                      <a:pt x="13" y="0"/>
                    </a:lnTo>
                    <a:lnTo>
                      <a:pt x="10" y="3"/>
                    </a:lnTo>
                    <a:lnTo>
                      <a:pt x="7" y="6"/>
                    </a:lnTo>
                    <a:lnTo>
                      <a:pt x="3" y="11"/>
                    </a:lnTo>
                    <a:lnTo>
                      <a:pt x="0" y="14"/>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3" name="Freeform 793"/>
              <p:cNvSpPr>
                <a:spLocks/>
              </p:cNvSpPr>
              <p:nvPr/>
            </p:nvSpPr>
            <p:spPr bwMode="auto">
              <a:xfrm>
                <a:off x="2064" y="2876"/>
                <a:ext cx="57" cy="38"/>
              </a:xfrm>
              <a:custGeom>
                <a:avLst/>
                <a:gdLst>
                  <a:gd name="T0" fmla="*/ 1731 w 35"/>
                  <a:gd name="T1" fmla="*/ 435 h 23"/>
                  <a:gd name="T2" fmla="*/ 1581 w 35"/>
                  <a:gd name="T3" fmla="*/ 677 h 23"/>
                  <a:gd name="T4" fmla="*/ 1490 w 35"/>
                  <a:gd name="T5" fmla="*/ 871 h 23"/>
                  <a:gd name="T6" fmla="*/ 1342 w 35"/>
                  <a:gd name="T7" fmla="*/ 1119 h 23"/>
                  <a:gd name="T8" fmla="*/ 1189 w 35"/>
                  <a:gd name="T9" fmla="*/ 1280 h 23"/>
                  <a:gd name="T10" fmla="*/ 860 w 35"/>
                  <a:gd name="T11" fmla="*/ 1119 h 23"/>
                  <a:gd name="T12" fmla="*/ 634 w 35"/>
                  <a:gd name="T13" fmla="*/ 1038 h 23"/>
                  <a:gd name="T14" fmla="*/ 295 w 35"/>
                  <a:gd name="T15" fmla="*/ 871 h 23"/>
                  <a:gd name="T16" fmla="*/ 0 w 35"/>
                  <a:gd name="T17" fmla="*/ 775 h 23"/>
                  <a:gd name="T18" fmla="*/ 147 w 35"/>
                  <a:gd name="T19" fmla="*/ 616 h 23"/>
                  <a:gd name="T20" fmla="*/ 295 w 35"/>
                  <a:gd name="T21" fmla="*/ 344 h 23"/>
                  <a:gd name="T22" fmla="*/ 389 w 35"/>
                  <a:gd name="T23" fmla="*/ 159 h 23"/>
                  <a:gd name="T24" fmla="*/ 541 w 35"/>
                  <a:gd name="T25" fmla="*/ 0 h 23"/>
                  <a:gd name="T26" fmla="*/ 860 w 35"/>
                  <a:gd name="T27" fmla="*/ 58 h 23"/>
                  <a:gd name="T28" fmla="*/ 1189 w 35"/>
                  <a:gd name="T29" fmla="*/ 159 h 23"/>
                  <a:gd name="T30" fmla="*/ 1435 w 35"/>
                  <a:gd name="T31" fmla="*/ 344 h 23"/>
                  <a:gd name="T32" fmla="*/ 1731 w 35"/>
                  <a:gd name="T33" fmla="*/ 435 h 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5"/>
                  <a:gd name="T52" fmla="*/ 0 h 23"/>
                  <a:gd name="T53" fmla="*/ 35 w 35"/>
                  <a:gd name="T54" fmla="*/ 23 h 2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5" h="23">
                    <a:moveTo>
                      <a:pt x="35" y="8"/>
                    </a:moveTo>
                    <a:lnTo>
                      <a:pt x="32" y="12"/>
                    </a:lnTo>
                    <a:lnTo>
                      <a:pt x="30" y="16"/>
                    </a:lnTo>
                    <a:lnTo>
                      <a:pt x="27" y="20"/>
                    </a:lnTo>
                    <a:lnTo>
                      <a:pt x="24" y="23"/>
                    </a:lnTo>
                    <a:lnTo>
                      <a:pt x="17" y="20"/>
                    </a:lnTo>
                    <a:lnTo>
                      <a:pt x="13" y="19"/>
                    </a:lnTo>
                    <a:lnTo>
                      <a:pt x="6" y="16"/>
                    </a:lnTo>
                    <a:lnTo>
                      <a:pt x="0" y="14"/>
                    </a:lnTo>
                    <a:lnTo>
                      <a:pt x="3" y="11"/>
                    </a:lnTo>
                    <a:lnTo>
                      <a:pt x="6" y="6"/>
                    </a:lnTo>
                    <a:lnTo>
                      <a:pt x="8" y="3"/>
                    </a:lnTo>
                    <a:lnTo>
                      <a:pt x="11" y="0"/>
                    </a:lnTo>
                    <a:lnTo>
                      <a:pt x="17" y="1"/>
                    </a:lnTo>
                    <a:lnTo>
                      <a:pt x="24" y="3"/>
                    </a:lnTo>
                    <a:lnTo>
                      <a:pt x="29" y="6"/>
                    </a:lnTo>
                    <a:lnTo>
                      <a:pt x="35" y="8"/>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4" name="Freeform 794"/>
              <p:cNvSpPr>
                <a:spLocks/>
              </p:cNvSpPr>
              <p:nvPr/>
            </p:nvSpPr>
            <p:spPr bwMode="auto">
              <a:xfrm>
                <a:off x="2103" y="2886"/>
                <a:ext cx="172" cy="116"/>
              </a:xfrm>
              <a:custGeom>
                <a:avLst/>
                <a:gdLst>
                  <a:gd name="T0" fmla="*/ 5024 w 105"/>
                  <a:gd name="T1" fmla="*/ 1268 h 71"/>
                  <a:gd name="T2" fmla="*/ 5098 w 105"/>
                  <a:gd name="T3" fmla="*/ 1528 h 71"/>
                  <a:gd name="T4" fmla="*/ 5201 w 105"/>
                  <a:gd name="T5" fmla="*/ 1768 h 71"/>
                  <a:gd name="T6" fmla="*/ 5358 w 105"/>
                  <a:gd name="T7" fmla="*/ 2072 h 71"/>
                  <a:gd name="T8" fmla="*/ 5450 w 105"/>
                  <a:gd name="T9" fmla="*/ 2338 h 71"/>
                  <a:gd name="T10" fmla="*/ 5098 w 105"/>
                  <a:gd name="T11" fmla="*/ 2642 h 71"/>
                  <a:gd name="T12" fmla="*/ 4875 w 105"/>
                  <a:gd name="T13" fmla="*/ 2991 h 71"/>
                  <a:gd name="T14" fmla="*/ 4623 w 105"/>
                  <a:gd name="T15" fmla="*/ 3294 h 71"/>
                  <a:gd name="T16" fmla="*/ 4366 w 105"/>
                  <a:gd name="T17" fmla="*/ 3606 h 71"/>
                  <a:gd name="T18" fmla="*/ 3810 w 105"/>
                  <a:gd name="T19" fmla="*/ 3449 h 71"/>
                  <a:gd name="T20" fmla="*/ 3271 w 105"/>
                  <a:gd name="T21" fmla="*/ 3269 h 71"/>
                  <a:gd name="T22" fmla="*/ 2788 w 105"/>
                  <a:gd name="T23" fmla="*/ 3036 h 71"/>
                  <a:gd name="T24" fmla="*/ 2220 w 105"/>
                  <a:gd name="T25" fmla="*/ 2889 h 71"/>
                  <a:gd name="T26" fmla="*/ 2220 w 105"/>
                  <a:gd name="T27" fmla="*/ 2889 h 71"/>
                  <a:gd name="T28" fmla="*/ 0 w 105"/>
                  <a:gd name="T29" fmla="*/ 2072 h 71"/>
                  <a:gd name="T30" fmla="*/ 663 w 105"/>
                  <a:gd name="T31" fmla="*/ 876 h 71"/>
                  <a:gd name="T32" fmla="*/ 1391 w 105"/>
                  <a:gd name="T33" fmla="*/ 0 h 71"/>
                  <a:gd name="T34" fmla="*/ 1976 w 105"/>
                  <a:gd name="T35" fmla="*/ 243 h 71"/>
                  <a:gd name="T36" fmla="*/ 2426 w 105"/>
                  <a:gd name="T37" fmla="*/ 397 h 71"/>
                  <a:gd name="T38" fmla="*/ 2844 w 105"/>
                  <a:gd name="T39" fmla="*/ 551 h 71"/>
                  <a:gd name="T40" fmla="*/ 3237 w 105"/>
                  <a:gd name="T41" fmla="*/ 649 h 71"/>
                  <a:gd name="T42" fmla="*/ 3512 w 105"/>
                  <a:gd name="T43" fmla="*/ 805 h 71"/>
                  <a:gd name="T44" fmla="*/ 3927 w 105"/>
                  <a:gd name="T45" fmla="*/ 969 h 71"/>
                  <a:gd name="T46" fmla="*/ 4457 w 105"/>
                  <a:gd name="T47" fmla="*/ 1121 h 71"/>
                  <a:gd name="T48" fmla="*/ 5024 w 105"/>
                  <a:gd name="T49" fmla="*/ 1268 h 7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5"/>
                  <a:gd name="T76" fmla="*/ 0 h 71"/>
                  <a:gd name="T77" fmla="*/ 105 w 105"/>
                  <a:gd name="T78" fmla="*/ 71 h 7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5" h="71">
                    <a:moveTo>
                      <a:pt x="97" y="25"/>
                    </a:moveTo>
                    <a:lnTo>
                      <a:pt x="98" y="30"/>
                    </a:lnTo>
                    <a:lnTo>
                      <a:pt x="100" y="35"/>
                    </a:lnTo>
                    <a:lnTo>
                      <a:pt x="103" y="41"/>
                    </a:lnTo>
                    <a:lnTo>
                      <a:pt x="105" y="46"/>
                    </a:lnTo>
                    <a:lnTo>
                      <a:pt x="98" y="52"/>
                    </a:lnTo>
                    <a:lnTo>
                      <a:pt x="94" y="59"/>
                    </a:lnTo>
                    <a:lnTo>
                      <a:pt x="89" y="65"/>
                    </a:lnTo>
                    <a:lnTo>
                      <a:pt x="84" y="71"/>
                    </a:lnTo>
                    <a:lnTo>
                      <a:pt x="73" y="68"/>
                    </a:lnTo>
                    <a:lnTo>
                      <a:pt x="63" y="64"/>
                    </a:lnTo>
                    <a:lnTo>
                      <a:pt x="54" y="60"/>
                    </a:lnTo>
                    <a:lnTo>
                      <a:pt x="43" y="57"/>
                    </a:lnTo>
                    <a:lnTo>
                      <a:pt x="0" y="41"/>
                    </a:lnTo>
                    <a:lnTo>
                      <a:pt x="13" y="17"/>
                    </a:lnTo>
                    <a:lnTo>
                      <a:pt x="27" y="0"/>
                    </a:lnTo>
                    <a:lnTo>
                      <a:pt x="38" y="5"/>
                    </a:lnTo>
                    <a:lnTo>
                      <a:pt x="47" y="8"/>
                    </a:lnTo>
                    <a:lnTo>
                      <a:pt x="55" y="11"/>
                    </a:lnTo>
                    <a:lnTo>
                      <a:pt x="62" y="13"/>
                    </a:lnTo>
                    <a:lnTo>
                      <a:pt x="68" y="16"/>
                    </a:lnTo>
                    <a:lnTo>
                      <a:pt x="76" y="19"/>
                    </a:lnTo>
                    <a:lnTo>
                      <a:pt x="86" y="22"/>
                    </a:lnTo>
                    <a:lnTo>
                      <a:pt x="97"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5" name="Freeform 795"/>
              <p:cNvSpPr>
                <a:spLocks/>
              </p:cNvSpPr>
              <p:nvPr/>
            </p:nvSpPr>
            <p:spPr bwMode="auto">
              <a:xfrm>
                <a:off x="2111" y="2894"/>
                <a:ext cx="156" cy="101"/>
              </a:xfrm>
              <a:custGeom>
                <a:avLst/>
                <a:gdLst>
                  <a:gd name="T0" fmla="*/ 4608 w 95"/>
                  <a:gd name="T1" fmla="*/ 1098 h 62"/>
                  <a:gd name="T2" fmla="*/ 4703 w 95"/>
                  <a:gd name="T3" fmla="*/ 1346 h 62"/>
                  <a:gd name="T4" fmla="*/ 4856 w 95"/>
                  <a:gd name="T5" fmla="*/ 1587 h 62"/>
                  <a:gd name="T6" fmla="*/ 4923 w 95"/>
                  <a:gd name="T7" fmla="*/ 1789 h 62"/>
                  <a:gd name="T8" fmla="*/ 5018 w 95"/>
                  <a:gd name="T9" fmla="*/ 2041 h 62"/>
                  <a:gd name="T10" fmla="*/ 4765 w 95"/>
                  <a:gd name="T11" fmla="*/ 2338 h 62"/>
                  <a:gd name="T12" fmla="*/ 4517 w 95"/>
                  <a:gd name="T13" fmla="*/ 2585 h 62"/>
                  <a:gd name="T14" fmla="*/ 4276 w 95"/>
                  <a:gd name="T15" fmla="*/ 2844 h 62"/>
                  <a:gd name="T16" fmla="*/ 4056 w 95"/>
                  <a:gd name="T17" fmla="*/ 3087 h 62"/>
                  <a:gd name="T18" fmla="*/ 3703 w 95"/>
                  <a:gd name="T19" fmla="*/ 2914 h 62"/>
                  <a:gd name="T20" fmla="*/ 3200 w 95"/>
                  <a:gd name="T21" fmla="*/ 2742 h 62"/>
                  <a:gd name="T22" fmla="*/ 2654 w 95"/>
                  <a:gd name="T23" fmla="*/ 2585 h 62"/>
                  <a:gd name="T24" fmla="*/ 2218 w 95"/>
                  <a:gd name="T25" fmla="*/ 2431 h 62"/>
                  <a:gd name="T26" fmla="*/ 2218 w 95"/>
                  <a:gd name="T27" fmla="*/ 2431 h 62"/>
                  <a:gd name="T28" fmla="*/ 2218 w 95"/>
                  <a:gd name="T29" fmla="*/ 2431 h 62"/>
                  <a:gd name="T30" fmla="*/ 2218 w 95"/>
                  <a:gd name="T31" fmla="*/ 2431 h 62"/>
                  <a:gd name="T32" fmla="*/ 2218 w 95"/>
                  <a:gd name="T33" fmla="*/ 2338 h 62"/>
                  <a:gd name="T34" fmla="*/ 0 w 95"/>
                  <a:gd name="T35" fmla="*/ 1746 h 62"/>
                  <a:gd name="T36" fmla="*/ 580 w 95"/>
                  <a:gd name="T37" fmla="*/ 692 h 62"/>
                  <a:gd name="T38" fmla="*/ 1214 w 95"/>
                  <a:gd name="T39" fmla="*/ 0 h 62"/>
                  <a:gd name="T40" fmla="*/ 4608 w 95"/>
                  <a:gd name="T41" fmla="*/ 1098 h 6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5"/>
                  <a:gd name="T64" fmla="*/ 0 h 62"/>
                  <a:gd name="T65" fmla="*/ 95 w 95"/>
                  <a:gd name="T66" fmla="*/ 62 h 6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5" h="62">
                    <a:moveTo>
                      <a:pt x="87" y="22"/>
                    </a:moveTo>
                    <a:lnTo>
                      <a:pt x="89" y="27"/>
                    </a:lnTo>
                    <a:lnTo>
                      <a:pt x="92" y="32"/>
                    </a:lnTo>
                    <a:lnTo>
                      <a:pt x="93" y="36"/>
                    </a:lnTo>
                    <a:lnTo>
                      <a:pt x="95" y="41"/>
                    </a:lnTo>
                    <a:lnTo>
                      <a:pt x="90" y="47"/>
                    </a:lnTo>
                    <a:lnTo>
                      <a:pt x="85" y="52"/>
                    </a:lnTo>
                    <a:lnTo>
                      <a:pt x="81" y="57"/>
                    </a:lnTo>
                    <a:lnTo>
                      <a:pt x="77" y="62"/>
                    </a:lnTo>
                    <a:lnTo>
                      <a:pt x="70" y="59"/>
                    </a:lnTo>
                    <a:lnTo>
                      <a:pt x="60" y="55"/>
                    </a:lnTo>
                    <a:lnTo>
                      <a:pt x="50" y="52"/>
                    </a:lnTo>
                    <a:lnTo>
                      <a:pt x="42" y="49"/>
                    </a:lnTo>
                    <a:lnTo>
                      <a:pt x="42" y="47"/>
                    </a:lnTo>
                    <a:lnTo>
                      <a:pt x="0" y="35"/>
                    </a:lnTo>
                    <a:lnTo>
                      <a:pt x="11" y="14"/>
                    </a:lnTo>
                    <a:lnTo>
                      <a:pt x="23" y="0"/>
                    </a:lnTo>
                    <a:lnTo>
                      <a:pt x="87" y="22"/>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6" name="Freeform 796"/>
              <p:cNvSpPr>
                <a:spLocks/>
              </p:cNvSpPr>
              <p:nvPr/>
            </p:nvSpPr>
            <p:spPr bwMode="auto">
              <a:xfrm>
                <a:off x="2235" y="2933"/>
                <a:ext cx="32" cy="62"/>
              </a:xfrm>
              <a:custGeom>
                <a:avLst/>
                <a:gdLst>
                  <a:gd name="T0" fmla="*/ 0 w 19"/>
                  <a:gd name="T1" fmla="*/ 716 h 38"/>
                  <a:gd name="T2" fmla="*/ 0 w 19"/>
                  <a:gd name="T3" fmla="*/ 1020 h 38"/>
                  <a:gd name="T4" fmla="*/ 0 w 19"/>
                  <a:gd name="T5" fmla="*/ 1260 h 38"/>
                  <a:gd name="T6" fmla="*/ 0 w 19"/>
                  <a:gd name="T7" fmla="*/ 1560 h 38"/>
                  <a:gd name="T8" fmla="*/ 62 w 19"/>
                  <a:gd name="T9" fmla="*/ 1906 h 38"/>
                  <a:gd name="T10" fmla="*/ 295 w 19"/>
                  <a:gd name="T11" fmla="*/ 1664 h 38"/>
                  <a:gd name="T12" fmla="*/ 573 w 19"/>
                  <a:gd name="T13" fmla="*/ 1411 h 38"/>
                  <a:gd name="T14" fmla="*/ 908 w 19"/>
                  <a:gd name="T15" fmla="*/ 1168 h 38"/>
                  <a:gd name="T16" fmla="*/ 1235 w 19"/>
                  <a:gd name="T17" fmla="*/ 865 h 38"/>
                  <a:gd name="T18" fmla="*/ 1127 w 19"/>
                  <a:gd name="T19" fmla="*/ 625 h 38"/>
                  <a:gd name="T20" fmla="*/ 1032 w 19"/>
                  <a:gd name="T21" fmla="*/ 392 h 38"/>
                  <a:gd name="T22" fmla="*/ 908 w 19"/>
                  <a:gd name="T23" fmla="*/ 206 h 38"/>
                  <a:gd name="T24" fmla="*/ 837 w 19"/>
                  <a:gd name="T25" fmla="*/ 0 h 38"/>
                  <a:gd name="T26" fmla="*/ 573 w 19"/>
                  <a:gd name="T27" fmla="*/ 147 h 38"/>
                  <a:gd name="T28" fmla="*/ 397 w 19"/>
                  <a:gd name="T29" fmla="*/ 300 h 38"/>
                  <a:gd name="T30" fmla="*/ 175 w 19"/>
                  <a:gd name="T31" fmla="*/ 548 h 38"/>
                  <a:gd name="T32" fmla="*/ 0 w 19"/>
                  <a:gd name="T33" fmla="*/ 716 h 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
                  <a:gd name="T52" fmla="*/ 0 h 38"/>
                  <a:gd name="T53" fmla="*/ 19 w 19"/>
                  <a:gd name="T54" fmla="*/ 38 h 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 h="38">
                    <a:moveTo>
                      <a:pt x="0" y="14"/>
                    </a:moveTo>
                    <a:lnTo>
                      <a:pt x="0" y="20"/>
                    </a:lnTo>
                    <a:lnTo>
                      <a:pt x="0" y="25"/>
                    </a:lnTo>
                    <a:lnTo>
                      <a:pt x="0" y="31"/>
                    </a:lnTo>
                    <a:lnTo>
                      <a:pt x="1" y="38"/>
                    </a:lnTo>
                    <a:lnTo>
                      <a:pt x="5" y="33"/>
                    </a:lnTo>
                    <a:lnTo>
                      <a:pt x="9" y="28"/>
                    </a:lnTo>
                    <a:lnTo>
                      <a:pt x="14" y="23"/>
                    </a:lnTo>
                    <a:lnTo>
                      <a:pt x="19" y="17"/>
                    </a:lnTo>
                    <a:lnTo>
                      <a:pt x="17" y="12"/>
                    </a:lnTo>
                    <a:lnTo>
                      <a:pt x="16" y="8"/>
                    </a:lnTo>
                    <a:lnTo>
                      <a:pt x="14" y="4"/>
                    </a:lnTo>
                    <a:lnTo>
                      <a:pt x="13" y="0"/>
                    </a:lnTo>
                    <a:lnTo>
                      <a:pt x="9" y="3"/>
                    </a:lnTo>
                    <a:lnTo>
                      <a:pt x="6" y="6"/>
                    </a:lnTo>
                    <a:lnTo>
                      <a:pt x="3" y="11"/>
                    </a:lnTo>
                    <a:lnTo>
                      <a:pt x="0" y="14"/>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7" name="Freeform 797"/>
              <p:cNvSpPr>
                <a:spLocks/>
              </p:cNvSpPr>
              <p:nvPr/>
            </p:nvSpPr>
            <p:spPr bwMode="auto">
              <a:xfrm>
                <a:off x="2129" y="2894"/>
                <a:ext cx="128" cy="62"/>
              </a:xfrm>
              <a:custGeom>
                <a:avLst/>
                <a:gdLst>
                  <a:gd name="T0" fmla="*/ 4107 w 78"/>
                  <a:gd name="T1" fmla="*/ 1202 h 38"/>
                  <a:gd name="T2" fmla="*/ 3894 w 78"/>
                  <a:gd name="T3" fmla="*/ 1354 h 38"/>
                  <a:gd name="T4" fmla="*/ 3748 w 78"/>
                  <a:gd name="T5" fmla="*/ 1514 h 38"/>
                  <a:gd name="T6" fmla="*/ 3597 w 78"/>
                  <a:gd name="T7" fmla="*/ 1759 h 38"/>
                  <a:gd name="T8" fmla="*/ 3440 w 78"/>
                  <a:gd name="T9" fmla="*/ 1906 h 38"/>
                  <a:gd name="T10" fmla="*/ 3143 w 78"/>
                  <a:gd name="T11" fmla="*/ 1816 h 38"/>
                  <a:gd name="T12" fmla="*/ 2860 w 78"/>
                  <a:gd name="T13" fmla="*/ 1759 h 38"/>
                  <a:gd name="T14" fmla="*/ 2558 w 78"/>
                  <a:gd name="T15" fmla="*/ 1607 h 38"/>
                  <a:gd name="T16" fmla="*/ 2284 w 78"/>
                  <a:gd name="T17" fmla="*/ 1514 h 38"/>
                  <a:gd name="T18" fmla="*/ 2284 w 78"/>
                  <a:gd name="T19" fmla="*/ 1514 h 38"/>
                  <a:gd name="T20" fmla="*/ 0 w 78"/>
                  <a:gd name="T21" fmla="*/ 798 h 38"/>
                  <a:gd name="T22" fmla="*/ 647 w 78"/>
                  <a:gd name="T23" fmla="*/ 0 h 38"/>
                  <a:gd name="T24" fmla="*/ 2860 w 78"/>
                  <a:gd name="T25" fmla="*/ 716 h 38"/>
                  <a:gd name="T26" fmla="*/ 2860 w 78"/>
                  <a:gd name="T27" fmla="*/ 716 h 38"/>
                  <a:gd name="T28" fmla="*/ 3143 w 78"/>
                  <a:gd name="T29" fmla="*/ 798 h 38"/>
                  <a:gd name="T30" fmla="*/ 3453 w 78"/>
                  <a:gd name="T31" fmla="*/ 956 h 38"/>
                  <a:gd name="T32" fmla="*/ 3748 w 78"/>
                  <a:gd name="T33" fmla="*/ 1020 h 38"/>
                  <a:gd name="T34" fmla="*/ 4107 w 78"/>
                  <a:gd name="T35" fmla="*/ 1202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8"/>
                  <a:gd name="T55" fmla="*/ 0 h 38"/>
                  <a:gd name="T56" fmla="*/ 78 w 78"/>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8" h="38">
                    <a:moveTo>
                      <a:pt x="78" y="24"/>
                    </a:moveTo>
                    <a:lnTo>
                      <a:pt x="74" y="27"/>
                    </a:lnTo>
                    <a:lnTo>
                      <a:pt x="71" y="30"/>
                    </a:lnTo>
                    <a:lnTo>
                      <a:pt x="68" y="35"/>
                    </a:lnTo>
                    <a:lnTo>
                      <a:pt x="65" y="38"/>
                    </a:lnTo>
                    <a:lnTo>
                      <a:pt x="60" y="36"/>
                    </a:lnTo>
                    <a:lnTo>
                      <a:pt x="54" y="35"/>
                    </a:lnTo>
                    <a:lnTo>
                      <a:pt x="49" y="32"/>
                    </a:lnTo>
                    <a:lnTo>
                      <a:pt x="43" y="30"/>
                    </a:lnTo>
                    <a:lnTo>
                      <a:pt x="0" y="16"/>
                    </a:lnTo>
                    <a:lnTo>
                      <a:pt x="12" y="0"/>
                    </a:lnTo>
                    <a:lnTo>
                      <a:pt x="54" y="14"/>
                    </a:lnTo>
                    <a:lnTo>
                      <a:pt x="60" y="16"/>
                    </a:lnTo>
                    <a:lnTo>
                      <a:pt x="66" y="19"/>
                    </a:lnTo>
                    <a:lnTo>
                      <a:pt x="71" y="20"/>
                    </a:lnTo>
                    <a:lnTo>
                      <a:pt x="78" y="24"/>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 name="Freeform 798"/>
              <p:cNvSpPr>
                <a:spLocks/>
              </p:cNvSpPr>
              <p:nvPr/>
            </p:nvSpPr>
            <p:spPr bwMode="auto">
              <a:xfrm>
                <a:off x="2231" y="2992"/>
                <a:ext cx="101" cy="93"/>
              </a:xfrm>
              <a:custGeom>
                <a:avLst/>
                <a:gdLst>
                  <a:gd name="T0" fmla="*/ 2675 w 62"/>
                  <a:gd name="T1" fmla="*/ 548 h 57"/>
                  <a:gd name="T2" fmla="*/ 2742 w 62"/>
                  <a:gd name="T3" fmla="*/ 798 h 57"/>
                  <a:gd name="T4" fmla="*/ 2914 w 62"/>
                  <a:gd name="T5" fmla="*/ 1044 h 57"/>
                  <a:gd name="T6" fmla="*/ 2991 w 62"/>
                  <a:gd name="T7" fmla="*/ 1302 h 57"/>
                  <a:gd name="T8" fmla="*/ 3087 w 62"/>
                  <a:gd name="T9" fmla="*/ 1607 h 57"/>
                  <a:gd name="T10" fmla="*/ 2844 w 62"/>
                  <a:gd name="T11" fmla="*/ 1906 h 57"/>
                  <a:gd name="T12" fmla="*/ 2585 w 62"/>
                  <a:gd name="T13" fmla="*/ 2247 h 57"/>
                  <a:gd name="T14" fmla="*/ 2338 w 62"/>
                  <a:gd name="T15" fmla="*/ 2545 h 57"/>
                  <a:gd name="T16" fmla="*/ 2136 w 62"/>
                  <a:gd name="T17" fmla="*/ 2870 h 57"/>
                  <a:gd name="T18" fmla="*/ 1548 w 62"/>
                  <a:gd name="T19" fmla="*/ 2715 h 57"/>
                  <a:gd name="T20" fmla="*/ 1098 w 62"/>
                  <a:gd name="T21" fmla="*/ 2470 h 57"/>
                  <a:gd name="T22" fmla="*/ 541 w 62"/>
                  <a:gd name="T23" fmla="*/ 2247 h 57"/>
                  <a:gd name="T24" fmla="*/ 0 w 62"/>
                  <a:gd name="T25" fmla="*/ 2056 h 57"/>
                  <a:gd name="T26" fmla="*/ 147 w 62"/>
                  <a:gd name="T27" fmla="*/ 1759 h 57"/>
                  <a:gd name="T28" fmla="*/ 295 w 62"/>
                  <a:gd name="T29" fmla="*/ 1459 h 57"/>
                  <a:gd name="T30" fmla="*/ 448 w 62"/>
                  <a:gd name="T31" fmla="*/ 1202 h 57"/>
                  <a:gd name="T32" fmla="*/ 619 w 62"/>
                  <a:gd name="T33" fmla="*/ 894 h 57"/>
                  <a:gd name="T34" fmla="*/ 784 w 62"/>
                  <a:gd name="T35" fmla="*/ 640 h 57"/>
                  <a:gd name="T36" fmla="*/ 1008 w 62"/>
                  <a:gd name="T37" fmla="*/ 392 h 57"/>
                  <a:gd name="T38" fmla="*/ 1189 w 62"/>
                  <a:gd name="T39" fmla="*/ 240 h 57"/>
                  <a:gd name="T40" fmla="*/ 1346 w 62"/>
                  <a:gd name="T41" fmla="*/ 0 h 57"/>
                  <a:gd name="T42" fmla="*/ 1642 w 62"/>
                  <a:gd name="T43" fmla="*/ 147 h 57"/>
                  <a:gd name="T44" fmla="*/ 2041 w 62"/>
                  <a:gd name="T45" fmla="*/ 240 h 57"/>
                  <a:gd name="T46" fmla="*/ 2338 w 62"/>
                  <a:gd name="T47" fmla="*/ 392 h 57"/>
                  <a:gd name="T48" fmla="*/ 2675 w 62"/>
                  <a:gd name="T49" fmla="*/ 548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2"/>
                  <a:gd name="T76" fmla="*/ 0 h 57"/>
                  <a:gd name="T77" fmla="*/ 62 w 62"/>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2" h="57">
                    <a:moveTo>
                      <a:pt x="54" y="11"/>
                    </a:moveTo>
                    <a:lnTo>
                      <a:pt x="55" y="16"/>
                    </a:lnTo>
                    <a:lnTo>
                      <a:pt x="59" y="21"/>
                    </a:lnTo>
                    <a:lnTo>
                      <a:pt x="60" y="26"/>
                    </a:lnTo>
                    <a:lnTo>
                      <a:pt x="62" y="32"/>
                    </a:lnTo>
                    <a:lnTo>
                      <a:pt x="57" y="38"/>
                    </a:lnTo>
                    <a:lnTo>
                      <a:pt x="52" y="45"/>
                    </a:lnTo>
                    <a:lnTo>
                      <a:pt x="47" y="51"/>
                    </a:lnTo>
                    <a:lnTo>
                      <a:pt x="43" y="57"/>
                    </a:lnTo>
                    <a:lnTo>
                      <a:pt x="31" y="54"/>
                    </a:lnTo>
                    <a:lnTo>
                      <a:pt x="22" y="49"/>
                    </a:lnTo>
                    <a:lnTo>
                      <a:pt x="11" y="45"/>
                    </a:lnTo>
                    <a:lnTo>
                      <a:pt x="0" y="41"/>
                    </a:lnTo>
                    <a:lnTo>
                      <a:pt x="3" y="35"/>
                    </a:lnTo>
                    <a:lnTo>
                      <a:pt x="6" y="29"/>
                    </a:lnTo>
                    <a:lnTo>
                      <a:pt x="9" y="24"/>
                    </a:lnTo>
                    <a:lnTo>
                      <a:pt x="12" y="18"/>
                    </a:lnTo>
                    <a:lnTo>
                      <a:pt x="16" y="13"/>
                    </a:lnTo>
                    <a:lnTo>
                      <a:pt x="20" y="8"/>
                    </a:lnTo>
                    <a:lnTo>
                      <a:pt x="24" y="5"/>
                    </a:lnTo>
                    <a:lnTo>
                      <a:pt x="27" y="0"/>
                    </a:lnTo>
                    <a:lnTo>
                      <a:pt x="33" y="3"/>
                    </a:lnTo>
                    <a:lnTo>
                      <a:pt x="41" y="5"/>
                    </a:lnTo>
                    <a:lnTo>
                      <a:pt x="47" y="8"/>
                    </a:lnTo>
                    <a:lnTo>
                      <a:pt x="5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 name="Freeform 799"/>
              <p:cNvSpPr>
                <a:spLocks/>
              </p:cNvSpPr>
              <p:nvPr/>
            </p:nvSpPr>
            <p:spPr bwMode="auto">
              <a:xfrm>
                <a:off x="2237" y="3000"/>
                <a:ext cx="90" cy="79"/>
              </a:xfrm>
              <a:custGeom>
                <a:avLst/>
                <a:gdLst>
                  <a:gd name="T0" fmla="*/ 2477 w 55"/>
                  <a:gd name="T1" fmla="*/ 490 h 48"/>
                  <a:gd name="T2" fmla="*/ 2567 w 55"/>
                  <a:gd name="T3" fmla="*/ 696 h 48"/>
                  <a:gd name="T4" fmla="*/ 2617 w 55"/>
                  <a:gd name="T5" fmla="*/ 918 h 48"/>
                  <a:gd name="T6" fmla="*/ 2726 w 55"/>
                  <a:gd name="T7" fmla="*/ 1173 h 48"/>
                  <a:gd name="T8" fmla="*/ 2824 w 55"/>
                  <a:gd name="T9" fmla="*/ 1442 h 48"/>
                  <a:gd name="T10" fmla="*/ 2567 w 55"/>
                  <a:gd name="T11" fmla="*/ 1725 h 48"/>
                  <a:gd name="T12" fmla="*/ 2322 w 55"/>
                  <a:gd name="T13" fmla="*/ 1931 h 48"/>
                  <a:gd name="T14" fmla="*/ 2029 w 55"/>
                  <a:gd name="T15" fmla="*/ 2332 h 48"/>
                  <a:gd name="T16" fmla="*/ 1923 w 55"/>
                  <a:gd name="T17" fmla="*/ 2581 h 48"/>
                  <a:gd name="T18" fmla="*/ 1384 w 55"/>
                  <a:gd name="T19" fmla="*/ 2373 h 48"/>
                  <a:gd name="T20" fmla="*/ 1034 w 55"/>
                  <a:gd name="T21" fmla="*/ 2184 h 48"/>
                  <a:gd name="T22" fmla="*/ 504 w 55"/>
                  <a:gd name="T23" fmla="*/ 2059 h 48"/>
                  <a:gd name="T24" fmla="*/ 0 w 55"/>
                  <a:gd name="T25" fmla="*/ 1886 h 48"/>
                  <a:gd name="T26" fmla="*/ 206 w 55"/>
                  <a:gd name="T27" fmla="*/ 1606 h 48"/>
                  <a:gd name="T28" fmla="*/ 247 w 55"/>
                  <a:gd name="T29" fmla="*/ 1317 h 48"/>
                  <a:gd name="T30" fmla="*/ 404 w 55"/>
                  <a:gd name="T31" fmla="*/ 1014 h 48"/>
                  <a:gd name="T32" fmla="*/ 504 w 55"/>
                  <a:gd name="T33" fmla="*/ 760 h 48"/>
                  <a:gd name="T34" fmla="*/ 661 w 55"/>
                  <a:gd name="T35" fmla="*/ 593 h 48"/>
                  <a:gd name="T36" fmla="*/ 825 w 55"/>
                  <a:gd name="T37" fmla="*/ 318 h 48"/>
                  <a:gd name="T38" fmla="*/ 1034 w 55"/>
                  <a:gd name="T39" fmla="*/ 156 h 48"/>
                  <a:gd name="T40" fmla="*/ 1183 w 55"/>
                  <a:gd name="T41" fmla="*/ 0 h 48"/>
                  <a:gd name="T42" fmla="*/ 1476 w 55"/>
                  <a:gd name="T43" fmla="*/ 58 h 48"/>
                  <a:gd name="T44" fmla="*/ 1784 w 55"/>
                  <a:gd name="T45" fmla="*/ 257 h 48"/>
                  <a:gd name="T46" fmla="*/ 2175 w 55"/>
                  <a:gd name="T47" fmla="*/ 318 h 48"/>
                  <a:gd name="T48" fmla="*/ 2477 w 55"/>
                  <a:gd name="T49" fmla="*/ 490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5"/>
                  <a:gd name="T76" fmla="*/ 0 h 48"/>
                  <a:gd name="T77" fmla="*/ 55 w 55"/>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5" h="48">
                    <a:moveTo>
                      <a:pt x="48" y="9"/>
                    </a:moveTo>
                    <a:lnTo>
                      <a:pt x="50" y="13"/>
                    </a:lnTo>
                    <a:lnTo>
                      <a:pt x="51" y="17"/>
                    </a:lnTo>
                    <a:lnTo>
                      <a:pt x="53" y="22"/>
                    </a:lnTo>
                    <a:lnTo>
                      <a:pt x="55" y="27"/>
                    </a:lnTo>
                    <a:lnTo>
                      <a:pt x="50" y="32"/>
                    </a:lnTo>
                    <a:lnTo>
                      <a:pt x="45" y="36"/>
                    </a:lnTo>
                    <a:lnTo>
                      <a:pt x="40" y="43"/>
                    </a:lnTo>
                    <a:lnTo>
                      <a:pt x="37" y="48"/>
                    </a:lnTo>
                    <a:lnTo>
                      <a:pt x="27" y="44"/>
                    </a:lnTo>
                    <a:lnTo>
                      <a:pt x="20" y="41"/>
                    </a:lnTo>
                    <a:lnTo>
                      <a:pt x="10" y="38"/>
                    </a:lnTo>
                    <a:lnTo>
                      <a:pt x="0" y="35"/>
                    </a:lnTo>
                    <a:lnTo>
                      <a:pt x="4" y="30"/>
                    </a:lnTo>
                    <a:lnTo>
                      <a:pt x="5" y="24"/>
                    </a:lnTo>
                    <a:lnTo>
                      <a:pt x="8" y="19"/>
                    </a:lnTo>
                    <a:lnTo>
                      <a:pt x="10" y="14"/>
                    </a:lnTo>
                    <a:lnTo>
                      <a:pt x="13" y="11"/>
                    </a:lnTo>
                    <a:lnTo>
                      <a:pt x="16" y="6"/>
                    </a:lnTo>
                    <a:lnTo>
                      <a:pt x="20" y="3"/>
                    </a:lnTo>
                    <a:lnTo>
                      <a:pt x="23" y="0"/>
                    </a:lnTo>
                    <a:lnTo>
                      <a:pt x="29" y="1"/>
                    </a:lnTo>
                    <a:lnTo>
                      <a:pt x="35" y="5"/>
                    </a:lnTo>
                    <a:lnTo>
                      <a:pt x="42" y="6"/>
                    </a:lnTo>
                    <a:lnTo>
                      <a:pt x="48" y="9"/>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 name="Freeform 800"/>
              <p:cNvSpPr>
                <a:spLocks/>
              </p:cNvSpPr>
              <p:nvPr/>
            </p:nvSpPr>
            <p:spPr bwMode="auto">
              <a:xfrm>
                <a:off x="2294" y="3015"/>
                <a:ext cx="33" cy="64"/>
              </a:xfrm>
              <a:custGeom>
                <a:avLst/>
                <a:gdLst>
                  <a:gd name="T0" fmla="*/ 0 w 20"/>
                  <a:gd name="T1" fmla="*/ 799 h 39"/>
                  <a:gd name="T2" fmla="*/ 0 w 20"/>
                  <a:gd name="T3" fmla="*/ 1096 h 39"/>
                  <a:gd name="T4" fmla="*/ 96 w 20"/>
                  <a:gd name="T5" fmla="*/ 1392 h 39"/>
                  <a:gd name="T6" fmla="*/ 96 w 20"/>
                  <a:gd name="T7" fmla="*/ 1705 h 39"/>
                  <a:gd name="T8" fmla="*/ 96 w 20"/>
                  <a:gd name="T9" fmla="*/ 2046 h 39"/>
                  <a:gd name="T10" fmla="*/ 261 w 20"/>
                  <a:gd name="T11" fmla="*/ 1799 h 39"/>
                  <a:gd name="T12" fmla="*/ 561 w 20"/>
                  <a:gd name="T13" fmla="*/ 1406 h 39"/>
                  <a:gd name="T14" fmla="*/ 830 w 20"/>
                  <a:gd name="T15" fmla="*/ 1211 h 39"/>
                  <a:gd name="T16" fmla="*/ 1092 w 20"/>
                  <a:gd name="T17" fmla="*/ 950 h 39"/>
                  <a:gd name="T18" fmla="*/ 993 w 20"/>
                  <a:gd name="T19" fmla="*/ 668 h 39"/>
                  <a:gd name="T20" fmla="*/ 866 w 20"/>
                  <a:gd name="T21" fmla="*/ 407 h 39"/>
                  <a:gd name="T22" fmla="*/ 830 w 20"/>
                  <a:gd name="T23" fmla="*/ 215 h 39"/>
                  <a:gd name="T24" fmla="*/ 711 w 20"/>
                  <a:gd name="T25" fmla="*/ 0 h 39"/>
                  <a:gd name="T26" fmla="*/ 561 w 20"/>
                  <a:gd name="T27" fmla="*/ 215 h 39"/>
                  <a:gd name="T28" fmla="*/ 401 w 20"/>
                  <a:gd name="T29" fmla="*/ 353 h 39"/>
                  <a:gd name="T30" fmla="*/ 243 w 20"/>
                  <a:gd name="T31" fmla="*/ 647 h 39"/>
                  <a:gd name="T32" fmla="*/ 0 w 20"/>
                  <a:gd name="T33" fmla="*/ 799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
                  <a:gd name="T52" fmla="*/ 0 h 39"/>
                  <a:gd name="T53" fmla="*/ 20 w 20"/>
                  <a:gd name="T54" fmla="*/ 39 h 3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 h="39">
                    <a:moveTo>
                      <a:pt x="0" y="15"/>
                    </a:moveTo>
                    <a:lnTo>
                      <a:pt x="0" y="21"/>
                    </a:lnTo>
                    <a:lnTo>
                      <a:pt x="2" y="26"/>
                    </a:lnTo>
                    <a:lnTo>
                      <a:pt x="2" y="32"/>
                    </a:lnTo>
                    <a:lnTo>
                      <a:pt x="2" y="39"/>
                    </a:lnTo>
                    <a:lnTo>
                      <a:pt x="5" y="34"/>
                    </a:lnTo>
                    <a:lnTo>
                      <a:pt x="10" y="27"/>
                    </a:lnTo>
                    <a:lnTo>
                      <a:pt x="15" y="23"/>
                    </a:lnTo>
                    <a:lnTo>
                      <a:pt x="20" y="18"/>
                    </a:lnTo>
                    <a:lnTo>
                      <a:pt x="18" y="13"/>
                    </a:lnTo>
                    <a:lnTo>
                      <a:pt x="16" y="8"/>
                    </a:lnTo>
                    <a:lnTo>
                      <a:pt x="15" y="4"/>
                    </a:lnTo>
                    <a:lnTo>
                      <a:pt x="13" y="0"/>
                    </a:lnTo>
                    <a:lnTo>
                      <a:pt x="10" y="4"/>
                    </a:lnTo>
                    <a:lnTo>
                      <a:pt x="7" y="7"/>
                    </a:lnTo>
                    <a:lnTo>
                      <a:pt x="4" y="12"/>
                    </a:lnTo>
                    <a:lnTo>
                      <a:pt x="0" y="15"/>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 name="Freeform 801"/>
              <p:cNvSpPr>
                <a:spLocks/>
              </p:cNvSpPr>
              <p:nvPr/>
            </p:nvSpPr>
            <p:spPr bwMode="auto">
              <a:xfrm>
                <a:off x="2253" y="3000"/>
                <a:ext cx="63" cy="40"/>
              </a:xfrm>
              <a:custGeom>
                <a:avLst/>
                <a:gdLst>
                  <a:gd name="T0" fmla="*/ 2155 w 38"/>
                  <a:gd name="T1" fmla="*/ 542 h 24"/>
                  <a:gd name="T2" fmla="*/ 1996 w 38"/>
                  <a:gd name="T3" fmla="*/ 797 h 24"/>
                  <a:gd name="T4" fmla="*/ 1827 w 38"/>
                  <a:gd name="T5" fmla="*/ 963 h 24"/>
                  <a:gd name="T6" fmla="*/ 1668 w 38"/>
                  <a:gd name="T7" fmla="*/ 1250 h 24"/>
                  <a:gd name="T8" fmla="*/ 1413 w 38"/>
                  <a:gd name="T9" fmla="*/ 1445 h 24"/>
                  <a:gd name="T10" fmla="*/ 1103 w 38"/>
                  <a:gd name="T11" fmla="*/ 1250 h 24"/>
                  <a:gd name="T12" fmla="*/ 748 w 38"/>
                  <a:gd name="T13" fmla="*/ 1133 h 24"/>
                  <a:gd name="T14" fmla="*/ 347 w 38"/>
                  <a:gd name="T15" fmla="*/ 963 h 24"/>
                  <a:gd name="T16" fmla="*/ 0 w 38"/>
                  <a:gd name="T17" fmla="*/ 812 h 24"/>
                  <a:gd name="T18" fmla="*/ 164 w 38"/>
                  <a:gd name="T19" fmla="*/ 638 h 24"/>
                  <a:gd name="T20" fmla="*/ 347 w 38"/>
                  <a:gd name="T21" fmla="*/ 362 h 24"/>
                  <a:gd name="T22" fmla="*/ 574 w 38"/>
                  <a:gd name="T23" fmla="*/ 172 h 24"/>
                  <a:gd name="T24" fmla="*/ 748 w 38"/>
                  <a:gd name="T25" fmla="*/ 0 h 24"/>
                  <a:gd name="T26" fmla="*/ 1103 w 38"/>
                  <a:gd name="T27" fmla="*/ 62 h 24"/>
                  <a:gd name="T28" fmla="*/ 1413 w 38"/>
                  <a:gd name="T29" fmla="*/ 287 h 24"/>
                  <a:gd name="T30" fmla="*/ 1827 w 38"/>
                  <a:gd name="T31" fmla="*/ 362 h 24"/>
                  <a:gd name="T32" fmla="*/ 2155 w 38"/>
                  <a:gd name="T33" fmla="*/ 542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8"/>
                  <a:gd name="T52" fmla="*/ 0 h 24"/>
                  <a:gd name="T53" fmla="*/ 38 w 38"/>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8" h="24">
                    <a:moveTo>
                      <a:pt x="38" y="9"/>
                    </a:moveTo>
                    <a:lnTo>
                      <a:pt x="35" y="13"/>
                    </a:lnTo>
                    <a:lnTo>
                      <a:pt x="32" y="16"/>
                    </a:lnTo>
                    <a:lnTo>
                      <a:pt x="29" y="21"/>
                    </a:lnTo>
                    <a:lnTo>
                      <a:pt x="25" y="24"/>
                    </a:lnTo>
                    <a:lnTo>
                      <a:pt x="19" y="21"/>
                    </a:lnTo>
                    <a:lnTo>
                      <a:pt x="13" y="19"/>
                    </a:lnTo>
                    <a:lnTo>
                      <a:pt x="6" y="16"/>
                    </a:lnTo>
                    <a:lnTo>
                      <a:pt x="0" y="14"/>
                    </a:lnTo>
                    <a:lnTo>
                      <a:pt x="3" y="11"/>
                    </a:lnTo>
                    <a:lnTo>
                      <a:pt x="6" y="6"/>
                    </a:lnTo>
                    <a:lnTo>
                      <a:pt x="10" y="3"/>
                    </a:lnTo>
                    <a:lnTo>
                      <a:pt x="13" y="0"/>
                    </a:lnTo>
                    <a:lnTo>
                      <a:pt x="19" y="1"/>
                    </a:lnTo>
                    <a:lnTo>
                      <a:pt x="25" y="5"/>
                    </a:lnTo>
                    <a:lnTo>
                      <a:pt x="32" y="6"/>
                    </a:lnTo>
                    <a:lnTo>
                      <a:pt x="38" y="9"/>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 name="Freeform 802"/>
              <p:cNvSpPr>
                <a:spLocks/>
              </p:cNvSpPr>
              <p:nvPr/>
            </p:nvSpPr>
            <p:spPr bwMode="auto">
              <a:xfrm>
                <a:off x="1993" y="2914"/>
                <a:ext cx="99" cy="95"/>
              </a:xfrm>
              <a:custGeom>
                <a:avLst/>
                <a:gdLst>
                  <a:gd name="T0" fmla="*/ 2973 w 60"/>
                  <a:gd name="T1" fmla="*/ 504 h 58"/>
                  <a:gd name="T2" fmla="*/ 3069 w 60"/>
                  <a:gd name="T3" fmla="*/ 826 h 58"/>
                  <a:gd name="T4" fmla="*/ 3125 w 60"/>
                  <a:gd name="T5" fmla="*/ 1086 h 58"/>
                  <a:gd name="T6" fmla="*/ 3229 w 60"/>
                  <a:gd name="T7" fmla="*/ 1353 h 58"/>
                  <a:gd name="T8" fmla="*/ 3292 w 60"/>
                  <a:gd name="T9" fmla="*/ 1640 h 58"/>
                  <a:gd name="T10" fmla="*/ 3069 w 60"/>
                  <a:gd name="T11" fmla="*/ 2031 h 58"/>
                  <a:gd name="T12" fmla="*/ 2805 w 60"/>
                  <a:gd name="T13" fmla="*/ 2334 h 58"/>
                  <a:gd name="T14" fmla="*/ 2521 w 60"/>
                  <a:gd name="T15" fmla="*/ 2663 h 58"/>
                  <a:gd name="T16" fmla="*/ 2261 w 60"/>
                  <a:gd name="T17" fmla="*/ 3015 h 58"/>
                  <a:gd name="T18" fmla="*/ 1764 w 60"/>
                  <a:gd name="T19" fmla="*/ 2755 h 58"/>
                  <a:gd name="T20" fmla="*/ 1173 w 60"/>
                  <a:gd name="T21" fmla="*/ 2583 h 58"/>
                  <a:gd name="T22" fmla="*/ 561 w 60"/>
                  <a:gd name="T23" fmla="*/ 2334 h 58"/>
                  <a:gd name="T24" fmla="*/ 0 w 60"/>
                  <a:gd name="T25" fmla="*/ 2178 h 58"/>
                  <a:gd name="T26" fmla="*/ 158 w 60"/>
                  <a:gd name="T27" fmla="*/ 1792 h 58"/>
                  <a:gd name="T28" fmla="*/ 340 w 60"/>
                  <a:gd name="T29" fmla="*/ 1522 h 58"/>
                  <a:gd name="T30" fmla="*/ 561 w 60"/>
                  <a:gd name="T31" fmla="*/ 1240 h 58"/>
                  <a:gd name="T32" fmla="*/ 711 w 60"/>
                  <a:gd name="T33" fmla="*/ 929 h 58"/>
                  <a:gd name="T34" fmla="*/ 866 w 60"/>
                  <a:gd name="T35" fmla="*/ 663 h 58"/>
                  <a:gd name="T36" fmla="*/ 1030 w 60"/>
                  <a:gd name="T37" fmla="*/ 405 h 58"/>
                  <a:gd name="T38" fmla="*/ 1186 w 60"/>
                  <a:gd name="T39" fmla="*/ 247 h 58"/>
                  <a:gd name="T40" fmla="*/ 1370 w 60"/>
                  <a:gd name="T41" fmla="*/ 0 h 58"/>
                  <a:gd name="T42" fmla="*/ 1802 w 60"/>
                  <a:gd name="T43" fmla="*/ 92 h 58"/>
                  <a:gd name="T44" fmla="*/ 2199 w 60"/>
                  <a:gd name="T45" fmla="*/ 247 h 58"/>
                  <a:gd name="T46" fmla="*/ 2633 w 60"/>
                  <a:gd name="T47" fmla="*/ 346 h 58"/>
                  <a:gd name="T48" fmla="*/ 2973 w 60"/>
                  <a:gd name="T49" fmla="*/ 504 h 5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0"/>
                  <a:gd name="T76" fmla="*/ 0 h 58"/>
                  <a:gd name="T77" fmla="*/ 60 w 60"/>
                  <a:gd name="T78" fmla="*/ 58 h 5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0" h="58">
                    <a:moveTo>
                      <a:pt x="54" y="10"/>
                    </a:moveTo>
                    <a:lnTo>
                      <a:pt x="56" y="16"/>
                    </a:lnTo>
                    <a:lnTo>
                      <a:pt x="57" y="21"/>
                    </a:lnTo>
                    <a:lnTo>
                      <a:pt x="59" y="26"/>
                    </a:lnTo>
                    <a:lnTo>
                      <a:pt x="60" y="32"/>
                    </a:lnTo>
                    <a:lnTo>
                      <a:pt x="56" y="39"/>
                    </a:lnTo>
                    <a:lnTo>
                      <a:pt x="51" y="45"/>
                    </a:lnTo>
                    <a:lnTo>
                      <a:pt x="46" y="51"/>
                    </a:lnTo>
                    <a:lnTo>
                      <a:pt x="41" y="58"/>
                    </a:lnTo>
                    <a:lnTo>
                      <a:pt x="32" y="53"/>
                    </a:lnTo>
                    <a:lnTo>
                      <a:pt x="21" y="50"/>
                    </a:lnTo>
                    <a:lnTo>
                      <a:pt x="10" y="45"/>
                    </a:lnTo>
                    <a:lnTo>
                      <a:pt x="0" y="42"/>
                    </a:lnTo>
                    <a:lnTo>
                      <a:pt x="3" y="35"/>
                    </a:lnTo>
                    <a:lnTo>
                      <a:pt x="6" y="29"/>
                    </a:lnTo>
                    <a:lnTo>
                      <a:pt x="10" y="24"/>
                    </a:lnTo>
                    <a:lnTo>
                      <a:pt x="13" y="18"/>
                    </a:lnTo>
                    <a:lnTo>
                      <a:pt x="16" y="13"/>
                    </a:lnTo>
                    <a:lnTo>
                      <a:pt x="19" y="8"/>
                    </a:lnTo>
                    <a:lnTo>
                      <a:pt x="22" y="5"/>
                    </a:lnTo>
                    <a:lnTo>
                      <a:pt x="25" y="0"/>
                    </a:lnTo>
                    <a:lnTo>
                      <a:pt x="33" y="2"/>
                    </a:lnTo>
                    <a:lnTo>
                      <a:pt x="40" y="5"/>
                    </a:lnTo>
                    <a:lnTo>
                      <a:pt x="48" y="7"/>
                    </a:lnTo>
                    <a:lnTo>
                      <a:pt x="54"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 name="Freeform 803"/>
              <p:cNvSpPr>
                <a:spLocks/>
              </p:cNvSpPr>
              <p:nvPr/>
            </p:nvSpPr>
            <p:spPr bwMode="auto">
              <a:xfrm>
                <a:off x="2002" y="2922"/>
                <a:ext cx="85" cy="78"/>
              </a:xfrm>
              <a:custGeom>
                <a:avLst/>
                <a:gdLst>
                  <a:gd name="T0" fmla="*/ 2442 w 52"/>
                  <a:gd name="T1" fmla="*/ 384 h 48"/>
                  <a:gd name="T2" fmla="*/ 2498 w 52"/>
                  <a:gd name="T3" fmla="*/ 622 h 48"/>
                  <a:gd name="T4" fmla="*/ 2589 w 52"/>
                  <a:gd name="T5" fmla="*/ 863 h 48"/>
                  <a:gd name="T6" fmla="*/ 2589 w 52"/>
                  <a:gd name="T7" fmla="*/ 1090 h 48"/>
                  <a:gd name="T8" fmla="*/ 2648 w 52"/>
                  <a:gd name="T9" fmla="*/ 1326 h 48"/>
                  <a:gd name="T10" fmla="*/ 2498 w 52"/>
                  <a:gd name="T11" fmla="*/ 1554 h 48"/>
                  <a:gd name="T12" fmla="*/ 2249 w 52"/>
                  <a:gd name="T13" fmla="*/ 1792 h 48"/>
                  <a:gd name="T14" fmla="*/ 2022 w 52"/>
                  <a:gd name="T15" fmla="*/ 2100 h 48"/>
                  <a:gd name="T16" fmla="*/ 1836 w 52"/>
                  <a:gd name="T17" fmla="*/ 2334 h 48"/>
                  <a:gd name="T18" fmla="*/ 1376 w 52"/>
                  <a:gd name="T19" fmla="*/ 2189 h 48"/>
                  <a:gd name="T20" fmla="*/ 969 w 52"/>
                  <a:gd name="T21" fmla="*/ 1952 h 48"/>
                  <a:gd name="T22" fmla="*/ 481 w 52"/>
                  <a:gd name="T23" fmla="*/ 1792 h 48"/>
                  <a:gd name="T24" fmla="*/ 0 w 52"/>
                  <a:gd name="T25" fmla="*/ 1643 h 48"/>
                  <a:gd name="T26" fmla="*/ 150 w 52"/>
                  <a:gd name="T27" fmla="*/ 1402 h 48"/>
                  <a:gd name="T28" fmla="*/ 245 w 52"/>
                  <a:gd name="T29" fmla="*/ 1159 h 48"/>
                  <a:gd name="T30" fmla="*/ 400 w 52"/>
                  <a:gd name="T31" fmla="*/ 921 h 48"/>
                  <a:gd name="T32" fmla="*/ 551 w 52"/>
                  <a:gd name="T33" fmla="*/ 713 h 48"/>
                  <a:gd name="T34" fmla="*/ 721 w 52"/>
                  <a:gd name="T35" fmla="*/ 531 h 48"/>
                  <a:gd name="T36" fmla="*/ 879 w 52"/>
                  <a:gd name="T37" fmla="*/ 327 h 48"/>
                  <a:gd name="T38" fmla="*/ 969 w 52"/>
                  <a:gd name="T39" fmla="*/ 145 h 48"/>
                  <a:gd name="T40" fmla="*/ 1123 w 52"/>
                  <a:gd name="T41" fmla="*/ 0 h 48"/>
                  <a:gd name="T42" fmla="*/ 1437 w 52"/>
                  <a:gd name="T43" fmla="*/ 89 h 48"/>
                  <a:gd name="T44" fmla="*/ 1769 w 52"/>
                  <a:gd name="T45" fmla="*/ 236 h 48"/>
                  <a:gd name="T46" fmla="*/ 2100 w 52"/>
                  <a:gd name="T47" fmla="*/ 327 h 48"/>
                  <a:gd name="T48" fmla="*/ 2442 w 52"/>
                  <a:gd name="T49" fmla="*/ 384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
                  <a:gd name="T76" fmla="*/ 0 h 48"/>
                  <a:gd name="T77" fmla="*/ 52 w 52"/>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 h="48">
                    <a:moveTo>
                      <a:pt x="48" y="8"/>
                    </a:moveTo>
                    <a:lnTo>
                      <a:pt x="49" y="13"/>
                    </a:lnTo>
                    <a:lnTo>
                      <a:pt x="51" y="18"/>
                    </a:lnTo>
                    <a:lnTo>
                      <a:pt x="51" y="22"/>
                    </a:lnTo>
                    <a:lnTo>
                      <a:pt x="52" y="27"/>
                    </a:lnTo>
                    <a:lnTo>
                      <a:pt x="49" y="32"/>
                    </a:lnTo>
                    <a:lnTo>
                      <a:pt x="44" y="37"/>
                    </a:lnTo>
                    <a:lnTo>
                      <a:pt x="40" y="43"/>
                    </a:lnTo>
                    <a:lnTo>
                      <a:pt x="36" y="48"/>
                    </a:lnTo>
                    <a:lnTo>
                      <a:pt x="27" y="45"/>
                    </a:lnTo>
                    <a:lnTo>
                      <a:pt x="19" y="40"/>
                    </a:lnTo>
                    <a:lnTo>
                      <a:pt x="9" y="37"/>
                    </a:lnTo>
                    <a:lnTo>
                      <a:pt x="0" y="34"/>
                    </a:lnTo>
                    <a:lnTo>
                      <a:pt x="3" y="29"/>
                    </a:lnTo>
                    <a:lnTo>
                      <a:pt x="5" y="24"/>
                    </a:lnTo>
                    <a:lnTo>
                      <a:pt x="8" y="19"/>
                    </a:lnTo>
                    <a:lnTo>
                      <a:pt x="11" y="15"/>
                    </a:lnTo>
                    <a:lnTo>
                      <a:pt x="14" y="11"/>
                    </a:lnTo>
                    <a:lnTo>
                      <a:pt x="17" y="7"/>
                    </a:lnTo>
                    <a:lnTo>
                      <a:pt x="19" y="3"/>
                    </a:lnTo>
                    <a:lnTo>
                      <a:pt x="22" y="0"/>
                    </a:lnTo>
                    <a:lnTo>
                      <a:pt x="28" y="2"/>
                    </a:lnTo>
                    <a:lnTo>
                      <a:pt x="35" y="5"/>
                    </a:lnTo>
                    <a:lnTo>
                      <a:pt x="41" y="7"/>
                    </a:lnTo>
                    <a:lnTo>
                      <a:pt x="48" y="8"/>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4" name="Freeform 804"/>
              <p:cNvSpPr>
                <a:spLocks/>
              </p:cNvSpPr>
              <p:nvPr/>
            </p:nvSpPr>
            <p:spPr bwMode="auto">
              <a:xfrm>
                <a:off x="2059" y="2935"/>
                <a:ext cx="28" cy="65"/>
              </a:xfrm>
              <a:custGeom>
                <a:avLst/>
                <a:gdLst>
                  <a:gd name="T0" fmla="*/ 0 w 17"/>
                  <a:gd name="T1" fmla="*/ 679 h 40"/>
                  <a:gd name="T2" fmla="*/ 0 w 17"/>
                  <a:gd name="T3" fmla="*/ 1011 h 40"/>
                  <a:gd name="T4" fmla="*/ 0 w 17"/>
                  <a:gd name="T5" fmla="*/ 1305 h 40"/>
                  <a:gd name="T6" fmla="*/ 0 w 17"/>
                  <a:gd name="T7" fmla="*/ 1643 h 40"/>
                  <a:gd name="T8" fmla="*/ 58 w 17"/>
                  <a:gd name="T9" fmla="*/ 1944 h 40"/>
                  <a:gd name="T10" fmla="*/ 260 w 17"/>
                  <a:gd name="T11" fmla="*/ 1708 h 40"/>
                  <a:gd name="T12" fmla="*/ 499 w 17"/>
                  <a:gd name="T13" fmla="*/ 1402 h 40"/>
                  <a:gd name="T14" fmla="*/ 764 w 17"/>
                  <a:gd name="T15" fmla="*/ 1159 h 40"/>
                  <a:gd name="T16" fmla="*/ 919 w 17"/>
                  <a:gd name="T17" fmla="*/ 921 h 40"/>
                  <a:gd name="T18" fmla="*/ 863 w 17"/>
                  <a:gd name="T19" fmla="*/ 679 h 40"/>
                  <a:gd name="T20" fmla="*/ 764 w 17"/>
                  <a:gd name="T21" fmla="*/ 475 h 40"/>
                  <a:gd name="T22" fmla="*/ 705 w 17"/>
                  <a:gd name="T23" fmla="*/ 236 h 40"/>
                  <a:gd name="T24" fmla="*/ 595 w 17"/>
                  <a:gd name="T25" fmla="*/ 0 h 40"/>
                  <a:gd name="T26" fmla="*/ 428 w 17"/>
                  <a:gd name="T27" fmla="*/ 145 h 40"/>
                  <a:gd name="T28" fmla="*/ 318 w 17"/>
                  <a:gd name="T29" fmla="*/ 327 h 40"/>
                  <a:gd name="T30" fmla="*/ 158 w 17"/>
                  <a:gd name="T31" fmla="*/ 531 h 40"/>
                  <a:gd name="T32" fmla="*/ 0 w 17"/>
                  <a:gd name="T33" fmla="*/ 679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
                  <a:gd name="T52" fmla="*/ 0 h 40"/>
                  <a:gd name="T53" fmla="*/ 17 w 17"/>
                  <a:gd name="T54" fmla="*/ 40 h 4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 h="40">
                    <a:moveTo>
                      <a:pt x="0" y="14"/>
                    </a:moveTo>
                    <a:lnTo>
                      <a:pt x="0" y="21"/>
                    </a:lnTo>
                    <a:lnTo>
                      <a:pt x="0" y="27"/>
                    </a:lnTo>
                    <a:lnTo>
                      <a:pt x="0" y="34"/>
                    </a:lnTo>
                    <a:lnTo>
                      <a:pt x="1" y="40"/>
                    </a:lnTo>
                    <a:lnTo>
                      <a:pt x="5" y="35"/>
                    </a:lnTo>
                    <a:lnTo>
                      <a:pt x="9" y="29"/>
                    </a:lnTo>
                    <a:lnTo>
                      <a:pt x="14" y="24"/>
                    </a:lnTo>
                    <a:lnTo>
                      <a:pt x="17" y="19"/>
                    </a:lnTo>
                    <a:lnTo>
                      <a:pt x="16" y="14"/>
                    </a:lnTo>
                    <a:lnTo>
                      <a:pt x="14" y="10"/>
                    </a:lnTo>
                    <a:lnTo>
                      <a:pt x="13" y="5"/>
                    </a:lnTo>
                    <a:lnTo>
                      <a:pt x="11" y="0"/>
                    </a:lnTo>
                    <a:lnTo>
                      <a:pt x="8" y="3"/>
                    </a:lnTo>
                    <a:lnTo>
                      <a:pt x="6" y="7"/>
                    </a:lnTo>
                    <a:lnTo>
                      <a:pt x="3" y="11"/>
                    </a:lnTo>
                    <a:lnTo>
                      <a:pt x="0" y="14"/>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5" name="Freeform 805"/>
              <p:cNvSpPr>
                <a:spLocks/>
              </p:cNvSpPr>
              <p:nvPr/>
            </p:nvSpPr>
            <p:spPr bwMode="auto">
              <a:xfrm>
                <a:off x="2020" y="2922"/>
                <a:ext cx="60" cy="39"/>
              </a:xfrm>
              <a:custGeom>
                <a:avLst/>
                <a:gdLst>
                  <a:gd name="T0" fmla="*/ 1764 w 37"/>
                  <a:gd name="T1" fmla="*/ 384 h 24"/>
                  <a:gd name="T2" fmla="*/ 1604 w 37"/>
                  <a:gd name="T3" fmla="*/ 622 h 24"/>
                  <a:gd name="T4" fmla="*/ 1435 w 37"/>
                  <a:gd name="T5" fmla="*/ 774 h 24"/>
                  <a:gd name="T6" fmla="*/ 1289 w 37"/>
                  <a:gd name="T7" fmla="*/ 1011 h 24"/>
                  <a:gd name="T8" fmla="*/ 1143 w 37"/>
                  <a:gd name="T9" fmla="*/ 1159 h 24"/>
                  <a:gd name="T10" fmla="*/ 816 w 37"/>
                  <a:gd name="T11" fmla="*/ 1011 h 24"/>
                  <a:gd name="T12" fmla="*/ 524 w 37"/>
                  <a:gd name="T13" fmla="*/ 921 h 24"/>
                  <a:gd name="T14" fmla="*/ 289 w 37"/>
                  <a:gd name="T15" fmla="*/ 774 h 24"/>
                  <a:gd name="T16" fmla="*/ 0 w 37"/>
                  <a:gd name="T17" fmla="*/ 713 h 24"/>
                  <a:gd name="T18" fmla="*/ 144 w 37"/>
                  <a:gd name="T19" fmla="*/ 531 h 24"/>
                  <a:gd name="T20" fmla="*/ 289 w 37"/>
                  <a:gd name="T21" fmla="*/ 327 h 24"/>
                  <a:gd name="T22" fmla="*/ 379 w 37"/>
                  <a:gd name="T23" fmla="*/ 145 h 24"/>
                  <a:gd name="T24" fmla="*/ 524 w 37"/>
                  <a:gd name="T25" fmla="*/ 0 h 24"/>
                  <a:gd name="T26" fmla="*/ 816 w 37"/>
                  <a:gd name="T27" fmla="*/ 89 h 24"/>
                  <a:gd name="T28" fmla="*/ 1143 w 37"/>
                  <a:gd name="T29" fmla="*/ 145 h 24"/>
                  <a:gd name="T30" fmla="*/ 1435 w 37"/>
                  <a:gd name="T31" fmla="*/ 327 h 24"/>
                  <a:gd name="T32" fmla="*/ 1764 w 37"/>
                  <a:gd name="T33" fmla="*/ 384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
                  <a:gd name="T52" fmla="*/ 0 h 24"/>
                  <a:gd name="T53" fmla="*/ 37 w 37"/>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 h="24">
                    <a:moveTo>
                      <a:pt x="37" y="8"/>
                    </a:moveTo>
                    <a:lnTo>
                      <a:pt x="33" y="13"/>
                    </a:lnTo>
                    <a:lnTo>
                      <a:pt x="30" y="16"/>
                    </a:lnTo>
                    <a:lnTo>
                      <a:pt x="27" y="21"/>
                    </a:lnTo>
                    <a:lnTo>
                      <a:pt x="24" y="24"/>
                    </a:lnTo>
                    <a:lnTo>
                      <a:pt x="17" y="21"/>
                    </a:lnTo>
                    <a:lnTo>
                      <a:pt x="11" y="19"/>
                    </a:lnTo>
                    <a:lnTo>
                      <a:pt x="6" y="16"/>
                    </a:lnTo>
                    <a:lnTo>
                      <a:pt x="0" y="15"/>
                    </a:lnTo>
                    <a:lnTo>
                      <a:pt x="3" y="11"/>
                    </a:lnTo>
                    <a:lnTo>
                      <a:pt x="6" y="7"/>
                    </a:lnTo>
                    <a:lnTo>
                      <a:pt x="8" y="3"/>
                    </a:lnTo>
                    <a:lnTo>
                      <a:pt x="11" y="0"/>
                    </a:lnTo>
                    <a:lnTo>
                      <a:pt x="17" y="2"/>
                    </a:lnTo>
                    <a:lnTo>
                      <a:pt x="24" y="3"/>
                    </a:lnTo>
                    <a:lnTo>
                      <a:pt x="30" y="7"/>
                    </a:lnTo>
                    <a:lnTo>
                      <a:pt x="37" y="8"/>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6" name="Freeform 806"/>
              <p:cNvSpPr>
                <a:spLocks/>
              </p:cNvSpPr>
              <p:nvPr/>
            </p:nvSpPr>
            <p:spPr bwMode="auto">
              <a:xfrm>
                <a:off x="2345" y="2971"/>
                <a:ext cx="101" cy="92"/>
              </a:xfrm>
              <a:custGeom>
                <a:avLst/>
                <a:gdLst>
                  <a:gd name="T0" fmla="*/ 2675 w 62"/>
                  <a:gd name="T1" fmla="*/ 518 h 56"/>
                  <a:gd name="T2" fmla="*/ 2742 w 62"/>
                  <a:gd name="T3" fmla="*/ 802 h 56"/>
                  <a:gd name="T4" fmla="*/ 2844 w 62"/>
                  <a:gd name="T5" fmla="*/ 1007 h 56"/>
                  <a:gd name="T6" fmla="*/ 2991 w 62"/>
                  <a:gd name="T7" fmla="*/ 1398 h 56"/>
                  <a:gd name="T8" fmla="*/ 3087 w 62"/>
                  <a:gd name="T9" fmla="*/ 1654 h 56"/>
                  <a:gd name="T10" fmla="*/ 2844 w 62"/>
                  <a:gd name="T11" fmla="*/ 1960 h 56"/>
                  <a:gd name="T12" fmla="*/ 2585 w 62"/>
                  <a:gd name="T13" fmla="*/ 2297 h 56"/>
                  <a:gd name="T14" fmla="*/ 2338 w 62"/>
                  <a:gd name="T15" fmla="*/ 2661 h 56"/>
                  <a:gd name="T16" fmla="*/ 2041 w 62"/>
                  <a:gd name="T17" fmla="*/ 2967 h 56"/>
                  <a:gd name="T18" fmla="*/ 1548 w 62"/>
                  <a:gd name="T19" fmla="*/ 2813 h 56"/>
                  <a:gd name="T20" fmla="*/ 1008 w 62"/>
                  <a:gd name="T21" fmla="*/ 2565 h 56"/>
                  <a:gd name="T22" fmla="*/ 541 w 62"/>
                  <a:gd name="T23" fmla="*/ 2400 h 56"/>
                  <a:gd name="T24" fmla="*/ 0 w 62"/>
                  <a:gd name="T25" fmla="*/ 2119 h 56"/>
                  <a:gd name="T26" fmla="*/ 147 w 62"/>
                  <a:gd name="T27" fmla="*/ 1806 h 56"/>
                  <a:gd name="T28" fmla="*/ 295 w 62"/>
                  <a:gd name="T29" fmla="*/ 1415 h 56"/>
                  <a:gd name="T30" fmla="*/ 448 w 62"/>
                  <a:gd name="T31" fmla="*/ 1222 h 56"/>
                  <a:gd name="T32" fmla="*/ 619 w 62"/>
                  <a:gd name="T33" fmla="*/ 851 h 56"/>
                  <a:gd name="T34" fmla="*/ 784 w 62"/>
                  <a:gd name="T35" fmla="*/ 692 h 56"/>
                  <a:gd name="T36" fmla="*/ 950 w 62"/>
                  <a:gd name="T37" fmla="*/ 421 h 56"/>
                  <a:gd name="T38" fmla="*/ 1098 w 62"/>
                  <a:gd name="T39" fmla="*/ 240 h 56"/>
                  <a:gd name="T40" fmla="*/ 1253 w 62"/>
                  <a:gd name="T41" fmla="*/ 0 h 56"/>
                  <a:gd name="T42" fmla="*/ 1642 w 62"/>
                  <a:gd name="T43" fmla="*/ 95 h 56"/>
                  <a:gd name="T44" fmla="*/ 1937 w 62"/>
                  <a:gd name="T45" fmla="*/ 256 h 56"/>
                  <a:gd name="T46" fmla="*/ 2338 w 62"/>
                  <a:gd name="T47" fmla="*/ 394 h 56"/>
                  <a:gd name="T48" fmla="*/ 2675 w 62"/>
                  <a:gd name="T49" fmla="*/ 518 h 5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2"/>
                  <a:gd name="T76" fmla="*/ 0 h 56"/>
                  <a:gd name="T77" fmla="*/ 62 w 62"/>
                  <a:gd name="T78" fmla="*/ 56 h 5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2" h="56">
                    <a:moveTo>
                      <a:pt x="54" y="10"/>
                    </a:moveTo>
                    <a:lnTo>
                      <a:pt x="55" y="15"/>
                    </a:lnTo>
                    <a:lnTo>
                      <a:pt x="57" y="19"/>
                    </a:lnTo>
                    <a:lnTo>
                      <a:pt x="60" y="26"/>
                    </a:lnTo>
                    <a:lnTo>
                      <a:pt x="62" y="31"/>
                    </a:lnTo>
                    <a:lnTo>
                      <a:pt x="57" y="37"/>
                    </a:lnTo>
                    <a:lnTo>
                      <a:pt x="52" y="43"/>
                    </a:lnTo>
                    <a:lnTo>
                      <a:pt x="47" y="50"/>
                    </a:lnTo>
                    <a:lnTo>
                      <a:pt x="41" y="56"/>
                    </a:lnTo>
                    <a:lnTo>
                      <a:pt x="31" y="53"/>
                    </a:lnTo>
                    <a:lnTo>
                      <a:pt x="20" y="48"/>
                    </a:lnTo>
                    <a:lnTo>
                      <a:pt x="11" y="45"/>
                    </a:lnTo>
                    <a:lnTo>
                      <a:pt x="0" y="40"/>
                    </a:lnTo>
                    <a:lnTo>
                      <a:pt x="3" y="34"/>
                    </a:lnTo>
                    <a:lnTo>
                      <a:pt x="6" y="27"/>
                    </a:lnTo>
                    <a:lnTo>
                      <a:pt x="9" y="23"/>
                    </a:lnTo>
                    <a:lnTo>
                      <a:pt x="12" y="16"/>
                    </a:lnTo>
                    <a:lnTo>
                      <a:pt x="16" y="13"/>
                    </a:lnTo>
                    <a:lnTo>
                      <a:pt x="19" y="8"/>
                    </a:lnTo>
                    <a:lnTo>
                      <a:pt x="22" y="4"/>
                    </a:lnTo>
                    <a:lnTo>
                      <a:pt x="25" y="0"/>
                    </a:lnTo>
                    <a:lnTo>
                      <a:pt x="33" y="2"/>
                    </a:lnTo>
                    <a:lnTo>
                      <a:pt x="39" y="5"/>
                    </a:lnTo>
                    <a:lnTo>
                      <a:pt x="47" y="7"/>
                    </a:lnTo>
                    <a:lnTo>
                      <a:pt x="54"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7" name="Freeform 807"/>
              <p:cNvSpPr>
                <a:spLocks/>
              </p:cNvSpPr>
              <p:nvPr/>
            </p:nvSpPr>
            <p:spPr bwMode="auto">
              <a:xfrm>
                <a:off x="2352" y="2979"/>
                <a:ext cx="86" cy="79"/>
              </a:xfrm>
              <a:custGeom>
                <a:avLst/>
                <a:gdLst>
                  <a:gd name="T0" fmla="*/ 2314 w 53"/>
                  <a:gd name="T1" fmla="*/ 423 h 48"/>
                  <a:gd name="T2" fmla="*/ 2397 w 53"/>
                  <a:gd name="T3" fmla="*/ 696 h 48"/>
                  <a:gd name="T4" fmla="*/ 2462 w 53"/>
                  <a:gd name="T5" fmla="*/ 976 h 48"/>
                  <a:gd name="T6" fmla="*/ 2462 w 53"/>
                  <a:gd name="T7" fmla="*/ 1173 h 48"/>
                  <a:gd name="T8" fmla="*/ 2551 w 53"/>
                  <a:gd name="T9" fmla="*/ 1417 h 48"/>
                  <a:gd name="T10" fmla="*/ 2397 w 53"/>
                  <a:gd name="T11" fmla="*/ 1725 h 48"/>
                  <a:gd name="T12" fmla="*/ 2148 w 53"/>
                  <a:gd name="T13" fmla="*/ 1996 h 48"/>
                  <a:gd name="T14" fmla="*/ 1915 w 53"/>
                  <a:gd name="T15" fmla="*/ 2184 h 48"/>
                  <a:gd name="T16" fmla="*/ 1769 w 53"/>
                  <a:gd name="T17" fmla="*/ 2581 h 48"/>
                  <a:gd name="T18" fmla="*/ 1295 w 53"/>
                  <a:gd name="T19" fmla="*/ 2429 h 48"/>
                  <a:gd name="T20" fmla="*/ 910 w 53"/>
                  <a:gd name="T21" fmla="*/ 2168 h 48"/>
                  <a:gd name="T22" fmla="*/ 469 w 53"/>
                  <a:gd name="T23" fmla="*/ 1996 h 48"/>
                  <a:gd name="T24" fmla="*/ 0 w 53"/>
                  <a:gd name="T25" fmla="*/ 1829 h 48"/>
                  <a:gd name="T26" fmla="*/ 178 w 53"/>
                  <a:gd name="T27" fmla="*/ 1568 h 48"/>
                  <a:gd name="T28" fmla="*/ 234 w 53"/>
                  <a:gd name="T29" fmla="*/ 1317 h 48"/>
                  <a:gd name="T30" fmla="*/ 380 w 53"/>
                  <a:gd name="T31" fmla="*/ 1014 h 48"/>
                  <a:gd name="T32" fmla="*/ 469 w 53"/>
                  <a:gd name="T33" fmla="*/ 760 h 48"/>
                  <a:gd name="T34" fmla="*/ 617 w 53"/>
                  <a:gd name="T35" fmla="*/ 593 h 48"/>
                  <a:gd name="T36" fmla="*/ 761 w 53"/>
                  <a:gd name="T37" fmla="*/ 395 h 48"/>
                  <a:gd name="T38" fmla="*/ 910 w 53"/>
                  <a:gd name="T39" fmla="*/ 156 h 48"/>
                  <a:gd name="T40" fmla="*/ 1090 w 53"/>
                  <a:gd name="T41" fmla="*/ 0 h 48"/>
                  <a:gd name="T42" fmla="*/ 1387 w 53"/>
                  <a:gd name="T43" fmla="*/ 95 h 48"/>
                  <a:gd name="T44" fmla="*/ 1679 w 53"/>
                  <a:gd name="T45" fmla="*/ 156 h 48"/>
                  <a:gd name="T46" fmla="*/ 2004 w 53"/>
                  <a:gd name="T47" fmla="*/ 395 h 48"/>
                  <a:gd name="T48" fmla="*/ 2314 w 53"/>
                  <a:gd name="T49" fmla="*/ 423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3"/>
                  <a:gd name="T76" fmla="*/ 0 h 48"/>
                  <a:gd name="T77" fmla="*/ 53 w 53"/>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3" h="48">
                    <a:moveTo>
                      <a:pt x="48" y="8"/>
                    </a:moveTo>
                    <a:lnTo>
                      <a:pt x="50" y="13"/>
                    </a:lnTo>
                    <a:lnTo>
                      <a:pt x="51" y="18"/>
                    </a:lnTo>
                    <a:lnTo>
                      <a:pt x="51" y="22"/>
                    </a:lnTo>
                    <a:lnTo>
                      <a:pt x="53" y="26"/>
                    </a:lnTo>
                    <a:lnTo>
                      <a:pt x="50" y="32"/>
                    </a:lnTo>
                    <a:lnTo>
                      <a:pt x="45" y="37"/>
                    </a:lnTo>
                    <a:lnTo>
                      <a:pt x="40" y="41"/>
                    </a:lnTo>
                    <a:lnTo>
                      <a:pt x="37" y="48"/>
                    </a:lnTo>
                    <a:lnTo>
                      <a:pt x="27" y="45"/>
                    </a:lnTo>
                    <a:lnTo>
                      <a:pt x="19" y="40"/>
                    </a:lnTo>
                    <a:lnTo>
                      <a:pt x="10" y="37"/>
                    </a:lnTo>
                    <a:lnTo>
                      <a:pt x="0" y="34"/>
                    </a:lnTo>
                    <a:lnTo>
                      <a:pt x="4" y="29"/>
                    </a:lnTo>
                    <a:lnTo>
                      <a:pt x="5" y="24"/>
                    </a:lnTo>
                    <a:lnTo>
                      <a:pt x="8" y="19"/>
                    </a:lnTo>
                    <a:lnTo>
                      <a:pt x="10" y="14"/>
                    </a:lnTo>
                    <a:lnTo>
                      <a:pt x="13" y="11"/>
                    </a:lnTo>
                    <a:lnTo>
                      <a:pt x="16" y="7"/>
                    </a:lnTo>
                    <a:lnTo>
                      <a:pt x="19" y="3"/>
                    </a:lnTo>
                    <a:lnTo>
                      <a:pt x="23" y="0"/>
                    </a:lnTo>
                    <a:lnTo>
                      <a:pt x="29" y="2"/>
                    </a:lnTo>
                    <a:lnTo>
                      <a:pt x="35" y="3"/>
                    </a:lnTo>
                    <a:lnTo>
                      <a:pt x="42" y="7"/>
                    </a:lnTo>
                    <a:lnTo>
                      <a:pt x="48" y="8"/>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8" name="Freeform 808"/>
              <p:cNvSpPr>
                <a:spLocks/>
              </p:cNvSpPr>
              <p:nvPr/>
            </p:nvSpPr>
            <p:spPr bwMode="auto">
              <a:xfrm>
                <a:off x="2407" y="2992"/>
                <a:ext cx="31" cy="66"/>
              </a:xfrm>
              <a:custGeom>
                <a:avLst/>
                <a:gdLst>
                  <a:gd name="T0" fmla="*/ 0 w 19"/>
                  <a:gd name="T1" fmla="*/ 774 h 40"/>
                  <a:gd name="T2" fmla="*/ 55 w 19"/>
                  <a:gd name="T3" fmla="*/ 1173 h 40"/>
                  <a:gd name="T4" fmla="*/ 55 w 19"/>
                  <a:gd name="T5" fmla="*/ 1492 h 40"/>
                  <a:gd name="T6" fmla="*/ 55 w 19"/>
                  <a:gd name="T7" fmla="*/ 1802 h 40"/>
                  <a:gd name="T8" fmla="*/ 147 w 19"/>
                  <a:gd name="T9" fmla="*/ 2199 h 40"/>
                  <a:gd name="T10" fmla="*/ 300 w 19"/>
                  <a:gd name="T11" fmla="*/ 1802 h 40"/>
                  <a:gd name="T12" fmla="*/ 548 w 19"/>
                  <a:gd name="T13" fmla="*/ 1596 h 40"/>
                  <a:gd name="T14" fmla="*/ 798 w 19"/>
                  <a:gd name="T15" fmla="*/ 1333 h 40"/>
                  <a:gd name="T16" fmla="*/ 956 w 19"/>
                  <a:gd name="T17" fmla="*/ 993 h 40"/>
                  <a:gd name="T18" fmla="*/ 865 w 19"/>
                  <a:gd name="T19" fmla="*/ 711 h 40"/>
                  <a:gd name="T20" fmla="*/ 798 w 19"/>
                  <a:gd name="T21" fmla="*/ 431 h 40"/>
                  <a:gd name="T22" fmla="*/ 716 w 19"/>
                  <a:gd name="T23" fmla="*/ 261 h 40"/>
                  <a:gd name="T24" fmla="*/ 640 w 19"/>
                  <a:gd name="T25" fmla="*/ 0 h 40"/>
                  <a:gd name="T26" fmla="*/ 452 w 19"/>
                  <a:gd name="T27" fmla="*/ 158 h 40"/>
                  <a:gd name="T28" fmla="*/ 300 w 19"/>
                  <a:gd name="T29" fmla="*/ 340 h 40"/>
                  <a:gd name="T30" fmla="*/ 147 w 19"/>
                  <a:gd name="T31" fmla="*/ 602 h 40"/>
                  <a:gd name="T32" fmla="*/ 0 w 19"/>
                  <a:gd name="T33" fmla="*/ 774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
                  <a:gd name="T52" fmla="*/ 0 h 40"/>
                  <a:gd name="T53" fmla="*/ 19 w 19"/>
                  <a:gd name="T54" fmla="*/ 40 h 4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 h="40">
                    <a:moveTo>
                      <a:pt x="0" y="14"/>
                    </a:moveTo>
                    <a:lnTo>
                      <a:pt x="1" y="21"/>
                    </a:lnTo>
                    <a:lnTo>
                      <a:pt x="1" y="27"/>
                    </a:lnTo>
                    <a:lnTo>
                      <a:pt x="1" y="33"/>
                    </a:lnTo>
                    <a:lnTo>
                      <a:pt x="3" y="40"/>
                    </a:lnTo>
                    <a:lnTo>
                      <a:pt x="6" y="33"/>
                    </a:lnTo>
                    <a:lnTo>
                      <a:pt x="11" y="29"/>
                    </a:lnTo>
                    <a:lnTo>
                      <a:pt x="16" y="24"/>
                    </a:lnTo>
                    <a:lnTo>
                      <a:pt x="19" y="18"/>
                    </a:lnTo>
                    <a:lnTo>
                      <a:pt x="17" y="13"/>
                    </a:lnTo>
                    <a:lnTo>
                      <a:pt x="16" y="8"/>
                    </a:lnTo>
                    <a:lnTo>
                      <a:pt x="14" y="5"/>
                    </a:lnTo>
                    <a:lnTo>
                      <a:pt x="13" y="0"/>
                    </a:lnTo>
                    <a:lnTo>
                      <a:pt x="9" y="3"/>
                    </a:lnTo>
                    <a:lnTo>
                      <a:pt x="6" y="6"/>
                    </a:lnTo>
                    <a:lnTo>
                      <a:pt x="3" y="11"/>
                    </a:lnTo>
                    <a:lnTo>
                      <a:pt x="0" y="14"/>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 name="Freeform 809"/>
              <p:cNvSpPr>
                <a:spLocks/>
              </p:cNvSpPr>
              <p:nvPr/>
            </p:nvSpPr>
            <p:spPr bwMode="auto">
              <a:xfrm>
                <a:off x="2368" y="2978"/>
                <a:ext cx="62" cy="40"/>
              </a:xfrm>
              <a:custGeom>
                <a:avLst/>
                <a:gdLst>
                  <a:gd name="T0" fmla="*/ 1906 w 38"/>
                  <a:gd name="T1" fmla="*/ 368 h 25"/>
                  <a:gd name="T2" fmla="*/ 1759 w 38"/>
                  <a:gd name="T3" fmla="*/ 504 h 25"/>
                  <a:gd name="T4" fmla="*/ 1607 w 38"/>
                  <a:gd name="T5" fmla="*/ 722 h 25"/>
                  <a:gd name="T6" fmla="*/ 1459 w 38"/>
                  <a:gd name="T7" fmla="*/ 861 h 25"/>
                  <a:gd name="T8" fmla="*/ 1260 w 38"/>
                  <a:gd name="T9" fmla="*/ 1070 h 25"/>
                  <a:gd name="T10" fmla="*/ 956 w 38"/>
                  <a:gd name="T11" fmla="*/ 942 h 25"/>
                  <a:gd name="T12" fmla="*/ 640 w 38"/>
                  <a:gd name="T13" fmla="*/ 861 h 25"/>
                  <a:gd name="T14" fmla="*/ 300 w 38"/>
                  <a:gd name="T15" fmla="*/ 722 h 25"/>
                  <a:gd name="T16" fmla="*/ 0 w 38"/>
                  <a:gd name="T17" fmla="*/ 643 h 25"/>
                  <a:gd name="T18" fmla="*/ 147 w 38"/>
                  <a:gd name="T19" fmla="*/ 504 h 25"/>
                  <a:gd name="T20" fmla="*/ 300 w 38"/>
                  <a:gd name="T21" fmla="*/ 354 h 25"/>
                  <a:gd name="T22" fmla="*/ 452 w 38"/>
                  <a:gd name="T23" fmla="*/ 138 h 25"/>
                  <a:gd name="T24" fmla="*/ 640 w 38"/>
                  <a:gd name="T25" fmla="*/ 0 h 25"/>
                  <a:gd name="T26" fmla="*/ 956 w 38"/>
                  <a:gd name="T27" fmla="*/ 54 h 25"/>
                  <a:gd name="T28" fmla="*/ 1260 w 38"/>
                  <a:gd name="T29" fmla="*/ 171 h 25"/>
                  <a:gd name="T30" fmla="*/ 1607 w 38"/>
                  <a:gd name="T31" fmla="*/ 274 h 25"/>
                  <a:gd name="T32" fmla="*/ 1906 w 38"/>
                  <a:gd name="T33" fmla="*/ 368 h 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8"/>
                  <a:gd name="T52" fmla="*/ 0 h 25"/>
                  <a:gd name="T53" fmla="*/ 38 w 38"/>
                  <a:gd name="T54" fmla="*/ 25 h 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8" h="25">
                    <a:moveTo>
                      <a:pt x="38" y="9"/>
                    </a:moveTo>
                    <a:lnTo>
                      <a:pt x="35" y="12"/>
                    </a:lnTo>
                    <a:lnTo>
                      <a:pt x="32" y="17"/>
                    </a:lnTo>
                    <a:lnTo>
                      <a:pt x="29" y="20"/>
                    </a:lnTo>
                    <a:lnTo>
                      <a:pt x="25" y="25"/>
                    </a:lnTo>
                    <a:lnTo>
                      <a:pt x="19" y="22"/>
                    </a:lnTo>
                    <a:lnTo>
                      <a:pt x="13" y="20"/>
                    </a:lnTo>
                    <a:lnTo>
                      <a:pt x="6" y="17"/>
                    </a:lnTo>
                    <a:lnTo>
                      <a:pt x="0" y="15"/>
                    </a:lnTo>
                    <a:lnTo>
                      <a:pt x="3" y="12"/>
                    </a:lnTo>
                    <a:lnTo>
                      <a:pt x="6" y="8"/>
                    </a:lnTo>
                    <a:lnTo>
                      <a:pt x="9" y="3"/>
                    </a:lnTo>
                    <a:lnTo>
                      <a:pt x="13" y="0"/>
                    </a:lnTo>
                    <a:lnTo>
                      <a:pt x="19" y="1"/>
                    </a:lnTo>
                    <a:lnTo>
                      <a:pt x="25" y="4"/>
                    </a:lnTo>
                    <a:lnTo>
                      <a:pt x="32" y="6"/>
                    </a:lnTo>
                    <a:lnTo>
                      <a:pt x="38" y="9"/>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 name="Freeform 810"/>
              <p:cNvSpPr>
                <a:spLocks/>
              </p:cNvSpPr>
              <p:nvPr/>
            </p:nvSpPr>
            <p:spPr bwMode="auto">
              <a:xfrm>
                <a:off x="2298" y="3015"/>
                <a:ext cx="101" cy="95"/>
              </a:xfrm>
              <a:custGeom>
                <a:avLst/>
                <a:gdLst>
                  <a:gd name="T0" fmla="*/ 2675 w 62"/>
                  <a:gd name="T1" fmla="*/ 634 h 58"/>
                  <a:gd name="T2" fmla="*/ 2768 w 62"/>
                  <a:gd name="T3" fmla="*/ 826 h 58"/>
                  <a:gd name="T4" fmla="*/ 2914 w 62"/>
                  <a:gd name="T5" fmla="*/ 1086 h 58"/>
                  <a:gd name="T6" fmla="*/ 2991 w 62"/>
                  <a:gd name="T7" fmla="*/ 1389 h 58"/>
                  <a:gd name="T8" fmla="*/ 3087 w 62"/>
                  <a:gd name="T9" fmla="*/ 1640 h 58"/>
                  <a:gd name="T10" fmla="*/ 2844 w 62"/>
                  <a:gd name="T11" fmla="*/ 2031 h 58"/>
                  <a:gd name="T12" fmla="*/ 2585 w 62"/>
                  <a:gd name="T13" fmla="*/ 2334 h 58"/>
                  <a:gd name="T14" fmla="*/ 2372 w 62"/>
                  <a:gd name="T15" fmla="*/ 2663 h 58"/>
                  <a:gd name="T16" fmla="*/ 2136 w 62"/>
                  <a:gd name="T17" fmla="*/ 3015 h 58"/>
                  <a:gd name="T18" fmla="*/ 1587 w 62"/>
                  <a:gd name="T19" fmla="*/ 2784 h 58"/>
                  <a:gd name="T20" fmla="*/ 1098 w 62"/>
                  <a:gd name="T21" fmla="*/ 2583 h 58"/>
                  <a:gd name="T22" fmla="*/ 541 w 62"/>
                  <a:gd name="T23" fmla="*/ 2334 h 58"/>
                  <a:gd name="T24" fmla="*/ 0 w 62"/>
                  <a:gd name="T25" fmla="*/ 2178 h 58"/>
                  <a:gd name="T26" fmla="*/ 147 w 62"/>
                  <a:gd name="T27" fmla="*/ 1792 h 58"/>
                  <a:gd name="T28" fmla="*/ 295 w 62"/>
                  <a:gd name="T29" fmla="*/ 1522 h 58"/>
                  <a:gd name="T30" fmla="*/ 481 w 62"/>
                  <a:gd name="T31" fmla="*/ 1240 h 58"/>
                  <a:gd name="T32" fmla="*/ 634 w 62"/>
                  <a:gd name="T33" fmla="*/ 929 h 58"/>
                  <a:gd name="T34" fmla="*/ 784 w 62"/>
                  <a:gd name="T35" fmla="*/ 663 h 58"/>
                  <a:gd name="T36" fmla="*/ 950 w 62"/>
                  <a:gd name="T37" fmla="*/ 405 h 58"/>
                  <a:gd name="T38" fmla="*/ 1098 w 62"/>
                  <a:gd name="T39" fmla="*/ 247 h 58"/>
                  <a:gd name="T40" fmla="*/ 1253 w 62"/>
                  <a:gd name="T41" fmla="*/ 0 h 58"/>
                  <a:gd name="T42" fmla="*/ 1642 w 62"/>
                  <a:gd name="T43" fmla="*/ 211 h 58"/>
                  <a:gd name="T44" fmla="*/ 2041 w 62"/>
                  <a:gd name="T45" fmla="*/ 247 h 58"/>
                  <a:gd name="T46" fmla="*/ 2372 w 62"/>
                  <a:gd name="T47" fmla="*/ 405 h 58"/>
                  <a:gd name="T48" fmla="*/ 2675 w 62"/>
                  <a:gd name="T49" fmla="*/ 634 h 5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2"/>
                  <a:gd name="T76" fmla="*/ 0 h 58"/>
                  <a:gd name="T77" fmla="*/ 62 w 62"/>
                  <a:gd name="T78" fmla="*/ 58 h 5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2" h="58">
                    <a:moveTo>
                      <a:pt x="54" y="12"/>
                    </a:moveTo>
                    <a:lnTo>
                      <a:pt x="56" y="16"/>
                    </a:lnTo>
                    <a:lnTo>
                      <a:pt x="59" y="21"/>
                    </a:lnTo>
                    <a:lnTo>
                      <a:pt x="60" y="27"/>
                    </a:lnTo>
                    <a:lnTo>
                      <a:pt x="62" y="32"/>
                    </a:lnTo>
                    <a:lnTo>
                      <a:pt x="57" y="39"/>
                    </a:lnTo>
                    <a:lnTo>
                      <a:pt x="52" y="45"/>
                    </a:lnTo>
                    <a:lnTo>
                      <a:pt x="48" y="51"/>
                    </a:lnTo>
                    <a:lnTo>
                      <a:pt x="43" y="58"/>
                    </a:lnTo>
                    <a:lnTo>
                      <a:pt x="32" y="54"/>
                    </a:lnTo>
                    <a:lnTo>
                      <a:pt x="22" y="50"/>
                    </a:lnTo>
                    <a:lnTo>
                      <a:pt x="11" y="45"/>
                    </a:lnTo>
                    <a:lnTo>
                      <a:pt x="0" y="42"/>
                    </a:lnTo>
                    <a:lnTo>
                      <a:pt x="3" y="35"/>
                    </a:lnTo>
                    <a:lnTo>
                      <a:pt x="6" y="29"/>
                    </a:lnTo>
                    <a:lnTo>
                      <a:pt x="10" y="24"/>
                    </a:lnTo>
                    <a:lnTo>
                      <a:pt x="13" y="18"/>
                    </a:lnTo>
                    <a:lnTo>
                      <a:pt x="16" y="13"/>
                    </a:lnTo>
                    <a:lnTo>
                      <a:pt x="19" y="8"/>
                    </a:lnTo>
                    <a:lnTo>
                      <a:pt x="22" y="5"/>
                    </a:lnTo>
                    <a:lnTo>
                      <a:pt x="25" y="0"/>
                    </a:lnTo>
                    <a:lnTo>
                      <a:pt x="33" y="4"/>
                    </a:lnTo>
                    <a:lnTo>
                      <a:pt x="41" y="5"/>
                    </a:lnTo>
                    <a:lnTo>
                      <a:pt x="48" y="8"/>
                    </a:lnTo>
                    <a:lnTo>
                      <a:pt x="5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 name="Freeform 811"/>
              <p:cNvSpPr>
                <a:spLocks/>
              </p:cNvSpPr>
              <p:nvPr/>
            </p:nvSpPr>
            <p:spPr bwMode="auto">
              <a:xfrm>
                <a:off x="2306" y="3023"/>
                <a:ext cx="88" cy="79"/>
              </a:xfrm>
              <a:custGeom>
                <a:avLst/>
                <a:gdLst>
                  <a:gd name="T0" fmla="*/ 2342 w 54"/>
                  <a:gd name="T1" fmla="*/ 523 h 48"/>
                  <a:gd name="T2" fmla="*/ 2433 w 54"/>
                  <a:gd name="T3" fmla="*/ 696 h 48"/>
                  <a:gd name="T4" fmla="*/ 2531 w 54"/>
                  <a:gd name="T5" fmla="*/ 976 h 48"/>
                  <a:gd name="T6" fmla="*/ 2611 w 54"/>
                  <a:gd name="T7" fmla="*/ 1173 h 48"/>
                  <a:gd name="T8" fmla="*/ 2679 w 54"/>
                  <a:gd name="T9" fmla="*/ 1442 h 48"/>
                  <a:gd name="T10" fmla="*/ 2433 w 54"/>
                  <a:gd name="T11" fmla="*/ 1725 h 48"/>
                  <a:gd name="T12" fmla="*/ 2283 w 54"/>
                  <a:gd name="T13" fmla="*/ 1996 h 48"/>
                  <a:gd name="T14" fmla="*/ 2047 w 54"/>
                  <a:gd name="T15" fmla="*/ 2332 h 48"/>
                  <a:gd name="T16" fmla="*/ 1793 w 54"/>
                  <a:gd name="T17" fmla="*/ 2581 h 48"/>
                  <a:gd name="T18" fmla="*/ 1346 w 54"/>
                  <a:gd name="T19" fmla="*/ 2429 h 48"/>
                  <a:gd name="T20" fmla="*/ 953 w 54"/>
                  <a:gd name="T21" fmla="*/ 2184 h 48"/>
                  <a:gd name="T22" fmla="*/ 448 w 54"/>
                  <a:gd name="T23" fmla="*/ 2059 h 48"/>
                  <a:gd name="T24" fmla="*/ 0 w 54"/>
                  <a:gd name="T25" fmla="*/ 1886 h 48"/>
                  <a:gd name="T26" fmla="*/ 147 w 54"/>
                  <a:gd name="T27" fmla="*/ 1606 h 48"/>
                  <a:gd name="T28" fmla="*/ 240 w 54"/>
                  <a:gd name="T29" fmla="*/ 1417 h 48"/>
                  <a:gd name="T30" fmla="*/ 391 w 54"/>
                  <a:gd name="T31" fmla="*/ 1146 h 48"/>
                  <a:gd name="T32" fmla="*/ 448 w 54"/>
                  <a:gd name="T33" fmla="*/ 760 h 48"/>
                  <a:gd name="T34" fmla="*/ 637 w 54"/>
                  <a:gd name="T35" fmla="*/ 593 h 48"/>
                  <a:gd name="T36" fmla="*/ 784 w 54"/>
                  <a:gd name="T37" fmla="*/ 395 h 48"/>
                  <a:gd name="T38" fmla="*/ 953 w 54"/>
                  <a:gd name="T39" fmla="*/ 156 h 48"/>
                  <a:gd name="T40" fmla="*/ 1100 w 54"/>
                  <a:gd name="T41" fmla="*/ 0 h 48"/>
                  <a:gd name="T42" fmla="*/ 1401 w 54"/>
                  <a:gd name="T43" fmla="*/ 95 h 48"/>
                  <a:gd name="T44" fmla="*/ 1747 w 54"/>
                  <a:gd name="T45" fmla="*/ 257 h 48"/>
                  <a:gd name="T46" fmla="*/ 2047 w 54"/>
                  <a:gd name="T47" fmla="*/ 395 h 48"/>
                  <a:gd name="T48" fmla="*/ 2342 w 54"/>
                  <a:gd name="T49" fmla="*/ 523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4"/>
                  <a:gd name="T76" fmla="*/ 0 h 48"/>
                  <a:gd name="T77" fmla="*/ 54 w 54"/>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4" h="48">
                    <a:moveTo>
                      <a:pt x="47" y="10"/>
                    </a:moveTo>
                    <a:lnTo>
                      <a:pt x="49" y="13"/>
                    </a:lnTo>
                    <a:lnTo>
                      <a:pt x="51" y="18"/>
                    </a:lnTo>
                    <a:lnTo>
                      <a:pt x="52" y="22"/>
                    </a:lnTo>
                    <a:lnTo>
                      <a:pt x="54" y="27"/>
                    </a:lnTo>
                    <a:lnTo>
                      <a:pt x="49" y="32"/>
                    </a:lnTo>
                    <a:lnTo>
                      <a:pt x="46" y="37"/>
                    </a:lnTo>
                    <a:lnTo>
                      <a:pt x="41" y="43"/>
                    </a:lnTo>
                    <a:lnTo>
                      <a:pt x="36" y="48"/>
                    </a:lnTo>
                    <a:lnTo>
                      <a:pt x="27" y="45"/>
                    </a:lnTo>
                    <a:lnTo>
                      <a:pt x="19" y="41"/>
                    </a:lnTo>
                    <a:lnTo>
                      <a:pt x="9" y="38"/>
                    </a:lnTo>
                    <a:lnTo>
                      <a:pt x="0" y="35"/>
                    </a:lnTo>
                    <a:lnTo>
                      <a:pt x="3" y="30"/>
                    </a:lnTo>
                    <a:lnTo>
                      <a:pt x="5" y="26"/>
                    </a:lnTo>
                    <a:lnTo>
                      <a:pt x="8" y="21"/>
                    </a:lnTo>
                    <a:lnTo>
                      <a:pt x="9" y="14"/>
                    </a:lnTo>
                    <a:lnTo>
                      <a:pt x="13" y="11"/>
                    </a:lnTo>
                    <a:lnTo>
                      <a:pt x="16" y="7"/>
                    </a:lnTo>
                    <a:lnTo>
                      <a:pt x="19" y="3"/>
                    </a:lnTo>
                    <a:lnTo>
                      <a:pt x="22" y="0"/>
                    </a:lnTo>
                    <a:lnTo>
                      <a:pt x="28" y="2"/>
                    </a:lnTo>
                    <a:lnTo>
                      <a:pt x="35" y="5"/>
                    </a:lnTo>
                    <a:lnTo>
                      <a:pt x="41" y="7"/>
                    </a:lnTo>
                    <a:lnTo>
                      <a:pt x="47" y="10"/>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 name="Freeform 812"/>
              <p:cNvSpPr>
                <a:spLocks/>
              </p:cNvSpPr>
              <p:nvPr/>
            </p:nvSpPr>
            <p:spPr bwMode="auto">
              <a:xfrm>
                <a:off x="2363" y="3040"/>
                <a:ext cx="31" cy="62"/>
              </a:xfrm>
              <a:custGeom>
                <a:avLst/>
                <a:gdLst>
                  <a:gd name="T0" fmla="*/ 0 w 19"/>
                  <a:gd name="T1" fmla="*/ 716 h 38"/>
                  <a:gd name="T2" fmla="*/ 0 w 19"/>
                  <a:gd name="T3" fmla="*/ 1020 h 38"/>
                  <a:gd name="T4" fmla="*/ 55 w 19"/>
                  <a:gd name="T5" fmla="*/ 1260 h 38"/>
                  <a:gd name="T6" fmla="*/ 55 w 19"/>
                  <a:gd name="T7" fmla="*/ 1560 h 38"/>
                  <a:gd name="T8" fmla="*/ 55 w 19"/>
                  <a:gd name="T9" fmla="*/ 1906 h 38"/>
                  <a:gd name="T10" fmla="*/ 300 w 19"/>
                  <a:gd name="T11" fmla="*/ 1664 h 38"/>
                  <a:gd name="T12" fmla="*/ 548 w 19"/>
                  <a:gd name="T13" fmla="*/ 1354 h 38"/>
                  <a:gd name="T14" fmla="*/ 716 w 19"/>
                  <a:gd name="T15" fmla="*/ 1113 h 38"/>
                  <a:gd name="T16" fmla="*/ 956 w 19"/>
                  <a:gd name="T17" fmla="*/ 865 h 38"/>
                  <a:gd name="T18" fmla="*/ 865 w 19"/>
                  <a:gd name="T19" fmla="*/ 625 h 38"/>
                  <a:gd name="T20" fmla="*/ 798 w 19"/>
                  <a:gd name="T21" fmla="*/ 392 h 38"/>
                  <a:gd name="T22" fmla="*/ 716 w 19"/>
                  <a:gd name="T23" fmla="*/ 147 h 38"/>
                  <a:gd name="T24" fmla="*/ 625 w 19"/>
                  <a:gd name="T25" fmla="*/ 0 h 38"/>
                  <a:gd name="T26" fmla="*/ 452 w 19"/>
                  <a:gd name="T27" fmla="*/ 147 h 38"/>
                  <a:gd name="T28" fmla="*/ 300 w 19"/>
                  <a:gd name="T29" fmla="*/ 300 h 38"/>
                  <a:gd name="T30" fmla="*/ 147 w 19"/>
                  <a:gd name="T31" fmla="*/ 548 h 38"/>
                  <a:gd name="T32" fmla="*/ 0 w 19"/>
                  <a:gd name="T33" fmla="*/ 716 h 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
                  <a:gd name="T52" fmla="*/ 0 h 38"/>
                  <a:gd name="T53" fmla="*/ 19 w 19"/>
                  <a:gd name="T54" fmla="*/ 38 h 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 h="38">
                    <a:moveTo>
                      <a:pt x="0" y="14"/>
                    </a:moveTo>
                    <a:lnTo>
                      <a:pt x="0" y="20"/>
                    </a:lnTo>
                    <a:lnTo>
                      <a:pt x="1" y="25"/>
                    </a:lnTo>
                    <a:lnTo>
                      <a:pt x="1" y="31"/>
                    </a:lnTo>
                    <a:lnTo>
                      <a:pt x="1" y="38"/>
                    </a:lnTo>
                    <a:lnTo>
                      <a:pt x="6" y="33"/>
                    </a:lnTo>
                    <a:lnTo>
                      <a:pt x="11" y="27"/>
                    </a:lnTo>
                    <a:lnTo>
                      <a:pt x="14" y="22"/>
                    </a:lnTo>
                    <a:lnTo>
                      <a:pt x="19" y="17"/>
                    </a:lnTo>
                    <a:lnTo>
                      <a:pt x="17" y="12"/>
                    </a:lnTo>
                    <a:lnTo>
                      <a:pt x="16" y="8"/>
                    </a:lnTo>
                    <a:lnTo>
                      <a:pt x="14" y="3"/>
                    </a:lnTo>
                    <a:lnTo>
                      <a:pt x="12" y="0"/>
                    </a:lnTo>
                    <a:lnTo>
                      <a:pt x="9" y="3"/>
                    </a:lnTo>
                    <a:lnTo>
                      <a:pt x="6" y="6"/>
                    </a:lnTo>
                    <a:lnTo>
                      <a:pt x="3" y="11"/>
                    </a:lnTo>
                    <a:lnTo>
                      <a:pt x="0" y="14"/>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3" name="Freeform 813"/>
              <p:cNvSpPr>
                <a:spLocks/>
              </p:cNvSpPr>
              <p:nvPr/>
            </p:nvSpPr>
            <p:spPr bwMode="auto">
              <a:xfrm>
                <a:off x="2321" y="3023"/>
                <a:ext cx="62" cy="40"/>
              </a:xfrm>
              <a:custGeom>
                <a:avLst/>
                <a:gdLst>
                  <a:gd name="T0" fmla="*/ 1906 w 38"/>
                  <a:gd name="T1" fmla="*/ 603 h 24"/>
                  <a:gd name="T2" fmla="*/ 1759 w 38"/>
                  <a:gd name="T3" fmla="*/ 797 h 24"/>
                  <a:gd name="T4" fmla="*/ 1607 w 38"/>
                  <a:gd name="T5" fmla="*/ 963 h 24"/>
                  <a:gd name="T6" fmla="*/ 1459 w 38"/>
                  <a:gd name="T7" fmla="*/ 1250 h 24"/>
                  <a:gd name="T8" fmla="*/ 1302 w 38"/>
                  <a:gd name="T9" fmla="*/ 1445 h 24"/>
                  <a:gd name="T10" fmla="*/ 956 w 38"/>
                  <a:gd name="T11" fmla="*/ 1250 h 24"/>
                  <a:gd name="T12" fmla="*/ 640 w 38"/>
                  <a:gd name="T13" fmla="*/ 1133 h 24"/>
                  <a:gd name="T14" fmla="*/ 336 w 38"/>
                  <a:gd name="T15" fmla="*/ 963 h 24"/>
                  <a:gd name="T16" fmla="*/ 0 w 38"/>
                  <a:gd name="T17" fmla="*/ 812 h 24"/>
                  <a:gd name="T18" fmla="*/ 206 w 38"/>
                  <a:gd name="T19" fmla="*/ 638 h 24"/>
                  <a:gd name="T20" fmla="*/ 336 w 38"/>
                  <a:gd name="T21" fmla="*/ 425 h 24"/>
                  <a:gd name="T22" fmla="*/ 489 w 38"/>
                  <a:gd name="T23" fmla="*/ 172 h 24"/>
                  <a:gd name="T24" fmla="*/ 640 w 38"/>
                  <a:gd name="T25" fmla="*/ 0 h 24"/>
                  <a:gd name="T26" fmla="*/ 956 w 38"/>
                  <a:gd name="T27" fmla="*/ 103 h 24"/>
                  <a:gd name="T28" fmla="*/ 1302 w 38"/>
                  <a:gd name="T29" fmla="*/ 287 h 24"/>
                  <a:gd name="T30" fmla="*/ 1607 w 38"/>
                  <a:gd name="T31" fmla="*/ 425 h 24"/>
                  <a:gd name="T32" fmla="*/ 1906 w 38"/>
                  <a:gd name="T33" fmla="*/ 603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8"/>
                  <a:gd name="T52" fmla="*/ 0 h 24"/>
                  <a:gd name="T53" fmla="*/ 38 w 38"/>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8" h="24">
                    <a:moveTo>
                      <a:pt x="38" y="10"/>
                    </a:moveTo>
                    <a:lnTo>
                      <a:pt x="35" y="13"/>
                    </a:lnTo>
                    <a:lnTo>
                      <a:pt x="32" y="16"/>
                    </a:lnTo>
                    <a:lnTo>
                      <a:pt x="29" y="21"/>
                    </a:lnTo>
                    <a:lnTo>
                      <a:pt x="26" y="24"/>
                    </a:lnTo>
                    <a:lnTo>
                      <a:pt x="19" y="21"/>
                    </a:lnTo>
                    <a:lnTo>
                      <a:pt x="13" y="19"/>
                    </a:lnTo>
                    <a:lnTo>
                      <a:pt x="7" y="16"/>
                    </a:lnTo>
                    <a:lnTo>
                      <a:pt x="0" y="14"/>
                    </a:lnTo>
                    <a:lnTo>
                      <a:pt x="4" y="11"/>
                    </a:lnTo>
                    <a:lnTo>
                      <a:pt x="7" y="7"/>
                    </a:lnTo>
                    <a:lnTo>
                      <a:pt x="10" y="3"/>
                    </a:lnTo>
                    <a:lnTo>
                      <a:pt x="13" y="0"/>
                    </a:lnTo>
                    <a:lnTo>
                      <a:pt x="19" y="2"/>
                    </a:lnTo>
                    <a:lnTo>
                      <a:pt x="26" y="5"/>
                    </a:lnTo>
                    <a:lnTo>
                      <a:pt x="32" y="7"/>
                    </a:lnTo>
                    <a:lnTo>
                      <a:pt x="38" y="10"/>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4" name="Freeform 814"/>
              <p:cNvSpPr>
                <a:spLocks/>
              </p:cNvSpPr>
              <p:nvPr/>
            </p:nvSpPr>
            <p:spPr bwMode="auto">
              <a:xfrm>
                <a:off x="2061" y="2938"/>
                <a:ext cx="101" cy="93"/>
              </a:xfrm>
              <a:custGeom>
                <a:avLst/>
                <a:gdLst>
                  <a:gd name="T0" fmla="*/ 2675 w 62"/>
                  <a:gd name="T1" fmla="*/ 452 h 57"/>
                  <a:gd name="T2" fmla="*/ 2768 w 62"/>
                  <a:gd name="T3" fmla="*/ 798 h 57"/>
                  <a:gd name="T4" fmla="*/ 2914 w 62"/>
                  <a:gd name="T5" fmla="*/ 1020 h 57"/>
                  <a:gd name="T6" fmla="*/ 3009 w 62"/>
                  <a:gd name="T7" fmla="*/ 1260 h 57"/>
                  <a:gd name="T8" fmla="*/ 3087 w 62"/>
                  <a:gd name="T9" fmla="*/ 1607 h 57"/>
                  <a:gd name="T10" fmla="*/ 2857 w 62"/>
                  <a:gd name="T11" fmla="*/ 1906 h 57"/>
                  <a:gd name="T12" fmla="*/ 2611 w 62"/>
                  <a:gd name="T13" fmla="*/ 2209 h 57"/>
                  <a:gd name="T14" fmla="*/ 2372 w 62"/>
                  <a:gd name="T15" fmla="*/ 2545 h 57"/>
                  <a:gd name="T16" fmla="*/ 2136 w 62"/>
                  <a:gd name="T17" fmla="*/ 2870 h 57"/>
                  <a:gd name="T18" fmla="*/ 1587 w 62"/>
                  <a:gd name="T19" fmla="*/ 2622 h 57"/>
                  <a:gd name="T20" fmla="*/ 1033 w 62"/>
                  <a:gd name="T21" fmla="*/ 2470 h 57"/>
                  <a:gd name="T22" fmla="*/ 481 w 62"/>
                  <a:gd name="T23" fmla="*/ 2209 h 57"/>
                  <a:gd name="T24" fmla="*/ 0 w 62"/>
                  <a:gd name="T25" fmla="*/ 2056 h 57"/>
                  <a:gd name="T26" fmla="*/ 204 w 62"/>
                  <a:gd name="T27" fmla="*/ 1759 h 57"/>
                  <a:gd name="T28" fmla="*/ 332 w 62"/>
                  <a:gd name="T29" fmla="*/ 1411 h 57"/>
                  <a:gd name="T30" fmla="*/ 481 w 62"/>
                  <a:gd name="T31" fmla="*/ 1202 h 57"/>
                  <a:gd name="T32" fmla="*/ 634 w 62"/>
                  <a:gd name="T33" fmla="*/ 865 h 57"/>
                  <a:gd name="T34" fmla="*/ 784 w 62"/>
                  <a:gd name="T35" fmla="*/ 625 h 57"/>
                  <a:gd name="T36" fmla="*/ 1033 w 62"/>
                  <a:gd name="T37" fmla="*/ 392 h 57"/>
                  <a:gd name="T38" fmla="*/ 1189 w 62"/>
                  <a:gd name="T39" fmla="*/ 240 h 57"/>
                  <a:gd name="T40" fmla="*/ 1346 w 62"/>
                  <a:gd name="T41" fmla="*/ 0 h 57"/>
                  <a:gd name="T42" fmla="*/ 1683 w 62"/>
                  <a:gd name="T43" fmla="*/ 55 h 57"/>
                  <a:gd name="T44" fmla="*/ 1986 w 62"/>
                  <a:gd name="T45" fmla="*/ 240 h 57"/>
                  <a:gd name="T46" fmla="*/ 2372 w 62"/>
                  <a:gd name="T47" fmla="*/ 300 h 57"/>
                  <a:gd name="T48" fmla="*/ 2675 w 62"/>
                  <a:gd name="T49" fmla="*/ 452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2"/>
                  <a:gd name="T76" fmla="*/ 0 h 57"/>
                  <a:gd name="T77" fmla="*/ 62 w 62"/>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2" h="57">
                    <a:moveTo>
                      <a:pt x="54" y="9"/>
                    </a:moveTo>
                    <a:lnTo>
                      <a:pt x="56" y="16"/>
                    </a:lnTo>
                    <a:lnTo>
                      <a:pt x="59" y="20"/>
                    </a:lnTo>
                    <a:lnTo>
                      <a:pt x="61" y="25"/>
                    </a:lnTo>
                    <a:lnTo>
                      <a:pt x="62" y="32"/>
                    </a:lnTo>
                    <a:lnTo>
                      <a:pt x="58" y="38"/>
                    </a:lnTo>
                    <a:lnTo>
                      <a:pt x="53" y="44"/>
                    </a:lnTo>
                    <a:lnTo>
                      <a:pt x="48" y="51"/>
                    </a:lnTo>
                    <a:lnTo>
                      <a:pt x="43" y="57"/>
                    </a:lnTo>
                    <a:lnTo>
                      <a:pt x="32" y="52"/>
                    </a:lnTo>
                    <a:lnTo>
                      <a:pt x="21" y="49"/>
                    </a:lnTo>
                    <a:lnTo>
                      <a:pt x="10" y="44"/>
                    </a:lnTo>
                    <a:lnTo>
                      <a:pt x="0" y="41"/>
                    </a:lnTo>
                    <a:lnTo>
                      <a:pt x="4" y="35"/>
                    </a:lnTo>
                    <a:lnTo>
                      <a:pt x="7" y="28"/>
                    </a:lnTo>
                    <a:lnTo>
                      <a:pt x="10" y="24"/>
                    </a:lnTo>
                    <a:lnTo>
                      <a:pt x="13" y="17"/>
                    </a:lnTo>
                    <a:lnTo>
                      <a:pt x="16" y="12"/>
                    </a:lnTo>
                    <a:lnTo>
                      <a:pt x="21" y="8"/>
                    </a:lnTo>
                    <a:lnTo>
                      <a:pt x="24" y="5"/>
                    </a:lnTo>
                    <a:lnTo>
                      <a:pt x="27" y="0"/>
                    </a:lnTo>
                    <a:lnTo>
                      <a:pt x="34" y="1"/>
                    </a:lnTo>
                    <a:lnTo>
                      <a:pt x="40" y="5"/>
                    </a:lnTo>
                    <a:lnTo>
                      <a:pt x="48" y="6"/>
                    </a:lnTo>
                    <a:lnTo>
                      <a:pt x="54"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5" name="Freeform 815"/>
              <p:cNvSpPr>
                <a:spLocks/>
              </p:cNvSpPr>
              <p:nvPr/>
            </p:nvSpPr>
            <p:spPr bwMode="auto">
              <a:xfrm>
                <a:off x="2069" y="2946"/>
                <a:ext cx="86" cy="77"/>
              </a:xfrm>
              <a:custGeom>
                <a:avLst/>
                <a:gdLst>
                  <a:gd name="T0" fmla="*/ 2314 w 53"/>
                  <a:gd name="T1" fmla="*/ 346 h 47"/>
                  <a:gd name="T2" fmla="*/ 2372 w 53"/>
                  <a:gd name="T3" fmla="*/ 634 h 47"/>
                  <a:gd name="T4" fmla="*/ 2462 w 53"/>
                  <a:gd name="T5" fmla="*/ 888 h 47"/>
                  <a:gd name="T6" fmla="*/ 2462 w 53"/>
                  <a:gd name="T7" fmla="*/ 1144 h 47"/>
                  <a:gd name="T8" fmla="*/ 2551 w 53"/>
                  <a:gd name="T9" fmla="*/ 1391 h 47"/>
                  <a:gd name="T10" fmla="*/ 2372 w 53"/>
                  <a:gd name="T11" fmla="*/ 1627 h 47"/>
                  <a:gd name="T12" fmla="*/ 2148 w 53"/>
                  <a:gd name="T13" fmla="*/ 1874 h 47"/>
                  <a:gd name="T14" fmla="*/ 1915 w 53"/>
                  <a:gd name="T15" fmla="*/ 2182 h 47"/>
                  <a:gd name="T16" fmla="*/ 1769 w 53"/>
                  <a:gd name="T17" fmla="*/ 2426 h 47"/>
                  <a:gd name="T18" fmla="*/ 1295 w 53"/>
                  <a:gd name="T19" fmla="*/ 2279 h 47"/>
                  <a:gd name="T20" fmla="*/ 910 w 53"/>
                  <a:gd name="T21" fmla="*/ 2031 h 47"/>
                  <a:gd name="T22" fmla="*/ 469 w 53"/>
                  <a:gd name="T23" fmla="*/ 1874 h 47"/>
                  <a:gd name="T24" fmla="*/ 0 w 53"/>
                  <a:gd name="T25" fmla="*/ 1702 h 47"/>
                  <a:gd name="T26" fmla="*/ 144 w 53"/>
                  <a:gd name="T27" fmla="*/ 1455 h 47"/>
                  <a:gd name="T28" fmla="*/ 234 w 53"/>
                  <a:gd name="T29" fmla="*/ 1206 h 47"/>
                  <a:gd name="T30" fmla="*/ 380 w 53"/>
                  <a:gd name="T31" fmla="*/ 993 h 47"/>
                  <a:gd name="T32" fmla="*/ 527 w 53"/>
                  <a:gd name="T33" fmla="*/ 736 h 47"/>
                  <a:gd name="T34" fmla="*/ 672 w 53"/>
                  <a:gd name="T35" fmla="*/ 567 h 47"/>
                  <a:gd name="T36" fmla="*/ 855 w 53"/>
                  <a:gd name="T37" fmla="*/ 308 h 47"/>
                  <a:gd name="T38" fmla="*/ 910 w 53"/>
                  <a:gd name="T39" fmla="*/ 151 h 47"/>
                  <a:gd name="T40" fmla="*/ 1058 w 53"/>
                  <a:gd name="T41" fmla="*/ 0 h 47"/>
                  <a:gd name="T42" fmla="*/ 1387 w 53"/>
                  <a:gd name="T43" fmla="*/ 56 h 47"/>
                  <a:gd name="T44" fmla="*/ 1679 w 53"/>
                  <a:gd name="T45" fmla="*/ 211 h 47"/>
                  <a:gd name="T46" fmla="*/ 1991 w 53"/>
                  <a:gd name="T47" fmla="*/ 308 h 47"/>
                  <a:gd name="T48" fmla="*/ 2314 w 53"/>
                  <a:gd name="T49" fmla="*/ 346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3"/>
                  <a:gd name="T76" fmla="*/ 0 h 47"/>
                  <a:gd name="T77" fmla="*/ 53 w 53"/>
                  <a:gd name="T78" fmla="*/ 47 h 4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3" h="47">
                    <a:moveTo>
                      <a:pt x="48" y="7"/>
                    </a:moveTo>
                    <a:lnTo>
                      <a:pt x="49" y="12"/>
                    </a:lnTo>
                    <a:lnTo>
                      <a:pt x="51" y="17"/>
                    </a:lnTo>
                    <a:lnTo>
                      <a:pt x="51" y="22"/>
                    </a:lnTo>
                    <a:lnTo>
                      <a:pt x="53" y="27"/>
                    </a:lnTo>
                    <a:lnTo>
                      <a:pt x="49" y="31"/>
                    </a:lnTo>
                    <a:lnTo>
                      <a:pt x="45" y="36"/>
                    </a:lnTo>
                    <a:lnTo>
                      <a:pt x="40" y="42"/>
                    </a:lnTo>
                    <a:lnTo>
                      <a:pt x="37" y="47"/>
                    </a:lnTo>
                    <a:lnTo>
                      <a:pt x="27" y="44"/>
                    </a:lnTo>
                    <a:lnTo>
                      <a:pt x="19" y="39"/>
                    </a:lnTo>
                    <a:lnTo>
                      <a:pt x="10" y="36"/>
                    </a:lnTo>
                    <a:lnTo>
                      <a:pt x="0" y="33"/>
                    </a:lnTo>
                    <a:lnTo>
                      <a:pt x="3" y="28"/>
                    </a:lnTo>
                    <a:lnTo>
                      <a:pt x="5" y="23"/>
                    </a:lnTo>
                    <a:lnTo>
                      <a:pt x="8" y="19"/>
                    </a:lnTo>
                    <a:lnTo>
                      <a:pt x="11" y="14"/>
                    </a:lnTo>
                    <a:lnTo>
                      <a:pt x="14" y="11"/>
                    </a:lnTo>
                    <a:lnTo>
                      <a:pt x="18" y="6"/>
                    </a:lnTo>
                    <a:lnTo>
                      <a:pt x="19" y="3"/>
                    </a:lnTo>
                    <a:lnTo>
                      <a:pt x="22" y="0"/>
                    </a:lnTo>
                    <a:lnTo>
                      <a:pt x="29" y="1"/>
                    </a:lnTo>
                    <a:lnTo>
                      <a:pt x="35" y="4"/>
                    </a:lnTo>
                    <a:lnTo>
                      <a:pt x="41" y="6"/>
                    </a:lnTo>
                    <a:lnTo>
                      <a:pt x="48" y="7"/>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6" name="Freeform 816"/>
              <p:cNvSpPr>
                <a:spLocks/>
              </p:cNvSpPr>
              <p:nvPr/>
            </p:nvSpPr>
            <p:spPr bwMode="auto">
              <a:xfrm>
                <a:off x="2126" y="2958"/>
                <a:ext cx="29" cy="65"/>
              </a:xfrm>
              <a:custGeom>
                <a:avLst/>
                <a:gdLst>
                  <a:gd name="T0" fmla="*/ 0 w 18"/>
                  <a:gd name="T1" fmla="*/ 713 h 40"/>
                  <a:gd name="T2" fmla="*/ 0 w 18"/>
                  <a:gd name="T3" fmla="*/ 1011 h 40"/>
                  <a:gd name="T4" fmla="*/ 0 w 18"/>
                  <a:gd name="T5" fmla="*/ 1305 h 40"/>
                  <a:gd name="T6" fmla="*/ 0 w 18"/>
                  <a:gd name="T7" fmla="*/ 1643 h 40"/>
                  <a:gd name="T8" fmla="*/ 89 w 18"/>
                  <a:gd name="T9" fmla="*/ 1944 h 40"/>
                  <a:gd name="T10" fmla="*/ 230 w 18"/>
                  <a:gd name="T11" fmla="*/ 1708 h 40"/>
                  <a:gd name="T12" fmla="*/ 459 w 18"/>
                  <a:gd name="T13" fmla="*/ 1402 h 40"/>
                  <a:gd name="T14" fmla="*/ 651 w 18"/>
                  <a:gd name="T15" fmla="*/ 1159 h 40"/>
                  <a:gd name="T16" fmla="*/ 823 w 18"/>
                  <a:gd name="T17" fmla="*/ 996 h 40"/>
                  <a:gd name="T18" fmla="*/ 740 w 18"/>
                  <a:gd name="T19" fmla="*/ 713 h 40"/>
                  <a:gd name="T20" fmla="*/ 740 w 18"/>
                  <a:gd name="T21" fmla="*/ 475 h 40"/>
                  <a:gd name="T22" fmla="*/ 651 w 18"/>
                  <a:gd name="T23" fmla="*/ 236 h 40"/>
                  <a:gd name="T24" fmla="*/ 598 w 18"/>
                  <a:gd name="T25" fmla="*/ 0 h 40"/>
                  <a:gd name="T26" fmla="*/ 459 w 18"/>
                  <a:gd name="T27" fmla="*/ 202 h 40"/>
                  <a:gd name="T28" fmla="*/ 285 w 18"/>
                  <a:gd name="T29" fmla="*/ 327 h 40"/>
                  <a:gd name="T30" fmla="*/ 143 w 18"/>
                  <a:gd name="T31" fmla="*/ 613 h 40"/>
                  <a:gd name="T32" fmla="*/ 0 w 18"/>
                  <a:gd name="T33" fmla="*/ 713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
                  <a:gd name="T52" fmla="*/ 0 h 40"/>
                  <a:gd name="T53" fmla="*/ 18 w 18"/>
                  <a:gd name="T54" fmla="*/ 40 h 4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 h="40">
                    <a:moveTo>
                      <a:pt x="0" y="15"/>
                    </a:moveTo>
                    <a:lnTo>
                      <a:pt x="0" y="21"/>
                    </a:lnTo>
                    <a:lnTo>
                      <a:pt x="0" y="27"/>
                    </a:lnTo>
                    <a:lnTo>
                      <a:pt x="0" y="34"/>
                    </a:lnTo>
                    <a:lnTo>
                      <a:pt x="2" y="40"/>
                    </a:lnTo>
                    <a:lnTo>
                      <a:pt x="5" y="35"/>
                    </a:lnTo>
                    <a:lnTo>
                      <a:pt x="10" y="29"/>
                    </a:lnTo>
                    <a:lnTo>
                      <a:pt x="14" y="24"/>
                    </a:lnTo>
                    <a:lnTo>
                      <a:pt x="18" y="20"/>
                    </a:lnTo>
                    <a:lnTo>
                      <a:pt x="16" y="15"/>
                    </a:lnTo>
                    <a:lnTo>
                      <a:pt x="16" y="10"/>
                    </a:lnTo>
                    <a:lnTo>
                      <a:pt x="14" y="5"/>
                    </a:lnTo>
                    <a:lnTo>
                      <a:pt x="13" y="0"/>
                    </a:lnTo>
                    <a:lnTo>
                      <a:pt x="10" y="4"/>
                    </a:lnTo>
                    <a:lnTo>
                      <a:pt x="6" y="7"/>
                    </a:lnTo>
                    <a:lnTo>
                      <a:pt x="3" y="12"/>
                    </a:lnTo>
                    <a:lnTo>
                      <a:pt x="0" y="15"/>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7" name="Freeform 817"/>
              <p:cNvSpPr>
                <a:spLocks/>
              </p:cNvSpPr>
              <p:nvPr/>
            </p:nvSpPr>
            <p:spPr bwMode="auto">
              <a:xfrm>
                <a:off x="2087" y="2946"/>
                <a:ext cx="60" cy="38"/>
              </a:xfrm>
              <a:custGeom>
                <a:avLst/>
                <a:gdLst>
                  <a:gd name="T0" fmla="*/ 1764 w 37"/>
                  <a:gd name="T1" fmla="*/ 410 h 23"/>
                  <a:gd name="T2" fmla="*/ 1617 w 37"/>
                  <a:gd name="T3" fmla="*/ 677 h 23"/>
                  <a:gd name="T4" fmla="*/ 1435 w 37"/>
                  <a:gd name="T5" fmla="*/ 836 h 23"/>
                  <a:gd name="T6" fmla="*/ 1289 w 37"/>
                  <a:gd name="T7" fmla="*/ 1119 h 23"/>
                  <a:gd name="T8" fmla="*/ 1143 w 37"/>
                  <a:gd name="T9" fmla="*/ 1280 h 23"/>
                  <a:gd name="T10" fmla="*/ 850 w 37"/>
                  <a:gd name="T11" fmla="*/ 1119 h 23"/>
                  <a:gd name="T12" fmla="*/ 524 w 37"/>
                  <a:gd name="T13" fmla="*/ 1038 h 23"/>
                  <a:gd name="T14" fmla="*/ 323 w 37"/>
                  <a:gd name="T15" fmla="*/ 836 h 23"/>
                  <a:gd name="T16" fmla="*/ 0 w 37"/>
                  <a:gd name="T17" fmla="*/ 775 h 23"/>
                  <a:gd name="T18" fmla="*/ 144 w 37"/>
                  <a:gd name="T19" fmla="*/ 616 h 23"/>
                  <a:gd name="T20" fmla="*/ 323 w 37"/>
                  <a:gd name="T21" fmla="*/ 344 h 23"/>
                  <a:gd name="T22" fmla="*/ 379 w 37"/>
                  <a:gd name="T23" fmla="*/ 159 h 23"/>
                  <a:gd name="T24" fmla="*/ 524 w 37"/>
                  <a:gd name="T25" fmla="*/ 0 h 23"/>
                  <a:gd name="T26" fmla="*/ 850 w 37"/>
                  <a:gd name="T27" fmla="*/ 58 h 23"/>
                  <a:gd name="T28" fmla="*/ 1143 w 37"/>
                  <a:gd name="T29" fmla="*/ 248 h 23"/>
                  <a:gd name="T30" fmla="*/ 1435 w 37"/>
                  <a:gd name="T31" fmla="*/ 344 h 23"/>
                  <a:gd name="T32" fmla="*/ 1764 w 37"/>
                  <a:gd name="T33" fmla="*/ 410 h 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
                  <a:gd name="T52" fmla="*/ 0 h 23"/>
                  <a:gd name="T53" fmla="*/ 37 w 37"/>
                  <a:gd name="T54" fmla="*/ 23 h 2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 h="23">
                    <a:moveTo>
                      <a:pt x="37" y="7"/>
                    </a:moveTo>
                    <a:lnTo>
                      <a:pt x="34" y="12"/>
                    </a:lnTo>
                    <a:lnTo>
                      <a:pt x="30" y="15"/>
                    </a:lnTo>
                    <a:lnTo>
                      <a:pt x="27" y="20"/>
                    </a:lnTo>
                    <a:lnTo>
                      <a:pt x="24" y="23"/>
                    </a:lnTo>
                    <a:lnTo>
                      <a:pt x="18" y="20"/>
                    </a:lnTo>
                    <a:lnTo>
                      <a:pt x="11" y="19"/>
                    </a:lnTo>
                    <a:lnTo>
                      <a:pt x="7" y="15"/>
                    </a:lnTo>
                    <a:lnTo>
                      <a:pt x="0" y="14"/>
                    </a:lnTo>
                    <a:lnTo>
                      <a:pt x="3" y="11"/>
                    </a:lnTo>
                    <a:lnTo>
                      <a:pt x="7" y="6"/>
                    </a:lnTo>
                    <a:lnTo>
                      <a:pt x="8" y="3"/>
                    </a:lnTo>
                    <a:lnTo>
                      <a:pt x="11" y="0"/>
                    </a:lnTo>
                    <a:lnTo>
                      <a:pt x="18" y="1"/>
                    </a:lnTo>
                    <a:lnTo>
                      <a:pt x="24" y="4"/>
                    </a:lnTo>
                    <a:lnTo>
                      <a:pt x="30" y="6"/>
                    </a:lnTo>
                    <a:lnTo>
                      <a:pt x="37" y="7"/>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8" name="Freeform 818"/>
              <p:cNvSpPr>
                <a:spLocks/>
              </p:cNvSpPr>
              <p:nvPr/>
            </p:nvSpPr>
            <p:spPr bwMode="auto">
              <a:xfrm>
                <a:off x="2365" y="3040"/>
                <a:ext cx="101" cy="93"/>
              </a:xfrm>
              <a:custGeom>
                <a:avLst/>
                <a:gdLst>
                  <a:gd name="T0" fmla="*/ 2768 w 62"/>
                  <a:gd name="T1" fmla="*/ 548 h 57"/>
                  <a:gd name="T2" fmla="*/ 2857 w 62"/>
                  <a:gd name="T3" fmla="*/ 798 h 57"/>
                  <a:gd name="T4" fmla="*/ 2914 w 62"/>
                  <a:gd name="T5" fmla="*/ 1020 h 57"/>
                  <a:gd name="T6" fmla="*/ 3009 w 62"/>
                  <a:gd name="T7" fmla="*/ 1354 h 57"/>
                  <a:gd name="T8" fmla="*/ 3087 w 62"/>
                  <a:gd name="T9" fmla="*/ 1560 h 57"/>
                  <a:gd name="T10" fmla="*/ 2857 w 62"/>
                  <a:gd name="T11" fmla="*/ 1906 h 57"/>
                  <a:gd name="T12" fmla="*/ 2611 w 62"/>
                  <a:gd name="T13" fmla="*/ 2209 h 57"/>
                  <a:gd name="T14" fmla="*/ 2372 w 62"/>
                  <a:gd name="T15" fmla="*/ 2545 h 57"/>
                  <a:gd name="T16" fmla="*/ 2136 w 62"/>
                  <a:gd name="T17" fmla="*/ 2870 h 57"/>
                  <a:gd name="T18" fmla="*/ 1587 w 62"/>
                  <a:gd name="T19" fmla="*/ 2715 h 57"/>
                  <a:gd name="T20" fmla="*/ 1127 w 62"/>
                  <a:gd name="T21" fmla="*/ 2470 h 57"/>
                  <a:gd name="T22" fmla="*/ 541 w 62"/>
                  <a:gd name="T23" fmla="*/ 2209 h 57"/>
                  <a:gd name="T24" fmla="*/ 0 w 62"/>
                  <a:gd name="T25" fmla="*/ 2056 h 57"/>
                  <a:gd name="T26" fmla="*/ 204 w 62"/>
                  <a:gd name="T27" fmla="*/ 1759 h 57"/>
                  <a:gd name="T28" fmla="*/ 332 w 62"/>
                  <a:gd name="T29" fmla="*/ 1411 h 57"/>
                  <a:gd name="T30" fmla="*/ 481 w 62"/>
                  <a:gd name="T31" fmla="*/ 1202 h 57"/>
                  <a:gd name="T32" fmla="*/ 634 w 62"/>
                  <a:gd name="T33" fmla="*/ 865 h 57"/>
                  <a:gd name="T34" fmla="*/ 784 w 62"/>
                  <a:gd name="T35" fmla="*/ 716 h 57"/>
                  <a:gd name="T36" fmla="*/ 950 w 62"/>
                  <a:gd name="T37" fmla="*/ 452 h 57"/>
                  <a:gd name="T38" fmla="*/ 1127 w 62"/>
                  <a:gd name="T39" fmla="*/ 206 h 57"/>
                  <a:gd name="T40" fmla="*/ 1277 w 62"/>
                  <a:gd name="T41" fmla="*/ 0 h 57"/>
                  <a:gd name="T42" fmla="*/ 1683 w 62"/>
                  <a:gd name="T43" fmla="*/ 147 h 57"/>
                  <a:gd name="T44" fmla="*/ 2080 w 62"/>
                  <a:gd name="T45" fmla="*/ 206 h 57"/>
                  <a:gd name="T46" fmla="*/ 2372 w 62"/>
                  <a:gd name="T47" fmla="*/ 392 h 57"/>
                  <a:gd name="T48" fmla="*/ 2768 w 62"/>
                  <a:gd name="T49" fmla="*/ 548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2"/>
                  <a:gd name="T76" fmla="*/ 0 h 57"/>
                  <a:gd name="T77" fmla="*/ 62 w 62"/>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2" h="57">
                    <a:moveTo>
                      <a:pt x="56" y="11"/>
                    </a:moveTo>
                    <a:lnTo>
                      <a:pt x="58" y="16"/>
                    </a:lnTo>
                    <a:lnTo>
                      <a:pt x="59" y="20"/>
                    </a:lnTo>
                    <a:lnTo>
                      <a:pt x="61" y="27"/>
                    </a:lnTo>
                    <a:lnTo>
                      <a:pt x="62" y="31"/>
                    </a:lnTo>
                    <a:lnTo>
                      <a:pt x="58" y="38"/>
                    </a:lnTo>
                    <a:lnTo>
                      <a:pt x="53" y="44"/>
                    </a:lnTo>
                    <a:lnTo>
                      <a:pt x="48" y="51"/>
                    </a:lnTo>
                    <a:lnTo>
                      <a:pt x="43" y="57"/>
                    </a:lnTo>
                    <a:lnTo>
                      <a:pt x="32" y="54"/>
                    </a:lnTo>
                    <a:lnTo>
                      <a:pt x="23" y="49"/>
                    </a:lnTo>
                    <a:lnTo>
                      <a:pt x="11" y="44"/>
                    </a:lnTo>
                    <a:lnTo>
                      <a:pt x="0" y="41"/>
                    </a:lnTo>
                    <a:lnTo>
                      <a:pt x="4" y="35"/>
                    </a:lnTo>
                    <a:lnTo>
                      <a:pt x="7" y="28"/>
                    </a:lnTo>
                    <a:lnTo>
                      <a:pt x="10" y="24"/>
                    </a:lnTo>
                    <a:lnTo>
                      <a:pt x="13" y="17"/>
                    </a:lnTo>
                    <a:lnTo>
                      <a:pt x="16" y="14"/>
                    </a:lnTo>
                    <a:lnTo>
                      <a:pt x="19" y="9"/>
                    </a:lnTo>
                    <a:lnTo>
                      <a:pt x="23" y="4"/>
                    </a:lnTo>
                    <a:lnTo>
                      <a:pt x="26" y="0"/>
                    </a:lnTo>
                    <a:lnTo>
                      <a:pt x="34" y="3"/>
                    </a:lnTo>
                    <a:lnTo>
                      <a:pt x="42" y="4"/>
                    </a:lnTo>
                    <a:lnTo>
                      <a:pt x="48" y="8"/>
                    </a:lnTo>
                    <a:lnTo>
                      <a:pt x="5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 name="Freeform 819"/>
              <p:cNvSpPr>
                <a:spLocks/>
              </p:cNvSpPr>
              <p:nvPr/>
            </p:nvSpPr>
            <p:spPr bwMode="auto">
              <a:xfrm>
                <a:off x="2373" y="3046"/>
                <a:ext cx="88" cy="79"/>
              </a:xfrm>
              <a:custGeom>
                <a:avLst/>
                <a:gdLst>
                  <a:gd name="T0" fmla="*/ 2378 w 54"/>
                  <a:gd name="T1" fmla="*/ 523 h 48"/>
                  <a:gd name="T2" fmla="*/ 2433 w 54"/>
                  <a:gd name="T3" fmla="*/ 806 h 48"/>
                  <a:gd name="T4" fmla="*/ 2531 w 54"/>
                  <a:gd name="T5" fmla="*/ 976 h 48"/>
                  <a:gd name="T6" fmla="*/ 2624 w 54"/>
                  <a:gd name="T7" fmla="*/ 1251 h 48"/>
                  <a:gd name="T8" fmla="*/ 2679 w 54"/>
                  <a:gd name="T9" fmla="*/ 1442 h 48"/>
                  <a:gd name="T10" fmla="*/ 2433 w 54"/>
                  <a:gd name="T11" fmla="*/ 1725 h 48"/>
                  <a:gd name="T12" fmla="*/ 2283 w 54"/>
                  <a:gd name="T13" fmla="*/ 1996 h 48"/>
                  <a:gd name="T14" fmla="*/ 2047 w 54"/>
                  <a:gd name="T15" fmla="*/ 2332 h 48"/>
                  <a:gd name="T16" fmla="*/ 1840 w 54"/>
                  <a:gd name="T17" fmla="*/ 2581 h 48"/>
                  <a:gd name="T18" fmla="*/ 1437 w 54"/>
                  <a:gd name="T19" fmla="*/ 2429 h 48"/>
                  <a:gd name="T20" fmla="*/ 953 w 54"/>
                  <a:gd name="T21" fmla="*/ 2270 h 48"/>
                  <a:gd name="T22" fmla="*/ 481 w 54"/>
                  <a:gd name="T23" fmla="*/ 2092 h 48"/>
                  <a:gd name="T24" fmla="*/ 0 w 54"/>
                  <a:gd name="T25" fmla="*/ 1886 h 48"/>
                  <a:gd name="T26" fmla="*/ 147 w 54"/>
                  <a:gd name="T27" fmla="*/ 1669 h 48"/>
                  <a:gd name="T28" fmla="*/ 295 w 54"/>
                  <a:gd name="T29" fmla="*/ 1417 h 48"/>
                  <a:gd name="T30" fmla="*/ 391 w 54"/>
                  <a:gd name="T31" fmla="*/ 1146 h 48"/>
                  <a:gd name="T32" fmla="*/ 541 w 54"/>
                  <a:gd name="T33" fmla="*/ 861 h 48"/>
                  <a:gd name="T34" fmla="*/ 693 w 54"/>
                  <a:gd name="T35" fmla="*/ 650 h 48"/>
                  <a:gd name="T36" fmla="*/ 882 w 54"/>
                  <a:gd name="T37" fmla="*/ 423 h 48"/>
                  <a:gd name="T38" fmla="*/ 953 w 54"/>
                  <a:gd name="T39" fmla="*/ 240 h 48"/>
                  <a:gd name="T40" fmla="*/ 1100 w 54"/>
                  <a:gd name="T41" fmla="*/ 0 h 48"/>
                  <a:gd name="T42" fmla="*/ 1437 w 54"/>
                  <a:gd name="T43" fmla="*/ 95 h 48"/>
                  <a:gd name="T44" fmla="*/ 1747 w 54"/>
                  <a:gd name="T45" fmla="*/ 257 h 48"/>
                  <a:gd name="T46" fmla="*/ 2047 w 54"/>
                  <a:gd name="T47" fmla="*/ 395 h 48"/>
                  <a:gd name="T48" fmla="*/ 2378 w 54"/>
                  <a:gd name="T49" fmla="*/ 523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4"/>
                  <a:gd name="T76" fmla="*/ 0 h 48"/>
                  <a:gd name="T77" fmla="*/ 54 w 54"/>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4" h="48">
                    <a:moveTo>
                      <a:pt x="48" y="10"/>
                    </a:moveTo>
                    <a:lnTo>
                      <a:pt x="49" y="15"/>
                    </a:lnTo>
                    <a:lnTo>
                      <a:pt x="51" y="18"/>
                    </a:lnTo>
                    <a:lnTo>
                      <a:pt x="53" y="23"/>
                    </a:lnTo>
                    <a:lnTo>
                      <a:pt x="54" y="27"/>
                    </a:lnTo>
                    <a:lnTo>
                      <a:pt x="49" y="32"/>
                    </a:lnTo>
                    <a:lnTo>
                      <a:pt x="46" y="37"/>
                    </a:lnTo>
                    <a:lnTo>
                      <a:pt x="41" y="43"/>
                    </a:lnTo>
                    <a:lnTo>
                      <a:pt x="37" y="48"/>
                    </a:lnTo>
                    <a:lnTo>
                      <a:pt x="29" y="45"/>
                    </a:lnTo>
                    <a:lnTo>
                      <a:pt x="19" y="42"/>
                    </a:lnTo>
                    <a:lnTo>
                      <a:pt x="10" y="39"/>
                    </a:lnTo>
                    <a:lnTo>
                      <a:pt x="0" y="35"/>
                    </a:lnTo>
                    <a:lnTo>
                      <a:pt x="3" y="31"/>
                    </a:lnTo>
                    <a:lnTo>
                      <a:pt x="6" y="26"/>
                    </a:lnTo>
                    <a:lnTo>
                      <a:pt x="8" y="21"/>
                    </a:lnTo>
                    <a:lnTo>
                      <a:pt x="11" y="16"/>
                    </a:lnTo>
                    <a:lnTo>
                      <a:pt x="14" y="12"/>
                    </a:lnTo>
                    <a:lnTo>
                      <a:pt x="18" y="8"/>
                    </a:lnTo>
                    <a:lnTo>
                      <a:pt x="19" y="4"/>
                    </a:lnTo>
                    <a:lnTo>
                      <a:pt x="22" y="0"/>
                    </a:lnTo>
                    <a:lnTo>
                      <a:pt x="29" y="2"/>
                    </a:lnTo>
                    <a:lnTo>
                      <a:pt x="35" y="5"/>
                    </a:lnTo>
                    <a:lnTo>
                      <a:pt x="41" y="7"/>
                    </a:lnTo>
                    <a:lnTo>
                      <a:pt x="48" y="10"/>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 name="Freeform 820"/>
              <p:cNvSpPr>
                <a:spLocks/>
              </p:cNvSpPr>
              <p:nvPr/>
            </p:nvSpPr>
            <p:spPr bwMode="auto">
              <a:xfrm>
                <a:off x="2430" y="3063"/>
                <a:ext cx="31" cy="62"/>
              </a:xfrm>
              <a:custGeom>
                <a:avLst/>
                <a:gdLst>
                  <a:gd name="T0" fmla="*/ 0 w 19"/>
                  <a:gd name="T1" fmla="*/ 716 h 38"/>
                  <a:gd name="T2" fmla="*/ 90 w 19"/>
                  <a:gd name="T3" fmla="*/ 1044 h 38"/>
                  <a:gd name="T4" fmla="*/ 90 w 19"/>
                  <a:gd name="T5" fmla="*/ 1260 h 38"/>
                  <a:gd name="T6" fmla="*/ 90 w 19"/>
                  <a:gd name="T7" fmla="*/ 1607 h 38"/>
                  <a:gd name="T8" fmla="*/ 90 w 19"/>
                  <a:gd name="T9" fmla="*/ 1906 h 38"/>
                  <a:gd name="T10" fmla="*/ 300 w 19"/>
                  <a:gd name="T11" fmla="*/ 1664 h 38"/>
                  <a:gd name="T12" fmla="*/ 548 w 19"/>
                  <a:gd name="T13" fmla="*/ 1354 h 38"/>
                  <a:gd name="T14" fmla="*/ 716 w 19"/>
                  <a:gd name="T15" fmla="*/ 1113 h 38"/>
                  <a:gd name="T16" fmla="*/ 956 w 19"/>
                  <a:gd name="T17" fmla="*/ 865 h 38"/>
                  <a:gd name="T18" fmla="*/ 894 w 19"/>
                  <a:gd name="T19" fmla="*/ 640 h 38"/>
                  <a:gd name="T20" fmla="*/ 798 w 19"/>
                  <a:gd name="T21" fmla="*/ 392 h 38"/>
                  <a:gd name="T22" fmla="*/ 716 w 19"/>
                  <a:gd name="T23" fmla="*/ 240 h 38"/>
                  <a:gd name="T24" fmla="*/ 640 w 19"/>
                  <a:gd name="T25" fmla="*/ 0 h 38"/>
                  <a:gd name="T26" fmla="*/ 489 w 19"/>
                  <a:gd name="T27" fmla="*/ 147 h 38"/>
                  <a:gd name="T28" fmla="*/ 300 w 19"/>
                  <a:gd name="T29" fmla="*/ 300 h 38"/>
                  <a:gd name="T30" fmla="*/ 147 w 19"/>
                  <a:gd name="T31" fmla="*/ 548 h 38"/>
                  <a:gd name="T32" fmla="*/ 0 w 19"/>
                  <a:gd name="T33" fmla="*/ 716 h 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
                  <a:gd name="T52" fmla="*/ 0 h 38"/>
                  <a:gd name="T53" fmla="*/ 19 w 19"/>
                  <a:gd name="T54" fmla="*/ 38 h 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 h="38">
                    <a:moveTo>
                      <a:pt x="0" y="14"/>
                    </a:moveTo>
                    <a:lnTo>
                      <a:pt x="2" y="21"/>
                    </a:lnTo>
                    <a:lnTo>
                      <a:pt x="2" y="25"/>
                    </a:lnTo>
                    <a:lnTo>
                      <a:pt x="2" y="32"/>
                    </a:lnTo>
                    <a:lnTo>
                      <a:pt x="2" y="38"/>
                    </a:lnTo>
                    <a:lnTo>
                      <a:pt x="6" y="33"/>
                    </a:lnTo>
                    <a:lnTo>
                      <a:pt x="11" y="27"/>
                    </a:lnTo>
                    <a:lnTo>
                      <a:pt x="14" y="22"/>
                    </a:lnTo>
                    <a:lnTo>
                      <a:pt x="19" y="17"/>
                    </a:lnTo>
                    <a:lnTo>
                      <a:pt x="18" y="13"/>
                    </a:lnTo>
                    <a:lnTo>
                      <a:pt x="16" y="8"/>
                    </a:lnTo>
                    <a:lnTo>
                      <a:pt x="14" y="5"/>
                    </a:lnTo>
                    <a:lnTo>
                      <a:pt x="13" y="0"/>
                    </a:lnTo>
                    <a:lnTo>
                      <a:pt x="10" y="3"/>
                    </a:lnTo>
                    <a:lnTo>
                      <a:pt x="6" y="6"/>
                    </a:lnTo>
                    <a:lnTo>
                      <a:pt x="3" y="11"/>
                    </a:lnTo>
                    <a:lnTo>
                      <a:pt x="0" y="14"/>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1" name="Freeform 821"/>
              <p:cNvSpPr>
                <a:spLocks/>
              </p:cNvSpPr>
              <p:nvPr/>
            </p:nvSpPr>
            <p:spPr bwMode="auto">
              <a:xfrm>
                <a:off x="2391" y="3046"/>
                <a:ext cx="60" cy="39"/>
              </a:xfrm>
              <a:custGeom>
                <a:avLst/>
                <a:gdLst>
                  <a:gd name="T0" fmla="*/ 1764 w 37"/>
                  <a:gd name="T1" fmla="*/ 476 h 24"/>
                  <a:gd name="T2" fmla="*/ 1617 w 37"/>
                  <a:gd name="T3" fmla="*/ 622 h 24"/>
                  <a:gd name="T4" fmla="*/ 1435 w 37"/>
                  <a:gd name="T5" fmla="*/ 774 h 24"/>
                  <a:gd name="T6" fmla="*/ 1289 w 37"/>
                  <a:gd name="T7" fmla="*/ 1011 h 24"/>
                  <a:gd name="T8" fmla="*/ 1143 w 37"/>
                  <a:gd name="T9" fmla="*/ 1159 h 24"/>
                  <a:gd name="T10" fmla="*/ 850 w 37"/>
                  <a:gd name="T11" fmla="*/ 1103 h 24"/>
                  <a:gd name="T12" fmla="*/ 615 w 37"/>
                  <a:gd name="T13" fmla="*/ 996 h 24"/>
                  <a:gd name="T14" fmla="*/ 323 w 37"/>
                  <a:gd name="T15" fmla="*/ 863 h 24"/>
                  <a:gd name="T16" fmla="*/ 0 w 37"/>
                  <a:gd name="T17" fmla="*/ 774 h 24"/>
                  <a:gd name="T18" fmla="*/ 144 w 37"/>
                  <a:gd name="T19" fmla="*/ 613 h 24"/>
                  <a:gd name="T20" fmla="*/ 323 w 37"/>
                  <a:gd name="T21" fmla="*/ 384 h 24"/>
                  <a:gd name="T22" fmla="*/ 469 w 37"/>
                  <a:gd name="T23" fmla="*/ 202 h 24"/>
                  <a:gd name="T24" fmla="*/ 615 w 37"/>
                  <a:gd name="T25" fmla="*/ 0 h 24"/>
                  <a:gd name="T26" fmla="*/ 905 w 37"/>
                  <a:gd name="T27" fmla="*/ 89 h 24"/>
                  <a:gd name="T28" fmla="*/ 1143 w 37"/>
                  <a:gd name="T29" fmla="*/ 236 h 24"/>
                  <a:gd name="T30" fmla="*/ 1435 w 37"/>
                  <a:gd name="T31" fmla="*/ 327 h 24"/>
                  <a:gd name="T32" fmla="*/ 1764 w 37"/>
                  <a:gd name="T33" fmla="*/ 476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
                  <a:gd name="T52" fmla="*/ 0 h 24"/>
                  <a:gd name="T53" fmla="*/ 37 w 37"/>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 h="24">
                    <a:moveTo>
                      <a:pt x="37" y="10"/>
                    </a:moveTo>
                    <a:lnTo>
                      <a:pt x="34" y="13"/>
                    </a:lnTo>
                    <a:lnTo>
                      <a:pt x="30" y="16"/>
                    </a:lnTo>
                    <a:lnTo>
                      <a:pt x="27" y="21"/>
                    </a:lnTo>
                    <a:lnTo>
                      <a:pt x="24" y="24"/>
                    </a:lnTo>
                    <a:lnTo>
                      <a:pt x="18" y="23"/>
                    </a:lnTo>
                    <a:lnTo>
                      <a:pt x="13" y="20"/>
                    </a:lnTo>
                    <a:lnTo>
                      <a:pt x="7" y="18"/>
                    </a:lnTo>
                    <a:lnTo>
                      <a:pt x="0" y="16"/>
                    </a:lnTo>
                    <a:lnTo>
                      <a:pt x="3" y="12"/>
                    </a:lnTo>
                    <a:lnTo>
                      <a:pt x="7" y="8"/>
                    </a:lnTo>
                    <a:lnTo>
                      <a:pt x="10" y="4"/>
                    </a:lnTo>
                    <a:lnTo>
                      <a:pt x="13" y="0"/>
                    </a:lnTo>
                    <a:lnTo>
                      <a:pt x="19" y="2"/>
                    </a:lnTo>
                    <a:lnTo>
                      <a:pt x="24" y="5"/>
                    </a:lnTo>
                    <a:lnTo>
                      <a:pt x="30" y="7"/>
                    </a:lnTo>
                    <a:lnTo>
                      <a:pt x="37" y="10"/>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2" name="Freeform 822"/>
              <p:cNvSpPr>
                <a:spLocks/>
              </p:cNvSpPr>
              <p:nvPr/>
            </p:nvSpPr>
            <p:spPr bwMode="auto">
              <a:xfrm>
                <a:off x="2126" y="2961"/>
                <a:ext cx="100" cy="93"/>
              </a:xfrm>
              <a:custGeom>
                <a:avLst/>
                <a:gdLst>
                  <a:gd name="T0" fmla="*/ 2833 w 61"/>
                  <a:gd name="T1" fmla="*/ 548 h 57"/>
                  <a:gd name="T2" fmla="*/ 2938 w 61"/>
                  <a:gd name="T3" fmla="*/ 798 h 57"/>
                  <a:gd name="T4" fmla="*/ 2948 w 61"/>
                  <a:gd name="T5" fmla="*/ 1044 h 57"/>
                  <a:gd name="T6" fmla="*/ 3093 w 61"/>
                  <a:gd name="T7" fmla="*/ 1260 h 57"/>
                  <a:gd name="T8" fmla="*/ 3185 w 61"/>
                  <a:gd name="T9" fmla="*/ 1607 h 57"/>
                  <a:gd name="T10" fmla="*/ 2938 w 61"/>
                  <a:gd name="T11" fmla="*/ 1906 h 57"/>
                  <a:gd name="T12" fmla="*/ 2674 w 61"/>
                  <a:gd name="T13" fmla="*/ 2247 h 57"/>
                  <a:gd name="T14" fmla="*/ 2392 w 61"/>
                  <a:gd name="T15" fmla="*/ 2545 h 57"/>
                  <a:gd name="T16" fmla="*/ 2131 w 61"/>
                  <a:gd name="T17" fmla="*/ 2870 h 57"/>
                  <a:gd name="T18" fmla="*/ 1551 w 61"/>
                  <a:gd name="T19" fmla="*/ 2715 h 57"/>
                  <a:gd name="T20" fmla="*/ 1093 w 61"/>
                  <a:gd name="T21" fmla="*/ 2470 h 57"/>
                  <a:gd name="T22" fmla="*/ 508 w 61"/>
                  <a:gd name="T23" fmla="*/ 2247 h 57"/>
                  <a:gd name="T24" fmla="*/ 0 w 61"/>
                  <a:gd name="T25" fmla="*/ 2056 h 57"/>
                  <a:gd name="T26" fmla="*/ 151 w 61"/>
                  <a:gd name="T27" fmla="*/ 1759 h 57"/>
                  <a:gd name="T28" fmla="*/ 310 w 61"/>
                  <a:gd name="T29" fmla="*/ 1459 h 57"/>
                  <a:gd name="T30" fmla="*/ 508 w 61"/>
                  <a:gd name="T31" fmla="*/ 1202 h 57"/>
                  <a:gd name="T32" fmla="*/ 667 w 61"/>
                  <a:gd name="T33" fmla="*/ 894 h 57"/>
                  <a:gd name="T34" fmla="*/ 833 w 61"/>
                  <a:gd name="T35" fmla="*/ 640 h 57"/>
                  <a:gd name="T36" fmla="*/ 995 w 61"/>
                  <a:gd name="T37" fmla="*/ 392 h 57"/>
                  <a:gd name="T38" fmla="*/ 1151 w 61"/>
                  <a:gd name="T39" fmla="*/ 240 h 57"/>
                  <a:gd name="T40" fmla="*/ 1366 w 61"/>
                  <a:gd name="T41" fmla="*/ 0 h 57"/>
                  <a:gd name="T42" fmla="*/ 1728 w 61"/>
                  <a:gd name="T43" fmla="*/ 147 h 57"/>
                  <a:gd name="T44" fmla="*/ 2093 w 61"/>
                  <a:gd name="T45" fmla="*/ 240 h 57"/>
                  <a:gd name="T46" fmla="*/ 2521 w 61"/>
                  <a:gd name="T47" fmla="*/ 392 h 57"/>
                  <a:gd name="T48" fmla="*/ 2833 w 61"/>
                  <a:gd name="T49" fmla="*/ 548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1"/>
                  <a:gd name="T76" fmla="*/ 0 h 57"/>
                  <a:gd name="T77" fmla="*/ 61 w 61"/>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1" h="57">
                    <a:moveTo>
                      <a:pt x="54" y="11"/>
                    </a:moveTo>
                    <a:lnTo>
                      <a:pt x="56" y="16"/>
                    </a:lnTo>
                    <a:lnTo>
                      <a:pt x="57" y="21"/>
                    </a:lnTo>
                    <a:lnTo>
                      <a:pt x="59" y="25"/>
                    </a:lnTo>
                    <a:lnTo>
                      <a:pt x="61" y="32"/>
                    </a:lnTo>
                    <a:lnTo>
                      <a:pt x="56" y="38"/>
                    </a:lnTo>
                    <a:lnTo>
                      <a:pt x="51" y="45"/>
                    </a:lnTo>
                    <a:lnTo>
                      <a:pt x="46" y="51"/>
                    </a:lnTo>
                    <a:lnTo>
                      <a:pt x="41" y="57"/>
                    </a:lnTo>
                    <a:lnTo>
                      <a:pt x="30" y="54"/>
                    </a:lnTo>
                    <a:lnTo>
                      <a:pt x="21" y="49"/>
                    </a:lnTo>
                    <a:lnTo>
                      <a:pt x="10" y="45"/>
                    </a:lnTo>
                    <a:lnTo>
                      <a:pt x="0" y="41"/>
                    </a:lnTo>
                    <a:lnTo>
                      <a:pt x="3" y="35"/>
                    </a:lnTo>
                    <a:lnTo>
                      <a:pt x="6" y="29"/>
                    </a:lnTo>
                    <a:lnTo>
                      <a:pt x="10" y="24"/>
                    </a:lnTo>
                    <a:lnTo>
                      <a:pt x="13" y="18"/>
                    </a:lnTo>
                    <a:lnTo>
                      <a:pt x="16" y="13"/>
                    </a:lnTo>
                    <a:lnTo>
                      <a:pt x="19" y="8"/>
                    </a:lnTo>
                    <a:lnTo>
                      <a:pt x="22" y="5"/>
                    </a:lnTo>
                    <a:lnTo>
                      <a:pt x="26" y="0"/>
                    </a:lnTo>
                    <a:lnTo>
                      <a:pt x="33" y="3"/>
                    </a:lnTo>
                    <a:lnTo>
                      <a:pt x="40" y="5"/>
                    </a:lnTo>
                    <a:lnTo>
                      <a:pt x="48" y="8"/>
                    </a:lnTo>
                    <a:lnTo>
                      <a:pt x="5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3" name="Freeform 823"/>
              <p:cNvSpPr>
                <a:spLocks/>
              </p:cNvSpPr>
              <p:nvPr/>
            </p:nvSpPr>
            <p:spPr bwMode="auto">
              <a:xfrm>
                <a:off x="2134" y="2969"/>
                <a:ext cx="85" cy="77"/>
              </a:xfrm>
              <a:custGeom>
                <a:avLst/>
                <a:gdLst>
                  <a:gd name="T0" fmla="*/ 2349 w 52"/>
                  <a:gd name="T1" fmla="*/ 483 h 47"/>
                  <a:gd name="T2" fmla="*/ 2442 w 52"/>
                  <a:gd name="T3" fmla="*/ 664 h 47"/>
                  <a:gd name="T4" fmla="*/ 2498 w 52"/>
                  <a:gd name="T5" fmla="*/ 888 h 47"/>
                  <a:gd name="T6" fmla="*/ 2589 w 52"/>
                  <a:gd name="T7" fmla="*/ 1144 h 47"/>
                  <a:gd name="T8" fmla="*/ 2648 w 52"/>
                  <a:gd name="T9" fmla="*/ 1391 h 47"/>
                  <a:gd name="T10" fmla="*/ 2498 w 52"/>
                  <a:gd name="T11" fmla="*/ 1645 h 47"/>
                  <a:gd name="T12" fmla="*/ 2249 w 52"/>
                  <a:gd name="T13" fmla="*/ 1874 h 47"/>
                  <a:gd name="T14" fmla="*/ 2022 w 52"/>
                  <a:gd name="T15" fmla="*/ 2220 h 47"/>
                  <a:gd name="T16" fmla="*/ 1769 w 52"/>
                  <a:gd name="T17" fmla="*/ 2426 h 47"/>
                  <a:gd name="T18" fmla="*/ 1376 w 52"/>
                  <a:gd name="T19" fmla="*/ 2279 h 47"/>
                  <a:gd name="T20" fmla="*/ 879 w 52"/>
                  <a:gd name="T21" fmla="*/ 2123 h 47"/>
                  <a:gd name="T22" fmla="*/ 400 w 52"/>
                  <a:gd name="T23" fmla="*/ 1976 h 47"/>
                  <a:gd name="T24" fmla="*/ 0 w 52"/>
                  <a:gd name="T25" fmla="*/ 1792 h 47"/>
                  <a:gd name="T26" fmla="*/ 150 w 52"/>
                  <a:gd name="T27" fmla="*/ 1455 h 47"/>
                  <a:gd name="T28" fmla="*/ 245 w 52"/>
                  <a:gd name="T29" fmla="*/ 1240 h 47"/>
                  <a:gd name="T30" fmla="*/ 400 w 52"/>
                  <a:gd name="T31" fmla="*/ 993 h 47"/>
                  <a:gd name="T32" fmla="*/ 481 w 52"/>
                  <a:gd name="T33" fmla="*/ 736 h 47"/>
                  <a:gd name="T34" fmla="*/ 654 w 52"/>
                  <a:gd name="T35" fmla="*/ 567 h 47"/>
                  <a:gd name="T36" fmla="*/ 812 w 52"/>
                  <a:gd name="T37" fmla="*/ 308 h 47"/>
                  <a:gd name="T38" fmla="*/ 879 w 52"/>
                  <a:gd name="T39" fmla="*/ 151 h 47"/>
                  <a:gd name="T40" fmla="*/ 1069 w 52"/>
                  <a:gd name="T41" fmla="*/ 0 h 47"/>
                  <a:gd name="T42" fmla="*/ 1376 w 52"/>
                  <a:gd name="T43" fmla="*/ 56 h 47"/>
                  <a:gd name="T44" fmla="*/ 1679 w 52"/>
                  <a:gd name="T45" fmla="*/ 247 h 47"/>
                  <a:gd name="T46" fmla="*/ 2022 w 52"/>
                  <a:gd name="T47" fmla="*/ 308 h 47"/>
                  <a:gd name="T48" fmla="*/ 2349 w 52"/>
                  <a:gd name="T49" fmla="*/ 483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
                  <a:gd name="T76" fmla="*/ 0 h 47"/>
                  <a:gd name="T77" fmla="*/ 52 w 52"/>
                  <a:gd name="T78" fmla="*/ 47 h 4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 h="47">
                    <a:moveTo>
                      <a:pt x="46" y="9"/>
                    </a:moveTo>
                    <a:lnTo>
                      <a:pt x="48" y="13"/>
                    </a:lnTo>
                    <a:lnTo>
                      <a:pt x="49" y="17"/>
                    </a:lnTo>
                    <a:lnTo>
                      <a:pt x="51" y="22"/>
                    </a:lnTo>
                    <a:lnTo>
                      <a:pt x="52" y="27"/>
                    </a:lnTo>
                    <a:lnTo>
                      <a:pt x="49" y="32"/>
                    </a:lnTo>
                    <a:lnTo>
                      <a:pt x="44" y="36"/>
                    </a:lnTo>
                    <a:lnTo>
                      <a:pt x="40" y="43"/>
                    </a:lnTo>
                    <a:lnTo>
                      <a:pt x="35" y="47"/>
                    </a:lnTo>
                    <a:lnTo>
                      <a:pt x="27" y="44"/>
                    </a:lnTo>
                    <a:lnTo>
                      <a:pt x="17" y="41"/>
                    </a:lnTo>
                    <a:lnTo>
                      <a:pt x="8" y="38"/>
                    </a:lnTo>
                    <a:lnTo>
                      <a:pt x="0" y="35"/>
                    </a:lnTo>
                    <a:lnTo>
                      <a:pt x="3" y="28"/>
                    </a:lnTo>
                    <a:lnTo>
                      <a:pt x="5" y="24"/>
                    </a:lnTo>
                    <a:lnTo>
                      <a:pt x="8" y="19"/>
                    </a:lnTo>
                    <a:lnTo>
                      <a:pt x="9" y="14"/>
                    </a:lnTo>
                    <a:lnTo>
                      <a:pt x="13" y="11"/>
                    </a:lnTo>
                    <a:lnTo>
                      <a:pt x="16" y="6"/>
                    </a:lnTo>
                    <a:lnTo>
                      <a:pt x="17" y="3"/>
                    </a:lnTo>
                    <a:lnTo>
                      <a:pt x="21" y="0"/>
                    </a:lnTo>
                    <a:lnTo>
                      <a:pt x="27" y="1"/>
                    </a:lnTo>
                    <a:lnTo>
                      <a:pt x="33" y="5"/>
                    </a:lnTo>
                    <a:lnTo>
                      <a:pt x="40" y="6"/>
                    </a:lnTo>
                    <a:lnTo>
                      <a:pt x="46" y="9"/>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4" name="Freeform 824"/>
              <p:cNvSpPr>
                <a:spLocks/>
              </p:cNvSpPr>
              <p:nvPr/>
            </p:nvSpPr>
            <p:spPr bwMode="auto">
              <a:xfrm>
                <a:off x="2191" y="2984"/>
                <a:ext cx="28" cy="62"/>
              </a:xfrm>
              <a:custGeom>
                <a:avLst/>
                <a:gdLst>
                  <a:gd name="T0" fmla="*/ 0 w 17"/>
                  <a:gd name="T1" fmla="*/ 737 h 38"/>
                  <a:gd name="T2" fmla="*/ 0 w 17"/>
                  <a:gd name="T3" fmla="*/ 1044 h 38"/>
                  <a:gd name="T4" fmla="*/ 0 w 17"/>
                  <a:gd name="T5" fmla="*/ 1302 h 38"/>
                  <a:gd name="T6" fmla="*/ 0 w 17"/>
                  <a:gd name="T7" fmla="*/ 1607 h 38"/>
                  <a:gd name="T8" fmla="*/ 0 w 17"/>
                  <a:gd name="T9" fmla="*/ 1906 h 38"/>
                  <a:gd name="T10" fmla="*/ 260 w 17"/>
                  <a:gd name="T11" fmla="*/ 1703 h 38"/>
                  <a:gd name="T12" fmla="*/ 499 w 17"/>
                  <a:gd name="T13" fmla="*/ 1354 h 38"/>
                  <a:gd name="T14" fmla="*/ 764 w 17"/>
                  <a:gd name="T15" fmla="*/ 1168 h 38"/>
                  <a:gd name="T16" fmla="*/ 919 w 17"/>
                  <a:gd name="T17" fmla="*/ 894 h 38"/>
                  <a:gd name="T18" fmla="*/ 863 w 17"/>
                  <a:gd name="T19" fmla="*/ 640 h 38"/>
                  <a:gd name="T20" fmla="*/ 764 w 17"/>
                  <a:gd name="T21" fmla="*/ 392 h 38"/>
                  <a:gd name="T22" fmla="*/ 705 w 17"/>
                  <a:gd name="T23" fmla="*/ 206 h 38"/>
                  <a:gd name="T24" fmla="*/ 595 w 17"/>
                  <a:gd name="T25" fmla="*/ 0 h 38"/>
                  <a:gd name="T26" fmla="*/ 428 w 17"/>
                  <a:gd name="T27" fmla="*/ 206 h 38"/>
                  <a:gd name="T28" fmla="*/ 318 w 17"/>
                  <a:gd name="T29" fmla="*/ 336 h 38"/>
                  <a:gd name="T30" fmla="*/ 158 w 17"/>
                  <a:gd name="T31" fmla="*/ 548 h 38"/>
                  <a:gd name="T32" fmla="*/ 0 w 17"/>
                  <a:gd name="T33" fmla="*/ 737 h 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
                  <a:gd name="T52" fmla="*/ 0 h 38"/>
                  <a:gd name="T53" fmla="*/ 17 w 17"/>
                  <a:gd name="T54" fmla="*/ 38 h 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 h="38">
                    <a:moveTo>
                      <a:pt x="0" y="15"/>
                    </a:moveTo>
                    <a:lnTo>
                      <a:pt x="0" y="21"/>
                    </a:lnTo>
                    <a:lnTo>
                      <a:pt x="0" y="26"/>
                    </a:lnTo>
                    <a:lnTo>
                      <a:pt x="0" y="32"/>
                    </a:lnTo>
                    <a:lnTo>
                      <a:pt x="0" y="38"/>
                    </a:lnTo>
                    <a:lnTo>
                      <a:pt x="5" y="34"/>
                    </a:lnTo>
                    <a:lnTo>
                      <a:pt x="9" y="27"/>
                    </a:lnTo>
                    <a:lnTo>
                      <a:pt x="14" y="23"/>
                    </a:lnTo>
                    <a:lnTo>
                      <a:pt x="17" y="18"/>
                    </a:lnTo>
                    <a:lnTo>
                      <a:pt x="16" y="13"/>
                    </a:lnTo>
                    <a:lnTo>
                      <a:pt x="14" y="8"/>
                    </a:lnTo>
                    <a:lnTo>
                      <a:pt x="13" y="4"/>
                    </a:lnTo>
                    <a:lnTo>
                      <a:pt x="11" y="0"/>
                    </a:lnTo>
                    <a:lnTo>
                      <a:pt x="8" y="4"/>
                    </a:lnTo>
                    <a:lnTo>
                      <a:pt x="6" y="7"/>
                    </a:lnTo>
                    <a:lnTo>
                      <a:pt x="3" y="11"/>
                    </a:lnTo>
                    <a:lnTo>
                      <a:pt x="0" y="15"/>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5" name="Freeform 825"/>
              <p:cNvSpPr>
                <a:spLocks/>
              </p:cNvSpPr>
              <p:nvPr/>
            </p:nvSpPr>
            <p:spPr bwMode="auto">
              <a:xfrm>
                <a:off x="2149" y="2969"/>
                <a:ext cx="60" cy="40"/>
              </a:xfrm>
              <a:custGeom>
                <a:avLst/>
                <a:gdLst>
                  <a:gd name="T0" fmla="*/ 1764 w 37"/>
                  <a:gd name="T1" fmla="*/ 542 h 24"/>
                  <a:gd name="T2" fmla="*/ 1617 w 37"/>
                  <a:gd name="T3" fmla="*/ 797 h 24"/>
                  <a:gd name="T4" fmla="*/ 1528 w 37"/>
                  <a:gd name="T5" fmla="*/ 963 h 24"/>
                  <a:gd name="T6" fmla="*/ 1378 w 37"/>
                  <a:gd name="T7" fmla="*/ 1180 h 24"/>
                  <a:gd name="T8" fmla="*/ 1234 w 37"/>
                  <a:gd name="T9" fmla="*/ 1445 h 24"/>
                  <a:gd name="T10" fmla="*/ 905 w 37"/>
                  <a:gd name="T11" fmla="*/ 1180 h 24"/>
                  <a:gd name="T12" fmla="*/ 615 w 37"/>
                  <a:gd name="T13" fmla="*/ 1133 h 24"/>
                  <a:gd name="T14" fmla="*/ 323 w 37"/>
                  <a:gd name="T15" fmla="*/ 963 h 24"/>
                  <a:gd name="T16" fmla="*/ 0 w 37"/>
                  <a:gd name="T17" fmla="*/ 812 h 24"/>
                  <a:gd name="T18" fmla="*/ 178 w 37"/>
                  <a:gd name="T19" fmla="*/ 638 h 24"/>
                  <a:gd name="T20" fmla="*/ 323 w 37"/>
                  <a:gd name="T21" fmla="*/ 362 h 24"/>
                  <a:gd name="T22" fmla="*/ 379 w 37"/>
                  <a:gd name="T23" fmla="*/ 172 h 24"/>
                  <a:gd name="T24" fmla="*/ 558 w 37"/>
                  <a:gd name="T25" fmla="*/ 0 h 24"/>
                  <a:gd name="T26" fmla="*/ 850 w 37"/>
                  <a:gd name="T27" fmla="*/ 62 h 24"/>
                  <a:gd name="T28" fmla="*/ 1143 w 37"/>
                  <a:gd name="T29" fmla="*/ 287 h 24"/>
                  <a:gd name="T30" fmla="*/ 1468 w 37"/>
                  <a:gd name="T31" fmla="*/ 362 h 24"/>
                  <a:gd name="T32" fmla="*/ 1764 w 37"/>
                  <a:gd name="T33" fmla="*/ 542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
                  <a:gd name="T52" fmla="*/ 0 h 24"/>
                  <a:gd name="T53" fmla="*/ 37 w 37"/>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 h="24">
                    <a:moveTo>
                      <a:pt x="37" y="9"/>
                    </a:moveTo>
                    <a:lnTo>
                      <a:pt x="34" y="13"/>
                    </a:lnTo>
                    <a:lnTo>
                      <a:pt x="32" y="16"/>
                    </a:lnTo>
                    <a:lnTo>
                      <a:pt x="29" y="20"/>
                    </a:lnTo>
                    <a:lnTo>
                      <a:pt x="26" y="24"/>
                    </a:lnTo>
                    <a:lnTo>
                      <a:pt x="19" y="20"/>
                    </a:lnTo>
                    <a:lnTo>
                      <a:pt x="13" y="19"/>
                    </a:lnTo>
                    <a:lnTo>
                      <a:pt x="7" y="16"/>
                    </a:lnTo>
                    <a:lnTo>
                      <a:pt x="0" y="14"/>
                    </a:lnTo>
                    <a:lnTo>
                      <a:pt x="4" y="11"/>
                    </a:lnTo>
                    <a:lnTo>
                      <a:pt x="7" y="6"/>
                    </a:lnTo>
                    <a:lnTo>
                      <a:pt x="8" y="3"/>
                    </a:lnTo>
                    <a:lnTo>
                      <a:pt x="12" y="0"/>
                    </a:lnTo>
                    <a:lnTo>
                      <a:pt x="18" y="1"/>
                    </a:lnTo>
                    <a:lnTo>
                      <a:pt x="24" y="5"/>
                    </a:lnTo>
                    <a:lnTo>
                      <a:pt x="31" y="6"/>
                    </a:lnTo>
                    <a:lnTo>
                      <a:pt x="37" y="9"/>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6" name="Freeform 826"/>
              <p:cNvSpPr>
                <a:spLocks/>
              </p:cNvSpPr>
              <p:nvPr/>
            </p:nvSpPr>
            <p:spPr bwMode="auto">
              <a:xfrm>
                <a:off x="2510" y="3031"/>
                <a:ext cx="105" cy="94"/>
              </a:xfrm>
              <a:custGeom>
                <a:avLst/>
                <a:gdLst>
                  <a:gd name="T0" fmla="*/ 2950 w 64"/>
                  <a:gd name="T1" fmla="*/ 600 h 57"/>
                  <a:gd name="T2" fmla="*/ 3042 w 64"/>
                  <a:gd name="T3" fmla="*/ 864 h 57"/>
                  <a:gd name="T4" fmla="*/ 3101 w 64"/>
                  <a:gd name="T5" fmla="*/ 1169 h 57"/>
                  <a:gd name="T6" fmla="*/ 3260 w 64"/>
                  <a:gd name="T7" fmla="*/ 1484 h 57"/>
                  <a:gd name="T8" fmla="*/ 3357 w 64"/>
                  <a:gd name="T9" fmla="*/ 1746 h 57"/>
                  <a:gd name="T10" fmla="*/ 3101 w 64"/>
                  <a:gd name="T11" fmla="*/ 2099 h 57"/>
                  <a:gd name="T12" fmla="*/ 2853 w 64"/>
                  <a:gd name="T13" fmla="*/ 2418 h 57"/>
                  <a:gd name="T14" fmla="*/ 2530 w 64"/>
                  <a:gd name="T15" fmla="*/ 2794 h 57"/>
                  <a:gd name="T16" fmla="*/ 2261 w 64"/>
                  <a:gd name="T17" fmla="*/ 3122 h 57"/>
                  <a:gd name="T18" fmla="*/ 1705 w 64"/>
                  <a:gd name="T19" fmla="*/ 2950 h 57"/>
                  <a:gd name="T20" fmla="*/ 1211 w 64"/>
                  <a:gd name="T21" fmla="*/ 2690 h 57"/>
                  <a:gd name="T22" fmla="*/ 646 w 64"/>
                  <a:gd name="T23" fmla="*/ 2515 h 57"/>
                  <a:gd name="T24" fmla="*/ 0 w 64"/>
                  <a:gd name="T25" fmla="*/ 2258 h 57"/>
                  <a:gd name="T26" fmla="*/ 215 w 64"/>
                  <a:gd name="T27" fmla="*/ 1928 h 57"/>
                  <a:gd name="T28" fmla="*/ 353 w 64"/>
                  <a:gd name="T29" fmla="*/ 1583 h 57"/>
                  <a:gd name="T30" fmla="*/ 512 w 64"/>
                  <a:gd name="T31" fmla="*/ 1332 h 57"/>
                  <a:gd name="T32" fmla="*/ 668 w 64"/>
                  <a:gd name="T33" fmla="*/ 925 h 57"/>
                  <a:gd name="T34" fmla="*/ 840 w 64"/>
                  <a:gd name="T35" fmla="*/ 772 h 57"/>
                  <a:gd name="T36" fmla="*/ 1096 w 64"/>
                  <a:gd name="T37" fmla="*/ 503 h 57"/>
                  <a:gd name="T38" fmla="*/ 1247 w 64"/>
                  <a:gd name="T39" fmla="*/ 261 h 57"/>
                  <a:gd name="T40" fmla="*/ 1404 w 64"/>
                  <a:gd name="T41" fmla="*/ 0 h 57"/>
                  <a:gd name="T42" fmla="*/ 1833 w 64"/>
                  <a:gd name="T43" fmla="*/ 158 h 57"/>
                  <a:gd name="T44" fmla="*/ 2205 w 64"/>
                  <a:gd name="T45" fmla="*/ 318 h 57"/>
                  <a:gd name="T46" fmla="*/ 2633 w 64"/>
                  <a:gd name="T47" fmla="*/ 430 h 57"/>
                  <a:gd name="T48" fmla="*/ 2950 w 64"/>
                  <a:gd name="T49" fmla="*/ 600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4"/>
                  <a:gd name="T76" fmla="*/ 0 h 57"/>
                  <a:gd name="T77" fmla="*/ 64 w 64"/>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4" h="57">
                    <a:moveTo>
                      <a:pt x="56" y="11"/>
                    </a:moveTo>
                    <a:lnTo>
                      <a:pt x="58" y="16"/>
                    </a:lnTo>
                    <a:lnTo>
                      <a:pt x="59" y="21"/>
                    </a:lnTo>
                    <a:lnTo>
                      <a:pt x="62" y="27"/>
                    </a:lnTo>
                    <a:lnTo>
                      <a:pt x="64" y="32"/>
                    </a:lnTo>
                    <a:lnTo>
                      <a:pt x="59" y="38"/>
                    </a:lnTo>
                    <a:lnTo>
                      <a:pt x="54" y="44"/>
                    </a:lnTo>
                    <a:lnTo>
                      <a:pt x="48" y="51"/>
                    </a:lnTo>
                    <a:lnTo>
                      <a:pt x="43" y="57"/>
                    </a:lnTo>
                    <a:lnTo>
                      <a:pt x="32" y="54"/>
                    </a:lnTo>
                    <a:lnTo>
                      <a:pt x="23" y="49"/>
                    </a:lnTo>
                    <a:lnTo>
                      <a:pt x="12" y="46"/>
                    </a:lnTo>
                    <a:lnTo>
                      <a:pt x="0" y="41"/>
                    </a:lnTo>
                    <a:lnTo>
                      <a:pt x="4" y="35"/>
                    </a:lnTo>
                    <a:lnTo>
                      <a:pt x="7" y="29"/>
                    </a:lnTo>
                    <a:lnTo>
                      <a:pt x="10" y="24"/>
                    </a:lnTo>
                    <a:lnTo>
                      <a:pt x="13" y="17"/>
                    </a:lnTo>
                    <a:lnTo>
                      <a:pt x="16" y="14"/>
                    </a:lnTo>
                    <a:lnTo>
                      <a:pt x="21" y="9"/>
                    </a:lnTo>
                    <a:lnTo>
                      <a:pt x="24" y="5"/>
                    </a:lnTo>
                    <a:lnTo>
                      <a:pt x="27" y="0"/>
                    </a:lnTo>
                    <a:lnTo>
                      <a:pt x="35" y="3"/>
                    </a:lnTo>
                    <a:lnTo>
                      <a:pt x="42" y="6"/>
                    </a:lnTo>
                    <a:lnTo>
                      <a:pt x="50" y="8"/>
                    </a:lnTo>
                    <a:lnTo>
                      <a:pt x="5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7" name="Freeform 827"/>
              <p:cNvSpPr>
                <a:spLocks/>
              </p:cNvSpPr>
              <p:nvPr/>
            </p:nvSpPr>
            <p:spPr bwMode="auto">
              <a:xfrm>
                <a:off x="2522" y="3040"/>
                <a:ext cx="85" cy="80"/>
              </a:xfrm>
              <a:custGeom>
                <a:avLst/>
                <a:gdLst>
                  <a:gd name="T0" fmla="*/ 2349 w 52"/>
                  <a:gd name="T1" fmla="*/ 454 h 49"/>
                  <a:gd name="T2" fmla="*/ 2408 w 52"/>
                  <a:gd name="T3" fmla="*/ 717 h 49"/>
                  <a:gd name="T4" fmla="*/ 2498 w 52"/>
                  <a:gd name="T5" fmla="*/ 867 h 49"/>
                  <a:gd name="T6" fmla="*/ 2589 w 52"/>
                  <a:gd name="T7" fmla="*/ 1113 h 49"/>
                  <a:gd name="T8" fmla="*/ 2648 w 52"/>
                  <a:gd name="T9" fmla="*/ 1370 h 49"/>
                  <a:gd name="T10" fmla="*/ 2408 w 52"/>
                  <a:gd name="T11" fmla="*/ 1672 h 49"/>
                  <a:gd name="T12" fmla="*/ 2249 w 52"/>
                  <a:gd name="T13" fmla="*/ 1912 h 49"/>
                  <a:gd name="T14" fmla="*/ 2004 w 52"/>
                  <a:gd name="T15" fmla="*/ 2158 h 49"/>
                  <a:gd name="T16" fmla="*/ 1769 w 52"/>
                  <a:gd name="T17" fmla="*/ 2482 h 49"/>
                  <a:gd name="T18" fmla="*/ 1376 w 52"/>
                  <a:gd name="T19" fmla="*/ 2312 h 49"/>
                  <a:gd name="T20" fmla="*/ 879 w 52"/>
                  <a:gd name="T21" fmla="*/ 2069 h 49"/>
                  <a:gd name="T22" fmla="*/ 400 w 52"/>
                  <a:gd name="T23" fmla="*/ 1912 h 49"/>
                  <a:gd name="T24" fmla="*/ 0 w 52"/>
                  <a:gd name="T25" fmla="*/ 1762 h 49"/>
                  <a:gd name="T26" fmla="*/ 150 w 52"/>
                  <a:gd name="T27" fmla="*/ 1520 h 49"/>
                  <a:gd name="T28" fmla="*/ 245 w 52"/>
                  <a:gd name="T29" fmla="*/ 1267 h 49"/>
                  <a:gd name="T30" fmla="*/ 400 w 52"/>
                  <a:gd name="T31" fmla="*/ 1024 h 49"/>
                  <a:gd name="T32" fmla="*/ 481 w 52"/>
                  <a:gd name="T33" fmla="*/ 800 h 49"/>
                  <a:gd name="T34" fmla="*/ 628 w 52"/>
                  <a:gd name="T35" fmla="*/ 627 h 49"/>
                  <a:gd name="T36" fmla="*/ 812 w 52"/>
                  <a:gd name="T37" fmla="*/ 397 h 49"/>
                  <a:gd name="T38" fmla="*/ 969 w 52"/>
                  <a:gd name="T39" fmla="*/ 149 h 49"/>
                  <a:gd name="T40" fmla="*/ 1123 w 52"/>
                  <a:gd name="T41" fmla="*/ 0 h 49"/>
                  <a:gd name="T42" fmla="*/ 1437 w 52"/>
                  <a:gd name="T43" fmla="*/ 56 h 49"/>
                  <a:gd name="T44" fmla="*/ 1769 w 52"/>
                  <a:gd name="T45" fmla="*/ 206 h 49"/>
                  <a:gd name="T46" fmla="*/ 2004 w 52"/>
                  <a:gd name="T47" fmla="*/ 300 h 49"/>
                  <a:gd name="T48" fmla="*/ 2349 w 52"/>
                  <a:gd name="T49" fmla="*/ 454 h 4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
                  <a:gd name="T76" fmla="*/ 0 h 49"/>
                  <a:gd name="T77" fmla="*/ 52 w 52"/>
                  <a:gd name="T78" fmla="*/ 49 h 4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 h="49">
                    <a:moveTo>
                      <a:pt x="46" y="9"/>
                    </a:moveTo>
                    <a:lnTo>
                      <a:pt x="47" y="14"/>
                    </a:lnTo>
                    <a:lnTo>
                      <a:pt x="49" y="17"/>
                    </a:lnTo>
                    <a:lnTo>
                      <a:pt x="51" y="22"/>
                    </a:lnTo>
                    <a:lnTo>
                      <a:pt x="52" y="27"/>
                    </a:lnTo>
                    <a:lnTo>
                      <a:pt x="47" y="33"/>
                    </a:lnTo>
                    <a:lnTo>
                      <a:pt x="44" y="38"/>
                    </a:lnTo>
                    <a:lnTo>
                      <a:pt x="39" y="43"/>
                    </a:lnTo>
                    <a:lnTo>
                      <a:pt x="35" y="49"/>
                    </a:lnTo>
                    <a:lnTo>
                      <a:pt x="27" y="46"/>
                    </a:lnTo>
                    <a:lnTo>
                      <a:pt x="17" y="41"/>
                    </a:lnTo>
                    <a:lnTo>
                      <a:pt x="8" y="38"/>
                    </a:lnTo>
                    <a:lnTo>
                      <a:pt x="0" y="35"/>
                    </a:lnTo>
                    <a:lnTo>
                      <a:pt x="3" y="30"/>
                    </a:lnTo>
                    <a:lnTo>
                      <a:pt x="5" y="25"/>
                    </a:lnTo>
                    <a:lnTo>
                      <a:pt x="8" y="20"/>
                    </a:lnTo>
                    <a:lnTo>
                      <a:pt x="9" y="16"/>
                    </a:lnTo>
                    <a:lnTo>
                      <a:pt x="12" y="12"/>
                    </a:lnTo>
                    <a:lnTo>
                      <a:pt x="16" y="8"/>
                    </a:lnTo>
                    <a:lnTo>
                      <a:pt x="19" y="3"/>
                    </a:lnTo>
                    <a:lnTo>
                      <a:pt x="22" y="0"/>
                    </a:lnTo>
                    <a:lnTo>
                      <a:pt x="28" y="1"/>
                    </a:lnTo>
                    <a:lnTo>
                      <a:pt x="35" y="4"/>
                    </a:lnTo>
                    <a:lnTo>
                      <a:pt x="39" y="6"/>
                    </a:lnTo>
                    <a:lnTo>
                      <a:pt x="46" y="9"/>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8" name="Freeform 828"/>
              <p:cNvSpPr>
                <a:spLocks/>
              </p:cNvSpPr>
              <p:nvPr/>
            </p:nvSpPr>
            <p:spPr bwMode="auto">
              <a:xfrm>
                <a:off x="2579" y="3054"/>
                <a:ext cx="28" cy="66"/>
              </a:xfrm>
              <a:custGeom>
                <a:avLst/>
                <a:gdLst>
                  <a:gd name="T0" fmla="*/ 0 w 17"/>
                  <a:gd name="T1" fmla="*/ 830 h 40"/>
                  <a:gd name="T2" fmla="*/ 0 w 17"/>
                  <a:gd name="T3" fmla="*/ 1173 h 40"/>
                  <a:gd name="T4" fmla="*/ 0 w 17"/>
                  <a:gd name="T5" fmla="*/ 1492 h 40"/>
                  <a:gd name="T6" fmla="*/ 0 w 17"/>
                  <a:gd name="T7" fmla="*/ 1860 h 40"/>
                  <a:gd name="T8" fmla="*/ 0 w 17"/>
                  <a:gd name="T9" fmla="*/ 2199 h 40"/>
                  <a:gd name="T10" fmla="*/ 242 w 17"/>
                  <a:gd name="T11" fmla="*/ 1860 h 40"/>
                  <a:gd name="T12" fmla="*/ 499 w 17"/>
                  <a:gd name="T13" fmla="*/ 1596 h 40"/>
                  <a:gd name="T14" fmla="*/ 657 w 17"/>
                  <a:gd name="T15" fmla="*/ 1333 h 40"/>
                  <a:gd name="T16" fmla="*/ 919 w 17"/>
                  <a:gd name="T17" fmla="*/ 993 h 40"/>
                  <a:gd name="T18" fmla="*/ 863 w 17"/>
                  <a:gd name="T19" fmla="*/ 711 h 40"/>
                  <a:gd name="T20" fmla="*/ 764 w 17"/>
                  <a:gd name="T21" fmla="*/ 431 h 40"/>
                  <a:gd name="T22" fmla="*/ 657 w 17"/>
                  <a:gd name="T23" fmla="*/ 261 h 40"/>
                  <a:gd name="T24" fmla="*/ 595 w 17"/>
                  <a:gd name="T25" fmla="*/ 0 h 40"/>
                  <a:gd name="T26" fmla="*/ 428 w 17"/>
                  <a:gd name="T27" fmla="*/ 158 h 40"/>
                  <a:gd name="T28" fmla="*/ 318 w 17"/>
                  <a:gd name="T29" fmla="*/ 401 h 40"/>
                  <a:gd name="T30" fmla="*/ 158 w 17"/>
                  <a:gd name="T31" fmla="*/ 602 h 40"/>
                  <a:gd name="T32" fmla="*/ 0 w 17"/>
                  <a:gd name="T33" fmla="*/ 830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
                  <a:gd name="T52" fmla="*/ 0 h 40"/>
                  <a:gd name="T53" fmla="*/ 17 w 17"/>
                  <a:gd name="T54" fmla="*/ 40 h 4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 h="40">
                    <a:moveTo>
                      <a:pt x="0" y="15"/>
                    </a:moveTo>
                    <a:lnTo>
                      <a:pt x="0" y="21"/>
                    </a:lnTo>
                    <a:lnTo>
                      <a:pt x="0" y="27"/>
                    </a:lnTo>
                    <a:lnTo>
                      <a:pt x="0" y="34"/>
                    </a:lnTo>
                    <a:lnTo>
                      <a:pt x="0" y="40"/>
                    </a:lnTo>
                    <a:lnTo>
                      <a:pt x="4" y="34"/>
                    </a:lnTo>
                    <a:lnTo>
                      <a:pt x="9" y="29"/>
                    </a:lnTo>
                    <a:lnTo>
                      <a:pt x="12" y="24"/>
                    </a:lnTo>
                    <a:lnTo>
                      <a:pt x="17" y="18"/>
                    </a:lnTo>
                    <a:lnTo>
                      <a:pt x="16" y="13"/>
                    </a:lnTo>
                    <a:lnTo>
                      <a:pt x="14" y="8"/>
                    </a:lnTo>
                    <a:lnTo>
                      <a:pt x="12" y="5"/>
                    </a:lnTo>
                    <a:lnTo>
                      <a:pt x="11" y="0"/>
                    </a:lnTo>
                    <a:lnTo>
                      <a:pt x="8" y="3"/>
                    </a:lnTo>
                    <a:lnTo>
                      <a:pt x="6" y="7"/>
                    </a:lnTo>
                    <a:lnTo>
                      <a:pt x="3" y="11"/>
                    </a:lnTo>
                    <a:lnTo>
                      <a:pt x="0" y="15"/>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 name="Freeform 829"/>
              <p:cNvSpPr>
                <a:spLocks/>
              </p:cNvSpPr>
              <p:nvPr/>
            </p:nvSpPr>
            <p:spPr bwMode="auto">
              <a:xfrm>
                <a:off x="2536" y="3040"/>
                <a:ext cx="61" cy="41"/>
              </a:xfrm>
              <a:custGeom>
                <a:avLst/>
                <a:gdLst>
                  <a:gd name="T0" fmla="*/ 2031 w 37"/>
                  <a:gd name="T1" fmla="*/ 484 h 25"/>
                  <a:gd name="T2" fmla="*/ 1856 w 37"/>
                  <a:gd name="T3" fmla="*/ 643 h 25"/>
                  <a:gd name="T4" fmla="*/ 1743 w 37"/>
                  <a:gd name="T5" fmla="*/ 891 h 25"/>
                  <a:gd name="T6" fmla="*/ 1583 w 37"/>
                  <a:gd name="T7" fmla="*/ 1055 h 25"/>
                  <a:gd name="T8" fmla="*/ 1424 w 37"/>
                  <a:gd name="T9" fmla="*/ 1302 h 25"/>
                  <a:gd name="T10" fmla="*/ 1022 w 37"/>
                  <a:gd name="T11" fmla="*/ 1151 h 25"/>
                  <a:gd name="T12" fmla="*/ 707 w 37"/>
                  <a:gd name="T13" fmla="*/ 1055 h 25"/>
                  <a:gd name="T14" fmla="*/ 399 w 37"/>
                  <a:gd name="T15" fmla="*/ 891 h 25"/>
                  <a:gd name="T16" fmla="*/ 0 w 37"/>
                  <a:gd name="T17" fmla="*/ 840 h 25"/>
                  <a:gd name="T18" fmla="*/ 158 w 37"/>
                  <a:gd name="T19" fmla="*/ 579 h 25"/>
                  <a:gd name="T20" fmla="*/ 399 w 37"/>
                  <a:gd name="T21" fmla="*/ 407 h 25"/>
                  <a:gd name="T22" fmla="*/ 524 w 37"/>
                  <a:gd name="T23" fmla="*/ 151 h 25"/>
                  <a:gd name="T24" fmla="*/ 707 w 37"/>
                  <a:gd name="T25" fmla="*/ 0 h 25"/>
                  <a:gd name="T26" fmla="*/ 1022 w 37"/>
                  <a:gd name="T27" fmla="*/ 56 h 25"/>
                  <a:gd name="T28" fmla="*/ 1424 w 37"/>
                  <a:gd name="T29" fmla="*/ 215 h 25"/>
                  <a:gd name="T30" fmla="*/ 1631 w 37"/>
                  <a:gd name="T31" fmla="*/ 312 h 25"/>
                  <a:gd name="T32" fmla="*/ 2031 w 37"/>
                  <a:gd name="T33" fmla="*/ 484 h 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
                  <a:gd name="T52" fmla="*/ 0 h 25"/>
                  <a:gd name="T53" fmla="*/ 37 w 37"/>
                  <a:gd name="T54" fmla="*/ 25 h 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 h="25">
                    <a:moveTo>
                      <a:pt x="37" y="9"/>
                    </a:moveTo>
                    <a:lnTo>
                      <a:pt x="34" y="12"/>
                    </a:lnTo>
                    <a:lnTo>
                      <a:pt x="32" y="17"/>
                    </a:lnTo>
                    <a:lnTo>
                      <a:pt x="29" y="20"/>
                    </a:lnTo>
                    <a:lnTo>
                      <a:pt x="26" y="25"/>
                    </a:lnTo>
                    <a:lnTo>
                      <a:pt x="19" y="22"/>
                    </a:lnTo>
                    <a:lnTo>
                      <a:pt x="13" y="20"/>
                    </a:lnTo>
                    <a:lnTo>
                      <a:pt x="7" y="17"/>
                    </a:lnTo>
                    <a:lnTo>
                      <a:pt x="0" y="16"/>
                    </a:lnTo>
                    <a:lnTo>
                      <a:pt x="3" y="11"/>
                    </a:lnTo>
                    <a:lnTo>
                      <a:pt x="7" y="8"/>
                    </a:lnTo>
                    <a:lnTo>
                      <a:pt x="10" y="3"/>
                    </a:lnTo>
                    <a:lnTo>
                      <a:pt x="13" y="0"/>
                    </a:lnTo>
                    <a:lnTo>
                      <a:pt x="19" y="1"/>
                    </a:lnTo>
                    <a:lnTo>
                      <a:pt x="26" y="4"/>
                    </a:lnTo>
                    <a:lnTo>
                      <a:pt x="30" y="6"/>
                    </a:lnTo>
                    <a:lnTo>
                      <a:pt x="37" y="9"/>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 name="Freeform 830"/>
              <p:cNvSpPr>
                <a:spLocks/>
              </p:cNvSpPr>
              <p:nvPr/>
            </p:nvSpPr>
            <p:spPr bwMode="auto">
              <a:xfrm>
                <a:off x="2464" y="3079"/>
                <a:ext cx="103" cy="93"/>
              </a:xfrm>
              <a:custGeom>
                <a:avLst/>
                <a:gdLst>
                  <a:gd name="T0" fmla="*/ 2801 w 63"/>
                  <a:gd name="T1" fmla="*/ 548 h 57"/>
                  <a:gd name="T2" fmla="*/ 2905 w 63"/>
                  <a:gd name="T3" fmla="*/ 737 h 57"/>
                  <a:gd name="T4" fmla="*/ 3057 w 63"/>
                  <a:gd name="T5" fmla="*/ 1020 h 57"/>
                  <a:gd name="T6" fmla="*/ 3152 w 63"/>
                  <a:gd name="T7" fmla="*/ 1260 h 57"/>
                  <a:gd name="T8" fmla="*/ 3216 w 63"/>
                  <a:gd name="T9" fmla="*/ 1560 h 57"/>
                  <a:gd name="T10" fmla="*/ 3002 w 63"/>
                  <a:gd name="T11" fmla="*/ 1906 h 57"/>
                  <a:gd name="T12" fmla="*/ 2745 w 63"/>
                  <a:gd name="T13" fmla="*/ 2209 h 57"/>
                  <a:gd name="T14" fmla="*/ 2500 w 63"/>
                  <a:gd name="T15" fmla="*/ 2529 h 57"/>
                  <a:gd name="T16" fmla="*/ 2173 w 63"/>
                  <a:gd name="T17" fmla="*/ 2870 h 57"/>
                  <a:gd name="T18" fmla="*/ 1622 w 63"/>
                  <a:gd name="T19" fmla="*/ 2715 h 57"/>
                  <a:gd name="T20" fmla="*/ 1123 w 63"/>
                  <a:gd name="T21" fmla="*/ 2470 h 57"/>
                  <a:gd name="T22" fmla="*/ 551 w 63"/>
                  <a:gd name="T23" fmla="*/ 2209 h 57"/>
                  <a:gd name="T24" fmla="*/ 0 w 63"/>
                  <a:gd name="T25" fmla="*/ 2056 h 57"/>
                  <a:gd name="T26" fmla="*/ 150 w 63"/>
                  <a:gd name="T27" fmla="*/ 1759 h 57"/>
                  <a:gd name="T28" fmla="*/ 401 w 63"/>
                  <a:gd name="T29" fmla="*/ 1411 h 57"/>
                  <a:gd name="T30" fmla="*/ 551 w 63"/>
                  <a:gd name="T31" fmla="*/ 1168 h 57"/>
                  <a:gd name="T32" fmla="*/ 721 w 63"/>
                  <a:gd name="T33" fmla="*/ 865 h 57"/>
                  <a:gd name="T34" fmla="*/ 880 w 63"/>
                  <a:gd name="T35" fmla="*/ 625 h 57"/>
                  <a:gd name="T36" fmla="*/ 1027 w 63"/>
                  <a:gd name="T37" fmla="*/ 336 h 57"/>
                  <a:gd name="T38" fmla="*/ 1226 w 63"/>
                  <a:gd name="T39" fmla="*/ 206 h 57"/>
                  <a:gd name="T40" fmla="*/ 1382 w 63"/>
                  <a:gd name="T41" fmla="*/ 0 h 57"/>
                  <a:gd name="T42" fmla="*/ 1777 w 63"/>
                  <a:gd name="T43" fmla="*/ 147 h 57"/>
                  <a:gd name="T44" fmla="*/ 2101 w 63"/>
                  <a:gd name="T45" fmla="*/ 206 h 57"/>
                  <a:gd name="T46" fmla="*/ 2500 w 63"/>
                  <a:gd name="T47" fmla="*/ 336 h 57"/>
                  <a:gd name="T48" fmla="*/ 2801 w 63"/>
                  <a:gd name="T49" fmla="*/ 548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3"/>
                  <a:gd name="T76" fmla="*/ 0 h 57"/>
                  <a:gd name="T77" fmla="*/ 63 w 63"/>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3" h="57">
                    <a:moveTo>
                      <a:pt x="55" y="11"/>
                    </a:moveTo>
                    <a:lnTo>
                      <a:pt x="57" y="15"/>
                    </a:lnTo>
                    <a:lnTo>
                      <a:pt x="60" y="20"/>
                    </a:lnTo>
                    <a:lnTo>
                      <a:pt x="62" y="25"/>
                    </a:lnTo>
                    <a:lnTo>
                      <a:pt x="63" y="31"/>
                    </a:lnTo>
                    <a:lnTo>
                      <a:pt x="59" y="38"/>
                    </a:lnTo>
                    <a:lnTo>
                      <a:pt x="54" y="44"/>
                    </a:lnTo>
                    <a:lnTo>
                      <a:pt x="49" y="50"/>
                    </a:lnTo>
                    <a:lnTo>
                      <a:pt x="43" y="57"/>
                    </a:lnTo>
                    <a:lnTo>
                      <a:pt x="32" y="54"/>
                    </a:lnTo>
                    <a:lnTo>
                      <a:pt x="22" y="49"/>
                    </a:lnTo>
                    <a:lnTo>
                      <a:pt x="11" y="44"/>
                    </a:lnTo>
                    <a:lnTo>
                      <a:pt x="0" y="41"/>
                    </a:lnTo>
                    <a:lnTo>
                      <a:pt x="3" y="35"/>
                    </a:lnTo>
                    <a:lnTo>
                      <a:pt x="8" y="28"/>
                    </a:lnTo>
                    <a:lnTo>
                      <a:pt x="11" y="23"/>
                    </a:lnTo>
                    <a:lnTo>
                      <a:pt x="14" y="17"/>
                    </a:lnTo>
                    <a:lnTo>
                      <a:pt x="17" y="12"/>
                    </a:lnTo>
                    <a:lnTo>
                      <a:pt x="20" y="7"/>
                    </a:lnTo>
                    <a:lnTo>
                      <a:pt x="24" y="4"/>
                    </a:lnTo>
                    <a:lnTo>
                      <a:pt x="27" y="0"/>
                    </a:lnTo>
                    <a:lnTo>
                      <a:pt x="35" y="3"/>
                    </a:lnTo>
                    <a:lnTo>
                      <a:pt x="41" y="4"/>
                    </a:lnTo>
                    <a:lnTo>
                      <a:pt x="49" y="7"/>
                    </a:lnTo>
                    <a:lnTo>
                      <a:pt x="55"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1" name="Freeform 831"/>
              <p:cNvSpPr>
                <a:spLocks/>
              </p:cNvSpPr>
              <p:nvPr/>
            </p:nvSpPr>
            <p:spPr bwMode="auto">
              <a:xfrm>
                <a:off x="2474" y="3085"/>
                <a:ext cx="87" cy="79"/>
              </a:xfrm>
              <a:custGeom>
                <a:avLst/>
                <a:gdLst>
                  <a:gd name="T0" fmla="*/ 2446 w 53"/>
                  <a:gd name="T1" fmla="*/ 523 h 48"/>
                  <a:gd name="T2" fmla="*/ 2544 w 53"/>
                  <a:gd name="T3" fmla="*/ 696 h 48"/>
                  <a:gd name="T4" fmla="*/ 2559 w 53"/>
                  <a:gd name="T5" fmla="*/ 976 h 48"/>
                  <a:gd name="T6" fmla="*/ 2708 w 53"/>
                  <a:gd name="T7" fmla="*/ 1251 h 48"/>
                  <a:gd name="T8" fmla="*/ 2805 w 53"/>
                  <a:gd name="T9" fmla="*/ 1442 h 48"/>
                  <a:gd name="T10" fmla="*/ 2544 w 53"/>
                  <a:gd name="T11" fmla="*/ 1725 h 48"/>
                  <a:gd name="T12" fmla="*/ 2374 w 53"/>
                  <a:gd name="T13" fmla="*/ 1996 h 48"/>
                  <a:gd name="T14" fmla="*/ 2116 w 53"/>
                  <a:gd name="T15" fmla="*/ 2332 h 48"/>
                  <a:gd name="T16" fmla="*/ 1835 w 53"/>
                  <a:gd name="T17" fmla="*/ 2581 h 48"/>
                  <a:gd name="T18" fmla="*/ 1407 w 53"/>
                  <a:gd name="T19" fmla="*/ 2429 h 48"/>
                  <a:gd name="T20" fmla="*/ 950 w 53"/>
                  <a:gd name="T21" fmla="*/ 2270 h 48"/>
                  <a:gd name="T22" fmla="*/ 407 w 53"/>
                  <a:gd name="T23" fmla="*/ 2059 h 48"/>
                  <a:gd name="T24" fmla="*/ 0 w 53"/>
                  <a:gd name="T25" fmla="*/ 1886 h 48"/>
                  <a:gd name="T26" fmla="*/ 151 w 53"/>
                  <a:gd name="T27" fmla="*/ 1568 h 48"/>
                  <a:gd name="T28" fmla="*/ 248 w 53"/>
                  <a:gd name="T29" fmla="*/ 1317 h 48"/>
                  <a:gd name="T30" fmla="*/ 407 w 53"/>
                  <a:gd name="T31" fmla="*/ 1014 h 48"/>
                  <a:gd name="T32" fmla="*/ 579 w 53"/>
                  <a:gd name="T33" fmla="*/ 806 h 48"/>
                  <a:gd name="T34" fmla="*/ 739 w 53"/>
                  <a:gd name="T35" fmla="*/ 593 h 48"/>
                  <a:gd name="T36" fmla="*/ 950 w 53"/>
                  <a:gd name="T37" fmla="*/ 395 h 48"/>
                  <a:gd name="T38" fmla="*/ 1005 w 53"/>
                  <a:gd name="T39" fmla="*/ 156 h 48"/>
                  <a:gd name="T40" fmla="*/ 1154 w 53"/>
                  <a:gd name="T41" fmla="*/ 0 h 48"/>
                  <a:gd name="T42" fmla="*/ 1550 w 53"/>
                  <a:gd name="T43" fmla="*/ 95 h 48"/>
                  <a:gd name="T44" fmla="*/ 1835 w 53"/>
                  <a:gd name="T45" fmla="*/ 257 h 48"/>
                  <a:gd name="T46" fmla="*/ 2116 w 53"/>
                  <a:gd name="T47" fmla="*/ 395 h 48"/>
                  <a:gd name="T48" fmla="*/ 2446 w 53"/>
                  <a:gd name="T49" fmla="*/ 523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3"/>
                  <a:gd name="T76" fmla="*/ 0 h 48"/>
                  <a:gd name="T77" fmla="*/ 53 w 53"/>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3" h="48">
                    <a:moveTo>
                      <a:pt x="46" y="10"/>
                    </a:moveTo>
                    <a:lnTo>
                      <a:pt x="48" y="13"/>
                    </a:lnTo>
                    <a:lnTo>
                      <a:pt x="49" y="18"/>
                    </a:lnTo>
                    <a:lnTo>
                      <a:pt x="51" y="23"/>
                    </a:lnTo>
                    <a:lnTo>
                      <a:pt x="53" y="27"/>
                    </a:lnTo>
                    <a:lnTo>
                      <a:pt x="48" y="32"/>
                    </a:lnTo>
                    <a:lnTo>
                      <a:pt x="45" y="37"/>
                    </a:lnTo>
                    <a:lnTo>
                      <a:pt x="40" y="43"/>
                    </a:lnTo>
                    <a:lnTo>
                      <a:pt x="35" y="48"/>
                    </a:lnTo>
                    <a:lnTo>
                      <a:pt x="27" y="45"/>
                    </a:lnTo>
                    <a:lnTo>
                      <a:pt x="18" y="42"/>
                    </a:lnTo>
                    <a:lnTo>
                      <a:pt x="8" y="38"/>
                    </a:lnTo>
                    <a:lnTo>
                      <a:pt x="0" y="35"/>
                    </a:lnTo>
                    <a:lnTo>
                      <a:pt x="3" y="29"/>
                    </a:lnTo>
                    <a:lnTo>
                      <a:pt x="5" y="24"/>
                    </a:lnTo>
                    <a:lnTo>
                      <a:pt x="8" y="19"/>
                    </a:lnTo>
                    <a:lnTo>
                      <a:pt x="11" y="15"/>
                    </a:lnTo>
                    <a:lnTo>
                      <a:pt x="14" y="11"/>
                    </a:lnTo>
                    <a:lnTo>
                      <a:pt x="18" y="7"/>
                    </a:lnTo>
                    <a:lnTo>
                      <a:pt x="19" y="3"/>
                    </a:lnTo>
                    <a:lnTo>
                      <a:pt x="22" y="0"/>
                    </a:lnTo>
                    <a:lnTo>
                      <a:pt x="29" y="2"/>
                    </a:lnTo>
                    <a:lnTo>
                      <a:pt x="35" y="5"/>
                    </a:lnTo>
                    <a:lnTo>
                      <a:pt x="40" y="7"/>
                    </a:lnTo>
                    <a:lnTo>
                      <a:pt x="46" y="10"/>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2" name="Freeform 832"/>
              <p:cNvSpPr>
                <a:spLocks/>
              </p:cNvSpPr>
              <p:nvPr/>
            </p:nvSpPr>
            <p:spPr bwMode="auto">
              <a:xfrm>
                <a:off x="2531" y="3102"/>
                <a:ext cx="30" cy="62"/>
              </a:xfrm>
              <a:custGeom>
                <a:avLst/>
                <a:gdLst>
                  <a:gd name="T0" fmla="*/ 0 w 18"/>
                  <a:gd name="T1" fmla="*/ 716 h 38"/>
                  <a:gd name="T2" fmla="*/ 0 w 18"/>
                  <a:gd name="T3" fmla="*/ 1044 h 38"/>
                  <a:gd name="T4" fmla="*/ 0 w 18"/>
                  <a:gd name="T5" fmla="*/ 1260 h 38"/>
                  <a:gd name="T6" fmla="*/ 0 w 18"/>
                  <a:gd name="T7" fmla="*/ 1607 h 38"/>
                  <a:gd name="T8" fmla="*/ 0 w 18"/>
                  <a:gd name="T9" fmla="*/ 1906 h 38"/>
                  <a:gd name="T10" fmla="*/ 287 w 18"/>
                  <a:gd name="T11" fmla="*/ 1664 h 38"/>
                  <a:gd name="T12" fmla="*/ 603 w 18"/>
                  <a:gd name="T13" fmla="*/ 1354 h 38"/>
                  <a:gd name="T14" fmla="*/ 797 w 18"/>
                  <a:gd name="T15" fmla="*/ 1113 h 38"/>
                  <a:gd name="T16" fmla="*/ 1063 w 18"/>
                  <a:gd name="T17" fmla="*/ 865 h 38"/>
                  <a:gd name="T18" fmla="*/ 963 w 18"/>
                  <a:gd name="T19" fmla="*/ 640 h 38"/>
                  <a:gd name="T20" fmla="*/ 812 w 18"/>
                  <a:gd name="T21" fmla="*/ 392 h 38"/>
                  <a:gd name="T22" fmla="*/ 797 w 18"/>
                  <a:gd name="T23" fmla="*/ 147 h 38"/>
                  <a:gd name="T24" fmla="*/ 638 w 18"/>
                  <a:gd name="T25" fmla="*/ 0 h 38"/>
                  <a:gd name="T26" fmla="*/ 478 w 18"/>
                  <a:gd name="T27" fmla="*/ 147 h 38"/>
                  <a:gd name="T28" fmla="*/ 362 w 18"/>
                  <a:gd name="T29" fmla="*/ 300 h 38"/>
                  <a:gd name="T30" fmla="*/ 172 w 18"/>
                  <a:gd name="T31" fmla="*/ 548 h 38"/>
                  <a:gd name="T32" fmla="*/ 0 w 18"/>
                  <a:gd name="T33" fmla="*/ 716 h 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
                  <a:gd name="T52" fmla="*/ 0 h 38"/>
                  <a:gd name="T53" fmla="*/ 18 w 18"/>
                  <a:gd name="T54" fmla="*/ 38 h 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 h="38">
                    <a:moveTo>
                      <a:pt x="0" y="14"/>
                    </a:moveTo>
                    <a:lnTo>
                      <a:pt x="0" y="21"/>
                    </a:lnTo>
                    <a:lnTo>
                      <a:pt x="0" y="25"/>
                    </a:lnTo>
                    <a:lnTo>
                      <a:pt x="0" y="32"/>
                    </a:lnTo>
                    <a:lnTo>
                      <a:pt x="0" y="38"/>
                    </a:lnTo>
                    <a:lnTo>
                      <a:pt x="5" y="33"/>
                    </a:lnTo>
                    <a:lnTo>
                      <a:pt x="10" y="27"/>
                    </a:lnTo>
                    <a:lnTo>
                      <a:pt x="13" y="22"/>
                    </a:lnTo>
                    <a:lnTo>
                      <a:pt x="18" y="17"/>
                    </a:lnTo>
                    <a:lnTo>
                      <a:pt x="16" y="13"/>
                    </a:lnTo>
                    <a:lnTo>
                      <a:pt x="14" y="8"/>
                    </a:lnTo>
                    <a:lnTo>
                      <a:pt x="13" y="3"/>
                    </a:lnTo>
                    <a:lnTo>
                      <a:pt x="11" y="0"/>
                    </a:lnTo>
                    <a:lnTo>
                      <a:pt x="8" y="3"/>
                    </a:lnTo>
                    <a:lnTo>
                      <a:pt x="6" y="6"/>
                    </a:lnTo>
                    <a:lnTo>
                      <a:pt x="3" y="11"/>
                    </a:lnTo>
                    <a:lnTo>
                      <a:pt x="0" y="14"/>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3" name="Freeform 833"/>
              <p:cNvSpPr>
                <a:spLocks/>
              </p:cNvSpPr>
              <p:nvPr/>
            </p:nvSpPr>
            <p:spPr bwMode="auto">
              <a:xfrm>
                <a:off x="2491" y="3085"/>
                <a:ext cx="58" cy="40"/>
              </a:xfrm>
              <a:custGeom>
                <a:avLst/>
                <a:gdLst>
                  <a:gd name="T0" fmla="*/ 1630 w 36"/>
                  <a:gd name="T1" fmla="*/ 603 h 24"/>
                  <a:gd name="T2" fmla="*/ 1490 w 36"/>
                  <a:gd name="T3" fmla="*/ 797 h 24"/>
                  <a:gd name="T4" fmla="*/ 1410 w 36"/>
                  <a:gd name="T5" fmla="*/ 963 h 24"/>
                  <a:gd name="T6" fmla="*/ 1258 w 36"/>
                  <a:gd name="T7" fmla="*/ 1250 h 24"/>
                  <a:gd name="T8" fmla="*/ 1117 w 36"/>
                  <a:gd name="T9" fmla="*/ 1445 h 24"/>
                  <a:gd name="T10" fmla="*/ 875 w 36"/>
                  <a:gd name="T11" fmla="*/ 1250 h 24"/>
                  <a:gd name="T12" fmla="*/ 543 w 36"/>
                  <a:gd name="T13" fmla="*/ 1133 h 24"/>
                  <a:gd name="T14" fmla="*/ 285 w 36"/>
                  <a:gd name="T15" fmla="*/ 963 h 24"/>
                  <a:gd name="T16" fmla="*/ 0 w 36"/>
                  <a:gd name="T17" fmla="*/ 903 h 24"/>
                  <a:gd name="T18" fmla="*/ 143 w 36"/>
                  <a:gd name="T19" fmla="*/ 638 h 24"/>
                  <a:gd name="T20" fmla="*/ 285 w 36"/>
                  <a:gd name="T21" fmla="*/ 425 h 24"/>
                  <a:gd name="T22" fmla="*/ 424 w 36"/>
                  <a:gd name="T23" fmla="*/ 172 h 24"/>
                  <a:gd name="T24" fmla="*/ 543 w 36"/>
                  <a:gd name="T25" fmla="*/ 0 h 24"/>
                  <a:gd name="T26" fmla="*/ 875 w 36"/>
                  <a:gd name="T27" fmla="*/ 103 h 24"/>
                  <a:gd name="T28" fmla="*/ 1117 w 36"/>
                  <a:gd name="T29" fmla="*/ 287 h 24"/>
                  <a:gd name="T30" fmla="*/ 1347 w 36"/>
                  <a:gd name="T31" fmla="*/ 425 h 24"/>
                  <a:gd name="T32" fmla="*/ 1630 w 36"/>
                  <a:gd name="T33" fmla="*/ 603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6"/>
                  <a:gd name="T52" fmla="*/ 0 h 24"/>
                  <a:gd name="T53" fmla="*/ 36 w 36"/>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6" h="24">
                    <a:moveTo>
                      <a:pt x="36" y="10"/>
                    </a:moveTo>
                    <a:lnTo>
                      <a:pt x="33" y="13"/>
                    </a:lnTo>
                    <a:lnTo>
                      <a:pt x="31" y="16"/>
                    </a:lnTo>
                    <a:lnTo>
                      <a:pt x="28" y="21"/>
                    </a:lnTo>
                    <a:lnTo>
                      <a:pt x="25" y="24"/>
                    </a:lnTo>
                    <a:lnTo>
                      <a:pt x="19" y="21"/>
                    </a:lnTo>
                    <a:lnTo>
                      <a:pt x="12" y="19"/>
                    </a:lnTo>
                    <a:lnTo>
                      <a:pt x="6" y="16"/>
                    </a:lnTo>
                    <a:lnTo>
                      <a:pt x="0" y="15"/>
                    </a:lnTo>
                    <a:lnTo>
                      <a:pt x="3" y="11"/>
                    </a:lnTo>
                    <a:lnTo>
                      <a:pt x="6" y="7"/>
                    </a:lnTo>
                    <a:lnTo>
                      <a:pt x="9" y="3"/>
                    </a:lnTo>
                    <a:lnTo>
                      <a:pt x="12" y="0"/>
                    </a:lnTo>
                    <a:lnTo>
                      <a:pt x="19" y="2"/>
                    </a:lnTo>
                    <a:lnTo>
                      <a:pt x="25" y="5"/>
                    </a:lnTo>
                    <a:lnTo>
                      <a:pt x="30" y="7"/>
                    </a:lnTo>
                    <a:lnTo>
                      <a:pt x="36" y="10"/>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4" name="Freeform 834"/>
              <p:cNvSpPr>
                <a:spLocks/>
              </p:cNvSpPr>
              <p:nvPr/>
            </p:nvSpPr>
            <p:spPr bwMode="auto">
              <a:xfrm>
                <a:off x="2579" y="3054"/>
                <a:ext cx="103" cy="94"/>
              </a:xfrm>
              <a:custGeom>
                <a:avLst/>
                <a:gdLst>
                  <a:gd name="T0" fmla="*/ 2801 w 63"/>
                  <a:gd name="T1" fmla="*/ 600 h 57"/>
                  <a:gd name="T2" fmla="*/ 2905 w 63"/>
                  <a:gd name="T3" fmla="*/ 864 h 57"/>
                  <a:gd name="T4" fmla="*/ 3057 w 63"/>
                  <a:gd name="T5" fmla="*/ 1169 h 57"/>
                  <a:gd name="T6" fmla="*/ 3152 w 63"/>
                  <a:gd name="T7" fmla="*/ 1484 h 57"/>
                  <a:gd name="T8" fmla="*/ 3216 w 63"/>
                  <a:gd name="T9" fmla="*/ 1746 h 57"/>
                  <a:gd name="T10" fmla="*/ 3002 w 63"/>
                  <a:gd name="T11" fmla="*/ 2099 h 57"/>
                  <a:gd name="T12" fmla="*/ 2745 w 63"/>
                  <a:gd name="T13" fmla="*/ 2447 h 57"/>
                  <a:gd name="T14" fmla="*/ 2408 w 63"/>
                  <a:gd name="T15" fmla="*/ 2794 h 57"/>
                  <a:gd name="T16" fmla="*/ 2173 w 63"/>
                  <a:gd name="T17" fmla="*/ 3122 h 57"/>
                  <a:gd name="T18" fmla="*/ 1586 w 63"/>
                  <a:gd name="T19" fmla="*/ 2950 h 57"/>
                  <a:gd name="T20" fmla="*/ 1123 w 63"/>
                  <a:gd name="T21" fmla="*/ 2723 h 57"/>
                  <a:gd name="T22" fmla="*/ 551 w 63"/>
                  <a:gd name="T23" fmla="*/ 2515 h 57"/>
                  <a:gd name="T24" fmla="*/ 0 w 63"/>
                  <a:gd name="T25" fmla="*/ 2292 h 57"/>
                  <a:gd name="T26" fmla="*/ 150 w 63"/>
                  <a:gd name="T27" fmla="*/ 1928 h 57"/>
                  <a:gd name="T28" fmla="*/ 401 w 63"/>
                  <a:gd name="T29" fmla="*/ 1583 h 57"/>
                  <a:gd name="T30" fmla="*/ 551 w 63"/>
                  <a:gd name="T31" fmla="*/ 1332 h 57"/>
                  <a:gd name="T32" fmla="*/ 721 w 63"/>
                  <a:gd name="T33" fmla="*/ 989 h 57"/>
                  <a:gd name="T34" fmla="*/ 880 w 63"/>
                  <a:gd name="T35" fmla="*/ 830 h 57"/>
                  <a:gd name="T36" fmla="*/ 1027 w 63"/>
                  <a:gd name="T37" fmla="*/ 524 h 57"/>
                  <a:gd name="T38" fmla="*/ 1226 w 63"/>
                  <a:gd name="T39" fmla="*/ 261 h 57"/>
                  <a:gd name="T40" fmla="*/ 1382 w 63"/>
                  <a:gd name="T41" fmla="*/ 0 h 57"/>
                  <a:gd name="T42" fmla="*/ 1777 w 63"/>
                  <a:gd name="T43" fmla="*/ 158 h 57"/>
                  <a:gd name="T44" fmla="*/ 2101 w 63"/>
                  <a:gd name="T45" fmla="*/ 399 h 57"/>
                  <a:gd name="T46" fmla="*/ 2500 w 63"/>
                  <a:gd name="T47" fmla="*/ 430 h 57"/>
                  <a:gd name="T48" fmla="*/ 2801 w 63"/>
                  <a:gd name="T49" fmla="*/ 600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3"/>
                  <a:gd name="T76" fmla="*/ 0 h 57"/>
                  <a:gd name="T77" fmla="*/ 63 w 63"/>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3" h="57">
                    <a:moveTo>
                      <a:pt x="55" y="11"/>
                    </a:moveTo>
                    <a:lnTo>
                      <a:pt x="57" y="16"/>
                    </a:lnTo>
                    <a:lnTo>
                      <a:pt x="60" y="21"/>
                    </a:lnTo>
                    <a:lnTo>
                      <a:pt x="62" y="27"/>
                    </a:lnTo>
                    <a:lnTo>
                      <a:pt x="63" y="32"/>
                    </a:lnTo>
                    <a:lnTo>
                      <a:pt x="59" y="38"/>
                    </a:lnTo>
                    <a:lnTo>
                      <a:pt x="54" y="45"/>
                    </a:lnTo>
                    <a:lnTo>
                      <a:pt x="47" y="51"/>
                    </a:lnTo>
                    <a:lnTo>
                      <a:pt x="43" y="57"/>
                    </a:lnTo>
                    <a:lnTo>
                      <a:pt x="31" y="54"/>
                    </a:lnTo>
                    <a:lnTo>
                      <a:pt x="22" y="50"/>
                    </a:lnTo>
                    <a:lnTo>
                      <a:pt x="11" y="46"/>
                    </a:lnTo>
                    <a:lnTo>
                      <a:pt x="0" y="42"/>
                    </a:lnTo>
                    <a:lnTo>
                      <a:pt x="3" y="35"/>
                    </a:lnTo>
                    <a:lnTo>
                      <a:pt x="8" y="29"/>
                    </a:lnTo>
                    <a:lnTo>
                      <a:pt x="11" y="24"/>
                    </a:lnTo>
                    <a:lnTo>
                      <a:pt x="14" y="18"/>
                    </a:lnTo>
                    <a:lnTo>
                      <a:pt x="17" y="15"/>
                    </a:lnTo>
                    <a:lnTo>
                      <a:pt x="20" y="10"/>
                    </a:lnTo>
                    <a:lnTo>
                      <a:pt x="24" y="5"/>
                    </a:lnTo>
                    <a:lnTo>
                      <a:pt x="27" y="0"/>
                    </a:lnTo>
                    <a:lnTo>
                      <a:pt x="35" y="3"/>
                    </a:lnTo>
                    <a:lnTo>
                      <a:pt x="41" y="7"/>
                    </a:lnTo>
                    <a:lnTo>
                      <a:pt x="49" y="8"/>
                    </a:lnTo>
                    <a:lnTo>
                      <a:pt x="55"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5" name="Freeform 835"/>
              <p:cNvSpPr>
                <a:spLocks/>
              </p:cNvSpPr>
              <p:nvPr/>
            </p:nvSpPr>
            <p:spPr bwMode="auto">
              <a:xfrm>
                <a:off x="2589" y="3063"/>
                <a:ext cx="86" cy="80"/>
              </a:xfrm>
              <a:custGeom>
                <a:avLst/>
                <a:gdLst>
                  <a:gd name="T0" fmla="*/ 2225 w 53"/>
                  <a:gd name="T1" fmla="*/ 490 h 49"/>
                  <a:gd name="T2" fmla="*/ 2314 w 53"/>
                  <a:gd name="T3" fmla="*/ 717 h 49"/>
                  <a:gd name="T4" fmla="*/ 2372 w 53"/>
                  <a:gd name="T5" fmla="*/ 867 h 49"/>
                  <a:gd name="T6" fmla="*/ 2462 w 53"/>
                  <a:gd name="T7" fmla="*/ 1113 h 49"/>
                  <a:gd name="T8" fmla="*/ 2551 w 53"/>
                  <a:gd name="T9" fmla="*/ 1370 h 49"/>
                  <a:gd name="T10" fmla="*/ 2314 w 53"/>
                  <a:gd name="T11" fmla="*/ 1672 h 49"/>
                  <a:gd name="T12" fmla="*/ 2148 w 53"/>
                  <a:gd name="T13" fmla="*/ 1912 h 49"/>
                  <a:gd name="T14" fmla="*/ 1915 w 53"/>
                  <a:gd name="T15" fmla="*/ 2158 h 49"/>
                  <a:gd name="T16" fmla="*/ 1679 w 53"/>
                  <a:gd name="T17" fmla="*/ 2482 h 49"/>
                  <a:gd name="T18" fmla="*/ 1295 w 53"/>
                  <a:gd name="T19" fmla="*/ 2312 h 49"/>
                  <a:gd name="T20" fmla="*/ 855 w 53"/>
                  <a:gd name="T21" fmla="*/ 2069 h 49"/>
                  <a:gd name="T22" fmla="*/ 380 w 53"/>
                  <a:gd name="T23" fmla="*/ 1912 h 49"/>
                  <a:gd name="T24" fmla="*/ 0 w 53"/>
                  <a:gd name="T25" fmla="*/ 1762 h 49"/>
                  <a:gd name="T26" fmla="*/ 144 w 53"/>
                  <a:gd name="T27" fmla="*/ 1520 h 49"/>
                  <a:gd name="T28" fmla="*/ 234 w 53"/>
                  <a:gd name="T29" fmla="*/ 1267 h 49"/>
                  <a:gd name="T30" fmla="*/ 380 w 53"/>
                  <a:gd name="T31" fmla="*/ 1058 h 49"/>
                  <a:gd name="T32" fmla="*/ 469 w 53"/>
                  <a:gd name="T33" fmla="*/ 800 h 49"/>
                  <a:gd name="T34" fmla="*/ 617 w 53"/>
                  <a:gd name="T35" fmla="*/ 648 h 49"/>
                  <a:gd name="T36" fmla="*/ 761 w 53"/>
                  <a:gd name="T37" fmla="*/ 397 h 49"/>
                  <a:gd name="T38" fmla="*/ 910 w 53"/>
                  <a:gd name="T39" fmla="*/ 149 h 49"/>
                  <a:gd name="T40" fmla="*/ 1058 w 53"/>
                  <a:gd name="T41" fmla="*/ 0 h 49"/>
                  <a:gd name="T42" fmla="*/ 1387 w 53"/>
                  <a:gd name="T43" fmla="*/ 91 h 49"/>
                  <a:gd name="T44" fmla="*/ 1679 w 53"/>
                  <a:gd name="T45" fmla="*/ 243 h 49"/>
                  <a:gd name="T46" fmla="*/ 1915 w 53"/>
                  <a:gd name="T47" fmla="*/ 300 h 49"/>
                  <a:gd name="T48" fmla="*/ 2225 w 53"/>
                  <a:gd name="T49" fmla="*/ 490 h 4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3"/>
                  <a:gd name="T76" fmla="*/ 0 h 49"/>
                  <a:gd name="T77" fmla="*/ 53 w 53"/>
                  <a:gd name="T78" fmla="*/ 49 h 4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3" h="49">
                    <a:moveTo>
                      <a:pt x="46" y="10"/>
                    </a:moveTo>
                    <a:lnTo>
                      <a:pt x="48" y="14"/>
                    </a:lnTo>
                    <a:lnTo>
                      <a:pt x="49" y="17"/>
                    </a:lnTo>
                    <a:lnTo>
                      <a:pt x="51" y="22"/>
                    </a:lnTo>
                    <a:lnTo>
                      <a:pt x="53" y="27"/>
                    </a:lnTo>
                    <a:lnTo>
                      <a:pt x="48" y="33"/>
                    </a:lnTo>
                    <a:lnTo>
                      <a:pt x="45" y="38"/>
                    </a:lnTo>
                    <a:lnTo>
                      <a:pt x="40" y="43"/>
                    </a:lnTo>
                    <a:lnTo>
                      <a:pt x="35" y="49"/>
                    </a:lnTo>
                    <a:lnTo>
                      <a:pt x="27" y="46"/>
                    </a:lnTo>
                    <a:lnTo>
                      <a:pt x="18" y="41"/>
                    </a:lnTo>
                    <a:lnTo>
                      <a:pt x="8" y="38"/>
                    </a:lnTo>
                    <a:lnTo>
                      <a:pt x="0" y="35"/>
                    </a:lnTo>
                    <a:lnTo>
                      <a:pt x="3" y="30"/>
                    </a:lnTo>
                    <a:lnTo>
                      <a:pt x="5" y="25"/>
                    </a:lnTo>
                    <a:lnTo>
                      <a:pt x="8" y="21"/>
                    </a:lnTo>
                    <a:lnTo>
                      <a:pt x="10" y="16"/>
                    </a:lnTo>
                    <a:lnTo>
                      <a:pt x="13" y="13"/>
                    </a:lnTo>
                    <a:lnTo>
                      <a:pt x="16" y="8"/>
                    </a:lnTo>
                    <a:lnTo>
                      <a:pt x="19" y="3"/>
                    </a:lnTo>
                    <a:lnTo>
                      <a:pt x="22" y="0"/>
                    </a:lnTo>
                    <a:lnTo>
                      <a:pt x="29" y="2"/>
                    </a:lnTo>
                    <a:lnTo>
                      <a:pt x="35" y="5"/>
                    </a:lnTo>
                    <a:lnTo>
                      <a:pt x="40" y="6"/>
                    </a:lnTo>
                    <a:lnTo>
                      <a:pt x="46" y="10"/>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 name="Freeform 836"/>
              <p:cNvSpPr>
                <a:spLocks/>
              </p:cNvSpPr>
              <p:nvPr/>
            </p:nvSpPr>
            <p:spPr bwMode="auto">
              <a:xfrm>
                <a:off x="2646" y="3079"/>
                <a:ext cx="29" cy="64"/>
              </a:xfrm>
              <a:custGeom>
                <a:avLst/>
                <a:gdLst>
                  <a:gd name="T0" fmla="*/ 0 w 18"/>
                  <a:gd name="T1" fmla="*/ 738 h 39"/>
                  <a:gd name="T2" fmla="*/ 0 w 18"/>
                  <a:gd name="T3" fmla="*/ 1062 h 39"/>
                  <a:gd name="T4" fmla="*/ 0 w 18"/>
                  <a:gd name="T5" fmla="*/ 1406 h 39"/>
                  <a:gd name="T6" fmla="*/ 0 w 18"/>
                  <a:gd name="T7" fmla="*/ 1743 h 39"/>
                  <a:gd name="T8" fmla="*/ 0 w 18"/>
                  <a:gd name="T9" fmla="*/ 2046 h 39"/>
                  <a:gd name="T10" fmla="*/ 230 w 18"/>
                  <a:gd name="T11" fmla="*/ 1743 h 39"/>
                  <a:gd name="T12" fmla="*/ 459 w 18"/>
                  <a:gd name="T13" fmla="*/ 1462 h 39"/>
                  <a:gd name="T14" fmla="*/ 598 w 18"/>
                  <a:gd name="T15" fmla="*/ 1211 h 39"/>
                  <a:gd name="T16" fmla="*/ 823 w 18"/>
                  <a:gd name="T17" fmla="*/ 891 h 39"/>
                  <a:gd name="T18" fmla="*/ 740 w 18"/>
                  <a:gd name="T19" fmla="*/ 647 h 39"/>
                  <a:gd name="T20" fmla="*/ 651 w 18"/>
                  <a:gd name="T21" fmla="*/ 353 h 39"/>
                  <a:gd name="T22" fmla="*/ 598 w 18"/>
                  <a:gd name="T23" fmla="*/ 215 h 39"/>
                  <a:gd name="T24" fmla="*/ 511 w 18"/>
                  <a:gd name="T25" fmla="*/ 0 h 39"/>
                  <a:gd name="T26" fmla="*/ 371 w 18"/>
                  <a:gd name="T27" fmla="*/ 151 h 39"/>
                  <a:gd name="T28" fmla="*/ 230 w 18"/>
                  <a:gd name="T29" fmla="*/ 315 h 39"/>
                  <a:gd name="T30" fmla="*/ 143 w 18"/>
                  <a:gd name="T31" fmla="*/ 579 h 39"/>
                  <a:gd name="T32" fmla="*/ 0 w 18"/>
                  <a:gd name="T33" fmla="*/ 738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
                  <a:gd name="T52" fmla="*/ 0 h 39"/>
                  <a:gd name="T53" fmla="*/ 18 w 18"/>
                  <a:gd name="T54" fmla="*/ 39 h 3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 h="39">
                    <a:moveTo>
                      <a:pt x="0" y="14"/>
                    </a:moveTo>
                    <a:lnTo>
                      <a:pt x="0" y="20"/>
                    </a:lnTo>
                    <a:lnTo>
                      <a:pt x="0" y="27"/>
                    </a:lnTo>
                    <a:lnTo>
                      <a:pt x="0" y="33"/>
                    </a:lnTo>
                    <a:lnTo>
                      <a:pt x="0" y="39"/>
                    </a:lnTo>
                    <a:lnTo>
                      <a:pt x="5" y="33"/>
                    </a:lnTo>
                    <a:lnTo>
                      <a:pt x="10" y="28"/>
                    </a:lnTo>
                    <a:lnTo>
                      <a:pt x="13" y="23"/>
                    </a:lnTo>
                    <a:lnTo>
                      <a:pt x="18" y="17"/>
                    </a:lnTo>
                    <a:lnTo>
                      <a:pt x="16" y="12"/>
                    </a:lnTo>
                    <a:lnTo>
                      <a:pt x="14" y="7"/>
                    </a:lnTo>
                    <a:lnTo>
                      <a:pt x="13" y="4"/>
                    </a:lnTo>
                    <a:lnTo>
                      <a:pt x="11" y="0"/>
                    </a:lnTo>
                    <a:lnTo>
                      <a:pt x="8" y="3"/>
                    </a:lnTo>
                    <a:lnTo>
                      <a:pt x="5" y="6"/>
                    </a:lnTo>
                    <a:lnTo>
                      <a:pt x="3" y="11"/>
                    </a:lnTo>
                    <a:lnTo>
                      <a:pt x="0" y="14"/>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 name="Freeform 837"/>
              <p:cNvSpPr>
                <a:spLocks/>
              </p:cNvSpPr>
              <p:nvPr/>
            </p:nvSpPr>
            <p:spPr bwMode="auto">
              <a:xfrm>
                <a:off x="2605" y="3063"/>
                <a:ext cx="59" cy="40"/>
              </a:xfrm>
              <a:custGeom>
                <a:avLst/>
                <a:gdLst>
                  <a:gd name="T0" fmla="*/ 1883 w 36"/>
                  <a:gd name="T1" fmla="*/ 438 h 25"/>
                  <a:gd name="T2" fmla="*/ 1703 w 36"/>
                  <a:gd name="T3" fmla="*/ 566 h 25"/>
                  <a:gd name="T4" fmla="*/ 1550 w 36"/>
                  <a:gd name="T5" fmla="*/ 722 h 25"/>
                  <a:gd name="T6" fmla="*/ 1455 w 36"/>
                  <a:gd name="T7" fmla="*/ 906 h 25"/>
                  <a:gd name="T8" fmla="*/ 1298 w 36"/>
                  <a:gd name="T9" fmla="*/ 1070 h 25"/>
                  <a:gd name="T10" fmla="*/ 993 w 36"/>
                  <a:gd name="T11" fmla="*/ 942 h 25"/>
                  <a:gd name="T12" fmla="*/ 634 w 36"/>
                  <a:gd name="T13" fmla="*/ 906 h 25"/>
                  <a:gd name="T14" fmla="*/ 308 w 36"/>
                  <a:gd name="T15" fmla="*/ 722 h 25"/>
                  <a:gd name="T16" fmla="*/ 0 w 36"/>
                  <a:gd name="T17" fmla="*/ 701 h 25"/>
                  <a:gd name="T18" fmla="*/ 151 w 36"/>
                  <a:gd name="T19" fmla="*/ 483 h 25"/>
                  <a:gd name="T20" fmla="*/ 308 w 36"/>
                  <a:gd name="T21" fmla="*/ 354 h 25"/>
                  <a:gd name="T22" fmla="*/ 483 w 36"/>
                  <a:gd name="T23" fmla="*/ 138 h 25"/>
                  <a:gd name="T24" fmla="*/ 634 w 36"/>
                  <a:gd name="T25" fmla="*/ 0 h 25"/>
                  <a:gd name="T26" fmla="*/ 993 w 36"/>
                  <a:gd name="T27" fmla="*/ 86 h 25"/>
                  <a:gd name="T28" fmla="*/ 1298 w 36"/>
                  <a:gd name="T29" fmla="*/ 221 h 25"/>
                  <a:gd name="T30" fmla="*/ 1550 w 36"/>
                  <a:gd name="T31" fmla="*/ 274 h 25"/>
                  <a:gd name="T32" fmla="*/ 1883 w 36"/>
                  <a:gd name="T33" fmla="*/ 438 h 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6"/>
                  <a:gd name="T52" fmla="*/ 0 h 25"/>
                  <a:gd name="T53" fmla="*/ 36 w 36"/>
                  <a:gd name="T54" fmla="*/ 25 h 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6" h="25">
                    <a:moveTo>
                      <a:pt x="36" y="10"/>
                    </a:moveTo>
                    <a:lnTo>
                      <a:pt x="33" y="13"/>
                    </a:lnTo>
                    <a:lnTo>
                      <a:pt x="30" y="17"/>
                    </a:lnTo>
                    <a:lnTo>
                      <a:pt x="28" y="21"/>
                    </a:lnTo>
                    <a:lnTo>
                      <a:pt x="25" y="25"/>
                    </a:lnTo>
                    <a:lnTo>
                      <a:pt x="19" y="22"/>
                    </a:lnTo>
                    <a:lnTo>
                      <a:pt x="12" y="21"/>
                    </a:lnTo>
                    <a:lnTo>
                      <a:pt x="6" y="17"/>
                    </a:lnTo>
                    <a:lnTo>
                      <a:pt x="0" y="16"/>
                    </a:lnTo>
                    <a:lnTo>
                      <a:pt x="3" y="11"/>
                    </a:lnTo>
                    <a:lnTo>
                      <a:pt x="6" y="8"/>
                    </a:lnTo>
                    <a:lnTo>
                      <a:pt x="9" y="3"/>
                    </a:lnTo>
                    <a:lnTo>
                      <a:pt x="12" y="0"/>
                    </a:lnTo>
                    <a:lnTo>
                      <a:pt x="19" y="2"/>
                    </a:lnTo>
                    <a:lnTo>
                      <a:pt x="25" y="5"/>
                    </a:lnTo>
                    <a:lnTo>
                      <a:pt x="30" y="6"/>
                    </a:lnTo>
                    <a:lnTo>
                      <a:pt x="36" y="10"/>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8" name="Freeform 838"/>
              <p:cNvSpPr>
                <a:spLocks/>
              </p:cNvSpPr>
              <p:nvPr/>
            </p:nvSpPr>
            <p:spPr bwMode="auto">
              <a:xfrm>
                <a:off x="2531" y="3102"/>
                <a:ext cx="105" cy="93"/>
              </a:xfrm>
              <a:custGeom>
                <a:avLst/>
                <a:gdLst>
                  <a:gd name="T0" fmla="*/ 2950 w 64"/>
                  <a:gd name="T1" fmla="*/ 548 h 57"/>
                  <a:gd name="T2" fmla="*/ 3007 w 64"/>
                  <a:gd name="T3" fmla="*/ 798 h 57"/>
                  <a:gd name="T4" fmla="*/ 3135 w 64"/>
                  <a:gd name="T5" fmla="*/ 1044 h 57"/>
                  <a:gd name="T6" fmla="*/ 3260 w 64"/>
                  <a:gd name="T7" fmla="*/ 1260 h 57"/>
                  <a:gd name="T8" fmla="*/ 3357 w 64"/>
                  <a:gd name="T9" fmla="*/ 1607 h 57"/>
                  <a:gd name="T10" fmla="*/ 3101 w 64"/>
                  <a:gd name="T11" fmla="*/ 1906 h 57"/>
                  <a:gd name="T12" fmla="*/ 2853 w 64"/>
                  <a:gd name="T13" fmla="*/ 2209 h 57"/>
                  <a:gd name="T14" fmla="*/ 2558 w 64"/>
                  <a:gd name="T15" fmla="*/ 2545 h 57"/>
                  <a:gd name="T16" fmla="*/ 2261 w 64"/>
                  <a:gd name="T17" fmla="*/ 2870 h 57"/>
                  <a:gd name="T18" fmla="*/ 1705 w 64"/>
                  <a:gd name="T19" fmla="*/ 2715 h 57"/>
                  <a:gd name="T20" fmla="*/ 1152 w 64"/>
                  <a:gd name="T21" fmla="*/ 2470 h 57"/>
                  <a:gd name="T22" fmla="*/ 579 w 64"/>
                  <a:gd name="T23" fmla="*/ 2209 h 57"/>
                  <a:gd name="T24" fmla="*/ 0 w 64"/>
                  <a:gd name="T25" fmla="*/ 2056 h 57"/>
                  <a:gd name="T26" fmla="*/ 151 w 64"/>
                  <a:gd name="T27" fmla="*/ 1759 h 57"/>
                  <a:gd name="T28" fmla="*/ 407 w 64"/>
                  <a:gd name="T29" fmla="*/ 1411 h 57"/>
                  <a:gd name="T30" fmla="*/ 579 w 64"/>
                  <a:gd name="T31" fmla="*/ 1202 h 57"/>
                  <a:gd name="T32" fmla="*/ 738 w 64"/>
                  <a:gd name="T33" fmla="*/ 865 h 57"/>
                  <a:gd name="T34" fmla="*/ 950 w 64"/>
                  <a:gd name="T35" fmla="*/ 640 h 57"/>
                  <a:gd name="T36" fmla="*/ 1096 w 64"/>
                  <a:gd name="T37" fmla="*/ 392 h 57"/>
                  <a:gd name="T38" fmla="*/ 1247 w 64"/>
                  <a:gd name="T39" fmla="*/ 240 h 57"/>
                  <a:gd name="T40" fmla="*/ 1404 w 64"/>
                  <a:gd name="T41" fmla="*/ 0 h 57"/>
                  <a:gd name="T42" fmla="*/ 1833 w 64"/>
                  <a:gd name="T43" fmla="*/ 147 h 57"/>
                  <a:gd name="T44" fmla="*/ 2138 w 64"/>
                  <a:gd name="T45" fmla="*/ 240 h 57"/>
                  <a:gd name="T46" fmla="*/ 2558 w 64"/>
                  <a:gd name="T47" fmla="*/ 392 h 57"/>
                  <a:gd name="T48" fmla="*/ 2950 w 64"/>
                  <a:gd name="T49" fmla="*/ 548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4"/>
                  <a:gd name="T76" fmla="*/ 0 h 57"/>
                  <a:gd name="T77" fmla="*/ 64 w 64"/>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4" h="57">
                    <a:moveTo>
                      <a:pt x="56" y="11"/>
                    </a:moveTo>
                    <a:lnTo>
                      <a:pt x="57" y="16"/>
                    </a:lnTo>
                    <a:lnTo>
                      <a:pt x="60" y="21"/>
                    </a:lnTo>
                    <a:lnTo>
                      <a:pt x="62" y="25"/>
                    </a:lnTo>
                    <a:lnTo>
                      <a:pt x="64" y="32"/>
                    </a:lnTo>
                    <a:lnTo>
                      <a:pt x="59" y="38"/>
                    </a:lnTo>
                    <a:lnTo>
                      <a:pt x="54" y="44"/>
                    </a:lnTo>
                    <a:lnTo>
                      <a:pt x="49" y="51"/>
                    </a:lnTo>
                    <a:lnTo>
                      <a:pt x="43" y="57"/>
                    </a:lnTo>
                    <a:lnTo>
                      <a:pt x="32" y="54"/>
                    </a:lnTo>
                    <a:lnTo>
                      <a:pt x="22" y="49"/>
                    </a:lnTo>
                    <a:lnTo>
                      <a:pt x="11" y="44"/>
                    </a:lnTo>
                    <a:lnTo>
                      <a:pt x="0" y="41"/>
                    </a:lnTo>
                    <a:lnTo>
                      <a:pt x="3" y="35"/>
                    </a:lnTo>
                    <a:lnTo>
                      <a:pt x="8" y="28"/>
                    </a:lnTo>
                    <a:lnTo>
                      <a:pt x="11" y="24"/>
                    </a:lnTo>
                    <a:lnTo>
                      <a:pt x="14" y="17"/>
                    </a:lnTo>
                    <a:lnTo>
                      <a:pt x="18" y="13"/>
                    </a:lnTo>
                    <a:lnTo>
                      <a:pt x="21" y="8"/>
                    </a:lnTo>
                    <a:lnTo>
                      <a:pt x="24" y="5"/>
                    </a:lnTo>
                    <a:lnTo>
                      <a:pt x="27" y="0"/>
                    </a:lnTo>
                    <a:lnTo>
                      <a:pt x="35" y="3"/>
                    </a:lnTo>
                    <a:lnTo>
                      <a:pt x="41" y="5"/>
                    </a:lnTo>
                    <a:lnTo>
                      <a:pt x="49" y="8"/>
                    </a:lnTo>
                    <a:lnTo>
                      <a:pt x="5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 name="Freeform 839"/>
              <p:cNvSpPr>
                <a:spLocks/>
              </p:cNvSpPr>
              <p:nvPr/>
            </p:nvSpPr>
            <p:spPr bwMode="auto">
              <a:xfrm>
                <a:off x="2541" y="3110"/>
                <a:ext cx="87" cy="77"/>
              </a:xfrm>
              <a:custGeom>
                <a:avLst/>
                <a:gdLst>
                  <a:gd name="T0" fmla="*/ 2469 w 53"/>
                  <a:gd name="T1" fmla="*/ 483 h 47"/>
                  <a:gd name="T2" fmla="*/ 2544 w 53"/>
                  <a:gd name="T3" fmla="*/ 634 h 47"/>
                  <a:gd name="T4" fmla="*/ 2646 w 53"/>
                  <a:gd name="T5" fmla="*/ 888 h 47"/>
                  <a:gd name="T6" fmla="*/ 2708 w 53"/>
                  <a:gd name="T7" fmla="*/ 1144 h 47"/>
                  <a:gd name="T8" fmla="*/ 2805 w 53"/>
                  <a:gd name="T9" fmla="*/ 1391 h 47"/>
                  <a:gd name="T10" fmla="*/ 2544 w 53"/>
                  <a:gd name="T11" fmla="*/ 1627 h 47"/>
                  <a:gd name="T12" fmla="*/ 2374 w 53"/>
                  <a:gd name="T13" fmla="*/ 1874 h 47"/>
                  <a:gd name="T14" fmla="*/ 2116 w 53"/>
                  <a:gd name="T15" fmla="*/ 2220 h 47"/>
                  <a:gd name="T16" fmla="*/ 1957 w 53"/>
                  <a:gd name="T17" fmla="*/ 2426 h 47"/>
                  <a:gd name="T18" fmla="*/ 1407 w 53"/>
                  <a:gd name="T19" fmla="*/ 2279 h 47"/>
                  <a:gd name="T20" fmla="*/ 950 w 53"/>
                  <a:gd name="T21" fmla="*/ 2123 h 47"/>
                  <a:gd name="T22" fmla="*/ 407 w 53"/>
                  <a:gd name="T23" fmla="*/ 1976 h 47"/>
                  <a:gd name="T24" fmla="*/ 0 w 53"/>
                  <a:gd name="T25" fmla="*/ 1792 h 47"/>
                  <a:gd name="T26" fmla="*/ 215 w 53"/>
                  <a:gd name="T27" fmla="*/ 1548 h 47"/>
                  <a:gd name="T28" fmla="*/ 248 w 53"/>
                  <a:gd name="T29" fmla="*/ 1206 h 47"/>
                  <a:gd name="T30" fmla="*/ 407 w 53"/>
                  <a:gd name="T31" fmla="*/ 993 h 47"/>
                  <a:gd name="T32" fmla="*/ 647 w 53"/>
                  <a:gd name="T33" fmla="*/ 736 h 47"/>
                  <a:gd name="T34" fmla="*/ 801 w 53"/>
                  <a:gd name="T35" fmla="*/ 567 h 47"/>
                  <a:gd name="T36" fmla="*/ 849 w 53"/>
                  <a:gd name="T37" fmla="*/ 308 h 47"/>
                  <a:gd name="T38" fmla="*/ 1062 w 53"/>
                  <a:gd name="T39" fmla="*/ 151 h 47"/>
                  <a:gd name="T40" fmla="*/ 1213 w 53"/>
                  <a:gd name="T41" fmla="*/ 0 h 47"/>
                  <a:gd name="T42" fmla="*/ 1550 w 53"/>
                  <a:gd name="T43" fmla="*/ 56 h 47"/>
                  <a:gd name="T44" fmla="*/ 1835 w 53"/>
                  <a:gd name="T45" fmla="*/ 211 h 47"/>
                  <a:gd name="T46" fmla="*/ 2116 w 53"/>
                  <a:gd name="T47" fmla="*/ 308 h 47"/>
                  <a:gd name="T48" fmla="*/ 2469 w 53"/>
                  <a:gd name="T49" fmla="*/ 483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3"/>
                  <a:gd name="T76" fmla="*/ 0 h 47"/>
                  <a:gd name="T77" fmla="*/ 53 w 53"/>
                  <a:gd name="T78" fmla="*/ 47 h 4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3" h="47">
                    <a:moveTo>
                      <a:pt x="47" y="9"/>
                    </a:moveTo>
                    <a:lnTo>
                      <a:pt x="48" y="12"/>
                    </a:lnTo>
                    <a:lnTo>
                      <a:pt x="50" y="17"/>
                    </a:lnTo>
                    <a:lnTo>
                      <a:pt x="51" y="22"/>
                    </a:lnTo>
                    <a:lnTo>
                      <a:pt x="53" y="27"/>
                    </a:lnTo>
                    <a:lnTo>
                      <a:pt x="48" y="31"/>
                    </a:lnTo>
                    <a:lnTo>
                      <a:pt x="45" y="36"/>
                    </a:lnTo>
                    <a:lnTo>
                      <a:pt x="40" y="43"/>
                    </a:lnTo>
                    <a:lnTo>
                      <a:pt x="37" y="47"/>
                    </a:lnTo>
                    <a:lnTo>
                      <a:pt x="27" y="44"/>
                    </a:lnTo>
                    <a:lnTo>
                      <a:pt x="18" y="41"/>
                    </a:lnTo>
                    <a:lnTo>
                      <a:pt x="8" y="38"/>
                    </a:lnTo>
                    <a:lnTo>
                      <a:pt x="0" y="35"/>
                    </a:lnTo>
                    <a:lnTo>
                      <a:pt x="4" y="30"/>
                    </a:lnTo>
                    <a:lnTo>
                      <a:pt x="5" y="23"/>
                    </a:lnTo>
                    <a:lnTo>
                      <a:pt x="8" y="19"/>
                    </a:lnTo>
                    <a:lnTo>
                      <a:pt x="12" y="14"/>
                    </a:lnTo>
                    <a:lnTo>
                      <a:pt x="15" y="11"/>
                    </a:lnTo>
                    <a:lnTo>
                      <a:pt x="16" y="6"/>
                    </a:lnTo>
                    <a:lnTo>
                      <a:pt x="20" y="3"/>
                    </a:lnTo>
                    <a:lnTo>
                      <a:pt x="23" y="0"/>
                    </a:lnTo>
                    <a:lnTo>
                      <a:pt x="29" y="1"/>
                    </a:lnTo>
                    <a:lnTo>
                      <a:pt x="35" y="4"/>
                    </a:lnTo>
                    <a:lnTo>
                      <a:pt x="40" y="6"/>
                    </a:lnTo>
                    <a:lnTo>
                      <a:pt x="47" y="9"/>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 name="Freeform 840"/>
              <p:cNvSpPr>
                <a:spLocks/>
              </p:cNvSpPr>
              <p:nvPr/>
            </p:nvSpPr>
            <p:spPr bwMode="auto">
              <a:xfrm>
                <a:off x="2599" y="3125"/>
                <a:ext cx="29" cy="62"/>
              </a:xfrm>
              <a:custGeom>
                <a:avLst/>
                <a:gdLst>
                  <a:gd name="T0" fmla="*/ 0 w 18"/>
                  <a:gd name="T1" fmla="*/ 716 h 38"/>
                  <a:gd name="T2" fmla="*/ 0 w 18"/>
                  <a:gd name="T3" fmla="*/ 1044 h 38"/>
                  <a:gd name="T4" fmla="*/ 0 w 18"/>
                  <a:gd name="T5" fmla="*/ 1302 h 38"/>
                  <a:gd name="T6" fmla="*/ 0 w 18"/>
                  <a:gd name="T7" fmla="*/ 1607 h 38"/>
                  <a:gd name="T8" fmla="*/ 89 w 18"/>
                  <a:gd name="T9" fmla="*/ 1906 h 38"/>
                  <a:gd name="T10" fmla="*/ 230 w 18"/>
                  <a:gd name="T11" fmla="*/ 1703 h 38"/>
                  <a:gd name="T12" fmla="*/ 459 w 18"/>
                  <a:gd name="T13" fmla="*/ 1354 h 38"/>
                  <a:gd name="T14" fmla="*/ 598 w 18"/>
                  <a:gd name="T15" fmla="*/ 1113 h 38"/>
                  <a:gd name="T16" fmla="*/ 823 w 18"/>
                  <a:gd name="T17" fmla="*/ 894 h 38"/>
                  <a:gd name="T18" fmla="*/ 740 w 18"/>
                  <a:gd name="T19" fmla="*/ 640 h 38"/>
                  <a:gd name="T20" fmla="*/ 683 w 18"/>
                  <a:gd name="T21" fmla="*/ 392 h 38"/>
                  <a:gd name="T22" fmla="*/ 598 w 18"/>
                  <a:gd name="T23" fmla="*/ 147 h 38"/>
                  <a:gd name="T24" fmla="*/ 543 w 18"/>
                  <a:gd name="T25" fmla="*/ 0 h 38"/>
                  <a:gd name="T26" fmla="*/ 371 w 18"/>
                  <a:gd name="T27" fmla="*/ 147 h 38"/>
                  <a:gd name="T28" fmla="*/ 317 w 18"/>
                  <a:gd name="T29" fmla="*/ 336 h 38"/>
                  <a:gd name="T30" fmla="*/ 177 w 18"/>
                  <a:gd name="T31" fmla="*/ 548 h 38"/>
                  <a:gd name="T32" fmla="*/ 0 w 18"/>
                  <a:gd name="T33" fmla="*/ 716 h 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
                  <a:gd name="T52" fmla="*/ 0 h 38"/>
                  <a:gd name="T53" fmla="*/ 18 w 18"/>
                  <a:gd name="T54" fmla="*/ 38 h 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 h="38">
                    <a:moveTo>
                      <a:pt x="0" y="14"/>
                    </a:moveTo>
                    <a:lnTo>
                      <a:pt x="0" y="21"/>
                    </a:lnTo>
                    <a:lnTo>
                      <a:pt x="0" y="26"/>
                    </a:lnTo>
                    <a:lnTo>
                      <a:pt x="0" y="32"/>
                    </a:lnTo>
                    <a:lnTo>
                      <a:pt x="2" y="38"/>
                    </a:lnTo>
                    <a:lnTo>
                      <a:pt x="5" y="34"/>
                    </a:lnTo>
                    <a:lnTo>
                      <a:pt x="10" y="27"/>
                    </a:lnTo>
                    <a:lnTo>
                      <a:pt x="13" y="22"/>
                    </a:lnTo>
                    <a:lnTo>
                      <a:pt x="18" y="18"/>
                    </a:lnTo>
                    <a:lnTo>
                      <a:pt x="16" y="13"/>
                    </a:lnTo>
                    <a:lnTo>
                      <a:pt x="15" y="8"/>
                    </a:lnTo>
                    <a:lnTo>
                      <a:pt x="13" y="3"/>
                    </a:lnTo>
                    <a:lnTo>
                      <a:pt x="12" y="0"/>
                    </a:lnTo>
                    <a:lnTo>
                      <a:pt x="8" y="3"/>
                    </a:lnTo>
                    <a:lnTo>
                      <a:pt x="7" y="7"/>
                    </a:lnTo>
                    <a:lnTo>
                      <a:pt x="4" y="11"/>
                    </a:lnTo>
                    <a:lnTo>
                      <a:pt x="0" y="14"/>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 name="Freeform 841"/>
              <p:cNvSpPr>
                <a:spLocks/>
              </p:cNvSpPr>
              <p:nvPr/>
            </p:nvSpPr>
            <p:spPr bwMode="auto">
              <a:xfrm>
                <a:off x="2561" y="3110"/>
                <a:ext cx="57" cy="38"/>
              </a:xfrm>
              <a:custGeom>
                <a:avLst/>
                <a:gdLst>
                  <a:gd name="T0" fmla="*/ 1731 w 35"/>
                  <a:gd name="T1" fmla="*/ 506 h 23"/>
                  <a:gd name="T2" fmla="*/ 1511 w 35"/>
                  <a:gd name="T3" fmla="*/ 677 h 23"/>
                  <a:gd name="T4" fmla="*/ 1490 w 35"/>
                  <a:gd name="T5" fmla="*/ 871 h 23"/>
                  <a:gd name="T6" fmla="*/ 1342 w 35"/>
                  <a:gd name="T7" fmla="*/ 1119 h 23"/>
                  <a:gd name="T8" fmla="*/ 1127 w 35"/>
                  <a:gd name="T9" fmla="*/ 1280 h 23"/>
                  <a:gd name="T10" fmla="*/ 860 w 35"/>
                  <a:gd name="T11" fmla="*/ 1119 h 23"/>
                  <a:gd name="T12" fmla="*/ 541 w 35"/>
                  <a:gd name="T13" fmla="*/ 1038 h 23"/>
                  <a:gd name="T14" fmla="*/ 204 w 35"/>
                  <a:gd name="T15" fmla="*/ 871 h 23"/>
                  <a:gd name="T16" fmla="*/ 0 w 35"/>
                  <a:gd name="T17" fmla="*/ 775 h 23"/>
                  <a:gd name="T18" fmla="*/ 147 w 35"/>
                  <a:gd name="T19" fmla="*/ 616 h 23"/>
                  <a:gd name="T20" fmla="*/ 204 w 35"/>
                  <a:gd name="T21" fmla="*/ 344 h 23"/>
                  <a:gd name="T22" fmla="*/ 389 w 35"/>
                  <a:gd name="T23" fmla="*/ 159 h 23"/>
                  <a:gd name="T24" fmla="*/ 541 w 35"/>
                  <a:gd name="T25" fmla="*/ 0 h 23"/>
                  <a:gd name="T26" fmla="*/ 860 w 35"/>
                  <a:gd name="T27" fmla="*/ 58 h 23"/>
                  <a:gd name="T28" fmla="*/ 1127 w 35"/>
                  <a:gd name="T29" fmla="*/ 248 h 23"/>
                  <a:gd name="T30" fmla="*/ 1490 w 35"/>
                  <a:gd name="T31" fmla="*/ 344 h 23"/>
                  <a:gd name="T32" fmla="*/ 1731 w 35"/>
                  <a:gd name="T33" fmla="*/ 506 h 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5"/>
                  <a:gd name="T52" fmla="*/ 0 h 23"/>
                  <a:gd name="T53" fmla="*/ 35 w 35"/>
                  <a:gd name="T54" fmla="*/ 23 h 2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5" h="23">
                    <a:moveTo>
                      <a:pt x="35" y="9"/>
                    </a:moveTo>
                    <a:lnTo>
                      <a:pt x="31" y="12"/>
                    </a:lnTo>
                    <a:lnTo>
                      <a:pt x="30" y="16"/>
                    </a:lnTo>
                    <a:lnTo>
                      <a:pt x="27" y="20"/>
                    </a:lnTo>
                    <a:lnTo>
                      <a:pt x="23" y="23"/>
                    </a:lnTo>
                    <a:lnTo>
                      <a:pt x="17" y="20"/>
                    </a:lnTo>
                    <a:lnTo>
                      <a:pt x="11" y="19"/>
                    </a:lnTo>
                    <a:lnTo>
                      <a:pt x="4" y="16"/>
                    </a:lnTo>
                    <a:lnTo>
                      <a:pt x="0" y="14"/>
                    </a:lnTo>
                    <a:lnTo>
                      <a:pt x="3" y="11"/>
                    </a:lnTo>
                    <a:lnTo>
                      <a:pt x="4" y="6"/>
                    </a:lnTo>
                    <a:lnTo>
                      <a:pt x="8" y="3"/>
                    </a:lnTo>
                    <a:lnTo>
                      <a:pt x="11" y="0"/>
                    </a:lnTo>
                    <a:lnTo>
                      <a:pt x="17" y="1"/>
                    </a:lnTo>
                    <a:lnTo>
                      <a:pt x="23" y="4"/>
                    </a:lnTo>
                    <a:lnTo>
                      <a:pt x="30" y="6"/>
                    </a:lnTo>
                    <a:lnTo>
                      <a:pt x="35" y="9"/>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2" name="Freeform 842"/>
              <p:cNvSpPr>
                <a:spLocks/>
              </p:cNvSpPr>
              <p:nvPr/>
            </p:nvSpPr>
            <p:spPr bwMode="auto">
              <a:xfrm>
                <a:off x="2646" y="3081"/>
                <a:ext cx="105" cy="91"/>
              </a:xfrm>
              <a:custGeom>
                <a:avLst/>
                <a:gdLst>
                  <a:gd name="T0" fmla="*/ 2950 w 64"/>
                  <a:gd name="T1" fmla="*/ 476 h 56"/>
                  <a:gd name="T2" fmla="*/ 3007 w 64"/>
                  <a:gd name="T3" fmla="*/ 679 h 56"/>
                  <a:gd name="T4" fmla="*/ 3135 w 64"/>
                  <a:gd name="T5" fmla="*/ 921 h 56"/>
                  <a:gd name="T6" fmla="*/ 3260 w 64"/>
                  <a:gd name="T7" fmla="*/ 1256 h 56"/>
                  <a:gd name="T8" fmla="*/ 3357 w 64"/>
                  <a:gd name="T9" fmla="*/ 1471 h 56"/>
                  <a:gd name="T10" fmla="*/ 3101 w 64"/>
                  <a:gd name="T11" fmla="*/ 1792 h 56"/>
                  <a:gd name="T12" fmla="*/ 2853 w 64"/>
                  <a:gd name="T13" fmla="*/ 2100 h 56"/>
                  <a:gd name="T14" fmla="*/ 2558 w 64"/>
                  <a:gd name="T15" fmla="*/ 2390 h 56"/>
                  <a:gd name="T16" fmla="*/ 2261 w 64"/>
                  <a:gd name="T17" fmla="*/ 2733 h 56"/>
                  <a:gd name="T18" fmla="*/ 1705 w 64"/>
                  <a:gd name="T19" fmla="*/ 2581 h 56"/>
                  <a:gd name="T20" fmla="*/ 1152 w 64"/>
                  <a:gd name="T21" fmla="*/ 2335 h 56"/>
                  <a:gd name="T22" fmla="*/ 579 w 64"/>
                  <a:gd name="T23" fmla="*/ 2189 h 56"/>
                  <a:gd name="T24" fmla="*/ 0 w 64"/>
                  <a:gd name="T25" fmla="*/ 1952 h 56"/>
                  <a:gd name="T26" fmla="*/ 151 w 64"/>
                  <a:gd name="T27" fmla="*/ 1643 h 56"/>
                  <a:gd name="T28" fmla="*/ 407 w 64"/>
                  <a:gd name="T29" fmla="*/ 1326 h 56"/>
                  <a:gd name="T30" fmla="*/ 579 w 64"/>
                  <a:gd name="T31" fmla="*/ 1090 h 56"/>
                  <a:gd name="T32" fmla="*/ 738 w 64"/>
                  <a:gd name="T33" fmla="*/ 774 h 56"/>
                  <a:gd name="T34" fmla="*/ 950 w 64"/>
                  <a:gd name="T35" fmla="*/ 622 h 56"/>
                  <a:gd name="T36" fmla="*/ 1096 w 64"/>
                  <a:gd name="T37" fmla="*/ 384 h 56"/>
                  <a:gd name="T38" fmla="*/ 1247 w 64"/>
                  <a:gd name="T39" fmla="*/ 145 h 56"/>
                  <a:gd name="T40" fmla="*/ 1404 w 64"/>
                  <a:gd name="T41" fmla="*/ 0 h 56"/>
                  <a:gd name="T42" fmla="*/ 1833 w 64"/>
                  <a:gd name="T43" fmla="*/ 89 h 56"/>
                  <a:gd name="T44" fmla="*/ 2138 w 64"/>
                  <a:gd name="T45" fmla="*/ 236 h 56"/>
                  <a:gd name="T46" fmla="*/ 2558 w 64"/>
                  <a:gd name="T47" fmla="*/ 293 h 56"/>
                  <a:gd name="T48" fmla="*/ 2950 w 64"/>
                  <a:gd name="T49" fmla="*/ 476 h 5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4"/>
                  <a:gd name="T76" fmla="*/ 0 h 56"/>
                  <a:gd name="T77" fmla="*/ 64 w 64"/>
                  <a:gd name="T78" fmla="*/ 56 h 5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4" h="56">
                    <a:moveTo>
                      <a:pt x="56" y="10"/>
                    </a:moveTo>
                    <a:lnTo>
                      <a:pt x="57" y="14"/>
                    </a:lnTo>
                    <a:lnTo>
                      <a:pt x="60" y="19"/>
                    </a:lnTo>
                    <a:lnTo>
                      <a:pt x="62" y="26"/>
                    </a:lnTo>
                    <a:lnTo>
                      <a:pt x="64" y="30"/>
                    </a:lnTo>
                    <a:lnTo>
                      <a:pt x="59" y="37"/>
                    </a:lnTo>
                    <a:lnTo>
                      <a:pt x="54" y="43"/>
                    </a:lnTo>
                    <a:lnTo>
                      <a:pt x="49" y="49"/>
                    </a:lnTo>
                    <a:lnTo>
                      <a:pt x="43" y="56"/>
                    </a:lnTo>
                    <a:lnTo>
                      <a:pt x="32" y="53"/>
                    </a:lnTo>
                    <a:lnTo>
                      <a:pt x="22" y="48"/>
                    </a:lnTo>
                    <a:lnTo>
                      <a:pt x="11" y="45"/>
                    </a:lnTo>
                    <a:lnTo>
                      <a:pt x="0" y="40"/>
                    </a:lnTo>
                    <a:lnTo>
                      <a:pt x="3" y="34"/>
                    </a:lnTo>
                    <a:lnTo>
                      <a:pt x="8" y="27"/>
                    </a:lnTo>
                    <a:lnTo>
                      <a:pt x="11" y="22"/>
                    </a:lnTo>
                    <a:lnTo>
                      <a:pt x="14" y="16"/>
                    </a:lnTo>
                    <a:lnTo>
                      <a:pt x="18" y="13"/>
                    </a:lnTo>
                    <a:lnTo>
                      <a:pt x="21" y="8"/>
                    </a:lnTo>
                    <a:lnTo>
                      <a:pt x="24" y="3"/>
                    </a:lnTo>
                    <a:lnTo>
                      <a:pt x="27" y="0"/>
                    </a:lnTo>
                    <a:lnTo>
                      <a:pt x="35" y="2"/>
                    </a:lnTo>
                    <a:lnTo>
                      <a:pt x="41" y="5"/>
                    </a:lnTo>
                    <a:lnTo>
                      <a:pt x="49" y="6"/>
                    </a:lnTo>
                    <a:lnTo>
                      <a:pt x="56"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3" name="Freeform 843"/>
              <p:cNvSpPr>
                <a:spLocks/>
              </p:cNvSpPr>
              <p:nvPr/>
            </p:nvSpPr>
            <p:spPr bwMode="auto">
              <a:xfrm>
                <a:off x="2656" y="3085"/>
                <a:ext cx="86" cy="82"/>
              </a:xfrm>
              <a:custGeom>
                <a:avLst/>
                <a:gdLst>
                  <a:gd name="T0" fmla="*/ 2225 w 53"/>
                  <a:gd name="T1" fmla="*/ 512 h 50"/>
                  <a:gd name="T2" fmla="*/ 2314 w 53"/>
                  <a:gd name="T3" fmla="*/ 794 h 50"/>
                  <a:gd name="T4" fmla="*/ 2397 w 53"/>
                  <a:gd name="T5" fmla="*/ 950 h 50"/>
                  <a:gd name="T6" fmla="*/ 2462 w 53"/>
                  <a:gd name="T7" fmla="*/ 1207 h 50"/>
                  <a:gd name="T8" fmla="*/ 2551 w 53"/>
                  <a:gd name="T9" fmla="*/ 1404 h 50"/>
                  <a:gd name="T10" fmla="*/ 2314 w 53"/>
                  <a:gd name="T11" fmla="*/ 1794 h 50"/>
                  <a:gd name="T12" fmla="*/ 2148 w 53"/>
                  <a:gd name="T13" fmla="*/ 1979 h 50"/>
                  <a:gd name="T14" fmla="*/ 1915 w 53"/>
                  <a:gd name="T15" fmla="*/ 2260 h 50"/>
                  <a:gd name="T16" fmla="*/ 1769 w 53"/>
                  <a:gd name="T17" fmla="*/ 2611 h 50"/>
                  <a:gd name="T18" fmla="*/ 1295 w 53"/>
                  <a:gd name="T19" fmla="*/ 2396 h 50"/>
                  <a:gd name="T20" fmla="*/ 855 w 53"/>
                  <a:gd name="T21" fmla="*/ 2193 h 50"/>
                  <a:gd name="T22" fmla="*/ 380 w 53"/>
                  <a:gd name="T23" fmla="*/ 1979 h 50"/>
                  <a:gd name="T24" fmla="*/ 0 w 53"/>
                  <a:gd name="T25" fmla="*/ 1819 h 50"/>
                  <a:gd name="T26" fmla="*/ 178 w 53"/>
                  <a:gd name="T27" fmla="*/ 1635 h 50"/>
                  <a:gd name="T28" fmla="*/ 234 w 53"/>
                  <a:gd name="T29" fmla="*/ 1378 h 50"/>
                  <a:gd name="T30" fmla="*/ 380 w 53"/>
                  <a:gd name="T31" fmla="*/ 1094 h 50"/>
                  <a:gd name="T32" fmla="*/ 469 w 53"/>
                  <a:gd name="T33" fmla="*/ 840 h 50"/>
                  <a:gd name="T34" fmla="*/ 617 w 53"/>
                  <a:gd name="T35" fmla="*/ 667 h 50"/>
                  <a:gd name="T36" fmla="*/ 761 w 53"/>
                  <a:gd name="T37" fmla="*/ 407 h 50"/>
                  <a:gd name="T38" fmla="*/ 910 w 53"/>
                  <a:gd name="T39" fmla="*/ 248 h 50"/>
                  <a:gd name="T40" fmla="*/ 1090 w 53"/>
                  <a:gd name="T41" fmla="*/ 0 h 50"/>
                  <a:gd name="T42" fmla="*/ 1387 w 53"/>
                  <a:gd name="T43" fmla="*/ 92 h 50"/>
                  <a:gd name="T44" fmla="*/ 1679 w 53"/>
                  <a:gd name="T45" fmla="*/ 248 h 50"/>
                  <a:gd name="T46" fmla="*/ 1915 w 53"/>
                  <a:gd name="T47" fmla="*/ 353 h 50"/>
                  <a:gd name="T48" fmla="*/ 2225 w 53"/>
                  <a:gd name="T49" fmla="*/ 512 h 5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3"/>
                  <a:gd name="T76" fmla="*/ 0 h 50"/>
                  <a:gd name="T77" fmla="*/ 53 w 53"/>
                  <a:gd name="T78" fmla="*/ 50 h 5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3" h="50">
                    <a:moveTo>
                      <a:pt x="46" y="10"/>
                    </a:moveTo>
                    <a:lnTo>
                      <a:pt x="48" y="15"/>
                    </a:lnTo>
                    <a:lnTo>
                      <a:pt x="50" y="18"/>
                    </a:lnTo>
                    <a:lnTo>
                      <a:pt x="51" y="23"/>
                    </a:lnTo>
                    <a:lnTo>
                      <a:pt x="53" y="27"/>
                    </a:lnTo>
                    <a:lnTo>
                      <a:pt x="48" y="34"/>
                    </a:lnTo>
                    <a:lnTo>
                      <a:pt x="45" y="38"/>
                    </a:lnTo>
                    <a:lnTo>
                      <a:pt x="40" y="43"/>
                    </a:lnTo>
                    <a:lnTo>
                      <a:pt x="37" y="50"/>
                    </a:lnTo>
                    <a:lnTo>
                      <a:pt x="27" y="46"/>
                    </a:lnTo>
                    <a:lnTo>
                      <a:pt x="18" y="42"/>
                    </a:lnTo>
                    <a:lnTo>
                      <a:pt x="8" y="38"/>
                    </a:lnTo>
                    <a:lnTo>
                      <a:pt x="0" y="35"/>
                    </a:lnTo>
                    <a:lnTo>
                      <a:pt x="4" y="31"/>
                    </a:lnTo>
                    <a:lnTo>
                      <a:pt x="5" y="26"/>
                    </a:lnTo>
                    <a:lnTo>
                      <a:pt x="8" y="21"/>
                    </a:lnTo>
                    <a:lnTo>
                      <a:pt x="10" y="16"/>
                    </a:lnTo>
                    <a:lnTo>
                      <a:pt x="13" y="13"/>
                    </a:lnTo>
                    <a:lnTo>
                      <a:pt x="16" y="8"/>
                    </a:lnTo>
                    <a:lnTo>
                      <a:pt x="19" y="5"/>
                    </a:lnTo>
                    <a:lnTo>
                      <a:pt x="23" y="0"/>
                    </a:lnTo>
                    <a:lnTo>
                      <a:pt x="29" y="2"/>
                    </a:lnTo>
                    <a:lnTo>
                      <a:pt x="35" y="5"/>
                    </a:lnTo>
                    <a:lnTo>
                      <a:pt x="40" y="7"/>
                    </a:lnTo>
                    <a:lnTo>
                      <a:pt x="46" y="10"/>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4" name="Freeform 844"/>
              <p:cNvSpPr>
                <a:spLocks/>
              </p:cNvSpPr>
              <p:nvPr/>
            </p:nvSpPr>
            <p:spPr bwMode="auto">
              <a:xfrm>
                <a:off x="2713" y="3102"/>
                <a:ext cx="29" cy="65"/>
              </a:xfrm>
              <a:custGeom>
                <a:avLst/>
                <a:gdLst>
                  <a:gd name="T0" fmla="*/ 0 w 18"/>
                  <a:gd name="T1" fmla="*/ 679 h 40"/>
                  <a:gd name="T2" fmla="*/ 0 w 18"/>
                  <a:gd name="T3" fmla="*/ 1011 h 40"/>
                  <a:gd name="T4" fmla="*/ 0 w 18"/>
                  <a:gd name="T5" fmla="*/ 1305 h 40"/>
                  <a:gd name="T6" fmla="*/ 0 w 18"/>
                  <a:gd name="T7" fmla="*/ 1619 h 40"/>
                  <a:gd name="T8" fmla="*/ 89 w 18"/>
                  <a:gd name="T9" fmla="*/ 1944 h 40"/>
                  <a:gd name="T10" fmla="*/ 230 w 18"/>
                  <a:gd name="T11" fmla="*/ 1619 h 40"/>
                  <a:gd name="T12" fmla="*/ 459 w 18"/>
                  <a:gd name="T13" fmla="*/ 1381 h 40"/>
                  <a:gd name="T14" fmla="*/ 598 w 18"/>
                  <a:gd name="T15" fmla="*/ 1159 h 40"/>
                  <a:gd name="T16" fmla="*/ 823 w 18"/>
                  <a:gd name="T17" fmla="*/ 829 h 40"/>
                  <a:gd name="T18" fmla="*/ 740 w 18"/>
                  <a:gd name="T19" fmla="*/ 622 h 40"/>
                  <a:gd name="T20" fmla="*/ 683 w 18"/>
                  <a:gd name="T21" fmla="*/ 384 h 40"/>
                  <a:gd name="T22" fmla="*/ 598 w 18"/>
                  <a:gd name="T23" fmla="*/ 236 h 40"/>
                  <a:gd name="T24" fmla="*/ 511 w 18"/>
                  <a:gd name="T25" fmla="*/ 0 h 40"/>
                  <a:gd name="T26" fmla="*/ 371 w 18"/>
                  <a:gd name="T27" fmla="*/ 145 h 40"/>
                  <a:gd name="T28" fmla="*/ 317 w 18"/>
                  <a:gd name="T29" fmla="*/ 293 h 40"/>
                  <a:gd name="T30" fmla="*/ 177 w 18"/>
                  <a:gd name="T31" fmla="*/ 531 h 40"/>
                  <a:gd name="T32" fmla="*/ 0 w 18"/>
                  <a:gd name="T33" fmla="*/ 679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
                  <a:gd name="T52" fmla="*/ 0 h 40"/>
                  <a:gd name="T53" fmla="*/ 18 w 18"/>
                  <a:gd name="T54" fmla="*/ 40 h 4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 h="40">
                    <a:moveTo>
                      <a:pt x="0" y="14"/>
                    </a:moveTo>
                    <a:lnTo>
                      <a:pt x="0" y="21"/>
                    </a:lnTo>
                    <a:lnTo>
                      <a:pt x="0" y="27"/>
                    </a:lnTo>
                    <a:lnTo>
                      <a:pt x="0" y="33"/>
                    </a:lnTo>
                    <a:lnTo>
                      <a:pt x="2" y="40"/>
                    </a:lnTo>
                    <a:lnTo>
                      <a:pt x="5" y="33"/>
                    </a:lnTo>
                    <a:lnTo>
                      <a:pt x="10" y="28"/>
                    </a:lnTo>
                    <a:lnTo>
                      <a:pt x="13" y="24"/>
                    </a:lnTo>
                    <a:lnTo>
                      <a:pt x="18" y="17"/>
                    </a:lnTo>
                    <a:lnTo>
                      <a:pt x="16" y="13"/>
                    </a:lnTo>
                    <a:lnTo>
                      <a:pt x="15" y="8"/>
                    </a:lnTo>
                    <a:lnTo>
                      <a:pt x="13" y="5"/>
                    </a:lnTo>
                    <a:lnTo>
                      <a:pt x="11" y="0"/>
                    </a:lnTo>
                    <a:lnTo>
                      <a:pt x="8" y="3"/>
                    </a:lnTo>
                    <a:lnTo>
                      <a:pt x="7" y="6"/>
                    </a:lnTo>
                    <a:lnTo>
                      <a:pt x="4" y="11"/>
                    </a:lnTo>
                    <a:lnTo>
                      <a:pt x="0" y="14"/>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5" name="Freeform 845"/>
              <p:cNvSpPr>
                <a:spLocks/>
              </p:cNvSpPr>
              <p:nvPr/>
            </p:nvSpPr>
            <p:spPr bwMode="auto">
              <a:xfrm>
                <a:off x="2672" y="3085"/>
                <a:ext cx="59" cy="43"/>
              </a:xfrm>
              <a:custGeom>
                <a:avLst/>
                <a:gdLst>
                  <a:gd name="T0" fmla="*/ 1883 w 36"/>
                  <a:gd name="T1" fmla="*/ 569 h 26"/>
                  <a:gd name="T2" fmla="*/ 1703 w 36"/>
                  <a:gd name="T3" fmla="*/ 741 h 26"/>
                  <a:gd name="T4" fmla="*/ 1647 w 36"/>
                  <a:gd name="T5" fmla="*/ 1025 h 26"/>
                  <a:gd name="T6" fmla="*/ 1523 w 36"/>
                  <a:gd name="T7" fmla="*/ 1189 h 26"/>
                  <a:gd name="T8" fmla="*/ 1298 w 36"/>
                  <a:gd name="T9" fmla="*/ 1444 h 26"/>
                  <a:gd name="T10" fmla="*/ 993 w 36"/>
                  <a:gd name="T11" fmla="*/ 1285 h 26"/>
                  <a:gd name="T12" fmla="*/ 664 w 36"/>
                  <a:gd name="T13" fmla="*/ 1189 h 26"/>
                  <a:gd name="T14" fmla="*/ 308 w 36"/>
                  <a:gd name="T15" fmla="*/ 1025 h 26"/>
                  <a:gd name="T16" fmla="*/ 0 w 36"/>
                  <a:gd name="T17" fmla="*/ 873 h 26"/>
                  <a:gd name="T18" fmla="*/ 151 w 36"/>
                  <a:gd name="T19" fmla="*/ 741 h 26"/>
                  <a:gd name="T20" fmla="*/ 308 w 36"/>
                  <a:gd name="T21" fmla="*/ 448 h 26"/>
                  <a:gd name="T22" fmla="*/ 483 w 36"/>
                  <a:gd name="T23" fmla="*/ 164 h 26"/>
                  <a:gd name="T24" fmla="*/ 664 w 36"/>
                  <a:gd name="T25" fmla="*/ 0 h 26"/>
                  <a:gd name="T26" fmla="*/ 993 w 36"/>
                  <a:gd name="T27" fmla="*/ 99 h 26"/>
                  <a:gd name="T28" fmla="*/ 1298 w 36"/>
                  <a:gd name="T29" fmla="*/ 271 h 26"/>
                  <a:gd name="T30" fmla="*/ 1550 w 36"/>
                  <a:gd name="T31" fmla="*/ 413 h 26"/>
                  <a:gd name="T32" fmla="*/ 1883 w 36"/>
                  <a:gd name="T33" fmla="*/ 569 h 2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6"/>
                  <a:gd name="T52" fmla="*/ 0 h 26"/>
                  <a:gd name="T53" fmla="*/ 36 w 36"/>
                  <a:gd name="T54" fmla="*/ 26 h 2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6" h="26">
                    <a:moveTo>
                      <a:pt x="36" y="10"/>
                    </a:moveTo>
                    <a:lnTo>
                      <a:pt x="33" y="13"/>
                    </a:lnTo>
                    <a:lnTo>
                      <a:pt x="32" y="18"/>
                    </a:lnTo>
                    <a:lnTo>
                      <a:pt x="29" y="21"/>
                    </a:lnTo>
                    <a:lnTo>
                      <a:pt x="25" y="26"/>
                    </a:lnTo>
                    <a:lnTo>
                      <a:pt x="19" y="23"/>
                    </a:lnTo>
                    <a:lnTo>
                      <a:pt x="13" y="21"/>
                    </a:lnTo>
                    <a:lnTo>
                      <a:pt x="6" y="18"/>
                    </a:lnTo>
                    <a:lnTo>
                      <a:pt x="0" y="16"/>
                    </a:lnTo>
                    <a:lnTo>
                      <a:pt x="3" y="13"/>
                    </a:lnTo>
                    <a:lnTo>
                      <a:pt x="6" y="8"/>
                    </a:lnTo>
                    <a:lnTo>
                      <a:pt x="9" y="3"/>
                    </a:lnTo>
                    <a:lnTo>
                      <a:pt x="13" y="0"/>
                    </a:lnTo>
                    <a:lnTo>
                      <a:pt x="19" y="2"/>
                    </a:lnTo>
                    <a:lnTo>
                      <a:pt x="25" y="5"/>
                    </a:lnTo>
                    <a:lnTo>
                      <a:pt x="30" y="7"/>
                    </a:lnTo>
                    <a:lnTo>
                      <a:pt x="36" y="10"/>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6" name="Freeform 846"/>
              <p:cNvSpPr>
                <a:spLocks/>
              </p:cNvSpPr>
              <p:nvPr/>
            </p:nvSpPr>
            <p:spPr bwMode="auto">
              <a:xfrm>
                <a:off x="2602" y="3125"/>
                <a:ext cx="101" cy="93"/>
              </a:xfrm>
              <a:custGeom>
                <a:avLst/>
                <a:gdLst>
                  <a:gd name="T0" fmla="*/ 2675 w 62"/>
                  <a:gd name="T1" fmla="*/ 548 h 57"/>
                  <a:gd name="T2" fmla="*/ 2768 w 62"/>
                  <a:gd name="T3" fmla="*/ 798 h 57"/>
                  <a:gd name="T4" fmla="*/ 2914 w 62"/>
                  <a:gd name="T5" fmla="*/ 1044 h 57"/>
                  <a:gd name="T6" fmla="*/ 2991 w 62"/>
                  <a:gd name="T7" fmla="*/ 1354 h 57"/>
                  <a:gd name="T8" fmla="*/ 3087 w 62"/>
                  <a:gd name="T9" fmla="*/ 1607 h 57"/>
                  <a:gd name="T10" fmla="*/ 2844 w 62"/>
                  <a:gd name="T11" fmla="*/ 1906 h 57"/>
                  <a:gd name="T12" fmla="*/ 2585 w 62"/>
                  <a:gd name="T13" fmla="*/ 2247 h 57"/>
                  <a:gd name="T14" fmla="*/ 2372 w 62"/>
                  <a:gd name="T15" fmla="*/ 2545 h 57"/>
                  <a:gd name="T16" fmla="*/ 2136 w 62"/>
                  <a:gd name="T17" fmla="*/ 2870 h 57"/>
                  <a:gd name="T18" fmla="*/ 1587 w 62"/>
                  <a:gd name="T19" fmla="*/ 2715 h 57"/>
                  <a:gd name="T20" fmla="*/ 1033 w 62"/>
                  <a:gd name="T21" fmla="*/ 2470 h 57"/>
                  <a:gd name="T22" fmla="*/ 541 w 62"/>
                  <a:gd name="T23" fmla="*/ 2247 h 57"/>
                  <a:gd name="T24" fmla="*/ 0 w 62"/>
                  <a:gd name="T25" fmla="*/ 2056 h 57"/>
                  <a:gd name="T26" fmla="*/ 147 w 62"/>
                  <a:gd name="T27" fmla="*/ 1759 h 57"/>
                  <a:gd name="T28" fmla="*/ 295 w 62"/>
                  <a:gd name="T29" fmla="*/ 1459 h 57"/>
                  <a:gd name="T30" fmla="*/ 481 w 62"/>
                  <a:gd name="T31" fmla="*/ 1202 h 57"/>
                  <a:gd name="T32" fmla="*/ 634 w 62"/>
                  <a:gd name="T33" fmla="*/ 894 h 57"/>
                  <a:gd name="T34" fmla="*/ 784 w 62"/>
                  <a:gd name="T35" fmla="*/ 640 h 57"/>
                  <a:gd name="T36" fmla="*/ 950 w 62"/>
                  <a:gd name="T37" fmla="*/ 392 h 57"/>
                  <a:gd name="T38" fmla="*/ 1098 w 62"/>
                  <a:gd name="T39" fmla="*/ 240 h 57"/>
                  <a:gd name="T40" fmla="*/ 1346 w 62"/>
                  <a:gd name="T41" fmla="*/ 0 h 57"/>
                  <a:gd name="T42" fmla="*/ 1642 w 62"/>
                  <a:gd name="T43" fmla="*/ 147 h 57"/>
                  <a:gd name="T44" fmla="*/ 2041 w 62"/>
                  <a:gd name="T45" fmla="*/ 240 h 57"/>
                  <a:gd name="T46" fmla="*/ 2372 w 62"/>
                  <a:gd name="T47" fmla="*/ 392 h 57"/>
                  <a:gd name="T48" fmla="*/ 2675 w 62"/>
                  <a:gd name="T49" fmla="*/ 548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2"/>
                  <a:gd name="T76" fmla="*/ 0 h 57"/>
                  <a:gd name="T77" fmla="*/ 62 w 62"/>
                  <a:gd name="T78" fmla="*/ 57 h 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2" h="57">
                    <a:moveTo>
                      <a:pt x="54" y="11"/>
                    </a:moveTo>
                    <a:lnTo>
                      <a:pt x="56" y="16"/>
                    </a:lnTo>
                    <a:lnTo>
                      <a:pt x="59" y="21"/>
                    </a:lnTo>
                    <a:lnTo>
                      <a:pt x="60" y="27"/>
                    </a:lnTo>
                    <a:lnTo>
                      <a:pt x="62" y="32"/>
                    </a:lnTo>
                    <a:lnTo>
                      <a:pt x="57" y="38"/>
                    </a:lnTo>
                    <a:lnTo>
                      <a:pt x="52" y="45"/>
                    </a:lnTo>
                    <a:lnTo>
                      <a:pt x="48" y="51"/>
                    </a:lnTo>
                    <a:lnTo>
                      <a:pt x="43" y="57"/>
                    </a:lnTo>
                    <a:lnTo>
                      <a:pt x="32" y="54"/>
                    </a:lnTo>
                    <a:lnTo>
                      <a:pt x="21" y="49"/>
                    </a:lnTo>
                    <a:lnTo>
                      <a:pt x="11" y="45"/>
                    </a:lnTo>
                    <a:lnTo>
                      <a:pt x="0" y="41"/>
                    </a:lnTo>
                    <a:lnTo>
                      <a:pt x="3" y="35"/>
                    </a:lnTo>
                    <a:lnTo>
                      <a:pt x="6" y="29"/>
                    </a:lnTo>
                    <a:lnTo>
                      <a:pt x="10" y="24"/>
                    </a:lnTo>
                    <a:lnTo>
                      <a:pt x="13" y="18"/>
                    </a:lnTo>
                    <a:lnTo>
                      <a:pt x="16" y="13"/>
                    </a:lnTo>
                    <a:lnTo>
                      <a:pt x="19" y="8"/>
                    </a:lnTo>
                    <a:lnTo>
                      <a:pt x="22" y="5"/>
                    </a:lnTo>
                    <a:lnTo>
                      <a:pt x="27" y="0"/>
                    </a:lnTo>
                    <a:lnTo>
                      <a:pt x="33" y="3"/>
                    </a:lnTo>
                    <a:lnTo>
                      <a:pt x="41" y="5"/>
                    </a:lnTo>
                    <a:lnTo>
                      <a:pt x="48" y="8"/>
                    </a:lnTo>
                    <a:lnTo>
                      <a:pt x="5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7" name="Freeform 847"/>
              <p:cNvSpPr>
                <a:spLocks/>
              </p:cNvSpPr>
              <p:nvPr/>
            </p:nvSpPr>
            <p:spPr bwMode="auto">
              <a:xfrm>
                <a:off x="2610" y="3133"/>
                <a:ext cx="85" cy="78"/>
              </a:xfrm>
              <a:custGeom>
                <a:avLst/>
                <a:gdLst>
                  <a:gd name="T0" fmla="*/ 2349 w 52"/>
                  <a:gd name="T1" fmla="*/ 439 h 48"/>
                  <a:gd name="T2" fmla="*/ 2408 w 52"/>
                  <a:gd name="T3" fmla="*/ 622 h 48"/>
                  <a:gd name="T4" fmla="*/ 2498 w 52"/>
                  <a:gd name="T5" fmla="*/ 829 h 48"/>
                  <a:gd name="T6" fmla="*/ 2589 w 52"/>
                  <a:gd name="T7" fmla="*/ 1090 h 48"/>
                  <a:gd name="T8" fmla="*/ 2648 w 52"/>
                  <a:gd name="T9" fmla="*/ 1326 h 48"/>
                  <a:gd name="T10" fmla="*/ 2408 w 52"/>
                  <a:gd name="T11" fmla="*/ 1554 h 48"/>
                  <a:gd name="T12" fmla="*/ 2249 w 52"/>
                  <a:gd name="T13" fmla="*/ 1771 h 48"/>
                  <a:gd name="T14" fmla="*/ 2022 w 52"/>
                  <a:gd name="T15" fmla="*/ 2100 h 48"/>
                  <a:gd name="T16" fmla="*/ 1836 w 52"/>
                  <a:gd name="T17" fmla="*/ 2334 h 48"/>
                  <a:gd name="T18" fmla="*/ 1376 w 52"/>
                  <a:gd name="T19" fmla="*/ 2155 h 48"/>
                  <a:gd name="T20" fmla="*/ 969 w 52"/>
                  <a:gd name="T21" fmla="*/ 2007 h 48"/>
                  <a:gd name="T22" fmla="*/ 481 w 52"/>
                  <a:gd name="T23" fmla="*/ 1862 h 48"/>
                  <a:gd name="T24" fmla="*/ 0 w 52"/>
                  <a:gd name="T25" fmla="*/ 1708 h 48"/>
                  <a:gd name="T26" fmla="*/ 150 w 52"/>
                  <a:gd name="T27" fmla="*/ 1471 h 48"/>
                  <a:gd name="T28" fmla="*/ 304 w 52"/>
                  <a:gd name="T29" fmla="*/ 1235 h 48"/>
                  <a:gd name="T30" fmla="*/ 400 w 52"/>
                  <a:gd name="T31" fmla="*/ 1011 h 48"/>
                  <a:gd name="T32" fmla="*/ 551 w 52"/>
                  <a:gd name="T33" fmla="*/ 679 h 48"/>
                  <a:gd name="T34" fmla="*/ 721 w 52"/>
                  <a:gd name="T35" fmla="*/ 531 h 48"/>
                  <a:gd name="T36" fmla="*/ 879 w 52"/>
                  <a:gd name="T37" fmla="*/ 293 h 48"/>
                  <a:gd name="T38" fmla="*/ 969 w 52"/>
                  <a:gd name="T39" fmla="*/ 145 h 48"/>
                  <a:gd name="T40" fmla="*/ 1123 w 52"/>
                  <a:gd name="T41" fmla="*/ 0 h 48"/>
                  <a:gd name="T42" fmla="*/ 1437 w 52"/>
                  <a:gd name="T43" fmla="*/ 89 h 48"/>
                  <a:gd name="T44" fmla="*/ 1769 w 52"/>
                  <a:gd name="T45" fmla="*/ 236 h 48"/>
                  <a:gd name="T46" fmla="*/ 2100 w 52"/>
                  <a:gd name="T47" fmla="*/ 293 h 48"/>
                  <a:gd name="T48" fmla="*/ 2349 w 52"/>
                  <a:gd name="T49" fmla="*/ 439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
                  <a:gd name="T76" fmla="*/ 0 h 48"/>
                  <a:gd name="T77" fmla="*/ 52 w 52"/>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 h="48">
                    <a:moveTo>
                      <a:pt x="46" y="9"/>
                    </a:moveTo>
                    <a:lnTo>
                      <a:pt x="47" y="13"/>
                    </a:lnTo>
                    <a:lnTo>
                      <a:pt x="49" y="17"/>
                    </a:lnTo>
                    <a:lnTo>
                      <a:pt x="51" y="22"/>
                    </a:lnTo>
                    <a:lnTo>
                      <a:pt x="52" y="27"/>
                    </a:lnTo>
                    <a:lnTo>
                      <a:pt x="47" y="32"/>
                    </a:lnTo>
                    <a:lnTo>
                      <a:pt x="44" y="36"/>
                    </a:lnTo>
                    <a:lnTo>
                      <a:pt x="40" y="43"/>
                    </a:lnTo>
                    <a:lnTo>
                      <a:pt x="36" y="48"/>
                    </a:lnTo>
                    <a:lnTo>
                      <a:pt x="27" y="44"/>
                    </a:lnTo>
                    <a:lnTo>
                      <a:pt x="19" y="41"/>
                    </a:lnTo>
                    <a:lnTo>
                      <a:pt x="9" y="38"/>
                    </a:lnTo>
                    <a:lnTo>
                      <a:pt x="0" y="35"/>
                    </a:lnTo>
                    <a:lnTo>
                      <a:pt x="3" y="30"/>
                    </a:lnTo>
                    <a:lnTo>
                      <a:pt x="6" y="25"/>
                    </a:lnTo>
                    <a:lnTo>
                      <a:pt x="8" y="21"/>
                    </a:lnTo>
                    <a:lnTo>
                      <a:pt x="11" y="14"/>
                    </a:lnTo>
                    <a:lnTo>
                      <a:pt x="14" y="11"/>
                    </a:lnTo>
                    <a:lnTo>
                      <a:pt x="17" y="6"/>
                    </a:lnTo>
                    <a:lnTo>
                      <a:pt x="19" y="3"/>
                    </a:lnTo>
                    <a:lnTo>
                      <a:pt x="22" y="0"/>
                    </a:lnTo>
                    <a:lnTo>
                      <a:pt x="28" y="2"/>
                    </a:lnTo>
                    <a:lnTo>
                      <a:pt x="35" y="5"/>
                    </a:lnTo>
                    <a:lnTo>
                      <a:pt x="41" y="6"/>
                    </a:lnTo>
                    <a:lnTo>
                      <a:pt x="46" y="9"/>
                    </a:lnTo>
                    <a:close/>
                  </a:path>
                </a:pathLst>
              </a:custGeom>
              <a:solidFill>
                <a:srgbClr val="AFBCED"/>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en-US"/>
              </a:p>
            </p:txBody>
          </p:sp>
          <p:sp>
            <p:nvSpPr>
              <p:cNvPr id="418" name="Freeform 848"/>
              <p:cNvSpPr>
                <a:spLocks/>
              </p:cNvSpPr>
              <p:nvPr/>
            </p:nvSpPr>
            <p:spPr bwMode="auto">
              <a:xfrm>
                <a:off x="2664" y="3148"/>
                <a:ext cx="31" cy="63"/>
              </a:xfrm>
              <a:custGeom>
                <a:avLst/>
                <a:gdLst>
                  <a:gd name="T0" fmla="*/ 0 w 19"/>
                  <a:gd name="T1" fmla="*/ 696 h 39"/>
                  <a:gd name="T2" fmla="*/ 90 w 19"/>
                  <a:gd name="T3" fmla="*/ 981 h 39"/>
                  <a:gd name="T4" fmla="*/ 90 w 19"/>
                  <a:gd name="T5" fmla="*/ 1213 h 39"/>
                  <a:gd name="T6" fmla="*/ 147 w 19"/>
                  <a:gd name="T7" fmla="*/ 1496 h 39"/>
                  <a:gd name="T8" fmla="*/ 147 w 19"/>
                  <a:gd name="T9" fmla="*/ 1816 h 39"/>
                  <a:gd name="T10" fmla="*/ 336 w 19"/>
                  <a:gd name="T11" fmla="*/ 1585 h 39"/>
                  <a:gd name="T12" fmla="*/ 548 w 19"/>
                  <a:gd name="T13" fmla="*/ 1265 h 39"/>
                  <a:gd name="T14" fmla="*/ 716 w 19"/>
                  <a:gd name="T15" fmla="*/ 1069 h 39"/>
                  <a:gd name="T16" fmla="*/ 956 w 19"/>
                  <a:gd name="T17" fmla="*/ 838 h 39"/>
                  <a:gd name="T18" fmla="*/ 894 w 19"/>
                  <a:gd name="T19" fmla="*/ 607 h 39"/>
                  <a:gd name="T20" fmla="*/ 798 w 19"/>
                  <a:gd name="T21" fmla="*/ 376 h 39"/>
                  <a:gd name="T22" fmla="*/ 716 w 19"/>
                  <a:gd name="T23" fmla="*/ 178 h 39"/>
                  <a:gd name="T24" fmla="*/ 640 w 19"/>
                  <a:gd name="T25" fmla="*/ 0 h 39"/>
                  <a:gd name="T26" fmla="*/ 489 w 19"/>
                  <a:gd name="T27" fmla="*/ 178 h 39"/>
                  <a:gd name="T28" fmla="*/ 392 w 19"/>
                  <a:gd name="T29" fmla="*/ 321 h 39"/>
                  <a:gd name="T30" fmla="*/ 240 w 19"/>
                  <a:gd name="T31" fmla="*/ 552 h 39"/>
                  <a:gd name="T32" fmla="*/ 0 w 19"/>
                  <a:gd name="T33" fmla="*/ 696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
                  <a:gd name="T52" fmla="*/ 0 h 39"/>
                  <a:gd name="T53" fmla="*/ 19 w 19"/>
                  <a:gd name="T54" fmla="*/ 39 h 3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 h="39">
                    <a:moveTo>
                      <a:pt x="0" y="15"/>
                    </a:moveTo>
                    <a:lnTo>
                      <a:pt x="2" y="21"/>
                    </a:lnTo>
                    <a:lnTo>
                      <a:pt x="2" y="26"/>
                    </a:lnTo>
                    <a:lnTo>
                      <a:pt x="3" y="32"/>
                    </a:lnTo>
                    <a:lnTo>
                      <a:pt x="3" y="39"/>
                    </a:lnTo>
                    <a:lnTo>
                      <a:pt x="7" y="34"/>
                    </a:lnTo>
                    <a:lnTo>
                      <a:pt x="11" y="27"/>
                    </a:lnTo>
                    <a:lnTo>
                      <a:pt x="14" y="23"/>
                    </a:lnTo>
                    <a:lnTo>
                      <a:pt x="19" y="18"/>
                    </a:lnTo>
                    <a:lnTo>
                      <a:pt x="18" y="13"/>
                    </a:lnTo>
                    <a:lnTo>
                      <a:pt x="16" y="8"/>
                    </a:lnTo>
                    <a:lnTo>
                      <a:pt x="14" y="4"/>
                    </a:lnTo>
                    <a:lnTo>
                      <a:pt x="13" y="0"/>
                    </a:lnTo>
                    <a:lnTo>
                      <a:pt x="10" y="4"/>
                    </a:lnTo>
                    <a:lnTo>
                      <a:pt x="8" y="7"/>
                    </a:lnTo>
                    <a:lnTo>
                      <a:pt x="5" y="12"/>
                    </a:lnTo>
                    <a:lnTo>
                      <a:pt x="0" y="15"/>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9" name="Freeform 849"/>
              <p:cNvSpPr>
                <a:spLocks/>
              </p:cNvSpPr>
              <p:nvPr/>
            </p:nvSpPr>
            <p:spPr bwMode="auto">
              <a:xfrm>
                <a:off x="2628" y="3133"/>
                <a:ext cx="57" cy="39"/>
              </a:xfrm>
              <a:custGeom>
                <a:avLst/>
                <a:gdLst>
                  <a:gd name="T0" fmla="*/ 1731 w 35"/>
                  <a:gd name="T1" fmla="*/ 439 h 24"/>
                  <a:gd name="T2" fmla="*/ 1581 w 35"/>
                  <a:gd name="T3" fmla="*/ 622 h 24"/>
                  <a:gd name="T4" fmla="*/ 1490 w 35"/>
                  <a:gd name="T5" fmla="*/ 774 h 24"/>
                  <a:gd name="T6" fmla="*/ 1342 w 35"/>
                  <a:gd name="T7" fmla="*/ 1011 h 24"/>
                  <a:gd name="T8" fmla="*/ 1189 w 35"/>
                  <a:gd name="T9" fmla="*/ 1159 h 24"/>
                  <a:gd name="T10" fmla="*/ 860 w 35"/>
                  <a:gd name="T11" fmla="*/ 1011 h 24"/>
                  <a:gd name="T12" fmla="*/ 634 w 35"/>
                  <a:gd name="T13" fmla="*/ 921 h 24"/>
                  <a:gd name="T14" fmla="*/ 295 w 35"/>
                  <a:gd name="T15" fmla="*/ 774 h 24"/>
                  <a:gd name="T16" fmla="*/ 0 w 35"/>
                  <a:gd name="T17" fmla="*/ 679 h 24"/>
                  <a:gd name="T18" fmla="*/ 147 w 35"/>
                  <a:gd name="T19" fmla="*/ 531 h 24"/>
                  <a:gd name="T20" fmla="*/ 295 w 35"/>
                  <a:gd name="T21" fmla="*/ 293 h 24"/>
                  <a:gd name="T22" fmla="*/ 389 w 35"/>
                  <a:gd name="T23" fmla="*/ 145 h 24"/>
                  <a:gd name="T24" fmla="*/ 541 w 35"/>
                  <a:gd name="T25" fmla="*/ 0 h 24"/>
                  <a:gd name="T26" fmla="*/ 860 w 35"/>
                  <a:gd name="T27" fmla="*/ 89 h 24"/>
                  <a:gd name="T28" fmla="*/ 1189 w 35"/>
                  <a:gd name="T29" fmla="*/ 236 h 24"/>
                  <a:gd name="T30" fmla="*/ 1490 w 35"/>
                  <a:gd name="T31" fmla="*/ 293 h 24"/>
                  <a:gd name="T32" fmla="*/ 1731 w 35"/>
                  <a:gd name="T33" fmla="*/ 439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5"/>
                  <a:gd name="T52" fmla="*/ 0 h 24"/>
                  <a:gd name="T53" fmla="*/ 35 w 35"/>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5" h="24">
                    <a:moveTo>
                      <a:pt x="35" y="9"/>
                    </a:moveTo>
                    <a:lnTo>
                      <a:pt x="32" y="13"/>
                    </a:lnTo>
                    <a:lnTo>
                      <a:pt x="30" y="16"/>
                    </a:lnTo>
                    <a:lnTo>
                      <a:pt x="27" y="21"/>
                    </a:lnTo>
                    <a:lnTo>
                      <a:pt x="24" y="24"/>
                    </a:lnTo>
                    <a:lnTo>
                      <a:pt x="17" y="21"/>
                    </a:lnTo>
                    <a:lnTo>
                      <a:pt x="13" y="19"/>
                    </a:lnTo>
                    <a:lnTo>
                      <a:pt x="6" y="16"/>
                    </a:lnTo>
                    <a:lnTo>
                      <a:pt x="0" y="14"/>
                    </a:lnTo>
                    <a:lnTo>
                      <a:pt x="3" y="11"/>
                    </a:lnTo>
                    <a:lnTo>
                      <a:pt x="6" y="6"/>
                    </a:lnTo>
                    <a:lnTo>
                      <a:pt x="8" y="3"/>
                    </a:lnTo>
                    <a:lnTo>
                      <a:pt x="11" y="0"/>
                    </a:lnTo>
                    <a:lnTo>
                      <a:pt x="17" y="2"/>
                    </a:lnTo>
                    <a:lnTo>
                      <a:pt x="24" y="5"/>
                    </a:lnTo>
                    <a:lnTo>
                      <a:pt x="30" y="6"/>
                    </a:lnTo>
                    <a:lnTo>
                      <a:pt x="35" y="9"/>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 name="Freeform 850"/>
              <p:cNvSpPr>
                <a:spLocks/>
              </p:cNvSpPr>
              <p:nvPr/>
            </p:nvSpPr>
            <p:spPr bwMode="auto">
              <a:xfrm>
                <a:off x="2664" y="3103"/>
                <a:ext cx="150" cy="141"/>
              </a:xfrm>
              <a:custGeom>
                <a:avLst/>
                <a:gdLst>
                  <a:gd name="T0" fmla="*/ 4192 w 92"/>
                  <a:gd name="T1" fmla="*/ 512 h 86"/>
                  <a:gd name="T2" fmla="*/ 4599 w 92"/>
                  <a:gd name="T3" fmla="*/ 1648 h 86"/>
                  <a:gd name="T4" fmla="*/ 2234 w 92"/>
                  <a:gd name="T5" fmla="*/ 4486 h 86"/>
                  <a:gd name="T6" fmla="*/ 0 w 92"/>
                  <a:gd name="T7" fmla="*/ 3591 h 86"/>
                  <a:gd name="T8" fmla="*/ 638 w 92"/>
                  <a:gd name="T9" fmla="*/ 2349 h 86"/>
                  <a:gd name="T10" fmla="*/ 2778 w 92"/>
                  <a:gd name="T11" fmla="*/ 0 h 86"/>
                  <a:gd name="T12" fmla="*/ 4192 w 92"/>
                  <a:gd name="T13" fmla="*/ 512 h 86"/>
                  <a:gd name="T14" fmla="*/ 0 60000 65536"/>
                  <a:gd name="T15" fmla="*/ 0 60000 65536"/>
                  <a:gd name="T16" fmla="*/ 0 60000 65536"/>
                  <a:gd name="T17" fmla="*/ 0 60000 65536"/>
                  <a:gd name="T18" fmla="*/ 0 60000 65536"/>
                  <a:gd name="T19" fmla="*/ 0 60000 65536"/>
                  <a:gd name="T20" fmla="*/ 0 60000 65536"/>
                  <a:gd name="T21" fmla="*/ 0 w 92"/>
                  <a:gd name="T22" fmla="*/ 0 h 86"/>
                  <a:gd name="T23" fmla="*/ 92 w 92"/>
                  <a:gd name="T24" fmla="*/ 86 h 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86">
                    <a:moveTo>
                      <a:pt x="84" y="10"/>
                    </a:moveTo>
                    <a:lnTo>
                      <a:pt x="92" y="32"/>
                    </a:lnTo>
                    <a:lnTo>
                      <a:pt x="45" y="86"/>
                    </a:lnTo>
                    <a:lnTo>
                      <a:pt x="0" y="69"/>
                    </a:lnTo>
                    <a:lnTo>
                      <a:pt x="13" y="45"/>
                    </a:lnTo>
                    <a:lnTo>
                      <a:pt x="56" y="0"/>
                    </a:lnTo>
                    <a:lnTo>
                      <a:pt x="84"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1" name="Freeform 851"/>
              <p:cNvSpPr>
                <a:spLocks/>
              </p:cNvSpPr>
              <p:nvPr/>
            </p:nvSpPr>
            <p:spPr bwMode="auto">
              <a:xfrm>
                <a:off x="2675" y="3110"/>
                <a:ext cx="133" cy="126"/>
              </a:xfrm>
              <a:custGeom>
                <a:avLst/>
                <a:gdLst>
                  <a:gd name="T0" fmla="*/ 3918 w 81"/>
                  <a:gd name="T1" fmla="*/ 483 h 77"/>
                  <a:gd name="T2" fmla="*/ 4274 w 81"/>
                  <a:gd name="T3" fmla="*/ 1384 h 77"/>
                  <a:gd name="T4" fmla="*/ 1801 w 81"/>
                  <a:gd name="T5" fmla="*/ 3952 h 77"/>
                  <a:gd name="T6" fmla="*/ 0 w 81"/>
                  <a:gd name="T7" fmla="*/ 3248 h 77"/>
                  <a:gd name="T8" fmla="*/ 580 w 81"/>
                  <a:gd name="T9" fmla="*/ 2265 h 77"/>
                  <a:gd name="T10" fmla="*/ 2653 w 81"/>
                  <a:gd name="T11" fmla="*/ 0 h 77"/>
                  <a:gd name="T12" fmla="*/ 3918 w 81"/>
                  <a:gd name="T13" fmla="*/ 483 h 77"/>
                  <a:gd name="T14" fmla="*/ 0 60000 65536"/>
                  <a:gd name="T15" fmla="*/ 0 60000 65536"/>
                  <a:gd name="T16" fmla="*/ 0 60000 65536"/>
                  <a:gd name="T17" fmla="*/ 0 60000 65536"/>
                  <a:gd name="T18" fmla="*/ 0 60000 65536"/>
                  <a:gd name="T19" fmla="*/ 0 60000 65536"/>
                  <a:gd name="T20" fmla="*/ 0 60000 65536"/>
                  <a:gd name="T21" fmla="*/ 0 w 81"/>
                  <a:gd name="T22" fmla="*/ 0 h 77"/>
                  <a:gd name="T23" fmla="*/ 81 w 81"/>
                  <a:gd name="T24" fmla="*/ 77 h 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77">
                    <a:moveTo>
                      <a:pt x="74" y="9"/>
                    </a:moveTo>
                    <a:lnTo>
                      <a:pt x="81" y="27"/>
                    </a:lnTo>
                    <a:lnTo>
                      <a:pt x="34" y="77"/>
                    </a:lnTo>
                    <a:lnTo>
                      <a:pt x="0" y="63"/>
                    </a:lnTo>
                    <a:lnTo>
                      <a:pt x="11" y="44"/>
                    </a:lnTo>
                    <a:lnTo>
                      <a:pt x="50" y="0"/>
                    </a:lnTo>
                    <a:lnTo>
                      <a:pt x="74" y="9"/>
                    </a:lnTo>
                    <a:close/>
                  </a:path>
                </a:pathLst>
              </a:custGeom>
              <a:solidFill>
                <a:srgbClr val="AFB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2" name="Freeform 852"/>
              <p:cNvSpPr>
                <a:spLocks/>
              </p:cNvSpPr>
              <p:nvPr/>
            </p:nvSpPr>
            <p:spPr bwMode="auto">
              <a:xfrm>
                <a:off x="2731" y="3125"/>
                <a:ext cx="77" cy="111"/>
              </a:xfrm>
              <a:custGeom>
                <a:avLst/>
                <a:gdLst>
                  <a:gd name="T0" fmla="*/ 0 w 47"/>
                  <a:gd name="T1" fmla="*/ 2158 h 68"/>
                  <a:gd name="T2" fmla="*/ 0 w 47"/>
                  <a:gd name="T3" fmla="*/ 3425 h 68"/>
                  <a:gd name="T4" fmla="*/ 2426 w 47"/>
                  <a:gd name="T5" fmla="*/ 895 h 68"/>
                  <a:gd name="T6" fmla="*/ 2089 w 47"/>
                  <a:gd name="T7" fmla="*/ 0 h 68"/>
                  <a:gd name="T8" fmla="*/ 0 w 47"/>
                  <a:gd name="T9" fmla="*/ 2158 h 68"/>
                  <a:gd name="T10" fmla="*/ 0 60000 65536"/>
                  <a:gd name="T11" fmla="*/ 0 60000 65536"/>
                  <a:gd name="T12" fmla="*/ 0 60000 65536"/>
                  <a:gd name="T13" fmla="*/ 0 60000 65536"/>
                  <a:gd name="T14" fmla="*/ 0 60000 65536"/>
                  <a:gd name="T15" fmla="*/ 0 w 47"/>
                  <a:gd name="T16" fmla="*/ 0 h 68"/>
                  <a:gd name="T17" fmla="*/ 47 w 47"/>
                  <a:gd name="T18" fmla="*/ 68 h 68"/>
                </a:gdLst>
                <a:ahLst/>
                <a:cxnLst>
                  <a:cxn ang="T10">
                    <a:pos x="T0" y="T1"/>
                  </a:cxn>
                  <a:cxn ang="T11">
                    <a:pos x="T2" y="T3"/>
                  </a:cxn>
                  <a:cxn ang="T12">
                    <a:pos x="T4" y="T5"/>
                  </a:cxn>
                  <a:cxn ang="T13">
                    <a:pos x="T6" y="T7"/>
                  </a:cxn>
                  <a:cxn ang="T14">
                    <a:pos x="T8" y="T9"/>
                  </a:cxn>
                </a:cxnLst>
                <a:rect l="T15" t="T16" r="T17" b="T18"/>
                <a:pathLst>
                  <a:path w="47" h="68">
                    <a:moveTo>
                      <a:pt x="0" y="43"/>
                    </a:moveTo>
                    <a:lnTo>
                      <a:pt x="0" y="68"/>
                    </a:lnTo>
                    <a:lnTo>
                      <a:pt x="47" y="18"/>
                    </a:lnTo>
                    <a:lnTo>
                      <a:pt x="40" y="0"/>
                    </a:lnTo>
                    <a:lnTo>
                      <a:pt x="0" y="43"/>
                    </a:lnTo>
                    <a:close/>
                  </a:path>
                </a:pathLst>
              </a:custGeom>
              <a:solidFill>
                <a:srgbClr val="7AA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3" name="Freeform 853"/>
              <p:cNvSpPr>
                <a:spLocks/>
              </p:cNvSpPr>
              <p:nvPr/>
            </p:nvSpPr>
            <p:spPr bwMode="auto">
              <a:xfrm>
                <a:off x="2693" y="3110"/>
                <a:ext cx="103" cy="88"/>
              </a:xfrm>
              <a:custGeom>
                <a:avLst/>
                <a:gdLst>
                  <a:gd name="T0" fmla="*/ 1179 w 63"/>
                  <a:gd name="T1" fmla="*/ 2679 h 54"/>
                  <a:gd name="T2" fmla="*/ 0 w 63"/>
                  <a:gd name="T3" fmla="*/ 2193 h 54"/>
                  <a:gd name="T4" fmla="*/ 0 w 63"/>
                  <a:gd name="T5" fmla="*/ 2193 h 54"/>
                  <a:gd name="T6" fmla="*/ 2004 w 63"/>
                  <a:gd name="T7" fmla="*/ 0 h 54"/>
                  <a:gd name="T8" fmla="*/ 3216 w 63"/>
                  <a:gd name="T9" fmla="*/ 448 h 54"/>
                  <a:gd name="T10" fmla="*/ 1179 w 63"/>
                  <a:gd name="T11" fmla="*/ 2679 h 54"/>
                  <a:gd name="T12" fmla="*/ 0 60000 65536"/>
                  <a:gd name="T13" fmla="*/ 0 60000 65536"/>
                  <a:gd name="T14" fmla="*/ 0 60000 65536"/>
                  <a:gd name="T15" fmla="*/ 0 60000 65536"/>
                  <a:gd name="T16" fmla="*/ 0 60000 65536"/>
                  <a:gd name="T17" fmla="*/ 0 60000 65536"/>
                  <a:gd name="T18" fmla="*/ 0 w 63"/>
                  <a:gd name="T19" fmla="*/ 0 h 54"/>
                  <a:gd name="T20" fmla="*/ 63 w 63"/>
                  <a:gd name="T21" fmla="*/ 54 h 54"/>
                </a:gdLst>
                <a:ahLst/>
                <a:cxnLst>
                  <a:cxn ang="T12">
                    <a:pos x="T0" y="T1"/>
                  </a:cxn>
                  <a:cxn ang="T13">
                    <a:pos x="T2" y="T3"/>
                  </a:cxn>
                  <a:cxn ang="T14">
                    <a:pos x="T4" y="T5"/>
                  </a:cxn>
                  <a:cxn ang="T15">
                    <a:pos x="T6" y="T7"/>
                  </a:cxn>
                  <a:cxn ang="T16">
                    <a:pos x="T8" y="T9"/>
                  </a:cxn>
                  <a:cxn ang="T17">
                    <a:pos x="T10" y="T11"/>
                  </a:cxn>
                </a:cxnLst>
                <a:rect l="T18" t="T19" r="T20" b="T21"/>
                <a:pathLst>
                  <a:path w="63" h="54">
                    <a:moveTo>
                      <a:pt x="23" y="54"/>
                    </a:moveTo>
                    <a:lnTo>
                      <a:pt x="0" y="44"/>
                    </a:lnTo>
                    <a:lnTo>
                      <a:pt x="39" y="0"/>
                    </a:lnTo>
                    <a:lnTo>
                      <a:pt x="63" y="9"/>
                    </a:lnTo>
                    <a:lnTo>
                      <a:pt x="23" y="54"/>
                    </a:lnTo>
                    <a:close/>
                  </a:path>
                </a:pathLst>
              </a:custGeom>
              <a:solidFill>
                <a:srgbClr val="D1D8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4" name="Freeform 854"/>
              <p:cNvSpPr>
                <a:spLocks/>
              </p:cNvSpPr>
              <p:nvPr/>
            </p:nvSpPr>
            <p:spPr bwMode="auto">
              <a:xfrm>
                <a:off x="3218" y="1995"/>
                <a:ext cx="221" cy="719"/>
              </a:xfrm>
              <a:custGeom>
                <a:avLst/>
                <a:gdLst>
                  <a:gd name="T0" fmla="*/ 0 w 135"/>
                  <a:gd name="T1" fmla="*/ 13303 h 440"/>
                  <a:gd name="T2" fmla="*/ 308 w 135"/>
                  <a:gd name="T3" fmla="*/ 22366 h 440"/>
                  <a:gd name="T4" fmla="*/ 6975 w 135"/>
                  <a:gd name="T5" fmla="*/ 9133 h 440"/>
                  <a:gd name="T6" fmla="*/ 6558 w 135"/>
                  <a:gd name="T7" fmla="*/ 0 h 440"/>
                  <a:gd name="T8" fmla="*/ 0 w 135"/>
                  <a:gd name="T9" fmla="*/ 13303 h 440"/>
                  <a:gd name="T10" fmla="*/ 0 60000 65536"/>
                  <a:gd name="T11" fmla="*/ 0 60000 65536"/>
                  <a:gd name="T12" fmla="*/ 0 60000 65536"/>
                  <a:gd name="T13" fmla="*/ 0 60000 65536"/>
                  <a:gd name="T14" fmla="*/ 0 60000 65536"/>
                  <a:gd name="T15" fmla="*/ 0 w 135"/>
                  <a:gd name="T16" fmla="*/ 0 h 440"/>
                  <a:gd name="T17" fmla="*/ 135 w 135"/>
                  <a:gd name="T18" fmla="*/ 440 h 440"/>
                </a:gdLst>
                <a:ahLst/>
                <a:cxnLst>
                  <a:cxn ang="T10">
                    <a:pos x="T0" y="T1"/>
                  </a:cxn>
                  <a:cxn ang="T11">
                    <a:pos x="T2" y="T3"/>
                  </a:cxn>
                  <a:cxn ang="T12">
                    <a:pos x="T4" y="T5"/>
                  </a:cxn>
                  <a:cxn ang="T13">
                    <a:pos x="T6" y="T7"/>
                  </a:cxn>
                  <a:cxn ang="T14">
                    <a:pos x="T8" y="T9"/>
                  </a:cxn>
                </a:cxnLst>
                <a:rect l="T15" t="T16" r="T17" b="T18"/>
                <a:pathLst>
                  <a:path w="135" h="440">
                    <a:moveTo>
                      <a:pt x="0" y="262"/>
                    </a:moveTo>
                    <a:lnTo>
                      <a:pt x="6" y="440"/>
                    </a:lnTo>
                    <a:lnTo>
                      <a:pt x="135" y="180"/>
                    </a:lnTo>
                    <a:lnTo>
                      <a:pt x="127" y="0"/>
                    </a:lnTo>
                    <a:lnTo>
                      <a:pt x="0" y="262"/>
                    </a:lnTo>
                    <a:close/>
                  </a:path>
                </a:pathLst>
              </a:custGeom>
              <a:solidFill>
                <a:srgbClr val="E2A5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5" name="Freeform 855"/>
              <p:cNvSpPr>
                <a:spLocks/>
              </p:cNvSpPr>
              <p:nvPr/>
            </p:nvSpPr>
            <p:spPr bwMode="auto">
              <a:xfrm>
                <a:off x="2168" y="1815"/>
                <a:ext cx="1039" cy="567"/>
              </a:xfrm>
              <a:custGeom>
                <a:avLst/>
                <a:gdLst>
                  <a:gd name="T0" fmla="*/ 17922 w 635"/>
                  <a:gd name="T1" fmla="*/ 92 h 347"/>
                  <a:gd name="T2" fmla="*/ 21111 w 635"/>
                  <a:gd name="T3" fmla="*/ 400 h 347"/>
                  <a:gd name="T4" fmla="*/ 24041 w 635"/>
                  <a:gd name="T5" fmla="*/ 1069 h 347"/>
                  <a:gd name="T6" fmla="*/ 26654 w 635"/>
                  <a:gd name="T7" fmla="*/ 2016 h 347"/>
                  <a:gd name="T8" fmla="*/ 28884 w 635"/>
                  <a:gd name="T9" fmla="*/ 3273 h 347"/>
                  <a:gd name="T10" fmla="*/ 30676 w 635"/>
                  <a:gd name="T11" fmla="*/ 4624 h 347"/>
                  <a:gd name="T12" fmla="*/ 31892 w 635"/>
                  <a:gd name="T13" fmla="*/ 6242 h 347"/>
                  <a:gd name="T14" fmla="*/ 32569 w 635"/>
                  <a:gd name="T15" fmla="*/ 7935 h 347"/>
                  <a:gd name="T16" fmla="*/ 32569 w 635"/>
                  <a:gd name="T17" fmla="*/ 9703 h 347"/>
                  <a:gd name="T18" fmla="*/ 31892 w 635"/>
                  <a:gd name="T19" fmla="*/ 11376 h 347"/>
                  <a:gd name="T20" fmla="*/ 30676 w 635"/>
                  <a:gd name="T21" fmla="*/ 13000 h 347"/>
                  <a:gd name="T22" fmla="*/ 28884 w 635"/>
                  <a:gd name="T23" fmla="*/ 14369 h 347"/>
                  <a:gd name="T24" fmla="*/ 26654 w 635"/>
                  <a:gd name="T25" fmla="*/ 15608 h 347"/>
                  <a:gd name="T26" fmla="*/ 24041 w 635"/>
                  <a:gd name="T27" fmla="*/ 16575 h 347"/>
                  <a:gd name="T28" fmla="*/ 21111 w 635"/>
                  <a:gd name="T29" fmla="*/ 17229 h 347"/>
                  <a:gd name="T30" fmla="*/ 17922 w 635"/>
                  <a:gd name="T31" fmla="*/ 17552 h 347"/>
                  <a:gd name="T32" fmla="*/ 14693 w 635"/>
                  <a:gd name="T33" fmla="*/ 17552 h 347"/>
                  <a:gd name="T34" fmla="*/ 11517 w 635"/>
                  <a:gd name="T35" fmla="*/ 17229 h 347"/>
                  <a:gd name="T36" fmla="*/ 8538 w 635"/>
                  <a:gd name="T37" fmla="*/ 16575 h 347"/>
                  <a:gd name="T38" fmla="*/ 5971 w 635"/>
                  <a:gd name="T39" fmla="*/ 15608 h 347"/>
                  <a:gd name="T40" fmla="*/ 3740 w 635"/>
                  <a:gd name="T41" fmla="*/ 14369 h 347"/>
                  <a:gd name="T42" fmla="*/ 1936 w 635"/>
                  <a:gd name="T43" fmla="*/ 13000 h 347"/>
                  <a:gd name="T44" fmla="*/ 723 w 635"/>
                  <a:gd name="T45" fmla="*/ 11376 h 347"/>
                  <a:gd name="T46" fmla="*/ 56 w 635"/>
                  <a:gd name="T47" fmla="*/ 9703 h 347"/>
                  <a:gd name="T48" fmla="*/ 56 w 635"/>
                  <a:gd name="T49" fmla="*/ 7935 h 347"/>
                  <a:gd name="T50" fmla="*/ 723 w 635"/>
                  <a:gd name="T51" fmla="*/ 6242 h 347"/>
                  <a:gd name="T52" fmla="*/ 1936 w 635"/>
                  <a:gd name="T53" fmla="*/ 4624 h 347"/>
                  <a:gd name="T54" fmla="*/ 3740 w 635"/>
                  <a:gd name="T55" fmla="*/ 3273 h 347"/>
                  <a:gd name="T56" fmla="*/ 5971 w 635"/>
                  <a:gd name="T57" fmla="*/ 2016 h 347"/>
                  <a:gd name="T58" fmla="*/ 8538 w 635"/>
                  <a:gd name="T59" fmla="*/ 1069 h 347"/>
                  <a:gd name="T60" fmla="*/ 11517 w 635"/>
                  <a:gd name="T61" fmla="*/ 400 h 347"/>
                  <a:gd name="T62" fmla="*/ 14693 w 635"/>
                  <a:gd name="T63" fmla="*/ 92 h 34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35"/>
                  <a:gd name="T97" fmla="*/ 0 h 347"/>
                  <a:gd name="T98" fmla="*/ 635 w 635"/>
                  <a:gd name="T99" fmla="*/ 347 h 34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35" h="347">
                    <a:moveTo>
                      <a:pt x="317" y="0"/>
                    </a:moveTo>
                    <a:lnTo>
                      <a:pt x="349" y="2"/>
                    </a:lnTo>
                    <a:lnTo>
                      <a:pt x="381" y="4"/>
                    </a:lnTo>
                    <a:lnTo>
                      <a:pt x="411" y="8"/>
                    </a:lnTo>
                    <a:lnTo>
                      <a:pt x="441" y="15"/>
                    </a:lnTo>
                    <a:lnTo>
                      <a:pt x="468" y="21"/>
                    </a:lnTo>
                    <a:lnTo>
                      <a:pt x="495" y="31"/>
                    </a:lnTo>
                    <a:lnTo>
                      <a:pt x="519" y="40"/>
                    </a:lnTo>
                    <a:lnTo>
                      <a:pt x="542" y="51"/>
                    </a:lnTo>
                    <a:lnTo>
                      <a:pt x="562" y="64"/>
                    </a:lnTo>
                    <a:lnTo>
                      <a:pt x="581" y="77"/>
                    </a:lnTo>
                    <a:lnTo>
                      <a:pt x="597" y="91"/>
                    </a:lnTo>
                    <a:lnTo>
                      <a:pt x="610" y="107"/>
                    </a:lnTo>
                    <a:lnTo>
                      <a:pt x="621" y="123"/>
                    </a:lnTo>
                    <a:lnTo>
                      <a:pt x="629" y="139"/>
                    </a:lnTo>
                    <a:lnTo>
                      <a:pt x="634" y="156"/>
                    </a:lnTo>
                    <a:lnTo>
                      <a:pt x="635" y="174"/>
                    </a:lnTo>
                    <a:lnTo>
                      <a:pt x="634" y="191"/>
                    </a:lnTo>
                    <a:lnTo>
                      <a:pt x="629" y="209"/>
                    </a:lnTo>
                    <a:lnTo>
                      <a:pt x="621" y="224"/>
                    </a:lnTo>
                    <a:lnTo>
                      <a:pt x="610" y="240"/>
                    </a:lnTo>
                    <a:lnTo>
                      <a:pt x="597" y="256"/>
                    </a:lnTo>
                    <a:lnTo>
                      <a:pt x="581" y="270"/>
                    </a:lnTo>
                    <a:lnTo>
                      <a:pt x="562" y="283"/>
                    </a:lnTo>
                    <a:lnTo>
                      <a:pt x="542" y="296"/>
                    </a:lnTo>
                    <a:lnTo>
                      <a:pt x="519" y="307"/>
                    </a:lnTo>
                    <a:lnTo>
                      <a:pt x="495" y="317"/>
                    </a:lnTo>
                    <a:lnTo>
                      <a:pt x="468" y="326"/>
                    </a:lnTo>
                    <a:lnTo>
                      <a:pt x="441" y="332"/>
                    </a:lnTo>
                    <a:lnTo>
                      <a:pt x="411" y="339"/>
                    </a:lnTo>
                    <a:lnTo>
                      <a:pt x="381" y="344"/>
                    </a:lnTo>
                    <a:lnTo>
                      <a:pt x="349" y="345"/>
                    </a:lnTo>
                    <a:lnTo>
                      <a:pt x="317" y="347"/>
                    </a:lnTo>
                    <a:lnTo>
                      <a:pt x="286" y="345"/>
                    </a:lnTo>
                    <a:lnTo>
                      <a:pt x="254" y="344"/>
                    </a:lnTo>
                    <a:lnTo>
                      <a:pt x="224" y="339"/>
                    </a:lnTo>
                    <a:lnTo>
                      <a:pt x="193" y="332"/>
                    </a:lnTo>
                    <a:lnTo>
                      <a:pt x="166" y="326"/>
                    </a:lnTo>
                    <a:lnTo>
                      <a:pt x="139" y="317"/>
                    </a:lnTo>
                    <a:lnTo>
                      <a:pt x="116" y="307"/>
                    </a:lnTo>
                    <a:lnTo>
                      <a:pt x="93" y="296"/>
                    </a:lnTo>
                    <a:lnTo>
                      <a:pt x="73" y="283"/>
                    </a:lnTo>
                    <a:lnTo>
                      <a:pt x="54" y="270"/>
                    </a:lnTo>
                    <a:lnTo>
                      <a:pt x="38" y="256"/>
                    </a:lnTo>
                    <a:lnTo>
                      <a:pt x="25" y="240"/>
                    </a:lnTo>
                    <a:lnTo>
                      <a:pt x="14" y="224"/>
                    </a:lnTo>
                    <a:lnTo>
                      <a:pt x="6" y="209"/>
                    </a:lnTo>
                    <a:lnTo>
                      <a:pt x="1" y="191"/>
                    </a:lnTo>
                    <a:lnTo>
                      <a:pt x="0" y="174"/>
                    </a:lnTo>
                    <a:lnTo>
                      <a:pt x="1" y="156"/>
                    </a:lnTo>
                    <a:lnTo>
                      <a:pt x="6" y="139"/>
                    </a:lnTo>
                    <a:lnTo>
                      <a:pt x="14" y="123"/>
                    </a:lnTo>
                    <a:lnTo>
                      <a:pt x="25" y="107"/>
                    </a:lnTo>
                    <a:lnTo>
                      <a:pt x="38" y="91"/>
                    </a:lnTo>
                    <a:lnTo>
                      <a:pt x="54" y="77"/>
                    </a:lnTo>
                    <a:lnTo>
                      <a:pt x="73" y="64"/>
                    </a:lnTo>
                    <a:lnTo>
                      <a:pt x="93" y="51"/>
                    </a:lnTo>
                    <a:lnTo>
                      <a:pt x="116" y="40"/>
                    </a:lnTo>
                    <a:lnTo>
                      <a:pt x="139" y="31"/>
                    </a:lnTo>
                    <a:lnTo>
                      <a:pt x="166" y="21"/>
                    </a:lnTo>
                    <a:lnTo>
                      <a:pt x="193" y="15"/>
                    </a:lnTo>
                    <a:lnTo>
                      <a:pt x="224" y="8"/>
                    </a:lnTo>
                    <a:lnTo>
                      <a:pt x="254" y="4"/>
                    </a:lnTo>
                    <a:lnTo>
                      <a:pt x="286" y="2"/>
                    </a:lnTo>
                    <a:lnTo>
                      <a:pt x="3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6" name="Freeform 856"/>
              <p:cNvSpPr>
                <a:spLocks/>
              </p:cNvSpPr>
              <p:nvPr/>
            </p:nvSpPr>
            <p:spPr bwMode="auto">
              <a:xfrm>
                <a:off x="2191" y="1828"/>
                <a:ext cx="990" cy="541"/>
              </a:xfrm>
              <a:custGeom>
                <a:avLst/>
                <a:gdLst>
                  <a:gd name="T0" fmla="*/ 17185 w 605"/>
                  <a:gd name="T1" fmla="*/ 92 h 331"/>
                  <a:gd name="T2" fmla="*/ 20248 w 605"/>
                  <a:gd name="T3" fmla="*/ 400 h 331"/>
                  <a:gd name="T4" fmla="*/ 23020 w 605"/>
                  <a:gd name="T5" fmla="*/ 1069 h 331"/>
                  <a:gd name="T6" fmla="*/ 25519 w 605"/>
                  <a:gd name="T7" fmla="*/ 1925 h 331"/>
                  <a:gd name="T8" fmla="*/ 27604 w 605"/>
                  <a:gd name="T9" fmla="*/ 3104 h 331"/>
                  <a:gd name="T10" fmla="*/ 29237 w 605"/>
                  <a:gd name="T11" fmla="*/ 4480 h 331"/>
                  <a:gd name="T12" fmla="*/ 30379 w 605"/>
                  <a:gd name="T13" fmla="*/ 5925 h 331"/>
                  <a:gd name="T14" fmla="*/ 31045 w 605"/>
                  <a:gd name="T15" fmla="*/ 7545 h 331"/>
                  <a:gd name="T16" fmla="*/ 31045 w 605"/>
                  <a:gd name="T17" fmla="*/ 9323 h 331"/>
                  <a:gd name="T18" fmla="*/ 30379 w 605"/>
                  <a:gd name="T19" fmla="*/ 10943 h 331"/>
                  <a:gd name="T20" fmla="*/ 29237 w 605"/>
                  <a:gd name="T21" fmla="*/ 12374 h 331"/>
                  <a:gd name="T22" fmla="*/ 27604 w 605"/>
                  <a:gd name="T23" fmla="*/ 13736 h 331"/>
                  <a:gd name="T24" fmla="*/ 25519 w 605"/>
                  <a:gd name="T25" fmla="*/ 14927 h 331"/>
                  <a:gd name="T26" fmla="*/ 23020 w 605"/>
                  <a:gd name="T27" fmla="*/ 15807 h 331"/>
                  <a:gd name="T28" fmla="*/ 20248 w 605"/>
                  <a:gd name="T29" fmla="*/ 16456 h 331"/>
                  <a:gd name="T30" fmla="*/ 17185 w 605"/>
                  <a:gd name="T31" fmla="*/ 16763 h 331"/>
                  <a:gd name="T32" fmla="*/ 14032 w 605"/>
                  <a:gd name="T33" fmla="*/ 16763 h 331"/>
                  <a:gd name="T34" fmla="*/ 10954 w 605"/>
                  <a:gd name="T35" fmla="*/ 16456 h 331"/>
                  <a:gd name="T36" fmla="*/ 8154 w 605"/>
                  <a:gd name="T37" fmla="*/ 15807 h 331"/>
                  <a:gd name="T38" fmla="*/ 5727 w 605"/>
                  <a:gd name="T39" fmla="*/ 14927 h 331"/>
                  <a:gd name="T40" fmla="*/ 3615 w 605"/>
                  <a:gd name="T41" fmla="*/ 13736 h 331"/>
                  <a:gd name="T42" fmla="*/ 1861 w 605"/>
                  <a:gd name="T43" fmla="*/ 12374 h 331"/>
                  <a:gd name="T44" fmla="*/ 723 w 605"/>
                  <a:gd name="T45" fmla="*/ 10943 h 331"/>
                  <a:gd name="T46" fmla="*/ 56 w 605"/>
                  <a:gd name="T47" fmla="*/ 9323 h 331"/>
                  <a:gd name="T48" fmla="*/ 56 w 605"/>
                  <a:gd name="T49" fmla="*/ 7545 h 331"/>
                  <a:gd name="T50" fmla="*/ 723 w 605"/>
                  <a:gd name="T51" fmla="*/ 5925 h 331"/>
                  <a:gd name="T52" fmla="*/ 1861 w 605"/>
                  <a:gd name="T53" fmla="*/ 4480 h 331"/>
                  <a:gd name="T54" fmla="*/ 3615 w 605"/>
                  <a:gd name="T55" fmla="*/ 3104 h 331"/>
                  <a:gd name="T56" fmla="*/ 5727 w 605"/>
                  <a:gd name="T57" fmla="*/ 1925 h 331"/>
                  <a:gd name="T58" fmla="*/ 8154 w 605"/>
                  <a:gd name="T59" fmla="*/ 1069 h 331"/>
                  <a:gd name="T60" fmla="*/ 10954 w 605"/>
                  <a:gd name="T61" fmla="*/ 400 h 331"/>
                  <a:gd name="T62" fmla="*/ 14032 w 605"/>
                  <a:gd name="T63" fmla="*/ 92 h 33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05"/>
                  <a:gd name="T97" fmla="*/ 0 h 331"/>
                  <a:gd name="T98" fmla="*/ 605 w 605"/>
                  <a:gd name="T99" fmla="*/ 331 h 33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05" h="331">
                    <a:moveTo>
                      <a:pt x="303" y="0"/>
                    </a:moveTo>
                    <a:lnTo>
                      <a:pt x="334" y="2"/>
                    </a:lnTo>
                    <a:lnTo>
                      <a:pt x="364" y="3"/>
                    </a:lnTo>
                    <a:lnTo>
                      <a:pt x="394" y="8"/>
                    </a:lnTo>
                    <a:lnTo>
                      <a:pt x="421" y="13"/>
                    </a:lnTo>
                    <a:lnTo>
                      <a:pt x="448" y="21"/>
                    </a:lnTo>
                    <a:lnTo>
                      <a:pt x="472" y="29"/>
                    </a:lnTo>
                    <a:lnTo>
                      <a:pt x="496" y="38"/>
                    </a:lnTo>
                    <a:lnTo>
                      <a:pt x="516" y="50"/>
                    </a:lnTo>
                    <a:lnTo>
                      <a:pt x="537" y="61"/>
                    </a:lnTo>
                    <a:lnTo>
                      <a:pt x="555" y="73"/>
                    </a:lnTo>
                    <a:lnTo>
                      <a:pt x="569" y="88"/>
                    </a:lnTo>
                    <a:lnTo>
                      <a:pt x="582" y="102"/>
                    </a:lnTo>
                    <a:lnTo>
                      <a:pt x="591" y="116"/>
                    </a:lnTo>
                    <a:lnTo>
                      <a:pt x="599" y="132"/>
                    </a:lnTo>
                    <a:lnTo>
                      <a:pt x="604" y="148"/>
                    </a:lnTo>
                    <a:lnTo>
                      <a:pt x="605" y="166"/>
                    </a:lnTo>
                    <a:lnTo>
                      <a:pt x="604" y="183"/>
                    </a:lnTo>
                    <a:lnTo>
                      <a:pt x="599" y="199"/>
                    </a:lnTo>
                    <a:lnTo>
                      <a:pt x="591" y="215"/>
                    </a:lnTo>
                    <a:lnTo>
                      <a:pt x="582" y="229"/>
                    </a:lnTo>
                    <a:lnTo>
                      <a:pt x="569" y="243"/>
                    </a:lnTo>
                    <a:lnTo>
                      <a:pt x="555" y="258"/>
                    </a:lnTo>
                    <a:lnTo>
                      <a:pt x="537" y="270"/>
                    </a:lnTo>
                    <a:lnTo>
                      <a:pt x="516" y="282"/>
                    </a:lnTo>
                    <a:lnTo>
                      <a:pt x="496" y="293"/>
                    </a:lnTo>
                    <a:lnTo>
                      <a:pt x="472" y="302"/>
                    </a:lnTo>
                    <a:lnTo>
                      <a:pt x="448" y="310"/>
                    </a:lnTo>
                    <a:lnTo>
                      <a:pt x="421" y="318"/>
                    </a:lnTo>
                    <a:lnTo>
                      <a:pt x="394" y="323"/>
                    </a:lnTo>
                    <a:lnTo>
                      <a:pt x="364" y="328"/>
                    </a:lnTo>
                    <a:lnTo>
                      <a:pt x="334" y="329"/>
                    </a:lnTo>
                    <a:lnTo>
                      <a:pt x="303" y="331"/>
                    </a:lnTo>
                    <a:lnTo>
                      <a:pt x="273" y="329"/>
                    </a:lnTo>
                    <a:lnTo>
                      <a:pt x="243" y="328"/>
                    </a:lnTo>
                    <a:lnTo>
                      <a:pt x="213" y="323"/>
                    </a:lnTo>
                    <a:lnTo>
                      <a:pt x="186" y="318"/>
                    </a:lnTo>
                    <a:lnTo>
                      <a:pt x="159" y="310"/>
                    </a:lnTo>
                    <a:lnTo>
                      <a:pt x="133" y="302"/>
                    </a:lnTo>
                    <a:lnTo>
                      <a:pt x="111" y="293"/>
                    </a:lnTo>
                    <a:lnTo>
                      <a:pt x="89" y="282"/>
                    </a:lnTo>
                    <a:lnTo>
                      <a:pt x="70" y="270"/>
                    </a:lnTo>
                    <a:lnTo>
                      <a:pt x="52" y="258"/>
                    </a:lnTo>
                    <a:lnTo>
                      <a:pt x="36" y="243"/>
                    </a:lnTo>
                    <a:lnTo>
                      <a:pt x="24" y="229"/>
                    </a:lnTo>
                    <a:lnTo>
                      <a:pt x="14" y="215"/>
                    </a:lnTo>
                    <a:lnTo>
                      <a:pt x="6" y="199"/>
                    </a:lnTo>
                    <a:lnTo>
                      <a:pt x="1" y="183"/>
                    </a:lnTo>
                    <a:lnTo>
                      <a:pt x="0" y="166"/>
                    </a:lnTo>
                    <a:lnTo>
                      <a:pt x="1" y="148"/>
                    </a:lnTo>
                    <a:lnTo>
                      <a:pt x="6" y="132"/>
                    </a:lnTo>
                    <a:lnTo>
                      <a:pt x="14" y="116"/>
                    </a:lnTo>
                    <a:lnTo>
                      <a:pt x="24" y="102"/>
                    </a:lnTo>
                    <a:lnTo>
                      <a:pt x="36" y="88"/>
                    </a:lnTo>
                    <a:lnTo>
                      <a:pt x="52" y="73"/>
                    </a:lnTo>
                    <a:lnTo>
                      <a:pt x="70" y="61"/>
                    </a:lnTo>
                    <a:lnTo>
                      <a:pt x="89" y="50"/>
                    </a:lnTo>
                    <a:lnTo>
                      <a:pt x="111" y="38"/>
                    </a:lnTo>
                    <a:lnTo>
                      <a:pt x="133" y="29"/>
                    </a:lnTo>
                    <a:lnTo>
                      <a:pt x="159" y="21"/>
                    </a:lnTo>
                    <a:lnTo>
                      <a:pt x="186" y="13"/>
                    </a:lnTo>
                    <a:lnTo>
                      <a:pt x="213" y="8"/>
                    </a:lnTo>
                    <a:lnTo>
                      <a:pt x="243" y="3"/>
                    </a:lnTo>
                    <a:lnTo>
                      <a:pt x="273" y="2"/>
                    </a:lnTo>
                    <a:lnTo>
                      <a:pt x="303" y="0"/>
                    </a:lnTo>
                    <a:close/>
                  </a:path>
                </a:pathLst>
              </a:custGeom>
              <a:solidFill>
                <a:srgbClr val="FFCC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7" name="Freeform 857"/>
              <p:cNvSpPr>
                <a:spLocks/>
              </p:cNvSpPr>
              <p:nvPr/>
            </p:nvSpPr>
            <p:spPr bwMode="auto">
              <a:xfrm>
                <a:off x="2226" y="1828"/>
                <a:ext cx="955" cy="507"/>
              </a:xfrm>
              <a:custGeom>
                <a:avLst/>
                <a:gdLst>
                  <a:gd name="T0" fmla="*/ 28421 w 584"/>
                  <a:gd name="T1" fmla="*/ 12157 h 310"/>
                  <a:gd name="T2" fmla="*/ 27301 w 584"/>
                  <a:gd name="T3" fmla="*/ 12948 h 310"/>
                  <a:gd name="T4" fmla="*/ 25988 w 584"/>
                  <a:gd name="T5" fmla="*/ 13679 h 310"/>
                  <a:gd name="T6" fmla="*/ 24559 w 584"/>
                  <a:gd name="T7" fmla="*/ 14332 h 310"/>
                  <a:gd name="T8" fmla="*/ 22941 w 584"/>
                  <a:gd name="T9" fmla="*/ 14816 h 310"/>
                  <a:gd name="T10" fmla="*/ 21165 w 584"/>
                  <a:gd name="T11" fmla="*/ 15303 h 310"/>
                  <a:gd name="T12" fmla="*/ 19385 w 584"/>
                  <a:gd name="T13" fmla="*/ 15619 h 310"/>
                  <a:gd name="T14" fmla="*/ 17435 w 584"/>
                  <a:gd name="T15" fmla="*/ 15810 h 310"/>
                  <a:gd name="T16" fmla="*/ 15466 w 584"/>
                  <a:gd name="T17" fmla="*/ 15872 h 310"/>
                  <a:gd name="T18" fmla="*/ 13937 w 584"/>
                  <a:gd name="T19" fmla="*/ 15810 h 310"/>
                  <a:gd name="T20" fmla="*/ 12405 w 584"/>
                  <a:gd name="T21" fmla="*/ 15714 h 310"/>
                  <a:gd name="T22" fmla="*/ 10876 w 584"/>
                  <a:gd name="T23" fmla="*/ 15455 h 310"/>
                  <a:gd name="T24" fmla="*/ 9501 w 584"/>
                  <a:gd name="T25" fmla="*/ 15212 h 310"/>
                  <a:gd name="T26" fmla="*/ 8068 w 584"/>
                  <a:gd name="T27" fmla="*/ 14883 h 310"/>
                  <a:gd name="T28" fmla="*/ 6795 w 584"/>
                  <a:gd name="T29" fmla="*/ 14430 h 310"/>
                  <a:gd name="T30" fmla="*/ 5692 w 584"/>
                  <a:gd name="T31" fmla="*/ 14029 h 310"/>
                  <a:gd name="T32" fmla="*/ 4571 w 584"/>
                  <a:gd name="T33" fmla="*/ 13398 h 310"/>
                  <a:gd name="T34" fmla="*/ 3537 w 584"/>
                  <a:gd name="T35" fmla="*/ 12858 h 310"/>
                  <a:gd name="T36" fmla="*/ 2656 w 584"/>
                  <a:gd name="T37" fmla="*/ 12227 h 310"/>
                  <a:gd name="T38" fmla="*/ 1836 w 584"/>
                  <a:gd name="T39" fmla="*/ 11470 h 310"/>
                  <a:gd name="T40" fmla="*/ 1182 w 584"/>
                  <a:gd name="T41" fmla="*/ 10739 h 310"/>
                  <a:gd name="T42" fmla="*/ 723 w 584"/>
                  <a:gd name="T43" fmla="*/ 10052 h 310"/>
                  <a:gd name="T44" fmla="*/ 304 w 584"/>
                  <a:gd name="T45" fmla="*/ 9209 h 310"/>
                  <a:gd name="T46" fmla="*/ 56 w 584"/>
                  <a:gd name="T47" fmla="*/ 8377 h 310"/>
                  <a:gd name="T48" fmla="*/ 0 w 584"/>
                  <a:gd name="T49" fmla="*/ 7476 h 310"/>
                  <a:gd name="T50" fmla="*/ 56 w 584"/>
                  <a:gd name="T51" fmla="*/ 6504 h 310"/>
                  <a:gd name="T52" fmla="*/ 337 w 584"/>
                  <a:gd name="T53" fmla="*/ 5539 h 310"/>
                  <a:gd name="T54" fmla="*/ 880 w 584"/>
                  <a:gd name="T55" fmla="*/ 4673 h 310"/>
                  <a:gd name="T56" fmla="*/ 1588 w 584"/>
                  <a:gd name="T57" fmla="*/ 3737 h 310"/>
                  <a:gd name="T58" fmla="*/ 2746 w 584"/>
                  <a:gd name="T59" fmla="*/ 2968 h 310"/>
                  <a:gd name="T60" fmla="*/ 4033 w 584"/>
                  <a:gd name="T61" fmla="*/ 2175 h 310"/>
                  <a:gd name="T62" fmla="*/ 5527 w 584"/>
                  <a:gd name="T63" fmla="*/ 1624 h 310"/>
                  <a:gd name="T64" fmla="*/ 7071 w 584"/>
                  <a:gd name="T65" fmla="*/ 1073 h 310"/>
                  <a:gd name="T66" fmla="*/ 8759 w 584"/>
                  <a:gd name="T67" fmla="*/ 551 h 310"/>
                  <a:gd name="T68" fmla="*/ 10533 w 584"/>
                  <a:gd name="T69" fmla="*/ 245 h 310"/>
                  <a:gd name="T70" fmla="*/ 12464 w 584"/>
                  <a:gd name="T71" fmla="*/ 92 h 310"/>
                  <a:gd name="T72" fmla="*/ 14417 w 584"/>
                  <a:gd name="T73" fmla="*/ 0 h 310"/>
                  <a:gd name="T74" fmla="*/ 16009 w 584"/>
                  <a:gd name="T75" fmla="*/ 92 h 310"/>
                  <a:gd name="T76" fmla="*/ 17540 w 584"/>
                  <a:gd name="T77" fmla="*/ 150 h 310"/>
                  <a:gd name="T78" fmla="*/ 19089 w 584"/>
                  <a:gd name="T79" fmla="*/ 401 h 310"/>
                  <a:gd name="T80" fmla="*/ 20438 w 584"/>
                  <a:gd name="T81" fmla="*/ 656 h 310"/>
                  <a:gd name="T82" fmla="*/ 21816 w 584"/>
                  <a:gd name="T83" fmla="*/ 1073 h 310"/>
                  <a:gd name="T84" fmla="*/ 23085 w 584"/>
                  <a:gd name="T85" fmla="*/ 1474 h 310"/>
                  <a:gd name="T86" fmla="*/ 24300 w 584"/>
                  <a:gd name="T87" fmla="*/ 1933 h 310"/>
                  <a:gd name="T88" fmla="*/ 25291 w 584"/>
                  <a:gd name="T89" fmla="*/ 2563 h 310"/>
                  <a:gd name="T90" fmla="*/ 26397 w 584"/>
                  <a:gd name="T91" fmla="*/ 3132 h 310"/>
                  <a:gd name="T92" fmla="*/ 27301 w 584"/>
                  <a:gd name="T93" fmla="*/ 3737 h 310"/>
                  <a:gd name="T94" fmla="*/ 28017 w 584"/>
                  <a:gd name="T95" fmla="*/ 4516 h 310"/>
                  <a:gd name="T96" fmla="*/ 28683 w 584"/>
                  <a:gd name="T97" fmla="*/ 5214 h 310"/>
                  <a:gd name="T98" fmla="*/ 29141 w 584"/>
                  <a:gd name="T99" fmla="*/ 5955 h 310"/>
                  <a:gd name="T100" fmla="*/ 29538 w 584"/>
                  <a:gd name="T101" fmla="*/ 6755 h 310"/>
                  <a:gd name="T102" fmla="*/ 29798 w 584"/>
                  <a:gd name="T103" fmla="*/ 7585 h 310"/>
                  <a:gd name="T104" fmla="*/ 29862 w 584"/>
                  <a:gd name="T105" fmla="*/ 8487 h 310"/>
                  <a:gd name="T106" fmla="*/ 29798 w 584"/>
                  <a:gd name="T107" fmla="*/ 9487 h 310"/>
                  <a:gd name="T108" fmla="*/ 29538 w 584"/>
                  <a:gd name="T109" fmla="*/ 10447 h 310"/>
                  <a:gd name="T110" fmla="*/ 29083 w 584"/>
                  <a:gd name="T111" fmla="*/ 11290 h 310"/>
                  <a:gd name="T112" fmla="*/ 28421 w 584"/>
                  <a:gd name="T113" fmla="*/ 12157 h 31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84"/>
                  <a:gd name="T172" fmla="*/ 0 h 310"/>
                  <a:gd name="T173" fmla="*/ 584 w 584"/>
                  <a:gd name="T174" fmla="*/ 310 h 31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84" h="310">
                    <a:moveTo>
                      <a:pt x="556" y="237"/>
                    </a:moveTo>
                    <a:lnTo>
                      <a:pt x="534" y="253"/>
                    </a:lnTo>
                    <a:lnTo>
                      <a:pt x="508" y="267"/>
                    </a:lnTo>
                    <a:lnTo>
                      <a:pt x="480" y="280"/>
                    </a:lnTo>
                    <a:lnTo>
                      <a:pt x="449" y="289"/>
                    </a:lnTo>
                    <a:lnTo>
                      <a:pt x="414" y="299"/>
                    </a:lnTo>
                    <a:lnTo>
                      <a:pt x="379" y="305"/>
                    </a:lnTo>
                    <a:lnTo>
                      <a:pt x="341" y="309"/>
                    </a:lnTo>
                    <a:lnTo>
                      <a:pt x="303" y="310"/>
                    </a:lnTo>
                    <a:lnTo>
                      <a:pt x="273" y="309"/>
                    </a:lnTo>
                    <a:lnTo>
                      <a:pt x="243" y="307"/>
                    </a:lnTo>
                    <a:lnTo>
                      <a:pt x="213" y="302"/>
                    </a:lnTo>
                    <a:lnTo>
                      <a:pt x="186" y="297"/>
                    </a:lnTo>
                    <a:lnTo>
                      <a:pt x="158" y="291"/>
                    </a:lnTo>
                    <a:lnTo>
                      <a:pt x="133" y="282"/>
                    </a:lnTo>
                    <a:lnTo>
                      <a:pt x="111" y="274"/>
                    </a:lnTo>
                    <a:lnTo>
                      <a:pt x="89" y="262"/>
                    </a:lnTo>
                    <a:lnTo>
                      <a:pt x="69" y="251"/>
                    </a:lnTo>
                    <a:lnTo>
                      <a:pt x="52" y="239"/>
                    </a:lnTo>
                    <a:lnTo>
                      <a:pt x="36" y="224"/>
                    </a:lnTo>
                    <a:lnTo>
                      <a:pt x="23" y="210"/>
                    </a:lnTo>
                    <a:lnTo>
                      <a:pt x="14" y="196"/>
                    </a:lnTo>
                    <a:lnTo>
                      <a:pt x="6" y="180"/>
                    </a:lnTo>
                    <a:lnTo>
                      <a:pt x="1" y="164"/>
                    </a:lnTo>
                    <a:lnTo>
                      <a:pt x="0" y="146"/>
                    </a:lnTo>
                    <a:lnTo>
                      <a:pt x="1" y="127"/>
                    </a:lnTo>
                    <a:lnTo>
                      <a:pt x="7" y="108"/>
                    </a:lnTo>
                    <a:lnTo>
                      <a:pt x="17" y="91"/>
                    </a:lnTo>
                    <a:lnTo>
                      <a:pt x="31" y="73"/>
                    </a:lnTo>
                    <a:lnTo>
                      <a:pt x="54" y="58"/>
                    </a:lnTo>
                    <a:lnTo>
                      <a:pt x="79" y="43"/>
                    </a:lnTo>
                    <a:lnTo>
                      <a:pt x="108" y="32"/>
                    </a:lnTo>
                    <a:lnTo>
                      <a:pt x="138" y="21"/>
                    </a:lnTo>
                    <a:lnTo>
                      <a:pt x="171" y="11"/>
                    </a:lnTo>
                    <a:lnTo>
                      <a:pt x="206" y="5"/>
                    </a:lnTo>
                    <a:lnTo>
                      <a:pt x="244" y="2"/>
                    </a:lnTo>
                    <a:lnTo>
                      <a:pt x="282" y="0"/>
                    </a:lnTo>
                    <a:lnTo>
                      <a:pt x="313" y="2"/>
                    </a:lnTo>
                    <a:lnTo>
                      <a:pt x="343" y="3"/>
                    </a:lnTo>
                    <a:lnTo>
                      <a:pt x="373" y="8"/>
                    </a:lnTo>
                    <a:lnTo>
                      <a:pt x="400" y="13"/>
                    </a:lnTo>
                    <a:lnTo>
                      <a:pt x="427" y="21"/>
                    </a:lnTo>
                    <a:lnTo>
                      <a:pt x="451" y="29"/>
                    </a:lnTo>
                    <a:lnTo>
                      <a:pt x="475" y="38"/>
                    </a:lnTo>
                    <a:lnTo>
                      <a:pt x="495" y="50"/>
                    </a:lnTo>
                    <a:lnTo>
                      <a:pt x="516" y="61"/>
                    </a:lnTo>
                    <a:lnTo>
                      <a:pt x="534" y="73"/>
                    </a:lnTo>
                    <a:lnTo>
                      <a:pt x="548" y="88"/>
                    </a:lnTo>
                    <a:lnTo>
                      <a:pt x="561" y="102"/>
                    </a:lnTo>
                    <a:lnTo>
                      <a:pt x="570" y="116"/>
                    </a:lnTo>
                    <a:lnTo>
                      <a:pt x="578" y="132"/>
                    </a:lnTo>
                    <a:lnTo>
                      <a:pt x="583" y="148"/>
                    </a:lnTo>
                    <a:lnTo>
                      <a:pt x="584" y="166"/>
                    </a:lnTo>
                    <a:lnTo>
                      <a:pt x="583" y="185"/>
                    </a:lnTo>
                    <a:lnTo>
                      <a:pt x="578" y="204"/>
                    </a:lnTo>
                    <a:lnTo>
                      <a:pt x="569" y="221"/>
                    </a:lnTo>
                    <a:lnTo>
                      <a:pt x="556" y="237"/>
                    </a:lnTo>
                    <a:close/>
                  </a:path>
                </a:pathLst>
              </a:custGeom>
              <a:solidFill>
                <a:srgbClr val="DB9B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8" name="Freeform 858"/>
              <p:cNvSpPr>
                <a:spLocks/>
              </p:cNvSpPr>
              <p:nvPr/>
            </p:nvSpPr>
            <p:spPr bwMode="auto">
              <a:xfrm>
                <a:off x="1900" y="1078"/>
                <a:ext cx="1500" cy="1134"/>
              </a:xfrm>
              <a:custGeom>
                <a:avLst/>
                <a:gdLst>
                  <a:gd name="T0" fmla="*/ 46917 w 917"/>
                  <a:gd name="T1" fmla="*/ 8794 h 694"/>
                  <a:gd name="T2" fmla="*/ 47007 w 917"/>
                  <a:gd name="T3" fmla="*/ 26185 h 694"/>
                  <a:gd name="T4" fmla="*/ 30249 w 917"/>
                  <a:gd name="T5" fmla="*/ 35273 h 694"/>
                  <a:gd name="T6" fmla="*/ 24100 w 917"/>
                  <a:gd name="T7" fmla="*/ 28401 h 694"/>
                  <a:gd name="T8" fmla="*/ 10340 w 917"/>
                  <a:gd name="T9" fmla="*/ 26291 h 694"/>
                  <a:gd name="T10" fmla="*/ 10340 w 917"/>
                  <a:gd name="T11" fmla="*/ 13000 h 694"/>
                  <a:gd name="T12" fmla="*/ 9020 w 917"/>
                  <a:gd name="T13" fmla="*/ 11534 h 694"/>
                  <a:gd name="T14" fmla="*/ 7739 w 917"/>
                  <a:gd name="T15" fmla="*/ 10108 h 694"/>
                  <a:gd name="T16" fmla="*/ 6394 w 917"/>
                  <a:gd name="T17" fmla="*/ 8637 h 694"/>
                  <a:gd name="T18" fmla="*/ 5234 w 917"/>
                  <a:gd name="T19" fmla="*/ 7206 h 694"/>
                  <a:gd name="T20" fmla="*/ 3888 w 917"/>
                  <a:gd name="T21" fmla="*/ 5846 h 694"/>
                  <a:gd name="T22" fmla="*/ 2601 w 917"/>
                  <a:gd name="T23" fmla="*/ 4376 h 694"/>
                  <a:gd name="T24" fmla="*/ 1287 w 917"/>
                  <a:gd name="T25" fmla="*/ 2889 h 694"/>
                  <a:gd name="T26" fmla="*/ 0 w 917"/>
                  <a:gd name="T27" fmla="*/ 1471 h 694"/>
                  <a:gd name="T28" fmla="*/ 481 w 917"/>
                  <a:gd name="T29" fmla="*/ 1317 h 694"/>
                  <a:gd name="T30" fmla="*/ 1230 w 917"/>
                  <a:gd name="T31" fmla="*/ 1069 h 694"/>
                  <a:gd name="T32" fmla="*/ 2205 w 917"/>
                  <a:gd name="T33" fmla="*/ 900 h 694"/>
                  <a:gd name="T34" fmla="*/ 3221 w 917"/>
                  <a:gd name="T35" fmla="*/ 721 h 694"/>
                  <a:gd name="T36" fmla="*/ 4583 w 917"/>
                  <a:gd name="T37" fmla="*/ 551 h 694"/>
                  <a:gd name="T38" fmla="*/ 5967 w 917"/>
                  <a:gd name="T39" fmla="*/ 400 h 694"/>
                  <a:gd name="T40" fmla="*/ 7387 w 917"/>
                  <a:gd name="T41" fmla="*/ 245 h 694"/>
                  <a:gd name="T42" fmla="*/ 8972 w 917"/>
                  <a:gd name="T43" fmla="*/ 150 h 694"/>
                  <a:gd name="T44" fmla="*/ 10552 w 917"/>
                  <a:gd name="T45" fmla="*/ 92 h 694"/>
                  <a:gd name="T46" fmla="*/ 12177 w 917"/>
                  <a:gd name="T47" fmla="*/ 0 h 694"/>
                  <a:gd name="T48" fmla="*/ 13852 w 917"/>
                  <a:gd name="T49" fmla="*/ 0 h 694"/>
                  <a:gd name="T50" fmla="*/ 15483 w 917"/>
                  <a:gd name="T51" fmla="*/ 0 h 694"/>
                  <a:gd name="T52" fmla="*/ 17017 w 917"/>
                  <a:gd name="T53" fmla="*/ 92 h 694"/>
                  <a:gd name="T54" fmla="*/ 18535 w 917"/>
                  <a:gd name="T55" fmla="*/ 150 h 694"/>
                  <a:gd name="T56" fmla="*/ 19919 w 917"/>
                  <a:gd name="T57" fmla="*/ 245 h 694"/>
                  <a:gd name="T58" fmla="*/ 21280 w 917"/>
                  <a:gd name="T59" fmla="*/ 400 h 694"/>
                  <a:gd name="T60" fmla="*/ 22567 w 917"/>
                  <a:gd name="T61" fmla="*/ 654 h 694"/>
                  <a:gd name="T62" fmla="*/ 23871 w 917"/>
                  <a:gd name="T63" fmla="*/ 900 h 694"/>
                  <a:gd name="T64" fmla="*/ 25251 w 917"/>
                  <a:gd name="T65" fmla="*/ 1226 h 694"/>
                  <a:gd name="T66" fmla="*/ 26704 w 917"/>
                  <a:gd name="T67" fmla="*/ 1528 h 694"/>
                  <a:gd name="T68" fmla="*/ 28235 w 917"/>
                  <a:gd name="T69" fmla="*/ 1858 h 694"/>
                  <a:gd name="T70" fmla="*/ 29830 w 917"/>
                  <a:gd name="T71" fmla="*/ 2338 h 694"/>
                  <a:gd name="T72" fmla="*/ 31364 w 917"/>
                  <a:gd name="T73" fmla="*/ 2737 h 694"/>
                  <a:gd name="T74" fmla="*/ 32992 w 917"/>
                  <a:gd name="T75" fmla="*/ 3273 h 694"/>
                  <a:gd name="T76" fmla="*/ 34685 w 917"/>
                  <a:gd name="T77" fmla="*/ 3820 h 694"/>
                  <a:gd name="T78" fmla="*/ 36376 w 917"/>
                  <a:gd name="T79" fmla="*/ 4376 h 694"/>
                  <a:gd name="T80" fmla="*/ 38146 w 917"/>
                  <a:gd name="T81" fmla="*/ 5049 h 694"/>
                  <a:gd name="T82" fmla="*/ 39828 w 917"/>
                  <a:gd name="T83" fmla="*/ 5745 h 694"/>
                  <a:gd name="T84" fmla="*/ 41611 w 917"/>
                  <a:gd name="T85" fmla="*/ 6418 h 694"/>
                  <a:gd name="T86" fmla="*/ 43310 w 917"/>
                  <a:gd name="T87" fmla="*/ 7206 h 694"/>
                  <a:gd name="T88" fmla="*/ 45100 w 917"/>
                  <a:gd name="T89" fmla="*/ 7992 h 694"/>
                  <a:gd name="T90" fmla="*/ 46917 w 917"/>
                  <a:gd name="T91" fmla="*/ 8794 h 69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17"/>
                  <a:gd name="T139" fmla="*/ 0 h 694"/>
                  <a:gd name="T140" fmla="*/ 917 w 917"/>
                  <a:gd name="T141" fmla="*/ 694 h 69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17" h="694">
                    <a:moveTo>
                      <a:pt x="915" y="173"/>
                    </a:moveTo>
                    <a:lnTo>
                      <a:pt x="917" y="515"/>
                    </a:lnTo>
                    <a:lnTo>
                      <a:pt x="590" y="694"/>
                    </a:lnTo>
                    <a:lnTo>
                      <a:pt x="470" y="559"/>
                    </a:lnTo>
                    <a:lnTo>
                      <a:pt x="202" y="517"/>
                    </a:lnTo>
                    <a:lnTo>
                      <a:pt x="202" y="256"/>
                    </a:lnTo>
                    <a:lnTo>
                      <a:pt x="176" y="227"/>
                    </a:lnTo>
                    <a:lnTo>
                      <a:pt x="151" y="199"/>
                    </a:lnTo>
                    <a:lnTo>
                      <a:pt x="125" y="170"/>
                    </a:lnTo>
                    <a:lnTo>
                      <a:pt x="102" y="142"/>
                    </a:lnTo>
                    <a:lnTo>
                      <a:pt x="76" y="115"/>
                    </a:lnTo>
                    <a:lnTo>
                      <a:pt x="51" y="86"/>
                    </a:lnTo>
                    <a:lnTo>
                      <a:pt x="25" y="57"/>
                    </a:lnTo>
                    <a:lnTo>
                      <a:pt x="0" y="29"/>
                    </a:lnTo>
                    <a:lnTo>
                      <a:pt x="9" y="26"/>
                    </a:lnTo>
                    <a:lnTo>
                      <a:pt x="24" y="21"/>
                    </a:lnTo>
                    <a:lnTo>
                      <a:pt x="43" y="18"/>
                    </a:lnTo>
                    <a:lnTo>
                      <a:pt x="63" y="14"/>
                    </a:lnTo>
                    <a:lnTo>
                      <a:pt x="89" y="11"/>
                    </a:lnTo>
                    <a:lnTo>
                      <a:pt x="116" y="8"/>
                    </a:lnTo>
                    <a:lnTo>
                      <a:pt x="144" y="5"/>
                    </a:lnTo>
                    <a:lnTo>
                      <a:pt x="175" y="3"/>
                    </a:lnTo>
                    <a:lnTo>
                      <a:pt x="206" y="2"/>
                    </a:lnTo>
                    <a:lnTo>
                      <a:pt x="238" y="0"/>
                    </a:lnTo>
                    <a:lnTo>
                      <a:pt x="270" y="0"/>
                    </a:lnTo>
                    <a:lnTo>
                      <a:pt x="302" y="0"/>
                    </a:lnTo>
                    <a:lnTo>
                      <a:pt x="332" y="2"/>
                    </a:lnTo>
                    <a:lnTo>
                      <a:pt x="362" y="3"/>
                    </a:lnTo>
                    <a:lnTo>
                      <a:pt x="389" y="5"/>
                    </a:lnTo>
                    <a:lnTo>
                      <a:pt x="415" y="8"/>
                    </a:lnTo>
                    <a:lnTo>
                      <a:pt x="440" y="13"/>
                    </a:lnTo>
                    <a:lnTo>
                      <a:pt x="466" y="18"/>
                    </a:lnTo>
                    <a:lnTo>
                      <a:pt x="493" y="24"/>
                    </a:lnTo>
                    <a:lnTo>
                      <a:pt x="521" y="30"/>
                    </a:lnTo>
                    <a:lnTo>
                      <a:pt x="551" y="37"/>
                    </a:lnTo>
                    <a:lnTo>
                      <a:pt x="582" y="46"/>
                    </a:lnTo>
                    <a:lnTo>
                      <a:pt x="612" y="54"/>
                    </a:lnTo>
                    <a:lnTo>
                      <a:pt x="644" y="64"/>
                    </a:lnTo>
                    <a:lnTo>
                      <a:pt x="677" y="75"/>
                    </a:lnTo>
                    <a:lnTo>
                      <a:pt x="710" y="86"/>
                    </a:lnTo>
                    <a:lnTo>
                      <a:pt x="744" y="99"/>
                    </a:lnTo>
                    <a:lnTo>
                      <a:pt x="777" y="113"/>
                    </a:lnTo>
                    <a:lnTo>
                      <a:pt x="812" y="126"/>
                    </a:lnTo>
                    <a:lnTo>
                      <a:pt x="845" y="142"/>
                    </a:lnTo>
                    <a:lnTo>
                      <a:pt x="880" y="157"/>
                    </a:lnTo>
                    <a:lnTo>
                      <a:pt x="915"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9" name="Freeform 859"/>
              <p:cNvSpPr>
                <a:spLocks/>
              </p:cNvSpPr>
              <p:nvPr/>
            </p:nvSpPr>
            <p:spPr bwMode="auto">
              <a:xfrm>
                <a:off x="2082" y="1063"/>
                <a:ext cx="1393" cy="1149"/>
              </a:xfrm>
              <a:custGeom>
                <a:avLst/>
                <a:gdLst>
                  <a:gd name="T0" fmla="*/ 43508 w 852"/>
                  <a:gd name="T1" fmla="*/ 3454 h 703"/>
                  <a:gd name="T2" fmla="*/ 43438 w 852"/>
                  <a:gd name="T3" fmla="*/ 22148 h 703"/>
                  <a:gd name="T4" fmla="*/ 24601 w 852"/>
                  <a:gd name="T5" fmla="*/ 35794 h 703"/>
                  <a:gd name="T6" fmla="*/ 0 w 852"/>
                  <a:gd name="T7" fmla="*/ 26110 h 703"/>
                  <a:gd name="T8" fmla="*/ 7393 w 852"/>
                  <a:gd name="T9" fmla="*/ 4176 h 703"/>
                  <a:gd name="T10" fmla="*/ 25633 w 852"/>
                  <a:gd name="T11" fmla="*/ 0 h 703"/>
                  <a:gd name="T12" fmla="*/ 43508 w 852"/>
                  <a:gd name="T13" fmla="*/ 3454 h 703"/>
                  <a:gd name="T14" fmla="*/ 0 60000 65536"/>
                  <a:gd name="T15" fmla="*/ 0 60000 65536"/>
                  <a:gd name="T16" fmla="*/ 0 60000 65536"/>
                  <a:gd name="T17" fmla="*/ 0 60000 65536"/>
                  <a:gd name="T18" fmla="*/ 0 60000 65536"/>
                  <a:gd name="T19" fmla="*/ 0 60000 65536"/>
                  <a:gd name="T20" fmla="*/ 0 60000 65536"/>
                  <a:gd name="T21" fmla="*/ 0 w 852"/>
                  <a:gd name="T22" fmla="*/ 0 h 703"/>
                  <a:gd name="T23" fmla="*/ 852 w 852"/>
                  <a:gd name="T24" fmla="*/ 703 h 70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52" h="703">
                    <a:moveTo>
                      <a:pt x="852" y="68"/>
                    </a:moveTo>
                    <a:lnTo>
                      <a:pt x="851" y="435"/>
                    </a:lnTo>
                    <a:lnTo>
                      <a:pt x="482" y="703"/>
                    </a:lnTo>
                    <a:lnTo>
                      <a:pt x="0" y="513"/>
                    </a:lnTo>
                    <a:lnTo>
                      <a:pt x="145" y="82"/>
                    </a:lnTo>
                    <a:lnTo>
                      <a:pt x="502" y="0"/>
                    </a:lnTo>
                    <a:lnTo>
                      <a:pt x="852"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 name="Freeform 860"/>
              <p:cNvSpPr>
                <a:spLocks noEditPoints="1"/>
              </p:cNvSpPr>
              <p:nvPr/>
            </p:nvSpPr>
            <p:spPr bwMode="auto">
              <a:xfrm>
                <a:off x="1936" y="1104"/>
                <a:ext cx="1305" cy="1084"/>
              </a:xfrm>
              <a:custGeom>
                <a:avLst/>
                <a:gdLst>
                  <a:gd name="T0" fmla="*/ 35291 w 798"/>
                  <a:gd name="T1" fmla="*/ 29515 h 663"/>
                  <a:gd name="T2" fmla="*/ 35197 w 798"/>
                  <a:gd name="T3" fmla="*/ 29363 h 663"/>
                  <a:gd name="T4" fmla="*/ 23582 w 798"/>
                  <a:gd name="T5" fmla="*/ 27986 h 663"/>
                  <a:gd name="T6" fmla="*/ 9756 w 798"/>
                  <a:gd name="T7" fmla="*/ 25176 h 663"/>
                  <a:gd name="T8" fmla="*/ 8523 w 798"/>
                  <a:gd name="T9" fmla="*/ 11018 h 663"/>
                  <a:gd name="T10" fmla="*/ 6111 w 798"/>
                  <a:gd name="T11" fmla="*/ 8273 h 663"/>
                  <a:gd name="T12" fmla="*/ 3696 w 798"/>
                  <a:gd name="T13" fmla="*/ 5526 h 663"/>
                  <a:gd name="T14" fmla="*/ 1230 w 798"/>
                  <a:gd name="T15" fmla="*/ 2745 h 663"/>
                  <a:gd name="T16" fmla="*/ 497 w 798"/>
                  <a:gd name="T17" fmla="*/ 1226 h 663"/>
                  <a:gd name="T18" fmla="*/ 2025 w 798"/>
                  <a:gd name="T19" fmla="*/ 813 h 663"/>
                  <a:gd name="T20" fmla="*/ 4247 w 798"/>
                  <a:gd name="T21" fmla="*/ 497 h 663"/>
                  <a:gd name="T22" fmla="*/ 6903 w 798"/>
                  <a:gd name="T23" fmla="*/ 245 h 663"/>
                  <a:gd name="T24" fmla="*/ 9905 w 798"/>
                  <a:gd name="T25" fmla="*/ 92 h 663"/>
                  <a:gd name="T26" fmla="*/ 13102 w 798"/>
                  <a:gd name="T27" fmla="*/ 0 h 663"/>
                  <a:gd name="T28" fmla="*/ 16108 w 798"/>
                  <a:gd name="T29" fmla="*/ 92 h 663"/>
                  <a:gd name="T30" fmla="*/ 18909 w 798"/>
                  <a:gd name="T31" fmla="*/ 245 h 663"/>
                  <a:gd name="T32" fmla="*/ 21320 w 798"/>
                  <a:gd name="T33" fmla="*/ 551 h 663"/>
                  <a:gd name="T34" fmla="*/ 23686 w 798"/>
                  <a:gd name="T35" fmla="*/ 1073 h 663"/>
                  <a:gd name="T36" fmla="*/ 25938 w 798"/>
                  <a:gd name="T37" fmla="*/ 1529 h 663"/>
                  <a:gd name="T38" fmla="*/ 28244 w 798"/>
                  <a:gd name="T39" fmla="*/ 2173 h 663"/>
                  <a:gd name="T40" fmla="*/ 30653 w 798"/>
                  <a:gd name="T41" fmla="*/ 3002 h 663"/>
                  <a:gd name="T42" fmla="*/ 33242 w 798"/>
                  <a:gd name="T43" fmla="*/ 3994 h 663"/>
                  <a:gd name="T44" fmla="*/ 36133 w 798"/>
                  <a:gd name="T45" fmla="*/ 5101 h 663"/>
                  <a:gd name="T46" fmla="*/ 39196 w 798"/>
                  <a:gd name="T47" fmla="*/ 6496 h 663"/>
                  <a:gd name="T48" fmla="*/ 40009 w 798"/>
                  <a:gd name="T49" fmla="*/ 7137 h 663"/>
                  <a:gd name="T50" fmla="*/ 38468 w 798"/>
                  <a:gd name="T51" fmla="*/ 6648 h 663"/>
                  <a:gd name="T52" fmla="*/ 36820 w 798"/>
                  <a:gd name="T53" fmla="*/ 6202 h 663"/>
                  <a:gd name="T54" fmla="*/ 35197 w 798"/>
                  <a:gd name="T55" fmla="*/ 5940 h 663"/>
                  <a:gd name="T56" fmla="*/ 33178 w 798"/>
                  <a:gd name="T57" fmla="*/ 5616 h 663"/>
                  <a:gd name="T58" fmla="*/ 30337 w 798"/>
                  <a:gd name="T59" fmla="*/ 5410 h 663"/>
                  <a:gd name="T60" fmla="*/ 27313 w 798"/>
                  <a:gd name="T61" fmla="*/ 5410 h 663"/>
                  <a:gd name="T62" fmla="*/ 24136 w 798"/>
                  <a:gd name="T63" fmla="*/ 5526 h 663"/>
                  <a:gd name="T64" fmla="*/ 21114 w 798"/>
                  <a:gd name="T65" fmla="*/ 5651 h 663"/>
                  <a:gd name="T66" fmla="*/ 18461 w 798"/>
                  <a:gd name="T67" fmla="*/ 5940 h 663"/>
                  <a:gd name="T68" fmla="*/ 16164 w 798"/>
                  <a:gd name="T69" fmla="*/ 6202 h 663"/>
                  <a:gd name="T70" fmla="*/ 14635 w 798"/>
                  <a:gd name="T71" fmla="*/ 6648 h 663"/>
                  <a:gd name="T72" fmla="*/ 15390 w 798"/>
                  <a:gd name="T73" fmla="*/ 8172 h 663"/>
                  <a:gd name="T74" fmla="*/ 17801 w 798"/>
                  <a:gd name="T75" fmla="*/ 11005 h 663"/>
                  <a:gd name="T76" fmla="*/ 20288 w 798"/>
                  <a:gd name="T77" fmla="*/ 13636 h 663"/>
                  <a:gd name="T78" fmla="*/ 22785 w 798"/>
                  <a:gd name="T79" fmla="*/ 16394 h 663"/>
                  <a:gd name="T80" fmla="*/ 23582 w 798"/>
                  <a:gd name="T81" fmla="*/ 27986 h 66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798"/>
                  <a:gd name="T124" fmla="*/ 0 h 663"/>
                  <a:gd name="T125" fmla="*/ 798 w 798"/>
                  <a:gd name="T126" fmla="*/ 663 h 66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798" h="663">
                    <a:moveTo>
                      <a:pt x="688" y="575"/>
                    </a:moveTo>
                    <a:lnTo>
                      <a:pt x="690" y="578"/>
                    </a:lnTo>
                    <a:lnTo>
                      <a:pt x="561" y="663"/>
                    </a:lnTo>
                    <a:lnTo>
                      <a:pt x="688" y="575"/>
                    </a:lnTo>
                    <a:close/>
                    <a:moveTo>
                      <a:pt x="461" y="548"/>
                    </a:moveTo>
                    <a:lnTo>
                      <a:pt x="448" y="534"/>
                    </a:lnTo>
                    <a:lnTo>
                      <a:pt x="191" y="493"/>
                    </a:lnTo>
                    <a:lnTo>
                      <a:pt x="191" y="243"/>
                    </a:lnTo>
                    <a:lnTo>
                      <a:pt x="167" y="216"/>
                    </a:lnTo>
                    <a:lnTo>
                      <a:pt x="143" y="189"/>
                    </a:lnTo>
                    <a:lnTo>
                      <a:pt x="119" y="162"/>
                    </a:lnTo>
                    <a:lnTo>
                      <a:pt x="95" y="135"/>
                    </a:lnTo>
                    <a:lnTo>
                      <a:pt x="72" y="108"/>
                    </a:lnTo>
                    <a:lnTo>
                      <a:pt x="48" y="81"/>
                    </a:lnTo>
                    <a:lnTo>
                      <a:pt x="24" y="54"/>
                    </a:lnTo>
                    <a:lnTo>
                      <a:pt x="0" y="27"/>
                    </a:lnTo>
                    <a:lnTo>
                      <a:pt x="10" y="24"/>
                    </a:lnTo>
                    <a:lnTo>
                      <a:pt x="22" y="19"/>
                    </a:lnTo>
                    <a:lnTo>
                      <a:pt x="40" y="16"/>
                    </a:lnTo>
                    <a:lnTo>
                      <a:pt x="59" y="13"/>
                    </a:lnTo>
                    <a:lnTo>
                      <a:pt x="83" y="10"/>
                    </a:lnTo>
                    <a:lnTo>
                      <a:pt x="108" y="6"/>
                    </a:lnTo>
                    <a:lnTo>
                      <a:pt x="135" y="5"/>
                    </a:lnTo>
                    <a:lnTo>
                      <a:pt x="164" y="3"/>
                    </a:lnTo>
                    <a:lnTo>
                      <a:pt x="194" y="2"/>
                    </a:lnTo>
                    <a:lnTo>
                      <a:pt x="224" y="0"/>
                    </a:lnTo>
                    <a:lnTo>
                      <a:pt x="256" y="0"/>
                    </a:lnTo>
                    <a:lnTo>
                      <a:pt x="286" y="0"/>
                    </a:lnTo>
                    <a:lnTo>
                      <a:pt x="315" y="2"/>
                    </a:lnTo>
                    <a:lnTo>
                      <a:pt x="343" y="3"/>
                    </a:lnTo>
                    <a:lnTo>
                      <a:pt x="370" y="5"/>
                    </a:lnTo>
                    <a:lnTo>
                      <a:pt x="394" y="8"/>
                    </a:lnTo>
                    <a:lnTo>
                      <a:pt x="417" y="11"/>
                    </a:lnTo>
                    <a:lnTo>
                      <a:pt x="439" y="16"/>
                    </a:lnTo>
                    <a:lnTo>
                      <a:pt x="463" y="21"/>
                    </a:lnTo>
                    <a:lnTo>
                      <a:pt x="485" y="25"/>
                    </a:lnTo>
                    <a:lnTo>
                      <a:pt x="507" y="30"/>
                    </a:lnTo>
                    <a:lnTo>
                      <a:pt x="529" y="37"/>
                    </a:lnTo>
                    <a:lnTo>
                      <a:pt x="552" y="43"/>
                    </a:lnTo>
                    <a:lnTo>
                      <a:pt x="576" y="51"/>
                    </a:lnTo>
                    <a:lnTo>
                      <a:pt x="599" y="59"/>
                    </a:lnTo>
                    <a:lnTo>
                      <a:pt x="625" y="68"/>
                    </a:lnTo>
                    <a:lnTo>
                      <a:pt x="650" y="78"/>
                    </a:lnTo>
                    <a:lnTo>
                      <a:pt x="677" y="89"/>
                    </a:lnTo>
                    <a:lnTo>
                      <a:pt x="706" y="100"/>
                    </a:lnTo>
                    <a:lnTo>
                      <a:pt x="734" y="113"/>
                    </a:lnTo>
                    <a:lnTo>
                      <a:pt x="766" y="127"/>
                    </a:lnTo>
                    <a:lnTo>
                      <a:pt x="798" y="143"/>
                    </a:lnTo>
                    <a:lnTo>
                      <a:pt x="782" y="140"/>
                    </a:lnTo>
                    <a:lnTo>
                      <a:pt x="768" y="135"/>
                    </a:lnTo>
                    <a:lnTo>
                      <a:pt x="752" y="130"/>
                    </a:lnTo>
                    <a:lnTo>
                      <a:pt x="736" y="127"/>
                    </a:lnTo>
                    <a:lnTo>
                      <a:pt x="720" y="122"/>
                    </a:lnTo>
                    <a:lnTo>
                      <a:pt x="704" y="119"/>
                    </a:lnTo>
                    <a:lnTo>
                      <a:pt x="688" y="116"/>
                    </a:lnTo>
                    <a:lnTo>
                      <a:pt x="672" y="113"/>
                    </a:lnTo>
                    <a:lnTo>
                      <a:pt x="649" y="110"/>
                    </a:lnTo>
                    <a:lnTo>
                      <a:pt x="622" y="108"/>
                    </a:lnTo>
                    <a:lnTo>
                      <a:pt x="593" y="106"/>
                    </a:lnTo>
                    <a:lnTo>
                      <a:pt x="564" y="106"/>
                    </a:lnTo>
                    <a:lnTo>
                      <a:pt x="534" y="106"/>
                    </a:lnTo>
                    <a:lnTo>
                      <a:pt x="504" y="106"/>
                    </a:lnTo>
                    <a:lnTo>
                      <a:pt x="472" y="108"/>
                    </a:lnTo>
                    <a:lnTo>
                      <a:pt x="444" y="108"/>
                    </a:lnTo>
                    <a:lnTo>
                      <a:pt x="413" y="111"/>
                    </a:lnTo>
                    <a:lnTo>
                      <a:pt x="386" y="113"/>
                    </a:lnTo>
                    <a:lnTo>
                      <a:pt x="361" y="116"/>
                    </a:lnTo>
                    <a:lnTo>
                      <a:pt x="337" y="119"/>
                    </a:lnTo>
                    <a:lnTo>
                      <a:pt x="316" y="122"/>
                    </a:lnTo>
                    <a:lnTo>
                      <a:pt x="299" y="126"/>
                    </a:lnTo>
                    <a:lnTo>
                      <a:pt x="286" y="130"/>
                    </a:lnTo>
                    <a:lnTo>
                      <a:pt x="277" y="133"/>
                    </a:lnTo>
                    <a:lnTo>
                      <a:pt x="301" y="160"/>
                    </a:lnTo>
                    <a:lnTo>
                      <a:pt x="324" y="187"/>
                    </a:lnTo>
                    <a:lnTo>
                      <a:pt x="348" y="215"/>
                    </a:lnTo>
                    <a:lnTo>
                      <a:pt x="374" y="240"/>
                    </a:lnTo>
                    <a:lnTo>
                      <a:pt x="397" y="267"/>
                    </a:lnTo>
                    <a:lnTo>
                      <a:pt x="421" y="294"/>
                    </a:lnTo>
                    <a:lnTo>
                      <a:pt x="445" y="321"/>
                    </a:lnTo>
                    <a:lnTo>
                      <a:pt x="469" y="348"/>
                    </a:lnTo>
                    <a:lnTo>
                      <a:pt x="461" y="548"/>
                    </a:lnTo>
                    <a:close/>
                  </a:path>
                </a:pathLst>
              </a:custGeom>
              <a:solidFill>
                <a:srgbClr val="B768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 name="Freeform 861"/>
              <p:cNvSpPr>
                <a:spLocks/>
              </p:cNvSpPr>
              <p:nvPr/>
            </p:nvSpPr>
            <p:spPr bwMode="auto">
              <a:xfrm>
                <a:off x="2381" y="1285"/>
                <a:ext cx="857" cy="903"/>
              </a:xfrm>
              <a:custGeom>
                <a:avLst/>
                <a:gdLst>
                  <a:gd name="T0" fmla="*/ 9667 w 524"/>
                  <a:gd name="T1" fmla="*/ 22423 h 552"/>
                  <a:gd name="T2" fmla="*/ 10086 w 524"/>
                  <a:gd name="T3" fmla="*/ 12174 h 552"/>
                  <a:gd name="T4" fmla="*/ 8859 w 524"/>
                  <a:gd name="T5" fmla="*/ 10790 h 552"/>
                  <a:gd name="T6" fmla="*/ 7585 w 524"/>
                  <a:gd name="T7" fmla="*/ 9503 h 552"/>
                  <a:gd name="T8" fmla="*/ 6352 w 524"/>
                  <a:gd name="T9" fmla="*/ 8143 h 552"/>
                  <a:gd name="T10" fmla="*/ 5023 w 524"/>
                  <a:gd name="T11" fmla="*/ 6759 h 552"/>
                  <a:gd name="T12" fmla="*/ 3737 w 524"/>
                  <a:gd name="T13" fmla="*/ 5487 h 552"/>
                  <a:gd name="T14" fmla="*/ 2504 w 524"/>
                  <a:gd name="T15" fmla="*/ 4180 h 552"/>
                  <a:gd name="T16" fmla="*/ 1230 w 524"/>
                  <a:gd name="T17" fmla="*/ 2761 h 552"/>
                  <a:gd name="T18" fmla="*/ 0 w 524"/>
                  <a:gd name="T19" fmla="*/ 1384 h 552"/>
                  <a:gd name="T20" fmla="*/ 481 w 524"/>
                  <a:gd name="T21" fmla="*/ 1230 h 552"/>
                  <a:gd name="T22" fmla="*/ 1124 w 524"/>
                  <a:gd name="T23" fmla="*/ 972 h 552"/>
                  <a:gd name="T24" fmla="*/ 2025 w 524"/>
                  <a:gd name="T25" fmla="*/ 824 h 552"/>
                  <a:gd name="T26" fmla="*/ 3071 w 524"/>
                  <a:gd name="T27" fmla="*/ 656 h 552"/>
                  <a:gd name="T28" fmla="*/ 4288 w 524"/>
                  <a:gd name="T29" fmla="*/ 504 h 552"/>
                  <a:gd name="T30" fmla="*/ 5631 w 524"/>
                  <a:gd name="T31" fmla="*/ 337 h 552"/>
                  <a:gd name="T32" fmla="*/ 7013 w 524"/>
                  <a:gd name="T33" fmla="*/ 245 h 552"/>
                  <a:gd name="T34" fmla="*/ 8531 w 524"/>
                  <a:gd name="T35" fmla="*/ 151 h 552"/>
                  <a:gd name="T36" fmla="*/ 9996 w 524"/>
                  <a:gd name="T37" fmla="*/ 92 h 552"/>
                  <a:gd name="T38" fmla="*/ 11620 w 524"/>
                  <a:gd name="T39" fmla="*/ 0 h 552"/>
                  <a:gd name="T40" fmla="*/ 13149 w 524"/>
                  <a:gd name="T41" fmla="*/ 0 h 552"/>
                  <a:gd name="T42" fmla="*/ 14731 w 524"/>
                  <a:gd name="T43" fmla="*/ 0 h 552"/>
                  <a:gd name="T44" fmla="*/ 16200 w 524"/>
                  <a:gd name="T45" fmla="*/ 92 h 552"/>
                  <a:gd name="T46" fmla="*/ 17644 w 524"/>
                  <a:gd name="T47" fmla="*/ 151 h 552"/>
                  <a:gd name="T48" fmla="*/ 19026 w 524"/>
                  <a:gd name="T49" fmla="*/ 245 h 552"/>
                  <a:gd name="T50" fmla="*/ 20288 w 524"/>
                  <a:gd name="T51" fmla="*/ 401 h 552"/>
                  <a:gd name="T52" fmla="*/ 21086 w 524"/>
                  <a:gd name="T53" fmla="*/ 551 h 552"/>
                  <a:gd name="T54" fmla="*/ 21857 w 524"/>
                  <a:gd name="T55" fmla="*/ 787 h 552"/>
                  <a:gd name="T56" fmla="*/ 22701 w 524"/>
                  <a:gd name="T57" fmla="*/ 901 h 552"/>
                  <a:gd name="T58" fmla="*/ 23605 w 524"/>
                  <a:gd name="T59" fmla="*/ 1137 h 552"/>
                  <a:gd name="T60" fmla="*/ 24418 w 524"/>
                  <a:gd name="T61" fmla="*/ 1348 h 552"/>
                  <a:gd name="T62" fmla="*/ 25229 w 524"/>
                  <a:gd name="T63" fmla="*/ 1533 h 552"/>
                  <a:gd name="T64" fmla="*/ 26050 w 524"/>
                  <a:gd name="T65" fmla="*/ 1781 h 552"/>
                  <a:gd name="T66" fmla="*/ 26829 w 524"/>
                  <a:gd name="T67" fmla="*/ 1935 h 552"/>
                  <a:gd name="T68" fmla="*/ 20478 w 524"/>
                  <a:gd name="T69" fmla="*/ 7183 h 552"/>
                  <a:gd name="T70" fmla="*/ 21415 w 524"/>
                  <a:gd name="T71" fmla="*/ 23954 h 552"/>
                  <a:gd name="T72" fmla="*/ 14816 w 524"/>
                  <a:gd name="T73" fmla="*/ 28302 h 552"/>
                  <a:gd name="T74" fmla="*/ 9667 w 524"/>
                  <a:gd name="T75" fmla="*/ 22423 h 55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24"/>
                  <a:gd name="T115" fmla="*/ 0 h 552"/>
                  <a:gd name="T116" fmla="*/ 524 w 524"/>
                  <a:gd name="T117" fmla="*/ 552 h 55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24" h="552">
                    <a:moveTo>
                      <a:pt x="189" y="437"/>
                    </a:moveTo>
                    <a:lnTo>
                      <a:pt x="197" y="237"/>
                    </a:lnTo>
                    <a:lnTo>
                      <a:pt x="173" y="210"/>
                    </a:lnTo>
                    <a:lnTo>
                      <a:pt x="148" y="185"/>
                    </a:lnTo>
                    <a:lnTo>
                      <a:pt x="124" y="159"/>
                    </a:lnTo>
                    <a:lnTo>
                      <a:pt x="98" y="132"/>
                    </a:lnTo>
                    <a:lnTo>
                      <a:pt x="73" y="107"/>
                    </a:lnTo>
                    <a:lnTo>
                      <a:pt x="49" y="81"/>
                    </a:lnTo>
                    <a:lnTo>
                      <a:pt x="24" y="54"/>
                    </a:lnTo>
                    <a:lnTo>
                      <a:pt x="0" y="27"/>
                    </a:lnTo>
                    <a:lnTo>
                      <a:pt x="9" y="24"/>
                    </a:lnTo>
                    <a:lnTo>
                      <a:pt x="22" y="19"/>
                    </a:lnTo>
                    <a:lnTo>
                      <a:pt x="40" y="16"/>
                    </a:lnTo>
                    <a:lnTo>
                      <a:pt x="60" y="13"/>
                    </a:lnTo>
                    <a:lnTo>
                      <a:pt x="84" y="10"/>
                    </a:lnTo>
                    <a:lnTo>
                      <a:pt x="110" y="7"/>
                    </a:lnTo>
                    <a:lnTo>
                      <a:pt x="137" y="5"/>
                    </a:lnTo>
                    <a:lnTo>
                      <a:pt x="167" y="3"/>
                    </a:lnTo>
                    <a:lnTo>
                      <a:pt x="195" y="2"/>
                    </a:lnTo>
                    <a:lnTo>
                      <a:pt x="227" y="0"/>
                    </a:lnTo>
                    <a:lnTo>
                      <a:pt x="257" y="0"/>
                    </a:lnTo>
                    <a:lnTo>
                      <a:pt x="288" y="0"/>
                    </a:lnTo>
                    <a:lnTo>
                      <a:pt x="316" y="2"/>
                    </a:lnTo>
                    <a:lnTo>
                      <a:pt x="345" y="3"/>
                    </a:lnTo>
                    <a:lnTo>
                      <a:pt x="372" y="5"/>
                    </a:lnTo>
                    <a:lnTo>
                      <a:pt x="396" y="8"/>
                    </a:lnTo>
                    <a:lnTo>
                      <a:pt x="412" y="11"/>
                    </a:lnTo>
                    <a:lnTo>
                      <a:pt x="427" y="15"/>
                    </a:lnTo>
                    <a:lnTo>
                      <a:pt x="443" y="18"/>
                    </a:lnTo>
                    <a:lnTo>
                      <a:pt x="461" y="22"/>
                    </a:lnTo>
                    <a:lnTo>
                      <a:pt x="477" y="26"/>
                    </a:lnTo>
                    <a:lnTo>
                      <a:pt x="493" y="30"/>
                    </a:lnTo>
                    <a:lnTo>
                      <a:pt x="509" y="35"/>
                    </a:lnTo>
                    <a:lnTo>
                      <a:pt x="524" y="38"/>
                    </a:lnTo>
                    <a:lnTo>
                      <a:pt x="400" y="140"/>
                    </a:lnTo>
                    <a:lnTo>
                      <a:pt x="418" y="467"/>
                    </a:lnTo>
                    <a:lnTo>
                      <a:pt x="289" y="552"/>
                    </a:lnTo>
                    <a:lnTo>
                      <a:pt x="189" y="437"/>
                    </a:lnTo>
                    <a:close/>
                  </a:path>
                </a:pathLst>
              </a:custGeom>
              <a:solidFill>
                <a:srgbClr val="E2A5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2" name="Freeform 862"/>
              <p:cNvSpPr>
                <a:spLocks/>
              </p:cNvSpPr>
              <p:nvPr/>
            </p:nvSpPr>
            <p:spPr bwMode="auto">
              <a:xfrm>
                <a:off x="1897" y="1122"/>
                <a:ext cx="973" cy="1090"/>
              </a:xfrm>
              <a:custGeom>
                <a:avLst/>
                <a:gdLst>
                  <a:gd name="T0" fmla="*/ 0 w 595"/>
                  <a:gd name="T1" fmla="*/ 0 h 667"/>
                  <a:gd name="T2" fmla="*/ 30426 w 595"/>
                  <a:gd name="T3" fmla="*/ 4801 h 667"/>
                  <a:gd name="T4" fmla="*/ 30426 w 595"/>
                  <a:gd name="T5" fmla="*/ 33913 h 667"/>
                  <a:gd name="T6" fmla="*/ 0 w 595"/>
                  <a:gd name="T7" fmla="*/ 29198 h 667"/>
                  <a:gd name="T8" fmla="*/ 0 w 595"/>
                  <a:gd name="T9" fmla="*/ 0 h 667"/>
                  <a:gd name="T10" fmla="*/ 0 60000 65536"/>
                  <a:gd name="T11" fmla="*/ 0 60000 65536"/>
                  <a:gd name="T12" fmla="*/ 0 60000 65536"/>
                  <a:gd name="T13" fmla="*/ 0 60000 65536"/>
                  <a:gd name="T14" fmla="*/ 0 60000 65536"/>
                  <a:gd name="T15" fmla="*/ 0 w 595"/>
                  <a:gd name="T16" fmla="*/ 0 h 667"/>
                  <a:gd name="T17" fmla="*/ 595 w 595"/>
                  <a:gd name="T18" fmla="*/ 667 h 667"/>
                </a:gdLst>
                <a:ahLst/>
                <a:cxnLst>
                  <a:cxn ang="T10">
                    <a:pos x="T0" y="T1"/>
                  </a:cxn>
                  <a:cxn ang="T11">
                    <a:pos x="T2" y="T3"/>
                  </a:cxn>
                  <a:cxn ang="T12">
                    <a:pos x="T4" y="T5"/>
                  </a:cxn>
                  <a:cxn ang="T13">
                    <a:pos x="T6" y="T7"/>
                  </a:cxn>
                  <a:cxn ang="T14">
                    <a:pos x="T8" y="T9"/>
                  </a:cxn>
                </a:cxnLst>
                <a:rect l="T15" t="T16" r="T17" b="T18"/>
                <a:pathLst>
                  <a:path w="595" h="667">
                    <a:moveTo>
                      <a:pt x="0" y="0"/>
                    </a:moveTo>
                    <a:lnTo>
                      <a:pt x="595" y="94"/>
                    </a:lnTo>
                    <a:lnTo>
                      <a:pt x="595" y="667"/>
                    </a:lnTo>
                    <a:lnTo>
                      <a:pt x="0" y="57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3" name="Freeform 863"/>
              <p:cNvSpPr>
                <a:spLocks/>
              </p:cNvSpPr>
              <p:nvPr/>
            </p:nvSpPr>
            <p:spPr bwMode="auto">
              <a:xfrm>
                <a:off x="1915" y="1140"/>
                <a:ext cx="937" cy="1054"/>
              </a:xfrm>
              <a:custGeom>
                <a:avLst/>
                <a:gdLst>
                  <a:gd name="T0" fmla="*/ 0 w 573"/>
                  <a:gd name="T1" fmla="*/ 0 h 645"/>
                  <a:gd name="T2" fmla="*/ 29289 w 573"/>
                  <a:gd name="T3" fmla="*/ 4631 h 645"/>
                  <a:gd name="T4" fmla="*/ 29289 w 573"/>
                  <a:gd name="T5" fmla="*/ 32788 h 645"/>
                  <a:gd name="T6" fmla="*/ 0 w 573"/>
                  <a:gd name="T7" fmla="*/ 28223 h 645"/>
                  <a:gd name="T8" fmla="*/ 0 w 573"/>
                  <a:gd name="T9" fmla="*/ 0 h 645"/>
                  <a:gd name="T10" fmla="*/ 0 60000 65536"/>
                  <a:gd name="T11" fmla="*/ 0 60000 65536"/>
                  <a:gd name="T12" fmla="*/ 0 60000 65536"/>
                  <a:gd name="T13" fmla="*/ 0 60000 65536"/>
                  <a:gd name="T14" fmla="*/ 0 60000 65536"/>
                  <a:gd name="T15" fmla="*/ 0 w 573"/>
                  <a:gd name="T16" fmla="*/ 0 h 645"/>
                  <a:gd name="T17" fmla="*/ 573 w 573"/>
                  <a:gd name="T18" fmla="*/ 645 h 645"/>
                </a:gdLst>
                <a:ahLst/>
                <a:cxnLst>
                  <a:cxn ang="T10">
                    <a:pos x="T0" y="T1"/>
                  </a:cxn>
                  <a:cxn ang="T11">
                    <a:pos x="T2" y="T3"/>
                  </a:cxn>
                  <a:cxn ang="T12">
                    <a:pos x="T4" y="T5"/>
                  </a:cxn>
                  <a:cxn ang="T13">
                    <a:pos x="T6" y="T7"/>
                  </a:cxn>
                  <a:cxn ang="T14">
                    <a:pos x="T8" y="T9"/>
                  </a:cxn>
                </a:cxnLst>
                <a:rect l="T15" t="T16" r="T17" b="T18"/>
                <a:pathLst>
                  <a:path w="573" h="645">
                    <a:moveTo>
                      <a:pt x="0" y="0"/>
                    </a:moveTo>
                    <a:lnTo>
                      <a:pt x="573" y="91"/>
                    </a:lnTo>
                    <a:lnTo>
                      <a:pt x="573" y="645"/>
                    </a:lnTo>
                    <a:lnTo>
                      <a:pt x="0" y="555"/>
                    </a:lnTo>
                    <a:lnTo>
                      <a:pt x="0" y="0"/>
                    </a:lnTo>
                    <a:close/>
                  </a:path>
                </a:pathLst>
              </a:custGeom>
              <a:solidFill>
                <a:srgbClr val="F2C1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4" name="Freeform 864"/>
              <p:cNvSpPr>
                <a:spLocks/>
              </p:cNvSpPr>
              <p:nvPr/>
            </p:nvSpPr>
            <p:spPr bwMode="auto">
              <a:xfrm>
                <a:off x="1990" y="1228"/>
                <a:ext cx="783" cy="837"/>
              </a:xfrm>
              <a:custGeom>
                <a:avLst/>
                <a:gdLst>
                  <a:gd name="T0" fmla="*/ 0 w 479"/>
                  <a:gd name="T1" fmla="*/ 0 h 512"/>
                  <a:gd name="T2" fmla="*/ 24420 w 479"/>
                  <a:gd name="T3" fmla="*/ 3691 h 512"/>
                  <a:gd name="T4" fmla="*/ 24420 w 479"/>
                  <a:gd name="T5" fmla="*/ 26104 h 512"/>
                  <a:gd name="T6" fmla="*/ 0 w 479"/>
                  <a:gd name="T7" fmla="*/ 22403 h 512"/>
                  <a:gd name="T8" fmla="*/ 0 w 479"/>
                  <a:gd name="T9" fmla="*/ 0 h 512"/>
                  <a:gd name="T10" fmla="*/ 0 60000 65536"/>
                  <a:gd name="T11" fmla="*/ 0 60000 65536"/>
                  <a:gd name="T12" fmla="*/ 0 60000 65536"/>
                  <a:gd name="T13" fmla="*/ 0 60000 65536"/>
                  <a:gd name="T14" fmla="*/ 0 60000 65536"/>
                  <a:gd name="T15" fmla="*/ 0 w 479"/>
                  <a:gd name="T16" fmla="*/ 0 h 512"/>
                  <a:gd name="T17" fmla="*/ 479 w 479"/>
                  <a:gd name="T18" fmla="*/ 512 h 512"/>
                </a:gdLst>
                <a:ahLst/>
                <a:cxnLst>
                  <a:cxn ang="T10">
                    <a:pos x="T0" y="T1"/>
                  </a:cxn>
                  <a:cxn ang="T11">
                    <a:pos x="T2" y="T3"/>
                  </a:cxn>
                  <a:cxn ang="T12">
                    <a:pos x="T4" y="T5"/>
                  </a:cxn>
                  <a:cxn ang="T13">
                    <a:pos x="T6" y="T7"/>
                  </a:cxn>
                  <a:cxn ang="T14">
                    <a:pos x="T8" y="T9"/>
                  </a:cxn>
                </a:cxnLst>
                <a:rect l="T15" t="T16" r="T17" b="T18"/>
                <a:pathLst>
                  <a:path w="479" h="512">
                    <a:moveTo>
                      <a:pt x="0" y="0"/>
                    </a:moveTo>
                    <a:lnTo>
                      <a:pt x="479" y="72"/>
                    </a:lnTo>
                    <a:lnTo>
                      <a:pt x="479" y="512"/>
                    </a:lnTo>
                    <a:lnTo>
                      <a:pt x="0" y="439"/>
                    </a:lnTo>
                    <a:lnTo>
                      <a:pt x="0" y="0"/>
                    </a:lnTo>
                    <a:close/>
                  </a:path>
                </a:pathLst>
              </a:custGeom>
              <a:solidFill>
                <a:srgbClr val="E2A5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5" name="Freeform 865"/>
              <p:cNvSpPr>
                <a:spLocks/>
              </p:cNvSpPr>
              <p:nvPr/>
            </p:nvSpPr>
            <p:spPr bwMode="auto">
              <a:xfrm>
                <a:off x="2030" y="1271"/>
                <a:ext cx="704" cy="752"/>
              </a:xfrm>
              <a:custGeom>
                <a:avLst/>
                <a:gdLst>
                  <a:gd name="T0" fmla="*/ 0 w 431"/>
                  <a:gd name="T1" fmla="*/ 0 h 460"/>
                  <a:gd name="T2" fmla="*/ 21837 w 431"/>
                  <a:gd name="T3" fmla="*/ 3309 h 460"/>
                  <a:gd name="T4" fmla="*/ 21837 w 431"/>
                  <a:gd name="T5" fmla="*/ 23456 h 460"/>
                  <a:gd name="T6" fmla="*/ 0 w 431"/>
                  <a:gd name="T7" fmla="*/ 20154 h 460"/>
                  <a:gd name="T8" fmla="*/ 0 w 431"/>
                  <a:gd name="T9" fmla="*/ 0 h 460"/>
                  <a:gd name="T10" fmla="*/ 0 60000 65536"/>
                  <a:gd name="T11" fmla="*/ 0 60000 65536"/>
                  <a:gd name="T12" fmla="*/ 0 60000 65536"/>
                  <a:gd name="T13" fmla="*/ 0 60000 65536"/>
                  <a:gd name="T14" fmla="*/ 0 60000 65536"/>
                  <a:gd name="T15" fmla="*/ 0 w 431"/>
                  <a:gd name="T16" fmla="*/ 0 h 460"/>
                  <a:gd name="T17" fmla="*/ 431 w 431"/>
                  <a:gd name="T18" fmla="*/ 460 h 460"/>
                </a:gdLst>
                <a:ahLst/>
                <a:cxnLst>
                  <a:cxn ang="T10">
                    <a:pos x="T0" y="T1"/>
                  </a:cxn>
                  <a:cxn ang="T11">
                    <a:pos x="T2" y="T3"/>
                  </a:cxn>
                  <a:cxn ang="T12">
                    <a:pos x="T4" y="T5"/>
                  </a:cxn>
                  <a:cxn ang="T13">
                    <a:pos x="T6" y="T7"/>
                  </a:cxn>
                  <a:cxn ang="T14">
                    <a:pos x="T8" y="T9"/>
                  </a:cxn>
                </a:cxnLst>
                <a:rect l="T15" t="T16" r="T17" b="T18"/>
                <a:pathLst>
                  <a:path w="431" h="460">
                    <a:moveTo>
                      <a:pt x="0" y="0"/>
                    </a:moveTo>
                    <a:lnTo>
                      <a:pt x="431" y="65"/>
                    </a:lnTo>
                    <a:lnTo>
                      <a:pt x="431" y="460"/>
                    </a:lnTo>
                    <a:lnTo>
                      <a:pt x="0" y="39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6" name="Freeform 866"/>
              <p:cNvSpPr>
                <a:spLocks/>
              </p:cNvSpPr>
              <p:nvPr/>
            </p:nvSpPr>
            <p:spPr bwMode="auto">
              <a:xfrm>
                <a:off x="2043" y="1284"/>
                <a:ext cx="678" cy="727"/>
              </a:xfrm>
              <a:custGeom>
                <a:avLst/>
                <a:gdLst>
                  <a:gd name="T0" fmla="*/ 0 w 415"/>
                  <a:gd name="T1" fmla="*/ 0 h 445"/>
                  <a:gd name="T2" fmla="*/ 21067 w 415"/>
                  <a:gd name="T3" fmla="*/ 3192 h 445"/>
                  <a:gd name="T4" fmla="*/ 21067 w 415"/>
                  <a:gd name="T5" fmla="*/ 22588 h 445"/>
                  <a:gd name="T6" fmla="*/ 0 w 415"/>
                  <a:gd name="T7" fmla="*/ 19320 h 445"/>
                  <a:gd name="T8" fmla="*/ 0 w 415"/>
                  <a:gd name="T9" fmla="*/ 0 h 445"/>
                  <a:gd name="T10" fmla="*/ 0 60000 65536"/>
                  <a:gd name="T11" fmla="*/ 0 60000 65536"/>
                  <a:gd name="T12" fmla="*/ 0 60000 65536"/>
                  <a:gd name="T13" fmla="*/ 0 60000 65536"/>
                  <a:gd name="T14" fmla="*/ 0 60000 65536"/>
                  <a:gd name="T15" fmla="*/ 0 w 415"/>
                  <a:gd name="T16" fmla="*/ 0 h 445"/>
                  <a:gd name="T17" fmla="*/ 415 w 415"/>
                  <a:gd name="T18" fmla="*/ 445 h 445"/>
                </a:gdLst>
                <a:ahLst/>
                <a:cxnLst>
                  <a:cxn ang="T10">
                    <a:pos x="T0" y="T1"/>
                  </a:cxn>
                  <a:cxn ang="T11">
                    <a:pos x="T2" y="T3"/>
                  </a:cxn>
                  <a:cxn ang="T12">
                    <a:pos x="T4" y="T5"/>
                  </a:cxn>
                  <a:cxn ang="T13">
                    <a:pos x="T6" y="T7"/>
                  </a:cxn>
                  <a:cxn ang="T14">
                    <a:pos x="T8" y="T9"/>
                  </a:cxn>
                </a:cxnLst>
                <a:rect l="T15" t="T16" r="T17" b="T18"/>
                <a:pathLst>
                  <a:path w="415" h="445">
                    <a:moveTo>
                      <a:pt x="0" y="0"/>
                    </a:moveTo>
                    <a:lnTo>
                      <a:pt x="415" y="63"/>
                    </a:lnTo>
                    <a:lnTo>
                      <a:pt x="415" y="445"/>
                    </a:lnTo>
                    <a:lnTo>
                      <a:pt x="0" y="381"/>
                    </a:lnTo>
                    <a:lnTo>
                      <a:pt x="0" y="0"/>
                    </a:lnTo>
                    <a:close/>
                  </a:path>
                </a:pathLst>
              </a:custGeom>
              <a:solidFill>
                <a:srgbClr val="B7C1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7" name="Freeform 867"/>
              <p:cNvSpPr>
                <a:spLocks/>
              </p:cNvSpPr>
              <p:nvPr/>
            </p:nvSpPr>
            <p:spPr bwMode="auto">
              <a:xfrm>
                <a:off x="2054" y="1320"/>
                <a:ext cx="582" cy="507"/>
              </a:xfrm>
              <a:custGeom>
                <a:avLst/>
                <a:gdLst>
                  <a:gd name="T0" fmla="*/ 206 w 356"/>
                  <a:gd name="T1" fmla="*/ 0 h 310"/>
                  <a:gd name="T2" fmla="*/ 0 w 356"/>
                  <a:gd name="T3" fmla="*/ 15872 h 310"/>
                  <a:gd name="T4" fmla="*/ 150 w 356"/>
                  <a:gd name="T5" fmla="*/ 15619 h 310"/>
                  <a:gd name="T6" fmla="*/ 628 w 356"/>
                  <a:gd name="T7" fmla="*/ 14883 h 310"/>
                  <a:gd name="T8" fmla="*/ 1439 w 356"/>
                  <a:gd name="T9" fmla="*/ 13700 h 310"/>
                  <a:gd name="T10" fmla="*/ 2500 w 356"/>
                  <a:gd name="T11" fmla="*/ 12417 h 310"/>
                  <a:gd name="T12" fmla="*/ 3785 w 356"/>
                  <a:gd name="T13" fmla="*/ 10897 h 310"/>
                  <a:gd name="T14" fmla="*/ 5410 w 356"/>
                  <a:gd name="T15" fmla="*/ 9265 h 310"/>
                  <a:gd name="T16" fmla="*/ 7213 w 356"/>
                  <a:gd name="T17" fmla="*/ 7643 h 310"/>
                  <a:gd name="T18" fmla="*/ 9237 w 356"/>
                  <a:gd name="T19" fmla="*/ 6112 h 310"/>
                  <a:gd name="T20" fmla="*/ 11274 w 356"/>
                  <a:gd name="T21" fmla="*/ 4854 h 310"/>
                  <a:gd name="T22" fmla="*/ 13077 w 356"/>
                  <a:gd name="T23" fmla="*/ 3884 h 310"/>
                  <a:gd name="T24" fmla="*/ 14606 w 356"/>
                  <a:gd name="T25" fmla="*/ 3220 h 310"/>
                  <a:gd name="T26" fmla="*/ 15843 w 356"/>
                  <a:gd name="T27" fmla="*/ 2815 h 310"/>
                  <a:gd name="T28" fmla="*/ 16814 w 356"/>
                  <a:gd name="T29" fmla="*/ 2656 h 310"/>
                  <a:gd name="T30" fmla="*/ 17599 w 356"/>
                  <a:gd name="T31" fmla="*/ 2501 h 310"/>
                  <a:gd name="T32" fmla="*/ 17950 w 356"/>
                  <a:gd name="T33" fmla="*/ 2501 h 310"/>
                  <a:gd name="T34" fmla="*/ 18158 w 356"/>
                  <a:gd name="T35" fmla="*/ 2501 h 310"/>
                  <a:gd name="T36" fmla="*/ 206 w 356"/>
                  <a:gd name="T37" fmla="*/ 0 h 3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56"/>
                  <a:gd name="T58" fmla="*/ 0 h 310"/>
                  <a:gd name="T59" fmla="*/ 356 w 356"/>
                  <a:gd name="T60" fmla="*/ 310 h 31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56" h="310">
                    <a:moveTo>
                      <a:pt x="4" y="0"/>
                    </a:moveTo>
                    <a:lnTo>
                      <a:pt x="0" y="310"/>
                    </a:lnTo>
                    <a:lnTo>
                      <a:pt x="3" y="305"/>
                    </a:lnTo>
                    <a:lnTo>
                      <a:pt x="12" y="291"/>
                    </a:lnTo>
                    <a:lnTo>
                      <a:pt x="28" y="268"/>
                    </a:lnTo>
                    <a:lnTo>
                      <a:pt x="49" y="243"/>
                    </a:lnTo>
                    <a:lnTo>
                      <a:pt x="74" y="213"/>
                    </a:lnTo>
                    <a:lnTo>
                      <a:pt x="106" y="181"/>
                    </a:lnTo>
                    <a:lnTo>
                      <a:pt x="141" y="149"/>
                    </a:lnTo>
                    <a:lnTo>
                      <a:pt x="181" y="119"/>
                    </a:lnTo>
                    <a:lnTo>
                      <a:pt x="221" y="95"/>
                    </a:lnTo>
                    <a:lnTo>
                      <a:pt x="256" y="76"/>
                    </a:lnTo>
                    <a:lnTo>
                      <a:pt x="286" y="63"/>
                    </a:lnTo>
                    <a:lnTo>
                      <a:pt x="311" y="55"/>
                    </a:lnTo>
                    <a:lnTo>
                      <a:pt x="330" y="52"/>
                    </a:lnTo>
                    <a:lnTo>
                      <a:pt x="345" y="49"/>
                    </a:lnTo>
                    <a:lnTo>
                      <a:pt x="352" y="49"/>
                    </a:lnTo>
                    <a:lnTo>
                      <a:pt x="356" y="49"/>
                    </a:lnTo>
                    <a:lnTo>
                      <a:pt x="4" y="0"/>
                    </a:lnTo>
                    <a:close/>
                  </a:path>
                </a:pathLst>
              </a:custGeom>
              <a:solidFill>
                <a:srgbClr val="93A5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8" name="Freeform 868"/>
              <p:cNvSpPr>
                <a:spLocks/>
              </p:cNvSpPr>
              <p:nvPr/>
            </p:nvSpPr>
            <p:spPr bwMode="auto">
              <a:xfrm>
                <a:off x="3052" y="1189"/>
                <a:ext cx="408" cy="853"/>
              </a:xfrm>
              <a:custGeom>
                <a:avLst/>
                <a:gdLst>
                  <a:gd name="T0" fmla="*/ 0 w 250"/>
                  <a:gd name="T1" fmla="*/ 10359 h 522"/>
                  <a:gd name="T2" fmla="*/ 12584 w 250"/>
                  <a:gd name="T3" fmla="*/ 0 h 522"/>
                  <a:gd name="T4" fmla="*/ 12584 w 250"/>
                  <a:gd name="T5" fmla="*/ 17898 h 522"/>
                  <a:gd name="T6" fmla="*/ 716 w 250"/>
                  <a:gd name="T7" fmla="*/ 26539 h 522"/>
                  <a:gd name="T8" fmla="*/ 0 w 250"/>
                  <a:gd name="T9" fmla="*/ 10359 h 522"/>
                  <a:gd name="T10" fmla="*/ 0 60000 65536"/>
                  <a:gd name="T11" fmla="*/ 0 60000 65536"/>
                  <a:gd name="T12" fmla="*/ 0 60000 65536"/>
                  <a:gd name="T13" fmla="*/ 0 60000 65536"/>
                  <a:gd name="T14" fmla="*/ 0 60000 65536"/>
                  <a:gd name="T15" fmla="*/ 0 w 250"/>
                  <a:gd name="T16" fmla="*/ 0 h 522"/>
                  <a:gd name="T17" fmla="*/ 250 w 250"/>
                  <a:gd name="T18" fmla="*/ 522 h 522"/>
                </a:gdLst>
                <a:ahLst/>
                <a:cxnLst>
                  <a:cxn ang="T10">
                    <a:pos x="T0" y="T1"/>
                  </a:cxn>
                  <a:cxn ang="T11">
                    <a:pos x="T2" y="T3"/>
                  </a:cxn>
                  <a:cxn ang="T12">
                    <a:pos x="T4" y="T5"/>
                  </a:cxn>
                  <a:cxn ang="T13">
                    <a:pos x="T6" y="T7"/>
                  </a:cxn>
                  <a:cxn ang="T14">
                    <a:pos x="T8" y="T9"/>
                  </a:cxn>
                </a:cxnLst>
                <a:rect l="T15" t="T16" r="T17" b="T18"/>
                <a:pathLst>
                  <a:path w="250" h="522">
                    <a:moveTo>
                      <a:pt x="0" y="204"/>
                    </a:moveTo>
                    <a:lnTo>
                      <a:pt x="250" y="0"/>
                    </a:lnTo>
                    <a:lnTo>
                      <a:pt x="250" y="352"/>
                    </a:lnTo>
                    <a:lnTo>
                      <a:pt x="14" y="522"/>
                    </a:lnTo>
                    <a:lnTo>
                      <a:pt x="0" y="204"/>
                    </a:lnTo>
                    <a:close/>
                  </a:path>
                </a:pathLst>
              </a:custGeom>
              <a:solidFill>
                <a:srgbClr val="E2A5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9" name="Freeform 869"/>
              <p:cNvSpPr>
                <a:spLocks/>
              </p:cNvSpPr>
              <p:nvPr/>
            </p:nvSpPr>
            <p:spPr bwMode="auto">
              <a:xfrm>
                <a:off x="2725" y="1078"/>
                <a:ext cx="722" cy="257"/>
              </a:xfrm>
              <a:custGeom>
                <a:avLst/>
                <a:gdLst>
                  <a:gd name="T0" fmla="*/ 0 w 442"/>
                  <a:gd name="T1" fmla="*/ 1350 h 157"/>
                  <a:gd name="T2" fmla="*/ 302 w 442"/>
                  <a:gd name="T3" fmla="*/ 1385 h 157"/>
                  <a:gd name="T4" fmla="*/ 1024 w 442"/>
                  <a:gd name="T5" fmla="*/ 1637 h 157"/>
                  <a:gd name="T6" fmla="*/ 2166 w 442"/>
                  <a:gd name="T7" fmla="*/ 2048 h 157"/>
                  <a:gd name="T8" fmla="*/ 3538 w 442"/>
                  <a:gd name="T9" fmla="*/ 2478 h 157"/>
                  <a:gd name="T10" fmla="*/ 4954 w 442"/>
                  <a:gd name="T11" fmla="*/ 2928 h 157"/>
                  <a:gd name="T12" fmla="*/ 6330 w 442"/>
                  <a:gd name="T13" fmla="*/ 3470 h 157"/>
                  <a:gd name="T14" fmla="*/ 7532 w 442"/>
                  <a:gd name="T15" fmla="*/ 3899 h 157"/>
                  <a:gd name="T16" fmla="*/ 8478 w 442"/>
                  <a:gd name="T17" fmla="*/ 4284 h 157"/>
                  <a:gd name="T18" fmla="*/ 9350 w 442"/>
                  <a:gd name="T19" fmla="*/ 4690 h 157"/>
                  <a:gd name="T20" fmla="*/ 10430 w 442"/>
                  <a:gd name="T21" fmla="*/ 5255 h 157"/>
                  <a:gd name="T22" fmla="*/ 11756 w 442"/>
                  <a:gd name="T23" fmla="*/ 5922 h 157"/>
                  <a:gd name="T24" fmla="*/ 13128 w 442"/>
                  <a:gd name="T25" fmla="*/ 6549 h 157"/>
                  <a:gd name="T26" fmla="*/ 14396 w 442"/>
                  <a:gd name="T27" fmla="*/ 7122 h 157"/>
                  <a:gd name="T28" fmla="*/ 15534 w 442"/>
                  <a:gd name="T29" fmla="*/ 7618 h 157"/>
                  <a:gd name="T30" fmla="*/ 16263 w 442"/>
                  <a:gd name="T31" fmla="*/ 8028 h 157"/>
                  <a:gd name="T32" fmla="*/ 16559 w 442"/>
                  <a:gd name="T33" fmla="*/ 8098 h 157"/>
                  <a:gd name="T34" fmla="*/ 22397 w 442"/>
                  <a:gd name="T35" fmla="*/ 3352 h 157"/>
                  <a:gd name="T36" fmla="*/ 5631 w 442"/>
                  <a:gd name="T37" fmla="*/ 0 h 157"/>
                  <a:gd name="T38" fmla="*/ 0 w 442"/>
                  <a:gd name="T39" fmla="*/ 1350 h 15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42"/>
                  <a:gd name="T61" fmla="*/ 0 h 157"/>
                  <a:gd name="T62" fmla="*/ 442 w 442"/>
                  <a:gd name="T63" fmla="*/ 157 h 15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42" h="157">
                    <a:moveTo>
                      <a:pt x="0" y="26"/>
                    </a:moveTo>
                    <a:lnTo>
                      <a:pt x="6" y="27"/>
                    </a:lnTo>
                    <a:lnTo>
                      <a:pt x="20" y="32"/>
                    </a:lnTo>
                    <a:lnTo>
                      <a:pt x="43" y="40"/>
                    </a:lnTo>
                    <a:lnTo>
                      <a:pt x="70" y="48"/>
                    </a:lnTo>
                    <a:lnTo>
                      <a:pt x="98" y="57"/>
                    </a:lnTo>
                    <a:lnTo>
                      <a:pt x="125" y="67"/>
                    </a:lnTo>
                    <a:lnTo>
                      <a:pt x="149" y="76"/>
                    </a:lnTo>
                    <a:lnTo>
                      <a:pt x="167" y="83"/>
                    </a:lnTo>
                    <a:lnTo>
                      <a:pt x="184" y="91"/>
                    </a:lnTo>
                    <a:lnTo>
                      <a:pt x="206" y="102"/>
                    </a:lnTo>
                    <a:lnTo>
                      <a:pt x="232" y="115"/>
                    </a:lnTo>
                    <a:lnTo>
                      <a:pt x="259" y="127"/>
                    </a:lnTo>
                    <a:lnTo>
                      <a:pt x="284" y="138"/>
                    </a:lnTo>
                    <a:lnTo>
                      <a:pt x="307" y="148"/>
                    </a:lnTo>
                    <a:lnTo>
                      <a:pt x="321" y="156"/>
                    </a:lnTo>
                    <a:lnTo>
                      <a:pt x="327" y="157"/>
                    </a:lnTo>
                    <a:lnTo>
                      <a:pt x="442" y="65"/>
                    </a:lnTo>
                    <a:lnTo>
                      <a:pt x="111" y="0"/>
                    </a:lnTo>
                    <a:lnTo>
                      <a:pt x="0" y="26"/>
                    </a:lnTo>
                    <a:close/>
                  </a:path>
                </a:pathLst>
              </a:custGeom>
              <a:solidFill>
                <a:srgbClr val="F2C1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0" name="Freeform 870"/>
              <p:cNvSpPr>
                <a:spLocks/>
              </p:cNvSpPr>
              <p:nvPr/>
            </p:nvSpPr>
            <p:spPr bwMode="auto">
              <a:xfrm>
                <a:off x="2999" y="1837"/>
                <a:ext cx="388" cy="277"/>
              </a:xfrm>
              <a:custGeom>
                <a:avLst/>
                <a:gdLst>
                  <a:gd name="T0" fmla="*/ 12233 w 237"/>
                  <a:gd name="T1" fmla="*/ 0 h 170"/>
                  <a:gd name="T2" fmla="*/ 12066 w 237"/>
                  <a:gd name="T3" fmla="*/ 2283 h 170"/>
                  <a:gd name="T4" fmla="*/ 0 w 237"/>
                  <a:gd name="T5" fmla="*/ 8445 h 170"/>
                  <a:gd name="T6" fmla="*/ 12233 w 237"/>
                  <a:gd name="T7" fmla="*/ 0 h 170"/>
                  <a:gd name="T8" fmla="*/ 0 60000 65536"/>
                  <a:gd name="T9" fmla="*/ 0 60000 65536"/>
                  <a:gd name="T10" fmla="*/ 0 60000 65536"/>
                  <a:gd name="T11" fmla="*/ 0 60000 65536"/>
                  <a:gd name="T12" fmla="*/ 0 w 237"/>
                  <a:gd name="T13" fmla="*/ 0 h 170"/>
                  <a:gd name="T14" fmla="*/ 237 w 237"/>
                  <a:gd name="T15" fmla="*/ 170 h 170"/>
                </a:gdLst>
                <a:ahLst/>
                <a:cxnLst>
                  <a:cxn ang="T8">
                    <a:pos x="T0" y="T1"/>
                  </a:cxn>
                  <a:cxn ang="T9">
                    <a:pos x="T2" y="T3"/>
                  </a:cxn>
                  <a:cxn ang="T10">
                    <a:pos x="T4" y="T5"/>
                  </a:cxn>
                  <a:cxn ang="T11">
                    <a:pos x="T6" y="T7"/>
                  </a:cxn>
                </a:cxnLst>
                <a:rect l="T12" t="T13" r="T14" b="T15"/>
                <a:pathLst>
                  <a:path w="237" h="170">
                    <a:moveTo>
                      <a:pt x="237" y="0"/>
                    </a:moveTo>
                    <a:lnTo>
                      <a:pt x="234" y="46"/>
                    </a:lnTo>
                    <a:lnTo>
                      <a:pt x="0" y="170"/>
                    </a:lnTo>
                    <a:lnTo>
                      <a:pt x="237" y="0"/>
                    </a:lnTo>
                    <a:close/>
                  </a:path>
                </a:pathLst>
              </a:custGeom>
              <a:solidFill>
                <a:srgbClr val="B768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 name="Freeform 871"/>
              <p:cNvSpPr>
                <a:spLocks/>
              </p:cNvSpPr>
              <p:nvPr/>
            </p:nvSpPr>
            <p:spPr bwMode="auto">
              <a:xfrm>
                <a:off x="2072" y="1351"/>
                <a:ext cx="306" cy="343"/>
              </a:xfrm>
              <a:custGeom>
                <a:avLst/>
                <a:gdLst>
                  <a:gd name="T0" fmla="*/ 0 w 187"/>
                  <a:gd name="T1" fmla="*/ 0 h 210"/>
                  <a:gd name="T2" fmla="*/ 151 w 187"/>
                  <a:gd name="T3" fmla="*/ 10631 h 210"/>
                  <a:gd name="T4" fmla="*/ 308 w 187"/>
                  <a:gd name="T5" fmla="*/ 9596 h 210"/>
                  <a:gd name="T6" fmla="*/ 880 w 187"/>
                  <a:gd name="T7" fmla="*/ 7250 h 210"/>
                  <a:gd name="T8" fmla="*/ 1535 w 187"/>
                  <a:gd name="T9" fmla="*/ 4789 h 210"/>
                  <a:gd name="T10" fmla="*/ 2265 w 187"/>
                  <a:gd name="T11" fmla="*/ 3033 h 210"/>
                  <a:gd name="T12" fmla="*/ 2824 w 187"/>
                  <a:gd name="T13" fmla="*/ 2641 h 210"/>
                  <a:gd name="T14" fmla="*/ 3800 w 187"/>
                  <a:gd name="T15" fmla="*/ 2244 h 210"/>
                  <a:gd name="T16" fmla="*/ 4983 w 187"/>
                  <a:gd name="T17" fmla="*/ 2014 h 210"/>
                  <a:gd name="T18" fmla="*/ 6274 w 187"/>
                  <a:gd name="T19" fmla="*/ 1766 h 210"/>
                  <a:gd name="T20" fmla="*/ 7506 w 187"/>
                  <a:gd name="T21" fmla="*/ 1526 h 210"/>
                  <a:gd name="T22" fmla="*/ 8575 w 187"/>
                  <a:gd name="T23" fmla="*/ 1465 h 210"/>
                  <a:gd name="T24" fmla="*/ 9295 w 187"/>
                  <a:gd name="T25" fmla="*/ 1374 h 210"/>
                  <a:gd name="T26" fmla="*/ 9620 w 187"/>
                  <a:gd name="T27" fmla="*/ 1267 h 210"/>
                  <a:gd name="T28" fmla="*/ 0 w 187"/>
                  <a:gd name="T29" fmla="*/ 0 h 2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7"/>
                  <a:gd name="T46" fmla="*/ 0 h 210"/>
                  <a:gd name="T47" fmla="*/ 187 w 187"/>
                  <a:gd name="T48" fmla="*/ 210 h 2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7" h="210">
                    <a:moveTo>
                      <a:pt x="0" y="0"/>
                    </a:moveTo>
                    <a:lnTo>
                      <a:pt x="3" y="210"/>
                    </a:lnTo>
                    <a:lnTo>
                      <a:pt x="6" y="189"/>
                    </a:lnTo>
                    <a:lnTo>
                      <a:pt x="17" y="143"/>
                    </a:lnTo>
                    <a:lnTo>
                      <a:pt x="30" y="94"/>
                    </a:lnTo>
                    <a:lnTo>
                      <a:pt x="44" y="60"/>
                    </a:lnTo>
                    <a:lnTo>
                      <a:pt x="55" y="52"/>
                    </a:lnTo>
                    <a:lnTo>
                      <a:pt x="74" y="44"/>
                    </a:lnTo>
                    <a:lnTo>
                      <a:pt x="97" y="40"/>
                    </a:lnTo>
                    <a:lnTo>
                      <a:pt x="122" y="35"/>
                    </a:lnTo>
                    <a:lnTo>
                      <a:pt x="146" y="30"/>
                    </a:lnTo>
                    <a:lnTo>
                      <a:pt x="167" y="29"/>
                    </a:lnTo>
                    <a:lnTo>
                      <a:pt x="181" y="27"/>
                    </a:lnTo>
                    <a:lnTo>
                      <a:pt x="187" y="25"/>
                    </a:lnTo>
                    <a:lnTo>
                      <a:pt x="0" y="0"/>
                    </a:lnTo>
                    <a:close/>
                  </a:path>
                </a:pathLst>
              </a:custGeom>
              <a:solidFill>
                <a:srgbClr val="778E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 name="Freeform 872"/>
              <p:cNvSpPr>
                <a:spLocks/>
              </p:cNvSpPr>
              <p:nvPr/>
            </p:nvSpPr>
            <p:spPr bwMode="auto">
              <a:xfrm>
                <a:off x="2389" y="1626"/>
                <a:ext cx="305" cy="343"/>
              </a:xfrm>
              <a:custGeom>
                <a:avLst/>
                <a:gdLst>
                  <a:gd name="T0" fmla="*/ 9726 w 186"/>
                  <a:gd name="T1" fmla="*/ 10631 h 210"/>
                  <a:gd name="T2" fmla="*/ 9304 w 186"/>
                  <a:gd name="T3" fmla="*/ 0 h 210"/>
                  <a:gd name="T4" fmla="*/ 9153 w 186"/>
                  <a:gd name="T5" fmla="*/ 1058 h 210"/>
                  <a:gd name="T6" fmla="*/ 8725 w 186"/>
                  <a:gd name="T7" fmla="*/ 3379 h 210"/>
                  <a:gd name="T8" fmla="*/ 8112 w 186"/>
                  <a:gd name="T9" fmla="*/ 5986 h 210"/>
                  <a:gd name="T10" fmla="*/ 7469 w 186"/>
                  <a:gd name="T11" fmla="*/ 7651 h 210"/>
                  <a:gd name="T12" fmla="*/ 6872 w 186"/>
                  <a:gd name="T13" fmla="*/ 8160 h 210"/>
                  <a:gd name="T14" fmla="*/ 5892 w 186"/>
                  <a:gd name="T15" fmla="*/ 8462 h 210"/>
                  <a:gd name="T16" fmla="*/ 4721 w 186"/>
                  <a:gd name="T17" fmla="*/ 8812 h 210"/>
                  <a:gd name="T18" fmla="*/ 3445 w 186"/>
                  <a:gd name="T19" fmla="*/ 9116 h 210"/>
                  <a:gd name="T20" fmla="*/ 2258 w 186"/>
                  <a:gd name="T21" fmla="*/ 9268 h 210"/>
                  <a:gd name="T22" fmla="*/ 1151 w 186"/>
                  <a:gd name="T23" fmla="*/ 9439 h 210"/>
                  <a:gd name="T24" fmla="*/ 312 w 186"/>
                  <a:gd name="T25" fmla="*/ 9596 h 210"/>
                  <a:gd name="T26" fmla="*/ 0 w 186"/>
                  <a:gd name="T27" fmla="*/ 9687 h 210"/>
                  <a:gd name="T28" fmla="*/ 9726 w 186"/>
                  <a:gd name="T29" fmla="*/ 10631 h 2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6"/>
                  <a:gd name="T46" fmla="*/ 0 h 210"/>
                  <a:gd name="T47" fmla="*/ 186 w 186"/>
                  <a:gd name="T48" fmla="*/ 210 h 2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6" h="210">
                    <a:moveTo>
                      <a:pt x="186" y="210"/>
                    </a:moveTo>
                    <a:lnTo>
                      <a:pt x="178" y="0"/>
                    </a:lnTo>
                    <a:lnTo>
                      <a:pt x="175" y="21"/>
                    </a:lnTo>
                    <a:lnTo>
                      <a:pt x="167" y="67"/>
                    </a:lnTo>
                    <a:lnTo>
                      <a:pt x="155" y="118"/>
                    </a:lnTo>
                    <a:lnTo>
                      <a:pt x="143" y="151"/>
                    </a:lnTo>
                    <a:lnTo>
                      <a:pt x="132" y="161"/>
                    </a:lnTo>
                    <a:lnTo>
                      <a:pt x="113" y="167"/>
                    </a:lnTo>
                    <a:lnTo>
                      <a:pt x="90" y="174"/>
                    </a:lnTo>
                    <a:lnTo>
                      <a:pt x="66" y="180"/>
                    </a:lnTo>
                    <a:lnTo>
                      <a:pt x="43" y="183"/>
                    </a:lnTo>
                    <a:lnTo>
                      <a:pt x="22" y="186"/>
                    </a:lnTo>
                    <a:lnTo>
                      <a:pt x="6" y="189"/>
                    </a:lnTo>
                    <a:lnTo>
                      <a:pt x="0" y="191"/>
                    </a:lnTo>
                    <a:lnTo>
                      <a:pt x="186" y="210"/>
                    </a:lnTo>
                    <a:close/>
                  </a:path>
                </a:pathLst>
              </a:custGeom>
              <a:solidFill>
                <a:srgbClr val="D6DB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3" name="Freeform 873"/>
              <p:cNvSpPr>
                <a:spLocks/>
              </p:cNvSpPr>
              <p:nvPr/>
            </p:nvSpPr>
            <p:spPr bwMode="auto">
              <a:xfrm>
                <a:off x="3197" y="1447"/>
                <a:ext cx="213" cy="463"/>
              </a:xfrm>
              <a:custGeom>
                <a:avLst/>
                <a:gdLst>
                  <a:gd name="T0" fmla="*/ 6174 w 130"/>
                  <a:gd name="T1" fmla="*/ 0 h 283"/>
                  <a:gd name="T2" fmla="*/ 6752 w 130"/>
                  <a:gd name="T3" fmla="*/ 9283 h 283"/>
                  <a:gd name="T4" fmla="*/ 0 w 130"/>
                  <a:gd name="T5" fmla="*/ 14507 h 283"/>
                  <a:gd name="T6" fmla="*/ 247 w 130"/>
                  <a:gd name="T7" fmla="*/ 14263 h 283"/>
                  <a:gd name="T8" fmla="*/ 736 w 130"/>
                  <a:gd name="T9" fmla="*/ 13618 h 283"/>
                  <a:gd name="T10" fmla="*/ 1548 w 130"/>
                  <a:gd name="T11" fmla="*/ 12730 h 283"/>
                  <a:gd name="T12" fmla="*/ 2494 w 130"/>
                  <a:gd name="T13" fmla="*/ 11547 h 283"/>
                  <a:gd name="T14" fmla="*/ 3388 w 130"/>
                  <a:gd name="T15" fmla="*/ 10353 h 283"/>
                  <a:gd name="T16" fmla="*/ 4214 w 130"/>
                  <a:gd name="T17" fmla="*/ 9191 h 283"/>
                  <a:gd name="T18" fmla="*/ 4878 w 130"/>
                  <a:gd name="T19" fmla="*/ 8144 h 283"/>
                  <a:gd name="T20" fmla="*/ 5214 w 130"/>
                  <a:gd name="T21" fmla="*/ 7352 h 283"/>
                  <a:gd name="T22" fmla="*/ 5551 w 130"/>
                  <a:gd name="T23" fmla="*/ 5396 h 283"/>
                  <a:gd name="T24" fmla="*/ 5858 w 130"/>
                  <a:gd name="T25" fmla="*/ 2768 h 283"/>
                  <a:gd name="T26" fmla="*/ 6118 w 130"/>
                  <a:gd name="T27" fmla="*/ 632 h 283"/>
                  <a:gd name="T28" fmla="*/ 6174 w 130"/>
                  <a:gd name="T29" fmla="*/ 0 h 28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0"/>
                  <a:gd name="T46" fmla="*/ 0 h 283"/>
                  <a:gd name="T47" fmla="*/ 130 w 130"/>
                  <a:gd name="T48" fmla="*/ 283 h 28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0" h="283">
                    <a:moveTo>
                      <a:pt x="119" y="0"/>
                    </a:moveTo>
                    <a:lnTo>
                      <a:pt x="130" y="181"/>
                    </a:lnTo>
                    <a:lnTo>
                      <a:pt x="0" y="283"/>
                    </a:lnTo>
                    <a:lnTo>
                      <a:pt x="5" y="278"/>
                    </a:lnTo>
                    <a:lnTo>
                      <a:pt x="14" y="265"/>
                    </a:lnTo>
                    <a:lnTo>
                      <a:pt x="30" y="248"/>
                    </a:lnTo>
                    <a:lnTo>
                      <a:pt x="48" y="225"/>
                    </a:lnTo>
                    <a:lnTo>
                      <a:pt x="65" y="202"/>
                    </a:lnTo>
                    <a:lnTo>
                      <a:pt x="81" y="179"/>
                    </a:lnTo>
                    <a:lnTo>
                      <a:pt x="94" y="159"/>
                    </a:lnTo>
                    <a:lnTo>
                      <a:pt x="100" y="143"/>
                    </a:lnTo>
                    <a:lnTo>
                      <a:pt x="107" y="105"/>
                    </a:lnTo>
                    <a:lnTo>
                      <a:pt x="113" y="54"/>
                    </a:lnTo>
                    <a:lnTo>
                      <a:pt x="118" y="12"/>
                    </a:lnTo>
                    <a:lnTo>
                      <a:pt x="119" y="0"/>
                    </a:lnTo>
                    <a:close/>
                  </a:path>
                </a:pathLst>
              </a:custGeom>
              <a:solidFill>
                <a:srgbClr val="F2C1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 name="Freeform 874"/>
              <p:cNvSpPr>
                <a:spLocks/>
              </p:cNvSpPr>
              <p:nvPr/>
            </p:nvSpPr>
            <p:spPr bwMode="auto">
              <a:xfrm>
                <a:off x="2687" y="2525"/>
                <a:ext cx="312" cy="42"/>
              </a:xfrm>
              <a:custGeom>
                <a:avLst/>
                <a:gdLst>
                  <a:gd name="T0" fmla="*/ 9688 w 191"/>
                  <a:gd name="T1" fmla="*/ 662 h 26"/>
                  <a:gd name="T2" fmla="*/ 9688 w 191"/>
                  <a:gd name="T3" fmla="*/ 1035 h 26"/>
                  <a:gd name="T4" fmla="*/ 6714 w 191"/>
                  <a:gd name="T5" fmla="*/ 892 h 26"/>
                  <a:gd name="T6" fmla="*/ 6394 w 191"/>
                  <a:gd name="T7" fmla="*/ 981 h 26"/>
                  <a:gd name="T8" fmla="*/ 5931 w 191"/>
                  <a:gd name="T9" fmla="*/ 1124 h 26"/>
                  <a:gd name="T10" fmla="*/ 5340 w 191"/>
                  <a:gd name="T11" fmla="*/ 1213 h 26"/>
                  <a:gd name="T12" fmla="*/ 4789 w 191"/>
                  <a:gd name="T13" fmla="*/ 1213 h 26"/>
                  <a:gd name="T14" fmla="*/ 4169 w 191"/>
                  <a:gd name="T15" fmla="*/ 1124 h 26"/>
                  <a:gd name="T16" fmla="*/ 3538 w 191"/>
                  <a:gd name="T17" fmla="*/ 981 h 26"/>
                  <a:gd name="T18" fmla="*/ 3099 w 191"/>
                  <a:gd name="T19" fmla="*/ 892 h 26"/>
                  <a:gd name="T20" fmla="*/ 2788 w 191"/>
                  <a:gd name="T21" fmla="*/ 751 h 26"/>
                  <a:gd name="T22" fmla="*/ 0 w 191"/>
                  <a:gd name="T23" fmla="*/ 519 h 26"/>
                  <a:gd name="T24" fmla="*/ 0 w 191"/>
                  <a:gd name="T25" fmla="*/ 89 h 26"/>
                  <a:gd name="T26" fmla="*/ 2829 w 191"/>
                  <a:gd name="T27" fmla="*/ 233 h 26"/>
                  <a:gd name="T28" fmla="*/ 3138 w 191"/>
                  <a:gd name="T29" fmla="*/ 144 h 26"/>
                  <a:gd name="T30" fmla="*/ 3538 w 191"/>
                  <a:gd name="T31" fmla="*/ 0 h 26"/>
                  <a:gd name="T32" fmla="*/ 4072 w 191"/>
                  <a:gd name="T33" fmla="*/ 0 h 26"/>
                  <a:gd name="T34" fmla="*/ 4621 w 191"/>
                  <a:gd name="T35" fmla="*/ 0 h 26"/>
                  <a:gd name="T36" fmla="*/ 5340 w 191"/>
                  <a:gd name="T37" fmla="*/ 89 h 26"/>
                  <a:gd name="T38" fmla="*/ 6082 w 191"/>
                  <a:gd name="T39" fmla="*/ 144 h 26"/>
                  <a:gd name="T40" fmla="*/ 6557 w 191"/>
                  <a:gd name="T41" fmla="*/ 376 h 26"/>
                  <a:gd name="T42" fmla="*/ 6900 w 191"/>
                  <a:gd name="T43" fmla="*/ 519 h 26"/>
                  <a:gd name="T44" fmla="*/ 9688 w 191"/>
                  <a:gd name="T45" fmla="*/ 662 h 2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1"/>
                  <a:gd name="T70" fmla="*/ 0 h 26"/>
                  <a:gd name="T71" fmla="*/ 191 w 191"/>
                  <a:gd name="T72" fmla="*/ 26 h 2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1" h="26">
                    <a:moveTo>
                      <a:pt x="191" y="14"/>
                    </a:moveTo>
                    <a:lnTo>
                      <a:pt x="191" y="22"/>
                    </a:lnTo>
                    <a:lnTo>
                      <a:pt x="132" y="19"/>
                    </a:lnTo>
                    <a:lnTo>
                      <a:pt x="126" y="21"/>
                    </a:lnTo>
                    <a:lnTo>
                      <a:pt x="117" y="24"/>
                    </a:lnTo>
                    <a:lnTo>
                      <a:pt x="105" y="26"/>
                    </a:lnTo>
                    <a:lnTo>
                      <a:pt x="94" y="26"/>
                    </a:lnTo>
                    <a:lnTo>
                      <a:pt x="82" y="24"/>
                    </a:lnTo>
                    <a:lnTo>
                      <a:pt x="70" y="21"/>
                    </a:lnTo>
                    <a:lnTo>
                      <a:pt x="61" y="19"/>
                    </a:lnTo>
                    <a:lnTo>
                      <a:pt x="55" y="16"/>
                    </a:lnTo>
                    <a:lnTo>
                      <a:pt x="0" y="11"/>
                    </a:lnTo>
                    <a:lnTo>
                      <a:pt x="0" y="2"/>
                    </a:lnTo>
                    <a:lnTo>
                      <a:pt x="56" y="5"/>
                    </a:lnTo>
                    <a:lnTo>
                      <a:pt x="62" y="3"/>
                    </a:lnTo>
                    <a:lnTo>
                      <a:pt x="70" y="0"/>
                    </a:lnTo>
                    <a:lnTo>
                      <a:pt x="80" y="0"/>
                    </a:lnTo>
                    <a:lnTo>
                      <a:pt x="91" y="0"/>
                    </a:lnTo>
                    <a:lnTo>
                      <a:pt x="105" y="2"/>
                    </a:lnTo>
                    <a:lnTo>
                      <a:pt x="120" y="3"/>
                    </a:lnTo>
                    <a:lnTo>
                      <a:pt x="129" y="8"/>
                    </a:lnTo>
                    <a:lnTo>
                      <a:pt x="136" y="11"/>
                    </a:lnTo>
                    <a:lnTo>
                      <a:pt x="191" y="14"/>
                    </a:lnTo>
                    <a:close/>
                  </a:path>
                </a:pathLst>
              </a:custGeom>
              <a:solidFill>
                <a:srgbClr val="B768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5" name="Freeform 875"/>
              <p:cNvSpPr>
                <a:spLocks/>
              </p:cNvSpPr>
              <p:nvPr/>
            </p:nvSpPr>
            <p:spPr bwMode="auto">
              <a:xfrm>
                <a:off x="1958" y="2123"/>
                <a:ext cx="306" cy="204"/>
              </a:xfrm>
              <a:custGeom>
                <a:avLst/>
                <a:gdLst>
                  <a:gd name="T0" fmla="*/ 2617 w 187"/>
                  <a:gd name="T1" fmla="*/ 0 h 125"/>
                  <a:gd name="T2" fmla="*/ 0 w 187"/>
                  <a:gd name="T3" fmla="*/ 5676 h 125"/>
                  <a:gd name="T4" fmla="*/ 9620 w 187"/>
                  <a:gd name="T5" fmla="*/ 6286 h 125"/>
                  <a:gd name="T6" fmla="*/ 9385 w 187"/>
                  <a:gd name="T7" fmla="*/ 6242 h 125"/>
                  <a:gd name="T8" fmla="*/ 8791 w 187"/>
                  <a:gd name="T9" fmla="*/ 6086 h 125"/>
                  <a:gd name="T10" fmla="*/ 8000 w 187"/>
                  <a:gd name="T11" fmla="*/ 5736 h 125"/>
                  <a:gd name="T12" fmla="*/ 6948 w 187"/>
                  <a:gd name="T13" fmla="*/ 5420 h 125"/>
                  <a:gd name="T14" fmla="*/ 5879 w 187"/>
                  <a:gd name="T15" fmla="*/ 4930 h 125"/>
                  <a:gd name="T16" fmla="*/ 4834 w 187"/>
                  <a:gd name="T17" fmla="*/ 4390 h 125"/>
                  <a:gd name="T18" fmla="*/ 4014 w 187"/>
                  <a:gd name="T19" fmla="*/ 3825 h 125"/>
                  <a:gd name="T20" fmla="*/ 3320 w 187"/>
                  <a:gd name="T21" fmla="*/ 3173 h 125"/>
                  <a:gd name="T22" fmla="*/ 2919 w 187"/>
                  <a:gd name="T23" fmla="*/ 2154 h 125"/>
                  <a:gd name="T24" fmla="*/ 2659 w 187"/>
                  <a:gd name="T25" fmla="*/ 1113 h 125"/>
                  <a:gd name="T26" fmla="*/ 2617 w 187"/>
                  <a:gd name="T27" fmla="*/ 300 h 125"/>
                  <a:gd name="T28" fmla="*/ 2617 w 187"/>
                  <a:gd name="T29" fmla="*/ 0 h 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7"/>
                  <a:gd name="T46" fmla="*/ 0 h 125"/>
                  <a:gd name="T47" fmla="*/ 187 w 187"/>
                  <a:gd name="T48" fmla="*/ 125 h 1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7" h="125">
                    <a:moveTo>
                      <a:pt x="51" y="0"/>
                    </a:moveTo>
                    <a:lnTo>
                      <a:pt x="0" y="113"/>
                    </a:lnTo>
                    <a:lnTo>
                      <a:pt x="187" y="125"/>
                    </a:lnTo>
                    <a:lnTo>
                      <a:pt x="183" y="124"/>
                    </a:lnTo>
                    <a:lnTo>
                      <a:pt x="171" y="121"/>
                    </a:lnTo>
                    <a:lnTo>
                      <a:pt x="156" y="114"/>
                    </a:lnTo>
                    <a:lnTo>
                      <a:pt x="135" y="108"/>
                    </a:lnTo>
                    <a:lnTo>
                      <a:pt x="114" y="98"/>
                    </a:lnTo>
                    <a:lnTo>
                      <a:pt x="94" y="87"/>
                    </a:lnTo>
                    <a:lnTo>
                      <a:pt x="78" y="76"/>
                    </a:lnTo>
                    <a:lnTo>
                      <a:pt x="65" y="63"/>
                    </a:lnTo>
                    <a:lnTo>
                      <a:pt x="57" y="43"/>
                    </a:lnTo>
                    <a:lnTo>
                      <a:pt x="52" y="22"/>
                    </a:lnTo>
                    <a:lnTo>
                      <a:pt x="51" y="6"/>
                    </a:lnTo>
                    <a:lnTo>
                      <a:pt x="51" y="0"/>
                    </a:lnTo>
                    <a:close/>
                  </a:path>
                </a:pathLst>
              </a:custGeom>
              <a:solidFill>
                <a:srgbClr val="E2A5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6" name="Freeform 876"/>
              <p:cNvSpPr>
                <a:spLocks/>
              </p:cNvSpPr>
              <p:nvPr/>
            </p:nvSpPr>
            <p:spPr bwMode="auto">
              <a:xfrm>
                <a:off x="3034" y="1132"/>
                <a:ext cx="331" cy="157"/>
              </a:xfrm>
              <a:custGeom>
                <a:avLst/>
                <a:gdLst>
                  <a:gd name="T0" fmla="*/ 0 w 203"/>
                  <a:gd name="T1" fmla="*/ 0 h 96"/>
                  <a:gd name="T2" fmla="*/ 10144 w 203"/>
                  <a:gd name="T3" fmla="*/ 2025 h 96"/>
                  <a:gd name="T4" fmla="*/ 6649 w 203"/>
                  <a:gd name="T5" fmla="*/ 4916 h 96"/>
                  <a:gd name="T6" fmla="*/ 0 w 203"/>
                  <a:gd name="T7" fmla="*/ 0 h 96"/>
                  <a:gd name="T8" fmla="*/ 0 60000 65536"/>
                  <a:gd name="T9" fmla="*/ 0 60000 65536"/>
                  <a:gd name="T10" fmla="*/ 0 60000 65536"/>
                  <a:gd name="T11" fmla="*/ 0 60000 65536"/>
                  <a:gd name="T12" fmla="*/ 0 w 203"/>
                  <a:gd name="T13" fmla="*/ 0 h 96"/>
                  <a:gd name="T14" fmla="*/ 203 w 203"/>
                  <a:gd name="T15" fmla="*/ 96 h 96"/>
                </a:gdLst>
                <a:ahLst/>
                <a:cxnLst>
                  <a:cxn ang="T8">
                    <a:pos x="T0" y="T1"/>
                  </a:cxn>
                  <a:cxn ang="T9">
                    <a:pos x="T2" y="T3"/>
                  </a:cxn>
                  <a:cxn ang="T10">
                    <a:pos x="T4" y="T5"/>
                  </a:cxn>
                  <a:cxn ang="T11">
                    <a:pos x="T6" y="T7"/>
                  </a:cxn>
                </a:cxnLst>
                <a:rect l="T12" t="T13" r="T14" b="T15"/>
                <a:pathLst>
                  <a:path w="203" h="96">
                    <a:moveTo>
                      <a:pt x="0" y="0"/>
                    </a:moveTo>
                    <a:lnTo>
                      <a:pt x="203" y="40"/>
                    </a:lnTo>
                    <a:lnTo>
                      <a:pt x="133" y="96"/>
                    </a:lnTo>
                    <a:lnTo>
                      <a:pt x="0" y="0"/>
                    </a:lnTo>
                    <a:close/>
                  </a:path>
                </a:pathLst>
              </a:custGeom>
              <a:solidFill>
                <a:srgbClr val="FFD6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7" name="Freeform 877"/>
              <p:cNvSpPr>
                <a:spLocks/>
              </p:cNvSpPr>
              <p:nvPr/>
            </p:nvSpPr>
            <p:spPr bwMode="auto">
              <a:xfrm>
                <a:off x="3272" y="2093"/>
                <a:ext cx="138" cy="481"/>
              </a:xfrm>
              <a:custGeom>
                <a:avLst/>
                <a:gdLst>
                  <a:gd name="T0" fmla="*/ 4464 w 84"/>
                  <a:gd name="T1" fmla="*/ 0 h 294"/>
                  <a:gd name="T2" fmla="*/ 0 w 84"/>
                  <a:gd name="T3" fmla="*/ 15094 h 294"/>
                  <a:gd name="T4" fmla="*/ 4464 w 84"/>
                  <a:gd name="T5" fmla="*/ 5639 h 294"/>
                  <a:gd name="T6" fmla="*/ 4464 w 84"/>
                  <a:gd name="T7" fmla="*/ 0 h 294"/>
                  <a:gd name="T8" fmla="*/ 0 60000 65536"/>
                  <a:gd name="T9" fmla="*/ 0 60000 65536"/>
                  <a:gd name="T10" fmla="*/ 0 60000 65536"/>
                  <a:gd name="T11" fmla="*/ 0 60000 65536"/>
                  <a:gd name="T12" fmla="*/ 0 w 84"/>
                  <a:gd name="T13" fmla="*/ 0 h 294"/>
                  <a:gd name="T14" fmla="*/ 84 w 84"/>
                  <a:gd name="T15" fmla="*/ 294 h 294"/>
                </a:gdLst>
                <a:ahLst/>
                <a:cxnLst>
                  <a:cxn ang="T8">
                    <a:pos x="T0" y="T1"/>
                  </a:cxn>
                  <a:cxn ang="T9">
                    <a:pos x="T2" y="T3"/>
                  </a:cxn>
                  <a:cxn ang="T10">
                    <a:pos x="T4" y="T5"/>
                  </a:cxn>
                  <a:cxn ang="T11">
                    <a:pos x="T6" y="T7"/>
                  </a:cxn>
                </a:cxnLst>
                <a:rect l="T12" t="T13" r="T14" b="T15"/>
                <a:pathLst>
                  <a:path w="84" h="294">
                    <a:moveTo>
                      <a:pt x="84" y="0"/>
                    </a:moveTo>
                    <a:lnTo>
                      <a:pt x="0" y="294"/>
                    </a:lnTo>
                    <a:lnTo>
                      <a:pt x="84" y="110"/>
                    </a:lnTo>
                    <a:lnTo>
                      <a:pt x="84" y="0"/>
                    </a:lnTo>
                    <a:close/>
                  </a:path>
                </a:pathLst>
              </a:custGeom>
              <a:solidFill>
                <a:srgbClr val="F2C1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8" name="Freeform 878"/>
              <p:cNvSpPr>
                <a:spLocks/>
              </p:cNvSpPr>
              <p:nvPr/>
            </p:nvSpPr>
            <p:spPr bwMode="auto">
              <a:xfrm>
                <a:off x="3289" y="2365"/>
                <a:ext cx="160" cy="591"/>
              </a:xfrm>
              <a:custGeom>
                <a:avLst/>
                <a:gdLst>
                  <a:gd name="T0" fmla="*/ 4945 w 98"/>
                  <a:gd name="T1" fmla="*/ 0 h 362"/>
                  <a:gd name="T2" fmla="*/ 4883 w 98"/>
                  <a:gd name="T3" fmla="*/ 741 h 362"/>
                  <a:gd name="T4" fmla="*/ 4697 w 98"/>
                  <a:gd name="T5" fmla="*/ 1672 h 362"/>
                  <a:gd name="T6" fmla="*/ 4547 w 98"/>
                  <a:gd name="T7" fmla="*/ 2637 h 362"/>
                  <a:gd name="T8" fmla="*/ 4305 w 98"/>
                  <a:gd name="T9" fmla="*/ 3582 h 362"/>
                  <a:gd name="T10" fmla="*/ 3922 w 98"/>
                  <a:gd name="T11" fmla="*/ 4638 h 362"/>
                  <a:gd name="T12" fmla="*/ 3433 w 98"/>
                  <a:gd name="T13" fmla="*/ 5752 h 362"/>
                  <a:gd name="T14" fmla="*/ 2877 w 98"/>
                  <a:gd name="T15" fmla="*/ 6948 h 362"/>
                  <a:gd name="T16" fmla="*/ 2237 w 98"/>
                  <a:gd name="T17" fmla="*/ 7972 h 362"/>
                  <a:gd name="T18" fmla="*/ 1912 w 98"/>
                  <a:gd name="T19" fmla="*/ 8321 h 362"/>
                  <a:gd name="T20" fmla="*/ 1576 w 98"/>
                  <a:gd name="T21" fmla="*/ 8710 h 362"/>
                  <a:gd name="T22" fmla="*/ 1370 w 98"/>
                  <a:gd name="T23" fmla="*/ 9185 h 362"/>
                  <a:gd name="T24" fmla="*/ 1210 w 98"/>
                  <a:gd name="T25" fmla="*/ 9582 h 362"/>
                  <a:gd name="T26" fmla="*/ 965 w 98"/>
                  <a:gd name="T27" fmla="*/ 10117 h 362"/>
                  <a:gd name="T28" fmla="*/ 800 w 98"/>
                  <a:gd name="T29" fmla="*/ 10648 h 362"/>
                  <a:gd name="T30" fmla="*/ 549 w 98"/>
                  <a:gd name="T31" fmla="*/ 11187 h 362"/>
                  <a:gd name="T32" fmla="*/ 454 w 98"/>
                  <a:gd name="T33" fmla="*/ 11735 h 362"/>
                  <a:gd name="T34" fmla="*/ 397 w 98"/>
                  <a:gd name="T35" fmla="*/ 12424 h 362"/>
                  <a:gd name="T36" fmla="*/ 397 w 98"/>
                  <a:gd name="T37" fmla="*/ 13105 h 362"/>
                  <a:gd name="T38" fmla="*/ 454 w 98"/>
                  <a:gd name="T39" fmla="*/ 13937 h 362"/>
                  <a:gd name="T40" fmla="*/ 549 w 98"/>
                  <a:gd name="T41" fmla="*/ 14599 h 362"/>
                  <a:gd name="T42" fmla="*/ 627 w 98"/>
                  <a:gd name="T43" fmla="*/ 15051 h 362"/>
                  <a:gd name="T44" fmla="*/ 717 w 98"/>
                  <a:gd name="T45" fmla="*/ 15586 h 362"/>
                  <a:gd name="T46" fmla="*/ 867 w 98"/>
                  <a:gd name="T47" fmla="*/ 16261 h 362"/>
                  <a:gd name="T48" fmla="*/ 1113 w 98"/>
                  <a:gd name="T49" fmla="*/ 16812 h 362"/>
                  <a:gd name="T50" fmla="*/ 1267 w 98"/>
                  <a:gd name="T51" fmla="*/ 17216 h 362"/>
                  <a:gd name="T52" fmla="*/ 1416 w 98"/>
                  <a:gd name="T53" fmla="*/ 17549 h 362"/>
                  <a:gd name="T54" fmla="*/ 1672 w 98"/>
                  <a:gd name="T55" fmla="*/ 17967 h 362"/>
                  <a:gd name="T56" fmla="*/ 1817 w 98"/>
                  <a:gd name="T57" fmla="*/ 18264 h 362"/>
                  <a:gd name="T58" fmla="*/ 1416 w 98"/>
                  <a:gd name="T59" fmla="*/ 17781 h 362"/>
                  <a:gd name="T60" fmla="*/ 1024 w 98"/>
                  <a:gd name="T61" fmla="*/ 17216 h 362"/>
                  <a:gd name="T62" fmla="*/ 717 w 98"/>
                  <a:gd name="T63" fmla="*/ 16610 h 362"/>
                  <a:gd name="T64" fmla="*/ 454 w 98"/>
                  <a:gd name="T65" fmla="*/ 15947 h 362"/>
                  <a:gd name="T66" fmla="*/ 300 w 98"/>
                  <a:gd name="T67" fmla="*/ 15387 h 362"/>
                  <a:gd name="T68" fmla="*/ 149 w 98"/>
                  <a:gd name="T69" fmla="*/ 14755 h 362"/>
                  <a:gd name="T70" fmla="*/ 56 w 98"/>
                  <a:gd name="T71" fmla="*/ 14186 h 362"/>
                  <a:gd name="T72" fmla="*/ 0 w 98"/>
                  <a:gd name="T73" fmla="*/ 13533 h 362"/>
                  <a:gd name="T74" fmla="*/ 0 w 98"/>
                  <a:gd name="T75" fmla="*/ 12837 h 362"/>
                  <a:gd name="T76" fmla="*/ 0 w 98"/>
                  <a:gd name="T77" fmla="*/ 12155 h 362"/>
                  <a:gd name="T78" fmla="*/ 149 w 98"/>
                  <a:gd name="T79" fmla="*/ 11474 h 362"/>
                  <a:gd name="T80" fmla="*/ 206 w 98"/>
                  <a:gd name="T81" fmla="*/ 10800 h 362"/>
                  <a:gd name="T82" fmla="*/ 454 w 98"/>
                  <a:gd name="T83" fmla="*/ 10117 h 362"/>
                  <a:gd name="T84" fmla="*/ 800 w 98"/>
                  <a:gd name="T85" fmla="*/ 9151 h 362"/>
                  <a:gd name="T86" fmla="*/ 1267 w 98"/>
                  <a:gd name="T87" fmla="*/ 8165 h 362"/>
                  <a:gd name="T88" fmla="*/ 1817 w 98"/>
                  <a:gd name="T89" fmla="*/ 7276 h 362"/>
                  <a:gd name="T90" fmla="*/ 2237 w 98"/>
                  <a:gd name="T91" fmla="*/ 6797 h 362"/>
                  <a:gd name="T92" fmla="*/ 2573 w 98"/>
                  <a:gd name="T93" fmla="*/ 6308 h 362"/>
                  <a:gd name="T94" fmla="*/ 2932 w 98"/>
                  <a:gd name="T95" fmla="*/ 5752 h 362"/>
                  <a:gd name="T96" fmla="*/ 3177 w 98"/>
                  <a:gd name="T97" fmla="*/ 5097 h 362"/>
                  <a:gd name="T98" fmla="*/ 3523 w 98"/>
                  <a:gd name="T99" fmla="*/ 4491 h 362"/>
                  <a:gd name="T100" fmla="*/ 3830 w 98"/>
                  <a:gd name="T101" fmla="*/ 3742 h 362"/>
                  <a:gd name="T102" fmla="*/ 4147 w 98"/>
                  <a:gd name="T103" fmla="*/ 3025 h 362"/>
                  <a:gd name="T104" fmla="*/ 4491 w 98"/>
                  <a:gd name="T105" fmla="*/ 2237 h 362"/>
                  <a:gd name="T106" fmla="*/ 4638 w 98"/>
                  <a:gd name="T107" fmla="*/ 1672 h 362"/>
                  <a:gd name="T108" fmla="*/ 4697 w 98"/>
                  <a:gd name="T109" fmla="*/ 1113 h 362"/>
                  <a:gd name="T110" fmla="*/ 4883 w 98"/>
                  <a:gd name="T111" fmla="*/ 549 h 362"/>
                  <a:gd name="T112" fmla="*/ 4945 w 98"/>
                  <a:gd name="T113" fmla="*/ 0 h 36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98"/>
                  <a:gd name="T172" fmla="*/ 0 h 362"/>
                  <a:gd name="T173" fmla="*/ 98 w 98"/>
                  <a:gd name="T174" fmla="*/ 362 h 36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98" h="362">
                    <a:moveTo>
                      <a:pt x="98" y="0"/>
                    </a:moveTo>
                    <a:lnTo>
                      <a:pt x="97" y="15"/>
                    </a:lnTo>
                    <a:lnTo>
                      <a:pt x="93" y="33"/>
                    </a:lnTo>
                    <a:lnTo>
                      <a:pt x="90" y="52"/>
                    </a:lnTo>
                    <a:lnTo>
                      <a:pt x="85" y="71"/>
                    </a:lnTo>
                    <a:lnTo>
                      <a:pt x="78" y="92"/>
                    </a:lnTo>
                    <a:lnTo>
                      <a:pt x="68" y="114"/>
                    </a:lnTo>
                    <a:lnTo>
                      <a:pt x="57" y="138"/>
                    </a:lnTo>
                    <a:lnTo>
                      <a:pt x="44" y="158"/>
                    </a:lnTo>
                    <a:lnTo>
                      <a:pt x="38" y="165"/>
                    </a:lnTo>
                    <a:lnTo>
                      <a:pt x="31" y="173"/>
                    </a:lnTo>
                    <a:lnTo>
                      <a:pt x="27" y="182"/>
                    </a:lnTo>
                    <a:lnTo>
                      <a:pt x="24" y="190"/>
                    </a:lnTo>
                    <a:lnTo>
                      <a:pt x="19" y="200"/>
                    </a:lnTo>
                    <a:lnTo>
                      <a:pt x="16" y="211"/>
                    </a:lnTo>
                    <a:lnTo>
                      <a:pt x="11" y="222"/>
                    </a:lnTo>
                    <a:lnTo>
                      <a:pt x="9" y="233"/>
                    </a:lnTo>
                    <a:lnTo>
                      <a:pt x="8" y="246"/>
                    </a:lnTo>
                    <a:lnTo>
                      <a:pt x="8" y="260"/>
                    </a:lnTo>
                    <a:lnTo>
                      <a:pt x="9" y="276"/>
                    </a:lnTo>
                    <a:lnTo>
                      <a:pt x="11" y="289"/>
                    </a:lnTo>
                    <a:lnTo>
                      <a:pt x="12" y="298"/>
                    </a:lnTo>
                    <a:lnTo>
                      <a:pt x="14" y="309"/>
                    </a:lnTo>
                    <a:lnTo>
                      <a:pt x="17" y="322"/>
                    </a:lnTo>
                    <a:lnTo>
                      <a:pt x="22" y="333"/>
                    </a:lnTo>
                    <a:lnTo>
                      <a:pt x="25" y="341"/>
                    </a:lnTo>
                    <a:lnTo>
                      <a:pt x="28" y="348"/>
                    </a:lnTo>
                    <a:lnTo>
                      <a:pt x="33" y="356"/>
                    </a:lnTo>
                    <a:lnTo>
                      <a:pt x="36" y="362"/>
                    </a:lnTo>
                    <a:lnTo>
                      <a:pt x="28" y="352"/>
                    </a:lnTo>
                    <a:lnTo>
                      <a:pt x="20" y="341"/>
                    </a:lnTo>
                    <a:lnTo>
                      <a:pt x="14" y="329"/>
                    </a:lnTo>
                    <a:lnTo>
                      <a:pt x="9" y="316"/>
                    </a:lnTo>
                    <a:lnTo>
                      <a:pt x="6" y="305"/>
                    </a:lnTo>
                    <a:lnTo>
                      <a:pt x="3" y="292"/>
                    </a:lnTo>
                    <a:lnTo>
                      <a:pt x="1" y="281"/>
                    </a:lnTo>
                    <a:lnTo>
                      <a:pt x="0" y="268"/>
                    </a:lnTo>
                    <a:lnTo>
                      <a:pt x="0" y="254"/>
                    </a:lnTo>
                    <a:lnTo>
                      <a:pt x="0" y="241"/>
                    </a:lnTo>
                    <a:lnTo>
                      <a:pt x="3" y="227"/>
                    </a:lnTo>
                    <a:lnTo>
                      <a:pt x="4" y="214"/>
                    </a:lnTo>
                    <a:lnTo>
                      <a:pt x="9" y="200"/>
                    </a:lnTo>
                    <a:lnTo>
                      <a:pt x="16" y="181"/>
                    </a:lnTo>
                    <a:lnTo>
                      <a:pt x="25" y="162"/>
                    </a:lnTo>
                    <a:lnTo>
                      <a:pt x="36" y="144"/>
                    </a:lnTo>
                    <a:lnTo>
                      <a:pt x="44" y="135"/>
                    </a:lnTo>
                    <a:lnTo>
                      <a:pt x="51" y="125"/>
                    </a:lnTo>
                    <a:lnTo>
                      <a:pt x="58" y="114"/>
                    </a:lnTo>
                    <a:lnTo>
                      <a:pt x="63" y="101"/>
                    </a:lnTo>
                    <a:lnTo>
                      <a:pt x="70" y="89"/>
                    </a:lnTo>
                    <a:lnTo>
                      <a:pt x="76" y="74"/>
                    </a:lnTo>
                    <a:lnTo>
                      <a:pt x="82" y="60"/>
                    </a:lnTo>
                    <a:lnTo>
                      <a:pt x="89" y="44"/>
                    </a:lnTo>
                    <a:lnTo>
                      <a:pt x="92" y="33"/>
                    </a:lnTo>
                    <a:lnTo>
                      <a:pt x="93" y="22"/>
                    </a:lnTo>
                    <a:lnTo>
                      <a:pt x="97" y="11"/>
                    </a:lnTo>
                    <a:lnTo>
                      <a:pt x="98" y="0"/>
                    </a:lnTo>
                    <a:close/>
                  </a:path>
                </a:pathLst>
              </a:custGeom>
              <a:solidFill>
                <a:srgbClr val="FFD1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9" name="Freeform 879"/>
              <p:cNvSpPr>
                <a:spLocks/>
              </p:cNvSpPr>
              <p:nvPr/>
            </p:nvSpPr>
            <p:spPr bwMode="auto">
              <a:xfrm>
                <a:off x="2901" y="1330"/>
                <a:ext cx="231" cy="435"/>
              </a:xfrm>
              <a:custGeom>
                <a:avLst/>
                <a:gdLst>
                  <a:gd name="T0" fmla="*/ 0 w 141"/>
                  <a:gd name="T1" fmla="*/ 0 h 266"/>
                  <a:gd name="T2" fmla="*/ 405 w 141"/>
                  <a:gd name="T3" fmla="*/ 13601 h 266"/>
                  <a:gd name="T4" fmla="*/ 483 w 141"/>
                  <a:gd name="T5" fmla="*/ 12396 h 266"/>
                  <a:gd name="T6" fmla="*/ 827 w 141"/>
                  <a:gd name="T7" fmla="*/ 9480 h 266"/>
                  <a:gd name="T8" fmla="*/ 1296 w 141"/>
                  <a:gd name="T9" fmla="*/ 6201 h 266"/>
                  <a:gd name="T10" fmla="*/ 2123 w 141"/>
                  <a:gd name="T11" fmla="*/ 3940 h 266"/>
                  <a:gd name="T12" fmla="*/ 2695 w 141"/>
                  <a:gd name="T13" fmla="*/ 3289 h 266"/>
                  <a:gd name="T14" fmla="*/ 3478 w 141"/>
                  <a:gd name="T15" fmla="*/ 2711 h 266"/>
                  <a:gd name="T16" fmla="*/ 4368 w 141"/>
                  <a:gd name="T17" fmla="*/ 2175 h 266"/>
                  <a:gd name="T18" fmla="*/ 5202 w 141"/>
                  <a:gd name="T19" fmla="*/ 1781 h 266"/>
                  <a:gd name="T20" fmla="*/ 6022 w 141"/>
                  <a:gd name="T21" fmla="*/ 1473 h 266"/>
                  <a:gd name="T22" fmla="*/ 6691 w 141"/>
                  <a:gd name="T23" fmla="*/ 1230 h 266"/>
                  <a:gd name="T24" fmla="*/ 7156 w 141"/>
                  <a:gd name="T25" fmla="*/ 1123 h 266"/>
                  <a:gd name="T26" fmla="*/ 7304 w 141"/>
                  <a:gd name="T27" fmla="*/ 1073 h 266"/>
                  <a:gd name="T28" fmla="*/ 0 w 141"/>
                  <a:gd name="T29" fmla="*/ 0 h 26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1"/>
                  <a:gd name="T46" fmla="*/ 0 h 266"/>
                  <a:gd name="T47" fmla="*/ 141 w 141"/>
                  <a:gd name="T48" fmla="*/ 266 h 26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1" h="266">
                    <a:moveTo>
                      <a:pt x="0" y="0"/>
                    </a:moveTo>
                    <a:lnTo>
                      <a:pt x="8" y="266"/>
                    </a:lnTo>
                    <a:lnTo>
                      <a:pt x="9" y="242"/>
                    </a:lnTo>
                    <a:lnTo>
                      <a:pt x="16" y="185"/>
                    </a:lnTo>
                    <a:lnTo>
                      <a:pt x="25" y="121"/>
                    </a:lnTo>
                    <a:lnTo>
                      <a:pt x="41" y="77"/>
                    </a:lnTo>
                    <a:lnTo>
                      <a:pt x="52" y="64"/>
                    </a:lnTo>
                    <a:lnTo>
                      <a:pt x="67" y="53"/>
                    </a:lnTo>
                    <a:lnTo>
                      <a:pt x="84" y="43"/>
                    </a:lnTo>
                    <a:lnTo>
                      <a:pt x="100" y="35"/>
                    </a:lnTo>
                    <a:lnTo>
                      <a:pt x="116" y="29"/>
                    </a:lnTo>
                    <a:lnTo>
                      <a:pt x="129" y="24"/>
                    </a:lnTo>
                    <a:lnTo>
                      <a:pt x="138" y="22"/>
                    </a:lnTo>
                    <a:lnTo>
                      <a:pt x="141" y="21"/>
                    </a:lnTo>
                    <a:lnTo>
                      <a:pt x="0" y="0"/>
                    </a:lnTo>
                    <a:close/>
                  </a:path>
                </a:pathLst>
              </a:custGeom>
              <a:solidFill>
                <a:srgbClr val="F9C6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cxnSp>
          <p:nvCxnSpPr>
            <p:cNvPr id="32" name="AutoShape 880"/>
            <p:cNvCxnSpPr>
              <a:cxnSpLocks noChangeShapeType="1"/>
              <a:endCxn id="445" idx="13"/>
            </p:cNvCxnSpPr>
            <p:nvPr/>
          </p:nvCxnSpPr>
          <p:spPr bwMode="auto">
            <a:xfrm flipV="1">
              <a:off x="3365" y="2653"/>
              <a:ext cx="577" cy="379"/>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pic>
          <p:nvPicPr>
            <p:cNvPr id="33" name="Picture 881" descr="j02235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1" y="2917"/>
              <a:ext cx="302"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Cloud"/>
            <p:cNvSpPr>
              <a:spLocks noEditPoints="1" noChangeArrowheads="1"/>
            </p:cNvSpPr>
            <p:nvPr/>
          </p:nvSpPr>
          <p:spPr bwMode="auto">
            <a:xfrm rot="19428392" flipH="1">
              <a:off x="129" y="2647"/>
              <a:ext cx="1141" cy="77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72 w 21600"/>
                <a:gd name="T13" fmla="*/ 3253 h 21600"/>
                <a:gd name="T14" fmla="*/ 17094 w 21600"/>
                <a:gd name="T15" fmla="*/ 1734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n-US" b="0">
                  <a:latin typeface="Tahoma" panose="020B0604030504040204" pitchFamily="34" charset="0"/>
                </a:rPr>
                <a:t>Further networks</a:t>
              </a:r>
            </a:p>
          </p:txBody>
        </p:sp>
        <p:sp>
          <p:nvSpPr>
            <p:cNvPr id="35" name="Text Box 883"/>
            <p:cNvSpPr txBox="1">
              <a:spLocks noChangeArrowheads="1"/>
            </p:cNvSpPr>
            <p:nvPr/>
          </p:nvSpPr>
          <p:spPr bwMode="auto">
            <a:xfrm>
              <a:off x="974" y="2654"/>
              <a:ext cx="731" cy="2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b="0">
                  <a:latin typeface="Tahoma" panose="020B0604030504040204" pitchFamily="34" charset="0"/>
                </a:rPr>
                <a:t>Gateways</a:t>
              </a:r>
            </a:p>
          </p:txBody>
        </p:sp>
        <p:cxnSp>
          <p:nvCxnSpPr>
            <p:cNvPr id="36" name="AutoShape 884"/>
            <p:cNvCxnSpPr>
              <a:cxnSpLocks noChangeShapeType="1"/>
            </p:cNvCxnSpPr>
            <p:nvPr/>
          </p:nvCxnSpPr>
          <p:spPr bwMode="auto">
            <a:xfrm>
              <a:off x="1443" y="2985"/>
              <a:ext cx="1070" cy="83"/>
            </a:xfrm>
            <a:prstGeom prst="straightConnector1">
              <a:avLst/>
            </a:prstGeom>
            <a:noFill/>
            <a:ln w="12700">
              <a:solidFill>
                <a:srgbClr val="003065"/>
              </a:solidFill>
              <a:round/>
              <a:headEnd/>
              <a:tailEnd/>
            </a:ln>
            <a:extLst>
              <a:ext uri="{909E8E84-426E-40DD-AFC4-6F175D3DCCD1}">
                <a14:hiddenFill xmlns:a14="http://schemas.microsoft.com/office/drawing/2010/main">
                  <a:noFill/>
                </a14:hiddenFill>
              </a:ext>
            </a:extLst>
          </p:spPr>
        </p:cxnSp>
        <p:cxnSp>
          <p:nvCxnSpPr>
            <p:cNvPr id="37" name="AutoShape 885"/>
            <p:cNvCxnSpPr>
              <a:cxnSpLocks noChangeShapeType="1"/>
              <a:stCxn id="500" idx="4"/>
            </p:cNvCxnSpPr>
            <p:nvPr/>
          </p:nvCxnSpPr>
          <p:spPr bwMode="auto">
            <a:xfrm flipH="1" flipV="1">
              <a:off x="1443" y="2985"/>
              <a:ext cx="361" cy="164"/>
            </a:xfrm>
            <a:prstGeom prst="straightConnector1">
              <a:avLst/>
            </a:prstGeom>
            <a:noFill/>
            <a:ln w="12700">
              <a:solidFill>
                <a:srgbClr val="003065"/>
              </a:solidFill>
              <a:round/>
              <a:headEnd/>
              <a:tailEnd/>
            </a:ln>
            <a:extLst>
              <a:ext uri="{909E8E84-426E-40DD-AFC4-6F175D3DCCD1}">
                <a14:hiddenFill xmlns:a14="http://schemas.microsoft.com/office/drawing/2010/main">
                  <a:noFill/>
                </a14:hiddenFill>
              </a:ext>
            </a:extLst>
          </p:spPr>
        </p:cxnSp>
      </p:grpSp>
      <p:sp>
        <p:nvSpPr>
          <p:cNvPr id="884" name="Rectangle 883"/>
          <p:cNvSpPr>
            <a:spLocks noChangeArrowheads="1"/>
          </p:cNvSpPr>
          <p:nvPr/>
        </p:nvSpPr>
        <p:spPr bwMode="auto">
          <a:xfrm>
            <a:off x="2357991" y="6553200"/>
            <a:ext cx="4524006" cy="460964"/>
          </a:xfrm>
          <a:prstGeom prst="rect">
            <a:avLst/>
          </a:prstGeom>
          <a:noFill/>
          <a:ln w="9525">
            <a:noFill/>
            <a:miter lim="800000"/>
            <a:headEnd/>
            <a:tailEnd/>
          </a:ln>
          <a:effectLst/>
        </p:spPr>
        <p:txBody>
          <a:bodyPr/>
          <a:lstStyle/>
          <a:p>
            <a:pPr algn="ctr" eaLnBrk="1" hangingPunct="1">
              <a:spcBef>
                <a:spcPct val="20000"/>
              </a:spcBef>
              <a:buSzPct val="75000"/>
              <a:defRPr/>
            </a:pPr>
            <a:r>
              <a:rPr lang="en-US" sz="1600" dirty="0" err="1" smtClean="0">
                <a:latin typeface="+mn-lt"/>
                <a:cs typeface="Times New Roman" pitchFamily="18" charset="0"/>
              </a:rPr>
              <a:t>Hình</a:t>
            </a:r>
            <a:r>
              <a:rPr lang="en-US" sz="1600" dirty="0" smtClean="0">
                <a:latin typeface="+mn-lt"/>
                <a:cs typeface="Times New Roman" pitchFamily="18" charset="0"/>
              </a:rPr>
              <a:t> 1.5 </a:t>
            </a:r>
            <a:r>
              <a:rPr lang="en-US" sz="1600" dirty="0" err="1" smtClean="0">
                <a:latin typeface="+mn-lt"/>
                <a:cs typeface="Times New Roman" pitchFamily="18" charset="0"/>
              </a:rPr>
              <a:t>Hạ</a:t>
            </a:r>
            <a:r>
              <a:rPr lang="en-US" sz="1600" dirty="0" smtClean="0">
                <a:latin typeface="+mn-lt"/>
                <a:cs typeface="Times New Roman" pitchFamily="18" charset="0"/>
              </a:rPr>
              <a:t> </a:t>
            </a:r>
            <a:r>
              <a:rPr lang="en-US" sz="1600" dirty="0" err="1" smtClean="0">
                <a:latin typeface="+mn-lt"/>
                <a:cs typeface="Times New Roman" pitchFamily="18" charset="0"/>
              </a:rPr>
              <a:t>tầng</a:t>
            </a:r>
            <a:r>
              <a:rPr lang="en-US" sz="1600" dirty="0" smtClean="0">
                <a:latin typeface="+mn-lt"/>
                <a:cs typeface="Times New Roman" pitchFamily="18" charset="0"/>
              </a:rPr>
              <a:t> </a:t>
            </a:r>
            <a:r>
              <a:rPr lang="en-US" sz="1600" dirty="0" err="1" smtClean="0">
                <a:latin typeface="+mn-lt"/>
                <a:cs typeface="Times New Roman" pitchFamily="18" charset="0"/>
              </a:rPr>
              <a:t>mạng</a:t>
            </a:r>
            <a:endParaRPr lang="en-US" sz="1600" dirty="0">
              <a:latin typeface="+mn-lt"/>
              <a:cs typeface="Times New Roman" pitchFamily="18" charset="0"/>
            </a:endParaRPr>
          </a:p>
        </p:txBody>
      </p:sp>
    </p:spTree>
    <p:extLst>
      <p:ext uri="{BB962C8B-B14F-4D97-AF65-F5344CB8AC3E}">
        <p14:creationId xmlns:p14="http://schemas.microsoft.com/office/powerpoint/2010/main" val="26712561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24</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j-lt"/>
              </a:rPr>
              <a:t>CHƯƠNG 1 – TỔNG QUAN VỀ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2"/>
              <a:defRPr/>
            </a:pPr>
            <a:r>
              <a:rPr lang="en-US" sz="2800" dirty="0" err="1" smtClean="0">
                <a:latin typeface="+mn-lt"/>
                <a:cs typeface="Times New Roman" pitchFamily="18" charset="0"/>
              </a:rPr>
              <a:t>Cơ</a:t>
            </a:r>
            <a:r>
              <a:rPr lang="en-US" sz="2800" dirty="0" smtClean="0">
                <a:latin typeface="+mn-lt"/>
                <a:cs typeface="Times New Roman" pitchFamily="18" charset="0"/>
              </a:rPr>
              <a:t> </a:t>
            </a:r>
            <a:r>
              <a:rPr lang="en-US" sz="2800" dirty="0" err="1" smtClean="0">
                <a:latin typeface="+mn-lt"/>
                <a:cs typeface="Times New Roman" pitchFamily="18" charset="0"/>
              </a:rPr>
              <a:t>sở</a:t>
            </a:r>
            <a:r>
              <a:rPr lang="en-US" sz="2800" dirty="0" smtClean="0">
                <a:latin typeface="+mn-lt"/>
                <a:cs typeface="Times New Roman" pitchFamily="18" charset="0"/>
              </a:rPr>
              <a:t> </a:t>
            </a:r>
            <a:r>
              <a:rPr lang="en-US" sz="2800" dirty="0" err="1" smtClean="0">
                <a:latin typeface="+mn-lt"/>
                <a:cs typeface="Times New Roman" pitchFamily="18" charset="0"/>
              </a:rPr>
              <a:t>hạ</a:t>
            </a:r>
            <a:r>
              <a:rPr lang="en-US" sz="2800" dirty="0" smtClean="0">
                <a:latin typeface="+mn-lt"/>
                <a:cs typeface="Times New Roman" pitchFamily="18" charset="0"/>
              </a:rPr>
              <a:t> </a:t>
            </a:r>
            <a:r>
              <a:rPr lang="en-US" sz="2800" dirty="0" err="1" smtClean="0">
                <a:latin typeface="+mn-lt"/>
                <a:cs typeface="Times New Roman" pitchFamily="18" charset="0"/>
              </a:rPr>
              <a:t>tầng</a:t>
            </a:r>
            <a:r>
              <a:rPr lang="en-US" sz="2800" dirty="0" smtClean="0">
                <a:latin typeface="+mn-lt"/>
                <a:cs typeface="Times New Roman" pitchFamily="18" charset="0"/>
              </a:rPr>
              <a:t> </a:t>
            </a:r>
            <a:r>
              <a:rPr lang="en-US" sz="2800" dirty="0" err="1" smtClean="0">
                <a:latin typeface="+mn-lt"/>
                <a:cs typeface="Times New Roman" pitchFamily="18" charset="0"/>
              </a:rPr>
              <a:t>và</a:t>
            </a:r>
            <a:r>
              <a:rPr lang="en-US" sz="2800" dirty="0" smtClean="0">
                <a:latin typeface="+mn-lt"/>
                <a:cs typeface="Times New Roman" pitchFamily="18" charset="0"/>
              </a:rPr>
              <a:t> </a:t>
            </a:r>
            <a:r>
              <a:rPr lang="en-US" sz="2800" dirty="0" err="1">
                <a:cs typeface="Times New Roman" pitchFamily="18" charset="0"/>
              </a:rPr>
              <a:t>c</a:t>
            </a:r>
            <a:r>
              <a:rPr lang="en-US" sz="2800" dirty="0" err="1" smtClean="0">
                <a:cs typeface="Times New Roman" pitchFamily="18" charset="0"/>
              </a:rPr>
              <a:t>ác</a:t>
            </a:r>
            <a:r>
              <a:rPr lang="en-US" sz="2800" dirty="0" smtClean="0">
                <a:cs typeface="Times New Roman" pitchFamily="18" charset="0"/>
              </a:rPr>
              <a:t> </a:t>
            </a:r>
            <a:r>
              <a:rPr lang="en-US" sz="2800" dirty="0" err="1">
                <a:cs typeface="Times New Roman" pitchFamily="18" charset="0"/>
              </a:rPr>
              <a:t>yêu</a:t>
            </a:r>
            <a:r>
              <a:rPr lang="en-US" sz="2800" dirty="0">
                <a:cs typeface="Times New Roman" pitchFamily="18" charset="0"/>
              </a:rPr>
              <a:t> </a:t>
            </a:r>
            <a:r>
              <a:rPr lang="en-US" sz="2800" dirty="0" err="1">
                <a:cs typeface="Times New Roman" pitchFamily="18" charset="0"/>
              </a:rPr>
              <a:t>cầu</a:t>
            </a:r>
            <a:r>
              <a:rPr lang="en-US" sz="2800" dirty="0">
                <a:cs typeface="Times New Roman" pitchFamily="18" charset="0"/>
              </a:rPr>
              <a:t> </a:t>
            </a:r>
            <a:r>
              <a:rPr lang="en-US" sz="2800" dirty="0" err="1">
                <a:cs typeface="Times New Roman" pitchFamily="18" charset="0"/>
              </a:rPr>
              <a:t>của</a:t>
            </a:r>
            <a:r>
              <a:rPr lang="en-US" sz="2800" dirty="0">
                <a:cs typeface="Times New Roman" pitchFamily="18" charset="0"/>
              </a:rPr>
              <a:t> </a:t>
            </a:r>
            <a:r>
              <a:rPr lang="en-US" sz="2800" dirty="0" err="1">
                <a:cs typeface="Times New Roman" pitchFamily="18" charset="0"/>
              </a:rPr>
              <a:t>Mạng</a:t>
            </a:r>
            <a:r>
              <a:rPr lang="en-US" sz="2800" dirty="0">
                <a:cs typeface="Times New Roman" pitchFamily="18" charset="0"/>
              </a:rPr>
              <a:t> </a:t>
            </a:r>
            <a:r>
              <a:rPr lang="en-US" sz="2800" dirty="0" err="1">
                <a:cs typeface="Times New Roman" pitchFamily="18" charset="0"/>
              </a:rPr>
              <a:t>cảm</a:t>
            </a:r>
            <a:r>
              <a:rPr lang="en-US" sz="2800" dirty="0">
                <a:cs typeface="Times New Roman" pitchFamily="18" charset="0"/>
              </a:rPr>
              <a:t> </a:t>
            </a:r>
            <a:r>
              <a:rPr lang="en-US" sz="2800" dirty="0" err="1" smtClean="0">
                <a:cs typeface="Times New Roman" pitchFamily="18" charset="0"/>
              </a:rPr>
              <a:t>biến</a:t>
            </a:r>
            <a:endParaRPr lang="en-US" sz="2800" dirty="0">
              <a:latin typeface="+mn-lt"/>
              <a:cs typeface="Times New Roman" pitchFamily="18" charset="0"/>
            </a:endParaRPr>
          </a:p>
          <a:p>
            <a:pPr lvl="1" indent="-457200" algn="just" eaLnBrk="1" hangingPunct="1">
              <a:spcBef>
                <a:spcPct val="20000"/>
              </a:spcBef>
              <a:buSzPct val="75000"/>
              <a:buFont typeface="Arial" panose="020B0604020202020204" pitchFamily="34" charset="0"/>
              <a:buChar char="−"/>
              <a:defRPr/>
            </a:pPr>
            <a:r>
              <a:rPr lang="vi-VN" sz="2000" dirty="0">
                <a:cs typeface="Times New Roman" pitchFamily="18" charset="0"/>
              </a:rPr>
              <a:t>Mạng cảm biến phải thu thập được dữ liệu để phản hồi lại người dùng. </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Tùy </a:t>
            </a:r>
            <a:r>
              <a:rPr lang="vi-VN" sz="2000" dirty="0">
                <a:latin typeface="+mn-lt"/>
                <a:cs typeface="Times New Roman" pitchFamily="18" charset="0"/>
              </a:rPr>
              <a:t>theo ứng dụng, các nút này sẽ có một số yêu cầu nhất định như: </a:t>
            </a: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en-US" sz="2000" dirty="0">
                <a:latin typeface="+mn-lt"/>
                <a:cs typeface="Times New Roman" pitchFamily="18" charset="0"/>
              </a:rPr>
              <a:t>G</a:t>
            </a:r>
            <a:r>
              <a:rPr lang="vi-VN" sz="2000" dirty="0" smtClean="0">
                <a:latin typeface="+mn-lt"/>
                <a:cs typeface="Times New Roman" pitchFamily="18" charset="0"/>
              </a:rPr>
              <a:t>iá </a:t>
            </a:r>
            <a:r>
              <a:rPr lang="vi-VN" sz="2000" dirty="0">
                <a:latin typeface="+mn-lt"/>
                <a:cs typeface="Times New Roman" pitchFamily="18" charset="0"/>
              </a:rPr>
              <a:t>thành thấp, kích </a:t>
            </a:r>
            <a:r>
              <a:rPr lang="vi-VN" sz="2000" dirty="0" smtClean="0">
                <a:latin typeface="+mn-lt"/>
                <a:cs typeface="Times New Roman" pitchFamily="18" charset="0"/>
              </a:rPr>
              <a:t>thư</a:t>
            </a:r>
            <a:r>
              <a:rPr lang="en-US" sz="2000" dirty="0" smtClean="0">
                <a:latin typeface="+mn-lt"/>
                <a:cs typeface="Times New Roman" pitchFamily="18" charset="0"/>
              </a:rPr>
              <a:t>ớ</a:t>
            </a:r>
            <a:r>
              <a:rPr lang="vi-VN" sz="2000" dirty="0" smtClean="0">
                <a:latin typeface="+mn-lt"/>
                <a:cs typeface="Times New Roman" pitchFamily="18" charset="0"/>
              </a:rPr>
              <a:t>c nh</a:t>
            </a:r>
            <a:r>
              <a:rPr lang="en-US" sz="2000" dirty="0" smtClean="0">
                <a:latin typeface="+mn-lt"/>
                <a:cs typeface="Times New Roman" pitchFamily="18" charset="0"/>
              </a:rPr>
              <a:t>ỏ</a:t>
            </a:r>
          </a:p>
          <a:p>
            <a:pPr marL="914400" lvl="1" indent="-457200" algn="just" eaLnBrk="1" hangingPunct="1">
              <a:spcBef>
                <a:spcPct val="20000"/>
              </a:spcBef>
              <a:buSzPct val="75000"/>
              <a:buFont typeface="Wingdings" panose="05000000000000000000" pitchFamily="2" charset="2"/>
              <a:buChar char="Ø"/>
              <a:defRPr/>
            </a:pPr>
            <a:r>
              <a:rPr lang="en-US" sz="2000" dirty="0">
                <a:latin typeface="+mn-lt"/>
                <a:cs typeface="Times New Roman" pitchFamily="18" charset="0"/>
              </a:rPr>
              <a:t>T</a:t>
            </a:r>
            <a:r>
              <a:rPr lang="vi-VN" sz="2000" dirty="0" smtClean="0">
                <a:latin typeface="+mn-lt"/>
                <a:cs typeface="Times New Roman" pitchFamily="18" charset="0"/>
              </a:rPr>
              <a:t>iêu </a:t>
            </a:r>
            <a:r>
              <a:rPr lang="vi-VN" sz="2000" dirty="0">
                <a:latin typeface="+mn-lt"/>
                <a:cs typeface="Times New Roman" pitchFamily="18" charset="0"/>
              </a:rPr>
              <a:t>thụ </a:t>
            </a:r>
            <a:r>
              <a:rPr lang="en-US" sz="2000" dirty="0" err="1" smtClean="0">
                <a:latin typeface="+mn-lt"/>
                <a:cs typeface="Times New Roman" pitchFamily="18" charset="0"/>
              </a:rPr>
              <a:t>năng</a:t>
            </a:r>
            <a:r>
              <a:rPr lang="vi-VN" sz="2000" dirty="0" smtClean="0">
                <a:latin typeface="+mn-lt"/>
                <a:cs typeface="Times New Roman" pitchFamily="18" charset="0"/>
              </a:rPr>
              <a:t> </a:t>
            </a:r>
            <a:r>
              <a:rPr lang="vi-VN" sz="2000" dirty="0">
                <a:latin typeface="+mn-lt"/>
                <a:cs typeface="Times New Roman" pitchFamily="18" charset="0"/>
              </a:rPr>
              <a:t>lượng hiệu </a:t>
            </a:r>
            <a:r>
              <a:rPr lang="vi-VN" sz="2000" dirty="0" smtClean="0">
                <a:latin typeface="+mn-lt"/>
                <a:cs typeface="Times New Roman" pitchFamily="18" charset="0"/>
              </a:rPr>
              <a:t>quả</a:t>
            </a: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en-US" sz="2000" dirty="0">
                <a:latin typeface="+mn-lt"/>
                <a:cs typeface="Times New Roman" pitchFamily="18" charset="0"/>
              </a:rPr>
              <a:t>C</a:t>
            </a:r>
            <a:r>
              <a:rPr lang="vi-VN" sz="2000" dirty="0" smtClean="0">
                <a:latin typeface="+mn-lt"/>
                <a:cs typeface="Times New Roman" pitchFamily="18" charset="0"/>
              </a:rPr>
              <a:t>ó </a:t>
            </a:r>
            <a:r>
              <a:rPr lang="vi-VN" sz="2000" dirty="0">
                <a:latin typeface="+mn-lt"/>
                <a:cs typeface="Times New Roman" pitchFamily="18" charset="0"/>
              </a:rPr>
              <a:t>khả năng tính toán, bộ </a:t>
            </a:r>
            <a:r>
              <a:rPr lang="vi-VN" sz="2000" dirty="0" smtClean="0">
                <a:latin typeface="+mn-lt"/>
                <a:cs typeface="Times New Roman" pitchFamily="18" charset="0"/>
              </a:rPr>
              <a:t>nh</a:t>
            </a:r>
            <a:r>
              <a:rPr lang="en-US" sz="2000" dirty="0" smtClean="0">
                <a:latin typeface="+mn-lt"/>
                <a:cs typeface="Times New Roman" pitchFamily="18" charset="0"/>
              </a:rPr>
              <a:t>ớ</a:t>
            </a:r>
            <a:r>
              <a:rPr lang="vi-VN" sz="2000" dirty="0" smtClean="0">
                <a:latin typeface="+mn-lt"/>
                <a:cs typeface="Times New Roman" pitchFamily="18" charset="0"/>
              </a:rPr>
              <a:t> </a:t>
            </a:r>
            <a:r>
              <a:rPr lang="vi-VN" sz="2000" dirty="0">
                <a:latin typeface="+mn-lt"/>
                <a:cs typeface="Times New Roman" pitchFamily="18" charset="0"/>
              </a:rPr>
              <a:t>đủ để lưu </a:t>
            </a:r>
            <a:r>
              <a:rPr lang="vi-VN" sz="2000" dirty="0" smtClean="0">
                <a:latin typeface="+mn-lt"/>
                <a:cs typeface="Times New Roman" pitchFamily="18" charset="0"/>
              </a:rPr>
              <a:t>tr</a:t>
            </a:r>
            <a:r>
              <a:rPr lang="en-US" sz="2000" dirty="0" smtClean="0">
                <a:latin typeface="+mn-lt"/>
                <a:cs typeface="Times New Roman" pitchFamily="18" charset="0"/>
              </a:rPr>
              <a:t>ữ</a:t>
            </a:r>
            <a:endParaRPr lang="en-US" sz="2000" dirty="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en-US" sz="2000" dirty="0" smtClean="0">
                <a:latin typeface="+mn-lt"/>
                <a:cs typeface="Times New Roman" pitchFamily="18" charset="0"/>
              </a:rPr>
              <a:t>C</a:t>
            </a:r>
            <a:r>
              <a:rPr lang="vi-VN" sz="2000" dirty="0" smtClean="0">
                <a:latin typeface="+mn-lt"/>
                <a:cs typeface="Times New Roman" pitchFamily="18" charset="0"/>
              </a:rPr>
              <a:t>ó </a:t>
            </a:r>
            <a:r>
              <a:rPr lang="vi-VN" sz="2000" dirty="0">
                <a:latin typeface="+mn-lt"/>
                <a:cs typeface="Times New Roman" pitchFamily="18" charset="0"/>
              </a:rPr>
              <a:t>thể cảm biến, thu thập các thông số từ môi trường chính xác </a:t>
            </a:r>
            <a:endParaRPr lang="en-US" sz="2000" dirty="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en-US" sz="2000" dirty="0">
                <a:latin typeface="+mn-lt"/>
                <a:cs typeface="Times New Roman" pitchFamily="18" charset="0"/>
              </a:rPr>
              <a:t>Đ</a:t>
            </a:r>
            <a:r>
              <a:rPr lang="vi-VN" sz="2000" dirty="0" smtClean="0">
                <a:latin typeface="+mn-lt"/>
                <a:cs typeface="Times New Roman" pitchFamily="18" charset="0"/>
              </a:rPr>
              <a:t>ể </a:t>
            </a:r>
            <a:r>
              <a:rPr lang="vi-VN" sz="2000" dirty="0">
                <a:latin typeface="+mn-lt"/>
                <a:cs typeface="Times New Roman" pitchFamily="18" charset="0"/>
              </a:rPr>
              <a:t>truyền thông đến các nút lân cận thì các nút cảm biến phải có khả năng thu phát </a:t>
            </a:r>
            <a:r>
              <a:rPr lang="vi-VN" sz="2000" dirty="0" smtClean="0">
                <a:latin typeface="+mn-lt"/>
                <a:cs typeface="Times New Roman" pitchFamily="18" charset="0"/>
              </a:rPr>
              <a:t>tốt</a:t>
            </a:r>
            <a:r>
              <a:rPr lang="vi-VN" sz="2000" dirty="0">
                <a:latin typeface="+mn-lt"/>
                <a:cs typeface="Times New Roman" pitchFamily="18" charset="0"/>
              </a:rPr>
              <a:t>.</a:t>
            </a:r>
            <a:endParaRPr lang="en-US" sz="2000" dirty="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a:cs typeface="Times New Roman" pitchFamily="18" charset="0"/>
              </a:rPr>
              <a:t>Để cấu thành mạng cảm biến trước hết phải chế tạo, xây dựng và phát triển các nút. </a:t>
            </a:r>
            <a:endParaRPr lang="en-US" sz="2000" dirty="0">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endParaRPr lang="en-US" sz="2000" dirty="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endParaRPr lang="en-US" sz="2000" dirty="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endParaRPr lang="en-US" sz="2000" dirty="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endParaRPr lang="en-US" sz="2000" dirty="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endParaRPr lang="en-US" sz="3000" dirty="0">
              <a:latin typeface="+mn-lt"/>
              <a:cs typeface="Times New Roman" pitchFamily="18" charset="0"/>
            </a:endParaRPr>
          </a:p>
        </p:txBody>
      </p:sp>
    </p:spTree>
    <p:extLst>
      <p:ext uri="{BB962C8B-B14F-4D97-AF65-F5344CB8AC3E}">
        <p14:creationId xmlns:p14="http://schemas.microsoft.com/office/powerpoint/2010/main" val="27113903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25</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j-lt"/>
              </a:rPr>
              <a:t>CHƯƠNG 1 – TỔNG QUAN VỀ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2"/>
              <a:defRPr/>
            </a:pPr>
            <a:r>
              <a:rPr lang="en-US" sz="2800" dirty="0" err="1">
                <a:cs typeface="Times New Roman" pitchFamily="18" charset="0"/>
              </a:rPr>
              <a:t>Cơ</a:t>
            </a:r>
            <a:r>
              <a:rPr lang="en-US" sz="2800" dirty="0">
                <a:cs typeface="Times New Roman" pitchFamily="18" charset="0"/>
              </a:rPr>
              <a:t> </a:t>
            </a:r>
            <a:r>
              <a:rPr lang="en-US" sz="2800" dirty="0" err="1">
                <a:cs typeface="Times New Roman" pitchFamily="18" charset="0"/>
              </a:rPr>
              <a:t>sở</a:t>
            </a:r>
            <a:r>
              <a:rPr lang="en-US" sz="2800" dirty="0">
                <a:cs typeface="Times New Roman" pitchFamily="18" charset="0"/>
              </a:rPr>
              <a:t> </a:t>
            </a:r>
            <a:r>
              <a:rPr lang="en-US" sz="2800" dirty="0" err="1">
                <a:cs typeface="Times New Roman" pitchFamily="18" charset="0"/>
              </a:rPr>
              <a:t>hạ</a:t>
            </a:r>
            <a:r>
              <a:rPr lang="en-US" sz="2800" dirty="0">
                <a:cs typeface="Times New Roman" pitchFamily="18" charset="0"/>
              </a:rPr>
              <a:t> </a:t>
            </a:r>
            <a:r>
              <a:rPr lang="en-US" sz="2800" dirty="0" err="1">
                <a:cs typeface="Times New Roman" pitchFamily="18" charset="0"/>
              </a:rPr>
              <a:t>tầng</a:t>
            </a:r>
            <a:r>
              <a:rPr lang="en-US" sz="2800" dirty="0">
                <a:cs typeface="Times New Roman" pitchFamily="18" charset="0"/>
              </a:rPr>
              <a:t> </a:t>
            </a:r>
            <a:r>
              <a:rPr lang="en-US" sz="2800" dirty="0" err="1">
                <a:cs typeface="Times New Roman" pitchFamily="18" charset="0"/>
              </a:rPr>
              <a:t>và</a:t>
            </a:r>
            <a:r>
              <a:rPr lang="en-US" sz="2800" dirty="0">
                <a:cs typeface="Times New Roman" pitchFamily="18" charset="0"/>
              </a:rPr>
              <a:t> </a:t>
            </a:r>
            <a:r>
              <a:rPr lang="en-US" sz="2800" dirty="0" err="1">
                <a:cs typeface="Times New Roman" pitchFamily="18" charset="0"/>
              </a:rPr>
              <a:t>các</a:t>
            </a:r>
            <a:r>
              <a:rPr lang="en-US" sz="2800" dirty="0">
                <a:cs typeface="Times New Roman" pitchFamily="18" charset="0"/>
              </a:rPr>
              <a:t> </a:t>
            </a:r>
            <a:r>
              <a:rPr lang="en-US" sz="2800" dirty="0" err="1">
                <a:cs typeface="Times New Roman" pitchFamily="18" charset="0"/>
              </a:rPr>
              <a:t>yêu</a:t>
            </a:r>
            <a:r>
              <a:rPr lang="en-US" sz="2800" dirty="0">
                <a:cs typeface="Times New Roman" pitchFamily="18" charset="0"/>
              </a:rPr>
              <a:t> </a:t>
            </a:r>
            <a:r>
              <a:rPr lang="en-US" sz="2800" dirty="0" err="1">
                <a:cs typeface="Times New Roman" pitchFamily="18" charset="0"/>
              </a:rPr>
              <a:t>cầu</a:t>
            </a:r>
            <a:r>
              <a:rPr lang="en-US" sz="2800" dirty="0">
                <a:cs typeface="Times New Roman" pitchFamily="18" charset="0"/>
              </a:rPr>
              <a:t> </a:t>
            </a:r>
            <a:r>
              <a:rPr lang="en-US" sz="2800" dirty="0" err="1">
                <a:cs typeface="Times New Roman" pitchFamily="18" charset="0"/>
              </a:rPr>
              <a:t>của</a:t>
            </a:r>
            <a:r>
              <a:rPr lang="en-US" sz="2800" dirty="0">
                <a:cs typeface="Times New Roman" pitchFamily="18" charset="0"/>
              </a:rPr>
              <a:t> </a:t>
            </a:r>
            <a:r>
              <a:rPr lang="en-US" sz="2800" dirty="0" err="1">
                <a:cs typeface="Times New Roman" pitchFamily="18" charset="0"/>
              </a:rPr>
              <a:t>Mạng</a:t>
            </a:r>
            <a:r>
              <a:rPr lang="en-US" sz="2800" dirty="0">
                <a:cs typeface="Times New Roman" pitchFamily="18" charset="0"/>
              </a:rPr>
              <a:t> </a:t>
            </a:r>
            <a:r>
              <a:rPr lang="en-US" sz="2800" dirty="0" err="1">
                <a:cs typeface="Times New Roman" pitchFamily="18" charset="0"/>
              </a:rPr>
              <a:t>cảm</a:t>
            </a:r>
            <a:r>
              <a:rPr lang="en-US" sz="2800" dirty="0">
                <a:cs typeface="Times New Roman" pitchFamily="18" charset="0"/>
              </a:rPr>
              <a:t> </a:t>
            </a:r>
            <a:r>
              <a:rPr lang="en-US" sz="2800" dirty="0" err="1" smtClean="0">
                <a:cs typeface="Times New Roman" pitchFamily="18" charset="0"/>
              </a:rPr>
              <a:t>biến</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phải</a:t>
            </a:r>
            <a:r>
              <a:rPr lang="vi-VN" sz="2000" dirty="0" smtClean="0">
                <a:latin typeface="+mn-lt"/>
                <a:cs typeface="Times New Roman" pitchFamily="18" charset="0"/>
              </a:rPr>
              <a:t> bao gồm các thành phần (hình 1.1)</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vi-VN" sz="2000" dirty="0">
                <a:cs typeface="Times New Roman" pitchFamily="18" charset="0"/>
              </a:rPr>
              <a:t>Bộ c</a:t>
            </a:r>
            <a:r>
              <a:rPr lang="en-US" sz="2000" dirty="0" err="1">
                <a:cs typeface="Times New Roman" pitchFamily="18" charset="0"/>
              </a:rPr>
              <a:t>ảm</a:t>
            </a:r>
            <a:r>
              <a:rPr lang="en-US" sz="2000" dirty="0">
                <a:cs typeface="Times New Roman" pitchFamily="18" charset="0"/>
              </a:rPr>
              <a:t> </a:t>
            </a:r>
            <a:r>
              <a:rPr lang="en-US" sz="2000" dirty="0" err="1">
                <a:cs typeface="Times New Roman" pitchFamily="18" charset="0"/>
              </a:rPr>
              <a:t>biến</a:t>
            </a:r>
            <a:r>
              <a:rPr lang="vi-VN" sz="2000" dirty="0">
                <a:cs typeface="Times New Roman" pitchFamily="18" charset="0"/>
              </a:rPr>
              <a:t> (Sensing unit</a:t>
            </a:r>
            <a:r>
              <a:rPr lang="vi-VN" sz="2000" dirty="0" smtClean="0">
                <a:cs typeface="Times New Roman" pitchFamily="18" charset="0"/>
              </a:rPr>
              <a:t>)</a:t>
            </a:r>
            <a:endParaRPr lang="vi-VN"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Bộ</a:t>
            </a:r>
            <a:r>
              <a:rPr lang="en-US" sz="2000" dirty="0" smtClean="0">
                <a:latin typeface="+mn-lt"/>
                <a:cs typeface="Times New Roman" pitchFamily="18" charset="0"/>
              </a:rPr>
              <a:t> </a:t>
            </a:r>
            <a:r>
              <a:rPr lang="en-US" sz="2000" dirty="0" err="1" smtClean="0">
                <a:latin typeface="+mn-lt"/>
                <a:cs typeface="Times New Roman" pitchFamily="18" charset="0"/>
              </a:rPr>
              <a:t>xử</a:t>
            </a:r>
            <a:r>
              <a:rPr lang="en-US" sz="2000" dirty="0" smtClean="0">
                <a:latin typeface="+mn-lt"/>
                <a:cs typeface="Times New Roman" pitchFamily="18" charset="0"/>
              </a:rPr>
              <a:t> </a:t>
            </a:r>
            <a:r>
              <a:rPr lang="en-US" sz="2000" dirty="0" err="1" smtClean="0">
                <a:latin typeface="+mn-lt"/>
                <a:cs typeface="Times New Roman" pitchFamily="18" charset="0"/>
              </a:rPr>
              <a:t>lý</a:t>
            </a:r>
            <a:r>
              <a:rPr lang="vi-VN" sz="2000" dirty="0" smtClean="0">
                <a:latin typeface="+mn-lt"/>
                <a:cs typeface="Times New Roman" pitchFamily="18" charset="0"/>
              </a:rPr>
              <a:t> (Processing Unit)</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Bộ</a:t>
            </a:r>
            <a:r>
              <a:rPr lang="en-US" sz="2000" dirty="0" smtClean="0">
                <a:latin typeface="+mn-lt"/>
                <a:cs typeface="Times New Roman" pitchFamily="18" charset="0"/>
              </a:rPr>
              <a:t> </a:t>
            </a:r>
            <a:r>
              <a:rPr lang="en-US" sz="2000" dirty="0" err="1" smtClean="0">
                <a:latin typeface="+mn-lt"/>
                <a:cs typeface="Times New Roman" pitchFamily="18" charset="0"/>
              </a:rPr>
              <a:t>nhớ</a:t>
            </a:r>
            <a:r>
              <a:rPr lang="en-US" sz="2000" dirty="0" smtClean="0">
                <a:latin typeface="+mn-lt"/>
                <a:cs typeface="Times New Roman" pitchFamily="18" charset="0"/>
              </a:rPr>
              <a:t>/</a:t>
            </a:r>
            <a:r>
              <a:rPr lang="en-US" sz="2000" dirty="0" err="1" smtClean="0">
                <a:latin typeface="+mn-lt"/>
                <a:cs typeface="Times New Roman" pitchFamily="18" charset="0"/>
              </a:rPr>
              <a:t>lưu</a:t>
            </a:r>
            <a:r>
              <a:rPr lang="en-US" sz="2000" dirty="0" smtClean="0">
                <a:latin typeface="+mn-lt"/>
                <a:cs typeface="Times New Roman" pitchFamily="18" charset="0"/>
              </a:rPr>
              <a:t> </a:t>
            </a:r>
            <a:r>
              <a:rPr lang="en-US" sz="2000" dirty="0" err="1" smtClean="0">
                <a:latin typeface="+mn-lt"/>
                <a:cs typeface="Times New Roman" pitchFamily="18" charset="0"/>
              </a:rPr>
              <a:t>trữ</a:t>
            </a:r>
            <a:r>
              <a:rPr lang="vi-VN" sz="2000" dirty="0" smtClean="0">
                <a:latin typeface="+mn-lt"/>
                <a:cs typeface="Times New Roman" pitchFamily="18" charset="0"/>
              </a:rPr>
              <a:t> (</a:t>
            </a:r>
            <a:r>
              <a:rPr lang="en-US" sz="2000" smtClean="0">
                <a:latin typeface="+mn-lt"/>
                <a:cs typeface="Times New Roman" pitchFamily="18" charset="0"/>
              </a:rPr>
              <a:t>Memory Unit</a:t>
            </a:r>
            <a:r>
              <a:rPr lang="vi-VN" sz="2000" smtClean="0">
                <a:latin typeface="+mn-lt"/>
                <a:cs typeface="Times New Roman" pitchFamily="18" charset="0"/>
              </a:rPr>
              <a:t>)</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Bộ</a:t>
            </a:r>
            <a:r>
              <a:rPr lang="en-US" sz="2000" dirty="0" smtClean="0">
                <a:latin typeface="+mn-lt"/>
                <a:cs typeface="Times New Roman" pitchFamily="18" charset="0"/>
              </a:rPr>
              <a:t> </a:t>
            </a:r>
            <a:r>
              <a:rPr lang="en-US" sz="2000" dirty="0" err="1" smtClean="0">
                <a:latin typeface="+mn-lt"/>
                <a:cs typeface="Times New Roman" pitchFamily="18" charset="0"/>
              </a:rPr>
              <a:t>thu</a:t>
            </a:r>
            <a:r>
              <a:rPr lang="en-US" sz="2000" dirty="0" smtClean="0">
                <a:latin typeface="+mn-lt"/>
                <a:cs typeface="Times New Roman" pitchFamily="18" charset="0"/>
              </a:rPr>
              <a:t> </a:t>
            </a:r>
            <a:r>
              <a:rPr lang="en-US" sz="2000" dirty="0" err="1" smtClean="0">
                <a:latin typeface="+mn-lt"/>
                <a:cs typeface="Times New Roman" pitchFamily="18" charset="0"/>
              </a:rPr>
              <a:t>phát</a:t>
            </a:r>
            <a:r>
              <a:rPr lang="en-US" sz="2000" dirty="0" smtClean="0">
                <a:latin typeface="+mn-lt"/>
                <a:cs typeface="Times New Roman" pitchFamily="18" charset="0"/>
              </a:rPr>
              <a:t> (</a:t>
            </a:r>
            <a:r>
              <a:rPr lang="en-US" sz="2000" dirty="0" err="1" smtClean="0">
                <a:latin typeface="+mn-lt"/>
                <a:cs typeface="Times New Roman" pitchFamily="18" charset="0"/>
              </a:rPr>
              <a:t>vô</a:t>
            </a:r>
            <a:r>
              <a:rPr lang="en-US" sz="2000" dirty="0" smtClean="0">
                <a:latin typeface="+mn-lt"/>
                <a:cs typeface="Times New Roman" pitchFamily="18" charset="0"/>
              </a:rPr>
              <a:t> </a:t>
            </a:r>
            <a:r>
              <a:rPr lang="en-US" sz="2000" dirty="0" err="1" smtClean="0">
                <a:latin typeface="+mn-lt"/>
                <a:cs typeface="Times New Roman" pitchFamily="18" charset="0"/>
              </a:rPr>
              <a:t>tuyến</a:t>
            </a:r>
            <a:r>
              <a:rPr lang="en-US" sz="2000" dirty="0" smtClean="0">
                <a:latin typeface="+mn-lt"/>
                <a:cs typeface="Times New Roman" pitchFamily="18" charset="0"/>
              </a:rPr>
              <a:t>) </a:t>
            </a:r>
            <a:r>
              <a:rPr lang="vi-VN" sz="2000" dirty="0" smtClean="0">
                <a:latin typeface="+mn-lt"/>
                <a:cs typeface="Times New Roman" pitchFamily="18" charset="0"/>
              </a:rPr>
              <a:t>(Transceiver Unit)</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Hệ</a:t>
            </a:r>
            <a:r>
              <a:rPr lang="en-US" sz="2000" dirty="0" smtClean="0">
                <a:latin typeface="+mn-lt"/>
                <a:cs typeface="Times New Roman" pitchFamily="18" charset="0"/>
              </a:rPr>
              <a:t> </a:t>
            </a:r>
            <a:r>
              <a:rPr lang="en-US" sz="2000" dirty="0" err="1" smtClean="0">
                <a:latin typeface="+mn-lt"/>
                <a:cs typeface="Times New Roman" pitchFamily="18" charset="0"/>
              </a:rPr>
              <a:t>thống</a:t>
            </a:r>
            <a:r>
              <a:rPr lang="en-US" sz="2000" dirty="0" smtClean="0">
                <a:latin typeface="+mn-lt"/>
                <a:cs typeface="Times New Roman" pitchFamily="18" charset="0"/>
              </a:rPr>
              <a:t> </a:t>
            </a:r>
            <a:r>
              <a:rPr lang="en-US" sz="2000" dirty="0" err="1" smtClean="0">
                <a:latin typeface="+mn-lt"/>
                <a:cs typeface="Times New Roman" pitchFamily="18" charset="0"/>
              </a:rPr>
              <a:t>định</a:t>
            </a:r>
            <a:r>
              <a:rPr lang="en-US" sz="2000" dirty="0" smtClean="0">
                <a:latin typeface="+mn-lt"/>
                <a:cs typeface="Times New Roman" pitchFamily="18" charset="0"/>
              </a:rPr>
              <a:t> </a:t>
            </a:r>
            <a:r>
              <a:rPr lang="en-US" sz="2000" dirty="0" err="1" smtClean="0">
                <a:latin typeface="+mn-lt"/>
                <a:cs typeface="Times New Roman" pitchFamily="18" charset="0"/>
              </a:rPr>
              <a:t>vị</a:t>
            </a:r>
            <a:r>
              <a:rPr lang="en-US" sz="2000" dirty="0" smtClean="0">
                <a:latin typeface="+mn-lt"/>
                <a:cs typeface="Times New Roman" pitchFamily="18" charset="0"/>
              </a:rPr>
              <a:t> </a:t>
            </a:r>
            <a:r>
              <a:rPr lang="en-US" sz="2000" dirty="0" err="1" smtClean="0">
                <a:latin typeface="+mn-lt"/>
                <a:cs typeface="Times New Roman" pitchFamily="18" charset="0"/>
              </a:rPr>
              <a:t>địa</a:t>
            </a:r>
            <a:r>
              <a:rPr lang="en-US" sz="2000" dirty="0" smtClean="0">
                <a:latin typeface="+mn-lt"/>
                <a:cs typeface="Times New Roman" pitchFamily="18" charset="0"/>
              </a:rPr>
              <a:t> </a:t>
            </a:r>
            <a:r>
              <a:rPr lang="en-US" sz="2000" dirty="0" err="1" smtClean="0">
                <a:latin typeface="+mn-lt"/>
                <a:cs typeface="Times New Roman" pitchFamily="18" charset="0"/>
              </a:rPr>
              <a:t>lý</a:t>
            </a:r>
            <a:r>
              <a:rPr lang="en-US" sz="2000" dirty="0" smtClean="0">
                <a:latin typeface="+mn-lt"/>
                <a:cs typeface="Times New Roman" pitchFamily="18" charset="0"/>
              </a:rPr>
              <a:t> (GPS)</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Bộ</a:t>
            </a:r>
            <a:r>
              <a:rPr lang="en-US" sz="2000" dirty="0" smtClean="0">
                <a:latin typeface="+mn-lt"/>
                <a:cs typeface="Times New Roman" pitchFamily="18" charset="0"/>
              </a:rPr>
              <a:t> </a:t>
            </a:r>
            <a:r>
              <a:rPr lang="en-US" sz="2000" dirty="0" err="1">
                <a:latin typeface="+mn-lt"/>
                <a:cs typeface="Times New Roman" pitchFamily="18" charset="0"/>
              </a:rPr>
              <a:t>n</a:t>
            </a:r>
            <a:r>
              <a:rPr lang="en-US" sz="2000" dirty="0" err="1" smtClean="0">
                <a:latin typeface="+mn-lt"/>
                <a:cs typeface="Times New Roman" pitchFamily="18" charset="0"/>
              </a:rPr>
              <a:t>guồn</a:t>
            </a:r>
            <a:r>
              <a:rPr lang="en-US" sz="2000" dirty="0" smtClean="0">
                <a:latin typeface="+mn-lt"/>
                <a:cs typeface="Times New Roman" pitchFamily="18" charset="0"/>
              </a:rPr>
              <a:t> </a:t>
            </a:r>
            <a:r>
              <a:rPr lang="en-US" sz="2000" dirty="0" err="1" smtClean="0">
                <a:latin typeface="+mn-lt"/>
                <a:cs typeface="Times New Roman" pitchFamily="18" charset="0"/>
              </a:rPr>
              <a:t>điện</a:t>
            </a:r>
            <a:r>
              <a:rPr lang="vi-VN" sz="2000" dirty="0" smtClean="0">
                <a:latin typeface="+mn-lt"/>
                <a:cs typeface="Times New Roman" pitchFamily="18" charset="0"/>
              </a:rPr>
              <a:t> (Power Unit)</a:t>
            </a:r>
            <a:endParaRPr lang="en-US" sz="3000" dirty="0">
              <a:latin typeface="+mn-lt"/>
              <a:cs typeface="Times New Roman" pitchFamily="18" charset="0"/>
            </a:endParaRPr>
          </a:p>
        </p:txBody>
      </p:sp>
      <p:pic>
        <p:nvPicPr>
          <p:cNvPr id="2" name="Picture 1"/>
          <p:cNvPicPr>
            <a:picLocks noChangeAspect="1"/>
          </p:cNvPicPr>
          <p:nvPr/>
        </p:nvPicPr>
        <p:blipFill>
          <a:blip r:embed="rId2"/>
          <a:stretch>
            <a:fillRect/>
          </a:stretch>
        </p:blipFill>
        <p:spPr>
          <a:xfrm>
            <a:off x="4038600" y="3733800"/>
            <a:ext cx="5105400" cy="2626424"/>
          </a:xfrm>
          <a:prstGeom prst="rect">
            <a:avLst/>
          </a:prstGeom>
        </p:spPr>
      </p:pic>
      <p:sp>
        <p:nvSpPr>
          <p:cNvPr id="7" name="Rectangle 6"/>
          <p:cNvSpPr>
            <a:spLocks noChangeArrowheads="1"/>
          </p:cNvSpPr>
          <p:nvPr/>
        </p:nvSpPr>
        <p:spPr bwMode="auto">
          <a:xfrm>
            <a:off x="4479626" y="6525434"/>
            <a:ext cx="4524006" cy="460964"/>
          </a:xfrm>
          <a:prstGeom prst="rect">
            <a:avLst/>
          </a:prstGeom>
          <a:noFill/>
          <a:ln w="9525">
            <a:noFill/>
            <a:miter lim="800000"/>
            <a:headEnd/>
            <a:tailEnd/>
          </a:ln>
          <a:effectLst/>
        </p:spPr>
        <p:txBody>
          <a:bodyPr/>
          <a:lstStyle/>
          <a:p>
            <a:pPr algn="ctr" eaLnBrk="1" hangingPunct="1">
              <a:spcBef>
                <a:spcPct val="20000"/>
              </a:spcBef>
              <a:buSzPct val="75000"/>
              <a:defRPr/>
            </a:pPr>
            <a:r>
              <a:rPr lang="en-US" sz="1600" dirty="0" err="1" smtClean="0">
                <a:latin typeface="+mn-lt"/>
                <a:cs typeface="Times New Roman" pitchFamily="18" charset="0"/>
              </a:rPr>
              <a:t>Hình</a:t>
            </a:r>
            <a:r>
              <a:rPr lang="en-US" sz="1600" dirty="0" smtClean="0">
                <a:latin typeface="+mn-lt"/>
                <a:cs typeface="Times New Roman" pitchFamily="18" charset="0"/>
              </a:rPr>
              <a:t> 1.6 </a:t>
            </a:r>
            <a:r>
              <a:rPr lang="en-US" sz="1600" dirty="0" err="1" smtClean="0">
                <a:latin typeface="+mn-lt"/>
                <a:cs typeface="Times New Roman" pitchFamily="18" charset="0"/>
              </a:rPr>
              <a:t>Các</a:t>
            </a:r>
            <a:r>
              <a:rPr lang="en-US" sz="1600" dirty="0" smtClean="0">
                <a:latin typeface="+mn-lt"/>
                <a:cs typeface="Times New Roman" pitchFamily="18" charset="0"/>
              </a:rPr>
              <a:t> </a:t>
            </a:r>
            <a:r>
              <a:rPr lang="en-US" sz="1600" dirty="0" err="1" smtClean="0">
                <a:latin typeface="+mn-lt"/>
                <a:cs typeface="Times New Roman" pitchFamily="18" charset="0"/>
              </a:rPr>
              <a:t>thành</a:t>
            </a:r>
            <a:r>
              <a:rPr lang="en-US" sz="1600" dirty="0" smtClean="0">
                <a:latin typeface="+mn-lt"/>
                <a:cs typeface="Times New Roman" pitchFamily="18" charset="0"/>
              </a:rPr>
              <a:t> </a:t>
            </a:r>
            <a:r>
              <a:rPr lang="en-US" sz="1600" dirty="0" err="1" smtClean="0">
                <a:latin typeface="+mn-lt"/>
                <a:cs typeface="Times New Roman" pitchFamily="18" charset="0"/>
              </a:rPr>
              <a:t>phần</a:t>
            </a:r>
            <a:r>
              <a:rPr lang="en-US" sz="1600" dirty="0" smtClean="0">
                <a:latin typeface="+mn-lt"/>
                <a:cs typeface="Times New Roman" pitchFamily="18" charset="0"/>
              </a:rPr>
              <a:t> </a:t>
            </a:r>
            <a:r>
              <a:rPr lang="en-US" sz="1600" dirty="0" err="1" smtClean="0">
                <a:latin typeface="+mn-lt"/>
                <a:cs typeface="Times New Roman" pitchFamily="18" charset="0"/>
              </a:rPr>
              <a:t>của</a:t>
            </a:r>
            <a:r>
              <a:rPr lang="en-US" sz="1600" dirty="0" smtClean="0">
                <a:latin typeface="+mn-lt"/>
                <a:cs typeface="Times New Roman" pitchFamily="18" charset="0"/>
              </a:rPr>
              <a:t> </a:t>
            </a:r>
            <a:r>
              <a:rPr lang="en-US" sz="1600" dirty="0" err="1" smtClean="0">
                <a:latin typeface="+mn-lt"/>
                <a:cs typeface="Times New Roman" pitchFamily="18" charset="0"/>
              </a:rPr>
              <a:t>nút</a:t>
            </a:r>
            <a:r>
              <a:rPr lang="en-US" sz="1600" dirty="0" smtClean="0">
                <a:latin typeface="+mn-lt"/>
                <a:cs typeface="Times New Roman" pitchFamily="18" charset="0"/>
              </a:rPr>
              <a:t> </a:t>
            </a:r>
            <a:r>
              <a:rPr lang="en-US" sz="1600" dirty="0" err="1" smtClean="0">
                <a:latin typeface="+mn-lt"/>
                <a:cs typeface="Times New Roman" pitchFamily="18" charset="0"/>
              </a:rPr>
              <a:t>cảm</a:t>
            </a:r>
            <a:r>
              <a:rPr lang="en-US" sz="1600" dirty="0" smtClean="0">
                <a:latin typeface="+mn-lt"/>
                <a:cs typeface="Times New Roman" pitchFamily="18" charset="0"/>
              </a:rPr>
              <a:t> </a:t>
            </a:r>
            <a:r>
              <a:rPr lang="en-US" sz="1600" dirty="0" err="1" smtClean="0">
                <a:latin typeface="+mn-lt"/>
                <a:cs typeface="Times New Roman" pitchFamily="18" charset="0"/>
              </a:rPr>
              <a:t>biến</a:t>
            </a:r>
            <a:endParaRPr lang="en-US" sz="1600" dirty="0">
              <a:latin typeface="+mn-lt"/>
              <a:cs typeface="Times New Roman" pitchFamily="18" charset="0"/>
            </a:endParaRPr>
          </a:p>
        </p:txBody>
      </p:sp>
    </p:spTree>
    <p:extLst>
      <p:ext uri="{BB962C8B-B14F-4D97-AF65-F5344CB8AC3E}">
        <p14:creationId xmlns:p14="http://schemas.microsoft.com/office/powerpoint/2010/main" val="41796711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26</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j-lt"/>
              </a:rPr>
              <a:t>CHƯƠNG 1 – TỔNG QUAN VỀ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2"/>
              <a:defRPr/>
            </a:pPr>
            <a:r>
              <a:rPr lang="en-US" sz="2800" dirty="0" err="1">
                <a:cs typeface="Times New Roman" pitchFamily="18" charset="0"/>
              </a:rPr>
              <a:t>Cơ</a:t>
            </a:r>
            <a:r>
              <a:rPr lang="en-US" sz="2800" dirty="0">
                <a:cs typeface="Times New Roman" pitchFamily="18" charset="0"/>
              </a:rPr>
              <a:t> </a:t>
            </a:r>
            <a:r>
              <a:rPr lang="en-US" sz="2800" dirty="0" err="1">
                <a:cs typeface="Times New Roman" pitchFamily="18" charset="0"/>
              </a:rPr>
              <a:t>sở</a:t>
            </a:r>
            <a:r>
              <a:rPr lang="en-US" sz="2800" dirty="0">
                <a:cs typeface="Times New Roman" pitchFamily="18" charset="0"/>
              </a:rPr>
              <a:t> </a:t>
            </a:r>
            <a:r>
              <a:rPr lang="en-US" sz="2800" dirty="0" err="1">
                <a:cs typeface="Times New Roman" pitchFamily="18" charset="0"/>
              </a:rPr>
              <a:t>hạ</a:t>
            </a:r>
            <a:r>
              <a:rPr lang="en-US" sz="2800" dirty="0">
                <a:cs typeface="Times New Roman" pitchFamily="18" charset="0"/>
              </a:rPr>
              <a:t> </a:t>
            </a:r>
            <a:r>
              <a:rPr lang="en-US" sz="2800" dirty="0" err="1">
                <a:cs typeface="Times New Roman" pitchFamily="18" charset="0"/>
              </a:rPr>
              <a:t>tầng</a:t>
            </a:r>
            <a:r>
              <a:rPr lang="en-US" sz="2800" dirty="0">
                <a:cs typeface="Times New Roman" pitchFamily="18" charset="0"/>
              </a:rPr>
              <a:t> </a:t>
            </a:r>
            <a:r>
              <a:rPr lang="en-US" sz="2800" dirty="0" err="1">
                <a:cs typeface="Times New Roman" pitchFamily="18" charset="0"/>
              </a:rPr>
              <a:t>và</a:t>
            </a:r>
            <a:r>
              <a:rPr lang="en-US" sz="2800" dirty="0">
                <a:cs typeface="Times New Roman" pitchFamily="18" charset="0"/>
              </a:rPr>
              <a:t> </a:t>
            </a:r>
            <a:r>
              <a:rPr lang="en-US" sz="2800" dirty="0" err="1">
                <a:cs typeface="Times New Roman" pitchFamily="18" charset="0"/>
              </a:rPr>
              <a:t>các</a:t>
            </a:r>
            <a:r>
              <a:rPr lang="en-US" sz="2800" dirty="0">
                <a:cs typeface="Times New Roman" pitchFamily="18" charset="0"/>
              </a:rPr>
              <a:t> </a:t>
            </a:r>
            <a:r>
              <a:rPr lang="en-US" sz="2800" dirty="0" err="1">
                <a:cs typeface="Times New Roman" pitchFamily="18" charset="0"/>
              </a:rPr>
              <a:t>yêu</a:t>
            </a:r>
            <a:r>
              <a:rPr lang="en-US" sz="2800" dirty="0">
                <a:cs typeface="Times New Roman" pitchFamily="18" charset="0"/>
              </a:rPr>
              <a:t> </a:t>
            </a:r>
            <a:r>
              <a:rPr lang="en-US" sz="2800" dirty="0" err="1">
                <a:cs typeface="Times New Roman" pitchFamily="18" charset="0"/>
              </a:rPr>
              <a:t>cầu</a:t>
            </a:r>
            <a:r>
              <a:rPr lang="en-US" sz="2800" dirty="0">
                <a:cs typeface="Times New Roman" pitchFamily="18" charset="0"/>
              </a:rPr>
              <a:t> </a:t>
            </a:r>
            <a:r>
              <a:rPr lang="en-US" sz="2800" dirty="0" err="1">
                <a:cs typeface="Times New Roman" pitchFamily="18" charset="0"/>
              </a:rPr>
              <a:t>của</a:t>
            </a:r>
            <a:r>
              <a:rPr lang="en-US" sz="2800" dirty="0">
                <a:cs typeface="Times New Roman" pitchFamily="18" charset="0"/>
              </a:rPr>
              <a:t> </a:t>
            </a:r>
            <a:r>
              <a:rPr lang="en-US" sz="2800" dirty="0" err="1">
                <a:cs typeface="Times New Roman" pitchFamily="18" charset="0"/>
              </a:rPr>
              <a:t>Mạng</a:t>
            </a:r>
            <a:r>
              <a:rPr lang="en-US" sz="2800" dirty="0">
                <a:cs typeface="Times New Roman" pitchFamily="18" charset="0"/>
              </a:rPr>
              <a:t> </a:t>
            </a:r>
            <a:r>
              <a:rPr lang="en-US" sz="2800" dirty="0" err="1">
                <a:cs typeface="Times New Roman" pitchFamily="18" charset="0"/>
              </a:rPr>
              <a:t>cảm</a:t>
            </a:r>
            <a:r>
              <a:rPr lang="en-US" sz="2800" dirty="0">
                <a:cs typeface="Times New Roman" pitchFamily="18" charset="0"/>
              </a:rPr>
              <a:t> </a:t>
            </a:r>
            <a:r>
              <a:rPr lang="en-US" sz="2800" dirty="0" err="1" smtClean="0">
                <a:cs typeface="Times New Roman" pitchFamily="18" charset="0"/>
              </a:rPr>
              <a:t>biến</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vi-VN" sz="2000" dirty="0" smtClean="0">
                <a:latin typeface="+mn-lt"/>
                <a:cs typeface="Times New Roman" pitchFamily="18" charset="0"/>
              </a:rPr>
              <a:t>Loại hình dịch vụ</a:t>
            </a:r>
            <a:endParaRPr lang="en-US"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Bộ</a:t>
            </a:r>
            <a:r>
              <a:rPr lang="en-US" sz="2000" dirty="0" smtClean="0">
                <a:latin typeface="+mn-lt"/>
                <a:cs typeface="Times New Roman" pitchFamily="18" charset="0"/>
              </a:rPr>
              <a:t> </a:t>
            </a:r>
            <a:r>
              <a:rPr lang="en-US" sz="2000" dirty="0" err="1" smtClean="0">
                <a:latin typeface="+mn-lt"/>
                <a:cs typeface="Times New Roman" pitchFamily="18" charset="0"/>
              </a:rPr>
              <a:t>xử</a:t>
            </a:r>
            <a:r>
              <a:rPr lang="en-US" sz="2000" dirty="0" smtClean="0">
                <a:latin typeface="+mn-lt"/>
                <a:cs typeface="Times New Roman" pitchFamily="18" charset="0"/>
              </a:rPr>
              <a:t> </a:t>
            </a:r>
            <a:r>
              <a:rPr lang="en-US" sz="2000" dirty="0" err="1" smtClean="0">
                <a:latin typeface="+mn-lt"/>
                <a:cs typeface="Times New Roman" pitchFamily="18" charset="0"/>
              </a:rPr>
              <a:t>lý</a:t>
            </a:r>
            <a:r>
              <a:rPr lang="en-US" sz="2000" dirty="0" smtClean="0">
                <a:latin typeface="+mn-lt"/>
                <a:cs typeface="Times New Roman" pitchFamily="18" charset="0"/>
              </a:rPr>
              <a:t> </a:t>
            </a:r>
            <a:r>
              <a:rPr lang="en-US" sz="2000" dirty="0" err="1" smtClean="0">
                <a:latin typeface="+mn-lt"/>
                <a:cs typeface="Times New Roman" pitchFamily="18" charset="0"/>
              </a:rPr>
              <a:t>nhúng</a:t>
            </a:r>
            <a:r>
              <a:rPr lang="en-US" sz="2000" dirty="0" smtClean="0">
                <a:latin typeface="+mn-lt"/>
                <a:cs typeface="Times New Roman" pitchFamily="18" charset="0"/>
              </a:rPr>
              <a:t> </a:t>
            </a:r>
            <a:r>
              <a:rPr lang="en-US" sz="2000" dirty="0" err="1" smtClean="0">
                <a:latin typeface="+mn-lt"/>
                <a:cs typeface="Times New Roman" pitchFamily="18" charset="0"/>
              </a:rPr>
              <a:t>công</a:t>
            </a:r>
            <a:r>
              <a:rPr lang="en-US" sz="2000" dirty="0" smtClean="0">
                <a:latin typeface="+mn-lt"/>
                <a:cs typeface="Times New Roman" pitchFamily="18" charset="0"/>
              </a:rPr>
              <a:t> </a:t>
            </a:r>
            <a:r>
              <a:rPr lang="en-US" sz="2000" dirty="0" err="1" smtClean="0">
                <a:latin typeface="+mn-lt"/>
                <a:cs typeface="Times New Roman" pitchFamily="18" charset="0"/>
              </a:rPr>
              <a:t>suất</a:t>
            </a:r>
            <a:r>
              <a:rPr lang="en-US" sz="2000" dirty="0" smtClean="0">
                <a:latin typeface="+mn-lt"/>
                <a:cs typeface="Times New Roman" pitchFamily="18" charset="0"/>
              </a:rPr>
              <a:t> </a:t>
            </a:r>
            <a:r>
              <a:rPr lang="en-US" sz="2000" dirty="0" err="1" smtClean="0">
                <a:latin typeface="+mn-lt"/>
                <a:cs typeface="Times New Roman" pitchFamily="18" charset="0"/>
              </a:rPr>
              <a:t>thấp</a:t>
            </a:r>
            <a:r>
              <a:rPr lang="en-US" sz="2000" dirty="0" smtClean="0">
                <a:latin typeface="+mn-lt"/>
                <a:cs typeface="Times New Roman" pitchFamily="18" charset="0"/>
              </a:rPr>
              <a:t> (processer)</a:t>
            </a:r>
          </a:p>
          <a:p>
            <a:pPr marL="800100" lvl="1" indent="-3429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Xử</a:t>
            </a:r>
            <a:r>
              <a:rPr lang="en-US" sz="2000" dirty="0" smtClean="0">
                <a:latin typeface="+mn-lt"/>
                <a:cs typeface="Times New Roman" pitchFamily="18" charset="0"/>
              </a:rPr>
              <a:t> </a:t>
            </a:r>
            <a:r>
              <a:rPr lang="en-US" sz="2000" dirty="0" err="1" smtClean="0">
                <a:latin typeface="+mn-lt"/>
                <a:cs typeface="Times New Roman" pitchFamily="18" charset="0"/>
              </a:rPr>
              <a:t>lý</a:t>
            </a:r>
            <a:r>
              <a:rPr lang="en-US" sz="2000" dirty="0" smtClean="0">
                <a:latin typeface="+mn-lt"/>
                <a:cs typeface="Times New Roman" pitchFamily="18" charset="0"/>
              </a:rPr>
              <a:t> </a:t>
            </a:r>
            <a:r>
              <a:rPr lang="en-US" sz="2000" dirty="0" err="1" smtClean="0">
                <a:latin typeface="+mn-lt"/>
                <a:cs typeface="Times New Roman" pitchFamily="18" charset="0"/>
              </a:rPr>
              <a:t>thông</a:t>
            </a:r>
            <a:r>
              <a:rPr lang="en-US" sz="2000" dirty="0" smtClean="0">
                <a:latin typeface="+mn-lt"/>
                <a:cs typeface="Times New Roman" pitchFamily="18" charset="0"/>
              </a:rPr>
              <a:t> tin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nhận</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cục</a:t>
            </a:r>
            <a:r>
              <a:rPr lang="en-US" sz="2000" dirty="0" smtClean="0">
                <a:latin typeface="+mn-lt"/>
                <a:cs typeface="Times New Roman" pitchFamily="18" charset="0"/>
              </a:rPr>
              <a:t> </a:t>
            </a:r>
            <a:r>
              <a:rPr lang="en-US" sz="2000" dirty="0" err="1" smtClean="0">
                <a:latin typeface="+mn-lt"/>
                <a:cs typeface="Times New Roman" pitchFamily="18" charset="0"/>
              </a:rPr>
              <a:t>bộ</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thông</a:t>
            </a:r>
            <a:r>
              <a:rPr lang="en-US" sz="2000" dirty="0" smtClean="0">
                <a:latin typeface="+mn-lt"/>
                <a:cs typeface="Times New Roman" pitchFamily="18" charset="0"/>
              </a:rPr>
              <a:t> tin </a:t>
            </a:r>
            <a:r>
              <a:rPr lang="en-US" sz="2000" dirty="0" err="1" smtClean="0">
                <a:latin typeface="+mn-lt"/>
                <a:cs typeface="Times New Roman" pitchFamily="18" charset="0"/>
              </a:rPr>
              <a:t>truyền</a:t>
            </a:r>
            <a:r>
              <a:rPr lang="en-US" sz="2000" dirty="0" smtClean="0">
                <a:latin typeface="+mn-lt"/>
                <a:cs typeface="Times New Roman" pitchFamily="18" charset="0"/>
              </a:rPr>
              <a:t> </a:t>
            </a:r>
            <a:r>
              <a:rPr lang="en-US" sz="2000" dirty="0" err="1" smtClean="0">
                <a:latin typeface="+mn-lt"/>
                <a:cs typeface="Times New Roman" pitchFamily="18" charset="0"/>
              </a:rPr>
              <a:t>bởi</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khác</a:t>
            </a:r>
            <a:r>
              <a:rPr lang="en-US" sz="2000" dirty="0" smtClean="0">
                <a:latin typeface="+mn-lt"/>
                <a:cs typeface="Times New Roman" pitchFamily="18" charset="0"/>
              </a:rPr>
              <a:t>.</a:t>
            </a:r>
          </a:p>
          <a:p>
            <a:pPr marL="800100" lvl="1" indent="-3429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Hạn</a:t>
            </a:r>
            <a:r>
              <a:rPr lang="en-US" sz="2000" dirty="0" smtClean="0">
                <a:latin typeface="+mn-lt"/>
                <a:cs typeface="Times New Roman" pitchFamily="18" charset="0"/>
              </a:rPr>
              <a:t> </a:t>
            </a:r>
            <a:r>
              <a:rPr lang="en-US" sz="2000" dirty="0" err="1" smtClean="0">
                <a:latin typeface="+mn-lt"/>
                <a:cs typeface="Times New Roman" pitchFamily="18" charset="0"/>
              </a:rPr>
              <a:t>chế</a:t>
            </a:r>
            <a:r>
              <a:rPr lang="en-US" sz="2000" dirty="0" smtClean="0">
                <a:latin typeface="+mn-lt"/>
                <a:cs typeface="Times New Roman" pitchFamily="18" charset="0"/>
              </a:rPr>
              <a:t> </a:t>
            </a:r>
            <a:r>
              <a:rPr lang="en-US" sz="2000" dirty="0" err="1" smtClean="0">
                <a:latin typeface="+mn-lt"/>
                <a:cs typeface="Times New Roman" pitchFamily="18" charset="0"/>
              </a:rPr>
              <a:t>về</a:t>
            </a:r>
            <a:r>
              <a:rPr lang="en-US" sz="2000" dirty="0">
                <a:latin typeface="+mn-lt"/>
                <a:cs typeface="Times New Roman" pitchFamily="18" charset="0"/>
              </a:rPr>
              <a:t> </a:t>
            </a:r>
            <a:r>
              <a:rPr lang="en-US" sz="2000" dirty="0" err="1" smtClean="0">
                <a:latin typeface="+mn-lt"/>
                <a:cs typeface="Times New Roman" pitchFamily="18" charset="0"/>
              </a:rPr>
              <a:t>khả</a:t>
            </a:r>
            <a:r>
              <a:rPr lang="en-US" sz="2000" dirty="0" smtClean="0">
                <a:latin typeface="+mn-lt"/>
                <a:cs typeface="Times New Roman" pitchFamily="18" charset="0"/>
              </a:rPr>
              <a:t> </a:t>
            </a:r>
            <a:r>
              <a:rPr lang="en-US" sz="2000" dirty="0" err="1" smtClean="0">
                <a:latin typeface="+mn-lt"/>
                <a:cs typeface="Times New Roman" pitchFamily="18" charset="0"/>
              </a:rPr>
              <a:t>năng</a:t>
            </a:r>
            <a:r>
              <a:rPr lang="en-US" sz="2000" dirty="0" smtClean="0">
                <a:latin typeface="+mn-lt"/>
                <a:cs typeface="Times New Roman" pitchFamily="18" charset="0"/>
              </a:rPr>
              <a:t> </a:t>
            </a:r>
            <a:r>
              <a:rPr lang="en-US" sz="2000" dirty="0" err="1" smtClean="0">
                <a:latin typeface="+mn-lt"/>
                <a:cs typeface="Times New Roman" pitchFamily="18" charset="0"/>
              </a:rPr>
              <a:t>tính</a:t>
            </a:r>
            <a:r>
              <a:rPr lang="en-US" sz="2000" dirty="0" smtClean="0">
                <a:latin typeface="+mn-lt"/>
                <a:cs typeface="Times New Roman" pitchFamily="18" charset="0"/>
              </a:rPr>
              <a:t> </a:t>
            </a:r>
            <a:r>
              <a:rPr lang="en-US" sz="2000" dirty="0" err="1" smtClean="0">
                <a:latin typeface="+mn-lt"/>
                <a:cs typeface="Times New Roman" pitchFamily="18" charset="0"/>
              </a:rPr>
              <a:t>toán</a:t>
            </a:r>
            <a:r>
              <a:rPr lang="en-US" sz="2000" dirty="0" smtClean="0">
                <a:latin typeface="+mn-lt"/>
                <a:cs typeface="Times New Roman" pitchFamily="18" charset="0"/>
              </a:rPr>
              <a:t> (8bit).</a:t>
            </a:r>
          </a:p>
        </p:txBody>
      </p:sp>
      <p:pic>
        <p:nvPicPr>
          <p:cNvPr id="2" name="Picture 1"/>
          <p:cNvPicPr>
            <a:picLocks noChangeAspect="1"/>
          </p:cNvPicPr>
          <p:nvPr/>
        </p:nvPicPr>
        <p:blipFill>
          <a:blip r:embed="rId2"/>
          <a:stretch>
            <a:fillRect/>
          </a:stretch>
        </p:blipFill>
        <p:spPr>
          <a:xfrm>
            <a:off x="1043420" y="3623756"/>
            <a:ext cx="4366780" cy="3081843"/>
          </a:xfrm>
          <a:prstGeom prst="rect">
            <a:avLst/>
          </a:prstGeom>
        </p:spPr>
      </p:pic>
      <p:sp>
        <p:nvSpPr>
          <p:cNvPr id="7" name="Rectangle 6"/>
          <p:cNvSpPr>
            <a:spLocks noChangeArrowheads="1"/>
          </p:cNvSpPr>
          <p:nvPr/>
        </p:nvSpPr>
        <p:spPr bwMode="auto">
          <a:xfrm>
            <a:off x="5403023" y="6120310"/>
            <a:ext cx="3838206" cy="460964"/>
          </a:xfrm>
          <a:prstGeom prst="rect">
            <a:avLst/>
          </a:prstGeom>
          <a:noFill/>
          <a:ln w="9525">
            <a:noFill/>
            <a:miter lim="800000"/>
            <a:headEnd/>
            <a:tailEnd/>
          </a:ln>
          <a:effectLst/>
        </p:spPr>
        <p:txBody>
          <a:bodyPr/>
          <a:lstStyle/>
          <a:p>
            <a:pPr algn="ctr" eaLnBrk="1" hangingPunct="1">
              <a:spcBef>
                <a:spcPct val="20000"/>
              </a:spcBef>
              <a:buSzPct val="75000"/>
              <a:defRPr/>
            </a:pPr>
            <a:r>
              <a:rPr lang="en-US" sz="1600" dirty="0" err="1" smtClean="0">
                <a:latin typeface="+mn-lt"/>
                <a:cs typeface="Times New Roman" pitchFamily="18" charset="0"/>
              </a:rPr>
              <a:t>Hình</a:t>
            </a:r>
            <a:r>
              <a:rPr lang="en-US" sz="1600" dirty="0" smtClean="0">
                <a:latin typeface="+mn-lt"/>
                <a:cs typeface="Times New Roman" pitchFamily="18" charset="0"/>
              </a:rPr>
              <a:t> 1.7 </a:t>
            </a:r>
            <a:r>
              <a:rPr lang="en-US" sz="1600" dirty="0" err="1" smtClean="0">
                <a:latin typeface="+mn-lt"/>
                <a:cs typeface="Times New Roman" pitchFamily="18" charset="0"/>
              </a:rPr>
              <a:t>Sơ</a:t>
            </a:r>
            <a:r>
              <a:rPr lang="en-US" sz="1600" dirty="0" smtClean="0">
                <a:latin typeface="+mn-lt"/>
                <a:cs typeface="Times New Roman" pitchFamily="18" charset="0"/>
              </a:rPr>
              <a:t> </a:t>
            </a:r>
            <a:r>
              <a:rPr lang="en-US" sz="1600" dirty="0" err="1" smtClean="0">
                <a:latin typeface="+mn-lt"/>
                <a:cs typeface="Times New Roman" pitchFamily="18" charset="0"/>
              </a:rPr>
              <a:t>đồ</a:t>
            </a:r>
            <a:r>
              <a:rPr lang="en-US" sz="1600" dirty="0" smtClean="0">
                <a:latin typeface="+mn-lt"/>
                <a:cs typeface="Times New Roman" pitchFamily="18" charset="0"/>
              </a:rPr>
              <a:t> </a:t>
            </a:r>
            <a:r>
              <a:rPr lang="en-US" sz="1600" dirty="0" err="1" smtClean="0">
                <a:latin typeface="+mn-lt"/>
                <a:cs typeface="Times New Roman" pitchFamily="18" charset="0"/>
              </a:rPr>
              <a:t>thiết</a:t>
            </a:r>
            <a:r>
              <a:rPr lang="en-US" sz="1600" dirty="0" smtClean="0">
                <a:latin typeface="+mn-lt"/>
                <a:cs typeface="Times New Roman" pitchFamily="18" charset="0"/>
              </a:rPr>
              <a:t> </a:t>
            </a:r>
            <a:r>
              <a:rPr lang="en-US" sz="1600" dirty="0" err="1" smtClean="0">
                <a:latin typeface="+mn-lt"/>
                <a:cs typeface="Times New Roman" pitchFamily="18" charset="0"/>
              </a:rPr>
              <a:t>bị</a:t>
            </a:r>
            <a:r>
              <a:rPr lang="en-US" sz="1600" dirty="0" smtClean="0">
                <a:latin typeface="+mn-lt"/>
                <a:cs typeface="Times New Roman" pitchFamily="18" charset="0"/>
              </a:rPr>
              <a:t> </a:t>
            </a:r>
            <a:r>
              <a:rPr lang="en-US" sz="1600" dirty="0" err="1" smtClean="0">
                <a:latin typeface="+mn-lt"/>
                <a:cs typeface="Times New Roman" pitchFamily="18" charset="0"/>
              </a:rPr>
              <a:t>mạng</a:t>
            </a:r>
            <a:r>
              <a:rPr lang="en-US" sz="1600" dirty="0" smtClean="0">
                <a:latin typeface="+mn-lt"/>
                <a:cs typeface="Times New Roman" pitchFamily="18" charset="0"/>
              </a:rPr>
              <a:t> </a:t>
            </a:r>
            <a:r>
              <a:rPr lang="en-US" sz="1600" dirty="0" err="1" smtClean="0">
                <a:latin typeface="+mn-lt"/>
                <a:cs typeface="Times New Roman" pitchFamily="18" charset="0"/>
              </a:rPr>
              <a:t>cảm</a:t>
            </a:r>
            <a:r>
              <a:rPr lang="en-US" sz="1600" dirty="0" smtClean="0">
                <a:latin typeface="+mn-lt"/>
                <a:cs typeface="Times New Roman" pitchFamily="18" charset="0"/>
              </a:rPr>
              <a:t> </a:t>
            </a:r>
            <a:r>
              <a:rPr lang="en-US" sz="1600" dirty="0" err="1" smtClean="0">
                <a:latin typeface="+mn-lt"/>
                <a:cs typeface="Times New Roman" pitchFamily="18" charset="0"/>
              </a:rPr>
              <a:t>biến</a:t>
            </a:r>
            <a:r>
              <a:rPr lang="en-US" sz="1600" dirty="0" smtClean="0">
                <a:latin typeface="+mn-lt"/>
                <a:cs typeface="Times New Roman" pitchFamily="18" charset="0"/>
              </a:rPr>
              <a:t> </a:t>
            </a:r>
            <a:r>
              <a:rPr lang="en-US" sz="1600" dirty="0" err="1" smtClean="0">
                <a:latin typeface="+mn-lt"/>
                <a:cs typeface="Times New Roman" pitchFamily="18" charset="0"/>
              </a:rPr>
              <a:t>không</a:t>
            </a:r>
            <a:r>
              <a:rPr lang="en-US" sz="1600" dirty="0" smtClean="0">
                <a:latin typeface="+mn-lt"/>
                <a:cs typeface="Times New Roman" pitchFamily="18" charset="0"/>
              </a:rPr>
              <a:t> </a:t>
            </a:r>
            <a:r>
              <a:rPr lang="en-US" sz="1600" dirty="0" err="1" smtClean="0">
                <a:latin typeface="+mn-lt"/>
                <a:cs typeface="Times New Roman" pitchFamily="18" charset="0"/>
              </a:rPr>
              <a:t>dây</a:t>
            </a:r>
            <a:r>
              <a:rPr lang="en-US" sz="1600" dirty="0" smtClean="0">
                <a:latin typeface="+mn-lt"/>
                <a:cs typeface="Times New Roman" pitchFamily="18" charset="0"/>
              </a:rPr>
              <a:t> </a:t>
            </a:r>
            <a:r>
              <a:rPr lang="en-US" sz="1600" dirty="0" err="1" smtClean="0">
                <a:latin typeface="+mn-lt"/>
                <a:cs typeface="Times New Roman" pitchFamily="18" charset="0"/>
              </a:rPr>
              <a:t>cơ</a:t>
            </a:r>
            <a:r>
              <a:rPr lang="en-US" sz="1600" dirty="0" smtClean="0">
                <a:latin typeface="+mn-lt"/>
                <a:cs typeface="Times New Roman" pitchFamily="18" charset="0"/>
              </a:rPr>
              <a:t> </a:t>
            </a:r>
            <a:r>
              <a:rPr lang="en-US" sz="1600" dirty="0" err="1" smtClean="0">
                <a:latin typeface="+mn-lt"/>
                <a:cs typeface="Times New Roman" pitchFamily="18" charset="0"/>
              </a:rPr>
              <a:t>bản</a:t>
            </a:r>
            <a:endParaRPr lang="en-US" sz="1600" dirty="0">
              <a:latin typeface="+mn-lt"/>
              <a:cs typeface="Times New Roman" pitchFamily="18" charset="0"/>
            </a:endParaRPr>
          </a:p>
        </p:txBody>
      </p:sp>
    </p:spTree>
    <p:extLst>
      <p:ext uri="{BB962C8B-B14F-4D97-AF65-F5344CB8AC3E}">
        <p14:creationId xmlns:p14="http://schemas.microsoft.com/office/powerpoint/2010/main" val="7490196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27</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j-lt"/>
              </a:rPr>
              <a:t>CHƯƠNG 1 – TỔNG QUAN VỀ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2"/>
              <a:defRPr/>
            </a:pPr>
            <a:r>
              <a:rPr lang="en-US" sz="2800" dirty="0" err="1">
                <a:cs typeface="Times New Roman" pitchFamily="18" charset="0"/>
              </a:rPr>
              <a:t>Cơ</a:t>
            </a:r>
            <a:r>
              <a:rPr lang="en-US" sz="2800" dirty="0">
                <a:cs typeface="Times New Roman" pitchFamily="18" charset="0"/>
              </a:rPr>
              <a:t> </a:t>
            </a:r>
            <a:r>
              <a:rPr lang="en-US" sz="2800" dirty="0" err="1">
                <a:cs typeface="Times New Roman" pitchFamily="18" charset="0"/>
              </a:rPr>
              <a:t>sở</a:t>
            </a:r>
            <a:r>
              <a:rPr lang="en-US" sz="2800" dirty="0">
                <a:cs typeface="Times New Roman" pitchFamily="18" charset="0"/>
              </a:rPr>
              <a:t> </a:t>
            </a:r>
            <a:r>
              <a:rPr lang="en-US" sz="2800" dirty="0" err="1">
                <a:cs typeface="Times New Roman" pitchFamily="18" charset="0"/>
              </a:rPr>
              <a:t>hạ</a:t>
            </a:r>
            <a:r>
              <a:rPr lang="en-US" sz="2800" dirty="0">
                <a:cs typeface="Times New Roman" pitchFamily="18" charset="0"/>
              </a:rPr>
              <a:t> </a:t>
            </a:r>
            <a:r>
              <a:rPr lang="en-US" sz="2800" dirty="0" err="1">
                <a:cs typeface="Times New Roman" pitchFamily="18" charset="0"/>
              </a:rPr>
              <a:t>tầng</a:t>
            </a:r>
            <a:r>
              <a:rPr lang="en-US" sz="2800" dirty="0">
                <a:cs typeface="Times New Roman" pitchFamily="18" charset="0"/>
              </a:rPr>
              <a:t> </a:t>
            </a:r>
            <a:r>
              <a:rPr lang="en-US" sz="2800" dirty="0" err="1">
                <a:cs typeface="Times New Roman" pitchFamily="18" charset="0"/>
              </a:rPr>
              <a:t>và</a:t>
            </a:r>
            <a:r>
              <a:rPr lang="en-US" sz="2800" dirty="0">
                <a:cs typeface="Times New Roman" pitchFamily="18" charset="0"/>
              </a:rPr>
              <a:t> </a:t>
            </a:r>
            <a:r>
              <a:rPr lang="en-US" sz="2800" dirty="0" err="1">
                <a:cs typeface="Times New Roman" pitchFamily="18" charset="0"/>
              </a:rPr>
              <a:t>các</a:t>
            </a:r>
            <a:r>
              <a:rPr lang="en-US" sz="2800" dirty="0">
                <a:cs typeface="Times New Roman" pitchFamily="18" charset="0"/>
              </a:rPr>
              <a:t> </a:t>
            </a:r>
            <a:r>
              <a:rPr lang="en-US" sz="2800" dirty="0" err="1">
                <a:cs typeface="Times New Roman" pitchFamily="18" charset="0"/>
              </a:rPr>
              <a:t>yêu</a:t>
            </a:r>
            <a:r>
              <a:rPr lang="en-US" sz="2800" dirty="0">
                <a:cs typeface="Times New Roman" pitchFamily="18" charset="0"/>
              </a:rPr>
              <a:t> </a:t>
            </a:r>
            <a:r>
              <a:rPr lang="en-US" sz="2800" dirty="0" err="1">
                <a:cs typeface="Times New Roman" pitchFamily="18" charset="0"/>
              </a:rPr>
              <a:t>cầu</a:t>
            </a:r>
            <a:r>
              <a:rPr lang="en-US" sz="2800" dirty="0">
                <a:cs typeface="Times New Roman" pitchFamily="18" charset="0"/>
              </a:rPr>
              <a:t> </a:t>
            </a:r>
            <a:r>
              <a:rPr lang="en-US" sz="2800" dirty="0" err="1">
                <a:cs typeface="Times New Roman" pitchFamily="18" charset="0"/>
              </a:rPr>
              <a:t>của</a:t>
            </a:r>
            <a:r>
              <a:rPr lang="en-US" sz="2800" dirty="0">
                <a:cs typeface="Times New Roman" pitchFamily="18" charset="0"/>
              </a:rPr>
              <a:t> </a:t>
            </a:r>
            <a:r>
              <a:rPr lang="en-US" sz="2800" dirty="0" err="1">
                <a:cs typeface="Times New Roman" pitchFamily="18" charset="0"/>
              </a:rPr>
              <a:t>Mạng</a:t>
            </a:r>
            <a:r>
              <a:rPr lang="en-US" sz="2800" dirty="0">
                <a:cs typeface="Times New Roman" pitchFamily="18" charset="0"/>
              </a:rPr>
              <a:t> </a:t>
            </a:r>
            <a:r>
              <a:rPr lang="en-US" sz="2800" dirty="0" err="1">
                <a:cs typeface="Times New Roman" pitchFamily="18" charset="0"/>
              </a:rPr>
              <a:t>cảm</a:t>
            </a:r>
            <a:r>
              <a:rPr lang="en-US" sz="2800" dirty="0">
                <a:cs typeface="Times New Roman" pitchFamily="18" charset="0"/>
              </a:rPr>
              <a:t> </a:t>
            </a:r>
            <a:r>
              <a:rPr lang="en-US" sz="2800" dirty="0" err="1" smtClean="0">
                <a:cs typeface="Times New Roman" pitchFamily="18" charset="0"/>
              </a:rPr>
              <a:t>biến</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vi-VN" sz="2000" dirty="0" smtClean="0">
                <a:latin typeface="+mn-lt"/>
                <a:cs typeface="Times New Roman" pitchFamily="18" charset="0"/>
              </a:rPr>
              <a:t>Loại hình dịch vụ</a:t>
            </a:r>
            <a:endParaRPr lang="en-US"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Bộ</a:t>
            </a:r>
            <a:r>
              <a:rPr lang="en-US" sz="2000" dirty="0" smtClean="0">
                <a:latin typeface="+mn-lt"/>
                <a:cs typeface="Times New Roman" pitchFamily="18" charset="0"/>
              </a:rPr>
              <a:t> </a:t>
            </a:r>
            <a:r>
              <a:rPr lang="en-US" sz="2000" dirty="0" err="1" smtClean="0">
                <a:latin typeface="+mn-lt"/>
                <a:cs typeface="Times New Roman" pitchFamily="18" charset="0"/>
              </a:rPr>
              <a:t>xử</a:t>
            </a:r>
            <a:r>
              <a:rPr lang="en-US" sz="2000" dirty="0" smtClean="0">
                <a:latin typeface="+mn-lt"/>
                <a:cs typeface="Times New Roman" pitchFamily="18" charset="0"/>
              </a:rPr>
              <a:t> </a:t>
            </a:r>
            <a:r>
              <a:rPr lang="en-US" sz="2000" dirty="0" err="1" smtClean="0">
                <a:latin typeface="+mn-lt"/>
                <a:cs typeface="Times New Roman" pitchFamily="18" charset="0"/>
              </a:rPr>
              <a:t>lý</a:t>
            </a:r>
            <a:r>
              <a:rPr lang="en-US" sz="2000" dirty="0" smtClean="0">
                <a:latin typeface="+mn-lt"/>
                <a:cs typeface="Times New Roman" pitchFamily="18" charset="0"/>
              </a:rPr>
              <a:t> </a:t>
            </a:r>
            <a:r>
              <a:rPr lang="en-US" sz="2000" dirty="0" err="1" smtClean="0">
                <a:latin typeface="+mn-lt"/>
                <a:cs typeface="Times New Roman" pitchFamily="18" charset="0"/>
              </a:rPr>
              <a:t>nhúng</a:t>
            </a:r>
            <a:r>
              <a:rPr lang="en-US" sz="2000" dirty="0" smtClean="0">
                <a:latin typeface="+mn-lt"/>
                <a:cs typeface="Times New Roman" pitchFamily="18" charset="0"/>
              </a:rPr>
              <a:t> </a:t>
            </a:r>
            <a:r>
              <a:rPr lang="en-US" sz="2000" dirty="0" err="1" smtClean="0">
                <a:latin typeface="+mn-lt"/>
                <a:cs typeface="Times New Roman" pitchFamily="18" charset="0"/>
              </a:rPr>
              <a:t>công</a:t>
            </a:r>
            <a:r>
              <a:rPr lang="en-US" sz="2000" dirty="0" smtClean="0">
                <a:latin typeface="+mn-lt"/>
                <a:cs typeface="Times New Roman" pitchFamily="18" charset="0"/>
              </a:rPr>
              <a:t> </a:t>
            </a:r>
            <a:r>
              <a:rPr lang="en-US" sz="2000" dirty="0" err="1" smtClean="0">
                <a:latin typeface="+mn-lt"/>
                <a:cs typeface="Times New Roman" pitchFamily="18" charset="0"/>
              </a:rPr>
              <a:t>suất</a:t>
            </a:r>
            <a:r>
              <a:rPr lang="en-US" sz="2000" dirty="0" smtClean="0">
                <a:latin typeface="+mn-lt"/>
                <a:cs typeface="Times New Roman" pitchFamily="18" charset="0"/>
              </a:rPr>
              <a:t> </a:t>
            </a:r>
            <a:r>
              <a:rPr lang="en-US" sz="2000" dirty="0" err="1" smtClean="0">
                <a:latin typeface="+mn-lt"/>
                <a:cs typeface="Times New Roman" pitchFamily="18" charset="0"/>
              </a:rPr>
              <a:t>thấp</a:t>
            </a:r>
            <a:r>
              <a:rPr lang="en-US" sz="2000" dirty="0" smtClean="0">
                <a:latin typeface="+mn-lt"/>
                <a:cs typeface="Times New Roman" pitchFamily="18" charset="0"/>
              </a:rPr>
              <a:t> (processer)</a:t>
            </a:r>
          </a:p>
          <a:p>
            <a:pPr marL="800100" lvl="1" indent="-3429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Chạy</a:t>
            </a:r>
            <a:r>
              <a:rPr lang="en-US" sz="2000" dirty="0" smtClean="0">
                <a:latin typeface="+mn-lt"/>
                <a:cs typeface="Times New Roman" pitchFamily="18" charset="0"/>
              </a:rPr>
              <a:t> </a:t>
            </a:r>
            <a:r>
              <a:rPr lang="en-US" sz="2000" dirty="0" err="1" smtClean="0">
                <a:latin typeface="+mn-lt"/>
                <a:cs typeface="Times New Roman" pitchFamily="18" charset="0"/>
              </a:rPr>
              <a:t>trên</a:t>
            </a:r>
            <a:r>
              <a:rPr lang="en-US" sz="2000" dirty="0" smtClean="0">
                <a:latin typeface="+mn-lt"/>
                <a:cs typeface="Times New Roman" pitchFamily="18" charset="0"/>
              </a:rPr>
              <a:t> </a:t>
            </a:r>
            <a:r>
              <a:rPr lang="en-US" sz="2000" dirty="0" err="1" smtClean="0">
                <a:latin typeface="+mn-lt"/>
                <a:cs typeface="Times New Roman" pitchFamily="18" charset="0"/>
              </a:rPr>
              <a:t>hệ</a:t>
            </a:r>
            <a:r>
              <a:rPr lang="en-US" sz="2000" dirty="0" smtClean="0">
                <a:latin typeface="+mn-lt"/>
                <a:cs typeface="Times New Roman" pitchFamily="18" charset="0"/>
              </a:rPr>
              <a:t> </a:t>
            </a:r>
            <a:r>
              <a:rPr lang="en-US" sz="2000" dirty="0" err="1" smtClean="0">
                <a:latin typeface="+mn-lt"/>
                <a:cs typeface="Times New Roman" pitchFamily="18" charset="0"/>
              </a:rPr>
              <a:t>điều</a:t>
            </a:r>
            <a:r>
              <a:rPr lang="en-US" sz="2000" dirty="0" smtClean="0">
                <a:latin typeface="+mn-lt"/>
                <a:cs typeface="Times New Roman" pitchFamily="18" charset="0"/>
              </a:rPr>
              <a:t> </a:t>
            </a:r>
            <a:r>
              <a:rPr lang="en-US" sz="2000" dirty="0" err="1" smtClean="0">
                <a:latin typeface="+mn-lt"/>
                <a:cs typeface="Times New Roman" pitchFamily="18" charset="0"/>
              </a:rPr>
              <a:t>hành</a:t>
            </a:r>
            <a:r>
              <a:rPr lang="en-US" sz="2000" dirty="0" smtClean="0">
                <a:latin typeface="+mn-lt"/>
                <a:cs typeface="Times New Roman" pitchFamily="18" charset="0"/>
              </a:rPr>
              <a:t> </a:t>
            </a:r>
            <a:r>
              <a:rPr lang="en-US" sz="2000" dirty="0" err="1" smtClean="0">
                <a:latin typeface="+mn-lt"/>
                <a:cs typeface="Times New Roman" pitchFamily="18" charset="0"/>
              </a:rPr>
              <a:t>nhúng</a:t>
            </a:r>
            <a:r>
              <a:rPr lang="en-US" sz="2000" dirty="0" smtClean="0">
                <a:latin typeface="+mn-lt"/>
                <a:cs typeface="Times New Roman" pitchFamily="18" charset="0"/>
              </a:rPr>
              <a:t> (</a:t>
            </a:r>
            <a:r>
              <a:rPr lang="en-US" sz="2000" dirty="0" err="1" smtClean="0">
                <a:latin typeface="+mn-lt"/>
                <a:cs typeface="Times New Roman" pitchFamily="18" charset="0"/>
              </a:rPr>
              <a:t>TinyOS</a:t>
            </a:r>
            <a:r>
              <a:rPr lang="en-US" sz="2000" dirty="0" smtClean="0">
                <a:latin typeface="+mn-lt"/>
                <a:cs typeface="Times New Roman" pitchFamily="18" charset="0"/>
              </a:rPr>
              <a:t>).</a:t>
            </a:r>
          </a:p>
          <a:p>
            <a:pPr marL="800100" lvl="1" indent="-3429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Furture</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thiết</a:t>
            </a:r>
            <a:r>
              <a:rPr lang="en-US" sz="2000" dirty="0" smtClean="0">
                <a:latin typeface="+mn-lt"/>
                <a:cs typeface="Times New Roman" pitchFamily="18" charset="0"/>
              </a:rPr>
              <a:t> </a:t>
            </a:r>
            <a:r>
              <a:rPr lang="en-US" sz="2000" dirty="0" err="1" smtClean="0">
                <a:latin typeface="+mn-lt"/>
                <a:cs typeface="Times New Roman" pitchFamily="18" charset="0"/>
              </a:rPr>
              <a:t>bị</a:t>
            </a:r>
            <a:r>
              <a:rPr lang="en-US" sz="2000" dirty="0" smtClean="0">
                <a:latin typeface="+mn-lt"/>
                <a:cs typeface="Times New Roman" pitchFamily="18" charset="0"/>
              </a:rPr>
              <a:t> WSN </a:t>
            </a:r>
            <a:r>
              <a:rPr lang="en-US" sz="2000" dirty="0" err="1" smtClean="0">
                <a:latin typeface="+mn-lt"/>
                <a:cs typeface="Times New Roman" pitchFamily="18" charset="0"/>
              </a:rPr>
              <a:t>có</a:t>
            </a:r>
            <a:r>
              <a:rPr lang="en-US" sz="2000" dirty="0" smtClean="0">
                <a:latin typeface="+mn-lt"/>
                <a:cs typeface="Times New Roman" pitchFamily="18" charset="0"/>
              </a:rPr>
              <a:t> </a:t>
            </a:r>
            <a:r>
              <a:rPr lang="en-US" sz="2000" dirty="0" err="1" smtClean="0">
                <a:latin typeface="+mn-lt"/>
                <a:cs typeface="Times New Roman" pitchFamily="18" charset="0"/>
              </a:rPr>
              <a:t>năng</a:t>
            </a:r>
            <a:r>
              <a:rPr lang="en-US" sz="2000" dirty="0" smtClean="0">
                <a:latin typeface="+mn-lt"/>
                <a:cs typeface="Times New Roman" pitchFamily="18" charset="0"/>
              </a:rPr>
              <a:t> </a:t>
            </a:r>
            <a:r>
              <a:rPr lang="en-US" sz="2000" dirty="0" err="1" smtClean="0">
                <a:latin typeface="+mn-lt"/>
                <a:cs typeface="Times New Roman" pitchFamily="18" charset="0"/>
              </a:rPr>
              <a:t>lực</a:t>
            </a:r>
            <a:r>
              <a:rPr lang="en-US" sz="2000" dirty="0" smtClean="0">
                <a:latin typeface="+mn-lt"/>
                <a:cs typeface="Times New Roman" pitchFamily="18" charset="0"/>
              </a:rPr>
              <a:t> </a:t>
            </a:r>
            <a:r>
              <a:rPr lang="en-US" sz="2000" dirty="0" err="1" smtClean="0">
                <a:latin typeface="+mn-lt"/>
                <a:cs typeface="Times New Roman" pitchFamily="18" charset="0"/>
              </a:rPr>
              <a:t>tính</a:t>
            </a:r>
            <a:r>
              <a:rPr lang="en-US" sz="2000" dirty="0" smtClean="0">
                <a:latin typeface="+mn-lt"/>
                <a:cs typeface="Times New Roman" pitchFamily="18" charset="0"/>
              </a:rPr>
              <a:t> </a:t>
            </a:r>
            <a:r>
              <a:rPr lang="en-US" sz="2000" dirty="0" err="1" smtClean="0">
                <a:latin typeface="+mn-lt"/>
                <a:cs typeface="Times New Roman" pitchFamily="18" charset="0"/>
              </a:rPr>
              <a:t>toán</a:t>
            </a:r>
            <a:r>
              <a:rPr lang="en-US" sz="2000" dirty="0" smtClean="0">
                <a:latin typeface="+mn-lt"/>
                <a:cs typeface="Times New Roman" pitchFamily="18" charset="0"/>
              </a:rPr>
              <a:t> </a:t>
            </a:r>
            <a:r>
              <a:rPr lang="en-US" sz="2000" dirty="0" err="1" smtClean="0">
                <a:latin typeface="+mn-lt"/>
                <a:cs typeface="Times New Roman" pitchFamily="18" charset="0"/>
              </a:rPr>
              <a:t>lớn</a:t>
            </a:r>
            <a:r>
              <a:rPr lang="en-US" sz="2000" dirty="0" smtClean="0">
                <a:latin typeface="+mn-lt"/>
                <a:cs typeface="Times New Roman" pitchFamily="18" charset="0"/>
              </a:rPr>
              <a:t>, </a:t>
            </a:r>
            <a:r>
              <a:rPr lang="en-US" sz="2000" dirty="0" err="1" smtClean="0">
                <a:latin typeface="+mn-lt"/>
                <a:cs typeface="Times New Roman" pitchFamily="18" charset="0"/>
              </a:rPr>
              <a:t>xử</a:t>
            </a:r>
            <a:r>
              <a:rPr lang="en-US" sz="2000" dirty="0" smtClean="0">
                <a:latin typeface="+mn-lt"/>
                <a:cs typeface="Times New Roman" pitchFamily="18" charset="0"/>
              </a:rPr>
              <a:t> </a:t>
            </a:r>
            <a:r>
              <a:rPr lang="en-US" sz="2000" dirty="0" err="1" smtClean="0">
                <a:latin typeface="+mn-lt"/>
                <a:cs typeface="Times New Roman" pitchFamily="18" charset="0"/>
              </a:rPr>
              <a:t>lý</a:t>
            </a:r>
            <a:r>
              <a:rPr lang="en-US" sz="2000" dirty="0" smtClean="0">
                <a:latin typeface="+mn-lt"/>
                <a:cs typeface="Times New Roman" pitchFamily="18" charset="0"/>
              </a:rPr>
              <a:t> </a:t>
            </a:r>
            <a:r>
              <a:rPr lang="en-US" sz="2000" dirty="0" err="1" smtClean="0">
                <a:latin typeface="+mn-lt"/>
                <a:cs typeface="Times New Roman" pitchFamily="18" charset="0"/>
              </a:rPr>
              <a:t>nhúng</a:t>
            </a:r>
            <a:r>
              <a:rPr lang="en-US" sz="2000" dirty="0" smtClean="0">
                <a:latin typeface="+mn-lt"/>
                <a:cs typeface="Times New Roman" pitchFamily="18" charset="0"/>
              </a:rPr>
              <a:t> </a:t>
            </a:r>
            <a:r>
              <a:rPr lang="en-US" sz="2000" dirty="0" err="1" smtClean="0">
                <a:latin typeface="+mn-lt"/>
                <a:cs typeface="Times New Roman" pitchFamily="18" charset="0"/>
              </a:rPr>
              <a:t>mạnh</a:t>
            </a:r>
            <a:r>
              <a:rPr lang="en-US" sz="2000" dirty="0" smtClean="0">
                <a:latin typeface="+mn-lt"/>
                <a:cs typeface="Times New Roman" pitchFamily="18" charset="0"/>
              </a:rPr>
              <a:t> </a:t>
            </a:r>
            <a:r>
              <a:rPr lang="en-US" sz="2000" dirty="0" err="1" smtClean="0">
                <a:latin typeface="+mn-lt"/>
                <a:cs typeface="Times New Roman" pitchFamily="18" charset="0"/>
              </a:rPr>
              <a:t>mẽ</a:t>
            </a:r>
            <a:r>
              <a:rPr lang="en-US" sz="2000" dirty="0" smtClean="0">
                <a:latin typeface="+mn-lt"/>
                <a:cs typeface="Times New Roman" pitchFamily="18" charset="0"/>
              </a:rPr>
              <a:t>, </a:t>
            </a:r>
            <a:r>
              <a:rPr lang="en-US" sz="2000" dirty="0" err="1" smtClean="0">
                <a:latin typeface="+mn-lt"/>
                <a:cs typeface="Times New Roman" pitchFamily="18" charset="0"/>
              </a:rPr>
              <a:t>kết</a:t>
            </a:r>
            <a:r>
              <a:rPr lang="en-US" sz="2000" dirty="0" smtClean="0">
                <a:latin typeface="+mn-lt"/>
                <a:cs typeface="Times New Roman" pitchFamily="18" charset="0"/>
              </a:rPr>
              <a:t> </a:t>
            </a:r>
            <a:r>
              <a:rPr lang="en-US" sz="2000" dirty="0" err="1" smtClean="0">
                <a:latin typeface="+mn-lt"/>
                <a:cs typeface="Times New Roman" pitchFamily="18" charset="0"/>
              </a:rPr>
              <a:t>hợp</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kỹ</a:t>
            </a:r>
            <a:r>
              <a:rPr lang="en-US" sz="2000" dirty="0" smtClean="0">
                <a:latin typeface="+mn-lt"/>
                <a:cs typeface="Times New Roman" pitchFamily="18" charset="0"/>
              </a:rPr>
              <a:t> </a:t>
            </a:r>
            <a:r>
              <a:rPr lang="en-US" sz="2000" dirty="0" err="1" smtClean="0">
                <a:latin typeface="+mn-lt"/>
                <a:cs typeface="Times New Roman" pitchFamily="18" charset="0"/>
              </a:rPr>
              <a:t>thuật</a:t>
            </a:r>
            <a:r>
              <a:rPr lang="en-US" sz="2000" dirty="0" smtClean="0">
                <a:latin typeface="+mn-lt"/>
                <a:cs typeface="Times New Roman" pitchFamily="18" charset="0"/>
              </a:rPr>
              <a:t> </a:t>
            </a:r>
            <a:r>
              <a:rPr lang="en-US" sz="2000" dirty="0" err="1" smtClean="0">
                <a:latin typeface="+mn-lt"/>
                <a:cs typeface="Times New Roman" pitchFamily="18" charset="0"/>
              </a:rPr>
              <a:t>thiết</a:t>
            </a:r>
            <a:r>
              <a:rPr lang="en-US" sz="2000" dirty="0" smtClean="0">
                <a:latin typeface="+mn-lt"/>
                <a:cs typeface="Times New Roman" pitchFamily="18" charset="0"/>
              </a:rPr>
              <a:t> </a:t>
            </a:r>
            <a:r>
              <a:rPr lang="en-US" sz="2000" dirty="0" err="1" smtClean="0">
                <a:latin typeface="+mn-lt"/>
                <a:cs typeface="Times New Roman" pitchFamily="18" charset="0"/>
              </a:rPr>
              <a:t>kế</a:t>
            </a:r>
            <a:r>
              <a:rPr lang="en-US" sz="2000" dirty="0" smtClean="0">
                <a:latin typeface="+mn-lt"/>
                <a:cs typeface="Times New Roman" pitchFamily="18" charset="0"/>
              </a:rPr>
              <a:t> </a:t>
            </a:r>
            <a:r>
              <a:rPr lang="en-US" sz="2000" dirty="0" err="1" smtClean="0">
                <a:latin typeface="+mn-lt"/>
                <a:cs typeface="Times New Roman" pitchFamily="18" charset="0"/>
              </a:rPr>
              <a:t>công</a:t>
            </a:r>
            <a:r>
              <a:rPr lang="en-US" sz="2000" dirty="0" smtClean="0">
                <a:latin typeface="+mn-lt"/>
                <a:cs typeface="Times New Roman" pitchFamily="18" charset="0"/>
              </a:rPr>
              <a:t> </a:t>
            </a:r>
            <a:r>
              <a:rPr lang="en-US" sz="2000" dirty="0" err="1" smtClean="0">
                <a:latin typeface="+mn-lt"/>
                <a:cs typeface="Times New Roman" pitchFamily="18" charset="0"/>
              </a:rPr>
              <a:t>suất</a:t>
            </a:r>
            <a:r>
              <a:rPr lang="en-US" sz="2000" dirty="0" smtClean="0">
                <a:latin typeface="+mn-lt"/>
                <a:cs typeface="Times New Roman" pitchFamily="18" charset="0"/>
              </a:rPr>
              <a:t> </a:t>
            </a:r>
            <a:r>
              <a:rPr lang="en-US" sz="2000" dirty="0" err="1" smtClean="0">
                <a:latin typeface="+mn-lt"/>
                <a:cs typeface="Times New Roman" pitchFamily="18" charset="0"/>
              </a:rPr>
              <a:t>thấp</a:t>
            </a:r>
            <a:r>
              <a:rPr lang="en-US" sz="2000" dirty="0" smtClean="0">
                <a:latin typeface="+mn-lt"/>
                <a:cs typeface="Times New Roman" pitchFamily="18" charset="0"/>
              </a:rPr>
              <a:t> </a:t>
            </a:r>
            <a:r>
              <a:rPr lang="en-US" sz="2000" dirty="0" err="1" smtClean="0">
                <a:latin typeface="+mn-lt"/>
                <a:cs typeface="Times New Roman" pitchFamily="18" charset="0"/>
              </a:rPr>
              <a:t>tiên</a:t>
            </a:r>
            <a:r>
              <a:rPr lang="en-US" sz="2000" dirty="0" smtClean="0">
                <a:latin typeface="+mn-lt"/>
                <a:cs typeface="Times New Roman" pitchFamily="18" charset="0"/>
              </a:rPr>
              <a:t> </a:t>
            </a:r>
            <a:r>
              <a:rPr lang="en-US" sz="2000" dirty="0" err="1">
                <a:latin typeface="+mn-lt"/>
                <a:cs typeface="Times New Roman" pitchFamily="18" charset="0"/>
              </a:rPr>
              <a:t>t</a:t>
            </a:r>
            <a:r>
              <a:rPr lang="en-US" sz="2000" dirty="0" err="1" smtClean="0">
                <a:latin typeface="+mn-lt"/>
                <a:cs typeface="Times New Roman" pitchFamily="18" charset="0"/>
              </a:rPr>
              <a:t>iến</a:t>
            </a:r>
            <a:r>
              <a:rPr lang="en-US" sz="2000" dirty="0" smtClean="0">
                <a:latin typeface="+mn-lt"/>
                <a:cs typeface="Times New Roman" pitchFamily="18" charset="0"/>
              </a:rPr>
              <a:t> </a:t>
            </a:r>
            <a:r>
              <a:rPr lang="en-US" sz="2000" dirty="0" err="1" smtClean="0">
                <a:latin typeface="+mn-lt"/>
                <a:cs typeface="Times New Roman" pitchFamily="18" charset="0"/>
              </a:rPr>
              <a:t>như</a:t>
            </a:r>
            <a:r>
              <a:rPr lang="en-US" sz="2000" dirty="0" smtClean="0">
                <a:latin typeface="+mn-lt"/>
                <a:cs typeface="Times New Roman" pitchFamily="18" charset="0"/>
              </a:rPr>
              <a:t> </a:t>
            </a:r>
            <a:r>
              <a:rPr lang="en-US" sz="2000" dirty="0" err="1" smtClean="0">
                <a:latin typeface="+mn-lt"/>
                <a:cs typeface="Times New Roman" pitchFamily="18" charset="0"/>
              </a:rPr>
              <a:t>chế</a:t>
            </a:r>
            <a:r>
              <a:rPr lang="en-US" sz="2000" dirty="0" smtClean="0">
                <a:latin typeface="+mn-lt"/>
                <a:cs typeface="Times New Roman" pitchFamily="18" charset="0"/>
              </a:rPr>
              <a:t> </a:t>
            </a:r>
            <a:r>
              <a:rPr lang="en-US" sz="2000" dirty="0" err="1" smtClean="0">
                <a:latin typeface="+mn-lt"/>
                <a:cs typeface="Times New Roman" pitchFamily="18" charset="0"/>
              </a:rPr>
              <a:t>độ</a:t>
            </a:r>
            <a:r>
              <a:rPr lang="en-US" sz="2000" dirty="0" smtClean="0">
                <a:latin typeface="+mn-lt"/>
                <a:cs typeface="Times New Roman" pitchFamily="18" charset="0"/>
              </a:rPr>
              <a:t> </a:t>
            </a:r>
            <a:r>
              <a:rPr lang="en-US" sz="2000" dirty="0" err="1" smtClean="0">
                <a:latin typeface="+mn-lt"/>
                <a:cs typeface="Times New Roman" pitchFamily="18" charset="0"/>
              </a:rPr>
              <a:t>ngủ</a:t>
            </a:r>
            <a:r>
              <a:rPr lang="en-US" sz="2000" dirty="0" smtClean="0">
                <a:latin typeface="+mn-lt"/>
                <a:cs typeface="Times New Roman" pitchFamily="18" charset="0"/>
              </a:rPr>
              <a:t> </a:t>
            </a:r>
            <a:r>
              <a:rPr lang="en-US" sz="2000" dirty="0" err="1" smtClean="0">
                <a:latin typeface="+mn-lt"/>
                <a:cs typeface="Times New Roman" pitchFamily="18" charset="0"/>
              </a:rPr>
              <a:t>hiệu</a:t>
            </a:r>
            <a:r>
              <a:rPr lang="en-US" sz="2000" dirty="0" smtClean="0">
                <a:latin typeface="+mn-lt"/>
                <a:cs typeface="Times New Roman" pitchFamily="18" charset="0"/>
              </a:rPr>
              <a:t> </a:t>
            </a:r>
            <a:r>
              <a:rPr lang="en-US" sz="2000" dirty="0" err="1" smtClean="0">
                <a:latin typeface="+mn-lt"/>
                <a:cs typeface="Times New Roman" pitchFamily="18" charset="0"/>
              </a:rPr>
              <a:t>quả</a:t>
            </a:r>
            <a:r>
              <a:rPr lang="en-US" sz="2000" dirty="0" smtClean="0">
                <a:latin typeface="+mn-lt"/>
                <a:cs typeface="Times New Roman" pitchFamily="18" charset="0"/>
              </a:rPr>
              <a:t>…</a:t>
            </a:r>
          </a:p>
        </p:txBody>
      </p:sp>
      <p:pic>
        <p:nvPicPr>
          <p:cNvPr id="2" name="Picture 1"/>
          <p:cNvPicPr>
            <a:picLocks noChangeAspect="1"/>
          </p:cNvPicPr>
          <p:nvPr/>
        </p:nvPicPr>
        <p:blipFill>
          <a:blip r:embed="rId2"/>
          <a:stretch>
            <a:fillRect/>
          </a:stretch>
        </p:blipFill>
        <p:spPr>
          <a:xfrm>
            <a:off x="1485716" y="3958328"/>
            <a:ext cx="4000684" cy="2823472"/>
          </a:xfrm>
          <a:prstGeom prst="rect">
            <a:avLst/>
          </a:prstGeom>
        </p:spPr>
      </p:pic>
      <p:sp>
        <p:nvSpPr>
          <p:cNvPr id="7" name="Rectangle 6"/>
          <p:cNvSpPr>
            <a:spLocks noChangeArrowheads="1"/>
          </p:cNvSpPr>
          <p:nvPr/>
        </p:nvSpPr>
        <p:spPr bwMode="auto">
          <a:xfrm>
            <a:off x="5403023" y="6120310"/>
            <a:ext cx="3838206" cy="460964"/>
          </a:xfrm>
          <a:prstGeom prst="rect">
            <a:avLst/>
          </a:prstGeom>
          <a:noFill/>
          <a:ln w="9525">
            <a:noFill/>
            <a:miter lim="800000"/>
            <a:headEnd/>
            <a:tailEnd/>
          </a:ln>
          <a:effectLst/>
        </p:spPr>
        <p:txBody>
          <a:bodyPr/>
          <a:lstStyle/>
          <a:p>
            <a:pPr algn="ctr" eaLnBrk="1" hangingPunct="1">
              <a:spcBef>
                <a:spcPct val="20000"/>
              </a:spcBef>
              <a:buSzPct val="75000"/>
              <a:defRPr/>
            </a:pPr>
            <a:r>
              <a:rPr lang="en-US" sz="1600" dirty="0" err="1" smtClean="0">
                <a:latin typeface="+mn-lt"/>
                <a:cs typeface="Times New Roman" pitchFamily="18" charset="0"/>
              </a:rPr>
              <a:t>Hình</a:t>
            </a:r>
            <a:r>
              <a:rPr lang="en-US" sz="1600" dirty="0" smtClean="0">
                <a:latin typeface="+mn-lt"/>
                <a:cs typeface="Times New Roman" pitchFamily="18" charset="0"/>
              </a:rPr>
              <a:t> 1.7 </a:t>
            </a:r>
            <a:r>
              <a:rPr lang="en-US" sz="1600" dirty="0" err="1" smtClean="0">
                <a:latin typeface="+mn-lt"/>
                <a:cs typeface="Times New Roman" pitchFamily="18" charset="0"/>
              </a:rPr>
              <a:t>Sơ</a:t>
            </a:r>
            <a:r>
              <a:rPr lang="en-US" sz="1600" dirty="0" smtClean="0">
                <a:latin typeface="+mn-lt"/>
                <a:cs typeface="Times New Roman" pitchFamily="18" charset="0"/>
              </a:rPr>
              <a:t> </a:t>
            </a:r>
            <a:r>
              <a:rPr lang="en-US" sz="1600" dirty="0" err="1" smtClean="0">
                <a:latin typeface="+mn-lt"/>
                <a:cs typeface="Times New Roman" pitchFamily="18" charset="0"/>
              </a:rPr>
              <a:t>đồ</a:t>
            </a:r>
            <a:r>
              <a:rPr lang="en-US" sz="1600" dirty="0" smtClean="0">
                <a:latin typeface="+mn-lt"/>
                <a:cs typeface="Times New Roman" pitchFamily="18" charset="0"/>
              </a:rPr>
              <a:t> </a:t>
            </a:r>
            <a:r>
              <a:rPr lang="en-US" sz="1600" dirty="0" err="1" smtClean="0">
                <a:latin typeface="+mn-lt"/>
                <a:cs typeface="Times New Roman" pitchFamily="18" charset="0"/>
              </a:rPr>
              <a:t>thiết</a:t>
            </a:r>
            <a:r>
              <a:rPr lang="en-US" sz="1600" dirty="0" smtClean="0">
                <a:latin typeface="+mn-lt"/>
                <a:cs typeface="Times New Roman" pitchFamily="18" charset="0"/>
              </a:rPr>
              <a:t> </a:t>
            </a:r>
            <a:r>
              <a:rPr lang="en-US" sz="1600" dirty="0" err="1" smtClean="0">
                <a:latin typeface="+mn-lt"/>
                <a:cs typeface="Times New Roman" pitchFamily="18" charset="0"/>
              </a:rPr>
              <a:t>bị</a:t>
            </a:r>
            <a:r>
              <a:rPr lang="en-US" sz="1600" dirty="0" smtClean="0">
                <a:latin typeface="+mn-lt"/>
                <a:cs typeface="Times New Roman" pitchFamily="18" charset="0"/>
              </a:rPr>
              <a:t> </a:t>
            </a:r>
            <a:r>
              <a:rPr lang="en-US" sz="1600" dirty="0" err="1" smtClean="0">
                <a:latin typeface="+mn-lt"/>
                <a:cs typeface="Times New Roman" pitchFamily="18" charset="0"/>
              </a:rPr>
              <a:t>mạng</a:t>
            </a:r>
            <a:r>
              <a:rPr lang="en-US" sz="1600" dirty="0" smtClean="0">
                <a:latin typeface="+mn-lt"/>
                <a:cs typeface="Times New Roman" pitchFamily="18" charset="0"/>
              </a:rPr>
              <a:t> </a:t>
            </a:r>
            <a:r>
              <a:rPr lang="en-US" sz="1600" dirty="0" err="1" smtClean="0">
                <a:latin typeface="+mn-lt"/>
                <a:cs typeface="Times New Roman" pitchFamily="18" charset="0"/>
              </a:rPr>
              <a:t>cảm</a:t>
            </a:r>
            <a:r>
              <a:rPr lang="en-US" sz="1600" dirty="0" smtClean="0">
                <a:latin typeface="+mn-lt"/>
                <a:cs typeface="Times New Roman" pitchFamily="18" charset="0"/>
              </a:rPr>
              <a:t> </a:t>
            </a:r>
            <a:r>
              <a:rPr lang="en-US" sz="1600" dirty="0" err="1" smtClean="0">
                <a:latin typeface="+mn-lt"/>
                <a:cs typeface="Times New Roman" pitchFamily="18" charset="0"/>
              </a:rPr>
              <a:t>biến</a:t>
            </a:r>
            <a:r>
              <a:rPr lang="en-US" sz="1600" dirty="0" smtClean="0">
                <a:latin typeface="+mn-lt"/>
                <a:cs typeface="Times New Roman" pitchFamily="18" charset="0"/>
              </a:rPr>
              <a:t> </a:t>
            </a:r>
            <a:r>
              <a:rPr lang="en-US" sz="1600" dirty="0" err="1" smtClean="0">
                <a:latin typeface="+mn-lt"/>
                <a:cs typeface="Times New Roman" pitchFamily="18" charset="0"/>
              </a:rPr>
              <a:t>không</a:t>
            </a:r>
            <a:r>
              <a:rPr lang="en-US" sz="1600" dirty="0" smtClean="0">
                <a:latin typeface="+mn-lt"/>
                <a:cs typeface="Times New Roman" pitchFamily="18" charset="0"/>
              </a:rPr>
              <a:t> </a:t>
            </a:r>
            <a:r>
              <a:rPr lang="en-US" sz="1600" dirty="0" err="1" smtClean="0">
                <a:latin typeface="+mn-lt"/>
                <a:cs typeface="Times New Roman" pitchFamily="18" charset="0"/>
              </a:rPr>
              <a:t>dây</a:t>
            </a:r>
            <a:r>
              <a:rPr lang="en-US" sz="1600" dirty="0" smtClean="0">
                <a:latin typeface="+mn-lt"/>
                <a:cs typeface="Times New Roman" pitchFamily="18" charset="0"/>
              </a:rPr>
              <a:t> </a:t>
            </a:r>
            <a:r>
              <a:rPr lang="en-US" sz="1600" dirty="0" err="1" smtClean="0">
                <a:latin typeface="+mn-lt"/>
                <a:cs typeface="Times New Roman" pitchFamily="18" charset="0"/>
              </a:rPr>
              <a:t>cơ</a:t>
            </a:r>
            <a:r>
              <a:rPr lang="en-US" sz="1600" dirty="0" smtClean="0">
                <a:latin typeface="+mn-lt"/>
                <a:cs typeface="Times New Roman" pitchFamily="18" charset="0"/>
              </a:rPr>
              <a:t> </a:t>
            </a:r>
            <a:r>
              <a:rPr lang="en-US" sz="1600" dirty="0" err="1" smtClean="0">
                <a:latin typeface="+mn-lt"/>
                <a:cs typeface="Times New Roman" pitchFamily="18" charset="0"/>
              </a:rPr>
              <a:t>bản</a:t>
            </a:r>
            <a:endParaRPr lang="en-US" sz="1600" dirty="0">
              <a:latin typeface="+mn-lt"/>
              <a:cs typeface="Times New Roman" pitchFamily="18" charset="0"/>
            </a:endParaRPr>
          </a:p>
        </p:txBody>
      </p:sp>
    </p:spTree>
    <p:extLst>
      <p:ext uri="{BB962C8B-B14F-4D97-AF65-F5344CB8AC3E}">
        <p14:creationId xmlns:p14="http://schemas.microsoft.com/office/powerpoint/2010/main" val="20225403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28</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j-lt"/>
              </a:rPr>
              <a:t>CHƯƠNG 1 – TỔNG QUAN VỀ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2"/>
              <a:defRPr/>
            </a:pPr>
            <a:r>
              <a:rPr lang="en-US" sz="2800" dirty="0" err="1">
                <a:cs typeface="Times New Roman" pitchFamily="18" charset="0"/>
              </a:rPr>
              <a:t>Cơ</a:t>
            </a:r>
            <a:r>
              <a:rPr lang="en-US" sz="2800" dirty="0">
                <a:cs typeface="Times New Roman" pitchFamily="18" charset="0"/>
              </a:rPr>
              <a:t> </a:t>
            </a:r>
            <a:r>
              <a:rPr lang="en-US" sz="2800" dirty="0" err="1">
                <a:cs typeface="Times New Roman" pitchFamily="18" charset="0"/>
              </a:rPr>
              <a:t>sở</a:t>
            </a:r>
            <a:r>
              <a:rPr lang="en-US" sz="2800" dirty="0">
                <a:cs typeface="Times New Roman" pitchFamily="18" charset="0"/>
              </a:rPr>
              <a:t> </a:t>
            </a:r>
            <a:r>
              <a:rPr lang="en-US" sz="2800" dirty="0" err="1">
                <a:cs typeface="Times New Roman" pitchFamily="18" charset="0"/>
              </a:rPr>
              <a:t>hạ</a:t>
            </a:r>
            <a:r>
              <a:rPr lang="en-US" sz="2800" dirty="0">
                <a:cs typeface="Times New Roman" pitchFamily="18" charset="0"/>
              </a:rPr>
              <a:t> </a:t>
            </a:r>
            <a:r>
              <a:rPr lang="en-US" sz="2800" dirty="0" err="1">
                <a:cs typeface="Times New Roman" pitchFamily="18" charset="0"/>
              </a:rPr>
              <a:t>tầng</a:t>
            </a:r>
            <a:r>
              <a:rPr lang="en-US" sz="2800" dirty="0">
                <a:cs typeface="Times New Roman" pitchFamily="18" charset="0"/>
              </a:rPr>
              <a:t> </a:t>
            </a:r>
            <a:r>
              <a:rPr lang="en-US" sz="2800" dirty="0" err="1">
                <a:cs typeface="Times New Roman" pitchFamily="18" charset="0"/>
              </a:rPr>
              <a:t>và</a:t>
            </a:r>
            <a:r>
              <a:rPr lang="en-US" sz="2800" dirty="0">
                <a:cs typeface="Times New Roman" pitchFamily="18" charset="0"/>
              </a:rPr>
              <a:t> </a:t>
            </a:r>
            <a:r>
              <a:rPr lang="en-US" sz="2800" dirty="0" err="1">
                <a:cs typeface="Times New Roman" pitchFamily="18" charset="0"/>
              </a:rPr>
              <a:t>các</a:t>
            </a:r>
            <a:r>
              <a:rPr lang="en-US" sz="2800" dirty="0">
                <a:cs typeface="Times New Roman" pitchFamily="18" charset="0"/>
              </a:rPr>
              <a:t> </a:t>
            </a:r>
            <a:r>
              <a:rPr lang="en-US" sz="2800" dirty="0" err="1">
                <a:cs typeface="Times New Roman" pitchFamily="18" charset="0"/>
              </a:rPr>
              <a:t>yêu</a:t>
            </a:r>
            <a:r>
              <a:rPr lang="en-US" sz="2800" dirty="0">
                <a:cs typeface="Times New Roman" pitchFamily="18" charset="0"/>
              </a:rPr>
              <a:t> </a:t>
            </a:r>
            <a:r>
              <a:rPr lang="en-US" sz="2800" dirty="0" err="1">
                <a:cs typeface="Times New Roman" pitchFamily="18" charset="0"/>
              </a:rPr>
              <a:t>cầu</a:t>
            </a:r>
            <a:r>
              <a:rPr lang="en-US" sz="2800" dirty="0">
                <a:cs typeface="Times New Roman" pitchFamily="18" charset="0"/>
              </a:rPr>
              <a:t> </a:t>
            </a:r>
            <a:r>
              <a:rPr lang="en-US" sz="2800" dirty="0" err="1">
                <a:cs typeface="Times New Roman" pitchFamily="18" charset="0"/>
              </a:rPr>
              <a:t>của</a:t>
            </a:r>
            <a:r>
              <a:rPr lang="en-US" sz="2800" dirty="0">
                <a:cs typeface="Times New Roman" pitchFamily="18" charset="0"/>
              </a:rPr>
              <a:t> </a:t>
            </a:r>
            <a:r>
              <a:rPr lang="en-US" sz="2800" dirty="0" err="1">
                <a:cs typeface="Times New Roman" pitchFamily="18" charset="0"/>
              </a:rPr>
              <a:t>Mạng</a:t>
            </a:r>
            <a:r>
              <a:rPr lang="en-US" sz="2800" dirty="0">
                <a:cs typeface="Times New Roman" pitchFamily="18" charset="0"/>
              </a:rPr>
              <a:t> </a:t>
            </a:r>
            <a:r>
              <a:rPr lang="en-US" sz="2800" dirty="0" err="1">
                <a:cs typeface="Times New Roman" pitchFamily="18" charset="0"/>
              </a:rPr>
              <a:t>cảm</a:t>
            </a:r>
            <a:r>
              <a:rPr lang="en-US" sz="2800" dirty="0">
                <a:cs typeface="Times New Roman" pitchFamily="18" charset="0"/>
              </a:rPr>
              <a:t> </a:t>
            </a:r>
            <a:r>
              <a:rPr lang="en-US" sz="2800" dirty="0" err="1" smtClean="0">
                <a:cs typeface="Times New Roman" pitchFamily="18" charset="0"/>
              </a:rPr>
              <a:t>biến</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vi-VN" sz="2000" dirty="0" smtClean="0">
                <a:latin typeface="+mn-lt"/>
                <a:cs typeface="Times New Roman" pitchFamily="18" charset="0"/>
              </a:rPr>
              <a:t>Loại hình dịch vụ</a:t>
            </a:r>
            <a:endParaRPr lang="en-US"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Bộ</a:t>
            </a:r>
            <a:r>
              <a:rPr lang="en-US" sz="2000" dirty="0" smtClean="0">
                <a:latin typeface="+mn-lt"/>
                <a:cs typeface="Times New Roman" pitchFamily="18" charset="0"/>
              </a:rPr>
              <a:t> </a:t>
            </a:r>
            <a:r>
              <a:rPr lang="en-US" sz="2000" dirty="0" err="1" smtClean="0">
                <a:latin typeface="+mn-lt"/>
                <a:cs typeface="Times New Roman" pitchFamily="18" charset="0"/>
              </a:rPr>
              <a:t>nhớ</a:t>
            </a:r>
            <a:r>
              <a:rPr lang="en-US" sz="2000" dirty="0" smtClean="0">
                <a:latin typeface="+mn-lt"/>
                <a:cs typeface="Times New Roman" pitchFamily="18" charset="0"/>
              </a:rPr>
              <a:t>/</a:t>
            </a:r>
            <a:r>
              <a:rPr lang="en-US" sz="2000" dirty="0" err="1" smtClean="0">
                <a:latin typeface="+mn-lt"/>
                <a:cs typeface="Times New Roman" pitchFamily="18" charset="0"/>
              </a:rPr>
              <a:t>lưu</a:t>
            </a:r>
            <a:r>
              <a:rPr lang="en-US" sz="2000" dirty="0" smtClean="0">
                <a:latin typeface="+mn-lt"/>
                <a:cs typeface="Times New Roman" pitchFamily="18" charset="0"/>
              </a:rPr>
              <a:t> </a:t>
            </a:r>
            <a:r>
              <a:rPr lang="en-US" sz="2000" dirty="0" err="1" smtClean="0">
                <a:latin typeface="+mn-lt"/>
                <a:cs typeface="Times New Roman" pitchFamily="18" charset="0"/>
              </a:rPr>
              <a:t>trữ</a:t>
            </a:r>
            <a:r>
              <a:rPr lang="en-US" sz="2000" dirty="0" smtClean="0">
                <a:latin typeface="+mn-lt"/>
                <a:cs typeface="Times New Roman" pitchFamily="18" charset="0"/>
              </a:rPr>
              <a:t> (memory)</a:t>
            </a:r>
          </a:p>
          <a:p>
            <a:pPr marL="800100" lvl="1" indent="-3429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Lưu</a:t>
            </a:r>
            <a:r>
              <a:rPr lang="en-US" sz="2000" dirty="0" smtClean="0">
                <a:latin typeface="+mn-lt"/>
                <a:cs typeface="Times New Roman" pitchFamily="18" charset="0"/>
              </a:rPr>
              <a:t> </a:t>
            </a:r>
            <a:r>
              <a:rPr lang="en-US" sz="2000" dirty="0" err="1" smtClean="0">
                <a:latin typeface="+mn-lt"/>
                <a:cs typeface="Times New Roman" pitchFamily="18" charset="0"/>
              </a:rPr>
              <a:t>trữ</a:t>
            </a:r>
            <a:r>
              <a:rPr lang="en-US" sz="2000" dirty="0" smtClean="0">
                <a:latin typeface="+mn-lt"/>
                <a:cs typeface="Times New Roman" pitchFamily="18" charset="0"/>
              </a:rPr>
              <a:t> (RAM </a:t>
            </a:r>
            <a:r>
              <a:rPr lang="en-US" sz="2000" dirty="0" err="1" smtClean="0">
                <a:latin typeface="+mn-lt"/>
                <a:cs typeface="Times New Roman" pitchFamily="18" charset="0"/>
              </a:rPr>
              <a:t>và</a:t>
            </a:r>
            <a:r>
              <a:rPr lang="en-US" sz="2000" dirty="0" smtClean="0">
                <a:latin typeface="+mn-lt"/>
                <a:cs typeface="Times New Roman" pitchFamily="18" charset="0"/>
              </a:rPr>
              <a:t> ROM)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bộ</a:t>
            </a:r>
            <a:r>
              <a:rPr lang="en-US" sz="2000" dirty="0" smtClean="0">
                <a:latin typeface="+mn-lt"/>
                <a:cs typeface="Times New Roman" pitchFamily="18" charset="0"/>
              </a:rPr>
              <a:t> </a:t>
            </a:r>
            <a:r>
              <a:rPr lang="en-US" sz="2000" dirty="0" err="1" smtClean="0">
                <a:latin typeface="+mn-lt"/>
                <a:cs typeface="Times New Roman" pitchFamily="18" charset="0"/>
              </a:rPr>
              <a:t>nhớ</a:t>
            </a:r>
            <a:r>
              <a:rPr lang="en-US" sz="2000" dirty="0" smtClean="0">
                <a:latin typeface="+mn-lt"/>
                <a:cs typeface="Times New Roman" pitchFamily="18" charset="0"/>
              </a:rPr>
              <a:t> </a:t>
            </a:r>
            <a:r>
              <a:rPr lang="en-US" sz="2000" dirty="0" err="1" smtClean="0">
                <a:latin typeface="+mn-lt"/>
                <a:cs typeface="Times New Roman" pitchFamily="18" charset="0"/>
              </a:rPr>
              <a:t>chương</a:t>
            </a:r>
            <a:r>
              <a:rPr lang="en-US" sz="2000" dirty="0" smtClean="0">
                <a:latin typeface="+mn-lt"/>
                <a:cs typeface="Times New Roman" pitchFamily="18" charset="0"/>
              </a:rPr>
              <a:t> </a:t>
            </a:r>
            <a:r>
              <a:rPr lang="en-US" sz="2000" dirty="0" err="1" smtClean="0">
                <a:latin typeface="+mn-lt"/>
                <a:cs typeface="Times New Roman" pitchFamily="18" charset="0"/>
              </a:rPr>
              <a:t>trình</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bộ</a:t>
            </a:r>
            <a:r>
              <a:rPr lang="en-US" sz="2000" dirty="0" smtClean="0">
                <a:latin typeface="+mn-lt"/>
                <a:cs typeface="Times New Roman" pitchFamily="18" charset="0"/>
              </a:rPr>
              <a:t> </a:t>
            </a:r>
            <a:r>
              <a:rPr lang="en-US" sz="2000" dirty="0" err="1" smtClean="0">
                <a:latin typeface="+mn-lt"/>
                <a:cs typeface="Times New Roman" pitchFamily="18" charset="0"/>
              </a:rPr>
              <a:t>nhớ</a:t>
            </a:r>
            <a:r>
              <a:rPr lang="en-US" sz="2000" dirty="0" smtClean="0">
                <a:latin typeface="+mn-lt"/>
                <a:cs typeface="Times New Roman" pitchFamily="18" charset="0"/>
              </a:rPr>
              <a:t> </a:t>
            </a:r>
            <a:r>
              <a:rPr lang="en-US" sz="2000" dirty="0" err="1" smtClean="0">
                <a:latin typeface="+mn-lt"/>
                <a:cs typeface="Times New Roman" pitchFamily="18" charset="0"/>
              </a:rPr>
              <a:t>dữ</a:t>
            </a:r>
            <a:r>
              <a:rPr lang="en-US" sz="2000" dirty="0" smtClean="0">
                <a:latin typeface="+mn-lt"/>
                <a:cs typeface="Times New Roman" pitchFamily="18" charset="0"/>
              </a:rPr>
              <a:t> </a:t>
            </a:r>
            <a:r>
              <a:rPr lang="en-US" sz="2000" dirty="0" err="1" smtClean="0">
                <a:latin typeface="+mn-lt"/>
                <a:cs typeface="Times New Roman" pitchFamily="18" charset="0"/>
              </a:rPr>
              <a:t>liệu</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thô</a:t>
            </a:r>
            <a:r>
              <a:rPr lang="en-US" sz="2000" dirty="0" smtClean="0">
                <a:latin typeface="+mn-lt"/>
                <a:cs typeface="Times New Roman" pitchFamily="18" charset="0"/>
              </a:rPr>
              <a:t>, </a:t>
            </a:r>
            <a:r>
              <a:rPr lang="en-US" sz="2000" dirty="0" err="1" smtClean="0">
                <a:latin typeface="+mn-lt"/>
                <a:cs typeface="Times New Roman" pitchFamily="18" charset="0"/>
              </a:rPr>
              <a:t>đã</a:t>
            </a:r>
            <a:r>
              <a:rPr lang="en-US" sz="2000" dirty="0" smtClean="0">
                <a:latin typeface="+mn-lt"/>
                <a:cs typeface="Times New Roman" pitchFamily="18" charset="0"/>
              </a:rPr>
              <a:t> </a:t>
            </a:r>
            <a:r>
              <a:rPr lang="en-US" sz="2000" dirty="0" err="1" smtClean="0">
                <a:latin typeface="+mn-lt"/>
                <a:cs typeface="Times New Roman" pitchFamily="18" charset="0"/>
              </a:rPr>
              <a:t>xử</a:t>
            </a:r>
            <a:r>
              <a:rPr lang="en-US" sz="2000" dirty="0" smtClean="0">
                <a:latin typeface="+mn-lt"/>
                <a:cs typeface="Times New Roman" pitchFamily="18" charset="0"/>
              </a:rPr>
              <a:t> </a:t>
            </a:r>
            <a:r>
              <a:rPr lang="en-US" sz="2000" dirty="0" err="1" smtClean="0">
                <a:latin typeface="+mn-lt"/>
                <a:cs typeface="Times New Roman" pitchFamily="18" charset="0"/>
              </a:rPr>
              <a:t>lý</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thông</a:t>
            </a:r>
            <a:r>
              <a:rPr lang="en-US" sz="2000" dirty="0" smtClean="0">
                <a:latin typeface="+mn-lt"/>
                <a:cs typeface="Times New Roman" pitchFamily="18" charset="0"/>
              </a:rPr>
              <a:t> tin </a:t>
            </a:r>
            <a:r>
              <a:rPr lang="en-US" sz="2000" dirty="0" err="1" smtClean="0">
                <a:latin typeface="+mn-lt"/>
                <a:cs typeface="Times New Roman" pitchFamily="18" charset="0"/>
              </a:rPr>
              <a:t>khác</a:t>
            </a:r>
            <a:r>
              <a:rPr lang="en-US" sz="2000" dirty="0" smtClean="0">
                <a:latin typeface="+mn-lt"/>
                <a:cs typeface="Times New Roman" pitchFamily="18" charset="0"/>
              </a:rPr>
              <a:t>).</a:t>
            </a:r>
          </a:p>
          <a:p>
            <a:pPr marL="800100" lvl="1" indent="-3429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Hạn</a:t>
            </a:r>
            <a:r>
              <a:rPr lang="en-US" sz="2000" dirty="0" smtClean="0">
                <a:latin typeface="+mn-lt"/>
                <a:cs typeface="Times New Roman" pitchFamily="18" charset="0"/>
              </a:rPr>
              <a:t> </a:t>
            </a:r>
            <a:r>
              <a:rPr lang="en-US" sz="2000" dirty="0" err="1" smtClean="0">
                <a:latin typeface="+mn-lt"/>
                <a:cs typeface="Times New Roman" pitchFamily="18" charset="0"/>
              </a:rPr>
              <a:t>chế</a:t>
            </a:r>
            <a:r>
              <a:rPr lang="en-US" sz="2000" dirty="0" smtClean="0">
                <a:latin typeface="+mn-lt"/>
                <a:cs typeface="Times New Roman" pitchFamily="18" charset="0"/>
              </a:rPr>
              <a:t> </a:t>
            </a:r>
            <a:r>
              <a:rPr lang="en-US" sz="2000" dirty="0" err="1" smtClean="0">
                <a:latin typeface="+mn-lt"/>
                <a:cs typeface="Times New Roman" pitchFamily="18" charset="0"/>
              </a:rPr>
              <a:t>số</a:t>
            </a:r>
            <a:r>
              <a:rPr lang="en-US" sz="2000" dirty="0" smtClean="0">
                <a:latin typeface="+mn-lt"/>
                <a:cs typeface="Times New Roman" pitchFamily="18" charset="0"/>
              </a:rPr>
              <a:t> </a:t>
            </a:r>
            <a:r>
              <a:rPr lang="en-US" sz="2000" dirty="0" err="1" smtClean="0">
                <a:latin typeface="+mn-lt"/>
                <a:cs typeface="Times New Roman" pitchFamily="18" charset="0"/>
              </a:rPr>
              <a:t>lượng</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dung </a:t>
            </a:r>
            <a:r>
              <a:rPr lang="en-US" sz="2000" dirty="0" err="1" smtClean="0">
                <a:latin typeface="+mn-lt"/>
                <a:cs typeface="Times New Roman" pitchFamily="18" charset="0"/>
              </a:rPr>
              <a:t>lượng</a:t>
            </a:r>
            <a:endParaRPr lang="en-US" sz="2000" dirty="0" smtClean="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endParaRPr lang="en-US" sz="2000" dirty="0" smtClean="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endParaRPr lang="en-US" sz="2000" dirty="0" smtClean="0">
              <a:latin typeface="+mn-lt"/>
              <a:cs typeface="Times New Roman" pitchFamily="18" charset="0"/>
            </a:endParaRPr>
          </a:p>
        </p:txBody>
      </p:sp>
      <p:pic>
        <p:nvPicPr>
          <p:cNvPr id="2" name="Picture 1"/>
          <p:cNvPicPr>
            <a:picLocks noChangeAspect="1"/>
          </p:cNvPicPr>
          <p:nvPr/>
        </p:nvPicPr>
        <p:blipFill>
          <a:blip r:embed="rId2"/>
          <a:stretch>
            <a:fillRect/>
          </a:stretch>
        </p:blipFill>
        <p:spPr>
          <a:xfrm>
            <a:off x="4867700" y="3171417"/>
            <a:ext cx="4143953" cy="2924583"/>
          </a:xfrm>
          <a:prstGeom prst="rect">
            <a:avLst/>
          </a:prstGeom>
        </p:spPr>
      </p:pic>
      <p:sp>
        <p:nvSpPr>
          <p:cNvPr id="7" name="Rectangle 6"/>
          <p:cNvSpPr>
            <a:spLocks noChangeArrowheads="1"/>
          </p:cNvSpPr>
          <p:nvPr/>
        </p:nvSpPr>
        <p:spPr bwMode="auto">
          <a:xfrm>
            <a:off x="4689638" y="6168436"/>
            <a:ext cx="4524006" cy="460964"/>
          </a:xfrm>
          <a:prstGeom prst="rect">
            <a:avLst/>
          </a:prstGeom>
          <a:noFill/>
          <a:ln w="9525">
            <a:noFill/>
            <a:miter lim="800000"/>
            <a:headEnd/>
            <a:tailEnd/>
          </a:ln>
          <a:effectLst/>
        </p:spPr>
        <p:txBody>
          <a:bodyPr/>
          <a:lstStyle/>
          <a:p>
            <a:pPr algn="ctr" eaLnBrk="1" hangingPunct="1">
              <a:spcBef>
                <a:spcPct val="20000"/>
              </a:spcBef>
              <a:buSzPct val="75000"/>
              <a:defRPr/>
            </a:pPr>
            <a:r>
              <a:rPr lang="en-US" sz="1600" dirty="0" err="1" smtClean="0">
                <a:latin typeface="+mn-lt"/>
                <a:cs typeface="Times New Roman" pitchFamily="18" charset="0"/>
              </a:rPr>
              <a:t>Hình</a:t>
            </a:r>
            <a:r>
              <a:rPr lang="en-US" sz="1600" dirty="0" smtClean="0">
                <a:latin typeface="+mn-lt"/>
                <a:cs typeface="Times New Roman" pitchFamily="18" charset="0"/>
              </a:rPr>
              <a:t> 1.7 </a:t>
            </a:r>
            <a:r>
              <a:rPr lang="en-US" sz="1600" dirty="0" err="1" smtClean="0">
                <a:latin typeface="+mn-lt"/>
                <a:cs typeface="Times New Roman" pitchFamily="18" charset="0"/>
              </a:rPr>
              <a:t>Sơ</a:t>
            </a:r>
            <a:r>
              <a:rPr lang="en-US" sz="1600" dirty="0" smtClean="0">
                <a:latin typeface="+mn-lt"/>
                <a:cs typeface="Times New Roman" pitchFamily="18" charset="0"/>
              </a:rPr>
              <a:t> </a:t>
            </a:r>
            <a:r>
              <a:rPr lang="en-US" sz="1600" dirty="0" err="1" smtClean="0">
                <a:latin typeface="+mn-lt"/>
                <a:cs typeface="Times New Roman" pitchFamily="18" charset="0"/>
              </a:rPr>
              <a:t>đồ</a:t>
            </a:r>
            <a:r>
              <a:rPr lang="en-US" sz="1600" dirty="0" smtClean="0">
                <a:latin typeface="+mn-lt"/>
                <a:cs typeface="Times New Roman" pitchFamily="18" charset="0"/>
              </a:rPr>
              <a:t> </a:t>
            </a:r>
            <a:r>
              <a:rPr lang="en-US" sz="1600" dirty="0" err="1" smtClean="0">
                <a:latin typeface="+mn-lt"/>
                <a:cs typeface="Times New Roman" pitchFamily="18" charset="0"/>
              </a:rPr>
              <a:t>thiết</a:t>
            </a:r>
            <a:r>
              <a:rPr lang="en-US" sz="1600" dirty="0" smtClean="0">
                <a:latin typeface="+mn-lt"/>
                <a:cs typeface="Times New Roman" pitchFamily="18" charset="0"/>
              </a:rPr>
              <a:t> </a:t>
            </a:r>
            <a:r>
              <a:rPr lang="en-US" sz="1600" dirty="0" err="1" smtClean="0">
                <a:latin typeface="+mn-lt"/>
                <a:cs typeface="Times New Roman" pitchFamily="18" charset="0"/>
              </a:rPr>
              <a:t>bị</a:t>
            </a:r>
            <a:r>
              <a:rPr lang="en-US" sz="1600" dirty="0" smtClean="0">
                <a:latin typeface="+mn-lt"/>
                <a:cs typeface="Times New Roman" pitchFamily="18" charset="0"/>
              </a:rPr>
              <a:t> </a:t>
            </a:r>
            <a:r>
              <a:rPr lang="en-US" sz="1600" dirty="0" err="1" smtClean="0">
                <a:latin typeface="+mn-lt"/>
                <a:cs typeface="Times New Roman" pitchFamily="18" charset="0"/>
              </a:rPr>
              <a:t>mạng</a:t>
            </a:r>
            <a:r>
              <a:rPr lang="en-US" sz="1600" dirty="0" smtClean="0">
                <a:latin typeface="+mn-lt"/>
                <a:cs typeface="Times New Roman" pitchFamily="18" charset="0"/>
              </a:rPr>
              <a:t> </a:t>
            </a:r>
            <a:r>
              <a:rPr lang="en-US" sz="1600" dirty="0" err="1" smtClean="0">
                <a:latin typeface="+mn-lt"/>
                <a:cs typeface="Times New Roman" pitchFamily="18" charset="0"/>
              </a:rPr>
              <a:t>cảm</a:t>
            </a:r>
            <a:r>
              <a:rPr lang="en-US" sz="1600" dirty="0" smtClean="0">
                <a:latin typeface="+mn-lt"/>
                <a:cs typeface="Times New Roman" pitchFamily="18" charset="0"/>
              </a:rPr>
              <a:t> </a:t>
            </a:r>
            <a:r>
              <a:rPr lang="en-US" sz="1600" dirty="0" err="1" smtClean="0">
                <a:latin typeface="+mn-lt"/>
                <a:cs typeface="Times New Roman" pitchFamily="18" charset="0"/>
              </a:rPr>
              <a:t>biến</a:t>
            </a:r>
            <a:r>
              <a:rPr lang="en-US" sz="1600" dirty="0" smtClean="0">
                <a:latin typeface="+mn-lt"/>
                <a:cs typeface="Times New Roman" pitchFamily="18" charset="0"/>
              </a:rPr>
              <a:t> </a:t>
            </a:r>
            <a:r>
              <a:rPr lang="en-US" sz="1600" dirty="0" err="1" smtClean="0">
                <a:latin typeface="+mn-lt"/>
                <a:cs typeface="Times New Roman" pitchFamily="18" charset="0"/>
              </a:rPr>
              <a:t>không</a:t>
            </a:r>
            <a:r>
              <a:rPr lang="en-US" sz="1600" dirty="0" smtClean="0">
                <a:latin typeface="+mn-lt"/>
                <a:cs typeface="Times New Roman" pitchFamily="18" charset="0"/>
              </a:rPr>
              <a:t> </a:t>
            </a:r>
            <a:r>
              <a:rPr lang="en-US" sz="1600" dirty="0" err="1" smtClean="0">
                <a:latin typeface="+mn-lt"/>
                <a:cs typeface="Times New Roman" pitchFamily="18" charset="0"/>
              </a:rPr>
              <a:t>dây</a:t>
            </a:r>
            <a:r>
              <a:rPr lang="en-US" sz="1600" dirty="0" smtClean="0">
                <a:latin typeface="+mn-lt"/>
                <a:cs typeface="Times New Roman" pitchFamily="18" charset="0"/>
              </a:rPr>
              <a:t> </a:t>
            </a:r>
            <a:r>
              <a:rPr lang="en-US" sz="1600" dirty="0" err="1" smtClean="0">
                <a:latin typeface="+mn-lt"/>
                <a:cs typeface="Times New Roman" pitchFamily="18" charset="0"/>
              </a:rPr>
              <a:t>cơ</a:t>
            </a:r>
            <a:r>
              <a:rPr lang="en-US" sz="1600" dirty="0" smtClean="0">
                <a:latin typeface="+mn-lt"/>
                <a:cs typeface="Times New Roman" pitchFamily="18" charset="0"/>
              </a:rPr>
              <a:t> </a:t>
            </a:r>
            <a:r>
              <a:rPr lang="en-US" sz="1600" dirty="0" err="1" smtClean="0">
                <a:latin typeface="+mn-lt"/>
                <a:cs typeface="Times New Roman" pitchFamily="18" charset="0"/>
              </a:rPr>
              <a:t>bản</a:t>
            </a:r>
            <a:endParaRPr lang="en-US" sz="1600" dirty="0">
              <a:latin typeface="+mn-lt"/>
              <a:cs typeface="Times New Roman" pitchFamily="18" charset="0"/>
            </a:endParaRPr>
          </a:p>
        </p:txBody>
      </p:sp>
    </p:spTree>
    <p:extLst>
      <p:ext uri="{BB962C8B-B14F-4D97-AF65-F5344CB8AC3E}">
        <p14:creationId xmlns:p14="http://schemas.microsoft.com/office/powerpoint/2010/main" val="41395989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29</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j-lt"/>
              </a:rPr>
              <a:t>CHƯƠNG 1 – TỔNG QUAN VỀ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2"/>
              <a:defRPr/>
            </a:pPr>
            <a:r>
              <a:rPr lang="en-US" sz="2800" dirty="0" err="1">
                <a:cs typeface="Times New Roman" pitchFamily="18" charset="0"/>
              </a:rPr>
              <a:t>Cơ</a:t>
            </a:r>
            <a:r>
              <a:rPr lang="en-US" sz="2800" dirty="0">
                <a:cs typeface="Times New Roman" pitchFamily="18" charset="0"/>
              </a:rPr>
              <a:t> </a:t>
            </a:r>
            <a:r>
              <a:rPr lang="en-US" sz="2800" dirty="0" err="1">
                <a:cs typeface="Times New Roman" pitchFamily="18" charset="0"/>
              </a:rPr>
              <a:t>sở</a:t>
            </a:r>
            <a:r>
              <a:rPr lang="en-US" sz="2800" dirty="0">
                <a:cs typeface="Times New Roman" pitchFamily="18" charset="0"/>
              </a:rPr>
              <a:t> </a:t>
            </a:r>
            <a:r>
              <a:rPr lang="en-US" sz="2800" dirty="0" err="1">
                <a:cs typeface="Times New Roman" pitchFamily="18" charset="0"/>
              </a:rPr>
              <a:t>hạ</a:t>
            </a:r>
            <a:r>
              <a:rPr lang="en-US" sz="2800" dirty="0">
                <a:cs typeface="Times New Roman" pitchFamily="18" charset="0"/>
              </a:rPr>
              <a:t> </a:t>
            </a:r>
            <a:r>
              <a:rPr lang="en-US" sz="2800" dirty="0" err="1">
                <a:cs typeface="Times New Roman" pitchFamily="18" charset="0"/>
              </a:rPr>
              <a:t>tầng</a:t>
            </a:r>
            <a:r>
              <a:rPr lang="en-US" sz="2800" dirty="0">
                <a:cs typeface="Times New Roman" pitchFamily="18" charset="0"/>
              </a:rPr>
              <a:t> </a:t>
            </a:r>
            <a:r>
              <a:rPr lang="en-US" sz="2800" dirty="0" err="1">
                <a:cs typeface="Times New Roman" pitchFamily="18" charset="0"/>
              </a:rPr>
              <a:t>và</a:t>
            </a:r>
            <a:r>
              <a:rPr lang="en-US" sz="2800" dirty="0">
                <a:cs typeface="Times New Roman" pitchFamily="18" charset="0"/>
              </a:rPr>
              <a:t> </a:t>
            </a:r>
            <a:r>
              <a:rPr lang="en-US" sz="2800" dirty="0" err="1">
                <a:cs typeface="Times New Roman" pitchFamily="18" charset="0"/>
              </a:rPr>
              <a:t>các</a:t>
            </a:r>
            <a:r>
              <a:rPr lang="en-US" sz="2800" dirty="0">
                <a:cs typeface="Times New Roman" pitchFamily="18" charset="0"/>
              </a:rPr>
              <a:t> </a:t>
            </a:r>
            <a:r>
              <a:rPr lang="en-US" sz="2800" dirty="0" err="1">
                <a:cs typeface="Times New Roman" pitchFamily="18" charset="0"/>
              </a:rPr>
              <a:t>yêu</a:t>
            </a:r>
            <a:r>
              <a:rPr lang="en-US" sz="2800" dirty="0">
                <a:cs typeface="Times New Roman" pitchFamily="18" charset="0"/>
              </a:rPr>
              <a:t> </a:t>
            </a:r>
            <a:r>
              <a:rPr lang="en-US" sz="2800" dirty="0" err="1">
                <a:cs typeface="Times New Roman" pitchFamily="18" charset="0"/>
              </a:rPr>
              <a:t>cầu</a:t>
            </a:r>
            <a:r>
              <a:rPr lang="en-US" sz="2800" dirty="0">
                <a:cs typeface="Times New Roman" pitchFamily="18" charset="0"/>
              </a:rPr>
              <a:t> </a:t>
            </a:r>
            <a:r>
              <a:rPr lang="en-US" sz="2800" dirty="0" err="1">
                <a:cs typeface="Times New Roman" pitchFamily="18" charset="0"/>
              </a:rPr>
              <a:t>của</a:t>
            </a:r>
            <a:r>
              <a:rPr lang="en-US" sz="2800" dirty="0">
                <a:cs typeface="Times New Roman" pitchFamily="18" charset="0"/>
              </a:rPr>
              <a:t> </a:t>
            </a:r>
            <a:r>
              <a:rPr lang="en-US" sz="2800" dirty="0" err="1">
                <a:cs typeface="Times New Roman" pitchFamily="18" charset="0"/>
              </a:rPr>
              <a:t>Mạng</a:t>
            </a:r>
            <a:r>
              <a:rPr lang="en-US" sz="2800" dirty="0">
                <a:cs typeface="Times New Roman" pitchFamily="18" charset="0"/>
              </a:rPr>
              <a:t> </a:t>
            </a:r>
            <a:r>
              <a:rPr lang="en-US" sz="2800" dirty="0" err="1">
                <a:cs typeface="Times New Roman" pitchFamily="18" charset="0"/>
              </a:rPr>
              <a:t>cảm</a:t>
            </a:r>
            <a:r>
              <a:rPr lang="en-US" sz="2800" dirty="0">
                <a:cs typeface="Times New Roman" pitchFamily="18" charset="0"/>
              </a:rPr>
              <a:t> </a:t>
            </a:r>
            <a:r>
              <a:rPr lang="en-US" sz="2800" dirty="0" err="1" smtClean="0">
                <a:cs typeface="Times New Roman" pitchFamily="18" charset="0"/>
              </a:rPr>
              <a:t>biến</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vi-VN" sz="2000" dirty="0" smtClean="0">
                <a:latin typeface="+mn-lt"/>
                <a:cs typeface="Times New Roman" pitchFamily="18" charset="0"/>
              </a:rPr>
              <a:t>Loại hình dịch vụ</a:t>
            </a:r>
            <a:endParaRPr lang="en-US"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Bộ</a:t>
            </a:r>
            <a:r>
              <a:rPr lang="en-US" sz="2000" dirty="0" smtClean="0">
                <a:latin typeface="+mn-lt"/>
                <a:cs typeface="Times New Roman" pitchFamily="18" charset="0"/>
              </a:rPr>
              <a:t> </a:t>
            </a:r>
            <a:r>
              <a:rPr lang="en-US" sz="2000" dirty="0" err="1" smtClean="0">
                <a:latin typeface="+mn-lt"/>
                <a:cs typeface="Times New Roman" pitchFamily="18" charset="0"/>
              </a:rPr>
              <a:t>thu</a:t>
            </a:r>
            <a:r>
              <a:rPr lang="en-US" sz="2000" dirty="0" smtClean="0">
                <a:latin typeface="+mn-lt"/>
                <a:cs typeface="Times New Roman" pitchFamily="18" charset="0"/>
              </a:rPr>
              <a:t> </a:t>
            </a:r>
            <a:r>
              <a:rPr lang="en-US" sz="2000" dirty="0" err="1" smtClean="0">
                <a:latin typeface="+mn-lt"/>
                <a:cs typeface="Times New Roman" pitchFamily="18" charset="0"/>
              </a:rPr>
              <a:t>phát</a:t>
            </a:r>
            <a:r>
              <a:rPr lang="en-US" sz="2000" dirty="0" smtClean="0">
                <a:latin typeface="+mn-lt"/>
                <a:cs typeface="Times New Roman" pitchFamily="18" charset="0"/>
              </a:rPr>
              <a:t> </a:t>
            </a:r>
            <a:r>
              <a:rPr lang="en-US" sz="2000" dirty="0" err="1" smtClean="0">
                <a:latin typeface="+mn-lt"/>
                <a:cs typeface="Times New Roman" pitchFamily="18" charset="0"/>
              </a:rPr>
              <a:t>vô</a:t>
            </a:r>
            <a:r>
              <a:rPr lang="en-US" sz="2000" dirty="0" smtClean="0">
                <a:latin typeface="+mn-lt"/>
                <a:cs typeface="Times New Roman" pitchFamily="18" charset="0"/>
              </a:rPr>
              <a:t> </a:t>
            </a:r>
            <a:r>
              <a:rPr lang="en-US" sz="2000" dirty="0" err="1" smtClean="0">
                <a:latin typeface="+mn-lt"/>
                <a:cs typeface="Times New Roman" pitchFamily="18" charset="0"/>
              </a:rPr>
              <a:t>tuyến</a:t>
            </a:r>
            <a:r>
              <a:rPr lang="en-US" sz="2000" dirty="0" smtClean="0">
                <a:latin typeface="+mn-lt"/>
                <a:cs typeface="Times New Roman" pitchFamily="18" charset="0"/>
              </a:rPr>
              <a:t> (radio transceiver)</a:t>
            </a:r>
          </a:p>
          <a:p>
            <a:pPr marL="800100" lvl="1" indent="-3429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Bộ</a:t>
            </a:r>
            <a:r>
              <a:rPr lang="en-US" sz="2000" dirty="0" smtClean="0">
                <a:latin typeface="+mn-lt"/>
                <a:cs typeface="Times New Roman" pitchFamily="18" charset="0"/>
              </a:rPr>
              <a:t> </a:t>
            </a:r>
            <a:r>
              <a:rPr lang="en-US" sz="2000" dirty="0" err="1" smtClean="0">
                <a:latin typeface="+mn-lt"/>
                <a:cs typeface="Times New Roman" pitchFamily="18" charset="0"/>
              </a:rPr>
              <a:t>vô</a:t>
            </a:r>
            <a:r>
              <a:rPr lang="en-US" sz="2000" dirty="0" smtClean="0">
                <a:latin typeface="+mn-lt"/>
                <a:cs typeface="Times New Roman" pitchFamily="18" charset="0"/>
              </a:rPr>
              <a:t> </a:t>
            </a:r>
            <a:r>
              <a:rPr lang="en-US" sz="2000" dirty="0" err="1" smtClean="0">
                <a:latin typeface="+mn-lt"/>
                <a:cs typeface="Times New Roman" pitchFamily="18" charset="0"/>
              </a:rPr>
              <a:t>tuyến</a:t>
            </a:r>
            <a:r>
              <a:rPr lang="en-US" sz="2000" dirty="0" smtClean="0">
                <a:latin typeface="+mn-lt"/>
                <a:cs typeface="Times New Roman" pitchFamily="18" charset="0"/>
              </a:rPr>
              <a:t> </a:t>
            </a:r>
            <a:r>
              <a:rPr lang="en-US" sz="2000" dirty="0" err="1" smtClean="0">
                <a:latin typeface="+mn-lt"/>
                <a:cs typeface="Times New Roman" pitchFamily="18" charset="0"/>
              </a:rPr>
              <a:t>không</a:t>
            </a:r>
            <a:r>
              <a:rPr lang="en-US" sz="2000" dirty="0" smtClean="0">
                <a:latin typeface="+mn-lt"/>
                <a:cs typeface="Times New Roman" pitchFamily="18" charset="0"/>
              </a:rPr>
              <a:t> </a:t>
            </a:r>
            <a:r>
              <a:rPr lang="en-US" sz="2000" dirty="0" err="1" smtClean="0">
                <a:latin typeface="+mn-lt"/>
                <a:cs typeface="Times New Roman" pitchFamily="18" charset="0"/>
              </a:rPr>
              <a:t>dây</a:t>
            </a:r>
            <a:r>
              <a:rPr lang="en-US" sz="2000" dirty="0" smtClean="0">
                <a:latin typeface="+mn-lt"/>
                <a:cs typeface="Times New Roman" pitchFamily="18" charset="0"/>
              </a:rPr>
              <a:t> </a:t>
            </a:r>
            <a:r>
              <a:rPr lang="en-US" sz="2000" dirty="0" err="1" smtClean="0">
                <a:latin typeface="+mn-lt"/>
                <a:cs typeface="Times New Roman" pitchFamily="18" charset="0"/>
              </a:rPr>
              <a:t>tầm</a:t>
            </a:r>
            <a:r>
              <a:rPr lang="en-US" sz="2000" dirty="0" smtClean="0">
                <a:latin typeface="+mn-lt"/>
                <a:cs typeface="Times New Roman" pitchFamily="18" charset="0"/>
              </a:rPr>
              <a:t> </a:t>
            </a:r>
            <a:r>
              <a:rPr lang="en-US" sz="2000" dirty="0" err="1" smtClean="0">
                <a:latin typeface="+mn-lt"/>
                <a:cs typeface="Times New Roman" pitchFamily="18" charset="0"/>
              </a:rPr>
              <a:t>ngắn</a:t>
            </a:r>
            <a:r>
              <a:rPr lang="en-US" sz="2000" dirty="0" smtClean="0">
                <a:latin typeface="+mn-lt"/>
                <a:cs typeface="Times New Roman" pitchFamily="18" charset="0"/>
              </a:rPr>
              <a:t>, </a:t>
            </a:r>
            <a:r>
              <a:rPr lang="en-US" sz="2000" dirty="0" err="1" smtClean="0">
                <a:latin typeface="+mn-lt"/>
                <a:cs typeface="Times New Roman" pitchFamily="18" charset="0"/>
              </a:rPr>
              <a:t>tốc</a:t>
            </a:r>
            <a:r>
              <a:rPr lang="en-US" sz="2000" dirty="0" smtClean="0">
                <a:latin typeface="+mn-lt"/>
                <a:cs typeface="Times New Roman" pitchFamily="18" charset="0"/>
              </a:rPr>
              <a:t> </a:t>
            </a:r>
            <a:r>
              <a:rPr lang="en-US" sz="2000" dirty="0" err="1" smtClean="0">
                <a:latin typeface="+mn-lt"/>
                <a:cs typeface="Times New Roman" pitchFamily="18" charset="0"/>
              </a:rPr>
              <a:t>độ</a:t>
            </a:r>
            <a:r>
              <a:rPr lang="en-US" sz="2000" dirty="0" smtClean="0">
                <a:latin typeface="+mn-lt"/>
                <a:cs typeface="Times New Roman" pitchFamily="18" charset="0"/>
              </a:rPr>
              <a:t> </a:t>
            </a:r>
            <a:r>
              <a:rPr lang="en-US" sz="2000" dirty="0" err="1" smtClean="0">
                <a:latin typeface="+mn-lt"/>
                <a:cs typeface="Times New Roman" pitchFamily="18" charset="0"/>
              </a:rPr>
              <a:t>thấp</a:t>
            </a:r>
            <a:r>
              <a:rPr lang="en-US" sz="2000" dirty="0" smtClean="0">
                <a:latin typeface="+mn-lt"/>
                <a:cs typeface="Times New Roman" pitchFamily="18" charset="0"/>
              </a:rPr>
              <a:t> (10-100kbit/s; &lt;100m).</a:t>
            </a:r>
          </a:p>
          <a:p>
            <a:pPr marL="800100" lvl="1" indent="-3429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Khả</a:t>
            </a:r>
            <a:r>
              <a:rPr lang="en-US" sz="2000" dirty="0" smtClean="0">
                <a:latin typeface="+mn-lt"/>
                <a:cs typeface="Times New Roman" pitchFamily="18" charset="0"/>
              </a:rPr>
              <a:t> </a:t>
            </a:r>
            <a:r>
              <a:rPr lang="en-US" sz="2000" dirty="0" err="1" smtClean="0">
                <a:latin typeface="+mn-lt"/>
                <a:cs typeface="Times New Roman" pitchFamily="18" charset="0"/>
              </a:rPr>
              <a:t>năng</a:t>
            </a:r>
            <a:r>
              <a:rPr lang="en-US" sz="2000" dirty="0" smtClean="0">
                <a:latin typeface="+mn-lt"/>
                <a:cs typeface="Times New Roman" pitchFamily="18" charset="0"/>
              </a:rPr>
              <a:t> </a:t>
            </a:r>
            <a:r>
              <a:rPr lang="en-US" sz="2000" dirty="0" err="1" smtClean="0">
                <a:latin typeface="+mn-lt"/>
                <a:cs typeface="Times New Roman" pitchFamily="18" charset="0"/>
              </a:rPr>
              <a:t>điều</a:t>
            </a:r>
            <a:r>
              <a:rPr lang="en-US" sz="2000" dirty="0" smtClean="0">
                <a:latin typeface="+mn-lt"/>
                <a:cs typeface="Times New Roman" pitchFamily="18" charset="0"/>
              </a:rPr>
              <a:t> </a:t>
            </a:r>
            <a:r>
              <a:rPr lang="en-US" sz="2000" dirty="0" err="1" smtClean="0">
                <a:latin typeface="+mn-lt"/>
                <a:cs typeface="Times New Roman" pitchFamily="18" charset="0"/>
              </a:rPr>
              <a:t>chỉnh</a:t>
            </a:r>
            <a:r>
              <a:rPr lang="en-US" sz="2000" dirty="0" smtClean="0">
                <a:latin typeface="+mn-lt"/>
                <a:cs typeface="Times New Roman" pitchFamily="18" charset="0"/>
              </a:rPr>
              <a:t>, </a:t>
            </a:r>
            <a:r>
              <a:rPr lang="en-US" sz="2000" dirty="0" err="1" smtClean="0">
                <a:latin typeface="+mn-lt"/>
                <a:cs typeface="Times New Roman" pitchFamily="18" charset="0"/>
              </a:rPr>
              <a:t>chống</a:t>
            </a:r>
            <a:r>
              <a:rPr lang="en-US" sz="2000" dirty="0" smtClean="0">
                <a:latin typeface="+mn-lt"/>
                <a:cs typeface="Times New Roman" pitchFamily="18" charset="0"/>
              </a:rPr>
              <a:t> </a:t>
            </a:r>
            <a:r>
              <a:rPr lang="en-US" sz="2000" dirty="0" err="1" smtClean="0">
                <a:latin typeface="+mn-lt"/>
                <a:cs typeface="Times New Roman" pitchFamily="18" charset="0"/>
              </a:rPr>
              <a:t>nhiễu</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fading.</a:t>
            </a:r>
          </a:p>
          <a:p>
            <a:pPr marL="800100" lvl="1" indent="-3429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Hoạt</a:t>
            </a:r>
            <a:r>
              <a:rPr lang="en-US" sz="2000" dirty="0" smtClean="0">
                <a:latin typeface="+mn-lt"/>
                <a:cs typeface="Times New Roman" pitchFamily="18" charset="0"/>
              </a:rPr>
              <a:t> </a:t>
            </a:r>
            <a:r>
              <a:rPr lang="en-US" sz="2000" dirty="0" err="1" smtClean="0">
                <a:latin typeface="+mn-lt"/>
                <a:cs typeface="Times New Roman" pitchFamily="18" charset="0"/>
              </a:rPr>
              <a:t>động</a:t>
            </a:r>
            <a:r>
              <a:rPr lang="en-US" sz="2000" dirty="0" smtClean="0">
                <a:latin typeface="+mn-lt"/>
                <a:cs typeface="Times New Roman" pitchFamily="18" charset="0"/>
              </a:rPr>
              <a:t> </a:t>
            </a:r>
            <a:r>
              <a:rPr lang="en-US" sz="2000" dirty="0" err="1" smtClean="0">
                <a:latin typeface="+mn-lt"/>
                <a:cs typeface="Times New Roman" pitchFamily="18" charset="0"/>
              </a:rPr>
              <a:t>mạnh</a:t>
            </a:r>
            <a:r>
              <a:rPr lang="en-US" sz="2000" dirty="0" smtClean="0">
                <a:latin typeface="+mn-lt"/>
                <a:cs typeface="Times New Roman" pitchFamily="18" charset="0"/>
              </a:rPr>
              <a:t> </a:t>
            </a:r>
            <a:r>
              <a:rPr lang="en-US" sz="2000" dirty="0" err="1" smtClean="0">
                <a:latin typeface="+mn-lt"/>
                <a:cs typeface="Times New Roman" pitchFamily="18" charset="0"/>
              </a:rPr>
              <a:t>mẽ</a:t>
            </a:r>
            <a:r>
              <a:rPr lang="en-US" sz="2000" dirty="0" smtClean="0">
                <a:latin typeface="+mn-lt"/>
                <a:cs typeface="Times New Roman" pitchFamily="18" charset="0"/>
              </a:rPr>
              <a:t> </a:t>
            </a:r>
            <a:r>
              <a:rPr lang="en-US" sz="2000" dirty="0" err="1" smtClean="0">
                <a:latin typeface="+mn-lt"/>
                <a:cs typeface="Times New Roman" pitchFamily="18" charset="0"/>
              </a:rPr>
              <a:t>nhất</a:t>
            </a:r>
            <a:r>
              <a:rPr lang="en-US" sz="2000" dirty="0" smtClean="0">
                <a:latin typeface="+mn-lt"/>
                <a:cs typeface="Times New Roman" pitchFamily="18" charset="0"/>
              </a:rPr>
              <a:t>.</a:t>
            </a:r>
            <a:endParaRPr lang="en-US" sz="2000" dirty="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Kết</a:t>
            </a:r>
            <a:r>
              <a:rPr lang="en-US" sz="2000" dirty="0" smtClean="0">
                <a:latin typeface="+mn-lt"/>
                <a:cs typeface="Times New Roman" pitchFamily="18" charset="0"/>
              </a:rPr>
              <a:t> </a:t>
            </a:r>
            <a:r>
              <a:rPr lang="en-US" sz="2000" dirty="0" err="1" smtClean="0">
                <a:latin typeface="+mn-lt"/>
                <a:cs typeface="Times New Roman" pitchFamily="18" charset="0"/>
              </a:rPr>
              <a:t>hợp</a:t>
            </a:r>
            <a:r>
              <a:rPr lang="en-US" sz="2000" dirty="0" smtClean="0">
                <a:latin typeface="+mn-lt"/>
                <a:cs typeface="Times New Roman" pitchFamily="18" charset="0"/>
              </a:rPr>
              <a:t> </a:t>
            </a:r>
            <a:r>
              <a:rPr lang="en-US" sz="2000" dirty="0" err="1" smtClean="0">
                <a:latin typeface="+mn-lt"/>
                <a:cs typeface="Times New Roman" pitchFamily="18" charset="0"/>
              </a:rPr>
              <a:t>với</a:t>
            </a:r>
            <a:r>
              <a:rPr lang="en-US" sz="2000" dirty="0" smtClean="0">
                <a:latin typeface="+mn-lt"/>
                <a:cs typeface="Times New Roman" pitchFamily="18" charset="0"/>
              </a:rPr>
              <a:t> </a:t>
            </a:r>
            <a:r>
              <a:rPr lang="en-US" sz="2000" dirty="0" err="1" smtClean="0">
                <a:latin typeface="+mn-lt"/>
                <a:cs typeface="Times New Roman" pitchFamily="18" charset="0"/>
              </a:rPr>
              <a:t>chế</a:t>
            </a:r>
            <a:r>
              <a:rPr lang="en-US" sz="2000" dirty="0" smtClean="0">
                <a:latin typeface="+mn-lt"/>
                <a:cs typeface="Times New Roman" pitchFamily="18" charset="0"/>
              </a:rPr>
              <a:t> </a:t>
            </a:r>
            <a:r>
              <a:rPr lang="en-US" sz="2000" dirty="0" err="1" smtClean="0">
                <a:latin typeface="+mn-lt"/>
                <a:cs typeface="Times New Roman" pitchFamily="18" charset="0"/>
              </a:rPr>
              <a:t>độ</a:t>
            </a:r>
            <a:r>
              <a:rPr lang="en-US" sz="2000" dirty="0" smtClean="0">
                <a:latin typeface="+mn-lt"/>
                <a:cs typeface="Times New Roman" pitchFamily="18" charset="0"/>
              </a:rPr>
              <a:t> </a:t>
            </a:r>
            <a:r>
              <a:rPr lang="en-US" sz="2000" dirty="0" err="1" smtClean="0">
                <a:latin typeface="+mn-lt"/>
                <a:cs typeface="Times New Roman" pitchFamily="18" charset="0"/>
              </a:rPr>
              <a:t>ngủ</a:t>
            </a:r>
            <a:r>
              <a:rPr lang="en-US" sz="2000" dirty="0" smtClean="0">
                <a:latin typeface="+mn-lt"/>
                <a:cs typeface="Times New Roman" pitchFamily="18" charset="0"/>
              </a:rPr>
              <a:t> </a:t>
            </a:r>
            <a:r>
              <a:rPr lang="en-US" sz="2000" dirty="0" err="1" smtClean="0">
                <a:latin typeface="+mn-lt"/>
                <a:cs typeface="Times New Roman" pitchFamily="18" charset="0"/>
              </a:rPr>
              <a:t>để</a:t>
            </a:r>
            <a:r>
              <a:rPr lang="en-US" sz="2000" dirty="0" smtClean="0">
                <a:latin typeface="+mn-lt"/>
                <a:cs typeface="Times New Roman" pitchFamily="18" charset="0"/>
              </a:rPr>
              <a:t> save NL.</a:t>
            </a:r>
          </a:p>
        </p:txBody>
      </p:sp>
      <p:pic>
        <p:nvPicPr>
          <p:cNvPr id="2" name="Picture 1"/>
          <p:cNvPicPr>
            <a:picLocks noChangeAspect="1"/>
          </p:cNvPicPr>
          <p:nvPr/>
        </p:nvPicPr>
        <p:blipFill>
          <a:blip r:embed="rId2"/>
          <a:stretch>
            <a:fillRect/>
          </a:stretch>
        </p:blipFill>
        <p:spPr>
          <a:xfrm>
            <a:off x="5076247" y="3247617"/>
            <a:ext cx="4143953" cy="2924583"/>
          </a:xfrm>
          <a:prstGeom prst="rect">
            <a:avLst/>
          </a:prstGeom>
        </p:spPr>
      </p:pic>
      <p:sp>
        <p:nvSpPr>
          <p:cNvPr id="7" name="Rectangle 6"/>
          <p:cNvSpPr>
            <a:spLocks noChangeArrowheads="1"/>
          </p:cNvSpPr>
          <p:nvPr/>
        </p:nvSpPr>
        <p:spPr bwMode="auto">
          <a:xfrm>
            <a:off x="4689638" y="6168436"/>
            <a:ext cx="4524006" cy="460964"/>
          </a:xfrm>
          <a:prstGeom prst="rect">
            <a:avLst/>
          </a:prstGeom>
          <a:noFill/>
          <a:ln w="9525">
            <a:noFill/>
            <a:miter lim="800000"/>
            <a:headEnd/>
            <a:tailEnd/>
          </a:ln>
          <a:effectLst/>
        </p:spPr>
        <p:txBody>
          <a:bodyPr/>
          <a:lstStyle/>
          <a:p>
            <a:pPr algn="ctr" eaLnBrk="1" hangingPunct="1">
              <a:spcBef>
                <a:spcPct val="20000"/>
              </a:spcBef>
              <a:buSzPct val="75000"/>
              <a:defRPr/>
            </a:pPr>
            <a:r>
              <a:rPr lang="en-US" sz="1600" dirty="0" err="1" smtClean="0">
                <a:latin typeface="+mn-lt"/>
                <a:cs typeface="Times New Roman" pitchFamily="18" charset="0"/>
              </a:rPr>
              <a:t>Hình</a:t>
            </a:r>
            <a:r>
              <a:rPr lang="en-US" sz="1600" dirty="0" smtClean="0">
                <a:latin typeface="+mn-lt"/>
                <a:cs typeface="Times New Roman" pitchFamily="18" charset="0"/>
              </a:rPr>
              <a:t> 1.7 </a:t>
            </a:r>
            <a:r>
              <a:rPr lang="en-US" sz="1600" dirty="0" err="1" smtClean="0">
                <a:latin typeface="+mn-lt"/>
                <a:cs typeface="Times New Roman" pitchFamily="18" charset="0"/>
              </a:rPr>
              <a:t>Sơ</a:t>
            </a:r>
            <a:r>
              <a:rPr lang="en-US" sz="1600" dirty="0" smtClean="0">
                <a:latin typeface="+mn-lt"/>
                <a:cs typeface="Times New Roman" pitchFamily="18" charset="0"/>
              </a:rPr>
              <a:t> </a:t>
            </a:r>
            <a:r>
              <a:rPr lang="en-US" sz="1600" dirty="0" err="1" smtClean="0">
                <a:latin typeface="+mn-lt"/>
                <a:cs typeface="Times New Roman" pitchFamily="18" charset="0"/>
              </a:rPr>
              <a:t>đồ</a:t>
            </a:r>
            <a:r>
              <a:rPr lang="en-US" sz="1600" dirty="0" smtClean="0">
                <a:latin typeface="+mn-lt"/>
                <a:cs typeface="Times New Roman" pitchFamily="18" charset="0"/>
              </a:rPr>
              <a:t> </a:t>
            </a:r>
            <a:r>
              <a:rPr lang="en-US" sz="1600" dirty="0" err="1" smtClean="0">
                <a:latin typeface="+mn-lt"/>
                <a:cs typeface="Times New Roman" pitchFamily="18" charset="0"/>
              </a:rPr>
              <a:t>thiết</a:t>
            </a:r>
            <a:r>
              <a:rPr lang="en-US" sz="1600" dirty="0" smtClean="0">
                <a:latin typeface="+mn-lt"/>
                <a:cs typeface="Times New Roman" pitchFamily="18" charset="0"/>
              </a:rPr>
              <a:t> </a:t>
            </a:r>
            <a:r>
              <a:rPr lang="en-US" sz="1600" dirty="0" err="1" smtClean="0">
                <a:latin typeface="+mn-lt"/>
                <a:cs typeface="Times New Roman" pitchFamily="18" charset="0"/>
              </a:rPr>
              <a:t>bị</a:t>
            </a:r>
            <a:r>
              <a:rPr lang="en-US" sz="1600" dirty="0" smtClean="0">
                <a:latin typeface="+mn-lt"/>
                <a:cs typeface="Times New Roman" pitchFamily="18" charset="0"/>
              </a:rPr>
              <a:t> </a:t>
            </a:r>
            <a:r>
              <a:rPr lang="en-US" sz="1600" dirty="0" err="1" smtClean="0">
                <a:latin typeface="+mn-lt"/>
                <a:cs typeface="Times New Roman" pitchFamily="18" charset="0"/>
              </a:rPr>
              <a:t>mạng</a:t>
            </a:r>
            <a:r>
              <a:rPr lang="en-US" sz="1600" dirty="0" smtClean="0">
                <a:latin typeface="+mn-lt"/>
                <a:cs typeface="Times New Roman" pitchFamily="18" charset="0"/>
              </a:rPr>
              <a:t> </a:t>
            </a:r>
            <a:r>
              <a:rPr lang="en-US" sz="1600" dirty="0" err="1" smtClean="0">
                <a:latin typeface="+mn-lt"/>
                <a:cs typeface="Times New Roman" pitchFamily="18" charset="0"/>
              </a:rPr>
              <a:t>cảm</a:t>
            </a:r>
            <a:r>
              <a:rPr lang="en-US" sz="1600" dirty="0" smtClean="0">
                <a:latin typeface="+mn-lt"/>
                <a:cs typeface="Times New Roman" pitchFamily="18" charset="0"/>
              </a:rPr>
              <a:t> </a:t>
            </a:r>
            <a:r>
              <a:rPr lang="en-US" sz="1600" dirty="0" err="1" smtClean="0">
                <a:latin typeface="+mn-lt"/>
                <a:cs typeface="Times New Roman" pitchFamily="18" charset="0"/>
              </a:rPr>
              <a:t>biến</a:t>
            </a:r>
            <a:r>
              <a:rPr lang="en-US" sz="1600" dirty="0" smtClean="0">
                <a:latin typeface="+mn-lt"/>
                <a:cs typeface="Times New Roman" pitchFamily="18" charset="0"/>
              </a:rPr>
              <a:t> </a:t>
            </a:r>
            <a:r>
              <a:rPr lang="en-US" sz="1600" dirty="0" err="1" smtClean="0">
                <a:latin typeface="+mn-lt"/>
                <a:cs typeface="Times New Roman" pitchFamily="18" charset="0"/>
              </a:rPr>
              <a:t>không</a:t>
            </a:r>
            <a:r>
              <a:rPr lang="en-US" sz="1600" dirty="0" smtClean="0">
                <a:latin typeface="+mn-lt"/>
                <a:cs typeface="Times New Roman" pitchFamily="18" charset="0"/>
              </a:rPr>
              <a:t> </a:t>
            </a:r>
            <a:r>
              <a:rPr lang="en-US" sz="1600" dirty="0" err="1" smtClean="0">
                <a:latin typeface="+mn-lt"/>
                <a:cs typeface="Times New Roman" pitchFamily="18" charset="0"/>
              </a:rPr>
              <a:t>dây</a:t>
            </a:r>
            <a:r>
              <a:rPr lang="en-US" sz="1600" dirty="0" smtClean="0">
                <a:latin typeface="+mn-lt"/>
                <a:cs typeface="Times New Roman" pitchFamily="18" charset="0"/>
              </a:rPr>
              <a:t> </a:t>
            </a:r>
            <a:r>
              <a:rPr lang="en-US" sz="1600" dirty="0" err="1" smtClean="0">
                <a:latin typeface="+mn-lt"/>
                <a:cs typeface="Times New Roman" pitchFamily="18" charset="0"/>
              </a:rPr>
              <a:t>cơ</a:t>
            </a:r>
            <a:r>
              <a:rPr lang="en-US" sz="1600" dirty="0" smtClean="0">
                <a:latin typeface="+mn-lt"/>
                <a:cs typeface="Times New Roman" pitchFamily="18" charset="0"/>
              </a:rPr>
              <a:t> </a:t>
            </a:r>
            <a:r>
              <a:rPr lang="en-US" sz="1600" dirty="0" err="1" smtClean="0">
                <a:latin typeface="+mn-lt"/>
                <a:cs typeface="Times New Roman" pitchFamily="18" charset="0"/>
              </a:rPr>
              <a:t>bản</a:t>
            </a:r>
            <a:endParaRPr lang="en-US" sz="1600" dirty="0">
              <a:latin typeface="+mn-lt"/>
              <a:cs typeface="Times New Roman" pitchFamily="18" charset="0"/>
            </a:endParaRPr>
          </a:p>
        </p:txBody>
      </p:sp>
    </p:spTree>
    <p:extLst>
      <p:ext uri="{BB962C8B-B14F-4D97-AF65-F5344CB8AC3E}">
        <p14:creationId xmlns:p14="http://schemas.microsoft.com/office/powerpoint/2010/main" val="11195752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p:spPr>
        <p:txBody>
          <a:bodyPr/>
          <a:lstStyle/>
          <a:p>
            <a:fld id="{72285894-2F49-4B7C-8F3B-231A35253C8C}" type="slidenum">
              <a:rPr lang="en-US" smtClean="0">
                <a:latin typeface="+mn-lt"/>
              </a:rPr>
              <a:pPr/>
              <a:t>3</a:t>
            </a:fld>
            <a:endParaRPr lang="en-US" smtClean="0">
              <a:latin typeface="+mn-lt"/>
            </a:endParaRPr>
          </a:p>
        </p:txBody>
      </p:sp>
      <p:sp>
        <p:nvSpPr>
          <p:cNvPr id="82948" name="Rectangle 4"/>
          <p:cNvSpPr>
            <a:spLocks noChangeArrowheads="1"/>
          </p:cNvSpPr>
          <p:nvPr/>
        </p:nvSpPr>
        <p:spPr bwMode="auto">
          <a:xfrm>
            <a:off x="381000" y="228600"/>
            <a:ext cx="8305800" cy="990600"/>
          </a:xfrm>
          <a:prstGeom prst="rect">
            <a:avLst/>
          </a:prstGeom>
          <a:noFill/>
          <a:ln w="9525">
            <a:noFill/>
            <a:miter lim="800000"/>
            <a:headEnd/>
            <a:tailEnd/>
          </a:ln>
          <a:effectLst/>
        </p:spPr>
        <p:txBody>
          <a:bodyPr anchor="ctr"/>
          <a:lstStyle/>
          <a:p>
            <a:pPr algn="ctr" eaLnBrk="1" hangingPunct="1">
              <a:defRPr/>
            </a:pPr>
            <a:r>
              <a:rPr lang="en-US" sz="4000" b="1" dirty="0">
                <a:solidFill>
                  <a:schemeClr val="bg2"/>
                </a:solidFill>
                <a:effectLst>
                  <a:outerShdw blurRad="38100" dist="38100" dir="2700000" algn="tl">
                    <a:srgbClr val="C0C0C0"/>
                  </a:outerShdw>
                </a:effectLst>
                <a:latin typeface="+mj-lt"/>
              </a:rPr>
              <a:t>YÊU CẦU MÔN HỌC</a:t>
            </a:r>
          </a:p>
        </p:txBody>
      </p:sp>
      <p:sp>
        <p:nvSpPr>
          <p:cNvPr id="8196"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7173" name="Rectangle 6"/>
          <p:cNvSpPr>
            <a:spLocks noChangeArrowheads="1"/>
          </p:cNvSpPr>
          <p:nvPr/>
        </p:nvSpPr>
        <p:spPr bwMode="auto">
          <a:xfrm>
            <a:off x="228600" y="1219200"/>
            <a:ext cx="8915400" cy="5334000"/>
          </a:xfrm>
          <a:prstGeom prst="rect">
            <a:avLst/>
          </a:prstGeom>
          <a:noFill/>
          <a:ln w="9525">
            <a:noFill/>
            <a:miter lim="800000"/>
            <a:headEnd/>
            <a:tailEnd/>
          </a:ln>
        </p:spPr>
        <p:txBody>
          <a:bodyPr/>
          <a:lstStyle/>
          <a:p>
            <a:pPr marL="342900" indent="-342900" algn="just" eaLnBrk="1" hangingPunct="1">
              <a:lnSpc>
                <a:spcPct val="120000"/>
              </a:lnSpc>
              <a:buFont typeface="Wingdings" panose="05000000000000000000" pitchFamily="2" charset="2"/>
              <a:buChar char="v"/>
            </a:pPr>
            <a:r>
              <a:rPr lang="en-US" sz="2400" dirty="0" err="1" smtClean="0">
                <a:latin typeface="+mn-lt"/>
              </a:rPr>
              <a:t>Tham</a:t>
            </a:r>
            <a:r>
              <a:rPr lang="en-US" sz="2400" dirty="0" smtClean="0">
                <a:latin typeface="+mn-lt"/>
              </a:rPr>
              <a:t> </a:t>
            </a:r>
            <a:r>
              <a:rPr lang="en-US" sz="2400" dirty="0" err="1" smtClean="0">
                <a:latin typeface="+mn-lt"/>
              </a:rPr>
              <a:t>gia</a:t>
            </a:r>
            <a:r>
              <a:rPr lang="en-US" sz="2400" dirty="0" smtClean="0">
                <a:latin typeface="+mn-lt"/>
              </a:rPr>
              <a:t> </a:t>
            </a:r>
            <a:r>
              <a:rPr lang="en-US" sz="2400" dirty="0" err="1" smtClean="0">
                <a:latin typeface="+mn-lt"/>
              </a:rPr>
              <a:t>đầy</a:t>
            </a:r>
            <a:r>
              <a:rPr lang="en-US" sz="2400" dirty="0" smtClean="0">
                <a:latin typeface="+mn-lt"/>
              </a:rPr>
              <a:t> </a:t>
            </a:r>
            <a:r>
              <a:rPr lang="en-US" sz="2400" dirty="0" err="1" smtClean="0">
                <a:latin typeface="+mn-lt"/>
              </a:rPr>
              <a:t>đủ</a:t>
            </a:r>
            <a:r>
              <a:rPr lang="en-US" sz="2400" dirty="0" smtClean="0">
                <a:latin typeface="+mn-lt"/>
              </a:rPr>
              <a:t> </a:t>
            </a:r>
            <a:r>
              <a:rPr lang="en-US" sz="2400" dirty="0" err="1" smtClean="0">
                <a:latin typeface="+mn-lt"/>
              </a:rPr>
              <a:t>các</a:t>
            </a:r>
            <a:r>
              <a:rPr lang="en-US" sz="2400" dirty="0" smtClean="0">
                <a:latin typeface="+mn-lt"/>
              </a:rPr>
              <a:t> </a:t>
            </a:r>
            <a:r>
              <a:rPr lang="en-US" sz="2400" dirty="0" err="1" smtClean="0">
                <a:latin typeface="+mn-lt"/>
              </a:rPr>
              <a:t>buổi</a:t>
            </a:r>
            <a:r>
              <a:rPr lang="en-US" sz="2400" dirty="0" smtClean="0">
                <a:latin typeface="+mn-lt"/>
              </a:rPr>
              <a:t> </a:t>
            </a:r>
            <a:r>
              <a:rPr lang="en-US" sz="2400" dirty="0" err="1" smtClean="0">
                <a:latin typeface="+mn-lt"/>
              </a:rPr>
              <a:t>học</a:t>
            </a:r>
            <a:endParaRPr lang="en-US" sz="2400" dirty="0" smtClean="0">
              <a:latin typeface="+mn-lt"/>
            </a:endParaRPr>
          </a:p>
          <a:p>
            <a:pPr marL="342900" indent="-342900" algn="just" eaLnBrk="1" hangingPunct="1">
              <a:lnSpc>
                <a:spcPct val="120000"/>
              </a:lnSpc>
              <a:buFont typeface="Wingdings" panose="05000000000000000000" pitchFamily="2" charset="2"/>
              <a:buChar char="v"/>
            </a:pPr>
            <a:r>
              <a:rPr lang="en-US" sz="2400" dirty="0" err="1" smtClean="0">
                <a:latin typeface="+mn-lt"/>
              </a:rPr>
              <a:t>Không</a:t>
            </a:r>
            <a:r>
              <a:rPr lang="en-US" sz="2400" dirty="0" smtClean="0">
                <a:latin typeface="+mn-lt"/>
              </a:rPr>
              <a:t> </a:t>
            </a:r>
            <a:r>
              <a:rPr lang="en-US" sz="2400" dirty="0" err="1" smtClean="0">
                <a:latin typeface="+mn-lt"/>
              </a:rPr>
              <a:t>làm</a:t>
            </a:r>
            <a:r>
              <a:rPr lang="en-US" sz="2400" dirty="0" smtClean="0">
                <a:latin typeface="+mn-lt"/>
              </a:rPr>
              <a:t> </a:t>
            </a:r>
            <a:r>
              <a:rPr lang="en-US" sz="2400" dirty="0" err="1" smtClean="0">
                <a:latin typeface="+mn-lt"/>
              </a:rPr>
              <a:t>việc</a:t>
            </a:r>
            <a:r>
              <a:rPr lang="en-US" sz="2400" dirty="0" smtClean="0">
                <a:latin typeface="+mn-lt"/>
              </a:rPr>
              <a:t> </a:t>
            </a:r>
            <a:r>
              <a:rPr lang="en-US" sz="2400" dirty="0" err="1" smtClean="0">
                <a:latin typeface="+mn-lt"/>
              </a:rPr>
              <a:t>riêng</a:t>
            </a:r>
            <a:r>
              <a:rPr lang="en-US" sz="2400" dirty="0" smtClean="0">
                <a:latin typeface="+mn-lt"/>
              </a:rPr>
              <a:t> </a:t>
            </a:r>
            <a:r>
              <a:rPr lang="en-US" sz="2400" dirty="0" err="1" smtClean="0">
                <a:latin typeface="+mn-lt"/>
              </a:rPr>
              <a:t>trong</a:t>
            </a:r>
            <a:r>
              <a:rPr lang="en-US" sz="2400" dirty="0" smtClean="0">
                <a:latin typeface="+mn-lt"/>
              </a:rPr>
              <a:t> </a:t>
            </a:r>
            <a:r>
              <a:rPr lang="en-US" sz="2400" dirty="0" err="1" smtClean="0">
                <a:latin typeface="+mn-lt"/>
              </a:rPr>
              <a:t>giờ</a:t>
            </a:r>
            <a:r>
              <a:rPr lang="en-US" sz="2400" dirty="0" smtClean="0">
                <a:latin typeface="+mn-lt"/>
              </a:rPr>
              <a:t> </a:t>
            </a:r>
            <a:r>
              <a:rPr lang="en-US" sz="2400" dirty="0" err="1" smtClean="0">
                <a:latin typeface="+mn-lt"/>
              </a:rPr>
              <a:t>giảng</a:t>
            </a:r>
            <a:r>
              <a:rPr lang="en-US" sz="2400" dirty="0" smtClean="0">
                <a:latin typeface="+mn-lt"/>
              </a:rPr>
              <a:t> (</a:t>
            </a:r>
            <a:r>
              <a:rPr lang="en-US" sz="2400" dirty="0" err="1" smtClean="0">
                <a:latin typeface="+mn-lt"/>
              </a:rPr>
              <a:t>nếu</a:t>
            </a:r>
            <a:r>
              <a:rPr lang="en-US" sz="2400" dirty="0" smtClean="0">
                <a:latin typeface="+mn-lt"/>
              </a:rPr>
              <a:t> </a:t>
            </a:r>
            <a:r>
              <a:rPr lang="en-US" sz="2400" dirty="0" err="1" smtClean="0">
                <a:latin typeface="+mn-lt"/>
              </a:rPr>
              <a:t>có</a:t>
            </a:r>
            <a:r>
              <a:rPr lang="en-US" sz="2400" dirty="0" smtClean="0">
                <a:latin typeface="+mn-lt"/>
              </a:rPr>
              <a:t> </a:t>
            </a:r>
            <a:r>
              <a:rPr lang="en-US" sz="2400" dirty="0" err="1" smtClean="0">
                <a:latin typeface="+mn-lt"/>
              </a:rPr>
              <a:t>việc</a:t>
            </a:r>
            <a:r>
              <a:rPr lang="en-US" sz="2400" dirty="0" smtClean="0">
                <a:latin typeface="+mn-lt"/>
              </a:rPr>
              <a:t> </a:t>
            </a:r>
            <a:r>
              <a:rPr lang="en-US" sz="2400" dirty="0" err="1" smtClean="0">
                <a:latin typeface="+mn-lt"/>
              </a:rPr>
              <a:t>riêng</a:t>
            </a:r>
            <a:r>
              <a:rPr lang="en-US" sz="2400" dirty="0" smtClean="0">
                <a:latin typeface="+mn-lt"/>
              </a:rPr>
              <a:t> </a:t>
            </a:r>
            <a:r>
              <a:rPr lang="en-US" sz="2400" dirty="0" err="1" smtClean="0">
                <a:latin typeface="+mn-lt"/>
              </a:rPr>
              <a:t>mời</a:t>
            </a:r>
            <a:r>
              <a:rPr lang="en-US" sz="2400" dirty="0" smtClean="0">
                <a:latin typeface="+mn-lt"/>
              </a:rPr>
              <a:t> </a:t>
            </a:r>
            <a:r>
              <a:rPr lang="en-US" sz="2400" dirty="0" err="1" smtClean="0">
                <a:latin typeface="+mn-lt"/>
              </a:rPr>
              <a:t>ra</a:t>
            </a:r>
            <a:r>
              <a:rPr lang="en-US" sz="2400" dirty="0" smtClean="0">
                <a:latin typeface="+mn-lt"/>
              </a:rPr>
              <a:t> </a:t>
            </a:r>
            <a:r>
              <a:rPr lang="en-US" sz="2400" dirty="0" err="1" smtClean="0">
                <a:latin typeface="+mn-lt"/>
              </a:rPr>
              <a:t>ngoài</a:t>
            </a:r>
            <a:r>
              <a:rPr lang="en-US" sz="2400" dirty="0" smtClean="0">
                <a:latin typeface="+mn-lt"/>
              </a:rPr>
              <a:t>)</a:t>
            </a:r>
          </a:p>
          <a:p>
            <a:pPr marL="342900" indent="-342900" algn="just" eaLnBrk="1" hangingPunct="1">
              <a:lnSpc>
                <a:spcPct val="120000"/>
              </a:lnSpc>
              <a:buFont typeface="Wingdings" panose="05000000000000000000" pitchFamily="2" charset="2"/>
              <a:buChar char="v"/>
            </a:pPr>
            <a:r>
              <a:rPr lang="en-US" sz="2400" dirty="0" err="1" smtClean="0">
                <a:latin typeface="+mn-lt"/>
              </a:rPr>
              <a:t>Sinh</a:t>
            </a:r>
            <a:r>
              <a:rPr lang="en-US" sz="2400" dirty="0" smtClean="0">
                <a:latin typeface="+mn-lt"/>
              </a:rPr>
              <a:t> </a:t>
            </a:r>
            <a:r>
              <a:rPr lang="en-US" sz="2400" dirty="0" err="1">
                <a:latin typeface="+mn-lt"/>
              </a:rPr>
              <a:t>viên</a:t>
            </a:r>
            <a:r>
              <a:rPr lang="en-US" sz="2400" dirty="0">
                <a:latin typeface="+mn-lt"/>
              </a:rPr>
              <a:t> </a:t>
            </a:r>
            <a:r>
              <a:rPr lang="en-US" sz="2400" b="1" dirty="0" err="1">
                <a:latin typeface="+mn-lt"/>
              </a:rPr>
              <a:t>phải</a:t>
            </a:r>
            <a:r>
              <a:rPr lang="en-US" sz="2400" dirty="0">
                <a:latin typeface="+mn-lt"/>
              </a:rPr>
              <a:t> </a:t>
            </a:r>
            <a:r>
              <a:rPr lang="en-US" sz="2400" dirty="0" err="1">
                <a:latin typeface="+mn-lt"/>
              </a:rPr>
              <a:t>đọc</a:t>
            </a:r>
            <a:r>
              <a:rPr lang="en-US" sz="2400" dirty="0">
                <a:latin typeface="+mn-lt"/>
              </a:rPr>
              <a:t> </a:t>
            </a:r>
            <a:r>
              <a:rPr lang="en-US" sz="2400" dirty="0" err="1">
                <a:latin typeface="+mn-lt"/>
              </a:rPr>
              <a:t>trước</a:t>
            </a:r>
            <a:r>
              <a:rPr lang="en-US" sz="2400" dirty="0">
                <a:latin typeface="+mn-lt"/>
              </a:rPr>
              <a:t> </a:t>
            </a:r>
            <a:r>
              <a:rPr lang="en-US" sz="2400" dirty="0" err="1">
                <a:latin typeface="+mn-lt"/>
              </a:rPr>
              <a:t>các</a:t>
            </a:r>
            <a:r>
              <a:rPr lang="en-US" sz="2400" dirty="0">
                <a:latin typeface="+mn-lt"/>
              </a:rPr>
              <a:t> </a:t>
            </a:r>
            <a:r>
              <a:rPr lang="en-US" sz="2400" b="1" dirty="0">
                <a:latin typeface="+mn-lt"/>
              </a:rPr>
              <a:t>slide </a:t>
            </a:r>
            <a:r>
              <a:rPr lang="en-US" sz="2400" b="1" dirty="0" err="1">
                <a:latin typeface="+mn-lt"/>
              </a:rPr>
              <a:t>bài</a:t>
            </a:r>
            <a:r>
              <a:rPr lang="en-US" sz="2400" b="1" dirty="0">
                <a:latin typeface="+mn-lt"/>
              </a:rPr>
              <a:t> </a:t>
            </a:r>
            <a:r>
              <a:rPr lang="en-US" sz="2400" b="1" dirty="0" err="1">
                <a:latin typeface="+mn-lt"/>
              </a:rPr>
              <a:t>giảng</a:t>
            </a:r>
            <a:r>
              <a:rPr lang="en-US" sz="2400" dirty="0">
                <a:latin typeface="+mn-lt"/>
              </a:rPr>
              <a:t> </a:t>
            </a:r>
            <a:r>
              <a:rPr lang="en-US" sz="2400" dirty="0" err="1">
                <a:latin typeface="+mn-lt"/>
              </a:rPr>
              <a:t>trước</a:t>
            </a:r>
            <a:r>
              <a:rPr lang="en-US" sz="2400" dirty="0">
                <a:latin typeface="+mn-lt"/>
              </a:rPr>
              <a:t> </a:t>
            </a:r>
            <a:r>
              <a:rPr lang="en-US" sz="2400" dirty="0" err="1">
                <a:latin typeface="+mn-lt"/>
              </a:rPr>
              <a:t>khi</a:t>
            </a:r>
            <a:r>
              <a:rPr lang="en-US" sz="2400" dirty="0">
                <a:latin typeface="+mn-lt"/>
              </a:rPr>
              <a:t> </a:t>
            </a:r>
            <a:r>
              <a:rPr lang="en-US" sz="2400" dirty="0" err="1">
                <a:latin typeface="+mn-lt"/>
              </a:rPr>
              <a:t>lên</a:t>
            </a:r>
            <a:r>
              <a:rPr lang="en-US" sz="2400" dirty="0">
                <a:latin typeface="+mn-lt"/>
              </a:rPr>
              <a:t> </a:t>
            </a:r>
            <a:r>
              <a:rPr lang="en-US" sz="2400" dirty="0" err="1">
                <a:latin typeface="+mn-lt"/>
              </a:rPr>
              <a:t>lớp</a:t>
            </a:r>
            <a:endParaRPr lang="en-US" sz="2400" dirty="0">
              <a:latin typeface="+mn-lt"/>
            </a:endParaRPr>
          </a:p>
          <a:p>
            <a:pPr marL="342900" indent="-342900" algn="just" eaLnBrk="1" hangingPunct="1">
              <a:lnSpc>
                <a:spcPct val="120000"/>
              </a:lnSpc>
              <a:buFont typeface="Wingdings" panose="05000000000000000000" pitchFamily="2" charset="2"/>
              <a:buChar char="v"/>
            </a:pPr>
            <a:r>
              <a:rPr lang="en-US" sz="2400" dirty="0" err="1">
                <a:latin typeface="+mn-lt"/>
              </a:rPr>
              <a:t>Tích</a:t>
            </a:r>
            <a:r>
              <a:rPr lang="en-US" sz="2400" dirty="0">
                <a:latin typeface="+mn-lt"/>
              </a:rPr>
              <a:t> </a:t>
            </a:r>
            <a:r>
              <a:rPr lang="en-US" sz="2400" dirty="0" err="1">
                <a:latin typeface="+mn-lt"/>
              </a:rPr>
              <a:t>cực</a:t>
            </a:r>
            <a:r>
              <a:rPr lang="en-US" sz="2400" dirty="0">
                <a:latin typeface="+mn-lt"/>
              </a:rPr>
              <a:t> </a:t>
            </a:r>
            <a:r>
              <a:rPr lang="en-US" sz="2400" dirty="0" err="1">
                <a:latin typeface="+mn-lt"/>
              </a:rPr>
              <a:t>trả</a:t>
            </a:r>
            <a:r>
              <a:rPr lang="en-US" sz="2400" dirty="0">
                <a:latin typeface="+mn-lt"/>
              </a:rPr>
              <a:t> </a:t>
            </a:r>
            <a:r>
              <a:rPr lang="en-US" sz="2400" dirty="0" err="1">
                <a:latin typeface="+mn-lt"/>
              </a:rPr>
              <a:t>lời</a:t>
            </a:r>
            <a:r>
              <a:rPr lang="en-US" sz="2400" dirty="0">
                <a:latin typeface="+mn-lt"/>
              </a:rPr>
              <a:t> </a:t>
            </a:r>
            <a:r>
              <a:rPr lang="en-US" sz="2400" dirty="0" err="1">
                <a:latin typeface="+mn-lt"/>
              </a:rPr>
              <a:t>và</a:t>
            </a:r>
            <a:r>
              <a:rPr lang="en-US" sz="2400" dirty="0">
                <a:latin typeface="+mn-lt"/>
              </a:rPr>
              <a:t> </a:t>
            </a:r>
            <a:r>
              <a:rPr lang="en-US" sz="2400" dirty="0" err="1">
                <a:latin typeface="+mn-lt"/>
              </a:rPr>
              <a:t>đặt</a:t>
            </a:r>
            <a:r>
              <a:rPr lang="en-US" sz="2400" dirty="0">
                <a:latin typeface="+mn-lt"/>
              </a:rPr>
              <a:t> </a:t>
            </a:r>
            <a:r>
              <a:rPr lang="en-US" sz="2400" dirty="0" err="1">
                <a:latin typeface="+mn-lt"/>
              </a:rPr>
              <a:t>câu</a:t>
            </a:r>
            <a:r>
              <a:rPr lang="en-US" sz="2400" dirty="0">
                <a:latin typeface="+mn-lt"/>
              </a:rPr>
              <a:t> </a:t>
            </a:r>
            <a:r>
              <a:rPr lang="en-US" sz="2400" dirty="0" err="1">
                <a:latin typeface="+mn-lt"/>
              </a:rPr>
              <a:t>hỏi</a:t>
            </a:r>
            <a:r>
              <a:rPr lang="en-US" sz="2400" dirty="0">
                <a:latin typeface="+mn-lt"/>
              </a:rPr>
              <a:t> </a:t>
            </a:r>
            <a:r>
              <a:rPr lang="en-US" sz="2400" dirty="0" err="1">
                <a:latin typeface="+mn-lt"/>
              </a:rPr>
              <a:t>trên</a:t>
            </a:r>
            <a:r>
              <a:rPr lang="en-US" sz="2400" dirty="0">
                <a:latin typeface="+mn-lt"/>
              </a:rPr>
              <a:t> </a:t>
            </a:r>
            <a:r>
              <a:rPr lang="en-US" sz="2400" dirty="0" err="1" smtClean="0">
                <a:latin typeface="+mn-lt"/>
              </a:rPr>
              <a:t>lớp</a:t>
            </a:r>
            <a:endParaRPr lang="en-US" sz="2400" i="1" dirty="0">
              <a:latin typeface="+mn-lt"/>
            </a:endParaRPr>
          </a:p>
          <a:p>
            <a:pPr marL="342900" indent="-342900" algn="just" eaLnBrk="1" hangingPunct="1">
              <a:lnSpc>
                <a:spcPct val="120000"/>
              </a:lnSpc>
              <a:buFont typeface="Wingdings" panose="05000000000000000000" pitchFamily="2" charset="2"/>
              <a:buChar char="v"/>
            </a:pPr>
            <a:r>
              <a:rPr lang="en-US" sz="2400" b="1" dirty="0" err="1">
                <a:latin typeface="+mn-lt"/>
              </a:rPr>
              <a:t>Điểm</a:t>
            </a:r>
            <a:r>
              <a:rPr lang="en-US" sz="2400" b="1" dirty="0">
                <a:latin typeface="+mn-lt"/>
              </a:rPr>
              <a:t> </a:t>
            </a:r>
            <a:r>
              <a:rPr lang="en-US" sz="2400" b="1" dirty="0" err="1">
                <a:latin typeface="+mn-lt"/>
              </a:rPr>
              <a:t>môn</a:t>
            </a:r>
            <a:r>
              <a:rPr lang="en-US" sz="2400" b="1" dirty="0">
                <a:latin typeface="+mn-lt"/>
              </a:rPr>
              <a:t> </a:t>
            </a:r>
            <a:r>
              <a:rPr lang="en-US" sz="2400" b="1" dirty="0" err="1" smtClean="0">
                <a:latin typeface="+mn-lt"/>
              </a:rPr>
              <a:t>học</a:t>
            </a:r>
            <a:r>
              <a:rPr lang="en-US" sz="2400" b="1" dirty="0">
                <a:latin typeface="+mn-lt"/>
              </a:rPr>
              <a:t>:</a:t>
            </a:r>
          </a:p>
          <a:p>
            <a:pPr marL="742950" lvl="1" indent="-285750" algn="just" eaLnBrk="1" hangingPunct="1">
              <a:lnSpc>
                <a:spcPct val="120000"/>
              </a:lnSpc>
              <a:buFont typeface="Wingdings" panose="05000000000000000000" pitchFamily="2" charset="2"/>
              <a:buChar char="Ø"/>
            </a:pPr>
            <a:r>
              <a:rPr lang="sv-SE" sz="2400" dirty="0">
                <a:latin typeface="+mn-lt"/>
              </a:rPr>
              <a:t>Chuyên </a:t>
            </a:r>
            <a:r>
              <a:rPr lang="sv-SE" sz="2400" dirty="0" smtClean="0">
                <a:latin typeface="+mn-lt"/>
              </a:rPr>
              <a:t>cần:			10 </a:t>
            </a:r>
            <a:r>
              <a:rPr lang="sv-SE" sz="2400" dirty="0">
                <a:latin typeface="+mn-lt"/>
              </a:rPr>
              <a:t>%</a:t>
            </a:r>
          </a:p>
          <a:p>
            <a:pPr marL="742950" lvl="1" indent="-285750" algn="just" eaLnBrk="1" hangingPunct="1">
              <a:lnSpc>
                <a:spcPct val="120000"/>
              </a:lnSpc>
              <a:buFont typeface="Wingdings" panose="05000000000000000000" pitchFamily="2" charset="2"/>
              <a:buChar char="Ø"/>
            </a:pPr>
            <a:r>
              <a:rPr lang="sv-SE" sz="2400" dirty="0">
                <a:latin typeface="+mn-lt"/>
              </a:rPr>
              <a:t>Kiểm </a:t>
            </a:r>
            <a:r>
              <a:rPr lang="sv-SE" sz="2400" dirty="0" smtClean="0">
                <a:latin typeface="+mn-lt"/>
              </a:rPr>
              <a:t>tra:</a:t>
            </a:r>
            <a:r>
              <a:rPr lang="sv-SE" sz="2400" dirty="0">
                <a:latin typeface="+mn-lt"/>
              </a:rPr>
              <a:t>	</a:t>
            </a:r>
            <a:r>
              <a:rPr lang="sv-SE" sz="2400" dirty="0" smtClean="0">
                <a:latin typeface="+mn-lt"/>
              </a:rPr>
              <a:t>		10 </a:t>
            </a:r>
            <a:r>
              <a:rPr lang="sv-SE" sz="2400" dirty="0">
                <a:latin typeface="+mn-lt"/>
              </a:rPr>
              <a:t>%</a:t>
            </a:r>
          </a:p>
          <a:p>
            <a:pPr marL="742950" lvl="1" indent="-285750" algn="just" eaLnBrk="1" hangingPunct="1">
              <a:lnSpc>
                <a:spcPct val="120000"/>
              </a:lnSpc>
              <a:buFont typeface="Wingdings" panose="05000000000000000000" pitchFamily="2" charset="2"/>
              <a:buChar char="Ø"/>
            </a:pPr>
            <a:r>
              <a:rPr lang="sv-SE" sz="2400" dirty="0" smtClean="0">
                <a:latin typeface="+mn-lt"/>
              </a:rPr>
              <a:t>Thảo luận, BT nhóm:</a:t>
            </a:r>
            <a:r>
              <a:rPr lang="sv-SE" sz="2400" dirty="0">
                <a:latin typeface="+mn-lt"/>
              </a:rPr>
              <a:t>	</a:t>
            </a:r>
            <a:r>
              <a:rPr lang="sv-SE" sz="2400" dirty="0" smtClean="0">
                <a:latin typeface="+mn-lt"/>
              </a:rPr>
              <a:t>	20 </a:t>
            </a:r>
            <a:r>
              <a:rPr lang="sv-SE" sz="2400" dirty="0">
                <a:latin typeface="+mn-lt"/>
              </a:rPr>
              <a:t>% </a:t>
            </a:r>
          </a:p>
          <a:p>
            <a:pPr marL="742950" lvl="1" indent="-285750" algn="just" eaLnBrk="1" hangingPunct="1">
              <a:lnSpc>
                <a:spcPct val="120000"/>
              </a:lnSpc>
              <a:buFont typeface="Wingdings" panose="05000000000000000000" pitchFamily="2" charset="2"/>
              <a:buChar char="Ø"/>
            </a:pPr>
            <a:r>
              <a:rPr lang="sv-SE" sz="2400" dirty="0">
                <a:latin typeface="+mn-lt"/>
              </a:rPr>
              <a:t>Thi </a:t>
            </a:r>
            <a:r>
              <a:rPr lang="sv-SE" sz="2400" dirty="0" smtClean="0">
                <a:latin typeface="+mn-lt"/>
              </a:rPr>
              <a:t>cuối kỳ:			60 % (vấn đáp)</a:t>
            </a:r>
            <a:endParaRPr lang="en-US" sz="2400" dirty="0">
              <a:latin typeface="+mn-lt"/>
            </a:endParaRPr>
          </a:p>
          <a:p>
            <a:pPr marL="342900" indent="-342900" algn="just" eaLnBrk="1" hangingPunct="1">
              <a:lnSpc>
                <a:spcPct val="120000"/>
              </a:lnSpc>
              <a:spcBef>
                <a:spcPct val="20000"/>
              </a:spcBef>
              <a:buClr>
                <a:schemeClr val="bg2"/>
              </a:buClr>
              <a:buSzPct val="75000"/>
            </a:pPr>
            <a:endParaRPr lang="en-US" sz="2400" b="1" dirty="0">
              <a:latin typeface="+mn-lt"/>
            </a:endParaRPr>
          </a:p>
        </p:txBody>
      </p:sp>
    </p:spTree>
    <p:extLst>
      <p:ext uri="{BB962C8B-B14F-4D97-AF65-F5344CB8AC3E}">
        <p14:creationId xmlns:p14="http://schemas.microsoft.com/office/powerpoint/2010/main" val="2823057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30</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j-lt"/>
              </a:rPr>
              <a:t>CHƯƠNG 1 – TỔNG QUAN VỀ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2"/>
              <a:defRPr/>
            </a:pPr>
            <a:r>
              <a:rPr lang="en-US" sz="2800" dirty="0" err="1">
                <a:cs typeface="Times New Roman" pitchFamily="18" charset="0"/>
              </a:rPr>
              <a:t>Cơ</a:t>
            </a:r>
            <a:r>
              <a:rPr lang="en-US" sz="2800" dirty="0">
                <a:cs typeface="Times New Roman" pitchFamily="18" charset="0"/>
              </a:rPr>
              <a:t> </a:t>
            </a:r>
            <a:r>
              <a:rPr lang="en-US" sz="2800" dirty="0" err="1">
                <a:cs typeface="Times New Roman" pitchFamily="18" charset="0"/>
              </a:rPr>
              <a:t>sở</a:t>
            </a:r>
            <a:r>
              <a:rPr lang="en-US" sz="2800" dirty="0">
                <a:cs typeface="Times New Roman" pitchFamily="18" charset="0"/>
              </a:rPr>
              <a:t> </a:t>
            </a:r>
            <a:r>
              <a:rPr lang="en-US" sz="2800" dirty="0" err="1">
                <a:cs typeface="Times New Roman" pitchFamily="18" charset="0"/>
              </a:rPr>
              <a:t>hạ</a:t>
            </a:r>
            <a:r>
              <a:rPr lang="en-US" sz="2800" dirty="0">
                <a:cs typeface="Times New Roman" pitchFamily="18" charset="0"/>
              </a:rPr>
              <a:t> </a:t>
            </a:r>
            <a:r>
              <a:rPr lang="en-US" sz="2800" dirty="0" err="1">
                <a:cs typeface="Times New Roman" pitchFamily="18" charset="0"/>
              </a:rPr>
              <a:t>tầng</a:t>
            </a:r>
            <a:r>
              <a:rPr lang="en-US" sz="2800" dirty="0">
                <a:cs typeface="Times New Roman" pitchFamily="18" charset="0"/>
              </a:rPr>
              <a:t> </a:t>
            </a:r>
            <a:r>
              <a:rPr lang="en-US" sz="2800" dirty="0" err="1">
                <a:cs typeface="Times New Roman" pitchFamily="18" charset="0"/>
              </a:rPr>
              <a:t>và</a:t>
            </a:r>
            <a:r>
              <a:rPr lang="en-US" sz="2800" dirty="0">
                <a:cs typeface="Times New Roman" pitchFamily="18" charset="0"/>
              </a:rPr>
              <a:t> </a:t>
            </a:r>
            <a:r>
              <a:rPr lang="en-US" sz="2800" dirty="0" err="1">
                <a:cs typeface="Times New Roman" pitchFamily="18" charset="0"/>
              </a:rPr>
              <a:t>các</a:t>
            </a:r>
            <a:r>
              <a:rPr lang="en-US" sz="2800" dirty="0">
                <a:cs typeface="Times New Roman" pitchFamily="18" charset="0"/>
              </a:rPr>
              <a:t> </a:t>
            </a:r>
            <a:r>
              <a:rPr lang="en-US" sz="2800" dirty="0" err="1">
                <a:cs typeface="Times New Roman" pitchFamily="18" charset="0"/>
              </a:rPr>
              <a:t>yêu</a:t>
            </a:r>
            <a:r>
              <a:rPr lang="en-US" sz="2800" dirty="0">
                <a:cs typeface="Times New Roman" pitchFamily="18" charset="0"/>
              </a:rPr>
              <a:t> </a:t>
            </a:r>
            <a:r>
              <a:rPr lang="en-US" sz="2800" dirty="0" err="1">
                <a:cs typeface="Times New Roman" pitchFamily="18" charset="0"/>
              </a:rPr>
              <a:t>cầu</a:t>
            </a:r>
            <a:r>
              <a:rPr lang="en-US" sz="2800" dirty="0">
                <a:cs typeface="Times New Roman" pitchFamily="18" charset="0"/>
              </a:rPr>
              <a:t> </a:t>
            </a:r>
            <a:r>
              <a:rPr lang="en-US" sz="2800" dirty="0" err="1">
                <a:cs typeface="Times New Roman" pitchFamily="18" charset="0"/>
              </a:rPr>
              <a:t>của</a:t>
            </a:r>
            <a:r>
              <a:rPr lang="en-US" sz="2800" dirty="0">
                <a:cs typeface="Times New Roman" pitchFamily="18" charset="0"/>
              </a:rPr>
              <a:t> </a:t>
            </a:r>
            <a:r>
              <a:rPr lang="en-US" sz="2800" dirty="0" err="1">
                <a:cs typeface="Times New Roman" pitchFamily="18" charset="0"/>
              </a:rPr>
              <a:t>Mạng</a:t>
            </a:r>
            <a:r>
              <a:rPr lang="en-US" sz="2800" dirty="0">
                <a:cs typeface="Times New Roman" pitchFamily="18" charset="0"/>
              </a:rPr>
              <a:t> </a:t>
            </a:r>
            <a:r>
              <a:rPr lang="en-US" sz="2800" dirty="0" err="1">
                <a:cs typeface="Times New Roman" pitchFamily="18" charset="0"/>
              </a:rPr>
              <a:t>cảm</a:t>
            </a:r>
            <a:r>
              <a:rPr lang="en-US" sz="2800" dirty="0">
                <a:cs typeface="Times New Roman" pitchFamily="18" charset="0"/>
              </a:rPr>
              <a:t> </a:t>
            </a:r>
            <a:r>
              <a:rPr lang="en-US" sz="2800" dirty="0" err="1" smtClean="0">
                <a:cs typeface="Times New Roman" pitchFamily="18" charset="0"/>
              </a:rPr>
              <a:t>biến</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vi-VN" sz="2000" dirty="0" smtClean="0">
                <a:latin typeface="+mn-lt"/>
                <a:cs typeface="Times New Roman" pitchFamily="18" charset="0"/>
              </a:rPr>
              <a:t>Loại hình dịch vụ</a:t>
            </a:r>
            <a:endParaRPr lang="en-US"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(sensor)</a:t>
            </a:r>
          </a:p>
          <a:p>
            <a:pPr marL="800100" lvl="1" indent="-3429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tốc</a:t>
            </a:r>
            <a:r>
              <a:rPr lang="en-US" sz="2000" dirty="0" smtClean="0">
                <a:latin typeface="+mn-lt"/>
                <a:cs typeface="Times New Roman" pitchFamily="18" charset="0"/>
              </a:rPr>
              <a:t> </a:t>
            </a:r>
            <a:r>
              <a:rPr lang="en-US" sz="2000" dirty="0" err="1" smtClean="0">
                <a:latin typeface="+mn-lt"/>
                <a:cs typeface="Times New Roman" pitchFamily="18" charset="0"/>
              </a:rPr>
              <a:t>độ</a:t>
            </a:r>
            <a:r>
              <a:rPr lang="en-US" sz="2000" dirty="0" smtClean="0">
                <a:latin typeface="+mn-lt"/>
                <a:cs typeface="Times New Roman" pitchFamily="18" charset="0"/>
              </a:rPr>
              <a:t> </a:t>
            </a:r>
            <a:r>
              <a:rPr lang="en-US" sz="2000" dirty="0" err="1" smtClean="0">
                <a:latin typeface="+mn-lt"/>
                <a:cs typeface="Times New Roman" pitchFamily="18" charset="0"/>
              </a:rPr>
              <a:t>dữ</a:t>
            </a:r>
            <a:r>
              <a:rPr lang="en-US" sz="2000" dirty="0" smtClean="0">
                <a:latin typeface="+mn-lt"/>
                <a:cs typeface="Times New Roman" pitchFamily="18" charset="0"/>
              </a:rPr>
              <a:t> </a:t>
            </a:r>
            <a:r>
              <a:rPr lang="en-US" sz="2000" dirty="0" err="1" smtClean="0">
                <a:latin typeface="+mn-lt"/>
                <a:cs typeface="Times New Roman" pitchFamily="18" charset="0"/>
              </a:rPr>
              <a:t>liệu</a:t>
            </a:r>
            <a:r>
              <a:rPr lang="en-US" sz="2000" dirty="0" smtClean="0">
                <a:latin typeface="+mn-lt"/>
                <a:cs typeface="Times New Roman" pitchFamily="18" charset="0"/>
              </a:rPr>
              <a:t> </a:t>
            </a:r>
            <a:r>
              <a:rPr lang="en-US" sz="2000" dirty="0" err="1" smtClean="0">
                <a:latin typeface="+mn-lt"/>
                <a:cs typeface="Times New Roman" pitchFamily="18" charset="0"/>
              </a:rPr>
              <a:t>thấp</a:t>
            </a:r>
            <a:r>
              <a:rPr lang="en-US" sz="2000" dirty="0" smtClean="0">
                <a:latin typeface="+mn-lt"/>
                <a:cs typeface="Times New Roman" pitchFamily="18" charset="0"/>
              </a:rPr>
              <a:t>.</a:t>
            </a:r>
          </a:p>
          <a:p>
            <a:pPr marL="800100" lvl="1" indent="-3429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Mỗi</a:t>
            </a:r>
            <a:r>
              <a:rPr lang="en-US" sz="2000" dirty="0" smtClean="0">
                <a:latin typeface="+mn-lt"/>
                <a:cs typeface="Times New Roman" pitchFamily="18" charset="0"/>
              </a:rPr>
              <a:t> </a:t>
            </a:r>
            <a:r>
              <a:rPr lang="en-US" sz="2000" dirty="0" err="1" smtClean="0">
                <a:latin typeface="+mn-lt"/>
                <a:cs typeface="Times New Roman" pitchFamily="18" charset="0"/>
              </a:rPr>
              <a:t>thiết</a:t>
            </a:r>
            <a:r>
              <a:rPr lang="en-US" sz="2000" dirty="0" smtClean="0">
                <a:latin typeface="+mn-lt"/>
                <a:cs typeface="Times New Roman" pitchFamily="18" charset="0"/>
              </a:rPr>
              <a:t> </a:t>
            </a:r>
            <a:r>
              <a:rPr lang="en-US" sz="2000" dirty="0" err="1" smtClean="0">
                <a:latin typeface="+mn-lt"/>
                <a:cs typeface="Times New Roman" pitchFamily="18" charset="0"/>
              </a:rPr>
              <a:t>bị</a:t>
            </a:r>
            <a:r>
              <a:rPr lang="en-US" sz="2000" dirty="0" smtClean="0">
                <a:latin typeface="+mn-lt"/>
                <a:cs typeface="Times New Roman" pitchFamily="18" charset="0"/>
              </a:rPr>
              <a:t> </a:t>
            </a:r>
            <a:r>
              <a:rPr lang="en-US" sz="2000" dirty="0" err="1" smtClean="0">
                <a:latin typeface="+mn-lt"/>
                <a:cs typeface="Times New Roman" pitchFamily="18" charset="0"/>
              </a:rPr>
              <a:t>có</a:t>
            </a:r>
            <a:r>
              <a:rPr lang="en-US" sz="2000" dirty="0" smtClean="0">
                <a:latin typeface="+mn-lt"/>
                <a:cs typeface="Times New Roman" pitchFamily="18" charset="0"/>
              </a:rPr>
              <a:t> </a:t>
            </a:r>
            <a:r>
              <a:rPr lang="en-US" sz="2000" dirty="0" err="1" smtClean="0">
                <a:latin typeface="+mn-lt"/>
                <a:cs typeface="Times New Roman" pitchFamily="18" charset="0"/>
              </a:rPr>
              <a:t>thể</a:t>
            </a:r>
            <a:r>
              <a:rPr lang="en-US" sz="2000" dirty="0" smtClean="0">
                <a:latin typeface="+mn-lt"/>
                <a:cs typeface="Times New Roman" pitchFamily="18" charset="0"/>
              </a:rPr>
              <a:t> </a:t>
            </a:r>
            <a:r>
              <a:rPr lang="en-US" sz="2000" dirty="0" err="1" smtClean="0">
                <a:latin typeface="+mn-lt"/>
                <a:cs typeface="Times New Roman" pitchFamily="18" charset="0"/>
              </a:rPr>
              <a:t>có</a:t>
            </a:r>
            <a:r>
              <a:rPr lang="en-US" sz="2000" dirty="0" smtClean="0">
                <a:latin typeface="+mn-lt"/>
                <a:cs typeface="Times New Roman" pitchFamily="18" charset="0"/>
              </a:rPr>
              <a:t> </a:t>
            </a:r>
            <a:r>
              <a:rPr lang="en-US" sz="2000" dirty="0" err="1" smtClean="0">
                <a:latin typeface="+mn-lt"/>
                <a:cs typeface="Times New Roman" pitchFamily="18" charset="0"/>
              </a:rPr>
              <a:t>một</a:t>
            </a:r>
            <a:r>
              <a:rPr lang="en-US" sz="2000" dirty="0" smtClean="0">
                <a:latin typeface="+mn-lt"/>
                <a:cs typeface="Times New Roman" pitchFamily="18" charset="0"/>
              </a:rPr>
              <a:t> </a:t>
            </a:r>
            <a:r>
              <a:rPr lang="en-US" sz="2000" dirty="0" err="1" smtClean="0">
                <a:latin typeface="+mn-lt"/>
                <a:cs typeface="Times New Roman" pitchFamily="18" charset="0"/>
              </a:rPr>
              <a:t>vài</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trên</a:t>
            </a:r>
            <a:r>
              <a:rPr lang="en-US" sz="2000" dirty="0" smtClean="0">
                <a:latin typeface="+mn-lt"/>
                <a:cs typeface="Times New Roman" pitchFamily="18" charset="0"/>
              </a:rPr>
              <a:t> board.</a:t>
            </a:r>
          </a:p>
          <a:p>
            <a:pPr marL="800100" lvl="1" indent="-3429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loại</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phụ</a:t>
            </a:r>
            <a:r>
              <a:rPr lang="en-US" sz="2000" dirty="0" smtClean="0">
                <a:latin typeface="+mn-lt"/>
                <a:cs typeface="Times New Roman" pitchFamily="18" charset="0"/>
              </a:rPr>
              <a:t> </a:t>
            </a:r>
            <a:r>
              <a:rPr lang="en-US" sz="2000" dirty="0" err="1" smtClean="0">
                <a:latin typeface="+mn-lt"/>
                <a:cs typeface="Times New Roman" pitchFamily="18" charset="0"/>
              </a:rPr>
              <a:t>thuộc</a:t>
            </a:r>
            <a:r>
              <a:rPr lang="en-US" sz="2000" dirty="0" smtClean="0">
                <a:latin typeface="+mn-lt"/>
                <a:cs typeface="Times New Roman" pitchFamily="18" charset="0"/>
              </a:rPr>
              <a:t> </a:t>
            </a:r>
            <a:r>
              <a:rPr lang="en-US" sz="2000" dirty="0" err="1" smtClean="0">
                <a:latin typeface="+mn-lt"/>
                <a:cs typeface="Times New Roman" pitchFamily="18" charset="0"/>
              </a:rPr>
              <a:t>vào</a:t>
            </a:r>
            <a:r>
              <a:rPr lang="en-US" sz="2000" dirty="0" smtClean="0">
                <a:latin typeface="+mn-lt"/>
                <a:cs typeface="Times New Roman" pitchFamily="18" charset="0"/>
              </a:rPr>
              <a:t> </a:t>
            </a:r>
            <a:r>
              <a:rPr lang="en-US" sz="2000" dirty="0" err="1" smtClean="0">
                <a:latin typeface="+mn-lt"/>
                <a:cs typeface="Times New Roman" pitchFamily="18" charset="0"/>
              </a:rPr>
              <a:t>ud</a:t>
            </a:r>
            <a:r>
              <a:rPr lang="en-US" sz="2000" dirty="0" smtClean="0">
                <a:latin typeface="+mn-lt"/>
                <a:cs typeface="Times New Roman" pitchFamily="18" charset="0"/>
              </a:rPr>
              <a:t>.</a:t>
            </a:r>
          </a:p>
        </p:txBody>
      </p:sp>
      <p:pic>
        <p:nvPicPr>
          <p:cNvPr id="2" name="Picture 1"/>
          <p:cNvPicPr>
            <a:picLocks noChangeAspect="1"/>
          </p:cNvPicPr>
          <p:nvPr/>
        </p:nvPicPr>
        <p:blipFill>
          <a:blip r:embed="rId2"/>
          <a:stretch>
            <a:fillRect/>
          </a:stretch>
        </p:blipFill>
        <p:spPr>
          <a:xfrm>
            <a:off x="5152447" y="3171417"/>
            <a:ext cx="4143953" cy="2924583"/>
          </a:xfrm>
          <a:prstGeom prst="rect">
            <a:avLst/>
          </a:prstGeom>
        </p:spPr>
      </p:pic>
      <p:sp>
        <p:nvSpPr>
          <p:cNvPr id="7" name="Rectangle 6"/>
          <p:cNvSpPr>
            <a:spLocks noChangeArrowheads="1"/>
          </p:cNvSpPr>
          <p:nvPr/>
        </p:nvSpPr>
        <p:spPr bwMode="auto">
          <a:xfrm>
            <a:off x="4689638" y="6168436"/>
            <a:ext cx="4524006" cy="460964"/>
          </a:xfrm>
          <a:prstGeom prst="rect">
            <a:avLst/>
          </a:prstGeom>
          <a:noFill/>
          <a:ln w="9525">
            <a:noFill/>
            <a:miter lim="800000"/>
            <a:headEnd/>
            <a:tailEnd/>
          </a:ln>
          <a:effectLst/>
        </p:spPr>
        <p:txBody>
          <a:bodyPr/>
          <a:lstStyle/>
          <a:p>
            <a:pPr algn="ctr" eaLnBrk="1" hangingPunct="1">
              <a:spcBef>
                <a:spcPct val="20000"/>
              </a:spcBef>
              <a:buSzPct val="75000"/>
              <a:defRPr/>
            </a:pPr>
            <a:r>
              <a:rPr lang="en-US" sz="1600" dirty="0" err="1" smtClean="0">
                <a:latin typeface="+mn-lt"/>
                <a:cs typeface="Times New Roman" pitchFamily="18" charset="0"/>
              </a:rPr>
              <a:t>Hình</a:t>
            </a:r>
            <a:r>
              <a:rPr lang="en-US" sz="1600" dirty="0" smtClean="0">
                <a:latin typeface="+mn-lt"/>
                <a:cs typeface="Times New Roman" pitchFamily="18" charset="0"/>
              </a:rPr>
              <a:t> 1.7 </a:t>
            </a:r>
            <a:r>
              <a:rPr lang="en-US" sz="1600" dirty="0" err="1" smtClean="0">
                <a:latin typeface="+mn-lt"/>
                <a:cs typeface="Times New Roman" pitchFamily="18" charset="0"/>
              </a:rPr>
              <a:t>Sơ</a:t>
            </a:r>
            <a:r>
              <a:rPr lang="en-US" sz="1600" dirty="0" smtClean="0">
                <a:latin typeface="+mn-lt"/>
                <a:cs typeface="Times New Roman" pitchFamily="18" charset="0"/>
              </a:rPr>
              <a:t> </a:t>
            </a:r>
            <a:r>
              <a:rPr lang="en-US" sz="1600" dirty="0" err="1" smtClean="0">
                <a:latin typeface="+mn-lt"/>
                <a:cs typeface="Times New Roman" pitchFamily="18" charset="0"/>
              </a:rPr>
              <a:t>đồ</a:t>
            </a:r>
            <a:r>
              <a:rPr lang="en-US" sz="1600" dirty="0" smtClean="0">
                <a:latin typeface="+mn-lt"/>
                <a:cs typeface="Times New Roman" pitchFamily="18" charset="0"/>
              </a:rPr>
              <a:t> </a:t>
            </a:r>
            <a:r>
              <a:rPr lang="en-US" sz="1600" dirty="0" err="1" smtClean="0">
                <a:latin typeface="+mn-lt"/>
                <a:cs typeface="Times New Roman" pitchFamily="18" charset="0"/>
              </a:rPr>
              <a:t>thiết</a:t>
            </a:r>
            <a:r>
              <a:rPr lang="en-US" sz="1600" dirty="0" smtClean="0">
                <a:latin typeface="+mn-lt"/>
                <a:cs typeface="Times New Roman" pitchFamily="18" charset="0"/>
              </a:rPr>
              <a:t> </a:t>
            </a:r>
            <a:r>
              <a:rPr lang="en-US" sz="1600" dirty="0" err="1" smtClean="0">
                <a:latin typeface="+mn-lt"/>
                <a:cs typeface="Times New Roman" pitchFamily="18" charset="0"/>
              </a:rPr>
              <a:t>bị</a:t>
            </a:r>
            <a:r>
              <a:rPr lang="en-US" sz="1600" dirty="0" smtClean="0">
                <a:latin typeface="+mn-lt"/>
                <a:cs typeface="Times New Roman" pitchFamily="18" charset="0"/>
              </a:rPr>
              <a:t> </a:t>
            </a:r>
            <a:r>
              <a:rPr lang="en-US" sz="1600" dirty="0" err="1" smtClean="0">
                <a:latin typeface="+mn-lt"/>
                <a:cs typeface="Times New Roman" pitchFamily="18" charset="0"/>
              </a:rPr>
              <a:t>mạng</a:t>
            </a:r>
            <a:r>
              <a:rPr lang="en-US" sz="1600" dirty="0" smtClean="0">
                <a:latin typeface="+mn-lt"/>
                <a:cs typeface="Times New Roman" pitchFamily="18" charset="0"/>
              </a:rPr>
              <a:t> </a:t>
            </a:r>
            <a:r>
              <a:rPr lang="en-US" sz="1600" dirty="0" err="1" smtClean="0">
                <a:latin typeface="+mn-lt"/>
                <a:cs typeface="Times New Roman" pitchFamily="18" charset="0"/>
              </a:rPr>
              <a:t>cảm</a:t>
            </a:r>
            <a:r>
              <a:rPr lang="en-US" sz="1600" dirty="0" smtClean="0">
                <a:latin typeface="+mn-lt"/>
                <a:cs typeface="Times New Roman" pitchFamily="18" charset="0"/>
              </a:rPr>
              <a:t> </a:t>
            </a:r>
            <a:r>
              <a:rPr lang="en-US" sz="1600" dirty="0" err="1" smtClean="0">
                <a:latin typeface="+mn-lt"/>
                <a:cs typeface="Times New Roman" pitchFamily="18" charset="0"/>
              </a:rPr>
              <a:t>biến</a:t>
            </a:r>
            <a:r>
              <a:rPr lang="en-US" sz="1600" dirty="0" smtClean="0">
                <a:latin typeface="+mn-lt"/>
                <a:cs typeface="Times New Roman" pitchFamily="18" charset="0"/>
              </a:rPr>
              <a:t> </a:t>
            </a:r>
            <a:r>
              <a:rPr lang="en-US" sz="1600" dirty="0" err="1" smtClean="0">
                <a:latin typeface="+mn-lt"/>
                <a:cs typeface="Times New Roman" pitchFamily="18" charset="0"/>
              </a:rPr>
              <a:t>không</a:t>
            </a:r>
            <a:r>
              <a:rPr lang="en-US" sz="1600" dirty="0" smtClean="0">
                <a:latin typeface="+mn-lt"/>
                <a:cs typeface="Times New Roman" pitchFamily="18" charset="0"/>
              </a:rPr>
              <a:t> </a:t>
            </a:r>
            <a:r>
              <a:rPr lang="en-US" sz="1600" dirty="0" err="1" smtClean="0">
                <a:latin typeface="+mn-lt"/>
                <a:cs typeface="Times New Roman" pitchFamily="18" charset="0"/>
              </a:rPr>
              <a:t>dây</a:t>
            </a:r>
            <a:r>
              <a:rPr lang="en-US" sz="1600" dirty="0" smtClean="0">
                <a:latin typeface="+mn-lt"/>
                <a:cs typeface="Times New Roman" pitchFamily="18" charset="0"/>
              </a:rPr>
              <a:t> </a:t>
            </a:r>
            <a:r>
              <a:rPr lang="en-US" sz="1600" dirty="0" err="1" smtClean="0">
                <a:latin typeface="+mn-lt"/>
                <a:cs typeface="Times New Roman" pitchFamily="18" charset="0"/>
              </a:rPr>
              <a:t>cơ</a:t>
            </a:r>
            <a:r>
              <a:rPr lang="en-US" sz="1600" dirty="0" smtClean="0">
                <a:latin typeface="+mn-lt"/>
                <a:cs typeface="Times New Roman" pitchFamily="18" charset="0"/>
              </a:rPr>
              <a:t> </a:t>
            </a:r>
            <a:r>
              <a:rPr lang="en-US" sz="1600" dirty="0" err="1" smtClean="0">
                <a:latin typeface="+mn-lt"/>
                <a:cs typeface="Times New Roman" pitchFamily="18" charset="0"/>
              </a:rPr>
              <a:t>bản</a:t>
            </a:r>
            <a:endParaRPr lang="en-US" sz="1600" dirty="0">
              <a:latin typeface="+mn-lt"/>
              <a:cs typeface="Times New Roman" pitchFamily="18" charset="0"/>
            </a:endParaRPr>
          </a:p>
        </p:txBody>
      </p:sp>
    </p:spTree>
    <p:extLst>
      <p:ext uri="{BB962C8B-B14F-4D97-AF65-F5344CB8AC3E}">
        <p14:creationId xmlns:p14="http://schemas.microsoft.com/office/powerpoint/2010/main" val="27084878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31</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j-lt"/>
              </a:rPr>
              <a:t>CHƯƠNG 1 – TỔNG QUAN VỀ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2"/>
              <a:defRPr/>
            </a:pPr>
            <a:r>
              <a:rPr lang="en-US" sz="2800" dirty="0" err="1">
                <a:cs typeface="Times New Roman" pitchFamily="18" charset="0"/>
              </a:rPr>
              <a:t>Cơ</a:t>
            </a:r>
            <a:r>
              <a:rPr lang="en-US" sz="2800" dirty="0">
                <a:cs typeface="Times New Roman" pitchFamily="18" charset="0"/>
              </a:rPr>
              <a:t> </a:t>
            </a:r>
            <a:r>
              <a:rPr lang="en-US" sz="2800" dirty="0" err="1">
                <a:cs typeface="Times New Roman" pitchFamily="18" charset="0"/>
              </a:rPr>
              <a:t>sở</a:t>
            </a:r>
            <a:r>
              <a:rPr lang="en-US" sz="2800" dirty="0">
                <a:cs typeface="Times New Roman" pitchFamily="18" charset="0"/>
              </a:rPr>
              <a:t> </a:t>
            </a:r>
            <a:r>
              <a:rPr lang="en-US" sz="2800" dirty="0" err="1">
                <a:cs typeface="Times New Roman" pitchFamily="18" charset="0"/>
              </a:rPr>
              <a:t>hạ</a:t>
            </a:r>
            <a:r>
              <a:rPr lang="en-US" sz="2800" dirty="0">
                <a:cs typeface="Times New Roman" pitchFamily="18" charset="0"/>
              </a:rPr>
              <a:t> </a:t>
            </a:r>
            <a:r>
              <a:rPr lang="en-US" sz="2800" dirty="0" err="1">
                <a:cs typeface="Times New Roman" pitchFamily="18" charset="0"/>
              </a:rPr>
              <a:t>tầng</a:t>
            </a:r>
            <a:r>
              <a:rPr lang="en-US" sz="2800" dirty="0">
                <a:cs typeface="Times New Roman" pitchFamily="18" charset="0"/>
              </a:rPr>
              <a:t> </a:t>
            </a:r>
            <a:r>
              <a:rPr lang="en-US" sz="2800" dirty="0" err="1">
                <a:cs typeface="Times New Roman" pitchFamily="18" charset="0"/>
              </a:rPr>
              <a:t>và</a:t>
            </a:r>
            <a:r>
              <a:rPr lang="en-US" sz="2800" dirty="0">
                <a:cs typeface="Times New Roman" pitchFamily="18" charset="0"/>
              </a:rPr>
              <a:t> </a:t>
            </a:r>
            <a:r>
              <a:rPr lang="en-US" sz="2800" dirty="0" err="1">
                <a:cs typeface="Times New Roman" pitchFamily="18" charset="0"/>
              </a:rPr>
              <a:t>các</a:t>
            </a:r>
            <a:r>
              <a:rPr lang="en-US" sz="2800" dirty="0">
                <a:cs typeface="Times New Roman" pitchFamily="18" charset="0"/>
              </a:rPr>
              <a:t> </a:t>
            </a:r>
            <a:r>
              <a:rPr lang="en-US" sz="2800" dirty="0" err="1">
                <a:cs typeface="Times New Roman" pitchFamily="18" charset="0"/>
              </a:rPr>
              <a:t>yêu</a:t>
            </a:r>
            <a:r>
              <a:rPr lang="en-US" sz="2800" dirty="0">
                <a:cs typeface="Times New Roman" pitchFamily="18" charset="0"/>
              </a:rPr>
              <a:t> </a:t>
            </a:r>
            <a:r>
              <a:rPr lang="en-US" sz="2800" dirty="0" err="1">
                <a:cs typeface="Times New Roman" pitchFamily="18" charset="0"/>
              </a:rPr>
              <a:t>cầu</a:t>
            </a:r>
            <a:r>
              <a:rPr lang="en-US" sz="2800" dirty="0">
                <a:cs typeface="Times New Roman" pitchFamily="18" charset="0"/>
              </a:rPr>
              <a:t> </a:t>
            </a:r>
            <a:r>
              <a:rPr lang="en-US" sz="2800" dirty="0" err="1">
                <a:cs typeface="Times New Roman" pitchFamily="18" charset="0"/>
              </a:rPr>
              <a:t>của</a:t>
            </a:r>
            <a:r>
              <a:rPr lang="en-US" sz="2800" dirty="0">
                <a:cs typeface="Times New Roman" pitchFamily="18" charset="0"/>
              </a:rPr>
              <a:t> </a:t>
            </a:r>
            <a:r>
              <a:rPr lang="en-US" sz="2800" dirty="0" err="1">
                <a:cs typeface="Times New Roman" pitchFamily="18" charset="0"/>
              </a:rPr>
              <a:t>Mạng</a:t>
            </a:r>
            <a:r>
              <a:rPr lang="en-US" sz="2800" dirty="0">
                <a:cs typeface="Times New Roman" pitchFamily="18" charset="0"/>
              </a:rPr>
              <a:t> </a:t>
            </a:r>
            <a:r>
              <a:rPr lang="en-US" sz="2800" dirty="0" err="1">
                <a:cs typeface="Times New Roman" pitchFamily="18" charset="0"/>
              </a:rPr>
              <a:t>cảm</a:t>
            </a:r>
            <a:r>
              <a:rPr lang="en-US" sz="2800" dirty="0">
                <a:cs typeface="Times New Roman" pitchFamily="18" charset="0"/>
              </a:rPr>
              <a:t> </a:t>
            </a:r>
            <a:r>
              <a:rPr lang="en-US" sz="2800" dirty="0" err="1" smtClean="0">
                <a:cs typeface="Times New Roman" pitchFamily="18" charset="0"/>
              </a:rPr>
              <a:t>biến</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vi-VN" sz="2000" dirty="0" smtClean="0">
                <a:latin typeface="+mn-lt"/>
                <a:cs typeface="Times New Roman" pitchFamily="18" charset="0"/>
              </a:rPr>
              <a:t>Loại hình dịch vụ</a:t>
            </a:r>
            <a:endParaRPr lang="en-US"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Hệ</a:t>
            </a:r>
            <a:r>
              <a:rPr lang="en-US" sz="2000" dirty="0" smtClean="0">
                <a:latin typeface="+mn-lt"/>
                <a:cs typeface="Times New Roman" pitchFamily="18" charset="0"/>
              </a:rPr>
              <a:t> </a:t>
            </a:r>
            <a:r>
              <a:rPr lang="en-US" sz="2000" dirty="0" err="1" smtClean="0">
                <a:latin typeface="+mn-lt"/>
                <a:cs typeface="Times New Roman" pitchFamily="18" charset="0"/>
              </a:rPr>
              <a:t>thống</a:t>
            </a:r>
            <a:r>
              <a:rPr lang="en-US" sz="2000" dirty="0" smtClean="0">
                <a:latin typeface="+mn-lt"/>
                <a:cs typeface="Times New Roman" pitchFamily="18" charset="0"/>
              </a:rPr>
              <a:t> </a:t>
            </a:r>
            <a:r>
              <a:rPr lang="en-US" sz="2000" dirty="0" err="1" smtClean="0">
                <a:latin typeface="+mn-lt"/>
                <a:cs typeface="Times New Roman" pitchFamily="18" charset="0"/>
              </a:rPr>
              <a:t>định</a:t>
            </a:r>
            <a:r>
              <a:rPr lang="en-US" sz="2000" dirty="0" smtClean="0">
                <a:latin typeface="+mn-lt"/>
                <a:cs typeface="Times New Roman" pitchFamily="18" charset="0"/>
              </a:rPr>
              <a:t> </a:t>
            </a:r>
            <a:r>
              <a:rPr lang="en-US" sz="2000" dirty="0" err="1" smtClean="0">
                <a:latin typeface="+mn-lt"/>
                <a:cs typeface="Times New Roman" pitchFamily="18" charset="0"/>
              </a:rPr>
              <a:t>vị</a:t>
            </a:r>
            <a:r>
              <a:rPr lang="en-US" sz="2000" dirty="0" smtClean="0">
                <a:latin typeface="+mn-lt"/>
                <a:cs typeface="Times New Roman" pitchFamily="18" charset="0"/>
              </a:rPr>
              <a:t> </a:t>
            </a:r>
            <a:r>
              <a:rPr lang="en-US" sz="2000" dirty="0" err="1" smtClean="0">
                <a:latin typeface="+mn-lt"/>
                <a:cs typeface="Times New Roman" pitchFamily="18" charset="0"/>
              </a:rPr>
              <a:t>địa</a:t>
            </a:r>
            <a:r>
              <a:rPr lang="en-US" sz="2000" dirty="0" smtClean="0">
                <a:latin typeface="+mn-lt"/>
                <a:cs typeface="Times New Roman" pitchFamily="18" charset="0"/>
              </a:rPr>
              <a:t> </a:t>
            </a:r>
            <a:r>
              <a:rPr lang="en-US" sz="2000" dirty="0" err="1" smtClean="0">
                <a:latin typeface="+mn-lt"/>
                <a:cs typeface="Times New Roman" pitchFamily="18" charset="0"/>
              </a:rPr>
              <a:t>lý</a:t>
            </a:r>
            <a:r>
              <a:rPr lang="en-US" sz="2000" dirty="0" smtClean="0">
                <a:latin typeface="+mn-lt"/>
                <a:cs typeface="Times New Roman" pitchFamily="18" charset="0"/>
              </a:rPr>
              <a:t> (GPS)</a:t>
            </a:r>
          </a:p>
          <a:p>
            <a:pPr marL="800100" lvl="1" indent="-3429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phải</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đánh</a:t>
            </a:r>
            <a:r>
              <a:rPr lang="en-US" sz="2000" dirty="0" smtClean="0">
                <a:latin typeface="+mn-lt"/>
                <a:cs typeface="Times New Roman" pitchFamily="18" charset="0"/>
              </a:rPr>
              <a:t> </a:t>
            </a:r>
            <a:r>
              <a:rPr lang="en-US" sz="2000" dirty="0" err="1" smtClean="0">
                <a:latin typeface="+mn-lt"/>
                <a:cs typeface="Times New Roman" pitchFamily="18" charset="0"/>
              </a:rPr>
              <a:t>dấu</a:t>
            </a:r>
            <a:r>
              <a:rPr lang="en-US" sz="2000" dirty="0" smtClean="0">
                <a:latin typeface="+mn-lt"/>
                <a:cs typeface="Times New Roman" pitchFamily="18" charset="0"/>
              </a:rPr>
              <a:t> </a:t>
            </a:r>
            <a:r>
              <a:rPr lang="en-US" sz="2000" dirty="0" err="1" smtClean="0">
                <a:latin typeface="+mn-lt"/>
                <a:cs typeface="Times New Roman" pitchFamily="18" charset="0"/>
              </a:rPr>
              <a:t>vị</a:t>
            </a:r>
            <a:r>
              <a:rPr lang="en-US" sz="2000" dirty="0" smtClean="0">
                <a:latin typeface="+mn-lt"/>
                <a:cs typeface="Times New Roman" pitchFamily="18" charset="0"/>
              </a:rPr>
              <a:t> </a:t>
            </a:r>
            <a:r>
              <a:rPr lang="en-US" sz="2000" dirty="0" err="1" smtClean="0">
                <a:latin typeface="+mn-lt"/>
                <a:cs typeface="Times New Roman" pitchFamily="18" charset="0"/>
              </a:rPr>
              <a:t>trí</a:t>
            </a:r>
            <a:r>
              <a:rPr lang="en-US" sz="2000" dirty="0" smtClean="0">
                <a:latin typeface="+mn-lt"/>
                <a:cs typeface="Times New Roman" pitchFamily="18" charset="0"/>
              </a:rPr>
              <a:t>.</a:t>
            </a:r>
          </a:p>
          <a:p>
            <a:pPr marL="800100" lvl="1" indent="-3429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Định</a:t>
            </a:r>
            <a:r>
              <a:rPr lang="en-US" sz="2000" dirty="0" smtClean="0">
                <a:latin typeface="+mn-lt"/>
                <a:cs typeface="Times New Roman" pitchFamily="18" charset="0"/>
              </a:rPr>
              <a:t> </a:t>
            </a:r>
            <a:r>
              <a:rPr lang="en-US" sz="2000" dirty="0" err="1" smtClean="0">
                <a:latin typeface="+mn-lt"/>
                <a:cs typeface="Times New Roman" pitchFamily="18" charset="0"/>
              </a:rPr>
              <a:t>cấu</a:t>
            </a:r>
            <a:r>
              <a:rPr lang="en-US" sz="2000" dirty="0" smtClean="0">
                <a:latin typeface="+mn-lt"/>
                <a:cs typeface="Times New Roman" pitchFamily="18" charset="0"/>
              </a:rPr>
              <a:t> </a:t>
            </a:r>
            <a:r>
              <a:rPr lang="en-US" sz="2000" dirty="0" err="1" smtClean="0">
                <a:latin typeface="+mn-lt"/>
                <a:cs typeface="Times New Roman" pitchFamily="18" charset="0"/>
              </a:rPr>
              <a:t>hình</a:t>
            </a:r>
            <a:r>
              <a:rPr lang="en-US" sz="2000" dirty="0" smtClean="0">
                <a:latin typeface="+mn-lt"/>
                <a:cs typeface="Times New Roman" pitchFamily="18" charset="0"/>
              </a:rPr>
              <a:t> </a:t>
            </a:r>
            <a:r>
              <a:rPr lang="en-US" sz="2000" dirty="0" err="1" smtClean="0">
                <a:latin typeface="+mn-lt"/>
                <a:cs typeface="Times New Roman" pitchFamily="18" charset="0"/>
              </a:rPr>
              <a:t>trước</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vị</a:t>
            </a:r>
            <a:r>
              <a:rPr lang="en-US" sz="2000" dirty="0" smtClean="0">
                <a:latin typeface="+mn-lt"/>
                <a:cs typeface="Times New Roman" pitchFamily="18" charset="0"/>
              </a:rPr>
              <a:t> </a:t>
            </a:r>
            <a:r>
              <a:rPr lang="en-US" sz="2000" dirty="0" err="1" smtClean="0">
                <a:latin typeface="+mn-lt"/>
                <a:cs typeface="Times New Roman" pitchFamily="18" charset="0"/>
              </a:rPr>
              <a:t>trí</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khi</a:t>
            </a:r>
            <a:r>
              <a:rPr lang="en-US" sz="2000" dirty="0" smtClean="0">
                <a:latin typeface="+mn-lt"/>
                <a:cs typeface="Times New Roman" pitchFamily="18" charset="0"/>
              </a:rPr>
              <a:t> </a:t>
            </a:r>
            <a:r>
              <a:rPr lang="en-US" sz="2000" dirty="0" err="1" smtClean="0">
                <a:latin typeface="+mn-lt"/>
                <a:cs typeface="Times New Roman" pitchFamily="18" charset="0"/>
              </a:rPr>
              <a:t>triển</a:t>
            </a:r>
            <a:r>
              <a:rPr lang="en-US" sz="2000" dirty="0" smtClean="0">
                <a:latin typeface="+mn-lt"/>
                <a:cs typeface="Times New Roman" pitchFamily="18" charset="0"/>
              </a:rPr>
              <a:t> </a:t>
            </a:r>
            <a:r>
              <a:rPr lang="en-US" sz="2000" dirty="0" err="1" smtClean="0">
                <a:latin typeface="+mn-lt"/>
                <a:cs typeface="Times New Roman" pitchFamily="18" charset="0"/>
              </a:rPr>
              <a:t>khai</a:t>
            </a:r>
            <a:r>
              <a:rPr lang="en-US" sz="2000" dirty="0" smtClean="0">
                <a:latin typeface="+mn-lt"/>
                <a:cs typeface="Times New Roman" pitchFamily="18" charset="0"/>
              </a:rPr>
              <a:t>.</a:t>
            </a:r>
          </a:p>
          <a:p>
            <a:pPr marL="800100" lvl="1" indent="-342900" algn="just" eaLnBrk="1" hangingPunct="1">
              <a:spcBef>
                <a:spcPct val="20000"/>
              </a:spcBef>
              <a:buSzPct val="75000"/>
              <a:buFont typeface="Wingdings" panose="05000000000000000000" pitchFamily="2" charset="2"/>
              <a:buChar char="Ø"/>
              <a:defRPr/>
            </a:pPr>
            <a:r>
              <a:rPr lang="en-US" sz="2000" dirty="0" smtClean="0">
                <a:latin typeface="+mn-lt"/>
                <a:cs typeface="Times New Roman" pitchFamily="18" charset="0"/>
              </a:rPr>
              <a:t>GPS </a:t>
            </a:r>
            <a:r>
              <a:rPr lang="en-US" sz="2000" dirty="0" err="1" smtClean="0">
                <a:latin typeface="+mn-lt"/>
                <a:cs typeface="Times New Roman" pitchFamily="18" charset="0"/>
              </a:rPr>
              <a:t>để</a:t>
            </a:r>
            <a:r>
              <a:rPr lang="en-US" sz="2000" dirty="0" smtClean="0">
                <a:latin typeface="+mn-lt"/>
                <a:cs typeface="Times New Roman" pitchFamily="18" charset="0"/>
              </a:rPr>
              <a:t> </a:t>
            </a:r>
            <a:r>
              <a:rPr lang="en-US" sz="2000" dirty="0" err="1" smtClean="0">
                <a:latin typeface="+mn-lt"/>
                <a:cs typeface="Times New Roman" pitchFamily="18" charset="0"/>
              </a:rPr>
              <a:t>lấy</a:t>
            </a:r>
            <a:r>
              <a:rPr lang="en-US" sz="2000" dirty="0" smtClean="0">
                <a:latin typeface="+mn-lt"/>
                <a:cs typeface="Times New Roman" pitchFamily="18" charset="0"/>
              </a:rPr>
              <a:t> </a:t>
            </a:r>
            <a:r>
              <a:rPr lang="en-US" sz="2000" dirty="0" err="1" smtClean="0">
                <a:latin typeface="+mn-lt"/>
                <a:cs typeface="Times New Roman" pitchFamily="18" charset="0"/>
              </a:rPr>
              <a:t>thông</a:t>
            </a:r>
            <a:r>
              <a:rPr lang="en-US" sz="2000" dirty="0" smtClean="0">
                <a:latin typeface="+mn-lt"/>
                <a:cs typeface="Times New Roman" pitchFamily="18" charset="0"/>
              </a:rPr>
              <a:t> tin </a:t>
            </a:r>
            <a:r>
              <a:rPr lang="en-US" sz="2000" dirty="0" err="1" smtClean="0">
                <a:latin typeface="+mn-lt"/>
                <a:cs typeface="Times New Roman" pitchFamily="18" charset="0"/>
              </a:rPr>
              <a:t>vị</a:t>
            </a:r>
            <a:r>
              <a:rPr lang="en-US" sz="2000" dirty="0" smtClean="0">
                <a:latin typeface="+mn-lt"/>
                <a:cs typeface="Times New Roman" pitchFamily="18" charset="0"/>
              </a:rPr>
              <a:t> </a:t>
            </a:r>
            <a:r>
              <a:rPr lang="en-US" sz="2000" dirty="0" err="1" smtClean="0">
                <a:latin typeface="+mn-lt"/>
                <a:cs typeface="Times New Roman" pitchFamily="18" charset="0"/>
              </a:rPr>
              <a:t>trí</a:t>
            </a:r>
            <a:r>
              <a:rPr lang="en-US" sz="2000" dirty="0" smtClean="0">
                <a:latin typeface="+mn-lt"/>
                <a:cs typeface="Times New Roman" pitchFamily="18" charset="0"/>
              </a:rPr>
              <a:t>.</a:t>
            </a:r>
          </a:p>
          <a:p>
            <a:pPr marL="800100" lvl="1" indent="-3429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Một</a:t>
            </a:r>
            <a:r>
              <a:rPr lang="en-US" sz="2000" dirty="0" smtClean="0">
                <a:latin typeface="+mn-lt"/>
                <a:cs typeface="Times New Roman" pitchFamily="18" charset="0"/>
              </a:rPr>
              <a:t> </a:t>
            </a:r>
            <a:r>
              <a:rPr lang="en-US" sz="2000" dirty="0" err="1" smtClean="0">
                <a:latin typeface="+mn-lt"/>
                <a:cs typeface="Times New Roman" pitchFamily="18" charset="0"/>
              </a:rPr>
              <a:t>phần</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dung GPS.</a:t>
            </a:r>
          </a:p>
          <a:p>
            <a:pPr marL="800100" lvl="1" indent="-342900" algn="just" eaLnBrk="1" hangingPunct="1">
              <a:spcBef>
                <a:spcPct val="20000"/>
              </a:spcBef>
              <a:buSzPct val="75000"/>
              <a:buFont typeface="Wingdings" panose="05000000000000000000" pitchFamily="2" charset="2"/>
              <a:buChar char="Ø"/>
              <a:defRPr/>
            </a:pPr>
            <a:endParaRPr lang="en-US" sz="2000" dirty="0" smtClean="0">
              <a:latin typeface="+mn-lt"/>
              <a:cs typeface="Times New Roman" pitchFamily="18" charset="0"/>
            </a:endParaRPr>
          </a:p>
        </p:txBody>
      </p:sp>
      <p:pic>
        <p:nvPicPr>
          <p:cNvPr id="2" name="Picture 1"/>
          <p:cNvPicPr>
            <a:picLocks noChangeAspect="1"/>
          </p:cNvPicPr>
          <p:nvPr/>
        </p:nvPicPr>
        <p:blipFill>
          <a:blip r:embed="rId2"/>
          <a:stretch>
            <a:fillRect/>
          </a:stretch>
        </p:blipFill>
        <p:spPr>
          <a:xfrm>
            <a:off x="5000047" y="3171417"/>
            <a:ext cx="4143953" cy="2924583"/>
          </a:xfrm>
          <a:prstGeom prst="rect">
            <a:avLst/>
          </a:prstGeom>
        </p:spPr>
      </p:pic>
      <p:sp>
        <p:nvSpPr>
          <p:cNvPr id="7" name="Rectangle 6"/>
          <p:cNvSpPr>
            <a:spLocks noChangeArrowheads="1"/>
          </p:cNvSpPr>
          <p:nvPr/>
        </p:nvSpPr>
        <p:spPr bwMode="auto">
          <a:xfrm>
            <a:off x="4689638" y="6168436"/>
            <a:ext cx="4524006" cy="460964"/>
          </a:xfrm>
          <a:prstGeom prst="rect">
            <a:avLst/>
          </a:prstGeom>
          <a:noFill/>
          <a:ln w="9525">
            <a:noFill/>
            <a:miter lim="800000"/>
            <a:headEnd/>
            <a:tailEnd/>
          </a:ln>
          <a:effectLst/>
        </p:spPr>
        <p:txBody>
          <a:bodyPr/>
          <a:lstStyle/>
          <a:p>
            <a:pPr algn="ctr" eaLnBrk="1" hangingPunct="1">
              <a:spcBef>
                <a:spcPct val="20000"/>
              </a:spcBef>
              <a:buSzPct val="75000"/>
              <a:defRPr/>
            </a:pPr>
            <a:r>
              <a:rPr lang="en-US" sz="1600" dirty="0" err="1" smtClean="0">
                <a:latin typeface="+mn-lt"/>
                <a:cs typeface="Times New Roman" pitchFamily="18" charset="0"/>
              </a:rPr>
              <a:t>Hình</a:t>
            </a:r>
            <a:r>
              <a:rPr lang="en-US" sz="1600" dirty="0" smtClean="0">
                <a:latin typeface="+mn-lt"/>
                <a:cs typeface="Times New Roman" pitchFamily="18" charset="0"/>
              </a:rPr>
              <a:t> 1.7 </a:t>
            </a:r>
            <a:r>
              <a:rPr lang="en-US" sz="1600" dirty="0" err="1" smtClean="0">
                <a:latin typeface="+mn-lt"/>
                <a:cs typeface="Times New Roman" pitchFamily="18" charset="0"/>
              </a:rPr>
              <a:t>Sơ</a:t>
            </a:r>
            <a:r>
              <a:rPr lang="en-US" sz="1600" dirty="0" smtClean="0">
                <a:latin typeface="+mn-lt"/>
                <a:cs typeface="Times New Roman" pitchFamily="18" charset="0"/>
              </a:rPr>
              <a:t> </a:t>
            </a:r>
            <a:r>
              <a:rPr lang="en-US" sz="1600" dirty="0" err="1" smtClean="0">
                <a:latin typeface="+mn-lt"/>
                <a:cs typeface="Times New Roman" pitchFamily="18" charset="0"/>
              </a:rPr>
              <a:t>đồ</a:t>
            </a:r>
            <a:r>
              <a:rPr lang="en-US" sz="1600" dirty="0" smtClean="0">
                <a:latin typeface="+mn-lt"/>
                <a:cs typeface="Times New Roman" pitchFamily="18" charset="0"/>
              </a:rPr>
              <a:t> </a:t>
            </a:r>
            <a:r>
              <a:rPr lang="en-US" sz="1600" dirty="0" err="1" smtClean="0">
                <a:latin typeface="+mn-lt"/>
                <a:cs typeface="Times New Roman" pitchFamily="18" charset="0"/>
              </a:rPr>
              <a:t>thiết</a:t>
            </a:r>
            <a:r>
              <a:rPr lang="en-US" sz="1600" dirty="0" smtClean="0">
                <a:latin typeface="+mn-lt"/>
                <a:cs typeface="Times New Roman" pitchFamily="18" charset="0"/>
              </a:rPr>
              <a:t> </a:t>
            </a:r>
            <a:r>
              <a:rPr lang="en-US" sz="1600" dirty="0" err="1" smtClean="0">
                <a:latin typeface="+mn-lt"/>
                <a:cs typeface="Times New Roman" pitchFamily="18" charset="0"/>
              </a:rPr>
              <a:t>bị</a:t>
            </a:r>
            <a:r>
              <a:rPr lang="en-US" sz="1600" dirty="0" smtClean="0">
                <a:latin typeface="+mn-lt"/>
                <a:cs typeface="Times New Roman" pitchFamily="18" charset="0"/>
              </a:rPr>
              <a:t> </a:t>
            </a:r>
            <a:r>
              <a:rPr lang="en-US" sz="1600" dirty="0" err="1" smtClean="0">
                <a:latin typeface="+mn-lt"/>
                <a:cs typeface="Times New Roman" pitchFamily="18" charset="0"/>
              </a:rPr>
              <a:t>mạng</a:t>
            </a:r>
            <a:r>
              <a:rPr lang="en-US" sz="1600" dirty="0" smtClean="0">
                <a:latin typeface="+mn-lt"/>
                <a:cs typeface="Times New Roman" pitchFamily="18" charset="0"/>
              </a:rPr>
              <a:t> </a:t>
            </a:r>
            <a:r>
              <a:rPr lang="en-US" sz="1600" dirty="0" err="1" smtClean="0">
                <a:latin typeface="+mn-lt"/>
                <a:cs typeface="Times New Roman" pitchFamily="18" charset="0"/>
              </a:rPr>
              <a:t>cảm</a:t>
            </a:r>
            <a:r>
              <a:rPr lang="en-US" sz="1600" dirty="0" smtClean="0">
                <a:latin typeface="+mn-lt"/>
                <a:cs typeface="Times New Roman" pitchFamily="18" charset="0"/>
              </a:rPr>
              <a:t> </a:t>
            </a:r>
            <a:r>
              <a:rPr lang="en-US" sz="1600" dirty="0" err="1" smtClean="0">
                <a:latin typeface="+mn-lt"/>
                <a:cs typeface="Times New Roman" pitchFamily="18" charset="0"/>
              </a:rPr>
              <a:t>biến</a:t>
            </a:r>
            <a:r>
              <a:rPr lang="en-US" sz="1600" dirty="0" smtClean="0">
                <a:latin typeface="+mn-lt"/>
                <a:cs typeface="Times New Roman" pitchFamily="18" charset="0"/>
              </a:rPr>
              <a:t> </a:t>
            </a:r>
            <a:r>
              <a:rPr lang="en-US" sz="1600" dirty="0" err="1" smtClean="0">
                <a:latin typeface="+mn-lt"/>
                <a:cs typeface="Times New Roman" pitchFamily="18" charset="0"/>
              </a:rPr>
              <a:t>không</a:t>
            </a:r>
            <a:r>
              <a:rPr lang="en-US" sz="1600" dirty="0" smtClean="0">
                <a:latin typeface="+mn-lt"/>
                <a:cs typeface="Times New Roman" pitchFamily="18" charset="0"/>
              </a:rPr>
              <a:t> </a:t>
            </a:r>
            <a:r>
              <a:rPr lang="en-US" sz="1600" dirty="0" err="1" smtClean="0">
                <a:latin typeface="+mn-lt"/>
                <a:cs typeface="Times New Roman" pitchFamily="18" charset="0"/>
              </a:rPr>
              <a:t>dây</a:t>
            </a:r>
            <a:r>
              <a:rPr lang="en-US" sz="1600" dirty="0" smtClean="0">
                <a:latin typeface="+mn-lt"/>
                <a:cs typeface="Times New Roman" pitchFamily="18" charset="0"/>
              </a:rPr>
              <a:t> </a:t>
            </a:r>
            <a:r>
              <a:rPr lang="en-US" sz="1600" dirty="0" err="1" smtClean="0">
                <a:latin typeface="+mn-lt"/>
                <a:cs typeface="Times New Roman" pitchFamily="18" charset="0"/>
              </a:rPr>
              <a:t>cơ</a:t>
            </a:r>
            <a:r>
              <a:rPr lang="en-US" sz="1600" dirty="0" smtClean="0">
                <a:latin typeface="+mn-lt"/>
                <a:cs typeface="Times New Roman" pitchFamily="18" charset="0"/>
              </a:rPr>
              <a:t> </a:t>
            </a:r>
            <a:r>
              <a:rPr lang="en-US" sz="1600" dirty="0" err="1" smtClean="0">
                <a:latin typeface="+mn-lt"/>
                <a:cs typeface="Times New Roman" pitchFamily="18" charset="0"/>
              </a:rPr>
              <a:t>bản</a:t>
            </a:r>
            <a:endParaRPr lang="en-US" sz="1600" dirty="0">
              <a:latin typeface="+mn-lt"/>
              <a:cs typeface="Times New Roman" pitchFamily="18" charset="0"/>
            </a:endParaRPr>
          </a:p>
        </p:txBody>
      </p:sp>
    </p:spTree>
    <p:extLst>
      <p:ext uri="{BB962C8B-B14F-4D97-AF65-F5344CB8AC3E}">
        <p14:creationId xmlns:p14="http://schemas.microsoft.com/office/powerpoint/2010/main" val="30504298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32</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j-lt"/>
              </a:rPr>
              <a:t>CHƯƠNG 1 – TỔNG QUAN VỀ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2"/>
              <a:defRPr/>
            </a:pPr>
            <a:r>
              <a:rPr lang="en-US" sz="2800" dirty="0" err="1">
                <a:cs typeface="Times New Roman" pitchFamily="18" charset="0"/>
              </a:rPr>
              <a:t>Cơ</a:t>
            </a:r>
            <a:r>
              <a:rPr lang="en-US" sz="2800" dirty="0">
                <a:cs typeface="Times New Roman" pitchFamily="18" charset="0"/>
              </a:rPr>
              <a:t> </a:t>
            </a:r>
            <a:r>
              <a:rPr lang="en-US" sz="2800" dirty="0" err="1">
                <a:cs typeface="Times New Roman" pitchFamily="18" charset="0"/>
              </a:rPr>
              <a:t>sở</a:t>
            </a:r>
            <a:r>
              <a:rPr lang="en-US" sz="2800" dirty="0">
                <a:cs typeface="Times New Roman" pitchFamily="18" charset="0"/>
              </a:rPr>
              <a:t> </a:t>
            </a:r>
            <a:r>
              <a:rPr lang="en-US" sz="2800" dirty="0" err="1">
                <a:cs typeface="Times New Roman" pitchFamily="18" charset="0"/>
              </a:rPr>
              <a:t>hạ</a:t>
            </a:r>
            <a:r>
              <a:rPr lang="en-US" sz="2800" dirty="0">
                <a:cs typeface="Times New Roman" pitchFamily="18" charset="0"/>
              </a:rPr>
              <a:t> </a:t>
            </a:r>
            <a:r>
              <a:rPr lang="en-US" sz="2800" dirty="0" err="1">
                <a:cs typeface="Times New Roman" pitchFamily="18" charset="0"/>
              </a:rPr>
              <a:t>tầng</a:t>
            </a:r>
            <a:r>
              <a:rPr lang="en-US" sz="2800" dirty="0">
                <a:cs typeface="Times New Roman" pitchFamily="18" charset="0"/>
              </a:rPr>
              <a:t> </a:t>
            </a:r>
            <a:r>
              <a:rPr lang="en-US" sz="2800" dirty="0" err="1">
                <a:cs typeface="Times New Roman" pitchFamily="18" charset="0"/>
              </a:rPr>
              <a:t>và</a:t>
            </a:r>
            <a:r>
              <a:rPr lang="en-US" sz="2800" dirty="0">
                <a:cs typeface="Times New Roman" pitchFamily="18" charset="0"/>
              </a:rPr>
              <a:t> </a:t>
            </a:r>
            <a:r>
              <a:rPr lang="en-US" sz="2800" dirty="0" err="1">
                <a:cs typeface="Times New Roman" pitchFamily="18" charset="0"/>
              </a:rPr>
              <a:t>các</a:t>
            </a:r>
            <a:r>
              <a:rPr lang="en-US" sz="2800" dirty="0">
                <a:cs typeface="Times New Roman" pitchFamily="18" charset="0"/>
              </a:rPr>
              <a:t> </a:t>
            </a:r>
            <a:r>
              <a:rPr lang="en-US" sz="2800" dirty="0" err="1">
                <a:cs typeface="Times New Roman" pitchFamily="18" charset="0"/>
              </a:rPr>
              <a:t>yêu</a:t>
            </a:r>
            <a:r>
              <a:rPr lang="en-US" sz="2800" dirty="0">
                <a:cs typeface="Times New Roman" pitchFamily="18" charset="0"/>
              </a:rPr>
              <a:t> </a:t>
            </a:r>
            <a:r>
              <a:rPr lang="en-US" sz="2800" dirty="0" err="1">
                <a:cs typeface="Times New Roman" pitchFamily="18" charset="0"/>
              </a:rPr>
              <a:t>cầu</a:t>
            </a:r>
            <a:r>
              <a:rPr lang="en-US" sz="2800" dirty="0">
                <a:cs typeface="Times New Roman" pitchFamily="18" charset="0"/>
              </a:rPr>
              <a:t> </a:t>
            </a:r>
            <a:r>
              <a:rPr lang="en-US" sz="2800" dirty="0" err="1">
                <a:cs typeface="Times New Roman" pitchFamily="18" charset="0"/>
              </a:rPr>
              <a:t>của</a:t>
            </a:r>
            <a:r>
              <a:rPr lang="en-US" sz="2800" dirty="0">
                <a:cs typeface="Times New Roman" pitchFamily="18" charset="0"/>
              </a:rPr>
              <a:t> </a:t>
            </a:r>
            <a:r>
              <a:rPr lang="en-US" sz="2800" dirty="0" err="1">
                <a:cs typeface="Times New Roman" pitchFamily="18" charset="0"/>
              </a:rPr>
              <a:t>Mạng</a:t>
            </a:r>
            <a:r>
              <a:rPr lang="en-US" sz="2800" dirty="0">
                <a:cs typeface="Times New Roman" pitchFamily="18" charset="0"/>
              </a:rPr>
              <a:t> </a:t>
            </a:r>
            <a:r>
              <a:rPr lang="en-US" sz="2800" dirty="0" err="1">
                <a:cs typeface="Times New Roman" pitchFamily="18" charset="0"/>
              </a:rPr>
              <a:t>cảm</a:t>
            </a:r>
            <a:r>
              <a:rPr lang="en-US" sz="2800" dirty="0">
                <a:cs typeface="Times New Roman" pitchFamily="18" charset="0"/>
              </a:rPr>
              <a:t> </a:t>
            </a:r>
            <a:r>
              <a:rPr lang="en-US" sz="2800" dirty="0" err="1" smtClean="0">
                <a:cs typeface="Times New Roman" pitchFamily="18" charset="0"/>
              </a:rPr>
              <a:t>biến</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vi-VN" sz="2000" dirty="0" smtClean="0">
                <a:latin typeface="+mn-lt"/>
                <a:cs typeface="Times New Roman" pitchFamily="18" charset="0"/>
              </a:rPr>
              <a:t>Loại hình dịch vụ</a:t>
            </a:r>
            <a:endParaRPr lang="en-US"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Nguồn</a:t>
            </a:r>
            <a:r>
              <a:rPr lang="en-US" sz="2000" dirty="0" smtClean="0">
                <a:latin typeface="+mn-lt"/>
                <a:cs typeface="Times New Roman" pitchFamily="18" charset="0"/>
              </a:rPr>
              <a:t> </a:t>
            </a:r>
            <a:r>
              <a:rPr lang="en-US" sz="2000" dirty="0" err="1" smtClean="0">
                <a:latin typeface="+mn-lt"/>
                <a:cs typeface="Times New Roman" pitchFamily="18" charset="0"/>
              </a:rPr>
              <a:t>điện</a:t>
            </a:r>
            <a:endParaRPr lang="en-US" sz="2000" dirty="0" smtClean="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Cung</a:t>
            </a:r>
            <a:r>
              <a:rPr lang="en-US" sz="2000" dirty="0" smtClean="0">
                <a:latin typeface="+mn-lt"/>
                <a:cs typeface="Times New Roman" pitchFamily="18" charset="0"/>
              </a:rPr>
              <a:t> </a:t>
            </a:r>
            <a:r>
              <a:rPr lang="en-US" sz="2000" dirty="0" err="1" smtClean="0">
                <a:latin typeface="+mn-lt"/>
                <a:cs typeface="Times New Roman" pitchFamily="18" charset="0"/>
              </a:rPr>
              <a:t>cấp</a:t>
            </a:r>
            <a:r>
              <a:rPr lang="en-US" sz="2000" dirty="0" smtClean="0">
                <a:latin typeface="+mn-lt"/>
                <a:cs typeface="Times New Roman" pitchFamily="18" charset="0"/>
              </a:rPr>
              <a:t> NL </a:t>
            </a:r>
            <a:r>
              <a:rPr lang="en-US" sz="2000" dirty="0" err="1" smtClean="0">
                <a:latin typeface="+mn-lt"/>
                <a:cs typeface="Times New Roman" pitchFamily="18" charset="0"/>
              </a:rPr>
              <a:t>bằng</a:t>
            </a:r>
            <a:r>
              <a:rPr lang="en-US" sz="2000" dirty="0" smtClean="0">
                <a:latin typeface="+mn-lt"/>
                <a:cs typeface="Times New Roman" pitchFamily="18" charset="0"/>
              </a:rPr>
              <a:t> pin (pin </a:t>
            </a:r>
            <a:r>
              <a:rPr lang="en-US" sz="2000" dirty="0" err="1" smtClean="0">
                <a:latin typeface="+mn-lt"/>
                <a:cs typeface="Times New Roman" pitchFamily="18" charset="0"/>
              </a:rPr>
              <a:t>LiMH</a:t>
            </a:r>
            <a:r>
              <a:rPr lang="en-US" sz="2000" dirty="0" smtClean="0">
                <a:latin typeface="+mn-lt"/>
                <a:cs typeface="Times New Roman" pitchFamily="18" charset="0"/>
              </a:rPr>
              <a:t> AA).</a:t>
            </a:r>
          </a:p>
          <a:p>
            <a:pPr marL="800100" lvl="1" indent="-3429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Một</a:t>
            </a:r>
            <a:r>
              <a:rPr lang="en-US" sz="2000" dirty="0" smtClean="0">
                <a:latin typeface="+mn-lt"/>
                <a:cs typeface="Times New Roman" pitchFamily="18" charset="0"/>
              </a:rPr>
              <a:t> </a:t>
            </a:r>
            <a:r>
              <a:rPr lang="en-US" sz="2000" dirty="0" err="1" smtClean="0">
                <a:latin typeface="+mn-lt"/>
                <a:cs typeface="Times New Roman" pitchFamily="18" charset="0"/>
              </a:rPr>
              <a:t>số</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có</a:t>
            </a:r>
            <a:r>
              <a:rPr lang="en-US" sz="2000" dirty="0" smtClean="0">
                <a:latin typeface="+mn-lt"/>
                <a:cs typeface="Times New Roman" pitchFamily="18" charset="0"/>
              </a:rPr>
              <a:t> </a:t>
            </a:r>
            <a:r>
              <a:rPr lang="en-US" sz="2000" dirty="0" err="1" smtClean="0">
                <a:latin typeface="+mn-lt"/>
                <a:cs typeface="Times New Roman" pitchFamily="18" charset="0"/>
              </a:rPr>
              <a:t>thể</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nối</a:t>
            </a:r>
            <a:r>
              <a:rPr lang="en-US" sz="2000" dirty="0" smtClean="0">
                <a:latin typeface="+mn-lt"/>
                <a:cs typeface="Times New Roman" pitchFamily="18" charset="0"/>
              </a:rPr>
              <a:t> </a:t>
            </a:r>
            <a:r>
              <a:rPr lang="en-US" sz="2000" dirty="0" err="1" smtClean="0">
                <a:latin typeface="+mn-lt"/>
                <a:cs typeface="Times New Roman" pitchFamily="18" charset="0"/>
              </a:rPr>
              <a:t>với</a:t>
            </a:r>
            <a:r>
              <a:rPr lang="en-US" sz="2000" dirty="0" smtClean="0">
                <a:latin typeface="+mn-lt"/>
                <a:cs typeface="Times New Roman" pitchFamily="18" charset="0"/>
              </a:rPr>
              <a:t> </a:t>
            </a:r>
            <a:r>
              <a:rPr lang="en-US" sz="2000" dirty="0" err="1" smtClean="0">
                <a:latin typeface="+mn-lt"/>
                <a:cs typeface="Times New Roman" pitchFamily="18" charset="0"/>
              </a:rPr>
              <a:t>nguồn</a:t>
            </a:r>
            <a:r>
              <a:rPr lang="en-US" sz="2000" dirty="0" smtClean="0">
                <a:latin typeface="+mn-lt"/>
                <a:cs typeface="Times New Roman" pitchFamily="18" charset="0"/>
              </a:rPr>
              <a:t> </a:t>
            </a:r>
            <a:r>
              <a:rPr lang="en-US" sz="2000" dirty="0" err="1" smtClean="0">
                <a:latin typeface="+mn-lt"/>
                <a:cs typeface="Times New Roman" pitchFamily="18" charset="0"/>
              </a:rPr>
              <a:t>điện</a:t>
            </a:r>
            <a:r>
              <a:rPr lang="en-US" sz="2000" dirty="0" smtClean="0">
                <a:latin typeface="+mn-lt"/>
                <a:cs typeface="Times New Roman" pitchFamily="18" charset="0"/>
              </a:rPr>
              <a:t>.</a:t>
            </a:r>
          </a:p>
          <a:p>
            <a:pPr marL="800100" lvl="1" indent="-342900" algn="just" eaLnBrk="1" hangingPunct="1">
              <a:spcBef>
                <a:spcPct val="20000"/>
              </a:spcBef>
              <a:buSzPct val="75000"/>
              <a:buFont typeface="Wingdings" panose="05000000000000000000" pitchFamily="2" charset="2"/>
              <a:buChar char="Ø"/>
              <a:defRPr/>
            </a:pPr>
            <a:endParaRPr lang="en-US" sz="2000" dirty="0" smtClean="0">
              <a:latin typeface="+mn-lt"/>
              <a:cs typeface="Times New Roman" pitchFamily="18" charset="0"/>
            </a:endParaRPr>
          </a:p>
        </p:txBody>
      </p:sp>
      <p:pic>
        <p:nvPicPr>
          <p:cNvPr id="2" name="Picture 1"/>
          <p:cNvPicPr>
            <a:picLocks noChangeAspect="1"/>
          </p:cNvPicPr>
          <p:nvPr/>
        </p:nvPicPr>
        <p:blipFill>
          <a:blip r:embed="rId2"/>
          <a:stretch>
            <a:fillRect/>
          </a:stretch>
        </p:blipFill>
        <p:spPr>
          <a:xfrm>
            <a:off x="4867700" y="3171417"/>
            <a:ext cx="4143953" cy="2924583"/>
          </a:xfrm>
          <a:prstGeom prst="rect">
            <a:avLst/>
          </a:prstGeom>
        </p:spPr>
      </p:pic>
      <p:sp>
        <p:nvSpPr>
          <p:cNvPr id="7" name="Rectangle 6"/>
          <p:cNvSpPr>
            <a:spLocks noChangeArrowheads="1"/>
          </p:cNvSpPr>
          <p:nvPr/>
        </p:nvSpPr>
        <p:spPr bwMode="auto">
          <a:xfrm>
            <a:off x="4689638" y="6168436"/>
            <a:ext cx="4524006" cy="460964"/>
          </a:xfrm>
          <a:prstGeom prst="rect">
            <a:avLst/>
          </a:prstGeom>
          <a:noFill/>
          <a:ln w="9525">
            <a:noFill/>
            <a:miter lim="800000"/>
            <a:headEnd/>
            <a:tailEnd/>
          </a:ln>
          <a:effectLst/>
        </p:spPr>
        <p:txBody>
          <a:bodyPr/>
          <a:lstStyle/>
          <a:p>
            <a:pPr algn="ctr" eaLnBrk="1" hangingPunct="1">
              <a:spcBef>
                <a:spcPct val="20000"/>
              </a:spcBef>
              <a:buSzPct val="75000"/>
              <a:defRPr/>
            </a:pPr>
            <a:r>
              <a:rPr lang="en-US" sz="1600" dirty="0" err="1" smtClean="0">
                <a:latin typeface="+mn-lt"/>
                <a:cs typeface="Times New Roman" pitchFamily="18" charset="0"/>
              </a:rPr>
              <a:t>Hình</a:t>
            </a:r>
            <a:r>
              <a:rPr lang="en-US" sz="1600" dirty="0" smtClean="0">
                <a:latin typeface="+mn-lt"/>
                <a:cs typeface="Times New Roman" pitchFamily="18" charset="0"/>
              </a:rPr>
              <a:t> 1.7 </a:t>
            </a:r>
            <a:r>
              <a:rPr lang="en-US" sz="1600" dirty="0" err="1" smtClean="0">
                <a:latin typeface="+mn-lt"/>
                <a:cs typeface="Times New Roman" pitchFamily="18" charset="0"/>
              </a:rPr>
              <a:t>Sơ</a:t>
            </a:r>
            <a:r>
              <a:rPr lang="en-US" sz="1600" dirty="0" smtClean="0">
                <a:latin typeface="+mn-lt"/>
                <a:cs typeface="Times New Roman" pitchFamily="18" charset="0"/>
              </a:rPr>
              <a:t> </a:t>
            </a:r>
            <a:r>
              <a:rPr lang="en-US" sz="1600" dirty="0" err="1" smtClean="0">
                <a:latin typeface="+mn-lt"/>
                <a:cs typeface="Times New Roman" pitchFamily="18" charset="0"/>
              </a:rPr>
              <a:t>đồ</a:t>
            </a:r>
            <a:r>
              <a:rPr lang="en-US" sz="1600" dirty="0" smtClean="0">
                <a:latin typeface="+mn-lt"/>
                <a:cs typeface="Times New Roman" pitchFamily="18" charset="0"/>
              </a:rPr>
              <a:t> </a:t>
            </a:r>
            <a:r>
              <a:rPr lang="en-US" sz="1600" dirty="0" err="1" smtClean="0">
                <a:latin typeface="+mn-lt"/>
                <a:cs typeface="Times New Roman" pitchFamily="18" charset="0"/>
              </a:rPr>
              <a:t>thiết</a:t>
            </a:r>
            <a:r>
              <a:rPr lang="en-US" sz="1600" dirty="0" smtClean="0">
                <a:latin typeface="+mn-lt"/>
                <a:cs typeface="Times New Roman" pitchFamily="18" charset="0"/>
              </a:rPr>
              <a:t> </a:t>
            </a:r>
            <a:r>
              <a:rPr lang="en-US" sz="1600" dirty="0" err="1" smtClean="0">
                <a:latin typeface="+mn-lt"/>
                <a:cs typeface="Times New Roman" pitchFamily="18" charset="0"/>
              </a:rPr>
              <a:t>bị</a:t>
            </a:r>
            <a:r>
              <a:rPr lang="en-US" sz="1600" dirty="0" smtClean="0">
                <a:latin typeface="+mn-lt"/>
                <a:cs typeface="Times New Roman" pitchFamily="18" charset="0"/>
              </a:rPr>
              <a:t> </a:t>
            </a:r>
            <a:r>
              <a:rPr lang="en-US" sz="1600" dirty="0" err="1" smtClean="0">
                <a:latin typeface="+mn-lt"/>
                <a:cs typeface="Times New Roman" pitchFamily="18" charset="0"/>
              </a:rPr>
              <a:t>mạng</a:t>
            </a:r>
            <a:r>
              <a:rPr lang="en-US" sz="1600" dirty="0" smtClean="0">
                <a:latin typeface="+mn-lt"/>
                <a:cs typeface="Times New Roman" pitchFamily="18" charset="0"/>
              </a:rPr>
              <a:t> </a:t>
            </a:r>
            <a:r>
              <a:rPr lang="en-US" sz="1600" dirty="0" err="1" smtClean="0">
                <a:latin typeface="+mn-lt"/>
                <a:cs typeface="Times New Roman" pitchFamily="18" charset="0"/>
              </a:rPr>
              <a:t>cảm</a:t>
            </a:r>
            <a:r>
              <a:rPr lang="en-US" sz="1600" dirty="0" smtClean="0">
                <a:latin typeface="+mn-lt"/>
                <a:cs typeface="Times New Roman" pitchFamily="18" charset="0"/>
              </a:rPr>
              <a:t> </a:t>
            </a:r>
            <a:r>
              <a:rPr lang="en-US" sz="1600" dirty="0" err="1" smtClean="0">
                <a:latin typeface="+mn-lt"/>
                <a:cs typeface="Times New Roman" pitchFamily="18" charset="0"/>
              </a:rPr>
              <a:t>biến</a:t>
            </a:r>
            <a:r>
              <a:rPr lang="en-US" sz="1600" dirty="0" smtClean="0">
                <a:latin typeface="+mn-lt"/>
                <a:cs typeface="Times New Roman" pitchFamily="18" charset="0"/>
              </a:rPr>
              <a:t> </a:t>
            </a:r>
            <a:r>
              <a:rPr lang="en-US" sz="1600" dirty="0" err="1" smtClean="0">
                <a:latin typeface="+mn-lt"/>
                <a:cs typeface="Times New Roman" pitchFamily="18" charset="0"/>
              </a:rPr>
              <a:t>không</a:t>
            </a:r>
            <a:r>
              <a:rPr lang="en-US" sz="1600" dirty="0" smtClean="0">
                <a:latin typeface="+mn-lt"/>
                <a:cs typeface="Times New Roman" pitchFamily="18" charset="0"/>
              </a:rPr>
              <a:t> </a:t>
            </a:r>
            <a:r>
              <a:rPr lang="en-US" sz="1600" dirty="0" err="1" smtClean="0">
                <a:latin typeface="+mn-lt"/>
                <a:cs typeface="Times New Roman" pitchFamily="18" charset="0"/>
              </a:rPr>
              <a:t>dây</a:t>
            </a:r>
            <a:r>
              <a:rPr lang="en-US" sz="1600" dirty="0" smtClean="0">
                <a:latin typeface="+mn-lt"/>
                <a:cs typeface="Times New Roman" pitchFamily="18" charset="0"/>
              </a:rPr>
              <a:t> </a:t>
            </a:r>
            <a:r>
              <a:rPr lang="en-US" sz="1600" dirty="0" err="1" smtClean="0">
                <a:latin typeface="+mn-lt"/>
                <a:cs typeface="Times New Roman" pitchFamily="18" charset="0"/>
              </a:rPr>
              <a:t>cơ</a:t>
            </a:r>
            <a:r>
              <a:rPr lang="en-US" sz="1600" dirty="0" smtClean="0">
                <a:latin typeface="+mn-lt"/>
                <a:cs typeface="Times New Roman" pitchFamily="18" charset="0"/>
              </a:rPr>
              <a:t> </a:t>
            </a:r>
            <a:r>
              <a:rPr lang="en-US" sz="1600" dirty="0" err="1" smtClean="0">
                <a:latin typeface="+mn-lt"/>
                <a:cs typeface="Times New Roman" pitchFamily="18" charset="0"/>
              </a:rPr>
              <a:t>bản</a:t>
            </a:r>
            <a:endParaRPr lang="en-US" sz="1600" dirty="0">
              <a:latin typeface="+mn-lt"/>
              <a:cs typeface="Times New Roman" pitchFamily="18" charset="0"/>
            </a:endParaRPr>
          </a:p>
        </p:txBody>
      </p:sp>
    </p:spTree>
    <p:extLst>
      <p:ext uri="{BB962C8B-B14F-4D97-AF65-F5344CB8AC3E}">
        <p14:creationId xmlns:p14="http://schemas.microsoft.com/office/powerpoint/2010/main" val="14623893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33</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j-lt"/>
              </a:rPr>
              <a:t>CHƯƠNG 1 – TỔNG QUAN VỀ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2"/>
              <a:defRPr/>
            </a:pPr>
            <a:r>
              <a:rPr lang="en-US" sz="2800" dirty="0" err="1">
                <a:cs typeface="Times New Roman" pitchFamily="18" charset="0"/>
              </a:rPr>
              <a:t>Cơ</a:t>
            </a:r>
            <a:r>
              <a:rPr lang="en-US" sz="2800" dirty="0">
                <a:cs typeface="Times New Roman" pitchFamily="18" charset="0"/>
              </a:rPr>
              <a:t> </a:t>
            </a:r>
            <a:r>
              <a:rPr lang="en-US" sz="2800" dirty="0" err="1">
                <a:cs typeface="Times New Roman" pitchFamily="18" charset="0"/>
              </a:rPr>
              <a:t>sở</a:t>
            </a:r>
            <a:r>
              <a:rPr lang="en-US" sz="2800" dirty="0">
                <a:cs typeface="Times New Roman" pitchFamily="18" charset="0"/>
              </a:rPr>
              <a:t> </a:t>
            </a:r>
            <a:r>
              <a:rPr lang="en-US" sz="2800" dirty="0" err="1">
                <a:cs typeface="Times New Roman" pitchFamily="18" charset="0"/>
              </a:rPr>
              <a:t>hạ</a:t>
            </a:r>
            <a:r>
              <a:rPr lang="en-US" sz="2800" dirty="0">
                <a:cs typeface="Times New Roman" pitchFamily="18" charset="0"/>
              </a:rPr>
              <a:t> </a:t>
            </a:r>
            <a:r>
              <a:rPr lang="en-US" sz="2800" dirty="0" err="1">
                <a:cs typeface="Times New Roman" pitchFamily="18" charset="0"/>
              </a:rPr>
              <a:t>tầng</a:t>
            </a:r>
            <a:r>
              <a:rPr lang="en-US" sz="2800" dirty="0">
                <a:cs typeface="Times New Roman" pitchFamily="18" charset="0"/>
              </a:rPr>
              <a:t> </a:t>
            </a:r>
            <a:r>
              <a:rPr lang="en-US" sz="2800" dirty="0" err="1">
                <a:cs typeface="Times New Roman" pitchFamily="18" charset="0"/>
              </a:rPr>
              <a:t>và</a:t>
            </a:r>
            <a:r>
              <a:rPr lang="en-US" sz="2800" dirty="0">
                <a:cs typeface="Times New Roman" pitchFamily="18" charset="0"/>
              </a:rPr>
              <a:t> </a:t>
            </a:r>
            <a:r>
              <a:rPr lang="en-US" sz="2800" dirty="0" err="1">
                <a:cs typeface="Times New Roman" pitchFamily="18" charset="0"/>
              </a:rPr>
              <a:t>các</a:t>
            </a:r>
            <a:r>
              <a:rPr lang="en-US" sz="2800" dirty="0">
                <a:cs typeface="Times New Roman" pitchFamily="18" charset="0"/>
              </a:rPr>
              <a:t> </a:t>
            </a:r>
            <a:r>
              <a:rPr lang="en-US" sz="2800" dirty="0" err="1">
                <a:cs typeface="Times New Roman" pitchFamily="18" charset="0"/>
              </a:rPr>
              <a:t>yêu</a:t>
            </a:r>
            <a:r>
              <a:rPr lang="en-US" sz="2800" dirty="0">
                <a:cs typeface="Times New Roman" pitchFamily="18" charset="0"/>
              </a:rPr>
              <a:t> </a:t>
            </a:r>
            <a:r>
              <a:rPr lang="en-US" sz="2800" dirty="0" err="1">
                <a:cs typeface="Times New Roman" pitchFamily="18" charset="0"/>
              </a:rPr>
              <a:t>cầu</a:t>
            </a:r>
            <a:r>
              <a:rPr lang="en-US" sz="2800" dirty="0">
                <a:cs typeface="Times New Roman" pitchFamily="18" charset="0"/>
              </a:rPr>
              <a:t> </a:t>
            </a:r>
            <a:r>
              <a:rPr lang="en-US" sz="2800" dirty="0" err="1">
                <a:cs typeface="Times New Roman" pitchFamily="18" charset="0"/>
              </a:rPr>
              <a:t>của</a:t>
            </a:r>
            <a:r>
              <a:rPr lang="en-US" sz="2800" dirty="0">
                <a:cs typeface="Times New Roman" pitchFamily="18" charset="0"/>
              </a:rPr>
              <a:t> </a:t>
            </a:r>
            <a:r>
              <a:rPr lang="en-US" sz="2800" dirty="0" err="1">
                <a:cs typeface="Times New Roman" pitchFamily="18" charset="0"/>
              </a:rPr>
              <a:t>Mạng</a:t>
            </a:r>
            <a:r>
              <a:rPr lang="en-US" sz="2800" dirty="0">
                <a:cs typeface="Times New Roman" pitchFamily="18" charset="0"/>
              </a:rPr>
              <a:t> </a:t>
            </a:r>
            <a:r>
              <a:rPr lang="en-US" sz="2800" dirty="0" err="1">
                <a:cs typeface="Times New Roman" pitchFamily="18" charset="0"/>
              </a:rPr>
              <a:t>cảm</a:t>
            </a:r>
            <a:r>
              <a:rPr lang="en-US" sz="2800" dirty="0">
                <a:cs typeface="Times New Roman" pitchFamily="18" charset="0"/>
              </a:rPr>
              <a:t> </a:t>
            </a:r>
            <a:r>
              <a:rPr lang="en-US" sz="2800" dirty="0" err="1" smtClean="0">
                <a:cs typeface="Times New Roman" pitchFamily="18" charset="0"/>
              </a:rPr>
              <a:t>biến</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Chất</a:t>
            </a:r>
            <a:r>
              <a:rPr lang="en-US" sz="2000" dirty="0" smtClean="0">
                <a:latin typeface="+mn-lt"/>
                <a:cs typeface="Times New Roman" pitchFamily="18" charset="0"/>
              </a:rPr>
              <a:t> </a:t>
            </a:r>
            <a:r>
              <a:rPr lang="en-US" sz="2000" dirty="0" err="1" smtClean="0">
                <a:latin typeface="+mn-lt"/>
                <a:cs typeface="Times New Roman" pitchFamily="18" charset="0"/>
              </a:rPr>
              <a:t>lượng</a:t>
            </a:r>
            <a:r>
              <a:rPr lang="en-US" sz="2000" dirty="0" smtClean="0">
                <a:latin typeface="+mn-lt"/>
                <a:cs typeface="Times New Roman" pitchFamily="18" charset="0"/>
              </a:rPr>
              <a:t> </a:t>
            </a:r>
            <a:r>
              <a:rPr lang="en-US" sz="2000" dirty="0" err="1" smtClean="0">
                <a:latin typeface="+mn-lt"/>
                <a:cs typeface="Times New Roman" pitchFamily="18" charset="0"/>
              </a:rPr>
              <a:t>dịch</a:t>
            </a:r>
            <a:r>
              <a:rPr lang="en-US" sz="2000" dirty="0" smtClean="0">
                <a:latin typeface="+mn-lt"/>
                <a:cs typeface="Times New Roman" pitchFamily="18" charset="0"/>
              </a:rPr>
              <a:t> </a:t>
            </a:r>
            <a:r>
              <a:rPr lang="vi-VN" sz="2000" dirty="0" smtClean="0">
                <a:latin typeface="+mn-lt"/>
                <a:cs typeface="Times New Roman" pitchFamily="18" charset="0"/>
              </a:rPr>
              <a:t>vụ</a:t>
            </a:r>
            <a:endParaRPr lang="en-US"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Tùy</a:t>
            </a:r>
            <a:r>
              <a:rPr lang="en-US" sz="2000" dirty="0" smtClean="0">
                <a:latin typeface="+mn-lt"/>
                <a:cs typeface="Times New Roman" pitchFamily="18" charset="0"/>
              </a:rPr>
              <a:t> </a:t>
            </a:r>
            <a:r>
              <a:rPr lang="en-US" sz="2000" dirty="0" err="1" smtClean="0">
                <a:latin typeface="+mn-lt"/>
                <a:cs typeface="Times New Roman" pitchFamily="18" charset="0"/>
              </a:rPr>
              <a:t>thuộc</a:t>
            </a:r>
            <a:r>
              <a:rPr lang="en-US" sz="2000" dirty="0" smtClean="0">
                <a:latin typeface="+mn-lt"/>
                <a:cs typeface="Times New Roman" pitchFamily="18" charset="0"/>
              </a:rPr>
              <a:t> </a:t>
            </a:r>
            <a:r>
              <a:rPr lang="en-US" sz="2000" dirty="0" err="1" smtClean="0">
                <a:latin typeface="+mn-lt"/>
                <a:cs typeface="Times New Roman" pitchFamily="18" charset="0"/>
              </a:rPr>
              <a:t>vào</a:t>
            </a:r>
            <a:r>
              <a:rPr lang="en-US" sz="2000" dirty="0" smtClean="0">
                <a:latin typeface="+mn-lt"/>
                <a:cs typeface="Times New Roman" pitchFamily="18" charset="0"/>
              </a:rPr>
              <a:t> </a:t>
            </a:r>
            <a:r>
              <a:rPr lang="en-US" sz="2000" dirty="0" err="1" smtClean="0">
                <a:latin typeface="+mn-lt"/>
                <a:cs typeface="Times New Roman" pitchFamily="18" charset="0"/>
              </a:rPr>
              <a:t>ứng</a:t>
            </a:r>
            <a:r>
              <a:rPr lang="en-US" sz="2000" dirty="0" smtClean="0">
                <a:latin typeface="+mn-lt"/>
                <a:cs typeface="Times New Roman" pitchFamily="18" charset="0"/>
              </a:rPr>
              <a:t> </a:t>
            </a:r>
            <a:r>
              <a:rPr lang="en-US" sz="2000" dirty="0" err="1" smtClean="0">
                <a:latin typeface="+mn-lt"/>
                <a:cs typeface="Times New Roman" pitchFamily="18" charset="0"/>
              </a:rPr>
              <a:t>dụng</a:t>
            </a:r>
            <a:r>
              <a:rPr lang="en-US" sz="2000" dirty="0" smtClean="0">
                <a:latin typeface="+mn-lt"/>
                <a:cs typeface="Times New Roman" pitchFamily="18" charset="0"/>
              </a:rPr>
              <a:t>, </a:t>
            </a:r>
            <a:r>
              <a:rPr lang="en-US" sz="2000" dirty="0" err="1" smtClean="0">
                <a:latin typeface="+mn-lt"/>
                <a:cs typeface="Times New Roman" pitchFamily="18" charset="0"/>
              </a:rPr>
              <a:t>để</a:t>
            </a:r>
            <a:r>
              <a:rPr lang="en-US" sz="2000" dirty="0" smtClean="0">
                <a:latin typeface="+mn-lt"/>
                <a:cs typeface="Times New Roman" pitchFamily="18" charset="0"/>
              </a:rPr>
              <a:t> </a:t>
            </a:r>
            <a:r>
              <a:rPr lang="en-US" sz="2000" dirty="0" err="1" smtClean="0">
                <a:latin typeface="+mn-lt"/>
                <a:cs typeface="Times New Roman" pitchFamily="18" charset="0"/>
              </a:rPr>
              <a:t>xây</a:t>
            </a:r>
            <a:r>
              <a:rPr lang="en-US" sz="2000" dirty="0" smtClean="0">
                <a:latin typeface="+mn-lt"/>
                <a:cs typeface="Times New Roman" pitchFamily="18" charset="0"/>
              </a:rPr>
              <a:t> </a:t>
            </a:r>
            <a:r>
              <a:rPr lang="en-US" sz="2000" dirty="0" err="1" smtClean="0">
                <a:latin typeface="+mn-lt"/>
                <a:cs typeface="Times New Roman" pitchFamily="18" charset="0"/>
              </a:rPr>
              <a:t>dựng</a:t>
            </a:r>
            <a:r>
              <a:rPr lang="en-US" sz="2000" dirty="0" smtClean="0">
                <a:latin typeface="+mn-lt"/>
                <a:cs typeface="Times New Roman" pitchFamily="18" charset="0"/>
              </a:rPr>
              <a:t> </a:t>
            </a:r>
            <a:r>
              <a:rPr lang="en-US" sz="2000" dirty="0" err="1" smtClean="0">
                <a:latin typeface="+mn-lt"/>
                <a:cs typeface="Times New Roman" pitchFamily="18" charset="0"/>
              </a:rPr>
              <a:t>mô</a:t>
            </a:r>
            <a:r>
              <a:rPr lang="en-US" sz="2000" dirty="0" smtClean="0">
                <a:latin typeface="+mn-lt"/>
                <a:cs typeface="Times New Roman" pitchFamily="18" charset="0"/>
              </a:rPr>
              <a:t> </a:t>
            </a:r>
            <a:r>
              <a:rPr lang="en-US" sz="2000" dirty="0" err="1" smtClean="0">
                <a:latin typeface="+mn-lt"/>
                <a:cs typeface="Times New Roman" pitchFamily="18" charset="0"/>
              </a:rPr>
              <a:t>hình</a:t>
            </a:r>
            <a:r>
              <a:rPr lang="en-US" sz="2000" dirty="0" smtClean="0">
                <a:latin typeface="+mn-lt"/>
                <a:cs typeface="Times New Roman" pitchFamily="18" charset="0"/>
              </a:rPr>
              <a:t> </a:t>
            </a:r>
            <a:r>
              <a:rPr lang="en-US" sz="2000" dirty="0" err="1" smtClean="0">
                <a:latin typeface="+mn-lt"/>
                <a:cs typeface="Times New Roman" pitchFamily="18" charset="0"/>
              </a:rPr>
              <a:t>kết</a:t>
            </a:r>
            <a:r>
              <a:rPr lang="en-US" sz="2000" dirty="0" smtClean="0">
                <a:latin typeface="+mn-lt"/>
                <a:cs typeface="Times New Roman" pitchFamily="18" charset="0"/>
              </a:rPr>
              <a:t> </a:t>
            </a:r>
            <a:r>
              <a:rPr lang="en-US" sz="2000" dirty="0" err="1" smtClean="0">
                <a:latin typeface="+mn-lt"/>
                <a:cs typeface="Times New Roman" pitchFamily="18" charset="0"/>
              </a:rPr>
              <a:t>nối</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thiết</a:t>
            </a:r>
            <a:r>
              <a:rPr lang="en-US" sz="2000" dirty="0" smtClean="0">
                <a:latin typeface="+mn-lt"/>
                <a:cs typeface="Times New Roman" pitchFamily="18" charset="0"/>
              </a:rPr>
              <a:t> </a:t>
            </a:r>
            <a:r>
              <a:rPr lang="en-US" sz="2000" dirty="0" err="1" smtClean="0">
                <a:latin typeface="+mn-lt"/>
                <a:cs typeface="Times New Roman" pitchFamily="18" charset="0"/>
              </a:rPr>
              <a:t>bị</a:t>
            </a:r>
            <a:r>
              <a:rPr lang="en-US" sz="2000" dirty="0" smtClean="0">
                <a:latin typeface="+mn-lt"/>
                <a:cs typeface="Times New Roman" pitchFamily="18" charset="0"/>
              </a:rPr>
              <a:t> WSN </a:t>
            </a:r>
            <a:r>
              <a:rPr lang="en-US" sz="2000" dirty="0" err="1" smtClean="0">
                <a:latin typeface="+mn-lt"/>
                <a:cs typeface="Times New Roman" pitchFamily="18" charset="0"/>
              </a:rPr>
              <a:t>theo</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cách</a:t>
            </a:r>
            <a:r>
              <a:rPr lang="en-US" sz="2000" dirty="0" smtClean="0">
                <a:latin typeface="+mn-lt"/>
                <a:cs typeface="Times New Roman" pitchFamily="18" charset="0"/>
              </a:rPr>
              <a:t> </a:t>
            </a:r>
            <a:r>
              <a:rPr lang="en-US" sz="2000" dirty="0" err="1" smtClean="0">
                <a:latin typeface="+mn-lt"/>
                <a:cs typeface="Times New Roman" pitchFamily="18" charset="0"/>
              </a:rPr>
              <a:t>khác</a:t>
            </a:r>
            <a:r>
              <a:rPr lang="en-US" sz="2000" dirty="0" smtClean="0">
                <a:latin typeface="+mn-lt"/>
                <a:cs typeface="Times New Roman" pitchFamily="18" charset="0"/>
              </a:rPr>
              <a:t> </a:t>
            </a:r>
            <a:r>
              <a:rPr lang="en-US" sz="2000" dirty="0" err="1" smtClean="0">
                <a:latin typeface="+mn-lt"/>
                <a:cs typeface="Times New Roman" pitchFamily="18" charset="0"/>
              </a:rPr>
              <a:t>nhau</a:t>
            </a:r>
            <a:r>
              <a:rPr lang="en-US" sz="2000" dirty="0" smtClean="0">
                <a:latin typeface="+mn-lt"/>
                <a:cs typeface="Times New Roman" pitchFamily="18" charset="0"/>
              </a:rPr>
              <a:t>.</a:t>
            </a: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Ứng</a:t>
            </a:r>
            <a:r>
              <a:rPr lang="en-US" sz="2000" dirty="0" smtClean="0">
                <a:latin typeface="+mn-lt"/>
                <a:cs typeface="Times New Roman" pitchFamily="18" charset="0"/>
              </a:rPr>
              <a:t> </a:t>
            </a:r>
            <a:r>
              <a:rPr lang="en-US" sz="2000" dirty="0" err="1" smtClean="0">
                <a:latin typeface="+mn-lt"/>
                <a:cs typeface="Times New Roman" pitchFamily="18" charset="0"/>
              </a:rPr>
              <a:t>dụng</a:t>
            </a:r>
            <a:r>
              <a:rPr lang="en-US" sz="2000" dirty="0" smtClean="0">
                <a:latin typeface="+mn-lt"/>
                <a:cs typeface="Times New Roman" pitchFamily="18" charset="0"/>
              </a:rPr>
              <a:t> </a:t>
            </a:r>
            <a:r>
              <a:rPr lang="en-US" sz="2000" dirty="0" err="1" smtClean="0">
                <a:latin typeface="+mn-lt"/>
                <a:cs typeface="Times New Roman" pitchFamily="18" charset="0"/>
              </a:rPr>
              <a:t>thu</a:t>
            </a:r>
            <a:r>
              <a:rPr lang="en-US" sz="2000" dirty="0" smtClean="0">
                <a:latin typeface="+mn-lt"/>
                <a:cs typeface="Times New Roman" pitchFamily="18" charset="0"/>
              </a:rPr>
              <a:t> </a:t>
            </a:r>
            <a:r>
              <a:rPr lang="en-US" sz="2000" dirty="0" err="1" smtClean="0">
                <a:latin typeface="+mn-lt"/>
                <a:cs typeface="Times New Roman" pitchFamily="18" charset="0"/>
              </a:rPr>
              <a:t>thập</a:t>
            </a:r>
            <a:r>
              <a:rPr lang="en-US" sz="2000" dirty="0" smtClean="0">
                <a:latin typeface="+mn-lt"/>
                <a:cs typeface="Times New Roman" pitchFamily="18" charset="0"/>
              </a:rPr>
              <a:t> </a:t>
            </a:r>
            <a:r>
              <a:rPr lang="en-US" sz="2000" dirty="0" err="1" smtClean="0">
                <a:latin typeface="+mn-lt"/>
                <a:cs typeface="Times New Roman" pitchFamily="18" charset="0"/>
              </a:rPr>
              <a:t>dữ</a:t>
            </a:r>
            <a:r>
              <a:rPr lang="en-US" sz="2000" dirty="0" smtClean="0">
                <a:latin typeface="+mn-lt"/>
                <a:cs typeface="Times New Roman" pitchFamily="18" charset="0"/>
              </a:rPr>
              <a:t> </a:t>
            </a:r>
            <a:r>
              <a:rPr lang="en-US" sz="2000" dirty="0" err="1" smtClean="0">
                <a:latin typeface="+mn-lt"/>
                <a:cs typeface="Times New Roman" pitchFamily="18" charset="0"/>
              </a:rPr>
              <a:t>liệu</a:t>
            </a:r>
            <a:r>
              <a:rPr lang="en-US" sz="2000" dirty="0" smtClean="0">
                <a:latin typeface="+mn-lt"/>
                <a:cs typeface="Times New Roman" pitchFamily="18" charset="0"/>
              </a:rPr>
              <a:t> </a:t>
            </a:r>
            <a:r>
              <a:rPr lang="en-US" sz="2000" dirty="0" err="1" smtClean="0">
                <a:latin typeface="+mn-lt"/>
                <a:cs typeface="Times New Roman" pitchFamily="18" charset="0"/>
              </a:rPr>
              <a:t>cơ</a:t>
            </a:r>
            <a:r>
              <a:rPr lang="en-US" sz="2000" dirty="0" smtClean="0">
                <a:latin typeface="+mn-lt"/>
                <a:cs typeface="Times New Roman" pitchFamily="18" charset="0"/>
              </a:rPr>
              <a:t> </a:t>
            </a:r>
            <a:r>
              <a:rPr lang="en-US" sz="2000" dirty="0" err="1" smtClean="0">
                <a:latin typeface="+mn-lt"/>
                <a:cs typeface="Times New Roman" pitchFamily="18" charset="0"/>
              </a:rPr>
              <a:t>bản</a:t>
            </a:r>
            <a:r>
              <a:rPr lang="en-US" sz="2000" dirty="0" smtClean="0">
                <a:latin typeface="+mn-lt"/>
                <a:cs typeface="Times New Roman" pitchFamily="18" charset="0"/>
              </a:rPr>
              <a:t>, 1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gọi</a:t>
            </a:r>
            <a:r>
              <a:rPr lang="en-US" sz="2000" dirty="0" smtClean="0">
                <a:latin typeface="+mn-lt"/>
                <a:cs typeface="Times New Roman" pitchFamily="18" charset="0"/>
              </a:rPr>
              <a:t> </a:t>
            </a:r>
            <a:r>
              <a:rPr lang="en-US" sz="2000" dirty="0" err="1" smtClean="0">
                <a:latin typeface="+mn-lt"/>
                <a:cs typeface="Times New Roman" pitchFamily="18" charset="0"/>
              </a:rPr>
              <a:t>là</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sink (</a:t>
            </a:r>
            <a:r>
              <a:rPr lang="en-US" sz="2000" dirty="0" err="1" smtClean="0">
                <a:latin typeface="+mn-lt"/>
                <a:cs typeface="Times New Roman" pitchFamily="18" charset="0"/>
              </a:rPr>
              <a:t>chứa</a:t>
            </a:r>
            <a:r>
              <a:rPr lang="en-US" sz="2000" dirty="0" smtClean="0">
                <a:latin typeface="+mn-lt"/>
                <a:cs typeface="Times New Roman" pitchFamily="18" charset="0"/>
              </a:rPr>
              <a:t> </a:t>
            </a:r>
            <a:r>
              <a:rPr lang="en-US" sz="2000" dirty="0" err="1" smtClean="0">
                <a:latin typeface="+mn-lt"/>
                <a:cs typeface="Times New Roman" pitchFamily="18" charset="0"/>
              </a:rPr>
              <a:t>tất</a:t>
            </a:r>
            <a:r>
              <a:rPr lang="en-US" sz="2000" dirty="0" smtClean="0">
                <a:latin typeface="+mn-lt"/>
                <a:cs typeface="Times New Roman" pitchFamily="18" charset="0"/>
              </a:rPr>
              <a:t> </a:t>
            </a:r>
            <a:r>
              <a:rPr lang="en-US" sz="2000" dirty="0" err="1" smtClean="0">
                <a:latin typeface="+mn-lt"/>
                <a:cs typeface="Times New Roman" pitchFamily="18" charset="0"/>
              </a:rPr>
              <a:t>cả</a:t>
            </a:r>
            <a:r>
              <a:rPr lang="en-US" sz="2000" dirty="0" smtClean="0">
                <a:latin typeface="+mn-lt"/>
                <a:cs typeface="Times New Roman" pitchFamily="18" charset="0"/>
              </a:rPr>
              <a:t> data </a:t>
            </a:r>
            <a:r>
              <a:rPr lang="en-US" sz="2000" dirty="0" err="1" smtClean="0">
                <a:latin typeface="+mn-lt"/>
                <a:cs typeface="Times New Roman" pitchFamily="18" charset="0"/>
              </a:rPr>
              <a:t>của</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=&gt; </a:t>
            </a:r>
            <a:r>
              <a:rPr lang="en-US" sz="2000" dirty="0" err="1" smtClean="0">
                <a:latin typeface="+mn-lt"/>
                <a:cs typeface="Times New Roman" pitchFamily="18" charset="0"/>
              </a:rPr>
              <a:t>cấu</a:t>
            </a:r>
            <a:r>
              <a:rPr lang="en-US" sz="2000" dirty="0" smtClean="0">
                <a:latin typeface="+mn-lt"/>
                <a:cs typeface="Times New Roman" pitchFamily="18" charset="0"/>
              </a:rPr>
              <a:t> </a:t>
            </a:r>
            <a:r>
              <a:rPr lang="en-US" sz="2000" dirty="0" err="1" smtClean="0">
                <a:latin typeface="+mn-lt"/>
                <a:cs typeface="Times New Roman" pitchFamily="18" charset="0"/>
              </a:rPr>
              <a:t>trúc</a:t>
            </a:r>
            <a:r>
              <a:rPr lang="en-US" sz="2000" dirty="0" smtClean="0">
                <a:latin typeface="+mn-lt"/>
                <a:cs typeface="Times New Roman" pitchFamily="18" charset="0"/>
              </a:rPr>
              <a:t> </a:t>
            </a:r>
            <a:r>
              <a:rPr lang="en-US" sz="2000" dirty="0" err="1" smtClean="0">
                <a:latin typeface="+mn-lt"/>
                <a:cs typeface="Times New Roman" pitchFamily="18" charset="0"/>
              </a:rPr>
              <a:t>hình</a:t>
            </a:r>
            <a:r>
              <a:rPr lang="en-US" sz="2000" dirty="0" smtClean="0">
                <a:latin typeface="+mn-lt"/>
                <a:cs typeface="Times New Roman" pitchFamily="18" charset="0"/>
              </a:rPr>
              <a:t> </a:t>
            </a:r>
            <a:r>
              <a:rPr lang="en-US" sz="2000" dirty="0" err="1" smtClean="0">
                <a:latin typeface="+mn-lt"/>
                <a:cs typeface="Times New Roman" pitchFamily="18" charset="0"/>
              </a:rPr>
              <a:t>sao</a:t>
            </a:r>
            <a:r>
              <a:rPr lang="en-US" sz="2000" dirty="0" smtClean="0">
                <a:latin typeface="+mn-lt"/>
                <a:cs typeface="Times New Roman" pitchFamily="18" charset="0"/>
              </a:rPr>
              <a:t> </a:t>
            </a:r>
            <a:r>
              <a:rPr lang="en-US" sz="2000" dirty="0" err="1" smtClean="0">
                <a:latin typeface="+mn-lt"/>
                <a:cs typeface="Times New Roman" pitchFamily="18" charset="0"/>
              </a:rPr>
              <a:t>gửi</a:t>
            </a:r>
            <a:r>
              <a:rPr lang="en-US" sz="2000" dirty="0" smtClean="0">
                <a:latin typeface="+mn-lt"/>
                <a:cs typeface="Times New Roman" pitchFamily="18" charset="0"/>
              </a:rPr>
              <a:t> </a:t>
            </a:r>
            <a:r>
              <a:rPr lang="en-US" sz="2000" dirty="0" err="1" smtClean="0">
                <a:latin typeface="+mn-lt"/>
                <a:cs typeface="Times New Roman" pitchFamily="18" charset="0"/>
              </a:rPr>
              <a:t>trực</a:t>
            </a:r>
            <a:r>
              <a:rPr lang="en-US" sz="2000" dirty="0" smtClean="0">
                <a:latin typeface="+mn-lt"/>
                <a:cs typeface="Times New Roman" pitchFamily="18" charset="0"/>
              </a:rPr>
              <a:t> </a:t>
            </a:r>
            <a:r>
              <a:rPr lang="en-US" sz="2000" dirty="0" err="1" smtClean="0">
                <a:latin typeface="+mn-lt"/>
                <a:cs typeface="Times New Roman" pitchFamily="18" charset="0"/>
              </a:rPr>
              <a:t>tiếp</a:t>
            </a:r>
            <a:r>
              <a:rPr lang="en-US" sz="2000" dirty="0" smtClean="0">
                <a:latin typeface="+mn-lt"/>
                <a:cs typeface="Times New Roman" pitchFamily="18" charset="0"/>
              </a:rPr>
              <a:t> </a:t>
            </a:r>
            <a:r>
              <a:rPr lang="en-US" sz="2000" dirty="0" err="1" smtClean="0">
                <a:latin typeface="+mn-lt"/>
                <a:cs typeface="Times New Roman" pitchFamily="18" charset="0"/>
              </a:rPr>
              <a:t>đến</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sinks…</a:t>
            </a: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Mạng</a:t>
            </a:r>
            <a:r>
              <a:rPr lang="en-US" sz="2000" dirty="0" smtClean="0">
                <a:latin typeface="+mn-lt"/>
                <a:cs typeface="Times New Roman" pitchFamily="18" charset="0"/>
              </a:rPr>
              <a:t> </a:t>
            </a:r>
            <a:r>
              <a:rPr lang="en-US" sz="2000" dirty="0" err="1" smtClean="0">
                <a:latin typeface="+mn-lt"/>
                <a:cs typeface="Times New Roman" pitchFamily="18" charset="0"/>
              </a:rPr>
              <a:t>lớn</a:t>
            </a:r>
            <a:r>
              <a:rPr lang="en-US" sz="2000" dirty="0" smtClean="0">
                <a:latin typeface="+mn-lt"/>
                <a:cs typeface="Times New Roman" pitchFamily="18" charset="0"/>
              </a:rPr>
              <a:t>: </a:t>
            </a:r>
            <a:r>
              <a:rPr lang="en-US" sz="2000" dirty="0" err="1" smtClean="0">
                <a:latin typeface="+mn-lt"/>
                <a:cs typeface="Times New Roman" pitchFamily="18" charset="0"/>
              </a:rPr>
              <a:t>Cấu</a:t>
            </a:r>
            <a:r>
              <a:rPr lang="en-US" sz="2000" dirty="0" smtClean="0">
                <a:latin typeface="+mn-lt"/>
                <a:cs typeface="Times New Roman" pitchFamily="18" charset="0"/>
              </a:rPr>
              <a:t> </a:t>
            </a:r>
            <a:r>
              <a:rPr lang="en-US" sz="2000" dirty="0" err="1" smtClean="0">
                <a:latin typeface="+mn-lt"/>
                <a:cs typeface="Times New Roman" pitchFamily="18" charset="0"/>
              </a:rPr>
              <a:t>trúc</a:t>
            </a:r>
            <a:r>
              <a:rPr lang="en-US" sz="2000" dirty="0" smtClean="0">
                <a:latin typeface="+mn-lt"/>
                <a:cs typeface="Times New Roman" pitchFamily="18" charset="0"/>
              </a:rPr>
              <a:t> </a:t>
            </a:r>
            <a:r>
              <a:rPr lang="en-US" sz="2000" dirty="0" err="1" smtClean="0">
                <a:latin typeface="+mn-lt"/>
                <a:cs typeface="Times New Roman" pitchFamily="18" charset="0"/>
              </a:rPr>
              <a:t>multihop</a:t>
            </a:r>
            <a:r>
              <a:rPr lang="en-US" sz="2000" dirty="0" smtClean="0">
                <a:latin typeface="+mn-lt"/>
                <a:cs typeface="Times New Roman" pitchFamily="18" charset="0"/>
              </a:rPr>
              <a:t>.</a:t>
            </a: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Trong</a:t>
            </a:r>
            <a:r>
              <a:rPr lang="en-US" sz="2000" dirty="0" smtClean="0">
                <a:latin typeface="+mn-lt"/>
                <a:cs typeface="Times New Roman" pitchFamily="18" charset="0"/>
              </a:rPr>
              <a:t> </a:t>
            </a:r>
            <a:r>
              <a:rPr lang="en-US" sz="2000" dirty="0" err="1" smtClean="0">
                <a:latin typeface="+mn-lt"/>
                <a:cs typeface="Times New Roman" pitchFamily="18" charset="0"/>
              </a:rPr>
              <a:t>một</a:t>
            </a:r>
            <a:r>
              <a:rPr lang="en-US" sz="2000" dirty="0" smtClean="0">
                <a:latin typeface="+mn-lt"/>
                <a:cs typeface="Times New Roman" pitchFamily="18" charset="0"/>
              </a:rPr>
              <a:t> </a:t>
            </a:r>
            <a:r>
              <a:rPr lang="en-US" sz="2000" dirty="0" err="1" smtClean="0">
                <a:latin typeface="+mn-lt"/>
                <a:cs typeface="Times New Roman" pitchFamily="18" charset="0"/>
              </a:rPr>
              <a:t>số</a:t>
            </a:r>
            <a:r>
              <a:rPr lang="en-US" sz="2000" dirty="0" smtClean="0">
                <a:latin typeface="+mn-lt"/>
                <a:cs typeface="Times New Roman" pitchFamily="18" charset="0"/>
              </a:rPr>
              <a:t> </a:t>
            </a:r>
            <a:r>
              <a:rPr lang="en-US" sz="2000" dirty="0" err="1" smtClean="0">
                <a:latin typeface="+mn-lt"/>
                <a:cs typeface="Times New Roman" pitchFamily="18" charset="0"/>
              </a:rPr>
              <a:t>trường</a:t>
            </a:r>
            <a:r>
              <a:rPr lang="en-US" sz="2000" dirty="0" smtClean="0">
                <a:latin typeface="+mn-lt"/>
                <a:cs typeface="Times New Roman" pitchFamily="18" charset="0"/>
              </a:rPr>
              <a:t> </a:t>
            </a:r>
            <a:r>
              <a:rPr lang="en-US" sz="2000" dirty="0" err="1" smtClean="0">
                <a:latin typeface="+mn-lt"/>
                <a:cs typeface="Times New Roman" pitchFamily="18" charset="0"/>
              </a:rPr>
              <a:t>hợp</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có</a:t>
            </a:r>
            <a:r>
              <a:rPr lang="en-US" sz="2000" dirty="0" smtClean="0">
                <a:latin typeface="+mn-lt"/>
                <a:cs typeface="Times New Roman" pitchFamily="18" charset="0"/>
              </a:rPr>
              <a:t> </a:t>
            </a:r>
            <a:r>
              <a:rPr lang="en-US" sz="2000" dirty="0" err="1" smtClean="0">
                <a:latin typeface="+mn-lt"/>
                <a:cs typeface="Times New Roman" pitchFamily="18" charset="0"/>
              </a:rPr>
              <a:t>thể</a:t>
            </a:r>
            <a:r>
              <a:rPr lang="en-US" sz="2000" dirty="0" smtClean="0">
                <a:latin typeface="+mn-lt"/>
                <a:cs typeface="Times New Roman" pitchFamily="18" charset="0"/>
              </a:rPr>
              <a:t> </a:t>
            </a:r>
            <a:r>
              <a:rPr lang="en-US" sz="2000" dirty="0" err="1" smtClean="0">
                <a:latin typeface="+mn-lt"/>
                <a:cs typeface="Times New Roman" pitchFamily="18" charset="0"/>
              </a:rPr>
              <a:t>là</a:t>
            </a:r>
            <a:r>
              <a:rPr lang="en-US" sz="2000" dirty="0" smtClean="0">
                <a:latin typeface="+mn-lt"/>
                <a:cs typeface="Times New Roman" pitchFamily="18" charset="0"/>
              </a:rPr>
              <a:t> </a:t>
            </a:r>
            <a:r>
              <a:rPr lang="en-US" sz="2000" dirty="0" err="1" smtClean="0">
                <a:latin typeface="+mn-lt"/>
                <a:cs typeface="Times New Roman" pitchFamily="18" charset="0"/>
              </a:rPr>
              <a:t>nguồn</a:t>
            </a:r>
            <a:r>
              <a:rPr lang="en-US" sz="2000" dirty="0" smtClean="0">
                <a:latin typeface="+mn-lt"/>
                <a:cs typeface="Times New Roman" pitchFamily="18" charset="0"/>
              </a:rPr>
              <a:t> </a:t>
            </a:r>
            <a:r>
              <a:rPr lang="en-US" sz="2000" dirty="0" err="1" smtClean="0">
                <a:latin typeface="+mn-lt"/>
                <a:cs typeface="Times New Roman" pitchFamily="18" charset="0"/>
              </a:rPr>
              <a:t>chính</a:t>
            </a:r>
            <a:r>
              <a:rPr lang="en-US" sz="2000" dirty="0" smtClean="0">
                <a:latin typeface="+mn-lt"/>
                <a:cs typeface="Times New Roman" pitchFamily="18" charset="0"/>
              </a:rPr>
              <a:t> hay </a:t>
            </a:r>
            <a:r>
              <a:rPr lang="en-US" sz="2000" dirty="0" err="1" smtClean="0">
                <a:latin typeface="+mn-lt"/>
                <a:cs typeface="Times New Roman" pitchFamily="18" charset="0"/>
              </a:rPr>
              <a:t>bộ</a:t>
            </a:r>
            <a:r>
              <a:rPr lang="en-US" sz="2000" dirty="0" smtClean="0">
                <a:latin typeface="+mn-lt"/>
                <a:cs typeface="Times New Roman" pitchFamily="18" charset="0"/>
              </a:rPr>
              <a:t> </a:t>
            </a:r>
            <a:r>
              <a:rPr lang="en-US" sz="2000" dirty="0" err="1" smtClean="0">
                <a:latin typeface="+mn-lt"/>
                <a:cs typeface="Times New Roman" pitchFamily="18" charset="0"/>
              </a:rPr>
              <a:t>định</a:t>
            </a:r>
            <a:r>
              <a:rPr lang="en-US" sz="2000" dirty="0" smtClean="0">
                <a:latin typeface="+mn-lt"/>
                <a:cs typeface="Times New Roman" pitchFamily="18" charset="0"/>
              </a:rPr>
              <a:t> </a:t>
            </a:r>
            <a:r>
              <a:rPr lang="en-US" sz="2000" dirty="0" err="1" smtClean="0">
                <a:latin typeface="+mn-lt"/>
                <a:cs typeface="Times New Roman" pitchFamily="18" charset="0"/>
              </a:rPr>
              <a:t>tuyến</a:t>
            </a:r>
            <a:r>
              <a:rPr lang="en-US" sz="2000" dirty="0" smtClean="0">
                <a:latin typeface="+mn-lt"/>
                <a:cs typeface="Times New Roman" pitchFamily="18" charset="0"/>
              </a:rPr>
              <a:t> </a:t>
            </a:r>
            <a:r>
              <a:rPr lang="en-US" sz="2000" dirty="0" err="1" smtClean="0">
                <a:latin typeface="+mn-lt"/>
                <a:cs typeface="Times New Roman" pitchFamily="18" charset="0"/>
              </a:rPr>
              <a:t>cho</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nguồn</a:t>
            </a:r>
            <a:r>
              <a:rPr lang="en-US" sz="2000" dirty="0" smtClean="0">
                <a:latin typeface="+mn-lt"/>
                <a:cs typeface="Times New Roman" pitchFamily="18" charset="0"/>
              </a:rPr>
              <a:t> </a:t>
            </a:r>
            <a:r>
              <a:rPr lang="en-US" sz="2000" dirty="0" err="1" smtClean="0">
                <a:latin typeface="+mn-lt"/>
                <a:cs typeface="Times New Roman" pitchFamily="18" charset="0"/>
              </a:rPr>
              <a:t>khác</a:t>
            </a:r>
            <a:r>
              <a:rPr lang="en-US" sz="2000" dirty="0" smtClean="0">
                <a:latin typeface="+mn-lt"/>
                <a:cs typeface="Times New Roman" pitchFamily="18" charset="0"/>
              </a:rPr>
              <a:t>.</a:t>
            </a:r>
          </a:p>
        </p:txBody>
      </p:sp>
    </p:spTree>
    <p:extLst>
      <p:ext uri="{BB962C8B-B14F-4D97-AF65-F5344CB8AC3E}">
        <p14:creationId xmlns:p14="http://schemas.microsoft.com/office/powerpoint/2010/main" val="32313641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34</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j-lt"/>
              </a:rPr>
              <a:t>CHƯƠNG 1 – TỔNG QUAN VỀ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2"/>
              <a:defRPr/>
            </a:pPr>
            <a:r>
              <a:rPr lang="en-US" sz="2800" dirty="0" err="1">
                <a:cs typeface="Times New Roman" pitchFamily="18" charset="0"/>
              </a:rPr>
              <a:t>Cơ</a:t>
            </a:r>
            <a:r>
              <a:rPr lang="en-US" sz="2800" dirty="0">
                <a:cs typeface="Times New Roman" pitchFamily="18" charset="0"/>
              </a:rPr>
              <a:t> </a:t>
            </a:r>
            <a:r>
              <a:rPr lang="en-US" sz="2800" dirty="0" err="1">
                <a:cs typeface="Times New Roman" pitchFamily="18" charset="0"/>
              </a:rPr>
              <a:t>sở</a:t>
            </a:r>
            <a:r>
              <a:rPr lang="en-US" sz="2800" dirty="0">
                <a:cs typeface="Times New Roman" pitchFamily="18" charset="0"/>
              </a:rPr>
              <a:t> </a:t>
            </a:r>
            <a:r>
              <a:rPr lang="en-US" sz="2800" dirty="0" err="1">
                <a:cs typeface="Times New Roman" pitchFamily="18" charset="0"/>
              </a:rPr>
              <a:t>hạ</a:t>
            </a:r>
            <a:r>
              <a:rPr lang="en-US" sz="2800" dirty="0">
                <a:cs typeface="Times New Roman" pitchFamily="18" charset="0"/>
              </a:rPr>
              <a:t> </a:t>
            </a:r>
            <a:r>
              <a:rPr lang="en-US" sz="2800" dirty="0" err="1">
                <a:cs typeface="Times New Roman" pitchFamily="18" charset="0"/>
              </a:rPr>
              <a:t>tầng</a:t>
            </a:r>
            <a:r>
              <a:rPr lang="en-US" sz="2800" dirty="0">
                <a:cs typeface="Times New Roman" pitchFamily="18" charset="0"/>
              </a:rPr>
              <a:t> </a:t>
            </a:r>
            <a:r>
              <a:rPr lang="en-US" sz="2800" dirty="0" err="1">
                <a:cs typeface="Times New Roman" pitchFamily="18" charset="0"/>
              </a:rPr>
              <a:t>và</a:t>
            </a:r>
            <a:r>
              <a:rPr lang="en-US" sz="2800" dirty="0">
                <a:cs typeface="Times New Roman" pitchFamily="18" charset="0"/>
              </a:rPr>
              <a:t> </a:t>
            </a:r>
            <a:r>
              <a:rPr lang="en-US" sz="2800" dirty="0" err="1">
                <a:cs typeface="Times New Roman" pitchFamily="18" charset="0"/>
              </a:rPr>
              <a:t>các</a:t>
            </a:r>
            <a:r>
              <a:rPr lang="en-US" sz="2800" dirty="0">
                <a:cs typeface="Times New Roman" pitchFamily="18" charset="0"/>
              </a:rPr>
              <a:t> </a:t>
            </a:r>
            <a:r>
              <a:rPr lang="en-US" sz="2800" dirty="0" err="1">
                <a:cs typeface="Times New Roman" pitchFamily="18" charset="0"/>
              </a:rPr>
              <a:t>yêu</a:t>
            </a:r>
            <a:r>
              <a:rPr lang="en-US" sz="2800" dirty="0">
                <a:cs typeface="Times New Roman" pitchFamily="18" charset="0"/>
              </a:rPr>
              <a:t> </a:t>
            </a:r>
            <a:r>
              <a:rPr lang="en-US" sz="2800" dirty="0" err="1">
                <a:cs typeface="Times New Roman" pitchFamily="18" charset="0"/>
              </a:rPr>
              <a:t>cầu</a:t>
            </a:r>
            <a:r>
              <a:rPr lang="en-US" sz="2800" dirty="0">
                <a:cs typeface="Times New Roman" pitchFamily="18" charset="0"/>
              </a:rPr>
              <a:t> </a:t>
            </a:r>
            <a:r>
              <a:rPr lang="en-US" sz="2800" dirty="0" err="1">
                <a:cs typeface="Times New Roman" pitchFamily="18" charset="0"/>
              </a:rPr>
              <a:t>của</a:t>
            </a:r>
            <a:r>
              <a:rPr lang="en-US" sz="2800" dirty="0">
                <a:cs typeface="Times New Roman" pitchFamily="18" charset="0"/>
              </a:rPr>
              <a:t> </a:t>
            </a:r>
            <a:r>
              <a:rPr lang="en-US" sz="2800" dirty="0" err="1">
                <a:cs typeface="Times New Roman" pitchFamily="18" charset="0"/>
              </a:rPr>
              <a:t>Mạng</a:t>
            </a:r>
            <a:r>
              <a:rPr lang="en-US" sz="2800" dirty="0">
                <a:cs typeface="Times New Roman" pitchFamily="18" charset="0"/>
              </a:rPr>
              <a:t> </a:t>
            </a:r>
            <a:r>
              <a:rPr lang="en-US" sz="2800" dirty="0" err="1">
                <a:cs typeface="Times New Roman" pitchFamily="18" charset="0"/>
              </a:rPr>
              <a:t>cảm</a:t>
            </a:r>
            <a:r>
              <a:rPr lang="en-US" sz="2800" dirty="0">
                <a:cs typeface="Times New Roman" pitchFamily="18" charset="0"/>
              </a:rPr>
              <a:t> </a:t>
            </a:r>
            <a:r>
              <a:rPr lang="en-US" sz="2800" dirty="0" err="1" smtClean="0">
                <a:cs typeface="Times New Roman" pitchFamily="18" charset="0"/>
              </a:rPr>
              <a:t>biến</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Khả</a:t>
            </a:r>
            <a:r>
              <a:rPr lang="en-US" sz="2000" dirty="0" smtClean="0">
                <a:latin typeface="+mn-lt"/>
                <a:cs typeface="Times New Roman" pitchFamily="18" charset="0"/>
              </a:rPr>
              <a:t> </a:t>
            </a:r>
            <a:r>
              <a:rPr lang="en-US" sz="2000" dirty="0" err="1" smtClean="0">
                <a:latin typeface="+mn-lt"/>
                <a:cs typeface="Times New Roman" pitchFamily="18" charset="0"/>
              </a:rPr>
              <a:t>năng</a:t>
            </a:r>
            <a:r>
              <a:rPr lang="en-US" sz="2000" dirty="0" smtClean="0">
                <a:latin typeface="+mn-lt"/>
                <a:cs typeface="Times New Roman" pitchFamily="18" charset="0"/>
              </a:rPr>
              <a:t> </a:t>
            </a:r>
            <a:r>
              <a:rPr lang="en-US" sz="2000" dirty="0" err="1" smtClean="0">
                <a:latin typeface="+mn-lt"/>
                <a:cs typeface="Times New Roman" pitchFamily="18" charset="0"/>
              </a:rPr>
              <a:t>chịu</a:t>
            </a:r>
            <a:r>
              <a:rPr lang="en-US" sz="2000" dirty="0" smtClean="0">
                <a:latin typeface="+mn-lt"/>
                <a:cs typeface="Times New Roman" pitchFamily="18" charset="0"/>
              </a:rPr>
              <a:t> </a:t>
            </a:r>
            <a:r>
              <a:rPr lang="en-US" sz="2000" dirty="0" err="1" smtClean="0">
                <a:latin typeface="+mn-lt"/>
                <a:cs typeface="Times New Roman" pitchFamily="18" charset="0"/>
              </a:rPr>
              <a:t>lỗi</a:t>
            </a:r>
            <a:endParaRPr lang="en-US" sz="3000" dirty="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Đối</a:t>
            </a:r>
            <a:r>
              <a:rPr lang="en-US" sz="2000" dirty="0" smtClean="0">
                <a:latin typeface="+mn-lt"/>
                <a:cs typeface="Times New Roman" pitchFamily="18" charset="0"/>
              </a:rPr>
              <a:t> </a:t>
            </a:r>
            <a:r>
              <a:rPr lang="en-US" sz="2000" dirty="0" err="1" smtClean="0">
                <a:latin typeface="+mn-lt"/>
                <a:cs typeface="Times New Roman" pitchFamily="18" charset="0"/>
              </a:rPr>
              <a:t>với</a:t>
            </a:r>
            <a:r>
              <a:rPr lang="en-US" sz="2000" dirty="0" smtClean="0">
                <a:latin typeface="+mn-lt"/>
                <a:cs typeface="Times New Roman" pitchFamily="18" charset="0"/>
              </a:rPr>
              <a:t> WSN,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thường</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đặt</a:t>
            </a:r>
            <a:r>
              <a:rPr lang="en-US" sz="2000" dirty="0" smtClean="0">
                <a:latin typeface="+mn-lt"/>
                <a:cs typeface="Times New Roman" pitchFamily="18" charset="0"/>
              </a:rPr>
              <a:t> ở </a:t>
            </a:r>
            <a:r>
              <a:rPr lang="en-US" sz="2000" dirty="0" err="1" smtClean="0">
                <a:latin typeface="+mn-lt"/>
                <a:cs typeface="Times New Roman" pitchFamily="18" charset="0"/>
              </a:rPr>
              <a:t>trong</a:t>
            </a:r>
            <a:r>
              <a:rPr lang="en-US" sz="2000" dirty="0" smtClean="0">
                <a:latin typeface="+mn-lt"/>
                <a:cs typeface="Times New Roman" pitchFamily="18" charset="0"/>
              </a:rPr>
              <a:t> </a:t>
            </a:r>
            <a:r>
              <a:rPr lang="en-US" sz="2000" dirty="0" err="1" smtClean="0">
                <a:latin typeface="+mn-lt"/>
                <a:cs typeface="Times New Roman" pitchFamily="18" charset="0"/>
              </a:rPr>
              <a:t>điều</a:t>
            </a:r>
            <a:r>
              <a:rPr lang="en-US" sz="2000" dirty="0" smtClean="0">
                <a:latin typeface="+mn-lt"/>
                <a:cs typeface="Times New Roman" pitchFamily="18" charset="0"/>
              </a:rPr>
              <a:t> </a:t>
            </a:r>
            <a:r>
              <a:rPr lang="en-US" sz="2000" dirty="0" err="1" smtClean="0">
                <a:latin typeface="+mn-lt"/>
                <a:cs typeface="Times New Roman" pitchFamily="18" charset="0"/>
              </a:rPr>
              <a:t>kiện</a:t>
            </a:r>
            <a:r>
              <a:rPr lang="en-US" sz="2000" dirty="0" smtClean="0">
                <a:latin typeface="+mn-lt"/>
                <a:cs typeface="Times New Roman" pitchFamily="18" charset="0"/>
              </a:rPr>
              <a:t> </a:t>
            </a:r>
            <a:r>
              <a:rPr lang="en-US" sz="2000" dirty="0" err="1" smtClean="0">
                <a:latin typeface="+mn-lt"/>
                <a:cs typeface="Times New Roman" pitchFamily="18" charset="0"/>
              </a:rPr>
              <a:t>môi</a:t>
            </a:r>
            <a:r>
              <a:rPr lang="en-US" sz="2000" dirty="0" smtClean="0">
                <a:latin typeface="+mn-lt"/>
                <a:cs typeface="Times New Roman" pitchFamily="18" charset="0"/>
              </a:rPr>
              <a:t> </a:t>
            </a:r>
            <a:r>
              <a:rPr lang="en-US" sz="2000" dirty="0" err="1" smtClean="0">
                <a:latin typeface="+mn-lt"/>
                <a:cs typeface="Times New Roman" pitchFamily="18" charset="0"/>
              </a:rPr>
              <a:t>trường</a:t>
            </a:r>
            <a:r>
              <a:rPr lang="en-US" sz="2000" dirty="0" smtClean="0">
                <a:latin typeface="+mn-lt"/>
                <a:cs typeface="Times New Roman" pitchFamily="18" charset="0"/>
              </a:rPr>
              <a:t> </a:t>
            </a:r>
            <a:r>
              <a:rPr lang="en-US" sz="2000" dirty="0" err="1" smtClean="0">
                <a:latin typeface="+mn-lt"/>
                <a:cs typeface="Times New Roman" pitchFamily="18" charset="0"/>
              </a:rPr>
              <a:t>nguy</a:t>
            </a:r>
            <a:r>
              <a:rPr lang="en-US" sz="2000" dirty="0" smtClean="0">
                <a:latin typeface="+mn-lt"/>
                <a:cs typeface="Times New Roman" pitchFamily="18" charset="0"/>
              </a:rPr>
              <a:t> </a:t>
            </a:r>
            <a:r>
              <a:rPr lang="en-US" sz="2000" dirty="0" err="1" smtClean="0">
                <a:latin typeface="+mn-lt"/>
                <a:cs typeface="Times New Roman" pitchFamily="18" charset="0"/>
              </a:rPr>
              <a:t>hiểm</a:t>
            </a:r>
            <a:r>
              <a:rPr lang="en-US" sz="2000" dirty="0" smtClean="0">
                <a:latin typeface="+mn-lt"/>
                <a:cs typeface="Times New Roman" pitchFamily="18" charset="0"/>
              </a:rPr>
              <a:t>.</a:t>
            </a: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có</a:t>
            </a:r>
            <a:r>
              <a:rPr lang="en-US" sz="2000" dirty="0" smtClean="0">
                <a:latin typeface="+mn-lt"/>
                <a:cs typeface="Times New Roman" pitchFamily="18" charset="0"/>
              </a:rPr>
              <a:t> </a:t>
            </a:r>
            <a:r>
              <a:rPr lang="en-US" sz="2000" dirty="0" err="1" smtClean="0">
                <a:latin typeface="+mn-lt"/>
                <a:cs typeface="Times New Roman" pitchFamily="18" charset="0"/>
              </a:rPr>
              <a:t>thể</a:t>
            </a:r>
            <a:r>
              <a:rPr lang="en-US" sz="2000" dirty="0" smtClean="0">
                <a:latin typeface="+mn-lt"/>
                <a:cs typeface="Times New Roman" pitchFamily="18" charset="0"/>
              </a:rPr>
              <a:t> </a:t>
            </a:r>
            <a:r>
              <a:rPr lang="en-US" sz="2000" dirty="0" err="1" smtClean="0">
                <a:latin typeface="+mn-lt"/>
                <a:cs typeface="Times New Roman" pitchFamily="18" charset="0"/>
              </a:rPr>
              <a:t>bị</a:t>
            </a:r>
            <a:r>
              <a:rPr lang="en-US" sz="2000" dirty="0" smtClean="0">
                <a:latin typeface="+mn-lt"/>
                <a:cs typeface="Times New Roman" pitchFamily="18" charset="0"/>
              </a:rPr>
              <a:t> </a:t>
            </a:r>
            <a:r>
              <a:rPr lang="en-US" sz="2000" dirty="0" err="1" smtClean="0">
                <a:latin typeface="+mn-lt"/>
                <a:cs typeface="Times New Roman" pitchFamily="18" charset="0"/>
              </a:rPr>
              <a:t>lỗi</a:t>
            </a:r>
            <a:r>
              <a:rPr lang="en-US" sz="2000" dirty="0" smtClean="0">
                <a:latin typeface="+mn-lt"/>
                <a:cs typeface="Times New Roman" pitchFamily="18" charset="0"/>
              </a:rPr>
              <a:t> do </a:t>
            </a:r>
            <a:r>
              <a:rPr lang="en-US" sz="2000" dirty="0" err="1" smtClean="0">
                <a:latin typeface="+mn-lt"/>
                <a:cs typeface="Times New Roman" pitchFamily="18" charset="0"/>
              </a:rPr>
              <a:t>nguồn</a:t>
            </a:r>
            <a:r>
              <a:rPr lang="en-US" sz="2000" dirty="0" smtClean="0">
                <a:latin typeface="+mn-lt"/>
                <a:cs typeface="Times New Roman" pitchFamily="18" charset="0"/>
              </a:rPr>
              <a:t> </a:t>
            </a:r>
            <a:r>
              <a:rPr lang="en-US" sz="2000" dirty="0" err="1" smtClean="0">
                <a:latin typeface="+mn-lt"/>
                <a:cs typeface="Times New Roman" pitchFamily="18" charset="0"/>
              </a:rPr>
              <a:t>cung</a:t>
            </a:r>
            <a:r>
              <a:rPr lang="en-US" sz="2000" dirty="0" smtClean="0">
                <a:latin typeface="+mn-lt"/>
                <a:cs typeface="Times New Roman" pitchFamily="18" charset="0"/>
              </a:rPr>
              <a:t> </a:t>
            </a:r>
            <a:r>
              <a:rPr lang="en-US" sz="2000" dirty="0" err="1" smtClean="0">
                <a:latin typeface="+mn-lt"/>
                <a:cs typeface="Times New Roman" pitchFamily="18" charset="0"/>
              </a:rPr>
              <a:t>cấp</a:t>
            </a:r>
            <a:r>
              <a:rPr lang="en-US" sz="2000" dirty="0" smtClean="0">
                <a:latin typeface="+mn-lt"/>
                <a:cs typeface="Times New Roman" pitchFamily="18" charset="0"/>
              </a:rPr>
              <a:t> NL </a:t>
            </a:r>
            <a:r>
              <a:rPr lang="en-US" sz="2000" dirty="0" err="1" smtClean="0">
                <a:latin typeface="+mn-lt"/>
                <a:cs typeface="Times New Roman" pitchFamily="18" charset="0"/>
              </a:rPr>
              <a:t>cho</a:t>
            </a:r>
            <a:r>
              <a:rPr lang="en-US" sz="2000" dirty="0" smtClean="0">
                <a:latin typeface="+mn-lt"/>
                <a:cs typeface="Times New Roman" pitchFamily="18" charset="0"/>
              </a:rPr>
              <a:t> pin hay </a:t>
            </a:r>
            <a:r>
              <a:rPr lang="en-US" sz="2000" dirty="0" err="1" smtClean="0">
                <a:latin typeface="+mn-lt"/>
                <a:cs typeface="Times New Roman" pitchFamily="18" charset="0"/>
              </a:rPr>
              <a:t>hư</a:t>
            </a:r>
            <a:r>
              <a:rPr lang="en-US" sz="2000" dirty="0" smtClean="0">
                <a:latin typeface="+mn-lt"/>
                <a:cs typeface="Times New Roman" pitchFamily="18" charset="0"/>
              </a:rPr>
              <a:t> </a:t>
            </a:r>
            <a:r>
              <a:rPr lang="en-US" sz="2000" dirty="0" err="1" smtClean="0">
                <a:latin typeface="+mn-lt"/>
                <a:cs typeface="Times New Roman" pitchFamily="18" charset="0"/>
              </a:rPr>
              <a:t>hỏng</a:t>
            </a:r>
            <a:r>
              <a:rPr lang="en-US" sz="2000" dirty="0" smtClean="0">
                <a:latin typeface="+mn-lt"/>
                <a:cs typeface="Times New Roman" pitchFamily="18" charset="0"/>
              </a:rPr>
              <a:t> </a:t>
            </a:r>
            <a:r>
              <a:rPr lang="en-US" sz="2000" dirty="0" err="1" smtClean="0">
                <a:latin typeface="+mn-lt"/>
                <a:cs typeface="Times New Roman" pitchFamily="18" charset="0"/>
              </a:rPr>
              <a:t>vật</a:t>
            </a:r>
            <a:r>
              <a:rPr lang="en-US" sz="2000" dirty="0" smtClean="0">
                <a:latin typeface="+mn-lt"/>
                <a:cs typeface="Times New Roman" pitchFamily="18" charset="0"/>
              </a:rPr>
              <a:t> </a:t>
            </a:r>
            <a:r>
              <a:rPr lang="en-US" sz="2000" dirty="0" err="1" smtClean="0">
                <a:latin typeface="+mn-lt"/>
                <a:cs typeface="Times New Roman" pitchFamily="18" charset="0"/>
              </a:rPr>
              <a:t>lý</a:t>
            </a:r>
            <a:r>
              <a:rPr lang="en-US" sz="2000" dirty="0" smtClean="0">
                <a:latin typeface="+mn-lt"/>
                <a:cs typeface="Times New Roman" pitchFamily="18" charset="0"/>
              </a:rPr>
              <a:t> </a:t>
            </a:r>
            <a:r>
              <a:rPr lang="en-US" sz="2000" dirty="0" err="1" smtClean="0">
                <a:latin typeface="+mn-lt"/>
                <a:cs typeface="Times New Roman" pitchFamily="18" charset="0"/>
              </a:rPr>
              <a:t>phần</a:t>
            </a:r>
            <a:r>
              <a:rPr lang="en-US" sz="2000" dirty="0" smtClean="0">
                <a:latin typeface="+mn-lt"/>
                <a:cs typeface="Times New Roman" pitchFamily="18" charset="0"/>
              </a:rPr>
              <a:t> </a:t>
            </a:r>
            <a:r>
              <a:rPr lang="en-US" sz="2000" dirty="0" err="1" smtClean="0">
                <a:latin typeface="+mn-lt"/>
                <a:cs typeface="Times New Roman" pitchFamily="18" charset="0"/>
              </a:rPr>
              <a:t>cứng</a:t>
            </a:r>
            <a:r>
              <a:rPr lang="en-US" sz="2000" dirty="0" smtClean="0">
                <a:latin typeface="+mn-lt"/>
                <a:cs typeface="Times New Roman" pitchFamily="18" charset="0"/>
              </a:rPr>
              <a:t>.</a:t>
            </a: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Một</a:t>
            </a:r>
            <a:r>
              <a:rPr lang="en-US" sz="2000" dirty="0" smtClean="0">
                <a:latin typeface="+mn-lt"/>
                <a:cs typeface="Times New Roman" pitchFamily="18" charset="0"/>
              </a:rPr>
              <a:t> </a:t>
            </a:r>
            <a:r>
              <a:rPr lang="en-US" sz="2000" dirty="0" err="1" smtClean="0">
                <a:latin typeface="+mn-lt"/>
                <a:cs typeface="Times New Roman" pitchFamily="18" charset="0"/>
              </a:rPr>
              <a:t>số</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không</a:t>
            </a:r>
            <a:r>
              <a:rPr lang="en-US" sz="2000" dirty="0" smtClean="0">
                <a:latin typeface="+mn-lt"/>
                <a:cs typeface="Times New Roman" pitchFamily="18" charset="0"/>
              </a:rPr>
              <a:t> </a:t>
            </a:r>
            <a:r>
              <a:rPr lang="en-US" sz="2000" dirty="0" err="1" smtClean="0">
                <a:latin typeface="+mn-lt"/>
                <a:cs typeface="Times New Roman" pitchFamily="18" charset="0"/>
              </a:rPr>
              <a:t>hoạt</a:t>
            </a:r>
            <a:r>
              <a:rPr lang="en-US" sz="2000" dirty="0" smtClean="0">
                <a:latin typeface="+mn-lt"/>
                <a:cs typeface="Times New Roman" pitchFamily="18" charset="0"/>
              </a:rPr>
              <a:t> </a:t>
            </a:r>
            <a:r>
              <a:rPr lang="en-US" sz="2000" dirty="0" err="1" smtClean="0">
                <a:latin typeface="+mn-lt"/>
                <a:cs typeface="Times New Roman" pitchFamily="18" charset="0"/>
              </a:rPr>
              <a:t>động</a:t>
            </a:r>
            <a:r>
              <a:rPr lang="en-US" sz="2000" dirty="0" smtClean="0">
                <a:latin typeface="+mn-lt"/>
                <a:cs typeface="Times New Roman" pitchFamily="18" charset="0"/>
              </a:rPr>
              <a:t> </a:t>
            </a:r>
            <a:r>
              <a:rPr lang="en-US" sz="2000" dirty="0" err="1" smtClean="0">
                <a:latin typeface="+mn-lt"/>
                <a:cs typeface="Times New Roman" pitchFamily="18" charset="0"/>
              </a:rPr>
              <a:t>nhưng</a:t>
            </a:r>
            <a:r>
              <a:rPr lang="en-US" sz="2000" dirty="0" smtClean="0">
                <a:latin typeface="+mn-lt"/>
                <a:cs typeface="Times New Roman" pitchFamily="18" charset="0"/>
              </a:rPr>
              <a:t> </a:t>
            </a:r>
            <a:r>
              <a:rPr lang="en-US" sz="2000" dirty="0" err="1" smtClean="0">
                <a:latin typeface="+mn-lt"/>
                <a:cs typeface="Times New Roman" pitchFamily="18" charset="0"/>
              </a:rPr>
              <a:t>mạng</a:t>
            </a:r>
            <a:r>
              <a:rPr lang="en-US" sz="2000" dirty="0" smtClean="0">
                <a:latin typeface="+mn-lt"/>
                <a:cs typeface="Times New Roman" pitchFamily="18" charset="0"/>
              </a:rPr>
              <a:t> </a:t>
            </a:r>
            <a:r>
              <a:rPr lang="en-US" sz="2000" dirty="0" err="1" smtClean="0">
                <a:latin typeface="+mn-lt"/>
                <a:cs typeface="Times New Roman" pitchFamily="18" charset="0"/>
              </a:rPr>
              <a:t>vẫn</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duy</a:t>
            </a:r>
            <a:r>
              <a:rPr lang="en-US" sz="2000" dirty="0" smtClean="0">
                <a:latin typeface="+mn-lt"/>
                <a:cs typeface="Times New Roman" pitchFamily="18" charset="0"/>
              </a:rPr>
              <a:t> </a:t>
            </a:r>
            <a:r>
              <a:rPr lang="en-US" sz="2000" dirty="0" err="1" smtClean="0">
                <a:latin typeface="+mn-lt"/>
                <a:cs typeface="Times New Roman" pitchFamily="18" charset="0"/>
              </a:rPr>
              <a:t>trì</a:t>
            </a:r>
            <a:r>
              <a:rPr lang="en-US" sz="2000" dirty="0" smtClean="0">
                <a:latin typeface="+mn-lt"/>
                <a:cs typeface="Times New Roman" pitchFamily="18" charset="0"/>
              </a:rPr>
              <a:t>.</a:t>
            </a: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Thiết</a:t>
            </a:r>
            <a:r>
              <a:rPr lang="en-US" sz="2000" dirty="0" smtClean="0">
                <a:latin typeface="+mn-lt"/>
                <a:cs typeface="Times New Roman" pitchFamily="18" charset="0"/>
              </a:rPr>
              <a:t> </a:t>
            </a:r>
            <a:r>
              <a:rPr lang="en-US" sz="2000" dirty="0" err="1" smtClean="0">
                <a:latin typeface="+mn-lt"/>
                <a:cs typeface="Times New Roman" pitchFamily="18" charset="0"/>
              </a:rPr>
              <a:t>kế</a:t>
            </a:r>
            <a:r>
              <a:rPr lang="en-US" sz="2000" dirty="0" smtClean="0">
                <a:latin typeface="+mn-lt"/>
                <a:cs typeface="Times New Roman" pitchFamily="18" charset="0"/>
              </a:rPr>
              <a:t> </a:t>
            </a: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thức</a:t>
            </a:r>
            <a:r>
              <a:rPr lang="en-US" sz="2000" dirty="0" smtClean="0">
                <a:latin typeface="+mn-lt"/>
                <a:cs typeface="Times New Roman" pitchFamily="18" charset="0"/>
              </a:rPr>
              <a:t> </a:t>
            </a:r>
            <a:r>
              <a:rPr lang="en-US" sz="2000" dirty="0" err="1" smtClean="0">
                <a:latin typeface="+mn-lt"/>
                <a:cs typeface="Times New Roman" pitchFamily="18" charset="0"/>
              </a:rPr>
              <a:t>định</a:t>
            </a:r>
            <a:r>
              <a:rPr lang="en-US" sz="2000" dirty="0" smtClean="0">
                <a:latin typeface="+mn-lt"/>
                <a:cs typeface="Times New Roman" pitchFamily="18" charset="0"/>
              </a:rPr>
              <a:t> </a:t>
            </a:r>
            <a:r>
              <a:rPr lang="en-US" sz="2000" dirty="0" err="1" smtClean="0">
                <a:latin typeface="+mn-lt"/>
                <a:cs typeface="Times New Roman" pitchFamily="18" charset="0"/>
              </a:rPr>
              <a:t>tuyến</a:t>
            </a:r>
            <a:r>
              <a:rPr lang="en-US" sz="2000" dirty="0" smtClean="0">
                <a:latin typeface="+mn-lt"/>
                <a:cs typeface="Times New Roman" pitchFamily="18" charset="0"/>
              </a:rPr>
              <a:t> </a:t>
            </a:r>
            <a:r>
              <a:rPr lang="en-US" sz="2000" dirty="0" err="1" smtClean="0">
                <a:latin typeface="+mn-lt"/>
                <a:cs typeface="Times New Roman" pitchFamily="18" charset="0"/>
              </a:rPr>
              <a:t>để</a:t>
            </a:r>
            <a:r>
              <a:rPr lang="en-US" sz="2000" dirty="0" smtClean="0">
                <a:latin typeface="+mn-lt"/>
                <a:cs typeface="Times New Roman" pitchFamily="18" charset="0"/>
              </a:rPr>
              <a:t> </a:t>
            </a:r>
            <a:r>
              <a:rPr lang="en-US" sz="2000" dirty="0" err="1" smtClean="0">
                <a:latin typeface="+mn-lt"/>
                <a:cs typeface="Times New Roman" pitchFamily="18" charset="0"/>
              </a:rPr>
              <a:t>khi</a:t>
            </a:r>
            <a:r>
              <a:rPr lang="en-US" sz="2000" dirty="0" smtClean="0">
                <a:latin typeface="+mn-lt"/>
                <a:cs typeface="Times New Roman" pitchFamily="18" charset="0"/>
              </a:rPr>
              <a:t> </a:t>
            </a:r>
            <a:r>
              <a:rPr lang="en-US" sz="2000" dirty="0" err="1" smtClean="0">
                <a:latin typeface="+mn-lt"/>
                <a:cs typeface="Times New Roman" pitchFamily="18" charset="0"/>
              </a:rPr>
              <a:t>có</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ngừng</a:t>
            </a:r>
            <a:r>
              <a:rPr lang="en-US" sz="2000" dirty="0" smtClean="0">
                <a:latin typeface="+mn-lt"/>
                <a:cs typeface="Times New Roman" pitchFamily="18" charset="0"/>
              </a:rPr>
              <a:t> </a:t>
            </a:r>
            <a:r>
              <a:rPr lang="en-US" sz="2000" dirty="0" err="1" smtClean="0">
                <a:latin typeface="+mn-lt"/>
                <a:cs typeface="Times New Roman" pitchFamily="18" charset="0"/>
              </a:rPr>
              <a:t>hoạt</a:t>
            </a:r>
            <a:r>
              <a:rPr lang="en-US" sz="2000" dirty="0" smtClean="0">
                <a:latin typeface="+mn-lt"/>
                <a:cs typeface="Times New Roman" pitchFamily="18" charset="0"/>
              </a:rPr>
              <a:t> </a:t>
            </a:r>
            <a:r>
              <a:rPr lang="en-US" sz="2000" dirty="0" err="1" smtClean="0">
                <a:latin typeface="+mn-lt"/>
                <a:cs typeface="Times New Roman" pitchFamily="18" charset="0"/>
              </a:rPr>
              <a:t>động</a:t>
            </a:r>
            <a:r>
              <a:rPr lang="en-US" sz="2000" dirty="0" smtClean="0">
                <a:latin typeface="+mn-lt"/>
                <a:cs typeface="Times New Roman" pitchFamily="18" charset="0"/>
              </a:rPr>
              <a:t>, </a:t>
            </a:r>
            <a:r>
              <a:rPr lang="en-US" sz="2000" dirty="0" err="1" smtClean="0">
                <a:latin typeface="+mn-lt"/>
                <a:cs typeface="Times New Roman" pitchFamily="18" charset="0"/>
              </a:rPr>
              <a:t>mạng</a:t>
            </a:r>
            <a:r>
              <a:rPr lang="en-US" sz="2000" dirty="0" smtClean="0">
                <a:latin typeface="+mn-lt"/>
                <a:cs typeface="Times New Roman" pitchFamily="18" charset="0"/>
              </a:rPr>
              <a:t> </a:t>
            </a:r>
            <a:r>
              <a:rPr lang="en-US" sz="2000" dirty="0" err="1" smtClean="0">
                <a:latin typeface="+mn-lt"/>
                <a:cs typeface="Times New Roman" pitchFamily="18" charset="0"/>
              </a:rPr>
              <a:t>vẫn</a:t>
            </a:r>
            <a:r>
              <a:rPr lang="en-US" sz="2000" dirty="0" smtClean="0">
                <a:latin typeface="+mn-lt"/>
                <a:cs typeface="Times New Roman" pitchFamily="18" charset="0"/>
              </a:rPr>
              <a:t> </a:t>
            </a:r>
            <a:r>
              <a:rPr lang="en-US" sz="2000" dirty="0" err="1" smtClean="0">
                <a:latin typeface="+mn-lt"/>
                <a:cs typeface="Times New Roman" pitchFamily="18" charset="0"/>
              </a:rPr>
              <a:t>hoạt</a:t>
            </a:r>
            <a:r>
              <a:rPr lang="en-US" sz="2000" dirty="0" smtClean="0">
                <a:latin typeface="+mn-lt"/>
                <a:cs typeface="Times New Roman" pitchFamily="18" charset="0"/>
              </a:rPr>
              <a:t> </a:t>
            </a:r>
            <a:r>
              <a:rPr lang="en-US" sz="2000" dirty="0" err="1" smtClean="0">
                <a:latin typeface="+mn-lt"/>
                <a:cs typeface="Times New Roman" pitchFamily="18" charset="0"/>
              </a:rPr>
              <a:t>động</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định</a:t>
            </a:r>
            <a:r>
              <a:rPr lang="en-US" sz="2000" dirty="0" smtClean="0">
                <a:latin typeface="+mn-lt"/>
                <a:cs typeface="Times New Roman" pitchFamily="18" charset="0"/>
              </a:rPr>
              <a:t> </a:t>
            </a:r>
            <a:r>
              <a:rPr lang="en-US" sz="2000" dirty="0" err="1" smtClean="0">
                <a:latin typeface="+mn-lt"/>
                <a:cs typeface="Times New Roman" pitchFamily="18" charset="0"/>
              </a:rPr>
              <a:t>tuyến</a:t>
            </a:r>
            <a:r>
              <a:rPr lang="en-US" sz="2000" dirty="0" smtClean="0">
                <a:latin typeface="+mn-lt"/>
                <a:cs typeface="Times New Roman" pitchFamily="18" charset="0"/>
              </a:rPr>
              <a:t> </a:t>
            </a:r>
            <a:r>
              <a:rPr lang="en-US" sz="2000" dirty="0" err="1" smtClean="0">
                <a:latin typeface="+mn-lt"/>
                <a:cs typeface="Times New Roman" pitchFamily="18" charset="0"/>
              </a:rPr>
              <a:t>lại</a:t>
            </a:r>
            <a:r>
              <a:rPr lang="en-US" sz="2000" dirty="0" smtClean="0">
                <a:latin typeface="+mn-lt"/>
                <a:cs typeface="Times New Roman" pitchFamily="18" charset="0"/>
              </a:rPr>
              <a:t> </a:t>
            </a:r>
            <a:r>
              <a:rPr lang="en-US" sz="2000" dirty="0" err="1" smtClean="0">
                <a:latin typeface="+mn-lt"/>
                <a:cs typeface="Times New Roman" pitchFamily="18" charset="0"/>
              </a:rPr>
              <a:t>gói</a:t>
            </a:r>
            <a:r>
              <a:rPr lang="en-US" sz="2000" dirty="0" smtClean="0">
                <a:latin typeface="+mn-lt"/>
                <a:cs typeface="Times New Roman" pitchFamily="18" charset="0"/>
              </a:rPr>
              <a:t> tin.</a:t>
            </a: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Tùy</a:t>
            </a:r>
            <a:r>
              <a:rPr lang="en-US" sz="2000" dirty="0" smtClean="0">
                <a:latin typeface="+mn-lt"/>
                <a:cs typeface="Times New Roman" pitchFamily="18" charset="0"/>
              </a:rPr>
              <a:t> </a:t>
            </a:r>
            <a:r>
              <a:rPr lang="en-US" sz="2000" dirty="0" err="1" smtClean="0">
                <a:latin typeface="+mn-lt"/>
                <a:cs typeface="Times New Roman" pitchFamily="18" charset="0"/>
              </a:rPr>
              <a:t>vào</a:t>
            </a:r>
            <a:r>
              <a:rPr lang="en-US" sz="2000" dirty="0" smtClean="0">
                <a:latin typeface="+mn-lt"/>
                <a:cs typeface="Times New Roman" pitchFamily="18" charset="0"/>
              </a:rPr>
              <a:t> </a:t>
            </a:r>
            <a:r>
              <a:rPr lang="en-US" sz="2000" dirty="0" err="1" smtClean="0">
                <a:latin typeface="+mn-lt"/>
                <a:cs typeface="Times New Roman" pitchFamily="18" charset="0"/>
              </a:rPr>
              <a:t>từng</a:t>
            </a:r>
            <a:r>
              <a:rPr lang="en-US" sz="2000" dirty="0" smtClean="0">
                <a:latin typeface="+mn-lt"/>
                <a:cs typeface="Times New Roman" pitchFamily="18" charset="0"/>
              </a:rPr>
              <a:t> </a:t>
            </a:r>
            <a:r>
              <a:rPr lang="en-US" sz="2000" dirty="0" err="1" smtClean="0">
                <a:latin typeface="+mn-lt"/>
                <a:cs typeface="Times New Roman" pitchFamily="18" charset="0"/>
              </a:rPr>
              <a:t>vị</a:t>
            </a:r>
            <a:r>
              <a:rPr lang="en-US" sz="2000" dirty="0" smtClean="0">
                <a:latin typeface="+mn-lt"/>
                <a:cs typeface="Times New Roman" pitchFamily="18" charset="0"/>
              </a:rPr>
              <a:t> </a:t>
            </a:r>
            <a:r>
              <a:rPr lang="en-US" sz="2000" dirty="0" err="1" smtClean="0">
                <a:latin typeface="+mn-lt"/>
                <a:cs typeface="Times New Roman" pitchFamily="18" charset="0"/>
              </a:rPr>
              <a:t>trí</a:t>
            </a:r>
            <a:r>
              <a:rPr lang="en-US" sz="2000" dirty="0" smtClean="0">
                <a:latin typeface="+mn-lt"/>
                <a:cs typeface="Times New Roman" pitchFamily="18" charset="0"/>
              </a:rPr>
              <a:t> </a:t>
            </a:r>
            <a:r>
              <a:rPr lang="en-US" sz="2000" dirty="0" err="1" smtClean="0">
                <a:latin typeface="+mn-lt"/>
                <a:cs typeface="Times New Roman" pitchFamily="18" charset="0"/>
              </a:rPr>
              <a:t>mà</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có</a:t>
            </a:r>
            <a:r>
              <a:rPr lang="en-US" sz="2000" dirty="0" smtClean="0">
                <a:latin typeface="+mn-lt"/>
                <a:cs typeface="Times New Roman" pitchFamily="18" charset="0"/>
              </a:rPr>
              <a:t> </a:t>
            </a:r>
            <a:r>
              <a:rPr lang="en-US" sz="2000" dirty="0" err="1" smtClean="0">
                <a:latin typeface="+mn-lt"/>
                <a:cs typeface="Times New Roman" pitchFamily="18" charset="0"/>
              </a:rPr>
              <a:t>khả</a:t>
            </a:r>
            <a:r>
              <a:rPr lang="en-US" sz="2000" dirty="0" smtClean="0">
                <a:latin typeface="+mn-lt"/>
                <a:cs typeface="Times New Roman" pitchFamily="18" charset="0"/>
              </a:rPr>
              <a:t> </a:t>
            </a:r>
            <a:r>
              <a:rPr lang="en-US" sz="2000" dirty="0" err="1" smtClean="0">
                <a:latin typeface="+mn-lt"/>
                <a:cs typeface="Times New Roman" pitchFamily="18" charset="0"/>
              </a:rPr>
              <a:t>năng</a:t>
            </a:r>
            <a:r>
              <a:rPr lang="en-US" sz="2000" dirty="0" smtClean="0">
                <a:latin typeface="+mn-lt"/>
                <a:cs typeface="Times New Roman" pitchFamily="18" charset="0"/>
              </a:rPr>
              <a:t> </a:t>
            </a:r>
            <a:r>
              <a:rPr lang="en-US" sz="2000" dirty="0" err="1" smtClean="0">
                <a:latin typeface="+mn-lt"/>
                <a:cs typeface="Times New Roman" pitchFamily="18" charset="0"/>
              </a:rPr>
              <a:t>chịu</a:t>
            </a:r>
            <a:r>
              <a:rPr lang="en-US" sz="2000" dirty="0" smtClean="0">
                <a:latin typeface="+mn-lt"/>
                <a:cs typeface="Times New Roman" pitchFamily="18" charset="0"/>
              </a:rPr>
              <a:t> </a:t>
            </a:r>
            <a:r>
              <a:rPr lang="en-US" sz="2000" dirty="0" err="1" smtClean="0">
                <a:latin typeface="+mn-lt"/>
                <a:cs typeface="Times New Roman" pitchFamily="18" charset="0"/>
              </a:rPr>
              <a:t>lỗi</a:t>
            </a:r>
            <a:r>
              <a:rPr lang="en-US" sz="2000" dirty="0" smtClean="0">
                <a:latin typeface="+mn-lt"/>
                <a:cs typeface="Times New Roman" pitchFamily="18" charset="0"/>
              </a:rPr>
              <a:t> </a:t>
            </a:r>
            <a:r>
              <a:rPr lang="en-US" sz="2000" dirty="0" err="1" smtClean="0">
                <a:latin typeface="+mn-lt"/>
                <a:cs typeface="Times New Roman" pitchFamily="18" charset="0"/>
              </a:rPr>
              <a:t>khác</a:t>
            </a:r>
            <a:r>
              <a:rPr lang="en-US" sz="2000" dirty="0" smtClean="0">
                <a:latin typeface="+mn-lt"/>
                <a:cs typeface="Times New Roman" pitchFamily="18" charset="0"/>
              </a:rPr>
              <a:t> </a:t>
            </a:r>
            <a:r>
              <a:rPr lang="en-US" sz="2000" dirty="0" err="1" smtClean="0">
                <a:latin typeface="+mn-lt"/>
                <a:cs typeface="Times New Roman" pitchFamily="18" charset="0"/>
              </a:rPr>
              <a:t>nhau</a:t>
            </a:r>
            <a:r>
              <a:rPr lang="en-US" sz="2000" dirty="0" smtClean="0">
                <a:latin typeface="+mn-lt"/>
                <a:cs typeface="Times New Roman" pitchFamily="18" charset="0"/>
              </a:rPr>
              <a:t>.</a:t>
            </a:r>
          </a:p>
          <a:p>
            <a:pPr marL="342900" indent="-342900" algn="just" eaLnBrk="1" hangingPunct="1">
              <a:spcBef>
                <a:spcPct val="20000"/>
              </a:spcBef>
              <a:buSzPct val="75000"/>
              <a:buFont typeface="Arial" panose="020B0604020202020204" pitchFamily="34" charset="0"/>
              <a:buChar char="−"/>
              <a:defRPr/>
            </a:pPr>
            <a:endParaRPr lang="en-US" sz="2000" dirty="0" smtClean="0">
              <a:latin typeface="+mn-lt"/>
              <a:cs typeface="Times New Roman" pitchFamily="18" charset="0"/>
            </a:endParaRPr>
          </a:p>
        </p:txBody>
      </p:sp>
    </p:spTree>
    <p:extLst>
      <p:ext uri="{BB962C8B-B14F-4D97-AF65-F5344CB8AC3E}">
        <p14:creationId xmlns:p14="http://schemas.microsoft.com/office/powerpoint/2010/main" val="36078243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35</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j-lt"/>
              </a:rPr>
              <a:t>CHƯƠNG 1 – TỔNG QUAN VỀ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2"/>
              <a:defRPr/>
            </a:pPr>
            <a:r>
              <a:rPr lang="en-US" sz="2800" dirty="0" err="1">
                <a:cs typeface="Times New Roman" pitchFamily="18" charset="0"/>
              </a:rPr>
              <a:t>Cơ</a:t>
            </a:r>
            <a:r>
              <a:rPr lang="en-US" sz="2800" dirty="0">
                <a:cs typeface="Times New Roman" pitchFamily="18" charset="0"/>
              </a:rPr>
              <a:t> </a:t>
            </a:r>
            <a:r>
              <a:rPr lang="en-US" sz="2800" dirty="0" err="1">
                <a:cs typeface="Times New Roman" pitchFamily="18" charset="0"/>
              </a:rPr>
              <a:t>sở</a:t>
            </a:r>
            <a:r>
              <a:rPr lang="en-US" sz="2800" dirty="0">
                <a:cs typeface="Times New Roman" pitchFamily="18" charset="0"/>
              </a:rPr>
              <a:t> </a:t>
            </a:r>
            <a:r>
              <a:rPr lang="en-US" sz="2800" dirty="0" err="1">
                <a:cs typeface="Times New Roman" pitchFamily="18" charset="0"/>
              </a:rPr>
              <a:t>hạ</a:t>
            </a:r>
            <a:r>
              <a:rPr lang="en-US" sz="2800" dirty="0">
                <a:cs typeface="Times New Roman" pitchFamily="18" charset="0"/>
              </a:rPr>
              <a:t> </a:t>
            </a:r>
            <a:r>
              <a:rPr lang="en-US" sz="2800" dirty="0" err="1">
                <a:cs typeface="Times New Roman" pitchFamily="18" charset="0"/>
              </a:rPr>
              <a:t>tầng</a:t>
            </a:r>
            <a:r>
              <a:rPr lang="en-US" sz="2800" dirty="0">
                <a:cs typeface="Times New Roman" pitchFamily="18" charset="0"/>
              </a:rPr>
              <a:t> </a:t>
            </a:r>
            <a:r>
              <a:rPr lang="en-US" sz="2800" dirty="0" err="1">
                <a:cs typeface="Times New Roman" pitchFamily="18" charset="0"/>
              </a:rPr>
              <a:t>và</a:t>
            </a:r>
            <a:r>
              <a:rPr lang="en-US" sz="2800" dirty="0">
                <a:cs typeface="Times New Roman" pitchFamily="18" charset="0"/>
              </a:rPr>
              <a:t> </a:t>
            </a:r>
            <a:r>
              <a:rPr lang="en-US" sz="2800" dirty="0" err="1">
                <a:cs typeface="Times New Roman" pitchFamily="18" charset="0"/>
              </a:rPr>
              <a:t>các</a:t>
            </a:r>
            <a:r>
              <a:rPr lang="en-US" sz="2800" dirty="0">
                <a:cs typeface="Times New Roman" pitchFamily="18" charset="0"/>
              </a:rPr>
              <a:t> </a:t>
            </a:r>
            <a:r>
              <a:rPr lang="en-US" sz="2800" dirty="0" err="1">
                <a:cs typeface="Times New Roman" pitchFamily="18" charset="0"/>
              </a:rPr>
              <a:t>yêu</a:t>
            </a:r>
            <a:r>
              <a:rPr lang="en-US" sz="2800" dirty="0">
                <a:cs typeface="Times New Roman" pitchFamily="18" charset="0"/>
              </a:rPr>
              <a:t> </a:t>
            </a:r>
            <a:r>
              <a:rPr lang="en-US" sz="2800" dirty="0" err="1">
                <a:cs typeface="Times New Roman" pitchFamily="18" charset="0"/>
              </a:rPr>
              <a:t>cầu</a:t>
            </a:r>
            <a:r>
              <a:rPr lang="en-US" sz="2800" dirty="0">
                <a:cs typeface="Times New Roman" pitchFamily="18" charset="0"/>
              </a:rPr>
              <a:t> </a:t>
            </a:r>
            <a:r>
              <a:rPr lang="en-US" sz="2800" dirty="0" err="1">
                <a:cs typeface="Times New Roman" pitchFamily="18" charset="0"/>
              </a:rPr>
              <a:t>của</a:t>
            </a:r>
            <a:r>
              <a:rPr lang="en-US" sz="2800" dirty="0">
                <a:cs typeface="Times New Roman" pitchFamily="18" charset="0"/>
              </a:rPr>
              <a:t> </a:t>
            </a:r>
            <a:r>
              <a:rPr lang="en-US" sz="2800" dirty="0" err="1">
                <a:cs typeface="Times New Roman" pitchFamily="18" charset="0"/>
              </a:rPr>
              <a:t>Mạng</a:t>
            </a:r>
            <a:r>
              <a:rPr lang="en-US" sz="2800" dirty="0">
                <a:cs typeface="Times New Roman" pitchFamily="18" charset="0"/>
              </a:rPr>
              <a:t> </a:t>
            </a:r>
            <a:r>
              <a:rPr lang="en-US" sz="2800" dirty="0" err="1">
                <a:cs typeface="Times New Roman" pitchFamily="18" charset="0"/>
              </a:rPr>
              <a:t>cảm</a:t>
            </a:r>
            <a:r>
              <a:rPr lang="en-US" sz="2800" dirty="0">
                <a:cs typeface="Times New Roman" pitchFamily="18" charset="0"/>
              </a:rPr>
              <a:t> </a:t>
            </a:r>
            <a:r>
              <a:rPr lang="en-US" sz="2800" dirty="0" err="1" smtClean="0">
                <a:cs typeface="Times New Roman" pitchFamily="18" charset="0"/>
              </a:rPr>
              <a:t>biến</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Thời</a:t>
            </a:r>
            <a:r>
              <a:rPr lang="en-US" sz="2000" dirty="0" smtClean="0">
                <a:latin typeface="+mn-lt"/>
                <a:cs typeface="Times New Roman" pitchFamily="18" charset="0"/>
              </a:rPr>
              <a:t> </a:t>
            </a:r>
            <a:r>
              <a:rPr lang="en-US" sz="2000" dirty="0" err="1" smtClean="0">
                <a:latin typeface="+mn-lt"/>
                <a:cs typeface="Times New Roman" pitchFamily="18" charset="0"/>
              </a:rPr>
              <a:t>gian</a:t>
            </a:r>
            <a:r>
              <a:rPr lang="en-US" sz="2000" dirty="0" smtClean="0">
                <a:latin typeface="+mn-lt"/>
                <a:cs typeface="Times New Roman" pitchFamily="18" charset="0"/>
              </a:rPr>
              <a:t> </a:t>
            </a:r>
            <a:r>
              <a:rPr lang="en-US" sz="2000" dirty="0" err="1" smtClean="0">
                <a:latin typeface="+mn-lt"/>
                <a:cs typeface="Times New Roman" pitchFamily="18" charset="0"/>
              </a:rPr>
              <a:t>sử</a:t>
            </a:r>
            <a:r>
              <a:rPr lang="en-US" sz="2000" dirty="0" smtClean="0">
                <a:latin typeface="+mn-lt"/>
                <a:cs typeface="Times New Roman" pitchFamily="18" charset="0"/>
              </a:rPr>
              <a:t> </a:t>
            </a:r>
            <a:r>
              <a:rPr lang="en-US" sz="2000" dirty="0" err="1" smtClean="0">
                <a:latin typeface="+mn-lt"/>
                <a:cs typeface="Times New Roman" pitchFamily="18" charset="0"/>
              </a:rPr>
              <a:t>dụng</a:t>
            </a:r>
            <a:endParaRPr lang="en-US"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Số</a:t>
            </a:r>
            <a:r>
              <a:rPr lang="en-US" sz="2000" dirty="0" smtClean="0">
                <a:latin typeface="+mn-lt"/>
                <a:cs typeface="Times New Roman" pitchFamily="18" charset="0"/>
              </a:rPr>
              <a:t> </a:t>
            </a:r>
            <a:r>
              <a:rPr lang="en-US" sz="2000" dirty="0" err="1" smtClean="0">
                <a:latin typeface="+mn-lt"/>
                <a:cs typeface="Times New Roman" pitchFamily="18" charset="0"/>
              </a:rPr>
              <a:t>lượng</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tương</a:t>
            </a:r>
            <a:r>
              <a:rPr lang="en-US" sz="2000" dirty="0" smtClean="0">
                <a:latin typeface="+mn-lt"/>
                <a:cs typeface="Times New Roman" pitchFamily="18" charset="0"/>
              </a:rPr>
              <a:t> </a:t>
            </a:r>
            <a:r>
              <a:rPr lang="en-US" sz="2000" dirty="0" err="1" smtClean="0">
                <a:latin typeface="+mn-lt"/>
                <a:cs typeface="Times New Roman" pitchFamily="18" charset="0"/>
              </a:rPr>
              <a:t>đối</a:t>
            </a:r>
            <a:r>
              <a:rPr lang="en-US" sz="2000" dirty="0" smtClean="0">
                <a:latin typeface="+mn-lt"/>
                <a:cs typeface="Times New Roman" pitchFamily="18" charset="0"/>
              </a:rPr>
              <a:t> </a:t>
            </a:r>
            <a:r>
              <a:rPr lang="en-US" sz="2000" dirty="0" err="1" smtClean="0">
                <a:latin typeface="+mn-lt"/>
                <a:cs typeface="Times New Roman" pitchFamily="18" charset="0"/>
              </a:rPr>
              <a:t>lớn</a:t>
            </a:r>
            <a:r>
              <a:rPr lang="en-US" sz="2000" dirty="0" smtClean="0">
                <a:latin typeface="+mn-lt"/>
                <a:cs typeface="Times New Roman" pitchFamily="18" charset="0"/>
              </a:rPr>
              <a:t>.</a:t>
            </a:r>
          </a:p>
          <a:p>
            <a:pPr marL="342900" indent="-3429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Mạng </a:t>
            </a:r>
            <a:r>
              <a:rPr lang="vi-VN" sz="2000" dirty="0">
                <a:latin typeface="+mn-lt"/>
                <a:cs typeface="Times New Roman" pitchFamily="18" charset="0"/>
              </a:rPr>
              <a:t>phải đảm bảo tất cả các nhiệm vụ của nó càng lâu càng tốt – định nghĩa phụ thuộc vào ứng </a:t>
            </a:r>
            <a:r>
              <a:rPr lang="vi-VN" sz="2000" dirty="0" smtClean="0">
                <a:latin typeface="+mn-lt"/>
                <a:cs typeface="Times New Roman" pitchFamily="18" charset="0"/>
              </a:rPr>
              <a:t>dụng</a:t>
            </a:r>
            <a:r>
              <a:rPr lang="en-US" sz="2000" dirty="0" smtClean="0">
                <a:latin typeface="+mn-lt"/>
                <a:cs typeface="Times New Roman" pitchFamily="18" charset="0"/>
              </a:rPr>
              <a:t>.</a:t>
            </a:r>
          </a:p>
          <a:p>
            <a:pPr marL="342900" indent="-342900" algn="just" eaLnBrk="1" hangingPunct="1">
              <a:spcBef>
                <a:spcPct val="20000"/>
              </a:spcBef>
              <a:buSzPct val="75000"/>
              <a:buFont typeface="Arial" panose="020B0604020202020204" pitchFamily="34" charset="0"/>
              <a:buChar char="−"/>
              <a:defRPr/>
            </a:pPr>
            <a:r>
              <a:rPr lang="en-US" sz="2000" dirty="0" err="1">
                <a:cs typeface="Times New Roman" pitchFamily="18" charset="0"/>
              </a:rPr>
              <a:t>Các</a:t>
            </a:r>
            <a:r>
              <a:rPr lang="en-US" sz="2000" dirty="0">
                <a:cs typeface="Times New Roman" pitchFamily="18" charset="0"/>
              </a:rPr>
              <a:t> </a:t>
            </a:r>
            <a:r>
              <a:rPr lang="en-US" sz="2000" dirty="0" err="1">
                <a:cs typeface="Times New Roman" pitchFamily="18" charset="0"/>
              </a:rPr>
              <a:t>nút</a:t>
            </a:r>
            <a:r>
              <a:rPr lang="en-US" sz="2000" dirty="0">
                <a:cs typeface="Times New Roman" pitchFamily="18" charset="0"/>
              </a:rPr>
              <a:t> </a:t>
            </a:r>
            <a:r>
              <a:rPr lang="en-US" sz="2000" dirty="0" err="1">
                <a:cs typeface="Times New Roman" pitchFamily="18" charset="0"/>
              </a:rPr>
              <a:t>phải</a:t>
            </a:r>
            <a:r>
              <a:rPr lang="en-US" sz="2000" dirty="0">
                <a:cs typeface="Times New Roman" pitchFamily="18" charset="0"/>
              </a:rPr>
              <a:t> </a:t>
            </a:r>
            <a:r>
              <a:rPr lang="en-US" sz="2000" dirty="0" err="1">
                <a:cs typeface="Times New Roman" pitchFamily="18" charset="0"/>
              </a:rPr>
              <a:t>có</a:t>
            </a:r>
            <a:r>
              <a:rPr lang="en-US" sz="2000" dirty="0">
                <a:cs typeface="Times New Roman" pitchFamily="18" charset="0"/>
              </a:rPr>
              <a:t> chi </a:t>
            </a:r>
            <a:r>
              <a:rPr lang="en-US" sz="2000" dirty="0" err="1">
                <a:cs typeface="Times New Roman" pitchFamily="18" charset="0"/>
              </a:rPr>
              <a:t>phí</a:t>
            </a:r>
            <a:r>
              <a:rPr lang="en-US" sz="2000" dirty="0">
                <a:cs typeface="Times New Roman" pitchFamily="18" charset="0"/>
              </a:rPr>
              <a:t> </a:t>
            </a:r>
            <a:r>
              <a:rPr lang="en-US" sz="2000" dirty="0" err="1">
                <a:cs typeface="Times New Roman" pitchFamily="18" charset="0"/>
              </a:rPr>
              <a:t>rẻ</a:t>
            </a:r>
            <a:r>
              <a:rPr lang="en-US" sz="2000" dirty="0">
                <a:cs typeface="Times New Roman" pitchFamily="18" charset="0"/>
              </a:rPr>
              <a:t> </a:t>
            </a:r>
            <a:r>
              <a:rPr lang="en-US" sz="2000" dirty="0" err="1">
                <a:cs typeface="Times New Roman" pitchFamily="18" charset="0"/>
              </a:rPr>
              <a:t>và</a:t>
            </a:r>
            <a:r>
              <a:rPr lang="en-US" sz="2000" dirty="0">
                <a:cs typeface="Times New Roman" pitchFamily="18" charset="0"/>
              </a:rPr>
              <a:t> </a:t>
            </a:r>
            <a:r>
              <a:rPr lang="en-US" sz="2000" dirty="0" err="1">
                <a:cs typeface="Times New Roman" pitchFamily="18" charset="0"/>
              </a:rPr>
              <a:t>thời</a:t>
            </a:r>
            <a:r>
              <a:rPr lang="en-US" sz="2000" dirty="0">
                <a:cs typeface="Times New Roman" pitchFamily="18" charset="0"/>
              </a:rPr>
              <a:t> </a:t>
            </a:r>
            <a:r>
              <a:rPr lang="en-US" sz="2000" dirty="0" err="1">
                <a:cs typeface="Times New Roman" pitchFamily="18" charset="0"/>
              </a:rPr>
              <a:t>gian</a:t>
            </a:r>
            <a:r>
              <a:rPr lang="en-US" sz="2000" dirty="0">
                <a:cs typeface="Times New Roman" pitchFamily="18" charset="0"/>
              </a:rPr>
              <a:t> </a:t>
            </a:r>
            <a:r>
              <a:rPr lang="en-US" sz="2000" dirty="0" err="1">
                <a:cs typeface="Times New Roman" pitchFamily="18" charset="0"/>
              </a:rPr>
              <a:t>hoạt</a:t>
            </a:r>
            <a:r>
              <a:rPr lang="en-US" sz="2000" dirty="0">
                <a:cs typeface="Times New Roman" pitchFamily="18" charset="0"/>
              </a:rPr>
              <a:t> </a:t>
            </a:r>
            <a:r>
              <a:rPr lang="en-US" sz="2000" dirty="0" err="1">
                <a:cs typeface="Times New Roman" pitchFamily="18" charset="0"/>
              </a:rPr>
              <a:t>động</a:t>
            </a:r>
            <a:r>
              <a:rPr lang="en-US" sz="2000" dirty="0">
                <a:cs typeface="Times New Roman" pitchFamily="18" charset="0"/>
              </a:rPr>
              <a:t> </a:t>
            </a:r>
            <a:r>
              <a:rPr lang="en-US" sz="2000" dirty="0" err="1">
                <a:cs typeface="Times New Roman" pitchFamily="18" charset="0"/>
              </a:rPr>
              <a:t>đủ</a:t>
            </a:r>
            <a:r>
              <a:rPr lang="en-US" sz="2000" dirty="0">
                <a:cs typeface="Times New Roman" pitchFamily="18" charset="0"/>
              </a:rPr>
              <a:t> </a:t>
            </a:r>
            <a:r>
              <a:rPr lang="en-US" sz="2000" dirty="0" err="1">
                <a:cs typeface="Times New Roman" pitchFamily="18" charset="0"/>
              </a:rPr>
              <a:t>lâu</a:t>
            </a:r>
            <a:r>
              <a:rPr lang="en-US" sz="2000" dirty="0" smtClean="0">
                <a:cs typeface="Times New Roman" pitchFamily="18" charset="0"/>
              </a:rPr>
              <a:t>.</a:t>
            </a:r>
            <a:endParaRPr lang="en-US"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Thời </a:t>
            </a:r>
            <a:r>
              <a:rPr lang="vi-VN" sz="2000" dirty="0">
                <a:latin typeface="+mn-lt"/>
                <a:cs typeface="Times New Roman" pitchFamily="18" charset="0"/>
              </a:rPr>
              <a:t>gian tồn tại của các nút riêng lẻ không thực sự quan </a:t>
            </a:r>
            <a:r>
              <a:rPr lang="vi-VN" sz="2000" dirty="0" smtClean="0">
                <a:latin typeface="+mn-lt"/>
                <a:cs typeface="Times New Roman" pitchFamily="18" charset="0"/>
              </a:rPr>
              <a:t>trọng</a:t>
            </a:r>
            <a:r>
              <a:rPr lang="en-US" sz="2000" dirty="0" smtClean="0">
                <a:latin typeface="+mn-lt"/>
                <a:cs typeface="Times New Roman" pitchFamily="18" charset="0"/>
              </a:rPr>
              <a:t>.</a:t>
            </a:r>
          </a:p>
          <a:p>
            <a:pPr marL="342900" indent="-3429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Nhưng </a:t>
            </a:r>
            <a:r>
              <a:rPr lang="vi-VN" sz="2000" dirty="0">
                <a:latin typeface="+mn-lt"/>
                <a:cs typeface="Times New Roman" pitchFamily="18" charset="0"/>
              </a:rPr>
              <a:t>thường được đối xử một cách tương đương như thời gian tồn tại của </a:t>
            </a:r>
            <a:r>
              <a:rPr lang="vi-VN" sz="2000" dirty="0" smtClean="0">
                <a:latin typeface="+mn-lt"/>
                <a:cs typeface="Times New Roman" pitchFamily="18" charset="0"/>
              </a:rPr>
              <a:t>mạng</a:t>
            </a:r>
            <a:r>
              <a:rPr lang="en-US" sz="2000" dirty="0" smtClean="0">
                <a:latin typeface="+mn-lt"/>
                <a:cs typeface="Times New Roman" pitchFamily="18" charset="0"/>
              </a:rPr>
              <a:t>.</a:t>
            </a:r>
          </a:p>
          <a:p>
            <a:pPr marL="342900" indent="-342900" algn="just" eaLnBrk="1" hangingPunct="1">
              <a:spcBef>
                <a:spcPct val="20000"/>
              </a:spcBef>
              <a:buSzPct val="75000"/>
              <a:buFont typeface="Arial" panose="020B0604020202020204" pitchFamily="34" charset="0"/>
              <a:buChar char="−"/>
              <a:defRPr/>
            </a:pPr>
            <a:endParaRPr lang="en-US"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endParaRPr lang="en-US" sz="2000" dirty="0" smtClean="0">
              <a:latin typeface="+mn-lt"/>
              <a:cs typeface="Times New Roman" pitchFamily="18" charset="0"/>
            </a:endParaRPr>
          </a:p>
        </p:txBody>
      </p:sp>
    </p:spTree>
    <p:extLst>
      <p:ext uri="{BB962C8B-B14F-4D97-AF65-F5344CB8AC3E}">
        <p14:creationId xmlns:p14="http://schemas.microsoft.com/office/powerpoint/2010/main" val="25639195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36</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j-lt"/>
              </a:rPr>
              <a:t>CHƯƠNG 1 – TỔNG QUAN VỀ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2"/>
              <a:defRPr/>
            </a:pPr>
            <a:r>
              <a:rPr lang="en-US" sz="2800" dirty="0" err="1">
                <a:cs typeface="Times New Roman" pitchFamily="18" charset="0"/>
              </a:rPr>
              <a:t>Cơ</a:t>
            </a:r>
            <a:r>
              <a:rPr lang="en-US" sz="2800" dirty="0">
                <a:cs typeface="Times New Roman" pitchFamily="18" charset="0"/>
              </a:rPr>
              <a:t> </a:t>
            </a:r>
            <a:r>
              <a:rPr lang="en-US" sz="2800" dirty="0" err="1">
                <a:cs typeface="Times New Roman" pitchFamily="18" charset="0"/>
              </a:rPr>
              <a:t>sở</a:t>
            </a:r>
            <a:r>
              <a:rPr lang="en-US" sz="2800" dirty="0">
                <a:cs typeface="Times New Roman" pitchFamily="18" charset="0"/>
              </a:rPr>
              <a:t> </a:t>
            </a:r>
            <a:r>
              <a:rPr lang="en-US" sz="2800" dirty="0" err="1">
                <a:cs typeface="Times New Roman" pitchFamily="18" charset="0"/>
              </a:rPr>
              <a:t>hạ</a:t>
            </a:r>
            <a:r>
              <a:rPr lang="en-US" sz="2800" dirty="0">
                <a:cs typeface="Times New Roman" pitchFamily="18" charset="0"/>
              </a:rPr>
              <a:t> </a:t>
            </a:r>
            <a:r>
              <a:rPr lang="en-US" sz="2800" dirty="0" err="1">
                <a:cs typeface="Times New Roman" pitchFamily="18" charset="0"/>
              </a:rPr>
              <a:t>tầng</a:t>
            </a:r>
            <a:r>
              <a:rPr lang="en-US" sz="2800" dirty="0">
                <a:cs typeface="Times New Roman" pitchFamily="18" charset="0"/>
              </a:rPr>
              <a:t> </a:t>
            </a:r>
            <a:r>
              <a:rPr lang="en-US" sz="2800" dirty="0" err="1">
                <a:cs typeface="Times New Roman" pitchFamily="18" charset="0"/>
              </a:rPr>
              <a:t>và</a:t>
            </a:r>
            <a:r>
              <a:rPr lang="en-US" sz="2800" dirty="0">
                <a:cs typeface="Times New Roman" pitchFamily="18" charset="0"/>
              </a:rPr>
              <a:t> </a:t>
            </a:r>
            <a:r>
              <a:rPr lang="en-US" sz="2800" dirty="0" err="1">
                <a:cs typeface="Times New Roman" pitchFamily="18" charset="0"/>
              </a:rPr>
              <a:t>các</a:t>
            </a:r>
            <a:r>
              <a:rPr lang="en-US" sz="2800" dirty="0">
                <a:cs typeface="Times New Roman" pitchFamily="18" charset="0"/>
              </a:rPr>
              <a:t> </a:t>
            </a:r>
            <a:r>
              <a:rPr lang="en-US" sz="2800" dirty="0" err="1">
                <a:cs typeface="Times New Roman" pitchFamily="18" charset="0"/>
              </a:rPr>
              <a:t>yêu</a:t>
            </a:r>
            <a:r>
              <a:rPr lang="en-US" sz="2800" dirty="0">
                <a:cs typeface="Times New Roman" pitchFamily="18" charset="0"/>
              </a:rPr>
              <a:t> </a:t>
            </a:r>
            <a:r>
              <a:rPr lang="en-US" sz="2800" dirty="0" err="1">
                <a:cs typeface="Times New Roman" pitchFamily="18" charset="0"/>
              </a:rPr>
              <a:t>cầu</a:t>
            </a:r>
            <a:r>
              <a:rPr lang="en-US" sz="2800" dirty="0">
                <a:cs typeface="Times New Roman" pitchFamily="18" charset="0"/>
              </a:rPr>
              <a:t> </a:t>
            </a:r>
            <a:r>
              <a:rPr lang="en-US" sz="2800" dirty="0" err="1">
                <a:cs typeface="Times New Roman" pitchFamily="18" charset="0"/>
              </a:rPr>
              <a:t>của</a:t>
            </a:r>
            <a:r>
              <a:rPr lang="en-US" sz="2800" dirty="0">
                <a:cs typeface="Times New Roman" pitchFamily="18" charset="0"/>
              </a:rPr>
              <a:t> </a:t>
            </a:r>
            <a:r>
              <a:rPr lang="en-US" sz="2800" dirty="0" err="1">
                <a:cs typeface="Times New Roman" pitchFamily="18" charset="0"/>
              </a:rPr>
              <a:t>Mạng</a:t>
            </a:r>
            <a:r>
              <a:rPr lang="en-US" sz="2800" dirty="0">
                <a:cs typeface="Times New Roman" pitchFamily="18" charset="0"/>
              </a:rPr>
              <a:t> </a:t>
            </a:r>
            <a:r>
              <a:rPr lang="en-US" sz="2800" dirty="0" err="1">
                <a:cs typeface="Times New Roman" pitchFamily="18" charset="0"/>
              </a:rPr>
              <a:t>cảm</a:t>
            </a:r>
            <a:r>
              <a:rPr lang="en-US" sz="2800" dirty="0">
                <a:cs typeface="Times New Roman" pitchFamily="18" charset="0"/>
              </a:rPr>
              <a:t> </a:t>
            </a:r>
            <a:r>
              <a:rPr lang="en-US" sz="2800" dirty="0" err="1" smtClean="0">
                <a:cs typeface="Times New Roman" pitchFamily="18" charset="0"/>
              </a:rPr>
              <a:t>biến</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Khả</a:t>
            </a:r>
            <a:r>
              <a:rPr lang="en-US" sz="2000" dirty="0" smtClean="0">
                <a:latin typeface="+mn-lt"/>
                <a:cs typeface="Times New Roman" pitchFamily="18" charset="0"/>
              </a:rPr>
              <a:t> </a:t>
            </a:r>
            <a:r>
              <a:rPr lang="en-US" sz="2000" dirty="0" err="1" smtClean="0">
                <a:latin typeface="+mn-lt"/>
                <a:cs typeface="Times New Roman" pitchFamily="18" charset="0"/>
              </a:rPr>
              <a:t>năng</a:t>
            </a:r>
            <a:r>
              <a:rPr lang="en-US" sz="2000" dirty="0" smtClean="0">
                <a:latin typeface="+mn-lt"/>
                <a:cs typeface="Times New Roman" pitchFamily="18" charset="0"/>
              </a:rPr>
              <a:t> </a:t>
            </a:r>
            <a:r>
              <a:rPr lang="en-US" sz="2000" dirty="0" err="1" smtClean="0">
                <a:latin typeface="+mn-lt"/>
                <a:cs typeface="Times New Roman" pitchFamily="18" charset="0"/>
              </a:rPr>
              <a:t>mở</a:t>
            </a:r>
            <a:r>
              <a:rPr lang="en-US" sz="2000" dirty="0" smtClean="0">
                <a:latin typeface="+mn-lt"/>
                <a:cs typeface="Times New Roman" pitchFamily="18" charset="0"/>
              </a:rPr>
              <a:t> </a:t>
            </a:r>
            <a:r>
              <a:rPr lang="en-US" sz="2000" dirty="0" err="1" smtClean="0">
                <a:latin typeface="+mn-lt"/>
                <a:cs typeface="Times New Roman" pitchFamily="18" charset="0"/>
              </a:rPr>
              <a:t>rộng</a:t>
            </a:r>
            <a:endParaRPr lang="en-US" sz="2000" dirty="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Hỗ</a:t>
            </a:r>
            <a:r>
              <a:rPr lang="en-US" sz="2000" dirty="0" smtClean="0">
                <a:latin typeface="+mn-lt"/>
                <a:cs typeface="Times New Roman" pitchFamily="18" charset="0"/>
              </a:rPr>
              <a:t> </a:t>
            </a:r>
            <a:r>
              <a:rPr lang="en-US" sz="2000" dirty="0" err="1" smtClean="0">
                <a:latin typeface="+mn-lt"/>
                <a:cs typeface="Times New Roman" pitchFamily="18" charset="0"/>
              </a:rPr>
              <a:t>trợ</a:t>
            </a:r>
            <a:r>
              <a:rPr lang="en-US" sz="2000" dirty="0" smtClean="0">
                <a:latin typeface="+mn-lt"/>
                <a:cs typeface="Times New Roman" pitchFamily="18" charset="0"/>
              </a:rPr>
              <a:t> </a:t>
            </a:r>
            <a:r>
              <a:rPr lang="en-US" sz="2000" dirty="0" err="1" smtClean="0">
                <a:latin typeface="+mn-lt"/>
                <a:cs typeface="Times New Roman" pitchFamily="18" charset="0"/>
              </a:rPr>
              <a:t>một</a:t>
            </a:r>
            <a:r>
              <a:rPr lang="en-US" sz="2000" dirty="0" smtClean="0">
                <a:latin typeface="+mn-lt"/>
                <a:cs typeface="Times New Roman" pitchFamily="18" charset="0"/>
              </a:rPr>
              <a:t> </a:t>
            </a:r>
            <a:r>
              <a:rPr lang="en-US" sz="2000" dirty="0" err="1" smtClean="0">
                <a:latin typeface="+mn-lt"/>
                <a:cs typeface="Times New Roman" pitchFamily="18" charset="0"/>
              </a:rPr>
              <a:t>số</a:t>
            </a:r>
            <a:r>
              <a:rPr lang="en-US" sz="2000" dirty="0" smtClean="0">
                <a:latin typeface="+mn-lt"/>
                <a:cs typeface="Times New Roman" pitchFamily="18" charset="0"/>
              </a:rPr>
              <a:t> </a:t>
            </a:r>
            <a:r>
              <a:rPr lang="en-US" sz="2000" dirty="0" err="1" smtClean="0">
                <a:latin typeface="+mn-lt"/>
                <a:cs typeface="Times New Roman" pitchFamily="18" charset="0"/>
              </a:rPr>
              <a:t>lượng</a:t>
            </a:r>
            <a:r>
              <a:rPr lang="en-US" sz="2000" dirty="0" smtClean="0">
                <a:latin typeface="+mn-lt"/>
                <a:cs typeface="Times New Roman" pitchFamily="18" charset="0"/>
              </a:rPr>
              <a:t> </a:t>
            </a:r>
            <a:r>
              <a:rPr lang="en-US" sz="2000" dirty="0" err="1" smtClean="0">
                <a:latin typeface="+mn-lt"/>
                <a:cs typeface="Times New Roman" pitchFamily="18" charset="0"/>
              </a:rPr>
              <a:t>lớn</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a:latin typeface="+mn-lt"/>
                <a:cs typeface="Times New Roman" pitchFamily="18" charset="0"/>
              </a:rPr>
              <a:t>.</a:t>
            </a:r>
            <a:endParaRPr lang="en-US"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Quy</a:t>
            </a:r>
            <a:r>
              <a:rPr lang="en-US" sz="2000" dirty="0" smtClean="0">
                <a:latin typeface="+mn-lt"/>
                <a:cs typeface="Times New Roman" pitchFamily="18" charset="0"/>
              </a:rPr>
              <a:t> </a:t>
            </a:r>
            <a:r>
              <a:rPr lang="en-US" sz="2000" dirty="0" err="1" smtClean="0">
                <a:latin typeface="+mn-lt"/>
                <a:cs typeface="Times New Roman" pitchFamily="18" charset="0"/>
              </a:rPr>
              <a:t>mô</a:t>
            </a:r>
            <a:r>
              <a:rPr lang="en-US" sz="2000" dirty="0" smtClean="0">
                <a:latin typeface="+mn-lt"/>
                <a:cs typeface="Times New Roman" pitchFamily="18" charset="0"/>
              </a:rPr>
              <a:t> </a:t>
            </a:r>
            <a:r>
              <a:rPr lang="en-US" sz="2000" dirty="0" err="1" smtClean="0">
                <a:latin typeface="+mn-lt"/>
                <a:cs typeface="Times New Roman" pitchFamily="18" charset="0"/>
              </a:rPr>
              <a:t>có</a:t>
            </a:r>
            <a:r>
              <a:rPr lang="en-US" sz="2000" dirty="0" smtClean="0">
                <a:latin typeface="+mn-lt"/>
                <a:cs typeface="Times New Roman" pitchFamily="18" charset="0"/>
              </a:rPr>
              <a:t> </a:t>
            </a:r>
            <a:r>
              <a:rPr lang="en-US" sz="2000" dirty="0" err="1" smtClean="0">
                <a:latin typeface="+mn-lt"/>
                <a:cs typeface="Times New Roman" pitchFamily="18" charset="0"/>
              </a:rPr>
              <a:t>thể</a:t>
            </a:r>
            <a:r>
              <a:rPr lang="en-US" sz="2000" dirty="0" smtClean="0">
                <a:latin typeface="+mn-lt"/>
                <a:cs typeface="Times New Roman" pitchFamily="18" charset="0"/>
              </a:rPr>
              <a:t> </a:t>
            </a:r>
            <a:r>
              <a:rPr lang="en-US" sz="2000" dirty="0" err="1" smtClean="0">
                <a:latin typeface="+mn-lt"/>
                <a:cs typeface="Times New Roman" pitchFamily="18" charset="0"/>
              </a:rPr>
              <a:t>lên</a:t>
            </a:r>
            <a:r>
              <a:rPr lang="en-US" sz="2000" dirty="0" smtClean="0">
                <a:latin typeface="+mn-lt"/>
                <a:cs typeface="Times New Roman" pitchFamily="18" charset="0"/>
              </a:rPr>
              <a:t> </a:t>
            </a:r>
            <a:r>
              <a:rPr lang="en-US" sz="2000" dirty="0" err="1" smtClean="0">
                <a:latin typeface="+mn-lt"/>
                <a:cs typeface="Times New Roman" pitchFamily="18" charset="0"/>
              </a:rPr>
              <a:t>đến</a:t>
            </a:r>
            <a:r>
              <a:rPr lang="en-US" sz="2000" dirty="0" smtClean="0">
                <a:latin typeface="+mn-lt"/>
                <a:cs typeface="Times New Roman" pitchFamily="18" charset="0"/>
              </a:rPr>
              <a:t> </a:t>
            </a:r>
            <a:r>
              <a:rPr lang="en-US" sz="2000" dirty="0" err="1" smtClean="0">
                <a:latin typeface="+mn-lt"/>
                <a:cs typeface="Times New Roman" pitchFamily="18" charset="0"/>
              </a:rPr>
              <a:t>hàng</a:t>
            </a:r>
            <a:r>
              <a:rPr lang="en-US" sz="2000" dirty="0" smtClean="0">
                <a:latin typeface="+mn-lt"/>
                <a:cs typeface="Times New Roman" pitchFamily="18" charset="0"/>
              </a:rPr>
              <a:t> </a:t>
            </a:r>
            <a:r>
              <a:rPr lang="en-US" sz="2000" dirty="0" err="1" smtClean="0">
                <a:latin typeface="+mn-lt"/>
                <a:cs typeface="Times New Roman" pitchFamily="18" charset="0"/>
              </a:rPr>
              <a:t>trăm</a:t>
            </a:r>
            <a:r>
              <a:rPr lang="en-US" sz="2000" dirty="0" smtClean="0">
                <a:latin typeface="+mn-lt"/>
                <a:cs typeface="Times New Roman" pitchFamily="18" charset="0"/>
              </a:rPr>
              <a:t> </a:t>
            </a:r>
            <a:r>
              <a:rPr lang="en-US" sz="2000" dirty="0" err="1" smtClean="0">
                <a:latin typeface="+mn-lt"/>
                <a:cs typeface="Times New Roman" pitchFamily="18" charset="0"/>
              </a:rPr>
              <a:t>hàng</a:t>
            </a:r>
            <a:r>
              <a:rPr lang="en-US" sz="2000" dirty="0" smtClean="0">
                <a:latin typeface="+mn-lt"/>
                <a:cs typeface="Times New Roman" pitchFamily="18" charset="0"/>
              </a:rPr>
              <a:t> </a:t>
            </a:r>
            <a:r>
              <a:rPr lang="en-US" sz="2000" dirty="0" err="1" smtClean="0">
                <a:latin typeface="+mn-lt"/>
                <a:cs typeface="Times New Roman" pitchFamily="18" charset="0"/>
              </a:rPr>
              <a:t>nghìn</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a:t>
            </a: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Khi</a:t>
            </a:r>
            <a:r>
              <a:rPr lang="en-US" sz="2000" dirty="0" smtClean="0">
                <a:latin typeface="+mn-lt"/>
                <a:cs typeface="Times New Roman" pitchFamily="18" charset="0"/>
              </a:rPr>
              <a:t> </a:t>
            </a:r>
            <a:r>
              <a:rPr lang="en-US" sz="2000" dirty="0" err="1" smtClean="0">
                <a:latin typeface="+mn-lt"/>
                <a:cs typeface="Times New Roman" pitchFamily="18" charset="0"/>
              </a:rPr>
              <a:t>thiết</a:t>
            </a:r>
            <a:r>
              <a:rPr lang="en-US" sz="2000" dirty="0" smtClean="0">
                <a:latin typeface="+mn-lt"/>
                <a:cs typeface="Times New Roman" pitchFamily="18" charset="0"/>
              </a:rPr>
              <a:t> </a:t>
            </a:r>
            <a:r>
              <a:rPr lang="en-US" sz="2000" dirty="0" err="1" smtClean="0">
                <a:latin typeface="+mn-lt"/>
                <a:cs typeface="Times New Roman" pitchFamily="18" charset="0"/>
              </a:rPr>
              <a:t>kế</a:t>
            </a:r>
            <a:r>
              <a:rPr lang="en-US" sz="2000" dirty="0" smtClean="0">
                <a:latin typeface="+mn-lt"/>
                <a:cs typeface="Times New Roman" pitchFamily="18" charset="0"/>
              </a:rPr>
              <a:t> </a:t>
            </a:r>
            <a:r>
              <a:rPr lang="en-US" sz="2000" dirty="0" err="1" smtClean="0">
                <a:latin typeface="+mn-lt"/>
                <a:cs typeface="Times New Roman" pitchFamily="18" charset="0"/>
              </a:rPr>
              <a:t>mạng</a:t>
            </a:r>
            <a:r>
              <a:rPr lang="en-US" sz="2000" dirty="0" smtClean="0">
                <a:latin typeface="+mn-lt"/>
                <a:cs typeface="Times New Roman" pitchFamily="18" charset="0"/>
              </a:rPr>
              <a:t> </a:t>
            </a:r>
            <a:r>
              <a:rPr lang="en-US" sz="2000" dirty="0" err="1" smtClean="0">
                <a:latin typeface="+mn-lt"/>
                <a:cs typeface="Times New Roman" pitchFamily="18" charset="0"/>
              </a:rPr>
              <a:t>cần</a:t>
            </a:r>
            <a:r>
              <a:rPr lang="en-US" sz="2000" dirty="0" smtClean="0">
                <a:latin typeface="+mn-lt"/>
                <a:cs typeface="Times New Roman" pitchFamily="18" charset="0"/>
              </a:rPr>
              <a:t> </a:t>
            </a:r>
            <a:r>
              <a:rPr lang="en-US" sz="2000" dirty="0" err="1" smtClean="0">
                <a:latin typeface="+mn-lt"/>
                <a:cs typeface="Times New Roman" pitchFamily="18" charset="0"/>
              </a:rPr>
              <a:t>tính</a:t>
            </a:r>
            <a:r>
              <a:rPr lang="en-US" sz="2000" dirty="0" smtClean="0">
                <a:latin typeface="+mn-lt"/>
                <a:cs typeface="Times New Roman" pitchFamily="18" charset="0"/>
              </a:rPr>
              <a:t> </a:t>
            </a:r>
            <a:r>
              <a:rPr lang="en-US" sz="2000" dirty="0" err="1" smtClean="0">
                <a:latin typeface="+mn-lt"/>
                <a:cs typeface="Times New Roman" pitchFamily="18" charset="0"/>
              </a:rPr>
              <a:t>đến</a:t>
            </a:r>
            <a:r>
              <a:rPr lang="en-US" sz="2000" dirty="0" smtClean="0">
                <a:latin typeface="+mn-lt"/>
                <a:cs typeface="Times New Roman" pitchFamily="18" charset="0"/>
              </a:rPr>
              <a:t> </a:t>
            </a:r>
            <a:r>
              <a:rPr lang="en-US" sz="2000" dirty="0" err="1" smtClean="0">
                <a:latin typeface="+mn-lt"/>
                <a:cs typeface="Times New Roman" pitchFamily="18" charset="0"/>
              </a:rPr>
              <a:t>phương</a:t>
            </a:r>
            <a:r>
              <a:rPr lang="en-US" sz="2000" dirty="0" smtClean="0">
                <a:latin typeface="+mn-lt"/>
                <a:cs typeface="Times New Roman" pitchFamily="18" charset="0"/>
              </a:rPr>
              <a:t> </a:t>
            </a:r>
            <a:r>
              <a:rPr lang="en-US" sz="2000" dirty="0" err="1" smtClean="0">
                <a:latin typeface="+mn-lt"/>
                <a:cs typeface="Times New Roman" pitchFamily="18" charset="0"/>
              </a:rPr>
              <a:t>án</a:t>
            </a:r>
            <a:r>
              <a:rPr lang="en-US" sz="2000" dirty="0" smtClean="0">
                <a:latin typeface="+mn-lt"/>
                <a:cs typeface="Times New Roman" pitchFamily="18" charset="0"/>
              </a:rPr>
              <a:t> </a:t>
            </a:r>
            <a:r>
              <a:rPr lang="en-US" sz="2000" dirty="0" err="1" smtClean="0">
                <a:latin typeface="+mn-lt"/>
                <a:cs typeface="Times New Roman" pitchFamily="18" charset="0"/>
              </a:rPr>
              <a:t>mở</a:t>
            </a:r>
            <a:r>
              <a:rPr lang="en-US" sz="2000" dirty="0" smtClean="0">
                <a:latin typeface="+mn-lt"/>
                <a:cs typeface="Times New Roman" pitchFamily="18" charset="0"/>
              </a:rPr>
              <a:t> </a:t>
            </a:r>
            <a:r>
              <a:rPr lang="en-US" sz="2000" dirty="0" err="1" smtClean="0">
                <a:latin typeface="+mn-lt"/>
                <a:cs typeface="Times New Roman" pitchFamily="18" charset="0"/>
              </a:rPr>
              <a:t>rộng</a:t>
            </a:r>
            <a:r>
              <a:rPr lang="en-US" sz="2000" dirty="0" smtClean="0">
                <a:latin typeface="+mn-lt"/>
                <a:cs typeface="Times New Roman" pitchFamily="18" charset="0"/>
              </a:rPr>
              <a:t> </a:t>
            </a:r>
            <a:r>
              <a:rPr lang="en-US" sz="2000" dirty="0" err="1" smtClean="0">
                <a:latin typeface="+mn-lt"/>
                <a:cs typeface="Times New Roman" pitchFamily="18" charset="0"/>
              </a:rPr>
              <a:t>phạm</a:t>
            </a:r>
            <a:r>
              <a:rPr lang="en-US" sz="2000" dirty="0" smtClean="0">
                <a:latin typeface="+mn-lt"/>
                <a:cs typeface="Times New Roman" pitchFamily="18" charset="0"/>
              </a:rPr>
              <a:t> vi </a:t>
            </a:r>
            <a:r>
              <a:rPr lang="en-US" sz="2000" dirty="0" err="1" smtClean="0">
                <a:latin typeface="+mn-lt"/>
                <a:cs typeface="Times New Roman" pitchFamily="18" charset="0"/>
              </a:rPr>
              <a:t>khi</a:t>
            </a:r>
            <a:r>
              <a:rPr lang="en-US" sz="2000" dirty="0" smtClean="0">
                <a:latin typeface="+mn-lt"/>
                <a:cs typeface="Times New Roman" pitchFamily="18" charset="0"/>
              </a:rPr>
              <a:t> </a:t>
            </a:r>
            <a:r>
              <a:rPr lang="en-US" sz="2000" dirty="0" err="1" smtClean="0">
                <a:latin typeface="+mn-lt"/>
                <a:cs typeface="Times New Roman" pitchFamily="18" charset="0"/>
              </a:rPr>
              <a:t>cần</a:t>
            </a:r>
            <a:r>
              <a:rPr lang="en-US" sz="2000" dirty="0" smtClean="0">
                <a:latin typeface="+mn-lt"/>
                <a:cs typeface="Times New Roman" pitchFamily="18" charset="0"/>
              </a:rPr>
              <a:t>.</a:t>
            </a: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Số</a:t>
            </a:r>
            <a:r>
              <a:rPr lang="en-US" sz="2000" dirty="0" smtClean="0">
                <a:latin typeface="+mn-lt"/>
                <a:cs typeface="Times New Roman" pitchFamily="18" charset="0"/>
              </a:rPr>
              <a:t> </a:t>
            </a:r>
            <a:r>
              <a:rPr lang="en-US" sz="2000" dirty="0" err="1" smtClean="0">
                <a:latin typeface="+mn-lt"/>
                <a:cs typeface="Times New Roman" pitchFamily="18" charset="0"/>
              </a:rPr>
              <a:t>lượng</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định</a:t>
            </a:r>
            <a:r>
              <a:rPr lang="en-US" sz="2000" dirty="0" smtClean="0">
                <a:latin typeface="+mn-lt"/>
                <a:cs typeface="Times New Roman" pitchFamily="18" charset="0"/>
              </a:rPr>
              <a:t> </a:t>
            </a:r>
            <a:r>
              <a:rPr lang="en-US" sz="2000" dirty="0" err="1" smtClean="0">
                <a:latin typeface="+mn-lt"/>
                <a:cs typeface="Times New Roman" pitchFamily="18" charset="0"/>
              </a:rPr>
              <a:t>vị</a:t>
            </a:r>
            <a:r>
              <a:rPr lang="en-US" sz="2000" dirty="0" smtClean="0">
                <a:latin typeface="+mn-lt"/>
                <a:cs typeface="Times New Roman" pitchFamily="18" charset="0"/>
              </a:rPr>
              <a:t> GPS </a:t>
            </a:r>
            <a:r>
              <a:rPr lang="en-US" sz="2000" dirty="0" err="1" smtClean="0">
                <a:latin typeface="+mn-lt"/>
                <a:cs typeface="Times New Roman" pitchFamily="18" charset="0"/>
              </a:rPr>
              <a:t>cần</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quan</a:t>
            </a:r>
            <a:r>
              <a:rPr lang="en-US" sz="2000" dirty="0" smtClean="0">
                <a:latin typeface="+mn-lt"/>
                <a:cs typeface="Times New Roman" pitchFamily="18" charset="0"/>
              </a:rPr>
              <a:t> </a:t>
            </a:r>
            <a:r>
              <a:rPr lang="en-US" sz="2000" dirty="0" err="1" smtClean="0">
                <a:latin typeface="+mn-lt"/>
                <a:cs typeface="Times New Roman" pitchFamily="18" charset="0"/>
              </a:rPr>
              <a:t>tâm</a:t>
            </a:r>
            <a:r>
              <a:rPr lang="en-US" sz="2000" dirty="0" smtClean="0">
                <a:latin typeface="+mn-lt"/>
                <a:cs typeface="Times New Roman" pitchFamily="18" charset="0"/>
              </a:rPr>
              <a:t> </a:t>
            </a:r>
            <a:r>
              <a:rPr lang="en-US" sz="2000" dirty="0" err="1" smtClean="0">
                <a:latin typeface="+mn-lt"/>
                <a:cs typeface="Times New Roman" pitchFamily="18" charset="0"/>
              </a:rPr>
              <a:t>khi</a:t>
            </a:r>
            <a:r>
              <a:rPr lang="en-US" sz="2000" dirty="0" smtClean="0">
                <a:latin typeface="+mn-lt"/>
                <a:cs typeface="Times New Roman" pitchFamily="18" charset="0"/>
              </a:rPr>
              <a:t> </a:t>
            </a:r>
            <a:r>
              <a:rPr lang="en-US" sz="2000" dirty="0" err="1" smtClean="0">
                <a:latin typeface="+mn-lt"/>
                <a:cs typeface="Times New Roman" pitchFamily="18" charset="0"/>
              </a:rPr>
              <a:t>mở</a:t>
            </a:r>
            <a:r>
              <a:rPr lang="en-US" sz="2000" dirty="0" smtClean="0">
                <a:latin typeface="+mn-lt"/>
                <a:cs typeface="Times New Roman" pitchFamily="18" charset="0"/>
              </a:rPr>
              <a:t> </a:t>
            </a:r>
            <a:r>
              <a:rPr lang="en-US" sz="2000" dirty="0" err="1" smtClean="0">
                <a:latin typeface="+mn-lt"/>
                <a:cs typeface="Times New Roman" pitchFamily="18" charset="0"/>
              </a:rPr>
              <a:t>rộng</a:t>
            </a:r>
            <a:r>
              <a:rPr lang="en-US" sz="2000" dirty="0" smtClean="0">
                <a:latin typeface="+mn-lt"/>
                <a:cs typeface="Times New Roman" pitchFamily="18" charset="0"/>
              </a:rPr>
              <a:t> </a:t>
            </a:r>
            <a:r>
              <a:rPr lang="en-US" sz="2000" dirty="0" err="1" smtClean="0">
                <a:latin typeface="+mn-lt"/>
                <a:cs typeface="Times New Roman" pitchFamily="18" charset="0"/>
              </a:rPr>
              <a:t>mạng</a:t>
            </a:r>
            <a:r>
              <a:rPr lang="en-US" sz="2000" dirty="0" smtClean="0">
                <a:latin typeface="+mn-lt"/>
                <a:cs typeface="Times New Roman" pitchFamily="18" charset="0"/>
              </a:rPr>
              <a:t>.</a:t>
            </a:r>
          </a:p>
          <a:p>
            <a:pPr marL="342900" indent="-342900" algn="just" eaLnBrk="1" hangingPunct="1">
              <a:spcBef>
                <a:spcPct val="20000"/>
              </a:spcBef>
              <a:buSzPct val="75000"/>
              <a:buFont typeface="Arial" panose="020B0604020202020204" pitchFamily="34" charset="0"/>
              <a:buChar char="−"/>
              <a:defRPr/>
            </a:pPr>
            <a:endParaRPr lang="en-US" sz="2000" dirty="0" smtClean="0">
              <a:latin typeface="+mn-lt"/>
              <a:cs typeface="Times New Roman" pitchFamily="18" charset="0"/>
            </a:endParaRPr>
          </a:p>
        </p:txBody>
      </p:sp>
    </p:spTree>
    <p:extLst>
      <p:ext uri="{BB962C8B-B14F-4D97-AF65-F5344CB8AC3E}">
        <p14:creationId xmlns:p14="http://schemas.microsoft.com/office/powerpoint/2010/main" val="12045015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37</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j-lt"/>
              </a:rPr>
              <a:t>CHƯƠNG 1 – TỔNG QUAN VỀ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2"/>
              <a:defRPr/>
            </a:pPr>
            <a:r>
              <a:rPr lang="en-US" sz="2800" dirty="0" err="1">
                <a:cs typeface="Times New Roman" pitchFamily="18" charset="0"/>
              </a:rPr>
              <a:t>Cơ</a:t>
            </a:r>
            <a:r>
              <a:rPr lang="en-US" sz="2800" dirty="0">
                <a:cs typeface="Times New Roman" pitchFamily="18" charset="0"/>
              </a:rPr>
              <a:t> </a:t>
            </a:r>
            <a:r>
              <a:rPr lang="en-US" sz="2800" dirty="0" err="1">
                <a:cs typeface="Times New Roman" pitchFamily="18" charset="0"/>
              </a:rPr>
              <a:t>sở</a:t>
            </a:r>
            <a:r>
              <a:rPr lang="en-US" sz="2800" dirty="0">
                <a:cs typeface="Times New Roman" pitchFamily="18" charset="0"/>
              </a:rPr>
              <a:t> </a:t>
            </a:r>
            <a:r>
              <a:rPr lang="en-US" sz="2800" dirty="0" err="1">
                <a:cs typeface="Times New Roman" pitchFamily="18" charset="0"/>
              </a:rPr>
              <a:t>hạ</a:t>
            </a:r>
            <a:r>
              <a:rPr lang="en-US" sz="2800" dirty="0">
                <a:cs typeface="Times New Roman" pitchFamily="18" charset="0"/>
              </a:rPr>
              <a:t> </a:t>
            </a:r>
            <a:r>
              <a:rPr lang="en-US" sz="2800" dirty="0" err="1">
                <a:cs typeface="Times New Roman" pitchFamily="18" charset="0"/>
              </a:rPr>
              <a:t>tầng</a:t>
            </a:r>
            <a:r>
              <a:rPr lang="en-US" sz="2800" dirty="0">
                <a:cs typeface="Times New Roman" pitchFamily="18" charset="0"/>
              </a:rPr>
              <a:t> </a:t>
            </a:r>
            <a:r>
              <a:rPr lang="en-US" sz="2800" dirty="0" err="1">
                <a:cs typeface="Times New Roman" pitchFamily="18" charset="0"/>
              </a:rPr>
              <a:t>và</a:t>
            </a:r>
            <a:r>
              <a:rPr lang="en-US" sz="2800" dirty="0">
                <a:cs typeface="Times New Roman" pitchFamily="18" charset="0"/>
              </a:rPr>
              <a:t> </a:t>
            </a:r>
            <a:r>
              <a:rPr lang="en-US" sz="2800" dirty="0" err="1">
                <a:cs typeface="Times New Roman" pitchFamily="18" charset="0"/>
              </a:rPr>
              <a:t>các</a:t>
            </a:r>
            <a:r>
              <a:rPr lang="en-US" sz="2800" dirty="0">
                <a:cs typeface="Times New Roman" pitchFamily="18" charset="0"/>
              </a:rPr>
              <a:t> </a:t>
            </a:r>
            <a:r>
              <a:rPr lang="en-US" sz="2800" dirty="0" err="1">
                <a:cs typeface="Times New Roman" pitchFamily="18" charset="0"/>
              </a:rPr>
              <a:t>yêu</a:t>
            </a:r>
            <a:r>
              <a:rPr lang="en-US" sz="2800" dirty="0">
                <a:cs typeface="Times New Roman" pitchFamily="18" charset="0"/>
              </a:rPr>
              <a:t> </a:t>
            </a:r>
            <a:r>
              <a:rPr lang="en-US" sz="2800" dirty="0" err="1">
                <a:cs typeface="Times New Roman" pitchFamily="18" charset="0"/>
              </a:rPr>
              <a:t>cầu</a:t>
            </a:r>
            <a:r>
              <a:rPr lang="en-US" sz="2800" dirty="0">
                <a:cs typeface="Times New Roman" pitchFamily="18" charset="0"/>
              </a:rPr>
              <a:t> </a:t>
            </a:r>
            <a:r>
              <a:rPr lang="en-US" sz="2800" dirty="0" err="1">
                <a:cs typeface="Times New Roman" pitchFamily="18" charset="0"/>
              </a:rPr>
              <a:t>của</a:t>
            </a:r>
            <a:r>
              <a:rPr lang="en-US" sz="2800" dirty="0">
                <a:cs typeface="Times New Roman" pitchFamily="18" charset="0"/>
              </a:rPr>
              <a:t> </a:t>
            </a:r>
            <a:r>
              <a:rPr lang="en-US" sz="2800" dirty="0" err="1">
                <a:cs typeface="Times New Roman" pitchFamily="18" charset="0"/>
              </a:rPr>
              <a:t>Mạng</a:t>
            </a:r>
            <a:r>
              <a:rPr lang="en-US" sz="2800" dirty="0">
                <a:cs typeface="Times New Roman" pitchFamily="18" charset="0"/>
              </a:rPr>
              <a:t> </a:t>
            </a:r>
            <a:r>
              <a:rPr lang="en-US" sz="2800" dirty="0" err="1">
                <a:cs typeface="Times New Roman" pitchFamily="18" charset="0"/>
              </a:rPr>
              <a:t>cảm</a:t>
            </a:r>
            <a:r>
              <a:rPr lang="en-US" sz="2800" dirty="0">
                <a:cs typeface="Times New Roman" pitchFamily="18" charset="0"/>
              </a:rPr>
              <a:t> </a:t>
            </a:r>
            <a:r>
              <a:rPr lang="en-US" sz="2800" dirty="0" err="1" smtClean="0">
                <a:cs typeface="Times New Roman" pitchFamily="18" charset="0"/>
              </a:rPr>
              <a:t>biến</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Bảo</a:t>
            </a:r>
            <a:r>
              <a:rPr lang="en-US" sz="2000" dirty="0" smtClean="0">
                <a:latin typeface="+mn-lt"/>
                <a:cs typeface="Times New Roman" pitchFamily="18" charset="0"/>
              </a:rPr>
              <a:t> </a:t>
            </a:r>
            <a:r>
              <a:rPr lang="en-US" sz="2000" dirty="0" err="1" smtClean="0">
                <a:latin typeface="+mn-lt"/>
                <a:cs typeface="Times New Roman" pitchFamily="18" charset="0"/>
              </a:rPr>
              <a:t>dưỡng</a:t>
            </a:r>
            <a:endParaRPr lang="en-US" sz="3000" dirty="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Thường</a:t>
            </a:r>
            <a:r>
              <a:rPr lang="en-US" sz="2000" dirty="0" smtClean="0">
                <a:latin typeface="+mn-lt"/>
                <a:cs typeface="Times New Roman" pitchFamily="18" charset="0"/>
              </a:rPr>
              <a:t> </a:t>
            </a:r>
            <a:r>
              <a:rPr lang="en-US" sz="2000" dirty="0" err="1" smtClean="0">
                <a:latin typeface="+mn-lt"/>
                <a:cs typeface="Times New Roman" pitchFamily="18" charset="0"/>
              </a:rPr>
              <a:t>xuyên</a:t>
            </a:r>
            <a:r>
              <a:rPr lang="en-US" sz="2000" dirty="0" smtClean="0">
                <a:latin typeface="+mn-lt"/>
                <a:cs typeface="Times New Roman" pitchFamily="18" charset="0"/>
              </a:rPr>
              <a:t> </a:t>
            </a:r>
            <a:r>
              <a:rPr lang="en-US" sz="2000" dirty="0" err="1" smtClean="0">
                <a:latin typeface="+mn-lt"/>
                <a:cs typeface="Times New Roman" pitchFamily="18" charset="0"/>
              </a:rPr>
              <a:t>gặp</a:t>
            </a:r>
            <a:r>
              <a:rPr lang="en-US" sz="2000" dirty="0" smtClean="0">
                <a:latin typeface="+mn-lt"/>
                <a:cs typeface="Times New Roman" pitchFamily="18" charset="0"/>
              </a:rPr>
              <a:t> </a:t>
            </a:r>
            <a:r>
              <a:rPr lang="en-US" sz="2000" dirty="0" err="1" smtClean="0">
                <a:latin typeface="+mn-lt"/>
                <a:cs typeface="Times New Roman" pitchFamily="18" charset="0"/>
              </a:rPr>
              <a:t>vấn</a:t>
            </a:r>
            <a:r>
              <a:rPr lang="en-US" sz="2000" dirty="0" smtClean="0">
                <a:latin typeface="+mn-lt"/>
                <a:cs typeface="Times New Roman" pitchFamily="18" charset="0"/>
              </a:rPr>
              <a:t> </a:t>
            </a:r>
            <a:r>
              <a:rPr lang="en-US" sz="2000" dirty="0" err="1" smtClean="0">
                <a:latin typeface="+mn-lt"/>
                <a:cs typeface="Times New Roman" pitchFamily="18" charset="0"/>
              </a:rPr>
              <a:t>đề</a:t>
            </a:r>
            <a:r>
              <a:rPr lang="en-US" sz="2000" dirty="0" smtClean="0">
                <a:latin typeface="+mn-lt"/>
                <a:cs typeface="Times New Roman" pitchFamily="18" charset="0"/>
              </a:rPr>
              <a:t> </a:t>
            </a:r>
            <a:r>
              <a:rPr lang="en-US" sz="2000" dirty="0" err="1" smtClean="0">
                <a:latin typeface="+mn-lt"/>
                <a:cs typeface="Times New Roman" pitchFamily="18" charset="0"/>
              </a:rPr>
              <a:t>khi</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đặt</a:t>
            </a:r>
            <a:r>
              <a:rPr lang="en-US" sz="2000" dirty="0" smtClean="0">
                <a:latin typeface="+mn-lt"/>
                <a:cs typeface="Times New Roman" pitchFamily="18" charset="0"/>
              </a:rPr>
              <a:t> </a:t>
            </a:r>
            <a:r>
              <a:rPr lang="en-US" sz="2000" dirty="0" err="1" smtClean="0">
                <a:latin typeface="+mn-lt"/>
                <a:cs typeface="Times New Roman" pitchFamily="18" charset="0"/>
              </a:rPr>
              <a:t>trong</a:t>
            </a:r>
            <a:r>
              <a:rPr lang="en-US" sz="2000" dirty="0" smtClean="0">
                <a:latin typeface="+mn-lt"/>
                <a:cs typeface="Times New Roman" pitchFamily="18" charset="0"/>
              </a:rPr>
              <a:t> </a:t>
            </a:r>
            <a:r>
              <a:rPr lang="en-US" sz="2000" dirty="0" err="1" smtClean="0">
                <a:latin typeface="+mn-lt"/>
                <a:cs typeface="Times New Roman" pitchFamily="18" charset="0"/>
              </a:rPr>
              <a:t>môi</a:t>
            </a:r>
            <a:r>
              <a:rPr lang="en-US" sz="2000" dirty="0" smtClean="0">
                <a:latin typeface="+mn-lt"/>
                <a:cs typeface="Times New Roman" pitchFamily="18" charset="0"/>
              </a:rPr>
              <a:t> </a:t>
            </a:r>
            <a:r>
              <a:rPr lang="en-US" sz="2000" dirty="0" err="1" smtClean="0">
                <a:latin typeface="+mn-lt"/>
                <a:cs typeface="Times New Roman" pitchFamily="18" charset="0"/>
              </a:rPr>
              <a:t>trường</a:t>
            </a:r>
            <a:r>
              <a:rPr lang="en-US" sz="2000" dirty="0" smtClean="0">
                <a:latin typeface="+mn-lt"/>
                <a:cs typeface="Times New Roman" pitchFamily="18" charset="0"/>
              </a:rPr>
              <a:t> </a:t>
            </a:r>
            <a:r>
              <a:rPr lang="en-US" sz="2000" dirty="0" err="1" smtClean="0">
                <a:latin typeface="+mn-lt"/>
                <a:cs typeface="Times New Roman" pitchFamily="18" charset="0"/>
              </a:rPr>
              <a:t>có</a:t>
            </a:r>
            <a:r>
              <a:rPr lang="en-US" sz="2000" dirty="0" smtClean="0">
                <a:latin typeface="+mn-lt"/>
                <a:cs typeface="Times New Roman" pitchFamily="18" charset="0"/>
              </a:rPr>
              <a:t> </a:t>
            </a:r>
            <a:r>
              <a:rPr lang="en-US" sz="2000" dirty="0" err="1" smtClean="0">
                <a:latin typeface="+mn-lt"/>
                <a:cs typeface="Times New Roman" pitchFamily="18" charset="0"/>
              </a:rPr>
              <a:t>điều</a:t>
            </a:r>
            <a:r>
              <a:rPr lang="en-US" sz="2000" dirty="0" smtClean="0">
                <a:latin typeface="+mn-lt"/>
                <a:cs typeface="Times New Roman" pitchFamily="18" charset="0"/>
              </a:rPr>
              <a:t> </a:t>
            </a:r>
            <a:r>
              <a:rPr lang="en-US" sz="2000" dirty="0" err="1" smtClean="0">
                <a:latin typeface="+mn-lt"/>
                <a:cs typeface="Times New Roman" pitchFamily="18" charset="0"/>
              </a:rPr>
              <a:t>kiện</a:t>
            </a:r>
            <a:r>
              <a:rPr lang="en-US" sz="2000" dirty="0" smtClean="0">
                <a:latin typeface="+mn-lt"/>
                <a:cs typeface="Times New Roman" pitchFamily="18" charset="0"/>
              </a:rPr>
              <a:t> </a:t>
            </a:r>
            <a:r>
              <a:rPr lang="en-US" sz="2000" dirty="0" err="1" smtClean="0">
                <a:latin typeface="+mn-lt"/>
                <a:cs typeface="Times New Roman" pitchFamily="18" charset="0"/>
              </a:rPr>
              <a:t>khắc</a:t>
            </a:r>
            <a:r>
              <a:rPr lang="en-US" sz="2000" dirty="0" smtClean="0">
                <a:latin typeface="+mn-lt"/>
                <a:cs typeface="Times New Roman" pitchFamily="18" charset="0"/>
              </a:rPr>
              <a:t> </a:t>
            </a:r>
            <a:r>
              <a:rPr lang="en-US" sz="2000" dirty="0" err="1" smtClean="0">
                <a:latin typeface="+mn-lt"/>
                <a:cs typeface="Times New Roman" pitchFamily="18" charset="0"/>
              </a:rPr>
              <a:t>nghiệt</a:t>
            </a:r>
            <a:r>
              <a:rPr lang="en-US" sz="2000" dirty="0" smtClean="0">
                <a:latin typeface="+mn-lt"/>
                <a:cs typeface="Times New Roman" pitchFamily="18" charset="0"/>
              </a:rPr>
              <a:t>.</a:t>
            </a: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Số</a:t>
            </a:r>
            <a:r>
              <a:rPr lang="en-US" sz="2000" dirty="0" smtClean="0">
                <a:latin typeface="+mn-lt"/>
                <a:cs typeface="Times New Roman" pitchFamily="18" charset="0"/>
              </a:rPr>
              <a:t> </a:t>
            </a:r>
            <a:r>
              <a:rPr lang="en-US" sz="2000" dirty="0" err="1" smtClean="0">
                <a:latin typeface="+mn-lt"/>
                <a:cs typeface="Times New Roman" pitchFamily="18" charset="0"/>
              </a:rPr>
              <a:t>lượng</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lớn</a:t>
            </a:r>
            <a:r>
              <a:rPr lang="en-US" sz="2000" dirty="0" smtClean="0">
                <a:latin typeface="+mn-lt"/>
                <a:cs typeface="Times New Roman" pitchFamily="18" charset="0"/>
              </a:rPr>
              <a:t>.</a:t>
            </a: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Cần</a:t>
            </a:r>
            <a:r>
              <a:rPr lang="en-US" sz="2000" dirty="0" smtClean="0">
                <a:latin typeface="+mn-lt"/>
                <a:cs typeface="Times New Roman" pitchFamily="18" charset="0"/>
              </a:rPr>
              <a:t> </a:t>
            </a:r>
            <a:r>
              <a:rPr lang="en-US" sz="2000" dirty="0" err="1" smtClean="0">
                <a:latin typeface="+mn-lt"/>
                <a:cs typeface="Times New Roman" pitchFamily="18" charset="0"/>
              </a:rPr>
              <a:t>thường</a:t>
            </a:r>
            <a:r>
              <a:rPr lang="en-US" sz="2000" dirty="0" smtClean="0">
                <a:latin typeface="+mn-lt"/>
                <a:cs typeface="Times New Roman" pitchFamily="18" charset="0"/>
              </a:rPr>
              <a:t> </a:t>
            </a:r>
            <a:r>
              <a:rPr lang="en-US" sz="2000" dirty="0" err="1" smtClean="0">
                <a:latin typeface="+mn-lt"/>
                <a:cs typeface="Times New Roman" pitchFamily="18" charset="0"/>
              </a:rPr>
              <a:t>xuyên</a:t>
            </a:r>
            <a:r>
              <a:rPr lang="en-US" sz="2000" dirty="0" smtClean="0">
                <a:latin typeface="+mn-lt"/>
                <a:cs typeface="Times New Roman" pitchFamily="18" charset="0"/>
              </a:rPr>
              <a:t> </a:t>
            </a:r>
            <a:r>
              <a:rPr lang="en-US" sz="2000" dirty="0" err="1" smtClean="0">
                <a:latin typeface="+mn-lt"/>
                <a:cs typeface="Times New Roman" pitchFamily="18" charset="0"/>
              </a:rPr>
              <a:t>kiểm</a:t>
            </a:r>
            <a:r>
              <a:rPr lang="en-US" sz="2000" dirty="0" smtClean="0">
                <a:latin typeface="+mn-lt"/>
                <a:cs typeface="Times New Roman" pitchFamily="18" charset="0"/>
              </a:rPr>
              <a:t> </a:t>
            </a:r>
            <a:r>
              <a:rPr lang="en-US" sz="2000" dirty="0" err="1" smtClean="0">
                <a:latin typeface="+mn-lt"/>
                <a:cs typeface="Times New Roman" pitchFamily="18" charset="0"/>
              </a:rPr>
              <a:t>tra</a:t>
            </a:r>
            <a:r>
              <a:rPr lang="en-US" sz="2000" dirty="0" smtClean="0">
                <a:latin typeface="+mn-lt"/>
                <a:cs typeface="Times New Roman" pitchFamily="18" charset="0"/>
              </a:rPr>
              <a:t>, </a:t>
            </a:r>
            <a:r>
              <a:rPr lang="en-US" sz="2000" dirty="0" err="1" smtClean="0">
                <a:latin typeface="+mn-lt"/>
                <a:cs typeface="Times New Roman" pitchFamily="18" charset="0"/>
              </a:rPr>
              <a:t>bảo</a:t>
            </a:r>
            <a:r>
              <a:rPr lang="en-US" sz="2000" dirty="0" smtClean="0">
                <a:latin typeface="+mn-lt"/>
                <a:cs typeface="Times New Roman" pitchFamily="18" charset="0"/>
              </a:rPr>
              <a:t> </a:t>
            </a:r>
            <a:r>
              <a:rPr lang="en-US" sz="2000" dirty="0" err="1" smtClean="0">
                <a:latin typeface="+mn-lt"/>
                <a:cs typeface="Times New Roman" pitchFamily="18" charset="0"/>
              </a:rPr>
              <a:t>trì</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bảo</a:t>
            </a:r>
            <a:r>
              <a:rPr lang="en-US" sz="2000" dirty="0" smtClean="0">
                <a:latin typeface="+mn-lt"/>
                <a:cs typeface="Times New Roman" pitchFamily="18" charset="0"/>
              </a:rPr>
              <a:t> </a:t>
            </a:r>
            <a:r>
              <a:rPr lang="en-US" sz="2000" dirty="0" err="1" smtClean="0">
                <a:latin typeface="+mn-lt"/>
                <a:cs typeface="Times New Roman" pitchFamily="18" charset="0"/>
              </a:rPr>
              <a:t>dưỡng</a:t>
            </a:r>
            <a:r>
              <a:rPr lang="en-US" sz="2000" dirty="0" smtClean="0">
                <a:latin typeface="+mn-lt"/>
                <a:cs typeface="Times New Roman" pitchFamily="18" charset="0"/>
              </a:rPr>
              <a:t>.</a:t>
            </a:r>
          </a:p>
          <a:p>
            <a:pPr marL="342900" indent="-342900" algn="just" eaLnBrk="1" hangingPunct="1">
              <a:spcBef>
                <a:spcPct val="20000"/>
              </a:spcBef>
              <a:buSzPct val="75000"/>
              <a:buFont typeface="Wingdings" panose="05000000000000000000" pitchFamily="2" charset="2"/>
              <a:buChar char="v"/>
              <a:defRPr/>
            </a:pPr>
            <a:r>
              <a:rPr lang="vi-VN" sz="2000" dirty="0">
                <a:latin typeface="+mn-lt"/>
                <a:cs typeface="Times New Roman" pitchFamily="18" charset="0"/>
              </a:rPr>
              <a:t>Dải rộng của mật </a:t>
            </a:r>
            <a:r>
              <a:rPr lang="vi-VN" sz="2000" dirty="0" smtClean="0">
                <a:latin typeface="+mn-lt"/>
                <a:cs typeface="Times New Roman" pitchFamily="18" charset="0"/>
              </a:rPr>
              <a:t>độ</a:t>
            </a:r>
            <a:r>
              <a:rPr lang="en-US" sz="2000" dirty="0" smtClean="0">
                <a:latin typeface="+mn-lt"/>
                <a:cs typeface="Times New Roman" pitchFamily="18" charset="0"/>
              </a:rPr>
              <a:t>:</a:t>
            </a:r>
            <a:r>
              <a:rPr lang="vi-VN" sz="2000" dirty="0" smtClean="0">
                <a:latin typeface="+mn-lt"/>
                <a:cs typeface="Times New Roman" pitchFamily="18" charset="0"/>
              </a:rPr>
              <a:t> </a:t>
            </a:r>
            <a:r>
              <a:rPr lang="vi-VN" sz="2000" dirty="0">
                <a:latin typeface="+mn-lt"/>
                <a:cs typeface="Times New Roman" pitchFamily="18" charset="0"/>
              </a:rPr>
              <a:t>Số lượng nút trên một đơn vị diện tích (lớn hay nhỏ), phụ thuộc nhiều vào ứng </a:t>
            </a:r>
            <a:r>
              <a:rPr lang="vi-VN" sz="2000" dirty="0" smtClean="0">
                <a:latin typeface="+mn-lt"/>
                <a:cs typeface="Times New Roman" pitchFamily="18" charset="0"/>
              </a:rPr>
              <a:t>dụng</a:t>
            </a:r>
            <a:r>
              <a:rPr lang="en-US" sz="2000" dirty="0" smtClean="0">
                <a:latin typeface="+mn-lt"/>
                <a:cs typeface="Times New Roman" pitchFamily="18" charset="0"/>
              </a:rPr>
              <a:t>.</a:t>
            </a:r>
          </a:p>
          <a:p>
            <a:pPr marL="342900" indent="-342900" algn="just" eaLnBrk="1" hangingPunct="1">
              <a:spcBef>
                <a:spcPct val="20000"/>
              </a:spcBef>
              <a:buSzPct val="75000"/>
              <a:buFont typeface="Wingdings" panose="05000000000000000000" pitchFamily="2" charset="2"/>
              <a:buChar char="v"/>
              <a:defRPr/>
            </a:pPr>
            <a:r>
              <a:rPr lang="vi-VN" sz="2000" dirty="0" smtClean="0">
                <a:latin typeface="+mn-lt"/>
                <a:cs typeface="Times New Roman" pitchFamily="18" charset="0"/>
              </a:rPr>
              <a:t>Khả </a:t>
            </a:r>
            <a:r>
              <a:rPr lang="vi-VN" sz="2000" dirty="0">
                <a:latin typeface="+mn-lt"/>
                <a:cs typeface="Times New Roman" pitchFamily="18" charset="0"/>
              </a:rPr>
              <a:t>năng lập </a:t>
            </a:r>
            <a:r>
              <a:rPr lang="vi-VN" sz="2000" dirty="0" smtClean="0">
                <a:latin typeface="+mn-lt"/>
                <a:cs typeface="Times New Roman" pitchFamily="18" charset="0"/>
              </a:rPr>
              <a:t>trình</a:t>
            </a:r>
            <a:r>
              <a:rPr lang="en-US" sz="2000" dirty="0" smtClean="0">
                <a:latin typeface="+mn-lt"/>
                <a:cs typeface="Times New Roman" pitchFamily="18" charset="0"/>
              </a:rPr>
              <a:t>:</a:t>
            </a:r>
            <a:r>
              <a:rPr lang="vi-VN" sz="2000" dirty="0" smtClean="0">
                <a:latin typeface="+mn-lt"/>
                <a:cs typeface="Times New Roman" pitchFamily="18" charset="0"/>
              </a:rPr>
              <a:t> </a:t>
            </a:r>
            <a:r>
              <a:rPr lang="vi-VN" sz="2000" dirty="0">
                <a:latin typeface="+mn-lt"/>
                <a:cs typeface="Times New Roman" pitchFamily="18" charset="0"/>
              </a:rPr>
              <a:t>Việc tái lập trình các nút trong khu vực có thể là cần thiết, cải thiện sự linh </a:t>
            </a:r>
            <a:r>
              <a:rPr lang="vi-VN" sz="2000" dirty="0" smtClean="0">
                <a:latin typeface="+mn-lt"/>
                <a:cs typeface="Times New Roman" pitchFamily="18" charset="0"/>
              </a:rPr>
              <a:t>hoạt</a:t>
            </a:r>
            <a:r>
              <a:rPr lang="en-US" sz="2000" dirty="0" smtClean="0">
                <a:latin typeface="+mn-lt"/>
                <a:cs typeface="Times New Roman" pitchFamily="18" charset="0"/>
              </a:rPr>
              <a:t>.</a:t>
            </a:r>
          </a:p>
          <a:p>
            <a:pPr marL="342900" indent="-342900" algn="just" eaLnBrk="1" hangingPunct="1">
              <a:spcBef>
                <a:spcPct val="20000"/>
              </a:spcBef>
              <a:buSzPct val="75000"/>
              <a:buFont typeface="Wingdings" panose="05000000000000000000" pitchFamily="2" charset="2"/>
              <a:buChar char="v"/>
              <a:defRPr/>
            </a:pPr>
            <a:r>
              <a:rPr lang="vi-VN" sz="2000" dirty="0" smtClean="0">
                <a:latin typeface="+mn-lt"/>
                <a:cs typeface="Times New Roman" pitchFamily="18" charset="0"/>
              </a:rPr>
              <a:t>Khả </a:t>
            </a:r>
            <a:r>
              <a:rPr lang="vi-VN" sz="2000" dirty="0">
                <a:latin typeface="+mn-lt"/>
                <a:cs typeface="Times New Roman" pitchFamily="18" charset="0"/>
              </a:rPr>
              <a:t>năng duy </a:t>
            </a:r>
            <a:r>
              <a:rPr lang="vi-VN" sz="2000" dirty="0" smtClean="0">
                <a:latin typeface="+mn-lt"/>
                <a:cs typeface="Times New Roman" pitchFamily="18" charset="0"/>
              </a:rPr>
              <a:t>trì</a:t>
            </a:r>
            <a:r>
              <a:rPr lang="en-US" sz="2000" dirty="0" smtClean="0">
                <a:latin typeface="+mn-lt"/>
                <a:cs typeface="Times New Roman" pitchFamily="18" charset="0"/>
              </a:rPr>
              <a:t>:</a:t>
            </a:r>
            <a:r>
              <a:rPr lang="vi-VN" sz="2000" dirty="0" smtClean="0">
                <a:latin typeface="+mn-lt"/>
                <a:cs typeface="Times New Roman" pitchFamily="18" charset="0"/>
              </a:rPr>
              <a:t> </a:t>
            </a:r>
            <a:r>
              <a:rPr lang="vi-VN" sz="2000" dirty="0">
                <a:latin typeface="+mn-lt"/>
                <a:cs typeface="Times New Roman" pitchFamily="18" charset="0"/>
              </a:rPr>
              <a:t>WSN phải thích ứng với các thay đổi, tự giám sát, thích ứng với hoạt </a:t>
            </a:r>
            <a:r>
              <a:rPr lang="vi-VN" sz="2000" dirty="0" smtClean="0">
                <a:latin typeface="+mn-lt"/>
                <a:cs typeface="Times New Roman" pitchFamily="18" charset="0"/>
              </a:rPr>
              <a:t>động</a:t>
            </a:r>
            <a:r>
              <a:rPr lang="en-US" sz="2000" dirty="0" smtClean="0">
                <a:latin typeface="+mn-lt"/>
                <a:cs typeface="Times New Roman" pitchFamily="18" charset="0"/>
              </a:rPr>
              <a:t>. </a:t>
            </a:r>
            <a:r>
              <a:rPr lang="vi-VN" sz="2000" dirty="0" smtClean="0">
                <a:latin typeface="+mn-lt"/>
                <a:cs typeface="Times New Roman" pitchFamily="18" charset="0"/>
              </a:rPr>
              <a:t>Có </a:t>
            </a:r>
            <a:r>
              <a:rPr lang="vi-VN" sz="2000" dirty="0">
                <a:latin typeface="+mn-lt"/>
                <a:cs typeface="Times New Roman" pitchFamily="18" charset="0"/>
              </a:rPr>
              <a:t>thể hợp nhất các tài nguyên được thêm vào, vd: các nút triển khai </a:t>
            </a:r>
            <a:r>
              <a:rPr lang="vi-VN" sz="2000" dirty="0" smtClean="0">
                <a:latin typeface="+mn-lt"/>
                <a:cs typeface="Times New Roman" pitchFamily="18" charset="0"/>
              </a:rPr>
              <a:t>mới</a:t>
            </a:r>
            <a:r>
              <a:rPr lang="en-US" sz="2000" dirty="0" smtClean="0">
                <a:latin typeface="+mn-lt"/>
                <a:cs typeface="Times New Roman" pitchFamily="18" charset="0"/>
              </a:rPr>
              <a:t>.</a:t>
            </a:r>
          </a:p>
        </p:txBody>
      </p:sp>
    </p:spTree>
    <p:extLst>
      <p:ext uri="{BB962C8B-B14F-4D97-AF65-F5344CB8AC3E}">
        <p14:creationId xmlns:p14="http://schemas.microsoft.com/office/powerpoint/2010/main" val="11686683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38</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j-lt"/>
              </a:rPr>
              <a:t>CHƯƠNG 1 – TỔNG QUAN VỀ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3"/>
              <a:defRPr/>
            </a:pPr>
            <a:r>
              <a:rPr lang="en-US" sz="2800" dirty="0" err="1" smtClean="0">
                <a:latin typeface="+mn-lt"/>
                <a:cs typeface="Times New Roman" pitchFamily="18" charset="0"/>
              </a:rPr>
              <a:t>Kỹ</a:t>
            </a:r>
            <a:r>
              <a:rPr lang="en-US" sz="2800" dirty="0" smtClean="0">
                <a:latin typeface="+mn-lt"/>
                <a:cs typeface="Times New Roman" pitchFamily="18" charset="0"/>
              </a:rPr>
              <a:t> </a:t>
            </a:r>
            <a:r>
              <a:rPr lang="en-US" sz="2800" dirty="0" err="1" smtClean="0">
                <a:latin typeface="+mn-lt"/>
                <a:cs typeface="Times New Roman" pitchFamily="18" charset="0"/>
              </a:rPr>
              <a:t>thuật</a:t>
            </a:r>
            <a:r>
              <a:rPr lang="en-US" sz="2800" dirty="0" smtClean="0">
                <a:latin typeface="+mn-lt"/>
                <a:cs typeface="Times New Roman" pitchFamily="18" charset="0"/>
              </a:rPr>
              <a:t> </a:t>
            </a:r>
            <a:r>
              <a:rPr lang="en-US" sz="2800" dirty="0" err="1" smtClean="0">
                <a:latin typeface="+mn-lt"/>
                <a:cs typeface="Times New Roman" pitchFamily="18" charset="0"/>
              </a:rPr>
              <a:t>cho</a:t>
            </a:r>
            <a:r>
              <a:rPr lang="en-US" sz="2800" dirty="0" smtClean="0">
                <a:latin typeface="+mn-lt"/>
                <a:cs typeface="Times New Roman" pitchFamily="18" charset="0"/>
              </a:rPr>
              <a:t> </a:t>
            </a:r>
            <a:r>
              <a:rPr lang="en-US" sz="2800" dirty="0" err="1" smtClean="0">
                <a:latin typeface="+mn-lt"/>
                <a:cs typeface="Times New Roman" pitchFamily="18" charset="0"/>
              </a:rPr>
              <a:t>Mạng</a:t>
            </a:r>
            <a:r>
              <a:rPr lang="en-US" sz="2800" dirty="0" smtClean="0">
                <a:latin typeface="+mn-lt"/>
                <a:cs typeface="Times New Roman" pitchFamily="18" charset="0"/>
              </a:rPr>
              <a:t> </a:t>
            </a:r>
            <a:r>
              <a:rPr lang="en-US" sz="2800" dirty="0" err="1" smtClean="0">
                <a:latin typeface="+mn-lt"/>
                <a:cs typeface="Times New Roman" pitchFamily="18" charset="0"/>
              </a:rPr>
              <a:t>cảm</a:t>
            </a:r>
            <a:r>
              <a:rPr lang="en-US" sz="2800" dirty="0" smtClean="0">
                <a:latin typeface="+mn-lt"/>
                <a:cs typeface="Times New Roman" pitchFamily="18" charset="0"/>
              </a:rPr>
              <a:t> </a:t>
            </a:r>
            <a:r>
              <a:rPr lang="en-US" sz="2800" dirty="0" err="1" smtClean="0">
                <a:latin typeface="+mn-lt"/>
                <a:cs typeface="Times New Roman" pitchFamily="18" charset="0"/>
              </a:rPr>
              <a:t>biến</a:t>
            </a:r>
            <a:endParaRPr lang="en-US" sz="2800" dirty="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en-US" sz="2000" dirty="0" err="1" smtClean="0">
                <a:cs typeface="Times New Roman" pitchFamily="18" charset="0"/>
              </a:rPr>
              <a:t>Giảm</a:t>
            </a:r>
            <a:r>
              <a:rPr lang="en-US" sz="2000" dirty="0" smtClean="0">
                <a:cs typeface="Times New Roman" pitchFamily="18" charset="0"/>
              </a:rPr>
              <a:t> </a:t>
            </a:r>
            <a:r>
              <a:rPr lang="en-US" sz="2000" dirty="0" err="1" smtClean="0">
                <a:cs typeface="Times New Roman" pitchFamily="18" charset="0"/>
              </a:rPr>
              <a:t>tiêu</a:t>
            </a:r>
            <a:r>
              <a:rPr lang="en-US" sz="2000" dirty="0" smtClean="0">
                <a:cs typeface="Times New Roman" pitchFamily="18" charset="0"/>
              </a:rPr>
              <a:t> </a:t>
            </a:r>
            <a:r>
              <a:rPr lang="en-US" sz="2000" dirty="0" err="1" smtClean="0">
                <a:cs typeface="Times New Roman" pitchFamily="18" charset="0"/>
              </a:rPr>
              <a:t>thụ</a:t>
            </a:r>
            <a:r>
              <a:rPr lang="en-US" sz="2000" dirty="0" smtClean="0">
                <a:cs typeface="Times New Roman" pitchFamily="18" charset="0"/>
              </a:rPr>
              <a:t> NL</a:t>
            </a:r>
          </a:p>
          <a:p>
            <a:pPr marL="342900" indent="-342900" algn="just" eaLnBrk="1" hangingPunct="1">
              <a:spcBef>
                <a:spcPct val="20000"/>
              </a:spcBef>
              <a:buSzPct val="75000"/>
              <a:buFont typeface="Arial" panose="020B0604020202020204" pitchFamily="34" charset="0"/>
              <a:buChar char="−"/>
              <a:defRPr/>
            </a:pPr>
            <a:r>
              <a:rPr lang="en-US" sz="2000" dirty="0" err="1" smtClean="0">
                <a:cs typeface="Times New Roman" pitchFamily="18" charset="0"/>
              </a:rPr>
              <a:t>Kéo</a:t>
            </a:r>
            <a:r>
              <a:rPr lang="en-US" sz="2000" dirty="0" smtClean="0">
                <a:cs typeface="Times New Roman" pitchFamily="18" charset="0"/>
              </a:rPr>
              <a:t> </a:t>
            </a:r>
            <a:r>
              <a:rPr lang="en-US" sz="2000" dirty="0" err="1" smtClean="0">
                <a:cs typeface="Times New Roman" pitchFamily="18" charset="0"/>
              </a:rPr>
              <a:t>dài</a:t>
            </a:r>
            <a:r>
              <a:rPr lang="en-US" sz="2000" dirty="0" smtClean="0">
                <a:cs typeface="Times New Roman" pitchFamily="18" charset="0"/>
              </a:rPr>
              <a:t> </a:t>
            </a:r>
            <a:r>
              <a:rPr lang="en-US" sz="2000" dirty="0" err="1" smtClean="0">
                <a:cs typeface="Times New Roman" pitchFamily="18" charset="0"/>
              </a:rPr>
              <a:t>tuổi</a:t>
            </a:r>
            <a:r>
              <a:rPr lang="en-US" sz="2000" dirty="0" smtClean="0">
                <a:cs typeface="Times New Roman" pitchFamily="18" charset="0"/>
              </a:rPr>
              <a:t> </a:t>
            </a:r>
            <a:r>
              <a:rPr lang="en-US" sz="2000" dirty="0" err="1" smtClean="0">
                <a:cs typeface="Times New Roman" pitchFamily="18" charset="0"/>
              </a:rPr>
              <a:t>thọ</a:t>
            </a:r>
            <a:r>
              <a:rPr lang="en-US" sz="2000" dirty="0" smtClean="0">
                <a:cs typeface="Times New Roman" pitchFamily="18" charset="0"/>
              </a:rPr>
              <a:t> </a:t>
            </a:r>
            <a:r>
              <a:rPr lang="en-US" sz="2000" dirty="0" err="1" smtClean="0">
                <a:cs typeface="Times New Roman" pitchFamily="18" charset="0"/>
              </a:rPr>
              <a:t>của</a:t>
            </a:r>
            <a:r>
              <a:rPr lang="en-US" sz="2000" dirty="0" smtClean="0">
                <a:cs typeface="Times New Roman" pitchFamily="18" charset="0"/>
              </a:rPr>
              <a:t> </a:t>
            </a:r>
            <a:r>
              <a:rPr lang="en-US" sz="2000" dirty="0" err="1" smtClean="0">
                <a:cs typeface="Times New Roman" pitchFamily="18" charset="0"/>
              </a:rPr>
              <a:t>mạng</a:t>
            </a:r>
            <a:endParaRPr lang="en-US" sz="2000" dirty="0" smtClean="0">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cs typeface="Times New Roman" pitchFamily="18" charset="0"/>
              </a:rPr>
              <a:t>Giao</a:t>
            </a:r>
            <a:r>
              <a:rPr lang="en-US" sz="2000" dirty="0" smtClean="0">
                <a:cs typeface="Times New Roman" pitchFamily="18" charset="0"/>
              </a:rPr>
              <a:t> </a:t>
            </a:r>
            <a:r>
              <a:rPr lang="en-US" sz="2000" dirty="0" err="1">
                <a:cs typeface="Times New Roman" pitchFamily="18" charset="0"/>
              </a:rPr>
              <a:t>tiếp</a:t>
            </a:r>
            <a:r>
              <a:rPr lang="en-US" sz="2000" dirty="0">
                <a:cs typeface="Times New Roman" pitchFamily="18" charset="0"/>
              </a:rPr>
              <a:t> </a:t>
            </a:r>
            <a:r>
              <a:rPr lang="en-US" sz="2000" dirty="0" err="1">
                <a:cs typeface="Times New Roman" pitchFamily="18" charset="0"/>
              </a:rPr>
              <a:t>vô</a:t>
            </a:r>
            <a:r>
              <a:rPr lang="en-US" sz="2000" dirty="0">
                <a:cs typeface="Times New Roman" pitchFamily="18" charset="0"/>
              </a:rPr>
              <a:t> </a:t>
            </a:r>
            <a:r>
              <a:rPr lang="en-US" sz="2000" dirty="0" err="1">
                <a:cs typeface="Times New Roman" pitchFamily="18" charset="0"/>
              </a:rPr>
              <a:t>tuyến</a:t>
            </a:r>
            <a:endParaRPr lang="en-US" sz="2000" dirty="0">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Truyền</a:t>
            </a:r>
            <a:r>
              <a:rPr lang="en-US" sz="2000" dirty="0" smtClean="0">
                <a:latin typeface="+mn-lt"/>
                <a:cs typeface="Times New Roman" pitchFamily="18" charset="0"/>
              </a:rPr>
              <a:t> </a:t>
            </a:r>
            <a:r>
              <a:rPr lang="en-US" sz="2000" dirty="0" err="1" smtClean="0">
                <a:latin typeface="+mn-lt"/>
                <a:cs typeface="Times New Roman" pitchFamily="18" charset="0"/>
              </a:rPr>
              <a:t>thông</a:t>
            </a:r>
            <a:r>
              <a:rPr lang="en-US" sz="2000" dirty="0" smtClean="0">
                <a:latin typeface="+mn-lt"/>
                <a:cs typeface="Times New Roman" pitchFamily="18" charset="0"/>
              </a:rPr>
              <a:t> </a:t>
            </a:r>
            <a:r>
              <a:rPr lang="en-US" sz="2000" dirty="0" err="1" smtClean="0">
                <a:latin typeface="+mn-lt"/>
                <a:cs typeface="Times New Roman" pitchFamily="18" charset="0"/>
              </a:rPr>
              <a:t>vô</a:t>
            </a:r>
            <a:r>
              <a:rPr lang="en-US" sz="2000" dirty="0" smtClean="0">
                <a:latin typeface="+mn-lt"/>
                <a:cs typeface="Times New Roman" pitchFamily="18" charset="0"/>
              </a:rPr>
              <a:t> </a:t>
            </a:r>
            <a:r>
              <a:rPr lang="en-US" sz="2000" dirty="0" err="1" smtClean="0">
                <a:latin typeface="+mn-lt"/>
                <a:cs typeface="Times New Roman" pitchFamily="18" charset="0"/>
              </a:rPr>
              <a:t>tuyến</a:t>
            </a:r>
            <a:r>
              <a:rPr lang="en-US" sz="2000" dirty="0" smtClean="0">
                <a:latin typeface="+mn-lt"/>
                <a:cs typeface="Times New Roman" pitchFamily="18" charset="0"/>
              </a:rPr>
              <a:t> </a:t>
            </a:r>
            <a:r>
              <a:rPr lang="en-US" sz="2000" dirty="0" err="1" smtClean="0">
                <a:latin typeface="+mn-lt"/>
                <a:cs typeface="Times New Roman" pitchFamily="18" charset="0"/>
              </a:rPr>
              <a:t>đa</a:t>
            </a:r>
            <a:r>
              <a:rPr lang="en-US" sz="2000" dirty="0" smtClean="0">
                <a:latin typeface="+mn-lt"/>
                <a:cs typeface="Times New Roman" pitchFamily="18" charset="0"/>
              </a:rPr>
              <a:t> </a:t>
            </a:r>
            <a:r>
              <a:rPr lang="en-US" sz="2000" dirty="0" err="1" smtClean="0">
                <a:latin typeface="+mn-lt"/>
                <a:cs typeface="Times New Roman" pitchFamily="18" charset="0"/>
              </a:rPr>
              <a:t>bước</a:t>
            </a:r>
            <a:r>
              <a:rPr lang="en-US" sz="2000" dirty="0" smtClean="0">
                <a:latin typeface="+mn-lt"/>
                <a:cs typeface="Times New Roman" pitchFamily="18" charset="0"/>
              </a:rPr>
              <a:t> </a:t>
            </a:r>
            <a:r>
              <a:rPr lang="en-US" sz="2000" dirty="0" err="1" smtClean="0">
                <a:latin typeface="+mn-lt"/>
                <a:cs typeface="Times New Roman" pitchFamily="18" charset="0"/>
              </a:rPr>
              <a:t>nhảy</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smtClean="0">
                <a:latin typeface="+mn-lt"/>
                <a:cs typeface="Times New Roman" pitchFamily="18" charset="0"/>
              </a:rPr>
              <a:t>WSN </a:t>
            </a:r>
            <a:r>
              <a:rPr lang="en-US" sz="2000" dirty="0" err="1" smtClean="0">
                <a:latin typeface="+mn-lt"/>
                <a:cs typeface="Times New Roman" pitchFamily="18" charset="0"/>
              </a:rPr>
              <a:t>sử</a:t>
            </a:r>
            <a:r>
              <a:rPr lang="en-US" sz="2000" dirty="0" smtClean="0">
                <a:latin typeface="+mn-lt"/>
                <a:cs typeface="Times New Roman" pitchFamily="18" charset="0"/>
              </a:rPr>
              <a:t> </a:t>
            </a:r>
            <a:r>
              <a:rPr lang="en-US" sz="2000" dirty="0" err="1" smtClean="0">
                <a:latin typeface="+mn-lt"/>
                <a:cs typeface="Times New Roman" pitchFamily="18" charset="0"/>
              </a:rPr>
              <a:t>dụng</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trạm</a:t>
            </a:r>
            <a:r>
              <a:rPr lang="en-US" sz="2000" dirty="0" smtClean="0">
                <a:latin typeface="+mn-lt"/>
                <a:cs typeface="Times New Roman" pitchFamily="18" charset="0"/>
              </a:rPr>
              <a:t> </a:t>
            </a:r>
            <a:r>
              <a:rPr lang="en-US" sz="2000" dirty="0" err="1" smtClean="0">
                <a:latin typeface="+mn-lt"/>
                <a:cs typeface="Times New Roman" pitchFamily="18" charset="0"/>
              </a:rPr>
              <a:t>thu</a:t>
            </a:r>
            <a:r>
              <a:rPr lang="en-US" sz="2000" dirty="0" smtClean="0">
                <a:latin typeface="+mn-lt"/>
                <a:cs typeface="Times New Roman" pitchFamily="18" charset="0"/>
              </a:rPr>
              <a:t> </a:t>
            </a:r>
            <a:r>
              <a:rPr lang="en-US" sz="2000" dirty="0" err="1" smtClean="0">
                <a:latin typeface="+mn-lt"/>
                <a:cs typeface="Times New Roman" pitchFamily="18" charset="0"/>
              </a:rPr>
              <a:t>phát</a:t>
            </a:r>
            <a:r>
              <a:rPr lang="en-US" sz="2000" dirty="0" smtClean="0">
                <a:latin typeface="+mn-lt"/>
                <a:cs typeface="Times New Roman" pitchFamily="18" charset="0"/>
              </a:rPr>
              <a:t> </a:t>
            </a:r>
            <a:r>
              <a:rPr lang="en-US" sz="2000" dirty="0" err="1" smtClean="0">
                <a:latin typeface="+mn-lt"/>
                <a:cs typeface="Times New Roman" pitchFamily="18" charset="0"/>
              </a:rPr>
              <a:t>sóng</a:t>
            </a:r>
            <a:r>
              <a:rPr lang="en-US" sz="2000" dirty="0" smtClean="0">
                <a:latin typeface="+mn-lt"/>
                <a:cs typeface="Times New Roman" pitchFamily="18" charset="0"/>
              </a:rPr>
              <a:t> di </a:t>
            </a:r>
            <a:r>
              <a:rPr lang="en-US" sz="2000" dirty="0" err="1" smtClean="0">
                <a:latin typeface="+mn-lt"/>
                <a:cs typeface="Times New Roman" pitchFamily="18" charset="0"/>
              </a:rPr>
              <a:t>động</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kỹ</a:t>
            </a:r>
            <a:r>
              <a:rPr lang="en-US" sz="2000" dirty="0" smtClean="0">
                <a:latin typeface="+mn-lt"/>
                <a:cs typeface="Times New Roman" pitchFamily="18" charset="0"/>
              </a:rPr>
              <a:t> </a:t>
            </a:r>
            <a:r>
              <a:rPr lang="en-US" sz="2000" dirty="0" err="1" smtClean="0">
                <a:latin typeface="+mn-lt"/>
                <a:cs typeface="Times New Roman" pitchFamily="18" charset="0"/>
              </a:rPr>
              <a:t>thuật</a:t>
            </a:r>
            <a:r>
              <a:rPr lang="en-US" sz="2000" dirty="0" smtClean="0">
                <a:latin typeface="+mn-lt"/>
                <a:cs typeface="Times New Roman" pitchFamily="18" charset="0"/>
              </a:rPr>
              <a:t> </a:t>
            </a: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tiếp</a:t>
            </a:r>
            <a:r>
              <a:rPr lang="en-US" sz="2000" dirty="0" smtClean="0">
                <a:latin typeface="+mn-lt"/>
                <a:cs typeface="Times New Roman" pitchFamily="18" charset="0"/>
              </a:rPr>
              <a:t> </a:t>
            </a:r>
            <a:r>
              <a:rPr lang="en-US" sz="2000" dirty="0" err="1" smtClean="0">
                <a:latin typeface="+mn-lt"/>
                <a:cs typeface="Times New Roman" pitchFamily="18" charset="0"/>
              </a:rPr>
              <a:t>vô</a:t>
            </a:r>
            <a:r>
              <a:rPr lang="en-US" sz="2000" dirty="0" smtClean="0">
                <a:latin typeface="+mn-lt"/>
                <a:cs typeface="Times New Roman" pitchFamily="18" charset="0"/>
              </a:rPr>
              <a:t> </a:t>
            </a:r>
            <a:r>
              <a:rPr lang="en-US" sz="2000" dirty="0" err="1" smtClean="0">
                <a:latin typeface="+mn-lt"/>
                <a:cs typeface="Times New Roman" pitchFamily="18" charset="0"/>
              </a:rPr>
              <a:t>tuyến</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sử</a:t>
            </a:r>
            <a:r>
              <a:rPr lang="en-US" sz="2000" dirty="0" smtClean="0">
                <a:latin typeface="+mn-lt"/>
                <a:cs typeface="Times New Roman" pitchFamily="18" charset="0"/>
              </a:rPr>
              <a:t> </a:t>
            </a:r>
            <a:r>
              <a:rPr lang="en-US" sz="2000" dirty="0" err="1" smtClean="0">
                <a:latin typeface="+mn-lt"/>
                <a:cs typeface="Times New Roman" pitchFamily="18" charset="0"/>
              </a:rPr>
              <a:t>dụng</a:t>
            </a:r>
            <a:r>
              <a:rPr lang="en-US" sz="2000" dirty="0" smtClean="0">
                <a:latin typeface="+mn-lt"/>
                <a:cs typeface="Times New Roman" pitchFamily="18" charset="0"/>
              </a:rPr>
              <a:t>:</a:t>
            </a:r>
          </a:p>
          <a:p>
            <a:pPr marL="800100" lvl="1" indent="-342900" algn="just" eaLnBrk="1" hangingPunct="1">
              <a:spcBef>
                <a:spcPct val="20000"/>
              </a:spcBef>
              <a:buSzPct val="75000"/>
              <a:buFont typeface="Wingdings" panose="05000000000000000000" pitchFamily="2" charset="2"/>
              <a:buChar char="Ø"/>
              <a:defRPr/>
            </a:pPr>
            <a:r>
              <a:rPr lang="en-US" sz="2000" dirty="0" smtClean="0">
                <a:latin typeface="+mn-lt"/>
                <a:cs typeface="Times New Roman" pitchFamily="18" charset="0"/>
              </a:rPr>
              <a:t>Wi-Fi (IEEE 802.11)</a:t>
            </a:r>
          </a:p>
          <a:p>
            <a:pPr marL="800100" lvl="1" indent="-342900" algn="just" eaLnBrk="1" hangingPunct="1">
              <a:spcBef>
                <a:spcPct val="20000"/>
              </a:spcBef>
              <a:buSzPct val="75000"/>
              <a:buFont typeface="Wingdings" panose="05000000000000000000" pitchFamily="2" charset="2"/>
              <a:buChar char="Ø"/>
              <a:defRPr/>
            </a:pPr>
            <a:r>
              <a:rPr lang="en-US" sz="2000" dirty="0" smtClean="0">
                <a:latin typeface="+mn-lt"/>
                <a:cs typeface="Times New Roman" pitchFamily="18" charset="0"/>
              </a:rPr>
              <a:t>Bluetooth</a:t>
            </a:r>
          </a:p>
          <a:p>
            <a:pPr marL="800100" lvl="1" indent="-3429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LoRa</a:t>
            </a:r>
            <a:r>
              <a:rPr lang="en-US" sz="2000" dirty="0" smtClean="0">
                <a:latin typeface="+mn-lt"/>
                <a:cs typeface="Times New Roman" pitchFamily="18" charset="0"/>
              </a:rPr>
              <a:t> (Long Range)</a:t>
            </a:r>
          </a:p>
          <a:p>
            <a:pPr marL="800100" lvl="1" indent="-342900" algn="just" eaLnBrk="1" hangingPunct="1">
              <a:spcBef>
                <a:spcPct val="20000"/>
              </a:spcBef>
              <a:buSzPct val="75000"/>
              <a:buFont typeface="Wingdings" panose="05000000000000000000" pitchFamily="2" charset="2"/>
              <a:buChar char="Ø"/>
              <a:defRPr/>
            </a:pPr>
            <a:r>
              <a:rPr lang="en-US" sz="2000" dirty="0" err="1">
                <a:cs typeface="Times New Roman" pitchFamily="18" charset="0"/>
              </a:rPr>
              <a:t>Zigbee</a:t>
            </a:r>
            <a:r>
              <a:rPr lang="en-US" sz="2000" dirty="0">
                <a:cs typeface="Times New Roman" pitchFamily="18" charset="0"/>
              </a:rPr>
              <a:t> (IEEE 802.15.4</a:t>
            </a:r>
            <a:r>
              <a:rPr lang="en-US" sz="2000" dirty="0" smtClean="0">
                <a:cs typeface="Times New Roman" pitchFamily="18" charset="0"/>
              </a:rPr>
              <a:t>)</a:t>
            </a:r>
            <a:endParaRPr lang="en-US" sz="2000" dirty="0" smtClean="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en-US" sz="2000" dirty="0" smtClean="0">
                <a:latin typeface="+mn-lt"/>
                <a:cs typeface="Times New Roman" pitchFamily="18" charset="0"/>
              </a:rPr>
              <a:t>NB-</a:t>
            </a:r>
            <a:r>
              <a:rPr lang="en-US" sz="2000" dirty="0" err="1" smtClean="0">
                <a:latin typeface="+mn-lt"/>
                <a:cs typeface="Times New Roman" pitchFamily="18" charset="0"/>
              </a:rPr>
              <a:t>IoT</a:t>
            </a:r>
            <a:r>
              <a:rPr lang="en-US" sz="2000" dirty="0" smtClean="0">
                <a:latin typeface="+mn-lt"/>
                <a:cs typeface="Times New Roman" pitchFamily="18" charset="0"/>
              </a:rPr>
              <a:t> (Narrowband </a:t>
            </a:r>
            <a:r>
              <a:rPr lang="en-US" sz="2000" dirty="0" err="1" smtClean="0">
                <a:latin typeface="+mn-lt"/>
                <a:cs typeface="Times New Roman" pitchFamily="18" charset="0"/>
              </a:rPr>
              <a:t>IoT</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endParaRPr lang="en-US" sz="2000" dirty="0">
              <a:latin typeface="+mn-lt"/>
              <a:cs typeface="Times New Roman" pitchFamily="18" charset="0"/>
            </a:endParaRPr>
          </a:p>
        </p:txBody>
      </p:sp>
    </p:spTree>
    <p:extLst>
      <p:ext uri="{BB962C8B-B14F-4D97-AF65-F5344CB8AC3E}">
        <p14:creationId xmlns:p14="http://schemas.microsoft.com/office/powerpoint/2010/main" val="10380838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39</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j-lt"/>
              </a:rPr>
              <a:t>CHƯƠNG 1 – TỔNG QUAN VỀ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3"/>
              <a:defRPr/>
            </a:pPr>
            <a:r>
              <a:rPr lang="en-US" sz="2800" dirty="0" err="1" smtClean="0">
                <a:latin typeface="+mn-lt"/>
                <a:cs typeface="Times New Roman" pitchFamily="18" charset="0"/>
              </a:rPr>
              <a:t>Kỹ</a:t>
            </a:r>
            <a:r>
              <a:rPr lang="en-US" sz="2800" dirty="0" smtClean="0">
                <a:latin typeface="+mn-lt"/>
                <a:cs typeface="Times New Roman" pitchFamily="18" charset="0"/>
              </a:rPr>
              <a:t> </a:t>
            </a:r>
            <a:r>
              <a:rPr lang="en-US" sz="2800" dirty="0" err="1" smtClean="0">
                <a:latin typeface="+mn-lt"/>
                <a:cs typeface="Times New Roman" pitchFamily="18" charset="0"/>
              </a:rPr>
              <a:t>thuật</a:t>
            </a:r>
            <a:r>
              <a:rPr lang="en-US" sz="2800" dirty="0" smtClean="0">
                <a:latin typeface="+mn-lt"/>
                <a:cs typeface="Times New Roman" pitchFamily="18" charset="0"/>
              </a:rPr>
              <a:t> </a:t>
            </a:r>
            <a:r>
              <a:rPr lang="en-US" sz="2800" dirty="0" err="1" smtClean="0">
                <a:latin typeface="+mn-lt"/>
                <a:cs typeface="Times New Roman" pitchFamily="18" charset="0"/>
              </a:rPr>
              <a:t>cho</a:t>
            </a:r>
            <a:r>
              <a:rPr lang="en-US" sz="2800" dirty="0" smtClean="0">
                <a:latin typeface="+mn-lt"/>
                <a:cs typeface="Times New Roman" pitchFamily="18" charset="0"/>
              </a:rPr>
              <a:t> </a:t>
            </a:r>
            <a:r>
              <a:rPr lang="en-US" sz="2800" dirty="0" err="1" smtClean="0">
                <a:latin typeface="+mn-lt"/>
                <a:cs typeface="Times New Roman" pitchFamily="18" charset="0"/>
              </a:rPr>
              <a:t>Mạng</a:t>
            </a:r>
            <a:r>
              <a:rPr lang="en-US" sz="2800" dirty="0" smtClean="0">
                <a:latin typeface="+mn-lt"/>
                <a:cs typeface="Times New Roman" pitchFamily="18" charset="0"/>
              </a:rPr>
              <a:t> </a:t>
            </a:r>
            <a:r>
              <a:rPr lang="en-US" sz="2800" dirty="0" err="1" smtClean="0">
                <a:latin typeface="+mn-lt"/>
                <a:cs typeface="Times New Roman" pitchFamily="18" charset="0"/>
              </a:rPr>
              <a:t>cảm</a:t>
            </a:r>
            <a:r>
              <a:rPr lang="en-US" sz="2800" dirty="0" smtClean="0">
                <a:latin typeface="+mn-lt"/>
                <a:cs typeface="Times New Roman" pitchFamily="18" charset="0"/>
              </a:rPr>
              <a:t> </a:t>
            </a:r>
            <a:r>
              <a:rPr lang="en-US" sz="2800" dirty="0" err="1" smtClean="0">
                <a:latin typeface="+mn-lt"/>
                <a:cs typeface="Times New Roman" pitchFamily="18" charset="0"/>
              </a:rPr>
              <a:t>biến</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cs typeface="Times New Roman" pitchFamily="18" charset="0"/>
              </a:rPr>
              <a:t>Sử</a:t>
            </a:r>
            <a:r>
              <a:rPr lang="en-US" sz="2000" dirty="0" smtClean="0">
                <a:cs typeface="Times New Roman" pitchFamily="18" charset="0"/>
              </a:rPr>
              <a:t> </a:t>
            </a:r>
            <a:r>
              <a:rPr lang="en-US" sz="2000" dirty="0" err="1">
                <a:cs typeface="Times New Roman" pitchFamily="18" charset="0"/>
              </a:rPr>
              <a:t>dụng</a:t>
            </a:r>
            <a:r>
              <a:rPr lang="en-US" sz="2000" dirty="0">
                <a:cs typeface="Times New Roman" pitchFamily="18" charset="0"/>
              </a:rPr>
              <a:t> </a:t>
            </a:r>
            <a:r>
              <a:rPr lang="en-US" sz="2000" dirty="0" err="1" smtClean="0">
                <a:cs typeface="Times New Roman" pitchFamily="18" charset="0"/>
              </a:rPr>
              <a:t>năng</a:t>
            </a:r>
            <a:r>
              <a:rPr lang="en-US" sz="2000" dirty="0" smtClean="0">
                <a:cs typeface="Times New Roman" pitchFamily="18" charset="0"/>
              </a:rPr>
              <a:t> </a:t>
            </a:r>
            <a:r>
              <a:rPr lang="en-US" sz="2000" dirty="0" err="1" smtClean="0">
                <a:cs typeface="Times New Roman" pitchFamily="18" charset="0"/>
              </a:rPr>
              <a:t>lượng</a:t>
            </a:r>
            <a:endParaRPr lang="en-US" sz="3000" dirty="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en-US" sz="2000" dirty="0" err="1" smtClean="0">
                <a:cs typeface="Times New Roman" pitchFamily="18" charset="0"/>
              </a:rPr>
              <a:t>Sử</a:t>
            </a:r>
            <a:r>
              <a:rPr lang="en-US" sz="2000" dirty="0" smtClean="0">
                <a:cs typeface="Times New Roman" pitchFamily="18" charset="0"/>
              </a:rPr>
              <a:t> </a:t>
            </a:r>
            <a:r>
              <a:rPr lang="en-US" sz="2000" dirty="0" err="1" smtClean="0">
                <a:cs typeface="Times New Roman" pitchFamily="18" charset="0"/>
              </a:rPr>
              <a:t>dụng</a:t>
            </a:r>
            <a:r>
              <a:rPr lang="en-US" sz="2000" dirty="0" smtClean="0">
                <a:cs typeface="Times New Roman" pitchFamily="18" charset="0"/>
              </a:rPr>
              <a:t> </a:t>
            </a:r>
            <a:r>
              <a:rPr lang="en-US" sz="2000" dirty="0" err="1" smtClean="0">
                <a:cs typeface="Times New Roman" pitchFamily="18" charset="0"/>
              </a:rPr>
              <a:t>truyền</a:t>
            </a:r>
            <a:r>
              <a:rPr lang="en-US" sz="2000" dirty="0" smtClean="0">
                <a:cs typeface="Times New Roman" pitchFamily="18" charset="0"/>
              </a:rPr>
              <a:t> </a:t>
            </a:r>
            <a:r>
              <a:rPr lang="en-US" sz="2000" dirty="0" err="1" smtClean="0">
                <a:cs typeface="Times New Roman" pitchFamily="18" charset="0"/>
              </a:rPr>
              <a:t>thông</a:t>
            </a:r>
            <a:r>
              <a:rPr lang="en-US" sz="2000" dirty="0" smtClean="0">
                <a:cs typeface="Times New Roman" pitchFamily="18" charset="0"/>
              </a:rPr>
              <a:t> </a:t>
            </a:r>
            <a:r>
              <a:rPr lang="en-US" sz="2000" dirty="0" err="1" smtClean="0">
                <a:cs typeface="Times New Roman" pitchFamily="18" charset="0"/>
              </a:rPr>
              <a:t>và</a:t>
            </a:r>
            <a:r>
              <a:rPr lang="en-US" sz="2000" dirty="0" smtClean="0">
                <a:cs typeface="Times New Roman" pitchFamily="18" charset="0"/>
              </a:rPr>
              <a:t> </a:t>
            </a:r>
            <a:r>
              <a:rPr lang="en-US" sz="2000" dirty="0" err="1" smtClean="0">
                <a:cs typeface="Times New Roman" pitchFamily="18" charset="0"/>
              </a:rPr>
              <a:t>tính</a:t>
            </a:r>
            <a:r>
              <a:rPr lang="en-US" sz="2000" dirty="0" smtClean="0">
                <a:cs typeface="Times New Roman" pitchFamily="18" charset="0"/>
              </a:rPr>
              <a:t> </a:t>
            </a:r>
            <a:r>
              <a:rPr lang="en-US" sz="2000" dirty="0" err="1" smtClean="0">
                <a:cs typeface="Times New Roman" pitchFamily="18" charset="0"/>
              </a:rPr>
              <a:t>toán</a:t>
            </a:r>
            <a:r>
              <a:rPr lang="en-US" sz="2000" dirty="0" smtClean="0">
                <a:cs typeface="Times New Roman" pitchFamily="18" charset="0"/>
              </a:rPr>
              <a:t>, </a:t>
            </a:r>
            <a:r>
              <a:rPr lang="en-US" sz="2000" dirty="0" err="1" smtClean="0">
                <a:cs typeface="Times New Roman" pitchFamily="18" charset="0"/>
              </a:rPr>
              <a:t>cảm</a:t>
            </a:r>
            <a:r>
              <a:rPr lang="en-US" sz="2000" dirty="0" smtClean="0">
                <a:cs typeface="Times New Roman" pitchFamily="18" charset="0"/>
              </a:rPr>
              <a:t> </a:t>
            </a:r>
            <a:r>
              <a:rPr lang="en-US" sz="2000" dirty="0" err="1" smtClean="0">
                <a:cs typeface="Times New Roman" pitchFamily="18" charset="0"/>
              </a:rPr>
              <a:t>biến</a:t>
            </a:r>
            <a:r>
              <a:rPr lang="en-US" sz="2000" dirty="0" smtClean="0">
                <a:cs typeface="Times New Roman" pitchFamily="18" charset="0"/>
              </a:rPr>
              <a:t> </a:t>
            </a:r>
            <a:r>
              <a:rPr lang="en-US" sz="2000" dirty="0" err="1" smtClean="0">
                <a:cs typeface="Times New Roman" pitchFamily="18" charset="0"/>
              </a:rPr>
              <a:t>và</a:t>
            </a:r>
            <a:r>
              <a:rPr lang="en-US" sz="2000" dirty="0" smtClean="0">
                <a:cs typeface="Times New Roman" pitchFamily="18" charset="0"/>
              </a:rPr>
              <a:t> </a:t>
            </a:r>
            <a:r>
              <a:rPr lang="en-US" sz="2000" dirty="0" err="1" smtClean="0">
                <a:cs typeface="Times New Roman" pitchFamily="18" charset="0"/>
              </a:rPr>
              <a:t>chấp</a:t>
            </a:r>
            <a:r>
              <a:rPr lang="en-US" sz="2000" dirty="0" smtClean="0">
                <a:cs typeface="Times New Roman" pitchFamily="18" charset="0"/>
              </a:rPr>
              <a:t> </a:t>
            </a:r>
            <a:r>
              <a:rPr lang="en-US" sz="2000" dirty="0" err="1" smtClean="0">
                <a:cs typeface="Times New Roman" pitchFamily="18" charset="0"/>
              </a:rPr>
              <a:t>hành</a:t>
            </a:r>
            <a:r>
              <a:rPr lang="en-US" sz="2000" dirty="0" smtClean="0">
                <a:cs typeface="Times New Roman" pitchFamily="18" charset="0"/>
              </a:rPr>
              <a:t>.</a:t>
            </a:r>
          </a:p>
          <a:p>
            <a:pPr marL="342900" indent="-342900" algn="just" eaLnBrk="1" hangingPunct="1">
              <a:spcBef>
                <a:spcPct val="20000"/>
              </a:spcBef>
              <a:buSzPct val="75000"/>
              <a:buFont typeface="Arial" panose="020B0604020202020204" pitchFamily="34" charset="0"/>
              <a:buChar char="−"/>
              <a:defRPr/>
            </a:pPr>
            <a:r>
              <a:rPr lang="en-US" sz="2000" dirty="0" err="1" smtClean="0">
                <a:cs typeface="Times New Roman" pitchFamily="18" charset="0"/>
              </a:rPr>
              <a:t>Nguồn</a:t>
            </a:r>
            <a:r>
              <a:rPr lang="en-US" sz="2000" dirty="0" smtClean="0">
                <a:cs typeface="Times New Roman" pitchFamily="18" charset="0"/>
              </a:rPr>
              <a:t> </a:t>
            </a:r>
            <a:r>
              <a:rPr lang="en-US" sz="2000" dirty="0" err="1" smtClean="0">
                <a:cs typeface="Times New Roman" pitchFamily="18" charset="0"/>
              </a:rPr>
              <a:t>năng</a:t>
            </a:r>
            <a:r>
              <a:rPr lang="en-US" sz="2000" dirty="0" smtClean="0">
                <a:cs typeface="Times New Roman" pitchFamily="18" charset="0"/>
              </a:rPr>
              <a:t> </a:t>
            </a:r>
            <a:r>
              <a:rPr lang="en-US" sz="2000" dirty="0" err="1" smtClean="0">
                <a:cs typeface="Times New Roman" pitchFamily="18" charset="0"/>
              </a:rPr>
              <a:t>lượng</a:t>
            </a:r>
            <a:r>
              <a:rPr lang="en-US" sz="2000" dirty="0" smtClean="0">
                <a:cs typeface="Times New Roman" pitchFamily="18" charset="0"/>
              </a:rPr>
              <a:t> </a:t>
            </a:r>
            <a:r>
              <a:rPr lang="en-US" sz="2000" dirty="0" err="1" smtClean="0">
                <a:cs typeface="Times New Roman" pitchFamily="18" charset="0"/>
              </a:rPr>
              <a:t>không</a:t>
            </a:r>
            <a:r>
              <a:rPr lang="en-US" sz="2000" dirty="0" smtClean="0">
                <a:cs typeface="Times New Roman" pitchFamily="18" charset="0"/>
              </a:rPr>
              <a:t> </a:t>
            </a:r>
            <a:r>
              <a:rPr lang="en-US" sz="2000" dirty="0" err="1" smtClean="0">
                <a:cs typeface="Times New Roman" pitchFamily="18" charset="0"/>
              </a:rPr>
              <a:t>thể</a:t>
            </a:r>
            <a:r>
              <a:rPr lang="en-US" sz="2000" dirty="0" smtClean="0">
                <a:cs typeface="Times New Roman" pitchFamily="18" charset="0"/>
              </a:rPr>
              <a:t> </a:t>
            </a:r>
            <a:r>
              <a:rPr lang="en-US" sz="2000" dirty="0" err="1" smtClean="0">
                <a:cs typeface="Times New Roman" pitchFamily="18" charset="0"/>
              </a:rPr>
              <a:t>nạp</a:t>
            </a:r>
            <a:r>
              <a:rPr lang="en-US" sz="2000" dirty="0" smtClean="0">
                <a:cs typeface="Times New Roman" pitchFamily="18" charset="0"/>
              </a:rPr>
              <a:t> </a:t>
            </a:r>
            <a:r>
              <a:rPr lang="en-US" sz="2000" dirty="0" err="1" smtClean="0">
                <a:cs typeface="Times New Roman" pitchFamily="18" charset="0"/>
              </a:rPr>
              <a:t>lại</a:t>
            </a:r>
            <a:r>
              <a:rPr lang="en-US" sz="2000" dirty="0" smtClean="0">
                <a:cs typeface="Times New Roman" pitchFamily="18" charset="0"/>
              </a:rPr>
              <a:t> </a:t>
            </a:r>
            <a:r>
              <a:rPr lang="en-US" sz="2000" dirty="0" err="1" smtClean="0">
                <a:cs typeface="Times New Roman" pitchFamily="18" charset="0"/>
              </a:rPr>
              <a:t>được</a:t>
            </a:r>
            <a:r>
              <a:rPr lang="en-US" sz="2000" dirty="0" smtClean="0">
                <a:cs typeface="Times New Roman" pitchFamily="18" charset="0"/>
              </a:rPr>
              <a:t>.</a:t>
            </a:r>
          </a:p>
          <a:p>
            <a:pPr marL="342900" indent="-342900" algn="just" eaLnBrk="1" hangingPunct="1">
              <a:spcBef>
                <a:spcPct val="20000"/>
              </a:spcBef>
              <a:buSzPct val="75000"/>
              <a:buFont typeface="Arial" panose="020B0604020202020204" pitchFamily="34" charset="0"/>
              <a:buChar char="−"/>
              <a:defRPr/>
            </a:pPr>
            <a:r>
              <a:rPr lang="en-US" sz="2000" dirty="0" err="1" smtClean="0">
                <a:cs typeface="Times New Roman" pitchFamily="18" charset="0"/>
              </a:rPr>
              <a:t>Nghiên</a:t>
            </a:r>
            <a:r>
              <a:rPr lang="en-US" sz="2000" dirty="0" smtClean="0">
                <a:cs typeface="Times New Roman" pitchFamily="18" charset="0"/>
              </a:rPr>
              <a:t> </a:t>
            </a:r>
            <a:r>
              <a:rPr lang="en-US" sz="2000" dirty="0" err="1" smtClean="0">
                <a:cs typeface="Times New Roman" pitchFamily="18" charset="0"/>
              </a:rPr>
              <a:t>cứu</a:t>
            </a:r>
            <a:r>
              <a:rPr lang="en-US" sz="2000" dirty="0" smtClean="0">
                <a:cs typeface="Times New Roman" pitchFamily="18" charset="0"/>
              </a:rPr>
              <a:t> </a:t>
            </a:r>
            <a:r>
              <a:rPr lang="en-US" sz="2000" dirty="0" err="1" smtClean="0">
                <a:cs typeface="Times New Roman" pitchFamily="18" charset="0"/>
              </a:rPr>
              <a:t>nguồn</a:t>
            </a:r>
            <a:r>
              <a:rPr lang="en-US" sz="2000" dirty="0" smtClean="0">
                <a:cs typeface="Times New Roman" pitchFamily="18" charset="0"/>
              </a:rPr>
              <a:t> NL </a:t>
            </a:r>
            <a:r>
              <a:rPr lang="en-US" sz="2000" dirty="0" err="1" smtClean="0">
                <a:cs typeface="Times New Roman" pitchFamily="18" charset="0"/>
              </a:rPr>
              <a:t>mới</a:t>
            </a:r>
            <a:r>
              <a:rPr lang="en-US" sz="2000" dirty="0" smtClean="0">
                <a:cs typeface="Times New Roman" pitchFamily="18" charset="0"/>
              </a:rPr>
              <a:t>.</a:t>
            </a:r>
          </a:p>
          <a:p>
            <a:pPr marL="342900" indent="-342900" algn="just" eaLnBrk="1" hangingPunct="1">
              <a:spcBef>
                <a:spcPct val="20000"/>
              </a:spcBef>
              <a:buSzPct val="75000"/>
              <a:buFont typeface="Arial" panose="020B0604020202020204" pitchFamily="34" charset="0"/>
              <a:buChar char="−"/>
              <a:defRPr/>
            </a:pPr>
            <a:r>
              <a:rPr lang="en-US" sz="2000" dirty="0" err="1" smtClean="0">
                <a:cs typeface="Times New Roman" pitchFamily="18" charset="0"/>
              </a:rPr>
              <a:t>Nghiên</a:t>
            </a:r>
            <a:r>
              <a:rPr lang="en-US" sz="2000" dirty="0" smtClean="0">
                <a:cs typeface="Times New Roman" pitchFamily="18" charset="0"/>
              </a:rPr>
              <a:t> </a:t>
            </a:r>
            <a:r>
              <a:rPr lang="en-US" sz="2000" dirty="0" err="1" smtClean="0">
                <a:cs typeface="Times New Roman" pitchFamily="18" charset="0"/>
              </a:rPr>
              <a:t>cứu</a:t>
            </a:r>
            <a:r>
              <a:rPr lang="en-US" sz="2000" dirty="0" smtClean="0">
                <a:cs typeface="Times New Roman" pitchFamily="18" charset="0"/>
              </a:rPr>
              <a:t> </a:t>
            </a:r>
            <a:r>
              <a:rPr lang="en-US" sz="2000" dirty="0" err="1" smtClean="0">
                <a:cs typeface="Times New Roman" pitchFamily="18" charset="0"/>
              </a:rPr>
              <a:t>các</a:t>
            </a:r>
            <a:r>
              <a:rPr lang="en-US" sz="2000" dirty="0" smtClean="0">
                <a:cs typeface="Times New Roman" pitchFamily="18" charset="0"/>
              </a:rPr>
              <a:t> </a:t>
            </a:r>
            <a:r>
              <a:rPr lang="en-US" sz="2000" dirty="0" err="1" smtClean="0">
                <a:cs typeface="Times New Roman" pitchFamily="18" charset="0"/>
              </a:rPr>
              <a:t>giải</a:t>
            </a:r>
            <a:r>
              <a:rPr lang="en-US" sz="2000" dirty="0" smtClean="0">
                <a:cs typeface="Times New Roman" pitchFamily="18" charset="0"/>
              </a:rPr>
              <a:t> </a:t>
            </a:r>
            <a:r>
              <a:rPr lang="en-US" sz="2000" dirty="0" err="1" smtClean="0">
                <a:cs typeface="Times New Roman" pitchFamily="18" charset="0"/>
              </a:rPr>
              <a:t>thuật</a:t>
            </a:r>
            <a:r>
              <a:rPr lang="en-US" sz="2000" dirty="0" smtClean="0">
                <a:cs typeface="Times New Roman" pitchFamily="18" charset="0"/>
              </a:rPr>
              <a:t> </a:t>
            </a:r>
            <a:r>
              <a:rPr lang="en-US" sz="2000" dirty="0" err="1" smtClean="0">
                <a:cs typeface="Times New Roman" pitchFamily="18" charset="0"/>
              </a:rPr>
              <a:t>và</a:t>
            </a:r>
            <a:r>
              <a:rPr lang="en-US" sz="2000" dirty="0" smtClean="0">
                <a:cs typeface="Times New Roman" pitchFamily="18" charset="0"/>
              </a:rPr>
              <a:t> </a:t>
            </a:r>
            <a:r>
              <a:rPr lang="en-US" sz="2000" dirty="0" err="1" smtClean="0">
                <a:cs typeface="Times New Roman" pitchFamily="18" charset="0"/>
              </a:rPr>
              <a:t>giao</a:t>
            </a:r>
            <a:r>
              <a:rPr lang="en-US" sz="2000" dirty="0" smtClean="0">
                <a:cs typeface="Times New Roman" pitchFamily="18" charset="0"/>
              </a:rPr>
              <a:t> </a:t>
            </a:r>
            <a:r>
              <a:rPr lang="en-US" sz="2000" dirty="0" err="1" smtClean="0">
                <a:cs typeface="Times New Roman" pitchFamily="18" charset="0"/>
              </a:rPr>
              <a:t>thức</a:t>
            </a:r>
            <a:r>
              <a:rPr lang="en-US" sz="2000" dirty="0" smtClean="0">
                <a:cs typeface="Times New Roman" pitchFamily="18" charset="0"/>
              </a:rPr>
              <a:t> </a:t>
            </a:r>
            <a:r>
              <a:rPr lang="en-US" sz="2000" dirty="0" err="1" smtClean="0">
                <a:cs typeface="Times New Roman" pitchFamily="18" charset="0"/>
              </a:rPr>
              <a:t>để</a:t>
            </a:r>
            <a:r>
              <a:rPr lang="en-US" sz="2000" dirty="0" smtClean="0">
                <a:cs typeface="Times New Roman" pitchFamily="18" charset="0"/>
              </a:rPr>
              <a:t> </a:t>
            </a:r>
            <a:r>
              <a:rPr lang="en-US" sz="2000" dirty="0" err="1" smtClean="0">
                <a:cs typeface="Times New Roman" pitchFamily="18" charset="0"/>
              </a:rPr>
              <a:t>sử</a:t>
            </a:r>
            <a:r>
              <a:rPr lang="en-US" sz="2000" dirty="0" smtClean="0">
                <a:cs typeface="Times New Roman" pitchFamily="18" charset="0"/>
              </a:rPr>
              <a:t> </a:t>
            </a:r>
            <a:r>
              <a:rPr lang="en-US" sz="2000" dirty="0" err="1" smtClean="0">
                <a:cs typeface="Times New Roman" pitchFamily="18" charset="0"/>
              </a:rPr>
              <a:t>dụng</a:t>
            </a:r>
            <a:r>
              <a:rPr lang="en-US" sz="2000" dirty="0" smtClean="0">
                <a:cs typeface="Times New Roman" pitchFamily="18" charset="0"/>
              </a:rPr>
              <a:t> NL </a:t>
            </a:r>
            <a:r>
              <a:rPr lang="en-US" sz="2000" dirty="0" err="1" smtClean="0">
                <a:cs typeface="Times New Roman" pitchFamily="18" charset="0"/>
              </a:rPr>
              <a:t>hiệu</a:t>
            </a:r>
            <a:r>
              <a:rPr lang="en-US" sz="2000" dirty="0" smtClean="0">
                <a:cs typeface="Times New Roman" pitchFamily="18" charset="0"/>
              </a:rPr>
              <a:t> </a:t>
            </a:r>
            <a:r>
              <a:rPr lang="en-US" sz="2000" dirty="0" err="1" smtClean="0">
                <a:cs typeface="Times New Roman" pitchFamily="18" charset="0"/>
              </a:rPr>
              <a:t>quả</a:t>
            </a:r>
            <a:r>
              <a:rPr lang="en-US" sz="2000" dirty="0" smtClean="0">
                <a:cs typeface="Times New Roman" pitchFamily="18" charset="0"/>
              </a:rPr>
              <a:t>, </a:t>
            </a:r>
            <a:r>
              <a:rPr lang="en-US" sz="2000" dirty="0" err="1" smtClean="0">
                <a:cs typeface="Times New Roman" pitchFamily="18" charset="0"/>
              </a:rPr>
              <a:t>kéo</a:t>
            </a:r>
            <a:r>
              <a:rPr lang="en-US" sz="2000" dirty="0" smtClean="0">
                <a:cs typeface="Times New Roman" pitchFamily="18" charset="0"/>
              </a:rPr>
              <a:t> </a:t>
            </a:r>
            <a:r>
              <a:rPr lang="en-US" sz="2000" dirty="0" err="1" smtClean="0">
                <a:cs typeface="Times New Roman" pitchFamily="18" charset="0"/>
              </a:rPr>
              <a:t>dài</a:t>
            </a:r>
            <a:r>
              <a:rPr lang="en-US" sz="2000" dirty="0" smtClean="0">
                <a:cs typeface="Times New Roman" pitchFamily="18" charset="0"/>
              </a:rPr>
              <a:t> </a:t>
            </a:r>
            <a:r>
              <a:rPr lang="en-US" sz="2000" dirty="0" err="1" smtClean="0">
                <a:cs typeface="Times New Roman" pitchFamily="18" charset="0"/>
              </a:rPr>
              <a:t>tuổi</a:t>
            </a:r>
            <a:r>
              <a:rPr lang="en-US" sz="2000" dirty="0" smtClean="0">
                <a:cs typeface="Times New Roman" pitchFamily="18" charset="0"/>
              </a:rPr>
              <a:t> </a:t>
            </a:r>
            <a:r>
              <a:rPr lang="en-US" sz="2000" dirty="0" err="1" smtClean="0">
                <a:cs typeface="Times New Roman" pitchFamily="18" charset="0"/>
              </a:rPr>
              <a:t>thọ</a:t>
            </a:r>
            <a:r>
              <a:rPr lang="en-US" sz="2000" dirty="0" smtClean="0">
                <a:cs typeface="Times New Roman" pitchFamily="18" charset="0"/>
              </a:rPr>
              <a:t> </a:t>
            </a:r>
            <a:r>
              <a:rPr lang="en-US" sz="2000" dirty="0" err="1" smtClean="0">
                <a:cs typeface="Times New Roman" pitchFamily="18" charset="0"/>
              </a:rPr>
              <a:t>mạng</a:t>
            </a:r>
            <a:r>
              <a:rPr lang="en-US" sz="2000" dirty="0" smtClean="0">
                <a:cs typeface="Times New Roman" pitchFamily="18" charset="0"/>
              </a:rPr>
              <a:t>.</a:t>
            </a:r>
          </a:p>
          <a:p>
            <a:pPr marL="342900" indent="-342900" algn="just" eaLnBrk="1" hangingPunct="1">
              <a:spcBef>
                <a:spcPct val="20000"/>
              </a:spcBef>
              <a:buSzPct val="75000"/>
              <a:buFont typeface="Wingdings" panose="05000000000000000000" pitchFamily="2" charset="2"/>
              <a:buChar char="v"/>
              <a:defRPr/>
            </a:pPr>
            <a:r>
              <a:rPr lang="en-US" sz="2000" dirty="0" err="1">
                <a:cs typeface="Times New Roman" pitchFamily="18" charset="0"/>
              </a:rPr>
              <a:t>Cục</a:t>
            </a:r>
            <a:r>
              <a:rPr lang="en-US" sz="2000" dirty="0">
                <a:cs typeface="Times New Roman" pitchFamily="18" charset="0"/>
              </a:rPr>
              <a:t> </a:t>
            </a:r>
            <a:r>
              <a:rPr lang="en-US" sz="2000" dirty="0" err="1" smtClean="0">
                <a:cs typeface="Times New Roman" pitchFamily="18" charset="0"/>
              </a:rPr>
              <a:t>bộ</a:t>
            </a:r>
            <a:endParaRPr lang="en-US" sz="2000" dirty="0" smtClean="0">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en-US" sz="2000" dirty="0" err="1">
                <a:cs typeface="Times New Roman" pitchFamily="18" charset="0"/>
              </a:rPr>
              <a:t>Thực</a:t>
            </a:r>
            <a:r>
              <a:rPr lang="en-US" sz="2000" dirty="0">
                <a:cs typeface="Times New Roman" pitchFamily="18" charset="0"/>
              </a:rPr>
              <a:t> </a:t>
            </a:r>
            <a:r>
              <a:rPr lang="en-US" sz="2000" dirty="0" err="1">
                <a:cs typeface="Times New Roman" pitchFamily="18" charset="0"/>
              </a:rPr>
              <a:t>hiện</a:t>
            </a:r>
            <a:r>
              <a:rPr lang="en-US" sz="2000" dirty="0">
                <a:cs typeface="Times New Roman" pitchFamily="18" charset="0"/>
              </a:rPr>
              <a:t> </a:t>
            </a:r>
            <a:r>
              <a:rPr lang="en-US" sz="2000" dirty="0" err="1">
                <a:cs typeface="Times New Roman" pitchFamily="18" charset="0"/>
              </a:rPr>
              <a:t>cục</a:t>
            </a:r>
            <a:r>
              <a:rPr lang="en-US" sz="2000" dirty="0">
                <a:cs typeface="Times New Roman" pitchFamily="18" charset="0"/>
              </a:rPr>
              <a:t> </a:t>
            </a:r>
            <a:r>
              <a:rPr lang="en-US" sz="2000" dirty="0" err="1">
                <a:cs typeface="Times New Roman" pitchFamily="18" charset="0"/>
              </a:rPr>
              <a:t>bộ</a:t>
            </a:r>
            <a:r>
              <a:rPr lang="en-US" sz="2000" dirty="0">
                <a:cs typeface="Times New Roman" pitchFamily="18" charset="0"/>
              </a:rPr>
              <a:t> (</a:t>
            </a:r>
            <a:r>
              <a:rPr lang="en-US" sz="2000" dirty="0" err="1">
                <a:cs typeface="Times New Roman" pitchFamily="18" charset="0"/>
              </a:rPr>
              <a:t>tại</a:t>
            </a:r>
            <a:r>
              <a:rPr lang="en-US" sz="2000" dirty="0">
                <a:cs typeface="Times New Roman" pitchFamily="18" charset="0"/>
              </a:rPr>
              <a:t> </a:t>
            </a:r>
            <a:r>
              <a:rPr lang="en-US" sz="2000" dirty="0" err="1">
                <a:cs typeface="Times New Roman" pitchFamily="18" charset="0"/>
              </a:rPr>
              <a:t>nút</a:t>
            </a:r>
            <a:r>
              <a:rPr lang="en-US" sz="2000" dirty="0">
                <a:cs typeface="Times New Roman" pitchFamily="18" charset="0"/>
              </a:rPr>
              <a:t> </a:t>
            </a:r>
            <a:r>
              <a:rPr lang="en-US" sz="2000" dirty="0" err="1">
                <a:cs typeface="Times New Roman" pitchFamily="18" charset="0"/>
              </a:rPr>
              <a:t>hoặc</a:t>
            </a:r>
            <a:r>
              <a:rPr lang="en-US" sz="2000" dirty="0">
                <a:cs typeface="Times New Roman" pitchFamily="18" charset="0"/>
              </a:rPr>
              <a:t> </a:t>
            </a:r>
            <a:r>
              <a:rPr lang="en-US" sz="2000" dirty="0" err="1">
                <a:cs typeface="Times New Roman" pitchFamily="18" charset="0"/>
              </a:rPr>
              <a:t>giữa</a:t>
            </a:r>
            <a:r>
              <a:rPr lang="en-US" sz="2000" dirty="0">
                <a:cs typeface="Times New Roman" pitchFamily="18" charset="0"/>
              </a:rPr>
              <a:t> </a:t>
            </a:r>
            <a:r>
              <a:rPr lang="en-US" sz="2000" dirty="0" err="1">
                <a:cs typeface="Times New Roman" pitchFamily="18" charset="0"/>
              </a:rPr>
              <a:t>các</a:t>
            </a:r>
            <a:r>
              <a:rPr lang="en-US" sz="2000" dirty="0">
                <a:cs typeface="Times New Roman" pitchFamily="18" charset="0"/>
              </a:rPr>
              <a:t> </a:t>
            </a:r>
            <a:r>
              <a:rPr lang="en-US" sz="2000" dirty="0" err="1">
                <a:cs typeface="Times New Roman" pitchFamily="18" charset="0"/>
              </a:rPr>
              <a:t>nút</a:t>
            </a:r>
            <a:r>
              <a:rPr lang="en-US" sz="2000" dirty="0">
                <a:cs typeface="Times New Roman" pitchFamily="18" charset="0"/>
              </a:rPr>
              <a:t> </a:t>
            </a:r>
            <a:r>
              <a:rPr lang="en-US" sz="2000" dirty="0" err="1">
                <a:cs typeface="Times New Roman" pitchFamily="18" charset="0"/>
              </a:rPr>
              <a:t>lân</a:t>
            </a:r>
            <a:r>
              <a:rPr lang="en-US" sz="2000" dirty="0">
                <a:cs typeface="Times New Roman" pitchFamily="18" charset="0"/>
              </a:rPr>
              <a:t> </a:t>
            </a:r>
            <a:r>
              <a:rPr lang="en-US" sz="2000" dirty="0" err="1">
                <a:cs typeface="Times New Roman" pitchFamily="18" charset="0"/>
              </a:rPr>
              <a:t>cận</a:t>
            </a:r>
            <a:r>
              <a:rPr lang="en-US" sz="2000" dirty="0">
                <a:cs typeface="Times New Roman" pitchFamily="18" charset="0"/>
              </a:rPr>
              <a:t>) </a:t>
            </a:r>
            <a:r>
              <a:rPr lang="en-US" sz="2000" dirty="0" err="1">
                <a:cs typeface="Times New Roman" pitchFamily="18" charset="0"/>
              </a:rPr>
              <a:t>càng</a:t>
            </a:r>
            <a:r>
              <a:rPr lang="en-US" sz="2000" dirty="0">
                <a:cs typeface="Times New Roman" pitchFamily="18" charset="0"/>
              </a:rPr>
              <a:t> </a:t>
            </a:r>
            <a:r>
              <a:rPr lang="en-US" sz="2000" dirty="0" err="1">
                <a:cs typeface="Times New Roman" pitchFamily="18" charset="0"/>
              </a:rPr>
              <a:t>nhiều</a:t>
            </a:r>
            <a:r>
              <a:rPr lang="en-US" sz="2000" dirty="0">
                <a:cs typeface="Times New Roman" pitchFamily="18" charset="0"/>
              </a:rPr>
              <a:t> </a:t>
            </a:r>
            <a:r>
              <a:rPr lang="en-US" sz="2000" dirty="0" err="1">
                <a:cs typeface="Times New Roman" pitchFamily="18" charset="0"/>
              </a:rPr>
              <a:t>càng</a:t>
            </a:r>
            <a:r>
              <a:rPr lang="en-US" sz="2000" dirty="0">
                <a:cs typeface="Times New Roman" pitchFamily="18" charset="0"/>
              </a:rPr>
              <a:t> </a:t>
            </a:r>
            <a:r>
              <a:rPr lang="en-US" sz="2000" dirty="0" err="1" smtClean="0">
                <a:cs typeface="Times New Roman" pitchFamily="18" charset="0"/>
              </a:rPr>
              <a:t>tốt</a:t>
            </a:r>
            <a:r>
              <a:rPr lang="en-US" sz="2000" dirty="0" smtClean="0">
                <a:cs typeface="Times New Roman" pitchFamily="18" charset="0"/>
              </a:rPr>
              <a:t>.</a:t>
            </a:r>
            <a:endParaRPr lang="en-US" sz="2000" dirty="0">
              <a:cs typeface="Times New Roman" pitchFamily="18" charset="0"/>
            </a:endParaRPr>
          </a:p>
          <a:p>
            <a:pPr marL="342900" indent="-342900" algn="just" eaLnBrk="1" hangingPunct="1">
              <a:spcBef>
                <a:spcPct val="20000"/>
              </a:spcBef>
              <a:buSzPct val="75000"/>
              <a:buFont typeface="Wingdings" panose="05000000000000000000" pitchFamily="2" charset="2"/>
              <a:buChar char="v"/>
              <a:defRPr/>
            </a:pPr>
            <a:r>
              <a:rPr lang="en-US" sz="2000" dirty="0" err="1">
                <a:cs typeface="Times New Roman" pitchFamily="18" charset="0"/>
              </a:rPr>
              <a:t>Mạng</a:t>
            </a:r>
            <a:r>
              <a:rPr lang="en-US" sz="2000" dirty="0">
                <a:cs typeface="Times New Roman" pitchFamily="18" charset="0"/>
              </a:rPr>
              <a:t> </a:t>
            </a:r>
            <a:r>
              <a:rPr lang="en-US" sz="2000" dirty="0" err="1">
                <a:cs typeface="Times New Roman" pitchFamily="18" charset="0"/>
              </a:rPr>
              <a:t>tập</a:t>
            </a:r>
            <a:r>
              <a:rPr lang="en-US" sz="2000" dirty="0">
                <a:cs typeface="Times New Roman" pitchFamily="18" charset="0"/>
              </a:rPr>
              <a:t> </a:t>
            </a:r>
            <a:r>
              <a:rPr lang="en-US" sz="2000" dirty="0" err="1">
                <a:cs typeface="Times New Roman" pitchFamily="18" charset="0"/>
              </a:rPr>
              <a:t>trung</a:t>
            </a:r>
            <a:r>
              <a:rPr lang="en-US" sz="2000" dirty="0">
                <a:cs typeface="Times New Roman" pitchFamily="18" charset="0"/>
              </a:rPr>
              <a:t> </a:t>
            </a:r>
            <a:r>
              <a:rPr lang="en-US" sz="2000" dirty="0" err="1">
                <a:cs typeface="Times New Roman" pitchFamily="18" charset="0"/>
              </a:rPr>
              <a:t>dữ</a:t>
            </a:r>
            <a:r>
              <a:rPr lang="en-US" sz="2000" dirty="0">
                <a:cs typeface="Times New Roman" pitchFamily="18" charset="0"/>
              </a:rPr>
              <a:t> </a:t>
            </a:r>
            <a:r>
              <a:rPr lang="en-US" sz="2000" dirty="0" err="1">
                <a:cs typeface="Times New Roman" pitchFamily="18" charset="0"/>
              </a:rPr>
              <a:t>liệu</a:t>
            </a:r>
            <a:endParaRPr lang="en-US" sz="2000" dirty="0" smtClean="0">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en-US" sz="2000" dirty="0" err="1" smtClean="0">
                <a:cs typeface="Times New Roman" pitchFamily="18" charset="0"/>
              </a:rPr>
              <a:t>Tập</a:t>
            </a:r>
            <a:r>
              <a:rPr lang="en-US" sz="2000" dirty="0" smtClean="0">
                <a:cs typeface="Times New Roman" pitchFamily="18" charset="0"/>
              </a:rPr>
              <a:t> </a:t>
            </a:r>
            <a:r>
              <a:rPr lang="en-US" sz="2000" dirty="0" err="1">
                <a:cs typeface="Times New Roman" pitchFamily="18" charset="0"/>
              </a:rPr>
              <a:t>trung</a:t>
            </a:r>
            <a:r>
              <a:rPr lang="en-US" sz="2000" dirty="0">
                <a:cs typeface="Times New Roman" pitchFamily="18" charset="0"/>
              </a:rPr>
              <a:t> </a:t>
            </a:r>
            <a:r>
              <a:rPr lang="en-US" sz="2000" dirty="0" err="1">
                <a:cs typeface="Times New Roman" pitchFamily="18" charset="0"/>
              </a:rPr>
              <a:t>vào</a:t>
            </a:r>
            <a:r>
              <a:rPr lang="en-US" sz="2000" dirty="0">
                <a:cs typeface="Times New Roman" pitchFamily="18" charset="0"/>
              </a:rPr>
              <a:t> </a:t>
            </a:r>
            <a:r>
              <a:rPr lang="en-US" sz="2000" dirty="0" err="1">
                <a:cs typeface="Times New Roman" pitchFamily="18" charset="0"/>
              </a:rPr>
              <a:t>thiết</a:t>
            </a:r>
            <a:r>
              <a:rPr lang="en-US" sz="2000" dirty="0">
                <a:cs typeface="Times New Roman" pitchFamily="18" charset="0"/>
              </a:rPr>
              <a:t> </a:t>
            </a:r>
            <a:r>
              <a:rPr lang="en-US" sz="2000" dirty="0" err="1">
                <a:cs typeface="Times New Roman" pitchFamily="18" charset="0"/>
              </a:rPr>
              <a:t>kế</a:t>
            </a:r>
            <a:r>
              <a:rPr lang="en-US" sz="2000" dirty="0">
                <a:cs typeface="Times New Roman" pitchFamily="18" charset="0"/>
              </a:rPr>
              <a:t> </a:t>
            </a:r>
            <a:r>
              <a:rPr lang="en-US" sz="2000" dirty="0" err="1">
                <a:cs typeface="Times New Roman" pitchFamily="18" charset="0"/>
              </a:rPr>
              <a:t>mạng</a:t>
            </a:r>
            <a:r>
              <a:rPr lang="en-US" sz="2000" dirty="0">
                <a:cs typeface="Times New Roman" pitchFamily="18" charset="0"/>
              </a:rPr>
              <a:t> </a:t>
            </a:r>
            <a:r>
              <a:rPr lang="en-US" sz="2000" dirty="0" err="1">
                <a:cs typeface="Times New Roman" pitchFamily="18" charset="0"/>
              </a:rPr>
              <a:t>trên</a:t>
            </a:r>
            <a:r>
              <a:rPr lang="en-US" sz="2000" dirty="0">
                <a:cs typeface="Times New Roman" pitchFamily="18" charset="0"/>
              </a:rPr>
              <a:t> </a:t>
            </a:r>
            <a:r>
              <a:rPr lang="en-US" sz="2000" dirty="0" err="1">
                <a:cs typeface="Times New Roman" pitchFamily="18" charset="0"/>
              </a:rPr>
              <a:t>dữ</a:t>
            </a:r>
            <a:r>
              <a:rPr lang="en-US" sz="2000" dirty="0">
                <a:cs typeface="Times New Roman" pitchFamily="18" charset="0"/>
              </a:rPr>
              <a:t> </a:t>
            </a:r>
            <a:r>
              <a:rPr lang="en-US" sz="2000" dirty="0" err="1">
                <a:cs typeface="Times New Roman" pitchFamily="18" charset="0"/>
              </a:rPr>
              <a:t>liệu</a:t>
            </a:r>
            <a:r>
              <a:rPr lang="en-US" sz="2000" dirty="0">
                <a:cs typeface="Times New Roman" pitchFamily="18" charset="0"/>
              </a:rPr>
              <a:t>, </a:t>
            </a:r>
            <a:r>
              <a:rPr lang="en-US" sz="2000" dirty="0" err="1">
                <a:cs typeface="Times New Roman" pitchFamily="18" charset="0"/>
              </a:rPr>
              <a:t>không</a:t>
            </a:r>
            <a:r>
              <a:rPr lang="en-US" sz="2000" dirty="0">
                <a:cs typeface="Times New Roman" pitchFamily="18" charset="0"/>
              </a:rPr>
              <a:t> </a:t>
            </a:r>
            <a:r>
              <a:rPr lang="en-US" sz="2000" dirty="0" err="1">
                <a:cs typeface="Times New Roman" pitchFamily="18" charset="0"/>
              </a:rPr>
              <a:t>tập</a:t>
            </a:r>
            <a:r>
              <a:rPr lang="en-US" sz="2000" dirty="0">
                <a:cs typeface="Times New Roman" pitchFamily="18" charset="0"/>
              </a:rPr>
              <a:t> </a:t>
            </a:r>
            <a:r>
              <a:rPr lang="en-US" sz="2000" dirty="0" err="1">
                <a:cs typeface="Times New Roman" pitchFamily="18" charset="0"/>
              </a:rPr>
              <a:t>trung</a:t>
            </a:r>
            <a:r>
              <a:rPr lang="en-US" sz="2000" dirty="0">
                <a:cs typeface="Times New Roman" pitchFamily="18" charset="0"/>
              </a:rPr>
              <a:t> </a:t>
            </a:r>
            <a:r>
              <a:rPr lang="en-US" sz="2000" dirty="0" err="1">
                <a:cs typeface="Times New Roman" pitchFamily="18" charset="0"/>
              </a:rPr>
              <a:t>vào</a:t>
            </a:r>
            <a:r>
              <a:rPr lang="en-US" sz="2000" dirty="0">
                <a:cs typeface="Times New Roman" pitchFamily="18" charset="0"/>
              </a:rPr>
              <a:t> </a:t>
            </a:r>
            <a:r>
              <a:rPr lang="en-US" sz="2000" dirty="0" err="1">
                <a:cs typeface="Times New Roman" pitchFamily="18" charset="0"/>
              </a:rPr>
              <a:t>các</a:t>
            </a:r>
            <a:r>
              <a:rPr lang="en-US" sz="2000" dirty="0">
                <a:cs typeface="Times New Roman" pitchFamily="18" charset="0"/>
              </a:rPr>
              <a:t> </a:t>
            </a:r>
            <a:r>
              <a:rPr lang="en-US" sz="2000" dirty="0" err="1">
                <a:cs typeface="Times New Roman" pitchFamily="18" charset="0"/>
              </a:rPr>
              <a:t>nhận</a:t>
            </a:r>
            <a:r>
              <a:rPr lang="en-US" sz="2000" dirty="0">
                <a:cs typeface="Times New Roman" pitchFamily="18" charset="0"/>
              </a:rPr>
              <a:t> </a:t>
            </a:r>
            <a:r>
              <a:rPr lang="en-US" sz="2000" dirty="0" err="1">
                <a:cs typeface="Times New Roman" pitchFamily="18" charset="0"/>
              </a:rPr>
              <a:t>dạng</a:t>
            </a:r>
            <a:r>
              <a:rPr lang="en-US" sz="2000" dirty="0">
                <a:cs typeface="Times New Roman" pitchFamily="18" charset="0"/>
              </a:rPr>
              <a:t> </a:t>
            </a:r>
            <a:r>
              <a:rPr lang="en-US" sz="2000" dirty="0" err="1">
                <a:cs typeface="Times New Roman" pitchFamily="18" charset="0"/>
              </a:rPr>
              <a:t>nút</a:t>
            </a:r>
            <a:r>
              <a:rPr lang="en-US" sz="2000" dirty="0">
                <a:cs typeface="Times New Roman" pitchFamily="18" charset="0"/>
              </a:rPr>
              <a:t> (id-centric </a:t>
            </a:r>
            <a:r>
              <a:rPr lang="en-US" sz="2000" dirty="0" smtClean="0">
                <a:cs typeface="Times New Roman" pitchFamily="18" charset="0"/>
              </a:rPr>
              <a:t>networking).</a:t>
            </a:r>
          </a:p>
          <a:p>
            <a:pPr marL="342900" indent="-342900" algn="just" eaLnBrk="1" hangingPunct="1">
              <a:spcBef>
                <a:spcPct val="20000"/>
              </a:spcBef>
              <a:buSzPct val="75000"/>
              <a:buFont typeface="Arial" panose="020B0604020202020204" pitchFamily="34" charset="0"/>
              <a:buChar char="−"/>
              <a:defRPr/>
            </a:pPr>
            <a:r>
              <a:rPr lang="en-US" sz="2000" dirty="0" err="1" smtClean="0">
                <a:cs typeface="Times New Roman" pitchFamily="18" charset="0"/>
              </a:rPr>
              <a:t>Để</a:t>
            </a:r>
            <a:r>
              <a:rPr lang="en-US" sz="2000" dirty="0" smtClean="0">
                <a:cs typeface="Times New Roman" pitchFamily="18" charset="0"/>
              </a:rPr>
              <a:t> </a:t>
            </a:r>
            <a:r>
              <a:rPr lang="en-US" sz="2000" dirty="0" err="1">
                <a:cs typeface="Times New Roman" pitchFamily="18" charset="0"/>
              </a:rPr>
              <a:t>cải</a:t>
            </a:r>
            <a:r>
              <a:rPr lang="en-US" sz="2000" dirty="0">
                <a:cs typeface="Times New Roman" pitchFamily="18" charset="0"/>
              </a:rPr>
              <a:t> </a:t>
            </a:r>
            <a:r>
              <a:rPr lang="en-US" sz="2000" dirty="0" err="1">
                <a:cs typeface="Times New Roman" pitchFamily="18" charset="0"/>
              </a:rPr>
              <a:t>thiện</a:t>
            </a:r>
            <a:r>
              <a:rPr lang="en-US" sz="2000" dirty="0">
                <a:cs typeface="Times New Roman" pitchFamily="18" charset="0"/>
              </a:rPr>
              <a:t> </a:t>
            </a:r>
            <a:r>
              <a:rPr lang="en-US" sz="2000" dirty="0" err="1">
                <a:cs typeface="Times New Roman" pitchFamily="18" charset="0"/>
              </a:rPr>
              <a:t>hiệu</a:t>
            </a:r>
            <a:r>
              <a:rPr lang="en-US" sz="2000" dirty="0">
                <a:cs typeface="Times New Roman" pitchFamily="18" charset="0"/>
              </a:rPr>
              <a:t> </a:t>
            </a:r>
            <a:r>
              <a:rPr lang="en-US" sz="2000" dirty="0" err="1" smtClean="0">
                <a:cs typeface="Times New Roman" pitchFamily="18" charset="0"/>
              </a:rPr>
              <a:t>suất</a:t>
            </a:r>
            <a:r>
              <a:rPr lang="en-US" sz="2000" dirty="0" smtClean="0">
                <a:cs typeface="Times New Roman" pitchFamily="18" charset="0"/>
              </a:rPr>
              <a:t>.</a:t>
            </a:r>
          </a:p>
        </p:txBody>
      </p:sp>
    </p:spTree>
    <p:extLst>
      <p:ext uri="{BB962C8B-B14F-4D97-AF65-F5344CB8AC3E}">
        <p14:creationId xmlns:p14="http://schemas.microsoft.com/office/powerpoint/2010/main" val="10047254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p:spPr>
        <p:txBody>
          <a:bodyPr/>
          <a:lstStyle/>
          <a:p>
            <a:fld id="{72285894-2F49-4B7C-8F3B-231A35253C8C}" type="slidenum">
              <a:rPr lang="en-US" smtClean="0">
                <a:latin typeface="+mn-lt"/>
              </a:rPr>
              <a:pPr/>
              <a:t>4</a:t>
            </a:fld>
            <a:endParaRPr lang="en-US" smtClean="0">
              <a:latin typeface="+mn-lt"/>
            </a:endParaRPr>
          </a:p>
        </p:txBody>
      </p:sp>
      <p:sp>
        <p:nvSpPr>
          <p:cNvPr id="82948" name="Rectangle 4"/>
          <p:cNvSpPr>
            <a:spLocks noChangeArrowheads="1"/>
          </p:cNvSpPr>
          <p:nvPr/>
        </p:nvSpPr>
        <p:spPr bwMode="auto">
          <a:xfrm>
            <a:off x="381000" y="228600"/>
            <a:ext cx="8305800" cy="990600"/>
          </a:xfrm>
          <a:prstGeom prst="rect">
            <a:avLst/>
          </a:prstGeom>
          <a:noFill/>
          <a:ln w="9525">
            <a:noFill/>
            <a:miter lim="800000"/>
            <a:headEnd/>
            <a:tailEnd/>
          </a:ln>
          <a:effectLst/>
        </p:spPr>
        <p:txBody>
          <a:bodyPr anchor="ctr"/>
          <a:lstStyle/>
          <a:p>
            <a:pPr algn="ctr" eaLnBrk="1" hangingPunct="1">
              <a:defRPr/>
            </a:pPr>
            <a:r>
              <a:rPr lang="en-US" sz="4000" b="1" dirty="0" smtClean="0">
                <a:solidFill>
                  <a:schemeClr val="bg2"/>
                </a:solidFill>
                <a:effectLst>
                  <a:outerShdw blurRad="38100" dist="38100" dir="2700000" algn="tl">
                    <a:srgbClr val="C0C0C0"/>
                  </a:outerShdw>
                </a:effectLst>
                <a:latin typeface="+mj-lt"/>
              </a:rPr>
              <a:t>TÀI LIỆU HỌC TẬP</a:t>
            </a:r>
            <a:endParaRPr lang="en-US" sz="4000" b="1" dirty="0">
              <a:solidFill>
                <a:schemeClr val="bg2"/>
              </a:solidFill>
              <a:effectLst>
                <a:outerShdw blurRad="38100" dist="38100" dir="2700000" algn="tl">
                  <a:srgbClr val="C0C0C0"/>
                </a:outerShdw>
              </a:effectLst>
              <a:latin typeface="+mj-lt"/>
            </a:endParaRPr>
          </a:p>
        </p:txBody>
      </p:sp>
      <p:sp>
        <p:nvSpPr>
          <p:cNvPr id="8196"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7173" name="Rectangle 6"/>
          <p:cNvSpPr>
            <a:spLocks noChangeArrowheads="1"/>
          </p:cNvSpPr>
          <p:nvPr/>
        </p:nvSpPr>
        <p:spPr bwMode="auto">
          <a:xfrm>
            <a:off x="152400" y="1219200"/>
            <a:ext cx="8991600" cy="5334000"/>
          </a:xfrm>
          <a:prstGeom prst="rect">
            <a:avLst/>
          </a:prstGeom>
          <a:noFill/>
          <a:ln w="9525">
            <a:noFill/>
            <a:miter lim="800000"/>
            <a:headEnd/>
            <a:tailEnd/>
          </a:ln>
        </p:spPr>
        <p:txBody>
          <a:bodyPr/>
          <a:lstStyle/>
          <a:p>
            <a:pPr marL="285750" indent="-285750" eaLnBrk="1" hangingPunct="1">
              <a:lnSpc>
                <a:spcPct val="120000"/>
              </a:lnSpc>
              <a:buFont typeface="Wingdings" panose="05000000000000000000" pitchFamily="2" charset="2"/>
              <a:buChar char="v"/>
            </a:pPr>
            <a:r>
              <a:rPr lang="en-US" sz="2400" b="1" dirty="0" err="1">
                <a:latin typeface="+mn-lt"/>
              </a:rPr>
              <a:t>Tài</a:t>
            </a:r>
            <a:r>
              <a:rPr lang="en-US" sz="2400" b="1" dirty="0">
                <a:latin typeface="+mn-lt"/>
              </a:rPr>
              <a:t> </a:t>
            </a:r>
            <a:r>
              <a:rPr lang="en-US" sz="2400" b="1" dirty="0" err="1">
                <a:latin typeface="+mn-lt"/>
              </a:rPr>
              <a:t>liệu</a:t>
            </a:r>
            <a:r>
              <a:rPr lang="en-US" sz="2400" b="1" dirty="0">
                <a:latin typeface="+mn-lt"/>
              </a:rPr>
              <a:t> </a:t>
            </a:r>
            <a:r>
              <a:rPr lang="en-US" sz="2400" b="1" dirty="0" err="1">
                <a:latin typeface="+mn-lt"/>
              </a:rPr>
              <a:t>chính</a:t>
            </a:r>
            <a:r>
              <a:rPr lang="en-US" sz="2400" b="1" dirty="0">
                <a:latin typeface="+mn-lt"/>
              </a:rPr>
              <a:t>:</a:t>
            </a:r>
          </a:p>
          <a:p>
            <a:pPr marL="742950" lvl="1" indent="-285750" algn="just" eaLnBrk="1" hangingPunct="1">
              <a:lnSpc>
                <a:spcPct val="120000"/>
              </a:lnSpc>
              <a:buFont typeface="Wingdings" panose="05000000000000000000" pitchFamily="2" charset="2"/>
              <a:buChar char="Ø"/>
            </a:pPr>
            <a:r>
              <a:rPr lang="en-US" sz="2400" i="1" dirty="0">
                <a:latin typeface="+mn-lt"/>
              </a:rPr>
              <a:t>Slide </a:t>
            </a:r>
            <a:r>
              <a:rPr lang="en-US" sz="2400" i="1" dirty="0" err="1">
                <a:latin typeface="+mn-lt"/>
              </a:rPr>
              <a:t>bài</a:t>
            </a:r>
            <a:r>
              <a:rPr lang="en-US" sz="2400" i="1" dirty="0">
                <a:latin typeface="+mn-lt"/>
              </a:rPr>
              <a:t> </a:t>
            </a:r>
            <a:r>
              <a:rPr lang="en-US" sz="2400" i="1" dirty="0" err="1">
                <a:latin typeface="+mn-lt"/>
              </a:rPr>
              <a:t>giảng</a:t>
            </a:r>
            <a:endParaRPr lang="en-US" sz="2400" dirty="0">
              <a:latin typeface="+mn-lt"/>
            </a:endParaRPr>
          </a:p>
          <a:p>
            <a:pPr marL="742950" lvl="1" indent="-285750" algn="just" eaLnBrk="1" hangingPunct="1">
              <a:lnSpc>
                <a:spcPct val="120000"/>
              </a:lnSpc>
              <a:buFont typeface="Wingdings" panose="05000000000000000000" pitchFamily="2" charset="2"/>
              <a:buChar char="Ø"/>
            </a:pPr>
            <a:r>
              <a:rPr lang="en-US" sz="2400" i="1" dirty="0" err="1">
                <a:latin typeface="+mn-lt"/>
              </a:rPr>
              <a:t>Bài</a:t>
            </a:r>
            <a:r>
              <a:rPr lang="en-US" sz="2400" i="1" dirty="0">
                <a:latin typeface="+mn-lt"/>
              </a:rPr>
              <a:t> </a:t>
            </a:r>
            <a:r>
              <a:rPr lang="en-US" sz="2400" i="1" dirty="0" err="1">
                <a:latin typeface="+mn-lt"/>
              </a:rPr>
              <a:t>giảng</a:t>
            </a:r>
            <a:r>
              <a:rPr lang="en-US" sz="2400" i="1" dirty="0">
                <a:latin typeface="+mn-lt"/>
              </a:rPr>
              <a:t> </a:t>
            </a:r>
            <a:r>
              <a:rPr lang="en-US" sz="2400" i="1" dirty="0" err="1">
                <a:latin typeface="+mn-lt"/>
              </a:rPr>
              <a:t>Mạng</a:t>
            </a:r>
            <a:r>
              <a:rPr lang="en-US" sz="2400" i="1" dirty="0">
                <a:latin typeface="+mn-lt"/>
              </a:rPr>
              <a:t> </a:t>
            </a:r>
            <a:r>
              <a:rPr lang="en-US" sz="2400" i="1" dirty="0" err="1">
                <a:latin typeface="+mn-lt"/>
              </a:rPr>
              <a:t>cảm</a:t>
            </a:r>
            <a:r>
              <a:rPr lang="en-US" sz="2400" i="1" dirty="0">
                <a:latin typeface="+mn-lt"/>
              </a:rPr>
              <a:t> </a:t>
            </a:r>
            <a:r>
              <a:rPr lang="en-US" sz="2400" i="1" dirty="0" err="1">
                <a:latin typeface="+mn-lt"/>
              </a:rPr>
              <a:t>biến</a:t>
            </a:r>
            <a:r>
              <a:rPr lang="en-US" sz="2400" i="1" dirty="0">
                <a:latin typeface="+mn-lt"/>
              </a:rPr>
              <a:t>, </a:t>
            </a:r>
            <a:r>
              <a:rPr lang="en-US" sz="2400" dirty="0" err="1">
                <a:latin typeface="+mn-lt"/>
              </a:rPr>
              <a:t>Vũ</a:t>
            </a:r>
            <a:r>
              <a:rPr lang="en-US" sz="2400" dirty="0">
                <a:latin typeface="+mn-lt"/>
              </a:rPr>
              <a:t> </a:t>
            </a:r>
            <a:r>
              <a:rPr lang="en-US" sz="2400" dirty="0" err="1">
                <a:latin typeface="+mn-lt"/>
              </a:rPr>
              <a:t>Anh</a:t>
            </a:r>
            <a:r>
              <a:rPr lang="en-US" sz="2400" dirty="0">
                <a:latin typeface="+mn-lt"/>
              </a:rPr>
              <a:t> </a:t>
            </a:r>
            <a:r>
              <a:rPr lang="en-US" sz="2400" dirty="0" err="1">
                <a:latin typeface="+mn-lt"/>
              </a:rPr>
              <a:t>Đào</a:t>
            </a:r>
            <a:r>
              <a:rPr lang="en-US" sz="2400" dirty="0">
                <a:latin typeface="+mn-lt"/>
              </a:rPr>
              <a:t>, </a:t>
            </a:r>
            <a:r>
              <a:rPr lang="en-US" sz="2400" dirty="0" err="1">
                <a:latin typeface="+mn-lt"/>
              </a:rPr>
              <a:t>Trần</a:t>
            </a:r>
            <a:r>
              <a:rPr lang="en-US" sz="2400" dirty="0">
                <a:latin typeface="+mn-lt"/>
              </a:rPr>
              <a:t> </a:t>
            </a:r>
            <a:r>
              <a:rPr lang="en-US" sz="2400" dirty="0" err="1">
                <a:latin typeface="+mn-lt"/>
              </a:rPr>
              <a:t>Thục</a:t>
            </a:r>
            <a:r>
              <a:rPr lang="en-US" sz="2400" dirty="0">
                <a:latin typeface="+mn-lt"/>
              </a:rPr>
              <a:t> </a:t>
            </a:r>
            <a:r>
              <a:rPr lang="en-US" sz="2400" dirty="0" err="1">
                <a:latin typeface="+mn-lt"/>
              </a:rPr>
              <a:t>Linh</a:t>
            </a:r>
            <a:r>
              <a:rPr lang="en-US" sz="2400" dirty="0">
                <a:latin typeface="+mn-lt"/>
              </a:rPr>
              <a:t>, </a:t>
            </a:r>
            <a:r>
              <a:rPr lang="en-US" sz="2400" dirty="0" err="1">
                <a:latin typeface="+mn-lt"/>
              </a:rPr>
              <a:t>Nguyễn</a:t>
            </a:r>
            <a:r>
              <a:rPr lang="en-US" sz="2400" dirty="0">
                <a:latin typeface="+mn-lt"/>
              </a:rPr>
              <a:t> </a:t>
            </a:r>
            <a:r>
              <a:rPr lang="en-US" sz="2400" dirty="0" err="1">
                <a:latin typeface="+mn-lt"/>
              </a:rPr>
              <a:t>Hồng</a:t>
            </a:r>
            <a:r>
              <a:rPr lang="en-US" sz="2400" dirty="0">
                <a:latin typeface="+mn-lt"/>
              </a:rPr>
              <a:t> </a:t>
            </a:r>
            <a:r>
              <a:rPr lang="en-US" sz="2400" dirty="0" err="1">
                <a:latin typeface="+mn-lt"/>
              </a:rPr>
              <a:t>Hoa</a:t>
            </a:r>
            <a:r>
              <a:rPr lang="en-US" sz="2400" dirty="0">
                <a:latin typeface="+mn-lt"/>
              </a:rPr>
              <a:t>, </a:t>
            </a:r>
            <a:r>
              <a:rPr lang="en-US" sz="2400" dirty="0" err="1">
                <a:latin typeface="+mn-lt"/>
              </a:rPr>
              <a:t>Học</a:t>
            </a:r>
            <a:r>
              <a:rPr lang="en-US" sz="2400" dirty="0">
                <a:latin typeface="+mn-lt"/>
              </a:rPr>
              <a:t> </a:t>
            </a:r>
            <a:r>
              <a:rPr lang="en-US" sz="2400" dirty="0" err="1">
                <a:latin typeface="+mn-lt"/>
              </a:rPr>
              <a:t>viện</a:t>
            </a:r>
            <a:r>
              <a:rPr lang="en-US" sz="2400" dirty="0">
                <a:latin typeface="+mn-lt"/>
              </a:rPr>
              <a:t> CNBCVT, 2014</a:t>
            </a:r>
          </a:p>
          <a:p>
            <a:pPr marL="285750" indent="-285750" eaLnBrk="1" hangingPunct="1">
              <a:lnSpc>
                <a:spcPct val="120000"/>
              </a:lnSpc>
              <a:buFont typeface="Wingdings" panose="05000000000000000000" pitchFamily="2" charset="2"/>
              <a:buChar char="v"/>
            </a:pPr>
            <a:r>
              <a:rPr lang="en-US" sz="2400" b="1" dirty="0" err="1">
                <a:latin typeface="+mn-lt"/>
              </a:rPr>
              <a:t>Tài</a:t>
            </a:r>
            <a:r>
              <a:rPr lang="en-US" sz="2400" b="1" dirty="0">
                <a:latin typeface="+mn-lt"/>
              </a:rPr>
              <a:t> </a:t>
            </a:r>
            <a:r>
              <a:rPr lang="en-US" sz="2400" b="1" dirty="0" err="1">
                <a:latin typeface="+mn-lt"/>
              </a:rPr>
              <a:t>liệu</a:t>
            </a:r>
            <a:r>
              <a:rPr lang="en-US" sz="2400" b="1" dirty="0">
                <a:latin typeface="+mn-lt"/>
              </a:rPr>
              <a:t> </a:t>
            </a:r>
            <a:r>
              <a:rPr lang="en-US" sz="2400" b="1" dirty="0" err="1">
                <a:latin typeface="+mn-lt"/>
              </a:rPr>
              <a:t>tham</a:t>
            </a:r>
            <a:r>
              <a:rPr lang="en-US" sz="2400" b="1" dirty="0">
                <a:latin typeface="+mn-lt"/>
              </a:rPr>
              <a:t> </a:t>
            </a:r>
            <a:r>
              <a:rPr lang="en-US" sz="2400" b="1" dirty="0" err="1">
                <a:latin typeface="+mn-lt"/>
              </a:rPr>
              <a:t>khảo</a:t>
            </a:r>
            <a:r>
              <a:rPr lang="en-US" sz="2400" b="1" dirty="0">
                <a:latin typeface="+mn-lt"/>
              </a:rPr>
              <a:t>:</a:t>
            </a:r>
            <a:endParaRPr lang="en-US" sz="2400" dirty="0">
              <a:latin typeface="+mn-lt"/>
            </a:endParaRPr>
          </a:p>
          <a:p>
            <a:pPr marL="742950" lvl="1" indent="-285750" algn="just" eaLnBrk="1" hangingPunct="1">
              <a:lnSpc>
                <a:spcPct val="120000"/>
              </a:lnSpc>
              <a:buFont typeface="Wingdings" panose="05000000000000000000" pitchFamily="2" charset="2"/>
              <a:buChar char="Ø"/>
            </a:pPr>
            <a:r>
              <a:rPr lang="es-ES" sz="2400" dirty="0">
                <a:latin typeface="+mn-lt"/>
              </a:rPr>
              <a:t>[1] </a:t>
            </a:r>
            <a:r>
              <a:rPr lang="es-ES" sz="2400" dirty="0" err="1">
                <a:latin typeface="+mn-lt"/>
              </a:rPr>
              <a:t>Holger</a:t>
            </a:r>
            <a:r>
              <a:rPr lang="es-ES" sz="2400" dirty="0">
                <a:latin typeface="+mn-lt"/>
              </a:rPr>
              <a:t> Karl and Andreas </a:t>
            </a:r>
            <a:r>
              <a:rPr lang="es-ES" sz="2400" dirty="0" err="1">
                <a:latin typeface="+mn-lt"/>
              </a:rPr>
              <a:t>Willig</a:t>
            </a:r>
            <a:r>
              <a:rPr lang="es-ES" sz="2400" dirty="0">
                <a:latin typeface="+mn-lt"/>
              </a:rPr>
              <a:t>,</a:t>
            </a:r>
            <a:r>
              <a:rPr lang="es-ES" sz="2400" i="1" dirty="0">
                <a:latin typeface="+mn-lt"/>
              </a:rPr>
              <a:t> </a:t>
            </a:r>
            <a:r>
              <a:rPr lang="es-ES" sz="2400" i="1" dirty="0" err="1">
                <a:latin typeface="+mn-lt"/>
              </a:rPr>
              <a:t>Protocols</a:t>
            </a:r>
            <a:r>
              <a:rPr lang="es-ES" sz="2400" i="1" dirty="0">
                <a:latin typeface="+mn-lt"/>
              </a:rPr>
              <a:t> and </a:t>
            </a:r>
            <a:r>
              <a:rPr lang="es-ES" sz="2400" i="1" dirty="0" err="1">
                <a:latin typeface="+mn-lt"/>
              </a:rPr>
              <a:t>Architectures</a:t>
            </a:r>
            <a:r>
              <a:rPr lang="es-ES" sz="2400" i="1" dirty="0">
                <a:latin typeface="+mn-lt"/>
              </a:rPr>
              <a:t> </a:t>
            </a:r>
            <a:r>
              <a:rPr lang="es-ES" sz="2400" i="1" dirty="0" err="1">
                <a:latin typeface="+mn-lt"/>
              </a:rPr>
              <a:t>for</a:t>
            </a:r>
            <a:r>
              <a:rPr lang="es-ES" sz="2400" i="1" dirty="0">
                <a:latin typeface="+mn-lt"/>
              </a:rPr>
              <a:t> </a:t>
            </a:r>
            <a:r>
              <a:rPr lang="es-ES" sz="2400" i="1" dirty="0" err="1">
                <a:latin typeface="+mn-lt"/>
              </a:rPr>
              <a:t>Wireless</a:t>
            </a:r>
            <a:r>
              <a:rPr lang="es-ES" sz="2400" i="1" dirty="0">
                <a:latin typeface="+mn-lt"/>
              </a:rPr>
              <a:t> Sensor Networks</a:t>
            </a:r>
            <a:r>
              <a:rPr lang="es-ES" sz="2400" dirty="0">
                <a:latin typeface="+mn-lt"/>
              </a:rPr>
              <a:t>, </a:t>
            </a:r>
            <a:r>
              <a:rPr lang="es-ES" sz="2400" dirty="0" err="1">
                <a:latin typeface="+mn-lt"/>
              </a:rPr>
              <a:t>Wiley</a:t>
            </a:r>
            <a:r>
              <a:rPr lang="es-ES" sz="2400" dirty="0">
                <a:latin typeface="+mn-lt"/>
              </a:rPr>
              <a:t> </a:t>
            </a:r>
            <a:r>
              <a:rPr lang="es-ES" sz="2400" dirty="0" err="1">
                <a:latin typeface="+mn-lt"/>
              </a:rPr>
              <a:t>Publication</a:t>
            </a:r>
            <a:r>
              <a:rPr lang="es-ES" sz="2400" dirty="0">
                <a:latin typeface="+mn-lt"/>
              </a:rPr>
              <a:t>, 2005.</a:t>
            </a:r>
            <a:r>
              <a:rPr lang="en-US" sz="2400" dirty="0">
                <a:latin typeface="+mn-lt"/>
              </a:rPr>
              <a:t> </a:t>
            </a:r>
          </a:p>
          <a:p>
            <a:pPr marL="800100" lvl="1" indent="-342900" algn="just" eaLnBrk="1" hangingPunct="1">
              <a:lnSpc>
                <a:spcPct val="120000"/>
              </a:lnSpc>
              <a:buFont typeface="Wingdings" panose="05000000000000000000" pitchFamily="2" charset="2"/>
              <a:buChar char="Ø"/>
            </a:pPr>
            <a:r>
              <a:rPr lang="en-US" sz="2400" dirty="0">
                <a:latin typeface="+mn-lt"/>
              </a:rPr>
              <a:t>[2] </a:t>
            </a:r>
            <a:r>
              <a:rPr lang="en-US" sz="2400" dirty="0" err="1"/>
              <a:t>Kazem</a:t>
            </a:r>
            <a:r>
              <a:rPr lang="en-US" sz="2400" dirty="0"/>
              <a:t> </a:t>
            </a:r>
            <a:r>
              <a:rPr lang="en-US" sz="2400" dirty="0" err="1"/>
              <a:t>Sohraby</a:t>
            </a:r>
            <a:r>
              <a:rPr lang="en-US" sz="2400" dirty="0"/>
              <a:t>, Daniel </a:t>
            </a:r>
            <a:r>
              <a:rPr lang="en-US" sz="2400" dirty="0" err="1"/>
              <a:t>Minoli</a:t>
            </a:r>
            <a:r>
              <a:rPr lang="en-US" sz="2400" dirty="0"/>
              <a:t> and </a:t>
            </a:r>
            <a:r>
              <a:rPr lang="en-US" sz="2400" dirty="0" err="1"/>
              <a:t>Taiep</a:t>
            </a:r>
            <a:r>
              <a:rPr lang="en-US" sz="2400" dirty="0"/>
              <a:t> </a:t>
            </a:r>
            <a:r>
              <a:rPr lang="en-US" sz="2400" dirty="0" err="1"/>
              <a:t>Znati</a:t>
            </a:r>
            <a:r>
              <a:rPr lang="en-US" sz="2400" dirty="0"/>
              <a:t>,  </a:t>
            </a:r>
            <a:r>
              <a:rPr lang="en-US" sz="2400" i="1" dirty="0"/>
              <a:t>Wireless Sensor Networks, Technology, Protocols and Applications, </a:t>
            </a:r>
            <a:r>
              <a:rPr lang="en-US" sz="2400" dirty="0"/>
              <a:t>Wiley Publication, 2007</a:t>
            </a:r>
            <a:r>
              <a:rPr lang="en-US" sz="2400" dirty="0" smtClean="0"/>
              <a:t>.</a:t>
            </a:r>
            <a:endParaRPr lang="en-US" sz="2400" dirty="0" smtClean="0">
              <a:latin typeface="+mn-lt"/>
            </a:endParaRPr>
          </a:p>
          <a:p>
            <a:pPr marL="800100" lvl="1" indent="-342900" algn="just" eaLnBrk="1" hangingPunct="1">
              <a:lnSpc>
                <a:spcPct val="120000"/>
              </a:lnSpc>
              <a:buFont typeface="Wingdings" panose="05000000000000000000" pitchFamily="2" charset="2"/>
              <a:buChar char="Ø"/>
            </a:pPr>
            <a:r>
              <a:rPr lang="en-US" sz="2400" dirty="0"/>
              <a:t>[</a:t>
            </a:r>
            <a:r>
              <a:rPr lang="en-US" sz="2400" dirty="0" smtClean="0"/>
              <a:t>3]</a:t>
            </a:r>
            <a:r>
              <a:rPr lang="en-US" sz="2400" b="1" dirty="0"/>
              <a:t> </a:t>
            </a:r>
            <a:r>
              <a:rPr lang="en-US" sz="2400" dirty="0" err="1" smtClean="0">
                <a:latin typeface="+mn-lt"/>
              </a:rPr>
              <a:t>Holger</a:t>
            </a:r>
            <a:r>
              <a:rPr lang="en-US" sz="2400" dirty="0" smtClean="0">
                <a:latin typeface="+mn-lt"/>
              </a:rPr>
              <a:t> </a:t>
            </a:r>
            <a:r>
              <a:rPr lang="en-US" sz="2400" dirty="0">
                <a:latin typeface="+mn-lt"/>
              </a:rPr>
              <a:t>Karl, Slide “</a:t>
            </a:r>
            <a:r>
              <a:rPr lang="en-US" sz="2400" i="1" dirty="0">
                <a:latin typeface="+mn-lt"/>
              </a:rPr>
              <a:t>Ad hoc and Sensor Networks</a:t>
            </a:r>
            <a:r>
              <a:rPr lang="en-US" sz="2400" dirty="0">
                <a:latin typeface="+mn-lt"/>
              </a:rPr>
              <a:t>”.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40</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j-lt"/>
              </a:rPr>
              <a:t>CHƯƠNG 1 – TỔNG QUAN VỀ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3"/>
              <a:defRPr/>
            </a:pPr>
            <a:r>
              <a:rPr lang="en-US" sz="2800" dirty="0" err="1" smtClean="0">
                <a:latin typeface="+mn-lt"/>
                <a:cs typeface="Times New Roman" pitchFamily="18" charset="0"/>
              </a:rPr>
              <a:t>Kỹ</a:t>
            </a:r>
            <a:r>
              <a:rPr lang="en-US" sz="2800" dirty="0" smtClean="0">
                <a:latin typeface="+mn-lt"/>
                <a:cs typeface="Times New Roman" pitchFamily="18" charset="0"/>
              </a:rPr>
              <a:t> </a:t>
            </a:r>
            <a:r>
              <a:rPr lang="en-US" sz="2800" dirty="0" err="1" smtClean="0">
                <a:latin typeface="+mn-lt"/>
                <a:cs typeface="Times New Roman" pitchFamily="18" charset="0"/>
              </a:rPr>
              <a:t>thuật</a:t>
            </a:r>
            <a:r>
              <a:rPr lang="en-US" sz="2800" dirty="0" smtClean="0">
                <a:latin typeface="+mn-lt"/>
                <a:cs typeface="Times New Roman" pitchFamily="18" charset="0"/>
              </a:rPr>
              <a:t> </a:t>
            </a:r>
            <a:r>
              <a:rPr lang="en-US" sz="2800" dirty="0" err="1" smtClean="0">
                <a:latin typeface="+mn-lt"/>
                <a:cs typeface="Times New Roman" pitchFamily="18" charset="0"/>
              </a:rPr>
              <a:t>cho</a:t>
            </a:r>
            <a:r>
              <a:rPr lang="en-US" sz="2800" dirty="0" smtClean="0">
                <a:latin typeface="+mn-lt"/>
                <a:cs typeface="Times New Roman" pitchFamily="18" charset="0"/>
              </a:rPr>
              <a:t> </a:t>
            </a:r>
            <a:r>
              <a:rPr lang="en-US" sz="2800" dirty="0" err="1" smtClean="0">
                <a:latin typeface="+mn-lt"/>
                <a:cs typeface="Times New Roman" pitchFamily="18" charset="0"/>
              </a:rPr>
              <a:t>Mạng</a:t>
            </a:r>
            <a:r>
              <a:rPr lang="en-US" sz="2800" dirty="0" smtClean="0">
                <a:latin typeface="+mn-lt"/>
                <a:cs typeface="Times New Roman" pitchFamily="18" charset="0"/>
              </a:rPr>
              <a:t> </a:t>
            </a:r>
            <a:r>
              <a:rPr lang="en-US" sz="2800" dirty="0" err="1" smtClean="0">
                <a:latin typeface="+mn-lt"/>
                <a:cs typeface="Times New Roman" pitchFamily="18" charset="0"/>
              </a:rPr>
              <a:t>cảm</a:t>
            </a:r>
            <a:r>
              <a:rPr lang="en-US" sz="2800" dirty="0" smtClean="0">
                <a:latin typeface="+mn-lt"/>
                <a:cs typeface="Times New Roman" pitchFamily="18" charset="0"/>
              </a:rPr>
              <a:t> </a:t>
            </a:r>
            <a:r>
              <a:rPr lang="en-US" sz="2800" dirty="0" err="1" smtClean="0">
                <a:latin typeface="+mn-lt"/>
                <a:cs typeface="Times New Roman" pitchFamily="18" charset="0"/>
              </a:rPr>
              <a:t>biến</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cs typeface="Times New Roman" pitchFamily="18" charset="0"/>
              </a:rPr>
              <a:t>Tự</a:t>
            </a:r>
            <a:r>
              <a:rPr lang="en-US" sz="2000" dirty="0" smtClean="0">
                <a:cs typeface="Times New Roman" pitchFamily="18" charset="0"/>
              </a:rPr>
              <a:t> </a:t>
            </a:r>
            <a:r>
              <a:rPr lang="en-US" sz="2000" dirty="0" err="1" smtClean="0">
                <a:cs typeface="Times New Roman" pitchFamily="18" charset="0"/>
              </a:rPr>
              <a:t>cấu</a:t>
            </a:r>
            <a:r>
              <a:rPr lang="en-US" sz="2000" dirty="0" smtClean="0">
                <a:cs typeface="Times New Roman" pitchFamily="18" charset="0"/>
              </a:rPr>
              <a:t> </a:t>
            </a:r>
            <a:r>
              <a:rPr lang="en-US" sz="2000" dirty="0" err="1" smtClean="0">
                <a:cs typeface="Times New Roman" pitchFamily="18" charset="0"/>
              </a:rPr>
              <a:t>hình</a:t>
            </a:r>
            <a:endParaRPr lang="en-US" sz="3000" dirty="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en-US" sz="2000" dirty="0" smtClean="0">
                <a:cs typeface="Times New Roman" pitchFamily="18" charset="0"/>
              </a:rPr>
              <a:t>WSN </a:t>
            </a:r>
            <a:r>
              <a:rPr lang="en-US" sz="2000" dirty="0" err="1" smtClean="0">
                <a:cs typeface="Times New Roman" pitchFamily="18" charset="0"/>
              </a:rPr>
              <a:t>là</a:t>
            </a:r>
            <a:r>
              <a:rPr lang="en-US" sz="2000" dirty="0" smtClean="0">
                <a:cs typeface="Times New Roman" pitchFamily="18" charset="0"/>
              </a:rPr>
              <a:t> </a:t>
            </a:r>
            <a:r>
              <a:rPr lang="en-US" sz="2000" dirty="0" err="1" smtClean="0">
                <a:cs typeface="Times New Roman" pitchFamily="18" charset="0"/>
              </a:rPr>
              <a:t>hệ</a:t>
            </a:r>
            <a:r>
              <a:rPr lang="en-US" sz="2000" dirty="0" smtClean="0">
                <a:cs typeface="Times New Roman" pitchFamily="18" charset="0"/>
              </a:rPr>
              <a:t> </a:t>
            </a:r>
            <a:r>
              <a:rPr lang="en-US" sz="2000" dirty="0" err="1" smtClean="0">
                <a:cs typeface="Times New Roman" pitchFamily="18" charset="0"/>
              </a:rPr>
              <a:t>thống</a:t>
            </a:r>
            <a:r>
              <a:rPr lang="en-US" sz="2000" dirty="0" smtClean="0">
                <a:cs typeface="Times New Roman" pitchFamily="18" charset="0"/>
              </a:rPr>
              <a:t> </a:t>
            </a:r>
            <a:r>
              <a:rPr lang="en-US" sz="2000" dirty="0" err="1" smtClean="0">
                <a:cs typeface="Times New Roman" pitchFamily="18" charset="0"/>
              </a:rPr>
              <a:t>mạng</a:t>
            </a:r>
            <a:r>
              <a:rPr lang="en-US" sz="2000" dirty="0" smtClean="0">
                <a:cs typeface="Times New Roman" pitchFamily="18" charset="0"/>
              </a:rPr>
              <a:t> </a:t>
            </a:r>
            <a:r>
              <a:rPr lang="en-US" sz="2000" dirty="0" err="1" smtClean="0">
                <a:cs typeface="Times New Roman" pitchFamily="18" charset="0"/>
              </a:rPr>
              <a:t>phân</a:t>
            </a:r>
            <a:r>
              <a:rPr lang="en-US" sz="2000" dirty="0" smtClean="0">
                <a:cs typeface="Times New Roman" pitchFamily="18" charset="0"/>
              </a:rPr>
              <a:t> </a:t>
            </a:r>
            <a:r>
              <a:rPr lang="en-US" sz="2000" dirty="0" err="1" smtClean="0">
                <a:cs typeface="Times New Roman" pitchFamily="18" charset="0"/>
              </a:rPr>
              <a:t>tán</a:t>
            </a:r>
            <a:r>
              <a:rPr lang="en-US" sz="2000" dirty="0" smtClean="0">
                <a:cs typeface="Times New Roman" pitchFamily="18" charset="0"/>
              </a:rPr>
              <a:t> </a:t>
            </a:r>
            <a:r>
              <a:rPr lang="en-US" sz="2000" dirty="0" err="1" smtClean="0">
                <a:cs typeface="Times New Roman" pitchFamily="18" charset="0"/>
              </a:rPr>
              <a:t>không</a:t>
            </a:r>
            <a:r>
              <a:rPr lang="en-US" sz="2000" dirty="0" smtClean="0">
                <a:cs typeface="Times New Roman" pitchFamily="18" charset="0"/>
              </a:rPr>
              <a:t> </a:t>
            </a:r>
            <a:r>
              <a:rPr lang="en-US" sz="2000" dirty="0" err="1" smtClean="0">
                <a:cs typeface="Times New Roman" pitchFamily="18" charset="0"/>
              </a:rPr>
              <a:t>được</a:t>
            </a:r>
            <a:r>
              <a:rPr lang="en-US" sz="2000" dirty="0" smtClean="0">
                <a:cs typeface="Times New Roman" pitchFamily="18" charset="0"/>
              </a:rPr>
              <a:t> </a:t>
            </a:r>
            <a:r>
              <a:rPr lang="en-US" sz="2000" dirty="0" err="1" smtClean="0">
                <a:cs typeface="Times New Roman" pitchFamily="18" charset="0"/>
              </a:rPr>
              <a:t>giám</a:t>
            </a:r>
            <a:r>
              <a:rPr lang="en-US" sz="2000" dirty="0" smtClean="0">
                <a:cs typeface="Times New Roman" pitchFamily="18" charset="0"/>
              </a:rPr>
              <a:t> </a:t>
            </a:r>
            <a:r>
              <a:rPr lang="en-US" sz="2000" dirty="0" err="1" smtClean="0">
                <a:cs typeface="Times New Roman" pitchFamily="18" charset="0"/>
              </a:rPr>
              <a:t>sát</a:t>
            </a:r>
            <a:r>
              <a:rPr lang="en-US" sz="2000" dirty="0" smtClean="0">
                <a:cs typeface="Times New Roman" pitchFamily="18" charset="0"/>
              </a:rPr>
              <a:t>.</a:t>
            </a:r>
          </a:p>
          <a:p>
            <a:pPr marL="342900" indent="-342900" algn="just" eaLnBrk="1" hangingPunct="1">
              <a:spcBef>
                <a:spcPct val="20000"/>
              </a:spcBef>
              <a:buSzPct val="75000"/>
              <a:buFont typeface="Arial" panose="020B0604020202020204" pitchFamily="34" charset="0"/>
              <a:buChar char="−"/>
              <a:defRPr/>
            </a:pPr>
            <a:r>
              <a:rPr lang="en-US" sz="2000" dirty="0" err="1" smtClean="0">
                <a:cs typeface="Times New Roman" pitchFamily="18" charset="0"/>
              </a:rPr>
              <a:t>Hoạt</a:t>
            </a:r>
            <a:r>
              <a:rPr lang="en-US" sz="2000" dirty="0" smtClean="0">
                <a:cs typeface="Times New Roman" pitchFamily="18" charset="0"/>
              </a:rPr>
              <a:t> </a:t>
            </a:r>
            <a:r>
              <a:rPr lang="en-US" sz="2000" dirty="0" err="1" smtClean="0">
                <a:cs typeface="Times New Roman" pitchFamily="18" charset="0"/>
              </a:rPr>
              <a:t>động</a:t>
            </a:r>
            <a:r>
              <a:rPr lang="en-US" sz="2000" dirty="0" smtClean="0">
                <a:cs typeface="Times New Roman" pitchFamily="18" charset="0"/>
              </a:rPr>
              <a:t> </a:t>
            </a:r>
            <a:r>
              <a:rPr lang="en-US" sz="2000" dirty="0" err="1" smtClean="0">
                <a:cs typeface="Times New Roman" pitchFamily="18" charset="0"/>
              </a:rPr>
              <a:t>tự</a:t>
            </a:r>
            <a:r>
              <a:rPr lang="en-US" sz="2000" dirty="0" smtClean="0">
                <a:cs typeface="Times New Roman" pitchFamily="18" charset="0"/>
              </a:rPr>
              <a:t> </a:t>
            </a:r>
            <a:r>
              <a:rPr lang="en-US" sz="2000" dirty="0" err="1" smtClean="0">
                <a:cs typeface="Times New Roman" pitchFamily="18" charset="0"/>
              </a:rPr>
              <a:t>chủ</a:t>
            </a:r>
            <a:r>
              <a:rPr lang="en-US" sz="2000" dirty="0" smtClean="0">
                <a:cs typeface="Times New Roman" pitchFamily="18" charset="0"/>
              </a:rPr>
              <a:t> </a:t>
            </a:r>
            <a:r>
              <a:rPr lang="en-US" sz="2000" dirty="0" err="1" smtClean="0">
                <a:cs typeface="Times New Roman" pitchFamily="18" charset="0"/>
              </a:rPr>
              <a:t>của</a:t>
            </a:r>
            <a:r>
              <a:rPr lang="en-US" sz="2000" dirty="0" smtClean="0">
                <a:cs typeface="Times New Roman" pitchFamily="18" charset="0"/>
              </a:rPr>
              <a:t> </a:t>
            </a:r>
            <a:r>
              <a:rPr lang="en-US" sz="2000" dirty="0" err="1" smtClean="0">
                <a:cs typeface="Times New Roman" pitchFamily="18" charset="0"/>
              </a:rPr>
              <a:t>mạng</a:t>
            </a:r>
            <a:r>
              <a:rPr lang="en-US" sz="2000" dirty="0" smtClean="0">
                <a:cs typeface="Times New Roman" pitchFamily="18" charset="0"/>
              </a:rPr>
              <a:t> </a:t>
            </a:r>
            <a:r>
              <a:rPr lang="en-US" sz="2000" dirty="0" err="1" smtClean="0">
                <a:cs typeface="Times New Roman" pitchFamily="18" charset="0"/>
              </a:rPr>
              <a:t>là</a:t>
            </a:r>
            <a:r>
              <a:rPr lang="en-US" sz="2000" dirty="0" smtClean="0">
                <a:cs typeface="Times New Roman" pitchFamily="18" charset="0"/>
              </a:rPr>
              <a:t> 1 </a:t>
            </a:r>
            <a:r>
              <a:rPr lang="en-US" sz="2000" dirty="0" err="1" smtClean="0">
                <a:cs typeface="Times New Roman" pitchFamily="18" charset="0"/>
              </a:rPr>
              <a:t>thách</a:t>
            </a:r>
            <a:r>
              <a:rPr lang="en-US" sz="2000" dirty="0" smtClean="0">
                <a:cs typeface="Times New Roman" pitchFamily="18" charset="0"/>
              </a:rPr>
              <a:t> </a:t>
            </a:r>
            <a:r>
              <a:rPr lang="en-US" sz="2000" dirty="0" err="1" smtClean="0">
                <a:cs typeface="Times New Roman" pitchFamily="18" charset="0"/>
              </a:rPr>
              <a:t>thức</a:t>
            </a:r>
            <a:r>
              <a:rPr lang="en-US" sz="2000" dirty="0" smtClean="0">
                <a:cs typeface="Times New Roman" pitchFamily="18" charset="0"/>
              </a:rPr>
              <a:t> </a:t>
            </a:r>
            <a:r>
              <a:rPr lang="en-US" sz="2000" dirty="0" err="1" smtClean="0">
                <a:cs typeface="Times New Roman" pitchFamily="18" charset="0"/>
              </a:rPr>
              <a:t>thiết</a:t>
            </a:r>
            <a:r>
              <a:rPr lang="en-US" sz="2000" dirty="0" smtClean="0">
                <a:cs typeface="Times New Roman" pitchFamily="18" charset="0"/>
              </a:rPr>
              <a:t> </a:t>
            </a:r>
            <a:r>
              <a:rPr lang="en-US" sz="2000" dirty="0" err="1" smtClean="0">
                <a:cs typeface="Times New Roman" pitchFamily="18" charset="0"/>
              </a:rPr>
              <a:t>kế</a:t>
            </a:r>
            <a:r>
              <a:rPr lang="en-US" sz="2000" dirty="0" smtClean="0">
                <a:cs typeface="Times New Roman" pitchFamily="18" charset="0"/>
              </a:rPr>
              <a:t> </a:t>
            </a:r>
            <a:r>
              <a:rPr lang="en-US" sz="2000" dirty="0" err="1" smtClean="0">
                <a:cs typeface="Times New Roman" pitchFamily="18" charset="0"/>
              </a:rPr>
              <a:t>chính</a:t>
            </a:r>
            <a:r>
              <a:rPr lang="en-US" sz="2000" dirty="0" smtClean="0">
                <a:cs typeface="Times New Roman" pitchFamily="18" charset="0"/>
              </a:rPr>
              <a:t>.</a:t>
            </a:r>
          </a:p>
          <a:p>
            <a:pPr marL="342900" indent="-342900" algn="just" eaLnBrk="1" hangingPunct="1">
              <a:spcBef>
                <a:spcPct val="20000"/>
              </a:spcBef>
              <a:buSzPct val="75000"/>
              <a:buFont typeface="Arial" panose="020B0604020202020204" pitchFamily="34" charset="0"/>
              <a:buChar char="−"/>
              <a:defRPr/>
            </a:pPr>
            <a:r>
              <a:rPr lang="en-US" sz="2000" dirty="0" err="1" smtClean="0">
                <a:cs typeface="Times New Roman" pitchFamily="18" charset="0"/>
              </a:rPr>
              <a:t>Có</a:t>
            </a:r>
            <a:r>
              <a:rPr lang="en-US" sz="2000" dirty="0" smtClean="0">
                <a:cs typeface="Times New Roman" pitchFamily="18" charset="0"/>
              </a:rPr>
              <a:t> </a:t>
            </a:r>
            <a:r>
              <a:rPr lang="en-US" sz="2000" dirty="0" err="1" smtClean="0">
                <a:cs typeface="Times New Roman" pitchFamily="18" charset="0"/>
              </a:rPr>
              <a:t>khả</a:t>
            </a:r>
            <a:r>
              <a:rPr lang="en-US" sz="2000" dirty="0" smtClean="0">
                <a:cs typeface="Times New Roman" pitchFamily="18" charset="0"/>
              </a:rPr>
              <a:t> </a:t>
            </a:r>
            <a:r>
              <a:rPr lang="en-US" sz="2000" dirty="0" err="1" smtClean="0">
                <a:cs typeface="Times New Roman" pitchFamily="18" charset="0"/>
              </a:rPr>
              <a:t>năng</a:t>
            </a:r>
            <a:r>
              <a:rPr lang="en-US" sz="2000" dirty="0" smtClean="0">
                <a:cs typeface="Times New Roman" pitchFamily="18" charset="0"/>
              </a:rPr>
              <a:t> </a:t>
            </a:r>
            <a:r>
              <a:rPr lang="en-US" sz="2000" dirty="0" err="1" smtClean="0">
                <a:cs typeface="Times New Roman" pitchFamily="18" charset="0"/>
              </a:rPr>
              <a:t>tự</a:t>
            </a:r>
            <a:r>
              <a:rPr lang="en-US" sz="2000" dirty="0" smtClean="0">
                <a:cs typeface="Times New Roman" pitchFamily="18" charset="0"/>
              </a:rPr>
              <a:t> </a:t>
            </a:r>
            <a:r>
              <a:rPr lang="en-US" sz="2000" dirty="0" err="1" smtClean="0">
                <a:cs typeface="Times New Roman" pitchFamily="18" charset="0"/>
              </a:rPr>
              <a:t>cấu</a:t>
            </a:r>
            <a:r>
              <a:rPr lang="en-US" sz="2000" dirty="0" smtClean="0">
                <a:cs typeface="Times New Roman" pitchFamily="18" charset="0"/>
              </a:rPr>
              <a:t> </a:t>
            </a:r>
            <a:r>
              <a:rPr lang="en-US" sz="2000" dirty="0" err="1" smtClean="0">
                <a:cs typeface="Times New Roman" pitchFamily="18" charset="0"/>
              </a:rPr>
              <a:t>hình</a:t>
            </a:r>
            <a:r>
              <a:rPr lang="en-US" sz="2000" dirty="0" smtClean="0">
                <a:cs typeface="Times New Roman" pitchFamily="18" charset="0"/>
              </a:rPr>
              <a:t> </a:t>
            </a:r>
            <a:r>
              <a:rPr lang="en-US" sz="2000" dirty="0" err="1" smtClean="0">
                <a:cs typeface="Times New Roman" pitchFamily="18" charset="0"/>
              </a:rPr>
              <a:t>cấu</a:t>
            </a:r>
            <a:r>
              <a:rPr lang="en-US" sz="2000" dirty="0" smtClean="0">
                <a:cs typeface="Times New Roman" pitchFamily="18" charset="0"/>
              </a:rPr>
              <a:t> </a:t>
            </a:r>
            <a:r>
              <a:rPr lang="en-US" sz="2000" dirty="0" err="1" smtClean="0">
                <a:cs typeface="Times New Roman" pitchFamily="18" charset="0"/>
              </a:rPr>
              <a:t>trúc</a:t>
            </a:r>
            <a:r>
              <a:rPr lang="en-US" sz="2000" dirty="0" smtClean="0">
                <a:cs typeface="Times New Roman" pitchFamily="18" charset="0"/>
              </a:rPr>
              <a:t> </a:t>
            </a:r>
            <a:r>
              <a:rPr lang="en-US" sz="2000" dirty="0" err="1" smtClean="0">
                <a:cs typeface="Times New Roman" pitchFamily="18" charset="0"/>
              </a:rPr>
              <a:t>liên</a:t>
            </a:r>
            <a:r>
              <a:rPr lang="en-US" sz="2000" dirty="0" smtClean="0">
                <a:cs typeface="Times New Roman" pitchFamily="18" charset="0"/>
              </a:rPr>
              <a:t> </a:t>
            </a:r>
            <a:r>
              <a:rPr lang="en-US" sz="2000" dirty="0" err="1" smtClean="0">
                <a:cs typeface="Times New Roman" pitchFamily="18" charset="0"/>
              </a:rPr>
              <a:t>kết</a:t>
            </a:r>
            <a:r>
              <a:rPr lang="en-US" sz="2000" dirty="0" smtClean="0">
                <a:cs typeface="Times New Roman" pitchFamily="18" charset="0"/>
              </a:rPr>
              <a:t> </a:t>
            </a:r>
            <a:r>
              <a:rPr lang="en-US" sz="2000" dirty="0" err="1" smtClean="0">
                <a:cs typeface="Times New Roman" pitchFamily="18" charset="0"/>
              </a:rPr>
              <a:t>của</a:t>
            </a:r>
            <a:r>
              <a:rPr lang="en-US" sz="2000" dirty="0" smtClean="0">
                <a:cs typeface="Times New Roman" pitchFamily="18" charset="0"/>
              </a:rPr>
              <a:t> </a:t>
            </a:r>
            <a:r>
              <a:rPr lang="en-US" sz="2000" dirty="0" err="1" smtClean="0">
                <a:cs typeface="Times New Roman" pitchFamily="18" charset="0"/>
              </a:rPr>
              <a:t>mạng</a:t>
            </a:r>
            <a:r>
              <a:rPr lang="en-US" sz="2000" dirty="0" smtClean="0">
                <a:cs typeface="Times New Roman" pitchFamily="18" charset="0"/>
              </a:rPr>
              <a:t>.</a:t>
            </a:r>
          </a:p>
          <a:p>
            <a:pPr marL="342900" indent="-342900" algn="just" eaLnBrk="1" hangingPunct="1">
              <a:spcBef>
                <a:spcPct val="20000"/>
              </a:spcBef>
              <a:buSzPct val="75000"/>
              <a:buFont typeface="Arial" panose="020B0604020202020204" pitchFamily="34" charset="0"/>
              <a:buChar char="−"/>
              <a:defRPr/>
            </a:pPr>
            <a:r>
              <a:rPr lang="en-US" sz="2000" dirty="0" err="1" smtClean="0">
                <a:cs typeface="Times New Roman" pitchFamily="18" charset="0"/>
              </a:rPr>
              <a:t>Cấu</a:t>
            </a:r>
            <a:r>
              <a:rPr lang="en-US" sz="2000" dirty="0" smtClean="0">
                <a:cs typeface="Times New Roman" pitchFamily="18" charset="0"/>
              </a:rPr>
              <a:t> </a:t>
            </a:r>
            <a:r>
              <a:rPr lang="en-US" sz="2000" dirty="0" err="1" smtClean="0">
                <a:cs typeface="Times New Roman" pitchFamily="18" charset="0"/>
              </a:rPr>
              <a:t>hình</a:t>
            </a:r>
            <a:r>
              <a:rPr lang="en-US" sz="2000" dirty="0" smtClean="0">
                <a:cs typeface="Times New Roman" pitchFamily="18" charset="0"/>
              </a:rPr>
              <a:t> </a:t>
            </a:r>
            <a:r>
              <a:rPr lang="en-US" sz="2000" dirty="0" err="1" smtClean="0">
                <a:cs typeface="Times New Roman" pitchFamily="18" charset="0"/>
              </a:rPr>
              <a:t>thủ</a:t>
            </a:r>
            <a:r>
              <a:rPr lang="en-US" sz="2000" dirty="0" smtClean="0">
                <a:cs typeface="Times New Roman" pitchFamily="18" charset="0"/>
              </a:rPr>
              <a:t> </a:t>
            </a:r>
            <a:r>
              <a:rPr lang="en-US" sz="2000" dirty="0" err="1" smtClean="0">
                <a:cs typeface="Times New Roman" pitchFamily="18" charset="0"/>
              </a:rPr>
              <a:t>công</a:t>
            </a:r>
            <a:r>
              <a:rPr lang="en-US" sz="2000" dirty="0" smtClean="0">
                <a:cs typeface="Times New Roman" pitchFamily="18" charset="0"/>
              </a:rPr>
              <a:t> </a:t>
            </a:r>
            <a:r>
              <a:rPr lang="en-US" sz="2000" dirty="0" err="1" smtClean="0">
                <a:cs typeface="Times New Roman" pitchFamily="18" charset="0"/>
              </a:rPr>
              <a:t>không</a:t>
            </a:r>
            <a:r>
              <a:rPr lang="en-US" sz="2000" dirty="0" smtClean="0">
                <a:cs typeface="Times New Roman" pitchFamily="18" charset="0"/>
              </a:rPr>
              <a:t> </a:t>
            </a:r>
            <a:r>
              <a:rPr lang="en-US" sz="2000" dirty="0" err="1" smtClean="0">
                <a:cs typeface="Times New Roman" pitchFamily="18" charset="0"/>
              </a:rPr>
              <a:t>phải</a:t>
            </a:r>
            <a:r>
              <a:rPr lang="en-US" sz="2000" dirty="0" smtClean="0">
                <a:cs typeface="Times New Roman" pitchFamily="18" charset="0"/>
              </a:rPr>
              <a:t> </a:t>
            </a:r>
            <a:r>
              <a:rPr lang="en-US" sz="2000" dirty="0" err="1" smtClean="0">
                <a:cs typeface="Times New Roman" pitchFamily="18" charset="0"/>
              </a:rPr>
              <a:t>là</a:t>
            </a:r>
            <a:r>
              <a:rPr lang="en-US" sz="2000" dirty="0" smtClean="0">
                <a:cs typeface="Times New Roman" pitchFamily="18" charset="0"/>
              </a:rPr>
              <a:t> </a:t>
            </a:r>
            <a:r>
              <a:rPr lang="en-US" sz="2000" dirty="0" err="1" smtClean="0">
                <a:cs typeface="Times New Roman" pitchFamily="18" charset="0"/>
              </a:rPr>
              <a:t>một</a:t>
            </a:r>
            <a:r>
              <a:rPr lang="en-US" sz="2000" dirty="0" smtClean="0">
                <a:cs typeface="Times New Roman" pitchFamily="18" charset="0"/>
              </a:rPr>
              <a:t> </a:t>
            </a:r>
            <a:r>
              <a:rPr lang="en-US" sz="2000" dirty="0" err="1" smtClean="0">
                <a:cs typeface="Times New Roman" pitchFamily="18" charset="0"/>
              </a:rPr>
              <a:t>tùy</a:t>
            </a:r>
            <a:r>
              <a:rPr lang="en-US" sz="2000" dirty="0" smtClean="0">
                <a:cs typeface="Times New Roman" pitchFamily="18" charset="0"/>
              </a:rPr>
              <a:t> </a:t>
            </a:r>
            <a:r>
              <a:rPr lang="en-US" sz="2000" dirty="0" err="1" smtClean="0">
                <a:cs typeface="Times New Roman" pitchFamily="18" charset="0"/>
              </a:rPr>
              <a:t>chọn</a:t>
            </a:r>
            <a:r>
              <a:rPr lang="en-US" sz="2000" dirty="0" smtClean="0">
                <a:cs typeface="Times New Roman" pitchFamily="18" charset="0"/>
              </a:rPr>
              <a:t>.</a:t>
            </a:r>
          </a:p>
          <a:p>
            <a:pPr marL="342900" indent="-342900" algn="just" eaLnBrk="1" hangingPunct="1">
              <a:spcBef>
                <a:spcPct val="20000"/>
              </a:spcBef>
              <a:buSzPct val="75000"/>
              <a:buFont typeface="Wingdings" panose="05000000000000000000" pitchFamily="2" charset="2"/>
              <a:buChar char="v"/>
              <a:defRPr/>
            </a:pPr>
            <a:r>
              <a:rPr lang="en-US" sz="2000" dirty="0" err="1">
                <a:cs typeface="Times New Roman" pitchFamily="18" charset="0"/>
              </a:rPr>
              <a:t>Tự</a:t>
            </a:r>
            <a:r>
              <a:rPr lang="en-US" sz="2000" dirty="0">
                <a:cs typeface="Times New Roman" pitchFamily="18" charset="0"/>
              </a:rPr>
              <a:t> </a:t>
            </a:r>
            <a:r>
              <a:rPr lang="en-US" sz="2000" dirty="0" err="1">
                <a:cs typeface="Times New Roman" pitchFamily="18" charset="0"/>
              </a:rPr>
              <a:t>sửa</a:t>
            </a:r>
            <a:r>
              <a:rPr lang="en-US" sz="2000" dirty="0">
                <a:cs typeface="Times New Roman" pitchFamily="18" charset="0"/>
              </a:rPr>
              <a:t> </a:t>
            </a:r>
            <a:r>
              <a:rPr lang="en-US" sz="2000" dirty="0" err="1" smtClean="0">
                <a:cs typeface="Times New Roman" pitchFamily="18" charset="0"/>
              </a:rPr>
              <a:t>lỗi</a:t>
            </a:r>
            <a:endParaRPr lang="en-US" sz="2000" dirty="0" smtClean="0">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cs typeface="Times New Roman" pitchFamily="18" charset="0"/>
              </a:rPr>
              <a:t>Giao</a:t>
            </a:r>
            <a:r>
              <a:rPr lang="en-US" sz="2000" dirty="0" smtClean="0">
                <a:cs typeface="Times New Roman" pitchFamily="18" charset="0"/>
              </a:rPr>
              <a:t> </a:t>
            </a:r>
            <a:r>
              <a:rPr lang="en-US" sz="2000" dirty="0" err="1" smtClean="0">
                <a:cs typeface="Times New Roman" pitchFamily="18" charset="0"/>
              </a:rPr>
              <a:t>tiếp</a:t>
            </a:r>
            <a:r>
              <a:rPr lang="en-US" sz="2000" dirty="0" smtClean="0">
                <a:cs typeface="Times New Roman" pitchFamily="18" charset="0"/>
              </a:rPr>
              <a:t> </a:t>
            </a:r>
            <a:r>
              <a:rPr lang="en-US" sz="2000" dirty="0" err="1" smtClean="0">
                <a:cs typeface="Times New Roman" pitchFamily="18" charset="0"/>
              </a:rPr>
              <a:t>trong</a:t>
            </a:r>
            <a:r>
              <a:rPr lang="en-US" sz="2000" dirty="0" smtClean="0">
                <a:cs typeface="Times New Roman" pitchFamily="18" charset="0"/>
              </a:rPr>
              <a:t> </a:t>
            </a:r>
            <a:r>
              <a:rPr lang="en-US" sz="2000" dirty="0" err="1" smtClean="0">
                <a:cs typeface="Times New Roman" pitchFamily="18" charset="0"/>
              </a:rPr>
              <a:t>môi</a:t>
            </a:r>
            <a:r>
              <a:rPr lang="en-US" sz="2000" dirty="0" smtClean="0">
                <a:cs typeface="Times New Roman" pitchFamily="18" charset="0"/>
              </a:rPr>
              <a:t> </a:t>
            </a:r>
            <a:r>
              <a:rPr lang="en-US" sz="2000" dirty="0" err="1" smtClean="0">
                <a:cs typeface="Times New Roman" pitchFamily="18" charset="0"/>
              </a:rPr>
              <a:t>trường</a:t>
            </a:r>
            <a:r>
              <a:rPr lang="en-US" sz="2000" dirty="0" smtClean="0">
                <a:cs typeface="Times New Roman" pitchFamily="18" charset="0"/>
              </a:rPr>
              <a:t> </a:t>
            </a:r>
            <a:r>
              <a:rPr lang="en-US" sz="2000" dirty="0" err="1" smtClean="0">
                <a:cs typeface="Times New Roman" pitchFamily="18" charset="0"/>
              </a:rPr>
              <a:t>vô</a:t>
            </a:r>
            <a:r>
              <a:rPr lang="en-US" sz="2000" dirty="0" smtClean="0">
                <a:cs typeface="Times New Roman" pitchFamily="18" charset="0"/>
              </a:rPr>
              <a:t> </a:t>
            </a:r>
            <a:r>
              <a:rPr lang="en-US" sz="2000" dirty="0" err="1" smtClean="0">
                <a:cs typeface="Times New Roman" pitchFamily="18" charset="0"/>
              </a:rPr>
              <a:t>tuyến</a:t>
            </a:r>
            <a:r>
              <a:rPr lang="en-US" sz="2000" dirty="0" smtClean="0">
                <a:cs typeface="Times New Roman" pitchFamily="18" charset="0"/>
              </a:rPr>
              <a:t> </a:t>
            </a:r>
            <a:r>
              <a:rPr lang="en-US" sz="2000" dirty="0" err="1" smtClean="0">
                <a:cs typeface="Times New Roman" pitchFamily="18" charset="0"/>
              </a:rPr>
              <a:t>nên</a:t>
            </a:r>
            <a:r>
              <a:rPr lang="en-US" sz="2000" dirty="0" smtClean="0">
                <a:cs typeface="Times New Roman" pitchFamily="18" charset="0"/>
              </a:rPr>
              <a:t> </a:t>
            </a:r>
            <a:r>
              <a:rPr lang="en-US" sz="2000" dirty="0" err="1" smtClean="0">
                <a:cs typeface="Times New Roman" pitchFamily="18" charset="0"/>
              </a:rPr>
              <a:t>ảnh</a:t>
            </a:r>
            <a:r>
              <a:rPr lang="en-US" sz="2000" dirty="0" smtClean="0">
                <a:cs typeface="Times New Roman" pitchFamily="18" charset="0"/>
              </a:rPr>
              <a:t> </a:t>
            </a:r>
            <a:r>
              <a:rPr lang="en-US" sz="2000" dirty="0" err="1" smtClean="0">
                <a:cs typeface="Times New Roman" pitchFamily="18" charset="0"/>
              </a:rPr>
              <a:t>hưởng</a:t>
            </a:r>
            <a:r>
              <a:rPr lang="en-US" sz="2000" dirty="0" smtClean="0">
                <a:cs typeface="Times New Roman" pitchFamily="18" charset="0"/>
              </a:rPr>
              <a:t> </a:t>
            </a:r>
            <a:r>
              <a:rPr lang="en-US" sz="2000" dirty="0" err="1" smtClean="0">
                <a:cs typeface="Times New Roman" pitchFamily="18" charset="0"/>
              </a:rPr>
              <a:t>của</a:t>
            </a:r>
            <a:r>
              <a:rPr lang="en-US" sz="2000" dirty="0" smtClean="0">
                <a:cs typeface="Times New Roman" pitchFamily="18" charset="0"/>
              </a:rPr>
              <a:t> </a:t>
            </a:r>
            <a:r>
              <a:rPr lang="en-US" sz="2000" dirty="0" err="1" smtClean="0">
                <a:cs typeface="Times New Roman" pitchFamily="18" charset="0"/>
              </a:rPr>
              <a:t>nhiễu</a:t>
            </a:r>
            <a:r>
              <a:rPr lang="en-US" sz="2000" dirty="0" smtClean="0">
                <a:cs typeface="Times New Roman" pitchFamily="18" charset="0"/>
              </a:rPr>
              <a:t>, </a:t>
            </a:r>
            <a:r>
              <a:rPr lang="en-US" sz="2000" dirty="0" err="1" smtClean="0">
                <a:cs typeface="Times New Roman" pitchFamily="18" charset="0"/>
              </a:rPr>
              <a:t>tạp</a:t>
            </a:r>
            <a:r>
              <a:rPr lang="en-US" sz="2000" dirty="0" smtClean="0">
                <a:cs typeface="Times New Roman" pitchFamily="18" charset="0"/>
              </a:rPr>
              <a:t> </a:t>
            </a:r>
            <a:r>
              <a:rPr lang="en-US" sz="2000" dirty="0" err="1" smtClean="0">
                <a:cs typeface="Times New Roman" pitchFamily="18" charset="0"/>
              </a:rPr>
              <a:t>âm</a:t>
            </a:r>
            <a:r>
              <a:rPr lang="en-US" sz="2000" dirty="0" smtClean="0">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err="1" smtClean="0">
                <a:cs typeface="Times New Roman" pitchFamily="18" charset="0"/>
              </a:rPr>
              <a:t>Kỹ</a:t>
            </a:r>
            <a:r>
              <a:rPr lang="en-US" sz="2000" dirty="0" smtClean="0">
                <a:cs typeface="Times New Roman" pitchFamily="18" charset="0"/>
              </a:rPr>
              <a:t> </a:t>
            </a:r>
            <a:r>
              <a:rPr lang="en-US" sz="2000" dirty="0" err="1" smtClean="0">
                <a:cs typeface="Times New Roman" pitchFamily="18" charset="0"/>
              </a:rPr>
              <a:t>thuật</a:t>
            </a:r>
            <a:r>
              <a:rPr lang="en-US" sz="2000" dirty="0" smtClean="0">
                <a:cs typeface="Times New Roman" pitchFamily="18" charset="0"/>
              </a:rPr>
              <a:t> </a:t>
            </a:r>
            <a:r>
              <a:rPr lang="en-US" sz="2000" dirty="0" err="1" smtClean="0">
                <a:cs typeface="Times New Roman" pitchFamily="18" charset="0"/>
              </a:rPr>
              <a:t>mã</a:t>
            </a:r>
            <a:r>
              <a:rPr lang="en-US" sz="2000" dirty="0" smtClean="0">
                <a:cs typeface="Times New Roman" pitchFamily="18" charset="0"/>
              </a:rPr>
              <a:t> </a:t>
            </a:r>
            <a:r>
              <a:rPr lang="en-US" sz="2000" dirty="0" err="1" smtClean="0">
                <a:cs typeface="Times New Roman" pitchFamily="18" charset="0"/>
              </a:rPr>
              <a:t>hóa</a:t>
            </a:r>
            <a:r>
              <a:rPr lang="en-US" sz="2000" dirty="0" smtClean="0">
                <a:cs typeface="Times New Roman" pitchFamily="18" charset="0"/>
              </a:rPr>
              <a:t> </a:t>
            </a:r>
            <a:r>
              <a:rPr lang="en-US" sz="2000" dirty="0" err="1" smtClean="0">
                <a:cs typeface="Times New Roman" pitchFamily="18" charset="0"/>
              </a:rPr>
              <a:t>sửa</a:t>
            </a:r>
            <a:r>
              <a:rPr lang="en-US" sz="2000" dirty="0" smtClean="0">
                <a:cs typeface="Times New Roman" pitchFamily="18" charset="0"/>
              </a:rPr>
              <a:t> </a:t>
            </a:r>
            <a:r>
              <a:rPr lang="en-US" sz="2000" dirty="0" err="1" smtClean="0">
                <a:cs typeface="Times New Roman" pitchFamily="18" charset="0"/>
              </a:rPr>
              <a:t>lỗi</a:t>
            </a:r>
            <a:r>
              <a:rPr lang="en-US" sz="2000" dirty="0" smtClean="0">
                <a:cs typeface="Times New Roman" pitchFamily="18" charset="0"/>
              </a:rPr>
              <a:t> </a:t>
            </a:r>
            <a:r>
              <a:rPr lang="en-US" sz="2000" dirty="0" err="1" smtClean="0">
                <a:cs typeface="Times New Roman" pitchFamily="18" charset="0"/>
              </a:rPr>
              <a:t>hoặc</a:t>
            </a:r>
            <a:r>
              <a:rPr lang="en-US" sz="2000" dirty="0" smtClean="0">
                <a:cs typeface="Times New Roman" pitchFamily="18" charset="0"/>
              </a:rPr>
              <a:t> </a:t>
            </a:r>
            <a:r>
              <a:rPr lang="en-US" sz="2000" dirty="0" err="1" smtClean="0">
                <a:cs typeface="Times New Roman" pitchFamily="18" charset="0"/>
              </a:rPr>
              <a:t>phát</a:t>
            </a:r>
            <a:r>
              <a:rPr lang="en-US" sz="2000" dirty="0" smtClean="0">
                <a:cs typeface="Times New Roman" pitchFamily="18" charset="0"/>
              </a:rPr>
              <a:t> </a:t>
            </a:r>
            <a:r>
              <a:rPr lang="en-US" sz="2000" dirty="0" err="1" smtClean="0">
                <a:cs typeface="Times New Roman" pitchFamily="18" charset="0"/>
              </a:rPr>
              <a:t>lại</a:t>
            </a:r>
            <a:r>
              <a:rPr lang="en-US" sz="2000" dirty="0" smtClean="0">
                <a:cs typeface="Times New Roman" pitchFamily="18" charset="0"/>
              </a:rPr>
              <a:t>.</a:t>
            </a:r>
            <a:endParaRPr lang="en-US" sz="3000" dirty="0">
              <a:cs typeface="Times New Roman" pitchFamily="18" charset="0"/>
            </a:endParaRPr>
          </a:p>
          <a:p>
            <a:pPr algn="just" eaLnBrk="1" hangingPunct="1">
              <a:spcBef>
                <a:spcPct val="20000"/>
              </a:spcBef>
              <a:buSzPct val="75000"/>
              <a:defRPr/>
            </a:pPr>
            <a:endParaRPr lang="en-US" sz="2000" dirty="0" smtClean="0">
              <a:cs typeface="Times New Roman" pitchFamily="18" charset="0"/>
            </a:endParaRPr>
          </a:p>
        </p:txBody>
      </p:sp>
    </p:spTree>
    <p:extLst>
      <p:ext uri="{BB962C8B-B14F-4D97-AF65-F5344CB8AC3E}">
        <p14:creationId xmlns:p14="http://schemas.microsoft.com/office/powerpoint/2010/main" val="10502964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41</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j-lt"/>
              </a:rPr>
              <a:t>CHƯƠNG 1 – TỔNG QUAN VỀ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3"/>
              <a:defRPr/>
            </a:pPr>
            <a:r>
              <a:rPr lang="en-US" sz="2800" dirty="0" err="1" smtClean="0">
                <a:latin typeface="+mn-lt"/>
                <a:cs typeface="Times New Roman" pitchFamily="18" charset="0"/>
              </a:rPr>
              <a:t>Kỹ</a:t>
            </a:r>
            <a:r>
              <a:rPr lang="en-US" sz="2800" dirty="0" smtClean="0">
                <a:latin typeface="+mn-lt"/>
                <a:cs typeface="Times New Roman" pitchFamily="18" charset="0"/>
              </a:rPr>
              <a:t> </a:t>
            </a:r>
            <a:r>
              <a:rPr lang="en-US" sz="2800" dirty="0" err="1" smtClean="0">
                <a:latin typeface="+mn-lt"/>
                <a:cs typeface="Times New Roman" pitchFamily="18" charset="0"/>
              </a:rPr>
              <a:t>thuật</a:t>
            </a:r>
            <a:r>
              <a:rPr lang="en-US" sz="2800" dirty="0" smtClean="0">
                <a:latin typeface="+mn-lt"/>
                <a:cs typeface="Times New Roman" pitchFamily="18" charset="0"/>
              </a:rPr>
              <a:t> </a:t>
            </a:r>
            <a:r>
              <a:rPr lang="en-US" sz="2800" dirty="0" err="1" smtClean="0">
                <a:latin typeface="+mn-lt"/>
                <a:cs typeface="Times New Roman" pitchFamily="18" charset="0"/>
              </a:rPr>
              <a:t>cho</a:t>
            </a:r>
            <a:r>
              <a:rPr lang="en-US" sz="2800" dirty="0" smtClean="0">
                <a:latin typeface="+mn-lt"/>
                <a:cs typeface="Times New Roman" pitchFamily="18" charset="0"/>
              </a:rPr>
              <a:t> </a:t>
            </a:r>
            <a:r>
              <a:rPr lang="en-US" sz="2800" dirty="0" err="1" smtClean="0">
                <a:latin typeface="+mn-lt"/>
                <a:cs typeface="Times New Roman" pitchFamily="18" charset="0"/>
              </a:rPr>
              <a:t>Mạng</a:t>
            </a:r>
            <a:r>
              <a:rPr lang="en-US" sz="2800" dirty="0" smtClean="0">
                <a:latin typeface="+mn-lt"/>
                <a:cs typeface="Times New Roman" pitchFamily="18" charset="0"/>
              </a:rPr>
              <a:t> </a:t>
            </a:r>
            <a:r>
              <a:rPr lang="en-US" sz="2800" dirty="0" err="1" smtClean="0">
                <a:latin typeface="+mn-lt"/>
                <a:cs typeface="Times New Roman" pitchFamily="18" charset="0"/>
              </a:rPr>
              <a:t>cảm</a:t>
            </a:r>
            <a:r>
              <a:rPr lang="en-US" sz="2800" dirty="0" smtClean="0">
                <a:latin typeface="+mn-lt"/>
                <a:cs typeface="Times New Roman" pitchFamily="18" charset="0"/>
              </a:rPr>
              <a:t> </a:t>
            </a:r>
            <a:r>
              <a:rPr lang="en-US" sz="2800" dirty="0" err="1" smtClean="0">
                <a:latin typeface="+mn-lt"/>
                <a:cs typeface="Times New Roman" pitchFamily="18" charset="0"/>
              </a:rPr>
              <a:t>biến</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cs typeface="Times New Roman" pitchFamily="18" charset="0"/>
              </a:rPr>
              <a:t>Quy</a:t>
            </a:r>
            <a:r>
              <a:rPr lang="en-US" sz="2000" dirty="0" smtClean="0">
                <a:cs typeface="Times New Roman" pitchFamily="18" charset="0"/>
              </a:rPr>
              <a:t> </a:t>
            </a:r>
            <a:r>
              <a:rPr lang="en-US" sz="2000" dirty="0" err="1" smtClean="0">
                <a:cs typeface="Times New Roman" pitchFamily="18" charset="0"/>
              </a:rPr>
              <a:t>mô</a:t>
            </a:r>
            <a:r>
              <a:rPr lang="en-US" sz="2000" dirty="0" smtClean="0">
                <a:cs typeface="Times New Roman" pitchFamily="18" charset="0"/>
              </a:rPr>
              <a:t> </a:t>
            </a:r>
            <a:r>
              <a:rPr lang="en-US" sz="2000" dirty="0" err="1" smtClean="0">
                <a:cs typeface="Times New Roman" pitchFamily="18" charset="0"/>
              </a:rPr>
              <a:t>và</a:t>
            </a:r>
            <a:r>
              <a:rPr lang="en-US" sz="2000" dirty="0" smtClean="0">
                <a:cs typeface="Times New Roman" pitchFamily="18" charset="0"/>
              </a:rPr>
              <a:t> </a:t>
            </a:r>
            <a:r>
              <a:rPr lang="en-US" sz="2000" dirty="0" err="1" smtClean="0">
                <a:cs typeface="Times New Roman" pitchFamily="18" charset="0"/>
              </a:rPr>
              <a:t>độ</a:t>
            </a:r>
            <a:r>
              <a:rPr lang="en-US" sz="2000" dirty="0" smtClean="0">
                <a:cs typeface="Times New Roman" pitchFamily="18" charset="0"/>
              </a:rPr>
              <a:t> tin </a:t>
            </a:r>
            <a:r>
              <a:rPr lang="en-US" sz="2000" dirty="0" err="1" smtClean="0">
                <a:cs typeface="Times New Roman" pitchFamily="18" charset="0"/>
              </a:rPr>
              <a:t>cậy</a:t>
            </a:r>
            <a:endParaRPr lang="en-US" sz="2000" dirty="0">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a:cs typeface="Times New Roman" pitchFamily="18" charset="0"/>
              </a:rPr>
              <a:t>Tính</a:t>
            </a:r>
            <a:r>
              <a:rPr lang="en-US" sz="2000" dirty="0">
                <a:cs typeface="Times New Roman" pitchFamily="18" charset="0"/>
              </a:rPr>
              <a:t> </a:t>
            </a:r>
            <a:r>
              <a:rPr lang="en-US" sz="2000" dirty="0" err="1">
                <a:cs typeface="Times New Roman" pitchFamily="18" charset="0"/>
              </a:rPr>
              <a:t>bảo</a:t>
            </a:r>
            <a:r>
              <a:rPr lang="en-US" sz="2000" dirty="0">
                <a:cs typeface="Times New Roman" pitchFamily="18" charset="0"/>
              </a:rPr>
              <a:t> </a:t>
            </a:r>
            <a:r>
              <a:rPr lang="en-US" sz="2000" dirty="0" err="1">
                <a:cs typeface="Times New Roman" pitchFamily="18" charset="0"/>
              </a:rPr>
              <a:t>mật</a:t>
            </a:r>
            <a:r>
              <a:rPr lang="en-US" sz="2000" dirty="0">
                <a:cs typeface="Times New Roman" pitchFamily="18" charset="0"/>
              </a:rPr>
              <a:t> </a:t>
            </a:r>
            <a:r>
              <a:rPr lang="en-US" sz="2000" dirty="0" err="1">
                <a:cs typeface="Times New Roman" pitchFamily="18" charset="0"/>
              </a:rPr>
              <a:t>khá</a:t>
            </a:r>
            <a:r>
              <a:rPr lang="en-US" sz="2000" dirty="0">
                <a:cs typeface="Times New Roman" pitchFamily="18" charset="0"/>
              </a:rPr>
              <a:t> </a:t>
            </a:r>
            <a:r>
              <a:rPr lang="en-US" sz="2000" dirty="0" err="1">
                <a:cs typeface="Times New Roman" pitchFamily="18" charset="0"/>
              </a:rPr>
              <a:t>quan</a:t>
            </a:r>
            <a:r>
              <a:rPr lang="en-US" sz="2000" dirty="0">
                <a:cs typeface="Times New Roman" pitchFamily="18" charset="0"/>
              </a:rPr>
              <a:t> </a:t>
            </a:r>
            <a:r>
              <a:rPr lang="en-US" sz="2000" dirty="0" err="1">
                <a:cs typeface="Times New Roman" pitchFamily="18" charset="0"/>
              </a:rPr>
              <a:t>trọng</a:t>
            </a:r>
            <a:r>
              <a:rPr lang="en-US" sz="2000" dirty="0">
                <a:cs typeface="Times New Roman" pitchFamily="18" charset="0"/>
              </a:rPr>
              <a:t> </a:t>
            </a:r>
            <a:r>
              <a:rPr lang="en-US" sz="2000" dirty="0" err="1">
                <a:cs typeface="Times New Roman" pitchFamily="18" charset="0"/>
              </a:rPr>
              <a:t>đặc</a:t>
            </a:r>
            <a:r>
              <a:rPr lang="en-US" sz="2000" dirty="0">
                <a:cs typeface="Times New Roman" pitchFamily="18" charset="0"/>
              </a:rPr>
              <a:t> </a:t>
            </a:r>
            <a:r>
              <a:rPr lang="en-US" sz="2000" dirty="0" err="1">
                <a:cs typeface="Times New Roman" pitchFamily="18" charset="0"/>
              </a:rPr>
              <a:t>biệt</a:t>
            </a:r>
            <a:r>
              <a:rPr lang="en-US" sz="2000" dirty="0">
                <a:cs typeface="Times New Roman" pitchFamily="18" charset="0"/>
              </a:rPr>
              <a:t> </a:t>
            </a:r>
            <a:r>
              <a:rPr lang="en-US" sz="2000" dirty="0" err="1">
                <a:cs typeface="Times New Roman" pitchFamily="18" charset="0"/>
              </a:rPr>
              <a:t>trong</a:t>
            </a:r>
            <a:r>
              <a:rPr lang="en-US" sz="2000" dirty="0">
                <a:cs typeface="Times New Roman" pitchFamily="18" charset="0"/>
              </a:rPr>
              <a:t> </a:t>
            </a:r>
            <a:r>
              <a:rPr lang="en-US" sz="2000" dirty="0" err="1">
                <a:cs typeface="Times New Roman" pitchFamily="18" charset="0"/>
              </a:rPr>
              <a:t>lĩnh</a:t>
            </a:r>
            <a:r>
              <a:rPr lang="en-US" sz="2000" dirty="0">
                <a:cs typeface="Times New Roman" pitchFamily="18" charset="0"/>
              </a:rPr>
              <a:t> </a:t>
            </a:r>
            <a:r>
              <a:rPr lang="en-US" sz="2000" dirty="0" err="1">
                <a:cs typeface="Times New Roman" pitchFamily="18" charset="0"/>
              </a:rPr>
              <a:t>vực</a:t>
            </a:r>
            <a:r>
              <a:rPr lang="en-US" sz="2000" dirty="0">
                <a:cs typeface="Times New Roman" pitchFamily="18" charset="0"/>
              </a:rPr>
              <a:t> </a:t>
            </a:r>
            <a:r>
              <a:rPr lang="en-US" sz="2000" dirty="0" err="1">
                <a:cs typeface="Times New Roman" pitchFamily="18" charset="0"/>
              </a:rPr>
              <a:t>quân</a:t>
            </a:r>
            <a:r>
              <a:rPr lang="en-US" sz="2000" dirty="0">
                <a:cs typeface="Times New Roman" pitchFamily="18" charset="0"/>
              </a:rPr>
              <a:t> </a:t>
            </a:r>
            <a:r>
              <a:rPr lang="en-US" sz="2000" dirty="0" err="1">
                <a:cs typeface="Times New Roman" pitchFamily="18" charset="0"/>
              </a:rPr>
              <a:t>sự</a:t>
            </a:r>
            <a:r>
              <a:rPr lang="en-US" sz="2000" dirty="0" smtClean="0">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err="1" smtClean="0">
                <a:cs typeface="Times New Roman" pitchFamily="18" charset="0"/>
              </a:rPr>
              <a:t>Kết</a:t>
            </a:r>
            <a:r>
              <a:rPr lang="en-US" sz="2000" dirty="0" smtClean="0">
                <a:cs typeface="Times New Roman" pitchFamily="18" charset="0"/>
              </a:rPr>
              <a:t> </a:t>
            </a:r>
            <a:r>
              <a:rPr lang="en-US" sz="2000" dirty="0" err="1" smtClean="0">
                <a:cs typeface="Times New Roman" pitchFamily="18" charset="0"/>
              </a:rPr>
              <a:t>nối</a:t>
            </a:r>
            <a:r>
              <a:rPr lang="en-US" sz="2000" dirty="0" smtClean="0">
                <a:cs typeface="Times New Roman" pitchFamily="18" charset="0"/>
              </a:rPr>
              <a:t> </a:t>
            </a:r>
            <a:r>
              <a:rPr lang="en-US" sz="2000" dirty="0" err="1" smtClean="0">
                <a:cs typeface="Times New Roman" pitchFamily="18" charset="0"/>
              </a:rPr>
              <a:t>có</a:t>
            </a:r>
            <a:r>
              <a:rPr lang="en-US" sz="2000" dirty="0" smtClean="0">
                <a:cs typeface="Times New Roman" pitchFamily="18" charset="0"/>
              </a:rPr>
              <a:t> </a:t>
            </a:r>
            <a:r>
              <a:rPr lang="en-US" sz="2000" dirty="0" err="1" smtClean="0">
                <a:cs typeface="Times New Roman" pitchFamily="18" charset="0"/>
              </a:rPr>
              <a:t>dây</a:t>
            </a:r>
            <a:r>
              <a:rPr lang="en-US" sz="2000" dirty="0" smtClean="0">
                <a:cs typeface="Times New Roman" pitchFamily="18" charset="0"/>
              </a:rPr>
              <a:t> </a:t>
            </a:r>
            <a:r>
              <a:rPr lang="en-US" sz="2000" dirty="0" err="1" smtClean="0">
                <a:cs typeface="Times New Roman" pitchFamily="18" charset="0"/>
              </a:rPr>
              <a:t>tương</a:t>
            </a:r>
            <a:r>
              <a:rPr lang="en-US" sz="2000" dirty="0" smtClean="0">
                <a:cs typeface="Times New Roman" pitchFamily="18" charset="0"/>
              </a:rPr>
              <a:t> </a:t>
            </a:r>
            <a:r>
              <a:rPr lang="en-US" sz="2000" dirty="0" err="1" smtClean="0">
                <a:cs typeface="Times New Roman" pitchFamily="18" charset="0"/>
              </a:rPr>
              <a:t>đối</a:t>
            </a:r>
            <a:r>
              <a:rPr lang="en-US" sz="2000" dirty="0" smtClean="0">
                <a:cs typeface="Times New Roman" pitchFamily="18" charset="0"/>
              </a:rPr>
              <a:t> an </a:t>
            </a:r>
            <a:r>
              <a:rPr lang="en-US" sz="2000" dirty="0" err="1" smtClean="0">
                <a:cs typeface="Times New Roman" pitchFamily="18" charset="0"/>
              </a:rPr>
              <a:t>toàn</a:t>
            </a:r>
            <a:r>
              <a:rPr lang="en-US" sz="2000" dirty="0" smtClean="0">
                <a:cs typeface="Times New Roman" pitchFamily="18" charset="0"/>
              </a:rPr>
              <a:t> so </a:t>
            </a:r>
            <a:r>
              <a:rPr lang="en-US" sz="2000" dirty="0" err="1" smtClean="0">
                <a:cs typeface="Times New Roman" pitchFamily="18" charset="0"/>
              </a:rPr>
              <a:t>với</a:t>
            </a:r>
            <a:r>
              <a:rPr lang="en-US" sz="2000" dirty="0" smtClean="0">
                <a:cs typeface="Times New Roman" pitchFamily="18" charset="0"/>
              </a:rPr>
              <a:t> </a:t>
            </a:r>
            <a:r>
              <a:rPr lang="en-US" sz="2000" dirty="0" err="1" smtClean="0">
                <a:cs typeface="Times New Roman" pitchFamily="18" charset="0"/>
              </a:rPr>
              <a:t>kết</a:t>
            </a:r>
            <a:r>
              <a:rPr lang="en-US" sz="2000" dirty="0" smtClean="0">
                <a:cs typeface="Times New Roman" pitchFamily="18" charset="0"/>
              </a:rPr>
              <a:t> </a:t>
            </a:r>
            <a:r>
              <a:rPr lang="en-US" sz="2000" dirty="0" err="1" smtClean="0">
                <a:cs typeface="Times New Roman" pitchFamily="18" charset="0"/>
              </a:rPr>
              <a:t>nối</a:t>
            </a:r>
            <a:r>
              <a:rPr lang="en-US" sz="2000" dirty="0" smtClean="0">
                <a:cs typeface="Times New Roman" pitchFamily="18" charset="0"/>
              </a:rPr>
              <a:t> </a:t>
            </a:r>
            <a:r>
              <a:rPr lang="en-US" sz="2000" dirty="0" err="1" smtClean="0">
                <a:cs typeface="Times New Roman" pitchFamily="18" charset="0"/>
              </a:rPr>
              <a:t>không</a:t>
            </a:r>
            <a:r>
              <a:rPr lang="en-US" sz="2000" dirty="0" smtClean="0">
                <a:cs typeface="Times New Roman" pitchFamily="18" charset="0"/>
              </a:rPr>
              <a:t> </a:t>
            </a:r>
            <a:r>
              <a:rPr lang="en-US" sz="2000" dirty="0" err="1" smtClean="0">
                <a:cs typeface="Times New Roman" pitchFamily="18" charset="0"/>
              </a:rPr>
              <a:t>dây</a:t>
            </a:r>
            <a:r>
              <a:rPr lang="en-US" sz="2000" dirty="0" smtClean="0">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err="1" smtClean="0">
                <a:cs typeface="Times New Roman" pitchFamily="18" charset="0"/>
              </a:rPr>
              <a:t>Dữ</a:t>
            </a:r>
            <a:r>
              <a:rPr lang="en-US" sz="2000" dirty="0" smtClean="0">
                <a:cs typeface="Times New Roman" pitchFamily="18" charset="0"/>
              </a:rPr>
              <a:t> </a:t>
            </a:r>
            <a:r>
              <a:rPr lang="en-US" sz="2000" dirty="0" err="1" smtClean="0">
                <a:cs typeface="Times New Roman" pitchFamily="18" charset="0"/>
              </a:rPr>
              <a:t>liệu</a:t>
            </a:r>
            <a:r>
              <a:rPr lang="en-US" sz="2000" dirty="0" smtClean="0">
                <a:cs typeface="Times New Roman" pitchFamily="18" charset="0"/>
              </a:rPr>
              <a:t> </a:t>
            </a:r>
            <a:r>
              <a:rPr lang="en-US" sz="2000" dirty="0" err="1" smtClean="0">
                <a:cs typeface="Times New Roman" pitchFamily="18" charset="0"/>
              </a:rPr>
              <a:t>phải</a:t>
            </a:r>
            <a:r>
              <a:rPr lang="en-US" sz="2000" dirty="0" smtClean="0">
                <a:cs typeface="Times New Roman" pitchFamily="18" charset="0"/>
              </a:rPr>
              <a:t> </a:t>
            </a:r>
            <a:r>
              <a:rPr lang="en-US" sz="2000" dirty="0" err="1" smtClean="0">
                <a:cs typeface="Times New Roman" pitchFamily="18" charset="0"/>
              </a:rPr>
              <a:t>được</a:t>
            </a:r>
            <a:r>
              <a:rPr lang="en-US" sz="2000" dirty="0" smtClean="0">
                <a:cs typeface="Times New Roman" pitchFamily="18" charset="0"/>
              </a:rPr>
              <a:t> </a:t>
            </a:r>
            <a:r>
              <a:rPr lang="en-US" sz="2000" dirty="0" err="1" smtClean="0">
                <a:cs typeface="Times New Roman" pitchFamily="18" charset="0"/>
              </a:rPr>
              <a:t>mã</a:t>
            </a:r>
            <a:r>
              <a:rPr lang="en-US" sz="2000" dirty="0" smtClean="0">
                <a:cs typeface="Times New Roman" pitchFamily="18" charset="0"/>
              </a:rPr>
              <a:t> </a:t>
            </a:r>
            <a:r>
              <a:rPr lang="en-US" sz="2000" dirty="0" err="1" smtClean="0">
                <a:cs typeface="Times New Roman" pitchFamily="18" charset="0"/>
              </a:rPr>
              <a:t>hóa</a:t>
            </a:r>
            <a:r>
              <a:rPr lang="en-US" sz="2000" dirty="0" smtClean="0">
                <a:cs typeface="Times New Roman" pitchFamily="18" charset="0"/>
              </a:rPr>
              <a:t>, </a:t>
            </a:r>
            <a:r>
              <a:rPr lang="en-US" sz="2000" dirty="0" err="1" smtClean="0">
                <a:cs typeface="Times New Roman" pitchFamily="18" charset="0"/>
              </a:rPr>
              <a:t>có</a:t>
            </a:r>
            <a:r>
              <a:rPr lang="en-US" sz="2000" dirty="0" smtClean="0">
                <a:cs typeface="Times New Roman" pitchFamily="18" charset="0"/>
              </a:rPr>
              <a:t> </a:t>
            </a:r>
            <a:r>
              <a:rPr lang="en-US" sz="2000" dirty="0" err="1" smtClean="0">
                <a:cs typeface="Times New Roman" pitchFamily="18" charset="0"/>
              </a:rPr>
              <a:t>mã</a:t>
            </a:r>
            <a:r>
              <a:rPr lang="en-US" sz="2000" dirty="0" smtClean="0">
                <a:cs typeface="Times New Roman" pitchFamily="18" charset="0"/>
              </a:rPr>
              <a:t> </a:t>
            </a:r>
            <a:r>
              <a:rPr lang="en-US" sz="2000" dirty="0" err="1" smtClean="0">
                <a:cs typeface="Times New Roman" pitchFamily="18" charset="0"/>
              </a:rPr>
              <a:t>xác</a:t>
            </a:r>
            <a:r>
              <a:rPr lang="en-US" sz="2000" dirty="0" smtClean="0">
                <a:cs typeface="Times New Roman" pitchFamily="18" charset="0"/>
              </a:rPr>
              <a:t> </a:t>
            </a:r>
            <a:r>
              <a:rPr lang="en-US" sz="2000" dirty="0" err="1" smtClean="0">
                <a:cs typeface="Times New Roman" pitchFamily="18" charset="0"/>
              </a:rPr>
              <a:t>thực</a:t>
            </a:r>
            <a:r>
              <a:rPr lang="en-US" sz="2000" dirty="0" smtClean="0">
                <a:cs typeface="Times New Roman" pitchFamily="18" charset="0"/>
              </a:rPr>
              <a:t>.</a:t>
            </a:r>
          </a:p>
          <a:p>
            <a:pPr marL="457200" indent="-457200" algn="just" eaLnBrk="1" hangingPunct="1">
              <a:spcBef>
                <a:spcPct val="20000"/>
              </a:spcBef>
              <a:buSzPct val="75000"/>
              <a:buFont typeface="Wingdings" panose="05000000000000000000" pitchFamily="2" charset="2"/>
              <a:buChar char="v"/>
              <a:defRPr/>
            </a:pPr>
            <a:r>
              <a:rPr lang="vi-VN" sz="2000" dirty="0">
                <a:cs typeface="Times New Roman" pitchFamily="18" charset="0"/>
              </a:rPr>
              <a:t>Cộng tác &amp; xử lý trong mạng </a:t>
            </a:r>
            <a:endParaRPr lang="en-US" sz="2000" dirty="0" smtClean="0">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vi-VN" sz="2000" dirty="0" smtClean="0">
                <a:cs typeface="Times New Roman" pitchFamily="18" charset="0"/>
              </a:rPr>
              <a:t>Các </a:t>
            </a:r>
            <a:r>
              <a:rPr lang="vi-VN" sz="2000" dirty="0">
                <a:cs typeface="Times New Roman" pitchFamily="18" charset="0"/>
              </a:rPr>
              <a:t>nút trong mạng cộng tác hướng tới một mục đích </a:t>
            </a:r>
            <a:r>
              <a:rPr lang="vi-VN" sz="2000" dirty="0" smtClean="0">
                <a:cs typeface="Times New Roman" pitchFamily="18" charset="0"/>
              </a:rPr>
              <a:t>chung</a:t>
            </a:r>
            <a:r>
              <a:rPr lang="en-US" sz="2000" dirty="0" smtClean="0">
                <a:cs typeface="Times New Roman" pitchFamily="18" charset="0"/>
              </a:rPr>
              <a:t>.</a:t>
            </a:r>
          </a:p>
          <a:p>
            <a:pPr marL="342900" indent="-342900" algn="just" eaLnBrk="1" hangingPunct="1">
              <a:spcBef>
                <a:spcPct val="20000"/>
              </a:spcBef>
              <a:buSzPct val="75000"/>
              <a:buFont typeface="Arial" panose="020B0604020202020204" pitchFamily="34" charset="0"/>
              <a:buChar char="−"/>
              <a:defRPr/>
            </a:pPr>
            <a:r>
              <a:rPr lang="vi-VN" sz="2000" dirty="0" smtClean="0">
                <a:cs typeface="Times New Roman" pitchFamily="18" charset="0"/>
              </a:rPr>
              <a:t>Tiền </a:t>
            </a:r>
            <a:r>
              <a:rPr lang="vi-VN" sz="2000" dirty="0">
                <a:cs typeface="Times New Roman" pitchFamily="18" charset="0"/>
              </a:rPr>
              <a:t>xử lý dữ liệu trong mạng (trái với xử lý tại đường biên) có thể cải thiện hiệu suất rất </a:t>
            </a:r>
            <a:r>
              <a:rPr lang="vi-VN" sz="2000" dirty="0" smtClean="0">
                <a:cs typeface="Times New Roman" pitchFamily="18" charset="0"/>
              </a:rPr>
              <a:t>nhiều</a:t>
            </a:r>
            <a:r>
              <a:rPr lang="en-US" sz="2000" dirty="0" smtClean="0">
                <a:cs typeface="Times New Roman" pitchFamily="18" charset="0"/>
              </a:rPr>
              <a:t>.</a:t>
            </a:r>
            <a:endParaRPr lang="en-US" sz="2000" dirty="0">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endParaRPr lang="en-US" sz="2000" dirty="0">
              <a:latin typeface="+mn-lt"/>
              <a:cs typeface="Times New Roman" pitchFamily="18" charset="0"/>
            </a:endParaRPr>
          </a:p>
        </p:txBody>
      </p:sp>
    </p:spTree>
    <p:extLst>
      <p:ext uri="{BB962C8B-B14F-4D97-AF65-F5344CB8AC3E}">
        <p14:creationId xmlns:p14="http://schemas.microsoft.com/office/powerpoint/2010/main" val="9951513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42</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j-lt"/>
              </a:rPr>
              <a:t>CHƯƠNG 1 – TỔNG QUAN VỀ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4"/>
              <a:defRPr/>
            </a:pPr>
            <a:r>
              <a:rPr lang="en-US" sz="2800" dirty="0" err="1" smtClean="0">
                <a:latin typeface="+mn-lt"/>
                <a:cs typeface="Times New Roman" pitchFamily="18" charset="0"/>
              </a:rPr>
              <a:t>Ứng</a:t>
            </a:r>
            <a:r>
              <a:rPr lang="en-US" sz="2800" dirty="0" smtClean="0">
                <a:latin typeface="+mn-lt"/>
                <a:cs typeface="Times New Roman" pitchFamily="18" charset="0"/>
              </a:rPr>
              <a:t> </a:t>
            </a:r>
            <a:r>
              <a:rPr lang="en-US" sz="2800" dirty="0" err="1" smtClean="0">
                <a:latin typeface="+mn-lt"/>
                <a:cs typeface="Times New Roman" pitchFamily="18" charset="0"/>
              </a:rPr>
              <a:t>dụng</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Ứng</a:t>
            </a:r>
            <a:r>
              <a:rPr lang="en-US" sz="2000" dirty="0" smtClean="0">
                <a:latin typeface="+mn-lt"/>
                <a:cs typeface="Times New Roman" pitchFamily="18" charset="0"/>
              </a:rPr>
              <a:t> </a:t>
            </a:r>
            <a:r>
              <a:rPr lang="en-US" sz="2000" dirty="0" err="1" smtClean="0">
                <a:latin typeface="+mn-lt"/>
                <a:cs typeface="Times New Roman" pitchFamily="18" charset="0"/>
              </a:rPr>
              <a:t>dụng</a:t>
            </a:r>
            <a:r>
              <a:rPr lang="en-US" sz="2000" dirty="0" smtClean="0">
                <a:latin typeface="+mn-lt"/>
                <a:cs typeface="Times New Roman" pitchFamily="18" charset="0"/>
              </a:rPr>
              <a:t> </a:t>
            </a:r>
            <a:r>
              <a:rPr lang="en-US" sz="2000" dirty="0" err="1" smtClean="0">
                <a:latin typeface="+mn-lt"/>
                <a:cs typeface="Times New Roman" pitchFamily="18" charset="0"/>
              </a:rPr>
              <a:t>trong</a:t>
            </a:r>
            <a:r>
              <a:rPr lang="en-US" sz="2000" dirty="0" smtClean="0">
                <a:latin typeface="+mn-lt"/>
                <a:cs typeface="Times New Roman" pitchFamily="18" charset="0"/>
              </a:rPr>
              <a:t> </a:t>
            </a:r>
            <a:r>
              <a:rPr lang="en-US" sz="2000" dirty="0" err="1" smtClean="0">
                <a:latin typeface="+mn-lt"/>
                <a:cs typeface="Times New Roman" pitchFamily="18" charset="0"/>
              </a:rPr>
              <a:t>quân</a:t>
            </a:r>
            <a:r>
              <a:rPr lang="en-US" sz="2000" dirty="0" smtClean="0">
                <a:latin typeface="+mn-lt"/>
                <a:cs typeface="Times New Roman" pitchFamily="18" charset="0"/>
              </a:rPr>
              <a:t> </a:t>
            </a:r>
            <a:r>
              <a:rPr lang="en-US" sz="2000" dirty="0" err="1" smtClean="0">
                <a:latin typeface="+mn-lt"/>
                <a:cs typeface="Times New Roman" pitchFamily="18" charset="0"/>
              </a:rPr>
              <a:t>sự</a:t>
            </a:r>
            <a:endParaRPr lang="en-US" sz="2000" dirty="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Thay</a:t>
            </a:r>
            <a:r>
              <a:rPr lang="en-US" sz="2000" dirty="0" smtClean="0">
                <a:latin typeface="+mn-lt"/>
                <a:cs typeface="Times New Roman" pitchFamily="18" charset="0"/>
              </a:rPr>
              <a:t> </a:t>
            </a:r>
            <a:r>
              <a:rPr lang="en-US" sz="2000" dirty="0" err="1" smtClean="0">
                <a:latin typeface="+mn-lt"/>
                <a:cs typeface="Times New Roman" pitchFamily="18" charset="0"/>
              </a:rPr>
              <a:t>thế</a:t>
            </a:r>
            <a:r>
              <a:rPr lang="en-US" sz="2000" dirty="0" smtClean="0">
                <a:latin typeface="+mn-lt"/>
                <a:cs typeface="Times New Roman" pitchFamily="18" charset="0"/>
              </a:rPr>
              <a:t> </a:t>
            </a:r>
            <a:r>
              <a:rPr lang="en-US" sz="2000" dirty="0" err="1" smtClean="0">
                <a:latin typeface="+mn-lt"/>
                <a:cs typeface="Times New Roman" pitchFamily="18" charset="0"/>
              </a:rPr>
              <a:t>cho</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binh</a:t>
            </a:r>
            <a:r>
              <a:rPr lang="en-US" sz="2000" dirty="0" smtClean="0">
                <a:latin typeface="+mn-lt"/>
                <a:cs typeface="Times New Roman" pitchFamily="18" charset="0"/>
              </a:rPr>
              <a:t> </a:t>
            </a:r>
            <a:r>
              <a:rPr lang="en-US" sz="2000" dirty="0" err="1" smtClean="0">
                <a:latin typeface="+mn-lt"/>
                <a:cs typeface="Times New Roman" pitchFamily="18" charset="0"/>
              </a:rPr>
              <a:t>sĩ</a:t>
            </a:r>
            <a:r>
              <a:rPr lang="en-US" sz="2000" dirty="0" smtClean="0">
                <a:latin typeface="+mn-lt"/>
                <a:cs typeface="Times New Roman" pitchFamily="18" charset="0"/>
              </a:rPr>
              <a:t> </a:t>
            </a:r>
            <a:r>
              <a:rPr lang="en-US" sz="2000" dirty="0" err="1" smtClean="0">
                <a:latin typeface="+mn-lt"/>
                <a:cs typeface="Times New Roman" pitchFamily="18" charset="0"/>
              </a:rPr>
              <a:t>khỏi</a:t>
            </a:r>
            <a:r>
              <a:rPr lang="en-US" sz="2000" dirty="0" smtClean="0">
                <a:latin typeface="+mn-lt"/>
                <a:cs typeface="Times New Roman" pitchFamily="18" charset="0"/>
              </a:rPr>
              <a:t> </a:t>
            </a:r>
            <a:r>
              <a:rPr lang="en-US" sz="2000" dirty="0" err="1" smtClean="0">
                <a:latin typeface="+mn-lt"/>
                <a:cs typeface="Times New Roman" pitchFamily="18" charset="0"/>
              </a:rPr>
              <a:t>nguy</a:t>
            </a:r>
            <a:r>
              <a:rPr lang="en-US" sz="2000" dirty="0" smtClean="0">
                <a:latin typeface="+mn-lt"/>
                <a:cs typeface="Times New Roman" pitchFamily="18" charset="0"/>
              </a:rPr>
              <a:t> </a:t>
            </a:r>
            <a:r>
              <a:rPr lang="en-US" sz="2000" dirty="0" err="1" smtClean="0">
                <a:latin typeface="+mn-lt"/>
                <a:cs typeface="Times New Roman" pitchFamily="18" charset="0"/>
              </a:rPr>
              <a:t>hiểm</a:t>
            </a:r>
            <a:r>
              <a:rPr lang="en-US" sz="2000" dirty="0" smtClean="0">
                <a:latin typeface="+mn-lt"/>
                <a:cs typeface="Times New Roman" pitchFamily="18" charset="0"/>
              </a:rPr>
              <a:t>.</a:t>
            </a: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Dò</a:t>
            </a:r>
            <a:r>
              <a:rPr lang="en-US" sz="2000" dirty="0" smtClean="0">
                <a:latin typeface="+mn-lt"/>
                <a:cs typeface="Times New Roman" pitchFamily="18" charset="0"/>
              </a:rPr>
              <a:t> </a:t>
            </a:r>
            <a:r>
              <a:rPr lang="en-US" sz="2000" dirty="0" err="1" smtClean="0">
                <a:latin typeface="+mn-lt"/>
                <a:cs typeface="Times New Roman" pitchFamily="18" charset="0"/>
              </a:rPr>
              <a:t>tìm</a:t>
            </a:r>
            <a:r>
              <a:rPr lang="en-US" sz="2000" dirty="0" smtClean="0">
                <a:latin typeface="+mn-lt"/>
                <a:cs typeface="Times New Roman" pitchFamily="18" charset="0"/>
              </a:rPr>
              <a:t> </a:t>
            </a:r>
            <a:r>
              <a:rPr lang="en-US" sz="2000" dirty="0" err="1" smtClean="0">
                <a:latin typeface="+mn-lt"/>
                <a:cs typeface="Times New Roman" pitchFamily="18" charset="0"/>
              </a:rPr>
              <a:t>mìn</a:t>
            </a:r>
            <a:r>
              <a:rPr lang="en-US" sz="2000" dirty="0" smtClean="0">
                <a:latin typeface="+mn-lt"/>
                <a:cs typeface="Times New Roman" pitchFamily="18" charset="0"/>
              </a:rPr>
              <a:t>, </a:t>
            </a:r>
            <a:r>
              <a:rPr lang="en-US" sz="2000" dirty="0" err="1" smtClean="0">
                <a:latin typeface="+mn-lt"/>
                <a:cs typeface="Times New Roman" pitchFamily="18" charset="0"/>
              </a:rPr>
              <a:t>khảo</a:t>
            </a:r>
            <a:r>
              <a:rPr lang="en-US" sz="2000" dirty="0" smtClean="0">
                <a:latin typeface="+mn-lt"/>
                <a:cs typeface="Times New Roman" pitchFamily="18" charset="0"/>
              </a:rPr>
              <a:t> </a:t>
            </a:r>
            <a:r>
              <a:rPr lang="en-US" sz="2000" dirty="0" err="1" smtClean="0">
                <a:latin typeface="+mn-lt"/>
                <a:cs typeface="Times New Roman" pitchFamily="18" charset="0"/>
              </a:rPr>
              <a:t>sát</a:t>
            </a:r>
            <a:r>
              <a:rPr lang="en-US" sz="2000" dirty="0" smtClean="0">
                <a:latin typeface="+mn-lt"/>
                <a:cs typeface="Times New Roman" pitchFamily="18" charset="0"/>
              </a:rPr>
              <a:t> </a:t>
            </a:r>
            <a:r>
              <a:rPr lang="en-US" sz="2000" dirty="0" err="1" smtClean="0">
                <a:latin typeface="+mn-lt"/>
                <a:cs typeface="Times New Roman" pitchFamily="18" charset="0"/>
              </a:rPr>
              <a:t>chiến</a:t>
            </a:r>
            <a:r>
              <a:rPr lang="en-US" sz="2000" dirty="0" smtClean="0">
                <a:latin typeface="+mn-lt"/>
                <a:cs typeface="Times New Roman" pitchFamily="18" charset="0"/>
              </a:rPr>
              <a:t> </a:t>
            </a:r>
            <a:r>
              <a:rPr lang="en-US" sz="2000" dirty="0" err="1" smtClean="0">
                <a:latin typeface="+mn-lt"/>
                <a:cs typeface="Times New Roman" pitchFamily="18" charset="0"/>
              </a:rPr>
              <a:t>trường</a:t>
            </a:r>
            <a:r>
              <a:rPr lang="en-US" sz="2000" dirty="0" smtClean="0">
                <a:latin typeface="+mn-lt"/>
                <a:cs typeface="Times New Roman" pitchFamily="18" charset="0"/>
              </a:rPr>
              <a:t> </a:t>
            </a:r>
            <a:r>
              <a:rPr lang="en-US" sz="2000" dirty="0" err="1" smtClean="0">
                <a:latin typeface="+mn-lt"/>
                <a:cs typeface="Times New Roman" pitchFamily="18" charset="0"/>
              </a:rPr>
              <a:t>với</a:t>
            </a:r>
            <a:r>
              <a:rPr lang="en-US" sz="2000" dirty="0" smtClean="0">
                <a:latin typeface="+mn-lt"/>
                <a:cs typeface="Times New Roman" pitchFamily="18" charset="0"/>
              </a:rPr>
              <a:t> </a:t>
            </a:r>
            <a:r>
              <a:rPr lang="en-US" sz="2000" dirty="0" err="1" smtClean="0">
                <a:latin typeface="+mn-lt"/>
                <a:cs typeface="Times New Roman" pitchFamily="18" charset="0"/>
              </a:rPr>
              <a:t>sự</a:t>
            </a:r>
            <a:r>
              <a:rPr lang="en-US" sz="2000" dirty="0" smtClean="0">
                <a:latin typeface="+mn-lt"/>
                <a:cs typeface="Times New Roman" pitchFamily="18" charset="0"/>
              </a:rPr>
              <a:t> </a:t>
            </a:r>
            <a:r>
              <a:rPr lang="en-US" sz="2000" dirty="0" err="1" smtClean="0">
                <a:latin typeface="+mn-lt"/>
                <a:cs typeface="Times New Roman" pitchFamily="18" charset="0"/>
              </a:rPr>
              <a:t>tấn</a:t>
            </a:r>
            <a:r>
              <a:rPr lang="en-US" sz="2000" dirty="0" smtClean="0">
                <a:latin typeface="+mn-lt"/>
                <a:cs typeface="Times New Roman" pitchFamily="18" charset="0"/>
              </a:rPr>
              <a:t> </a:t>
            </a:r>
            <a:r>
              <a:rPr lang="en-US" sz="2000" dirty="0" err="1" smtClean="0">
                <a:latin typeface="+mn-lt"/>
                <a:cs typeface="Times New Roman" pitchFamily="18" charset="0"/>
              </a:rPr>
              <a:t>công</a:t>
            </a:r>
            <a:r>
              <a:rPr lang="en-US" sz="2000" dirty="0" smtClean="0">
                <a:latin typeface="+mn-lt"/>
                <a:cs typeface="Times New Roman" pitchFamily="18" charset="0"/>
              </a:rPr>
              <a:t> bang </a:t>
            </a:r>
            <a:r>
              <a:rPr lang="en-US" sz="2000" dirty="0" err="1" smtClean="0">
                <a:latin typeface="+mn-lt"/>
                <a:cs typeface="Times New Roman" pitchFamily="18" charset="0"/>
              </a:rPr>
              <a:t>chất</a:t>
            </a:r>
            <a:r>
              <a:rPr lang="en-US" sz="2000" dirty="0" smtClean="0">
                <a:latin typeface="+mn-lt"/>
                <a:cs typeface="Times New Roman" pitchFamily="18" charset="0"/>
              </a:rPr>
              <a:t> </a:t>
            </a:r>
            <a:r>
              <a:rPr lang="en-US" sz="2000" dirty="0" err="1" smtClean="0">
                <a:latin typeface="+mn-lt"/>
                <a:cs typeface="Times New Roman" pitchFamily="18" charset="0"/>
              </a:rPr>
              <a:t>hóa</a:t>
            </a:r>
            <a:r>
              <a:rPr lang="en-US" sz="2000" dirty="0" smtClean="0">
                <a:latin typeface="+mn-lt"/>
                <a:cs typeface="Times New Roman" pitchFamily="18" charset="0"/>
              </a:rPr>
              <a:t> </a:t>
            </a:r>
            <a:r>
              <a:rPr lang="en-US" sz="2000" dirty="0" err="1" smtClean="0">
                <a:latin typeface="+mn-lt"/>
                <a:cs typeface="Times New Roman" pitchFamily="18" charset="0"/>
              </a:rPr>
              <a:t>học</a:t>
            </a:r>
            <a:r>
              <a:rPr lang="en-US" sz="2000" dirty="0" smtClean="0">
                <a:latin typeface="+mn-lt"/>
                <a:cs typeface="Times New Roman" pitchFamily="18" charset="0"/>
              </a:rPr>
              <a:t>, </a:t>
            </a:r>
            <a:r>
              <a:rPr lang="en-US" sz="2000" dirty="0" err="1" smtClean="0">
                <a:latin typeface="+mn-lt"/>
                <a:cs typeface="Times New Roman" pitchFamily="18" charset="0"/>
              </a:rPr>
              <a:t>sinh</a:t>
            </a:r>
            <a:r>
              <a:rPr lang="en-US" sz="2000" dirty="0" smtClean="0">
                <a:latin typeface="+mn-lt"/>
                <a:cs typeface="Times New Roman" pitchFamily="18" charset="0"/>
              </a:rPr>
              <a:t> </a:t>
            </a:r>
            <a:r>
              <a:rPr lang="en-US" sz="2000" dirty="0" err="1" smtClean="0">
                <a:latin typeface="+mn-lt"/>
                <a:cs typeface="Times New Roman" pitchFamily="18" charset="0"/>
              </a:rPr>
              <a:t>học</a:t>
            </a:r>
            <a:r>
              <a:rPr lang="en-US" sz="2000" dirty="0" smtClean="0">
                <a:latin typeface="+mn-lt"/>
                <a:cs typeface="Times New Roman" pitchFamily="18" charset="0"/>
              </a:rPr>
              <a:t>, </a:t>
            </a:r>
            <a:r>
              <a:rPr lang="en-US" sz="2000" dirty="0" err="1" smtClean="0">
                <a:latin typeface="+mn-lt"/>
                <a:cs typeface="Times New Roman" pitchFamily="18" charset="0"/>
              </a:rPr>
              <a:t>vũ</a:t>
            </a:r>
            <a:r>
              <a:rPr lang="en-US" sz="2000" dirty="0" smtClean="0">
                <a:latin typeface="+mn-lt"/>
                <a:cs typeface="Times New Roman" pitchFamily="18" charset="0"/>
              </a:rPr>
              <a:t> </a:t>
            </a:r>
            <a:r>
              <a:rPr lang="en-US" sz="2000" dirty="0" err="1" smtClean="0">
                <a:latin typeface="+mn-lt"/>
                <a:cs typeface="Times New Roman" pitchFamily="18" charset="0"/>
              </a:rPr>
              <a:t>khí</a:t>
            </a:r>
            <a:r>
              <a:rPr lang="en-US" sz="2000" dirty="0" smtClean="0">
                <a:latin typeface="+mn-lt"/>
                <a:cs typeface="Times New Roman" pitchFamily="18" charset="0"/>
              </a:rPr>
              <a:t> </a:t>
            </a:r>
            <a:r>
              <a:rPr lang="en-US" sz="2000" dirty="0" err="1" smtClean="0">
                <a:latin typeface="+mn-lt"/>
                <a:cs typeface="Times New Roman" pitchFamily="18" charset="0"/>
              </a:rPr>
              <a:t>hạt</a:t>
            </a:r>
            <a:r>
              <a:rPr lang="en-US" sz="2000" dirty="0" smtClean="0">
                <a:latin typeface="+mn-lt"/>
                <a:cs typeface="Times New Roman" pitchFamily="18" charset="0"/>
              </a:rPr>
              <a:t> </a:t>
            </a:r>
            <a:r>
              <a:rPr lang="en-US" sz="2000" dirty="0" err="1" smtClean="0">
                <a:latin typeface="+mn-lt"/>
                <a:cs typeface="Times New Roman" pitchFamily="18" charset="0"/>
              </a:rPr>
              <a:t>nhân</a:t>
            </a:r>
            <a:r>
              <a:rPr lang="en-US" sz="2000" dirty="0" smtClean="0">
                <a:latin typeface="+mn-lt"/>
                <a:cs typeface="Times New Roman" pitchFamily="18" charset="0"/>
              </a:rPr>
              <a:t>…</a:t>
            </a: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Ứng</a:t>
            </a:r>
            <a:r>
              <a:rPr lang="en-US" sz="2000" dirty="0" smtClean="0">
                <a:latin typeface="+mn-lt"/>
                <a:cs typeface="Times New Roman" pitchFamily="18" charset="0"/>
              </a:rPr>
              <a:t> </a:t>
            </a:r>
            <a:r>
              <a:rPr lang="en-US" sz="2000" dirty="0" err="1" smtClean="0">
                <a:latin typeface="+mn-lt"/>
                <a:cs typeface="Times New Roman" pitchFamily="18" charset="0"/>
              </a:rPr>
              <a:t>dụng</a:t>
            </a:r>
            <a:r>
              <a:rPr lang="en-US" sz="2000" dirty="0" smtClean="0">
                <a:latin typeface="+mn-lt"/>
                <a:cs typeface="Times New Roman" pitchFamily="18" charset="0"/>
              </a:rPr>
              <a:t> </a:t>
            </a:r>
            <a:r>
              <a:rPr lang="en-US" sz="2000" dirty="0" err="1" smtClean="0">
                <a:latin typeface="+mn-lt"/>
                <a:cs typeface="Times New Roman" pitchFamily="18" charset="0"/>
              </a:rPr>
              <a:t>trong</a:t>
            </a:r>
            <a:r>
              <a:rPr lang="en-US" sz="2000" dirty="0" smtClean="0">
                <a:latin typeface="+mn-lt"/>
                <a:cs typeface="Times New Roman" pitchFamily="18" charset="0"/>
              </a:rPr>
              <a:t> </a:t>
            </a:r>
            <a:r>
              <a:rPr lang="en-US" sz="2000" dirty="0" err="1" smtClean="0">
                <a:latin typeface="+mn-lt"/>
                <a:cs typeface="Times New Roman" pitchFamily="18" charset="0"/>
              </a:rPr>
              <a:t>công</a:t>
            </a:r>
            <a:r>
              <a:rPr lang="en-US" sz="2000" dirty="0" smtClean="0">
                <a:latin typeface="+mn-lt"/>
                <a:cs typeface="Times New Roman" pitchFamily="18" charset="0"/>
              </a:rPr>
              <a:t> </a:t>
            </a:r>
            <a:r>
              <a:rPr lang="en-US" sz="2000" dirty="0" err="1" smtClean="0">
                <a:latin typeface="+mn-lt"/>
                <a:cs typeface="Times New Roman" pitchFamily="18" charset="0"/>
              </a:rPr>
              <a:t>nghiệp</a:t>
            </a:r>
            <a:endParaRPr lang="en-US" sz="2000" dirty="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nhà</a:t>
            </a:r>
            <a:r>
              <a:rPr lang="en-US" sz="2000" dirty="0" smtClean="0">
                <a:latin typeface="+mn-lt"/>
                <a:cs typeface="Times New Roman" pitchFamily="18" charset="0"/>
              </a:rPr>
              <a:t> </a:t>
            </a:r>
            <a:r>
              <a:rPr lang="en-US" sz="2000" dirty="0" err="1" smtClean="0">
                <a:latin typeface="+mn-lt"/>
                <a:cs typeface="Times New Roman" pitchFamily="18" charset="0"/>
              </a:rPr>
              <a:t>máy</a:t>
            </a:r>
            <a:r>
              <a:rPr lang="en-US" sz="2000" dirty="0" smtClean="0">
                <a:latin typeface="+mn-lt"/>
                <a:cs typeface="Times New Roman" pitchFamily="18" charset="0"/>
              </a:rPr>
              <a:t> </a:t>
            </a:r>
            <a:r>
              <a:rPr lang="en-US" sz="2000" dirty="0" err="1" smtClean="0">
                <a:latin typeface="+mn-lt"/>
                <a:cs typeface="Times New Roman" pitchFamily="18" charset="0"/>
              </a:rPr>
              <a:t>công</a:t>
            </a:r>
            <a:r>
              <a:rPr lang="en-US" sz="2000" dirty="0" smtClean="0">
                <a:latin typeface="+mn-lt"/>
                <a:cs typeface="Times New Roman" pitchFamily="18" charset="0"/>
              </a:rPr>
              <a:t> </a:t>
            </a:r>
            <a:r>
              <a:rPr lang="en-US" sz="2000" dirty="0" err="1" smtClean="0">
                <a:latin typeface="+mn-lt"/>
                <a:cs typeface="Times New Roman" pitchFamily="18" charset="0"/>
              </a:rPr>
              <a:t>nghiệp</a:t>
            </a:r>
            <a:r>
              <a:rPr lang="en-US" sz="2000" dirty="0" smtClean="0">
                <a:latin typeface="+mn-lt"/>
                <a:cs typeface="Times New Roman" pitchFamily="18" charset="0"/>
              </a:rPr>
              <a:t>: </a:t>
            </a:r>
            <a:r>
              <a:rPr lang="en-US" sz="2000" dirty="0" err="1" smtClean="0">
                <a:latin typeface="+mn-lt"/>
                <a:cs typeface="Times New Roman" pitchFamily="18" charset="0"/>
              </a:rPr>
              <a:t>phát</a:t>
            </a:r>
            <a:r>
              <a:rPr lang="en-US" sz="2000" dirty="0" smtClean="0">
                <a:latin typeface="+mn-lt"/>
                <a:cs typeface="Times New Roman" pitchFamily="18" charset="0"/>
              </a:rPr>
              <a:t> </a:t>
            </a:r>
            <a:r>
              <a:rPr lang="en-US" sz="2000" dirty="0" err="1" smtClean="0">
                <a:latin typeface="+mn-lt"/>
                <a:cs typeface="Times New Roman" pitchFamily="18" charset="0"/>
              </a:rPr>
              <a:t>hiện</a:t>
            </a:r>
            <a:r>
              <a:rPr lang="en-US" sz="2000" dirty="0" smtClean="0">
                <a:latin typeface="+mn-lt"/>
                <a:cs typeface="Times New Roman" pitchFamily="18" charset="0"/>
              </a:rPr>
              <a:t> </a:t>
            </a:r>
            <a:r>
              <a:rPr lang="en-US" sz="2000" dirty="0" err="1" smtClean="0">
                <a:latin typeface="+mn-lt"/>
                <a:cs typeface="Times New Roman" pitchFamily="18" charset="0"/>
              </a:rPr>
              <a:t>rò</a:t>
            </a:r>
            <a:r>
              <a:rPr lang="en-US" sz="2000" dirty="0" smtClean="0">
                <a:latin typeface="+mn-lt"/>
                <a:cs typeface="Times New Roman" pitchFamily="18" charset="0"/>
              </a:rPr>
              <a:t> </a:t>
            </a:r>
            <a:r>
              <a:rPr lang="en-US" sz="2000" dirty="0" err="1" smtClean="0">
                <a:latin typeface="+mn-lt"/>
                <a:cs typeface="Times New Roman" pitchFamily="18" charset="0"/>
              </a:rPr>
              <a:t>rỉ</a:t>
            </a:r>
            <a:r>
              <a:rPr lang="en-US" sz="2000" dirty="0" smtClean="0">
                <a:latin typeface="+mn-lt"/>
                <a:cs typeface="Times New Roman" pitchFamily="18" charset="0"/>
              </a:rPr>
              <a:t> </a:t>
            </a:r>
            <a:r>
              <a:rPr lang="en-US" sz="2000" dirty="0" err="1" smtClean="0">
                <a:latin typeface="+mn-lt"/>
                <a:cs typeface="Times New Roman" pitchFamily="18" charset="0"/>
              </a:rPr>
              <a:t>hóa</a:t>
            </a:r>
            <a:r>
              <a:rPr lang="en-US" sz="2000" dirty="0" smtClean="0">
                <a:latin typeface="+mn-lt"/>
                <a:cs typeface="Times New Roman" pitchFamily="18" charset="0"/>
              </a:rPr>
              <a:t> </a:t>
            </a:r>
            <a:r>
              <a:rPr lang="en-US" sz="2000" dirty="0" err="1" smtClean="0">
                <a:latin typeface="+mn-lt"/>
                <a:cs typeface="Times New Roman" pitchFamily="18" charset="0"/>
              </a:rPr>
              <a:t>chất</a:t>
            </a:r>
            <a:r>
              <a:rPr lang="en-US" sz="2000" dirty="0" smtClean="0">
                <a:latin typeface="+mn-lt"/>
                <a:cs typeface="Times New Roman" pitchFamily="18" charset="0"/>
              </a:rPr>
              <a:t>, </a:t>
            </a:r>
            <a:r>
              <a:rPr lang="en-US" sz="2000" dirty="0" err="1" smtClean="0">
                <a:latin typeface="+mn-lt"/>
                <a:cs typeface="Times New Roman" pitchFamily="18" charset="0"/>
              </a:rPr>
              <a:t>vật</a:t>
            </a:r>
            <a:r>
              <a:rPr lang="en-US" sz="2000" dirty="0" smtClean="0">
                <a:latin typeface="+mn-lt"/>
                <a:cs typeface="Times New Roman" pitchFamily="18" charset="0"/>
              </a:rPr>
              <a:t> </a:t>
            </a:r>
            <a:r>
              <a:rPr lang="en-US" sz="2000" dirty="0" err="1" smtClean="0">
                <a:latin typeface="+mn-lt"/>
                <a:cs typeface="Times New Roman" pitchFamily="18" charset="0"/>
              </a:rPr>
              <a:t>liệu</a:t>
            </a:r>
            <a:r>
              <a:rPr lang="en-US" sz="2000" dirty="0" smtClean="0">
                <a:latin typeface="+mn-lt"/>
                <a:cs typeface="Times New Roman" pitchFamily="18" charset="0"/>
              </a:rPr>
              <a:t> </a:t>
            </a:r>
            <a:r>
              <a:rPr lang="en-US" sz="2000" dirty="0" err="1" smtClean="0">
                <a:latin typeface="+mn-lt"/>
                <a:cs typeface="Times New Roman" pitchFamily="18" charset="0"/>
              </a:rPr>
              <a:t>độc</a:t>
            </a:r>
            <a:r>
              <a:rPr lang="en-US" sz="2000" dirty="0" smtClean="0">
                <a:latin typeface="+mn-lt"/>
                <a:cs typeface="Times New Roman" pitchFamily="18" charset="0"/>
              </a:rPr>
              <a:t> </a:t>
            </a:r>
            <a:r>
              <a:rPr lang="en-US" sz="2000" dirty="0" err="1" smtClean="0">
                <a:latin typeface="+mn-lt"/>
                <a:cs typeface="Times New Roman" pitchFamily="18" charset="0"/>
              </a:rPr>
              <a:t>hại</a:t>
            </a:r>
            <a:r>
              <a:rPr lang="en-US" sz="2000" dirty="0" smtClean="0">
                <a:latin typeface="+mn-lt"/>
                <a:cs typeface="Times New Roman" pitchFamily="18" charset="0"/>
              </a:rPr>
              <a:t>…</a:t>
            </a: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Quản</a:t>
            </a:r>
            <a:r>
              <a:rPr lang="en-US" sz="2000" dirty="0" smtClean="0">
                <a:latin typeface="+mn-lt"/>
                <a:cs typeface="Times New Roman" pitchFamily="18" charset="0"/>
              </a:rPr>
              <a:t> </a:t>
            </a:r>
            <a:r>
              <a:rPr lang="en-US" sz="2000" dirty="0" err="1" smtClean="0">
                <a:latin typeface="+mn-lt"/>
                <a:cs typeface="Times New Roman" pitchFamily="18" charset="0"/>
              </a:rPr>
              <a:t>lý</a:t>
            </a:r>
            <a:r>
              <a:rPr lang="en-US" sz="2000" dirty="0" smtClean="0">
                <a:latin typeface="+mn-lt"/>
                <a:cs typeface="Times New Roman" pitchFamily="18" charset="0"/>
              </a:rPr>
              <a:t> </a:t>
            </a:r>
            <a:r>
              <a:rPr lang="en-US" sz="2000" dirty="0" err="1" smtClean="0">
                <a:latin typeface="+mn-lt"/>
                <a:cs typeface="Times New Roman" pitchFamily="18" charset="0"/>
              </a:rPr>
              <a:t>kinh</a:t>
            </a:r>
            <a:r>
              <a:rPr lang="en-US" sz="2000" dirty="0" smtClean="0">
                <a:latin typeface="+mn-lt"/>
                <a:cs typeface="Times New Roman" pitchFamily="18" charset="0"/>
              </a:rPr>
              <a:t> </a:t>
            </a:r>
            <a:r>
              <a:rPr lang="en-US" sz="2000" dirty="0" err="1" smtClean="0">
                <a:latin typeface="+mn-lt"/>
                <a:cs typeface="Times New Roman" pitchFamily="18" charset="0"/>
              </a:rPr>
              <a:t>doanh</a:t>
            </a:r>
            <a:r>
              <a:rPr lang="en-US" sz="2000" dirty="0" smtClean="0">
                <a:latin typeface="+mn-lt"/>
                <a:cs typeface="Times New Roman" pitchFamily="18" charset="0"/>
              </a:rPr>
              <a:t>, </a:t>
            </a:r>
            <a:r>
              <a:rPr lang="en-US" sz="2000" dirty="0" err="1" smtClean="0">
                <a:latin typeface="+mn-lt"/>
                <a:cs typeface="Times New Roman" pitchFamily="18" charset="0"/>
              </a:rPr>
              <a:t>lưu</a:t>
            </a:r>
            <a:r>
              <a:rPr lang="en-US" sz="2000" dirty="0">
                <a:latin typeface="+mn-lt"/>
                <a:cs typeface="Times New Roman" pitchFamily="18" charset="0"/>
              </a:rPr>
              <a:t> </a:t>
            </a:r>
            <a:r>
              <a:rPr lang="en-US" sz="2000" dirty="0" err="1" smtClean="0">
                <a:latin typeface="+mn-lt"/>
                <a:cs typeface="Times New Roman" pitchFamily="18" charset="0"/>
              </a:rPr>
              <a:t>trữ</a:t>
            </a:r>
            <a:r>
              <a:rPr lang="en-US" sz="2000" dirty="0" smtClean="0">
                <a:latin typeface="+mn-lt"/>
                <a:cs typeface="Times New Roman" pitchFamily="18" charset="0"/>
              </a:rPr>
              <a:t>, </a:t>
            </a:r>
            <a:r>
              <a:rPr lang="en-US" sz="2000" dirty="0" err="1" smtClean="0">
                <a:latin typeface="+mn-lt"/>
                <a:cs typeface="Times New Roman" pitchFamily="18" charset="0"/>
              </a:rPr>
              <a:t>bảo</a:t>
            </a:r>
            <a:r>
              <a:rPr lang="en-US" sz="2000" dirty="0" smtClean="0">
                <a:latin typeface="+mn-lt"/>
                <a:cs typeface="Times New Roman" pitchFamily="18" charset="0"/>
              </a:rPr>
              <a:t> </a:t>
            </a:r>
            <a:r>
              <a:rPr lang="en-US" sz="2000" dirty="0" err="1" smtClean="0">
                <a:latin typeface="+mn-lt"/>
                <a:cs typeface="Times New Roman" pitchFamily="18" charset="0"/>
              </a:rPr>
              <a:t>quản</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a:latin typeface="+mn-lt"/>
                <a:cs typeface="Times New Roman" pitchFamily="18" charset="0"/>
              </a:rPr>
              <a:t> </a:t>
            </a:r>
            <a:r>
              <a:rPr lang="en-US" sz="2000" dirty="0" err="1" smtClean="0">
                <a:latin typeface="+mn-lt"/>
                <a:cs typeface="Times New Roman" pitchFamily="18" charset="0"/>
              </a:rPr>
              <a:t>tránh</a:t>
            </a:r>
            <a:r>
              <a:rPr lang="en-US" sz="2000" dirty="0" smtClean="0">
                <a:latin typeface="+mn-lt"/>
                <a:cs typeface="Times New Roman" pitchFamily="18" charset="0"/>
              </a:rPr>
              <a:t> </a:t>
            </a:r>
            <a:r>
              <a:rPr lang="en-US" sz="2000" dirty="0" err="1" smtClean="0">
                <a:latin typeface="+mn-lt"/>
                <a:cs typeface="Times New Roman" pitchFamily="18" charset="0"/>
              </a:rPr>
              <a:t>thất</a:t>
            </a:r>
            <a:r>
              <a:rPr lang="en-US" sz="2000" dirty="0" smtClean="0">
                <a:latin typeface="+mn-lt"/>
                <a:cs typeface="Times New Roman" pitchFamily="18" charset="0"/>
              </a:rPr>
              <a:t> </a:t>
            </a:r>
            <a:r>
              <a:rPr lang="en-US" sz="2000" dirty="0" err="1" smtClean="0">
                <a:latin typeface="+mn-lt"/>
                <a:cs typeface="Times New Roman" pitchFamily="18" charset="0"/>
              </a:rPr>
              <a:t>thoát</a:t>
            </a:r>
            <a:r>
              <a:rPr lang="en-US" sz="2000" dirty="0" smtClean="0">
                <a:latin typeface="+mn-lt"/>
                <a:cs typeface="Times New Roman" pitchFamily="18" charset="0"/>
              </a:rPr>
              <a:t> </a:t>
            </a:r>
            <a:r>
              <a:rPr lang="en-US" sz="2000" dirty="0" err="1" smtClean="0">
                <a:latin typeface="+mn-lt"/>
                <a:cs typeface="Times New Roman" pitchFamily="18" charset="0"/>
              </a:rPr>
              <a:t>hàng</a:t>
            </a:r>
            <a:r>
              <a:rPr lang="en-US" sz="2000" dirty="0" smtClean="0">
                <a:latin typeface="+mn-lt"/>
                <a:cs typeface="Times New Roman" pitchFamily="18" charset="0"/>
              </a:rPr>
              <a:t> </a:t>
            </a:r>
            <a:r>
              <a:rPr lang="en-US" sz="2000" dirty="0" err="1" smtClean="0">
                <a:latin typeface="+mn-lt"/>
                <a:cs typeface="Times New Roman" pitchFamily="18" charset="0"/>
              </a:rPr>
              <a:t>hóa</a:t>
            </a:r>
            <a:r>
              <a:rPr lang="en-US" sz="2000" dirty="0" smtClean="0">
                <a:latin typeface="+mn-lt"/>
                <a:cs typeface="Times New Roman" pitchFamily="18" charset="0"/>
              </a:rPr>
              <a:t>.</a:t>
            </a:r>
          </a:p>
        </p:txBody>
      </p:sp>
    </p:spTree>
    <p:extLst>
      <p:ext uri="{BB962C8B-B14F-4D97-AF65-F5344CB8AC3E}">
        <p14:creationId xmlns:p14="http://schemas.microsoft.com/office/powerpoint/2010/main" val="25964114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43</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j-lt"/>
              </a:rPr>
              <a:t>CHƯƠNG 1 – TỔNG QUAN VỀ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4"/>
              <a:defRPr/>
            </a:pPr>
            <a:r>
              <a:rPr lang="en-US" sz="2800" dirty="0" err="1" smtClean="0">
                <a:latin typeface="+mn-lt"/>
                <a:cs typeface="Times New Roman" pitchFamily="18" charset="0"/>
              </a:rPr>
              <a:t>Ứng</a:t>
            </a:r>
            <a:r>
              <a:rPr lang="en-US" sz="2800" dirty="0" smtClean="0">
                <a:latin typeface="+mn-lt"/>
                <a:cs typeface="Times New Roman" pitchFamily="18" charset="0"/>
              </a:rPr>
              <a:t> </a:t>
            </a:r>
            <a:r>
              <a:rPr lang="en-US" sz="2800" dirty="0" err="1" smtClean="0">
                <a:latin typeface="+mn-lt"/>
                <a:cs typeface="Times New Roman" pitchFamily="18" charset="0"/>
              </a:rPr>
              <a:t>dụng</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Ứng</a:t>
            </a:r>
            <a:r>
              <a:rPr lang="en-US" sz="2000" dirty="0" smtClean="0">
                <a:latin typeface="+mn-lt"/>
                <a:cs typeface="Times New Roman" pitchFamily="18" charset="0"/>
              </a:rPr>
              <a:t> </a:t>
            </a:r>
            <a:r>
              <a:rPr lang="en-US" sz="2000" dirty="0" err="1" smtClean="0">
                <a:latin typeface="+mn-lt"/>
                <a:cs typeface="Times New Roman" pitchFamily="18" charset="0"/>
              </a:rPr>
              <a:t>dụng</a:t>
            </a:r>
            <a:r>
              <a:rPr lang="en-US" sz="2000" dirty="0" smtClean="0">
                <a:latin typeface="+mn-lt"/>
                <a:cs typeface="Times New Roman" pitchFamily="18" charset="0"/>
              </a:rPr>
              <a:t> </a:t>
            </a:r>
            <a:r>
              <a:rPr lang="en-US" sz="2000" dirty="0" err="1" smtClean="0">
                <a:latin typeface="+mn-lt"/>
                <a:cs typeface="Times New Roman" pitchFamily="18" charset="0"/>
              </a:rPr>
              <a:t>trong</a:t>
            </a:r>
            <a:r>
              <a:rPr lang="en-US" sz="2000" dirty="0" smtClean="0">
                <a:latin typeface="+mn-lt"/>
                <a:cs typeface="Times New Roman" pitchFamily="18" charset="0"/>
              </a:rPr>
              <a:t> </a:t>
            </a:r>
            <a:r>
              <a:rPr lang="en-US" sz="2000" dirty="0" err="1" smtClean="0">
                <a:latin typeface="+mn-lt"/>
                <a:cs typeface="Times New Roman" pitchFamily="18" charset="0"/>
              </a:rPr>
              <a:t>nông</a:t>
            </a:r>
            <a:r>
              <a:rPr lang="en-US" sz="2000" dirty="0" smtClean="0">
                <a:latin typeface="+mn-lt"/>
                <a:cs typeface="Times New Roman" pitchFamily="18" charset="0"/>
              </a:rPr>
              <a:t> </a:t>
            </a:r>
            <a:r>
              <a:rPr lang="en-US" sz="2000" dirty="0" err="1" smtClean="0">
                <a:latin typeface="+mn-lt"/>
                <a:cs typeface="Times New Roman" pitchFamily="18" charset="0"/>
              </a:rPr>
              <a:t>nghiệp</a:t>
            </a:r>
            <a:r>
              <a:rPr lang="en-US" sz="2000" dirty="0" smtClean="0">
                <a:latin typeface="+mn-lt"/>
                <a:cs typeface="Times New Roman" pitchFamily="18" charset="0"/>
              </a:rPr>
              <a:t>: </a:t>
            </a:r>
            <a:r>
              <a:rPr lang="en-US" sz="2000" dirty="0" err="1" smtClean="0">
                <a:latin typeface="+mn-lt"/>
                <a:cs typeface="Times New Roman" pitchFamily="18" charset="0"/>
              </a:rPr>
              <a:t>phục</a:t>
            </a:r>
            <a:r>
              <a:rPr lang="en-US" sz="2000" dirty="0" smtClean="0">
                <a:latin typeface="+mn-lt"/>
                <a:cs typeface="Times New Roman" pitchFamily="18" charset="0"/>
              </a:rPr>
              <a:t> </a:t>
            </a:r>
            <a:r>
              <a:rPr lang="en-US" sz="2000" dirty="0" err="1" smtClean="0">
                <a:latin typeface="+mn-lt"/>
                <a:cs typeface="Times New Roman" pitchFamily="18" charset="0"/>
              </a:rPr>
              <a:t>vụ</a:t>
            </a:r>
            <a:r>
              <a:rPr lang="en-US" sz="2000" dirty="0" smtClean="0">
                <a:latin typeface="+mn-lt"/>
                <a:cs typeface="Times New Roman" pitchFamily="18" charset="0"/>
              </a:rPr>
              <a:t> </a:t>
            </a:r>
            <a:r>
              <a:rPr lang="en-US" sz="2000" dirty="0" err="1" smtClean="0">
                <a:latin typeface="+mn-lt"/>
                <a:cs typeface="Times New Roman" pitchFamily="18" charset="0"/>
              </a:rPr>
              <a:t>trong</a:t>
            </a:r>
            <a:r>
              <a:rPr lang="en-US" sz="2000" dirty="0" smtClean="0">
                <a:latin typeface="+mn-lt"/>
                <a:cs typeface="Times New Roman" pitchFamily="18" charset="0"/>
              </a:rPr>
              <a:t> </a:t>
            </a:r>
            <a:r>
              <a:rPr lang="en-US" sz="2000" dirty="0" err="1" smtClean="0">
                <a:latin typeface="+mn-lt"/>
                <a:cs typeface="Times New Roman" pitchFamily="18" charset="0"/>
              </a:rPr>
              <a:t>sản</a:t>
            </a:r>
            <a:r>
              <a:rPr lang="en-US" sz="2000" dirty="0" smtClean="0">
                <a:latin typeface="+mn-lt"/>
                <a:cs typeface="Times New Roman" pitchFamily="18" charset="0"/>
              </a:rPr>
              <a:t> </a:t>
            </a:r>
            <a:r>
              <a:rPr lang="en-US" sz="2000" dirty="0" err="1" smtClean="0">
                <a:latin typeface="+mn-lt"/>
                <a:cs typeface="Times New Roman" pitchFamily="18" charset="0"/>
              </a:rPr>
              <a:t>xuất</a:t>
            </a:r>
            <a:r>
              <a:rPr lang="en-US" sz="2000" dirty="0" smtClean="0">
                <a:latin typeface="+mn-lt"/>
                <a:cs typeface="Times New Roman" pitchFamily="18" charset="0"/>
              </a:rPr>
              <a:t> </a:t>
            </a:r>
            <a:r>
              <a:rPr lang="en-US" sz="2000" dirty="0" err="1" smtClean="0">
                <a:latin typeface="+mn-lt"/>
                <a:cs typeface="Times New Roman" pitchFamily="18" charset="0"/>
              </a:rPr>
              <a:t>nông</a:t>
            </a:r>
            <a:r>
              <a:rPr lang="en-US" sz="2000" dirty="0" smtClean="0">
                <a:latin typeface="+mn-lt"/>
                <a:cs typeface="Times New Roman" pitchFamily="18" charset="0"/>
              </a:rPr>
              <a:t> </a:t>
            </a:r>
            <a:r>
              <a:rPr lang="en-US" sz="2000" dirty="0" err="1" smtClean="0">
                <a:latin typeface="+mn-lt"/>
                <a:cs typeface="Times New Roman" pitchFamily="18" charset="0"/>
              </a:rPr>
              <a:t>nghiệp</a:t>
            </a:r>
            <a:r>
              <a:rPr lang="en-US" sz="2000" dirty="0" smtClean="0">
                <a:latin typeface="+mn-lt"/>
                <a:cs typeface="Times New Roman" pitchFamily="18" charset="0"/>
              </a:rPr>
              <a:t>, </a:t>
            </a:r>
            <a:r>
              <a:rPr lang="en-US" sz="2000" dirty="0" err="1" smtClean="0">
                <a:latin typeface="+mn-lt"/>
                <a:cs typeface="Times New Roman" pitchFamily="18" charset="0"/>
              </a:rPr>
              <a:t>ứng</a:t>
            </a:r>
            <a:r>
              <a:rPr lang="en-US" sz="2000" dirty="0" smtClean="0">
                <a:latin typeface="+mn-lt"/>
                <a:cs typeface="Times New Roman" pitchFamily="18" charset="0"/>
              </a:rPr>
              <a:t> </a:t>
            </a:r>
            <a:r>
              <a:rPr lang="en-US" sz="2000" dirty="0" err="1" smtClean="0">
                <a:latin typeface="+mn-lt"/>
                <a:cs typeface="Times New Roman" pitchFamily="18" charset="0"/>
              </a:rPr>
              <a:t>dụng</a:t>
            </a:r>
            <a:r>
              <a:rPr lang="en-US" sz="2000" dirty="0" smtClean="0">
                <a:latin typeface="+mn-lt"/>
                <a:cs typeface="Times New Roman" pitchFamily="18" charset="0"/>
              </a:rPr>
              <a:t> </a:t>
            </a:r>
            <a:r>
              <a:rPr lang="en-US" sz="2000" dirty="0" err="1" smtClean="0">
                <a:latin typeface="+mn-lt"/>
                <a:cs typeface="Times New Roman" pitchFamily="18" charset="0"/>
              </a:rPr>
              <a:t>trong</a:t>
            </a:r>
            <a:r>
              <a:rPr lang="en-US" sz="2000" dirty="0" smtClean="0">
                <a:latin typeface="+mn-lt"/>
                <a:cs typeface="Times New Roman" pitchFamily="18" charset="0"/>
              </a:rPr>
              <a:t> </a:t>
            </a:r>
            <a:r>
              <a:rPr lang="en-US" sz="2000" dirty="0" err="1" smtClean="0">
                <a:latin typeface="+mn-lt"/>
                <a:cs typeface="Times New Roman" pitchFamily="18" charset="0"/>
              </a:rPr>
              <a:t>trồng</a:t>
            </a:r>
            <a:r>
              <a:rPr lang="en-US" sz="2000" dirty="0" smtClean="0">
                <a:latin typeface="+mn-lt"/>
                <a:cs typeface="Times New Roman" pitchFamily="18" charset="0"/>
              </a:rPr>
              <a:t> </a:t>
            </a:r>
            <a:r>
              <a:rPr lang="en-US" sz="2000" dirty="0" err="1" smtClean="0">
                <a:latin typeface="+mn-lt"/>
                <a:cs typeface="Times New Roman" pitchFamily="18" charset="0"/>
              </a:rPr>
              <a:t>trọt</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ứng</a:t>
            </a:r>
            <a:r>
              <a:rPr lang="en-US" sz="2000" dirty="0" smtClean="0">
                <a:latin typeface="+mn-lt"/>
                <a:cs typeface="Times New Roman" pitchFamily="18" charset="0"/>
              </a:rPr>
              <a:t> </a:t>
            </a:r>
            <a:r>
              <a:rPr lang="en-US" sz="2000" dirty="0" err="1" smtClean="0">
                <a:latin typeface="+mn-lt"/>
                <a:cs typeface="Times New Roman" pitchFamily="18" charset="0"/>
              </a:rPr>
              <a:t>dụng</a:t>
            </a:r>
            <a:r>
              <a:rPr lang="en-US" sz="2000" dirty="0" smtClean="0">
                <a:latin typeface="+mn-lt"/>
                <a:cs typeface="Times New Roman" pitchFamily="18" charset="0"/>
              </a:rPr>
              <a:t> </a:t>
            </a:r>
            <a:r>
              <a:rPr lang="en-US" sz="2000" dirty="0" err="1" smtClean="0">
                <a:latin typeface="+mn-lt"/>
                <a:cs typeface="Times New Roman" pitchFamily="18" charset="0"/>
              </a:rPr>
              <a:t>trong</a:t>
            </a:r>
            <a:r>
              <a:rPr lang="en-US" sz="2000" dirty="0" smtClean="0">
                <a:latin typeface="+mn-lt"/>
                <a:cs typeface="Times New Roman" pitchFamily="18" charset="0"/>
              </a:rPr>
              <a:t> </a:t>
            </a:r>
            <a:r>
              <a:rPr lang="en-US" sz="2000" dirty="0" err="1" smtClean="0">
                <a:latin typeface="+mn-lt"/>
                <a:cs typeface="Times New Roman" pitchFamily="18" charset="0"/>
              </a:rPr>
              <a:t>chăn</a:t>
            </a:r>
            <a:r>
              <a:rPr lang="en-US" sz="2000" dirty="0" smtClean="0">
                <a:latin typeface="+mn-lt"/>
                <a:cs typeface="Times New Roman" pitchFamily="18" charset="0"/>
              </a:rPr>
              <a:t> </a:t>
            </a:r>
            <a:r>
              <a:rPr lang="en-US" sz="2000" dirty="0" err="1" smtClean="0">
                <a:latin typeface="+mn-lt"/>
                <a:cs typeface="Times New Roman" pitchFamily="18" charset="0"/>
              </a:rPr>
              <a:t>nuôi</a:t>
            </a:r>
            <a:r>
              <a:rPr lang="en-US" sz="2000" dirty="0" smtClean="0">
                <a:latin typeface="+mn-lt"/>
                <a:cs typeface="Times New Roman" pitchFamily="18" charset="0"/>
              </a:rPr>
              <a:t>…</a:t>
            </a:r>
          </a:p>
          <a:p>
            <a:pPr marL="342900" lvl="1" indent="-342900" algn="just" eaLnBrk="1" hangingPunct="1">
              <a:spcBef>
                <a:spcPct val="20000"/>
              </a:spcBef>
              <a:buSzPct val="75000"/>
              <a:buFont typeface="Arial" panose="020B0604020202020204" pitchFamily="34" charset="0"/>
              <a:buChar char="−"/>
              <a:defRPr/>
            </a:pPr>
            <a:r>
              <a:rPr lang="en-US" sz="2000" dirty="0" err="1">
                <a:latin typeface="+mn-lt"/>
              </a:rPr>
              <a:t>Mang</a:t>
            </a:r>
            <a:r>
              <a:rPr lang="en-US" sz="2000" dirty="0">
                <a:latin typeface="+mn-lt"/>
              </a:rPr>
              <a:t> </a:t>
            </a:r>
            <a:r>
              <a:rPr lang="en-US" sz="2000" dirty="0" err="1">
                <a:latin typeface="+mn-lt"/>
              </a:rPr>
              <a:t>phân</a:t>
            </a:r>
            <a:r>
              <a:rPr lang="en-US" sz="2000" dirty="0">
                <a:latin typeface="+mn-lt"/>
              </a:rPr>
              <a:t> </a:t>
            </a:r>
            <a:r>
              <a:rPr lang="en-US" sz="2000" dirty="0" err="1">
                <a:latin typeface="+mn-lt"/>
              </a:rPr>
              <a:t>bón</a:t>
            </a:r>
            <a:r>
              <a:rPr lang="en-US" sz="2000" dirty="0">
                <a:latin typeface="+mn-lt"/>
              </a:rPr>
              <a:t>/</a:t>
            </a:r>
            <a:r>
              <a:rPr lang="en-US" sz="2000" dirty="0" err="1">
                <a:latin typeface="+mn-lt"/>
              </a:rPr>
              <a:t>thuốc</a:t>
            </a:r>
            <a:r>
              <a:rPr lang="en-US" sz="2000" dirty="0">
                <a:latin typeface="+mn-lt"/>
              </a:rPr>
              <a:t> </a:t>
            </a:r>
            <a:r>
              <a:rPr lang="en-US" sz="2000" dirty="0" err="1">
                <a:latin typeface="+mn-lt"/>
              </a:rPr>
              <a:t>trừ</a:t>
            </a:r>
            <a:r>
              <a:rPr lang="en-US" sz="2000" dirty="0">
                <a:latin typeface="+mn-lt"/>
              </a:rPr>
              <a:t> </a:t>
            </a:r>
            <a:r>
              <a:rPr lang="en-US" sz="2000" dirty="0" err="1">
                <a:latin typeface="+mn-lt"/>
              </a:rPr>
              <a:t>sâu</a:t>
            </a:r>
            <a:r>
              <a:rPr lang="en-US" sz="2000" dirty="0">
                <a:latin typeface="+mn-lt"/>
              </a:rPr>
              <a:t>/</a:t>
            </a:r>
            <a:r>
              <a:rPr lang="en-US" sz="2000" dirty="0" err="1">
                <a:latin typeface="+mn-lt"/>
              </a:rPr>
              <a:t>nước</a:t>
            </a:r>
            <a:r>
              <a:rPr lang="en-US" sz="2000" dirty="0">
                <a:latin typeface="+mn-lt"/>
              </a:rPr>
              <a:t> </a:t>
            </a:r>
            <a:r>
              <a:rPr lang="en-US" sz="2000" dirty="0" err="1">
                <a:latin typeface="+mn-lt"/>
              </a:rPr>
              <a:t>tưới</a:t>
            </a:r>
            <a:r>
              <a:rPr lang="en-US" sz="2000" dirty="0">
                <a:latin typeface="+mn-lt"/>
              </a:rPr>
              <a:t> </a:t>
            </a:r>
            <a:r>
              <a:rPr lang="en-US" sz="2000" dirty="0" err="1">
                <a:latin typeface="+mn-lt"/>
              </a:rPr>
              <a:t>chỉ</a:t>
            </a:r>
            <a:r>
              <a:rPr lang="en-US" sz="2000" dirty="0">
                <a:latin typeface="+mn-lt"/>
              </a:rPr>
              <a:t> </a:t>
            </a:r>
            <a:r>
              <a:rPr lang="en-US" sz="2000" dirty="0" err="1">
                <a:latin typeface="+mn-lt"/>
              </a:rPr>
              <a:t>đến</a:t>
            </a:r>
            <a:r>
              <a:rPr lang="en-US" sz="2000" dirty="0">
                <a:latin typeface="+mn-lt"/>
              </a:rPr>
              <a:t> </a:t>
            </a:r>
            <a:r>
              <a:rPr lang="en-US" sz="2000" dirty="0" err="1">
                <a:latin typeface="+mn-lt"/>
              </a:rPr>
              <a:t>những</a:t>
            </a:r>
            <a:r>
              <a:rPr lang="en-US" sz="2000" dirty="0">
                <a:latin typeface="+mn-lt"/>
              </a:rPr>
              <a:t> </a:t>
            </a:r>
            <a:r>
              <a:rPr lang="en-US" sz="2000" dirty="0" err="1">
                <a:latin typeface="+mn-lt"/>
              </a:rPr>
              <a:t>nơi</a:t>
            </a:r>
            <a:r>
              <a:rPr lang="en-US" sz="2000" dirty="0">
                <a:latin typeface="+mn-lt"/>
              </a:rPr>
              <a:t> </a:t>
            </a:r>
            <a:r>
              <a:rPr lang="en-US" sz="2000" dirty="0" err="1">
                <a:latin typeface="+mn-lt"/>
              </a:rPr>
              <a:t>cần</a:t>
            </a:r>
            <a:r>
              <a:rPr lang="en-US" sz="2000" dirty="0">
                <a:latin typeface="+mn-lt"/>
              </a:rPr>
              <a:t> </a:t>
            </a:r>
            <a:r>
              <a:rPr lang="en-US" sz="2000" dirty="0" err="1" smtClean="0">
                <a:latin typeface="+mn-lt"/>
              </a:rPr>
              <a:t>đến</a:t>
            </a:r>
            <a:r>
              <a:rPr lang="en-US" sz="2000" dirty="0" smtClean="0">
                <a:latin typeface="+mn-lt"/>
              </a:rPr>
              <a:t>.</a:t>
            </a:r>
            <a:endParaRPr lang="en-US" sz="2000" dirty="0">
              <a:latin typeface="+mn-lt"/>
            </a:endParaRP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Nông</a:t>
            </a:r>
            <a:r>
              <a:rPr lang="en-US" sz="2000" dirty="0" smtClean="0">
                <a:latin typeface="+mn-lt"/>
                <a:cs typeface="Times New Roman" pitchFamily="18" charset="0"/>
              </a:rPr>
              <a:t> </a:t>
            </a:r>
            <a:r>
              <a:rPr lang="en-US" sz="2000" dirty="0" err="1" smtClean="0">
                <a:latin typeface="+mn-lt"/>
                <a:cs typeface="Times New Roman" pitchFamily="18" charset="0"/>
              </a:rPr>
              <a:t>nghiệp</a:t>
            </a:r>
            <a:r>
              <a:rPr lang="en-US" sz="2000" dirty="0" smtClean="0">
                <a:latin typeface="+mn-lt"/>
                <a:cs typeface="Times New Roman" pitchFamily="18" charset="0"/>
              </a:rPr>
              <a:t> </a:t>
            </a:r>
            <a:r>
              <a:rPr lang="en-US" sz="2000" dirty="0" err="1" smtClean="0">
                <a:latin typeface="+mn-lt"/>
                <a:cs typeface="Times New Roman" pitchFamily="18" charset="0"/>
              </a:rPr>
              <a:t>thông</a:t>
            </a:r>
            <a:r>
              <a:rPr lang="en-US" sz="2000" dirty="0" smtClean="0">
                <a:latin typeface="+mn-lt"/>
                <a:cs typeface="Times New Roman" pitchFamily="18" charset="0"/>
              </a:rPr>
              <a:t> minh.</a:t>
            </a: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Ứng</a:t>
            </a:r>
            <a:r>
              <a:rPr lang="en-US" sz="2000" dirty="0" smtClean="0">
                <a:latin typeface="+mn-lt"/>
                <a:cs typeface="Times New Roman" pitchFamily="18" charset="0"/>
              </a:rPr>
              <a:t> </a:t>
            </a:r>
            <a:r>
              <a:rPr lang="en-US" sz="2000" dirty="0" err="1" smtClean="0">
                <a:latin typeface="+mn-lt"/>
                <a:cs typeface="Times New Roman" pitchFamily="18" charset="0"/>
              </a:rPr>
              <a:t>dụng</a:t>
            </a:r>
            <a:r>
              <a:rPr lang="en-US" sz="2000" dirty="0" smtClean="0">
                <a:latin typeface="+mn-lt"/>
                <a:cs typeface="Times New Roman" pitchFamily="18" charset="0"/>
              </a:rPr>
              <a:t> </a:t>
            </a:r>
            <a:r>
              <a:rPr lang="en-US" sz="2000" dirty="0" err="1" smtClean="0">
                <a:latin typeface="+mn-lt"/>
                <a:cs typeface="Times New Roman" pitchFamily="18" charset="0"/>
              </a:rPr>
              <a:t>trong</a:t>
            </a:r>
            <a:r>
              <a:rPr lang="en-US" sz="2000" dirty="0" smtClean="0">
                <a:latin typeface="+mn-lt"/>
                <a:cs typeface="Times New Roman" pitchFamily="18" charset="0"/>
              </a:rPr>
              <a:t> </a:t>
            </a:r>
            <a:r>
              <a:rPr lang="en-US" sz="2000" dirty="0" err="1" smtClean="0">
                <a:latin typeface="+mn-lt"/>
                <a:cs typeface="Times New Roman" pitchFamily="18" charset="0"/>
              </a:rPr>
              <a:t>cứu</a:t>
            </a:r>
            <a:r>
              <a:rPr lang="en-US" sz="2000" dirty="0" smtClean="0">
                <a:latin typeface="+mn-lt"/>
                <a:cs typeface="Times New Roman" pitchFamily="18" charset="0"/>
              </a:rPr>
              <a:t> </a:t>
            </a:r>
            <a:r>
              <a:rPr lang="en-US" sz="2000" dirty="0" err="1" smtClean="0">
                <a:latin typeface="+mn-lt"/>
                <a:cs typeface="Times New Roman" pitchFamily="18" charset="0"/>
              </a:rPr>
              <a:t>trợ</a:t>
            </a:r>
            <a:r>
              <a:rPr lang="en-US" sz="2000" dirty="0" smtClean="0">
                <a:latin typeface="+mn-lt"/>
                <a:cs typeface="Times New Roman" pitchFamily="18" charset="0"/>
              </a:rPr>
              <a:t> </a:t>
            </a:r>
            <a:r>
              <a:rPr lang="en-US" sz="2000" dirty="0" err="1" smtClean="0">
                <a:latin typeface="+mn-lt"/>
                <a:cs typeface="Times New Roman" pitchFamily="18" charset="0"/>
              </a:rPr>
              <a:t>thiên</a:t>
            </a:r>
            <a:r>
              <a:rPr lang="en-US" sz="2000" dirty="0" smtClean="0">
                <a:latin typeface="+mn-lt"/>
                <a:cs typeface="Times New Roman" pitchFamily="18" charset="0"/>
              </a:rPr>
              <a:t> tai: </a:t>
            </a:r>
            <a:r>
              <a:rPr lang="en-US" sz="2000" dirty="0" err="1" smtClean="0">
                <a:latin typeface="+mn-lt"/>
                <a:cs typeface="Times New Roman" pitchFamily="18" charset="0"/>
              </a:rPr>
              <a:t>ứng</a:t>
            </a:r>
            <a:r>
              <a:rPr lang="en-US" sz="2000" dirty="0" smtClean="0">
                <a:latin typeface="+mn-lt"/>
                <a:cs typeface="Times New Roman" pitchFamily="18" charset="0"/>
              </a:rPr>
              <a:t> </a:t>
            </a:r>
            <a:r>
              <a:rPr lang="en-US" sz="2000" dirty="0" err="1" smtClean="0">
                <a:latin typeface="+mn-lt"/>
                <a:cs typeface="Times New Roman" pitchFamily="18" charset="0"/>
              </a:rPr>
              <a:t>dụng</a:t>
            </a:r>
            <a:r>
              <a:rPr lang="en-US" sz="2000" dirty="0" smtClean="0">
                <a:latin typeface="+mn-lt"/>
                <a:cs typeface="Times New Roman" pitchFamily="18" charset="0"/>
              </a:rPr>
              <a:t> </a:t>
            </a:r>
            <a:r>
              <a:rPr lang="en-US" sz="2000" dirty="0" err="1" smtClean="0">
                <a:latin typeface="+mn-lt"/>
                <a:cs typeface="Times New Roman" pitchFamily="18" charset="0"/>
              </a:rPr>
              <a:t>tránh</a:t>
            </a:r>
            <a:r>
              <a:rPr lang="en-US" sz="2000" dirty="0" smtClean="0">
                <a:latin typeface="+mn-lt"/>
                <a:cs typeface="Times New Roman" pitchFamily="18" charset="0"/>
              </a:rPr>
              <a:t> </a:t>
            </a:r>
            <a:r>
              <a:rPr lang="en-US" sz="2000" dirty="0" err="1" smtClean="0">
                <a:latin typeface="+mn-lt"/>
                <a:cs typeface="Times New Roman" pitchFamily="18" charset="0"/>
              </a:rPr>
              <a:t>thảm</a:t>
            </a:r>
            <a:r>
              <a:rPr lang="en-US" sz="2000" dirty="0" smtClean="0">
                <a:latin typeface="+mn-lt"/>
                <a:cs typeface="Times New Roman" pitchFamily="18" charset="0"/>
              </a:rPr>
              <a:t> </a:t>
            </a:r>
            <a:r>
              <a:rPr lang="en-US" sz="2000" dirty="0" err="1" smtClean="0">
                <a:latin typeface="+mn-lt"/>
                <a:cs typeface="Times New Roman" pitchFamily="18" charset="0"/>
              </a:rPr>
              <a:t>họa</a:t>
            </a:r>
            <a:r>
              <a:rPr lang="en-US" sz="2000" dirty="0" smtClean="0">
                <a:latin typeface="+mn-lt"/>
                <a:cs typeface="Times New Roman" pitchFamily="18" charset="0"/>
              </a:rPr>
              <a:t> </a:t>
            </a:r>
            <a:r>
              <a:rPr lang="en-US" sz="2000" dirty="0" err="1" smtClean="0">
                <a:latin typeface="+mn-lt"/>
                <a:cs typeface="Times New Roman" pitchFamily="18" charset="0"/>
              </a:rPr>
              <a:t>cháy</a:t>
            </a:r>
            <a:r>
              <a:rPr lang="en-US" sz="2000" dirty="0" smtClean="0">
                <a:latin typeface="+mn-lt"/>
                <a:cs typeface="Times New Roman" pitchFamily="18" charset="0"/>
              </a:rPr>
              <a:t> </a:t>
            </a:r>
            <a:r>
              <a:rPr lang="en-US" sz="2000" dirty="0" err="1" smtClean="0">
                <a:latin typeface="+mn-lt"/>
                <a:cs typeface="Times New Roman" pitchFamily="18" charset="0"/>
              </a:rPr>
              <a:t>rừng</a:t>
            </a:r>
            <a:r>
              <a:rPr lang="en-US" sz="2000" dirty="0" smtClean="0">
                <a:latin typeface="+mn-lt"/>
                <a:cs typeface="Times New Roman" pitchFamily="18" charset="0"/>
              </a:rPr>
              <a:t>, </a:t>
            </a:r>
            <a:r>
              <a:rPr lang="en-US" sz="2000" dirty="0" err="1" smtClean="0">
                <a:latin typeface="+mn-lt"/>
                <a:cs typeface="Times New Roman" pitchFamily="18" charset="0"/>
              </a:rPr>
              <a:t>ứng</a:t>
            </a:r>
            <a:r>
              <a:rPr lang="en-US" sz="2000" dirty="0" smtClean="0">
                <a:latin typeface="+mn-lt"/>
                <a:cs typeface="Times New Roman" pitchFamily="18" charset="0"/>
              </a:rPr>
              <a:t> </a:t>
            </a:r>
            <a:r>
              <a:rPr lang="en-US" sz="2000" dirty="0" err="1" smtClean="0">
                <a:latin typeface="+mn-lt"/>
                <a:cs typeface="Times New Roman" pitchFamily="18" charset="0"/>
              </a:rPr>
              <a:t>dụng</a:t>
            </a:r>
            <a:r>
              <a:rPr lang="en-US" sz="2000" dirty="0" smtClean="0">
                <a:latin typeface="+mn-lt"/>
                <a:cs typeface="Times New Roman" pitchFamily="18" charset="0"/>
              </a:rPr>
              <a:t> </a:t>
            </a:r>
            <a:r>
              <a:rPr lang="en-US" sz="2000" dirty="0" err="1" smtClean="0">
                <a:latin typeface="+mn-lt"/>
                <a:cs typeface="Times New Roman" pitchFamily="18" charset="0"/>
              </a:rPr>
              <a:t>cảnh</a:t>
            </a:r>
            <a:r>
              <a:rPr lang="en-US" sz="2000" dirty="0" smtClean="0">
                <a:latin typeface="+mn-lt"/>
                <a:cs typeface="Times New Roman" pitchFamily="18" charset="0"/>
              </a:rPr>
              <a:t> </a:t>
            </a:r>
            <a:r>
              <a:rPr lang="en-US" sz="2000" dirty="0" err="1" smtClean="0">
                <a:latin typeface="+mn-lt"/>
                <a:cs typeface="Times New Roman" pitchFamily="18" charset="0"/>
              </a:rPr>
              <a:t>báo</a:t>
            </a:r>
            <a:r>
              <a:rPr lang="en-US" sz="2000" dirty="0">
                <a:latin typeface="+mn-lt"/>
                <a:cs typeface="Times New Roman" pitchFamily="18" charset="0"/>
              </a:rPr>
              <a:t> </a:t>
            </a:r>
            <a:r>
              <a:rPr lang="en-US" sz="2000" dirty="0" err="1" smtClean="0">
                <a:latin typeface="+mn-lt"/>
                <a:cs typeface="Times New Roman" pitchFamily="18" charset="0"/>
              </a:rPr>
              <a:t>lũ</a:t>
            </a:r>
            <a:r>
              <a:rPr lang="en-US" sz="2000" dirty="0" smtClean="0">
                <a:latin typeface="+mn-lt"/>
                <a:cs typeface="Times New Roman" pitchFamily="18" charset="0"/>
              </a:rPr>
              <a:t> </a:t>
            </a:r>
            <a:r>
              <a:rPr lang="en-US" sz="2000" dirty="0" err="1" smtClean="0">
                <a:latin typeface="+mn-lt"/>
                <a:cs typeface="Times New Roman" pitchFamily="18" charset="0"/>
              </a:rPr>
              <a:t>lụt</a:t>
            </a:r>
            <a:r>
              <a:rPr lang="en-US" sz="2000" dirty="0" smtClean="0">
                <a:latin typeface="+mn-lt"/>
                <a:cs typeface="Times New Roman" pitchFamily="18" charset="0"/>
              </a:rPr>
              <a:t>, </a:t>
            </a:r>
            <a:r>
              <a:rPr lang="en-US" sz="2000" dirty="0" err="1" smtClean="0">
                <a:latin typeface="+mn-lt"/>
                <a:cs typeface="Times New Roman" pitchFamily="18" charset="0"/>
              </a:rPr>
              <a:t>ứng</a:t>
            </a:r>
            <a:r>
              <a:rPr lang="en-US" sz="2000" dirty="0" smtClean="0">
                <a:latin typeface="+mn-lt"/>
                <a:cs typeface="Times New Roman" pitchFamily="18" charset="0"/>
              </a:rPr>
              <a:t> </a:t>
            </a:r>
            <a:r>
              <a:rPr lang="en-US" sz="2000" dirty="0" err="1" smtClean="0">
                <a:latin typeface="+mn-lt"/>
                <a:cs typeface="Times New Roman" pitchFamily="18" charset="0"/>
              </a:rPr>
              <a:t>dụng</a:t>
            </a:r>
            <a:r>
              <a:rPr lang="en-US" sz="2000" dirty="0" smtClean="0">
                <a:latin typeface="+mn-lt"/>
                <a:cs typeface="Times New Roman" pitchFamily="18" charset="0"/>
              </a:rPr>
              <a:t> </a:t>
            </a:r>
            <a:r>
              <a:rPr lang="en-US" sz="2000" dirty="0" err="1" smtClean="0">
                <a:latin typeface="+mn-lt"/>
                <a:cs typeface="Times New Roman" pitchFamily="18" charset="0"/>
              </a:rPr>
              <a:t>cảnh</a:t>
            </a:r>
            <a:r>
              <a:rPr lang="en-US" sz="2000" dirty="0" smtClean="0">
                <a:latin typeface="+mn-lt"/>
                <a:cs typeface="Times New Roman" pitchFamily="18" charset="0"/>
              </a:rPr>
              <a:t> </a:t>
            </a:r>
            <a:r>
              <a:rPr lang="en-US" sz="2000" dirty="0" err="1" smtClean="0">
                <a:latin typeface="+mn-lt"/>
                <a:cs typeface="Times New Roman" pitchFamily="18" charset="0"/>
              </a:rPr>
              <a:t>báo</a:t>
            </a:r>
            <a:r>
              <a:rPr lang="en-US" sz="2000" dirty="0" smtClean="0">
                <a:latin typeface="+mn-lt"/>
                <a:cs typeface="Times New Roman" pitchFamily="18" charset="0"/>
              </a:rPr>
              <a:t> </a:t>
            </a:r>
            <a:r>
              <a:rPr lang="en-US" sz="2000" dirty="0" err="1" smtClean="0">
                <a:latin typeface="+mn-lt"/>
                <a:cs typeface="Times New Roman" pitchFamily="18" charset="0"/>
              </a:rPr>
              <a:t>động</a:t>
            </a:r>
            <a:r>
              <a:rPr lang="en-US" sz="2000" dirty="0" smtClean="0">
                <a:latin typeface="+mn-lt"/>
                <a:cs typeface="Times New Roman" pitchFamily="18" charset="0"/>
              </a:rPr>
              <a:t> </a:t>
            </a:r>
            <a:r>
              <a:rPr lang="en-US" sz="2000" dirty="0" err="1" smtClean="0">
                <a:latin typeface="+mn-lt"/>
                <a:cs typeface="Times New Roman" pitchFamily="18" charset="0"/>
              </a:rPr>
              <a:t>đất</a:t>
            </a:r>
            <a:r>
              <a:rPr lang="en-US" sz="2000" dirty="0" smtClean="0">
                <a:latin typeface="+mn-lt"/>
                <a:cs typeface="Times New Roman" pitchFamily="18" charset="0"/>
              </a:rPr>
              <a:t>…</a:t>
            </a:r>
          </a:p>
          <a:p>
            <a:pPr marL="342900" indent="-342900" algn="just" eaLnBrk="1" hangingPunct="1">
              <a:spcBef>
                <a:spcPct val="20000"/>
              </a:spcBef>
              <a:buSzPct val="75000"/>
              <a:buFont typeface="Arial" panose="020B0604020202020204" pitchFamily="34" charset="0"/>
              <a:buChar char="−"/>
              <a:defRPr/>
            </a:pPr>
            <a:r>
              <a:rPr lang="en-US" sz="2000" dirty="0" err="1">
                <a:latin typeface="+mn-lt"/>
                <a:cs typeface="Times New Roman" pitchFamily="18" charset="0"/>
              </a:rPr>
              <a:t>Thả</a:t>
            </a:r>
            <a:r>
              <a:rPr lang="en-US" sz="2000" dirty="0">
                <a:latin typeface="+mn-lt"/>
                <a:cs typeface="Times New Roman" pitchFamily="18" charset="0"/>
              </a:rPr>
              <a:t> </a:t>
            </a:r>
            <a:r>
              <a:rPr lang="en-US" sz="2000" dirty="0" err="1">
                <a:latin typeface="+mn-lt"/>
                <a:cs typeface="Times New Roman" pitchFamily="18" charset="0"/>
              </a:rPr>
              <a:t>các</a:t>
            </a:r>
            <a:r>
              <a:rPr lang="en-US" sz="2000" dirty="0">
                <a:latin typeface="+mn-lt"/>
                <a:cs typeface="Times New Roman" pitchFamily="18" charset="0"/>
              </a:rPr>
              <a:t> </a:t>
            </a:r>
            <a:r>
              <a:rPr lang="en-US" sz="2000" dirty="0" err="1">
                <a:latin typeface="+mn-lt"/>
                <a:cs typeface="Times New Roman" pitchFamily="18" charset="0"/>
              </a:rPr>
              <a:t>nút</a:t>
            </a:r>
            <a:r>
              <a:rPr lang="en-US" sz="2000" dirty="0">
                <a:latin typeface="+mn-lt"/>
                <a:cs typeface="Times New Roman" pitchFamily="18" charset="0"/>
              </a:rPr>
              <a:t> </a:t>
            </a:r>
            <a:r>
              <a:rPr lang="en-US" sz="2000" dirty="0" err="1">
                <a:latin typeface="+mn-lt"/>
                <a:cs typeface="Times New Roman" pitchFamily="18" charset="0"/>
              </a:rPr>
              <a:t>cảm</a:t>
            </a:r>
            <a:r>
              <a:rPr lang="en-US" sz="2000" dirty="0">
                <a:latin typeface="+mn-lt"/>
                <a:cs typeface="Times New Roman" pitchFamily="18" charset="0"/>
              </a:rPr>
              <a:t> </a:t>
            </a:r>
            <a:r>
              <a:rPr lang="en-US" sz="2000" dirty="0" err="1">
                <a:latin typeface="+mn-lt"/>
                <a:cs typeface="Times New Roman" pitchFamily="18" charset="0"/>
              </a:rPr>
              <a:t>biến</a:t>
            </a:r>
            <a:r>
              <a:rPr lang="en-US" sz="2000" dirty="0">
                <a:latin typeface="+mn-lt"/>
                <a:cs typeface="Times New Roman" pitchFamily="18" charset="0"/>
              </a:rPr>
              <a:t> </a:t>
            </a:r>
            <a:r>
              <a:rPr lang="en-US" sz="2000" dirty="0" err="1">
                <a:latin typeface="+mn-lt"/>
                <a:cs typeface="Times New Roman" pitchFamily="18" charset="0"/>
              </a:rPr>
              <a:t>từ</a:t>
            </a:r>
            <a:r>
              <a:rPr lang="en-US" sz="2000" dirty="0">
                <a:latin typeface="+mn-lt"/>
                <a:cs typeface="Times New Roman" pitchFamily="18" charset="0"/>
              </a:rPr>
              <a:t> </a:t>
            </a:r>
            <a:r>
              <a:rPr lang="en-US" sz="2000" dirty="0" err="1">
                <a:latin typeface="+mn-lt"/>
                <a:cs typeface="Times New Roman" pitchFamily="18" charset="0"/>
              </a:rPr>
              <a:t>một</a:t>
            </a:r>
            <a:r>
              <a:rPr lang="en-US" sz="2000" dirty="0">
                <a:latin typeface="+mn-lt"/>
                <a:cs typeface="Times New Roman" pitchFamily="18" charset="0"/>
              </a:rPr>
              <a:t> </a:t>
            </a:r>
            <a:r>
              <a:rPr lang="en-US" sz="2000" dirty="0" err="1">
                <a:latin typeface="+mn-lt"/>
                <a:cs typeface="Times New Roman" pitchFamily="18" charset="0"/>
              </a:rPr>
              <a:t>máy</a:t>
            </a:r>
            <a:r>
              <a:rPr lang="en-US" sz="2000" dirty="0">
                <a:latin typeface="+mn-lt"/>
                <a:cs typeface="Times New Roman" pitchFamily="18" charset="0"/>
              </a:rPr>
              <a:t> bay </a:t>
            </a:r>
            <a:r>
              <a:rPr lang="en-US" sz="2000" dirty="0" err="1">
                <a:latin typeface="+mn-lt"/>
                <a:cs typeface="Times New Roman" pitchFamily="18" charset="0"/>
              </a:rPr>
              <a:t>lên</a:t>
            </a:r>
            <a:r>
              <a:rPr lang="en-US" sz="2000" dirty="0">
                <a:latin typeface="+mn-lt"/>
                <a:cs typeface="Times New Roman" pitchFamily="18" charset="0"/>
              </a:rPr>
              <a:t> </a:t>
            </a:r>
            <a:r>
              <a:rPr lang="en-US" sz="2000" dirty="0" err="1">
                <a:latin typeface="+mn-lt"/>
                <a:cs typeface="Times New Roman" pitchFamily="18" charset="0"/>
              </a:rPr>
              <a:t>khu</a:t>
            </a:r>
            <a:r>
              <a:rPr lang="en-US" sz="2000" dirty="0">
                <a:latin typeface="+mn-lt"/>
                <a:cs typeface="Times New Roman" pitchFamily="18" charset="0"/>
              </a:rPr>
              <a:t> </a:t>
            </a:r>
            <a:r>
              <a:rPr lang="en-US" sz="2000" dirty="0" err="1">
                <a:latin typeface="+mn-lt"/>
                <a:cs typeface="Times New Roman" pitchFamily="18" charset="0"/>
              </a:rPr>
              <a:t>vực</a:t>
            </a:r>
            <a:r>
              <a:rPr lang="en-US" sz="2000" dirty="0">
                <a:latin typeface="+mn-lt"/>
                <a:cs typeface="Times New Roman" pitchFamily="18" charset="0"/>
              </a:rPr>
              <a:t> </a:t>
            </a:r>
            <a:r>
              <a:rPr lang="en-US" sz="2000" dirty="0" err="1">
                <a:latin typeface="+mn-lt"/>
                <a:cs typeface="Times New Roman" pitchFamily="18" charset="0"/>
              </a:rPr>
              <a:t>có</a:t>
            </a:r>
            <a:r>
              <a:rPr lang="en-US" sz="2000" dirty="0">
                <a:latin typeface="+mn-lt"/>
                <a:cs typeface="Times New Roman" pitchFamily="18" charset="0"/>
              </a:rPr>
              <a:t> </a:t>
            </a:r>
            <a:r>
              <a:rPr lang="en-US" sz="2000" dirty="0" err="1">
                <a:latin typeface="+mn-lt"/>
                <a:cs typeface="Times New Roman" pitchFamily="18" charset="0"/>
              </a:rPr>
              <a:t>cháy</a:t>
            </a:r>
            <a:r>
              <a:rPr lang="en-US" sz="2000" dirty="0">
                <a:latin typeface="+mn-lt"/>
                <a:cs typeface="Times New Roman" pitchFamily="18" charset="0"/>
              </a:rPr>
              <a:t> </a:t>
            </a:r>
            <a:r>
              <a:rPr lang="en-US" sz="2000" dirty="0" err="1" smtClean="0">
                <a:latin typeface="+mn-lt"/>
                <a:cs typeface="Times New Roman" pitchFamily="18" charset="0"/>
              </a:rPr>
              <a:t>rừng</a:t>
            </a:r>
            <a:r>
              <a:rPr lang="en-US" sz="2000" dirty="0" smtClean="0">
                <a:latin typeface="+mn-lt"/>
                <a:cs typeface="Times New Roman" pitchFamily="18" charset="0"/>
              </a:rPr>
              <a:t>.</a:t>
            </a: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Mỗi</a:t>
            </a:r>
            <a:r>
              <a:rPr lang="en-US" sz="2000" dirty="0" smtClean="0">
                <a:latin typeface="+mn-lt"/>
                <a:cs typeface="Times New Roman" pitchFamily="18" charset="0"/>
              </a:rPr>
              <a:t> </a:t>
            </a:r>
            <a:r>
              <a:rPr lang="en-US" sz="2000" dirty="0" err="1">
                <a:latin typeface="+mn-lt"/>
                <a:cs typeface="Times New Roman" pitchFamily="18" charset="0"/>
              </a:rPr>
              <a:t>nút</a:t>
            </a:r>
            <a:r>
              <a:rPr lang="en-US" sz="2000" dirty="0">
                <a:latin typeface="+mn-lt"/>
                <a:cs typeface="Times New Roman" pitchFamily="18" charset="0"/>
              </a:rPr>
              <a:t> </a:t>
            </a:r>
            <a:r>
              <a:rPr lang="en-US" sz="2000" dirty="0" err="1">
                <a:latin typeface="+mn-lt"/>
                <a:cs typeface="Times New Roman" pitchFamily="18" charset="0"/>
              </a:rPr>
              <a:t>đo</a:t>
            </a:r>
            <a:r>
              <a:rPr lang="en-US" sz="2000" dirty="0">
                <a:latin typeface="+mn-lt"/>
                <a:cs typeface="Times New Roman" pitchFamily="18" charset="0"/>
              </a:rPr>
              <a:t> </a:t>
            </a:r>
            <a:r>
              <a:rPr lang="en-US" sz="2000" dirty="0" err="1">
                <a:latin typeface="+mn-lt"/>
                <a:cs typeface="Times New Roman" pitchFamily="18" charset="0"/>
              </a:rPr>
              <a:t>nhiệt</a:t>
            </a:r>
            <a:r>
              <a:rPr lang="en-US" sz="2000" dirty="0">
                <a:latin typeface="+mn-lt"/>
                <a:cs typeface="Times New Roman" pitchFamily="18" charset="0"/>
              </a:rPr>
              <a:t> </a:t>
            </a:r>
            <a:r>
              <a:rPr lang="en-US" sz="2000" dirty="0" err="1" smtClean="0">
                <a:latin typeface="+mn-lt"/>
                <a:cs typeface="Times New Roman" pitchFamily="18" charset="0"/>
              </a:rPr>
              <a:t>độ</a:t>
            </a:r>
            <a:r>
              <a:rPr lang="en-US" sz="2000" dirty="0">
                <a:latin typeface="+mn-lt"/>
                <a:cs typeface="Times New Roman" pitchFamily="18" charset="0"/>
              </a:rPr>
              <a:t>.</a:t>
            </a:r>
            <a:endParaRPr lang="en-US"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Tạo</a:t>
            </a:r>
            <a:r>
              <a:rPr lang="en-US" sz="2000" dirty="0" smtClean="0">
                <a:latin typeface="+mn-lt"/>
                <a:cs typeface="Times New Roman" pitchFamily="18" charset="0"/>
              </a:rPr>
              <a:t> </a:t>
            </a:r>
            <a:r>
              <a:rPr lang="en-US" sz="2000" dirty="0" err="1">
                <a:latin typeface="+mn-lt"/>
                <a:cs typeface="Times New Roman" pitchFamily="18" charset="0"/>
              </a:rPr>
              <a:t>ra</a:t>
            </a:r>
            <a:r>
              <a:rPr lang="en-US" sz="2000" dirty="0">
                <a:latin typeface="+mn-lt"/>
                <a:cs typeface="Times New Roman" pitchFamily="18" charset="0"/>
              </a:rPr>
              <a:t> </a:t>
            </a:r>
            <a:r>
              <a:rPr lang="en-US" sz="2000" dirty="0" err="1">
                <a:latin typeface="+mn-lt"/>
                <a:cs typeface="Times New Roman" pitchFamily="18" charset="0"/>
              </a:rPr>
              <a:t>một</a:t>
            </a:r>
            <a:r>
              <a:rPr lang="en-US" sz="2000" dirty="0">
                <a:latin typeface="+mn-lt"/>
                <a:cs typeface="Times New Roman" pitchFamily="18" charset="0"/>
              </a:rPr>
              <a:t> “</a:t>
            </a:r>
            <a:r>
              <a:rPr lang="en-US" sz="2000" dirty="0" err="1">
                <a:latin typeface="+mn-lt"/>
                <a:cs typeface="Times New Roman" pitchFamily="18" charset="0"/>
              </a:rPr>
              <a:t>bản</a:t>
            </a:r>
            <a:r>
              <a:rPr lang="en-US" sz="2000" dirty="0">
                <a:latin typeface="+mn-lt"/>
                <a:cs typeface="Times New Roman" pitchFamily="18" charset="0"/>
              </a:rPr>
              <a:t> </a:t>
            </a:r>
            <a:r>
              <a:rPr lang="en-US" sz="2000" dirty="0" err="1">
                <a:latin typeface="+mn-lt"/>
                <a:cs typeface="Times New Roman" pitchFamily="18" charset="0"/>
              </a:rPr>
              <a:t>đồ</a:t>
            </a:r>
            <a:r>
              <a:rPr lang="en-US" sz="2000" dirty="0">
                <a:latin typeface="+mn-lt"/>
                <a:cs typeface="Times New Roman" pitchFamily="18" charset="0"/>
              </a:rPr>
              <a:t> </a:t>
            </a:r>
            <a:r>
              <a:rPr lang="en-US" sz="2000" dirty="0" err="1">
                <a:latin typeface="+mn-lt"/>
                <a:cs typeface="Times New Roman" pitchFamily="18" charset="0"/>
              </a:rPr>
              <a:t>nhiệt</a:t>
            </a:r>
            <a:r>
              <a:rPr lang="en-US" sz="2000" dirty="0">
                <a:latin typeface="+mn-lt"/>
                <a:cs typeface="Times New Roman" pitchFamily="18" charset="0"/>
              </a:rPr>
              <a:t> </a:t>
            </a:r>
            <a:r>
              <a:rPr lang="en-US" sz="2000" dirty="0" err="1">
                <a:latin typeface="+mn-lt"/>
                <a:cs typeface="Times New Roman" pitchFamily="18" charset="0"/>
              </a:rPr>
              <a:t>độ</a:t>
            </a:r>
            <a:r>
              <a:rPr lang="en-US" sz="2000" dirty="0" smtClean="0">
                <a:latin typeface="+mn-lt"/>
                <a:cs typeface="Times New Roman" pitchFamily="18" charset="0"/>
              </a:rPr>
              <a:t>”.</a:t>
            </a:r>
          </a:p>
        </p:txBody>
      </p:sp>
      <p:grpSp>
        <p:nvGrpSpPr>
          <p:cNvPr id="6" name="Group 9"/>
          <p:cNvGrpSpPr>
            <a:grpSpLocks/>
          </p:cNvGrpSpPr>
          <p:nvPr/>
        </p:nvGrpSpPr>
        <p:grpSpPr bwMode="auto">
          <a:xfrm>
            <a:off x="7073900" y="4267200"/>
            <a:ext cx="1917700" cy="1397000"/>
            <a:chOff x="833" y="568"/>
            <a:chExt cx="1051" cy="806"/>
          </a:xfrm>
        </p:grpSpPr>
        <p:pic>
          <p:nvPicPr>
            <p:cNvPr id="7" name="Picture 10" descr="SY00600_[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3" y="792"/>
              <a:ext cx="1051"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1"/>
            <p:cNvGrpSpPr>
              <a:grpSpLocks/>
            </p:cNvGrpSpPr>
            <p:nvPr/>
          </p:nvGrpSpPr>
          <p:grpSpPr bwMode="auto">
            <a:xfrm>
              <a:off x="937" y="568"/>
              <a:ext cx="307" cy="521"/>
              <a:chOff x="4032" y="1084"/>
              <a:chExt cx="307" cy="521"/>
            </a:xfrm>
          </p:grpSpPr>
          <p:sp>
            <p:nvSpPr>
              <p:cNvPr id="9" name="Freeform 12"/>
              <p:cNvSpPr>
                <a:spLocks/>
              </p:cNvSpPr>
              <p:nvPr/>
            </p:nvSpPr>
            <p:spPr bwMode="auto">
              <a:xfrm>
                <a:off x="4032" y="1084"/>
                <a:ext cx="307" cy="477"/>
              </a:xfrm>
              <a:custGeom>
                <a:avLst/>
                <a:gdLst>
                  <a:gd name="T0" fmla="*/ 1 w 614"/>
                  <a:gd name="T1" fmla="*/ 4 h 954"/>
                  <a:gd name="T2" fmla="*/ 1 w 614"/>
                  <a:gd name="T3" fmla="*/ 4 h 954"/>
                  <a:gd name="T4" fmla="*/ 1 w 614"/>
                  <a:gd name="T5" fmla="*/ 4 h 954"/>
                  <a:gd name="T6" fmla="*/ 1 w 614"/>
                  <a:gd name="T7" fmla="*/ 4 h 954"/>
                  <a:gd name="T8" fmla="*/ 2 w 614"/>
                  <a:gd name="T9" fmla="*/ 4 h 954"/>
                  <a:gd name="T10" fmla="*/ 2 w 614"/>
                  <a:gd name="T11" fmla="*/ 4 h 954"/>
                  <a:gd name="T12" fmla="*/ 3 w 614"/>
                  <a:gd name="T13" fmla="*/ 4 h 954"/>
                  <a:gd name="T14" fmla="*/ 3 w 614"/>
                  <a:gd name="T15" fmla="*/ 3 h 954"/>
                  <a:gd name="T16" fmla="*/ 3 w 614"/>
                  <a:gd name="T17" fmla="*/ 3 h 954"/>
                  <a:gd name="T18" fmla="*/ 3 w 614"/>
                  <a:gd name="T19" fmla="*/ 3 h 954"/>
                  <a:gd name="T20" fmla="*/ 3 w 614"/>
                  <a:gd name="T21" fmla="*/ 2 h 954"/>
                  <a:gd name="T22" fmla="*/ 3 w 614"/>
                  <a:gd name="T23" fmla="*/ 2 h 954"/>
                  <a:gd name="T24" fmla="*/ 2 w 614"/>
                  <a:gd name="T25" fmla="*/ 2 h 954"/>
                  <a:gd name="T26" fmla="*/ 2 w 614"/>
                  <a:gd name="T27" fmla="*/ 2 h 954"/>
                  <a:gd name="T28" fmla="*/ 1 w 614"/>
                  <a:gd name="T29" fmla="*/ 1 h 954"/>
                  <a:gd name="T30" fmla="*/ 1 w 614"/>
                  <a:gd name="T31" fmla="*/ 1 h 954"/>
                  <a:gd name="T32" fmla="*/ 1 w 614"/>
                  <a:gd name="T33" fmla="*/ 1 h 954"/>
                  <a:gd name="T34" fmla="*/ 1 w 614"/>
                  <a:gd name="T35" fmla="*/ 1 h 954"/>
                  <a:gd name="T36" fmla="*/ 1 w 614"/>
                  <a:gd name="T37" fmla="*/ 1 h 954"/>
                  <a:gd name="T38" fmla="*/ 1 w 614"/>
                  <a:gd name="T39" fmla="*/ 1 h 954"/>
                  <a:gd name="T40" fmla="*/ 1 w 614"/>
                  <a:gd name="T41" fmla="*/ 1 h 954"/>
                  <a:gd name="T42" fmla="*/ 1 w 614"/>
                  <a:gd name="T43" fmla="*/ 1 h 954"/>
                  <a:gd name="T44" fmla="*/ 1 w 614"/>
                  <a:gd name="T45" fmla="*/ 1 h 954"/>
                  <a:gd name="T46" fmla="*/ 1 w 614"/>
                  <a:gd name="T47" fmla="*/ 2 h 954"/>
                  <a:gd name="T48" fmla="*/ 1 w 614"/>
                  <a:gd name="T49" fmla="*/ 2 h 954"/>
                  <a:gd name="T50" fmla="*/ 1 w 614"/>
                  <a:gd name="T51" fmla="*/ 2 h 954"/>
                  <a:gd name="T52" fmla="*/ 1 w 614"/>
                  <a:gd name="T53" fmla="*/ 2 h 954"/>
                  <a:gd name="T54" fmla="*/ 2 w 614"/>
                  <a:gd name="T55" fmla="*/ 3 h 954"/>
                  <a:gd name="T56" fmla="*/ 2 w 614"/>
                  <a:gd name="T57" fmla="*/ 3 h 954"/>
                  <a:gd name="T58" fmla="*/ 2 w 614"/>
                  <a:gd name="T59" fmla="*/ 3 h 954"/>
                  <a:gd name="T60" fmla="*/ 1 w 614"/>
                  <a:gd name="T61" fmla="*/ 3 h 954"/>
                  <a:gd name="T62" fmla="*/ 1 w 614"/>
                  <a:gd name="T63" fmla="*/ 3 h 954"/>
                  <a:gd name="T64" fmla="*/ 1 w 614"/>
                  <a:gd name="T65" fmla="*/ 3 h 954"/>
                  <a:gd name="T66" fmla="*/ 1 w 614"/>
                  <a:gd name="T67" fmla="*/ 2 h 954"/>
                  <a:gd name="T68" fmla="*/ 1 w 614"/>
                  <a:gd name="T69" fmla="*/ 2 h 954"/>
                  <a:gd name="T70" fmla="*/ 1 w 614"/>
                  <a:gd name="T71" fmla="*/ 2 h 954"/>
                  <a:gd name="T72" fmla="*/ 1 w 614"/>
                  <a:gd name="T73" fmla="*/ 2 h 954"/>
                  <a:gd name="T74" fmla="*/ 1 w 614"/>
                  <a:gd name="T75" fmla="*/ 1 h 954"/>
                  <a:gd name="T76" fmla="*/ 1 w 614"/>
                  <a:gd name="T77" fmla="*/ 1 h 954"/>
                  <a:gd name="T78" fmla="*/ 1 w 614"/>
                  <a:gd name="T79" fmla="*/ 1 h 954"/>
                  <a:gd name="T80" fmla="*/ 1 w 614"/>
                  <a:gd name="T81" fmla="*/ 1 h 954"/>
                  <a:gd name="T82" fmla="*/ 1 w 614"/>
                  <a:gd name="T83" fmla="*/ 1 h 954"/>
                  <a:gd name="T84" fmla="*/ 1 w 614"/>
                  <a:gd name="T85" fmla="*/ 2 h 954"/>
                  <a:gd name="T86" fmla="*/ 1 w 614"/>
                  <a:gd name="T87" fmla="*/ 2 h 954"/>
                  <a:gd name="T88" fmla="*/ 1 w 614"/>
                  <a:gd name="T89" fmla="*/ 2 h 954"/>
                  <a:gd name="T90" fmla="*/ 1 w 614"/>
                  <a:gd name="T91" fmla="*/ 3 h 954"/>
                  <a:gd name="T92" fmla="*/ 1 w 614"/>
                  <a:gd name="T93" fmla="*/ 3 h 954"/>
                  <a:gd name="T94" fmla="*/ 1 w 614"/>
                  <a:gd name="T95" fmla="*/ 3 h 954"/>
                  <a:gd name="T96" fmla="*/ 1 w 614"/>
                  <a:gd name="T97" fmla="*/ 3 h 954"/>
                  <a:gd name="T98" fmla="*/ 1 w 614"/>
                  <a:gd name="T99" fmla="*/ 3 h 954"/>
                  <a:gd name="T100" fmla="*/ 1 w 614"/>
                  <a:gd name="T101" fmla="*/ 3 h 954"/>
                  <a:gd name="T102" fmla="*/ 1 w 614"/>
                  <a:gd name="T103" fmla="*/ 3 h 954"/>
                  <a:gd name="T104" fmla="*/ 1 w 614"/>
                  <a:gd name="T105" fmla="*/ 3 h 954"/>
                  <a:gd name="T106" fmla="*/ 0 w 614"/>
                  <a:gd name="T107" fmla="*/ 3 h 954"/>
                  <a:gd name="T108" fmla="*/ 0 w 614"/>
                  <a:gd name="T109" fmla="*/ 3 h 954"/>
                  <a:gd name="T110" fmla="*/ 1 w 614"/>
                  <a:gd name="T111" fmla="*/ 3 h 954"/>
                  <a:gd name="T112" fmla="*/ 1 w 614"/>
                  <a:gd name="T113" fmla="*/ 4 h 954"/>
                  <a:gd name="T114" fmla="*/ 1 w 614"/>
                  <a:gd name="T115" fmla="*/ 4 h 954"/>
                  <a:gd name="T116" fmla="*/ 1 w 614"/>
                  <a:gd name="T117" fmla="*/ 4 h 954"/>
                  <a:gd name="T118" fmla="*/ 1 w 614"/>
                  <a:gd name="T119" fmla="*/ 4 h 954"/>
                  <a:gd name="T120" fmla="*/ 1 w 614"/>
                  <a:gd name="T121" fmla="*/ 4 h 95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614"/>
                  <a:gd name="T184" fmla="*/ 0 h 954"/>
                  <a:gd name="T185" fmla="*/ 614 w 614"/>
                  <a:gd name="T186" fmla="*/ 954 h 95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614" h="954">
                    <a:moveTo>
                      <a:pt x="261" y="823"/>
                    </a:moveTo>
                    <a:lnTo>
                      <a:pt x="270" y="821"/>
                    </a:lnTo>
                    <a:lnTo>
                      <a:pt x="281" y="821"/>
                    </a:lnTo>
                    <a:lnTo>
                      <a:pt x="289" y="823"/>
                    </a:lnTo>
                    <a:lnTo>
                      <a:pt x="299" y="823"/>
                    </a:lnTo>
                    <a:lnTo>
                      <a:pt x="304" y="823"/>
                    </a:lnTo>
                    <a:lnTo>
                      <a:pt x="312" y="825"/>
                    </a:lnTo>
                    <a:lnTo>
                      <a:pt x="319" y="827"/>
                    </a:lnTo>
                    <a:lnTo>
                      <a:pt x="325" y="829"/>
                    </a:lnTo>
                    <a:lnTo>
                      <a:pt x="329" y="831"/>
                    </a:lnTo>
                    <a:lnTo>
                      <a:pt x="335" y="832"/>
                    </a:lnTo>
                    <a:lnTo>
                      <a:pt x="338" y="834"/>
                    </a:lnTo>
                    <a:lnTo>
                      <a:pt x="342" y="838"/>
                    </a:lnTo>
                    <a:lnTo>
                      <a:pt x="348" y="844"/>
                    </a:lnTo>
                    <a:lnTo>
                      <a:pt x="352" y="850"/>
                    </a:lnTo>
                    <a:lnTo>
                      <a:pt x="354" y="857"/>
                    </a:lnTo>
                    <a:lnTo>
                      <a:pt x="354" y="863"/>
                    </a:lnTo>
                    <a:lnTo>
                      <a:pt x="354" y="870"/>
                    </a:lnTo>
                    <a:lnTo>
                      <a:pt x="352" y="878"/>
                    </a:lnTo>
                    <a:lnTo>
                      <a:pt x="348" y="886"/>
                    </a:lnTo>
                    <a:lnTo>
                      <a:pt x="344" y="893"/>
                    </a:lnTo>
                    <a:lnTo>
                      <a:pt x="342" y="901"/>
                    </a:lnTo>
                    <a:lnTo>
                      <a:pt x="338" y="908"/>
                    </a:lnTo>
                    <a:lnTo>
                      <a:pt x="333" y="916"/>
                    </a:lnTo>
                    <a:lnTo>
                      <a:pt x="329" y="924"/>
                    </a:lnTo>
                    <a:lnTo>
                      <a:pt x="327" y="929"/>
                    </a:lnTo>
                    <a:lnTo>
                      <a:pt x="323" y="935"/>
                    </a:lnTo>
                    <a:lnTo>
                      <a:pt x="321" y="939"/>
                    </a:lnTo>
                    <a:lnTo>
                      <a:pt x="319" y="945"/>
                    </a:lnTo>
                    <a:lnTo>
                      <a:pt x="319" y="948"/>
                    </a:lnTo>
                    <a:lnTo>
                      <a:pt x="321" y="952"/>
                    </a:lnTo>
                    <a:lnTo>
                      <a:pt x="325" y="954"/>
                    </a:lnTo>
                    <a:lnTo>
                      <a:pt x="329" y="954"/>
                    </a:lnTo>
                    <a:lnTo>
                      <a:pt x="333" y="954"/>
                    </a:lnTo>
                    <a:lnTo>
                      <a:pt x="337" y="954"/>
                    </a:lnTo>
                    <a:lnTo>
                      <a:pt x="340" y="952"/>
                    </a:lnTo>
                    <a:lnTo>
                      <a:pt x="346" y="952"/>
                    </a:lnTo>
                    <a:lnTo>
                      <a:pt x="352" y="952"/>
                    </a:lnTo>
                    <a:lnTo>
                      <a:pt x="357" y="950"/>
                    </a:lnTo>
                    <a:lnTo>
                      <a:pt x="363" y="946"/>
                    </a:lnTo>
                    <a:lnTo>
                      <a:pt x="371" y="945"/>
                    </a:lnTo>
                    <a:lnTo>
                      <a:pt x="380" y="943"/>
                    </a:lnTo>
                    <a:lnTo>
                      <a:pt x="390" y="941"/>
                    </a:lnTo>
                    <a:lnTo>
                      <a:pt x="397" y="937"/>
                    </a:lnTo>
                    <a:lnTo>
                      <a:pt x="409" y="933"/>
                    </a:lnTo>
                    <a:lnTo>
                      <a:pt x="418" y="927"/>
                    </a:lnTo>
                    <a:lnTo>
                      <a:pt x="430" y="924"/>
                    </a:lnTo>
                    <a:lnTo>
                      <a:pt x="439" y="918"/>
                    </a:lnTo>
                    <a:lnTo>
                      <a:pt x="451" y="914"/>
                    </a:lnTo>
                    <a:lnTo>
                      <a:pt x="458" y="907"/>
                    </a:lnTo>
                    <a:lnTo>
                      <a:pt x="468" y="901"/>
                    </a:lnTo>
                    <a:lnTo>
                      <a:pt x="477" y="895"/>
                    </a:lnTo>
                    <a:lnTo>
                      <a:pt x="487" y="889"/>
                    </a:lnTo>
                    <a:lnTo>
                      <a:pt x="494" y="882"/>
                    </a:lnTo>
                    <a:lnTo>
                      <a:pt x="502" y="874"/>
                    </a:lnTo>
                    <a:lnTo>
                      <a:pt x="509" y="865"/>
                    </a:lnTo>
                    <a:lnTo>
                      <a:pt x="519" y="859"/>
                    </a:lnTo>
                    <a:lnTo>
                      <a:pt x="525" y="850"/>
                    </a:lnTo>
                    <a:lnTo>
                      <a:pt x="532" y="842"/>
                    </a:lnTo>
                    <a:lnTo>
                      <a:pt x="540" y="834"/>
                    </a:lnTo>
                    <a:lnTo>
                      <a:pt x="546" y="827"/>
                    </a:lnTo>
                    <a:lnTo>
                      <a:pt x="551" y="817"/>
                    </a:lnTo>
                    <a:lnTo>
                      <a:pt x="557" y="808"/>
                    </a:lnTo>
                    <a:lnTo>
                      <a:pt x="563" y="798"/>
                    </a:lnTo>
                    <a:lnTo>
                      <a:pt x="568" y="789"/>
                    </a:lnTo>
                    <a:lnTo>
                      <a:pt x="572" y="779"/>
                    </a:lnTo>
                    <a:lnTo>
                      <a:pt x="578" y="770"/>
                    </a:lnTo>
                    <a:lnTo>
                      <a:pt x="582" y="760"/>
                    </a:lnTo>
                    <a:lnTo>
                      <a:pt x="587" y="751"/>
                    </a:lnTo>
                    <a:lnTo>
                      <a:pt x="591" y="741"/>
                    </a:lnTo>
                    <a:lnTo>
                      <a:pt x="595" y="730"/>
                    </a:lnTo>
                    <a:lnTo>
                      <a:pt x="597" y="720"/>
                    </a:lnTo>
                    <a:lnTo>
                      <a:pt x="601" y="711"/>
                    </a:lnTo>
                    <a:lnTo>
                      <a:pt x="604" y="699"/>
                    </a:lnTo>
                    <a:lnTo>
                      <a:pt x="606" y="690"/>
                    </a:lnTo>
                    <a:lnTo>
                      <a:pt x="608" y="680"/>
                    </a:lnTo>
                    <a:lnTo>
                      <a:pt x="612" y="671"/>
                    </a:lnTo>
                    <a:lnTo>
                      <a:pt x="612" y="659"/>
                    </a:lnTo>
                    <a:lnTo>
                      <a:pt x="614" y="648"/>
                    </a:lnTo>
                    <a:lnTo>
                      <a:pt x="614" y="639"/>
                    </a:lnTo>
                    <a:lnTo>
                      <a:pt x="614" y="629"/>
                    </a:lnTo>
                    <a:lnTo>
                      <a:pt x="614" y="618"/>
                    </a:lnTo>
                    <a:lnTo>
                      <a:pt x="614" y="608"/>
                    </a:lnTo>
                    <a:lnTo>
                      <a:pt x="614" y="597"/>
                    </a:lnTo>
                    <a:lnTo>
                      <a:pt x="614" y="587"/>
                    </a:lnTo>
                    <a:lnTo>
                      <a:pt x="614" y="578"/>
                    </a:lnTo>
                    <a:lnTo>
                      <a:pt x="612" y="568"/>
                    </a:lnTo>
                    <a:lnTo>
                      <a:pt x="610" y="557"/>
                    </a:lnTo>
                    <a:lnTo>
                      <a:pt x="610" y="547"/>
                    </a:lnTo>
                    <a:lnTo>
                      <a:pt x="606" y="538"/>
                    </a:lnTo>
                    <a:lnTo>
                      <a:pt x="604" y="528"/>
                    </a:lnTo>
                    <a:lnTo>
                      <a:pt x="603" y="519"/>
                    </a:lnTo>
                    <a:lnTo>
                      <a:pt x="601" y="511"/>
                    </a:lnTo>
                    <a:lnTo>
                      <a:pt x="595" y="502"/>
                    </a:lnTo>
                    <a:lnTo>
                      <a:pt x="593" y="492"/>
                    </a:lnTo>
                    <a:lnTo>
                      <a:pt x="587" y="483"/>
                    </a:lnTo>
                    <a:lnTo>
                      <a:pt x="585" y="475"/>
                    </a:lnTo>
                    <a:lnTo>
                      <a:pt x="580" y="468"/>
                    </a:lnTo>
                    <a:lnTo>
                      <a:pt x="574" y="458"/>
                    </a:lnTo>
                    <a:lnTo>
                      <a:pt x="570" y="450"/>
                    </a:lnTo>
                    <a:lnTo>
                      <a:pt x="565" y="445"/>
                    </a:lnTo>
                    <a:lnTo>
                      <a:pt x="559" y="437"/>
                    </a:lnTo>
                    <a:lnTo>
                      <a:pt x="553" y="428"/>
                    </a:lnTo>
                    <a:lnTo>
                      <a:pt x="546" y="422"/>
                    </a:lnTo>
                    <a:lnTo>
                      <a:pt x="540" y="416"/>
                    </a:lnTo>
                    <a:lnTo>
                      <a:pt x="532" y="411"/>
                    </a:lnTo>
                    <a:lnTo>
                      <a:pt x="525" y="403"/>
                    </a:lnTo>
                    <a:lnTo>
                      <a:pt x="517" y="399"/>
                    </a:lnTo>
                    <a:lnTo>
                      <a:pt x="509" y="393"/>
                    </a:lnTo>
                    <a:lnTo>
                      <a:pt x="502" y="388"/>
                    </a:lnTo>
                    <a:lnTo>
                      <a:pt x="492" y="384"/>
                    </a:lnTo>
                    <a:lnTo>
                      <a:pt x="485" y="376"/>
                    </a:lnTo>
                    <a:lnTo>
                      <a:pt x="479" y="371"/>
                    </a:lnTo>
                    <a:lnTo>
                      <a:pt x="471" y="365"/>
                    </a:lnTo>
                    <a:lnTo>
                      <a:pt x="464" y="357"/>
                    </a:lnTo>
                    <a:lnTo>
                      <a:pt x="456" y="352"/>
                    </a:lnTo>
                    <a:lnTo>
                      <a:pt x="451" y="346"/>
                    </a:lnTo>
                    <a:lnTo>
                      <a:pt x="443" y="338"/>
                    </a:lnTo>
                    <a:lnTo>
                      <a:pt x="437" y="331"/>
                    </a:lnTo>
                    <a:lnTo>
                      <a:pt x="432" y="323"/>
                    </a:lnTo>
                    <a:lnTo>
                      <a:pt x="426" y="315"/>
                    </a:lnTo>
                    <a:lnTo>
                      <a:pt x="420" y="308"/>
                    </a:lnTo>
                    <a:lnTo>
                      <a:pt x="414" y="300"/>
                    </a:lnTo>
                    <a:lnTo>
                      <a:pt x="409" y="293"/>
                    </a:lnTo>
                    <a:lnTo>
                      <a:pt x="405" y="287"/>
                    </a:lnTo>
                    <a:lnTo>
                      <a:pt x="399" y="277"/>
                    </a:lnTo>
                    <a:lnTo>
                      <a:pt x="395" y="270"/>
                    </a:lnTo>
                    <a:lnTo>
                      <a:pt x="390" y="260"/>
                    </a:lnTo>
                    <a:lnTo>
                      <a:pt x="386" y="253"/>
                    </a:lnTo>
                    <a:lnTo>
                      <a:pt x="380" y="243"/>
                    </a:lnTo>
                    <a:lnTo>
                      <a:pt x="378" y="238"/>
                    </a:lnTo>
                    <a:lnTo>
                      <a:pt x="373" y="228"/>
                    </a:lnTo>
                    <a:lnTo>
                      <a:pt x="371" y="220"/>
                    </a:lnTo>
                    <a:lnTo>
                      <a:pt x="365" y="211"/>
                    </a:lnTo>
                    <a:lnTo>
                      <a:pt x="363" y="203"/>
                    </a:lnTo>
                    <a:lnTo>
                      <a:pt x="359" y="194"/>
                    </a:lnTo>
                    <a:lnTo>
                      <a:pt x="356" y="186"/>
                    </a:lnTo>
                    <a:lnTo>
                      <a:pt x="354" y="179"/>
                    </a:lnTo>
                    <a:lnTo>
                      <a:pt x="352" y="171"/>
                    </a:lnTo>
                    <a:lnTo>
                      <a:pt x="348" y="163"/>
                    </a:lnTo>
                    <a:lnTo>
                      <a:pt x="346" y="156"/>
                    </a:lnTo>
                    <a:lnTo>
                      <a:pt x="344" y="146"/>
                    </a:lnTo>
                    <a:lnTo>
                      <a:pt x="340" y="139"/>
                    </a:lnTo>
                    <a:lnTo>
                      <a:pt x="338" y="131"/>
                    </a:lnTo>
                    <a:lnTo>
                      <a:pt x="337" y="124"/>
                    </a:lnTo>
                    <a:lnTo>
                      <a:pt x="333" y="116"/>
                    </a:lnTo>
                    <a:lnTo>
                      <a:pt x="331" y="108"/>
                    </a:lnTo>
                    <a:lnTo>
                      <a:pt x="329" y="101"/>
                    </a:lnTo>
                    <a:lnTo>
                      <a:pt x="329" y="95"/>
                    </a:lnTo>
                    <a:lnTo>
                      <a:pt x="327" y="87"/>
                    </a:lnTo>
                    <a:lnTo>
                      <a:pt x="325" y="80"/>
                    </a:lnTo>
                    <a:lnTo>
                      <a:pt x="323" y="72"/>
                    </a:lnTo>
                    <a:lnTo>
                      <a:pt x="323" y="68"/>
                    </a:lnTo>
                    <a:lnTo>
                      <a:pt x="321" y="61"/>
                    </a:lnTo>
                    <a:lnTo>
                      <a:pt x="319" y="55"/>
                    </a:lnTo>
                    <a:lnTo>
                      <a:pt x="319" y="49"/>
                    </a:lnTo>
                    <a:lnTo>
                      <a:pt x="319" y="44"/>
                    </a:lnTo>
                    <a:lnTo>
                      <a:pt x="318" y="38"/>
                    </a:lnTo>
                    <a:lnTo>
                      <a:pt x="318" y="34"/>
                    </a:lnTo>
                    <a:lnTo>
                      <a:pt x="316" y="29"/>
                    </a:lnTo>
                    <a:lnTo>
                      <a:pt x="316" y="25"/>
                    </a:lnTo>
                    <a:lnTo>
                      <a:pt x="314" y="17"/>
                    </a:lnTo>
                    <a:lnTo>
                      <a:pt x="314" y="11"/>
                    </a:lnTo>
                    <a:lnTo>
                      <a:pt x="314" y="6"/>
                    </a:lnTo>
                    <a:lnTo>
                      <a:pt x="314" y="2"/>
                    </a:lnTo>
                    <a:lnTo>
                      <a:pt x="314" y="0"/>
                    </a:lnTo>
                    <a:lnTo>
                      <a:pt x="312" y="0"/>
                    </a:lnTo>
                    <a:lnTo>
                      <a:pt x="310" y="6"/>
                    </a:lnTo>
                    <a:lnTo>
                      <a:pt x="308" y="10"/>
                    </a:lnTo>
                    <a:lnTo>
                      <a:pt x="306" y="15"/>
                    </a:lnTo>
                    <a:lnTo>
                      <a:pt x="304" y="19"/>
                    </a:lnTo>
                    <a:lnTo>
                      <a:pt x="302" y="27"/>
                    </a:lnTo>
                    <a:lnTo>
                      <a:pt x="300" y="34"/>
                    </a:lnTo>
                    <a:lnTo>
                      <a:pt x="299" y="42"/>
                    </a:lnTo>
                    <a:lnTo>
                      <a:pt x="297" y="46"/>
                    </a:lnTo>
                    <a:lnTo>
                      <a:pt x="295" y="49"/>
                    </a:lnTo>
                    <a:lnTo>
                      <a:pt x="295" y="55"/>
                    </a:lnTo>
                    <a:lnTo>
                      <a:pt x="295" y="61"/>
                    </a:lnTo>
                    <a:lnTo>
                      <a:pt x="293" y="65"/>
                    </a:lnTo>
                    <a:lnTo>
                      <a:pt x="291" y="70"/>
                    </a:lnTo>
                    <a:lnTo>
                      <a:pt x="289" y="74"/>
                    </a:lnTo>
                    <a:lnTo>
                      <a:pt x="289" y="80"/>
                    </a:lnTo>
                    <a:lnTo>
                      <a:pt x="287" y="86"/>
                    </a:lnTo>
                    <a:lnTo>
                      <a:pt x="285" y="91"/>
                    </a:lnTo>
                    <a:lnTo>
                      <a:pt x="285" y="97"/>
                    </a:lnTo>
                    <a:lnTo>
                      <a:pt x="285" y="105"/>
                    </a:lnTo>
                    <a:lnTo>
                      <a:pt x="283" y="108"/>
                    </a:lnTo>
                    <a:lnTo>
                      <a:pt x="281" y="114"/>
                    </a:lnTo>
                    <a:lnTo>
                      <a:pt x="280" y="122"/>
                    </a:lnTo>
                    <a:lnTo>
                      <a:pt x="280" y="127"/>
                    </a:lnTo>
                    <a:lnTo>
                      <a:pt x="278" y="133"/>
                    </a:lnTo>
                    <a:lnTo>
                      <a:pt x="276" y="141"/>
                    </a:lnTo>
                    <a:lnTo>
                      <a:pt x="276" y="146"/>
                    </a:lnTo>
                    <a:lnTo>
                      <a:pt x="276" y="154"/>
                    </a:lnTo>
                    <a:lnTo>
                      <a:pt x="274" y="160"/>
                    </a:lnTo>
                    <a:lnTo>
                      <a:pt x="272" y="167"/>
                    </a:lnTo>
                    <a:lnTo>
                      <a:pt x="272" y="173"/>
                    </a:lnTo>
                    <a:lnTo>
                      <a:pt x="272" y="181"/>
                    </a:lnTo>
                    <a:lnTo>
                      <a:pt x="270" y="188"/>
                    </a:lnTo>
                    <a:lnTo>
                      <a:pt x="270" y="196"/>
                    </a:lnTo>
                    <a:lnTo>
                      <a:pt x="270" y="203"/>
                    </a:lnTo>
                    <a:lnTo>
                      <a:pt x="270" y="211"/>
                    </a:lnTo>
                    <a:lnTo>
                      <a:pt x="268" y="219"/>
                    </a:lnTo>
                    <a:lnTo>
                      <a:pt x="268" y="226"/>
                    </a:lnTo>
                    <a:lnTo>
                      <a:pt x="268" y="232"/>
                    </a:lnTo>
                    <a:lnTo>
                      <a:pt x="268" y="239"/>
                    </a:lnTo>
                    <a:lnTo>
                      <a:pt x="268" y="247"/>
                    </a:lnTo>
                    <a:lnTo>
                      <a:pt x="268" y="255"/>
                    </a:lnTo>
                    <a:lnTo>
                      <a:pt x="268" y="262"/>
                    </a:lnTo>
                    <a:lnTo>
                      <a:pt x="268" y="272"/>
                    </a:lnTo>
                    <a:lnTo>
                      <a:pt x="268" y="279"/>
                    </a:lnTo>
                    <a:lnTo>
                      <a:pt x="268" y="287"/>
                    </a:lnTo>
                    <a:lnTo>
                      <a:pt x="268" y="295"/>
                    </a:lnTo>
                    <a:lnTo>
                      <a:pt x="270" y="302"/>
                    </a:lnTo>
                    <a:lnTo>
                      <a:pt x="270" y="310"/>
                    </a:lnTo>
                    <a:lnTo>
                      <a:pt x="272" y="319"/>
                    </a:lnTo>
                    <a:lnTo>
                      <a:pt x="274" y="327"/>
                    </a:lnTo>
                    <a:lnTo>
                      <a:pt x="276" y="334"/>
                    </a:lnTo>
                    <a:lnTo>
                      <a:pt x="276" y="342"/>
                    </a:lnTo>
                    <a:lnTo>
                      <a:pt x="276" y="350"/>
                    </a:lnTo>
                    <a:lnTo>
                      <a:pt x="278" y="357"/>
                    </a:lnTo>
                    <a:lnTo>
                      <a:pt x="280" y="365"/>
                    </a:lnTo>
                    <a:lnTo>
                      <a:pt x="281" y="373"/>
                    </a:lnTo>
                    <a:lnTo>
                      <a:pt x="285" y="380"/>
                    </a:lnTo>
                    <a:lnTo>
                      <a:pt x="287" y="388"/>
                    </a:lnTo>
                    <a:lnTo>
                      <a:pt x="289" y="395"/>
                    </a:lnTo>
                    <a:lnTo>
                      <a:pt x="293" y="401"/>
                    </a:lnTo>
                    <a:lnTo>
                      <a:pt x="295" y="409"/>
                    </a:lnTo>
                    <a:lnTo>
                      <a:pt x="297" y="414"/>
                    </a:lnTo>
                    <a:lnTo>
                      <a:pt x="300" y="422"/>
                    </a:lnTo>
                    <a:lnTo>
                      <a:pt x="302" y="428"/>
                    </a:lnTo>
                    <a:lnTo>
                      <a:pt x="306" y="435"/>
                    </a:lnTo>
                    <a:lnTo>
                      <a:pt x="310" y="441"/>
                    </a:lnTo>
                    <a:lnTo>
                      <a:pt x="314" y="449"/>
                    </a:lnTo>
                    <a:lnTo>
                      <a:pt x="316" y="454"/>
                    </a:lnTo>
                    <a:lnTo>
                      <a:pt x="319" y="460"/>
                    </a:lnTo>
                    <a:lnTo>
                      <a:pt x="323" y="466"/>
                    </a:lnTo>
                    <a:lnTo>
                      <a:pt x="327" y="471"/>
                    </a:lnTo>
                    <a:lnTo>
                      <a:pt x="329" y="477"/>
                    </a:lnTo>
                    <a:lnTo>
                      <a:pt x="335" y="483"/>
                    </a:lnTo>
                    <a:lnTo>
                      <a:pt x="338" y="488"/>
                    </a:lnTo>
                    <a:lnTo>
                      <a:pt x="342" y="494"/>
                    </a:lnTo>
                    <a:lnTo>
                      <a:pt x="344" y="500"/>
                    </a:lnTo>
                    <a:lnTo>
                      <a:pt x="350" y="506"/>
                    </a:lnTo>
                    <a:lnTo>
                      <a:pt x="354" y="509"/>
                    </a:lnTo>
                    <a:lnTo>
                      <a:pt x="357" y="515"/>
                    </a:lnTo>
                    <a:lnTo>
                      <a:pt x="361" y="519"/>
                    </a:lnTo>
                    <a:lnTo>
                      <a:pt x="365" y="525"/>
                    </a:lnTo>
                    <a:lnTo>
                      <a:pt x="369" y="528"/>
                    </a:lnTo>
                    <a:lnTo>
                      <a:pt x="373" y="534"/>
                    </a:lnTo>
                    <a:lnTo>
                      <a:pt x="380" y="542"/>
                    </a:lnTo>
                    <a:lnTo>
                      <a:pt x="388" y="549"/>
                    </a:lnTo>
                    <a:lnTo>
                      <a:pt x="395" y="557"/>
                    </a:lnTo>
                    <a:lnTo>
                      <a:pt x="403" y="564"/>
                    </a:lnTo>
                    <a:lnTo>
                      <a:pt x="409" y="570"/>
                    </a:lnTo>
                    <a:lnTo>
                      <a:pt x="414" y="576"/>
                    </a:lnTo>
                    <a:lnTo>
                      <a:pt x="422" y="582"/>
                    </a:lnTo>
                    <a:lnTo>
                      <a:pt x="428" y="587"/>
                    </a:lnTo>
                    <a:lnTo>
                      <a:pt x="433" y="591"/>
                    </a:lnTo>
                    <a:lnTo>
                      <a:pt x="437" y="595"/>
                    </a:lnTo>
                    <a:lnTo>
                      <a:pt x="441" y="599"/>
                    </a:lnTo>
                    <a:lnTo>
                      <a:pt x="445" y="602"/>
                    </a:lnTo>
                    <a:lnTo>
                      <a:pt x="451" y="604"/>
                    </a:lnTo>
                    <a:lnTo>
                      <a:pt x="452" y="606"/>
                    </a:lnTo>
                    <a:lnTo>
                      <a:pt x="451" y="606"/>
                    </a:lnTo>
                    <a:lnTo>
                      <a:pt x="443" y="604"/>
                    </a:lnTo>
                    <a:lnTo>
                      <a:pt x="439" y="602"/>
                    </a:lnTo>
                    <a:lnTo>
                      <a:pt x="433" y="601"/>
                    </a:lnTo>
                    <a:lnTo>
                      <a:pt x="428" y="599"/>
                    </a:lnTo>
                    <a:lnTo>
                      <a:pt x="422" y="597"/>
                    </a:lnTo>
                    <a:lnTo>
                      <a:pt x="414" y="595"/>
                    </a:lnTo>
                    <a:lnTo>
                      <a:pt x="407" y="591"/>
                    </a:lnTo>
                    <a:lnTo>
                      <a:pt x="397" y="587"/>
                    </a:lnTo>
                    <a:lnTo>
                      <a:pt x="390" y="585"/>
                    </a:lnTo>
                    <a:lnTo>
                      <a:pt x="384" y="582"/>
                    </a:lnTo>
                    <a:lnTo>
                      <a:pt x="380" y="580"/>
                    </a:lnTo>
                    <a:lnTo>
                      <a:pt x="375" y="578"/>
                    </a:lnTo>
                    <a:lnTo>
                      <a:pt x="371" y="576"/>
                    </a:lnTo>
                    <a:lnTo>
                      <a:pt x="365" y="574"/>
                    </a:lnTo>
                    <a:lnTo>
                      <a:pt x="361" y="572"/>
                    </a:lnTo>
                    <a:lnTo>
                      <a:pt x="356" y="570"/>
                    </a:lnTo>
                    <a:lnTo>
                      <a:pt x="352" y="568"/>
                    </a:lnTo>
                    <a:lnTo>
                      <a:pt x="344" y="564"/>
                    </a:lnTo>
                    <a:lnTo>
                      <a:pt x="340" y="561"/>
                    </a:lnTo>
                    <a:lnTo>
                      <a:pt x="335" y="557"/>
                    </a:lnTo>
                    <a:lnTo>
                      <a:pt x="329" y="555"/>
                    </a:lnTo>
                    <a:lnTo>
                      <a:pt x="325" y="551"/>
                    </a:lnTo>
                    <a:lnTo>
                      <a:pt x="319" y="547"/>
                    </a:lnTo>
                    <a:lnTo>
                      <a:pt x="314" y="544"/>
                    </a:lnTo>
                    <a:lnTo>
                      <a:pt x="310" y="542"/>
                    </a:lnTo>
                    <a:lnTo>
                      <a:pt x="302" y="538"/>
                    </a:lnTo>
                    <a:lnTo>
                      <a:pt x="299" y="534"/>
                    </a:lnTo>
                    <a:lnTo>
                      <a:pt x="293" y="530"/>
                    </a:lnTo>
                    <a:lnTo>
                      <a:pt x="287" y="526"/>
                    </a:lnTo>
                    <a:lnTo>
                      <a:pt x="283" y="523"/>
                    </a:lnTo>
                    <a:lnTo>
                      <a:pt x="278" y="517"/>
                    </a:lnTo>
                    <a:lnTo>
                      <a:pt x="272" y="513"/>
                    </a:lnTo>
                    <a:lnTo>
                      <a:pt x="268" y="509"/>
                    </a:lnTo>
                    <a:lnTo>
                      <a:pt x="262" y="506"/>
                    </a:lnTo>
                    <a:lnTo>
                      <a:pt x="259" y="500"/>
                    </a:lnTo>
                    <a:lnTo>
                      <a:pt x="253" y="494"/>
                    </a:lnTo>
                    <a:lnTo>
                      <a:pt x="249" y="490"/>
                    </a:lnTo>
                    <a:lnTo>
                      <a:pt x="243" y="485"/>
                    </a:lnTo>
                    <a:lnTo>
                      <a:pt x="240" y="481"/>
                    </a:lnTo>
                    <a:lnTo>
                      <a:pt x="234" y="475"/>
                    </a:lnTo>
                    <a:lnTo>
                      <a:pt x="232" y="469"/>
                    </a:lnTo>
                    <a:lnTo>
                      <a:pt x="226" y="464"/>
                    </a:lnTo>
                    <a:lnTo>
                      <a:pt x="223" y="458"/>
                    </a:lnTo>
                    <a:lnTo>
                      <a:pt x="219" y="452"/>
                    </a:lnTo>
                    <a:lnTo>
                      <a:pt x="215" y="447"/>
                    </a:lnTo>
                    <a:lnTo>
                      <a:pt x="211" y="439"/>
                    </a:lnTo>
                    <a:lnTo>
                      <a:pt x="207" y="433"/>
                    </a:lnTo>
                    <a:lnTo>
                      <a:pt x="205" y="428"/>
                    </a:lnTo>
                    <a:lnTo>
                      <a:pt x="204" y="422"/>
                    </a:lnTo>
                    <a:lnTo>
                      <a:pt x="200" y="414"/>
                    </a:lnTo>
                    <a:lnTo>
                      <a:pt x="196" y="409"/>
                    </a:lnTo>
                    <a:lnTo>
                      <a:pt x="194" y="401"/>
                    </a:lnTo>
                    <a:lnTo>
                      <a:pt x="190" y="393"/>
                    </a:lnTo>
                    <a:lnTo>
                      <a:pt x="188" y="388"/>
                    </a:lnTo>
                    <a:lnTo>
                      <a:pt x="186" y="382"/>
                    </a:lnTo>
                    <a:lnTo>
                      <a:pt x="185" y="374"/>
                    </a:lnTo>
                    <a:lnTo>
                      <a:pt x="183" y="369"/>
                    </a:lnTo>
                    <a:lnTo>
                      <a:pt x="181" y="361"/>
                    </a:lnTo>
                    <a:lnTo>
                      <a:pt x="179" y="355"/>
                    </a:lnTo>
                    <a:lnTo>
                      <a:pt x="177" y="348"/>
                    </a:lnTo>
                    <a:lnTo>
                      <a:pt x="175" y="342"/>
                    </a:lnTo>
                    <a:lnTo>
                      <a:pt x="173" y="334"/>
                    </a:lnTo>
                    <a:lnTo>
                      <a:pt x="173" y="329"/>
                    </a:lnTo>
                    <a:lnTo>
                      <a:pt x="171" y="323"/>
                    </a:lnTo>
                    <a:lnTo>
                      <a:pt x="171" y="317"/>
                    </a:lnTo>
                    <a:lnTo>
                      <a:pt x="169" y="310"/>
                    </a:lnTo>
                    <a:lnTo>
                      <a:pt x="167" y="304"/>
                    </a:lnTo>
                    <a:lnTo>
                      <a:pt x="166" y="298"/>
                    </a:lnTo>
                    <a:lnTo>
                      <a:pt x="166" y="291"/>
                    </a:lnTo>
                    <a:lnTo>
                      <a:pt x="166" y="285"/>
                    </a:lnTo>
                    <a:lnTo>
                      <a:pt x="164" y="279"/>
                    </a:lnTo>
                    <a:lnTo>
                      <a:pt x="164" y="274"/>
                    </a:lnTo>
                    <a:lnTo>
                      <a:pt x="164" y="268"/>
                    </a:lnTo>
                    <a:lnTo>
                      <a:pt x="164" y="262"/>
                    </a:lnTo>
                    <a:lnTo>
                      <a:pt x="164" y="257"/>
                    </a:lnTo>
                    <a:lnTo>
                      <a:pt x="164" y="251"/>
                    </a:lnTo>
                    <a:lnTo>
                      <a:pt x="164" y="245"/>
                    </a:lnTo>
                    <a:lnTo>
                      <a:pt x="164" y="239"/>
                    </a:lnTo>
                    <a:lnTo>
                      <a:pt x="164" y="236"/>
                    </a:lnTo>
                    <a:lnTo>
                      <a:pt x="164" y="230"/>
                    </a:lnTo>
                    <a:lnTo>
                      <a:pt x="164" y="226"/>
                    </a:lnTo>
                    <a:lnTo>
                      <a:pt x="164" y="220"/>
                    </a:lnTo>
                    <a:lnTo>
                      <a:pt x="164" y="215"/>
                    </a:lnTo>
                    <a:lnTo>
                      <a:pt x="164" y="211"/>
                    </a:lnTo>
                    <a:lnTo>
                      <a:pt x="164" y="205"/>
                    </a:lnTo>
                    <a:lnTo>
                      <a:pt x="164" y="196"/>
                    </a:lnTo>
                    <a:lnTo>
                      <a:pt x="164" y="188"/>
                    </a:lnTo>
                    <a:lnTo>
                      <a:pt x="164" y="179"/>
                    </a:lnTo>
                    <a:lnTo>
                      <a:pt x="166" y="173"/>
                    </a:lnTo>
                    <a:lnTo>
                      <a:pt x="166" y="165"/>
                    </a:lnTo>
                    <a:lnTo>
                      <a:pt x="167" y="160"/>
                    </a:lnTo>
                    <a:lnTo>
                      <a:pt x="167" y="152"/>
                    </a:lnTo>
                    <a:lnTo>
                      <a:pt x="169" y="148"/>
                    </a:lnTo>
                    <a:lnTo>
                      <a:pt x="169" y="143"/>
                    </a:lnTo>
                    <a:lnTo>
                      <a:pt x="171" y="141"/>
                    </a:lnTo>
                    <a:lnTo>
                      <a:pt x="171" y="135"/>
                    </a:lnTo>
                    <a:lnTo>
                      <a:pt x="173" y="135"/>
                    </a:lnTo>
                    <a:lnTo>
                      <a:pt x="171" y="137"/>
                    </a:lnTo>
                    <a:lnTo>
                      <a:pt x="167" y="143"/>
                    </a:lnTo>
                    <a:lnTo>
                      <a:pt x="164" y="148"/>
                    </a:lnTo>
                    <a:lnTo>
                      <a:pt x="162" y="154"/>
                    </a:lnTo>
                    <a:lnTo>
                      <a:pt x="158" y="160"/>
                    </a:lnTo>
                    <a:lnTo>
                      <a:pt x="156" y="169"/>
                    </a:lnTo>
                    <a:lnTo>
                      <a:pt x="152" y="177"/>
                    </a:lnTo>
                    <a:lnTo>
                      <a:pt x="147" y="186"/>
                    </a:lnTo>
                    <a:lnTo>
                      <a:pt x="145" y="192"/>
                    </a:lnTo>
                    <a:lnTo>
                      <a:pt x="143" y="196"/>
                    </a:lnTo>
                    <a:lnTo>
                      <a:pt x="141" y="201"/>
                    </a:lnTo>
                    <a:lnTo>
                      <a:pt x="139" y="207"/>
                    </a:lnTo>
                    <a:lnTo>
                      <a:pt x="137" y="213"/>
                    </a:lnTo>
                    <a:lnTo>
                      <a:pt x="135" y="219"/>
                    </a:lnTo>
                    <a:lnTo>
                      <a:pt x="131" y="224"/>
                    </a:lnTo>
                    <a:lnTo>
                      <a:pt x="129" y="232"/>
                    </a:lnTo>
                    <a:lnTo>
                      <a:pt x="128" y="238"/>
                    </a:lnTo>
                    <a:lnTo>
                      <a:pt x="126" y="243"/>
                    </a:lnTo>
                    <a:lnTo>
                      <a:pt x="122" y="251"/>
                    </a:lnTo>
                    <a:lnTo>
                      <a:pt x="120" y="258"/>
                    </a:lnTo>
                    <a:lnTo>
                      <a:pt x="118" y="264"/>
                    </a:lnTo>
                    <a:lnTo>
                      <a:pt x="116" y="272"/>
                    </a:lnTo>
                    <a:lnTo>
                      <a:pt x="112" y="279"/>
                    </a:lnTo>
                    <a:lnTo>
                      <a:pt x="110" y="287"/>
                    </a:lnTo>
                    <a:lnTo>
                      <a:pt x="109" y="295"/>
                    </a:lnTo>
                    <a:lnTo>
                      <a:pt x="107" y="302"/>
                    </a:lnTo>
                    <a:lnTo>
                      <a:pt x="103" y="310"/>
                    </a:lnTo>
                    <a:lnTo>
                      <a:pt x="103" y="317"/>
                    </a:lnTo>
                    <a:lnTo>
                      <a:pt x="99" y="325"/>
                    </a:lnTo>
                    <a:lnTo>
                      <a:pt x="97" y="333"/>
                    </a:lnTo>
                    <a:lnTo>
                      <a:pt x="95" y="340"/>
                    </a:lnTo>
                    <a:lnTo>
                      <a:pt x="93" y="348"/>
                    </a:lnTo>
                    <a:lnTo>
                      <a:pt x="90" y="355"/>
                    </a:lnTo>
                    <a:lnTo>
                      <a:pt x="88" y="365"/>
                    </a:lnTo>
                    <a:lnTo>
                      <a:pt x="88" y="373"/>
                    </a:lnTo>
                    <a:lnTo>
                      <a:pt x="86" y="382"/>
                    </a:lnTo>
                    <a:lnTo>
                      <a:pt x="84" y="390"/>
                    </a:lnTo>
                    <a:lnTo>
                      <a:pt x="82" y="397"/>
                    </a:lnTo>
                    <a:lnTo>
                      <a:pt x="80" y="407"/>
                    </a:lnTo>
                    <a:lnTo>
                      <a:pt x="78" y="414"/>
                    </a:lnTo>
                    <a:lnTo>
                      <a:pt x="78" y="422"/>
                    </a:lnTo>
                    <a:lnTo>
                      <a:pt x="76" y="431"/>
                    </a:lnTo>
                    <a:lnTo>
                      <a:pt x="74" y="439"/>
                    </a:lnTo>
                    <a:lnTo>
                      <a:pt x="74" y="449"/>
                    </a:lnTo>
                    <a:lnTo>
                      <a:pt x="72" y="456"/>
                    </a:lnTo>
                    <a:lnTo>
                      <a:pt x="71" y="466"/>
                    </a:lnTo>
                    <a:lnTo>
                      <a:pt x="71" y="473"/>
                    </a:lnTo>
                    <a:lnTo>
                      <a:pt x="71" y="483"/>
                    </a:lnTo>
                    <a:lnTo>
                      <a:pt x="71" y="490"/>
                    </a:lnTo>
                    <a:lnTo>
                      <a:pt x="71" y="500"/>
                    </a:lnTo>
                    <a:lnTo>
                      <a:pt x="71" y="507"/>
                    </a:lnTo>
                    <a:lnTo>
                      <a:pt x="71" y="517"/>
                    </a:lnTo>
                    <a:lnTo>
                      <a:pt x="71" y="525"/>
                    </a:lnTo>
                    <a:lnTo>
                      <a:pt x="71" y="532"/>
                    </a:lnTo>
                    <a:lnTo>
                      <a:pt x="71" y="540"/>
                    </a:lnTo>
                    <a:lnTo>
                      <a:pt x="71" y="547"/>
                    </a:lnTo>
                    <a:lnTo>
                      <a:pt x="71" y="553"/>
                    </a:lnTo>
                    <a:lnTo>
                      <a:pt x="71" y="561"/>
                    </a:lnTo>
                    <a:lnTo>
                      <a:pt x="72" y="568"/>
                    </a:lnTo>
                    <a:lnTo>
                      <a:pt x="74" y="574"/>
                    </a:lnTo>
                    <a:lnTo>
                      <a:pt x="74" y="580"/>
                    </a:lnTo>
                    <a:lnTo>
                      <a:pt x="76" y="585"/>
                    </a:lnTo>
                    <a:lnTo>
                      <a:pt x="76" y="593"/>
                    </a:lnTo>
                    <a:lnTo>
                      <a:pt x="78" y="599"/>
                    </a:lnTo>
                    <a:lnTo>
                      <a:pt x="78" y="602"/>
                    </a:lnTo>
                    <a:lnTo>
                      <a:pt x="80" y="608"/>
                    </a:lnTo>
                    <a:lnTo>
                      <a:pt x="82" y="614"/>
                    </a:lnTo>
                    <a:lnTo>
                      <a:pt x="84" y="620"/>
                    </a:lnTo>
                    <a:lnTo>
                      <a:pt x="88" y="629"/>
                    </a:lnTo>
                    <a:lnTo>
                      <a:pt x="90" y="637"/>
                    </a:lnTo>
                    <a:lnTo>
                      <a:pt x="93" y="644"/>
                    </a:lnTo>
                    <a:lnTo>
                      <a:pt x="97" y="652"/>
                    </a:lnTo>
                    <a:lnTo>
                      <a:pt x="101" y="658"/>
                    </a:lnTo>
                    <a:lnTo>
                      <a:pt x="107" y="665"/>
                    </a:lnTo>
                    <a:lnTo>
                      <a:pt x="110" y="671"/>
                    </a:lnTo>
                    <a:lnTo>
                      <a:pt x="114" y="675"/>
                    </a:lnTo>
                    <a:lnTo>
                      <a:pt x="122" y="682"/>
                    </a:lnTo>
                    <a:lnTo>
                      <a:pt x="131" y="690"/>
                    </a:lnTo>
                    <a:lnTo>
                      <a:pt x="139" y="694"/>
                    </a:lnTo>
                    <a:lnTo>
                      <a:pt x="147" y="697"/>
                    </a:lnTo>
                    <a:lnTo>
                      <a:pt x="150" y="699"/>
                    </a:lnTo>
                    <a:lnTo>
                      <a:pt x="156" y="701"/>
                    </a:lnTo>
                    <a:lnTo>
                      <a:pt x="158" y="701"/>
                    </a:lnTo>
                    <a:lnTo>
                      <a:pt x="160" y="701"/>
                    </a:lnTo>
                    <a:lnTo>
                      <a:pt x="158" y="701"/>
                    </a:lnTo>
                    <a:lnTo>
                      <a:pt x="154" y="701"/>
                    </a:lnTo>
                    <a:lnTo>
                      <a:pt x="148" y="699"/>
                    </a:lnTo>
                    <a:lnTo>
                      <a:pt x="141" y="699"/>
                    </a:lnTo>
                    <a:lnTo>
                      <a:pt x="137" y="697"/>
                    </a:lnTo>
                    <a:lnTo>
                      <a:pt x="131" y="696"/>
                    </a:lnTo>
                    <a:lnTo>
                      <a:pt x="126" y="694"/>
                    </a:lnTo>
                    <a:lnTo>
                      <a:pt x="122" y="692"/>
                    </a:lnTo>
                    <a:lnTo>
                      <a:pt x="116" y="690"/>
                    </a:lnTo>
                    <a:lnTo>
                      <a:pt x="110" y="688"/>
                    </a:lnTo>
                    <a:lnTo>
                      <a:pt x="105" y="684"/>
                    </a:lnTo>
                    <a:lnTo>
                      <a:pt x="99" y="682"/>
                    </a:lnTo>
                    <a:lnTo>
                      <a:pt x="93" y="678"/>
                    </a:lnTo>
                    <a:lnTo>
                      <a:pt x="88" y="675"/>
                    </a:lnTo>
                    <a:lnTo>
                      <a:pt x="80" y="671"/>
                    </a:lnTo>
                    <a:lnTo>
                      <a:pt x="74" y="665"/>
                    </a:lnTo>
                    <a:lnTo>
                      <a:pt x="69" y="661"/>
                    </a:lnTo>
                    <a:lnTo>
                      <a:pt x="63" y="656"/>
                    </a:lnTo>
                    <a:lnTo>
                      <a:pt x="57" y="650"/>
                    </a:lnTo>
                    <a:lnTo>
                      <a:pt x="52" y="646"/>
                    </a:lnTo>
                    <a:lnTo>
                      <a:pt x="46" y="639"/>
                    </a:lnTo>
                    <a:lnTo>
                      <a:pt x="42" y="631"/>
                    </a:lnTo>
                    <a:lnTo>
                      <a:pt x="36" y="623"/>
                    </a:lnTo>
                    <a:lnTo>
                      <a:pt x="33" y="616"/>
                    </a:lnTo>
                    <a:lnTo>
                      <a:pt x="27" y="606"/>
                    </a:lnTo>
                    <a:lnTo>
                      <a:pt x="25" y="599"/>
                    </a:lnTo>
                    <a:lnTo>
                      <a:pt x="23" y="593"/>
                    </a:lnTo>
                    <a:lnTo>
                      <a:pt x="21" y="589"/>
                    </a:lnTo>
                    <a:lnTo>
                      <a:pt x="19" y="583"/>
                    </a:lnTo>
                    <a:lnTo>
                      <a:pt x="19" y="580"/>
                    </a:lnTo>
                    <a:lnTo>
                      <a:pt x="17" y="580"/>
                    </a:lnTo>
                    <a:lnTo>
                      <a:pt x="14" y="583"/>
                    </a:lnTo>
                    <a:lnTo>
                      <a:pt x="12" y="585"/>
                    </a:lnTo>
                    <a:lnTo>
                      <a:pt x="10" y="593"/>
                    </a:lnTo>
                    <a:lnTo>
                      <a:pt x="8" y="599"/>
                    </a:lnTo>
                    <a:lnTo>
                      <a:pt x="6" y="606"/>
                    </a:lnTo>
                    <a:lnTo>
                      <a:pt x="4" y="610"/>
                    </a:lnTo>
                    <a:lnTo>
                      <a:pt x="2" y="616"/>
                    </a:lnTo>
                    <a:lnTo>
                      <a:pt x="0" y="620"/>
                    </a:lnTo>
                    <a:lnTo>
                      <a:pt x="0" y="627"/>
                    </a:lnTo>
                    <a:lnTo>
                      <a:pt x="0" y="633"/>
                    </a:lnTo>
                    <a:lnTo>
                      <a:pt x="0" y="640"/>
                    </a:lnTo>
                    <a:lnTo>
                      <a:pt x="0" y="648"/>
                    </a:lnTo>
                    <a:lnTo>
                      <a:pt x="0" y="656"/>
                    </a:lnTo>
                    <a:lnTo>
                      <a:pt x="0" y="659"/>
                    </a:lnTo>
                    <a:lnTo>
                      <a:pt x="0" y="663"/>
                    </a:lnTo>
                    <a:lnTo>
                      <a:pt x="0" y="669"/>
                    </a:lnTo>
                    <a:lnTo>
                      <a:pt x="0" y="675"/>
                    </a:lnTo>
                    <a:lnTo>
                      <a:pt x="0" y="678"/>
                    </a:lnTo>
                    <a:lnTo>
                      <a:pt x="2" y="684"/>
                    </a:lnTo>
                    <a:lnTo>
                      <a:pt x="2" y="690"/>
                    </a:lnTo>
                    <a:lnTo>
                      <a:pt x="4" y="696"/>
                    </a:lnTo>
                    <a:lnTo>
                      <a:pt x="4" y="699"/>
                    </a:lnTo>
                    <a:lnTo>
                      <a:pt x="4" y="705"/>
                    </a:lnTo>
                    <a:lnTo>
                      <a:pt x="6" y="711"/>
                    </a:lnTo>
                    <a:lnTo>
                      <a:pt x="6" y="718"/>
                    </a:lnTo>
                    <a:lnTo>
                      <a:pt x="8" y="724"/>
                    </a:lnTo>
                    <a:lnTo>
                      <a:pt x="8" y="732"/>
                    </a:lnTo>
                    <a:lnTo>
                      <a:pt x="10" y="737"/>
                    </a:lnTo>
                    <a:lnTo>
                      <a:pt x="12" y="745"/>
                    </a:lnTo>
                    <a:lnTo>
                      <a:pt x="14" y="751"/>
                    </a:lnTo>
                    <a:lnTo>
                      <a:pt x="15" y="758"/>
                    </a:lnTo>
                    <a:lnTo>
                      <a:pt x="15" y="764"/>
                    </a:lnTo>
                    <a:lnTo>
                      <a:pt x="17" y="770"/>
                    </a:lnTo>
                    <a:lnTo>
                      <a:pt x="19" y="775"/>
                    </a:lnTo>
                    <a:lnTo>
                      <a:pt x="21" y="781"/>
                    </a:lnTo>
                    <a:lnTo>
                      <a:pt x="25" y="787"/>
                    </a:lnTo>
                    <a:lnTo>
                      <a:pt x="27" y="793"/>
                    </a:lnTo>
                    <a:lnTo>
                      <a:pt x="33" y="800"/>
                    </a:lnTo>
                    <a:lnTo>
                      <a:pt x="36" y="808"/>
                    </a:lnTo>
                    <a:lnTo>
                      <a:pt x="44" y="813"/>
                    </a:lnTo>
                    <a:lnTo>
                      <a:pt x="52" y="821"/>
                    </a:lnTo>
                    <a:lnTo>
                      <a:pt x="57" y="825"/>
                    </a:lnTo>
                    <a:lnTo>
                      <a:pt x="65" y="831"/>
                    </a:lnTo>
                    <a:lnTo>
                      <a:pt x="72" y="832"/>
                    </a:lnTo>
                    <a:lnTo>
                      <a:pt x="80" y="836"/>
                    </a:lnTo>
                    <a:lnTo>
                      <a:pt x="88" y="836"/>
                    </a:lnTo>
                    <a:lnTo>
                      <a:pt x="97" y="838"/>
                    </a:lnTo>
                    <a:lnTo>
                      <a:pt x="105" y="840"/>
                    </a:lnTo>
                    <a:lnTo>
                      <a:pt x="114" y="840"/>
                    </a:lnTo>
                    <a:lnTo>
                      <a:pt x="124" y="840"/>
                    </a:lnTo>
                    <a:lnTo>
                      <a:pt x="133" y="840"/>
                    </a:lnTo>
                    <a:lnTo>
                      <a:pt x="137" y="838"/>
                    </a:lnTo>
                    <a:lnTo>
                      <a:pt x="141" y="838"/>
                    </a:lnTo>
                    <a:lnTo>
                      <a:pt x="147" y="838"/>
                    </a:lnTo>
                    <a:lnTo>
                      <a:pt x="152" y="838"/>
                    </a:lnTo>
                    <a:lnTo>
                      <a:pt x="160" y="836"/>
                    </a:lnTo>
                    <a:lnTo>
                      <a:pt x="169" y="834"/>
                    </a:lnTo>
                    <a:lnTo>
                      <a:pt x="173" y="832"/>
                    </a:lnTo>
                    <a:lnTo>
                      <a:pt x="179" y="832"/>
                    </a:lnTo>
                    <a:lnTo>
                      <a:pt x="185" y="831"/>
                    </a:lnTo>
                    <a:lnTo>
                      <a:pt x="190" y="831"/>
                    </a:lnTo>
                    <a:lnTo>
                      <a:pt x="198" y="829"/>
                    </a:lnTo>
                    <a:lnTo>
                      <a:pt x="207" y="829"/>
                    </a:lnTo>
                    <a:lnTo>
                      <a:pt x="211" y="827"/>
                    </a:lnTo>
                    <a:lnTo>
                      <a:pt x="217" y="827"/>
                    </a:lnTo>
                    <a:lnTo>
                      <a:pt x="221" y="825"/>
                    </a:lnTo>
                    <a:lnTo>
                      <a:pt x="226" y="825"/>
                    </a:lnTo>
                    <a:lnTo>
                      <a:pt x="234" y="823"/>
                    </a:lnTo>
                    <a:lnTo>
                      <a:pt x="243" y="823"/>
                    </a:lnTo>
                    <a:lnTo>
                      <a:pt x="253" y="823"/>
                    </a:lnTo>
                    <a:lnTo>
                      <a:pt x="261" y="823"/>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13"/>
              <p:cNvSpPr>
                <a:spLocks/>
              </p:cNvSpPr>
              <p:nvPr/>
            </p:nvSpPr>
            <p:spPr bwMode="auto">
              <a:xfrm>
                <a:off x="4039" y="1170"/>
                <a:ext cx="274" cy="379"/>
              </a:xfrm>
              <a:custGeom>
                <a:avLst/>
                <a:gdLst>
                  <a:gd name="T0" fmla="*/ 1 w 549"/>
                  <a:gd name="T1" fmla="*/ 3 h 756"/>
                  <a:gd name="T2" fmla="*/ 1 w 549"/>
                  <a:gd name="T3" fmla="*/ 3 h 756"/>
                  <a:gd name="T4" fmla="*/ 1 w 549"/>
                  <a:gd name="T5" fmla="*/ 3 h 756"/>
                  <a:gd name="T6" fmla="*/ 1 w 549"/>
                  <a:gd name="T7" fmla="*/ 3 h 756"/>
                  <a:gd name="T8" fmla="*/ 1 w 549"/>
                  <a:gd name="T9" fmla="*/ 3 h 756"/>
                  <a:gd name="T10" fmla="*/ 1 w 549"/>
                  <a:gd name="T11" fmla="*/ 3 h 756"/>
                  <a:gd name="T12" fmla="*/ 2 w 549"/>
                  <a:gd name="T13" fmla="*/ 3 h 756"/>
                  <a:gd name="T14" fmla="*/ 2 w 549"/>
                  <a:gd name="T15" fmla="*/ 3 h 756"/>
                  <a:gd name="T16" fmla="*/ 2 w 549"/>
                  <a:gd name="T17" fmla="*/ 3 h 756"/>
                  <a:gd name="T18" fmla="*/ 2 w 549"/>
                  <a:gd name="T19" fmla="*/ 2 h 756"/>
                  <a:gd name="T20" fmla="*/ 1 w 549"/>
                  <a:gd name="T21" fmla="*/ 2 h 756"/>
                  <a:gd name="T22" fmla="*/ 1 w 549"/>
                  <a:gd name="T23" fmla="*/ 2 h 756"/>
                  <a:gd name="T24" fmla="*/ 1 w 549"/>
                  <a:gd name="T25" fmla="*/ 2 h 756"/>
                  <a:gd name="T26" fmla="*/ 1 w 549"/>
                  <a:gd name="T27" fmla="*/ 2 h 756"/>
                  <a:gd name="T28" fmla="*/ 1 w 549"/>
                  <a:gd name="T29" fmla="*/ 1 h 756"/>
                  <a:gd name="T30" fmla="*/ 1 w 549"/>
                  <a:gd name="T31" fmla="*/ 1 h 756"/>
                  <a:gd name="T32" fmla="*/ 1 w 549"/>
                  <a:gd name="T33" fmla="*/ 1 h 756"/>
                  <a:gd name="T34" fmla="*/ 1 w 549"/>
                  <a:gd name="T35" fmla="*/ 1 h 756"/>
                  <a:gd name="T36" fmla="*/ 1 w 549"/>
                  <a:gd name="T37" fmla="*/ 1 h 756"/>
                  <a:gd name="T38" fmla="*/ 1 w 549"/>
                  <a:gd name="T39" fmla="*/ 1 h 756"/>
                  <a:gd name="T40" fmla="*/ 1 w 549"/>
                  <a:gd name="T41" fmla="*/ 1 h 756"/>
                  <a:gd name="T42" fmla="*/ 1 w 549"/>
                  <a:gd name="T43" fmla="*/ 1 h 756"/>
                  <a:gd name="T44" fmla="*/ 1 w 549"/>
                  <a:gd name="T45" fmla="*/ 1 h 756"/>
                  <a:gd name="T46" fmla="*/ 1 w 549"/>
                  <a:gd name="T47" fmla="*/ 2 h 756"/>
                  <a:gd name="T48" fmla="*/ 1 w 549"/>
                  <a:gd name="T49" fmla="*/ 2 h 756"/>
                  <a:gd name="T50" fmla="*/ 1 w 549"/>
                  <a:gd name="T51" fmla="*/ 2 h 756"/>
                  <a:gd name="T52" fmla="*/ 1 w 549"/>
                  <a:gd name="T53" fmla="*/ 2 h 756"/>
                  <a:gd name="T54" fmla="*/ 1 w 549"/>
                  <a:gd name="T55" fmla="*/ 2 h 756"/>
                  <a:gd name="T56" fmla="*/ 1 w 549"/>
                  <a:gd name="T57" fmla="*/ 2 h 756"/>
                  <a:gd name="T58" fmla="*/ 1 w 549"/>
                  <a:gd name="T59" fmla="*/ 2 h 756"/>
                  <a:gd name="T60" fmla="*/ 0 w 549"/>
                  <a:gd name="T61" fmla="*/ 2 h 756"/>
                  <a:gd name="T62" fmla="*/ 0 w 549"/>
                  <a:gd name="T63" fmla="*/ 2 h 756"/>
                  <a:gd name="T64" fmla="*/ 0 w 549"/>
                  <a:gd name="T65" fmla="*/ 2 h 756"/>
                  <a:gd name="T66" fmla="*/ 0 w 549"/>
                  <a:gd name="T67" fmla="*/ 1 h 756"/>
                  <a:gd name="T68" fmla="*/ 0 w 549"/>
                  <a:gd name="T69" fmla="*/ 1 h 756"/>
                  <a:gd name="T70" fmla="*/ 0 w 549"/>
                  <a:gd name="T71" fmla="*/ 1 h 756"/>
                  <a:gd name="T72" fmla="*/ 0 w 549"/>
                  <a:gd name="T73" fmla="*/ 1 h 756"/>
                  <a:gd name="T74" fmla="*/ 0 w 549"/>
                  <a:gd name="T75" fmla="*/ 1 h 756"/>
                  <a:gd name="T76" fmla="*/ 0 w 549"/>
                  <a:gd name="T77" fmla="*/ 1 h 756"/>
                  <a:gd name="T78" fmla="*/ 0 w 549"/>
                  <a:gd name="T79" fmla="*/ 1 h 756"/>
                  <a:gd name="T80" fmla="*/ 0 w 549"/>
                  <a:gd name="T81" fmla="*/ 2 h 756"/>
                  <a:gd name="T82" fmla="*/ 0 w 549"/>
                  <a:gd name="T83" fmla="*/ 2 h 756"/>
                  <a:gd name="T84" fmla="*/ 0 w 549"/>
                  <a:gd name="T85" fmla="*/ 2 h 756"/>
                  <a:gd name="T86" fmla="*/ 0 w 549"/>
                  <a:gd name="T87" fmla="*/ 2 h 756"/>
                  <a:gd name="T88" fmla="*/ 1 w 549"/>
                  <a:gd name="T89" fmla="*/ 3 h 756"/>
                  <a:gd name="T90" fmla="*/ 1 w 549"/>
                  <a:gd name="T91" fmla="*/ 3 h 756"/>
                  <a:gd name="T92" fmla="*/ 1 w 549"/>
                  <a:gd name="T93" fmla="*/ 3 h 756"/>
                  <a:gd name="T94" fmla="*/ 0 w 549"/>
                  <a:gd name="T95" fmla="*/ 3 h 756"/>
                  <a:gd name="T96" fmla="*/ 0 w 549"/>
                  <a:gd name="T97" fmla="*/ 3 h 756"/>
                  <a:gd name="T98" fmla="*/ 0 w 549"/>
                  <a:gd name="T99" fmla="*/ 3 h 756"/>
                  <a:gd name="T100" fmla="*/ 0 w 549"/>
                  <a:gd name="T101" fmla="*/ 2 h 756"/>
                  <a:gd name="T102" fmla="*/ 0 w 549"/>
                  <a:gd name="T103" fmla="*/ 2 h 756"/>
                  <a:gd name="T104" fmla="*/ 0 w 549"/>
                  <a:gd name="T105" fmla="*/ 3 h 756"/>
                  <a:gd name="T106" fmla="*/ 0 w 549"/>
                  <a:gd name="T107" fmla="*/ 3 h 756"/>
                  <a:gd name="T108" fmla="*/ 0 w 549"/>
                  <a:gd name="T109" fmla="*/ 3 h 756"/>
                  <a:gd name="T110" fmla="*/ 0 w 549"/>
                  <a:gd name="T111" fmla="*/ 3 h 756"/>
                  <a:gd name="T112" fmla="*/ 0 w 549"/>
                  <a:gd name="T113" fmla="*/ 3 h 756"/>
                  <a:gd name="T114" fmla="*/ 0 w 549"/>
                  <a:gd name="T115" fmla="*/ 3 h 756"/>
                  <a:gd name="T116" fmla="*/ 1 w 549"/>
                  <a:gd name="T117" fmla="*/ 3 h 756"/>
                  <a:gd name="T118" fmla="*/ 1 w 549"/>
                  <a:gd name="T119" fmla="*/ 3 h 75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49"/>
                  <a:gd name="T181" fmla="*/ 0 h 756"/>
                  <a:gd name="T182" fmla="*/ 549 w 549"/>
                  <a:gd name="T183" fmla="*/ 756 h 75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49" h="756">
                    <a:moveTo>
                      <a:pt x="345" y="597"/>
                    </a:moveTo>
                    <a:lnTo>
                      <a:pt x="351" y="597"/>
                    </a:lnTo>
                    <a:lnTo>
                      <a:pt x="359" y="597"/>
                    </a:lnTo>
                    <a:lnTo>
                      <a:pt x="364" y="597"/>
                    </a:lnTo>
                    <a:lnTo>
                      <a:pt x="370" y="599"/>
                    </a:lnTo>
                    <a:lnTo>
                      <a:pt x="374" y="599"/>
                    </a:lnTo>
                    <a:lnTo>
                      <a:pt x="378" y="601"/>
                    </a:lnTo>
                    <a:lnTo>
                      <a:pt x="381" y="604"/>
                    </a:lnTo>
                    <a:lnTo>
                      <a:pt x="385" y="606"/>
                    </a:lnTo>
                    <a:lnTo>
                      <a:pt x="391" y="610"/>
                    </a:lnTo>
                    <a:lnTo>
                      <a:pt x="395" y="618"/>
                    </a:lnTo>
                    <a:lnTo>
                      <a:pt x="397" y="623"/>
                    </a:lnTo>
                    <a:lnTo>
                      <a:pt x="399" y="631"/>
                    </a:lnTo>
                    <a:lnTo>
                      <a:pt x="399" y="640"/>
                    </a:lnTo>
                    <a:lnTo>
                      <a:pt x="397" y="648"/>
                    </a:lnTo>
                    <a:lnTo>
                      <a:pt x="393" y="658"/>
                    </a:lnTo>
                    <a:lnTo>
                      <a:pt x="393" y="667"/>
                    </a:lnTo>
                    <a:lnTo>
                      <a:pt x="389" y="671"/>
                    </a:lnTo>
                    <a:lnTo>
                      <a:pt x="387" y="675"/>
                    </a:lnTo>
                    <a:lnTo>
                      <a:pt x="385" y="680"/>
                    </a:lnTo>
                    <a:lnTo>
                      <a:pt x="383" y="684"/>
                    </a:lnTo>
                    <a:lnTo>
                      <a:pt x="383" y="690"/>
                    </a:lnTo>
                    <a:lnTo>
                      <a:pt x="381" y="694"/>
                    </a:lnTo>
                    <a:lnTo>
                      <a:pt x="380" y="699"/>
                    </a:lnTo>
                    <a:lnTo>
                      <a:pt x="378" y="703"/>
                    </a:lnTo>
                    <a:lnTo>
                      <a:pt x="372" y="711"/>
                    </a:lnTo>
                    <a:lnTo>
                      <a:pt x="368" y="720"/>
                    </a:lnTo>
                    <a:lnTo>
                      <a:pt x="366" y="728"/>
                    </a:lnTo>
                    <a:lnTo>
                      <a:pt x="362" y="735"/>
                    </a:lnTo>
                    <a:lnTo>
                      <a:pt x="361" y="741"/>
                    </a:lnTo>
                    <a:lnTo>
                      <a:pt x="359" y="747"/>
                    </a:lnTo>
                    <a:lnTo>
                      <a:pt x="359" y="751"/>
                    </a:lnTo>
                    <a:lnTo>
                      <a:pt x="361" y="754"/>
                    </a:lnTo>
                    <a:lnTo>
                      <a:pt x="362" y="756"/>
                    </a:lnTo>
                    <a:lnTo>
                      <a:pt x="366" y="756"/>
                    </a:lnTo>
                    <a:lnTo>
                      <a:pt x="372" y="754"/>
                    </a:lnTo>
                    <a:lnTo>
                      <a:pt x="380" y="754"/>
                    </a:lnTo>
                    <a:lnTo>
                      <a:pt x="383" y="751"/>
                    </a:lnTo>
                    <a:lnTo>
                      <a:pt x="389" y="749"/>
                    </a:lnTo>
                    <a:lnTo>
                      <a:pt x="393" y="747"/>
                    </a:lnTo>
                    <a:lnTo>
                      <a:pt x="400" y="745"/>
                    </a:lnTo>
                    <a:lnTo>
                      <a:pt x="408" y="739"/>
                    </a:lnTo>
                    <a:lnTo>
                      <a:pt x="416" y="735"/>
                    </a:lnTo>
                    <a:lnTo>
                      <a:pt x="423" y="732"/>
                    </a:lnTo>
                    <a:lnTo>
                      <a:pt x="433" y="728"/>
                    </a:lnTo>
                    <a:lnTo>
                      <a:pt x="440" y="722"/>
                    </a:lnTo>
                    <a:lnTo>
                      <a:pt x="448" y="716"/>
                    </a:lnTo>
                    <a:lnTo>
                      <a:pt x="454" y="711"/>
                    </a:lnTo>
                    <a:lnTo>
                      <a:pt x="461" y="707"/>
                    </a:lnTo>
                    <a:lnTo>
                      <a:pt x="469" y="701"/>
                    </a:lnTo>
                    <a:lnTo>
                      <a:pt x="475" y="696"/>
                    </a:lnTo>
                    <a:lnTo>
                      <a:pt x="480" y="690"/>
                    </a:lnTo>
                    <a:lnTo>
                      <a:pt x="488" y="684"/>
                    </a:lnTo>
                    <a:lnTo>
                      <a:pt x="494" y="678"/>
                    </a:lnTo>
                    <a:lnTo>
                      <a:pt x="497" y="675"/>
                    </a:lnTo>
                    <a:lnTo>
                      <a:pt x="503" y="667"/>
                    </a:lnTo>
                    <a:lnTo>
                      <a:pt x="509" y="663"/>
                    </a:lnTo>
                    <a:lnTo>
                      <a:pt x="513" y="658"/>
                    </a:lnTo>
                    <a:lnTo>
                      <a:pt x="516" y="652"/>
                    </a:lnTo>
                    <a:lnTo>
                      <a:pt x="520" y="646"/>
                    </a:lnTo>
                    <a:lnTo>
                      <a:pt x="524" y="640"/>
                    </a:lnTo>
                    <a:lnTo>
                      <a:pt x="528" y="633"/>
                    </a:lnTo>
                    <a:lnTo>
                      <a:pt x="530" y="629"/>
                    </a:lnTo>
                    <a:lnTo>
                      <a:pt x="532" y="621"/>
                    </a:lnTo>
                    <a:lnTo>
                      <a:pt x="535" y="616"/>
                    </a:lnTo>
                    <a:lnTo>
                      <a:pt x="537" y="610"/>
                    </a:lnTo>
                    <a:lnTo>
                      <a:pt x="539" y="604"/>
                    </a:lnTo>
                    <a:lnTo>
                      <a:pt x="541" y="599"/>
                    </a:lnTo>
                    <a:lnTo>
                      <a:pt x="543" y="593"/>
                    </a:lnTo>
                    <a:lnTo>
                      <a:pt x="545" y="587"/>
                    </a:lnTo>
                    <a:lnTo>
                      <a:pt x="545" y="580"/>
                    </a:lnTo>
                    <a:lnTo>
                      <a:pt x="547" y="574"/>
                    </a:lnTo>
                    <a:lnTo>
                      <a:pt x="547" y="570"/>
                    </a:lnTo>
                    <a:lnTo>
                      <a:pt x="547" y="562"/>
                    </a:lnTo>
                    <a:lnTo>
                      <a:pt x="547" y="557"/>
                    </a:lnTo>
                    <a:lnTo>
                      <a:pt x="547" y="551"/>
                    </a:lnTo>
                    <a:lnTo>
                      <a:pt x="549" y="545"/>
                    </a:lnTo>
                    <a:lnTo>
                      <a:pt x="547" y="540"/>
                    </a:lnTo>
                    <a:lnTo>
                      <a:pt x="545" y="534"/>
                    </a:lnTo>
                    <a:lnTo>
                      <a:pt x="545" y="528"/>
                    </a:lnTo>
                    <a:lnTo>
                      <a:pt x="543" y="523"/>
                    </a:lnTo>
                    <a:lnTo>
                      <a:pt x="541" y="517"/>
                    </a:lnTo>
                    <a:lnTo>
                      <a:pt x="539" y="511"/>
                    </a:lnTo>
                    <a:lnTo>
                      <a:pt x="539" y="505"/>
                    </a:lnTo>
                    <a:lnTo>
                      <a:pt x="537" y="500"/>
                    </a:lnTo>
                    <a:lnTo>
                      <a:pt x="533" y="494"/>
                    </a:lnTo>
                    <a:lnTo>
                      <a:pt x="532" y="490"/>
                    </a:lnTo>
                    <a:lnTo>
                      <a:pt x="530" y="485"/>
                    </a:lnTo>
                    <a:lnTo>
                      <a:pt x="528" y="479"/>
                    </a:lnTo>
                    <a:lnTo>
                      <a:pt x="524" y="473"/>
                    </a:lnTo>
                    <a:lnTo>
                      <a:pt x="522" y="469"/>
                    </a:lnTo>
                    <a:lnTo>
                      <a:pt x="518" y="464"/>
                    </a:lnTo>
                    <a:lnTo>
                      <a:pt x="514" y="460"/>
                    </a:lnTo>
                    <a:lnTo>
                      <a:pt x="511" y="454"/>
                    </a:lnTo>
                    <a:lnTo>
                      <a:pt x="507" y="448"/>
                    </a:lnTo>
                    <a:lnTo>
                      <a:pt x="505" y="445"/>
                    </a:lnTo>
                    <a:lnTo>
                      <a:pt x="501" y="441"/>
                    </a:lnTo>
                    <a:lnTo>
                      <a:pt x="492" y="431"/>
                    </a:lnTo>
                    <a:lnTo>
                      <a:pt x="484" y="424"/>
                    </a:lnTo>
                    <a:lnTo>
                      <a:pt x="475" y="416"/>
                    </a:lnTo>
                    <a:lnTo>
                      <a:pt x="467" y="409"/>
                    </a:lnTo>
                    <a:lnTo>
                      <a:pt x="461" y="405"/>
                    </a:lnTo>
                    <a:lnTo>
                      <a:pt x="457" y="401"/>
                    </a:lnTo>
                    <a:lnTo>
                      <a:pt x="452" y="399"/>
                    </a:lnTo>
                    <a:lnTo>
                      <a:pt x="448" y="397"/>
                    </a:lnTo>
                    <a:lnTo>
                      <a:pt x="442" y="391"/>
                    </a:lnTo>
                    <a:lnTo>
                      <a:pt x="437" y="388"/>
                    </a:lnTo>
                    <a:lnTo>
                      <a:pt x="433" y="384"/>
                    </a:lnTo>
                    <a:lnTo>
                      <a:pt x="427" y="380"/>
                    </a:lnTo>
                    <a:lnTo>
                      <a:pt x="423" y="376"/>
                    </a:lnTo>
                    <a:lnTo>
                      <a:pt x="419" y="371"/>
                    </a:lnTo>
                    <a:lnTo>
                      <a:pt x="414" y="365"/>
                    </a:lnTo>
                    <a:lnTo>
                      <a:pt x="410" y="361"/>
                    </a:lnTo>
                    <a:lnTo>
                      <a:pt x="406" y="355"/>
                    </a:lnTo>
                    <a:lnTo>
                      <a:pt x="402" y="350"/>
                    </a:lnTo>
                    <a:lnTo>
                      <a:pt x="399" y="344"/>
                    </a:lnTo>
                    <a:lnTo>
                      <a:pt x="395" y="338"/>
                    </a:lnTo>
                    <a:lnTo>
                      <a:pt x="393" y="331"/>
                    </a:lnTo>
                    <a:lnTo>
                      <a:pt x="389" y="325"/>
                    </a:lnTo>
                    <a:lnTo>
                      <a:pt x="385" y="319"/>
                    </a:lnTo>
                    <a:lnTo>
                      <a:pt x="383" y="314"/>
                    </a:lnTo>
                    <a:lnTo>
                      <a:pt x="380" y="306"/>
                    </a:lnTo>
                    <a:lnTo>
                      <a:pt x="376" y="298"/>
                    </a:lnTo>
                    <a:lnTo>
                      <a:pt x="372" y="291"/>
                    </a:lnTo>
                    <a:lnTo>
                      <a:pt x="370" y="285"/>
                    </a:lnTo>
                    <a:lnTo>
                      <a:pt x="366" y="277"/>
                    </a:lnTo>
                    <a:lnTo>
                      <a:pt x="364" y="270"/>
                    </a:lnTo>
                    <a:lnTo>
                      <a:pt x="362" y="262"/>
                    </a:lnTo>
                    <a:lnTo>
                      <a:pt x="361" y="255"/>
                    </a:lnTo>
                    <a:lnTo>
                      <a:pt x="357" y="247"/>
                    </a:lnTo>
                    <a:lnTo>
                      <a:pt x="355" y="239"/>
                    </a:lnTo>
                    <a:lnTo>
                      <a:pt x="353" y="232"/>
                    </a:lnTo>
                    <a:lnTo>
                      <a:pt x="351" y="224"/>
                    </a:lnTo>
                    <a:lnTo>
                      <a:pt x="349" y="217"/>
                    </a:lnTo>
                    <a:lnTo>
                      <a:pt x="347" y="209"/>
                    </a:lnTo>
                    <a:lnTo>
                      <a:pt x="345" y="201"/>
                    </a:lnTo>
                    <a:lnTo>
                      <a:pt x="343" y="196"/>
                    </a:lnTo>
                    <a:lnTo>
                      <a:pt x="342" y="186"/>
                    </a:lnTo>
                    <a:lnTo>
                      <a:pt x="340" y="179"/>
                    </a:lnTo>
                    <a:lnTo>
                      <a:pt x="338" y="171"/>
                    </a:lnTo>
                    <a:lnTo>
                      <a:pt x="338" y="163"/>
                    </a:lnTo>
                    <a:lnTo>
                      <a:pt x="336" y="156"/>
                    </a:lnTo>
                    <a:lnTo>
                      <a:pt x="334" y="148"/>
                    </a:lnTo>
                    <a:lnTo>
                      <a:pt x="332" y="141"/>
                    </a:lnTo>
                    <a:lnTo>
                      <a:pt x="332" y="133"/>
                    </a:lnTo>
                    <a:lnTo>
                      <a:pt x="330" y="125"/>
                    </a:lnTo>
                    <a:lnTo>
                      <a:pt x="330" y="118"/>
                    </a:lnTo>
                    <a:lnTo>
                      <a:pt x="328" y="112"/>
                    </a:lnTo>
                    <a:lnTo>
                      <a:pt x="328" y="106"/>
                    </a:lnTo>
                    <a:lnTo>
                      <a:pt x="328" y="97"/>
                    </a:lnTo>
                    <a:lnTo>
                      <a:pt x="326" y="91"/>
                    </a:lnTo>
                    <a:lnTo>
                      <a:pt x="326" y="85"/>
                    </a:lnTo>
                    <a:lnTo>
                      <a:pt x="326" y="80"/>
                    </a:lnTo>
                    <a:lnTo>
                      <a:pt x="324" y="72"/>
                    </a:lnTo>
                    <a:lnTo>
                      <a:pt x="324" y="66"/>
                    </a:lnTo>
                    <a:lnTo>
                      <a:pt x="324" y="61"/>
                    </a:lnTo>
                    <a:lnTo>
                      <a:pt x="324" y="55"/>
                    </a:lnTo>
                    <a:lnTo>
                      <a:pt x="323" y="49"/>
                    </a:lnTo>
                    <a:lnTo>
                      <a:pt x="323" y="46"/>
                    </a:lnTo>
                    <a:lnTo>
                      <a:pt x="323" y="40"/>
                    </a:lnTo>
                    <a:lnTo>
                      <a:pt x="323" y="36"/>
                    </a:lnTo>
                    <a:lnTo>
                      <a:pt x="323" y="27"/>
                    </a:lnTo>
                    <a:lnTo>
                      <a:pt x="323" y="21"/>
                    </a:lnTo>
                    <a:lnTo>
                      <a:pt x="323" y="13"/>
                    </a:lnTo>
                    <a:lnTo>
                      <a:pt x="324" y="9"/>
                    </a:lnTo>
                    <a:lnTo>
                      <a:pt x="323" y="2"/>
                    </a:lnTo>
                    <a:lnTo>
                      <a:pt x="323" y="0"/>
                    </a:lnTo>
                    <a:lnTo>
                      <a:pt x="321" y="0"/>
                    </a:lnTo>
                    <a:lnTo>
                      <a:pt x="319" y="4"/>
                    </a:lnTo>
                    <a:lnTo>
                      <a:pt x="317" y="6"/>
                    </a:lnTo>
                    <a:lnTo>
                      <a:pt x="317" y="9"/>
                    </a:lnTo>
                    <a:lnTo>
                      <a:pt x="315" y="13"/>
                    </a:lnTo>
                    <a:lnTo>
                      <a:pt x="313" y="19"/>
                    </a:lnTo>
                    <a:lnTo>
                      <a:pt x="313" y="25"/>
                    </a:lnTo>
                    <a:lnTo>
                      <a:pt x="311" y="30"/>
                    </a:lnTo>
                    <a:lnTo>
                      <a:pt x="309" y="38"/>
                    </a:lnTo>
                    <a:lnTo>
                      <a:pt x="309" y="46"/>
                    </a:lnTo>
                    <a:lnTo>
                      <a:pt x="307" y="53"/>
                    </a:lnTo>
                    <a:lnTo>
                      <a:pt x="305" y="61"/>
                    </a:lnTo>
                    <a:lnTo>
                      <a:pt x="305" y="68"/>
                    </a:lnTo>
                    <a:lnTo>
                      <a:pt x="304" y="78"/>
                    </a:lnTo>
                    <a:lnTo>
                      <a:pt x="302" y="87"/>
                    </a:lnTo>
                    <a:lnTo>
                      <a:pt x="302" y="97"/>
                    </a:lnTo>
                    <a:lnTo>
                      <a:pt x="300" y="101"/>
                    </a:lnTo>
                    <a:lnTo>
                      <a:pt x="300" y="106"/>
                    </a:lnTo>
                    <a:lnTo>
                      <a:pt x="300" y="112"/>
                    </a:lnTo>
                    <a:lnTo>
                      <a:pt x="300" y="116"/>
                    </a:lnTo>
                    <a:lnTo>
                      <a:pt x="300" y="122"/>
                    </a:lnTo>
                    <a:lnTo>
                      <a:pt x="300" y="125"/>
                    </a:lnTo>
                    <a:lnTo>
                      <a:pt x="300" y="131"/>
                    </a:lnTo>
                    <a:lnTo>
                      <a:pt x="300" y="137"/>
                    </a:lnTo>
                    <a:lnTo>
                      <a:pt x="300" y="141"/>
                    </a:lnTo>
                    <a:lnTo>
                      <a:pt x="300" y="146"/>
                    </a:lnTo>
                    <a:lnTo>
                      <a:pt x="300" y="152"/>
                    </a:lnTo>
                    <a:lnTo>
                      <a:pt x="300" y="158"/>
                    </a:lnTo>
                    <a:lnTo>
                      <a:pt x="300" y="163"/>
                    </a:lnTo>
                    <a:lnTo>
                      <a:pt x="300" y="169"/>
                    </a:lnTo>
                    <a:lnTo>
                      <a:pt x="302" y="173"/>
                    </a:lnTo>
                    <a:lnTo>
                      <a:pt x="302" y="179"/>
                    </a:lnTo>
                    <a:lnTo>
                      <a:pt x="302" y="184"/>
                    </a:lnTo>
                    <a:lnTo>
                      <a:pt x="304" y="190"/>
                    </a:lnTo>
                    <a:lnTo>
                      <a:pt x="304" y="196"/>
                    </a:lnTo>
                    <a:lnTo>
                      <a:pt x="305" y="201"/>
                    </a:lnTo>
                    <a:lnTo>
                      <a:pt x="305" y="205"/>
                    </a:lnTo>
                    <a:lnTo>
                      <a:pt x="305" y="211"/>
                    </a:lnTo>
                    <a:lnTo>
                      <a:pt x="307" y="217"/>
                    </a:lnTo>
                    <a:lnTo>
                      <a:pt x="309" y="220"/>
                    </a:lnTo>
                    <a:lnTo>
                      <a:pt x="311" y="226"/>
                    </a:lnTo>
                    <a:lnTo>
                      <a:pt x="313" y="232"/>
                    </a:lnTo>
                    <a:lnTo>
                      <a:pt x="313" y="239"/>
                    </a:lnTo>
                    <a:lnTo>
                      <a:pt x="317" y="245"/>
                    </a:lnTo>
                    <a:lnTo>
                      <a:pt x="319" y="249"/>
                    </a:lnTo>
                    <a:lnTo>
                      <a:pt x="321" y="255"/>
                    </a:lnTo>
                    <a:lnTo>
                      <a:pt x="323" y="260"/>
                    </a:lnTo>
                    <a:lnTo>
                      <a:pt x="324" y="266"/>
                    </a:lnTo>
                    <a:lnTo>
                      <a:pt x="328" y="272"/>
                    </a:lnTo>
                    <a:lnTo>
                      <a:pt x="330" y="277"/>
                    </a:lnTo>
                    <a:lnTo>
                      <a:pt x="332" y="283"/>
                    </a:lnTo>
                    <a:lnTo>
                      <a:pt x="336" y="291"/>
                    </a:lnTo>
                    <a:lnTo>
                      <a:pt x="340" y="295"/>
                    </a:lnTo>
                    <a:lnTo>
                      <a:pt x="342" y="300"/>
                    </a:lnTo>
                    <a:lnTo>
                      <a:pt x="345" y="306"/>
                    </a:lnTo>
                    <a:lnTo>
                      <a:pt x="349" y="312"/>
                    </a:lnTo>
                    <a:lnTo>
                      <a:pt x="351" y="315"/>
                    </a:lnTo>
                    <a:lnTo>
                      <a:pt x="355" y="323"/>
                    </a:lnTo>
                    <a:lnTo>
                      <a:pt x="357" y="327"/>
                    </a:lnTo>
                    <a:lnTo>
                      <a:pt x="361" y="334"/>
                    </a:lnTo>
                    <a:lnTo>
                      <a:pt x="364" y="338"/>
                    </a:lnTo>
                    <a:lnTo>
                      <a:pt x="366" y="344"/>
                    </a:lnTo>
                    <a:lnTo>
                      <a:pt x="370" y="350"/>
                    </a:lnTo>
                    <a:lnTo>
                      <a:pt x="374" y="355"/>
                    </a:lnTo>
                    <a:lnTo>
                      <a:pt x="378" y="359"/>
                    </a:lnTo>
                    <a:lnTo>
                      <a:pt x="381" y="365"/>
                    </a:lnTo>
                    <a:lnTo>
                      <a:pt x="383" y="371"/>
                    </a:lnTo>
                    <a:lnTo>
                      <a:pt x="389" y="376"/>
                    </a:lnTo>
                    <a:lnTo>
                      <a:pt x="395" y="384"/>
                    </a:lnTo>
                    <a:lnTo>
                      <a:pt x="400" y="393"/>
                    </a:lnTo>
                    <a:lnTo>
                      <a:pt x="408" y="403"/>
                    </a:lnTo>
                    <a:lnTo>
                      <a:pt x="414" y="410"/>
                    </a:lnTo>
                    <a:lnTo>
                      <a:pt x="419" y="418"/>
                    </a:lnTo>
                    <a:lnTo>
                      <a:pt x="425" y="426"/>
                    </a:lnTo>
                    <a:lnTo>
                      <a:pt x="431" y="431"/>
                    </a:lnTo>
                    <a:lnTo>
                      <a:pt x="437" y="439"/>
                    </a:lnTo>
                    <a:lnTo>
                      <a:pt x="442" y="445"/>
                    </a:lnTo>
                    <a:lnTo>
                      <a:pt x="446" y="448"/>
                    </a:lnTo>
                    <a:lnTo>
                      <a:pt x="450" y="454"/>
                    </a:lnTo>
                    <a:lnTo>
                      <a:pt x="454" y="458"/>
                    </a:lnTo>
                    <a:lnTo>
                      <a:pt x="457" y="462"/>
                    </a:lnTo>
                    <a:lnTo>
                      <a:pt x="459" y="466"/>
                    </a:lnTo>
                    <a:lnTo>
                      <a:pt x="457" y="466"/>
                    </a:lnTo>
                    <a:lnTo>
                      <a:pt x="452" y="467"/>
                    </a:lnTo>
                    <a:lnTo>
                      <a:pt x="448" y="467"/>
                    </a:lnTo>
                    <a:lnTo>
                      <a:pt x="444" y="469"/>
                    </a:lnTo>
                    <a:lnTo>
                      <a:pt x="440" y="473"/>
                    </a:lnTo>
                    <a:lnTo>
                      <a:pt x="437" y="475"/>
                    </a:lnTo>
                    <a:lnTo>
                      <a:pt x="429" y="477"/>
                    </a:lnTo>
                    <a:lnTo>
                      <a:pt x="423" y="479"/>
                    </a:lnTo>
                    <a:lnTo>
                      <a:pt x="418" y="481"/>
                    </a:lnTo>
                    <a:lnTo>
                      <a:pt x="410" y="483"/>
                    </a:lnTo>
                    <a:lnTo>
                      <a:pt x="402" y="483"/>
                    </a:lnTo>
                    <a:lnTo>
                      <a:pt x="395" y="485"/>
                    </a:lnTo>
                    <a:lnTo>
                      <a:pt x="387" y="486"/>
                    </a:lnTo>
                    <a:lnTo>
                      <a:pt x="380" y="488"/>
                    </a:lnTo>
                    <a:lnTo>
                      <a:pt x="370" y="488"/>
                    </a:lnTo>
                    <a:lnTo>
                      <a:pt x="362" y="488"/>
                    </a:lnTo>
                    <a:lnTo>
                      <a:pt x="353" y="488"/>
                    </a:lnTo>
                    <a:lnTo>
                      <a:pt x="345" y="488"/>
                    </a:lnTo>
                    <a:lnTo>
                      <a:pt x="336" y="486"/>
                    </a:lnTo>
                    <a:lnTo>
                      <a:pt x="326" y="485"/>
                    </a:lnTo>
                    <a:lnTo>
                      <a:pt x="319" y="481"/>
                    </a:lnTo>
                    <a:lnTo>
                      <a:pt x="309" y="479"/>
                    </a:lnTo>
                    <a:lnTo>
                      <a:pt x="300" y="473"/>
                    </a:lnTo>
                    <a:lnTo>
                      <a:pt x="292" y="469"/>
                    </a:lnTo>
                    <a:lnTo>
                      <a:pt x="283" y="464"/>
                    </a:lnTo>
                    <a:lnTo>
                      <a:pt x="275" y="456"/>
                    </a:lnTo>
                    <a:lnTo>
                      <a:pt x="267" y="448"/>
                    </a:lnTo>
                    <a:lnTo>
                      <a:pt x="260" y="441"/>
                    </a:lnTo>
                    <a:lnTo>
                      <a:pt x="254" y="435"/>
                    </a:lnTo>
                    <a:lnTo>
                      <a:pt x="252" y="429"/>
                    </a:lnTo>
                    <a:lnTo>
                      <a:pt x="247" y="426"/>
                    </a:lnTo>
                    <a:lnTo>
                      <a:pt x="245" y="420"/>
                    </a:lnTo>
                    <a:lnTo>
                      <a:pt x="241" y="412"/>
                    </a:lnTo>
                    <a:lnTo>
                      <a:pt x="237" y="407"/>
                    </a:lnTo>
                    <a:lnTo>
                      <a:pt x="233" y="401"/>
                    </a:lnTo>
                    <a:lnTo>
                      <a:pt x="229" y="395"/>
                    </a:lnTo>
                    <a:lnTo>
                      <a:pt x="228" y="388"/>
                    </a:lnTo>
                    <a:lnTo>
                      <a:pt x="224" y="382"/>
                    </a:lnTo>
                    <a:lnTo>
                      <a:pt x="220" y="374"/>
                    </a:lnTo>
                    <a:lnTo>
                      <a:pt x="218" y="369"/>
                    </a:lnTo>
                    <a:lnTo>
                      <a:pt x="214" y="361"/>
                    </a:lnTo>
                    <a:lnTo>
                      <a:pt x="212" y="353"/>
                    </a:lnTo>
                    <a:lnTo>
                      <a:pt x="210" y="348"/>
                    </a:lnTo>
                    <a:lnTo>
                      <a:pt x="207" y="340"/>
                    </a:lnTo>
                    <a:lnTo>
                      <a:pt x="205" y="333"/>
                    </a:lnTo>
                    <a:lnTo>
                      <a:pt x="201" y="325"/>
                    </a:lnTo>
                    <a:lnTo>
                      <a:pt x="199" y="319"/>
                    </a:lnTo>
                    <a:lnTo>
                      <a:pt x="197" y="312"/>
                    </a:lnTo>
                    <a:lnTo>
                      <a:pt x="195" y="304"/>
                    </a:lnTo>
                    <a:lnTo>
                      <a:pt x="193" y="296"/>
                    </a:lnTo>
                    <a:lnTo>
                      <a:pt x="190" y="289"/>
                    </a:lnTo>
                    <a:lnTo>
                      <a:pt x="188" y="283"/>
                    </a:lnTo>
                    <a:lnTo>
                      <a:pt x="186" y="274"/>
                    </a:lnTo>
                    <a:lnTo>
                      <a:pt x="184" y="266"/>
                    </a:lnTo>
                    <a:lnTo>
                      <a:pt x="182" y="258"/>
                    </a:lnTo>
                    <a:lnTo>
                      <a:pt x="180" y="253"/>
                    </a:lnTo>
                    <a:lnTo>
                      <a:pt x="178" y="245"/>
                    </a:lnTo>
                    <a:lnTo>
                      <a:pt x="176" y="238"/>
                    </a:lnTo>
                    <a:lnTo>
                      <a:pt x="176" y="228"/>
                    </a:lnTo>
                    <a:lnTo>
                      <a:pt x="174" y="222"/>
                    </a:lnTo>
                    <a:lnTo>
                      <a:pt x="172" y="215"/>
                    </a:lnTo>
                    <a:lnTo>
                      <a:pt x="172" y="207"/>
                    </a:lnTo>
                    <a:lnTo>
                      <a:pt x="171" y="201"/>
                    </a:lnTo>
                    <a:lnTo>
                      <a:pt x="169" y="196"/>
                    </a:lnTo>
                    <a:lnTo>
                      <a:pt x="169" y="186"/>
                    </a:lnTo>
                    <a:lnTo>
                      <a:pt x="167" y="181"/>
                    </a:lnTo>
                    <a:lnTo>
                      <a:pt x="165" y="173"/>
                    </a:lnTo>
                    <a:lnTo>
                      <a:pt x="165" y="167"/>
                    </a:lnTo>
                    <a:lnTo>
                      <a:pt x="163" y="160"/>
                    </a:lnTo>
                    <a:lnTo>
                      <a:pt x="161" y="154"/>
                    </a:lnTo>
                    <a:lnTo>
                      <a:pt x="161" y="146"/>
                    </a:lnTo>
                    <a:lnTo>
                      <a:pt x="161" y="141"/>
                    </a:lnTo>
                    <a:lnTo>
                      <a:pt x="159" y="135"/>
                    </a:lnTo>
                    <a:lnTo>
                      <a:pt x="159" y="129"/>
                    </a:lnTo>
                    <a:lnTo>
                      <a:pt x="157" y="123"/>
                    </a:lnTo>
                    <a:lnTo>
                      <a:pt x="157" y="118"/>
                    </a:lnTo>
                    <a:lnTo>
                      <a:pt x="157" y="114"/>
                    </a:lnTo>
                    <a:lnTo>
                      <a:pt x="155" y="108"/>
                    </a:lnTo>
                    <a:lnTo>
                      <a:pt x="155" y="104"/>
                    </a:lnTo>
                    <a:lnTo>
                      <a:pt x="155" y="99"/>
                    </a:lnTo>
                    <a:lnTo>
                      <a:pt x="153" y="89"/>
                    </a:lnTo>
                    <a:lnTo>
                      <a:pt x="153" y="84"/>
                    </a:lnTo>
                    <a:lnTo>
                      <a:pt x="152" y="76"/>
                    </a:lnTo>
                    <a:lnTo>
                      <a:pt x="152" y="70"/>
                    </a:lnTo>
                    <a:lnTo>
                      <a:pt x="152" y="65"/>
                    </a:lnTo>
                    <a:lnTo>
                      <a:pt x="152" y="63"/>
                    </a:lnTo>
                    <a:lnTo>
                      <a:pt x="150" y="65"/>
                    </a:lnTo>
                    <a:lnTo>
                      <a:pt x="148" y="68"/>
                    </a:lnTo>
                    <a:lnTo>
                      <a:pt x="146" y="74"/>
                    </a:lnTo>
                    <a:lnTo>
                      <a:pt x="142" y="82"/>
                    </a:lnTo>
                    <a:lnTo>
                      <a:pt x="140" y="89"/>
                    </a:lnTo>
                    <a:lnTo>
                      <a:pt x="138" y="95"/>
                    </a:lnTo>
                    <a:lnTo>
                      <a:pt x="136" y="99"/>
                    </a:lnTo>
                    <a:lnTo>
                      <a:pt x="134" y="104"/>
                    </a:lnTo>
                    <a:lnTo>
                      <a:pt x="133" y="110"/>
                    </a:lnTo>
                    <a:lnTo>
                      <a:pt x="131" y="116"/>
                    </a:lnTo>
                    <a:lnTo>
                      <a:pt x="129" y="122"/>
                    </a:lnTo>
                    <a:lnTo>
                      <a:pt x="127" y="127"/>
                    </a:lnTo>
                    <a:lnTo>
                      <a:pt x="125" y="135"/>
                    </a:lnTo>
                    <a:lnTo>
                      <a:pt x="123" y="141"/>
                    </a:lnTo>
                    <a:lnTo>
                      <a:pt x="121" y="148"/>
                    </a:lnTo>
                    <a:lnTo>
                      <a:pt x="119" y="156"/>
                    </a:lnTo>
                    <a:lnTo>
                      <a:pt x="117" y="163"/>
                    </a:lnTo>
                    <a:lnTo>
                      <a:pt x="115" y="169"/>
                    </a:lnTo>
                    <a:lnTo>
                      <a:pt x="114" y="177"/>
                    </a:lnTo>
                    <a:lnTo>
                      <a:pt x="112" y="184"/>
                    </a:lnTo>
                    <a:lnTo>
                      <a:pt x="110" y="194"/>
                    </a:lnTo>
                    <a:lnTo>
                      <a:pt x="108" y="201"/>
                    </a:lnTo>
                    <a:lnTo>
                      <a:pt x="106" y="209"/>
                    </a:lnTo>
                    <a:lnTo>
                      <a:pt x="106" y="219"/>
                    </a:lnTo>
                    <a:lnTo>
                      <a:pt x="106" y="226"/>
                    </a:lnTo>
                    <a:lnTo>
                      <a:pt x="104" y="234"/>
                    </a:lnTo>
                    <a:lnTo>
                      <a:pt x="102" y="243"/>
                    </a:lnTo>
                    <a:lnTo>
                      <a:pt x="100" y="251"/>
                    </a:lnTo>
                    <a:lnTo>
                      <a:pt x="100" y="260"/>
                    </a:lnTo>
                    <a:lnTo>
                      <a:pt x="100" y="268"/>
                    </a:lnTo>
                    <a:lnTo>
                      <a:pt x="98" y="277"/>
                    </a:lnTo>
                    <a:lnTo>
                      <a:pt x="98" y="285"/>
                    </a:lnTo>
                    <a:lnTo>
                      <a:pt x="100" y="295"/>
                    </a:lnTo>
                    <a:lnTo>
                      <a:pt x="100" y="302"/>
                    </a:lnTo>
                    <a:lnTo>
                      <a:pt x="100" y="312"/>
                    </a:lnTo>
                    <a:lnTo>
                      <a:pt x="100" y="319"/>
                    </a:lnTo>
                    <a:lnTo>
                      <a:pt x="102" y="329"/>
                    </a:lnTo>
                    <a:lnTo>
                      <a:pt x="102" y="336"/>
                    </a:lnTo>
                    <a:lnTo>
                      <a:pt x="104" y="344"/>
                    </a:lnTo>
                    <a:lnTo>
                      <a:pt x="106" y="353"/>
                    </a:lnTo>
                    <a:lnTo>
                      <a:pt x="108" y="361"/>
                    </a:lnTo>
                    <a:lnTo>
                      <a:pt x="110" y="369"/>
                    </a:lnTo>
                    <a:lnTo>
                      <a:pt x="114" y="378"/>
                    </a:lnTo>
                    <a:lnTo>
                      <a:pt x="115" y="386"/>
                    </a:lnTo>
                    <a:lnTo>
                      <a:pt x="119" y="393"/>
                    </a:lnTo>
                    <a:lnTo>
                      <a:pt x="121" y="399"/>
                    </a:lnTo>
                    <a:lnTo>
                      <a:pt x="125" y="407"/>
                    </a:lnTo>
                    <a:lnTo>
                      <a:pt x="131" y="414"/>
                    </a:lnTo>
                    <a:lnTo>
                      <a:pt x="134" y="422"/>
                    </a:lnTo>
                    <a:lnTo>
                      <a:pt x="140" y="429"/>
                    </a:lnTo>
                    <a:lnTo>
                      <a:pt x="144" y="435"/>
                    </a:lnTo>
                    <a:lnTo>
                      <a:pt x="150" y="441"/>
                    </a:lnTo>
                    <a:lnTo>
                      <a:pt x="157" y="447"/>
                    </a:lnTo>
                    <a:lnTo>
                      <a:pt x="163" y="454"/>
                    </a:lnTo>
                    <a:lnTo>
                      <a:pt x="171" y="460"/>
                    </a:lnTo>
                    <a:lnTo>
                      <a:pt x="178" y="466"/>
                    </a:lnTo>
                    <a:lnTo>
                      <a:pt x="186" y="471"/>
                    </a:lnTo>
                    <a:lnTo>
                      <a:pt x="193" y="473"/>
                    </a:lnTo>
                    <a:lnTo>
                      <a:pt x="201" y="479"/>
                    </a:lnTo>
                    <a:lnTo>
                      <a:pt x="209" y="483"/>
                    </a:lnTo>
                    <a:lnTo>
                      <a:pt x="216" y="488"/>
                    </a:lnTo>
                    <a:lnTo>
                      <a:pt x="222" y="490"/>
                    </a:lnTo>
                    <a:lnTo>
                      <a:pt x="228" y="496"/>
                    </a:lnTo>
                    <a:lnTo>
                      <a:pt x="235" y="500"/>
                    </a:lnTo>
                    <a:lnTo>
                      <a:pt x="241" y="504"/>
                    </a:lnTo>
                    <a:lnTo>
                      <a:pt x="247" y="507"/>
                    </a:lnTo>
                    <a:lnTo>
                      <a:pt x="252" y="511"/>
                    </a:lnTo>
                    <a:lnTo>
                      <a:pt x="256" y="515"/>
                    </a:lnTo>
                    <a:lnTo>
                      <a:pt x="262" y="519"/>
                    </a:lnTo>
                    <a:lnTo>
                      <a:pt x="266" y="523"/>
                    </a:lnTo>
                    <a:lnTo>
                      <a:pt x="271" y="526"/>
                    </a:lnTo>
                    <a:lnTo>
                      <a:pt x="275" y="528"/>
                    </a:lnTo>
                    <a:lnTo>
                      <a:pt x="279" y="534"/>
                    </a:lnTo>
                    <a:lnTo>
                      <a:pt x="285" y="540"/>
                    </a:lnTo>
                    <a:lnTo>
                      <a:pt x="290" y="545"/>
                    </a:lnTo>
                    <a:lnTo>
                      <a:pt x="296" y="551"/>
                    </a:lnTo>
                    <a:lnTo>
                      <a:pt x="300" y="557"/>
                    </a:lnTo>
                    <a:lnTo>
                      <a:pt x="302" y="561"/>
                    </a:lnTo>
                    <a:lnTo>
                      <a:pt x="305" y="566"/>
                    </a:lnTo>
                    <a:lnTo>
                      <a:pt x="305" y="570"/>
                    </a:lnTo>
                    <a:lnTo>
                      <a:pt x="307" y="574"/>
                    </a:lnTo>
                    <a:lnTo>
                      <a:pt x="305" y="582"/>
                    </a:lnTo>
                    <a:lnTo>
                      <a:pt x="300" y="587"/>
                    </a:lnTo>
                    <a:lnTo>
                      <a:pt x="294" y="589"/>
                    </a:lnTo>
                    <a:lnTo>
                      <a:pt x="290" y="593"/>
                    </a:lnTo>
                    <a:lnTo>
                      <a:pt x="285" y="595"/>
                    </a:lnTo>
                    <a:lnTo>
                      <a:pt x="279" y="599"/>
                    </a:lnTo>
                    <a:lnTo>
                      <a:pt x="271" y="601"/>
                    </a:lnTo>
                    <a:lnTo>
                      <a:pt x="264" y="602"/>
                    </a:lnTo>
                    <a:lnTo>
                      <a:pt x="256" y="604"/>
                    </a:lnTo>
                    <a:lnTo>
                      <a:pt x="247" y="606"/>
                    </a:lnTo>
                    <a:lnTo>
                      <a:pt x="243" y="606"/>
                    </a:lnTo>
                    <a:lnTo>
                      <a:pt x="237" y="608"/>
                    </a:lnTo>
                    <a:lnTo>
                      <a:pt x="231" y="608"/>
                    </a:lnTo>
                    <a:lnTo>
                      <a:pt x="228" y="610"/>
                    </a:lnTo>
                    <a:lnTo>
                      <a:pt x="222" y="610"/>
                    </a:lnTo>
                    <a:lnTo>
                      <a:pt x="218" y="612"/>
                    </a:lnTo>
                    <a:lnTo>
                      <a:pt x="212" y="612"/>
                    </a:lnTo>
                    <a:lnTo>
                      <a:pt x="207" y="614"/>
                    </a:lnTo>
                    <a:lnTo>
                      <a:pt x="199" y="614"/>
                    </a:lnTo>
                    <a:lnTo>
                      <a:pt x="191" y="614"/>
                    </a:lnTo>
                    <a:lnTo>
                      <a:pt x="184" y="612"/>
                    </a:lnTo>
                    <a:lnTo>
                      <a:pt x="176" y="610"/>
                    </a:lnTo>
                    <a:lnTo>
                      <a:pt x="167" y="608"/>
                    </a:lnTo>
                    <a:lnTo>
                      <a:pt x="159" y="604"/>
                    </a:lnTo>
                    <a:lnTo>
                      <a:pt x="150" y="602"/>
                    </a:lnTo>
                    <a:lnTo>
                      <a:pt x="142" y="601"/>
                    </a:lnTo>
                    <a:lnTo>
                      <a:pt x="133" y="597"/>
                    </a:lnTo>
                    <a:lnTo>
                      <a:pt x="125" y="591"/>
                    </a:lnTo>
                    <a:lnTo>
                      <a:pt x="115" y="587"/>
                    </a:lnTo>
                    <a:lnTo>
                      <a:pt x="108" y="583"/>
                    </a:lnTo>
                    <a:lnTo>
                      <a:pt x="100" y="578"/>
                    </a:lnTo>
                    <a:lnTo>
                      <a:pt x="93" y="572"/>
                    </a:lnTo>
                    <a:lnTo>
                      <a:pt x="85" y="566"/>
                    </a:lnTo>
                    <a:lnTo>
                      <a:pt x="77" y="561"/>
                    </a:lnTo>
                    <a:lnTo>
                      <a:pt x="70" y="553"/>
                    </a:lnTo>
                    <a:lnTo>
                      <a:pt x="62" y="547"/>
                    </a:lnTo>
                    <a:lnTo>
                      <a:pt x="57" y="540"/>
                    </a:lnTo>
                    <a:lnTo>
                      <a:pt x="49" y="534"/>
                    </a:lnTo>
                    <a:lnTo>
                      <a:pt x="43" y="526"/>
                    </a:lnTo>
                    <a:lnTo>
                      <a:pt x="38" y="521"/>
                    </a:lnTo>
                    <a:lnTo>
                      <a:pt x="32" y="515"/>
                    </a:lnTo>
                    <a:lnTo>
                      <a:pt x="28" y="509"/>
                    </a:lnTo>
                    <a:lnTo>
                      <a:pt x="22" y="500"/>
                    </a:lnTo>
                    <a:lnTo>
                      <a:pt x="20" y="494"/>
                    </a:lnTo>
                    <a:lnTo>
                      <a:pt x="17" y="488"/>
                    </a:lnTo>
                    <a:lnTo>
                      <a:pt x="15" y="483"/>
                    </a:lnTo>
                    <a:lnTo>
                      <a:pt x="13" y="475"/>
                    </a:lnTo>
                    <a:lnTo>
                      <a:pt x="13" y="469"/>
                    </a:lnTo>
                    <a:lnTo>
                      <a:pt x="11" y="464"/>
                    </a:lnTo>
                    <a:lnTo>
                      <a:pt x="13" y="458"/>
                    </a:lnTo>
                    <a:lnTo>
                      <a:pt x="9" y="466"/>
                    </a:lnTo>
                    <a:lnTo>
                      <a:pt x="5" y="473"/>
                    </a:lnTo>
                    <a:lnTo>
                      <a:pt x="3" y="479"/>
                    </a:lnTo>
                    <a:lnTo>
                      <a:pt x="3" y="483"/>
                    </a:lnTo>
                    <a:lnTo>
                      <a:pt x="1" y="488"/>
                    </a:lnTo>
                    <a:lnTo>
                      <a:pt x="1" y="494"/>
                    </a:lnTo>
                    <a:lnTo>
                      <a:pt x="1" y="500"/>
                    </a:lnTo>
                    <a:lnTo>
                      <a:pt x="0" y="504"/>
                    </a:lnTo>
                    <a:lnTo>
                      <a:pt x="0" y="509"/>
                    </a:lnTo>
                    <a:lnTo>
                      <a:pt x="0" y="515"/>
                    </a:lnTo>
                    <a:lnTo>
                      <a:pt x="0" y="521"/>
                    </a:lnTo>
                    <a:lnTo>
                      <a:pt x="0" y="526"/>
                    </a:lnTo>
                    <a:lnTo>
                      <a:pt x="1" y="534"/>
                    </a:lnTo>
                    <a:lnTo>
                      <a:pt x="3" y="540"/>
                    </a:lnTo>
                    <a:lnTo>
                      <a:pt x="3" y="545"/>
                    </a:lnTo>
                    <a:lnTo>
                      <a:pt x="3" y="553"/>
                    </a:lnTo>
                    <a:lnTo>
                      <a:pt x="5" y="559"/>
                    </a:lnTo>
                    <a:lnTo>
                      <a:pt x="9" y="564"/>
                    </a:lnTo>
                    <a:lnTo>
                      <a:pt x="11" y="570"/>
                    </a:lnTo>
                    <a:lnTo>
                      <a:pt x="13" y="578"/>
                    </a:lnTo>
                    <a:lnTo>
                      <a:pt x="17" y="583"/>
                    </a:lnTo>
                    <a:lnTo>
                      <a:pt x="20" y="589"/>
                    </a:lnTo>
                    <a:lnTo>
                      <a:pt x="24" y="595"/>
                    </a:lnTo>
                    <a:lnTo>
                      <a:pt x="30" y="601"/>
                    </a:lnTo>
                    <a:lnTo>
                      <a:pt x="34" y="606"/>
                    </a:lnTo>
                    <a:lnTo>
                      <a:pt x="39" y="614"/>
                    </a:lnTo>
                    <a:lnTo>
                      <a:pt x="45" y="618"/>
                    </a:lnTo>
                    <a:lnTo>
                      <a:pt x="53" y="623"/>
                    </a:lnTo>
                    <a:lnTo>
                      <a:pt x="60" y="629"/>
                    </a:lnTo>
                    <a:lnTo>
                      <a:pt x="68" y="635"/>
                    </a:lnTo>
                    <a:lnTo>
                      <a:pt x="76" y="639"/>
                    </a:lnTo>
                    <a:lnTo>
                      <a:pt x="83" y="642"/>
                    </a:lnTo>
                    <a:lnTo>
                      <a:pt x="93" y="646"/>
                    </a:lnTo>
                    <a:lnTo>
                      <a:pt x="102" y="648"/>
                    </a:lnTo>
                    <a:lnTo>
                      <a:pt x="110" y="648"/>
                    </a:lnTo>
                    <a:lnTo>
                      <a:pt x="119" y="650"/>
                    </a:lnTo>
                    <a:lnTo>
                      <a:pt x="125" y="650"/>
                    </a:lnTo>
                    <a:lnTo>
                      <a:pt x="129" y="650"/>
                    </a:lnTo>
                    <a:lnTo>
                      <a:pt x="134" y="650"/>
                    </a:lnTo>
                    <a:lnTo>
                      <a:pt x="140" y="650"/>
                    </a:lnTo>
                    <a:lnTo>
                      <a:pt x="144" y="650"/>
                    </a:lnTo>
                    <a:lnTo>
                      <a:pt x="150" y="648"/>
                    </a:lnTo>
                    <a:lnTo>
                      <a:pt x="153" y="648"/>
                    </a:lnTo>
                    <a:lnTo>
                      <a:pt x="159" y="648"/>
                    </a:lnTo>
                    <a:lnTo>
                      <a:pt x="163" y="648"/>
                    </a:lnTo>
                    <a:lnTo>
                      <a:pt x="169" y="646"/>
                    </a:lnTo>
                    <a:lnTo>
                      <a:pt x="174" y="646"/>
                    </a:lnTo>
                    <a:lnTo>
                      <a:pt x="178" y="646"/>
                    </a:lnTo>
                    <a:lnTo>
                      <a:pt x="184" y="644"/>
                    </a:lnTo>
                    <a:lnTo>
                      <a:pt x="188" y="642"/>
                    </a:lnTo>
                    <a:lnTo>
                      <a:pt x="193" y="640"/>
                    </a:lnTo>
                    <a:lnTo>
                      <a:pt x="199" y="640"/>
                    </a:lnTo>
                    <a:lnTo>
                      <a:pt x="203" y="639"/>
                    </a:lnTo>
                    <a:lnTo>
                      <a:pt x="209" y="639"/>
                    </a:lnTo>
                    <a:lnTo>
                      <a:pt x="212" y="637"/>
                    </a:lnTo>
                    <a:lnTo>
                      <a:pt x="218" y="637"/>
                    </a:lnTo>
                    <a:lnTo>
                      <a:pt x="228" y="633"/>
                    </a:lnTo>
                    <a:lnTo>
                      <a:pt x="237" y="629"/>
                    </a:lnTo>
                    <a:lnTo>
                      <a:pt x="241" y="627"/>
                    </a:lnTo>
                    <a:lnTo>
                      <a:pt x="245" y="625"/>
                    </a:lnTo>
                    <a:lnTo>
                      <a:pt x="250" y="623"/>
                    </a:lnTo>
                    <a:lnTo>
                      <a:pt x="254" y="623"/>
                    </a:lnTo>
                    <a:lnTo>
                      <a:pt x="264" y="620"/>
                    </a:lnTo>
                    <a:lnTo>
                      <a:pt x="273" y="616"/>
                    </a:lnTo>
                    <a:lnTo>
                      <a:pt x="281" y="614"/>
                    </a:lnTo>
                    <a:lnTo>
                      <a:pt x="290" y="612"/>
                    </a:lnTo>
                    <a:lnTo>
                      <a:pt x="298" y="608"/>
                    </a:lnTo>
                    <a:lnTo>
                      <a:pt x="305" y="604"/>
                    </a:lnTo>
                    <a:lnTo>
                      <a:pt x="313" y="602"/>
                    </a:lnTo>
                    <a:lnTo>
                      <a:pt x="321" y="601"/>
                    </a:lnTo>
                    <a:lnTo>
                      <a:pt x="326" y="599"/>
                    </a:lnTo>
                    <a:lnTo>
                      <a:pt x="332" y="597"/>
                    </a:lnTo>
                    <a:lnTo>
                      <a:pt x="340" y="597"/>
                    </a:lnTo>
                    <a:lnTo>
                      <a:pt x="345" y="597"/>
                    </a:lnTo>
                    <a:close/>
                  </a:path>
                </a:pathLst>
              </a:custGeom>
              <a:solidFill>
                <a:srgbClr val="FFAB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14"/>
              <p:cNvSpPr>
                <a:spLocks/>
              </p:cNvSpPr>
              <p:nvPr/>
            </p:nvSpPr>
            <p:spPr bwMode="auto">
              <a:xfrm>
                <a:off x="4104" y="1235"/>
                <a:ext cx="210" cy="318"/>
              </a:xfrm>
              <a:custGeom>
                <a:avLst/>
                <a:gdLst>
                  <a:gd name="T0" fmla="*/ 2 w 420"/>
                  <a:gd name="T1" fmla="*/ 1 h 637"/>
                  <a:gd name="T2" fmla="*/ 2 w 420"/>
                  <a:gd name="T3" fmla="*/ 2 h 637"/>
                  <a:gd name="T4" fmla="*/ 1 w 420"/>
                  <a:gd name="T5" fmla="*/ 2 h 637"/>
                  <a:gd name="T6" fmla="*/ 1 w 420"/>
                  <a:gd name="T7" fmla="*/ 2 h 637"/>
                  <a:gd name="T8" fmla="*/ 1 w 420"/>
                  <a:gd name="T9" fmla="*/ 2 h 637"/>
                  <a:gd name="T10" fmla="*/ 2 w 420"/>
                  <a:gd name="T11" fmla="*/ 2 h 637"/>
                  <a:gd name="T12" fmla="*/ 2 w 420"/>
                  <a:gd name="T13" fmla="*/ 2 h 637"/>
                  <a:gd name="T14" fmla="*/ 2 w 420"/>
                  <a:gd name="T15" fmla="*/ 1 h 637"/>
                  <a:gd name="T16" fmla="*/ 2 w 420"/>
                  <a:gd name="T17" fmla="*/ 1 h 637"/>
                  <a:gd name="T18" fmla="*/ 2 w 420"/>
                  <a:gd name="T19" fmla="*/ 1 h 637"/>
                  <a:gd name="T20" fmla="*/ 2 w 420"/>
                  <a:gd name="T21" fmla="*/ 1 h 637"/>
                  <a:gd name="T22" fmla="*/ 2 w 420"/>
                  <a:gd name="T23" fmla="*/ 0 h 637"/>
                  <a:gd name="T24" fmla="*/ 2 w 420"/>
                  <a:gd name="T25" fmla="*/ 0 h 637"/>
                  <a:gd name="T26" fmla="*/ 2 w 420"/>
                  <a:gd name="T27" fmla="*/ 0 h 637"/>
                  <a:gd name="T28" fmla="*/ 2 w 420"/>
                  <a:gd name="T29" fmla="*/ 0 h 637"/>
                  <a:gd name="T30" fmla="*/ 1 w 420"/>
                  <a:gd name="T31" fmla="*/ 0 h 637"/>
                  <a:gd name="T32" fmla="*/ 1 w 420"/>
                  <a:gd name="T33" fmla="*/ 0 h 637"/>
                  <a:gd name="T34" fmla="*/ 1 w 420"/>
                  <a:gd name="T35" fmla="*/ 0 h 637"/>
                  <a:gd name="T36" fmla="*/ 1 w 420"/>
                  <a:gd name="T37" fmla="*/ 0 h 637"/>
                  <a:gd name="T38" fmla="*/ 1 w 420"/>
                  <a:gd name="T39" fmla="*/ 0 h 637"/>
                  <a:gd name="T40" fmla="*/ 1 w 420"/>
                  <a:gd name="T41" fmla="*/ 0 h 637"/>
                  <a:gd name="T42" fmla="*/ 2 w 420"/>
                  <a:gd name="T43" fmla="*/ 0 h 637"/>
                  <a:gd name="T44" fmla="*/ 2 w 420"/>
                  <a:gd name="T45" fmla="*/ 0 h 637"/>
                  <a:gd name="T46" fmla="*/ 2 w 420"/>
                  <a:gd name="T47" fmla="*/ 1 h 637"/>
                  <a:gd name="T48" fmla="*/ 2 w 420"/>
                  <a:gd name="T49" fmla="*/ 1 h 637"/>
                  <a:gd name="T50" fmla="*/ 2 w 420"/>
                  <a:gd name="T51" fmla="*/ 1 h 637"/>
                  <a:gd name="T52" fmla="*/ 2 w 420"/>
                  <a:gd name="T53" fmla="*/ 1 h 637"/>
                  <a:gd name="T54" fmla="*/ 1 w 420"/>
                  <a:gd name="T55" fmla="*/ 1 h 637"/>
                  <a:gd name="T56" fmla="*/ 1 w 420"/>
                  <a:gd name="T57" fmla="*/ 1 h 637"/>
                  <a:gd name="T58" fmla="*/ 1 w 420"/>
                  <a:gd name="T59" fmla="*/ 0 h 637"/>
                  <a:gd name="T60" fmla="*/ 1 w 420"/>
                  <a:gd name="T61" fmla="*/ 0 h 637"/>
                  <a:gd name="T62" fmla="*/ 1 w 420"/>
                  <a:gd name="T63" fmla="*/ 0 h 637"/>
                  <a:gd name="T64" fmla="*/ 1 w 420"/>
                  <a:gd name="T65" fmla="*/ 0 h 637"/>
                  <a:gd name="T66" fmla="*/ 1 w 420"/>
                  <a:gd name="T67" fmla="*/ 0 h 637"/>
                  <a:gd name="T68" fmla="*/ 1 w 420"/>
                  <a:gd name="T69" fmla="*/ 0 h 637"/>
                  <a:gd name="T70" fmla="*/ 1 w 420"/>
                  <a:gd name="T71" fmla="*/ 0 h 637"/>
                  <a:gd name="T72" fmla="*/ 0 w 420"/>
                  <a:gd name="T73" fmla="*/ 0 h 637"/>
                  <a:gd name="T74" fmla="*/ 1 w 420"/>
                  <a:gd name="T75" fmla="*/ 0 h 637"/>
                  <a:gd name="T76" fmla="*/ 1 w 420"/>
                  <a:gd name="T77" fmla="*/ 0 h 637"/>
                  <a:gd name="T78" fmla="*/ 1 w 420"/>
                  <a:gd name="T79" fmla="*/ 1 h 637"/>
                  <a:gd name="T80" fmla="*/ 1 w 420"/>
                  <a:gd name="T81" fmla="*/ 1 h 637"/>
                  <a:gd name="T82" fmla="*/ 1 w 420"/>
                  <a:gd name="T83" fmla="*/ 1 h 637"/>
                  <a:gd name="T84" fmla="*/ 1 w 420"/>
                  <a:gd name="T85" fmla="*/ 1 h 637"/>
                  <a:gd name="T86" fmla="*/ 1 w 420"/>
                  <a:gd name="T87" fmla="*/ 1 h 637"/>
                  <a:gd name="T88" fmla="*/ 1 w 420"/>
                  <a:gd name="T89" fmla="*/ 1 h 637"/>
                  <a:gd name="T90" fmla="*/ 2 w 420"/>
                  <a:gd name="T91" fmla="*/ 1 h 637"/>
                  <a:gd name="T92" fmla="*/ 1 w 420"/>
                  <a:gd name="T93" fmla="*/ 1 h 637"/>
                  <a:gd name="T94" fmla="*/ 1 w 420"/>
                  <a:gd name="T95" fmla="*/ 1 h 637"/>
                  <a:gd name="T96" fmla="*/ 1 w 420"/>
                  <a:gd name="T97" fmla="*/ 1 h 637"/>
                  <a:gd name="T98" fmla="*/ 1 w 420"/>
                  <a:gd name="T99" fmla="*/ 1 h 637"/>
                  <a:gd name="T100" fmla="*/ 1 w 420"/>
                  <a:gd name="T101" fmla="*/ 1 h 637"/>
                  <a:gd name="T102" fmla="*/ 1 w 420"/>
                  <a:gd name="T103" fmla="*/ 1 h 637"/>
                  <a:gd name="T104" fmla="*/ 1 w 420"/>
                  <a:gd name="T105" fmla="*/ 1 h 637"/>
                  <a:gd name="T106" fmla="*/ 1 w 420"/>
                  <a:gd name="T107" fmla="*/ 1 h 637"/>
                  <a:gd name="T108" fmla="*/ 1 w 420"/>
                  <a:gd name="T109" fmla="*/ 1 h 637"/>
                  <a:gd name="T110" fmla="*/ 1 w 420"/>
                  <a:gd name="T111" fmla="*/ 1 h 63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20"/>
                  <a:gd name="T169" fmla="*/ 0 h 637"/>
                  <a:gd name="T170" fmla="*/ 420 w 420"/>
                  <a:gd name="T171" fmla="*/ 637 h 63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20" h="637">
                    <a:moveTo>
                      <a:pt x="298" y="492"/>
                    </a:moveTo>
                    <a:lnTo>
                      <a:pt x="304" y="492"/>
                    </a:lnTo>
                    <a:lnTo>
                      <a:pt x="309" y="492"/>
                    </a:lnTo>
                    <a:lnTo>
                      <a:pt x="311" y="494"/>
                    </a:lnTo>
                    <a:lnTo>
                      <a:pt x="313" y="496"/>
                    </a:lnTo>
                    <a:lnTo>
                      <a:pt x="313" y="498"/>
                    </a:lnTo>
                    <a:lnTo>
                      <a:pt x="313" y="502"/>
                    </a:lnTo>
                    <a:lnTo>
                      <a:pt x="311" y="506"/>
                    </a:lnTo>
                    <a:lnTo>
                      <a:pt x="307" y="511"/>
                    </a:lnTo>
                    <a:lnTo>
                      <a:pt x="304" y="515"/>
                    </a:lnTo>
                    <a:lnTo>
                      <a:pt x="298" y="521"/>
                    </a:lnTo>
                    <a:lnTo>
                      <a:pt x="290" y="527"/>
                    </a:lnTo>
                    <a:lnTo>
                      <a:pt x="285" y="532"/>
                    </a:lnTo>
                    <a:lnTo>
                      <a:pt x="277" y="538"/>
                    </a:lnTo>
                    <a:lnTo>
                      <a:pt x="269" y="546"/>
                    </a:lnTo>
                    <a:lnTo>
                      <a:pt x="262" y="551"/>
                    </a:lnTo>
                    <a:lnTo>
                      <a:pt x="256" y="559"/>
                    </a:lnTo>
                    <a:lnTo>
                      <a:pt x="247" y="565"/>
                    </a:lnTo>
                    <a:lnTo>
                      <a:pt x="239" y="572"/>
                    </a:lnTo>
                    <a:lnTo>
                      <a:pt x="231" y="578"/>
                    </a:lnTo>
                    <a:lnTo>
                      <a:pt x="226" y="586"/>
                    </a:lnTo>
                    <a:lnTo>
                      <a:pt x="218" y="591"/>
                    </a:lnTo>
                    <a:lnTo>
                      <a:pt x="211" y="597"/>
                    </a:lnTo>
                    <a:lnTo>
                      <a:pt x="207" y="603"/>
                    </a:lnTo>
                    <a:lnTo>
                      <a:pt x="201" y="608"/>
                    </a:lnTo>
                    <a:lnTo>
                      <a:pt x="197" y="614"/>
                    </a:lnTo>
                    <a:lnTo>
                      <a:pt x="195" y="618"/>
                    </a:lnTo>
                    <a:lnTo>
                      <a:pt x="193" y="624"/>
                    </a:lnTo>
                    <a:lnTo>
                      <a:pt x="193" y="627"/>
                    </a:lnTo>
                    <a:lnTo>
                      <a:pt x="193" y="629"/>
                    </a:lnTo>
                    <a:lnTo>
                      <a:pt x="197" y="633"/>
                    </a:lnTo>
                    <a:lnTo>
                      <a:pt x="201" y="635"/>
                    </a:lnTo>
                    <a:lnTo>
                      <a:pt x="209" y="637"/>
                    </a:lnTo>
                    <a:lnTo>
                      <a:pt x="214" y="635"/>
                    </a:lnTo>
                    <a:lnTo>
                      <a:pt x="220" y="633"/>
                    </a:lnTo>
                    <a:lnTo>
                      <a:pt x="226" y="631"/>
                    </a:lnTo>
                    <a:lnTo>
                      <a:pt x="233" y="627"/>
                    </a:lnTo>
                    <a:lnTo>
                      <a:pt x="239" y="625"/>
                    </a:lnTo>
                    <a:lnTo>
                      <a:pt x="247" y="622"/>
                    </a:lnTo>
                    <a:lnTo>
                      <a:pt x="252" y="618"/>
                    </a:lnTo>
                    <a:lnTo>
                      <a:pt x="260" y="614"/>
                    </a:lnTo>
                    <a:lnTo>
                      <a:pt x="264" y="610"/>
                    </a:lnTo>
                    <a:lnTo>
                      <a:pt x="271" y="606"/>
                    </a:lnTo>
                    <a:lnTo>
                      <a:pt x="277" y="601"/>
                    </a:lnTo>
                    <a:lnTo>
                      <a:pt x="283" y="597"/>
                    </a:lnTo>
                    <a:lnTo>
                      <a:pt x="288" y="589"/>
                    </a:lnTo>
                    <a:lnTo>
                      <a:pt x="294" y="586"/>
                    </a:lnTo>
                    <a:lnTo>
                      <a:pt x="300" y="580"/>
                    </a:lnTo>
                    <a:lnTo>
                      <a:pt x="306" y="574"/>
                    </a:lnTo>
                    <a:lnTo>
                      <a:pt x="311" y="567"/>
                    </a:lnTo>
                    <a:lnTo>
                      <a:pt x="317" y="561"/>
                    </a:lnTo>
                    <a:lnTo>
                      <a:pt x="321" y="553"/>
                    </a:lnTo>
                    <a:lnTo>
                      <a:pt x="326" y="548"/>
                    </a:lnTo>
                    <a:lnTo>
                      <a:pt x="332" y="540"/>
                    </a:lnTo>
                    <a:lnTo>
                      <a:pt x="338" y="532"/>
                    </a:lnTo>
                    <a:lnTo>
                      <a:pt x="342" y="525"/>
                    </a:lnTo>
                    <a:lnTo>
                      <a:pt x="347" y="519"/>
                    </a:lnTo>
                    <a:lnTo>
                      <a:pt x="351" y="511"/>
                    </a:lnTo>
                    <a:lnTo>
                      <a:pt x="357" y="502"/>
                    </a:lnTo>
                    <a:lnTo>
                      <a:pt x="359" y="494"/>
                    </a:lnTo>
                    <a:lnTo>
                      <a:pt x="364" y="487"/>
                    </a:lnTo>
                    <a:lnTo>
                      <a:pt x="368" y="479"/>
                    </a:lnTo>
                    <a:lnTo>
                      <a:pt x="372" y="472"/>
                    </a:lnTo>
                    <a:lnTo>
                      <a:pt x="376" y="462"/>
                    </a:lnTo>
                    <a:lnTo>
                      <a:pt x="382" y="454"/>
                    </a:lnTo>
                    <a:lnTo>
                      <a:pt x="383" y="445"/>
                    </a:lnTo>
                    <a:lnTo>
                      <a:pt x="387" y="437"/>
                    </a:lnTo>
                    <a:lnTo>
                      <a:pt x="391" y="428"/>
                    </a:lnTo>
                    <a:lnTo>
                      <a:pt x="393" y="420"/>
                    </a:lnTo>
                    <a:lnTo>
                      <a:pt x="397" y="411"/>
                    </a:lnTo>
                    <a:lnTo>
                      <a:pt x="399" y="403"/>
                    </a:lnTo>
                    <a:lnTo>
                      <a:pt x="401" y="394"/>
                    </a:lnTo>
                    <a:lnTo>
                      <a:pt x="404" y="386"/>
                    </a:lnTo>
                    <a:lnTo>
                      <a:pt x="406" y="376"/>
                    </a:lnTo>
                    <a:lnTo>
                      <a:pt x="408" y="367"/>
                    </a:lnTo>
                    <a:lnTo>
                      <a:pt x="408" y="359"/>
                    </a:lnTo>
                    <a:lnTo>
                      <a:pt x="412" y="350"/>
                    </a:lnTo>
                    <a:lnTo>
                      <a:pt x="412" y="342"/>
                    </a:lnTo>
                    <a:lnTo>
                      <a:pt x="414" y="333"/>
                    </a:lnTo>
                    <a:lnTo>
                      <a:pt x="416" y="325"/>
                    </a:lnTo>
                    <a:lnTo>
                      <a:pt x="418" y="318"/>
                    </a:lnTo>
                    <a:lnTo>
                      <a:pt x="418" y="308"/>
                    </a:lnTo>
                    <a:lnTo>
                      <a:pt x="418" y="300"/>
                    </a:lnTo>
                    <a:lnTo>
                      <a:pt x="418" y="293"/>
                    </a:lnTo>
                    <a:lnTo>
                      <a:pt x="420" y="283"/>
                    </a:lnTo>
                    <a:lnTo>
                      <a:pt x="418" y="276"/>
                    </a:lnTo>
                    <a:lnTo>
                      <a:pt x="418" y="268"/>
                    </a:lnTo>
                    <a:lnTo>
                      <a:pt x="418" y="261"/>
                    </a:lnTo>
                    <a:lnTo>
                      <a:pt x="418" y="255"/>
                    </a:lnTo>
                    <a:lnTo>
                      <a:pt x="418" y="247"/>
                    </a:lnTo>
                    <a:lnTo>
                      <a:pt x="416" y="240"/>
                    </a:lnTo>
                    <a:lnTo>
                      <a:pt x="414" y="232"/>
                    </a:lnTo>
                    <a:lnTo>
                      <a:pt x="414" y="226"/>
                    </a:lnTo>
                    <a:lnTo>
                      <a:pt x="412" y="221"/>
                    </a:lnTo>
                    <a:lnTo>
                      <a:pt x="410" y="213"/>
                    </a:lnTo>
                    <a:lnTo>
                      <a:pt x="408" y="207"/>
                    </a:lnTo>
                    <a:lnTo>
                      <a:pt x="406" y="204"/>
                    </a:lnTo>
                    <a:lnTo>
                      <a:pt x="402" y="196"/>
                    </a:lnTo>
                    <a:lnTo>
                      <a:pt x="401" y="190"/>
                    </a:lnTo>
                    <a:lnTo>
                      <a:pt x="397" y="186"/>
                    </a:lnTo>
                    <a:lnTo>
                      <a:pt x="393" y="181"/>
                    </a:lnTo>
                    <a:lnTo>
                      <a:pt x="391" y="177"/>
                    </a:lnTo>
                    <a:lnTo>
                      <a:pt x="387" y="171"/>
                    </a:lnTo>
                    <a:lnTo>
                      <a:pt x="383" y="167"/>
                    </a:lnTo>
                    <a:lnTo>
                      <a:pt x="382" y="164"/>
                    </a:lnTo>
                    <a:lnTo>
                      <a:pt x="374" y="154"/>
                    </a:lnTo>
                    <a:lnTo>
                      <a:pt x="366" y="148"/>
                    </a:lnTo>
                    <a:lnTo>
                      <a:pt x="361" y="143"/>
                    </a:lnTo>
                    <a:lnTo>
                      <a:pt x="353" y="137"/>
                    </a:lnTo>
                    <a:lnTo>
                      <a:pt x="345" y="131"/>
                    </a:lnTo>
                    <a:lnTo>
                      <a:pt x="338" y="126"/>
                    </a:lnTo>
                    <a:lnTo>
                      <a:pt x="330" y="122"/>
                    </a:lnTo>
                    <a:lnTo>
                      <a:pt x="323" y="120"/>
                    </a:lnTo>
                    <a:lnTo>
                      <a:pt x="315" y="116"/>
                    </a:lnTo>
                    <a:lnTo>
                      <a:pt x="307" y="112"/>
                    </a:lnTo>
                    <a:lnTo>
                      <a:pt x="302" y="110"/>
                    </a:lnTo>
                    <a:lnTo>
                      <a:pt x="294" y="109"/>
                    </a:lnTo>
                    <a:lnTo>
                      <a:pt x="288" y="105"/>
                    </a:lnTo>
                    <a:lnTo>
                      <a:pt x="281" y="101"/>
                    </a:lnTo>
                    <a:lnTo>
                      <a:pt x="273" y="99"/>
                    </a:lnTo>
                    <a:lnTo>
                      <a:pt x="269" y="95"/>
                    </a:lnTo>
                    <a:lnTo>
                      <a:pt x="262" y="91"/>
                    </a:lnTo>
                    <a:lnTo>
                      <a:pt x="258" y="90"/>
                    </a:lnTo>
                    <a:lnTo>
                      <a:pt x="252" y="86"/>
                    </a:lnTo>
                    <a:lnTo>
                      <a:pt x="249" y="82"/>
                    </a:lnTo>
                    <a:lnTo>
                      <a:pt x="243" y="78"/>
                    </a:lnTo>
                    <a:lnTo>
                      <a:pt x="241" y="74"/>
                    </a:lnTo>
                    <a:lnTo>
                      <a:pt x="237" y="69"/>
                    </a:lnTo>
                    <a:lnTo>
                      <a:pt x="235" y="65"/>
                    </a:lnTo>
                    <a:lnTo>
                      <a:pt x="233" y="57"/>
                    </a:lnTo>
                    <a:lnTo>
                      <a:pt x="233" y="52"/>
                    </a:lnTo>
                    <a:lnTo>
                      <a:pt x="231" y="44"/>
                    </a:lnTo>
                    <a:lnTo>
                      <a:pt x="233" y="36"/>
                    </a:lnTo>
                    <a:lnTo>
                      <a:pt x="233" y="27"/>
                    </a:lnTo>
                    <a:lnTo>
                      <a:pt x="233" y="19"/>
                    </a:lnTo>
                    <a:lnTo>
                      <a:pt x="233" y="13"/>
                    </a:lnTo>
                    <a:lnTo>
                      <a:pt x="233" y="10"/>
                    </a:lnTo>
                    <a:lnTo>
                      <a:pt x="231" y="2"/>
                    </a:lnTo>
                    <a:lnTo>
                      <a:pt x="231" y="0"/>
                    </a:lnTo>
                    <a:lnTo>
                      <a:pt x="230" y="0"/>
                    </a:lnTo>
                    <a:lnTo>
                      <a:pt x="228" y="4"/>
                    </a:lnTo>
                    <a:lnTo>
                      <a:pt x="226" y="10"/>
                    </a:lnTo>
                    <a:lnTo>
                      <a:pt x="224" y="17"/>
                    </a:lnTo>
                    <a:lnTo>
                      <a:pt x="222" y="21"/>
                    </a:lnTo>
                    <a:lnTo>
                      <a:pt x="222" y="27"/>
                    </a:lnTo>
                    <a:lnTo>
                      <a:pt x="220" y="31"/>
                    </a:lnTo>
                    <a:lnTo>
                      <a:pt x="220" y="38"/>
                    </a:lnTo>
                    <a:lnTo>
                      <a:pt x="218" y="42"/>
                    </a:lnTo>
                    <a:lnTo>
                      <a:pt x="218" y="50"/>
                    </a:lnTo>
                    <a:lnTo>
                      <a:pt x="218" y="55"/>
                    </a:lnTo>
                    <a:lnTo>
                      <a:pt x="218" y="63"/>
                    </a:lnTo>
                    <a:lnTo>
                      <a:pt x="216" y="69"/>
                    </a:lnTo>
                    <a:lnTo>
                      <a:pt x="216" y="74"/>
                    </a:lnTo>
                    <a:lnTo>
                      <a:pt x="216" y="82"/>
                    </a:lnTo>
                    <a:lnTo>
                      <a:pt x="216" y="88"/>
                    </a:lnTo>
                    <a:lnTo>
                      <a:pt x="216" y="93"/>
                    </a:lnTo>
                    <a:lnTo>
                      <a:pt x="216" y="99"/>
                    </a:lnTo>
                    <a:lnTo>
                      <a:pt x="216" y="107"/>
                    </a:lnTo>
                    <a:lnTo>
                      <a:pt x="218" y="112"/>
                    </a:lnTo>
                    <a:lnTo>
                      <a:pt x="218" y="118"/>
                    </a:lnTo>
                    <a:lnTo>
                      <a:pt x="220" y="124"/>
                    </a:lnTo>
                    <a:lnTo>
                      <a:pt x="224" y="129"/>
                    </a:lnTo>
                    <a:lnTo>
                      <a:pt x="226" y="139"/>
                    </a:lnTo>
                    <a:lnTo>
                      <a:pt x="230" y="147"/>
                    </a:lnTo>
                    <a:lnTo>
                      <a:pt x="233" y="156"/>
                    </a:lnTo>
                    <a:lnTo>
                      <a:pt x="235" y="160"/>
                    </a:lnTo>
                    <a:lnTo>
                      <a:pt x="237" y="166"/>
                    </a:lnTo>
                    <a:lnTo>
                      <a:pt x="241" y="169"/>
                    </a:lnTo>
                    <a:lnTo>
                      <a:pt x="243" y="175"/>
                    </a:lnTo>
                    <a:lnTo>
                      <a:pt x="245" y="181"/>
                    </a:lnTo>
                    <a:lnTo>
                      <a:pt x="247" y="185"/>
                    </a:lnTo>
                    <a:lnTo>
                      <a:pt x="250" y="190"/>
                    </a:lnTo>
                    <a:lnTo>
                      <a:pt x="252" y="196"/>
                    </a:lnTo>
                    <a:lnTo>
                      <a:pt x="254" y="200"/>
                    </a:lnTo>
                    <a:lnTo>
                      <a:pt x="258" y="205"/>
                    </a:lnTo>
                    <a:lnTo>
                      <a:pt x="262" y="211"/>
                    </a:lnTo>
                    <a:lnTo>
                      <a:pt x="264" y="217"/>
                    </a:lnTo>
                    <a:lnTo>
                      <a:pt x="268" y="223"/>
                    </a:lnTo>
                    <a:lnTo>
                      <a:pt x="269" y="226"/>
                    </a:lnTo>
                    <a:lnTo>
                      <a:pt x="271" y="232"/>
                    </a:lnTo>
                    <a:lnTo>
                      <a:pt x="275" y="238"/>
                    </a:lnTo>
                    <a:lnTo>
                      <a:pt x="279" y="243"/>
                    </a:lnTo>
                    <a:lnTo>
                      <a:pt x="281" y="249"/>
                    </a:lnTo>
                    <a:lnTo>
                      <a:pt x="285" y="255"/>
                    </a:lnTo>
                    <a:lnTo>
                      <a:pt x="288" y="261"/>
                    </a:lnTo>
                    <a:lnTo>
                      <a:pt x="290" y="264"/>
                    </a:lnTo>
                    <a:lnTo>
                      <a:pt x="294" y="270"/>
                    </a:lnTo>
                    <a:lnTo>
                      <a:pt x="296" y="274"/>
                    </a:lnTo>
                    <a:lnTo>
                      <a:pt x="300" y="280"/>
                    </a:lnTo>
                    <a:lnTo>
                      <a:pt x="302" y="285"/>
                    </a:lnTo>
                    <a:lnTo>
                      <a:pt x="306" y="291"/>
                    </a:lnTo>
                    <a:lnTo>
                      <a:pt x="307" y="295"/>
                    </a:lnTo>
                    <a:lnTo>
                      <a:pt x="311" y="300"/>
                    </a:lnTo>
                    <a:lnTo>
                      <a:pt x="315" y="310"/>
                    </a:lnTo>
                    <a:lnTo>
                      <a:pt x="321" y="318"/>
                    </a:lnTo>
                    <a:lnTo>
                      <a:pt x="326" y="327"/>
                    </a:lnTo>
                    <a:lnTo>
                      <a:pt x="330" y="335"/>
                    </a:lnTo>
                    <a:lnTo>
                      <a:pt x="334" y="340"/>
                    </a:lnTo>
                    <a:lnTo>
                      <a:pt x="338" y="348"/>
                    </a:lnTo>
                    <a:lnTo>
                      <a:pt x="342" y="354"/>
                    </a:lnTo>
                    <a:lnTo>
                      <a:pt x="345" y="357"/>
                    </a:lnTo>
                    <a:lnTo>
                      <a:pt x="349" y="365"/>
                    </a:lnTo>
                    <a:lnTo>
                      <a:pt x="351" y="367"/>
                    </a:lnTo>
                    <a:lnTo>
                      <a:pt x="347" y="367"/>
                    </a:lnTo>
                    <a:lnTo>
                      <a:pt x="344" y="365"/>
                    </a:lnTo>
                    <a:lnTo>
                      <a:pt x="340" y="363"/>
                    </a:lnTo>
                    <a:lnTo>
                      <a:pt x="336" y="361"/>
                    </a:lnTo>
                    <a:lnTo>
                      <a:pt x="330" y="361"/>
                    </a:lnTo>
                    <a:lnTo>
                      <a:pt x="326" y="361"/>
                    </a:lnTo>
                    <a:lnTo>
                      <a:pt x="321" y="357"/>
                    </a:lnTo>
                    <a:lnTo>
                      <a:pt x="313" y="356"/>
                    </a:lnTo>
                    <a:lnTo>
                      <a:pt x="307" y="354"/>
                    </a:lnTo>
                    <a:lnTo>
                      <a:pt x="302" y="352"/>
                    </a:lnTo>
                    <a:lnTo>
                      <a:pt x="294" y="348"/>
                    </a:lnTo>
                    <a:lnTo>
                      <a:pt x="287" y="346"/>
                    </a:lnTo>
                    <a:lnTo>
                      <a:pt x="277" y="342"/>
                    </a:lnTo>
                    <a:lnTo>
                      <a:pt x="269" y="340"/>
                    </a:lnTo>
                    <a:lnTo>
                      <a:pt x="264" y="337"/>
                    </a:lnTo>
                    <a:lnTo>
                      <a:pt x="260" y="337"/>
                    </a:lnTo>
                    <a:lnTo>
                      <a:pt x="254" y="333"/>
                    </a:lnTo>
                    <a:lnTo>
                      <a:pt x="250" y="331"/>
                    </a:lnTo>
                    <a:lnTo>
                      <a:pt x="241" y="327"/>
                    </a:lnTo>
                    <a:lnTo>
                      <a:pt x="233" y="321"/>
                    </a:lnTo>
                    <a:lnTo>
                      <a:pt x="228" y="318"/>
                    </a:lnTo>
                    <a:lnTo>
                      <a:pt x="222" y="316"/>
                    </a:lnTo>
                    <a:lnTo>
                      <a:pt x="218" y="312"/>
                    </a:lnTo>
                    <a:lnTo>
                      <a:pt x="212" y="310"/>
                    </a:lnTo>
                    <a:lnTo>
                      <a:pt x="209" y="306"/>
                    </a:lnTo>
                    <a:lnTo>
                      <a:pt x="203" y="304"/>
                    </a:lnTo>
                    <a:lnTo>
                      <a:pt x="199" y="300"/>
                    </a:lnTo>
                    <a:lnTo>
                      <a:pt x="193" y="299"/>
                    </a:lnTo>
                    <a:lnTo>
                      <a:pt x="190" y="293"/>
                    </a:lnTo>
                    <a:lnTo>
                      <a:pt x="184" y="291"/>
                    </a:lnTo>
                    <a:lnTo>
                      <a:pt x="178" y="287"/>
                    </a:lnTo>
                    <a:lnTo>
                      <a:pt x="174" y="283"/>
                    </a:lnTo>
                    <a:lnTo>
                      <a:pt x="165" y="276"/>
                    </a:lnTo>
                    <a:lnTo>
                      <a:pt x="157" y="268"/>
                    </a:lnTo>
                    <a:lnTo>
                      <a:pt x="148" y="259"/>
                    </a:lnTo>
                    <a:lnTo>
                      <a:pt x="138" y="251"/>
                    </a:lnTo>
                    <a:lnTo>
                      <a:pt x="131" y="242"/>
                    </a:lnTo>
                    <a:lnTo>
                      <a:pt x="123" y="232"/>
                    </a:lnTo>
                    <a:lnTo>
                      <a:pt x="117" y="228"/>
                    </a:lnTo>
                    <a:lnTo>
                      <a:pt x="114" y="223"/>
                    </a:lnTo>
                    <a:lnTo>
                      <a:pt x="110" y="217"/>
                    </a:lnTo>
                    <a:lnTo>
                      <a:pt x="106" y="213"/>
                    </a:lnTo>
                    <a:lnTo>
                      <a:pt x="102" y="207"/>
                    </a:lnTo>
                    <a:lnTo>
                      <a:pt x="98" y="202"/>
                    </a:lnTo>
                    <a:lnTo>
                      <a:pt x="95" y="196"/>
                    </a:lnTo>
                    <a:lnTo>
                      <a:pt x="91" y="192"/>
                    </a:lnTo>
                    <a:lnTo>
                      <a:pt x="87" y="186"/>
                    </a:lnTo>
                    <a:lnTo>
                      <a:pt x="85" y="183"/>
                    </a:lnTo>
                    <a:lnTo>
                      <a:pt x="81" y="177"/>
                    </a:lnTo>
                    <a:lnTo>
                      <a:pt x="79" y="173"/>
                    </a:lnTo>
                    <a:lnTo>
                      <a:pt x="72" y="164"/>
                    </a:lnTo>
                    <a:lnTo>
                      <a:pt x="68" y="156"/>
                    </a:lnTo>
                    <a:lnTo>
                      <a:pt x="62" y="147"/>
                    </a:lnTo>
                    <a:lnTo>
                      <a:pt x="57" y="137"/>
                    </a:lnTo>
                    <a:lnTo>
                      <a:pt x="53" y="129"/>
                    </a:lnTo>
                    <a:lnTo>
                      <a:pt x="49" y="122"/>
                    </a:lnTo>
                    <a:lnTo>
                      <a:pt x="45" y="114"/>
                    </a:lnTo>
                    <a:lnTo>
                      <a:pt x="41" y="107"/>
                    </a:lnTo>
                    <a:lnTo>
                      <a:pt x="40" y="99"/>
                    </a:lnTo>
                    <a:lnTo>
                      <a:pt x="38" y="93"/>
                    </a:lnTo>
                    <a:lnTo>
                      <a:pt x="34" y="86"/>
                    </a:lnTo>
                    <a:lnTo>
                      <a:pt x="30" y="80"/>
                    </a:lnTo>
                    <a:lnTo>
                      <a:pt x="28" y="74"/>
                    </a:lnTo>
                    <a:lnTo>
                      <a:pt x="26" y="69"/>
                    </a:lnTo>
                    <a:lnTo>
                      <a:pt x="24" y="63"/>
                    </a:lnTo>
                    <a:lnTo>
                      <a:pt x="22" y="57"/>
                    </a:lnTo>
                    <a:lnTo>
                      <a:pt x="21" y="53"/>
                    </a:lnTo>
                    <a:lnTo>
                      <a:pt x="21" y="50"/>
                    </a:lnTo>
                    <a:lnTo>
                      <a:pt x="19" y="44"/>
                    </a:lnTo>
                    <a:lnTo>
                      <a:pt x="19" y="40"/>
                    </a:lnTo>
                    <a:lnTo>
                      <a:pt x="19" y="36"/>
                    </a:lnTo>
                    <a:lnTo>
                      <a:pt x="17" y="36"/>
                    </a:lnTo>
                    <a:lnTo>
                      <a:pt x="15" y="42"/>
                    </a:lnTo>
                    <a:lnTo>
                      <a:pt x="13" y="44"/>
                    </a:lnTo>
                    <a:lnTo>
                      <a:pt x="13" y="50"/>
                    </a:lnTo>
                    <a:lnTo>
                      <a:pt x="11" y="53"/>
                    </a:lnTo>
                    <a:lnTo>
                      <a:pt x="11" y="59"/>
                    </a:lnTo>
                    <a:lnTo>
                      <a:pt x="9" y="65"/>
                    </a:lnTo>
                    <a:lnTo>
                      <a:pt x="9" y="72"/>
                    </a:lnTo>
                    <a:lnTo>
                      <a:pt x="7" y="78"/>
                    </a:lnTo>
                    <a:lnTo>
                      <a:pt x="5" y="86"/>
                    </a:lnTo>
                    <a:lnTo>
                      <a:pt x="3" y="93"/>
                    </a:lnTo>
                    <a:lnTo>
                      <a:pt x="3" y="101"/>
                    </a:lnTo>
                    <a:lnTo>
                      <a:pt x="2" y="107"/>
                    </a:lnTo>
                    <a:lnTo>
                      <a:pt x="2" y="110"/>
                    </a:lnTo>
                    <a:lnTo>
                      <a:pt x="2" y="116"/>
                    </a:lnTo>
                    <a:lnTo>
                      <a:pt x="2" y="120"/>
                    </a:lnTo>
                    <a:lnTo>
                      <a:pt x="0" y="129"/>
                    </a:lnTo>
                    <a:lnTo>
                      <a:pt x="0" y="139"/>
                    </a:lnTo>
                    <a:lnTo>
                      <a:pt x="0" y="143"/>
                    </a:lnTo>
                    <a:lnTo>
                      <a:pt x="0" y="148"/>
                    </a:lnTo>
                    <a:lnTo>
                      <a:pt x="0" y="154"/>
                    </a:lnTo>
                    <a:lnTo>
                      <a:pt x="0" y="160"/>
                    </a:lnTo>
                    <a:lnTo>
                      <a:pt x="0" y="164"/>
                    </a:lnTo>
                    <a:lnTo>
                      <a:pt x="0" y="169"/>
                    </a:lnTo>
                    <a:lnTo>
                      <a:pt x="0" y="175"/>
                    </a:lnTo>
                    <a:lnTo>
                      <a:pt x="0" y="181"/>
                    </a:lnTo>
                    <a:lnTo>
                      <a:pt x="0" y="185"/>
                    </a:lnTo>
                    <a:lnTo>
                      <a:pt x="0" y="190"/>
                    </a:lnTo>
                    <a:lnTo>
                      <a:pt x="0" y="196"/>
                    </a:lnTo>
                    <a:lnTo>
                      <a:pt x="2" y="202"/>
                    </a:lnTo>
                    <a:lnTo>
                      <a:pt x="2" y="205"/>
                    </a:lnTo>
                    <a:lnTo>
                      <a:pt x="2" y="211"/>
                    </a:lnTo>
                    <a:lnTo>
                      <a:pt x="2" y="217"/>
                    </a:lnTo>
                    <a:lnTo>
                      <a:pt x="3" y="223"/>
                    </a:lnTo>
                    <a:lnTo>
                      <a:pt x="3" y="228"/>
                    </a:lnTo>
                    <a:lnTo>
                      <a:pt x="5" y="232"/>
                    </a:lnTo>
                    <a:lnTo>
                      <a:pt x="7" y="238"/>
                    </a:lnTo>
                    <a:lnTo>
                      <a:pt x="9" y="243"/>
                    </a:lnTo>
                    <a:lnTo>
                      <a:pt x="9" y="249"/>
                    </a:lnTo>
                    <a:lnTo>
                      <a:pt x="11" y="255"/>
                    </a:lnTo>
                    <a:lnTo>
                      <a:pt x="11" y="259"/>
                    </a:lnTo>
                    <a:lnTo>
                      <a:pt x="15" y="264"/>
                    </a:lnTo>
                    <a:lnTo>
                      <a:pt x="17" y="270"/>
                    </a:lnTo>
                    <a:lnTo>
                      <a:pt x="19" y="274"/>
                    </a:lnTo>
                    <a:lnTo>
                      <a:pt x="21" y="280"/>
                    </a:lnTo>
                    <a:lnTo>
                      <a:pt x="24" y="285"/>
                    </a:lnTo>
                    <a:lnTo>
                      <a:pt x="28" y="293"/>
                    </a:lnTo>
                    <a:lnTo>
                      <a:pt x="34" y="302"/>
                    </a:lnTo>
                    <a:lnTo>
                      <a:pt x="40" y="310"/>
                    </a:lnTo>
                    <a:lnTo>
                      <a:pt x="47" y="318"/>
                    </a:lnTo>
                    <a:lnTo>
                      <a:pt x="55" y="325"/>
                    </a:lnTo>
                    <a:lnTo>
                      <a:pt x="64" y="331"/>
                    </a:lnTo>
                    <a:lnTo>
                      <a:pt x="68" y="335"/>
                    </a:lnTo>
                    <a:lnTo>
                      <a:pt x="72" y="337"/>
                    </a:lnTo>
                    <a:lnTo>
                      <a:pt x="78" y="340"/>
                    </a:lnTo>
                    <a:lnTo>
                      <a:pt x="83" y="344"/>
                    </a:lnTo>
                    <a:lnTo>
                      <a:pt x="87" y="344"/>
                    </a:lnTo>
                    <a:lnTo>
                      <a:pt x="93" y="348"/>
                    </a:lnTo>
                    <a:lnTo>
                      <a:pt x="97" y="350"/>
                    </a:lnTo>
                    <a:lnTo>
                      <a:pt x="102" y="354"/>
                    </a:lnTo>
                    <a:lnTo>
                      <a:pt x="108" y="354"/>
                    </a:lnTo>
                    <a:lnTo>
                      <a:pt x="114" y="357"/>
                    </a:lnTo>
                    <a:lnTo>
                      <a:pt x="117" y="359"/>
                    </a:lnTo>
                    <a:lnTo>
                      <a:pt x="123" y="361"/>
                    </a:lnTo>
                    <a:lnTo>
                      <a:pt x="129" y="363"/>
                    </a:lnTo>
                    <a:lnTo>
                      <a:pt x="135" y="365"/>
                    </a:lnTo>
                    <a:lnTo>
                      <a:pt x="140" y="367"/>
                    </a:lnTo>
                    <a:lnTo>
                      <a:pt x="146" y="371"/>
                    </a:lnTo>
                    <a:lnTo>
                      <a:pt x="152" y="371"/>
                    </a:lnTo>
                    <a:lnTo>
                      <a:pt x="157" y="373"/>
                    </a:lnTo>
                    <a:lnTo>
                      <a:pt x="163" y="375"/>
                    </a:lnTo>
                    <a:lnTo>
                      <a:pt x="169" y="378"/>
                    </a:lnTo>
                    <a:lnTo>
                      <a:pt x="174" y="378"/>
                    </a:lnTo>
                    <a:lnTo>
                      <a:pt x="178" y="380"/>
                    </a:lnTo>
                    <a:lnTo>
                      <a:pt x="184" y="382"/>
                    </a:lnTo>
                    <a:lnTo>
                      <a:pt x="190" y="384"/>
                    </a:lnTo>
                    <a:lnTo>
                      <a:pt x="193" y="386"/>
                    </a:lnTo>
                    <a:lnTo>
                      <a:pt x="199" y="388"/>
                    </a:lnTo>
                    <a:lnTo>
                      <a:pt x="205" y="388"/>
                    </a:lnTo>
                    <a:lnTo>
                      <a:pt x="209" y="392"/>
                    </a:lnTo>
                    <a:lnTo>
                      <a:pt x="214" y="392"/>
                    </a:lnTo>
                    <a:lnTo>
                      <a:pt x="218" y="394"/>
                    </a:lnTo>
                    <a:lnTo>
                      <a:pt x="224" y="395"/>
                    </a:lnTo>
                    <a:lnTo>
                      <a:pt x="228" y="397"/>
                    </a:lnTo>
                    <a:lnTo>
                      <a:pt x="237" y="401"/>
                    </a:lnTo>
                    <a:lnTo>
                      <a:pt x="247" y="405"/>
                    </a:lnTo>
                    <a:lnTo>
                      <a:pt x="252" y="409"/>
                    </a:lnTo>
                    <a:lnTo>
                      <a:pt x="260" y="414"/>
                    </a:lnTo>
                    <a:lnTo>
                      <a:pt x="266" y="418"/>
                    </a:lnTo>
                    <a:lnTo>
                      <a:pt x="271" y="424"/>
                    </a:lnTo>
                    <a:lnTo>
                      <a:pt x="277" y="430"/>
                    </a:lnTo>
                    <a:lnTo>
                      <a:pt x="279" y="433"/>
                    </a:lnTo>
                    <a:lnTo>
                      <a:pt x="283" y="441"/>
                    </a:lnTo>
                    <a:lnTo>
                      <a:pt x="285" y="449"/>
                    </a:lnTo>
                    <a:lnTo>
                      <a:pt x="283" y="451"/>
                    </a:lnTo>
                    <a:lnTo>
                      <a:pt x="279" y="453"/>
                    </a:lnTo>
                    <a:lnTo>
                      <a:pt x="273" y="454"/>
                    </a:lnTo>
                    <a:lnTo>
                      <a:pt x="266" y="456"/>
                    </a:lnTo>
                    <a:lnTo>
                      <a:pt x="260" y="456"/>
                    </a:lnTo>
                    <a:lnTo>
                      <a:pt x="254" y="456"/>
                    </a:lnTo>
                    <a:lnTo>
                      <a:pt x="250" y="454"/>
                    </a:lnTo>
                    <a:lnTo>
                      <a:pt x="245" y="454"/>
                    </a:lnTo>
                    <a:lnTo>
                      <a:pt x="239" y="454"/>
                    </a:lnTo>
                    <a:lnTo>
                      <a:pt x="233" y="453"/>
                    </a:lnTo>
                    <a:lnTo>
                      <a:pt x="226" y="453"/>
                    </a:lnTo>
                    <a:lnTo>
                      <a:pt x="220" y="451"/>
                    </a:lnTo>
                    <a:lnTo>
                      <a:pt x="214" y="449"/>
                    </a:lnTo>
                    <a:lnTo>
                      <a:pt x="207" y="447"/>
                    </a:lnTo>
                    <a:lnTo>
                      <a:pt x="199" y="445"/>
                    </a:lnTo>
                    <a:lnTo>
                      <a:pt x="193" y="443"/>
                    </a:lnTo>
                    <a:lnTo>
                      <a:pt x="188" y="441"/>
                    </a:lnTo>
                    <a:lnTo>
                      <a:pt x="182" y="439"/>
                    </a:lnTo>
                    <a:lnTo>
                      <a:pt x="176" y="435"/>
                    </a:lnTo>
                    <a:lnTo>
                      <a:pt x="171" y="433"/>
                    </a:lnTo>
                    <a:lnTo>
                      <a:pt x="165" y="432"/>
                    </a:lnTo>
                    <a:lnTo>
                      <a:pt x="159" y="428"/>
                    </a:lnTo>
                    <a:lnTo>
                      <a:pt x="155" y="424"/>
                    </a:lnTo>
                    <a:lnTo>
                      <a:pt x="150" y="422"/>
                    </a:lnTo>
                    <a:lnTo>
                      <a:pt x="142" y="414"/>
                    </a:lnTo>
                    <a:lnTo>
                      <a:pt x="138" y="407"/>
                    </a:lnTo>
                    <a:lnTo>
                      <a:pt x="133" y="405"/>
                    </a:lnTo>
                    <a:lnTo>
                      <a:pt x="131" y="403"/>
                    </a:lnTo>
                    <a:lnTo>
                      <a:pt x="125" y="397"/>
                    </a:lnTo>
                    <a:lnTo>
                      <a:pt x="121" y="394"/>
                    </a:lnTo>
                    <a:lnTo>
                      <a:pt x="116" y="388"/>
                    </a:lnTo>
                    <a:lnTo>
                      <a:pt x="112" y="382"/>
                    </a:lnTo>
                    <a:lnTo>
                      <a:pt x="106" y="376"/>
                    </a:lnTo>
                    <a:lnTo>
                      <a:pt x="102" y="371"/>
                    </a:lnTo>
                    <a:lnTo>
                      <a:pt x="97" y="365"/>
                    </a:lnTo>
                    <a:lnTo>
                      <a:pt x="91" y="361"/>
                    </a:lnTo>
                    <a:lnTo>
                      <a:pt x="87" y="357"/>
                    </a:lnTo>
                    <a:lnTo>
                      <a:pt x="83" y="356"/>
                    </a:lnTo>
                    <a:lnTo>
                      <a:pt x="78" y="356"/>
                    </a:lnTo>
                    <a:lnTo>
                      <a:pt x="76" y="357"/>
                    </a:lnTo>
                    <a:lnTo>
                      <a:pt x="72" y="361"/>
                    </a:lnTo>
                    <a:lnTo>
                      <a:pt x="72" y="367"/>
                    </a:lnTo>
                    <a:lnTo>
                      <a:pt x="68" y="373"/>
                    </a:lnTo>
                    <a:lnTo>
                      <a:pt x="68" y="380"/>
                    </a:lnTo>
                    <a:lnTo>
                      <a:pt x="68" y="384"/>
                    </a:lnTo>
                    <a:lnTo>
                      <a:pt x="70" y="388"/>
                    </a:lnTo>
                    <a:lnTo>
                      <a:pt x="72" y="394"/>
                    </a:lnTo>
                    <a:lnTo>
                      <a:pt x="74" y="399"/>
                    </a:lnTo>
                    <a:lnTo>
                      <a:pt x="78" y="405"/>
                    </a:lnTo>
                    <a:lnTo>
                      <a:pt x="81" y="409"/>
                    </a:lnTo>
                    <a:lnTo>
                      <a:pt x="85" y="414"/>
                    </a:lnTo>
                    <a:lnTo>
                      <a:pt x="91" y="420"/>
                    </a:lnTo>
                    <a:lnTo>
                      <a:pt x="97" y="426"/>
                    </a:lnTo>
                    <a:lnTo>
                      <a:pt x="102" y="432"/>
                    </a:lnTo>
                    <a:lnTo>
                      <a:pt x="108" y="437"/>
                    </a:lnTo>
                    <a:lnTo>
                      <a:pt x="116" y="443"/>
                    </a:lnTo>
                    <a:lnTo>
                      <a:pt x="123" y="447"/>
                    </a:lnTo>
                    <a:lnTo>
                      <a:pt x="131" y="453"/>
                    </a:lnTo>
                    <a:lnTo>
                      <a:pt x="135" y="454"/>
                    </a:lnTo>
                    <a:lnTo>
                      <a:pt x="140" y="458"/>
                    </a:lnTo>
                    <a:lnTo>
                      <a:pt x="144" y="460"/>
                    </a:lnTo>
                    <a:lnTo>
                      <a:pt x="150" y="462"/>
                    </a:lnTo>
                    <a:lnTo>
                      <a:pt x="154" y="464"/>
                    </a:lnTo>
                    <a:lnTo>
                      <a:pt x="157" y="468"/>
                    </a:lnTo>
                    <a:lnTo>
                      <a:pt x="163" y="468"/>
                    </a:lnTo>
                    <a:lnTo>
                      <a:pt x="169" y="472"/>
                    </a:lnTo>
                    <a:lnTo>
                      <a:pt x="174" y="473"/>
                    </a:lnTo>
                    <a:lnTo>
                      <a:pt x="180" y="475"/>
                    </a:lnTo>
                    <a:lnTo>
                      <a:pt x="186" y="477"/>
                    </a:lnTo>
                    <a:lnTo>
                      <a:pt x="192" y="479"/>
                    </a:lnTo>
                    <a:lnTo>
                      <a:pt x="197" y="481"/>
                    </a:lnTo>
                    <a:lnTo>
                      <a:pt x="203" y="483"/>
                    </a:lnTo>
                    <a:lnTo>
                      <a:pt x="209" y="483"/>
                    </a:lnTo>
                    <a:lnTo>
                      <a:pt x="214" y="485"/>
                    </a:lnTo>
                    <a:lnTo>
                      <a:pt x="220" y="485"/>
                    </a:lnTo>
                    <a:lnTo>
                      <a:pt x="228" y="487"/>
                    </a:lnTo>
                    <a:lnTo>
                      <a:pt x="233" y="489"/>
                    </a:lnTo>
                    <a:lnTo>
                      <a:pt x="241" y="491"/>
                    </a:lnTo>
                    <a:lnTo>
                      <a:pt x="247" y="491"/>
                    </a:lnTo>
                    <a:lnTo>
                      <a:pt x="254" y="491"/>
                    </a:lnTo>
                    <a:lnTo>
                      <a:pt x="262" y="492"/>
                    </a:lnTo>
                    <a:lnTo>
                      <a:pt x="269" y="492"/>
                    </a:lnTo>
                    <a:lnTo>
                      <a:pt x="275" y="492"/>
                    </a:lnTo>
                    <a:lnTo>
                      <a:pt x="283" y="492"/>
                    </a:lnTo>
                    <a:lnTo>
                      <a:pt x="290" y="492"/>
                    </a:lnTo>
                    <a:lnTo>
                      <a:pt x="298" y="492"/>
                    </a:lnTo>
                    <a:close/>
                  </a:path>
                </a:pathLst>
              </a:custGeom>
              <a:solidFill>
                <a:srgbClr val="FF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15"/>
              <p:cNvSpPr>
                <a:spLocks/>
              </p:cNvSpPr>
              <p:nvPr/>
            </p:nvSpPr>
            <p:spPr bwMode="auto">
              <a:xfrm>
                <a:off x="4110" y="1304"/>
                <a:ext cx="201" cy="239"/>
              </a:xfrm>
              <a:custGeom>
                <a:avLst/>
                <a:gdLst>
                  <a:gd name="T0" fmla="*/ 0 w 403"/>
                  <a:gd name="T1" fmla="*/ 0 h 479"/>
                  <a:gd name="T2" fmla="*/ 0 w 403"/>
                  <a:gd name="T3" fmla="*/ 1 h 479"/>
                  <a:gd name="T4" fmla="*/ 0 w 403"/>
                  <a:gd name="T5" fmla="*/ 1 h 479"/>
                  <a:gd name="T6" fmla="*/ 0 w 403"/>
                  <a:gd name="T7" fmla="*/ 1 h 479"/>
                  <a:gd name="T8" fmla="*/ 0 w 403"/>
                  <a:gd name="T9" fmla="*/ 1 h 479"/>
                  <a:gd name="T10" fmla="*/ 0 w 403"/>
                  <a:gd name="T11" fmla="*/ 1 h 479"/>
                  <a:gd name="T12" fmla="*/ 1 w 403"/>
                  <a:gd name="T13" fmla="*/ 1 h 479"/>
                  <a:gd name="T14" fmla="*/ 1 w 403"/>
                  <a:gd name="T15" fmla="*/ 1 h 479"/>
                  <a:gd name="T16" fmla="*/ 0 w 403"/>
                  <a:gd name="T17" fmla="*/ 1 h 479"/>
                  <a:gd name="T18" fmla="*/ 0 w 403"/>
                  <a:gd name="T19" fmla="*/ 1 h 479"/>
                  <a:gd name="T20" fmla="*/ 0 w 403"/>
                  <a:gd name="T21" fmla="*/ 1 h 479"/>
                  <a:gd name="T22" fmla="*/ 1 w 403"/>
                  <a:gd name="T23" fmla="*/ 1 h 479"/>
                  <a:gd name="T24" fmla="*/ 1 w 403"/>
                  <a:gd name="T25" fmla="*/ 1 h 479"/>
                  <a:gd name="T26" fmla="*/ 1 w 403"/>
                  <a:gd name="T27" fmla="*/ 1 h 479"/>
                  <a:gd name="T28" fmla="*/ 1 w 403"/>
                  <a:gd name="T29" fmla="*/ 1 h 479"/>
                  <a:gd name="T30" fmla="*/ 1 w 403"/>
                  <a:gd name="T31" fmla="*/ 1 h 479"/>
                  <a:gd name="T32" fmla="*/ 1 w 403"/>
                  <a:gd name="T33" fmla="*/ 1 h 479"/>
                  <a:gd name="T34" fmla="*/ 1 w 403"/>
                  <a:gd name="T35" fmla="*/ 0 h 479"/>
                  <a:gd name="T36" fmla="*/ 1 w 403"/>
                  <a:gd name="T37" fmla="*/ 0 h 479"/>
                  <a:gd name="T38" fmla="*/ 1 w 403"/>
                  <a:gd name="T39" fmla="*/ 0 h 479"/>
                  <a:gd name="T40" fmla="*/ 1 w 403"/>
                  <a:gd name="T41" fmla="*/ 0 h 479"/>
                  <a:gd name="T42" fmla="*/ 1 w 403"/>
                  <a:gd name="T43" fmla="*/ 0 h 479"/>
                  <a:gd name="T44" fmla="*/ 1 w 403"/>
                  <a:gd name="T45" fmla="*/ 0 h 479"/>
                  <a:gd name="T46" fmla="*/ 1 w 403"/>
                  <a:gd name="T47" fmla="*/ 0 h 479"/>
                  <a:gd name="T48" fmla="*/ 0 w 403"/>
                  <a:gd name="T49" fmla="*/ 0 h 479"/>
                  <a:gd name="T50" fmla="*/ 1 w 403"/>
                  <a:gd name="T51" fmla="*/ 0 h 479"/>
                  <a:gd name="T52" fmla="*/ 1 w 403"/>
                  <a:gd name="T53" fmla="*/ 0 h 479"/>
                  <a:gd name="T54" fmla="*/ 1 w 403"/>
                  <a:gd name="T55" fmla="*/ 0 h 479"/>
                  <a:gd name="T56" fmla="*/ 0 w 403"/>
                  <a:gd name="T57" fmla="*/ 0 h 479"/>
                  <a:gd name="T58" fmla="*/ 0 w 403"/>
                  <a:gd name="T59" fmla="*/ 0 h 479"/>
                  <a:gd name="T60" fmla="*/ 0 w 403"/>
                  <a:gd name="T61" fmla="*/ 0 h 479"/>
                  <a:gd name="T62" fmla="*/ 0 w 403"/>
                  <a:gd name="T63" fmla="*/ 0 h 479"/>
                  <a:gd name="T64" fmla="*/ 0 w 403"/>
                  <a:gd name="T65" fmla="*/ 0 h 479"/>
                  <a:gd name="T66" fmla="*/ 0 w 403"/>
                  <a:gd name="T67" fmla="*/ 0 h 479"/>
                  <a:gd name="T68" fmla="*/ 0 w 403"/>
                  <a:gd name="T69" fmla="*/ 0 h 479"/>
                  <a:gd name="T70" fmla="*/ 0 w 403"/>
                  <a:gd name="T71" fmla="*/ 0 h 479"/>
                  <a:gd name="T72" fmla="*/ 0 w 403"/>
                  <a:gd name="T73" fmla="*/ 0 h 479"/>
                  <a:gd name="T74" fmla="*/ 0 w 403"/>
                  <a:gd name="T75" fmla="*/ 0 h 479"/>
                  <a:gd name="T76" fmla="*/ 0 w 403"/>
                  <a:gd name="T77" fmla="*/ 0 h 479"/>
                  <a:gd name="T78" fmla="*/ 0 w 403"/>
                  <a:gd name="T79" fmla="*/ 0 h 479"/>
                  <a:gd name="T80" fmla="*/ 0 w 403"/>
                  <a:gd name="T81" fmla="*/ 0 h 479"/>
                  <a:gd name="T82" fmla="*/ 0 w 403"/>
                  <a:gd name="T83" fmla="*/ 0 h 479"/>
                  <a:gd name="T84" fmla="*/ 0 w 403"/>
                  <a:gd name="T85" fmla="*/ 0 h 479"/>
                  <a:gd name="T86" fmla="*/ 0 w 403"/>
                  <a:gd name="T87" fmla="*/ 0 h 479"/>
                  <a:gd name="T88" fmla="*/ 0 w 403"/>
                  <a:gd name="T89" fmla="*/ 0 h 479"/>
                  <a:gd name="T90" fmla="*/ 1 w 403"/>
                  <a:gd name="T91" fmla="*/ 0 h 479"/>
                  <a:gd name="T92" fmla="*/ 1 w 403"/>
                  <a:gd name="T93" fmla="*/ 1 h 479"/>
                  <a:gd name="T94" fmla="*/ 1 w 403"/>
                  <a:gd name="T95" fmla="*/ 1 h 479"/>
                  <a:gd name="T96" fmla="*/ 1 w 403"/>
                  <a:gd name="T97" fmla="*/ 1 h 479"/>
                  <a:gd name="T98" fmla="*/ 0 w 403"/>
                  <a:gd name="T99" fmla="*/ 1 h 479"/>
                  <a:gd name="T100" fmla="*/ 0 w 403"/>
                  <a:gd name="T101" fmla="*/ 1 h 479"/>
                  <a:gd name="T102" fmla="*/ 0 w 403"/>
                  <a:gd name="T103" fmla="*/ 1 h 479"/>
                  <a:gd name="T104" fmla="*/ 0 w 403"/>
                  <a:gd name="T105" fmla="*/ 0 h 479"/>
                  <a:gd name="T106" fmla="*/ 0 w 403"/>
                  <a:gd name="T107" fmla="*/ 0 h 47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03"/>
                  <a:gd name="T163" fmla="*/ 0 h 479"/>
                  <a:gd name="T164" fmla="*/ 403 w 403"/>
                  <a:gd name="T165" fmla="*/ 479 h 47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03" h="479">
                    <a:moveTo>
                      <a:pt x="89" y="228"/>
                    </a:moveTo>
                    <a:lnTo>
                      <a:pt x="87" y="230"/>
                    </a:lnTo>
                    <a:lnTo>
                      <a:pt x="86" y="234"/>
                    </a:lnTo>
                    <a:lnTo>
                      <a:pt x="86" y="239"/>
                    </a:lnTo>
                    <a:lnTo>
                      <a:pt x="86" y="249"/>
                    </a:lnTo>
                    <a:lnTo>
                      <a:pt x="84" y="253"/>
                    </a:lnTo>
                    <a:lnTo>
                      <a:pt x="84" y="258"/>
                    </a:lnTo>
                    <a:lnTo>
                      <a:pt x="84" y="262"/>
                    </a:lnTo>
                    <a:lnTo>
                      <a:pt x="84" y="268"/>
                    </a:lnTo>
                    <a:lnTo>
                      <a:pt x="86" y="274"/>
                    </a:lnTo>
                    <a:lnTo>
                      <a:pt x="86" y="279"/>
                    </a:lnTo>
                    <a:lnTo>
                      <a:pt x="87" y="287"/>
                    </a:lnTo>
                    <a:lnTo>
                      <a:pt x="91" y="293"/>
                    </a:lnTo>
                    <a:lnTo>
                      <a:pt x="95" y="298"/>
                    </a:lnTo>
                    <a:lnTo>
                      <a:pt x="97" y="304"/>
                    </a:lnTo>
                    <a:lnTo>
                      <a:pt x="103" y="310"/>
                    </a:lnTo>
                    <a:lnTo>
                      <a:pt x="106" y="317"/>
                    </a:lnTo>
                    <a:lnTo>
                      <a:pt x="112" y="321"/>
                    </a:lnTo>
                    <a:lnTo>
                      <a:pt x="120" y="329"/>
                    </a:lnTo>
                    <a:lnTo>
                      <a:pt x="124" y="331"/>
                    </a:lnTo>
                    <a:lnTo>
                      <a:pt x="127" y="333"/>
                    </a:lnTo>
                    <a:lnTo>
                      <a:pt x="131" y="336"/>
                    </a:lnTo>
                    <a:lnTo>
                      <a:pt x="137" y="338"/>
                    </a:lnTo>
                    <a:lnTo>
                      <a:pt x="141" y="340"/>
                    </a:lnTo>
                    <a:lnTo>
                      <a:pt x="146" y="344"/>
                    </a:lnTo>
                    <a:lnTo>
                      <a:pt x="152" y="346"/>
                    </a:lnTo>
                    <a:lnTo>
                      <a:pt x="158" y="348"/>
                    </a:lnTo>
                    <a:lnTo>
                      <a:pt x="163" y="350"/>
                    </a:lnTo>
                    <a:lnTo>
                      <a:pt x="169" y="352"/>
                    </a:lnTo>
                    <a:lnTo>
                      <a:pt x="175" y="354"/>
                    </a:lnTo>
                    <a:lnTo>
                      <a:pt x="182" y="355"/>
                    </a:lnTo>
                    <a:lnTo>
                      <a:pt x="188" y="355"/>
                    </a:lnTo>
                    <a:lnTo>
                      <a:pt x="198" y="357"/>
                    </a:lnTo>
                    <a:lnTo>
                      <a:pt x="205" y="357"/>
                    </a:lnTo>
                    <a:lnTo>
                      <a:pt x="213" y="359"/>
                    </a:lnTo>
                    <a:lnTo>
                      <a:pt x="220" y="361"/>
                    </a:lnTo>
                    <a:lnTo>
                      <a:pt x="230" y="361"/>
                    </a:lnTo>
                    <a:lnTo>
                      <a:pt x="239" y="363"/>
                    </a:lnTo>
                    <a:lnTo>
                      <a:pt x="251" y="363"/>
                    </a:lnTo>
                    <a:lnTo>
                      <a:pt x="258" y="363"/>
                    </a:lnTo>
                    <a:lnTo>
                      <a:pt x="264" y="363"/>
                    </a:lnTo>
                    <a:lnTo>
                      <a:pt x="270" y="365"/>
                    </a:lnTo>
                    <a:lnTo>
                      <a:pt x="276" y="367"/>
                    </a:lnTo>
                    <a:lnTo>
                      <a:pt x="279" y="373"/>
                    </a:lnTo>
                    <a:lnTo>
                      <a:pt x="281" y="378"/>
                    </a:lnTo>
                    <a:lnTo>
                      <a:pt x="277" y="386"/>
                    </a:lnTo>
                    <a:lnTo>
                      <a:pt x="274" y="395"/>
                    </a:lnTo>
                    <a:lnTo>
                      <a:pt x="268" y="399"/>
                    </a:lnTo>
                    <a:lnTo>
                      <a:pt x="266" y="403"/>
                    </a:lnTo>
                    <a:lnTo>
                      <a:pt x="260" y="409"/>
                    </a:lnTo>
                    <a:lnTo>
                      <a:pt x="257" y="414"/>
                    </a:lnTo>
                    <a:lnTo>
                      <a:pt x="251" y="418"/>
                    </a:lnTo>
                    <a:lnTo>
                      <a:pt x="247" y="424"/>
                    </a:lnTo>
                    <a:lnTo>
                      <a:pt x="241" y="428"/>
                    </a:lnTo>
                    <a:lnTo>
                      <a:pt x="236" y="433"/>
                    </a:lnTo>
                    <a:lnTo>
                      <a:pt x="232" y="437"/>
                    </a:lnTo>
                    <a:lnTo>
                      <a:pt x="226" y="443"/>
                    </a:lnTo>
                    <a:lnTo>
                      <a:pt x="222" y="447"/>
                    </a:lnTo>
                    <a:lnTo>
                      <a:pt x="219" y="452"/>
                    </a:lnTo>
                    <a:lnTo>
                      <a:pt x="211" y="460"/>
                    </a:lnTo>
                    <a:lnTo>
                      <a:pt x="207" y="468"/>
                    </a:lnTo>
                    <a:lnTo>
                      <a:pt x="207" y="473"/>
                    </a:lnTo>
                    <a:lnTo>
                      <a:pt x="211" y="479"/>
                    </a:lnTo>
                    <a:lnTo>
                      <a:pt x="215" y="479"/>
                    </a:lnTo>
                    <a:lnTo>
                      <a:pt x="217" y="479"/>
                    </a:lnTo>
                    <a:lnTo>
                      <a:pt x="222" y="479"/>
                    </a:lnTo>
                    <a:lnTo>
                      <a:pt x="226" y="479"/>
                    </a:lnTo>
                    <a:lnTo>
                      <a:pt x="232" y="475"/>
                    </a:lnTo>
                    <a:lnTo>
                      <a:pt x="239" y="473"/>
                    </a:lnTo>
                    <a:lnTo>
                      <a:pt x="245" y="469"/>
                    </a:lnTo>
                    <a:lnTo>
                      <a:pt x="253" y="466"/>
                    </a:lnTo>
                    <a:lnTo>
                      <a:pt x="258" y="462"/>
                    </a:lnTo>
                    <a:lnTo>
                      <a:pt x="268" y="456"/>
                    </a:lnTo>
                    <a:lnTo>
                      <a:pt x="276" y="449"/>
                    </a:lnTo>
                    <a:lnTo>
                      <a:pt x="283" y="443"/>
                    </a:lnTo>
                    <a:lnTo>
                      <a:pt x="291" y="435"/>
                    </a:lnTo>
                    <a:lnTo>
                      <a:pt x="298" y="428"/>
                    </a:lnTo>
                    <a:lnTo>
                      <a:pt x="306" y="418"/>
                    </a:lnTo>
                    <a:lnTo>
                      <a:pt x="315" y="411"/>
                    </a:lnTo>
                    <a:lnTo>
                      <a:pt x="319" y="407"/>
                    </a:lnTo>
                    <a:lnTo>
                      <a:pt x="323" y="401"/>
                    </a:lnTo>
                    <a:lnTo>
                      <a:pt x="327" y="395"/>
                    </a:lnTo>
                    <a:lnTo>
                      <a:pt x="331" y="392"/>
                    </a:lnTo>
                    <a:lnTo>
                      <a:pt x="334" y="386"/>
                    </a:lnTo>
                    <a:lnTo>
                      <a:pt x="338" y="382"/>
                    </a:lnTo>
                    <a:lnTo>
                      <a:pt x="342" y="376"/>
                    </a:lnTo>
                    <a:lnTo>
                      <a:pt x="346" y="371"/>
                    </a:lnTo>
                    <a:lnTo>
                      <a:pt x="348" y="365"/>
                    </a:lnTo>
                    <a:lnTo>
                      <a:pt x="353" y="359"/>
                    </a:lnTo>
                    <a:lnTo>
                      <a:pt x="355" y="354"/>
                    </a:lnTo>
                    <a:lnTo>
                      <a:pt x="359" y="348"/>
                    </a:lnTo>
                    <a:lnTo>
                      <a:pt x="363" y="342"/>
                    </a:lnTo>
                    <a:lnTo>
                      <a:pt x="365" y="338"/>
                    </a:lnTo>
                    <a:lnTo>
                      <a:pt x="369" y="331"/>
                    </a:lnTo>
                    <a:lnTo>
                      <a:pt x="372" y="327"/>
                    </a:lnTo>
                    <a:lnTo>
                      <a:pt x="374" y="319"/>
                    </a:lnTo>
                    <a:lnTo>
                      <a:pt x="378" y="314"/>
                    </a:lnTo>
                    <a:lnTo>
                      <a:pt x="380" y="308"/>
                    </a:lnTo>
                    <a:lnTo>
                      <a:pt x="382" y="302"/>
                    </a:lnTo>
                    <a:lnTo>
                      <a:pt x="384" y="295"/>
                    </a:lnTo>
                    <a:lnTo>
                      <a:pt x="388" y="289"/>
                    </a:lnTo>
                    <a:lnTo>
                      <a:pt x="390" y="283"/>
                    </a:lnTo>
                    <a:lnTo>
                      <a:pt x="391" y="277"/>
                    </a:lnTo>
                    <a:lnTo>
                      <a:pt x="393" y="270"/>
                    </a:lnTo>
                    <a:lnTo>
                      <a:pt x="395" y="264"/>
                    </a:lnTo>
                    <a:lnTo>
                      <a:pt x="397" y="257"/>
                    </a:lnTo>
                    <a:lnTo>
                      <a:pt x="397" y="251"/>
                    </a:lnTo>
                    <a:lnTo>
                      <a:pt x="399" y="243"/>
                    </a:lnTo>
                    <a:lnTo>
                      <a:pt x="399" y="238"/>
                    </a:lnTo>
                    <a:lnTo>
                      <a:pt x="401" y="232"/>
                    </a:lnTo>
                    <a:lnTo>
                      <a:pt x="403" y="226"/>
                    </a:lnTo>
                    <a:lnTo>
                      <a:pt x="401" y="219"/>
                    </a:lnTo>
                    <a:lnTo>
                      <a:pt x="401" y="213"/>
                    </a:lnTo>
                    <a:lnTo>
                      <a:pt x="401" y="205"/>
                    </a:lnTo>
                    <a:lnTo>
                      <a:pt x="401" y="200"/>
                    </a:lnTo>
                    <a:lnTo>
                      <a:pt x="399" y="194"/>
                    </a:lnTo>
                    <a:lnTo>
                      <a:pt x="399" y="188"/>
                    </a:lnTo>
                    <a:lnTo>
                      <a:pt x="397" y="181"/>
                    </a:lnTo>
                    <a:lnTo>
                      <a:pt x="397" y="177"/>
                    </a:lnTo>
                    <a:lnTo>
                      <a:pt x="395" y="171"/>
                    </a:lnTo>
                    <a:lnTo>
                      <a:pt x="393" y="163"/>
                    </a:lnTo>
                    <a:lnTo>
                      <a:pt x="391" y="160"/>
                    </a:lnTo>
                    <a:lnTo>
                      <a:pt x="390" y="154"/>
                    </a:lnTo>
                    <a:lnTo>
                      <a:pt x="388" y="148"/>
                    </a:lnTo>
                    <a:lnTo>
                      <a:pt x="386" y="144"/>
                    </a:lnTo>
                    <a:lnTo>
                      <a:pt x="382" y="139"/>
                    </a:lnTo>
                    <a:lnTo>
                      <a:pt x="380" y="135"/>
                    </a:lnTo>
                    <a:lnTo>
                      <a:pt x="378" y="129"/>
                    </a:lnTo>
                    <a:lnTo>
                      <a:pt x="374" y="124"/>
                    </a:lnTo>
                    <a:lnTo>
                      <a:pt x="371" y="120"/>
                    </a:lnTo>
                    <a:lnTo>
                      <a:pt x="369" y="114"/>
                    </a:lnTo>
                    <a:lnTo>
                      <a:pt x="363" y="105"/>
                    </a:lnTo>
                    <a:lnTo>
                      <a:pt x="357" y="97"/>
                    </a:lnTo>
                    <a:lnTo>
                      <a:pt x="350" y="89"/>
                    </a:lnTo>
                    <a:lnTo>
                      <a:pt x="344" y="82"/>
                    </a:lnTo>
                    <a:lnTo>
                      <a:pt x="336" y="74"/>
                    </a:lnTo>
                    <a:lnTo>
                      <a:pt x="329" y="68"/>
                    </a:lnTo>
                    <a:lnTo>
                      <a:pt x="321" y="61"/>
                    </a:lnTo>
                    <a:lnTo>
                      <a:pt x="314" y="55"/>
                    </a:lnTo>
                    <a:lnTo>
                      <a:pt x="308" y="49"/>
                    </a:lnTo>
                    <a:lnTo>
                      <a:pt x="300" y="44"/>
                    </a:lnTo>
                    <a:lnTo>
                      <a:pt x="293" y="40"/>
                    </a:lnTo>
                    <a:lnTo>
                      <a:pt x="287" y="34"/>
                    </a:lnTo>
                    <a:lnTo>
                      <a:pt x="281" y="30"/>
                    </a:lnTo>
                    <a:lnTo>
                      <a:pt x="276" y="29"/>
                    </a:lnTo>
                    <a:lnTo>
                      <a:pt x="270" y="25"/>
                    </a:lnTo>
                    <a:lnTo>
                      <a:pt x="266" y="23"/>
                    </a:lnTo>
                    <a:lnTo>
                      <a:pt x="260" y="19"/>
                    </a:lnTo>
                    <a:lnTo>
                      <a:pt x="258" y="17"/>
                    </a:lnTo>
                    <a:lnTo>
                      <a:pt x="253" y="15"/>
                    </a:lnTo>
                    <a:lnTo>
                      <a:pt x="251" y="15"/>
                    </a:lnTo>
                    <a:lnTo>
                      <a:pt x="363" y="260"/>
                    </a:lnTo>
                    <a:lnTo>
                      <a:pt x="361" y="260"/>
                    </a:lnTo>
                    <a:lnTo>
                      <a:pt x="355" y="258"/>
                    </a:lnTo>
                    <a:lnTo>
                      <a:pt x="350" y="257"/>
                    </a:lnTo>
                    <a:lnTo>
                      <a:pt x="342" y="255"/>
                    </a:lnTo>
                    <a:lnTo>
                      <a:pt x="336" y="253"/>
                    </a:lnTo>
                    <a:lnTo>
                      <a:pt x="331" y="251"/>
                    </a:lnTo>
                    <a:lnTo>
                      <a:pt x="325" y="251"/>
                    </a:lnTo>
                    <a:lnTo>
                      <a:pt x="319" y="249"/>
                    </a:lnTo>
                    <a:lnTo>
                      <a:pt x="312" y="245"/>
                    </a:lnTo>
                    <a:lnTo>
                      <a:pt x="306" y="243"/>
                    </a:lnTo>
                    <a:lnTo>
                      <a:pt x="298" y="241"/>
                    </a:lnTo>
                    <a:lnTo>
                      <a:pt x="291" y="239"/>
                    </a:lnTo>
                    <a:lnTo>
                      <a:pt x="283" y="234"/>
                    </a:lnTo>
                    <a:lnTo>
                      <a:pt x="274" y="232"/>
                    </a:lnTo>
                    <a:lnTo>
                      <a:pt x="266" y="226"/>
                    </a:lnTo>
                    <a:lnTo>
                      <a:pt x="257" y="224"/>
                    </a:lnTo>
                    <a:lnTo>
                      <a:pt x="251" y="220"/>
                    </a:lnTo>
                    <a:lnTo>
                      <a:pt x="247" y="219"/>
                    </a:lnTo>
                    <a:lnTo>
                      <a:pt x="241" y="217"/>
                    </a:lnTo>
                    <a:lnTo>
                      <a:pt x="238" y="215"/>
                    </a:lnTo>
                    <a:lnTo>
                      <a:pt x="228" y="209"/>
                    </a:lnTo>
                    <a:lnTo>
                      <a:pt x="220" y="205"/>
                    </a:lnTo>
                    <a:lnTo>
                      <a:pt x="215" y="201"/>
                    </a:lnTo>
                    <a:lnTo>
                      <a:pt x="209" y="200"/>
                    </a:lnTo>
                    <a:lnTo>
                      <a:pt x="205" y="196"/>
                    </a:lnTo>
                    <a:lnTo>
                      <a:pt x="200" y="192"/>
                    </a:lnTo>
                    <a:lnTo>
                      <a:pt x="196" y="190"/>
                    </a:lnTo>
                    <a:lnTo>
                      <a:pt x="190" y="186"/>
                    </a:lnTo>
                    <a:lnTo>
                      <a:pt x="186" y="182"/>
                    </a:lnTo>
                    <a:lnTo>
                      <a:pt x="182" y="181"/>
                    </a:lnTo>
                    <a:lnTo>
                      <a:pt x="177" y="175"/>
                    </a:lnTo>
                    <a:lnTo>
                      <a:pt x="171" y="173"/>
                    </a:lnTo>
                    <a:lnTo>
                      <a:pt x="165" y="169"/>
                    </a:lnTo>
                    <a:lnTo>
                      <a:pt x="162" y="165"/>
                    </a:lnTo>
                    <a:lnTo>
                      <a:pt x="156" y="162"/>
                    </a:lnTo>
                    <a:lnTo>
                      <a:pt x="152" y="158"/>
                    </a:lnTo>
                    <a:lnTo>
                      <a:pt x="146" y="154"/>
                    </a:lnTo>
                    <a:lnTo>
                      <a:pt x="143" y="150"/>
                    </a:lnTo>
                    <a:lnTo>
                      <a:pt x="139" y="144"/>
                    </a:lnTo>
                    <a:lnTo>
                      <a:pt x="133" y="141"/>
                    </a:lnTo>
                    <a:lnTo>
                      <a:pt x="129" y="137"/>
                    </a:lnTo>
                    <a:lnTo>
                      <a:pt x="124" y="133"/>
                    </a:lnTo>
                    <a:lnTo>
                      <a:pt x="114" y="125"/>
                    </a:lnTo>
                    <a:lnTo>
                      <a:pt x="106" y="118"/>
                    </a:lnTo>
                    <a:lnTo>
                      <a:pt x="99" y="110"/>
                    </a:lnTo>
                    <a:lnTo>
                      <a:pt x="91" y="103"/>
                    </a:lnTo>
                    <a:lnTo>
                      <a:pt x="84" y="95"/>
                    </a:lnTo>
                    <a:lnTo>
                      <a:pt x="78" y="87"/>
                    </a:lnTo>
                    <a:lnTo>
                      <a:pt x="70" y="80"/>
                    </a:lnTo>
                    <a:lnTo>
                      <a:pt x="65" y="74"/>
                    </a:lnTo>
                    <a:lnTo>
                      <a:pt x="59" y="68"/>
                    </a:lnTo>
                    <a:lnTo>
                      <a:pt x="53" y="63"/>
                    </a:lnTo>
                    <a:lnTo>
                      <a:pt x="48" y="57"/>
                    </a:lnTo>
                    <a:lnTo>
                      <a:pt x="44" y="49"/>
                    </a:lnTo>
                    <a:lnTo>
                      <a:pt x="38" y="46"/>
                    </a:lnTo>
                    <a:lnTo>
                      <a:pt x="34" y="42"/>
                    </a:lnTo>
                    <a:lnTo>
                      <a:pt x="29" y="36"/>
                    </a:lnTo>
                    <a:lnTo>
                      <a:pt x="27" y="30"/>
                    </a:lnTo>
                    <a:lnTo>
                      <a:pt x="21" y="27"/>
                    </a:lnTo>
                    <a:lnTo>
                      <a:pt x="19" y="23"/>
                    </a:lnTo>
                    <a:lnTo>
                      <a:pt x="13" y="15"/>
                    </a:lnTo>
                    <a:lnTo>
                      <a:pt x="8" y="10"/>
                    </a:lnTo>
                    <a:lnTo>
                      <a:pt x="4" y="4"/>
                    </a:lnTo>
                    <a:lnTo>
                      <a:pt x="2" y="2"/>
                    </a:lnTo>
                    <a:lnTo>
                      <a:pt x="0" y="0"/>
                    </a:lnTo>
                    <a:lnTo>
                      <a:pt x="0" y="4"/>
                    </a:lnTo>
                    <a:lnTo>
                      <a:pt x="0" y="10"/>
                    </a:lnTo>
                    <a:lnTo>
                      <a:pt x="0" y="17"/>
                    </a:lnTo>
                    <a:lnTo>
                      <a:pt x="0" y="23"/>
                    </a:lnTo>
                    <a:lnTo>
                      <a:pt x="0" y="27"/>
                    </a:lnTo>
                    <a:lnTo>
                      <a:pt x="0" y="32"/>
                    </a:lnTo>
                    <a:lnTo>
                      <a:pt x="0" y="38"/>
                    </a:lnTo>
                    <a:lnTo>
                      <a:pt x="0" y="44"/>
                    </a:lnTo>
                    <a:lnTo>
                      <a:pt x="0" y="49"/>
                    </a:lnTo>
                    <a:lnTo>
                      <a:pt x="0" y="57"/>
                    </a:lnTo>
                    <a:lnTo>
                      <a:pt x="2" y="65"/>
                    </a:lnTo>
                    <a:lnTo>
                      <a:pt x="2" y="72"/>
                    </a:lnTo>
                    <a:lnTo>
                      <a:pt x="4" y="78"/>
                    </a:lnTo>
                    <a:lnTo>
                      <a:pt x="6" y="87"/>
                    </a:lnTo>
                    <a:lnTo>
                      <a:pt x="8" y="93"/>
                    </a:lnTo>
                    <a:lnTo>
                      <a:pt x="10" y="103"/>
                    </a:lnTo>
                    <a:lnTo>
                      <a:pt x="13" y="110"/>
                    </a:lnTo>
                    <a:lnTo>
                      <a:pt x="15" y="118"/>
                    </a:lnTo>
                    <a:lnTo>
                      <a:pt x="19" y="125"/>
                    </a:lnTo>
                    <a:lnTo>
                      <a:pt x="23" y="131"/>
                    </a:lnTo>
                    <a:lnTo>
                      <a:pt x="27" y="139"/>
                    </a:lnTo>
                    <a:lnTo>
                      <a:pt x="30" y="146"/>
                    </a:lnTo>
                    <a:lnTo>
                      <a:pt x="36" y="156"/>
                    </a:lnTo>
                    <a:lnTo>
                      <a:pt x="42" y="162"/>
                    </a:lnTo>
                    <a:lnTo>
                      <a:pt x="48" y="169"/>
                    </a:lnTo>
                    <a:lnTo>
                      <a:pt x="53" y="175"/>
                    </a:lnTo>
                    <a:lnTo>
                      <a:pt x="61" y="182"/>
                    </a:lnTo>
                    <a:lnTo>
                      <a:pt x="67" y="188"/>
                    </a:lnTo>
                    <a:lnTo>
                      <a:pt x="74" y="192"/>
                    </a:lnTo>
                    <a:lnTo>
                      <a:pt x="82" y="198"/>
                    </a:lnTo>
                    <a:lnTo>
                      <a:pt x="91" y="201"/>
                    </a:lnTo>
                    <a:lnTo>
                      <a:pt x="99" y="203"/>
                    </a:lnTo>
                    <a:lnTo>
                      <a:pt x="108" y="207"/>
                    </a:lnTo>
                    <a:lnTo>
                      <a:pt x="112" y="207"/>
                    </a:lnTo>
                    <a:lnTo>
                      <a:pt x="116" y="209"/>
                    </a:lnTo>
                    <a:lnTo>
                      <a:pt x="122" y="211"/>
                    </a:lnTo>
                    <a:lnTo>
                      <a:pt x="127" y="213"/>
                    </a:lnTo>
                    <a:lnTo>
                      <a:pt x="135" y="215"/>
                    </a:lnTo>
                    <a:lnTo>
                      <a:pt x="144" y="217"/>
                    </a:lnTo>
                    <a:lnTo>
                      <a:pt x="148" y="217"/>
                    </a:lnTo>
                    <a:lnTo>
                      <a:pt x="154" y="219"/>
                    </a:lnTo>
                    <a:lnTo>
                      <a:pt x="158" y="219"/>
                    </a:lnTo>
                    <a:lnTo>
                      <a:pt x="163" y="220"/>
                    </a:lnTo>
                    <a:lnTo>
                      <a:pt x="171" y="220"/>
                    </a:lnTo>
                    <a:lnTo>
                      <a:pt x="182" y="224"/>
                    </a:lnTo>
                    <a:lnTo>
                      <a:pt x="186" y="224"/>
                    </a:lnTo>
                    <a:lnTo>
                      <a:pt x="190" y="224"/>
                    </a:lnTo>
                    <a:lnTo>
                      <a:pt x="196" y="224"/>
                    </a:lnTo>
                    <a:lnTo>
                      <a:pt x="200" y="226"/>
                    </a:lnTo>
                    <a:lnTo>
                      <a:pt x="207" y="228"/>
                    </a:lnTo>
                    <a:lnTo>
                      <a:pt x="217" y="230"/>
                    </a:lnTo>
                    <a:lnTo>
                      <a:pt x="224" y="232"/>
                    </a:lnTo>
                    <a:lnTo>
                      <a:pt x="234" y="234"/>
                    </a:lnTo>
                    <a:lnTo>
                      <a:pt x="241" y="236"/>
                    </a:lnTo>
                    <a:lnTo>
                      <a:pt x="249" y="239"/>
                    </a:lnTo>
                    <a:lnTo>
                      <a:pt x="255" y="243"/>
                    </a:lnTo>
                    <a:lnTo>
                      <a:pt x="262" y="247"/>
                    </a:lnTo>
                    <a:lnTo>
                      <a:pt x="268" y="251"/>
                    </a:lnTo>
                    <a:lnTo>
                      <a:pt x="274" y="257"/>
                    </a:lnTo>
                    <a:lnTo>
                      <a:pt x="277" y="262"/>
                    </a:lnTo>
                    <a:lnTo>
                      <a:pt x="283" y="270"/>
                    </a:lnTo>
                    <a:lnTo>
                      <a:pt x="285" y="277"/>
                    </a:lnTo>
                    <a:lnTo>
                      <a:pt x="289" y="285"/>
                    </a:lnTo>
                    <a:lnTo>
                      <a:pt x="291" y="289"/>
                    </a:lnTo>
                    <a:lnTo>
                      <a:pt x="291" y="295"/>
                    </a:lnTo>
                    <a:lnTo>
                      <a:pt x="293" y="298"/>
                    </a:lnTo>
                    <a:lnTo>
                      <a:pt x="295" y="304"/>
                    </a:lnTo>
                    <a:lnTo>
                      <a:pt x="293" y="312"/>
                    </a:lnTo>
                    <a:lnTo>
                      <a:pt x="293" y="321"/>
                    </a:lnTo>
                    <a:lnTo>
                      <a:pt x="291" y="327"/>
                    </a:lnTo>
                    <a:lnTo>
                      <a:pt x="287" y="331"/>
                    </a:lnTo>
                    <a:lnTo>
                      <a:pt x="283" y="335"/>
                    </a:lnTo>
                    <a:lnTo>
                      <a:pt x="277" y="338"/>
                    </a:lnTo>
                    <a:lnTo>
                      <a:pt x="272" y="338"/>
                    </a:lnTo>
                    <a:lnTo>
                      <a:pt x="266" y="338"/>
                    </a:lnTo>
                    <a:lnTo>
                      <a:pt x="258" y="336"/>
                    </a:lnTo>
                    <a:lnTo>
                      <a:pt x="251" y="335"/>
                    </a:lnTo>
                    <a:lnTo>
                      <a:pt x="241" y="331"/>
                    </a:lnTo>
                    <a:lnTo>
                      <a:pt x="234" y="329"/>
                    </a:lnTo>
                    <a:lnTo>
                      <a:pt x="228" y="325"/>
                    </a:lnTo>
                    <a:lnTo>
                      <a:pt x="224" y="323"/>
                    </a:lnTo>
                    <a:lnTo>
                      <a:pt x="219" y="321"/>
                    </a:lnTo>
                    <a:lnTo>
                      <a:pt x="215" y="319"/>
                    </a:lnTo>
                    <a:lnTo>
                      <a:pt x="209" y="316"/>
                    </a:lnTo>
                    <a:lnTo>
                      <a:pt x="205" y="312"/>
                    </a:lnTo>
                    <a:lnTo>
                      <a:pt x="200" y="310"/>
                    </a:lnTo>
                    <a:lnTo>
                      <a:pt x="196" y="308"/>
                    </a:lnTo>
                    <a:lnTo>
                      <a:pt x="190" y="304"/>
                    </a:lnTo>
                    <a:lnTo>
                      <a:pt x="184" y="300"/>
                    </a:lnTo>
                    <a:lnTo>
                      <a:pt x="181" y="296"/>
                    </a:lnTo>
                    <a:lnTo>
                      <a:pt x="175" y="295"/>
                    </a:lnTo>
                    <a:lnTo>
                      <a:pt x="169" y="291"/>
                    </a:lnTo>
                    <a:lnTo>
                      <a:pt x="165" y="287"/>
                    </a:lnTo>
                    <a:lnTo>
                      <a:pt x="160" y="283"/>
                    </a:lnTo>
                    <a:lnTo>
                      <a:pt x="156" y="281"/>
                    </a:lnTo>
                    <a:lnTo>
                      <a:pt x="146" y="274"/>
                    </a:lnTo>
                    <a:lnTo>
                      <a:pt x="139" y="268"/>
                    </a:lnTo>
                    <a:lnTo>
                      <a:pt x="129" y="260"/>
                    </a:lnTo>
                    <a:lnTo>
                      <a:pt x="122" y="255"/>
                    </a:lnTo>
                    <a:lnTo>
                      <a:pt x="114" y="249"/>
                    </a:lnTo>
                    <a:lnTo>
                      <a:pt x="108" y="243"/>
                    </a:lnTo>
                    <a:lnTo>
                      <a:pt x="103" y="239"/>
                    </a:lnTo>
                    <a:lnTo>
                      <a:pt x="97" y="236"/>
                    </a:lnTo>
                    <a:lnTo>
                      <a:pt x="91" y="230"/>
                    </a:lnTo>
                    <a:lnTo>
                      <a:pt x="89" y="228"/>
                    </a:lnTo>
                    <a:close/>
                  </a:path>
                </a:pathLst>
              </a:cu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16"/>
              <p:cNvSpPr>
                <a:spLocks/>
              </p:cNvSpPr>
              <p:nvPr/>
            </p:nvSpPr>
            <p:spPr bwMode="auto">
              <a:xfrm>
                <a:off x="4149" y="1582"/>
                <a:ext cx="18" cy="23"/>
              </a:xfrm>
              <a:custGeom>
                <a:avLst/>
                <a:gdLst>
                  <a:gd name="T0" fmla="*/ 0 w 36"/>
                  <a:gd name="T1" fmla="*/ 1 h 45"/>
                  <a:gd name="T2" fmla="*/ 1 w 36"/>
                  <a:gd name="T3" fmla="*/ 1 h 45"/>
                  <a:gd name="T4" fmla="*/ 1 w 36"/>
                  <a:gd name="T5" fmla="*/ 1 h 45"/>
                  <a:gd name="T6" fmla="*/ 1 w 36"/>
                  <a:gd name="T7" fmla="*/ 0 h 45"/>
                  <a:gd name="T8" fmla="*/ 0 w 36"/>
                  <a:gd name="T9" fmla="*/ 1 h 45"/>
                  <a:gd name="T10" fmla="*/ 0 w 36"/>
                  <a:gd name="T11" fmla="*/ 1 h 45"/>
                  <a:gd name="T12" fmla="*/ 0 60000 65536"/>
                  <a:gd name="T13" fmla="*/ 0 60000 65536"/>
                  <a:gd name="T14" fmla="*/ 0 60000 65536"/>
                  <a:gd name="T15" fmla="*/ 0 60000 65536"/>
                  <a:gd name="T16" fmla="*/ 0 60000 65536"/>
                  <a:gd name="T17" fmla="*/ 0 60000 65536"/>
                  <a:gd name="T18" fmla="*/ 0 w 36"/>
                  <a:gd name="T19" fmla="*/ 0 h 45"/>
                  <a:gd name="T20" fmla="*/ 36 w 36"/>
                  <a:gd name="T21" fmla="*/ 45 h 45"/>
                </a:gdLst>
                <a:ahLst/>
                <a:cxnLst>
                  <a:cxn ang="T12">
                    <a:pos x="T0" y="T1"/>
                  </a:cxn>
                  <a:cxn ang="T13">
                    <a:pos x="T2" y="T3"/>
                  </a:cxn>
                  <a:cxn ang="T14">
                    <a:pos x="T4" y="T5"/>
                  </a:cxn>
                  <a:cxn ang="T15">
                    <a:pos x="T6" y="T7"/>
                  </a:cxn>
                  <a:cxn ang="T16">
                    <a:pos x="T8" y="T9"/>
                  </a:cxn>
                  <a:cxn ang="T17">
                    <a:pos x="T10" y="T11"/>
                  </a:cxn>
                </a:cxnLst>
                <a:rect l="T18" t="T19" r="T20" b="T21"/>
                <a:pathLst>
                  <a:path w="36" h="45">
                    <a:moveTo>
                      <a:pt x="0" y="19"/>
                    </a:moveTo>
                    <a:lnTo>
                      <a:pt x="28" y="45"/>
                    </a:lnTo>
                    <a:lnTo>
                      <a:pt x="36" y="15"/>
                    </a:lnTo>
                    <a:lnTo>
                      <a:pt x="19" y="0"/>
                    </a:lnTo>
                    <a:lnTo>
                      <a:pt x="0"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Tree>
    <p:extLst>
      <p:ext uri="{BB962C8B-B14F-4D97-AF65-F5344CB8AC3E}">
        <p14:creationId xmlns:p14="http://schemas.microsoft.com/office/powerpoint/2010/main" val="41877788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44</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j-lt"/>
              </a:rPr>
              <a:t>CHƯƠNG 1 – TỔNG QUAN VỀ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4"/>
              <a:defRPr/>
            </a:pPr>
            <a:r>
              <a:rPr lang="en-US" sz="2800" dirty="0" err="1" smtClean="0">
                <a:latin typeface="+mn-lt"/>
                <a:cs typeface="Times New Roman" pitchFamily="18" charset="0"/>
              </a:rPr>
              <a:t>Ứng</a:t>
            </a:r>
            <a:r>
              <a:rPr lang="en-US" sz="2800" dirty="0" smtClean="0">
                <a:latin typeface="+mn-lt"/>
                <a:cs typeface="Times New Roman" pitchFamily="18" charset="0"/>
              </a:rPr>
              <a:t> </a:t>
            </a:r>
            <a:r>
              <a:rPr lang="en-US" sz="2800" dirty="0" err="1" smtClean="0">
                <a:latin typeface="+mn-lt"/>
                <a:cs typeface="Times New Roman" pitchFamily="18" charset="0"/>
              </a:rPr>
              <a:t>dụng</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Ứng</a:t>
            </a:r>
            <a:r>
              <a:rPr lang="en-US" sz="2000" dirty="0" smtClean="0">
                <a:latin typeface="+mn-lt"/>
                <a:cs typeface="Times New Roman" pitchFamily="18" charset="0"/>
              </a:rPr>
              <a:t> </a:t>
            </a:r>
            <a:r>
              <a:rPr lang="en-US" sz="2000" dirty="0" err="1" smtClean="0">
                <a:latin typeface="+mn-lt"/>
                <a:cs typeface="Times New Roman" pitchFamily="18" charset="0"/>
              </a:rPr>
              <a:t>dụng</a:t>
            </a:r>
            <a:r>
              <a:rPr lang="en-US" sz="2000" dirty="0" smtClean="0">
                <a:latin typeface="+mn-lt"/>
                <a:cs typeface="Times New Roman" pitchFamily="18" charset="0"/>
              </a:rPr>
              <a:t> </a:t>
            </a:r>
            <a:r>
              <a:rPr lang="en-US" sz="2000" dirty="0" err="1" smtClean="0">
                <a:latin typeface="+mn-lt"/>
                <a:cs typeface="Times New Roman" pitchFamily="18" charset="0"/>
              </a:rPr>
              <a:t>trong</a:t>
            </a:r>
            <a:r>
              <a:rPr lang="en-US" sz="2000" dirty="0" smtClean="0">
                <a:latin typeface="+mn-lt"/>
                <a:cs typeface="Times New Roman" pitchFamily="18" charset="0"/>
              </a:rPr>
              <a:t> </a:t>
            </a:r>
            <a:r>
              <a:rPr lang="en-US" sz="2000" dirty="0" err="1" smtClean="0">
                <a:latin typeface="+mn-lt"/>
                <a:cs typeface="Times New Roman" pitchFamily="18" charset="0"/>
              </a:rPr>
              <a:t>tòa</a:t>
            </a:r>
            <a:r>
              <a:rPr lang="en-US" sz="2000" dirty="0" smtClean="0">
                <a:latin typeface="+mn-lt"/>
                <a:cs typeface="Times New Roman" pitchFamily="18" charset="0"/>
              </a:rPr>
              <a:t> </a:t>
            </a:r>
            <a:r>
              <a:rPr lang="en-US" sz="2000" dirty="0" err="1" smtClean="0">
                <a:latin typeface="+mn-lt"/>
                <a:cs typeface="Times New Roman" pitchFamily="18" charset="0"/>
              </a:rPr>
              <a:t>nhà</a:t>
            </a:r>
            <a:r>
              <a:rPr lang="en-US" sz="2000" dirty="0" smtClean="0">
                <a:latin typeface="+mn-lt"/>
                <a:cs typeface="Times New Roman" pitchFamily="18" charset="0"/>
              </a:rPr>
              <a:t> </a:t>
            </a:r>
            <a:r>
              <a:rPr lang="en-US" sz="2000" dirty="0" err="1" smtClean="0">
                <a:latin typeface="+mn-lt"/>
                <a:cs typeface="Times New Roman" pitchFamily="18" charset="0"/>
              </a:rPr>
              <a:t>thông</a:t>
            </a:r>
            <a:r>
              <a:rPr lang="en-US" sz="2000" dirty="0" smtClean="0">
                <a:latin typeface="+mn-lt"/>
                <a:cs typeface="Times New Roman" pitchFamily="18" charset="0"/>
              </a:rPr>
              <a:t> minh (</a:t>
            </a:r>
            <a:r>
              <a:rPr lang="en-US" sz="2000" dirty="0" err="1" smtClean="0">
                <a:latin typeface="+mn-lt"/>
                <a:cs typeface="Times New Roman" pitchFamily="18" charset="0"/>
              </a:rPr>
              <a:t>cây</a:t>
            </a:r>
            <a:r>
              <a:rPr lang="en-US" sz="2000" dirty="0" smtClean="0">
                <a:latin typeface="+mn-lt"/>
                <a:cs typeface="Times New Roman" pitchFamily="18" charset="0"/>
              </a:rPr>
              <a:t> </a:t>
            </a:r>
            <a:r>
              <a:rPr lang="en-US" sz="2000" dirty="0" err="1" smtClean="0">
                <a:latin typeface="+mn-lt"/>
                <a:cs typeface="Times New Roman" pitchFamily="18" charset="0"/>
              </a:rPr>
              <a:t>cầu</a:t>
            </a:r>
            <a:r>
              <a:rPr lang="en-US" sz="2000" dirty="0" smtClean="0">
                <a:latin typeface="+mn-lt"/>
                <a:cs typeface="Times New Roman" pitchFamily="18" charset="0"/>
              </a:rPr>
              <a:t> </a:t>
            </a:r>
            <a:r>
              <a:rPr lang="en-US" sz="2000" dirty="0" err="1" smtClean="0">
                <a:latin typeface="+mn-lt"/>
                <a:cs typeface="Times New Roman" pitchFamily="18" charset="0"/>
              </a:rPr>
              <a:t>thông</a:t>
            </a:r>
            <a:r>
              <a:rPr lang="en-US" sz="2000" dirty="0" smtClean="0">
                <a:latin typeface="+mn-lt"/>
                <a:cs typeface="Times New Roman" pitchFamily="18" charset="0"/>
              </a:rPr>
              <a:t> minh)</a:t>
            </a:r>
          </a:p>
          <a:p>
            <a:pPr marL="342900" indent="-342900" algn="just" eaLnBrk="1" hangingPunct="1">
              <a:spcBef>
                <a:spcPct val="20000"/>
              </a:spcBef>
              <a:buSzPct val="75000"/>
              <a:buFont typeface="Arial" panose="020B0604020202020204" pitchFamily="34" charset="0"/>
              <a:buChar char="−"/>
              <a:defRPr/>
            </a:pPr>
            <a:r>
              <a:rPr lang="vi-VN" sz="2000" dirty="0">
                <a:latin typeface="+mn-lt"/>
                <a:cs typeface="Times New Roman" pitchFamily="18" charset="0"/>
              </a:rPr>
              <a:t>Giảm sự lãng phí năng lượng bằng việc điều khiển độ ẩm, thông gió và điều hòa phù </a:t>
            </a:r>
            <a:r>
              <a:rPr lang="vi-VN" sz="2000" dirty="0" smtClean="0">
                <a:latin typeface="+mn-lt"/>
                <a:cs typeface="Times New Roman" pitchFamily="18" charset="0"/>
              </a:rPr>
              <a:t>hợp</a:t>
            </a:r>
            <a:r>
              <a:rPr lang="en-US" sz="2000" dirty="0" smtClean="0">
                <a:latin typeface="+mn-lt"/>
                <a:cs typeface="Times New Roman" pitchFamily="18" charset="0"/>
              </a:rPr>
              <a:t>.</a:t>
            </a:r>
            <a:r>
              <a:rPr lang="vi-VN" sz="2000" dirty="0" smtClean="0">
                <a:latin typeface="+mn-lt"/>
                <a:cs typeface="Times New Roman" pitchFamily="18" charset="0"/>
              </a:rPr>
              <a:t> </a:t>
            </a:r>
            <a:endParaRPr lang="en-US"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Cần </a:t>
            </a:r>
            <a:r>
              <a:rPr lang="vi-VN" sz="2000" dirty="0">
                <a:latin typeface="+mn-lt"/>
                <a:cs typeface="Times New Roman" pitchFamily="18" charset="0"/>
              </a:rPr>
              <a:t>các tham số đo về thời gian chiếm giữ phòng, nhiệt độ, dòng không </a:t>
            </a:r>
            <a:r>
              <a:rPr lang="vi-VN" sz="2000" dirty="0" smtClean="0">
                <a:latin typeface="+mn-lt"/>
                <a:cs typeface="Times New Roman" pitchFamily="18" charset="0"/>
              </a:rPr>
              <a:t>khí… </a:t>
            </a:r>
            <a:endParaRPr lang="en-US"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Giám </a:t>
            </a:r>
            <a:r>
              <a:rPr lang="vi-VN" sz="2000" dirty="0">
                <a:latin typeface="+mn-lt"/>
                <a:cs typeface="Times New Roman" pitchFamily="18" charset="0"/>
              </a:rPr>
              <a:t>sát stress cơ học sau các trận động </a:t>
            </a:r>
            <a:r>
              <a:rPr lang="vi-VN" sz="2000" dirty="0" smtClean="0">
                <a:latin typeface="+mn-lt"/>
                <a:cs typeface="Times New Roman" pitchFamily="18" charset="0"/>
              </a:rPr>
              <a:t>đất</a:t>
            </a:r>
            <a:r>
              <a:rPr lang="en-US" sz="2000" dirty="0" smtClean="0">
                <a:latin typeface="+mn-lt"/>
                <a:cs typeface="Times New Roman" pitchFamily="18" charset="0"/>
              </a:rPr>
              <a:t>.</a:t>
            </a: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Ứng</a:t>
            </a:r>
            <a:r>
              <a:rPr lang="en-US" sz="2000" dirty="0" smtClean="0">
                <a:latin typeface="+mn-lt"/>
                <a:cs typeface="Times New Roman" pitchFamily="18" charset="0"/>
              </a:rPr>
              <a:t> </a:t>
            </a:r>
            <a:r>
              <a:rPr lang="en-US" sz="2000" dirty="0" err="1" smtClean="0">
                <a:latin typeface="+mn-lt"/>
                <a:cs typeface="Times New Roman" pitchFamily="18" charset="0"/>
              </a:rPr>
              <a:t>dụng</a:t>
            </a:r>
            <a:r>
              <a:rPr lang="en-US" sz="2000" dirty="0" smtClean="0">
                <a:latin typeface="+mn-lt"/>
                <a:cs typeface="Times New Roman" pitchFamily="18" charset="0"/>
              </a:rPr>
              <a:t> </a:t>
            </a:r>
            <a:r>
              <a:rPr lang="en-US" sz="2000" dirty="0" err="1" smtClean="0">
                <a:latin typeface="+mn-lt"/>
                <a:cs typeface="Times New Roman" pitchFamily="18" charset="0"/>
              </a:rPr>
              <a:t>trong</a:t>
            </a:r>
            <a:r>
              <a:rPr lang="en-US" sz="2000" dirty="0" smtClean="0">
                <a:latin typeface="+mn-lt"/>
                <a:cs typeface="Times New Roman" pitchFamily="18" charset="0"/>
              </a:rPr>
              <a:t> </a:t>
            </a:r>
            <a:r>
              <a:rPr lang="en-US" sz="2000" dirty="0" err="1" smtClean="0">
                <a:latin typeface="+mn-lt"/>
                <a:cs typeface="Times New Roman" pitchFamily="18" charset="0"/>
              </a:rPr>
              <a:t>chăm</a:t>
            </a:r>
            <a:r>
              <a:rPr lang="en-US" sz="2000" dirty="0" smtClean="0">
                <a:latin typeface="+mn-lt"/>
                <a:cs typeface="Times New Roman" pitchFamily="18" charset="0"/>
              </a:rPr>
              <a:t> </a:t>
            </a:r>
            <a:r>
              <a:rPr lang="en-US" sz="2000" dirty="0" err="1" smtClean="0">
                <a:latin typeface="+mn-lt"/>
                <a:cs typeface="Times New Roman" pitchFamily="18" charset="0"/>
              </a:rPr>
              <a:t>sóc</a:t>
            </a:r>
            <a:r>
              <a:rPr lang="en-US" sz="2000" dirty="0" smtClean="0">
                <a:latin typeface="+mn-lt"/>
                <a:cs typeface="Times New Roman" pitchFamily="18" charset="0"/>
              </a:rPr>
              <a:t> y </a:t>
            </a:r>
            <a:r>
              <a:rPr lang="en-US" sz="2000" dirty="0" err="1" smtClean="0">
                <a:latin typeface="+mn-lt"/>
                <a:cs typeface="Times New Roman" pitchFamily="18" charset="0"/>
              </a:rPr>
              <a:t>tế</a:t>
            </a:r>
            <a:endParaRPr lang="en-US" sz="2000" dirty="0" smtClean="0">
              <a:latin typeface="+mn-lt"/>
              <a:cs typeface="Times New Roman" pitchFamily="18" charset="0"/>
            </a:endParaRPr>
          </a:p>
          <a:p>
            <a:pPr marL="342900" lvl="1" indent="-342900" algn="just" eaLnBrk="1" hangingPunct="1">
              <a:spcBef>
                <a:spcPct val="20000"/>
              </a:spcBef>
              <a:buSzPct val="75000"/>
              <a:buFont typeface="Arial" panose="020B0604020202020204" pitchFamily="34" charset="0"/>
              <a:buChar char="−"/>
              <a:defRPr/>
            </a:pPr>
            <a:r>
              <a:rPr lang="en-US" sz="2000" dirty="0" err="1">
                <a:latin typeface="+mn-lt"/>
              </a:rPr>
              <a:t>Chăm</a:t>
            </a:r>
            <a:r>
              <a:rPr lang="en-US" sz="2000" dirty="0">
                <a:latin typeface="+mn-lt"/>
              </a:rPr>
              <a:t> </a:t>
            </a:r>
            <a:r>
              <a:rPr lang="en-US" sz="2000" dirty="0" err="1">
                <a:latin typeface="+mn-lt"/>
              </a:rPr>
              <a:t>sóc</a:t>
            </a:r>
            <a:r>
              <a:rPr lang="en-US" sz="2000" dirty="0">
                <a:latin typeface="+mn-lt"/>
              </a:rPr>
              <a:t> </a:t>
            </a:r>
            <a:r>
              <a:rPr lang="en-US" sz="2000" dirty="0" err="1">
                <a:latin typeface="+mn-lt"/>
              </a:rPr>
              <a:t>sau</a:t>
            </a:r>
            <a:r>
              <a:rPr lang="en-US" sz="2000" dirty="0">
                <a:latin typeface="+mn-lt"/>
              </a:rPr>
              <a:t> </a:t>
            </a:r>
            <a:r>
              <a:rPr lang="en-US" sz="2000" dirty="0" err="1">
                <a:latin typeface="+mn-lt"/>
              </a:rPr>
              <a:t>phẫu</a:t>
            </a:r>
            <a:r>
              <a:rPr lang="en-US" sz="2000" dirty="0">
                <a:latin typeface="+mn-lt"/>
              </a:rPr>
              <a:t> </a:t>
            </a:r>
            <a:r>
              <a:rPr lang="en-US" sz="2000" dirty="0" err="1">
                <a:latin typeface="+mn-lt"/>
              </a:rPr>
              <a:t>thuật</a:t>
            </a:r>
            <a:r>
              <a:rPr lang="en-US" sz="2000" dirty="0">
                <a:latin typeface="+mn-lt"/>
              </a:rPr>
              <a:t> </a:t>
            </a:r>
            <a:r>
              <a:rPr lang="en-US" sz="2000" dirty="0" err="1">
                <a:latin typeface="+mn-lt"/>
              </a:rPr>
              <a:t>hoặc</a:t>
            </a:r>
            <a:r>
              <a:rPr lang="en-US" sz="2000" dirty="0">
                <a:latin typeface="+mn-lt"/>
              </a:rPr>
              <a:t> </a:t>
            </a:r>
            <a:r>
              <a:rPr lang="en-US" sz="2000" dirty="0" err="1">
                <a:latin typeface="+mn-lt"/>
              </a:rPr>
              <a:t>giám</a:t>
            </a:r>
            <a:r>
              <a:rPr lang="en-US" sz="2000" dirty="0">
                <a:latin typeface="+mn-lt"/>
              </a:rPr>
              <a:t> </a:t>
            </a:r>
            <a:r>
              <a:rPr lang="en-US" sz="2000" dirty="0" err="1">
                <a:latin typeface="+mn-lt"/>
              </a:rPr>
              <a:t>sát</a:t>
            </a:r>
            <a:r>
              <a:rPr lang="en-US" sz="2000" dirty="0">
                <a:latin typeface="+mn-lt"/>
              </a:rPr>
              <a:t> </a:t>
            </a:r>
            <a:r>
              <a:rPr lang="en-US" sz="2000" dirty="0" err="1">
                <a:latin typeface="+mn-lt"/>
              </a:rPr>
              <a:t>bệnh</a:t>
            </a:r>
            <a:r>
              <a:rPr lang="en-US" sz="2000" dirty="0">
                <a:latin typeface="+mn-lt"/>
              </a:rPr>
              <a:t> </a:t>
            </a:r>
            <a:r>
              <a:rPr lang="en-US" sz="2000" dirty="0" err="1" smtClean="0">
                <a:latin typeface="+mn-lt"/>
              </a:rPr>
              <a:t>nhân</a:t>
            </a:r>
            <a:r>
              <a:rPr lang="en-US" sz="2000" dirty="0" smtClean="0">
                <a:latin typeface="+mn-lt"/>
              </a:rPr>
              <a:t>.</a:t>
            </a:r>
            <a:endParaRPr lang="en-US" sz="2000" dirty="0" smtClean="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Ứng</a:t>
            </a:r>
            <a:r>
              <a:rPr lang="en-US" sz="2000" dirty="0" smtClean="0">
                <a:latin typeface="+mn-lt"/>
                <a:cs typeface="Times New Roman" pitchFamily="18" charset="0"/>
              </a:rPr>
              <a:t> </a:t>
            </a:r>
            <a:r>
              <a:rPr lang="en-US" sz="2000" dirty="0" err="1" smtClean="0">
                <a:latin typeface="+mn-lt"/>
                <a:cs typeface="Times New Roman" pitchFamily="18" charset="0"/>
              </a:rPr>
              <a:t>dụng</a:t>
            </a:r>
            <a:r>
              <a:rPr lang="en-US" sz="2000" dirty="0" smtClean="0">
                <a:latin typeface="+mn-lt"/>
                <a:cs typeface="Times New Roman" pitchFamily="18" charset="0"/>
              </a:rPr>
              <a:t> </a:t>
            </a:r>
            <a:r>
              <a:rPr lang="en-US" sz="2000" dirty="0" err="1" smtClean="0">
                <a:latin typeface="+mn-lt"/>
                <a:cs typeface="Times New Roman" pitchFamily="18" charset="0"/>
              </a:rPr>
              <a:t>trong</a:t>
            </a:r>
            <a:r>
              <a:rPr lang="en-US" sz="2000" dirty="0" smtClean="0">
                <a:latin typeface="+mn-lt"/>
                <a:cs typeface="Times New Roman" pitchFamily="18" charset="0"/>
              </a:rPr>
              <a:t> </a:t>
            </a: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thông</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a:latin typeface="+mn-lt"/>
                <a:cs typeface="Times New Roman" pitchFamily="18" charset="0"/>
              </a:rPr>
              <a:t>Trang</a:t>
            </a:r>
            <a:r>
              <a:rPr lang="en-US" sz="2000" dirty="0">
                <a:latin typeface="+mn-lt"/>
                <a:cs typeface="Times New Roman" pitchFamily="18" charset="0"/>
              </a:rPr>
              <a:t> </a:t>
            </a:r>
            <a:r>
              <a:rPr lang="en-US" sz="2000" dirty="0" err="1">
                <a:latin typeface="+mn-lt"/>
                <a:cs typeface="Times New Roman" pitchFamily="18" charset="0"/>
              </a:rPr>
              <a:t>bị</a:t>
            </a:r>
            <a:r>
              <a:rPr lang="en-US" sz="2000" dirty="0">
                <a:latin typeface="+mn-lt"/>
                <a:cs typeface="Times New Roman" pitchFamily="18" charset="0"/>
              </a:rPr>
              <a:t> </a:t>
            </a:r>
            <a:r>
              <a:rPr lang="en-US" sz="2000" dirty="0" err="1">
                <a:latin typeface="+mn-lt"/>
                <a:cs typeface="Times New Roman" pitchFamily="18" charset="0"/>
              </a:rPr>
              <a:t>cho</a:t>
            </a:r>
            <a:r>
              <a:rPr lang="en-US" sz="2000" dirty="0">
                <a:latin typeface="+mn-lt"/>
                <a:cs typeface="Times New Roman" pitchFamily="18" charset="0"/>
              </a:rPr>
              <a:t> </a:t>
            </a:r>
            <a:r>
              <a:rPr lang="en-US" sz="2000" dirty="0" err="1">
                <a:latin typeface="+mn-lt"/>
                <a:cs typeface="Times New Roman" pitchFamily="18" charset="0"/>
              </a:rPr>
              <a:t>hàng</a:t>
            </a:r>
            <a:r>
              <a:rPr lang="en-US" sz="2000" dirty="0">
                <a:latin typeface="+mn-lt"/>
                <a:cs typeface="Times New Roman" pitchFamily="18" charset="0"/>
              </a:rPr>
              <a:t> </a:t>
            </a:r>
            <a:r>
              <a:rPr lang="en-US" sz="2000" dirty="0" err="1">
                <a:latin typeface="+mn-lt"/>
                <a:cs typeface="Times New Roman" pitchFamily="18" charset="0"/>
              </a:rPr>
              <a:t>hóa</a:t>
            </a:r>
            <a:r>
              <a:rPr lang="en-US" sz="2000" dirty="0">
                <a:latin typeface="+mn-lt"/>
                <a:cs typeface="Times New Roman" pitchFamily="18" charset="0"/>
              </a:rPr>
              <a:t> (</a:t>
            </a:r>
            <a:r>
              <a:rPr lang="en-US" sz="2000" dirty="0" err="1">
                <a:latin typeface="+mn-lt"/>
                <a:cs typeface="Times New Roman" pitchFamily="18" charset="0"/>
              </a:rPr>
              <a:t>các</a:t>
            </a:r>
            <a:r>
              <a:rPr lang="en-US" sz="2000" dirty="0">
                <a:latin typeface="+mn-lt"/>
                <a:cs typeface="Times New Roman" pitchFamily="18" charset="0"/>
              </a:rPr>
              <a:t> </a:t>
            </a:r>
            <a:r>
              <a:rPr lang="en-US" sz="2000" dirty="0" err="1">
                <a:latin typeface="+mn-lt"/>
                <a:cs typeface="Times New Roman" pitchFamily="18" charset="0"/>
              </a:rPr>
              <a:t>gói</a:t>
            </a:r>
            <a:r>
              <a:rPr lang="en-US" sz="2000" dirty="0">
                <a:latin typeface="+mn-lt"/>
                <a:cs typeface="Times New Roman" pitchFamily="18" charset="0"/>
              </a:rPr>
              <a:t> </a:t>
            </a:r>
            <a:r>
              <a:rPr lang="en-US" sz="2000" dirty="0" err="1">
                <a:latin typeface="+mn-lt"/>
                <a:cs typeface="Times New Roman" pitchFamily="18" charset="0"/>
              </a:rPr>
              <a:t>hàng</a:t>
            </a:r>
            <a:r>
              <a:rPr lang="en-US" sz="2000" dirty="0">
                <a:latin typeface="+mn-lt"/>
                <a:cs typeface="Times New Roman" pitchFamily="18" charset="0"/>
              </a:rPr>
              <a:t>, </a:t>
            </a:r>
            <a:r>
              <a:rPr lang="en-US" sz="2000" dirty="0" err="1">
                <a:latin typeface="+mn-lt"/>
                <a:cs typeface="Times New Roman" pitchFamily="18" charset="0"/>
              </a:rPr>
              <a:t>các</a:t>
            </a:r>
            <a:r>
              <a:rPr lang="en-US" sz="2000" dirty="0">
                <a:latin typeface="+mn-lt"/>
                <a:cs typeface="Times New Roman" pitchFamily="18" charset="0"/>
              </a:rPr>
              <a:t> container) </a:t>
            </a:r>
            <a:r>
              <a:rPr lang="en-US" sz="2000" dirty="0" err="1">
                <a:latin typeface="+mn-lt"/>
                <a:cs typeface="Times New Roman" pitchFamily="18" charset="0"/>
              </a:rPr>
              <a:t>một</a:t>
            </a:r>
            <a:r>
              <a:rPr lang="en-US" sz="2000" dirty="0">
                <a:latin typeface="+mn-lt"/>
                <a:cs typeface="Times New Roman" pitchFamily="18" charset="0"/>
              </a:rPr>
              <a:t> </a:t>
            </a:r>
            <a:r>
              <a:rPr lang="en-US" sz="2000" dirty="0" err="1">
                <a:latin typeface="+mn-lt"/>
                <a:cs typeface="Times New Roman" pitchFamily="18" charset="0"/>
              </a:rPr>
              <a:t>nút</a:t>
            </a:r>
            <a:r>
              <a:rPr lang="en-US" sz="2000" dirty="0">
                <a:latin typeface="+mn-lt"/>
                <a:cs typeface="Times New Roman" pitchFamily="18" charset="0"/>
              </a:rPr>
              <a:t> </a:t>
            </a:r>
            <a:r>
              <a:rPr lang="en-US" sz="2000" dirty="0" err="1">
                <a:latin typeface="+mn-lt"/>
                <a:cs typeface="Times New Roman" pitchFamily="18" charset="0"/>
              </a:rPr>
              <a:t>cảm</a:t>
            </a:r>
            <a:r>
              <a:rPr lang="en-US" sz="2000" dirty="0">
                <a:latin typeface="+mn-lt"/>
                <a:cs typeface="Times New Roman" pitchFamily="18" charset="0"/>
              </a:rPr>
              <a:t> </a:t>
            </a:r>
            <a:r>
              <a:rPr lang="en-US" sz="2000" dirty="0" err="1" smtClean="0">
                <a:latin typeface="+mn-lt"/>
                <a:cs typeface="Times New Roman" pitchFamily="18" charset="0"/>
              </a:rPr>
              <a:t>biến</a:t>
            </a:r>
            <a:r>
              <a:rPr lang="en-US" sz="2000" dirty="0">
                <a:latin typeface="+mn-lt"/>
                <a:cs typeface="Times New Roman" pitchFamily="18" charset="0"/>
              </a:rPr>
              <a:t>.</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smtClean="0">
                <a:latin typeface="+mn-lt"/>
                <a:cs typeface="Times New Roman" pitchFamily="18" charset="0"/>
              </a:rPr>
              <a:t>Theo </a:t>
            </a:r>
            <a:r>
              <a:rPr lang="en-US" sz="2000" dirty="0" err="1">
                <a:latin typeface="+mn-lt"/>
                <a:cs typeface="Times New Roman" pitchFamily="18" charset="0"/>
              </a:rPr>
              <a:t>dấu</a:t>
            </a:r>
            <a:r>
              <a:rPr lang="en-US" sz="2000" dirty="0">
                <a:latin typeface="+mn-lt"/>
                <a:cs typeface="Times New Roman" pitchFamily="18" charset="0"/>
              </a:rPr>
              <a:t> </a:t>
            </a:r>
            <a:r>
              <a:rPr lang="en-US" sz="2000" dirty="0" err="1">
                <a:latin typeface="+mn-lt"/>
                <a:cs typeface="Times New Roman" pitchFamily="18" charset="0"/>
              </a:rPr>
              <a:t>hàng</a:t>
            </a:r>
            <a:r>
              <a:rPr lang="en-US" sz="2000" dirty="0">
                <a:latin typeface="+mn-lt"/>
                <a:cs typeface="Times New Roman" pitchFamily="18" charset="0"/>
              </a:rPr>
              <a:t> </a:t>
            </a:r>
            <a:r>
              <a:rPr lang="en-US" sz="2000" dirty="0" err="1">
                <a:latin typeface="+mn-lt"/>
                <a:cs typeface="Times New Roman" pitchFamily="18" charset="0"/>
              </a:rPr>
              <a:t>hóa</a:t>
            </a:r>
            <a:r>
              <a:rPr lang="en-US" sz="2000" dirty="0">
                <a:latin typeface="+mn-lt"/>
                <a:cs typeface="Times New Roman" pitchFamily="18" charset="0"/>
              </a:rPr>
              <a:t> – </a:t>
            </a:r>
            <a:r>
              <a:rPr lang="en-US" sz="2000" dirty="0" err="1">
                <a:latin typeface="+mn-lt"/>
                <a:cs typeface="Times New Roman" pitchFamily="18" charset="0"/>
              </a:rPr>
              <a:t>quản</a:t>
            </a:r>
            <a:r>
              <a:rPr lang="en-US" sz="2000" dirty="0">
                <a:latin typeface="+mn-lt"/>
                <a:cs typeface="Times New Roman" pitchFamily="18" charset="0"/>
              </a:rPr>
              <a:t> </a:t>
            </a:r>
            <a:r>
              <a:rPr lang="en-US" sz="2000" dirty="0" err="1">
                <a:latin typeface="+mn-lt"/>
                <a:cs typeface="Times New Roman" pitchFamily="18" charset="0"/>
              </a:rPr>
              <a:t>lý</a:t>
            </a:r>
            <a:r>
              <a:rPr lang="en-US" sz="2000" dirty="0">
                <a:latin typeface="+mn-lt"/>
                <a:cs typeface="Times New Roman" pitchFamily="18" charset="0"/>
              </a:rPr>
              <a:t> </a:t>
            </a:r>
            <a:r>
              <a:rPr lang="en-US" sz="2000" dirty="0" err="1">
                <a:latin typeface="+mn-lt"/>
                <a:cs typeface="Times New Roman" pitchFamily="18" charset="0"/>
              </a:rPr>
              <a:t>tài</a:t>
            </a:r>
            <a:r>
              <a:rPr lang="en-US" sz="2000" dirty="0">
                <a:latin typeface="+mn-lt"/>
                <a:cs typeface="Times New Roman" pitchFamily="18" charset="0"/>
              </a:rPr>
              <a:t> </a:t>
            </a:r>
            <a:r>
              <a:rPr lang="en-US" sz="2000" dirty="0" err="1" smtClean="0">
                <a:latin typeface="+mn-lt"/>
                <a:cs typeface="Times New Roman" pitchFamily="18" charset="0"/>
              </a:rPr>
              <a:t>sản</a:t>
            </a:r>
            <a:r>
              <a:rPr lang="en-US" sz="2000" dirty="0" smtClean="0">
                <a:latin typeface="+mn-lt"/>
                <a:cs typeface="Times New Roman" pitchFamily="18" charset="0"/>
              </a:rPr>
              <a:t>.</a:t>
            </a:r>
            <a:endParaRPr lang="en-US" sz="2000" dirty="0">
              <a:latin typeface="+mn-lt"/>
              <a:cs typeface="Times New Roman" pitchFamily="18" charset="0"/>
            </a:endParaRPr>
          </a:p>
        </p:txBody>
      </p:sp>
      <p:grpSp>
        <p:nvGrpSpPr>
          <p:cNvPr id="6" name="Group 17"/>
          <p:cNvGrpSpPr>
            <a:grpSpLocks/>
          </p:cNvGrpSpPr>
          <p:nvPr/>
        </p:nvGrpSpPr>
        <p:grpSpPr bwMode="auto">
          <a:xfrm>
            <a:off x="7848600" y="3276600"/>
            <a:ext cx="962025" cy="1563687"/>
            <a:chOff x="2023" y="2185"/>
            <a:chExt cx="606" cy="985"/>
          </a:xfrm>
        </p:grpSpPr>
        <p:pic>
          <p:nvPicPr>
            <p:cNvPr id="7" name="Picture 18" descr="BL00420_[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23" y="2185"/>
              <a:ext cx="606" cy="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Oval 19"/>
            <p:cNvSpPr>
              <a:spLocks noChangeArrowheads="1"/>
            </p:cNvSpPr>
            <p:nvPr/>
          </p:nvSpPr>
          <p:spPr bwMode="auto">
            <a:xfrm>
              <a:off x="2182" y="2271"/>
              <a:ext cx="82" cy="78"/>
            </a:xfrm>
            <a:prstGeom prst="ellipse">
              <a:avLst/>
            </a:prstGeom>
            <a:solidFill>
              <a:schemeClr val="hlink"/>
            </a:solidFill>
            <a:ln w="9525">
              <a:solidFill>
                <a:schemeClr val="tx1"/>
              </a:solidFill>
              <a:miter lim="800000"/>
              <a:headEnd/>
              <a:tailEnd/>
            </a:ln>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9" name="Oval 20"/>
            <p:cNvSpPr>
              <a:spLocks noChangeArrowheads="1"/>
            </p:cNvSpPr>
            <p:nvPr/>
          </p:nvSpPr>
          <p:spPr bwMode="auto">
            <a:xfrm>
              <a:off x="2375" y="2412"/>
              <a:ext cx="82" cy="77"/>
            </a:xfrm>
            <a:prstGeom prst="ellipse">
              <a:avLst/>
            </a:prstGeom>
            <a:solidFill>
              <a:schemeClr val="hlink"/>
            </a:solidFill>
            <a:ln w="9525">
              <a:solidFill>
                <a:schemeClr val="tx1"/>
              </a:solidFill>
              <a:miter lim="800000"/>
              <a:headEnd/>
              <a:tailEnd/>
            </a:ln>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10" name="Oval 21"/>
            <p:cNvSpPr>
              <a:spLocks noChangeArrowheads="1"/>
            </p:cNvSpPr>
            <p:nvPr/>
          </p:nvSpPr>
          <p:spPr bwMode="auto">
            <a:xfrm>
              <a:off x="2239" y="2830"/>
              <a:ext cx="82" cy="78"/>
            </a:xfrm>
            <a:prstGeom prst="ellipse">
              <a:avLst/>
            </a:prstGeom>
            <a:solidFill>
              <a:schemeClr val="hlink"/>
            </a:solidFill>
            <a:ln w="9525">
              <a:solidFill>
                <a:schemeClr val="tx1"/>
              </a:solidFill>
              <a:miter lim="800000"/>
              <a:headEnd/>
              <a:tailEnd/>
            </a:ln>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11" name="Oval 22"/>
            <p:cNvSpPr>
              <a:spLocks noChangeArrowheads="1"/>
            </p:cNvSpPr>
            <p:nvPr/>
          </p:nvSpPr>
          <p:spPr bwMode="auto">
            <a:xfrm>
              <a:off x="2537" y="2836"/>
              <a:ext cx="82" cy="78"/>
            </a:xfrm>
            <a:prstGeom prst="ellipse">
              <a:avLst/>
            </a:prstGeom>
            <a:solidFill>
              <a:schemeClr val="hlink"/>
            </a:solidFill>
            <a:ln w="9525">
              <a:solidFill>
                <a:schemeClr val="tx1"/>
              </a:solidFill>
              <a:miter lim="800000"/>
              <a:headEnd/>
              <a:tailEnd/>
            </a:ln>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sp>
          <p:nvSpPr>
            <p:cNvPr id="12" name="Oval 23"/>
            <p:cNvSpPr>
              <a:spLocks noChangeArrowheads="1"/>
            </p:cNvSpPr>
            <p:nvPr/>
          </p:nvSpPr>
          <p:spPr bwMode="auto">
            <a:xfrm>
              <a:off x="2162" y="3092"/>
              <a:ext cx="82" cy="78"/>
            </a:xfrm>
            <a:prstGeom prst="ellipse">
              <a:avLst/>
            </a:prstGeom>
            <a:solidFill>
              <a:schemeClr val="hlink"/>
            </a:solidFill>
            <a:ln w="9525">
              <a:solidFill>
                <a:schemeClr val="tx1"/>
              </a:solidFill>
              <a:miter lim="800000"/>
              <a:headEnd/>
              <a:tailEnd/>
            </a:ln>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p>
          </p:txBody>
        </p:sp>
      </p:grpSp>
    </p:spTree>
    <p:extLst>
      <p:ext uri="{BB962C8B-B14F-4D97-AF65-F5344CB8AC3E}">
        <p14:creationId xmlns:p14="http://schemas.microsoft.com/office/powerpoint/2010/main" val="165864300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45</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j-lt"/>
              </a:rPr>
              <a:t>CHƯƠNG 1 – TỔNG QUAN VỀ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5"/>
              <a:defRPr/>
            </a:pPr>
            <a:r>
              <a:rPr lang="en-US" sz="2800" dirty="0" err="1" smtClean="0">
                <a:latin typeface="+mn-lt"/>
                <a:cs typeface="Times New Roman" pitchFamily="18" charset="0"/>
              </a:rPr>
              <a:t>Kết</a:t>
            </a:r>
            <a:r>
              <a:rPr lang="en-US" sz="2800" dirty="0" smtClean="0">
                <a:latin typeface="+mn-lt"/>
                <a:cs typeface="Times New Roman" pitchFamily="18" charset="0"/>
              </a:rPr>
              <a:t> </a:t>
            </a:r>
            <a:r>
              <a:rPr lang="en-US" sz="2800" dirty="0" err="1" smtClean="0">
                <a:latin typeface="+mn-lt"/>
                <a:cs typeface="Times New Roman" pitchFamily="18" charset="0"/>
              </a:rPr>
              <a:t>luận</a:t>
            </a:r>
            <a:r>
              <a:rPr lang="en-US" sz="2800" dirty="0" smtClean="0">
                <a:latin typeface="+mn-lt"/>
                <a:cs typeface="Times New Roman" pitchFamily="18" charset="0"/>
              </a:rPr>
              <a:t> </a:t>
            </a:r>
            <a:r>
              <a:rPr lang="en-US" sz="2800" dirty="0" err="1" smtClean="0">
                <a:latin typeface="+mn-lt"/>
                <a:cs typeface="Times New Roman" pitchFamily="18" charset="0"/>
              </a:rPr>
              <a:t>chương</a:t>
            </a:r>
            <a:endParaRPr lang="en-US" sz="2800" dirty="0" smtClean="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a:latin typeface="+mn-lt"/>
                <a:cs typeface="Times New Roman" pitchFamily="18" charset="0"/>
              </a:rPr>
              <a:t>K</a:t>
            </a:r>
            <a:r>
              <a:rPr lang="en-US" sz="2000" dirty="0" err="1" smtClean="0">
                <a:latin typeface="+mn-lt"/>
                <a:cs typeface="Times New Roman" pitchFamily="18" charset="0"/>
              </a:rPr>
              <a:t>hái</a:t>
            </a:r>
            <a:r>
              <a:rPr lang="en-US" sz="2000" dirty="0" smtClean="0">
                <a:latin typeface="+mn-lt"/>
                <a:cs typeface="Times New Roman" pitchFamily="18" charset="0"/>
              </a:rPr>
              <a:t> </a:t>
            </a:r>
            <a:r>
              <a:rPr lang="en-US" sz="2000" dirty="0" err="1" smtClean="0">
                <a:latin typeface="+mn-lt"/>
                <a:cs typeface="Times New Roman" pitchFamily="18" charset="0"/>
              </a:rPr>
              <a:t>niệm</a:t>
            </a:r>
            <a:r>
              <a:rPr lang="en-US" sz="2000" dirty="0" smtClean="0">
                <a:latin typeface="+mn-lt"/>
                <a:cs typeface="Times New Roman" pitchFamily="18" charset="0"/>
              </a:rPr>
              <a:t>, </a:t>
            </a:r>
            <a:r>
              <a:rPr lang="en-US" sz="2000" dirty="0" err="1" smtClean="0">
                <a:latin typeface="+mn-lt"/>
                <a:cs typeface="Times New Roman" pitchFamily="18" charset="0"/>
              </a:rPr>
              <a:t>đặc</a:t>
            </a:r>
            <a:r>
              <a:rPr lang="en-US" sz="2000" dirty="0" smtClean="0">
                <a:latin typeface="+mn-lt"/>
                <a:cs typeface="Times New Roman" pitchFamily="18" charset="0"/>
              </a:rPr>
              <a:t> </a:t>
            </a:r>
            <a:r>
              <a:rPr lang="en-US" sz="2000" dirty="0" err="1" smtClean="0">
                <a:latin typeface="+mn-lt"/>
                <a:cs typeface="Times New Roman" pitchFamily="18" charset="0"/>
              </a:rPr>
              <a:t>điểm</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MCB</a:t>
            </a:r>
          </a:p>
          <a:p>
            <a:pPr marL="457200" indent="-457200" algn="just" eaLnBrk="1" hangingPunct="1">
              <a:spcBef>
                <a:spcPct val="20000"/>
              </a:spcBef>
              <a:buSzPct val="75000"/>
              <a:buFont typeface="Arial" panose="020B0604020202020204" pitchFamily="34" charset="0"/>
              <a:buChar char="−"/>
              <a:defRPr/>
            </a:pPr>
            <a:r>
              <a:rPr lang="en-US" sz="2000" dirty="0" err="1" smtClean="0">
                <a:cs typeface="Times New Roman" pitchFamily="18" charset="0"/>
              </a:rPr>
              <a:t>Mạng</a:t>
            </a:r>
            <a:r>
              <a:rPr lang="en-US" sz="2000" dirty="0" smtClean="0">
                <a:cs typeface="Times New Roman" pitchFamily="18" charset="0"/>
              </a:rPr>
              <a:t> </a:t>
            </a:r>
            <a:r>
              <a:rPr lang="en-US" sz="2000" dirty="0" err="1">
                <a:cs typeface="Times New Roman" pitchFamily="18" charset="0"/>
              </a:rPr>
              <a:t>cảm</a:t>
            </a:r>
            <a:r>
              <a:rPr lang="en-US" sz="2000" dirty="0">
                <a:cs typeface="Times New Roman" pitchFamily="18" charset="0"/>
              </a:rPr>
              <a:t> </a:t>
            </a:r>
            <a:r>
              <a:rPr lang="en-US" sz="2000" dirty="0" err="1">
                <a:cs typeface="Times New Roman" pitchFamily="18" charset="0"/>
              </a:rPr>
              <a:t>biến</a:t>
            </a:r>
            <a:r>
              <a:rPr lang="en-US" sz="2000" dirty="0">
                <a:cs typeface="Times New Roman" pitchFamily="18" charset="0"/>
              </a:rPr>
              <a:t> </a:t>
            </a:r>
            <a:r>
              <a:rPr lang="vi-VN" sz="2000" dirty="0" smtClean="0">
                <a:cs typeface="Times New Roman" pitchFamily="18" charset="0"/>
              </a:rPr>
              <a:t>là </a:t>
            </a:r>
            <a:r>
              <a:rPr lang="en-US" sz="2000" dirty="0" err="1" smtClean="0">
                <a:cs typeface="Times New Roman" pitchFamily="18" charset="0"/>
              </a:rPr>
              <a:t>bao</a:t>
            </a:r>
            <a:r>
              <a:rPr lang="en-US" sz="2000" dirty="0" smtClean="0">
                <a:cs typeface="Times New Roman" pitchFamily="18" charset="0"/>
              </a:rPr>
              <a:t> </a:t>
            </a:r>
            <a:r>
              <a:rPr lang="en-US" sz="2000" dirty="0" err="1" smtClean="0">
                <a:cs typeface="Times New Roman" pitchFamily="18" charset="0"/>
              </a:rPr>
              <a:t>gồm</a:t>
            </a:r>
            <a:r>
              <a:rPr lang="en-US" sz="2000" dirty="0" smtClean="0">
                <a:cs typeface="Times New Roman" pitchFamily="18" charset="0"/>
              </a:rPr>
              <a:t> </a:t>
            </a:r>
            <a:r>
              <a:rPr lang="en-US" sz="2000" dirty="0" err="1" smtClean="0">
                <a:cs typeface="Times New Roman" pitchFamily="18" charset="0"/>
              </a:rPr>
              <a:t>các</a:t>
            </a:r>
            <a:r>
              <a:rPr lang="en-US" sz="2000" dirty="0" smtClean="0">
                <a:cs typeface="Times New Roman" pitchFamily="18" charset="0"/>
              </a:rPr>
              <a:t> </a:t>
            </a:r>
            <a:r>
              <a:rPr lang="vi-VN" sz="2000" dirty="0" smtClean="0">
                <a:cs typeface="Times New Roman" pitchFamily="18" charset="0"/>
              </a:rPr>
              <a:t>hệ </a:t>
            </a:r>
            <a:r>
              <a:rPr lang="vi-VN" sz="2000" dirty="0">
                <a:cs typeface="Times New Roman" pitchFamily="18" charset="0"/>
              </a:rPr>
              <a:t>thống gồm nhiều thiết bị cảm biến được phân bố trong một khu vực hoặc môi trường cụ thể để thu thập, ghi nhận và truyền tải thông tin về môi trường xung quanh. Mạng cảm biến được thiết kế để tự động thu thập dữ liệu và gửi chúng về một trạm cơ sở hoặc điểm tập trung để xử lý, phân tích hoặc hiển thị</a:t>
            </a:r>
            <a:r>
              <a:rPr lang="vi-VN" sz="2000" dirty="0" smtClean="0">
                <a:cs typeface="Times New Roman" pitchFamily="18" charset="0"/>
              </a:rPr>
              <a:t>.</a:t>
            </a:r>
            <a:endParaRPr lang="en-US" sz="2000" dirty="0" smtClean="0">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Ưu</a:t>
            </a:r>
            <a:r>
              <a:rPr lang="en-US" sz="2000" dirty="0" smtClean="0">
                <a:latin typeface="+mn-lt"/>
                <a:cs typeface="Times New Roman" pitchFamily="18" charset="0"/>
              </a:rPr>
              <a:t> </a:t>
            </a:r>
            <a:r>
              <a:rPr lang="en-US" sz="2000" dirty="0" err="1" smtClean="0">
                <a:latin typeface="+mn-lt"/>
                <a:cs typeface="Times New Roman" pitchFamily="18" charset="0"/>
              </a:rPr>
              <a:t>nhược</a:t>
            </a:r>
            <a:r>
              <a:rPr lang="en-US" sz="2000" dirty="0" smtClean="0">
                <a:latin typeface="+mn-lt"/>
                <a:cs typeface="Times New Roman" pitchFamily="18" charset="0"/>
              </a:rPr>
              <a:t> </a:t>
            </a:r>
            <a:r>
              <a:rPr lang="en-US" sz="2000" dirty="0" err="1" smtClean="0">
                <a:latin typeface="+mn-lt"/>
                <a:cs typeface="Times New Roman" pitchFamily="18" charset="0"/>
              </a:rPr>
              <a:t>điểm</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Đặc</a:t>
            </a:r>
            <a:r>
              <a:rPr lang="en-US" sz="2000" dirty="0" smtClean="0">
                <a:latin typeface="+mn-lt"/>
                <a:cs typeface="Times New Roman" pitchFamily="18" charset="0"/>
              </a:rPr>
              <a:t> </a:t>
            </a:r>
            <a:r>
              <a:rPr lang="en-US" sz="2000" dirty="0" err="1" smtClean="0">
                <a:latin typeface="+mn-lt"/>
                <a:cs typeface="Times New Roman" pitchFamily="18" charset="0"/>
              </a:rPr>
              <a:t>điểm</a:t>
            </a:r>
            <a:r>
              <a:rPr lang="en-US" sz="2000" dirty="0" smtClean="0">
                <a:latin typeface="+mn-lt"/>
                <a:cs typeface="Times New Roman" pitchFamily="18" charset="0"/>
              </a:rPr>
              <a:t>:</a:t>
            </a:r>
          </a:p>
          <a:p>
            <a:pPr marL="742950" lvl="1" indent="-285750" algn="just">
              <a:buFont typeface="Wingdings" panose="05000000000000000000" pitchFamily="2" charset="2"/>
              <a:buChar char="Ø"/>
            </a:pPr>
            <a:r>
              <a:rPr lang="en-US" sz="2000" dirty="0" err="1">
                <a:latin typeface="+mn-lt"/>
              </a:rPr>
              <a:t>Bao</a:t>
            </a:r>
            <a:r>
              <a:rPr lang="en-US" sz="2000" dirty="0">
                <a:latin typeface="+mn-lt"/>
              </a:rPr>
              <a:t> </a:t>
            </a:r>
            <a:r>
              <a:rPr lang="en-US" sz="2000" dirty="0" err="1">
                <a:latin typeface="+mn-lt"/>
              </a:rPr>
              <a:t>gồm</a:t>
            </a:r>
            <a:r>
              <a:rPr lang="en-US" sz="2000" dirty="0">
                <a:latin typeface="+mn-lt"/>
              </a:rPr>
              <a:t> </a:t>
            </a:r>
            <a:r>
              <a:rPr lang="en-US" sz="2000" dirty="0" err="1">
                <a:latin typeface="+mn-lt"/>
              </a:rPr>
              <a:t>tập</a:t>
            </a:r>
            <a:r>
              <a:rPr lang="en-US" sz="2000" dirty="0">
                <a:latin typeface="+mn-lt"/>
              </a:rPr>
              <a:t> </a:t>
            </a:r>
            <a:r>
              <a:rPr lang="en-US" sz="2000" dirty="0" err="1">
                <a:latin typeface="+mn-lt"/>
              </a:rPr>
              <a:t>hợp</a:t>
            </a:r>
            <a:r>
              <a:rPr lang="en-US" sz="2000" dirty="0">
                <a:latin typeface="+mn-lt"/>
              </a:rPr>
              <a:t> </a:t>
            </a:r>
            <a:r>
              <a:rPr lang="en-US" sz="2000" dirty="0" err="1">
                <a:latin typeface="+mn-lt"/>
              </a:rPr>
              <a:t>các</a:t>
            </a:r>
            <a:r>
              <a:rPr lang="en-US" sz="2000" dirty="0">
                <a:latin typeface="+mn-lt"/>
              </a:rPr>
              <a:t> </a:t>
            </a:r>
            <a:r>
              <a:rPr lang="en-US" sz="2000" dirty="0" err="1">
                <a:latin typeface="+mn-lt"/>
              </a:rPr>
              <a:t>nút</a:t>
            </a:r>
            <a:r>
              <a:rPr lang="en-US" sz="2000" dirty="0">
                <a:latin typeface="+mn-lt"/>
              </a:rPr>
              <a:t> </a:t>
            </a:r>
            <a:r>
              <a:rPr lang="en-US" sz="2000" dirty="0" err="1">
                <a:latin typeface="+mn-lt"/>
              </a:rPr>
              <a:t>cảm</a:t>
            </a:r>
            <a:r>
              <a:rPr lang="en-US" sz="2000" dirty="0">
                <a:latin typeface="+mn-lt"/>
              </a:rPr>
              <a:t> </a:t>
            </a:r>
            <a:r>
              <a:rPr lang="en-US" sz="2000" dirty="0" err="1">
                <a:latin typeface="+mn-lt"/>
              </a:rPr>
              <a:t>biến</a:t>
            </a:r>
            <a:r>
              <a:rPr lang="en-US" sz="2000" dirty="0">
                <a:latin typeface="+mn-lt"/>
              </a:rPr>
              <a:t> </a:t>
            </a:r>
            <a:r>
              <a:rPr lang="en-US" sz="2000" dirty="0" err="1">
                <a:latin typeface="+mn-lt"/>
              </a:rPr>
              <a:t>kết</a:t>
            </a:r>
            <a:r>
              <a:rPr lang="en-US" sz="2000" dirty="0">
                <a:latin typeface="+mn-lt"/>
              </a:rPr>
              <a:t> </a:t>
            </a:r>
            <a:r>
              <a:rPr lang="en-US" sz="2000" dirty="0" err="1">
                <a:latin typeface="+mn-lt"/>
              </a:rPr>
              <a:t>nối</a:t>
            </a:r>
            <a:r>
              <a:rPr lang="en-US" sz="2000" dirty="0">
                <a:latin typeface="+mn-lt"/>
              </a:rPr>
              <a:t> </a:t>
            </a:r>
            <a:r>
              <a:rPr lang="en-US" sz="2000" dirty="0" err="1">
                <a:latin typeface="+mn-lt"/>
              </a:rPr>
              <a:t>với</a:t>
            </a:r>
            <a:r>
              <a:rPr lang="en-US" sz="2000" dirty="0">
                <a:latin typeface="+mn-lt"/>
              </a:rPr>
              <a:t> </a:t>
            </a:r>
            <a:r>
              <a:rPr lang="en-US" sz="2000" dirty="0" err="1">
                <a:latin typeface="+mn-lt"/>
              </a:rPr>
              <a:t>nhau</a:t>
            </a:r>
            <a:r>
              <a:rPr lang="en-US" sz="2000" dirty="0">
                <a:latin typeface="+mn-lt"/>
              </a:rPr>
              <a:t>, </a:t>
            </a:r>
            <a:r>
              <a:rPr lang="en-US" sz="2000" dirty="0" err="1">
                <a:latin typeface="+mn-lt"/>
              </a:rPr>
              <a:t>có</a:t>
            </a:r>
            <a:r>
              <a:rPr lang="en-US" sz="2000" dirty="0">
                <a:latin typeface="+mn-lt"/>
              </a:rPr>
              <a:t> </a:t>
            </a:r>
            <a:r>
              <a:rPr lang="en-US" sz="2000" dirty="0" err="1">
                <a:latin typeface="+mn-lt"/>
              </a:rPr>
              <a:t>nhiệm</a:t>
            </a:r>
            <a:r>
              <a:rPr lang="en-US" sz="2000" dirty="0">
                <a:latin typeface="+mn-lt"/>
              </a:rPr>
              <a:t> </a:t>
            </a:r>
            <a:r>
              <a:rPr lang="en-US" sz="2000" dirty="0" err="1">
                <a:latin typeface="+mn-lt"/>
              </a:rPr>
              <a:t>vụ</a:t>
            </a:r>
            <a:r>
              <a:rPr lang="en-US" sz="2000" dirty="0">
                <a:latin typeface="+mn-lt"/>
              </a:rPr>
              <a:t> </a:t>
            </a:r>
            <a:r>
              <a:rPr lang="en-US" sz="2000" dirty="0" err="1">
                <a:latin typeface="+mn-lt"/>
              </a:rPr>
              <a:t>cảm</a:t>
            </a:r>
            <a:r>
              <a:rPr lang="en-US" sz="2000" dirty="0">
                <a:latin typeface="+mn-lt"/>
              </a:rPr>
              <a:t> </a:t>
            </a:r>
            <a:r>
              <a:rPr lang="en-US" sz="2000" dirty="0" err="1">
                <a:latin typeface="+mn-lt"/>
              </a:rPr>
              <a:t>nhận</a:t>
            </a:r>
            <a:r>
              <a:rPr lang="en-US" sz="2000" dirty="0">
                <a:latin typeface="+mn-lt"/>
              </a:rPr>
              <a:t>, </a:t>
            </a:r>
            <a:r>
              <a:rPr lang="en-US" sz="2000" dirty="0" err="1">
                <a:latin typeface="+mn-lt"/>
              </a:rPr>
              <a:t>quan</a:t>
            </a:r>
            <a:r>
              <a:rPr lang="en-US" sz="2000" dirty="0">
                <a:latin typeface="+mn-lt"/>
              </a:rPr>
              <a:t> </a:t>
            </a:r>
            <a:r>
              <a:rPr lang="en-US" sz="2000" dirty="0" err="1">
                <a:latin typeface="+mn-lt"/>
              </a:rPr>
              <a:t>sát</a:t>
            </a:r>
            <a:r>
              <a:rPr lang="en-US" sz="2000" dirty="0">
                <a:latin typeface="+mn-lt"/>
              </a:rPr>
              <a:t> </a:t>
            </a:r>
            <a:r>
              <a:rPr lang="en-US" sz="2000" dirty="0" err="1">
                <a:latin typeface="+mn-lt"/>
              </a:rPr>
              <a:t>theo</a:t>
            </a:r>
            <a:r>
              <a:rPr lang="en-US" sz="2000" dirty="0">
                <a:latin typeface="+mn-lt"/>
              </a:rPr>
              <a:t> </a:t>
            </a:r>
            <a:r>
              <a:rPr lang="en-US" sz="2000" dirty="0" err="1">
                <a:latin typeface="+mn-lt"/>
              </a:rPr>
              <a:t>dõi</a:t>
            </a:r>
            <a:r>
              <a:rPr lang="en-US" sz="2000" dirty="0">
                <a:latin typeface="+mn-lt"/>
              </a:rPr>
              <a:t> </a:t>
            </a:r>
            <a:r>
              <a:rPr lang="en-US" sz="2000" dirty="0" err="1">
                <a:latin typeface="+mn-lt"/>
              </a:rPr>
              <a:t>và</a:t>
            </a:r>
            <a:r>
              <a:rPr lang="en-US" sz="2000" dirty="0">
                <a:latin typeface="+mn-lt"/>
              </a:rPr>
              <a:t> </a:t>
            </a:r>
            <a:r>
              <a:rPr lang="en-US" sz="2000" dirty="0" err="1">
                <a:latin typeface="+mn-lt"/>
              </a:rPr>
              <a:t>thu</a:t>
            </a:r>
            <a:r>
              <a:rPr lang="en-US" sz="2000" dirty="0">
                <a:latin typeface="+mn-lt"/>
              </a:rPr>
              <a:t> </a:t>
            </a:r>
            <a:r>
              <a:rPr lang="en-US" sz="2000" dirty="0" err="1">
                <a:latin typeface="+mn-lt"/>
              </a:rPr>
              <a:t>thập</a:t>
            </a:r>
            <a:r>
              <a:rPr lang="en-US" sz="2000" dirty="0">
                <a:latin typeface="+mn-lt"/>
              </a:rPr>
              <a:t> </a:t>
            </a:r>
            <a:r>
              <a:rPr lang="en-US" sz="2000" dirty="0" err="1">
                <a:latin typeface="+mn-lt"/>
              </a:rPr>
              <a:t>thông</a:t>
            </a:r>
            <a:r>
              <a:rPr lang="en-US" sz="2000" dirty="0">
                <a:latin typeface="+mn-lt"/>
              </a:rPr>
              <a:t> tin </a:t>
            </a:r>
            <a:r>
              <a:rPr lang="en-US" sz="2000" dirty="0" err="1">
                <a:latin typeface="+mn-lt"/>
              </a:rPr>
              <a:t>sự</a:t>
            </a:r>
            <a:r>
              <a:rPr lang="en-US" sz="2000" dirty="0">
                <a:latin typeface="+mn-lt"/>
              </a:rPr>
              <a:t> </a:t>
            </a:r>
            <a:r>
              <a:rPr lang="en-US" sz="2000" dirty="0" err="1">
                <a:latin typeface="+mn-lt"/>
              </a:rPr>
              <a:t>kiện</a:t>
            </a:r>
            <a:r>
              <a:rPr lang="en-US" sz="2000" dirty="0">
                <a:latin typeface="+mn-lt"/>
              </a:rPr>
              <a:t> </a:t>
            </a:r>
            <a:r>
              <a:rPr lang="en-US" sz="2000" dirty="0" err="1">
                <a:latin typeface="+mn-lt"/>
              </a:rPr>
              <a:t>từ</a:t>
            </a:r>
            <a:r>
              <a:rPr lang="en-US" sz="2000" dirty="0">
                <a:latin typeface="+mn-lt"/>
              </a:rPr>
              <a:t> </a:t>
            </a:r>
            <a:r>
              <a:rPr lang="en-US" sz="2000" dirty="0" err="1">
                <a:latin typeface="+mn-lt"/>
              </a:rPr>
              <a:t>môi</a:t>
            </a:r>
            <a:r>
              <a:rPr lang="en-US" sz="2000" dirty="0">
                <a:latin typeface="+mn-lt"/>
              </a:rPr>
              <a:t> </a:t>
            </a:r>
            <a:r>
              <a:rPr lang="en-US" sz="2000" dirty="0" err="1">
                <a:latin typeface="+mn-lt"/>
              </a:rPr>
              <a:t>trường</a:t>
            </a:r>
            <a:r>
              <a:rPr lang="en-US" sz="2000" dirty="0">
                <a:latin typeface="+mn-lt"/>
              </a:rPr>
              <a:t> </a:t>
            </a:r>
            <a:r>
              <a:rPr lang="en-US" sz="2000" dirty="0" err="1">
                <a:latin typeface="+mn-lt"/>
              </a:rPr>
              <a:t>sau</a:t>
            </a:r>
            <a:r>
              <a:rPr lang="en-US" sz="2000" dirty="0">
                <a:latin typeface="+mn-lt"/>
              </a:rPr>
              <a:t> </a:t>
            </a:r>
            <a:r>
              <a:rPr lang="en-US" sz="2000" dirty="0" err="1">
                <a:latin typeface="+mn-lt"/>
              </a:rPr>
              <a:t>đó</a:t>
            </a:r>
            <a:r>
              <a:rPr lang="en-US" sz="2000" dirty="0">
                <a:latin typeface="+mn-lt"/>
              </a:rPr>
              <a:t> </a:t>
            </a:r>
            <a:r>
              <a:rPr lang="en-US" sz="2000" dirty="0" err="1">
                <a:latin typeface="+mn-lt"/>
              </a:rPr>
              <a:t>xử</a:t>
            </a:r>
            <a:r>
              <a:rPr lang="en-US" sz="2000" dirty="0">
                <a:latin typeface="+mn-lt"/>
              </a:rPr>
              <a:t> </a:t>
            </a:r>
            <a:r>
              <a:rPr lang="en-US" sz="2000" dirty="0" err="1">
                <a:latin typeface="+mn-lt"/>
              </a:rPr>
              <a:t>lý</a:t>
            </a:r>
            <a:r>
              <a:rPr lang="en-US" sz="2000" dirty="0">
                <a:latin typeface="+mn-lt"/>
              </a:rPr>
              <a:t> </a:t>
            </a:r>
            <a:r>
              <a:rPr lang="en-US" sz="2000" dirty="0" err="1">
                <a:latin typeface="+mn-lt"/>
              </a:rPr>
              <a:t>thông</a:t>
            </a:r>
            <a:r>
              <a:rPr lang="en-US" sz="2000" dirty="0">
                <a:latin typeface="+mn-lt"/>
              </a:rPr>
              <a:t> tin </a:t>
            </a:r>
            <a:r>
              <a:rPr lang="en-US" sz="2000" dirty="0" err="1">
                <a:latin typeface="+mn-lt"/>
              </a:rPr>
              <a:t>và</a:t>
            </a:r>
            <a:r>
              <a:rPr lang="en-US" sz="2000" dirty="0">
                <a:latin typeface="+mn-lt"/>
              </a:rPr>
              <a:t> </a:t>
            </a:r>
            <a:r>
              <a:rPr lang="en-US" sz="2000" dirty="0" err="1">
                <a:latin typeface="+mn-lt"/>
              </a:rPr>
              <a:t>phản</a:t>
            </a:r>
            <a:r>
              <a:rPr lang="en-US" sz="2000" dirty="0">
                <a:latin typeface="+mn-lt"/>
              </a:rPr>
              <a:t> </a:t>
            </a:r>
            <a:r>
              <a:rPr lang="en-US" sz="2000" dirty="0" err="1">
                <a:latin typeface="+mn-lt"/>
              </a:rPr>
              <a:t>hồi</a:t>
            </a:r>
            <a:r>
              <a:rPr lang="en-US" sz="2000" dirty="0">
                <a:latin typeface="+mn-lt"/>
              </a:rPr>
              <a:t> </a:t>
            </a:r>
            <a:r>
              <a:rPr lang="en-US" sz="2000" dirty="0" err="1">
                <a:latin typeface="+mn-lt"/>
              </a:rPr>
              <a:t>lại</a:t>
            </a:r>
            <a:r>
              <a:rPr lang="en-US" sz="2000" dirty="0">
                <a:latin typeface="+mn-lt"/>
              </a:rPr>
              <a:t> </a:t>
            </a:r>
            <a:r>
              <a:rPr lang="en-US" sz="2000" dirty="0" err="1">
                <a:latin typeface="+mn-lt"/>
              </a:rPr>
              <a:t>người</a:t>
            </a:r>
            <a:r>
              <a:rPr lang="en-US" sz="2000" dirty="0">
                <a:latin typeface="+mn-lt"/>
              </a:rPr>
              <a:t> </a:t>
            </a:r>
            <a:r>
              <a:rPr lang="en-US" sz="2000" dirty="0" err="1" smtClean="0">
                <a:latin typeface="+mn-lt"/>
              </a:rPr>
              <a:t>dùng</a:t>
            </a:r>
            <a:r>
              <a:rPr lang="en-US" sz="2000" dirty="0" smtClean="0">
                <a:latin typeface="+mn-lt"/>
              </a:rPr>
              <a:t>.</a:t>
            </a:r>
          </a:p>
          <a:p>
            <a:pPr marL="742950" lvl="1" indent="-285750">
              <a:buFont typeface="Wingdings" panose="05000000000000000000" pitchFamily="2" charset="2"/>
              <a:buChar char="Ø"/>
            </a:pPr>
            <a:r>
              <a:rPr lang="en-US" sz="2000" dirty="0" err="1" smtClean="0">
                <a:latin typeface="+mn-lt"/>
              </a:rPr>
              <a:t>Mạng</a:t>
            </a:r>
            <a:r>
              <a:rPr lang="en-US" sz="2000" dirty="0" smtClean="0">
                <a:latin typeface="+mn-lt"/>
              </a:rPr>
              <a:t> </a:t>
            </a:r>
            <a:r>
              <a:rPr lang="en-US" sz="2000" dirty="0" err="1">
                <a:latin typeface="+mn-lt"/>
              </a:rPr>
              <a:t>cảm</a:t>
            </a:r>
            <a:r>
              <a:rPr lang="en-US" sz="2000" dirty="0">
                <a:latin typeface="+mn-lt"/>
              </a:rPr>
              <a:t> </a:t>
            </a:r>
            <a:r>
              <a:rPr lang="en-US" sz="2000" dirty="0" err="1">
                <a:latin typeface="+mn-lt"/>
              </a:rPr>
              <a:t>biến</a:t>
            </a:r>
            <a:r>
              <a:rPr lang="en-US" sz="2000" dirty="0">
                <a:latin typeface="+mn-lt"/>
              </a:rPr>
              <a:t> </a:t>
            </a:r>
            <a:r>
              <a:rPr lang="en-US" sz="2000" dirty="0" err="1">
                <a:latin typeface="+mn-lt"/>
              </a:rPr>
              <a:t>phụ</a:t>
            </a:r>
            <a:r>
              <a:rPr lang="en-US" sz="2000" dirty="0">
                <a:latin typeface="+mn-lt"/>
              </a:rPr>
              <a:t> </a:t>
            </a:r>
            <a:r>
              <a:rPr lang="en-US" sz="2000" dirty="0" err="1">
                <a:latin typeface="+mn-lt"/>
              </a:rPr>
              <a:t>thuộc</a:t>
            </a:r>
            <a:r>
              <a:rPr lang="en-US" sz="2000" dirty="0">
                <a:latin typeface="+mn-lt"/>
              </a:rPr>
              <a:t> </a:t>
            </a:r>
            <a:r>
              <a:rPr lang="en-US" sz="2000" dirty="0" err="1">
                <a:latin typeface="+mn-lt"/>
              </a:rPr>
              <a:t>và</a:t>
            </a:r>
            <a:r>
              <a:rPr lang="en-US" sz="2000" dirty="0">
                <a:latin typeface="+mn-lt"/>
              </a:rPr>
              <a:t> </a:t>
            </a:r>
            <a:r>
              <a:rPr lang="en-US" sz="2000" dirty="0" err="1">
                <a:latin typeface="+mn-lt"/>
              </a:rPr>
              <a:t>ứng</a:t>
            </a:r>
            <a:r>
              <a:rPr lang="en-US" sz="2000" dirty="0">
                <a:latin typeface="+mn-lt"/>
              </a:rPr>
              <a:t> </a:t>
            </a:r>
            <a:r>
              <a:rPr lang="en-US" sz="2000" dirty="0" err="1" smtClean="0">
                <a:latin typeface="+mn-lt"/>
              </a:rPr>
              <a:t>dụng</a:t>
            </a:r>
            <a:r>
              <a:rPr lang="en-US" sz="2000" dirty="0" smtClean="0">
                <a:latin typeface="+mn-lt"/>
              </a:rPr>
              <a:t>.</a:t>
            </a:r>
          </a:p>
          <a:p>
            <a:pPr marL="742950" lvl="1" indent="-285750">
              <a:buFont typeface="Wingdings" panose="05000000000000000000" pitchFamily="2" charset="2"/>
              <a:buChar char="Ø"/>
            </a:pPr>
            <a:r>
              <a:rPr lang="en-US" sz="2000" dirty="0" err="1" smtClean="0">
                <a:latin typeface="+mn-lt"/>
              </a:rPr>
              <a:t>Mạng</a:t>
            </a:r>
            <a:r>
              <a:rPr lang="en-US" sz="2000" dirty="0" smtClean="0">
                <a:latin typeface="+mn-lt"/>
              </a:rPr>
              <a:t> </a:t>
            </a:r>
            <a:r>
              <a:rPr lang="en-US" sz="2000" dirty="0" err="1">
                <a:latin typeface="+mn-lt"/>
              </a:rPr>
              <a:t>cảm</a:t>
            </a:r>
            <a:r>
              <a:rPr lang="en-US" sz="2000" dirty="0">
                <a:latin typeface="+mn-lt"/>
              </a:rPr>
              <a:t> </a:t>
            </a:r>
            <a:r>
              <a:rPr lang="en-US" sz="2000" dirty="0" err="1">
                <a:latin typeface="+mn-lt"/>
              </a:rPr>
              <a:t>biến</a:t>
            </a:r>
            <a:r>
              <a:rPr lang="en-US" sz="2000" dirty="0">
                <a:latin typeface="+mn-lt"/>
              </a:rPr>
              <a:t> </a:t>
            </a:r>
            <a:r>
              <a:rPr lang="en-US" sz="2000" dirty="0" err="1">
                <a:latin typeface="+mn-lt"/>
              </a:rPr>
              <a:t>tập</a:t>
            </a:r>
            <a:r>
              <a:rPr lang="en-US" sz="2000" dirty="0">
                <a:latin typeface="+mn-lt"/>
              </a:rPr>
              <a:t> </a:t>
            </a:r>
            <a:r>
              <a:rPr lang="en-US" sz="2000" dirty="0" err="1">
                <a:latin typeface="+mn-lt"/>
              </a:rPr>
              <a:t>trung</a:t>
            </a:r>
            <a:r>
              <a:rPr lang="en-US" sz="2000" dirty="0">
                <a:latin typeface="+mn-lt"/>
              </a:rPr>
              <a:t> </a:t>
            </a:r>
            <a:r>
              <a:rPr lang="en-US" sz="2000" dirty="0" err="1">
                <a:latin typeface="+mn-lt"/>
              </a:rPr>
              <a:t>vào</a:t>
            </a:r>
            <a:r>
              <a:rPr lang="en-US" sz="2000" dirty="0">
                <a:latin typeface="+mn-lt"/>
              </a:rPr>
              <a:t> </a:t>
            </a:r>
            <a:r>
              <a:rPr lang="en-US" sz="2000" dirty="0" err="1">
                <a:latin typeface="+mn-lt"/>
              </a:rPr>
              <a:t>dữ</a:t>
            </a:r>
            <a:r>
              <a:rPr lang="en-US" sz="2000" dirty="0">
                <a:latin typeface="+mn-lt"/>
              </a:rPr>
              <a:t> </a:t>
            </a:r>
            <a:r>
              <a:rPr lang="en-US" sz="2000" dirty="0" err="1" smtClean="0">
                <a:latin typeface="+mn-lt"/>
              </a:rPr>
              <a:t>liệu</a:t>
            </a:r>
            <a:r>
              <a:rPr lang="en-US" sz="2000" dirty="0" smtClean="0">
                <a:latin typeface="+mn-lt"/>
              </a:rPr>
              <a:t>.</a:t>
            </a:r>
          </a:p>
          <a:p>
            <a:pPr marL="742950" lvl="1" indent="-285750">
              <a:buFont typeface="Wingdings" panose="05000000000000000000" pitchFamily="2" charset="2"/>
              <a:buChar char="Ø"/>
            </a:pPr>
            <a:r>
              <a:rPr lang="en-US" sz="2000" dirty="0" err="1" smtClean="0">
                <a:latin typeface="+mn-lt"/>
              </a:rPr>
              <a:t>Mạng</a:t>
            </a:r>
            <a:r>
              <a:rPr lang="en-US" sz="2000" dirty="0" smtClean="0">
                <a:latin typeface="+mn-lt"/>
              </a:rPr>
              <a:t> </a:t>
            </a:r>
            <a:r>
              <a:rPr lang="en-US" sz="2000" dirty="0" err="1">
                <a:latin typeface="+mn-lt"/>
              </a:rPr>
              <a:t>cảm</a:t>
            </a:r>
            <a:r>
              <a:rPr lang="en-US" sz="2000" dirty="0">
                <a:latin typeface="+mn-lt"/>
              </a:rPr>
              <a:t> </a:t>
            </a:r>
            <a:r>
              <a:rPr lang="en-US" sz="2000" dirty="0" err="1">
                <a:latin typeface="+mn-lt"/>
              </a:rPr>
              <a:t>biến</a:t>
            </a:r>
            <a:r>
              <a:rPr lang="en-US" sz="2000" dirty="0">
                <a:latin typeface="+mn-lt"/>
              </a:rPr>
              <a:t> </a:t>
            </a:r>
            <a:r>
              <a:rPr lang="en-US" sz="2000" dirty="0" err="1">
                <a:latin typeface="+mn-lt"/>
              </a:rPr>
              <a:t>bị</a:t>
            </a:r>
            <a:r>
              <a:rPr lang="en-US" sz="2000" dirty="0">
                <a:latin typeface="+mn-lt"/>
              </a:rPr>
              <a:t> </a:t>
            </a:r>
            <a:r>
              <a:rPr lang="en-US" sz="2000" dirty="0" err="1">
                <a:latin typeface="+mn-lt"/>
              </a:rPr>
              <a:t>hạn</a:t>
            </a:r>
            <a:r>
              <a:rPr lang="en-US" sz="2000" dirty="0">
                <a:latin typeface="+mn-lt"/>
              </a:rPr>
              <a:t> </a:t>
            </a:r>
            <a:r>
              <a:rPr lang="en-US" sz="2000" dirty="0" err="1">
                <a:latin typeface="+mn-lt"/>
              </a:rPr>
              <a:t>chế</a:t>
            </a:r>
            <a:r>
              <a:rPr lang="en-US" sz="2000" dirty="0">
                <a:latin typeface="+mn-lt"/>
              </a:rPr>
              <a:t> </a:t>
            </a:r>
            <a:r>
              <a:rPr lang="en-US" sz="2000" dirty="0" err="1">
                <a:latin typeface="+mn-lt"/>
              </a:rPr>
              <a:t>về</a:t>
            </a:r>
            <a:r>
              <a:rPr lang="en-US" sz="2000" dirty="0">
                <a:latin typeface="+mn-lt"/>
              </a:rPr>
              <a:t> </a:t>
            </a:r>
            <a:r>
              <a:rPr lang="en-US" sz="2000" dirty="0" err="1">
                <a:latin typeface="+mn-lt"/>
              </a:rPr>
              <a:t>mặt</a:t>
            </a:r>
            <a:r>
              <a:rPr lang="en-US" sz="2000" dirty="0">
                <a:latin typeface="+mn-lt"/>
              </a:rPr>
              <a:t> </a:t>
            </a:r>
            <a:r>
              <a:rPr lang="en-US" sz="2000" dirty="0" err="1">
                <a:latin typeface="+mn-lt"/>
              </a:rPr>
              <a:t>công</a:t>
            </a:r>
            <a:r>
              <a:rPr lang="en-US" sz="2000" dirty="0">
                <a:latin typeface="+mn-lt"/>
              </a:rPr>
              <a:t> </a:t>
            </a:r>
            <a:r>
              <a:rPr lang="en-US" sz="2000" dirty="0" err="1">
                <a:latin typeface="+mn-lt"/>
              </a:rPr>
              <a:t>suất</a:t>
            </a:r>
            <a:r>
              <a:rPr lang="en-US" sz="2000" dirty="0">
                <a:latin typeface="+mn-lt"/>
              </a:rPr>
              <a:t>, </a:t>
            </a:r>
            <a:r>
              <a:rPr lang="en-US" sz="2000" dirty="0" err="1">
                <a:latin typeface="+mn-lt"/>
              </a:rPr>
              <a:t>khả</a:t>
            </a:r>
            <a:r>
              <a:rPr lang="en-US" sz="2000" dirty="0">
                <a:latin typeface="+mn-lt"/>
              </a:rPr>
              <a:t> </a:t>
            </a:r>
            <a:r>
              <a:rPr lang="en-US" sz="2000" dirty="0" err="1">
                <a:latin typeface="+mn-lt"/>
              </a:rPr>
              <a:t>năng</a:t>
            </a:r>
            <a:r>
              <a:rPr lang="en-US" sz="2000" dirty="0">
                <a:latin typeface="+mn-lt"/>
              </a:rPr>
              <a:t> </a:t>
            </a:r>
            <a:r>
              <a:rPr lang="en-US" sz="2000" dirty="0" err="1">
                <a:latin typeface="+mn-lt"/>
              </a:rPr>
              <a:t>xử</a:t>
            </a:r>
            <a:r>
              <a:rPr lang="en-US" sz="2000" dirty="0">
                <a:latin typeface="+mn-lt"/>
              </a:rPr>
              <a:t> </a:t>
            </a:r>
            <a:r>
              <a:rPr lang="en-US" sz="2000" dirty="0" err="1">
                <a:latin typeface="+mn-lt"/>
              </a:rPr>
              <a:t>lý</a:t>
            </a:r>
            <a:r>
              <a:rPr lang="en-US" sz="2000" dirty="0">
                <a:latin typeface="+mn-lt"/>
              </a:rPr>
              <a:t> </a:t>
            </a:r>
            <a:r>
              <a:rPr lang="en-US" sz="2000" dirty="0" err="1">
                <a:latin typeface="+mn-lt"/>
              </a:rPr>
              <a:t>và</a:t>
            </a:r>
            <a:r>
              <a:rPr lang="en-US" sz="2000" dirty="0">
                <a:latin typeface="+mn-lt"/>
              </a:rPr>
              <a:t> dung </a:t>
            </a:r>
            <a:r>
              <a:rPr lang="en-US" sz="2000" dirty="0" err="1">
                <a:latin typeface="+mn-lt"/>
              </a:rPr>
              <a:t>lượng</a:t>
            </a:r>
            <a:r>
              <a:rPr lang="en-US" sz="2000" dirty="0">
                <a:latin typeface="+mn-lt"/>
              </a:rPr>
              <a:t> </a:t>
            </a:r>
            <a:r>
              <a:rPr lang="en-US" sz="2000" dirty="0" err="1">
                <a:latin typeface="+mn-lt"/>
              </a:rPr>
              <a:t>bộ</a:t>
            </a:r>
            <a:r>
              <a:rPr lang="en-US" sz="2000" dirty="0">
                <a:latin typeface="+mn-lt"/>
              </a:rPr>
              <a:t> </a:t>
            </a:r>
            <a:r>
              <a:rPr lang="en-US" sz="2000" dirty="0" err="1" smtClean="0">
                <a:latin typeface="+mn-lt"/>
              </a:rPr>
              <a:t>nhớ</a:t>
            </a:r>
            <a:r>
              <a:rPr lang="en-US" sz="2000" dirty="0" smtClean="0">
                <a:latin typeface="+mn-lt"/>
              </a:rPr>
              <a:t>.</a:t>
            </a:r>
            <a:endParaRPr lang="en-US" sz="2000" dirty="0">
              <a:latin typeface="+mn-lt"/>
            </a:endParaRPr>
          </a:p>
          <a:p>
            <a:pPr marL="800100" lvl="1" indent="-342900" algn="just" eaLnBrk="1" hangingPunct="1">
              <a:spcBef>
                <a:spcPct val="20000"/>
              </a:spcBef>
              <a:buSzPct val="75000"/>
              <a:buFont typeface="Wingdings" panose="05000000000000000000" pitchFamily="2" charset="2"/>
              <a:buChar char="Ø"/>
              <a:defRPr/>
            </a:pPr>
            <a:endParaRPr lang="en-US" sz="2000" dirty="0" smtClean="0">
              <a:latin typeface="+mn-lt"/>
              <a:cs typeface="Times New Roman" pitchFamily="18" charset="0"/>
            </a:endParaRPr>
          </a:p>
        </p:txBody>
      </p:sp>
    </p:spTree>
    <p:extLst>
      <p:ext uri="{BB962C8B-B14F-4D97-AF65-F5344CB8AC3E}">
        <p14:creationId xmlns:p14="http://schemas.microsoft.com/office/powerpoint/2010/main" val="32093033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46</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j-lt"/>
              </a:rPr>
              <a:t>CHƯƠNG 1 – TỔNG QUAN VỀ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5"/>
              <a:defRPr/>
            </a:pPr>
            <a:r>
              <a:rPr lang="en-US" sz="2800" dirty="0" err="1" smtClean="0">
                <a:latin typeface="+mn-lt"/>
                <a:cs typeface="Times New Roman" pitchFamily="18" charset="0"/>
              </a:rPr>
              <a:t>Kết</a:t>
            </a:r>
            <a:r>
              <a:rPr lang="en-US" sz="2800" dirty="0" smtClean="0">
                <a:latin typeface="+mn-lt"/>
                <a:cs typeface="Times New Roman" pitchFamily="18" charset="0"/>
              </a:rPr>
              <a:t> </a:t>
            </a:r>
            <a:r>
              <a:rPr lang="en-US" sz="2800" dirty="0" err="1" smtClean="0">
                <a:latin typeface="+mn-lt"/>
                <a:cs typeface="Times New Roman" pitchFamily="18" charset="0"/>
              </a:rPr>
              <a:t>luận</a:t>
            </a:r>
            <a:r>
              <a:rPr lang="en-US" sz="2800" dirty="0" smtClean="0">
                <a:latin typeface="+mn-lt"/>
                <a:cs typeface="Times New Roman" pitchFamily="18" charset="0"/>
              </a:rPr>
              <a:t> </a:t>
            </a:r>
            <a:r>
              <a:rPr lang="en-US" sz="2800" dirty="0" err="1" smtClean="0">
                <a:latin typeface="+mn-lt"/>
                <a:cs typeface="Times New Roman" pitchFamily="18" charset="0"/>
              </a:rPr>
              <a:t>chương</a:t>
            </a:r>
            <a:endParaRPr lang="en-US" sz="2800" dirty="0" smtClean="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Cơ</a:t>
            </a:r>
            <a:r>
              <a:rPr lang="en-US" sz="2000" dirty="0" smtClean="0">
                <a:latin typeface="+mn-lt"/>
                <a:cs typeface="Times New Roman" pitchFamily="18" charset="0"/>
              </a:rPr>
              <a:t> </a:t>
            </a:r>
            <a:r>
              <a:rPr lang="en-US" sz="2000" dirty="0" err="1" smtClean="0">
                <a:latin typeface="+mn-lt"/>
                <a:cs typeface="Times New Roman" pitchFamily="18" charset="0"/>
              </a:rPr>
              <a:t>sở</a:t>
            </a:r>
            <a:r>
              <a:rPr lang="en-US" sz="2000" dirty="0" smtClean="0">
                <a:latin typeface="+mn-lt"/>
                <a:cs typeface="Times New Roman" pitchFamily="18" charset="0"/>
              </a:rPr>
              <a:t> </a:t>
            </a:r>
            <a:r>
              <a:rPr lang="en-US" sz="2000" dirty="0" err="1" smtClean="0">
                <a:latin typeface="+mn-lt"/>
                <a:cs typeface="Times New Roman" pitchFamily="18" charset="0"/>
              </a:rPr>
              <a:t>hạ</a:t>
            </a:r>
            <a:r>
              <a:rPr lang="en-US" sz="2000" dirty="0" smtClean="0">
                <a:latin typeface="+mn-lt"/>
                <a:cs typeface="Times New Roman" pitchFamily="18" charset="0"/>
              </a:rPr>
              <a:t> </a:t>
            </a:r>
            <a:r>
              <a:rPr lang="en-US" sz="2000" dirty="0" err="1" smtClean="0">
                <a:latin typeface="+mn-lt"/>
                <a:cs typeface="Times New Roman" pitchFamily="18" charset="0"/>
              </a:rPr>
              <a:t>tầng</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yêu</a:t>
            </a:r>
            <a:r>
              <a:rPr lang="en-US" sz="2000" dirty="0" smtClean="0">
                <a:latin typeface="+mn-lt"/>
                <a:cs typeface="Times New Roman" pitchFamily="18" charset="0"/>
              </a:rPr>
              <a:t> </a:t>
            </a:r>
            <a:r>
              <a:rPr lang="en-US" sz="2000" dirty="0" err="1" smtClean="0">
                <a:latin typeface="+mn-lt"/>
                <a:cs typeface="Times New Roman" pitchFamily="18" charset="0"/>
              </a:rPr>
              <a:t>cầu</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MCB</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Cơ</a:t>
            </a:r>
            <a:r>
              <a:rPr lang="en-US" sz="2000" dirty="0" smtClean="0">
                <a:latin typeface="+mn-lt"/>
                <a:cs typeface="Times New Roman" pitchFamily="18" charset="0"/>
              </a:rPr>
              <a:t> </a:t>
            </a:r>
            <a:r>
              <a:rPr lang="en-US" sz="2000" dirty="0" err="1" smtClean="0">
                <a:latin typeface="+mn-lt"/>
                <a:cs typeface="Times New Roman" pitchFamily="18" charset="0"/>
              </a:rPr>
              <a:t>sở</a:t>
            </a:r>
            <a:r>
              <a:rPr lang="en-US" sz="2000" dirty="0" smtClean="0">
                <a:latin typeface="+mn-lt"/>
                <a:cs typeface="Times New Roman" pitchFamily="18" charset="0"/>
              </a:rPr>
              <a:t> </a:t>
            </a:r>
            <a:r>
              <a:rPr lang="en-US" sz="2000" dirty="0" err="1" smtClean="0">
                <a:latin typeface="+mn-lt"/>
                <a:cs typeface="Times New Roman" pitchFamily="18" charset="0"/>
              </a:rPr>
              <a:t>hạ</a:t>
            </a:r>
            <a:r>
              <a:rPr lang="en-US" sz="2000" dirty="0" smtClean="0">
                <a:latin typeface="+mn-lt"/>
                <a:cs typeface="Times New Roman" pitchFamily="18" charset="0"/>
              </a:rPr>
              <a:t> </a:t>
            </a:r>
            <a:r>
              <a:rPr lang="en-US" sz="2000" dirty="0" err="1" smtClean="0">
                <a:latin typeface="+mn-lt"/>
                <a:cs typeface="Times New Roman" pitchFamily="18" charset="0"/>
              </a:rPr>
              <a:t>tầng</a:t>
            </a:r>
            <a:r>
              <a:rPr lang="en-US" sz="2000" dirty="0" smtClean="0">
                <a:latin typeface="+mn-lt"/>
                <a:cs typeface="Times New Roman" pitchFamily="18" charset="0"/>
              </a:rPr>
              <a:t>: </a:t>
            </a:r>
            <a:r>
              <a:rPr lang="vi-VN" sz="2000" dirty="0" smtClean="0">
                <a:latin typeface="+mn-lt"/>
                <a:cs typeface="Times New Roman" pitchFamily="18" charset="0"/>
              </a:rPr>
              <a:t>Mạng </a:t>
            </a:r>
            <a:r>
              <a:rPr lang="vi-VN" sz="2000" dirty="0">
                <a:latin typeface="+mn-lt"/>
                <a:cs typeface="Times New Roman" pitchFamily="18" charset="0"/>
              </a:rPr>
              <a:t>lõi xương sống của </a:t>
            </a:r>
            <a:r>
              <a:rPr lang="vi-VN" sz="2000" dirty="0" smtClean="0">
                <a:latin typeface="+mn-lt"/>
                <a:cs typeface="Times New Roman" pitchFamily="18" charset="0"/>
              </a:rPr>
              <a:t>Internet</a:t>
            </a:r>
            <a:r>
              <a:rPr lang="en-US" sz="2000" dirty="0" smtClean="0">
                <a:latin typeface="+mn-lt"/>
                <a:cs typeface="Times New Roman" pitchFamily="18" charset="0"/>
              </a:rPr>
              <a:t>; </a:t>
            </a:r>
            <a:r>
              <a:rPr lang="vi-VN" sz="2000" dirty="0" smtClean="0">
                <a:latin typeface="+mn-lt"/>
                <a:cs typeface="Times New Roman" pitchFamily="18" charset="0"/>
              </a:rPr>
              <a:t>Nút </a:t>
            </a:r>
            <a:r>
              <a:rPr lang="vi-VN" sz="2000" dirty="0">
                <a:latin typeface="+mn-lt"/>
                <a:cs typeface="Times New Roman" pitchFamily="18" charset="0"/>
              </a:rPr>
              <a:t>cảm </a:t>
            </a:r>
            <a:r>
              <a:rPr lang="vi-VN" sz="2000" dirty="0" smtClean="0">
                <a:latin typeface="+mn-lt"/>
                <a:cs typeface="Times New Roman" pitchFamily="18" charset="0"/>
              </a:rPr>
              <a:t>biến</a:t>
            </a:r>
            <a:r>
              <a:rPr lang="en-US" sz="2000" dirty="0" smtClean="0">
                <a:latin typeface="+mn-lt"/>
                <a:cs typeface="Times New Roman" pitchFamily="18" charset="0"/>
              </a:rPr>
              <a:t>; </a:t>
            </a:r>
            <a:r>
              <a:rPr lang="vi-VN" sz="2000" dirty="0" smtClean="0">
                <a:latin typeface="+mn-lt"/>
                <a:cs typeface="Times New Roman" pitchFamily="18" charset="0"/>
              </a:rPr>
              <a:t>Sink </a:t>
            </a:r>
            <a:r>
              <a:rPr lang="vi-VN" sz="2000" dirty="0">
                <a:latin typeface="+mn-lt"/>
                <a:cs typeface="Times New Roman" pitchFamily="18" charset="0"/>
              </a:rPr>
              <a:t>nút hay trạm </a:t>
            </a:r>
            <a:r>
              <a:rPr lang="vi-VN" sz="2000" dirty="0" smtClean="0">
                <a:latin typeface="+mn-lt"/>
                <a:cs typeface="Times New Roman" pitchFamily="18" charset="0"/>
              </a:rPr>
              <a:t>gốc</a:t>
            </a:r>
            <a:r>
              <a:rPr lang="en-US" sz="2000" dirty="0" smtClean="0">
                <a:latin typeface="+mn-lt"/>
                <a:cs typeface="Times New Roman" pitchFamily="18" charset="0"/>
              </a:rPr>
              <a:t>; </a:t>
            </a:r>
            <a:r>
              <a:rPr lang="vi-VN" sz="2000" dirty="0" smtClean="0">
                <a:latin typeface="+mn-lt"/>
                <a:cs typeface="Times New Roman" pitchFamily="18" charset="0"/>
              </a:rPr>
              <a:t>Trung </a:t>
            </a:r>
            <a:r>
              <a:rPr lang="vi-VN" sz="2000" dirty="0">
                <a:latin typeface="+mn-lt"/>
                <a:cs typeface="Times New Roman" pitchFamily="18" charset="0"/>
              </a:rPr>
              <a:t>tâm dữ </a:t>
            </a:r>
            <a:r>
              <a:rPr lang="vi-VN" sz="2000" dirty="0" smtClean="0">
                <a:latin typeface="+mn-lt"/>
                <a:cs typeface="Times New Roman" pitchFamily="18" charset="0"/>
              </a:rPr>
              <a:t>liệu</a:t>
            </a:r>
            <a:r>
              <a:rPr lang="en-US" sz="2000" dirty="0">
                <a:latin typeface="+mn-lt"/>
                <a:cs typeface="Times New Roman" pitchFamily="18" charset="0"/>
              </a:rPr>
              <a:t>.</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Yêu</a:t>
            </a:r>
            <a:r>
              <a:rPr lang="en-US" sz="2000" dirty="0" smtClean="0">
                <a:latin typeface="+mn-lt"/>
                <a:cs typeface="Times New Roman" pitchFamily="18" charset="0"/>
              </a:rPr>
              <a:t> </a:t>
            </a:r>
            <a:r>
              <a:rPr lang="en-US" sz="2000" dirty="0" err="1" smtClean="0">
                <a:latin typeface="+mn-lt"/>
                <a:cs typeface="Times New Roman" pitchFamily="18" charset="0"/>
              </a:rPr>
              <a:t>cầu</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a:t>
            </a:r>
            <a:r>
              <a:rPr lang="en-US" sz="2000" dirty="0" err="1" smtClean="0">
                <a:latin typeface="+mn-lt"/>
                <a:cs typeface="Times New Roman" pitchFamily="18" charset="0"/>
              </a:rPr>
              <a:t>mạng</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Mạng </a:t>
            </a:r>
            <a:r>
              <a:rPr lang="vi-VN" sz="2000" dirty="0">
                <a:latin typeface="+mn-lt"/>
                <a:cs typeface="Times New Roman" pitchFamily="18" charset="0"/>
              </a:rPr>
              <a:t>cảm biến phải thu thập được dữ liệu để phản hồi lại người dùng. </a:t>
            </a:r>
            <a:endParaRPr lang="en-US" sz="2000" dirty="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Loại </a:t>
            </a:r>
            <a:r>
              <a:rPr lang="vi-VN" sz="2000" dirty="0">
                <a:latin typeface="+mn-lt"/>
                <a:cs typeface="Times New Roman" pitchFamily="18" charset="0"/>
              </a:rPr>
              <a:t>hình dịch vụ trong nút cảm biến phải có giá thành thấp, kích thước nhỏ, tiêu thụ năng lượng hiệu quả, có khả năng tính toán và bộ nhớ đủ để lưu trữ. </a:t>
            </a:r>
            <a:endParaRPr lang="en-US" sz="2000" dirty="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Chất </a:t>
            </a:r>
            <a:r>
              <a:rPr lang="vi-VN" sz="2000" dirty="0">
                <a:latin typeface="+mn-lt"/>
                <a:cs typeface="Times New Roman" pitchFamily="18" charset="0"/>
              </a:rPr>
              <a:t>lượng dịch vụ phải đảm bảo cung cấp các dịch vụ cơ bản của ứng </a:t>
            </a:r>
            <a:r>
              <a:rPr lang="vi-VN" sz="2000" dirty="0" smtClean="0">
                <a:latin typeface="+mn-lt"/>
                <a:cs typeface="Times New Roman" pitchFamily="18" charset="0"/>
              </a:rPr>
              <a:t>dụng</a:t>
            </a:r>
            <a:r>
              <a:rPr lang="en-US" sz="2000" dirty="0" smtClean="0">
                <a:latin typeface="+mn-lt"/>
                <a:cs typeface="Times New Roman" pitchFamily="18" charset="0"/>
              </a:rPr>
              <a:t>.</a:t>
            </a:r>
            <a:endParaRPr lang="en-US" sz="2000" dirty="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Khả </a:t>
            </a:r>
            <a:r>
              <a:rPr lang="vi-VN" sz="2000" dirty="0">
                <a:latin typeface="+mn-lt"/>
                <a:cs typeface="Times New Roman" pitchFamily="18" charset="0"/>
              </a:rPr>
              <a:t>năng chịu lỗi </a:t>
            </a:r>
            <a:r>
              <a:rPr lang="vi-VN" sz="2000" dirty="0" smtClean="0">
                <a:latin typeface="+mn-lt"/>
                <a:cs typeface="Times New Roman" pitchFamily="18" charset="0"/>
              </a:rPr>
              <a:t>cao</a:t>
            </a:r>
            <a:r>
              <a:rPr lang="en-US" sz="2000" dirty="0" smtClean="0">
                <a:latin typeface="+mn-lt"/>
                <a:cs typeface="Times New Roman" pitchFamily="18" charset="0"/>
              </a:rPr>
              <a:t>.</a:t>
            </a:r>
            <a:endParaRPr lang="en-US" sz="2000" dirty="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Thời </a:t>
            </a:r>
            <a:r>
              <a:rPr lang="vi-VN" sz="2000" dirty="0">
                <a:latin typeface="+mn-lt"/>
                <a:cs typeface="Times New Roman" pitchFamily="18" charset="0"/>
              </a:rPr>
              <a:t>gian sống </a:t>
            </a:r>
            <a:r>
              <a:rPr lang="vi-VN" sz="2000" dirty="0" smtClean="0">
                <a:latin typeface="+mn-lt"/>
                <a:cs typeface="Times New Roman" pitchFamily="18" charset="0"/>
              </a:rPr>
              <a:t>lâu</a:t>
            </a:r>
            <a:r>
              <a:rPr lang="en-US" sz="2000" dirty="0" smtClean="0">
                <a:latin typeface="+mn-lt"/>
                <a:cs typeface="Times New Roman" pitchFamily="18" charset="0"/>
              </a:rPr>
              <a:t>.</a:t>
            </a:r>
          </a:p>
        </p:txBody>
      </p:sp>
    </p:spTree>
    <p:extLst>
      <p:ext uri="{BB962C8B-B14F-4D97-AF65-F5344CB8AC3E}">
        <p14:creationId xmlns:p14="http://schemas.microsoft.com/office/powerpoint/2010/main" val="87702953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47</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j-lt"/>
              </a:rPr>
              <a:t>CHƯƠNG 1 – TỔNG QUAN VỀ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5"/>
              <a:defRPr/>
            </a:pPr>
            <a:r>
              <a:rPr lang="en-US" sz="2800" dirty="0" err="1" smtClean="0">
                <a:latin typeface="+mn-lt"/>
                <a:cs typeface="Times New Roman" pitchFamily="18" charset="0"/>
              </a:rPr>
              <a:t>Kết</a:t>
            </a:r>
            <a:r>
              <a:rPr lang="en-US" sz="2800" dirty="0" smtClean="0">
                <a:latin typeface="+mn-lt"/>
                <a:cs typeface="Times New Roman" pitchFamily="18" charset="0"/>
              </a:rPr>
              <a:t> </a:t>
            </a:r>
            <a:r>
              <a:rPr lang="en-US" sz="2800" dirty="0" err="1" smtClean="0">
                <a:latin typeface="+mn-lt"/>
                <a:cs typeface="Times New Roman" pitchFamily="18" charset="0"/>
              </a:rPr>
              <a:t>luận</a:t>
            </a:r>
            <a:r>
              <a:rPr lang="en-US" sz="2800" dirty="0" smtClean="0">
                <a:latin typeface="+mn-lt"/>
                <a:cs typeface="Times New Roman" pitchFamily="18" charset="0"/>
              </a:rPr>
              <a:t> </a:t>
            </a:r>
            <a:r>
              <a:rPr lang="en-US" sz="2800" dirty="0" err="1" smtClean="0">
                <a:latin typeface="+mn-lt"/>
                <a:cs typeface="Times New Roman" pitchFamily="18" charset="0"/>
              </a:rPr>
              <a:t>chương</a:t>
            </a:r>
            <a:endParaRPr lang="en-US" sz="2800" dirty="0" smtClean="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Kỹ</a:t>
            </a:r>
            <a:r>
              <a:rPr lang="en-US" sz="2000" dirty="0" smtClean="0">
                <a:latin typeface="+mn-lt"/>
                <a:cs typeface="Times New Roman" pitchFamily="18" charset="0"/>
              </a:rPr>
              <a:t> </a:t>
            </a:r>
            <a:r>
              <a:rPr lang="en-US" sz="2000" dirty="0" err="1" smtClean="0">
                <a:latin typeface="+mn-lt"/>
                <a:cs typeface="Times New Roman" pitchFamily="18" charset="0"/>
              </a:rPr>
              <a:t>thuật</a:t>
            </a:r>
            <a:r>
              <a:rPr lang="en-US" sz="2000" dirty="0" smtClean="0">
                <a:latin typeface="+mn-lt"/>
                <a:cs typeface="Times New Roman" pitchFamily="18" charset="0"/>
              </a:rPr>
              <a:t> </a:t>
            </a:r>
            <a:r>
              <a:rPr lang="en-US" sz="2000" dirty="0" err="1" smtClean="0">
                <a:latin typeface="+mn-lt"/>
                <a:cs typeface="Times New Roman" pitchFamily="18" charset="0"/>
              </a:rPr>
              <a:t>cho</a:t>
            </a:r>
            <a:r>
              <a:rPr lang="en-US" sz="2000" dirty="0" smtClean="0">
                <a:latin typeface="+mn-lt"/>
                <a:cs typeface="Times New Roman" pitchFamily="18" charset="0"/>
              </a:rPr>
              <a:t> MCB</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a:latin typeface="+mn-lt"/>
                <a:cs typeface="Times New Roman" pitchFamily="18" charset="0"/>
              </a:rPr>
              <a:t>tiếp</a:t>
            </a:r>
            <a:r>
              <a:rPr lang="en-US" sz="2000" dirty="0">
                <a:latin typeface="+mn-lt"/>
                <a:cs typeface="Times New Roman" pitchFamily="18" charset="0"/>
              </a:rPr>
              <a:t> </a:t>
            </a:r>
            <a:r>
              <a:rPr lang="en-US" sz="2000" dirty="0" err="1">
                <a:latin typeface="+mn-lt"/>
                <a:cs typeface="Times New Roman" pitchFamily="18" charset="0"/>
              </a:rPr>
              <a:t>vô</a:t>
            </a:r>
            <a:r>
              <a:rPr lang="en-US" sz="2000" dirty="0">
                <a:latin typeface="+mn-lt"/>
                <a:cs typeface="Times New Roman" pitchFamily="18" charset="0"/>
              </a:rPr>
              <a:t> </a:t>
            </a:r>
            <a:r>
              <a:rPr lang="en-US" sz="2000" dirty="0" err="1">
                <a:latin typeface="+mn-lt"/>
                <a:cs typeface="Times New Roman" pitchFamily="18" charset="0"/>
              </a:rPr>
              <a:t>tuyến</a:t>
            </a:r>
            <a:r>
              <a:rPr lang="en-US" sz="2000" dirty="0">
                <a:latin typeface="+mn-lt"/>
                <a:cs typeface="Times New Roman" pitchFamily="18" charset="0"/>
              </a:rPr>
              <a:t> </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Sử</a:t>
            </a:r>
            <a:r>
              <a:rPr lang="en-US" sz="2000" dirty="0" smtClean="0">
                <a:latin typeface="+mn-lt"/>
                <a:cs typeface="Times New Roman" pitchFamily="18" charset="0"/>
              </a:rPr>
              <a:t> </a:t>
            </a:r>
            <a:r>
              <a:rPr lang="en-US" sz="2000" dirty="0" err="1">
                <a:latin typeface="+mn-lt"/>
                <a:cs typeface="Times New Roman" pitchFamily="18" charset="0"/>
              </a:rPr>
              <a:t>dụng</a:t>
            </a:r>
            <a:r>
              <a:rPr lang="en-US" sz="2000" dirty="0">
                <a:latin typeface="+mn-lt"/>
                <a:cs typeface="Times New Roman" pitchFamily="18" charset="0"/>
              </a:rPr>
              <a:t> NL </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Kỹ</a:t>
            </a:r>
            <a:r>
              <a:rPr lang="en-US" sz="2000" dirty="0" smtClean="0">
                <a:latin typeface="+mn-lt"/>
                <a:cs typeface="Times New Roman" pitchFamily="18" charset="0"/>
              </a:rPr>
              <a:t> </a:t>
            </a:r>
            <a:r>
              <a:rPr lang="en-US" sz="2000" dirty="0" err="1">
                <a:latin typeface="+mn-lt"/>
                <a:cs typeface="Times New Roman" pitchFamily="18" charset="0"/>
              </a:rPr>
              <a:t>thuật</a:t>
            </a:r>
            <a:r>
              <a:rPr lang="en-US" sz="2000" dirty="0">
                <a:latin typeface="+mn-lt"/>
                <a:cs typeface="Times New Roman" pitchFamily="18" charset="0"/>
              </a:rPr>
              <a:t> </a:t>
            </a:r>
            <a:r>
              <a:rPr lang="en-US" sz="2000" dirty="0" err="1">
                <a:latin typeface="+mn-lt"/>
                <a:cs typeface="Times New Roman" pitchFamily="18" charset="0"/>
              </a:rPr>
              <a:t>cục</a:t>
            </a:r>
            <a:r>
              <a:rPr lang="en-US" sz="2000" dirty="0">
                <a:latin typeface="+mn-lt"/>
                <a:cs typeface="Times New Roman" pitchFamily="18" charset="0"/>
              </a:rPr>
              <a:t> </a:t>
            </a:r>
            <a:r>
              <a:rPr lang="en-US" sz="2000" dirty="0" err="1">
                <a:latin typeface="+mn-lt"/>
                <a:cs typeface="Times New Roman" pitchFamily="18" charset="0"/>
              </a:rPr>
              <a:t>bộ</a:t>
            </a:r>
            <a:r>
              <a:rPr lang="en-US" sz="2000" dirty="0">
                <a:latin typeface="+mn-lt"/>
                <a:cs typeface="Times New Roman" pitchFamily="18" charset="0"/>
              </a:rPr>
              <a:t> </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Tập</a:t>
            </a:r>
            <a:r>
              <a:rPr lang="en-US" sz="2000" dirty="0" smtClean="0">
                <a:latin typeface="+mn-lt"/>
                <a:cs typeface="Times New Roman" pitchFamily="18" charset="0"/>
              </a:rPr>
              <a:t> </a:t>
            </a:r>
            <a:r>
              <a:rPr lang="en-US" sz="2000" dirty="0" err="1">
                <a:latin typeface="+mn-lt"/>
                <a:cs typeface="Times New Roman" pitchFamily="18" charset="0"/>
              </a:rPr>
              <a:t>trung</a:t>
            </a:r>
            <a:r>
              <a:rPr lang="en-US" sz="2000" dirty="0">
                <a:latin typeface="+mn-lt"/>
                <a:cs typeface="Times New Roman" pitchFamily="18" charset="0"/>
              </a:rPr>
              <a:t> </a:t>
            </a:r>
            <a:r>
              <a:rPr lang="en-US" sz="2000" dirty="0" err="1">
                <a:latin typeface="+mn-lt"/>
                <a:cs typeface="Times New Roman" pitchFamily="18" charset="0"/>
              </a:rPr>
              <a:t>vào</a:t>
            </a:r>
            <a:r>
              <a:rPr lang="en-US" sz="2000" dirty="0">
                <a:latin typeface="+mn-lt"/>
                <a:cs typeface="Times New Roman" pitchFamily="18" charset="0"/>
              </a:rPr>
              <a:t> </a:t>
            </a:r>
            <a:r>
              <a:rPr lang="en-US" sz="2000" dirty="0" err="1">
                <a:latin typeface="+mn-lt"/>
                <a:cs typeface="Times New Roman" pitchFamily="18" charset="0"/>
              </a:rPr>
              <a:t>dữ</a:t>
            </a:r>
            <a:r>
              <a:rPr lang="en-US" sz="2000" dirty="0">
                <a:latin typeface="+mn-lt"/>
                <a:cs typeface="Times New Roman" pitchFamily="18" charset="0"/>
              </a:rPr>
              <a:t> </a:t>
            </a:r>
            <a:r>
              <a:rPr lang="en-US" sz="2000" dirty="0" err="1">
                <a:latin typeface="+mn-lt"/>
                <a:cs typeface="Times New Roman" pitchFamily="18" charset="0"/>
              </a:rPr>
              <a:t>liệu</a:t>
            </a:r>
            <a:r>
              <a:rPr lang="en-US" sz="2000" dirty="0">
                <a:latin typeface="+mn-lt"/>
                <a:cs typeface="Times New Roman" pitchFamily="18" charset="0"/>
              </a:rPr>
              <a:t> </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Tự</a:t>
            </a:r>
            <a:r>
              <a:rPr lang="en-US" sz="2000" dirty="0" smtClean="0">
                <a:latin typeface="+mn-lt"/>
                <a:cs typeface="Times New Roman" pitchFamily="18" charset="0"/>
              </a:rPr>
              <a:t> </a:t>
            </a:r>
            <a:r>
              <a:rPr lang="en-US" sz="2000" dirty="0" err="1">
                <a:latin typeface="+mn-lt"/>
                <a:cs typeface="Times New Roman" pitchFamily="18" charset="0"/>
              </a:rPr>
              <a:t>cấu</a:t>
            </a:r>
            <a:r>
              <a:rPr lang="en-US" sz="2000" dirty="0">
                <a:latin typeface="+mn-lt"/>
                <a:cs typeface="Times New Roman" pitchFamily="18" charset="0"/>
              </a:rPr>
              <a:t> </a:t>
            </a:r>
            <a:r>
              <a:rPr lang="en-US" sz="2000" dirty="0" err="1">
                <a:latin typeface="+mn-lt"/>
                <a:cs typeface="Times New Roman" pitchFamily="18" charset="0"/>
              </a:rPr>
              <a:t>hình</a:t>
            </a:r>
            <a:r>
              <a:rPr lang="en-US" sz="2000" dirty="0">
                <a:latin typeface="+mn-lt"/>
                <a:cs typeface="Times New Roman" pitchFamily="18" charset="0"/>
              </a:rPr>
              <a:t> </a:t>
            </a:r>
            <a:r>
              <a:rPr lang="en-US" sz="2000" dirty="0" err="1">
                <a:latin typeface="+mn-lt"/>
                <a:cs typeface="Times New Roman" pitchFamily="18" charset="0"/>
              </a:rPr>
              <a:t>và</a:t>
            </a:r>
            <a:r>
              <a:rPr lang="en-US" sz="2000" dirty="0">
                <a:latin typeface="+mn-lt"/>
                <a:cs typeface="Times New Roman" pitchFamily="18" charset="0"/>
              </a:rPr>
              <a:t> </a:t>
            </a:r>
            <a:r>
              <a:rPr lang="en-US" sz="2000" dirty="0" err="1">
                <a:latin typeface="+mn-lt"/>
                <a:cs typeface="Times New Roman" pitchFamily="18" charset="0"/>
              </a:rPr>
              <a:t>tự</a:t>
            </a:r>
            <a:r>
              <a:rPr lang="en-US" sz="2000" dirty="0">
                <a:latin typeface="+mn-lt"/>
                <a:cs typeface="Times New Roman" pitchFamily="18" charset="0"/>
              </a:rPr>
              <a:t> </a:t>
            </a:r>
            <a:r>
              <a:rPr lang="en-US" sz="2000" dirty="0" err="1">
                <a:latin typeface="+mn-lt"/>
                <a:cs typeface="Times New Roman" pitchFamily="18" charset="0"/>
              </a:rPr>
              <a:t>sửa</a:t>
            </a:r>
            <a:r>
              <a:rPr lang="en-US" sz="2000" dirty="0">
                <a:latin typeface="+mn-lt"/>
                <a:cs typeface="Times New Roman" pitchFamily="18" charset="0"/>
              </a:rPr>
              <a:t> </a:t>
            </a:r>
            <a:r>
              <a:rPr lang="en-US" sz="2000" dirty="0" err="1">
                <a:latin typeface="+mn-lt"/>
                <a:cs typeface="Times New Roman" pitchFamily="18" charset="0"/>
              </a:rPr>
              <a:t>lỗi</a:t>
            </a:r>
            <a:r>
              <a:rPr lang="en-US" sz="2000" dirty="0">
                <a:latin typeface="+mn-lt"/>
                <a:cs typeface="Times New Roman" pitchFamily="18" charset="0"/>
              </a:rPr>
              <a:t> </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Độ</a:t>
            </a:r>
            <a:r>
              <a:rPr lang="en-US" sz="2000" dirty="0" smtClean="0">
                <a:latin typeface="+mn-lt"/>
                <a:cs typeface="Times New Roman" pitchFamily="18" charset="0"/>
              </a:rPr>
              <a:t> </a:t>
            </a:r>
            <a:r>
              <a:rPr lang="en-US" sz="2000" dirty="0">
                <a:latin typeface="+mn-lt"/>
                <a:cs typeface="Times New Roman" pitchFamily="18" charset="0"/>
              </a:rPr>
              <a:t>tin </a:t>
            </a:r>
            <a:r>
              <a:rPr lang="en-US" sz="2000" dirty="0" err="1">
                <a:latin typeface="+mn-lt"/>
                <a:cs typeface="Times New Roman" pitchFamily="18" charset="0"/>
              </a:rPr>
              <a:t>cậy</a:t>
            </a:r>
            <a:endParaRPr lang="en-US" sz="2000" dirty="0" smtClean="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Ứng</a:t>
            </a:r>
            <a:r>
              <a:rPr lang="en-US" sz="2000" dirty="0" smtClean="0">
                <a:latin typeface="+mn-lt"/>
                <a:cs typeface="Times New Roman" pitchFamily="18" charset="0"/>
              </a:rPr>
              <a:t> </a:t>
            </a:r>
            <a:r>
              <a:rPr lang="en-US" sz="2000" dirty="0" err="1" smtClean="0">
                <a:latin typeface="+mn-lt"/>
                <a:cs typeface="Times New Roman" pitchFamily="18" charset="0"/>
              </a:rPr>
              <a:t>dụng</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lĩnh</a:t>
            </a:r>
            <a:r>
              <a:rPr lang="en-US" sz="2000" dirty="0" smtClean="0">
                <a:latin typeface="+mn-lt"/>
                <a:cs typeface="Times New Roman" pitchFamily="18" charset="0"/>
              </a:rPr>
              <a:t> </a:t>
            </a:r>
            <a:r>
              <a:rPr lang="en-US" sz="2000" dirty="0" err="1" smtClean="0">
                <a:latin typeface="+mn-lt"/>
                <a:cs typeface="Times New Roman" pitchFamily="18" charset="0"/>
              </a:rPr>
              <a:t>vực</a:t>
            </a:r>
            <a:r>
              <a:rPr lang="en-US" sz="2000" dirty="0" smtClean="0">
                <a:latin typeface="+mn-lt"/>
                <a:cs typeface="Times New Roman" pitchFamily="18" charset="0"/>
              </a:rPr>
              <a:t> </a:t>
            </a:r>
            <a:r>
              <a:rPr lang="en-US" sz="2000" dirty="0" err="1" smtClean="0">
                <a:latin typeface="+mn-lt"/>
                <a:cs typeface="Times New Roman" pitchFamily="18" charset="0"/>
              </a:rPr>
              <a:t>trong</a:t>
            </a:r>
            <a:r>
              <a:rPr lang="en-US" sz="2000" dirty="0" smtClean="0">
                <a:latin typeface="+mn-lt"/>
                <a:cs typeface="Times New Roman" pitchFamily="18" charset="0"/>
              </a:rPr>
              <a:t> </a:t>
            </a:r>
            <a:r>
              <a:rPr lang="en-US" sz="2000" dirty="0" err="1" smtClean="0">
                <a:latin typeface="+mn-lt"/>
                <a:cs typeface="Times New Roman" pitchFamily="18" charset="0"/>
              </a:rPr>
              <a:t>cuộc</a:t>
            </a:r>
            <a:r>
              <a:rPr lang="en-US" sz="2000" dirty="0" smtClean="0">
                <a:latin typeface="+mn-lt"/>
                <a:cs typeface="Times New Roman" pitchFamily="18" charset="0"/>
              </a:rPr>
              <a:t> </a:t>
            </a:r>
            <a:r>
              <a:rPr lang="en-US" sz="2000" dirty="0" err="1" smtClean="0">
                <a:latin typeface="+mn-lt"/>
                <a:cs typeface="Times New Roman" pitchFamily="18" charset="0"/>
              </a:rPr>
              <a:t>sống</a:t>
            </a:r>
            <a:r>
              <a:rPr lang="en-US" sz="2000" dirty="0" smtClean="0">
                <a:latin typeface="+mn-lt"/>
                <a:cs typeface="Times New Roman" pitchFamily="18" charset="0"/>
              </a:rPr>
              <a:t>: </a:t>
            </a:r>
            <a:r>
              <a:rPr lang="en-US" sz="2000" dirty="0" err="1" smtClean="0">
                <a:latin typeface="+mn-lt"/>
                <a:cs typeface="Times New Roman" pitchFamily="18" charset="0"/>
              </a:rPr>
              <a:t>quân</a:t>
            </a:r>
            <a:r>
              <a:rPr lang="en-US" sz="2000" dirty="0" smtClean="0">
                <a:latin typeface="+mn-lt"/>
                <a:cs typeface="Times New Roman" pitchFamily="18" charset="0"/>
              </a:rPr>
              <a:t> </a:t>
            </a:r>
            <a:r>
              <a:rPr lang="en-US" sz="2000" dirty="0" err="1" smtClean="0">
                <a:latin typeface="+mn-lt"/>
                <a:cs typeface="Times New Roman" pitchFamily="18" charset="0"/>
              </a:rPr>
              <a:t>sự</a:t>
            </a:r>
            <a:r>
              <a:rPr lang="en-US" sz="2000" dirty="0" smtClean="0">
                <a:latin typeface="+mn-lt"/>
                <a:cs typeface="Times New Roman" pitchFamily="18" charset="0"/>
              </a:rPr>
              <a:t>, </a:t>
            </a:r>
            <a:r>
              <a:rPr lang="en-US" sz="2000" dirty="0" err="1" smtClean="0">
                <a:latin typeface="+mn-lt"/>
                <a:cs typeface="Times New Roman" pitchFamily="18" charset="0"/>
              </a:rPr>
              <a:t>dân</a:t>
            </a:r>
            <a:r>
              <a:rPr lang="en-US" sz="2000" dirty="0" smtClean="0">
                <a:latin typeface="+mn-lt"/>
                <a:cs typeface="Times New Roman" pitchFamily="18" charset="0"/>
              </a:rPr>
              <a:t> </a:t>
            </a:r>
            <a:r>
              <a:rPr lang="en-US" sz="2000" dirty="0" err="1" smtClean="0">
                <a:latin typeface="+mn-lt"/>
                <a:cs typeface="Times New Roman" pitchFamily="18" charset="0"/>
              </a:rPr>
              <a:t>sự</a:t>
            </a:r>
            <a:r>
              <a:rPr lang="en-US" sz="2000" dirty="0" smtClean="0">
                <a:latin typeface="+mn-lt"/>
                <a:cs typeface="Times New Roman" pitchFamily="18" charset="0"/>
              </a:rPr>
              <a:t>, </a:t>
            </a:r>
            <a:r>
              <a:rPr lang="en-US" sz="2000" dirty="0" err="1" smtClean="0">
                <a:latin typeface="+mn-lt"/>
                <a:cs typeface="Times New Roman" pitchFamily="18" charset="0"/>
              </a:rPr>
              <a:t>nông</a:t>
            </a:r>
            <a:r>
              <a:rPr lang="en-US" sz="2000" dirty="0" smtClean="0">
                <a:latin typeface="+mn-lt"/>
                <a:cs typeface="Times New Roman" pitchFamily="18" charset="0"/>
              </a:rPr>
              <a:t> </a:t>
            </a:r>
            <a:r>
              <a:rPr lang="en-US" sz="2000" dirty="0" err="1" smtClean="0">
                <a:latin typeface="+mn-lt"/>
                <a:cs typeface="Times New Roman" pitchFamily="18" charset="0"/>
              </a:rPr>
              <a:t>nghiệp</a:t>
            </a:r>
            <a:r>
              <a:rPr lang="en-US" sz="2000" dirty="0" smtClean="0">
                <a:latin typeface="+mn-lt"/>
                <a:cs typeface="Times New Roman" pitchFamily="18" charset="0"/>
              </a:rPr>
              <a:t>, </a:t>
            </a:r>
            <a:r>
              <a:rPr lang="en-US" sz="2000" dirty="0" err="1" smtClean="0">
                <a:latin typeface="+mn-lt"/>
                <a:cs typeface="Times New Roman" pitchFamily="18" charset="0"/>
              </a:rPr>
              <a:t>công</a:t>
            </a:r>
            <a:r>
              <a:rPr lang="en-US" sz="2000" dirty="0" smtClean="0">
                <a:latin typeface="+mn-lt"/>
                <a:cs typeface="Times New Roman" pitchFamily="18" charset="0"/>
              </a:rPr>
              <a:t> </a:t>
            </a:r>
            <a:r>
              <a:rPr lang="en-US" sz="2000" dirty="0" err="1" smtClean="0">
                <a:latin typeface="+mn-lt"/>
                <a:cs typeface="Times New Roman" pitchFamily="18" charset="0"/>
              </a:rPr>
              <a:t>nghiệp</a:t>
            </a:r>
            <a:r>
              <a:rPr lang="en-US" sz="2000" dirty="0" smtClean="0">
                <a:latin typeface="+mn-lt"/>
                <a:cs typeface="Times New Roman" pitchFamily="18" charset="0"/>
              </a:rPr>
              <a:t>, y </a:t>
            </a:r>
            <a:r>
              <a:rPr lang="en-US" sz="2000" dirty="0" err="1" smtClean="0">
                <a:latin typeface="+mn-lt"/>
                <a:cs typeface="Times New Roman" pitchFamily="18" charset="0"/>
              </a:rPr>
              <a:t>tế</a:t>
            </a:r>
            <a:r>
              <a:rPr lang="en-US" sz="2000" dirty="0" smtClean="0">
                <a:latin typeface="+mn-lt"/>
                <a:cs typeface="Times New Roman" pitchFamily="18" charset="0"/>
              </a:rPr>
              <a:t>, </a:t>
            </a: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thông</a:t>
            </a:r>
            <a:r>
              <a:rPr lang="en-US" sz="2000" dirty="0">
                <a:latin typeface="+mn-lt"/>
                <a:cs typeface="Times New Roman" pitchFamily="18" charset="0"/>
              </a:rPr>
              <a:t> </a:t>
            </a:r>
            <a:r>
              <a:rPr lang="en-US" sz="2000" dirty="0" smtClean="0">
                <a:latin typeface="+mn-lt"/>
                <a:cs typeface="Times New Roman" pitchFamily="18" charset="0"/>
              </a:rPr>
              <a:t>….</a:t>
            </a:r>
          </a:p>
        </p:txBody>
      </p:sp>
    </p:spTree>
    <p:extLst>
      <p:ext uri="{BB962C8B-B14F-4D97-AF65-F5344CB8AC3E}">
        <p14:creationId xmlns:p14="http://schemas.microsoft.com/office/powerpoint/2010/main" val="100851790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48</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j-lt"/>
              </a:rPr>
              <a:t>CHƯƠNG 1 – TỔNG QUAN VỀ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algn="ctr" eaLnBrk="1" hangingPunct="1">
              <a:spcBef>
                <a:spcPct val="20000"/>
              </a:spcBef>
              <a:buSzPct val="75000"/>
              <a:defRPr/>
            </a:pPr>
            <a:endParaRPr lang="en-US" sz="4000" dirty="0">
              <a:latin typeface="+mn-lt"/>
              <a:cs typeface="Times New Roman" pitchFamily="18" charset="0"/>
            </a:endParaRPr>
          </a:p>
          <a:p>
            <a:pPr algn="ctr" eaLnBrk="1" hangingPunct="1">
              <a:spcBef>
                <a:spcPct val="20000"/>
              </a:spcBef>
              <a:buSzPct val="75000"/>
              <a:defRPr/>
            </a:pPr>
            <a:endParaRPr lang="en-US" sz="4000" dirty="0" smtClean="0">
              <a:latin typeface="+mn-lt"/>
              <a:cs typeface="Times New Roman" pitchFamily="18" charset="0"/>
            </a:endParaRPr>
          </a:p>
          <a:p>
            <a:pPr algn="ctr" eaLnBrk="1" hangingPunct="1">
              <a:spcBef>
                <a:spcPct val="20000"/>
              </a:spcBef>
              <a:buSzPct val="75000"/>
              <a:defRPr/>
            </a:pPr>
            <a:endParaRPr lang="en-US" sz="4000" dirty="0">
              <a:latin typeface="+mn-lt"/>
              <a:cs typeface="Times New Roman" pitchFamily="18" charset="0"/>
            </a:endParaRPr>
          </a:p>
        </p:txBody>
      </p:sp>
      <p:sp>
        <p:nvSpPr>
          <p:cNvPr id="2" name="Rectangle 1"/>
          <p:cNvSpPr/>
          <p:nvPr/>
        </p:nvSpPr>
        <p:spPr>
          <a:xfrm>
            <a:off x="533400" y="3048000"/>
            <a:ext cx="8367675" cy="923330"/>
          </a:xfrm>
          <a:prstGeom prst="rect">
            <a:avLst/>
          </a:prstGeom>
          <a:noFill/>
        </p:spPr>
        <p:txBody>
          <a:bodyPr wrap="none" lIns="91440" tIns="45720" rIns="91440" bIns="45720">
            <a:spAutoFit/>
          </a:bodyPr>
          <a:lstStyle/>
          <a:p>
            <a:pPr algn="ctr"/>
            <a:r>
              <a:rPr lang="en-US" sz="5400" b="1" dirty="0">
                <a:ln w="12700">
                  <a:solidFill>
                    <a:srgbClr val="7030A0"/>
                  </a:solidFill>
                  <a:prstDash val="solid"/>
                </a:ln>
                <a:solidFill>
                  <a:srgbClr val="C00000"/>
                </a:solidFill>
                <a:effectLst>
                  <a:outerShdw dist="38100" dir="2640000" algn="bl" rotWithShape="0">
                    <a:schemeClr val="tx2">
                      <a:lumMod val="75000"/>
                    </a:schemeClr>
                  </a:outerShdw>
                </a:effectLst>
                <a:latin typeface="+mn-lt"/>
                <a:cs typeface="Times New Roman" pitchFamily="18" charset="0"/>
              </a:rPr>
              <a:t>MINI TEST – FIRST </a:t>
            </a:r>
            <a:r>
              <a:rPr lang="en-US" sz="5400" b="1" dirty="0" smtClean="0">
                <a:ln w="12700">
                  <a:solidFill>
                    <a:srgbClr val="7030A0"/>
                  </a:solidFill>
                  <a:prstDash val="solid"/>
                </a:ln>
                <a:solidFill>
                  <a:srgbClr val="C00000"/>
                </a:solidFill>
                <a:effectLst>
                  <a:outerShdw dist="38100" dir="2640000" algn="bl" rotWithShape="0">
                    <a:schemeClr val="tx2">
                      <a:lumMod val="75000"/>
                    </a:schemeClr>
                  </a:outerShdw>
                </a:effectLst>
                <a:latin typeface="+mn-lt"/>
                <a:cs typeface="Times New Roman" pitchFamily="18" charset="0"/>
              </a:rPr>
              <a:t>TIME </a:t>
            </a:r>
            <a:endParaRPr lang="en-US" sz="5400" b="1" dirty="0">
              <a:ln w="12700">
                <a:solidFill>
                  <a:srgbClr val="7030A0"/>
                </a:solidFill>
                <a:prstDash val="solid"/>
              </a:ln>
              <a:solidFill>
                <a:srgbClr val="C00000"/>
              </a:solid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24591600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p:spPr>
        <p:txBody>
          <a:bodyPr/>
          <a:lstStyle/>
          <a:p>
            <a:fld id="{72285894-2F49-4B7C-8F3B-231A35253C8C}" type="slidenum">
              <a:rPr lang="en-US" smtClean="0">
                <a:latin typeface="+mn-lt"/>
              </a:rPr>
              <a:pPr/>
              <a:t>5</a:t>
            </a:fld>
            <a:endParaRPr lang="en-US" smtClean="0">
              <a:latin typeface="+mn-lt"/>
            </a:endParaRPr>
          </a:p>
        </p:txBody>
      </p:sp>
      <p:sp>
        <p:nvSpPr>
          <p:cNvPr id="82948" name="Rectangle 4"/>
          <p:cNvSpPr>
            <a:spLocks noChangeArrowheads="1"/>
          </p:cNvSpPr>
          <p:nvPr/>
        </p:nvSpPr>
        <p:spPr bwMode="auto">
          <a:xfrm>
            <a:off x="381000" y="228600"/>
            <a:ext cx="8305800" cy="990600"/>
          </a:xfrm>
          <a:prstGeom prst="rect">
            <a:avLst/>
          </a:prstGeom>
          <a:noFill/>
          <a:ln w="9525">
            <a:noFill/>
            <a:miter lim="800000"/>
            <a:headEnd/>
            <a:tailEnd/>
          </a:ln>
          <a:effectLst/>
        </p:spPr>
        <p:txBody>
          <a:bodyPr anchor="ctr"/>
          <a:lstStyle/>
          <a:p>
            <a:pPr algn="ctr" eaLnBrk="1" hangingPunct="1">
              <a:defRPr/>
            </a:pPr>
            <a:r>
              <a:rPr lang="en-US" sz="4000" b="1" dirty="0">
                <a:solidFill>
                  <a:schemeClr val="bg2"/>
                </a:solidFill>
                <a:effectLst>
                  <a:outerShdw blurRad="38100" dist="38100" dir="2700000" algn="tl">
                    <a:srgbClr val="C0C0C0"/>
                  </a:outerShdw>
                </a:effectLst>
                <a:latin typeface="+mj-lt"/>
              </a:rPr>
              <a:t>MỤC TIÊU MÔN HỌC</a:t>
            </a:r>
          </a:p>
        </p:txBody>
      </p:sp>
      <p:sp>
        <p:nvSpPr>
          <p:cNvPr id="8196"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7173" name="Rectangle 6"/>
          <p:cNvSpPr>
            <a:spLocks noChangeArrowheads="1"/>
          </p:cNvSpPr>
          <p:nvPr/>
        </p:nvSpPr>
        <p:spPr bwMode="auto">
          <a:xfrm>
            <a:off x="228600" y="1219200"/>
            <a:ext cx="8686800" cy="5334000"/>
          </a:xfrm>
          <a:prstGeom prst="rect">
            <a:avLst/>
          </a:prstGeom>
          <a:noFill/>
          <a:ln w="9525">
            <a:noFill/>
            <a:miter lim="800000"/>
            <a:headEnd/>
            <a:tailEnd/>
          </a:ln>
        </p:spPr>
        <p:txBody>
          <a:bodyPr/>
          <a:lstStyle/>
          <a:p>
            <a:pPr marL="342900" indent="-342900" algn="just" eaLnBrk="1" hangingPunct="1">
              <a:lnSpc>
                <a:spcPct val="120000"/>
              </a:lnSpc>
              <a:buFont typeface="Wingdings" panose="05000000000000000000" pitchFamily="2" charset="2"/>
              <a:buChar char="v"/>
            </a:pPr>
            <a:r>
              <a:rPr lang="en-US" sz="2400" dirty="0" err="1" smtClean="0">
                <a:latin typeface="+mn-lt"/>
              </a:rPr>
              <a:t>Tổng</a:t>
            </a:r>
            <a:r>
              <a:rPr lang="en-US" sz="2400" dirty="0" smtClean="0">
                <a:latin typeface="+mn-lt"/>
              </a:rPr>
              <a:t> </a:t>
            </a:r>
            <a:r>
              <a:rPr lang="en-US" sz="2400" dirty="0" err="1" smtClean="0">
                <a:latin typeface="+mn-lt"/>
              </a:rPr>
              <a:t>quan</a:t>
            </a:r>
            <a:r>
              <a:rPr lang="en-US" sz="2400" dirty="0" smtClean="0">
                <a:latin typeface="+mn-lt"/>
              </a:rPr>
              <a:t> </a:t>
            </a:r>
            <a:r>
              <a:rPr lang="en-US" sz="2400" dirty="0" err="1" smtClean="0">
                <a:latin typeface="+mn-lt"/>
              </a:rPr>
              <a:t>về</a:t>
            </a:r>
            <a:r>
              <a:rPr lang="en-US" sz="2400" dirty="0" smtClean="0">
                <a:latin typeface="+mn-lt"/>
              </a:rPr>
              <a:t> </a:t>
            </a:r>
            <a:r>
              <a:rPr lang="en-US" sz="2400" dirty="0" err="1" smtClean="0">
                <a:latin typeface="+mn-lt"/>
              </a:rPr>
              <a:t>mạng</a:t>
            </a:r>
            <a:r>
              <a:rPr lang="en-US" sz="2400" dirty="0" smtClean="0">
                <a:latin typeface="+mn-lt"/>
              </a:rPr>
              <a:t> </a:t>
            </a:r>
            <a:r>
              <a:rPr lang="en-US" sz="2400" dirty="0" err="1" smtClean="0">
                <a:latin typeface="+mn-lt"/>
              </a:rPr>
              <a:t>cảm</a:t>
            </a:r>
            <a:r>
              <a:rPr lang="en-US" sz="2400" dirty="0" smtClean="0">
                <a:latin typeface="+mn-lt"/>
              </a:rPr>
              <a:t> </a:t>
            </a:r>
            <a:r>
              <a:rPr lang="en-US" sz="2400" dirty="0" err="1" smtClean="0">
                <a:latin typeface="+mn-lt"/>
              </a:rPr>
              <a:t>biến</a:t>
            </a:r>
            <a:r>
              <a:rPr lang="en-US" sz="2400" dirty="0" smtClean="0">
                <a:latin typeface="+mn-lt"/>
              </a:rPr>
              <a:t>: </a:t>
            </a:r>
            <a:r>
              <a:rPr lang="en-US" sz="2400" dirty="0" err="1" smtClean="0">
                <a:latin typeface="+mn-lt"/>
              </a:rPr>
              <a:t>định</a:t>
            </a:r>
            <a:r>
              <a:rPr lang="en-US" sz="2400" dirty="0" smtClean="0">
                <a:latin typeface="+mn-lt"/>
              </a:rPr>
              <a:t> </a:t>
            </a:r>
            <a:r>
              <a:rPr lang="en-US" sz="2400" dirty="0" err="1" smtClean="0">
                <a:latin typeface="+mn-lt"/>
              </a:rPr>
              <a:t>nghĩa</a:t>
            </a:r>
            <a:r>
              <a:rPr lang="en-US" sz="2400" dirty="0" smtClean="0">
                <a:latin typeface="+mn-lt"/>
              </a:rPr>
              <a:t>, </a:t>
            </a:r>
            <a:r>
              <a:rPr lang="en-US" sz="2400" dirty="0" err="1" smtClean="0">
                <a:latin typeface="+mn-lt"/>
              </a:rPr>
              <a:t>cơ</a:t>
            </a:r>
            <a:r>
              <a:rPr lang="en-US" sz="2400" dirty="0" smtClean="0">
                <a:latin typeface="+mn-lt"/>
              </a:rPr>
              <a:t> </a:t>
            </a:r>
            <a:r>
              <a:rPr lang="en-US" sz="2400" dirty="0" err="1" smtClean="0">
                <a:latin typeface="+mn-lt"/>
              </a:rPr>
              <a:t>sở</a:t>
            </a:r>
            <a:r>
              <a:rPr lang="en-US" sz="2400" dirty="0" smtClean="0">
                <a:latin typeface="+mn-lt"/>
              </a:rPr>
              <a:t> </a:t>
            </a:r>
            <a:r>
              <a:rPr lang="en-US" sz="2400" dirty="0" err="1" smtClean="0">
                <a:latin typeface="+mn-lt"/>
              </a:rPr>
              <a:t>hạ</a:t>
            </a:r>
            <a:r>
              <a:rPr lang="en-US" sz="2400" dirty="0" smtClean="0">
                <a:latin typeface="+mn-lt"/>
              </a:rPr>
              <a:t> </a:t>
            </a:r>
            <a:r>
              <a:rPr lang="en-US" sz="2400" dirty="0" err="1" smtClean="0">
                <a:latin typeface="+mn-lt"/>
              </a:rPr>
              <a:t>tầng</a:t>
            </a:r>
            <a:r>
              <a:rPr lang="en-US" sz="2400" dirty="0" smtClean="0">
                <a:latin typeface="+mn-lt"/>
              </a:rPr>
              <a:t>, </a:t>
            </a:r>
            <a:r>
              <a:rPr lang="en-US" sz="2400" dirty="0" err="1" smtClean="0">
                <a:latin typeface="+mn-lt"/>
              </a:rPr>
              <a:t>các</a:t>
            </a:r>
            <a:r>
              <a:rPr lang="en-US" sz="2400" dirty="0" smtClean="0">
                <a:latin typeface="+mn-lt"/>
              </a:rPr>
              <a:t> </a:t>
            </a:r>
            <a:r>
              <a:rPr lang="en-US" sz="2400" dirty="0" err="1" smtClean="0">
                <a:latin typeface="+mn-lt"/>
              </a:rPr>
              <a:t>yêu</a:t>
            </a:r>
            <a:r>
              <a:rPr lang="en-US" sz="2400" dirty="0" smtClean="0">
                <a:latin typeface="+mn-lt"/>
              </a:rPr>
              <a:t> </a:t>
            </a:r>
            <a:r>
              <a:rPr lang="en-US" sz="2400" dirty="0" err="1" smtClean="0">
                <a:latin typeface="+mn-lt"/>
              </a:rPr>
              <a:t>cầu</a:t>
            </a:r>
            <a:r>
              <a:rPr lang="en-US" sz="2400" dirty="0">
                <a:latin typeface="+mn-lt"/>
              </a:rPr>
              <a:t>,</a:t>
            </a:r>
            <a:r>
              <a:rPr lang="en-US" sz="2400" dirty="0" smtClean="0">
                <a:latin typeface="+mn-lt"/>
              </a:rPr>
              <a:t> </a:t>
            </a:r>
            <a:r>
              <a:rPr lang="en-US" sz="2400" dirty="0" err="1" smtClean="0">
                <a:latin typeface="+mn-lt"/>
              </a:rPr>
              <a:t>kỹ</a:t>
            </a:r>
            <a:r>
              <a:rPr lang="en-US" sz="2400" dirty="0" smtClean="0">
                <a:latin typeface="+mn-lt"/>
              </a:rPr>
              <a:t> </a:t>
            </a:r>
            <a:r>
              <a:rPr lang="en-US" sz="2400" dirty="0" err="1" smtClean="0">
                <a:latin typeface="+mn-lt"/>
              </a:rPr>
              <a:t>thuật</a:t>
            </a:r>
            <a:r>
              <a:rPr lang="en-US" sz="2400" dirty="0" smtClean="0">
                <a:latin typeface="+mn-lt"/>
              </a:rPr>
              <a:t> </a:t>
            </a:r>
            <a:r>
              <a:rPr lang="en-US" sz="2400" dirty="0" err="1" smtClean="0">
                <a:latin typeface="+mn-lt"/>
              </a:rPr>
              <a:t>và</a:t>
            </a:r>
            <a:r>
              <a:rPr lang="en-US" sz="2400" dirty="0" smtClean="0">
                <a:latin typeface="+mn-lt"/>
              </a:rPr>
              <a:t> </a:t>
            </a:r>
            <a:r>
              <a:rPr lang="en-US" sz="2400" dirty="0" err="1" smtClean="0">
                <a:latin typeface="+mn-lt"/>
              </a:rPr>
              <a:t>ứng</a:t>
            </a:r>
            <a:r>
              <a:rPr lang="en-US" sz="2400" dirty="0" smtClean="0">
                <a:latin typeface="+mn-lt"/>
              </a:rPr>
              <a:t> </a:t>
            </a:r>
            <a:r>
              <a:rPr lang="en-US" sz="2400" dirty="0" err="1" smtClean="0">
                <a:latin typeface="+mn-lt"/>
              </a:rPr>
              <a:t>dụng</a:t>
            </a:r>
            <a:r>
              <a:rPr lang="en-US" sz="2400" dirty="0" smtClean="0">
                <a:latin typeface="+mn-lt"/>
              </a:rPr>
              <a:t> </a:t>
            </a:r>
            <a:r>
              <a:rPr lang="en-US" sz="2400" dirty="0" err="1" smtClean="0">
                <a:latin typeface="+mn-lt"/>
              </a:rPr>
              <a:t>của</a:t>
            </a:r>
            <a:r>
              <a:rPr lang="en-US" sz="2400" dirty="0" smtClean="0">
                <a:latin typeface="+mn-lt"/>
              </a:rPr>
              <a:t> </a:t>
            </a:r>
            <a:r>
              <a:rPr lang="en-US" sz="2400" dirty="0" err="1" smtClean="0">
                <a:latin typeface="+mn-lt"/>
              </a:rPr>
              <a:t>mạng</a:t>
            </a:r>
            <a:r>
              <a:rPr lang="en-US" sz="2400" dirty="0" smtClean="0">
                <a:latin typeface="+mn-lt"/>
              </a:rPr>
              <a:t> </a:t>
            </a:r>
            <a:r>
              <a:rPr lang="en-US" sz="2400" dirty="0" err="1" smtClean="0">
                <a:latin typeface="+mn-lt"/>
              </a:rPr>
              <a:t>cảm</a:t>
            </a:r>
            <a:r>
              <a:rPr lang="en-US" sz="2400" dirty="0" smtClean="0">
                <a:latin typeface="+mn-lt"/>
              </a:rPr>
              <a:t> </a:t>
            </a:r>
            <a:r>
              <a:rPr lang="en-US" sz="2400" dirty="0" err="1" smtClean="0">
                <a:latin typeface="+mn-lt"/>
              </a:rPr>
              <a:t>biến</a:t>
            </a:r>
            <a:r>
              <a:rPr lang="en-US" sz="2400" dirty="0" smtClean="0">
                <a:latin typeface="+mn-lt"/>
              </a:rPr>
              <a:t>.</a:t>
            </a:r>
          </a:p>
          <a:p>
            <a:pPr marL="342900" indent="-342900" algn="just" eaLnBrk="1" hangingPunct="1">
              <a:lnSpc>
                <a:spcPct val="120000"/>
              </a:lnSpc>
              <a:buFont typeface="Wingdings" panose="05000000000000000000" pitchFamily="2" charset="2"/>
              <a:buChar char="v"/>
            </a:pPr>
            <a:r>
              <a:rPr lang="en-US" sz="2400" dirty="0" err="1" smtClean="0">
                <a:latin typeface="+mn-lt"/>
              </a:rPr>
              <a:t>Kiến</a:t>
            </a:r>
            <a:r>
              <a:rPr lang="en-US" sz="2400" dirty="0" smtClean="0">
                <a:latin typeface="+mn-lt"/>
              </a:rPr>
              <a:t> </a:t>
            </a:r>
            <a:r>
              <a:rPr lang="en-US" sz="2400" dirty="0" err="1" smtClean="0">
                <a:latin typeface="+mn-lt"/>
              </a:rPr>
              <a:t>trúc</a:t>
            </a:r>
            <a:r>
              <a:rPr lang="en-US" sz="2400" dirty="0" smtClean="0">
                <a:latin typeface="+mn-lt"/>
              </a:rPr>
              <a:t> </a:t>
            </a:r>
            <a:r>
              <a:rPr lang="en-US" sz="2400" dirty="0" err="1" smtClean="0">
                <a:latin typeface="+mn-lt"/>
              </a:rPr>
              <a:t>chung</a:t>
            </a:r>
            <a:r>
              <a:rPr lang="en-US" sz="2400" dirty="0" smtClean="0">
                <a:latin typeface="+mn-lt"/>
              </a:rPr>
              <a:t> </a:t>
            </a:r>
            <a:r>
              <a:rPr lang="en-US" sz="2400" dirty="0" err="1" smtClean="0">
                <a:latin typeface="+mn-lt"/>
              </a:rPr>
              <a:t>của</a:t>
            </a:r>
            <a:r>
              <a:rPr lang="en-US" sz="2400" dirty="0" smtClean="0">
                <a:latin typeface="+mn-lt"/>
              </a:rPr>
              <a:t> </a:t>
            </a:r>
            <a:r>
              <a:rPr lang="en-US" sz="2400" dirty="0" err="1" smtClean="0">
                <a:latin typeface="+mn-lt"/>
              </a:rPr>
              <a:t>một</a:t>
            </a:r>
            <a:r>
              <a:rPr lang="en-US" sz="2400" dirty="0" smtClean="0">
                <a:latin typeface="+mn-lt"/>
              </a:rPr>
              <a:t> </a:t>
            </a:r>
            <a:r>
              <a:rPr lang="en-US" sz="2400" dirty="0" err="1" smtClean="0">
                <a:latin typeface="+mn-lt"/>
              </a:rPr>
              <a:t>mạng</a:t>
            </a:r>
            <a:r>
              <a:rPr lang="en-US" sz="2400" dirty="0" smtClean="0">
                <a:latin typeface="+mn-lt"/>
              </a:rPr>
              <a:t> </a:t>
            </a:r>
            <a:r>
              <a:rPr lang="en-US" sz="2400" dirty="0" err="1" smtClean="0">
                <a:latin typeface="+mn-lt"/>
              </a:rPr>
              <a:t>cảm</a:t>
            </a:r>
            <a:r>
              <a:rPr lang="en-US" sz="2400" dirty="0" smtClean="0">
                <a:latin typeface="+mn-lt"/>
              </a:rPr>
              <a:t> </a:t>
            </a:r>
            <a:r>
              <a:rPr lang="en-US" sz="2400" dirty="0" err="1" smtClean="0">
                <a:latin typeface="+mn-lt"/>
              </a:rPr>
              <a:t>biến</a:t>
            </a:r>
            <a:r>
              <a:rPr lang="en-US" sz="2400" dirty="0" smtClean="0">
                <a:latin typeface="+mn-lt"/>
              </a:rPr>
              <a:t>: </a:t>
            </a:r>
            <a:r>
              <a:rPr lang="en-US" sz="2400" dirty="0" err="1" smtClean="0">
                <a:latin typeface="+mn-lt"/>
              </a:rPr>
              <a:t>Các</a:t>
            </a:r>
            <a:r>
              <a:rPr lang="en-US" sz="2400" dirty="0" smtClean="0">
                <a:latin typeface="+mn-lt"/>
              </a:rPr>
              <a:t> </a:t>
            </a:r>
            <a:r>
              <a:rPr lang="en-US" sz="2400" dirty="0" err="1" smtClean="0">
                <a:latin typeface="+mn-lt"/>
              </a:rPr>
              <a:t>kiểu</a:t>
            </a:r>
            <a:r>
              <a:rPr lang="en-US" sz="2400" dirty="0" smtClean="0">
                <a:latin typeface="+mn-lt"/>
              </a:rPr>
              <a:t> </a:t>
            </a:r>
            <a:r>
              <a:rPr lang="en-US" sz="2400" dirty="0" err="1" smtClean="0">
                <a:latin typeface="+mn-lt"/>
              </a:rPr>
              <a:t>mạng</a:t>
            </a:r>
            <a:r>
              <a:rPr lang="en-US" sz="2400" dirty="0" smtClean="0">
                <a:latin typeface="+mn-lt"/>
              </a:rPr>
              <a:t> </a:t>
            </a:r>
            <a:r>
              <a:rPr lang="en-US" sz="2400" dirty="0" err="1" smtClean="0">
                <a:latin typeface="+mn-lt"/>
              </a:rPr>
              <a:t>cảm</a:t>
            </a:r>
            <a:r>
              <a:rPr lang="en-US" sz="2400" dirty="0" smtClean="0">
                <a:latin typeface="+mn-lt"/>
              </a:rPr>
              <a:t> </a:t>
            </a:r>
            <a:r>
              <a:rPr lang="en-US" sz="2400" dirty="0" err="1" smtClean="0">
                <a:latin typeface="+mn-lt"/>
              </a:rPr>
              <a:t>biến</a:t>
            </a:r>
            <a:r>
              <a:rPr lang="en-US" sz="2400" dirty="0" smtClean="0">
                <a:latin typeface="+mn-lt"/>
              </a:rPr>
              <a:t>, </a:t>
            </a:r>
            <a:r>
              <a:rPr lang="en-US" sz="2400" dirty="0" err="1" smtClean="0">
                <a:latin typeface="+mn-lt"/>
              </a:rPr>
              <a:t>mục</a:t>
            </a:r>
            <a:r>
              <a:rPr lang="en-US" sz="2400" dirty="0" smtClean="0">
                <a:latin typeface="+mn-lt"/>
              </a:rPr>
              <a:t> </a:t>
            </a:r>
            <a:r>
              <a:rPr lang="en-US" sz="2400" dirty="0" err="1" smtClean="0">
                <a:latin typeface="+mn-lt"/>
              </a:rPr>
              <a:t>tiêu</a:t>
            </a:r>
            <a:r>
              <a:rPr lang="en-US" sz="2400" dirty="0" smtClean="0">
                <a:latin typeface="+mn-lt"/>
              </a:rPr>
              <a:t> </a:t>
            </a:r>
            <a:r>
              <a:rPr lang="en-US" sz="2400" dirty="0" err="1" smtClean="0">
                <a:latin typeface="+mn-lt"/>
              </a:rPr>
              <a:t>tối</a:t>
            </a:r>
            <a:r>
              <a:rPr lang="en-US" sz="2400" dirty="0" smtClean="0">
                <a:latin typeface="+mn-lt"/>
              </a:rPr>
              <a:t> </a:t>
            </a:r>
            <a:r>
              <a:rPr lang="en-US" sz="2400" dirty="0" err="1" smtClean="0">
                <a:latin typeface="+mn-lt"/>
              </a:rPr>
              <a:t>ưu</a:t>
            </a:r>
            <a:r>
              <a:rPr lang="en-US" sz="2400" dirty="0" smtClean="0">
                <a:latin typeface="+mn-lt"/>
              </a:rPr>
              <a:t> </a:t>
            </a:r>
            <a:r>
              <a:rPr lang="en-US" sz="2400" dirty="0" err="1" smtClean="0">
                <a:latin typeface="+mn-lt"/>
              </a:rPr>
              <a:t>hóa</a:t>
            </a:r>
            <a:r>
              <a:rPr lang="en-US" sz="2400" dirty="0" smtClean="0">
                <a:latin typeface="+mn-lt"/>
              </a:rPr>
              <a:t>, </a:t>
            </a:r>
            <a:r>
              <a:rPr lang="en-US" sz="2400" dirty="0" err="1" smtClean="0">
                <a:latin typeface="+mn-lt"/>
              </a:rPr>
              <a:t>quy</a:t>
            </a:r>
            <a:r>
              <a:rPr lang="en-US" sz="2400" dirty="0" smtClean="0">
                <a:latin typeface="+mn-lt"/>
              </a:rPr>
              <a:t> </a:t>
            </a:r>
            <a:r>
              <a:rPr lang="en-US" sz="2400" dirty="0" err="1" smtClean="0">
                <a:latin typeface="+mn-lt"/>
              </a:rPr>
              <a:t>tắc</a:t>
            </a:r>
            <a:r>
              <a:rPr lang="en-US" sz="2400" dirty="0" smtClean="0">
                <a:latin typeface="+mn-lt"/>
              </a:rPr>
              <a:t> </a:t>
            </a:r>
            <a:r>
              <a:rPr lang="en-US" sz="2400" dirty="0" err="1" smtClean="0">
                <a:latin typeface="+mn-lt"/>
              </a:rPr>
              <a:t>thiết</a:t>
            </a:r>
            <a:r>
              <a:rPr lang="en-US" sz="2400" dirty="0" smtClean="0">
                <a:latin typeface="+mn-lt"/>
              </a:rPr>
              <a:t> </a:t>
            </a:r>
            <a:r>
              <a:rPr lang="en-US" sz="2400" dirty="0" err="1" smtClean="0">
                <a:latin typeface="+mn-lt"/>
              </a:rPr>
              <a:t>kế</a:t>
            </a:r>
            <a:r>
              <a:rPr lang="en-US" sz="2400" dirty="0" smtClean="0">
                <a:latin typeface="+mn-lt"/>
              </a:rPr>
              <a:t>, </a:t>
            </a:r>
            <a:r>
              <a:rPr lang="en-US" sz="2400" dirty="0" err="1" smtClean="0">
                <a:latin typeface="+mn-lt"/>
              </a:rPr>
              <a:t>giao</a:t>
            </a:r>
            <a:r>
              <a:rPr lang="en-US" sz="2400" dirty="0" smtClean="0">
                <a:latin typeface="+mn-lt"/>
              </a:rPr>
              <a:t> </a:t>
            </a:r>
            <a:r>
              <a:rPr lang="en-US" sz="2400" dirty="0" err="1" smtClean="0">
                <a:latin typeface="+mn-lt"/>
              </a:rPr>
              <a:t>diện</a:t>
            </a:r>
            <a:r>
              <a:rPr lang="en-US" sz="2400" dirty="0" smtClean="0">
                <a:latin typeface="+mn-lt"/>
              </a:rPr>
              <a:t> </a:t>
            </a:r>
            <a:r>
              <a:rPr lang="en-US" sz="2400" dirty="0" err="1" smtClean="0">
                <a:latin typeface="+mn-lt"/>
              </a:rPr>
              <a:t>dịch</a:t>
            </a:r>
            <a:r>
              <a:rPr lang="en-US" sz="2400" dirty="0" smtClean="0">
                <a:latin typeface="+mn-lt"/>
              </a:rPr>
              <a:t> </a:t>
            </a:r>
            <a:r>
              <a:rPr lang="en-US" sz="2400" dirty="0" err="1" smtClean="0">
                <a:latin typeface="+mn-lt"/>
              </a:rPr>
              <a:t>vụ</a:t>
            </a:r>
            <a:r>
              <a:rPr lang="en-US" sz="2400" dirty="0">
                <a:latin typeface="+mn-lt"/>
              </a:rPr>
              <a:t> </a:t>
            </a:r>
            <a:r>
              <a:rPr lang="en-US" sz="2400" dirty="0" err="1" smtClean="0">
                <a:latin typeface="+mn-lt"/>
              </a:rPr>
              <a:t>và</a:t>
            </a:r>
            <a:r>
              <a:rPr lang="en-US" sz="2400" dirty="0" smtClean="0">
                <a:latin typeface="+mn-lt"/>
              </a:rPr>
              <a:t> </a:t>
            </a:r>
            <a:r>
              <a:rPr lang="en-US" sz="2400" dirty="0" err="1" smtClean="0">
                <a:latin typeface="+mn-lt"/>
              </a:rPr>
              <a:t>cổng</a:t>
            </a:r>
            <a:r>
              <a:rPr lang="en-US" sz="2400" dirty="0" smtClean="0">
                <a:latin typeface="+mn-lt"/>
              </a:rPr>
              <a:t> </a:t>
            </a:r>
            <a:r>
              <a:rPr lang="en-US" sz="2400" dirty="0" err="1" smtClean="0">
                <a:latin typeface="+mn-lt"/>
              </a:rPr>
              <a:t>vào</a:t>
            </a:r>
            <a:r>
              <a:rPr lang="en-US" sz="2400" dirty="0" smtClean="0">
                <a:latin typeface="+mn-lt"/>
              </a:rPr>
              <a:t> </a:t>
            </a:r>
            <a:r>
              <a:rPr lang="en-US" sz="2400" dirty="0" err="1" smtClean="0">
                <a:latin typeface="+mn-lt"/>
              </a:rPr>
              <a:t>ra.</a:t>
            </a:r>
            <a:endParaRPr lang="en-US" sz="2400" dirty="0">
              <a:latin typeface="+mn-lt"/>
            </a:endParaRPr>
          </a:p>
          <a:p>
            <a:pPr marL="342900" indent="-342900" algn="just" eaLnBrk="1" hangingPunct="1">
              <a:lnSpc>
                <a:spcPct val="120000"/>
              </a:lnSpc>
              <a:buFont typeface="Wingdings" panose="05000000000000000000" pitchFamily="2" charset="2"/>
              <a:buChar char="v"/>
            </a:pPr>
            <a:r>
              <a:rPr lang="en-US" sz="2400" dirty="0" err="1" smtClean="0">
                <a:latin typeface="+mn-lt"/>
              </a:rPr>
              <a:t>Kiến</a:t>
            </a:r>
            <a:r>
              <a:rPr lang="en-US" sz="2400" dirty="0" smtClean="0">
                <a:latin typeface="+mn-lt"/>
              </a:rPr>
              <a:t> </a:t>
            </a:r>
            <a:r>
              <a:rPr lang="en-US" sz="2400" dirty="0" err="1" smtClean="0">
                <a:latin typeface="+mn-lt"/>
              </a:rPr>
              <a:t>trúc</a:t>
            </a:r>
            <a:r>
              <a:rPr lang="en-US" sz="2400" dirty="0" smtClean="0">
                <a:latin typeface="+mn-lt"/>
              </a:rPr>
              <a:t> </a:t>
            </a:r>
            <a:r>
              <a:rPr lang="en-US" sz="2400" dirty="0" err="1" smtClean="0">
                <a:latin typeface="+mn-lt"/>
              </a:rPr>
              <a:t>khung</a:t>
            </a:r>
            <a:r>
              <a:rPr lang="en-US" sz="2400" dirty="0" smtClean="0">
                <a:latin typeface="+mn-lt"/>
              </a:rPr>
              <a:t> </a:t>
            </a:r>
            <a:r>
              <a:rPr lang="en-US" sz="2400" dirty="0" err="1" smtClean="0">
                <a:latin typeface="+mn-lt"/>
              </a:rPr>
              <a:t>cơ</a:t>
            </a:r>
            <a:r>
              <a:rPr lang="en-US" sz="2400" dirty="0" smtClean="0">
                <a:latin typeface="+mn-lt"/>
              </a:rPr>
              <a:t> </a:t>
            </a:r>
            <a:r>
              <a:rPr lang="en-US" sz="2400" dirty="0" err="1" smtClean="0">
                <a:latin typeface="+mn-lt"/>
              </a:rPr>
              <a:t>bản</a:t>
            </a:r>
            <a:r>
              <a:rPr lang="en-US" sz="2400" dirty="0" smtClean="0">
                <a:latin typeface="+mn-lt"/>
              </a:rPr>
              <a:t> </a:t>
            </a:r>
            <a:r>
              <a:rPr lang="en-US" sz="2400" dirty="0" err="1" smtClean="0">
                <a:latin typeface="+mn-lt"/>
              </a:rPr>
              <a:t>trong</a:t>
            </a:r>
            <a:r>
              <a:rPr lang="en-US" sz="2400" dirty="0" smtClean="0">
                <a:latin typeface="+mn-lt"/>
              </a:rPr>
              <a:t> </a:t>
            </a:r>
            <a:r>
              <a:rPr lang="en-US" sz="2400" dirty="0" err="1" smtClean="0">
                <a:latin typeface="+mn-lt"/>
              </a:rPr>
              <a:t>mạng</a:t>
            </a:r>
            <a:r>
              <a:rPr lang="en-US" sz="2400" dirty="0" smtClean="0">
                <a:latin typeface="+mn-lt"/>
              </a:rPr>
              <a:t> </a:t>
            </a:r>
            <a:r>
              <a:rPr lang="en-US" sz="2400" dirty="0" err="1" smtClean="0">
                <a:latin typeface="+mn-lt"/>
              </a:rPr>
              <a:t>cảm</a:t>
            </a:r>
            <a:r>
              <a:rPr lang="en-US" sz="2400" dirty="0" smtClean="0">
                <a:latin typeface="+mn-lt"/>
              </a:rPr>
              <a:t> </a:t>
            </a:r>
            <a:r>
              <a:rPr lang="en-US" sz="2400" dirty="0" err="1" smtClean="0">
                <a:latin typeface="+mn-lt"/>
              </a:rPr>
              <a:t>biến</a:t>
            </a:r>
            <a:r>
              <a:rPr lang="en-US" sz="2400" dirty="0" smtClean="0">
                <a:latin typeface="+mn-lt"/>
              </a:rPr>
              <a:t> (TCP/IP).</a:t>
            </a:r>
          </a:p>
          <a:p>
            <a:pPr marL="342900" indent="-342900" algn="just" eaLnBrk="1" hangingPunct="1">
              <a:lnSpc>
                <a:spcPct val="120000"/>
              </a:lnSpc>
              <a:buFont typeface="Wingdings" panose="05000000000000000000" pitchFamily="2" charset="2"/>
              <a:buChar char="v"/>
            </a:pPr>
            <a:r>
              <a:rPr lang="en-US" sz="2400" dirty="0" err="1" smtClean="0">
                <a:latin typeface="+mn-lt"/>
              </a:rPr>
              <a:t>Kiến</a:t>
            </a:r>
            <a:r>
              <a:rPr lang="en-US" sz="2400" dirty="0" smtClean="0">
                <a:latin typeface="+mn-lt"/>
              </a:rPr>
              <a:t> </a:t>
            </a:r>
            <a:r>
              <a:rPr lang="en-US" sz="2400" dirty="0" err="1" smtClean="0">
                <a:latin typeface="+mn-lt"/>
              </a:rPr>
              <a:t>trúc</a:t>
            </a:r>
            <a:r>
              <a:rPr lang="en-US" sz="2400" dirty="0" smtClean="0">
                <a:latin typeface="+mn-lt"/>
              </a:rPr>
              <a:t> </a:t>
            </a:r>
            <a:r>
              <a:rPr lang="en-US" sz="2400" dirty="0" err="1" smtClean="0">
                <a:latin typeface="+mn-lt"/>
              </a:rPr>
              <a:t>nút</a:t>
            </a:r>
            <a:r>
              <a:rPr lang="en-US" sz="2400" dirty="0" smtClean="0">
                <a:latin typeface="+mn-lt"/>
              </a:rPr>
              <a:t> </a:t>
            </a:r>
            <a:r>
              <a:rPr lang="en-US" sz="2400" dirty="0" err="1" smtClean="0">
                <a:latin typeface="+mn-lt"/>
              </a:rPr>
              <a:t>đơn</a:t>
            </a:r>
            <a:r>
              <a:rPr lang="en-US" sz="2400" dirty="0" smtClean="0">
                <a:latin typeface="+mn-lt"/>
              </a:rPr>
              <a:t> </a:t>
            </a:r>
            <a:r>
              <a:rPr lang="en-US" sz="2400" dirty="0" err="1" smtClean="0">
                <a:latin typeface="+mn-lt"/>
              </a:rPr>
              <a:t>và</a:t>
            </a:r>
            <a:r>
              <a:rPr lang="en-US" sz="2400" dirty="0" smtClean="0">
                <a:latin typeface="+mn-lt"/>
              </a:rPr>
              <a:t> </a:t>
            </a:r>
            <a:r>
              <a:rPr lang="en-US" sz="2400" dirty="0" err="1" smtClean="0">
                <a:latin typeface="+mn-lt"/>
              </a:rPr>
              <a:t>xây</a:t>
            </a:r>
            <a:r>
              <a:rPr lang="en-US" sz="2400" dirty="0" smtClean="0">
                <a:latin typeface="+mn-lt"/>
              </a:rPr>
              <a:t> </a:t>
            </a:r>
            <a:r>
              <a:rPr lang="en-US" sz="2400" dirty="0" err="1" smtClean="0">
                <a:latin typeface="+mn-lt"/>
              </a:rPr>
              <a:t>dựng</a:t>
            </a:r>
            <a:r>
              <a:rPr lang="en-US" sz="2400" dirty="0" smtClean="0">
                <a:latin typeface="+mn-lt"/>
              </a:rPr>
              <a:t> </a:t>
            </a:r>
            <a:r>
              <a:rPr lang="en-US" sz="2400" dirty="0" err="1" smtClean="0">
                <a:latin typeface="+mn-lt"/>
              </a:rPr>
              <a:t>phần</a:t>
            </a:r>
            <a:r>
              <a:rPr lang="en-US" sz="2400" dirty="0" smtClean="0">
                <a:latin typeface="+mn-lt"/>
              </a:rPr>
              <a:t> </a:t>
            </a:r>
            <a:r>
              <a:rPr lang="en-US" sz="2400" dirty="0" err="1" smtClean="0">
                <a:latin typeface="+mn-lt"/>
              </a:rPr>
              <a:t>mềm</a:t>
            </a:r>
            <a:r>
              <a:rPr lang="en-US" sz="2400" dirty="0" smtClean="0">
                <a:latin typeface="+mn-lt"/>
              </a:rPr>
              <a:t> </a:t>
            </a:r>
            <a:r>
              <a:rPr lang="en-US" sz="2400" dirty="0" err="1" smtClean="0">
                <a:latin typeface="+mn-lt"/>
              </a:rPr>
              <a:t>cho</a:t>
            </a:r>
            <a:r>
              <a:rPr lang="en-US" sz="2400" dirty="0" smtClean="0">
                <a:latin typeface="+mn-lt"/>
              </a:rPr>
              <a:t> </a:t>
            </a:r>
            <a:r>
              <a:rPr lang="en-US" sz="2400" dirty="0" err="1" smtClean="0">
                <a:latin typeface="+mn-lt"/>
              </a:rPr>
              <a:t>nút</a:t>
            </a:r>
            <a:r>
              <a:rPr lang="en-US" sz="2400" dirty="0" smtClean="0">
                <a:latin typeface="+mn-lt"/>
              </a:rPr>
              <a:t> </a:t>
            </a:r>
            <a:r>
              <a:rPr lang="en-US" sz="2400" dirty="0" err="1" smtClean="0">
                <a:latin typeface="+mn-lt"/>
              </a:rPr>
              <a:t>đơn</a:t>
            </a:r>
            <a:r>
              <a:rPr lang="en-US" sz="2400" dirty="0" smtClean="0">
                <a:latin typeface="+mn-lt"/>
              </a:rPr>
              <a:t>: </a:t>
            </a:r>
            <a:r>
              <a:rPr lang="en-US" sz="2400" dirty="0" err="1" smtClean="0">
                <a:latin typeface="+mn-lt"/>
              </a:rPr>
              <a:t>phần</a:t>
            </a:r>
            <a:r>
              <a:rPr lang="en-US" sz="2400" dirty="0" smtClean="0">
                <a:latin typeface="+mn-lt"/>
              </a:rPr>
              <a:t> </a:t>
            </a:r>
            <a:r>
              <a:rPr lang="en-US" sz="2400" dirty="0" err="1" smtClean="0">
                <a:latin typeface="+mn-lt"/>
              </a:rPr>
              <a:t>cứng</a:t>
            </a:r>
            <a:r>
              <a:rPr lang="en-US" sz="2400" dirty="0" smtClean="0">
                <a:latin typeface="+mn-lt"/>
              </a:rPr>
              <a:t>, </a:t>
            </a:r>
            <a:r>
              <a:rPr lang="en-US" sz="2400" dirty="0" err="1" smtClean="0">
                <a:latin typeface="+mn-lt"/>
              </a:rPr>
              <a:t>hệ</a:t>
            </a:r>
            <a:r>
              <a:rPr lang="en-US" sz="2400" dirty="0" smtClean="0">
                <a:latin typeface="+mn-lt"/>
              </a:rPr>
              <a:t> </a:t>
            </a:r>
            <a:r>
              <a:rPr lang="en-US" sz="2400" dirty="0" err="1" smtClean="0">
                <a:latin typeface="+mn-lt"/>
              </a:rPr>
              <a:t>điều</a:t>
            </a:r>
            <a:r>
              <a:rPr lang="en-US" sz="2400" dirty="0" smtClean="0">
                <a:latin typeface="+mn-lt"/>
              </a:rPr>
              <a:t> </a:t>
            </a:r>
            <a:r>
              <a:rPr lang="en-US" sz="2400" dirty="0" err="1" smtClean="0">
                <a:latin typeface="+mn-lt"/>
              </a:rPr>
              <a:t>hành</a:t>
            </a:r>
            <a:r>
              <a:rPr lang="en-US" sz="2400" dirty="0" smtClean="0">
                <a:latin typeface="+mn-lt"/>
              </a:rPr>
              <a:t> </a:t>
            </a:r>
            <a:r>
              <a:rPr lang="en-US" sz="2400" dirty="0" err="1" smtClean="0">
                <a:latin typeface="+mn-lt"/>
              </a:rPr>
              <a:t>và</a:t>
            </a:r>
            <a:r>
              <a:rPr lang="en-US" sz="2400" dirty="0" smtClean="0">
                <a:latin typeface="+mn-lt"/>
              </a:rPr>
              <a:t> </a:t>
            </a:r>
            <a:r>
              <a:rPr lang="en-US" sz="2400" dirty="0" err="1" smtClean="0">
                <a:latin typeface="+mn-lt"/>
              </a:rPr>
              <a:t>môi</a:t>
            </a:r>
            <a:r>
              <a:rPr lang="en-US" sz="2400" dirty="0" smtClean="0">
                <a:latin typeface="+mn-lt"/>
              </a:rPr>
              <a:t> </a:t>
            </a:r>
            <a:r>
              <a:rPr lang="en-US" sz="2400" dirty="0" err="1" smtClean="0">
                <a:latin typeface="+mn-lt"/>
              </a:rPr>
              <a:t>trường</a:t>
            </a:r>
            <a:r>
              <a:rPr lang="en-US" sz="2400" dirty="0" smtClean="0">
                <a:latin typeface="+mn-lt"/>
              </a:rPr>
              <a:t> </a:t>
            </a:r>
            <a:r>
              <a:rPr lang="en-US" sz="2400" dirty="0" err="1" smtClean="0">
                <a:latin typeface="+mn-lt"/>
              </a:rPr>
              <a:t>thực</a:t>
            </a:r>
            <a:r>
              <a:rPr lang="en-US" sz="2400" dirty="0" smtClean="0">
                <a:latin typeface="+mn-lt"/>
              </a:rPr>
              <a:t> </a:t>
            </a:r>
            <a:r>
              <a:rPr lang="en-US" sz="2400" dirty="0" err="1" smtClean="0">
                <a:latin typeface="+mn-lt"/>
              </a:rPr>
              <a:t>hiện</a:t>
            </a:r>
            <a:r>
              <a:rPr lang="en-US" sz="2400" dirty="0" smtClean="0">
                <a:latin typeface="+mn-lt"/>
              </a:rPr>
              <a:t>, module </a:t>
            </a:r>
            <a:r>
              <a:rPr lang="en-US" sz="2400" dirty="0" err="1" smtClean="0">
                <a:latin typeface="+mn-lt"/>
              </a:rPr>
              <a:t>phần</a:t>
            </a:r>
            <a:r>
              <a:rPr lang="en-US" sz="2400" dirty="0" smtClean="0">
                <a:latin typeface="+mn-lt"/>
              </a:rPr>
              <a:t> </a:t>
            </a:r>
            <a:r>
              <a:rPr lang="en-US" sz="2400" dirty="0" err="1" smtClean="0">
                <a:latin typeface="+mn-lt"/>
              </a:rPr>
              <a:t>mềm</a:t>
            </a:r>
            <a:r>
              <a:rPr lang="en-US" sz="2400" dirty="0" smtClean="0">
                <a:latin typeface="+mn-lt"/>
              </a:rPr>
              <a:t> </a:t>
            </a:r>
            <a:r>
              <a:rPr lang="en-US" sz="2400" dirty="0" err="1" smtClean="0">
                <a:latin typeface="+mn-lt"/>
              </a:rPr>
              <a:t>thu</a:t>
            </a:r>
            <a:r>
              <a:rPr lang="en-US" sz="2400" dirty="0" smtClean="0">
                <a:latin typeface="+mn-lt"/>
              </a:rPr>
              <a:t> </a:t>
            </a:r>
            <a:r>
              <a:rPr lang="en-US" sz="2400" dirty="0" err="1" smtClean="0">
                <a:latin typeface="+mn-lt"/>
              </a:rPr>
              <a:t>thập</a:t>
            </a:r>
            <a:r>
              <a:rPr lang="en-US" sz="2400" dirty="0" smtClean="0">
                <a:latin typeface="+mn-lt"/>
              </a:rPr>
              <a:t>, </a:t>
            </a:r>
            <a:r>
              <a:rPr lang="en-US" sz="2400" dirty="0" err="1" smtClean="0">
                <a:latin typeface="+mn-lt"/>
              </a:rPr>
              <a:t>truyền</a:t>
            </a:r>
            <a:r>
              <a:rPr lang="en-US" sz="2400" dirty="0" smtClean="0">
                <a:latin typeface="+mn-lt"/>
              </a:rPr>
              <a:t> </a:t>
            </a:r>
            <a:r>
              <a:rPr lang="en-US" sz="2400" dirty="0" err="1" smtClean="0">
                <a:latin typeface="+mn-lt"/>
              </a:rPr>
              <a:t>tải</a:t>
            </a:r>
            <a:r>
              <a:rPr lang="en-US" sz="2400" dirty="0" smtClean="0">
                <a:latin typeface="+mn-lt"/>
              </a:rPr>
              <a:t> </a:t>
            </a:r>
            <a:r>
              <a:rPr lang="en-US" sz="2400" dirty="0" err="1" smtClean="0">
                <a:latin typeface="+mn-lt"/>
              </a:rPr>
              <a:t>dữ</a:t>
            </a:r>
            <a:r>
              <a:rPr lang="en-US" sz="2400" dirty="0" smtClean="0">
                <a:latin typeface="+mn-lt"/>
              </a:rPr>
              <a:t> </a:t>
            </a:r>
            <a:r>
              <a:rPr lang="en-US" sz="2400" dirty="0" err="1" smtClean="0">
                <a:latin typeface="+mn-lt"/>
              </a:rPr>
              <a:t>liệu</a:t>
            </a:r>
            <a:r>
              <a:rPr lang="en-US" sz="2400" dirty="0" smtClean="0">
                <a:latin typeface="+mn-lt"/>
              </a:rPr>
              <a:t> </a:t>
            </a:r>
            <a:r>
              <a:rPr lang="en-US" sz="2400" dirty="0" err="1" smtClean="0">
                <a:latin typeface="+mn-lt"/>
              </a:rPr>
              <a:t>và</a:t>
            </a:r>
            <a:r>
              <a:rPr lang="en-US" sz="2400" dirty="0" smtClean="0">
                <a:latin typeface="+mn-lt"/>
              </a:rPr>
              <a:t> </a:t>
            </a:r>
            <a:r>
              <a:rPr lang="en-US" sz="2400" dirty="0" err="1" smtClean="0">
                <a:latin typeface="+mn-lt"/>
              </a:rPr>
              <a:t>điều</a:t>
            </a:r>
            <a:r>
              <a:rPr lang="en-US" sz="2400" dirty="0" smtClean="0">
                <a:latin typeface="+mn-lt"/>
              </a:rPr>
              <a:t> </a:t>
            </a:r>
            <a:r>
              <a:rPr lang="en-US" sz="2400" dirty="0" err="1" smtClean="0">
                <a:latin typeface="+mn-lt"/>
              </a:rPr>
              <a:t>khiển</a:t>
            </a:r>
            <a:r>
              <a:rPr lang="en-US" sz="2400" dirty="0" smtClean="0">
                <a:latin typeface="+mn-lt"/>
              </a:rPr>
              <a:t> </a:t>
            </a:r>
            <a:r>
              <a:rPr lang="en-US" sz="2400" dirty="0" err="1" smtClean="0">
                <a:latin typeface="+mn-lt"/>
              </a:rPr>
              <a:t>thiết</a:t>
            </a:r>
            <a:r>
              <a:rPr lang="en-US" sz="2400" dirty="0" smtClean="0">
                <a:latin typeface="+mn-lt"/>
              </a:rPr>
              <a:t> </a:t>
            </a:r>
            <a:r>
              <a:rPr lang="en-US" sz="2400" dirty="0" err="1" smtClean="0">
                <a:latin typeface="+mn-lt"/>
              </a:rPr>
              <a:t>bị</a:t>
            </a:r>
            <a:r>
              <a:rPr lang="en-US" sz="2400" dirty="0" smtClean="0">
                <a:latin typeface="+mn-lt"/>
              </a:rPr>
              <a:t>.</a:t>
            </a:r>
          </a:p>
          <a:p>
            <a:pPr marL="342900" indent="-342900" algn="just" eaLnBrk="1" hangingPunct="1">
              <a:lnSpc>
                <a:spcPct val="120000"/>
              </a:lnSpc>
              <a:buFont typeface="Wingdings" panose="05000000000000000000" pitchFamily="2" charset="2"/>
              <a:buChar char="v"/>
            </a:pPr>
            <a:r>
              <a:rPr lang="en-US" sz="2400" dirty="0" err="1" smtClean="0">
                <a:latin typeface="+mn-lt"/>
              </a:rPr>
              <a:t>Ứng</a:t>
            </a:r>
            <a:r>
              <a:rPr lang="en-US" sz="2400" dirty="0" smtClean="0">
                <a:latin typeface="+mn-lt"/>
              </a:rPr>
              <a:t> </a:t>
            </a:r>
            <a:r>
              <a:rPr lang="en-US" sz="2400" dirty="0" err="1" smtClean="0">
                <a:latin typeface="+mn-lt"/>
              </a:rPr>
              <a:t>dụng</a:t>
            </a:r>
            <a:r>
              <a:rPr lang="en-US" sz="2400" dirty="0" smtClean="0">
                <a:latin typeface="+mn-lt"/>
              </a:rPr>
              <a:t> </a:t>
            </a:r>
            <a:r>
              <a:rPr lang="en-US" sz="2400" dirty="0" err="1" smtClean="0">
                <a:latin typeface="+mn-lt"/>
              </a:rPr>
              <a:t>mạng</a:t>
            </a:r>
            <a:r>
              <a:rPr lang="en-US" sz="2400" dirty="0" smtClean="0">
                <a:latin typeface="+mn-lt"/>
              </a:rPr>
              <a:t> </a:t>
            </a:r>
            <a:r>
              <a:rPr lang="en-US" sz="2400" dirty="0" err="1" smtClean="0">
                <a:latin typeface="+mn-lt"/>
              </a:rPr>
              <a:t>cảm</a:t>
            </a:r>
            <a:r>
              <a:rPr lang="en-US" sz="2400" dirty="0" smtClean="0">
                <a:latin typeface="+mn-lt"/>
              </a:rPr>
              <a:t> </a:t>
            </a:r>
            <a:r>
              <a:rPr lang="en-US" sz="2400" dirty="0" err="1" smtClean="0">
                <a:latin typeface="+mn-lt"/>
              </a:rPr>
              <a:t>biến</a:t>
            </a:r>
            <a:r>
              <a:rPr lang="en-US" sz="2400" dirty="0" smtClean="0">
                <a:latin typeface="+mn-lt"/>
              </a:rPr>
              <a:t> </a:t>
            </a:r>
            <a:r>
              <a:rPr lang="en-US" sz="2400" dirty="0" err="1" smtClean="0">
                <a:latin typeface="+mn-lt"/>
              </a:rPr>
              <a:t>vào</a:t>
            </a:r>
            <a:r>
              <a:rPr lang="en-US" sz="2400" dirty="0" smtClean="0">
                <a:latin typeface="+mn-lt"/>
              </a:rPr>
              <a:t> </a:t>
            </a:r>
            <a:r>
              <a:rPr lang="en-US" sz="2400" dirty="0" err="1" smtClean="0">
                <a:latin typeface="+mn-lt"/>
              </a:rPr>
              <a:t>xây</a:t>
            </a:r>
            <a:r>
              <a:rPr lang="en-US" sz="2400" dirty="0" smtClean="0">
                <a:latin typeface="+mn-lt"/>
              </a:rPr>
              <a:t> </a:t>
            </a:r>
            <a:r>
              <a:rPr lang="en-US" sz="2400" dirty="0" err="1" smtClean="0">
                <a:latin typeface="+mn-lt"/>
              </a:rPr>
              <a:t>dựng</a:t>
            </a:r>
            <a:r>
              <a:rPr lang="en-US" sz="2400" dirty="0" smtClean="0">
                <a:latin typeface="+mn-lt"/>
              </a:rPr>
              <a:t> </a:t>
            </a:r>
            <a:r>
              <a:rPr lang="en-US" sz="2400" dirty="0" err="1" smtClean="0">
                <a:latin typeface="+mn-lt"/>
              </a:rPr>
              <a:t>hệ</a:t>
            </a:r>
            <a:r>
              <a:rPr lang="en-US" sz="2400" dirty="0" smtClean="0">
                <a:latin typeface="+mn-lt"/>
              </a:rPr>
              <a:t> </a:t>
            </a:r>
            <a:r>
              <a:rPr lang="en-US" sz="2400" dirty="0" err="1" smtClean="0">
                <a:latin typeface="+mn-lt"/>
              </a:rPr>
              <a:t>thống</a:t>
            </a:r>
            <a:r>
              <a:rPr lang="en-US" sz="2400" dirty="0" smtClean="0">
                <a:latin typeface="+mn-lt"/>
              </a:rPr>
              <a:t> </a:t>
            </a:r>
            <a:r>
              <a:rPr lang="en-US" sz="2400" dirty="0" err="1" smtClean="0">
                <a:latin typeface="+mn-lt"/>
              </a:rPr>
              <a:t>IoT</a:t>
            </a:r>
            <a:r>
              <a:rPr lang="en-US" sz="2400" dirty="0" smtClean="0">
                <a:latin typeface="+mn-lt"/>
              </a:rPr>
              <a:t>: </a:t>
            </a:r>
            <a:r>
              <a:rPr lang="en-US" sz="2400" dirty="0" err="1" smtClean="0">
                <a:latin typeface="+mn-lt"/>
              </a:rPr>
              <a:t>định</a:t>
            </a:r>
            <a:r>
              <a:rPr lang="en-US" sz="2400" dirty="0" smtClean="0">
                <a:latin typeface="+mn-lt"/>
              </a:rPr>
              <a:t> </a:t>
            </a:r>
            <a:r>
              <a:rPr lang="en-US" sz="2400" dirty="0" err="1" smtClean="0">
                <a:latin typeface="+mn-lt"/>
              </a:rPr>
              <a:t>nghĩa</a:t>
            </a:r>
            <a:r>
              <a:rPr lang="en-US" sz="2400" dirty="0" smtClean="0">
                <a:latin typeface="+mn-lt"/>
              </a:rPr>
              <a:t>, </a:t>
            </a:r>
            <a:r>
              <a:rPr lang="en-US" sz="2400" dirty="0" err="1" smtClean="0">
                <a:latin typeface="+mn-lt"/>
              </a:rPr>
              <a:t>vai</a:t>
            </a:r>
            <a:r>
              <a:rPr lang="en-US" sz="2400" dirty="0" smtClean="0">
                <a:latin typeface="+mn-lt"/>
              </a:rPr>
              <a:t> </a:t>
            </a:r>
            <a:r>
              <a:rPr lang="en-US" sz="2400" dirty="0" err="1" smtClean="0">
                <a:latin typeface="+mn-lt"/>
              </a:rPr>
              <a:t>trò</a:t>
            </a:r>
            <a:r>
              <a:rPr lang="en-US" sz="2400" dirty="0" smtClean="0">
                <a:latin typeface="+mn-lt"/>
              </a:rPr>
              <a:t>, </a:t>
            </a:r>
            <a:r>
              <a:rPr lang="en-US" sz="2400" dirty="0" err="1" smtClean="0">
                <a:latin typeface="+mn-lt"/>
              </a:rPr>
              <a:t>xây</a:t>
            </a:r>
            <a:r>
              <a:rPr lang="en-US" sz="2400" dirty="0" smtClean="0">
                <a:latin typeface="+mn-lt"/>
              </a:rPr>
              <a:t> </a:t>
            </a:r>
            <a:r>
              <a:rPr lang="en-US" sz="2400" dirty="0" err="1" smtClean="0">
                <a:latin typeface="+mn-lt"/>
              </a:rPr>
              <a:t>dựng</a:t>
            </a:r>
            <a:r>
              <a:rPr lang="en-US" sz="2400" dirty="0" smtClean="0">
                <a:latin typeface="+mn-lt"/>
              </a:rPr>
              <a:t> </a:t>
            </a:r>
            <a:r>
              <a:rPr lang="en-US" sz="2400" dirty="0" err="1" smtClean="0">
                <a:latin typeface="+mn-lt"/>
              </a:rPr>
              <a:t>phần</a:t>
            </a:r>
            <a:r>
              <a:rPr lang="en-US" sz="2400" dirty="0" smtClean="0">
                <a:latin typeface="+mn-lt"/>
              </a:rPr>
              <a:t> </a:t>
            </a:r>
            <a:r>
              <a:rPr lang="en-US" sz="2400" dirty="0" err="1" smtClean="0">
                <a:latin typeface="+mn-lt"/>
              </a:rPr>
              <a:t>mềm</a:t>
            </a:r>
            <a:r>
              <a:rPr lang="en-US" sz="2400" dirty="0" smtClean="0">
                <a:latin typeface="+mn-lt"/>
              </a:rPr>
              <a:t> </a:t>
            </a:r>
            <a:r>
              <a:rPr lang="en-US" sz="2400" dirty="0" err="1" smtClean="0">
                <a:latin typeface="+mn-lt"/>
              </a:rPr>
              <a:t>thu</a:t>
            </a:r>
            <a:r>
              <a:rPr lang="en-US" sz="2400" dirty="0" smtClean="0">
                <a:latin typeface="+mn-lt"/>
              </a:rPr>
              <a:t> </a:t>
            </a:r>
            <a:r>
              <a:rPr lang="en-US" sz="2400" dirty="0" err="1" smtClean="0">
                <a:latin typeface="+mn-lt"/>
              </a:rPr>
              <a:t>thập</a:t>
            </a:r>
            <a:r>
              <a:rPr lang="en-US" sz="2400" dirty="0" smtClean="0">
                <a:latin typeface="+mn-lt"/>
              </a:rPr>
              <a:t>, </a:t>
            </a:r>
            <a:r>
              <a:rPr lang="en-US" sz="2400" dirty="0" err="1" smtClean="0">
                <a:latin typeface="+mn-lt"/>
              </a:rPr>
              <a:t>lưu</a:t>
            </a:r>
            <a:r>
              <a:rPr lang="en-US" sz="2400" dirty="0" smtClean="0">
                <a:latin typeface="+mn-lt"/>
              </a:rPr>
              <a:t> </a:t>
            </a:r>
            <a:r>
              <a:rPr lang="en-US" sz="2400" dirty="0" err="1" smtClean="0">
                <a:latin typeface="+mn-lt"/>
              </a:rPr>
              <a:t>trữ</a:t>
            </a:r>
            <a:r>
              <a:rPr lang="en-US" sz="2400" dirty="0" smtClean="0">
                <a:latin typeface="+mn-lt"/>
              </a:rPr>
              <a:t> </a:t>
            </a:r>
            <a:r>
              <a:rPr lang="en-US" sz="2400" dirty="0" err="1" smtClean="0">
                <a:latin typeface="+mn-lt"/>
              </a:rPr>
              <a:t>dữ</a:t>
            </a:r>
            <a:r>
              <a:rPr lang="en-US" sz="2400" dirty="0" smtClean="0">
                <a:latin typeface="+mn-lt"/>
              </a:rPr>
              <a:t> </a:t>
            </a:r>
            <a:r>
              <a:rPr lang="en-US" sz="2400" dirty="0" err="1" smtClean="0">
                <a:latin typeface="+mn-lt"/>
              </a:rPr>
              <a:t>liệu</a:t>
            </a:r>
            <a:r>
              <a:rPr lang="en-US" sz="2400" dirty="0" smtClean="0">
                <a:latin typeface="+mn-lt"/>
              </a:rPr>
              <a:t> </a:t>
            </a:r>
            <a:r>
              <a:rPr lang="en-US" sz="2400" dirty="0" err="1" smtClean="0">
                <a:latin typeface="+mn-lt"/>
              </a:rPr>
              <a:t>và</a:t>
            </a:r>
            <a:r>
              <a:rPr lang="en-US" sz="2400" dirty="0" smtClean="0">
                <a:latin typeface="+mn-lt"/>
              </a:rPr>
              <a:t> </a:t>
            </a:r>
            <a:r>
              <a:rPr lang="en-US" sz="2400" dirty="0" err="1" smtClean="0">
                <a:latin typeface="+mn-lt"/>
              </a:rPr>
              <a:t>hoàn</a:t>
            </a:r>
            <a:r>
              <a:rPr lang="en-US" sz="2400" dirty="0" smtClean="0">
                <a:latin typeface="+mn-lt"/>
              </a:rPr>
              <a:t> </a:t>
            </a:r>
            <a:r>
              <a:rPr lang="en-US" sz="2400" dirty="0" err="1" smtClean="0">
                <a:latin typeface="+mn-lt"/>
              </a:rPr>
              <a:t>thiện</a:t>
            </a:r>
            <a:r>
              <a:rPr lang="en-US" sz="2400" dirty="0" smtClean="0">
                <a:latin typeface="+mn-lt"/>
              </a:rPr>
              <a:t> </a:t>
            </a:r>
            <a:r>
              <a:rPr lang="en-US" sz="2400" dirty="0" err="1" smtClean="0">
                <a:latin typeface="+mn-lt"/>
              </a:rPr>
              <a:t>hệ</a:t>
            </a:r>
            <a:r>
              <a:rPr lang="en-US" sz="2400" dirty="0" smtClean="0">
                <a:latin typeface="+mn-lt"/>
              </a:rPr>
              <a:t> </a:t>
            </a:r>
            <a:r>
              <a:rPr lang="en-US" sz="2400" dirty="0" err="1" smtClean="0">
                <a:latin typeface="+mn-lt"/>
              </a:rPr>
              <a:t>thống</a:t>
            </a:r>
            <a:r>
              <a:rPr lang="en-US" sz="2400" dirty="0" smtClean="0">
                <a:latin typeface="+mn-lt"/>
              </a:rPr>
              <a:t> </a:t>
            </a:r>
            <a:r>
              <a:rPr lang="en-US" sz="2400" dirty="0" err="1" smtClean="0">
                <a:latin typeface="+mn-lt"/>
              </a:rPr>
              <a:t>IoT</a:t>
            </a:r>
            <a:r>
              <a:rPr lang="en-US" sz="2400" dirty="0" smtClean="0">
                <a:latin typeface="+mn-lt"/>
              </a:rPr>
              <a:t> </a:t>
            </a:r>
            <a:r>
              <a:rPr lang="en-US" sz="2400" dirty="0" err="1" smtClean="0">
                <a:latin typeface="+mn-lt"/>
              </a:rPr>
              <a:t>từ</a:t>
            </a:r>
            <a:r>
              <a:rPr lang="en-US" sz="2400" dirty="0" smtClean="0">
                <a:latin typeface="+mn-lt"/>
              </a:rPr>
              <a:t> </a:t>
            </a:r>
            <a:r>
              <a:rPr lang="en-US" sz="2400" dirty="0" err="1" smtClean="0">
                <a:latin typeface="+mn-lt"/>
              </a:rPr>
              <a:t>phần</a:t>
            </a:r>
            <a:r>
              <a:rPr lang="en-US" sz="2400" dirty="0" smtClean="0">
                <a:latin typeface="+mn-lt"/>
              </a:rPr>
              <a:t> </a:t>
            </a:r>
            <a:r>
              <a:rPr lang="en-US" sz="2400" dirty="0" err="1" smtClean="0">
                <a:latin typeface="+mn-lt"/>
              </a:rPr>
              <a:t>cứng</a:t>
            </a:r>
            <a:r>
              <a:rPr lang="en-US" sz="2400" dirty="0" smtClean="0">
                <a:latin typeface="+mn-lt"/>
              </a:rPr>
              <a:t> </a:t>
            </a:r>
            <a:r>
              <a:rPr lang="en-US" sz="2400" dirty="0" err="1" smtClean="0">
                <a:latin typeface="+mn-lt"/>
              </a:rPr>
              <a:t>đến</a:t>
            </a:r>
            <a:r>
              <a:rPr lang="en-US" sz="2400" dirty="0" smtClean="0">
                <a:latin typeface="+mn-lt"/>
              </a:rPr>
              <a:t> </a:t>
            </a:r>
            <a:r>
              <a:rPr lang="en-US" sz="2400" dirty="0" err="1" smtClean="0">
                <a:latin typeface="+mn-lt"/>
              </a:rPr>
              <a:t>phần</a:t>
            </a:r>
            <a:r>
              <a:rPr lang="en-US" sz="2400" dirty="0" smtClean="0">
                <a:latin typeface="+mn-lt"/>
              </a:rPr>
              <a:t> </a:t>
            </a:r>
            <a:r>
              <a:rPr lang="en-US" sz="2400" dirty="0" err="1" smtClean="0">
                <a:latin typeface="+mn-lt"/>
              </a:rPr>
              <a:t>mềm</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9511713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p:spPr>
        <p:txBody>
          <a:bodyPr/>
          <a:lstStyle/>
          <a:p>
            <a:fld id="{72285894-2F49-4B7C-8F3B-231A35253C8C}" type="slidenum">
              <a:rPr lang="en-US" smtClean="0">
                <a:latin typeface="+mn-lt"/>
              </a:rPr>
              <a:pPr/>
              <a:t>6</a:t>
            </a:fld>
            <a:endParaRPr lang="en-US" smtClean="0">
              <a:latin typeface="+mn-lt"/>
            </a:endParaRPr>
          </a:p>
        </p:txBody>
      </p:sp>
      <p:sp>
        <p:nvSpPr>
          <p:cNvPr id="82948" name="Rectangle 4"/>
          <p:cNvSpPr>
            <a:spLocks noChangeArrowheads="1"/>
          </p:cNvSpPr>
          <p:nvPr/>
        </p:nvSpPr>
        <p:spPr bwMode="auto">
          <a:xfrm>
            <a:off x="381000" y="228600"/>
            <a:ext cx="8305800" cy="990600"/>
          </a:xfrm>
          <a:prstGeom prst="rect">
            <a:avLst/>
          </a:prstGeom>
          <a:noFill/>
          <a:ln w="9525">
            <a:noFill/>
            <a:miter lim="800000"/>
            <a:headEnd/>
            <a:tailEnd/>
          </a:ln>
          <a:effectLst/>
        </p:spPr>
        <p:txBody>
          <a:bodyPr anchor="ctr"/>
          <a:lstStyle/>
          <a:p>
            <a:pPr algn="ctr" eaLnBrk="1" hangingPunct="1">
              <a:defRPr/>
            </a:pPr>
            <a:r>
              <a:rPr lang="en-US" sz="4000" b="1" dirty="0">
                <a:solidFill>
                  <a:schemeClr val="bg2"/>
                </a:solidFill>
                <a:effectLst>
                  <a:outerShdw blurRad="38100" dist="38100" dir="2700000" algn="tl">
                    <a:srgbClr val="C0C0C0"/>
                  </a:outerShdw>
                </a:effectLst>
                <a:latin typeface="+mj-lt"/>
              </a:rPr>
              <a:t>MẠNG CẢM BIẾN</a:t>
            </a:r>
          </a:p>
        </p:txBody>
      </p:sp>
      <p:sp>
        <p:nvSpPr>
          <p:cNvPr id="8196"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7173" name="Rectangle 6"/>
          <p:cNvSpPr>
            <a:spLocks noChangeArrowheads="1"/>
          </p:cNvSpPr>
          <p:nvPr/>
        </p:nvSpPr>
        <p:spPr bwMode="auto">
          <a:xfrm>
            <a:off x="228600" y="1219200"/>
            <a:ext cx="8686800" cy="5334000"/>
          </a:xfrm>
          <a:prstGeom prst="rect">
            <a:avLst/>
          </a:prstGeom>
          <a:noFill/>
          <a:ln w="9525">
            <a:noFill/>
            <a:miter lim="800000"/>
            <a:headEnd/>
            <a:tailEnd/>
          </a:ln>
        </p:spPr>
        <p:txBody>
          <a:bodyPr/>
          <a:lstStyle/>
          <a:p>
            <a:pPr marL="342900" indent="-342900" algn="ctr" eaLnBrk="1" hangingPunct="1">
              <a:spcBef>
                <a:spcPct val="20000"/>
              </a:spcBef>
              <a:buClr>
                <a:schemeClr val="bg2"/>
              </a:buClr>
              <a:buSzPct val="75000"/>
            </a:pPr>
            <a:r>
              <a:rPr lang="en-US" sz="3600" b="1" dirty="0">
                <a:latin typeface="+mn-lt"/>
              </a:rPr>
              <a:t>NỘI  DUNG</a:t>
            </a:r>
          </a:p>
          <a:p>
            <a:pPr marL="342900" indent="-342900" algn="just" eaLnBrk="1" hangingPunct="1">
              <a:spcBef>
                <a:spcPct val="20000"/>
              </a:spcBef>
              <a:buClr>
                <a:schemeClr val="bg2"/>
              </a:buClr>
              <a:buSzPct val="75000"/>
              <a:buFont typeface="Wingdings" pitchFamily="2" charset="2"/>
              <a:buChar char="§"/>
            </a:pPr>
            <a:r>
              <a:rPr lang="en-US" sz="3200" dirty="0" err="1">
                <a:solidFill>
                  <a:srgbClr val="FF0000"/>
                </a:solidFill>
                <a:latin typeface="+mn-lt"/>
              </a:rPr>
              <a:t>Chương</a:t>
            </a:r>
            <a:r>
              <a:rPr lang="en-US" sz="3200" dirty="0">
                <a:solidFill>
                  <a:srgbClr val="FF0000"/>
                </a:solidFill>
                <a:latin typeface="+mn-lt"/>
              </a:rPr>
              <a:t> 1 – </a:t>
            </a:r>
            <a:r>
              <a:rPr lang="en-US" sz="3200" dirty="0" err="1" smtClean="0">
                <a:solidFill>
                  <a:srgbClr val="FF0000"/>
                </a:solidFill>
                <a:latin typeface="+mn-lt"/>
              </a:rPr>
              <a:t>Tổng</a:t>
            </a:r>
            <a:r>
              <a:rPr lang="en-US" sz="3200" dirty="0" smtClean="0">
                <a:solidFill>
                  <a:srgbClr val="FF0000"/>
                </a:solidFill>
                <a:latin typeface="+mn-lt"/>
              </a:rPr>
              <a:t> </a:t>
            </a:r>
            <a:r>
              <a:rPr lang="en-US" sz="3200" dirty="0" err="1" smtClean="0">
                <a:solidFill>
                  <a:srgbClr val="FF0000"/>
                </a:solidFill>
                <a:latin typeface="+mn-lt"/>
              </a:rPr>
              <a:t>quan</a:t>
            </a:r>
            <a:r>
              <a:rPr lang="en-US" sz="3200" dirty="0" smtClean="0">
                <a:solidFill>
                  <a:srgbClr val="FF0000"/>
                </a:solidFill>
                <a:latin typeface="+mn-lt"/>
              </a:rPr>
              <a:t> </a:t>
            </a:r>
            <a:r>
              <a:rPr lang="en-US" sz="3200" dirty="0" err="1" smtClean="0">
                <a:solidFill>
                  <a:srgbClr val="FF0000"/>
                </a:solidFill>
                <a:latin typeface="+mn-lt"/>
              </a:rPr>
              <a:t>về</a:t>
            </a:r>
            <a:r>
              <a:rPr lang="en-US" sz="3200" dirty="0" smtClean="0">
                <a:solidFill>
                  <a:srgbClr val="FF0000"/>
                </a:solidFill>
                <a:latin typeface="+mn-lt"/>
              </a:rPr>
              <a:t> </a:t>
            </a:r>
            <a:r>
              <a:rPr lang="en-US" sz="3200" dirty="0" err="1" smtClean="0">
                <a:solidFill>
                  <a:srgbClr val="FF0000"/>
                </a:solidFill>
                <a:latin typeface="+mn-lt"/>
              </a:rPr>
              <a:t>Mạng</a:t>
            </a:r>
            <a:r>
              <a:rPr lang="en-US" sz="3200" dirty="0" smtClean="0">
                <a:solidFill>
                  <a:srgbClr val="FF0000"/>
                </a:solidFill>
                <a:latin typeface="+mn-lt"/>
              </a:rPr>
              <a:t> </a:t>
            </a:r>
            <a:r>
              <a:rPr lang="en-US" sz="3200" dirty="0" err="1" smtClean="0">
                <a:solidFill>
                  <a:srgbClr val="FF0000"/>
                </a:solidFill>
                <a:latin typeface="+mn-lt"/>
              </a:rPr>
              <a:t>cảm</a:t>
            </a:r>
            <a:r>
              <a:rPr lang="en-US" sz="3200" dirty="0" smtClean="0">
                <a:solidFill>
                  <a:srgbClr val="FF0000"/>
                </a:solidFill>
                <a:latin typeface="+mn-lt"/>
              </a:rPr>
              <a:t> </a:t>
            </a:r>
            <a:r>
              <a:rPr lang="en-US" sz="3200" dirty="0" err="1" smtClean="0">
                <a:solidFill>
                  <a:srgbClr val="FF0000"/>
                </a:solidFill>
                <a:latin typeface="+mn-lt"/>
              </a:rPr>
              <a:t>biến</a:t>
            </a:r>
            <a:endParaRPr lang="en-US" sz="3200" dirty="0">
              <a:solidFill>
                <a:srgbClr val="FF0000"/>
              </a:solidFill>
              <a:latin typeface="+mn-lt"/>
            </a:endParaRPr>
          </a:p>
          <a:p>
            <a:pPr marL="342900" indent="-342900" algn="just" eaLnBrk="1" hangingPunct="1">
              <a:spcBef>
                <a:spcPct val="20000"/>
              </a:spcBef>
              <a:buClr>
                <a:schemeClr val="bg2"/>
              </a:buClr>
              <a:buSzPct val="75000"/>
              <a:buFont typeface="Wingdings" pitchFamily="2" charset="2"/>
              <a:buChar char="§"/>
            </a:pPr>
            <a:r>
              <a:rPr lang="en-US" sz="3200" dirty="0" err="1">
                <a:latin typeface="+mn-lt"/>
              </a:rPr>
              <a:t>Chương</a:t>
            </a:r>
            <a:r>
              <a:rPr lang="en-US" sz="3200" dirty="0">
                <a:latin typeface="+mn-lt"/>
              </a:rPr>
              <a:t> 2 – </a:t>
            </a:r>
            <a:r>
              <a:rPr lang="en-US" sz="3200" dirty="0" err="1" smtClean="0">
                <a:latin typeface="+mn-lt"/>
              </a:rPr>
              <a:t>Kiến</a:t>
            </a:r>
            <a:r>
              <a:rPr lang="en-US" sz="3200" dirty="0" smtClean="0">
                <a:latin typeface="+mn-lt"/>
              </a:rPr>
              <a:t> </a:t>
            </a:r>
            <a:r>
              <a:rPr lang="en-US" sz="3200" dirty="0" err="1" smtClean="0">
                <a:latin typeface="+mn-lt"/>
              </a:rPr>
              <a:t>trúc</a:t>
            </a:r>
            <a:r>
              <a:rPr lang="en-US" sz="3200" dirty="0" smtClean="0">
                <a:latin typeface="+mn-lt"/>
              </a:rPr>
              <a:t> </a:t>
            </a:r>
            <a:r>
              <a:rPr lang="en-US" sz="3200" dirty="0" err="1">
                <a:latin typeface="+mn-lt"/>
              </a:rPr>
              <a:t>M</a:t>
            </a:r>
            <a:r>
              <a:rPr lang="en-US" sz="3200" dirty="0" err="1" smtClean="0">
                <a:latin typeface="+mn-lt"/>
              </a:rPr>
              <a:t>ạng</a:t>
            </a:r>
            <a:r>
              <a:rPr lang="en-US" sz="3200" dirty="0" smtClean="0">
                <a:latin typeface="+mn-lt"/>
              </a:rPr>
              <a:t> </a:t>
            </a:r>
            <a:r>
              <a:rPr lang="en-US" sz="3200" dirty="0" err="1" smtClean="0">
                <a:latin typeface="+mn-lt"/>
              </a:rPr>
              <a:t>cảm</a:t>
            </a:r>
            <a:r>
              <a:rPr lang="en-US" sz="3200" dirty="0" smtClean="0">
                <a:latin typeface="+mn-lt"/>
              </a:rPr>
              <a:t> </a:t>
            </a:r>
            <a:r>
              <a:rPr lang="en-US" sz="3200" dirty="0" err="1" smtClean="0">
                <a:latin typeface="+mn-lt"/>
              </a:rPr>
              <a:t>biến</a:t>
            </a:r>
            <a:endParaRPr lang="en-US" sz="3200" dirty="0">
              <a:latin typeface="+mn-lt"/>
            </a:endParaRPr>
          </a:p>
          <a:p>
            <a:pPr marL="342900" indent="-342900" algn="just" eaLnBrk="1" hangingPunct="1">
              <a:spcBef>
                <a:spcPct val="20000"/>
              </a:spcBef>
              <a:buClr>
                <a:schemeClr val="bg2"/>
              </a:buClr>
              <a:buSzPct val="75000"/>
              <a:buFont typeface="Wingdings" pitchFamily="2" charset="2"/>
              <a:buChar char="§"/>
            </a:pPr>
            <a:r>
              <a:rPr lang="en-US" sz="3200" dirty="0" err="1" smtClean="0">
                <a:latin typeface="+mn-lt"/>
              </a:rPr>
              <a:t>Chương</a:t>
            </a:r>
            <a:r>
              <a:rPr lang="en-US" sz="3200" dirty="0">
                <a:latin typeface="+mn-lt"/>
              </a:rPr>
              <a:t> </a:t>
            </a:r>
            <a:r>
              <a:rPr lang="en-US" sz="3200" dirty="0" smtClean="0">
                <a:latin typeface="+mn-lt"/>
              </a:rPr>
              <a:t>3 – </a:t>
            </a:r>
            <a:r>
              <a:rPr lang="en-US" sz="3200" dirty="0" err="1" smtClean="0">
                <a:latin typeface="+mn-lt"/>
              </a:rPr>
              <a:t>Kiến</a:t>
            </a:r>
            <a:r>
              <a:rPr lang="en-US" sz="3200" dirty="0" smtClean="0">
                <a:latin typeface="+mn-lt"/>
              </a:rPr>
              <a:t> </a:t>
            </a:r>
            <a:r>
              <a:rPr lang="en-US" sz="3200" dirty="0" err="1" smtClean="0">
                <a:latin typeface="+mn-lt"/>
              </a:rPr>
              <a:t>trúc</a:t>
            </a:r>
            <a:r>
              <a:rPr lang="en-US" sz="3200" dirty="0" smtClean="0">
                <a:latin typeface="+mn-lt"/>
              </a:rPr>
              <a:t> </a:t>
            </a:r>
            <a:r>
              <a:rPr lang="en-US" sz="3200" dirty="0" err="1" smtClean="0">
                <a:latin typeface="+mn-lt"/>
              </a:rPr>
              <a:t>khung</a:t>
            </a:r>
            <a:r>
              <a:rPr lang="en-US" sz="3200" dirty="0" smtClean="0">
                <a:latin typeface="+mn-lt"/>
              </a:rPr>
              <a:t> </a:t>
            </a:r>
            <a:r>
              <a:rPr lang="en-US" sz="3200" dirty="0" err="1" smtClean="0">
                <a:latin typeface="+mn-lt"/>
              </a:rPr>
              <a:t>cơ</a:t>
            </a:r>
            <a:r>
              <a:rPr lang="en-US" sz="3200" dirty="0" smtClean="0">
                <a:latin typeface="+mn-lt"/>
              </a:rPr>
              <a:t> </a:t>
            </a:r>
            <a:r>
              <a:rPr lang="en-US" sz="3200" dirty="0" err="1" smtClean="0">
                <a:latin typeface="+mn-lt"/>
              </a:rPr>
              <a:t>bản</a:t>
            </a:r>
            <a:r>
              <a:rPr lang="en-US" sz="3200" dirty="0" smtClean="0">
                <a:latin typeface="+mn-lt"/>
              </a:rPr>
              <a:t> </a:t>
            </a:r>
            <a:r>
              <a:rPr lang="en-US" sz="3200" dirty="0" err="1" smtClean="0">
                <a:latin typeface="+mn-lt"/>
              </a:rPr>
              <a:t>của</a:t>
            </a:r>
            <a:r>
              <a:rPr lang="en-US" sz="3200" dirty="0" smtClean="0">
                <a:latin typeface="+mn-lt"/>
              </a:rPr>
              <a:t> </a:t>
            </a:r>
            <a:r>
              <a:rPr lang="en-US" sz="3200" dirty="0" err="1" smtClean="0">
                <a:latin typeface="+mn-lt"/>
              </a:rPr>
              <a:t>Mạng</a:t>
            </a:r>
            <a:r>
              <a:rPr lang="en-US" sz="3200" dirty="0" smtClean="0">
                <a:latin typeface="+mn-lt"/>
              </a:rPr>
              <a:t> </a:t>
            </a:r>
            <a:r>
              <a:rPr lang="en-US" sz="3200" dirty="0" err="1" smtClean="0">
                <a:latin typeface="+mn-lt"/>
              </a:rPr>
              <a:t>cảm</a:t>
            </a:r>
            <a:r>
              <a:rPr lang="en-US" sz="3200" dirty="0" smtClean="0">
                <a:latin typeface="+mn-lt"/>
              </a:rPr>
              <a:t> </a:t>
            </a:r>
            <a:r>
              <a:rPr lang="en-US" sz="3200" dirty="0" err="1" smtClean="0">
                <a:latin typeface="+mn-lt"/>
              </a:rPr>
              <a:t>biến</a:t>
            </a:r>
            <a:endParaRPr lang="en-US" sz="3200" dirty="0">
              <a:latin typeface="+mn-lt"/>
            </a:endParaRPr>
          </a:p>
          <a:p>
            <a:pPr marL="342900" indent="-342900" algn="just" eaLnBrk="1" hangingPunct="1">
              <a:spcBef>
                <a:spcPct val="20000"/>
              </a:spcBef>
              <a:buClr>
                <a:schemeClr val="bg2"/>
              </a:buClr>
              <a:buSzPct val="75000"/>
              <a:buFont typeface="Wingdings" pitchFamily="2" charset="2"/>
              <a:buChar char="§"/>
            </a:pPr>
            <a:r>
              <a:rPr lang="en-US" sz="3200" dirty="0" err="1">
                <a:latin typeface="+mn-lt"/>
              </a:rPr>
              <a:t>Chương</a:t>
            </a:r>
            <a:r>
              <a:rPr lang="en-US" sz="3200" dirty="0">
                <a:latin typeface="+mn-lt"/>
              </a:rPr>
              <a:t> 4 </a:t>
            </a:r>
            <a:r>
              <a:rPr lang="en-US" sz="3200" dirty="0" smtClean="0">
                <a:latin typeface="+mn-lt"/>
              </a:rPr>
              <a:t>– </a:t>
            </a:r>
            <a:r>
              <a:rPr lang="en-US" sz="3200" dirty="0" err="1" smtClean="0">
                <a:latin typeface="+mn-lt"/>
              </a:rPr>
              <a:t>Kiến</a:t>
            </a:r>
            <a:r>
              <a:rPr lang="en-US" sz="3200" dirty="0" smtClean="0">
                <a:latin typeface="+mn-lt"/>
              </a:rPr>
              <a:t> </a:t>
            </a:r>
            <a:r>
              <a:rPr lang="en-US" sz="3200" dirty="0" err="1" smtClean="0">
                <a:latin typeface="+mn-lt"/>
              </a:rPr>
              <a:t>trúc</a:t>
            </a:r>
            <a:r>
              <a:rPr lang="en-US" sz="3200" dirty="0" smtClean="0">
                <a:latin typeface="+mn-lt"/>
              </a:rPr>
              <a:t> </a:t>
            </a:r>
            <a:r>
              <a:rPr lang="en-US" sz="3200" dirty="0" err="1" smtClean="0">
                <a:latin typeface="+mn-lt"/>
              </a:rPr>
              <a:t>nút</a:t>
            </a:r>
            <a:r>
              <a:rPr lang="en-US" sz="3200" dirty="0" smtClean="0">
                <a:latin typeface="+mn-lt"/>
              </a:rPr>
              <a:t> </a:t>
            </a:r>
            <a:r>
              <a:rPr lang="en-US" sz="3200" dirty="0" err="1" smtClean="0">
                <a:latin typeface="+mn-lt"/>
              </a:rPr>
              <a:t>đơn</a:t>
            </a:r>
            <a:r>
              <a:rPr lang="en-US" sz="3200" dirty="0" smtClean="0">
                <a:latin typeface="+mn-lt"/>
              </a:rPr>
              <a:t> </a:t>
            </a:r>
            <a:r>
              <a:rPr lang="en-US" sz="3200" dirty="0" err="1" smtClean="0">
                <a:latin typeface="+mn-lt"/>
              </a:rPr>
              <a:t>và</a:t>
            </a:r>
            <a:r>
              <a:rPr lang="en-US" sz="3200" dirty="0" smtClean="0">
                <a:latin typeface="+mn-lt"/>
              </a:rPr>
              <a:t> </a:t>
            </a:r>
            <a:r>
              <a:rPr lang="en-US" sz="3200" dirty="0" err="1" smtClean="0">
                <a:latin typeface="+mn-lt"/>
              </a:rPr>
              <a:t>xây</a:t>
            </a:r>
            <a:r>
              <a:rPr lang="en-US" sz="3200" dirty="0" smtClean="0">
                <a:latin typeface="+mn-lt"/>
              </a:rPr>
              <a:t> </a:t>
            </a:r>
            <a:r>
              <a:rPr lang="en-US" sz="3200" dirty="0" err="1" smtClean="0">
                <a:latin typeface="+mn-lt"/>
              </a:rPr>
              <a:t>dựng</a:t>
            </a:r>
            <a:r>
              <a:rPr lang="en-US" sz="3200" dirty="0" smtClean="0">
                <a:latin typeface="+mn-lt"/>
              </a:rPr>
              <a:t> </a:t>
            </a:r>
            <a:r>
              <a:rPr lang="en-US" sz="3200" dirty="0" err="1" smtClean="0">
                <a:latin typeface="+mn-lt"/>
              </a:rPr>
              <a:t>phần</a:t>
            </a:r>
            <a:r>
              <a:rPr lang="en-US" sz="3200" dirty="0" smtClean="0">
                <a:latin typeface="+mn-lt"/>
              </a:rPr>
              <a:t> </a:t>
            </a:r>
            <a:r>
              <a:rPr lang="en-US" sz="3200" dirty="0" err="1" smtClean="0">
                <a:latin typeface="+mn-lt"/>
              </a:rPr>
              <a:t>mềm</a:t>
            </a:r>
            <a:r>
              <a:rPr lang="en-US" sz="3200" dirty="0" smtClean="0">
                <a:latin typeface="+mn-lt"/>
              </a:rPr>
              <a:t> </a:t>
            </a:r>
            <a:r>
              <a:rPr lang="en-US" sz="3200" dirty="0" err="1" smtClean="0">
                <a:latin typeface="+mn-lt"/>
              </a:rPr>
              <a:t>hoạt</a:t>
            </a:r>
            <a:r>
              <a:rPr lang="en-US" sz="3200" dirty="0" smtClean="0">
                <a:latin typeface="+mn-lt"/>
              </a:rPr>
              <a:t> </a:t>
            </a:r>
            <a:r>
              <a:rPr lang="en-US" sz="3200" dirty="0" err="1" smtClean="0">
                <a:latin typeface="+mn-lt"/>
              </a:rPr>
              <a:t>động</a:t>
            </a:r>
            <a:r>
              <a:rPr lang="en-US" sz="3200" dirty="0" smtClean="0">
                <a:latin typeface="+mn-lt"/>
              </a:rPr>
              <a:t> </a:t>
            </a:r>
            <a:r>
              <a:rPr lang="en-US" sz="3200" dirty="0" err="1" smtClean="0">
                <a:latin typeface="+mn-lt"/>
              </a:rPr>
              <a:t>trên</a:t>
            </a:r>
            <a:r>
              <a:rPr lang="en-US" sz="3200" dirty="0" smtClean="0">
                <a:latin typeface="+mn-lt"/>
              </a:rPr>
              <a:t> </a:t>
            </a:r>
            <a:r>
              <a:rPr lang="en-US" sz="3200" dirty="0" err="1" smtClean="0">
                <a:latin typeface="+mn-lt"/>
              </a:rPr>
              <a:t>nút</a:t>
            </a:r>
            <a:r>
              <a:rPr lang="en-US" sz="3200" dirty="0" smtClean="0">
                <a:latin typeface="+mn-lt"/>
              </a:rPr>
              <a:t> </a:t>
            </a:r>
            <a:r>
              <a:rPr lang="en-US" sz="3200" dirty="0" err="1" smtClean="0">
                <a:latin typeface="+mn-lt"/>
              </a:rPr>
              <a:t>đơn</a:t>
            </a:r>
            <a:endParaRPr lang="en-US" sz="3200" dirty="0" smtClean="0">
              <a:latin typeface="+mn-lt"/>
            </a:endParaRPr>
          </a:p>
          <a:p>
            <a:pPr marL="342900" indent="-342900" algn="just" eaLnBrk="1" hangingPunct="1">
              <a:spcBef>
                <a:spcPct val="20000"/>
              </a:spcBef>
              <a:buClr>
                <a:schemeClr val="bg2"/>
              </a:buClr>
              <a:buSzPct val="75000"/>
              <a:buFont typeface="Wingdings" pitchFamily="2" charset="2"/>
              <a:buChar char="§"/>
            </a:pPr>
            <a:r>
              <a:rPr lang="en-US" sz="3200" dirty="0" err="1" smtClean="0">
                <a:latin typeface="+mn-lt"/>
              </a:rPr>
              <a:t>Chương</a:t>
            </a:r>
            <a:r>
              <a:rPr lang="en-US" sz="3200" dirty="0" smtClean="0">
                <a:latin typeface="+mn-lt"/>
              </a:rPr>
              <a:t> </a:t>
            </a:r>
            <a:r>
              <a:rPr lang="en-US" sz="3200" dirty="0">
                <a:latin typeface="+mn-lt"/>
              </a:rPr>
              <a:t>5 – </a:t>
            </a:r>
            <a:r>
              <a:rPr lang="en-US" sz="3200" dirty="0" err="1" smtClean="0">
                <a:latin typeface="+mn-lt"/>
              </a:rPr>
              <a:t>Ứng</a:t>
            </a:r>
            <a:r>
              <a:rPr lang="en-US" sz="3200" dirty="0" smtClean="0">
                <a:latin typeface="+mn-lt"/>
              </a:rPr>
              <a:t> </a:t>
            </a:r>
            <a:r>
              <a:rPr lang="en-US" sz="3200" dirty="0" err="1" smtClean="0">
                <a:latin typeface="+mn-lt"/>
              </a:rPr>
              <a:t>dụng</a:t>
            </a:r>
            <a:r>
              <a:rPr lang="en-US" sz="3200" dirty="0" smtClean="0">
                <a:latin typeface="+mn-lt"/>
              </a:rPr>
              <a:t> </a:t>
            </a:r>
            <a:r>
              <a:rPr lang="en-US" sz="3200" dirty="0" err="1" smtClean="0">
                <a:latin typeface="+mn-lt"/>
              </a:rPr>
              <a:t>Mạng</a:t>
            </a:r>
            <a:r>
              <a:rPr lang="en-US" sz="3200" dirty="0" smtClean="0">
                <a:latin typeface="+mn-lt"/>
              </a:rPr>
              <a:t> </a:t>
            </a:r>
            <a:r>
              <a:rPr lang="en-US" sz="3200" dirty="0" err="1" smtClean="0">
                <a:latin typeface="+mn-lt"/>
              </a:rPr>
              <a:t>cảm</a:t>
            </a:r>
            <a:r>
              <a:rPr lang="en-US" sz="3200" dirty="0" smtClean="0">
                <a:latin typeface="+mn-lt"/>
              </a:rPr>
              <a:t> </a:t>
            </a:r>
            <a:r>
              <a:rPr lang="en-US" sz="3200" dirty="0" err="1" smtClean="0">
                <a:latin typeface="+mn-lt"/>
              </a:rPr>
              <a:t>biến</a:t>
            </a:r>
            <a:r>
              <a:rPr lang="en-US" sz="3200" dirty="0" smtClean="0">
                <a:latin typeface="+mn-lt"/>
              </a:rPr>
              <a:t> </a:t>
            </a:r>
            <a:r>
              <a:rPr lang="en-US" sz="3200" dirty="0" err="1" smtClean="0">
                <a:latin typeface="+mn-lt"/>
              </a:rPr>
              <a:t>trong</a:t>
            </a:r>
            <a:r>
              <a:rPr lang="en-US" sz="3200" dirty="0" smtClean="0">
                <a:latin typeface="+mn-lt"/>
              </a:rPr>
              <a:t> </a:t>
            </a:r>
            <a:r>
              <a:rPr lang="en-US" sz="3200" dirty="0" err="1" smtClean="0">
                <a:latin typeface="+mn-lt"/>
              </a:rPr>
              <a:t>xây</a:t>
            </a:r>
            <a:r>
              <a:rPr lang="en-US" sz="3200" dirty="0" smtClean="0">
                <a:latin typeface="+mn-lt"/>
              </a:rPr>
              <a:t> </a:t>
            </a:r>
            <a:r>
              <a:rPr lang="en-US" sz="3200" dirty="0" err="1" smtClean="0">
                <a:latin typeface="+mn-lt"/>
              </a:rPr>
              <a:t>dựng</a:t>
            </a:r>
            <a:r>
              <a:rPr lang="en-US" sz="3200" dirty="0" smtClean="0">
                <a:latin typeface="+mn-lt"/>
              </a:rPr>
              <a:t> </a:t>
            </a:r>
            <a:r>
              <a:rPr lang="en-US" sz="3200" dirty="0" err="1" smtClean="0">
                <a:latin typeface="+mn-lt"/>
              </a:rPr>
              <a:t>hệ</a:t>
            </a:r>
            <a:r>
              <a:rPr lang="en-US" sz="3200" dirty="0" smtClean="0">
                <a:latin typeface="+mn-lt"/>
              </a:rPr>
              <a:t> </a:t>
            </a:r>
            <a:r>
              <a:rPr lang="en-US" sz="3200" dirty="0" err="1" smtClean="0">
                <a:latin typeface="+mn-lt"/>
              </a:rPr>
              <a:t>thống</a:t>
            </a:r>
            <a:r>
              <a:rPr lang="en-US" sz="3200" dirty="0" smtClean="0">
                <a:latin typeface="+mn-lt"/>
              </a:rPr>
              <a:t> Internet of Things (</a:t>
            </a:r>
            <a:r>
              <a:rPr lang="en-US" sz="3200" dirty="0" err="1" smtClean="0">
                <a:latin typeface="+mn-lt"/>
              </a:rPr>
              <a:t>IoT</a:t>
            </a:r>
            <a:r>
              <a:rPr lang="en-US" sz="3200" dirty="0" smtClean="0">
                <a:latin typeface="+mn-lt"/>
              </a:rPr>
              <a:t>)</a:t>
            </a:r>
          </a:p>
        </p:txBody>
      </p:sp>
    </p:spTree>
    <p:extLst>
      <p:ext uri="{BB962C8B-B14F-4D97-AF65-F5344CB8AC3E}">
        <p14:creationId xmlns:p14="http://schemas.microsoft.com/office/powerpoint/2010/main" val="23302969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7</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j-lt"/>
              </a:rPr>
              <a:t>CHƯƠNG 1 – TỔNG QUAN VỀ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533400" y="1295400"/>
            <a:ext cx="8153400" cy="5257800"/>
          </a:xfrm>
          <a:prstGeom prst="rect">
            <a:avLst/>
          </a:prstGeom>
          <a:noFill/>
          <a:ln w="9525">
            <a:noFill/>
            <a:miter lim="800000"/>
            <a:headEnd/>
            <a:tailEnd/>
          </a:ln>
          <a:effectLst/>
        </p:spPr>
        <p:txBody>
          <a:bodyPr/>
          <a:lstStyle/>
          <a:p>
            <a:pPr marL="342900" indent="-342900" algn="ctr" eaLnBrk="1" hangingPunct="1">
              <a:spcBef>
                <a:spcPct val="20000"/>
              </a:spcBef>
              <a:buClr>
                <a:schemeClr val="bg2"/>
              </a:buClr>
              <a:buSzPct val="75000"/>
              <a:buFont typeface="Wingdings" pitchFamily="2" charset="2"/>
              <a:buNone/>
              <a:defRPr/>
            </a:pPr>
            <a:r>
              <a:rPr lang="en-US" sz="3600" dirty="0" smtClean="0">
                <a:latin typeface="+mn-lt"/>
              </a:rPr>
              <a:t>NỘI DUNG</a:t>
            </a:r>
            <a:endParaRPr lang="en-US" sz="3600" b="1" dirty="0">
              <a:solidFill>
                <a:schemeClr val="accent1"/>
              </a:solidFill>
              <a:latin typeface="+mn-lt"/>
            </a:endParaRPr>
          </a:p>
          <a:p>
            <a:pPr marL="514350" indent="-514350" algn="just" eaLnBrk="1" hangingPunct="1">
              <a:spcBef>
                <a:spcPct val="20000"/>
              </a:spcBef>
              <a:buClr>
                <a:schemeClr val="bg2"/>
              </a:buClr>
              <a:buSzPct val="75000"/>
              <a:buFont typeface="+mj-lt"/>
              <a:buAutoNum type="arabicPeriod"/>
              <a:defRPr/>
            </a:pPr>
            <a:r>
              <a:rPr lang="en-US" sz="3000" dirty="0" err="1" smtClean="0">
                <a:latin typeface="+mn-lt"/>
                <a:cs typeface="Times New Roman" pitchFamily="18" charset="0"/>
              </a:rPr>
              <a:t>Giới</a:t>
            </a:r>
            <a:r>
              <a:rPr lang="en-US" sz="3000" dirty="0" smtClean="0">
                <a:latin typeface="+mn-lt"/>
                <a:cs typeface="Times New Roman" pitchFamily="18" charset="0"/>
              </a:rPr>
              <a:t> </a:t>
            </a:r>
            <a:r>
              <a:rPr lang="en-US" sz="3000" dirty="0" err="1" smtClean="0">
                <a:latin typeface="+mn-lt"/>
                <a:cs typeface="Times New Roman" pitchFamily="18" charset="0"/>
              </a:rPr>
              <a:t>thiệu</a:t>
            </a:r>
            <a:r>
              <a:rPr lang="en-US" sz="3000" dirty="0" smtClean="0">
                <a:latin typeface="+mn-lt"/>
                <a:cs typeface="Times New Roman" pitchFamily="18" charset="0"/>
              </a:rPr>
              <a:t> </a:t>
            </a:r>
            <a:r>
              <a:rPr lang="en-US" sz="3000" dirty="0" err="1" smtClean="0">
                <a:latin typeface="+mn-lt"/>
                <a:cs typeface="Times New Roman" pitchFamily="18" charset="0"/>
              </a:rPr>
              <a:t>chung</a:t>
            </a:r>
            <a:endParaRPr lang="en-US" sz="3000" dirty="0" smtClean="0">
              <a:latin typeface="+mn-lt"/>
              <a:cs typeface="Times New Roman" pitchFamily="18" charset="0"/>
            </a:endParaRPr>
          </a:p>
          <a:p>
            <a:pPr marL="514350" indent="-514350" algn="just" eaLnBrk="1" hangingPunct="1">
              <a:spcBef>
                <a:spcPct val="20000"/>
              </a:spcBef>
              <a:buClr>
                <a:schemeClr val="bg2"/>
              </a:buClr>
              <a:buSzPct val="75000"/>
              <a:buFont typeface="+mj-lt"/>
              <a:buAutoNum type="arabicPeriod"/>
              <a:defRPr/>
            </a:pPr>
            <a:r>
              <a:rPr lang="en-US" sz="3000" dirty="0" err="1">
                <a:latin typeface="+mn-lt"/>
                <a:cs typeface="Times New Roman" pitchFamily="18" charset="0"/>
              </a:rPr>
              <a:t>Cơ</a:t>
            </a:r>
            <a:r>
              <a:rPr lang="en-US" sz="3000" dirty="0">
                <a:latin typeface="+mn-lt"/>
                <a:cs typeface="Times New Roman" pitchFamily="18" charset="0"/>
              </a:rPr>
              <a:t> </a:t>
            </a:r>
            <a:r>
              <a:rPr lang="en-US" sz="3000" dirty="0" err="1">
                <a:latin typeface="+mn-lt"/>
                <a:cs typeface="Times New Roman" pitchFamily="18" charset="0"/>
              </a:rPr>
              <a:t>sở</a:t>
            </a:r>
            <a:r>
              <a:rPr lang="en-US" sz="3000" dirty="0">
                <a:latin typeface="+mn-lt"/>
                <a:cs typeface="Times New Roman" pitchFamily="18" charset="0"/>
              </a:rPr>
              <a:t> </a:t>
            </a:r>
            <a:r>
              <a:rPr lang="en-US" sz="3000" dirty="0" err="1">
                <a:latin typeface="+mn-lt"/>
                <a:cs typeface="Times New Roman" pitchFamily="18" charset="0"/>
              </a:rPr>
              <a:t>hạ</a:t>
            </a:r>
            <a:r>
              <a:rPr lang="en-US" sz="3000" dirty="0">
                <a:latin typeface="+mn-lt"/>
                <a:cs typeface="Times New Roman" pitchFamily="18" charset="0"/>
              </a:rPr>
              <a:t> </a:t>
            </a:r>
            <a:r>
              <a:rPr lang="en-US" sz="3000" dirty="0" err="1" smtClean="0">
                <a:latin typeface="+mn-lt"/>
                <a:cs typeface="Times New Roman" pitchFamily="18" charset="0"/>
              </a:rPr>
              <a:t>tầng</a:t>
            </a:r>
            <a:r>
              <a:rPr lang="en-US" sz="3000" dirty="0">
                <a:latin typeface="+mn-lt"/>
                <a:cs typeface="Times New Roman" pitchFamily="18" charset="0"/>
              </a:rPr>
              <a:t> </a:t>
            </a:r>
            <a:r>
              <a:rPr lang="en-US" sz="3000" dirty="0" err="1" smtClean="0">
                <a:latin typeface="+mn-lt"/>
                <a:cs typeface="Times New Roman" pitchFamily="18" charset="0"/>
              </a:rPr>
              <a:t>và</a:t>
            </a:r>
            <a:r>
              <a:rPr lang="en-US" sz="3000" dirty="0" smtClean="0">
                <a:latin typeface="+mn-lt"/>
                <a:cs typeface="Times New Roman" pitchFamily="18" charset="0"/>
              </a:rPr>
              <a:t> </a:t>
            </a:r>
            <a:r>
              <a:rPr lang="en-US" sz="3000" dirty="0" err="1">
                <a:latin typeface="+mn-lt"/>
                <a:cs typeface="Times New Roman" pitchFamily="18" charset="0"/>
              </a:rPr>
              <a:t>c</a:t>
            </a:r>
            <a:r>
              <a:rPr lang="en-US" sz="3000" dirty="0" err="1" smtClean="0">
                <a:latin typeface="+mn-lt"/>
                <a:cs typeface="Times New Roman" pitchFamily="18" charset="0"/>
              </a:rPr>
              <a:t>ác</a:t>
            </a:r>
            <a:r>
              <a:rPr lang="en-US" sz="3000" dirty="0" smtClean="0">
                <a:latin typeface="+mn-lt"/>
                <a:cs typeface="Times New Roman" pitchFamily="18" charset="0"/>
              </a:rPr>
              <a:t> </a:t>
            </a:r>
            <a:r>
              <a:rPr lang="en-US" sz="3000" dirty="0" err="1" smtClean="0">
                <a:latin typeface="+mn-lt"/>
                <a:cs typeface="Times New Roman" pitchFamily="18" charset="0"/>
              </a:rPr>
              <a:t>yêu</a:t>
            </a:r>
            <a:r>
              <a:rPr lang="en-US" sz="3000" dirty="0" smtClean="0">
                <a:latin typeface="+mn-lt"/>
                <a:cs typeface="Times New Roman" pitchFamily="18" charset="0"/>
              </a:rPr>
              <a:t> </a:t>
            </a:r>
            <a:r>
              <a:rPr lang="en-US" sz="3000" dirty="0" err="1" smtClean="0">
                <a:latin typeface="+mn-lt"/>
                <a:cs typeface="Times New Roman" pitchFamily="18" charset="0"/>
              </a:rPr>
              <a:t>cầu</a:t>
            </a:r>
            <a:r>
              <a:rPr lang="en-US" sz="3000" dirty="0" smtClean="0">
                <a:latin typeface="+mn-lt"/>
                <a:cs typeface="Times New Roman" pitchFamily="18" charset="0"/>
              </a:rPr>
              <a:t> </a:t>
            </a:r>
            <a:r>
              <a:rPr lang="en-US" sz="3000" dirty="0" err="1" smtClean="0">
                <a:latin typeface="+mn-lt"/>
                <a:cs typeface="Times New Roman" pitchFamily="18" charset="0"/>
              </a:rPr>
              <a:t>của</a:t>
            </a:r>
            <a:r>
              <a:rPr lang="en-US" sz="3000" dirty="0" smtClean="0">
                <a:latin typeface="+mn-lt"/>
                <a:cs typeface="Times New Roman" pitchFamily="18" charset="0"/>
              </a:rPr>
              <a:t> </a:t>
            </a:r>
            <a:r>
              <a:rPr lang="en-US" sz="3000" dirty="0" err="1" smtClean="0">
                <a:latin typeface="+mn-lt"/>
                <a:cs typeface="Times New Roman" pitchFamily="18" charset="0"/>
              </a:rPr>
              <a:t>mạng</a:t>
            </a:r>
            <a:r>
              <a:rPr lang="en-US" sz="3000" dirty="0" smtClean="0">
                <a:latin typeface="+mn-lt"/>
                <a:cs typeface="Times New Roman" pitchFamily="18" charset="0"/>
              </a:rPr>
              <a:t> </a:t>
            </a:r>
            <a:r>
              <a:rPr lang="en-US" sz="3000" dirty="0" err="1" smtClean="0">
                <a:latin typeface="+mn-lt"/>
                <a:cs typeface="Times New Roman" pitchFamily="18" charset="0"/>
              </a:rPr>
              <a:t>cảm</a:t>
            </a:r>
            <a:r>
              <a:rPr lang="en-US" sz="3000" dirty="0" smtClean="0">
                <a:latin typeface="+mn-lt"/>
                <a:cs typeface="Times New Roman" pitchFamily="18" charset="0"/>
              </a:rPr>
              <a:t> </a:t>
            </a:r>
            <a:r>
              <a:rPr lang="en-US" sz="3000" dirty="0" err="1" smtClean="0">
                <a:latin typeface="+mn-lt"/>
                <a:cs typeface="Times New Roman" pitchFamily="18" charset="0"/>
              </a:rPr>
              <a:t>biến</a:t>
            </a:r>
            <a:endParaRPr lang="en-US" sz="3000" dirty="0">
              <a:latin typeface="+mn-lt"/>
              <a:cs typeface="Times New Roman" pitchFamily="18" charset="0"/>
            </a:endParaRPr>
          </a:p>
          <a:p>
            <a:pPr marL="514350" indent="-514350" algn="just" eaLnBrk="1" hangingPunct="1">
              <a:spcBef>
                <a:spcPct val="20000"/>
              </a:spcBef>
              <a:buClr>
                <a:schemeClr val="bg2"/>
              </a:buClr>
              <a:buSzPct val="75000"/>
              <a:buFont typeface="+mj-lt"/>
              <a:buAutoNum type="arabicPeriod"/>
              <a:defRPr/>
            </a:pPr>
            <a:r>
              <a:rPr lang="en-US" sz="3000" dirty="0" err="1" smtClean="0">
                <a:latin typeface="+mn-lt"/>
                <a:cs typeface="Times New Roman" pitchFamily="18" charset="0"/>
              </a:rPr>
              <a:t>Kỹ</a:t>
            </a:r>
            <a:r>
              <a:rPr lang="en-US" sz="3000" dirty="0" smtClean="0">
                <a:latin typeface="+mn-lt"/>
                <a:cs typeface="Times New Roman" pitchFamily="18" charset="0"/>
              </a:rPr>
              <a:t> </a:t>
            </a:r>
            <a:r>
              <a:rPr lang="en-US" sz="3000" dirty="0" err="1" smtClean="0">
                <a:latin typeface="+mn-lt"/>
                <a:cs typeface="Times New Roman" pitchFamily="18" charset="0"/>
              </a:rPr>
              <a:t>thuật</a:t>
            </a:r>
            <a:r>
              <a:rPr lang="en-US" sz="3000" dirty="0" smtClean="0">
                <a:latin typeface="+mn-lt"/>
                <a:cs typeface="Times New Roman" pitchFamily="18" charset="0"/>
              </a:rPr>
              <a:t> </a:t>
            </a:r>
            <a:r>
              <a:rPr lang="en-US" sz="3000" dirty="0" err="1" smtClean="0">
                <a:latin typeface="+mn-lt"/>
                <a:cs typeface="Times New Roman" pitchFamily="18" charset="0"/>
              </a:rPr>
              <a:t>cho</a:t>
            </a:r>
            <a:r>
              <a:rPr lang="en-US" sz="3000" dirty="0" smtClean="0">
                <a:latin typeface="+mn-lt"/>
                <a:cs typeface="Times New Roman" pitchFamily="18" charset="0"/>
              </a:rPr>
              <a:t> </a:t>
            </a:r>
            <a:r>
              <a:rPr lang="en-US" sz="3000" dirty="0" err="1" smtClean="0">
                <a:latin typeface="+mn-lt"/>
                <a:cs typeface="Times New Roman" pitchFamily="18" charset="0"/>
              </a:rPr>
              <a:t>mạng</a:t>
            </a:r>
            <a:r>
              <a:rPr lang="en-US" sz="3000" dirty="0" smtClean="0">
                <a:latin typeface="+mn-lt"/>
                <a:cs typeface="Times New Roman" pitchFamily="18" charset="0"/>
              </a:rPr>
              <a:t> </a:t>
            </a:r>
            <a:r>
              <a:rPr lang="en-US" sz="3000" dirty="0" err="1" smtClean="0">
                <a:latin typeface="+mn-lt"/>
                <a:cs typeface="Times New Roman" pitchFamily="18" charset="0"/>
              </a:rPr>
              <a:t>cảm</a:t>
            </a:r>
            <a:r>
              <a:rPr lang="en-US" sz="3000" dirty="0" smtClean="0">
                <a:latin typeface="+mn-lt"/>
                <a:cs typeface="Times New Roman" pitchFamily="18" charset="0"/>
              </a:rPr>
              <a:t> </a:t>
            </a:r>
            <a:r>
              <a:rPr lang="en-US" sz="3000" dirty="0" err="1" smtClean="0">
                <a:latin typeface="+mn-lt"/>
                <a:cs typeface="Times New Roman" pitchFamily="18" charset="0"/>
              </a:rPr>
              <a:t>biến</a:t>
            </a:r>
            <a:r>
              <a:rPr lang="en-US" sz="3000" dirty="0" smtClean="0">
                <a:latin typeface="+mn-lt"/>
                <a:cs typeface="Times New Roman" pitchFamily="18" charset="0"/>
              </a:rPr>
              <a:t> </a:t>
            </a:r>
            <a:r>
              <a:rPr lang="en-US" sz="3000" dirty="0" err="1" smtClean="0">
                <a:latin typeface="+mn-lt"/>
                <a:cs typeface="Times New Roman" pitchFamily="18" charset="0"/>
              </a:rPr>
              <a:t>không</a:t>
            </a:r>
            <a:r>
              <a:rPr lang="en-US" sz="3000" dirty="0" smtClean="0">
                <a:latin typeface="+mn-lt"/>
                <a:cs typeface="Times New Roman" pitchFamily="18" charset="0"/>
              </a:rPr>
              <a:t> </a:t>
            </a:r>
            <a:r>
              <a:rPr lang="en-US" sz="3000" dirty="0" err="1" smtClean="0">
                <a:latin typeface="+mn-lt"/>
                <a:cs typeface="Times New Roman" pitchFamily="18" charset="0"/>
              </a:rPr>
              <a:t>dây</a:t>
            </a:r>
            <a:endParaRPr lang="en-US" sz="3000" dirty="0" smtClean="0">
              <a:latin typeface="+mn-lt"/>
              <a:cs typeface="Times New Roman" pitchFamily="18" charset="0"/>
            </a:endParaRPr>
          </a:p>
          <a:p>
            <a:pPr marL="514350" indent="-514350" algn="just" eaLnBrk="1" hangingPunct="1">
              <a:spcBef>
                <a:spcPct val="20000"/>
              </a:spcBef>
              <a:buClr>
                <a:schemeClr val="bg2"/>
              </a:buClr>
              <a:buSzPct val="75000"/>
              <a:buFont typeface="+mj-lt"/>
              <a:buAutoNum type="arabicPeriod"/>
              <a:defRPr/>
            </a:pPr>
            <a:r>
              <a:rPr lang="en-US" sz="3000" dirty="0" err="1" smtClean="0">
                <a:latin typeface="+mn-lt"/>
                <a:cs typeface="Times New Roman" pitchFamily="18" charset="0"/>
              </a:rPr>
              <a:t>Ứng</a:t>
            </a:r>
            <a:r>
              <a:rPr lang="en-US" sz="3000" dirty="0" smtClean="0">
                <a:latin typeface="+mn-lt"/>
                <a:cs typeface="Times New Roman" pitchFamily="18" charset="0"/>
              </a:rPr>
              <a:t> </a:t>
            </a:r>
            <a:r>
              <a:rPr lang="en-US" sz="3000" dirty="0" err="1" smtClean="0">
                <a:latin typeface="+mn-lt"/>
                <a:cs typeface="Times New Roman" pitchFamily="18" charset="0"/>
              </a:rPr>
              <a:t>dụng</a:t>
            </a:r>
            <a:endParaRPr lang="en-US" sz="3000" dirty="0" smtClean="0">
              <a:latin typeface="+mn-lt"/>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8</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j-lt"/>
              </a:rPr>
              <a:t>CHƯƠNG 1 – TỔNG QUAN VỀ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a:defRPr/>
            </a:pPr>
            <a:r>
              <a:rPr lang="en-US" sz="2800" dirty="0" err="1" smtClean="0">
                <a:latin typeface="+mn-lt"/>
                <a:cs typeface="Times New Roman" pitchFamily="18" charset="0"/>
              </a:rPr>
              <a:t>Giới</a:t>
            </a:r>
            <a:r>
              <a:rPr lang="en-US" sz="2800" dirty="0" smtClean="0">
                <a:latin typeface="+mn-lt"/>
                <a:cs typeface="Times New Roman" pitchFamily="18" charset="0"/>
              </a:rPr>
              <a:t> </a:t>
            </a:r>
            <a:r>
              <a:rPr lang="en-US" sz="2800" dirty="0" err="1" smtClean="0">
                <a:latin typeface="+mn-lt"/>
                <a:cs typeface="Times New Roman" pitchFamily="18" charset="0"/>
              </a:rPr>
              <a:t>thiệu</a:t>
            </a:r>
            <a:r>
              <a:rPr lang="en-US" sz="2800" dirty="0" smtClean="0">
                <a:latin typeface="+mn-lt"/>
                <a:cs typeface="Times New Roman" pitchFamily="18" charset="0"/>
              </a:rPr>
              <a:t> </a:t>
            </a:r>
            <a:r>
              <a:rPr lang="en-US" sz="2800" dirty="0" err="1" smtClean="0">
                <a:latin typeface="+mn-lt"/>
                <a:cs typeface="Times New Roman" pitchFamily="18" charset="0"/>
              </a:rPr>
              <a:t>chung</a:t>
            </a:r>
            <a:endParaRPr lang="en-US" sz="2800" dirty="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Lịch</a:t>
            </a:r>
            <a:r>
              <a:rPr lang="en-US" sz="2000" dirty="0" smtClean="0">
                <a:latin typeface="+mn-lt"/>
                <a:cs typeface="Times New Roman" pitchFamily="18" charset="0"/>
              </a:rPr>
              <a:t> </a:t>
            </a:r>
            <a:r>
              <a:rPr lang="en-US" sz="2000" dirty="0" err="1" smtClean="0">
                <a:latin typeface="+mn-lt"/>
                <a:cs typeface="Times New Roman" pitchFamily="18" charset="0"/>
              </a:rPr>
              <a:t>sử</a:t>
            </a:r>
            <a:r>
              <a:rPr lang="en-US" sz="2000" dirty="0" smtClean="0">
                <a:latin typeface="+mn-lt"/>
                <a:cs typeface="Times New Roman" pitchFamily="18" charset="0"/>
              </a:rPr>
              <a:t> </a:t>
            </a:r>
            <a:r>
              <a:rPr lang="en-US" sz="2000" dirty="0" err="1" smtClean="0">
                <a:latin typeface="+mn-lt"/>
                <a:cs typeface="Times New Roman" pitchFamily="18" charset="0"/>
              </a:rPr>
              <a:t>mạng</a:t>
            </a:r>
            <a:r>
              <a:rPr lang="en-US" sz="2000" dirty="0" smtClean="0">
                <a:latin typeface="+mn-lt"/>
                <a:cs typeface="Times New Roman" pitchFamily="18" charset="0"/>
              </a:rPr>
              <a:t> </a:t>
            </a:r>
            <a:r>
              <a:rPr lang="en-US" sz="2000" dirty="0" err="1" smtClean="0">
                <a:latin typeface="+mn-lt"/>
                <a:cs typeface="Times New Roman" pitchFamily="18" charset="0"/>
              </a:rPr>
              <a:t>truyền</a:t>
            </a:r>
            <a:r>
              <a:rPr lang="en-US" sz="2000" dirty="0" smtClean="0">
                <a:latin typeface="+mn-lt"/>
                <a:cs typeface="Times New Roman" pitchFamily="18" charset="0"/>
              </a:rPr>
              <a:t> </a:t>
            </a:r>
            <a:r>
              <a:rPr lang="en-US" sz="2000" dirty="0" err="1" smtClean="0">
                <a:latin typeface="+mn-lt"/>
                <a:cs typeface="Times New Roman" pitchFamily="18" charset="0"/>
              </a:rPr>
              <a:t>thông</a:t>
            </a:r>
            <a:r>
              <a:rPr lang="en-US" sz="2000" dirty="0" smtClean="0">
                <a:latin typeface="+mn-lt"/>
                <a:cs typeface="Times New Roman" pitchFamily="18" charset="0"/>
              </a:rPr>
              <a:t> </a:t>
            </a:r>
            <a:r>
              <a:rPr lang="en-US" sz="2000" dirty="0" err="1" smtClean="0">
                <a:latin typeface="+mn-lt"/>
                <a:cs typeface="Times New Roman" pitchFamily="18" charset="0"/>
              </a:rPr>
              <a:t>bắt</a:t>
            </a:r>
            <a:r>
              <a:rPr lang="en-US" sz="2000" dirty="0" smtClean="0">
                <a:latin typeface="+mn-lt"/>
                <a:cs typeface="Times New Roman" pitchFamily="18" charset="0"/>
              </a:rPr>
              <a:t> </a:t>
            </a:r>
            <a:r>
              <a:rPr lang="en-US" sz="2000" dirty="0" err="1" smtClean="0">
                <a:latin typeface="+mn-lt"/>
                <a:cs typeface="Times New Roman" pitchFamily="18" charset="0"/>
              </a:rPr>
              <a:t>đầu</a:t>
            </a:r>
            <a:r>
              <a:rPr lang="en-US" sz="2000" dirty="0" smtClean="0">
                <a:latin typeface="+mn-lt"/>
                <a:cs typeface="Times New Roman" pitchFamily="18" charset="0"/>
              </a:rPr>
              <a:t> </a:t>
            </a:r>
            <a:r>
              <a:rPr lang="en-US" sz="2000" dirty="0" err="1" smtClean="0">
                <a:latin typeface="+mn-lt"/>
                <a:cs typeface="Times New Roman" pitchFamily="18" charset="0"/>
              </a:rPr>
              <a:t>từ</a:t>
            </a:r>
            <a:r>
              <a:rPr lang="en-US" sz="2000" dirty="0" smtClean="0">
                <a:latin typeface="+mn-lt"/>
                <a:cs typeface="Times New Roman" pitchFamily="18" charset="0"/>
              </a:rPr>
              <a:t> </a:t>
            </a:r>
            <a:r>
              <a:rPr lang="en-US" sz="2000" dirty="0" err="1" smtClean="0">
                <a:latin typeface="+mn-lt"/>
                <a:cs typeface="Times New Roman" pitchFamily="18" charset="0"/>
              </a:rPr>
              <a:t>khi</a:t>
            </a:r>
            <a:r>
              <a:rPr lang="en-US" sz="2000" dirty="0" smtClean="0">
                <a:latin typeface="+mn-lt"/>
                <a:cs typeface="Times New Roman" pitchFamily="18" charset="0"/>
              </a:rPr>
              <a:t> con </a:t>
            </a:r>
            <a:r>
              <a:rPr lang="en-US" sz="2000" dirty="0" err="1" smtClean="0">
                <a:latin typeface="+mn-lt"/>
                <a:cs typeface="Times New Roman" pitchFamily="18" charset="0"/>
              </a:rPr>
              <a:t>người</a:t>
            </a:r>
            <a:r>
              <a:rPr lang="en-US" sz="2000" dirty="0" smtClean="0">
                <a:latin typeface="+mn-lt"/>
                <a:cs typeface="Times New Roman" pitchFamily="18" charset="0"/>
              </a:rPr>
              <a:t> </a:t>
            </a:r>
            <a:r>
              <a:rPr lang="en-US" sz="2000" dirty="0" err="1" smtClean="0">
                <a:latin typeface="+mn-lt"/>
                <a:cs typeface="Times New Roman" pitchFamily="18" charset="0"/>
              </a:rPr>
              <a:t>trao</a:t>
            </a:r>
            <a:r>
              <a:rPr lang="en-US" sz="2000" dirty="0" smtClean="0">
                <a:latin typeface="+mn-lt"/>
                <a:cs typeface="Times New Roman" pitchFamily="18" charset="0"/>
              </a:rPr>
              <a:t> </a:t>
            </a:r>
            <a:r>
              <a:rPr lang="en-US" sz="2000" dirty="0" err="1" smtClean="0">
                <a:latin typeface="+mn-lt"/>
                <a:cs typeface="Times New Roman" pitchFamily="18" charset="0"/>
              </a:rPr>
              <a:t>đổi</a:t>
            </a:r>
            <a:r>
              <a:rPr lang="en-US" sz="2000" dirty="0" smtClean="0">
                <a:latin typeface="+mn-lt"/>
                <a:cs typeface="Times New Roman" pitchFamily="18" charset="0"/>
              </a:rPr>
              <a:t> </a:t>
            </a:r>
            <a:r>
              <a:rPr lang="en-US" sz="2000" dirty="0" err="1" smtClean="0">
                <a:latin typeface="+mn-lt"/>
                <a:cs typeface="Times New Roman" pitchFamily="18" charset="0"/>
              </a:rPr>
              <a:t>thông</a:t>
            </a:r>
            <a:r>
              <a:rPr lang="en-US" sz="2000" dirty="0" smtClean="0">
                <a:latin typeface="+mn-lt"/>
                <a:cs typeface="Times New Roman" pitchFamily="18" charset="0"/>
              </a:rPr>
              <a:t> tin </a:t>
            </a:r>
            <a:r>
              <a:rPr lang="en-US" sz="2000" dirty="0" err="1" smtClean="0">
                <a:latin typeface="+mn-lt"/>
                <a:cs typeface="Times New Roman" pitchFamily="18" charset="0"/>
              </a:rPr>
              <a:t>bằng</a:t>
            </a:r>
            <a:r>
              <a:rPr lang="en-US" sz="2000" dirty="0" smtClean="0">
                <a:latin typeface="+mn-lt"/>
                <a:cs typeface="Times New Roman" pitchFamily="18" charset="0"/>
              </a:rPr>
              <a:t> </a:t>
            </a:r>
            <a:r>
              <a:rPr lang="en-US" sz="2000" dirty="0" err="1" smtClean="0">
                <a:latin typeface="+mn-lt"/>
                <a:cs typeface="Times New Roman" pitchFamily="18" charset="0"/>
              </a:rPr>
              <a:t>miệng</a:t>
            </a:r>
            <a:r>
              <a:rPr lang="en-US" sz="2000" dirty="0" smtClean="0">
                <a:latin typeface="+mn-lt"/>
                <a:cs typeface="Times New Roman" pitchFamily="18" charset="0"/>
              </a:rPr>
              <a:t>, </a:t>
            </a:r>
            <a:r>
              <a:rPr lang="en-US" sz="2000" dirty="0" err="1" smtClean="0">
                <a:latin typeface="+mn-lt"/>
                <a:cs typeface="Times New Roman" pitchFamily="18" charset="0"/>
              </a:rPr>
              <a:t>đường</a:t>
            </a:r>
            <a:r>
              <a:rPr lang="en-US" sz="2000" dirty="0" smtClean="0">
                <a:latin typeface="+mn-lt"/>
                <a:cs typeface="Times New Roman" pitchFamily="18" charset="0"/>
              </a:rPr>
              <a:t> </a:t>
            </a:r>
            <a:r>
              <a:rPr lang="en-US" sz="2000" dirty="0" err="1" smtClean="0">
                <a:latin typeface="+mn-lt"/>
                <a:cs typeface="Times New Roman" pitchFamily="18" charset="0"/>
              </a:rPr>
              <a:t>điện</a:t>
            </a:r>
            <a:r>
              <a:rPr lang="en-US" sz="2000" dirty="0" smtClean="0">
                <a:latin typeface="+mn-lt"/>
                <a:cs typeface="Times New Roman" pitchFamily="18" charset="0"/>
              </a:rPr>
              <a:t> … </a:t>
            </a:r>
            <a:r>
              <a:rPr lang="en-US" sz="2000" dirty="0" err="1" smtClean="0">
                <a:latin typeface="+mn-lt"/>
                <a:cs typeface="Times New Roman" pitchFamily="18" charset="0"/>
              </a:rPr>
              <a:t>viễn</a:t>
            </a:r>
            <a:r>
              <a:rPr lang="en-US" sz="2000" dirty="0" smtClean="0">
                <a:latin typeface="+mn-lt"/>
                <a:cs typeface="Times New Roman" pitchFamily="18" charset="0"/>
              </a:rPr>
              <a:t> </a:t>
            </a:r>
            <a:r>
              <a:rPr lang="en-US" sz="2000" dirty="0" err="1" smtClean="0">
                <a:latin typeface="+mn-lt"/>
                <a:cs typeface="Times New Roman" pitchFamily="18" charset="0"/>
              </a:rPr>
              <a:t>thông</a:t>
            </a:r>
            <a:r>
              <a:rPr lang="en-US" sz="2000" dirty="0" smtClean="0">
                <a:latin typeface="+mn-lt"/>
                <a:cs typeface="Times New Roman" pitchFamily="18" charset="0"/>
              </a:rPr>
              <a:t>, internet </a:t>
            </a:r>
            <a:r>
              <a:rPr lang="en-US" sz="2000" dirty="0" err="1" smtClean="0">
                <a:latin typeface="+mn-lt"/>
                <a:cs typeface="Times New Roman" pitchFamily="18" charset="0"/>
              </a:rPr>
              <a:t>hiện</a:t>
            </a:r>
            <a:r>
              <a:rPr lang="en-US" sz="2000" dirty="0" smtClean="0">
                <a:latin typeface="+mn-lt"/>
                <a:cs typeface="Times New Roman" pitchFamily="18" charset="0"/>
              </a:rPr>
              <a:t> nay.</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Phân</a:t>
            </a:r>
            <a:r>
              <a:rPr lang="en-US" sz="2000" dirty="0" smtClean="0">
                <a:latin typeface="+mn-lt"/>
                <a:cs typeface="Times New Roman" pitchFamily="18" charset="0"/>
              </a:rPr>
              <a:t> </a:t>
            </a:r>
            <a:r>
              <a:rPr lang="en-US" sz="2000" dirty="0" err="1" smtClean="0">
                <a:latin typeface="+mn-lt"/>
                <a:cs typeface="Times New Roman" pitchFamily="18" charset="0"/>
              </a:rPr>
              <a:t>loại</a:t>
            </a:r>
            <a:r>
              <a:rPr lang="en-US" sz="2000" dirty="0" smtClean="0">
                <a:latin typeface="+mn-lt"/>
                <a:cs typeface="Times New Roman" pitchFamily="18" charset="0"/>
              </a:rPr>
              <a:t>: </a:t>
            </a:r>
          </a:p>
          <a:p>
            <a:pPr marL="914400" lvl="1" indent="-4572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Phạm</a:t>
            </a:r>
            <a:r>
              <a:rPr lang="en-US" sz="2000" dirty="0" smtClean="0">
                <a:latin typeface="+mn-lt"/>
                <a:cs typeface="Times New Roman" pitchFamily="18" charset="0"/>
              </a:rPr>
              <a:t> vi: PAN, LAN, MAN, WAN</a:t>
            </a:r>
          </a:p>
          <a:p>
            <a:pPr marL="914400" lvl="1" indent="-4572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Cách</a:t>
            </a:r>
            <a:r>
              <a:rPr lang="en-US" sz="2000" dirty="0" smtClean="0">
                <a:latin typeface="+mn-lt"/>
                <a:cs typeface="Times New Roman" pitchFamily="18" charset="0"/>
              </a:rPr>
              <a:t> </a:t>
            </a:r>
            <a:r>
              <a:rPr lang="en-US" sz="2000" dirty="0" err="1" smtClean="0">
                <a:latin typeface="+mn-lt"/>
                <a:cs typeface="Times New Roman" pitchFamily="18" charset="0"/>
              </a:rPr>
              <a:t>kết</a:t>
            </a:r>
            <a:r>
              <a:rPr lang="en-US" sz="2000" dirty="0" smtClean="0">
                <a:latin typeface="+mn-lt"/>
                <a:cs typeface="Times New Roman" pitchFamily="18" charset="0"/>
              </a:rPr>
              <a:t> </a:t>
            </a:r>
            <a:r>
              <a:rPr lang="en-US" sz="2000" dirty="0" err="1" smtClean="0">
                <a:latin typeface="+mn-lt"/>
                <a:cs typeface="Times New Roman" pitchFamily="18" charset="0"/>
              </a:rPr>
              <a:t>nối</a:t>
            </a:r>
            <a:r>
              <a:rPr lang="en-US" sz="2000" dirty="0" smtClean="0">
                <a:latin typeface="+mn-lt"/>
                <a:cs typeface="Times New Roman" pitchFamily="18" charset="0"/>
              </a:rPr>
              <a:t>: Wired Network, Wireless Networks (Wi-Fi, </a:t>
            </a:r>
            <a:r>
              <a:rPr lang="en-US" sz="2000" dirty="0" err="1">
                <a:latin typeface="+mn-lt"/>
                <a:cs typeface="Times New Roman" pitchFamily="18" charset="0"/>
              </a:rPr>
              <a:t>M</a:t>
            </a:r>
            <a:r>
              <a:rPr lang="en-US" sz="2000" dirty="0" err="1" smtClean="0">
                <a:latin typeface="+mn-lt"/>
                <a:cs typeface="Times New Roman" pitchFamily="18" charset="0"/>
              </a:rPr>
              <a:t>ạng</a:t>
            </a:r>
            <a:r>
              <a:rPr lang="en-US" sz="2000" dirty="0" smtClean="0">
                <a:latin typeface="+mn-lt"/>
                <a:cs typeface="Times New Roman" pitchFamily="18" charset="0"/>
              </a:rPr>
              <a:t> di </a:t>
            </a:r>
            <a:r>
              <a:rPr lang="en-US" sz="2000" dirty="0" err="1" smtClean="0">
                <a:latin typeface="+mn-lt"/>
                <a:cs typeface="Times New Roman" pitchFamily="18" charset="0"/>
              </a:rPr>
              <a:t>động</a:t>
            </a:r>
            <a:r>
              <a:rPr lang="en-US" sz="2000" dirty="0" smtClean="0">
                <a:latin typeface="+mn-lt"/>
                <a:cs typeface="Times New Roman" pitchFamily="18" charset="0"/>
              </a:rPr>
              <a:t>, </a:t>
            </a:r>
            <a:r>
              <a:rPr lang="en-US" sz="2000" dirty="0" err="1" smtClean="0">
                <a:latin typeface="+mn-lt"/>
                <a:cs typeface="Times New Roman" pitchFamily="18" charset="0"/>
              </a:rPr>
              <a:t>Mạng</a:t>
            </a:r>
            <a:r>
              <a:rPr lang="en-US" sz="2000" dirty="0" smtClean="0">
                <a:latin typeface="+mn-lt"/>
                <a:cs typeface="Times New Roman" pitchFamily="18" charset="0"/>
              </a:rPr>
              <a:t> </a:t>
            </a:r>
            <a:r>
              <a:rPr lang="en-US" sz="2000" dirty="0" err="1" smtClean="0">
                <a:latin typeface="+mn-lt"/>
                <a:cs typeface="Times New Roman" pitchFamily="18" charset="0"/>
              </a:rPr>
              <a:t>vệ</a:t>
            </a:r>
            <a:r>
              <a:rPr lang="en-US" sz="2000" dirty="0" smtClean="0">
                <a:latin typeface="+mn-lt"/>
                <a:cs typeface="Times New Roman" pitchFamily="18" charset="0"/>
              </a:rPr>
              <a:t> </a:t>
            </a:r>
            <a:r>
              <a:rPr lang="en-US" sz="2000" dirty="0" err="1" smtClean="0">
                <a:latin typeface="+mn-lt"/>
                <a:cs typeface="Times New Roman" pitchFamily="18" charset="0"/>
              </a:rPr>
              <a:t>tinh</a:t>
            </a:r>
            <a:r>
              <a:rPr lang="en-US" sz="2000" dirty="0" smtClean="0">
                <a:latin typeface="+mn-lt"/>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Mục</a:t>
            </a:r>
            <a:r>
              <a:rPr lang="en-US" sz="2000" dirty="0" smtClean="0">
                <a:latin typeface="+mn-lt"/>
                <a:cs typeface="Times New Roman" pitchFamily="18" charset="0"/>
              </a:rPr>
              <a:t> </a:t>
            </a:r>
            <a:r>
              <a:rPr lang="en-US" sz="2000" dirty="0" err="1" smtClean="0">
                <a:latin typeface="+mn-lt"/>
                <a:cs typeface="Times New Roman" pitchFamily="18" charset="0"/>
              </a:rPr>
              <a:t>tiêu</a:t>
            </a:r>
            <a:r>
              <a:rPr lang="en-US" sz="2000" dirty="0" smtClean="0">
                <a:latin typeface="+mn-lt"/>
                <a:cs typeface="Times New Roman" pitchFamily="18" charset="0"/>
              </a:rPr>
              <a:t> </a:t>
            </a:r>
            <a:r>
              <a:rPr lang="en-US" sz="2000" dirty="0" err="1" smtClean="0">
                <a:latin typeface="+mn-lt"/>
                <a:cs typeface="Times New Roman" pitchFamily="18" charset="0"/>
              </a:rPr>
              <a:t>mạng</a:t>
            </a:r>
            <a:r>
              <a:rPr lang="en-US" sz="2000" dirty="0" smtClean="0">
                <a:latin typeface="+mn-lt"/>
                <a:cs typeface="Times New Roman" pitchFamily="18" charset="0"/>
              </a:rPr>
              <a:t>: Public Networks (</a:t>
            </a:r>
            <a:r>
              <a:rPr lang="en-US" sz="2000" dirty="0" err="1" smtClean="0">
                <a:latin typeface="+mn-lt"/>
                <a:cs typeface="Times New Roman" pitchFamily="18" charset="0"/>
              </a:rPr>
              <a:t>Mạng</a:t>
            </a:r>
            <a:r>
              <a:rPr lang="en-US" sz="2000" dirty="0" smtClean="0">
                <a:latin typeface="+mn-lt"/>
                <a:cs typeface="Times New Roman" pitchFamily="18" charset="0"/>
              </a:rPr>
              <a:t> Internet), Private Networks (VPN, LAN, MAN)</a:t>
            </a:r>
          </a:p>
          <a:p>
            <a:pPr marL="914400" lvl="1" indent="-4572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Phân</a:t>
            </a:r>
            <a:r>
              <a:rPr lang="en-US" sz="2000" dirty="0" smtClean="0">
                <a:latin typeface="+mn-lt"/>
                <a:cs typeface="Times New Roman" pitchFamily="18" charset="0"/>
              </a:rPr>
              <a:t> </a:t>
            </a:r>
            <a:r>
              <a:rPr lang="en-US" sz="2000" dirty="0" err="1" smtClean="0">
                <a:latin typeface="+mn-lt"/>
                <a:cs typeface="Times New Roman" pitchFamily="18" charset="0"/>
              </a:rPr>
              <a:t>loại</a:t>
            </a:r>
            <a:r>
              <a:rPr lang="en-US" sz="2000" dirty="0" smtClean="0">
                <a:latin typeface="+mn-lt"/>
                <a:cs typeface="Times New Roman" pitchFamily="18" charset="0"/>
              </a:rPr>
              <a:t> </a:t>
            </a:r>
            <a:r>
              <a:rPr lang="en-US" sz="2000" dirty="0" err="1" smtClean="0">
                <a:latin typeface="+mn-lt"/>
                <a:cs typeface="Times New Roman" pitchFamily="18" charset="0"/>
              </a:rPr>
              <a:t>khác</a:t>
            </a:r>
            <a:r>
              <a:rPr lang="en-US" sz="2000" dirty="0" smtClean="0">
                <a:latin typeface="+mn-lt"/>
                <a:cs typeface="Times New Roman" pitchFamily="18" charset="0"/>
              </a:rPr>
              <a:t>: Ad-hoc Networks, Overlay Networks</a:t>
            </a:r>
          </a:p>
        </p:txBody>
      </p:sp>
    </p:spTree>
    <p:extLst>
      <p:ext uri="{BB962C8B-B14F-4D97-AF65-F5344CB8AC3E}">
        <p14:creationId xmlns:p14="http://schemas.microsoft.com/office/powerpoint/2010/main" val="6275268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9</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j-lt"/>
              </a:rPr>
              <a:t>CHƯƠNG 1 – TỔNG QUAN VỀ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a:defRPr/>
            </a:pPr>
            <a:r>
              <a:rPr lang="en-US" sz="2800" dirty="0" err="1" smtClean="0">
                <a:latin typeface="+mn-lt"/>
                <a:cs typeface="Times New Roman" pitchFamily="18" charset="0"/>
              </a:rPr>
              <a:t>Giới</a:t>
            </a:r>
            <a:r>
              <a:rPr lang="en-US" sz="2800" dirty="0" smtClean="0">
                <a:latin typeface="+mn-lt"/>
                <a:cs typeface="Times New Roman" pitchFamily="18" charset="0"/>
              </a:rPr>
              <a:t> </a:t>
            </a:r>
            <a:r>
              <a:rPr lang="en-US" sz="2800" dirty="0" err="1" smtClean="0">
                <a:latin typeface="+mn-lt"/>
                <a:cs typeface="Times New Roman" pitchFamily="18" charset="0"/>
              </a:rPr>
              <a:t>thiệu</a:t>
            </a:r>
            <a:r>
              <a:rPr lang="en-US" sz="2800" dirty="0" smtClean="0">
                <a:latin typeface="+mn-lt"/>
                <a:cs typeface="Times New Roman" pitchFamily="18" charset="0"/>
              </a:rPr>
              <a:t> </a:t>
            </a:r>
            <a:r>
              <a:rPr lang="en-US" sz="2800" dirty="0" err="1" smtClean="0">
                <a:latin typeface="+mn-lt"/>
                <a:cs typeface="Times New Roman" pitchFamily="18" charset="0"/>
              </a:rPr>
              <a:t>chung</a:t>
            </a:r>
            <a:endParaRPr lang="en-US" sz="2800" dirty="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Trong</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loại</a:t>
            </a:r>
            <a:r>
              <a:rPr lang="en-US" sz="2000" dirty="0" smtClean="0">
                <a:latin typeface="+mn-lt"/>
                <a:cs typeface="Times New Roman" pitchFamily="18" charset="0"/>
              </a:rPr>
              <a:t> </a:t>
            </a:r>
            <a:r>
              <a:rPr lang="en-US" sz="2000" dirty="0" err="1" smtClean="0">
                <a:latin typeface="+mn-lt"/>
                <a:cs typeface="Times New Roman" pitchFamily="18" charset="0"/>
              </a:rPr>
              <a:t>mạng</a:t>
            </a:r>
            <a:r>
              <a:rPr lang="en-US" sz="2000" dirty="0" smtClean="0">
                <a:latin typeface="+mn-lt"/>
                <a:cs typeface="Times New Roman" pitchFamily="18" charset="0"/>
              </a:rPr>
              <a:t> </a:t>
            </a:r>
            <a:r>
              <a:rPr lang="en-US" sz="2000" dirty="0" err="1" smtClean="0">
                <a:latin typeface="+mn-lt"/>
                <a:cs typeface="Times New Roman" pitchFamily="18" charset="0"/>
              </a:rPr>
              <a:t>truyền</a:t>
            </a:r>
            <a:r>
              <a:rPr lang="en-US" sz="2000" dirty="0" smtClean="0">
                <a:latin typeface="+mn-lt"/>
                <a:cs typeface="Times New Roman" pitchFamily="18" charset="0"/>
              </a:rPr>
              <a:t> </a:t>
            </a:r>
            <a:r>
              <a:rPr lang="en-US" sz="2000" dirty="0" err="1" smtClean="0">
                <a:latin typeface="+mn-lt"/>
                <a:cs typeface="Times New Roman" pitchFamily="18" charset="0"/>
              </a:rPr>
              <a:t>thông</a:t>
            </a:r>
            <a:r>
              <a:rPr lang="en-US" sz="2000" dirty="0" smtClean="0">
                <a:latin typeface="+mn-lt"/>
                <a:cs typeface="Times New Roman" pitchFamily="18" charset="0"/>
              </a:rPr>
              <a:t> </a:t>
            </a:r>
            <a:r>
              <a:rPr lang="en-US" sz="2000" dirty="0" err="1" smtClean="0">
                <a:latin typeface="+mn-lt"/>
                <a:cs typeface="Times New Roman" pitchFamily="18" charset="0"/>
              </a:rPr>
              <a:t>hiện</a:t>
            </a:r>
            <a:r>
              <a:rPr lang="en-US" sz="2000" dirty="0" smtClean="0">
                <a:latin typeface="+mn-lt"/>
                <a:cs typeface="Times New Roman" pitchFamily="18" charset="0"/>
              </a:rPr>
              <a:t> nay, </a:t>
            </a:r>
            <a:r>
              <a:rPr lang="en-US" sz="2000" dirty="0" err="1" smtClean="0">
                <a:latin typeface="+mn-lt"/>
                <a:cs typeface="Times New Roman" pitchFamily="18" charset="0"/>
              </a:rPr>
              <a:t>mạng</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xuất</a:t>
            </a:r>
            <a:r>
              <a:rPr lang="en-US" sz="2000" dirty="0" smtClean="0">
                <a:latin typeface="+mn-lt"/>
                <a:cs typeface="Times New Roman" pitchFamily="18" charset="0"/>
              </a:rPr>
              <a:t> </a:t>
            </a:r>
            <a:r>
              <a:rPr lang="en-US" sz="2000" dirty="0" err="1" smtClean="0">
                <a:latin typeface="+mn-lt"/>
                <a:cs typeface="Times New Roman" pitchFamily="18" charset="0"/>
              </a:rPr>
              <a:t>hiện</a:t>
            </a:r>
            <a:r>
              <a:rPr lang="en-US" sz="2000" dirty="0" smtClean="0">
                <a:latin typeface="+mn-lt"/>
                <a:cs typeface="Times New Roman" pitchFamily="18" charset="0"/>
              </a:rPr>
              <a:t> </a:t>
            </a:r>
            <a:r>
              <a:rPr lang="en-US" sz="2000" dirty="0" err="1" smtClean="0">
                <a:latin typeface="+mn-lt"/>
                <a:cs typeface="Times New Roman" pitchFamily="18" charset="0"/>
              </a:rPr>
              <a:t>như</a:t>
            </a:r>
            <a:r>
              <a:rPr lang="en-US" sz="2000" dirty="0" smtClean="0">
                <a:latin typeface="+mn-lt"/>
                <a:cs typeface="Times New Roman" pitchFamily="18" charset="0"/>
              </a:rPr>
              <a:t> </a:t>
            </a:r>
            <a:r>
              <a:rPr lang="en-US" sz="2000" dirty="0" err="1" smtClean="0">
                <a:latin typeface="+mn-lt"/>
                <a:cs typeface="Times New Roman" pitchFamily="18" charset="0"/>
              </a:rPr>
              <a:t>thế</a:t>
            </a:r>
            <a:r>
              <a:rPr lang="en-US" sz="2000" dirty="0" smtClean="0">
                <a:latin typeface="+mn-lt"/>
                <a:cs typeface="Times New Roman" pitchFamily="18" charset="0"/>
              </a:rPr>
              <a:t> </a:t>
            </a:r>
            <a:r>
              <a:rPr lang="en-US" sz="2000" dirty="0" err="1" smtClean="0">
                <a:latin typeface="+mn-lt"/>
                <a:cs typeface="Times New Roman" pitchFamily="18" charset="0"/>
              </a:rPr>
              <a:t>nào</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endParaRPr lang="en-US" sz="2000" dirty="0" smtClean="0">
              <a:latin typeface="+mn-lt"/>
              <a:cs typeface="Times New Roman" pitchFamily="18" charset="0"/>
            </a:endParaRPr>
          </a:p>
        </p:txBody>
      </p:sp>
      <p:sp>
        <p:nvSpPr>
          <p:cNvPr id="2" name="Oval 1"/>
          <p:cNvSpPr/>
          <p:nvPr/>
        </p:nvSpPr>
        <p:spPr bwMode="auto">
          <a:xfrm>
            <a:off x="2286000" y="2819400"/>
            <a:ext cx="4876800" cy="2895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err="1" smtClean="0">
                <a:ln>
                  <a:noFill/>
                </a:ln>
                <a:solidFill>
                  <a:schemeClr val="tx1"/>
                </a:solidFill>
                <a:effectLst/>
                <a:latin typeface="+mn-lt"/>
              </a:rPr>
              <a:t>Tại</a:t>
            </a:r>
            <a:r>
              <a:rPr kumimoji="0" lang="en-US" sz="2800" b="0" i="0" u="none" strike="noStrike" cap="none" normalizeH="0" dirty="0" smtClean="0">
                <a:ln>
                  <a:noFill/>
                </a:ln>
                <a:solidFill>
                  <a:schemeClr val="tx1"/>
                </a:solidFill>
                <a:effectLst/>
                <a:latin typeface="+mn-lt"/>
              </a:rPr>
              <a:t> </a:t>
            </a:r>
            <a:r>
              <a:rPr kumimoji="0" lang="en-US" sz="2800" b="0" i="0" u="none" strike="noStrike" cap="none" normalizeH="0" dirty="0" err="1" smtClean="0">
                <a:ln>
                  <a:noFill/>
                </a:ln>
                <a:solidFill>
                  <a:schemeClr val="tx1"/>
                </a:solidFill>
                <a:effectLst/>
                <a:latin typeface="+mn-lt"/>
              </a:rPr>
              <a:t>sao</a:t>
            </a:r>
            <a:r>
              <a:rPr kumimoji="0" lang="en-US" sz="2800" b="0" i="0" u="none" strike="noStrike" cap="none" normalizeH="0" dirty="0" smtClean="0">
                <a:ln>
                  <a:noFill/>
                </a:ln>
                <a:solidFill>
                  <a:schemeClr val="tx1"/>
                </a:solidFill>
                <a:effectLst/>
                <a:latin typeface="+mn-lt"/>
              </a:rPr>
              <a:t> </a:t>
            </a:r>
            <a:r>
              <a:rPr kumimoji="0" lang="en-US" sz="2800" b="0" i="0" u="none" strike="noStrike" cap="none" normalizeH="0" dirty="0" err="1" smtClean="0">
                <a:ln>
                  <a:noFill/>
                </a:ln>
                <a:solidFill>
                  <a:schemeClr val="tx1"/>
                </a:solidFill>
                <a:effectLst/>
                <a:latin typeface="+mn-lt"/>
              </a:rPr>
              <a:t>mạng</a:t>
            </a:r>
            <a:r>
              <a:rPr kumimoji="0" lang="en-US" sz="2800" b="0" i="0" u="none" strike="noStrike" cap="none" normalizeH="0" dirty="0" smtClean="0">
                <a:ln>
                  <a:noFill/>
                </a:ln>
                <a:solidFill>
                  <a:schemeClr val="tx1"/>
                </a:solidFill>
                <a:effectLst/>
                <a:latin typeface="+mn-lt"/>
              </a:rPr>
              <a:t> </a:t>
            </a:r>
            <a:r>
              <a:rPr kumimoji="0" lang="en-US" sz="2800" b="0" i="0" u="none" strike="noStrike" cap="none" normalizeH="0" dirty="0" err="1" smtClean="0">
                <a:ln>
                  <a:noFill/>
                </a:ln>
                <a:solidFill>
                  <a:schemeClr val="tx1"/>
                </a:solidFill>
                <a:effectLst/>
                <a:latin typeface="+mn-lt"/>
              </a:rPr>
              <a:t>cảm</a:t>
            </a:r>
            <a:r>
              <a:rPr kumimoji="0" lang="en-US" sz="2800" b="0" i="0" u="none" strike="noStrike" cap="none" normalizeH="0" dirty="0" smtClean="0">
                <a:ln>
                  <a:noFill/>
                </a:ln>
                <a:solidFill>
                  <a:schemeClr val="tx1"/>
                </a:solidFill>
                <a:effectLst/>
                <a:latin typeface="+mn-lt"/>
              </a:rPr>
              <a:t> </a:t>
            </a:r>
            <a:r>
              <a:rPr kumimoji="0" lang="en-US" sz="2800" b="0" i="0" u="none" strike="noStrike" cap="none" normalizeH="0" dirty="0" err="1" smtClean="0">
                <a:ln>
                  <a:noFill/>
                </a:ln>
                <a:solidFill>
                  <a:schemeClr val="tx1"/>
                </a:solidFill>
                <a:effectLst/>
                <a:latin typeface="+mn-lt"/>
              </a:rPr>
              <a:t>biến</a:t>
            </a:r>
            <a:r>
              <a:rPr kumimoji="0" lang="en-US" sz="2800" b="0" i="0" u="none" strike="noStrike" cap="none" normalizeH="0" dirty="0" smtClean="0">
                <a:ln>
                  <a:noFill/>
                </a:ln>
                <a:solidFill>
                  <a:schemeClr val="tx1"/>
                </a:solidFill>
                <a:effectLst/>
                <a:latin typeface="+mn-lt"/>
              </a:rPr>
              <a:t> </a:t>
            </a:r>
            <a:r>
              <a:rPr kumimoji="0" lang="en-US" sz="2800" b="0" i="0" u="none" strike="noStrike" cap="none" normalizeH="0" dirty="0" err="1" smtClean="0">
                <a:ln>
                  <a:noFill/>
                </a:ln>
                <a:solidFill>
                  <a:schemeClr val="tx1"/>
                </a:solidFill>
                <a:effectLst/>
                <a:latin typeface="+mn-lt"/>
              </a:rPr>
              <a:t>ra</a:t>
            </a:r>
            <a:r>
              <a:rPr kumimoji="0" lang="en-US" sz="2800" b="0" i="0" u="none" strike="noStrike" cap="none" normalizeH="0" dirty="0" smtClean="0">
                <a:ln>
                  <a:noFill/>
                </a:ln>
                <a:solidFill>
                  <a:schemeClr val="tx1"/>
                </a:solidFill>
                <a:effectLst/>
                <a:latin typeface="+mn-lt"/>
              </a:rPr>
              <a:t> </a:t>
            </a:r>
            <a:r>
              <a:rPr kumimoji="0" lang="en-US" sz="2800" b="0" i="0" u="none" strike="noStrike" cap="none" normalizeH="0" dirty="0" err="1" smtClean="0">
                <a:ln>
                  <a:noFill/>
                </a:ln>
                <a:solidFill>
                  <a:schemeClr val="tx1"/>
                </a:solidFill>
                <a:effectLst/>
                <a:latin typeface="+mn-lt"/>
              </a:rPr>
              <a:t>đời</a:t>
            </a:r>
            <a:r>
              <a:rPr kumimoji="0" lang="en-US" sz="2800" b="0" i="0" u="none" strike="noStrike" cap="none" normalizeH="0" dirty="0" smtClean="0">
                <a:ln>
                  <a:noFill/>
                </a:ln>
                <a:solidFill>
                  <a:schemeClr val="tx1"/>
                </a:solidFill>
                <a:effectLst/>
                <a:latin typeface="+mn-lt"/>
              </a:rPr>
              <a:t>?</a:t>
            </a:r>
          </a:p>
          <a:p>
            <a:pPr marL="0" marR="0" indent="0" algn="ctr" defTabSz="914400" rtl="0" eaLnBrk="0" fontAlgn="base" latinLnBrk="0" hangingPunct="0">
              <a:lnSpc>
                <a:spcPct val="100000"/>
              </a:lnSpc>
              <a:spcBef>
                <a:spcPct val="0"/>
              </a:spcBef>
              <a:spcAft>
                <a:spcPct val="0"/>
              </a:spcAft>
              <a:buClrTx/>
              <a:buSzTx/>
              <a:buFontTx/>
              <a:buNone/>
              <a:tabLst/>
            </a:pPr>
            <a:r>
              <a:rPr lang="en-US" sz="2800" baseline="0" dirty="0" err="1" smtClean="0">
                <a:latin typeface="+mn-lt"/>
              </a:rPr>
              <a:t>Tại</a:t>
            </a:r>
            <a:r>
              <a:rPr lang="en-US" sz="2800" dirty="0" smtClean="0">
                <a:latin typeface="+mn-lt"/>
              </a:rPr>
              <a:t> </a:t>
            </a:r>
            <a:r>
              <a:rPr lang="en-US" sz="2800" dirty="0" err="1" smtClean="0">
                <a:latin typeface="+mn-lt"/>
              </a:rPr>
              <a:t>sao</a:t>
            </a:r>
            <a:r>
              <a:rPr lang="en-US" sz="2800" dirty="0" smtClean="0">
                <a:latin typeface="+mn-lt"/>
              </a:rPr>
              <a:t> </a:t>
            </a:r>
            <a:r>
              <a:rPr lang="en-US" sz="2800" dirty="0" err="1" smtClean="0">
                <a:latin typeface="+mn-lt"/>
              </a:rPr>
              <a:t>lại</a:t>
            </a:r>
            <a:r>
              <a:rPr lang="en-US" sz="2800" dirty="0" smtClean="0">
                <a:latin typeface="+mn-lt"/>
              </a:rPr>
              <a:t> </a:t>
            </a:r>
            <a:r>
              <a:rPr lang="en-US" sz="2800" dirty="0" err="1" smtClean="0">
                <a:latin typeface="+mn-lt"/>
              </a:rPr>
              <a:t>mạng</a:t>
            </a:r>
            <a:r>
              <a:rPr lang="en-US" sz="2800" dirty="0" smtClean="0">
                <a:latin typeface="+mn-lt"/>
              </a:rPr>
              <a:t> </a:t>
            </a:r>
            <a:r>
              <a:rPr lang="en-US" sz="2800" dirty="0" err="1" smtClean="0">
                <a:latin typeface="+mn-lt"/>
              </a:rPr>
              <a:t>cảm</a:t>
            </a:r>
            <a:r>
              <a:rPr lang="en-US" sz="2800" dirty="0" smtClean="0">
                <a:latin typeface="+mn-lt"/>
              </a:rPr>
              <a:t> </a:t>
            </a:r>
            <a:r>
              <a:rPr lang="en-US" sz="2800" dirty="0" err="1" smtClean="0">
                <a:latin typeface="+mn-lt"/>
              </a:rPr>
              <a:t>biến</a:t>
            </a:r>
            <a:r>
              <a:rPr lang="en-US" sz="2800" dirty="0" smtClean="0">
                <a:latin typeface="+mn-lt"/>
              </a:rPr>
              <a:t>?</a:t>
            </a:r>
            <a:endParaRPr kumimoji="0" lang="en-US" sz="2800"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3049731462"/>
      </p:ext>
    </p:extLst>
  </p:cSld>
  <p:clrMapOvr>
    <a:masterClrMapping/>
  </p:clrMapOvr>
  <p:timing>
    <p:tnLst>
      <p:par>
        <p:cTn id="1" dur="indefinite" restart="never" nodeType="tmRoot"/>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33165</TotalTime>
  <Words>4352</Words>
  <Application>Microsoft Office PowerPoint</Application>
  <PresentationFormat>On-screen Show (4:3)</PresentationFormat>
  <Paragraphs>429</Paragraphs>
  <Slides>48</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Arial Black</vt:lpstr>
      <vt:lpstr>Symbol</vt:lpstr>
      <vt:lpstr>Tahoma</vt:lpstr>
      <vt:lpstr>Times New Roman</vt:lpstr>
      <vt:lpstr>Wingdings</vt:lpstr>
      <vt:lpstr>Pixel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Chuong 1 - GIOI THIEU CHUNG</dc:title>
  <dc:creator>Tien</dc:creator>
  <cp:lastModifiedBy>Microsoft account</cp:lastModifiedBy>
  <cp:revision>723</cp:revision>
  <dcterms:created xsi:type="dcterms:W3CDTF">2004-08-26T02:35:59Z</dcterms:created>
  <dcterms:modified xsi:type="dcterms:W3CDTF">2023-09-16T13:50:16Z</dcterms:modified>
</cp:coreProperties>
</file>