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387" r:id="rId2"/>
    <p:sldId id="388" r:id="rId3"/>
    <p:sldId id="316" r:id="rId4"/>
    <p:sldId id="400" r:id="rId5"/>
    <p:sldId id="461" r:id="rId6"/>
    <p:sldId id="462" r:id="rId7"/>
    <p:sldId id="389" r:id="rId8"/>
    <p:sldId id="443" r:id="rId9"/>
    <p:sldId id="447" r:id="rId10"/>
    <p:sldId id="444" r:id="rId11"/>
    <p:sldId id="446" r:id="rId12"/>
    <p:sldId id="411" r:id="rId13"/>
    <p:sldId id="449" r:id="rId14"/>
    <p:sldId id="441" r:id="rId15"/>
    <p:sldId id="440" r:id="rId16"/>
    <p:sldId id="390" r:id="rId17"/>
    <p:sldId id="438" r:id="rId18"/>
    <p:sldId id="401" r:id="rId19"/>
    <p:sldId id="439" r:id="rId20"/>
    <p:sldId id="394" r:id="rId21"/>
    <p:sldId id="427" r:id="rId22"/>
    <p:sldId id="442" r:id="rId23"/>
    <p:sldId id="413" r:id="rId24"/>
    <p:sldId id="412" r:id="rId25"/>
    <p:sldId id="402" r:id="rId26"/>
    <p:sldId id="414" r:id="rId27"/>
    <p:sldId id="450" r:id="rId28"/>
    <p:sldId id="452" r:id="rId29"/>
    <p:sldId id="451" r:id="rId30"/>
    <p:sldId id="415" r:id="rId31"/>
    <p:sldId id="418" r:id="rId32"/>
    <p:sldId id="419" r:id="rId33"/>
    <p:sldId id="453" r:id="rId34"/>
    <p:sldId id="420" r:id="rId35"/>
    <p:sldId id="421" r:id="rId36"/>
    <p:sldId id="422" r:id="rId37"/>
    <p:sldId id="423" r:id="rId38"/>
    <p:sldId id="416" r:id="rId39"/>
    <p:sldId id="424" r:id="rId40"/>
    <p:sldId id="417" r:id="rId41"/>
    <p:sldId id="425" r:id="rId42"/>
    <p:sldId id="403" r:id="rId43"/>
    <p:sldId id="454" r:id="rId44"/>
    <p:sldId id="426" r:id="rId45"/>
    <p:sldId id="392" r:id="rId46"/>
    <p:sldId id="405" r:id="rId47"/>
    <p:sldId id="428" r:id="rId48"/>
    <p:sldId id="406" r:id="rId49"/>
    <p:sldId id="429" r:id="rId50"/>
    <p:sldId id="430" r:id="rId51"/>
    <p:sldId id="431" r:id="rId52"/>
    <p:sldId id="432" r:id="rId53"/>
    <p:sldId id="433" r:id="rId54"/>
    <p:sldId id="407" r:id="rId55"/>
    <p:sldId id="434" r:id="rId56"/>
    <p:sldId id="459" r:id="rId57"/>
    <p:sldId id="393" r:id="rId58"/>
    <p:sldId id="435" r:id="rId59"/>
    <p:sldId id="437" r:id="rId60"/>
    <p:sldId id="436" r:id="rId61"/>
    <p:sldId id="456" r:id="rId62"/>
    <p:sldId id="408" r:id="rId63"/>
    <p:sldId id="457" r:id="rId64"/>
    <p:sldId id="460" r:id="rId6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99"/>
    <a:srgbClr val="66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217" autoAdjust="0"/>
  </p:normalViewPr>
  <p:slideViewPr>
    <p:cSldViewPr>
      <p:cViewPr varScale="1">
        <p:scale>
          <a:sx n="93" d="100"/>
          <a:sy n="93" d="100"/>
        </p:scale>
        <p:origin x="21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D9A5BDD-F2E3-4FF6-A9B2-F2BA0EFD87E6}" type="datetimeFigureOut">
              <a:rPr lang="en-US" smtClean="0"/>
              <a:pPr/>
              <a:t>9/15/2023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37CE0AD-1617-436C-A029-28580F89C6F7}" type="slidenum">
              <a:rPr lang="en-US" smtClean="0"/>
              <a:pPr/>
              <a:t>‹#›</a:t>
            </a:fld>
            <a:endParaRPr lang="en-US"/>
          </a:p>
        </p:txBody>
      </p:sp>
    </p:spTree>
    <p:extLst>
      <p:ext uri="{BB962C8B-B14F-4D97-AF65-F5344CB8AC3E}">
        <p14:creationId xmlns:p14="http://schemas.microsoft.com/office/powerpoint/2010/main" val="1330833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52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53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charset="0"/>
              </a:defRPr>
            </a:lvl1pPr>
          </a:lstStyle>
          <a:p>
            <a:pPr>
              <a:defRPr/>
            </a:pPr>
            <a:fld id="{837FF45A-B02B-4A27-8D5F-459F77A6A5AF}" type="slidenum">
              <a:rPr lang="en-US"/>
              <a:pPr>
                <a:defRPr/>
              </a:pPr>
              <a:t>‹#›</a:t>
            </a:fld>
            <a:endParaRPr lang="en-US"/>
          </a:p>
        </p:txBody>
      </p:sp>
    </p:spTree>
    <p:extLst>
      <p:ext uri="{BB962C8B-B14F-4D97-AF65-F5344CB8AC3E}">
        <p14:creationId xmlns:p14="http://schemas.microsoft.com/office/powerpoint/2010/main" val="975155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4</a:t>
            </a:fld>
            <a:endParaRPr lang="en-US"/>
          </a:p>
        </p:txBody>
      </p:sp>
    </p:spTree>
    <p:extLst>
      <p:ext uri="{BB962C8B-B14F-4D97-AF65-F5344CB8AC3E}">
        <p14:creationId xmlns:p14="http://schemas.microsoft.com/office/powerpoint/2010/main" val="128212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13</a:t>
            </a:fld>
            <a:endParaRPr lang="en-US"/>
          </a:p>
        </p:txBody>
      </p:sp>
    </p:spTree>
    <p:extLst>
      <p:ext uri="{BB962C8B-B14F-4D97-AF65-F5344CB8AC3E}">
        <p14:creationId xmlns:p14="http://schemas.microsoft.com/office/powerpoint/2010/main" val="358366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14</a:t>
            </a:fld>
            <a:endParaRPr lang="en-US"/>
          </a:p>
        </p:txBody>
      </p:sp>
    </p:spTree>
    <p:extLst>
      <p:ext uri="{BB962C8B-B14F-4D97-AF65-F5344CB8AC3E}">
        <p14:creationId xmlns:p14="http://schemas.microsoft.com/office/powerpoint/2010/main" val="3398219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15</a:t>
            </a:fld>
            <a:endParaRPr lang="en-US"/>
          </a:p>
        </p:txBody>
      </p:sp>
    </p:spTree>
    <p:extLst>
      <p:ext uri="{BB962C8B-B14F-4D97-AF65-F5344CB8AC3E}">
        <p14:creationId xmlns:p14="http://schemas.microsoft.com/office/powerpoint/2010/main" val="3551406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16</a:t>
            </a:fld>
            <a:endParaRPr lang="en-US"/>
          </a:p>
        </p:txBody>
      </p:sp>
    </p:spTree>
    <p:extLst>
      <p:ext uri="{BB962C8B-B14F-4D97-AF65-F5344CB8AC3E}">
        <p14:creationId xmlns:p14="http://schemas.microsoft.com/office/powerpoint/2010/main" val="2442716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17</a:t>
            </a:fld>
            <a:endParaRPr lang="en-US"/>
          </a:p>
        </p:txBody>
      </p:sp>
    </p:spTree>
    <p:extLst>
      <p:ext uri="{BB962C8B-B14F-4D97-AF65-F5344CB8AC3E}">
        <p14:creationId xmlns:p14="http://schemas.microsoft.com/office/powerpoint/2010/main" val="2851726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18</a:t>
            </a:fld>
            <a:endParaRPr lang="en-US"/>
          </a:p>
        </p:txBody>
      </p:sp>
    </p:spTree>
    <p:extLst>
      <p:ext uri="{BB962C8B-B14F-4D97-AF65-F5344CB8AC3E}">
        <p14:creationId xmlns:p14="http://schemas.microsoft.com/office/powerpoint/2010/main" val="336804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19</a:t>
            </a:fld>
            <a:endParaRPr lang="en-US"/>
          </a:p>
        </p:txBody>
      </p:sp>
    </p:spTree>
    <p:extLst>
      <p:ext uri="{BB962C8B-B14F-4D97-AF65-F5344CB8AC3E}">
        <p14:creationId xmlns:p14="http://schemas.microsoft.com/office/powerpoint/2010/main" val="2805159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20</a:t>
            </a:fld>
            <a:endParaRPr lang="en-US"/>
          </a:p>
        </p:txBody>
      </p:sp>
    </p:spTree>
    <p:extLst>
      <p:ext uri="{BB962C8B-B14F-4D97-AF65-F5344CB8AC3E}">
        <p14:creationId xmlns:p14="http://schemas.microsoft.com/office/powerpoint/2010/main" val="3862585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22</a:t>
            </a:fld>
            <a:endParaRPr lang="en-US"/>
          </a:p>
        </p:txBody>
      </p:sp>
    </p:spTree>
    <p:extLst>
      <p:ext uri="{BB962C8B-B14F-4D97-AF65-F5344CB8AC3E}">
        <p14:creationId xmlns:p14="http://schemas.microsoft.com/office/powerpoint/2010/main" val="2902993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25</a:t>
            </a:fld>
            <a:endParaRPr lang="en-US"/>
          </a:p>
        </p:txBody>
      </p:sp>
    </p:spTree>
    <p:extLst>
      <p:ext uri="{BB962C8B-B14F-4D97-AF65-F5344CB8AC3E}">
        <p14:creationId xmlns:p14="http://schemas.microsoft.com/office/powerpoint/2010/main" val="135777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5</a:t>
            </a:fld>
            <a:endParaRPr lang="en-US"/>
          </a:p>
        </p:txBody>
      </p:sp>
    </p:spTree>
    <p:extLst>
      <p:ext uri="{BB962C8B-B14F-4D97-AF65-F5344CB8AC3E}">
        <p14:creationId xmlns:p14="http://schemas.microsoft.com/office/powerpoint/2010/main" val="2224356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28</a:t>
            </a:fld>
            <a:endParaRPr lang="en-US"/>
          </a:p>
        </p:txBody>
      </p:sp>
    </p:spTree>
    <p:extLst>
      <p:ext uri="{BB962C8B-B14F-4D97-AF65-F5344CB8AC3E}">
        <p14:creationId xmlns:p14="http://schemas.microsoft.com/office/powerpoint/2010/main" val="4271665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30</a:t>
            </a:fld>
            <a:endParaRPr lang="en-US"/>
          </a:p>
        </p:txBody>
      </p:sp>
    </p:spTree>
    <p:extLst>
      <p:ext uri="{BB962C8B-B14F-4D97-AF65-F5344CB8AC3E}">
        <p14:creationId xmlns:p14="http://schemas.microsoft.com/office/powerpoint/2010/main" val="1232516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31</a:t>
            </a:fld>
            <a:endParaRPr lang="en-US"/>
          </a:p>
        </p:txBody>
      </p:sp>
    </p:spTree>
    <p:extLst>
      <p:ext uri="{BB962C8B-B14F-4D97-AF65-F5344CB8AC3E}">
        <p14:creationId xmlns:p14="http://schemas.microsoft.com/office/powerpoint/2010/main" val="1825552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40</a:t>
            </a:fld>
            <a:endParaRPr lang="en-US"/>
          </a:p>
        </p:txBody>
      </p:sp>
    </p:spTree>
    <p:extLst>
      <p:ext uri="{BB962C8B-B14F-4D97-AF65-F5344CB8AC3E}">
        <p14:creationId xmlns:p14="http://schemas.microsoft.com/office/powerpoint/2010/main" val="2427559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45</a:t>
            </a:fld>
            <a:endParaRPr lang="en-US"/>
          </a:p>
        </p:txBody>
      </p:sp>
    </p:spTree>
    <p:extLst>
      <p:ext uri="{BB962C8B-B14F-4D97-AF65-F5344CB8AC3E}">
        <p14:creationId xmlns:p14="http://schemas.microsoft.com/office/powerpoint/2010/main" val="1902282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46</a:t>
            </a:fld>
            <a:endParaRPr lang="en-US"/>
          </a:p>
        </p:txBody>
      </p:sp>
    </p:spTree>
    <p:extLst>
      <p:ext uri="{BB962C8B-B14F-4D97-AF65-F5344CB8AC3E}">
        <p14:creationId xmlns:p14="http://schemas.microsoft.com/office/powerpoint/2010/main" val="1180054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47</a:t>
            </a:fld>
            <a:endParaRPr lang="en-US"/>
          </a:p>
        </p:txBody>
      </p:sp>
    </p:spTree>
    <p:extLst>
      <p:ext uri="{BB962C8B-B14F-4D97-AF65-F5344CB8AC3E}">
        <p14:creationId xmlns:p14="http://schemas.microsoft.com/office/powerpoint/2010/main" val="141539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48</a:t>
            </a:fld>
            <a:endParaRPr lang="en-US"/>
          </a:p>
        </p:txBody>
      </p:sp>
    </p:spTree>
    <p:extLst>
      <p:ext uri="{BB962C8B-B14F-4D97-AF65-F5344CB8AC3E}">
        <p14:creationId xmlns:p14="http://schemas.microsoft.com/office/powerpoint/2010/main" val="2303987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49</a:t>
            </a:fld>
            <a:endParaRPr lang="en-US"/>
          </a:p>
        </p:txBody>
      </p:sp>
    </p:spTree>
    <p:extLst>
      <p:ext uri="{BB962C8B-B14F-4D97-AF65-F5344CB8AC3E}">
        <p14:creationId xmlns:p14="http://schemas.microsoft.com/office/powerpoint/2010/main" val="26211513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50</a:t>
            </a:fld>
            <a:endParaRPr lang="en-US"/>
          </a:p>
        </p:txBody>
      </p:sp>
    </p:spTree>
    <p:extLst>
      <p:ext uri="{BB962C8B-B14F-4D97-AF65-F5344CB8AC3E}">
        <p14:creationId xmlns:p14="http://schemas.microsoft.com/office/powerpoint/2010/main" val="287314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6</a:t>
            </a:fld>
            <a:endParaRPr lang="en-US"/>
          </a:p>
        </p:txBody>
      </p:sp>
    </p:spTree>
    <p:extLst>
      <p:ext uri="{BB962C8B-B14F-4D97-AF65-F5344CB8AC3E}">
        <p14:creationId xmlns:p14="http://schemas.microsoft.com/office/powerpoint/2010/main" val="642716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51</a:t>
            </a:fld>
            <a:endParaRPr lang="en-US"/>
          </a:p>
        </p:txBody>
      </p:sp>
    </p:spTree>
    <p:extLst>
      <p:ext uri="{BB962C8B-B14F-4D97-AF65-F5344CB8AC3E}">
        <p14:creationId xmlns:p14="http://schemas.microsoft.com/office/powerpoint/2010/main" val="3310399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52</a:t>
            </a:fld>
            <a:endParaRPr lang="en-US"/>
          </a:p>
        </p:txBody>
      </p:sp>
    </p:spTree>
    <p:extLst>
      <p:ext uri="{BB962C8B-B14F-4D97-AF65-F5344CB8AC3E}">
        <p14:creationId xmlns:p14="http://schemas.microsoft.com/office/powerpoint/2010/main" val="3381279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53</a:t>
            </a:fld>
            <a:endParaRPr lang="en-US"/>
          </a:p>
        </p:txBody>
      </p:sp>
    </p:spTree>
    <p:extLst>
      <p:ext uri="{BB962C8B-B14F-4D97-AF65-F5344CB8AC3E}">
        <p14:creationId xmlns:p14="http://schemas.microsoft.com/office/powerpoint/2010/main" val="18273975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54</a:t>
            </a:fld>
            <a:endParaRPr lang="en-US"/>
          </a:p>
        </p:txBody>
      </p:sp>
    </p:spTree>
    <p:extLst>
      <p:ext uri="{BB962C8B-B14F-4D97-AF65-F5344CB8AC3E}">
        <p14:creationId xmlns:p14="http://schemas.microsoft.com/office/powerpoint/2010/main" val="517590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55</a:t>
            </a:fld>
            <a:endParaRPr lang="en-US"/>
          </a:p>
        </p:txBody>
      </p:sp>
    </p:spTree>
    <p:extLst>
      <p:ext uri="{BB962C8B-B14F-4D97-AF65-F5344CB8AC3E}">
        <p14:creationId xmlns:p14="http://schemas.microsoft.com/office/powerpoint/2010/main" val="4214965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57</a:t>
            </a:fld>
            <a:endParaRPr lang="en-US"/>
          </a:p>
        </p:txBody>
      </p:sp>
    </p:spTree>
    <p:extLst>
      <p:ext uri="{BB962C8B-B14F-4D97-AF65-F5344CB8AC3E}">
        <p14:creationId xmlns:p14="http://schemas.microsoft.com/office/powerpoint/2010/main" val="9165006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58</a:t>
            </a:fld>
            <a:endParaRPr lang="en-US"/>
          </a:p>
        </p:txBody>
      </p:sp>
    </p:spTree>
    <p:extLst>
      <p:ext uri="{BB962C8B-B14F-4D97-AF65-F5344CB8AC3E}">
        <p14:creationId xmlns:p14="http://schemas.microsoft.com/office/powerpoint/2010/main" val="24713619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59</a:t>
            </a:fld>
            <a:endParaRPr lang="en-US"/>
          </a:p>
        </p:txBody>
      </p:sp>
    </p:spTree>
    <p:extLst>
      <p:ext uri="{BB962C8B-B14F-4D97-AF65-F5344CB8AC3E}">
        <p14:creationId xmlns:p14="http://schemas.microsoft.com/office/powerpoint/2010/main" val="211878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60</a:t>
            </a:fld>
            <a:endParaRPr lang="en-US"/>
          </a:p>
        </p:txBody>
      </p:sp>
    </p:spTree>
    <p:extLst>
      <p:ext uri="{BB962C8B-B14F-4D97-AF65-F5344CB8AC3E}">
        <p14:creationId xmlns:p14="http://schemas.microsoft.com/office/powerpoint/2010/main" val="16286386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61</a:t>
            </a:fld>
            <a:endParaRPr lang="en-US"/>
          </a:p>
        </p:txBody>
      </p:sp>
    </p:spTree>
    <p:extLst>
      <p:ext uri="{BB962C8B-B14F-4D97-AF65-F5344CB8AC3E}">
        <p14:creationId xmlns:p14="http://schemas.microsoft.com/office/powerpoint/2010/main" val="368420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7</a:t>
            </a:fld>
            <a:endParaRPr lang="en-US"/>
          </a:p>
        </p:txBody>
      </p:sp>
    </p:spTree>
    <p:extLst>
      <p:ext uri="{BB962C8B-B14F-4D97-AF65-F5344CB8AC3E}">
        <p14:creationId xmlns:p14="http://schemas.microsoft.com/office/powerpoint/2010/main" val="24097941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62</a:t>
            </a:fld>
            <a:endParaRPr lang="en-US"/>
          </a:p>
        </p:txBody>
      </p:sp>
    </p:spTree>
    <p:extLst>
      <p:ext uri="{BB962C8B-B14F-4D97-AF65-F5344CB8AC3E}">
        <p14:creationId xmlns:p14="http://schemas.microsoft.com/office/powerpoint/2010/main" val="545766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63</a:t>
            </a:fld>
            <a:endParaRPr lang="en-US"/>
          </a:p>
        </p:txBody>
      </p:sp>
    </p:spTree>
    <p:extLst>
      <p:ext uri="{BB962C8B-B14F-4D97-AF65-F5344CB8AC3E}">
        <p14:creationId xmlns:p14="http://schemas.microsoft.com/office/powerpoint/2010/main" val="2971755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8</a:t>
            </a:fld>
            <a:endParaRPr lang="en-US"/>
          </a:p>
        </p:txBody>
      </p:sp>
    </p:spTree>
    <p:extLst>
      <p:ext uri="{BB962C8B-B14F-4D97-AF65-F5344CB8AC3E}">
        <p14:creationId xmlns:p14="http://schemas.microsoft.com/office/powerpoint/2010/main" val="119638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9</a:t>
            </a:fld>
            <a:endParaRPr lang="en-US"/>
          </a:p>
        </p:txBody>
      </p:sp>
    </p:spTree>
    <p:extLst>
      <p:ext uri="{BB962C8B-B14F-4D97-AF65-F5344CB8AC3E}">
        <p14:creationId xmlns:p14="http://schemas.microsoft.com/office/powerpoint/2010/main" val="117491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10</a:t>
            </a:fld>
            <a:endParaRPr lang="en-US"/>
          </a:p>
        </p:txBody>
      </p:sp>
    </p:spTree>
    <p:extLst>
      <p:ext uri="{BB962C8B-B14F-4D97-AF65-F5344CB8AC3E}">
        <p14:creationId xmlns:p14="http://schemas.microsoft.com/office/powerpoint/2010/main" val="3515963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11</a:t>
            </a:fld>
            <a:endParaRPr lang="en-US"/>
          </a:p>
        </p:txBody>
      </p:sp>
    </p:spTree>
    <p:extLst>
      <p:ext uri="{BB962C8B-B14F-4D97-AF65-F5344CB8AC3E}">
        <p14:creationId xmlns:p14="http://schemas.microsoft.com/office/powerpoint/2010/main" val="49288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12</a:t>
            </a:fld>
            <a:endParaRPr lang="en-US"/>
          </a:p>
        </p:txBody>
      </p:sp>
    </p:spTree>
    <p:extLst>
      <p:ext uri="{BB962C8B-B14F-4D97-AF65-F5344CB8AC3E}">
        <p14:creationId xmlns:p14="http://schemas.microsoft.com/office/powerpoint/2010/main" val="3731326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532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32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4"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5D0AAC0D-32E4-4307-8126-50E5C0AB04F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8845CAF-8B5C-4AA5-B824-A0E49693B7E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A912C43-E928-4B01-914D-D1EF85A967A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6425468-205D-461A-AC8A-931753EF2EB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8FEA588-C9A7-4810-A727-61C4BB3DC95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EDBBDA1-DCF2-4D0B-A319-1F8D3A9647C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D22A066B-1274-4F91-811B-333A86F395BA}"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06F0D775-ADEF-44BD-99D4-0565E7640321}"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407F54B9-0176-49FC-B0A4-6EECA29B07C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2E0CD03-D353-480C-BBE2-90C24C0A083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A4D1DBC-6DFC-4C8F-82E6-D97E6BE6EE8E}"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5222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B2FB42D3-BBEE-421D-BAAA-98221B223D2C}" type="slidenum">
              <a:rPr lang="en-US"/>
              <a:pPr>
                <a:defRPr/>
              </a:pPr>
              <a:t>‹#›</a:t>
            </a:fld>
            <a:endParaRPr lang="en-US"/>
          </a:p>
        </p:txBody>
      </p:sp>
      <p:grpSp>
        <p:nvGrpSpPr>
          <p:cNvPr id="4100" name="Group 4"/>
          <p:cNvGrpSpPr>
            <a:grpSpLocks/>
          </p:cNvGrpSpPr>
          <p:nvPr/>
        </p:nvGrpSpPr>
        <p:grpSpPr bwMode="auto">
          <a:xfrm>
            <a:off x="0" y="0"/>
            <a:ext cx="9144000" cy="546100"/>
            <a:chOff x="0" y="0"/>
            <a:chExt cx="5760" cy="344"/>
          </a:xfrm>
        </p:grpSpPr>
        <p:sp>
          <p:nvSpPr>
            <p:cNvPr id="522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5223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5223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223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5223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223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4101"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224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0" y="1066800"/>
            <a:ext cx="9144000" cy="719138"/>
          </a:xfrm>
          <a:prstGeom prst="rect">
            <a:avLst/>
          </a:prstGeom>
          <a:solidFill>
            <a:schemeClr val="hlink"/>
          </a:solidFill>
          <a:ln w="9525">
            <a:noFill/>
            <a:miter lim="800000"/>
            <a:headEnd/>
            <a:tailEnd/>
          </a:ln>
          <a:effectLst/>
        </p:spPr>
        <p:txBody>
          <a:bodyPr wrap="none" anchor="ctr"/>
          <a:lstStyle/>
          <a:p>
            <a:endParaRPr lang="en-US"/>
          </a:p>
        </p:txBody>
      </p:sp>
      <p:sp>
        <p:nvSpPr>
          <p:cNvPr id="80899" name="Rectangle 3"/>
          <p:cNvSpPr>
            <a:spLocks noChangeArrowheads="1"/>
          </p:cNvSpPr>
          <p:nvPr/>
        </p:nvSpPr>
        <p:spPr bwMode="ltGray">
          <a:xfrm>
            <a:off x="0" y="3962400"/>
            <a:ext cx="9144000" cy="719138"/>
          </a:xfrm>
          <a:prstGeom prst="rect">
            <a:avLst/>
          </a:prstGeom>
          <a:solidFill>
            <a:schemeClr val="hlink"/>
          </a:solidFill>
          <a:ln w="9525">
            <a:noFill/>
            <a:miter lim="800000"/>
            <a:headEnd/>
            <a:tailEnd/>
          </a:ln>
          <a:effectLst/>
        </p:spPr>
        <p:txBody>
          <a:bodyPr wrap="none" anchor="ctr"/>
          <a:lstStyle/>
          <a:p>
            <a:endParaRPr lang="en-US"/>
          </a:p>
        </p:txBody>
      </p:sp>
      <p:sp>
        <p:nvSpPr>
          <p:cNvPr id="80900" name="Oval 4"/>
          <p:cNvSpPr>
            <a:spLocks noChangeArrowheads="1"/>
          </p:cNvSpPr>
          <p:nvPr/>
        </p:nvSpPr>
        <p:spPr bwMode="gray">
          <a:xfrm>
            <a:off x="4191000" y="2667000"/>
            <a:ext cx="1223963" cy="1223963"/>
          </a:xfrm>
          <a:prstGeom prst="ellipse">
            <a:avLst/>
          </a:prstGeom>
          <a:solidFill>
            <a:srgbClr val="1BABE5">
              <a:alpha val="10001"/>
            </a:srgbClr>
          </a:solidFill>
          <a:ln w="9525">
            <a:noFill/>
            <a:round/>
            <a:headEnd/>
            <a:tailEnd/>
          </a:ln>
          <a:effectLst/>
        </p:spPr>
        <p:txBody>
          <a:bodyPr wrap="none" anchor="ctr"/>
          <a:lstStyle/>
          <a:p>
            <a:endParaRPr lang="en-US"/>
          </a:p>
        </p:txBody>
      </p:sp>
      <p:pic>
        <p:nvPicPr>
          <p:cNvPr id="80901" name="Picture 5"/>
          <p:cNvPicPr>
            <a:picLocks noChangeAspect="1" noChangeArrowheads="1"/>
          </p:cNvPicPr>
          <p:nvPr/>
        </p:nvPicPr>
        <p:blipFill>
          <a:blip r:embed="rId2" cstate="print"/>
          <a:srcRect/>
          <a:stretch>
            <a:fillRect/>
          </a:stretch>
        </p:blipFill>
        <p:spPr bwMode="auto">
          <a:xfrm>
            <a:off x="152400" y="0"/>
            <a:ext cx="914400" cy="1003300"/>
          </a:xfrm>
          <a:prstGeom prst="rect">
            <a:avLst/>
          </a:prstGeom>
          <a:noFill/>
          <a:ln w="9525">
            <a:noFill/>
            <a:miter lim="800000"/>
            <a:headEnd/>
            <a:tailEnd/>
          </a:ln>
        </p:spPr>
      </p:pic>
      <p:grpSp>
        <p:nvGrpSpPr>
          <p:cNvPr id="80902" name="Group 6"/>
          <p:cNvGrpSpPr>
            <a:grpSpLocks/>
          </p:cNvGrpSpPr>
          <p:nvPr/>
        </p:nvGrpSpPr>
        <p:grpSpPr bwMode="auto">
          <a:xfrm>
            <a:off x="52388" y="1004888"/>
            <a:ext cx="3529012" cy="3671887"/>
            <a:chOff x="612" y="1026"/>
            <a:chExt cx="2223" cy="2313"/>
          </a:xfrm>
        </p:grpSpPr>
        <p:sp>
          <p:nvSpPr>
            <p:cNvPr id="80903" name="Oval 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pic>
          <p:nvPicPr>
            <p:cNvPr id="80904" name="Picture 8" descr="HV_toancanh"/>
            <p:cNvPicPr>
              <a:picLocks noChangeAspect="1" noChangeArrowheads="1"/>
            </p:cNvPicPr>
            <p:nvPr/>
          </p:nvPicPr>
          <p:blipFill>
            <a:blip r:embed="rId3" cstate="print"/>
            <a:srcRect/>
            <a:stretch>
              <a:fillRect/>
            </a:stretch>
          </p:blipFill>
          <p:spPr bwMode="auto">
            <a:xfrm>
              <a:off x="816" y="1530"/>
              <a:ext cx="1776" cy="1350"/>
            </a:xfrm>
            <a:prstGeom prst="rect">
              <a:avLst/>
            </a:prstGeom>
            <a:noFill/>
          </p:spPr>
        </p:pic>
      </p:grpSp>
      <p:sp>
        <p:nvSpPr>
          <p:cNvPr id="80905" name="Text Box 9"/>
          <p:cNvSpPr txBox="1">
            <a:spLocks noChangeArrowheads="1"/>
          </p:cNvSpPr>
          <p:nvPr/>
        </p:nvSpPr>
        <p:spPr bwMode="auto">
          <a:xfrm>
            <a:off x="2667000" y="152400"/>
            <a:ext cx="6324600" cy="861774"/>
          </a:xfrm>
          <a:prstGeom prst="rect">
            <a:avLst/>
          </a:prstGeom>
          <a:noFill/>
          <a:ln w="9525">
            <a:noFill/>
            <a:miter lim="800000"/>
            <a:headEnd/>
            <a:tailEnd/>
          </a:ln>
          <a:effectLst/>
        </p:spPr>
        <p:txBody>
          <a:bodyPr>
            <a:spAutoFit/>
          </a:bodyPr>
          <a:lstStyle/>
          <a:p>
            <a:pPr algn="ctr" eaLnBrk="1" hangingPunct="1">
              <a:spcBef>
                <a:spcPct val="50000"/>
              </a:spcBef>
            </a:pPr>
            <a:r>
              <a:rPr lang="en-US" sz="2000" b="1" dirty="0" smtClean="0">
                <a:solidFill>
                  <a:schemeClr val="tx2"/>
                </a:solidFill>
              </a:rPr>
              <a:t>HỌC </a:t>
            </a:r>
            <a:r>
              <a:rPr lang="en-US" sz="2000" b="1" dirty="0">
                <a:solidFill>
                  <a:schemeClr val="tx2"/>
                </a:solidFill>
              </a:rPr>
              <a:t>VIỆN CÔNG NGHỆ BƯU CHÍNH VIỄN </a:t>
            </a:r>
            <a:r>
              <a:rPr lang="en-US" sz="2000" b="1" dirty="0" smtClean="0">
                <a:solidFill>
                  <a:schemeClr val="tx2"/>
                </a:solidFill>
              </a:rPr>
              <a:t>THÔNG</a:t>
            </a:r>
          </a:p>
          <a:p>
            <a:pPr algn="ctr" eaLnBrk="1" hangingPunct="1">
              <a:spcBef>
                <a:spcPct val="50000"/>
              </a:spcBef>
            </a:pPr>
            <a:r>
              <a:rPr lang="en-US" sz="2000" b="1" dirty="0" smtClean="0">
                <a:solidFill>
                  <a:schemeClr val="tx2"/>
                </a:solidFill>
              </a:rPr>
              <a:t>KHOA KỸ THUẬT ĐIỆN TỬ I </a:t>
            </a:r>
            <a:endParaRPr lang="en-US" sz="2000" b="1" dirty="0">
              <a:solidFill>
                <a:schemeClr val="tx2"/>
              </a:solidFill>
            </a:endParaRPr>
          </a:p>
        </p:txBody>
      </p:sp>
      <p:sp>
        <p:nvSpPr>
          <p:cNvPr id="80906" name="Text Box 10"/>
          <p:cNvSpPr txBox="1">
            <a:spLocks noChangeArrowheads="1"/>
          </p:cNvSpPr>
          <p:nvPr/>
        </p:nvSpPr>
        <p:spPr bwMode="auto">
          <a:xfrm>
            <a:off x="3276600" y="1905000"/>
            <a:ext cx="5867400" cy="396875"/>
          </a:xfrm>
          <a:prstGeom prst="rect">
            <a:avLst/>
          </a:prstGeom>
          <a:noFill/>
          <a:ln w="9525">
            <a:noFill/>
            <a:miter lim="800000"/>
            <a:headEnd/>
            <a:tailEnd/>
          </a:ln>
          <a:effectLst/>
        </p:spPr>
        <p:txBody>
          <a:bodyPr>
            <a:spAutoFit/>
          </a:bodyPr>
          <a:lstStyle/>
          <a:p>
            <a:pPr algn="ctr" eaLnBrk="1" hangingPunct="1">
              <a:spcBef>
                <a:spcPct val="50000"/>
              </a:spcBef>
            </a:pPr>
            <a:r>
              <a:rPr lang="en-US" sz="2000" b="1" dirty="0">
                <a:solidFill>
                  <a:schemeClr val="tx2"/>
                </a:solidFill>
              </a:rPr>
              <a:t>BÀI GIẢNG MÔN</a:t>
            </a:r>
          </a:p>
        </p:txBody>
      </p:sp>
      <p:sp>
        <p:nvSpPr>
          <p:cNvPr id="80907" name="Text Box 11"/>
          <p:cNvSpPr txBox="1">
            <a:spLocks noChangeArrowheads="1"/>
          </p:cNvSpPr>
          <p:nvPr/>
        </p:nvSpPr>
        <p:spPr bwMode="auto">
          <a:xfrm>
            <a:off x="3276600" y="2714625"/>
            <a:ext cx="6096000" cy="535531"/>
          </a:xfrm>
          <a:prstGeom prst="rect">
            <a:avLst/>
          </a:prstGeom>
          <a:noFill/>
          <a:ln w="9525">
            <a:noFill/>
            <a:miter lim="800000"/>
            <a:headEnd/>
            <a:tailEnd/>
          </a:ln>
          <a:effectLst/>
        </p:spPr>
        <p:txBody>
          <a:bodyPr>
            <a:spAutoFit/>
          </a:bodyPr>
          <a:lstStyle/>
          <a:p>
            <a:pPr algn="ctr" eaLnBrk="1" hangingPunct="1">
              <a:lnSpc>
                <a:spcPct val="90000"/>
              </a:lnSpc>
              <a:spcBef>
                <a:spcPct val="50000"/>
              </a:spcBef>
            </a:pPr>
            <a:r>
              <a:rPr lang="en-US" sz="3200" b="1" dirty="0" smtClean="0">
                <a:solidFill>
                  <a:schemeClr val="tx2"/>
                </a:solidFill>
              </a:rPr>
              <a:t>MẠNG CẢM BIẾN</a:t>
            </a:r>
            <a:endParaRPr lang="en-US" sz="3200" b="1" dirty="0">
              <a:solidFill>
                <a:schemeClr val="tx2"/>
              </a:solidFill>
            </a:endParaRPr>
          </a:p>
        </p:txBody>
      </p:sp>
      <p:sp>
        <p:nvSpPr>
          <p:cNvPr id="80908" name="Text Box 12"/>
          <p:cNvSpPr txBox="1">
            <a:spLocks noChangeArrowheads="1"/>
          </p:cNvSpPr>
          <p:nvPr/>
        </p:nvSpPr>
        <p:spPr bwMode="auto">
          <a:xfrm>
            <a:off x="1066800" y="4724400"/>
            <a:ext cx="7162800" cy="1174168"/>
          </a:xfrm>
          <a:prstGeom prst="rect">
            <a:avLst/>
          </a:prstGeom>
          <a:noFill/>
          <a:ln w="9525">
            <a:noFill/>
            <a:miter lim="800000"/>
            <a:headEnd/>
            <a:tailEnd/>
          </a:ln>
          <a:effectLst/>
        </p:spPr>
        <p:txBody>
          <a:bodyPr>
            <a:spAutoFit/>
          </a:bodyPr>
          <a:lstStyle/>
          <a:p>
            <a:pPr eaLnBrk="1" hangingPunct="1">
              <a:lnSpc>
                <a:spcPct val="90000"/>
              </a:lnSpc>
              <a:spcBef>
                <a:spcPct val="50000"/>
              </a:spcBef>
            </a:pPr>
            <a:r>
              <a:rPr lang="en-US" sz="1900" b="1" dirty="0" err="1">
                <a:solidFill>
                  <a:schemeClr val="tx2"/>
                </a:solidFill>
              </a:rPr>
              <a:t>Giảng</a:t>
            </a:r>
            <a:r>
              <a:rPr lang="en-US" sz="1900" b="1" dirty="0">
                <a:solidFill>
                  <a:schemeClr val="tx2"/>
                </a:solidFill>
              </a:rPr>
              <a:t> </a:t>
            </a:r>
            <a:r>
              <a:rPr lang="en-US" sz="1900" b="1" dirty="0" err="1">
                <a:solidFill>
                  <a:schemeClr val="tx2"/>
                </a:solidFill>
              </a:rPr>
              <a:t>viên</a:t>
            </a:r>
            <a:r>
              <a:rPr lang="en-US" sz="1900" b="1" dirty="0">
                <a:solidFill>
                  <a:schemeClr val="tx2"/>
                </a:solidFill>
              </a:rPr>
              <a:t>: 		</a:t>
            </a:r>
            <a:r>
              <a:rPr lang="en-US" sz="1900" b="1" dirty="0" err="1" smtClean="0">
                <a:solidFill>
                  <a:schemeClr val="tx2"/>
                </a:solidFill>
              </a:rPr>
              <a:t>ThS</a:t>
            </a:r>
            <a:r>
              <a:rPr lang="en-US" sz="1900" b="1" dirty="0" smtClean="0">
                <a:solidFill>
                  <a:schemeClr val="tx2"/>
                </a:solidFill>
              </a:rPr>
              <a:t>. </a:t>
            </a:r>
            <a:r>
              <a:rPr lang="en-US" sz="1900" b="1" dirty="0" err="1" smtClean="0">
                <a:solidFill>
                  <a:schemeClr val="tx2"/>
                </a:solidFill>
              </a:rPr>
              <a:t>Trần</a:t>
            </a:r>
            <a:r>
              <a:rPr lang="en-US" sz="1900" b="1" dirty="0" smtClean="0">
                <a:solidFill>
                  <a:schemeClr val="tx2"/>
                </a:solidFill>
              </a:rPr>
              <a:t> </a:t>
            </a:r>
            <a:r>
              <a:rPr lang="en-US" sz="1900" b="1" dirty="0" err="1" smtClean="0">
                <a:solidFill>
                  <a:schemeClr val="tx2"/>
                </a:solidFill>
              </a:rPr>
              <a:t>Thị</a:t>
            </a:r>
            <a:r>
              <a:rPr lang="en-US" sz="1900" b="1" dirty="0" smtClean="0">
                <a:solidFill>
                  <a:schemeClr val="tx2"/>
                </a:solidFill>
              </a:rPr>
              <a:t> Thanh </a:t>
            </a:r>
            <a:r>
              <a:rPr lang="en-US" sz="1900" b="1" dirty="0" err="1" smtClean="0">
                <a:solidFill>
                  <a:schemeClr val="tx2"/>
                </a:solidFill>
              </a:rPr>
              <a:t>Thủy</a:t>
            </a:r>
            <a:endParaRPr lang="en-US" sz="1900" b="1" dirty="0">
              <a:solidFill>
                <a:schemeClr val="tx2"/>
              </a:solidFill>
            </a:endParaRPr>
          </a:p>
          <a:p>
            <a:pPr eaLnBrk="1" hangingPunct="1">
              <a:lnSpc>
                <a:spcPct val="90000"/>
              </a:lnSpc>
              <a:spcBef>
                <a:spcPct val="50000"/>
              </a:spcBef>
            </a:pPr>
            <a:r>
              <a:rPr lang="en-US" sz="1900" b="1" dirty="0" err="1">
                <a:solidFill>
                  <a:schemeClr val="tx2"/>
                </a:solidFill>
              </a:rPr>
              <a:t>Điện</a:t>
            </a:r>
            <a:r>
              <a:rPr lang="en-US" sz="1900" b="1" dirty="0">
                <a:solidFill>
                  <a:schemeClr val="tx2"/>
                </a:solidFill>
              </a:rPr>
              <a:t> </a:t>
            </a:r>
            <a:r>
              <a:rPr lang="en-US" sz="1900" b="1" dirty="0" err="1">
                <a:solidFill>
                  <a:schemeClr val="tx2"/>
                </a:solidFill>
              </a:rPr>
              <a:t>thoại</a:t>
            </a:r>
            <a:r>
              <a:rPr lang="en-US" sz="1900" b="1" dirty="0">
                <a:solidFill>
                  <a:schemeClr val="tx2"/>
                </a:solidFill>
              </a:rPr>
              <a:t>/E-mail:	</a:t>
            </a:r>
            <a:r>
              <a:rPr lang="en-US" sz="1900" b="1" dirty="0" smtClean="0">
                <a:solidFill>
                  <a:schemeClr val="tx2"/>
                </a:solidFill>
              </a:rPr>
              <a:t>thuyttt@ptit.edu.vn</a:t>
            </a:r>
            <a:endParaRPr lang="en-US" sz="1900" b="1" dirty="0">
              <a:solidFill>
                <a:schemeClr val="tx2"/>
              </a:solidFill>
            </a:endParaRPr>
          </a:p>
          <a:p>
            <a:pPr eaLnBrk="1" hangingPunct="1">
              <a:lnSpc>
                <a:spcPct val="90000"/>
              </a:lnSpc>
              <a:spcBef>
                <a:spcPct val="50000"/>
              </a:spcBef>
            </a:pPr>
            <a:r>
              <a:rPr lang="en-US" sz="1900" b="1" dirty="0" err="1" smtClean="0">
                <a:solidFill>
                  <a:schemeClr val="tx2"/>
                </a:solidFill>
              </a:rPr>
              <a:t>Học</a:t>
            </a:r>
            <a:r>
              <a:rPr lang="en-US" sz="1900" b="1" dirty="0" smtClean="0">
                <a:solidFill>
                  <a:schemeClr val="tx2"/>
                </a:solidFill>
              </a:rPr>
              <a:t> </a:t>
            </a:r>
            <a:r>
              <a:rPr lang="en-US" sz="1900" b="1" dirty="0" err="1">
                <a:solidFill>
                  <a:schemeClr val="tx2"/>
                </a:solidFill>
              </a:rPr>
              <a:t>kỳ</a:t>
            </a:r>
            <a:r>
              <a:rPr lang="en-US" sz="1900" b="1" dirty="0">
                <a:solidFill>
                  <a:schemeClr val="tx2"/>
                </a:solidFill>
              </a:rPr>
              <a:t>/</a:t>
            </a:r>
            <a:r>
              <a:rPr lang="en-US" sz="1900" b="1" dirty="0" err="1">
                <a:solidFill>
                  <a:schemeClr val="tx2"/>
                </a:solidFill>
              </a:rPr>
              <a:t>Năm</a:t>
            </a:r>
            <a:r>
              <a:rPr lang="en-US" sz="1900" b="1" dirty="0">
                <a:solidFill>
                  <a:schemeClr val="tx2"/>
                </a:solidFill>
              </a:rPr>
              <a:t> </a:t>
            </a:r>
            <a:r>
              <a:rPr lang="en-US" sz="1900" b="1" dirty="0" err="1">
                <a:solidFill>
                  <a:schemeClr val="tx2"/>
                </a:solidFill>
              </a:rPr>
              <a:t>biên</a:t>
            </a:r>
            <a:r>
              <a:rPr lang="en-US" sz="1900" b="1" dirty="0">
                <a:solidFill>
                  <a:schemeClr val="tx2"/>
                </a:solidFill>
              </a:rPr>
              <a:t> </a:t>
            </a:r>
            <a:r>
              <a:rPr lang="en-US" sz="1900" b="1" dirty="0" err="1">
                <a:solidFill>
                  <a:schemeClr val="tx2"/>
                </a:solidFill>
              </a:rPr>
              <a:t>soạn</a:t>
            </a:r>
            <a:r>
              <a:rPr lang="en-US" sz="1900" b="1" dirty="0">
                <a:solidFill>
                  <a:schemeClr val="tx2"/>
                </a:solidFill>
              </a:rPr>
              <a:t>: </a:t>
            </a:r>
            <a:r>
              <a:rPr lang="en-US" sz="1900" b="1" dirty="0" err="1">
                <a:solidFill>
                  <a:schemeClr val="tx2"/>
                </a:solidFill>
              </a:rPr>
              <a:t>Kỳ</a:t>
            </a:r>
            <a:r>
              <a:rPr lang="en-US" sz="1900" b="1" dirty="0">
                <a:solidFill>
                  <a:schemeClr val="tx2"/>
                </a:solidFill>
              </a:rPr>
              <a:t> </a:t>
            </a:r>
            <a:r>
              <a:rPr lang="en-US" sz="1900" b="1" dirty="0" smtClean="0">
                <a:solidFill>
                  <a:schemeClr val="tx2"/>
                </a:solidFill>
              </a:rPr>
              <a:t>1/2023</a:t>
            </a:r>
            <a:endParaRPr lang="en-US" sz="1900" b="1" dirty="0">
              <a:solidFill>
                <a:schemeClr val="tx2"/>
              </a:solidFill>
            </a:endParaRP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3394"/>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algn="just" eaLnBrk="1" hangingPunct="1">
              <a:spcBef>
                <a:spcPct val="20000"/>
              </a:spcBef>
              <a:buSzPct val="75000"/>
              <a:defRPr/>
            </a:pP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
        <p:nvSpPr>
          <p:cNvPr id="7" name="Rectangle 6"/>
          <p:cNvSpPr>
            <a:spLocks noChangeArrowheads="1"/>
          </p:cNvSpPr>
          <p:nvPr/>
        </p:nvSpPr>
        <p:spPr bwMode="auto">
          <a:xfrm>
            <a:off x="2005063" y="6400800"/>
            <a:ext cx="4905274"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en-US" sz="1600" dirty="0">
                <a:latin typeface="+mn-lt"/>
                <a:cs typeface="Times New Roman" pitchFamily="18" charset="0"/>
              </a:rPr>
              <a:t>3</a:t>
            </a:r>
            <a:r>
              <a:rPr lang="vi-VN" sz="1600" dirty="0" smtClean="0">
                <a:latin typeface="+mn-lt"/>
                <a:cs typeface="Times New Roman" pitchFamily="18" charset="0"/>
              </a:rPr>
              <a:t>.</a:t>
            </a:r>
            <a:r>
              <a:rPr lang="en-US" sz="1600" dirty="0" smtClean="0">
                <a:latin typeface="+mn-lt"/>
                <a:cs typeface="Times New Roman" pitchFamily="18" charset="0"/>
              </a:rPr>
              <a:t>6</a:t>
            </a:r>
            <a:r>
              <a:rPr lang="vi-VN" sz="1600" dirty="0" smtClean="0">
                <a:latin typeface="+mn-lt"/>
                <a:cs typeface="Times New Roman" pitchFamily="18" charset="0"/>
              </a:rPr>
              <a:t> </a:t>
            </a:r>
            <a:r>
              <a:rPr lang="en-US" sz="1600" dirty="0" err="1" smtClean="0">
                <a:latin typeface="+mn-lt"/>
                <a:cs typeface="Times New Roman" pitchFamily="18" charset="0"/>
              </a:rPr>
              <a:t>Quá</a:t>
            </a:r>
            <a:r>
              <a:rPr lang="en-US" sz="1600" dirty="0" smtClean="0">
                <a:latin typeface="+mn-lt"/>
                <a:cs typeface="Times New Roman" pitchFamily="18" charset="0"/>
              </a:rPr>
              <a:t> </a:t>
            </a:r>
            <a:r>
              <a:rPr lang="en-US" sz="1600" dirty="0" err="1" smtClean="0">
                <a:latin typeface="+mn-lt"/>
                <a:cs typeface="Times New Roman" pitchFamily="18" charset="0"/>
              </a:rPr>
              <a:t>trình</a:t>
            </a:r>
            <a:r>
              <a:rPr lang="en-US" sz="1600" dirty="0" smtClean="0">
                <a:latin typeface="+mn-lt"/>
                <a:cs typeface="Times New Roman" pitchFamily="18" charset="0"/>
              </a:rPr>
              <a:t> </a:t>
            </a:r>
            <a:r>
              <a:rPr lang="en-US" sz="1600" dirty="0" err="1" smtClean="0">
                <a:latin typeface="+mn-lt"/>
                <a:cs typeface="Times New Roman" pitchFamily="18" charset="0"/>
              </a:rPr>
              <a:t>truyền</a:t>
            </a:r>
            <a:r>
              <a:rPr lang="en-US" sz="1600" dirty="0" smtClean="0">
                <a:latin typeface="+mn-lt"/>
                <a:cs typeface="Times New Roman" pitchFamily="18" charset="0"/>
              </a:rPr>
              <a:t> tin chi </a:t>
            </a:r>
            <a:r>
              <a:rPr lang="en-US" sz="1600" dirty="0" err="1" smtClean="0">
                <a:latin typeface="+mn-lt"/>
                <a:cs typeface="Times New Roman" pitchFamily="18" charset="0"/>
              </a:rPr>
              <a:t>tiết</a:t>
            </a:r>
            <a:r>
              <a:rPr lang="en-US" sz="1600" dirty="0" smtClean="0">
                <a:latin typeface="+mn-lt"/>
                <a:cs typeface="Times New Roman" pitchFamily="18" charset="0"/>
              </a:rPr>
              <a:t> </a:t>
            </a:r>
            <a:r>
              <a:rPr lang="en-US" sz="1600" dirty="0" err="1" smtClean="0">
                <a:latin typeface="+mn-lt"/>
                <a:cs typeface="Times New Roman" pitchFamily="18" charset="0"/>
              </a:rPr>
              <a:t>từng</a:t>
            </a:r>
            <a:r>
              <a:rPr lang="en-US" sz="1600" dirty="0" smtClean="0">
                <a:latin typeface="+mn-lt"/>
                <a:cs typeface="Times New Roman" pitchFamily="18" charset="0"/>
              </a:rPr>
              <a:t> </a:t>
            </a:r>
            <a:r>
              <a:rPr lang="en-US" sz="1600" dirty="0" err="1" smtClean="0">
                <a:latin typeface="+mn-lt"/>
                <a:cs typeface="Times New Roman" pitchFamily="18" charset="0"/>
              </a:rPr>
              <a:t>lớp</a:t>
            </a:r>
            <a:endParaRPr lang="en-US" sz="1600" dirty="0">
              <a:latin typeface="+mn-lt"/>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55" y="2330616"/>
            <a:ext cx="7741290" cy="3895725"/>
          </a:xfrm>
          <a:prstGeom prst="rect">
            <a:avLst/>
          </a:prstGeom>
        </p:spPr>
      </p:pic>
    </p:spTree>
    <p:extLst>
      <p:ext uri="{BB962C8B-B14F-4D97-AF65-F5344CB8AC3E}">
        <p14:creationId xmlns:p14="http://schemas.microsoft.com/office/powerpoint/2010/main" val="1989261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3394"/>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
        <p:nvSpPr>
          <p:cNvPr id="7" name="Rectangle 6"/>
          <p:cNvSpPr>
            <a:spLocks noChangeArrowheads="1"/>
          </p:cNvSpPr>
          <p:nvPr/>
        </p:nvSpPr>
        <p:spPr bwMode="auto">
          <a:xfrm>
            <a:off x="1872716" y="6443168"/>
            <a:ext cx="5251984"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en-US" sz="1600" dirty="0">
                <a:latin typeface="+mn-lt"/>
                <a:cs typeface="Times New Roman" pitchFamily="18" charset="0"/>
              </a:rPr>
              <a:t>3</a:t>
            </a:r>
            <a:r>
              <a:rPr lang="vi-VN" sz="1600" dirty="0" smtClean="0">
                <a:latin typeface="+mn-lt"/>
                <a:cs typeface="Times New Roman" pitchFamily="18" charset="0"/>
              </a:rPr>
              <a:t>.</a:t>
            </a:r>
            <a:r>
              <a:rPr lang="en-US" sz="1600" dirty="0">
                <a:latin typeface="+mn-lt"/>
                <a:cs typeface="Times New Roman" pitchFamily="18" charset="0"/>
              </a:rPr>
              <a:t>7</a:t>
            </a:r>
            <a:r>
              <a:rPr lang="vi-VN" sz="1600" dirty="0" smtClean="0">
                <a:latin typeface="+mn-lt"/>
                <a:cs typeface="Times New Roman" pitchFamily="18" charset="0"/>
              </a:rPr>
              <a:t> </a:t>
            </a:r>
            <a:r>
              <a:rPr lang="en-US" sz="1600" dirty="0" err="1" smtClean="0">
                <a:latin typeface="+mn-lt"/>
                <a:cs typeface="Times New Roman" pitchFamily="18" charset="0"/>
              </a:rPr>
              <a:t>Ví</a:t>
            </a:r>
            <a:r>
              <a:rPr lang="en-US" sz="1600" dirty="0" smtClean="0">
                <a:latin typeface="+mn-lt"/>
                <a:cs typeface="Times New Roman" pitchFamily="18" charset="0"/>
              </a:rPr>
              <a:t> </a:t>
            </a:r>
            <a:r>
              <a:rPr lang="en-US" sz="1600" dirty="0" err="1" smtClean="0">
                <a:latin typeface="+mn-lt"/>
                <a:cs typeface="Times New Roman" pitchFamily="18" charset="0"/>
              </a:rPr>
              <a:t>dụ</a:t>
            </a:r>
            <a:r>
              <a:rPr lang="en-US" sz="1600" dirty="0" smtClean="0">
                <a:latin typeface="+mn-lt"/>
                <a:cs typeface="Times New Roman" pitchFamily="18" charset="0"/>
              </a:rPr>
              <a:t> </a:t>
            </a:r>
            <a:r>
              <a:rPr lang="en-US" sz="1600" dirty="0" err="1" smtClean="0">
                <a:latin typeface="+mn-lt"/>
                <a:cs typeface="Times New Roman" pitchFamily="18" charset="0"/>
              </a:rPr>
              <a:t>quá</a:t>
            </a:r>
            <a:r>
              <a:rPr lang="en-US" sz="1600" dirty="0" smtClean="0">
                <a:latin typeface="+mn-lt"/>
                <a:cs typeface="Times New Roman" pitchFamily="18" charset="0"/>
              </a:rPr>
              <a:t> </a:t>
            </a:r>
            <a:r>
              <a:rPr lang="en-US" sz="1600" dirty="0" err="1" smtClean="0">
                <a:latin typeface="+mn-lt"/>
                <a:cs typeface="Times New Roman" pitchFamily="18" charset="0"/>
              </a:rPr>
              <a:t>trình</a:t>
            </a:r>
            <a:r>
              <a:rPr lang="en-US" sz="1600" dirty="0" smtClean="0">
                <a:latin typeface="+mn-lt"/>
                <a:cs typeface="Times New Roman" pitchFamily="18" charset="0"/>
              </a:rPr>
              <a:t> </a:t>
            </a:r>
            <a:r>
              <a:rPr lang="en-US" sz="1600" dirty="0" err="1" smtClean="0">
                <a:latin typeface="+mn-lt"/>
                <a:cs typeface="Times New Roman" pitchFamily="18" charset="0"/>
              </a:rPr>
              <a:t>truyền</a:t>
            </a:r>
            <a:r>
              <a:rPr lang="en-US" sz="1600" dirty="0" smtClean="0">
                <a:latin typeface="+mn-lt"/>
                <a:cs typeface="Times New Roman" pitchFamily="18" charset="0"/>
              </a:rPr>
              <a:t> tin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một</a:t>
            </a:r>
            <a:r>
              <a:rPr lang="en-US" sz="1600" dirty="0" smtClean="0">
                <a:latin typeface="+mn-lt"/>
                <a:cs typeface="Times New Roman" pitchFamily="18" charset="0"/>
              </a:rPr>
              <a:t> </a:t>
            </a:r>
            <a:r>
              <a:rPr lang="en-US" sz="1600" dirty="0" err="1" smtClean="0">
                <a:latin typeface="+mn-lt"/>
                <a:cs typeface="Times New Roman" pitchFamily="18" charset="0"/>
              </a:rPr>
              <a:t>số</a:t>
            </a:r>
            <a:r>
              <a:rPr lang="en-US" sz="1600" dirty="0" smtClean="0">
                <a:latin typeface="+mn-lt"/>
                <a:cs typeface="Times New Roman" pitchFamily="18" charset="0"/>
              </a:rPr>
              <a:t> </a:t>
            </a:r>
            <a:r>
              <a:rPr lang="en-US" sz="1600" dirty="0" err="1" smtClean="0">
                <a:latin typeface="+mn-lt"/>
                <a:cs typeface="Times New Roman" pitchFamily="18" charset="0"/>
              </a:rPr>
              <a:t>giao</a:t>
            </a:r>
            <a:r>
              <a:rPr lang="en-US" sz="1600" dirty="0" smtClean="0">
                <a:latin typeface="+mn-lt"/>
                <a:cs typeface="Times New Roman" pitchFamily="18" charset="0"/>
              </a:rPr>
              <a:t> </a:t>
            </a:r>
            <a:r>
              <a:rPr lang="en-US" sz="1600" dirty="0" err="1" smtClean="0">
                <a:latin typeface="+mn-lt"/>
                <a:cs typeface="Times New Roman" pitchFamily="18" charset="0"/>
              </a:rPr>
              <a:t>thức</a:t>
            </a:r>
            <a:endParaRPr lang="en-US" sz="1600" dirty="0">
              <a:latin typeface="+mn-lt"/>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008" y="1828800"/>
            <a:ext cx="5105400" cy="4489808"/>
          </a:xfrm>
          <a:prstGeom prst="rect">
            <a:avLst/>
          </a:prstGeom>
        </p:spPr>
      </p:pic>
    </p:spTree>
    <p:extLst>
      <p:ext uri="{BB962C8B-B14F-4D97-AF65-F5344CB8AC3E}">
        <p14:creationId xmlns:p14="http://schemas.microsoft.com/office/powerpoint/2010/main" val="1616319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12</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762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vật</a:t>
            </a:r>
            <a:r>
              <a:rPr lang="en-US" sz="2800" dirty="0" smtClean="0">
                <a:latin typeface="+mn-lt"/>
                <a:cs typeface="Times New Roman" pitchFamily="18" charset="0"/>
              </a:rPr>
              <a:t> </a:t>
            </a:r>
            <a:r>
              <a:rPr lang="en-US" sz="2800" dirty="0" err="1" smtClean="0">
                <a:latin typeface="+mn-lt"/>
                <a:cs typeface="Times New Roman" pitchFamily="18" charset="0"/>
              </a:rPr>
              <a:t>lý</a:t>
            </a:r>
            <a:endParaRPr lang="en-US" sz="28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cứng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3.1; 3.2 </a:t>
            </a:r>
            <a:r>
              <a:rPr lang="en-US" sz="2000" dirty="0" err="1" smtClean="0">
                <a:latin typeface="+mn-lt"/>
                <a:cs typeface="Times New Roman" pitchFamily="18" charset="0"/>
              </a:rPr>
              <a:t>và</a:t>
            </a:r>
            <a:r>
              <a:rPr lang="en-US" sz="2000" dirty="0" smtClean="0">
                <a:latin typeface="+mn-lt"/>
                <a:cs typeface="Times New Roman" pitchFamily="18" charset="0"/>
              </a:rPr>
              <a:t> 3.3).</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a:cs typeface="Times New Roman" pitchFamily="18" charset="0"/>
              </a:rPr>
              <a:t>(</a:t>
            </a:r>
            <a:r>
              <a:rPr lang="en-US" sz="2000" dirty="0" err="1">
                <a:cs typeface="Times New Roman" pitchFamily="18" charset="0"/>
              </a:rPr>
              <a:t>phần</a:t>
            </a:r>
            <a:r>
              <a:rPr lang="en-US" sz="2000" dirty="0">
                <a:cs typeface="Times New Roman" pitchFamily="18" charset="0"/>
              </a:rPr>
              <a:t> </a:t>
            </a:r>
            <a:r>
              <a:rPr lang="en-US" sz="2000" dirty="0" err="1">
                <a:cs typeface="Times New Roman" pitchFamily="18" charset="0"/>
              </a:rPr>
              <a:t>cứng</a:t>
            </a:r>
            <a:r>
              <a:rPr lang="en-US" sz="2000" dirty="0">
                <a:cs typeface="Times New Roman" pitchFamily="18" charset="0"/>
              </a:rPr>
              <a:t>)</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3.8).</a:t>
            </a: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pic>
        <p:nvPicPr>
          <p:cNvPr id="6" name="Picture 5"/>
          <p:cNvPicPr>
            <a:picLocks noChangeAspect="1"/>
          </p:cNvPicPr>
          <p:nvPr/>
        </p:nvPicPr>
        <p:blipFill>
          <a:blip r:embed="rId3"/>
          <a:stretch>
            <a:fillRect/>
          </a:stretch>
        </p:blipFill>
        <p:spPr>
          <a:xfrm>
            <a:off x="1404753" y="3014370"/>
            <a:ext cx="6286500" cy="3234030"/>
          </a:xfrm>
          <a:prstGeom prst="rect">
            <a:avLst/>
          </a:prstGeom>
        </p:spPr>
      </p:pic>
      <p:sp>
        <p:nvSpPr>
          <p:cNvPr id="7" name="Rectangle 6"/>
          <p:cNvSpPr>
            <a:spLocks noChangeArrowheads="1"/>
          </p:cNvSpPr>
          <p:nvPr/>
        </p:nvSpPr>
        <p:spPr bwMode="auto">
          <a:xfrm>
            <a:off x="2257794" y="6320836"/>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3.8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spTree>
    <p:extLst>
      <p:ext uri="{BB962C8B-B14F-4D97-AF65-F5344CB8AC3E}">
        <p14:creationId xmlns:p14="http://schemas.microsoft.com/office/powerpoint/2010/main" val="793075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13</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762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vật</a:t>
            </a:r>
            <a:r>
              <a:rPr lang="en-US" sz="2800" dirty="0" smtClean="0">
                <a:latin typeface="+mn-lt"/>
                <a:cs typeface="Times New Roman" pitchFamily="18" charset="0"/>
              </a:rPr>
              <a:t> </a:t>
            </a:r>
            <a:r>
              <a:rPr lang="en-US" sz="2800" dirty="0" err="1" smtClean="0">
                <a:latin typeface="+mn-lt"/>
                <a:cs typeface="Times New Roman" pitchFamily="18" charset="0"/>
              </a:rPr>
              <a:t>lý</a:t>
            </a:r>
            <a:endParaRPr lang="en-US" sz="28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Quá</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nút</a:t>
            </a: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
        <p:nvSpPr>
          <p:cNvPr id="7" name="Rectangle 6"/>
          <p:cNvSpPr>
            <a:spLocks noChangeArrowheads="1"/>
          </p:cNvSpPr>
          <p:nvPr/>
        </p:nvSpPr>
        <p:spPr bwMode="auto">
          <a:xfrm>
            <a:off x="2286000" y="6320836"/>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3.9 </a:t>
            </a:r>
            <a:r>
              <a:rPr lang="en-US" sz="1600" dirty="0" err="1" smtClean="0">
                <a:latin typeface="+mn-lt"/>
                <a:cs typeface="Times New Roman" pitchFamily="18" charset="0"/>
              </a:rPr>
              <a:t>Quá</a:t>
            </a:r>
            <a:r>
              <a:rPr lang="en-US" sz="1600" dirty="0" smtClean="0">
                <a:latin typeface="+mn-lt"/>
                <a:cs typeface="Times New Roman" pitchFamily="18" charset="0"/>
              </a:rPr>
              <a:t> </a:t>
            </a:r>
            <a:r>
              <a:rPr lang="en-US" sz="1600" dirty="0" err="1" smtClean="0">
                <a:latin typeface="+mn-lt"/>
                <a:cs typeface="Times New Roman" pitchFamily="18" charset="0"/>
              </a:rPr>
              <a:t>trình</a:t>
            </a:r>
            <a:r>
              <a:rPr lang="en-US" sz="1600" dirty="0" smtClean="0">
                <a:latin typeface="+mn-lt"/>
                <a:cs typeface="Times New Roman" pitchFamily="18" charset="0"/>
              </a:rPr>
              <a:t> </a:t>
            </a:r>
            <a:r>
              <a:rPr lang="en-US" sz="1600" dirty="0" err="1" smtClean="0">
                <a:latin typeface="+mn-lt"/>
                <a:cs typeface="Times New Roman" pitchFamily="18" charset="0"/>
              </a:rPr>
              <a:t>xử</a:t>
            </a:r>
            <a:r>
              <a:rPr lang="en-US" sz="1600" dirty="0" smtClean="0">
                <a:latin typeface="+mn-lt"/>
                <a:cs typeface="Times New Roman" pitchFamily="18" charset="0"/>
              </a:rPr>
              <a:t> </a:t>
            </a:r>
            <a:r>
              <a:rPr lang="en-US" sz="1600" dirty="0" err="1" smtClean="0">
                <a:latin typeface="+mn-lt"/>
                <a:cs typeface="Times New Roman" pitchFamily="18" charset="0"/>
              </a:rPr>
              <a:t>lý</a:t>
            </a:r>
            <a:r>
              <a:rPr lang="en-US" sz="1600" dirty="0" smtClean="0">
                <a:latin typeface="+mn-lt"/>
                <a:cs typeface="Times New Roman" pitchFamily="18" charset="0"/>
              </a:rPr>
              <a:t> </a:t>
            </a:r>
            <a:r>
              <a:rPr lang="en-US" sz="1600" dirty="0" err="1" smtClean="0">
                <a:latin typeface="+mn-lt"/>
                <a:cs typeface="Times New Roman" pitchFamily="18" charset="0"/>
              </a:rPr>
              <a:t>tín</a:t>
            </a:r>
            <a:r>
              <a:rPr lang="en-US" sz="1600" dirty="0" smtClean="0">
                <a:latin typeface="+mn-lt"/>
                <a:cs typeface="Times New Roman" pitchFamily="18" charset="0"/>
              </a:rPr>
              <a:t> </a:t>
            </a:r>
            <a:r>
              <a:rPr lang="en-US" sz="1600" dirty="0" err="1" smtClean="0">
                <a:latin typeface="+mn-lt"/>
                <a:cs typeface="Times New Roman" pitchFamily="18" charset="0"/>
              </a:rPr>
              <a:t>hiệu</a:t>
            </a:r>
            <a:r>
              <a:rPr lang="en-US" sz="1600" dirty="0" smtClean="0">
                <a:latin typeface="+mn-lt"/>
                <a:cs typeface="Times New Roman" pitchFamily="18" charset="0"/>
              </a:rPr>
              <a:t> </a:t>
            </a:r>
            <a:r>
              <a:rPr lang="en-US" sz="1600" dirty="0" err="1" smtClean="0">
                <a:latin typeface="+mn-lt"/>
                <a:cs typeface="Times New Roman" pitchFamily="18" charset="0"/>
              </a:rPr>
              <a:t>trong</a:t>
            </a:r>
            <a:r>
              <a:rPr lang="en-US" sz="1600" dirty="0" smtClean="0">
                <a:latin typeface="+mn-lt"/>
                <a:cs typeface="Times New Roman" pitchFamily="18" charset="0"/>
              </a:rPr>
              <a:t> </a:t>
            </a:r>
            <a:r>
              <a:rPr lang="en-US" sz="1600" dirty="0" err="1" smtClean="0">
                <a:latin typeface="+mn-lt"/>
                <a:cs typeface="Times New Roman" pitchFamily="18" charset="0"/>
              </a:rPr>
              <a:t>nút</a:t>
            </a:r>
            <a:endParaRPr lang="en-US" sz="1600" dirty="0">
              <a:latin typeface="+mn-lt"/>
              <a:cs typeface="Times New Roman" pitchFamily="18" charset="0"/>
            </a:endParaRPr>
          </a:p>
        </p:txBody>
      </p:sp>
      <p:pic>
        <p:nvPicPr>
          <p:cNvPr id="2" name="Picture 1"/>
          <p:cNvPicPr>
            <a:picLocks noChangeAspect="1"/>
          </p:cNvPicPr>
          <p:nvPr/>
        </p:nvPicPr>
        <p:blipFill>
          <a:blip r:embed="rId3"/>
          <a:stretch>
            <a:fillRect/>
          </a:stretch>
        </p:blipFill>
        <p:spPr>
          <a:xfrm>
            <a:off x="1299693" y="2576512"/>
            <a:ext cx="6544614" cy="3595688"/>
          </a:xfrm>
          <a:prstGeom prst="rect">
            <a:avLst/>
          </a:prstGeom>
        </p:spPr>
      </p:pic>
    </p:spTree>
    <p:extLst>
      <p:ext uri="{BB962C8B-B14F-4D97-AF65-F5344CB8AC3E}">
        <p14:creationId xmlns:p14="http://schemas.microsoft.com/office/powerpoint/2010/main" val="4132022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762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vật</a:t>
            </a:r>
            <a:r>
              <a:rPr lang="en-US" sz="2800" dirty="0" smtClean="0">
                <a:latin typeface="+mn-lt"/>
                <a:cs typeface="Times New Roman" pitchFamily="18" charset="0"/>
              </a:rPr>
              <a:t> </a:t>
            </a:r>
            <a:r>
              <a:rPr lang="en-US" sz="2800" dirty="0" err="1" smtClean="0">
                <a:latin typeface="+mn-lt"/>
                <a:cs typeface="Times New Roman" pitchFamily="18" charset="0"/>
              </a:rPr>
              <a:t>lý</a:t>
            </a:r>
            <a:endParaRPr lang="en-US" sz="28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a:cs typeface="Times New Roman" pitchFamily="18" charset="0"/>
              </a:rPr>
              <a:t>Quá</a:t>
            </a:r>
            <a:r>
              <a:rPr lang="en-US" sz="2000" dirty="0">
                <a:cs typeface="Times New Roman" pitchFamily="18" charset="0"/>
              </a:rPr>
              <a:t> </a:t>
            </a:r>
            <a:r>
              <a:rPr lang="en-US" sz="2000" dirty="0" err="1">
                <a:cs typeface="Times New Roman" pitchFamily="18" charset="0"/>
              </a:rPr>
              <a:t>trình</a:t>
            </a:r>
            <a:r>
              <a:rPr lang="en-US" sz="2000" dirty="0">
                <a:cs typeface="Times New Roman" pitchFamily="18" charset="0"/>
              </a:rPr>
              <a:t> </a:t>
            </a:r>
            <a:r>
              <a:rPr lang="en-US" sz="2000" dirty="0" err="1">
                <a:cs typeface="Times New Roman" pitchFamily="18" charset="0"/>
              </a:rPr>
              <a:t>xử</a:t>
            </a:r>
            <a:r>
              <a:rPr lang="en-US" sz="2000" dirty="0">
                <a:cs typeface="Times New Roman" pitchFamily="18" charset="0"/>
              </a:rPr>
              <a:t> </a:t>
            </a:r>
            <a:r>
              <a:rPr lang="en-US" sz="2000" dirty="0" err="1">
                <a:cs typeface="Times New Roman" pitchFamily="18" charset="0"/>
              </a:rPr>
              <a:t>lý</a:t>
            </a:r>
            <a:r>
              <a:rPr lang="en-US" sz="2000" dirty="0">
                <a:cs typeface="Times New Roman" pitchFamily="18" charset="0"/>
              </a:rPr>
              <a:t> </a:t>
            </a:r>
            <a:r>
              <a:rPr lang="en-US" sz="2000" dirty="0" err="1" smtClean="0">
                <a:cs typeface="Times New Roman" pitchFamily="18" charset="0"/>
              </a:rPr>
              <a:t>tín</a:t>
            </a:r>
            <a:r>
              <a:rPr lang="en-US" sz="2000" dirty="0" smtClean="0">
                <a:cs typeface="Times New Roman" pitchFamily="18" charset="0"/>
              </a:rPr>
              <a:t> </a:t>
            </a:r>
            <a:r>
              <a:rPr lang="en-US" sz="2000" dirty="0" err="1" smtClean="0">
                <a:cs typeface="Times New Roman" pitchFamily="18" charset="0"/>
              </a:rPr>
              <a:t>hiệu</a:t>
            </a:r>
            <a:r>
              <a:rPr lang="en-US" sz="2000" dirty="0" smtClean="0">
                <a:cs typeface="Times New Roman" pitchFamily="18" charset="0"/>
              </a:rPr>
              <a:t> </a:t>
            </a:r>
            <a:r>
              <a:rPr lang="en-US" sz="2000" dirty="0" err="1">
                <a:cs typeface="Times New Roman" pitchFamily="18" charset="0"/>
              </a:rPr>
              <a:t>khi</a:t>
            </a:r>
            <a:r>
              <a:rPr lang="en-US" sz="2000" dirty="0">
                <a:cs typeface="Times New Roman" pitchFamily="18" charset="0"/>
              </a:rPr>
              <a:t> </a:t>
            </a:r>
            <a:r>
              <a:rPr lang="en-US" sz="2000" dirty="0" err="1">
                <a:cs typeface="Times New Roman" pitchFamily="18" charset="0"/>
              </a:rPr>
              <a:t>truyền</a:t>
            </a:r>
            <a:r>
              <a:rPr lang="en-US" sz="2000" dirty="0">
                <a:cs typeface="Times New Roman" pitchFamily="18" charset="0"/>
              </a:rPr>
              <a:t> </a:t>
            </a:r>
            <a:r>
              <a:rPr lang="en-US" sz="2000" dirty="0" err="1" smtClean="0">
                <a:cs typeface="Times New Roman" pitchFamily="18" charset="0"/>
              </a:rPr>
              <a:t>thông</a:t>
            </a:r>
            <a:endParaRPr lang="vi-VN" sz="2000" dirty="0">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pic>
        <p:nvPicPr>
          <p:cNvPr id="2050" name="Picture 2" descr="Types of Communication System By Unacade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21" y="2433345"/>
            <a:ext cx="7292957" cy="381129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a:off x="2309996" y="6444296"/>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3.10 </a:t>
            </a:r>
            <a:r>
              <a:rPr lang="en-US" sz="1600" dirty="0" err="1" smtClean="0">
                <a:latin typeface="+mn-lt"/>
                <a:cs typeface="Times New Roman" pitchFamily="18" charset="0"/>
              </a:rPr>
              <a:t>Quá</a:t>
            </a:r>
            <a:r>
              <a:rPr lang="en-US" sz="1600" dirty="0" smtClean="0">
                <a:latin typeface="+mn-lt"/>
                <a:cs typeface="Times New Roman" pitchFamily="18" charset="0"/>
              </a:rPr>
              <a:t> </a:t>
            </a:r>
            <a:r>
              <a:rPr lang="en-US" sz="1600" dirty="0" err="1" smtClean="0">
                <a:latin typeface="+mn-lt"/>
                <a:cs typeface="Times New Roman" pitchFamily="18" charset="0"/>
              </a:rPr>
              <a:t>trình</a:t>
            </a:r>
            <a:r>
              <a:rPr lang="en-US" sz="1600" dirty="0" smtClean="0">
                <a:latin typeface="+mn-lt"/>
                <a:cs typeface="Times New Roman" pitchFamily="18" charset="0"/>
              </a:rPr>
              <a:t> </a:t>
            </a:r>
            <a:r>
              <a:rPr lang="en-US" sz="1600" dirty="0" err="1" smtClean="0">
                <a:latin typeface="+mn-lt"/>
                <a:cs typeface="Times New Roman" pitchFamily="18" charset="0"/>
              </a:rPr>
              <a:t>xử</a:t>
            </a:r>
            <a:r>
              <a:rPr lang="en-US" sz="1600" dirty="0" smtClean="0">
                <a:latin typeface="+mn-lt"/>
                <a:cs typeface="Times New Roman" pitchFamily="18" charset="0"/>
              </a:rPr>
              <a:t> </a:t>
            </a:r>
            <a:r>
              <a:rPr lang="en-US" sz="1600" dirty="0" err="1" smtClean="0">
                <a:latin typeface="+mn-lt"/>
                <a:cs typeface="Times New Roman" pitchFamily="18" charset="0"/>
              </a:rPr>
              <a:t>lý</a:t>
            </a:r>
            <a:r>
              <a:rPr lang="en-US" sz="1600" dirty="0" smtClean="0">
                <a:latin typeface="+mn-lt"/>
                <a:cs typeface="Times New Roman" pitchFamily="18" charset="0"/>
              </a:rPr>
              <a:t> </a:t>
            </a:r>
            <a:r>
              <a:rPr lang="en-US" sz="1600" dirty="0" err="1" smtClean="0">
                <a:latin typeface="+mn-lt"/>
                <a:cs typeface="Times New Roman" pitchFamily="18" charset="0"/>
              </a:rPr>
              <a:t>tín</a:t>
            </a:r>
            <a:r>
              <a:rPr lang="en-US" sz="1600" dirty="0" smtClean="0">
                <a:latin typeface="+mn-lt"/>
                <a:cs typeface="Times New Roman" pitchFamily="18" charset="0"/>
              </a:rPr>
              <a:t> </a:t>
            </a:r>
            <a:r>
              <a:rPr lang="en-US" sz="1600" dirty="0" err="1" smtClean="0">
                <a:latin typeface="+mn-lt"/>
                <a:cs typeface="Times New Roman" pitchFamily="18" charset="0"/>
              </a:rPr>
              <a:t>hiệu</a:t>
            </a:r>
            <a:r>
              <a:rPr lang="en-US" sz="1600" dirty="0" smtClean="0">
                <a:latin typeface="+mn-lt"/>
                <a:cs typeface="Times New Roman" pitchFamily="18" charset="0"/>
              </a:rPr>
              <a:t> </a:t>
            </a:r>
            <a:r>
              <a:rPr lang="en-US" sz="1600" dirty="0" err="1" smtClean="0">
                <a:latin typeface="+mn-lt"/>
                <a:cs typeface="Times New Roman" pitchFamily="18" charset="0"/>
              </a:rPr>
              <a:t>truyền</a:t>
            </a:r>
            <a:r>
              <a:rPr lang="en-US" sz="1600" dirty="0" smtClean="0">
                <a:latin typeface="+mn-lt"/>
                <a:cs typeface="Times New Roman" pitchFamily="18" charset="0"/>
              </a:rPr>
              <a:t> </a:t>
            </a:r>
            <a:r>
              <a:rPr lang="en-US" sz="1600" dirty="0" err="1" smtClean="0">
                <a:latin typeface="+mn-lt"/>
                <a:cs typeface="Times New Roman" pitchFamily="18" charset="0"/>
              </a:rPr>
              <a:t>thông</a:t>
            </a:r>
            <a:endParaRPr lang="en-US" sz="1600" dirty="0">
              <a:latin typeface="+mn-lt"/>
              <a:cs typeface="Times New Roman" pitchFamily="18" charset="0"/>
            </a:endParaRPr>
          </a:p>
        </p:txBody>
      </p:sp>
    </p:spTree>
    <p:extLst>
      <p:ext uri="{BB962C8B-B14F-4D97-AF65-F5344CB8AC3E}">
        <p14:creationId xmlns:p14="http://schemas.microsoft.com/office/powerpoint/2010/main" val="3518743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15</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762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vật</a:t>
            </a:r>
            <a:r>
              <a:rPr lang="en-US" sz="2800" dirty="0" smtClean="0">
                <a:latin typeface="+mn-lt"/>
                <a:cs typeface="Times New Roman" pitchFamily="18" charset="0"/>
              </a:rPr>
              <a:t> </a:t>
            </a:r>
            <a:r>
              <a:rPr lang="en-US" sz="2800" dirty="0" err="1" smtClean="0">
                <a:latin typeface="+mn-lt"/>
                <a:cs typeface="Times New Roman" pitchFamily="18" charset="0"/>
              </a:rPr>
              <a:t>lý</a:t>
            </a:r>
            <a:endParaRPr lang="en-US" sz="28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Quá</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tín</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
        <p:nvSpPr>
          <p:cNvPr id="7" name="Rectangle 6"/>
          <p:cNvSpPr>
            <a:spLocks noChangeArrowheads="1"/>
          </p:cNvSpPr>
          <p:nvPr/>
        </p:nvSpPr>
        <p:spPr bwMode="auto">
          <a:xfrm>
            <a:off x="2031298" y="6397036"/>
            <a:ext cx="5081403"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3.11 </a:t>
            </a:r>
            <a:r>
              <a:rPr lang="en-US" sz="1600" dirty="0" err="1" smtClean="0">
                <a:latin typeface="+mn-lt"/>
                <a:cs typeface="Times New Roman" pitchFamily="18" charset="0"/>
              </a:rPr>
              <a:t>Quá</a:t>
            </a:r>
            <a:r>
              <a:rPr lang="en-US" sz="1600" dirty="0" smtClean="0">
                <a:latin typeface="+mn-lt"/>
                <a:cs typeface="Times New Roman" pitchFamily="18" charset="0"/>
              </a:rPr>
              <a:t> </a:t>
            </a:r>
            <a:r>
              <a:rPr lang="en-US" sz="1600" dirty="0" err="1" smtClean="0">
                <a:latin typeface="+mn-lt"/>
                <a:cs typeface="Times New Roman" pitchFamily="18" charset="0"/>
              </a:rPr>
              <a:t>trình</a:t>
            </a:r>
            <a:r>
              <a:rPr lang="en-US" sz="1600" dirty="0" smtClean="0">
                <a:latin typeface="+mn-lt"/>
                <a:cs typeface="Times New Roman" pitchFamily="18" charset="0"/>
              </a:rPr>
              <a:t> </a:t>
            </a:r>
            <a:r>
              <a:rPr lang="en-US" sz="1600" dirty="0" err="1" smtClean="0">
                <a:latin typeface="+mn-lt"/>
                <a:cs typeface="Times New Roman" pitchFamily="18" charset="0"/>
              </a:rPr>
              <a:t>xử</a:t>
            </a:r>
            <a:r>
              <a:rPr lang="en-US" sz="1600" dirty="0" smtClean="0">
                <a:latin typeface="+mn-lt"/>
                <a:cs typeface="Times New Roman" pitchFamily="18" charset="0"/>
              </a:rPr>
              <a:t> </a:t>
            </a:r>
            <a:r>
              <a:rPr lang="en-US" sz="1600" dirty="0" err="1" smtClean="0">
                <a:latin typeface="+mn-lt"/>
                <a:cs typeface="Times New Roman" pitchFamily="18" charset="0"/>
              </a:rPr>
              <a:t>lý</a:t>
            </a:r>
            <a:r>
              <a:rPr lang="en-US" sz="1600" dirty="0" smtClean="0">
                <a:latin typeface="+mn-lt"/>
                <a:cs typeface="Times New Roman" pitchFamily="18" charset="0"/>
              </a:rPr>
              <a:t> </a:t>
            </a:r>
            <a:r>
              <a:rPr lang="en-US" sz="1600" dirty="0" err="1" smtClean="0">
                <a:latin typeface="+mn-lt"/>
                <a:cs typeface="Times New Roman" pitchFamily="18" charset="0"/>
              </a:rPr>
              <a:t>tín</a:t>
            </a:r>
            <a:r>
              <a:rPr lang="en-US" sz="1600" dirty="0" smtClean="0">
                <a:latin typeface="+mn-lt"/>
                <a:cs typeface="Times New Roman" pitchFamily="18" charset="0"/>
              </a:rPr>
              <a:t> </a:t>
            </a:r>
            <a:r>
              <a:rPr lang="en-US" sz="1600" dirty="0" err="1" smtClean="0">
                <a:latin typeface="+mn-lt"/>
                <a:cs typeface="Times New Roman" pitchFamily="18" charset="0"/>
              </a:rPr>
              <a:t>hiệu</a:t>
            </a:r>
            <a:r>
              <a:rPr lang="en-US" sz="1600" dirty="0" smtClean="0">
                <a:latin typeface="+mn-lt"/>
                <a:cs typeface="Times New Roman" pitchFamily="18" charset="0"/>
              </a:rPr>
              <a:t> </a:t>
            </a:r>
            <a:r>
              <a:rPr lang="en-US" sz="1600" dirty="0" err="1" smtClean="0">
                <a:latin typeface="+mn-lt"/>
                <a:cs typeface="Times New Roman" pitchFamily="18" charset="0"/>
              </a:rPr>
              <a:t>truyền</a:t>
            </a:r>
            <a:r>
              <a:rPr lang="en-US" sz="1600" dirty="0" smtClean="0">
                <a:latin typeface="+mn-lt"/>
                <a:cs typeface="Times New Roman" pitchFamily="18" charset="0"/>
              </a:rPr>
              <a:t> </a:t>
            </a:r>
            <a:r>
              <a:rPr lang="en-US" sz="1600" dirty="0" err="1" smtClean="0">
                <a:latin typeface="+mn-lt"/>
                <a:cs typeface="Times New Roman" pitchFamily="18" charset="0"/>
              </a:rPr>
              <a:t>thông</a:t>
            </a:r>
            <a:r>
              <a:rPr lang="en-US" sz="1600" dirty="0" smtClean="0">
                <a:latin typeface="+mn-lt"/>
                <a:cs typeface="Times New Roman" pitchFamily="18" charset="0"/>
              </a:rPr>
              <a:t> chi </a:t>
            </a:r>
            <a:r>
              <a:rPr lang="en-US" sz="1600" dirty="0" err="1" smtClean="0">
                <a:latin typeface="+mn-lt"/>
                <a:cs typeface="Times New Roman" pitchFamily="18" charset="0"/>
              </a:rPr>
              <a:t>tiết</a:t>
            </a:r>
            <a:endParaRPr lang="en-US" sz="1600" dirty="0">
              <a:latin typeface="+mn-lt"/>
              <a:cs typeface="Times New Roman" pitchFamily="18" charset="0"/>
            </a:endParaRPr>
          </a:p>
        </p:txBody>
      </p:sp>
      <p:pic>
        <p:nvPicPr>
          <p:cNvPr id="1026" name="Picture 2" descr="An Overview of Digital Communication Systems (Chapter 1) - Synchronization  in Digital Communication System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4842" y="2627034"/>
            <a:ext cx="5926322" cy="346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356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16</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vật</a:t>
            </a:r>
            <a:r>
              <a:rPr lang="en-US" sz="2800" dirty="0" smtClean="0">
                <a:latin typeface="+mn-lt"/>
                <a:cs typeface="Times New Roman" pitchFamily="18" charset="0"/>
              </a:rPr>
              <a:t> </a:t>
            </a:r>
            <a:r>
              <a:rPr lang="en-US" sz="2800" dirty="0" err="1" smtClean="0">
                <a:latin typeface="+mn-lt"/>
                <a:cs typeface="Times New Roman" pitchFamily="18" charset="0"/>
              </a:rPr>
              <a:t>lý</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Chức</a:t>
            </a:r>
            <a:r>
              <a:rPr lang="en-US" sz="2000" dirty="0" smtClean="0">
                <a:cs typeface="Times New Roman" pitchFamily="18" charset="0"/>
              </a:rPr>
              <a:t> </a:t>
            </a:r>
            <a:r>
              <a:rPr lang="en-US" sz="2000" dirty="0" err="1" smtClean="0">
                <a:cs typeface="Times New Roman" pitchFamily="18" charset="0"/>
              </a:rPr>
              <a:t>năng</a:t>
            </a:r>
            <a:r>
              <a:rPr lang="en-US" sz="2000" dirty="0" smtClean="0">
                <a:cs typeface="Times New Roman" pitchFamily="18" charset="0"/>
              </a:rPr>
              <a:t> </a:t>
            </a:r>
            <a:r>
              <a:rPr lang="en-US" sz="2000" dirty="0" err="1" smtClean="0">
                <a:cs typeface="Times New Roman" pitchFamily="18" charset="0"/>
              </a:rPr>
              <a:t>của</a:t>
            </a:r>
            <a:r>
              <a:rPr lang="en-US" sz="2000" dirty="0" smtClean="0">
                <a:cs typeface="Times New Roman" pitchFamily="18" charset="0"/>
              </a:rPr>
              <a:t> </a:t>
            </a:r>
            <a:r>
              <a:rPr lang="en-US" sz="2000" dirty="0" err="1" smtClean="0">
                <a:cs typeface="Times New Roman" pitchFamily="18" charset="0"/>
              </a:rPr>
              <a:t>lớp</a:t>
            </a:r>
            <a:r>
              <a:rPr lang="en-US" sz="2000" dirty="0" smtClean="0">
                <a:cs typeface="Times New Roman" pitchFamily="18" charset="0"/>
              </a:rPr>
              <a:t> </a:t>
            </a:r>
            <a:r>
              <a:rPr lang="en-US" sz="2000" dirty="0" err="1" smtClean="0">
                <a:cs typeface="Times New Roman" pitchFamily="18" charset="0"/>
              </a:rPr>
              <a:t>vật</a:t>
            </a:r>
            <a:r>
              <a:rPr lang="en-US" sz="2000" dirty="0" smtClean="0">
                <a:cs typeface="Times New Roman" pitchFamily="18" charset="0"/>
              </a:rPr>
              <a:t> </a:t>
            </a:r>
            <a:r>
              <a:rPr lang="en-US" sz="2000" dirty="0" err="1" smtClean="0">
                <a:cs typeface="Times New Roman" pitchFamily="18" charset="0"/>
              </a:rPr>
              <a:t>lý</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Chuẩn</a:t>
            </a:r>
            <a:r>
              <a:rPr lang="en-US" sz="2000" dirty="0" smtClean="0">
                <a:cs typeface="Times New Roman" pitchFamily="18" charset="0"/>
              </a:rPr>
              <a:t> </a:t>
            </a:r>
            <a:r>
              <a:rPr lang="en-US" sz="2000" dirty="0" err="1" smtClean="0">
                <a:cs typeface="Times New Roman" pitchFamily="18" charset="0"/>
              </a:rPr>
              <a:t>hóa</a:t>
            </a:r>
            <a:r>
              <a:rPr lang="en-US" sz="2000" dirty="0" smtClean="0">
                <a:cs typeface="Times New Roman" pitchFamily="18" charset="0"/>
              </a:rPr>
              <a:t> </a:t>
            </a:r>
            <a:r>
              <a:rPr lang="en-US" sz="2000" dirty="0" err="1" smtClean="0">
                <a:cs typeface="Times New Roman" pitchFamily="18" charset="0"/>
              </a:rPr>
              <a:t>dữ</a:t>
            </a:r>
            <a:r>
              <a:rPr lang="en-US" sz="2000" dirty="0" smtClean="0">
                <a:cs typeface="Times New Roman" pitchFamily="18" charset="0"/>
              </a:rPr>
              <a:t> </a:t>
            </a:r>
            <a:r>
              <a:rPr lang="en-US" sz="2000" dirty="0" err="1" smtClean="0">
                <a:cs typeface="Times New Roman" pitchFamily="18" charset="0"/>
              </a:rPr>
              <a:t>liệu</a:t>
            </a:r>
            <a:r>
              <a:rPr lang="en-US" sz="2000" dirty="0">
                <a:cs typeface="Times New Roman" pitchFamily="18" charset="0"/>
              </a:rPr>
              <a:t> </a:t>
            </a:r>
            <a:r>
              <a:rPr lang="en-US" sz="2000" dirty="0" smtClean="0">
                <a:cs typeface="Times New Roman" pitchFamily="18" charset="0"/>
              </a:rPr>
              <a:t>– </a:t>
            </a:r>
            <a:r>
              <a:rPr lang="en-US" sz="2000" dirty="0" err="1" smtClean="0">
                <a:cs typeface="Times New Roman" pitchFamily="18" charset="0"/>
              </a:rPr>
              <a:t>định</a:t>
            </a:r>
            <a:r>
              <a:rPr lang="en-US" sz="2000" dirty="0" smtClean="0">
                <a:cs typeface="Times New Roman" pitchFamily="18" charset="0"/>
              </a:rPr>
              <a:t> </a:t>
            </a:r>
            <a:r>
              <a:rPr lang="en-US" sz="2000" dirty="0" err="1" smtClean="0">
                <a:cs typeface="Times New Roman" pitchFamily="18" charset="0"/>
              </a:rPr>
              <a:t>dạng</a:t>
            </a:r>
            <a:r>
              <a:rPr lang="en-US" sz="2000" dirty="0" smtClean="0">
                <a:cs typeface="Times New Roman" pitchFamily="18" charset="0"/>
              </a:rPr>
              <a:t> </a:t>
            </a:r>
            <a:r>
              <a:rPr lang="en-US" sz="2000" dirty="0" err="1" smtClean="0">
                <a:cs typeface="Times New Roman" pitchFamily="18" charset="0"/>
              </a:rPr>
              <a:t>dữ</a:t>
            </a:r>
            <a:r>
              <a:rPr lang="en-US" sz="2000" dirty="0" smtClean="0">
                <a:cs typeface="Times New Roman" pitchFamily="18" charset="0"/>
              </a:rPr>
              <a:t> </a:t>
            </a:r>
            <a:r>
              <a:rPr lang="en-US" sz="2000" dirty="0" err="1" smtClean="0">
                <a:cs typeface="Times New Roman" pitchFamily="18" charset="0"/>
              </a:rPr>
              <a:t>liệu</a:t>
            </a:r>
            <a:r>
              <a:rPr lang="en-US" sz="2000" dirty="0">
                <a:cs typeface="Times New Roman" pitchFamily="18" charset="0"/>
              </a:rPr>
              <a:t> </a:t>
            </a:r>
            <a:r>
              <a:rPr lang="en-US" sz="2000" dirty="0" err="1" smtClean="0">
                <a:cs typeface="Times New Roman" pitchFamily="18" charset="0"/>
              </a:rPr>
              <a:t>phù</a:t>
            </a:r>
            <a:r>
              <a:rPr lang="en-US" sz="2000" dirty="0" smtClean="0">
                <a:cs typeface="Times New Roman" pitchFamily="18" charset="0"/>
              </a:rPr>
              <a:t> </a:t>
            </a:r>
            <a:r>
              <a:rPr lang="en-US" sz="2000" dirty="0" err="1" smtClean="0">
                <a:cs typeface="Times New Roman" pitchFamily="18" charset="0"/>
              </a:rPr>
              <a:t>hợp</a:t>
            </a:r>
            <a:r>
              <a:rPr lang="en-US" sz="2000" dirty="0" smtClean="0">
                <a:cs typeface="Times New Roman" pitchFamily="18" charset="0"/>
              </a:rPr>
              <a:t> </a:t>
            </a:r>
            <a:r>
              <a:rPr lang="en-US" sz="2000" dirty="0" err="1" smtClean="0">
                <a:cs typeface="Times New Roman" pitchFamily="18" charset="0"/>
              </a:rPr>
              <a:t>với</a:t>
            </a:r>
            <a:r>
              <a:rPr lang="en-US" sz="2000" dirty="0" smtClean="0">
                <a:cs typeface="Times New Roman" pitchFamily="18" charset="0"/>
              </a:rPr>
              <a:t> </a:t>
            </a:r>
            <a:r>
              <a:rPr lang="en-US" sz="2000" dirty="0" err="1" smtClean="0">
                <a:cs typeface="Times New Roman" pitchFamily="18" charset="0"/>
              </a:rPr>
              <a:t>môi</a:t>
            </a:r>
            <a:r>
              <a:rPr lang="en-US" sz="2000" dirty="0" smtClean="0">
                <a:cs typeface="Times New Roman" pitchFamily="18" charset="0"/>
              </a:rPr>
              <a:t> </a:t>
            </a:r>
            <a:r>
              <a:rPr lang="en-US" sz="2000" dirty="0" err="1" smtClean="0">
                <a:cs typeface="Times New Roman" pitchFamily="18" charset="0"/>
              </a:rPr>
              <a:t>trường</a:t>
            </a:r>
            <a:r>
              <a:rPr lang="en-US" sz="2000" dirty="0" smtClean="0">
                <a:cs typeface="Times New Roman" pitchFamily="18" charset="0"/>
              </a:rPr>
              <a:t> </a:t>
            </a:r>
            <a:r>
              <a:rPr lang="en-US" sz="2000" dirty="0" err="1" smtClean="0">
                <a:cs typeface="Times New Roman" pitchFamily="18" charset="0"/>
              </a:rPr>
              <a:t>truyền</a:t>
            </a:r>
            <a:r>
              <a:rPr lang="en-US" sz="2000" dirty="0" smtClean="0">
                <a:cs typeface="Times New Roman" pitchFamily="18" charset="0"/>
              </a:rPr>
              <a:t> </a:t>
            </a:r>
            <a:r>
              <a:rPr lang="en-US" sz="2000" dirty="0" err="1" smtClean="0">
                <a:cs typeface="Times New Roman" pitchFamily="18" charset="0"/>
              </a:rPr>
              <a:t>dẫn</a:t>
            </a:r>
            <a:r>
              <a:rPr lang="en-US" sz="2000" dirty="0" smtClean="0">
                <a:cs typeface="Times New Roman" pitchFamily="18" charset="0"/>
              </a:rPr>
              <a:t>: </a:t>
            </a:r>
            <a:r>
              <a:rPr lang="en-US" sz="2000" dirty="0" err="1" smtClean="0">
                <a:cs typeface="Times New Roman" pitchFamily="18" charset="0"/>
              </a:rPr>
              <a:t>cách</a:t>
            </a:r>
            <a:r>
              <a:rPr lang="en-US" sz="2000" dirty="0" smtClean="0">
                <a:cs typeface="Times New Roman" pitchFamily="18" charset="0"/>
              </a:rPr>
              <a:t> </a:t>
            </a:r>
            <a:r>
              <a:rPr lang="en-US" sz="2000" dirty="0" err="1" smtClean="0">
                <a:cs typeface="Times New Roman" pitchFamily="18" charset="0"/>
              </a:rPr>
              <a:t>biểu</a:t>
            </a:r>
            <a:r>
              <a:rPr lang="en-US" sz="2000" dirty="0" smtClean="0">
                <a:cs typeface="Times New Roman" pitchFamily="18" charset="0"/>
              </a:rPr>
              <a:t> </a:t>
            </a:r>
            <a:r>
              <a:rPr lang="en-US" sz="2000" dirty="0" err="1" smtClean="0">
                <a:cs typeface="Times New Roman" pitchFamily="18" charset="0"/>
              </a:rPr>
              <a:t>diễn</a:t>
            </a:r>
            <a:r>
              <a:rPr lang="en-US" sz="2000" dirty="0" smtClean="0">
                <a:cs typeface="Times New Roman" pitchFamily="18" charset="0"/>
              </a:rPr>
              <a:t> </a:t>
            </a:r>
            <a:r>
              <a:rPr lang="en-US" sz="2000" dirty="0" err="1" smtClean="0">
                <a:cs typeface="Times New Roman" pitchFamily="18" charset="0"/>
              </a:rPr>
              <a:t>dữ</a:t>
            </a:r>
            <a:r>
              <a:rPr lang="en-US" sz="2000" dirty="0" smtClean="0">
                <a:cs typeface="Times New Roman" pitchFamily="18" charset="0"/>
              </a:rPr>
              <a:t> </a:t>
            </a:r>
            <a:r>
              <a:rPr lang="en-US" sz="2000" dirty="0" err="1" smtClean="0">
                <a:cs typeface="Times New Roman" pitchFamily="18" charset="0"/>
              </a:rPr>
              <a:t>liệu</a:t>
            </a:r>
            <a:r>
              <a:rPr lang="en-US" sz="2000" dirty="0" smtClean="0">
                <a:cs typeface="Times New Roman" pitchFamily="18" charset="0"/>
              </a:rPr>
              <a:t> </a:t>
            </a:r>
            <a:r>
              <a:rPr lang="en-US" sz="2000" dirty="0" err="1" smtClean="0">
                <a:cs typeface="Times New Roman" pitchFamily="18" charset="0"/>
              </a:rPr>
              <a:t>thành</a:t>
            </a:r>
            <a:r>
              <a:rPr lang="en-US" sz="2000" dirty="0" smtClean="0">
                <a:cs typeface="Times New Roman" pitchFamily="18" charset="0"/>
              </a:rPr>
              <a:t> bit (ADC, </a:t>
            </a:r>
            <a:r>
              <a:rPr lang="en-US" sz="2000" dirty="0" err="1" smtClean="0">
                <a:cs typeface="Times New Roman" pitchFamily="18" charset="0"/>
              </a:rPr>
              <a:t>mã</a:t>
            </a:r>
            <a:r>
              <a:rPr lang="en-US" sz="2000" dirty="0" smtClean="0">
                <a:cs typeface="Times New Roman" pitchFamily="18" charset="0"/>
              </a:rPr>
              <a:t> </a:t>
            </a:r>
            <a:r>
              <a:rPr lang="en-US" sz="2000" dirty="0" err="1" smtClean="0">
                <a:cs typeface="Times New Roman" pitchFamily="18" charset="0"/>
              </a:rPr>
              <a:t>hóa</a:t>
            </a:r>
            <a:r>
              <a:rPr lang="en-US" sz="2000" dirty="0" smtClean="0">
                <a:cs typeface="Times New Roman" pitchFamily="18" charset="0"/>
              </a:rPr>
              <a:t> </a:t>
            </a:r>
            <a:r>
              <a:rPr lang="en-US" sz="2000" dirty="0" err="1" smtClean="0">
                <a:cs typeface="Times New Roman" pitchFamily="18" charset="0"/>
              </a:rPr>
              <a:t>nguồn</a:t>
            </a:r>
            <a:r>
              <a:rPr lang="en-US" sz="2000" dirty="0" smtClean="0">
                <a:cs typeface="Times New Roman" pitchFamily="18" charset="0"/>
              </a:rPr>
              <a:t>); </a:t>
            </a:r>
            <a:r>
              <a:rPr lang="en-US" sz="2000" dirty="0" err="1" smtClean="0">
                <a:cs typeface="Times New Roman" pitchFamily="18" charset="0"/>
              </a:rPr>
              <a:t>tốc</a:t>
            </a:r>
            <a:r>
              <a:rPr lang="en-US" sz="2000" dirty="0" smtClean="0">
                <a:cs typeface="Times New Roman" pitchFamily="18" charset="0"/>
              </a:rPr>
              <a:t> </a:t>
            </a:r>
            <a:r>
              <a:rPr lang="en-US" sz="2000" dirty="0" err="1" smtClean="0">
                <a:cs typeface="Times New Roman" pitchFamily="18" charset="0"/>
              </a:rPr>
              <a:t>độ</a:t>
            </a:r>
            <a:r>
              <a:rPr lang="en-US" sz="2000" dirty="0" smtClean="0">
                <a:cs typeface="Times New Roman" pitchFamily="18" charset="0"/>
              </a:rPr>
              <a:t> </a:t>
            </a:r>
            <a:r>
              <a:rPr lang="en-US" sz="2000" dirty="0" err="1" smtClean="0">
                <a:cs typeface="Times New Roman" pitchFamily="18" charset="0"/>
              </a:rPr>
              <a:t>và</a:t>
            </a:r>
            <a:r>
              <a:rPr lang="en-US" sz="2000" dirty="0" smtClean="0">
                <a:cs typeface="Times New Roman" pitchFamily="18" charset="0"/>
              </a:rPr>
              <a:t> </a:t>
            </a:r>
            <a:r>
              <a:rPr lang="en-US" sz="2000" dirty="0" err="1" smtClean="0">
                <a:cs typeface="Times New Roman" pitchFamily="18" charset="0"/>
              </a:rPr>
              <a:t>đồng</a:t>
            </a:r>
            <a:r>
              <a:rPr lang="en-US" sz="2000" dirty="0" smtClean="0">
                <a:cs typeface="Times New Roman" pitchFamily="18" charset="0"/>
              </a:rPr>
              <a:t> </a:t>
            </a:r>
            <a:r>
              <a:rPr lang="en-US" sz="2000" dirty="0" err="1" smtClean="0">
                <a:cs typeface="Times New Roman" pitchFamily="18" charset="0"/>
              </a:rPr>
              <a:t>bộ</a:t>
            </a:r>
            <a:r>
              <a:rPr lang="en-US" sz="2000" dirty="0" smtClean="0">
                <a:cs typeface="Times New Roman" pitchFamily="18" charset="0"/>
              </a:rPr>
              <a:t> </a:t>
            </a:r>
            <a:r>
              <a:rPr lang="en-US" sz="2000" dirty="0" err="1" smtClean="0">
                <a:cs typeface="Times New Roman" pitchFamily="18" charset="0"/>
              </a:rPr>
              <a:t>dữ</a:t>
            </a:r>
            <a:r>
              <a:rPr lang="en-US" sz="2000" dirty="0" smtClean="0">
                <a:cs typeface="Times New Roman" pitchFamily="18" charset="0"/>
              </a:rPr>
              <a:t> </a:t>
            </a:r>
            <a:r>
              <a:rPr lang="en-US" sz="2000" dirty="0" err="1" smtClean="0">
                <a:cs typeface="Times New Roman" pitchFamily="18" charset="0"/>
              </a:rPr>
              <a:t>liệu</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Điều</a:t>
            </a:r>
            <a:r>
              <a:rPr lang="en-US" sz="2000" dirty="0" smtClean="0">
                <a:cs typeface="Times New Roman" pitchFamily="18" charset="0"/>
              </a:rPr>
              <a:t> </a:t>
            </a:r>
            <a:r>
              <a:rPr lang="en-US" sz="2000" dirty="0" err="1">
                <a:cs typeface="Times New Roman" pitchFamily="18" charset="0"/>
              </a:rPr>
              <a:t>chế</a:t>
            </a:r>
            <a:r>
              <a:rPr lang="en-US" sz="2000" dirty="0">
                <a:cs typeface="Times New Roman" pitchFamily="18" charset="0"/>
              </a:rPr>
              <a:t>, </a:t>
            </a:r>
            <a:r>
              <a:rPr lang="en-US" sz="2000" dirty="0" err="1">
                <a:cs typeface="Times New Roman" pitchFamily="18" charset="0"/>
              </a:rPr>
              <a:t>mã</a:t>
            </a:r>
            <a:r>
              <a:rPr lang="en-US" sz="2000" dirty="0">
                <a:cs typeface="Times New Roman" pitchFamily="18" charset="0"/>
              </a:rPr>
              <a:t> </a:t>
            </a:r>
            <a:r>
              <a:rPr lang="en-US" sz="2000" dirty="0" err="1">
                <a:cs typeface="Times New Roman" pitchFamily="18" charset="0"/>
              </a:rPr>
              <a:t>hóa</a:t>
            </a:r>
            <a:r>
              <a:rPr lang="en-US" sz="2000" dirty="0">
                <a:cs typeface="Times New Roman" pitchFamily="18" charset="0"/>
              </a:rPr>
              <a:t> </a:t>
            </a:r>
            <a:r>
              <a:rPr lang="en-US" sz="2000" dirty="0" err="1">
                <a:cs typeface="Times New Roman" pitchFamily="18" charset="0"/>
              </a:rPr>
              <a:t>dữ</a:t>
            </a:r>
            <a:r>
              <a:rPr lang="en-US" sz="2000" dirty="0">
                <a:cs typeface="Times New Roman" pitchFamily="18" charset="0"/>
              </a:rPr>
              <a:t> </a:t>
            </a:r>
            <a:r>
              <a:rPr lang="en-US" sz="2000" dirty="0" err="1" smtClean="0">
                <a:cs typeface="Times New Roman" pitchFamily="18" charset="0"/>
              </a:rPr>
              <a:t>liệu</a:t>
            </a:r>
            <a:r>
              <a:rPr lang="en-US" sz="2000" dirty="0" smtClean="0">
                <a:cs typeface="Times New Roman" pitchFamily="18" charset="0"/>
              </a:rPr>
              <a:t> hay </a:t>
            </a:r>
            <a:r>
              <a:rPr lang="en-US" sz="2000" dirty="0" err="1" smtClean="0">
                <a:cs typeface="Times New Roman" pitchFamily="18" charset="0"/>
              </a:rPr>
              <a:t>mã</a:t>
            </a:r>
            <a:r>
              <a:rPr lang="en-US" sz="2000" dirty="0" smtClean="0">
                <a:cs typeface="Times New Roman" pitchFamily="18" charset="0"/>
              </a:rPr>
              <a:t> </a:t>
            </a:r>
            <a:r>
              <a:rPr lang="en-US" sz="2000" dirty="0" err="1" smtClean="0">
                <a:cs typeface="Times New Roman" pitchFamily="18" charset="0"/>
              </a:rPr>
              <a:t>hóa</a:t>
            </a:r>
            <a:r>
              <a:rPr lang="en-US" sz="2000" dirty="0" smtClean="0">
                <a:cs typeface="Times New Roman" pitchFamily="18" charset="0"/>
              </a:rPr>
              <a:t> </a:t>
            </a:r>
            <a:r>
              <a:rPr lang="en-US" sz="2000" dirty="0" err="1" smtClean="0">
                <a:cs typeface="Times New Roman" pitchFamily="18" charset="0"/>
              </a:rPr>
              <a:t>kênh</a:t>
            </a:r>
            <a:r>
              <a:rPr lang="en-US" sz="2000" dirty="0" smtClean="0">
                <a:cs typeface="Times New Roman" pitchFamily="18" charset="0"/>
              </a:rPr>
              <a:t>.</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Lựa</a:t>
            </a:r>
            <a:r>
              <a:rPr lang="en-US" sz="2000" dirty="0">
                <a:cs typeface="Times New Roman" pitchFamily="18" charset="0"/>
              </a:rPr>
              <a:t> </a:t>
            </a:r>
            <a:r>
              <a:rPr lang="en-US" sz="2000" dirty="0" err="1">
                <a:cs typeface="Times New Roman" pitchFamily="18" charset="0"/>
              </a:rPr>
              <a:t>chọn</a:t>
            </a:r>
            <a:r>
              <a:rPr lang="en-US" sz="2000" dirty="0">
                <a:cs typeface="Times New Roman" pitchFamily="18" charset="0"/>
              </a:rPr>
              <a:t> </a:t>
            </a:r>
            <a:r>
              <a:rPr lang="en-US" sz="2000" dirty="0" err="1">
                <a:cs typeface="Times New Roman" pitchFamily="18" charset="0"/>
              </a:rPr>
              <a:t>tần</a:t>
            </a:r>
            <a:r>
              <a:rPr lang="en-US" sz="2000" dirty="0">
                <a:cs typeface="Times New Roman" pitchFamily="18" charset="0"/>
              </a:rPr>
              <a:t> </a:t>
            </a:r>
            <a:r>
              <a:rPr lang="en-US" sz="2000" dirty="0" err="1">
                <a:cs typeface="Times New Roman" pitchFamily="18" charset="0"/>
              </a:rPr>
              <a:t>số</a:t>
            </a:r>
            <a:r>
              <a:rPr lang="en-US" sz="2000" dirty="0">
                <a:cs typeface="Times New Roman" pitchFamily="18" charset="0"/>
              </a:rPr>
              <a:t>, </a:t>
            </a:r>
            <a:r>
              <a:rPr lang="en-US" sz="2000" dirty="0" err="1">
                <a:cs typeface="Times New Roman" pitchFamily="18" charset="0"/>
              </a:rPr>
              <a:t>phát</a:t>
            </a:r>
            <a:r>
              <a:rPr lang="en-US" sz="2000" dirty="0">
                <a:cs typeface="Times New Roman" pitchFamily="18" charset="0"/>
              </a:rPr>
              <a:t> </a:t>
            </a:r>
            <a:r>
              <a:rPr lang="en-US" sz="2000" dirty="0" err="1">
                <a:cs typeface="Times New Roman" pitchFamily="18" charset="0"/>
              </a:rPr>
              <a:t>tần</a:t>
            </a:r>
            <a:r>
              <a:rPr lang="en-US" sz="2000" dirty="0">
                <a:cs typeface="Times New Roman" pitchFamily="18" charset="0"/>
              </a:rPr>
              <a:t> </a:t>
            </a:r>
            <a:r>
              <a:rPr lang="en-US" sz="2000" dirty="0" err="1">
                <a:cs typeface="Times New Roman" pitchFamily="18" charset="0"/>
              </a:rPr>
              <a:t>số</a:t>
            </a:r>
            <a:r>
              <a:rPr lang="en-US" sz="2000" dirty="0">
                <a:cs typeface="Times New Roman" pitchFamily="18" charset="0"/>
              </a:rPr>
              <a:t> </a:t>
            </a:r>
            <a:r>
              <a:rPr lang="en-US" sz="2000" dirty="0" err="1">
                <a:cs typeface="Times New Roman" pitchFamily="18" charset="0"/>
              </a:rPr>
              <a:t>sóng</a:t>
            </a:r>
            <a:r>
              <a:rPr lang="en-US" sz="2000" dirty="0">
                <a:cs typeface="Times New Roman" pitchFamily="18" charset="0"/>
              </a:rPr>
              <a:t> </a:t>
            </a:r>
            <a:r>
              <a:rPr lang="en-US" sz="2000" dirty="0" err="1">
                <a:cs typeface="Times New Roman" pitchFamily="18" charset="0"/>
              </a:rPr>
              <a:t>mang</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Truyền</a:t>
            </a:r>
            <a:r>
              <a:rPr lang="en-US" sz="2000" dirty="0" smtClean="0">
                <a:cs typeface="Times New Roman" pitchFamily="18" charset="0"/>
              </a:rPr>
              <a:t> </a:t>
            </a:r>
            <a:r>
              <a:rPr lang="en-US" sz="2000" dirty="0" err="1">
                <a:cs typeface="Times New Roman" pitchFamily="18" charset="0"/>
              </a:rPr>
              <a:t>dữ</a:t>
            </a:r>
            <a:r>
              <a:rPr lang="en-US" sz="2000" dirty="0">
                <a:cs typeface="Times New Roman" pitchFamily="18" charset="0"/>
              </a:rPr>
              <a:t> </a:t>
            </a:r>
            <a:r>
              <a:rPr lang="en-US" sz="2000" dirty="0" err="1">
                <a:cs typeface="Times New Roman" pitchFamily="18" charset="0"/>
              </a:rPr>
              <a:t>liệu</a:t>
            </a:r>
            <a:r>
              <a:rPr lang="en-US" sz="2000" dirty="0">
                <a:cs typeface="Times New Roman" pitchFamily="18" charset="0"/>
              </a:rPr>
              <a:t> </a:t>
            </a:r>
            <a:r>
              <a:rPr lang="en-US" sz="2000" dirty="0" err="1">
                <a:cs typeface="Times New Roman" pitchFamily="18" charset="0"/>
              </a:rPr>
              <a:t>đảm</a:t>
            </a:r>
            <a:r>
              <a:rPr lang="en-US" sz="2000" dirty="0">
                <a:cs typeface="Times New Roman" pitchFamily="18" charset="0"/>
              </a:rPr>
              <a:t> </a:t>
            </a:r>
            <a:r>
              <a:rPr lang="en-US" sz="2000" dirty="0" err="1">
                <a:cs typeface="Times New Roman" pitchFamily="18" charset="0"/>
              </a:rPr>
              <a:t>bảo</a:t>
            </a:r>
            <a:r>
              <a:rPr lang="en-US" sz="2000" dirty="0">
                <a:cs typeface="Times New Roman" pitchFamily="18" charset="0"/>
              </a:rPr>
              <a:t> </a:t>
            </a:r>
            <a:r>
              <a:rPr lang="en-US" sz="2000" dirty="0" err="1">
                <a:cs typeface="Times New Roman" pitchFamily="18" charset="0"/>
              </a:rPr>
              <a:t>rằng</a:t>
            </a:r>
            <a:r>
              <a:rPr lang="en-US" sz="2000" dirty="0">
                <a:cs typeface="Times New Roman" pitchFamily="18" charset="0"/>
              </a:rPr>
              <a:t> </a:t>
            </a:r>
            <a:r>
              <a:rPr lang="en-US" sz="2000" dirty="0" err="1">
                <a:cs typeface="Times New Roman" pitchFamily="18" charset="0"/>
              </a:rPr>
              <a:t>dữ</a:t>
            </a:r>
            <a:r>
              <a:rPr lang="en-US" sz="2000" dirty="0">
                <a:cs typeface="Times New Roman" pitchFamily="18" charset="0"/>
              </a:rPr>
              <a:t> </a:t>
            </a:r>
            <a:r>
              <a:rPr lang="en-US" sz="2000" dirty="0" err="1">
                <a:cs typeface="Times New Roman" pitchFamily="18" charset="0"/>
              </a:rPr>
              <a:t>liệu</a:t>
            </a:r>
            <a:r>
              <a:rPr lang="en-US" sz="2000" dirty="0">
                <a:cs typeface="Times New Roman" pitchFamily="18" charset="0"/>
              </a:rPr>
              <a:t> </a:t>
            </a:r>
            <a:r>
              <a:rPr lang="en-US" sz="2000" dirty="0" err="1">
                <a:cs typeface="Times New Roman" pitchFamily="18" charset="0"/>
              </a:rPr>
              <a:t>được</a:t>
            </a:r>
            <a:r>
              <a:rPr lang="en-US" sz="2000" dirty="0">
                <a:cs typeface="Times New Roman" pitchFamily="18" charset="0"/>
              </a:rPr>
              <a:t> </a:t>
            </a:r>
            <a:r>
              <a:rPr lang="en-US" sz="2000" dirty="0" err="1">
                <a:cs typeface="Times New Roman" pitchFamily="18" charset="0"/>
              </a:rPr>
              <a:t>truyền</a:t>
            </a:r>
            <a:r>
              <a:rPr lang="en-US" sz="2000" dirty="0">
                <a:cs typeface="Times New Roman" pitchFamily="18" charset="0"/>
              </a:rPr>
              <a:t> qua </a:t>
            </a:r>
            <a:r>
              <a:rPr lang="en-US" sz="2000" dirty="0" err="1">
                <a:cs typeface="Times New Roman" pitchFamily="18" charset="0"/>
              </a:rPr>
              <a:t>môi</a:t>
            </a:r>
            <a:r>
              <a:rPr lang="en-US" sz="2000" dirty="0">
                <a:cs typeface="Times New Roman" pitchFamily="18" charset="0"/>
              </a:rPr>
              <a:t> </a:t>
            </a:r>
            <a:r>
              <a:rPr lang="en-US" sz="2000" dirty="0" err="1">
                <a:cs typeface="Times New Roman" pitchFamily="18" charset="0"/>
              </a:rPr>
              <a:t>trường</a:t>
            </a:r>
            <a:r>
              <a:rPr lang="en-US" sz="2000" dirty="0">
                <a:cs typeface="Times New Roman" pitchFamily="18" charset="0"/>
              </a:rPr>
              <a:t> 1 </a:t>
            </a:r>
            <a:r>
              <a:rPr lang="en-US" sz="2000" dirty="0" err="1">
                <a:cs typeface="Times New Roman" pitchFamily="18" charset="0"/>
              </a:rPr>
              <a:t>cách</a:t>
            </a:r>
            <a:r>
              <a:rPr lang="en-US" sz="2000" dirty="0">
                <a:cs typeface="Times New Roman" pitchFamily="18" charset="0"/>
              </a:rPr>
              <a:t> </a:t>
            </a:r>
            <a:r>
              <a:rPr lang="en-US" sz="2000" dirty="0" err="1">
                <a:cs typeface="Times New Roman" pitchFamily="18" charset="0"/>
              </a:rPr>
              <a:t>chính</a:t>
            </a:r>
            <a:r>
              <a:rPr lang="en-US" sz="2000" dirty="0">
                <a:cs typeface="Times New Roman" pitchFamily="18" charset="0"/>
              </a:rPr>
              <a:t> </a:t>
            </a:r>
            <a:r>
              <a:rPr lang="en-US" sz="2000" dirty="0" err="1">
                <a:cs typeface="Times New Roman" pitchFamily="18" charset="0"/>
              </a:rPr>
              <a:t>xác</a:t>
            </a:r>
            <a:r>
              <a:rPr lang="en-US" sz="2000" dirty="0">
                <a:cs typeface="Times New Roman" pitchFamily="18" charset="0"/>
              </a:rPr>
              <a:t> </a:t>
            </a:r>
            <a:r>
              <a:rPr lang="en-US" sz="2000" dirty="0" err="1">
                <a:cs typeface="Times New Roman" pitchFamily="18" charset="0"/>
              </a:rPr>
              <a:t>và</a:t>
            </a:r>
            <a:r>
              <a:rPr lang="en-US" sz="2000" dirty="0">
                <a:cs typeface="Times New Roman" pitchFamily="18" charset="0"/>
              </a:rPr>
              <a:t> </a:t>
            </a:r>
            <a:r>
              <a:rPr lang="en-US" sz="2000" dirty="0" err="1">
                <a:cs typeface="Times New Roman" pitchFamily="18" charset="0"/>
              </a:rPr>
              <a:t>đáng</a:t>
            </a:r>
            <a:r>
              <a:rPr lang="en-US" sz="2000" dirty="0">
                <a:cs typeface="Times New Roman" pitchFamily="18" charset="0"/>
              </a:rPr>
              <a:t> tin </a:t>
            </a:r>
            <a:r>
              <a:rPr lang="en-US" sz="2000" dirty="0" err="1">
                <a:cs typeface="Times New Roman" pitchFamily="18" charset="0"/>
              </a:rPr>
              <a:t>cậy</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Chuẩn</a:t>
            </a:r>
            <a:r>
              <a:rPr lang="en-US" sz="2000" dirty="0" smtClean="0">
                <a:cs typeface="Times New Roman" pitchFamily="18" charset="0"/>
              </a:rPr>
              <a:t> </a:t>
            </a:r>
            <a:r>
              <a:rPr lang="en-US" sz="2000" dirty="0" err="1" smtClean="0">
                <a:cs typeface="Times New Roman" pitchFamily="18" charset="0"/>
              </a:rPr>
              <a:t>giao</a:t>
            </a:r>
            <a:r>
              <a:rPr lang="en-US" sz="2000" dirty="0" smtClean="0">
                <a:cs typeface="Times New Roman" pitchFamily="18" charset="0"/>
              </a:rPr>
              <a:t> </a:t>
            </a:r>
            <a:r>
              <a:rPr lang="en-US" sz="2000" dirty="0" err="1" smtClean="0">
                <a:cs typeface="Times New Roman" pitchFamily="18" charset="0"/>
              </a:rPr>
              <a:t>diện</a:t>
            </a:r>
            <a:r>
              <a:rPr lang="en-US" sz="2000" dirty="0" smtClean="0">
                <a:cs typeface="Times New Roman" pitchFamily="18" charset="0"/>
              </a:rPr>
              <a:t> </a:t>
            </a:r>
            <a:r>
              <a:rPr lang="en-US" sz="2000" dirty="0" err="1" smtClean="0">
                <a:cs typeface="Times New Roman" pitchFamily="18" charset="0"/>
              </a:rPr>
              <a:t>vật</a:t>
            </a:r>
            <a:r>
              <a:rPr lang="en-US" sz="2000" dirty="0" smtClean="0">
                <a:cs typeface="Times New Roman" pitchFamily="18" charset="0"/>
              </a:rPr>
              <a:t> </a:t>
            </a:r>
            <a:r>
              <a:rPr lang="en-US" sz="2000" dirty="0" err="1" smtClean="0">
                <a:cs typeface="Times New Roman" pitchFamily="18" charset="0"/>
              </a:rPr>
              <a:t>lý</a:t>
            </a:r>
            <a:r>
              <a:rPr lang="en-US" sz="2000" dirty="0" smtClean="0">
                <a:cs typeface="Times New Roman" pitchFamily="18" charset="0"/>
              </a:rPr>
              <a:t>.</a:t>
            </a:r>
            <a:endParaRPr lang="en-US" sz="2000" dirty="0">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WSN </a:t>
            </a:r>
            <a:r>
              <a:rPr lang="en-US" sz="2000" dirty="0" err="1" smtClean="0">
                <a:latin typeface="+mn-lt"/>
                <a:cs typeface="Times New Roman" pitchFamily="18" charset="0"/>
              </a:rPr>
              <a:t>truyền</a:t>
            </a:r>
            <a:r>
              <a:rPr lang="en-US" sz="2000" dirty="0" smtClean="0">
                <a:latin typeface="+mn-lt"/>
                <a:cs typeface="Times New Roman" pitchFamily="18" charset="0"/>
              </a:rPr>
              <a:t> qua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4064141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vật</a:t>
            </a:r>
            <a:r>
              <a:rPr lang="en-US" sz="2800" dirty="0" smtClean="0">
                <a:latin typeface="+mn-lt"/>
                <a:cs typeface="Times New Roman" pitchFamily="18" charset="0"/>
              </a:rPr>
              <a:t> </a:t>
            </a:r>
            <a:r>
              <a:rPr lang="en-US" sz="2800" dirty="0" err="1" smtClean="0">
                <a:latin typeface="+mn-lt"/>
                <a:cs typeface="Times New Roman" pitchFamily="18" charset="0"/>
              </a:rPr>
              <a:t>lý</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sở</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Kiến</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chung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khối</a:t>
            </a:r>
            <a:r>
              <a:rPr lang="en-US" sz="2000" dirty="0" smtClean="0">
                <a:latin typeface="+mn-lt"/>
                <a:cs typeface="Times New Roman" pitchFamily="18" charset="0"/>
              </a:rPr>
              <a:t> </a:t>
            </a:r>
            <a:r>
              <a:rPr lang="en-US" sz="2000" dirty="0" err="1" smtClean="0">
                <a:latin typeface="+mn-lt"/>
                <a:cs typeface="Times New Roman" pitchFamily="18" charset="0"/>
              </a:rPr>
              <a:t>đầu</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RF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khối</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băng</a:t>
            </a:r>
            <a:r>
              <a:rPr lang="en-US" sz="2000" dirty="0" smtClean="0">
                <a:latin typeface="+mn-lt"/>
                <a:cs typeface="Times New Roman" pitchFamily="18" charset="0"/>
              </a:rPr>
              <a:t> </a:t>
            </a:r>
            <a:r>
              <a:rPr lang="en-US" sz="2000" dirty="0" err="1" smtClean="0">
                <a:latin typeface="+mn-lt"/>
                <a:cs typeface="Times New Roman" pitchFamily="18" charset="0"/>
              </a:rPr>
              <a:t>gốc</a:t>
            </a:r>
            <a:r>
              <a:rPr lang="en-US" sz="2000" dirty="0" smtClean="0">
                <a:latin typeface="+mn-lt"/>
                <a:cs typeface="Times New Roman" pitchFamily="18" charset="0"/>
              </a:rPr>
              <a:t>; </a:t>
            </a:r>
            <a:r>
              <a:rPr lang="en-US" sz="2000" dirty="0" err="1" smtClean="0">
                <a:latin typeface="+mn-lt"/>
                <a:cs typeface="Times New Roman" pitchFamily="18" charset="0"/>
              </a:rPr>
              <a:t>đầu</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tín</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đi</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Đầu</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tín</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tự</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dải</a:t>
            </a:r>
            <a:r>
              <a:rPr lang="en-US" sz="2000" dirty="0" smtClean="0">
                <a:latin typeface="+mn-lt"/>
                <a:cs typeface="Times New Roman" pitchFamily="18" charset="0"/>
              </a:rPr>
              <a:t> </a:t>
            </a: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a:cs typeface="Times New Roman" pitchFamily="18" charset="0"/>
              </a:rPr>
              <a:t>băng</a:t>
            </a:r>
            <a:r>
              <a:rPr lang="en-US" sz="2000" dirty="0">
                <a:cs typeface="Times New Roman" pitchFamily="18" charset="0"/>
              </a:rPr>
              <a:t> </a:t>
            </a:r>
            <a:r>
              <a:rPr lang="en-US" sz="2000" dirty="0" err="1" smtClean="0">
                <a:latin typeface="+mn-lt"/>
                <a:cs typeface="Times New Roman" pitchFamily="18" charset="0"/>
              </a:rPr>
              <a:t>gốc</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tín</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miền</a:t>
            </a:r>
            <a:r>
              <a:rPr lang="en-US" sz="2000" dirty="0" smtClean="0">
                <a:latin typeface="+mn-lt"/>
                <a:cs typeface="Times New Roman" pitchFamily="18" charset="0"/>
              </a:rPr>
              <a:t> </a:t>
            </a: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lạc</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hay </a:t>
            </a:r>
            <a:r>
              <a:rPr lang="en-US" sz="2000" dirty="0" err="1" smtClean="0">
                <a:latin typeface="+mn-lt"/>
                <a:cs typeface="Times New Roman" pitchFamily="18" charset="0"/>
              </a:rPr>
              <a:t>mạch</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Giữa</a:t>
            </a:r>
            <a:r>
              <a:rPr lang="en-US" sz="2000" dirty="0" smtClean="0">
                <a:latin typeface="+mn-lt"/>
                <a:cs typeface="Times New Roman" pitchFamily="18" charset="0"/>
              </a:rPr>
              <a:t> 2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đổi</a:t>
            </a:r>
            <a:r>
              <a:rPr lang="en-US" sz="2000" dirty="0" smtClean="0">
                <a:latin typeface="+mn-lt"/>
                <a:cs typeface="Times New Roman" pitchFamily="18" charset="0"/>
              </a:rPr>
              <a:t> </a:t>
            </a: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trực</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qua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vài</a:t>
            </a:r>
            <a:r>
              <a:rPr lang="en-US" sz="2000" dirty="0" smtClean="0">
                <a:latin typeface="+mn-lt"/>
                <a:cs typeface="Times New Roman" pitchFamily="18" charset="0"/>
              </a:rPr>
              <a:t> </a:t>
            </a: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(IF).</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Ranh</a:t>
            </a:r>
            <a:r>
              <a:rPr lang="en-US" sz="2000" dirty="0" smtClean="0">
                <a:latin typeface="+mn-lt"/>
                <a:cs typeface="Times New Roman" pitchFamily="18" charset="0"/>
              </a:rPr>
              <a:t> </a:t>
            </a:r>
            <a:r>
              <a:rPr lang="en-US" sz="2000" dirty="0" err="1" smtClean="0">
                <a:latin typeface="+mn-lt"/>
                <a:cs typeface="Times New Roman" pitchFamily="18" charset="0"/>
              </a:rPr>
              <a:t>giới</a:t>
            </a:r>
            <a:r>
              <a:rPr lang="en-US" sz="2000" dirty="0" smtClean="0">
                <a:latin typeface="+mn-lt"/>
                <a:cs typeface="Times New Roman" pitchFamily="18" charset="0"/>
              </a:rPr>
              <a:t> </a:t>
            </a:r>
            <a:r>
              <a:rPr lang="en-US" sz="2000" dirty="0" err="1" smtClean="0">
                <a:latin typeface="+mn-lt"/>
                <a:cs typeface="Times New Roman" pitchFamily="18" charset="0"/>
              </a:rPr>
              <a:t>giữa</a:t>
            </a:r>
            <a:r>
              <a:rPr lang="en-US" sz="2000" dirty="0" smtClean="0">
                <a:latin typeface="+mn-lt"/>
                <a:cs typeface="Times New Roman" pitchFamily="18" charset="0"/>
              </a:rPr>
              <a:t> </a:t>
            </a:r>
            <a:r>
              <a:rPr lang="en-US" sz="2000" dirty="0" err="1" smtClean="0">
                <a:latin typeface="+mn-lt"/>
                <a:cs typeface="Times New Roman" pitchFamily="18" charset="0"/>
              </a:rPr>
              <a:t>miền</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tự</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bởi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đổi</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tự</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ADC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tự</a:t>
            </a:r>
            <a:r>
              <a:rPr lang="en-US" sz="2000" dirty="0" smtClean="0">
                <a:latin typeface="+mn-lt"/>
                <a:cs typeface="Times New Roman" pitchFamily="18" charset="0"/>
              </a:rPr>
              <a:t> DAC.</a:t>
            </a: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3787459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18</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vật</a:t>
            </a:r>
            <a:r>
              <a:rPr lang="en-US" sz="2800" dirty="0" smtClean="0">
                <a:latin typeface="+mn-lt"/>
                <a:cs typeface="Times New Roman" pitchFamily="18" charset="0"/>
              </a:rPr>
              <a:t> </a:t>
            </a:r>
            <a:r>
              <a:rPr lang="en-US" sz="2800" dirty="0" err="1" smtClean="0">
                <a:latin typeface="+mn-lt"/>
                <a:cs typeface="Times New Roman" pitchFamily="18" charset="0"/>
              </a:rPr>
              <a:t>lý</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chú</a:t>
            </a:r>
            <a:r>
              <a:rPr lang="en-US" sz="2000" dirty="0" smtClean="0">
                <a:latin typeface="+mn-lt"/>
                <a:cs typeface="Times New Roman" pitchFamily="18" charset="0"/>
              </a:rPr>
              <a:t> ý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WSN:</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trọng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pin. </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sống</a:t>
            </a:r>
            <a:r>
              <a:rPr lang="en-US" sz="2000" dirty="0" smtClean="0">
                <a:latin typeface="+mn-lt"/>
                <a:cs typeface="Times New Roman" pitchFamily="18" charset="0"/>
              </a:rPr>
              <a:t> </a:t>
            </a:r>
            <a:r>
              <a:rPr lang="en-US" sz="2000" dirty="0" err="1" smtClean="0">
                <a:latin typeface="+mn-lt"/>
                <a:cs typeface="Times New Roman" pitchFamily="18" charset="0"/>
              </a:rPr>
              <a:t>lâu</a:t>
            </a:r>
            <a:r>
              <a:rPr lang="en-US" sz="2000" dirty="0" smtClean="0">
                <a:latin typeface="+mn-lt"/>
                <a:cs typeface="Times New Roman" pitchFamily="18" charset="0"/>
              </a:rPr>
              <a:t> </a:t>
            </a:r>
            <a:r>
              <a:rPr lang="en-US" sz="2000" dirty="0" err="1" smtClean="0">
                <a:latin typeface="+mn-lt"/>
                <a:cs typeface="Times New Roman" pitchFamily="18" charset="0"/>
              </a:rPr>
              <a:t>thì</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rất</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trọng</a:t>
            </a:r>
            <a:r>
              <a:rPr lang="en-US" sz="2000" dirty="0" smtClean="0">
                <a:latin typeface="+mn-lt"/>
                <a:cs typeface="Times New Roman" pitchFamily="18" charset="0"/>
              </a:rPr>
              <a:t>, </a:t>
            </a:r>
            <a:r>
              <a:rPr lang="en-US" sz="2000" dirty="0" err="1" smtClean="0">
                <a:latin typeface="+mn-lt"/>
                <a:cs typeface="Times New Roman" pitchFamily="18" charset="0"/>
              </a:rPr>
              <a:t>nó</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nạp</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hỗ</a:t>
            </a:r>
            <a:r>
              <a:rPr lang="en-US" sz="2000" dirty="0" smtClean="0">
                <a:latin typeface="+mn-lt"/>
                <a:cs typeface="Times New Roman" pitchFamily="18" charset="0"/>
              </a:rPr>
              <a:t> </a:t>
            </a:r>
            <a:r>
              <a:rPr lang="en-US" sz="2000" dirty="0" err="1" smtClean="0">
                <a:latin typeface="+mn-lt"/>
                <a:cs typeface="Times New Roman" pitchFamily="18" charset="0"/>
              </a:rPr>
              <a:t>trợ</a:t>
            </a:r>
            <a:r>
              <a:rPr lang="en-US" sz="2000" dirty="0" smtClean="0">
                <a:latin typeface="+mn-lt"/>
                <a:cs typeface="Times New Roman" pitchFamily="18" charset="0"/>
              </a:rPr>
              <a:t> </a:t>
            </a:r>
            <a:r>
              <a:rPr lang="en-US" sz="2000" dirty="0" err="1" smtClean="0">
                <a:latin typeface="+mn-lt"/>
                <a:cs typeface="Times New Roman" pitchFamily="18" charset="0"/>
              </a:rPr>
              <a:t>bởi</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lọc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 </a:t>
            </a:r>
            <a:r>
              <a:rPr lang="en-US" sz="2000" dirty="0" err="1" smtClean="0">
                <a:latin typeface="+mn-lt"/>
                <a:cs typeface="Times New Roman" pitchFamily="18" charset="0"/>
              </a:rPr>
              <a:t>bào</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mặt</a:t>
            </a:r>
            <a:r>
              <a:rPr lang="en-US" sz="2000" dirty="0" smtClean="0">
                <a:latin typeface="+mn-lt"/>
                <a:cs typeface="Times New Roman" pitchFamily="18" charset="0"/>
              </a:rPr>
              <a:t> </a:t>
            </a:r>
            <a:r>
              <a:rPr lang="en-US" sz="2000" dirty="0" err="1" smtClean="0">
                <a:latin typeface="+mn-lt"/>
                <a:cs typeface="Times New Roman" pitchFamily="18" charset="0"/>
              </a:rPr>
              <a:t>trời</a:t>
            </a:r>
            <a:r>
              <a:rPr lang="en-US" sz="2000" dirty="0" smtClean="0">
                <a:latin typeface="+mn-lt"/>
                <a:cs typeface="Times New Roman" pitchFamily="18" charset="0"/>
              </a:rPr>
              <a:t>. </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Tùy</a:t>
            </a:r>
            <a:r>
              <a:rPr lang="en-US" sz="2000" dirty="0" smtClean="0">
                <a:latin typeface="+mn-lt"/>
                <a:cs typeface="Times New Roman" pitchFamily="18" charset="0"/>
              </a:rPr>
              <a:t> </a:t>
            </a:r>
            <a:r>
              <a:rPr lang="en-US" sz="2000" dirty="0" err="1" smtClean="0">
                <a:latin typeface="+mn-lt"/>
                <a:cs typeface="Times New Roman" pitchFamily="18" charset="0"/>
              </a:rPr>
              <a:t>thuộc</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cùng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phụ</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Hầu</a:t>
            </a:r>
            <a:r>
              <a:rPr lang="en-US" sz="2000" dirty="0" smtClean="0">
                <a:latin typeface="+mn-lt"/>
                <a:cs typeface="Times New Roman" pitchFamily="18" charset="0"/>
              </a:rPr>
              <a:t> </a:t>
            </a:r>
            <a:r>
              <a:rPr lang="en-US" sz="2000" dirty="0" err="1" smtClean="0">
                <a:latin typeface="+mn-lt"/>
                <a:cs typeface="Times New Roman" pitchFamily="18" charset="0"/>
              </a:rPr>
              <a:t>hết</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kỹ</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đòi</a:t>
            </a:r>
            <a:r>
              <a:rPr lang="en-US" sz="2000" dirty="0" smtClean="0">
                <a:latin typeface="+mn-lt"/>
                <a:cs typeface="Times New Roman" pitchFamily="18" charset="0"/>
              </a:rPr>
              <a:t> </a:t>
            </a:r>
            <a:r>
              <a:rPr lang="en-US" sz="2000" dirty="0" err="1" smtClean="0">
                <a:latin typeface="+mn-lt"/>
                <a:cs typeface="Times New Roman" pitchFamily="18" charset="0"/>
              </a:rPr>
              <a:t>hỏi</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a:latin typeface="+mn-lt"/>
                <a:cs typeface="Times New Roman" pitchFamily="18" charset="0"/>
              </a:rPr>
              <a:t> </a:t>
            </a:r>
            <a:r>
              <a:rPr lang="en-US" sz="2000" dirty="0" err="1" smtClean="0">
                <a:latin typeface="+mn-lt"/>
                <a:cs typeface="Times New Roman" pitchFamily="18" charset="0"/>
              </a:rPr>
              <a:t>kiến</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chính</a:t>
            </a:r>
            <a:r>
              <a:rPr lang="en-US" sz="2000" dirty="0" smtClean="0">
                <a:latin typeface="+mn-lt"/>
                <a:cs typeface="Times New Roman" pitchFamily="18" charset="0"/>
              </a:rPr>
              <a:t> </a:t>
            </a:r>
            <a:r>
              <a:rPr lang="en-US" sz="2000" dirty="0" err="1" smtClean="0">
                <a:latin typeface="+mn-lt"/>
                <a:cs typeface="Times New Roman" pitchFamily="18" charset="0"/>
              </a:rPr>
              <a:t>xác</a:t>
            </a:r>
            <a:r>
              <a:rPr lang="en-US" sz="2000" dirty="0" smtClean="0">
                <a:latin typeface="+mn-lt"/>
                <a:cs typeface="Times New Roman" pitchFamily="18" charset="0"/>
              </a:rPr>
              <a:t> </a:t>
            </a:r>
            <a:r>
              <a:rPr lang="en-US" sz="2000" dirty="0" err="1" smtClean="0">
                <a:latin typeface="+mn-lt"/>
                <a:cs typeface="Times New Roman" pitchFamily="18" charset="0"/>
              </a:rPr>
              <a:t>cao</a:t>
            </a:r>
            <a:r>
              <a:rPr lang="en-US" sz="2000" dirty="0" smtClean="0">
                <a:latin typeface="+mn-lt"/>
                <a:cs typeface="Times New Roman" pitchFamily="18" charset="0"/>
              </a:rPr>
              <a:t>. </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Vì</a:t>
            </a:r>
            <a:r>
              <a:rPr lang="en-US" sz="2000" dirty="0" smtClean="0">
                <a:latin typeface="+mn-lt"/>
                <a:cs typeface="Times New Roman" pitchFamily="18" charset="0"/>
              </a:rPr>
              <a:t> </a:t>
            </a:r>
            <a:r>
              <a:rPr lang="en-US" sz="2000" dirty="0" err="1" smtClean="0">
                <a:latin typeface="+mn-lt"/>
                <a:cs typeface="Times New Roman" pitchFamily="18" charset="0"/>
              </a:rPr>
              <a:t>vậy</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Thỉng</a:t>
            </a:r>
            <a:r>
              <a:rPr lang="en-US" sz="2000" dirty="0" smtClean="0">
                <a:latin typeface="+mn-lt"/>
                <a:cs typeface="Times New Roman" pitchFamily="18" charset="0"/>
              </a:rPr>
              <a:t> </a:t>
            </a:r>
            <a:r>
              <a:rPr lang="en-US" sz="2000" dirty="0" err="1" smtClean="0">
                <a:latin typeface="+mn-lt"/>
                <a:cs typeface="Times New Roman" pitchFamily="18" charset="0"/>
              </a:rPr>
              <a:t>thoảng</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di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di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đã</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sẵn</a:t>
            </a:r>
            <a:r>
              <a:rPr lang="en-US" sz="2000" dirty="0" smtClean="0">
                <a:latin typeface="+mn-lt"/>
                <a:cs typeface="Times New Roman" pitchFamily="18" charset="0"/>
              </a:rPr>
              <a:t>.</a:t>
            </a: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776972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vật</a:t>
            </a:r>
            <a:r>
              <a:rPr lang="en-US" sz="2800" dirty="0" smtClean="0">
                <a:latin typeface="+mn-lt"/>
                <a:cs typeface="Times New Roman" pitchFamily="18" charset="0"/>
              </a:rPr>
              <a:t> </a:t>
            </a:r>
            <a:r>
              <a:rPr lang="en-US" sz="2800" dirty="0" err="1" smtClean="0">
                <a:latin typeface="+mn-lt"/>
                <a:cs typeface="Times New Roman" pitchFamily="18" charset="0"/>
              </a:rPr>
              <a:t>lý</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chú</a:t>
            </a:r>
            <a:r>
              <a:rPr lang="en-US" sz="2000" dirty="0" smtClean="0">
                <a:latin typeface="+mn-lt"/>
                <a:cs typeface="Times New Roman" pitchFamily="18" charset="0"/>
              </a:rPr>
              <a:t> ý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WSN:</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phụ</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phù</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kích</a:t>
            </a:r>
            <a:r>
              <a:rPr lang="en-US" sz="2000" dirty="0" smtClean="0">
                <a:latin typeface="+mn-lt"/>
                <a:cs typeface="Times New Roman" pitchFamily="18" charset="0"/>
              </a:rPr>
              <a:t> </a:t>
            </a:r>
            <a:r>
              <a:rPr lang="en-US" sz="2000" dirty="0" err="1" smtClean="0">
                <a:latin typeface="+mn-lt"/>
                <a:cs typeface="Times New Roman" pitchFamily="18" charset="0"/>
              </a:rPr>
              <a:t>cỡ</a:t>
            </a:r>
            <a:r>
              <a:rPr lang="en-US" sz="2000" dirty="0" smtClean="0">
                <a:latin typeface="+mn-lt"/>
                <a:cs typeface="Times New Roman" pitchFamily="18" charset="0"/>
              </a:rPr>
              <a:t> </a:t>
            </a:r>
            <a:r>
              <a:rPr lang="en-US" sz="2000" dirty="0" err="1" smtClean="0">
                <a:latin typeface="+mn-lt"/>
                <a:cs typeface="Times New Roman" pitchFamily="18" charset="0"/>
              </a:rPr>
              <a:t>từng</a:t>
            </a:r>
            <a:r>
              <a:rPr lang="en-US" sz="2000" dirty="0" smtClean="0">
                <a:latin typeface="+mn-lt"/>
                <a:cs typeface="Times New Roman" pitchFamily="18" charset="0"/>
              </a:rPr>
              <a:t> module. </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Ngoài</a:t>
            </a:r>
            <a:r>
              <a:rPr lang="en-US" sz="2000" dirty="0" smtClean="0">
                <a:latin typeface="+mn-lt"/>
                <a:cs typeface="Times New Roman" pitchFamily="18" charset="0"/>
              </a:rPr>
              <a:t> </a:t>
            </a:r>
            <a:r>
              <a:rPr lang="en-US" sz="2000" dirty="0" err="1" smtClean="0">
                <a:latin typeface="+mn-lt"/>
                <a:cs typeface="Times New Roman" pitchFamily="18" charset="0"/>
              </a:rPr>
              <a:t>kích</a:t>
            </a:r>
            <a:r>
              <a:rPr lang="en-US" sz="2000" dirty="0" smtClean="0">
                <a:latin typeface="+mn-lt"/>
                <a:cs typeface="Times New Roman" pitchFamily="18" charset="0"/>
              </a:rPr>
              <a:t> </a:t>
            </a:r>
            <a:r>
              <a:rPr lang="en-US" sz="2000" dirty="0" err="1" smtClean="0">
                <a:latin typeface="+mn-lt"/>
                <a:cs typeface="Times New Roman" pitchFamily="18" charset="0"/>
              </a:rPr>
              <a:t>cỡ</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smtClean="0">
                <a:latin typeface="+mn-lt"/>
                <a:cs typeface="Times New Roman" pitchFamily="18" charset="0"/>
              </a:rPr>
              <a:t> </a:t>
            </a:r>
            <a:r>
              <a:rPr lang="en-US" sz="2000" dirty="0" err="1" smtClean="0">
                <a:latin typeface="+mn-lt"/>
                <a:cs typeface="Times New Roman" pitchFamily="18" charset="0"/>
              </a:rPr>
              <a:t>cũng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ràng</a:t>
            </a:r>
            <a:r>
              <a:rPr lang="en-US" sz="2000" dirty="0" smtClean="0">
                <a:latin typeface="+mn-lt"/>
                <a:cs typeface="Times New Roman" pitchFamily="18" charset="0"/>
              </a:rPr>
              <a:t> </a:t>
            </a:r>
            <a:r>
              <a:rPr lang="en-US" sz="2000" dirty="0" err="1" smtClean="0">
                <a:latin typeface="+mn-lt"/>
                <a:cs typeface="Times New Roman" pitchFamily="18" charset="0"/>
              </a:rPr>
              <a:t>buộc</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p>
          <a:p>
            <a:pPr marL="800100" lvl="1" indent="-342900" algn="just" eaLnBrk="1" hangingPunct="1">
              <a:spcBef>
                <a:spcPct val="20000"/>
              </a:spcBef>
              <a:buSzPct val="75000"/>
              <a:buFont typeface="Wingdings" panose="05000000000000000000" pitchFamily="2" charset="2"/>
              <a:buChar char="Ø"/>
              <a:defRPr/>
            </a:pPr>
            <a:r>
              <a:rPr lang="en-US" sz="2000" dirty="0" err="1">
                <a:latin typeface="+mn-lt"/>
                <a:cs typeface="Times New Roman" pitchFamily="18" charset="0"/>
              </a:rPr>
              <a:t>T</a:t>
            </a:r>
            <a:r>
              <a:rPr lang="en-US" sz="2000" dirty="0" err="1" smtClean="0">
                <a:latin typeface="+mn-lt"/>
                <a:cs typeface="Times New Roman" pitchFamily="18" charset="0"/>
              </a:rPr>
              <a:t>iêu</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cực</a:t>
            </a:r>
            <a:r>
              <a:rPr lang="en-US" sz="2000" dirty="0" smtClean="0">
                <a:latin typeface="+mn-lt"/>
                <a:cs typeface="Times New Roman" pitchFamily="18" charset="0"/>
              </a:rPr>
              <a:t> </a:t>
            </a:r>
            <a:r>
              <a:rPr lang="en-US" sz="2000" dirty="0" err="1" smtClean="0">
                <a:latin typeface="+mn-lt"/>
                <a:cs typeface="Times New Roman" pitchFamily="18" charset="0"/>
              </a:rPr>
              <a:t>kỳ</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Thích</a:t>
            </a:r>
            <a:r>
              <a:rPr lang="en-US" sz="2000" dirty="0" smtClean="0">
                <a:latin typeface="+mn-lt"/>
                <a:cs typeface="Times New Roman" pitchFamily="18" charset="0"/>
              </a:rPr>
              <a:t> </a:t>
            </a:r>
            <a:r>
              <a:rPr lang="en-US" sz="2000" dirty="0" err="1" smtClean="0">
                <a:latin typeface="+mn-lt"/>
                <a:cs typeface="Times New Roman" pitchFamily="18" charset="0"/>
              </a:rPr>
              <a:t>nghi</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ở </a:t>
            </a:r>
            <a:r>
              <a:rPr lang="en-US" sz="2000" dirty="0" err="1" smtClean="0">
                <a:latin typeface="+mn-lt"/>
                <a:cs typeface="Times New Roman" pitchFamily="18" charset="0"/>
              </a:rPr>
              <a:t>mật</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cao</a:t>
            </a:r>
            <a:r>
              <a:rPr lang="en-US" sz="2000" dirty="0" smtClean="0">
                <a:latin typeface="+mn-lt"/>
                <a:cs typeface="Times New Roman" pitchFamily="18" charset="0"/>
              </a:rPr>
              <a:t>, </a:t>
            </a:r>
          </a:p>
          <a:p>
            <a:pPr marL="800100" lvl="1" indent="-342900" algn="just" eaLnBrk="1" hangingPunct="1">
              <a:spcBef>
                <a:spcPct val="20000"/>
              </a:spcBef>
              <a:buSzPct val="75000"/>
              <a:buFont typeface="Wingdings" panose="05000000000000000000" pitchFamily="2" charset="2"/>
              <a:buChar char="Ø"/>
              <a:defRPr/>
            </a:pPr>
            <a:r>
              <a:rPr lang="en-US" sz="2000" dirty="0">
                <a:latin typeface="+mn-lt"/>
                <a:cs typeface="Times New Roman" pitchFamily="18" charset="0"/>
              </a:rPr>
              <a:t>C</a:t>
            </a:r>
            <a:r>
              <a:rPr lang="en-US" sz="2000" dirty="0" smtClean="0">
                <a:latin typeface="+mn-lt"/>
                <a:cs typeface="Times New Roman" pitchFamily="18" charset="0"/>
              </a:rPr>
              <a:t>hi </a:t>
            </a:r>
            <a:r>
              <a:rPr lang="en-US" sz="2000" dirty="0" err="1" smtClean="0">
                <a:latin typeface="+mn-lt"/>
                <a:cs typeface="Times New Roman" pitchFamily="18" charset="0"/>
              </a:rPr>
              <a:t>phí</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tự</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mà</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a:t>
            </a: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614932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72285894-2F49-4B7C-8F3B-231A35253C8C}" type="slidenum">
              <a:rPr lang="en-US" smtClean="0">
                <a:latin typeface="+mn-lt"/>
              </a:rPr>
              <a:pPr/>
              <a:t>2</a:t>
            </a:fld>
            <a:endParaRPr lang="en-US" smtClean="0">
              <a:latin typeface="+mn-lt"/>
            </a:endParaRPr>
          </a:p>
        </p:txBody>
      </p:sp>
      <p:sp>
        <p:nvSpPr>
          <p:cNvPr id="82948" name="Rectangle 4"/>
          <p:cNvSpPr>
            <a:spLocks noChangeArrowheads="1"/>
          </p:cNvSpPr>
          <p:nvPr/>
        </p:nvSpPr>
        <p:spPr bwMode="auto">
          <a:xfrm>
            <a:off x="381000" y="228600"/>
            <a:ext cx="8305800" cy="990600"/>
          </a:xfrm>
          <a:prstGeom prst="rect">
            <a:avLst/>
          </a:prstGeom>
          <a:noFill/>
          <a:ln w="9525">
            <a:noFill/>
            <a:miter lim="800000"/>
            <a:headEnd/>
            <a:tailEnd/>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mj-lt"/>
              </a:rPr>
              <a:t>MẠNG CẢM BIẾN</a:t>
            </a:r>
          </a:p>
        </p:txBody>
      </p:sp>
      <p:sp>
        <p:nvSpPr>
          <p:cNvPr id="8196"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173" name="Rectangle 6"/>
          <p:cNvSpPr>
            <a:spLocks noChangeArrowheads="1"/>
          </p:cNvSpPr>
          <p:nvPr/>
        </p:nvSpPr>
        <p:spPr bwMode="auto">
          <a:xfrm>
            <a:off x="457200" y="1219200"/>
            <a:ext cx="8686800" cy="5334000"/>
          </a:xfrm>
          <a:prstGeom prst="rect">
            <a:avLst/>
          </a:prstGeom>
          <a:noFill/>
          <a:ln w="9525">
            <a:noFill/>
            <a:miter lim="800000"/>
            <a:headEnd/>
            <a:tailEnd/>
          </a:ln>
        </p:spPr>
        <p:txBody>
          <a:bodyPr/>
          <a:lstStyle/>
          <a:p>
            <a:pPr marL="342900" indent="-342900" algn="ctr" eaLnBrk="1" hangingPunct="1">
              <a:spcBef>
                <a:spcPct val="20000"/>
              </a:spcBef>
              <a:buClr>
                <a:schemeClr val="bg2"/>
              </a:buClr>
              <a:buSzPct val="75000"/>
            </a:pPr>
            <a:r>
              <a:rPr lang="en-US" sz="3600" b="1" dirty="0">
                <a:latin typeface="+mn-lt"/>
              </a:rPr>
              <a:t>NỘI  DUNG</a:t>
            </a: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1 – </a:t>
            </a:r>
            <a:r>
              <a:rPr lang="en-US" sz="3200" dirty="0" err="1">
                <a:latin typeface="+mn-lt"/>
              </a:rPr>
              <a:t>Tổng</a:t>
            </a:r>
            <a:r>
              <a:rPr lang="en-US" sz="3200" dirty="0">
                <a:latin typeface="+mn-lt"/>
              </a:rPr>
              <a:t> </a:t>
            </a:r>
            <a:r>
              <a:rPr lang="en-US" sz="3200" dirty="0" err="1">
                <a:latin typeface="+mn-lt"/>
              </a:rPr>
              <a:t>quan</a:t>
            </a:r>
            <a:r>
              <a:rPr lang="en-US" sz="3200" dirty="0">
                <a:latin typeface="+mn-lt"/>
              </a:rPr>
              <a:t> </a:t>
            </a:r>
            <a:r>
              <a:rPr lang="en-US" sz="3200" dirty="0" err="1">
                <a:latin typeface="+mn-lt"/>
              </a:rPr>
              <a:t>về</a:t>
            </a:r>
            <a:r>
              <a:rPr lang="en-US" sz="3200" dirty="0">
                <a:latin typeface="+mn-lt"/>
              </a:rPr>
              <a:t> </a:t>
            </a:r>
            <a:r>
              <a:rPr lang="en-US" sz="3200" dirty="0" err="1">
                <a:latin typeface="+mn-lt"/>
              </a:rPr>
              <a:t>Mạng</a:t>
            </a:r>
            <a:r>
              <a:rPr lang="en-US" sz="3200" dirty="0">
                <a:latin typeface="+mn-lt"/>
              </a:rPr>
              <a:t> </a:t>
            </a:r>
            <a:r>
              <a:rPr lang="en-US" sz="3200" dirty="0" err="1">
                <a:latin typeface="+mn-lt"/>
              </a:rPr>
              <a:t>cảm</a:t>
            </a:r>
            <a:r>
              <a:rPr lang="en-US" sz="3200" dirty="0">
                <a:latin typeface="+mn-lt"/>
              </a:rPr>
              <a:t> </a:t>
            </a:r>
            <a:r>
              <a:rPr lang="en-US" sz="3200" dirty="0" err="1">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2 – </a:t>
            </a:r>
            <a:r>
              <a:rPr lang="en-US" sz="3200" dirty="0" err="1">
                <a:latin typeface="+mn-lt"/>
              </a:rPr>
              <a:t>Kiến</a:t>
            </a:r>
            <a:r>
              <a:rPr lang="en-US" sz="3200" dirty="0">
                <a:latin typeface="+mn-lt"/>
              </a:rPr>
              <a:t> </a:t>
            </a:r>
            <a:r>
              <a:rPr lang="en-US" sz="3200" dirty="0" err="1" smtClean="0">
                <a:latin typeface="+mn-lt"/>
              </a:rPr>
              <a:t>trúc</a:t>
            </a:r>
            <a:r>
              <a:rPr lang="en-US" sz="3200" dirty="0" smtClean="0">
                <a:latin typeface="+mn-lt"/>
              </a:rPr>
              <a:t> </a:t>
            </a:r>
            <a:r>
              <a:rPr lang="en-US" sz="3200" dirty="0" err="1" smtClean="0">
                <a:latin typeface="+mn-lt"/>
              </a:rPr>
              <a:t>chung</a:t>
            </a:r>
            <a:r>
              <a:rPr lang="en-US" sz="3200" dirty="0" smtClean="0">
                <a:latin typeface="+mn-lt"/>
              </a:rPr>
              <a:t> </a:t>
            </a:r>
            <a:r>
              <a:rPr lang="en-US" sz="3200" dirty="0" err="1">
                <a:latin typeface="+mn-lt"/>
              </a:rPr>
              <a:t>Mạng</a:t>
            </a:r>
            <a:r>
              <a:rPr lang="en-US" sz="3200" dirty="0">
                <a:latin typeface="+mn-lt"/>
              </a:rPr>
              <a:t> </a:t>
            </a:r>
            <a:r>
              <a:rPr lang="en-US" sz="3200" dirty="0" err="1">
                <a:latin typeface="+mn-lt"/>
              </a:rPr>
              <a:t>cảm</a:t>
            </a:r>
            <a:r>
              <a:rPr lang="en-US" sz="3200" dirty="0">
                <a:latin typeface="+mn-lt"/>
              </a:rPr>
              <a:t> </a:t>
            </a:r>
            <a:r>
              <a:rPr lang="en-US" sz="3200" dirty="0" err="1">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solidFill>
                  <a:srgbClr val="FF0000"/>
                </a:solidFill>
                <a:latin typeface="+mn-lt"/>
              </a:rPr>
              <a:t>Chương</a:t>
            </a:r>
            <a:r>
              <a:rPr lang="en-US" sz="3200" dirty="0">
                <a:solidFill>
                  <a:srgbClr val="FF0000"/>
                </a:solidFill>
                <a:latin typeface="+mn-lt"/>
              </a:rPr>
              <a:t> 3 – </a:t>
            </a:r>
            <a:r>
              <a:rPr lang="en-US" sz="3200" dirty="0" err="1">
                <a:solidFill>
                  <a:srgbClr val="FF0000"/>
                </a:solidFill>
                <a:latin typeface="+mn-lt"/>
              </a:rPr>
              <a:t>Kiến</a:t>
            </a:r>
            <a:r>
              <a:rPr lang="en-US" sz="3200" dirty="0">
                <a:solidFill>
                  <a:srgbClr val="FF0000"/>
                </a:solidFill>
                <a:latin typeface="+mn-lt"/>
              </a:rPr>
              <a:t> </a:t>
            </a:r>
            <a:r>
              <a:rPr lang="en-US" sz="3200" dirty="0" err="1">
                <a:solidFill>
                  <a:srgbClr val="FF0000"/>
                </a:solidFill>
                <a:latin typeface="+mn-lt"/>
              </a:rPr>
              <a:t>trúc</a:t>
            </a:r>
            <a:r>
              <a:rPr lang="en-US" sz="3200" dirty="0">
                <a:solidFill>
                  <a:srgbClr val="FF0000"/>
                </a:solidFill>
                <a:latin typeface="+mn-lt"/>
              </a:rPr>
              <a:t> </a:t>
            </a:r>
            <a:r>
              <a:rPr lang="en-US" sz="3200" dirty="0" err="1">
                <a:solidFill>
                  <a:srgbClr val="FF0000"/>
                </a:solidFill>
                <a:latin typeface="+mn-lt"/>
              </a:rPr>
              <a:t>khung</a:t>
            </a:r>
            <a:r>
              <a:rPr lang="en-US" sz="3200" dirty="0">
                <a:solidFill>
                  <a:srgbClr val="FF0000"/>
                </a:solidFill>
                <a:latin typeface="+mn-lt"/>
              </a:rPr>
              <a:t> </a:t>
            </a:r>
            <a:r>
              <a:rPr lang="en-US" sz="3200" dirty="0" err="1">
                <a:solidFill>
                  <a:srgbClr val="FF0000"/>
                </a:solidFill>
                <a:latin typeface="+mn-lt"/>
              </a:rPr>
              <a:t>cơ</a:t>
            </a:r>
            <a:r>
              <a:rPr lang="en-US" sz="3200" dirty="0">
                <a:solidFill>
                  <a:srgbClr val="FF0000"/>
                </a:solidFill>
                <a:latin typeface="+mn-lt"/>
              </a:rPr>
              <a:t> </a:t>
            </a:r>
            <a:r>
              <a:rPr lang="en-US" sz="3200" dirty="0" err="1">
                <a:solidFill>
                  <a:srgbClr val="FF0000"/>
                </a:solidFill>
                <a:latin typeface="+mn-lt"/>
              </a:rPr>
              <a:t>bản</a:t>
            </a:r>
            <a:r>
              <a:rPr lang="en-US" sz="3200" dirty="0">
                <a:solidFill>
                  <a:srgbClr val="FF0000"/>
                </a:solidFill>
                <a:latin typeface="+mn-lt"/>
              </a:rPr>
              <a:t> </a:t>
            </a:r>
            <a:r>
              <a:rPr lang="en-US" sz="3200" dirty="0" err="1">
                <a:solidFill>
                  <a:srgbClr val="FF0000"/>
                </a:solidFill>
                <a:latin typeface="+mn-lt"/>
              </a:rPr>
              <a:t>của</a:t>
            </a:r>
            <a:r>
              <a:rPr lang="en-US" sz="3200" dirty="0">
                <a:solidFill>
                  <a:srgbClr val="FF0000"/>
                </a:solidFill>
                <a:latin typeface="+mn-lt"/>
              </a:rPr>
              <a:t> </a:t>
            </a:r>
            <a:r>
              <a:rPr lang="en-US" sz="3200" dirty="0" err="1">
                <a:solidFill>
                  <a:srgbClr val="FF0000"/>
                </a:solidFill>
                <a:latin typeface="+mn-lt"/>
              </a:rPr>
              <a:t>Mạng</a:t>
            </a:r>
            <a:r>
              <a:rPr lang="en-US" sz="3200" dirty="0">
                <a:solidFill>
                  <a:srgbClr val="FF0000"/>
                </a:solidFill>
                <a:latin typeface="+mn-lt"/>
              </a:rPr>
              <a:t> </a:t>
            </a:r>
            <a:r>
              <a:rPr lang="en-US" sz="3200" dirty="0" err="1">
                <a:solidFill>
                  <a:srgbClr val="FF0000"/>
                </a:solidFill>
                <a:latin typeface="+mn-lt"/>
              </a:rPr>
              <a:t>cảm</a:t>
            </a:r>
            <a:r>
              <a:rPr lang="en-US" sz="3200" dirty="0">
                <a:solidFill>
                  <a:srgbClr val="FF0000"/>
                </a:solidFill>
                <a:latin typeface="+mn-lt"/>
              </a:rPr>
              <a:t> </a:t>
            </a:r>
            <a:r>
              <a:rPr lang="en-US" sz="3200" dirty="0" err="1">
                <a:solidFill>
                  <a:srgbClr val="FF0000"/>
                </a:solidFill>
                <a:latin typeface="+mn-lt"/>
              </a:rPr>
              <a:t>biến</a:t>
            </a:r>
            <a:endParaRPr lang="en-US" sz="3200" dirty="0">
              <a:solidFill>
                <a:srgbClr val="FF0000"/>
              </a:solidFill>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4 – </a:t>
            </a:r>
            <a:r>
              <a:rPr lang="en-US" sz="3200" dirty="0" err="1">
                <a:latin typeface="+mn-lt"/>
              </a:rPr>
              <a:t>Kiến</a:t>
            </a:r>
            <a:r>
              <a:rPr lang="en-US" sz="3200" dirty="0">
                <a:latin typeface="+mn-lt"/>
              </a:rPr>
              <a:t> </a:t>
            </a:r>
            <a:r>
              <a:rPr lang="en-US" sz="3200" dirty="0" err="1">
                <a:latin typeface="+mn-lt"/>
              </a:rPr>
              <a:t>trúc</a:t>
            </a:r>
            <a:r>
              <a:rPr lang="en-US" sz="3200" dirty="0">
                <a:latin typeface="+mn-lt"/>
              </a:rPr>
              <a:t> </a:t>
            </a:r>
            <a:r>
              <a:rPr lang="en-US" sz="3200" dirty="0" err="1">
                <a:latin typeface="+mn-lt"/>
              </a:rPr>
              <a:t>nút</a:t>
            </a:r>
            <a:r>
              <a:rPr lang="en-US" sz="3200" dirty="0">
                <a:latin typeface="+mn-lt"/>
              </a:rPr>
              <a:t> </a:t>
            </a:r>
            <a:r>
              <a:rPr lang="en-US" sz="3200" dirty="0" err="1">
                <a:latin typeface="+mn-lt"/>
              </a:rPr>
              <a:t>đơn</a:t>
            </a:r>
            <a:r>
              <a:rPr lang="en-US" sz="3200" dirty="0">
                <a:latin typeface="+mn-lt"/>
              </a:rPr>
              <a:t> </a:t>
            </a:r>
            <a:r>
              <a:rPr lang="en-US" sz="3200" dirty="0" err="1">
                <a:latin typeface="+mn-lt"/>
              </a:rPr>
              <a:t>và</a:t>
            </a:r>
            <a:r>
              <a:rPr lang="en-US" sz="3200" dirty="0">
                <a:latin typeface="+mn-lt"/>
              </a:rPr>
              <a:t> </a:t>
            </a:r>
            <a:r>
              <a:rPr lang="en-US" sz="3200" dirty="0" err="1">
                <a:latin typeface="+mn-lt"/>
              </a:rPr>
              <a:t>xây</a:t>
            </a:r>
            <a:r>
              <a:rPr lang="en-US" sz="3200" dirty="0">
                <a:latin typeface="+mn-lt"/>
              </a:rPr>
              <a:t> </a:t>
            </a:r>
            <a:r>
              <a:rPr lang="en-US" sz="3200" dirty="0" err="1">
                <a:latin typeface="+mn-lt"/>
              </a:rPr>
              <a:t>dựng</a:t>
            </a:r>
            <a:r>
              <a:rPr lang="en-US" sz="3200" dirty="0">
                <a:latin typeface="+mn-lt"/>
              </a:rPr>
              <a:t> </a:t>
            </a:r>
            <a:r>
              <a:rPr lang="en-US" sz="3200" dirty="0" err="1">
                <a:latin typeface="+mn-lt"/>
              </a:rPr>
              <a:t>phần</a:t>
            </a:r>
            <a:r>
              <a:rPr lang="en-US" sz="3200" dirty="0">
                <a:latin typeface="+mn-lt"/>
              </a:rPr>
              <a:t> </a:t>
            </a:r>
            <a:r>
              <a:rPr lang="en-US" sz="3200" dirty="0" err="1">
                <a:latin typeface="+mn-lt"/>
              </a:rPr>
              <a:t>mềm</a:t>
            </a:r>
            <a:r>
              <a:rPr lang="en-US" sz="3200" dirty="0">
                <a:latin typeface="+mn-lt"/>
              </a:rPr>
              <a:t> </a:t>
            </a:r>
            <a:r>
              <a:rPr lang="en-US" sz="3200" dirty="0" err="1">
                <a:latin typeface="+mn-lt"/>
              </a:rPr>
              <a:t>hoạt</a:t>
            </a:r>
            <a:r>
              <a:rPr lang="en-US" sz="3200" dirty="0">
                <a:latin typeface="+mn-lt"/>
              </a:rPr>
              <a:t> </a:t>
            </a:r>
            <a:r>
              <a:rPr lang="en-US" sz="3200" dirty="0" err="1">
                <a:latin typeface="+mn-lt"/>
              </a:rPr>
              <a:t>động</a:t>
            </a:r>
            <a:r>
              <a:rPr lang="en-US" sz="3200" dirty="0">
                <a:latin typeface="+mn-lt"/>
              </a:rPr>
              <a:t> </a:t>
            </a:r>
            <a:r>
              <a:rPr lang="en-US" sz="3200" dirty="0" err="1">
                <a:latin typeface="+mn-lt"/>
              </a:rPr>
              <a:t>trên</a:t>
            </a:r>
            <a:r>
              <a:rPr lang="en-US" sz="3200" dirty="0">
                <a:latin typeface="+mn-lt"/>
              </a:rPr>
              <a:t> </a:t>
            </a:r>
            <a:r>
              <a:rPr lang="en-US" sz="3200" dirty="0" err="1">
                <a:latin typeface="+mn-lt"/>
              </a:rPr>
              <a:t>nút</a:t>
            </a:r>
            <a:r>
              <a:rPr lang="en-US" sz="3200" dirty="0">
                <a:latin typeface="+mn-lt"/>
              </a:rPr>
              <a:t> </a:t>
            </a:r>
            <a:r>
              <a:rPr lang="en-US" sz="3200" dirty="0" err="1">
                <a:latin typeface="+mn-lt"/>
              </a:rPr>
              <a:t>đơn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5 – </a:t>
            </a:r>
            <a:r>
              <a:rPr lang="en-US" sz="3200" dirty="0" err="1">
                <a:latin typeface="+mn-lt"/>
              </a:rPr>
              <a:t>Ứng</a:t>
            </a:r>
            <a:r>
              <a:rPr lang="en-US" sz="3200" dirty="0">
                <a:latin typeface="+mn-lt"/>
              </a:rPr>
              <a:t> </a:t>
            </a:r>
            <a:r>
              <a:rPr lang="en-US" sz="3200" dirty="0" err="1">
                <a:latin typeface="+mn-lt"/>
              </a:rPr>
              <a:t>dụng</a:t>
            </a:r>
            <a:r>
              <a:rPr lang="en-US" sz="3200" dirty="0">
                <a:latin typeface="+mn-lt"/>
              </a:rPr>
              <a:t> </a:t>
            </a:r>
            <a:r>
              <a:rPr lang="en-US" sz="3200" dirty="0" err="1">
                <a:latin typeface="+mn-lt"/>
              </a:rPr>
              <a:t>Mạng</a:t>
            </a:r>
            <a:r>
              <a:rPr lang="en-US" sz="3200" dirty="0">
                <a:latin typeface="+mn-lt"/>
              </a:rPr>
              <a:t> </a:t>
            </a:r>
            <a:r>
              <a:rPr lang="en-US" sz="3200" dirty="0" err="1">
                <a:latin typeface="+mn-lt"/>
              </a:rPr>
              <a:t>cảm</a:t>
            </a:r>
            <a:r>
              <a:rPr lang="en-US" sz="3200" dirty="0">
                <a:latin typeface="+mn-lt"/>
              </a:rPr>
              <a:t> </a:t>
            </a:r>
            <a:r>
              <a:rPr lang="en-US" sz="3200" dirty="0" err="1">
                <a:latin typeface="+mn-lt"/>
              </a:rPr>
              <a:t>biến</a:t>
            </a:r>
            <a:r>
              <a:rPr lang="en-US" sz="3200" dirty="0">
                <a:latin typeface="+mn-lt"/>
              </a:rPr>
              <a:t> </a:t>
            </a:r>
            <a:r>
              <a:rPr lang="en-US" sz="3200" dirty="0" err="1">
                <a:latin typeface="+mn-lt"/>
              </a:rPr>
              <a:t>trong</a:t>
            </a:r>
            <a:r>
              <a:rPr lang="en-US" sz="3200" dirty="0">
                <a:latin typeface="+mn-lt"/>
              </a:rPr>
              <a:t> </a:t>
            </a:r>
            <a:r>
              <a:rPr lang="en-US" sz="3200" dirty="0" err="1">
                <a:latin typeface="+mn-lt"/>
              </a:rPr>
              <a:t>xây</a:t>
            </a:r>
            <a:r>
              <a:rPr lang="en-US" sz="3200" dirty="0">
                <a:latin typeface="+mn-lt"/>
              </a:rPr>
              <a:t> </a:t>
            </a:r>
            <a:r>
              <a:rPr lang="en-US" sz="3200" dirty="0" err="1">
                <a:latin typeface="+mn-lt"/>
              </a:rPr>
              <a:t>dựng</a:t>
            </a:r>
            <a:r>
              <a:rPr lang="en-US" sz="3200" dirty="0">
                <a:latin typeface="+mn-lt"/>
              </a:rPr>
              <a:t> </a:t>
            </a:r>
            <a:r>
              <a:rPr lang="en-US" sz="3200" dirty="0" err="1">
                <a:latin typeface="+mn-lt"/>
              </a:rPr>
              <a:t>hệ</a:t>
            </a:r>
            <a:r>
              <a:rPr lang="en-US" sz="3200" dirty="0">
                <a:latin typeface="+mn-lt"/>
              </a:rPr>
              <a:t> </a:t>
            </a:r>
            <a:r>
              <a:rPr lang="en-US" sz="3200" dirty="0" err="1">
                <a:latin typeface="+mn-lt"/>
              </a:rPr>
              <a:t>thống</a:t>
            </a:r>
            <a:r>
              <a:rPr lang="en-US" sz="3200" dirty="0">
                <a:latin typeface="+mn-lt"/>
              </a:rPr>
              <a:t> Internet of Things (</a:t>
            </a:r>
            <a:r>
              <a:rPr lang="en-US" sz="3200" dirty="0" err="1">
                <a:latin typeface="+mn-lt"/>
              </a:rPr>
              <a:t>IoT</a:t>
            </a:r>
            <a:r>
              <a:rPr lang="en-US" sz="3200" dirty="0">
                <a:latin typeface="+mn-lt"/>
              </a:rPr>
              <a:t>)</a:t>
            </a:r>
          </a:p>
        </p:txBody>
      </p:sp>
    </p:spTree>
    <p:extLst>
      <p:ext uri="{BB962C8B-B14F-4D97-AF65-F5344CB8AC3E}">
        <p14:creationId xmlns:p14="http://schemas.microsoft.com/office/powerpoint/2010/main" val="3213020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p:txBody>
      </p:sp>
      <p:pic>
        <p:nvPicPr>
          <p:cNvPr id="3" name="Picture 2"/>
          <p:cNvPicPr>
            <a:picLocks noChangeAspect="1"/>
          </p:cNvPicPr>
          <p:nvPr/>
        </p:nvPicPr>
        <p:blipFill>
          <a:blip r:embed="rId3"/>
          <a:stretch>
            <a:fillRect/>
          </a:stretch>
        </p:blipFill>
        <p:spPr>
          <a:xfrm>
            <a:off x="2902681" y="2653408"/>
            <a:ext cx="3338638" cy="3568281"/>
          </a:xfrm>
          <a:prstGeom prst="rect">
            <a:avLst/>
          </a:prstGeom>
        </p:spPr>
      </p:pic>
      <p:sp>
        <p:nvSpPr>
          <p:cNvPr id="8" name="Rectangle 7"/>
          <p:cNvSpPr>
            <a:spLocks noChangeArrowheads="1"/>
          </p:cNvSpPr>
          <p:nvPr/>
        </p:nvSpPr>
        <p:spPr bwMode="auto">
          <a:xfrm>
            <a:off x="2357991" y="6398918"/>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3.12 </a:t>
            </a:r>
            <a:r>
              <a:rPr lang="en-US" sz="1600" dirty="0" err="1" smtClean="0">
                <a:latin typeface="+mn-lt"/>
                <a:cs typeface="Times New Roman" pitchFamily="18" charset="0"/>
              </a:rPr>
              <a:t>Tầng</a:t>
            </a:r>
            <a:r>
              <a:rPr lang="en-US" sz="1600" dirty="0" smtClean="0">
                <a:latin typeface="+mn-lt"/>
                <a:cs typeface="Times New Roman" pitchFamily="18" charset="0"/>
              </a:rPr>
              <a:t> </a:t>
            </a:r>
            <a:r>
              <a:rPr lang="en-US" sz="1600" dirty="0" err="1" smtClean="0">
                <a:latin typeface="+mn-lt"/>
                <a:cs typeface="Times New Roman" pitchFamily="18" charset="0"/>
              </a:rPr>
              <a:t>vật</a:t>
            </a:r>
            <a:r>
              <a:rPr lang="en-US" sz="1600" dirty="0" smtClean="0">
                <a:latin typeface="+mn-lt"/>
                <a:cs typeface="Times New Roman" pitchFamily="18" charset="0"/>
              </a:rPr>
              <a:t> </a:t>
            </a:r>
            <a:r>
              <a:rPr lang="en-US" sz="1600" dirty="0" err="1" smtClean="0">
                <a:latin typeface="+mn-lt"/>
                <a:cs typeface="Times New Roman" pitchFamily="18" charset="0"/>
              </a:rPr>
              <a:t>lý</a:t>
            </a:r>
            <a:r>
              <a:rPr lang="en-US" sz="1600" dirty="0" smtClean="0">
                <a:latin typeface="+mn-lt"/>
                <a:cs typeface="Times New Roman" pitchFamily="18" charset="0"/>
              </a:rPr>
              <a:t> </a:t>
            </a:r>
            <a:r>
              <a:rPr lang="en-US" sz="1600" dirty="0" err="1" smtClean="0">
                <a:latin typeface="+mn-lt"/>
                <a:cs typeface="Times New Roman" pitchFamily="18" charset="0"/>
              </a:rPr>
              <a:t>và</a:t>
            </a:r>
            <a:r>
              <a:rPr lang="en-US" sz="1600" dirty="0" smtClean="0">
                <a:latin typeface="+mn-lt"/>
                <a:cs typeface="Times New Roman" pitchFamily="18" charset="0"/>
              </a:rPr>
              <a:t> </a:t>
            </a:r>
            <a:r>
              <a:rPr lang="en-US" sz="1600" dirty="0" err="1" smtClean="0">
                <a:latin typeface="+mn-lt"/>
                <a:cs typeface="Times New Roman" pitchFamily="18" charset="0"/>
              </a:rPr>
              <a:t>liên</a:t>
            </a:r>
            <a:r>
              <a:rPr lang="en-US" sz="1600" dirty="0" smtClean="0">
                <a:latin typeface="+mn-lt"/>
                <a:cs typeface="Times New Roman" pitchFamily="18" charset="0"/>
              </a:rPr>
              <a:t> </a:t>
            </a:r>
            <a:r>
              <a:rPr lang="en-US" sz="1600" dirty="0" err="1" smtClean="0">
                <a:latin typeface="+mn-lt"/>
                <a:cs typeface="Times New Roman" pitchFamily="18" charset="0"/>
              </a:rPr>
              <a:t>kết</a:t>
            </a:r>
            <a:r>
              <a:rPr lang="en-US" sz="1600" dirty="0" smtClean="0">
                <a:latin typeface="+mn-lt"/>
                <a:cs typeface="Times New Roman" pitchFamily="18" charset="0"/>
              </a:rPr>
              <a:t> </a:t>
            </a:r>
            <a:r>
              <a:rPr lang="en-US" sz="1600" dirty="0" err="1" smtClean="0">
                <a:latin typeface="+mn-lt"/>
                <a:cs typeface="Times New Roman" pitchFamily="18" charset="0"/>
              </a:rPr>
              <a:t>dữ</a:t>
            </a:r>
            <a:r>
              <a:rPr lang="en-US" sz="1600" dirty="0" smtClean="0">
                <a:latin typeface="+mn-lt"/>
                <a:cs typeface="Times New Roman" pitchFamily="18" charset="0"/>
              </a:rPr>
              <a:t> </a:t>
            </a:r>
            <a:r>
              <a:rPr lang="en-US" sz="1600" dirty="0" err="1" smtClean="0">
                <a:latin typeface="+mn-lt"/>
                <a:cs typeface="Times New Roman" pitchFamily="18" charset="0"/>
              </a:rPr>
              <a:t>liệu</a:t>
            </a:r>
            <a:endParaRPr lang="en-US" sz="1600" dirty="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3133183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Lớp</a:t>
            </a:r>
            <a:r>
              <a:rPr lang="en-US" sz="2000" dirty="0">
                <a:cs typeface="Times New Roman" pitchFamily="18" charset="0"/>
              </a:rPr>
              <a:t> </a:t>
            </a:r>
            <a:r>
              <a:rPr lang="en-US" sz="2000" dirty="0" err="1">
                <a:cs typeface="Times New Roman" pitchFamily="18" charset="0"/>
              </a:rPr>
              <a:t>điều</a:t>
            </a:r>
            <a:r>
              <a:rPr lang="en-US" sz="2000" dirty="0">
                <a:cs typeface="Times New Roman" pitchFamily="18" charset="0"/>
              </a:rPr>
              <a:t> </a:t>
            </a:r>
            <a:r>
              <a:rPr lang="en-US" sz="2000" dirty="0" err="1">
                <a:cs typeface="Times New Roman" pitchFamily="18" charset="0"/>
              </a:rPr>
              <a:t>khiển</a:t>
            </a:r>
            <a:r>
              <a:rPr lang="en-US" sz="2000" dirty="0">
                <a:cs typeface="Times New Roman" pitchFamily="18" charset="0"/>
              </a:rPr>
              <a:t> </a:t>
            </a:r>
            <a:r>
              <a:rPr lang="en-US" sz="2000" dirty="0" err="1">
                <a:cs typeface="Times New Roman" pitchFamily="18" charset="0"/>
              </a:rPr>
              <a:t>liên</a:t>
            </a:r>
            <a:r>
              <a:rPr lang="en-US" sz="2000" dirty="0">
                <a:cs typeface="Times New Roman" pitchFamily="18" charset="0"/>
              </a:rPr>
              <a:t> </a:t>
            </a:r>
            <a:r>
              <a:rPr lang="en-US" sz="2000" dirty="0" err="1">
                <a:cs typeface="Times New Roman" pitchFamily="18" charset="0"/>
              </a:rPr>
              <a:t>kết</a:t>
            </a:r>
            <a:r>
              <a:rPr lang="en-US" sz="2000" dirty="0">
                <a:cs typeface="Times New Roman" pitchFamily="18" charset="0"/>
              </a:rPr>
              <a:t> logic LLC</a:t>
            </a: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Phân</a:t>
            </a:r>
            <a:r>
              <a:rPr lang="en-US" sz="2000" dirty="0">
                <a:cs typeface="Times New Roman" pitchFamily="18" charset="0"/>
              </a:rPr>
              <a:t> </a:t>
            </a:r>
            <a:r>
              <a:rPr lang="en-US" sz="2000" dirty="0" err="1">
                <a:cs typeface="Times New Roman" pitchFamily="18" charset="0"/>
              </a:rPr>
              <a:t>khung</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Điều</a:t>
            </a:r>
            <a:r>
              <a:rPr lang="en-US" sz="2000" dirty="0">
                <a:cs typeface="Times New Roman" pitchFamily="18" charset="0"/>
              </a:rPr>
              <a:t> </a:t>
            </a:r>
            <a:r>
              <a:rPr lang="en-US" sz="2000" dirty="0" err="1">
                <a:cs typeface="Times New Roman" pitchFamily="18" charset="0"/>
              </a:rPr>
              <a:t>khiển</a:t>
            </a:r>
            <a:r>
              <a:rPr lang="en-US" sz="2000" dirty="0">
                <a:cs typeface="Times New Roman" pitchFamily="18" charset="0"/>
              </a:rPr>
              <a:t> </a:t>
            </a:r>
            <a:r>
              <a:rPr lang="en-US" sz="2000" dirty="0" err="1">
                <a:cs typeface="Times New Roman" pitchFamily="18" charset="0"/>
              </a:rPr>
              <a:t>đồng</a:t>
            </a:r>
            <a:r>
              <a:rPr lang="en-US" sz="2000" dirty="0">
                <a:cs typeface="Times New Roman" pitchFamily="18" charset="0"/>
              </a:rPr>
              <a:t> </a:t>
            </a:r>
            <a:r>
              <a:rPr lang="en-US" sz="2000" dirty="0" err="1">
                <a:cs typeface="Times New Roman" pitchFamily="18" charset="0"/>
              </a:rPr>
              <a:t>bộ</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Quản</a:t>
            </a:r>
            <a:r>
              <a:rPr lang="en-US" sz="2000" dirty="0">
                <a:cs typeface="Times New Roman" pitchFamily="18" charset="0"/>
              </a:rPr>
              <a:t> </a:t>
            </a:r>
            <a:r>
              <a:rPr lang="en-US" sz="2000" dirty="0" err="1">
                <a:cs typeface="Times New Roman" pitchFamily="18" charset="0"/>
              </a:rPr>
              <a:t>lý</a:t>
            </a:r>
            <a:r>
              <a:rPr lang="en-US" sz="2000" dirty="0">
                <a:cs typeface="Times New Roman" pitchFamily="18" charset="0"/>
              </a:rPr>
              <a:t> </a:t>
            </a:r>
            <a:r>
              <a:rPr lang="en-US" sz="2000" dirty="0" err="1">
                <a:cs typeface="Times New Roman" pitchFamily="18" charset="0"/>
              </a:rPr>
              <a:t>kết</a:t>
            </a:r>
            <a:r>
              <a:rPr lang="en-US" sz="2000" dirty="0">
                <a:cs typeface="Times New Roman" pitchFamily="18" charset="0"/>
              </a:rPr>
              <a:t> </a:t>
            </a:r>
            <a:r>
              <a:rPr lang="en-US" sz="2000" dirty="0" err="1">
                <a:cs typeface="Times New Roman" pitchFamily="18" charset="0"/>
              </a:rPr>
              <a:t>nối</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Điều</a:t>
            </a:r>
            <a:r>
              <a:rPr lang="en-US" sz="2000" dirty="0">
                <a:cs typeface="Times New Roman" pitchFamily="18" charset="0"/>
              </a:rPr>
              <a:t> </a:t>
            </a:r>
            <a:r>
              <a:rPr lang="en-US" sz="2000" dirty="0" err="1">
                <a:cs typeface="Times New Roman" pitchFamily="18" charset="0"/>
              </a:rPr>
              <a:t>khiển</a:t>
            </a:r>
            <a:r>
              <a:rPr lang="en-US" sz="2000" dirty="0">
                <a:cs typeface="Times New Roman" pitchFamily="18" charset="0"/>
              </a:rPr>
              <a:t> </a:t>
            </a:r>
            <a:r>
              <a:rPr lang="en-US" sz="2000" dirty="0" err="1" smtClean="0">
                <a:cs typeface="Times New Roman" pitchFamily="18" charset="0"/>
              </a:rPr>
              <a:t>lỗi</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nhập</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dẫn</a:t>
            </a:r>
            <a:r>
              <a:rPr lang="en-US" sz="2000" dirty="0" smtClean="0">
                <a:latin typeface="+mn-lt"/>
                <a:cs typeface="Times New Roman" pitchFamily="18" charset="0"/>
              </a:rPr>
              <a:t> MAC</a:t>
            </a: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Điều</a:t>
            </a:r>
            <a:r>
              <a:rPr lang="en-US" sz="2000" dirty="0" smtClean="0">
                <a:cs typeface="Times New Roman" pitchFamily="18" charset="0"/>
              </a:rPr>
              <a:t> </a:t>
            </a:r>
            <a:r>
              <a:rPr lang="en-US" sz="2000" dirty="0" err="1" smtClean="0">
                <a:cs typeface="Times New Roman" pitchFamily="18" charset="0"/>
              </a:rPr>
              <a:t>khiển</a:t>
            </a:r>
            <a:r>
              <a:rPr lang="en-US" sz="2000" dirty="0" smtClean="0">
                <a:cs typeface="Times New Roman" pitchFamily="18" charset="0"/>
              </a:rPr>
              <a:t> </a:t>
            </a:r>
            <a:r>
              <a:rPr lang="en-US" sz="2000" dirty="0" err="1" smtClean="0">
                <a:cs typeface="Times New Roman" pitchFamily="18" charset="0"/>
              </a:rPr>
              <a:t>truy</a:t>
            </a:r>
            <a:r>
              <a:rPr lang="en-US" sz="2000" dirty="0" smtClean="0">
                <a:cs typeface="Times New Roman" pitchFamily="18" charset="0"/>
              </a:rPr>
              <a:t> </a:t>
            </a:r>
            <a:r>
              <a:rPr lang="en-US" sz="2000" dirty="0" err="1" smtClean="0">
                <a:cs typeface="Times New Roman" pitchFamily="18" charset="0"/>
              </a:rPr>
              <a:t>cập</a:t>
            </a:r>
            <a:r>
              <a:rPr lang="en-US" sz="2000" dirty="0" smtClean="0">
                <a:cs typeface="Times New Roman" pitchFamily="18" charset="0"/>
              </a:rPr>
              <a:t> </a:t>
            </a:r>
            <a:r>
              <a:rPr lang="en-US" sz="2000" dirty="0" err="1" smtClean="0">
                <a:cs typeface="Times New Roman" pitchFamily="18" charset="0"/>
              </a:rPr>
              <a:t>phương</a:t>
            </a:r>
            <a:r>
              <a:rPr lang="en-US" sz="2000" dirty="0" smtClean="0">
                <a:cs typeface="Times New Roman" pitchFamily="18" charset="0"/>
              </a:rPr>
              <a:t> </a:t>
            </a:r>
            <a:r>
              <a:rPr lang="en-US" sz="2000" dirty="0" err="1" smtClean="0">
                <a:cs typeface="Times New Roman" pitchFamily="18" charset="0"/>
              </a:rPr>
              <a:t>tiện</a:t>
            </a:r>
            <a:endParaRPr lang="en-US" sz="2000" dirty="0" smtClean="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Định</a:t>
            </a:r>
            <a:r>
              <a:rPr lang="en-US" sz="2000" dirty="0">
                <a:cs typeface="Times New Roman" pitchFamily="18" charset="0"/>
              </a:rPr>
              <a:t> </a:t>
            </a:r>
            <a:r>
              <a:rPr lang="en-US" sz="2000" dirty="0" err="1">
                <a:cs typeface="Times New Roman" pitchFamily="18" charset="0"/>
              </a:rPr>
              <a:t>địa</a:t>
            </a:r>
            <a:r>
              <a:rPr lang="en-US" sz="2000" dirty="0">
                <a:cs typeface="Times New Roman" pitchFamily="18" charset="0"/>
              </a:rPr>
              <a:t> </a:t>
            </a:r>
            <a:r>
              <a:rPr lang="en-US" sz="2000" dirty="0" err="1">
                <a:cs typeface="Times New Roman" pitchFamily="18" charset="0"/>
              </a:rPr>
              <a:t>chỉ</a:t>
            </a:r>
            <a:r>
              <a:rPr lang="en-US" sz="2000" dirty="0">
                <a:cs typeface="Times New Roman" pitchFamily="18" charset="0"/>
              </a:rPr>
              <a:t> </a:t>
            </a:r>
            <a:r>
              <a:rPr lang="en-US" sz="2000" dirty="0" err="1">
                <a:cs typeface="Times New Roman" pitchFamily="18" charset="0"/>
              </a:rPr>
              <a:t>vật</a:t>
            </a:r>
            <a:r>
              <a:rPr lang="en-US" sz="2000" dirty="0">
                <a:cs typeface="Times New Roman" pitchFamily="18" charset="0"/>
              </a:rPr>
              <a:t> </a:t>
            </a:r>
            <a:r>
              <a:rPr lang="en-US" sz="2000" dirty="0" err="1" smtClean="0">
                <a:cs typeface="Times New Roman" pitchFamily="18" charset="0"/>
              </a:rPr>
              <a:t>lý</a:t>
            </a:r>
            <a:endParaRPr lang="en-US" sz="2000" dirty="0" smtClean="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Điều</a:t>
            </a:r>
            <a:r>
              <a:rPr lang="en-US" sz="2000" dirty="0">
                <a:cs typeface="Times New Roman" pitchFamily="18" charset="0"/>
              </a:rPr>
              <a:t> </a:t>
            </a:r>
            <a:r>
              <a:rPr lang="en-US" sz="2000" dirty="0" err="1">
                <a:cs typeface="Times New Roman" pitchFamily="18" charset="0"/>
              </a:rPr>
              <a:t>khiển</a:t>
            </a:r>
            <a:r>
              <a:rPr lang="en-US" sz="2000" dirty="0">
                <a:cs typeface="Times New Roman" pitchFamily="18" charset="0"/>
              </a:rPr>
              <a:t> </a:t>
            </a:r>
            <a:r>
              <a:rPr lang="en-US" sz="2000" dirty="0" err="1" smtClean="0">
                <a:cs typeface="Times New Roman" pitchFamily="18" charset="0"/>
              </a:rPr>
              <a:t>luồng</a:t>
            </a:r>
            <a:endParaRPr lang="en-US" sz="2000" dirty="0" smtClean="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2356903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22</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5626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a:defRPr/>
            </a:pP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sở</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MAC</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Lớp</a:t>
            </a:r>
            <a:r>
              <a:rPr lang="en-US" sz="2000" dirty="0">
                <a:cs typeface="Times New Roman" pitchFamily="18" charset="0"/>
              </a:rPr>
              <a:t> MAC </a:t>
            </a:r>
            <a:r>
              <a:rPr lang="en-US" sz="2000" dirty="0" err="1">
                <a:cs typeface="Times New Roman" pitchFamily="18" charset="0"/>
              </a:rPr>
              <a:t>được</a:t>
            </a:r>
            <a:r>
              <a:rPr lang="en-US" sz="2000" dirty="0">
                <a:cs typeface="Times New Roman" pitchFamily="18" charset="0"/>
              </a:rPr>
              <a:t> </a:t>
            </a:r>
            <a:r>
              <a:rPr lang="en-US" sz="2000" dirty="0" err="1">
                <a:cs typeface="Times New Roman" pitchFamily="18" charset="0"/>
              </a:rPr>
              <a:t>xem</a:t>
            </a:r>
            <a:r>
              <a:rPr lang="en-US" sz="2000" dirty="0">
                <a:cs typeface="Times New Roman" pitchFamily="18" charset="0"/>
              </a:rPr>
              <a:t> </a:t>
            </a:r>
            <a:r>
              <a:rPr lang="en-US" sz="2000" dirty="0" err="1">
                <a:cs typeface="Times New Roman" pitchFamily="18" charset="0"/>
              </a:rPr>
              <a:t>là</a:t>
            </a:r>
            <a:r>
              <a:rPr lang="en-US" sz="2000" dirty="0">
                <a:cs typeface="Times New Roman" pitchFamily="18" charset="0"/>
              </a:rPr>
              <a:t> 1 </a:t>
            </a:r>
            <a:r>
              <a:rPr lang="en-US" sz="2000" dirty="0" err="1">
                <a:cs typeface="Times New Roman" pitchFamily="18" charset="0"/>
              </a:rPr>
              <a:t>lớp</a:t>
            </a:r>
            <a:r>
              <a:rPr lang="en-US" sz="2000" dirty="0">
                <a:cs typeface="Times New Roman" pitchFamily="18" charset="0"/>
              </a:rPr>
              <a:t> con </a:t>
            </a:r>
            <a:r>
              <a:rPr lang="en-US" sz="2000" dirty="0" err="1">
                <a:cs typeface="Times New Roman" pitchFamily="18" charset="0"/>
              </a:rPr>
              <a:t>của</a:t>
            </a:r>
            <a:r>
              <a:rPr lang="en-US" sz="2000" dirty="0">
                <a:cs typeface="Times New Roman" pitchFamily="18" charset="0"/>
              </a:rPr>
              <a:t> </a:t>
            </a:r>
            <a:r>
              <a:rPr lang="en-US" sz="2000" dirty="0" err="1">
                <a:cs typeface="Times New Roman" pitchFamily="18" charset="0"/>
              </a:rPr>
              <a:t>lớp</a:t>
            </a:r>
            <a:r>
              <a:rPr lang="en-US" sz="2000" dirty="0">
                <a:cs typeface="Times New Roman" pitchFamily="18" charset="0"/>
              </a:rPr>
              <a:t> </a:t>
            </a:r>
            <a:r>
              <a:rPr lang="en-US" sz="2000" dirty="0" err="1">
                <a:cs typeface="Times New Roman" pitchFamily="18" charset="0"/>
              </a:rPr>
              <a:t>liên</a:t>
            </a:r>
            <a:r>
              <a:rPr lang="en-US" sz="2000" dirty="0">
                <a:cs typeface="Times New Roman" pitchFamily="18" charset="0"/>
              </a:rPr>
              <a:t> </a:t>
            </a:r>
            <a:r>
              <a:rPr lang="en-US" sz="2000" dirty="0" err="1">
                <a:cs typeface="Times New Roman" pitchFamily="18" charset="0"/>
              </a:rPr>
              <a:t>kết</a:t>
            </a:r>
            <a:r>
              <a:rPr lang="en-US" sz="2000" dirty="0">
                <a:cs typeface="Times New Roman" pitchFamily="18" charset="0"/>
              </a:rPr>
              <a:t> </a:t>
            </a:r>
            <a:r>
              <a:rPr lang="en-US" sz="2000" dirty="0" err="1">
                <a:cs typeface="Times New Roman" pitchFamily="18" charset="0"/>
              </a:rPr>
              <a:t>dữ</a:t>
            </a:r>
            <a:r>
              <a:rPr lang="en-US" sz="2000" dirty="0">
                <a:cs typeface="Times New Roman" pitchFamily="18" charset="0"/>
              </a:rPr>
              <a:t> </a:t>
            </a:r>
            <a:r>
              <a:rPr lang="en-US" sz="2000" dirty="0" err="1">
                <a:cs typeface="Times New Roman" pitchFamily="18" charset="0"/>
              </a:rPr>
              <a:t>liệu</a:t>
            </a:r>
            <a:r>
              <a:rPr lang="en-US" sz="2000" dirty="0" smtClean="0">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WSN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biệt</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trang</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sóng</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cộng</a:t>
            </a:r>
            <a:r>
              <a:rPr lang="en-US" sz="2000" dirty="0" smtClean="0">
                <a:latin typeface="+mn-lt"/>
                <a:cs typeface="Times New Roman" pitchFamily="18" charset="0"/>
              </a:rPr>
              <a:t> </a:t>
            </a:r>
            <a:r>
              <a:rPr lang="en-US" sz="2000" dirty="0" err="1" smtClean="0">
                <a:latin typeface="+mn-lt"/>
                <a:cs typeface="Times New Roman" pitchFamily="18" charset="0"/>
              </a:rPr>
              <a:t>tác</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hoàn</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chung</a:t>
            </a:r>
            <a:r>
              <a:rPr lang="en-US" sz="2000" dirty="0" smtClean="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nhập</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dẫn</a:t>
            </a:r>
            <a:r>
              <a:rPr lang="en-US" sz="2000" dirty="0">
                <a:latin typeface="+mn-lt"/>
                <a:cs typeface="Times New Roman" pitchFamily="18" charset="0"/>
              </a:rPr>
              <a:t> </a:t>
            </a:r>
            <a:r>
              <a:rPr lang="en-US" sz="2000" dirty="0" smtClean="0">
                <a:latin typeface="+mn-lt"/>
                <a:cs typeface="Times New Roman" pitchFamily="18" charset="0"/>
              </a:rPr>
              <a:t>MAC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triển</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giúp</a:t>
            </a:r>
            <a:r>
              <a:rPr lang="en-US" sz="2000" dirty="0" smtClean="0">
                <a:latin typeface="+mn-lt"/>
                <a:cs typeface="Times New Roman" pitchFamily="18" charset="0"/>
              </a:rPr>
              <a:t> </a:t>
            </a:r>
            <a:r>
              <a:rPr lang="en-US" sz="2000" dirty="0" err="1" smtClean="0">
                <a:latin typeface="+mn-lt"/>
                <a:cs typeface="Times New Roman" pitchFamily="18" charset="0"/>
              </a:rPr>
              <a:t>đỡ</a:t>
            </a:r>
            <a:r>
              <a:rPr lang="en-US" sz="2000" dirty="0" smtClean="0">
                <a:latin typeface="+mn-lt"/>
                <a:cs typeface="Times New Roman" pitchFamily="18" charset="0"/>
              </a:rPr>
              <a:t> </a:t>
            </a:r>
            <a:r>
              <a:rPr lang="en-US" sz="2000" dirty="0" err="1" smtClean="0">
                <a:latin typeface="+mn-lt"/>
                <a:cs typeface="Times New Roman" pitchFamily="18" charset="0"/>
              </a:rPr>
              <a:t>mỗi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quyết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nào</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làm</a:t>
            </a:r>
            <a:r>
              <a:rPr lang="en-US" sz="2000" dirty="0" smtClean="0">
                <a:latin typeface="+mn-lt"/>
                <a:cs typeface="Times New Roman" pitchFamily="18" charset="0"/>
              </a:rPr>
              <a:t> </a:t>
            </a:r>
            <a:r>
              <a:rPr lang="en-US" sz="2000" dirty="0" err="1" smtClean="0">
                <a:latin typeface="+mn-lt"/>
                <a:cs typeface="Times New Roman" pitchFamily="18" charset="0"/>
              </a:rPr>
              <a:t>sao</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nhập</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cũng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biết</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sư</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đa</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nhập</a:t>
            </a:r>
            <a:r>
              <a:rPr lang="en-US" sz="2000" dirty="0" smtClean="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Những</a:t>
            </a:r>
            <a:r>
              <a:rPr lang="en-US" sz="2000" dirty="0">
                <a:cs typeface="Times New Roman" pitchFamily="18" charset="0"/>
              </a:rPr>
              <a:t> </a:t>
            </a:r>
            <a:r>
              <a:rPr lang="en-US" sz="2000" dirty="0" err="1">
                <a:cs typeface="Times New Roman" pitchFamily="18" charset="0"/>
              </a:rPr>
              <a:t>giao</a:t>
            </a:r>
            <a:r>
              <a:rPr lang="en-US" sz="2000" dirty="0">
                <a:cs typeface="Times New Roman" pitchFamily="18" charset="0"/>
              </a:rPr>
              <a:t> </a:t>
            </a:r>
            <a:r>
              <a:rPr lang="en-US" sz="2000" dirty="0" err="1">
                <a:cs typeface="Times New Roman" pitchFamily="18" charset="0"/>
              </a:rPr>
              <a:t>thức</a:t>
            </a:r>
            <a:r>
              <a:rPr lang="en-US" sz="2000" dirty="0">
                <a:cs typeface="Times New Roman" pitchFamily="18" charset="0"/>
              </a:rPr>
              <a:t> MAC </a:t>
            </a:r>
            <a:r>
              <a:rPr lang="en-US" sz="2000" dirty="0" err="1">
                <a:cs typeface="Times New Roman" pitchFamily="18" charset="0"/>
              </a:rPr>
              <a:t>được</a:t>
            </a:r>
            <a:r>
              <a:rPr lang="en-US" sz="2000" dirty="0">
                <a:cs typeface="Times New Roman" pitchFamily="18" charset="0"/>
              </a:rPr>
              <a:t> </a:t>
            </a:r>
            <a:r>
              <a:rPr lang="en-US" sz="2000" dirty="0" err="1">
                <a:cs typeface="Times New Roman" pitchFamily="18" charset="0"/>
              </a:rPr>
              <a:t>sử</a:t>
            </a:r>
            <a:r>
              <a:rPr lang="en-US" sz="2000" dirty="0">
                <a:cs typeface="Times New Roman" pitchFamily="18" charset="0"/>
              </a:rPr>
              <a:t> </a:t>
            </a:r>
            <a:r>
              <a:rPr lang="en-US" sz="2000" dirty="0" err="1">
                <a:cs typeface="Times New Roman" pitchFamily="18" charset="0"/>
              </a:rPr>
              <a:t>dụng</a:t>
            </a:r>
            <a:r>
              <a:rPr lang="en-US" sz="2000" dirty="0">
                <a:cs typeface="Times New Roman" pitchFamily="18" charset="0"/>
              </a:rPr>
              <a:t> </a:t>
            </a:r>
            <a:r>
              <a:rPr lang="en-US" sz="2000" dirty="0" err="1">
                <a:cs typeface="Times New Roman" pitchFamily="18" charset="0"/>
              </a:rPr>
              <a:t>rộng</a:t>
            </a:r>
            <a:r>
              <a:rPr lang="en-US" sz="2000" dirty="0">
                <a:cs typeface="Times New Roman" pitchFamily="18" charset="0"/>
              </a:rPr>
              <a:t> </a:t>
            </a:r>
            <a:r>
              <a:rPr lang="en-US" sz="2000" dirty="0" err="1">
                <a:cs typeface="Times New Roman" pitchFamily="18" charset="0"/>
              </a:rPr>
              <a:t>rãi</a:t>
            </a:r>
            <a:r>
              <a:rPr lang="en-US" sz="2000" dirty="0">
                <a:cs typeface="Times New Roman" pitchFamily="18" charset="0"/>
              </a:rPr>
              <a:t> </a:t>
            </a:r>
            <a:r>
              <a:rPr lang="en-US" sz="2000" dirty="0" err="1">
                <a:cs typeface="Times New Roman" pitchFamily="18" charset="0"/>
              </a:rPr>
              <a:t>trong</a:t>
            </a:r>
            <a:r>
              <a:rPr lang="en-US" sz="2000" dirty="0">
                <a:cs typeface="Times New Roman" pitchFamily="18" charset="0"/>
              </a:rPr>
              <a:t> </a:t>
            </a:r>
            <a:r>
              <a:rPr lang="en-US" sz="2000" dirty="0" smtClean="0">
                <a:cs typeface="Times New Roman" pitchFamily="18" charset="0"/>
              </a:rPr>
              <a:t>HTTT </a:t>
            </a:r>
            <a:r>
              <a:rPr lang="en-US" sz="2000" dirty="0" err="1" smtClean="0">
                <a:cs typeface="Times New Roman" pitchFamily="18" charset="0"/>
              </a:rPr>
              <a:t>tế</a:t>
            </a:r>
            <a:r>
              <a:rPr lang="en-US" sz="2000" dirty="0" smtClean="0">
                <a:cs typeface="Times New Roman" pitchFamily="18" charset="0"/>
              </a:rPr>
              <a:t> </a:t>
            </a:r>
            <a:r>
              <a:rPr lang="en-US" sz="2000" dirty="0" err="1">
                <a:cs typeface="Times New Roman" pitchFamily="18" charset="0"/>
              </a:rPr>
              <a:t>bào</a:t>
            </a:r>
            <a:r>
              <a:rPr lang="en-US" sz="2000" dirty="0">
                <a:cs typeface="Times New Roman" pitchFamily="18" charset="0"/>
              </a:rPr>
              <a:t> </a:t>
            </a:r>
            <a:r>
              <a:rPr lang="en-US" sz="2000" dirty="0" err="1">
                <a:cs typeface="Times New Roman" pitchFamily="18" charset="0"/>
              </a:rPr>
              <a:t>hiện</a:t>
            </a:r>
            <a:r>
              <a:rPr lang="en-US" sz="2000" dirty="0">
                <a:cs typeface="Times New Roman" pitchFamily="18" charset="0"/>
              </a:rPr>
              <a:t> </a:t>
            </a:r>
            <a:r>
              <a:rPr lang="en-US" sz="2000" dirty="0" err="1">
                <a:cs typeface="Times New Roman" pitchFamily="18" charset="0"/>
              </a:rPr>
              <a:t>đại</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Môi</a:t>
            </a:r>
            <a:r>
              <a:rPr lang="en-US" sz="2000" dirty="0" smtClean="0">
                <a:cs typeface="Times New Roman" pitchFamily="18" charset="0"/>
              </a:rPr>
              <a:t> </a:t>
            </a:r>
            <a:r>
              <a:rPr lang="en-US" sz="2000" dirty="0" err="1" smtClean="0">
                <a:cs typeface="Times New Roman" pitchFamily="18" charset="0"/>
              </a:rPr>
              <a:t>trường</a:t>
            </a:r>
            <a:r>
              <a:rPr lang="en-US" sz="2000" dirty="0" smtClean="0">
                <a:cs typeface="Times New Roman" pitchFamily="18" charset="0"/>
              </a:rPr>
              <a:t> </a:t>
            </a:r>
            <a:r>
              <a:rPr lang="en-US" sz="2000" dirty="0" err="1" smtClean="0">
                <a:cs typeface="Times New Roman" pitchFamily="18" charset="0"/>
              </a:rPr>
              <a:t>hữu</a:t>
            </a:r>
            <a:r>
              <a:rPr lang="en-US" sz="2000" dirty="0" smtClean="0">
                <a:cs typeface="Times New Roman" pitchFamily="18" charset="0"/>
              </a:rPr>
              <a:t> </a:t>
            </a:r>
            <a:r>
              <a:rPr lang="en-US" sz="2000" dirty="0" err="1" smtClean="0">
                <a:cs typeface="Times New Roman" pitchFamily="18" charset="0"/>
              </a:rPr>
              <a:t>tuyến</a:t>
            </a:r>
            <a:r>
              <a:rPr lang="en-US" sz="2000" dirty="0" smtClean="0">
                <a:cs typeface="Times New Roman" pitchFamily="18" charset="0"/>
              </a:rPr>
              <a:t>: CSMA/CD…</a:t>
            </a: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Môi</a:t>
            </a:r>
            <a:r>
              <a:rPr lang="en-US" sz="2000" dirty="0" smtClean="0">
                <a:cs typeface="Times New Roman" pitchFamily="18" charset="0"/>
              </a:rPr>
              <a:t> </a:t>
            </a:r>
            <a:r>
              <a:rPr lang="en-US" sz="2000" dirty="0" err="1" smtClean="0">
                <a:cs typeface="Times New Roman" pitchFamily="18" charset="0"/>
              </a:rPr>
              <a:t>trường</a:t>
            </a:r>
            <a:r>
              <a:rPr lang="en-US" sz="2000" dirty="0" smtClean="0">
                <a:cs typeface="Times New Roman" pitchFamily="18" charset="0"/>
              </a:rPr>
              <a:t> </a:t>
            </a:r>
            <a:r>
              <a:rPr lang="en-US" sz="2000" dirty="0" err="1" smtClean="0">
                <a:cs typeface="Times New Roman" pitchFamily="18" charset="0"/>
              </a:rPr>
              <a:t>vô</a:t>
            </a:r>
            <a:r>
              <a:rPr lang="en-US" sz="2000" dirty="0" smtClean="0">
                <a:cs typeface="Times New Roman" pitchFamily="18" charset="0"/>
              </a:rPr>
              <a:t> </a:t>
            </a:r>
            <a:r>
              <a:rPr lang="en-US" sz="2000" dirty="0" err="1" smtClean="0">
                <a:cs typeface="Times New Roman" pitchFamily="18" charset="0"/>
              </a:rPr>
              <a:t>tuyến</a:t>
            </a:r>
            <a:r>
              <a:rPr lang="en-US" sz="2000" dirty="0" smtClean="0">
                <a:cs typeface="Times New Roman" pitchFamily="18" charset="0"/>
              </a:rPr>
              <a:t>: </a:t>
            </a:r>
            <a:r>
              <a:rPr lang="en-US" sz="2000" dirty="0">
                <a:cs typeface="Times New Roman" pitchFamily="18" charset="0"/>
              </a:rPr>
              <a:t>TDMA, FDMA, CDMA, </a:t>
            </a:r>
            <a:r>
              <a:rPr lang="en-US" sz="2000" dirty="0" smtClean="0">
                <a:cs typeface="Times New Roman" pitchFamily="18" charset="0"/>
              </a:rPr>
              <a:t>CSMA/CA…</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4254966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23</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a:defRPr/>
            </a:pP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sở</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MAC</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Ý </a:t>
            </a:r>
            <a:r>
              <a:rPr lang="en-US" sz="2000" dirty="0" err="1" smtClean="0">
                <a:latin typeface="+mn-lt"/>
                <a:cs typeface="Times New Roman" pitchFamily="18" charset="0"/>
              </a:rPr>
              <a:t>tưởng</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bản</a:t>
            </a:r>
            <a:r>
              <a:rPr lang="en-US" sz="2000" dirty="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phương</a:t>
            </a:r>
            <a:r>
              <a:rPr lang="en-US" sz="2000" dirty="0" smtClean="0">
                <a:latin typeface="+mn-lt"/>
                <a:cs typeface="Times New Roman" pitchFamily="18" charset="0"/>
              </a:rPr>
              <a:t> </a:t>
            </a:r>
            <a:r>
              <a:rPr lang="en-US" sz="2000" dirty="0" err="1" smtClean="0">
                <a:latin typeface="+mn-lt"/>
                <a:cs typeface="Times New Roman" pitchFamily="18" charset="0"/>
              </a:rPr>
              <a:t>pháp</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cập</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r>
              <a:rPr lang="en-US" sz="2000" dirty="0" err="1" smtClean="0">
                <a:latin typeface="+mn-lt"/>
                <a:cs typeface="Times New Roman" pitchFamily="18" charset="0"/>
              </a:rPr>
              <a:t>dùng</a:t>
            </a:r>
            <a:r>
              <a:rPr lang="en-US" sz="2000" dirty="0" smtClean="0">
                <a:latin typeface="+mn-lt"/>
                <a:cs typeface="Times New Roman" pitchFamily="18" charset="0"/>
              </a:rPr>
              <a:t> </a:t>
            </a:r>
            <a:r>
              <a:rPr lang="en-US" sz="2000" dirty="0" err="1" smtClean="0">
                <a:latin typeface="+mn-lt"/>
                <a:cs typeface="Times New Roman" pitchFamily="18" charset="0"/>
              </a:rPr>
              <a:t>chung</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quả</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phối</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xác</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sẵn</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xảy</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thủ</a:t>
            </a:r>
            <a:r>
              <a:rPr lang="en-US" sz="2000" dirty="0" smtClean="0">
                <a:latin typeface="+mn-lt"/>
                <a:cs typeface="Times New Roman" pitchFamily="18" charset="0"/>
              </a:rPr>
              <a:t> </a:t>
            </a:r>
            <a:r>
              <a:rPr lang="en-US" sz="2000" dirty="0" err="1" smtClean="0">
                <a:latin typeface="+mn-lt"/>
                <a:cs typeface="Times New Roman" pitchFamily="18" charset="0"/>
              </a:rPr>
              <a:t>tục</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vậy</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MCB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DL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1 </a:t>
            </a:r>
            <a:r>
              <a:rPr lang="en-US" sz="2000" dirty="0" err="1" smtClean="0">
                <a:latin typeface="+mn-lt"/>
                <a:cs typeface="Times New Roman" pitchFamily="18" charset="0"/>
              </a:rPr>
              <a:t>vài</a:t>
            </a:r>
            <a:r>
              <a:rPr lang="en-US" sz="2000" dirty="0" smtClean="0">
                <a:latin typeface="+mn-lt"/>
                <a:cs typeface="Times New Roman" pitchFamily="18" charset="0"/>
              </a:rPr>
              <a:t> </a:t>
            </a:r>
            <a:r>
              <a:rPr lang="en-US" sz="2000" dirty="0" err="1" smtClean="0">
                <a:latin typeface="+mn-lt"/>
                <a:cs typeface="Times New Roman" pitchFamily="18" charset="0"/>
              </a:rPr>
              <a:t>khía</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đa</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MCB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en-US" sz="2000" dirty="0" smtClean="0">
                <a:latin typeface="+mn-lt"/>
                <a:cs typeface="Times New Roman" pitchFamily="18" charset="0"/>
              </a:rPr>
              <a:t> pin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rất</a:t>
            </a:r>
            <a:r>
              <a:rPr lang="en-US" sz="2000" dirty="0" smtClean="0">
                <a:latin typeface="+mn-lt"/>
                <a:cs typeface="Times New Roman" pitchFamily="18" charset="0"/>
              </a:rPr>
              <a:t> </a:t>
            </a:r>
            <a:r>
              <a:rPr lang="en-US" sz="2000" dirty="0" err="1" smtClean="0">
                <a:latin typeface="+mn-lt"/>
                <a:cs typeface="Times New Roman" pitchFamily="18" charset="0"/>
              </a:rPr>
              <a:t>khó</a:t>
            </a:r>
            <a:r>
              <a:rPr lang="en-US" sz="2000" dirty="0" smtClean="0">
                <a:latin typeface="+mn-lt"/>
                <a:cs typeface="Times New Roman" pitchFamily="18" charset="0"/>
              </a:rPr>
              <a:t> </a:t>
            </a:r>
            <a:r>
              <a:rPr lang="en-US" sz="2000" dirty="0" err="1" smtClean="0">
                <a:latin typeface="+mn-lt"/>
                <a:cs typeface="Times New Roman" pitchFamily="18" charset="0"/>
              </a:rPr>
              <a:t>nạp</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pin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Hai</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triển</a:t>
            </a:r>
            <a:r>
              <a:rPr lang="en-US" sz="2000" dirty="0" smtClean="0">
                <a:latin typeface="+mn-lt"/>
                <a:cs typeface="Times New Roman" pitchFamily="18" charset="0"/>
              </a:rPr>
              <a:t> </a:t>
            </a:r>
            <a:r>
              <a:rPr lang="en-US" sz="2000" dirty="0" err="1" smtClean="0">
                <a:latin typeface="+mn-lt"/>
                <a:cs typeface="Times New Roman" pitchFamily="18" charset="0"/>
              </a:rPr>
              <a:t>khai</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1 </a:t>
            </a:r>
            <a:r>
              <a:rPr lang="en-US" sz="2000" dirty="0" err="1" smtClean="0">
                <a:latin typeface="+mn-lt"/>
                <a:cs typeface="Times New Roman" pitchFamily="18" charset="0"/>
              </a:rPr>
              <a:t>kiểu</a:t>
            </a:r>
            <a:r>
              <a:rPr lang="en-US" sz="2000" dirty="0" smtClean="0">
                <a:latin typeface="+mn-lt"/>
                <a:cs typeface="Times New Roman" pitchFamily="18" charset="0"/>
              </a:rPr>
              <a:t> </a:t>
            </a: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biệt</a:t>
            </a:r>
            <a:r>
              <a:rPr lang="en-US" sz="2000" dirty="0" smtClean="0">
                <a:latin typeface="+mn-lt"/>
                <a:cs typeface="Times New Roman" pitchFamily="18" charset="0"/>
              </a:rPr>
              <a:t> phi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chúng</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tự</a:t>
            </a:r>
            <a:r>
              <a:rPr lang="en-US" sz="2000" dirty="0" smtClean="0">
                <a:latin typeface="+mn-lt"/>
                <a:cs typeface="Times New Roman" pitchFamily="18" charset="0"/>
              </a:rPr>
              <a:t> </a:t>
            </a:r>
            <a:r>
              <a:rPr lang="en-US" sz="2000" dirty="0" err="1" smtClean="0">
                <a:latin typeface="+mn-lt"/>
                <a:cs typeface="Times New Roman" pitchFamily="18" charset="0"/>
              </a:rPr>
              <a:t>tổ</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1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a:t>
            </a: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08001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a:defRPr/>
            </a:pP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sở</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MAC</a:t>
            </a:r>
            <a:endParaRPr lang="vi-VN"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Ba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nhiều</a:t>
            </a:r>
            <a:r>
              <a:rPr lang="en-US" sz="2000" dirty="0" smtClean="0">
                <a:latin typeface="+mn-lt"/>
                <a:cs typeface="Times New Roman" pitchFamily="18" charset="0"/>
              </a:rPr>
              <a:t> </a:t>
            </a:r>
            <a:r>
              <a:rPr lang="en-US" sz="2000" dirty="0" err="1" smtClean="0">
                <a:latin typeface="+mn-lt"/>
                <a:cs typeface="Times New Roman" pitchFamily="18" charset="0"/>
              </a:rPr>
              <a:t>ud</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mật</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sẽ</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đổi</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mật</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thưa</a:t>
            </a:r>
            <a:r>
              <a:rPr lang="en-US" sz="2000" dirty="0">
                <a:latin typeface="+mn-lt"/>
                <a:cs typeface="Times New Roman" pitchFamily="18" charset="0"/>
              </a:rPr>
              <a:t> </a:t>
            </a:r>
            <a:r>
              <a:rPr lang="en-US" sz="2000" dirty="0" err="1" smtClean="0">
                <a:latin typeface="+mn-lt"/>
                <a:cs typeface="Times New Roman" pitchFamily="18" charset="0"/>
              </a:rPr>
              <a:t>lẫn</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nhiều</a:t>
            </a:r>
            <a:r>
              <a:rPr lang="en-US" sz="2000" dirty="0" smtClean="0">
                <a:latin typeface="+mn-lt"/>
                <a:cs typeface="Times New Roman" pitchFamily="18" charset="0"/>
              </a:rPr>
              <a:t> </a:t>
            </a:r>
            <a:r>
              <a:rPr lang="en-US" sz="2000" dirty="0" err="1" smtClean="0">
                <a:latin typeface="+mn-lt"/>
                <a:cs typeface="Times New Roman" pitchFamily="18" charset="0"/>
              </a:rPr>
              <a:t>lân</a:t>
            </a:r>
            <a:r>
              <a:rPr lang="en-US" sz="2000" dirty="0" smtClean="0">
                <a:latin typeface="+mn-lt"/>
                <a:cs typeface="Times New Roman" pitchFamily="18" charset="0"/>
              </a:rPr>
              <a:t> </a:t>
            </a:r>
            <a:r>
              <a:rPr lang="en-US" sz="2000" dirty="0" err="1" smtClean="0">
                <a:latin typeface="+mn-lt"/>
                <a:cs typeface="Times New Roman" pitchFamily="18" charset="0"/>
              </a:rPr>
              <a:t>cận</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Cuối</a:t>
            </a:r>
            <a:r>
              <a:rPr lang="en-US" sz="2000" dirty="0" smtClean="0">
                <a:latin typeface="+mn-lt"/>
                <a:cs typeface="Times New Roman" pitchFamily="18" charset="0"/>
              </a:rPr>
              <a:t> </a:t>
            </a:r>
            <a:r>
              <a:rPr lang="en-US" sz="2000" dirty="0" err="1" smtClean="0">
                <a:latin typeface="+mn-lt"/>
                <a:cs typeface="Times New Roman" pitchFamily="18" charset="0"/>
              </a:rPr>
              <a:t>cùng</a:t>
            </a:r>
            <a:r>
              <a:rPr lang="en-US" sz="2000" dirty="0" smtClean="0">
                <a:latin typeface="+mn-lt"/>
                <a:cs typeface="Times New Roman" pitchFamily="18" charset="0"/>
              </a:rPr>
              <a:t>, </a:t>
            </a:r>
            <a:r>
              <a:rPr lang="en-US" sz="2000" dirty="0" err="1" smtClean="0">
                <a:latin typeface="+mn-lt"/>
                <a:cs typeface="Times New Roman" pitchFamily="18" charset="0"/>
              </a:rPr>
              <a:t>đa</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thúc</a:t>
            </a:r>
            <a:r>
              <a:rPr lang="en-US" sz="2000" dirty="0" smtClean="0">
                <a:latin typeface="+mn-lt"/>
                <a:cs typeface="Times New Roman" pitchFamily="18" charset="0"/>
              </a:rPr>
              <a:t> </a:t>
            </a:r>
            <a:r>
              <a:rPr lang="en-US" sz="2000" dirty="0" err="1" smtClean="0">
                <a:latin typeface="+mn-lt"/>
                <a:cs typeface="Times New Roman" pitchFamily="18" charset="0"/>
              </a:rPr>
              <a:t>đẩy</a:t>
            </a:r>
            <a:r>
              <a:rPr lang="en-US" sz="2000" dirty="0" smtClean="0">
                <a:latin typeface="+mn-lt"/>
                <a:cs typeface="Times New Roman" pitchFamily="18" charset="0"/>
              </a:rPr>
              <a:t> </a:t>
            </a:r>
            <a:r>
              <a:rPr lang="en-US" sz="2000" dirty="0" err="1" smtClean="0">
                <a:latin typeface="+mn-lt"/>
                <a:cs typeface="Times New Roman" pitchFamily="18" charset="0"/>
              </a:rPr>
              <a:t>bởi</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bố</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đều</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rất</a:t>
            </a:r>
            <a:r>
              <a:rPr lang="en-US" sz="2000" dirty="0" smtClean="0">
                <a:latin typeface="+mn-lt"/>
                <a:cs typeface="Times New Roman" pitchFamily="18" charset="0"/>
              </a:rPr>
              <a:t> co </a:t>
            </a:r>
            <a:r>
              <a:rPr lang="en-US" sz="2000" dirty="0" err="1" smtClean="0">
                <a:latin typeface="+mn-lt"/>
                <a:cs typeface="Times New Roman" pitchFamily="18" charset="0"/>
              </a:rPr>
              <a:t>cụm</a:t>
            </a:r>
            <a:r>
              <a:rPr lang="en-US" sz="2000" dirty="0" smtClean="0">
                <a:latin typeface="+mn-lt"/>
                <a:cs typeface="Times New Roman" pitchFamily="18" charset="0"/>
              </a:rPr>
              <a:t>. </a:t>
            </a:r>
          </a:p>
          <a:p>
            <a:pPr marL="342900" indent="-342900" algn="just" eaLnBrk="1" hangingPunct="1">
              <a:spcBef>
                <a:spcPct val="20000"/>
              </a:spcBef>
              <a:buSzPct val="75000"/>
              <a:buFont typeface="Symbol" panose="05050102010706020507" pitchFamily="18" charset="2"/>
              <a:buChar char="Þ"/>
              <a:defRPr/>
            </a:pP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trưng</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thấy</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MAC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thích</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a:latin typeface="+mn-lt"/>
                <a:cs typeface="Times New Roman" pitchFamily="18" charset="0"/>
              </a:rPr>
              <a:t> </a:t>
            </a:r>
            <a:r>
              <a:rPr lang="en-US" sz="2000" dirty="0" smtClean="0">
                <a:latin typeface="+mn-lt"/>
                <a:cs typeface="Times New Roman" pitchFamily="18" charset="0"/>
              </a:rPr>
              <a:t>WSN </a:t>
            </a:r>
            <a:r>
              <a:rPr lang="en-US" sz="2000" dirty="0" err="1" smtClean="0">
                <a:latin typeface="+mn-lt"/>
                <a:cs typeface="Times New Roman" pitchFamily="18" charset="0"/>
              </a:rPr>
              <a:t>nếu</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cải</a:t>
            </a:r>
            <a:r>
              <a:rPr lang="en-US" sz="2000" dirty="0" smtClean="0">
                <a:latin typeface="+mn-lt"/>
                <a:cs typeface="Times New Roman" pitchFamily="18" charset="0"/>
              </a:rPr>
              <a:t> </a:t>
            </a:r>
            <a:r>
              <a:rPr lang="en-US" sz="2000" dirty="0" err="1" smtClean="0">
                <a:latin typeface="+mn-lt"/>
                <a:cs typeface="Times New Roman" pitchFamily="18" charset="0"/>
              </a:rPr>
              <a:t>tiến</a:t>
            </a:r>
            <a:r>
              <a:rPr lang="en-US" sz="2000" dirty="0" smtClean="0">
                <a:latin typeface="+mn-lt"/>
                <a:cs typeface="Times New Roman" pitchFamily="18" charset="0"/>
              </a:rPr>
              <a:t>.</a:t>
            </a:r>
          </a:p>
          <a:p>
            <a:pPr marL="342900" indent="-342900" algn="just" eaLnBrk="1" hangingPunct="1">
              <a:spcBef>
                <a:spcPct val="20000"/>
              </a:spcBef>
              <a:buSzPct val="75000"/>
              <a:buFont typeface="Symbol" panose="05050102010706020507" pitchFamily="18" charset="2"/>
              <a:buChar char="Þ"/>
              <a:defRPr/>
            </a:pPr>
            <a:r>
              <a:rPr lang="en-US" sz="2000" dirty="0" err="1" smtClean="0">
                <a:latin typeface="+mn-lt"/>
                <a:cs typeface="Times New Roman" pitchFamily="18" charset="0"/>
              </a:rPr>
              <a:t>Xuất</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lịch</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a:t>
            </a:r>
            <a:r>
              <a:rPr lang="en-US" sz="2000" dirty="0" err="1" smtClean="0">
                <a:latin typeface="+mn-lt"/>
                <a:cs typeface="Times New Roman" pitchFamily="18" charset="0"/>
              </a:rPr>
              <a:t>phù</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MCB.</a:t>
            </a:r>
          </a:p>
          <a:p>
            <a:pPr marL="342900" indent="-342900" algn="just" eaLnBrk="1" hangingPunct="1">
              <a:spcBef>
                <a:spcPct val="20000"/>
              </a:spcBef>
              <a:buSzPct val="75000"/>
              <a:buFont typeface="Symbol" panose="05050102010706020507" pitchFamily="18" charset="2"/>
              <a:buChar char="Þ"/>
              <a:defRPr/>
            </a:pPr>
            <a:endParaRPr lang="en-US" sz="2000" dirty="0" smtClean="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2325447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25</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192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tập</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chủ</a:t>
            </a:r>
            <a:r>
              <a:rPr lang="en-US" sz="2000" dirty="0" smtClean="0">
                <a:latin typeface="+mn-lt"/>
                <a:cs typeface="Times New Roman" pitchFamily="18" charset="0"/>
              </a:rPr>
              <a:t> </a:t>
            </a:r>
            <a:r>
              <a:rPr lang="en-US" sz="2000" dirty="0" err="1" smtClean="0">
                <a:latin typeface="+mn-lt"/>
                <a:cs typeface="Times New Roman" pitchFamily="18" charset="0"/>
              </a:rPr>
              <a:t>yếu</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hai</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trọng</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trễ</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nhận</a:t>
            </a:r>
            <a:r>
              <a:rPr lang="en-US" sz="2000" dirty="0" smtClean="0">
                <a:latin typeface="+mn-lt"/>
                <a:cs typeface="Times New Roman" pitchFamily="18" charset="0"/>
              </a:rPr>
              <a:t> </a:t>
            </a:r>
            <a:r>
              <a:rPr lang="en-US" sz="2000" dirty="0" err="1" smtClean="0">
                <a:latin typeface="+mn-lt"/>
                <a:cs typeface="Times New Roman" pitchFamily="18" charset="0"/>
              </a:rPr>
              <a:t>gói</a:t>
            </a:r>
            <a:r>
              <a:rPr lang="en-US" sz="2000" dirty="0" smtClean="0">
                <a:latin typeface="+mn-lt"/>
                <a:cs typeface="Times New Roman" pitchFamily="18" charset="0"/>
              </a:rPr>
              <a:t> tin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chính</a:t>
            </a:r>
            <a:r>
              <a:rPr lang="en-US" sz="2000" dirty="0" smtClean="0">
                <a:latin typeface="+mn-lt"/>
                <a:cs typeface="Times New Roman" pitchFamily="18" charset="0"/>
              </a:rPr>
              <a:t> </a:t>
            </a:r>
            <a:r>
              <a:rPr lang="en-US" sz="2000" dirty="0" err="1" smtClean="0">
                <a:latin typeface="+mn-lt"/>
                <a:cs typeface="Times New Roman" pitchFamily="18" charset="0"/>
              </a:rPr>
              <a:t>xác</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lắng</a:t>
            </a:r>
            <a:r>
              <a:rPr lang="en-US" sz="2000" dirty="0" smtClean="0">
                <a:latin typeface="+mn-lt"/>
                <a:cs typeface="Times New Roman" pitchFamily="18" charset="0"/>
              </a:rPr>
              <a:t> </a:t>
            </a:r>
            <a:r>
              <a:rPr lang="en-US" sz="2000" dirty="0" err="1" smtClean="0">
                <a:latin typeface="+mn-lt"/>
                <a:cs typeface="Times New Roman" pitchFamily="18" charset="0"/>
              </a:rPr>
              <a:t>nghe</a:t>
            </a:r>
            <a:r>
              <a:rPr lang="en-US" sz="2000" dirty="0" smtClean="0">
                <a:latin typeface="+mn-lt"/>
                <a:cs typeface="Times New Roman" pitchFamily="18" charset="0"/>
              </a:rPr>
              <a:t> </a:t>
            </a:r>
            <a:r>
              <a:rPr lang="en-US" sz="2000" dirty="0" err="1" smtClean="0">
                <a:latin typeface="+mn-lt"/>
                <a:cs typeface="Times New Roman" pitchFamily="18" charset="0"/>
              </a:rPr>
              <a:t>nhàn</a:t>
            </a:r>
            <a:r>
              <a:rPr lang="en-US" sz="2000" dirty="0" smtClean="0">
                <a:latin typeface="+mn-lt"/>
                <a:cs typeface="Times New Roman" pitchFamily="18" charset="0"/>
              </a:rPr>
              <a:t> </a:t>
            </a:r>
            <a:r>
              <a:rPr lang="en-US" sz="2000" dirty="0" err="1" smtClean="0">
                <a:latin typeface="+mn-lt"/>
                <a:cs typeface="Times New Roman" pitchFamily="18" charset="0"/>
              </a:rPr>
              <a:t>rỗi</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hữu</a:t>
            </a:r>
            <a:r>
              <a:rPr lang="en-US" sz="2000" dirty="0" smtClean="0">
                <a:latin typeface="+mn-lt"/>
                <a:cs typeface="Times New Roman" pitchFamily="18" charset="0"/>
              </a:rPr>
              <a:t> </a:t>
            </a:r>
            <a:r>
              <a:rPr lang="en-US" sz="2000" dirty="0" err="1" smtClean="0">
                <a:latin typeface="+mn-lt"/>
                <a:cs typeface="Times New Roman" pitchFamily="18" charset="0"/>
              </a:rPr>
              <a:t>ích</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tắt</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radio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nhận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thiểu</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tiêu</a:t>
            </a:r>
            <a:r>
              <a:rPr lang="en-US" sz="2000" dirty="0" smtClean="0">
                <a:latin typeface="+mn-lt"/>
                <a:cs typeface="Times New Roman" pitchFamily="18" charset="0"/>
              </a:rPr>
              <a:t> </a:t>
            </a:r>
            <a:r>
              <a:rPr lang="en-US" sz="2000" dirty="0" err="1" smtClean="0">
                <a:latin typeface="+mn-lt"/>
                <a:cs typeface="Times New Roman" pitchFamily="18" charset="0"/>
              </a:rPr>
              <a:t>hao</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xảy</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hai</a:t>
            </a:r>
            <a:r>
              <a:rPr lang="en-US" sz="2000" dirty="0" smtClean="0">
                <a:latin typeface="+mn-lt"/>
                <a:cs typeface="Times New Roman" pitchFamily="18" charset="0"/>
              </a:rPr>
              <a:t> hay </a:t>
            </a:r>
            <a:r>
              <a:rPr lang="en-US" sz="2000" dirty="0" err="1" smtClean="0">
                <a:latin typeface="+mn-lt"/>
                <a:cs typeface="Times New Roman" pitchFamily="18" charset="0"/>
              </a:rPr>
              <a:t>nhiều</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cùng</a:t>
            </a:r>
            <a:r>
              <a:rPr lang="en-US" sz="2000" dirty="0" smtClean="0">
                <a:latin typeface="+mn-lt"/>
                <a:cs typeface="Times New Roman" pitchFamily="18" charset="0"/>
              </a:rPr>
              <a:t> </a:t>
            </a:r>
            <a:r>
              <a:rPr lang="en-US" sz="2000" dirty="0" err="1" smtClean="0">
                <a:latin typeface="+mn-lt"/>
                <a:cs typeface="Times New Roman" pitchFamily="18" charset="0"/>
              </a:rPr>
              <a:t>gửi</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cùng</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dẫn</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nhận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nhận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bất</a:t>
            </a:r>
            <a:r>
              <a:rPr lang="en-US" sz="2000" dirty="0" smtClean="0">
                <a:latin typeface="+mn-lt"/>
                <a:cs typeface="Times New Roman" pitchFamily="18" charset="0"/>
              </a:rPr>
              <a:t> </a:t>
            </a:r>
            <a:r>
              <a:rPr lang="en-US" sz="2000" dirty="0" err="1" smtClean="0">
                <a:latin typeface="+mn-lt"/>
                <a:cs typeface="Times New Roman" pitchFamily="18" charset="0"/>
              </a:rPr>
              <a:t>kỳ</a:t>
            </a:r>
            <a:r>
              <a:rPr lang="en-US" sz="2000" dirty="0" smtClean="0">
                <a:latin typeface="+mn-lt"/>
                <a:cs typeface="Times New Roman" pitchFamily="18" charset="0"/>
              </a:rPr>
              <a:t> </a:t>
            </a:r>
            <a:r>
              <a:rPr lang="en-US" sz="2000" dirty="0" err="1" smtClean="0">
                <a:latin typeface="+mn-lt"/>
                <a:cs typeface="Times New Roman" pitchFamily="18" charset="0"/>
              </a:rPr>
              <a:t>gói</a:t>
            </a:r>
            <a:r>
              <a:rPr lang="en-US" sz="2000" dirty="0" smtClean="0">
                <a:latin typeface="+mn-lt"/>
                <a:cs typeface="Times New Roman" pitchFamily="18" charset="0"/>
              </a:rPr>
              <a:t> tin </a:t>
            </a:r>
            <a:r>
              <a:rPr lang="en-US" sz="2000" dirty="0" err="1" smtClean="0">
                <a:latin typeface="+mn-lt"/>
                <a:cs typeface="Times New Roman" pitchFamily="18" charset="0"/>
              </a:rPr>
              <a:t>nào</a:t>
            </a:r>
            <a:r>
              <a:rPr lang="en-US" sz="2000" dirty="0" smtClean="0">
                <a:latin typeface="+mn-lt"/>
                <a:cs typeface="Times New Roman" pitchFamily="18" charset="0"/>
              </a:rPr>
              <a:t> =&gt; </a:t>
            </a:r>
            <a:r>
              <a:rPr lang="en-US" sz="2000" dirty="0" err="1" smtClean="0">
                <a:latin typeface="+mn-lt"/>
                <a:cs typeface="Times New Roman" pitchFamily="18" charset="0"/>
              </a:rPr>
              <a:t>tiêu</a:t>
            </a:r>
            <a:r>
              <a:rPr lang="en-US" sz="2000" dirty="0" smtClean="0">
                <a:latin typeface="+mn-lt"/>
                <a:cs typeface="Times New Roman" pitchFamily="18" charset="0"/>
              </a:rPr>
              <a:t> </a:t>
            </a:r>
            <a:r>
              <a:rPr lang="en-US" sz="2000" dirty="0" err="1" smtClean="0">
                <a:latin typeface="+mn-lt"/>
                <a:cs typeface="Times New Roman" pitchFamily="18" charset="0"/>
              </a:rPr>
              <a:t>hao</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tải</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tiêu</a:t>
            </a:r>
            <a:r>
              <a:rPr lang="en-US" sz="2000" dirty="0" smtClean="0">
                <a:latin typeface="+mn-lt"/>
                <a:cs typeface="Times New Roman" pitchFamily="18" charset="0"/>
              </a:rPr>
              <a:t> </a:t>
            </a:r>
            <a:r>
              <a:rPr lang="en-US" sz="2000" dirty="0" err="1" smtClean="0">
                <a:latin typeface="+mn-lt"/>
                <a:cs typeface="Times New Roman" pitchFamily="18" charset="0"/>
              </a:rPr>
              <a:t>hao</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chính</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nhận</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Mục</a:t>
            </a:r>
            <a:r>
              <a:rPr lang="en-US" sz="2000" dirty="0" smtClean="0">
                <a:latin typeface="+mn-lt"/>
                <a:cs typeface="Times New Roman" pitchFamily="18" charset="0"/>
              </a:rPr>
              <a:t> </a:t>
            </a:r>
            <a:r>
              <a:rPr lang="en-US" sz="2000" dirty="0" err="1" smtClean="0">
                <a:latin typeface="+mn-lt"/>
                <a:cs typeface="Times New Roman" pitchFamily="18" charset="0"/>
              </a:rPr>
              <a:t>đích</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MAC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thiểu</a:t>
            </a:r>
            <a:r>
              <a:rPr lang="en-US" sz="2000" dirty="0" smtClean="0">
                <a:latin typeface="+mn-lt"/>
                <a:cs typeface="Times New Roman" pitchFamily="18" charset="0"/>
              </a:rPr>
              <a:t> chi </a:t>
            </a:r>
            <a:r>
              <a:rPr lang="en-US" sz="2000" dirty="0" err="1" smtClean="0">
                <a:latin typeface="+mn-lt"/>
                <a:cs typeface="Times New Roman" pitchFamily="18" charset="0"/>
              </a:rPr>
              <a:t>phí</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đảm</a:t>
            </a:r>
            <a:r>
              <a:rPr lang="en-US" sz="2000" dirty="0" smtClean="0">
                <a:latin typeface="+mn-lt"/>
                <a:cs typeface="Times New Roman" pitchFamily="18" charset="0"/>
              </a:rPr>
              <a:t> </a:t>
            </a:r>
            <a:r>
              <a:rPr lang="en-US" sz="2000" dirty="0" err="1" smtClean="0">
                <a:latin typeface="+mn-lt"/>
                <a:cs typeface="Times New Roman" pitchFamily="18" charset="0"/>
              </a:rPr>
              <a:t>bảo</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quả</a:t>
            </a:r>
            <a:r>
              <a:rPr lang="en-US" sz="2000" dirty="0" smtClean="0">
                <a:latin typeface="+mn-lt"/>
                <a:cs typeface="Times New Roman" pitchFamily="18" charset="0"/>
              </a:rPr>
              <a:t>, </a:t>
            </a:r>
            <a:r>
              <a:rPr lang="en-US" sz="2000" dirty="0" err="1" smtClean="0">
                <a:latin typeface="+mn-lt"/>
                <a:cs typeface="Times New Roman" pitchFamily="18" charset="0"/>
              </a:rPr>
              <a:t>tự</a:t>
            </a:r>
            <a:r>
              <a:rPr lang="en-US" sz="2000" dirty="0" smtClean="0">
                <a:latin typeface="+mn-lt"/>
                <a:cs typeface="Times New Roman" pitchFamily="18" charset="0"/>
              </a:rPr>
              <a:t> do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đáng</a:t>
            </a:r>
            <a:r>
              <a:rPr lang="en-US" sz="2000" dirty="0" smtClean="0">
                <a:latin typeface="+mn-lt"/>
                <a:cs typeface="Times New Roman" pitchFamily="18" charset="0"/>
              </a:rPr>
              <a:t> tin </a:t>
            </a:r>
            <a:r>
              <a:rPr lang="en-US" sz="2000" dirty="0" err="1" smtClean="0">
                <a:latin typeface="+mn-lt"/>
                <a:cs typeface="Times New Roman" pitchFamily="18" charset="0"/>
              </a:rPr>
              <a:t>cậy</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sóng</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a:t>
            </a:r>
            <a:endParaRPr lang="en-US" sz="2000" dirty="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3887498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26</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CSMA (</a:t>
            </a:r>
            <a:r>
              <a:rPr lang="en-US" sz="2000" dirty="0" smtClean="0">
                <a:cs typeface="Times New Roman" pitchFamily="18" charset="0"/>
              </a:rPr>
              <a:t>Carrier </a:t>
            </a:r>
            <a:r>
              <a:rPr lang="en-US" sz="2000" dirty="0">
                <a:cs typeface="Times New Roman" pitchFamily="18" charset="0"/>
              </a:rPr>
              <a:t>Sense Multiple </a:t>
            </a:r>
            <a:r>
              <a:rPr lang="en-US" sz="2000" dirty="0" smtClean="0">
                <a:cs typeface="Times New Roman" pitchFamily="18" charset="0"/>
              </a:rPr>
              <a:t>Access)</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Mỗi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chia </a:t>
            </a:r>
            <a:r>
              <a:rPr lang="en-US" sz="2000" dirty="0" err="1" smtClean="0">
                <a:latin typeface="+mn-lt"/>
                <a:cs typeface="Times New Roman" pitchFamily="18" charset="0"/>
              </a:rPr>
              <a:t>sẻ</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phạm</a:t>
            </a:r>
            <a:r>
              <a:rPr lang="en-US" sz="2000" dirty="0" smtClean="0">
                <a:latin typeface="+mn-lt"/>
                <a:cs typeface="Times New Roman" pitchFamily="18" charset="0"/>
              </a:rPr>
              <a:t> vi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dẫn</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nó</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MAC </a:t>
            </a:r>
            <a:r>
              <a:rPr lang="en-US" sz="2000" dirty="0" err="1" smtClean="0">
                <a:latin typeface="+mn-lt"/>
                <a:cs typeface="Times New Roman" pitchFamily="18" charset="0"/>
              </a:rPr>
              <a:t>đảm</a:t>
            </a:r>
            <a:r>
              <a:rPr lang="en-US" sz="2000" dirty="0" smtClean="0">
                <a:latin typeface="+mn-lt"/>
                <a:cs typeface="Times New Roman" pitchFamily="18" charset="0"/>
              </a:rPr>
              <a:t> </a:t>
            </a:r>
            <a:r>
              <a:rPr lang="en-US" sz="2000" dirty="0" err="1" smtClean="0">
                <a:latin typeface="+mn-lt"/>
                <a:cs typeface="Times New Roman" pitchFamily="18" charset="0"/>
              </a:rPr>
              <a:t>bảo</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lạc</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vậy</a:t>
            </a:r>
            <a:r>
              <a:rPr lang="en-US" sz="2000" dirty="0" smtClean="0">
                <a:latin typeface="+mn-lt"/>
                <a:cs typeface="Times New Roman" pitchFamily="18" charset="0"/>
              </a:rPr>
              <a:t> </a:t>
            </a:r>
            <a:r>
              <a:rPr lang="en-US" sz="2000" dirty="0" err="1" smtClean="0">
                <a:latin typeface="+mn-lt"/>
                <a:cs typeface="Times New Roman" pitchFamily="18" charset="0"/>
              </a:rPr>
              <a:t>mà</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giữa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lập</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toàn</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cận</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nên</a:t>
            </a:r>
            <a:r>
              <a:rPr lang="en-US" sz="2000" dirty="0" smtClean="0">
                <a:latin typeface="+mn-lt"/>
                <a:cs typeface="Times New Roman" pitchFamily="18" charset="0"/>
              </a:rPr>
              <a:t> </a:t>
            </a:r>
            <a:r>
              <a:rPr lang="en-US" sz="2000" dirty="0" err="1" smtClean="0">
                <a:latin typeface="+mn-lt"/>
                <a:cs typeface="Times New Roman" pitchFamily="18" charset="0"/>
              </a:rPr>
              <a:t>phối</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sao</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va</a:t>
            </a:r>
            <a:r>
              <a:rPr lang="en-US" sz="2000" dirty="0" smtClean="0">
                <a:latin typeface="+mn-lt"/>
                <a:cs typeface="Times New Roman" pitchFamily="18" charset="0"/>
              </a:rPr>
              <a:t> </a:t>
            </a:r>
            <a:r>
              <a:rPr lang="en-US" sz="2000" dirty="0" err="1" smtClean="0">
                <a:latin typeface="+mn-lt"/>
                <a:cs typeface="Times New Roman" pitchFamily="18" charset="0"/>
              </a:rPr>
              <a:t>chạm</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bỏ</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Hầu</a:t>
            </a:r>
            <a:r>
              <a:rPr lang="en-US" sz="2000" dirty="0" smtClean="0">
                <a:latin typeface="+mn-lt"/>
                <a:cs typeface="Times New Roman" pitchFamily="18" charset="0"/>
              </a:rPr>
              <a:t> </a:t>
            </a:r>
            <a:r>
              <a:rPr lang="en-US" sz="2000" dirty="0" err="1" smtClean="0">
                <a:latin typeface="+mn-lt"/>
                <a:cs typeface="Times New Roman" pitchFamily="18" charset="0"/>
              </a:rPr>
              <a:t>hết</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MAC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xuất</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WSN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1 </a:t>
            </a:r>
            <a:r>
              <a:rPr lang="en-US" sz="2000" dirty="0" err="1" smtClean="0">
                <a:latin typeface="+mn-lt"/>
                <a:cs typeface="Times New Roman" pitchFamily="18" charset="0"/>
              </a:rPr>
              <a:t>phương</a:t>
            </a:r>
            <a:r>
              <a:rPr lang="en-US" sz="2000" dirty="0" smtClean="0">
                <a:latin typeface="+mn-lt"/>
                <a:cs typeface="Times New Roman" pitchFamily="18" charset="0"/>
              </a:rPr>
              <a:t> </a:t>
            </a:r>
            <a:r>
              <a:rPr lang="en-US" sz="2000" dirty="0" err="1" smtClean="0">
                <a:latin typeface="+mn-lt"/>
                <a:cs typeface="Times New Roman" pitchFamily="18" charset="0"/>
              </a:rPr>
              <a:t>pháp</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cập</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đã</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giới</a:t>
            </a:r>
            <a:r>
              <a:rPr lang="en-US" sz="2000" dirty="0" smtClean="0">
                <a:latin typeface="+mn-lt"/>
                <a:cs typeface="Times New Roman" pitchFamily="18" charset="0"/>
              </a:rPr>
              <a:t> </a:t>
            </a:r>
            <a:r>
              <a:rPr lang="en-US" sz="2000" dirty="0" err="1" smtClean="0">
                <a:latin typeface="+mn-lt"/>
                <a:cs typeface="Times New Roman" pitchFamily="18" charset="0"/>
              </a:rPr>
              <a:t>thiệu</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cục</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WLAN.</a:t>
            </a: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046008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CSMA (</a:t>
            </a:r>
            <a:r>
              <a:rPr lang="en-US" sz="2000" dirty="0" smtClean="0">
                <a:cs typeface="Times New Roman" pitchFamily="18" charset="0"/>
              </a:rPr>
              <a:t>Carrier </a:t>
            </a:r>
            <a:r>
              <a:rPr lang="en-US" sz="2000" dirty="0">
                <a:cs typeface="Times New Roman" pitchFamily="18" charset="0"/>
              </a:rPr>
              <a:t>Sense Multiple </a:t>
            </a:r>
            <a:r>
              <a:rPr lang="en-US" sz="2000" dirty="0" smtClean="0">
                <a:cs typeface="Times New Roman" pitchFamily="18" charset="0"/>
              </a:rPr>
              <a:t>Access)</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1775366" y="2893290"/>
            <a:ext cx="5593267" cy="3583710"/>
          </a:xfrm>
          <a:prstGeom prst="rect">
            <a:avLst/>
          </a:prstGeom>
        </p:spPr>
      </p:pic>
      <p:sp>
        <p:nvSpPr>
          <p:cNvPr id="7" name="Rectangle 6"/>
          <p:cNvSpPr>
            <a:spLocks noChangeArrowheads="1"/>
          </p:cNvSpPr>
          <p:nvPr/>
        </p:nvSpPr>
        <p:spPr bwMode="auto">
          <a:xfrm>
            <a:off x="2714994" y="6473236"/>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3.13 Minh </a:t>
            </a:r>
            <a:r>
              <a:rPr lang="en-US" sz="1600" dirty="0" err="1" smtClean="0">
                <a:latin typeface="+mn-lt"/>
                <a:cs typeface="Times New Roman" pitchFamily="18" charset="0"/>
              </a:rPr>
              <a:t>họa</a:t>
            </a:r>
            <a:r>
              <a:rPr lang="en-US" sz="1600" dirty="0" smtClean="0">
                <a:latin typeface="+mn-lt"/>
                <a:cs typeface="Times New Roman" pitchFamily="18" charset="0"/>
              </a:rPr>
              <a:t> </a:t>
            </a:r>
            <a:r>
              <a:rPr lang="en-US" sz="1600" dirty="0" err="1" smtClean="0">
                <a:latin typeface="+mn-lt"/>
                <a:cs typeface="Times New Roman" pitchFamily="18" charset="0"/>
              </a:rPr>
              <a:t>phương</a:t>
            </a:r>
            <a:r>
              <a:rPr lang="en-US" sz="1600" dirty="0" smtClean="0">
                <a:latin typeface="+mn-lt"/>
                <a:cs typeface="Times New Roman" pitchFamily="18" charset="0"/>
              </a:rPr>
              <a:t> </a:t>
            </a:r>
            <a:r>
              <a:rPr lang="en-US" sz="1600" dirty="0" err="1" smtClean="0">
                <a:latin typeface="+mn-lt"/>
                <a:cs typeface="Times New Roman" pitchFamily="18" charset="0"/>
              </a:rPr>
              <a:t>pháp</a:t>
            </a:r>
            <a:r>
              <a:rPr lang="en-US" sz="1600" dirty="0" smtClean="0">
                <a:latin typeface="+mn-lt"/>
                <a:cs typeface="Times New Roman" pitchFamily="18" charset="0"/>
              </a:rPr>
              <a:t> CSMA/CD</a:t>
            </a:r>
            <a:endParaRPr lang="en-US" sz="1600" dirty="0">
              <a:latin typeface="+mn-lt"/>
              <a:cs typeface="Times New Roman" pitchFamily="18" charset="0"/>
            </a:endParaRPr>
          </a:p>
        </p:txBody>
      </p:sp>
      <p:sp>
        <p:nvSpPr>
          <p:cNvPr id="8"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230953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28</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CSMA (</a:t>
            </a:r>
            <a:r>
              <a:rPr lang="en-US" sz="2000" dirty="0" smtClean="0">
                <a:cs typeface="Times New Roman" pitchFamily="18" charset="0"/>
              </a:rPr>
              <a:t>Carrier </a:t>
            </a:r>
            <a:r>
              <a:rPr lang="en-US" sz="2000" dirty="0">
                <a:cs typeface="Times New Roman" pitchFamily="18" charset="0"/>
              </a:rPr>
              <a:t>Sense Multiple </a:t>
            </a:r>
            <a:r>
              <a:rPr lang="en-US" sz="2000" dirty="0" smtClean="0">
                <a:cs typeface="Times New Roman" pitchFamily="18" charset="0"/>
              </a:rPr>
              <a:t>Access)</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7" name="Rectangle 6"/>
          <p:cNvSpPr>
            <a:spLocks noChangeArrowheads="1"/>
          </p:cNvSpPr>
          <p:nvPr/>
        </p:nvSpPr>
        <p:spPr bwMode="auto">
          <a:xfrm>
            <a:off x="1591438" y="6322718"/>
            <a:ext cx="5960383"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3.14 </a:t>
            </a:r>
            <a:r>
              <a:rPr lang="en-US" sz="1600" dirty="0" err="1">
                <a:latin typeface="+mn-lt"/>
                <a:cs typeface="Times New Roman" pitchFamily="18" charset="0"/>
              </a:rPr>
              <a:t>Truyền</a:t>
            </a:r>
            <a:r>
              <a:rPr lang="en-US" sz="1600" dirty="0">
                <a:latin typeface="+mn-lt"/>
                <a:cs typeface="Times New Roman" pitchFamily="18" charset="0"/>
              </a:rPr>
              <a:t> </a:t>
            </a:r>
            <a:r>
              <a:rPr lang="en-US" sz="1600" dirty="0" err="1">
                <a:latin typeface="+mn-lt"/>
                <a:cs typeface="Times New Roman" pitchFamily="18" charset="0"/>
              </a:rPr>
              <a:t>dẫn</a:t>
            </a:r>
            <a:r>
              <a:rPr lang="en-US" sz="1600" dirty="0">
                <a:latin typeface="+mn-lt"/>
                <a:cs typeface="Times New Roman" pitchFamily="18" charset="0"/>
              </a:rPr>
              <a:t> </a:t>
            </a:r>
            <a:r>
              <a:rPr lang="en-US" sz="1600" dirty="0" err="1">
                <a:latin typeface="+mn-lt"/>
                <a:cs typeface="Times New Roman" pitchFamily="18" charset="0"/>
              </a:rPr>
              <a:t>nhiều</a:t>
            </a:r>
            <a:r>
              <a:rPr lang="en-US" sz="1600" dirty="0">
                <a:latin typeface="+mn-lt"/>
                <a:cs typeface="Times New Roman" pitchFamily="18" charset="0"/>
              </a:rPr>
              <a:t> </a:t>
            </a:r>
            <a:r>
              <a:rPr lang="en-US" sz="1600" dirty="0" err="1">
                <a:latin typeface="+mn-lt"/>
                <a:cs typeface="Times New Roman" pitchFamily="18" charset="0"/>
              </a:rPr>
              <a:t>gói</a:t>
            </a:r>
            <a:r>
              <a:rPr lang="en-US" sz="1600" dirty="0">
                <a:latin typeface="+mn-lt"/>
                <a:cs typeface="Times New Roman" pitchFamily="18" charset="0"/>
              </a:rPr>
              <a:t> </a:t>
            </a:r>
            <a:r>
              <a:rPr lang="en-US" sz="1600" dirty="0" err="1">
                <a:latin typeface="+mn-lt"/>
                <a:cs typeface="Times New Roman" pitchFamily="18" charset="0"/>
              </a:rPr>
              <a:t>sử</a:t>
            </a:r>
            <a:r>
              <a:rPr lang="en-US" sz="1600" dirty="0">
                <a:latin typeface="+mn-lt"/>
                <a:cs typeface="Times New Roman" pitchFamily="18" charset="0"/>
              </a:rPr>
              <a:t> </a:t>
            </a:r>
            <a:r>
              <a:rPr lang="en-US" sz="1600" dirty="0" err="1">
                <a:latin typeface="+mn-lt"/>
                <a:cs typeface="Times New Roman" pitchFamily="18" charset="0"/>
              </a:rPr>
              <a:t>dụng</a:t>
            </a:r>
            <a:r>
              <a:rPr lang="en-US" sz="1600" dirty="0">
                <a:latin typeface="+mn-lt"/>
                <a:cs typeface="Times New Roman" pitchFamily="18" charset="0"/>
              </a:rPr>
              <a:t> CSMA/CA (</a:t>
            </a:r>
            <a:r>
              <a:rPr lang="en-US" sz="1600" dirty="0" err="1">
                <a:latin typeface="+mn-lt"/>
                <a:cs typeface="Times New Roman" pitchFamily="18" charset="0"/>
              </a:rPr>
              <a:t>nhiều</a:t>
            </a:r>
            <a:r>
              <a:rPr lang="en-US" sz="1600" dirty="0">
                <a:latin typeface="+mn-lt"/>
                <a:cs typeface="Times New Roman" pitchFamily="18" charset="0"/>
              </a:rPr>
              <a:t> </a:t>
            </a:r>
            <a:r>
              <a:rPr lang="en-US" sz="1600" dirty="0" err="1">
                <a:latin typeface="+mn-lt"/>
                <a:cs typeface="Times New Roman" pitchFamily="18" charset="0"/>
              </a:rPr>
              <a:t>nút</a:t>
            </a:r>
            <a:r>
              <a:rPr lang="en-US" sz="1600" dirty="0">
                <a:latin typeface="+mn-lt"/>
                <a:cs typeface="Times New Roman" pitchFamily="18" charset="0"/>
              </a:rPr>
              <a:t>)</a:t>
            </a:r>
          </a:p>
        </p:txBody>
      </p:sp>
      <p:pic>
        <p:nvPicPr>
          <p:cNvPr id="3" name="Picture 2"/>
          <p:cNvPicPr>
            <a:picLocks noChangeAspect="1"/>
          </p:cNvPicPr>
          <p:nvPr/>
        </p:nvPicPr>
        <p:blipFill>
          <a:blip r:embed="rId3"/>
          <a:stretch>
            <a:fillRect/>
          </a:stretch>
        </p:blipFill>
        <p:spPr>
          <a:xfrm>
            <a:off x="873620" y="3093528"/>
            <a:ext cx="7396759" cy="2970634"/>
          </a:xfrm>
          <a:prstGeom prst="rect">
            <a:avLst/>
          </a:prstGeom>
        </p:spPr>
      </p:pic>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788358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1430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CSMA (</a:t>
            </a:r>
            <a:r>
              <a:rPr lang="en-US" sz="2000" dirty="0" smtClean="0">
                <a:cs typeface="Times New Roman" pitchFamily="18" charset="0"/>
              </a:rPr>
              <a:t>Carrier </a:t>
            </a:r>
            <a:r>
              <a:rPr lang="en-US" sz="2000" dirty="0">
                <a:cs typeface="Times New Roman" pitchFamily="18" charset="0"/>
              </a:rPr>
              <a:t>Sense Multiple </a:t>
            </a:r>
            <a:r>
              <a:rPr lang="en-US" sz="2000" dirty="0" smtClean="0">
                <a:cs typeface="Times New Roman" pitchFamily="18" charset="0"/>
              </a:rPr>
              <a:t>Access)</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Ưu</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a:latin typeface="+mn-lt"/>
                <a:cs typeface="Times New Roman" pitchFamily="18" charset="0"/>
              </a:rPr>
              <a:t>Đơn </a:t>
            </a:r>
            <a:r>
              <a:rPr lang="vi-VN" sz="2000" dirty="0" smtClean="0">
                <a:latin typeface="+mn-lt"/>
                <a:cs typeface="Times New Roman" pitchFamily="18" charset="0"/>
              </a:rPr>
              <a:t>giản</a:t>
            </a:r>
            <a:r>
              <a:rPr lang="en-US" sz="2000" dirty="0" smtClean="0">
                <a:latin typeface="+mn-lt"/>
                <a:cs typeface="Times New Roman" pitchFamily="18" charset="0"/>
              </a:rPr>
              <a:t>, </a:t>
            </a:r>
            <a:r>
              <a:rPr lang="en-US" sz="2000" dirty="0" err="1" smtClean="0">
                <a:latin typeface="+mn-lt"/>
                <a:cs typeface="Times New Roman" pitchFamily="18" charset="0"/>
              </a:rPr>
              <a:t>dễ</a:t>
            </a:r>
            <a:r>
              <a:rPr lang="en-US" sz="2000" dirty="0" smtClean="0">
                <a:latin typeface="+mn-lt"/>
                <a:cs typeface="Times New Roman" pitchFamily="18" charset="0"/>
              </a:rPr>
              <a:t> </a:t>
            </a:r>
            <a:r>
              <a:rPr lang="vi-VN" sz="2000" dirty="0" smtClean="0">
                <a:latin typeface="+mn-lt"/>
                <a:cs typeface="Times New Roman" pitchFamily="18" charset="0"/>
              </a:rPr>
              <a:t>thực </a:t>
            </a:r>
            <a:r>
              <a:rPr lang="vi-VN" sz="2000" dirty="0">
                <a:latin typeface="+mn-lt"/>
                <a:cs typeface="Times New Roman" pitchFamily="18" charset="0"/>
              </a:rPr>
              <a:t>hiện, không yêu cầu phức tạp cao trong việc đồng bộ hóa và quản lý.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Nhược</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a:latin typeface="+mn-lt"/>
                <a:cs typeface="Times New Roman" pitchFamily="18" charset="0"/>
              </a:rPr>
              <a:t>Xung đột: </a:t>
            </a:r>
            <a:r>
              <a:rPr lang="en-US" sz="2000" dirty="0">
                <a:latin typeface="+mn-lt"/>
                <a:cs typeface="Times New Roman" pitchFamily="18" charset="0"/>
              </a:rPr>
              <a:t>m</a:t>
            </a:r>
            <a:r>
              <a:rPr lang="vi-VN" sz="2000" dirty="0" smtClean="0">
                <a:latin typeface="+mn-lt"/>
                <a:cs typeface="Times New Roman" pitchFamily="18" charset="0"/>
              </a:rPr>
              <a:t>ôi trường nhiều thiết bị</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vi-VN" sz="2000" dirty="0" smtClean="0">
                <a:latin typeface="+mn-lt"/>
                <a:cs typeface="Times New Roman" pitchFamily="18" charset="0"/>
              </a:rPr>
              <a:t>CSMA, khả năng xảy ra xung đột</a:t>
            </a:r>
            <a:r>
              <a:rPr lang="en-US" sz="2000" dirty="0" smtClean="0">
                <a:latin typeface="+mn-lt"/>
                <a:cs typeface="Times New Roman" pitchFamily="18" charset="0"/>
              </a:rPr>
              <a:t>, </a:t>
            </a:r>
            <a:r>
              <a:rPr lang="vi-VN" sz="2000" dirty="0" smtClean="0">
                <a:latin typeface="+mn-lt"/>
                <a:cs typeface="Times New Roman" pitchFamily="18" charset="0"/>
              </a:rPr>
              <a:t>làm giảm hiệu suất mạng và kéo dài thời gian truyền dẫn.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Độ </a:t>
            </a:r>
            <a:r>
              <a:rPr lang="vi-VN" sz="2000" dirty="0">
                <a:latin typeface="+mn-lt"/>
                <a:cs typeface="Times New Roman" pitchFamily="18" charset="0"/>
              </a:rPr>
              <a:t>trễ biến đổi: </a:t>
            </a:r>
            <a:r>
              <a:rPr lang="vi-VN" sz="2000" dirty="0" smtClean="0">
                <a:latin typeface="+mn-lt"/>
                <a:cs typeface="Times New Roman" pitchFamily="18" charset="0"/>
              </a:rPr>
              <a:t>làm </a:t>
            </a:r>
            <a:r>
              <a:rPr lang="vi-VN" sz="2000" dirty="0">
                <a:latin typeface="+mn-lt"/>
                <a:cs typeface="Times New Roman" pitchFamily="18" charset="0"/>
              </a:rPr>
              <a:t>tăng độ trễ trong việc truyền dẫn.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Phân </a:t>
            </a:r>
            <a:r>
              <a:rPr lang="vi-VN" sz="2000" dirty="0">
                <a:latin typeface="+mn-lt"/>
                <a:cs typeface="Times New Roman" pitchFamily="18" charset="0"/>
              </a:rPr>
              <a:t>tán thời gian không đều: </a:t>
            </a:r>
            <a:r>
              <a:rPr lang="en-US" sz="2000" dirty="0">
                <a:latin typeface="+mn-lt"/>
                <a:cs typeface="Times New Roman" pitchFamily="18" charset="0"/>
              </a:rPr>
              <a:t>c</a:t>
            </a:r>
            <a:r>
              <a:rPr lang="vi-VN" sz="2000" dirty="0" smtClean="0">
                <a:latin typeface="+mn-lt"/>
                <a:cs typeface="Times New Roman" pitchFamily="18" charset="0"/>
              </a:rPr>
              <a:t>ác </a:t>
            </a:r>
            <a:r>
              <a:rPr lang="vi-VN" sz="2000" dirty="0">
                <a:latin typeface="+mn-lt"/>
                <a:cs typeface="Times New Roman" pitchFamily="18" charset="0"/>
              </a:rPr>
              <a:t>thiết bị phát hiện tín hiệu trên kênh không đồng thời, dẫn đến sự phân tán thời gian và khả năng truy cập chậm hơn cho các thiết bị ở xa trung tâm.</a:t>
            </a:r>
            <a:endParaRPr lang="en-US" sz="2000" dirty="0" smtClean="0">
              <a:latin typeface="+mn-lt"/>
              <a:cs typeface="Times New Roman" pitchFamily="18" charset="0"/>
            </a:endParaRPr>
          </a:p>
        </p:txBody>
      </p:sp>
      <p:sp>
        <p:nvSpPr>
          <p:cNvPr id="8"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436948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pPr/>
              <a:t>3</a:t>
            </a:fld>
            <a:endParaRPr lang="en-US" smtClean="0"/>
          </a:p>
        </p:txBody>
      </p:sp>
      <p:sp>
        <p:nvSpPr>
          <p:cNvPr id="81924"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000" b="1" dirty="0">
                <a:solidFill>
                  <a:schemeClr val="bg2"/>
                </a:solidFill>
                <a:effectLst>
                  <a:outerShdw blurRad="38100" dist="38100" dir="2700000" algn="tl">
                    <a:srgbClr val="C0C0C0"/>
                  </a:outerShdw>
                </a:effectLst>
                <a:latin typeface="+mj-lt"/>
              </a:rPr>
              <a:t>CHƯƠNG 3 – KIẾN TRÚC KHUNG CƠ BẢN TRONG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p>
        </p:txBody>
      </p:sp>
      <p:sp>
        <p:nvSpPr>
          <p:cNvPr id="7"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533400" y="1295400"/>
            <a:ext cx="8153400" cy="5257800"/>
          </a:xfrm>
          <a:prstGeom prst="rect">
            <a:avLst/>
          </a:prstGeom>
          <a:noFill/>
          <a:ln w="9525">
            <a:noFill/>
            <a:miter lim="800000"/>
            <a:headEnd/>
            <a:tailEnd/>
          </a:ln>
          <a:effectLst/>
        </p:spPr>
        <p:txBody>
          <a:bodyPr/>
          <a:lstStyle/>
          <a:p>
            <a:pPr marL="342900" indent="-342900" algn="ctr" eaLnBrk="1" hangingPunct="1">
              <a:spcBef>
                <a:spcPct val="20000"/>
              </a:spcBef>
              <a:buClr>
                <a:schemeClr val="bg2"/>
              </a:buClr>
              <a:buSzPct val="75000"/>
              <a:defRPr/>
            </a:pPr>
            <a:r>
              <a:rPr lang="en-US" sz="3600" dirty="0">
                <a:latin typeface="+mn-lt"/>
              </a:rPr>
              <a:t>NỘI DUNG</a:t>
            </a:r>
            <a:endParaRPr lang="en-US" sz="3600" b="1" dirty="0">
              <a:solidFill>
                <a:schemeClr val="accent1"/>
              </a:solidFill>
              <a:latin typeface="+mn-lt"/>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Giới</a:t>
            </a:r>
            <a:r>
              <a:rPr lang="en-US" sz="3000" dirty="0" smtClean="0">
                <a:latin typeface="+mn-lt"/>
                <a:cs typeface="Times New Roman" pitchFamily="18" charset="0"/>
              </a:rPr>
              <a:t> </a:t>
            </a:r>
            <a:r>
              <a:rPr lang="en-US" sz="3000" dirty="0" err="1" smtClean="0">
                <a:latin typeface="+mn-lt"/>
                <a:cs typeface="Times New Roman" pitchFamily="18" charset="0"/>
              </a:rPr>
              <a:t>thiệu</a:t>
            </a:r>
            <a:r>
              <a:rPr lang="en-US" sz="3000" dirty="0" smtClean="0">
                <a:latin typeface="+mn-lt"/>
                <a:cs typeface="Times New Roman" pitchFamily="18" charset="0"/>
              </a:rPr>
              <a:t> </a:t>
            </a:r>
            <a:r>
              <a:rPr lang="en-US" sz="3000" dirty="0" err="1" smtClean="0">
                <a:latin typeface="+mn-lt"/>
                <a:cs typeface="Times New Roman" pitchFamily="18" charset="0"/>
              </a:rPr>
              <a:t>chung</a:t>
            </a:r>
            <a:endParaRPr lang="en-US" sz="3000" dirty="0" smtClean="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Lớp</a:t>
            </a:r>
            <a:r>
              <a:rPr lang="en-US" sz="3000" dirty="0" smtClean="0">
                <a:latin typeface="+mn-lt"/>
                <a:cs typeface="Times New Roman" pitchFamily="18" charset="0"/>
              </a:rPr>
              <a:t> </a:t>
            </a:r>
            <a:r>
              <a:rPr lang="en-US" sz="3000" dirty="0" err="1" smtClean="0">
                <a:latin typeface="+mn-lt"/>
                <a:cs typeface="Times New Roman" pitchFamily="18" charset="0"/>
              </a:rPr>
              <a:t>vật</a:t>
            </a:r>
            <a:r>
              <a:rPr lang="en-US" sz="3000" dirty="0" smtClean="0">
                <a:latin typeface="+mn-lt"/>
                <a:cs typeface="Times New Roman" pitchFamily="18" charset="0"/>
              </a:rPr>
              <a:t> </a:t>
            </a:r>
            <a:r>
              <a:rPr lang="en-US" sz="3000" dirty="0" err="1" smtClean="0">
                <a:latin typeface="+mn-lt"/>
                <a:cs typeface="Times New Roman" pitchFamily="18" charset="0"/>
              </a:rPr>
              <a:t>lý</a:t>
            </a:r>
            <a:endParaRPr lang="en-US" sz="3000" dirty="0" smtClean="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Giao</a:t>
            </a:r>
            <a:r>
              <a:rPr lang="en-US" sz="3000" dirty="0" smtClean="0">
                <a:latin typeface="+mn-lt"/>
                <a:cs typeface="Times New Roman" pitchFamily="18" charset="0"/>
              </a:rPr>
              <a:t> </a:t>
            </a:r>
            <a:r>
              <a:rPr lang="en-US" sz="3000" dirty="0" err="1" smtClean="0">
                <a:latin typeface="+mn-lt"/>
                <a:cs typeface="Times New Roman" pitchFamily="18" charset="0"/>
              </a:rPr>
              <a:t>thức</a:t>
            </a:r>
            <a:r>
              <a:rPr lang="en-US" sz="3000" dirty="0" smtClean="0">
                <a:latin typeface="+mn-lt"/>
                <a:cs typeface="Times New Roman" pitchFamily="18" charset="0"/>
              </a:rPr>
              <a:t> </a:t>
            </a:r>
            <a:r>
              <a:rPr lang="en-US" sz="3000" dirty="0" err="1" smtClean="0">
                <a:latin typeface="+mn-lt"/>
                <a:cs typeface="Times New Roman" pitchFamily="18" charset="0"/>
              </a:rPr>
              <a:t>điều</a:t>
            </a:r>
            <a:r>
              <a:rPr lang="en-US" sz="3000" dirty="0" smtClean="0">
                <a:latin typeface="+mn-lt"/>
                <a:cs typeface="Times New Roman" pitchFamily="18" charset="0"/>
              </a:rPr>
              <a:t> </a:t>
            </a:r>
            <a:r>
              <a:rPr lang="en-US" sz="3000" dirty="0" err="1" smtClean="0">
                <a:latin typeface="+mn-lt"/>
                <a:cs typeface="Times New Roman" pitchFamily="18" charset="0"/>
              </a:rPr>
              <a:t>khiển</a:t>
            </a:r>
            <a:r>
              <a:rPr lang="en-US" sz="3000" dirty="0" smtClean="0">
                <a:latin typeface="+mn-lt"/>
                <a:cs typeface="Times New Roman" pitchFamily="18" charset="0"/>
              </a:rPr>
              <a:t> </a:t>
            </a:r>
            <a:r>
              <a:rPr lang="en-US" sz="3000" dirty="0" err="1" smtClean="0">
                <a:latin typeface="+mn-lt"/>
                <a:cs typeface="Times New Roman" pitchFamily="18" charset="0"/>
              </a:rPr>
              <a:t>truy</a:t>
            </a:r>
            <a:r>
              <a:rPr lang="en-US" sz="3000" dirty="0" smtClean="0">
                <a:latin typeface="+mn-lt"/>
                <a:cs typeface="Times New Roman" pitchFamily="18" charset="0"/>
              </a:rPr>
              <a:t> </a:t>
            </a:r>
            <a:r>
              <a:rPr lang="en-US" sz="3000" dirty="0" err="1" smtClean="0">
                <a:latin typeface="+mn-lt"/>
                <a:cs typeface="Times New Roman" pitchFamily="18" charset="0"/>
              </a:rPr>
              <a:t>cập</a:t>
            </a:r>
            <a:r>
              <a:rPr lang="en-US" sz="3000" dirty="0" smtClean="0">
                <a:latin typeface="+mn-lt"/>
                <a:cs typeface="Times New Roman" pitchFamily="18" charset="0"/>
              </a:rPr>
              <a:t> </a:t>
            </a:r>
            <a:r>
              <a:rPr lang="en-US" sz="3000" dirty="0" err="1" smtClean="0">
                <a:latin typeface="+mn-lt"/>
                <a:cs typeface="Times New Roman" pitchFamily="18" charset="0"/>
              </a:rPr>
              <a:t>môi</a:t>
            </a:r>
            <a:r>
              <a:rPr lang="en-US" sz="3000" dirty="0" smtClean="0">
                <a:latin typeface="+mn-lt"/>
                <a:cs typeface="Times New Roman" pitchFamily="18" charset="0"/>
              </a:rPr>
              <a:t> </a:t>
            </a:r>
            <a:r>
              <a:rPr lang="en-US" sz="3000" dirty="0" err="1" smtClean="0">
                <a:latin typeface="+mn-lt"/>
                <a:cs typeface="Times New Roman" pitchFamily="18" charset="0"/>
              </a:rPr>
              <a:t>trường</a:t>
            </a:r>
            <a:r>
              <a:rPr lang="en-US" sz="3000" dirty="0" smtClean="0">
                <a:latin typeface="+mn-lt"/>
                <a:cs typeface="Times New Roman" pitchFamily="18" charset="0"/>
              </a:rPr>
              <a:t> </a:t>
            </a:r>
            <a:r>
              <a:rPr lang="en-US" sz="3000" dirty="0" err="1" smtClean="0">
                <a:latin typeface="+mn-lt"/>
                <a:cs typeface="Times New Roman" pitchFamily="18" charset="0"/>
              </a:rPr>
              <a:t>truyền</a:t>
            </a:r>
            <a:r>
              <a:rPr lang="en-US" sz="3000" dirty="0" smtClean="0">
                <a:latin typeface="+mn-lt"/>
                <a:cs typeface="Times New Roman" pitchFamily="18" charset="0"/>
              </a:rPr>
              <a:t> </a:t>
            </a:r>
            <a:r>
              <a:rPr lang="en-US" sz="3000" dirty="0" err="1" smtClean="0">
                <a:latin typeface="+mn-lt"/>
                <a:cs typeface="Times New Roman" pitchFamily="18" charset="0"/>
              </a:rPr>
              <a:t>dẫn</a:t>
            </a:r>
            <a:r>
              <a:rPr lang="en-US" sz="3000" dirty="0" smtClean="0">
                <a:latin typeface="+mn-lt"/>
                <a:cs typeface="Times New Roman" pitchFamily="18" charset="0"/>
              </a:rPr>
              <a:t> (MAC)</a:t>
            </a: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Giao</a:t>
            </a:r>
            <a:r>
              <a:rPr lang="en-US" sz="3000" dirty="0" smtClean="0">
                <a:latin typeface="+mn-lt"/>
                <a:cs typeface="Times New Roman" pitchFamily="18" charset="0"/>
              </a:rPr>
              <a:t> </a:t>
            </a:r>
            <a:r>
              <a:rPr lang="en-US" sz="3000" dirty="0" err="1" smtClean="0">
                <a:latin typeface="+mn-lt"/>
                <a:cs typeface="Times New Roman" pitchFamily="18" charset="0"/>
              </a:rPr>
              <a:t>thức</a:t>
            </a:r>
            <a:r>
              <a:rPr lang="en-US" sz="3000" dirty="0" smtClean="0">
                <a:latin typeface="+mn-lt"/>
                <a:cs typeface="Times New Roman" pitchFamily="18" charset="0"/>
              </a:rPr>
              <a:t> </a:t>
            </a:r>
            <a:r>
              <a:rPr lang="en-US" sz="3000" dirty="0" err="1" smtClean="0">
                <a:latin typeface="+mn-lt"/>
                <a:cs typeface="Times New Roman" pitchFamily="18" charset="0"/>
              </a:rPr>
              <a:t>lớp</a:t>
            </a:r>
            <a:r>
              <a:rPr lang="en-US" sz="3000" dirty="0" smtClean="0">
                <a:latin typeface="+mn-lt"/>
                <a:cs typeface="Times New Roman" pitchFamily="18" charset="0"/>
              </a:rPr>
              <a:t> </a:t>
            </a:r>
            <a:r>
              <a:rPr lang="en-US" sz="3000" dirty="0" err="1" smtClean="0">
                <a:latin typeface="+mn-lt"/>
                <a:cs typeface="Times New Roman" pitchFamily="18" charset="0"/>
              </a:rPr>
              <a:t>liên</a:t>
            </a:r>
            <a:r>
              <a:rPr lang="en-US" sz="3000" dirty="0" smtClean="0">
                <a:latin typeface="+mn-lt"/>
                <a:cs typeface="Times New Roman" pitchFamily="18" charset="0"/>
              </a:rPr>
              <a:t> </a:t>
            </a:r>
            <a:r>
              <a:rPr lang="en-US" sz="3000" dirty="0" err="1" smtClean="0">
                <a:latin typeface="+mn-lt"/>
                <a:cs typeface="Times New Roman" pitchFamily="18" charset="0"/>
              </a:rPr>
              <a:t>kết</a:t>
            </a:r>
            <a:r>
              <a:rPr lang="en-US" sz="3000" dirty="0" smtClean="0">
                <a:latin typeface="+mn-lt"/>
                <a:cs typeface="Times New Roman" pitchFamily="18" charset="0"/>
              </a:rPr>
              <a:t> </a:t>
            </a:r>
            <a:r>
              <a:rPr lang="en-US" sz="3000" dirty="0" err="1" smtClean="0">
                <a:latin typeface="+mn-lt"/>
                <a:cs typeface="Times New Roman" pitchFamily="18" charset="0"/>
              </a:rPr>
              <a:t>dữ</a:t>
            </a:r>
            <a:r>
              <a:rPr lang="en-US" sz="3000" dirty="0" smtClean="0">
                <a:latin typeface="+mn-lt"/>
                <a:cs typeface="Times New Roman" pitchFamily="18" charset="0"/>
              </a:rPr>
              <a:t> </a:t>
            </a:r>
            <a:r>
              <a:rPr lang="en-US" sz="3000" dirty="0" err="1" smtClean="0">
                <a:latin typeface="+mn-lt"/>
                <a:cs typeface="Times New Roman" pitchFamily="18" charset="0"/>
              </a:rPr>
              <a:t>liệu</a:t>
            </a:r>
            <a:endParaRPr lang="en-US" sz="3000" dirty="0" smtClean="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Giao</a:t>
            </a:r>
            <a:r>
              <a:rPr lang="en-US" sz="3000" dirty="0" smtClean="0">
                <a:latin typeface="+mn-lt"/>
                <a:cs typeface="Times New Roman" pitchFamily="18" charset="0"/>
              </a:rPr>
              <a:t> </a:t>
            </a:r>
            <a:r>
              <a:rPr lang="en-US" sz="3000" dirty="0" err="1" smtClean="0">
                <a:latin typeface="+mn-lt"/>
                <a:cs typeface="Times New Roman" pitchFamily="18" charset="0"/>
              </a:rPr>
              <a:t>thức</a:t>
            </a:r>
            <a:r>
              <a:rPr lang="en-US" sz="3000" dirty="0" smtClean="0">
                <a:latin typeface="+mn-lt"/>
                <a:cs typeface="Times New Roman" pitchFamily="18" charset="0"/>
              </a:rPr>
              <a:t> </a:t>
            </a:r>
            <a:r>
              <a:rPr lang="en-US" sz="3000" dirty="0" err="1" smtClean="0">
                <a:latin typeface="+mn-lt"/>
                <a:cs typeface="Times New Roman" pitchFamily="18" charset="0"/>
              </a:rPr>
              <a:t>lớp</a:t>
            </a:r>
            <a:r>
              <a:rPr lang="en-US" sz="3000" dirty="0" smtClean="0">
                <a:latin typeface="+mn-lt"/>
                <a:cs typeface="Times New Roman" pitchFamily="18" charset="0"/>
              </a:rPr>
              <a:t> </a:t>
            </a:r>
            <a:r>
              <a:rPr lang="en-US" sz="3000" dirty="0" err="1" smtClean="0">
                <a:latin typeface="+mn-lt"/>
                <a:cs typeface="Times New Roman" pitchFamily="18" charset="0"/>
              </a:rPr>
              <a:t>mạng</a:t>
            </a:r>
            <a:endParaRPr lang="en-US" sz="3000" dirty="0">
              <a:latin typeface="+mn-lt"/>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smtClean="0">
                <a:latin typeface="+mn-lt"/>
                <a:cs typeface="Times New Roman" pitchFamily="18" charset="0"/>
              </a:rPr>
              <a:t>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(MACA)</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CSMA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miền</a:t>
            </a:r>
            <a:r>
              <a:rPr lang="en-US" sz="2000" dirty="0" smtClean="0">
                <a:latin typeface="+mn-lt"/>
                <a:cs typeface="Times New Roman" pitchFamily="18" charset="0"/>
              </a:rPr>
              <a:t>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quả</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do 2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ẩn</a:t>
            </a:r>
            <a:r>
              <a:rPr lang="en-US" sz="2000" dirty="0" smtClean="0">
                <a:latin typeface="+mn-lt"/>
                <a:cs typeface="Times New Roman" pitchFamily="18" charset="0"/>
              </a:rPr>
              <a:t>: Ở </a:t>
            </a:r>
            <a:r>
              <a:rPr lang="en-US" sz="2000" dirty="0" err="1" smtClean="0">
                <a:latin typeface="+mn-lt"/>
                <a:cs typeface="Times New Roman" pitchFamily="18" charset="0"/>
              </a:rPr>
              <a:t>đây</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ẩn</a:t>
            </a:r>
            <a:r>
              <a:rPr lang="en-US" sz="2000" dirty="0" smtClean="0">
                <a:latin typeface="+mn-lt"/>
                <a:cs typeface="Times New Roman" pitchFamily="18" charset="0"/>
              </a:rPr>
              <a:t> A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tới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B. </a:t>
            </a:r>
            <a:r>
              <a:rPr lang="en-US" sz="2000" dirty="0" err="1" smtClean="0">
                <a:latin typeface="+mn-lt"/>
                <a:cs typeface="Times New Roman" pitchFamily="18" charset="0"/>
              </a:rPr>
              <a:t>Nút</a:t>
            </a:r>
            <a:r>
              <a:rPr lang="en-US" sz="2000" dirty="0" smtClean="0">
                <a:latin typeface="+mn-lt"/>
                <a:cs typeface="Times New Roman" pitchFamily="18" charset="0"/>
              </a:rPr>
              <a:t> C,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nằm</a:t>
            </a:r>
            <a:r>
              <a:rPr lang="en-US" sz="2000" dirty="0" smtClean="0">
                <a:latin typeface="+mn-lt"/>
                <a:cs typeface="Times New Roman" pitchFamily="18" charset="0"/>
              </a:rPr>
              <a:t> </a:t>
            </a:r>
            <a:r>
              <a:rPr lang="en-US" sz="2000" dirty="0" err="1" smtClean="0">
                <a:latin typeface="+mn-lt"/>
                <a:cs typeface="Times New Roman" pitchFamily="18" charset="0"/>
              </a:rPr>
              <a:t>ngoài</a:t>
            </a:r>
            <a:r>
              <a:rPr lang="en-US" sz="2000" dirty="0" smtClean="0">
                <a:latin typeface="+mn-lt"/>
                <a:cs typeface="Times New Roman" pitchFamily="18" charset="0"/>
              </a:rPr>
              <a:t> </a:t>
            </a:r>
            <a:r>
              <a:rPr lang="en-US" sz="2000" dirty="0" err="1" smtClean="0">
                <a:latin typeface="+mn-lt"/>
                <a:cs typeface="Times New Roman" pitchFamily="18" charset="0"/>
              </a:rPr>
              <a:t>sóng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a:latin typeface="+mn-lt"/>
                <a:cs typeface="Times New Roman" pitchFamily="18" charset="0"/>
              </a:rPr>
              <a:t> </a:t>
            </a:r>
            <a:r>
              <a:rPr lang="en-US" sz="2000" dirty="0" smtClean="0">
                <a:latin typeface="+mn-lt"/>
                <a:cs typeface="Times New Roman" pitchFamily="18" charset="0"/>
              </a:rPr>
              <a:t>A, </a:t>
            </a:r>
            <a:r>
              <a:rPr lang="en-US" sz="2000" dirty="0" err="1" smtClean="0">
                <a:latin typeface="+mn-lt"/>
                <a:cs typeface="Times New Roman" pitchFamily="18" charset="0"/>
              </a:rPr>
              <a:t>sẽ</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tới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 </a:t>
            </a:r>
            <a:r>
              <a:rPr lang="en-US" sz="2000" dirty="0" err="1" smtClean="0">
                <a:latin typeface="+mn-lt"/>
                <a:cs typeface="Times New Roman" pitchFamily="18" charset="0"/>
              </a:rPr>
              <a:t>đang</a:t>
            </a:r>
            <a:r>
              <a:rPr lang="en-US" sz="2000" dirty="0" smtClean="0">
                <a:latin typeface="+mn-lt"/>
                <a:cs typeface="Times New Roman" pitchFamily="18" charset="0"/>
              </a:rPr>
              <a:t> </a:t>
            </a:r>
            <a:r>
              <a:rPr lang="en-US" sz="2000" dirty="0" err="1" smtClean="0">
                <a:latin typeface="+mn-lt"/>
                <a:cs typeface="Times New Roman" pitchFamily="18" charset="0"/>
              </a:rPr>
              <a:t>rảnh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cũng</a:t>
            </a:r>
            <a:r>
              <a:rPr lang="en-US" sz="2000" dirty="0" smtClean="0">
                <a:latin typeface="+mn-lt"/>
                <a:cs typeface="Times New Roman" pitchFamily="18" charset="0"/>
              </a:rPr>
              <a:t> </a:t>
            </a:r>
            <a:r>
              <a:rPr lang="en-US" sz="2000" dirty="0" err="1" smtClean="0">
                <a:latin typeface="+mn-lt"/>
                <a:cs typeface="Times New Roman" pitchFamily="18" charset="0"/>
              </a:rPr>
              <a:t>bắt</a:t>
            </a:r>
            <a:r>
              <a:rPr lang="en-US" sz="2000" dirty="0" smtClean="0">
                <a:latin typeface="+mn-lt"/>
                <a:cs typeface="Times New Roman" pitchFamily="18" charset="0"/>
              </a:rPr>
              <a:t> </a:t>
            </a:r>
            <a:r>
              <a:rPr lang="en-US" sz="2000" dirty="0" err="1" smtClean="0">
                <a:latin typeface="+mn-lt"/>
                <a:cs typeface="Times New Roman" pitchFamily="18" charset="0"/>
              </a:rPr>
              <a:t>đầu</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tới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B.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CSMA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smtClean="0">
                <a:latin typeface="+mn-lt"/>
                <a:cs typeface="Times New Roman" pitchFamily="18" charset="0"/>
              </a:rPr>
              <a:t>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do A </a:t>
            </a:r>
            <a:r>
              <a:rPr lang="en-US" sz="2000" dirty="0" err="1" smtClean="0">
                <a:latin typeface="+mn-lt"/>
                <a:cs typeface="Times New Roman" pitchFamily="18" charset="0"/>
              </a:rPr>
              <a:t>và</a:t>
            </a:r>
            <a:r>
              <a:rPr lang="en-US" sz="2000" dirty="0" smtClean="0">
                <a:latin typeface="+mn-lt"/>
                <a:cs typeface="Times New Roman" pitchFamily="18" charset="0"/>
              </a:rPr>
              <a:t> C </a:t>
            </a:r>
            <a:r>
              <a:rPr lang="en-US" sz="2000" dirty="0" err="1" smtClean="0">
                <a:latin typeface="+mn-lt"/>
                <a:cs typeface="Times New Roman" pitchFamily="18" charset="0"/>
              </a:rPr>
              <a:t>ẩn</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a:t>
            </a:r>
          </a:p>
        </p:txBody>
      </p:sp>
      <p:pic>
        <p:nvPicPr>
          <p:cNvPr id="9" name="Picture 8"/>
          <p:cNvPicPr>
            <a:picLocks noChangeAspect="1"/>
          </p:cNvPicPr>
          <p:nvPr/>
        </p:nvPicPr>
        <p:blipFill>
          <a:blip r:embed="rId3"/>
          <a:stretch>
            <a:fillRect/>
          </a:stretch>
        </p:blipFill>
        <p:spPr>
          <a:xfrm>
            <a:off x="4638057" y="4876800"/>
            <a:ext cx="4429743" cy="1571844"/>
          </a:xfrm>
          <a:prstGeom prst="rect">
            <a:avLst/>
          </a:prstGeom>
        </p:spPr>
      </p:pic>
      <p:sp>
        <p:nvSpPr>
          <p:cNvPr id="10" name="Rectangle 9"/>
          <p:cNvSpPr>
            <a:spLocks noChangeArrowheads="1"/>
          </p:cNvSpPr>
          <p:nvPr/>
        </p:nvSpPr>
        <p:spPr bwMode="auto">
          <a:xfrm>
            <a:off x="5025189" y="6322718"/>
            <a:ext cx="4118811"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3.15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vấn</a:t>
            </a:r>
            <a:r>
              <a:rPr lang="en-US" sz="1600" dirty="0" smtClean="0">
                <a:latin typeface="+mn-lt"/>
                <a:cs typeface="Times New Roman" pitchFamily="18" charset="0"/>
              </a:rPr>
              <a:t> </a:t>
            </a:r>
            <a:r>
              <a:rPr lang="en-US" sz="1600" dirty="0" err="1" smtClean="0">
                <a:latin typeface="+mn-lt"/>
                <a:cs typeface="Times New Roman" pitchFamily="18" charset="0"/>
              </a:rPr>
              <a:t>đề</a:t>
            </a:r>
            <a:r>
              <a:rPr lang="en-US" sz="1600" dirty="0" smtClean="0">
                <a:latin typeface="+mn-lt"/>
                <a:cs typeface="Times New Roman" pitchFamily="18" charset="0"/>
              </a:rPr>
              <a:t> </a:t>
            </a:r>
            <a:r>
              <a:rPr lang="en-US" sz="1600" dirty="0" err="1" smtClean="0">
                <a:latin typeface="+mn-lt"/>
                <a:cs typeface="Times New Roman" pitchFamily="18" charset="0"/>
              </a:rPr>
              <a:t>với</a:t>
            </a:r>
            <a:r>
              <a:rPr lang="en-US" sz="1600" dirty="0" smtClean="0">
                <a:latin typeface="+mn-lt"/>
                <a:cs typeface="Times New Roman" pitchFamily="18" charset="0"/>
              </a:rPr>
              <a:t> CSMA </a:t>
            </a:r>
            <a:r>
              <a:rPr lang="en-US" sz="1600" dirty="0" err="1" smtClean="0">
                <a:latin typeface="+mn-lt"/>
                <a:cs typeface="Times New Roman" pitchFamily="18" charset="0"/>
              </a:rPr>
              <a:t>trong</a:t>
            </a:r>
            <a:r>
              <a:rPr lang="en-US" sz="1600" dirty="0" smtClean="0">
                <a:latin typeface="+mn-lt"/>
                <a:cs typeface="Times New Roman" pitchFamily="18" charset="0"/>
              </a:rPr>
              <a:t> </a:t>
            </a:r>
            <a:r>
              <a:rPr lang="en-US" sz="1600" dirty="0" err="1" smtClean="0">
                <a:latin typeface="+mn-lt"/>
                <a:cs typeface="Times New Roman" pitchFamily="18" charset="0"/>
              </a:rPr>
              <a:t>môi</a:t>
            </a:r>
            <a:r>
              <a:rPr lang="en-US" sz="1600" dirty="0" smtClean="0">
                <a:latin typeface="+mn-lt"/>
                <a:cs typeface="Times New Roman" pitchFamily="18" charset="0"/>
              </a:rPr>
              <a:t> </a:t>
            </a:r>
            <a:r>
              <a:rPr lang="en-US" sz="1600" dirty="0" err="1" smtClean="0">
                <a:latin typeface="+mn-lt"/>
                <a:cs typeface="Times New Roman" pitchFamily="18" charset="0"/>
              </a:rPr>
              <a:t>trường</a:t>
            </a:r>
            <a:r>
              <a:rPr lang="en-US" sz="1600" dirty="0" smtClean="0">
                <a:latin typeface="+mn-lt"/>
                <a:cs typeface="Times New Roman" pitchFamily="18" charset="0"/>
              </a:rPr>
              <a:t> WSN</a:t>
            </a:r>
            <a:endParaRPr lang="en-US" sz="1600" dirty="0">
              <a:latin typeface="+mn-lt"/>
              <a:cs typeface="Times New Roman" pitchFamily="18" charset="0"/>
            </a:endParaRPr>
          </a:p>
        </p:txBody>
      </p:sp>
      <p:sp>
        <p:nvSpPr>
          <p:cNvPr id="8"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986982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smtClean="0">
                <a:latin typeface="+mn-lt"/>
                <a:cs typeface="Times New Roman" pitchFamily="18" charset="0"/>
              </a:rPr>
              <a:t>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(MACA)</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Ở </a:t>
            </a:r>
            <a:r>
              <a:rPr lang="en-US" sz="2000" dirty="0" err="1" smtClean="0">
                <a:latin typeface="+mn-lt"/>
                <a:cs typeface="Times New Roman" pitchFamily="18" charset="0"/>
              </a:rPr>
              <a:t>đây</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B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tới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 </a:t>
            </a:r>
            <a:r>
              <a:rPr lang="en-US" sz="2000" dirty="0" err="1" smtClean="0">
                <a:latin typeface="+mn-lt"/>
                <a:cs typeface="Times New Roman" pitchFamily="18" charset="0"/>
              </a:rPr>
              <a:t>nút</a:t>
            </a:r>
            <a:r>
              <a:rPr lang="en-US" sz="2000" dirty="0" smtClean="0">
                <a:latin typeface="+mn-lt"/>
                <a:cs typeface="Times New Roman" pitchFamily="18" charset="0"/>
              </a:rPr>
              <a:t> C </a:t>
            </a:r>
            <a:r>
              <a:rPr lang="en-US" sz="2000" dirty="0" err="1" smtClean="0">
                <a:latin typeface="+mn-lt"/>
                <a:cs typeface="Times New Roman" pitchFamily="18" charset="0"/>
              </a:rPr>
              <a:t>có</a:t>
            </a:r>
            <a:r>
              <a:rPr lang="en-US" sz="2000" dirty="0" smtClean="0">
                <a:latin typeface="+mn-lt"/>
                <a:cs typeface="Times New Roman" pitchFamily="18" charset="0"/>
              </a:rPr>
              <a:t> 1 </a:t>
            </a:r>
            <a:r>
              <a:rPr lang="en-US" sz="2000" dirty="0" err="1" smtClean="0">
                <a:latin typeface="+mn-lt"/>
                <a:cs typeface="Times New Roman" pitchFamily="18" charset="0"/>
              </a:rPr>
              <a:t>gói</a:t>
            </a:r>
            <a:r>
              <a:rPr lang="en-US" sz="2000" dirty="0" smtClean="0">
                <a:latin typeface="+mn-lt"/>
                <a:cs typeface="Times New Roman" pitchFamily="18" charset="0"/>
              </a:rPr>
              <a:t> </a:t>
            </a:r>
            <a:r>
              <a:rPr lang="en-US" sz="2000" dirty="0" err="1" smtClean="0">
                <a:latin typeface="+mn-lt"/>
                <a:cs typeface="Times New Roman" pitchFamily="18" charset="0"/>
              </a:rPr>
              <a:t>dành</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D.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vì</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C </a:t>
            </a:r>
            <a:r>
              <a:rPr lang="en-US" sz="2000" dirty="0" err="1" smtClean="0">
                <a:latin typeface="+mn-lt"/>
                <a:cs typeface="Times New Roman" pitchFamily="18" charset="0"/>
              </a:rPr>
              <a:t>nằm</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phủ</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B, </a:t>
            </a:r>
            <a:r>
              <a:rPr lang="en-US" sz="2000" dirty="0" err="1" smtClean="0">
                <a:latin typeface="+mn-lt"/>
                <a:cs typeface="Times New Roman" pitchFamily="18" charset="0"/>
              </a:rPr>
              <a:t>nó</a:t>
            </a:r>
            <a:r>
              <a:rPr lang="en-US" sz="2000" dirty="0" smtClean="0">
                <a:latin typeface="+mn-lt"/>
                <a:cs typeface="Times New Roman" pitchFamily="18" charset="0"/>
              </a:rPr>
              <a:t> </a:t>
            </a:r>
            <a:r>
              <a:rPr lang="en-US" sz="2000" dirty="0" err="1" smtClean="0">
                <a:latin typeface="+mn-lt"/>
                <a:cs typeface="Times New Roman" pitchFamily="18" charset="0"/>
              </a:rPr>
              <a:t>sẽ</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thấy</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đường</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đang</a:t>
            </a:r>
            <a:r>
              <a:rPr lang="en-US" sz="2000" dirty="0" smtClean="0">
                <a:latin typeface="+mn-lt"/>
                <a:cs typeface="Times New Roman" pitchFamily="18" charset="0"/>
              </a:rPr>
              <a:t> </a:t>
            </a:r>
            <a:r>
              <a:rPr lang="en-US" sz="2000" dirty="0" err="1" smtClean="0">
                <a:latin typeface="+mn-lt"/>
                <a:cs typeface="Times New Roman" pitchFamily="18" charset="0"/>
              </a:rPr>
              <a:t>bận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nó</a:t>
            </a:r>
            <a:r>
              <a:rPr lang="en-US" sz="2000" dirty="0" smtClean="0">
                <a:latin typeface="+mn-lt"/>
                <a:cs typeface="Times New Roman" pitchFamily="18" charset="0"/>
              </a:rPr>
              <a:t> </a:t>
            </a:r>
            <a:r>
              <a:rPr lang="en-US" sz="2000" dirty="0" err="1" smtClean="0">
                <a:latin typeface="+mn-lt"/>
                <a:cs typeface="Times New Roman" pitchFamily="18" charset="0"/>
              </a:rPr>
              <a:t>sẽ</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Tuy</a:t>
            </a:r>
            <a:r>
              <a:rPr lang="en-US" sz="2000" dirty="0" smtClean="0">
                <a:latin typeface="+mn-lt"/>
                <a:cs typeface="Times New Roman" pitchFamily="18" charset="0"/>
              </a:rPr>
              <a:t> </a:t>
            </a:r>
            <a:r>
              <a:rPr lang="en-US" sz="2000" dirty="0" err="1" smtClean="0">
                <a:latin typeface="+mn-lt"/>
                <a:cs typeface="Times New Roman" pitchFamily="18" charset="0"/>
              </a:rPr>
              <a:t>nhiên</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thuyết</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vì</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D </a:t>
            </a:r>
            <a:r>
              <a:rPr lang="en-US" sz="2000" dirty="0" err="1" smtClean="0">
                <a:latin typeface="+mn-lt"/>
                <a:cs typeface="Times New Roman" pitchFamily="18" charset="0"/>
              </a:rPr>
              <a:t>nằm</a:t>
            </a:r>
            <a:r>
              <a:rPr lang="en-US" sz="2000" dirty="0" smtClean="0">
                <a:latin typeface="+mn-lt"/>
                <a:cs typeface="Times New Roman" pitchFamily="18" charset="0"/>
              </a:rPr>
              <a:t> </a:t>
            </a:r>
            <a:r>
              <a:rPr lang="en-US" sz="2000" dirty="0" err="1" smtClean="0">
                <a:latin typeface="+mn-lt"/>
                <a:cs typeface="Times New Roman" pitchFamily="18" charset="0"/>
              </a:rPr>
              <a:t>ngoài</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phủ</a:t>
            </a:r>
            <a:r>
              <a:rPr lang="en-US" sz="2000" dirty="0" smtClean="0">
                <a:latin typeface="+mn-lt"/>
                <a:cs typeface="Times New Roman" pitchFamily="18" charset="0"/>
              </a:rPr>
              <a:t> </a:t>
            </a:r>
            <a:r>
              <a:rPr lang="en-US" sz="2000" dirty="0" err="1" smtClean="0">
                <a:latin typeface="+mn-lt"/>
                <a:cs typeface="Times New Roman" pitchFamily="18" charset="0"/>
              </a:rPr>
              <a:t>sóng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B </a:t>
            </a:r>
            <a:r>
              <a:rPr lang="en-US" sz="2000" dirty="0" err="1" smtClean="0">
                <a:latin typeface="+mn-lt"/>
                <a:cs typeface="Times New Roman" pitchFamily="18" charset="0"/>
              </a:rPr>
              <a:t>và</a:t>
            </a:r>
            <a:r>
              <a:rPr lang="en-US" sz="2000" dirty="0" smtClean="0">
                <a:latin typeface="+mn-lt"/>
                <a:cs typeface="Times New Roman" pitchFamily="18" charset="0"/>
              </a:rPr>
              <a:t> A </a:t>
            </a:r>
            <a:r>
              <a:rPr lang="en-US" sz="2000" dirty="0" err="1" smtClean="0">
                <a:latin typeface="+mn-lt"/>
                <a:cs typeface="Times New Roman" pitchFamily="18" charset="0"/>
              </a:rPr>
              <a:t>nằm</a:t>
            </a:r>
            <a:r>
              <a:rPr lang="en-US" sz="2000" dirty="0" smtClean="0">
                <a:latin typeface="+mn-lt"/>
                <a:cs typeface="Times New Roman" pitchFamily="18" charset="0"/>
              </a:rPr>
              <a:t> </a:t>
            </a:r>
            <a:r>
              <a:rPr lang="en-US" sz="2000" dirty="0" err="1" smtClean="0">
                <a:latin typeface="+mn-lt"/>
                <a:cs typeface="Times New Roman" pitchFamily="18" charset="0"/>
              </a:rPr>
              <a:t>ngoài</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phủ</a:t>
            </a:r>
            <a:r>
              <a:rPr lang="en-US" sz="2000" dirty="0" smtClean="0">
                <a:latin typeface="+mn-lt"/>
                <a:cs typeface="Times New Roman" pitchFamily="18" charset="0"/>
              </a:rPr>
              <a:t> </a:t>
            </a:r>
            <a:r>
              <a:rPr lang="en-US" sz="2000" dirty="0" err="1" smtClean="0">
                <a:latin typeface="+mn-lt"/>
                <a:cs typeface="Times New Roman" pitchFamily="18" charset="0"/>
              </a:rPr>
              <a:t>sóng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C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sẽ</a:t>
            </a:r>
            <a:r>
              <a:rPr lang="en-US" sz="2000" dirty="0" smtClean="0">
                <a:latin typeface="+mn-lt"/>
                <a:cs typeface="Times New Roman" pitchFamily="18" charset="0"/>
              </a:rPr>
              <a:t> </a:t>
            </a:r>
            <a:r>
              <a:rPr lang="en-US" sz="2000" dirty="0" err="1" smtClean="0">
                <a:latin typeface="+mn-lt"/>
                <a:cs typeface="Times New Roman" pitchFamily="18" charset="0"/>
              </a:rPr>
              <a:t>làm</a:t>
            </a:r>
            <a:r>
              <a:rPr lang="en-US" sz="2000" dirty="0" smtClean="0">
                <a:latin typeface="+mn-lt"/>
                <a:cs typeface="Times New Roman" pitchFamily="18" charset="0"/>
              </a:rPr>
              <a:t> </a:t>
            </a:r>
            <a:r>
              <a:rPr lang="en-US" sz="2000" dirty="0" err="1" smtClean="0">
                <a:latin typeface="+mn-lt"/>
                <a:cs typeface="Times New Roman" pitchFamily="18" charset="0"/>
              </a:rPr>
              <a:t>lẵng</a:t>
            </a:r>
            <a:r>
              <a:rPr lang="en-US" sz="2000" dirty="0" smtClean="0">
                <a:latin typeface="+mn-lt"/>
                <a:cs typeface="Times New Roman" pitchFamily="18" charset="0"/>
              </a:rPr>
              <a:t> </a:t>
            </a:r>
            <a:r>
              <a:rPr lang="en-US" sz="2000" dirty="0" err="1" smtClean="0">
                <a:latin typeface="+mn-lt"/>
                <a:cs typeface="Times New Roman" pitchFamily="18" charset="0"/>
              </a:rPr>
              <a:t>phí</a:t>
            </a:r>
            <a:r>
              <a:rPr lang="en-US" sz="2000" dirty="0" smtClean="0">
                <a:latin typeface="+mn-lt"/>
                <a:cs typeface="Times New Roman" pitchFamily="18" charset="0"/>
              </a:rPr>
              <a:t> </a:t>
            </a:r>
            <a:r>
              <a:rPr lang="en-US" sz="2000" dirty="0" err="1" smtClean="0">
                <a:latin typeface="+mn-lt"/>
                <a:cs typeface="Times New Roman" pitchFamily="18" charset="0"/>
              </a:rPr>
              <a:t>băng</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a:t>
            </a:r>
            <a:endParaRPr lang="en-US" sz="2000" dirty="0">
              <a:latin typeface="+mn-lt"/>
              <a:cs typeface="Times New Roman" pitchFamily="18" charset="0"/>
            </a:endParaRPr>
          </a:p>
        </p:txBody>
      </p:sp>
      <p:pic>
        <p:nvPicPr>
          <p:cNvPr id="3" name="Picture 2"/>
          <p:cNvPicPr>
            <a:picLocks noChangeAspect="1"/>
          </p:cNvPicPr>
          <p:nvPr/>
        </p:nvPicPr>
        <p:blipFill>
          <a:blip r:embed="rId3"/>
          <a:stretch>
            <a:fillRect/>
          </a:stretch>
        </p:blipFill>
        <p:spPr>
          <a:xfrm>
            <a:off x="4714257" y="4600356"/>
            <a:ext cx="4429743" cy="1571844"/>
          </a:xfrm>
          <a:prstGeom prst="rect">
            <a:avLst/>
          </a:prstGeom>
        </p:spPr>
      </p:pic>
      <p:sp>
        <p:nvSpPr>
          <p:cNvPr id="8" name="Rectangle 7"/>
          <p:cNvSpPr>
            <a:spLocks noChangeArrowheads="1"/>
          </p:cNvSpPr>
          <p:nvPr/>
        </p:nvSpPr>
        <p:spPr bwMode="auto">
          <a:xfrm>
            <a:off x="5029199" y="6172200"/>
            <a:ext cx="4118811"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3.15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vấn</a:t>
            </a:r>
            <a:r>
              <a:rPr lang="en-US" sz="1600" dirty="0" smtClean="0">
                <a:latin typeface="+mn-lt"/>
                <a:cs typeface="Times New Roman" pitchFamily="18" charset="0"/>
              </a:rPr>
              <a:t> </a:t>
            </a:r>
            <a:r>
              <a:rPr lang="en-US" sz="1600" dirty="0" err="1" smtClean="0">
                <a:latin typeface="+mn-lt"/>
                <a:cs typeface="Times New Roman" pitchFamily="18" charset="0"/>
              </a:rPr>
              <a:t>đề</a:t>
            </a:r>
            <a:r>
              <a:rPr lang="en-US" sz="1600" dirty="0" smtClean="0">
                <a:latin typeface="+mn-lt"/>
                <a:cs typeface="Times New Roman" pitchFamily="18" charset="0"/>
              </a:rPr>
              <a:t> </a:t>
            </a:r>
            <a:r>
              <a:rPr lang="en-US" sz="1600" dirty="0" err="1" smtClean="0">
                <a:latin typeface="+mn-lt"/>
                <a:cs typeface="Times New Roman" pitchFamily="18" charset="0"/>
              </a:rPr>
              <a:t>với</a:t>
            </a:r>
            <a:r>
              <a:rPr lang="en-US" sz="1600" dirty="0" smtClean="0">
                <a:latin typeface="+mn-lt"/>
                <a:cs typeface="Times New Roman" pitchFamily="18" charset="0"/>
              </a:rPr>
              <a:t> CSMA </a:t>
            </a:r>
            <a:r>
              <a:rPr lang="en-US" sz="1600" dirty="0" err="1" smtClean="0">
                <a:latin typeface="+mn-lt"/>
                <a:cs typeface="Times New Roman" pitchFamily="18" charset="0"/>
              </a:rPr>
              <a:t>trong</a:t>
            </a:r>
            <a:r>
              <a:rPr lang="en-US" sz="1600" dirty="0" smtClean="0">
                <a:latin typeface="+mn-lt"/>
                <a:cs typeface="Times New Roman" pitchFamily="18" charset="0"/>
              </a:rPr>
              <a:t> </a:t>
            </a:r>
            <a:r>
              <a:rPr lang="en-US" sz="1600" dirty="0" err="1" smtClean="0">
                <a:latin typeface="+mn-lt"/>
                <a:cs typeface="Times New Roman" pitchFamily="18" charset="0"/>
              </a:rPr>
              <a:t>môi</a:t>
            </a:r>
            <a:r>
              <a:rPr lang="en-US" sz="1600" dirty="0" smtClean="0">
                <a:latin typeface="+mn-lt"/>
                <a:cs typeface="Times New Roman" pitchFamily="18" charset="0"/>
              </a:rPr>
              <a:t> </a:t>
            </a:r>
            <a:r>
              <a:rPr lang="en-US" sz="1600" dirty="0" err="1" smtClean="0">
                <a:latin typeface="+mn-lt"/>
                <a:cs typeface="Times New Roman" pitchFamily="18" charset="0"/>
              </a:rPr>
              <a:t>trường</a:t>
            </a:r>
            <a:r>
              <a:rPr lang="en-US" sz="1600" dirty="0" smtClean="0">
                <a:latin typeface="+mn-lt"/>
                <a:cs typeface="Times New Roman" pitchFamily="18" charset="0"/>
              </a:rPr>
              <a:t> WSN</a:t>
            </a:r>
            <a:endParaRPr lang="en-US" sz="1600" dirty="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642132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32</a:t>
            </a:fld>
            <a:endParaRPr lang="en-US" dirty="0"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smtClean="0">
                <a:latin typeface="+mn-lt"/>
                <a:cs typeface="Times New Roman" pitchFamily="18" charset="0"/>
              </a:rPr>
              <a:t>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(MACA)</a:t>
            </a: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Giao thức cảnh báo xung đột MACA (Multiple Access with Collision Avoidance) là một biến thể của giao thức CSMA/CA (Carrier Sense Multiple Access with Collision Avoidance), được sử dụng trong mạng không dây để giảm thiểu xung đột và cải thiện hiệu suất truyền </a:t>
            </a:r>
            <a:r>
              <a:rPr lang="vi-VN" sz="2000" dirty="0" smtClean="0">
                <a:latin typeface="+mn-lt"/>
                <a:cs typeface="Times New Roman" pitchFamily="18" charset="0"/>
              </a:rPr>
              <a:t>dẫn.</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MACA </a:t>
            </a:r>
            <a:r>
              <a:rPr lang="vi-VN" sz="2000" dirty="0">
                <a:latin typeface="+mn-lt"/>
                <a:cs typeface="Times New Roman" pitchFamily="18" charset="0"/>
              </a:rPr>
              <a:t>hoạt động bằng cách cho phép các thiết bị giao tiếp trước khi thực sự truyền dữ liệu, để tránh xung đột và tối ưu hóa việc sử dụng kênh truyền.</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Giao </a:t>
            </a:r>
            <a:r>
              <a:rPr lang="vi-VN" sz="2000" dirty="0">
                <a:latin typeface="+mn-lt"/>
                <a:cs typeface="Times New Roman" pitchFamily="18" charset="0"/>
              </a:rPr>
              <a:t>thức MACA </a:t>
            </a:r>
            <a:r>
              <a:rPr lang="vi-VN" sz="2000" dirty="0" smtClean="0">
                <a:latin typeface="+mn-lt"/>
                <a:cs typeface="Times New Roman" pitchFamily="18" charset="0"/>
              </a:rPr>
              <a:t>sử </a:t>
            </a:r>
            <a:r>
              <a:rPr lang="vi-VN" sz="2000" dirty="0">
                <a:latin typeface="+mn-lt"/>
                <a:cs typeface="Times New Roman" pitchFamily="18" charset="0"/>
              </a:rPr>
              <a:t>dụng </a:t>
            </a:r>
            <a:r>
              <a:rPr lang="vi-VN" sz="2000" dirty="0" smtClean="0">
                <a:latin typeface="+mn-lt"/>
                <a:cs typeface="Times New Roman" pitchFamily="18" charset="0"/>
              </a:rPr>
              <a:t>bản </a:t>
            </a:r>
            <a:r>
              <a:rPr lang="vi-VN" sz="2000" dirty="0">
                <a:latin typeface="+mn-lt"/>
                <a:cs typeface="Times New Roman" pitchFamily="18" charset="0"/>
              </a:rPr>
              <a:t>tin </a:t>
            </a:r>
            <a:r>
              <a:rPr lang="vi-VN" sz="2000" dirty="0" smtClean="0">
                <a:latin typeface="+mn-lt"/>
                <a:cs typeface="Times New Roman" pitchFamily="18" charset="0"/>
              </a:rPr>
              <a:t>đ</a:t>
            </a:r>
            <a:r>
              <a:rPr lang="en-US" sz="2000" dirty="0" err="1" smtClean="0">
                <a:latin typeface="+mn-lt"/>
                <a:cs typeface="Times New Roman" pitchFamily="18" charset="0"/>
              </a:rPr>
              <a:t>i</a:t>
            </a:r>
            <a:r>
              <a:rPr lang="vi-VN" sz="2000" dirty="0" smtClean="0">
                <a:latin typeface="+mn-lt"/>
                <a:cs typeface="Times New Roman" pitchFamily="18" charset="0"/>
              </a:rPr>
              <a:t>ều khiển</a:t>
            </a:r>
            <a:r>
              <a:rPr lang="en-US" sz="2000" dirty="0" smtClean="0">
                <a:latin typeface="+mn-lt"/>
                <a:cs typeface="Times New Roman" pitchFamily="18" charset="0"/>
              </a:rPr>
              <a:t>: </a:t>
            </a:r>
            <a:r>
              <a:rPr lang="vi-VN" sz="2000" dirty="0" smtClean="0">
                <a:latin typeface="+mn-lt"/>
                <a:cs typeface="Times New Roman" pitchFamily="18" charset="0"/>
              </a:rPr>
              <a:t>yêu </a:t>
            </a:r>
            <a:r>
              <a:rPr lang="vi-VN" sz="2000" dirty="0">
                <a:latin typeface="+mn-lt"/>
                <a:cs typeface="Times New Roman" pitchFamily="18" charset="0"/>
              </a:rPr>
              <a:t>cầu gửi (</a:t>
            </a:r>
            <a:r>
              <a:rPr lang="vi-VN" sz="2000" dirty="0" smtClean="0">
                <a:latin typeface="+mn-lt"/>
                <a:cs typeface="Times New Roman" pitchFamily="18" charset="0"/>
              </a:rPr>
              <a:t>RTS</a:t>
            </a:r>
            <a:r>
              <a:rPr lang="en-US" sz="2000" dirty="0" smtClean="0">
                <a:latin typeface="+mn-lt"/>
                <a:cs typeface="Times New Roman" pitchFamily="18" charset="0"/>
              </a:rPr>
              <a:t> – Request to Sent</a:t>
            </a:r>
            <a:r>
              <a:rPr lang="vi-VN" sz="2000" dirty="0" smtClean="0">
                <a:latin typeface="+mn-lt"/>
                <a:cs typeface="Times New Roman" pitchFamily="18" charset="0"/>
              </a:rPr>
              <a:t>) </a:t>
            </a:r>
            <a:r>
              <a:rPr lang="vi-VN" sz="2000" dirty="0">
                <a:latin typeface="+mn-lt"/>
                <a:cs typeface="Times New Roman" pitchFamily="18" charset="0"/>
              </a:rPr>
              <a:t>và xoá gửi (</a:t>
            </a:r>
            <a:r>
              <a:rPr lang="vi-VN" sz="2000" dirty="0" smtClean="0">
                <a:latin typeface="+mn-lt"/>
                <a:cs typeface="Times New Roman" pitchFamily="18" charset="0"/>
              </a:rPr>
              <a:t>CTS</a:t>
            </a:r>
            <a:r>
              <a:rPr lang="en-US" sz="2000" dirty="0" smtClean="0">
                <a:latin typeface="+mn-lt"/>
                <a:cs typeface="Times New Roman" pitchFamily="18" charset="0"/>
              </a:rPr>
              <a:t> – Clear to Sent</a:t>
            </a:r>
            <a:r>
              <a:rPr lang="vi-VN" sz="2000" dirty="0" smtClean="0">
                <a:latin typeface="+mn-lt"/>
                <a:cs typeface="Times New Roman" pitchFamily="18" charset="0"/>
              </a:rPr>
              <a:t>).</a:t>
            </a:r>
            <a:endParaRPr lang="en-US" sz="2000" dirty="0" smtClean="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6850011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33</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smtClean="0">
                <a:latin typeface="+mn-lt"/>
                <a:cs typeface="Times New Roman" pitchFamily="18" charset="0"/>
              </a:rPr>
              <a:t>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(MACA)</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Bản </a:t>
            </a:r>
            <a:r>
              <a:rPr lang="vi-VN" sz="2000" dirty="0">
                <a:latin typeface="+mn-lt"/>
                <a:cs typeface="Times New Roman" pitchFamily="18" charset="0"/>
              </a:rPr>
              <a:t>chất của hệ thống này là khi một nút muốn gửi một bản tin, sẽ phát ra một gói RTS tới nơi nhận của nó.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Nếu </a:t>
            </a:r>
            <a:r>
              <a:rPr lang="vi-VN" sz="2000" dirty="0">
                <a:latin typeface="+mn-lt"/>
                <a:cs typeface="Times New Roman" pitchFamily="18" charset="0"/>
              </a:rPr>
              <a:t>mà nơi nhận của nó có thế nhận gói, nó sẽ phát ra một gói CTS.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Khi </a:t>
            </a:r>
            <a:r>
              <a:rPr lang="vi-VN" sz="2000" dirty="0">
                <a:latin typeface="+mn-lt"/>
                <a:cs typeface="Times New Roman" pitchFamily="18" charset="0"/>
              </a:rPr>
              <a:t>nút gửi nhận được CTS, nó bắt đầu truyển gói.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Khi </a:t>
            </a:r>
            <a:r>
              <a:rPr lang="vi-VN" sz="2000" dirty="0">
                <a:latin typeface="+mn-lt"/>
                <a:cs typeface="Times New Roman" pitchFamily="18" charset="0"/>
              </a:rPr>
              <a:t>một nút gần lắng nghe một địa </a:t>
            </a:r>
            <a:r>
              <a:rPr lang="vi-VN" sz="2000" dirty="0" smtClean="0">
                <a:latin typeface="+mn-lt"/>
                <a:cs typeface="Times New Roman" pitchFamily="18" charset="0"/>
              </a:rPr>
              <a:t>chỉ </a:t>
            </a:r>
            <a:r>
              <a:rPr lang="vi-VN" sz="2000" dirty="0">
                <a:latin typeface="+mn-lt"/>
                <a:cs typeface="Times New Roman" pitchFamily="18" charset="0"/>
              </a:rPr>
              <a:t>RTS </a:t>
            </a:r>
            <a:r>
              <a:rPr lang="en-US" sz="2000" dirty="0" err="1" smtClean="0">
                <a:latin typeface="+mn-lt"/>
                <a:cs typeface="Times New Roman" pitchFamily="18" charset="0"/>
              </a:rPr>
              <a:t>tới</a:t>
            </a:r>
            <a:r>
              <a:rPr lang="en-US" sz="2000" dirty="0" smtClean="0">
                <a:latin typeface="+mn-lt"/>
                <a:cs typeface="Times New Roman" pitchFamily="18" charset="0"/>
              </a:rPr>
              <a:t> </a:t>
            </a:r>
            <a:r>
              <a:rPr lang="vi-VN" sz="2000" dirty="0" smtClean="0">
                <a:latin typeface="+mn-lt"/>
                <a:cs typeface="Times New Roman" pitchFamily="18" charset="0"/>
              </a:rPr>
              <a:t>nút </a:t>
            </a:r>
            <a:r>
              <a:rPr lang="vi-VN" sz="2000" dirty="0">
                <a:latin typeface="+mn-lt"/>
                <a:cs typeface="Times New Roman" pitchFamily="18" charset="0"/>
              </a:rPr>
              <a:t>khác, nó sẽ ngăn chặn việc truyền của nó trong một khoảng thời gian, đợi đến khi CTS tương ứng</a:t>
            </a:r>
            <a:r>
              <a:rPr lang="vi-VN" sz="2000" dirty="0" smtClean="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cs typeface="Times New Roman" pitchFamily="18" charset="0"/>
              </a:rPr>
              <a:t>Nếu một CTS không được nhận biết, nút có thể bắt đầu việc truyển dữ liệu của nó. </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4056295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smtClean="0">
                <a:latin typeface="+mn-lt"/>
                <a:cs typeface="Times New Roman" pitchFamily="18" charset="0"/>
              </a:rPr>
              <a:t>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(MACA)</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Nếu </a:t>
            </a:r>
            <a:r>
              <a:rPr lang="vi-VN" sz="2000" dirty="0">
                <a:latin typeface="+mn-lt"/>
                <a:cs typeface="Times New Roman" pitchFamily="18" charset="0"/>
              </a:rPr>
              <a:t>một CTS được nhận, bất chấp có hay không RTS </a:t>
            </a:r>
            <a:r>
              <a:rPr lang="vi-VN" sz="2000" dirty="0" smtClean="0">
                <a:latin typeface="+mn-lt"/>
                <a:cs typeface="Times New Roman" pitchFamily="18" charset="0"/>
              </a:rPr>
              <a:t>đư</a:t>
            </a:r>
            <a:r>
              <a:rPr lang="en-US" sz="2000" dirty="0" smtClean="0">
                <a:latin typeface="+mn-lt"/>
                <a:cs typeface="Times New Roman" pitchFamily="18" charset="0"/>
              </a:rPr>
              <a:t>ợ</a:t>
            </a:r>
            <a:r>
              <a:rPr lang="vi-VN" sz="2000" dirty="0" smtClean="0">
                <a:latin typeface="+mn-lt"/>
                <a:cs typeface="Times New Roman" pitchFamily="18" charset="0"/>
              </a:rPr>
              <a:t>c </a:t>
            </a:r>
            <a:r>
              <a:rPr lang="vi-VN" sz="2000" dirty="0">
                <a:latin typeface="+mn-lt"/>
                <a:cs typeface="Times New Roman" pitchFamily="18" charset="0"/>
              </a:rPr>
              <a:t>nghe </a:t>
            </a:r>
            <a:r>
              <a:rPr lang="vi-VN" sz="2000" dirty="0" smtClean="0">
                <a:latin typeface="+mn-lt"/>
                <a:cs typeface="Times New Roman" pitchFamily="18" charset="0"/>
              </a:rPr>
              <a:t>trư</a:t>
            </a:r>
            <a:r>
              <a:rPr lang="en-US" sz="2000" dirty="0" smtClean="0">
                <a:latin typeface="+mn-lt"/>
                <a:cs typeface="Times New Roman" pitchFamily="18" charset="0"/>
              </a:rPr>
              <a:t>ớ</a:t>
            </a:r>
            <a:r>
              <a:rPr lang="vi-VN" sz="2000" dirty="0" smtClean="0">
                <a:latin typeface="+mn-lt"/>
                <a:cs typeface="Times New Roman" pitchFamily="18" charset="0"/>
              </a:rPr>
              <a:t>c </a:t>
            </a:r>
            <a:r>
              <a:rPr lang="vi-VN" sz="2000" dirty="0">
                <a:latin typeface="+mn-lt"/>
                <a:cs typeface="Times New Roman" pitchFamily="18" charset="0"/>
              </a:rPr>
              <a:t>đó, một nút ngăn chặn việc truyền của nó với một khoảng thời gian đủ để cho phép giao dịch dữ liệu tương ứng </a:t>
            </a:r>
            <a:r>
              <a:rPr lang="vi-VN" sz="2000" dirty="0" smtClean="0">
                <a:latin typeface="+mn-lt"/>
                <a:cs typeface="Times New Roman" pitchFamily="18" charset="0"/>
              </a:rPr>
              <a:t>đư</a:t>
            </a:r>
            <a:r>
              <a:rPr lang="en-US" sz="2000" dirty="0" smtClean="0">
                <a:latin typeface="+mn-lt"/>
                <a:cs typeface="Times New Roman" pitchFamily="18" charset="0"/>
              </a:rPr>
              <a:t>ợ</a:t>
            </a:r>
            <a:r>
              <a:rPr lang="vi-VN" sz="2000" dirty="0" smtClean="0">
                <a:latin typeface="+mn-lt"/>
                <a:cs typeface="Times New Roman" pitchFamily="18" charset="0"/>
              </a:rPr>
              <a:t>c </a:t>
            </a:r>
            <a:r>
              <a:rPr lang="vi-VN" sz="2000" dirty="0">
                <a:latin typeface="+mn-lt"/>
                <a:cs typeface="Times New Roman" pitchFamily="18" charset="0"/>
              </a:rPr>
              <a:t>hoàn thành.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V</a:t>
            </a:r>
            <a:r>
              <a:rPr lang="en-US" sz="2000" dirty="0" smtClean="0">
                <a:latin typeface="+mn-lt"/>
                <a:cs typeface="Times New Roman" pitchFamily="18" charset="0"/>
              </a:rPr>
              <a:t>ớ</a:t>
            </a:r>
            <a:r>
              <a:rPr lang="vi-VN" sz="2000" dirty="0" smtClean="0">
                <a:latin typeface="+mn-lt"/>
                <a:cs typeface="Times New Roman" pitchFamily="18" charset="0"/>
              </a:rPr>
              <a:t>i </a:t>
            </a:r>
            <a:r>
              <a:rPr lang="vi-VN" sz="2000" dirty="0">
                <a:latin typeface="+mn-lt"/>
                <a:cs typeface="Times New Roman" pitchFamily="18" charset="0"/>
              </a:rPr>
              <a:t>một số giả định lý tưởng </a:t>
            </a:r>
            <a:r>
              <a:rPr lang="vi-VN" sz="2000" dirty="0" smtClean="0">
                <a:latin typeface="+mn-lt"/>
                <a:cs typeface="Times New Roman" pitchFamily="18" charset="0"/>
              </a:rPr>
              <a:t>(bỏ </a:t>
            </a:r>
            <a:r>
              <a:rPr lang="vi-VN" sz="2000" dirty="0">
                <a:latin typeface="+mn-lt"/>
                <a:cs typeface="Times New Roman" pitchFamily="18" charset="0"/>
              </a:rPr>
              <a:t>qua những xung đột RTS/CTS có thể, giả sử rằng giao tiếp là 2 chiều, không mất gói, không có hiệu ứng bắt) </a:t>
            </a:r>
            <a:r>
              <a:rPr lang="vi-VN" sz="2000" dirty="0" smtClean="0">
                <a:latin typeface="+mn-lt"/>
                <a:cs typeface="Times New Roman" pitchFamily="18" charset="0"/>
              </a:rPr>
              <a:t>có </a:t>
            </a:r>
            <a:r>
              <a:rPr lang="vi-VN" sz="2000" dirty="0">
                <a:latin typeface="+mn-lt"/>
                <a:cs typeface="Times New Roman" pitchFamily="18" charset="0"/>
              </a:rPr>
              <a:t>thể nhận thấy rằng lược đồ MACA có thể giải quyết </a:t>
            </a:r>
            <a:r>
              <a:rPr lang="vi-VN" sz="2000" dirty="0" smtClean="0">
                <a:latin typeface="+mn-lt"/>
                <a:cs typeface="Times New Roman" pitchFamily="18" charset="0"/>
              </a:rPr>
              <a:t>đư</a:t>
            </a:r>
            <a:r>
              <a:rPr lang="en-US" sz="2000" dirty="0" smtClean="0">
                <a:latin typeface="+mn-lt"/>
                <a:cs typeface="Times New Roman" pitchFamily="18" charset="0"/>
              </a:rPr>
              <a:t>ợ</a:t>
            </a:r>
            <a:r>
              <a:rPr lang="vi-VN" sz="2000" dirty="0" smtClean="0">
                <a:latin typeface="+mn-lt"/>
                <a:cs typeface="Times New Roman" pitchFamily="18" charset="0"/>
              </a:rPr>
              <a:t>c </a:t>
            </a:r>
            <a:r>
              <a:rPr lang="vi-VN" sz="2000" dirty="0">
                <a:latin typeface="+mn-lt"/>
                <a:cs typeface="Times New Roman" pitchFamily="18" charset="0"/>
              </a:rPr>
              <a:t>cả vấn để nút ẩn và nút hiện.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Sử </a:t>
            </a:r>
            <a:r>
              <a:rPr lang="vi-VN" sz="2000" dirty="0">
                <a:latin typeface="+mn-lt"/>
                <a:cs typeface="Times New Roman" pitchFamily="18" charset="0"/>
              </a:rPr>
              <a:t>dụng các ví dụ đơn giản đầu tiên, nó có thể giải quyết vấn đề nút ẩn vì nút C có thể nhận biết bản tin CTS và ngăn cản việc tranh chấp truyền của nó. Giống như vậy với vấn đề nút hiện, mặc dù nút C nghe được RTS của nút B, nó sẽ không nhận CTS từ nút A và vì vậy có thể truyền các gói của nó sau khoảng đợi đủ thời gian.</a:t>
            </a:r>
            <a:endParaRPr lang="en-US" sz="2000" dirty="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40947018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35</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smtClean="0">
                <a:latin typeface="+mn-lt"/>
                <a:cs typeface="Times New Roman" pitchFamily="18" charset="0"/>
              </a:rPr>
              <a:t>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(MACA)</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back-off </a:t>
            </a:r>
            <a:r>
              <a:rPr lang="en-US" sz="2000" dirty="0" err="1" smtClean="0">
                <a:latin typeface="+mn-lt"/>
                <a:cs typeface="Times New Roman" pitchFamily="18" charset="0"/>
              </a:rPr>
              <a:t>của</a:t>
            </a:r>
            <a:r>
              <a:rPr lang="en-US" sz="2000" dirty="0" smtClean="0">
                <a:latin typeface="+mn-lt"/>
                <a:cs typeface="Times New Roman" pitchFamily="18" charset="0"/>
              </a:rPr>
              <a:t> CSMA</a:t>
            </a: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Một khi việc truyền tải kết thúc, các trạm trì hoãn khác IFS.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Nếu </a:t>
            </a:r>
            <a:r>
              <a:rPr lang="vi-VN" sz="2000" dirty="0">
                <a:latin typeface="+mn-lt"/>
                <a:cs typeface="Times New Roman" pitchFamily="18" charset="0"/>
              </a:rPr>
              <a:t>mối trường vẫn còn nhàn rỗi trong khoảng thời gian này. Các nút chọn ra một số ngấu nhiên của khe (slots) trong một phạm vi của các giá trị để chờ đợi trước khi truyền tải gói dữ liệu của nó.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Phạm </a:t>
            </a:r>
            <a:r>
              <a:rPr lang="vi-VN" sz="2000" dirty="0">
                <a:latin typeface="+mn-lt"/>
                <a:cs typeface="Times New Roman" pitchFamily="18" charset="0"/>
              </a:rPr>
              <a:t>vi này của các giá trị được gọi là của số tranh chấp. Backoff được thực hiện thông qua một bộ đếm thời gian, </a:t>
            </a:r>
            <a:r>
              <a:rPr lang="vi-VN" sz="2000" dirty="0" smtClean="0">
                <a:latin typeface="+mn-lt"/>
                <a:cs typeface="Times New Roman" pitchFamily="18" charset="0"/>
              </a:rPr>
              <a:t>làm </a:t>
            </a:r>
            <a:r>
              <a:rPr lang="vi-VN" sz="2000" dirty="0">
                <a:latin typeface="+mn-lt"/>
                <a:cs typeface="Times New Roman" pitchFamily="18" charset="0"/>
              </a:rPr>
              <a:t>giảm giá trị backoff cho từng thời gian cụ thể được gọi là khe.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Sau </a:t>
            </a:r>
            <a:r>
              <a:rPr lang="vi-VN" sz="2000" dirty="0">
                <a:latin typeface="+mn-lt"/>
                <a:cs typeface="Times New Roman" pitchFamily="18" charset="0"/>
              </a:rPr>
              <a:t>khi các nút nhập thời gian backoff, nút đầu tiên bắt đầu truyền khi đồng hồ đếm hết hạn. Thiết bị đầu cuối khác cảm nhận được truyền tải mới và đóng băng đồng hồ backoff của họ, sẽ được khởi động lại sau khi hoàn thành việc truyên tải hiện nay trong giai đoạn tranh tiếp theo.</a:t>
            </a:r>
            <a:endParaRPr lang="en-US" sz="2000" dirty="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945560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36</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smtClean="0">
                <a:latin typeface="+mn-lt"/>
                <a:cs typeface="Times New Roman" pitchFamily="18" charset="0"/>
              </a:rPr>
              <a:t>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(MACA)</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Mục</a:t>
            </a:r>
            <a:r>
              <a:rPr lang="en-US" sz="2000" dirty="0" smtClean="0">
                <a:latin typeface="+mn-lt"/>
                <a:cs typeface="Times New Roman" pitchFamily="18" charset="0"/>
              </a:rPr>
              <a:t> </a:t>
            </a:r>
            <a:r>
              <a:rPr lang="en-US" sz="2000" dirty="0" err="1" smtClean="0">
                <a:latin typeface="+mn-lt"/>
                <a:cs typeface="Times New Roman" pitchFamily="18" charset="0"/>
              </a:rPr>
              <a:t>đích</a:t>
            </a:r>
            <a:r>
              <a:rPr lang="en-US" sz="2000" dirty="0" smtClean="0">
                <a:latin typeface="+mn-lt"/>
                <a:cs typeface="Times New Roman" pitchFamily="18" charset="0"/>
              </a:rPr>
              <a:t>: </a:t>
            </a:r>
            <a:r>
              <a:rPr lang="en-US" sz="2000" dirty="0" err="1" smtClean="0">
                <a:latin typeface="+mn-lt"/>
                <a:cs typeface="Times New Roman" pitchFamily="18" charset="0"/>
              </a:rPr>
              <a:t>Ngăn</a:t>
            </a:r>
            <a:r>
              <a:rPr lang="en-US" sz="2000" dirty="0" smtClean="0">
                <a:latin typeface="+mn-lt"/>
                <a:cs typeface="Times New Roman" pitchFamily="18" charset="0"/>
              </a:rPr>
              <a:t> </a:t>
            </a:r>
            <a:r>
              <a:rPr lang="en-US" sz="2000" dirty="0" err="1" smtClean="0">
                <a:latin typeface="+mn-lt"/>
                <a:cs typeface="Times New Roman" pitchFamily="18" charset="0"/>
              </a:rPr>
              <a:t>chặn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tự</a:t>
            </a:r>
            <a:r>
              <a:rPr lang="en-US" sz="2000" dirty="0" smtClean="0">
                <a:latin typeface="+mn-lt"/>
                <a:cs typeface="Times New Roman" pitchFamily="18" charset="0"/>
              </a:rPr>
              <a:t> </a:t>
            </a:r>
            <a:r>
              <a:rPr lang="en-US" sz="2000" dirty="0" err="1" smtClean="0">
                <a:latin typeface="+mn-lt"/>
                <a:cs typeface="Times New Roman" pitchFamily="18" charset="0"/>
              </a:rPr>
              <a:t>đồng</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hóa</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cuối</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va</a:t>
            </a:r>
            <a:r>
              <a:rPr lang="en-US" sz="2000" dirty="0" smtClean="0">
                <a:latin typeface="+mn-lt"/>
                <a:cs typeface="Times New Roman" pitchFamily="18" charset="0"/>
              </a:rPr>
              <a:t> </a:t>
            </a:r>
            <a:r>
              <a:rPr lang="en-US" sz="2000" dirty="0" err="1" smtClean="0">
                <a:latin typeface="+mn-lt"/>
                <a:cs typeface="Times New Roman" pitchFamily="18" charset="0"/>
              </a:rPr>
              <a:t>chạm</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Nhược</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Trường </a:t>
            </a:r>
            <a:r>
              <a:rPr lang="vi-VN" sz="2000" dirty="0">
                <a:latin typeface="+mn-lt"/>
                <a:cs typeface="Times New Roman" pitchFamily="18" charset="0"/>
              </a:rPr>
              <a:t>hợp mạng lưới dày đặc, sẽ có nhiều nút mà sẽ nhập vào </a:t>
            </a:r>
            <a:r>
              <a:rPr lang="vi-VN" sz="2000" dirty="0" smtClean="0">
                <a:latin typeface="+mn-lt"/>
                <a:cs typeface="Times New Roman" pitchFamily="18" charset="0"/>
              </a:rPr>
              <a:t>c</a:t>
            </a:r>
            <a:r>
              <a:rPr lang="en-US" sz="2000" dirty="0">
                <a:latin typeface="+mn-lt"/>
                <a:cs typeface="Times New Roman" pitchFamily="18" charset="0"/>
              </a:rPr>
              <a:t>ơ</a:t>
            </a:r>
            <a:r>
              <a:rPr lang="vi-VN" sz="2000" dirty="0" smtClean="0">
                <a:latin typeface="+mn-lt"/>
                <a:cs typeface="Times New Roman" pitchFamily="18" charset="0"/>
              </a:rPr>
              <a:t> </a:t>
            </a:r>
            <a:r>
              <a:rPr lang="vi-VN" sz="2000" dirty="0">
                <a:latin typeface="+mn-lt"/>
                <a:cs typeface="Times New Roman" pitchFamily="18" charset="0"/>
              </a:rPr>
              <a:t>chế backoff. Một số nút có thể chọn cùng một khoảng thời gian backoff và dẫn đến va chạm với nhau.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Trong </a:t>
            </a:r>
            <a:r>
              <a:rPr lang="vi-VN" sz="2000" dirty="0">
                <a:latin typeface="+mn-lt"/>
                <a:cs typeface="Times New Roman" pitchFamily="18" charset="0"/>
              </a:rPr>
              <a:t>trường hợp một truyền thông thành công, cửa sổ tranh chấp được thiết lập lại giá trị ban đầu của nó là 32, như vậy trong khoảng thời </a:t>
            </a:r>
            <a:r>
              <a:rPr lang="en-US" sz="2000" dirty="0" err="1" smtClean="0">
                <a:latin typeface="+mn-lt"/>
                <a:cs typeface="Times New Roman" pitchFamily="18" charset="0"/>
              </a:rPr>
              <a:t>gian</a:t>
            </a:r>
            <a:r>
              <a:rPr lang="en-US" sz="2000" dirty="0" smtClean="0">
                <a:latin typeface="+mn-lt"/>
                <a:cs typeface="Times New Roman" pitchFamily="18" charset="0"/>
              </a:rPr>
              <a:t> </a:t>
            </a:r>
            <a:r>
              <a:rPr lang="vi-VN" sz="2000" dirty="0" smtClean="0">
                <a:latin typeface="+mn-lt"/>
                <a:cs typeface="Times New Roman" pitchFamily="18" charset="0"/>
              </a:rPr>
              <a:t>chờ </a:t>
            </a:r>
            <a:r>
              <a:rPr lang="vi-VN" sz="2000" dirty="0">
                <a:latin typeface="+mn-lt"/>
                <a:cs typeface="Times New Roman" pitchFamily="18" charset="0"/>
              </a:rPr>
              <a:t>các nút sẽ tiêu hao năng lượng lớn. </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Trong </a:t>
            </a:r>
            <a:r>
              <a:rPr lang="vi-VN" sz="2000" dirty="0">
                <a:latin typeface="+mn-lt"/>
                <a:cs typeface="Times New Roman" pitchFamily="18" charset="0"/>
              </a:rPr>
              <a:t>CSMA </a:t>
            </a:r>
            <a:r>
              <a:rPr lang="en-US" sz="2000" dirty="0" err="1" smtClean="0">
                <a:latin typeface="+mn-lt"/>
                <a:cs typeface="Times New Roman" pitchFamily="18" charset="0"/>
              </a:rPr>
              <a:t>cơ</a:t>
            </a:r>
            <a:r>
              <a:rPr lang="en-US" sz="2000" dirty="0" smtClean="0">
                <a:latin typeface="+mn-lt"/>
                <a:cs typeface="Times New Roman" pitchFamily="18" charset="0"/>
              </a:rPr>
              <a:t> </a:t>
            </a:r>
            <a:r>
              <a:rPr lang="vi-VN" sz="2000" dirty="0" smtClean="0">
                <a:latin typeface="+mn-lt"/>
                <a:cs typeface="Times New Roman" pitchFamily="18" charset="0"/>
              </a:rPr>
              <a:t>bản</a:t>
            </a:r>
            <a:r>
              <a:rPr lang="vi-VN" sz="2000" dirty="0">
                <a:latin typeface="+mn-lt"/>
                <a:cs typeface="Times New Roman" pitchFamily="18" charset="0"/>
              </a:rPr>
              <a:t>, các nút truyền không có cách nào biết được rằng gói tin đã được truyễn thành </a:t>
            </a:r>
            <a:r>
              <a:rPr lang="vi-VN" sz="2000" dirty="0" smtClean="0">
                <a:latin typeface="+mn-lt"/>
                <a:cs typeface="Times New Roman" pitchFamily="18" charset="0"/>
              </a:rPr>
              <a:t>công.</a:t>
            </a:r>
            <a:endParaRPr lang="en-US" sz="2000" dirty="0" smtClean="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580992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smtClean="0">
                <a:latin typeface="+mn-lt"/>
                <a:cs typeface="Times New Roman" pitchFamily="18" charset="0"/>
              </a:rPr>
              <a:t> </a:t>
            </a:r>
            <a:r>
              <a:rPr lang="en-US" sz="2000" dirty="0" err="1" smtClean="0">
                <a:latin typeface="+mn-lt"/>
                <a:cs typeface="Times New Roman" pitchFamily="18" charset="0"/>
              </a:rPr>
              <a:t>xung</a:t>
            </a:r>
            <a:r>
              <a:rPr lang="en-US" sz="2000" dirty="0" smtClean="0">
                <a:latin typeface="+mn-lt"/>
                <a:cs typeface="Times New Roman" pitchFamily="18" charset="0"/>
              </a:rPr>
              <a:t> </a:t>
            </a:r>
            <a:r>
              <a:rPr lang="en-US" sz="2000" dirty="0" err="1" smtClean="0">
                <a:latin typeface="+mn-lt"/>
                <a:cs typeface="Times New Roman" pitchFamily="18" charset="0"/>
              </a:rPr>
              <a:t>đột</a:t>
            </a:r>
            <a:r>
              <a:rPr lang="en-US" sz="2000" dirty="0" smtClean="0">
                <a:latin typeface="+mn-lt"/>
                <a:cs typeface="Times New Roman" pitchFamily="18" charset="0"/>
              </a:rPr>
              <a:t> (MACA)</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Có </a:t>
            </a:r>
            <a:r>
              <a:rPr lang="vi-VN" sz="2000" dirty="0">
                <a:latin typeface="+mn-lt"/>
                <a:cs typeface="Times New Roman" pitchFamily="18" charset="0"/>
              </a:rPr>
              <a:t>thể là một gói tin có thể bị hỏng do lỗi kênh không dây hoặc xung đột với các gói khác. </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Để </a:t>
            </a:r>
            <a:r>
              <a:rPr lang="vi-VN" sz="2000" dirty="0">
                <a:latin typeface="+mn-lt"/>
                <a:cs typeface="Times New Roman" pitchFamily="18" charset="0"/>
              </a:rPr>
              <a:t>cho nút có được thông tin về lây truyền của nó, một cơ chế xác nhận được tích hợp vào CSMA. Khi một nút nhận được một gói tin từ nút truyển, nó dành một lượng nhỏ thời gian chờ SIFS &lt;IFS và truyền một xác nhận (ACK) gói tin về máy phát. Về tiếp nhận gói tin, máy phát được thông báo rằng các gói đã được nhận được một cách chính xác. Việc </a:t>
            </a:r>
            <a:r>
              <a:rPr lang="vi-VN" sz="2000" dirty="0" smtClean="0">
                <a:latin typeface="+mn-lt"/>
                <a:cs typeface="Times New Roman" pitchFamily="18" charset="0"/>
              </a:rPr>
              <a:t>thiếu một gói ACK chỉ ra một lỗi trong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vi-VN" sz="2000" dirty="0" smtClean="0">
                <a:latin typeface="+mn-lt"/>
                <a:cs typeface="Times New Roman" pitchFamily="18" charset="0"/>
              </a:rPr>
              <a:t>dẫn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Có </a:t>
            </a:r>
            <a:r>
              <a:rPr lang="vi-VN" sz="2000" dirty="0">
                <a:latin typeface="+mn-lt"/>
                <a:cs typeface="Times New Roman" pitchFamily="18" charset="0"/>
              </a:rPr>
              <a:t>một số giao thức tranh chấp dựa trên giao thức MAC phát triển cho WSN. Cụ thể hơn, </a:t>
            </a:r>
            <a:r>
              <a:rPr lang="vi-VN" sz="2000" dirty="0" smtClean="0">
                <a:latin typeface="+mn-lt"/>
                <a:cs typeface="Times New Roman" pitchFamily="18" charset="0"/>
              </a:rPr>
              <a:t>các cảm biến động MAC (DSMAC), STEM, CSMA-MPS.</a:t>
            </a:r>
            <a:endParaRPr lang="en-US" sz="2000" dirty="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4989026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38</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smtClean="0">
                <a:latin typeface="+mn-lt"/>
                <a:cs typeface="Times New Roman" pitchFamily="18" charset="0"/>
              </a:rPr>
              <a:t>DSMAC</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Giải</a:t>
            </a:r>
            <a:r>
              <a:rPr lang="en-US" sz="2000" dirty="0" smtClean="0">
                <a:latin typeface="+mn-lt"/>
                <a:cs typeface="Times New Roman" pitchFamily="18" charset="0"/>
              </a:rPr>
              <a:t> </a:t>
            </a:r>
            <a:r>
              <a:rPr lang="en-US" sz="2000" dirty="0" err="1" smtClean="0">
                <a:latin typeface="+mn-lt"/>
                <a:cs typeface="Times New Roman" pitchFamily="18" charset="0"/>
              </a:rPr>
              <a:t>quyết</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tắc</a:t>
            </a:r>
            <a:r>
              <a:rPr lang="en-US" sz="2000" dirty="0" smtClean="0">
                <a:latin typeface="+mn-lt"/>
                <a:cs typeface="Times New Roman" pitchFamily="18" charset="0"/>
              </a:rPr>
              <a:t> </a:t>
            </a:r>
            <a:r>
              <a:rPr lang="en-US" sz="2000" dirty="0" err="1" smtClean="0">
                <a:latin typeface="+mn-lt"/>
                <a:cs typeface="Times New Roman" pitchFamily="18" charset="0"/>
              </a:rPr>
              <a:t>nghẽn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gói</a:t>
            </a:r>
            <a:r>
              <a:rPr lang="en-US" sz="2000" dirty="0" smtClean="0">
                <a:latin typeface="+mn-lt"/>
                <a:cs typeface="Times New Roman" pitchFamily="18" charset="0"/>
              </a:rPr>
              <a:t> tin:</a:t>
            </a: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305473" y="3505200"/>
            <a:ext cx="8533054" cy="2743200"/>
          </a:xfrm>
          <a:prstGeom prst="rect">
            <a:avLst/>
          </a:prstGeom>
        </p:spPr>
      </p:pic>
      <p:sp>
        <p:nvSpPr>
          <p:cNvPr id="7" name="Rectangle 6"/>
          <p:cNvSpPr>
            <a:spLocks noChangeArrowheads="1"/>
          </p:cNvSpPr>
          <p:nvPr/>
        </p:nvSpPr>
        <p:spPr bwMode="auto">
          <a:xfrm>
            <a:off x="2660984" y="6397036"/>
            <a:ext cx="4118811"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3.16 </a:t>
            </a:r>
            <a:r>
              <a:rPr lang="en-US" sz="1600" dirty="0" err="1" smtClean="0">
                <a:latin typeface="+mn-lt"/>
                <a:cs typeface="Times New Roman" pitchFamily="18" charset="0"/>
              </a:rPr>
              <a:t>Giao</a:t>
            </a:r>
            <a:r>
              <a:rPr lang="en-US" sz="1600" dirty="0" smtClean="0">
                <a:latin typeface="+mn-lt"/>
                <a:cs typeface="Times New Roman" pitchFamily="18" charset="0"/>
              </a:rPr>
              <a:t> </a:t>
            </a:r>
            <a:r>
              <a:rPr lang="en-US" sz="1600" dirty="0" err="1" smtClean="0">
                <a:latin typeface="+mn-lt"/>
                <a:cs typeface="Times New Roman" pitchFamily="18" charset="0"/>
              </a:rPr>
              <a:t>thức</a:t>
            </a:r>
            <a:r>
              <a:rPr lang="en-US" sz="1600" dirty="0" smtClean="0">
                <a:latin typeface="+mn-lt"/>
                <a:cs typeface="Times New Roman" pitchFamily="18" charset="0"/>
              </a:rPr>
              <a:t> DSMAC</a:t>
            </a:r>
            <a:endParaRPr lang="en-US" sz="1600" dirty="0">
              <a:latin typeface="+mn-lt"/>
              <a:cs typeface="Times New Roman" pitchFamily="18" charset="0"/>
            </a:endParaRPr>
          </a:p>
        </p:txBody>
      </p:sp>
      <p:sp>
        <p:nvSpPr>
          <p:cNvPr id="8"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25055017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smtClean="0">
                <a:latin typeface="+mn-lt"/>
                <a:cs typeface="Times New Roman" pitchFamily="18" charset="0"/>
              </a:rPr>
              <a:t>DSMAC</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Giải</a:t>
            </a:r>
            <a:r>
              <a:rPr lang="en-US" sz="2000" dirty="0" smtClean="0">
                <a:latin typeface="+mn-lt"/>
                <a:cs typeface="Times New Roman" pitchFamily="18" charset="0"/>
              </a:rPr>
              <a:t> </a:t>
            </a:r>
            <a:r>
              <a:rPr lang="en-US" sz="2000" dirty="0" err="1" smtClean="0">
                <a:latin typeface="+mn-lt"/>
                <a:cs typeface="Times New Roman" pitchFamily="18" charset="0"/>
              </a:rPr>
              <a:t>quyết</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tắc</a:t>
            </a:r>
            <a:r>
              <a:rPr lang="en-US" sz="2000" dirty="0" smtClean="0">
                <a:latin typeface="+mn-lt"/>
                <a:cs typeface="Times New Roman" pitchFamily="18" charset="0"/>
              </a:rPr>
              <a:t> </a:t>
            </a:r>
            <a:r>
              <a:rPr lang="en-US" sz="2000" dirty="0" err="1" smtClean="0">
                <a:latin typeface="+mn-lt"/>
                <a:cs typeface="Times New Roman" pitchFamily="18" charset="0"/>
              </a:rPr>
              <a:t>nghẽn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gói</a:t>
            </a:r>
            <a:r>
              <a:rPr lang="en-US" sz="2000" dirty="0" smtClean="0">
                <a:latin typeface="+mn-lt"/>
                <a:cs typeface="Times New Roman" pitchFamily="18" charset="0"/>
              </a:rPr>
              <a:t> tin:</a:t>
            </a:r>
          </a:p>
          <a:p>
            <a:pPr marL="914400" lvl="1" indent="-457200" algn="just" eaLnBrk="1" hangingPunct="1">
              <a:spcBef>
                <a:spcPct val="20000"/>
              </a:spcBef>
              <a:buSzPct val="75000"/>
              <a:buFont typeface="Wingdings" panose="05000000000000000000" pitchFamily="2" charset="2"/>
              <a:buChar char="Ø"/>
              <a:defRPr/>
            </a:pPr>
            <a:r>
              <a:rPr lang="en-US" sz="2000" dirty="0">
                <a:latin typeface="+mn-lt"/>
                <a:cs typeface="Times New Roman" pitchFamily="18" charset="0"/>
              </a:rPr>
              <a:t>T</a:t>
            </a:r>
            <a:r>
              <a:rPr lang="vi-VN" sz="2000" dirty="0" smtClean="0">
                <a:latin typeface="+mn-lt"/>
                <a:cs typeface="Times New Roman" pitchFamily="18" charset="0"/>
              </a:rPr>
              <a:t>ăng </a:t>
            </a:r>
            <a:r>
              <a:rPr lang="vi-VN" sz="2000" dirty="0">
                <a:latin typeface="+mn-lt"/>
                <a:cs typeface="Times New Roman" pitchFamily="18" charset="0"/>
              </a:rPr>
              <a:t>gấp đôi </a:t>
            </a:r>
            <a:r>
              <a:rPr lang="vi-VN" sz="2000" b="1" dirty="0">
                <a:latin typeface="+mn-lt"/>
                <a:cs typeface="Times New Roman" pitchFamily="18" charset="0"/>
              </a:rPr>
              <a:t>chu kỳ nhiệm vụ </a:t>
            </a:r>
            <a:r>
              <a:rPr lang="vi-VN" sz="2000" dirty="0">
                <a:latin typeface="+mn-lt"/>
                <a:cs typeface="Times New Roman" pitchFamily="18" charset="0"/>
              </a:rPr>
              <a:t>trong trường hợp chậm trễ thâm </a:t>
            </a:r>
            <a:r>
              <a:rPr lang="vi-VN" sz="2000" dirty="0">
                <a:cs typeface="Times New Roman" pitchFamily="18" charset="0"/>
              </a:rPr>
              <a:t>nhập môi trường của một gói tin vượt quá một giá trị định </a:t>
            </a:r>
            <a:r>
              <a:rPr lang="vi-VN" sz="2000" dirty="0" smtClean="0">
                <a:cs typeface="Times New Roman" pitchFamily="18" charset="0"/>
              </a:rPr>
              <a:t>trước</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Tăng </a:t>
            </a:r>
            <a:r>
              <a:rPr lang="vi-VN" sz="2000" dirty="0">
                <a:latin typeface="+mn-lt"/>
                <a:cs typeface="Times New Roman" pitchFamily="18" charset="0"/>
              </a:rPr>
              <a:t>gấp đôi </a:t>
            </a:r>
            <a:r>
              <a:rPr lang="vi-VN" sz="2000" b="1" dirty="0">
                <a:latin typeface="+mn-lt"/>
                <a:cs typeface="Times New Roman" pitchFamily="18" charset="0"/>
              </a:rPr>
              <a:t>nhiệm vụ chu kỳ </a:t>
            </a:r>
            <a:r>
              <a:rPr lang="vi-VN" sz="2000" dirty="0">
                <a:latin typeface="+mn-lt"/>
                <a:cs typeface="Times New Roman" pitchFamily="18" charset="0"/>
              </a:rPr>
              <a:t>cho phép một nút </a:t>
            </a:r>
            <a:r>
              <a:rPr lang="vi-VN" sz="2000" dirty="0" smtClean="0">
                <a:latin typeface="+mn-lt"/>
                <a:cs typeface="Times New Roman" pitchFamily="18" charset="0"/>
              </a:rPr>
              <a:t>nhận </a:t>
            </a:r>
            <a:r>
              <a:rPr lang="vi-VN" sz="2000" dirty="0">
                <a:latin typeface="+mn-lt"/>
                <a:cs typeface="Times New Roman" pitchFamily="18" charset="0"/>
              </a:rPr>
              <a:t>hoặc gửi </a:t>
            </a:r>
            <a:r>
              <a:rPr lang="vi-VN" sz="2000" dirty="0" smtClean="0">
                <a:latin typeface="+mn-lt"/>
                <a:cs typeface="Times New Roman" pitchFamily="18" charset="0"/>
              </a:rPr>
              <a:t>các</a:t>
            </a:r>
            <a:r>
              <a:rPr lang="en-US" sz="2000" dirty="0">
                <a:latin typeface="+mn-lt"/>
                <a:cs typeface="Times New Roman" pitchFamily="18" charset="0"/>
              </a:rPr>
              <a:t> </a:t>
            </a:r>
            <a:r>
              <a:rPr lang="en-US" sz="2000" dirty="0" err="1" smtClean="0">
                <a:latin typeface="+mn-lt"/>
                <a:cs typeface="Times New Roman" pitchFamily="18" charset="0"/>
              </a:rPr>
              <a:t>gói</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vi-VN" sz="2000" dirty="0" smtClean="0">
                <a:cs typeface="Times New Roman" pitchFamily="18" charset="0"/>
              </a:rPr>
              <a:t>liệu </a:t>
            </a:r>
            <a:r>
              <a:rPr lang="vi-VN" sz="2000" dirty="0">
                <a:cs typeface="Times New Roman" pitchFamily="18" charset="0"/>
              </a:rPr>
              <a:t>nhiều hơn các nút để thực hiện các kế hoạch ban </a:t>
            </a:r>
            <a:r>
              <a:rPr lang="vi-VN" sz="2000" dirty="0" smtClean="0">
                <a:cs typeface="Times New Roman" pitchFamily="18" charset="0"/>
              </a:rPr>
              <a:t>đầu</a:t>
            </a:r>
            <a:r>
              <a:rPr lang="vi-VN" sz="2000" dirty="0" smtClean="0">
                <a:latin typeface="+mn-lt"/>
                <a:cs typeface="Times New Roman" pitchFamily="18" charset="0"/>
              </a:rPr>
              <a:t>.</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Khi </a:t>
            </a:r>
            <a:r>
              <a:rPr lang="vi-VN" sz="2000" dirty="0">
                <a:latin typeface="+mn-lt"/>
                <a:cs typeface="Times New Roman" pitchFamily="18" charset="0"/>
              </a:rPr>
              <a:t>nút </a:t>
            </a:r>
            <a:r>
              <a:rPr lang="vi-VN" sz="2000" dirty="0" smtClean="0">
                <a:latin typeface="+mn-lt"/>
                <a:cs typeface="Times New Roman" pitchFamily="18" charset="0"/>
              </a:rPr>
              <a:t>một quyết định tăng gấp đôi nhiệm vụ chu kỳ của nó, nó phát giá trị </a:t>
            </a:r>
            <a:r>
              <a:rPr lang="en-US" sz="2000" dirty="0" err="1" smtClean="0">
                <a:cs typeface="Times New Roman" pitchFamily="18" charset="0"/>
              </a:rPr>
              <a:t>vào</a:t>
            </a:r>
            <a:r>
              <a:rPr lang="vi-VN" sz="2000" dirty="0" smtClean="0">
                <a:cs typeface="Times New Roman" pitchFamily="18" charset="0"/>
              </a:rPr>
              <a:t> trong các gói SYNC được </a:t>
            </a:r>
            <a:r>
              <a:rPr lang="vi-VN" sz="2000" dirty="0">
                <a:cs typeface="Times New Roman" pitchFamily="18" charset="0"/>
              </a:rPr>
              <a:t>gửi vào đầu của mỗi khung hình </a:t>
            </a:r>
            <a:r>
              <a:rPr lang="vi-VN" sz="2000" dirty="0" smtClean="0">
                <a:cs typeface="Times New Roman" pitchFamily="18" charset="0"/>
              </a:rPr>
              <a:t>gốc</a:t>
            </a:r>
            <a:r>
              <a:rPr lang="en-US" sz="2000" dirty="0" smtClean="0">
                <a:cs typeface="Times New Roman" pitchFamily="18" charset="0"/>
              </a:rPr>
              <a:t>.</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Trong </a:t>
            </a:r>
            <a:r>
              <a:rPr lang="vi-VN" sz="2000" dirty="0">
                <a:latin typeface="+mn-lt"/>
                <a:cs typeface="Times New Roman" pitchFamily="18" charset="0"/>
              </a:rPr>
              <a:t>SYNC có bao gồm nút nhận (người nhận) dự định. </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Sau </a:t>
            </a:r>
            <a:r>
              <a:rPr lang="vi-VN" sz="2000" dirty="0">
                <a:latin typeface="+mn-lt"/>
                <a:cs typeface="Times New Roman" pitchFamily="18" charset="0"/>
              </a:rPr>
              <a:t>khi nhận được gói SYNC, điều </a:t>
            </a:r>
            <a:r>
              <a:rPr lang="vi-VN" sz="2000" dirty="0" smtClean="0">
                <a:latin typeface="+mn-lt"/>
                <a:cs typeface="Times New Roman" pitchFamily="18" charset="0"/>
              </a:rPr>
              <a:t>chỉnh </a:t>
            </a:r>
            <a:r>
              <a:rPr lang="vi-VN" sz="2000" dirty="0">
                <a:latin typeface="+mn-lt"/>
                <a:cs typeface="Times New Roman" pitchFamily="18" charset="0"/>
              </a:rPr>
              <a:t>có chu kỳ nhiệm vụ và thức dậy vào thời gian quy định.</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421261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a:t>
            </a:fld>
            <a:endParaRPr lang="en-US" dirty="0"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 name="Rectangle 6"/>
          <p:cNvSpPr>
            <a:spLocks noChangeArrowheads="1"/>
          </p:cNvSpPr>
          <p:nvPr/>
        </p:nvSpPr>
        <p:spPr bwMode="auto">
          <a:xfrm>
            <a:off x="2409926" y="6172200"/>
            <a:ext cx="4286183" cy="6858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en-US" sz="1600" dirty="0">
                <a:latin typeface="+mn-lt"/>
                <a:cs typeface="Times New Roman" pitchFamily="18" charset="0"/>
              </a:rPr>
              <a:t>3</a:t>
            </a:r>
            <a:r>
              <a:rPr lang="vi-VN" sz="1600" dirty="0" smtClean="0">
                <a:latin typeface="+mn-lt"/>
                <a:cs typeface="Times New Roman" pitchFamily="18" charset="0"/>
              </a:rPr>
              <a:t>.1 Kiến trúc mạng cảm biến không dây</a:t>
            </a:r>
            <a:r>
              <a:rPr lang="en-US" sz="1600" dirty="0" smtClean="0">
                <a:latin typeface="+mn-lt"/>
                <a:cs typeface="Times New Roman" pitchFamily="18" charset="0"/>
              </a:rPr>
              <a:t> </a:t>
            </a:r>
          </a:p>
          <a:p>
            <a:pPr algn="ctr" eaLnBrk="1" hangingPunct="1">
              <a:spcBef>
                <a:spcPct val="20000"/>
              </a:spcBef>
              <a:buSzPct val="75000"/>
              <a:defRPr/>
            </a:pPr>
            <a:r>
              <a:rPr lang="en-US" sz="1600" dirty="0" smtClean="0">
                <a:latin typeface="+mn-lt"/>
                <a:cs typeface="Times New Roman" pitchFamily="18" charset="0"/>
              </a:rPr>
              <a:t>(</a:t>
            </a:r>
            <a:r>
              <a:rPr lang="en-US" sz="1600" dirty="0" err="1" smtClean="0">
                <a:latin typeface="+mn-lt"/>
                <a:cs typeface="Times New Roman" pitchFamily="18" charset="0"/>
              </a:rPr>
              <a:t>Cấu</a:t>
            </a:r>
            <a:r>
              <a:rPr lang="en-US" sz="1600" dirty="0" smtClean="0">
                <a:latin typeface="+mn-lt"/>
                <a:cs typeface="Times New Roman" pitchFamily="18" charset="0"/>
              </a:rPr>
              <a:t> </a:t>
            </a:r>
            <a:r>
              <a:rPr lang="en-US" sz="1600" dirty="0" err="1" smtClean="0">
                <a:latin typeface="+mn-lt"/>
                <a:cs typeface="Times New Roman" pitchFamily="18" charset="0"/>
              </a:rPr>
              <a:t>trúc</a:t>
            </a:r>
            <a:r>
              <a:rPr lang="en-US" sz="1600" dirty="0" smtClean="0">
                <a:latin typeface="+mn-lt"/>
                <a:cs typeface="Times New Roman" pitchFamily="18" charset="0"/>
              </a:rPr>
              <a:t> </a:t>
            </a:r>
            <a:r>
              <a:rPr lang="en-US" sz="1600" dirty="0" err="1" smtClean="0">
                <a:latin typeface="+mn-lt"/>
                <a:cs typeface="Times New Roman" pitchFamily="18" charset="0"/>
              </a:rPr>
              <a:t>phẳng</a:t>
            </a:r>
            <a:r>
              <a:rPr lang="en-US" sz="1600" dirty="0" smtClean="0">
                <a:latin typeface="+mn-lt"/>
                <a:cs typeface="Times New Roman" pitchFamily="18" charset="0"/>
              </a:rPr>
              <a:t>)</a:t>
            </a:r>
            <a:endParaRPr lang="en-US" sz="1600" dirty="0">
              <a:latin typeface="+mn-lt"/>
              <a:cs typeface="Times New Roman" pitchFamily="18" charset="0"/>
            </a:endParaRPr>
          </a:p>
        </p:txBody>
      </p:sp>
      <p:sp>
        <p:nvSpPr>
          <p:cNvPr id="8" name="Rectangle 6"/>
          <p:cNvSpPr>
            <a:spLocks noChangeArrowheads="1"/>
          </p:cNvSpPr>
          <p:nvPr/>
        </p:nvSpPr>
        <p:spPr bwMode="auto">
          <a:xfrm>
            <a:off x="152400" y="1293394"/>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4029"/>
            <a:ext cx="9144000" cy="3876529"/>
          </a:xfrm>
          <a:prstGeom prst="rect">
            <a:avLst/>
          </a:prstGeom>
        </p:spPr>
      </p:pic>
    </p:spTree>
    <p:extLst>
      <p:ext uri="{BB962C8B-B14F-4D97-AF65-F5344CB8AC3E}">
        <p14:creationId xmlns:p14="http://schemas.microsoft.com/office/powerpoint/2010/main" val="5919798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smtClean="0">
                <a:latin typeface="+mn-lt"/>
                <a:cs typeface="Times New Roman" pitchFamily="18" charset="0"/>
              </a:rPr>
              <a:t>STEM</a:t>
            </a:r>
          </a:p>
        </p:txBody>
      </p:sp>
      <p:pic>
        <p:nvPicPr>
          <p:cNvPr id="2" name="Picture 1"/>
          <p:cNvPicPr>
            <a:picLocks noChangeAspect="1"/>
          </p:cNvPicPr>
          <p:nvPr/>
        </p:nvPicPr>
        <p:blipFill>
          <a:blip r:embed="rId3"/>
          <a:stretch>
            <a:fillRect/>
          </a:stretch>
        </p:blipFill>
        <p:spPr>
          <a:xfrm>
            <a:off x="1676400" y="3861455"/>
            <a:ext cx="5900436" cy="2234545"/>
          </a:xfrm>
          <a:prstGeom prst="rect">
            <a:avLst/>
          </a:prstGeom>
        </p:spPr>
      </p:pic>
      <p:sp>
        <p:nvSpPr>
          <p:cNvPr id="7" name="Rectangle 6"/>
          <p:cNvSpPr>
            <a:spLocks noChangeArrowheads="1"/>
          </p:cNvSpPr>
          <p:nvPr/>
        </p:nvSpPr>
        <p:spPr bwMode="auto">
          <a:xfrm>
            <a:off x="2567212" y="6320836"/>
            <a:ext cx="4118811"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3.17 </a:t>
            </a:r>
            <a:r>
              <a:rPr lang="en-US" sz="1600" dirty="0" err="1" smtClean="0">
                <a:latin typeface="+mn-lt"/>
                <a:cs typeface="Times New Roman" pitchFamily="18" charset="0"/>
              </a:rPr>
              <a:t>Giao</a:t>
            </a:r>
            <a:r>
              <a:rPr lang="en-US" sz="1600" dirty="0" smtClean="0">
                <a:latin typeface="+mn-lt"/>
                <a:cs typeface="Times New Roman" pitchFamily="18" charset="0"/>
              </a:rPr>
              <a:t> </a:t>
            </a:r>
            <a:r>
              <a:rPr lang="en-US" sz="1600" dirty="0" err="1" smtClean="0">
                <a:latin typeface="+mn-lt"/>
                <a:cs typeface="Times New Roman" pitchFamily="18" charset="0"/>
              </a:rPr>
              <a:t>thức</a:t>
            </a:r>
            <a:r>
              <a:rPr lang="en-US" sz="1600" dirty="0" smtClean="0">
                <a:latin typeface="+mn-lt"/>
                <a:cs typeface="Times New Roman" pitchFamily="18" charset="0"/>
              </a:rPr>
              <a:t> STEM</a:t>
            </a:r>
            <a:endParaRPr lang="en-US" sz="1600" dirty="0">
              <a:latin typeface="+mn-lt"/>
              <a:cs typeface="Times New Roman" pitchFamily="18" charset="0"/>
            </a:endParaRPr>
          </a:p>
        </p:txBody>
      </p:sp>
      <p:sp>
        <p:nvSpPr>
          <p:cNvPr id="8"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2592128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2"/>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en-US" sz="2000" dirty="0" err="1" smtClean="0">
                <a:latin typeface="+mn-lt"/>
                <a:cs typeface="Times New Roman" pitchFamily="18" charset="0"/>
              </a:rPr>
              <a:t>tranh</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smtClean="0">
                <a:latin typeface="+mn-lt"/>
                <a:cs typeface="Times New Roman" pitchFamily="18" charset="0"/>
              </a:rPr>
              <a:t>STEM – </a:t>
            </a:r>
            <a:r>
              <a:rPr lang="en-US" sz="2000" dirty="0"/>
              <a:t>Stationary Transmitter Energy </a:t>
            </a:r>
            <a:r>
              <a:rPr lang="en-US" sz="2000" dirty="0" smtClean="0"/>
              <a:t>Minimization</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Nút A truyền tiêu </a:t>
            </a:r>
            <a:r>
              <a:rPr lang="en-US" sz="2000" dirty="0" err="1" smtClean="0">
                <a:latin typeface="+mn-lt"/>
                <a:cs typeface="Times New Roman" pitchFamily="18" charset="0"/>
              </a:rPr>
              <a:t>đề</a:t>
            </a:r>
            <a:r>
              <a:rPr lang="vi-VN" sz="2000" dirty="0" smtClean="0">
                <a:latin typeface="+mn-lt"/>
                <a:cs typeface="Times New Roman" pitchFamily="18" charset="0"/>
              </a:rPr>
              <a:t>. </a:t>
            </a:r>
            <a:r>
              <a:rPr lang="vi-VN" sz="2000" dirty="0">
                <a:latin typeface="+mn-lt"/>
                <a:cs typeface="Times New Roman" pitchFamily="18" charset="0"/>
              </a:rPr>
              <a:t>Nút B thức dậy giữa quá trình truyền đồng thời nút B </a:t>
            </a:r>
            <a:r>
              <a:rPr lang="vi-VN" sz="2000" dirty="0" smtClean="0">
                <a:latin typeface="+mn-lt"/>
                <a:cs typeface="Times New Roman" pitchFamily="18" charset="0"/>
              </a:rPr>
              <a:t>vẫn</a:t>
            </a:r>
            <a:r>
              <a:rPr lang="en-US" sz="2000" dirty="0" smtClean="0">
                <a:latin typeface="+mn-lt"/>
                <a:cs typeface="Times New Roman" pitchFamily="18" charset="0"/>
              </a:rPr>
              <a:t> </a:t>
            </a:r>
            <a:r>
              <a:rPr lang="vi-VN" sz="2000" dirty="0" smtClean="0">
                <a:latin typeface="+mn-lt"/>
                <a:cs typeface="Times New Roman" pitchFamily="18" charset="0"/>
              </a:rPr>
              <a:t>phải lắ</a:t>
            </a:r>
            <a:r>
              <a:rPr lang="en-US" sz="2000" dirty="0" smtClean="0">
                <a:latin typeface="+mn-lt"/>
                <a:cs typeface="Times New Roman" pitchFamily="18" charset="0"/>
              </a:rPr>
              <a:t>n</a:t>
            </a:r>
            <a:r>
              <a:rPr lang="vi-VN" sz="2000" dirty="0" smtClean="0">
                <a:latin typeface="+mn-lt"/>
                <a:cs typeface="Times New Roman" pitchFamily="18" charset="0"/>
              </a:rPr>
              <a:t>g </a:t>
            </a:r>
            <a:r>
              <a:rPr lang="vi-VN" sz="2000" dirty="0">
                <a:latin typeface="+mn-lt"/>
                <a:cs typeface="Times New Roman" pitchFamily="18" charset="0"/>
              </a:rPr>
              <a:t>nghe tiếp đoạn dữ liệu còn lại trước khi thực hiện truyền.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Sau </a:t>
            </a:r>
            <a:r>
              <a:rPr lang="vi-VN" sz="2000" dirty="0">
                <a:latin typeface="+mn-lt"/>
                <a:cs typeface="Times New Roman" pitchFamily="18" charset="0"/>
              </a:rPr>
              <a:t>khi mỗi </a:t>
            </a:r>
            <a:r>
              <a:rPr lang="vi-VN" sz="2000" dirty="0" smtClean="0">
                <a:latin typeface="+mn-lt"/>
                <a:cs typeface="Times New Roman" pitchFamily="18" charset="0"/>
              </a:rPr>
              <a:t>nút</a:t>
            </a:r>
            <a:r>
              <a:rPr lang="en-US" sz="2000" dirty="0" smtClean="0">
                <a:latin typeface="+mn-lt"/>
                <a:cs typeface="Times New Roman" pitchFamily="18" charset="0"/>
              </a:rPr>
              <a:t> </a:t>
            </a:r>
            <a:r>
              <a:rPr lang="vi-VN" sz="2000" dirty="0" smtClean="0">
                <a:latin typeface="+mn-lt"/>
                <a:cs typeface="Times New Roman" pitchFamily="18" charset="0"/>
              </a:rPr>
              <a:t>thức </a:t>
            </a:r>
            <a:r>
              <a:rPr lang="vi-VN" sz="2000" dirty="0">
                <a:latin typeface="+mn-lt"/>
                <a:cs typeface="Times New Roman" pitchFamily="18" charset="0"/>
              </a:rPr>
              <a:t>dậy truyền gói </a:t>
            </a:r>
            <a:r>
              <a:rPr lang="vi-VN" sz="2000" dirty="0" smtClean="0">
                <a:latin typeface="+mn-lt"/>
                <a:cs typeface="Times New Roman" pitchFamily="18" charset="0"/>
              </a:rPr>
              <a:t>tin,</a:t>
            </a:r>
            <a:r>
              <a:rPr lang="en-US" sz="2000" dirty="0" smtClean="0">
                <a:latin typeface="+mn-lt"/>
                <a:cs typeface="Times New Roman" pitchFamily="18" charset="0"/>
              </a:rPr>
              <a:t> </a:t>
            </a:r>
            <a:r>
              <a:rPr lang="vi-VN" sz="2000" dirty="0" smtClean="0">
                <a:latin typeface="+mn-lt"/>
                <a:cs typeface="Times New Roman" pitchFamily="18" charset="0"/>
              </a:rPr>
              <a:t>chúng </a:t>
            </a:r>
            <a:r>
              <a:rPr lang="vi-VN" sz="2000" dirty="0">
                <a:latin typeface="+mn-lt"/>
                <a:cs typeface="Times New Roman" pitchFamily="18" charset="0"/>
              </a:rPr>
              <a:t>phải lắng nghe kênh truyền để nhận trả lời từ nút </a:t>
            </a:r>
            <a:r>
              <a:rPr lang="vi-VN" sz="2000" dirty="0" smtClean="0">
                <a:latin typeface="+mn-lt"/>
                <a:cs typeface="Times New Roman" pitchFamily="18" charset="0"/>
              </a:rPr>
              <a:t>dự</a:t>
            </a:r>
            <a:r>
              <a:rPr lang="en-US" sz="2000" dirty="0" smtClean="0">
                <a:latin typeface="+mn-lt"/>
                <a:cs typeface="Times New Roman" pitchFamily="18" charset="0"/>
              </a:rPr>
              <a:t> </a:t>
            </a:r>
            <a:r>
              <a:rPr lang="vi-VN" sz="2000" dirty="0" smtClean="0">
                <a:latin typeface="+mn-lt"/>
                <a:cs typeface="Times New Roman" pitchFamily="18" charset="0"/>
              </a:rPr>
              <a:t>định</a:t>
            </a:r>
            <a:r>
              <a:rPr lang="vi-VN" sz="2000" dirty="0">
                <a:latin typeface="+mn-lt"/>
                <a:cs typeface="Times New Roman" pitchFamily="18" charset="0"/>
              </a:rPr>
              <a:t>. Khi một nút nghe thấy một gói đánh thức dành cho chính nó, nó trả lời với </a:t>
            </a:r>
            <a:r>
              <a:rPr lang="vi-VN" sz="2000" dirty="0" smtClean="0">
                <a:latin typeface="+mn-lt"/>
                <a:cs typeface="Times New Roman" pitchFamily="18" charset="0"/>
              </a:rPr>
              <a:t>một</a:t>
            </a:r>
            <a:r>
              <a:rPr lang="en-US" sz="2000" dirty="0" smtClean="0">
                <a:latin typeface="+mn-lt"/>
                <a:cs typeface="Times New Roman" pitchFamily="18" charset="0"/>
              </a:rPr>
              <a:t> </a:t>
            </a:r>
            <a:r>
              <a:rPr lang="vi-VN" sz="2000" dirty="0" smtClean="0">
                <a:latin typeface="+mn-lt"/>
                <a:cs typeface="Times New Roman" pitchFamily="18" charset="0"/>
              </a:rPr>
              <a:t>gói </a:t>
            </a:r>
            <a:r>
              <a:rPr lang="vi-VN" sz="2000" dirty="0">
                <a:latin typeface="+mn-lt"/>
                <a:cs typeface="Times New Roman" pitchFamily="18" charset="0"/>
              </a:rPr>
              <a:t>nhỏ.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Sau </a:t>
            </a:r>
            <a:r>
              <a:rPr lang="vi-VN" sz="2000" dirty="0">
                <a:latin typeface="+mn-lt"/>
                <a:cs typeface="Times New Roman" pitchFamily="18" charset="0"/>
              </a:rPr>
              <a:t>khi trao đổi gói tin, các gói dữ liệu bắt đầu được truyền. Theo đó </a:t>
            </a:r>
            <a:r>
              <a:rPr lang="vi-VN" sz="2000" dirty="0" smtClean="0">
                <a:latin typeface="+mn-lt"/>
                <a:cs typeface="Times New Roman" pitchFamily="18" charset="0"/>
              </a:rPr>
              <a:t>năng</a:t>
            </a:r>
            <a:r>
              <a:rPr lang="en-US" sz="2000" dirty="0" smtClean="0">
                <a:latin typeface="+mn-lt"/>
                <a:cs typeface="Times New Roman" pitchFamily="18" charset="0"/>
              </a:rPr>
              <a:t> </a:t>
            </a:r>
            <a:r>
              <a:rPr lang="vi-VN" sz="2000" dirty="0" smtClean="0">
                <a:latin typeface="+mn-lt"/>
                <a:cs typeface="Times New Roman" pitchFamily="18" charset="0"/>
              </a:rPr>
              <a:t>lượng </a:t>
            </a:r>
            <a:r>
              <a:rPr lang="vi-VN" sz="2000" dirty="0">
                <a:latin typeface="+mn-lt"/>
                <a:cs typeface="Times New Roman" pitchFamily="18" charset="0"/>
              </a:rPr>
              <a:t>sẽ không bị lãng phí khi máy thu tỉnh giấc.</a:t>
            </a:r>
            <a:endParaRPr lang="en-US" sz="2000" dirty="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2587709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42</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3"/>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lịch</a:t>
            </a:r>
            <a:r>
              <a:rPr lang="en-US" sz="2000" dirty="0" smtClean="0">
                <a:latin typeface="+mn-lt"/>
                <a:cs typeface="Times New Roman" pitchFamily="18" charset="0"/>
              </a:rPr>
              <a:t> </a:t>
            </a:r>
            <a:r>
              <a:rPr lang="en-US" sz="2000" dirty="0" err="1" smtClean="0">
                <a:latin typeface="+mn-lt"/>
                <a:cs typeface="Times New Roman" pitchFamily="18" charset="0"/>
              </a:rPr>
              <a:t>trình</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vi-VN" sz="2000" dirty="0" smtClean="0">
                <a:latin typeface="+mn-lt"/>
                <a:cs typeface="Times New Roman" pitchFamily="18" charset="0"/>
              </a:rPr>
              <a:t>số giao thức dựa trên lịch trình (schedule-based</a:t>
            </a:r>
            <a:r>
              <a:rPr lang="en-US" sz="2000" dirty="0" smtClean="0">
                <a:latin typeface="+mn-lt"/>
                <a:cs typeface="Times New Roman" pitchFamily="18" charset="0"/>
              </a:rPr>
              <a:t> </a:t>
            </a:r>
            <a:r>
              <a:rPr lang="vi-VN" sz="2000" dirty="0" smtClean="0">
                <a:latin typeface="+mn-lt"/>
                <a:cs typeface="Times New Roman" pitchFamily="18" charset="0"/>
              </a:rPr>
              <a:t>protocol)</a:t>
            </a:r>
            <a:r>
              <a:rPr lang="en-US" sz="2000" dirty="0" smtClean="0">
                <a:latin typeface="+mn-lt"/>
                <a:cs typeface="Times New Roman" pitchFamily="18" charset="0"/>
              </a:rPr>
              <a:t>: TDMA, FDMA, CDMA, SDMA…</a:t>
            </a: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pic>
        <p:nvPicPr>
          <p:cNvPr id="6146" name="Picture 2" descr="TDMA là gì? Bộ đàm 2 khe hoạt động như thế nà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3200400"/>
            <a:ext cx="3743325" cy="32670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p:nvSpPr>
        <p:spPr bwMode="auto">
          <a:xfrm>
            <a:off x="2567212" y="6473236"/>
            <a:ext cx="4118811"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3.18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giao</a:t>
            </a:r>
            <a:r>
              <a:rPr lang="en-US" sz="1600" dirty="0" smtClean="0">
                <a:latin typeface="+mn-lt"/>
                <a:cs typeface="Times New Roman" pitchFamily="18" charset="0"/>
              </a:rPr>
              <a:t> </a:t>
            </a:r>
            <a:r>
              <a:rPr lang="en-US" sz="1600" dirty="0" err="1" smtClean="0">
                <a:latin typeface="+mn-lt"/>
                <a:cs typeface="Times New Roman" pitchFamily="18" charset="0"/>
              </a:rPr>
              <a:t>thức</a:t>
            </a:r>
            <a:r>
              <a:rPr lang="en-US" sz="1600" dirty="0" smtClean="0">
                <a:latin typeface="+mn-lt"/>
                <a:cs typeface="Times New Roman" pitchFamily="18" charset="0"/>
              </a:rPr>
              <a:t> </a:t>
            </a:r>
            <a:r>
              <a:rPr lang="en-US" sz="1600" dirty="0" err="1" smtClean="0">
                <a:latin typeface="+mn-lt"/>
                <a:cs typeface="Times New Roman" pitchFamily="18" charset="0"/>
              </a:rPr>
              <a:t>dựa</a:t>
            </a:r>
            <a:r>
              <a:rPr lang="en-US" sz="1600" dirty="0" smtClean="0">
                <a:latin typeface="+mn-lt"/>
                <a:cs typeface="Times New Roman" pitchFamily="18" charset="0"/>
              </a:rPr>
              <a:t> </a:t>
            </a:r>
            <a:r>
              <a:rPr lang="en-US" sz="1600" dirty="0" err="1" smtClean="0">
                <a:latin typeface="+mn-lt"/>
                <a:cs typeface="Times New Roman" pitchFamily="18" charset="0"/>
              </a:rPr>
              <a:t>trên</a:t>
            </a:r>
            <a:r>
              <a:rPr lang="en-US" sz="1600" dirty="0" smtClean="0">
                <a:latin typeface="+mn-lt"/>
                <a:cs typeface="Times New Roman" pitchFamily="18" charset="0"/>
              </a:rPr>
              <a:t> </a:t>
            </a:r>
            <a:r>
              <a:rPr lang="en-US" sz="1600" dirty="0" err="1" smtClean="0">
                <a:latin typeface="+mn-lt"/>
                <a:cs typeface="Times New Roman" pitchFamily="18" charset="0"/>
              </a:rPr>
              <a:t>lịch</a:t>
            </a:r>
            <a:r>
              <a:rPr lang="en-US" sz="1600" dirty="0" smtClean="0">
                <a:latin typeface="+mn-lt"/>
                <a:cs typeface="Times New Roman" pitchFamily="18" charset="0"/>
              </a:rPr>
              <a:t> </a:t>
            </a:r>
            <a:r>
              <a:rPr lang="en-US" sz="1600" dirty="0" err="1" smtClean="0">
                <a:latin typeface="+mn-lt"/>
                <a:cs typeface="Times New Roman" pitchFamily="18" charset="0"/>
              </a:rPr>
              <a:t>trình</a:t>
            </a:r>
            <a:endParaRPr lang="en-US" sz="1600" dirty="0">
              <a:latin typeface="+mn-lt"/>
              <a:cs typeface="Times New Roman" pitchFamily="18" charset="0"/>
            </a:endParaRPr>
          </a:p>
        </p:txBody>
      </p:sp>
    </p:spTree>
    <p:extLst>
      <p:ext uri="{BB962C8B-B14F-4D97-AF65-F5344CB8AC3E}">
        <p14:creationId xmlns:p14="http://schemas.microsoft.com/office/powerpoint/2010/main" val="6750315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43</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3"/>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lịch</a:t>
            </a:r>
            <a:r>
              <a:rPr lang="en-US" sz="2000" dirty="0" smtClean="0">
                <a:latin typeface="+mn-lt"/>
                <a:cs typeface="Times New Roman" pitchFamily="18" charset="0"/>
              </a:rPr>
              <a:t> </a:t>
            </a:r>
            <a:r>
              <a:rPr lang="en-US" sz="2000" dirty="0" err="1" smtClean="0">
                <a:latin typeface="+mn-lt"/>
                <a:cs typeface="Times New Roman" pitchFamily="18" charset="0"/>
              </a:rPr>
              <a:t>trình</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Tuy </a:t>
            </a:r>
            <a:r>
              <a:rPr lang="vi-VN" sz="2000" dirty="0">
                <a:latin typeface="+mn-lt"/>
                <a:cs typeface="Times New Roman" pitchFamily="18" charset="0"/>
              </a:rPr>
              <a:t>nhiên, các sơ đồ này cũng có một số rủi ro</a:t>
            </a:r>
            <a:r>
              <a:rPr lang="vi-VN" sz="2000" dirty="0" smtClean="0">
                <a:latin typeface="+mn-lt"/>
                <a:cs typeface="Times New Roman" pitchFamily="18" charset="0"/>
              </a:rPr>
              <a:t>.</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a:cs typeface="Times New Roman" pitchFamily="18" charset="0"/>
              </a:rPr>
              <a:t>Thứ </a:t>
            </a:r>
            <a:r>
              <a:rPr lang="vi-VN" sz="2000" dirty="0" smtClean="0">
                <a:cs typeface="Times New Roman" pitchFamily="18" charset="0"/>
              </a:rPr>
              <a:t>nhất</a:t>
            </a:r>
            <a:r>
              <a:rPr lang="en-US" sz="2000" dirty="0" smtClean="0">
                <a:cs typeface="Times New Roman" pitchFamily="18" charset="0"/>
              </a:rPr>
              <a:t>: </a:t>
            </a:r>
            <a:r>
              <a:rPr lang="vi-VN" sz="2000" dirty="0" smtClean="0">
                <a:cs typeface="Times New Roman" pitchFamily="18" charset="0"/>
              </a:rPr>
              <a:t>việc </a:t>
            </a:r>
            <a:r>
              <a:rPr lang="vi-VN" sz="2000" dirty="0">
                <a:cs typeface="Times New Roman" pitchFamily="18" charset="0"/>
              </a:rPr>
              <a:t>cài đặt và </a:t>
            </a:r>
            <a:r>
              <a:rPr lang="vi-VN" sz="2000" dirty="0" smtClean="0">
                <a:cs typeface="Times New Roman" pitchFamily="18" charset="0"/>
              </a:rPr>
              <a:t>duy</a:t>
            </a:r>
            <a:r>
              <a:rPr lang="en-US" sz="2000" dirty="0" smtClean="0">
                <a:cs typeface="Times New Roman" pitchFamily="18" charset="0"/>
              </a:rPr>
              <a:t> </a:t>
            </a:r>
            <a:r>
              <a:rPr lang="vi-VN" sz="2000" dirty="0" smtClean="0">
                <a:cs typeface="Times New Roman" pitchFamily="18" charset="0"/>
              </a:rPr>
              <a:t>trì lịch trình bao gồm lưu lượng tín hiệu, đặc biệt khi đối mặt với mạng có cấu hình</a:t>
            </a:r>
            <a:r>
              <a:rPr lang="en-US" sz="2000" dirty="0" smtClean="0">
                <a:cs typeface="Times New Roman" pitchFamily="18" charset="0"/>
              </a:rPr>
              <a:t> </a:t>
            </a:r>
            <a:r>
              <a:rPr lang="vi-VN" sz="2000" dirty="0" smtClean="0">
                <a:cs typeface="Times New Roman" pitchFamily="18" charset="0"/>
              </a:rPr>
              <a:t>thay </a:t>
            </a:r>
            <a:r>
              <a:rPr lang="vi-VN" sz="2000" dirty="0">
                <a:cs typeface="Times New Roman" pitchFamily="18" charset="0"/>
              </a:rPr>
              <a:t>đổi. </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a:cs typeface="Times New Roman" pitchFamily="18" charset="0"/>
              </a:rPr>
              <a:t>Thứ </a:t>
            </a:r>
            <a:r>
              <a:rPr lang="vi-VN" sz="2000" dirty="0" smtClean="0">
                <a:cs typeface="Times New Roman" pitchFamily="18" charset="0"/>
              </a:rPr>
              <a:t>hai</a:t>
            </a:r>
            <a:r>
              <a:rPr lang="en-US" sz="2000" dirty="0" smtClean="0">
                <a:cs typeface="Times New Roman" pitchFamily="18" charset="0"/>
              </a:rPr>
              <a:t>: </a:t>
            </a:r>
            <a:r>
              <a:rPr lang="vi-VN" sz="2000" dirty="0" smtClean="0">
                <a:cs typeface="Times New Roman" pitchFamily="18" charset="0"/>
              </a:rPr>
              <a:t>nếu </a:t>
            </a:r>
            <a:r>
              <a:rPr lang="vi-VN" sz="2000" dirty="0">
                <a:cs typeface="Times New Roman" pitchFamily="18" charset="0"/>
              </a:rPr>
              <a:t>dùng biến thể </a:t>
            </a:r>
            <a:r>
              <a:rPr lang="vi-VN" sz="2000" dirty="0" smtClean="0">
                <a:cs typeface="Times New Roman" pitchFamily="18" charset="0"/>
              </a:rPr>
              <a:t>của </a:t>
            </a:r>
            <a:r>
              <a:rPr lang="vi-VN" sz="2000" dirty="0">
                <a:cs typeface="Times New Roman" pitchFamily="18" charset="0"/>
              </a:rPr>
              <a:t>TDMA, thời gian được </a:t>
            </a:r>
            <a:r>
              <a:rPr lang="en-US" sz="2000" dirty="0" smtClean="0">
                <a:cs typeface="Times New Roman" pitchFamily="18" charset="0"/>
              </a:rPr>
              <a:t>chia </a:t>
            </a:r>
            <a:r>
              <a:rPr lang="vi-VN" sz="2000" dirty="0" smtClean="0">
                <a:cs typeface="Times New Roman" pitchFamily="18" charset="0"/>
              </a:rPr>
              <a:t>thành </a:t>
            </a:r>
            <a:r>
              <a:rPr lang="vi-VN" sz="2000" dirty="0">
                <a:cs typeface="Times New Roman" pitchFamily="18" charset="0"/>
              </a:rPr>
              <a:t>các khe tương đối nhỏ, cả bộ </a:t>
            </a:r>
            <a:r>
              <a:rPr lang="vi-VN" sz="2000" dirty="0" smtClean="0">
                <a:cs typeface="Times New Roman" pitchFamily="18" charset="0"/>
              </a:rPr>
              <a:t>phát và bộ thu đều đồng ý với việc </a:t>
            </a:r>
            <a:r>
              <a:rPr lang="en-US" sz="2000" dirty="0" smtClean="0">
                <a:cs typeface="Times New Roman" pitchFamily="18" charset="0"/>
              </a:rPr>
              <a:t>chia </a:t>
            </a:r>
            <a:r>
              <a:rPr lang="vi-VN" sz="2000" dirty="0" smtClean="0">
                <a:cs typeface="Times New Roman" pitchFamily="18" charset="0"/>
              </a:rPr>
              <a:t>khe thời gian đó để có thể thực sự gặp nhau và tránh được việc chồng lên các khe thời gian khác, mà đây </a:t>
            </a:r>
            <a:r>
              <a:rPr lang="vi-VN" sz="2000" dirty="0">
                <a:cs typeface="Times New Roman" pitchFamily="18" charset="0"/>
              </a:rPr>
              <a:t>là lý do tạo ra các xung đột. Tuy nhiên, để duy trì đồng bộ thời </a:t>
            </a:r>
            <a:r>
              <a:rPr lang="vi-VN" sz="2000" dirty="0" smtClean="0">
                <a:cs typeface="Times New Roman" pitchFamily="18" charset="0"/>
              </a:rPr>
              <a:t>gian </a:t>
            </a:r>
            <a:r>
              <a:rPr lang="vi-VN" sz="2000" dirty="0">
                <a:cs typeface="Times New Roman" pitchFamily="18" charset="0"/>
              </a:rPr>
              <a:t>bao gồm cả </a:t>
            </a:r>
            <a:r>
              <a:rPr lang="vi-VN" sz="2000" dirty="0" smtClean="0">
                <a:cs typeface="Times New Roman" pitchFamily="18" charset="0"/>
              </a:rPr>
              <a:t>trư</a:t>
            </a:r>
            <a:r>
              <a:rPr lang="en-US" sz="2000" dirty="0" smtClean="0">
                <a:cs typeface="Times New Roman" pitchFamily="18" charset="0"/>
              </a:rPr>
              <a:t>ờ</a:t>
            </a:r>
            <a:r>
              <a:rPr lang="vi-VN" sz="2000" dirty="0" smtClean="0">
                <a:cs typeface="Times New Roman" pitchFamily="18" charset="0"/>
              </a:rPr>
              <a:t>ng </a:t>
            </a:r>
            <a:r>
              <a:rPr lang="vi-VN" sz="2000" dirty="0">
                <a:cs typeface="Times New Roman" pitchFamily="18" charset="0"/>
              </a:rPr>
              <a:t>hợp lưu lượng tín hiệu bị tăng lên là một việc khó. </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021144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điều</a:t>
            </a:r>
            <a:r>
              <a:rPr lang="en-US" sz="2800" dirty="0" smtClean="0">
                <a:latin typeface="+mn-lt"/>
                <a:cs typeface="Times New Roman" pitchFamily="18" charset="0"/>
              </a:rPr>
              <a:t> </a:t>
            </a:r>
            <a:r>
              <a:rPr lang="en-US" sz="2800" dirty="0" err="1" smtClean="0">
                <a:latin typeface="+mn-lt"/>
                <a:cs typeface="Times New Roman" pitchFamily="18" charset="0"/>
              </a:rPr>
              <a:t>khiển</a:t>
            </a:r>
            <a:r>
              <a:rPr lang="en-US" sz="2800" dirty="0" smtClean="0">
                <a:latin typeface="+mn-lt"/>
                <a:cs typeface="Times New Roman" pitchFamily="18" charset="0"/>
              </a:rPr>
              <a:t> </a:t>
            </a:r>
            <a:r>
              <a:rPr lang="en-US" sz="2800" dirty="0" err="1" smtClean="0">
                <a:latin typeface="+mn-lt"/>
                <a:cs typeface="Times New Roman" pitchFamily="18" charset="0"/>
              </a:rPr>
              <a:t>truy</a:t>
            </a:r>
            <a:r>
              <a:rPr lang="en-US" sz="2800" dirty="0" smtClean="0">
                <a:latin typeface="+mn-lt"/>
                <a:cs typeface="Times New Roman" pitchFamily="18" charset="0"/>
              </a:rPr>
              <a:t> </a:t>
            </a:r>
            <a:r>
              <a:rPr lang="en-US" sz="2800" dirty="0" err="1" smtClean="0">
                <a:latin typeface="+mn-lt"/>
                <a:cs typeface="Times New Roman" pitchFamily="18" charset="0"/>
              </a:rPr>
              <a:t>cập</a:t>
            </a:r>
            <a:r>
              <a:rPr lang="en-US" sz="2800" dirty="0" smtClean="0">
                <a:latin typeface="+mn-lt"/>
                <a:cs typeface="Times New Roman" pitchFamily="18" charset="0"/>
              </a:rPr>
              <a:t> </a:t>
            </a:r>
            <a:r>
              <a:rPr lang="en-US" sz="2800" dirty="0" err="1" smtClean="0">
                <a:latin typeface="+mn-lt"/>
                <a:cs typeface="Times New Roman" pitchFamily="18" charset="0"/>
              </a:rPr>
              <a:t>môi</a:t>
            </a:r>
            <a:r>
              <a:rPr lang="en-US" sz="2800" dirty="0" smtClean="0">
                <a:latin typeface="+mn-lt"/>
                <a:cs typeface="Times New Roman" pitchFamily="18" charset="0"/>
              </a:rPr>
              <a:t> </a:t>
            </a:r>
            <a:r>
              <a:rPr lang="en-US" sz="2800" dirty="0" err="1" smtClean="0">
                <a:latin typeface="+mn-lt"/>
                <a:cs typeface="Times New Roman" pitchFamily="18" charset="0"/>
              </a:rPr>
              <a:t>trường</a:t>
            </a:r>
            <a:r>
              <a:rPr lang="en-US" sz="2800" dirty="0" smtClean="0">
                <a:latin typeface="+mn-lt"/>
                <a:cs typeface="Times New Roman" pitchFamily="18" charset="0"/>
              </a:rPr>
              <a:t> </a:t>
            </a:r>
            <a:r>
              <a:rPr lang="en-US" sz="2800" dirty="0" err="1" smtClean="0">
                <a:latin typeface="+mn-lt"/>
                <a:cs typeface="Times New Roman" pitchFamily="18" charset="0"/>
              </a:rPr>
              <a:t>truyền</a:t>
            </a:r>
            <a:r>
              <a:rPr lang="en-US" sz="2800" dirty="0" smtClean="0">
                <a:latin typeface="+mn-lt"/>
                <a:cs typeface="Times New Roman" pitchFamily="18" charset="0"/>
              </a:rPr>
              <a:t> </a:t>
            </a:r>
            <a:r>
              <a:rPr lang="en-US" sz="2800" dirty="0" err="1" smtClean="0">
                <a:latin typeface="+mn-lt"/>
                <a:cs typeface="Times New Roman" pitchFamily="18" charset="0"/>
              </a:rPr>
              <a:t>dẫn</a:t>
            </a:r>
            <a:r>
              <a:rPr lang="en-US" sz="2800" dirty="0" smtClean="0">
                <a:latin typeface="+mn-lt"/>
                <a:cs typeface="Times New Roman" pitchFamily="18" charset="0"/>
              </a:rPr>
              <a:t> (MAC)</a:t>
            </a:r>
            <a:endParaRPr lang="en-US" sz="2800" dirty="0">
              <a:latin typeface="+mn-lt"/>
              <a:cs typeface="Times New Roman" pitchFamily="18" charset="0"/>
            </a:endParaRPr>
          </a:p>
          <a:p>
            <a:pPr marL="457200" indent="-457200" algn="just" eaLnBrk="1" hangingPunct="1">
              <a:spcBef>
                <a:spcPct val="20000"/>
              </a:spcBef>
              <a:buSzPct val="80000"/>
              <a:buFont typeface="+mj-lt"/>
              <a:buAutoNum type="alphaLcPeriod" startAt="3"/>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lịch</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(TDMA)</a:t>
            </a:r>
            <a:endParaRPr lang="vi-VN"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Thứ ba</a:t>
            </a:r>
            <a:r>
              <a:rPr lang="en-US" sz="2000" dirty="0" smtClean="0">
                <a:latin typeface="+mn-lt"/>
                <a:cs typeface="Times New Roman" pitchFamily="18" charset="0"/>
              </a:rPr>
              <a:t>: </a:t>
            </a:r>
            <a:r>
              <a:rPr lang="vi-VN" sz="2000" dirty="0" smtClean="0">
                <a:latin typeface="+mn-lt"/>
                <a:cs typeface="Times New Roman" pitchFamily="18" charset="0"/>
              </a:rPr>
              <a:t>lịch </a:t>
            </a:r>
            <a:r>
              <a:rPr lang="vi-VN" sz="2000" dirty="0">
                <a:latin typeface="+mn-lt"/>
                <a:cs typeface="Times New Roman" pitchFamily="18" charset="0"/>
              </a:rPr>
              <a:t>trình đó không dễ thích nghi với các tải khác nhau trong một khoảng thời gian nhỏ. </a:t>
            </a:r>
            <a:r>
              <a:rPr lang="en-US" sz="2000" dirty="0" err="1" smtClean="0">
                <a:latin typeface="+mn-lt"/>
                <a:cs typeface="Times New Roman" pitchFamily="18" charset="0"/>
              </a:rPr>
              <a:t>Đặc</a:t>
            </a:r>
            <a:r>
              <a:rPr lang="vi-VN" sz="2000" dirty="0" smtClean="0">
                <a:latin typeface="+mn-lt"/>
                <a:cs typeface="Times New Roman" pitchFamily="18" charset="0"/>
              </a:rPr>
              <a:t> </a:t>
            </a:r>
            <a:r>
              <a:rPr lang="vi-VN" sz="2000" dirty="0">
                <a:latin typeface="+mn-lt"/>
                <a:cs typeface="Times New Roman" pitchFamily="18" charset="0"/>
              </a:rPr>
              <a:t>biệt, trong TDMA rất khó nhường các khe thời gian không sử dụng cho các nút lân cận nó. </a:t>
            </a:r>
            <a:r>
              <a:rPr lang="vi-VN" sz="2000" dirty="0" smtClean="0">
                <a:latin typeface="+mn-lt"/>
                <a:cs typeface="Times New Roman" pitchFamily="18" charset="0"/>
              </a:rPr>
              <a:t>Như</a:t>
            </a:r>
            <a:r>
              <a:rPr lang="en-US" sz="2000" dirty="0">
                <a:latin typeface="+mn-lt"/>
                <a:cs typeface="Times New Roman" pitchFamily="18" charset="0"/>
              </a:rPr>
              <a:t>ợ</a:t>
            </a:r>
            <a:r>
              <a:rPr lang="vi-VN" sz="2000" dirty="0" smtClean="0">
                <a:latin typeface="+mn-lt"/>
                <a:cs typeface="Times New Roman" pitchFamily="18" charset="0"/>
              </a:rPr>
              <a:t>c </a:t>
            </a:r>
            <a:r>
              <a:rPr lang="vi-VN" sz="2000" dirty="0">
                <a:latin typeface="+mn-lt"/>
                <a:cs typeface="Times New Roman" pitchFamily="18" charset="0"/>
              </a:rPr>
              <a:t>điểm tiếp theo là lịch trình của nút (có thể là cả của các nút lân cận nó) có thể yêu cầu nhiều mà bộ nhô mà đây lại là tài nguyên khan hiếm trong một số thiết kế nút cảm biến.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Cuối cùng</a:t>
            </a:r>
            <a:r>
              <a:rPr lang="en-US" sz="2000" dirty="0" smtClean="0">
                <a:latin typeface="+mn-lt"/>
                <a:cs typeface="Times New Roman" pitchFamily="18" charset="0"/>
              </a:rPr>
              <a:t>: </a:t>
            </a:r>
            <a:r>
              <a:rPr lang="vi-VN" sz="2000" dirty="0" smtClean="0">
                <a:latin typeface="+mn-lt"/>
                <a:cs typeface="Times New Roman" pitchFamily="18" charset="0"/>
              </a:rPr>
              <a:t>việc </a:t>
            </a:r>
            <a:r>
              <a:rPr lang="vi-VN" sz="2000" dirty="0">
                <a:latin typeface="+mn-lt"/>
                <a:cs typeface="Times New Roman" pitchFamily="18" charset="0"/>
              </a:rPr>
              <a:t>ấn định phân bố các sơ đổ TDMA không có xung đột thực sự là một vấn đề khó.</a:t>
            </a:r>
            <a:endParaRPr lang="en-US" sz="2000" dirty="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4379485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45</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5626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liên</a:t>
            </a:r>
            <a:r>
              <a:rPr lang="en-US" sz="2800" dirty="0" smtClean="0">
                <a:latin typeface="+mn-lt"/>
                <a:cs typeface="Times New Roman" pitchFamily="18" charset="0"/>
              </a:rPr>
              <a:t> </a:t>
            </a: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smtClean="0">
                <a:latin typeface="+mn-lt"/>
                <a:cs typeface="Times New Roman" pitchFamily="18" charset="0"/>
              </a:rPr>
              <a:t>liệu</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a:t>
            </a:r>
            <a:endParaRPr lang="vi-VN" sz="2000" dirty="0" smtClean="0">
              <a:latin typeface="+mn-lt"/>
              <a:cs typeface="Times New Roman" pitchFamily="18" charset="0"/>
            </a:endParaRPr>
          </a:p>
          <a:p>
            <a:pPr marL="342900" lvl="1" indent="-342900" algn="just" eaLnBrk="1" hangingPunct="1">
              <a:spcBef>
                <a:spcPct val="20000"/>
              </a:spcBef>
              <a:buSzPct val="75000"/>
              <a:buFont typeface="Arial" panose="020B0604020202020204" pitchFamily="34" charset="0"/>
              <a:buChar char="−"/>
              <a:defRPr/>
            </a:pPr>
            <a:r>
              <a:rPr lang="en-US" sz="2000" dirty="0" err="1">
                <a:latin typeface="+mn-lt"/>
                <a:cs typeface="Times New Roman" pitchFamily="18" charset="0"/>
              </a:rPr>
              <a:t>T</a:t>
            </a:r>
            <a:r>
              <a:rPr lang="en-US" sz="2000" dirty="0" err="1" smtClean="0">
                <a:latin typeface="+mn-lt"/>
                <a:cs typeface="Times New Roman" pitchFamily="18" charset="0"/>
              </a:rPr>
              <a:t>ạo</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tin</a:t>
            </a:r>
            <a:r>
              <a:rPr lang="en-US" sz="2000" dirty="0" smtClean="0">
                <a:latin typeface="+mn-lt"/>
                <a:cs typeface="Times New Roman" pitchFamily="18" charset="0"/>
              </a:rPr>
              <a:t> </a:t>
            </a:r>
            <a:r>
              <a:rPr lang="en-US" sz="2000" dirty="0" err="1" smtClean="0">
                <a:latin typeface="+mn-lt"/>
                <a:cs typeface="Times New Roman" pitchFamily="18" charset="0"/>
              </a:rPr>
              <a:t>cậy</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tin </a:t>
            </a:r>
            <a:r>
              <a:rPr lang="en-US" sz="2000" dirty="0" err="1" smtClean="0">
                <a:latin typeface="+mn-lt"/>
                <a:cs typeface="Times New Roman" pitchFamily="18" charset="0"/>
              </a:rPr>
              <a:t>giữa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lân</a:t>
            </a:r>
            <a:r>
              <a:rPr lang="en-US" sz="2000" dirty="0" smtClean="0">
                <a:latin typeface="+mn-lt"/>
                <a:cs typeface="Times New Roman" pitchFamily="18" charset="0"/>
              </a:rPr>
              <a:t> </a:t>
            </a:r>
            <a:r>
              <a:rPr lang="en-US" sz="2000" dirty="0" err="1" smtClean="0">
                <a:latin typeface="+mn-lt"/>
                <a:cs typeface="Times New Roman" pitchFamily="18" charset="0"/>
              </a:rPr>
              <a:t>cận</a:t>
            </a:r>
            <a:r>
              <a:rPr lang="en-US" sz="2000" dirty="0" smtClean="0">
                <a:latin typeface="+mn-lt"/>
                <a:cs typeface="Times New Roman" pitchFamily="18" charset="0"/>
              </a:rPr>
              <a:t> </a:t>
            </a:r>
            <a:r>
              <a:rPr lang="en-US" sz="2000" dirty="0" err="1" smtClean="0">
                <a:latin typeface="+mn-lt"/>
                <a:cs typeface="Times New Roman" pitchFamily="18" charset="0"/>
              </a:rPr>
              <a:t>cùng</a:t>
            </a:r>
            <a:r>
              <a:rPr lang="en-US" sz="2000" dirty="0" smtClean="0">
                <a:latin typeface="+mn-lt"/>
                <a:cs typeface="Times New Roman" pitchFamily="18" charset="0"/>
              </a:rPr>
              <a:t> </a:t>
            </a:r>
            <a:r>
              <a:rPr lang="en-US" sz="2000" dirty="0" err="1" smtClean="0">
                <a:latin typeface="+mn-lt"/>
                <a:cs typeface="Times New Roman" pitchFamily="18" charset="0"/>
              </a:rPr>
              <a:t>nằm</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dải</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a:cs typeface="Times New Roman" pitchFamily="18" charset="0"/>
              </a:rPr>
              <a:t>c</a:t>
            </a:r>
            <a:r>
              <a:rPr lang="en-US" sz="2000" dirty="0" err="1" smtClean="0">
                <a:cs typeface="Times New Roman" pitchFamily="18" charset="0"/>
              </a:rPr>
              <a:t>hịu</a:t>
            </a:r>
            <a:r>
              <a:rPr lang="en-US" sz="2000" dirty="0" smtClean="0">
                <a:cs typeface="Times New Roman" pitchFamily="18" charset="0"/>
              </a:rPr>
              <a:t> </a:t>
            </a:r>
            <a:r>
              <a:rPr lang="en-US" sz="2000" dirty="0" err="1">
                <a:cs typeface="Times New Roman" pitchFamily="18" charset="0"/>
              </a:rPr>
              <a:t>trách</a:t>
            </a:r>
            <a:r>
              <a:rPr lang="en-US" sz="2000" dirty="0">
                <a:cs typeface="Times New Roman" pitchFamily="18" charset="0"/>
              </a:rPr>
              <a:t> </a:t>
            </a:r>
            <a:r>
              <a:rPr lang="en-US" sz="2000" dirty="0" err="1">
                <a:cs typeface="Times New Roman" pitchFamily="18" charset="0"/>
              </a:rPr>
              <a:t>nhiệm</a:t>
            </a:r>
            <a:r>
              <a:rPr lang="en-US" sz="2000" dirty="0">
                <a:cs typeface="Times New Roman" pitchFamily="18" charset="0"/>
              </a:rPr>
              <a:t> </a:t>
            </a:r>
            <a:r>
              <a:rPr lang="en-US" sz="2000" dirty="0" err="1" smtClean="0">
                <a:cs typeface="Times New Roman" pitchFamily="18" charset="0"/>
              </a:rPr>
              <a:t>việc</a:t>
            </a:r>
            <a:r>
              <a:rPr lang="en-US" sz="2000" dirty="0" smtClean="0">
                <a:cs typeface="Times New Roman" pitchFamily="18" charset="0"/>
              </a:rPr>
              <a:t> </a:t>
            </a:r>
            <a:r>
              <a:rPr lang="en-US" sz="2000" dirty="0" err="1">
                <a:cs typeface="Times New Roman" pitchFamily="18" charset="0"/>
              </a:rPr>
              <a:t>ghép</a:t>
            </a:r>
            <a:r>
              <a:rPr lang="en-US" sz="2000" dirty="0">
                <a:cs typeface="Times New Roman" pitchFamily="18" charset="0"/>
              </a:rPr>
              <a:t> </a:t>
            </a:r>
            <a:r>
              <a:rPr lang="en-US" sz="2000" dirty="0" err="1" smtClean="0">
                <a:cs typeface="Times New Roman" pitchFamily="18" charset="0"/>
              </a:rPr>
              <a:t>kênh</a:t>
            </a:r>
            <a:r>
              <a:rPr lang="en-US" sz="2000" dirty="0" smtClean="0">
                <a:cs typeface="Times New Roman" pitchFamily="18" charset="0"/>
              </a:rPr>
              <a:t> </a:t>
            </a:r>
            <a:r>
              <a:rPr lang="en-US" sz="2000" dirty="0" err="1">
                <a:cs typeface="Times New Roman" pitchFamily="18" charset="0"/>
              </a:rPr>
              <a:t>dữ</a:t>
            </a:r>
            <a:r>
              <a:rPr lang="en-US" sz="2000" dirty="0">
                <a:cs typeface="Times New Roman" pitchFamily="18" charset="0"/>
              </a:rPr>
              <a:t> </a:t>
            </a:r>
            <a:r>
              <a:rPr lang="en-US" sz="2000" dirty="0" err="1">
                <a:cs typeface="Times New Roman" pitchFamily="18" charset="0"/>
              </a:rPr>
              <a:t>liệu</a:t>
            </a:r>
            <a:r>
              <a:rPr lang="en-US" sz="2000" dirty="0">
                <a:cs typeface="Times New Roman" pitchFamily="18" charset="0"/>
              </a:rPr>
              <a:t>, </a:t>
            </a:r>
            <a:r>
              <a:rPr lang="en-US" sz="2000" dirty="0" err="1">
                <a:cs typeface="Times New Roman" pitchFamily="18" charset="0"/>
              </a:rPr>
              <a:t>phát</a:t>
            </a:r>
            <a:r>
              <a:rPr lang="en-US" sz="2000" dirty="0">
                <a:cs typeface="Times New Roman" pitchFamily="18" charset="0"/>
              </a:rPr>
              <a:t> </a:t>
            </a:r>
            <a:r>
              <a:rPr lang="en-US" sz="2000" dirty="0" err="1">
                <a:cs typeface="Times New Roman" pitchFamily="18" charset="0"/>
              </a:rPr>
              <a:t>hiện</a:t>
            </a:r>
            <a:r>
              <a:rPr lang="en-US" sz="2000" dirty="0">
                <a:cs typeface="Times New Roman" pitchFamily="18" charset="0"/>
              </a:rPr>
              <a:t> </a:t>
            </a:r>
            <a:r>
              <a:rPr lang="en-US" sz="2000" dirty="0" err="1">
                <a:cs typeface="Times New Roman" pitchFamily="18" charset="0"/>
              </a:rPr>
              <a:t>khung</a:t>
            </a:r>
            <a:r>
              <a:rPr lang="en-US" sz="2000" dirty="0">
                <a:cs typeface="Times New Roman" pitchFamily="18" charset="0"/>
              </a:rPr>
              <a:t> </a:t>
            </a:r>
            <a:r>
              <a:rPr lang="en-US" sz="2000" dirty="0" err="1">
                <a:cs typeface="Times New Roman" pitchFamily="18" charset="0"/>
              </a:rPr>
              <a:t>dữ</a:t>
            </a:r>
            <a:r>
              <a:rPr lang="en-US" sz="2000" dirty="0">
                <a:cs typeface="Times New Roman" pitchFamily="18" charset="0"/>
              </a:rPr>
              <a:t> </a:t>
            </a:r>
            <a:r>
              <a:rPr lang="en-US" sz="2000" dirty="0" err="1">
                <a:cs typeface="Times New Roman" pitchFamily="18" charset="0"/>
              </a:rPr>
              <a:t>liệu</a:t>
            </a:r>
            <a:r>
              <a:rPr lang="en-US" sz="2000" dirty="0">
                <a:cs typeface="Times New Roman" pitchFamily="18" charset="0"/>
              </a:rPr>
              <a:t>, </a:t>
            </a:r>
            <a:r>
              <a:rPr lang="en-US" sz="2000" dirty="0" err="1">
                <a:cs typeface="Times New Roman" pitchFamily="18" charset="0"/>
              </a:rPr>
              <a:t>điều</a:t>
            </a:r>
            <a:r>
              <a:rPr lang="en-US" sz="2000" dirty="0">
                <a:cs typeface="Times New Roman" pitchFamily="18" charset="0"/>
              </a:rPr>
              <a:t> </a:t>
            </a:r>
            <a:r>
              <a:rPr lang="en-US" sz="2000" dirty="0" err="1">
                <a:cs typeface="Times New Roman" pitchFamily="18" charset="0"/>
              </a:rPr>
              <a:t>khiễn</a:t>
            </a:r>
            <a:r>
              <a:rPr lang="en-US" sz="2000" dirty="0">
                <a:cs typeface="Times New Roman" pitchFamily="18" charset="0"/>
              </a:rPr>
              <a:t> </a:t>
            </a:r>
            <a:r>
              <a:rPr lang="en-US" sz="2000" dirty="0" err="1">
                <a:cs typeface="Times New Roman" pitchFamily="18" charset="0"/>
              </a:rPr>
              <a:t>lỗi</a:t>
            </a:r>
            <a:r>
              <a:rPr lang="en-US" sz="2000" dirty="0">
                <a:cs typeface="Times New Roman" pitchFamily="18" charset="0"/>
              </a:rPr>
              <a:t> </a:t>
            </a:r>
            <a:r>
              <a:rPr lang="en-US" sz="2000" dirty="0" err="1">
                <a:cs typeface="Times New Roman" pitchFamily="18" charset="0"/>
              </a:rPr>
              <a:t>và</a:t>
            </a:r>
            <a:r>
              <a:rPr lang="en-US" sz="2000" dirty="0">
                <a:cs typeface="Times New Roman" pitchFamily="18" charset="0"/>
              </a:rPr>
              <a:t> </a:t>
            </a:r>
            <a:r>
              <a:rPr lang="en-US" sz="2000" dirty="0" err="1">
                <a:cs typeface="Times New Roman" pitchFamily="18" charset="0"/>
              </a:rPr>
              <a:t>truy</a:t>
            </a:r>
            <a:r>
              <a:rPr lang="en-US" sz="2000" dirty="0">
                <a:cs typeface="Times New Roman" pitchFamily="18" charset="0"/>
              </a:rPr>
              <a:t> </a:t>
            </a:r>
            <a:r>
              <a:rPr lang="en-US" sz="2000" dirty="0" err="1">
                <a:cs typeface="Times New Roman" pitchFamily="18" charset="0"/>
              </a:rPr>
              <a:t>cập</a:t>
            </a:r>
            <a:r>
              <a:rPr lang="en-US" sz="2000" dirty="0">
                <a:cs typeface="Times New Roman" pitchFamily="18" charset="0"/>
              </a:rPr>
              <a:t> </a:t>
            </a:r>
            <a:r>
              <a:rPr lang="en-US" sz="2000" dirty="0" err="1">
                <a:cs typeface="Times New Roman" pitchFamily="18" charset="0"/>
              </a:rPr>
              <a:t>môi</a:t>
            </a:r>
            <a:r>
              <a:rPr lang="en-US" sz="2000" dirty="0">
                <a:cs typeface="Times New Roman" pitchFamily="18" charset="0"/>
              </a:rPr>
              <a:t> </a:t>
            </a:r>
            <a:r>
              <a:rPr lang="en-US" sz="2000" dirty="0" err="1">
                <a:cs typeface="Times New Roman" pitchFamily="18" charset="0"/>
              </a:rPr>
              <a:t>trường</a:t>
            </a:r>
            <a:r>
              <a:rPr lang="en-US" sz="2000" dirty="0" smtClean="0">
                <a:cs typeface="Times New Roman" pitchFamily="18" charset="0"/>
              </a:rPr>
              <a:t>.</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Lớp</a:t>
            </a:r>
            <a:r>
              <a:rPr lang="en-US" sz="2000" dirty="0">
                <a:cs typeface="Times New Roman" pitchFamily="18" charset="0"/>
              </a:rPr>
              <a:t> </a:t>
            </a:r>
            <a:r>
              <a:rPr lang="en-US" sz="2000" dirty="0" err="1">
                <a:cs typeface="Times New Roman" pitchFamily="18" charset="0"/>
              </a:rPr>
              <a:t>điều</a:t>
            </a:r>
            <a:r>
              <a:rPr lang="en-US" sz="2000" dirty="0">
                <a:cs typeface="Times New Roman" pitchFamily="18" charset="0"/>
              </a:rPr>
              <a:t> </a:t>
            </a:r>
            <a:r>
              <a:rPr lang="en-US" sz="2000" dirty="0" err="1">
                <a:cs typeface="Times New Roman" pitchFamily="18" charset="0"/>
              </a:rPr>
              <a:t>khiển</a:t>
            </a:r>
            <a:r>
              <a:rPr lang="en-US" sz="2000" dirty="0">
                <a:cs typeface="Times New Roman" pitchFamily="18" charset="0"/>
              </a:rPr>
              <a:t> </a:t>
            </a:r>
            <a:r>
              <a:rPr lang="en-US" sz="2000" dirty="0" err="1">
                <a:cs typeface="Times New Roman" pitchFamily="18" charset="0"/>
              </a:rPr>
              <a:t>liên</a:t>
            </a:r>
            <a:r>
              <a:rPr lang="en-US" sz="2000" dirty="0">
                <a:cs typeface="Times New Roman" pitchFamily="18" charset="0"/>
              </a:rPr>
              <a:t> </a:t>
            </a:r>
            <a:r>
              <a:rPr lang="en-US" sz="2000" dirty="0" err="1">
                <a:cs typeface="Times New Roman" pitchFamily="18" charset="0"/>
              </a:rPr>
              <a:t>kết</a:t>
            </a:r>
            <a:r>
              <a:rPr lang="en-US" sz="2000" dirty="0">
                <a:cs typeface="Times New Roman" pitchFamily="18" charset="0"/>
              </a:rPr>
              <a:t> logic LLC</a:t>
            </a: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Điều</a:t>
            </a:r>
            <a:r>
              <a:rPr lang="en-US" sz="2000" dirty="0">
                <a:cs typeface="Times New Roman" pitchFamily="18" charset="0"/>
              </a:rPr>
              <a:t> </a:t>
            </a:r>
            <a:r>
              <a:rPr lang="en-US" sz="2000" dirty="0" err="1">
                <a:cs typeface="Times New Roman" pitchFamily="18" charset="0"/>
              </a:rPr>
              <a:t>khiển</a:t>
            </a:r>
            <a:r>
              <a:rPr lang="en-US" sz="2000" dirty="0">
                <a:cs typeface="Times New Roman" pitchFamily="18" charset="0"/>
              </a:rPr>
              <a:t> </a:t>
            </a:r>
            <a:r>
              <a:rPr lang="en-US" sz="2000" dirty="0" err="1" smtClean="0">
                <a:cs typeface="Times New Roman" pitchFamily="18" charset="0"/>
              </a:rPr>
              <a:t>lỗi</a:t>
            </a:r>
            <a:endParaRPr lang="en-US" sz="2000" dirty="0" smtClean="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Phân</a:t>
            </a:r>
            <a:r>
              <a:rPr lang="en-US" sz="2000" dirty="0" smtClean="0">
                <a:cs typeface="Times New Roman" pitchFamily="18" charset="0"/>
              </a:rPr>
              <a:t> </a:t>
            </a:r>
            <a:r>
              <a:rPr lang="en-US" sz="2000" dirty="0" err="1" smtClean="0">
                <a:cs typeface="Times New Roman" pitchFamily="18" charset="0"/>
              </a:rPr>
              <a:t>khung</a:t>
            </a:r>
            <a:r>
              <a:rPr lang="en-US" sz="2000" dirty="0" smtClean="0">
                <a:cs typeface="Times New Roman" pitchFamily="18" charset="0"/>
              </a:rPr>
              <a:t> – </a:t>
            </a:r>
            <a:r>
              <a:rPr lang="en-US" sz="2000" dirty="0" err="1" smtClean="0">
                <a:cs typeface="Times New Roman" pitchFamily="18" charset="0"/>
              </a:rPr>
              <a:t>lập</a:t>
            </a:r>
            <a:r>
              <a:rPr lang="en-US" sz="2000" dirty="0" smtClean="0">
                <a:cs typeface="Times New Roman" pitchFamily="18" charset="0"/>
              </a:rPr>
              <a:t> </a:t>
            </a:r>
            <a:r>
              <a:rPr lang="en-US" sz="2000" dirty="0" err="1" smtClean="0">
                <a:cs typeface="Times New Roman" pitchFamily="18" charset="0"/>
              </a:rPr>
              <a:t>khung</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Quản</a:t>
            </a:r>
            <a:r>
              <a:rPr lang="en-US" sz="2000" dirty="0" smtClean="0">
                <a:cs typeface="Times New Roman" pitchFamily="18" charset="0"/>
              </a:rPr>
              <a:t> </a:t>
            </a:r>
            <a:r>
              <a:rPr lang="en-US" sz="2000" dirty="0" err="1">
                <a:cs typeface="Times New Roman" pitchFamily="18" charset="0"/>
              </a:rPr>
              <a:t>lý</a:t>
            </a:r>
            <a:r>
              <a:rPr lang="en-US" sz="2000" dirty="0">
                <a:cs typeface="Times New Roman" pitchFamily="18" charset="0"/>
              </a:rPr>
              <a:t> </a:t>
            </a:r>
            <a:r>
              <a:rPr lang="en-US" sz="2000" dirty="0" err="1">
                <a:cs typeface="Times New Roman" pitchFamily="18" charset="0"/>
              </a:rPr>
              <a:t>kết</a:t>
            </a:r>
            <a:r>
              <a:rPr lang="en-US" sz="2000" dirty="0">
                <a:cs typeface="Times New Roman" pitchFamily="18" charset="0"/>
              </a:rPr>
              <a:t> </a:t>
            </a:r>
            <a:r>
              <a:rPr lang="en-US" sz="2000" dirty="0" err="1" smtClean="0">
                <a:cs typeface="Times New Roman" pitchFamily="18" charset="0"/>
              </a:rPr>
              <a:t>nối</a:t>
            </a:r>
            <a:r>
              <a:rPr lang="en-US" sz="2000" dirty="0" smtClean="0">
                <a:cs typeface="Times New Roman" pitchFamily="18" charset="0"/>
              </a:rPr>
              <a:t> – </a:t>
            </a:r>
            <a:r>
              <a:rPr lang="en-US" sz="2000" dirty="0" err="1" smtClean="0">
                <a:cs typeface="Times New Roman" pitchFamily="18" charset="0"/>
              </a:rPr>
              <a:t>quản</a:t>
            </a:r>
            <a:r>
              <a:rPr lang="en-US" sz="2000" dirty="0" smtClean="0">
                <a:cs typeface="Times New Roman" pitchFamily="18" charset="0"/>
              </a:rPr>
              <a:t> </a:t>
            </a:r>
            <a:r>
              <a:rPr lang="en-US" sz="2000" dirty="0" err="1" smtClean="0">
                <a:cs typeface="Times New Roman" pitchFamily="18" charset="0"/>
              </a:rPr>
              <a:t>lý</a:t>
            </a:r>
            <a:r>
              <a:rPr lang="en-US" sz="2000" dirty="0" smtClean="0">
                <a:cs typeface="Times New Roman" pitchFamily="18" charset="0"/>
              </a:rPr>
              <a:t> </a:t>
            </a:r>
            <a:r>
              <a:rPr lang="en-US" sz="2000" dirty="0" err="1" smtClean="0">
                <a:cs typeface="Times New Roman" pitchFamily="18" charset="0"/>
              </a:rPr>
              <a:t>liên</a:t>
            </a:r>
            <a:r>
              <a:rPr lang="en-US" sz="2000" dirty="0" smtClean="0">
                <a:cs typeface="Times New Roman" pitchFamily="18" charset="0"/>
              </a:rPr>
              <a:t> </a:t>
            </a:r>
            <a:r>
              <a:rPr lang="en-US" sz="2000" dirty="0" err="1" smtClean="0">
                <a:cs typeface="Times New Roman" pitchFamily="18" charset="0"/>
              </a:rPr>
              <a:t>kết</a:t>
            </a:r>
            <a:endParaRPr lang="en-US" sz="2000" dirty="0" smtClean="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Điều</a:t>
            </a:r>
            <a:r>
              <a:rPr lang="en-US" sz="2000" dirty="0">
                <a:cs typeface="Times New Roman" pitchFamily="18" charset="0"/>
              </a:rPr>
              <a:t> </a:t>
            </a:r>
            <a:r>
              <a:rPr lang="en-US" sz="2000" dirty="0" err="1">
                <a:cs typeface="Times New Roman" pitchFamily="18" charset="0"/>
              </a:rPr>
              <a:t>khiển</a:t>
            </a:r>
            <a:r>
              <a:rPr lang="en-US" sz="2000" dirty="0">
                <a:cs typeface="Times New Roman" pitchFamily="18" charset="0"/>
              </a:rPr>
              <a:t> </a:t>
            </a:r>
            <a:r>
              <a:rPr lang="en-US" sz="2000" dirty="0" err="1">
                <a:cs typeface="Times New Roman" pitchFamily="18" charset="0"/>
              </a:rPr>
              <a:t>đồng</a:t>
            </a:r>
            <a:r>
              <a:rPr lang="en-US" sz="2000" dirty="0">
                <a:cs typeface="Times New Roman" pitchFamily="18" charset="0"/>
              </a:rPr>
              <a:t> </a:t>
            </a:r>
            <a:r>
              <a:rPr lang="en-US" sz="2000" dirty="0" err="1" smtClean="0">
                <a:cs typeface="Times New Roman" pitchFamily="18" charset="0"/>
              </a:rPr>
              <a:t>bộ</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Lớp</a:t>
            </a:r>
            <a:r>
              <a:rPr lang="en-US" sz="2000" dirty="0" smtClean="0">
                <a:cs typeface="Times New Roman" pitchFamily="18" charset="0"/>
              </a:rPr>
              <a:t> </a:t>
            </a:r>
            <a:r>
              <a:rPr lang="en-US" sz="2000" dirty="0" err="1">
                <a:cs typeface="Times New Roman" pitchFamily="18" charset="0"/>
              </a:rPr>
              <a:t>điều</a:t>
            </a:r>
            <a:r>
              <a:rPr lang="en-US" sz="2000" dirty="0">
                <a:cs typeface="Times New Roman" pitchFamily="18" charset="0"/>
              </a:rPr>
              <a:t> </a:t>
            </a:r>
            <a:r>
              <a:rPr lang="en-US" sz="2000" dirty="0" err="1">
                <a:cs typeface="Times New Roman" pitchFamily="18" charset="0"/>
              </a:rPr>
              <a:t>khiển</a:t>
            </a:r>
            <a:r>
              <a:rPr lang="en-US" sz="2000" dirty="0">
                <a:cs typeface="Times New Roman" pitchFamily="18" charset="0"/>
              </a:rPr>
              <a:t> </a:t>
            </a:r>
            <a:r>
              <a:rPr lang="en-US" sz="2000" dirty="0" err="1">
                <a:cs typeface="Times New Roman" pitchFamily="18" charset="0"/>
              </a:rPr>
              <a:t>truy</a:t>
            </a:r>
            <a:r>
              <a:rPr lang="en-US" sz="2000" dirty="0">
                <a:cs typeface="Times New Roman" pitchFamily="18" charset="0"/>
              </a:rPr>
              <a:t> </a:t>
            </a:r>
            <a:r>
              <a:rPr lang="en-US" sz="2000" dirty="0" err="1">
                <a:cs typeface="Times New Roman" pitchFamily="18" charset="0"/>
              </a:rPr>
              <a:t>nhập</a:t>
            </a:r>
            <a:r>
              <a:rPr lang="en-US" sz="2000" dirty="0">
                <a:cs typeface="Times New Roman" pitchFamily="18" charset="0"/>
              </a:rPr>
              <a:t> </a:t>
            </a:r>
            <a:r>
              <a:rPr lang="en-US" sz="2000" dirty="0" err="1">
                <a:cs typeface="Times New Roman" pitchFamily="18" charset="0"/>
              </a:rPr>
              <a:t>môi</a:t>
            </a:r>
            <a:r>
              <a:rPr lang="en-US" sz="2000" dirty="0">
                <a:cs typeface="Times New Roman" pitchFamily="18" charset="0"/>
              </a:rPr>
              <a:t> </a:t>
            </a:r>
            <a:r>
              <a:rPr lang="en-US" sz="2000" dirty="0" err="1">
                <a:cs typeface="Times New Roman" pitchFamily="18" charset="0"/>
              </a:rPr>
              <a:t>trường</a:t>
            </a:r>
            <a:r>
              <a:rPr lang="en-US" sz="2000" dirty="0">
                <a:cs typeface="Times New Roman" pitchFamily="18" charset="0"/>
              </a:rPr>
              <a:t> </a:t>
            </a:r>
            <a:r>
              <a:rPr lang="en-US" sz="2000" dirty="0" err="1">
                <a:cs typeface="Times New Roman" pitchFamily="18" charset="0"/>
              </a:rPr>
              <a:t>truyền</a:t>
            </a:r>
            <a:r>
              <a:rPr lang="en-US" sz="2000" dirty="0">
                <a:cs typeface="Times New Roman" pitchFamily="18" charset="0"/>
              </a:rPr>
              <a:t> </a:t>
            </a:r>
            <a:r>
              <a:rPr lang="en-US" sz="2000" dirty="0" err="1">
                <a:cs typeface="Times New Roman" pitchFamily="18" charset="0"/>
              </a:rPr>
              <a:t>dẫn</a:t>
            </a:r>
            <a:r>
              <a:rPr lang="en-US" sz="2000" dirty="0">
                <a:cs typeface="Times New Roman" pitchFamily="18" charset="0"/>
              </a:rPr>
              <a:t> MAC</a:t>
            </a: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Điều</a:t>
            </a:r>
            <a:r>
              <a:rPr lang="en-US" sz="2000" dirty="0">
                <a:cs typeface="Times New Roman" pitchFamily="18" charset="0"/>
              </a:rPr>
              <a:t> </a:t>
            </a:r>
            <a:r>
              <a:rPr lang="en-US" sz="2000" dirty="0" err="1">
                <a:cs typeface="Times New Roman" pitchFamily="18" charset="0"/>
              </a:rPr>
              <a:t>khiển</a:t>
            </a:r>
            <a:r>
              <a:rPr lang="en-US" sz="2000" dirty="0">
                <a:cs typeface="Times New Roman" pitchFamily="18" charset="0"/>
              </a:rPr>
              <a:t> </a:t>
            </a:r>
            <a:r>
              <a:rPr lang="en-US" sz="2000" dirty="0" err="1">
                <a:cs typeface="Times New Roman" pitchFamily="18" charset="0"/>
              </a:rPr>
              <a:t>truy</a:t>
            </a:r>
            <a:r>
              <a:rPr lang="en-US" sz="2000" dirty="0">
                <a:cs typeface="Times New Roman" pitchFamily="18" charset="0"/>
              </a:rPr>
              <a:t> </a:t>
            </a:r>
            <a:r>
              <a:rPr lang="en-US" sz="2000" dirty="0" err="1">
                <a:cs typeface="Times New Roman" pitchFamily="18" charset="0"/>
              </a:rPr>
              <a:t>cập</a:t>
            </a:r>
            <a:r>
              <a:rPr lang="en-US" sz="2000" dirty="0">
                <a:cs typeface="Times New Roman" pitchFamily="18" charset="0"/>
              </a:rPr>
              <a:t> </a:t>
            </a:r>
            <a:r>
              <a:rPr lang="en-US" sz="2000" dirty="0" err="1">
                <a:cs typeface="Times New Roman" pitchFamily="18" charset="0"/>
              </a:rPr>
              <a:t>phương</a:t>
            </a:r>
            <a:r>
              <a:rPr lang="en-US" sz="2000" dirty="0">
                <a:cs typeface="Times New Roman" pitchFamily="18" charset="0"/>
              </a:rPr>
              <a:t> </a:t>
            </a:r>
            <a:r>
              <a:rPr lang="en-US" sz="2000" dirty="0" err="1">
                <a:cs typeface="Times New Roman" pitchFamily="18" charset="0"/>
              </a:rPr>
              <a:t>tiện</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Định</a:t>
            </a:r>
            <a:r>
              <a:rPr lang="en-US" sz="2000" dirty="0">
                <a:cs typeface="Times New Roman" pitchFamily="18" charset="0"/>
              </a:rPr>
              <a:t> </a:t>
            </a:r>
            <a:r>
              <a:rPr lang="en-US" sz="2000" dirty="0" err="1">
                <a:cs typeface="Times New Roman" pitchFamily="18" charset="0"/>
              </a:rPr>
              <a:t>địa</a:t>
            </a:r>
            <a:r>
              <a:rPr lang="en-US" sz="2000" dirty="0">
                <a:cs typeface="Times New Roman" pitchFamily="18" charset="0"/>
              </a:rPr>
              <a:t> </a:t>
            </a:r>
            <a:r>
              <a:rPr lang="en-US" sz="2000" dirty="0" err="1">
                <a:cs typeface="Times New Roman" pitchFamily="18" charset="0"/>
              </a:rPr>
              <a:t>chỉ</a:t>
            </a:r>
            <a:r>
              <a:rPr lang="en-US" sz="2000" dirty="0">
                <a:cs typeface="Times New Roman" pitchFamily="18" charset="0"/>
              </a:rPr>
              <a:t> </a:t>
            </a:r>
            <a:r>
              <a:rPr lang="en-US" sz="2000" dirty="0" err="1">
                <a:cs typeface="Times New Roman" pitchFamily="18" charset="0"/>
              </a:rPr>
              <a:t>vật</a:t>
            </a:r>
            <a:r>
              <a:rPr lang="en-US" sz="2000" dirty="0">
                <a:cs typeface="Times New Roman" pitchFamily="18" charset="0"/>
              </a:rPr>
              <a:t> </a:t>
            </a:r>
            <a:r>
              <a:rPr lang="en-US" sz="2000" dirty="0" err="1">
                <a:cs typeface="Times New Roman" pitchFamily="18" charset="0"/>
              </a:rPr>
              <a:t>lý</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Điều</a:t>
            </a:r>
            <a:r>
              <a:rPr lang="en-US" sz="2000" dirty="0">
                <a:cs typeface="Times New Roman" pitchFamily="18" charset="0"/>
              </a:rPr>
              <a:t> </a:t>
            </a:r>
            <a:r>
              <a:rPr lang="en-US" sz="2000" dirty="0" err="1">
                <a:cs typeface="Times New Roman" pitchFamily="18" charset="0"/>
              </a:rPr>
              <a:t>khiển</a:t>
            </a:r>
            <a:r>
              <a:rPr lang="en-US" sz="2000" dirty="0">
                <a:cs typeface="Times New Roman" pitchFamily="18" charset="0"/>
              </a:rPr>
              <a:t> </a:t>
            </a:r>
            <a:r>
              <a:rPr lang="en-US" sz="2000" dirty="0" err="1">
                <a:cs typeface="Times New Roman" pitchFamily="18" charset="0"/>
              </a:rPr>
              <a:t>luồng</a:t>
            </a:r>
            <a:endParaRPr lang="en-US" sz="2000" dirty="0">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40732418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46</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liên</a:t>
            </a:r>
            <a:r>
              <a:rPr lang="en-US" sz="2800" dirty="0" smtClean="0">
                <a:latin typeface="+mn-lt"/>
                <a:cs typeface="Times New Roman" pitchFamily="18" charset="0"/>
              </a:rPr>
              <a:t> </a:t>
            </a: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smtClean="0">
                <a:latin typeface="+mn-lt"/>
                <a:cs typeface="Times New Roman" pitchFamily="18" charset="0"/>
              </a:rPr>
              <a:t>liệu</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lỗi</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Dịch</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bởi</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trưng</a:t>
            </a:r>
            <a:r>
              <a:rPr lang="en-US" sz="2000" dirty="0" smtClean="0">
                <a:latin typeface="+mn-lt"/>
                <a:cs typeface="Times New Roman" pitchFamily="18" charset="0"/>
              </a:rPr>
              <a:t> </a:t>
            </a:r>
            <a:r>
              <a:rPr lang="en-US" sz="2000" dirty="0" err="1" smtClean="0">
                <a:latin typeface="+mn-lt"/>
                <a:cs typeface="Times New Roman" pitchFamily="18" charset="0"/>
              </a:rPr>
              <a:t>bởi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thuộc</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nhận</a:t>
            </a:r>
            <a:r>
              <a:rPr lang="en-US" sz="2000" dirty="0" smtClean="0">
                <a:latin typeface="+mn-lt"/>
                <a:cs typeface="Times New Roman" pitchFamily="18" charset="0"/>
              </a:rPr>
              <a:t> </a:t>
            </a:r>
            <a:r>
              <a:rPr lang="en-US" sz="2000" dirty="0" err="1" smtClean="0">
                <a:latin typeface="+mn-lt"/>
                <a:cs typeface="Times New Roman" pitchFamily="18" charset="0"/>
              </a:rPr>
              <a:t>đưa</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người</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tức</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bit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đi</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khôi</a:t>
            </a:r>
            <a:r>
              <a:rPr lang="en-US" sz="2000" dirty="0" smtClean="0">
                <a:latin typeface="+mn-lt"/>
                <a:cs typeface="Times New Roman" pitchFamily="18" charset="0"/>
              </a:rPr>
              <a:t> </a:t>
            </a:r>
            <a:r>
              <a:rPr lang="en-US" sz="2000" dirty="0" err="1" smtClean="0">
                <a:latin typeface="+mn-lt"/>
                <a:cs typeface="Times New Roman" pitchFamily="18" charset="0"/>
              </a:rPr>
              <a:t>phục</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chính</a:t>
            </a:r>
            <a:r>
              <a:rPr lang="en-US" sz="2000" dirty="0" smtClean="0">
                <a:latin typeface="+mn-lt"/>
                <a:cs typeface="Times New Roman" pitchFamily="18" charset="0"/>
              </a:rPr>
              <a:t> </a:t>
            </a:r>
            <a:r>
              <a:rPr lang="en-US" sz="2000" dirty="0" err="1" smtClean="0">
                <a:latin typeface="+mn-lt"/>
                <a:cs typeface="Times New Roman" pitchFamily="18" charset="0"/>
              </a:rPr>
              <a:t>xác</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Sắp</a:t>
            </a:r>
            <a:r>
              <a:rPr lang="en-US" sz="2000" dirty="0" smtClean="0">
                <a:latin typeface="+mn-lt"/>
                <a:cs typeface="Times New Roman" pitchFamily="18" charset="0"/>
              </a:rPr>
              <a:t> </a:t>
            </a:r>
            <a:r>
              <a:rPr lang="en-US" sz="2000" dirty="0" err="1" smtClean="0">
                <a:latin typeface="+mn-lt"/>
                <a:cs typeface="Times New Roman" pitchFamily="18" charset="0"/>
              </a:rPr>
              <a:t>xếp</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chuỗi</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đi</a:t>
            </a:r>
            <a:r>
              <a:rPr lang="en-US" sz="2000" dirty="0" smtClean="0">
                <a:latin typeface="+mn-lt"/>
                <a:cs typeface="Times New Roman" pitchFamily="18" charset="0"/>
              </a:rPr>
              <a:t> 2 </a:t>
            </a:r>
            <a:r>
              <a:rPr lang="en-US" sz="2000" dirty="0" err="1" smtClean="0">
                <a:latin typeface="+mn-lt"/>
                <a:cs typeface="Times New Roman" pitchFamily="18" charset="0"/>
              </a:rPr>
              <a:t>gói</a:t>
            </a:r>
            <a:r>
              <a:rPr lang="en-US" sz="2000" dirty="0" smtClean="0">
                <a:latin typeface="+mn-lt"/>
                <a:cs typeface="Times New Roman" pitchFamily="18" charset="0"/>
              </a:rPr>
              <a:t> tin A </a:t>
            </a:r>
            <a:r>
              <a:rPr lang="en-US" sz="2000" dirty="0" err="1" smtClean="0">
                <a:latin typeface="+mn-lt"/>
                <a:cs typeface="Times New Roman" pitchFamily="18" charset="0"/>
              </a:rPr>
              <a:t>và</a:t>
            </a:r>
            <a:r>
              <a:rPr lang="en-US" sz="2000" dirty="0" smtClean="0">
                <a:latin typeface="+mn-lt"/>
                <a:cs typeface="Times New Roman" pitchFamily="18" charset="0"/>
              </a:rPr>
              <a:t> B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chuỗi</a:t>
            </a:r>
            <a:r>
              <a:rPr lang="en-US" sz="2000" dirty="0" smtClean="0">
                <a:latin typeface="+mn-lt"/>
                <a:cs typeface="Times New Roman" pitchFamily="18" charset="0"/>
              </a:rPr>
              <a:t> </a:t>
            </a:r>
            <a:r>
              <a:rPr lang="en-US" sz="2000" dirty="0" err="1" smtClean="0">
                <a:latin typeface="+mn-lt"/>
                <a:cs typeface="Times New Roman" pitchFamily="18" charset="0"/>
              </a:rPr>
              <a:t>thì</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B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người</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trước</a:t>
            </a:r>
            <a:r>
              <a:rPr lang="en-US" sz="2000" dirty="0" smtClean="0">
                <a:latin typeface="+mn-lt"/>
                <a:cs typeface="Times New Roman" pitchFamily="18" charset="0"/>
              </a:rPr>
              <a:t> A,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quả</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 </a:t>
            </a:r>
            <a:r>
              <a:rPr lang="en-US" sz="2000" dirty="0" err="1" smtClean="0">
                <a:latin typeface="+mn-lt"/>
                <a:cs typeface="Times New Roman" pitchFamily="18" charset="0"/>
              </a:rPr>
              <a:t>trước</a:t>
            </a:r>
            <a:r>
              <a:rPr lang="en-US" sz="2000" dirty="0" smtClean="0">
                <a:latin typeface="+mn-lt"/>
                <a:cs typeface="Times New Roman" pitchFamily="18" charset="0"/>
              </a:rPr>
              <a:t> B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 </a:t>
            </a:r>
            <a:r>
              <a:rPr lang="en-US" sz="2000" dirty="0" err="1" smtClean="0">
                <a:latin typeface="+mn-lt"/>
                <a:cs typeface="Times New Roman" pitchFamily="18" charset="0"/>
              </a:rPr>
              <a:t>và</a:t>
            </a:r>
            <a:r>
              <a:rPr lang="en-US" sz="2000" dirty="0" smtClean="0">
                <a:latin typeface="+mn-lt"/>
                <a:cs typeface="Times New Roman" pitchFamily="18" charset="0"/>
              </a:rPr>
              <a:t> B, </a:t>
            </a:r>
            <a:r>
              <a:rPr lang="en-US" sz="2000" dirty="0" err="1" smtClean="0">
                <a:latin typeface="+mn-lt"/>
                <a:cs typeface="Times New Roman" pitchFamily="18" charset="0"/>
              </a:rPr>
              <a:t>không</a:t>
            </a:r>
            <a:r>
              <a:rPr lang="en-US" sz="2000" dirty="0" smtClean="0">
                <a:latin typeface="+mn-lt"/>
                <a:cs typeface="Times New Roman" pitchFamily="18" charset="0"/>
              </a:rPr>
              <a:t> 1 </a:t>
            </a:r>
            <a:r>
              <a:rPr lang="en-US" sz="2000" dirty="0" err="1" smtClean="0">
                <a:latin typeface="+mn-lt"/>
                <a:cs typeface="Times New Roman" pitchFamily="18" charset="0"/>
              </a:rPr>
              <a:t>gói</a:t>
            </a:r>
            <a:r>
              <a:rPr lang="en-US" sz="2000" dirty="0" smtClean="0">
                <a:latin typeface="+mn-lt"/>
                <a:cs typeface="Times New Roman" pitchFamily="18" charset="0"/>
              </a:rPr>
              <a:t> tin </a:t>
            </a:r>
            <a:r>
              <a:rPr lang="en-US" sz="2000" dirty="0" err="1" smtClean="0">
                <a:latin typeface="+mn-lt"/>
                <a:cs typeface="Times New Roman" pitchFamily="18" charset="0"/>
              </a:rPr>
              <a:t>nào</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gửi</a:t>
            </a:r>
            <a:r>
              <a:rPr lang="en-US" sz="2000" dirty="0" smtClean="0">
                <a:latin typeface="+mn-lt"/>
                <a:cs typeface="Times New Roman" pitchFamily="18" charset="0"/>
              </a:rPr>
              <a:t> </a:t>
            </a:r>
            <a:r>
              <a:rPr lang="en-US" sz="2000" dirty="0" err="1" smtClean="0">
                <a:latin typeface="+mn-lt"/>
                <a:cs typeface="Times New Roman" pitchFamily="18" charset="0"/>
              </a:rPr>
              <a:t>nữa</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bản</a:t>
            </a:r>
            <a:r>
              <a:rPr lang="en-US" sz="2000" dirty="0" smtClean="0">
                <a:latin typeface="+mn-lt"/>
                <a:cs typeface="Times New Roman" pitchFamily="18" charset="0"/>
              </a:rPr>
              <a:t> </a:t>
            </a:r>
            <a:r>
              <a:rPr lang="en-US" sz="2000" dirty="0" err="1" smtClean="0">
                <a:latin typeface="+mn-lt"/>
                <a:cs typeface="Times New Roman" pitchFamily="18" charset="0"/>
              </a:rPr>
              <a:t>sao</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cùng</a:t>
            </a:r>
            <a:r>
              <a:rPr lang="en-US" sz="2000" dirty="0" smtClean="0">
                <a:latin typeface="+mn-lt"/>
                <a:cs typeface="Times New Roman" pitchFamily="18" charset="0"/>
              </a:rPr>
              <a:t> 1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mất</a:t>
            </a:r>
            <a:r>
              <a:rPr lang="en-US" sz="2000" dirty="0" smtClean="0">
                <a:latin typeface="+mn-lt"/>
                <a:cs typeface="Times New Roman" pitchFamily="18" charset="0"/>
              </a:rPr>
              <a:t> tin: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tin </a:t>
            </a:r>
            <a:r>
              <a:rPr lang="en-US" sz="2000" dirty="0" err="1" smtClean="0">
                <a:latin typeface="+mn-lt"/>
                <a:cs typeface="Times New Roman" pitchFamily="18" charset="0"/>
              </a:rPr>
              <a:t>ít</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1 </a:t>
            </a:r>
            <a:r>
              <a:rPr lang="en-US" sz="2000" dirty="0" err="1" smtClean="0">
                <a:latin typeface="+mn-lt"/>
                <a:cs typeface="Times New Roman" pitchFamily="18" charset="0"/>
              </a:rPr>
              <a:t>lần</a:t>
            </a:r>
            <a:r>
              <a:rPr lang="en-US" sz="2000" dirty="0" smtClean="0">
                <a:latin typeface="+mn-lt"/>
                <a:cs typeface="Times New Roman" pitchFamily="18" charset="0"/>
              </a:rPr>
              <a:t>.</a:t>
            </a: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37429440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liên</a:t>
            </a:r>
            <a:r>
              <a:rPr lang="en-US" sz="2800" dirty="0" smtClean="0">
                <a:latin typeface="+mn-lt"/>
                <a:cs typeface="Times New Roman" pitchFamily="18" charset="0"/>
              </a:rPr>
              <a:t> </a:t>
            </a: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smtClean="0">
                <a:latin typeface="+mn-lt"/>
                <a:cs typeface="Times New Roman" pitchFamily="18" charset="0"/>
              </a:rPr>
              <a:t>liệu</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lỗi</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a:cs typeface="Times New Roman" pitchFamily="18" charset="0"/>
              </a:rPr>
              <a:t>C</a:t>
            </a:r>
            <a:r>
              <a:rPr lang="en-US" sz="2000" dirty="0" err="1" smtClean="0">
                <a:cs typeface="Times New Roman" pitchFamily="18" charset="0"/>
              </a:rPr>
              <a:t>ác</a:t>
            </a:r>
            <a:r>
              <a:rPr lang="en-US" sz="2000" dirty="0" smtClean="0">
                <a:cs typeface="Times New Roman" pitchFamily="18" charset="0"/>
              </a:rPr>
              <a:t> </a:t>
            </a:r>
            <a:r>
              <a:rPr lang="en-US" sz="2000" dirty="0" err="1" smtClean="0">
                <a:cs typeface="Times New Roman" pitchFamily="18" charset="0"/>
              </a:rPr>
              <a:t>thuộc</a:t>
            </a:r>
            <a:r>
              <a:rPr lang="en-US" sz="2000" dirty="0" smtClean="0">
                <a:cs typeface="Times New Roman" pitchFamily="18" charset="0"/>
              </a:rPr>
              <a:t> </a:t>
            </a:r>
            <a:r>
              <a:rPr lang="en-US" sz="2000" dirty="0" err="1" smtClean="0">
                <a:cs typeface="Times New Roman" pitchFamily="18" charset="0"/>
              </a:rPr>
              <a:t>tính</a:t>
            </a:r>
            <a:r>
              <a:rPr lang="en-US" sz="2000" dirty="0" smtClean="0">
                <a:cs typeface="Times New Roman" pitchFamily="18" charset="0"/>
              </a:rPr>
              <a:t> </a:t>
            </a:r>
            <a:r>
              <a:rPr lang="en-US" sz="2000" dirty="0" err="1" smtClean="0">
                <a:cs typeface="Times New Roman" pitchFamily="18" charset="0"/>
              </a:rPr>
              <a:t>là</a:t>
            </a:r>
            <a:r>
              <a:rPr lang="en-US" sz="2000" dirty="0" smtClean="0">
                <a:cs typeface="Times New Roman" pitchFamily="18" charset="0"/>
              </a:rPr>
              <a:t> </a:t>
            </a:r>
            <a:r>
              <a:rPr lang="en-US" sz="2000" dirty="0" err="1" smtClean="0">
                <a:cs typeface="Times New Roman" pitchFamily="18" charset="0"/>
              </a:rPr>
              <a:t>các</a:t>
            </a:r>
            <a:r>
              <a:rPr lang="en-US" sz="2000" dirty="0" smtClean="0">
                <a:cs typeface="Times New Roman" pitchFamily="18" charset="0"/>
              </a:rPr>
              <a:t> </a:t>
            </a:r>
            <a:r>
              <a:rPr lang="en-US" sz="2000" dirty="0" err="1" smtClean="0">
                <a:cs typeface="Times New Roman" pitchFamily="18" charset="0"/>
              </a:rPr>
              <a:t>hạn</a:t>
            </a:r>
            <a:r>
              <a:rPr lang="en-US" sz="2000" dirty="0" smtClean="0">
                <a:cs typeface="Times New Roman" pitchFamily="18" charset="0"/>
              </a:rPr>
              <a:t> </a:t>
            </a:r>
            <a:r>
              <a:rPr lang="en-US" sz="2000" dirty="0" err="1" smtClean="0">
                <a:cs typeface="Times New Roman" pitchFamily="18" charset="0"/>
              </a:rPr>
              <a:t>chế</a:t>
            </a:r>
            <a:r>
              <a:rPr lang="en-US" sz="2000" dirty="0" smtClean="0">
                <a:cs typeface="Times New Roman" pitchFamily="18" charset="0"/>
              </a:rPr>
              <a:t> </a:t>
            </a:r>
            <a:r>
              <a:rPr lang="en-US" sz="2000" dirty="0" err="1" smtClean="0">
                <a:cs typeface="Times New Roman" pitchFamily="18" charset="0"/>
              </a:rPr>
              <a:t>của</a:t>
            </a:r>
            <a:r>
              <a:rPr lang="en-US" sz="2000" dirty="0" smtClean="0">
                <a:cs typeface="Times New Roman" pitchFamily="18" charset="0"/>
              </a:rPr>
              <a:t> </a:t>
            </a:r>
            <a:r>
              <a:rPr lang="en-US" sz="2000" dirty="0" err="1" smtClean="0">
                <a:cs typeface="Times New Roman" pitchFamily="18" charset="0"/>
              </a:rPr>
              <a:t>độ</a:t>
            </a:r>
            <a:r>
              <a:rPr lang="en-US" sz="2000" dirty="0" smtClean="0">
                <a:cs typeface="Times New Roman" pitchFamily="18" charset="0"/>
              </a:rPr>
              <a:t> </a:t>
            </a:r>
            <a:r>
              <a:rPr lang="en-US" sz="2000" dirty="0" err="1" smtClean="0">
                <a:cs typeface="Times New Roman" pitchFamily="18" charset="0"/>
              </a:rPr>
              <a:t>trễ</a:t>
            </a:r>
            <a:r>
              <a:rPr lang="en-US" sz="2000" dirty="0" smtClean="0">
                <a:cs typeface="Times New Roman" pitchFamily="18" charset="0"/>
              </a:rPr>
              <a:t> </a:t>
            </a:r>
            <a:r>
              <a:rPr lang="en-US" sz="2000" dirty="0" err="1" smtClean="0">
                <a:cs typeface="Times New Roman" pitchFamily="18" charset="0"/>
              </a:rPr>
              <a:t>và</a:t>
            </a:r>
            <a:r>
              <a:rPr lang="en-US" sz="2000" dirty="0" smtClean="0">
                <a:cs typeface="Times New Roman" pitchFamily="18" charset="0"/>
              </a:rPr>
              <a:t> </a:t>
            </a:r>
            <a:r>
              <a:rPr lang="en-US" sz="2000" dirty="0" err="1" smtClean="0">
                <a:cs typeface="Times New Roman" pitchFamily="18" charset="0"/>
              </a:rPr>
              <a:t>năng</a:t>
            </a:r>
            <a:r>
              <a:rPr lang="en-US" sz="2000" dirty="0" smtClean="0">
                <a:cs typeface="Times New Roman" pitchFamily="18" charset="0"/>
              </a:rPr>
              <a:t> </a:t>
            </a:r>
            <a:r>
              <a:rPr lang="en-US" sz="2000" dirty="0" err="1" smtClean="0">
                <a:cs typeface="Times New Roman" pitchFamily="18" charset="0"/>
              </a:rPr>
              <a:t>lượng</a:t>
            </a:r>
            <a:r>
              <a:rPr lang="en-US" sz="2000" dirty="0" smtClean="0">
                <a:cs typeface="Times New Roman" pitchFamily="18" charset="0"/>
              </a:rPr>
              <a:t>, </a:t>
            </a:r>
            <a:r>
              <a:rPr lang="en-US" sz="2000" dirty="0" err="1" smtClean="0">
                <a:cs typeface="Times New Roman" pitchFamily="18" charset="0"/>
              </a:rPr>
              <a:t>trễ</a:t>
            </a:r>
            <a:r>
              <a:rPr lang="en-US" sz="2000" dirty="0" smtClean="0">
                <a:cs typeface="Times New Roman" pitchFamily="18" charset="0"/>
              </a:rPr>
              <a:t> </a:t>
            </a:r>
            <a:r>
              <a:rPr lang="en-US" sz="2000" dirty="0" err="1" smtClean="0">
                <a:cs typeface="Times New Roman" pitchFamily="18" charset="0"/>
              </a:rPr>
              <a:t>trong</a:t>
            </a:r>
            <a:r>
              <a:rPr lang="en-US" sz="2000" dirty="0" smtClean="0">
                <a:cs typeface="Times New Roman" pitchFamily="18" charset="0"/>
              </a:rPr>
              <a:t> </a:t>
            </a:r>
            <a:r>
              <a:rPr lang="en-US" sz="2000" dirty="0" err="1" smtClean="0">
                <a:cs typeface="Times New Roman" pitchFamily="18" charset="0"/>
              </a:rPr>
              <a:t>lớp</a:t>
            </a:r>
            <a:r>
              <a:rPr lang="en-US" sz="2000" dirty="0" smtClean="0">
                <a:cs typeface="Times New Roman" pitchFamily="18" charset="0"/>
              </a:rPr>
              <a:t> </a:t>
            </a:r>
            <a:r>
              <a:rPr lang="en-US" sz="2000" dirty="0" err="1" smtClean="0">
                <a:cs typeface="Times New Roman" pitchFamily="18" charset="0"/>
              </a:rPr>
              <a:t>liên</a:t>
            </a:r>
            <a:r>
              <a:rPr lang="en-US" sz="2000" dirty="0" smtClean="0">
                <a:cs typeface="Times New Roman" pitchFamily="18" charset="0"/>
              </a:rPr>
              <a:t> </a:t>
            </a:r>
            <a:r>
              <a:rPr lang="en-US" sz="2000" dirty="0" err="1" smtClean="0">
                <a:cs typeface="Times New Roman" pitchFamily="18" charset="0"/>
              </a:rPr>
              <a:t>kết</a:t>
            </a:r>
            <a:r>
              <a:rPr lang="en-US" sz="2000" dirty="0" smtClean="0">
                <a:cs typeface="Times New Roman" pitchFamily="18" charset="0"/>
              </a:rPr>
              <a:t> </a:t>
            </a:r>
            <a:r>
              <a:rPr lang="en-US" sz="2000" dirty="0" err="1" smtClean="0">
                <a:cs typeface="Times New Roman" pitchFamily="18" charset="0"/>
              </a:rPr>
              <a:t>dữ</a:t>
            </a:r>
            <a:r>
              <a:rPr lang="en-US" sz="2000" dirty="0" smtClean="0">
                <a:cs typeface="Times New Roman" pitchFamily="18" charset="0"/>
              </a:rPr>
              <a:t> </a:t>
            </a:r>
            <a:r>
              <a:rPr lang="en-US" sz="2000" dirty="0" err="1" smtClean="0">
                <a:cs typeface="Times New Roman" pitchFamily="18" charset="0"/>
              </a:rPr>
              <a:t>liệu</a:t>
            </a:r>
            <a:r>
              <a:rPr lang="en-US" sz="2000" dirty="0" smtClean="0">
                <a:cs typeface="Times New Roman" pitchFamily="18" charset="0"/>
              </a:rPr>
              <a:t> </a:t>
            </a:r>
            <a:r>
              <a:rPr lang="en-US" sz="2000" dirty="0" err="1" smtClean="0">
                <a:cs typeface="Times New Roman" pitchFamily="18" charset="0"/>
              </a:rPr>
              <a:t>và</a:t>
            </a:r>
            <a:r>
              <a:rPr lang="en-US" sz="2000" dirty="0" smtClean="0">
                <a:cs typeface="Times New Roman" pitchFamily="18" charset="0"/>
              </a:rPr>
              <a:t> </a:t>
            </a:r>
            <a:r>
              <a:rPr lang="en-US" sz="2000" dirty="0" err="1" smtClean="0">
                <a:cs typeface="Times New Roman" pitchFamily="18" charset="0"/>
              </a:rPr>
              <a:t>các</a:t>
            </a:r>
            <a:r>
              <a:rPr lang="en-US" sz="2000" dirty="0" smtClean="0">
                <a:cs typeface="Times New Roman" pitchFamily="18" charset="0"/>
              </a:rPr>
              <a:t> </a:t>
            </a:r>
            <a:r>
              <a:rPr lang="en-US" sz="2000" dirty="0" err="1" smtClean="0">
                <a:cs typeface="Times New Roman" pitchFamily="18" charset="0"/>
              </a:rPr>
              <a:t>lớp</a:t>
            </a:r>
            <a:r>
              <a:rPr lang="en-US" sz="2000" dirty="0" smtClean="0">
                <a:cs typeface="Times New Roman" pitchFamily="18" charset="0"/>
              </a:rPr>
              <a:t> </a:t>
            </a:r>
            <a:r>
              <a:rPr lang="en-US" sz="2000" dirty="0" err="1" smtClean="0">
                <a:cs typeface="Times New Roman" pitchFamily="18" charset="0"/>
              </a:rPr>
              <a:t>thấp</a:t>
            </a:r>
            <a:r>
              <a:rPr lang="en-US" sz="2000" dirty="0" smtClean="0">
                <a:cs typeface="Times New Roman" pitchFamily="18" charset="0"/>
              </a:rPr>
              <a:t> </a:t>
            </a:r>
            <a:r>
              <a:rPr lang="en-US" sz="2000" dirty="0" err="1" smtClean="0">
                <a:cs typeface="Times New Roman" pitchFamily="18" charset="0"/>
              </a:rPr>
              <a:t>hơn</a:t>
            </a:r>
            <a:r>
              <a:rPr lang="en-US" sz="2000" dirty="0" smtClean="0">
                <a:cs typeface="Times New Roman" pitchFamily="18" charset="0"/>
              </a:rPr>
              <a:t> </a:t>
            </a:r>
            <a:r>
              <a:rPr lang="en-US" sz="2000" dirty="0" err="1" smtClean="0">
                <a:cs typeface="Times New Roman" pitchFamily="18" charset="0"/>
              </a:rPr>
              <a:t>hoặc</a:t>
            </a:r>
            <a:r>
              <a:rPr lang="en-US" sz="2000" dirty="0" smtClean="0">
                <a:cs typeface="Times New Roman" pitchFamily="18" charset="0"/>
              </a:rPr>
              <a:t> </a:t>
            </a:r>
            <a:r>
              <a:rPr lang="en-US" sz="2000" dirty="0" err="1" smtClean="0">
                <a:cs typeface="Times New Roman" pitchFamily="18" charset="0"/>
              </a:rPr>
              <a:t>năng</a:t>
            </a:r>
            <a:r>
              <a:rPr lang="en-US" sz="2000" dirty="0" smtClean="0">
                <a:cs typeface="Times New Roman" pitchFamily="18" charset="0"/>
              </a:rPr>
              <a:t> </a:t>
            </a:r>
            <a:r>
              <a:rPr lang="en-US" sz="2000" dirty="0" err="1" smtClean="0">
                <a:cs typeface="Times New Roman" pitchFamily="18" charset="0"/>
              </a:rPr>
              <a:t>lượng</a:t>
            </a:r>
            <a:r>
              <a:rPr lang="en-US" sz="2000" dirty="0" smtClean="0">
                <a:cs typeface="Times New Roman" pitchFamily="18" charset="0"/>
              </a:rPr>
              <a:t> </a:t>
            </a:r>
            <a:r>
              <a:rPr lang="en-US" sz="2000" dirty="0" err="1" smtClean="0">
                <a:cs typeface="Times New Roman" pitchFamily="18" charset="0"/>
              </a:rPr>
              <a:t>sử</a:t>
            </a:r>
            <a:r>
              <a:rPr lang="en-US" sz="2000" dirty="0" smtClean="0">
                <a:cs typeface="Times New Roman" pitchFamily="18" charset="0"/>
              </a:rPr>
              <a:t> </a:t>
            </a:r>
            <a:r>
              <a:rPr lang="en-US" sz="2000" dirty="0" err="1" smtClean="0">
                <a:cs typeface="Times New Roman" pitchFamily="18" charset="0"/>
              </a:rPr>
              <a:t>dụng</a:t>
            </a:r>
            <a:r>
              <a:rPr lang="en-US" sz="2000" dirty="0" smtClean="0">
                <a:cs typeface="Times New Roman" pitchFamily="18" charset="0"/>
              </a:rPr>
              <a:t> </a:t>
            </a:r>
            <a:r>
              <a:rPr lang="en-US" sz="2000" dirty="0" err="1" smtClean="0">
                <a:cs typeface="Times New Roman" pitchFamily="18" charset="0"/>
              </a:rPr>
              <a:t>bởi</a:t>
            </a:r>
            <a:r>
              <a:rPr lang="en-US" sz="2000" dirty="0" smtClean="0">
                <a:cs typeface="Times New Roman" pitchFamily="18" charset="0"/>
              </a:rPr>
              <a:t> </a:t>
            </a:r>
            <a:r>
              <a:rPr lang="en-US" sz="2000" dirty="0" err="1" smtClean="0">
                <a:cs typeface="Times New Roman" pitchFamily="18" charset="0"/>
              </a:rPr>
              <a:t>lớp</a:t>
            </a:r>
            <a:r>
              <a:rPr lang="en-US" sz="2000" dirty="0" smtClean="0">
                <a:cs typeface="Times New Roman" pitchFamily="18" charset="0"/>
              </a:rPr>
              <a:t> </a:t>
            </a:r>
            <a:r>
              <a:rPr lang="en-US" sz="2000" dirty="0" err="1" smtClean="0">
                <a:cs typeface="Times New Roman" pitchFamily="18" charset="0"/>
              </a:rPr>
              <a:t>liên</a:t>
            </a:r>
            <a:r>
              <a:rPr lang="en-US" sz="2000" dirty="0" smtClean="0">
                <a:cs typeface="Times New Roman" pitchFamily="18" charset="0"/>
              </a:rPr>
              <a:t> </a:t>
            </a:r>
            <a:r>
              <a:rPr lang="en-US" sz="2000" dirty="0" err="1" smtClean="0">
                <a:cs typeface="Times New Roman" pitchFamily="18" charset="0"/>
              </a:rPr>
              <a:t>kết</a:t>
            </a:r>
            <a:r>
              <a:rPr lang="en-US" sz="2000" dirty="0" smtClean="0">
                <a:cs typeface="Times New Roman" pitchFamily="18" charset="0"/>
              </a:rPr>
              <a:t> </a:t>
            </a:r>
            <a:r>
              <a:rPr lang="en-US" sz="2000" dirty="0" err="1" smtClean="0">
                <a:cs typeface="Times New Roman" pitchFamily="18" charset="0"/>
              </a:rPr>
              <a:t>dữ</a:t>
            </a:r>
            <a:r>
              <a:rPr lang="en-US" sz="2000" dirty="0" smtClean="0">
                <a:cs typeface="Times New Roman" pitchFamily="18" charset="0"/>
              </a:rPr>
              <a:t> </a:t>
            </a:r>
            <a:r>
              <a:rPr lang="en-US" sz="2000" dirty="0" err="1" smtClean="0">
                <a:cs typeface="Times New Roman" pitchFamily="18" charset="0"/>
              </a:rPr>
              <a:t>liệu</a:t>
            </a:r>
            <a:r>
              <a:rPr lang="en-US" sz="2000" dirty="0">
                <a:cs typeface="Times New Roman" pitchFamily="18" charset="0"/>
              </a:rPr>
              <a:t> </a:t>
            </a:r>
            <a:r>
              <a:rPr lang="en-US" sz="2000" dirty="0" err="1" smtClean="0">
                <a:cs typeface="Times New Roman" pitchFamily="18" charset="0"/>
              </a:rPr>
              <a:t>và</a:t>
            </a:r>
            <a:r>
              <a:rPr lang="en-US" sz="2000" dirty="0" smtClean="0">
                <a:cs typeface="Times New Roman" pitchFamily="18" charset="0"/>
              </a:rPr>
              <a:t> </a:t>
            </a:r>
            <a:r>
              <a:rPr lang="en-US" sz="2000" dirty="0" err="1" smtClean="0">
                <a:cs typeface="Times New Roman" pitchFamily="18" charset="0"/>
              </a:rPr>
              <a:t>các</a:t>
            </a:r>
            <a:r>
              <a:rPr lang="en-US" sz="2000" dirty="0" smtClean="0">
                <a:cs typeface="Times New Roman" pitchFamily="18" charset="0"/>
              </a:rPr>
              <a:t> </a:t>
            </a:r>
            <a:r>
              <a:rPr lang="en-US" sz="2000" dirty="0" err="1" smtClean="0">
                <a:cs typeface="Times New Roman" pitchFamily="18" charset="0"/>
              </a:rPr>
              <a:t>lớp</a:t>
            </a:r>
            <a:r>
              <a:rPr lang="en-US" sz="2000" dirty="0" smtClean="0">
                <a:cs typeface="Times New Roman" pitchFamily="18" charset="0"/>
              </a:rPr>
              <a:t> </a:t>
            </a:r>
            <a:r>
              <a:rPr lang="en-US" sz="2000" dirty="0" err="1" smtClean="0">
                <a:cs typeface="Times New Roman" pitchFamily="18" charset="0"/>
              </a:rPr>
              <a:t>thấp</a:t>
            </a:r>
            <a:r>
              <a:rPr lang="en-US" sz="2000" dirty="0" smtClean="0">
                <a:cs typeface="Times New Roman" pitchFamily="18" charset="0"/>
              </a:rPr>
              <a:t> </a:t>
            </a:r>
            <a:r>
              <a:rPr lang="en-US" sz="2000" dirty="0" err="1" smtClean="0">
                <a:cs typeface="Times New Roman" pitchFamily="18" charset="0"/>
              </a:rPr>
              <a:t>hơn</a:t>
            </a:r>
            <a:r>
              <a:rPr lang="en-US" sz="2000" dirty="0" smtClean="0">
                <a:cs typeface="Times New Roman" pitchFamily="18" charset="0"/>
              </a:rPr>
              <a:t> </a:t>
            </a:r>
            <a:r>
              <a:rPr lang="en-US" sz="2000" dirty="0" err="1" smtClean="0">
                <a:cs typeface="Times New Roman" pitchFamily="18" charset="0"/>
              </a:rPr>
              <a:t>bị</a:t>
            </a:r>
            <a:r>
              <a:rPr lang="en-US" sz="2000" dirty="0" smtClean="0">
                <a:cs typeface="Times New Roman" pitchFamily="18" charset="0"/>
              </a:rPr>
              <a:t> </a:t>
            </a:r>
            <a:r>
              <a:rPr lang="en-US" sz="2000" dirty="0" err="1" smtClean="0">
                <a:cs typeface="Times New Roman" pitchFamily="18" charset="0"/>
              </a:rPr>
              <a:t>giới</a:t>
            </a:r>
            <a:r>
              <a:rPr lang="en-US" sz="2000" dirty="0" smtClean="0">
                <a:cs typeface="Times New Roman" pitchFamily="18" charset="0"/>
              </a:rPr>
              <a:t> </a:t>
            </a:r>
            <a:r>
              <a:rPr lang="en-US" sz="2000" dirty="0" err="1" smtClean="0">
                <a:cs typeface="Times New Roman" pitchFamily="18" charset="0"/>
              </a:rPr>
              <a:t>hạn</a:t>
            </a:r>
            <a:r>
              <a:rPr lang="en-US" sz="2000" dirty="0" smtClean="0">
                <a:cs typeface="Times New Roman" pitchFamily="18" charset="0"/>
              </a:rPr>
              <a:t> </a:t>
            </a:r>
            <a:r>
              <a:rPr lang="en-US" sz="2000" dirty="0" err="1" smtClean="0">
                <a:cs typeface="Times New Roman" pitchFamily="18" charset="0"/>
              </a:rPr>
              <a:t>bởi</a:t>
            </a:r>
            <a:r>
              <a:rPr lang="en-US" sz="2000" dirty="0" smtClean="0">
                <a:cs typeface="Times New Roman" pitchFamily="18" charset="0"/>
              </a:rPr>
              <a:t> 1 </a:t>
            </a:r>
            <a:r>
              <a:rPr lang="en-US" sz="2000" dirty="0" err="1" smtClean="0">
                <a:cs typeface="Times New Roman" pitchFamily="18" charset="0"/>
              </a:rPr>
              <a:t>giá</a:t>
            </a:r>
            <a:r>
              <a:rPr lang="en-US" sz="2000" dirty="0" smtClean="0">
                <a:cs typeface="Times New Roman" pitchFamily="18" charset="0"/>
              </a:rPr>
              <a:t> </a:t>
            </a:r>
            <a:r>
              <a:rPr lang="en-US" sz="2000" dirty="0" err="1" smtClean="0">
                <a:cs typeface="Times New Roman" pitchFamily="18" charset="0"/>
              </a:rPr>
              <a:t>trị</a:t>
            </a:r>
            <a:r>
              <a:rPr lang="en-US" sz="2000" dirty="0" smtClean="0">
                <a:cs typeface="Times New Roman" pitchFamily="18" charset="0"/>
              </a:rPr>
              <a:t> </a:t>
            </a:r>
            <a:r>
              <a:rPr lang="en-US" sz="2000" dirty="0" err="1" smtClean="0">
                <a:cs typeface="Times New Roman" pitchFamily="18" charset="0"/>
              </a:rPr>
              <a:t>đã</a:t>
            </a:r>
            <a:r>
              <a:rPr lang="en-US" sz="2000" dirty="0" smtClean="0">
                <a:cs typeface="Times New Roman" pitchFamily="18" charset="0"/>
              </a:rPr>
              <a:t> </a:t>
            </a:r>
            <a:r>
              <a:rPr lang="en-US" sz="2000" dirty="0" err="1" smtClean="0">
                <a:cs typeface="Times New Roman" pitchFamily="18" charset="0"/>
              </a:rPr>
              <a:t>cho</a:t>
            </a:r>
            <a:r>
              <a:rPr lang="en-US" sz="2000" dirty="0" smtClean="0">
                <a:cs typeface="Times New Roman" pitchFamily="18" charset="0"/>
              </a:rPr>
              <a:t>.</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kỹ</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Kỹ</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sửa</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trước</a:t>
            </a:r>
            <a:r>
              <a:rPr lang="en-US" sz="2000" dirty="0" smtClean="0">
                <a:latin typeface="+mn-lt"/>
                <a:cs typeface="Times New Roman" pitchFamily="18" charset="0"/>
              </a:rPr>
              <a:t> FEC (Forward Error Correction): </a:t>
            </a:r>
            <a:r>
              <a:rPr lang="en-US" sz="2000" dirty="0" err="1" smtClean="0">
                <a:latin typeface="+mn-lt"/>
                <a:cs typeface="Times New Roman" pitchFamily="18" charset="0"/>
              </a:rPr>
              <a:t>giải</a:t>
            </a:r>
            <a:r>
              <a:rPr lang="en-US" sz="2000" dirty="0" smtClean="0">
                <a:latin typeface="+mn-lt"/>
                <a:cs typeface="Times New Roman" pitchFamily="18" charset="0"/>
              </a:rPr>
              <a:t> </a:t>
            </a:r>
            <a:r>
              <a:rPr lang="en-US" sz="2000" dirty="0" err="1" smtClean="0">
                <a:latin typeface="+mn-lt"/>
                <a:cs typeface="Times New Roman" pitchFamily="18" charset="0"/>
              </a:rPr>
              <a:t>quyết</a:t>
            </a:r>
            <a:r>
              <a:rPr lang="en-US" sz="2000" dirty="0" smtClean="0">
                <a:latin typeface="+mn-lt"/>
                <a:cs typeface="Times New Roman" pitchFamily="18" charset="0"/>
              </a:rPr>
              <a:t>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dịch</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sắp</a:t>
            </a:r>
            <a:r>
              <a:rPr lang="en-US" sz="2000" dirty="0" smtClean="0">
                <a:latin typeface="+mn-lt"/>
                <a:cs typeface="Times New Roman" pitchFamily="18" charset="0"/>
              </a:rPr>
              <a:t> </a:t>
            </a:r>
            <a:r>
              <a:rPr lang="en-US" sz="2000" dirty="0" err="1" smtClean="0">
                <a:latin typeface="+mn-lt"/>
                <a:cs typeface="Times New Roman" pitchFamily="18" charset="0"/>
              </a:rPr>
              <a:t>sếp</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chuỗi</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bản</a:t>
            </a:r>
            <a:r>
              <a:rPr lang="en-US" sz="2000" dirty="0" smtClean="0">
                <a:latin typeface="+mn-lt"/>
                <a:cs typeface="Times New Roman" pitchFamily="18" charset="0"/>
              </a:rPr>
              <a:t> </a:t>
            </a:r>
            <a:r>
              <a:rPr lang="en-US" sz="2000" dirty="0" err="1" smtClean="0">
                <a:latin typeface="+mn-lt"/>
                <a:cs typeface="Times New Roman" pitchFamily="18" charset="0"/>
              </a:rPr>
              <a:t>sao</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mất</a:t>
            </a:r>
            <a:r>
              <a:rPr lang="en-US" sz="2000" dirty="0" smtClean="0">
                <a:latin typeface="+mn-lt"/>
                <a:cs typeface="Times New Roman" pitchFamily="18" charset="0"/>
              </a:rPr>
              <a:t> tin).</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Kỹ</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gửi</a:t>
            </a:r>
            <a:r>
              <a:rPr lang="en-US" sz="2000" dirty="0" smtClean="0">
                <a:latin typeface="+mn-lt"/>
                <a:cs typeface="Times New Roman" pitchFamily="18" charset="0"/>
              </a:rPr>
              <a:t> </a:t>
            </a:r>
            <a:r>
              <a:rPr lang="en-US" sz="2000" dirty="0" err="1" smtClean="0">
                <a:latin typeface="+mn-lt"/>
                <a:cs typeface="Times New Roman" pitchFamily="18" charset="0"/>
              </a:rPr>
              <a:t>lại</a:t>
            </a:r>
            <a:r>
              <a:rPr lang="en-US" sz="2000" dirty="0" smtClean="0">
                <a:latin typeface="+mn-lt"/>
                <a:cs typeface="Times New Roman" pitchFamily="18" charset="0"/>
              </a:rPr>
              <a:t> </a:t>
            </a:r>
            <a:r>
              <a:rPr lang="en-US" sz="2000" dirty="0" err="1" smtClean="0">
                <a:latin typeface="+mn-lt"/>
                <a:cs typeface="Times New Roman" pitchFamily="18" charset="0"/>
              </a:rPr>
              <a:t>tự</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ARQ (Automatic Repeat Request): </a:t>
            </a:r>
            <a:r>
              <a:rPr lang="en-US" sz="2000" dirty="0" err="1" smtClean="0">
                <a:latin typeface="+mn-lt"/>
                <a:cs typeface="Times New Roman" pitchFamily="18" charset="0"/>
              </a:rPr>
              <a:t>tập</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dẫn</a:t>
            </a:r>
            <a:r>
              <a:rPr lang="en-US" sz="2000" dirty="0" smtClean="0">
                <a:latin typeface="+mn-lt"/>
                <a:cs typeface="Times New Roman" pitchFamily="18" charset="0"/>
              </a:rPr>
              <a:t>.</a:t>
            </a: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2821039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48</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liên</a:t>
            </a:r>
            <a:r>
              <a:rPr lang="en-US" sz="2800" dirty="0" smtClean="0">
                <a:latin typeface="+mn-lt"/>
                <a:cs typeface="Times New Roman" pitchFamily="18" charset="0"/>
              </a:rPr>
              <a:t> </a:t>
            </a: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smtClean="0">
                <a:latin typeface="+mn-lt"/>
                <a:cs typeface="Times New Roman" pitchFamily="18" charset="0"/>
              </a:rPr>
              <a:t>liệu</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khung</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tượng</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phản</a:t>
            </a:r>
            <a:r>
              <a:rPr lang="en-US" sz="2000" dirty="0" smtClean="0">
                <a:latin typeface="+mn-lt"/>
                <a:cs typeface="Times New Roman" pitchFamily="18" charset="0"/>
              </a:rPr>
              <a:t> </a:t>
            </a:r>
            <a:r>
              <a:rPr lang="en-US" sz="2000" dirty="0" err="1" smtClean="0">
                <a:latin typeface="+mn-lt"/>
                <a:cs typeface="Times New Roman" pitchFamily="18" charset="0"/>
              </a:rPr>
              <a:t>xạ</a:t>
            </a:r>
            <a:r>
              <a:rPr lang="en-US" sz="2000" dirty="0" smtClean="0">
                <a:latin typeface="+mn-lt"/>
                <a:cs typeface="Times New Roman" pitchFamily="18" charset="0"/>
              </a:rPr>
              <a:t>, </a:t>
            </a:r>
            <a:r>
              <a:rPr lang="en-US" sz="2000" dirty="0" err="1" smtClean="0">
                <a:latin typeface="+mn-lt"/>
                <a:cs typeface="Times New Roman" pitchFamily="18" charset="0"/>
              </a:rPr>
              <a:t>khúc</a:t>
            </a:r>
            <a:r>
              <a:rPr lang="en-US" sz="2000" dirty="0" smtClean="0">
                <a:latin typeface="+mn-lt"/>
                <a:cs typeface="Times New Roman" pitchFamily="18" charset="0"/>
              </a:rPr>
              <a:t> </a:t>
            </a:r>
            <a:r>
              <a:rPr lang="en-US" sz="2000" dirty="0" err="1" smtClean="0">
                <a:latin typeface="+mn-lt"/>
                <a:cs typeface="Times New Roman" pitchFamily="18" charset="0"/>
              </a:rPr>
              <a:t>xạ</a:t>
            </a:r>
            <a:r>
              <a:rPr lang="en-US" sz="2000" dirty="0" smtClean="0">
                <a:latin typeface="+mn-lt"/>
                <a:cs typeface="Times New Roman" pitchFamily="18" charset="0"/>
              </a:rPr>
              <a:t>, </a:t>
            </a:r>
            <a:r>
              <a:rPr lang="en-US" sz="2000" dirty="0" err="1" smtClean="0">
                <a:latin typeface="+mn-lt"/>
                <a:cs typeface="Times New Roman" pitchFamily="18" charset="0"/>
              </a:rPr>
              <a:t>tán</a:t>
            </a:r>
            <a:r>
              <a:rPr lang="en-US" sz="2000" dirty="0" smtClean="0">
                <a:latin typeface="+mn-lt"/>
                <a:cs typeface="Times New Roman" pitchFamily="18" charset="0"/>
              </a:rPr>
              <a:t> </a:t>
            </a:r>
            <a:r>
              <a:rPr lang="en-US" sz="2000" dirty="0" err="1" smtClean="0">
                <a:latin typeface="+mn-lt"/>
                <a:cs typeface="Times New Roman" pitchFamily="18" charset="0"/>
              </a:rPr>
              <a:t>xạ</a:t>
            </a:r>
            <a:r>
              <a:rPr lang="en-US" sz="2000" dirty="0" smtClean="0">
                <a:latin typeface="+mn-lt"/>
                <a:cs typeface="Times New Roman" pitchFamily="18" charset="0"/>
              </a:rPr>
              <a:t> </a:t>
            </a:r>
            <a:r>
              <a:rPr lang="en-US" sz="2000" dirty="0" err="1" smtClean="0">
                <a:latin typeface="+mn-lt"/>
                <a:cs typeface="Times New Roman" pitchFamily="18" charset="0"/>
              </a:rPr>
              <a:t>cùng</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di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dich</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nên</a:t>
            </a:r>
            <a:r>
              <a:rPr lang="en-US" sz="2000" dirty="0" smtClean="0">
                <a:latin typeface="+mn-lt"/>
                <a:cs typeface="Times New Roman" pitchFamily="18" charset="0"/>
              </a:rPr>
              <a:t> fading </a:t>
            </a:r>
            <a:r>
              <a:rPr lang="en-US" sz="2000" dirty="0" err="1" smtClean="0">
                <a:latin typeface="+mn-lt"/>
                <a:cs typeface="Times New Roman" pitchFamily="18" charset="0"/>
              </a:rPr>
              <a:t>nha</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nhiễu</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ký</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ISI.</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Suy</a:t>
            </a:r>
            <a:r>
              <a:rPr lang="en-US" sz="2000" dirty="0" smtClean="0">
                <a:latin typeface="+mn-lt"/>
                <a:cs typeface="Times New Roman" pitchFamily="18" charset="0"/>
              </a:rPr>
              <a:t> </a:t>
            </a:r>
            <a:r>
              <a:rPr lang="en-US" sz="2000" dirty="0" err="1" smtClean="0">
                <a:latin typeface="+mn-lt"/>
                <a:cs typeface="Times New Roman" pitchFamily="18" charset="0"/>
              </a:rPr>
              <a:t>hao</a:t>
            </a:r>
            <a:r>
              <a:rPr lang="en-US" sz="2000" dirty="0" smtClean="0">
                <a:latin typeface="+mn-lt"/>
                <a:cs typeface="Times New Roman" pitchFamily="18" charset="0"/>
              </a:rPr>
              <a:t> </a:t>
            </a:r>
            <a:r>
              <a:rPr lang="en-US" sz="2000" dirty="0" err="1" smtClean="0">
                <a:latin typeface="+mn-lt"/>
                <a:cs typeface="Times New Roman" pitchFamily="18" charset="0"/>
              </a:rPr>
              <a:t>đường</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suy</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mặt</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chướng</a:t>
            </a:r>
            <a:r>
              <a:rPr lang="en-US" sz="2000" dirty="0" smtClean="0">
                <a:latin typeface="+mn-lt"/>
                <a:cs typeface="Times New Roman" pitchFamily="18" charset="0"/>
              </a:rPr>
              <a:t> </a:t>
            </a:r>
            <a:r>
              <a:rPr lang="en-US" sz="2000" dirty="0" err="1" smtClean="0">
                <a:latin typeface="+mn-lt"/>
                <a:cs typeface="Times New Roman" pitchFamily="18" charset="0"/>
              </a:rPr>
              <a:t>ngại</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nên</a:t>
            </a:r>
            <a:r>
              <a:rPr lang="en-US" sz="2000" dirty="0" smtClean="0">
                <a:latin typeface="+mn-lt"/>
                <a:cs typeface="Times New Roman" pitchFamily="18" charset="0"/>
              </a:rPr>
              <a:t> fading </a:t>
            </a:r>
            <a:r>
              <a:rPr lang="en-US" sz="2000" dirty="0" err="1" smtClean="0">
                <a:latin typeface="+mn-lt"/>
                <a:cs typeface="Times New Roman" pitchFamily="18" charset="0"/>
              </a:rPr>
              <a:t>chậm</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Tạp</a:t>
            </a:r>
            <a:r>
              <a:rPr lang="en-US" sz="2000" dirty="0" smtClean="0">
                <a:latin typeface="+mn-lt"/>
                <a:cs typeface="Times New Roman" pitchFamily="18" charset="0"/>
              </a:rPr>
              <a:t> </a:t>
            </a:r>
            <a:r>
              <a:rPr lang="en-US" sz="2000" dirty="0" err="1" smtClean="0">
                <a:latin typeface="+mn-lt"/>
                <a:cs typeface="Times New Roman" pitchFamily="18" charset="0"/>
              </a:rPr>
              <a:t>âm</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nhiễu</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làm</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ở </a:t>
            </a:r>
            <a:r>
              <a:rPr lang="en-US" sz="2000" dirty="0" err="1" smtClean="0">
                <a:latin typeface="+mn-lt"/>
                <a:cs typeface="Times New Roman" pitchFamily="18" charset="0"/>
              </a:rPr>
              <a:t>cùng</a:t>
            </a:r>
            <a:r>
              <a:rPr lang="en-US" sz="2000" dirty="0" smtClean="0">
                <a:latin typeface="+mn-lt"/>
                <a:cs typeface="Times New Roman" pitchFamily="18" charset="0"/>
              </a:rPr>
              <a:t> </a:t>
            </a:r>
            <a:r>
              <a:rPr lang="en-US" sz="2000" dirty="0" err="1" smtClean="0">
                <a:latin typeface="+mn-lt"/>
                <a:cs typeface="Times New Roman" pitchFamily="18" charset="0"/>
              </a:rPr>
              <a:t>dải</a:t>
            </a:r>
            <a:r>
              <a:rPr lang="en-US" sz="2000" dirty="0" smtClean="0">
                <a:latin typeface="+mn-lt"/>
                <a:cs typeface="Times New Roman" pitchFamily="18" charset="0"/>
              </a:rPr>
              <a:t> </a:t>
            </a: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dải</a:t>
            </a:r>
            <a:r>
              <a:rPr lang="en-US" sz="2000" dirty="0" smtClean="0">
                <a:latin typeface="+mn-lt"/>
                <a:cs typeface="Times New Roman" pitchFamily="18" charset="0"/>
              </a:rPr>
              <a:t> </a:t>
            </a: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lân</a:t>
            </a:r>
            <a:r>
              <a:rPr lang="en-US" sz="2000" dirty="0" smtClean="0">
                <a:latin typeface="+mn-lt"/>
                <a:cs typeface="Times New Roman" pitchFamily="18" charset="0"/>
              </a:rPr>
              <a:t> </a:t>
            </a:r>
            <a:r>
              <a:rPr lang="en-US" sz="2000" dirty="0" err="1" smtClean="0">
                <a:latin typeface="+mn-lt"/>
                <a:cs typeface="Times New Roman" pitchFamily="18" charset="0"/>
              </a:rPr>
              <a:t>cận</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Méo</a:t>
            </a:r>
            <a:r>
              <a:rPr lang="en-US" sz="2000" dirty="0" smtClean="0">
                <a:latin typeface="+mn-lt"/>
                <a:cs typeface="Times New Roman" pitchFamily="18" charset="0"/>
              </a:rPr>
              <a:t> </a:t>
            </a:r>
            <a:r>
              <a:rPr lang="en-US" sz="2000" dirty="0" err="1" smtClean="0">
                <a:latin typeface="+mn-lt"/>
                <a:cs typeface="Times New Roman" pitchFamily="18" charset="0"/>
              </a:rPr>
              <a:t>dạng</a:t>
            </a:r>
            <a:r>
              <a:rPr lang="en-US" sz="2000" dirty="0" smtClean="0">
                <a:latin typeface="+mn-lt"/>
                <a:cs typeface="Times New Roman" pitchFamily="18" charset="0"/>
              </a:rPr>
              <a:t> </a:t>
            </a:r>
            <a:r>
              <a:rPr lang="en-US" sz="2000" dirty="0" err="1" smtClean="0">
                <a:latin typeface="+mn-lt"/>
                <a:cs typeface="Times New Roman" pitchFamily="18" charset="0"/>
              </a:rPr>
              <a:t>sóng</a:t>
            </a:r>
            <a:r>
              <a:rPr lang="en-US" sz="2000" dirty="0" smtClean="0">
                <a:latin typeface="+mn-lt"/>
                <a:cs typeface="Times New Roman" pitchFamily="18" charset="0"/>
              </a:rPr>
              <a:t> </a:t>
            </a:r>
            <a:r>
              <a:rPr lang="en-US" sz="2000" dirty="0" err="1" smtClean="0">
                <a:latin typeface="+mn-lt"/>
                <a:cs typeface="Times New Roman" pitchFamily="18" charset="0"/>
              </a:rPr>
              <a:t>gây</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bit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suy</a:t>
            </a:r>
            <a:r>
              <a:rPr lang="en-US" sz="2000" dirty="0" smtClean="0">
                <a:latin typeface="+mn-lt"/>
                <a:cs typeface="Times New Roman" pitchFamily="18" charset="0"/>
              </a:rPr>
              <a:t> </a:t>
            </a:r>
            <a:r>
              <a:rPr lang="en-US" sz="2000" dirty="0" err="1" smtClean="0">
                <a:latin typeface="+mn-lt"/>
                <a:cs typeface="Times New Roman" pitchFamily="18" charset="0"/>
              </a:rPr>
              <a:t>hao</a:t>
            </a:r>
            <a:r>
              <a:rPr lang="en-US" sz="2000" dirty="0" smtClean="0">
                <a:latin typeface="+mn-lt"/>
                <a:cs typeface="Times New Roman" pitchFamily="18" charset="0"/>
              </a:rPr>
              <a:t> tin.</a:t>
            </a: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pic>
        <p:nvPicPr>
          <p:cNvPr id="2" name="Picture 1"/>
          <p:cNvPicPr>
            <a:picLocks noChangeAspect="1"/>
          </p:cNvPicPr>
          <p:nvPr/>
        </p:nvPicPr>
        <p:blipFill>
          <a:blip r:embed="rId3"/>
          <a:stretch>
            <a:fillRect/>
          </a:stretch>
        </p:blipFill>
        <p:spPr>
          <a:xfrm>
            <a:off x="1013916" y="5181600"/>
            <a:ext cx="7116168" cy="1209844"/>
          </a:xfrm>
          <a:prstGeom prst="rect">
            <a:avLst/>
          </a:prstGeom>
        </p:spPr>
      </p:pic>
      <p:sp>
        <p:nvSpPr>
          <p:cNvPr id="7" name="Rectangle 6"/>
          <p:cNvSpPr>
            <a:spLocks noChangeArrowheads="1"/>
          </p:cNvSpPr>
          <p:nvPr/>
        </p:nvSpPr>
        <p:spPr bwMode="auto">
          <a:xfrm>
            <a:off x="1524000" y="6477000"/>
            <a:ext cx="6096000"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3.19 </a:t>
            </a:r>
            <a:r>
              <a:rPr lang="en-US" sz="1600" dirty="0" err="1" smtClean="0">
                <a:latin typeface="+mn-lt"/>
                <a:cs typeface="Times New Roman" pitchFamily="18" charset="0"/>
              </a:rPr>
              <a:t>Định</a:t>
            </a:r>
            <a:r>
              <a:rPr lang="en-US" sz="1600" dirty="0" smtClean="0">
                <a:latin typeface="+mn-lt"/>
                <a:cs typeface="Times New Roman" pitchFamily="18" charset="0"/>
              </a:rPr>
              <a:t> </a:t>
            </a:r>
            <a:r>
              <a:rPr lang="en-US" sz="1600" dirty="0" err="1" smtClean="0">
                <a:latin typeface="+mn-lt"/>
                <a:cs typeface="Times New Roman" pitchFamily="18" charset="0"/>
              </a:rPr>
              <a:t>dạng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1 </a:t>
            </a:r>
            <a:r>
              <a:rPr lang="en-US" sz="1600" dirty="0" err="1" smtClean="0">
                <a:latin typeface="+mn-lt"/>
                <a:cs typeface="Times New Roman" pitchFamily="18" charset="0"/>
              </a:rPr>
              <a:t>khung</a:t>
            </a:r>
            <a:r>
              <a:rPr lang="en-US" sz="1600" dirty="0" smtClean="0">
                <a:latin typeface="+mn-lt"/>
                <a:cs typeface="Times New Roman" pitchFamily="18" charset="0"/>
              </a:rPr>
              <a:t> </a:t>
            </a:r>
            <a:r>
              <a:rPr lang="en-US" sz="1600" dirty="0" err="1" smtClean="0">
                <a:latin typeface="+mn-lt"/>
                <a:cs typeface="Times New Roman" pitchFamily="18" charset="0"/>
              </a:rPr>
              <a:t>lớp</a:t>
            </a:r>
            <a:r>
              <a:rPr lang="en-US" sz="1600" dirty="0" smtClean="0">
                <a:latin typeface="+mn-lt"/>
                <a:cs typeface="Times New Roman" pitchFamily="18" charset="0"/>
              </a:rPr>
              <a:t> </a:t>
            </a:r>
            <a:r>
              <a:rPr lang="en-US" sz="1600" dirty="0" err="1" smtClean="0">
                <a:latin typeface="+mn-lt"/>
                <a:cs typeface="Times New Roman" pitchFamily="18" charset="0"/>
              </a:rPr>
              <a:t>vật</a:t>
            </a:r>
            <a:r>
              <a:rPr lang="en-US" sz="1600" dirty="0" smtClean="0">
                <a:latin typeface="+mn-lt"/>
                <a:cs typeface="Times New Roman" pitchFamily="18" charset="0"/>
              </a:rPr>
              <a:t> </a:t>
            </a:r>
            <a:r>
              <a:rPr lang="en-US" sz="1600" dirty="0" err="1" smtClean="0">
                <a:latin typeface="+mn-lt"/>
                <a:cs typeface="Times New Roman" pitchFamily="18" charset="0"/>
              </a:rPr>
              <a:t>lý</a:t>
            </a:r>
            <a:r>
              <a:rPr lang="en-US" sz="1600" dirty="0" smtClean="0">
                <a:latin typeface="+mn-lt"/>
                <a:cs typeface="Times New Roman" pitchFamily="18" charset="0"/>
              </a:rPr>
              <a:t> IEEE 802.11/802.11b</a:t>
            </a:r>
            <a:endParaRPr lang="en-US" sz="1600" dirty="0">
              <a:latin typeface="+mn-lt"/>
              <a:cs typeface="Times New Roman" pitchFamily="18" charset="0"/>
            </a:endParaRPr>
          </a:p>
        </p:txBody>
      </p:sp>
    </p:spTree>
    <p:extLst>
      <p:ext uri="{BB962C8B-B14F-4D97-AF65-F5344CB8AC3E}">
        <p14:creationId xmlns:p14="http://schemas.microsoft.com/office/powerpoint/2010/main" val="9738545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liên</a:t>
            </a:r>
            <a:r>
              <a:rPr lang="en-US" sz="2800" dirty="0" smtClean="0">
                <a:latin typeface="+mn-lt"/>
                <a:cs typeface="Times New Roman" pitchFamily="18" charset="0"/>
              </a:rPr>
              <a:t> </a:t>
            </a: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smtClean="0">
                <a:latin typeface="+mn-lt"/>
                <a:cs typeface="Times New Roman" pitchFamily="18" charset="0"/>
              </a:rPr>
              <a:t>liệu</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khung</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Hình</a:t>
            </a:r>
            <a:r>
              <a:rPr lang="en-US" sz="2000" dirty="0" smtClean="0">
                <a:latin typeface="+mn-lt"/>
                <a:cs typeface="Times New Roman" pitchFamily="18" charset="0"/>
              </a:rPr>
              <a:t> 3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dạng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khối</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PPDU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chuẩn</a:t>
            </a:r>
            <a:r>
              <a:rPr lang="en-US" sz="2000" dirty="0" smtClean="0">
                <a:latin typeface="+mn-lt"/>
                <a:cs typeface="Times New Roman" pitchFamily="18" charset="0"/>
              </a:rPr>
              <a:t> WLAN </a:t>
            </a:r>
            <a:r>
              <a:rPr lang="en-US" sz="2000" dirty="0" err="1" smtClean="0">
                <a:latin typeface="+mn-lt"/>
                <a:cs typeface="Times New Roman" pitchFamily="18" charset="0"/>
              </a:rPr>
              <a:t>của</a:t>
            </a:r>
            <a:r>
              <a:rPr lang="en-US" sz="2000" dirty="0" smtClean="0">
                <a:latin typeface="+mn-lt"/>
                <a:cs typeface="Times New Roman" pitchFamily="18" charset="0"/>
              </a:rPr>
              <a:t> IEEE 802.11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DSSS.</a:t>
            </a:r>
          </a:p>
          <a:p>
            <a:pPr marL="342900" indent="-3429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PPDU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chỉa</a:t>
            </a:r>
            <a:r>
              <a:rPr lang="en-US" sz="2000" dirty="0" smtClean="0">
                <a:latin typeface="+mn-lt"/>
                <a:cs typeface="Times New Roman" pitchFamily="18" charset="0"/>
              </a:rPr>
              <a:t> </a:t>
            </a:r>
            <a:r>
              <a:rPr lang="en-US" sz="2000" dirty="0" err="1" smtClean="0">
                <a:latin typeface="+mn-lt"/>
                <a:cs typeface="Times New Roman" pitchFamily="18" charset="0"/>
              </a:rPr>
              <a:t>làm</a:t>
            </a:r>
            <a:r>
              <a:rPr lang="en-US" sz="2000" dirty="0" smtClean="0">
                <a:latin typeface="+mn-lt"/>
                <a:cs typeface="Times New Roman" pitchFamily="18" charset="0"/>
              </a:rPr>
              <a:t> 3 </a:t>
            </a:r>
            <a:r>
              <a:rPr lang="en-US" sz="2000" dirty="0" err="1" smtClean="0">
                <a:latin typeface="+mn-lt"/>
                <a:cs typeface="Times New Roman" pitchFamily="18" charset="0"/>
              </a:rPr>
              <a:t>phần</a:t>
            </a:r>
            <a:r>
              <a:rPr lang="en-US" sz="2000" dirty="0" smtClean="0">
                <a:latin typeface="+mn-lt"/>
                <a:cs typeface="Times New Roman" pitchFamily="18" charset="0"/>
              </a:rPr>
              <a:t>: </a:t>
            </a: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Phần </a:t>
            </a:r>
            <a:r>
              <a:rPr lang="vi-VN" sz="2000" dirty="0">
                <a:latin typeface="+mn-lt"/>
                <a:cs typeface="Times New Roman" pitchFamily="18" charset="0"/>
              </a:rPr>
              <a:t>mở </a:t>
            </a:r>
            <a:r>
              <a:rPr lang="vi-VN" sz="2000" dirty="0" smtClean="0">
                <a:latin typeface="+mn-lt"/>
                <a:cs typeface="Times New Roman" pitchFamily="18" charset="0"/>
              </a:rPr>
              <a:t>đầu</a:t>
            </a:r>
            <a:r>
              <a:rPr lang="en-US" sz="2000" dirty="0" smtClean="0">
                <a:latin typeface="+mn-lt"/>
                <a:cs typeface="Times New Roman" pitchFamily="18" charset="0"/>
              </a:rPr>
              <a:t>: </a:t>
            </a:r>
            <a:r>
              <a:rPr lang="vi-VN" sz="2000" dirty="0" smtClean="0">
                <a:latin typeface="+mn-lt"/>
                <a:cs typeface="Times New Roman" pitchFamily="18" charset="0"/>
              </a:rPr>
              <a:t>mẫu </a:t>
            </a:r>
            <a:r>
              <a:rPr lang="vi-VN" sz="2000" dirty="0">
                <a:latin typeface="+mn-lt"/>
                <a:cs typeface="Times New Roman" pitchFamily="18" charset="0"/>
              </a:rPr>
              <a:t>bit không </a:t>
            </a:r>
            <a:r>
              <a:rPr lang="en-US" sz="2000" dirty="0" err="1" smtClean="0">
                <a:latin typeface="+mn-lt"/>
                <a:cs typeface="Times New Roman" pitchFamily="18" charset="0"/>
              </a:rPr>
              <a:t>đổi</a:t>
            </a:r>
            <a:r>
              <a:rPr lang="vi-VN" sz="2000" dirty="0" smtClean="0">
                <a:latin typeface="+mn-lt"/>
                <a:cs typeface="Times New Roman" pitchFamily="18" charset="0"/>
              </a:rPr>
              <a:t>, </a:t>
            </a:r>
            <a:r>
              <a:rPr lang="vi-VN" sz="2000" dirty="0">
                <a:latin typeface="+mn-lt"/>
                <a:cs typeface="Times New Roman" pitchFamily="18" charset="0"/>
              </a:rPr>
              <a:t>được dùng cho các mục đích cân bằng và cho phép bộ thu có được sự đồng bộ bit và khung.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PHY </a:t>
            </a:r>
            <a:r>
              <a:rPr lang="vi-VN" sz="2000" dirty="0">
                <a:latin typeface="+mn-lt"/>
                <a:cs typeface="Times New Roman" pitchFamily="18" charset="0"/>
              </a:rPr>
              <a:t>header mô tả độ dài và sơ đồ điều chế được dùng trong phần dữ liệu, được bảo vệ bởi trường tổng kiểm tra của nó</a:t>
            </a:r>
            <a:r>
              <a:rPr lang="vi-VN" sz="2000" dirty="0" smtClean="0">
                <a:latin typeface="+mn-lt"/>
                <a:cs typeface="Times New Roman" pitchFamily="18" charset="0"/>
              </a:rPr>
              <a:t>.</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a:cs typeface="Times New Roman" pitchFamily="18" charset="0"/>
              </a:rPr>
              <a:t>Kết thúc phần PHY header và bắt đầu MPDU được biểu thị bởi một SFD cố định.</a:t>
            </a:r>
            <a:endParaRPr lang="en-US"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pic>
        <p:nvPicPr>
          <p:cNvPr id="2" name="Picture 1"/>
          <p:cNvPicPr>
            <a:picLocks noChangeAspect="1"/>
          </p:cNvPicPr>
          <p:nvPr/>
        </p:nvPicPr>
        <p:blipFill>
          <a:blip r:embed="rId3"/>
          <a:stretch>
            <a:fillRect/>
          </a:stretch>
        </p:blipFill>
        <p:spPr>
          <a:xfrm>
            <a:off x="1013916" y="5181600"/>
            <a:ext cx="7116168" cy="1209844"/>
          </a:xfrm>
          <a:prstGeom prst="rect">
            <a:avLst/>
          </a:prstGeom>
        </p:spPr>
      </p:pic>
      <p:sp>
        <p:nvSpPr>
          <p:cNvPr id="7" name="Rectangle 6"/>
          <p:cNvSpPr>
            <a:spLocks noChangeArrowheads="1"/>
          </p:cNvSpPr>
          <p:nvPr/>
        </p:nvSpPr>
        <p:spPr bwMode="auto">
          <a:xfrm>
            <a:off x="1524000" y="6477000"/>
            <a:ext cx="6096000"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3. </a:t>
            </a:r>
            <a:r>
              <a:rPr lang="en-US" sz="1600" dirty="0" err="1" smtClean="0">
                <a:latin typeface="+mn-lt"/>
                <a:cs typeface="Times New Roman" pitchFamily="18" charset="0"/>
              </a:rPr>
              <a:t>Định</a:t>
            </a:r>
            <a:r>
              <a:rPr lang="en-US" sz="1600" dirty="0" smtClean="0">
                <a:latin typeface="+mn-lt"/>
                <a:cs typeface="Times New Roman" pitchFamily="18" charset="0"/>
              </a:rPr>
              <a:t> </a:t>
            </a:r>
            <a:r>
              <a:rPr lang="en-US" sz="1600" dirty="0" err="1" smtClean="0">
                <a:latin typeface="+mn-lt"/>
                <a:cs typeface="Times New Roman" pitchFamily="18" charset="0"/>
              </a:rPr>
              <a:t>dạng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1 </a:t>
            </a:r>
            <a:r>
              <a:rPr lang="en-US" sz="1600" dirty="0" err="1" smtClean="0">
                <a:latin typeface="+mn-lt"/>
                <a:cs typeface="Times New Roman" pitchFamily="18" charset="0"/>
              </a:rPr>
              <a:t>khung</a:t>
            </a:r>
            <a:r>
              <a:rPr lang="en-US" sz="1600" dirty="0" smtClean="0">
                <a:latin typeface="+mn-lt"/>
                <a:cs typeface="Times New Roman" pitchFamily="18" charset="0"/>
              </a:rPr>
              <a:t> </a:t>
            </a:r>
            <a:r>
              <a:rPr lang="en-US" sz="1600" dirty="0" err="1" smtClean="0">
                <a:latin typeface="+mn-lt"/>
                <a:cs typeface="Times New Roman" pitchFamily="18" charset="0"/>
              </a:rPr>
              <a:t>lớp</a:t>
            </a:r>
            <a:r>
              <a:rPr lang="en-US" sz="1600" dirty="0" smtClean="0">
                <a:latin typeface="+mn-lt"/>
                <a:cs typeface="Times New Roman" pitchFamily="18" charset="0"/>
              </a:rPr>
              <a:t> </a:t>
            </a:r>
            <a:r>
              <a:rPr lang="en-US" sz="1600" dirty="0" err="1" smtClean="0">
                <a:latin typeface="+mn-lt"/>
                <a:cs typeface="Times New Roman" pitchFamily="18" charset="0"/>
              </a:rPr>
              <a:t>vật</a:t>
            </a:r>
            <a:r>
              <a:rPr lang="en-US" sz="1600" dirty="0" smtClean="0">
                <a:latin typeface="+mn-lt"/>
                <a:cs typeface="Times New Roman" pitchFamily="18" charset="0"/>
              </a:rPr>
              <a:t> </a:t>
            </a:r>
            <a:r>
              <a:rPr lang="en-US" sz="1600" dirty="0" err="1" smtClean="0">
                <a:latin typeface="+mn-lt"/>
                <a:cs typeface="Times New Roman" pitchFamily="18" charset="0"/>
              </a:rPr>
              <a:t>lý</a:t>
            </a:r>
            <a:r>
              <a:rPr lang="en-US" sz="1600" dirty="0" smtClean="0">
                <a:latin typeface="+mn-lt"/>
                <a:cs typeface="Times New Roman" pitchFamily="18" charset="0"/>
              </a:rPr>
              <a:t> IEEE 802.11/802.11b</a:t>
            </a:r>
            <a:endParaRPr lang="en-US" sz="1600" dirty="0">
              <a:latin typeface="+mn-lt"/>
              <a:cs typeface="Times New Roman" pitchFamily="18" charset="0"/>
            </a:endParaRPr>
          </a:p>
        </p:txBody>
      </p:sp>
    </p:spTree>
    <p:extLst>
      <p:ext uri="{BB962C8B-B14F-4D97-AF65-F5344CB8AC3E}">
        <p14:creationId xmlns:p14="http://schemas.microsoft.com/office/powerpoint/2010/main" val="1391853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a:t>
            </a:fld>
            <a:endParaRPr lang="en-US" dirty="0"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 name="Rectangle 6"/>
          <p:cNvSpPr>
            <a:spLocks noChangeArrowheads="1"/>
          </p:cNvSpPr>
          <p:nvPr/>
        </p:nvSpPr>
        <p:spPr bwMode="auto">
          <a:xfrm>
            <a:off x="2409926" y="6477000"/>
            <a:ext cx="4286183"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en-US" sz="1600" dirty="0">
                <a:latin typeface="+mn-lt"/>
                <a:cs typeface="Times New Roman" pitchFamily="18" charset="0"/>
              </a:rPr>
              <a:t>3</a:t>
            </a:r>
            <a:r>
              <a:rPr lang="vi-VN" sz="1600" dirty="0" smtClean="0">
                <a:latin typeface="+mn-lt"/>
                <a:cs typeface="Times New Roman" pitchFamily="18" charset="0"/>
              </a:rPr>
              <a:t>.</a:t>
            </a:r>
            <a:r>
              <a:rPr lang="en-US" sz="1600" dirty="0" smtClean="0">
                <a:latin typeface="+mn-lt"/>
                <a:cs typeface="Times New Roman" pitchFamily="18" charset="0"/>
              </a:rPr>
              <a:t>2</a:t>
            </a:r>
            <a:r>
              <a:rPr lang="vi-VN" sz="1600" dirty="0" smtClean="0">
                <a:latin typeface="+mn-lt"/>
                <a:cs typeface="Times New Roman" pitchFamily="18" charset="0"/>
              </a:rPr>
              <a:t> Kiến trúc mạng cảm biến không dâ</a:t>
            </a:r>
            <a:r>
              <a:rPr lang="en-US" sz="1600" dirty="0" smtClean="0">
                <a:latin typeface="+mn-lt"/>
                <a:cs typeface="Times New Roman" pitchFamily="18" charset="0"/>
              </a:rPr>
              <a:t>y</a:t>
            </a:r>
          </a:p>
        </p:txBody>
      </p:sp>
      <p:sp>
        <p:nvSpPr>
          <p:cNvPr id="8" name="Rectangle 6"/>
          <p:cNvSpPr>
            <a:spLocks noChangeArrowheads="1"/>
          </p:cNvSpPr>
          <p:nvPr/>
        </p:nvSpPr>
        <p:spPr bwMode="auto">
          <a:xfrm>
            <a:off x="152400" y="1293394"/>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755008"/>
            <a:ext cx="7010400" cy="4721992"/>
          </a:xfrm>
          <a:prstGeom prst="rect">
            <a:avLst/>
          </a:prstGeom>
        </p:spPr>
      </p:pic>
    </p:spTree>
    <p:extLst>
      <p:ext uri="{BB962C8B-B14F-4D97-AF65-F5344CB8AC3E}">
        <p14:creationId xmlns:p14="http://schemas.microsoft.com/office/powerpoint/2010/main" val="11118769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liên</a:t>
            </a:r>
            <a:r>
              <a:rPr lang="en-US" sz="2800" dirty="0" smtClean="0">
                <a:latin typeface="+mn-lt"/>
                <a:cs typeface="Times New Roman" pitchFamily="18" charset="0"/>
              </a:rPr>
              <a:t> </a:t>
            </a: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smtClean="0">
                <a:latin typeface="+mn-lt"/>
                <a:cs typeface="Times New Roman" pitchFamily="18" charset="0"/>
              </a:rPr>
              <a:t>liệu</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khung</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Mất </a:t>
            </a:r>
            <a:r>
              <a:rPr lang="en-US" sz="2000" dirty="0" smtClean="0">
                <a:latin typeface="+mn-lt"/>
                <a:cs typeface="Times New Roman" pitchFamily="18" charset="0"/>
              </a:rPr>
              <a:t>tin </a:t>
            </a:r>
            <a:r>
              <a:rPr lang="vi-VN" sz="2000" dirty="0" smtClean="0">
                <a:latin typeface="+mn-lt"/>
                <a:cs typeface="Times New Roman" pitchFamily="18" charset="0"/>
              </a:rPr>
              <a:t>xảy </a:t>
            </a:r>
            <a:r>
              <a:rPr lang="vi-VN" sz="2000" dirty="0">
                <a:latin typeface="+mn-lt"/>
                <a:cs typeface="Times New Roman" pitchFamily="18" charset="0"/>
              </a:rPr>
              <a:t>ra </a:t>
            </a:r>
            <a:r>
              <a:rPr lang="vi-VN" sz="2000" dirty="0" smtClean="0">
                <a:latin typeface="+mn-lt"/>
                <a:cs typeface="Times New Roman" pitchFamily="18" charset="0"/>
              </a:rPr>
              <a:t>nếu</a:t>
            </a:r>
            <a:r>
              <a:rPr lang="en-US" sz="2000" dirty="0" smtClean="0">
                <a:latin typeface="+mn-lt"/>
                <a:cs typeface="Times New Roman" pitchFamily="18" charset="0"/>
              </a:rPr>
              <a:t>: </a:t>
            </a:r>
          </a:p>
          <a:p>
            <a:pPr marL="800100" lvl="1" indent="-342900" algn="just" eaLnBrk="1" hangingPunct="1">
              <a:spcBef>
                <a:spcPct val="20000"/>
              </a:spcBef>
              <a:buSzPct val="75000"/>
              <a:buFont typeface="Wingdings" panose="05000000000000000000" pitchFamily="2" charset="2"/>
              <a:buChar char="Ø"/>
              <a:defRPr/>
            </a:pPr>
            <a:r>
              <a:rPr lang="en-US" sz="2000" dirty="0">
                <a:latin typeface="+mn-lt"/>
                <a:cs typeface="Times New Roman" pitchFamily="18" charset="0"/>
              </a:rPr>
              <a:t>B</a:t>
            </a:r>
            <a:r>
              <a:rPr lang="vi-VN" sz="2000" dirty="0" smtClean="0">
                <a:latin typeface="+mn-lt"/>
                <a:cs typeface="Times New Roman" pitchFamily="18" charset="0"/>
              </a:rPr>
              <a:t>ộ </a:t>
            </a:r>
            <a:r>
              <a:rPr lang="vi-VN" sz="2000" dirty="0">
                <a:latin typeface="+mn-lt"/>
                <a:cs typeface="Times New Roman" pitchFamily="18" charset="0"/>
              </a:rPr>
              <a:t>thu không đồng bộ bit/ khung </a:t>
            </a:r>
            <a:r>
              <a:rPr lang="vi-VN" sz="2000" dirty="0" smtClean="0">
                <a:latin typeface="+mn-lt"/>
                <a:cs typeface="Times New Roman" pitchFamily="18" charset="0"/>
              </a:rPr>
              <a:t>được</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SFD lỗi</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a:latin typeface="+mn-lt"/>
                <a:cs typeface="Times New Roman" pitchFamily="18" charset="0"/>
              </a:rPr>
              <a:t>C</a:t>
            </a:r>
            <a:r>
              <a:rPr lang="vi-VN" sz="2000" dirty="0" smtClean="0">
                <a:latin typeface="+mn-lt"/>
                <a:cs typeface="Times New Roman" pitchFamily="18" charset="0"/>
              </a:rPr>
              <a:t>ác </a:t>
            </a:r>
            <a:r>
              <a:rPr lang="vi-VN" sz="2000" dirty="0">
                <a:latin typeface="+mn-lt"/>
                <a:cs typeface="Times New Roman" pitchFamily="18" charset="0"/>
              </a:rPr>
              <a:t>lỗi bit còn lại trong PHY header làm cho tổng kiểm tra chúng không </a:t>
            </a:r>
            <a:r>
              <a:rPr lang="vi-VN" sz="2000" dirty="0" smtClean="0">
                <a:latin typeface="+mn-lt"/>
                <a:cs typeface="Times New Roman" pitchFamily="18" charset="0"/>
              </a:rPr>
              <a:t>đúng</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Kết </a:t>
            </a:r>
            <a:r>
              <a:rPr lang="vi-VN" sz="2000" dirty="0">
                <a:latin typeface="+mn-lt"/>
                <a:cs typeface="Times New Roman" pitchFamily="18" charset="0"/>
              </a:rPr>
              <a:t>quả của việc mất tin là các giai đoạn sau đó của bộ thu như bộ giải mã FEC hay giao thức MAC không có dữ liệu. </a:t>
            </a:r>
            <a:endParaRPr lang="en-US"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pic>
        <p:nvPicPr>
          <p:cNvPr id="2" name="Picture 1"/>
          <p:cNvPicPr>
            <a:picLocks noChangeAspect="1"/>
          </p:cNvPicPr>
          <p:nvPr/>
        </p:nvPicPr>
        <p:blipFill>
          <a:blip r:embed="rId3"/>
          <a:stretch>
            <a:fillRect/>
          </a:stretch>
        </p:blipFill>
        <p:spPr>
          <a:xfrm>
            <a:off x="1013916" y="5181600"/>
            <a:ext cx="7116168" cy="1209844"/>
          </a:xfrm>
          <a:prstGeom prst="rect">
            <a:avLst/>
          </a:prstGeom>
        </p:spPr>
      </p:pic>
      <p:sp>
        <p:nvSpPr>
          <p:cNvPr id="7" name="Rectangle 6"/>
          <p:cNvSpPr>
            <a:spLocks noChangeArrowheads="1"/>
          </p:cNvSpPr>
          <p:nvPr/>
        </p:nvSpPr>
        <p:spPr bwMode="auto">
          <a:xfrm>
            <a:off x="1524000" y="6477000"/>
            <a:ext cx="6096000"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3.19 </a:t>
            </a:r>
            <a:r>
              <a:rPr lang="en-US" sz="1600" dirty="0" err="1" smtClean="0">
                <a:latin typeface="+mn-lt"/>
                <a:cs typeface="Times New Roman" pitchFamily="18" charset="0"/>
              </a:rPr>
              <a:t>Định</a:t>
            </a:r>
            <a:r>
              <a:rPr lang="en-US" sz="1600" dirty="0" smtClean="0">
                <a:latin typeface="+mn-lt"/>
                <a:cs typeface="Times New Roman" pitchFamily="18" charset="0"/>
              </a:rPr>
              <a:t> </a:t>
            </a:r>
            <a:r>
              <a:rPr lang="en-US" sz="1600" dirty="0" err="1" smtClean="0">
                <a:latin typeface="+mn-lt"/>
                <a:cs typeface="Times New Roman" pitchFamily="18" charset="0"/>
              </a:rPr>
              <a:t>dạng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1 </a:t>
            </a:r>
            <a:r>
              <a:rPr lang="en-US" sz="1600" dirty="0" err="1" smtClean="0">
                <a:latin typeface="+mn-lt"/>
                <a:cs typeface="Times New Roman" pitchFamily="18" charset="0"/>
              </a:rPr>
              <a:t>khung</a:t>
            </a:r>
            <a:r>
              <a:rPr lang="en-US" sz="1600" dirty="0" smtClean="0">
                <a:latin typeface="+mn-lt"/>
                <a:cs typeface="Times New Roman" pitchFamily="18" charset="0"/>
              </a:rPr>
              <a:t> </a:t>
            </a:r>
            <a:r>
              <a:rPr lang="en-US" sz="1600" dirty="0" err="1" smtClean="0">
                <a:latin typeface="+mn-lt"/>
                <a:cs typeface="Times New Roman" pitchFamily="18" charset="0"/>
              </a:rPr>
              <a:t>lớp</a:t>
            </a:r>
            <a:r>
              <a:rPr lang="en-US" sz="1600" dirty="0" smtClean="0">
                <a:latin typeface="+mn-lt"/>
                <a:cs typeface="Times New Roman" pitchFamily="18" charset="0"/>
              </a:rPr>
              <a:t> </a:t>
            </a:r>
            <a:r>
              <a:rPr lang="en-US" sz="1600" dirty="0" err="1" smtClean="0">
                <a:latin typeface="+mn-lt"/>
                <a:cs typeface="Times New Roman" pitchFamily="18" charset="0"/>
              </a:rPr>
              <a:t>vật</a:t>
            </a:r>
            <a:r>
              <a:rPr lang="en-US" sz="1600" dirty="0" smtClean="0">
                <a:latin typeface="+mn-lt"/>
                <a:cs typeface="Times New Roman" pitchFamily="18" charset="0"/>
              </a:rPr>
              <a:t> </a:t>
            </a:r>
            <a:r>
              <a:rPr lang="en-US" sz="1600" dirty="0" err="1" smtClean="0">
                <a:latin typeface="+mn-lt"/>
                <a:cs typeface="Times New Roman" pitchFamily="18" charset="0"/>
              </a:rPr>
              <a:t>lý</a:t>
            </a:r>
            <a:r>
              <a:rPr lang="en-US" sz="1600" dirty="0" smtClean="0">
                <a:latin typeface="+mn-lt"/>
                <a:cs typeface="Times New Roman" pitchFamily="18" charset="0"/>
              </a:rPr>
              <a:t> IEEE 802.11/802.11b</a:t>
            </a:r>
            <a:endParaRPr lang="en-US" sz="1600" dirty="0">
              <a:latin typeface="+mn-lt"/>
              <a:cs typeface="Times New Roman" pitchFamily="18" charset="0"/>
            </a:endParaRPr>
          </a:p>
        </p:txBody>
      </p:sp>
    </p:spTree>
    <p:extLst>
      <p:ext uri="{BB962C8B-B14F-4D97-AF65-F5344CB8AC3E}">
        <p14:creationId xmlns:p14="http://schemas.microsoft.com/office/powerpoint/2010/main" val="2724666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liên</a:t>
            </a:r>
            <a:r>
              <a:rPr lang="en-US" sz="2800" dirty="0" smtClean="0">
                <a:latin typeface="+mn-lt"/>
                <a:cs typeface="Times New Roman" pitchFamily="18" charset="0"/>
              </a:rPr>
              <a:t> </a:t>
            </a: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smtClean="0">
                <a:latin typeface="+mn-lt"/>
                <a:cs typeface="Times New Roman" pitchFamily="18" charset="0"/>
              </a:rPr>
              <a:t>liệu</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khung</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Khi </a:t>
            </a:r>
            <a:r>
              <a:rPr lang="vi-VN" sz="2000" dirty="0">
                <a:latin typeface="+mn-lt"/>
                <a:cs typeface="Times New Roman" pitchFamily="18" charset="0"/>
              </a:rPr>
              <a:t>quá trình đồng bộ và PHY header kết thúc hoàn toàn, các bit tạo nên MPDU có thể được xử lý böi FEC hoặc MAC.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Nếu </a:t>
            </a:r>
            <a:r>
              <a:rPr lang="vi-VN" sz="2000" dirty="0">
                <a:latin typeface="+mn-lt"/>
                <a:cs typeface="Times New Roman" pitchFamily="18" charset="0"/>
              </a:rPr>
              <a:t>một số bit không giống như đã phát thì ta nói đã có lỗi bit.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Các </a:t>
            </a:r>
            <a:r>
              <a:rPr lang="vi-VN" sz="2000" dirty="0">
                <a:latin typeface="+mn-lt"/>
                <a:cs typeface="Times New Roman" pitchFamily="18" charset="0"/>
              </a:rPr>
              <a:t>giao thức ARQ cung cấp các tổng kiểm tra để phát hiện các lỗi bit và loại bỏ toàn bộ gói tin có lối.</a:t>
            </a:r>
            <a:endParaRPr lang="en-US"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pic>
        <p:nvPicPr>
          <p:cNvPr id="2" name="Picture 1"/>
          <p:cNvPicPr>
            <a:picLocks noChangeAspect="1"/>
          </p:cNvPicPr>
          <p:nvPr/>
        </p:nvPicPr>
        <p:blipFill>
          <a:blip r:embed="rId3"/>
          <a:stretch>
            <a:fillRect/>
          </a:stretch>
        </p:blipFill>
        <p:spPr>
          <a:xfrm>
            <a:off x="1013916" y="5181600"/>
            <a:ext cx="7116168" cy="1209844"/>
          </a:xfrm>
          <a:prstGeom prst="rect">
            <a:avLst/>
          </a:prstGeom>
        </p:spPr>
      </p:pic>
      <p:sp>
        <p:nvSpPr>
          <p:cNvPr id="7" name="Rectangle 6"/>
          <p:cNvSpPr>
            <a:spLocks noChangeArrowheads="1"/>
          </p:cNvSpPr>
          <p:nvPr/>
        </p:nvSpPr>
        <p:spPr bwMode="auto">
          <a:xfrm>
            <a:off x="1524000" y="6477000"/>
            <a:ext cx="6096000"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3.19 </a:t>
            </a:r>
            <a:r>
              <a:rPr lang="en-US" sz="1600" dirty="0" err="1" smtClean="0">
                <a:latin typeface="+mn-lt"/>
                <a:cs typeface="Times New Roman" pitchFamily="18" charset="0"/>
              </a:rPr>
              <a:t>Định</a:t>
            </a:r>
            <a:r>
              <a:rPr lang="en-US" sz="1600" dirty="0" smtClean="0">
                <a:latin typeface="+mn-lt"/>
                <a:cs typeface="Times New Roman" pitchFamily="18" charset="0"/>
              </a:rPr>
              <a:t> </a:t>
            </a:r>
            <a:r>
              <a:rPr lang="en-US" sz="1600" dirty="0" err="1" smtClean="0">
                <a:latin typeface="+mn-lt"/>
                <a:cs typeface="Times New Roman" pitchFamily="18" charset="0"/>
              </a:rPr>
              <a:t>dạng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1 </a:t>
            </a:r>
            <a:r>
              <a:rPr lang="en-US" sz="1600" dirty="0" err="1" smtClean="0">
                <a:latin typeface="+mn-lt"/>
                <a:cs typeface="Times New Roman" pitchFamily="18" charset="0"/>
              </a:rPr>
              <a:t>khung</a:t>
            </a:r>
            <a:r>
              <a:rPr lang="en-US" sz="1600" dirty="0" smtClean="0">
                <a:latin typeface="+mn-lt"/>
                <a:cs typeface="Times New Roman" pitchFamily="18" charset="0"/>
              </a:rPr>
              <a:t> </a:t>
            </a:r>
            <a:r>
              <a:rPr lang="en-US" sz="1600" dirty="0" err="1" smtClean="0">
                <a:latin typeface="+mn-lt"/>
                <a:cs typeface="Times New Roman" pitchFamily="18" charset="0"/>
              </a:rPr>
              <a:t>lớp</a:t>
            </a:r>
            <a:r>
              <a:rPr lang="en-US" sz="1600" dirty="0" smtClean="0">
                <a:latin typeface="+mn-lt"/>
                <a:cs typeface="Times New Roman" pitchFamily="18" charset="0"/>
              </a:rPr>
              <a:t> </a:t>
            </a:r>
            <a:r>
              <a:rPr lang="en-US" sz="1600" dirty="0" err="1" smtClean="0">
                <a:latin typeface="+mn-lt"/>
                <a:cs typeface="Times New Roman" pitchFamily="18" charset="0"/>
              </a:rPr>
              <a:t>vật</a:t>
            </a:r>
            <a:r>
              <a:rPr lang="en-US" sz="1600" dirty="0" smtClean="0">
                <a:latin typeface="+mn-lt"/>
                <a:cs typeface="Times New Roman" pitchFamily="18" charset="0"/>
              </a:rPr>
              <a:t> </a:t>
            </a:r>
            <a:r>
              <a:rPr lang="en-US" sz="1600" dirty="0" err="1" smtClean="0">
                <a:latin typeface="+mn-lt"/>
                <a:cs typeface="Times New Roman" pitchFamily="18" charset="0"/>
              </a:rPr>
              <a:t>lý</a:t>
            </a:r>
            <a:r>
              <a:rPr lang="en-US" sz="1600" dirty="0" smtClean="0">
                <a:latin typeface="+mn-lt"/>
                <a:cs typeface="Times New Roman" pitchFamily="18" charset="0"/>
              </a:rPr>
              <a:t> IEEE 802.11/802.11b</a:t>
            </a:r>
            <a:endParaRPr lang="en-US" sz="1600" dirty="0">
              <a:latin typeface="+mn-lt"/>
              <a:cs typeface="Times New Roman" pitchFamily="18" charset="0"/>
            </a:endParaRPr>
          </a:p>
        </p:txBody>
      </p:sp>
    </p:spTree>
    <p:extLst>
      <p:ext uri="{BB962C8B-B14F-4D97-AF65-F5344CB8AC3E}">
        <p14:creationId xmlns:p14="http://schemas.microsoft.com/office/powerpoint/2010/main" val="36170369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52</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liên</a:t>
            </a:r>
            <a:r>
              <a:rPr lang="en-US" sz="2800" dirty="0" smtClean="0">
                <a:latin typeface="+mn-lt"/>
                <a:cs typeface="Times New Roman" pitchFamily="18" charset="0"/>
              </a:rPr>
              <a:t> </a:t>
            </a: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smtClean="0">
                <a:latin typeface="+mn-lt"/>
                <a:cs typeface="Times New Roman" pitchFamily="18" charset="0"/>
              </a:rPr>
              <a:t>liệu</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khung</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Trong cơ chế lập khung này, </a:t>
            </a:r>
            <a:r>
              <a:rPr lang="en-US" sz="2000" dirty="0" err="1" smtClean="0">
                <a:latin typeface="+mn-lt"/>
                <a:cs typeface="Times New Roman" pitchFamily="18" charset="0"/>
              </a:rPr>
              <a:t>áp</a:t>
            </a:r>
            <a:r>
              <a:rPr lang="en-US" sz="2000" dirty="0" smtClean="0">
                <a:latin typeface="+mn-lt"/>
                <a:cs typeface="Times New Roman" pitchFamily="18" charset="0"/>
              </a:rPr>
              <a:t> </a:t>
            </a:r>
            <a:r>
              <a:rPr lang="vi-VN" sz="2000" dirty="0" smtClean="0">
                <a:latin typeface="+mn-lt"/>
                <a:cs typeface="Times New Roman" pitchFamily="18" charset="0"/>
              </a:rPr>
              <a:t>dụng </a:t>
            </a:r>
            <a:r>
              <a:rPr lang="vi-VN" sz="2000" dirty="0">
                <a:latin typeface="+mn-lt"/>
                <a:cs typeface="Times New Roman" pitchFamily="18" charset="0"/>
              </a:rPr>
              <a:t>FEC có </a:t>
            </a:r>
            <a:r>
              <a:rPr lang="vi-VN" sz="2000" dirty="0" smtClean="0">
                <a:latin typeface="+mn-lt"/>
                <a:cs typeface="Times New Roman" pitchFamily="18" charset="0"/>
              </a:rPr>
              <a:t>th</a:t>
            </a:r>
            <a:r>
              <a:rPr lang="en-US" sz="2000" dirty="0" smtClean="0">
                <a:latin typeface="+mn-lt"/>
                <a:cs typeface="Times New Roman" pitchFamily="18" charset="0"/>
              </a:rPr>
              <a:t>ể</a:t>
            </a:r>
            <a:r>
              <a:rPr lang="vi-VN" sz="2000" dirty="0" smtClean="0">
                <a:latin typeface="+mn-lt"/>
                <a:cs typeface="Times New Roman" pitchFamily="18" charset="0"/>
              </a:rPr>
              <a:t> </a:t>
            </a:r>
            <a:r>
              <a:rPr lang="vi-VN" sz="2000" dirty="0">
                <a:latin typeface="+mn-lt"/>
                <a:cs typeface="Times New Roman" pitchFamily="18" charset="0"/>
              </a:rPr>
              <a:t>sửa các lỗi bit trong phần dữ liệu/ MPDU, nhưng không sửa được các lỗi trong phần PHY header </a:t>
            </a:r>
            <a:r>
              <a:rPr lang="vi-VN" sz="2000" dirty="0" smtClean="0">
                <a:latin typeface="+mn-lt"/>
                <a:cs typeface="Times New Roman" pitchFamily="18" charset="0"/>
              </a:rPr>
              <a:t>do đó </a:t>
            </a:r>
            <a:r>
              <a:rPr lang="vi-VN" sz="2000" dirty="0">
                <a:latin typeface="+mn-lt"/>
                <a:cs typeface="Times New Roman" pitchFamily="18" charset="0"/>
              </a:rPr>
              <a:t>việc </a:t>
            </a:r>
            <a:r>
              <a:rPr lang="vi-VN" sz="2000" dirty="0" smtClean="0">
                <a:latin typeface="+mn-lt"/>
                <a:cs typeface="Times New Roman" pitchFamily="18" charset="0"/>
              </a:rPr>
              <a:t>mấ</a:t>
            </a:r>
            <a:r>
              <a:rPr lang="en-US" sz="2000" dirty="0" smtClean="0">
                <a:latin typeface="+mn-lt"/>
                <a:cs typeface="Times New Roman" pitchFamily="18" charset="0"/>
              </a:rPr>
              <a:t>t</a:t>
            </a:r>
            <a:r>
              <a:rPr lang="vi-VN" sz="2000" dirty="0" smtClean="0">
                <a:latin typeface="+mn-lt"/>
                <a:cs typeface="Times New Roman" pitchFamily="18" charset="0"/>
              </a:rPr>
              <a:t> </a:t>
            </a:r>
            <a:r>
              <a:rPr lang="vi-VN" sz="2000" dirty="0">
                <a:latin typeface="+mn-lt"/>
                <a:cs typeface="Times New Roman" pitchFamily="18" charset="0"/>
              </a:rPr>
              <a:t>tin vẫn có thể xảy ra.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Các </a:t>
            </a:r>
            <a:r>
              <a:rPr lang="vi-VN" sz="2000" dirty="0">
                <a:latin typeface="+mn-lt"/>
                <a:cs typeface="Times New Roman" pitchFamily="18" charset="0"/>
              </a:rPr>
              <a:t>phép đo với một bộ thu phát vô tuyến phù hợp với IEEE 802.11 được thực hiện trong môi trường công nghiệp không có đường nhìn thẳng (NLOS - Non Line Of Sight) cho thấy xảy ra cả hai loại lỗi với một tỉ lệ </a:t>
            </a:r>
            <a:r>
              <a:rPr lang="en-US" sz="2000" dirty="0" err="1" smtClean="0">
                <a:latin typeface="+mn-lt"/>
                <a:cs typeface="Times New Roman" pitchFamily="18" charset="0"/>
              </a:rPr>
              <a:t>lớn</a:t>
            </a:r>
            <a:r>
              <a:rPr lang="vi-VN" sz="2000" dirty="0" smtClean="0">
                <a:latin typeface="+mn-lt"/>
                <a:cs typeface="Times New Roman" pitchFamily="18" charset="0"/>
              </a:rPr>
              <a:t>.</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Cấu </a:t>
            </a:r>
            <a:r>
              <a:rPr lang="vi-VN" sz="2000" dirty="0">
                <a:latin typeface="+mn-lt"/>
                <a:cs typeface="Times New Roman" pitchFamily="18" charset="0"/>
              </a:rPr>
              <a:t>trúc khung như hình </a:t>
            </a:r>
            <a:r>
              <a:rPr lang="en-US" sz="2000" dirty="0" smtClean="0">
                <a:latin typeface="+mn-lt"/>
                <a:cs typeface="Times New Roman" pitchFamily="18" charset="0"/>
              </a:rPr>
              <a:t>3.19</a:t>
            </a:r>
            <a:r>
              <a:rPr lang="vi-VN" sz="2000" dirty="0" smtClean="0">
                <a:latin typeface="+mn-lt"/>
                <a:cs typeface="Times New Roman" pitchFamily="18" charset="0"/>
              </a:rPr>
              <a:t> </a:t>
            </a:r>
            <a:r>
              <a:rPr lang="en-US" sz="2000" dirty="0">
                <a:latin typeface="+mn-lt"/>
                <a:cs typeface="Times New Roman" pitchFamily="18" charset="0"/>
              </a:rPr>
              <a:t>l</a:t>
            </a:r>
            <a:r>
              <a:rPr lang="vi-VN" sz="2000" dirty="0" smtClean="0">
                <a:latin typeface="+mn-lt"/>
                <a:cs typeface="Times New Roman" pitchFamily="18" charset="0"/>
              </a:rPr>
              <a:t>à </a:t>
            </a:r>
            <a:r>
              <a:rPr lang="vi-VN" sz="2000" dirty="0">
                <a:latin typeface="+mn-lt"/>
                <a:cs typeface="Times New Roman" pitchFamily="18" charset="0"/>
              </a:rPr>
              <a:t>dạng chung và việc mất tin do đó cũng có thể xảy ra ở một số hệ thống khác.</a:t>
            </a:r>
            <a:endParaRPr lang="en-US"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pic>
        <p:nvPicPr>
          <p:cNvPr id="2" name="Picture 1"/>
          <p:cNvPicPr>
            <a:picLocks noChangeAspect="1"/>
          </p:cNvPicPr>
          <p:nvPr/>
        </p:nvPicPr>
        <p:blipFill>
          <a:blip r:embed="rId3"/>
          <a:stretch>
            <a:fillRect/>
          </a:stretch>
        </p:blipFill>
        <p:spPr>
          <a:xfrm>
            <a:off x="1013916" y="5181600"/>
            <a:ext cx="7116168" cy="1209844"/>
          </a:xfrm>
          <a:prstGeom prst="rect">
            <a:avLst/>
          </a:prstGeom>
        </p:spPr>
      </p:pic>
      <p:sp>
        <p:nvSpPr>
          <p:cNvPr id="7" name="Rectangle 6"/>
          <p:cNvSpPr>
            <a:spLocks noChangeArrowheads="1"/>
          </p:cNvSpPr>
          <p:nvPr/>
        </p:nvSpPr>
        <p:spPr bwMode="auto">
          <a:xfrm>
            <a:off x="1524000" y="6477000"/>
            <a:ext cx="6096000"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3.19 </a:t>
            </a:r>
            <a:r>
              <a:rPr lang="en-US" sz="1600" dirty="0" err="1" smtClean="0">
                <a:latin typeface="+mn-lt"/>
                <a:cs typeface="Times New Roman" pitchFamily="18" charset="0"/>
              </a:rPr>
              <a:t>Định</a:t>
            </a:r>
            <a:r>
              <a:rPr lang="en-US" sz="1600" dirty="0" smtClean="0">
                <a:latin typeface="+mn-lt"/>
                <a:cs typeface="Times New Roman" pitchFamily="18" charset="0"/>
              </a:rPr>
              <a:t> </a:t>
            </a:r>
            <a:r>
              <a:rPr lang="en-US" sz="1600" dirty="0" err="1" smtClean="0">
                <a:latin typeface="+mn-lt"/>
                <a:cs typeface="Times New Roman" pitchFamily="18" charset="0"/>
              </a:rPr>
              <a:t>dạng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1 </a:t>
            </a:r>
            <a:r>
              <a:rPr lang="en-US" sz="1600" dirty="0" err="1" smtClean="0">
                <a:latin typeface="+mn-lt"/>
                <a:cs typeface="Times New Roman" pitchFamily="18" charset="0"/>
              </a:rPr>
              <a:t>khung</a:t>
            </a:r>
            <a:r>
              <a:rPr lang="en-US" sz="1600" dirty="0" smtClean="0">
                <a:latin typeface="+mn-lt"/>
                <a:cs typeface="Times New Roman" pitchFamily="18" charset="0"/>
              </a:rPr>
              <a:t> </a:t>
            </a:r>
            <a:r>
              <a:rPr lang="en-US" sz="1600" dirty="0" err="1" smtClean="0">
                <a:latin typeface="+mn-lt"/>
                <a:cs typeface="Times New Roman" pitchFamily="18" charset="0"/>
              </a:rPr>
              <a:t>lớp</a:t>
            </a:r>
            <a:r>
              <a:rPr lang="en-US" sz="1600" dirty="0" smtClean="0">
                <a:latin typeface="+mn-lt"/>
                <a:cs typeface="Times New Roman" pitchFamily="18" charset="0"/>
              </a:rPr>
              <a:t> </a:t>
            </a:r>
            <a:r>
              <a:rPr lang="en-US" sz="1600" dirty="0" err="1" smtClean="0">
                <a:latin typeface="+mn-lt"/>
                <a:cs typeface="Times New Roman" pitchFamily="18" charset="0"/>
              </a:rPr>
              <a:t>vật</a:t>
            </a:r>
            <a:r>
              <a:rPr lang="en-US" sz="1600" dirty="0" smtClean="0">
                <a:latin typeface="+mn-lt"/>
                <a:cs typeface="Times New Roman" pitchFamily="18" charset="0"/>
              </a:rPr>
              <a:t> </a:t>
            </a:r>
            <a:r>
              <a:rPr lang="en-US" sz="1600" dirty="0" err="1" smtClean="0">
                <a:latin typeface="+mn-lt"/>
                <a:cs typeface="Times New Roman" pitchFamily="18" charset="0"/>
              </a:rPr>
              <a:t>lý</a:t>
            </a:r>
            <a:r>
              <a:rPr lang="en-US" sz="1600" dirty="0" smtClean="0">
                <a:latin typeface="+mn-lt"/>
                <a:cs typeface="Times New Roman" pitchFamily="18" charset="0"/>
              </a:rPr>
              <a:t> IEEE 802.11/802.11b</a:t>
            </a:r>
            <a:endParaRPr lang="en-US" sz="1600" dirty="0">
              <a:latin typeface="+mn-lt"/>
              <a:cs typeface="Times New Roman" pitchFamily="18" charset="0"/>
            </a:endParaRPr>
          </a:p>
        </p:txBody>
      </p:sp>
    </p:spTree>
    <p:extLst>
      <p:ext uri="{BB962C8B-B14F-4D97-AF65-F5344CB8AC3E}">
        <p14:creationId xmlns:p14="http://schemas.microsoft.com/office/powerpoint/2010/main" val="23830517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53</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liên</a:t>
            </a:r>
            <a:r>
              <a:rPr lang="en-US" sz="2800" dirty="0" smtClean="0">
                <a:latin typeface="+mn-lt"/>
                <a:cs typeface="Times New Roman" pitchFamily="18" charset="0"/>
              </a:rPr>
              <a:t> </a:t>
            </a: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smtClean="0">
                <a:latin typeface="+mn-lt"/>
                <a:cs typeface="Times New Roman" pitchFamily="18" charset="0"/>
              </a:rPr>
              <a:t>liệu</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khung</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Các thống kê về lỗi bit và mất tin phụ thuộc vào nhiều yếu tố như tần số, sơ đồ điều chế, khoảng cách, môi trường truyền sóng (số đường truyền, loại vật liệu) và sự có mặt của nhiễu.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Một </a:t>
            </a:r>
            <a:r>
              <a:rPr lang="vi-VN" sz="2000" dirty="0">
                <a:latin typeface="+mn-lt"/>
                <a:cs typeface="Times New Roman" pitchFamily="18" charset="0"/>
              </a:rPr>
              <a:t>số nghiên cứu về các thống kê này chỉ ra các tính chất sau: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Cả </a:t>
            </a:r>
            <a:r>
              <a:rPr lang="vi-VN" sz="2000" dirty="0">
                <a:latin typeface="+mn-lt"/>
                <a:cs typeface="Times New Roman" pitchFamily="18" charset="0"/>
              </a:rPr>
              <a:t>hiện tượng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vi-VN" sz="2000" dirty="0" smtClean="0">
                <a:latin typeface="+mn-lt"/>
                <a:cs typeface="Times New Roman" pitchFamily="18" charset="0"/>
              </a:rPr>
              <a:t>bit </a:t>
            </a:r>
            <a:r>
              <a:rPr lang="vi-VN" sz="2000" dirty="0">
                <a:latin typeface="+mn-lt"/>
                <a:cs typeface="Times New Roman" pitchFamily="18" charset="0"/>
              </a:rPr>
              <a:t>và mất gói tin thường có tính chất chùm, tức là có xu hướng xảy ra lỗi nhóm bit hoặc mất một nhóm gói tin với các khoảng không lỗi giữa các nhóm. Theo kinh nghiệm, phân bố và độ dài các nhóm lỗi thường thay đổi lớn</a:t>
            </a:r>
            <a:r>
              <a:rPr lang="vi-VN" sz="2000" dirty="0" smtClean="0">
                <a:latin typeface="+mn-lt"/>
                <a:cs typeface="Times New Roman" pitchFamily="18" charset="0"/>
              </a:rPr>
              <a:t>.</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Lỗi </a:t>
            </a:r>
            <a:r>
              <a:rPr lang="vi-VN" sz="2000" dirty="0">
                <a:latin typeface="+mn-lt"/>
                <a:cs typeface="Times New Roman" pitchFamily="18" charset="0"/>
              </a:rPr>
              <a:t>của các bộ phát và bộ thu cố định thay đổi theo thời gian và tỉ lệ lỗi bit tức thời đôi khi rất </a:t>
            </a:r>
            <a:r>
              <a:rPr lang="vi-VN" sz="2000" dirty="0" smtClean="0">
                <a:latin typeface="+mn-lt"/>
                <a:cs typeface="Times New Roman" pitchFamily="18" charset="0"/>
              </a:rPr>
              <a:t>cao</a:t>
            </a:r>
            <a:r>
              <a:rPr lang="en-US" sz="2000" dirty="0" smtClean="0">
                <a:latin typeface="+mn-lt"/>
                <a:cs typeface="Times New Roman" pitchFamily="18" charset="0"/>
              </a:rPr>
              <a:t>. </a:t>
            </a:r>
            <a:r>
              <a:rPr lang="vi-VN" sz="2000" dirty="0" smtClean="0">
                <a:latin typeface="+mn-lt"/>
                <a:cs typeface="Times New Roman" pitchFamily="18" charset="0"/>
              </a:rPr>
              <a:t>Tỉ </a:t>
            </a:r>
            <a:r>
              <a:rPr lang="vi-VN" sz="2000" dirty="0">
                <a:latin typeface="+mn-lt"/>
                <a:cs typeface="Times New Roman" pitchFamily="18" charset="0"/>
              </a:rPr>
              <a:t>lệ mất </a:t>
            </a:r>
            <a:r>
              <a:rPr lang="en-US" sz="2000" dirty="0" smtClean="0">
                <a:latin typeface="+mn-lt"/>
                <a:cs typeface="Times New Roman" pitchFamily="18" charset="0"/>
              </a:rPr>
              <a:t>tin </a:t>
            </a:r>
            <a:r>
              <a:rPr lang="vi-VN" sz="2000" dirty="0" smtClean="0">
                <a:latin typeface="+mn-lt"/>
                <a:cs typeface="Times New Roman" pitchFamily="18" charset="0"/>
              </a:rPr>
              <a:t>cũng </a:t>
            </a:r>
            <a:r>
              <a:rPr lang="vi-VN" sz="2000" dirty="0">
                <a:latin typeface="+mn-lt"/>
                <a:cs typeface="Times New Roman" pitchFamily="18" charset="0"/>
              </a:rPr>
              <a:t>xảy ra tương tự như vậy, có thể vượt quá 50%.</a:t>
            </a:r>
            <a:endParaRPr lang="en-US"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26100387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liên</a:t>
            </a:r>
            <a:r>
              <a:rPr lang="en-US" sz="2800" dirty="0" smtClean="0">
                <a:latin typeface="+mn-lt"/>
                <a:cs typeface="Times New Roman" pitchFamily="18" charset="0"/>
              </a:rPr>
              <a:t> </a:t>
            </a: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smtClean="0">
                <a:latin typeface="+mn-lt"/>
                <a:cs typeface="Times New Roman" pitchFamily="18" charset="0"/>
              </a:rPr>
              <a:t>liệu</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kết</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Các lớp cao hơn, đặc biệt là giao thức định tuyến, cần phải biết về các nút lân cận khả dụng và chất lượng liên kết của chúng.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Thông tin về chất lượng có thể được dùng để đưa ra các quyết định định tuyến bằng cách tránh các tuyến xấu với khả </a:t>
            </a:r>
            <a:r>
              <a:rPr lang="vi-VN" sz="2000" dirty="0">
                <a:latin typeface="+mn-lt"/>
                <a:cs typeface="Times New Roman" pitchFamily="18" charset="0"/>
              </a:rPr>
              <a:t>năng mất gói tin cao. Một số chú </a:t>
            </a:r>
            <a:r>
              <a:rPr lang="vi-VN" sz="2000" dirty="0" smtClean="0">
                <a:latin typeface="+mn-lt"/>
                <a:cs typeface="Times New Roman" pitchFamily="18" charset="0"/>
              </a:rPr>
              <a:t>ý:</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Chất </a:t>
            </a:r>
            <a:r>
              <a:rPr lang="vi-VN" sz="2000" dirty="0">
                <a:latin typeface="+mn-lt"/>
                <a:cs typeface="Times New Roman" pitchFamily="18" charset="0"/>
              </a:rPr>
              <a:t>lượng tuyến không phải là giá trị nhị phân, tức nó có nhiều trạng thái chứ không phải chỉ có "tốt" và "xấu". Một tham số đặc trưng cho chất lượng tuyến là xác suất mất gói tin qua tuyến này.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Chất lư</a:t>
            </a:r>
            <a:r>
              <a:rPr lang="en-US" sz="2000" dirty="0">
                <a:latin typeface="+mn-lt"/>
                <a:cs typeface="Times New Roman" pitchFamily="18" charset="0"/>
              </a:rPr>
              <a:t>ợ</a:t>
            </a:r>
            <a:r>
              <a:rPr lang="vi-VN" sz="2000" dirty="0" smtClean="0">
                <a:latin typeface="+mn-lt"/>
                <a:cs typeface="Times New Roman" pitchFamily="18" charset="0"/>
              </a:rPr>
              <a:t>ng </a:t>
            </a:r>
            <a:r>
              <a:rPr lang="vi-VN" sz="2000" dirty="0">
                <a:latin typeface="+mn-lt"/>
                <a:cs typeface="Times New Roman" pitchFamily="18" charset="0"/>
              </a:rPr>
              <a:t>tuyến thay đổi theo thời gian, </a:t>
            </a:r>
            <a:r>
              <a:rPr lang="vi-VN" sz="2000" dirty="0" smtClean="0">
                <a:latin typeface="+mn-lt"/>
                <a:cs typeface="Times New Roman" pitchFamily="18" charset="0"/>
              </a:rPr>
              <a:t>như </a:t>
            </a:r>
            <a:r>
              <a:rPr lang="vi-VN" sz="2000" dirty="0">
                <a:latin typeface="+mn-lt"/>
                <a:cs typeface="Times New Roman" pitchFamily="18" charset="0"/>
              </a:rPr>
              <a:t>do nút di chuyển hay chướng ngại vật di chuyễn giữa hai </a:t>
            </a:r>
            <a:r>
              <a:rPr lang="vi-VN" sz="2000" dirty="0" smtClean="0">
                <a:latin typeface="+mn-lt"/>
                <a:cs typeface="Times New Roman" pitchFamily="18" charset="0"/>
              </a:rPr>
              <a:t>nút.</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Chất lượng </a:t>
            </a:r>
            <a:r>
              <a:rPr lang="vi-VN" sz="2000" dirty="0">
                <a:latin typeface="+mn-lt"/>
                <a:cs typeface="Times New Roman" pitchFamily="18" charset="0"/>
              </a:rPr>
              <a:t>phải ước lượng </a:t>
            </a:r>
            <a:r>
              <a:rPr lang="vi-VN" sz="2000" dirty="0" smtClean="0">
                <a:latin typeface="+mn-lt"/>
                <a:cs typeface="Times New Roman" pitchFamily="18" charset="0"/>
              </a:rPr>
              <a:t>đư</a:t>
            </a:r>
            <a:r>
              <a:rPr lang="en-US" sz="2000" dirty="0" smtClean="0">
                <a:latin typeface="+mn-lt"/>
                <a:cs typeface="Times New Roman" pitchFamily="18" charset="0"/>
              </a:rPr>
              <a:t>ợ</a:t>
            </a:r>
            <a:r>
              <a:rPr lang="vi-VN" sz="2000" dirty="0" smtClean="0">
                <a:latin typeface="+mn-lt"/>
                <a:cs typeface="Times New Roman" pitchFamily="18" charset="0"/>
              </a:rPr>
              <a:t>c</a:t>
            </a:r>
            <a:r>
              <a:rPr lang="vi-VN" sz="2000" dirty="0">
                <a:latin typeface="+mn-lt"/>
                <a:cs typeface="Times New Roman" pitchFamily="18" charset="0"/>
              </a:rPr>
              <a:t>, bằng cách gửi các gói thăm dò và đánh giá đáp ứng hoặc bằng cách nghe lén và phán đoán việc truyền </a:t>
            </a:r>
            <a:r>
              <a:rPr lang="en-US" sz="2000" dirty="0" err="1" smtClean="0">
                <a:latin typeface="+mn-lt"/>
                <a:cs typeface="Times New Roman" pitchFamily="18" charset="0"/>
              </a:rPr>
              <a:t>dẫn</a:t>
            </a:r>
            <a:r>
              <a:rPr lang="en-US" sz="2000" dirty="0" smtClean="0">
                <a:latin typeface="+mn-lt"/>
                <a:cs typeface="Times New Roman" pitchFamily="18" charset="0"/>
              </a:rPr>
              <a:t> </a:t>
            </a:r>
            <a:r>
              <a:rPr lang="vi-VN" sz="2000" dirty="0" smtClean="0">
                <a:latin typeface="+mn-lt"/>
                <a:cs typeface="Times New Roman" pitchFamily="18" charset="0"/>
              </a:rPr>
              <a:t>của </a:t>
            </a:r>
            <a:r>
              <a:rPr lang="vi-VN" sz="2000" dirty="0">
                <a:latin typeface="+mn-lt"/>
                <a:cs typeface="Times New Roman" pitchFamily="18" charset="0"/>
              </a:rPr>
              <a:t>các nút lân cận. </a:t>
            </a: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5792224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55</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liên</a:t>
            </a:r>
            <a:r>
              <a:rPr lang="en-US" sz="2800" dirty="0" smtClean="0">
                <a:latin typeface="+mn-lt"/>
                <a:cs typeface="Times New Roman" pitchFamily="18" charset="0"/>
              </a:rPr>
              <a:t> </a:t>
            </a: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smtClean="0">
                <a:latin typeface="+mn-lt"/>
                <a:cs typeface="Times New Roman" pitchFamily="18" charset="0"/>
              </a:rPr>
              <a:t>liệu</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kết</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Các nút lân cận và chất lượng tuyến liên quan của nó thường được lưu </a:t>
            </a:r>
            <a:r>
              <a:rPr lang="vi-VN" sz="2000" dirty="0" smtClean="0">
                <a:latin typeface="+mn-lt"/>
                <a:cs typeface="Times New Roman" pitchFamily="18" charset="0"/>
              </a:rPr>
              <a:t>trong</a:t>
            </a:r>
            <a:r>
              <a:rPr lang="en-US" sz="2000" dirty="0" smtClean="0">
                <a:latin typeface="+mn-lt"/>
                <a:cs typeface="Times New Roman" pitchFamily="18" charset="0"/>
              </a:rPr>
              <a:t> </a:t>
            </a:r>
            <a:r>
              <a:rPr lang="vi-VN" sz="2000" dirty="0" smtClean="0">
                <a:latin typeface="+mn-lt"/>
                <a:cs typeface="Times New Roman" pitchFamily="18" charset="0"/>
              </a:rPr>
              <a:t>bảng </a:t>
            </a:r>
            <a:r>
              <a:rPr lang="vi-VN" sz="2000" dirty="0">
                <a:latin typeface="+mn-lt"/>
                <a:cs typeface="Times New Roman" pitchFamily="18" charset="0"/>
              </a:rPr>
              <a:t>vùng lân cận, bảng này có thể truy cập bằng các lớp cao hơn.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Trong </a:t>
            </a:r>
            <a:r>
              <a:rPr lang="vi-VN" sz="2000" dirty="0">
                <a:latin typeface="+mn-lt"/>
                <a:cs typeface="Times New Roman" pitchFamily="18" charset="0"/>
              </a:rPr>
              <a:t>trường </a:t>
            </a:r>
            <a:r>
              <a:rPr lang="vi-VN" sz="2000" dirty="0" smtClean="0">
                <a:latin typeface="+mn-lt"/>
                <a:cs typeface="Times New Roman" pitchFamily="18" charset="0"/>
              </a:rPr>
              <a:t>hợp</a:t>
            </a:r>
            <a:r>
              <a:rPr lang="en-US" sz="2000" dirty="0" smtClean="0">
                <a:latin typeface="+mn-lt"/>
                <a:cs typeface="Times New Roman" pitchFamily="18" charset="0"/>
              </a:rPr>
              <a:t> </a:t>
            </a:r>
            <a:r>
              <a:rPr lang="vi-VN" sz="2000" dirty="0" smtClean="0">
                <a:latin typeface="+mn-lt"/>
                <a:cs typeface="Times New Roman" pitchFamily="18" charset="0"/>
              </a:rPr>
              <a:t>mạng </a:t>
            </a:r>
            <a:r>
              <a:rPr lang="vi-VN" sz="2000" dirty="0">
                <a:latin typeface="+mn-lt"/>
                <a:cs typeface="Times New Roman" pitchFamily="18" charset="0"/>
              </a:rPr>
              <a:t>có mật độ nút cảm biến dày đặc, các nút rẻ có giá thành thấp và bộ nhớ hạn </a:t>
            </a:r>
            <a:r>
              <a:rPr lang="vi-VN" sz="2000" dirty="0" smtClean="0">
                <a:latin typeface="+mn-lt"/>
                <a:cs typeface="Times New Roman" pitchFamily="18" charset="0"/>
              </a:rPr>
              <a:t>chế</a:t>
            </a:r>
            <a:r>
              <a:rPr lang="en-US" sz="2000" dirty="0" smtClean="0">
                <a:latin typeface="+mn-lt"/>
                <a:cs typeface="Times New Roman" pitchFamily="18" charset="0"/>
              </a:rPr>
              <a:t> </a:t>
            </a:r>
            <a:r>
              <a:rPr lang="vi-VN" sz="2000" dirty="0" smtClean="0">
                <a:latin typeface="+mn-lt"/>
                <a:cs typeface="Times New Roman" pitchFamily="18" charset="0"/>
              </a:rPr>
              <a:t>có </a:t>
            </a:r>
            <a:r>
              <a:rPr lang="vi-VN" sz="2000" dirty="0">
                <a:latin typeface="+mn-lt"/>
                <a:cs typeface="Times New Roman" pitchFamily="18" charset="0"/>
              </a:rPr>
              <a:t>thể xảy ra trường hợp không đủ bộ nhớ để lưu tất cả các nút lân cận có thể. Khi </a:t>
            </a:r>
            <a:r>
              <a:rPr lang="vi-VN" sz="2000" dirty="0" smtClean="0">
                <a:latin typeface="+mn-lt"/>
                <a:cs typeface="Times New Roman" pitchFamily="18" charset="0"/>
              </a:rPr>
              <a:t>đó</a:t>
            </a:r>
            <a:r>
              <a:rPr lang="en-US" sz="2000" dirty="0" smtClean="0">
                <a:latin typeface="+mn-lt"/>
                <a:cs typeface="Times New Roman" pitchFamily="18" charset="0"/>
              </a:rPr>
              <a:t> </a:t>
            </a:r>
            <a:r>
              <a:rPr lang="vi-VN" sz="2000" dirty="0" smtClean="0">
                <a:latin typeface="+mn-lt"/>
                <a:cs typeface="Times New Roman" pitchFamily="18" charset="0"/>
              </a:rPr>
              <a:t>phải </a:t>
            </a:r>
            <a:r>
              <a:rPr lang="vi-VN" sz="2000" dirty="0">
                <a:latin typeface="+mn-lt"/>
                <a:cs typeface="Times New Roman" pitchFamily="18" charset="0"/>
              </a:rPr>
              <a:t>lựa chọn các nút lân cận có chất lượng liên kết tốt nhất.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Quá </a:t>
            </a:r>
            <a:r>
              <a:rPr lang="vi-VN" sz="2000" dirty="0">
                <a:latin typeface="+mn-lt"/>
                <a:cs typeface="Times New Roman" pitchFamily="18" charset="0"/>
              </a:rPr>
              <a:t>trình phát hiện vùng lân cận thường là một phần nhiệm vụ của các giao </a:t>
            </a:r>
            <a:r>
              <a:rPr lang="vi-VN" sz="2000" dirty="0" smtClean="0">
                <a:latin typeface="+mn-lt"/>
                <a:cs typeface="Times New Roman" pitchFamily="18" charset="0"/>
              </a:rPr>
              <a:t>thức</a:t>
            </a:r>
            <a:r>
              <a:rPr lang="en-US" sz="2000" dirty="0" smtClean="0">
                <a:latin typeface="+mn-lt"/>
                <a:cs typeface="Times New Roman" pitchFamily="18" charset="0"/>
              </a:rPr>
              <a:t> </a:t>
            </a:r>
            <a:r>
              <a:rPr lang="vi-VN" sz="2000" dirty="0" smtClean="0">
                <a:latin typeface="+mn-lt"/>
                <a:cs typeface="Times New Roman" pitchFamily="18" charset="0"/>
              </a:rPr>
              <a:t>MAC </a:t>
            </a:r>
            <a:r>
              <a:rPr lang="vi-VN" sz="2000" dirty="0">
                <a:latin typeface="+mn-lt"/>
                <a:cs typeface="Times New Roman" pitchFamily="18" charset="0"/>
              </a:rPr>
              <a:t>(</a:t>
            </a:r>
            <a:r>
              <a:rPr lang="vi-VN" sz="2000" dirty="0" smtClean="0">
                <a:latin typeface="+mn-lt"/>
                <a:cs typeface="Times New Roman" pitchFamily="18" charset="0"/>
              </a:rPr>
              <a:t>v</a:t>
            </a:r>
            <a:r>
              <a:rPr lang="en-US" sz="2000" dirty="0">
                <a:latin typeface="+mn-lt"/>
                <a:cs typeface="Times New Roman" pitchFamily="18" charset="0"/>
              </a:rPr>
              <a:t>í</a:t>
            </a:r>
            <a:r>
              <a:rPr lang="vi-VN" sz="2000" dirty="0" smtClean="0">
                <a:latin typeface="+mn-lt"/>
                <a:cs typeface="Times New Roman" pitchFamily="18" charset="0"/>
              </a:rPr>
              <a:t> </a:t>
            </a:r>
            <a:r>
              <a:rPr lang="vi-VN" sz="2000" dirty="0">
                <a:latin typeface="+mn-lt"/>
                <a:cs typeface="Times New Roman" pitchFamily="18" charset="0"/>
              </a:rPr>
              <a:t>dụ TRAMA hay S-MAC) hay các giao thức cấp phát địa </a:t>
            </a:r>
            <a:r>
              <a:rPr lang="vi-VN" sz="2000" dirty="0" smtClean="0">
                <a:latin typeface="+mn-lt"/>
                <a:cs typeface="Times New Roman" pitchFamily="18" charset="0"/>
              </a:rPr>
              <a:t>chỉ. </a:t>
            </a:r>
            <a:r>
              <a:rPr lang="vi-VN" sz="2000" dirty="0">
                <a:latin typeface="+mn-lt"/>
                <a:cs typeface="Times New Roman" pitchFamily="18" charset="0"/>
              </a:rPr>
              <a:t>Nó được </a:t>
            </a:r>
            <a:r>
              <a:rPr lang="vi-VN" sz="2000" dirty="0" smtClean="0">
                <a:latin typeface="+mn-lt"/>
                <a:cs typeface="Times New Roman" pitchFamily="18" charset="0"/>
              </a:rPr>
              <a:t>lặp</a:t>
            </a:r>
            <a:r>
              <a:rPr lang="en-US" sz="2000" dirty="0" smtClean="0">
                <a:latin typeface="+mn-lt"/>
                <a:cs typeface="Times New Roman" pitchFamily="18" charset="0"/>
              </a:rPr>
              <a:t> </a:t>
            </a:r>
            <a:r>
              <a:rPr lang="vi-VN" sz="2000" dirty="0" smtClean="0">
                <a:latin typeface="+mn-lt"/>
                <a:cs typeface="Times New Roman" pitchFamily="18" charset="0"/>
              </a:rPr>
              <a:t>lại </a:t>
            </a:r>
            <a:r>
              <a:rPr lang="vi-VN" sz="2000" dirty="0">
                <a:latin typeface="+mn-lt"/>
                <a:cs typeface="Times New Roman" pitchFamily="18" charset="0"/>
              </a:rPr>
              <a:t>theo thời gian để điều </a:t>
            </a:r>
            <a:r>
              <a:rPr lang="vi-VN" sz="2000" dirty="0" smtClean="0">
                <a:latin typeface="+mn-lt"/>
                <a:cs typeface="Times New Roman" pitchFamily="18" charset="0"/>
              </a:rPr>
              <a:t>chỉnh </a:t>
            </a:r>
            <a:r>
              <a:rPr lang="vi-VN" sz="2000" dirty="0">
                <a:latin typeface="+mn-lt"/>
                <a:cs typeface="Times New Roman" pitchFamily="18" charset="0"/>
              </a:rPr>
              <a:t>theo sự thay đổi cấu hình mạng.</a:t>
            </a: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3045878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56</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a:cs typeface="Times New Roman" pitchFamily="18" charset="0"/>
              </a:rPr>
              <a:t>Giao</a:t>
            </a:r>
            <a:r>
              <a:rPr lang="en-US" sz="2800" dirty="0">
                <a:cs typeface="Times New Roman" pitchFamily="18" charset="0"/>
              </a:rPr>
              <a:t> </a:t>
            </a:r>
            <a:r>
              <a:rPr lang="en-US" sz="2800" dirty="0" err="1">
                <a:cs typeface="Times New Roman" pitchFamily="18" charset="0"/>
              </a:rPr>
              <a:t>thức</a:t>
            </a:r>
            <a:r>
              <a:rPr lang="en-US" sz="2800" dirty="0">
                <a:cs typeface="Times New Roman" pitchFamily="18" charset="0"/>
              </a:rPr>
              <a:t> </a:t>
            </a:r>
            <a:r>
              <a:rPr lang="en-US" sz="2800" dirty="0" err="1">
                <a:cs typeface="Times New Roman" pitchFamily="18" charset="0"/>
              </a:rPr>
              <a:t>lớp</a:t>
            </a:r>
            <a:r>
              <a:rPr lang="en-US" sz="2800" dirty="0">
                <a:cs typeface="Times New Roman" pitchFamily="18" charset="0"/>
              </a:rPr>
              <a:t> </a:t>
            </a:r>
            <a:r>
              <a:rPr lang="en-US" sz="2800" dirty="0" err="1">
                <a:cs typeface="Times New Roman" pitchFamily="18" charset="0"/>
              </a:rPr>
              <a:t>mạng</a:t>
            </a:r>
            <a:endParaRPr lang="en-US" sz="28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Mục</a:t>
            </a:r>
            <a:r>
              <a:rPr lang="en-US" sz="2000" dirty="0" smtClean="0">
                <a:latin typeface="+mn-lt"/>
                <a:cs typeface="Times New Roman" pitchFamily="18" charset="0"/>
              </a:rPr>
              <a:t> </a:t>
            </a:r>
            <a:r>
              <a:rPr lang="en-US" sz="2000" dirty="0" err="1" smtClean="0">
                <a:latin typeface="+mn-lt"/>
                <a:cs typeface="Times New Roman" pitchFamily="18" charset="0"/>
              </a:rPr>
              <a:t>đích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bởi</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tải</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Thách</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mật</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dày</a:t>
            </a:r>
            <a:r>
              <a:rPr lang="en-US" sz="2000" dirty="0" smtClean="0">
                <a:latin typeface="+mn-lt"/>
                <a:cs typeface="Times New Roman" pitchFamily="18" charset="0"/>
              </a:rPr>
              <a:t> </a:t>
            </a: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mặt</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Nguyên</a:t>
            </a:r>
            <a:r>
              <a:rPr lang="en-US" sz="2000" dirty="0" smtClean="0">
                <a:latin typeface="+mn-lt"/>
                <a:cs typeface="Times New Roman" pitchFamily="18" charset="0"/>
              </a:rPr>
              <a:t> </a:t>
            </a:r>
            <a:r>
              <a:rPr lang="en-US" sz="2000" dirty="0" err="1" smtClean="0">
                <a:latin typeface="+mn-lt"/>
                <a:cs typeface="Times New Roman" pitchFamily="18" charset="0"/>
              </a:rPr>
              <a:t>tắc</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quả</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trọng</a:t>
            </a:r>
            <a:r>
              <a:rPr lang="en-US" sz="2000" dirty="0" smtClean="0">
                <a:latin typeface="+mn-lt"/>
                <a:cs typeface="Times New Roman" pitchFamily="18" charset="0"/>
              </a:rPr>
              <a:t> </a:t>
            </a:r>
            <a:r>
              <a:rPr lang="en-US" sz="2000" dirty="0" err="1" smtClean="0">
                <a:latin typeface="+mn-lt"/>
                <a:cs typeface="Times New Roman" pitchFamily="18" charset="0"/>
              </a:rPr>
              <a:t>hàng</a:t>
            </a:r>
            <a:r>
              <a:rPr lang="en-US" sz="2000" dirty="0" smtClean="0">
                <a:latin typeface="+mn-lt"/>
                <a:cs typeface="Times New Roman" pitchFamily="18" charset="0"/>
              </a:rPr>
              <a:t> </a:t>
            </a:r>
            <a:r>
              <a:rPr lang="en-US" sz="2000" dirty="0" err="1" smtClean="0">
                <a:latin typeface="+mn-lt"/>
                <a:cs typeface="Times New Roman" pitchFamily="18" charset="0"/>
              </a:rPr>
              <a:t>đầu</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gần</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tập</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Tích</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thuộc</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biết</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Phân</a:t>
            </a:r>
            <a:r>
              <a:rPr lang="en-US" sz="2000" dirty="0">
                <a:cs typeface="Times New Roman" pitchFamily="18" charset="0"/>
              </a:rPr>
              <a:t> </a:t>
            </a:r>
            <a:r>
              <a:rPr lang="en-US" sz="2000" dirty="0" err="1">
                <a:cs typeface="Times New Roman" pitchFamily="18" charset="0"/>
              </a:rPr>
              <a:t>loại</a:t>
            </a:r>
            <a:r>
              <a:rPr lang="en-US" sz="2000" dirty="0">
                <a:cs typeface="Times New Roman" pitchFamily="18" charset="0"/>
              </a:rPr>
              <a:t> </a:t>
            </a:r>
            <a:r>
              <a:rPr lang="en-US" sz="2000" dirty="0" err="1">
                <a:cs typeface="Times New Roman" pitchFamily="18" charset="0"/>
              </a:rPr>
              <a:t>định</a:t>
            </a:r>
            <a:r>
              <a:rPr lang="en-US" sz="2000" dirty="0">
                <a:cs typeface="Times New Roman" pitchFamily="18" charset="0"/>
              </a:rPr>
              <a:t> </a:t>
            </a:r>
            <a:r>
              <a:rPr lang="en-US" sz="2000" dirty="0" err="1">
                <a:cs typeface="Times New Roman" pitchFamily="18" charset="0"/>
              </a:rPr>
              <a:t>tuyến</a:t>
            </a:r>
            <a:r>
              <a:rPr lang="en-US" sz="2000" dirty="0">
                <a:cs typeface="Times New Roman" pitchFamily="18" charset="0"/>
              </a:rPr>
              <a:t> </a:t>
            </a:r>
            <a:r>
              <a:rPr lang="en-US" sz="2000" dirty="0" err="1">
                <a:cs typeface="Times New Roman" pitchFamily="18" charset="0"/>
              </a:rPr>
              <a:t>dựa</a:t>
            </a:r>
            <a:r>
              <a:rPr lang="en-US" sz="2000" dirty="0">
                <a:cs typeface="Times New Roman" pitchFamily="18" charset="0"/>
              </a:rPr>
              <a:t> </a:t>
            </a:r>
            <a:r>
              <a:rPr lang="en-US" sz="2000" dirty="0" err="1">
                <a:cs typeface="Times New Roman" pitchFamily="18" charset="0"/>
              </a:rPr>
              <a:t>vào</a:t>
            </a:r>
            <a:r>
              <a:rPr lang="en-US" sz="2000" dirty="0">
                <a:cs typeface="Times New Roman" pitchFamily="18" charset="0"/>
              </a:rPr>
              <a:t> </a:t>
            </a:r>
            <a:r>
              <a:rPr lang="en-US" sz="2000" dirty="0" err="1">
                <a:cs typeface="Times New Roman" pitchFamily="18" charset="0"/>
              </a:rPr>
              <a:t>cấu</a:t>
            </a:r>
            <a:r>
              <a:rPr lang="en-US" sz="2000" dirty="0">
                <a:cs typeface="Times New Roman" pitchFamily="18" charset="0"/>
              </a:rPr>
              <a:t> </a:t>
            </a:r>
            <a:r>
              <a:rPr lang="en-US" sz="2000" dirty="0" err="1">
                <a:cs typeface="Times New Roman" pitchFamily="18" charset="0"/>
              </a:rPr>
              <a:t>trúc</a:t>
            </a:r>
            <a:r>
              <a:rPr lang="en-US" sz="2000" dirty="0">
                <a:cs typeface="Times New Roman" pitchFamily="18" charset="0"/>
              </a:rPr>
              <a:t> </a:t>
            </a:r>
            <a:r>
              <a:rPr lang="en-US" sz="2000" dirty="0" err="1">
                <a:cs typeface="Times New Roman" pitchFamily="18" charset="0"/>
              </a:rPr>
              <a:t>mạng</a:t>
            </a:r>
            <a:r>
              <a:rPr lang="en-US" sz="2000" dirty="0">
                <a:cs typeface="Times New Roman" pitchFamily="18" charset="0"/>
              </a:rPr>
              <a:t>: </a:t>
            </a:r>
            <a:r>
              <a:rPr lang="en-US" sz="2000" dirty="0" err="1">
                <a:cs typeface="Times New Roman" pitchFamily="18" charset="0"/>
              </a:rPr>
              <a:t>định</a:t>
            </a:r>
            <a:r>
              <a:rPr lang="en-US" sz="2000" dirty="0">
                <a:cs typeface="Times New Roman" pitchFamily="18" charset="0"/>
              </a:rPr>
              <a:t> </a:t>
            </a:r>
            <a:r>
              <a:rPr lang="en-US" sz="2000" dirty="0" err="1">
                <a:cs typeface="Times New Roman" pitchFamily="18" charset="0"/>
              </a:rPr>
              <a:t>tuyến</a:t>
            </a:r>
            <a:r>
              <a:rPr lang="en-US" sz="2000" dirty="0">
                <a:cs typeface="Times New Roman" pitchFamily="18" charset="0"/>
              </a:rPr>
              <a:t> </a:t>
            </a:r>
            <a:r>
              <a:rPr lang="en-US" sz="2000" dirty="0" err="1">
                <a:cs typeface="Times New Roman" pitchFamily="18" charset="0"/>
              </a:rPr>
              <a:t>ngang</a:t>
            </a:r>
            <a:r>
              <a:rPr lang="en-US" sz="2000" dirty="0">
                <a:cs typeface="Times New Roman" pitchFamily="18" charset="0"/>
              </a:rPr>
              <a:t> </a:t>
            </a:r>
            <a:r>
              <a:rPr lang="en-US" sz="2000" dirty="0" err="1">
                <a:cs typeface="Times New Roman" pitchFamily="18" charset="0"/>
              </a:rPr>
              <a:t>hàng</a:t>
            </a:r>
            <a:r>
              <a:rPr lang="en-US" sz="2000" dirty="0">
                <a:cs typeface="Times New Roman" pitchFamily="18" charset="0"/>
              </a:rPr>
              <a:t>, </a:t>
            </a:r>
            <a:r>
              <a:rPr lang="en-US" sz="2000" dirty="0" err="1">
                <a:cs typeface="Times New Roman" pitchFamily="18" charset="0"/>
              </a:rPr>
              <a:t>phân</a:t>
            </a:r>
            <a:r>
              <a:rPr lang="en-US" sz="2000" dirty="0">
                <a:cs typeface="Times New Roman" pitchFamily="18" charset="0"/>
              </a:rPr>
              <a:t> </a:t>
            </a:r>
            <a:r>
              <a:rPr lang="en-US" sz="2000" dirty="0" err="1">
                <a:cs typeface="Times New Roman" pitchFamily="18" charset="0"/>
              </a:rPr>
              <a:t>cấp</a:t>
            </a:r>
            <a:r>
              <a:rPr lang="en-US" sz="2000" dirty="0">
                <a:cs typeface="Times New Roman" pitchFamily="18" charset="0"/>
              </a:rPr>
              <a:t>, </a:t>
            </a:r>
            <a:r>
              <a:rPr lang="en-US" sz="2000" dirty="0" err="1">
                <a:cs typeface="Times New Roman" pitchFamily="18" charset="0"/>
              </a:rPr>
              <a:t>vị</a:t>
            </a:r>
            <a:r>
              <a:rPr lang="en-US" sz="2000" dirty="0">
                <a:cs typeface="Times New Roman" pitchFamily="18" charset="0"/>
              </a:rPr>
              <a:t> </a:t>
            </a:r>
            <a:r>
              <a:rPr lang="en-US" sz="2000" dirty="0" err="1">
                <a:cs typeface="Times New Roman" pitchFamily="18" charset="0"/>
              </a:rPr>
              <a:t>trí</a:t>
            </a:r>
            <a:r>
              <a:rPr lang="en-US" sz="2000" dirty="0">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Phân</a:t>
            </a:r>
            <a:r>
              <a:rPr lang="en-US" sz="2000" dirty="0">
                <a:cs typeface="Times New Roman" pitchFamily="18" charset="0"/>
              </a:rPr>
              <a:t> </a:t>
            </a:r>
            <a:r>
              <a:rPr lang="en-US" sz="2000" dirty="0" err="1">
                <a:cs typeface="Times New Roman" pitchFamily="18" charset="0"/>
              </a:rPr>
              <a:t>loại</a:t>
            </a:r>
            <a:r>
              <a:rPr lang="en-US" sz="2000" dirty="0">
                <a:cs typeface="Times New Roman" pitchFamily="18" charset="0"/>
              </a:rPr>
              <a:t> </a:t>
            </a:r>
            <a:r>
              <a:rPr lang="en-US" sz="2000" dirty="0" err="1">
                <a:cs typeface="Times New Roman" pitchFamily="18" charset="0"/>
              </a:rPr>
              <a:t>dựa</a:t>
            </a:r>
            <a:r>
              <a:rPr lang="en-US" sz="2000" dirty="0">
                <a:cs typeface="Times New Roman" pitchFamily="18" charset="0"/>
              </a:rPr>
              <a:t> </a:t>
            </a:r>
            <a:r>
              <a:rPr lang="en-US" sz="2000" dirty="0" err="1">
                <a:cs typeface="Times New Roman" pitchFamily="18" charset="0"/>
              </a:rPr>
              <a:t>và</a:t>
            </a:r>
            <a:r>
              <a:rPr lang="en-US" sz="2000" dirty="0">
                <a:cs typeface="Times New Roman" pitchFamily="18" charset="0"/>
              </a:rPr>
              <a:t> </a:t>
            </a:r>
            <a:r>
              <a:rPr lang="en-US" sz="2000" dirty="0" err="1">
                <a:cs typeface="Times New Roman" pitchFamily="18" charset="0"/>
              </a:rPr>
              <a:t>hoạt</a:t>
            </a:r>
            <a:r>
              <a:rPr lang="en-US" sz="2000" dirty="0">
                <a:cs typeface="Times New Roman" pitchFamily="18" charset="0"/>
              </a:rPr>
              <a:t> </a:t>
            </a:r>
            <a:r>
              <a:rPr lang="en-US" sz="2000" dirty="0" err="1">
                <a:cs typeface="Times New Roman" pitchFamily="18" charset="0"/>
              </a:rPr>
              <a:t>động</a:t>
            </a:r>
            <a:r>
              <a:rPr lang="en-US" sz="2000" dirty="0">
                <a:cs typeface="Times New Roman" pitchFamily="18" charset="0"/>
              </a:rPr>
              <a:t>: </a:t>
            </a:r>
            <a:r>
              <a:rPr lang="en-US" sz="2000" dirty="0" err="1">
                <a:cs typeface="Times New Roman" pitchFamily="18" charset="0"/>
              </a:rPr>
              <a:t>định</a:t>
            </a:r>
            <a:r>
              <a:rPr lang="en-US" sz="2000" dirty="0">
                <a:cs typeface="Times New Roman" pitchFamily="18" charset="0"/>
              </a:rPr>
              <a:t> </a:t>
            </a:r>
            <a:r>
              <a:rPr lang="en-US" sz="2000" dirty="0" err="1">
                <a:cs typeface="Times New Roman" pitchFamily="18" charset="0"/>
              </a:rPr>
              <a:t>tuyến</a:t>
            </a:r>
            <a:r>
              <a:rPr lang="en-US" sz="2000" dirty="0">
                <a:cs typeface="Times New Roman" pitchFamily="18" charset="0"/>
              </a:rPr>
              <a:t> </a:t>
            </a:r>
            <a:r>
              <a:rPr lang="en-US" sz="2000" dirty="0" err="1">
                <a:cs typeface="Times New Roman" pitchFamily="18" charset="0"/>
              </a:rPr>
              <a:t>đa</a:t>
            </a:r>
            <a:r>
              <a:rPr lang="en-US" sz="2000" dirty="0">
                <a:cs typeface="Times New Roman" pitchFamily="18" charset="0"/>
              </a:rPr>
              <a:t> </a:t>
            </a:r>
            <a:r>
              <a:rPr lang="en-US" sz="2000" dirty="0" err="1">
                <a:cs typeface="Times New Roman" pitchFamily="18" charset="0"/>
              </a:rPr>
              <a:t>đường</a:t>
            </a:r>
            <a:r>
              <a:rPr lang="en-US" sz="2000" dirty="0">
                <a:cs typeface="Times New Roman" pitchFamily="18" charset="0"/>
              </a:rPr>
              <a:t> (multipath-based), </a:t>
            </a:r>
            <a:r>
              <a:rPr lang="en-US" sz="2000" dirty="0" err="1">
                <a:cs typeface="Times New Roman" pitchFamily="18" charset="0"/>
              </a:rPr>
              <a:t>theo</a:t>
            </a:r>
            <a:r>
              <a:rPr lang="en-US" sz="2000" dirty="0">
                <a:cs typeface="Times New Roman" pitchFamily="18" charset="0"/>
              </a:rPr>
              <a:t> </a:t>
            </a:r>
            <a:r>
              <a:rPr lang="en-US" sz="2000" dirty="0" err="1">
                <a:cs typeface="Times New Roman" pitchFamily="18" charset="0"/>
              </a:rPr>
              <a:t>truy</a:t>
            </a:r>
            <a:r>
              <a:rPr lang="en-US" sz="2000" dirty="0">
                <a:cs typeface="Times New Roman" pitchFamily="18" charset="0"/>
              </a:rPr>
              <a:t> </a:t>
            </a:r>
            <a:r>
              <a:rPr lang="en-US" sz="2000" dirty="0" err="1">
                <a:cs typeface="Times New Roman" pitchFamily="18" charset="0"/>
              </a:rPr>
              <a:t>vấn</a:t>
            </a:r>
            <a:r>
              <a:rPr lang="en-US" sz="2000" dirty="0">
                <a:cs typeface="Times New Roman" pitchFamily="18" charset="0"/>
              </a:rPr>
              <a:t> (query-based), </a:t>
            </a:r>
            <a:r>
              <a:rPr lang="en-US" sz="2000" dirty="0" err="1">
                <a:cs typeface="Times New Roman" pitchFamily="18" charset="0"/>
              </a:rPr>
              <a:t>thỏa</a:t>
            </a:r>
            <a:r>
              <a:rPr lang="en-US" sz="2000" dirty="0">
                <a:cs typeface="Times New Roman" pitchFamily="18" charset="0"/>
              </a:rPr>
              <a:t> </a:t>
            </a:r>
            <a:r>
              <a:rPr lang="en-US" sz="2000" dirty="0" err="1">
                <a:cs typeface="Times New Roman" pitchFamily="18" charset="0"/>
              </a:rPr>
              <a:t>thuận</a:t>
            </a:r>
            <a:r>
              <a:rPr lang="en-US" sz="2000" dirty="0">
                <a:cs typeface="Times New Roman" pitchFamily="18" charset="0"/>
              </a:rPr>
              <a:t> (negotiation-based), </a:t>
            </a:r>
            <a:r>
              <a:rPr lang="en-US" sz="2000" dirty="0" err="1">
                <a:cs typeface="Times New Roman" pitchFamily="18" charset="0"/>
              </a:rPr>
              <a:t>chất</a:t>
            </a:r>
            <a:r>
              <a:rPr lang="en-US" sz="2000" dirty="0">
                <a:cs typeface="Times New Roman" pitchFamily="18" charset="0"/>
              </a:rPr>
              <a:t> </a:t>
            </a:r>
            <a:r>
              <a:rPr lang="en-US" sz="2000" dirty="0" err="1">
                <a:cs typeface="Times New Roman" pitchFamily="18" charset="0"/>
              </a:rPr>
              <a:t>lượng</a:t>
            </a:r>
            <a:r>
              <a:rPr lang="en-US" sz="2000" dirty="0">
                <a:cs typeface="Times New Roman" pitchFamily="18" charset="0"/>
              </a:rPr>
              <a:t> </a:t>
            </a:r>
            <a:r>
              <a:rPr lang="en-US" sz="2000" dirty="0" err="1">
                <a:cs typeface="Times New Roman" pitchFamily="18" charset="0"/>
              </a:rPr>
              <a:t>dịch</a:t>
            </a:r>
            <a:r>
              <a:rPr lang="en-US" sz="2000" dirty="0">
                <a:cs typeface="Times New Roman" pitchFamily="18" charset="0"/>
              </a:rPr>
              <a:t> </a:t>
            </a:r>
            <a:r>
              <a:rPr lang="en-US" sz="2000" dirty="0" err="1">
                <a:cs typeface="Times New Roman" pitchFamily="18" charset="0"/>
              </a:rPr>
              <a:t>vụ</a:t>
            </a:r>
            <a:r>
              <a:rPr lang="en-US" sz="2000" dirty="0">
                <a:cs typeface="Times New Roman" pitchFamily="18" charset="0"/>
              </a:rPr>
              <a:t> (</a:t>
            </a:r>
            <a:r>
              <a:rPr lang="en-US" sz="2000" dirty="0" err="1">
                <a:cs typeface="Times New Roman" pitchFamily="18" charset="0"/>
              </a:rPr>
              <a:t>QoS</a:t>
            </a:r>
            <a:r>
              <a:rPr lang="en-US" sz="2000" dirty="0">
                <a:cs typeface="Times New Roman" pitchFamily="18" charset="0"/>
              </a:rPr>
              <a:t>-based), </a:t>
            </a:r>
            <a:r>
              <a:rPr lang="en-US" sz="2000" dirty="0" err="1">
                <a:cs typeface="Times New Roman" pitchFamily="18" charset="0"/>
              </a:rPr>
              <a:t>kết</a:t>
            </a:r>
            <a:r>
              <a:rPr lang="en-US" sz="2000" dirty="0">
                <a:cs typeface="Times New Roman" pitchFamily="18" charset="0"/>
              </a:rPr>
              <a:t> </a:t>
            </a:r>
            <a:r>
              <a:rPr lang="en-US" sz="2000" dirty="0" err="1">
                <a:cs typeface="Times New Roman" pitchFamily="18" charset="0"/>
              </a:rPr>
              <a:t>hợp</a:t>
            </a:r>
            <a:r>
              <a:rPr lang="en-US" sz="2000" dirty="0">
                <a:cs typeface="Times New Roman" pitchFamily="18" charset="0"/>
              </a:rPr>
              <a:t> (coherent-based</a:t>
            </a:r>
            <a:r>
              <a:rPr lang="en-US" sz="2000" dirty="0" smtClean="0">
                <a:cs typeface="Times New Roman" pitchFamily="18" charset="0"/>
              </a:rPr>
              <a:t>).</a:t>
            </a:r>
            <a:endParaRPr lang="en-US" sz="2000" dirty="0">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30855893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mạng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Đặt</a:t>
            </a:r>
            <a:r>
              <a:rPr lang="en-US" sz="2000" dirty="0" smtClean="0">
                <a:latin typeface="+mn-lt"/>
                <a:cs typeface="Times New Roman" pitchFamily="18" charset="0"/>
              </a:rPr>
              <a:t> </a:t>
            </a:r>
            <a:r>
              <a:rPr lang="en-US" sz="2000" dirty="0" err="1" smtClean="0">
                <a:latin typeface="+mn-lt"/>
                <a:cs typeface="Times New Roman" pitchFamily="18" charset="0"/>
              </a:rPr>
              <a:t>tên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đánh</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chỉ</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đặt</a:t>
            </a:r>
            <a:r>
              <a:rPr lang="en-US" sz="2000" dirty="0" smtClean="0">
                <a:latin typeface="+mn-lt"/>
                <a:cs typeface="Times New Roman" pitchFamily="18" charset="0"/>
              </a:rPr>
              <a:t> </a:t>
            </a:r>
            <a:r>
              <a:rPr lang="en-US" sz="2000" dirty="0" err="1" smtClean="0">
                <a:latin typeface="+mn-lt"/>
                <a:cs typeface="Times New Roman" pitchFamily="18" charset="0"/>
              </a:rPr>
              <a:t>tên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đánh</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biểu</a:t>
            </a:r>
            <a:r>
              <a:rPr lang="en-US" sz="2000" dirty="0" smtClean="0">
                <a:latin typeface="+mn-lt"/>
                <a:cs typeface="Times New Roman" pitchFamily="18" charset="0"/>
              </a:rPr>
              <a:t> </a:t>
            </a:r>
            <a:r>
              <a:rPr lang="en-US" sz="2000" dirty="0" err="1" smtClean="0">
                <a:latin typeface="+mn-lt"/>
                <a:cs typeface="Times New Roman" pitchFamily="18" charset="0"/>
              </a:rPr>
              <a:t>thi</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tìm</a:t>
            </a:r>
            <a:r>
              <a:rPr lang="en-US" sz="2000" dirty="0" smtClean="0">
                <a:latin typeface="+mn-lt"/>
                <a:cs typeface="Times New Roman" pitchFamily="18" charset="0"/>
              </a:rPr>
              <a:t> </a:t>
            </a:r>
            <a:r>
              <a:rPr lang="en-US" sz="2000" dirty="0" err="1" smtClean="0">
                <a:latin typeface="+mn-lt"/>
                <a:cs typeface="Times New Roman" pitchFamily="18" charset="0"/>
              </a:rPr>
              <a:t>kiếm</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a:latin typeface="+mn-lt"/>
                <a:cs typeface="Times New Roman" pitchFamily="18" charset="0"/>
              </a:rPr>
              <a:t> </a:t>
            </a:r>
            <a:r>
              <a:rPr lang="en-US" sz="2000" dirty="0" smtClean="0">
                <a:latin typeface="+mn-lt"/>
                <a:cs typeface="Times New Roman" pitchFamily="18" charset="0"/>
              </a:rPr>
              <a:t>MCB,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tên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riêng</a:t>
            </a:r>
            <a:r>
              <a:rPr lang="en-US" sz="2000" dirty="0" smtClean="0">
                <a:latin typeface="+mn-lt"/>
                <a:cs typeface="Times New Roman" pitchFamily="18" charset="0"/>
              </a:rPr>
              <a:t> </a:t>
            </a:r>
            <a:r>
              <a:rPr lang="en-US" sz="2000" dirty="0" err="1" smtClean="0">
                <a:latin typeface="+mn-lt"/>
                <a:cs typeface="Times New Roman" pitchFamily="18" charset="0"/>
              </a:rPr>
              <a:t>lẻ</a:t>
            </a:r>
            <a:r>
              <a:rPr lang="en-US" sz="2000" dirty="0" smtClean="0">
                <a:latin typeface="+mn-lt"/>
                <a:cs typeface="Times New Roman" pitchFamily="18" charset="0"/>
              </a:rPr>
              <a:t> </a:t>
            </a:r>
            <a:r>
              <a:rPr lang="en-US" sz="2000" dirty="0" err="1" smtClean="0">
                <a:latin typeface="+mn-lt"/>
                <a:cs typeface="Times New Roman" pitchFamily="18" charset="0"/>
              </a:rPr>
              <a:t>cũng</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Các </a:t>
            </a:r>
            <a:r>
              <a:rPr lang="vi-VN" sz="2000" dirty="0">
                <a:latin typeface="+mn-lt"/>
                <a:cs typeface="Times New Roman" pitchFamily="18" charset="0"/>
              </a:rPr>
              <a:t>địa </a:t>
            </a:r>
            <a:r>
              <a:rPr lang="vi-VN" sz="2000" dirty="0" smtClean="0">
                <a:latin typeface="+mn-lt"/>
                <a:cs typeface="Times New Roman" pitchFamily="18" charset="0"/>
              </a:rPr>
              <a:t>c</a:t>
            </a:r>
            <a:r>
              <a:rPr lang="en-US" sz="2000" dirty="0" err="1" smtClean="0">
                <a:latin typeface="+mn-lt"/>
                <a:cs typeface="Times New Roman" pitchFamily="18" charset="0"/>
              </a:rPr>
              <a:t>hỉ</a:t>
            </a:r>
            <a:r>
              <a:rPr lang="vi-VN" sz="2000" dirty="0" smtClean="0">
                <a:latin typeface="+mn-lt"/>
                <a:cs typeface="Times New Roman" pitchFamily="18" charset="0"/>
              </a:rPr>
              <a:t>/các </a:t>
            </a:r>
            <a:r>
              <a:rPr lang="vi-VN" sz="2000" dirty="0">
                <a:latin typeface="+mn-lt"/>
                <a:cs typeface="Times New Roman" pitchFamily="18" charset="0"/>
              </a:rPr>
              <a:t>tên luôn có quan hệ chặt chẽ với một biểu </a:t>
            </a:r>
            <a:r>
              <a:rPr lang="en-US" sz="2000" dirty="0" err="1" smtClean="0">
                <a:latin typeface="+mn-lt"/>
                <a:cs typeface="Times New Roman" pitchFamily="18" charset="0"/>
              </a:rPr>
              <a:t>diễn</a:t>
            </a:r>
            <a:r>
              <a:rPr lang="vi-VN" sz="2000" dirty="0" smtClean="0">
                <a:latin typeface="+mn-lt"/>
                <a:cs typeface="Times New Roman" pitchFamily="18" charset="0"/>
              </a:rPr>
              <a:t>, </a:t>
            </a:r>
            <a:r>
              <a:rPr lang="vi-VN" sz="2000" dirty="0">
                <a:latin typeface="+mn-lt"/>
                <a:cs typeface="Times New Roman" pitchFamily="18" charset="0"/>
              </a:rPr>
              <a:t>khi được coi như một </a:t>
            </a:r>
            <a:r>
              <a:rPr lang="en-US" sz="2000" dirty="0" err="1" smtClean="0">
                <a:latin typeface="+mn-lt"/>
                <a:cs typeface="Times New Roman" pitchFamily="18" charset="0"/>
              </a:rPr>
              <a:t>chuỗi</a:t>
            </a:r>
            <a:r>
              <a:rPr lang="en-US" sz="2000" dirty="0" smtClean="0">
                <a:latin typeface="+mn-lt"/>
                <a:cs typeface="Times New Roman" pitchFamily="18" charset="0"/>
              </a:rPr>
              <a:t> </a:t>
            </a:r>
            <a:r>
              <a:rPr lang="vi-VN" sz="2000" dirty="0" smtClean="0">
                <a:latin typeface="+mn-lt"/>
                <a:cs typeface="Times New Roman" pitchFamily="18" charset="0"/>
              </a:rPr>
              <a:t>bit </a:t>
            </a:r>
            <a:r>
              <a:rPr lang="vi-VN" sz="2000" dirty="0">
                <a:latin typeface="+mn-lt"/>
                <a:cs typeface="Times New Roman" pitchFamily="18" charset="0"/>
              </a:rPr>
              <a:t>thì biểu diễn này có chiều dài nhất định.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Khác </a:t>
            </a:r>
            <a:r>
              <a:rPr lang="vi-VN" sz="2000" dirty="0">
                <a:latin typeface="+mn-lt"/>
                <a:cs typeface="Times New Roman" pitchFamily="18" charset="0"/>
              </a:rPr>
              <a:t>với các mạng khác, trong </a:t>
            </a:r>
            <a:r>
              <a:rPr lang="en-US" sz="2000" dirty="0" smtClean="0">
                <a:latin typeface="+mn-lt"/>
                <a:cs typeface="Times New Roman" pitchFamily="18" charset="0"/>
              </a:rPr>
              <a:t>WSN </a:t>
            </a:r>
            <a:r>
              <a:rPr lang="vi-VN" sz="2000" dirty="0" smtClean="0">
                <a:latin typeface="+mn-lt"/>
                <a:cs typeface="Times New Roman" pitchFamily="18" charset="0"/>
              </a:rPr>
              <a:t>thì </a:t>
            </a:r>
            <a:r>
              <a:rPr lang="vi-VN" sz="2000" dirty="0">
                <a:latin typeface="+mn-lt"/>
                <a:cs typeface="Times New Roman" pitchFamily="18" charset="0"/>
              </a:rPr>
              <a:t>kích </a:t>
            </a:r>
            <a:r>
              <a:rPr lang="en-US" sz="2000" dirty="0" err="1" smtClean="0">
                <a:latin typeface="+mn-lt"/>
                <a:cs typeface="Times New Roman" pitchFamily="18" charset="0"/>
              </a:rPr>
              <a:t>thước</a:t>
            </a:r>
            <a:r>
              <a:rPr lang="en-US" sz="2000" dirty="0" smtClean="0">
                <a:latin typeface="+mn-lt"/>
                <a:cs typeface="Times New Roman" pitchFamily="18" charset="0"/>
              </a:rPr>
              <a:t> </a:t>
            </a:r>
            <a:r>
              <a:rPr lang="vi-VN" sz="2000" dirty="0" smtClean="0">
                <a:latin typeface="+mn-lt"/>
                <a:cs typeface="Times New Roman" pitchFamily="18" charset="0"/>
              </a:rPr>
              <a:t>biểu </a:t>
            </a:r>
            <a:r>
              <a:rPr lang="vi-VN" sz="2000" dirty="0">
                <a:latin typeface="+mn-lt"/>
                <a:cs typeface="Times New Roman" pitchFamily="18" charset="0"/>
              </a:rPr>
              <a:t>diễn là một vấn đề cốt yếu, vì các địa chỉ hiện diện trong hầu hết các gói.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Tuy </a:t>
            </a:r>
            <a:r>
              <a:rPr lang="vi-VN" sz="2000" dirty="0">
                <a:latin typeface="+mn-lt"/>
                <a:cs typeface="Times New Roman" pitchFamily="18" charset="0"/>
              </a:rPr>
              <a:t>nhiên, để gán địa </a:t>
            </a:r>
            <a:r>
              <a:rPr lang="vi-VN" sz="2000" dirty="0" smtClean="0">
                <a:latin typeface="+mn-lt"/>
                <a:cs typeface="Times New Roman" pitchFamily="18" charset="0"/>
              </a:rPr>
              <a:t>chỉ </a:t>
            </a:r>
            <a:r>
              <a:rPr lang="vi-VN" sz="2000" dirty="0">
                <a:latin typeface="+mn-lt"/>
                <a:cs typeface="Times New Roman" pitchFamily="18" charset="0"/>
              </a:rPr>
              <a:t>ngắn một cách hợp lý yêu cầu phải có sự kết hợp giữa các nút.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Một </a:t>
            </a:r>
            <a:r>
              <a:rPr lang="vi-VN" sz="2000" dirty="0">
                <a:latin typeface="+mn-lt"/>
                <a:cs typeface="Times New Roman" pitchFamily="18" charset="0"/>
              </a:rPr>
              <a:t>khía </a:t>
            </a:r>
            <a:r>
              <a:rPr lang="en-US" sz="2000" dirty="0" err="1" smtClean="0">
                <a:latin typeface="+mn-lt"/>
                <a:cs typeface="Times New Roman" pitchFamily="18" charset="0"/>
              </a:rPr>
              <a:t>cạnh</a:t>
            </a:r>
            <a:r>
              <a:rPr lang="en-US" sz="2000" dirty="0" smtClean="0">
                <a:latin typeface="+mn-lt"/>
                <a:cs typeface="Times New Roman" pitchFamily="18" charset="0"/>
              </a:rPr>
              <a:t> </a:t>
            </a:r>
            <a:r>
              <a:rPr lang="vi-VN" sz="2000" dirty="0" smtClean="0">
                <a:latin typeface="+mn-lt"/>
                <a:cs typeface="Times New Roman" pitchFamily="18" charset="0"/>
              </a:rPr>
              <a:t>chủ </a:t>
            </a:r>
            <a:r>
              <a:rPr lang="vi-VN" sz="2000" dirty="0">
                <a:latin typeface="+mn-lt"/>
                <a:cs typeface="Times New Roman" pitchFamily="18" charset="0"/>
              </a:rPr>
              <a:t>chốt thứ hai là đánh địa chỉ dựa trên nội dung, </a:t>
            </a:r>
            <a:r>
              <a:rPr lang="vi-VN" sz="2000" dirty="0" smtClean="0">
                <a:latin typeface="+mn-lt"/>
                <a:cs typeface="Times New Roman" pitchFamily="18" charset="0"/>
              </a:rPr>
              <a:t>không </a:t>
            </a:r>
            <a:r>
              <a:rPr lang="vi-VN" sz="2000" dirty="0">
                <a:latin typeface="+mn-lt"/>
                <a:cs typeface="Times New Roman" pitchFamily="18" charset="0"/>
              </a:rPr>
              <a:t>phải nút hay giao diện mạng mà chính dữ liệu sẽ được đánh địa </a:t>
            </a:r>
            <a:r>
              <a:rPr lang="en-US" sz="2000" dirty="0" err="1" smtClean="0">
                <a:latin typeface="+mn-lt"/>
                <a:cs typeface="Times New Roman" pitchFamily="18" charset="0"/>
              </a:rPr>
              <a:t>chỉ</a:t>
            </a:r>
            <a:r>
              <a:rPr lang="vi-VN" sz="2000" dirty="0" smtClean="0">
                <a:latin typeface="+mn-lt"/>
                <a:cs typeface="Times New Roman" pitchFamily="18" charset="0"/>
              </a:rPr>
              <a:t>.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Đánh </a:t>
            </a:r>
            <a:r>
              <a:rPr lang="vi-VN" sz="2000" dirty="0">
                <a:latin typeface="+mn-lt"/>
                <a:cs typeface="Times New Roman" pitchFamily="18" charset="0"/>
              </a:rPr>
              <a:t>địa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vi-VN" sz="2000" dirty="0" smtClean="0">
                <a:latin typeface="+mn-lt"/>
                <a:cs typeface="Times New Roman" pitchFamily="18" charset="0"/>
              </a:rPr>
              <a:t>dựa </a:t>
            </a:r>
            <a:r>
              <a:rPr lang="vi-VN" sz="2000" dirty="0">
                <a:latin typeface="+mn-lt"/>
                <a:cs typeface="Times New Roman" pitchFamily="18" charset="0"/>
              </a:rPr>
              <a:t>trên nội dung có thể được tích hợp với định tuyến tập trung dữ liệu và nó cũng là một yếu tố then chốt cho phép thực hiện xử lý trong mạng.</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20496824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58</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mạng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Đặt</a:t>
            </a:r>
            <a:r>
              <a:rPr lang="en-US" sz="2000" dirty="0" smtClean="0">
                <a:latin typeface="+mn-lt"/>
                <a:cs typeface="Times New Roman" pitchFamily="18" charset="0"/>
              </a:rPr>
              <a:t> </a:t>
            </a:r>
            <a:r>
              <a:rPr lang="en-US" sz="2000" dirty="0" err="1" smtClean="0">
                <a:latin typeface="+mn-lt"/>
                <a:cs typeface="Times New Roman" pitchFamily="18" charset="0"/>
              </a:rPr>
              <a:t>tên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đánh</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chỉ</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Đặt tên và đánh địa </a:t>
            </a:r>
            <a:r>
              <a:rPr lang="vi-VN" sz="2000" dirty="0" smtClean="0">
                <a:latin typeface="+mn-lt"/>
                <a:cs typeface="Times New Roman" pitchFamily="18" charset="0"/>
              </a:rPr>
              <a:t>chỉ </a:t>
            </a:r>
            <a:r>
              <a:rPr lang="vi-VN" sz="2000" dirty="0">
                <a:latin typeface="+mn-lt"/>
                <a:cs typeface="Times New Roman" pitchFamily="18" charset="0"/>
              </a:rPr>
              <a:t>là hai vấn để cơ bản trong mạng.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Có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vi-VN" sz="2000" dirty="0" smtClean="0">
                <a:latin typeface="+mn-lt"/>
                <a:cs typeface="Times New Roman" pitchFamily="18" charset="0"/>
              </a:rPr>
              <a:t>nói </a:t>
            </a:r>
            <a:r>
              <a:rPr lang="vi-VN" sz="2000" dirty="0">
                <a:latin typeface="+mn-lt"/>
                <a:cs typeface="Times New Roman" pitchFamily="18" charset="0"/>
              </a:rPr>
              <a:t>đơn giản rằng tên được sử dụng để </a:t>
            </a:r>
            <a:r>
              <a:rPr lang="en-US" sz="2000" dirty="0" err="1" smtClean="0">
                <a:latin typeface="+mn-lt"/>
                <a:cs typeface="Times New Roman" pitchFamily="18" charset="0"/>
              </a:rPr>
              <a:t>biểu</a:t>
            </a:r>
            <a:r>
              <a:rPr lang="en-US" sz="2000" dirty="0" smtClean="0">
                <a:latin typeface="+mn-lt"/>
                <a:cs typeface="Times New Roman" pitchFamily="18" charset="0"/>
              </a:rPr>
              <a:t> </a:t>
            </a:r>
            <a:r>
              <a:rPr lang="vi-VN" sz="2000" dirty="0" smtClean="0">
                <a:latin typeface="+mn-lt"/>
                <a:cs typeface="Times New Roman" pitchFamily="18" charset="0"/>
              </a:rPr>
              <a:t>thị </a:t>
            </a:r>
            <a:r>
              <a:rPr lang="vi-VN" sz="2000" dirty="0">
                <a:latin typeface="+mn-lt"/>
                <a:cs typeface="Times New Roman" pitchFamily="18" charset="0"/>
              </a:rPr>
              <a:t>các đối tượng (ví </a:t>
            </a:r>
            <a:r>
              <a:rPr lang="en-US" sz="2000" dirty="0" err="1" smtClean="0">
                <a:latin typeface="+mn-lt"/>
                <a:cs typeface="Times New Roman" pitchFamily="18" charset="0"/>
              </a:rPr>
              <a:t>dụ</a:t>
            </a:r>
            <a:r>
              <a:rPr lang="vi-VN" sz="2000" dirty="0" smtClean="0">
                <a:latin typeface="+mn-lt"/>
                <a:cs typeface="Times New Roman" pitchFamily="18" charset="0"/>
              </a:rPr>
              <a:t>: </a:t>
            </a:r>
            <a:r>
              <a:rPr lang="vi-VN" sz="2000" dirty="0">
                <a:latin typeface="+mn-lt"/>
                <a:cs typeface="Times New Roman" pitchFamily="18" charset="0"/>
              </a:rPr>
              <a:t>nút, dữ liệu, giao dịch), còn địa chỉ cung cấp thông tin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vi-VN" sz="2000" dirty="0" smtClean="0">
                <a:latin typeface="+mn-lt"/>
                <a:cs typeface="Times New Roman" pitchFamily="18" charset="0"/>
              </a:rPr>
              <a:t>thiết </a:t>
            </a:r>
            <a:r>
              <a:rPr lang="vi-VN" sz="2000" dirty="0">
                <a:latin typeface="+mn-lt"/>
                <a:cs typeface="Times New Roman" pitchFamily="18" charset="0"/>
              </a:rPr>
              <a:t>để tìm các đối tượng này; ví dụ: địa chỉ hỗ trợ hoạt động định tuyến trong mạng đa </a:t>
            </a:r>
            <a:r>
              <a:rPr lang="en-US" sz="2000" dirty="0" err="1" smtClean="0">
                <a:latin typeface="+mn-lt"/>
                <a:cs typeface="Times New Roman" pitchFamily="18" charset="0"/>
              </a:rPr>
              <a:t>bước</a:t>
            </a:r>
            <a:r>
              <a:rPr lang="en-US" sz="2000" dirty="0" smtClean="0">
                <a:latin typeface="+mn-lt"/>
                <a:cs typeface="Times New Roman" pitchFamily="18" charset="0"/>
              </a:rPr>
              <a:t> </a:t>
            </a:r>
            <a:r>
              <a:rPr lang="vi-VN" sz="2000" dirty="0" smtClean="0">
                <a:latin typeface="+mn-lt"/>
                <a:cs typeface="Times New Roman" pitchFamily="18" charset="0"/>
              </a:rPr>
              <a:t>nhảy </a:t>
            </a:r>
            <a:r>
              <a:rPr lang="vi-VN" sz="2000" dirty="0">
                <a:latin typeface="+mn-lt"/>
                <a:cs typeface="Times New Roman" pitchFamily="18" charset="0"/>
              </a:rPr>
              <a:t>(multihop).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Sự </a:t>
            </a:r>
            <a:r>
              <a:rPr lang="vi-VN" sz="2000" dirty="0">
                <a:latin typeface="+mn-lt"/>
                <a:cs typeface="Times New Roman" pitchFamily="18" charset="0"/>
              </a:rPr>
              <a:t>khác biệt này là không lớn; đôi khi các địa </a:t>
            </a:r>
            <a:r>
              <a:rPr lang="vi-VN" sz="2000" dirty="0" smtClean="0">
                <a:latin typeface="+mn-lt"/>
                <a:cs typeface="Times New Roman" pitchFamily="18" charset="0"/>
              </a:rPr>
              <a:t>chỉ </a:t>
            </a:r>
            <a:r>
              <a:rPr lang="vi-VN" sz="2000" dirty="0">
                <a:latin typeface="+mn-lt"/>
                <a:cs typeface="Times New Roman" pitchFamily="18" charset="0"/>
              </a:rPr>
              <a:t>cũng được sử dụng để biểu thị các đối tượng - một địa chỉ IP chứa thông tin để vừa tìm kiếm một nút </a:t>
            </a:r>
            <a:r>
              <a:rPr lang="vi-VN" sz="2000" dirty="0" smtClean="0">
                <a:latin typeface="+mn-lt"/>
                <a:cs typeface="Times New Roman" pitchFamily="18" charset="0"/>
              </a:rPr>
              <a:t>(</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vi-VN" sz="2000" dirty="0" smtClean="0">
                <a:latin typeface="+mn-lt"/>
                <a:cs typeface="Times New Roman" pitchFamily="18" charset="0"/>
              </a:rPr>
              <a:t>mạng </a:t>
            </a:r>
            <a:r>
              <a:rPr lang="vi-VN" sz="2000" dirty="0">
                <a:latin typeface="+mn-lt"/>
                <a:cs typeface="Times New Roman" pitchFamily="18" charset="0"/>
              </a:rPr>
              <a:t>của một địa chỉ) và để nhận dạng nút - chính xác hơn là một giao diện mạng bên trong một nút - trong một mạng con đơn lẻ (phần máy chủ).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Trong </a:t>
            </a:r>
            <a:r>
              <a:rPr lang="vi-VN" sz="2000" dirty="0">
                <a:latin typeface="+mn-lt"/>
                <a:cs typeface="Times New Roman" pitchFamily="18" charset="0"/>
              </a:rPr>
              <a:t>các mạng truyền thống như mạng Internet hoặc các mạng Ad hoc, thường là các nút hay các trạm độc lập cũng như dữ liệu được đăng ký bởi các mạng đó được đặt tên và đánh địa </a:t>
            </a:r>
            <a:r>
              <a:rPr lang="vi-VN" sz="2000" dirty="0" smtClean="0">
                <a:latin typeface="+mn-lt"/>
                <a:cs typeface="Times New Roman" pitchFamily="18" charset="0"/>
              </a:rPr>
              <a:t>chỉ. </a:t>
            </a:r>
            <a:endParaRPr lang="en-US"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8767972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mạng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Đặt</a:t>
            </a:r>
            <a:r>
              <a:rPr lang="en-US" sz="2000" dirty="0" smtClean="0">
                <a:latin typeface="+mn-lt"/>
                <a:cs typeface="Times New Roman" pitchFamily="18" charset="0"/>
              </a:rPr>
              <a:t> </a:t>
            </a:r>
            <a:r>
              <a:rPr lang="en-US" sz="2000" dirty="0" err="1" smtClean="0">
                <a:latin typeface="+mn-lt"/>
                <a:cs typeface="Times New Roman" pitchFamily="18" charset="0"/>
              </a:rPr>
              <a:t>tên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đánh</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chỉ</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Điều </a:t>
            </a:r>
            <a:r>
              <a:rPr lang="vi-VN" sz="2000" dirty="0">
                <a:latin typeface="+mn-lt"/>
                <a:cs typeface="Times New Roman" pitchFamily="18" charset="0"/>
              </a:rPr>
              <a:t>này phù hợp với mục đích sử dụng định trước của các mạng này: chúng kết nối nhiều người sử dụng và để những người </a:t>
            </a:r>
            <a:r>
              <a:rPr lang="en-US" sz="2000" dirty="0" err="1" smtClean="0">
                <a:latin typeface="+mn-lt"/>
                <a:cs typeface="Times New Roman" pitchFamily="18" charset="0"/>
              </a:rPr>
              <a:t>sử</a:t>
            </a:r>
            <a:r>
              <a:rPr lang="en-US" sz="2000" dirty="0" smtClean="0">
                <a:latin typeface="+mn-lt"/>
                <a:cs typeface="Times New Roman" pitchFamily="18" charset="0"/>
              </a:rPr>
              <a:t> </a:t>
            </a:r>
            <a:r>
              <a:rPr lang="vi-VN" sz="2000" dirty="0" smtClean="0">
                <a:latin typeface="+mn-lt"/>
                <a:cs typeface="Times New Roman" pitchFamily="18" charset="0"/>
              </a:rPr>
              <a:t>dụng </a:t>
            </a:r>
            <a:r>
              <a:rPr lang="vi-VN" sz="2000" dirty="0">
                <a:latin typeface="+mn-lt"/>
                <a:cs typeface="Times New Roman" pitchFamily="18" charset="0"/>
              </a:rPr>
              <a:t>này trao đổi dữ liệu hoặc truy cập vào các máy chủ.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Phạm </a:t>
            </a:r>
            <a:r>
              <a:rPr lang="vi-VN" sz="2000" dirty="0">
                <a:latin typeface="+mn-lt"/>
                <a:cs typeface="Times New Roman" pitchFamily="18" charset="0"/>
              </a:rPr>
              <a:t>vi của các loại dữ liệu người dùng có thể sử dụng là rất rộng và mạng có thể hỗ trợ các nhiệm vụ này tốt nhất bằng cách thực hiện các giả thuyết yếu nhất về dữ liệu - tất cả dữ liệu </a:t>
            </a:r>
            <a:r>
              <a:rPr lang="vi-VN" sz="2000" dirty="0" smtClean="0">
                <a:latin typeface="+mn-lt"/>
                <a:cs typeface="Times New Roman" pitchFamily="18" charset="0"/>
              </a:rPr>
              <a:t>chỉ </a:t>
            </a:r>
            <a:r>
              <a:rPr lang="vi-VN" sz="2000" dirty="0">
                <a:latin typeface="+mn-lt"/>
                <a:cs typeface="Times New Roman" pitchFamily="18" charset="0"/>
              </a:rPr>
              <a:t>là một đống bit được di chuyển từ một nút này đến một nút khác.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Trong </a:t>
            </a:r>
            <a:r>
              <a:rPr lang="en-US" sz="2000" dirty="0" smtClean="0">
                <a:latin typeface="+mn-lt"/>
                <a:cs typeface="Times New Roman" pitchFamily="18" charset="0"/>
              </a:rPr>
              <a:t>WSN</a:t>
            </a:r>
            <a:r>
              <a:rPr lang="vi-VN" sz="2000" dirty="0" smtClean="0">
                <a:latin typeface="+mn-lt"/>
                <a:cs typeface="Times New Roman" pitchFamily="18" charset="0"/>
              </a:rPr>
              <a:t>, </a:t>
            </a:r>
            <a:r>
              <a:rPr lang="vi-VN" sz="2000" dirty="0">
                <a:latin typeface="+mn-lt"/>
                <a:cs typeface="Times New Roman" pitchFamily="18" charset="0"/>
              </a:rPr>
              <a:t>các nút là không độc lập nhưng chúng phối hợp với nhau để giải quyết một nhiệm vụ đã cho và để cung cấp cho người dùng một giao diện với thế giới bên ngoài.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Do </a:t>
            </a:r>
            <a:r>
              <a:rPr lang="vi-VN" sz="2000" dirty="0">
                <a:latin typeface="+mn-lt"/>
                <a:cs typeface="Times New Roman" pitchFamily="18" charset="0"/>
              </a:rPr>
              <a:t>đó, có thể sẽ phù hợp hơn khi chuyển từ quan điểm đặt tên cho nút sang đặt tên cho khía cạnh của thế giới vật lý hoặc đặt tên dữ liệu.</a:t>
            </a: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127396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a:t>
            </a:fld>
            <a:endParaRPr lang="en-US" dirty="0"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 name="Rectangle 6"/>
          <p:cNvSpPr>
            <a:spLocks noChangeArrowheads="1"/>
          </p:cNvSpPr>
          <p:nvPr/>
        </p:nvSpPr>
        <p:spPr bwMode="auto">
          <a:xfrm>
            <a:off x="2090754" y="6553200"/>
            <a:ext cx="4962492"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en-US" sz="1600" dirty="0">
                <a:latin typeface="+mn-lt"/>
                <a:cs typeface="Times New Roman" pitchFamily="18" charset="0"/>
              </a:rPr>
              <a:t>3</a:t>
            </a:r>
            <a:r>
              <a:rPr lang="vi-VN" sz="1600" dirty="0" smtClean="0">
                <a:latin typeface="+mn-lt"/>
                <a:cs typeface="Times New Roman" pitchFamily="18" charset="0"/>
              </a:rPr>
              <a:t>.</a:t>
            </a:r>
            <a:r>
              <a:rPr lang="en-US" sz="1600" dirty="0">
                <a:latin typeface="+mn-lt"/>
                <a:cs typeface="Times New Roman" pitchFamily="18" charset="0"/>
              </a:rPr>
              <a:t>3</a:t>
            </a:r>
            <a:r>
              <a:rPr lang="vi-VN" sz="1600" dirty="0" smtClean="0">
                <a:latin typeface="+mn-lt"/>
                <a:cs typeface="Times New Roman" pitchFamily="18" charset="0"/>
              </a:rPr>
              <a:t> </a:t>
            </a:r>
            <a:r>
              <a:rPr lang="en-US" sz="1600" dirty="0" err="1" smtClean="0">
                <a:latin typeface="+mn-lt"/>
                <a:cs typeface="Times New Roman" pitchFamily="18" charset="0"/>
              </a:rPr>
              <a:t>Mô</a:t>
            </a:r>
            <a:r>
              <a:rPr lang="en-US" sz="1600" dirty="0" smtClean="0">
                <a:latin typeface="+mn-lt"/>
                <a:cs typeface="Times New Roman" pitchFamily="18" charset="0"/>
              </a:rPr>
              <a:t> </a:t>
            </a:r>
            <a:r>
              <a:rPr lang="en-US" sz="1600" dirty="0" err="1" smtClean="0">
                <a:latin typeface="+mn-lt"/>
                <a:cs typeface="Times New Roman" pitchFamily="18" charset="0"/>
              </a:rPr>
              <a:t>hình</a:t>
            </a:r>
            <a:r>
              <a:rPr lang="en-US" sz="1600" dirty="0" smtClean="0">
                <a:latin typeface="+mn-lt"/>
                <a:cs typeface="Times New Roman" pitchFamily="18" charset="0"/>
              </a:rPr>
              <a:t> </a:t>
            </a:r>
            <a:r>
              <a:rPr lang="vi-VN" sz="1600" dirty="0" smtClean="0">
                <a:latin typeface="+mn-lt"/>
                <a:cs typeface="Times New Roman" pitchFamily="18" charset="0"/>
              </a:rPr>
              <a:t>mạng cảm biến không dâ</a:t>
            </a:r>
            <a:r>
              <a:rPr lang="en-US" sz="1600" dirty="0" smtClean="0">
                <a:latin typeface="+mn-lt"/>
                <a:cs typeface="Times New Roman" pitchFamily="18" charset="0"/>
              </a:rPr>
              <a:t>y chi </a:t>
            </a:r>
            <a:r>
              <a:rPr lang="en-US" sz="1600" dirty="0" err="1" smtClean="0">
                <a:latin typeface="+mn-lt"/>
                <a:cs typeface="Times New Roman" pitchFamily="18" charset="0"/>
              </a:rPr>
              <a:t>tiết</a:t>
            </a:r>
            <a:endParaRPr lang="en-US" sz="1600" dirty="0" smtClean="0">
              <a:latin typeface="+mn-lt"/>
              <a:cs typeface="Times New Roman" pitchFamily="18" charset="0"/>
            </a:endParaRPr>
          </a:p>
        </p:txBody>
      </p:sp>
      <p:sp>
        <p:nvSpPr>
          <p:cNvPr id="8" name="Rectangle 6"/>
          <p:cNvSpPr>
            <a:spLocks noChangeArrowheads="1"/>
          </p:cNvSpPr>
          <p:nvPr/>
        </p:nvSpPr>
        <p:spPr bwMode="auto">
          <a:xfrm>
            <a:off x="152400" y="1293394"/>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017" y="1792759"/>
            <a:ext cx="5334000" cy="4758435"/>
          </a:xfrm>
          <a:prstGeom prst="rect">
            <a:avLst/>
          </a:prstGeom>
        </p:spPr>
      </p:pic>
    </p:spTree>
    <p:extLst>
      <p:ext uri="{BB962C8B-B14F-4D97-AF65-F5344CB8AC3E}">
        <p14:creationId xmlns:p14="http://schemas.microsoft.com/office/powerpoint/2010/main" val="42355507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mạng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Đặt</a:t>
            </a:r>
            <a:r>
              <a:rPr lang="en-US" sz="2000" dirty="0" smtClean="0">
                <a:latin typeface="+mn-lt"/>
                <a:cs typeface="Times New Roman" pitchFamily="18" charset="0"/>
              </a:rPr>
              <a:t> </a:t>
            </a:r>
            <a:r>
              <a:rPr lang="en-US" sz="2000" dirty="0" err="1" smtClean="0">
                <a:latin typeface="+mn-lt"/>
                <a:cs typeface="Times New Roman" pitchFamily="18" charset="0"/>
              </a:rPr>
              <a:t>tên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đánh</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chỉ</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Vấn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vi-VN" sz="2000" dirty="0" smtClean="0">
                <a:latin typeface="+mn-lt"/>
                <a:cs typeface="Times New Roman" pitchFamily="18" charset="0"/>
              </a:rPr>
              <a:t>đặt </a:t>
            </a:r>
            <a:r>
              <a:rPr lang="vi-VN" sz="2000" dirty="0">
                <a:latin typeface="+mn-lt"/>
                <a:cs typeface="Times New Roman" pitchFamily="18" charset="0"/>
              </a:rPr>
              <a:t>tên và đánh địa chỉ thường được tích hợp chặt chẽ với các phần của một ngăn xếp giao thức sử dụng chúng.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Ví </a:t>
            </a:r>
            <a:r>
              <a:rPr lang="vi-VN" sz="2000" dirty="0">
                <a:latin typeface="+mn-lt"/>
                <a:cs typeface="Times New Roman" pitchFamily="18" charset="0"/>
              </a:rPr>
              <a:t>dụ: các giao thức phân giải địa chỉ hay định tuyến. </a:t>
            </a:r>
            <a:endParaRPr lang="en-US"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22025865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mạng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Do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riêng</a:t>
            </a:r>
            <a:r>
              <a:rPr lang="en-US" sz="2000" dirty="0" smtClean="0">
                <a:latin typeface="+mn-lt"/>
                <a:cs typeface="Times New Roman" pitchFamily="18" charset="0"/>
              </a:rPr>
              <a:t> </a:t>
            </a:r>
            <a:r>
              <a:rPr lang="en-US" sz="2000" dirty="0" err="1" smtClean="0">
                <a:latin typeface="+mn-lt"/>
                <a:cs typeface="Times New Roman" pitchFamily="18" charset="0"/>
              </a:rPr>
              <a:t>biệt</a:t>
            </a:r>
            <a:r>
              <a:rPr lang="en-US" sz="2000" dirty="0" smtClean="0">
                <a:latin typeface="+mn-lt"/>
                <a:cs typeface="Times New Roman" pitchFamily="18" charset="0"/>
              </a:rPr>
              <a:t> </a:t>
            </a:r>
            <a:r>
              <a:rPr lang="en-US" sz="2000" dirty="0" err="1" smtClean="0">
                <a:latin typeface="+mn-lt"/>
                <a:cs typeface="Times New Roman" pitchFamily="18" charset="0"/>
              </a:rPr>
              <a:t>mà</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WSN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đối</a:t>
            </a:r>
            <a:r>
              <a:rPr lang="en-US" sz="2000" dirty="0" smtClean="0">
                <a:latin typeface="+mn-lt"/>
                <a:cs typeface="Times New Roman" pitchFamily="18" charset="0"/>
              </a:rPr>
              <a:t> </a:t>
            </a:r>
            <a:r>
              <a:rPr lang="en-US" sz="2000" dirty="0" err="1" smtClean="0">
                <a:latin typeface="+mn-lt"/>
                <a:cs typeface="Times New Roman" pitchFamily="18" charset="0"/>
              </a:rPr>
              <a:t>mặt</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rất</a:t>
            </a:r>
            <a:r>
              <a:rPr lang="en-US" sz="2000" dirty="0" smtClean="0">
                <a:latin typeface="+mn-lt"/>
                <a:cs typeface="Times New Roman" pitchFamily="18" charset="0"/>
              </a:rPr>
              <a:t> </a:t>
            </a:r>
            <a:r>
              <a:rPr lang="en-US" sz="2000" dirty="0" err="1" smtClean="0">
                <a:latin typeface="+mn-lt"/>
                <a:cs typeface="Times New Roman" pitchFamily="18" charset="0"/>
              </a:rPr>
              <a:t>nhiều</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Rất</a:t>
            </a:r>
            <a:r>
              <a:rPr lang="en-US" sz="2000" dirty="0" smtClean="0">
                <a:latin typeface="+mn-lt"/>
                <a:cs typeface="Times New Roman" pitchFamily="18" charset="0"/>
              </a:rPr>
              <a:t> </a:t>
            </a:r>
            <a:r>
              <a:rPr lang="en-US" sz="2000" dirty="0" err="1" smtClean="0">
                <a:latin typeface="+mn-lt"/>
                <a:cs typeface="Times New Roman" pitchFamily="18" charset="0"/>
              </a:rPr>
              <a:t>nhiều</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mới</a:t>
            </a:r>
            <a:r>
              <a:rPr lang="en-US" sz="2000" dirty="0" smtClean="0">
                <a:latin typeface="+mn-lt"/>
                <a:cs typeface="Times New Roman" pitchFamily="18" charset="0"/>
              </a:rPr>
              <a:t> </a:t>
            </a:r>
            <a:r>
              <a:rPr lang="en-US" sz="2000" dirty="0" err="1" smtClean="0">
                <a:latin typeface="+mn-lt"/>
                <a:cs typeface="Times New Roman" pitchFamily="18" charset="0"/>
              </a:rPr>
              <a:t>đã</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đưa</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giải</a:t>
            </a:r>
            <a:r>
              <a:rPr lang="en-US" sz="2000" dirty="0" smtClean="0">
                <a:latin typeface="+mn-lt"/>
                <a:cs typeface="Times New Roman" pitchFamily="18" charset="0"/>
              </a:rPr>
              <a:t> </a:t>
            </a:r>
            <a:r>
              <a:rPr lang="en-US" sz="2000" dirty="0" err="1" smtClean="0">
                <a:latin typeface="+mn-lt"/>
                <a:cs typeface="Times New Roman" pitchFamily="18" charset="0"/>
              </a:rPr>
              <a:t>quyết</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đáp</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riêng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Ba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dùng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MCB </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tâm</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(data centric protocol):</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hirerarchical</a:t>
            </a:r>
            <a:r>
              <a:rPr lang="en-US" sz="2000" dirty="0" smtClean="0">
                <a:latin typeface="+mn-lt"/>
                <a:cs typeface="Times New Roman" pitchFamily="18" charset="0"/>
              </a:rPr>
              <a:t> protocol):</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r>
              <a:rPr lang="en-US" sz="2000" dirty="0" smtClean="0">
                <a:latin typeface="+mn-lt"/>
                <a:cs typeface="Times New Roman" pitchFamily="18" charset="0"/>
              </a:rPr>
              <a:t> (local-based protocol):</a:t>
            </a: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29760314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62</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mạng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tâm</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(data centric protocol):</a:t>
            </a:r>
          </a:p>
          <a:p>
            <a:pPr marL="1257300" lvl="2"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Directed Diffusion: </a:t>
            </a:r>
            <a:r>
              <a:rPr lang="vi-VN" sz="2000" dirty="0" smtClean="0">
                <a:latin typeface="+mn-lt"/>
                <a:cs typeface="Times New Roman" pitchFamily="18" charset="0"/>
              </a:rPr>
              <a:t>dựa </a:t>
            </a:r>
            <a:r>
              <a:rPr lang="vi-VN" sz="2000" dirty="0">
                <a:latin typeface="+mn-lt"/>
                <a:cs typeface="Times New Roman" pitchFamily="18" charset="0"/>
              </a:rPr>
              <a:t>trên mô hình gửi theo hướng cụ thể của dữ liệu. Các cảm biến gửi dữ liệu thông qua các cấp độ quan tâm, và dữ liệu được truyền theo các đường hướng mà nút gốc đã chỉ định. </a:t>
            </a:r>
            <a:endParaRPr lang="en-US" sz="2000" dirty="0" smtClean="0">
              <a:latin typeface="+mn-lt"/>
              <a:cs typeface="Times New Roman" pitchFamily="18" charset="0"/>
            </a:endParaRPr>
          </a:p>
          <a:p>
            <a:pPr marL="1257300" lvl="2"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SPIN </a:t>
            </a:r>
            <a:r>
              <a:rPr lang="vi-VN" sz="2000" dirty="0">
                <a:latin typeface="+mn-lt"/>
                <a:cs typeface="Times New Roman" pitchFamily="18" charset="0"/>
              </a:rPr>
              <a:t>(Sensor Protocol for Information via Negotiation): </a:t>
            </a:r>
            <a:r>
              <a:rPr lang="vi-VN" sz="2000" dirty="0" smtClean="0">
                <a:latin typeface="+mn-lt"/>
                <a:cs typeface="Times New Roman" pitchFamily="18" charset="0"/>
              </a:rPr>
              <a:t>sử </a:t>
            </a:r>
            <a:r>
              <a:rPr lang="vi-VN" sz="2000" dirty="0">
                <a:latin typeface="+mn-lt"/>
                <a:cs typeface="Times New Roman" pitchFamily="18" charset="0"/>
              </a:rPr>
              <a:t>dụng cơ chế đàm phán giữa các nút để quản lý việc truyền dữ liệu, giảm thiểu lượng dữ liệu truyền và tiết kiệm năng lượng.</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hirerarchical</a:t>
            </a:r>
            <a:r>
              <a:rPr lang="en-US" sz="2000" dirty="0" smtClean="0">
                <a:latin typeface="+mn-lt"/>
                <a:cs typeface="Times New Roman" pitchFamily="18" charset="0"/>
              </a:rPr>
              <a:t> protocol):</a:t>
            </a:r>
          </a:p>
          <a:p>
            <a:pPr marL="1257300" lvl="2"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LEACH (Low Energy Adaptive Clustering Hierarchy): </a:t>
            </a:r>
            <a:r>
              <a:rPr lang="vi-VN" sz="2000" dirty="0" smtClean="0">
                <a:latin typeface="+mn-lt"/>
                <a:cs typeface="Times New Roman" pitchFamily="18" charset="0"/>
              </a:rPr>
              <a:t>giao </a:t>
            </a:r>
            <a:r>
              <a:rPr lang="vi-VN" sz="2000" dirty="0">
                <a:latin typeface="+mn-lt"/>
                <a:cs typeface="Times New Roman" pitchFamily="18" charset="0"/>
              </a:rPr>
              <a:t>thức phân cấp phổ biến trong mạng cảm biến. Nó chia mạng thành các cụm (clusters) và mỗi cụm có một nút chủ (cluster head). Nút chủ thu thập dữ liệu từ các nút thành viên và truyền đến trạm cơ sở hoặc nút gốc. </a:t>
            </a:r>
            <a:endParaRPr lang="en-US"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37162177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63</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mạng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endParaRPr lang="en-US" sz="2000" dirty="0" smtClean="0">
              <a:latin typeface="+mn-lt"/>
              <a:cs typeface="Times New Roman" pitchFamily="18" charset="0"/>
            </a:endParaRPr>
          </a:p>
          <a:p>
            <a:pPr marL="1257300" lvl="2"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TEEN</a:t>
            </a:r>
            <a:r>
              <a:rPr lang="en-US" sz="2000" dirty="0" smtClean="0">
                <a:latin typeface="+mn-lt"/>
                <a:cs typeface="Times New Roman" pitchFamily="18" charset="0"/>
              </a:rPr>
              <a:t> </a:t>
            </a:r>
            <a:r>
              <a:rPr lang="vi-VN" sz="2000" dirty="0" smtClean="0">
                <a:latin typeface="+mn-lt"/>
                <a:cs typeface="Times New Roman" pitchFamily="18" charset="0"/>
              </a:rPr>
              <a:t>(Threshold-sensitive </a:t>
            </a:r>
            <a:r>
              <a:rPr lang="vi-VN" sz="2000" dirty="0">
                <a:latin typeface="+mn-lt"/>
                <a:cs typeface="Times New Roman" pitchFamily="18" charset="0"/>
              </a:rPr>
              <a:t>Energy Efficient sensor Network protocol): </a:t>
            </a:r>
            <a:r>
              <a:rPr lang="vi-VN" sz="2000" dirty="0" smtClean="0">
                <a:latin typeface="+mn-lt"/>
                <a:cs typeface="Times New Roman" pitchFamily="18" charset="0"/>
              </a:rPr>
              <a:t>sử </a:t>
            </a:r>
            <a:r>
              <a:rPr lang="vi-VN" sz="2000" dirty="0">
                <a:latin typeface="+mn-lt"/>
                <a:cs typeface="Times New Roman" pitchFamily="18" charset="0"/>
              </a:rPr>
              <a:t>dụng phân cấp, trong đó các nút cảm biến được kích hoạt chỉ khi mức độ cảm biến vượt quá một ngưỡng nào </a:t>
            </a:r>
            <a:r>
              <a:rPr lang="vi-VN" sz="2000" dirty="0" smtClean="0">
                <a:latin typeface="+mn-lt"/>
                <a:cs typeface="Times New Roman" pitchFamily="18" charset="0"/>
              </a:rPr>
              <a:t>đó</a:t>
            </a:r>
            <a:r>
              <a:rPr lang="en-US" sz="2000" dirty="0" smtClean="0">
                <a:latin typeface="+mn-lt"/>
                <a:cs typeface="Times New Roman" pitchFamily="18" charset="0"/>
              </a:rPr>
              <a:t>.</a:t>
            </a:r>
          </a:p>
          <a:p>
            <a:pPr marL="1257300" lvl="2" indent="-3429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DUCF</a:t>
            </a:r>
          </a:p>
          <a:p>
            <a:pPr marL="1257300" lvl="2" indent="-3429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DFCR</a:t>
            </a:r>
          </a:p>
          <a:p>
            <a:pPr marL="1257300" lvl="2" indent="-342900" algn="just" eaLnBrk="1" hangingPunct="1">
              <a:spcBef>
                <a:spcPct val="20000"/>
              </a:spcBef>
              <a:buSzPct val="75000"/>
              <a:buFont typeface="Arial" panose="020B0604020202020204" pitchFamily="34" charset="0"/>
              <a:buChar char="•"/>
              <a:defRPr/>
            </a:pPr>
            <a:r>
              <a:rPr lang="en-US" sz="2000" dirty="0" smtClean="0"/>
              <a:t>FEECA</a:t>
            </a:r>
            <a:endParaRPr lang="en-US" sz="2000" dirty="0" smtClean="0">
              <a:latin typeface="+mn-lt"/>
              <a:cs typeface="Times New Roman" pitchFamily="18" charset="0"/>
            </a:endParaRPr>
          </a:p>
          <a:p>
            <a:pPr marL="1257300" lvl="2" indent="-3429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ECAFL</a:t>
            </a:r>
          </a:p>
          <a:p>
            <a:pPr marL="1257300" lvl="2" indent="-3429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EFUCA</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r>
              <a:rPr lang="en-US" sz="2000" dirty="0" smtClean="0">
                <a:latin typeface="+mn-lt"/>
                <a:cs typeface="Times New Roman" pitchFamily="18" charset="0"/>
              </a:rPr>
              <a:t> (local-based protocol):</a:t>
            </a:r>
          </a:p>
          <a:p>
            <a:pPr marL="1257300" lvl="2" indent="-342900" algn="just" eaLnBrk="1" hangingPunct="1">
              <a:spcBef>
                <a:spcPct val="20000"/>
              </a:spcBef>
              <a:buSzPct val="75000"/>
              <a:buFont typeface="Wingdings" panose="05000000000000000000" pitchFamily="2" charset="2"/>
              <a:buChar char="§"/>
              <a:defRPr/>
            </a:pPr>
            <a:r>
              <a:rPr lang="en-US" sz="2000" dirty="0" smtClean="0">
                <a:latin typeface="+mn-lt"/>
                <a:cs typeface="Times New Roman" pitchFamily="18" charset="0"/>
              </a:rPr>
              <a:t>GAF</a:t>
            </a:r>
          </a:p>
          <a:p>
            <a:pPr marL="1257300" lvl="2" indent="-342900" algn="just" eaLnBrk="1" hangingPunct="1">
              <a:spcBef>
                <a:spcPct val="20000"/>
              </a:spcBef>
              <a:buSzPct val="75000"/>
              <a:buFont typeface="Wingdings" panose="05000000000000000000" pitchFamily="2" charset="2"/>
              <a:buChar char="§"/>
              <a:defRPr/>
            </a:pPr>
            <a:r>
              <a:rPr lang="en-US" sz="2000" dirty="0" smtClean="0">
                <a:latin typeface="+mn-lt"/>
                <a:cs typeface="Times New Roman" pitchFamily="18" charset="0"/>
              </a:rPr>
              <a:t>GPSR</a:t>
            </a: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504549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6"/>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giao</a:t>
            </a:r>
            <a:r>
              <a:rPr lang="en-US" sz="2800" dirty="0" smtClean="0">
                <a:latin typeface="+mn-lt"/>
                <a:cs typeface="Times New Roman" pitchFamily="18" charset="0"/>
              </a:rPr>
              <a:t> </a:t>
            </a:r>
            <a:r>
              <a:rPr lang="en-US" sz="2800" dirty="0" err="1" smtClean="0">
                <a:latin typeface="+mn-lt"/>
                <a:cs typeface="Times New Roman" pitchFamily="18" charset="0"/>
              </a:rPr>
              <a:t>thức</a:t>
            </a:r>
            <a:r>
              <a:rPr lang="en-US" sz="2800" dirty="0" smtClean="0">
                <a:latin typeface="+mn-lt"/>
                <a:cs typeface="Times New Roman" pitchFamily="18" charset="0"/>
              </a:rPr>
              <a:t> </a:t>
            </a:r>
            <a:r>
              <a:rPr lang="en-US" sz="2800" dirty="0" err="1" smtClean="0">
                <a:latin typeface="+mn-lt"/>
                <a:cs typeface="Times New Roman" pitchFamily="18" charset="0"/>
              </a:rPr>
              <a:t>lớp</a:t>
            </a:r>
            <a:r>
              <a:rPr lang="en-US" sz="2800" dirty="0" smtClean="0">
                <a:latin typeface="+mn-lt"/>
                <a:cs typeface="Times New Roman" pitchFamily="18" charset="0"/>
              </a:rPr>
              <a:t> </a:t>
            </a:r>
            <a:r>
              <a:rPr lang="en-US" sz="2800" dirty="0" err="1" smtClean="0">
                <a:latin typeface="+mn-lt"/>
                <a:cs typeface="Times New Roman" pitchFamily="18" charset="0"/>
              </a:rPr>
              <a:t>trên</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tải</a:t>
            </a:r>
            <a:r>
              <a:rPr lang="en-US" sz="2000" dirty="0">
                <a:latin typeface="+mn-lt"/>
                <a:cs typeface="Times New Roman" pitchFamily="18" charset="0"/>
              </a:rPr>
              <a:t> </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UDP – User Datagram Protocol: </a:t>
            </a:r>
            <a:r>
              <a:rPr lang="en-US" sz="2000" dirty="0" err="1" smtClean="0">
                <a:latin typeface="+mn-lt"/>
                <a:cs typeface="Times New Roman" pitchFamily="18" charset="0"/>
              </a:rPr>
              <a:t>dùng</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sink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người</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qua Internet </a:t>
            </a:r>
            <a:r>
              <a:rPr lang="en-US" sz="2000" dirty="0" err="1" smtClean="0">
                <a:latin typeface="+mn-lt"/>
                <a:cs typeface="Times New Roman" pitchFamily="18" charset="0"/>
              </a:rPr>
              <a:t>hoặc</a:t>
            </a:r>
            <a:r>
              <a:rPr lang="en-US" sz="2000" dirty="0" smtClean="0">
                <a:latin typeface="+mn-lt"/>
                <a:cs typeface="Times New Roman" pitchFamily="18" charset="0"/>
              </a:rPr>
              <a:t> sink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(do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nhớ</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TCP – Transmission Control Protocol: </a:t>
            </a:r>
            <a:r>
              <a:rPr lang="en-US" sz="2000" dirty="0" err="1">
                <a:cs typeface="Times New Roman" pitchFamily="18" charset="0"/>
              </a:rPr>
              <a:t>dùng</a:t>
            </a:r>
            <a:r>
              <a:rPr lang="en-US" sz="2000" dirty="0">
                <a:cs typeface="Times New Roman" pitchFamily="18" charset="0"/>
              </a:rPr>
              <a:t> </a:t>
            </a:r>
            <a:r>
              <a:rPr lang="en-US" sz="2000" dirty="0" err="1">
                <a:cs typeface="Times New Roman" pitchFamily="18" charset="0"/>
              </a:rPr>
              <a:t>cho</a:t>
            </a:r>
            <a:r>
              <a:rPr lang="en-US" sz="2000" dirty="0">
                <a:cs typeface="Times New Roman" pitchFamily="18" charset="0"/>
              </a:rPr>
              <a:t> sink </a:t>
            </a:r>
            <a:r>
              <a:rPr lang="en-US" sz="2000" dirty="0" err="1">
                <a:cs typeface="Times New Roman" pitchFamily="18" charset="0"/>
              </a:rPr>
              <a:t>với</a:t>
            </a:r>
            <a:r>
              <a:rPr lang="en-US" sz="2000" dirty="0">
                <a:cs typeface="Times New Roman" pitchFamily="18" charset="0"/>
              </a:rPr>
              <a:t> </a:t>
            </a:r>
            <a:r>
              <a:rPr lang="en-US" sz="2000" dirty="0" err="1">
                <a:cs typeface="Times New Roman" pitchFamily="18" charset="0"/>
              </a:rPr>
              <a:t>người</a:t>
            </a:r>
            <a:r>
              <a:rPr lang="en-US" sz="2000" dirty="0">
                <a:cs typeface="Times New Roman" pitchFamily="18" charset="0"/>
              </a:rPr>
              <a:t> </a:t>
            </a:r>
            <a:r>
              <a:rPr lang="en-US" sz="2000" dirty="0" err="1">
                <a:cs typeface="Times New Roman" pitchFamily="18" charset="0"/>
              </a:rPr>
              <a:t>quản</a:t>
            </a:r>
            <a:r>
              <a:rPr lang="en-US" sz="2000" dirty="0">
                <a:cs typeface="Times New Roman" pitchFamily="18" charset="0"/>
              </a:rPr>
              <a:t> </a:t>
            </a:r>
            <a:r>
              <a:rPr lang="en-US" sz="2000" dirty="0" err="1">
                <a:cs typeface="Times New Roman" pitchFamily="18" charset="0"/>
              </a:rPr>
              <a:t>lý</a:t>
            </a:r>
            <a:r>
              <a:rPr lang="en-US" sz="2000" dirty="0">
                <a:cs typeface="Times New Roman" pitchFamily="18" charset="0"/>
              </a:rPr>
              <a:t> </a:t>
            </a:r>
            <a:r>
              <a:rPr lang="en-US" sz="2000" dirty="0" err="1">
                <a:cs typeface="Times New Roman" pitchFamily="18" charset="0"/>
              </a:rPr>
              <a:t>thông</a:t>
            </a:r>
            <a:r>
              <a:rPr lang="en-US" sz="2000" dirty="0">
                <a:cs typeface="Times New Roman" pitchFamily="18" charset="0"/>
              </a:rPr>
              <a:t> qua Internet </a:t>
            </a:r>
            <a:endParaRPr lang="en-US" sz="2000" dirty="0" smtClean="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Lớp</a:t>
            </a:r>
            <a:r>
              <a:rPr lang="en-US" sz="2000" dirty="0">
                <a:cs typeface="Times New Roman" pitchFamily="18" charset="0"/>
              </a:rPr>
              <a:t> </a:t>
            </a:r>
            <a:r>
              <a:rPr lang="en-US" sz="2000" dirty="0" err="1">
                <a:cs typeface="Times New Roman" pitchFamily="18" charset="0"/>
              </a:rPr>
              <a:t>ứng</a:t>
            </a:r>
            <a:r>
              <a:rPr lang="en-US" sz="2000" dirty="0">
                <a:cs typeface="Times New Roman" pitchFamily="18" charset="0"/>
              </a:rPr>
              <a:t> </a:t>
            </a:r>
            <a:r>
              <a:rPr lang="en-US" sz="2000" dirty="0" err="1" smtClean="0">
                <a:cs typeface="Times New Roman" pitchFamily="18" charset="0"/>
              </a:rPr>
              <a:t>dụng</a:t>
            </a:r>
            <a:r>
              <a:rPr lang="en-US" sz="2000" dirty="0" smtClean="0">
                <a:cs typeface="Times New Roman" pitchFamily="18" charset="0"/>
              </a:rPr>
              <a:t> – </a:t>
            </a:r>
            <a:r>
              <a:rPr lang="en-US" sz="2000" dirty="0" err="1">
                <a:cs typeface="Times New Roman" pitchFamily="18" charset="0"/>
              </a:rPr>
              <a:t>T</a:t>
            </a:r>
            <a:r>
              <a:rPr lang="en-US" sz="2000" dirty="0" err="1" smtClean="0">
                <a:cs typeface="Times New Roman" pitchFamily="18" charset="0"/>
              </a:rPr>
              <a:t>rạm</a:t>
            </a:r>
            <a:r>
              <a:rPr lang="en-US" sz="2000" dirty="0" smtClean="0">
                <a:cs typeface="Times New Roman" pitchFamily="18" charset="0"/>
              </a:rPr>
              <a:t> </a:t>
            </a:r>
            <a:r>
              <a:rPr lang="en-US" sz="2000" dirty="0" err="1" smtClean="0">
                <a:cs typeface="Times New Roman" pitchFamily="18" charset="0"/>
              </a:rPr>
              <a:t>cơ</a:t>
            </a:r>
            <a:r>
              <a:rPr lang="en-US" sz="2000" dirty="0" smtClean="0">
                <a:cs typeface="Times New Roman" pitchFamily="18" charset="0"/>
              </a:rPr>
              <a:t> </a:t>
            </a:r>
            <a:r>
              <a:rPr lang="en-US" sz="2000" dirty="0" err="1" smtClean="0">
                <a:cs typeface="Times New Roman" pitchFamily="18" charset="0"/>
              </a:rPr>
              <a:t>sở</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Internet: </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a:cs typeface="Times New Roman" pitchFamily="18" charset="0"/>
              </a:rPr>
              <a:t>SMP – Sensor Management  Protocol</a:t>
            </a:r>
          </a:p>
          <a:p>
            <a:pPr marL="914400" lvl="1" indent="-457200" algn="just" eaLnBrk="1" hangingPunct="1">
              <a:spcBef>
                <a:spcPct val="20000"/>
              </a:spcBef>
              <a:buSzPct val="75000"/>
              <a:buFont typeface="Wingdings" panose="05000000000000000000" pitchFamily="2" charset="2"/>
              <a:buChar char="Ø"/>
              <a:defRPr/>
            </a:pPr>
            <a:r>
              <a:rPr lang="en-US" sz="2000" dirty="0">
                <a:cs typeface="Times New Roman" pitchFamily="18" charset="0"/>
              </a:rPr>
              <a:t>TADAP – Task Assignment and Data Advertisement</a:t>
            </a:r>
          </a:p>
          <a:p>
            <a:pPr marL="914400" lvl="1" indent="-457200" algn="just" eaLnBrk="1" hangingPunct="1">
              <a:spcBef>
                <a:spcPct val="20000"/>
              </a:spcBef>
              <a:buSzPct val="75000"/>
              <a:buFont typeface="Wingdings" panose="05000000000000000000" pitchFamily="2" charset="2"/>
              <a:buChar char="Ø"/>
              <a:defRPr/>
            </a:pPr>
            <a:r>
              <a:rPr lang="en-US" sz="2000" dirty="0">
                <a:cs typeface="Times New Roman" pitchFamily="18" charset="0"/>
              </a:rPr>
              <a:t>SQDDP – Sensor Query and Data Dissemination</a:t>
            </a: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Các</a:t>
            </a:r>
            <a:r>
              <a:rPr lang="en-US" sz="2000" dirty="0">
                <a:cs typeface="Times New Roman" pitchFamily="18" charset="0"/>
              </a:rPr>
              <a:t> </a:t>
            </a:r>
            <a:r>
              <a:rPr lang="en-US" sz="2000" dirty="0" err="1">
                <a:cs typeface="Times New Roman" pitchFamily="18" charset="0"/>
              </a:rPr>
              <a:t>phần</a:t>
            </a:r>
            <a:r>
              <a:rPr lang="en-US" sz="2000" dirty="0">
                <a:cs typeface="Times New Roman" pitchFamily="18" charset="0"/>
              </a:rPr>
              <a:t> </a:t>
            </a:r>
            <a:r>
              <a:rPr lang="en-US" sz="2000" dirty="0" err="1">
                <a:cs typeface="Times New Roman" pitchFamily="18" charset="0"/>
              </a:rPr>
              <a:t>mềm</a:t>
            </a:r>
            <a:r>
              <a:rPr lang="en-US" sz="2000" dirty="0">
                <a:cs typeface="Times New Roman" pitchFamily="18" charset="0"/>
              </a:rPr>
              <a:t> </a:t>
            </a:r>
            <a:r>
              <a:rPr lang="en-US" sz="2000" dirty="0" err="1">
                <a:cs typeface="Times New Roman" pitchFamily="18" charset="0"/>
              </a:rPr>
              <a:t>ứng</a:t>
            </a:r>
            <a:r>
              <a:rPr lang="en-US" sz="2000" dirty="0">
                <a:cs typeface="Times New Roman" pitchFamily="18" charset="0"/>
              </a:rPr>
              <a:t> </a:t>
            </a:r>
            <a:r>
              <a:rPr lang="en-US" sz="2000" dirty="0" err="1">
                <a:cs typeface="Times New Roman" pitchFamily="18" charset="0"/>
              </a:rPr>
              <a:t>dụng</a:t>
            </a:r>
            <a:r>
              <a:rPr lang="en-US" sz="2000" dirty="0">
                <a:cs typeface="Times New Roman" pitchFamily="18" charset="0"/>
              </a:rPr>
              <a:t> </a:t>
            </a:r>
            <a:r>
              <a:rPr lang="en-US" sz="2000" dirty="0" err="1">
                <a:cs typeface="Times New Roman" pitchFamily="18" charset="0"/>
              </a:rPr>
              <a:t>sẽ</a:t>
            </a:r>
            <a:r>
              <a:rPr lang="en-US" sz="2000" dirty="0">
                <a:cs typeface="Times New Roman" pitchFamily="18" charset="0"/>
              </a:rPr>
              <a:t> </a:t>
            </a:r>
            <a:r>
              <a:rPr lang="en-US" sz="2000" dirty="0" err="1">
                <a:cs typeface="Times New Roman" pitchFamily="18" charset="0"/>
              </a:rPr>
              <a:t>được</a:t>
            </a:r>
            <a:r>
              <a:rPr lang="en-US" sz="2000" dirty="0">
                <a:cs typeface="Times New Roman" pitchFamily="18" charset="0"/>
              </a:rPr>
              <a:t> </a:t>
            </a:r>
            <a:r>
              <a:rPr lang="en-US" sz="2000" dirty="0" err="1">
                <a:cs typeface="Times New Roman" pitchFamily="18" charset="0"/>
              </a:rPr>
              <a:t>xây</a:t>
            </a:r>
            <a:r>
              <a:rPr lang="en-US" sz="2000" dirty="0">
                <a:cs typeface="Times New Roman" pitchFamily="18" charset="0"/>
              </a:rPr>
              <a:t> </a:t>
            </a:r>
            <a:r>
              <a:rPr lang="en-US" sz="2000" dirty="0" err="1">
                <a:cs typeface="Times New Roman" pitchFamily="18" charset="0"/>
              </a:rPr>
              <a:t>dựng</a:t>
            </a:r>
            <a:r>
              <a:rPr lang="en-US" sz="2000" dirty="0">
                <a:cs typeface="Times New Roman" pitchFamily="18" charset="0"/>
              </a:rPr>
              <a:t> </a:t>
            </a:r>
            <a:r>
              <a:rPr lang="en-US" sz="2000" dirty="0" err="1">
                <a:cs typeface="Times New Roman" pitchFamily="18" charset="0"/>
              </a:rPr>
              <a:t>và</a:t>
            </a:r>
            <a:r>
              <a:rPr lang="en-US" sz="2000" dirty="0">
                <a:cs typeface="Times New Roman" pitchFamily="18" charset="0"/>
              </a:rPr>
              <a:t> </a:t>
            </a:r>
            <a:r>
              <a:rPr lang="en-US" sz="2000" dirty="0" err="1">
                <a:cs typeface="Times New Roman" pitchFamily="18" charset="0"/>
              </a:rPr>
              <a:t>sử</a:t>
            </a:r>
            <a:r>
              <a:rPr lang="en-US" sz="2000" dirty="0">
                <a:cs typeface="Times New Roman" pitchFamily="18" charset="0"/>
              </a:rPr>
              <a:t> </a:t>
            </a:r>
            <a:r>
              <a:rPr lang="en-US" sz="2000" dirty="0" err="1">
                <a:cs typeface="Times New Roman" pitchFamily="18" charset="0"/>
              </a:rPr>
              <a:t>dụng</a:t>
            </a:r>
            <a:r>
              <a:rPr lang="en-US" sz="2000" dirty="0">
                <a:cs typeface="Times New Roman" pitchFamily="18" charset="0"/>
              </a:rPr>
              <a:t> </a:t>
            </a:r>
            <a:r>
              <a:rPr lang="en-US" sz="2000" dirty="0" err="1">
                <a:cs typeface="Times New Roman" pitchFamily="18" charset="0"/>
              </a:rPr>
              <a:t>trong</a:t>
            </a:r>
            <a:r>
              <a:rPr lang="en-US" sz="2000" dirty="0">
                <a:cs typeface="Times New Roman" pitchFamily="18" charset="0"/>
              </a:rPr>
              <a:t> </a:t>
            </a:r>
            <a:r>
              <a:rPr lang="en-US" sz="2000" dirty="0" err="1">
                <a:cs typeface="Times New Roman" pitchFamily="18" charset="0"/>
              </a:rPr>
              <a:t>lớp</a:t>
            </a:r>
            <a:r>
              <a:rPr lang="en-US" sz="2000" dirty="0">
                <a:cs typeface="Times New Roman" pitchFamily="18" charset="0"/>
              </a:rPr>
              <a:t> </a:t>
            </a:r>
            <a:r>
              <a:rPr lang="en-US" sz="2000" dirty="0" err="1">
                <a:cs typeface="Times New Roman" pitchFamily="18" charset="0"/>
              </a:rPr>
              <a:t>ứng</a:t>
            </a:r>
            <a:r>
              <a:rPr lang="en-US" sz="2000" dirty="0">
                <a:cs typeface="Times New Roman" pitchFamily="18" charset="0"/>
              </a:rPr>
              <a:t> </a:t>
            </a:r>
            <a:r>
              <a:rPr lang="en-US" sz="2000" dirty="0" err="1">
                <a:cs typeface="Times New Roman" pitchFamily="18" charset="0"/>
              </a:rPr>
              <a:t>dụng</a:t>
            </a:r>
            <a:r>
              <a:rPr lang="en-US" sz="2000" dirty="0">
                <a:cs typeface="Times New Roman" pitchFamily="18" charset="0"/>
              </a:rPr>
              <a:t> </a:t>
            </a:r>
            <a:r>
              <a:rPr lang="en-US" sz="2000" dirty="0" err="1">
                <a:cs typeface="Times New Roman" pitchFamily="18" charset="0"/>
              </a:rPr>
              <a:t>tùy</a:t>
            </a:r>
            <a:r>
              <a:rPr lang="en-US" sz="2000" dirty="0">
                <a:cs typeface="Times New Roman" pitchFamily="18" charset="0"/>
              </a:rPr>
              <a:t> </a:t>
            </a:r>
            <a:r>
              <a:rPr lang="en-US" sz="2000" dirty="0" err="1">
                <a:cs typeface="Times New Roman" pitchFamily="18" charset="0"/>
              </a:rPr>
              <a:t>vào</a:t>
            </a:r>
            <a:r>
              <a:rPr lang="en-US" sz="2000" dirty="0">
                <a:cs typeface="Times New Roman" pitchFamily="18" charset="0"/>
              </a:rPr>
              <a:t> </a:t>
            </a:r>
            <a:r>
              <a:rPr lang="en-US" sz="2000" dirty="0" err="1">
                <a:cs typeface="Times New Roman" pitchFamily="18" charset="0"/>
              </a:rPr>
              <a:t>nhiệm</a:t>
            </a:r>
            <a:r>
              <a:rPr lang="en-US" sz="2000" dirty="0">
                <a:cs typeface="Times New Roman" pitchFamily="18" charset="0"/>
              </a:rPr>
              <a:t> </a:t>
            </a:r>
            <a:r>
              <a:rPr lang="en-US" sz="2000" dirty="0" err="1">
                <a:cs typeface="Times New Roman" pitchFamily="18" charset="0"/>
              </a:rPr>
              <a:t>vụ</a:t>
            </a:r>
            <a:r>
              <a:rPr lang="en-US" sz="2000" dirty="0">
                <a:cs typeface="Times New Roman" pitchFamily="18" charset="0"/>
              </a:rPr>
              <a:t> </a:t>
            </a:r>
            <a:r>
              <a:rPr lang="en-US" sz="2000" dirty="0" err="1">
                <a:cs typeface="Times New Roman" pitchFamily="18" charset="0"/>
              </a:rPr>
              <a:t>của</a:t>
            </a:r>
            <a:r>
              <a:rPr lang="en-US" sz="2000" dirty="0">
                <a:cs typeface="Times New Roman" pitchFamily="18" charset="0"/>
              </a:rPr>
              <a:t> </a:t>
            </a:r>
            <a:r>
              <a:rPr lang="en-US" sz="2000" dirty="0" err="1">
                <a:cs typeface="Times New Roman" pitchFamily="18" charset="0"/>
              </a:rPr>
              <a:t>mạng</a:t>
            </a:r>
            <a:r>
              <a:rPr lang="en-US" sz="2000" dirty="0">
                <a:cs typeface="Times New Roman" pitchFamily="18" charset="0"/>
              </a:rPr>
              <a:t> </a:t>
            </a:r>
            <a:r>
              <a:rPr lang="en-US" sz="2000" dirty="0" err="1">
                <a:cs typeface="Times New Roman" pitchFamily="18" charset="0"/>
              </a:rPr>
              <a:t>cảm</a:t>
            </a:r>
            <a:r>
              <a:rPr lang="en-US" sz="2000" dirty="0">
                <a:cs typeface="Times New Roman" pitchFamily="18" charset="0"/>
              </a:rPr>
              <a:t> </a:t>
            </a:r>
            <a:r>
              <a:rPr lang="en-US" sz="2000" dirty="0" err="1">
                <a:cs typeface="Times New Roman" pitchFamily="18" charset="0"/>
              </a:rPr>
              <a:t>biến</a:t>
            </a:r>
            <a:endParaRPr lang="en-US" sz="2000" dirty="0">
              <a:cs typeface="Times New Roman" pitchFamily="18" charset="0"/>
            </a:endParaRPr>
          </a:p>
          <a:p>
            <a:pPr algn="just" eaLnBrk="1" hangingPunct="1">
              <a:spcBef>
                <a:spcPct val="20000"/>
              </a:spcBef>
              <a:buSzPct val="75000"/>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
        <p:nvSpPr>
          <p:cNvPr id="6"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230306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3394"/>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Mỗi </a:t>
            </a:r>
            <a:r>
              <a:rPr lang="vi-VN" sz="2000" dirty="0">
                <a:latin typeface="+mn-lt"/>
                <a:cs typeface="Times New Roman" pitchFamily="18" charset="0"/>
              </a:rPr>
              <a:t>nút cảm biến trong mạng có nhiệm vụ cảm nhận, quan sát môi trường xung quanh, theo dõi hay xác định các mục tiêu cố định hay di động, thu thập thông </a:t>
            </a:r>
            <a:r>
              <a:rPr lang="vi-VN" sz="2000" dirty="0" smtClean="0">
                <a:latin typeface="+mn-lt"/>
                <a:cs typeface="Times New Roman" pitchFamily="18" charset="0"/>
              </a:rPr>
              <a:t>tin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a:t>
            </a:r>
            <a:r>
              <a:rPr lang="vi-VN" sz="2000" dirty="0" smtClean="0">
                <a:latin typeface="+mn-lt"/>
                <a:cs typeface="Times New Roman" pitchFamily="18" charset="0"/>
              </a:rPr>
              <a:t>.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Sau </a:t>
            </a:r>
            <a:r>
              <a:rPr lang="vi-VN" sz="2000" dirty="0">
                <a:latin typeface="+mn-lt"/>
                <a:cs typeface="Times New Roman" pitchFamily="18" charset="0"/>
              </a:rPr>
              <a:t>đó, định tuyến thông tin về trạm thu phát để chuyển tới người dùng thông qua mạng viễn thông (Internet) hoặc sink sẽ gửi yêu cầu định tuyến đến nút cảm biến.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Tất </a:t>
            </a:r>
            <a:r>
              <a:rPr lang="vi-VN" sz="2000" dirty="0">
                <a:latin typeface="+mn-lt"/>
                <a:cs typeface="Times New Roman" pitchFamily="18" charset="0"/>
              </a:rPr>
              <a:t>cả các nút cảm biến được theo dõi và giảm sát bởi nút gốc hay trạm thu phát .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Trạm </a:t>
            </a:r>
            <a:r>
              <a:rPr lang="vi-VN" sz="2000" dirty="0">
                <a:latin typeface="+mn-lt"/>
                <a:cs typeface="Times New Roman" pitchFamily="18" charset="0"/>
              </a:rPr>
              <a:t>này có bộ xử lý, khả năng lưu trữ và năng lượng lớn đảm nhận chức năng dữ liệu từ các nút cảm biến, xử lý, phân tích dữ liệu và đưa ra các kết luận về môi trường đang theo dõi.</a:t>
            </a:r>
            <a:endParaRPr lang="vi-VN"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Tree>
    <p:extLst>
      <p:ext uri="{BB962C8B-B14F-4D97-AF65-F5344CB8AC3E}">
        <p14:creationId xmlns:p14="http://schemas.microsoft.com/office/powerpoint/2010/main" val="1310381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8</a:t>
            </a:fld>
            <a:endParaRPr lang="en-US" dirty="0"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3394"/>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Tiến</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endParaRPr lang="en-US" sz="2000" dirty="0" smtClean="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
        <p:nvSpPr>
          <p:cNvPr id="7" name="Rectangle 6"/>
          <p:cNvSpPr>
            <a:spLocks noChangeArrowheads="1"/>
          </p:cNvSpPr>
          <p:nvPr/>
        </p:nvSpPr>
        <p:spPr bwMode="auto">
          <a:xfrm>
            <a:off x="2005063" y="6400800"/>
            <a:ext cx="4905274"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en-US" sz="1600" dirty="0" smtClean="0">
                <a:latin typeface="+mn-lt"/>
                <a:cs typeface="Times New Roman" pitchFamily="18" charset="0"/>
              </a:rPr>
              <a:t>3.4 </a:t>
            </a:r>
            <a:r>
              <a:rPr lang="en-US" sz="1600" dirty="0" err="1" smtClean="0">
                <a:latin typeface="+mn-lt"/>
                <a:cs typeface="Times New Roman" pitchFamily="18" charset="0"/>
              </a:rPr>
              <a:t>Quá</a:t>
            </a:r>
            <a:r>
              <a:rPr lang="en-US" sz="1600" dirty="0" smtClean="0">
                <a:latin typeface="+mn-lt"/>
                <a:cs typeface="Times New Roman" pitchFamily="18" charset="0"/>
              </a:rPr>
              <a:t> </a:t>
            </a:r>
            <a:r>
              <a:rPr lang="en-US" sz="1600" dirty="0" err="1" smtClean="0">
                <a:latin typeface="+mn-lt"/>
                <a:cs typeface="Times New Roman" pitchFamily="18" charset="0"/>
              </a:rPr>
              <a:t>trình</a:t>
            </a:r>
            <a:r>
              <a:rPr lang="en-US" sz="1600" dirty="0" smtClean="0">
                <a:latin typeface="+mn-lt"/>
                <a:cs typeface="Times New Roman" pitchFamily="18" charset="0"/>
              </a:rPr>
              <a:t> </a:t>
            </a:r>
            <a:r>
              <a:rPr lang="en-US" sz="1600" dirty="0" err="1" smtClean="0">
                <a:latin typeface="+mn-lt"/>
                <a:cs typeface="Times New Roman" pitchFamily="18" charset="0"/>
              </a:rPr>
              <a:t>truyền</a:t>
            </a:r>
            <a:r>
              <a:rPr lang="en-US" sz="1600" dirty="0" smtClean="0">
                <a:latin typeface="+mn-lt"/>
                <a:cs typeface="Times New Roman" pitchFamily="18" charset="0"/>
              </a:rPr>
              <a:t> tin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mô</a:t>
            </a:r>
            <a:r>
              <a:rPr lang="en-US" sz="1600" dirty="0" smtClean="0">
                <a:latin typeface="+mn-lt"/>
                <a:cs typeface="Times New Roman" pitchFamily="18" charset="0"/>
              </a:rPr>
              <a:t> </a:t>
            </a:r>
            <a:r>
              <a:rPr lang="en-US" sz="1600" dirty="0" err="1" smtClean="0">
                <a:latin typeface="+mn-lt"/>
                <a:cs typeface="Times New Roman" pitchFamily="18" charset="0"/>
              </a:rPr>
              <a:t>hình</a:t>
            </a:r>
            <a:r>
              <a:rPr lang="en-US" sz="1600" dirty="0" smtClean="0">
                <a:latin typeface="+mn-lt"/>
                <a:cs typeface="Times New Roman" pitchFamily="18" charset="0"/>
              </a:rPr>
              <a:t> TCP/IP</a:t>
            </a:r>
            <a:endParaRPr lang="en-US" sz="1600" dirty="0">
              <a:latin typeface="+mn-lt"/>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07" y="2390775"/>
            <a:ext cx="7577986" cy="3933825"/>
          </a:xfrm>
          <a:prstGeom prst="rect">
            <a:avLst/>
          </a:prstGeom>
        </p:spPr>
      </p:pic>
    </p:spTree>
    <p:extLst>
      <p:ext uri="{BB962C8B-B14F-4D97-AF65-F5344CB8AC3E}">
        <p14:creationId xmlns:p14="http://schemas.microsoft.com/office/powerpoint/2010/main" val="160063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 name="Rectangle 6"/>
          <p:cNvSpPr>
            <a:spLocks noChangeArrowheads="1"/>
          </p:cNvSpPr>
          <p:nvPr/>
        </p:nvSpPr>
        <p:spPr bwMode="auto">
          <a:xfrm>
            <a:off x="152400" y="1293394"/>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p:txBody>
      </p:sp>
      <p:sp>
        <p:nvSpPr>
          <p:cNvPr id="9" name="Rectangle 4"/>
          <p:cNvSpPr>
            <a:spLocks noChangeArrowheads="1"/>
          </p:cNvSpPr>
          <p:nvPr/>
        </p:nvSpPr>
        <p:spPr bwMode="auto">
          <a:xfrm>
            <a:off x="0" y="533400"/>
            <a:ext cx="9144000" cy="609600"/>
          </a:xfrm>
          <a:prstGeom prst="rect">
            <a:avLst/>
          </a:prstGeom>
          <a:noFill/>
          <a:ln w="9525">
            <a:noFill/>
            <a:miter lim="800000"/>
            <a:headEnd/>
            <a:tailEnd/>
          </a:ln>
          <a:effectLst/>
        </p:spPr>
        <p:txBody>
          <a:bodyPr anchor="ctr"/>
          <a:lstStyle/>
          <a:p>
            <a:pPr algn="ctr" eaLnBrk="1" hangingPunct="1">
              <a:defRPr/>
            </a:pPr>
            <a:r>
              <a:rPr lang="en-US" sz="2100" b="1" dirty="0">
                <a:solidFill>
                  <a:schemeClr val="bg2"/>
                </a:solidFill>
                <a:effectLst>
                  <a:outerShdw blurRad="38100" dist="38100" dir="2700000" algn="tl">
                    <a:srgbClr val="C0C0C0"/>
                  </a:outerShdw>
                </a:effectLst>
                <a:latin typeface="+mj-lt"/>
              </a:rPr>
              <a:t>CHƯƠNG 3 – KIẾN TRÚC KHUNG CƠ BẢN TRONG MẠNG CẢM BIẾN</a:t>
            </a:r>
          </a:p>
        </p:txBody>
      </p:sp>
      <p:sp>
        <p:nvSpPr>
          <p:cNvPr id="7" name="Rectangle 6"/>
          <p:cNvSpPr>
            <a:spLocks noChangeArrowheads="1"/>
          </p:cNvSpPr>
          <p:nvPr/>
        </p:nvSpPr>
        <p:spPr bwMode="auto">
          <a:xfrm>
            <a:off x="2005063" y="6400800"/>
            <a:ext cx="4905274"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en-US" sz="1600" dirty="0">
                <a:latin typeface="+mn-lt"/>
                <a:cs typeface="Times New Roman" pitchFamily="18" charset="0"/>
              </a:rPr>
              <a:t>3</a:t>
            </a:r>
            <a:r>
              <a:rPr lang="vi-VN" sz="1600" dirty="0" smtClean="0">
                <a:latin typeface="+mn-lt"/>
                <a:cs typeface="Times New Roman" pitchFamily="18" charset="0"/>
              </a:rPr>
              <a:t>.</a:t>
            </a:r>
            <a:r>
              <a:rPr lang="en-US" sz="1600" dirty="0">
                <a:latin typeface="+mn-lt"/>
                <a:cs typeface="Times New Roman" pitchFamily="18" charset="0"/>
              </a:rPr>
              <a:t>5</a:t>
            </a:r>
            <a:r>
              <a:rPr lang="vi-VN" sz="1600" dirty="0" smtClean="0">
                <a:latin typeface="+mn-lt"/>
                <a:cs typeface="Times New Roman" pitchFamily="18" charset="0"/>
              </a:rPr>
              <a:t> </a:t>
            </a:r>
            <a:r>
              <a:rPr lang="en-US" sz="1600" dirty="0" err="1" smtClean="0">
                <a:latin typeface="+mn-lt"/>
                <a:cs typeface="Times New Roman" pitchFamily="18" charset="0"/>
              </a:rPr>
              <a:t>Quá</a:t>
            </a:r>
            <a:r>
              <a:rPr lang="en-US" sz="1600" dirty="0" smtClean="0">
                <a:latin typeface="+mn-lt"/>
                <a:cs typeface="Times New Roman" pitchFamily="18" charset="0"/>
              </a:rPr>
              <a:t> </a:t>
            </a:r>
            <a:r>
              <a:rPr lang="en-US" sz="1600" dirty="0" err="1" smtClean="0">
                <a:latin typeface="+mn-lt"/>
                <a:cs typeface="Times New Roman" pitchFamily="18" charset="0"/>
              </a:rPr>
              <a:t>trình</a:t>
            </a:r>
            <a:r>
              <a:rPr lang="en-US" sz="1600" dirty="0" smtClean="0">
                <a:latin typeface="+mn-lt"/>
                <a:cs typeface="Times New Roman" pitchFamily="18" charset="0"/>
              </a:rPr>
              <a:t> </a:t>
            </a:r>
            <a:r>
              <a:rPr lang="en-US" sz="1600" dirty="0" err="1" smtClean="0">
                <a:latin typeface="+mn-lt"/>
                <a:cs typeface="Times New Roman" pitchFamily="18" charset="0"/>
              </a:rPr>
              <a:t>truyền</a:t>
            </a:r>
            <a:r>
              <a:rPr lang="en-US" sz="1600" dirty="0" smtClean="0">
                <a:latin typeface="+mn-lt"/>
                <a:cs typeface="Times New Roman" pitchFamily="18" charset="0"/>
              </a:rPr>
              <a:t> tin </a:t>
            </a:r>
            <a:r>
              <a:rPr lang="en-US" sz="1600" dirty="0" err="1" smtClean="0">
                <a:latin typeface="+mn-lt"/>
                <a:cs typeface="Times New Roman" pitchFamily="18" charset="0"/>
              </a:rPr>
              <a:t>tách</a:t>
            </a:r>
            <a:r>
              <a:rPr lang="en-US" sz="1600" dirty="0" smtClean="0">
                <a:latin typeface="+mn-lt"/>
                <a:cs typeface="Times New Roman" pitchFamily="18" charset="0"/>
              </a:rPr>
              <a:t> </a:t>
            </a:r>
            <a:r>
              <a:rPr lang="en-US" sz="1600" dirty="0" err="1" smtClean="0">
                <a:latin typeface="+mn-lt"/>
                <a:cs typeface="Times New Roman" pitchFamily="18" charset="0"/>
              </a:rPr>
              <a:t>lớp</a:t>
            </a:r>
            <a:endParaRPr lang="en-US" sz="1600" dirty="0">
              <a:latin typeface="+mn-lt"/>
              <a:cs typeface="Times New Roman" pitchFamily="18" charset="0"/>
            </a:endParaRPr>
          </a:p>
        </p:txBody>
      </p:sp>
      <p:pic>
        <p:nvPicPr>
          <p:cNvPr id="2" name="Picture 1"/>
          <p:cNvPicPr>
            <a:picLocks noChangeAspect="1"/>
          </p:cNvPicPr>
          <p:nvPr/>
        </p:nvPicPr>
        <p:blipFill>
          <a:blip r:embed="rId3"/>
          <a:stretch>
            <a:fillRect/>
          </a:stretch>
        </p:blipFill>
        <p:spPr>
          <a:xfrm>
            <a:off x="1676400" y="2055394"/>
            <a:ext cx="5663193" cy="4038600"/>
          </a:xfrm>
          <a:prstGeom prst="rect">
            <a:avLst/>
          </a:prstGeom>
        </p:spPr>
      </p:pic>
    </p:spTree>
    <p:extLst>
      <p:ext uri="{BB962C8B-B14F-4D97-AF65-F5344CB8AC3E}">
        <p14:creationId xmlns:p14="http://schemas.microsoft.com/office/powerpoint/2010/main" val="2384920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34441</TotalTime>
  <Words>7793</Words>
  <Application>Microsoft Office PowerPoint</Application>
  <PresentationFormat>On-screen Show (4:3)</PresentationFormat>
  <Paragraphs>556</Paragraphs>
  <Slides>64</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Arial Black</vt:lpstr>
      <vt:lpstr>Symbol</vt:lpstr>
      <vt:lpstr>Times New Roman</vt:lpstr>
      <vt:lpstr>Wingdings</vt:lpstr>
      <vt:lpstr>Pixel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Chuong 1 - GIOI THIEU CHUNG</dc:title>
  <dc:creator>Tien</dc:creator>
  <cp:lastModifiedBy>Microsoft account</cp:lastModifiedBy>
  <cp:revision>820</cp:revision>
  <dcterms:created xsi:type="dcterms:W3CDTF">2004-08-26T02:35:59Z</dcterms:created>
  <dcterms:modified xsi:type="dcterms:W3CDTF">2023-09-15T17:29:09Z</dcterms:modified>
</cp:coreProperties>
</file>