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387" r:id="rId2"/>
    <p:sldId id="413" r:id="rId3"/>
    <p:sldId id="316" r:id="rId4"/>
    <p:sldId id="444" r:id="rId5"/>
    <p:sldId id="462" r:id="rId6"/>
    <p:sldId id="468" r:id="rId7"/>
    <p:sldId id="463" r:id="rId8"/>
    <p:sldId id="464" r:id="rId9"/>
    <p:sldId id="466" r:id="rId10"/>
    <p:sldId id="465" r:id="rId11"/>
    <p:sldId id="471" r:id="rId12"/>
    <p:sldId id="470" r:id="rId13"/>
    <p:sldId id="467" r:id="rId14"/>
    <p:sldId id="472" r:id="rId15"/>
    <p:sldId id="495" r:id="rId16"/>
    <p:sldId id="418" r:id="rId17"/>
    <p:sldId id="494" r:id="rId18"/>
    <p:sldId id="473" r:id="rId19"/>
    <p:sldId id="493" r:id="rId20"/>
    <p:sldId id="477" r:id="rId21"/>
    <p:sldId id="474" r:id="rId22"/>
    <p:sldId id="490" r:id="rId23"/>
    <p:sldId id="491" r:id="rId24"/>
    <p:sldId id="492" r:id="rId25"/>
    <p:sldId id="431" r:id="rId26"/>
    <p:sldId id="478" r:id="rId27"/>
    <p:sldId id="475" r:id="rId28"/>
    <p:sldId id="479" r:id="rId29"/>
    <p:sldId id="480" r:id="rId30"/>
    <p:sldId id="481" r:id="rId31"/>
    <p:sldId id="476" r:id="rId32"/>
    <p:sldId id="421" r:id="rId33"/>
    <p:sldId id="483" r:id="rId34"/>
    <p:sldId id="484" r:id="rId35"/>
    <p:sldId id="485" r:id="rId36"/>
    <p:sldId id="486" r:id="rId37"/>
    <p:sldId id="487" r:id="rId38"/>
    <p:sldId id="458" r:id="rId39"/>
    <p:sldId id="488" r:id="rId40"/>
    <p:sldId id="489" r:id="rId41"/>
    <p:sldId id="461" r:id="rId42"/>
    <p:sldId id="460" r:id="rId4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99"/>
    <a:srgbClr val="66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2" autoAdjust="0"/>
  </p:normalViewPr>
  <p:slideViewPr>
    <p:cSldViewPr>
      <p:cViewPr varScale="1">
        <p:scale>
          <a:sx n="104" d="100"/>
          <a:sy n="104"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pPr/>
              <a:t>9/15/2023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pPr/>
              <a:t>‹#›</a:t>
            </a:fld>
            <a:endParaRPr lang="en-US"/>
          </a:p>
        </p:txBody>
      </p:sp>
    </p:spTree>
    <p:extLst>
      <p:ext uri="{BB962C8B-B14F-4D97-AF65-F5344CB8AC3E}">
        <p14:creationId xmlns:p14="http://schemas.microsoft.com/office/powerpoint/2010/main" val="133083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837FF45A-B02B-4A27-8D5F-459F77A6A5AF}" type="slidenum">
              <a:rPr lang="en-US"/>
              <a:pPr>
                <a:defRPr/>
              </a:pPr>
              <a:t>‹#›</a:t>
            </a:fld>
            <a:endParaRPr lang="en-US"/>
          </a:p>
        </p:txBody>
      </p:sp>
    </p:spTree>
    <p:extLst>
      <p:ext uri="{BB962C8B-B14F-4D97-AF65-F5344CB8AC3E}">
        <p14:creationId xmlns:p14="http://schemas.microsoft.com/office/powerpoint/2010/main" val="975155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a:t>
            </a:fld>
            <a:endParaRPr lang="en-US"/>
          </a:p>
        </p:txBody>
      </p:sp>
    </p:spTree>
    <p:extLst>
      <p:ext uri="{BB962C8B-B14F-4D97-AF65-F5344CB8AC3E}">
        <p14:creationId xmlns:p14="http://schemas.microsoft.com/office/powerpoint/2010/main" val="299894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8</a:t>
            </a:fld>
            <a:endParaRPr lang="en-US"/>
          </a:p>
        </p:txBody>
      </p:sp>
    </p:spTree>
    <p:extLst>
      <p:ext uri="{BB962C8B-B14F-4D97-AF65-F5344CB8AC3E}">
        <p14:creationId xmlns:p14="http://schemas.microsoft.com/office/powerpoint/2010/main" val="33995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spcBef>
                <a:spcPct val="20000"/>
              </a:spcBef>
              <a:buSzPct val="75000"/>
              <a:buFont typeface="Wingdings" panose="05000000000000000000" pitchFamily="2" charset="2"/>
              <a:buNone/>
              <a:defRPr/>
            </a:pPr>
            <a:endParaRPr lang="en-US" sz="1200" kern="1200" dirty="0" smtClean="0">
              <a:solidFill>
                <a:schemeClr val="tx1"/>
              </a:solidFill>
              <a:latin typeface="Arial"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18</a:t>
            </a:fld>
            <a:endParaRPr lang="en-US"/>
          </a:p>
        </p:txBody>
      </p:sp>
    </p:spTree>
    <p:extLst>
      <p:ext uri="{BB962C8B-B14F-4D97-AF65-F5344CB8AC3E}">
        <p14:creationId xmlns:p14="http://schemas.microsoft.com/office/powerpoint/2010/main" val="210941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33</a:t>
            </a:fld>
            <a:endParaRPr lang="en-US"/>
          </a:p>
        </p:txBody>
      </p:sp>
    </p:spTree>
    <p:extLst>
      <p:ext uri="{BB962C8B-B14F-4D97-AF65-F5344CB8AC3E}">
        <p14:creationId xmlns:p14="http://schemas.microsoft.com/office/powerpoint/2010/main" val="313215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spcBef>
                <a:spcPct val="20000"/>
              </a:spcBef>
              <a:buSzPct val="75000"/>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34</a:t>
            </a:fld>
            <a:endParaRPr lang="en-US"/>
          </a:p>
        </p:txBody>
      </p:sp>
    </p:spTree>
    <p:extLst>
      <p:ext uri="{BB962C8B-B14F-4D97-AF65-F5344CB8AC3E}">
        <p14:creationId xmlns:p14="http://schemas.microsoft.com/office/powerpoint/2010/main" val="208168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35</a:t>
            </a:fld>
            <a:endParaRPr lang="en-US"/>
          </a:p>
        </p:txBody>
      </p:sp>
    </p:spTree>
    <p:extLst>
      <p:ext uri="{BB962C8B-B14F-4D97-AF65-F5344CB8AC3E}">
        <p14:creationId xmlns:p14="http://schemas.microsoft.com/office/powerpoint/2010/main" val="181526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36</a:t>
            </a:fld>
            <a:endParaRPr lang="en-US"/>
          </a:p>
        </p:txBody>
      </p:sp>
    </p:spTree>
    <p:extLst>
      <p:ext uri="{BB962C8B-B14F-4D97-AF65-F5344CB8AC3E}">
        <p14:creationId xmlns:p14="http://schemas.microsoft.com/office/powerpoint/2010/main" val="374225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37</a:t>
            </a:fld>
            <a:endParaRPr lang="en-US"/>
          </a:p>
        </p:txBody>
      </p:sp>
    </p:spTree>
    <p:extLst>
      <p:ext uri="{BB962C8B-B14F-4D97-AF65-F5344CB8AC3E}">
        <p14:creationId xmlns:p14="http://schemas.microsoft.com/office/powerpoint/2010/main" val="24379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41</a:t>
            </a:fld>
            <a:endParaRPr lang="en-US"/>
          </a:p>
        </p:txBody>
      </p:sp>
    </p:spTree>
    <p:extLst>
      <p:ext uri="{BB962C8B-B14F-4D97-AF65-F5344CB8AC3E}">
        <p14:creationId xmlns:p14="http://schemas.microsoft.com/office/powerpoint/2010/main" val="220300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8845CAF-8B5C-4AA5-B824-A0E49693B7E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912C43-E928-4B01-914D-D1EF85A967A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6425468-205D-461A-AC8A-931753EF2EB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FEA588-C9A7-4810-A727-61C4BB3DC95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DBBDA1-DCF2-4D0B-A319-1F8D3A9647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22A066B-1274-4F91-811B-333A86F395B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6F0D775-ADEF-44BD-99D4-0565E76403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07F54B9-0176-49FC-B0A4-6EECA29B07C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E0CD03-D353-480C-BBE2-90C24C0A0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4D1DBC-6DFC-4C8F-82E6-D97E6BE6EE8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B2FB42D3-BBEE-421D-BAAA-98221B223D2C}"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900" name="Oval 4"/>
          <p:cNvSpPr>
            <a:spLocks noChangeArrowheads="1"/>
          </p:cNvSpPr>
          <p:nvPr/>
        </p:nvSpPr>
        <p:spPr bwMode="gray">
          <a:xfrm>
            <a:off x="4191000" y="2667000"/>
            <a:ext cx="1223963" cy="1223963"/>
          </a:xfrm>
          <a:prstGeom prst="ellipse">
            <a:avLst/>
          </a:prstGeom>
          <a:solidFill>
            <a:srgbClr val="1BABE5">
              <a:alpha val="10001"/>
            </a:srgbClr>
          </a:solidFill>
          <a:ln w="9525">
            <a:noFill/>
            <a:round/>
            <a:headEnd/>
            <a:tailEnd/>
          </a:ln>
          <a:effectLst/>
        </p:spPr>
        <p:txBody>
          <a:bodyPr wrap="none" anchor="ctr"/>
          <a:lstStyle/>
          <a:p>
            <a:endParaRPr lang="en-US"/>
          </a:p>
        </p:txBody>
      </p:sp>
      <p:pic>
        <p:nvPicPr>
          <p:cNvPr id="80901" name="Picture 5"/>
          <p:cNvPicPr>
            <a:picLocks noChangeAspect="1" noChangeArrowheads="1"/>
          </p:cNvPicPr>
          <p:nvPr/>
        </p:nvPicPr>
        <p:blipFill>
          <a:blip r:embed="rId3"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a:grpSpLocks/>
          </p:cNvGrpSpPr>
          <p:nvPr/>
        </p:nvGrpSpPr>
        <p:grpSpPr bwMode="auto">
          <a:xfrm>
            <a:off x="52388" y="1004888"/>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4"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362200" y="128826"/>
            <a:ext cx="6324600" cy="861774"/>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 HỌC VIỆN CÔNG NGHỆ BƯU CHÍNH VIỄN </a:t>
            </a:r>
            <a:r>
              <a:rPr lang="en-US" sz="2000" b="1" dirty="0" smtClean="0">
                <a:solidFill>
                  <a:schemeClr val="tx2"/>
                </a:solidFill>
              </a:rPr>
              <a:t>THÔNG</a:t>
            </a:r>
          </a:p>
          <a:p>
            <a:pPr algn="ctr" eaLnBrk="1" hangingPunct="1">
              <a:spcBef>
                <a:spcPct val="50000"/>
              </a:spcBef>
            </a:pPr>
            <a:r>
              <a:rPr lang="en-US" sz="2000" b="1" dirty="0" smtClean="0">
                <a:solidFill>
                  <a:schemeClr val="tx2"/>
                </a:solidFill>
              </a:rPr>
              <a:t>KHOA KỸ THUẬT ĐIỆN TỬ I </a:t>
            </a:r>
            <a:endParaRPr lang="en-US" sz="2000" b="1" dirty="0">
              <a:solidFill>
                <a:schemeClr val="tx2"/>
              </a:solidFill>
            </a:endParaRPr>
          </a:p>
        </p:txBody>
      </p:sp>
      <p:sp>
        <p:nvSpPr>
          <p:cNvPr id="80906" name="Text Box 10"/>
          <p:cNvSpPr txBox="1">
            <a:spLocks noChangeArrowheads="1"/>
          </p:cNvSpPr>
          <p:nvPr/>
        </p:nvSpPr>
        <p:spPr bwMode="auto">
          <a:xfrm>
            <a:off x="3276600" y="1905000"/>
            <a:ext cx="58674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BÀI GIẢNG MÔN</a:t>
            </a:r>
          </a:p>
        </p:txBody>
      </p:sp>
      <p:sp>
        <p:nvSpPr>
          <p:cNvPr id="80907" name="Text Box 11"/>
          <p:cNvSpPr txBox="1">
            <a:spLocks noChangeArrowheads="1"/>
          </p:cNvSpPr>
          <p:nvPr/>
        </p:nvSpPr>
        <p:spPr bwMode="auto">
          <a:xfrm>
            <a:off x="3276600" y="2714625"/>
            <a:ext cx="6096000" cy="535531"/>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US" sz="3200" b="1" dirty="0" smtClean="0">
                <a:solidFill>
                  <a:schemeClr val="tx2"/>
                </a:solidFill>
              </a:rPr>
              <a:t>MẠNG CẢM BIẾN</a:t>
            </a:r>
            <a:endParaRPr lang="en-US" sz="3200" b="1" dirty="0">
              <a:solidFill>
                <a:schemeClr val="tx2"/>
              </a:solidFill>
            </a:endParaRPr>
          </a:p>
        </p:txBody>
      </p:sp>
      <p:sp>
        <p:nvSpPr>
          <p:cNvPr id="80908" name="Text Box 12"/>
          <p:cNvSpPr txBox="1">
            <a:spLocks noChangeArrowheads="1"/>
          </p:cNvSpPr>
          <p:nvPr/>
        </p:nvSpPr>
        <p:spPr bwMode="auto">
          <a:xfrm>
            <a:off x="1066800" y="4724400"/>
            <a:ext cx="7162800" cy="1174168"/>
          </a:xfrm>
          <a:prstGeom prst="rect">
            <a:avLst/>
          </a:prstGeom>
          <a:noFill/>
          <a:ln w="9525">
            <a:noFill/>
            <a:miter lim="800000"/>
            <a:headEnd/>
            <a:tailEnd/>
          </a:ln>
          <a:effectLst/>
        </p:spPr>
        <p:txBody>
          <a:bodyPr>
            <a:spAutoFit/>
          </a:bodyPr>
          <a:lstStyle/>
          <a:p>
            <a:pPr eaLnBrk="1" hangingPunct="1">
              <a:lnSpc>
                <a:spcPct val="90000"/>
              </a:lnSpc>
              <a:spcBef>
                <a:spcPct val="50000"/>
              </a:spcBef>
            </a:pPr>
            <a:r>
              <a:rPr lang="en-US" sz="1900" b="1" dirty="0" err="1">
                <a:solidFill>
                  <a:schemeClr val="tx2"/>
                </a:solidFill>
              </a:rPr>
              <a:t>Giảng</a:t>
            </a:r>
            <a:r>
              <a:rPr lang="en-US" sz="1900" b="1" dirty="0">
                <a:solidFill>
                  <a:schemeClr val="tx2"/>
                </a:solidFill>
              </a:rPr>
              <a:t> </a:t>
            </a:r>
            <a:r>
              <a:rPr lang="en-US" sz="1900" b="1" dirty="0" err="1">
                <a:solidFill>
                  <a:schemeClr val="tx2"/>
                </a:solidFill>
              </a:rPr>
              <a:t>viên</a:t>
            </a:r>
            <a:r>
              <a:rPr lang="en-US" sz="1900" b="1" dirty="0">
                <a:solidFill>
                  <a:schemeClr val="tx2"/>
                </a:solidFill>
              </a:rPr>
              <a:t>: 		</a:t>
            </a:r>
            <a:r>
              <a:rPr lang="en-US" sz="1900" b="1" dirty="0" err="1" smtClean="0">
                <a:solidFill>
                  <a:schemeClr val="tx2"/>
                </a:solidFill>
              </a:rPr>
              <a:t>ThS</a:t>
            </a:r>
            <a:r>
              <a:rPr lang="en-US" sz="1900" b="1" dirty="0" smtClean="0">
                <a:solidFill>
                  <a:schemeClr val="tx2"/>
                </a:solidFill>
              </a:rPr>
              <a:t>. </a:t>
            </a:r>
            <a:r>
              <a:rPr lang="en-US" sz="1900" b="1" dirty="0" err="1" smtClean="0">
                <a:solidFill>
                  <a:schemeClr val="tx2"/>
                </a:solidFill>
              </a:rPr>
              <a:t>Trần</a:t>
            </a:r>
            <a:r>
              <a:rPr lang="en-US" sz="1900" b="1" dirty="0" smtClean="0">
                <a:solidFill>
                  <a:schemeClr val="tx2"/>
                </a:solidFill>
              </a:rPr>
              <a:t> </a:t>
            </a:r>
            <a:r>
              <a:rPr lang="en-US" sz="1900" b="1" dirty="0" err="1" smtClean="0">
                <a:solidFill>
                  <a:schemeClr val="tx2"/>
                </a:solidFill>
              </a:rPr>
              <a:t>Thị</a:t>
            </a:r>
            <a:r>
              <a:rPr lang="en-US" sz="1900" b="1" dirty="0" smtClean="0">
                <a:solidFill>
                  <a:schemeClr val="tx2"/>
                </a:solidFill>
              </a:rPr>
              <a:t> Thanh </a:t>
            </a:r>
            <a:r>
              <a:rPr lang="en-US" sz="1900" b="1" dirty="0" err="1" smtClean="0">
                <a:solidFill>
                  <a:schemeClr val="tx2"/>
                </a:solidFill>
              </a:rPr>
              <a:t>Thủy</a:t>
            </a:r>
            <a:endParaRPr lang="en-US" sz="1900" b="1" dirty="0">
              <a:solidFill>
                <a:schemeClr val="tx2"/>
              </a:solidFill>
            </a:endParaRPr>
          </a:p>
          <a:p>
            <a:pPr eaLnBrk="1" hangingPunct="1">
              <a:lnSpc>
                <a:spcPct val="90000"/>
              </a:lnSpc>
              <a:spcBef>
                <a:spcPct val="50000"/>
              </a:spcBef>
            </a:pPr>
            <a:r>
              <a:rPr lang="en-US" sz="1900" b="1" dirty="0" err="1">
                <a:solidFill>
                  <a:schemeClr val="tx2"/>
                </a:solidFill>
              </a:rPr>
              <a:t>Điện</a:t>
            </a:r>
            <a:r>
              <a:rPr lang="en-US" sz="1900" b="1" dirty="0">
                <a:solidFill>
                  <a:schemeClr val="tx2"/>
                </a:solidFill>
              </a:rPr>
              <a:t> </a:t>
            </a:r>
            <a:r>
              <a:rPr lang="en-US" sz="1900" b="1" dirty="0" err="1">
                <a:solidFill>
                  <a:schemeClr val="tx2"/>
                </a:solidFill>
              </a:rPr>
              <a:t>thoại</a:t>
            </a:r>
            <a:r>
              <a:rPr lang="en-US" sz="1900" b="1" dirty="0">
                <a:solidFill>
                  <a:schemeClr val="tx2"/>
                </a:solidFill>
              </a:rPr>
              <a:t>/E-mail:	</a:t>
            </a:r>
            <a:r>
              <a:rPr lang="en-US" sz="1900" b="1" dirty="0" smtClean="0">
                <a:solidFill>
                  <a:schemeClr val="tx2"/>
                </a:solidFill>
              </a:rPr>
              <a:t>thuyttt@ptit.edu.vn</a:t>
            </a:r>
            <a:endParaRPr lang="en-US" sz="1900" b="1" dirty="0">
              <a:solidFill>
                <a:schemeClr val="tx2"/>
              </a:solidFill>
            </a:endParaRPr>
          </a:p>
          <a:p>
            <a:pPr eaLnBrk="1" hangingPunct="1">
              <a:lnSpc>
                <a:spcPct val="90000"/>
              </a:lnSpc>
              <a:spcBef>
                <a:spcPct val="50000"/>
              </a:spcBef>
            </a:pPr>
            <a:r>
              <a:rPr lang="en-US" sz="1900" b="1" dirty="0" err="1" smtClean="0">
                <a:solidFill>
                  <a:schemeClr val="tx2"/>
                </a:solidFill>
              </a:rPr>
              <a:t>Học</a:t>
            </a:r>
            <a:r>
              <a:rPr lang="en-US" sz="1900" b="1" dirty="0" smtClean="0">
                <a:solidFill>
                  <a:schemeClr val="tx2"/>
                </a:solidFill>
              </a:rPr>
              <a:t> </a:t>
            </a:r>
            <a:r>
              <a:rPr lang="en-US" sz="1900" b="1" dirty="0" err="1">
                <a:solidFill>
                  <a:schemeClr val="tx2"/>
                </a:solidFill>
              </a:rPr>
              <a:t>kỳ</a:t>
            </a:r>
            <a:r>
              <a:rPr lang="en-US" sz="1900" b="1" dirty="0">
                <a:solidFill>
                  <a:schemeClr val="tx2"/>
                </a:solidFill>
              </a:rPr>
              <a:t>/</a:t>
            </a:r>
            <a:r>
              <a:rPr lang="en-US" sz="1900" b="1" dirty="0" err="1">
                <a:solidFill>
                  <a:schemeClr val="tx2"/>
                </a:solidFill>
              </a:rPr>
              <a:t>Năm</a:t>
            </a:r>
            <a:r>
              <a:rPr lang="en-US" sz="1900" b="1" dirty="0">
                <a:solidFill>
                  <a:schemeClr val="tx2"/>
                </a:solidFill>
              </a:rPr>
              <a:t> </a:t>
            </a:r>
            <a:r>
              <a:rPr lang="en-US" sz="1900" b="1" dirty="0" err="1">
                <a:solidFill>
                  <a:schemeClr val="tx2"/>
                </a:solidFill>
              </a:rPr>
              <a:t>biên</a:t>
            </a:r>
            <a:r>
              <a:rPr lang="en-US" sz="1900" b="1" dirty="0">
                <a:solidFill>
                  <a:schemeClr val="tx2"/>
                </a:solidFill>
              </a:rPr>
              <a:t> </a:t>
            </a:r>
            <a:r>
              <a:rPr lang="en-US" sz="1900" b="1" dirty="0" err="1">
                <a:solidFill>
                  <a:schemeClr val="tx2"/>
                </a:solidFill>
              </a:rPr>
              <a:t>soạn</a:t>
            </a:r>
            <a:r>
              <a:rPr lang="en-US" sz="1900" b="1" dirty="0">
                <a:solidFill>
                  <a:schemeClr val="tx2"/>
                </a:solidFill>
              </a:rPr>
              <a:t>: </a:t>
            </a:r>
            <a:r>
              <a:rPr lang="en-US" sz="1900" b="1" dirty="0" err="1">
                <a:solidFill>
                  <a:schemeClr val="tx2"/>
                </a:solidFill>
              </a:rPr>
              <a:t>Kỳ</a:t>
            </a:r>
            <a:r>
              <a:rPr lang="en-US" sz="1900" b="1" dirty="0">
                <a:solidFill>
                  <a:schemeClr val="tx2"/>
                </a:solidFill>
              </a:rPr>
              <a:t> </a:t>
            </a:r>
            <a:r>
              <a:rPr lang="en-US" sz="1900" b="1" dirty="0" smtClean="0">
                <a:solidFill>
                  <a:schemeClr val="tx2"/>
                </a:solidFill>
              </a:rPr>
              <a:t>1/2023</a:t>
            </a:r>
            <a:endParaRPr lang="en-US" sz="1900" b="1" dirty="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chấp</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a:latin typeface="+mn-lt"/>
                <a:cs typeface="Times New Roman" pitchFamily="18" charset="0"/>
              </a:rPr>
              <a:t> </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a:latin typeface="+mn-lt"/>
                <a:cs typeface="Times New Roman" pitchFamily="18" charset="0"/>
              </a:rPr>
              <a:t> </a:t>
            </a:r>
            <a:r>
              <a:rPr lang="en-US" sz="2000" dirty="0" smtClean="0">
                <a:latin typeface="+mn-lt"/>
                <a:cs typeface="Times New Roman" pitchFamily="18" charset="0"/>
              </a:rPr>
              <a:t>chia </a:t>
            </a:r>
            <a:r>
              <a:rPr lang="en-US" sz="2000" dirty="0" err="1" smtClean="0">
                <a:latin typeface="+mn-lt"/>
                <a:cs typeface="Times New Roman" pitchFamily="18" charset="0"/>
              </a:rPr>
              <a:t>làm</a:t>
            </a:r>
            <a:r>
              <a:rPr lang="en-US" sz="2000" dirty="0" smtClean="0">
                <a:latin typeface="+mn-lt"/>
                <a:cs typeface="Times New Roman" pitchFamily="18" charset="0"/>
              </a:rPr>
              <a:t> 3 </a:t>
            </a:r>
            <a:r>
              <a:rPr lang="en-US" sz="2000" dirty="0" err="1" smtClean="0">
                <a:latin typeface="+mn-lt"/>
                <a:cs typeface="Times New Roman" pitchFamily="18" charset="0"/>
              </a:rPr>
              <a:t>loại</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chùm</a:t>
            </a:r>
            <a:r>
              <a:rPr lang="en-US" sz="2000" dirty="0" smtClean="0">
                <a:latin typeface="+mn-lt"/>
                <a:cs typeface="Times New Roman" pitchFamily="18" charset="0"/>
              </a:rPr>
              <a:t> </a:t>
            </a:r>
            <a:r>
              <a:rPr lang="en-US" sz="2000" dirty="0" err="1" smtClean="0">
                <a:latin typeface="+mn-lt"/>
                <a:cs typeface="Times New Roman" pitchFamily="18" charset="0"/>
              </a:rPr>
              <a:t>hẹp</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chủ</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4062597" y="647323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954365" y="4241297"/>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880669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chấp</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đều</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đóng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1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mạch</a:t>
            </a:r>
            <a:r>
              <a:rPr lang="en-US" sz="2000" dirty="0" smtClean="0">
                <a:latin typeface="+mn-lt"/>
                <a:cs typeface="Times New Roman" pitchFamily="18" charset="0"/>
              </a:rPr>
              <a:t> hay </a:t>
            </a:r>
            <a:r>
              <a:rPr lang="en-US" sz="2000" dirty="0" err="1" smtClean="0">
                <a:latin typeface="+mn-lt"/>
                <a:cs typeface="Times New Roman" pitchFamily="18" charset="0"/>
              </a:rPr>
              <a:t>rơ</a:t>
            </a:r>
            <a:r>
              <a:rPr lang="en-US" sz="2000" dirty="0" smtClean="0">
                <a:latin typeface="+mn-lt"/>
                <a:cs typeface="Times New Roman" pitchFamily="18" charset="0"/>
              </a:rPr>
              <a:t> le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giá</a:t>
            </a:r>
            <a:r>
              <a:rPr lang="en-US" sz="2000" dirty="0" smtClean="0">
                <a:latin typeface="+mn-lt"/>
                <a:cs typeface="Times New Roman" pitchFamily="18" charset="0"/>
              </a:rPr>
              <a:t> </a:t>
            </a:r>
            <a:r>
              <a:rPr lang="en-US" sz="2000" dirty="0" err="1" smtClean="0">
                <a:latin typeface="+mn-lt"/>
                <a:cs typeface="Times New Roman" pitchFamily="18" charset="0"/>
              </a:rPr>
              <a:t>trị</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tế</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1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tốt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thì</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chấp</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3948297" y="6096247"/>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878165" y="3924300"/>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172191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sẵn</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nên</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pin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pin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sạc</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(pin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trời</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dự</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(pin)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dạng</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Cố</a:t>
            </a:r>
            <a:r>
              <a:rPr lang="en-US" sz="2000" dirty="0" smtClean="0">
                <a:latin typeface="+mn-lt"/>
                <a:cs typeface="Times New Roman" pitchFamily="18" charset="0"/>
              </a:rPr>
              <a:t> </a:t>
            </a:r>
            <a:r>
              <a:rPr lang="en-US" sz="2000" dirty="0" err="1" smtClean="0">
                <a:latin typeface="+mn-lt"/>
                <a:cs typeface="Times New Roman" pitchFamily="18" charset="0"/>
              </a:rPr>
              <a:t>gắng</a:t>
            </a:r>
            <a:r>
              <a:rPr lang="en-US" sz="2000" dirty="0" smtClean="0">
                <a:latin typeface="+mn-lt"/>
                <a:cs typeface="Times New Roman" pitchFamily="18" charset="0"/>
              </a:rPr>
              <a:t> </a:t>
            </a:r>
            <a:r>
              <a:rPr lang="en-US" sz="2000" dirty="0" err="1" smtClean="0">
                <a:latin typeface="+mn-lt"/>
                <a:cs typeface="Times New Roman" pitchFamily="18" charset="0"/>
              </a:rPr>
              <a:t>bổ</a:t>
            </a:r>
            <a:r>
              <a:rPr lang="en-US" sz="2000" dirty="0" smtClean="0">
                <a:latin typeface="+mn-lt"/>
                <a:cs typeface="Times New Roman" pitchFamily="18" charset="0"/>
              </a:rPr>
              <a:t> sung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kiếm</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bên</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Pin AA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khoảng</a:t>
            </a:r>
            <a:r>
              <a:rPr lang="en-US" sz="2000" dirty="0" smtClean="0">
                <a:latin typeface="+mn-lt"/>
                <a:cs typeface="Times New Roman" pitchFamily="18" charset="0"/>
              </a:rPr>
              <a:t> 2,2-2,5Ah ở 1,5V.</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4114734" y="6114417"/>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970407" y="3924300"/>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385475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pin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pin,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sạc</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(pin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sạc</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(pin </a:t>
            </a:r>
            <a:r>
              <a:rPr lang="en-US" sz="2000" dirty="0" err="1" smtClean="0">
                <a:latin typeface="+mn-lt"/>
                <a:cs typeface="Times New Roman" pitchFamily="18" charset="0"/>
              </a:rPr>
              <a:t>phụ</a:t>
            </a:r>
            <a:r>
              <a:rPr lang="en-US" sz="2000" dirty="0" smtClean="0">
                <a:latin typeface="+mn-lt"/>
                <a:cs typeface="Times New Roman" pitchFamily="18" charset="0"/>
              </a:rPr>
              <a:t>) </a:t>
            </a:r>
            <a:r>
              <a:rPr lang="en-US" sz="2000" dirty="0" err="1" smtClean="0">
                <a:latin typeface="+mn-lt"/>
                <a:cs typeface="Times New Roman" pitchFamily="18" charset="0"/>
              </a:rPr>
              <a:t>nếu</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kiếm</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ở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Pin </a:t>
            </a:r>
            <a:r>
              <a:rPr lang="en-US" sz="2000" dirty="0" err="1" smtClean="0">
                <a:latin typeface="+mn-lt"/>
                <a:cs typeface="Times New Roman" pitchFamily="18" charset="0"/>
              </a:rPr>
              <a:t>dự</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NL </a:t>
            </a:r>
            <a:r>
              <a:rPr lang="en-US" sz="2000" dirty="0" err="1" smtClean="0">
                <a:latin typeface="+mn-lt"/>
                <a:cs typeface="Times New Roman" pitchFamily="18" charset="0"/>
              </a:rPr>
              <a:t>dạng</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học</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nhân</a:t>
            </a:r>
            <a:r>
              <a:rPr lang="en-US" sz="2000" dirty="0" smtClean="0">
                <a:latin typeface="+mn-lt"/>
                <a:cs typeface="Times New Roman" pitchFamily="18" charset="0"/>
              </a:rPr>
              <a:t> </a:t>
            </a:r>
            <a:r>
              <a:rPr lang="en-US" sz="2000" dirty="0" err="1" smtClean="0">
                <a:latin typeface="+mn-lt"/>
                <a:cs typeface="Times New Roman" pitchFamily="18" charset="0"/>
              </a:rPr>
              <a:t>tố</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KT pin.</a:t>
            </a:r>
          </a:p>
        </p:txBody>
      </p:sp>
      <p:sp>
        <p:nvSpPr>
          <p:cNvPr id="6" name="Rectangle 5"/>
          <p:cNvSpPr>
            <a:spLocks noChangeArrowheads="1"/>
          </p:cNvSpPr>
          <p:nvPr/>
        </p:nvSpPr>
        <p:spPr bwMode="auto">
          <a:xfrm>
            <a:off x="4062597" y="639703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954365" y="4165097"/>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61096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Pin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sau</a:t>
            </a:r>
            <a:r>
              <a:rPr lang="en-US" sz="2000" dirty="0">
                <a:latin typeface="+mn-lt"/>
                <a:cs typeface="Times New Roman" pitchFamily="18" charset="0"/>
              </a:rPr>
              <a:t> </a:t>
            </a:r>
            <a:r>
              <a:rPr lang="en-US" sz="2000" dirty="0" smtClean="0">
                <a:latin typeface="+mn-lt"/>
                <a:cs typeface="Times New Roman" pitchFamily="18" charset="0"/>
              </a:rPr>
              <a:t>(</a:t>
            </a:r>
            <a:r>
              <a:rPr lang="en-US" sz="2000" dirty="0" err="1" smtClean="0">
                <a:latin typeface="+mn-lt"/>
                <a:cs typeface="Times New Roman" pitchFamily="18" charset="0"/>
              </a:rPr>
              <a:t>Bảng</a:t>
            </a:r>
            <a:r>
              <a:rPr lang="en-US" sz="2000" dirty="0" smtClean="0">
                <a:latin typeface="+mn-lt"/>
                <a:cs typeface="Times New Roman" pitchFamily="18" charset="0"/>
              </a:rPr>
              <a:t> 4.1): dung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nhỏ</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tích</a:t>
            </a:r>
            <a:r>
              <a:rPr lang="en-US" sz="2000" dirty="0" smtClean="0">
                <a:latin typeface="+mn-lt"/>
                <a:cs typeface="Times New Roman" pitchFamily="18" charset="0"/>
              </a:rPr>
              <a:t> </a:t>
            </a:r>
            <a:r>
              <a:rPr lang="en-US" sz="2000" dirty="0" err="1" smtClean="0">
                <a:latin typeface="+mn-lt"/>
                <a:cs typeface="Times New Roman" pitchFamily="18" charset="0"/>
              </a:rPr>
              <a:t>nhỏ</a:t>
            </a:r>
            <a:r>
              <a:rPr lang="en-US" sz="2000" dirty="0" smtClean="0">
                <a:latin typeface="+mn-lt"/>
                <a:cs typeface="Times New Roman" pitchFamily="18" charset="0"/>
              </a:rPr>
              <a:t>, </a:t>
            </a:r>
            <a:r>
              <a:rPr lang="en-US" sz="2000" dirty="0" err="1" smtClean="0">
                <a:latin typeface="+mn-lt"/>
                <a:cs typeface="Times New Roman" pitchFamily="18" charset="0"/>
              </a:rPr>
              <a:t>giá</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Dung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dưới</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pin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NL </a:t>
            </a: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thậm</a:t>
            </a:r>
            <a:r>
              <a:rPr lang="en-US" sz="2000" dirty="0" smtClean="0">
                <a:latin typeface="+mn-lt"/>
                <a:cs typeface="Times New Roman" pitchFamily="18" charset="0"/>
              </a:rPr>
              <a:t> </a:t>
            </a:r>
            <a:r>
              <a:rPr lang="en-US" sz="2000" dirty="0" err="1" smtClean="0">
                <a:latin typeface="+mn-lt"/>
                <a:cs typeface="Times New Roman" pitchFamily="18" charset="0"/>
              </a:rPr>
              <a:t>chí</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dòng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nào</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1653456" y="4161044"/>
            <a:ext cx="5837088" cy="499188"/>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Bảng</a:t>
            </a:r>
            <a:r>
              <a:rPr lang="en-US" sz="1600" dirty="0" smtClean="0">
                <a:latin typeface="+mn-lt"/>
                <a:cs typeface="Times New Roman" pitchFamily="18" charset="0"/>
              </a:rPr>
              <a:t> 4.1 </a:t>
            </a:r>
            <a:r>
              <a:rPr lang="en-US" sz="1600" dirty="0" err="1" smtClean="0">
                <a:latin typeface="+mn-lt"/>
                <a:cs typeface="Times New Roman" pitchFamily="18" charset="0"/>
              </a:rPr>
              <a:t>Mật</a:t>
            </a:r>
            <a:r>
              <a:rPr lang="en-US" sz="1600" dirty="0" smtClean="0">
                <a:latin typeface="+mn-lt"/>
                <a:cs typeface="Times New Roman" pitchFamily="18" charset="0"/>
              </a:rPr>
              <a:t> </a:t>
            </a:r>
            <a:r>
              <a:rPr lang="en-US" sz="1600" dirty="0" err="1" smtClean="0">
                <a:latin typeface="+mn-lt"/>
                <a:cs typeface="Times New Roman" pitchFamily="18" charset="0"/>
              </a:rPr>
              <a:t>độ</a:t>
            </a:r>
            <a:r>
              <a:rPr lang="en-US" sz="1600" dirty="0" smtClean="0">
                <a:latin typeface="+mn-lt"/>
                <a:cs typeface="Times New Roman" pitchFamily="18" charset="0"/>
              </a:rPr>
              <a:t> NL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loại</a:t>
            </a:r>
            <a:r>
              <a:rPr lang="en-US" sz="1600" dirty="0" smtClean="0">
                <a:latin typeface="+mn-lt"/>
                <a:cs typeface="Times New Roman" pitchFamily="18" charset="0"/>
              </a:rPr>
              <a:t> pin </a:t>
            </a:r>
            <a:r>
              <a:rPr lang="en-US" sz="1600" dirty="0" err="1" smtClean="0">
                <a:latin typeface="+mn-lt"/>
                <a:cs typeface="Times New Roman" pitchFamily="18" charset="0"/>
              </a:rPr>
              <a:t>chính</a:t>
            </a:r>
            <a:r>
              <a:rPr lang="en-US" sz="1600" dirty="0" smtClean="0">
                <a:latin typeface="+mn-lt"/>
                <a:cs typeface="Times New Roman" pitchFamily="18" charset="0"/>
              </a:rPr>
              <a:t> </a:t>
            </a:r>
            <a:r>
              <a:rPr lang="en-US" sz="1600" dirty="0" err="1" smtClean="0">
                <a:latin typeface="+mn-lt"/>
                <a:cs typeface="Times New Roman" pitchFamily="18" charset="0"/>
              </a:rPr>
              <a:t>và</a:t>
            </a:r>
            <a:r>
              <a:rPr lang="en-US" sz="1600" dirty="0">
                <a:latin typeface="+mn-lt"/>
                <a:cs typeface="Times New Roman" pitchFamily="18" charset="0"/>
              </a:rPr>
              <a:t> </a:t>
            </a:r>
            <a:r>
              <a:rPr lang="en-US" sz="1600" dirty="0" err="1" smtClean="0">
                <a:latin typeface="+mn-lt"/>
                <a:cs typeface="Times New Roman" pitchFamily="18" charset="0"/>
              </a:rPr>
              <a:t>phụ</a:t>
            </a:r>
            <a:r>
              <a:rPr lang="en-US" sz="1600" dirty="0" smtClean="0">
                <a:latin typeface="+mn-lt"/>
                <a:cs typeface="Times New Roman" pitchFamily="18" charset="0"/>
              </a:rPr>
              <a:t> </a:t>
            </a:r>
            <a:r>
              <a:rPr lang="en-US" sz="1600" dirty="0" err="1" smtClean="0">
                <a:latin typeface="+mn-lt"/>
                <a:cs typeface="Times New Roman" pitchFamily="18" charset="0"/>
              </a:rPr>
              <a:t>khác</a:t>
            </a:r>
            <a:r>
              <a:rPr lang="en-US" sz="1600" dirty="0" smtClean="0">
                <a:latin typeface="+mn-lt"/>
                <a:cs typeface="Times New Roman" pitchFamily="18" charset="0"/>
              </a:rPr>
              <a:t> </a:t>
            </a:r>
            <a:r>
              <a:rPr lang="en-US" sz="1600" dirty="0" err="1" smtClean="0">
                <a:latin typeface="+mn-lt"/>
                <a:cs typeface="Times New Roman" pitchFamily="18" charset="0"/>
              </a:rPr>
              <a:t>nhau</a:t>
            </a:r>
            <a:endParaRPr lang="en-US" sz="1600" dirty="0">
              <a:latin typeface="+mn-lt"/>
              <a:cs typeface="Times New Roman" pitchFamily="18" charset="0"/>
            </a:endParaRPr>
          </a:p>
        </p:txBody>
      </p:sp>
      <p:pic>
        <p:nvPicPr>
          <p:cNvPr id="3" name="Picture 2"/>
          <p:cNvPicPr>
            <a:picLocks noChangeAspect="1"/>
          </p:cNvPicPr>
          <p:nvPr/>
        </p:nvPicPr>
        <p:blipFill>
          <a:blip r:embed="rId2"/>
          <a:stretch>
            <a:fillRect/>
          </a:stretch>
        </p:blipFill>
        <p:spPr>
          <a:xfrm>
            <a:off x="1275614" y="4572000"/>
            <a:ext cx="6592772" cy="2057400"/>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167195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a:latin typeface="+mn-lt"/>
                <a:cs typeface="Times New Roman" pitchFamily="18" charset="0"/>
              </a:rPr>
              <a:t>H</a:t>
            </a:r>
            <a:r>
              <a:rPr lang="en-US" sz="2000" dirty="0" err="1" smtClean="0">
                <a:latin typeface="+mn-lt"/>
                <a:cs typeface="Times New Roman" pitchFamily="18" charset="0"/>
              </a:rPr>
              <a:t>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nhúng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Hệ thống nhúng (embedded system) là một loại hệ thống máy tính đặc biệt được thiết kế để thực hiện một nhiệm vụ hoặc một tập hợp các nhiệm vụ cụ thể.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hệ thống nhúng thường được tích hợp vào các thiết bị và sản phẩm khác, thường hoạt động ẩn đi và không có giao diện người dùng trực tiếp</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Hệ điều hành (Operating System - OS) của hệ thống nhúng thường được gọi là "Hệ điều hành nhúng" hoặc "Embedded Operating System."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Hệ </a:t>
            </a:r>
            <a:r>
              <a:rPr lang="vi-VN" sz="2000" dirty="0">
                <a:latin typeface="+mn-lt"/>
                <a:cs typeface="Times New Roman" pitchFamily="18" charset="0"/>
              </a:rPr>
              <a:t>điều hành nhúng được thiết kế để hoạt động trên các hệ thống có tài nguyên hạn chế như bộ nhớ, xử lý và năng lượng.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Mục </a:t>
            </a:r>
            <a:r>
              <a:rPr lang="vi-VN" sz="2000" dirty="0">
                <a:latin typeface="+mn-lt"/>
                <a:cs typeface="Times New Roman" pitchFamily="18" charset="0"/>
              </a:rPr>
              <a:t>tiêu chính của hệ điều hành nhúng là quản lý tài nguyên và cung cấp môi trường để thực thi ứng dụng cụ thể trên hệ thống nhúng.</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7021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a:cs typeface="Times New Roman" pitchFamily="18" charset="0"/>
              </a:rPr>
              <a:t>Hệ</a:t>
            </a:r>
            <a:r>
              <a:rPr lang="en-US" sz="2000" dirty="0">
                <a:cs typeface="Times New Roman" pitchFamily="18" charset="0"/>
              </a:rPr>
              <a:t> </a:t>
            </a:r>
            <a:r>
              <a:rPr lang="en-US" sz="2000" dirty="0" err="1">
                <a:cs typeface="Times New Roman" pitchFamily="18" charset="0"/>
              </a:rPr>
              <a:t>thống</a:t>
            </a:r>
            <a:r>
              <a:rPr lang="en-US" sz="2000" dirty="0">
                <a:cs typeface="Times New Roman" pitchFamily="18" charset="0"/>
              </a:rPr>
              <a:t> </a:t>
            </a:r>
            <a:r>
              <a:rPr lang="en-US" sz="2000" dirty="0" err="1" smtClean="0">
                <a:cs typeface="Times New Roman" pitchFamily="18" charset="0"/>
              </a:rPr>
              <a:t>nhúng</a:t>
            </a:r>
            <a:endParaRPr lang="en-US" sz="2000" dirty="0">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00400"/>
            <a:ext cx="7620000" cy="2409940"/>
          </a:xfrm>
          <a:prstGeom prst="rect">
            <a:avLst/>
          </a:prstGeom>
        </p:spPr>
      </p:pic>
      <p:sp>
        <p:nvSpPr>
          <p:cNvPr id="7" name="Rectangle 6"/>
          <p:cNvSpPr>
            <a:spLocks noChangeArrowheads="1"/>
          </p:cNvSpPr>
          <p:nvPr/>
        </p:nvSpPr>
        <p:spPr bwMode="auto">
          <a:xfrm>
            <a:off x="2309997" y="6172200"/>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4.3 </a:t>
            </a:r>
            <a:r>
              <a:rPr lang="en-US" sz="1600" dirty="0" err="1" smtClean="0">
                <a:latin typeface="+mn-lt"/>
                <a:cs typeface="Times New Roman" pitchFamily="18" charset="0"/>
              </a:rPr>
              <a:t>Mối</a:t>
            </a:r>
            <a:r>
              <a:rPr lang="en-US" sz="1600" dirty="0" smtClean="0">
                <a:latin typeface="+mn-lt"/>
                <a:cs typeface="Times New Roman" pitchFamily="18" charset="0"/>
              </a:rPr>
              <a:t> </a:t>
            </a:r>
            <a:r>
              <a:rPr lang="en-US" sz="1600" dirty="0" err="1" smtClean="0">
                <a:latin typeface="+mn-lt"/>
                <a:cs typeface="Times New Roman" pitchFamily="18" charset="0"/>
              </a:rPr>
              <a:t>quan</a:t>
            </a:r>
            <a:r>
              <a:rPr lang="en-US" sz="1600" dirty="0" smtClean="0">
                <a:latin typeface="+mn-lt"/>
                <a:cs typeface="Times New Roman" pitchFamily="18" charset="0"/>
              </a:rPr>
              <a:t> </a:t>
            </a:r>
            <a:r>
              <a:rPr lang="en-US" sz="1600" dirty="0" err="1" smtClean="0">
                <a:latin typeface="+mn-lt"/>
                <a:cs typeface="Times New Roman" pitchFamily="18" charset="0"/>
              </a:rPr>
              <a:t>hệ</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hệ</a:t>
            </a:r>
            <a:r>
              <a:rPr lang="en-US" sz="1600" dirty="0" smtClean="0">
                <a:latin typeface="+mn-lt"/>
                <a:cs typeface="Times New Roman" pitchFamily="18" charset="0"/>
              </a:rPr>
              <a:t> </a:t>
            </a:r>
            <a:r>
              <a:rPr lang="en-US" sz="1600" dirty="0" err="1" smtClean="0">
                <a:latin typeface="+mn-lt"/>
                <a:cs typeface="Times New Roman" pitchFamily="18" charset="0"/>
              </a:rPr>
              <a:t>điều</a:t>
            </a:r>
            <a:r>
              <a:rPr lang="en-US" sz="1600" dirty="0" smtClean="0">
                <a:latin typeface="+mn-lt"/>
                <a:cs typeface="Times New Roman" pitchFamily="18" charset="0"/>
              </a:rPr>
              <a:t> </a:t>
            </a:r>
            <a:r>
              <a:rPr lang="en-US" sz="1600" dirty="0" err="1" smtClean="0">
                <a:latin typeface="+mn-lt"/>
                <a:cs typeface="Times New Roman" pitchFamily="18" charset="0"/>
              </a:rPr>
              <a:t>hành</a:t>
            </a:r>
            <a:endParaRPr lang="en-US" sz="1600" dirty="0">
              <a:latin typeface="+mn-lt"/>
              <a:cs typeface="Times New Roman" pitchFamily="18" charset="0"/>
            </a:endParaRPr>
          </a:p>
        </p:txBody>
      </p:sp>
    </p:spTree>
    <p:extLst>
      <p:ext uri="{BB962C8B-B14F-4D97-AF65-F5344CB8AC3E}">
        <p14:creationId xmlns:p14="http://schemas.microsoft.com/office/powerpoint/2010/main" val="2671256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a:latin typeface="+mn-lt"/>
                <a:cs typeface="Times New Roman" pitchFamily="18" charset="0"/>
              </a:rPr>
              <a:t>H</a:t>
            </a:r>
            <a:r>
              <a:rPr lang="en-US" sz="2000" dirty="0" err="1" smtClean="0">
                <a:latin typeface="+mn-lt"/>
                <a:cs typeface="Times New Roman" pitchFamily="18" charset="0"/>
              </a:rPr>
              <a:t>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nhúng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1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đ</a:t>
            </a:r>
            <a:r>
              <a:rPr lang="en-US" sz="2000" dirty="0" err="1" smtClean="0">
                <a:latin typeface="+mn-lt"/>
                <a:cs typeface="Times New Roman" pitchFamily="18" charset="0"/>
              </a:rPr>
              <a:t>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vệ</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tài</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hỗ</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a:t>
            </a:r>
            <a:r>
              <a:rPr lang="en-US" sz="2000" dirty="0" err="1" smtClean="0">
                <a:latin typeface="+mn-lt"/>
                <a:cs typeface="Times New Roman" pitchFamily="18" charset="0"/>
              </a:rPr>
              <a:t>ra</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a:latin typeface="+mn-lt"/>
                <a:cs typeface="Times New Roman" pitchFamily="18" charset="0"/>
              </a:rPr>
              <a:t>Q</a:t>
            </a:r>
            <a:r>
              <a:rPr lang="en-US" sz="2000" dirty="0" err="1" smtClean="0">
                <a:latin typeface="+mn-lt"/>
                <a:cs typeface="Times New Roman" pitchFamily="18" charset="0"/>
              </a:rPr>
              <a:t>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tiến</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Hỗ</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lúc</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lạc</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Tuy</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lệnh</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phù</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hơn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396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Kernel (Nhân): Kernel là phần quan trọng nhất của hệ điều hành. Nó chịu trách nhiệm quản lý tài nguyên phần cứng, thực thi các chương trình và quản lý các dịch vụ hệ thống</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Tiến </a:t>
            </a:r>
            <a:r>
              <a:rPr lang="en-US" sz="2000" dirty="0" smtClean="0">
                <a:latin typeface="+mn-lt"/>
                <a:cs typeface="Times New Roman" pitchFamily="18" charset="0"/>
              </a:rPr>
              <a:t>t</a:t>
            </a:r>
            <a:r>
              <a:rPr lang="vi-VN" sz="2000" dirty="0" smtClean="0">
                <a:latin typeface="+mn-lt"/>
                <a:cs typeface="Times New Roman" pitchFamily="18" charset="0"/>
              </a:rPr>
              <a:t>rình </a:t>
            </a:r>
            <a:r>
              <a:rPr lang="vi-VN" sz="2000" dirty="0">
                <a:latin typeface="+mn-lt"/>
                <a:cs typeface="Times New Roman" pitchFamily="18" charset="0"/>
              </a:rPr>
              <a:t>(Process</a:t>
            </a:r>
            <a:r>
              <a:rPr lang="vi-VN" sz="2000" dirty="0" smtClean="0">
                <a:latin typeface="+mn-lt"/>
                <a:cs typeface="Times New Roman" pitchFamily="18" charset="0"/>
              </a:rPr>
              <a:t>): </a:t>
            </a:r>
            <a:r>
              <a:rPr lang="en-US" sz="2000" dirty="0" smtClean="0">
                <a:latin typeface="+mn-lt"/>
                <a:cs typeface="Times New Roman" pitchFamily="18" charset="0"/>
              </a:rPr>
              <a:t>M</a:t>
            </a:r>
            <a:r>
              <a:rPr lang="vi-VN" sz="2000" dirty="0" smtClean="0">
                <a:latin typeface="+mn-lt"/>
                <a:cs typeface="Times New Roman" pitchFamily="18" charset="0"/>
              </a:rPr>
              <a:t>ột </a:t>
            </a:r>
            <a:r>
              <a:rPr lang="vi-VN" sz="2000" dirty="0">
                <a:latin typeface="+mn-lt"/>
                <a:cs typeface="Times New Roman" pitchFamily="18" charset="0"/>
              </a:rPr>
              <a:t>chương trình đang chạy.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Hệ </a:t>
            </a:r>
            <a:r>
              <a:rPr lang="en-US" sz="2000" dirty="0" smtClean="0">
                <a:latin typeface="+mn-lt"/>
                <a:cs typeface="Times New Roman" pitchFamily="18" charset="0"/>
              </a:rPr>
              <a:t>t</a:t>
            </a:r>
            <a:r>
              <a:rPr lang="vi-VN" sz="2000" dirty="0" smtClean="0">
                <a:latin typeface="+mn-lt"/>
                <a:cs typeface="Times New Roman" pitchFamily="18" charset="0"/>
              </a:rPr>
              <a:t>hống </a:t>
            </a:r>
            <a:r>
              <a:rPr lang="en-US" sz="2000" dirty="0" smtClean="0">
                <a:latin typeface="+mn-lt"/>
                <a:cs typeface="Times New Roman" pitchFamily="18" charset="0"/>
              </a:rPr>
              <a:t>t</a:t>
            </a:r>
            <a:r>
              <a:rPr lang="vi-VN" sz="2000" dirty="0" smtClean="0">
                <a:latin typeface="+mn-lt"/>
                <a:cs typeface="Times New Roman" pitchFamily="18" charset="0"/>
              </a:rPr>
              <a:t>ập </a:t>
            </a:r>
            <a:r>
              <a:rPr lang="en-US" sz="2000" dirty="0" smtClean="0">
                <a:latin typeface="+mn-lt"/>
                <a:cs typeface="Times New Roman" pitchFamily="18" charset="0"/>
              </a:rPr>
              <a:t>t</a:t>
            </a:r>
            <a:r>
              <a:rPr lang="vi-VN" sz="2000" dirty="0" smtClean="0">
                <a:latin typeface="+mn-lt"/>
                <a:cs typeface="Times New Roman" pitchFamily="18" charset="0"/>
              </a:rPr>
              <a:t>in </a:t>
            </a:r>
            <a:r>
              <a:rPr lang="vi-VN" sz="2000" dirty="0">
                <a:latin typeface="+mn-lt"/>
                <a:cs typeface="Times New Roman" pitchFamily="18" charset="0"/>
              </a:rPr>
              <a:t>(File </a:t>
            </a:r>
            <a:r>
              <a:rPr lang="vi-VN" sz="2000" dirty="0" smtClean="0">
                <a:latin typeface="+mn-lt"/>
                <a:cs typeface="Times New Roman" pitchFamily="18" charset="0"/>
              </a:rPr>
              <a:t>System</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Giao </a:t>
            </a:r>
            <a:r>
              <a:rPr lang="en-US" sz="2000" dirty="0">
                <a:latin typeface="+mn-lt"/>
                <a:cs typeface="Times New Roman" pitchFamily="18" charset="0"/>
              </a:rPr>
              <a:t>d</a:t>
            </a:r>
            <a:r>
              <a:rPr lang="vi-VN" sz="2000" dirty="0" smtClean="0">
                <a:latin typeface="+mn-lt"/>
                <a:cs typeface="Times New Roman" pitchFamily="18" charset="0"/>
              </a:rPr>
              <a:t>iện </a:t>
            </a:r>
            <a:r>
              <a:rPr lang="en-US" sz="2000" dirty="0" smtClean="0">
                <a:latin typeface="+mn-lt"/>
                <a:cs typeface="Times New Roman" pitchFamily="18" charset="0"/>
              </a:rPr>
              <a:t>n</a:t>
            </a:r>
            <a:r>
              <a:rPr lang="vi-VN" sz="2000" dirty="0" smtClean="0">
                <a:latin typeface="+mn-lt"/>
                <a:cs typeface="Times New Roman" pitchFamily="18" charset="0"/>
              </a:rPr>
              <a:t>gười </a:t>
            </a:r>
            <a:r>
              <a:rPr lang="en-US" sz="2000" dirty="0" smtClean="0">
                <a:latin typeface="+mn-lt"/>
                <a:cs typeface="Times New Roman" pitchFamily="18" charset="0"/>
              </a:rPr>
              <a:t>d</a:t>
            </a:r>
            <a:r>
              <a:rPr lang="vi-VN" sz="2000" dirty="0" smtClean="0">
                <a:latin typeface="+mn-lt"/>
                <a:cs typeface="Times New Roman" pitchFamily="18" charset="0"/>
              </a:rPr>
              <a:t>ùng </a:t>
            </a:r>
            <a:r>
              <a:rPr lang="vi-VN" sz="2000" dirty="0">
                <a:latin typeface="+mn-lt"/>
                <a:cs typeface="Times New Roman" pitchFamily="18" charset="0"/>
              </a:rPr>
              <a:t>(User Interface</a:t>
            </a:r>
            <a:r>
              <a:rPr lang="vi-VN" sz="2000" dirty="0" smtClean="0">
                <a:latin typeface="+mn-lt"/>
                <a:cs typeface="Times New Roman" pitchFamily="18" charset="0"/>
              </a:rPr>
              <a:t>)</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Dịch </a:t>
            </a:r>
            <a:r>
              <a:rPr lang="en-US" sz="2000" dirty="0" smtClean="0">
                <a:latin typeface="+mn-lt"/>
                <a:cs typeface="Times New Roman" pitchFamily="18" charset="0"/>
              </a:rPr>
              <a:t>v</a:t>
            </a:r>
            <a:r>
              <a:rPr lang="vi-VN" sz="2000" dirty="0" smtClean="0">
                <a:latin typeface="+mn-lt"/>
                <a:cs typeface="Times New Roman" pitchFamily="18" charset="0"/>
              </a:rPr>
              <a:t>ụ </a:t>
            </a:r>
            <a:r>
              <a:rPr lang="en-US" sz="2000" dirty="0" smtClean="0">
                <a:latin typeface="+mn-lt"/>
                <a:cs typeface="Times New Roman" pitchFamily="18" charset="0"/>
              </a:rPr>
              <a:t>h</a:t>
            </a:r>
            <a:r>
              <a:rPr lang="vi-VN" sz="2000" dirty="0" smtClean="0">
                <a:latin typeface="+mn-lt"/>
                <a:cs typeface="Times New Roman" pitchFamily="18" charset="0"/>
              </a:rPr>
              <a:t>ệ </a:t>
            </a:r>
            <a:r>
              <a:rPr lang="en-US" sz="2000" dirty="0" smtClean="0">
                <a:latin typeface="+mn-lt"/>
                <a:cs typeface="Times New Roman" pitchFamily="18" charset="0"/>
              </a:rPr>
              <a:t>t</a:t>
            </a:r>
            <a:r>
              <a:rPr lang="vi-VN" sz="2000" dirty="0" smtClean="0">
                <a:latin typeface="+mn-lt"/>
                <a:cs typeface="Times New Roman" pitchFamily="18" charset="0"/>
              </a:rPr>
              <a:t>hống </a:t>
            </a:r>
            <a:r>
              <a:rPr lang="vi-VN" sz="2000" dirty="0">
                <a:latin typeface="+mn-lt"/>
                <a:cs typeface="Times New Roman" pitchFamily="18" charset="0"/>
              </a:rPr>
              <a:t>(System Services</a:t>
            </a:r>
            <a:r>
              <a:rPr lang="vi-VN" sz="2000" dirty="0" smtClean="0">
                <a:latin typeface="+mn-lt"/>
                <a:cs typeface="Times New Roman" pitchFamily="18" charset="0"/>
              </a:rPr>
              <a: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Quản </a:t>
            </a:r>
            <a:r>
              <a:rPr lang="en-US" sz="2000" dirty="0" smtClean="0">
                <a:latin typeface="+mn-lt"/>
                <a:cs typeface="Times New Roman" pitchFamily="18" charset="0"/>
              </a:rPr>
              <a:t>l</a:t>
            </a:r>
            <a:r>
              <a:rPr lang="vi-VN" sz="2000" dirty="0" smtClean="0">
                <a:latin typeface="+mn-lt"/>
                <a:cs typeface="Times New Roman" pitchFamily="18" charset="0"/>
              </a:rPr>
              <a:t>ý </a:t>
            </a:r>
            <a:r>
              <a:rPr lang="en-US" sz="2000" dirty="0" smtClean="0">
                <a:latin typeface="+mn-lt"/>
                <a:cs typeface="Times New Roman" pitchFamily="18" charset="0"/>
              </a:rPr>
              <a:t>t</a:t>
            </a:r>
            <a:r>
              <a:rPr lang="vi-VN" sz="2000" dirty="0" smtClean="0">
                <a:latin typeface="+mn-lt"/>
                <a:cs typeface="Times New Roman" pitchFamily="18" charset="0"/>
              </a:rPr>
              <a:t>ài </a:t>
            </a:r>
            <a:r>
              <a:rPr lang="en-US" sz="2000" dirty="0" smtClean="0">
                <a:latin typeface="+mn-lt"/>
                <a:cs typeface="Times New Roman" pitchFamily="18" charset="0"/>
              </a:rPr>
              <a:t>n</a:t>
            </a:r>
            <a:r>
              <a:rPr lang="vi-VN" sz="2000" dirty="0" smtClean="0">
                <a:latin typeface="+mn-lt"/>
                <a:cs typeface="Times New Roman" pitchFamily="18" charset="0"/>
              </a:rPr>
              <a:t>guyên </a:t>
            </a:r>
            <a:r>
              <a:rPr lang="vi-VN" sz="2000" dirty="0">
                <a:latin typeface="+mn-lt"/>
                <a:cs typeface="Times New Roman" pitchFamily="18" charset="0"/>
              </a:rPr>
              <a:t>(Resource Management</a:t>
            </a:r>
            <a:r>
              <a:rPr lang="vi-VN" sz="2000" dirty="0" smtClean="0">
                <a:latin typeface="+mn-lt"/>
                <a:cs typeface="Times New Roman" pitchFamily="18" charset="0"/>
              </a:rPr>
              <a:t>)</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Giao </a:t>
            </a:r>
            <a:r>
              <a:rPr lang="en-US" sz="2000" dirty="0" smtClean="0">
                <a:latin typeface="+mn-lt"/>
                <a:cs typeface="Times New Roman" pitchFamily="18" charset="0"/>
              </a:rPr>
              <a:t>t</a:t>
            </a:r>
            <a:r>
              <a:rPr lang="vi-VN" sz="2000" dirty="0" smtClean="0">
                <a:latin typeface="+mn-lt"/>
                <a:cs typeface="Times New Roman" pitchFamily="18" charset="0"/>
              </a:rPr>
              <a:t>iếp </a:t>
            </a:r>
            <a:r>
              <a:rPr lang="vi-VN" sz="2000" dirty="0">
                <a:latin typeface="+mn-lt"/>
                <a:cs typeface="Times New Roman" pitchFamily="18" charset="0"/>
              </a:rPr>
              <a:t>(</a:t>
            </a:r>
            <a:r>
              <a:rPr lang="vi-VN" sz="2000" dirty="0" smtClean="0">
                <a:latin typeface="+mn-lt"/>
                <a:cs typeface="Times New Roman" pitchFamily="18" charset="0"/>
              </a:rPr>
              <a:t>Communication</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Bảo Mật (Security)</a:t>
            </a:r>
            <a:r>
              <a:rPr lang="en-US"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911725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lạc</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rẽ</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lên</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ngay</a:t>
            </a:r>
            <a:r>
              <a:rPr lang="en-US" sz="2000" dirty="0" smtClean="0">
                <a:latin typeface="+mn-lt"/>
                <a:cs typeface="Times New Roman" pitchFamily="18" charset="0"/>
              </a:rPr>
              <a:t> </a:t>
            </a:r>
            <a:r>
              <a:rPr lang="en-US" sz="2000" dirty="0" err="1" smtClean="0">
                <a:latin typeface="+mn-lt"/>
                <a:cs typeface="Times New Roman" pitchFamily="18" charset="0"/>
              </a:rPr>
              <a:t>bên</a:t>
            </a:r>
            <a:r>
              <a:rPr lang="en-US" sz="2000" dirty="0" smtClean="0">
                <a:latin typeface="+mn-lt"/>
                <a:cs typeface="Times New Roman" pitchFamily="18" charset="0"/>
              </a:rPr>
              <a:t> </a:t>
            </a:r>
            <a:r>
              <a:rPr lang="en-US" sz="2000" dirty="0" err="1" smtClean="0">
                <a:latin typeface="+mn-lt"/>
                <a:cs typeface="Times New Roman" pitchFamily="18" charset="0"/>
              </a:rPr>
              <a:t>dưới</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ngăn</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Tuy</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WSN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rõ</a:t>
            </a:r>
            <a:r>
              <a:rPr lang="en-US" sz="2000" dirty="0" smtClean="0">
                <a:latin typeface="+mn-lt"/>
                <a:cs typeface="Times New Roman" pitchFamily="18" charset="0"/>
              </a:rPr>
              <a:t> </a:t>
            </a:r>
            <a:r>
              <a:rPr lang="en-US" sz="2000" dirty="0" err="1" smtClean="0">
                <a:latin typeface="+mn-lt"/>
                <a:cs typeface="Times New Roman" pitchFamily="18" charset="0"/>
              </a:rPr>
              <a:t>ràng</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đáp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hay </a:t>
            </a:r>
            <a:r>
              <a:rPr lang="en-US" sz="2000" dirty="0" err="1" smtClean="0">
                <a:latin typeface="+mn-lt"/>
                <a:cs typeface="Times New Roman" pitchFamily="18" charset="0"/>
              </a:rPr>
              <a:t>không</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Sự</a:t>
            </a:r>
            <a:r>
              <a:rPr lang="en-US" sz="2000" dirty="0">
                <a:cs typeface="Times New Roman" pitchFamily="18" charset="0"/>
              </a:rPr>
              <a:t> </a:t>
            </a:r>
            <a:r>
              <a:rPr lang="en-US" sz="2000" dirty="0" err="1">
                <a:cs typeface="Times New Roman" pitchFamily="18" charset="0"/>
              </a:rPr>
              <a:t>trao</a:t>
            </a:r>
            <a:r>
              <a:rPr lang="en-US" sz="2000" dirty="0">
                <a:cs typeface="Times New Roman" pitchFamily="18" charset="0"/>
              </a:rPr>
              <a:t> </a:t>
            </a:r>
            <a:r>
              <a:rPr lang="en-US" sz="2000" dirty="0" err="1">
                <a:cs typeface="Times New Roman" pitchFamily="18" charset="0"/>
              </a:rPr>
              <a:t>đổi</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tin </a:t>
            </a:r>
            <a:r>
              <a:rPr lang="en-US" sz="2000" dirty="0" err="1">
                <a:cs typeface="Times New Roman" pitchFamily="18" charset="0"/>
              </a:rPr>
              <a:t>liên</a:t>
            </a:r>
            <a:r>
              <a:rPr lang="en-US" sz="2000" dirty="0">
                <a:cs typeface="Times New Roman" pitchFamily="18" charset="0"/>
              </a:rPr>
              <a:t> </a:t>
            </a:r>
            <a:r>
              <a:rPr lang="en-US" sz="2000" dirty="0" err="1">
                <a:cs typeface="Times New Roman" pitchFamily="18" charset="0"/>
              </a:rPr>
              <a:t>lớp</a:t>
            </a:r>
            <a:r>
              <a:rPr lang="en-US" sz="2000" dirty="0">
                <a:cs typeface="Times New Roman" pitchFamily="18" charset="0"/>
              </a:rPr>
              <a:t> (cross-layer information exchange) </a:t>
            </a:r>
            <a:r>
              <a:rPr lang="en-US" sz="2000" dirty="0" err="1">
                <a:cs typeface="Times New Roman" pitchFamily="18" charset="0"/>
              </a:rPr>
              <a:t>là</a:t>
            </a:r>
            <a:r>
              <a:rPr lang="en-US" sz="2000" dirty="0">
                <a:cs typeface="Times New Roman" pitchFamily="18" charset="0"/>
              </a:rPr>
              <a:t> </a:t>
            </a:r>
            <a:r>
              <a:rPr lang="en-US" sz="2000" dirty="0" err="1">
                <a:cs typeface="Times New Roman" pitchFamily="18" charset="0"/>
              </a:rPr>
              <a:t>cách</a:t>
            </a:r>
            <a:r>
              <a:rPr lang="en-US" sz="2000" dirty="0">
                <a:cs typeface="Times New Roman" pitchFamily="18" charset="0"/>
              </a:rPr>
              <a:t> </a:t>
            </a:r>
            <a:r>
              <a:rPr lang="en-US" sz="2000" dirty="0" err="1">
                <a:cs typeface="Times New Roman" pitchFamily="18" charset="0"/>
              </a:rPr>
              <a:t>làm</a:t>
            </a:r>
            <a:r>
              <a:rPr lang="en-US" sz="2000" dirty="0">
                <a:cs typeface="Times New Roman" pitchFamily="18" charset="0"/>
              </a:rPr>
              <a:t> </a:t>
            </a:r>
            <a:r>
              <a:rPr lang="en-US" sz="2000" dirty="0" err="1">
                <a:cs typeface="Times New Roman" pitchFamily="18" charset="0"/>
              </a:rPr>
              <a:t>giảm</a:t>
            </a:r>
            <a:r>
              <a:rPr lang="en-US" sz="2000" dirty="0">
                <a:cs typeface="Times New Roman" pitchFamily="18" charset="0"/>
              </a:rPr>
              <a:t> </a:t>
            </a:r>
            <a:r>
              <a:rPr lang="en-US" sz="2000" dirty="0" err="1">
                <a:cs typeface="Times New Roman" pitchFamily="18" charset="0"/>
              </a:rPr>
              <a:t>bớt</a:t>
            </a:r>
            <a:r>
              <a:rPr lang="en-US" sz="2000" dirty="0">
                <a:cs typeface="Times New Roman" pitchFamily="18" charset="0"/>
              </a:rPr>
              <a:t> </a:t>
            </a:r>
            <a:r>
              <a:rPr lang="en-US" sz="2000" dirty="0" err="1">
                <a:cs typeface="Times New Roman" pitchFamily="18" charset="0"/>
              </a:rPr>
              <a:t>những</a:t>
            </a:r>
            <a:r>
              <a:rPr lang="en-US" sz="2000" dirty="0">
                <a:cs typeface="Times New Roman" pitchFamily="18" charset="0"/>
              </a:rPr>
              <a:t> </a:t>
            </a:r>
            <a:r>
              <a:rPr lang="en-US" sz="2000" dirty="0" err="1">
                <a:cs typeface="Times New Roman" pitchFamily="18" charset="0"/>
              </a:rPr>
              <a:t>quy</a:t>
            </a:r>
            <a:r>
              <a:rPr lang="en-US" sz="2000" dirty="0">
                <a:cs typeface="Times New Roman" pitchFamily="18" charset="0"/>
              </a:rPr>
              <a:t> </a:t>
            </a: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cứng</a:t>
            </a:r>
            <a:r>
              <a:rPr lang="en-US" sz="2000" dirty="0">
                <a:cs typeface="Times New Roman" pitchFamily="18" charset="0"/>
              </a:rPr>
              <a:t> </a:t>
            </a:r>
            <a:r>
              <a:rPr lang="en-US" sz="2000" dirty="0" err="1">
                <a:cs typeface="Times New Roman" pitchFamily="18" charset="0"/>
              </a:rPr>
              <a:t>nhắc</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phương</a:t>
            </a:r>
            <a:r>
              <a:rPr lang="en-US" sz="2000" dirty="0">
                <a:cs typeface="Times New Roman" pitchFamily="18" charset="0"/>
              </a:rPr>
              <a:t> </a:t>
            </a:r>
            <a:r>
              <a:rPr lang="en-US" sz="2000" dirty="0" err="1">
                <a:cs typeface="Times New Roman" pitchFamily="18" charset="0"/>
              </a:rPr>
              <a:t>pháp</a:t>
            </a:r>
            <a:r>
              <a:rPr lang="en-US" sz="2000" dirty="0">
                <a:cs typeface="Times New Roman" pitchFamily="18" charset="0"/>
              </a:rPr>
              <a:t> </a:t>
            </a:r>
            <a:r>
              <a:rPr lang="en-US" sz="2000" dirty="0" err="1">
                <a:cs typeface="Times New Roman" pitchFamily="18" charset="0"/>
              </a:rPr>
              <a:t>xếp</a:t>
            </a:r>
            <a:r>
              <a:rPr lang="en-US" sz="2000" dirty="0">
                <a:cs typeface="Times New Roman" pitchFamily="18" charset="0"/>
              </a:rPr>
              <a:t> </a:t>
            </a:r>
            <a:r>
              <a:rPr lang="en-US" sz="2000" dirty="0" err="1">
                <a:cs typeface="Times New Roman" pitchFamily="18" charset="0"/>
              </a:rPr>
              <a:t>lớp</a:t>
            </a:r>
            <a:r>
              <a:rPr lang="en-US" sz="2000" dirty="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a:cs typeface="Times New Roman" pitchFamily="18" charset="0"/>
              </a:rPr>
              <a:t>thống</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mối</a:t>
            </a:r>
            <a:r>
              <a:rPr lang="en-US" sz="2000" dirty="0">
                <a:cs typeface="Times New Roman" pitchFamily="18" charset="0"/>
              </a:rPr>
              <a:t> </a:t>
            </a:r>
            <a:r>
              <a:rPr lang="en-US" sz="2000" dirty="0" err="1">
                <a:cs typeface="Times New Roman" pitchFamily="18" charset="0"/>
              </a:rPr>
              <a:t>quan</a:t>
            </a:r>
            <a:r>
              <a:rPr lang="en-US" sz="2000" dirty="0">
                <a:cs typeface="Times New Roman" pitchFamily="18" charset="0"/>
              </a:rPr>
              <a:t> </a:t>
            </a:r>
            <a:r>
              <a:rPr lang="en-US" sz="2000" dirty="0" err="1">
                <a:cs typeface="Times New Roman" pitchFamily="18" charset="0"/>
              </a:rPr>
              <a:t>tâm</a:t>
            </a:r>
            <a:r>
              <a:rPr lang="en-US" sz="2000" dirty="0">
                <a:cs typeface="Times New Roman" pitchFamily="18" charset="0"/>
              </a:rPr>
              <a:t> </a:t>
            </a:r>
            <a:r>
              <a:rPr lang="en-US" sz="2000" dirty="0" err="1">
                <a:cs typeface="Times New Roman" pitchFamily="18" charset="0"/>
              </a:rPr>
              <a:t>về</a:t>
            </a:r>
            <a:r>
              <a:rPr lang="en-US" sz="2000" dirty="0">
                <a:cs typeface="Times New Roman" pitchFamily="18" charset="0"/>
              </a:rPr>
              <a:t> </a:t>
            </a:r>
            <a:r>
              <a:rPr lang="en-US" sz="2000" dirty="0" err="1">
                <a:cs typeface="Times New Roman" pitchFamily="18" charset="0"/>
              </a:rPr>
              <a:t>hiệu</a:t>
            </a:r>
            <a:r>
              <a:rPr lang="en-US" sz="2000" dirty="0">
                <a:cs typeface="Times New Roman" pitchFamily="18" charset="0"/>
              </a:rPr>
              <a:t> </a:t>
            </a:r>
            <a:r>
              <a:rPr lang="en-US" sz="2000" dirty="0" err="1">
                <a:cs typeface="Times New Roman" pitchFamily="18" charset="0"/>
              </a:rPr>
              <a:t>quả</a:t>
            </a:r>
            <a:r>
              <a:rPr lang="en-US" sz="2000" dirty="0">
                <a:cs typeface="Times New Roman" pitchFamily="18" charset="0"/>
              </a:rPr>
              <a:t>, </a:t>
            </a:r>
            <a:r>
              <a:rPr lang="en-US" sz="2000" dirty="0" err="1">
                <a:cs typeface="Times New Roman" pitchFamily="18" charset="0"/>
              </a:rPr>
              <a:t>nhu</a:t>
            </a:r>
            <a:r>
              <a:rPr lang="en-US" sz="2000" dirty="0">
                <a:cs typeface="Times New Roman" pitchFamily="18" charset="0"/>
              </a:rPr>
              <a:t> </a:t>
            </a:r>
            <a:r>
              <a:rPr lang="en-US" sz="2000" dirty="0" err="1">
                <a:cs typeface="Times New Roman" pitchFamily="18" charset="0"/>
              </a:rPr>
              <a:t>cầu</a:t>
            </a:r>
            <a:r>
              <a:rPr lang="en-US" sz="2000" dirty="0">
                <a:cs typeface="Times New Roman" pitchFamily="18" charset="0"/>
              </a:rPr>
              <a:t> </a:t>
            </a:r>
            <a:r>
              <a:rPr lang="en-US" sz="2000" dirty="0" err="1">
                <a:cs typeface="Times New Roman" pitchFamily="18" charset="0"/>
              </a:rPr>
              <a:t>hỗ</a:t>
            </a:r>
            <a:r>
              <a:rPr lang="en-US" sz="2000" dirty="0">
                <a:cs typeface="Times New Roman" pitchFamily="18" charset="0"/>
              </a:rPr>
              <a:t> </a:t>
            </a:r>
            <a:r>
              <a:rPr lang="en-US" sz="2000" dirty="0" err="1">
                <a:cs typeface="Times New Roman" pitchFamily="18" charset="0"/>
              </a:rPr>
              <a:t>trợ</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giao</a:t>
            </a:r>
            <a:r>
              <a:rPr lang="en-US" sz="2000" dirty="0">
                <a:cs typeface="Times New Roman" pitchFamily="18" charset="0"/>
              </a:rPr>
              <a:t> </a:t>
            </a:r>
            <a:r>
              <a:rPr lang="en-US" sz="2000" dirty="0" err="1">
                <a:cs typeface="Times New Roman" pitchFamily="18" charset="0"/>
              </a:rPr>
              <a:t>thức</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hữu</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hệ</a:t>
            </a:r>
            <a:r>
              <a:rPr lang="en-US" sz="2000" dirty="0">
                <a:cs typeface="Times New Roman" pitchFamily="18" charset="0"/>
              </a:rPr>
              <a:t> </a:t>
            </a:r>
            <a:r>
              <a:rPr lang="en-US" sz="2000" dirty="0" err="1">
                <a:cs typeface="Times New Roman" pitchFamily="18" charset="0"/>
              </a:rPr>
              <a:t>thống</a:t>
            </a:r>
            <a:r>
              <a:rPr lang="en-US" sz="2000" dirty="0">
                <a:cs typeface="Times New Roman" pitchFamily="18" charset="0"/>
              </a:rPr>
              <a:t> </a:t>
            </a:r>
            <a:r>
              <a:rPr lang="en-US" sz="2000" dirty="0" err="1">
                <a:cs typeface="Times New Roman" pitchFamily="18" charset="0"/>
              </a:rPr>
              <a:t>vô</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(TCP), </a:t>
            </a:r>
            <a:r>
              <a:rPr lang="en-US" sz="2000" dirty="0" err="1">
                <a:cs typeface="Times New Roman" pitchFamily="18" charset="0"/>
              </a:rPr>
              <a:t>nhu</a:t>
            </a:r>
            <a:r>
              <a:rPr lang="en-US" sz="2000" dirty="0">
                <a:cs typeface="Times New Roman" pitchFamily="18" charset="0"/>
              </a:rPr>
              <a:t> </a:t>
            </a:r>
            <a:r>
              <a:rPr lang="en-US" sz="2000" dirty="0" err="1">
                <a:cs typeface="Times New Roman" pitchFamily="18" charset="0"/>
              </a:rPr>
              <a:t>cầu</a:t>
            </a:r>
            <a:r>
              <a:rPr lang="en-US" sz="2000" dirty="0">
                <a:cs typeface="Times New Roman" pitchFamily="18" charset="0"/>
              </a:rPr>
              <a:t> di </a:t>
            </a:r>
            <a:r>
              <a:rPr lang="en-US" sz="2000" dirty="0" err="1">
                <a:cs typeface="Times New Roman" pitchFamily="18" charset="0"/>
              </a:rPr>
              <a:t>chuyển</a:t>
            </a:r>
            <a:r>
              <a:rPr lang="en-US" sz="2000" dirty="0">
                <a:cs typeface="Times New Roman" pitchFamily="18" charset="0"/>
              </a:rPr>
              <a:t> </a:t>
            </a:r>
            <a:r>
              <a:rPr lang="en-US" sz="2000" dirty="0" err="1">
                <a:cs typeface="Times New Roman" pitchFamily="18" charset="0"/>
              </a:rPr>
              <a:t>chức</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đường</a:t>
            </a:r>
            <a:r>
              <a:rPr lang="en-US" sz="2000" dirty="0">
                <a:cs typeface="Times New Roman" pitchFamily="18" charset="0"/>
              </a:rPr>
              <a:t> </a:t>
            </a:r>
            <a:r>
              <a:rPr lang="en-US" sz="2000" dirty="0" err="1">
                <a:cs typeface="Times New Roman" pitchFamily="18" charset="0"/>
              </a:rPr>
              <a:t>trục</a:t>
            </a:r>
            <a:r>
              <a:rPr lang="en-US" sz="2000" dirty="0">
                <a:cs typeface="Times New Roman" pitchFamily="18" charset="0"/>
              </a:rPr>
              <a:t> </a:t>
            </a:r>
            <a:r>
              <a:rPr lang="en-US" sz="2000" dirty="0" err="1">
                <a:cs typeface="Times New Roman" pitchFamily="18" charset="0"/>
              </a:rPr>
              <a:t>mà</a:t>
            </a:r>
            <a:r>
              <a:rPr lang="en-US" sz="2000" dirty="0">
                <a:cs typeface="Times New Roman" pitchFamily="18" charset="0"/>
              </a:rPr>
              <a:t> </a:t>
            </a:r>
            <a:r>
              <a:rPr lang="en-US" sz="2000" dirty="0" err="1">
                <a:cs typeface="Times New Roman" pitchFamily="18" charset="0"/>
              </a:rPr>
              <a:t>không</a:t>
            </a:r>
            <a:r>
              <a:rPr lang="en-US" sz="2000" dirty="0">
                <a:cs typeface="Times New Roman" pitchFamily="18" charset="0"/>
              </a:rPr>
              <a:t> </a:t>
            </a:r>
            <a:r>
              <a:rPr lang="en-US" sz="2000" dirty="0" err="1">
                <a:cs typeface="Times New Roman" pitchFamily="18" charset="0"/>
              </a:rPr>
              <a:t>phụ</a:t>
            </a:r>
            <a:r>
              <a:rPr lang="en-US" sz="2000" dirty="0">
                <a:cs typeface="Times New Roman" pitchFamily="18" charset="0"/>
              </a:rPr>
              <a:t> </a:t>
            </a:r>
            <a:r>
              <a:rPr lang="en-US" sz="2000" dirty="0" err="1">
                <a:cs typeface="Times New Roman" pitchFamily="18" charset="0"/>
              </a:rPr>
              <a:t>thuộc</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mô</a:t>
            </a:r>
            <a:r>
              <a:rPr lang="en-US" sz="2000" dirty="0">
                <a:cs typeface="Times New Roman" pitchFamily="18" charset="0"/>
              </a:rPr>
              <a:t> </a:t>
            </a:r>
            <a:r>
              <a:rPr lang="en-US" sz="2000" dirty="0" err="1">
                <a:cs typeface="Times New Roman" pitchFamily="18" charset="0"/>
              </a:rPr>
              <a:t>tả</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mô</a:t>
            </a:r>
            <a:r>
              <a:rPr lang="en-US" sz="2000" dirty="0">
                <a:cs typeface="Times New Roman" pitchFamily="18" charset="0"/>
              </a:rPr>
              <a:t> </a:t>
            </a:r>
            <a:r>
              <a:rPr lang="en-US" sz="2000" dirty="0" err="1">
                <a:cs typeface="Times New Roman" pitchFamily="18" charset="0"/>
              </a:rPr>
              <a:t>hình</a:t>
            </a:r>
            <a:r>
              <a:rPr lang="en-US" sz="2000" dirty="0">
                <a:cs typeface="Times New Roman" pitchFamily="18" charset="0"/>
              </a:rPr>
              <a:t> </a:t>
            </a:r>
            <a:r>
              <a:rPr lang="en-US" sz="2000" dirty="0" err="1">
                <a:cs typeface="Times New Roman" pitchFamily="18" charset="0"/>
              </a:rPr>
              <a:t>điểm</a:t>
            </a:r>
            <a:r>
              <a:rPr lang="en-US" sz="2000" dirty="0">
                <a:cs typeface="Times New Roman" pitchFamily="18" charset="0"/>
              </a:rPr>
              <a:t> </a:t>
            </a:r>
            <a:r>
              <a:rPr lang="en-US" sz="2000" dirty="0" err="1">
                <a:cs typeface="Times New Roman" pitchFamily="18" charset="0"/>
              </a:rPr>
              <a:t>tới</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Internet… </a:t>
            </a:r>
            <a:r>
              <a:rPr lang="en-US" sz="2000" dirty="0" err="1">
                <a:cs typeface="Times New Roman" pitchFamily="18" charset="0"/>
              </a:rPr>
              <a:t>rất</a:t>
            </a:r>
            <a:r>
              <a:rPr lang="en-US" sz="2000" dirty="0">
                <a:cs typeface="Times New Roman" pitchFamily="18" charset="0"/>
              </a:rPr>
              <a:t>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chú</a:t>
            </a:r>
            <a:r>
              <a:rPr lang="en-US" sz="2000" dirty="0">
                <a:cs typeface="Times New Roman" pitchFamily="18" charset="0"/>
              </a:rPr>
              <a:t> ý.</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176661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2</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MẠNG CẢM BIẾN</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686800" cy="53340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pPr>
            <a:r>
              <a:rPr lang="en-US" sz="3600" b="1" dirty="0">
                <a:latin typeface="+mn-lt"/>
              </a:rPr>
              <a:t>NỘI  DUNG</a:t>
            </a: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1 – </a:t>
            </a:r>
            <a:r>
              <a:rPr lang="en-US" sz="3200" dirty="0" err="1" smtClean="0">
                <a:latin typeface="+mn-lt"/>
              </a:rPr>
              <a:t>Tổng</a:t>
            </a:r>
            <a:r>
              <a:rPr lang="en-US" sz="3200" dirty="0" smtClean="0">
                <a:latin typeface="+mn-lt"/>
              </a:rPr>
              <a:t> </a:t>
            </a:r>
            <a:r>
              <a:rPr lang="en-US" sz="3200" dirty="0" err="1" smtClean="0">
                <a:latin typeface="+mn-lt"/>
              </a:rPr>
              <a:t>quan</a:t>
            </a:r>
            <a:r>
              <a:rPr lang="en-US" sz="3200" dirty="0" smtClean="0">
                <a:latin typeface="+mn-lt"/>
              </a:rPr>
              <a:t> </a:t>
            </a:r>
            <a:r>
              <a:rPr lang="en-US" sz="3200" dirty="0" err="1" smtClean="0">
                <a:latin typeface="+mn-lt"/>
              </a:rPr>
              <a:t>về</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2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a:latin typeface="+mn-lt"/>
              </a:rPr>
              <a:t>M</a:t>
            </a:r>
            <a:r>
              <a:rPr lang="en-US" sz="3200" dirty="0" err="1" smtClean="0">
                <a:latin typeface="+mn-lt"/>
              </a:rPr>
              <a:t>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latin typeface="+mn-lt"/>
              </a:rPr>
              <a:t>Chương</a:t>
            </a:r>
            <a:r>
              <a:rPr lang="en-US" sz="3200" dirty="0">
                <a:latin typeface="+mn-lt"/>
              </a:rPr>
              <a:t> </a:t>
            </a:r>
            <a:r>
              <a:rPr lang="en-US" sz="3200" dirty="0" smtClean="0">
                <a:latin typeface="+mn-lt"/>
              </a:rPr>
              <a:t>3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smtClean="0">
                <a:latin typeface="+mn-lt"/>
              </a:rPr>
              <a:t>khung</a:t>
            </a:r>
            <a:r>
              <a:rPr lang="en-US" sz="3200" dirty="0" smtClean="0">
                <a:latin typeface="+mn-lt"/>
              </a:rPr>
              <a:t> </a:t>
            </a:r>
            <a:r>
              <a:rPr lang="en-US" sz="3200" dirty="0" err="1" smtClean="0">
                <a:latin typeface="+mn-lt"/>
              </a:rPr>
              <a:t>cơ</a:t>
            </a:r>
            <a:r>
              <a:rPr lang="en-US" sz="3200" dirty="0" smtClean="0">
                <a:latin typeface="+mn-lt"/>
              </a:rPr>
              <a:t> </a:t>
            </a:r>
            <a:r>
              <a:rPr lang="en-US" sz="3200" dirty="0" err="1" smtClean="0">
                <a:latin typeface="+mn-lt"/>
              </a:rPr>
              <a:t>bản</a:t>
            </a:r>
            <a:r>
              <a:rPr lang="en-US" sz="3200" dirty="0" smtClean="0">
                <a:latin typeface="+mn-lt"/>
              </a:rPr>
              <a:t> </a:t>
            </a:r>
            <a:r>
              <a:rPr lang="en-US" sz="3200" dirty="0" err="1" smtClean="0">
                <a:latin typeface="+mn-lt"/>
              </a:rPr>
              <a:t>của</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solidFill>
                  <a:srgbClr val="FF0000"/>
                </a:solidFill>
                <a:latin typeface="+mn-lt"/>
              </a:rPr>
              <a:t>Chương</a:t>
            </a:r>
            <a:r>
              <a:rPr lang="en-US" sz="3200" dirty="0">
                <a:solidFill>
                  <a:srgbClr val="FF0000"/>
                </a:solidFill>
                <a:latin typeface="+mn-lt"/>
              </a:rPr>
              <a:t> 4 </a:t>
            </a:r>
            <a:r>
              <a:rPr lang="en-US" sz="3200" dirty="0" smtClean="0">
                <a:solidFill>
                  <a:srgbClr val="FF0000"/>
                </a:solidFill>
                <a:latin typeface="+mn-lt"/>
              </a:rPr>
              <a:t>– </a:t>
            </a:r>
            <a:r>
              <a:rPr lang="en-US" sz="3200" dirty="0" err="1" smtClean="0">
                <a:solidFill>
                  <a:srgbClr val="FF0000"/>
                </a:solidFill>
                <a:latin typeface="+mn-lt"/>
              </a:rPr>
              <a:t>Kiến</a:t>
            </a:r>
            <a:r>
              <a:rPr lang="en-US" sz="3200" dirty="0" smtClean="0">
                <a:solidFill>
                  <a:srgbClr val="FF0000"/>
                </a:solidFill>
                <a:latin typeface="+mn-lt"/>
              </a:rPr>
              <a:t> </a:t>
            </a:r>
            <a:r>
              <a:rPr lang="en-US" sz="3200" dirty="0" err="1" smtClean="0">
                <a:solidFill>
                  <a:srgbClr val="FF0000"/>
                </a:solidFill>
                <a:latin typeface="+mn-lt"/>
              </a:rPr>
              <a:t>trúc</a:t>
            </a:r>
            <a:r>
              <a:rPr lang="en-US" sz="3200" dirty="0" smtClean="0">
                <a:solidFill>
                  <a:srgbClr val="FF0000"/>
                </a:solidFill>
                <a:latin typeface="+mn-lt"/>
              </a:rPr>
              <a:t> </a:t>
            </a:r>
            <a:r>
              <a:rPr lang="en-US" sz="3200" dirty="0" err="1" smtClean="0">
                <a:solidFill>
                  <a:srgbClr val="FF0000"/>
                </a:solidFill>
                <a:latin typeface="+mn-lt"/>
              </a:rPr>
              <a:t>nút</a:t>
            </a:r>
            <a:r>
              <a:rPr lang="en-US" sz="3200" dirty="0" smtClean="0">
                <a:solidFill>
                  <a:srgbClr val="FF0000"/>
                </a:solidFill>
                <a:latin typeface="+mn-lt"/>
              </a:rPr>
              <a:t> </a:t>
            </a:r>
            <a:r>
              <a:rPr lang="en-US" sz="3200" dirty="0" err="1" smtClean="0">
                <a:solidFill>
                  <a:srgbClr val="FF0000"/>
                </a:solidFill>
                <a:latin typeface="+mn-lt"/>
              </a:rPr>
              <a:t>đơn</a:t>
            </a:r>
            <a:r>
              <a:rPr lang="en-US" sz="3200" dirty="0" smtClean="0">
                <a:solidFill>
                  <a:srgbClr val="FF0000"/>
                </a:solidFill>
                <a:latin typeface="+mn-lt"/>
              </a:rPr>
              <a:t> </a:t>
            </a:r>
            <a:r>
              <a:rPr lang="en-US" sz="3200" dirty="0" err="1" smtClean="0">
                <a:solidFill>
                  <a:srgbClr val="FF0000"/>
                </a:solidFill>
                <a:latin typeface="+mn-lt"/>
              </a:rPr>
              <a:t>và</a:t>
            </a:r>
            <a:r>
              <a:rPr lang="en-US" sz="3200" dirty="0" smtClean="0">
                <a:solidFill>
                  <a:srgbClr val="FF0000"/>
                </a:solidFill>
                <a:latin typeface="+mn-lt"/>
              </a:rPr>
              <a:t> </a:t>
            </a:r>
            <a:r>
              <a:rPr lang="en-US" sz="3200" dirty="0" err="1" smtClean="0">
                <a:solidFill>
                  <a:srgbClr val="FF0000"/>
                </a:solidFill>
                <a:latin typeface="+mn-lt"/>
              </a:rPr>
              <a:t>xây</a:t>
            </a:r>
            <a:r>
              <a:rPr lang="en-US" sz="3200" dirty="0" smtClean="0">
                <a:solidFill>
                  <a:srgbClr val="FF0000"/>
                </a:solidFill>
                <a:latin typeface="+mn-lt"/>
              </a:rPr>
              <a:t> </a:t>
            </a:r>
            <a:r>
              <a:rPr lang="en-US" sz="3200" dirty="0" err="1" smtClean="0">
                <a:solidFill>
                  <a:srgbClr val="FF0000"/>
                </a:solidFill>
                <a:latin typeface="+mn-lt"/>
              </a:rPr>
              <a:t>dựng</a:t>
            </a:r>
            <a:r>
              <a:rPr lang="en-US" sz="3200" dirty="0" smtClean="0">
                <a:solidFill>
                  <a:srgbClr val="FF0000"/>
                </a:solidFill>
                <a:latin typeface="+mn-lt"/>
              </a:rPr>
              <a:t> </a:t>
            </a:r>
            <a:r>
              <a:rPr lang="en-US" sz="3200" dirty="0" err="1" smtClean="0">
                <a:solidFill>
                  <a:srgbClr val="FF0000"/>
                </a:solidFill>
                <a:latin typeface="+mn-lt"/>
              </a:rPr>
              <a:t>phần</a:t>
            </a:r>
            <a:r>
              <a:rPr lang="en-US" sz="3200" dirty="0" smtClean="0">
                <a:solidFill>
                  <a:srgbClr val="FF0000"/>
                </a:solidFill>
                <a:latin typeface="+mn-lt"/>
              </a:rPr>
              <a:t> </a:t>
            </a:r>
            <a:r>
              <a:rPr lang="en-US" sz="3200" dirty="0" err="1" smtClean="0">
                <a:solidFill>
                  <a:srgbClr val="FF0000"/>
                </a:solidFill>
                <a:latin typeface="+mn-lt"/>
              </a:rPr>
              <a:t>mềm</a:t>
            </a:r>
            <a:r>
              <a:rPr lang="en-US" sz="3200" dirty="0" smtClean="0">
                <a:solidFill>
                  <a:srgbClr val="FF0000"/>
                </a:solidFill>
                <a:latin typeface="+mn-lt"/>
              </a:rPr>
              <a:t> </a:t>
            </a:r>
            <a:r>
              <a:rPr lang="en-US" sz="3200" dirty="0" err="1" smtClean="0">
                <a:solidFill>
                  <a:srgbClr val="FF0000"/>
                </a:solidFill>
                <a:latin typeface="+mn-lt"/>
              </a:rPr>
              <a:t>hoạt</a:t>
            </a:r>
            <a:r>
              <a:rPr lang="en-US" sz="3200" dirty="0" smtClean="0">
                <a:solidFill>
                  <a:srgbClr val="FF0000"/>
                </a:solidFill>
                <a:latin typeface="+mn-lt"/>
              </a:rPr>
              <a:t> </a:t>
            </a:r>
            <a:r>
              <a:rPr lang="en-US" sz="3200" dirty="0" err="1" smtClean="0">
                <a:solidFill>
                  <a:srgbClr val="FF0000"/>
                </a:solidFill>
                <a:latin typeface="+mn-lt"/>
              </a:rPr>
              <a:t>động</a:t>
            </a:r>
            <a:r>
              <a:rPr lang="en-US" sz="3200" dirty="0" smtClean="0">
                <a:solidFill>
                  <a:srgbClr val="FF0000"/>
                </a:solidFill>
                <a:latin typeface="+mn-lt"/>
              </a:rPr>
              <a:t> </a:t>
            </a:r>
            <a:r>
              <a:rPr lang="en-US" sz="3200" dirty="0" err="1" smtClean="0">
                <a:solidFill>
                  <a:srgbClr val="FF0000"/>
                </a:solidFill>
                <a:latin typeface="+mn-lt"/>
              </a:rPr>
              <a:t>trên</a:t>
            </a:r>
            <a:r>
              <a:rPr lang="en-US" sz="3200" dirty="0" smtClean="0">
                <a:solidFill>
                  <a:srgbClr val="FF0000"/>
                </a:solidFill>
                <a:latin typeface="+mn-lt"/>
              </a:rPr>
              <a:t> </a:t>
            </a:r>
            <a:r>
              <a:rPr lang="en-US" sz="3200" dirty="0" err="1" smtClean="0">
                <a:solidFill>
                  <a:srgbClr val="FF0000"/>
                </a:solidFill>
                <a:latin typeface="+mn-lt"/>
              </a:rPr>
              <a:t>nút</a:t>
            </a:r>
            <a:r>
              <a:rPr lang="en-US" sz="3200" dirty="0" smtClean="0">
                <a:solidFill>
                  <a:srgbClr val="FF0000"/>
                </a:solidFill>
                <a:latin typeface="+mn-lt"/>
              </a:rPr>
              <a:t> </a:t>
            </a:r>
            <a:r>
              <a:rPr lang="en-US" sz="3200" dirty="0" err="1" smtClean="0">
                <a:solidFill>
                  <a:srgbClr val="FF0000"/>
                </a:solidFill>
                <a:latin typeface="+mn-lt"/>
              </a:rPr>
              <a:t>đơn</a:t>
            </a:r>
            <a:endParaRPr lang="en-US" sz="3200" dirty="0" smtClean="0">
              <a:solidFill>
                <a:srgbClr val="FF0000"/>
              </a:solidFill>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latin typeface="+mn-lt"/>
              </a:rPr>
              <a:t>Chương</a:t>
            </a:r>
            <a:r>
              <a:rPr lang="en-US" sz="3200" dirty="0" smtClean="0">
                <a:latin typeface="+mn-lt"/>
              </a:rPr>
              <a:t> </a:t>
            </a:r>
            <a:r>
              <a:rPr lang="en-US" sz="3200" dirty="0">
                <a:latin typeface="+mn-lt"/>
              </a:rPr>
              <a:t>5 – </a:t>
            </a:r>
            <a:r>
              <a:rPr lang="en-US" sz="3200" dirty="0" err="1" smtClean="0">
                <a:latin typeface="+mn-lt"/>
              </a:rPr>
              <a:t>Ứng</a:t>
            </a:r>
            <a:r>
              <a:rPr lang="en-US" sz="3200" dirty="0" smtClean="0">
                <a:latin typeface="+mn-lt"/>
              </a:rPr>
              <a:t> </a:t>
            </a:r>
            <a:r>
              <a:rPr lang="en-US" sz="3200" dirty="0" err="1" smtClean="0">
                <a:latin typeface="+mn-lt"/>
              </a:rPr>
              <a:t>dụng</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r>
              <a:rPr lang="en-US" sz="3200" dirty="0" smtClean="0">
                <a:latin typeface="+mn-lt"/>
              </a:rPr>
              <a:t> </a:t>
            </a:r>
            <a:r>
              <a:rPr lang="en-US" sz="3200" dirty="0" err="1" smtClean="0">
                <a:latin typeface="+mn-lt"/>
              </a:rPr>
              <a:t>trong</a:t>
            </a:r>
            <a:r>
              <a:rPr lang="en-US" sz="3200" dirty="0" smtClean="0">
                <a:latin typeface="+mn-lt"/>
              </a:rPr>
              <a:t> </a:t>
            </a:r>
            <a:r>
              <a:rPr lang="en-US" sz="3200" dirty="0" err="1" smtClean="0">
                <a:latin typeface="+mn-lt"/>
              </a:rPr>
              <a:t>xây</a:t>
            </a:r>
            <a:r>
              <a:rPr lang="en-US" sz="3200" dirty="0" smtClean="0">
                <a:latin typeface="+mn-lt"/>
              </a:rPr>
              <a:t> </a:t>
            </a:r>
            <a:r>
              <a:rPr lang="en-US" sz="3200" dirty="0" err="1" smtClean="0">
                <a:latin typeface="+mn-lt"/>
              </a:rPr>
              <a:t>dựng</a:t>
            </a:r>
            <a:r>
              <a:rPr lang="en-US" sz="3200" dirty="0" smtClean="0">
                <a:latin typeface="+mn-lt"/>
              </a:rPr>
              <a:t> </a:t>
            </a:r>
            <a:r>
              <a:rPr lang="en-US" sz="3200" dirty="0" err="1" smtClean="0">
                <a:latin typeface="+mn-lt"/>
              </a:rPr>
              <a:t>hệ</a:t>
            </a:r>
            <a:r>
              <a:rPr lang="en-US" sz="3200" dirty="0" smtClean="0">
                <a:latin typeface="+mn-lt"/>
              </a:rPr>
              <a:t> </a:t>
            </a:r>
            <a:r>
              <a:rPr lang="en-US" sz="3200" dirty="0" err="1" smtClean="0">
                <a:latin typeface="+mn-lt"/>
              </a:rPr>
              <a:t>thống</a:t>
            </a:r>
            <a:r>
              <a:rPr lang="en-US" sz="3200" dirty="0" smtClean="0">
                <a:latin typeface="+mn-lt"/>
              </a:rPr>
              <a:t> Internet of Things (</a:t>
            </a:r>
            <a:r>
              <a:rPr lang="en-US" sz="3200" dirty="0" err="1" smtClean="0">
                <a:latin typeface="+mn-lt"/>
              </a:rPr>
              <a:t>IoT</a:t>
            </a:r>
            <a:r>
              <a:rPr lang="en-US" sz="3200" dirty="0" smtClean="0">
                <a:latin typeface="+mn-lt"/>
              </a:rPr>
              <a:t>)</a:t>
            </a:r>
          </a:p>
        </p:txBody>
      </p:sp>
    </p:spTree>
    <p:extLst>
      <p:ext uri="{BB962C8B-B14F-4D97-AF65-F5344CB8AC3E}">
        <p14:creationId xmlns:p14="http://schemas.microsoft.com/office/powerpoint/2010/main" val="2330296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Tách</a:t>
            </a:r>
            <a:r>
              <a:rPr lang="en-US" sz="2000" dirty="0" smtClean="0">
                <a:latin typeface="+mn-lt"/>
                <a:cs typeface="Times New Roman" pitchFamily="18" charset="0"/>
              </a:rPr>
              <a:t> </a:t>
            </a:r>
            <a:r>
              <a:rPr lang="en-US" sz="2000" dirty="0" err="1" smtClean="0">
                <a:latin typeface="+mn-lt"/>
                <a:cs typeface="Times New Roman" pitchFamily="18" charset="0"/>
              </a:rPr>
              <a:t>khỏi</a:t>
            </a:r>
            <a:r>
              <a:rPr lang="en-US" sz="2000" dirty="0" smtClean="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xu</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nay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khối</a:t>
            </a:r>
            <a:r>
              <a:rPr lang="en-US" sz="2000" dirty="0" smtClean="0">
                <a:latin typeface="+mn-lt"/>
                <a:cs typeface="Times New Roman" pitchFamily="18" charset="0"/>
              </a:rPr>
              <a:t> </a:t>
            </a:r>
            <a:r>
              <a:rPr lang="en-US" sz="2000" dirty="0" err="1" smtClean="0">
                <a:latin typeface="+mn-lt"/>
                <a:cs typeface="Times New Roman" pitchFamily="18" charset="0"/>
              </a:rPr>
              <a:t>đơn</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chia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module </a:t>
            </a:r>
            <a:r>
              <a:rPr lang="en-US" sz="2000" dirty="0" err="1" smtClean="0">
                <a:latin typeface="+mn-lt"/>
                <a:cs typeface="Times New Roman" pitchFamily="18" charset="0"/>
              </a:rPr>
              <a:t>nhỏ</a:t>
            </a:r>
            <a:r>
              <a:rPr lang="en-US" sz="2000" dirty="0" smtClean="0">
                <a:latin typeface="+mn-lt"/>
                <a:cs typeface="Times New Roman" pitchFamily="18" charset="0"/>
              </a:rPr>
              <a:t>, </a:t>
            </a:r>
            <a:r>
              <a:rPr lang="en-US" sz="2000" dirty="0" err="1" smtClean="0">
                <a:latin typeface="+mn-lt"/>
                <a:cs typeface="Times New Roman" pitchFamily="18" charset="0"/>
              </a:rPr>
              <a:t>độc</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đáp</a:t>
            </a:r>
            <a:r>
              <a:rPr lang="en-US" sz="2000" dirty="0" smtClean="0">
                <a:latin typeface="+mn-lt"/>
                <a:cs typeface="Times New Roman" pitchFamily="18" charset="0"/>
              </a:rPr>
              <a:t> </a:t>
            </a:r>
            <a:r>
              <a:rPr lang="en-US" sz="2000" dirty="0" err="1" smtClean="0">
                <a:latin typeface="+mn-lt"/>
                <a:cs typeface="Times New Roman" pitchFamily="18" charset="0"/>
              </a:rPr>
              <a:t>dứng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tác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qua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dễ</a:t>
            </a:r>
            <a:r>
              <a:rPr lang="en-US" sz="2000" dirty="0" smtClean="0">
                <a:latin typeface="+mn-lt"/>
                <a:cs typeface="Times New Roman" pitchFamily="18" charset="0"/>
              </a:rPr>
              <a:t> </a:t>
            </a:r>
            <a:r>
              <a:rPr lang="en-US" sz="2000" dirty="0" err="1" smtClean="0">
                <a:latin typeface="+mn-lt"/>
                <a:cs typeface="Times New Roman" pitchFamily="18" charset="0"/>
              </a:rPr>
              <a:t>hiểu</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so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tác</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mối</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a:t>
            </a:r>
            <a:r>
              <a:rPr lang="en-US" sz="2000" dirty="0" err="1" smtClean="0">
                <a:latin typeface="+mn-lt"/>
                <a:cs typeface="Times New Roman" pitchFamily="18" charset="0"/>
              </a:rPr>
              <a:t>dưới</a:t>
            </a:r>
            <a:r>
              <a:rPr lang="en-US" sz="2000" dirty="0" smtClean="0">
                <a:latin typeface="+mn-lt"/>
                <a:cs typeface="Times New Roman" pitchFamily="18" charset="0"/>
              </a:rPr>
              <a:t> </a:t>
            </a:r>
            <a:r>
              <a:rPr lang="en-US" sz="2000" dirty="0" err="1" smtClean="0">
                <a:latin typeface="+mn-lt"/>
                <a:cs typeface="Times New Roman" pitchFamily="18" charset="0"/>
              </a:rPr>
              <a:t>nhưng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bất</a:t>
            </a:r>
            <a:r>
              <a:rPr lang="en-US" sz="2000" dirty="0" smtClean="0">
                <a:latin typeface="+mn-lt"/>
                <a:cs typeface="Times New Roman" pitchFamily="18" charset="0"/>
              </a:rPr>
              <a:t> </a:t>
            </a:r>
            <a:r>
              <a:rPr lang="en-US" sz="2000" dirty="0" err="1" smtClean="0">
                <a:latin typeface="+mn-lt"/>
                <a:cs typeface="Times New Roman" pitchFamily="18" charset="0"/>
              </a:rPr>
              <a:t>kỳ</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nào</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đồi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ngăn</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còn</a:t>
            </a:r>
            <a:r>
              <a:rPr lang="en-US" sz="2000" dirty="0" smtClean="0">
                <a:latin typeface="+mn-lt"/>
                <a:cs typeface="Times New Roman" pitchFamily="18" charset="0"/>
              </a:rPr>
              <a:t> </a:t>
            </a:r>
            <a:r>
              <a:rPr lang="en-US" sz="2000" dirty="0" err="1" smtClean="0">
                <a:latin typeface="+mn-lt"/>
                <a:cs typeface="Times New Roman" pitchFamily="18" charset="0"/>
              </a:rPr>
              <a:t>phù</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1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655914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động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rẽ</a:t>
            </a:r>
            <a:r>
              <a:rPr lang="en-US" sz="2000" dirty="0" smtClean="0">
                <a:latin typeface="+mn-lt"/>
                <a:cs typeface="Times New Roman" pitchFamily="18" charset="0"/>
              </a:rPr>
              <a:t> sang </a:t>
            </a:r>
            <a:r>
              <a:rPr lang="en-US" sz="2000" dirty="0" err="1" smtClean="0">
                <a:latin typeface="+mn-lt"/>
                <a:cs typeface="Times New Roman" pitchFamily="18" charset="0"/>
              </a:rPr>
              <a:t>trạng</a:t>
            </a:r>
            <a:r>
              <a:rPr lang="en-US" sz="2000" dirty="0" smtClean="0">
                <a:latin typeface="+mn-lt"/>
                <a:cs typeface="Times New Roman" pitchFamily="18" charset="0"/>
              </a:rPr>
              <a:t> </a:t>
            </a:r>
            <a:r>
              <a:rPr lang="en-US" sz="2000" dirty="0" err="1" smtClean="0">
                <a:latin typeface="+mn-lt"/>
                <a:cs typeface="Times New Roman" pitchFamily="18" charset="0"/>
              </a:rPr>
              <a:t>thái</a:t>
            </a:r>
            <a:r>
              <a:rPr lang="en-US" sz="2000" dirty="0" smtClean="0">
                <a:latin typeface="+mn-lt"/>
                <a:cs typeface="Times New Roman" pitchFamily="18" charset="0"/>
              </a:rPr>
              <a:t> </a:t>
            </a:r>
            <a:r>
              <a:rPr lang="en-US" sz="2000" dirty="0" err="1" smtClean="0">
                <a:latin typeface="+mn-lt"/>
                <a:cs typeface="Times New Roman" pitchFamily="18" charset="0"/>
              </a:rPr>
              <a:t>ngủ</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hay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chúng</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lựa</a:t>
            </a:r>
            <a:r>
              <a:rPr lang="en-US" sz="2000" dirty="0" smtClean="0">
                <a:latin typeface="+mn-lt"/>
                <a:cs typeface="Times New Roman" pitchFamily="18" charset="0"/>
              </a:rPr>
              <a:t> </a:t>
            </a:r>
            <a:r>
              <a:rPr lang="en-US" sz="2000" dirty="0" err="1" smtClean="0">
                <a:latin typeface="+mn-lt"/>
                <a:cs typeface="Times New Roman" pitchFamily="18" charset="0"/>
              </a:rPr>
              <a:t>chọn</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chuyên</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ngăn</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trạng</a:t>
            </a:r>
            <a:r>
              <a:rPr lang="en-US" sz="2000" dirty="0" smtClean="0">
                <a:latin typeface="+mn-lt"/>
                <a:cs typeface="Times New Roman" pitchFamily="18" charset="0"/>
              </a:rPr>
              <a:t> </a:t>
            </a:r>
            <a:r>
              <a:rPr lang="en-US" sz="2000" dirty="0" err="1" smtClean="0">
                <a:latin typeface="+mn-lt"/>
                <a:cs typeface="Times New Roman" pitchFamily="18" charset="0"/>
              </a:rPr>
              <a:t>thái</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DPM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theo.</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516729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động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yếu</a:t>
            </a:r>
            <a:r>
              <a:rPr lang="en-US" sz="2000" dirty="0" smtClean="0">
                <a:latin typeface="+mn-lt"/>
                <a:cs typeface="Times New Roman" pitchFamily="18" charset="0"/>
              </a:rPr>
              <a:t> </a:t>
            </a:r>
            <a:r>
              <a:rPr lang="en-US" sz="2000" dirty="0" err="1" smtClean="0">
                <a:latin typeface="+mn-lt"/>
                <a:cs typeface="Times New Roman" pitchFamily="18" charset="0"/>
              </a:rPr>
              <a:t>tố</a:t>
            </a:r>
            <a:r>
              <a:rPr lang="en-US" sz="2000" dirty="0" smtClean="0">
                <a:latin typeface="+mn-lt"/>
                <a:cs typeface="Times New Roman" pitchFamily="18" charset="0"/>
              </a:rPr>
              <a:t> </a:t>
            </a:r>
            <a:r>
              <a:rPr lang="en-US" sz="2000" dirty="0" err="1" smtClean="0">
                <a:latin typeface="+mn-lt"/>
                <a:cs typeface="Times New Roman" pitchFamily="18" charset="0"/>
              </a:rPr>
              <a:t>phức</a:t>
            </a:r>
            <a:r>
              <a:rPr lang="en-US" sz="2000" dirty="0" smtClean="0">
                <a:latin typeface="+mn-lt"/>
                <a:cs typeface="Times New Roman" pitchFamily="18" charset="0"/>
              </a:rPr>
              <a:t> </a:t>
            </a:r>
            <a:r>
              <a:rPr lang="en-US" sz="2000" dirty="0" err="1" smtClean="0">
                <a:latin typeface="+mn-lt"/>
                <a:cs typeface="Times New Roman" pitchFamily="18" charset="0"/>
              </a:rPr>
              <a:t>tạp</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DPM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2 </a:t>
            </a:r>
            <a:r>
              <a:rPr lang="en-US" sz="2000" dirty="0" err="1" smtClean="0">
                <a:latin typeface="+mn-lt"/>
                <a:cs typeface="Times New Roman" pitchFamily="18" charset="0"/>
              </a:rPr>
              <a:t>trạng</a:t>
            </a:r>
            <a:r>
              <a:rPr lang="en-US" sz="2000" dirty="0" smtClean="0">
                <a:latin typeface="+mn-lt"/>
                <a:cs typeface="Times New Roman" pitchFamily="18" charset="0"/>
              </a:rPr>
              <a:t> </a:t>
            </a:r>
            <a:r>
              <a:rPr lang="en-US" sz="2000" dirty="0" err="1" smtClean="0">
                <a:latin typeface="+mn-lt"/>
                <a:cs typeface="Times New Roman" pitchFamily="18" charset="0"/>
              </a:rPr>
              <a:t>thái</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Nếu</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yếu</a:t>
            </a:r>
            <a:r>
              <a:rPr lang="en-US" sz="2000" dirty="0" smtClean="0">
                <a:latin typeface="+mn-lt"/>
                <a:cs typeface="Times New Roman" pitchFamily="18" charset="0"/>
              </a:rPr>
              <a:t> </a:t>
            </a:r>
            <a:r>
              <a:rPr lang="en-US" sz="2000" dirty="0" err="1" smtClean="0">
                <a:latin typeface="+mn-lt"/>
                <a:cs typeface="Times New Roman" pitchFamily="18" charset="0"/>
              </a:rPr>
              <a:t>tố</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bỏ</a:t>
            </a:r>
            <a:r>
              <a:rPr lang="en-US" sz="2000" dirty="0" smtClean="0">
                <a:latin typeface="+mn-lt"/>
                <a:cs typeface="Times New Roman" pitchFamily="18" charset="0"/>
              </a:rPr>
              <a:t> qua </a:t>
            </a:r>
            <a:r>
              <a:rPr lang="en-US" sz="2000" dirty="0" err="1" smtClean="0">
                <a:latin typeface="+mn-lt"/>
                <a:cs typeface="Times New Roman" pitchFamily="18" charset="0"/>
              </a:rPr>
              <a:t>thì</a:t>
            </a:r>
            <a:r>
              <a:rPr lang="en-US" sz="2000" dirty="0" smtClean="0">
                <a:latin typeface="+mn-lt"/>
                <a:cs typeface="Times New Roman" pitchFamily="18" charset="0"/>
              </a:rPr>
              <a:t> </a:t>
            </a:r>
            <a:r>
              <a:rPr lang="en-US" sz="2000" dirty="0" err="1" smtClean="0">
                <a:latin typeface="+mn-lt"/>
                <a:cs typeface="Times New Roman" pitchFamily="18" charset="0"/>
              </a:rPr>
              <a:t>rõ</a:t>
            </a:r>
            <a:r>
              <a:rPr lang="en-US" sz="2000" dirty="0" smtClean="0">
                <a:latin typeface="+mn-lt"/>
                <a:cs typeface="Times New Roman" pitchFamily="18" charset="0"/>
              </a:rPr>
              <a:t> rang </a:t>
            </a:r>
            <a:r>
              <a:rPr lang="en-US" sz="2000" dirty="0" err="1" smtClean="0">
                <a:latin typeface="+mn-lt"/>
                <a:cs typeface="Times New Roman" pitchFamily="18" charset="0"/>
              </a:rPr>
              <a:t>đây</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luôn</a:t>
            </a:r>
            <a:r>
              <a:rPr lang="en-US" sz="2000" dirty="0" smtClean="0">
                <a:latin typeface="+mn-lt"/>
                <a:cs typeface="Times New Roman" pitchFamily="18" charset="0"/>
              </a:rPr>
              <a:t> </a:t>
            </a:r>
            <a:r>
              <a:rPr lang="en-US" sz="2000" dirty="0" err="1" smtClean="0">
                <a:latin typeface="+mn-lt"/>
                <a:cs typeface="Times New Roman" pitchFamily="18" charset="0"/>
              </a:rPr>
              <a:t>luôn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ngay</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r>
              <a:rPr lang="en-US" sz="2000" dirty="0" err="1" smtClean="0">
                <a:latin typeface="+mn-lt"/>
                <a:cs typeface="Times New Roman" pitchFamily="18" charset="0"/>
              </a:rPr>
              <a:t>tức</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nhỏ</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Nếu</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a:latin typeface="+mn-lt"/>
                <a:cs typeface="Times New Roman" pitchFamily="18" charset="0"/>
              </a:rPr>
              <a:t> </a:t>
            </a:r>
            <a:r>
              <a:rPr lang="en-US" sz="2000" dirty="0" err="1" smtClean="0">
                <a:latin typeface="+mn-lt"/>
                <a:cs typeface="Times New Roman" pitchFamily="18" charset="0"/>
              </a:rPr>
              <a:t>nằm</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thì</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tiên</a:t>
            </a:r>
            <a:r>
              <a:rPr lang="en-US" sz="2000" dirty="0" smtClean="0">
                <a:latin typeface="+mn-lt"/>
                <a:cs typeface="Times New Roman" pitchFamily="18" charset="0"/>
              </a:rPr>
              <a:t> </a:t>
            </a:r>
            <a:r>
              <a:rPr lang="en-US" sz="2000" dirty="0" err="1" smtClean="0">
                <a:latin typeface="+mn-lt"/>
                <a:cs typeface="Times New Roman" pitchFamily="18" charset="0"/>
              </a:rPr>
              <a:t>tiến</a:t>
            </a:r>
            <a:r>
              <a:rPr lang="en-US" sz="2000" dirty="0" smtClean="0">
                <a:latin typeface="+mn-lt"/>
                <a:cs typeface="Times New Roman" pitchFamily="18" charset="0"/>
              </a:rPr>
              <a:t> </a:t>
            </a:r>
            <a:r>
              <a:rPr lang="en-US" sz="2000" dirty="0" err="1" smtClean="0">
                <a:latin typeface="+mn-lt"/>
                <a:cs typeface="Times New Roman" pitchFamily="18" charset="0"/>
              </a:rPr>
              <a:t>hơn</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nhật</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bố</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xảy</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đều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đưa</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chi </a:t>
            </a:r>
            <a:r>
              <a:rPr lang="en-US" sz="2000" dirty="0" err="1" smtClean="0">
                <a:latin typeface="+mn-lt"/>
                <a:cs typeface="Times New Roman" pitchFamily="18" charset="0"/>
              </a:rPr>
              <a:t>phí</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090757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phổ</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TinyOS: TinyOS là một hệ điều hành mã nguồn mở và nhẹ nhàng được phát triển đặc biệt cho các ứng dụng mạng cảm biến không dây. Nó được thiết kế để tiết kiệm năng lượng và tương thích với nhiều loại phần cứng khác nhau.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Contiki</a:t>
            </a:r>
            <a:r>
              <a:rPr lang="vi-VN" sz="2000" dirty="0">
                <a:latin typeface="+mn-lt"/>
                <a:cs typeface="Times New Roman" pitchFamily="18" charset="0"/>
              </a:rPr>
              <a:t>: Contiki là một hệ điều hành mã nguồn mở dành cho mạng cảm biến không dây và IoT. Nó có một cơ sở mã nguồn mở mạnh mẽ và hỗ trợ nhiều giao thức mạng, cùng với tiết kiệm năng lượng.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RIOT</a:t>
            </a:r>
            <a:r>
              <a:rPr lang="vi-VN" sz="2000" dirty="0">
                <a:latin typeface="+mn-lt"/>
                <a:cs typeface="Times New Roman" pitchFamily="18" charset="0"/>
              </a:rPr>
              <a:t>: RIOT là một hệ điều hành thời gian thực và mã nguồn mở dành cho IoT và mạng cảm biến. Nó hỗ trợ nhiều nền tảng phần cứng khác nhau và tập trung vào việc tiết kiệm năng lượng.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FreeRTOS</a:t>
            </a:r>
            <a:r>
              <a:rPr lang="vi-VN" sz="2000" dirty="0">
                <a:latin typeface="+mn-lt"/>
                <a:cs typeface="Times New Roman" pitchFamily="18" charset="0"/>
              </a:rPr>
              <a:t>: FreeRTOS là một hệ điều hành thời gian thực nhỏ gọn và mã nguồn mở được sử dụng rộng rãi trong các ứng dụng nhúng, bao gồm cả WSN. Nó có khả năng hoạt động trên các thiết bị có tài nguyên hạn chế.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891028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vi-VN" sz="2800" dirty="0">
                <a:latin typeface="+mn-lt"/>
                <a:cs typeface="Times New Roman" pitchFamily="18" charset="0"/>
              </a:rPr>
              <a:t>Các hệ điều hành và môi trường thực hiện</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phổ</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Micrium </a:t>
            </a:r>
            <a:r>
              <a:rPr lang="vi-VN" sz="2000" dirty="0">
                <a:latin typeface="+mn-lt"/>
                <a:cs typeface="Times New Roman" pitchFamily="18" charset="0"/>
              </a:rPr>
              <a:t>µC/OS-II và µC/OS-III: Đây là hai phiên bản của hệ điều hành thời gian thực µC/OS được sử dụng trong các ứng dụng nhúng, bao gồm mạng cảm biến không dây. Chúng được tối ưu hóa cho hiệu suất và tiết kiệm năng lượng.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Zephyr</a:t>
            </a:r>
            <a:r>
              <a:rPr lang="vi-VN" sz="2000" dirty="0">
                <a:latin typeface="+mn-lt"/>
                <a:cs typeface="Times New Roman" pitchFamily="18" charset="0"/>
              </a:rPr>
              <a:t>: Zephyr là một hệ điều hành thời gian thực mã nguồn mở được phát triển bởi Linux Foundation và hỗ trợ cho nhiều nền tảng phần cứng khác nhau. Nó thích hợp cho các ứng dụng IoT và mạng cảm biến.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Mbed </a:t>
            </a:r>
            <a:r>
              <a:rPr lang="vi-VN" sz="2000" dirty="0">
                <a:latin typeface="+mn-lt"/>
                <a:cs typeface="Times New Roman" pitchFamily="18" charset="0"/>
              </a:rPr>
              <a:t>OS: Mbed OS là một hệ điều hành IoT mã nguồn mở được phát triển bởi Arm và hỗ trợ nhiều nền tảng phần cứng. Nó được thiết kế để dễ dàng phát triển các ứng dụng IoT và mạng cảm biến.</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776975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nhiệt</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Một</a:t>
            </a:r>
            <a:r>
              <a:rPr lang="en-US" sz="2000" dirty="0" smtClean="0">
                <a:cs typeface="Times New Roman" pitchFamily="18" charset="0"/>
              </a:rPr>
              <a:t> </a:t>
            </a:r>
            <a:r>
              <a:rPr lang="en-US" sz="2000" dirty="0" err="1" smtClean="0">
                <a:cs typeface="Times New Roman" pitchFamily="18" charset="0"/>
              </a:rPr>
              <a:t>số</a:t>
            </a:r>
            <a:r>
              <a:rPr lang="en-US" sz="2000" dirty="0" smtClean="0">
                <a:cs typeface="Times New Roman" pitchFamily="18" charset="0"/>
              </a:rPr>
              <a:t> </a:t>
            </a:r>
            <a:r>
              <a:rPr lang="en-US" sz="2000" dirty="0" err="1" smtClean="0">
                <a:cs typeface="Times New Roman" pitchFamily="18" charset="0"/>
              </a:rPr>
              <a:t>loại</a:t>
            </a:r>
            <a:r>
              <a:rPr lang="en-US" sz="2000" dirty="0" smtClean="0">
                <a:cs typeface="Times New Roman" pitchFamily="18" charset="0"/>
              </a:rPr>
              <a:t> </a:t>
            </a: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kế</a:t>
            </a:r>
            <a:r>
              <a:rPr lang="en-US" sz="2000" dirty="0" smtClean="0">
                <a:cs typeface="Times New Roman" pitchFamily="18" charset="0"/>
              </a:rPr>
              <a:t>: </a:t>
            </a:r>
            <a:r>
              <a:rPr lang="en-US" sz="2000" dirty="0" err="1" smtClean="0">
                <a:cs typeface="Times New Roman" pitchFamily="18" charset="0"/>
              </a:rPr>
              <a:t>đo</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tuyệt</a:t>
            </a:r>
            <a:r>
              <a:rPr lang="en-US" sz="2000" dirty="0" smtClean="0">
                <a:cs typeface="Times New Roman" pitchFamily="18" charset="0"/>
              </a:rPr>
              <a:t> </a:t>
            </a:r>
            <a:r>
              <a:rPr lang="en-US" sz="2000" dirty="0" err="1" smtClean="0">
                <a:cs typeface="Times New Roman" pitchFamily="18" charset="0"/>
              </a:rPr>
              <a:t>đối</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Áp</a:t>
            </a:r>
            <a:r>
              <a:rPr lang="en-US" sz="2000" dirty="0" smtClean="0">
                <a:cs typeface="Times New Roman" pitchFamily="18" charset="0"/>
              </a:rPr>
              <a:t> </a:t>
            </a:r>
            <a:r>
              <a:rPr lang="en-US" sz="2000" dirty="0" err="1" smtClean="0">
                <a:cs typeface="Times New Roman" pitchFamily="18" charset="0"/>
              </a:rPr>
              <a:t>kế</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ngẫu</a:t>
            </a:r>
            <a:r>
              <a:rPr lang="en-US" sz="2000" dirty="0" smtClean="0">
                <a:cs typeface="Times New Roman" pitchFamily="18" charset="0"/>
              </a:rPr>
              <a:t> </a:t>
            </a:r>
            <a:r>
              <a:rPr lang="en-US" sz="2000" dirty="0" err="1" smtClean="0">
                <a:cs typeface="Times New Roman" pitchFamily="18" charset="0"/>
              </a:rPr>
              <a:t>nhiên</a:t>
            </a:r>
            <a:r>
              <a:rPr lang="en-US" sz="2000" dirty="0" smtClean="0">
                <a:cs typeface="Times New Roman" pitchFamily="18" charset="0"/>
              </a:rPr>
              <a:t>: </a:t>
            </a:r>
            <a:r>
              <a:rPr lang="en-US" sz="2000" dirty="0" err="1" smtClean="0">
                <a:cs typeface="Times New Roman" pitchFamily="18" charset="0"/>
              </a:rPr>
              <a:t>đo</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dựa</a:t>
            </a:r>
            <a:r>
              <a:rPr lang="en-US" sz="2000" dirty="0" smtClean="0">
                <a:cs typeface="Times New Roman" pitchFamily="18" charset="0"/>
              </a:rPr>
              <a:t> </a:t>
            </a:r>
            <a:r>
              <a:rPr lang="en-US" sz="2000" dirty="0" err="1" smtClean="0">
                <a:cs typeface="Times New Roman" pitchFamily="18" charset="0"/>
              </a:rPr>
              <a:t>trên</a:t>
            </a:r>
            <a:r>
              <a:rPr lang="en-US" sz="2000" dirty="0" smtClean="0">
                <a:cs typeface="Times New Roman" pitchFamily="18" charset="0"/>
              </a:rPr>
              <a:t> </a:t>
            </a:r>
            <a:r>
              <a:rPr lang="en-US" sz="2000" dirty="0" err="1" smtClean="0">
                <a:cs typeface="Times New Roman" pitchFamily="18" charset="0"/>
              </a:rPr>
              <a:t>ảnh</a:t>
            </a:r>
            <a:r>
              <a:rPr lang="en-US" sz="2000" dirty="0" smtClean="0">
                <a:cs typeface="Times New Roman" pitchFamily="18" charset="0"/>
              </a:rPr>
              <a:t> </a:t>
            </a:r>
            <a:r>
              <a:rPr lang="en-US" sz="2000" dirty="0" err="1" smtClean="0">
                <a:cs typeface="Times New Roman" pitchFamily="18" charset="0"/>
              </a:rPr>
              <a:t>hưởng</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với</a:t>
            </a:r>
            <a:r>
              <a:rPr lang="en-US" sz="2000" dirty="0" smtClean="0">
                <a:cs typeface="Times New Roman" pitchFamily="18" charset="0"/>
              </a:rPr>
              <a:t> </a:t>
            </a:r>
            <a:r>
              <a:rPr lang="en-US" sz="2000" dirty="0" err="1" smtClean="0">
                <a:cs typeface="Times New Roman" pitchFamily="18" charset="0"/>
              </a:rPr>
              <a:t>hai</a:t>
            </a:r>
            <a:r>
              <a:rPr lang="en-US" sz="2000" dirty="0" smtClean="0">
                <a:cs typeface="Times New Roman" pitchFamily="18" charset="0"/>
              </a:rPr>
              <a:t> </a:t>
            </a:r>
            <a:r>
              <a:rPr lang="en-US" sz="2000" dirty="0" err="1" smtClean="0">
                <a:cs typeface="Times New Roman" pitchFamily="18" charset="0"/>
              </a:rPr>
              <a:t>tấm</a:t>
            </a:r>
            <a:r>
              <a:rPr lang="en-US" sz="2000" dirty="0" smtClean="0">
                <a:cs typeface="Times New Roman" pitchFamily="18" charset="0"/>
              </a:rPr>
              <a:t> </a:t>
            </a:r>
            <a:r>
              <a:rPr lang="en-US" sz="2000" dirty="0" err="1" smtClean="0">
                <a:cs typeface="Times New Roman" pitchFamily="18" charset="0"/>
              </a:rPr>
              <a:t>kim</a:t>
            </a:r>
            <a:r>
              <a:rPr lang="en-US" sz="2000" dirty="0" smtClean="0">
                <a:cs typeface="Times New Roman" pitchFamily="18" charset="0"/>
              </a:rPr>
              <a:t> </a:t>
            </a:r>
            <a:r>
              <a:rPr lang="en-US" sz="2000" dirty="0" err="1" smtClean="0">
                <a:cs typeface="Times New Roman" pitchFamily="18" charset="0"/>
              </a:rPr>
              <a:t>loại</a:t>
            </a:r>
            <a:r>
              <a:rPr lang="en-US" sz="2000" dirty="0" smtClean="0">
                <a:cs typeface="Times New Roman" pitchFamily="18" charset="0"/>
              </a:rPr>
              <a:t> </a:t>
            </a:r>
            <a:r>
              <a:rPr lang="en-US" sz="2000" dirty="0" err="1" smtClean="0">
                <a:cs typeface="Times New Roman" pitchFamily="18" charset="0"/>
              </a:rPr>
              <a:t>không</a:t>
            </a:r>
            <a:r>
              <a:rPr lang="en-US" sz="2000" dirty="0" smtClean="0">
                <a:cs typeface="Times New Roman" pitchFamily="18" charset="0"/>
              </a:rPr>
              <a:t> </a:t>
            </a:r>
            <a:r>
              <a:rPr lang="en-US" sz="2000" dirty="0" err="1" smtClean="0">
                <a:cs typeface="Times New Roman" pitchFamily="18" charset="0"/>
              </a:rPr>
              <a:t>đồng</a:t>
            </a:r>
            <a:r>
              <a:rPr lang="en-US" sz="2000" dirty="0" smtClean="0">
                <a:cs typeface="Times New Roman" pitchFamily="18" charset="0"/>
              </a:rPr>
              <a:t> </a:t>
            </a:r>
            <a:r>
              <a:rPr lang="en-US" sz="2000" dirty="0" err="1" smtClean="0">
                <a:cs typeface="Times New Roman" pitchFamily="18" charset="0"/>
              </a:rPr>
              <a:t>dạng</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Nhiệt</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kế</a:t>
            </a:r>
            <a:r>
              <a:rPr lang="en-US" sz="2000" dirty="0" smtClean="0">
                <a:cs typeface="Times New Roman" pitchFamily="18" charset="0"/>
              </a:rPr>
              <a:t>: </a:t>
            </a:r>
            <a:r>
              <a:rPr lang="en-US" sz="2000" dirty="0" err="1" smtClean="0">
                <a:cs typeface="Times New Roman" pitchFamily="18" charset="0"/>
              </a:rPr>
              <a:t>đo</a:t>
            </a:r>
            <a:r>
              <a:rPr lang="en-US" sz="2000" dirty="0" smtClean="0">
                <a:cs typeface="Times New Roman" pitchFamily="18" charset="0"/>
              </a:rPr>
              <a:t> </a:t>
            </a:r>
            <a:r>
              <a:rPr lang="en-US" sz="2000" dirty="0" err="1" smtClean="0">
                <a:cs typeface="Times New Roman" pitchFamily="18" charset="0"/>
              </a:rPr>
              <a:t>sức</a:t>
            </a:r>
            <a:r>
              <a:rPr lang="en-US" sz="2000" dirty="0" smtClean="0">
                <a:cs typeface="Times New Roman" pitchFamily="18" charset="0"/>
              </a:rPr>
              <a:t> </a:t>
            </a:r>
            <a:r>
              <a:rPr lang="en-US" sz="2000" dirty="0" err="1" smtClean="0">
                <a:cs typeface="Times New Roman" pitchFamily="18" charset="0"/>
              </a:rPr>
              <a:t>nóng</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phản</a:t>
            </a:r>
            <a:r>
              <a:rPr lang="en-US" sz="2000" dirty="0" smtClean="0">
                <a:cs typeface="Times New Roman" pitchFamily="18" charset="0"/>
              </a:rPr>
              <a:t> </a:t>
            </a:r>
            <a:r>
              <a:rPr lang="en-US" sz="2000" dirty="0" err="1" smtClean="0">
                <a:cs typeface="Times New Roman" pitchFamily="18" charset="0"/>
              </a:rPr>
              <a:t>ứng</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học</a:t>
            </a:r>
            <a:r>
              <a:rPr lang="en-US" sz="2000" dirty="0" smtClean="0">
                <a:cs typeface="Times New Roman" pitchFamily="18" charset="0"/>
              </a:rPr>
              <a:t> </a:t>
            </a:r>
            <a:r>
              <a:rPr lang="en-US" sz="2000" dirty="0" err="1" smtClean="0">
                <a:cs typeface="Times New Roman" pitchFamily="18" charset="0"/>
              </a:rPr>
              <a:t>hoặc</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thay</a:t>
            </a:r>
            <a:r>
              <a:rPr lang="en-US" sz="2000" dirty="0" smtClean="0">
                <a:cs typeface="Times New Roman" pitchFamily="18" charset="0"/>
              </a:rPr>
              <a:t> </a:t>
            </a:r>
            <a:r>
              <a:rPr lang="en-US" sz="2000" dirty="0" err="1" smtClean="0">
                <a:cs typeface="Times New Roman" pitchFamily="18" charset="0"/>
              </a:rPr>
              <a:t>đổi</a:t>
            </a:r>
            <a:r>
              <a:rPr lang="en-US" sz="2000" dirty="0" smtClean="0">
                <a:cs typeface="Times New Roman" pitchFamily="18" charset="0"/>
              </a:rPr>
              <a:t> </a:t>
            </a:r>
            <a:r>
              <a:rPr lang="en-US" sz="2000" dirty="0" err="1" smtClean="0">
                <a:cs typeface="Times New Roman" pitchFamily="18" charset="0"/>
              </a:rPr>
              <a:t>vậy</a:t>
            </a:r>
            <a:r>
              <a:rPr lang="en-US" sz="2000" dirty="0" smtClean="0">
                <a:cs typeface="Times New Roman" pitchFamily="18" charset="0"/>
              </a:rPr>
              <a:t> </a:t>
            </a:r>
            <a:r>
              <a:rPr lang="en-US" sz="2000" dirty="0" err="1" smtClean="0">
                <a:cs typeface="Times New Roman" pitchFamily="18" charset="0"/>
              </a:rPr>
              <a:t>lý</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khả</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chịu</a:t>
            </a:r>
            <a:r>
              <a:rPr lang="en-US" sz="2000" dirty="0" smtClean="0">
                <a:cs typeface="Times New Roman" pitchFamily="18" charset="0"/>
              </a:rPr>
              <a:t> </a:t>
            </a:r>
            <a:r>
              <a:rPr lang="en-US" sz="2000" dirty="0" err="1" smtClean="0">
                <a:cs typeface="Times New Roman" pitchFamily="18" charset="0"/>
              </a:rPr>
              <a:t>nhiệt</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nhiệt</a:t>
            </a:r>
            <a:r>
              <a:rPr lang="en-US" sz="2000" dirty="0" smtClean="0">
                <a:latin typeface="+mn-lt"/>
                <a:cs typeface="Times New Roman" pitchFamily="18" charset="0"/>
              </a:rPr>
              <a:t> </a:t>
            </a:r>
            <a:r>
              <a:rPr lang="en-US" sz="2000" dirty="0" err="1" smtClean="0">
                <a:latin typeface="+mn-lt"/>
                <a:cs typeface="Times New Roman" pitchFamily="18" charset="0"/>
              </a:rPr>
              <a:t>ngẫu</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trực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nhiệt</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2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kim</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1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a:t>
            </a: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995151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nhiệt</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đốt</a:t>
            </a:r>
            <a:r>
              <a:rPr lang="en-US" sz="2000" dirty="0" smtClean="0">
                <a:latin typeface="+mn-lt"/>
                <a:cs typeface="Times New Roman" pitchFamily="18" charset="0"/>
              </a:rPr>
              <a:t> </a:t>
            </a:r>
            <a:r>
              <a:rPr lang="en-US" sz="2000" dirty="0" err="1" smtClean="0">
                <a:latin typeface="+mn-lt"/>
                <a:cs typeface="Times New Roman" pitchFamily="18" charset="0"/>
              </a:rPr>
              <a:t>nóng</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qua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4.4).</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hai</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còn</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2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đồng</a:t>
            </a:r>
            <a:r>
              <a:rPr lang="en-US" sz="2000" dirty="0" smtClean="0">
                <a:latin typeface="+mn-lt"/>
                <a:cs typeface="Times New Roman" pitchFamily="18" charset="0"/>
              </a:rPr>
              <a:t> </a:t>
            </a:r>
            <a:r>
              <a:rPr lang="en-US" sz="2000" dirty="0" err="1" smtClean="0">
                <a:latin typeface="+mn-lt"/>
                <a:cs typeface="Times New Roman" pitchFamily="18" charset="0"/>
              </a:rPr>
              <a:t>hồ</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ra.</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do Thomas </a:t>
            </a:r>
            <a:r>
              <a:rPr lang="en-US" sz="2000" dirty="0" err="1" smtClean="0">
                <a:latin typeface="+mn-lt"/>
                <a:cs typeface="Times New Roman" pitchFamily="18" charset="0"/>
              </a:rPr>
              <a:t>Seebeck</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minh, </a:t>
            </a:r>
            <a:r>
              <a:rPr lang="en-US" sz="2000" dirty="0" err="1" smtClean="0">
                <a:latin typeface="+mn-lt"/>
                <a:cs typeface="Times New Roman" pitchFamily="18" charset="0"/>
              </a:rPr>
              <a:t>nên</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nhiệt</a:t>
            </a:r>
            <a:r>
              <a:rPr lang="en-US" sz="2000" dirty="0" smtClean="0">
                <a:latin typeface="+mn-lt"/>
                <a:cs typeface="Times New Roman" pitchFamily="18" charset="0"/>
              </a:rPr>
              <a:t> </a:t>
            </a:r>
            <a:r>
              <a:rPr lang="en-US" sz="2000" dirty="0" err="1" smtClean="0">
                <a:latin typeface="+mn-lt"/>
                <a:cs typeface="Times New Roman" pitchFamily="18" charset="0"/>
              </a:rPr>
              <a:t>ngẫu</a:t>
            </a:r>
            <a:r>
              <a:rPr lang="en-US" sz="2000" dirty="0" smtClean="0">
                <a:latin typeface="+mn-lt"/>
                <a:cs typeface="Times New Roman" pitchFamily="18" charset="0"/>
              </a:rPr>
              <a:t> </a:t>
            </a:r>
            <a:r>
              <a:rPr lang="en-US" sz="2000" dirty="0" err="1" smtClean="0">
                <a:latin typeface="+mn-lt"/>
                <a:cs typeface="Times New Roman" pitchFamily="18" charset="0"/>
              </a:rPr>
              <a:t>còn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gọi</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Seebeck</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tỷ</a:t>
            </a:r>
            <a:r>
              <a:rPr lang="en-US" sz="2000" dirty="0" smtClean="0">
                <a:latin typeface="+mn-lt"/>
                <a:cs typeface="Times New Roman" pitchFamily="18" charset="0"/>
              </a:rPr>
              <a:t> </a:t>
            </a:r>
            <a:r>
              <a:rPr lang="en-US" sz="2000" dirty="0" err="1" smtClean="0">
                <a:latin typeface="+mn-lt"/>
                <a:cs typeface="Times New Roman" pitchFamily="18" charset="0"/>
              </a:rPr>
              <a:t>lệ</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nhiệt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2565816" y="4419600"/>
            <a:ext cx="4012368" cy="1676400"/>
          </a:xfrm>
          <a:prstGeom prst="rect">
            <a:avLst/>
          </a:prstGeom>
        </p:spPr>
      </p:pic>
      <p:sp>
        <p:nvSpPr>
          <p:cNvPr id="6" name="Rectangle 5"/>
          <p:cNvSpPr>
            <a:spLocks noChangeArrowheads="1"/>
          </p:cNvSpPr>
          <p:nvPr/>
        </p:nvSpPr>
        <p:spPr bwMode="auto">
          <a:xfrm>
            <a:off x="1244249" y="6397036"/>
            <a:ext cx="6655502"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4.4 </a:t>
            </a:r>
            <a:r>
              <a:rPr lang="en-US" sz="1600" dirty="0" err="1" smtClean="0">
                <a:latin typeface="+mn-lt"/>
                <a:cs typeface="Times New Roman" pitchFamily="18" charset="0"/>
              </a:rPr>
              <a:t>Hoạt</a:t>
            </a:r>
            <a:r>
              <a:rPr lang="en-US" sz="1600" dirty="0" smtClean="0">
                <a:latin typeface="+mn-lt"/>
                <a:cs typeface="Times New Roman" pitchFamily="18" charset="0"/>
              </a:rPr>
              <a:t> </a:t>
            </a:r>
            <a:r>
              <a:rPr lang="en-US" sz="1600" dirty="0" err="1" smtClean="0">
                <a:latin typeface="+mn-lt"/>
                <a:cs typeface="Times New Roman" pitchFamily="18" charset="0"/>
              </a:rPr>
              <a:t>động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áp</a:t>
            </a:r>
            <a:r>
              <a:rPr lang="en-US" sz="1600" dirty="0" smtClean="0">
                <a:latin typeface="+mn-lt"/>
                <a:cs typeface="Times New Roman" pitchFamily="18" charset="0"/>
              </a:rPr>
              <a:t> </a:t>
            </a:r>
            <a:r>
              <a:rPr lang="en-US" sz="1600" dirty="0" err="1" smtClean="0">
                <a:latin typeface="+mn-lt"/>
                <a:cs typeface="Times New Roman" pitchFamily="18" charset="0"/>
              </a:rPr>
              <a:t>kế</a:t>
            </a:r>
            <a:r>
              <a:rPr lang="en-US" sz="1600" dirty="0" smtClean="0">
                <a:latin typeface="+mn-lt"/>
                <a:cs typeface="Times New Roman" pitchFamily="18" charset="0"/>
              </a:rPr>
              <a:t> </a:t>
            </a:r>
            <a:r>
              <a:rPr lang="en-US" sz="1600" dirty="0" err="1" smtClean="0">
                <a:latin typeface="+mn-lt"/>
                <a:cs typeface="Times New Roman" pitchFamily="18" charset="0"/>
              </a:rPr>
              <a:t>nhiệt</a:t>
            </a:r>
            <a:r>
              <a:rPr lang="en-US" sz="1600" dirty="0" smtClean="0">
                <a:latin typeface="+mn-lt"/>
                <a:cs typeface="Times New Roman" pitchFamily="18" charset="0"/>
              </a:rPr>
              <a:t> </a:t>
            </a:r>
            <a:r>
              <a:rPr lang="en-US" sz="1600" dirty="0" err="1" smtClean="0">
                <a:latin typeface="+mn-lt"/>
                <a:cs typeface="Times New Roman" pitchFamily="18" charset="0"/>
              </a:rPr>
              <a:t>ngẫu</a:t>
            </a:r>
            <a:r>
              <a:rPr lang="en-US" sz="1600" dirty="0" smtClean="0">
                <a:latin typeface="+mn-lt"/>
                <a:cs typeface="Times New Roman" pitchFamily="18" charset="0"/>
              </a:rPr>
              <a:t> </a:t>
            </a:r>
            <a:r>
              <a:rPr lang="en-US" sz="1600" dirty="0" err="1" smtClean="0">
                <a:latin typeface="+mn-lt"/>
                <a:cs typeface="Times New Roman" pitchFamily="18" charset="0"/>
              </a:rPr>
              <a:t>dựa</a:t>
            </a:r>
            <a:r>
              <a:rPr lang="en-US" sz="1600" dirty="0" smtClean="0">
                <a:latin typeface="+mn-lt"/>
                <a:cs typeface="Times New Roman" pitchFamily="18" charset="0"/>
              </a:rPr>
              <a:t> </a:t>
            </a:r>
            <a:r>
              <a:rPr lang="en-US" sz="1600" dirty="0" err="1" smtClean="0">
                <a:latin typeface="+mn-lt"/>
                <a:cs typeface="Times New Roman" pitchFamily="18" charset="0"/>
              </a:rPr>
              <a:t>trên</a:t>
            </a:r>
            <a:r>
              <a:rPr lang="en-US" sz="1600" dirty="0" smtClean="0">
                <a:latin typeface="+mn-lt"/>
                <a:cs typeface="Times New Roman" pitchFamily="18" charset="0"/>
              </a:rPr>
              <a:t> </a:t>
            </a:r>
            <a:r>
              <a:rPr lang="en-US" sz="1600" dirty="0" err="1" smtClean="0">
                <a:latin typeface="+mn-lt"/>
                <a:cs typeface="Times New Roman" pitchFamily="18" charset="0"/>
              </a:rPr>
              <a:t>hiệu</a:t>
            </a:r>
            <a:r>
              <a:rPr lang="en-US" sz="1600" dirty="0" smtClean="0">
                <a:latin typeface="+mn-lt"/>
                <a:cs typeface="Times New Roman" pitchFamily="18" charset="0"/>
              </a:rPr>
              <a:t> </a:t>
            </a:r>
            <a:r>
              <a:rPr lang="en-US" sz="1600" dirty="0" err="1" smtClean="0">
                <a:latin typeface="+mn-lt"/>
                <a:cs typeface="Times New Roman" pitchFamily="18" charset="0"/>
              </a:rPr>
              <a:t>ứng</a:t>
            </a:r>
            <a:r>
              <a:rPr lang="en-US" sz="1600" dirty="0" smtClean="0">
                <a:latin typeface="+mn-lt"/>
                <a:cs typeface="Times New Roman" pitchFamily="18" charset="0"/>
              </a:rPr>
              <a:t> </a:t>
            </a:r>
            <a:r>
              <a:rPr lang="en-US" sz="1600" dirty="0" err="1" smtClean="0">
                <a:latin typeface="+mn-lt"/>
                <a:cs typeface="Times New Roman" pitchFamily="18" charset="0"/>
              </a:rPr>
              <a:t>Seebeck</a:t>
            </a:r>
            <a:endParaRPr lang="en-US" sz="1600" dirty="0">
              <a:latin typeface="+mn-lt"/>
              <a:cs typeface="Times New Roman" pitchFamily="18" charset="0"/>
            </a:endParaRPr>
          </a:p>
        </p:txBody>
      </p:sp>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210135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vị</a:t>
            </a:r>
            <a:r>
              <a:rPr lang="en-US" sz="2000" dirty="0" smtClean="0">
                <a:cs typeface="Times New Roman" pitchFamily="18" charset="0"/>
              </a:rPr>
              <a:t> </a:t>
            </a:r>
            <a:r>
              <a:rPr lang="en-US" sz="2000" dirty="0" err="1" smtClean="0">
                <a:cs typeface="Times New Roman" pitchFamily="18" charset="0"/>
              </a:rPr>
              <a:t>trí</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cơ</a:t>
            </a:r>
            <a:r>
              <a:rPr lang="en-US" sz="2000" dirty="0" smtClean="0">
                <a:cs typeface="Times New Roman" pitchFamily="18" charset="0"/>
              </a:rPr>
              <a:t> </a:t>
            </a:r>
            <a:r>
              <a:rPr lang="en-US" sz="2000" dirty="0" err="1" smtClean="0">
                <a:cs typeface="Times New Roman" pitchFamily="18" charset="0"/>
              </a:rPr>
              <a:t>học</a:t>
            </a:r>
            <a:r>
              <a:rPr lang="en-US" sz="2000" dirty="0" smtClean="0">
                <a:cs typeface="Times New Roman" pitchFamily="18" charset="0"/>
              </a:rPr>
              <a:t> </a:t>
            </a:r>
            <a:r>
              <a:rPr lang="en-US" sz="2000" dirty="0" err="1" smtClean="0">
                <a:cs typeface="Times New Roman" pitchFamily="18" charset="0"/>
              </a:rPr>
              <a:t>bao</a:t>
            </a:r>
            <a:r>
              <a:rPr lang="en-US" sz="2000" dirty="0" smtClean="0">
                <a:cs typeface="Times New Roman" pitchFamily="18" charset="0"/>
              </a:rPr>
              <a:t> </a:t>
            </a:r>
            <a:r>
              <a:rPr lang="en-US" sz="2000" dirty="0" err="1" smtClean="0">
                <a:cs typeface="Times New Roman" pitchFamily="18" charset="0"/>
              </a:rPr>
              <a:t>gồm</a:t>
            </a:r>
            <a:r>
              <a:rPr lang="en-US" sz="2000" dirty="0" smtClean="0">
                <a:cs typeface="Times New Roman" pitchFamily="18" charset="0"/>
              </a:rPr>
              <a:t> </a:t>
            </a:r>
            <a:r>
              <a:rPr lang="en-US" sz="2000" dirty="0" err="1" smtClean="0">
                <a:cs typeface="Times New Roman" pitchFamily="18" charset="0"/>
              </a:rPr>
              <a:t>một</a:t>
            </a:r>
            <a:r>
              <a:rPr lang="en-US" sz="2000" dirty="0" smtClean="0">
                <a:cs typeface="Times New Roman" pitchFamily="18" charset="0"/>
              </a:rPr>
              <a:t> </a:t>
            </a:r>
            <a:r>
              <a:rPr lang="en-US" sz="2000" dirty="0" err="1" smtClean="0">
                <a:cs typeface="Times New Roman" pitchFamily="18" charset="0"/>
              </a:rPr>
              <a:t>số</a:t>
            </a:r>
            <a:r>
              <a:rPr lang="en-US" sz="2000" dirty="0" smtClean="0">
                <a:cs typeface="Times New Roman" pitchFamily="18" charset="0"/>
              </a:rPr>
              <a:t> </a:t>
            </a:r>
            <a:r>
              <a:rPr lang="en-US" sz="2000" dirty="0" err="1" smtClean="0">
                <a:cs typeface="Times New Roman" pitchFamily="18" charset="0"/>
              </a:rPr>
              <a:t>loại</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quyển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Cao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tượng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1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cố</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lỏng</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dòng</a:t>
            </a:r>
            <a:r>
              <a:rPr lang="en-US" sz="2000" dirty="0" smtClean="0">
                <a:latin typeface="+mn-lt"/>
                <a:cs typeface="Times New Roman" pitchFamily="18" charset="0"/>
              </a:rPr>
              <a:t>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lỏng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gia</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gia</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4572000" y="4343400"/>
            <a:ext cx="2152950" cy="2219635"/>
          </a:xfrm>
          <a:prstGeom prst="rect">
            <a:avLst/>
          </a:prstGeom>
        </p:spPr>
      </p:pic>
      <p:sp>
        <p:nvSpPr>
          <p:cNvPr id="6" name="Rectangle 5"/>
          <p:cNvSpPr>
            <a:spLocks noChangeArrowheads="1"/>
          </p:cNvSpPr>
          <p:nvPr/>
        </p:nvSpPr>
        <p:spPr bwMode="auto">
          <a:xfrm>
            <a:off x="4175099" y="6475117"/>
            <a:ext cx="294675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4.5 </a:t>
            </a:r>
            <a:r>
              <a:rPr lang="en-US" sz="1600" dirty="0" err="1" smtClean="0">
                <a:latin typeface="+mn-lt"/>
                <a:cs typeface="Times New Roman" pitchFamily="18" charset="0"/>
              </a:rPr>
              <a:t>Khí</a:t>
            </a:r>
            <a:r>
              <a:rPr lang="en-US" sz="1600" dirty="0" smtClean="0">
                <a:latin typeface="+mn-lt"/>
                <a:cs typeface="Times New Roman" pitchFamily="18" charset="0"/>
              </a:rPr>
              <a:t> </a:t>
            </a:r>
            <a:r>
              <a:rPr lang="en-US" sz="1600" dirty="0" err="1" smtClean="0">
                <a:latin typeface="+mn-lt"/>
                <a:cs typeface="Times New Roman" pitchFamily="18" charset="0"/>
              </a:rPr>
              <a:t>áp</a:t>
            </a:r>
            <a:r>
              <a:rPr lang="en-US" sz="1600" dirty="0" smtClean="0">
                <a:latin typeface="+mn-lt"/>
                <a:cs typeface="Times New Roman" pitchFamily="18" charset="0"/>
              </a:rPr>
              <a:t> </a:t>
            </a:r>
            <a:r>
              <a:rPr lang="en-US" sz="1600" dirty="0" err="1" smtClean="0">
                <a:latin typeface="+mn-lt"/>
                <a:cs typeface="Times New Roman" pitchFamily="18" charset="0"/>
              </a:rPr>
              <a:t>kế</a:t>
            </a:r>
            <a:r>
              <a:rPr lang="en-US" sz="1600" dirty="0" smtClean="0">
                <a:latin typeface="+mn-lt"/>
                <a:cs typeface="Times New Roman" pitchFamily="18" charset="0"/>
              </a:rPr>
              <a:t> </a:t>
            </a:r>
            <a:r>
              <a:rPr lang="en-US" sz="1600" dirty="0" err="1" smtClean="0">
                <a:latin typeface="+mn-lt"/>
                <a:cs typeface="Times New Roman" pitchFamily="18" charset="0"/>
              </a:rPr>
              <a:t>thủy</a:t>
            </a:r>
            <a:r>
              <a:rPr lang="en-US" sz="1600" dirty="0" smtClean="0">
                <a:latin typeface="+mn-lt"/>
                <a:cs typeface="Times New Roman" pitchFamily="18" charset="0"/>
              </a:rPr>
              <a:t> </a:t>
            </a:r>
            <a:r>
              <a:rPr lang="en-US" sz="1600" dirty="0" err="1" smtClean="0">
                <a:latin typeface="+mn-lt"/>
                <a:cs typeface="Times New Roman" pitchFamily="18" charset="0"/>
              </a:rPr>
              <a:t>ngân</a:t>
            </a:r>
            <a:endParaRPr lang="en-US" sz="1600" dirty="0">
              <a:latin typeface="+mn-lt"/>
              <a:cs typeface="Times New Roman" pitchFamily="18" charset="0"/>
            </a:endParaRPr>
          </a:p>
        </p:txBody>
      </p:sp>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345147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vị</a:t>
            </a:r>
            <a:r>
              <a:rPr lang="en-US" sz="2000" dirty="0" smtClean="0">
                <a:cs typeface="Times New Roman" pitchFamily="18" charset="0"/>
              </a:rPr>
              <a:t> </a:t>
            </a:r>
            <a:r>
              <a:rPr lang="en-US" sz="2000" dirty="0" err="1" smtClean="0">
                <a:cs typeface="Times New Roman" pitchFamily="18" charset="0"/>
              </a:rPr>
              <a:t>trí</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quyển</a:t>
            </a:r>
            <a:r>
              <a:rPr lang="en-US" sz="2000" dirty="0">
                <a:latin typeface="+mn-lt"/>
                <a:cs typeface="Times New Roman" pitchFamily="18" charset="0"/>
              </a:rPr>
              <a:t> </a:t>
            </a:r>
            <a:r>
              <a:rPr lang="en-US" sz="2000" dirty="0" smtClean="0">
                <a:latin typeface="+mn-lt"/>
                <a:cs typeface="Times New Roman" pitchFamily="18" charset="0"/>
              </a:rPr>
              <a:t>(</a:t>
            </a:r>
            <a:r>
              <a:rPr lang="en-US" sz="2000" dirty="0" err="1" smtClean="0">
                <a:latin typeface="+mn-lt"/>
                <a:cs typeface="Times New Roman" pitchFamily="18" charset="0"/>
              </a:rPr>
              <a:t>hình</a:t>
            </a:r>
            <a:r>
              <a:rPr lang="en-US" sz="2000" dirty="0" smtClean="0">
                <a:latin typeface="+mn-lt"/>
                <a:cs typeface="Times New Roman" pitchFamily="18" charset="0"/>
              </a:rPr>
              <a:t> 4.5).</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Ban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đổ</a:t>
            </a:r>
            <a:r>
              <a:rPr lang="en-US" sz="2000" dirty="0" smtClean="0">
                <a:latin typeface="+mn-lt"/>
                <a:cs typeface="Times New Roman" pitchFamily="18" charset="0"/>
              </a:rPr>
              <a:t> </a:t>
            </a:r>
            <a:r>
              <a:rPr lang="en-US" sz="2000" dirty="0" err="1" smtClean="0">
                <a:latin typeface="+mn-lt"/>
                <a:cs typeface="Times New Roman" pitchFamily="18" charset="0"/>
              </a:rPr>
              <a:t>đầy</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sau</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úp</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chiếc</a:t>
            </a:r>
            <a:r>
              <a:rPr lang="en-US" sz="2000" dirty="0" smtClean="0">
                <a:latin typeface="+mn-lt"/>
                <a:cs typeface="Times New Roman" pitchFamily="18" charset="0"/>
              </a:rPr>
              <a:t> </a:t>
            </a:r>
            <a:r>
              <a:rPr lang="en-US" sz="2000" dirty="0" err="1" smtClean="0">
                <a:latin typeface="+mn-lt"/>
                <a:cs typeface="Times New Roman" pitchFamily="18" charset="0"/>
              </a:rPr>
              <a:t>khay</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 </a:t>
            </a:r>
            <a:r>
              <a:rPr lang="en-US" sz="2000" dirty="0" err="1" smtClean="0">
                <a:latin typeface="+mn-lt"/>
                <a:cs typeface="Times New Roman" pitchFamily="18" charset="0"/>
              </a:rPr>
              <a:t>chảy</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khay</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cụ</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cột</a:t>
            </a:r>
            <a:r>
              <a:rPr lang="en-US" sz="2000" dirty="0" smtClean="0">
                <a:latin typeface="+mn-lt"/>
                <a:cs typeface="Times New Roman" pitchFamily="18" charset="0"/>
              </a:rPr>
              <a:t> </a:t>
            </a:r>
            <a:r>
              <a:rPr lang="en-US" sz="2000" dirty="0" err="1" smtClean="0">
                <a:latin typeface="+mn-lt"/>
                <a:cs typeface="Times New Roman" pitchFamily="18" charset="0"/>
              </a:rPr>
              <a:t>chân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ở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ngừng</a:t>
            </a:r>
            <a:r>
              <a:rPr lang="en-US" sz="2000" dirty="0" smtClean="0">
                <a:latin typeface="+mn-lt"/>
                <a:cs typeface="Times New Roman" pitchFamily="18" charset="0"/>
              </a:rPr>
              <a:t> </a:t>
            </a:r>
            <a:r>
              <a:rPr lang="en-US" sz="2000" dirty="0" err="1" smtClean="0">
                <a:latin typeface="+mn-lt"/>
                <a:cs typeface="Times New Roman" pitchFamily="18" charset="0"/>
              </a:rPr>
              <a:t>chảy</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trạng</a:t>
            </a:r>
            <a:r>
              <a:rPr lang="en-US" sz="2000" dirty="0" smtClean="0">
                <a:latin typeface="+mn-lt"/>
                <a:cs typeface="Times New Roman" pitchFamily="18" charset="0"/>
              </a:rPr>
              <a:t> </a:t>
            </a:r>
            <a:r>
              <a:rPr lang="en-US" sz="2000" dirty="0" err="1" smtClean="0">
                <a:latin typeface="+mn-lt"/>
                <a:cs typeface="Times New Roman" pitchFamily="18" charset="0"/>
              </a:rPr>
              <a:t>thái</a:t>
            </a:r>
            <a:r>
              <a:rPr lang="en-US" sz="2000" dirty="0" smtClean="0">
                <a:latin typeface="+mn-lt"/>
                <a:cs typeface="Times New Roman" pitchFamily="18" charset="0"/>
              </a:rPr>
              <a:t> </a:t>
            </a:r>
            <a:r>
              <a:rPr lang="en-US" sz="2000" dirty="0" err="1" smtClean="0">
                <a:latin typeface="+mn-lt"/>
                <a:cs typeface="Times New Roman" pitchFamily="18" charset="0"/>
              </a:rPr>
              <a:t>cân</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bề</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bên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bề</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cụ</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quyển</a:t>
            </a:r>
            <a:r>
              <a:rPr lang="en-US" sz="2000" dirty="0" smtClean="0">
                <a:latin typeface="+mn-lt"/>
                <a:cs typeface="Times New Roman" pitchFamily="18" charset="0"/>
              </a:rPr>
              <a:t> </a:t>
            </a: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lên</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lên</a:t>
            </a:r>
            <a:r>
              <a:rPr lang="en-US" sz="2000" dirty="0" smtClean="0">
                <a:latin typeface="+mn-lt"/>
                <a:cs typeface="Times New Roman" pitchFamily="18" charset="0"/>
              </a:rPr>
              <a:t>, do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lực</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bề</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ở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cụ</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quyển</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ngân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ống</a:t>
            </a:r>
            <a:r>
              <a:rPr lang="en-US" sz="2000" dirty="0" smtClean="0">
                <a:latin typeface="+mn-lt"/>
                <a:cs typeface="Times New Roman" pitchFamily="18" charset="0"/>
              </a:rPr>
              <a:t> </a:t>
            </a:r>
            <a:r>
              <a:rPr lang="en-US" sz="2000" dirty="0" err="1" smtClean="0">
                <a:latin typeface="+mn-lt"/>
                <a:cs typeface="Times New Roman" pitchFamily="18" charset="0"/>
              </a:rPr>
              <a:t>cũng</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372624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vị</a:t>
            </a:r>
            <a:r>
              <a:rPr lang="en-US" sz="2000" dirty="0" smtClean="0">
                <a:cs typeface="Times New Roman" pitchFamily="18" charset="0"/>
              </a:rPr>
              <a:t> </a:t>
            </a:r>
            <a:r>
              <a:rPr lang="en-US" sz="2000" dirty="0" err="1" smtClean="0">
                <a:cs typeface="Times New Roman" pitchFamily="18" charset="0"/>
              </a:rPr>
              <a:t>trí</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hộp</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4.6),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quyển</a:t>
            </a:r>
            <a:r>
              <a:rPr lang="en-US" sz="2000" dirty="0" smtClean="0">
                <a:latin typeface="+mn-lt"/>
                <a:cs typeface="Times New Roman" pitchFamily="18" charset="0"/>
              </a:rPr>
              <a:t> </a:t>
            </a:r>
            <a:r>
              <a:rPr lang="en-US" sz="2000" dirty="0" err="1" smtClean="0">
                <a:latin typeface="+mn-lt"/>
                <a:cs typeface="Times New Roman" pitchFamily="18" charset="0"/>
              </a:rPr>
              <a:t>nhờ</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nở</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co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khoang</a:t>
            </a:r>
            <a:r>
              <a:rPr lang="en-US" sz="2000" dirty="0" smtClean="0">
                <a:latin typeface="+mn-lt"/>
                <a:cs typeface="Times New Roman" pitchFamily="18" charset="0"/>
              </a:rPr>
              <a:t> </a:t>
            </a:r>
            <a:r>
              <a:rPr lang="en-US" sz="2000" dirty="0" err="1" smtClean="0">
                <a:latin typeface="+mn-lt"/>
                <a:cs typeface="Times New Roman" pitchFamily="18" charset="0"/>
              </a:rPr>
              <a:t>kín</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khoang</a:t>
            </a:r>
            <a:r>
              <a:rPr lang="en-US" sz="2000" dirty="0" smtClean="0">
                <a:latin typeface="+mn-lt"/>
                <a:cs typeface="Times New Roman" pitchFamily="18" charset="0"/>
              </a:rPr>
              <a:t> </a:t>
            </a:r>
            <a:r>
              <a:rPr lang="en-US" sz="2000" dirty="0" err="1" smtClean="0">
                <a:latin typeface="+mn-lt"/>
                <a:cs typeface="Times New Roman" pitchFamily="18" charset="0"/>
              </a:rPr>
              <a:t>mỏng</a:t>
            </a:r>
            <a:r>
              <a:rPr lang="en-US" sz="2000" dirty="0" smtClean="0">
                <a:latin typeface="+mn-lt"/>
                <a:cs typeface="Times New Roman" pitchFamily="18" charset="0"/>
              </a:rPr>
              <a:t>, </a:t>
            </a:r>
            <a:r>
              <a:rPr lang="en-US" sz="2000" dirty="0" err="1" smtClean="0">
                <a:latin typeface="+mn-lt"/>
                <a:cs typeface="Times New Roman" pitchFamily="18" charset="0"/>
              </a:rPr>
              <a:t>dạng</a:t>
            </a:r>
            <a:r>
              <a:rPr lang="en-US" sz="2000" dirty="0" smtClean="0">
                <a:latin typeface="+mn-lt"/>
                <a:cs typeface="Times New Roman" pitchFamily="18" charset="0"/>
              </a:rPr>
              <a:t> </a:t>
            </a:r>
            <a:r>
              <a:rPr lang="en-US" sz="2000" dirty="0" err="1" smtClean="0">
                <a:latin typeface="+mn-lt"/>
                <a:cs typeface="Times New Roman" pitchFamily="18" charset="0"/>
              </a:rPr>
              <a:t>đĩa</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kim</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hút</a:t>
            </a:r>
            <a:r>
              <a:rPr lang="en-US" sz="2000" dirty="0" smtClean="0">
                <a:latin typeface="+mn-lt"/>
                <a:cs typeface="Times New Roman" pitchFamily="18" charset="0"/>
              </a:rPr>
              <a:t> </a:t>
            </a:r>
            <a:r>
              <a:rPr lang="en-US" sz="2000" dirty="0" err="1" smtClean="0">
                <a:latin typeface="+mn-lt"/>
                <a:cs typeface="Times New Roman" pitchFamily="18" charset="0"/>
              </a:rPr>
              <a:t>chân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1 </a:t>
            </a:r>
            <a:r>
              <a:rPr lang="en-US" sz="2000" dirty="0" err="1" smtClean="0">
                <a:latin typeface="+mn-lt"/>
                <a:cs typeface="Times New Roman" pitchFamily="18" charset="0"/>
              </a:rPr>
              <a:t>phần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cót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khoang</a:t>
            </a:r>
            <a:r>
              <a:rPr lang="en-US" sz="2000" dirty="0" smtClean="0">
                <a:latin typeface="+mn-lt"/>
                <a:cs typeface="Times New Roman" pitchFamily="18" charset="0"/>
              </a:rPr>
              <a:t> </a:t>
            </a:r>
            <a:r>
              <a:rPr lang="en-US" sz="2000" dirty="0" err="1" smtClean="0">
                <a:latin typeface="+mn-lt"/>
                <a:cs typeface="Times New Roman" pitchFamily="18" charset="0"/>
              </a:rPr>
              <a:t>kín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kim</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thị</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học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cót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5286901" y="3960395"/>
            <a:ext cx="3419952" cy="2353003"/>
          </a:xfrm>
          <a:prstGeom prst="rect">
            <a:avLst/>
          </a:prstGeom>
        </p:spPr>
      </p:pic>
      <p:sp>
        <p:nvSpPr>
          <p:cNvPr id="7" name="Rectangle 6"/>
          <p:cNvSpPr>
            <a:spLocks noChangeArrowheads="1"/>
          </p:cNvSpPr>
          <p:nvPr/>
        </p:nvSpPr>
        <p:spPr bwMode="auto">
          <a:xfrm>
            <a:off x="5523501" y="6397036"/>
            <a:ext cx="294675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4.6 </a:t>
            </a:r>
            <a:r>
              <a:rPr lang="en-US" sz="1600" dirty="0" err="1" smtClean="0">
                <a:latin typeface="+mn-lt"/>
                <a:cs typeface="Times New Roman" pitchFamily="18" charset="0"/>
              </a:rPr>
              <a:t>Khí</a:t>
            </a:r>
            <a:r>
              <a:rPr lang="en-US" sz="1600" dirty="0" smtClean="0">
                <a:latin typeface="+mn-lt"/>
                <a:cs typeface="Times New Roman" pitchFamily="18" charset="0"/>
              </a:rPr>
              <a:t> </a:t>
            </a:r>
            <a:r>
              <a:rPr lang="en-US" sz="1600" dirty="0" err="1" smtClean="0">
                <a:latin typeface="+mn-lt"/>
                <a:cs typeface="Times New Roman" pitchFamily="18" charset="0"/>
              </a:rPr>
              <a:t>áp</a:t>
            </a:r>
            <a:r>
              <a:rPr lang="en-US" sz="1600" dirty="0" smtClean="0">
                <a:latin typeface="+mn-lt"/>
                <a:cs typeface="Times New Roman" pitchFamily="18" charset="0"/>
              </a:rPr>
              <a:t> </a:t>
            </a:r>
            <a:r>
              <a:rPr lang="en-US" sz="1600" dirty="0" err="1" smtClean="0">
                <a:latin typeface="+mn-lt"/>
                <a:cs typeface="Times New Roman" pitchFamily="18" charset="0"/>
              </a:rPr>
              <a:t>kế</a:t>
            </a:r>
            <a:r>
              <a:rPr lang="en-US" sz="1600" dirty="0" smtClean="0">
                <a:latin typeface="+mn-lt"/>
                <a:cs typeface="Times New Roman" pitchFamily="18" charset="0"/>
              </a:rPr>
              <a:t> </a:t>
            </a:r>
            <a:r>
              <a:rPr lang="en-US" sz="1600" dirty="0" err="1" smtClean="0">
                <a:latin typeface="+mn-lt"/>
                <a:cs typeface="Times New Roman" pitchFamily="18" charset="0"/>
              </a:rPr>
              <a:t>hộp</a:t>
            </a:r>
            <a:endParaRPr lang="en-US" sz="1600" dirty="0">
              <a:latin typeface="+mn-lt"/>
              <a:cs typeface="Times New Roman" pitchFamily="18" charset="0"/>
            </a:endParaRPr>
          </a:p>
        </p:txBody>
      </p:sp>
      <p:sp>
        <p:nvSpPr>
          <p:cNvPr id="8"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931461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533400" y="1295400"/>
            <a:ext cx="8153400" cy="5257800"/>
          </a:xfrm>
          <a:prstGeom prst="rect">
            <a:avLst/>
          </a:prstGeom>
          <a:noFill/>
          <a:ln w="9525">
            <a:noFill/>
            <a:miter lim="800000"/>
            <a:headEnd/>
            <a:tailEnd/>
          </a:ln>
          <a:effectLst/>
        </p:spPr>
        <p:txBody>
          <a:bodyPr/>
          <a:lstStyle/>
          <a:p>
            <a:pPr marL="342900" indent="-342900" algn="ctr" eaLnBrk="1" hangingPunct="1">
              <a:spcBef>
                <a:spcPct val="20000"/>
              </a:spcBef>
              <a:buClr>
                <a:schemeClr val="bg2"/>
              </a:buClr>
              <a:buSzPct val="75000"/>
              <a:buFont typeface="Wingdings" pitchFamily="2" charset="2"/>
              <a:buNone/>
              <a:defRPr/>
            </a:pPr>
            <a:r>
              <a:rPr lang="en-US" sz="3600" dirty="0" smtClean="0">
                <a:latin typeface="+mn-lt"/>
              </a:rPr>
              <a:t>NỘI DUNG</a:t>
            </a:r>
            <a:endParaRPr lang="en-US" sz="3600" b="1" dirty="0">
              <a:solidFill>
                <a:schemeClr val="accent1"/>
              </a:solidFill>
              <a:latin typeface="+mn-lt"/>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Các</a:t>
            </a:r>
            <a:r>
              <a:rPr lang="en-US" sz="3000" dirty="0" smtClean="0">
                <a:latin typeface="+mn-lt"/>
                <a:cs typeface="Times New Roman" pitchFamily="18" charset="0"/>
              </a:rPr>
              <a:t> </a:t>
            </a:r>
            <a:r>
              <a:rPr lang="en-US" sz="3000" dirty="0" err="1" smtClean="0">
                <a:latin typeface="+mn-lt"/>
                <a:cs typeface="Times New Roman" pitchFamily="18" charset="0"/>
              </a:rPr>
              <a:t>thành</a:t>
            </a:r>
            <a:r>
              <a:rPr lang="en-US" sz="3000" dirty="0" smtClean="0">
                <a:latin typeface="+mn-lt"/>
                <a:cs typeface="Times New Roman" pitchFamily="18" charset="0"/>
              </a:rPr>
              <a:t>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cứng</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Các</a:t>
            </a:r>
            <a:r>
              <a:rPr lang="en-US" sz="3000" dirty="0" smtClean="0">
                <a:latin typeface="+mn-lt"/>
                <a:cs typeface="Times New Roman" pitchFamily="18" charset="0"/>
              </a:rPr>
              <a:t> </a:t>
            </a:r>
            <a:r>
              <a:rPr lang="en-US" sz="3000" dirty="0" err="1" smtClean="0">
                <a:latin typeface="+mn-lt"/>
                <a:cs typeface="Times New Roman" pitchFamily="18" charset="0"/>
              </a:rPr>
              <a:t>hệ</a:t>
            </a:r>
            <a:r>
              <a:rPr lang="en-US" sz="3000" dirty="0" smtClean="0">
                <a:latin typeface="+mn-lt"/>
                <a:cs typeface="Times New Roman" pitchFamily="18" charset="0"/>
              </a:rPr>
              <a:t> </a:t>
            </a:r>
            <a:r>
              <a:rPr lang="en-US" sz="3000" dirty="0" err="1" smtClean="0">
                <a:latin typeface="+mn-lt"/>
                <a:cs typeface="Times New Roman" pitchFamily="18" charset="0"/>
              </a:rPr>
              <a:t>điều</a:t>
            </a:r>
            <a:r>
              <a:rPr lang="en-US" sz="3000" dirty="0" smtClean="0">
                <a:latin typeface="+mn-lt"/>
                <a:cs typeface="Times New Roman" pitchFamily="18" charset="0"/>
              </a:rPr>
              <a:t> </a:t>
            </a:r>
            <a:r>
              <a:rPr lang="en-US" sz="3000" dirty="0" err="1" smtClean="0">
                <a:latin typeface="+mn-lt"/>
                <a:cs typeface="Times New Roman" pitchFamily="18" charset="0"/>
              </a:rPr>
              <a:t>hành</a:t>
            </a:r>
            <a:r>
              <a:rPr lang="en-US" sz="3000" dirty="0" smtClean="0">
                <a:latin typeface="+mn-lt"/>
                <a:cs typeface="Times New Roman" pitchFamily="18" charset="0"/>
              </a:rPr>
              <a:t> </a:t>
            </a:r>
            <a:r>
              <a:rPr lang="en-US" sz="3000" dirty="0" err="1" smtClean="0">
                <a:latin typeface="+mn-lt"/>
                <a:cs typeface="Times New Roman" pitchFamily="18" charset="0"/>
              </a:rPr>
              <a:t>và</a:t>
            </a:r>
            <a:r>
              <a:rPr lang="en-US" sz="3000" dirty="0" smtClean="0">
                <a:latin typeface="+mn-lt"/>
                <a:cs typeface="Times New Roman" pitchFamily="18" charset="0"/>
              </a:rPr>
              <a:t> </a:t>
            </a:r>
            <a:r>
              <a:rPr lang="en-US" sz="3000" dirty="0" err="1" smtClean="0">
                <a:latin typeface="+mn-lt"/>
                <a:cs typeface="Times New Roman" pitchFamily="18" charset="0"/>
              </a:rPr>
              <a:t>môi</a:t>
            </a:r>
            <a:r>
              <a:rPr lang="en-US" sz="3000" dirty="0" smtClean="0">
                <a:latin typeface="+mn-lt"/>
                <a:cs typeface="Times New Roman" pitchFamily="18" charset="0"/>
              </a:rPr>
              <a:t> </a:t>
            </a:r>
            <a:r>
              <a:rPr lang="en-US" sz="3000" dirty="0" err="1" smtClean="0">
                <a:latin typeface="+mn-lt"/>
                <a:cs typeface="Times New Roman" pitchFamily="18" charset="0"/>
              </a:rPr>
              <a:t>trường</a:t>
            </a:r>
            <a:r>
              <a:rPr lang="en-US" sz="3000" dirty="0" smtClean="0">
                <a:latin typeface="+mn-lt"/>
                <a:cs typeface="Times New Roman" pitchFamily="18" charset="0"/>
              </a:rPr>
              <a:t> </a:t>
            </a:r>
            <a:r>
              <a:rPr lang="en-US" sz="3000" dirty="0" err="1" smtClean="0">
                <a:latin typeface="+mn-lt"/>
                <a:cs typeface="Times New Roman" pitchFamily="18" charset="0"/>
              </a:rPr>
              <a:t>thực</a:t>
            </a:r>
            <a:r>
              <a:rPr lang="en-US" sz="3000" dirty="0" smtClean="0">
                <a:latin typeface="+mn-lt"/>
                <a:cs typeface="Times New Roman" pitchFamily="18" charset="0"/>
              </a:rPr>
              <a:t> </a:t>
            </a:r>
            <a:r>
              <a:rPr lang="en-US" sz="3000" dirty="0" err="1" smtClean="0">
                <a:latin typeface="+mn-lt"/>
                <a:cs typeface="Times New Roman" pitchFamily="18" charset="0"/>
              </a:rPr>
              <a:t>hiện</a:t>
            </a:r>
            <a:endParaRPr lang="en-US" sz="3000" dirty="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Một</a:t>
            </a:r>
            <a:r>
              <a:rPr lang="en-US" sz="3000" dirty="0" smtClean="0">
                <a:latin typeface="+mn-lt"/>
                <a:cs typeface="Times New Roman" pitchFamily="18" charset="0"/>
              </a:rPr>
              <a:t> </a:t>
            </a:r>
            <a:r>
              <a:rPr lang="en-US" sz="3000" dirty="0" err="1" smtClean="0">
                <a:latin typeface="+mn-lt"/>
                <a:cs typeface="Times New Roman" pitchFamily="18" charset="0"/>
              </a:rPr>
              <a:t>số</a:t>
            </a:r>
            <a:r>
              <a:rPr lang="en-US" sz="3000" dirty="0" smtClean="0">
                <a:latin typeface="+mn-lt"/>
                <a:cs typeface="Times New Roman" pitchFamily="18" charset="0"/>
              </a:rPr>
              <a:t> </a:t>
            </a:r>
            <a:r>
              <a:rPr lang="en-US" sz="3000" dirty="0" err="1" smtClean="0">
                <a:latin typeface="+mn-lt"/>
                <a:cs typeface="Times New Roman" pitchFamily="18" charset="0"/>
              </a:rPr>
              <a:t>loại</a:t>
            </a:r>
            <a:r>
              <a:rPr lang="en-US" sz="3000" dirty="0" smtClean="0">
                <a:latin typeface="+mn-lt"/>
                <a:cs typeface="Times New Roman" pitchFamily="18" charset="0"/>
              </a:rPr>
              <a:t> </a:t>
            </a:r>
            <a:r>
              <a:rPr lang="en-US" sz="3000" dirty="0" err="1" smtClean="0">
                <a:latin typeface="+mn-lt"/>
                <a:cs typeface="Times New Roman" pitchFamily="18" charset="0"/>
              </a:rPr>
              <a:t>cảm</a:t>
            </a:r>
            <a:r>
              <a:rPr lang="en-US" sz="3000" dirty="0" smtClean="0">
                <a:latin typeface="+mn-lt"/>
                <a:cs typeface="Times New Roman" pitchFamily="18" charset="0"/>
              </a:rPr>
              <a:t> </a:t>
            </a:r>
            <a:r>
              <a:rPr lang="en-US" sz="3000" dirty="0" err="1" smtClean="0">
                <a:latin typeface="+mn-lt"/>
                <a:cs typeface="Times New Roman" pitchFamily="18" charset="0"/>
              </a:rPr>
              <a:t>biến</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Xây</a:t>
            </a:r>
            <a:r>
              <a:rPr lang="en-US" sz="3000" dirty="0" smtClean="0">
                <a:latin typeface="+mn-lt"/>
                <a:cs typeface="Times New Roman" pitchFamily="18" charset="0"/>
              </a:rPr>
              <a:t> </a:t>
            </a:r>
            <a:r>
              <a:rPr lang="en-US" sz="3000" dirty="0" err="1" smtClean="0">
                <a:latin typeface="+mn-lt"/>
                <a:cs typeface="Times New Roman" pitchFamily="18" charset="0"/>
              </a:rPr>
              <a:t>dựng</a:t>
            </a:r>
            <a:r>
              <a:rPr lang="en-US" sz="3000" dirty="0" smtClean="0">
                <a:latin typeface="+mn-lt"/>
                <a:cs typeface="Times New Roman" pitchFamily="18" charset="0"/>
              </a:rPr>
              <a:t> module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mềm</a:t>
            </a:r>
            <a:r>
              <a:rPr lang="en-US" sz="3000" dirty="0" smtClean="0">
                <a:latin typeface="+mn-lt"/>
                <a:cs typeface="Times New Roman" pitchFamily="18" charset="0"/>
              </a:rPr>
              <a:t> </a:t>
            </a:r>
            <a:r>
              <a:rPr lang="en-US" sz="3000" dirty="0" err="1" smtClean="0">
                <a:latin typeface="+mn-lt"/>
                <a:cs typeface="Times New Roman" pitchFamily="18" charset="0"/>
              </a:rPr>
              <a:t>thu</a:t>
            </a:r>
            <a:r>
              <a:rPr lang="en-US" sz="3000" dirty="0" smtClean="0">
                <a:latin typeface="+mn-lt"/>
                <a:cs typeface="Times New Roman" pitchFamily="18" charset="0"/>
              </a:rPr>
              <a:t> </a:t>
            </a:r>
            <a:r>
              <a:rPr lang="en-US" sz="3000" dirty="0" err="1" smtClean="0">
                <a:latin typeface="+mn-lt"/>
                <a:cs typeface="Times New Roman" pitchFamily="18" charset="0"/>
              </a:rPr>
              <a:t>thập</a:t>
            </a:r>
            <a:r>
              <a:rPr lang="en-US" sz="3000" dirty="0" smtClean="0">
                <a:latin typeface="+mn-lt"/>
                <a:cs typeface="Times New Roman" pitchFamily="18" charset="0"/>
              </a:rPr>
              <a:t> </a:t>
            </a:r>
            <a:r>
              <a:rPr lang="en-US" sz="3000" dirty="0" err="1" smtClean="0">
                <a:latin typeface="+mn-lt"/>
                <a:cs typeface="Times New Roman" pitchFamily="18" charset="0"/>
              </a:rPr>
              <a:t>và</a:t>
            </a:r>
            <a:r>
              <a:rPr lang="en-US" sz="3000" dirty="0" smtClean="0">
                <a:latin typeface="+mn-lt"/>
                <a:cs typeface="Times New Roman" pitchFamily="18" charset="0"/>
              </a:rPr>
              <a:t> </a:t>
            </a:r>
            <a:r>
              <a:rPr lang="en-US" sz="3000" dirty="0" err="1" smtClean="0">
                <a:latin typeface="+mn-lt"/>
                <a:cs typeface="Times New Roman" pitchFamily="18" charset="0"/>
              </a:rPr>
              <a:t>truyền</a:t>
            </a:r>
            <a:r>
              <a:rPr lang="en-US" sz="3000" dirty="0" smtClean="0">
                <a:latin typeface="+mn-lt"/>
                <a:cs typeface="Times New Roman" pitchFamily="18" charset="0"/>
              </a:rPr>
              <a:t> </a:t>
            </a:r>
            <a:r>
              <a:rPr lang="en-US" sz="3000" dirty="0" err="1" smtClean="0">
                <a:latin typeface="+mn-lt"/>
                <a:cs typeface="Times New Roman" pitchFamily="18" charset="0"/>
              </a:rPr>
              <a:t>tài</a:t>
            </a:r>
            <a:r>
              <a:rPr lang="en-US" sz="3000" dirty="0" smtClean="0">
                <a:latin typeface="+mn-lt"/>
                <a:cs typeface="Times New Roman" pitchFamily="18" charset="0"/>
              </a:rPr>
              <a:t> </a:t>
            </a:r>
            <a:r>
              <a:rPr lang="en-US" sz="3000" dirty="0" err="1" smtClean="0">
                <a:latin typeface="+mn-lt"/>
                <a:cs typeface="Times New Roman" pitchFamily="18" charset="0"/>
              </a:rPr>
              <a:t>dữ</a:t>
            </a:r>
            <a:r>
              <a:rPr lang="en-US" sz="3000" dirty="0" smtClean="0">
                <a:latin typeface="+mn-lt"/>
                <a:cs typeface="Times New Roman" pitchFamily="18" charset="0"/>
              </a:rPr>
              <a:t> </a:t>
            </a:r>
            <a:r>
              <a:rPr lang="en-US" sz="3000" dirty="0" err="1" smtClean="0">
                <a:latin typeface="+mn-lt"/>
                <a:cs typeface="Times New Roman" pitchFamily="18" charset="0"/>
              </a:rPr>
              <a:t>liệu</a:t>
            </a:r>
            <a:r>
              <a:rPr lang="en-US" sz="3000" dirty="0" smtClean="0">
                <a:latin typeface="+mn-lt"/>
                <a:cs typeface="Times New Roman" pitchFamily="18" charset="0"/>
              </a:rPr>
              <a:t> </a:t>
            </a:r>
            <a:r>
              <a:rPr lang="en-US" sz="3000" dirty="0" err="1" smtClean="0">
                <a:latin typeface="+mn-lt"/>
                <a:cs typeface="Times New Roman" pitchFamily="18" charset="0"/>
              </a:rPr>
              <a:t>về</a:t>
            </a:r>
            <a:r>
              <a:rPr lang="en-US" sz="3000" dirty="0" smtClean="0">
                <a:latin typeface="+mn-lt"/>
                <a:cs typeface="Times New Roman" pitchFamily="18" charset="0"/>
              </a:rPr>
              <a:t> </a:t>
            </a:r>
            <a:r>
              <a:rPr lang="en-US" sz="3000" dirty="0" err="1" smtClean="0">
                <a:latin typeface="+mn-lt"/>
                <a:cs typeface="Times New Roman" pitchFamily="18" charset="0"/>
              </a:rPr>
              <a:t>máy</a:t>
            </a:r>
            <a:r>
              <a:rPr lang="en-US" sz="3000" dirty="0" smtClean="0">
                <a:latin typeface="+mn-lt"/>
                <a:cs typeface="Times New Roman" pitchFamily="18" charset="0"/>
              </a:rPr>
              <a:t> </a:t>
            </a:r>
            <a:r>
              <a:rPr lang="en-US" sz="3000" dirty="0" err="1" smtClean="0">
                <a:latin typeface="+mn-lt"/>
                <a:cs typeface="Times New Roman" pitchFamily="18" charset="0"/>
              </a:rPr>
              <a:t>chủ</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Xây</a:t>
            </a:r>
            <a:r>
              <a:rPr lang="en-US" sz="3000" dirty="0" smtClean="0">
                <a:latin typeface="+mn-lt"/>
                <a:cs typeface="Times New Roman" pitchFamily="18" charset="0"/>
              </a:rPr>
              <a:t> </a:t>
            </a:r>
            <a:r>
              <a:rPr lang="en-US" sz="3000" dirty="0" err="1" smtClean="0">
                <a:latin typeface="+mn-lt"/>
                <a:cs typeface="Times New Roman" pitchFamily="18" charset="0"/>
              </a:rPr>
              <a:t>dựng</a:t>
            </a:r>
            <a:r>
              <a:rPr lang="en-US" sz="3000" dirty="0" smtClean="0">
                <a:latin typeface="+mn-lt"/>
                <a:cs typeface="Times New Roman" pitchFamily="18" charset="0"/>
              </a:rPr>
              <a:t> module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mềm</a:t>
            </a:r>
            <a:r>
              <a:rPr lang="en-US" sz="3000" dirty="0" smtClean="0">
                <a:latin typeface="+mn-lt"/>
                <a:cs typeface="Times New Roman" pitchFamily="18" charset="0"/>
              </a:rPr>
              <a:t> </a:t>
            </a:r>
            <a:r>
              <a:rPr lang="en-US" sz="3000" dirty="0" err="1" smtClean="0">
                <a:latin typeface="+mn-lt"/>
                <a:cs typeface="Times New Roman" pitchFamily="18" charset="0"/>
              </a:rPr>
              <a:t>điều</a:t>
            </a:r>
            <a:r>
              <a:rPr lang="en-US" sz="3000" dirty="0" smtClean="0">
                <a:latin typeface="+mn-lt"/>
                <a:cs typeface="Times New Roman" pitchFamily="18" charset="0"/>
              </a:rPr>
              <a:t> </a:t>
            </a:r>
            <a:r>
              <a:rPr lang="en-US" sz="3000" dirty="0" err="1" smtClean="0">
                <a:latin typeface="+mn-lt"/>
                <a:cs typeface="Times New Roman" pitchFamily="18" charset="0"/>
              </a:rPr>
              <a:t>khiển</a:t>
            </a:r>
            <a:r>
              <a:rPr lang="en-US" sz="3000" dirty="0" smtClean="0">
                <a:latin typeface="+mn-lt"/>
                <a:cs typeface="Times New Roman" pitchFamily="18" charset="0"/>
              </a:rPr>
              <a:t> </a:t>
            </a:r>
            <a:r>
              <a:rPr lang="en-US" sz="3000" dirty="0" err="1" smtClean="0">
                <a:latin typeface="+mn-lt"/>
                <a:cs typeface="Times New Roman" pitchFamily="18" charset="0"/>
              </a:rPr>
              <a:t>thiết</a:t>
            </a:r>
            <a:r>
              <a:rPr lang="en-US" sz="3000" dirty="0" smtClean="0">
                <a:latin typeface="+mn-lt"/>
                <a:cs typeface="Times New Roman" pitchFamily="18" charset="0"/>
              </a:rPr>
              <a:t> </a:t>
            </a:r>
            <a:r>
              <a:rPr lang="en-US" sz="3000" dirty="0" err="1" smtClean="0">
                <a:latin typeface="+mn-lt"/>
                <a:cs typeface="Times New Roman" pitchFamily="18" charset="0"/>
              </a:rPr>
              <a:t>bị</a:t>
            </a:r>
            <a:endParaRPr lang="en-US" sz="3000" dirty="0" smtClean="0">
              <a:latin typeface="+mn-lt"/>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vị</a:t>
            </a:r>
            <a:r>
              <a:rPr lang="en-US" sz="2000" dirty="0" smtClean="0">
                <a:cs typeface="Times New Roman" pitchFamily="18" charset="0"/>
              </a:rPr>
              <a:t> </a:t>
            </a:r>
            <a:r>
              <a:rPr lang="en-US" sz="2000" dirty="0" err="1" smtClean="0">
                <a:cs typeface="Times New Roman" pitchFamily="18" charset="0"/>
              </a:rPr>
              <a:t>trí</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bên</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khoang</a:t>
            </a:r>
            <a:r>
              <a:rPr lang="en-US" sz="2000" dirty="0" smtClean="0">
                <a:latin typeface="+mn-lt"/>
                <a:cs typeface="Times New Roman" pitchFamily="18" charset="0"/>
              </a:rPr>
              <a:t> </a:t>
            </a:r>
            <a:r>
              <a:rPr lang="en-US" sz="2000" dirty="0" err="1" smtClean="0">
                <a:latin typeface="+mn-lt"/>
                <a:cs typeface="Times New Roman" pitchFamily="18" charset="0"/>
              </a:rPr>
              <a:t>kín</a:t>
            </a:r>
            <a:r>
              <a:rPr lang="en-US" sz="2000" dirty="0" smtClean="0">
                <a:latin typeface="+mn-lt"/>
                <a:cs typeface="Times New Roman" pitchFamily="18" charset="0"/>
              </a:rPr>
              <a:t> </a:t>
            </a: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cót</a:t>
            </a:r>
            <a:r>
              <a:rPr lang="en-US" sz="2000" dirty="0" smtClean="0">
                <a:latin typeface="+mn-lt"/>
                <a:cs typeface="Times New Roman" pitchFamily="18" charset="0"/>
              </a:rPr>
              <a:t> di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kim</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thi</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cót</a:t>
            </a:r>
            <a:r>
              <a:rPr lang="en-US" sz="2000" dirty="0" smtClean="0">
                <a:latin typeface="+mn-lt"/>
                <a:cs typeface="Times New Roman" pitchFamily="18" charset="0"/>
              </a:rPr>
              <a:t> di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ngược</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khoang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nở</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kim</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thị</a:t>
            </a:r>
            <a:r>
              <a:rPr lang="en-US" sz="2000" dirty="0" smtClean="0">
                <a:latin typeface="+mn-lt"/>
                <a:cs typeface="Times New Roman" pitchFamily="18" charset="0"/>
              </a:rPr>
              <a:t> quay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áp</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5286901" y="3960395"/>
            <a:ext cx="3419952" cy="2353003"/>
          </a:xfrm>
          <a:prstGeom prst="rect">
            <a:avLst/>
          </a:prstGeom>
        </p:spPr>
      </p:pic>
      <p:sp>
        <p:nvSpPr>
          <p:cNvPr id="7" name="Rectangle 6"/>
          <p:cNvSpPr>
            <a:spLocks noChangeArrowheads="1"/>
          </p:cNvSpPr>
          <p:nvPr/>
        </p:nvSpPr>
        <p:spPr bwMode="auto">
          <a:xfrm>
            <a:off x="5523501" y="6397036"/>
            <a:ext cx="2946751"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a:t>
            </a:r>
            <a:r>
              <a:rPr lang="en-US" sz="1600" dirty="0" smtClean="0">
                <a:latin typeface="+mn-lt"/>
                <a:cs typeface="Times New Roman" pitchFamily="18" charset="0"/>
              </a:rPr>
              <a:t>4.6 </a:t>
            </a:r>
            <a:r>
              <a:rPr lang="en-US" sz="1600" dirty="0" err="1" smtClean="0">
                <a:latin typeface="+mn-lt"/>
                <a:cs typeface="Times New Roman" pitchFamily="18" charset="0"/>
              </a:rPr>
              <a:t>Khí</a:t>
            </a:r>
            <a:r>
              <a:rPr lang="en-US" sz="1600" dirty="0" smtClean="0">
                <a:latin typeface="+mn-lt"/>
                <a:cs typeface="Times New Roman" pitchFamily="18" charset="0"/>
              </a:rPr>
              <a:t> </a:t>
            </a:r>
            <a:r>
              <a:rPr lang="en-US" sz="1600" dirty="0" err="1" smtClean="0">
                <a:latin typeface="+mn-lt"/>
                <a:cs typeface="Times New Roman" pitchFamily="18" charset="0"/>
              </a:rPr>
              <a:t>áp</a:t>
            </a:r>
            <a:r>
              <a:rPr lang="en-US" sz="1600" dirty="0" smtClean="0">
                <a:latin typeface="+mn-lt"/>
                <a:cs typeface="Times New Roman" pitchFamily="18" charset="0"/>
              </a:rPr>
              <a:t> </a:t>
            </a:r>
            <a:r>
              <a:rPr lang="en-US" sz="1600" dirty="0" err="1" smtClean="0">
                <a:latin typeface="+mn-lt"/>
                <a:cs typeface="Times New Roman" pitchFamily="18" charset="0"/>
              </a:rPr>
              <a:t>kế</a:t>
            </a:r>
            <a:r>
              <a:rPr lang="en-US" sz="1600" dirty="0" smtClean="0">
                <a:latin typeface="+mn-lt"/>
                <a:cs typeface="Times New Roman" pitchFamily="18" charset="0"/>
              </a:rPr>
              <a:t> </a:t>
            </a:r>
            <a:r>
              <a:rPr lang="en-US" sz="1600" dirty="0" err="1" smtClean="0">
                <a:latin typeface="+mn-lt"/>
                <a:cs typeface="Times New Roman" pitchFamily="18" charset="0"/>
              </a:rPr>
              <a:t>hộp</a:t>
            </a:r>
            <a:endParaRPr lang="en-US" sz="1600" dirty="0">
              <a:latin typeface="+mn-lt"/>
              <a:cs typeface="Times New Roman" pitchFamily="18" charset="0"/>
            </a:endParaRPr>
          </a:p>
        </p:txBody>
      </p:sp>
      <p:sp>
        <p:nvSpPr>
          <p:cNvPr id="8"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458588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Một</a:t>
            </a:r>
            <a:r>
              <a:rPr lang="en-US" sz="2800" dirty="0" smtClean="0">
                <a:latin typeface="+mn-lt"/>
                <a:cs typeface="Times New Roman" pitchFamily="18" charset="0"/>
              </a:rPr>
              <a:t> </a:t>
            </a:r>
            <a:r>
              <a:rPr lang="en-US" sz="2800" dirty="0" err="1" smtClean="0">
                <a:latin typeface="+mn-lt"/>
                <a:cs typeface="Times New Roman" pitchFamily="18" charset="0"/>
              </a:rPr>
              <a:t>số</a:t>
            </a:r>
            <a:r>
              <a:rPr lang="en-US" sz="2800" dirty="0" smtClean="0">
                <a:latin typeface="+mn-lt"/>
                <a:cs typeface="Times New Roman" pitchFamily="18" charset="0"/>
              </a:rPr>
              <a:t> </a:t>
            </a:r>
            <a:r>
              <a:rPr lang="en-US" sz="2800" dirty="0" err="1" smtClean="0">
                <a:latin typeface="+mn-lt"/>
                <a:cs typeface="Times New Roman" pitchFamily="18" charset="0"/>
              </a:rPr>
              <a:t>loại</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quang</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ánh</a:t>
            </a:r>
            <a:r>
              <a:rPr lang="en-US" sz="2000" dirty="0" smtClean="0">
                <a:cs typeface="Times New Roman" pitchFamily="18" charset="0"/>
              </a:rPr>
              <a:t> sang (</a:t>
            </a:r>
            <a:r>
              <a:rPr lang="en-US" sz="2000" dirty="0" err="1" smtClean="0">
                <a:cs typeface="Times New Roman" pitchFamily="18" charset="0"/>
              </a:rPr>
              <a:t>bộ</a:t>
            </a:r>
            <a:r>
              <a:rPr lang="en-US" sz="2000" dirty="0" smtClean="0">
                <a:cs typeface="Times New Roman" pitchFamily="18" charset="0"/>
              </a:rPr>
              <a:t> </a:t>
            </a:r>
            <a:r>
              <a:rPr lang="en-US" sz="2000" dirty="0" err="1" smtClean="0">
                <a:cs typeface="Times New Roman" pitchFamily="18" charset="0"/>
              </a:rPr>
              <a:t>tách</a:t>
            </a:r>
            <a:r>
              <a:rPr lang="en-US" sz="2000" dirty="0" smtClean="0">
                <a:cs typeface="Times New Roman" pitchFamily="18" charset="0"/>
              </a:rPr>
              <a:t> </a:t>
            </a:r>
            <a:r>
              <a:rPr lang="en-US" sz="2000" dirty="0" err="1" smtClean="0">
                <a:cs typeface="Times New Roman" pitchFamily="18" charset="0"/>
              </a:rPr>
              <a:t>sóng</a:t>
            </a:r>
            <a:r>
              <a:rPr lang="en-US" sz="2000" dirty="0" smtClean="0">
                <a:cs typeface="Times New Roman" pitchFamily="18" charset="0"/>
              </a:rPr>
              <a:t> </a:t>
            </a:r>
            <a:r>
              <a:rPr lang="en-US" sz="2000" dirty="0" err="1" smtClean="0">
                <a:cs typeface="Times New Roman" pitchFamily="18" charset="0"/>
              </a:rPr>
              <a:t>quang</a:t>
            </a:r>
            <a:r>
              <a:rPr lang="en-US" sz="2000" dirty="0" smtClean="0">
                <a:cs typeface="Times New Roman" pitchFamily="18" charset="0"/>
              </a:rPr>
              <a:t> – </a:t>
            </a:r>
            <a:r>
              <a:rPr lang="en-US" sz="2000" dirty="0" err="1" smtClean="0">
                <a:cs typeface="Times New Roman" pitchFamily="18" charset="0"/>
              </a:rPr>
              <a:t>photodetector</a:t>
            </a:r>
            <a:r>
              <a:rPr lang="en-US" sz="2000" dirty="0" smtClean="0">
                <a:cs typeface="Times New Roman" pitchFamily="18" charset="0"/>
              </a:rPr>
              <a:t>): </a:t>
            </a:r>
            <a:r>
              <a:rPr lang="en-US" sz="2000" dirty="0" err="1" smtClean="0">
                <a:cs typeface="Times New Roman" pitchFamily="18" charset="0"/>
              </a:rPr>
              <a:t>phát</a:t>
            </a:r>
            <a:r>
              <a:rPr lang="en-US" sz="2000" dirty="0" smtClean="0">
                <a:cs typeface="Times New Roman" pitchFamily="18" charset="0"/>
              </a:rPr>
              <a:t> </a:t>
            </a:r>
            <a:r>
              <a:rPr lang="en-US" sz="2000" dirty="0" err="1" smtClean="0">
                <a:cs typeface="Times New Roman" pitchFamily="18" charset="0"/>
              </a:rPr>
              <a:t>hiện</a:t>
            </a:r>
            <a:r>
              <a:rPr lang="en-US" sz="2000" dirty="0" smtClean="0">
                <a:cs typeface="Times New Roman" pitchFamily="18" charset="0"/>
              </a:rPr>
              <a:t> </a:t>
            </a:r>
            <a:r>
              <a:rPr lang="en-US" sz="2000" dirty="0" err="1" smtClean="0">
                <a:cs typeface="Times New Roman" pitchFamily="18" charset="0"/>
              </a:rPr>
              <a:t>ánh</a:t>
            </a:r>
            <a:r>
              <a:rPr lang="en-US" sz="2000" dirty="0" smtClean="0">
                <a:cs typeface="Times New Roman" pitchFamily="18" charset="0"/>
              </a:rPr>
              <a:t> </a:t>
            </a:r>
            <a:r>
              <a:rPr lang="en-US" sz="2000" dirty="0" err="1" smtClean="0">
                <a:cs typeface="Times New Roman" pitchFamily="18" charset="0"/>
              </a:rPr>
              <a:t>sáng</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điện</a:t>
            </a:r>
            <a:r>
              <a:rPr lang="en-US" sz="2000" dirty="0" smtClean="0">
                <a:cs typeface="Times New Roman" pitchFamily="18" charset="0"/>
              </a:rPr>
              <a:t> </a:t>
            </a:r>
            <a:r>
              <a:rPr lang="en-US" sz="2000" dirty="0" err="1" smtClean="0">
                <a:cs typeface="Times New Roman" pitchFamily="18" charset="0"/>
              </a:rPr>
              <a:t>từ</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cs typeface="Times New Roman" pitchFamily="18" charset="0"/>
              </a:rPr>
              <a:t>Pin </a:t>
            </a:r>
            <a:r>
              <a:rPr lang="en-US" sz="2000" dirty="0" err="1" smtClean="0">
                <a:cs typeface="Times New Roman" pitchFamily="18" charset="0"/>
              </a:rPr>
              <a:t>quang</a:t>
            </a:r>
            <a:r>
              <a:rPr lang="en-US" sz="2000" dirty="0" smtClean="0">
                <a:cs typeface="Times New Roman" pitchFamily="18" charset="0"/>
              </a:rPr>
              <a:t> </a:t>
            </a:r>
            <a:r>
              <a:rPr lang="en-US" sz="2000" dirty="0" err="1" smtClean="0">
                <a:cs typeface="Times New Roman" pitchFamily="18" charset="0"/>
              </a:rPr>
              <a:t>điện</a:t>
            </a:r>
            <a:r>
              <a:rPr lang="en-US" sz="2000" dirty="0" smtClean="0">
                <a:cs typeface="Times New Roman" pitchFamily="18" charset="0"/>
              </a:rPr>
              <a:t> (photocell) hay </a:t>
            </a:r>
            <a:r>
              <a:rPr lang="en-US" sz="2000" dirty="0" err="1" smtClean="0">
                <a:cs typeface="Times New Roman" pitchFamily="18" charset="0"/>
              </a:rPr>
              <a:t>điện</a:t>
            </a:r>
            <a:r>
              <a:rPr lang="en-US" sz="2000" dirty="0" smtClean="0">
                <a:cs typeface="Times New Roman" pitchFamily="18" charset="0"/>
              </a:rPr>
              <a:t> </a:t>
            </a:r>
            <a:r>
              <a:rPr lang="en-US" sz="2000" dirty="0" err="1" smtClean="0">
                <a:cs typeface="Times New Roman" pitchFamily="18" charset="0"/>
              </a:rPr>
              <a:t>trở</a:t>
            </a:r>
            <a:r>
              <a:rPr lang="en-US" sz="2000" dirty="0" smtClean="0">
                <a:cs typeface="Times New Roman" pitchFamily="18" charset="0"/>
              </a:rPr>
              <a:t> </a:t>
            </a:r>
            <a:r>
              <a:rPr lang="en-US" sz="2000" dirty="0" err="1" smtClean="0">
                <a:cs typeface="Times New Roman" pitchFamily="18" charset="0"/>
              </a:rPr>
              <a:t>quang</a:t>
            </a:r>
            <a:r>
              <a:rPr lang="en-US" sz="2000" dirty="0" smtClean="0">
                <a:cs typeface="Times New Roman" pitchFamily="18" charset="0"/>
              </a:rPr>
              <a:t> (</a:t>
            </a:r>
            <a:r>
              <a:rPr lang="en-US" sz="2000" dirty="0" err="1" smtClean="0">
                <a:cs typeface="Times New Roman" pitchFamily="18" charset="0"/>
              </a:rPr>
              <a:t>photoresistor</a:t>
            </a:r>
            <a:r>
              <a:rPr lang="en-US" sz="2000" dirty="0" smtClean="0">
                <a:cs typeface="Times New Roman" pitchFamily="18" charset="0"/>
              </a:rPr>
              <a:t>): </a:t>
            </a:r>
            <a:r>
              <a:rPr lang="en-US" sz="2000" dirty="0" err="1" smtClean="0">
                <a:cs typeface="Times New Roman" pitchFamily="18" charset="0"/>
              </a:rPr>
              <a:t>thiết</a:t>
            </a:r>
            <a:r>
              <a:rPr lang="en-US" sz="2000" dirty="0" smtClean="0">
                <a:cs typeface="Times New Roman" pitchFamily="18" charset="0"/>
              </a:rPr>
              <a:t> </a:t>
            </a:r>
            <a:r>
              <a:rPr lang="en-US" sz="2000" dirty="0" err="1" smtClean="0">
                <a:cs typeface="Times New Roman" pitchFamily="18" charset="0"/>
              </a:rPr>
              <a:t>bị</a:t>
            </a:r>
            <a:r>
              <a:rPr lang="en-US" sz="2000" dirty="0" smtClean="0">
                <a:cs typeface="Times New Roman" pitchFamily="18" charset="0"/>
              </a:rPr>
              <a:t> </a:t>
            </a:r>
            <a:r>
              <a:rPr lang="en-US" sz="2000" dirty="0" err="1" smtClean="0">
                <a:cs typeface="Times New Roman" pitchFamily="18" charset="0"/>
              </a:rPr>
              <a:t>thay</a:t>
            </a:r>
            <a:r>
              <a:rPr lang="en-US" sz="2000" dirty="0" smtClean="0">
                <a:cs typeface="Times New Roman" pitchFamily="18" charset="0"/>
              </a:rPr>
              <a:t> </a:t>
            </a:r>
            <a:r>
              <a:rPr lang="en-US" sz="2000" dirty="0" err="1" smtClean="0">
                <a:cs typeface="Times New Roman" pitchFamily="18" charset="0"/>
              </a:rPr>
              <a:t>đổi</a:t>
            </a:r>
            <a:r>
              <a:rPr lang="en-US" sz="2000" dirty="0" smtClean="0">
                <a:cs typeface="Times New Roman" pitchFamily="18" charset="0"/>
              </a:rPr>
              <a:t> </a:t>
            </a:r>
            <a:r>
              <a:rPr lang="en-US" sz="2000" dirty="0" err="1" smtClean="0">
                <a:cs typeface="Times New Roman" pitchFamily="18" charset="0"/>
              </a:rPr>
              <a:t>điện</a:t>
            </a:r>
            <a:r>
              <a:rPr lang="en-US" sz="2000" dirty="0" smtClean="0">
                <a:cs typeface="Times New Roman" pitchFamily="18" charset="0"/>
              </a:rPr>
              <a:t> </a:t>
            </a:r>
            <a:r>
              <a:rPr lang="en-US" sz="2000" dirty="0" err="1" smtClean="0">
                <a:cs typeface="Times New Roman" pitchFamily="18" charset="0"/>
              </a:rPr>
              <a:t>trở</a:t>
            </a:r>
            <a:r>
              <a:rPr lang="en-US" sz="2000" dirty="0" smtClean="0">
                <a:cs typeface="Times New Roman" pitchFamily="18" charset="0"/>
              </a:rPr>
              <a:t> do </a:t>
            </a:r>
            <a:r>
              <a:rPr lang="en-US" sz="2000" dirty="0" err="1" smtClean="0">
                <a:cs typeface="Times New Roman" pitchFamily="18" charset="0"/>
              </a:rPr>
              <a:t>sự</a:t>
            </a:r>
            <a:r>
              <a:rPr lang="en-US" sz="2000" dirty="0" smtClean="0">
                <a:cs typeface="Times New Roman" pitchFamily="18" charset="0"/>
              </a:rPr>
              <a:t> </a:t>
            </a:r>
            <a:r>
              <a:rPr lang="en-US" sz="2000" dirty="0" err="1" smtClean="0">
                <a:cs typeface="Times New Roman" pitchFamily="18" charset="0"/>
              </a:rPr>
              <a:t>thay</a:t>
            </a:r>
            <a:r>
              <a:rPr lang="en-US" sz="2000" dirty="0" smtClean="0">
                <a:cs typeface="Times New Roman" pitchFamily="18" charset="0"/>
              </a:rPr>
              <a:t> </a:t>
            </a:r>
            <a:r>
              <a:rPr lang="en-US" sz="2000" dirty="0" err="1" smtClean="0">
                <a:cs typeface="Times New Roman" pitchFamily="18" charset="0"/>
              </a:rPr>
              <a:t>đổi</a:t>
            </a:r>
            <a:r>
              <a:rPr lang="en-US" sz="2000" dirty="0" smtClean="0">
                <a:cs typeface="Times New Roman" pitchFamily="18" charset="0"/>
              </a:rPr>
              <a:t> </a:t>
            </a:r>
            <a:r>
              <a:rPr lang="en-US" sz="2000" dirty="0" err="1" smtClean="0">
                <a:cs typeface="Times New Roman" pitchFamily="18" charset="0"/>
              </a:rPr>
              <a:t>cường</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a:t>
            </a:r>
            <a:r>
              <a:rPr lang="en-US" sz="2000" dirty="0" err="1" smtClean="0">
                <a:cs typeface="Times New Roman" pitchFamily="18" charset="0"/>
              </a:rPr>
              <a:t>ánh</a:t>
            </a:r>
            <a:r>
              <a:rPr lang="en-US" sz="2000" dirty="0" smtClean="0">
                <a:cs typeface="Times New Roman" pitchFamily="18" charset="0"/>
              </a:rPr>
              <a:t> </a:t>
            </a:r>
            <a:r>
              <a:rPr lang="en-US" sz="2000" dirty="0" err="1" smtClean="0">
                <a:cs typeface="Times New Roman" pitchFamily="18" charset="0"/>
              </a:rPr>
              <a:t>sáng</a:t>
            </a:r>
            <a:r>
              <a:rPr lang="en-US" sz="2000" dirty="0" smtClean="0">
                <a:cs typeface="Times New Roman" pitchFamily="18" charset="0"/>
              </a:rPr>
              <a:t> </a:t>
            </a:r>
            <a:r>
              <a:rPr lang="en-US" sz="2000" dirty="0" err="1" smtClean="0">
                <a:cs typeface="Times New Roman" pitchFamily="18" charset="0"/>
              </a:rPr>
              <a:t>xung</a:t>
            </a:r>
            <a:r>
              <a:rPr lang="en-US" sz="2000" dirty="0" smtClean="0">
                <a:cs typeface="Times New Roman" pitchFamily="18" charset="0"/>
              </a:rPr>
              <a:t> </a:t>
            </a:r>
            <a:r>
              <a:rPr lang="en-US" sz="2000" dirty="0" err="1" smtClean="0">
                <a:cs typeface="Times New Roman" pitchFamily="18" charset="0"/>
              </a:rPr>
              <a:t>quanh</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hồng</a:t>
            </a:r>
            <a:r>
              <a:rPr lang="en-US" sz="2000" dirty="0" smtClean="0">
                <a:cs typeface="Times New Roman" pitchFamily="18" charset="0"/>
              </a:rPr>
              <a:t> </a:t>
            </a:r>
            <a:r>
              <a:rPr lang="en-US" sz="2000" dirty="0" err="1" smtClean="0">
                <a:cs typeface="Times New Roman" pitchFamily="18" charset="0"/>
              </a:rPr>
              <a:t>ngoại</a:t>
            </a:r>
            <a:r>
              <a:rPr lang="en-US" sz="2000" dirty="0" smtClean="0">
                <a:cs typeface="Times New Roman" pitchFamily="18" charset="0"/>
              </a:rPr>
              <a:t>: </a:t>
            </a:r>
            <a:r>
              <a:rPr lang="en-US" sz="2000" dirty="0" err="1" smtClean="0">
                <a:cs typeface="Times New Roman" pitchFamily="18" charset="0"/>
              </a:rPr>
              <a:t>phát</a:t>
            </a:r>
            <a:r>
              <a:rPr lang="en-US" sz="2000" dirty="0" smtClean="0">
                <a:cs typeface="Times New Roman" pitchFamily="18" charset="0"/>
              </a:rPr>
              <a:t> </a:t>
            </a:r>
            <a:r>
              <a:rPr lang="en-US" sz="2000" dirty="0" err="1" smtClean="0">
                <a:cs typeface="Times New Roman" pitchFamily="18" charset="0"/>
              </a:rPr>
              <a:t>hiện</a:t>
            </a:r>
            <a:r>
              <a:rPr lang="en-US" sz="2000" dirty="0" smtClean="0">
                <a:cs typeface="Times New Roman" pitchFamily="18" charset="0"/>
              </a:rPr>
              <a:t> </a:t>
            </a:r>
            <a:r>
              <a:rPr lang="en-US" sz="2000" dirty="0" err="1" smtClean="0">
                <a:cs typeface="Times New Roman" pitchFamily="18" charset="0"/>
              </a:rPr>
              <a:t>sự</a:t>
            </a:r>
            <a:r>
              <a:rPr lang="en-US" sz="2000" dirty="0" smtClean="0">
                <a:cs typeface="Times New Roman" pitchFamily="18" charset="0"/>
              </a:rPr>
              <a:t> </a:t>
            </a:r>
            <a:r>
              <a:rPr lang="en-US" sz="2000" dirty="0" err="1" smtClean="0">
                <a:cs typeface="Times New Roman" pitchFamily="18" charset="0"/>
              </a:rPr>
              <a:t>phát</a:t>
            </a:r>
            <a:r>
              <a:rPr lang="en-US" sz="2000" dirty="0" smtClean="0">
                <a:cs typeface="Times New Roman" pitchFamily="18" charset="0"/>
              </a:rPr>
              <a:t> </a:t>
            </a:r>
            <a:r>
              <a:rPr lang="en-US" sz="2000" dirty="0" err="1" smtClean="0">
                <a:cs typeface="Times New Roman" pitchFamily="18" charset="0"/>
              </a:rPr>
              <a:t>xạ</a:t>
            </a:r>
            <a:r>
              <a:rPr lang="en-US" sz="2000" dirty="0" smtClean="0">
                <a:cs typeface="Times New Roman" pitchFamily="18" charset="0"/>
              </a:rPr>
              <a:t> </a:t>
            </a:r>
            <a:r>
              <a:rPr lang="en-US" sz="2000" dirty="0" err="1" smtClean="0">
                <a:cs typeface="Times New Roman" pitchFamily="18" charset="0"/>
              </a:rPr>
              <a:t>tia</a:t>
            </a:r>
            <a:r>
              <a:rPr lang="en-US" sz="2000" dirty="0" smtClean="0">
                <a:cs typeface="Times New Roman" pitchFamily="18" charset="0"/>
              </a:rPr>
              <a:t> </a:t>
            </a:r>
            <a:r>
              <a:rPr lang="en-US" sz="2000" dirty="0" err="1" smtClean="0">
                <a:cs typeface="Times New Roman" pitchFamily="18" charset="0"/>
              </a:rPr>
              <a:t>hồng</a:t>
            </a:r>
            <a:r>
              <a:rPr lang="en-US" sz="2000" dirty="0" smtClean="0">
                <a:cs typeface="Times New Roman" pitchFamily="18" charset="0"/>
              </a:rPr>
              <a:t> </a:t>
            </a:r>
            <a:r>
              <a:rPr lang="en-US" sz="2000" dirty="0" err="1" smtClean="0">
                <a:cs typeface="Times New Roman" pitchFamily="18" charset="0"/>
              </a:rPr>
              <a:t>ngoại</a:t>
            </a:r>
            <a:r>
              <a:rPr lang="en-US" sz="2000" dirty="0" smtClean="0">
                <a:cs typeface="Times New Roman" pitchFamily="18" charset="0"/>
              </a:rPr>
              <a:t>.</a:t>
            </a: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903286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a:latin typeface="+mn-lt"/>
                <a:cs typeface="Times New Roman" pitchFamily="18" charset="0"/>
              </a:rPr>
              <a:t>máy</a:t>
            </a:r>
            <a:r>
              <a:rPr lang="en-US" sz="2800" dirty="0">
                <a:latin typeface="+mn-lt"/>
                <a:cs typeface="Times New Roman" pitchFamily="18" charset="0"/>
              </a:rPr>
              <a:t> </a:t>
            </a:r>
            <a:r>
              <a:rPr lang="en-US" sz="2800" dirty="0" err="1">
                <a:latin typeface="+mn-lt"/>
                <a:cs typeface="Times New Roman" pitchFamily="18" charset="0"/>
              </a:rPr>
              <a:t>chủ</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module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Một </a:t>
            </a:r>
            <a:r>
              <a:rPr lang="vi-VN" sz="2000" dirty="0">
                <a:latin typeface="+mn-lt"/>
                <a:cs typeface="Times New Roman" pitchFamily="18" charset="0"/>
              </a:rPr>
              <a:t>mô-đun phần mềm (software module) là một phần tử hoặc thành phần độc lập của phần mềm, thường thực hiện một nhiệm vụ hoặc chức năng cụ thể.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mô-đun phần mềm thường được sử dụng để chia nhỏ một ứng dụng lớn thành các phần nhỏ hơn, dễ quản lý.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Nó </a:t>
            </a:r>
            <a:r>
              <a:rPr lang="vi-VN" sz="2000" dirty="0">
                <a:latin typeface="+mn-lt"/>
                <a:cs typeface="Times New Roman" pitchFamily="18" charset="0"/>
              </a:rPr>
              <a:t>cũng hỗ trợ phát triển đồng thời bởi các nhóm phát triển khác nhau, vì mỗi nhóm có thể làm việc trên các mô-đun riêng biệt mà không ảnh hưởng đến công việc của nhóm khác.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Điều </a:t>
            </a:r>
            <a:r>
              <a:rPr lang="vi-VN" sz="2000" dirty="0">
                <a:latin typeface="+mn-lt"/>
                <a:cs typeface="Times New Roman" pitchFamily="18" charset="0"/>
              </a:rPr>
              <a:t>này giúp tăng tốc quá trình phát triển phần mềm và cải thiện tính độ tin cậy của ứng dụng</a:t>
            </a:r>
            <a:r>
              <a:rPr lang="vi-VN" sz="2000" dirty="0" smtClean="0">
                <a:latin typeface="+mn-lt"/>
                <a:cs typeface="Times New Roman" pitchFamily="18" charset="0"/>
              </a:rPr>
              <a:t>.</a:t>
            </a:r>
            <a:endParaRPr lang="en-US" sz="2000" dirty="0" smtClean="0">
              <a:latin typeface="+mn-lt"/>
              <a:cs typeface="Times New Roman" pitchFamily="18" charset="0"/>
            </a:endParaRPr>
          </a:p>
          <a:p>
            <a:pPr algn="just" eaLnBrk="1" hangingPunct="1">
              <a:spcBef>
                <a:spcPct val="20000"/>
              </a:spcBef>
              <a:buSzPct val="75000"/>
              <a:defRPr/>
            </a:pP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596411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a:latin typeface="+mn-lt"/>
                <a:cs typeface="Times New Roman" pitchFamily="18" charset="0"/>
              </a:rPr>
              <a:t>máy</a:t>
            </a:r>
            <a:r>
              <a:rPr lang="en-US" sz="2800" dirty="0">
                <a:latin typeface="+mn-lt"/>
                <a:cs typeface="Times New Roman" pitchFamily="18" charset="0"/>
              </a:rPr>
              <a:t> </a:t>
            </a:r>
            <a:r>
              <a:rPr lang="en-US" sz="2800" dirty="0" err="1">
                <a:latin typeface="+mn-lt"/>
                <a:cs typeface="Times New Roman" pitchFamily="18" charset="0"/>
              </a:rPr>
              <a:t>chủ</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module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en-US" sz="2000" dirty="0" smtClean="0">
                <a:latin typeface="+mn-lt"/>
                <a:cs typeface="Times New Roman" pitchFamily="18" charset="0"/>
              </a:rPr>
              <a:t>:</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Tính độc lập</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Tính tái sử dụng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Giao tiếp</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Tính dễ dàng kiểm tra và sửa lỗi</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Tính bảo mật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Thiết kế modular</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867205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a:latin typeface="+mn-lt"/>
                <a:cs typeface="Times New Roman" pitchFamily="18" charset="0"/>
              </a:rPr>
              <a:t>máy</a:t>
            </a:r>
            <a:r>
              <a:rPr lang="en-US" sz="2800" dirty="0">
                <a:latin typeface="+mn-lt"/>
                <a:cs typeface="Times New Roman" pitchFamily="18" charset="0"/>
              </a:rPr>
              <a:t> </a:t>
            </a:r>
            <a:r>
              <a:rPr lang="en-US" sz="2800" dirty="0" err="1">
                <a:latin typeface="+mn-lt"/>
                <a:cs typeface="Times New Roman" pitchFamily="18" charset="0"/>
              </a:rPr>
              <a:t>chủ</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module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en-US" sz="2000" dirty="0" smtClean="0">
                <a:latin typeface="+mn-lt"/>
                <a:cs typeface="Times New Roman" pitchFamily="18" charset="0"/>
              </a:rPr>
              <a:t>:</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vi-VN" sz="2000" dirty="0" smtClean="0">
                <a:latin typeface="+mn-lt"/>
                <a:cs typeface="Times New Roman" pitchFamily="18" charset="0"/>
              </a:rPr>
              <a:t>mô </a:t>
            </a:r>
            <a:r>
              <a:rPr lang="vi-VN" sz="2000" dirty="0">
                <a:latin typeface="+mn-lt"/>
                <a:cs typeface="Times New Roman" pitchFamily="18" charset="0"/>
              </a:rPr>
              <a:t>đun phần mềm phổ biến trong mạng cảm biến: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thu thập dữ </a:t>
            </a:r>
            <a:r>
              <a:rPr lang="vi-VN" sz="2000" dirty="0" smtClean="0">
                <a:latin typeface="+mn-lt"/>
                <a:cs typeface="Times New Roman" pitchFamily="18" charset="0"/>
              </a:rPr>
              <a:t>liệu</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xử lý dữ liệu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giao tiếp/ truyền tải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điều khiển/điều khiển mạng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lưu trữ dữ liệu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quản lý năng lượng/ mạng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bảo mật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Mô </a:t>
            </a:r>
            <a:r>
              <a:rPr lang="vi-VN" sz="2000" dirty="0">
                <a:latin typeface="+mn-lt"/>
                <a:cs typeface="Times New Roman" pitchFamily="18" charset="0"/>
              </a:rPr>
              <a:t>đun giao diện người dùng</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26807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smtClean="0">
                <a:latin typeface="+mn-lt"/>
                <a:cs typeface="Times New Roman" pitchFamily="18" charset="0"/>
              </a:rPr>
              <a:t>máy</a:t>
            </a:r>
            <a:r>
              <a:rPr lang="en-US" sz="2800" dirty="0" smtClean="0">
                <a:latin typeface="+mn-lt"/>
                <a:cs typeface="Times New Roman" pitchFamily="18" charset="0"/>
              </a:rPr>
              <a:t> </a:t>
            </a:r>
            <a:r>
              <a:rPr lang="en-US" sz="2800" dirty="0" err="1" smtClean="0">
                <a:latin typeface="+mn-lt"/>
                <a:cs typeface="Times New Roman" pitchFamily="18" charset="0"/>
              </a:rPr>
              <a:t>chủ</a:t>
            </a:r>
            <a:endParaRPr lang="en-US" sz="28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Phần mềm thu thập </a:t>
            </a:r>
            <a:r>
              <a:rPr lang="vi-VN" sz="2000" dirty="0">
                <a:latin typeface="+mn-lt"/>
                <a:cs typeface="Times New Roman" pitchFamily="18" charset="0"/>
              </a:rPr>
              <a:t>dữ liệu và truyền tải dữ liệu từ các nút cảm biến đến máy chủ </a:t>
            </a:r>
            <a:r>
              <a:rPr lang="vi-VN" sz="2000" dirty="0" smtClean="0">
                <a:latin typeface="+mn-lt"/>
                <a:cs typeface="Times New Roman" pitchFamily="18" charset="0"/>
              </a:rPr>
              <a:t>trong </a:t>
            </a:r>
            <a:r>
              <a:rPr lang="vi-VN" sz="2000" dirty="0">
                <a:latin typeface="+mn-lt"/>
                <a:cs typeface="Times New Roman" pitchFamily="18" charset="0"/>
              </a:rPr>
              <a:t>mạng cảm biến thường được gọi là </a:t>
            </a:r>
            <a:r>
              <a:rPr lang="vi-VN" sz="2000" dirty="0" smtClean="0">
                <a:latin typeface="+mn-lt"/>
                <a:cs typeface="Times New Roman" pitchFamily="18" charset="0"/>
              </a:rPr>
              <a:t>"</a:t>
            </a:r>
            <a:r>
              <a:rPr lang="vi-VN" sz="2000" dirty="0">
                <a:latin typeface="+mn-lt"/>
                <a:cs typeface="Times New Roman" pitchFamily="18" charset="0"/>
              </a:rPr>
              <a:t>sensor node software".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Phần </a:t>
            </a:r>
            <a:r>
              <a:rPr lang="vi-VN" sz="2000" dirty="0">
                <a:latin typeface="+mn-lt"/>
                <a:cs typeface="Times New Roman" pitchFamily="18" charset="0"/>
              </a:rPr>
              <a:t>mềm này cung cấp giao diện giữa cảm biến và hệ thống truyền thông, cho phép thu thập, xử lý và truyền dữ liệu.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vi-VN" sz="2000" dirty="0" smtClean="0">
                <a:latin typeface="+mn-lt"/>
                <a:cs typeface="Times New Roman" pitchFamily="18" charset="0"/>
              </a:rPr>
              <a:t>số </a:t>
            </a:r>
            <a:r>
              <a:rPr lang="vi-VN" sz="2000" dirty="0">
                <a:latin typeface="+mn-lt"/>
                <a:cs typeface="Times New Roman" pitchFamily="18" charset="0"/>
              </a:rPr>
              <a:t>phần mềm phổ biến được sử </a:t>
            </a:r>
            <a:r>
              <a:rPr lang="vi-VN" sz="2000" dirty="0" smtClean="0">
                <a:latin typeface="+mn-lt"/>
                <a:cs typeface="Times New Roman" pitchFamily="18" charset="0"/>
              </a:rPr>
              <a:t>dụng: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Contiki </a:t>
            </a:r>
            <a:r>
              <a:rPr lang="vi-VN" sz="2000" dirty="0" smtClean="0">
                <a:latin typeface="+mn-lt"/>
                <a:cs typeface="Times New Roman" pitchFamily="18" charset="0"/>
              </a:rPr>
              <a:t>OS</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TinyOS</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RIOT</a:t>
            </a:r>
            <a:endParaRPr lang="en-US" sz="2000" dirty="0">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51700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smtClean="0">
                <a:latin typeface="+mn-lt"/>
                <a:cs typeface="Times New Roman" pitchFamily="18" charset="0"/>
              </a:rPr>
              <a:t>máy</a:t>
            </a:r>
            <a:r>
              <a:rPr lang="en-US" sz="2800" dirty="0" smtClean="0">
                <a:latin typeface="+mn-lt"/>
                <a:cs typeface="Times New Roman" pitchFamily="18" charset="0"/>
              </a:rPr>
              <a:t> </a:t>
            </a:r>
            <a:r>
              <a:rPr lang="en-US" sz="2800" dirty="0" err="1" smtClean="0">
                <a:latin typeface="+mn-lt"/>
                <a:cs typeface="Times New Roman" pitchFamily="18" charset="0"/>
              </a:rPr>
              <a:t>chủ</a:t>
            </a:r>
            <a:endParaRPr lang="en-US" sz="28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Arduino</a:t>
            </a:r>
            <a:r>
              <a:rPr lang="vi-VN" sz="2000" dirty="0">
                <a:latin typeface="+mn-lt"/>
                <a:cs typeface="Times New Roman" pitchFamily="18" charset="0"/>
              </a:rPr>
              <a:t>: Arduino là một nền tảng phát triển phổ biến cho các ứng dụng nhúng, bao gồm mạng cảm biến. Có các biến thể của Arduino chạy trên nhiều loại vi điều khiển và có thể sử dụng cho việc thu thập và truyền dữ liệu.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PlatformIO</a:t>
            </a:r>
            <a:r>
              <a:rPr lang="vi-VN" sz="2000" dirty="0">
                <a:latin typeface="+mn-lt"/>
                <a:cs typeface="Times New Roman" pitchFamily="18" charset="0"/>
              </a:rPr>
              <a:t>: PlatformIO là một môi trường phát triển tích hợp cho việc phát triển ứng dụng mạng cảm biến trên nhiều nền tảng vi điều khiển, bao gồm Arduino, ESP8266, ESP32 và nhiều nền tảng khác.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Node-RED</a:t>
            </a:r>
            <a:r>
              <a:rPr lang="vi-VN" sz="2000" dirty="0">
                <a:latin typeface="+mn-lt"/>
                <a:cs typeface="Times New Roman" pitchFamily="18" charset="0"/>
              </a:rPr>
              <a:t>: Node-RED là một công cụ lập trình IoT trực quan và dựa trên trình duyệt. Nó có thể được sử dụng để kết nối các nút cảm biến với máy chủ hoặc các dịch vụ trực tuyến một cách dễ dàng.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1209934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thu</a:t>
            </a:r>
            <a:r>
              <a:rPr lang="en-US" sz="2800" dirty="0">
                <a:latin typeface="+mn-lt"/>
                <a:cs typeface="Times New Roman" pitchFamily="18" charset="0"/>
              </a:rPr>
              <a:t> </a:t>
            </a:r>
            <a:r>
              <a:rPr lang="en-US" sz="2800" dirty="0" err="1">
                <a:latin typeface="+mn-lt"/>
                <a:cs typeface="Times New Roman" pitchFamily="18" charset="0"/>
              </a:rPr>
              <a:t>thập</a:t>
            </a:r>
            <a:r>
              <a:rPr lang="en-US" sz="2800" dirty="0">
                <a:latin typeface="+mn-lt"/>
                <a:cs typeface="Times New Roman" pitchFamily="18" charset="0"/>
              </a:rPr>
              <a:t> </a:t>
            </a:r>
            <a:r>
              <a:rPr lang="en-US" sz="2800" dirty="0" err="1">
                <a:latin typeface="+mn-lt"/>
                <a:cs typeface="Times New Roman" pitchFamily="18" charset="0"/>
              </a:rPr>
              <a:t>và</a:t>
            </a:r>
            <a:r>
              <a:rPr lang="en-US" sz="2800" dirty="0">
                <a:latin typeface="+mn-lt"/>
                <a:cs typeface="Times New Roman" pitchFamily="18" charset="0"/>
              </a:rPr>
              <a:t> </a:t>
            </a:r>
            <a:r>
              <a:rPr lang="en-US" sz="2800" dirty="0" err="1">
                <a:latin typeface="+mn-lt"/>
                <a:cs typeface="Times New Roman" pitchFamily="18" charset="0"/>
              </a:rPr>
              <a:t>truyền</a:t>
            </a:r>
            <a:r>
              <a:rPr lang="en-US" sz="2800" dirty="0">
                <a:latin typeface="+mn-lt"/>
                <a:cs typeface="Times New Roman" pitchFamily="18" charset="0"/>
              </a:rPr>
              <a:t> </a:t>
            </a:r>
            <a:r>
              <a:rPr lang="en-US" sz="2800" dirty="0" err="1" smtClean="0">
                <a:latin typeface="+mn-lt"/>
                <a:cs typeface="Times New Roman" pitchFamily="18" charset="0"/>
              </a:rPr>
              <a:t>tải</a:t>
            </a:r>
            <a:r>
              <a:rPr lang="en-US" sz="2800" dirty="0" smtClean="0">
                <a:latin typeface="+mn-lt"/>
                <a:cs typeface="Times New Roman" pitchFamily="18" charset="0"/>
              </a:rPr>
              <a:t> </a:t>
            </a:r>
            <a:r>
              <a:rPr lang="en-US" sz="2800" dirty="0" err="1" smtClean="0">
                <a:latin typeface="+mn-lt"/>
                <a:cs typeface="Times New Roman" pitchFamily="18" charset="0"/>
              </a:rPr>
              <a:t>dữ</a:t>
            </a:r>
            <a:r>
              <a:rPr lang="en-US" sz="2800" dirty="0" smtClean="0">
                <a:latin typeface="+mn-lt"/>
                <a:cs typeface="Times New Roman" pitchFamily="18" charset="0"/>
              </a:rPr>
              <a:t> </a:t>
            </a:r>
            <a:r>
              <a:rPr lang="en-US" sz="2800" dirty="0" err="1">
                <a:latin typeface="+mn-lt"/>
                <a:cs typeface="Times New Roman" pitchFamily="18" charset="0"/>
              </a:rPr>
              <a:t>liệu</a:t>
            </a:r>
            <a:r>
              <a:rPr lang="en-US" sz="2800" dirty="0">
                <a:latin typeface="+mn-lt"/>
                <a:cs typeface="Times New Roman" pitchFamily="18" charset="0"/>
              </a:rPr>
              <a:t> </a:t>
            </a:r>
            <a:r>
              <a:rPr lang="en-US" sz="2800" dirty="0" err="1">
                <a:latin typeface="+mn-lt"/>
                <a:cs typeface="Times New Roman" pitchFamily="18" charset="0"/>
              </a:rPr>
              <a:t>về</a:t>
            </a:r>
            <a:r>
              <a:rPr lang="en-US" sz="2800" dirty="0">
                <a:latin typeface="+mn-lt"/>
                <a:cs typeface="Times New Roman" pitchFamily="18" charset="0"/>
              </a:rPr>
              <a:t> </a:t>
            </a:r>
            <a:r>
              <a:rPr lang="en-US" sz="2800" dirty="0" err="1" smtClean="0">
                <a:latin typeface="+mn-lt"/>
                <a:cs typeface="Times New Roman" pitchFamily="18" charset="0"/>
              </a:rPr>
              <a:t>máy</a:t>
            </a:r>
            <a:r>
              <a:rPr lang="en-US" sz="2800" dirty="0" smtClean="0">
                <a:latin typeface="+mn-lt"/>
                <a:cs typeface="Times New Roman" pitchFamily="18" charset="0"/>
              </a:rPr>
              <a:t> </a:t>
            </a:r>
            <a:r>
              <a:rPr lang="en-US" sz="2800" dirty="0" err="1" smtClean="0">
                <a:latin typeface="+mn-lt"/>
                <a:cs typeface="Times New Roman" pitchFamily="18" charset="0"/>
              </a:rPr>
              <a:t>chủ</a:t>
            </a:r>
            <a:endParaRPr lang="en-US" sz="28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a:cs typeface="Times New Roman" pitchFamily="18" charset="0"/>
              </a:rPr>
              <a:t>MQTT (Message Queuing Telemetry Transport): MQTT là một giao thức truyền thông nhẹ và đáng tin cậy, thường được sử dụng để truyền dữ liệu từ các nút cảm biến đến máy chủ.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Apache </a:t>
            </a:r>
            <a:r>
              <a:rPr lang="vi-VN" sz="2000" dirty="0">
                <a:latin typeface="+mn-lt"/>
                <a:cs typeface="Times New Roman" pitchFamily="18" charset="0"/>
              </a:rPr>
              <a:t>Kafka: Apache Kafka là một hệ thống xử lý luồng dữ liệu mạnh mẽ, thích hợp cho việc thu thập và truyền dữ liệu từ nhiều nguồn cảm biến đến máy chủ và các dịch vụ khác. </a:t>
            </a:r>
            <a:endParaRPr lang="en-US" sz="2000" dirty="0" smtClean="0">
              <a:latin typeface="+mn-lt"/>
              <a:cs typeface="Times New Roman" pitchFamily="18" charset="0"/>
            </a:endParaRPr>
          </a:p>
          <a:p>
            <a:pPr marL="342900" indent="-342900" algn="just" eaLnBrk="1" hangingPunct="1">
              <a:spcBef>
                <a:spcPct val="20000"/>
              </a:spcBef>
              <a:buSzPct val="75000"/>
              <a:buFont typeface="Symbol" panose="05050102010706020507" pitchFamily="18" charset="2"/>
              <a:buChar char="Þ"/>
              <a:defRPr/>
            </a:pPr>
            <a:r>
              <a:rPr lang="vi-VN" sz="2000" dirty="0" smtClean="0">
                <a:latin typeface="+mn-lt"/>
                <a:cs typeface="Times New Roman" pitchFamily="18" charset="0"/>
              </a:rPr>
              <a:t>Lựa </a:t>
            </a:r>
            <a:r>
              <a:rPr lang="vi-VN" sz="2000" dirty="0">
                <a:latin typeface="+mn-lt"/>
                <a:cs typeface="Times New Roman" pitchFamily="18" charset="0"/>
              </a:rPr>
              <a:t>chọn phần mềm phụ thuộc vào yêu cầu cụ thể của dự án mạng cảm biến, nền tảng phần cứng, giao thức truyền thông, và cách bạn muốn xử lý và truyền dữ liệu</a:t>
            </a:r>
            <a:r>
              <a:rPr lang="vi-VN" sz="2000" dirty="0" smtClean="0">
                <a:latin typeface="+mn-lt"/>
                <a:cs typeface="Times New Roman" pitchFamily="18" charset="0"/>
              </a:rPr>
              <a:t>.</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428531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điều</a:t>
            </a:r>
            <a:r>
              <a:rPr lang="en-US" sz="2800" dirty="0">
                <a:latin typeface="+mn-lt"/>
                <a:cs typeface="Times New Roman" pitchFamily="18" charset="0"/>
              </a:rPr>
              <a:t> </a:t>
            </a:r>
            <a:r>
              <a:rPr lang="en-US" sz="2800" dirty="0" err="1">
                <a:latin typeface="+mn-lt"/>
                <a:cs typeface="Times New Roman" pitchFamily="18" charset="0"/>
              </a:rPr>
              <a:t>khiển</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bị</a:t>
            </a:r>
            <a:endParaRPr lang="en-US" sz="28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Phần mềm điều khiển thiết bị trong mạng cảm biến thường được gọi là "Phần mềm điều khiển cảm biến" (Sensor Control Software). </a:t>
            </a:r>
            <a:r>
              <a:rPr lang="en-US" sz="2000" dirty="0" smtClean="0">
                <a:latin typeface="+mn-lt"/>
                <a:cs typeface="Times New Roman" pitchFamily="18" charset="0"/>
              </a:rPr>
              <a:t>Cho </a:t>
            </a:r>
            <a:r>
              <a:rPr lang="vi-VN" sz="2000" dirty="0" smtClean="0">
                <a:latin typeface="+mn-lt"/>
                <a:cs typeface="Times New Roman" pitchFamily="18" charset="0"/>
              </a:rPr>
              <a:t>phép </a:t>
            </a:r>
            <a:r>
              <a:rPr lang="vi-VN" sz="2000" dirty="0">
                <a:latin typeface="+mn-lt"/>
                <a:cs typeface="Times New Roman" pitchFamily="18" charset="0"/>
              </a:rPr>
              <a:t>người quản lý hoặc người sử dụng kiểm soát hoạt động của các nút cảm biến và thực hiện các nhiệm vụ cụ thể.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vi-VN" sz="2000" dirty="0" smtClean="0">
                <a:latin typeface="+mn-lt"/>
                <a:cs typeface="Times New Roman" pitchFamily="18" charset="0"/>
              </a:rPr>
              <a:t>số </a:t>
            </a:r>
            <a:r>
              <a:rPr lang="vi-VN" sz="2000" dirty="0">
                <a:latin typeface="+mn-lt"/>
                <a:cs typeface="Times New Roman" pitchFamily="18" charset="0"/>
              </a:rPr>
              <a:t>phần mềm phổ biến được sử dụng để điều khiển thiết bị trong mạng cảm biến: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Contiki </a:t>
            </a:r>
            <a:r>
              <a:rPr lang="vi-VN" sz="2000" dirty="0">
                <a:latin typeface="+mn-lt"/>
                <a:cs typeface="Times New Roman" pitchFamily="18" charset="0"/>
              </a:rPr>
              <a:t>OS: Contiki không chỉ là một hệ điều hành cho mạng cảm biến mà còn cung cấp các thư viện và công cụ để phát triển phần mềm điều khiển cảm biến. Bạn có thể sử dụng Contiki để lập trình các nút cảm biến và thiết lập các chức năng kiểm soát.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Arduino</a:t>
            </a:r>
            <a:r>
              <a:rPr lang="vi-VN" sz="2000" dirty="0">
                <a:latin typeface="+mn-lt"/>
                <a:cs typeface="Times New Roman" pitchFamily="18" charset="0"/>
              </a:rPr>
              <a:t>: Arduino cung cấp một môi trường phát triển đơn giản và dễ sử dụng cho việc điều khiển các thiết bị trong mạng cảm biến. Bạn có thể sử dụng Arduino IDE để viết mã kiểm soát cho các nút cảm biến dựa trên các bo mạch Arduino. </a:t>
            </a:r>
            <a:endParaRPr lang="en-US" sz="2000" dirty="0" smtClean="0">
              <a:latin typeface="+mn-lt"/>
              <a:cs typeface="Times New Roman" pitchFamily="18" charset="0"/>
            </a:endParaRPr>
          </a:p>
          <a:p>
            <a:pPr algn="just" eaLnBrk="1" hangingPunct="1">
              <a:spcBef>
                <a:spcPct val="20000"/>
              </a:spcBef>
              <a:buSzPct val="75000"/>
              <a:defRPr/>
            </a:pP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209303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điều</a:t>
            </a:r>
            <a:r>
              <a:rPr lang="en-US" sz="2800" dirty="0">
                <a:latin typeface="+mn-lt"/>
                <a:cs typeface="Times New Roman" pitchFamily="18" charset="0"/>
              </a:rPr>
              <a:t> </a:t>
            </a:r>
            <a:r>
              <a:rPr lang="en-US" sz="2800" dirty="0" err="1">
                <a:latin typeface="+mn-lt"/>
                <a:cs typeface="Times New Roman" pitchFamily="18" charset="0"/>
              </a:rPr>
              <a:t>khiển</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bị</a:t>
            </a:r>
            <a:endParaRPr lang="en-US" sz="28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PlatformIO</a:t>
            </a:r>
            <a:r>
              <a:rPr lang="vi-VN" sz="2000" dirty="0">
                <a:latin typeface="+mn-lt"/>
                <a:cs typeface="Times New Roman" pitchFamily="18" charset="0"/>
              </a:rPr>
              <a:t>: PlatformIO là một môi trường phát triển tích hợp hỗ trợ nhiều nền tảng vi điều khiển và bo mạch nhúng, bao gồm Arduino. Nó cho phép bạn viết và nạp mã kiểm soát vào các nút cảm biến một cách dễ dàng.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LabVIEW</a:t>
            </a:r>
            <a:r>
              <a:rPr lang="vi-VN" sz="2000" dirty="0">
                <a:latin typeface="+mn-lt"/>
                <a:cs typeface="Times New Roman" pitchFamily="18" charset="0"/>
              </a:rPr>
              <a:t>: LabVIEW là một môi trường lập trình đồ họa thường được sử dụng trong ứng dụng điều khiển và giám sát. Bạn có thể sử dụng LabVIEW để phát triển giao diện điều khiển cho các thiết bị trong mạng cảm biến.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Python</a:t>
            </a:r>
            <a:r>
              <a:rPr lang="vi-VN" sz="2000" dirty="0">
                <a:latin typeface="+mn-lt"/>
                <a:cs typeface="Times New Roman" pitchFamily="18" charset="0"/>
              </a:rPr>
              <a:t>: Python là một ngôn ngữ lập trình mạnh mẽ và đa dụng, có nhiều thư viện hỗ trợ cho việc điều khiển các thiết bị. Bạn có thể sử dụng Python để viết phần mềm điều khiển cảm biến và giao tiếp với chúng.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Node-RED</a:t>
            </a:r>
            <a:r>
              <a:rPr lang="vi-VN" sz="2000" dirty="0">
                <a:latin typeface="+mn-lt"/>
                <a:cs typeface="Times New Roman" pitchFamily="18" charset="0"/>
              </a:rPr>
              <a:t>: Node-RED là một công cụ trực quan giúp bạn xây dựng luồng làm việc và giao diện điều khiển cho các thiết bị trong mạng cảm biến.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95196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Tổng</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cứng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4.1).</a:t>
            </a:r>
          </a:p>
        </p:txBody>
      </p:sp>
      <p:pic>
        <p:nvPicPr>
          <p:cNvPr id="5" name="Picture 4"/>
          <p:cNvPicPr>
            <a:picLocks noChangeAspect="1"/>
          </p:cNvPicPr>
          <p:nvPr/>
        </p:nvPicPr>
        <p:blipFill>
          <a:blip r:embed="rId2"/>
          <a:stretch>
            <a:fillRect/>
          </a:stretch>
        </p:blipFill>
        <p:spPr>
          <a:xfrm>
            <a:off x="1404753" y="3014370"/>
            <a:ext cx="6286500" cy="3234030"/>
          </a:xfrm>
          <a:prstGeom prst="rect">
            <a:avLst/>
          </a:prstGeom>
        </p:spPr>
      </p:pic>
      <p:sp>
        <p:nvSpPr>
          <p:cNvPr id="6" name="Rectangle 5"/>
          <p:cNvSpPr>
            <a:spLocks noChangeArrowheads="1"/>
          </p:cNvSpPr>
          <p:nvPr/>
        </p:nvSpPr>
        <p:spPr bwMode="auto">
          <a:xfrm>
            <a:off x="2309997" y="63970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4.1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6275268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Xây</a:t>
            </a:r>
            <a:r>
              <a:rPr lang="en-US" sz="2800" dirty="0" smtClean="0">
                <a:latin typeface="+mn-lt"/>
                <a:cs typeface="Times New Roman" pitchFamily="18" charset="0"/>
              </a:rPr>
              <a:t> </a:t>
            </a:r>
            <a:r>
              <a:rPr lang="en-US" sz="2800" dirty="0" err="1">
                <a:latin typeface="+mn-lt"/>
                <a:cs typeface="Times New Roman" pitchFamily="18" charset="0"/>
              </a:rPr>
              <a:t>dựng</a:t>
            </a:r>
            <a:r>
              <a:rPr lang="en-US" sz="2800" dirty="0">
                <a:latin typeface="+mn-lt"/>
                <a:cs typeface="Times New Roman" pitchFamily="18" charset="0"/>
              </a:rPr>
              <a:t> module </a:t>
            </a:r>
            <a:r>
              <a:rPr lang="en-US" sz="2800" dirty="0" err="1">
                <a:latin typeface="+mn-lt"/>
                <a:cs typeface="Times New Roman" pitchFamily="18" charset="0"/>
              </a:rPr>
              <a:t>phần</a:t>
            </a:r>
            <a:r>
              <a:rPr lang="en-US" sz="2800" dirty="0">
                <a:latin typeface="+mn-lt"/>
                <a:cs typeface="Times New Roman" pitchFamily="18" charset="0"/>
              </a:rPr>
              <a:t> </a:t>
            </a:r>
            <a:r>
              <a:rPr lang="en-US" sz="2800" dirty="0" err="1">
                <a:latin typeface="+mn-lt"/>
                <a:cs typeface="Times New Roman" pitchFamily="18" charset="0"/>
              </a:rPr>
              <a:t>mềm</a:t>
            </a:r>
            <a:r>
              <a:rPr lang="en-US" sz="2800" dirty="0">
                <a:latin typeface="+mn-lt"/>
                <a:cs typeface="Times New Roman" pitchFamily="18" charset="0"/>
              </a:rPr>
              <a:t> </a:t>
            </a:r>
            <a:r>
              <a:rPr lang="en-US" sz="2800" dirty="0" err="1">
                <a:latin typeface="+mn-lt"/>
                <a:cs typeface="Times New Roman" pitchFamily="18" charset="0"/>
              </a:rPr>
              <a:t>điều</a:t>
            </a:r>
            <a:r>
              <a:rPr lang="en-US" sz="2800" dirty="0">
                <a:latin typeface="+mn-lt"/>
                <a:cs typeface="Times New Roman" pitchFamily="18" charset="0"/>
              </a:rPr>
              <a:t> </a:t>
            </a:r>
            <a:r>
              <a:rPr lang="en-US" sz="2800" dirty="0" err="1">
                <a:latin typeface="+mn-lt"/>
                <a:cs typeface="Times New Roman" pitchFamily="18" charset="0"/>
              </a:rPr>
              <a:t>khiển</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bị</a:t>
            </a:r>
            <a:endParaRPr lang="en-US" sz="28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ROS </a:t>
            </a:r>
            <a:r>
              <a:rPr lang="vi-VN" sz="2000" dirty="0">
                <a:latin typeface="+mn-lt"/>
                <a:cs typeface="Times New Roman" pitchFamily="18" charset="0"/>
              </a:rPr>
              <a:t>(Robot Operating System): ROS là một hệ thống phát triển phần mềm mã nguồn mở dành cho robot và các ứng dụng nhúng. Nó cung cấp khả năng kiểm soát và tương tác với các thiết bị trong mạng cảm biến.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Lựa </a:t>
            </a:r>
            <a:r>
              <a:rPr lang="vi-VN" sz="2000" dirty="0">
                <a:latin typeface="+mn-lt"/>
                <a:cs typeface="Times New Roman" pitchFamily="18" charset="0"/>
              </a:rPr>
              <a:t>chọn phần mềm điều khiển thiết bị phụ thuộc vào yêu cầu cụ thể của dự án và khả năng kỹ thuật.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Đối </a:t>
            </a:r>
            <a:r>
              <a:rPr lang="vi-VN" sz="2000" dirty="0">
                <a:latin typeface="+mn-lt"/>
                <a:cs typeface="Times New Roman" pitchFamily="18" charset="0"/>
              </a:rPr>
              <a:t>với mạng cảm biến, việc quản lý và kiểm soát các thiết bị là một phần quan trọng để đảm bảo hoạt động hiệu quả và đáng tin cậy của mạng.</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106496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6"/>
              <a:defRPr/>
            </a:pP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luận</a:t>
            </a:r>
            <a:r>
              <a:rPr lang="en-US" sz="2800" dirty="0" smtClean="0">
                <a:latin typeface="+mn-lt"/>
                <a:cs typeface="Times New Roman" pitchFamily="18" charset="0"/>
              </a:rPr>
              <a:t> </a:t>
            </a:r>
            <a:r>
              <a:rPr lang="en-US" sz="2800" dirty="0" err="1" smtClean="0">
                <a:latin typeface="+mn-lt"/>
                <a:cs typeface="Times New Roman" pitchFamily="18" charset="0"/>
              </a:rPr>
              <a:t>chương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a:latin typeface="+mn-lt"/>
                <a:cs typeface="Times New Roman" pitchFamily="18" charset="0"/>
              </a:rPr>
              <a:t>Các thành phần phần cứng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Các </a:t>
            </a:r>
            <a:r>
              <a:rPr lang="vi-VN" sz="2000" dirty="0">
                <a:latin typeface="+mn-lt"/>
                <a:cs typeface="Times New Roman" pitchFamily="18" charset="0"/>
              </a:rPr>
              <a:t>hệ điều hành và môi trường thực </a:t>
            </a:r>
            <a:r>
              <a:rPr lang="vi-VN" sz="2000" dirty="0" smtClean="0">
                <a:latin typeface="+mn-lt"/>
                <a:cs typeface="Times New Roman" pitchFamily="18" charset="0"/>
              </a:rPr>
              <a:t>hiện</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Một </a:t>
            </a:r>
            <a:r>
              <a:rPr lang="vi-VN" sz="2000" dirty="0">
                <a:latin typeface="+mn-lt"/>
                <a:cs typeface="Times New Roman" pitchFamily="18" charset="0"/>
              </a:rPr>
              <a:t>số loại cảm biến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Xây </a:t>
            </a:r>
            <a:r>
              <a:rPr lang="vi-VN" sz="2000" dirty="0">
                <a:latin typeface="+mn-lt"/>
                <a:cs typeface="Times New Roman" pitchFamily="18" charset="0"/>
              </a:rPr>
              <a:t>dựng module phần mềm thu thập và truyền tài dữ liệu về máy chủ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Xây </a:t>
            </a:r>
            <a:r>
              <a:rPr lang="vi-VN" sz="2000" dirty="0">
                <a:latin typeface="+mn-lt"/>
                <a:cs typeface="Times New Roman" pitchFamily="18" charset="0"/>
              </a:rPr>
              <a:t>dựng module phần mềm điều khiển thiết </a:t>
            </a:r>
            <a:r>
              <a:rPr lang="vi-VN" sz="2000" dirty="0" smtClean="0">
                <a:latin typeface="+mn-lt"/>
                <a:cs typeface="Times New Roman" pitchFamily="18" charset="0"/>
              </a:rPr>
              <a:t>bị</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556894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algn="ctr" eaLnBrk="1" hangingPunct="1">
              <a:spcBef>
                <a:spcPct val="20000"/>
              </a:spcBef>
              <a:buSzPct val="75000"/>
              <a:defRPr/>
            </a:pPr>
            <a:endParaRPr lang="en-US" sz="4000" dirty="0">
              <a:latin typeface="+mn-lt"/>
              <a:cs typeface="Times New Roman" pitchFamily="18" charset="0"/>
            </a:endParaRPr>
          </a:p>
          <a:p>
            <a:pPr algn="ctr" eaLnBrk="1" hangingPunct="1">
              <a:spcBef>
                <a:spcPct val="20000"/>
              </a:spcBef>
              <a:buSzPct val="75000"/>
              <a:defRPr/>
            </a:pPr>
            <a:endParaRPr lang="en-US" sz="4000" dirty="0" smtClean="0">
              <a:latin typeface="+mn-lt"/>
              <a:cs typeface="Times New Roman" pitchFamily="18" charset="0"/>
            </a:endParaRPr>
          </a:p>
          <a:p>
            <a:pPr algn="ctr" eaLnBrk="1" hangingPunct="1">
              <a:spcBef>
                <a:spcPct val="20000"/>
              </a:spcBef>
              <a:buSzPct val="75000"/>
              <a:defRPr/>
            </a:pPr>
            <a:endParaRPr lang="en-US" sz="4000" dirty="0">
              <a:latin typeface="+mn-lt"/>
              <a:cs typeface="Times New Roman" pitchFamily="18" charset="0"/>
            </a:endParaRPr>
          </a:p>
        </p:txBody>
      </p:sp>
      <p:sp>
        <p:nvSpPr>
          <p:cNvPr id="2" name="Rectangle 1"/>
          <p:cNvSpPr/>
          <p:nvPr/>
        </p:nvSpPr>
        <p:spPr>
          <a:xfrm>
            <a:off x="0" y="3048000"/>
            <a:ext cx="9144001" cy="923330"/>
          </a:xfrm>
          <a:prstGeom prst="rect">
            <a:avLst/>
          </a:prstGeom>
          <a:noFill/>
        </p:spPr>
        <p:txBody>
          <a:bodyPr wrap="square" lIns="91440" tIns="45720" rIns="91440" bIns="45720">
            <a:spAutoFit/>
          </a:bodyPr>
          <a:lstStyle/>
          <a:p>
            <a:pPr algn="ctr"/>
            <a:r>
              <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MINI TEST – </a:t>
            </a:r>
            <a:r>
              <a:rPr lang="en-US" sz="5400" b="1" dirty="0" smtClean="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FOURTH TIME </a:t>
            </a:r>
            <a:endPar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45916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Tổng</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cứng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cứng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4.2).</a:t>
            </a:r>
          </a:p>
        </p:txBody>
      </p:sp>
      <p:sp>
        <p:nvSpPr>
          <p:cNvPr id="6" name="Rectangle 5"/>
          <p:cNvSpPr>
            <a:spLocks noChangeArrowheads="1"/>
          </p:cNvSpPr>
          <p:nvPr/>
        </p:nvSpPr>
        <p:spPr bwMode="auto">
          <a:xfrm>
            <a:off x="2031298" y="6324600"/>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1066395" y="3094532"/>
            <a:ext cx="7011208" cy="291749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885384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p>
          <a:p>
            <a:pPr marL="342900" indent="-3429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X</a:t>
            </a:r>
            <a:r>
              <a:rPr lang="en-US" sz="2000" dirty="0" err="1" smtClean="0">
                <a:latin typeface="+mn-lt"/>
                <a:cs typeface="Times New Roman" pitchFamily="18" charset="0"/>
              </a:rPr>
              <a:t>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nhị</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vi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vi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FPGA </a:t>
            </a:r>
            <a:r>
              <a:rPr lang="en-US" sz="2000" dirty="0" err="1" smtClean="0">
                <a:latin typeface="+mn-lt"/>
                <a:cs typeface="Times New Roman" pitchFamily="18" charset="0"/>
              </a:rPr>
              <a:t>và</a:t>
            </a:r>
            <a:r>
              <a:rPr lang="en-US" sz="2000" dirty="0" smtClean="0">
                <a:latin typeface="+mn-lt"/>
                <a:cs typeface="Times New Roman" pitchFamily="18" charset="0"/>
              </a:rPr>
              <a:t> ASIC.</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Thu </a:t>
            </a:r>
            <a:r>
              <a:rPr lang="en-US" sz="2000" dirty="0" err="1" smtClean="0">
                <a:latin typeface="+mn-lt"/>
                <a:cs typeface="Times New Roman" pitchFamily="18" charset="0"/>
              </a:rPr>
              <a:t>thập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lệu</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vi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chấp</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4062597" y="639703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954365" y="4165097"/>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1557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Sắp</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chương</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(CPU)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linh</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FPGA (Field Programmable Gate Arrays) </a:t>
            </a:r>
            <a:r>
              <a:rPr lang="en-US" sz="2000" dirty="0" err="1" smtClean="0">
                <a:latin typeface="+mn-lt"/>
                <a:cs typeface="Times New Roman" pitchFamily="18" charset="0"/>
              </a:rPr>
              <a:t>hoặc</a:t>
            </a:r>
            <a:r>
              <a:rPr lang="en-US" sz="2000" dirty="0" smtClean="0">
                <a:latin typeface="+mn-lt"/>
                <a:cs typeface="Times New Roman" pitchFamily="18" charset="0"/>
              </a:rPr>
              <a:t> ASIC (Application Specific Integrated Circuits).</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3810000" y="612022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497165" y="3896226"/>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816557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chương</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RAM: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đọc</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ROM/EEROM/FLASH: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chương</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FLASH: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RAM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đủ</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RAM </a:t>
            </a:r>
            <a:r>
              <a:rPr lang="en-US" sz="2000" dirty="0" err="1" smtClean="0">
                <a:latin typeface="+mn-lt"/>
                <a:cs typeface="Times New Roman" pitchFamily="18" charset="0"/>
              </a:rPr>
              <a:t>tạm</a:t>
            </a:r>
            <a:r>
              <a:rPr lang="en-US" sz="2000" dirty="0" smtClean="0">
                <a:latin typeface="+mn-lt"/>
                <a:cs typeface="Times New Roman" pitchFamily="18" charset="0"/>
              </a:rPr>
              <a:t> </a:t>
            </a:r>
            <a:r>
              <a:rPr lang="en-US" sz="2000" dirty="0" err="1" smtClean="0">
                <a:latin typeface="+mn-lt"/>
                <a:cs typeface="Times New Roman" pitchFamily="18" charset="0"/>
              </a:rPr>
              <a:t>ngừng</a:t>
            </a:r>
            <a:r>
              <a:rPr lang="en-US" sz="2000" dirty="0" smtClean="0">
                <a:latin typeface="+mn-lt"/>
                <a:cs typeface="Times New Roman" pitchFamily="18" charset="0"/>
              </a:rPr>
              <a:t> 1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Kích</a:t>
            </a:r>
            <a:r>
              <a:rPr lang="en-US" sz="2000" dirty="0">
                <a:cs typeface="Times New Roman" pitchFamily="18" charset="0"/>
              </a:rPr>
              <a:t> </a:t>
            </a:r>
            <a:r>
              <a:rPr lang="en-US" sz="2000" dirty="0" err="1">
                <a:cs typeface="Times New Roman" pitchFamily="18" charset="0"/>
              </a:rPr>
              <a:t>thước</a:t>
            </a:r>
            <a:r>
              <a:rPr lang="en-US" sz="2000" dirty="0">
                <a:cs typeface="Times New Roman" pitchFamily="18" charset="0"/>
              </a:rPr>
              <a:t> </a:t>
            </a:r>
            <a:r>
              <a:rPr lang="en-US" sz="2000" dirty="0" err="1">
                <a:cs typeface="Times New Roman" pitchFamily="18" charset="0"/>
              </a:rPr>
              <a:t>bộ</a:t>
            </a:r>
            <a:r>
              <a:rPr lang="en-US" sz="2000" dirty="0">
                <a:cs typeface="Times New Roman" pitchFamily="18" charset="0"/>
              </a:rPr>
              <a:t> </a:t>
            </a:r>
            <a:r>
              <a:rPr lang="en-US" sz="2000" dirty="0" err="1">
                <a:cs typeface="Times New Roman" pitchFamily="18" charset="0"/>
              </a:rPr>
              <a:t>nhớ</a:t>
            </a:r>
            <a:r>
              <a:rPr lang="en-US" sz="2000" dirty="0">
                <a:cs typeface="Times New Roman" pitchFamily="18" charset="0"/>
              </a:rPr>
              <a:t> (RAM) </a:t>
            </a:r>
            <a:r>
              <a:rPr lang="en-US" sz="2000" dirty="0" err="1">
                <a:cs typeface="Times New Roman" pitchFamily="18" charset="0"/>
              </a:rPr>
              <a:t>quyết</a:t>
            </a:r>
            <a:r>
              <a:rPr lang="en-US" sz="2000" dirty="0">
                <a:cs typeface="Times New Roman" pitchFamily="18" charset="0"/>
              </a:rPr>
              <a:t> </a:t>
            </a: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giá</a:t>
            </a:r>
            <a:r>
              <a:rPr lang="en-US" sz="2000" dirty="0">
                <a:cs typeface="Times New Roman" pitchFamily="18" charset="0"/>
              </a:rPr>
              <a:t> </a:t>
            </a:r>
            <a:r>
              <a:rPr lang="en-US" sz="2000" dirty="0" err="1">
                <a:cs typeface="Times New Roman" pitchFamily="18" charset="0"/>
              </a:rPr>
              <a:t>thành</a:t>
            </a:r>
            <a:r>
              <a:rPr lang="en-US" sz="2000" dirty="0">
                <a:cs typeface="Times New Roman" pitchFamily="18" charset="0"/>
              </a:rPr>
              <a:t> </a:t>
            </a:r>
            <a:r>
              <a:rPr lang="en-US" sz="2000" dirty="0" err="1">
                <a:cs typeface="Times New Roman" pitchFamily="18" charset="0"/>
              </a:rPr>
              <a:t>sản</a:t>
            </a:r>
            <a:r>
              <a:rPr lang="en-US" sz="2000" dirty="0">
                <a:cs typeface="Times New Roman" pitchFamily="18" charset="0"/>
              </a:rPr>
              <a:t> </a:t>
            </a:r>
            <a:r>
              <a:rPr lang="en-US" sz="2000" dirty="0" err="1">
                <a:cs typeface="Times New Roman" pitchFamily="18" charset="0"/>
              </a:rPr>
              <a:t>xuất</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mức</a:t>
            </a:r>
            <a:r>
              <a:rPr lang="en-US" sz="2000" dirty="0">
                <a:cs typeface="Times New Roman" pitchFamily="18" charset="0"/>
              </a:rPr>
              <a:t> </a:t>
            </a:r>
            <a:r>
              <a:rPr lang="en-US" sz="2000" dirty="0" err="1">
                <a:cs typeface="Times New Roman" pitchFamily="18" charset="0"/>
              </a:rPr>
              <a:t>tiêu</a:t>
            </a:r>
            <a:r>
              <a:rPr lang="en-US" sz="2000" dirty="0">
                <a:cs typeface="Times New Roman" pitchFamily="18" charset="0"/>
              </a:rPr>
              <a:t> </a:t>
            </a:r>
            <a:r>
              <a:rPr lang="en-US" sz="2000" dirty="0" err="1">
                <a:cs typeface="Times New Roman" pitchFamily="18" charset="0"/>
              </a:rPr>
              <a:t>thụ</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Tuy</a:t>
            </a:r>
            <a:r>
              <a:rPr lang="en-US" sz="2000" dirty="0">
                <a:cs typeface="Times New Roman" pitchFamily="18" charset="0"/>
              </a:rPr>
              <a:t> </a:t>
            </a:r>
            <a:r>
              <a:rPr lang="en-US" sz="2000" dirty="0" err="1">
                <a:cs typeface="Times New Roman" pitchFamily="18" charset="0"/>
              </a:rPr>
              <a:t>nhiên</a:t>
            </a:r>
            <a:r>
              <a:rPr lang="en-US" sz="2000" dirty="0">
                <a:cs typeface="Times New Roman" pitchFamily="18" charset="0"/>
              </a:rPr>
              <a:t> </a:t>
            </a:r>
            <a:r>
              <a:rPr lang="en-US" sz="2000" dirty="0" err="1">
                <a:cs typeface="Times New Roman" pitchFamily="18" charset="0"/>
              </a:rPr>
              <a:t>yêu</a:t>
            </a:r>
            <a:r>
              <a:rPr lang="en-US" sz="2000" dirty="0">
                <a:cs typeface="Times New Roman" pitchFamily="18" charset="0"/>
              </a:rPr>
              <a:t> </a:t>
            </a:r>
            <a:r>
              <a:rPr lang="en-US" sz="2000" dirty="0" err="1">
                <a:cs typeface="Times New Roman" pitchFamily="18" charset="0"/>
              </a:rPr>
              <a:t>cầu</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bộ</a:t>
            </a:r>
            <a:r>
              <a:rPr lang="en-US" sz="2000" dirty="0">
                <a:cs typeface="Times New Roman" pitchFamily="18" charset="0"/>
              </a:rPr>
              <a:t> </a:t>
            </a:r>
            <a:r>
              <a:rPr lang="en-US" sz="2000" dirty="0" err="1">
                <a:cs typeface="Times New Roman" pitchFamily="18" charset="0"/>
              </a:rPr>
              <a:t>nhớ</a:t>
            </a:r>
            <a:r>
              <a:rPr lang="en-US" sz="2000" dirty="0">
                <a:cs typeface="Times New Roman" pitchFamily="18" charset="0"/>
              </a:rPr>
              <a:t> </a:t>
            </a:r>
            <a:r>
              <a:rPr lang="en-US" sz="2000" dirty="0" err="1">
                <a:cs typeface="Times New Roman" pitchFamily="18" charset="0"/>
              </a:rPr>
              <a:t>phụ</a:t>
            </a:r>
            <a:r>
              <a:rPr lang="en-US" sz="2000" dirty="0">
                <a:cs typeface="Times New Roman" pitchFamily="18" charset="0"/>
              </a:rPr>
              <a:t> </a:t>
            </a:r>
            <a:r>
              <a:rPr lang="en-US" sz="2000" dirty="0" err="1" smtClean="0">
                <a:cs typeface="Times New Roman" pitchFamily="18" charset="0"/>
              </a:rPr>
              <a:t>thuộc</a:t>
            </a:r>
            <a:r>
              <a:rPr lang="en-US" sz="2000" dirty="0" smtClean="0">
                <a:cs typeface="Times New Roman" pitchFamily="18" charset="0"/>
              </a:rPr>
              <a:t> </a:t>
            </a:r>
            <a:r>
              <a:rPr lang="en-US" sz="2000" dirty="0" err="1">
                <a:cs typeface="Times New Roman" pitchFamily="18" charset="0"/>
              </a:rPr>
              <a:t>nhiều</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ứng</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liên</a:t>
            </a:r>
            <a:r>
              <a:rPr lang="en-US" sz="2000" dirty="0">
                <a:cs typeface="Times New Roman" pitchFamily="18" charset="0"/>
              </a:rPr>
              <a:t> </a:t>
            </a:r>
            <a:r>
              <a:rPr lang="en-US" sz="2000" dirty="0" err="1">
                <a:cs typeface="Times New Roman" pitchFamily="18" charset="0"/>
              </a:rPr>
              <a:t>quan</a:t>
            </a:r>
            <a:r>
              <a:rPr lang="en-US" sz="2000" dirty="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4062597" y="6549436"/>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4253452" y="4569914"/>
            <a:ext cx="4814348" cy="2003339"/>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96116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smtClean="0">
                <a:latin typeface="+mn-lt"/>
                <a:cs typeface="Times New Roman" pitchFamily="18" charset="0"/>
              </a:rPr>
              <a:t>thành</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phần</a:t>
            </a:r>
            <a:r>
              <a:rPr lang="en-US" sz="2800" dirty="0" smtClean="0">
                <a:latin typeface="+mn-lt"/>
                <a:cs typeface="Times New Roman" pitchFamily="18" charset="0"/>
              </a:rPr>
              <a:t> </a:t>
            </a:r>
            <a:r>
              <a:rPr lang="en-US" sz="2800" dirty="0" err="1" smtClean="0">
                <a:latin typeface="+mn-lt"/>
                <a:cs typeface="Times New Roman" pitchFamily="18" charset="0"/>
              </a:rPr>
              <a:t>cứng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qua </a:t>
            </a:r>
            <a:r>
              <a:rPr lang="en-US" sz="2000" dirty="0" err="1" smtClean="0">
                <a:latin typeface="+mn-lt"/>
                <a:cs typeface="Times New Roman" pitchFamily="18" charset="0"/>
              </a:rPr>
              <a:t>kênh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 </a:t>
            </a:r>
            <a:r>
              <a:rPr lang="en-US" sz="2000" dirty="0" err="1" smtClean="0">
                <a:latin typeface="+mn-lt"/>
                <a:cs typeface="Times New Roman" pitchFamily="18" charset="0"/>
              </a:rPr>
              <a:t>Lựa</a:t>
            </a:r>
            <a:r>
              <a:rPr lang="en-US" sz="2000" dirty="0" smtClean="0">
                <a:latin typeface="+mn-lt"/>
                <a:cs typeface="Times New Roman" pitchFamily="18" charset="0"/>
              </a:rPr>
              <a:t> </a:t>
            </a:r>
            <a:r>
              <a:rPr lang="en-US" sz="2000" dirty="0" err="1" smtClean="0">
                <a:latin typeface="+mn-lt"/>
                <a:cs typeface="Times New Roman" pitchFamily="18" charset="0"/>
              </a:rPr>
              <a:t>chọn</a:t>
            </a:r>
            <a:r>
              <a:rPr lang="en-US" sz="2000" dirty="0" smtClean="0">
                <a:latin typeface="+mn-lt"/>
                <a:cs typeface="Times New Roman" pitchFamily="18" charset="0"/>
              </a:rPr>
              <a:t> MT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RF,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quang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a:t>
            </a:r>
            <a:r>
              <a:rPr lang="en-US" sz="2000" dirty="0" err="1" smtClean="0">
                <a:latin typeface="+mn-lt"/>
                <a:cs typeface="Times New Roman" pitchFamily="18" charset="0"/>
              </a:rPr>
              <a:t>siêu</a:t>
            </a:r>
            <a:r>
              <a:rPr lang="en-US" sz="2000" dirty="0" smtClean="0">
                <a:latin typeface="+mn-lt"/>
                <a:cs typeface="Times New Roman" pitchFamily="18" charset="0"/>
              </a:rPr>
              <a:t> </a:t>
            </a:r>
            <a:r>
              <a:rPr lang="en-US" sz="2000" dirty="0" err="1" smtClean="0">
                <a:latin typeface="+mn-lt"/>
                <a:cs typeface="Times New Roman" pitchFamily="18" charset="0"/>
              </a:rPr>
              <a:t>âm</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RF </a:t>
            </a:r>
            <a:r>
              <a:rPr lang="en-US" sz="2000" dirty="0" err="1" smtClean="0">
                <a:latin typeface="+mn-lt"/>
                <a:cs typeface="Times New Roman" pitchFamily="18" charset="0"/>
              </a:rPr>
              <a:t>thích</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hầu</a:t>
            </a:r>
            <a:r>
              <a:rPr lang="en-US" sz="2000" dirty="0" smtClean="0">
                <a:latin typeface="+mn-lt"/>
                <a:cs typeface="Times New Roman" pitchFamily="18" charset="0"/>
              </a:rPr>
              <a:t> </a:t>
            </a:r>
            <a:r>
              <a:rPr lang="en-US" sz="2000" dirty="0" err="1" smtClean="0">
                <a:latin typeface="+mn-lt"/>
                <a:cs typeface="Times New Roman" pitchFamily="18" charset="0"/>
              </a:rPr>
              <a:t>hết</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WSN.</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RF: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tộ</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dải</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 </a:t>
            </a:r>
            <a:r>
              <a:rPr lang="en-US" sz="2000" dirty="0" err="1" smtClean="0">
                <a:latin typeface="+mn-lt"/>
                <a:cs typeface="Times New Roman" pitchFamily="18" charset="0"/>
              </a:rPr>
              <a:t>tỷ</a:t>
            </a:r>
            <a:r>
              <a:rPr lang="en-US" sz="2000" dirty="0" smtClean="0">
                <a:latin typeface="+mn-lt"/>
                <a:cs typeface="Times New Roman" pitchFamily="18" charset="0"/>
              </a:rPr>
              <a:t> </a:t>
            </a:r>
            <a:r>
              <a:rPr lang="en-US" sz="2000" dirty="0" err="1" smtClean="0">
                <a:latin typeface="+mn-lt"/>
                <a:cs typeface="Times New Roman" pitchFamily="18" charset="0"/>
              </a:rPr>
              <a:t>lệ</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chấp</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ở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NL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nhìn</a:t>
            </a:r>
            <a:r>
              <a:rPr lang="en-US" sz="2000" dirty="0" smtClean="0">
                <a:latin typeface="+mn-lt"/>
                <a:cs typeface="Times New Roman" pitchFamily="18" charset="0"/>
              </a:rPr>
              <a:t> </a:t>
            </a:r>
            <a:r>
              <a:rPr lang="en-US" sz="2000" dirty="0" err="1" smtClean="0">
                <a:latin typeface="+mn-lt"/>
                <a:cs typeface="Times New Roman" pitchFamily="18" charset="0"/>
              </a:rPr>
              <a:t>thẳng</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Tx</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Rx.</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lạc</a:t>
            </a:r>
            <a:r>
              <a:rPr lang="en-US" sz="2000" dirty="0" smtClean="0">
                <a:latin typeface="+mn-lt"/>
                <a:cs typeface="Times New Roman" pitchFamily="18" charset="0"/>
              </a:rPr>
              <a:t>: 433MHz – 2,4GHz.</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6" name="Rectangle 5"/>
          <p:cNvSpPr>
            <a:spLocks noChangeArrowheads="1"/>
          </p:cNvSpPr>
          <p:nvPr/>
        </p:nvSpPr>
        <p:spPr bwMode="auto">
          <a:xfrm>
            <a:off x="3898232" y="6172200"/>
            <a:ext cx="5081403"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4.2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cứng</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3790000" y="3932321"/>
            <a:ext cx="5189635" cy="2159503"/>
          </a:xfrm>
          <a:prstGeom prst="rect">
            <a:avLst/>
          </a:prstGeom>
        </p:spPr>
      </p:pic>
      <p:sp>
        <p:nvSpPr>
          <p:cNvPr id="7"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mj-lt"/>
              </a:rPr>
              <a:t>CHƯƠNG </a:t>
            </a:r>
            <a:r>
              <a:rPr lang="en-US" sz="2400" b="1" dirty="0" smtClean="0">
                <a:solidFill>
                  <a:schemeClr val="bg2"/>
                </a:solidFill>
                <a:effectLst>
                  <a:outerShdw blurRad="38100" dist="38100" dir="2700000" algn="tl">
                    <a:srgbClr val="C0C0C0"/>
                  </a:outerShdw>
                </a:effectLst>
                <a:latin typeface="+mj-lt"/>
              </a:rPr>
              <a:t>4 </a:t>
            </a:r>
            <a:r>
              <a:rPr lang="en-US" sz="2400" b="1" dirty="0">
                <a:solidFill>
                  <a:schemeClr val="bg2"/>
                </a:solidFill>
                <a:effectLst>
                  <a:outerShdw blurRad="38100" dist="38100" dir="2700000" algn="tl">
                    <a:srgbClr val="C0C0C0"/>
                  </a:outerShdw>
                </a:effectLst>
                <a:latin typeface="+mj-lt"/>
              </a:rPr>
              <a:t>– </a:t>
            </a:r>
            <a:r>
              <a:rPr lang="en-US" sz="2400" b="1" dirty="0" smtClean="0">
                <a:solidFill>
                  <a:schemeClr val="bg2"/>
                </a:solidFill>
                <a:effectLst>
                  <a:outerShdw blurRad="38100" dist="38100" dir="2700000" algn="tl">
                    <a:srgbClr val="C0C0C0"/>
                  </a:outerShdw>
                </a:effectLst>
                <a:latin typeface="+mj-lt"/>
              </a:rPr>
              <a:t>KIẾN TRÚC NÚT ĐƠN VÀ XÂY DỰNG PHẦN MỀM HOẠT ĐỘNG TRÊN NÚT ĐƠN</a:t>
            </a:r>
            <a:endParaRPr lang="en-US" sz="24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8762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35556</TotalTime>
  <Words>5048</Words>
  <Application>Microsoft Office PowerPoint</Application>
  <PresentationFormat>On-screen Show (4:3)</PresentationFormat>
  <Paragraphs>351</Paragraphs>
  <Slides>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Black</vt:lpstr>
      <vt:lpstr>Symbol</vt:lpstr>
      <vt:lpstr>Times New Roman</vt:lpstr>
      <vt:lpstr>Wingdings</vt: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Microsoft account</cp:lastModifiedBy>
  <cp:revision>874</cp:revision>
  <dcterms:created xsi:type="dcterms:W3CDTF">2004-08-26T02:35:59Z</dcterms:created>
  <dcterms:modified xsi:type="dcterms:W3CDTF">2023-09-15T10:27:30Z</dcterms:modified>
</cp:coreProperties>
</file>