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387" r:id="rId2"/>
    <p:sldId id="413" r:id="rId3"/>
    <p:sldId id="316" r:id="rId4"/>
    <p:sldId id="444" r:id="rId5"/>
    <p:sldId id="461" r:id="rId6"/>
    <p:sldId id="463" r:id="rId7"/>
    <p:sldId id="462" r:id="rId8"/>
    <p:sldId id="464" r:id="rId9"/>
    <p:sldId id="418" r:id="rId10"/>
    <p:sldId id="465" r:id="rId11"/>
    <p:sldId id="466" r:id="rId12"/>
    <p:sldId id="431" r:id="rId13"/>
    <p:sldId id="469" r:id="rId14"/>
    <p:sldId id="470" r:id="rId15"/>
    <p:sldId id="471" r:id="rId16"/>
    <p:sldId id="421" r:id="rId17"/>
    <p:sldId id="472" r:id="rId18"/>
    <p:sldId id="473" r:id="rId19"/>
    <p:sldId id="474" r:id="rId20"/>
    <p:sldId id="458" r:id="rId21"/>
    <p:sldId id="460" r:id="rId2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99"/>
    <a:srgbClr val="66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62" autoAdjust="0"/>
  </p:normalViewPr>
  <p:slideViewPr>
    <p:cSldViewPr>
      <p:cViewPr varScale="1">
        <p:scale>
          <a:sx n="104" d="100"/>
          <a:sy n="104" d="100"/>
        </p:scale>
        <p:origin x="1794"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D9A5BDD-F2E3-4FF6-A9B2-F2BA0EFD87E6}" type="datetimeFigureOut">
              <a:rPr lang="en-US" smtClean="0"/>
              <a:pPr/>
              <a:t>9/15/2023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37CE0AD-1617-436C-A029-28580F89C6F7}" type="slidenum">
              <a:rPr lang="en-US" smtClean="0"/>
              <a:pPr/>
              <a:t>‹#›</a:t>
            </a:fld>
            <a:endParaRPr lang="en-US"/>
          </a:p>
        </p:txBody>
      </p:sp>
    </p:spTree>
    <p:extLst>
      <p:ext uri="{BB962C8B-B14F-4D97-AF65-F5344CB8AC3E}">
        <p14:creationId xmlns:p14="http://schemas.microsoft.com/office/powerpoint/2010/main" val="1330833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52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53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charset="0"/>
              </a:defRPr>
            </a:lvl1pPr>
          </a:lstStyle>
          <a:p>
            <a:pPr>
              <a:defRPr/>
            </a:pPr>
            <a:fld id="{837FF45A-B02B-4A27-8D5F-459F77A6A5AF}" type="slidenum">
              <a:rPr lang="en-US"/>
              <a:pPr>
                <a:defRPr/>
              </a:pPr>
              <a:t>‹#›</a:t>
            </a:fld>
            <a:endParaRPr lang="en-US"/>
          </a:p>
        </p:txBody>
      </p:sp>
    </p:spTree>
    <p:extLst>
      <p:ext uri="{BB962C8B-B14F-4D97-AF65-F5344CB8AC3E}">
        <p14:creationId xmlns:p14="http://schemas.microsoft.com/office/powerpoint/2010/main" val="975155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a:t>
            </a:fld>
            <a:endParaRPr lang="en-US"/>
          </a:p>
        </p:txBody>
      </p:sp>
    </p:spTree>
    <p:extLst>
      <p:ext uri="{BB962C8B-B14F-4D97-AF65-F5344CB8AC3E}">
        <p14:creationId xmlns:p14="http://schemas.microsoft.com/office/powerpoint/2010/main" val="2998949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532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32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4"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5D0AAC0D-32E4-4307-8126-50E5C0AB04F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8845CAF-8B5C-4AA5-B824-A0E49693B7E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A912C43-E928-4B01-914D-D1EF85A967A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6425468-205D-461A-AC8A-931753EF2EB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8FEA588-C9A7-4810-A727-61C4BB3DC95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EDBBDA1-DCF2-4D0B-A319-1F8D3A9647C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D22A066B-1274-4F91-811B-333A86F395BA}"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06F0D775-ADEF-44BD-99D4-0565E7640321}"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407F54B9-0176-49FC-B0A4-6EECA29B07C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2E0CD03-D353-480C-BBE2-90C24C0A083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A4D1DBC-6DFC-4C8F-82E6-D97E6BE6EE8E}"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5222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B2FB42D3-BBEE-421D-BAAA-98221B223D2C}" type="slidenum">
              <a:rPr lang="en-US"/>
              <a:pPr>
                <a:defRPr/>
              </a:pPr>
              <a:t>‹#›</a:t>
            </a:fld>
            <a:endParaRPr lang="en-US"/>
          </a:p>
        </p:txBody>
      </p:sp>
      <p:grpSp>
        <p:nvGrpSpPr>
          <p:cNvPr id="4100" name="Group 4"/>
          <p:cNvGrpSpPr>
            <a:grpSpLocks/>
          </p:cNvGrpSpPr>
          <p:nvPr/>
        </p:nvGrpSpPr>
        <p:grpSpPr bwMode="auto">
          <a:xfrm>
            <a:off x="0" y="0"/>
            <a:ext cx="9144000" cy="546100"/>
            <a:chOff x="0" y="0"/>
            <a:chExt cx="5760" cy="344"/>
          </a:xfrm>
        </p:grpSpPr>
        <p:sp>
          <p:nvSpPr>
            <p:cNvPr id="522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5223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5223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223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5223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223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4101"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224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0" y="1066800"/>
            <a:ext cx="9144000" cy="719138"/>
          </a:xfrm>
          <a:prstGeom prst="rect">
            <a:avLst/>
          </a:prstGeom>
          <a:solidFill>
            <a:schemeClr val="hlink"/>
          </a:solidFill>
          <a:ln w="9525">
            <a:noFill/>
            <a:miter lim="800000"/>
            <a:headEnd/>
            <a:tailEnd/>
          </a:ln>
          <a:effectLst/>
        </p:spPr>
        <p:txBody>
          <a:bodyPr wrap="none" anchor="ctr"/>
          <a:lstStyle/>
          <a:p>
            <a:endParaRPr lang="en-US"/>
          </a:p>
        </p:txBody>
      </p:sp>
      <p:sp>
        <p:nvSpPr>
          <p:cNvPr id="80899" name="Rectangle 3"/>
          <p:cNvSpPr>
            <a:spLocks noChangeArrowheads="1"/>
          </p:cNvSpPr>
          <p:nvPr/>
        </p:nvSpPr>
        <p:spPr bwMode="ltGray">
          <a:xfrm>
            <a:off x="0" y="3962400"/>
            <a:ext cx="9144000" cy="719138"/>
          </a:xfrm>
          <a:prstGeom prst="rect">
            <a:avLst/>
          </a:prstGeom>
          <a:solidFill>
            <a:schemeClr val="hlink"/>
          </a:solidFill>
          <a:ln w="9525">
            <a:noFill/>
            <a:miter lim="800000"/>
            <a:headEnd/>
            <a:tailEnd/>
          </a:ln>
          <a:effectLst/>
        </p:spPr>
        <p:txBody>
          <a:bodyPr wrap="none" anchor="ctr"/>
          <a:lstStyle/>
          <a:p>
            <a:endParaRPr lang="en-US"/>
          </a:p>
        </p:txBody>
      </p:sp>
      <p:sp>
        <p:nvSpPr>
          <p:cNvPr id="80900" name="Oval 4"/>
          <p:cNvSpPr>
            <a:spLocks noChangeArrowheads="1"/>
          </p:cNvSpPr>
          <p:nvPr/>
        </p:nvSpPr>
        <p:spPr bwMode="gray">
          <a:xfrm>
            <a:off x="4191000" y="2667000"/>
            <a:ext cx="1223963" cy="1223963"/>
          </a:xfrm>
          <a:prstGeom prst="ellipse">
            <a:avLst/>
          </a:prstGeom>
          <a:solidFill>
            <a:srgbClr val="1BABE5">
              <a:alpha val="10001"/>
            </a:srgbClr>
          </a:solidFill>
          <a:ln w="9525">
            <a:noFill/>
            <a:round/>
            <a:headEnd/>
            <a:tailEnd/>
          </a:ln>
          <a:effectLst/>
        </p:spPr>
        <p:txBody>
          <a:bodyPr wrap="none" anchor="ctr"/>
          <a:lstStyle/>
          <a:p>
            <a:endParaRPr lang="en-US"/>
          </a:p>
        </p:txBody>
      </p:sp>
      <p:pic>
        <p:nvPicPr>
          <p:cNvPr id="80901" name="Picture 5"/>
          <p:cNvPicPr>
            <a:picLocks noChangeAspect="1" noChangeArrowheads="1"/>
          </p:cNvPicPr>
          <p:nvPr/>
        </p:nvPicPr>
        <p:blipFill>
          <a:blip r:embed="rId3" cstate="print"/>
          <a:srcRect/>
          <a:stretch>
            <a:fillRect/>
          </a:stretch>
        </p:blipFill>
        <p:spPr bwMode="auto">
          <a:xfrm>
            <a:off x="152400" y="0"/>
            <a:ext cx="914400" cy="1003300"/>
          </a:xfrm>
          <a:prstGeom prst="rect">
            <a:avLst/>
          </a:prstGeom>
          <a:noFill/>
          <a:ln w="9525">
            <a:noFill/>
            <a:miter lim="800000"/>
            <a:headEnd/>
            <a:tailEnd/>
          </a:ln>
        </p:spPr>
      </p:pic>
      <p:grpSp>
        <p:nvGrpSpPr>
          <p:cNvPr id="80902" name="Group 6"/>
          <p:cNvGrpSpPr>
            <a:grpSpLocks/>
          </p:cNvGrpSpPr>
          <p:nvPr/>
        </p:nvGrpSpPr>
        <p:grpSpPr bwMode="auto">
          <a:xfrm>
            <a:off x="52388" y="1004888"/>
            <a:ext cx="3529012" cy="3671887"/>
            <a:chOff x="612" y="1026"/>
            <a:chExt cx="2223" cy="2313"/>
          </a:xfrm>
        </p:grpSpPr>
        <p:sp>
          <p:nvSpPr>
            <p:cNvPr id="80903" name="Oval 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pic>
          <p:nvPicPr>
            <p:cNvPr id="80904" name="Picture 8" descr="HV_toancanh"/>
            <p:cNvPicPr>
              <a:picLocks noChangeAspect="1" noChangeArrowheads="1"/>
            </p:cNvPicPr>
            <p:nvPr/>
          </p:nvPicPr>
          <p:blipFill>
            <a:blip r:embed="rId4" cstate="print"/>
            <a:srcRect/>
            <a:stretch>
              <a:fillRect/>
            </a:stretch>
          </p:blipFill>
          <p:spPr bwMode="auto">
            <a:xfrm>
              <a:off x="816" y="1530"/>
              <a:ext cx="1776" cy="1350"/>
            </a:xfrm>
            <a:prstGeom prst="rect">
              <a:avLst/>
            </a:prstGeom>
            <a:noFill/>
          </p:spPr>
        </p:pic>
      </p:grpSp>
      <p:sp>
        <p:nvSpPr>
          <p:cNvPr id="80905" name="Text Box 9"/>
          <p:cNvSpPr txBox="1">
            <a:spLocks noChangeArrowheads="1"/>
          </p:cNvSpPr>
          <p:nvPr/>
        </p:nvSpPr>
        <p:spPr bwMode="auto">
          <a:xfrm>
            <a:off x="2362200" y="128826"/>
            <a:ext cx="6324600" cy="861774"/>
          </a:xfrm>
          <a:prstGeom prst="rect">
            <a:avLst/>
          </a:prstGeom>
          <a:noFill/>
          <a:ln w="9525">
            <a:noFill/>
            <a:miter lim="800000"/>
            <a:headEnd/>
            <a:tailEnd/>
          </a:ln>
          <a:effectLst/>
        </p:spPr>
        <p:txBody>
          <a:bodyPr>
            <a:spAutoFit/>
          </a:bodyPr>
          <a:lstStyle/>
          <a:p>
            <a:pPr algn="ctr" eaLnBrk="1" hangingPunct="1">
              <a:spcBef>
                <a:spcPct val="50000"/>
              </a:spcBef>
            </a:pPr>
            <a:r>
              <a:rPr lang="en-US" sz="2000" b="1" dirty="0">
                <a:solidFill>
                  <a:schemeClr val="tx2"/>
                </a:solidFill>
              </a:rPr>
              <a:t> HỌC VIỆN CÔNG NGHỆ BƯU CHÍNH VIỄN </a:t>
            </a:r>
            <a:r>
              <a:rPr lang="en-US" sz="2000" b="1" dirty="0" smtClean="0">
                <a:solidFill>
                  <a:schemeClr val="tx2"/>
                </a:solidFill>
              </a:rPr>
              <a:t>THÔNG</a:t>
            </a:r>
          </a:p>
          <a:p>
            <a:pPr algn="ctr" eaLnBrk="1" hangingPunct="1">
              <a:spcBef>
                <a:spcPct val="50000"/>
              </a:spcBef>
            </a:pPr>
            <a:r>
              <a:rPr lang="en-US" sz="2000" b="1" dirty="0" smtClean="0">
                <a:solidFill>
                  <a:schemeClr val="tx2"/>
                </a:solidFill>
              </a:rPr>
              <a:t>KHOA KỸ THUẬT ĐIỆN TỬ I </a:t>
            </a:r>
            <a:endParaRPr lang="en-US" sz="2000" b="1" dirty="0">
              <a:solidFill>
                <a:schemeClr val="tx2"/>
              </a:solidFill>
            </a:endParaRPr>
          </a:p>
        </p:txBody>
      </p:sp>
      <p:sp>
        <p:nvSpPr>
          <p:cNvPr id="80906" name="Text Box 10"/>
          <p:cNvSpPr txBox="1">
            <a:spLocks noChangeArrowheads="1"/>
          </p:cNvSpPr>
          <p:nvPr/>
        </p:nvSpPr>
        <p:spPr bwMode="auto">
          <a:xfrm>
            <a:off x="3276600" y="1905000"/>
            <a:ext cx="5867400" cy="396875"/>
          </a:xfrm>
          <a:prstGeom prst="rect">
            <a:avLst/>
          </a:prstGeom>
          <a:noFill/>
          <a:ln w="9525">
            <a:noFill/>
            <a:miter lim="800000"/>
            <a:headEnd/>
            <a:tailEnd/>
          </a:ln>
          <a:effectLst/>
        </p:spPr>
        <p:txBody>
          <a:bodyPr>
            <a:spAutoFit/>
          </a:bodyPr>
          <a:lstStyle/>
          <a:p>
            <a:pPr algn="ctr" eaLnBrk="1" hangingPunct="1">
              <a:spcBef>
                <a:spcPct val="50000"/>
              </a:spcBef>
            </a:pPr>
            <a:r>
              <a:rPr lang="en-US" sz="2000" b="1" dirty="0">
                <a:solidFill>
                  <a:schemeClr val="tx2"/>
                </a:solidFill>
              </a:rPr>
              <a:t>BÀI GIẢNG MÔN</a:t>
            </a:r>
          </a:p>
        </p:txBody>
      </p:sp>
      <p:sp>
        <p:nvSpPr>
          <p:cNvPr id="80907" name="Text Box 11"/>
          <p:cNvSpPr txBox="1">
            <a:spLocks noChangeArrowheads="1"/>
          </p:cNvSpPr>
          <p:nvPr/>
        </p:nvSpPr>
        <p:spPr bwMode="auto">
          <a:xfrm>
            <a:off x="3276600" y="2714625"/>
            <a:ext cx="6096000" cy="535531"/>
          </a:xfrm>
          <a:prstGeom prst="rect">
            <a:avLst/>
          </a:prstGeom>
          <a:noFill/>
          <a:ln w="9525">
            <a:noFill/>
            <a:miter lim="800000"/>
            <a:headEnd/>
            <a:tailEnd/>
          </a:ln>
          <a:effectLst/>
        </p:spPr>
        <p:txBody>
          <a:bodyPr>
            <a:spAutoFit/>
          </a:bodyPr>
          <a:lstStyle/>
          <a:p>
            <a:pPr algn="ctr" eaLnBrk="1" hangingPunct="1">
              <a:lnSpc>
                <a:spcPct val="90000"/>
              </a:lnSpc>
              <a:spcBef>
                <a:spcPct val="50000"/>
              </a:spcBef>
            </a:pPr>
            <a:r>
              <a:rPr lang="en-US" sz="3200" b="1" dirty="0" smtClean="0">
                <a:solidFill>
                  <a:schemeClr val="tx2"/>
                </a:solidFill>
              </a:rPr>
              <a:t>MẠNG CẢM BIẾN</a:t>
            </a:r>
            <a:endParaRPr lang="en-US" sz="3200" b="1" dirty="0">
              <a:solidFill>
                <a:schemeClr val="tx2"/>
              </a:solidFill>
            </a:endParaRPr>
          </a:p>
        </p:txBody>
      </p:sp>
      <p:sp>
        <p:nvSpPr>
          <p:cNvPr id="80908" name="Text Box 12"/>
          <p:cNvSpPr txBox="1">
            <a:spLocks noChangeArrowheads="1"/>
          </p:cNvSpPr>
          <p:nvPr/>
        </p:nvSpPr>
        <p:spPr bwMode="auto">
          <a:xfrm>
            <a:off x="1066800" y="4724400"/>
            <a:ext cx="7162800" cy="1174168"/>
          </a:xfrm>
          <a:prstGeom prst="rect">
            <a:avLst/>
          </a:prstGeom>
          <a:noFill/>
          <a:ln w="9525">
            <a:noFill/>
            <a:miter lim="800000"/>
            <a:headEnd/>
            <a:tailEnd/>
          </a:ln>
          <a:effectLst/>
        </p:spPr>
        <p:txBody>
          <a:bodyPr>
            <a:spAutoFit/>
          </a:bodyPr>
          <a:lstStyle/>
          <a:p>
            <a:pPr eaLnBrk="1" hangingPunct="1">
              <a:lnSpc>
                <a:spcPct val="90000"/>
              </a:lnSpc>
              <a:spcBef>
                <a:spcPct val="50000"/>
              </a:spcBef>
            </a:pPr>
            <a:r>
              <a:rPr lang="en-US" sz="1900" b="1" dirty="0" err="1">
                <a:solidFill>
                  <a:schemeClr val="tx2"/>
                </a:solidFill>
              </a:rPr>
              <a:t>Giảng</a:t>
            </a:r>
            <a:r>
              <a:rPr lang="en-US" sz="1900" b="1" dirty="0">
                <a:solidFill>
                  <a:schemeClr val="tx2"/>
                </a:solidFill>
              </a:rPr>
              <a:t> </a:t>
            </a:r>
            <a:r>
              <a:rPr lang="en-US" sz="1900" b="1" dirty="0" err="1">
                <a:solidFill>
                  <a:schemeClr val="tx2"/>
                </a:solidFill>
              </a:rPr>
              <a:t>viên</a:t>
            </a:r>
            <a:r>
              <a:rPr lang="en-US" sz="1900" b="1" dirty="0">
                <a:solidFill>
                  <a:schemeClr val="tx2"/>
                </a:solidFill>
              </a:rPr>
              <a:t>: 		</a:t>
            </a:r>
            <a:r>
              <a:rPr lang="en-US" sz="1900" b="1" dirty="0" err="1" smtClean="0">
                <a:solidFill>
                  <a:schemeClr val="tx2"/>
                </a:solidFill>
              </a:rPr>
              <a:t>ThS</a:t>
            </a:r>
            <a:r>
              <a:rPr lang="en-US" sz="1900" b="1" dirty="0" smtClean="0">
                <a:solidFill>
                  <a:schemeClr val="tx2"/>
                </a:solidFill>
              </a:rPr>
              <a:t>. </a:t>
            </a:r>
            <a:r>
              <a:rPr lang="en-US" sz="1900" b="1" dirty="0" err="1" smtClean="0">
                <a:solidFill>
                  <a:schemeClr val="tx2"/>
                </a:solidFill>
              </a:rPr>
              <a:t>Trần</a:t>
            </a:r>
            <a:r>
              <a:rPr lang="en-US" sz="1900" b="1" dirty="0" smtClean="0">
                <a:solidFill>
                  <a:schemeClr val="tx2"/>
                </a:solidFill>
              </a:rPr>
              <a:t> </a:t>
            </a:r>
            <a:r>
              <a:rPr lang="en-US" sz="1900" b="1" dirty="0" err="1" smtClean="0">
                <a:solidFill>
                  <a:schemeClr val="tx2"/>
                </a:solidFill>
              </a:rPr>
              <a:t>Thị</a:t>
            </a:r>
            <a:r>
              <a:rPr lang="en-US" sz="1900" b="1" dirty="0" smtClean="0">
                <a:solidFill>
                  <a:schemeClr val="tx2"/>
                </a:solidFill>
              </a:rPr>
              <a:t> Thanh </a:t>
            </a:r>
            <a:r>
              <a:rPr lang="en-US" sz="1900" b="1" dirty="0" err="1" smtClean="0">
                <a:solidFill>
                  <a:schemeClr val="tx2"/>
                </a:solidFill>
              </a:rPr>
              <a:t>Thủy</a:t>
            </a:r>
            <a:endParaRPr lang="en-US" sz="1900" b="1" dirty="0">
              <a:solidFill>
                <a:schemeClr val="tx2"/>
              </a:solidFill>
            </a:endParaRPr>
          </a:p>
          <a:p>
            <a:pPr eaLnBrk="1" hangingPunct="1">
              <a:lnSpc>
                <a:spcPct val="90000"/>
              </a:lnSpc>
              <a:spcBef>
                <a:spcPct val="50000"/>
              </a:spcBef>
            </a:pPr>
            <a:r>
              <a:rPr lang="en-US" sz="1900" b="1" dirty="0" err="1">
                <a:solidFill>
                  <a:schemeClr val="tx2"/>
                </a:solidFill>
              </a:rPr>
              <a:t>Điện</a:t>
            </a:r>
            <a:r>
              <a:rPr lang="en-US" sz="1900" b="1" dirty="0">
                <a:solidFill>
                  <a:schemeClr val="tx2"/>
                </a:solidFill>
              </a:rPr>
              <a:t> </a:t>
            </a:r>
            <a:r>
              <a:rPr lang="en-US" sz="1900" b="1" dirty="0" err="1">
                <a:solidFill>
                  <a:schemeClr val="tx2"/>
                </a:solidFill>
              </a:rPr>
              <a:t>thoại</a:t>
            </a:r>
            <a:r>
              <a:rPr lang="en-US" sz="1900" b="1" dirty="0">
                <a:solidFill>
                  <a:schemeClr val="tx2"/>
                </a:solidFill>
              </a:rPr>
              <a:t>/E-mail:	</a:t>
            </a:r>
            <a:r>
              <a:rPr lang="en-US" sz="1900" b="1" dirty="0" smtClean="0">
                <a:solidFill>
                  <a:schemeClr val="tx2"/>
                </a:solidFill>
              </a:rPr>
              <a:t>thuyttt@ptit.edu.vn</a:t>
            </a:r>
            <a:endParaRPr lang="en-US" sz="1900" b="1" dirty="0">
              <a:solidFill>
                <a:schemeClr val="tx2"/>
              </a:solidFill>
            </a:endParaRPr>
          </a:p>
          <a:p>
            <a:pPr eaLnBrk="1" hangingPunct="1">
              <a:lnSpc>
                <a:spcPct val="90000"/>
              </a:lnSpc>
              <a:spcBef>
                <a:spcPct val="50000"/>
              </a:spcBef>
            </a:pPr>
            <a:r>
              <a:rPr lang="en-US" sz="1900" b="1" dirty="0" err="1" smtClean="0">
                <a:solidFill>
                  <a:schemeClr val="tx2"/>
                </a:solidFill>
              </a:rPr>
              <a:t>Học</a:t>
            </a:r>
            <a:r>
              <a:rPr lang="en-US" sz="1900" b="1" dirty="0" smtClean="0">
                <a:solidFill>
                  <a:schemeClr val="tx2"/>
                </a:solidFill>
              </a:rPr>
              <a:t> </a:t>
            </a:r>
            <a:r>
              <a:rPr lang="en-US" sz="1900" b="1" dirty="0" err="1">
                <a:solidFill>
                  <a:schemeClr val="tx2"/>
                </a:solidFill>
              </a:rPr>
              <a:t>kỳ</a:t>
            </a:r>
            <a:r>
              <a:rPr lang="en-US" sz="1900" b="1" dirty="0">
                <a:solidFill>
                  <a:schemeClr val="tx2"/>
                </a:solidFill>
              </a:rPr>
              <a:t>/</a:t>
            </a:r>
            <a:r>
              <a:rPr lang="en-US" sz="1900" b="1" dirty="0" err="1">
                <a:solidFill>
                  <a:schemeClr val="tx2"/>
                </a:solidFill>
              </a:rPr>
              <a:t>Năm</a:t>
            </a:r>
            <a:r>
              <a:rPr lang="en-US" sz="1900" b="1" dirty="0">
                <a:solidFill>
                  <a:schemeClr val="tx2"/>
                </a:solidFill>
              </a:rPr>
              <a:t> </a:t>
            </a:r>
            <a:r>
              <a:rPr lang="en-US" sz="1900" b="1" dirty="0" err="1">
                <a:solidFill>
                  <a:schemeClr val="tx2"/>
                </a:solidFill>
              </a:rPr>
              <a:t>biên</a:t>
            </a:r>
            <a:r>
              <a:rPr lang="en-US" sz="1900" b="1" dirty="0">
                <a:solidFill>
                  <a:schemeClr val="tx2"/>
                </a:solidFill>
              </a:rPr>
              <a:t> </a:t>
            </a:r>
            <a:r>
              <a:rPr lang="en-US" sz="1900" b="1" dirty="0" err="1">
                <a:solidFill>
                  <a:schemeClr val="tx2"/>
                </a:solidFill>
              </a:rPr>
              <a:t>soạn</a:t>
            </a:r>
            <a:r>
              <a:rPr lang="en-US" sz="1900" b="1" dirty="0">
                <a:solidFill>
                  <a:schemeClr val="tx2"/>
                </a:solidFill>
              </a:rPr>
              <a:t>: </a:t>
            </a:r>
            <a:r>
              <a:rPr lang="en-US" sz="1900" b="1" dirty="0" err="1">
                <a:solidFill>
                  <a:schemeClr val="tx2"/>
                </a:solidFill>
              </a:rPr>
              <a:t>Kỳ</a:t>
            </a:r>
            <a:r>
              <a:rPr lang="en-US" sz="1900" b="1" dirty="0">
                <a:solidFill>
                  <a:schemeClr val="tx2"/>
                </a:solidFill>
              </a:rPr>
              <a:t> </a:t>
            </a:r>
            <a:r>
              <a:rPr lang="en-US" sz="1900" b="1" dirty="0" smtClean="0">
                <a:solidFill>
                  <a:schemeClr val="tx2"/>
                </a:solidFill>
              </a:rPr>
              <a:t>1/2023</a:t>
            </a:r>
            <a:endParaRPr lang="en-US" sz="1900" b="1" dirty="0">
              <a:solidFill>
                <a:schemeClr val="tx2"/>
              </a:solidFill>
            </a:endParaRP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Vai</a:t>
            </a:r>
            <a:r>
              <a:rPr lang="en-US" sz="2800" dirty="0" smtClean="0">
                <a:latin typeface="+mn-lt"/>
                <a:cs typeface="Times New Roman" pitchFamily="18" charset="0"/>
              </a:rPr>
              <a:t> </a:t>
            </a:r>
            <a:r>
              <a:rPr lang="en-US" sz="2800" dirty="0" err="1" smtClean="0">
                <a:latin typeface="+mn-lt"/>
                <a:cs typeface="Times New Roman" pitchFamily="18" charset="0"/>
              </a:rPr>
              <a:t>trò</a:t>
            </a:r>
            <a:r>
              <a:rPr lang="en-US" sz="2800" dirty="0" smtClean="0">
                <a:latin typeface="+mn-lt"/>
                <a:cs typeface="Times New Roman" pitchFamily="18" charset="0"/>
              </a:rPr>
              <a:t> </a:t>
            </a:r>
            <a:r>
              <a:rPr lang="en-US" sz="2800" dirty="0" err="1" smtClean="0">
                <a:cs typeface="Times New Roman" pitchFamily="18" charset="0"/>
              </a:rPr>
              <a:t>của</a:t>
            </a:r>
            <a:r>
              <a:rPr lang="en-US" sz="2800" dirty="0" smtClean="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r>
              <a:rPr lang="en-US" sz="2800" dirty="0" smtClean="0">
                <a:cs typeface="Times New Roman" pitchFamily="18" charset="0"/>
              </a:rPr>
              <a:t> </a:t>
            </a:r>
            <a:r>
              <a:rPr lang="en-US" sz="2800" dirty="0" err="1" smtClean="0">
                <a:cs typeface="Times New Roman" pitchFamily="18" charset="0"/>
              </a:rPr>
              <a:t>trong</a:t>
            </a:r>
            <a:r>
              <a:rPr lang="en-US" sz="2800" dirty="0" smtClean="0">
                <a:cs typeface="Times New Roman" pitchFamily="18" charset="0"/>
              </a:rPr>
              <a:t> </a:t>
            </a:r>
            <a:r>
              <a:rPr lang="en-US" sz="2800" dirty="0" err="1" smtClean="0">
                <a:cs typeface="Times New Roman" pitchFamily="18" charset="0"/>
              </a:rPr>
              <a:t>hệ</a:t>
            </a:r>
            <a:r>
              <a:rPr lang="en-US" sz="2800" dirty="0" smtClean="0">
                <a:cs typeface="Times New Roman" pitchFamily="18" charset="0"/>
              </a:rPr>
              <a:t> </a:t>
            </a:r>
            <a:r>
              <a:rPr lang="en-US" sz="2800" dirty="0" err="1" smtClean="0">
                <a:cs typeface="Times New Roman" pitchFamily="18" charset="0"/>
              </a:rPr>
              <a:t>thống</a:t>
            </a:r>
            <a:r>
              <a:rPr lang="en-US" sz="2800" dirty="0" smtClean="0">
                <a:cs typeface="Times New Roman" pitchFamily="18" charset="0"/>
              </a:rPr>
              <a:t> </a:t>
            </a:r>
            <a:r>
              <a:rPr lang="en-US" sz="2800" dirty="0" err="1" smtClean="0">
                <a:cs typeface="Times New Roman" pitchFamily="18" charset="0"/>
              </a:rPr>
              <a:t>IoT</a:t>
            </a:r>
            <a:endParaRPr lang="en-US" sz="28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Xử </a:t>
            </a:r>
            <a:r>
              <a:rPr lang="vi-VN" sz="2000" dirty="0">
                <a:latin typeface="+mn-lt"/>
                <a:cs typeface="Times New Roman" pitchFamily="18" charset="0"/>
              </a:rPr>
              <a:t>Lý Dữ Liệu Tại Nút Cảm Biến: Một số mạng cảm biến có khả năng xử lý dữ liệu tại chỗ trước khi gửi nó đi. Điều này có thể giảm tải cho mạng truyền thông chính và cải thiện thời gian phản hồi.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Quản </a:t>
            </a:r>
            <a:r>
              <a:rPr lang="vi-VN" sz="2000" dirty="0">
                <a:latin typeface="+mn-lt"/>
                <a:cs typeface="Times New Roman" pitchFamily="18" charset="0"/>
              </a:rPr>
              <a:t>Lý Năng Lượng: Mạng cảm biến thường được triển khai trong các môi trường có năng lượng hạn chế, nhưng nó vẫn phải duy trì hoạt động liên tục. Do đó, mạng cảm biến có vai trò quan trọng trong việc quản lý năng lượng tại các nút cảm biến, ví dụ: tắt các thiết bị không cần thiết khi chúng không hoạt động.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Điều </a:t>
            </a:r>
            <a:r>
              <a:rPr lang="vi-VN" sz="2000" dirty="0">
                <a:latin typeface="+mn-lt"/>
                <a:cs typeface="Times New Roman" pitchFamily="18" charset="0"/>
              </a:rPr>
              <a:t>Khiển Thiết Bị: Mạng cảm biến có thể được sử dụng để điều khiển các thiết bị dựa trên dữ liệu thu thập được. Ví dụ, nếu một cảm biến nhiệt độ phát hiện rằng nhiệt độ quá cao, nó có thể gửi lệnh để kích hoạt máy làm mát. </a:t>
            </a:r>
            <a:endParaRPr lang="en-US" sz="2000" dirty="0" smtClean="0">
              <a:latin typeface="+mn-lt"/>
              <a:cs typeface="Times New Roman" pitchFamily="18" charset="0"/>
            </a:endParaRPr>
          </a:p>
        </p:txBody>
      </p:sp>
      <p:sp>
        <p:nvSpPr>
          <p:cNvPr id="88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954034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192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Vai</a:t>
            </a:r>
            <a:r>
              <a:rPr lang="en-US" sz="2800" dirty="0" smtClean="0">
                <a:latin typeface="+mn-lt"/>
                <a:cs typeface="Times New Roman" pitchFamily="18" charset="0"/>
              </a:rPr>
              <a:t> </a:t>
            </a:r>
            <a:r>
              <a:rPr lang="en-US" sz="2800" dirty="0" err="1" smtClean="0">
                <a:latin typeface="+mn-lt"/>
                <a:cs typeface="Times New Roman" pitchFamily="18" charset="0"/>
              </a:rPr>
              <a:t>trò</a:t>
            </a:r>
            <a:r>
              <a:rPr lang="en-US" sz="2800" dirty="0" smtClean="0">
                <a:latin typeface="+mn-lt"/>
                <a:cs typeface="Times New Roman" pitchFamily="18" charset="0"/>
              </a:rPr>
              <a:t> </a:t>
            </a:r>
            <a:r>
              <a:rPr lang="en-US" sz="2800" dirty="0" err="1" smtClean="0">
                <a:cs typeface="Times New Roman" pitchFamily="18" charset="0"/>
              </a:rPr>
              <a:t>của</a:t>
            </a:r>
            <a:r>
              <a:rPr lang="en-US" sz="2800" dirty="0" smtClean="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r>
              <a:rPr lang="en-US" sz="2800" dirty="0" smtClean="0">
                <a:cs typeface="Times New Roman" pitchFamily="18" charset="0"/>
              </a:rPr>
              <a:t> </a:t>
            </a:r>
            <a:r>
              <a:rPr lang="en-US" sz="2800" dirty="0" err="1" smtClean="0">
                <a:cs typeface="Times New Roman" pitchFamily="18" charset="0"/>
              </a:rPr>
              <a:t>trong</a:t>
            </a:r>
            <a:r>
              <a:rPr lang="en-US" sz="2800" dirty="0" smtClean="0">
                <a:cs typeface="Times New Roman" pitchFamily="18" charset="0"/>
              </a:rPr>
              <a:t> </a:t>
            </a:r>
            <a:r>
              <a:rPr lang="en-US" sz="2800" dirty="0" err="1" smtClean="0">
                <a:cs typeface="Times New Roman" pitchFamily="18" charset="0"/>
              </a:rPr>
              <a:t>hệ</a:t>
            </a:r>
            <a:r>
              <a:rPr lang="en-US" sz="2800" dirty="0" smtClean="0">
                <a:cs typeface="Times New Roman" pitchFamily="18" charset="0"/>
              </a:rPr>
              <a:t> </a:t>
            </a:r>
            <a:r>
              <a:rPr lang="en-US" sz="2800" dirty="0" err="1" smtClean="0">
                <a:cs typeface="Times New Roman" pitchFamily="18" charset="0"/>
              </a:rPr>
              <a:t>thống</a:t>
            </a:r>
            <a:r>
              <a:rPr lang="en-US" sz="2800" dirty="0" smtClean="0">
                <a:cs typeface="Times New Roman" pitchFamily="18" charset="0"/>
              </a:rPr>
              <a:t> </a:t>
            </a:r>
            <a:r>
              <a:rPr lang="en-US" sz="2800" dirty="0" err="1" smtClean="0">
                <a:cs typeface="Times New Roman" pitchFamily="18" charset="0"/>
              </a:rPr>
              <a:t>IoT</a:t>
            </a:r>
            <a:endParaRPr lang="en-US" sz="28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Cung </a:t>
            </a:r>
            <a:r>
              <a:rPr lang="vi-VN" sz="2000" dirty="0">
                <a:latin typeface="+mn-lt"/>
                <a:cs typeface="Times New Roman" pitchFamily="18" charset="0"/>
              </a:rPr>
              <a:t>Cấp Thông Tin Quyết Định: Dữ liệu từ mạng cảm biến có thể được sử dụng để đưa ra quyết định quan trọng. Ví dụ, trong các ứng dụng về môi trường, dữ liệu từ các cảm biến có thể giúp dự đoán thời tiết, xác định mức độ ô nhiễm, hoặc theo dõi sự thay đổi trong hệ sinh thái.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Cải </a:t>
            </a:r>
            <a:r>
              <a:rPr lang="vi-VN" sz="2000" dirty="0">
                <a:latin typeface="+mn-lt"/>
                <a:cs typeface="Times New Roman" pitchFamily="18" charset="0"/>
              </a:rPr>
              <a:t>Thiện Hiệu Suất Hệ Thống: Dựa trên thông tin từ mạng cảm biến, hệ thống IoT có thể được tối ưu hóa để tiết kiệm năng lượng, tăng hiệu suất và cải thiện trải nghiệm người dùng.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Ứng </a:t>
            </a:r>
            <a:r>
              <a:rPr lang="vi-VN" sz="2000" dirty="0">
                <a:latin typeface="+mn-lt"/>
                <a:cs typeface="Times New Roman" pitchFamily="18" charset="0"/>
              </a:rPr>
              <a:t>Dụng Trong Nhiều Lĩnh Vực: Mạng cảm biến có thể được áp dụng rộng rãi trong nhiều lĩnh vực như quản lý năng lượng, quản lý tài sản, chăm sóc sức khỏe, quản lý môi trường, và nhiều ứng dụng IoT khác. </a:t>
            </a:r>
            <a:endParaRPr lang="en-US" sz="2000" dirty="0" smtClean="0">
              <a:latin typeface="+mn-lt"/>
              <a:cs typeface="Times New Roman" pitchFamily="18" charset="0"/>
            </a:endParaRPr>
          </a:p>
          <a:p>
            <a:pPr marL="342900" indent="-342900" algn="just" eaLnBrk="1" hangingPunct="1">
              <a:spcBef>
                <a:spcPct val="20000"/>
              </a:spcBef>
              <a:buSzPct val="75000"/>
              <a:buFont typeface="Symbol" panose="05050102010706020507" pitchFamily="18" charset="2"/>
              <a:buChar char="Þ"/>
              <a:defRPr/>
            </a:pPr>
            <a:r>
              <a:rPr lang="vi-VN" sz="2000" dirty="0" smtClean="0">
                <a:latin typeface="+mn-lt"/>
                <a:cs typeface="Times New Roman" pitchFamily="18" charset="0"/>
              </a:rPr>
              <a:t>Tóm </a:t>
            </a:r>
            <a:r>
              <a:rPr lang="vi-VN" sz="2000" dirty="0">
                <a:latin typeface="+mn-lt"/>
                <a:cs typeface="Times New Roman" pitchFamily="18" charset="0"/>
              </a:rPr>
              <a:t>lại, mạng cảm biến </a:t>
            </a:r>
            <a:r>
              <a:rPr lang="en-US" sz="2000" dirty="0" err="1" smtClean="0">
                <a:latin typeface="+mn-lt"/>
                <a:cs typeface="Times New Roman" pitchFamily="18" charset="0"/>
              </a:rPr>
              <a:t>đóng</a:t>
            </a:r>
            <a:r>
              <a:rPr lang="en-US" sz="2000" dirty="0" smtClean="0">
                <a:latin typeface="+mn-lt"/>
                <a:cs typeface="Times New Roman" pitchFamily="18" charset="0"/>
              </a:rPr>
              <a:t> </a:t>
            </a:r>
            <a:r>
              <a:rPr lang="vi-VN" sz="2000" dirty="0" smtClean="0">
                <a:latin typeface="+mn-lt"/>
                <a:cs typeface="Times New Roman" pitchFamily="18" charset="0"/>
              </a:rPr>
              <a:t>một </a:t>
            </a:r>
            <a:r>
              <a:rPr lang="vi-VN" sz="2000" dirty="0">
                <a:latin typeface="+mn-lt"/>
                <a:cs typeface="Times New Roman" pitchFamily="18" charset="0"/>
              </a:rPr>
              <a:t>vai trò quan trọng trong việc thu thập, truyền tải và xử lý dữ liệu trong hệ thống IoT, giúp cung cấp thông tin quan trọng và hỗ trợ trong việc đưa ra quyết định và quản lý các thiết bị và tài nguyên trong mạng</a:t>
            </a:r>
            <a:r>
              <a:rPr lang="vi-VN" sz="2000" dirty="0" smtClean="0">
                <a:latin typeface="+mn-lt"/>
                <a:cs typeface="Times New Roman" pitchFamily="18" charset="0"/>
              </a:rPr>
              <a:t>.</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
        <p:nvSpPr>
          <p:cNvPr id="88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486787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12</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cs typeface="Times New Roman" pitchFamily="18" charset="0"/>
              </a:rPr>
              <a:t>Xây</a:t>
            </a:r>
            <a:r>
              <a:rPr lang="en-US" sz="2800" dirty="0">
                <a:cs typeface="Times New Roman" pitchFamily="18" charset="0"/>
              </a:rPr>
              <a:t> </a:t>
            </a:r>
            <a:r>
              <a:rPr lang="en-US" sz="2800" dirty="0" err="1">
                <a:cs typeface="Times New Roman" pitchFamily="18" charset="0"/>
              </a:rPr>
              <a:t>dựng</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a:cs typeface="Times New Roman" pitchFamily="18" charset="0"/>
              </a:rPr>
              <a:t>mềm</a:t>
            </a:r>
            <a:r>
              <a:rPr lang="en-US" sz="2800" dirty="0">
                <a:cs typeface="Times New Roman" pitchFamily="18" charset="0"/>
              </a:rPr>
              <a:t> </a:t>
            </a:r>
            <a:r>
              <a:rPr lang="en-US" sz="2800" dirty="0" err="1">
                <a:cs typeface="Times New Roman" pitchFamily="18" charset="0"/>
              </a:rPr>
              <a:t>thu</a:t>
            </a:r>
            <a:r>
              <a:rPr lang="en-US" sz="2800" dirty="0">
                <a:cs typeface="Times New Roman" pitchFamily="18" charset="0"/>
              </a:rPr>
              <a:t> </a:t>
            </a:r>
            <a:r>
              <a:rPr lang="en-US" sz="2800" dirty="0" err="1">
                <a:cs typeface="Times New Roman" pitchFamily="18" charset="0"/>
              </a:rPr>
              <a:t>thập</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lưu</a:t>
            </a:r>
            <a:r>
              <a:rPr lang="en-US" sz="2800" dirty="0">
                <a:cs typeface="Times New Roman" pitchFamily="18" charset="0"/>
              </a:rPr>
              <a:t> </a:t>
            </a:r>
            <a:r>
              <a:rPr lang="en-US" sz="2800" dirty="0" err="1">
                <a:cs typeface="Times New Roman" pitchFamily="18" charset="0"/>
              </a:rPr>
              <a:t>trữ</a:t>
            </a:r>
            <a:r>
              <a:rPr lang="en-US" sz="2800" dirty="0">
                <a:cs typeface="Times New Roman" pitchFamily="18" charset="0"/>
              </a:rPr>
              <a:t> </a:t>
            </a:r>
            <a:r>
              <a:rPr lang="en-US" sz="2800" dirty="0" err="1">
                <a:cs typeface="Times New Roman" pitchFamily="18" charset="0"/>
              </a:rPr>
              <a:t>dữ</a:t>
            </a:r>
            <a:r>
              <a:rPr lang="en-US" sz="2800" dirty="0">
                <a:cs typeface="Times New Roman" pitchFamily="18" charset="0"/>
              </a:rPr>
              <a:t> </a:t>
            </a:r>
            <a:r>
              <a:rPr lang="en-US" sz="2800" dirty="0" err="1">
                <a:cs typeface="Times New Roman" pitchFamily="18" charset="0"/>
              </a:rPr>
              <a:t>liệu</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Xây dựng phần mềm thu thập và lưu trữ dữ liệu cảm biến yêu cầu một quá trình phát triển phức tạp. </a:t>
            </a:r>
            <a:r>
              <a:rPr lang="en-US" sz="2000" dirty="0" err="1" smtClean="0">
                <a:latin typeface="+mn-lt"/>
                <a:cs typeface="Times New Roman" pitchFamily="18" charset="0"/>
              </a:rPr>
              <a:t>Hướng</a:t>
            </a:r>
            <a:r>
              <a:rPr lang="en-US" sz="2000" dirty="0" smtClean="0">
                <a:latin typeface="+mn-lt"/>
                <a:cs typeface="Times New Roman" pitchFamily="18" charset="0"/>
              </a:rPr>
              <a:t> </a:t>
            </a:r>
            <a:r>
              <a:rPr lang="vi-VN" sz="2000" dirty="0" smtClean="0">
                <a:latin typeface="+mn-lt"/>
                <a:cs typeface="Times New Roman" pitchFamily="18" charset="0"/>
              </a:rPr>
              <a:t>dẫn </a:t>
            </a:r>
            <a:r>
              <a:rPr lang="vi-VN" sz="2000" dirty="0">
                <a:latin typeface="+mn-lt"/>
                <a:cs typeface="Times New Roman" pitchFamily="18" charset="0"/>
              </a:rPr>
              <a:t>tổng quan về cách xây dựng </a:t>
            </a:r>
            <a:r>
              <a:rPr lang="vi-VN" sz="2000" dirty="0"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mềm</a:t>
            </a:r>
            <a:r>
              <a:rPr lang="vi-VN" sz="2000" dirty="0" smtClean="0">
                <a:latin typeface="+mn-lt"/>
                <a:cs typeface="Times New Roman" pitchFamily="18" charset="0"/>
              </a:rPr>
              <a:t> </a:t>
            </a:r>
            <a:r>
              <a:rPr lang="vi-VN" sz="2000" dirty="0">
                <a:latin typeface="+mn-lt"/>
                <a:cs typeface="Times New Roman" pitchFamily="18" charset="0"/>
              </a:rPr>
              <a:t>ứng </a:t>
            </a:r>
            <a:r>
              <a:rPr lang="vi-VN" sz="2000" dirty="0" smtClean="0">
                <a:latin typeface="+mn-lt"/>
                <a:cs typeface="Times New Roman" pitchFamily="18" charset="0"/>
              </a:rPr>
              <a:t>dụng: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1: Xác định </a:t>
            </a:r>
            <a:r>
              <a:rPr lang="en-US" sz="2000" dirty="0" smtClean="0">
                <a:latin typeface="+mn-lt"/>
                <a:cs typeface="Times New Roman" pitchFamily="18" charset="0"/>
              </a:rPr>
              <a:t>y</a:t>
            </a:r>
            <a:r>
              <a:rPr lang="vi-VN" sz="2000" dirty="0" smtClean="0">
                <a:latin typeface="+mn-lt"/>
                <a:cs typeface="Times New Roman" pitchFamily="18" charset="0"/>
              </a:rPr>
              <a:t>êu </a:t>
            </a:r>
            <a:r>
              <a:rPr lang="en-US" sz="2000" dirty="0" smtClean="0">
                <a:latin typeface="+mn-lt"/>
                <a:cs typeface="Times New Roman" pitchFamily="18" charset="0"/>
              </a:rPr>
              <a:t>c</a:t>
            </a:r>
            <a:r>
              <a:rPr lang="vi-VN" sz="2000" dirty="0" smtClean="0">
                <a:latin typeface="+mn-lt"/>
                <a:cs typeface="Times New Roman" pitchFamily="18" charset="0"/>
              </a:rPr>
              <a:t>ầu</a:t>
            </a:r>
            <a:r>
              <a:rPr lang="en-US" sz="2000" dirty="0" smtClean="0">
                <a:latin typeface="+mn-lt"/>
                <a:cs typeface="Times New Roman" pitchFamily="18" charset="0"/>
              </a:rPr>
              <a:t>:</a:t>
            </a:r>
            <a:r>
              <a:rPr lang="vi-VN" sz="2000" dirty="0" smtClean="0">
                <a:latin typeface="+mn-lt"/>
                <a:cs typeface="Times New Roman" pitchFamily="18" charset="0"/>
              </a:rPr>
              <a:t> </a:t>
            </a:r>
            <a:r>
              <a:rPr lang="en-US" sz="2000" dirty="0">
                <a:latin typeface="+mn-lt"/>
                <a:cs typeface="Times New Roman" pitchFamily="18" charset="0"/>
              </a:rPr>
              <a:t>Đ</a:t>
            </a:r>
            <a:r>
              <a:rPr lang="vi-VN" sz="2000" dirty="0" smtClean="0">
                <a:latin typeface="+mn-lt"/>
                <a:cs typeface="Times New Roman" pitchFamily="18" charset="0"/>
              </a:rPr>
              <a:t>ầu </a:t>
            </a:r>
            <a:r>
              <a:rPr lang="vi-VN" sz="2000" dirty="0">
                <a:latin typeface="+mn-lt"/>
                <a:cs typeface="Times New Roman" pitchFamily="18" charset="0"/>
              </a:rPr>
              <a:t>tiên, </a:t>
            </a:r>
            <a:r>
              <a:rPr lang="vi-VN" sz="2000" dirty="0" smtClean="0">
                <a:latin typeface="+mn-lt"/>
                <a:cs typeface="Times New Roman" pitchFamily="18" charset="0"/>
              </a:rPr>
              <a:t>cần </a:t>
            </a:r>
            <a:r>
              <a:rPr lang="vi-VN" sz="2000" dirty="0">
                <a:latin typeface="+mn-lt"/>
                <a:cs typeface="Times New Roman" pitchFamily="18" charset="0"/>
              </a:rPr>
              <a:t>xác định yêu cầu cụ thể cho ứng </a:t>
            </a:r>
            <a:r>
              <a:rPr lang="vi-VN" sz="2000" dirty="0" smtClean="0">
                <a:latin typeface="+mn-lt"/>
                <a:cs typeface="Times New Roman" pitchFamily="18" charset="0"/>
              </a:rPr>
              <a:t>dụng. </a:t>
            </a:r>
            <a:r>
              <a:rPr lang="vi-VN" sz="2000" dirty="0">
                <a:latin typeface="+mn-lt"/>
                <a:cs typeface="Times New Roman" pitchFamily="18" charset="0"/>
              </a:rPr>
              <a:t>Điều này bao gồm việc xác định loại cảm biến </a:t>
            </a:r>
            <a:r>
              <a:rPr lang="vi-VN" sz="2000" dirty="0" smtClean="0">
                <a:latin typeface="+mn-lt"/>
                <a:cs typeface="Times New Roman" pitchFamily="18" charset="0"/>
              </a:rPr>
              <a:t>sẽ </a:t>
            </a:r>
            <a:r>
              <a:rPr lang="vi-VN" sz="2000" dirty="0">
                <a:latin typeface="+mn-lt"/>
                <a:cs typeface="Times New Roman" pitchFamily="18" charset="0"/>
              </a:rPr>
              <a:t>sử dụng, tần suất thu thập dữ liệu, nơi lưu trữ dữ liệu, và các tính năng cụ thể mà </a:t>
            </a:r>
            <a:r>
              <a:rPr lang="vi-VN" sz="2000" dirty="0" smtClean="0">
                <a:latin typeface="+mn-lt"/>
                <a:cs typeface="Times New Roman" pitchFamily="18" charset="0"/>
              </a:rPr>
              <a:t>muốn </a:t>
            </a:r>
            <a:r>
              <a:rPr lang="vi-VN" sz="2000" dirty="0">
                <a:latin typeface="+mn-lt"/>
                <a:cs typeface="Times New Roman" pitchFamily="18" charset="0"/>
              </a:rPr>
              <a:t>bao gồm trong ứng dụng.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2: Chọn </a:t>
            </a:r>
            <a:r>
              <a:rPr lang="en-US" sz="2000" dirty="0" smtClean="0">
                <a:latin typeface="+mn-lt"/>
                <a:cs typeface="Times New Roman" pitchFamily="18" charset="0"/>
              </a:rPr>
              <a:t>c</a:t>
            </a:r>
            <a:r>
              <a:rPr lang="vi-VN" sz="2000" dirty="0" smtClean="0">
                <a:latin typeface="+mn-lt"/>
                <a:cs typeface="Times New Roman" pitchFamily="18" charset="0"/>
              </a:rPr>
              <a:t>ảm </a:t>
            </a:r>
            <a:r>
              <a:rPr lang="en-US" sz="2000" dirty="0" smtClean="0">
                <a:latin typeface="+mn-lt"/>
                <a:cs typeface="Times New Roman" pitchFamily="18" charset="0"/>
              </a:rPr>
              <a:t>b</a:t>
            </a:r>
            <a:r>
              <a:rPr lang="vi-VN" sz="2000" dirty="0" smtClean="0">
                <a:latin typeface="+mn-lt"/>
                <a:cs typeface="Times New Roman" pitchFamily="18" charset="0"/>
              </a:rPr>
              <a:t>iến </a:t>
            </a:r>
            <a:r>
              <a:rPr lang="vi-VN" sz="2000" dirty="0">
                <a:latin typeface="+mn-lt"/>
                <a:cs typeface="Times New Roman" pitchFamily="18" charset="0"/>
              </a:rPr>
              <a:t>và </a:t>
            </a:r>
            <a:r>
              <a:rPr lang="en-US" sz="2000" dirty="0">
                <a:latin typeface="+mn-lt"/>
                <a:cs typeface="Times New Roman" pitchFamily="18" charset="0"/>
              </a:rPr>
              <a:t>t</a:t>
            </a:r>
            <a:r>
              <a:rPr lang="vi-VN" sz="2000" dirty="0" smtClean="0">
                <a:latin typeface="+mn-lt"/>
                <a:cs typeface="Times New Roman" pitchFamily="18" charset="0"/>
              </a:rPr>
              <a:t>hiết </a:t>
            </a:r>
            <a:r>
              <a:rPr lang="en-US" sz="2000" dirty="0">
                <a:latin typeface="+mn-lt"/>
                <a:cs typeface="Times New Roman" pitchFamily="18" charset="0"/>
              </a:rPr>
              <a:t>b</a:t>
            </a:r>
            <a:r>
              <a:rPr lang="vi-VN" sz="2000" dirty="0" smtClean="0">
                <a:latin typeface="+mn-lt"/>
                <a:cs typeface="Times New Roman" pitchFamily="18" charset="0"/>
              </a:rPr>
              <a:t>ị</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Dựa trên yêu cầu của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vi-VN" sz="2000" dirty="0" smtClean="0">
                <a:latin typeface="+mn-lt"/>
                <a:cs typeface="Times New Roman" pitchFamily="18" charset="0"/>
              </a:rPr>
              <a:t>, </a:t>
            </a:r>
            <a:r>
              <a:rPr lang="vi-VN" sz="2000" dirty="0">
                <a:latin typeface="+mn-lt"/>
                <a:cs typeface="Times New Roman" pitchFamily="18" charset="0"/>
              </a:rPr>
              <a:t>chọn loại cảm biến và thiết bị phù hợp. Các loại cảm biến phổ biến bao gồm cảm biến nhiệt độ, độ ẩm, ánh sáng, tiếng ồn, chất lượng không </a:t>
            </a:r>
            <a:r>
              <a:rPr lang="vi-VN" sz="2000" dirty="0" smtClean="0">
                <a:latin typeface="+mn-lt"/>
                <a:cs typeface="Times New Roman" pitchFamily="18" charset="0"/>
              </a:rPr>
              <a:t>khí</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Hãy xác định liệu </a:t>
            </a:r>
            <a:r>
              <a:rPr lang="vi-VN" sz="2000" dirty="0" smtClean="0">
                <a:latin typeface="+mn-lt"/>
                <a:cs typeface="Times New Roman" pitchFamily="18" charset="0"/>
              </a:rPr>
              <a:t>cần </a:t>
            </a:r>
            <a:r>
              <a:rPr lang="vi-VN" sz="2000" dirty="0">
                <a:latin typeface="+mn-lt"/>
                <a:cs typeface="Times New Roman" pitchFamily="18" charset="0"/>
              </a:rPr>
              <a:t>sử dụng cảm biến có dây hay không dây. </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995151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13</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cs typeface="Times New Roman" pitchFamily="18" charset="0"/>
              </a:rPr>
              <a:t>Xây</a:t>
            </a:r>
            <a:r>
              <a:rPr lang="en-US" sz="2800" dirty="0">
                <a:cs typeface="Times New Roman" pitchFamily="18" charset="0"/>
              </a:rPr>
              <a:t> </a:t>
            </a:r>
            <a:r>
              <a:rPr lang="en-US" sz="2800" dirty="0" err="1">
                <a:cs typeface="Times New Roman" pitchFamily="18" charset="0"/>
              </a:rPr>
              <a:t>dựng</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a:cs typeface="Times New Roman" pitchFamily="18" charset="0"/>
              </a:rPr>
              <a:t>mềm</a:t>
            </a:r>
            <a:r>
              <a:rPr lang="en-US" sz="2800" dirty="0">
                <a:cs typeface="Times New Roman" pitchFamily="18" charset="0"/>
              </a:rPr>
              <a:t> </a:t>
            </a:r>
            <a:r>
              <a:rPr lang="en-US" sz="2800" dirty="0" err="1">
                <a:cs typeface="Times New Roman" pitchFamily="18" charset="0"/>
              </a:rPr>
              <a:t>thu</a:t>
            </a:r>
            <a:r>
              <a:rPr lang="en-US" sz="2800" dirty="0">
                <a:cs typeface="Times New Roman" pitchFamily="18" charset="0"/>
              </a:rPr>
              <a:t> </a:t>
            </a:r>
            <a:r>
              <a:rPr lang="en-US" sz="2800" dirty="0" err="1">
                <a:cs typeface="Times New Roman" pitchFamily="18" charset="0"/>
              </a:rPr>
              <a:t>thập</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lưu</a:t>
            </a:r>
            <a:r>
              <a:rPr lang="en-US" sz="2800" dirty="0">
                <a:cs typeface="Times New Roman" pitchFamily="18" charset="0"/>
              </a:rPr>
              <a:t> </a:t>
            </a:r>
            <a:r>
              <a:rPr lang="en-US" sz="2800" dirty="0" err="1">
                <a:cs typeface="Times New Roman" pitchFamily="18" charset="0"/>
              </a:rPr>
              <a:t>trữ</a:t>
            </a:r>
            <a:r>
              <a:rPr lang="en-US" sz="2800" dirty="0">
                <a:cs typeface="Times New Roman" pitchFamily="18" charset="0"/>
              </a:rPr>
              <a:t> </a:t>
            </a:r>
            <a:r>
              <a:rPr lang="en-US" sz="2800" dirty="0" err="1">
                <a:cs typeface="Times New Roman" pitchFamily="18" charset="0"/>
              </a:rPr>
              <a:t>dữ</a:t>
            </a:r>
            <a:r>
              <a:rPr lang="en-US" sz="2800" dirty="0">
                <a:cs typeface="Times New Roman" pitchFamily="18" charset="0"/>
              </a:rPr>
              <a:t> </a:t>
            </a:r>
            <a:r>
              <a:rPr lang="en-US" sz="2800" dirty="0" err="1">
                <a:cs typeface="Times New Roman" pitchFamily="18" charset="0"/>
              </a:rPr>
              <a:t>liệu</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3: Xây dựng </a:t>
            </a:r>
            <a:r>
              <a:rPr lang="en-US" sz="2000" dirty="0" smtClean="0">
                <a:latin typeface="+mn-lt"/>
                <a:cs typeface="Times New Roman" pitchFamily="18" charset="0"/>
              </a:rPr>
              <a:t>g</a:t>
            </a:r>
            <a:r>
              <a:rPr lang="vi-VN" sz="2000" dirty="0" smtClean="0">
                <a:latin typeface="+mn-lt"/>
                <a:cs typeface="Times New Roman" pitchFamily="18" charset="0"/>
              </a:rPr>
              <a:t>iao </a:t>
            </a:r>
            <a:r>
              <a:rPr lang="en-US" sz="2000" dirty="0" smtClean="0">
                <a:latin typeface="+mn-lt"/>
                <a:cs typeface="Times New Roman" pitchFamily="18" charset="0"/>
              </a:rPr>
              <a:t>d</a:t>
            </a:r>
            <a:r>
              <a:rPr lang="vi-VN" sz="2000" dirty="0" smtClean="0">
                <a:latin typeface="+mn-lt"/>
                <a:cs typeface="Times New Roman" pitchFamily="18" charset="0"/>
              </a:rPr>
              <a:t>iện </a:t>
            </a:r>
            <a:r>
              <a:rPr lang="en-US" sz="2000" dirty="0" smtClean="0">
                <a:latin typeface="+mn-lt"/>
                <a:cs typeface="Times New Roman" pitchFamily="18" charset="0"/>
              </a:rPr>
              <a:t>t</a:t>
            </a:r>
            <a:r>
              <a:rPr lang="vi-VN" sz="2000" dirty="0" smtClean="0">
                <a:latin typeface="+mn-lt"/>
                <a:cs typeface="Times New Roman" pitchFamily="18" charset="0"/>
              </a:rPr>
              <a:t>hu </a:t>
            </a:r>
            <a:r>
              <a:rPr lang="en-US" sz="2000" dirty="0">
                <a:latin typeface="+mn-lt"/>
                <a:cs typeface="Times New Roman" pitchFamily="18" charset="0"/>
              </a:rPr>
              <a:t>t</a:t>
            </a:r>
            <a:r>
              <a:rPr lang="vi-VN" sz="2000" dirty="0" smtClean="0">
                <a:latin typeface="+mn-lt"/>
                <a:cs typeface="Times New Roman" pitchFamily="18" charset="0"/>
              </a:rPr>
              <a:t>hập </a:t>
            </a:r>
            <a:r>
              <a:rPr lang="en-US" sz="2000" dirty="0" smtClean="0">
                <a:latin typeface="+mn-lt"/>
                <a:cs typeface="Times New Roman" pitchFamily="18" charset="0"/>
              </a:rPr>
              <a:t>d</a:t>
            </a:r>
            <a:r>
              <a:rPr lang="vi-VN" sz="2000" dirty="0" smtClean="0">
                <a:latin typeface="+mn-lt"/>
                <a:cs typeface="Times New Roman" pitchFamily="18" charset="0"/>
              </a:rPr>
              <a:t>ữ </a:t>
            </a:r>
            <a:r>
              <a:rPr lang="en-US" sz="2000" dirty="0" smtClean="0">
                <a:latin typeface="+mn-lt"/>
                <a:cs typeface="Times New Roman" pitchFamily="18" charset="0"/>
              </a:rPr>
              <a:t>l</a:t>
            </a:r>
            <a:r>
              <a:rPr lang="vi-VN" sz="2000" dirty="0" smtClean="0">
                <a:latin typeface="+mn-lt"/>
                <a:cs typeface="Times New Roman" pitchFamily="18" charset="0"/>
              </a:rPr>
              <a:t>iệu</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Lập trình giao diện thu thập dữ liệu trên các nút cảm biến. Giao diện này sẽ thực hiện việc đọc dữ liệu từ cảm biến và gửi nó đến máy chủ hoặc trạm cơ sở dữ liệu. Tuỳ thuộc vào nền tảng và ngôn ngữ lập trình bạn chọn, bạn có thể sử dụng C/C++, Python, Arduino, hoặc các công cụ phát triển IoT như PlatformIO.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4: Lưu </a:t>
            </a:r>
            <a:r>
              <a:rPr lang="en-US" sz="2000" dirty="0" smtClean="0">
                <a:latin typeface="+mn-lt"/>
                <a:cs typeface="Times New Roman" pitchFamily="18" charset="0"/>
              </a:rPr>
              <a:t>t</a:t>
            </a:r>
            <a:r>
              <a:rPr lang="vi-VN" sz="2000" dirty="0" smtClean="0">
                <a:latin typeface="+mn-lt"/>
                <a:cs typeface="Times New Roman" pitchFamily="18" charset="0"/>
              </a:rPr>
              <a:t>rữ </a:t>
            </a:r>
            <a:r>
              <a:rPr lang="en-US" sz="2000" dirty="0" smtClean="0">
                <a:latin typeface="+mn-lt"/>
                <a:cs typeface="Times New Roman" pitchFamily="18" charset="0"/>
              </a:rPr>
              <a:t>d</a:t>
            </a:r>
            <a:r>
              <a:rPr lang="vi-VN" sz="2000" dirty="0" smtClean="0">
                <a:latin typeface="+mn-lt"/>
                <a:cs typeface="Times New Roman" pitchFamily="18" charset="0"/>
              </a:rPr>
              <a:t>ữ </a:t>
            </a:r>
            <a:r>
              <a:rPr lang="en-US" sz="2000" dirty="0">
                <a:latin typeface="+mn-lt"/>
                <a:cs typeface="Times New Roman" pitchFamily="18" charset="0"/>
              </a:rPr>
              <a:t>l</a:t>
            </a:r>
            <a:r>
              <a:rPr lang="vi-VN" sz="2000" dirty="0" smtClean="0">
                <a:latin typeface="+mn-lt"/>
                <a:cs typeface="Times New Roman" pitchFamily="18" charset="0"/>
              </a:rPr>
              <a:t>iệu</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Xây dựng cơ sở dữ liệu hoặc sử dụng các dịch vụ lưu trữ dữ liệu như MySQL, MongoDB, Firebase, hoặc Amazon S3 để lưu trữ dữ liệu cảm biến. Thiết kế cơ sở dữ liệu sao cho nó phù hợp với dạng dữ liệu mà bạn thu thập.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5: Xây dựng </a:t>
            </a:r>
            <a:r>
              <a:rPr lang="en-US" sz="2000" dirty="0" smtClean="0">
                <a:latin typeface="+mn-lt"/>
                <a:cs typeface="Times New Roman" pitchFamily="18" charset="0"/>
              </a:rPr>
              <a:t>p</a:t>
            </a:r>
            <a:r>
              <a:rPr lang="vi-VN" sz="2000" dirty="0" smtClean="0">
                <a:latin typeface="+mn-lt"/>
                <a:cs typeface="Times New Roman" pitchFamily="18" charset="0"/>
              </a:rPr>
              <a:t>hần </a:t>
            </a:r>
            <a:r>
              <a:rPr lang="en-US" sz="2000" dirty="0" smtClean="0">
                <a:latin typeface="+mn-lt"/>
                <a:cs typeface="Times New Roman" pitchFamily="18" charset="0"/>
              </a:rPr>
              <a:t>m</a:t>
            </a:r>
            <a:r>
              <a:rPr lang="vi-VN" sz="2000" dirty="0" smtClean="0">
                <a:latin typeface="+mn-lt"/>
                <a:cs typeface="Times New Roman" pitchFamily="18" charset="0"/>
              </a:rPr>
              <a:t>ềm </a:t>
            </a:r>
            <a:r>
              <a:rPr lang="en-US" sz="2000" dirty="0" smtClean="0">
                <a:latin typeface="+mn-lt"/>
                <a:cs typeface="Times New Roman" pitchFamily="18" charset="0"/>
              </a:rPr>
              <a:t>m</a:t>
            </a:r>
            <a:r>
              <a:rPr lang="vi-VN" sz="2000" dirty="0" smtClean="0">
                <a:latin typeface="+mn-lt"/>
                <a:cs typeface="Times New Roman" pitchFamily="18" charset="0"/>
              </a:rPr>
              <a:t>áy </a:t>
            </a:r>
            <a:r>
              <a:rPr lang="en-US" sz="2000" dirty="0">
                <a:latin typeface="+mn-lt"/>
                <a:cs typeface="Times New Roman" pitchFamily="18" charset="0"/>
              </a:rPr>
              <a:t>c</a:t>
            </a:r>
            <a:r>
              <a:rPr lang="vi-VN" sz="2000" dirty="0" smtClean="0">
                <a:latin typeface="+mn-lt"/>
                <a:cs typeface="Times New Roman" pitchFamily="18" charset="0"/>
              </a:rPr>
              <a:t>hủ</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Lập trình phần mềm máy chủ hoặc trạm cơ sở dữ liệu để nhận và lưu trữ dữ liệu cảm biến. Đảm bảo rằng phần mềm này có khả năng xử lý dữ liệu, kiểm tra tính toàn vẹn, và quản lý người dùng (nếu cần). </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701862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cs typeface="Times New Roman" pitchFamily="18" charset="0"/>
              </a:rPr>
              <a:t>Xây</a:t>
            </a:r>
            <a:r>
              <a:rPr lang="en-US" sz="2800" dirty="0">
                <a:cs typeface="Times New Roman" pitchFamily="18" charset="0"/>
              </a:rPr>
              <a:t> </a:t>
            </a:r>
            <a:r>
              <a:rPr lang="en-US" sz="2800" dirty="0" err="1">
                <a:cs typeface="Times New Roman" pitchFamily="18" charset="0"/>
              </a:rPr>
              <a:t>dựng</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a:cs typeface="Times New Roman" pitchFamily="18" charset="0"/>
              </a:rPr>
              <a:t>mềm</a:t>
            </a:r>
            <a:r>
              <a:rPr lang="en-US" sz="2800" dirty="0">
                <a:cs typeface="Times New Roman" pitchFamily="18" charset="0"/>
              </a:rPr>
              <a:t> </a:t>
            </a:r>
            <a:r>
              <a:rPr lang="en-US" sz="2800" dirty="0" err="1">
                <a:cs typeface="Times New Roman" pitchFamily="18" charset="0"/>
              </a:rPr>
              <a:t>thu</a:t>
            </a:r>
            <a:r>
              <a:rPr lang="en-US" sz="2800" dirty="0">
                <a:cs typeface="Times New Roman" pitchFamily="18" charset="0"/>
              </a:rPr>
              <a:t> </a:t>
            </a:r>
            <a:r>
              <a:rPr lang="en-US" sz="2800" dirty="0" err="1">
                <a:cs typeface="Times New Roman" pitchFamily="18" charset="0"/>
              </a:rPr>
              <a:t>thập</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lưu</a:t>
            </a:r>
            <a:r>
              <a:rPr lang="en-US" sz="2800" dirty="0">
                <a:cs typeface="Times New Roman" pitchFamily="18" charset="0"/>
              </a:rPr>
              <a:t> </a:t>
            </a:r>
            <a:r>
              <a:rPr lang="en-US" sz="2800" dirty="0" err="1">
                <a:cs typeface="Times New Roman" pitchFamily="18" charset="0"/>
              </a:rPr>
              <a:t>trữ</a:t>
            </a:r>
            <a:r>
              <a:rPr lang="en-US" sz="2800" dirty="0">
                <a:cs typeface="Times New Roman" pitchFamily="18" charset="0"/>
              </a:rPr>
              <a:t> </a:t>
            </a:r>
            <a:r>
              <a:rPr lang="en-US" sz="2800" dirty="0" err="1">
                <a:cs typeface="Times New Roman" pitchFamily="18" charset="0"/>
              </a:rPr>
              <a:t>dữ</a:t>
            </a:r>
            <a:r>
              <a:rPr lang="en-US" sz="2800" dirty="0">
                <a:cs typeface="Times New Roman" pitchFamily="18" charset="0"/>
              </a:rPr>
              <a:t> </a:t>
            </a:r>
            <a:r>
              <a:rPr lang="en-US" sz="2800" dirty="0" err="1">
                <a:cs typeface="Times New Roman" pitchFamily="18" charset="0"/>
              </a:rPr>
              <a:t>liệu</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6: Xây dựng </a:t>
            </a:r>
            <a:r>
              <a:rPr lang="en-US" sz="2000" dirty="0" smtClean="0">
                <a:latin typeface="+mn-lt"/>
                <a:cs typeface="Times New Roman" pitchFamily="18" charset="0"/>
              </a:rPr>
              <a:t>g</a:t>
            </a:r>
            <a:r>
              <a:rPr lang="vi-VN" sz="2000" dirty="0" smtClean="0">
                <a:latin typeface="+mn-lt"/>
                <a:cs typeface="Times New Roman" pitchFamily="18" charset="0"/>
              </a:rPr>
              <a:t>iao </a:t>
            </a:r>
            <a:r>
              <a:rPr lang="en-US" sz="2000" dirty="0" smtClean="0">
                <a:latin typeface="+mn-lt"/>
                <a:cs typeface="Times New Roman" pitchFamily="18" charset="0"/>
              </a:rPr>
              <a:t>d</a:t>
            </a:r>
            <a:r>
              <a:rPr lang="vi-VN" sz="2000" dirty="0" smtClean="0">
                <a:latin typeface="+mn-lt"/>
                <a:cs typeface="Times New Roman" pitchFamily="18" charset="0"/>
              </a:rPr>
              <a:t>iện </a:t>
            </a:r>
            <a:r>
              <a:rPr lang="en-US" sz="2000" dirty="0" smtClean="0">
                <a:latin typeface="+mn-lt"/>
                <a:cs typeface="Times New Roman" pitchFamily="18" charset="0"/>
              </a:rPr>
              <a:t>n</a:t>
            </a:r>
            <a:r>
              <a:rPr lang="vi-VN" sz="2000" dirty="0" smtClean="0">
                <a:latin typeface="+mn-lt"/>
                <a:cs typeface="Times New Roman" pitchFamily="18" charset="0"/>
              </a:rPr>
              <a:t>gười </a:t>
            </a:r>
            <a:r>
              <a:rPr lang="en-US" sz="2000" dirty="0" smtClean="0">
                <a:latin typeface="+mn-lt"/>
                <a:cs typeface="Times New Roman" pitchFamily="18" charset="0"/>
              </a:rPr>
              <a:t>d</a:t>
            </a:r>
            <a:r>
              <a:rPr lang="vi-VN" sz="2000" dirty="0" smtClean="0">
                <a:latin typeface="+mn-lt"/>
                <a:cs typeface="Times New Roman" pitchFamily="18" charset="0"/>
              </a:rPr>
              <a:t>ùng </a:t>
            </a:r>
            <a:r>
              <a:rPr lang="vi-VN" sz="2000" dirty="0">
                <a:latin typeface="+mn-lt"/>
                <a:cs typeface="Times New Roman" pitchFamily="18" charset="0"/>
              </a:rPr>
              <a:t>(tuỳ chọn</a:t>
            </a:r>
            <a:r>
              <a:rPr lang="vi-VN" sz="2000" dirty="0" smtClean="0">
                <a:latin typeface="+mn-lt"/>
                <a:cs typeface="Times New Roman" pitchFamily="18" charset="0"/>
              </a:rPr>
              <a:t>)</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Nếu cần thiết, bạn có thể xây dựng một giao diện người dùng để theo dõi và quản lý dữ liệu cảm biến. Giao diện này có thể là một ứng dụng web hoặc ứng dụng di động.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7: Xác định </a:t>
            </a:r>
            <a:r>
              <a:rPr lang="en-US" sz="2000" dirty="0" smtClean="0">
                <a:latin typeface="+mn-lt"/>
                <a:cs typeface="Times New Roman" pitchFamily="18" charset="0"/>
              </a:rPr>
              <a:t>g</a:t>
            </a:r>
            <a:r>
              <a:rPr lang="vi-VN" sz="2000" dirty="0" smtClean="0">
                <a:latin typeface="+mn-lt"/>
                <a:cs typeface="Times New Roman" pitchFamily="18" charset="0"/>
              </a:rPr>
              <a:t>iao </a:t>
            </a:r>
            <a:r>
              <a:rPr lang="en-US" sz="2000" dirty="0" smtClean="0">
                <a:latin typeface="+mn-lt"/>
                <a:cs typeface="Times New Roman" pitchFamily="18" charset="0"/>
              </a:rPr>
              <a:t>t</a:t>
            </a:r>
            <a:r>
              <a:rPr lang="vi-VN" sz="2000" dirty="0" smtClean="0">
                <a:latin typeface="+mn-lt"/>
                <a:cs typeface="Times New Roman" pitchFamily="18" charset="0"/>
              </a:rPr>
              <a:t>hức </a:t>
            </a:r>
            <a:r>
              <a:rPr lang="en-US" sz="2000" dirty="0" smtClean="0">
                <a:latin typeface="+mn-lt"/>
                <a:cs typeface="Times New Roman" pitchFamily="18" charset="0"/>
              </a:rPr>
              <a:t>t</a:t>
            </a:r>
            <a:r>
              <a:rPr lang="vi-VN" sz="2000" dirty="0" smtClean="0">
                <a:latin typeface="+mn-lt"/>
                <a:cs typeface="Times New Roman" pitchFamily="18" charset="0"/>
              </a:rPr>
              <a:t>ruyền </a:t>
            </a:r>
            <a:r>
              <a:rPr lang="en-US" sz="2000" dirty="0" smtClean="0">
                <a:latin typeface="+mn-lt"/>
                <a:cs typeface="Times New Roman" pitchFamily="18" charset="0"/>
              </a:rPr>
              <a:t>t</a:t>
            </a:r>
            <a:r>
              <a:rPr lang="vi-VN" sz="2000" dirty="0" smtClean="0">
                <a:latin typeface="+mn-lt"/>
                <a:cs typeface="Times New Roman" pitchFamily="18" charset="0"/>
              </a:rPr>
              <a:t>hông</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Xác định giao thức truyền thông mà các nút cảm biến sẽ sử dụng để gửi dữ liệu đến máy chủ hoặc trạm cơ sở dữ liệu. Các giao thức phổ biến bao gồm HTTP, MQTT, CoAP, và TCP/IP.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8: Kết </a:t>
            </a:r>
            <a:r>
              <a:rPr lang="en-US" sz="2000" dirty="0" smtClean="0">
                <a:latin typeface="+mn-lt"/>
                <a:cs typeface="Times New Roman" pitchFamily="18" charset="0"/>
              </a:rPr>
              <a:t>n</a:t>
            </a:r>
            <a:r>
              <a:rPr lang="vi-VN" sz="2000" dirty="0" smtClean="0">
                <a:latin typeface="+mn-lt"/>
                <a:cs typeface="Times New Roman" pitchFamily="18" charset="0"/>
              </a:rPr>
              <a:t>ối </a:t>
            </a:r>
            <a:r>
              <a:rPr lang="vi-VN" sz="2000" dirty="0">
                <a:latin typeface="+mn-lt"/>
                <a:cs typeface="Times New Roman" pitchFamily="18" charset="0"/>
              </a:rPr>
              <a:t>và </a:t>
            </a:r>
            <a:r>
              <a:rPr lang="en-US" sz="2000" dirty="0" smtClean="0">
                <a:latin typeface="+mn-lt"/>
                <a:cs typeface="Times New Roman" pitchFamily="18" charset="0"/>
              </a:rPr>
              <a:t>t</a:t>
            </a:r>
            <a:r>
              <a:rPr lang="vi-VN" sz="2000" dirty="0" smtClean="0">
                <a:latin typeface="+mn-lt"/>
                <a:cs typeface="Times New Roman" pitchFamily="18" charset="0"/>
              </a:rPr>
              <a:t>riển </a:t>
            </a:r>
            <a:r>
              <a:rPr lang="en-US" sz="2000" dirty="0" smtClean="0">
                <a:latin typeface="+mn-lt"/>
                <a:cs typeface="Times New Roman" pitchFamily="18" charset="0"/>
              </a:rPr>
              <a:t>k</a:t>
            </a:r>
            <a:r>
              <a:rPr lang="vi-VN" sz="2000" dirty="0" smtClean="0">
                <a:latin typeface="+mn-lt"/>
                <a:cs typeface="Times New Roman" pitchFamily="18" charset="0"/>
              </a:rPr>
              <a:t>hai</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Kết nối các nút cảm biến vào mạng của bạn và triển khai chúng trong môi trường cụ thể mà bạn muốn theo dõi hoặc kiểm soát. </a:t>
            </a:r>
            <a:endParaRPr lang="en-US" sz="2000" dirty="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4132802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15</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cs typeface="Times New Roman" pitchFamily="18" charset="0"/>
              </a:rPr>
              <a:t>Xây</a:t>
            </a:r>
            <a:r>
              <a:rPr lang="en-US" sz="2800" dirty="0">
                <a:cs typeface="Times New Roman" pitchFamily="18" charset="0"/>
              </a:rPr>
              <a:t> </a:t>
            </a:r>
            <a:r>
              <a:rPr lang="en-US" sz="2800" dirty="0" err="1">
                <a:cs typeface="Times New Roman" pitchFamily="18" charset="0"/>
              </a:rPr>
              <a:t>dựng</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a:cs typeface="Times New Roman" pitchFamily="18" charset="0"/>
              </a:rPr>
              <a:t>mềm</a:t>
            </a:r>
            <a:r>
              <a:rPr lang="en-US" sz="2800" dirty="0">
                <a:cs typeface="Times New Roman" pitchFamily="18" charset="0"/>
              </a:rPr>
              <a:t> </a:t>
            </a:r>
            <a:r>
              <a:rPr lang="en-US" sz="2800" dirty="0" err="1">
                <a:cs typeface="Times New Roman" pitchFamily="18" charset="0"/>
              </a:rPr>
              <a:t>thu</a:t>
            </a:r>
            <a:r>
              <a:rPr lang="en-US" sz="2800" dirty="0">
                <a:cs typeface="Times New Roman" pitchFamily="18" charset="0"/>
              </a:rPr>
              <a:t> </a:t>
            </a:r>
            <a:r>
              <a:rPr lang="en-US" sz="2800" dirty="0" err="1">
                <a:cs typeface="Times New Roman" pitchFamily="18" charset="0"/>
              </a:rPr>
              <a:t>thập</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lưu</a:t>
            </a:r>
            <a:r>
              <a:rPr lang="en-US" sz="2800" dirty="0">
                <a:cs typeface="Times New Roman" pitchFamily="18" charset="0"/>
              </a:rPr>
              <a:t> </a:t>
            </a:r>
            <a:r>
              <a:rPr lang="en-US" sz="2800" dirty="0" err="1">
                <a:cs typeface="Times New Roman" pitchFamily="18" charset="0"/>
              </a:rPr>
              <a:t>trữ</a:t>
            </a:r>
            <a:r>
              <a:rPr lang="en-US" sz="2800" dirty="0">
                <a:cs typeface="Times New Roman" pitchFamily="18" charset="0"/>
              </a:rPr>
              <a:t> </a:t>
            </a:r>
            <a:r>
              <a:rPr lang="en-US" sz="2800" dirty="0" err="1">
                <a:cs typeface="Times New Roman" pitchFamily="18" charset="0"/>
              </a:rPr>
              <a:t>dữ</a:t>
            </a:r>
            <a:r>
              <a:rPr lang="en-US" sz="2800" dirty="0">
                <a:cs typeface="Times New Roman" pitchFamily="18" charset="0"/>
              </a:rPr>
              <a:t> </a:t>
            </a:r>
            <a:r>
              <a:rPr lang="en-US" sz="2800" dirty="0" err="1">
                <a:cs typeface="Times New Roman" pitchFamily="18" charset="0"/>
              </a:rPr>
              <a:t>liệu</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endParaRPr lang="en-US" sz="28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9: Bảo </a:t>
            </a:r>
            <a:r>
              <a:rPr lang="en-US" sz="2000" dirty="0" smtClean="0">
                <a:latin typeface="+mn-lt"/>
                <a:cs typeface="Times New Roman" pitchFamily="18" charset="0"/>
              </a:rPr>
              <a:t>m</a:t>
            </a:r>
            <a:r>
              <a:rPr lang="vi-VN" sz="2000" dirty="0" smtClean="0">
                <a:latin typeface="+mn-lt"/>
                <a:cs typeface="Times New Roman" pitchFamily="18" charset="0"/>
              </a:rPr>
              <a:t>ật </a:t>
            </a:r>
            <a:r>
              <a:rPr lang="en-US" sz="2000" dirty="0" smtClean="0">
                <a:latin typeface="+mn-lt"/>
                <a:cs typeface="Times New Roman" pitchFamily="18" charset="0"/>
              </a:rPr>
              <a:t>d</a:t>
            </a:r>
            <a:r>
              <a:rPr lang="vi-VN" sz="2000" dirty="0" smtClean="0">
                <a:latin typeface="+mn-lt"/>
                <a:cs typeface="Times New Roman" pitchFamily="18" charset="0"/>
              </a:rPr>
              <a:t>ữ </a:t>
            </a:r>
            <a:r>
              <a:rPr lang="en-US" sz="2000" dirty="0" smtClean="0">
                <a:latin typeface="+mn-lt"/>
                <a:cs typeface="Times New Roman" pitchFamily="18" charset="0"/>
              </a:rPr>
              <a:t>l</a:t>
            </a:r>
            <a:r>
              <a:rPr lang="vi-VN" sz="2000" dirty="0" smtClean="0">
                <a:latin typeface="+mn-lt"/>
                <a:cs typeface="Times New Roman" pitchFamily="18" charset="0"/>
              </a:rPr>
              <a:t>iệu</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Đảm bảo rằng dữ liệu cảm biến được bảo mật trong quá trình thu thập, truyền tải, và lưu trữ. Sử dụng mã hóa và các biện pháp bảo mật phù hợp.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10: Kiểm </a:t>
            </a:r>
            <a:r>
              <a:rPr lang="en-US" sz="2000" dirty="0" smtClean="0">
                <a:latin typeface="+mn-lt"/>
                <a:cs typeface="Times New Roman" pitchFamily="18" charset="0"/>
              </a:rPr>
              <a:t>t</a:t>
            </a:r>
            <a:r>
              <a:rPr lang="vi-VN" sz="2000" dirty="0" smtClean="0">
                <a:latin typeface="+mn-lt"/>
                <a:cs typeface="Times New Roman" pitchFamily="18" charset="0"/>
              </a:rPr>
              <a:t>ra </a:t>
            </a:r>
            <a:r>
              <a:rPr lang="vi-VN" sz="2000" dirty="0">
                <a:latin typeface="+mn-lt"/>
                <a:cs typeface="Times New Roman" pitchFamily="18" charset="0"/>
              </a:rPr>
              <a:t>và </a:t>
            </a:r>
            <a:r>
              <a:rPr lang="en-US" sz="2000" dirty="0">
                <a:latin typeface="+mn-lt"/>
                <a:cs typeface="Times New Roman" pitchFamily="18" charset="0"/>
              </a:rPr>
              <a:t>t</a:t>
            </a:r>
            <a:r>
              <a:rPr lang="vi-VN" sz="2000" dirty="0" smtClean="0">
                <a:latin typeface="+mn-lt"/>
                <a:cs typeface="Times New Roman" pitchFamily="18" charset="0"/>
              </a:rPr>
              <a:t>heo </a:t>
            </a:r>
            <a:r>
              <a:rPr lang="en-US" sz="2000" dirty="0" smtClean="0">
                <a:latin typeface="+mn-lt"/>
                <a:cs typeface="Times New Roman" pitchFamily="18" charset="0"/>
              </a:rPr>
              <a:t>d</a:t>
            </a:r>
            <a:r>
              <a:rPr lang="vi-VN" sz="2000" dirty="0" smtClean="0">
                <a:latin typeface="+mn-lt"/>
                <a:cs typeface="Times New Roman" pitchFamily="18" charset="0"/>
              </a:rPr>
              <a:t>õi</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Kiểm tra ứng dụng của bạn để đảm bảo tính ổn định và xử lý lỗi khi cần thiết. Theo dõi hoạt động của các nút cảm biến và cơ sở dữ liệu.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Lưu </a:t>
            </a:r>
            <a:r>
              <a:rPr lang="vi-VN" sz="2000" dirty="0">
                <a:latin typeface="+mn-lt"/>
                <a:cs typeface="Times New Roman" pitchFamily="18" charset="0"/>
              </a:rPr>
              <a:t>ý rằng phần mềm và cơ sở hạ tầng cụ thể mà bạn sử dụng sẽ phụ thuộc vào yêu cầu cụ thể của dự án và các công nghệ hiện có.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Điều </a:t>
            </a:r>
            <a:r>
              <a:rPr lang="vi-VN" sz="2000" dirty="0">
                <a:latin typeface="+mn-lt"/>
                <a:cs typeface="Times New Roman" pitchFamily="18" charset="0"/>
              </a:rPr>
              <a:t>quan trọng là hiểu rõ yêu cầu của bạn và thiết kế hệ thống một cách phù hợp.</a:t>
            </a:r>
            <a:endParaRPr lang="en-US" sz="2000" dirty="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222710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16</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a:cs typeface="Times New Roman" pitchFamily="18" charset="0"/>
              </a:rPr>
              <a:t>Xây</a:t>
            </a:r>
            <a:r>
              <a:rPr lang="en-US" sz="2800" dirty="0">
                <a:cs typeface="Times New Roman" pitchFamily="18" charset="0"/>
              </a:rPr>
              <a:t> </a:t>
            </a:r>
            <a:r>
              <a:rPr lang="en-US" sz="2800" dirty="0" err="1">
                <a:cs typeface="Times New Roman" pitchFamily="18" charset="0"/>
              </a:rPr>
              <a:t>dựng</a:t>
            </a:r>
            <a:r>
              <a:rPr lang="en-US" sz="2800" dirty="0">
                <a:cs typeface="Times New Roman" pitchFamily="18" charset="0"/>
              </a:rPr>
              <a:t> </a:t>
            </a:r>
            <a:r>
              <a:rPr lang="en-US" sz="2800" dirty="0" err="1">
                <a:cs typeface="Times New Roman" pitchFamily="18" charset="0"/>
              </a:rPr>
              <a:t>hoàn</a:t>
            </a:r>
            <a:r>
              <a:rPr lang="en-US" sz="2800" dirty="0">
                <a:cs typeface="Times New Roman" pitchFamily="18" charset="0"/>
              </a:rPr>
              <a:t> </a:t>
            </a:r>
            <a:r>
              <a:rPr lang="en-US" sz="2800" dirty="0" err="1">
                <a:cs typeface="Times New Roman" pitchFamily="18" charset="0"/>
              </a:rPr>
              <a:t>thiện</a:t>
            </a:r>
            <a:r>
              <a:rPr lang="en-US" sz="2800" dirty="0">
                <a:cs typeface="Times New Roman" pitchFamily="18" charset="0"/>
              </a:rPr>
              <a:t> </a:t>
            </a:r>
            <a:r>
              <a:rPr lang="en-US" sz="2800" dirty="0" err="1">
                <a:cs typeface="Times New Roman" pitchFamily="18" charset="0"/>
              </a:rPr>
              <a:t>hệ</a:t>
            </a:r>
            <a:r>
              <a:rPr lang="en-US" sz="2800" dirty="0">
                <a:cs typeface="Times New Roman" pitchFamily="18" charset="0"/>
              </a:rPr>
              <a:t> </a:t>
            </a:r>
            <a:r>
              <a:rPr lang="en-US" sz="2800" dirty="0" err="1">
                <a:cs typeface="Times New Roman" pitchFamily="18" charset="0"/>
              </a:rPr>
              <a:t>thống</a:t>
            </a:r>
            <a:r>
              <a:rPr lang="en-US" sz="2800" dirty="0">
                <a:cs typeface="Times New Roman" pitchFamily="18" charset="0"/>
              </a:rPr>
              <a:t> </a:t>
            </a:r>
            <a:r>
              <a:rPr lang="en-US" sz="2800" dirty="0" err="1">
                <a:cs typeface="Times New Roman" pitchFamily="18" charset="0"/>
              </a:rPr>
              <a:t>IoT</a:t>
            </a:r>
            <a:r>
              <a:rPr lang="en-US" sz="2800" dirty="0">
                <a:cs typeface="Times New Roman" pitchFamily="18" charset="0"/>
              </a:rPr>
              <a:t> </a:t>
            </a:r>
            <a:r>
              <a:rPr lang="en-US" sz="2800" dirty="0" err="1">
                <a:cs typeface="Times New Roman" pitchFamily="18" charset="0"/>
              </a:rPr>
              <a:t>từ</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a:cs typeface="Times New Roman" pitchFamily="18" charset="0"/>
              </a:rPr>
              <a:t>cứng</a:t>
            </a:r>
            <a:r>
              <a:rPr lang="en-US" sz="2800" dirty="0">
                <a:cs typeface="Times New Roman" pitchFamily="18" charset="0"/>
              </a:rPr>
              <a:t> </a:t>
            </a:r>
            <a:r>
              <a:rPr lang="en-US" sz="2800" dirty="0" err="1">
                <a:cs typeface="Times New Roman" pitchFamily="18" charset="0"/>
              </a:rPr>
              <a:t>đến</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smtClean="0">
                <a:cs typeface="Times New Roman" pitchFamily="18" charset="0"/>
              </a:rPr>
              <a:t>mềm</a:t>
            </a:r>
            <a:endParaRPr lang="en-US" sz="28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Xây dựng một hệ thống IoT hoàn thiện từ phần cứng đến phần mềm là một dự án phức tạp và đòi hỏi nhiều kỹ thuật khác nhau. Dưới đây là một hướng dẫn tổng quan về cách thực hiện điều này: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1: Xác định </a:t>
            </a:r>
            <a:r>
              <a:rPr lang="en-US" sz="2000" dirty="0" smtClean="0">
                <a:latin typeface="+mn-lt"/>
                <a:cs typeface="Times New Roman" pitchFamily="18" charset="0"/>
              </a:rPr>
              <a:t>m</a:t>
            </a:r>
            <a:r>
              <a:rPr lang="vi-VN" sz="2000" dirty="0" smtClean="0">
                <a:latin typeface="+mn-lt"/>
                <a:cs typeface="Times New Roman" pitchFamily="18" charset="0"/>
              </a:rPr>
              <a:t>ục </a:t>
            </a:r>
            <a:r>
              <a:rPr lang="en-US" sz="2000" dirty="0" smtClean="0">
                <a:latin typeface="+mn-lt"/>
                <a:cs typeface="Times New Roman" pitchFamily="18" charset="0"/>
              </a:rPr>
              <a:t>t</a:t>
            </a:r>
            <a:r>
              <a:rPr lang="vi-VN" sz="2000" dirty="0" smtClean="0">
                <a:latin typeface="+mn-lt"/>
                <a:cs typeface="Times New Roman" pitchFamily="18" charset="0"/>
              </a:rPr>
              <a:t>iêu </a:t>
            </a:r>
            <a:r>
              <a:rPr lang="vi-VN" sz="2000" dirty="0">
                <a:latin typeface="+mn-lt"/>
                <a:cs typeface="Times New Roman" pitchFamily="18" charset="0"/>
              </a:rPr>
              <a:t>và </a:t>
            </a:r>
            <a:r>
              <a:rPr lang="en-US" sz="2000" dirty="0" smtClean="0">
                <a:latin typeface="+mn-lt"/>
                <a:cs typeface="Times New Roman" pitchFamily="18" charset="0"/>
              </a:rPr>
              <a:t>y</a:t>
            </a:r>
            <a:r>
              <a:rPr lang="vi-VN" sz="2000" dirty="0" smtClean="0">
                <a:latin typeface="+mn-lt"/>
                <a:cs typeface="Times New Roman" pitchFamily="18" charset="0"/>
              </a:rPr>
              <a:t>êu </a:t>
            </a:r>
            <a:r>
              <a:rPr lang="en-US" sz="2000" dirty="0">
                <a:latin typeface="+mn-lt"/>
                <a:cs typeface="Times New Roman" pitchFamily="18" charset="0"/>
              </a:rPr>
              <a:t>c</a:t>
            </a:r>
            <a:r>
              <a:rPr lang="vi-VN" sz="2000" dirty="0" smtClean="0">
                <a:latin typeface="+mn-lt"/>
                <a:cs typeface="Times New Roman" pitchFamily="18" charset="0"/>
              </a:rPr>
              <a:t>ầu</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Đầu tiên, bạn cần xác định rõ mục tiêu của hệ thống IoT của bạn và các yêu cầu cụ thể của dự án. Điều này bao gồm việc xác định loại dữ liệu bạn muốn thu thập, cách bạn muốn kiểm soát các thiết bị, và các tính năng bạn muốn bao gồm.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2: Lựa </a:t>
            </a:r>
            <a:r>
              <a:rPr lang="en-US" sz="2000" dirty="0" smtClean="0">
                <a:latin typeface="+mn-lt"/>
                <a:cs typeface="Times New Roman" pitchFamily="18" charset="0"/>
              </a:rPr>
              <a:t>c</a:t>
            </a:r>
            <a:r>
              <a:rPr lang="vi-VN" sz="2000" dirty="0" smtClean="0">
                <a:latin typeface="+mn-lt"/>
                <a:cs typeface="Times New Roman" pitchFamily="18" charset="0"/>
              </a:rPr>
              <a:t>họn </a:t>
            </a:r>
            <a:r>
              <a:rPr lang="en-US" sz="2000" dirty="0" smtClean="0">
                <a:latin typeface="+mn-lt"/>
                <a:cs typeface="Times New Roman" pitchFamily="18" charset="0"/>
              </a:rPr>
              <a:t>p</a:t>
            </a:r>
            <a:r>
              <a:rPr lang="vi-VN" sz="2000" dirty="0" smtClean="0">
                <a:latin typeface="+mn-lt"/>
                <a:cs typeface="Times New Roman" pitchFamily="18" charset="0"/>
              </a:rPr>
              <a:t>hần </a:t>
            </a:r>
            <a:r>
              <a:rPr lang="en-US" sz="2000" dirty="0">
                <a:latin typeface="+mn-lt"/>
                <a:cs typeface="Times New Roman" pitchFamily="18" charset="0"/>
              </a:rPr>
              <a:t>c</a:t>
            </a:r>
            <a:r>
              <a:rPr lang="vi-VN" sz="2000" dirty="0" smtClean="0">
                <a:latin typeface="+mn-lt"/>
                <a:cs typeface="Times New Roman" pitchFamily="18" charset="0"/>
              </a:rPr>
              <a:t>ứng</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Chọn phần cứng phù hợp cho hệ thống của bạn. Điều này bao gồm việc lựa chọn các nút cảm biến, vi điều khiển, mô-đun giao tiếp, và các thiết bị ngoại vi khác. Hãy đảm bảo rằng phần cứng bạn chọn tương thích với yêu cầu của dự án. </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596411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a:cs typeface="Times New Roman" pitchFamily="18" charset="0"/>
              </a:rPr>
              <a:t>Xây</a:t>
            </a:r>
            <a:r>
              <a:rPr lang="en-US" sz="2800" dirty="0">
                <a:cs typeface="Times New Roman" pitchFamily="18" charset="0"/>
              </a:rPr>
              <a:t> </a:t>
            </a:r>
            <a:r>
              <a:rPr lang="en-US" sz="2800" dirty="0" err="1">
                <a:cs typeface="Times New Roman" pitchFamily="18" charset="0"/>
              </a:rPr>
              <a:t>dựng</a:t>
            </a:r>
            <a:r>
              <a:rPr lang="en-US" sz="2800" dirty="0">
                <a:cs typeface="Times New Roman" pitchFamily="18" charset="0"/>
              </a:rPr>
              <a:t> </a:t>
            </a:r>
            <a:r>
              <a:rPr lang="en-US" sz="2800" dirty="0" err="1">
                <a:cs typeface="Times New Roman" pitchFamily="18" charset="0"/>
              </a:rPr>
              <a:t>hoàn</a:t>
            </a:r>
            <a:r>
              <a:rPr lang="en-US" sz="2800" dirty="0">
                <a:cs typeface="Times New Roman" pitchFamily="18" charset="0"/>
              </a:rPr>
              <a:t> </a:t>
            </a:r>
            <a:r>
              <a:rPr lang="en-US" sz="2800" dirty="0" err="1">
                <a:cs typeface="Times New Roman" pitchFamily="18" charset="0"/>
              </a:rPr>
              <a:t>thiện</a:t>
            </a:r>
            <a:r>
              <a:rPr lang="en-US" sz="2800" dirty="0">
                <a:cs typeface="Times New Roman" pitchFamily="18" charset="0"/>
              </a:rPr>
              <a:t> </a:t>
            </a:r>
            <a:r>
              <a:rPr lang="en-US" sz="2800" dirty="0" err="1">
                <a:cs typeface="Times New Roman" pitchFamily="18" charset="0"/>
              </a:rPr>
              <a:t>hệ</a:t>
            </a:r>
            <a:r>
              <a:rPr lang="en-US" sz="2800" dirty="0">
                <a:cs typeface="Times New Roman" pitchFamily="18" charset="0"/>
              </a:rPr>
              <a:t> </a:t>
            </a:r>
            <a:r>
              <a:rPr lang="en-US" sz="2800" dirty="0" err="1">
                <a:cs typeface="Times New Roman" pitchFamily="18" charset="0"/>
              </a:rPr>
              <a:t>thống</a:t>
            </a:r>
            <a:r>
              <a:rPr lang="en-US" sz="2800" dirty="0">
                <a:cs typeface="Times New Roman" pitchFamily="18" charset="0"/>
              </a:rPr>
              <a:t> </a:t>
            </a:r>
            <a:r>
              <a:rPr lang="en-US" sz="2800" dirty="0" err="1">
                <a:cs typeface="Times New Roman" pitchFamily="18" charset="0"/>
              </a:rPr>
              <a:t>IoT</a:t>
            </a:r>
            <a:r>
              <a:rPr lang="en-US" sz="2800" dirty="0">
                <a:cs typeface="Times New Roman" pitchFamily="18" charset="0"/>
              </a:rPr>
              <a:t> </a:t>
            </a:r>
            <a:r>
              <a:rPr lang="en-US" sz="2800" dirty="0" err="1">
                <a:cs typeface="Times New Roman" pitchFamily="18" charset="0"/>
              </a:rPr>
              <a:t>từ</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a:cs typeface="Times New Roman" pitchFamily="18" charset="0"/>
              </a:rPr>
              <a:t>cứng</a:t>
            </a:r>
            <a:r>
              <a:rPr lang="en-US" sz="2800" dirty="0">
                <a:cs typeface="Times New Roman" pitchFamily="18" charset="0"/>
              </a:rPr>
              <a:t> </a:t>
            </a:r>
            <a:r>
              <a:rPr lang="en-US" sz="2800" dirty="0" err="1">
                <a:cs typeface="Times New Roman" pitchFamily="18" charset="0"/>
              </a:rPr>
              <a:t>đến</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smtClean="0">
                <a:cs typeface="Times New Roman" pitchFamily="18" charset="0"/>
              </a:rPr>
              <a:t>mềm</a:t>
            </a:r>
            <a:endParaRPr lang="en-US" sz="28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3: Phát </a:t>
            </a:r>
            <a:r>
              <a:rPr lang="en-US" sz="2000" dirty="0" smtClean="0">
                <a:latin typeface="+mn-lt"/>
                <a:cs typeface="Times New Roman" pitchFamily="18" charset="0"/>
              </a:rPr>
              <a:t>t</a:t>
            </a:r>
            <a:r>
              <a:rPr lang="vi-VN" sz="2000" dirty="0" smtClean="0">
                <a:latin typeface="+mn-lt"/>
                <a:cs typeface="Times New Roman" pitchFamily="18" charset="0"/>
              </a:rPr>
              <a:t>riển </a:t>
            </a:r>
            <a:r>
              <a:rPr lang="en-US" sz="2000" dirty="0" smtClean="0">
                <a:latin typeface="+mn-lt"/>
                <a:cs typeface="Times New Roman" pitchFamily="18" charset="0"/>
              </a:rPr>
              <a:t>p</a:t>
            </a:r>
            <a:r>
              <a:rPr lang="vi-VN" sz="2000" dirty="0" smtClean="0">
                <a:latin typeface="+mn-lt"/>
                <a:cs typeface="Times New Roman" pitchFamily="18" charset="0"/>
              </a:rPr>
              <a:t>hần </a:t>
            </a:r>
            <a:r>
              <a:rPr lang="en-US" sz="2000" dirty="0" smtClean="0">
                <a:latin typeface="+mn-lt"/>
                <a:cs typeface="Times New Roman" pitchFamily="18" charset="0"/>
              </a:rPr>
              <a:t>m</a:t>
            </a:r>
            <a:r>
              <a:rPr lang="vi-VN" sz="2000" dirty="0" smtClean="0">
                <a:latin typeface="+mn-lt"/>
                <a:cs typeface="Times New Roman" pitchFamily="18" charset="0"/>
              </a:rPr>
              <a:t>ềm </a:t>
            </a:r>
            <a:r>
              <a:rPr lang="en-US" sz="2000" dirty="0" smtClean="0">
                <a:latin typeface="+mn-lt"/>
                <a:cs typeface="Times New Roman" pitchFamily="18" charset="0"/>
              </a:rPr>
              <a:t>t</a:t>
            </a:r>
            <a:r>
              <a:rPr lang="vi-VN" sz="2000" dirty="0" smtClean="0">
                <a:latin typeface="+mn-lt"/>
                <a:cs typeface="Times New Roman" pitchFamily="18" charset="0"/>
              </a:rPr>
              <a:t>rên </a:t>
            </a:r>
            <a:r>
              <a:rPr lang="en-US" sz="2000" dirty="0" smtClean="0">
                <a:latin typeface="+mn-lt"/>
                <a:cs typeface="Times New Roman" pitchFamily="18" charset="0"/>
              </a:rPr>
              <a:t>p</a:t>
            </a:r>
            <a:r>
              <a:rPr lang="vi-VN" sz="2000" dirty="0" smtClean="0">
                <a:latin typeface="+mn-lt"/>
                <a:cs typeface="Times New Roman" pitchFamily="18" charset="0"/>
              </a:rPr>
              <a:t>hần </a:t>
            </a:r>
            <a:r>
              <a:rPr lang="en-US" sz="2000" dirty="0">
                <a:latin typeface="+mn-lt"/>
                <a:cs typeface="Times New Roman" pitchFamily="18" charset="0"/>
              </a:rPr>
              <a:t>c</a:t>
            </a:r>
            <a:r>
              <a:rPr lang="vi-VN" sz="2000" dirty="0" smtClean="0">
                <a:latin typeface="+mn-lt"/>
                <a:cs typeface="Times New Roman" pitchFamily="18" charset="0"/>
              </a:rPr>
              <a:t>ứng</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Lập trình phần mềm trên phần cứng để thu thập dữ liệu từ các cảm biến và gửi nó đến máy chủ hoặc trạm cơ sở dữ liệu. Điều này bao gồm việc xây dựng giao diện thu thập dữ liệu, xử lý dữ liệu, và thiết lập kết nối mạng.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4: Xây </a:t>
            </a:r>
            <a:r>
              <a:rPr lang="en-US" sz="2000" dirty="0" smtClean="0">
                <a:latin typeface="+mn-lt"/>
                <a:cs typeface="Times New Roman" pitchFamily="18" charset="0"/>
              </a:rPr>
              <a:t>d</a:t>
            </a:r>
            <a:r>
              <a:rPr lang="vi-VN" sz="2000" dirty="0" smtClean="0">
                <a:latin typeface="+mn-lt"/>
                <a:cs typeface="Times New Roman" pitchFamily="18" charset="0"/>
              </a:rPr>
              <a:t>ựng </a:t>
            </a:r>
            <a:r>
              <a:rPr lang="en-US" sz="2000" dirty="0" smtClean="0">
                <a:latin typeface="+mn-lt"/>
                <a:cs typeface="Times New Roman" pitchFamily="18" charset="0"/>
              </a:rPr>
              <a:t>m</a:t>
            </a:r>
            <a:r>
              <a:rPr lang="vi-VN" sz="2000" dirty="0" smtClean="0">
                <a:latin typeface="+mn-lt"/>
                <a:cs typeface="Times New Roman" pitchFamily="18" charset="0"/>
              </a:rPr>
              <a:t>ạng </a:t>
            </a:r>
            <a:r>
              <a:rPr lang="en-US" sz="2000" dirty="0" smtClean="0">
                <a:latin typeface="+mn-lt"/>
                <a:cs typeface="Times New Roman" pitchFamily="18" charset="0"/>
              </a:rPr>
              <a:t>k</a:t>
            </a:r>
            <a:r>
              <a:rPr lang="vi-VN" sz="2000" dirty="0" smtClean="0">
                <a:latin typeface="+mn-lt"/>
                <a:cs typeface="Times New Roman" pitchFamily="18" charset="0"/>
              </a:rPr>
              <a:t>ết </a:t>
            </a:r>
            <a:r>
              <a:rPr lang="en-US" sz="2000" dirty="0">
                <a:latin typeface="+mn-lt"/>
                <a:cs typeface="Times New Roman" pitchFamily="18" charset="0"/>
              </a:rPr>
              <a:t>n</a:t>
            </a:r>
            <a:r>
              <a:rPr lang="vi-VN" sz="2000" dirty="0" smtClean="0">
                <a:latin typeface="+mn-lt"/>
                <a:cs typeface="Times New Roman" pitchFamily="18" charset="0"/>
              </a:rPr>
              <a:t>ối</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Xây dựng mạng kết nối cho hệ thống IoT của bạn. Điều này bao gồm việc cài đặt các mạng không dây (ví dụ: Wi-Fi, Bluetooth, Zigbee) hoặc sử dụng mạng di động (3G, 4G, 5G) để kết nối các thiết bị với máy chủ hoặc trạm cơ sở dữ liệu.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5: Xây </a:t>
            </a:r>
            <a:r>
              <a:rPr lang="en-US" sz="2000" dirty="0" smtClean="0">
                <a:latin typeface="+mn-lt"/>
                <a:cs typeface="Times New Roman" pitchFamily="18" charset="0"/>
              </a:rPr>
              <a:t>d</a:t>
            </a:r>
            <a:r>
              <a:rPr lang="vi-VN" sz="2000" dirty="0" smtClean="0">
                <a:latin typeface="+mn-lt"/>
                <a:cs typeface="Times New Roman" pitchFamily="18" charset="0"/>
              </a:rPr>
              <a:t>ựng </a:t>
            </a:r>
            <a:r>
              <a:rPr lang="en-US" sz="2000" dirty="0">
                <a:latin typeface="+mn-lt"/>
                <a:cs typeface="Times New Roman" pitchFamily="18" charset="0"/>
              </a:rPr>
              <a:t>p</a:t>
            </a:r>
            <a:r>
              <a:rPr lang="vi-VN" sz="2000" dirty="0" smtClean="0">
                <a:latin typeface="+mn-lt"/>
                <a:cs typeface="Times New Roman" pitchFamily="18" charset="0"/>
              </a:rPr>
              <a:t>hần </a:t>
            </a:r>
            <a:r>
              <a:rPr lang="en-US" sz="2000" dirty="0">
                <a:latin typeface="+mn-lt"/>
                <a:cs typeface="Times New Roman" pitchFamily="18" charset="0"/>
              </a:rPr>
              <a:t>m</a:t>
            </a:r>
            <a:r>
              <a:rPr lang="vi-VN" sz="2000" dirty="0" smtClean="0">
                <a:latin typeface="+mn-lt"/>
                <a:cs typeface="Times New Roman" pitchFamily="18" charset="0"/>
              </a:rPr>
              <a:t>ềm </a:t>
            </a:r>
            <a:r>
              <a:rPr lang="en-US" sz="2000" dirty="0" smtClean="0">
                <a:latin typeface="+mn-lt"/>
                <a:cs typeface="Times New Roman" pitchFamily="18" charset="0"/>
              </a:rPr>
              <a:t>m</a:t>
            </a:r>
            <a:r>
              <a:rPr lang="vi-VN" sz="2000" dirty="0" smtClean="0">
                <a:latin typeface="+mn-lt"/>
                <a:cs typeface="Times New Roman" pitchFamily="18" charset="0"/>
              </a:rPr>
              <a:t>áy </a:t>
            </a:r>
            <a:r>
              <a:rPr lang="en-US" sz="2000" dirty="0" smtClean="0">
                <a:latin typeface="+mn-lt"/>
                <a:cs typeface="Times New Roman" pitchFamily="18" charset="0"/>
              </a:rPr>
              <a:t>c</a:t>
            </a:r>
            <a:r>
              <a:rPr lang="vi-VN" sz="2000" dirty="0" smtClean="0">
                <a:latin typeface="+mn-lt"/>
                <a:cs typeface="Times New Roman" pitchFamily="18" charset="0"/>
              </a:rPr>
              <a:t>hủ </a:t>
            </a:r>
            <a:r>
              <a:rPr lang="vi-VN" sz="2000" dirty="0">
                <a:latin typeface="+mn-lt"/>
                <a:cs typeface="Times New Roman" pitchFamily="18" charset="0"/>
              </a:rPr>
              <a:t>hoặc </a:t>
            </a:r>
            <a:r>
              <a:rPr lang="en-US" sz="2000" dirty="0" smtClean="0">
                <a:latin typeface="+mn-lt"/>
                <a:cs typeface="Times New Roman" pitchFamily="18" charset="0"/>
              </a:rPr>
              <a:t>t</a:t>
            </a:r>
            <a:r>
              <a:rPr lang="vi-VN" sz="2000" dirty="0" smtClean="0">
                <a:latin typeface="+mn-lt"/>
                <a:cs typeface="Times New Roman" pitchFamily="18" charset="0"/>
              </a:rPr>
              <a:t>rạm </a:t>
            </a:r>
            <a:r>
              <a:rPr lang="en-US" sz="2000" dirty="0" smtClean="0">
                <a:latin typeface="+mn-lt"/>
                <a:cs typeface="Times New Roman" pitchFamily="18" charset="0"/>
              </a:rPr>
              <a:t>CSDL:</a:t>
            </a:r>
            <a:r>
              <a:rPr lang="vi-VN" sz="2000" dirty="0" smtClean="0">
                <a:latin typeface="+mn-lt"/>
                <a:cs typeface="Times New Roman" pitchFamily="18" charset="0"/>
              </a:rPr>
              <a:t> </a:t>
            </a:r>
            <a:r>
              <a:rPr lang="vi-VN" sz="2000" dirty="0">
                <a:latin typeface="+mn-lt"/>
                <a:cs typeface="Times New Roman" pitchFamily="18" charset="0"/>
              </a:rPr>
              <a:t>Xây dựng phần mềm máy chủ hoặc trạm cơ sở dữ liệu để nhận và lưu trữ dữ liệu từ các thiết bị IoT. Phần mềm này cần xử lý dữ liệu, quản lý người dùng, và cung cấp giao diện người dùng để quản lý hệ thống. </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668230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18</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a:cs typeface="Times New Roman" pitchFamily="18" charset="0"/>
              </a:rPr>
              <a:t>Xây</a:t>
            </a:r>
            <a:r>
              <a:rPr lang="en-US" sz="2800" dirty="0">
                <a:cs typeface="Times New Roman" pitchFamily="18" charset="0"/>
              </a:rPr>
              <a:t> </a:t>
            </a:r>
            <a:r>
              <a:rPr lang="en-US" sz="2800" dirty="0" err="1">
                <a:cs typeface="Times New Roman" pitchFamily="18" charset="0"/>
              </a:rPr>
              <a:t>dựng</a:t>
            </a:r>
            <a:r>
              <a:rPr lang="en-US" sz="2800" dirty="0">
                <a:cs typeface="Times New Roman" pitchFamily="18" charset="0"/>
              </a:rPr>
              <a:t> </a:t>
            </a:r>
            <a:r>
              <a:rPr lang="en-US" sz="2800" dirty="0" err="1">
                <a:cs typeface="Times New Roman" pitchFamily="18" charset="0"/>
              </a:rPr>
              <a:t>hoàn</a:t>
            </a:r>
            <a:r>
              <a:rPr lang="en-US" sz="2800" dirty="0">
                <a:cs typeface="Times New Roman" pitchFamily="18" charset="0"/>
              </a:rPr>
              <a:t> </a:t>
            </a:r>
            <a:r>
              <a:rPr lang="en-US" sz="2800" dirty="0" err="1">
                <a:cs typeface="Times New Roman" pitchFamily="18" charset="0"/>
              </a:rPr>
              <a:t>thiện</a:t>
            </a:r>
            <a:r>
              <a:rPr lang="en-US" sz="2800" dirty="0">
                <a:cs typeface="Times New Roman" pitchFamily="18" charset="0"/>
              </a:rPr>
              <a:t> </a:t>
            </a:r>
            <a:r>
              <a:rPr lang="en-US" sz="2800" dirty="0" err="1">
                <a:cs typeface="Times New Roman" pitchFamily="18" charset="0"/>
              </a:rPr>
              <a:t>hệ</a:t>
            </a:r>
            <a:r>
              <a:rPr lang="en-US" sz="2800" dirty="0">
                <a:cs typeface="Times New Roman" pitchFamily="18" charset="0"/>
              </a:rPr>
              <a:t> </a:t>
            </a:r>
            <a:r>
              <a:rPr lang="en-US" sz="2800" dirty="0" err="1">
                <a:cs typeface="Times New Roman" pitchFamily="18" charset="0"/>
              </a:rPr>
              <a:t>thống</a:t>
            </a:r>
            <a:r>
              <a:rPr lang="en-US" sz="2800" dirty="0">
                <a:cs typeface="Times New Roman" pitchFamily="18" charset="0"/>
              </a:rPr>
              <a:t> </a:t>
            </a:r>
            <a:r>
              <a:rPr lang="en-US" sz="2800" dirty="0" err="1">
                <a:cs typeface="Times New Roman" pitchFamily="18" charset="0"/>
              </a:rPr>
              <a:t>IoT</a:t>
            </a:r>
            <a:r>
              <a:rPr lang="en-US" sz="2800" dirty="0">
                <a:cs typeface="Times New Roman" pitchFamily="18" charset="0"/>
              </a:rPr>
              <a:t> </a:t>
            </a:r>
            <a:r>
              <a:rPr lang="en-US" sz="2800" dirty="0" err="1">
                <a:cs typeface="Times New Roman" pitchFamily="18" charset="0"/>
              </a:rPr>
              <a:t>từ</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a:cs typeface="Times New Roman" pitchFamily="18" charset="0"/>
              </a:rPr>
              <a:t>cứng</a:t>
            </a:r>
            <a:r>
              <a:rPr lang="en-US" sz="2800" dirty="0">
                <a:cs typeface="Times New Roman" pitchFamily="18" charset="0"/>
              </a:rPr>
              <a:t> </a:t>
            </a:r>
            <a:r>
              <a:rPr lang="en-US" sz="2800" dirty="0" err="1">
                <a:cs typeface="Times New Roman" pitchFamily="18" charset="0"/>
              </a:rPr>
              <a:t>đến</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smtClean="0">
                <a:cs typeface="Times New Roman" pitchFamily="18" charset="0"/>
              </a:rPr>
              <a:t>mềm</a:t>
            </a:r>
            <a:endParaRPr lang="en-US" sz="28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6: Xác định </a:t>
            </a:r>
            <a:r>
              <a:rPr lang="en-US" sz="2000" dirty="0" smtClean="0">
                <a:latin typeface="+mn-lt"/>
                <a:cs typeface="Times New Roman" pitchFamily="18" charset="0"/>
              </a:rPr>
              <a:t>g</a:t>
            </a:r>
            <a:r>
              <a:rPr lang="vi-VN" sz="2000" dirty="0" smtClean="0">
                <a:latin typeface="+mn-lt"/>
                <a:cs typeface="Times New Roman" pitchFamily="18" charset="0"/>
              </a:rPr>
              <a:t>iao </a:t>
            </a:r>
            <a:r>
              <a:rPr lang="en-US" sz="2000" dirty="0" smtClean="0">
                <a:latin typeface="+mn-lt"/>
                <a:cs typeface="Times New Roman" pitchFamily="18" charset="0"/>
              </a:rPr>
              <a:t>t</a:t>
            </a:r>
            <a:r>
              <a:rPr lang="vi-VN" sz="2000" dirty="0" smtClean="0">
                <a:latin typeface="+mn-lt"/>
                <a:cs typeface="Times New Roman" pitchFamily="18" charset="0"/>
              </a:rPr>
              <a:t>hức </a:t>
            </a:r>
            <a:r>
              <a:rPr lang="en-US" sz="2000" dirty="0" smtClean="0">
                <a:latin typeface="+mn-lt"/>
                <a:cs typeface="Times New Roman" pitchFamily="18" charset="0"/>
              </a:rPr>
              <a:t>t</a:t>
            </a:r>
            <a:r>
              <a:rPr lang="vi-VN" sz="2000" dirty="0" smtClean="0">
                <a:latin typeface="+mn-lt"/>
                <a:cs typeface="Times New Roman" pitchFamily="18" charset="0"/>
              </a:rPr>
              <a:t>ruyền </a:t>
            </a:r>
            <a:r>
              <a:rPr lang="en-US" sz="2000" dirty="0" smtClean="0">
                <a:latin typeface="+mn-lt"/>
                <a:cs typeface="Times New Roman" pitchFamily="18" charset="0"/>
              </a:rPr>
              <a:t>t</a:t>
            </a:r>
            <a:r>
              <a:rPr lang="vi-VN" sz="2000" dirty="0" smtClean="0">
                <a:latin typeface="+mn-lt"/>
                <a:cs typeface="Times New Roman" pitchFamily="18" charset="0"/>
              </a:rPr>
              <a:t>hông </a:t>
            </a:r>
            <a:r>
              <a:rPr lang="vi-VN" sz="2000" dirty="0">
                <a:latin typeface="+mn-lt"/>
                <a:cs typeface="Times New Roman" pitchFamily="18" charset="0"/>
              </a:rPr>
              <a:t>và </a:t>
            </a:r>
            <a:r>
              <a:rPr lang="en-US" sz="2000" dirty="0" smtClean="0">
                <a:latin typeface="+mn-lt"/>
                <a:cs typeface="Times New Roman" pitchFamily="18" charset="0"/>
              </a:rPr>
              <a:t>b</a:t>
            </a:r>
            <a:r>
              <a:rPr lang="vi-VN" sz="2000" dirty="0" smtClean="0">
                <a:latin typeface="+mn-lt"/>
                <a:cs typeface="Times New Roman" pitchFamily="18" charset="0"/>
              </a:rPr>
              <a:t>ảo </a:t>
            </a:r>
            <a:r>
              <a:rPr lang="en-US" sz="2000" dirty="0" smtClean="0">
                <a:latin typeface="+mn-lt"/>
                <a:cs typeface="Times New Roman" pitchFamily="18" charset="0"/>
              </a:rPr>
              <a:t>m</a:t>
            </a:r>
            <a:r>
              <a:rPr lang="vi-VN" sz="2000" dirty="0" smtClean="0">
                <a:latin typeface="+mn-lt"/>
                <a:cs typeface="Times New Roman" pitchFamily="18" charset="0"/>
              </a:rPr>
              <a:t>ật</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Xác định giao thức truyền thông mà các thiết bị IoT sẽ sử dụng để gửi dữ liệu và đảm bảo tính bảo mật của hệ thống. Giao thức truyền thông có thể là MQTT, CoAP, HTTP, hoặc các giao thức IoT khác. Bảo vệ dữ liệu truyền tải bằng cách sử dụng mã hóa và các biện pháp bảo mật phù hợp.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7: Phát </a:t>
            </a:r>
            <a:r>
              <a:rPr lang="en-US" sz="2000" dirty="0" smtClean="0">
                <a:latin typeface="+mn-lt"/>
                <a:cs typeface="Times New Roman" pitchFamily="18" charset="0"/>
              </a:rPr>
              <a:t>t</a:t>
            </a:r>
            <a:r>
              <a:rPr lang="vi-VN" sz="2000" dirty="0" smtClean="0">
                <a:latin typeface="+mn-lt"/>
                <a:cs typeface="Times New Roman" pitchFamily="18" charset="0"/>
              </a:rPr>
              <a:t>riển </a:t>
            </a:r>
            <a:r>
              <a:rPr lang="en-US" sz="2000" dirty="0" smtClean="0">
                <a:latin typeface="+mn-lt"/>
                <a:cs typeface="Times New Roman" pitchFamily="18" charset="0"/>
              </a:rPr>
              <a:t>g</a:t>
            </a:r>
            <a:r>
              <a:rPr lang="vi-VN" sz="2000" dirty="0" smtClean="0">
                <a:latin typeface="+mn-lt"/>
                <a:cs typeface="Times New Roman" pitchFamily="18" charset="0"/>
              </a:rPr>
              <a:t>iao </a:t>
            </a:r>
            <a:r>
              <a:rPr lang="en-US" sz="2000" dirty="0" smtClean="0">
                <a:latin typeface="+mn-lt"/>
                <a:cs typeface="Times New Roman" pitchFamily="18" charset="0"/>
              </a:rPr>
              <a:t>d</a:t>
            </a:r>
            <a:r>
              <a:rPr lang="vi-VN" sz="2000" dirty="0" smtClean="0">
                <a:latin typeface="+mn-lt"/>
                <a:cs typeface="Times New Roman" pitchFamily="18" charset="0"/>
              </a:rPr>
              <a:t>iện </a:t>
            </a:r>
            <a:r>
              <a:rPr lang="en-US" sz="2000" dirty="0" smtClean="0">
                <a:latin typeface="+mn-lt"/>
                <a:cs typeface="Times New Roman" pitchFamily="18" charset="0"/>
              </a:rPr>
              <a:t>n</a:t>
            </a:r>
            <a:r>
              <a:rPr lang="vi-VN" sz="2000" dirty="0" smtClean="0">
                <a:latin typeface="+mn-lt"/>
                <a:cs typeface="Times New Roman" pitchFamily="18" charset="0"/>
              </a:rPr>
              <a:t>gười </a:t>
            </a:r>
            <a:r>
              <a:rPr lang="en-US" sz="2000" dirty="0" smtClean="0">
                <a:latin typeface="+mn-lt"/>
                <a:cs typeface="Times New Roman" pitchFamily="18" charset="0"/>
              </a:rPr>
              <a:t>d</a:t>
            </a:r>
            <a:r>
              <a:rPr lang="vi-VN" sz="2000" dirty="0" smtClean="0">
                <a:latin typeface="+mn-lt"/>
                <a:cs typeface="Times New Roman" pitchFamily="18" charset="0"/>
              </a:rPr>
              <a:t>ùng </a:t>
            </a:r>
            <a:r>
              <a:rPr lang="vi-VN" sz="2000" dirty="0">
                <a:latin typeface="+mn-lt"/>
                <a:cs typeface="Times New Roman" pitchFamily="18" charset="0"/>
              </a:rPr>
              <a:t>(tuỳ chọn</a:t>
            </a:r>
            <a:r>
              <a:rPr lang="vi-VN" sz="2000" dirty="0" smtClean="0">
                <a:latin typeface="+mn-lt"/>
                <a:cs typeface="Times New Roman" pitchFamily="18" charset="0"/>
              </a:rPr>
              <a:t>)</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Nếu cần thiết, bạn có thể phát triển một giao diện người dùng để theo dõi và quản lý hệ thống IoT. Giao diện này có thể là một ứng dụng web hoặc ứng dụng di động.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8: Kiểm </a:t>
            </a:r>
            <a:r>
              <a:rPr lang="en-US" sz="2000" dirty="0" smtClean="0">
                <a:latin typeface="+mn-lt"/>
                <a:cs typeface="Times New Roman" pitchFamily="18" charset="0"/>
              </a:rPr>
              <a:t>t</a:t>
            </a:r>
            <a:r>
              <a:rPr lang="vi-VN" sz="2000" dirty="0" smtClean="0">
                <a:latin typeface="+mn-lt"/>
                <a:cs typeface="Times New Roman" pitchFamily="18" charset="0"/>
              </a:rPr>
              <a:t>ra </a:t>
            </a:r>
            <a:r>
              <a:rPr lang="vi-VN" sz="2000" dirty="0">
                <a:latin typeface="+mn-lt"/>
                <a:cs typeface="Times New Roman" pitchFamily="18" charset="0"/>
              </a:rPr>
              <a:t>và </a:t>
            </a:r>
            <a:r>
              <a:rPr lang="en-US" sz="2000" dirty="0" smtClean="0">
                <a:latin typeface="+mn-lt"/>
                <a:cs typeface="Times New Roman" pitchFamily="18" charset="0"/>
              </a:rPr>
              <a:t>t</a:t>
            </a:r>
            <a:r>
              <a:rPr lang="vi-VN" sz="2000" dirty="0" smtClean="0">
                <a:latin typeface="+mn-lt"/>
                <a:cs typeface="Times New Roman" pitchFamily="18" charset="0"/>
              </a:rPr>
              <a:t>heo </a:t>
            </a:r>
            <a:r>
              <a:rPr lang="en-US" sz="2000" dirty="0" smtClean="0">
                <a:latin typeface="+mn-lt"/>
                <a:cs typeface="Times New Roman" pitchFamily="18" charset="0"/>
              </a:rPr>
              <a:t>d</a:t>
            </a:r>
            <a:r>
              <a:rPr lang="vi-VN" sz="2000" dirty="0" smtClean="0">
                <a:latin typeface="+mn-lt"/>
                <a:cs typeface="Times New Roman" pitchFamily="18" charset="0"/>
              </a:rPr>
              <a:t>õi</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Kiểm tra ứng dụng của bạn để đảm bảo tính ổn định và xử lý lỗi khi cần thiết. Theo dõi hoạt động của các thiết bị IoT và cơ sở dữ liệu. </a:t>
            </a: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658382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a:cs typeface="Times New Roman" pitchFamily="18" charset="0"/>
              </a:rPr>
              <a:t>Xây</a:t>
            </a:r>
            <a:r>
              <a:rPr lang="en-US" sz="2800" dirty="0">
                <a:cs typeface="Times New Roman" pitchFamily="18" charset="0"/>
              </a:rPr>
              <a:t> </a:t>
            </a:r>
            <a:r>
              <a:rPr lang="en-US" sz="2800" dirty="0" err="1">
                <a:cs typeface="Times New Roman" pitchFamily="18" charset="0"/>
              </a:rPr>
              <a:t>dựng</a:t>
            </a:r>
            <a:r>
              <a:rPr lang="en-US" sz="2800" dirty="0">
                <a:cs typeface="Times New Roman" pitchFamily="18" charset="0"/>
              </a:rPr>
              <a:t> </a:t>
            </a:r>
            <a:r>
              <a:rPr lang="en-US" sz="2800" dirty="0" err="1">
                <a:cs typeface="Times New Roman" pitchFamily="18" charset="0"/>
              </a:rPr>
              <a:t>hoàn</a:t>
            </a:r>
            <a:r>
              <a:rPr lang="en-US" sz="2800" dirty="0">
                <a:cs typeface="Times New Roman" pitchFamily="18" charset="0"/>
              </a:rPr>
              <a:t> </a:t>
            </a:r>
            <a:r>
              <a:rPr lang="en-US" sz="2800" dirty="0" err="1">
                <a:cs typeface="Times New Roman" pitchFamily="18" charset="0"/>
              </a:rPr>
              <a:t>thiện</a:t>
            </a:r>
            <a:r>
              <a:rPr lang="en-US" sz="2800" dirty="0">
                <a:cs typeface="Times New Roman" pitchFamily="18" charset="0"/>
              </a:rPr>
              <a:t> </a:t>
            </a:r>
            <a:r>
              <a:rPr lang="en-US" sz="2800" dirty="0" err="1">
                <a:cs typeface="Times New Roman" pitchFamily="18" charset="0"/>
              </a:rPr>
              <a:t>hệ</a:t>
            </a:r>
            <a:r>
              <a:rPr lang="en-US" sz="2800" dirty="0">
                <a:cs typeface="Times New Roman" pitchFamily="18" charset="0"/>
              </a:rPr>
              <a:t> </a:t>
            </a:r>
            <a:r>
              <a:rPr lang="en-US" sz="2800" dirty="0" err="1">
                <a:cs typeface="Times New Roman" pitchFamily="18" charset="0"/>
              </a:rPr>
              <a:t>thống</a:t>
            </a:r>
            <a:r>
              <a:rPr lang="en-US" sz="2800" dirty="0">
                <a:cs typeface="Times New Roman" pitchFamily="18" charset="0"/>
              </a:rPr>
              <a:t> </a:t>
            </a:r>
            <a:r>
              <a:rPr lang="en-US" sz="2800" dirty="0" err="1">
                <a:cs typeface="Times New Roman" pitchFamily="18" charset="0"/>
              </a:rPr>
              <a:t>IoT</a:t>
            </a:r>
            <a:r>
              <a:rPr lang="en-US" sz="2800" dirty="0">
                <a:cs typeface="Times New Roman" pitchFamily="18" charset="0"/>
              </a:rPr>
              <a:t> </a:t>
            </a:r>
            <a:r>
              <a:rPr lang="en-US" sz="2800" dirty="0" err="1">
                <a:cs typeface="Times New Roman" pitchFamily="18" charset="0"/>
              </a:rPr>
              <a:t>từ</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a:cs typeface="Times New Roman" pitchFamily="18" charset="0"/>
              </a:rPr>
              <a:t>cứng</a:t>
            </a:r>
            <a:r>
              <a:rPr lang="en-US" sz="2800" dirty="0">
                <a:cs typeface="Times New Roman" pitchFamily="18" charset="0"/>
              </a:rPr>
              <a:t> </a:t>
            </a:r>
            <a:r>
              <a:rPr lang="en-US" sz="2800" dirty="0" err="1">
                <a:cs typeface="Times New Roman" pitchFamily="18" charset="0"/>
              </a:rPr>
              <a:t>đến</a:t>
            </a:r>
            <a:r>
              <a:rPr lang="en-US" sz="2800" dirty="0">
                <a:cs typeface="Times New Roman" pitchFamily="18" charset="0"/>
              </a:rPr>
              <a:t> </a:t>
            </a:r>
            <a:r>
              <a:rPr lang="en-US" sz="2800" dirty="0" err="1">
                <a:cs typeface="Times New Roman" pitchFamily="18" charset="0"/>
              </a:rPr>
              <a:t>phần</a:t>
            </a:r>
            <a:r>
              <a:rPr lang="en-US" sz="2800" dirty="0">
                <a:cs typeface="Times New Roman" pitchFamily="18" charset="0"/>
              </a:rPr>
              <a:t> </a:t>
            </a:r>
            <a:r>
              <a:rPr lang="en-US" sz="2800" dirty="0" err="1" smtClean="0">
                <a:cs typeface="Times New Roman" pitchFamily="18" charset="0"/>
              </a:rPr>
              <a:t>mềm</a:t>
            </a:r>
            <a:endParaRPr lang="en-US" sz="28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9: Triển </a:t>
            </a:r>
            <a:r>
              <a:rPr lang="en-US" sz="2000" dirty="0" smtClean="0">
                <a:latin typeface="+mn-lt"/>
                <a:cs typeface="Times New Roman" pitchFamily="18" charset="0"/>
              </a:rPr>
              <a:t>k</a:t>
            </a:r>
            <a:r>
              <a:rPr lang="vi-VN" sz="2000" dirty="0" smtClean="0">
                <a:latin typeface="+mn-lt"/>
                <a:cs typeface="Times New Roman" pitchFamily="18" charset="0"/>
              </a:rPr>
              <a:t>hai </a:t>
            </a:r>
            <a:r>
              <a:rPr lang="vi-VN" sz="2000" dirty="0">
                <a:latin typeface="+mn-lt"/>
                <a:cs typeface="Times New Roman" pitchFamily="18" charset="0"/>
              </a:rPr>
              <a:t>và </a:t>
            </a:r>
            <a:r>
              <a:rPr lang="en-US" sz="2000" dirty="0" smtClean="0">
                <a:latin typeface="+mn-lt"/>
                <a:cs typeface="Times New Roman" pitchFamily="18" charset="0"/>
              </a:rPr>
              <a:t>q</a:t>
            </a:r>
            <a:r>
              <a:rPr lang="vi-VN" sz="2000" dirty="0" smtClean="0">
                <a:latin typeface="+mn-lt"/>
                <a:cs typeface="Times New Roman" pitchFamily="18" charset="0"/>
              </a:rPr>
              <a:t>uản </a:t>
            </a:r>
            <a:r>
              <a:rPr lang="en-US" sz="2000" dirty="0" smtClean="0">
                <a:latin typeface="+mn-lt"/>
                <a:cs typeface="Times New Roman" pitchFamily="18" charset="0"/>
              </a:rPr>
              <a:t>l</a:t>
            </a:r>
            <a:r>
              <a:rPr lang="vi-VN" sz="2000" dirty="0" smtClean="0">
                <a:latin typeface="+mn-lt"/>
                <a:cs typeface="Times New Roman" pitchFamily="18" charset="0"/>
              </a:rPr>
              <a:t>ý</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Triển khai hệ thống IoT trong môi trường thực tế và quản lý nó trong suốt thời gian hoạt động. Điều này bao gồm việc theo dõi hiệu suất, quản lý bảo trì, và cải thiện hệ thống khi cần thiết.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Bước </a:t>
            </a:r>
            <a:r>
              <a:rPr lang="vi-VN" sz="2000" dirty="0">
                <a:latin typeface="+mn-lt"/>
                <a:cs typeface="Times New Roman" pitchFamily="18" charset="0"/>
              </a:rPr>
              <a:t>10: Mở </a:t>
            </a:r>
            <a:r>
              <a:rPr lang="en-US" sz="2000" dirty="0" smtClean="0">
                <a:latin typeface="+mn-lt"/>
                <a:cs typeface="Times New Roman" pitchFamily="18" charset="0"/>
              </a:rPr>
              <a:t>r</a:t>
            </a:r>
            <a:r>
              <a:rPr lang="vi-VN" sz="2000" dirty="0" smtClean="0">
                <a:latin typeface="+mn-lt"/>
                <a:cs typeface="Times New Roman" pitchFamily="18" charset="0"/>
              </a:rPr>
              <a:t>ộng </a:t>
            </a:r>
            <a:r>
              <a:rPr lang="vi-VN" sz="2000" dirty="0">
                <a:latin typeface="+mn-lt"/>
                <a:cs typeface="Times New Roman" pitchFamily="18" charset="0"/>
              </a:rPr>
              <a:t>và </a:t>
            </a:r>
            <a:r>
              <a:rPr lang="en-US" sz="2000" dirty="0" smtClean="0">
                <a:latin typeface="+mn-lt"/>
                <a:cs typeface="Times New Roman" pitchFamily="18" charset="0"/>
              </a:rPr>
              <a:t>t</a:t>
            </a:r>
            <a:r>
              <a:rPr lang="vi-VN" sz="2000" dirty="0" smtClean="0">
                <a:latin typeface="+mn-lt"/>
                <a:cs typeface="Times New Roman" pitchFamily="18" charset="0"/>
              </a:rPr>
              <a:t>ối </a:t>
            </a:r>
            <a:r>
              <a:rPr lang="en-US" sz="2000" dirty="0" smtClean="0">
                <a:latin typeface="+mn-lt"/>
                <a:cs typeface="Times New Roman" pitchFamily="18" charset="0"/>
              </a:rPr>
              <a:t>ư</a:t>
            </a:r>
            <a:r>
              <a:rPr lang="vi-VN" sz="2000" dirty="0" smtClean="0">
                <a:latin typeface="+mn-lt"/>
                <a:cs typeface="Times New Roman" pitchFamily="18" charset="0"/>
              </a:rPr>
              <a:t>u </a:t>
            </a:r>
            <a:r>
              <a:rPr lang="en-US" sz="2000" dirty="0" smtClean="0">
                <a:latin typeface="+mn-lt"/>
                <a:cs typeface="Times New Roman" pitchFamily="18" charset="0"/>
              </a:rPr>
              <a:t>h</a:t>
            </a:r>
            <a:r>
              <a:rPr lang="vi-VN" sz="2000" dirty="0" smtClean="0">
                <a:latin typeface="+mn-lt"/>
                <a:cs typeface="Times New Roman" pitchFamily="18" charset="0"/>
              </a:rPr>
              <a:t>óa</a:t>
            </a:r>
            <a:r>
              <a:rPr lang="en-US" sz="2000" smtClean="0">
                <a:latin typeface="+mn-lt"/>
                <a:cs typeface="Times New Roman" pitchFamily="18" charset="0"/>
              </a:rPr>
              <a:t>:</a:t>
            </a:r>
            <a:r>
              <a:rPr lang="vi-VN" sz="2000" smtClean="0">
                <a:latin typeface="+mn-lt"/>
                <a:cs typeface="Times New Roman" pitchFamily="18" charset="0"/>
              </a:rPr>
              <a:t> </a:t>
            </a:r>
            <a:r>
              <a:rPr lang="vi-VN" sz="2000" dirty="0">
                <a:latin typeface="+mn-lt"/>
                <a:cs typeface="Times New Roman" pitchFamily="18" charset="0"/>
              </a:rPr>
              <a:t>Theo dõi sự phát triển của công nghệ IoT và tối ưu hóa hệ thống của bạn để đáp ứng nhu cầu mới. Xem xét việc mở rộng hệ thống khi bạn cần thu thập thêm dữ liệu hoặc kiểm soát thêm thiết bị.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Lưu </a:t>
            </a:r>
            <a:r>
              <a:rPr lang="vi-VN" sz="2000" dirty="0">
                <a:latin typeface="+mn-lt"/>
                <a:cs typeface="Times New Roman" pitchFamily="18" charset="0"/>
              </a:rPr>
              <a:t>ý quan trọng: Xây dựng một hệ thống IoT hoàn thiện đòi hỏi kiến thức rộng rãi về phần cứng và phần mềm, cũng </a:t>
            </a:r>
            <a:r>
              <a:rPr lang="vi-VN" sz="2000" dirty="0"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chúng</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a:t>
            </a: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455513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72285894-2F49-4B7C-8F3B-231A35253C8C}" type="slidenum">
              <a:rPr lang="en-US" smtClean="0">
                <a:latin typeface="+mn-lt"/>
              </a:rPr>
              <a:pPr/>
              <a:t>2</a:t>
            </a:fld>
            <a:endParaRPr lang="en-US" smtClean="0">
              <a:latin typeface="+mn-lt"/>
            </a:endParaRPr>
          </a:p>
        </p:txBody>
      </p:sp>
      <p:sp>
        <p:nvSpPr>
          <p:cNvPr id="82948" name="Rectangle 4"/>
          <p:cNvSpPr>
            <a:spLocks noChangeArrowheads="1"/>
          </p:cNvSpPr>
          <p:nvPr/>
        </p:nvSpPr>
        <p:spPr bwMode="auto">
          <a:xfrm>
            <a:off x="381000" y="228600"/>
            <a:ext cx="8305800" cy="990600"/>
          </a:xfrm>
          <a:prstGeom prst="rect">
            <a:avLst/>
          </a:prstGeom>
          <a:noFill/>
          <a:ln w="9525">
            <a:noFill/>
            <a:miter lim="800000"/>
            <a:headEnd/>
            <a:tailEnd/>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mj-lt"/>
              </a:rPr>
              <a:t>MẠNG CẢM BIẾN</a:t>
            </a:r>
          </a:p>
        </p:txBody>
      </p:sp>
      <p:sp>
        <p:nvSpPr>
          <p:cNvPr id="8196"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173" name="Rectangle 6"/>
          <p:cNvSpPr>
            <a:spLocks noChangeArrowheads="1"/>
          </p:cNvSpPr>
          <p:nvPr/>
        </p:nvSpPr>
        <p:spPr bwMode="auto">
          <a:xfrm>
            <a:off x="228600" y="1219200"/>
            <a:ext cx="8686800" cy="5334000"/>
          </a:xfrm>
          <a:prstGeom prst="rect">
            <a:avLst/>
          </a:prstGeom>
          <a:noFill/>
          <a:ln w="9525">
            <a:noFill/>
            <a:miter lim="800000"/>
            <a:headEnd/>
            <a:tailEnd/>
          </a:ln>
        </p:spPr>
        <p:txBody>
          <a:bodyPr/>
          <a:lstStyle/>
          <a:p>
            <a:pPr marL="342900" indent="-342900" algn="ctr" eaLnBrk="1" hangingPunct="1">
              <a:spcBef>
                <a:spcPct val="20000"/>
              </a:spcBef>
              <a:buClr>
                <a:schemeClr val="bg2"/>
              </a:buClr>
              <a:buSzPct val="75000"/>
            </a:pPr>
            <a:r>
              <a:rPr lang="en-US" sz="3600" b="1" dirty="0">
                <a:latin typeface="+mn-lt"/>
              </a:rPr>
              <a:t>NỘI  DUNG</a:t>
            </a: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1 – </a:t>
            </a:r>
            <a:r>
              <a:rPr lang="en-US" sz="3200" dirty="0" err="1" smtClean="0">
                <a:latin typeface="+mn-lt"/>
              </a:rPr>
              <a:t>Tổng</a:t>
            </a:r>
            <a:r>
              <a:rPr lang="en-US" sz="3200" dirty="0" smtClean="0">
                <a:latin typeface="+mn-lt"/>
              </a:rPr>
              <a:t> </a:t>
            </a:r>
            <a:r>
              <a:rPr lang="en-US" sz="3200" dirty="0" err="1" smtClean="0">
                <a:latin typeface="+mn-lt"/>
              </a:rPr>
              <a:t>quan</a:t>
            </a:r>
            <a:r>
              <a:rPr lang="en-US" sz="3200" dirty="0" smtClean="0">
                <a:latin typeface="+mn-lt"/>
              </a:rPr>
              <a:t> </a:t>
            </a:r>
            <a:r>
              <a:rPr lang="en-US" sz="3200" dirty="0" err="1" smtClean="0">
                <a:latin typeface="+mn-lt"/>
              </a:rPr>
              <a:t>về</a:t>
            </a:r>
            <a:r>
              <a:rPr lang="en-US" sz="3200" dirty="0" smtClean="0">
                <a:latin typeface="+mn-lt"/>
              </a:rPr>
              <a:t> </a:t>
            </a:r>
            <a:r>
              <a:rPr lang="en-US" sz="3200" dirty="0" err="1" smtClean="0">
                <a:latin typeface="+mn-lt"/>
              </a:rPr>
              <a:t>Mạng</a:t>
            </a:r>
            <a:r>
              <a:rPr lang="en-US" sz="3200" dirty="0" smtClean="0">
                <a:latin typeface="+mn-lt"/>
              </a:rPr>
              <a:t> </a:t>
            </a:r>
            <a:r>
              <a:rPr lang="en-US" sz="3200" dirty="0" err="1" smtClean="0">
                <a:latin typeface="+mn-lt"/>
              </a:rPr>
              <a:t>cảm</a:t>
            </a:r>
            <a:r>
              <a:rPr lang="en-US" sz="3200" dirty="0" smtClean="0">
                <a:latin typeface="+mn-lt"/>
              </a:rPr>
              <a:t> </a:t>
            </a:r>
            <a:r>
              <a:rPr lang="en-US" sz="3200" dirty="0" err="1" smtClean="0">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2 – </a:t>
            </a:r>
            <a:r>
              <a:rPr lang="en-US" sz="3200" dirty="0" err="1" smtClean="0">
                <a:latin typeface="+mn-lt"/>
              </a:rPr>
              <a:t>Kiến</a:t>
            </a:r>
            <a:r>
              <a:rPr lang="en-US" sz="3200" dirty="0" smtClean="0">
                <a:latin typeface="+mn-lt"/>
              </a:rPr>
              <a:t> </a:t>
            </a:r>
            <a:r>
              <a:rPr lang="en-US" sz="3200" dirty="0" err="1" smtClean="0">
                <a:latin typeface="+mn-lt"/>
              </a:rPr>
              <a:t>trúc</a:t>
            </a:r>
            <a:r>
              <a:rPr lang="en-US" sz="3200" dirty="0" smtClean="0">
                <a:latin typeface="+mn-lt"/>
              </a:rPr>
              <a:t> </a:t>
            </a:r>
            <a:r>
              <a:rPr lang="en-US" sz="3200" dirty="0" err="1">
                <a:latin typeface="+mn-lt"/>
              </a:rPr>
              <a:t>M</a:t>
            </a:r>
            <a:r>
              <a:rPr lang="en-US" sz="3200" dirty="0" err="1" smtClean="0">
                <a:latin typeface="+mn-lt"/>
              </a:rPr>
              <a:t>ạng</a:t>
            </a:r>
            <a:r>
              <a:rPr lang="en-US" sz="3200" dirty="0" smtClean="0">
                <a:latin typeface="+mn-lt"/>
              </a:rPr>
              <a:t> </a:t>
            </a:r>
            <a:r>
              <a:rPr lang="en-US" sz="3200" dirty="0" err="1" smtClean="0">
                <a:latin typeface="+mn-lt"/>
              </a:rPr>
              <a:t>cảm</a:t>
            </a:r>
            <a:r>
              <a:rPr lang="en-US" sz="3200" dirty="0" smtClean="0">
                <a:latin typeface="+mn-lt"/>
              </a:rPr>
              <a:t> </a:t>
            </a:r>
            <a:r>
              <a:rPr lang="en-US" sz="3200" dirty="0" err="1" smtClean="0">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smtClean="0">
                <a:latin typeface="+mn-lt"/>
              </a:rPr>
              <a:t>Chương</a:t>
            </a:r>
            <a:r>
              <a:rPr lang="en-US" sz="3200" dirty="0">
                <a:latin typeface="+mn-lt"/>
              </a:rPr>
              <a:t> </a:t>
            </a:r>
            <a:r>
              <a:rPr lang="en-US" sz="3200" dirty="0" smtClean="0">
                <a:latin typeface="+mn-lt"/>
              </a:rPr>
              <a:t>3 – </a:t>
            </a:r>
            <a:r>
              <a:rPr lang="en-US" sz="3200" dirty="0" err="1" smtClean="0">
                <a:latin typeface="+mn-lt"/>
              </a:rPr>
              <a:t>Kiến</a:t>
            </a:r>
            <a:r>
              <a:rPr lang="en-US" sz="3200" dirty="0" smtClean="0">
                <a:latin typeface="+mn-lt"/>
              </a:rPr>
              <a:t> </a:t>
            </a:r>
            <a:r>
              <a:rPr lang="en-US" sz="3200" dirty="0" err="1" smtClean="0">
                <a:latin typeface="+mn-lt"/>
              </a:rPr>
              <a:t>trúc</a:t>
            </a:r>
            <a:r>
              <a:rPr lang="en-US" sz="3200" dirty="0" smtClean="0">
                <a:latin typeface="+mn-lt"/>
              </a:rPr>
              <a:t> </a:t>
            </a:r>
            <a:r>
              <a:rPr lang="en-US" sz="3200" dirty="0" err="1" smtClean="0">
                <a:latin typeface="+mn-lt"/>
              </a:rPr>
              <a:t>khung</a:t>
            </a:r>
            <a:r>
              <a:rPr lang="en-US" sz="3200" dirty="0" smtClean="0">
                <a:latin typeface="+mn-lt"/>
              </a:rPr>
              <a:t> </a:t>
            </a:r>
            <a:r>
              <a:rPr lang="en-US" sz="3200" dirty="0" err="1" smtClean="0">
                <a:latin typeface="+mn-lt"/>
              </a:rPr>
              <a:t>cơ</a:t>
            </a:r>
            <a:r>
              <a:rPr lang="en-US" sz="3200" dirty="0" smtClean="0">
                <a:latin typeface="+mn-lt"/>
              </a:rPr>
              <a:t> </a:t>
            </a:r>
            <a:r>
              <a:rPr lang="en-US" sz="3200" dirty="0" err="1" smtClean="0">
                <a:latin typeface="+mn-lt"/>
              </a:rPr>
              <a:t>bản</a:t>
            </a:r>
            <a:r>
              <a:rPr lang="en-US" sz="3200" dirty="0" smtClean="0">
                <a:latin typeface="+mn-lt"/>
              </a:rPr>
              <a:t> </a:t>
            </a:r>
            <a:r>
              <a:rPr lang="en-US" sz="3200" dirty="0" err="1" smtClean="0">
                <a:latin typeface="+mn-lt"/>
              </a:rPr>
              <a:t>của</a:t>
            </a:r>
            <a:r>
              <a:rPr lang="en-US" sz="3200" dirty="0" smtClean="0">
                <a:latin typeface="+mn-lt"/>
              </a:rPr>
              <a:t> </a:t>
            </a:r>
            <a:r>
              <a:rPr lang="en-US" sz="3200" dirty="0" err="1" smtClean="0">
                <a:latin typeface="+mn-lt"/>
              </a:rPr>
              <a:t>Mạng</a:t>
            </a:r>
            <a:r>
              <a:rPr lang="en-US" sz="3200" dirty="0" smtClean="0">
                <a:latin typeface="+mn-lt"/>
              </a:rPr>
              <a:t> </a:t>
            </a:r>
            <a:r>
              <a:rPr lang="en-US" sz="3200" dirty="0" err="1" smtClean="0">
                <a:latin typeface="+mn-lt"/>
              </a:rPr>
              <a:t>cảm</a:t>
            </a:r>
            <a:r>
              <a:rPr lang="en-US" sz="3200" dirty="0" smtClean="0">
                <a:latin typeface="+mn-lt"/>
              </a:rPr>
              <a:t> </a:t>
            </a:r>
            <a:r>
              <a:rPr lang="en-US" sz="3200" dirty="0" err="1" smtClean="0">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4 </a:t>
            </a:r>
            <a:r>
              <a:rPr lang="en-US" sz="3200" dirty="0" smtClean="0">
                <a:latin typeface="+mn-lt"/>
              </a:rPr>
              <a:t>– </a:t>
            </a:r>
            <a:r>
              <a:rPr lang="en-US" sz="3200" dirty="0" err="1" smtClean="0">
                <a:latin typeface="+mn-lt"/>
              </a:rPr>
              <a:t>Kiến</a:t>
            </a:r>
            <a:r>
              <a:rPr lang="en-US" sz="3200" dirty="0" smtClean="0">
                <a:latin typeface="+mn-lt"/>
              </a:rPr>
              <a:t> </a:t>
            </a:r>
            <a:r>
              <a:rPr lang="en-US" sz="3200" dirty="0" err="1" smtClean="0">
                <a:latin typeface="+mn-lt"/>
              </a:rPr>
              <a:t>trúc</a:t>
            </a:r>
            <a:r>
              <a:rPr lang="en-US" sz="3200" dirty="0" smtClean="0">
                <a:latin typeface="+mn-lt"/>
              </a:rPr>
              <a:t> </a:t>
            </a:r>
            <a:r>
              <a:rPr lang="en-US" sz="3200" dirty="0" err="1" smtClean="0">
                <a:latin typeface="+mn-lt"/>
              </a:rPr>
              <a:t>nút</a:t>
            </a:r>
            <a:r>
              <a:rPr lang="en-US" sz="3200" dirty="0" smtClean="0">
                <a:latin typeface="+mn-lt"/>
              </a:rPr>
              <a:t> </a:t>
            </a:r>
            <a:r>
              <a:rPr lang="en-US" sz="3200" dirty="0" err="1" smtClean="0">
                <a:latin typeface="+mn-lt"/>
              </a:rPr>
              <a:t>đơn</a:t>
            </a:r>
            <a:r>
              <a:rPr lang="en-US" sz="3200" dirty="0" smtClean="0">
                <a:latin typeface="+mn-lt"/>
              </a:rPr>
              <a:t> </a:t>
            </a:r>
            <a:r>
              <a:rPr lang="en-US" sz="3200" dirty="0" err="1" smtClean="0">
                <a:latin typeface="+mn-lt"/>
              </a:rPr>
              <a:t>và</a:t>
            </a:r>
            <a:r>
              <a:rPr lang="en-US" sz="3200" dirty="0" smtClean="0">
                <a:latin typeface="+mn-lt"/>
              </a:rPr>
              <a:t> </a:t>
            </a:r>
            <a:r>
              <a:rPr lang="en-US" sz="3200" dirty="0" err="1" smtClean="0">
                <a:latin typeface="+mn-lt"/>
              </a:rPr>
              <a:t>xây</a:t>
            </a:r>
            <a:r>
              <a:rPr lang="en-US" sz="3200" dirty="0" smtClean="0">
                <a:latin typeface="+mn-lt"/>
              </a:rPr>
              <a:t> </a:t>
            </a:r>
            <a:r>
              <a:rPr lang="en-US" sz="3200" dirty="0" err="1" smtClean="0">
                <a:latin typeface="+mn-lt"/>
              </a:rPr>
              <a:t>dựng</a:t>
            </a:r>
            <a:r>
              <a:rPr lang="en-US" sz="3200" dirty="0" smtClean="0">
                <a:latin typeface="+mn-lt"/>
              </a:rPr>
              <a:t> </a:t>
            </a:r>
            <a:r>
              <a:rPr lang="en-US" sz="3200" dirty="0" err="1" smtClean="0">
                <a:latin typeface="+mn-lt"/>
              </a:rPr>
              <a:t>phần</a:t>
            </a:r>
            <a:r>
              <a:rPr lang="en-US" sz="3200" dirty="0" smtClean="0">
                <a:latin typeface="+mn-lt"/>
              </a:rPr>
              <a:t> </a:t>
            </a:r>
            <a:r>
              <a:rPr lang="en-US" sz="3200" dirty="0" err="1" smtClean="0">
                <a:latin typeface="+mn-lt"/>
              </a:rPr>
              <a:t>mềm</a:t>
            </a:r>
            <a:r>
              <a:rPr lang="en-US" sz="3200" dirty="0" smtClean="0">
                <a:latin typeface="+mn-lt"/>
              </a:rPr>
              <a:t> </a:t>
            </a:r>
            <a:r>
              <a:rPr lang="en-US" sz="3200" dirty="0" err="1" smtClean="0">
                <a:latin typeface="+mn-lt"/>
              </a:rPr>
              <a:t>hoạt</a:t>
            </a:r>
            <a:r>
              <a:rPr lang="en-US" sz="3200" dirty="0" smtClean="0">
                <a:latin typeface="+mn-lt"/>
              </a:rPr>
              <a:t> </a:t>
            </a:r>
            <a:r>
              <a:rPr lang="en-US" sz="3200" dirty="0" err="1" smtClean="0">
                <a:latin typeface="+mn-lt"/>
              </a:rPr>
              <a:t>động</a:t>
            </a:r>
            <a:r>
              <a:rPr lang="en-US" sz="3200" dirty="0" smtClean="0">
                <a:latin typeface="+mn-lt"/>
              </a:rPr>
              <a:t> </a:t>
            </a:r>
            <a:r>
              <a:rPr lang="en-US" sz="3200" dirty="0" err="1" smtClean="0">
                <a:latin typeface="+mn-lt"/>
              </a:rPr>
              <a:t>trên</a:t>
            </a:r>
            <a:r>
              <a:rPr lang="en-US" sz="3200" dirty="0" smtClean="0">
                <a:latin typeface="+mn-lt"/>
              </a:rPr>
              <a:t> </a:t>
            </a:r>
            <a:r>
              <a:rPr lang="en-US" sz="3200" dirty="0" err="1" smtClean="0">
                <a:latin typeface="+mn-lt"/>
              </a:rPr>
              <a:t>nút</a:t>
            </a:r>
            <a:r>
              <a:rPr lang="en-US" sz="3200" dirty="0" smtClean="0">
                <a:latin typeface="+mn-lt"/>
              </a:rPr>
              <a:t> </a:t>
            </a:r>
            <a:r>
              <a:rPr lang="en-US" sz="3200" dirty="0" err="1" smtClean="0">
                <a:latin typeface="+mn-lt"/>
              </a:rPr>
              <a:t>đơn</a:t>
            </a:r>
            <a:endParaRPr lang="en-US" sz="3200" dirty="0" smtClean="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smtClean="0">
                <a:solidFill>
                  <a:srgbClr val="FF0000"/>
                </a:solidFill>
                <a:latin typeface="+mn-lt"/>
              </a:rPr>
              <a:t>Chương</a:t>
            </a:r>
            <a:r>
              <a:rPr lang="en-US" sz="3200" dirty="0" smtClean="0">
                <a:solidFill>
                  <a:srgbClr val="FF0000"/>
                </a:solidFill>
                <a:latin typeface="+mn-lt"/>
              </a:rPr>
              <a:t> </a:t>
            </a:r>
            <a:r>
              <a:rPr lang="en-US" sz="3200" dirty="0">
                <a:solidFill>
                  <a:srgbClr val="FF0000"/>
                </a:solidFill>
                <a:latin typeface="+mn-lt"/>
              </a:rPr>
              <a:t>5 – </a:t>
            </a:r>
            <a:r>
              <a:rPr lang="en-US" sz="3200" dirty="0" err="1" smtClean="0">
                <a:solidFill>
                  <a:srgbClr val="FF0000"/>
                </a:solidFill>
                <a:latin typeface="+mn-lt"/>
              </a:rPr>
              <a:t>Ứng</a:t>
            </a:r>
            <a:r>
              <a:rPr lang="en-US" sz="3200" dirty="0" smtClean="0">
                <a:solidFill>
                  <a:srgbClr val="FF0000"/>
                </a:solidFill>
                <a:latin typeface="+mn-lt"/>
              </a:rPr>
              <a:t> </a:t>
            </a:r>
            <a:r>
              <a:rPr lang="en-US" sz="3200" dirty="0" err="1" smtClean="0">
                <a:solidFill>
                  <a:srgbClr val="FF0000"/>
                </a:solidFill>
                <a:latin typeface="+mn-lt"/>
              </a:rPr>
              <a:t>dụng</a:t>
            </a:r>
            <a:r>
              <a:rPr lang="en-US" sz="3200" dirty="0" smtClean="0">
                <a:solidFill>
                  <a:srgbClr val="FF0000"/>
                </a:solidFill>
                <a:latin typeface="+mn-lt"/>
              </a:rPr>
              <a:t> </a:t>
            </a:r>
            <a:r>
              <a:rPr lang="en-US" sz="3200" dirty="0" err="1" smtClean="0">
                <a:solidFill>
                  <a:srgbClr val="FF0000"/>
                </a:solidFill>
                <a:latin typeface="+mn-lt"/>
              </a:rPr>
              <a:t>Mạng</a:t>
            </a:r>
            <a:r>
              <a:rPr lang="en-US" sz="3200" dirty="0" smtClean="0">
                <a:solidFill>
                  <a:srgbClr val="FF0000"/>
                </a:solidFill>
                <a:latin typeface="+mn-lt"/>
              </a:rPr>
              <a:t> </a:t>
            </a:r>
            <a:r>
              <a:rPr lang="en-US" sz="3200" dirty="0" err="1" smtClean="0">
                <a:solidFill>
                  <a:srgbClr val="FF0000"/>
                </a:solidFill>
                <a:latin typeface="+mn-lt"/>
              </a:rPr>
              <a:t>cảm</a:t>
            </a:r>
            <a:r>
              <a:rPr lang="en-US" sz="3200" dirty="0" smtClean="0">
                <a:solidFill>
                  <a:srgbClr val="FF0000"/>
                </a:solidFill>
                <a:latin typeface="+mn-lt"/>
              </a:rPr>
              <a:t> </a:t>
            </a:r>
            <a:r>
              <a:rPr lang="en-US" sz="3200" dirty="0" err="1" smtClean="0">
                <a:solidFill>
                  <a:srgbClr val="FF0000"/>
                </a:solidFill>
                <a:latin typeface="+mn-lt"/>
              </a:rPr>
              <a:t>biến</a:t>
            </a:r>
            <a:r>
              <a:rPr lang="en-US" sz="3200" dirty="0" smtClean="0">
                <a:solidFill>
                  <a:srgbClr val="FF0000"/>
                </a:solidFill>
                <a:latin typeface="+mn-lt"/>
              </a:rPr>
              <a:t> </a:t>
            </a:r>
            <a:r>
              <a:rPr lang="en-US" sz="3200" dirty="0" err="1" smtClean="0">
                <a:solidFill>
                  <a:srgbClr val="FF0000"/>
                </a:solidFill>
                <a:latin typeface="+mn-lt"/>
              </a:rPr>
              <a:t>trong</a:t>
            </a:r>
            <a:r>
              <a:rPr lang="en-US" sz="3200" dirty="0" smtClean="0">
                <a:solidFill>
                  <a:srgbClr val="FF0000"/>
                </a:solidFill>
                <a:latin typeface="+mn-lt"/>
              </a:rPr>
              <a:t> </a:t>
            </a:r>
            <a:r>
              <a:rPr lang="en-US" sz="3200" dirty="0" err="1" smtClean="0">
                <a:solidFill>
                  <a:srgbClr val="FF0000"/>
                </a:solidFill>
                <a:latin typeface="+mn-lt"/>
              </a:rPr>
              <a:t>xây</a:t>
            </a:r>
            <a:r>
              <a:rPr lang="en-US" sz="3200" dirty="0" smtClean="0">
                <a:solidFill>
                  <a:srgbClr val="FF0000"/>
                </a:solidFill>
                <a:latin typeface="+mn-lt"/>
              </a:rPr>
              <a:t> </a:t>
            </a:r>
            <a:r>
              <a:rPr lang="en-US" sz="3200" dirty="0" err="1" smtClean="0">
                <a:solidFill>
                  <a:srgbClr val="FF0000"/>
                </a:solidFill>
                <a:latin typeface="+mn-lt"/>
              </a:rPr>
              <a:t>dựng</a:t>
            </a:r>
            <a:r>
              <a:rPr lang="en-US" sz="3200" dirty="0" smtClean="0">
                <a:solidFill>
                  <a:srgbClr val="FF0000"/>
                </a:solidFill>
                <a:latin typeface="+mn-lt"/>
              </a:rPr>
              <a:t> </a:t>
            </a:r>
            <a:r>
              <a:rPr lang="en-US" sz="3200" dirty="0" err="1" smtClean="0">
                <a:solidFill>
                  <a:srgbClr val="FF0000"/>
                </a:solidFill>
                <a:latin typeface="+mn-lt"/>
              </a:rPr>
              <a:t>hệ</a:t>
            </a:r>
            <a:r>
              <a:rPr lang="en-US" sz="3200" dirty="0" smtClean="0">
                <a:solidFill>
                  <a:srgbClr val="FF0000"/>
                </a:solidFill>
                <a:latin typeface="+mn-lt"/>
              </a:rPr>
              <a:t> </a:t>
            </a:r>
            <a:r>
              <a:rPr lang="en-US" sz="3200" dirty="0" err="1" smtClean="0">
                <a:solidFill>
                  <a:srgbClr val="FF0000"/>
                </a:solidFill>
                <a:latin typeface="+mn-lt"/>
              </a:rPr>
              <a:t>thống</a:t>
            </a:r>
            <a:r>
              <a:rPr lang="en-US" sz="3200" dirty="0" smtClean="0">
                <a:solidFill>
                  <a:srgbClr val="FF0000"/>
                </a:solidFill>
                <a:latin typeface="+mn-lt"/>
              </a:rPr>
              <a:t> Internet of Things (</a:t>
            </a:r>
            <a:r>
              <a:rPr lang="en-US" sz="3200" dirty="0" err="1" smtClean="0">
                <a:solidFill>
                  <a:srgbClr val="FF0000"/>
                </a:solidFill>
                <a:latin typeface="+mn-lt"/>
              </a:rPr>
              <a:t>IoT</a:t>
            </a:r>
            <a:r>
              <a:rPr lang="en-US" sz="3200" dirty="0" smtClean="0">
                <a:solidFill>
                  <a:srgbClr val="FF0000"/>
                </a:solidFill>
                <a:latin typeface="+mn-lt"/>
              </a:rPr>
              <a:t>)</a:t>
            </a:r>
          </a:p>
        </p:txBody>
      </p:sp>
    </p:spTree>
    <p:extLst>
      <p:ext uri="{BB962C8B-B14F-4D97-AF65-F5344CB8AC3E}">
        <p14:creationId xmlns:p14="http://schemas.microsoft.com/office/powerpoint/2010/main" val="2330296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20</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smtClean="0">
                <a:latin typeface="+mn-lt"/>
                <a:cs typeface="Times New Roman" pitchFamily="18" charset="0"/>
              </a:rPr>
              <a:t>Kết</a:t>
            </a:r>
            <a:r>
              <a:rPr lang="en-US" sz="2800" dirty="0" smtClean="0">
                <a:latin typeface="+mn-lt"/>
                <a:cs typeface="Times New Roman" pitchFamily="18" charset="0"/>
              </a:rPr>
              <a:t> </a:t>
            </a:r>
            <a:r>
              <a:rPr lang="en-US" sz="2800" dirty="0" err="1" smtClean="0">
                <a:latin typeface="+mn-lt"/>
                <a:cs typeface="Times New Roman" pitchFamily="18" charset="0"/>
              </a:rPr>
              <a:t>luận</a:t>
            </a:r>
            <a:r>
              <a:rPr lang="en-US" sz="2800" dirty="0" smtClean="0">
                <a:latin typeface="+mn-lt"/>
                <a:cs typeface="Times New Roman" pitchFamily="18" charset="0"/>
              </a:rPr>
              <a:t> </a:t>
            </a:r>
            <a:r>
              <a:rPr lang="en-US" sz="2800" dirty="0" err="1" smtClean="0">
                <a:latin typeface="+mn-lt"/>
                <a:cs typeface="Times New Roman" pitchFamily="18" charset="0"/>
              </a:rPr>
              <a:t>chương</a:t>
            </a:r>
            <a:endParaRPr lang="en-US" sz="28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a:latin typeface="+mn-lt"/>
                <a:cs typeface="Times New Roman" pitchFamily="18" charset="0"/>
              </a:rPr>
              <a:t>Giới thiệu chung về hệ thống IoT </a:t>
            </a:r>
            <a:endParaRPr lang="en-US"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Vai </a:t>
            </a:r>
            <a:r>
              <a:rPr lang="vi-VN" sz="2000" dirty="0">
                <a:latin typeface="+mn-lt"/>
                <a:cs typeface="Times New Roman" pitchFamily="18" charset="0"/>
              </a:rPr>
              <a:t>trò của Mạng cảm biến trong hệ thống IoT </a:t>
            </a:r>
            <a:endParaRPr lang="en-US"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Xây </a:t>
            </a:r>
            <a:r>
              <a:rPr lang="vi-VN" sz="2000" dirty="0">
                <a:latin typeface="+mn-lt"/>
                <a:cs typeface="Times New Roman" pitchFamily="18" charset="0"/>
              </a:rPr>
              <a:t>dựng phần mềm thu thập và lưu trữ dữ liệu cảm biến </a:t>
            </a:r>
            <a:endParaRPr lang="en-US"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Xây </a:t>
            </a:r>
            <a:r>
              <a:rPr lang="vi-VN" sz="2000" dirty="0">
                <a:latin typeface="+mn-lt"/>
                <a:cs typeface="Times New Roman" pitchFamily="18" charset="0"/>
              </a:rPr>
              <a:t>dựng hoàn thiện hệ thống IoT từ phần cứng đến phần mềm</a:t>
            </a:r>
            <a:endParaRPr lang="en-US" sz="2000" dirty="0">
              <a:latin typeface="+mn-lt"/>
            </a:endParaRPr>
          </a:p>
          <a:p>
            <a:pPr marL="800100" lvl="1" indent="-342900" algn="just" eaLnBrk="1" hangingPunct="1">
              <a:spcBef>
                <a:spcPct val="20000"/>
              </a:spcBef>
              <a:buSzPct val="75000"/>
              <a:buFont typeface="Wingdings" panose="05000000000000000000" pitchFamily="2" charset="2"/>
              <a:buChar char="Ø"/>
              <a:defRPr/>
            </a:pPr>
            <a:endParaRPr lang="en-US" sz="2000" dirty="0" smtClean="0">
              <a:latin typeface="+mn-lt"/>
              <a:cs typeface="Times New Roman" pitchFamily="18" charset="0"/>
            </a:endParaRPr>
          </a:p>
        </p:txBody>
      </p:sp>
      <p:sp>
        <p:nvSpPr>
          <p:cNvPr id="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209303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21</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algn="ctr" eaLnBrk="1" hangingPunct="1">
              <a:spcBef>
                <a:spcPct val="20000"/>
              </a:spcBef>
              <a:buSzPct val="75000"/>
              <a:defRPr/>
            </a:pPr>
            <a:endParaRPr lang="en-US" sz="4000" dirty="0">
              <a:latin typeface="+mn-lt"/>
              <a:cs typeface="Times New Roman" pitchFamily="18" charset="0"/>
            </a:endParaRPr>
          </a:p>
          <a:p>
            <a:pPr algn="ctr" eaLnBrk="1" hangingPunct="1">
              <a:spcBef>
                <a:spcPct val="20000"/>
              </a:spcBef>
              <a:buSzPct val="75000"/>
              <a:defRPr/>
            </a:pPr>
            <a:endParaRPr lang="en-US" sz="4000" dirty="0" smtClean="0">
              <a:latin typeface="+mn-lt"/>
              <a:cs typeface="Times New Roman" pitchFamily="18" charset="0"/>
            </a:endParaRPr>
          </a:p>
          <a:p>
            <a:pPr algn="ctr" eaLnBrk="1" hangingPunct="1">
              <a:spcBef>
                <a:spcPct val="20000"/>
              </a:spcBef>
              <a:buSzPct val="75000"/>
              <a:defRPr/>
            </a:pPr>
            <a:endParaRPr lang="en-US" sz="4000" dirty="0">
              <a:latin typeface="+mn-lt"/>
              <a:cs typeface="Times New Roman" pitchFamily="18" charset="0"/>
            </a:endParaRPr>
          </a:p>
        </p:txBody>
      </p:sp>
      <p:sp>
        <p:nvSpPr>
          <p:cNvPr id="2" name="Rectangle 1"/>
          <p:cNvSpPr/>
          <p:nvPr/>
        </p:nvSpPr>
        <p:spPr>
          <a:xfrm>
            <a:off x="277560" y="3048000"/>
            <a:ext cx="8879354" cy="923330"/>
          </a:xfrm>
          <a:prstGeom prst="rect">
            <a:avLst/>
          </a:prstGeom>
          <a:noFill/>
        </p:spPr>
        <p:txBody>
          <a:bodyPr wrap="none" lIns="91440" tIns="45720" rIns="91440" bIns="45720">
            <a:spAutoFit/>
          </a:bodyPr>
          <a:lstStyle/>
          <a:p>
            <a:pPr algn="ctr"/>
            <a:r>
              <a:rPr lang="en-US" sz="5400" b="1" dirty="0">
                <a:ln w="12700">
                  <a:solidFill>
                    <a:srgbClr val="7030A0"/>
                  </a:solidFill>
                  <a:prstDash val="solid"/>
                </a:ln>
                <a:solidFill>
                  <a:srgbClr val="C00000"/>
                </a:solidFill>
                <a:effectLst>
                  <a:outerShdw dist="38100" dir="2640000" algn="bl" rotWithShape="0">
                    <a:schemeClr val="tx2">
                      <a:lumMod val="75000"/>
                    </a:schemeClr>
                  </a:outerShdw>
                </a:effectLst>
                <a:latin typeface="+mn-lt"/>
                <a:cs typeface="Times New Roman" pitchFamily="18" charset="0"/>
              </a:rPr>
              <a:t>MINI TEST – </a:t>
            </a:r>
            <a:r>
              <a:rPr lang="en-US" sz="5400" b="1" dirty="0" smtClean="0">
                <a:ln w="12700">
                  <a:solidFill>
                    <a:srgbClr val="7030A0"/>
                  </a:solidFill>
                  <a:prstDash val="solid"/>
                </a:ln>
                <a:solidFill>
                  <a:srgbClr val="C00000"/>
                </a:solidFill>
                <a:effectLst>
                  <a:outerShdw dist="38100" dir="2640000" algn="bl" rotWithShape="0">
                    <a:schemeClr val="tx2">
                      <a:lumMod val="75000"/>
                    </a:schemeClr>
                  </a:outerShdw>
                </a:effectLst>
                <a:latin typeface="+mn-lt"/>
                <a:cs typeface="Times New Roman" pitchFamily="18" charset="0"/>
              </a:rPr>
              <a:t>FIVETH TIME </a:t>
            </a:r>
            <a:endParaRPr lang="en-US" sz="5400" b="1" dirty="0">
              <a:ln w="12700">
                <a:solidFill>
                  <a:srgbClr val="7030A0"/>
                </a:solidFill>
                <a:prstDash val="solid"/>
              </a:ln>
              <a:solidFill>
                <a:srgbClr val="C00000"/>
              </a:solidFill>
              <a:effectLst>
                <a:outerShdw dist="38100" dir="2640000" algn="bl" rotWithShape="0">
                  <a:schemeClr val="tx2">
                    <a:lumMod val="75000"/>
                  </a:schemeClr>
                </a:outerShdw>
              </a:effectLst>
            </a:endParaRPr>
          </a:p>
        </p:txBody>
      </p:sp>
      <p:sp>
        <p:nvSpPr>
          <p:cNvPr id="6"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459160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533400" y="1295400"/>
            <a:ext cx="8153400" cy="5257800"/>
          </a:xfrm>
          <a:prstGeom prst="rect">
            <a:avLst/>
          </a:prstGeom>
          <a:noFill/>
          <a:ln w="9525">
            <a:noFill/>
            <a:miter lim="800000"/>
            <a:headEnd/>
            <a:tailEnd/>
          </a:ln>
          <a:effectLst/>
        </p:spPr>
        <p:txBody>
          <a:bodyPr/>
          <a:lstStyle/>
          <a:p>
            <a:pPr marL="342900" indent="-342900" algn="ctr" eaLnBrk="1" hangingPunct="1">
              <a:spcBef>
                <a:spcPct val="20000"/>
              </a:spcBef>
              <a:buClr>
                <a:schemeClr val="bg2"/>
              </a:buClr>
              <a:buSzPct val="75000"/>
              <a:buFont typeface="Wingdings" pitchFamily="2" charset="2"/>
              <a:buNone/>
              <a:defRPr/>
            </a:pPr>
            <a:r>
              <a:rPr lang="en-US" sz="3600" dirty="0" smtClean="0">
                <a:latin typeface="+mn-lt"/>
              </a:rPr>
              <a:t>NỘI DUNG</a:t>
            </a:r>
            <a:endParaRPr lang="en-US" sz="3600" b="1" dirty="0">
              <a:solidFill>
                <a:schemeClr val="accent1"/>
              </a:solidFill>
              <a:latin typeface="+mn-lt"/>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Giới</a:t>
            </a:r>
            <a:r>
              <a:rPr lang="en-US" sz="3000" dirty="0" smtClean="0">
                <a:latin typeface="+mn-lt"/>
                <a:cs typeface="Times New Roman" pitchFamily="18" charset="0"/>
              </a:rPr>
              <a:t> </a:t>
            </a:r>
            <a:r>
              <a:rPr lang="en-US" sz="3000" dirty="0" err="1" smtClean="0">
                <a:latin typeface="+mn-lt"/>
                <a:cs typeface="Times New Roman" pitchFamily="18" charset="0"/>
              </a:rPr>
              <a:t>thiệu</a:t>
            </a:r>
            <a:r>
              <a:rPr lang="en-US" sz="3000" dirty="0" smtClean="0">
                <a:latin typeface="+mn-lt"/>
                <a:cs typeface="Times New Roman" pitchFamily="18" charset="0"/>
              </a:rPr>
              <a:t> </a:t>
            </a:r>
            <a:r>
              <a:rPr lang="en-US" sz="3000" dirty="0" err="1" smtClean="0">
                <a:latin typeface="+mn-lt"/>
                <a:cs typeface="Times New Roman" pitchFamily="18" charset="0"/>
              </a:rPr>
              <a:t>chung</a:t>
            </a:r>
            <a:r>
              <a:rPr lang="en-US" sz="3000" dirty="0" smtClean="0">
                <a:latin typeface="+mn-lt"/>
                <a:cs typeface="Times New Roman" pitchFamily="18" charset="0"/>
              </a:rPr>
              <a:t> </a:t>
            </a:r>
            <a:r>
              <a:rPr lang="en-US" sz="3000" dirty="0" err="1" smtClean="0">
                <a:latin typeface="+mn-lt"/>
                <a:cs typeface="Times New Roman" pitchFamily="18" charset="0"/>
              </a:rPr>
              <a:t>về</a:t>
            </a:r>
            <a:r>
              <a:rPr lang="en-US" sz="3000" dirty="0" smtClean="0">
                <a:latin typeface="+mn-lt"/>
                <a:cs typeface="Times New Roman" pitchFamily="18" charset="0"/>
              </a:rPr>
              <a:t> </a:t>
            </a:r>
            <a:r>
              <a:rPr lang="en-US" sz="3000" dirty="0" err="1" smtClean="0">
                <a:latin typeface="+mn-lt"/>
                <a:cs typeface="Times New Roman" pitchFamily="18" charset="0"/>
              </a:rPr>
              <a:t>hệ</a:t>
            </a:r>
            <a:r>
              <a:rPr lang="en-US" sz="3000" dirty="0" smtClean="0">
                <a:latin typeface="+mn-lt"/>
                <a:cs typeface="Times New Roman" pitchFamily="18" charset="0"/>
              </a:rPr>
              <a:t> </a:t>
            </a:r>
            <a:r>
              <a:rPr lang="en-US" sz="3000" dirty="0" err="1" smtClean="0">
                <a:latin typeface="+mn-lt"/>
                <a:cs typeface="Times New Roman" pitchFamily="18" charset="0"/>
              </a:rPr>
              <a:t>thống</a:t>
            </a:r>
            <a:r>
              <a:rPr lang="en-US" sz="3000" dirty="0" smtClean="0">
                <a:latin typeface="+mn-lt"/>
                <a:cs typeface="Times New Roman" pitchFamily="18" charset="0"/>
              </a:rPr>
              <a:t> </a:t>
            </a:r>
            <a:r>
              <a:rPr lang="en-US" sz="3000" dirty="0" err="1" smtClean="0">
                <a:latin typeface="+mn-lt"/>
                <a:cs typeface="Times New Roman" pitchFamily="18" charset="0"/>
              </a:rPr>
              <a:t>IoT</a:t>
            </a:r>
            <a:endParaRPr lang="en-US" sz="3000" dirty="0" smtClean="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Vai</a:t>
            </a:r>
            <a:r>
              <a:rPr lang="en-US" sz="3000" dirty="0" smtClean="0">
                <a:latin typeface="+mn-lt"/>
                <a:cs typeface="Times New Roman" pitchFamily="18" charset="0"/>
              </a:rPr>
              <a:t> </a:t>
            </a:r>
            <a:r>
              <a:rPr lang="en-US" sz="3000" dirty="0" err="1" smtClean="0">
                <a:latin typeface="+mn-lt"/>
                <a:cs typeface="Times New Roman" pitchFamily="18" charset="0"/>
              </a:rPr>
              <a:t>trò</a:t>
            </a:r>
            <a:r>
              <a:rPr lang="en-US" sz="3000" dirty="0" smtClean="0">
                <a:latin typeface="+mn-lt"/>
                <a:cs typeface="Times New Roman" pitchFamily="18" charset="0"/>
              </a:rPr>
              <a:t> </a:t>
            </a:r>
            <a:r>
              <a:rPr lang="en-US" sz="3000" dirty="0" err="1" smtClean="0">
                <a:latin typeface="+mn-lt"/>
                <a:cs typeface="Times New Roman" pitchFamily="18" charset="0"/>
              </a:rPr>
              <a:t>của</a:t>
            </a:r>
            <a:r>
              <a:rPr lang="en-US" sz="3000" dirty="0" smtClean="0">
                <a:latin typeface="+mn-lt"/>
                <a:cs typeface="Times New Roman" pitchFamily="18" charset="0"/>
              </a:rPr>
              <a:t> </a:t>
            </a:r>
            <a:r>
              <a:rPr lang="en-US" sz="3000" dirty="0" err="1" smtClean="0">
                <a:latin typeface="+mn-lt"/>
                <a:cs typeface="Times New Roman" pitchFamily="18" charset="0"/>
              </a:rPr>
              <a:t>Mạng</a:t>
            </a:r>
            <a:r>
              <a:rPr lang="en-US" sz="3000" dirty="0" smtClean="0">
                <a:latin typeface="+mn-lt"/>
                <a:cs typeface="Times New Roman" pitchFamily="18" charset="0"/>
              </a:rPr>
              <a:t> </a:t>
            </a:r>
            <a:r>
              <a:rPr lang="en-US" sz="3000" dirty="0" err="1" smtClean="0">
                <a:latin typeface="+mn-lt"/>
                <a:cs typeface="Times New Roman" pitchFamily="18" charset="0"/>
              </a:rPr>
              <a:t>cảm</a:t>
            </a:r>
            <a:r>
              <a:rPr lang="en-US" sz="3000" dirty="0" smtClean="0">
                <a:latin typeface="+mn-lt"/>
                <a:cs typeface="Times New Roman" pitchFamily="18" charset="0"/>
              </a:rPr>
              <a:t> </a:t>
            </a:r>
            <a:r>
              <a:rPr lang="en-US" sz="3000" dirty="0" err="1" smtClean="0">
                <a:latin typeface="+mn-lt"/>
                <a:cs typeface="Times New Roman" pitchFamily="18" charset="0"/>
              </a:rPr>
              <a:t>biến</a:t>
            </a:r>
            <a:r>
              <a:rPr lang="en-US" sz="3000" dirty="0" smtClean="0">
                <a:latin typeface="+mn-lt"/>
                <a:cs typeface="Times New Roman" pitchFamily="18" charset="0"/>
              </a:rPr>
              <a:t> </a:t>
            </a:r>
            <a:r>
              <a:rPr lang="en-US" sz="3000" dirty="0" err="1" smtClean="0">
                <a:latin typeface="+mn-lt"/>
                <a:cs typeface="Times New Roman" pitchFamily="18" charset="0"/>
              </a:rPr>
              <a:t>trong</a:t>
            </a:r>
            <a:r>
              <a:rPr lang="en-US" sz="3000" dirty="0" smtClean="0">
                <a:latin typeface="+mn-lt"/>
                <a:cs typeface="Times New Roman" pitchFamily="18" charset="0"/>
              </a:rPr>
              <a:t> </a:t>
            </a:r>
            <a:r>
              <a:rPr lang="en-US" sz="3000" dirty="0" err="1" smtClean="0">
                <a:latin typeface="+mn-lt"/>
                <a:cs typeface="Times New Roman" pitchFamily="18" charset="0"/>
              </a:rPr>
              <a:t>hệ</a:t>
            </a:r>
            <a:r>
              <a:rPr lang="en-US" sz="3000" dirty="0" smtClean="0">
                <a:latin typeface="+mn-lt"/>
                <a:cs typeface="Times New Roman" pitchFamily="18" charset="0"/>
              </a:rPr>
              <a:t> </a:t>
            </a:r>
            <a:r>
              <a:rPr lang="en-US" sz="3000" dirty="0" err="1" smtClean="0">
                <a:latin typeface="+mn-lt"/>
                <a:cs typeface="Times New Roman" pitchFamily="18" charset="0"/>
              </a:rPr>
              <a:t>thống</a:t>
            </a:r>
            <a:r>
              <a:rPr lang="en-US" sz="3000" dirty="0" smtClean="0">
                <a:latin typeface="+mn-lt"/>
                <a:cs typeface="Times New Roman" pitchFamily="18" charset="0"/>
              </a:rPr>
              <a:t> </a:t>
            </a:r>
            <a:r>
              <a:rPr lang="en-US" sz="3000" dirty="0" err="1" smtClean="0">
                <a:latin typeface="+mn-lt"/>
                <a:cs typeface="Times New Roman" pitchFamily="18" charset="0"/>
              </a:rPr>
              <a:t>IoT</a:t>
            </a:r>
            <a:endParaRPr lang="en-US" sz="3000" dirty="0" smtClean="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Xây</a:t>
            </a:r>
            <a:r>
              <a:rPr lang="en-US" sz="3000" dirty="0" smtClean="0">
                <a:latin typeface="+mn-lt"/>
                <a:cs typeface="Times New Roman" pitchFamily="18" charset="0"/>
              </a:rPr>
              <a:t> </a:t>
            </a:r>
            <a:r>
              <a:rPr lang="en-US" sz="3000" dirty="0" err="1" smtClean="0">
                <a:latin typeface="+mn-lt"/>
                <a:cs typeface="Times New Roman" pitchFamily="18" charset="0"/>
              </a:rPr>
              <a:t>dựng</a:t>
            </a:r>
            <a:r>
              <a:rPr lang="en-US" sz="3000" dirty="0" smtClean="0">
                <a:latin typeface="+mn-lt"/>
                <a:cs typeface="Times New Roman" pitchFamily="18" charset="0"/>
              </a:rPr>
              <a:t> </a:t>
            </a:r>
            <a:r>
              <a:rPr lang="en-US" sz="3000" dirty="0" err="1" smtClean="0">
                <a:latin typeface="+mn-lt"/>
                <a:cs typeface="Times New Roman" pitchFamily="18" charset="0"/>
              </a:rPr>
              <a:t>phần</a:t>
            </a:r>
            <a:r>
              <a:rPr lang="en-US" sz="3000" dirty="0" smtClean="0">
                <a:latin typeface="+mn-lt"/>
                <a:cs typeface="Times New Roman" pitchFamily="18" charset="0"/>
              </a:rPr>
              <a:t> </a:t>
            </a:r>
            <a:r>
              <a:rPr lang="en-US" sz="3000" dirty="0" err="1" smtClean="0">
                <a:latin typeface="+mn-lt"/>
                <a:cs typeface="Times New Roman" pitchFamily="18" charset="0"/>
              </a:rPr>
              <a:t>mềm</a:t>
            </a:r>
            <a:r>
              <a:rPr lang="en-US" sz="3000" dirty="0" smtClean="0">
                <a:latin typeface="+mn-lt"/>
                <a:cs typeface="Times New Roman" pitchFamily="18" charset="0"/>
              </a:rPr>
              <a:t> </a:t>
            </a:r>
            <a:r>
              <a:rPr lang="en-US" sz="3000" dirty="0" err="1" smtClean="0">
                <a:latin typeface="+mn-lt"/>
                <a:cs typeface="Times New Roman" pitchFamily="18" charset="0"/>
              </a:rPr>
              <a:t>thu</a:t>
            </a:r>
            <a:r>
              <a:rPr lang="en-US" sz="3000" dirty="0" smtClean="0">
                <a:latin typeface="+mn-lt"/>
                <a:cs typeface="Times New Roman" pitchFamily="18" charset="0"/>
              </a:rPr>
              <a:t> </a:t>
            </a:r>
            <a:r>
              <a:rPr lang="en-US" sz="3000" dirty="0" err="1" smtClean="0">
                <a:latin typeface="+mn-lt"/>
                <a:cs typeface="Times New Roman" pitchFamily="18" charset="0"/>
              </a:rPr>
              <a:t>thập</a:t>
            </a:r>
            <a:r>
              <a:rPr lang="en-US" sz="3000" dirty="0" smtClean="0">
                <a:latin typeface="+mn-lt"/>
                <a:cs typeface="Times New Roman" pitchFamily="18" charset="0"/>
              </a:rPr>
              <a:t> </a:t>
            </a:r>
            <a:r>
              <a:rPr lang="en-US" sz="3000" dirty="0" err="1" smtClean="0">
                <a:latin typeface="+mn-lt"/>
                <a:cs typeface="Times New Roman" pitchFamily="18" charset="0"/>
              </a:rPr>
              <a:t>và</a:t>
            </a:r>
            <a:r>
              <a:rPr lang="en-US" sz="3000" dirty="0" smtClean="0">
                <a:latin typeface="+mn-lt"/>
                <a:cs typeface="Times New Roman" pitchFamily="18" charset="0"/>
              </a:rPr>
              <a:t> </a:t>
            </a:r>
            <a:r>
              <a:rPr lang="en-US" sz="3000" dirty="0" err="1" smtClean="0">
                <a:latin typeface="+mn-lt"/>
                <a:cs typeface="Times New Roman" pitchFamily="18" charset="0"/>
              </a:rPr>
              <a:t>lưu</a:t>
            </a:r>
            <a:r>
              <a:rPr lang="en-US" sz="3000" dirty="0" smtClean="0">
                <a:latin typeface="+mn-lt"/>
                <a:cs typeface="Times New Roman" pitchFamily="18" charset="0"/>
              </a:rPr>
              <a:t> </a:t>
            </a:r>
            <a:r>
              <a:rPr lang="en-US" sz="3000" dirty="0" err="1" smtClean="0">
                <a:latin typeface="+mn-lt"/>
                <a:cs typeface="Times New Roman" pitchFamily="18" charset="0"/>
              </a:rPr>
              <a:t>trữ</a:t>
            </a:r>
            <a:r>
              <a:rPr lang="en-US" sz="3000" dirty="0" smtClean="0">
                <a:latin typeface="+mn-lt"/>
                <a:cs typeface="Times New Roman" pitchFamily="18" charset="0"/>
              </a:rPr>
              <a:t> </a:t>
            </a:r>
            <a:r>
              <a:rPr lang="en-US" sz="3000" dirty="0" err="1" smtClean="0">
                <a:latin typeface="+mn-lt"/>
                <a:cs typeface="Times New Roman" pitchFamily="18" charset="0"/>
              </a:rPr>
              <a:t>dữ</a:t>
            </a:r>
            <a:r>
              <a:rPr lang="en-US" sz="3000" dirty="0" smtClean="0">
                <a:latin typeface="+mn-lt"/>
                <a:cs typeface="Times New Roman" pitchFamily="18" charset="0"/>
              </a:rPr>
              <a:t> </a:t>
            </a:r>
            <a:r>
              <a:rPr lang="en-US" sz="3000" dirty="0" err="1" smtClean="0">
                <a:latin typeface="+mn-lt"/>
                <a:cs typeface="Times New Roman" pitchFamily="18" charset="0"/>
              </a:rPr>
              <a:t>liệu</a:t>
            </a:r>
            <a:r>
              <a:rPr lang="en-US" sz="3000" dirty="0" smtClean="0">
                <a:latin typeface="+mn-lt"/>
                <a:cs typeface="Times New Roman" pitchFamily="18" charset="0"/>
              </a:rPr>
              <a:t> </a:t>
            </a:r>
            <a:r>
              <a:rPr lang="en-US" sz="3000" dirty="0" err="1" smtClean="0">
                <a:latin typeface="+mn-lt"/>
                <a:cs typeface="Times New Roman" pitchFamily="18" charset="0"/>
              </a:rPr>
              <a:t>cảm</a:t>
            </a:r>
            <a:r>
              <a:rPr lang="en-US" sz="3000" dirty="0" smtClean="0">
                <a:latin typeface="+mn-lt"/>
                <a:cs typeface="Times New Roman" pitchFamily="18" charset="0"/>
              </a:rPr>
              <a:t> </a:t>
            </a:r>
            <a:r>
              <a:rPr lang="en-US" sz="3000" dirty="0" err="1" smtClean="0">
                <a:latin typeface="+mn-lt"/>
                <a:cs typeface="Times New Roman" pitchFamily="18" charset="0"/>
              </a:rPr>
              <a:t>biến</a:t>
            </a:r>
            <a:endParaRPr lang="en-US" sz="3000" dirty="0" smtClean="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Xây</a:t>
            </a:r>
            <a:r>
              <a:rPr lang="en-US" sz="3000" dirty="0" smtClean="0">
                <a:latin typeface="+mn-lt"/>
                <a:cs typeface="Times New Roman" pitchFamily="18" charset="0"/>
              </a:rPr>
              <a:t> </a:t>
            </a:r>
            <a:r>
              <a:rPr lang="en-US" sz="3000" dirty="0" err="1" smtClean="0">
                <a:latin typeface="+mn-lt"/>
                <a:cs typeface="Times New Roman" pitchFamily="18" charset="0"/>
              </a:rPr>
              <a:t>dựng</a:t>
            </a:r>
            <a:r>
              <a:rPr lang="en-US" sz="3000" dirty="0" smtClean="0">
                <a:latin typeface="+mn-lt"/>
                <a:cs typeface="Times New Roman" pitchFamily="18" charset="0"/>
              </a:rPr>
              <a:t> </a:t>
            </a:r>
            <a:r>
              <a:rPr lang="en-US" sz="3000" dirty="0" err="1" smtClean="0">
                <a:latin typeface="+mn-lt"/>
                <a:cs typeface="Times New Roman" pitchFamily="18" charset="0"/>
              </a:rPr>
              <a:t>hoàn</a:t>
            </a:r>
            <a:r>
              <a:rPr lang="en-US" sz="3000" dirty="0" smtClean="0">
                <a:latin typeface="+mn-lt"/>
                <a:cs typeface="Times New Roman" pitchFamily="18" charset="0"/>
              </a:rPr>
              <a:t> </a:t>
            </a:r>
            <a:r>
              <a:rPr lang="en-US" sz="3000" dirty="0" err="1" smtClean="0">
                <a:latin typeface="+mn-lt"/>
                <a:cs typeface="Times New Roman" pitchFamily="18" charset="0"/>
              </a:rPr>
              <a:t>thiện</a:t>
            </a:r>
            <a:r>
              <a:rPr lang="en-US" sz="3000" dirty="0" smtClean="0">
                <a:latin typeface="+mn-lt"/>
                <a:cs typeface="Times New Roman" pitchFamily="18" charset="0"/>
              </a:rPr>
              <a:t> </a:t>
            </a:r>
            <a:r>
              <a:rPr lang="en-US" sz="3000" dirty="0" err="1" smtClean="0">
                <a:latin typeface="+mn-lt"/>
                <a:cs typeface="Times New Roman" pitchFamily="18" charset="0"/>
              </a:rPr>
              <a:t>hệ</a:t>
            </a:r>
            <a:r>
              <a:rPr lang="en-US" sz="3000" dirty="0" smtClean="0">
                <a:latin typeface="+mn-lt"/>
                <a:cs typeface="Times New Roman" pitchFamily="18" charset="0"/>
              </a:rPr>
              <a:t> </a:t>
            </a:r>
            <a:r>
              <a:rPr lang="en-US" sz="3000" dirty="0" err="1" smtClean="0">
                <a:latin typeface="+mn-lt"/>
                <a:cs typeface="Times New Roman" pitchFamily="18" charset="0"/>
              </a:rPr>
              <a:t>thống</a:t>
            </a:r>
            <a:r>
              <a:rPr lang="en-US" sz="3000" dirty="0" smtClean="0">
                <a:latin typeface="+mn-lt"/>
                <a:cs typeface="Times New Roman" pitchFamily="18" charset="0"/>
              </a:rPr>
              <a:t> </a:t>
            </a:r>
            <a:r>
              <a:rPr lang="en-US" sz="3000" dirty="0" err="1" smtClean="0">
                <a:latin typeface="+mn-lt"/>
                <a:cs typeface="Times New Roman" pitchFamily="18" charset="0"/>
              </a:rPr>
              <a:t>IoT</a:t>
            </a:r>
            <a:r>
              <a:rPr lang="en-US" sz="3000" dirty="0" smtClean="0">
                <a:latin typeface="+mn-lt"/>
                <a:cs typeface="Times New Roman" pitchFamily="18" charset="0"/>
              </a:rPr>
              <a:t> </a:t>
            </a:r>
            <a:r>
              <a:rPr lang="en-US" sz="3000" dirty="0" err="1" smtClean="0">
                <a:latin typeface="+mn-lt"/>
                <a:cs typeface="Times New Roman" pitchFamily="18" charset="0"/>
              </a:rPr>
              <a:t>từ</a:t>
            </a:r>
            <a:r>
              <a:rPr lang="en-US" sz="3000" dirty="0" smtClean="0">
                <a:latin typeface="+mn-lt"/>
                <a:cs typeface="Times New Roman" pitchFamily="18" charset="0"/>
              </a:rPr>
              <a:t> </a:t>
            </a:r>
            <a:r>
              <a:rPr lang="en-US" sz="3000" dirty="0" err="1" smtClean="0">
                <a:latin typeface="+mn-lt"/>
                <a:cs typeface="Times New Roman" pitchFamily="18" charset="0"/>
              </a:rPr>
              <a:t>phần</a:t>
            </a:r>
            <a:r>
              <a:rPr lang="en-US" sz="3000" dirty="0" smtClean="0">
                <a:latin typeface="+mn-lt"/>
                <a:cs typeface="Times New Roman" pitchFamily="18" charset="0"/>
              </a:rPr>
              <a:t> </a:t>
            </a:r>
            <a:r>
              <a:rPr lang="en-US" sz="3000" dirty="0" err="1" smtClean="0">
                <a:latin typeface="+mn-lt"/>
                <a:cs typeface="Times New Roman" pitchFamily="18" charset="0"/>
              </a:rPr>
              <a:t>cứng</a:t>
            </a:r>
            <a:r>
              <a:rPr lang="en-US" sz="3000" dirty="0" smtClean="0">
                <a:latin typeface="+mn-lt"/>
                <a:cs typeface="Times New Roman" pitchFamily="18" charset="0"/>
              </a:rPr>
              <a:t> </a:t>
            </a:r>
            <a:r>
              <a:rPr lang="en-US" sz="3000" dirty="0" err="1" smtClean="0">
                <a:latin typeface="+mn-lt"/>
                <a:cs typeface="Times New Roman" pitchFamily="18" charset="0"/>
              </a:rPr>
              <a:t>đến</a:t>
            </a:r>
            <a:r>
              <a:rPr lang="en-US" sz="3000" dirty="0" smtClean="0">
                <a:latin typeface="+mn-lt"/>
                <a:cs typeface="Times New Roman" pitchFamily="18" charset="0"/>
              </a:rPr>
              <a:t> </a:t>
            </a:r>
            <a:r>
              <a:rPr lang="en-US" sz="3000" dirty="0" err="1" smtClean="0">
                <a:latin typeface="+mn-lt"/>
                <a:cs typeface="Times New Roman" pitchFamily="18" charset="0"/>
              </a:rPr>
              <a:t>phần</a:t>
            </a:r>
            <a:r>
              <a:rPr lang="en-US" sz="3000" dirty="0" smtClean="0">
                <a:latin typeface="+mn-lt"/>
                <a:cs typeface="Times New Roman" pitchFamily="18" charset="0"/>
              </a:rPr>
              <a:t> </a:t>
            </a:r>
            <a:r>
              <a:rPr lang="en-US" sz="3000" dirty="0" err="1" smtClean="0">
                <a:latin typeface="+mn-lt"/>
                <a:cs typeface="Times New Roman" pitchFamily="18" charset="0"/>
              </a:rPr>
              <a:t>mềm</a:t>
            </a:r>
            <a:endParaRPr lang="en-US" sz="3000" dirty="0" smtClean="0">
              <a:latin typeface="+mn-lt"/>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r>
              <a:rPr lang="en-US" sz="2800" dirty="0" smtClean="0">
                <a:latin typeface="+mn-lt"/>
                <a:cs typeface="Times New Roman" pitchFamily="18" charset="0"/>
              </a:rPr>
              <a:t> </a:t>
            </a:r>
            <a:r>
              <a:rPr lang="en-US" sz="2800" dirty="0" err="1" smtClean="0">
                <a:latin typeface="+mn-lt"/>
                <a:cs typeface="Times New Roman" pitchFamily="18" charset="0"/>
              </a:rPr>
              <a:t>về</a:t>
            </a:r>
            <a:r>
              <a:rPr lang="en-US" sz="2800" dirty="0" smtClean="0">
                <a:latin typeface="+mn-lt"/>
                <a:cs typeface="Times New Roman" pitchFamily="18" charset="0"/>
              </a:rPr>
              <a:t> </a:t>
            </a:r>
            <a:r>
              <a:rPr lang="en-US" sz="2800" dirty="0" err="1" smtClean="0">
                <a:latin typeface="+mn-lt"/>
                <a:cs typeface="Times New Roman" pitchFamily="18" charset="0"/>
              </a:rPr>
              <a:t>hệ</a:t>
            </a:r>
            <a:r>
              <a:rPr lang="en-US" sz="2800" dirty="0" smtClean="0">
                <a:latin typeface="+mn-lt"/>
                <a:cs typeface="Times New Roman" pitchFamily="18" charset="0"/>
              </a:rPr>
              <a:t> </a:t>
            </a:r>
            <a:r>
              <a:rPr lang="en-US" sz="2800" dirty="0" err="1" smtClean="0">
                <a:latin typeface="+mn-lt"/>
                <a:cs typeface="Times New Roman" pitchFamily="18" charset="0"/>
              </a:rPr>
              <a:t>thống</a:t>
            </a:r>
            <a:r>
              <a:rPr lang="en-US" sz="2800" dirty="0" smtClean="0">
                <a:latin typeface="+mn-lt"/>
                <a:cs typeface="Times New Roman" pitchFamily="18" charset="0"/>
              </a:rPr>
              <a:t> </a:t>
            </a:r>
            <a:r>
              <a:rPr lang="en-US" sz="2800" dirty="0" err="1" smtClean="0">
                <a:latin typeface="+mn-lt"/>
                <a:cs typeface="Times New Roman" pitchFamily="18" charset="0"/>
              </a:rPr>
              <a:t>IoT</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IoT (Internet of Things – Công nghệ Internet vạn vật) với nghĩa liên kết mọi vật với Internet. </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Trong </a:t>
            </a:r>
            <a:r>
              <a:rPr lang="vi-VN" sz="2000" dirty="0">
                <a:latin typeface="+mn-lt"/>
                <a:cs typeface="Times New Roman" pitchFamily="18" charset="0"/>
              </a:rPr>
              <a:t>đó mọi vật đều sẽ được cấp những định danh khác nhau và có khả năng tự truyền thông tin dữ liệu trong một mạng lưới không cần thiết qua giao tiếp giữa máy tính với con người hay con người với con người.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Ngoài </a:t>
            </a:r>
            <a:r>
              <a:rPr lang="vi-VN" sz="2000" dirty="0">
                <a:latin typeface="+mn-lt"/>
                <a:cs typeface="Times New Roman" pitchFamily="18" charset="0"/>
              </a:rPr>
              <a:t>ra, IoT còn được định nghĩa là một hệ thống kết nối mạng lưới các thiết bị thông minh (cảm biến, máy tính nhúng, camera, điều khiển, máy móc, thiết bị gia dụng...) thông qua các giao thức mạng, tạo thành một hệ thống mạng lưới để thu thập, truyền tải, phân tích và phản hồi thông tin giữa các thiết bị trong thời gian thực.</a:t>
            </a:r>
            <a:endParaRPr lang="en-US" sz="2000" dirty="0" smtClean="0">
              <a:latin typeface="+mn-lt"/>
              <a:cs typeface="Times New Roman" pitchFamily="18" charset="0"/>
            </a:endParaRPr>
          </a:p>
        </p:txBody>
      </p:sp>
      <p:sp>
        <p:nvSpPr>
          <p:cNvPr id="6"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627526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r>
              <a:rPr lang="en-US" sz="2800" dirty="0" smtClean="0">
                <a:latin typeface="+mn-lt"/>
                <a:cs typeface="Times New Roman" pitchFamily="18" charset="0"/>
              </a:rPr>
              <a:t> </a:t>
            </a:r>
            <a:r>
              <a:rPr lang="en-US" sz="2800" dirty="0" err="1" smtClean="0">
                <a:latin typeface="+mn-lt"/>
                <a:cs typeface="Times New Roman" pitchFamily="18" charset="0"/>
              </a:rPr>
              <a:t>về</a:t>
            </a:r>
            <a:r>
              <a:rPr lang="en-US" sz="2800" dirty="0" smtClean="0">
                <a:latin typeface="+mn-lt"/>
                <a:cs typeface="Times New Roman" pitchFamily="18" charset="0"/>
              </a:rPr>
              <a:t> </a:t>
            </a:r>
            <a:r>
              <a:rPr lang="en-US" sz="2800" dirty="0" err="1" smtClean="0">
                <a:latin typeface="+mn-lt"/>
                <a:cs typeface="Times New Roman" pitchFamily="18" charset="0"/>
              </a:rPr>
              <a:t>hệ</a:t>
            </a:r>
            <a:r>
              <a:rPr lang="en-US" sz="2800" dirty="0" smtClean="0">
                <a:latin typeface="+mn-lt"/>
                <a:cs typeface="Times New Roman" pitchFamily="18" charset="0"/>
              </a:rPr>
              <a:t> </a:t>
            </a:r>
            <a:r>
              <a:rPr lang="en-US" sz="2800" dirty="0" err="1" smtClean="0">
                <a:latin typeface="+mn-lt"/>
                <a:cs typeface="Times New Roman" pitchFamily="18" charset="0"/>
              </a:rPr>
              <a:t>thống</a:t>
            </a:r>
            <a:r>
              <a:rPr lang="en-US" sz="2800" dirty="0" smtClean="0">
                <a:latin typeface="+mn-lt"/>
                <a:cs typeface="Times New Roman" pitchFamily="18" charset="0"/>
              </a:rPr>
              <a:t> </a:t>
            </a:r>
            <a:r>
              <a:rPr lang="en-US" sz="2800" dirty="0" err="1" smtClean="0">
                <a:latin typeface="+mn-lt"/>
                <a:cs typeface="Times New Roman" pitchFamily="18" charset="0"/>
              </a:rPr>
              <a:t>IoT</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IoT </a:t>
            </a:r>
            <a:r>
              <a:rPr lang="vi-VN" sz="2000" dirty="0">
                <a:latin typeface="+mn-lt"/>
                <a:cs typeface="Times New Roman" pitchFamily="18" charset="0"/>
              </a:rPr>
              <a:t>đã đóng </a:t>
            </a:r>
            <a:r>
              <a:rPr lang="vi-VN" sz="2000" dirty="0" smtClean="0">
                <a:latin typeface="+mn-lt"/>
                <a:cs typeface="Times New Roman" pitchFamily="18" charset="0"/>
              </a:rPr>
              <a:t>góp đáng kể vào sự phát triển </a:t>
            </a:r>
            <a:r>
              <a:rPr lang="en-US" sz="2000" dirty="0" smtClean="0">
                <a:latin typeface="+mn-lt"/>
                <a:cs typeface="Times New Roman" pitchFamily="18" charset="0"/>
              </a:rPr>
              <a:t>KT-XH</a:t>
            </a:r>
            <a:r>
              <a:rPr lang="vi-VN" sz="2000" dirty="0" smtClean="0">
                <a:latin typeface="+mn-lt"/>
                <a:cs typeface="Times New Roman" pitchFamily="18" charset="0"/>
              </a:rPr>
              <a:t>, </a:t>
            </a:r>
            <a:r>
              <a:rPr lang="vi-VN" sz="2000" dirty="0">
                <a:latin typeface="+mn-lt"/>
                <a:cs typeface="Times New Roman" pitchFamily="18" charset="0"/>
              </a:rPr>
              <a:t>giúp cải thiện chất lượng </a:t>
            </a:r>
            <a:r>
              <a:rPr lang="vi-VN" sz="2000" dirty="0" smtClean="0">
                <a:latin typeface="+mn-lt"/>
                <a:cs typeface="Times New Roman" pitchFamily="18" charset="0"/>
              </a:rPr>
              <a:t>cuộc </a:t>
            </a:r>
            <a:r>
              <a:rPr lang="vi-VN" sz="2000" dirty="0">
                <a:latin typeface="+mn-lt"/>
                <a:cs typeface="Times New Roman" pitchFamily="18" charset="0"/>
              </a:rPr>
              <a:t>sống của con người và đáp ứng các nhu cầu của xã hội ngày càng cao và đã đạt được nhiều thành tựu đáng kể bao gồm: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Giúp </a:t>
            </a:r>
            <a:r>
              <a:rPr lang="vi-VN" sz="2000" dirty="0">
                <a:latin typeface="+mn-lt"/>
                <a:cs typeface="Times New Roman" pitchFamily="18" charset="0"/>
              </a:rPr>
              <a:t>tăng cường khả năng quản lý và vận hành trong các ngành công nghiệp, sản xuất, nông nghiệp, </a:t>
            </a:r>
            <a:r>
              <a:rPr lang="vi-VN" sz="2000" dirty="0" smtClean="0">
                <a:latin typeface="+mn-lt"/>
                <a:cs typeface="Times New Roman" pitchFamily="18" charset="0"/>
              </a:rPr>
              <a:t>logistics…</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Cải </a:t>
            </a:r>
            <a:r>
              <a:rPr lang="vi-VN" sz="2000" dirty="0">
                <a:latin typeface="+mn-lt"/>
                <a:cs typeface="Times New Roman" pitchFamily="18" charset="0"/>
              </a:rPr>
              <a:t>thiện chất lượng cuộc sống của con người thông qua các ứng dụng IoT.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Tăng </a:t>
            </a:r>
            <a:r>
              <a:rPr lang="vi-VN" sz="2000" dirty="0">
                <a:latin typeface="+mn-lt"/>
                <a:cs typeface="Times New Roman" pitchFamily="18" charset="0"/>
              </a:rPr>
              <a:t>cường khả năng quản lý tài nguyên năng lượng, giúp tiết kiệm năng lượng và bảo vệ môi trường.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Phát </a:t>
            </a:r>
            <a:r>
              <a:rPr lang="vi-VN" sz="2000" dirty="0">
                <a:latin typeface="+mn-lt"/>
                <a:cs typeface="Times New Roman" pitchFamily="18" charset="0"/>
              </a:rPr>
              <a:t>triển các hệ thống đô thị thông minh, giúp tăng cường an ninh và quản lý đô thị hiệu quả hơn. </a:t>
            </a:r>
            <a:endParaRPr lang="en-US" sz="2000" dirty="0">
              <a:latin typeface="+mn-lt"/>
              <a:cs typeface="Times New Roman" pitchFamily="18" charset="0"/>
            </a:endParaRPr>
          </a:p>
        </p:txBody>
      </p:sp>
      <p:sp>
        <p:nvSpPr>
          <p:cNvPr id="6"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776627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r>
              <a:rPr lang="en-US" sz="2800" dirty="0" smtClean="0">
                <a:latin typeface="+mn-lt"/>
                <a:cs typeface="Times New Roman" pitchFamily="18" charset="0"/>
              </a:rPr>
              <a:t> </a:t>
            </a:r>
            <a:r>
              <a:rPr lang="en-US" sz="2800" dirty="0" err="1" smtClean="0">
                <a:latin typeface="+mn-lt"/>
                <a:cs typeface="Times New Roman" pitchFamily="18" charset="0"/>
              </a:rPr>
              <a:t>về</a:t>
            </a:r>
            <a:r>
              <a:rPr lang="en-US" sz="2800" dirty="0" smtClean="0">
                <a:latin typeface="+mn-lt"/>
                <a:cs typeface="Times New Roman" pitchFamily="18" charset="0"/>
              </a:rPr>
              <a:t> </a:t>
            </a:r>
            <a:r>
              <a:rPr lang="en-US" sz="2800" dirty="0" err="1" smtClean="0">
                <a:latin typeface="+mn-lt"/>
                <a:cs typeface="Times New Roman" pitchFamily="18" charset="0"/>
              </a:rPr>
              <a:t>hệ</a:t>
            </a:r>
            <a:r>
              <a:rPr lang="en-US" sz="2800" dirty="0" smtClean="0">
                <a:latin typeface="+mn-lt"/>
                <a:cs typeface="Times New Roman" pitchFamily="18" charset="0"/>
              </a:rPr>
              <a:t> </a:t>
            </a:r>
            <a:r>
              <a:rPr lang="en-US" sz="2800" dirty="0" err="1" smtClean="0">
                <a:latin typeface="+mn-lt"/>
                <a:cs typeface="Times New Roman" pitchFamily="18" charset="0"/>
              </a:rPr>
              <a:t>thống</a:t>
            </a:r>
            <a:r>
              <a:rPr lang="en-US" sz="2800" dirty="0" smtClean="0">
                <a:latin typeface="+mn-lt"/>
                <a:cs typeface="Times New Roman" pitchFamily="18" charset="0"/>
              </a:rPr>
              <a:t> </a:t>
            </a:r>
            <a:r>
              <a:rPr lang="en-US" sz="2800" dirty="0" err="1" smtClean="0">
                <a:latin typeface="+mn-lt"/>
                <a:cs typeface="Times New Roman" pitchFamily="18" charset="0"/>
              </a:rPr>
              <a:t>IoT</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IoT </a:t>
            </a:r>
            <a:r>
              <a:rPr lang="vi-VN" sz="2000" dirty="0">
                <a:latin typeface="+mn-lt"/>
                <a:cs typeface="Times New Roman" pitchFamily="18" charset="0"/>
              </a:rPr>
              <a:t>đã đóng </a:t>
            </a:r>
            <a:r>
              <a:rPr lang="vi-VN" sz="2000" dirty="0" smtClean="0">
                <a:latin typeface="+mn-lt"/>
                <a:cs typeface="Times New Roman" pitchFamily="18" charset="0"/>
              </a:rPr>
              <a:t>góp đáng kể vào sự phát triển </a:t>
            </a:r>
            <a:r>
              <a:rPr lang="en-US" sz="2000" dirty="0" smtClean="0">
                <a:latin typeface="+mn-lt"/>
                <a:cs typeface="Times New Roman" pitchFamily="18" charset="0"/>
              </a:rPr>
              <a:t>KT-XH</a:t>
            </a:r>
            <a:r>
              <a:rPr lang="vi-VN" sz="2000" dirty="0" smtClean="0">
                <a:latin typeface="+mn-lt"/>
                <a:cs typeface="Times New Roman" pitchFamily="18" charset="0"/>
              </a:rPr>
              <a:t>, </a:t>
            </a:r>
            <a:r>
              <a:rPr lang="vi-VN" sz="2000" dirty="0">
                <a:latin typeface="+mn-lt"/>
                <a:cs typeface="Times New Roman" pitchFamily="18" charset="0"/>
              </a:rPr>
              <a:t>giúp cải thiện chất lượng </a:t>
            </a:r>
            <a:r>
              <a:rPr lang="vi-VN" sz="2000" dirty="0" smtClean="0">
                <a:latin typeface="+mn-lt"/>
                <a:cs typeface="Times New Roman" pitchFamily="18" charset="0"/>
              </a:rPr>
              <a:t>cuộc </a:t>
            </a:r>
            <a:r>
              <a:rPr lang="vi-VN" sz="2000" dirty="0">
                <a:latin typeface="+mn-lt"/>
                <a:cs typeface="Times New Roman" pitchFamily="18" charset="0"/>
              </a:rPr>
              <a:t>sống của con người và đáp ứng các nhu cầu của xã hội ngày càng cao và đã đạt được nhiều thành tựu đáng kể bao gồm: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Tạo </a:t>
            </a:r>
            <a:r>
              <a:rPr lang="vi-VN" sz="2000" dirty="0">
                <a:latin typeface="+mn-lt"/>
                <a:cs typeface="Times New Roman" pitchFamily="18" charset="0"/>
              </a:rPr>
              <a:t>ra một môi trường kết nối liên tục giữa con người và các thiết bị thông minh, giúp tăng cường khả năng tương tác và tiếp cận thông </a:t>
            </a:r>
            <a:r>
              <a:rPr lang="vi-VN" sz="2000" dirty="0" smtClean="0">
                <a:latin typeface="+mn-lt"/>
                <a:cs typeface="Times New Roman" pitchFamily="18" charset="0"/>
              </a:rPr>
              <a:t>tin.</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Tạo </a:t>
            </a:r>
            <a:r>
              <a:rPr lang="vi-VN" sz="2000" dirty="0">
                <a:latin typeface="+mn-lt"/>
                <a:cs typeface="Times New Roman" pitchFamily="18" charset="0"/>
              </a:rPr>
              <a:t>ra một nền tảng cho việc phát triển các ứng dụng công nghệ mới, từ đó giúp nâng cao sự phát triển kinh tế và xã </a:t>
            </a:r>
            <a:r>
              <a:rPr lang="vi-VN" sz="2000" dirty="0" smtClean="0">
                <a:latin typeface="+mn-lt"/>
                <a:cs typeface="Times New Roman" pitchFamily="18" charset="0"/>
              </a:rPr>
              <a:t>hội.</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Tạo </a:t>
            </a:r>
            <a:r>
              <a:rPr lang="vi-VN" sz="2000" dirty="0">
                <a:latin typeface="+mn-lt"/>
                <a:cs typeface="Times New Roman" pitchFamily="18" charset="0"/>
              </a:rPr>
              <a:t>ra một môi trường kinh doanh mới, giúp các công ty phát triển và thúc đẩy sự cạnh tranh, từ đó đem lại lợi ích cho người tiêu dùng. </a:t>
            </a:r>
            <a:endParaRPr lang="en-US" sz="2000" dirty="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Tăng </a:t>
            </a:r>
            <a:r>
              <a:rPr lang="vi-VN" sz="2000" dirty="0">
                <a:latin typeface="+mn-lt"/>
                <a:cs typeface="Times New Roman" pitchFamily="18" charset="0"/>
              </a:rPr>
              <a:t>cường khả năng phát hiện và ứng phó với các sự cố trong các hệ thống động, như mạng lưới điện, giao thông và hệ thống thông tin.</a:t>
            </a:r>
            <a:endParaRPr lang="en-US" sz="2000" dirty="0" smtClean="0">
              <a:latin typeface="+mn-lt"/>
              <a:cs typeface="Times New Roman" pitchFamily="18" charset="0"/>
            </a:endParaRPr>
          </a:p>
        </p:txBody>
      </p:sp>
      <p:sp>
        <p:nvSpPr>
          <p:cNvPr id="6"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351021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7</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r>
              <a:rPr lang="en-US" sz="2800" dirty="0" smtClean="0">
                <a:latin typeface="+mn-lt"/>
                <a:cs typeface="Times New Roman" pitchFamily="18" charset="0"/>
              </a:rPr>
              <a:t> </a:t>
            </a:r>
            <a:r>
              <a:rPr lang="en-US" sz="2800" dirty="0" err="1" smtClean="0">
                <a:latin typeface="+mn-lt"/>
                <a:cs typeface="Times New Roman" pitchFamily="18" charset="0"/>
              </a:rPr>
              <a:t>về</a:t>
            </a:r>
            <a:r>
              <a:rPr lang="en-US" sz="2800" dirty="0" smtClean="0">
                <a:latin typeface="+mn-lt"/>
                <a:cs typeface="Times New Roman" pitchFamily="18" charset="0"/>
              </a:rPr>
              <a:t> </a:t>
            </a:r>
            <a:r>
              <a:rPr lang="en-US" sz="2800" dirty="0" err="1" smtClean="0">
                <a:latin typeface="+mn-lt"/>
                <a:cs typeface="Times New Roman" pitchFamily="18" charset="0"/>
              </a:rPr>
              <a:t>hệ</a:t>
            </a:r>
            <a:r>
              <a:rPr lang="en-US" sz="2800" dirty="0" smtClean="0">
                <a:latin typeface="+mn-lt"/>
                <a:cs typeface="Times New Roman" pitchFamily="18" charset="0"/>
              </a:rPr>
              <a:t> </a:t>
            </a:r>
            <a:r>
              <a:rPr lang="en-US" sz="2800" dirty="0" err="1" smtClean="0">
                <a:latin typeface="+mn-lt"/>
                <a:cs typeface="Times New Roman" pitchFamily="18" charset="0"/>
              </a:rPr>
              <a:t>thống</a:t>
            </a:r>
            <a:r>
              <a:rPr lang="en-US" sz="2800" dirty="0" smtClean="0">
                <a:latin typeface="+mn-lt"/>
                <a:cs typeface="Times New Roman" pitchFamily="18" charset="0"/>
              </a:rPr>
              <a:t> </a:t>
            </a:r>
            <a:r>
              <a:rPr lang="en-US" sz="2800" dirty="0" err="1" smtClean="0">
                <a:latin typeface="+mn-lt"/>
                <a:cs typeface="Times New Roman" pitchFamily="18" charset="0"/>
              </a:rPr>
              <a:t>IoT</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Mặc dù IoT đã đạt được nhiều thành tựu đáng kể, nhưng vẫn còn tồn tại một số vấn đề cần được giải quyết để đảm bảo sự phát triển bền vững của công nghệ này và đem lại lợi ích cho xã hội bao gồm: </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Vấn </a:t>
            </a:r>
            <a:r>
              <a:rPr lang="vi-VN" sz="2000" dirty="0">
                <a:latin typeface="+mn-lt"/>
                <a:cs typeface="Times New Roman" pitchFamily="18" charset="0"/>
              </a:rPr>
              <a:t>đề an toàn thông tin, bảo mật: Đây là một trong số những thách thức tương đối lớn trong IoT. Các thiết bị IoT thường được kết nối trực tiếp với internet mà không có bảo mật đầy đủ, dẫn đến nguy cơ bị tấn công và đánh cắp thông tin. </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Vấn </a:t>
            </a:r>
            <a:r>
              <a:rPr lang="vi-VN" sz="2000" dirty="0">
                <a:latin typeface="+mn-lt"/>
                <a:cs typeface="Times New Roman" pitchFamily="18" charset="0"/>
              </a:rPr>
              <a:t>đề tương thích: Các thiết bị IoT của các nhà sản xuất khác nhau không thể tương thích với nhau, gây khó khăn cho việc kết nối và quản lý. </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Vấn </a:t>
            </a:r>
            <a:r>
              <a:rPr lang="vi-VN" sz="2000" dirty="0">
                <a:latin typeface="+mn-lt"/>
                <a:cs typeface="Times New Roman" pitchFamily="18" charset="0"/>
              </a:rPr>
              <a:t>đề tiêu thụ năng lượng: Các thiết bị IoT thường hoạt động liên tục, tốn nhiều năng lượng, gây khó khăn cho việc quản lý và tiết kiệm năng lượng. </a:t>
            </a:r>
          </a:p>
        </p:txBody>
      </p:sp>
      <p:sp>
        <p:nvSpPr>
          <p:cNvPr id="6"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916587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8</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Giới</a:t>
            </a:r>
            <a:r>
              <a:rPr lang="en-US" sz="2800" dirty="0" smtClean="0">
                <a:latin typeface="+mn-lt"/>
                <a:cs typeface="Times New Roman" pitchFamily="18" charset="0"/>
              </a:rPr>
              <a:t> </a:t>
            </a:r>
            <a:r>
              <a:rPr lang="en-US" sz="2800" dirty="0" err="1" smtClean="0">
                <a:latin typeface="+mn-lt"/>
                <a:cs typeface="Times New Roman" pitchFamily="18" charset="0"/>
              </a:rPr>
              <a:t>thiệu</a:t>
            </a:r>
            <a:r>
              <a:rPr lang="en-US" sz="2800" dirty="0" smtClean="0">
                <a:latin typeface="+mn-lt"/>
                <a:cs typeface="Times New Roman" pitchFamily="18" charset="0"/>
              </a:rPr>
              <a:t> </a:t>
            </a:r>
            <a:r>
              <a:rPr lang="en-US" sz="2800" dirty="0" err="1" smtClean="0">
                <a:latin typeface="+mn-lt"/>
                <a:cs typeface="Times New Roman" pitchFamily="18" charset="0"/>
              </a:rPr>
              <a:t>chung</a:t>
            </a:r>
            <a:r>
              <a:rPr lang="en-US" sz="2800" dirty="0" smtClean="0">
                <a:latin typeface="+mn-lt"/>
                <a:cs typeface="Times New Roman" pitchFamily="18" charset="0"/>
              </a:rPr>
              <a:t> </a:t>
            </a:r>
            <a:r>
              <a:rPr lang="en-US" sz="2800" dirty="0" err="1" smtClean="0">
                <a:latin typeface="+mn-lt"/>
                <a:cs typeface="Times New Roman" pitchFamily="18" charset="0"/>
              </a:rPr>
              <a:t>về</a:t>
            </a:r>
            <a:r>
              <a:rPr lang="en-US" sz="2800" dirty="0" smtClean="0">
                <a:latin typeface="+mn-lt"/>
                <a:cs typeface="Times New Roman" pitchFamily="18" charset="0"/>
              </a:rPr>
              <a:t> </a:t>
            </a:r>
            <a:r>
              <a:rPr lang="en-US" sz="2800" dirty="0" err="1" smtClean="0">
                <a:latin typeface="+mn-lt"/>
                <a:cs typeface="Times New Roman" pitchFamily="18" charset="0"/>
              </a:rPr>
              <a:t>hệ</a:t>
            </a:r>
            <a:r>
              <a:rPr lang="en-US" sz="2800" dirty="0" smtClean="0">
                <a:latin typeface="+mn-lt"/>
                <a:cs typeface="Times New Roman" pitchFamily="18" charset="0"/>
              </a:rPr>
              <a:t> </a:t>
            </a:r>
            <a:r>
              <a:rPr lang="en-US" sz="2800" dirty="0" err="1" smtClean="0">
                <a:latin typeface="+mn-lt"/>
                <a:cs typeface="Times New Roman" pitchFamily="18" charset="0"/>
              </a:rPr>
              <a:t>thống</a:t>
            </a:r>
            <a:r>
              <a:rPr lang="en-US" sz="2800" dirty="0" smtClean="0">
                <a:latin typeface="+mn-lt"/>
                <a:cs typeface="Times New Roman" pitchFamily="18" charset="0"/>
              </a:rPr>
              <a:t> </a:t>
            </a:r>
            <a:r>
              <a:rPr lang="en-US" sz="2800" dirty="0" err="1" smtClean="0">
                <a:latin typeface="+mn-lt"/>
                <a:cs typeface="Times New Roman" pitchFamily="18" charset="0"/>
              </a:rPr>
              <a:t>IoT</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Mặc dù IoT đã đạt được nhiều thành tựu đáng kể, nhưng vẫn còn tồn tại một số vấn đề cần được giải quyết để đảm bảo sự phát triển bền vững của công nghệ này và đem lại lợi ích cho xã hội bao gồm: </a:t>
            </a:r>
            <a:endParaRPr lang="en-US" sz="20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Vấn đề tính độc lập của hệ thống: IoT đòi hỏi sự kết nối liên tục và phụ thuộc vào mạng lưới, do đó sự cố về mạng lưới có thể gây ra những rủi ro cho các ứng dụng IoT.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Vấn đề chủ quyền dữ liệu: Các dữ liệu thu thập từ các thiết bị IoT thường được lưu trữ trên các máy chủ của các nhà cung cấp dịch vụ, do đó, các nhà cung cấp này có quyền kiểm soát các dữ liệu này.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Vấn đề đào tạo nguồn nhân lực: IoT đòi hỏi một lượng lớn các chuyên gia kỹ thuật, do đó, sự thiếu hụt nguồn nhân lực có thể gây khó khăn cho việc triển khai và quản lý các ứng dụng IoT.</a:t>
            </a:r>
            <a:endParaRPr lang="en-US" sz="2000" dirty="0" smtClean="0">
              <a:latin typeface="+mn-lt"/>
              <a:cs typeface="Times New Roman" pitchFamily="18" charset="0"/>
            </a:endParaRPr>
          </a:p>
        </p:txBody>
      </p:sp>
      <p:sp>
        <p:nvSpPr>
          <p:cNvPr id="6"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3286317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9</a:t>
            </a:fld>
            <a:endParaRPr lang="en-US" smtClean="0">
              <a:latin typeface="+mn-lt"/>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smtClean="0">
                <a:latin typeface="+mn-lt"/>
                <a:cs typeface="Times New Roman" pitchFamily="18" charset="0"/>
              </a:rPr>
              <a:t>Vai</a:t>
            </a:r>
            <a:r>
              <a:rPr lang="en-US" sz="2800" dirty="0" smtClean="0">
                <a:latin typeface="+mn-lt"/>
                <a:cs typeface="Times New Roman" pitchFamily="18" charset="0"/>
              </a:rPr>
              <a:t> </a:t>
            </a:r>
            <a:r>
              <a:rPr lang="en-US" sz="2800" dirty="0" err="1" smtClean="0">
                <a:latin typeface="+mn-lt"/>
                <a:cs typeface="Times New Roman" pitchFamily="18" charset="0"/>
              </a:rPr>
              <a:t>trò</a:t>
            </a:r>
            <a:r>
              <a:rPr lang="en-US" sz="2800" dirty="0" smtClean="0">
                <a:latin typeface="+mn-lt"/>
                <a:cs typeface="Times New Roman" pitchFamily="18" charset="0"/>
              </a:rPr>
              <a:t> </a:t>
            </a:r>
            <a:r>
              <a:rPr lang="en-US" sz="2800" dirty="0" err="1" smtClean="0">
                <a:cs typeface="Times New Roman" pitchFamily="18" charset="0"/>
              </a:rPr>
              <a:t>của</a:t>
            </a:r>
            <a:r>
              <a:rPr lang="en-US" sz="2800" dirty="0" smtClean="0">
                <a:cs typeface="Times New Roman" pitchFamily="18" charset="0"/>
              </a:rPr>
              <a:t> </a:t>
            </a:r>
            <a:r>
              <a:rPr lang="en-US" sz="2800" dirty="0" err="1">
                <a:cs typeface="Times New Roman" pitchFamily="18" charset="0"/>
              </a:rPr>
              <a:t>Mạng</a:t>
            </a:r>
            <a:r>
              <a:rPr lang="en-US" sz="2800" dirty="0">
                <a:cs typeface="Times New Roman" pitchFamily="18" charset="0"/>
              </a:rPr>
              <a:t> </a:t>
            </a:r>
            <a:r>
              <a:rPr lang="en-US" sz="2800" dirty="0" err="1">
                <a:cs typeface="Times New Roman" pitchFamily="18" charset="0"/>
              </a:rPr>
              <a:t>cảm</a:t>
            </a:r>
            <a:r>
              <a:rPr lang="en-US" sz="2800" dirty="0">
                <a:cs typeface="Times New Roman" pitchFamily="18" charset="0"/>
              </a:rPr>
              <a:t> </a:t>
            </a:r>
            <a:r>
              <a:rPr lang="en-US" sz="2800" dirty="0" err="1" smtClean="0">
                <a:cs typeface="Times New Roman" pitchFamily="18" charset="0"/>
              </a:rPr>
              <a:t>biến</a:t>
            </a:r>
            <a:r>
              <a:rPr lang="en-US" sz="2800" dirty="0" smtClean="0">
                <a:cs typeface="Times New Roman" pitchFamily="18" charset="0"/>
              </a:rPr>
              <a:t> </a:t>
            </a:r>
            <a:r>
              <a:rPr lang="en-US" sz="2800" dirty="0" err="1" smtClean="0">
                <a:cs typeface="Times New Roman" pitchFamily="18" charset="0"/>
              </a:rPr>
              <a:t>trong</a:t>
            </a:r>
            <a:r>
              <a:rPr lang="en-US" sz="2800" dirty="0" smtClean="0">
                <a:cs typeface="Times New Roman" pitchFamily="18" charset="0"/>
              </a:rPr>
              <a:t> </a:t>
            </a:r>
            <a:r>
              <a:rPr lang="en-US" sz="2800" dirty="0" err="1" smtClean="0">
                <a:cs typeface="Times New Roman" pitchFamily="18" charset="0"/>
              </a:rPr>
              <a:t>hệ</a:t>
            </a:r>
            <a:r>
              <a:rPr lang="en-US" sz="2800" dirty="0" smtClean="0">
                <a:cs typeface="Times New Roman" pitchFamily="18" charset="0"/>
              </a:rPr>
              <a:t> </a:t>
            </a:r>
            <a:r>
              <a:rPr lang="en-US" sz="2800" dirty="0" err="1" smtClean="0">
                <a:cs typeface="Times New Roman" pitchFamily="18" charset="0"/>
              </a:rPr>
              <a:t>thống</a:t>
            </a:r>
            <a:r>
              <a:rPr lang="en-US" sz="2800" dirty="0" smtClean="0">
                <a:cs typeface="Times New Roman" pitchFamily="18" charset="0"/>
              </a:rPr>
              <a:t> </a:t>
            </a:r>
            <a:r>
              <a:rPr lang="en-US" sz="2800" dirty="0" err="1" smtClean="0">
                <a:cs typeface="Times New Roman" pitchFamily="18" charset="0"/>
              </a:rPr>
              <a:t>IoT</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Mạng cảm biến (Sensor Network) đóng một vai trò quan trọng trong hệ thống Internet of Things (IoT). </a:t>
            </a:r>
            <a:r>
              <a:rPr lang="en-US" sz="2000" dirty="0" smtClean="0">
                <a:latin typeface="+mn-lt"/>
                <a:cs typeface="Times New Roman" pitchFamily="18" charset="0"/>
              </a:rPr>
              <a:t>V</a:t>
            </a:r>
            <a:r>
              <a:rPr lang="vi-VN" sz="2000" dirty="0" smtClean="0">
                <a:latin typeface="+mn-lt"/>
                <a:cs typeface="Times New Roman" pitchFamily="18" charset="0"/>
              </a:rPr>
              <a:t>ai </a:t>
            </a:r>
            <a:r>
              <a:rPr lang="vi-VN" sz="2000" dirty="0">
                <a:latin typeface="+mn-lt"/>
                <a:cs typeface="Times New Roman" pitchFamily="18" charset="0"/>
              </a:rPr>
              <a:t>trò chính của mạng cảm biến trong hệ thống IoT: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Thu </a:t>
            </a:r>
            <a:r>
              <a:rPr lang="vi-VN" sz="2000" dirty="0">
                <a:latin typeface="+mn-lt"/>
                <a:cs typeface="Times New Roman" pitchFamily="18" charset="0"/>
              </a:rPr>
              <a:t>Thập Dữ Liệu: Mạng cảm biến là một phần quan trọng trong việc thu thập dữ liệu từ môi trường xung quanh. </a:t>
            </a:r>
            <a:r>
              <a:rPr lang="vi-VN" sz="2000" dirty="0" smtClean="0">
                <a:latin typeface="+mn-lt"/>
                <a:cs typeface="Times New Roman" pitchFamily="18" charset="0"/>
              </a:rPr>
              <a:t>Các </a:t>
            </a:r>
            <a:r>
              <a:rPr lang="vi-VN" sz="2000" dirty="0">
                <a:latin typeface="+mn-lt"/>
                <a:cs typeface="Times New Roman" pitchFamily="18" charset="0"/>
              </a:rPr>
              <a:t>nút cảm biến trong mạng có thể được triển khai để đo đạc và thu thập dữ liệu từ các cảm biến nhiệt độ, độ ẩm, ánh sáng, tiếng ồn, chất lượng không khí, hoặc bất kỳ thông tin nào cần thiết khác.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Truyền </a:t>
            </a:r>
            <a:r>
              <a:rPr lang="vi-VN" sz="2000" dirty="0">
                <a:latin typeface="+mn-lt"/>
                <a:cs typeface="Times New Roman" pitchFamily="18" charset="0"/>
              </a:rPr>
              <a:t>Tải Dữ Liệu: Mạng cảm biến cung cấp khả năng truyền tải dữ liệu từ các nút cảm biến đến các điểm trung tâm hoặc máy chủ trong hệ thống IoT. Dữ liệu này có thể được truyền tải qua nhiều loại kết nối, bao gồm mạng không dây (như Wi-Fi, Zigbee, LoRa), mạng di động (3G, 4G, 5G), hoặc mạng cáp. </a:t>
            </a:r>
            <a:endParaRPr lang="en-US" sz="2000" dirty="0" smtClean="0">
              <a:latin typeface="+mn-lt"/>
              <a:cs typeface="Times New Roman" pitchFamily="18" charset="0"/>
            </a:endParaRPr>
          </a:p>
        </p:txBody>
      </p:sp>
      <p:sp>
        <p:nvSpPr>
          <p:cNvPr id="885"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5</a:t>
            </a:r>
            <a:r>
              <a:rPr lang="en-US" sz="2800" b="1" dirty="0" smtClean="0">
                <a:solidFill>
                  <a:schemeClr val="bg2"/>
                </a:solidFill>
                <a:effectLst>
                  <a:outerShdw blurRad="38100" dist="38100" dir="2700000" algn="tl">
                    <a:srgbClr val="C0C0C0"/>
                  </a:outerShdw>
                </a:effectLst>
                <a:latin typeface="+mj-lt"/>
              </a:rPr>
              <a:t> </a:t>
            </a:r>
            <a:r>
              <a:rPr lang="en-US" sz="2800" b="1" dirty="0">
                <a:solidFill>
                  <a:schemeClr val="bg2"/>
                </a:solidFill>
                <a:effectLst>
                  <a:outerShdw blurRad="38100" dist="38100" dir="2700000" algn="tl">
                    <a:srgbClr val="C0C0C0"/>
                  </a:outerShdw>
                </a:effectLst>
                <a:latin typeface="+mj-lt"/>
              </a:rPr>
              <a:t>– </a:t>
            </a:r>
            <a:r>
              <a:rPr lang="en-US" sz="2800" b="1" dirty="0" smtClean="0">
                <a:solidFill>
                  <a:schemeClr val="bg2"/>
                </a:solidFill>
                <a:effectLst>
                  <a:outerShdw blurRad="38100" dist="38100" dir="2700000" algn="tl">
                    <a:srgbClr val="C0C0C0"/>
                  </a:outerShdw>
                </a:effectLst>
                <a:latin typeface="+mj-lt"/>
              </a:rPr>
              <a:t>ỨNG DỤNG MCB XÂY DỰNG HT </a:t>
            </a:r>
            <a:r>
              <a:rPr lang="en-US" sz="2800" b="1" dirty="0" err="1" smtClean="0">
                <a:solidFill>
                  <a:schemeClr val="bg2"/>
                </a:solidFill>
                <a:effectLst>
                  <a:outerShdw blurRad="38100" dist="38100" dir="2700000" algn="tl">
                    <a:srgbClr val="C0C0C0"/>
                  </a:outerShdw>
                </a:effectLst>
                <a:latin typeface="+mj-lt"/>
              </a:rPr>
              <a:t>IoT</a:t>
            </a:r>
            <a:endParaRPr lang="en-US" sz="2800" b="1" dirty="0">
              <a:solidFill>
                <a:schemeClr val="bg2"/>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2671256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34020</TotalTime>
  <Words>3414</Words>
  <Application>Microsoft Office PowerPoint</Application>
  <PresentationFormat>On-screen Show (4:3)</PresentationFormat>
  <Paragraphs>138</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Symbol</vt:lpstr>
      <vt:lpstr>Times New Roman</vt:lpstr>
      <vt:lpstr>Wingdings</vt:lpstr>
      <vt:lpstr>Pixel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Chuong 1 - GIOI THIEU CHUNG</dc:title>
  <dc:creator>Tien</dc:creator>
  <cp:lastModifiedBy>Microsoft account</cp:lastModifiedBy>
  <cp:revision>754</cp:revision>
  <dcterms:created xsi:type="dcterms:W3CDTF">2004-08-26T02:35:59Z</dcterms:created>
  <dcterms:modified xsi:type="dcterms:W3CDTF">2023-09-15T10:31:07Z</dcterms:modified>
</cp:coreProperties>
</file>