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6AD09-B51E-4A68-8886-237252CFD550}" type="datetimeFigureOut">
              <a:rPr lang="en-IE" smtClean="0"/>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1E47-3E13-445D-84D3-C6ECD193BD7C}" type="slidenum">
              <a:rPr lang="en-IE" smtClean="0"/>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4CFF9D9-3C58-4F16-B021-A24159355AE0}"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Institute of Engineering and Technology, Punjab, India</a:t>
            </a:r>
            <a:endParaRPr lang="en-IE"/>
          </a:p>
        </p:txBody>
      </p:sp>
      <p:sp>
        <p:nvSpPr>
          <p:cNvPr id="6" name="Slide Number Placeholder 5"/>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F92D3D56-62A9-45A2-A13A-E722E2F411B9}"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Institute of Engineering and Technology, Punjab, India</a:t>
            </a:r>
            <a:endParaRPr lang="en-IE"/>
          </a:p>
        </p:txBody>
      </p:sp>
      <p:sp>
        <p:nvSpPr>
          <p:cNvPr id="6" name="Slide Number Placeholder 5"/>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A8195BC5-303C-48CD-B8F2-A51F246BC114}"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Institute of Engineering and Technology, Punjab, India</a:t>
            </a:r>
            <a:endParaRPr lang="en-IE"/>
          </a:p>
        </p:txBody>
      </p:sp>
      <p:sp>
        <p:nvSpPr>
          <p:cNvPr id="6" name="Slide Number Placeholder 5"/>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10"/>
          </p:nvPr>
        </p:nvSpPr>
        <p:spPr/>
        <p:txBody>
          <a:bodyPr/>
          <a:lstStyle/>
          <a:p>
            <a:fld id="{C89CD28F-7E5D-49B0-8B47-3E4BC9A2D228}"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Institute of Engineering and Technology, Punjab, India</a:t>
            </a:r>
            <a:endParaRPr lang="en-IE"/>
          </a:p>
        </p:txBody>
      </p:sp>
      <p:sp>
        <p:nvSpPr>
          <p:cNvPr id="6" name="Slide Number Placeholder 5"/>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4DA9274-C92E-43D6-B964-701F51268FD9}" type="datetime1">
              <a:rPr lang="en-IE" smtClean="0"/>
            </a:fld>
            <a:endParaRPr lang="en-IE"/>
          </a:p>
        </p:txBody>
      </p:sp>
      <p:sp>
        <p:nvSpPr>
          <p:cNvPr id="5" name="Footer Placeholder 4"/>
          <p:cNvSpPr>
            <a:spLocks noGrp="1"/>
          </p:cNvSpPr>
          <p:nvPr>
            <p:ph type="ftr" sz="quarter" idx="11"/>
          </p:nvPr>
        </p:nvSpPr>
        <p:spPr/>
        <p:txBody>
          <a:bodyPr/>
          <a:lstStyle/>
          <a:p>
            <a:r>
              <a:rPr lang="en-US"/>
              <a:t>ECED, Thapar Institute of Engineering and Technology, Punjab, India</a:t>
            </a:r>
            <a:endParaRPr lang="en-IE"/>
          </a:p>
        </p:txBody>
      </p:sp>
      <p:sp>
        <p:nvSpPr>
          <p:cNvPr id="6" name="Slide Number Placeholder 5"/>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Date Placeholder 4"/>
          <p:cNvSpPr>
            <a:spLocks noGrp="1"/>
          </p:cNvSpPr>
          <p:nvPr>
            <p:ph type="dt" sz="half" idx="10"/>
          </p:nvPr>
        </p:nvSpPr>
        <p:spPr/>
        <p:txBody>
          <a:bodyPr/>
          <a:lstStyle/>
          <a:p>
            <a:fld id="{0EEAB9B1-3457-4D26-9C69-304A82ADD5A4}"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Institute of Engineering and Technology, Punjab, India</a:t>
            </a:r>
            <a:endParaRPr lang="en-IE"/>
          </a:p>
        </p:txBody>
      </p:sp>
      <p:sp>
        <p:nvSpPr>
          <p:cNvPr id="7" name="Slide Number Placeholder 6"/>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7" name="Date Placeholder 6"/>
          <p:cNvSpPr>
            <a:spLocks noGrp="1"/>
          </p:cNvSpPr>
          <p:nvPr>
            <p:ph type="dt" sz="half" idx="10"/>
          </p:nvPr>
        </p:nvSpPr>
        <p:spPr/>
        <p:txBody>
          <a:bodyPr/>
          <a:lstStyle/>
          <a:p>
            <a:fld id="{19A85D46-6B7A-4B96-A026-2AEE19B5A71E}" type="datetime1">
              <a:rPr lang="en-IE" smtClean="0"/>
            </a:fld>
            <a:endParaRPr lang="en-IE"/>
          </a:p>
        </p:txBody>
      </p:sp>
      <p:sp>
        <p:nvSpPr>
          <p:cNvPr id="8" name="Footer Placeholder 7"/>
          <p:cNvSpPr>
            <a:spLocks noGrp="1"/>
          </p:cNvSpPr>
          <p:nvPr>
            <p:ph type="ftr" sz="quarter" idx="11"/>
          </p:nvPr>
        </p:nvSpPr>
        <p:spPr/>
        <p:txBody>
          <a:bodyPr/>
          <a:lstStyle/>
          <a:p>
            <a:r>
              <a:rPr lang="en-US"/>
              <a:t>ECED, Thapar Institute of Engineering and Technology, Punjab, India</a:t>
            </a:r>
            <a:endParaRPr lang="en-IE"/>
          </a:p>
        </p:txBody>
      </p:sp>
      <p:sp>
        <p:nvSpPr>
          <p:cNvPr id="9" name="Slide Number Placeholder 8"/>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59BC17C-D0F4-474C-8AFF-30B9CA0037AB}" type="datetime1">
              <a:rPr lang="en-IE" smtClean="0"/>
            </a:fld>
            <a:endParaRPr lang="en-IE"/>
          </a:p>
        </p:txBody>
      </p:sp>
      <p:sp>
        <p:nvSpPr>
          <p:cNvPr id="4" name="Footer Placeholder 3"/>
          <p:cNvSpPr>
            <a:spLocks noGrp="1"/>
          </p:cNvSpPr>
          <p:nvPr>
            <p:ph type="ftr" sz="quarter" idx="11"/>
          </p:nvPr>
        </p:nvSpPr>
        <p:spPr/>
        <p:txBody>
          <a:bodyPr/>
          <a:lstStyle/>
          <a:p>
            <a:r>
              <a:rPr lang="en-US"/>
              <a:t>ECED, Thapar Institute of Engineering and Technology, Punjab, India</a:t>
            </a:r>
            <a:endParaRPr lang="en-IE"/>
          </a:p>
        </p:txBody>
      </p:sp>
      <p:sp>
        <p:nvSpPr>
          <p:cNvPr id="5" name="Slide Number Placeholder 4"/>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F0B76-9A4D-417F-B01A-960899C1682A}" type="datetime1">
              <a:rPr lang="en-IE" smtClean="0"/>
            </a:fld>
            <a:endParaRPr lang="en-IE"/>
          </a:p>
        </p:txBody>
      </p:sp>
      <p:sp>
        <p:nvSpPr>
          <p:cNvPr id="3" name="Footer Placeholder 2"/>
          <p:cNvSpPr>
            <a:spLocks noGrp="1"/>
          </p:cNvSpPr>
          <p:nvPr>
            <p:ph type="ftr" sz="quarter" idx="11"/>
          </p:nvPr>
        </p:nvSpPr>
        <p:spPr/>
        <p:txBody>
          <a:bodyPr/>
          <a:lstStyle/>
          <a:p>
            <a:r>
              <a:rPr lang="en-US"/>
              <a:t>ECED, Thapar Institute of Engineering and Technology, Punjab, India</a:t>
            </a:r>
            <a:endParaRPr lang="en-IE"/>
          </a:p>
        </p:txBody>
      </p:sp>
      <p:sp>
        <p:nvSpPr>
          <p:cNvPr id="4" name="Slide Number Placeholder 3"/>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D3867F-1829-4B04-9102-3F6B20F2E1AA}"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Institute of Engineering and Technology, Punjab, India</a:t>
            </a:r>
            <a:endParaRPr lang="en-IE"/>
          </a:p>
        </p:txBody>
      </p:sp>
      <p:sp>
        <p:nvSpPr>
          <p:cNvPr id="7" name="Slide Number Placeholder 6"/>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D0A8E9-F22B-4BBF-BEAE-CB4CAB36F4C9}" type="datetime1">
              <a:rPr lang="en-IE" smtClean="0"/>
            </a:fld>
            <a:endParaRPr lang="en-IE"/>
          </a:p>
        </p:txBody>
      </p:sp>
      <p:sp>
        <p:nvSpPr>
          <p:cNvPr id="6" name="Footer Placeholder 5"/>
          <p:cNvSpPr>
            <a:spLocks noGrp="1"/>
          </p:cNvSpPr>
          <p:nvPr>
            <p:ph type="ftr" sz="quarter" idx="11"/>
          </p:nvPr>
        </p:nvSpPr>
        <p:spPr/>
        <p:txBody>
          <a:bodyPr/>
          <a:lstStyle/>
          <a:p>
            <a:r>
              <a:rPr lang="en-US"/>
              <a:t>ECED, Thapar Institute of Engineering and Technology, Punjab, India</a:t>
            </a:r>
            <a:endParaRPr lang="en-IE"/>
          </a:p>
        </p:txBody>
      </p:sp>
      <p:sp>
        <p:nvSpPr>
          <p:cNvPr id="7" name="Slide Number Placeholder 6"/>
          <p:cNvSpPr>
            <a:spLocks noGrp="1"/>
          </p:cNvSpPr>
          <p:nvPr>
            <p:ph type="sldNum" sz="quarter" idx="12"/>
          </p:nvPr>
        </p:nvSpPr>
        <p:spPr/>
        <p:txBody>
          <a:bodyPr/>
          <a:lstStyle/>
          <a:p>
            <a:fld id="{B8C96607-EA6F-433E-824B-4D5B41F6124A}"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152E1-8F77-40AE-8771-E43D254FE821}" type="datetime1">
              <a:rPr lang="en-IE" smtClean="0"/>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ECED, Thapar Institute of Engineering and Technology, Punjab, India</a:t>
            </a:r>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96607-EA6F-433E-824B-4D5B41F6124A}"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33680" y="233680"/>
            <a:ext cx="10668585" cy="1234730"/>
            <a:chOff x="7961" y="1"/>
            <a:chExt cx="10668585" cy="1234730"/>
          </a:xfrm>
        </p:grpSpPr>
        <p:sp>
          <p:nvSpPr>
            <p:cNvPr id="4" name="TextBox 3"/>
            <p:cNvSpPr txBox="1"/>
            <p:nvPr/>
          </p:nvSpPr>
          <p:spPr>
            <a:xfrm>
              <a:off x="1239755" y="22714"/>
              <a:ext cx="1464310" cy="337185"/>
            </a:xfrm>
            <a:prstGeom prst="rect">
              <a:avLst/>
            </a:prstGeom>
            <a:noFill/>
          </p:spPr>
          <p:txBody>
            <a:bodyPr wrap="none" rtlCol="0">
              <a:spAutoFit/>
            </a:bodyPr>
            <a:lstStyle/>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Group No.: 107</a:t>
              </a:r>
              <a:endParaRPr lang="en-IE" sz="1600" b="1"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6" name="TextBox 5"/>
            <p:cNvSpPr txBox="1"/>
            <p:nvPr/>
          </p:nvSpPr>
          <p:spPr>
            <a:xfrm>
              <a:off x="1239755" y="369049"/>
              <a:ext cx="2880995" cy="337185"/>
            </a:xfrm>
            <a:prstGeom prst="rect">
              <a:avLst/>
            </a:prstGeom>
            <a:noFill/>
          </p:spPr>
          <p:txBody>
            <a:bodyPr wrap="none" rtlCol="0">
              <a:spAutoFit/>
            </a:bodyPr>
            <a:lstStyle/>
            <a:p>
              <a:pPr algn="l"/>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Mentor:</a:t>
              </a:r>
              <a:r>
                <a:rPr lang="en-IN" alt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Dr. Gitanjali Chandwani</a:t>
              </a:r>
              <a:endPar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5" name="TextBox 4"/>
            <p:cNvSpPr txBox="1"/>
            <p:nvPr/>
          </p:nvSpPr>
          <p:spPr>
            <a:xfrm>
              <a:off x="1532545" y="759382"/>
              <a:ext cx="9144001" cy="398780"/>
            </a:xfrm>
            <a:prstGeom prst="rect">
              <a:avLst/>
            </a:prstGeom>
            <a:noFill/>
          </p:spPr>
          <p:txBody>
            <a:bodyPr wrap="square" rtlCol="0">
              <a:spAutoFit/>
            </a:bodyPr>
            <a:lstStyle/>
            <a:p>
              <a:pPr algn="ctr"/>
              <a:r>
                <a:rPr lang="en-US" sz="2000" b="1" dirty="0">
                  <a:solidFill>
                    <a:schemeClr val="bg2">
                      <a:lumMod val="10000"/>
                    </a:schemeClr>
                  </a:solidFill>
                  <a:latin typeface="Times New Roman" panose="02020603050405020304" pitchFamily="18" charset="0"/>
                  <a:cs typeface="Times New Roman" panose="02020603050405020304" pitchFamily="18" charset="0"/>
                </a:rPr>
                <a:t>DDoS Attack Detection in SDN using Entropy</a:t>
              </a:r>
              <a:endParaRPr lang="en-US" sz="20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146390" y="39413"/>
              <a:ext cx="1226820" cy="337185"/>
            </a:xfrm>
            <a:prstGeom prst="rect">
              <a:avLst/>
            </a:prstGeom>
            <a:noFill/>
          </p:spPr>
          <p:txBody>
            <a:bodyPr wrap="none" rtlCol="0">
              <a:spAutoFit/>
            </a:bodyPr>
            <a:lstStyle/>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Name: Ankit</a:t>
              </a:r>
              <a:endParaRPr lang="en-IE"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10" name="TextBox 9"/>
            <p:cNvSpPr txBox="1"/>
            <p:nvPr/>
          </p:nvSpPr>
          <p:spPr>
            <a:xfrm>
              <a:off x="7146389" y="420828"/>
              <a:ext cx="1904365" cy="337185"/>
            </a:xfrm>
            <a:prstGeom prst="rect">
              <a:avLst/>
            </a:prstGeom>
            <a:noFill/>
          </p:spPr>
          <p:txBody>
            <a:bodyPr wrap="none" rtlCol="0">
              <a:spAutoFit/>
            </a:bodyPr>
            <a:lstStyle/>
            <a:p>
              <a:r>
                <a:rPr lang="en-US"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rPr>
                <a:t>Roll No.: 101815169</a:t>
              </a:r>
              <a:endParaRPr lang="en-IE" sz="1600" dirty="0">
                <a:solidFill>
                  <a:srgbClr val="002060"/>
                </a:solidFill>
                <a:latin typeface="Times New Roman" panose="02020603050405020304" pitchFamily="18" charset="0"/>
                <a:ea typeface="Microsoft Himalaya" panose="01010100010101010101" pitchFamily="2" charset="0"/>
                <a:cs typeface="Times New Roman" panose="02020603050405020304" pitchFamily="18" charset="0"/>
              </a:endParaRPr>
            </a:p>
          </p:txBody>
        </p:sp>
        <p:pic>
          <p:nvPicPr>
            <p:cNvPr id="1028" name="Picture 4" descr="Thapar Institute of Engineering &amp;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1" y="1"/>
              <a:ext cx="1234730" cy="123473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 Box 1"/>
          <p:cNvSpPr txBox="1"/>
          <p:nvPr/>
        </p:nvSpPr>
        <p:spPr>
          <a:xfrm>
            <a:off x="233680" y="1600200"/>
            <a:ext cx="3505835" cy="2584450"/>
          </a:xfrm>
          <a:prstGeom prst="rect">
            <a:avLst/>
          </a:prstGeom>
          <a:noFill/>
        </p:spPr>
        <p:txBody>
          <a:bodyPr wrap="square" rtlCol="0">
            <a:spAutoFit/>
          </a:bodyPr>
          <a:p>
            <a:pPr algn="just"/>
            <a:r>
              <a:rPr lang="en-US" b="1"/>
              <a:t>Introduction</a:t>
            </a:r>
            <a:endParaRPr lang="en-US"/>
          </a:p>
          <a:p>
            <a:pPr algn="just"/>
            <a:r>
              <a:rPr lang="en-US"/>
              <a:t>SDN network provide predictability, manageability and good quality of service by </a:t>
            </a:r>
            <a:r>
              <a:rPr lang="en-US">
                <a:sym typeface="+mn-ea"/>
              </a:rPr>
              <a:t>separates data plane and control plane</a:t>
            </a:r>
            <a:r>
              <a:rPr lang="en-US"/>
              <a:t>.  With increasing cyber attacks, importance of security provision in centralized managed SDN network has become one of the main concerns.</a:t>
            </a:r>
            <a:endParaRPr lang="en-US"/>
          </a:p>
        </p:txBody>
      </p:sp>
      <p:sp>
        <p:nvSpPr>
          <p:cNvPr id="3" name="Text Box 2"/>
          <p:cNvSpPr txBox="1"/>
          <p:nvPr/>
        </p:nvSpPr>
        <p:spPr>
          <a:xfrm>
            <a:off x="233680" y="4269740"/>
            <a:ext cx="3371850" cy="2306955"/>
          </a:xfrm>
          <a:prstGeom prst="rect">
            <a:avLst/>
          </a:prstGeom>
          <a:noFill/>
        </p:spPr>
        <p:txBody>
          <a:bodyPr wrap="square" rtlCol="0">
            <a:spAutoFit/>
          </a:bodyPr>
          <a:p>
            <a:pPr algn="just"/>
            <a:r>
              <a:rPr lang="en-US" b="1"/>
              <a:t>Objectives</a:t>
            </a:r>
            <a:endParaRPr lang="en-US"/>
          </a:p>
          <a:p>
            <a:pPr marL="342900" indent="-342900" algn="just">
              <a:buFont typeface="Arial" panose="020B0604020202020204" pitchFamily="34" charset="0"/>
              <a:buChar char="•"/>
            </a:pPr>
            <a:r>
              <a:rPr lang="en-US"/>
              <a:t>Analysing the behaviour of DDoS attacks on the SDN environments by the means of sample entropy.</a:t>
            </a:r>
            <a:endParaRPr lang="en-US"/>
          </a:p>
          <a:p>
            <a:pPr marL="342900" indent="-342900" algn="just">
              <a:buFont typeface="Arial" panose="020B0604020202020204" pitchFamily="34" charset="0"/>
              <a:buChar char="•"/>
            </a:pPr>
            <a:r>
              <a:rPr lang="en-US"/>
              <a:t>Implementing a mechanism for early detection of DDoS Attacks in SDN.</a:t>
            </a:r>
            <a:endParaRPr lang="en-US"/>
          </a:p>
        </p:txBody>
      </p:sp>
      <p:sp>
        <p:nvSpPr>
          <p:cNvPr id="8" name="Text Box 7"/>
          <p:cNvSpPr txBox="1"/>
          <p:nvPr/>
        </p:nvSpPr>
        <p:spPr>
          <a:xfrm>
            <a:off x="4735830" y="1605280"/>
            <a:ext cx="1267460" cy="368300"/>
          </a:xfrm>
          <a:prstGeom prst="rect">
            <a:avLst/>
          </a:prstGeom>
          <a:noFill/>
        </p:spPr>
        <p:txBody>
          <a:bodyPr wrap="square" rtlCol="0">
            <a:spAutoFit/>
          </a:bodyPr>
          <a:p>
            <a:r>
              <a:rPr lang="en-US" b="1"/>
              <a:t>Procedure</a:t>
            </a:r>
            <a:endParaRPr lang="en-US" b="1"/>
          </a:p>
        </p:txBody>
      </p:sp>
      <p:sp>
        <p:nvSpPr>
          <p:cNvPr id="9" name="Text Box 8"/>
          <p:cNvSpPr txBox="1"/>
          <p:nvPr/>
        </p:nvSpPr>
        <p:spPr>
          <a:xfrm>
            <a:off x="7134225" y="1625600"/>
            <a:ext cx="2389505" cy="368300"/>
          </a:xfrm>
          <a:prstGeom prst="rect">
            <a:avLst/>
          </a:prstGeom>
          <a:noFill/>
        </p:spPr>
        <p:txBody>
          <a:bodyPr wrap="square" rtlCol="0">
            <a:spAutoFit/>
          </a:bodyPr>
          <a:p>
            <a:r>
              <a:rPr lang="en-US" b="1"/>
              <a:t>Technologies Used</a:t>
            </a:r>
            <a:endParaRPr lang="en-US" b="1"/>
          </a:p>
        </p:txBody>
      </p:sp>
      <p:sp>
        <p:nvSpPr>
          <p:cNvPr id="12" name="Text Box 11"/>
          <p:cNvSpPr txBox="1"/>
          <p:nvPr/>
        </p:nvSpPr>
        <p:spPr>
          <a:xfrm>
            <a:off x="7134225" y="2843530"/>
            <a:ext cx="4772660" cy="2306955"/>
          </a:xfrm>
          <a:prstGeom prst="rect">
            <a:avLst/>
          </a:prstGeom>
          <a:noFill/>
        </p:spPr>
        <p:txBody>
          <a:bodyPr wrap="square" rtlCol="0">
            <a:spAutoFit/>
          </a:bodyPr>
          <a:p>
            <a:pPr algn="just"/>
            <a:r>
              <a:rPr lang="en-US" b="1"/>
              <a:t>Result</a:t>
            </a:r>
            <a:endParaRPr lang="en-US" sz="2000" b="1"/>
          </a:p>
          <a:p>
            <a:pPr algn="just"/>
            <a:r>
              <a:rPr lang="en-US"/>
              <a:t>We succesfully implemented sample entropy method to detect DDoS attacks in the first 250 packets of traffic as minimum and 500 packets  maximum. This solution is not only efficient in detection, it has minimal code addition to  the controller program and does not increase CPU load in either normal or attack condition.</a:t>
            </a:r>
            <a:endParaRPr lang="en-US"/>
          </a:p>
        </p:txBody>
      </p:sp>
      <p:pic>
        <p:nvPicPr>
          <p:cNvPr id="14" name="Picture 13" descr="Flowchart"/>
          <p:cNvPicPr>
            <a:picLocks noChangeAspect="1"/>
          </p:cNvPicPr>
          <p:nvPr/>
        </p:nvPicPr>
        <p:blipFill>
          <a:blip r:embed="rId2"/>
          <a:stretch>
            <a:fillRect/>
          </a:stretch>
        </p:blipFill>
        <p:spPr>
          <a:xfrm>
            <a:off x="3959860" y="2218055"/>
            <a:ext cx="2820035" cy="4317365"/>
          </a:xfrm>
          <a:prstGeom prst="rect">
            <a:avLst/>
          </a:prstGeom>
        </p:spPr>
      </p:pic>
      <p:pic>
        <p:nvPicPr>
          <p:cNvPr id="15" name="Picture 14"/>
          <p:cNvPicPr>
            <a:picLocks noChangeAspect="1"/>
          </p:cNvPicPr>
          <p:nvPr/>
        </p:nvPicPr>
        <p:blipFill>
          <a:blip r:embed="rId3"/>
          <a:stretch>
            <a:fillRect/>
          </a:stretch>
        </p:blipFill>
        <p:spPr>
          <a:xfrm>
            <a:off x="7336790" y="2068195"/>
            <a:ext cx="513715" cy="513715"/>
          </a:xfrm>
          <a:prstGeom prst="rect">
            <a:avLst/>
          </a:prstGeom>
        </p:spPr>
      </p:pic>
      <p:pic>
        <p:nvPicPr>
          <p:cNvPr id="16" name="Picture 15"/>
          <p:cNvPicPr>
            <a:picLocks noChangeAspect="1"/>
          </p:cNvPicPr>
          <p:nvPr/>
        </p:nvPicPr>
        <p:blipFill>
          <a:blip r:embed="rId4"/>
          <a:stretch>
            <a:fillRect/>
          </a:stretch>
        </p:blipFill>
        <p:spPr>
          <a:xfrm>
            <a:off x="8072755" y="2080260"/>
            <a:ext cx="427990" cy="511810"/>
          </a:xfrm>
          <a:prstGeom prst="rect">
            <a:avLst/>
          </a:prstGeom>
        </p:spPr>
      </p:pic>
      <p:pic>
        <p:nvPicPr>
          <p:cNvPr id="18" name="Picture 17"/>
          <p:cNvPicPr>
            <a:picLocks noChangeAspect="1"/>
          </p:cNvPicPr>
          <p:nvPr/>
        </p:nvPicPr>
        <p:blipFill>
          <a:blip r:embed="rId5"/>
          <a:stretch>
            <a:fillRect/>
          </a:stretch>
        </p:blipFill>
        <p:spPr>
          <a:xfrm>
            <a:off x="8607425" y="2068195"/>
            <a:ext cx="1243330" cy="647700"/>
          </a:xfrm>
          <a:prstGeom prst="rect">
            <a:avLst/>
          </a:prstGeom>
        </p:spPr>
      </p:pic>
      <p:pic>
        <p:nvPicPr>
          <p:cNvPr id="100" name="Picture 99"/>
          <p:cNvPicPr/>
          <p:nvPr/>
        </p:nvPicPr>
        <p:blipFill>
          <a:blip r:embed="rId6"/>
          <a:stretch>
            <a:fillRect/>
          </a:stretch>
        </p:blipFill>
        <p:spPr>
          <a:xfrm>
            <a:off x="9957435" y="2068195"/>
            <a:ext cx="1000760" cy="702310"/>
          </a:xfrm>
          <a:prstGeom prst="rect">
            <a:avLst/>
          </a:prstGeom>
          <a:noFill/>
          <a:ln w="9525">
            <a:noFill/>
          </a:ln>
        </p:spPr>
      </p:pic>
      <p:pic>
        <p:nvPicPr>
          <p:cNvPr id="101" name="Picture 100"/>
          <p:cNvPicPr/>
          <p:nvPr/>
        </p:nvPicPr>
        <p:blipFill>
          <a:blip r:embed="rId7"/>
          <a:stretch>
            <a:fillRect/>
          </a:stretch>
        </p:blipFill>
        <p:spPr>
          <a:xfrm>
            <a:off x="11064875" y="2080260"/>
            <a:ext cx="611505" cy="550545"/>
          </a:xfrm>
          <a:prstGeom prst="rect">
            <a:avLst/>
          </a:prstGeom>
          <a:noFill/>
          <a:ln w="9525">
            <a:noFill/>
          </a:ln>
        </p:spPr>
      </p:pic>
      <p:sp>
        <p:nvSpPr>
          <p:cNvPr id="19" name="Text Box 18"/>
          <p:cNvSpPr txBox="1"/>
          <p:nvPr/>
        </p:nvSpPr>
        <p:spPr>
          <a:xfrm>
            <a:off x="7134225" y="5223510"/>
            <a:ext cx="4772025" cy="1476375"/>
          </a:xfrm>
          <a:prstGeom prst="rect">
            <a:avLst/>
          </a:prstGeom>
          <a:noFill/>
        </p:spPr>
        <p:txBody>
          <a:bodyPr wrap="square" rtlCol="0">
            <a:spAutoFit/>
          </a:bodyPr>
          <a:p>
            <a:pPr algn="just"/>
            <a:r>
              <a:rPr lang="en-US" b="1"/>
              <a:t>Future Scope</a:t>
            </a:r>
            <a:endParaRPr lang="en-US"/>
          </a:p>
          <a:p>
            <a:pPr marL="342900" indent="-342900" algn="just">
              <a:buFont typeface="Arial" panose="020B0604020202020204" pitchFamily="34" charset="0"/>
              <a:buChar char="•"/>
            </a:pPr>
            <a:r>
              <a:rPr lang="en-US"/>
              <a:t>DDoS attacks detection in the multi-controller SDN structure.</a:t>
            </a:r>
            <a:endParaRPr lang="en-US"/>
          </a:p>
          <a:p>
            <a:pPr marL="342900" indent="-342900" algn="just">
              <a:buFont typeface="Arial" panose="020B0604020202020204" pitchFamily="34" charset="0"/>
              <a:buChar char="•"/>
            </a:pPr>
            <a:r>
              <a:rPr lang="en-US"/>
              <a:t>Mitigation of the DDoS attacks in the SDN environment.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WPS Presentation</Application>
  <PresentationFormat>Widescreen</PresentationFormat>
  <Paragraphs>28</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Microsoft Himalaya</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upadhyay</dc:creator>
  <cp:lastModifiedBy>ankit</cp:lastModifiedBy>
  <cp:revision>11</cp:revision>
  <dcterms:created xsi:type="dcterms:W3CDTF">2020-12-05T13:12:00Z</dcterms:created>
  <dcterms:modified xsi:type="dcterms:W3CDTF">2021-12-21T05:21:22Z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F235D85430D449768C4B5BFD87E3BA71</vt:lpwstr>
  </property>
  <property fmtid="{D5CDD505-2E9C-101B-9397-08002B2CF9AE}" pid="3" name="KSOProductBuildVer">
    <vt:lpwstr>1033-11.2.0.10382</vt:lpwstr>
  </property>
</Properties>
</file>