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8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5" d="100"/>
          <a:sy n="65" d="100"/>
        </p:scale>
        <p:origin x="156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A9595-3D1B-47E0-839B-2262ED9BCBA5}"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A9595-3D1B-47E0-839B-2262ED9BCBA5}"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A9595-3D1B-47E0-839B-2262ED9BCBA5}"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A9595-3D1B-47E0-839B-2262ED9BCBA5}"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A9595-3D1B-47E0-839B-2262ED9BCBA5}"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BA9595-3D1B-47E0-839B-2262ED9BCBA5}"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BA9595-3D1B-47E0-839B-2262ED9BCBA5}"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BA9595-3D1B-47E0-839B-2262ED9BCBA5}"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A9595-3D1B-47E0-839B-2262ED9BCBA5}"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A9595-3D1B-47E0-839B-2262ED9BCBA5}"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A9595-3D1B-47E0-839B-2262ED9BCBA5}"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C04DF-9160-4227-9460-126E192C02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A9595-3D1B-47E0-839B-2262ED9BCBA5}" type="datetimeFigureOut">
              <a:rPr lang="en-US" smtClean="0"/>
              <a:t>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C04DF-9160-4227-9460-126E192C02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AE896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AE896E"/>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AE896E"/>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AE896E"/>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AE896E"/>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AE896E"/>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04320" y="620688"/>
            <a:ext cx="8044125" cy="923330"/>
          </a:xfrm>
          <a:prstGeom prst="rect">
            <a:avLst/>
          </a:prstGeom>
          <a:noFill/>
        </p:spPr>
        <p:txBody>
          <a:bodyPr wrap="none" rtlCol="0">
            <a:spAutoFit/>
          </a:bodyPr>
          <a:lstStyle/>
          <a:p>
            <a:r>
              <a:rPr lang="en-US" sz="5400" b="1" u="sng" dirty="0">
                <a:solidFill>
                  <a:srgbClr val="AE896E"/>
                </a:solidFill>
                <a:latin typeface="Arial Rounded MT Bold" panose="020F0704030504030204" pitchFamily="34" charset="0"/>
              </a:rPr>
              <a:t>HR Employees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838200" y="533400"/>
            <a:ext cx="8001000"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EmpSatisfaction</a:t>
            </a:r>
            <a:r>
              <a:rPr lang="en-IN" sz="2800" dirty="0">
                <a:solidFill>
                  <a:schemeClr val="bg2">
                    <a:lumMod val="25000"/>
                  </a:schemeClr>
                </a:solidFill>
                <a:latin typeface="Bahnschrift" panose="020B0502040204020203" pitchFamily="34" charset="0"/>
              </a:rPr>
              <a:t> : A basic satisfaction score between 1 and 5, as reported on a recent employee satisfaction survey	</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SpecialProjectsCount</a:t>
            </a:r>
            <a:r>
              <a:rPr lang="en-IN" sz="2800" dirty="0">
                <a:solidFill>
                  <a:schemeClr val="bg2">
                    <a:lumMod val="25000"/>
                  </a:schemeClr>
                </a:solidFill>
                <a:latin typeface="Bahnschrift" panose="020B0502040204020203" pitchFamily="34" charset="0"/>
              </a:rPr>
              <a:t> : The number of special projects that the employee worked on during the last 6 months</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LastPerformanceReviewDate</a:t>
            </a:r>
            <a:r>
              <a:rPr lang="en-IN" sz="2800" dirty="0">
                <a:solidFill>
                  <a:schemeClr val="bg2">
                    <a:lumMod val="25000"/>
                  </a:schemeClr>
                </a:solidFill>
                <a:latin typeface="Bahnschrift" panose="020B0502040204020203" pitchFamily="34" charset="0"/>
              </a:rPr>
              <a:t> : The most recent date of the person’s last performance review.</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DaysLateLast30 : The number of times that the employee was late to work during the last 30 days</a:t>
            </a:r>
          </a:p>
        </p:txBody>
      </p:sp>
    </p:spTree>
    <p:extLst>
      <p:ext uri="{BB962C8B-B14F-4D97-AF65-F5344CB8AC3E}">
        <p14:creationId xmlns:p14="http://schemas.microsoft.com/office/powerpoint/2010/main" val="337087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F299-FE23-4171-8E07-4561B426CC82}"/>
              </a:ext>
            </a:extLst>
          </p:cNvPr>
          <p:cNvSpPr>
            <a:spLocks noGrp="1"/>
          </p:cNvSpPr>
          <p:nvPr>
            <p:ph type="title"/>
          </p:nvPr>
        </p:nvSpPr>
        <p:spPr/>
        <p:txBody>
          <a:bodyPr/>
          <a:lstStyle/>
          <a:p>
            <a:r>
              <a:rPr lang="en-IN" u="sng" dirty="0">
                <a:latin typeface="Copperplate Gothic Bold" panose="020E0705020206020404" pitchFamily="34" charset="0"/>
              </a:rPr>
              <a:t>KPIs</a:t>
            </a:r>
          </a:p>
        </p:txBody>
      </p:sp>
      <p:sp>
        <p:nvSpPr>
          <p:cNvPr id="3" name="Content Placeholder 2">
            <a:extLst>
              <a:ext uri="{FF2B5EF4-FFF2-40B4-BE49-F238E27FC236}">
                <a16:creationId xmlns:a16="http://schemas.microsoft.com/office/drawing/2014/main" id="{233AD8E1-DE33-40C9-8841-FD1A33383FC2}"/>
              </a:ext>
            </a:extLst>
          </p:cNvPr>
          <p:cNvSpPr>
            <a:spLocks noGrp="1"/>
          </p:cNvSpPr>
          <p:nvPr>
            <p:ph idx="1"/>
          </p:nvPr>
        </p:nvSpPr>
        <p:spPr/>
        <p:txBody>
          <a:bodyPr>
            <a:normAutofit/>
          </a:bodyPr>
          <a:lstStyle/>
          <a:p>
            <a:pPr>
              <a:buFont typeface="Wingdings" panose="05000000000000000000" pitchFamily="2" charset="2"/>
              <a:buChar char="v"/>
            </a:pPr>
            <a:r>
              <a:rPr lang="en-IN" sz="2800" dirty="0">
                <a:solidFill>
                  <a:schemeClr val="bg2">
                    <a:lumMod val="25000"/>
                  </a:schemeClr>
                </a:solidFill>
                <a:latin typeface="Bahnschrift" panose="020B0502040204020203" pitchFamily="34" charset="0"/>
              </a:rPr>
              <a:t>Department and Position with most number of employees</a:t>
            </a:r>
          </a:p>
          <a:p>
            <a:pPr>
              <a:buFont typeface="Wingdings" panose="05000000000000000000" pitchFamily="2" charset="2"/>
              <a:buChar char="v"/>
            </a:pPr>
            <a:r>
              <a:rPr lang="en-IN" sz="2800" dirty="0">
                <a:solidFill>
                  <a:schemeClr val="bg2">
                    <a:lumMod val="25000"/>
                  </a:schemeClr>
                </a:solidFill>
                <a:latin typeface="Bahnschrift" panose="020B0502040204020203" pitchFamily="34" charset="0"/>
              </a:rPr>
              <a:t>Department whose employees are most satisfied and least satisfied</a:t>
            </a:r>
          </a:p>
          <a:p>
            <a:pPr>
              <a:buFont typeface="Wingdings" panose="05000000000000000000" pitchFamily="2" charset="2"/>
              <a:buChar char="v"/>
            </a:pPr>
            <a:r>
              <a:rPr lang="en-IN" sz="2800" dirty="0">
                <a:solidFill>
                  <a:schemeClr val="bg2">
                    <a:lumMod val="25000"/>
                  </a:schemeClr>
                </a:solidFill>
                <a:latin typeface="Bahnschrift" panose="020B0502040204020203" pitchFamily="34" charset="0"/>
              </a:rPr>
              <a:t>Department-wise and Position-wise Average Salary</a:t>
            </a:r>
          </a:p>
        </p:txBody>
      </p:sp>
    </p:spTree>
    <p:extLst>
      <p:ext uri="{BB962C8B-B14F-4D97-AF65-F5344CB8AC3E}">
        <p14:creationId xmlns:p14="http://schemas.microsoft.com/office/powerpoint/2010/main" val="281018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AE91B-32D2-4343-9AAE-DA82694F2C30}"/>
              </a:ext>
            </a:extLst>
          </p:cNvPr>
          <p:cNvSpPr>
            <a:spLocks noGrp="1"/>
          </p:cNvSpPr>
          <p:nvPr>
            <p:ph type="title"/>
          </p:nvPr>
        </p:nvSpPr>
        <p:spPr>
          <a:xfrm>
            <a:off x="0" y="274638"/>
            <a:ext cx="9144000" cy="1143000"/>
          </a:xfrm>
        </p:spPr>
        <p:txBody>
          <a:bodyPr>
            <a:normAutofit fontScale="90000"/>
          </a:bodyPr>
          <a:lstStyle/>
          <a:p>
            <a:r>
              <a:rPr lang="en-IN" u="sng" dirty="0">
                <a:latin typeface="Copperplate Gothic Bold" panose="020E0705020206020404" pitchFamily="34" charset="0"/>
              </a:rPr>
              <a:t>Visual Analytics and Insights</a:t>
            </a:r>
          </a:p>
        </p:txBody>
      </p:sp>
      <p:sp>
        <p:nvSpPr>
          <p:cNvPr id="6" name="Content Placeholder 5">
            <a:extLst>
              <a:ext uri="{FF2B5EF4-FFF2-40B4-BE49-F238E27FC236}">
                <a16:creationId xmlns:a16="http://schemas.microsoft.com/office/drawing/2014/main" id="{57A8D02C-7ADD-4F54-90AD-30BE47C82419}"/>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800" dirty="0">
                <a:solidFill>
                  <a:schemeClr val="bg2">
                    <a:lumMod val="25000"/>
                  </a:schemeClr>
                </a:solidFill>
                <a:latin typeface="Bahnschrift" panose="020B0502040204020203" pitchFamily="34" charset="0"/>
              </a:rPr>
              <a:t>In year 2011, attrition rate was highest (227%) because out of 83 hired people, 59 left the job whereas In year 2014, 60 new people joined and only 7 people left the company.</a:t>
            </a:r>
          </a:p>
          <a:p>
            <a:pPr>
              <a:buFont typeface="Wingdings" panose="05000000000000000000" pitchFamily="2" charset="2"/>
              <a:buChar char="Ø"/>
            </a:pPr>
            <a:r>
              <a:rPr lang="en-IN" sz="2800" dirty="0">
                <a:solidFill>
                  <a:schemeClr val="bg2">
                    <a:lumMod val="25000"/>
                  </a:schemeClr>
                </a:solidFill>
                <a:latin typeface="Bahnschrift" panose="020B0502040204020203" pitchFamily="34" charset="0"/>
              </a:rPr>
              <a:t>Jack </a:t>
            </a:r>
            <a:r>
              <a:rPr lang="en-IN" sz="2800" dirty="0" err="1">
                <a:solidFill>
                  <a:schemeClr val="bg2">
                    <a:lumMod val="25000"/>
                  </a:schemeClr>
                </a:solidFill>
                <a:latin typeface="Bahnschrift" panose="020B0502040204020203" pitchFamily="34" charset="0"/>
              </a:rPr>
              <a:t>Torrence</a:t>
            </a:r>
            <a:r>
              <a:rPr lang="en-IN" sz="2800" dirty="0">
                <a:solidFill>
                  <a:schemeClr val="bg2">
                    <a:lumMod val="25000"/>
                  </a:schemeClr>
                </a:solidFill>
                <a:latin typeface="Bahnschrift" panose="020B0502040204020203" pitchFamily="34" charset="0"/>
              </a:rPr>
              <a:t> is the most experienced and oldest employee of the company with experience of 13 years and works in Sales Department.</a:t>
            </a:r>
          </a:p>
        </p:txBody>
      </p:sp>
    </p:spTree>
    <p:extLst>
      <p:ext uri="{BB962C8B-B14F-4D97-AF65-F5344CB8AC3E}">
        <p14:creationId xmlns:p14="http://schemas.microsoft.com/office/powerpoint/2010/main" val="324096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4FD90-5372-47C1-A02A-AD7793BF6AA5}"/>
              </a:ext>
            </a:extLst>
          </p:cNvPr>
          <p:cNvSpPr txBox="1"/>
          <p:nvPr/>
        </p:nvSpPr>
        <p:spPr>
          <a:xfrm>
            <a:off x="899592" y="836712"/>
            <a:ext cx="7848600" cy="4401205"/>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solidFill>
                  <a:schemeClr val="bg2">
                    <a:lumMod val="25000"/>
                  </a:schemeClr>
                </a:solidFill>
                <a:latin typeface="Bahnschrift" panose="020B0502040204020203" pitchFamily="34" charset="0"/>
              </a:rPr>
              <a:t>Janet King is the highest paid employee and works on the post of President and CEO.</a:t>
            </a:r>
          </a:p>
          <a:p>
            <a:pPr marL="285750" indent="-285750">
              <a:buFont typeface="Wingdings" panose="05000000000000000000" pitchFamily="2" charset="2"/>
              <a:buChar char="Ø"/>
            </a:pPr>
            <a:r>
              <a:rPr lang="en-IN" sz="2800" dirty="0">
                <a:solidFill>
                  <a:schemeClr val="bg2">
                    <a:lumMod val="25000"/>
                  </a:schemeClr>
                </a:solidFill>
                <a:latin typeface="Bahnschrift" panose="020B0502040204020203" pitchFamily="34" charset="0"/>
              </a:rPr>
              <a:t>Production Department has highest number of employees(125) and majority of them works as Production Technician(116). </a:t>
            </a:r>
          </a:p>
          <a:p>
            <a:pPr marL="285750" indent="-285750">
              <a:buFont typeface="Wingdings" panose="05000000000000000000" pitchFamily="2" charset="2"/>
              <a:buChar char="Ø"/>
            </a:pPr>
            <a:r>
              <a:rPr lang="en-IN" sz="2800" dirty="0">
                <a:solidFill>
                  <a:schemeClr val="bg2">
                    <a:lumMod val="25000"/>
                  </a:schemeClr>
                </a:solidFill>
                <a:latin typeface="Bahnschrift" panose="020B0502040204020203" pitchFamily="34" charset="0"/>
              </a:rPr>
              <a:t>From Total Annual Salary Expanses of $15M, top 5 employees take share of $1M.</a:t>
            </a:r>
          </a:p>
          <a:p>
            <a:pPr marL="285750" indent="-285750">
              <a:buFont typeface="Wingdings" panose="05000000000000000000" pitchFamily="2" charset="2"/>
              <a:buChar char="Ø"/>
            </a:pPr>
            <a:r>
              <a:rPr lang="en-IN" sz="2800" dirty="0">
                <a:solidFill>
                  <a:schemeClr val="bg2">
                    <a:lumMod val="25000"/>
                  </a:schemeClr>
                </a:solidFill>
                <a:latin typeface="Bahnschrift" panose="020B0502040204020203" pitchFamily="34" charset="0"/>
              </a:rPr>
              <a:t>Employees of Software Engineering Department are most satisfied and Employees of Executive Department are least satisfied.</a:t>
            </a:r>
          </a:p>
        </p:txBody>
      </p:sp>
    </p:spTree>
    <p:extLst>
      <p:ext uri="{BB962C8B-B14F-4D97-AF65-F5344CB8AC3E}">
        <p14:creationId xmlns:p14="http://schemas.microsoft.com/office/powerpoint/2010/main" val="151230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ADFF-1480-43B9-B885-2FE5C443C47A}"/>
              </a:ext>
            </a:extLst>
          </p:cNvPr>
          <p:cNvSpPr>
            <a:spLocks noGrp="1"/>
          </p:cNvSpPr>
          <p:nvPr>
            <p:ph type="title"/>
          </p:nvPr>
        </p:nvSpPr>
        <p:spPr>
          <a:xfrm>
            <a:off x="457200" y="274638"/>
            <a:ext cx="8229600" cy="792162"/>
          </a:xfrm>
        </p:spPr>
        <p:txBody>
          <a:bodyPr/>
          <a:lstStyle/>
          <a:p>
            <a:r>
              <a:rPr lang="en-IN" u="sng" dirty="0">
                <a:latin typeface="Copperplate Gothic Bold" panose="020E0705020206020404" pitchFamily="34" charset="0"/>
              </a:rPr>
              <a:t>Dashboards</a:t>
            </a:r>
          </a:p>
        </p:txBody>
      </p:sp>
      <p:pic>
        <p:nvPicPr>
          <p:cNvPr id="5" name="Content Placeholder 4">
            <a:extLst>
              <a:ext uri="{FF2B5EF4-FFF2-40B4-BE49-F238E27FC236}">
                <a16:creationId xmlns:a16="http://schemas.microsoft.com/office/drawing/2014/main" id="{1E49AEA2-A5DD-484E-A707-54ADA7AA2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199"/>
            <a:ext cx="8077200" cy="5257801"/>
          </a:xfrm>
        </p:spPr>
      </p:pic>
    </p:spTree>
    <p:extLst>
      <p:ext uri="{BB962C8B-B14F-4D97-AF65-F5344CB8AC3E}">
        <p14:creationId xmlns:p14="http://schemas.microsoft.com/office/powerpoint/2010/main" val="196202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65EBD1-30CC-4671-B2E5-00D347DE0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20" y="762000"/>
            <a:ext cx="8668960" cy="4896533"/>
          </a:xfrm>
          <a:prstGeom prst="rect">
            <a:avLst/>
          </a:prstGeom>
        </p:spPr>
      </p:pic>
    </p:spTree>
    <p:extLst>
      <p:ext uri="{BB962C8B-B14F-4D97-AF65-F5344CB8AC3E}">
        <p14:creationId xmlns:p14="http://schemas.microsoft.com/office/powerpoint/2010/main" val="81706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9F783-884D-44AA-B8AE-A466BDDA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83" y="533400"/>
            <a:ext cx="8659433" cy="5334000"/>
          </a:xfrm>
          <a:prstGeom prst="rect">
            <a:avLst/>
          </a:prstGeom>
        </p:spPr>
      </p:pic>
    </p:spTree>
    <p:extLst>
      <p:ext uri="{BB962C8B-B14F-4D97-AF65-F5344CB8AC3E}">
        <p14:creationId xmlns:p14="http://schemas.microsoft.com/office/powerpoint/2010/main" val="196267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734601-2537-4390-A004-DE6338D4C68F}"/>
              </a:ext>
            </a:extLst>
          </p:cNvPr>
          <p:cNvSpPr>
            <a:spLocks noGrp="1"/>
          </p:cNvSpPr>
          <p:nvPr>
            <p:ph type="ctrTitle"/>
          </p:nvPr>
        </p:nvSpPr>
        <p:spPr>
          <a:xfrm>
            <a:off x="685800" y="1491265"/>
            <a:ext cx="7772400" cy="1470025"/>
          </a:xfrm>
        </p:spPr>
        <p:txBody>
          <a:bodyPr/>
          <a:lstStyle/>
          <a:p>
            <a:r>
              <a:rPr lang="en-IN" dirty="0">
                <a:latin typeface="Copperplate Gothic Bold" panose="020E0705020206020404" pitchFamily="34" charset="0"/>
              </a:rPr>
              <a:t>Thank you</a:t>
            </a:r>
          </a:p>
        </p:txBody>
      </p:sp>
      <p:sp>
        <p:nvSpPr>
          <p:cNvPr id="6" name="Subtitle 5">
            <a:extLst>
              <a:ext uri="{FF2B5EF4-FFF2-40B4-BE49-F238E27FC236}">
                <a16:creationId xmlns:a16="http://schemas.microsoft.com/office/drawing/2014/main" id="{1C8F6A9D-6A23-408B-8C87-EC8B8B56AA5F}"/>
              </a:ext>
            </a:extLst>
          </p:cNvPr>
          <p:cNvSpPr>
            <a:spLocks noGrp="1"/>
          </p:cNvSpPr>
          <p:nvPr>
            <p:ph type="subTitle" idx="1"/>
          </p:nvPr>
        </p:nvSpPr>
        <p:spPr>
          <a:xfrm>
            <a:off x="1371600" y="3020411"/>
            <a:ext cx="6629400" cy="1752600"/>
          </a:xfrm>
        </p:spPr>
        <p:txBody>
          <a:bodyPr/>
          <a:lstStyle/>
          <a:p>
            <a:r>
              <a:rPr lang="en-IN" dirty="0">
                <a:solidFill>
                  <a:schemeClr val="bg2">
                    <a:lumMod val="25000"/>
                  </a:schemeClr>
                </a:solidFill>
                <a:latin typeface="Arial Rounded MT Bold" panose="020F0704030504030204" pitchFamily="34" charset="0"/>
              </a:rPr>
              <a:t>Presentation by : Amit Sangwan</a:t>
            </a:r>
          </a:p>
        </p:txBody>
      </p:sp>
    </p:spTree>
    <p:extLst>
      <p:ext uri="{BB962C8B-B14F-4D97-AF65-F5344CB8AC3E}">
        <p14:creationId xmlns:p14="http://schemas.microsoft.com/office/powerpoint/2010/main" val="33490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58" y="0"/>
            <a:ext cx="8181090" cy="1136463"/>
          </a:xfrm>
        </p:spPr>
        <p:txBody>
          <a:bodyPr/>
          <a:lstStyle/>
          <a:p>
            <a:r>
              <a:rPr lang="en-US" u="sng" dirty="0">
                <a:latin typeface="Copperplate Gothic Bold" panose="020E0705020206020404" pitchFamily="34" charset="0"/>
              </a:rPr>
              <a:t>About the Project</a:t>
            </a:r>
          </a:p>
        </p:txBody>
      </p:sp>
      <p:sp>
        <p:nvSpPr>
          <p:cNvPr id="3" name="Content Placeholder 2"/>
          <p:cNvSpPr>
            <a:spLocks noGrp="1"/>
          </p:cNvSpPr>
          <p:nvPr>
            <p:ph idx="1"/>
          </p:nvPr>
        </p:nvSpPr>
        <p:spPr>
          <a:xfrm>
            <a:off x="423358" y="1136463"/>
            <a:ext cx="8297284" cy="4596793"/>
          </a:xfrm>
        </p:spPr>
        <p:txBody>
          <a:bodyPr>
            <a:noAutofit/>
          </a:bodyPr>
          <a:lstStyle/>
          <a:p>
            <a:pPr marL="0" indent="0">
              <a:buNone/>
            </a:pPr>
            <a:r>
              <a:rPr lang="en-IN" sz="2700" dirty="0">
                <a:solidFill>
                  <a:schemeClr val="bg2">
                    <a:lumMod val="25000"/>
                  </a:schemeClr>
                </a:solidFill>
                <a:latin typeface="Bahnschrift" panose="020B0502040204020203" pitchFamily="34" charset="0"/>
              </a:rPr>
              <a:t>HR plays a key role in developing, reinforcing and changing the culture of an organisation. Pay, performance management, training and development, recruitment and onboarding and reinforcing the values of the business are all essential elements of business culture covered by HR. So, HR should remain up-to-date with all related and necessary information. The objective of this project is to analyse the data and create a dashboard which can be used by HR to get useful insights related to departments and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D0B9-88AF-4F29-9CBF-4D0AE96D30CC}"/>
              </a:ext>
            </a:extLst>
          </p:cNvPr>
          <p:cNvSpPr>
            <a:spLocks noGrp="1"/>
          </p:cNvSpPr>
          <p:nvPr>
            <p:ph type="title"/>
          </p:nvPr>
        </p:nvSpPr>
        <p:spPr/>
        <p:txBody>
          <a:bodyPr/>
          <a:lstStyle/>
          <a:p>
            <a:r>
              <a:rPr lang="en-IN" u="sng" dirty="0">
                <a:latin typeface="Copperplate Gothic Bold" panose="020E0705020206020404" pitchFamily="34" charset="0"/>
              </a:rPr>
              <a:t>About the Data</a:t>
            </a:r>
          </a:p>
        </p:txBody>
      </p:sp>
      <p:sp>
        <p:nvSpPr>
          <p:cNvPr id="3" name="Content Placeholder 2">
            <a:extLst>
              <a:ext uri="{FF2B5EF4-FFF2-40B4-BE49-F238E27FC236}">
                <a16:creationId xmlns:a16="http://schemas.microsoft.com/office/drawing/2014/main" id="{C708058B-30AC-48FF-82EB-2D3E50BD8DCE}"/>
              </a:ext>
            </a:extLst>
          </p:cNvPr>
          <p:cNvSpPr>
            <a:spLocks noGrp="1"/>
          </p:cNvSpPr>
          <p:nvPr>
            <p:ph idx="1"/>
          </p:nvPr>
        </p:nvSpPr>
        <p:spPr/>
        <p:txBody>
          <a:bodyPr/>
          <a:lstStyle/>
          <a:p>
            <a:pPr marL="0" indent="0">
              <a:buNone/>
            </a:pPr>
            <a:r>
              <a:rPr lang="en-IN" sz="3000" dirty="0">
                <a:solidFill>
                  <a:schemeClr val="bg2">
                    <a:lumMod val="25000"/>
                  </a:schemeClr>
                </a:solidFill>
                <a:latin typeface="Bahnschrift" panose="020B0502040204020203" pitchFamily="34" charset="0"/>
              </a:rPr>
              <a:t>The dataset contains various attributes which gives information about the Managers, Source of Hires, Departments, Employee’s Position and many other attributes. The brief  info about all columns present in the dataset is :</a:t>
            </a:r>
          </a:p>
          <a:p>
            <a:r>
              <a:rPr lang="en-IN" sz="2800" dirty="0">
                <a:solidFill>
                  <a:schemeClr val="bg2">
                    <a:lumMod val="25000"/>
                  </a:schemeClr>
                </a:solidFill>
                <a:latin typeface="Bahnschrift" panose="020B0502040204020203" pitchFamily="34" charset="0"/>
              </a:rPr>
              <a:t>Employee Name : Employee’s full name</a:t>
            </a:r>
          </a:p>
        </p:txBody>
      </p:sp>
    </p:spTree>
    <p:extLst>
      <p:ext uri="{BB962C8B-B14F-4D97-AF65-F5344CB8AC3E}">
        <p14:creationId xmlns:p14="http://schemas.microsoft.com/office/powerpoint/2010/main" val="60292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1219200" y="685800"/>
            <a:ext cx="6934200" cy="4708981"/>
          </a:xfrm>
          <a:prstGeom prst="rect">
            <a:avLst/>
          </a:prstGeom>
          <a:noFill/>
        </p:spPr>
        <p:txBody>
          <a:bodyPr wrap="square" rtlCol="0">
            <a:spAutoFit/>
          </a:bodyPr>
          <a:lstStyle/>
          <a:p>
            <a:pPr marL="285750" indent="-285750">
              <a:buFont typeface="Arial" panose="020B0604020202020204" pitchFamily="34" charset="0"/>
              <a:buChar char="•"/>
            </a:pPr>
            <a:r>
              <a:rPr lang="en-IN" sz="3000" dirty="0" err="1">
                <a:solidFill>
                  <a:schemeClr val="bg2">
                    <a:lumMod val="25000"/>
                  </a:schemeClr>
                </a:solidFill>
                <a:latin typeface="Bahnschrift" panose="020B0502040204020203" pitchFamily="34" charset="0"/>
              </a:rPr>
              <a:t>EmpID</a:t>
            </a:r>
            <a:r>
              <a:rPr lang="en-IN" sz="3000" dirty="0">
                <a:solidFill>
                  <a:schemeClr val="bg2">
                    <a:lumMod val="25000"/>
                  </a:schemeClr>
                </a:solidFill>
                <a:latin typeface="Bahnschrift" panose="020B0502040204020203" pitchFamily="34" charset="0"/>
              </a:rPr>
              <a:t> : Employee ID is unique to each </a:t>
            </a:r>
            <a:r>
              <a:rPr lang="en-IN" sz="3000" dirty="0" err="1">
                <a:solidFill>
                  <a:schemeClr val="bg2">
                    <a:lumMod val="25000"/>
                  </a:schemeClr>
                </a:solidFill>
                <a:latin typeface="Bahnschrift" panose="020B0502040204020203" pitchFamily="34" charset="0"/>
              </a:rPr>
              <a:t>employe</a:t>
            </a:r>
            <a:endParaRPr lang="en-IN" sz="3000" dirty="0">
              <a:solidFill>
                <a:schemeClr val="bg2">
                  <a:lumMod val="25000"/>
                </a:schemeClr>
              </a:solidFill>
              <a:latin typeface="Bahnschrift" panose="020B0502040204020203" pitchFamily="34" charset="0"/>
            </a:endParaRPr>
          </a:p>
          <a:p>
            <a:pPr marL="285750" indent="-285750">
              <a:buFont typeface="Arial" panose="020B0604020202020204" pitchFamily="34" charset="0"/>
              <a:buChar char="•"/>
            </a:pPr>
            <a:r>
              <a:rPr lang="en-IN" sz="3000" dirty="0" err="1">
                <a:solidFill>
                  <a:schemeClr val="bg2">
                    <a:lumMod val="25000"/>
                  </a:schemeClr>
                </a:solidFill>
                <a:latin typeface="Bahnschrift" panose="020B0502040204020203" pitchFamily="34" charset="0"/>
              </a:rPr>
              <a:t>MarriedID</a:t>
            </a:r>
            <a:r>
              <a:rPr lang="en-IN" sz="3000" dirty="0">
                <a:solidFill>
                  <a:schemeClr val="bg2">
                    <a:lumMod val="25000"/>
                  </a:schemeClr>
                </a:solidFill>
                <a:latin typeface="Bahnschrift" panose="020B0502040204020203" pitchFamily="34" charset="0"/>
              </a:rPr>
              <a:t> : Is the person married (1 or 0 for yes or no)</a:t>
            </a:r>
          </a:p>
          <a:p>
            <a:pPr marL="285750" indent="-285750">
              <a:buFont typeface="Arial" panose="020B0604020202020204" pitchFamily="34" charset="0"/>
              <a:buChar char="•"/>
            </a:pPr>
            <a:r>
              <a:rPr lang="en-IN" sz="3000" dirty="0" err="1">
                <a:solidFill>
                  <a:schemeClr val="bg2">
                    <a:lumMod val="25000"/>
                  </a:schemeClr>
                </a:solidFill>
                <a:latin typeface="Bahnschrift" panose="020B0502040204020203" pitchFamily="34" charset="0"/>
              </a:rPr>
              <a:t>MaritalStatusID</a:t>
            </a:r>
            <a:r>
              <a:rPr lang="en-IN" sz="3000" dirty="0">
                <a:solidFill>
                  <a:schemeClr val="bg2">
                    <a:lumMod val="25000"/>
                  </a:schemeClr>
                </a:solidFill>
                <a:latin typeface="Bahnschrift" panose="020B0502040204020203" pitchFamily="34" charset="0"/>
              </a:rPr>
              <a:t> : Marital status code that matches the text field </a:t>
            </a:r>
            <a:r>
              <a:rPr lang="en-IN" sz="3000" dirty="0" err="1">
                <a:solidFill>
                  <a:schemeClr val="bg2">
                    <a:lumMod val="25000"/>
                  </a:schemeClr>
                </a:solidFill>
                <a:latin typeface="Bahnschrift" panose="020B0502040204020203" pitchFamily="34" charset="0"/>
              </a:rPr>
              <a:t>MaritalDesc</a:t>
            </a:r>
            <a:endParaRPr lang="en-IN" sz="3000" dirty="0">
              <a:solidFill>
                <a:schemeClr val="bg2">
                  <a:lumMod val="25000"/>
                </a:schemeClr>
              </a:solidFill>
              <a:latin typeface="Bahnschrift" panose="020B0502040204020203" pitchFamily="34" charset="0"/>
            </a:endParaRPr>
          </a:p>
          <a:p>
            <a:pPr marL="285750" indent="-285750">
              <a:buFont typeface="Arial" panose="020B0604020202020204" pitchFamily="34" charset="0"/>
              <a:buChar char="•"/>
            </a:pPr>
            <a:r>
              <a:rPr lang="en-IN" sz="3000" dirty="0" err="1">
                <a:solidFill>
                  <a:schemeClr val="bg2">
                    <a:lumMod val="25000"/>
                  </a:schemeClr>
                </a:solidFill>
                <a:latin typeface="Bahnschrift" panose="020B0502040204020203" pitchFamily="34" charset="0"/>
              </a:rPr>
              <a:t>EmpStatusID</a:t>
            </a:r>
            <a:r>
              <a:rPr lang="en-IN" sz="3000" dirty="0">
                <a:solidFill>
                  <a:schemeClr val="bg2">
                    <a:lumMod val="25000"/>
                  </a:schemeClr>
                </a:solidFill>
                <a:latin typeface="Bahnschrift" panose="020B0502040204020203" pitchFamily="34" charset="0"/>
              </a:rPr>
              <a:t> : Employment status code that matches text field </a:t>
            </a:r>
            <a:r>
              <a:rPr lang="en-IN" sz="3000" dirty="0" err="1">
                <a:solidFill>
                  <a:schemeClr val="bg2">
                    <a:lumMod val="25000"/>
                  </a:schemeClr>
                </a:solidFill>
                <a:latin typeface="Bahnschrift" panose="020B0502040204020203" pitchFamily="34" charset="0"/>
              </a:rPr>
              <a:t>EmploymentStatus</a:t>
            </a:r>
            <a:endParaRPr lang="en-IN" sz="3000" dirty="0">
              <a:solidFill>
                <a:schemeClr val="bg2">
                  <a:lumMod val="25000"/>
                </a:schemeClr>
              </a:solidFill>
              <a:latin typeface="Bahnschrift" panose="020B0502040204020203" pitchFamily="34" charset="0"/>
            </a:endParaRPr>
          </a:p>
        </p:txBody>
      </p:sp>
    </p:spTree>
    <p:extLst>
      <p:ext uri="{BB962C8B-B14F-4D97-AF65-F5344CB8AC3E}">
        <p14:creationId xmlns:p14="http://schemas.microsoft.com/office/powerpoint/2010/main" val="37916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1219200" y="609600"/>
            <a:ext cx="7162800"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DeptID</a:t>
            </a:r>
            <a:r>
              <a:rPr lang="en-IN" sz="2800" dirty="0">
                <a:solidFill>
                  <a:schemeClr val="bg2">
                    <a:lumMod val="25000"/>
                  </a:schemeClr>
                </a:solidFill>
                <a:latin typeface="Bahnschrift" panose="020B0502040204020203" pitchFamily="34" charset="0"/>
              </a:rPr>
              <a:t> : Department ID code that matches the department the employee works in</a:t>
            </a:r>
            <a:endParaRPr lang="en-IN" sz="2800" dirty="0"/>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PerfScoreID</a:t>
            </a:r>
            <a:r>
              <a:rPr lang="en-IN" sz="2800" dirty="0">
                <a:solidFill>
                  <a:schemeClr val="bg2">
                    <a:lumMod val="25000"/>
                  </a:schemeClr>
                </a:solidFill>
                <a:latin typeface="Bahnschrift" panose="020B0502040204020203" pitchFamily="34" charset="0"/>
              </a:rPr>
              <a:t> : Performance Score code that matches the employee’s most recent performance score</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FromDiversityJobFairID</a:t>
            </a:r>
            <a:r>
              <a:rPr lang="en-IN" sz="2800" dirty="0">
                <a:solidFill>
                  <a:schemeClr val="bg2">
                    <a:lumMod val="25000"/>
                  </a:schemeClr>
                </a:solidFill>
                <a:latin typeface="Bahnschrift" panose="020B0502040204020203" pitchFamily="34" charset="0"/>
              </a:rPr>
              <a:t> : Was the employee sourced from the Diversity job fair? 1 or 0 for yes or no</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Salary : The person’s annual pay rate.</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Termd</a:t>
            </a:r>
            <a:r>
              <a:rPr lang="en-IN" sz="2800" dirty="0">
                <a:solidFill>
                  <a:schemeClr val="bg2">
                    <a:lumMod val="25000"/>
                  </a:schemeClr>
                </a:solidFill>
                <a:latin typeface="Bahnschrift" panose="020B0502040204020203" pitchFamily="34" charset="0"/>
              </a:rPr>
              <a:t> : Has this employee been terminated - 1 or 0</a:t>
            </a:r>
          </a:p>
        </p:txBody>
      </p:sp>
    </p:spTree>
    <p:extLst>
      <p:ext uri="{BB962C8B-B14F-4D97-AF65-F5344CB8AC3E}">
        <p14:creationId xmlns:p14="http://schemas.microsoft.com/office/powerpoint/2010/main" val="122183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1219200" y="685800"/>
            <a:ext cx="7162800"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PositionID</a:t>
            </a:r>
            <a:r>
              <a:rPr lang="en-IN" sz="2800" dirty="0">
                <a:solidFill>
                  <a:schemeClr val="bg2">
                    <a:lumMod val="25000"/>
                  </a:schemeClr>
                </a:solidFill>
                <a:latin typeface="Bahnschrift" panose="020B0502040204020203" pitchFamily="34" charset="0"/>
              </a:rPr>
              <a:t> : An integer indicating the person’s position</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Position : The text name/title of the position the person has</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State : The state that the person lives in</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Zip : The zip code for the employee</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DOB : Date of Birth for the employee</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Sex : Sex - M or F	</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MaritalDesc</a:t>
            </a:r>
            <a:r>
              <a:rPr lang="en-IN" sz="2800" dirty="0">
                <a:solidFill>
                  <a:schemeClr val="bg2">
                    <a:lumMod val="25000"/>
                  </a:schemeClr>
                </a:solidFill>
                <a:latin typeface="Bahnschrift" panose="020B0502040204020203" pitchFamily="34" charset="0"/>
              </a:rPr>
              <a:t> : The marital status of the person (divorced, single, widowed, separated, etc)	</a:t>
            </a:r>
          </a:p>
        </p:txBody>
      </p:sp>
    </p:spTree>
    <p:extLst>
      <p:ext uri="{BB962C8B-B14F-4D97-AF65-F5344CB8AC3E}">
        <p14:creationId xmlns:p14="http://schemas.microsoft.com/office/powerpoint/2010/main" val="304677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990600" y="762000"/>
            <a:ext cx="7848600"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CitizenDesc</a:t>
            </a:r>
            <a:r>
              <a:rPr lang="en-IN" sz="2800" dirty="0">
                <a:solidFill>
                  <a:schemeClr val="bg2">
                    <a:lumMod val="25000"/>
                  </a:schemeClr>
                </a:solidFill>
                <a:latin typeface="Bahnschrift" panose="020B0502040204020203" pitchFamily="34" charset="0"/>
              </a:rPr>
              <a:t> : Label for whether the person is a Citizen or Eligible </a:t>
            </a:r>
            <a:r>
              <a:rPr lang="en-IN" sz="2800" dirty="0" err="1">
                <a:solidFill>
                  <a:schemeClr val="bg2">
                    <a:lumMod val="25000"/>
                  </a:schemeClr>
                </a:solidFill>
                <a:latin typeface="Bahnschrift" panose="020B0502040204020203" pitchFamily="34" charset="0"/>
              </a:rPr>
              <a:t>NonCitizen</a:t>
            </a:r>
            <a:endParaRPr lang="en-IN" sz="2800" dirty="0">
              <a:solidFill>
                <a:schemeClr val="bg2">
                  <a:lumMod val="25000"/>
                </a:schemeClr>
              </a:solidFill>
              <a:latin typeface="Bahnschrift" panose="020B0502040204020203" pitchFamily="34" charset="0"/>
            </a:endParaRP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HispanicLatino</a:t>
            </a:r>
            <a:r>
              <a:rPr lang="en-IN" sz="2800" dirty="0">
                <a:solidFill>
                  <a:schemeClr val="bg2">
                    <a:lumMod val="25000"/>
                  </a:schemeClr>
                </a:solidFill>
                <a:latin typeface="Bahnschrift" panose="020B0502040204020203" pitchFamily="34" charset="0"/>
              </a:rPr>
              <a:t> : Yes or No field for whether the employee is Hispanic/Latino</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RaceDesc</a:t>
            </a:r>
            <a:r>
              <a:rPr lang="en-IN" sz="2800" dirty="0">
                <a:solidFill>
                  <a:schemeClr val="bg2">
                    <a:lumMod val="25000"/>
                  </a:schemeClr>
                </a:solidFill>
                <a:latin typeface="Bahnschrift" panose="020B0502040204020203" pitchFamily="34" charset="0"/>
              </a:rPr>
              <a:t> : Description/text of the race the person identifies with</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DateofHire</a:t>
            </a:r>
            <a:r>
              <a:rPr lang="en-IN" sz="2800" dirty="0">
                <a:solidFill>
                  <a:schemeClr val="bg2">
                    <a:lumMod val="25000"/>
                  </a:schemeClr>
                </a:solidFill>
                <a:latin typeface="Bahnschrift" panose="020B0502040204020203" pitchFamily="34" charset="0"/>
              </a:rPr>
              <a:t> : Date the person was hired</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DateofTermination</a:t>
            </a:r>
            <a:r>
              <a:rPr lang="en-IN" sz="2800" dirty="0">
                <a:solidFill>
                  <a:schemeClr val="bg2">
                    <a:lumMod val="25000"/>
                  </a:schemeClr>
                </a:solidFill>
                <a:latin typeface="Bahnschrift" panose="020B0502040204020203" pitchFamily="34" charset="0"/>
              </a:rPr>
              <a:t> : Date the person was terminated, only populated if, in fact, </a:t>
            </a:r>
            <a:r>
              <a:rPr lang="en-IN" sz="2800" dirty="0" err="1">
                <a:solidFill>
                  <a:schemeClr val="bg2">
                    <a:lumMod val="25000"/>
                  </a:schemeClr>
                </a:solidFill>
                <a:latin typeface="Bahnschrift" panose="020B0502040204020203" pitchFamily="34" charset="0"/>
              </a:rPr>
              <a:t>Termd</a:t>
            </a:r>
            <a:r>
              <a:rPr lang="en-IN" sz="2800" dirty="0">
                <a:solidFill>
                  <a:schemeClr val="bg2">
                    <a:lumMod val="25000"/>
                  </a:schemeClr>
                </a:solidFill>
                <a:latin typeface="Bahnschrift" panose="020B0502040204020203" pitchFamily="34" charset="0"/>
              </a:rPr>
              <a:t> = 1</a:t>
            </a:r>
            <a:r>
              <a:rPr lang="en-IN" sz="2800" dirty="0"/>
              <a:t>		</a:t>
            </a:r>
          </a:p>
        </p:txBody>
      </p:sp>
    </p:spTree>
    <p:extLst>
      <p:ext uri="{BB962C8B-B14F-4D97-AF65-F5344CB8AC3E}">
        <p14:creationId xmlns:p14="http://schemas.microsoft.com/office/powerpoint/2010/main" val="1514902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1219200" y="914400"/>
            <a:ext cx="7162800" cy="4401205"/>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TermReason</a:t>
            </a:r>
            <a:r>
              <a:rPr lang="en-IN" sz="2800" dirty="0">
                <a:solidFill>
                  <a:schemeClr val="bg2">
                    <a:lumMod val="25000"/>
                  </a:schemeClr>
                </a:solidFill>
                <a:latin typeface="Bahnschrift" panose="020B0502040204020203" pitchFamily="34" charset="0"/>
              </a:rPr>
              <a:t> : A text reason / description for why the person was terminated</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EmploymentStatus</a:t>
            </a:r>
            <a:r>
              <a:rPr lang="en-IN" sz="2800" dirty="0">
                <a:solidFill>
                  <a:schemeClr val="bg2">
                    <a:lumMod val="25000"/>
                  </a:schemeClr>
                </a:solidFill>
                <a:latin typeface="Bahnschrift" panose="020B0502040204020203" pitchFamily="34" charset="0"/>
              </a:rPr>
              <a:t> : A description/category of the person’s employment status. Anyone currently working full time = Active</a:t>
            </a:r>
          </a:p>
          <a:p>
            <a:pPr marL="285750" indent="-285750">
              <a:buFont typeface="Arial" panose="020B0604020202020204" pitchFamily="34" charset="0"/>
              <a:buChar char="•"/>
            </a:pPr>
            <a:r>
              <a:rPr lang="en-IN" sz="2800" dirty="0">
                <a:solidFill>
                  <a:schemeClr val="bg2">
                    <a:lumMod val="25000"/>
                  </a:schemeClr>
                </a:solidFill>
                <a:latin typeface="Bahnschrift" panose="020B0502040204020203" pitchFamily="34" charset="0"/>
              </a:rPr>
              <a:t>Department : Name of the department that the person works in</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ManagerName</a:t>
            </a:r>
            <a:r>
              <a:rPr lang="en-IN" sz="2800" dirty="0">
                <a:solidFill>
                  <a:schemeClr val="bg2">
                    <a:lumMod val="25000"/>
                  </a:schemeClr>
                </a:solidFill>
                <a:latin typeface="Bahnschrift" panose="020B0502040204020203" pitchFamily="34" charset="0"/>
              </a:rPr>
              <a:t> : The name of the person’s immediate manager</a:t>
            </a:r>
            <a:r>
              <a:rPr lang="en-IN" sz="2800" dirty="0"/>
              <a:t>	</a:t>
            </a:r>
          </a:p>
        </p:txBody>
      </p:sp>
    </p:spTree>
    <p:extLst>
      <p:ext uri="{BB962C8B-B14F-4D97-AF65-F5344CB8AC3E}">
        <p14:creationId xmlns:p14="http://schemas.microsoft.com/office/powerpoint/2010/main" val="79114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D9179-0472-451D-B514-442B7A1E8DC6}"/>
              </a:ext>
            </a:extLst>
          </p:cNvPr>
          <p:cNvSpPr txBox="1"/>
          <p:nvPr/>
        </p:nvSpPr>
        <p:spPr>
          <a:xfrm>
            <a:off x="1219200" y="685800"/>
            <a:ext cx="7162800"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ManagerID</a:t>
            </a:r>
            <a:r>
              <a:rPr lang="en-IN" sz="2800" dirty="0">
                <a:solidFill>
                  <a:schemeClr val="bg2">
                    <a:lumMod val="25000"/>
                  </a:schemeClr>
                </a:solidFill>
                <a:latin typeface="Bahnschrift" panose="020B0502040204020203" pitchFamily="34" charset="0"/>
              </a:rPr>
              <a:t> : A unique identifier for each manager.</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RecruitmentSource</a:t>
            </a:r>
            <a:r>
              <a:rPr lang="en-IN" sz="2800" dirty="0">
                <a:solidFill>
                  <a:schemeClr val="bg2">
                    <a:lumMod val="25000"/>
                  </a:schemeClr>
                </a:solidFill>
                <a:latin typeface="Bahnschrift" panose="020B0502040204020203" pitchFamily="34" charset="0"/>
              </a:rPr>
              <a:t> : The name of the recruitment source where the employee was recruited from	</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PerformanceScore</a:t>
            </a:r>
            <a:r>
              <a:rPr lang="en-IN" sz="2800" dirty="0">
                <a:solidFill>
                  <a:schemeClr val="bg2">
                    <a:lumMod val="25000"/>
                  </a:schemeClr>
                </a:solidFill>
                <a:latin typeface="Bahnschrift" panose="020B0502040204020203" pitchFamily="34" charset="0"/>
              </a:rPr>
              <a:t> : Performance Score text/category (Fully Meets, Partially Meets, PIP, Exceeds)	</a:t>
            </a:r>
          </a:p>
          <a:p>
            <a:pPr marL="285750" indent="-285750">
              <a:buFont typeface="Arial" panose="020B0604020202020204" pitchFamily="34" charset="0"/>
              <a:buChar char="•"/>
            </a:pPr>
            <a:r>
              <a:rPr lang="en-IN" sz="2800" dirty="0" err="1">
                <a:solidFill>
                  <a:schemeClr val="bg2">
                    <a:lumMod val="25000"/>
                  </a:schemeClr>
                </a:solidFill>
                <a:latin typeface="Bahnschrift" panose="020B0502040204020203" pitchFamily="34" charset="0"/>
              </a:rPr>
              <a:t>EngagementSurvey</a:t>
            </a:r>
            <a:r>
              <a:rPr lang="en-IN" sz="2800" dirty="0">
                <a:solidFill>
                  <a:schemeClr val="bg2">
                    <a:lumMod val="25000"/>
                  </a:schemeClr>
                </a:solidFill>
                <a:latin typeface="Bahnschrift" panose="020B0502040204020203" pitchFamily="34" charset="0"/>
              </a:rPr>
              <a:t> : Results from the last engagement survey, managed by our external partner	</a:t>
            </a:r>
          </a:p>
        </p:txBody>
      </p:sp>
    </p:spTree>
    <p:extLst>
      <p:ext uri="{BB962C8B-B14F-4D97-AF65-F5344CB8AC3E}">
        <p14:creationId xmlns:p14="http://schemas.microsoft.com/office/powerpoint/2010/main" val="272757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uman-Resources-PowerPoint-Template-27091.potx" id="{F459CDB3-34E7-40D4-A10C-7CB1E0985C32}" vid="{1CC3CEA6-183C-4850-9C52-A3CD433D693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Human-Resources-PowerPoint-Template-27091</Template>
  <TotalTime>114</TotalTime>
  <Words>740</Words>
  <Application>Microsoft Office PowerPoint</Application>
  <PresentationFormat>On-screen Show (4:3)</PresentationFormat>
  <Paragraphs>53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Bahnschrift</vt:lpstr>
      <vt:lpstr>Calibri</vt:lpstr>
      <vt:lpstr>Copperplate Gothic Bold</vt:lpstr>
      <vt:lpstr>Wingdings</vt:lpstr>
      <vt:lpstr>Office Theme</vt:lpstr>
      <vt:lpstr>PowerPoint Presentation</vt:lpstr>
      <vt:lpstr>About the Project</vt:lpstr>
      <vt:lpstr>About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KPIs</vt:lpstr>
      <vt:lpstr>Visual Analytics and Insights</vt:lpstr>
      <vt:lpstr>PowerPoint Presentation</vt:lpstr>
      <vt:lpstr>Dashboards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Sangwan</dc:creator>
  <cp:lastModifiedBy>Amit Sangwan</cp:lastModifiedBy>
  <cp:revision>9</cp:revision>
  <dcterms:created xsi:type="dcterms:W3CDTF">2022-02-13T15:35:51Z</dcterms:created>
  <dcterms:modified xsi:type="dcterms:W3CDTF">2022-02-14T09:22:59Z</dcterms:modified>
</cp:coreProperties>
</file>