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  <p:sldMasterId id="2147483865" r:id="rId5"/>
    <p:sldMasterId id="2147483895" r:id="rId6"/>
  </p:sldMasterIdLst>
  <p:notesMasterIdLst>
    <p:notesMasterId r:id="rId42"/>
  </p:notesMasterIdLst>
  <p:sldIdLst>
    <p:sldId id="256" r:id="rId7"/>
    <p:sldId id="257" r:id="rId8"/>
    <p:sldId id="27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85" r:id="rId18"/>
    <p:sldId id="286" r:id="rId19"/>
    <p:sldId id="287" r:id="rId20"/>
    <p:sldId id="288" r:id="rId21"/>
    <p:sldId id="291" r:id="rId22"/>
    <p:sldId id="290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6" r:id="rId33"/>
    <p:sldId id="277" r:id="rId34"/>
    <p:sldId id="278" r:id="rId35"/>
    <p:sldId id="279" r:id="rId36"/>
    <p:sldId id="281" r:id="rId37"/>
    <p:sldId id="282" r:id="rId38"/>
    <p:sldId id="283" r:id="rId39"/>
    <p:sldId id="284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A515-4D34-4453-9CD6-8AF1A87502D9}" v="2" dt="2022-02-15T09:14:0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ingh" userId="S::dk0502@digikull.com::889f8930-8e37-4817-ae2c-b4d9e730acc7" providerId="AD" clId="Web-{EBC3A515-4D34-4453-9CD6-8AF1A87502D9}"/>
    <pc:docChg chg="modSld">
      <pc:chgData name="Gaurav Singh" userId="S::dk0502@digikull.com::889f8930-8e37-4817-ae2c-b4d9e730acc7" providerId="AD" clId="Web-{EBC3A515-4D34-4453-9CD6-8AF1A87502D9}" dt="2022-02-15T09:14:02.080" v="1" actId="14100"/>
      <pc:docMkLst>
        <pc:docMk/>
      </pc:docMkLst>
      <pc:sldChg chg="modSp">
        <pc:chgData name="Gaurav Singh" userId="S::dk0502@digikull.com::889f8930-8e37-4817-ae2c-b4d9e730acc7" providerId="AD" clId="Web-{EBC3A515-4D34-4453-9CD6-8AF1A87502D9}" dt="2022-02-15T09:14:02.080" v="1" actId="14100"/>
        <pc:sldMkLst>
          <pc:docMk/>
          <pc:sldMk cId="4180239273" sldId="275"/>
        </pc:sldMkLst>
        <pc:spChg chg="mod">
          <ac:chgData name="Gaurav Singh" userId="S::dk0502@digikull.com::889f8930-8e37-4817-ae2c-b4d9e730acc7" providerId="AD" clId="Web-{EBC3A515-4D34-4453-9CD6-8AF1A87502D9}" dt="2022-02-15T09:14:02.080" v="1" actId="14100"/>
          <ac:spMkLst>
            <pc:docMk/>
            <pc:sldMk cId="4180239273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590F-1130-44B9-8297-E8778103C377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BF82-6F6F-497D-8048-7226216AE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BF82-6F6F-497D-8048-7226216AE8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2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62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25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7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7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4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3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6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2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7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13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95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1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7CFBD9-61AD-4421-BF48-24371DED812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C63870-6627-4213-BA76-94C0016089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826" y="-193183"/>
            <a:ext cx="13273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07963"/>
            <a:ext cx="4811151" cy="858129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843" y="4951827"/>
            <a:ext cx="11226019" cy="1448973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z="7000" i="1" dirty="0"/>
              <a:t>CONCLUSION</a:t>
            </a:r>
          </a:p>
          <a:p>
            <a:r>
              <a:rPr lang="en-US" sz="4400" dirty="0"/>
              <a:t>As per the above observation  most number of offenders were known to victims with number as high as 168454 and in the second place comes the neighbours.</a:t>
            </a:r>
          </a:p>
          <a:p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1266093"/>
            <a:ext cx="10761784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3.Juveniles family background, education and economic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427018"/>
            <a:ext cx="10564091" cy="518479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/>
              <a:t>SELECT  d.Area_Name , e.income_upto_25k , e.income_25k_50k , e.income_50k_1L ,e.income_1L_2L , e.income_2L_3l , e.income_above_3L , f.homless , f.living_wd_guardians , f.living_wd_parents , d.illetrate , d.upto_Primary , d.below_higerSecondary , d.higher_secondary_above </a:t>
            </a:r>
          </a:p>
          <a:p>
            <a:pPr>
              <a:buNone/>
            </a:pPr>
            <a:r>
              <a:rPr lang="en-US" sz="2000" dirty="0"/>
              <a:t>FROM   (SELECT sum(Family_back_ground_Homeless) as homless,      </a:t>
            </a:r>
          </a:p>
          <a:p>
            <a:pPr>
              <a:buNone/>
            </a:pPr>
            <a:r>
              <a:rPr lang="en-US" sz="2000" dirty="0"/>
              <a:t>  sum(Family_back_ground_Living_with_guardian) as living_wd_guardians,      </a:t>
            </a:r>
          </a:p>
          <a:p>
            <a:pPr>
              <a:buNone/>
            </a:pPr>
            <a:r>
              <a:rPr lang="en-US" sz="2000" dirty="0"/>
              <a:t>  sum(</a:t>
            </a:r>
            <a:r>
              <a:rPr lang="en-US" sz="2000" dirty="0" err="1"/>
              <a:t>Family_back_ground_Living_with_parents</a:t>
            </a:r>
            <a:r>
              <a:rPr lang="en-US" sz="2000" dirty="0"/>
              <a:t>) as living_wd_parents ,      </a:t>
            </a:r>
          </a:p>
          <a:p>
            <a:pPr>
              <a:buNone/>
            </a:pPr>
            <a:r>
              <a:rPr lang="en-US" sz="2000" dirty="0"/>
              <a:t>  Area_Name</a:t>
            </a:r>
          </a:p>
          <a:p>
            <a:pPr>
              <a:buNone/>
            </a:pPr>
            <a:r>
              <a:rPr lang="en-US" sz="2000" dirty="0"/>
              <a:t>  FROM EBJuveniles_arrested_Family_background       </a:t>
            </a:r>
          </a:p>
          <a:p>
            <a:pPr>
              <a:buNone/>
            </a:pPr>
            <a:r>
              <a:rPr lang="en-US" sz="2000" dirty="0"/>
              <a:t>  GROUP BY Area Name ) as f   </a:t>
            </a:r>
          </a:p>
          <a:p>
            <a:pPr>
              <a:buNone/>
            </a:pPr>
            <a:r>
              <a:rPr lang="en-US" sz="2000" dirty="0"/>
              <a:t>  join </a:t>
            </a:r>
          </a:p>
          <a:p>
            <a:pPr>
              <a:buNone/>
            </a:pPr>
            <a:r>
              <a:rPr lang="en-US" sz="2000" dirty="0"/>
              <a:t>  (SELECT    </a:t>
            </a:r>
          </a:p>
          <a:p>
            <a:pPr>
              <a:buNone/>
            </a:pPr>
            <a:r>
              <a:rPr lang="en-US" sz="2000" dirty="0"/>
              <a:t>  sum(Economic_Set_up_Annual_Income_250001_to_50000) as income_25k_50k,      </a:t>
            </a:r>
          </a:p>
          <a:p>
            <a:pPr>
              <a:buNone/>
            </a:pPr>
            <a:r>
              <a:rPr lang="en-US" sz="2000" dirty="0"/>
              <a:t>  sum(Economic_Set_up_Annual_Income_upto_Rs_25000) as income_upto_25k,      </a:t>
            </a:r>
          </a:p>
          <a:p>
            <a:pPr>
              <a:buNone/>
            </a:pPr>
            <a:r>
              <a:rPr lang="en-US" sz="2000" dirty="0"/>
              <a:t>  sum(Economic_Set_up_Middle_income_from_100001_to_200000) as income_1L_2L,      </a:t>
            </a:r>
          </a:p>
          <a:p>
            <a:pPr>
              <a:buNone/>
            </a:pPr>
            <a:r>
              <a:rPr lang="en-US" sz="2000" dirty="0"/>
              <a:t>  sum(Economic_Set_up_Middle_income_from_50001_to_100000) as income_50k_1L ,      </a:t>
            </a:r>
          </a:p>
          <a:p>
            <a:pPr>
              <a:buNone/>
            </a:pPr>
            <a:r>
              <a:rPr lang="en-US" sz="2000" dirty="0"/>
              <a:t>  sum(Economic_Set_up_Upper_income_above_Rs_300000)as income_above_3L,      </a:t>
            </a:r>
          </a:p>
          <a:p>
            <a:pPr>
              <a:buNone/>
            </a:pPr>
            <a:r>
              <a:rPr lang="en-US" sz="2000" dirty="0"/>
              <a:t>  sum(Economic_Set_up_Upper_middle_income_from_200001_to_300000)as income_2L_3l,      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77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/>
              <a:t>  Area_Name       </a:t>
            </a:r>
          </a:p>
          <a:p>
            <a:pPr>
              <a:buNone/>
            </a:pPr>
            <a:r>
              <a:rPr lang="en-US" sz="2000" dirty="0"/>
              <a:t>  FROM ESJuveniles_arrested_Economic_setup       </a:t>
            </a:r>
          </a:p>
          <a:p>
            <a:pPr>
              <a:buNone/>
            </a:pPr>
            <a:r>
              <a:rPr lang="en-US" sz="2000" dirty="0"/>
              <a:t>  GROUP BY Area_Name        ) as e      </a:t>
            </a:r>
          </a:p>
          <a:p>
            <a:pPr>
              <a:buNone/>
            </a:pPr>
            <a:r>
              <a:rPr lang="en-US" sz="2000" dirty="0"/>
              <a:t>    ON      </a:t>
            </a:r>
          </a:p>
          <a:p>
            <a:pPr>
              <a:buNone/>
            </a:pPr>
            <a:r>
              <a:rPr lang="en-US" sz="2000" dirty="0"/>
              <a:t>    f.Area_Name = e.Area_Name       </a:t>
            </a:r>
          </a:p>
          <a:p>
            <a:pPr>
              <a:buNone/>
            </a:pPr>
            <a:r>
              <a:rPr lang="en-US" sz="2000" dirty="0"/>
              <a:t>    JOIN      </a:t>
            </a:r>
          </a:p>
          <a:p>
            <a:pPr>
              <a:buNone/>
            </a:pPr>
            <a:r>
              <a:rPr lang="en-US" sz="2000" dirty="0"/>
              <a:t>  (SELECT sum(Education_Illiterate) as illetrate ,      </a:t>
            </a:r>
          </a:p>
          <a:p>
            <a:pPr>
              <a:buNone/>
            </a:pPr>
            <a:r>
              <a:rPr lang="en-US" sz="2000" dirty="0"/>
              <a:t>  sum(</a:t>
            </a:r>
            <a:r>
              <a:rPr lang="en-US" sz="2000" dirty="0" err="1"/>
              <a:t>Education_Upto_primary</a:t>
            </a:r>
            <a:r>
              <a:rPr lang="en-US" sz="2000" dirty="0"/>
              <a:t>) as </a:t>
            </a:r>
            <a:r>
              <a:rPr lang="en-US" sz="2000" dirty="0" err="1"/>
              <a:t>upto_Primary</a:t>
            </a:r>
            <a:r>
              <a:rPr lang="en-US" sz="2000" dirty="0"/>
              <a:t>,      </a:t>
            </a:r>
          </a:p>
          <a:p>
            <a:pPr>
              <a:buNone/>
            </a:pPr>
            <a:r>
              <a:rPr lang="en-US" sz="2000" dirty="0"/>
              <a:t>  sum(</a:t>
            </a:r>
            <a:r>
              <a:rPr lang="en-US" sz="2000" dirty="0" err="1"/>
              <a:t>Education_Above_Primary_but_below_Matric_or_y</a:t>
            </a:r>
            <a:r>
              <a:rPr lang="en-US" sz="2000" dirty="0"/>
              <a:t>) as below_higerSecondary,      </a:t>
            </a:r>
          </a:p>
          <a:p>
            <a:pPr>
              <a:buNone/>
            </a:pPr>
            <a:r>
              <a:rPr lang="en-US" sz="2000" dirty="0"/>
              <a:t>  sum('</a:t>
            </a:r>
            <a:r>
              <a:rPr lang="en-US" sz="2000" dirty="0" err="1"/>
              <a:t>Education_Matric_or_Higher_Secondary_&amp;_above</a:t>
            </a:r>
            <a:r>
              <a:rPr lang="en-US" sz="2000" dirty="0"/>
              <a:t>') as higher_secondary_above,      </a:t>
            </a:r>
          </a:p>
          <a:p>
            <a:pPr>
              <a:buNone/>
            </a:pPr>
            <a:r>
              <a:rPr lang="en-US" sz="2000" dirty="0"/>
              <a:t>  Area_Name      </a:t>
            </a:r>
          </a:p>
          <a:p>
            <a:pPr>
              <a:buNone/>
            </a:pPr>
            <a:r>
              <a:rPr lang="en-US" sz="2000" dirty="0"/>
              <a:t>  FROM EJuveniles_arrested_Education      </a:t>
            </a:r>
          </a:p>
          <a:p>
            <a:pPr>
              <a:buNone/>
            </a:pPr>
            <a:r>
              <a:rPr lang="en-US" sz="2000" dirty="0"/>
              <a:t>  GROUP BY Area_Name      </a:t>
            </a:r>
          </a:p>
          <a:p>
            <a:pPr>
              <a:buNone/>
            </a:pPr>
            <a:r>
              <a:rPr lang="en-US" sz="2000" dirty="0"/>
              <a:t>  ) as d      </a:t>
            </a:r>
          </a:p>
          <a:p>
            <a:pPr>
              <a:buNone/>
            </a:pPr>
            <a:r>
              <a:rPr lang="en-US" sz="2000" dirty="0"/>
              <a:t>  ON      </a:t>
            </a:r>
          </a:p>
          <a:p>
            <a:pPr>
              <a:buNone/>
            </a:pPr>
            <a:r>
              <a:rPr lang="en-US" sz="2000" dirty="0"/>
              <a:t>  e.Area_Name = d.Area_Name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uv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" y="568036"/>
            <a:ext cx="11540835" cy="55972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00063"/>
            <a:ext cx="10515600" cy="56769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Heatmap</a:t>
            </a:r>
            <a:endParaRPr lang="en-US" dirty="0"/>
          </a:p>
        </p:txBody>
      </p:sp>
      <p:pic>
        <p:nvPicPr>
          <p:cNvPr id="6" name="Picture 5" descr="he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8" y="890232"/>
            <a:ext cx="10942924" cy="5410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109" y="235527"/>
            <a:ext cx="11173691" cy="6234545"/>
          </a:xfrm>
        </p:spPr>
        <p:txBody>
          <a:bodyPr/>
          <a:lstStyle/>
          <a:p>
            <a:pPr>
              <a:buNone/>
            </a:pPr>
            <a:r>
              <a:rPr lang="en-US" dirty="0"/>
              <a:t>Kde with respect to income</a:t>
            </a:r>
          </a:p>
        </p:txBody>
      </p:sp>
      <p:pic>
        <p:nvPicPr>
          <p:cNvPr id="6" name="Picture 5" descr="k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5" y="803565"/>
            <a:ext cx="10371254" cy="5257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/>
          <a:lstStyle/>
          <a:p>
            <a:pPr>
              <a:buNone/>
            </a:pPr>
            <a:r>
              <a:rPr lang="en-US" dirty="0"/>
              <a:t>Kde with respect to shelter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kd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011382"/>
            <a:ext cx="11374438" cy="55556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236" y="277091"/>
            <a:ext cx="11090563" cy="5899871"/>
          </a:xfrm>
        </p:spPr>
        <p:txBody>
          <a:bodyPr/>
          <a:lstStyle/>
          <a:p>
            <a:pPr>
              <a:buNone/>
            </a:pPr>
            <a:r>
              <a:rPr lang="en-US" dirty="0"/>
              <a:t>Kde with respect to education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k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803564"/>
            <a:ext cx="11717386" cy="57080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63" y="365125"/>
            <a:ext cx="1094583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4.Which state has more crime against children and women?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963" y="1797489"/>
            <a:ext cx="11629292" cy="4912800"/>
          </a:xfrm>
        </p:spPr>
        <p:txBody>
          <a:bodyPr>
            <a:normAutofit/>
          </a:bodyPr>
          <a:lstStyle/>
          <a:p>
            <a:r>
              <a:rPr lang="en-US" sz="2400" b="1" dirty="0"/>
              <a:t>ANSWER - </a:t>
            </a:r>
            <a:r>
              <a:rPr lang="en-US" sz="2400" dirty="0"/>
              <a:t>SELECT c.STATE_UT,(w.total_crime_on_women+c.total_crime_on_children) as </a:t>
            </a:r>
            <a:r>
              <a:rPr lang="en-US" sz="2400" dirty="0" err="1"/>
              <a:t>Total_Crime</a:t>
            </a:r>
            <a:r>
              <a:rPr lang="en-US" sz="2400" dirty="0"/>
              <a:t> from(SELECT STATE_UT,(sum(rape)+sum(</a:t>
            </a:r>
            <a:r>
              <a:rPr lang="en-US" sz="2400" dirty="0" err="1"/>
              <a:t>KidnappingandAbduction</a:t>
            </a:r>
            <a:r>
              <a:rPr lang="en-US" sz="2400" dirty="0"/>
              <a:t>)+sum(</a:t>
            </a:r>
            <a:r>
              <a:rPr lang="en-US" sz="2400" dirty="0" err="1"/>
              <a:t>DowryDeaths</a:t>
            </a:r>
            <a:r>
              <a:rPr lang="en-US" sz="2400" dirty="0"/>
              <a:t>)+sum(</a:t>
            </a:r>
            <a:r>
              <a:rPr lang="en-US" sz="2400" dirty="0" err="1"/>
              <a:t>Assaultonwomenwithintenttooutragehermodesty</a:t>
            </a:r>
            <a:r>
              <a:rPr lang="en-US" sz="2400" dirty="0"/>
              <a:t>)+sum(</a:t>
            </a:r>
            <a:r>
              <a:rPr lang="en-US" sz="2400" dirty="0" err="1"/>
              <a:t>InsulttomodestyofWomen</a:t>
            </a:r>
            <a:r>
              <a:rPr lang="en-US" sz="2400" dirty="0"/>
              <a:t>)+sum(</a:t>
            </a:r>
            <a:r>
              <a:rPr lang="en-US" sz="2400" dirty="0" err="1"/>
              <a:t>CrueltybyHusbandorhisRelatives</a:t>
            </a:r>
            <a:r>
              <a:rPr lang="en-US" sz="2400" dirty="0"/>
              <a:t>)+sum(</a:t>
            </a:r>
            <a:r>
              <a:rPr lang="en-US" sz="2400" dirty="0" err="1"/>
              <a:t>ImportationofGirls</a:t>
            </a:r>
            <a:r>
              <a:rPr lang="en-US" sz="2400" dirty="0"/>
              <a:t>)) as total_crime_on_women from District_wise_crimes_committed_against_women_2001_2012 GROUP by STATE_UT order by total_crime_on_women DESC) as W join (SELECT STATE_UT,sum(total) as total_crime_on_children from District_wise_crimes_committed_against_children_2001_2012 GROUP by STATE_UT order by sum(total) desc)as C on c.STATE_UT=W.STATE_UT ORDER by (w.total_crime_on_women+c.total_crime_on_children) DESC limit 5;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29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16" y="165832"/>
            <a:ext cx="11072447" cy="1325563"/>
          </a:xfrm>
        </p:spPr>
        <p:txBody>
          <a:bodyPr>
            <a:normAutofit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" y="1336431"/>
            <a:ext cx="11549575" cy="5521569"/>
          </a:xfrm>
        </p:spPr>
      </p:pic>
    </p:spTree>
    <p:extLst>
      <p:ext uri="{BB962C8B-B14F-4D97-AF65-F5344CB8AC3E}">
        <p14:creationId xmlns:p14="http://schemas.microsoft.com/office/powerpoint/2010/main" val="24953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7235" y="586948"/>
            <a:ext cx="68164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CRIMES IN INDIA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1470" y="2165678"/>
            <a:ext cx="7886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 action or omission which constitutes an offence and is punishable by law.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871471" y="2710068"/>
            <a:ext cx="287628" cy="342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871470" y="3596683"/>
            <a:ext cx="287629" cy="357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9099" y="3633398"/>
            <a:ext cx="8384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'an offence which goes beyond the personal and into the public sphere, breaking prohibitory rules or laws, to which legitimate punishments or sanctions are attached, and which requires the intervention of a public authority.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1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VISUALIZATION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67618"/>
            <a:ext cx="10515600" cy="346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53371" y="4628270"/>
            <a:ext cx="10622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/>
              <a:t>CONCLUSION</a:t>
            </a:r>
          </a:p>
          <a:p>
            <a:r>
              <a:rPr lang="en-US" sz="2800" dirty="0"/>
              <a:t>from the above data it is clearly visible here here that uttar </a:t>
            </a:r>
            <a:r>
              <a:rPr lang="en-US" sz="2800" dirty="0" err="1"/>
              <a:t>pradesh</a:t>
            </a:r>
            <a:r>
              <a:rPr lang="en-US" sz="2800" dirty="0"/>
              <a:t> has the highest crime rate against children and woman</a:t>
            </a:r>
          </a:p>
          <a:p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428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CRIMES ON CHILDREN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5008099"/>
          </a:xfrm>
        </p:spPr>
        <p:txBody>
          <a:bodyPr/>
          <a:lstStyle/>
          <a:p>
            <a:r>
              <a:rPr lang="en-US" dirty="0"/>
              <a:t>ANSWER-SELECT STATE_UT,sum(total) as Total_Crime_On_Children from District_wise_crimes_committed_against_children_2001_2012 GROUP by STATE_UT order by sum(total) desc limit 5;</a:t>
            </a:r>
          </a:p>
          <a:p>
            <a:r>
              <a:rPr lang="en-US" dirty="0"/>
              <a:t>RESULT-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56074"/>
            <a:ext cx="11161542" cy="2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58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VISUALIZATION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65914" y="4246732"/>
            <a:ext cx="307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199" y="4913365"/>
            <a:ext cx="10392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urier New" panose="02070309020205020404" pitchFamily="49" charset="0"/>
              </a:rPr>
              <a:t>here we can analyze from the above plot that Madhya 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pradesh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 have the highest number of crimes  against children </a:t>
            </a:r>
            <a:r>
              <a:rPr lang="en-US" sz="2400" b="1" dirty="0" err="1">
                <a:effectLst/>
                <a:latin typeface="Courier New" panose="02070309020205020404" pitchFamily="49" charset="0"/>
              </a:rPr>
              <a:t>i.e</a:t>
            </a:r>
            <a:r>
              <a:rPr lang="en-US" sz="2400" b="1" dirty="0">
                <a:effectLst/>
                <a:latin typeface="Courier New" panose="02070309020205020404" pitchFamily="49" charset="0"/>
              </a:rPr>
              <a:t>  90770</a:t>
            </a:r>
          </a:p>
        </p:txBody>
      </p:sp>
      <p:pic>
        <p:nvPicPr>
          <p:cNvPr id="10" name="Content Placeholder 9" descr="chil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26" y="1158724"/>
            <a:ext cx="10269384" cy="3191321"/>
          </a:xfrm>
        </p:spPr>
      </p:pic>
    </p:spTree>
    <p:extLst>
      <p:ext uri="{BB962C8B-B14F-4D97-AF65-F5344CB8AC3E}">
        <p14:creationId xmlns:p14="http://schemas.microsoft.com/office/powerpoint/2010/main" val="313273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/>
          <a:lstStyle/>
          <a:p>
            <a:r>
              <a:rPr lang="en-US" b="1" dirty="0"/>
              <a:t>CRIME ON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356"/>
            <a:ext cx="10767646" cy="21101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 STATE_UT, (sum(rape)+sum(</a:t>
            </a:r>
            <a:r>
              <a:rPr lang="en-US" dirty="0" err="1"/>
              <a:t>KidnappingandAbduction</a:t>
            </a:r>
            <a:r>
              <a:rPr lang="en-US" dirty="0"/>
              <a:t>)+sum(</a:t>
            </a:r>
            <a:r>
              <a:rPr lang="en-US" dirty="0" err="1"/>
              <a:t>DowryDeaths</a:t>
            </a:r>
            <a:r>
              <a:rPr lang="en-US" dirty="0"/>
              <a:t>)+sum(</a:t>
            </a:r>
            <a:r>
              <a:rPr lang="en-US" dirty="0" err="1"/>
              <a:t>Assaultonwomenwithintenttooutragehermodesty</a:t>
            </a:r>
            <a:r>
              <a:rPr lang="en-US" dirty="0"/>
              <a:t>)+sum(</a:t>
            </a:r>
            <a:r>
              <a:rPr lang="en-US" dirty="0" err="1"/>
              <a:t>InsulttomodestyofWomen</a:t>
            </a:r>
            <a:r>
              <a:rPr lang="en-US" dirty="0"/>
              <a:t>)+sum(</a:t>
            </a:r>
            <a:r>
              <a:rPr lang="en-US" dirty="0" err="1"/>
              <a:t>CrueltybyHusbandorhisRelatives</a:t>
            </a:r>
            <a:r>
              <a:rPr lang="en-US" dirty="0"/>
              <a:t>)+sum(</a:t>
            </a:r>
            <a:r>
              <a:rPr lang="en-US" dirty="0" err="1"/>
              <a:t>ImportationofGirls</a:t>
            </a:r>
            <a:r>
              <a:rPr lang="en-US" dirty="0"/>
              <a:t>)) as </a:t>
            </a:r>
            <a:r>
              <a:rPr lang="en-US" dirty="0" err="1"/>
              <a:t>Total_Crime_On_Women</a:t>
            </a:r>
            <a:r>
              <a:rPr lang="en-US" dirty="0"/>
              <a:t> from District_wise_crimes_committed_against_women_2001_2012 GROUP by STATE_UT order by total_crime_on_women DESC limit 5;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1969" y="2927811"/>
            <a:ext cx="54451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RESULT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3575608"/>
            <a:ext cx="11230708" cy="30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9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1" y="246186"/>
            <a:ext cx="4783015" cy="65649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509" y="3989964"/>
            <a:ext cx="4173415" cy="805839"/>
          </a:xfrm>
        </p:spPr>
        <p:txBody>
          <a:bodyPr/>
          <a:lstStyle/>
          <a:p>
            <a:r>
              <a:rPr lang="en-US" sz="3600" i="1" dirty="0"/>
              <a:t>CONCLUSION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" y="902679"/>
            <a:ext cx="10468708" cy="2567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0923" y="4749242"/>
            <a:ext cx="10421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H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ere we can 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See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from the above plot that 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Andrapradesh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 have the highest number of crimes  against woman 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i.emore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</a:rPr>
              <a:t> then 2.4 lakhs</a:t>
            </a:r>
          </a:p>
        </p:txBody>
      </p:sp>
    </p:spTree>
    <p:extLst>
      <p:ext uri="{BB962C8B-B14F-4D97-AF65-F5344CB8AC3E}">
        <p14:creationId xmlns:p14="http://schemas.microsoft.com/office/powerpoint/2010/main" val="235029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52613" y="668338"/>
            <a:ext cx="10339387" cy="703262"/>
          </a:xfrm>
        </p:spPr>
        <p:txBody>
          <a:bodyPr>
            <a:normAutofit/>
          </a:bodyPr>
          <a:lstStyle/>
          <a:p>
            <a:r>
              <a:rPr lang="en-US" dirty="0"/>
              <a:t>5.Age group wise murder victim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230" y="1521042"/>
            <a:ext cx="110314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ANSWER-select sum(Victims_Above_50_Yrs)as total_Above_50Yrs,sum(Victims_Upto_10_15_Yrs) as total_Victims_between_10to15Yrs,sum(Victims_Upto_10_Yrs) as total_Victims_Upto_10_Yrs,sum(Victims_Upto_15_18_Yrs) as total_Victims_Upto_15_18_Yrs,sum(Victims_Upto_18_30_Yrs) as total_Victims_Upto_18_30_Yrs,sum(Victims_Upto_30_50_Yrs) as total_Victims_Upto_30_50_Yrs from </a:t>
            </a:r>
            <a:r>
              <a:rPr lang="en-US" sz="2800" dirty="0" err="1"/>
              <a:t>Murder_victim_age_sex</a:t>
            </a:r>
            <a:r>
              <a:rPr lang="en-US" sz="2800" dirty="0"/>
              <a:t> 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618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662" y="290119"/>
            <a:ext cx="3270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RESULT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85446" y="3874183"/>
            <a:ext cx="3856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446" y="4669359"/>
            <a:ext cx="1056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H</a:t>
            </a:r>
            <a:r>
              <a:rPr lang="en-US" b="1" dirty="0">
                <a:effectLst/>
                <a:latin typeface="Courier New" panose="02070309020205020404" pitchFamily="49" charset="0"/>
              </a:rPr>
              <a:t>ere from the above data its clearly visible that most murder victims fall  in the age bracket of 18-30yrs, followed by  age group of 30-50yrs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" y="892325"/>
            <a:ext cx="10058400" cy="30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2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2678" y="278396"/>
            <a:ext cx="95894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6.Crime by place of occurrence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565484" y="1310643"/>
            <a:ext cx="2691765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ANSWER – </a:t>
            </a:r>
          </a:p>
          <a:p>
            <a:r>
              <a:rPr lang="en-US" sz="1400" dirty="0"/>
              <a:t>SELECT sum(</a:t>
            </a:r>
            <a:r>
              <a:rPr lang="en-US" sz="1400" dirty="0" err="1"/>
              <a:t>RESIDENTIALPREMISES_Dacoity</a:t>
            </a:r>
            <a:r>
              <a:rPr lang="en-US" sz="1400" dirty="0"/>
              <a:t>) as </a:t>
            </a:r>
            <a:r>
              <a:rPr lang="en-US" sz="1400" dirty="0" err="1"/>
              <a:t>Total_RESIDENTIALPREMISES_Dacoity,sum</a:t>
            </a:r>
            <a:r>
              <a:rPr lang="en-US" sz="1400" dirty="0"/>
              <a:t>(</a:t>
            </a:r>
            <a:r>
              <a:rPr lang="en-US" sz="1400" dirty="0" err="1"/>
              <a:t>RESIDENTIALPREMISES_Robbery</a:t>
            </a:r>
            <a:r>
              <a:rPr lang="en-US" sz="1400" dirty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Total_RESIDENTIALPREMISES_Robbery,sum</a:t>
            </a:r>
            <a:r>
              <a:rPr lang="en-US" sz="1400" dirty="0"/>
              <a:t>(</a:t>
            </a:r>
            <a:r>
              <a:rPr lang="en-US" sz="1400" dirty="0" err="1"/>
              <a:t>RESIDENTIALPREMISES_Theft</a:t>
            </a:r>
            <a:r>
              <a:rPr lang="en-US" sz="1400" dirty="0"/>
              <a:t>)as </a:t>
            </a:r>
            <a:r>
              <a:rPr lang="en-US" sz="1400" dirty="0" err="1"/>
              <a:t>Total_RESIDENTIALPREMISES</a:t>
            </a:r>
            <a:r>
              <a:rPr lang="en-US" sz="1400" dirty="0"/>
              <a:t>_</a:t>
            </a:r>
          </a:p>
          <a:p>
            <a:r>
              <a:rPr lang="en-US" sz="1400" dirty="0" err="1"/>
              <a:t>Theft,sum</a:t>
            </a:r>
            <a:r>
              <a:rPr lang="en-US" sz="1400" dirty="0"/>
              <a:t>(</a:t>
            </a:r>
            <a:r>
              <a:rPr lang="en-US" sz="1400" dirty="0" err="1"/>
              <a:t>RESIDENTIALPREMISES_Burglary</a:t>
            </a:r>
            <a:r>
              <a:rPr lang="en-US" sz="1400" dirty="0"/>
              <a:t>) as </a:t>
            </a:r>
            <a:r>
              <a:rPr lang="en-US" sz="1400" dirty="0" err="1"/>
              <a:t>Total_RESIDENTIALPREMISES_Burglary,sum</a:t>
            </a:r>
            <a:r>
              <a:rPr lang="en-US" sz="1400" dirty="0"/>
              <a:t>(</a:t>
            </a:r>
            <a:r>
              <a:rPr lang="en-US" sz="1400" dirty="0" err="1"/>
              <a:t>HIGHWAYS_Burglary</a:t>
            </a:r>
            <a:r>
              <a:rPr lang="en-US" sz="1400" dirty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Total_HIGHWAYS_Burglary,sum</a:t>
            </a:r>
            <a:r>
              <a:rPr lang="en-US" sz="1400" dirty="0"/>
              <a:t>(</a:t>
            </a:r>
            <a:r>
              <a:rPr lang="en-US" sz="1400" dirty="0" err="1"/>
              <a:t>HIGHWAYS_Dacoity</a:t>
            </a:r>
            <a:r>
              <a:rPr lang="en-US" sz="1400" dirty="0"/>
              <a:t>)as </a:t>
            </a:r>
            <a:r>
              <a:rPr lang="en-US" sz="1400" dirty="0" err="1"/>
              <a:t>Total_HIGHWAYS_Dacoity,sum</a:t>
            </a:r>
            <a:r>
              <a:rPr lang="en-US" sz="1400" dirty="0"/>
              <a:t>(</a:t>
            </a:r>
            <a:r>
              <a:rPr lang="en-US" sz="1400" dirty="0" err="1"/>
              <a:t>HIGHWAYS_Robbery</a:t>
            </a:r>
            <a:r>
              <a:rPr lang="en-US" sz="1400" dirty="0"/>
              <a:t>) </a:t>
            </a:r>
          </a:p>
          <a:p>
            <a:r>
              <a:rPr lang="en-US" sz="1400" dirty="0"/>
              <a:t>as </a:t>
            </a:r>
            <a:r>
              <a:rPr lang="en-US" sz="1400" dirty="0" err="1"/>
              <a:t>Total_HIGHWAYS_Robbery,sum</a:t>
            </a:r>
            <a:r>
              <a:rPr lang="en-US" sz="1400" dirty="0"/>
              <a:t>(</a:t>
            </a:r>
            <a:r>
              <a:rPr lang="en-US" sz="1400" dirty="0" err="1"/>
              <a:t>HIGHWAYS_Theft</a:t>
            </a:r>
            <a:r>
              <a:rPr lang="en-US" sz="1400" dirty="0"/>
              <a:t>)as </a:t>
            </a:r>
            <a:r>
              <a:rPr lang="en-US" sz="1400" dirty="0" err="1"/>
              <a:t>Total_HIGHWAYS_Theft,sum</a:t>
            </a:r>
            <a:r>
              <a:rPr lang="en-US" sz="1400" dirty="0"/>
              <a:t>(</a:t>
            </a:r>
            <a:r>
              <a:rPr lang="en-US" sz="1400" dirty="0" err="1"/>
              <a:t>RIVERandSEA_Theft</a:t>
            </a:r>
            <a:r>
              <a:rPr lang="en-US" sz="1400" dirty="0"/>
              <a:t>) as </a:t>
            </a:r>
          </a:p>
          <a:p>
            <a:r>
              <a:rPr lang="en-US" sz="1400" dirty="0" err="1"/>
              <a:t>Total_RIVERandSEA_Theft,sum</a:t>
            </a:r>
            <a:r>
              <a:rPr lang="en-US" sz="1400" dirty="0"/>
              <a:t>(</a:t>
            </a:r>
            <a:r>
              <a:rPr lang="en-US" sz="1400" dirty="0" err="1"/>
              <a:t>RIVERandSEA_Burglary</a:t>
            </a:r>
            <a:r>
              <a:rPr lang="en-US" sz="1400" dirty="0"/>
              <a:t>) as </a:t>
            </a:r>
            <a:r>
              <a:rPr lang="en-US" sz="1400" dirty="0" err="1"/>
              <a:t>Total_RIVERandSEA_Burglary,sum</a:t>
            </a:r>
            <a:r>
              <a:rPr lang="en-US" sz="1400" dirty="0"/>
              <a:t>(</a:t>
            </a:r>
            <a:r>
              <a:rPr lang="en-US" sz="1400" dirty="0" err="1"/>
              <a:t>RIVERandSEA_Dacoity</a:t>
            </a:r>
            <a:r>
              <a:rPr lang="en-US" sz="1400" dirty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Total_RIVERandSEA_Dacoity,sum</a:t>
            </a:r>
            <a:r>
              <a:rPr lang="en-US" sz="1400" dirty="0"/>
              <a:t>(</a:t>
            </a:r>
            <a:r>
              <a:rPr lang="en-US" sz="1400" dirty="0" err="1"/>
              <a:t>RIVERandSEA_Robbery</a:t>
            </a:r>
            <a:r>
              <a:rPr lang="en-US" sz="1400" dirty="0"/>
              <a:t>) as </a:t>
            </a:r>
            <a:r>
              <a:rPr lang="en-US" sz="1400" dirty="0" err="1"/>
              <a:t>Total_RIVERandSEA_Robbery,sum</a:t>
            </a:r>
            <a:r>
              <a:rPr lang="en-US" sz="1400" dirty="0"/>
              <a:t>(</a:t>
            </a:r>
            <a:r>
              <a:rPr lang="en-US" sz="1400" dirty="0" err="1"/>
              <a:t>RAILWAYS_Burglary</a:t>
            </a:r>
            <a:r>
              <a:rPr lang="en-US" sz="1400" dirty="0"/>
              <a:t>)</a:t>
            </a:r>
          </a:p>
          <a:p>
            <a:r>
              <a:rPr lang="en-US" sz="1400" dirty="0"/>
              <a:t> as </a:t>
            </a:r>
            <a:r>
              <a:rPr lang="en-US" sz="1400" dirty="0" err="1"/>
              <a:t>Total_RAILWAYS_Burglary,sum</a:t>
            </a:r>
            <a:r>
              <a:rPr lang="en-US" sz="1400" dirty="0"/>
              <a:t>(</a:t>
            </a:r>
            <a:r>
              <a:rPr lang="en-US" sz="1400" dirty="0" err="1"/>
              <a:t>RAILWAYS_Dacoity</a:t>
            </a:r>
            <a:r>
              <a:rPr lang="en-US" sz="1400" dirty="0"/>
              <a:t>) as </a:t>
            </a:r>
            <a:r>
              <a:rPr lang="en-US" sz="1400" dirty="0" err="1"/>
              <a:t>Total_RAILWAYS_Dacoity,sum</a:t>
            </a:r>
            <a:r>
              <a:rPr lang="en-US" sz="1400" dirty="0"/>
              <a:t>(</a:t>
            </a:r>
            <a:r>
              <a:rPr lang="en-US" sz="1400" dirty="0" err="1"/>
              <a:t>RAILWAYS_Robbery</a:t>
            </a:r>
            <a:r>
              <a:rPr lang="en-US" sz="1400" dirty="0"/>
              <a:t>) </a:t>
            </a:r>
          </a:p>
          <a:p>
            <a:r>
              <a:rPr lang="en-US" sz="1400" dirty="0"/>
              <a:t>as </a:t>
            </a:r>
            <a:r>
              <a:rPr lang="en-US" sz="1400" dirty="0" err="1"/>
              <a:t>Total_RAILWAYS_Robbery,sum</a:t>
            </a:r>
            <a:r>
              <a:rPr lang="en-US" sz="1400" dirty="0"/>
              <a:t>(</a:t>
            </a:r>
            <a:r>
              <a:rPr lang="en-US" sz="1400" dirty="0" err="1"/>
              <a:t>RAILWAYS_Theft</a:t>
            </a:r>
            <a:r>
              <a:rPr lang="en-US" sz="1400" dirty="0"/>
              <a:t>) as </a:t>
            </a:r>
          </a:p>
          <a:p>
            <a:r>
              <a:rPr lang="en-US" sz="1400" dirty="0" err="1"/>
              <a:t>Total_RAILWAYS_Theft,sum</a:t>
            </a:r>
            <a:r>
              <a:rPr lang="en-US" sz="1400" dirty="0"/>
              <a:t>(</a:t>
            </a:r>
            <a:r>
              <a:rPr lang="en-US" sz="1400" dirty="0" err="1"/>
              <a:t>BANKS_Burglary</a:t>
            </a:r>
            <a:r>
              <a:rPr lang="en-US" sz="1400" dirty="0"/>
              <a:t>)as </a:t>
            </a:r>
            <a:r>
              <a:rPr lang="en-US" sz="1400" dirty="0" err="1"/>
              <a:t>Total_BANKS_Burglary</a:t>
            </a:r>
            <a:r>
              <a:rPr lang="en-US" sz="1400" dirty="0"/>
              <a:t> ,</a:t>
            </a:r>
          </a:p>
          <a:p>
            <a:r>
              <a:rPr lang="en-US" sz="1400" dirty="0"/>
              <a:t>sum(</a:t>
            </a:r>
            <a:r>
              <a:rPr lang="en-US" sz="1400" dirty="0" err="1"/>
              <a:t>BANKS_Dacoity</a:t>
            </a:r>
            <a:r>
              <a:rPr lang="en-US" sz="1400" dirty="0"/>
              <a:t>) as </a:t>
            </a:r>
            <a:r>
              <a:rPr lang="en-US" sz="1400" dirty="0" err="1"/>
              <a:t>Total_BANKS_Dacoity,sum</a:t>
            </a:r>
            <a:r>
              <a:rPr lang="en-US" sz="1400" dirty="0"/>
              <a:t>(</a:t>
            </a:r>
            <a:r>
              <a:rPr lang="en-US" sz="1400" dirty="0" err="1"/>
              <a:t>BANKS_Robbery</a:t>
            </a:r>
            <a:r>
              <a:rPr lang="en-US" sz="1400" dirty="0"/>
              <a:t>) </a:t>
            </a:r>
          </a:p>
          <a:p>
            <a:r>
              <a:rPr lang="en-US" sz="1400" dirty="0"/>
              <a:t>as </a:t>
            </a:r>
            <a:r>
              <a:rPr lang="en-US" sz="1400" dirty="0" err="1"/>
              <a:t>Total_BANKS_Robbery,sum</a:t>
            </a:r>
            <a:r>
              <a:rPr lang="en-US" sz="1400" dirty="0"/>
              <a:t>(</a:t>
            </a:r>
            <a:r>
              <a:rPr lang="en-US" sz="1400" dirty="0" err="1"/>
              <a:t>BANKS_Theft</a:t>
            </a:r>
            <a:r>
              <a:rPr lang="en-US" sz="1400" dirty="0"/>
              <a:t>) as</a:t>
            </a:r>
          </a:p>
          <a:p>
            <a:r>
              <a:rPr lang="en-US" sz="1400" dirty="0"/>
              <a:t> </a:t>
            </a:r>
            <a:r>
              <a:rPr lang="en-US" sz="1400" dirty="0" err="1"/>
              <a:t>Total_BANKS_Theft,sum</a:t>
            </a:r>
            <a:r>
              <a:rPr lang="en-US" sz="1400" dirty="0"/>
              <a:t>(</a:t>
            </a:r>
            <a:r>
              <a:rPr lang="en-US" sz="1400" dirty="0" err="1"/>
              <a:t>COMMERCIALESTABLISHMENTS_Burglary</a:t>
            </a:r>
            <a:r>
              <a:rPr lang="en-US" sz="1400" dirty="0"/>
              <a:t>) as </a:t>
            </a:r>
          </a:p>
          <a:p>
            <a:r>
              <a:rPr lang="en-US" sz="1400" dirty="0" err="1"/>
              <a:t>Total_COMMERCIALESTABLISHMENTS_Burglary,sum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COMMERCIALESTABLISHMENTS_Dacoity</a:t>
            </a:r>
            <a:r>
              <a:rPr lang="en-US" sz="1400" dirty="0"/>
              <a:t>) as </a:t>
            </a:r>
            <a:r>
              <a:rPr lang="en-US" sz="1400" dirty="0" err="1"/>
              <a:t>Total_COMMERCIALESTABLISHMENTS</a:t>
            </a:r>
            <a:r>
              <a:rPr lang="en-US" sz="1400" dirty="0"/>
              <a:t>_</a:t>
            </a:r>
          </a:p>
          <a:p>
            <a:r>
              <a:rPr lang="en-US" sz="1400" dirty="0" err="1"/>
              <a:t>Dacoity,sum</a:t>
            </a:r>
            <a:r>
              <a:rPr lang="en-US" sz="1400" dirty="0"/>
              <a:t>(</a:t>
            </a:r>
            <a:r>
              <a:rPr lang="en-US" sz="1400" dirty="0" err="1"/>
              <a:t>COMMERCIALESTABLISHMENTS_Robbery</a:t>
            </a:r>
            <a:r>
              <a:rPr lang="en-US" sz="1400" dirty="0"/>
              <a:t>) as </a:t>
            </a:r>
          </a:p>
          <a:p>
            <a:r>
              <a:rPr lang="en-US" sz="1400" dirty="0" err="1"/>
              <a:t>Total_COMMERCIALESTABLISHMENTS_Robbery,sum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COMMERCIALESTABLISHMENTS_Theft</a:t>
            </a:r>
            <a:r>
              <a:rPr lang="en-US" sz="1400" dirty="0"/>
              <a:t>)as </a:t>
            </a:r>
            <a:r>
              <a:rPr lang="en-US" sz="1400" dirty="0" err="1"/>
              <a:t>Total_COMMERCIALESTABLISHMENTS</a:t>
            </a:r>
            <a:r>
              <a:rPr lang="en-US" sz="1400" dirty="0"/>
              <a:t>_</a:t>
            </a:r>
          </a:p>
          <a:p>
            <a:r>
              <a:rPr lang="en-US" sz="1400" dirty="0" err="1"/>
              <a:t>Theft,sum</a:t>
            </a:r>
            <a:r>
              <a:rPr lang="en-US" sz="1400" dirty="0"/>
              <a:t>(</a:t>
            </a:r>
            <a:r>
              <a:rPr lang="en-US" sz="1400" dirty="0" err="1"/>
              <a:t>OTHERPLACES_Burglary</a:t>
            </a:r>
            <a:r>
              <a:rPr lang="en-US" sz="1400" dirty="0"/>
              <a:t>)as </a:t>
            </a:r>
            <a:r>
              <a:rPr lang="en-US" sz="1400" dirty="0" err="1"/>
              <a:t>Total_OTHERPLACES_Burglary,sum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OTHERPLACES_Dacoity</a:t>
            </a:r>
            <a:r>
              <a:rPr lang="en-US" sz="1400" dirty="0"/>
              <a:t>) as </a:t>
            </a:r>
            <a:r>
              <a:rPr lang="en-US" sz="1400" dirty="0" err="1"/>
              <a:t>Total_OTHERPLACES_Dacoity,sum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OTHERPLACES_Robbery</a:t>
            </a:r>
            <a:r>
              <a:rPr lang="en-US" sz="1400" dirty="0"/>
              <a:t>) as </a:t>
            </a:r>
            <a:r>
              <a:rPr lang="en-US" sz="1400" dirty="0" err="1"/>
              <a:t>Total_OTHERPLACES_Robbery,sum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OTHERPLACES_Theft</a:t>
            </a:r>
            <a:r>
              <a:rPr lang="en-US" sz="1400" dirty="0"/>
              <a:t>) as </a:t>
            </a:r>
            <a:r>
              <a:rPr lang="en-US" sz="1400" dirty="0" err="1"/>
              <a:t>Total_OTHERPLACES_Theft</a:t>
            </a:r>
            <a:r>
              <a:rPr lang="en-US" sz="1400" dirty="0"/>
              <a:t> from</a:t>
            </a:r>
          </a:p>
          <a:p>
            <a:r>
              <a:rPr lang="en-US" sz="1400" dirty="0"/>
              <a:t> Crime_by_place_of_occurrence_2001_2012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16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923" y="431434"/>
            <a:ext cx="3152775" cy="464998"/>
          </a:xfrm>
        </p:spPr>
        <p:txBody>
          <a:bodyPr>
            <a:noAutofit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96432"/>
            <a:ext cx="10058400" cy="5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10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560" y="250467"/>
            <a:ext cx="3904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VISUALIZATION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0" y="890954"/>
            <a:ext cx="10316307" cy="33645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1113" y="4381473"/>
            <a:ext cx="34178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113" y="5150914"/>
            <a:ext cx="9993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</a:rPr>
              <a:t>From the above plot we can see that the most crimes  took place in residences in the form of theft other then the unlisted places which amounts to the highest </a:t>
            </a:r>
            <a:r>
              <a:rPr lang="en-US" sz="1400" b="1" dirty="0" err="1">
                <a:latin typeface="Courier New" panose="02070309020205020404" pitchFamily="49" charset="0"/>
              </a:rPr>
              <a:t>no.of</a:t>
            </a:r>
            <a:r>
              <a:rPr lang="en-US" sz="1400" b="1" dirty="0">
                <a:latin typeface="Courier New" panose="02070309020205020404" pitchFamily="49" charset="0"/>
              </a:rPr>
              <a:t> crimes as per place of </a:t>
            </a:r>
            <a:r>
              <a:rPr lang="en-US" sz="1400" b="1" dirty="0" err="1">
                <a:latin typeface="Courier New" panose="02070309020205020404" pitchFamily="49" charset="0"/>
              </a:rPr>
              <a:t>occurence</a:t>
            </a:r>
            <a:endParaRPr lang="en-US" sz="14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6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3" y="375138"/>
            <a:ext cx="9589477" cy="75027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FACTORS AFFECTING CRIME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295" y="1393753"/>
            <a:ext cx="1680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  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Poverty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295" y="2449050"/>
            <a:ext cx="2801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  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Peer Pressure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986" y="191543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Drugs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889" y="2970727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Politics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586" y="3422203"/>
            <a:ext cx="257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Family Conditions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5774" y="3955823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Unemployment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5774" y="4631373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Deprivation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986" y="5267515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Unfair judicial system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4153" y="587133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Religion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255" y="348734"/>
            <a:ext cx="97162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7.Anti corruption cases </a:t>
            </a:r>
            <a:r>
              <a:rPr lang="en-US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vs</a:t>
            </a:r>
            <a:r>
              <a:rPr lang="en-US" sz="4400" b="1" dirty="0">
                <a:solidFill>
                  <a:srgbClr val="000000"/>
                </a:solidFill>
                <a:latin typeface="Arial" panose="020B0604020202020204" pitchFamily="34" charset="0"/>
              </a:rPr>
              <a:t> arrests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345471" y="1345195"/>
            <a:ext cx="1948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ANSWER</a:t>
            </a:r>
            <a:r>
              <a:rPr lang="en-US" sz="2000" b="1" dirty="0"/>
              <a:t>-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662" y="1997839"/>
            <a:ext cx="11301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</a:rPr>
              <a:t>SELECT a.Area_Name, </a:t>
            </a:r>
            <a:r>
              <a:rPr lang="en-US" sz="2400" b="1" dirty="0" err="1">
                <a:latin typeface="Courier New" panose="02070309020205020404" pitchFamily="49" charset="0"/>
              </a:rPr>
              <a:t>a.Year</a:t>
            </a:r>
            <a:r>
              <a:rPr lang="en-US" sz="2400" b="1" dirty="0">
                <a:latin typeface="Courier New" panose="02070309020205020404" pitchFamily="49" charset="0"/>
              </a:rPr>
              <a:t>, a.ACA01_No_of_persons_in_custody_or_on_bail_during_the_stage_of_investigation_at_the_beginning_of_the_year as </a:t>
            </a:r>
            <a:r>
              <a:rPr lang="en-US" sz="2400" b="1" dirty="0" err="1">
                <a:latin typeface="Courier New" panose="02070309020205020404" pitchFamily="49" charset="0"/>
              </a:rPr>
              <a:t>Toatl_Jail</a:t>
            </a:r>
            <a:r>
              <a:rPr lang="en-US" sz="2400" b="1" dirty="0">
                <a:latin typeface="Courier New" panose="02070309020205020404" pitchFamily="49" charset="0"/>
              </a:rPr>
              <a:t>, c.AC02_No_of_cases_registered_during_the_year as </a:t>
            </a:r>
            <a:r>
              <a:rPr lang="en-US" sz="2400" b="1" dirty="0" err="1">
                <a:latin typeface="Courier New" panose="02070309020205020404" pitchFamily="49" charset="0"/>
              </a:rPr>
              <a:t>Total_Case</a:t>
            </a:r>
            <a:r>
              <a:rPr lang="en-US" sz="2400" b="1" dirty="0">
                <a:latin typeface="Courier New" panose="02070309020205020404" pitchFamily="49" charset="0"/>
              </a:rPr>
              <a:t> </a:t>
            </a:r>
          </a:p>
          <a:p>
            <a:r>
              <a:rPr lang="en-US" sz="2400" b="1" dirty="0">
                <a:latin typeface="Courier New" panose="02070309020205020404" pitchFamily="49" charset="0"/>
              </a:rPr>
              <a:t>FROM </a:t>
            </a:r>
            <a:r>
              <a:rPr lang="en-US" sz="2400" b="1" dirty="0" err="1">
                <a:latin typeface="Courier New" panose="02070309020205020404" pitchFamily="49" charset="0"/>
              </a:rPr>
              <a:t>Anti_corruption_arrests</a:t>
            </a:r>
            <a:r>
              <a:rPr lang="en-US" sz="2400" b="1" dirty="0">
                <a:latin typeface="Courier New" panose="02070309020205020404" pitchFamily="49" charset="0"/>
              </a:rPr>
              <a:t> a join </a:t>
            </a:r>
            <a:r>
              <a:rPr lang="en-US" sz="2400" b="1" dirty="0" err="1">
                <a:latin typeface="Courier New" panose="02070309020205020404" pitchFamily="49" charset="0"/>
              </a:rPr>
              <a:t>Anti_corruprion_cases</a:t>
            </a:r>
            <a:r>
              <a:rPr lang="en-US" sz="2400" b="1" dirty="0">
                <a:latin typeface="Courier New" panose="02070309020205020404" pitchFamily="49" charset="0"/>
              </a:rPr>
              <a:t> c USING(Area_Name) group by </a:t>
            </a:r>
            <a:r>
              <a:rPr lang="en-US" sz="2400" b="1" dirty="0" err="1">
                <a:latin typeface="Courier New" panose="02070309020205020404" pitchFamily="49" charset="0"/>
              </a:rPr>
              <a:t>a.Area_Name",conn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1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537" y="2085764"/>
            <a:ext cx="10398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ANSWER</a:t>
            </a:r>
            <a:r>
              <a:rPr lang="en-US" b="1" dirty="0"/>
              <a:t> – </a:t>
            </a:r>
          </a:p>
        </p:txBody>
      </p:sp>
      <p:sp>
        <p:nvSpPr>
          <p:cNvPr id="4" name="Rectangle 3"/>
          <p:cNvSpPr/>
          <p:nvPr/>
        </p:nvSpPr>
        <p:spPr>
          <a:xfrm>
            <a:off x="93785" y="333233"/>
            <a:ext cx="11898922" cy="115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state has more number of complaints against police</a:t>
            </a: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569" y="2899576"/>
            <a:ext cx="118051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</a:rPr>
              <a:t>select </a:t>
            </a:r>
            <a:r>
              <a:rPr lang="en-US" sz="3200" b="1" dirty="0" err="1">
                <a:latin typeface="Courier New" panose="02070309020205020404" pitchFamily="49" charset="0"/>
              </a:rPr>
              <a:t>Area_Name,Year,Cases_Registered</a:t>
            </a:r>
            <a:r>
              <a:rPr lang="en-US" sz="3200" b="1" dirty="0">
                <a:latin typeface="Courier New" panose="02070309020205020404" pitchFamily="49" charset="0"/>
              </a:rPr>
              <a:t> from </a:t>
            </a:r>
            <a:r>
              <a:rPr lang="en-US" sz="3200" b="1" dirty="0" err="1">
                <a:latin typeface="Courier New" panose="02070309020205020404" pitchFamily="49" charset="0"/>
              </a:rPr>
              <a:t>Complaints_against_police</a:t>
            </a:r>
            <a:r>
              <a:rPr lang="en-US" sz="3200" b="1" dirty="0">
                <a:latin typeface="Courier New" panose="02070309020205020404" pitchFamily="49" charset="0"/>
              </a:rPr>
              <a:t> GROUP by Area_Name order by </a:t>
            </a:r>
            <a:r>
              <a:rPr lang="en-US" sz="3200" b="1" dirty="0" err="1">
                <a:latin typeface="Courier New" panose="02070309020205020404" pitchFamily="49" charset="0"/>
              </a:rPr>
              <a:t>Cases_Registered</a:t>
            </a:r>
            <a:r>
              <a:rPr lang="en-US" sz="3200" b="1" dirty="0">
                <a:latin typeface="Courier New" panose="02070309020205020404" pitchFamily="49" charset="0"/>
              </a:rPr>
              <a:t> DESC LIMIT 5;</a:t>
            </a:r>
            <a:endParaRPr lang="en-US" sz="3200" b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8224" y="254950"/>
            <a:ext cx="38106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VISUALIZATION</a:t>
            </a:r>
            <a:endParaRPr lang="en-US" sz="4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8" y="1024391"/>
            <a:ext cx="9718431" cy="31138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8223" y="4440088"/>
            <a:ext cx="37169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/>
              <a:t>CONCLUSION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707" y="5146656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by this graph highest case against police is registered in Uttar Pradesh.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9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632" y="368787"/>
            <a:ext cx="9606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9.Which state is the safest for foreigners?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224049" y="1138228"/>
            <a:ext cx="1698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ANSWER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4049" y="1723003"/>
            <a:ext cx="872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("SELECT STATE_UT,TOTALIPCCRIMES FROM District_wise_crimes_committed_IPC_2001_2012 GROUP by STATE_UT order by TOTALIPCCRIMES  ;",conn)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049" y="2668838"/>
            <a:ext cx="2249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9" y="3336740"/>
            <a:ext cx="11496896" cy="3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6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731" y="301841"/>
            <a:ext cx="27778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/>
              <a:t>VISUALIZATION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827"/>
            <a:ext cx="12225141" cy="40306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5205" y="4929253"/>
            <a:ext cx="2141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641" y="5527276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IPC crime record Madhya Pradesh has highest case record and Lakshadweep is lowest 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Lakshadweep is safest for foreigners.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30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348" y="2234096"/>
            <a:ext cx="77672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700"/>
              </a:spcBef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major reason people being kidnapped in each and every state?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Offenders relation to the rape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Juveniles family background, education and economic setup.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crime against children and women?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 group wise murder victim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Crime by place of occurrence.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Anti corruption cases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vs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arrests.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has more number of complaints against police?</a:t>
            </a:r>
          </a:p>
          <a:p>
            <a:pPr fontAlgn="base">
              <a:buFont typeface="+mj-lt"/>
              <a:buAutoNum type="arabicPeriod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state is the safest for foreigners?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0745" y="735206"/>
            <a:ext cx="5777159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QUESTION   </a:t>
            </a:r>
          </a:p>
        </p:txBody>
      </p:sp>
    </p:spTree>
    <p:extLst>
      <p:ext uri="{BB962C8B-B14F-4D97-AF65-F5344CB8AC3E}">
        <p14:creationId xmlns:p14="http://schemas.microsoft.com/office/powerpoint/2010/main" val="62806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72" y="1835950"/>
            <a:ext cx="114575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1.What is the major reason people being kidnapped in each and every state?</a:t>
            </a:r>
          </a:p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ANS.</a:t>
            </a:r>
            <a:r>
              <a:rPr lang="en-US" sz="2800" dirty="0"/>
              <a:t> SELECT * from(select Area_Name,Group_Name,sum(</a:t>
            </a:r>
            <a:r>
              <a:rPr lang="en-US" sz="2800" dirty="0" err="1"/>
              <a:t>Cases_Reported</a:t>
            </a:r>
            <a:r>
              <a:rPr lang="en-US" sz="2800" dirty="0"/>
              <a:t>) as total_case from Specific_purpose_of_kidnapping_and_abduction GROUP by Area_Name, </a:t>
            </a:r>
            <a:r>
              <a:rPr lang="en-US" sz="2800" dirty="0" err="1"/>
              <a:t>Group_Name</a:t>
            </a:r>
            <a:r>
              <a:rPr lang="en-US" sz="2800" dirty="0"/>
              <a:t> order by sum(</a:t>
            </a:r>
            <a:r>
              <a:rPr lang="en-US" sz="2800" dirty="0" err="1"/>
              <a:t>Cases_Reported</a:t>
            </a:r>
            <a:r>
              <a:rPr lang="en-US" sz="2800" dirty="0"/>
              <a:t>) DESC) group by Area_Name order by total_case desc;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337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" y="561860"/>
            <a:ext cx="3592723" cy="694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214128"/>
            <a:ext cx="10170941" cy="46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14" y="365126"/>
            <a:ext cx="11011486" cy="6758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visualization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" y="1041009"/>
            <a:ext cx="11507372" cy="36305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2314" y="5169333"/>
            <a:ext cx="10124049" cy="171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1.We can see by this graph ,highest numbers case of kidnapping in Uttar Pradesh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2.</a:t>
            </a:r>
            <a:r>
              <a:rPr lang="en-IN" b="1" dirty="0"/>
              <a:t>Offenders relation to the rape victim?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ANSWER-SELECT sum(</a:t>
            </a:r>
            <a:r>
              <a:rPr lang="en-US" sz="3600" dirty="0" err="1"/>
              <a:t>No_of_Cases_in_which_offenders_were_Neighbours</a:t>
            </a:r>
            <a:r>
              <a:rPr lang="en-US" sz="3600" dirty="0"/>
              <a:t>) as </a:t>
            </a:r>
            <a:r>
              <a:rPr lang="en-US" sz="3600" dirty="0" err="1"/>
              <a:t>Neighbour,sum</a:t>
            </a:r>
            <a:r>
              <a:rPr lang="en-US" sz="3600" dirty="0"/>
              <a:t>(</a:t>
            </a:r>
            <a:r>
              <a:rPr lang="en-US" sz="3600" dirty="0" err="1"/>
              <a:t>No_of_Cases_in_which_offenders_were_Other_Known_persons</a:t>
            </a:r>
            <a:r>
              <a:rPr lang="en-US" sz="3600" dirty="0"/>
              <a:t>) as </a:t>
            </a:r>
            <a:r>
              <a:rPr lang="en-US" sz="3600" dirty="0" err="1"/>
              <a:t>known,sum</a:t>
            </a:r>
            <a:r>
              <a:rPr lang="en-US" sz="3600" dirty="0"/>
              <a:t>(</a:t>
            </a:r>
            <a:r>
              <a:rPr lang="en-US" sz="3600" dirty="0" err="1"/>
              <a:t>No_of_Cases_in_which_offenders_were_Parentsclose_family_members</a:t>
            </a:r>
            <a:r>
              <a:rPr lang="en-US" sz="3600" dirty="0"/>
              <a:t>) as </a:t>
            </a:r>
            <a:r>
              <a:rPr lang="en-US" sz="3600" dirty="0" err="1"/>
              <a:t>Parentsclose_family_members</a:t>
            </a:r>
            <a:r>
              <a:rPr lang="en-US" sz="3600" dirty="0"/>
              <a:t> ,sum(</a:t>
            </a:r>
            <a:r>
              <a:rPr lang="en-US" sz="3600" dirty="0" err="1"/>
              <a:t>No_of_Cases_in_which_offenders_were_Relatives</a:t>
            </a:r>
            <a:r>
              <a:rPr lang="en-US" sz="3600" dirty="0"/>
              <a:t>) as </a:t>
            </a:r>
            <a:r>
              <a:rPr lang="en-US" sz="3600" dirty="0" err="1"/>
              <a:t>offenders_were_Relatives,sum</a:t>
            </a:r>
            <a:r>
              <a:rPr lang="en-US" sz="3600" dirty="0"/>
              <a:t>(</a:t>
            </a:r>
            <a:r>
              <a:rPr lang="en-US" sz="3600" dirty="0" err="1"/>
              <a:t>No_of_Cases_in_which_offenders_were_known_to_the_Victims</a:t>
            </a:r>
            <a:r>
              <a:rPr lang="en-US" sz="3600" dirty="0"/>
              <a:t>) as known_to_the_Victims from Offenders_known_to_the_victim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579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1322362"/>
            <a:ext cx="11971606" cy="4881489"/>
          </a:xfrm>
        </p:spPr>
      </p:pic>
    </p:spTree>
    <p:extLst>
      <p:ext uri="{BB962C8B-B14F-4D97-AF65-F5344CB8AC3E}">
        <p14:creationId xmlns:p14="http://schemas.microsoft.com/office/powerpoint/2010/main" val="108503443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1CBF2BB6A394E9BAD8C43409F304E" ma:contentTypeVersion="10" ma:contentTypeDescription="Create a new document." ma:contentTypeScope="" ma:versionID="5539021e6239ac0958eaddc2703f9ac4">
  <xsd:schema xmlns:xsd="http://www.w3.org/2001/XMLSchema" xmlns:xs="http://www.w3.org/2001/XMLSchema" xmlns:p="http://schemas.microsoft.com/office/2006/metadata/properties" xmlns:ns2="83e12e1d-63b7-4fa1-aa3b-a6504cbaec75" targetNamespace="http://schemas.microsoft.com/office/2006/metadata/properties" ma:root="true" ma:fieldsID="261677e9866e12123ff770d65229fd50" ns2:_="">
    <xsd:import namespace="83e12e1d-63b7-4fa1-aa3b-a6504cbaec7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12e1d-63b7-4fa1-aa3b-a6504cbaec7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3e12e1d-63b7-4fa1-aa3b-a6504cbaec75" xsi:nil="true"/>
  </documentManagement>
</p:properties>
</file>

<file path=customXml/itemProps1.xml><?xml version="1.0" encoding="utf-8"?>
<ds:datastoreItem xmlns:ds="http://schemas.openxmlformats.org/officeDocument/2006/customXml" ds:itemID="{3550AEE6-C897-4CAC-BE40-1507C2ABC6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88D89-414E-4325-857F-9BFBE4AEC5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e12e1d-63b7-4fa1-aa3b-a6504cbae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797F3-CAC6-46E7-A974-B7776542FCC1}">
  <ds:schemaRefs>
    <ds:schemaRef ds:uri="http://schemas.microsoft.com/office/2006/metadata/properties"/>
    <ds:schemaRef ds:uri="http://schemas.microsoft.com/office/infopath/2007/PartnerControls"/>
    <ds:schemaRef ds:uri="83e12e1d-63b7-4fa1-aa3b-a6504cbaec7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</TotalTime>
  <Words>355</Words>
  <Application>Microsoft Office PowerPoint</Application>
  <PresentationFormat>Widescreen</PresentationFormat>
  <Paragraphs>143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Facet</vt:lpstr>
      <vt:lpstr>Office Theme</vt:lpstr>
      <vt:lpstr>Concourse</vt:lpstr>
      <vt:lpstr>PowerPoint Presentation</vt:lpstr>
      <vt:lpstr>PowerPoint Presentation</vt:lpstr>
      <vt:lpstr>FACTORS AFFECTING CRIME</vt:lpstr>
      <vt:lpstr>PowerPoint Presentation</vt:lpstr>
      <vt:lpstr>PowerPoint Presentation</vt:lpstr>
      <vt:lpstr>RESULT</vt:lpstr>
      <vt:lpstr>visualization</vt:lpstr>
      <vt:lpstr> 2.Offenders relation to the rape victim?</vt:lpstr>
      <vt:lpstr>RESULT</vt:lpstr>
      <vt:lpstr>VISUALIZATION</vt:lpstr>
      <vt:lpstr>3.Juveniles family background, education and economic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4.Which state has more crime against children and women?</vt:lpstr>
      <vt:lpstr>RESULT</vt:lpstr>
      <vt:lpstr>VISUALIZATION</vt:lpstr>
      <vt:lpstr>CRIMES ON CHILDREN</vt:lpstr>
      <vt:lpstr>VISUALIZATION </vt:lpstr>
      <vt:lpstr>CRIME ON WOMEN</vt:lpstr>
      <vt:lpstr>VISUALIZATION</vt:lpstr>
      <vt:lpstr>5.Age group wise murder victim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 Gain</dc:creator>
  <cp:lastModifiedBy>user</cp:lastModifiedBy>
  <cp:revision>53</cp:revision>
  <dcterms:created xsi:type="dcterms:W3CDTF">2022-02-01T16:46:42Z</dcterms:created>
  <dcterms:modified xsi:type="dcterms:W3CDTF">2022-02-15T09:14:09Z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0x0101009D91CBF2BB6A394E9BAD8C43409F304E</vt:lpwstr>
  </property>
</Properties>
</file>