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61" r:id="rId5"/>
    <p:sldId id="262" r:id="rId6"/>
    <p:sldId id="264" r:id="rId7"/>
    <p:sldId id="266" r:id="rId8"/>
    <p:sldId id="267" r:id="rId9"/>
    <p:sldId id="268" r:id="rId10"/>
    <p:sldId id="269" r:id="rId11"/>
    <p:sldId id="270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588BB9-1ECC-9640-8224-140210AF8F8A}" v="521" dt="2020-09-24T06:46:09.516"/>
    <p1510:client id="{5FC4FC18-2A5B-4FBA-AA2D-70997EE58325}" v="656" dt="2020-09-24T08:02:56.0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45"/>
    <p:restoredTop sz="94641"/>
  </p:normalViewPr>
  <p:slideViewPr>
    <p:cSldViewPr snapToGrid="0" snapToObjects="1">
      <p:cViewPr varScale="1">
        <p:scale>
          <a:sx n="86" d="100"/>
          <a:sy n="86" d="100"/>
        </p:scale>
        <p:origin x="84" y="3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91049"/>
            <a:ext cx="7772400" cy="1606378"/>
          </a:xfrm>
        </p:spPr>
        <p:txBody>
          <a:bodyPr anchor="ctr">
            <a:normAutofit/>
          </a:bodyPr>
          <a:lstStyle>
            <a:lvl1pPr algn="ctr">
              <a:defRPr sz="2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456164"/>
            <a:ext cx="6858000" cy="2292295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2C64272-40F6-4248-B69B-2DCF700C18A3}" type="datetime1">
              <a:rPr lang="ko-KR" altLang="en-US" smtClean="0"/>
              <a:t>2020-09-25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F6A7F-1B24-4C75-B6FF-E1590E8EFE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936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800"/>
            </a:lvl1pPr>
            <a:lvl2pPr marL="685800" indent="-228600">
              <a:buFont typeface="Wingdings" panose="05000000000000000000" pitchFamily="2" charset="2"/>
              <a:buChar char="§"/>
              <a:defRPr sz="1400"/>
            </a:lvl2pPr>
            <a:lvl3pPr marL="1143000" indent="-228600">
              <a:buFont typeface="Wingdings" panose="05000000000000000000" pitchFamily="2" charset="2"/>
              <a:buChar char="§"/>
              <a:defRPr sz="1400"/>
            </a:lvl3pPr>
            <a:lvl4pPr marL="1600200" indent="-228600">
              <a:buFont typeface="Wingdings" panose="05000000000000000000" pitchFamily="2" charset="2"/>
              <a:buChar char="§"/>
              <a:defRPr sz="1400"/>
            </a:lvl4pPr>
            <a:lvl5pPr marL="2057400" indent="-228600">
              <a:buFont typeface="Wingdings" panose="05000000000000000000" pitchFamily="2" charset="2"/>
              <a:buChar char="§"/>
              <a:defRPr sz="14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372C30C-97C5-47A2-8F49-3BD2EAB1AD3C}" type="datetime1">
              <a:rPr lang="ko-KR" altLang="en-US" smtClean="0"/>
              <a:t>2020-09-25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F6A7F-1B24-4C75-B6FF-E1590E8EFE0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28650" y="83777"/>
            <a:ext cx="7886700" cy="580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994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1330023"/>
          </a:xfrm>
          <a:prstGeom prst="rect">
            <a:avLst/>
          </a:prstGeom>
        </p:spPr>
        <p:txBody>
          <a:bodyPr anchor="t">
            <a:normAutofit/>
          </a:bodyPr>
          <a:lstStyle>
            <a:lvl1pPr algn="ctr">
              <a:defRPr sz="4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77946" y="3286897"/>
            <a:ext cx="3732642" cy="2802754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1B23A4B-69A7-475D-8EFE-B6D4CDD5753B}" type="datetime1">
              <a:rPr lang="ko-KR" altLang="en-US" smtClean="0"/>
              <a:t>2020-09-25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F6A7F-1B24-4C75-B6FF-E1590E8EFE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521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22E922F-7FCA-432E-98F2-6E5921A1FE06}" type="datetime1">
              <a:rPr lang="ko-KR" altLang="en-US" smtClean="0"/>
              <a:t>2020-09-25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F6A7F-1B24-4C75-B6FF-E1590E8EFE0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83777"/>
            <a:ext cx="7886700" cy="580536"/>
          </a:xfrm>
        </p:spPr>
        <p:txBody>
          <a:bodyPr>
            <a:normAutofit/>
          </a:bodyPr>
          <a:lstStyle>
            <a:lvl1pPr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287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914400"/>
            <a:ext cx="3886200" cy="526256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914400"/>
            <a:ext cx="3886200" cy="526256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AD5AEF8-5E8B-4866-B7A6-166D2ED3B4A2}" type="datetime1">
              <a:rPr lang="ko-KR" altLang="en-US" smtClean="0"/>
              <a:t>2020-09-25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F6A7F-1B24-4C75-B6FF-E1590E8EFE0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673600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857251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779373"/>
            <a:ext cx="3868340" cy="441029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857251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779373"/>
            <a:ext cx="3887391" cy="441029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2E64985-9608-4606-B241-ADD7BF5C20EB}" type="datetime1">
              <a:rPr lang="ko-KR" altLang="en-US" smtClean="0"/>
              <a:t>2020-09-25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F6A7F-1B24-4C75-B6FF-E1590E8EFE0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제목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83331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987426"/>
            <a:ext cx="2949178" cy="488156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38E7CEF-7256-4DC5-8C22-7DB681EE3D02}" type="datetime1">
              <a:rPr lang="ko-KR" altLang="en-US" smtClean="0"/>
              <a:t>2020-09-25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F6A7F-1B24-4C75-B6FF-E1590E8EFE0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23414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987426"/>
            <a:ext cx="2949178" cy="488156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C209B68-EA5C-4BEB-8A99-A6BC6EC70CDC}" type="datetime1">
              <a:rPr lang="ko-KR" altLang="en-US" smtClean="0"/>
              <a:t>2020-09-25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F6A7F-1B24-4C75-B6FF-E1590E8EFE0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043385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DBF68F4-18E3-4F45-B3EF-EA44564C2AAF}" type="datetime1">
              <a:rPr lang="ko-KR" altLang="en-US" smtClean="0"/>
              <a:t>2020-09-25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F6A7F-1B24-4C75-B6FF-E1590E8EFE0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253550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908300"/>
            <a:ext cx="7886700" cy="5268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62937" y="6490888"/>
            <a:ext cx="715120" cy="2570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F6A7F-1B24-4C75-B6FF-E1590E8EFE0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628650" y="83777"/>
            <a:ext cx="7886700" cy="580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252000" y="695067"/>
            <a:ext cx="8640000" cy="72000"/>
            <a:chOff x="257908" y="765541"/>
            <a:chExt cx="8640000" cy="72000"/>
          </a:xfrm>
        </p:grpSpPr>
        <p:sp>
          <p:nvSpPr>
            <p:cNvPr id="10" name="직사각형 9"/>
            <p:cNvSpPr/>
            <p:nvPr/>
          </p:nvSpPr>
          <p:spPr>
            <a:xfrm>
              <a:off x="257908" y="765541"/>
              <a:ext cx="1080000" cy="72000"/>
            </a:xfrm>
            <a:prstGeom prst="rect">
              <a:avLst/>
            </a:prstGeom>
            <a:solidFill>
              <a:srgbClr val="0467B3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none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337908" y="765541"/>
              <a:ext cx="1080000" cy="72000"/>
            </a:xfrm>
            <a:prstGeom prst="rect">
              <a:avLst/>
            </a:prstGeom>
            <a:solidFill>
              <a:srgbClr val="41525D"/>
            </a:solidFill>
            <a:ln>
              <a:solidFill>
                <a:srgbClr val="41525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none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417908" y="765541"/>
              <a:ext cx="6480000" cy="72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CAF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none"/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4012" y="0"/>
            <a:ext cx="1598751" cy="66431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23402" y="6470955"/>
            <a:ext cx="2417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i="0" dirty="0"/>
              <a:t>정밀제어시스템연구실</a:t>
            </a:r>
          </a:p>
        </p:txBody>
      </p:sp>
    </p:spTree>
    <p:extLst>
      <p:ext uri="{BB962C8B-B14F-4D97-AF65-F5344CB8AC3E}">
        <p14:creationId xmlns:p14="http://schemas.microsoft.com/office/powerpoint/2010/main" val="132393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kr.mathworks.com/learn/tutorials/matlab-onramp.html" TargetMode="External"/><Relationship Id="rId2" Type="http://schemas.openxmlformats.org/officeDocument/2006/relationships/hyperlink" Target="https://kr.mathworks.com/academia/tah-portal/yonsei-university-31235883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kr.mathworks.com/products/control.html" TargetMode="External"/><Relationship Id="rId4" Type="http://schemas.openxmlformats.org/officeDocument/2006/relationships/hyperlink" Target="https://kr.mathworks.com/learn/tutorials/simulink-onramp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kr.mathworks.com/academia/tah-portal/yonsei-university-31235883.html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FA9AAC-C1AF-8A49-9739-20B5BE95E9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/>
              <a:t>기계시스템제어 </a:t>
            </a:r>
            <a:r>
              <a:rPr kumimoji="1" lang="en-US" altLang="ko-KR" dirty="0"/>
              <a:t>MATLAB Tutorial</a:t>
            </a:r>
            <a:endParaRPr kumimoji="1"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1E1566-8054-2841-AB05-CCEC6187CB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F3A411-5C79-414D-9A52-EA37220FE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F6A7F-1B24-4C75-B6FF-E1590E8EFE0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728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내 계정에서 다운로드 버튼 클릭</a:t>
            </a:r>
            <a:endParaRPr lang="ko-KR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F6A7F-1B24-4C75-B6FF-E1590E8EFE05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Matlab </a:t>
            </a:r>
            <a:r>
              <a:rPr lang="ko-KR" altLang="en-US" dirty="0"/>
              <a:t>설치 </a:t>
            </a:r>
            <a:r>
              <a:rPr lang="en-US" altLang="ko-KR" dirty="0"/>
              <a:t>(Detail)</a:t>
            </a:r>
            <a:endParaRPr lang="ko-KR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575" y="1750076"/>
            <a:ext cx="7308850" cy="3585111"/>
          </a:xfrm>
          <a:prstGeom prst="rect">
            <a:avLst/>
          </a:prstGeom>
        </p:spPr>
      </p:pic>
      <p:sp>
        <p:nvSpPr>
          <p:cNvPr id="7" name="Frame 6"/>
          <p:cNvSpPr/>
          <p:nvPr/>
        </p:nvSpPr>
        <p:spPr>
          <a:xfrm>
            <a:off x="5650261" y="2380343"/>
            <a:ext cx="431225" cy="337545"/>
          </a:xfrm>
          <a:prstGeom prst="frame">
            <a:avLst>
              <a:gd name="adj1" fmla="val 683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9276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Matlab, Simulink, Control System Toolbox</a:t>
            </a:r>
            <a:r>
              <a:rPr lang="ko-KR" altLang="en-US" dirty="0" smtClean="0"/>
              <a:t>는 꼭 체크하여 설치 진행</a:t>
            </a:r>
            <a:endParaRPr lang="ko-KR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F6A7F-1B24-4C75-B6FF-E1590E8EFE05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Matlab </a:t>
            </a:r>
            <a:r>
              <a:rPr lang="ko-KR" altLang="en-US" dirty="0"/>
              <a:t>설치 </a:t>
            </a:r>
            <a:r>
              <a:rPr lang="en-US" altLang="ko-KR" dirty="0"/>
              <a:t>(Detail)</a:t>
            </a:r>
            <a:endParaRPr lang="ko-KR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469" y="1429769"/>
            <a:ext cx="7077062" cy="4225724"/>
          </a:xfrm>
          <a:prstGeom prst="rect">
            <a:avLst/>
          </a:prstGeom>
        </p:spPr>
      </p:pic>
      <p:sp>
        <p:nvSpPr>
          <p:cNvPr id="6" name="Frame 5"/>
          <p:cNvSpPr/>
          <p:nvPr/>
        </p:nvSpPr>
        <p:spPr>
          <a:xfrm>
            <a:off x="1212076" y="2352024"/>
            <a:ext cx="4530802" cy="201606"/>
          </a:xfrm>
          <a:prstGeom prst="frame">
            <a:avLst>
              <a:gd name="adj1" fmla="val 683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Frame 6"/>
          <p:cNvSpPr/>
          <p:nvPr/>
        </p:nvSpPr>
        <p:spPr>
          <a:xfrm>
            <a:off x="1212076" y="2519391"/>
            <a:ext cx="4530802" cy="201606"/>
          </a:xfrm>
          <a:prstGeom prst="frame">
            <a:avLst>
              <a:gd name="adj1" fmla="val 683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Frame 7"/>
          <p:cNvSpPr/>
          <p:nvPr/>
        </p:nvSpPr>
        <p:spPr>
          <a:xfrm>
            <a:off x="1189774" y="3639718"/>
            <a:ext cx="4530802" cy="201606"/>
          </a:xfrm>
          <a:prstGeom prst="frame">
            <a:avLst>
              <a:gd name="adj1" fmla="val 683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8650" y="5743217"/>
            <a:ext cx="49288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*</a:t>
            </a:r>
            <a:r>
              <a:rPr lang="ko-KR" altLang="en-US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필요 시 아래 설치 튜토리얼 참고</a:t>
            </a:r>
            <a:endParaRPr lang="en-US" altLang="ko-KR" sz="12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en-US" altLang="ko-KR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https</a:t>
            </a: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://kr.mathworks.com/videos/how-to-install-matlab-1525083586145.html</a:t>
            </a:r>
            <a:r>
              <a:rPr lang="ko-KR" altLang="en-US" sz="1200" dirty="0"/>
              <a:t/>
            </a:r>
            <a:br>
              <a:rPr lang="ko-KR" altLang="en-US" sz="1200" dirty="0"/>
            </a:b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89291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45E5FE6-6682-D74E-8CFF-3B4067B32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ko-Kore-KR" dirty="0" err="1"/>
              <a:t>Matlab</a:t>
            </a:r>
            <a:r>
              <a:rPr kumimoji="1" lang="en" altLang="ko-Kore-KR" dirty="0"/>
              <a:t> Download</a:t>
            </a:r>
            <a:r>
              <a:rPr kumimoji="1" lang="ko-KR" altLang="en-US" dirty="0"/>
              <a:t> </a:t>
            </a:r>
            <a:r>
              <a:rPr kumimoji="1" lang="en-US" altLang="ko-KR" dirty="0"/>
              <a:t>(</a:t>
            </a:r>
            <a:r>
              <a:rPr kumimoji="1" lang="ko-KR" altLang="en-US" dirty="0"/>
              <a:t>학교 메일 계정</a:t>
            </a:r>
            <a:r>
              <a:rPr kumimoji="1" lang="en-US" altLang="ko-KR" dirty="0"/>
              <a:t>)</a:t>
            </a:r>
            <a:endParaRPr kumimoji="1" lang="en" altLang="ko-Kore-KR" dirty="0"/>
          </a:p>
          <a:p>
            <a:pPr lvl="1"/>
            <a:r>
              <a:rPr kumimoji="1" lang="en" altLang="ko-Kore-KR" dirty="0">
                <a:hlinkClick r:id="rId2"/>
              </a:rPr>
              <a:t>https://</a:t>
            </a:r>
            <a:r>
              <a:rPr kumimoji="1" lang="en" altLang="ko-Kore-KR" dirty="0" smtClean="0">
                <a:hlinkClick r:id="rId2"/>
              </a:rPr>
              <a:t>kr.mathworks.com/academia/tah-portal/yonsei-university-31235883.html</a:t>
            </a:r>
            <a:endParaRPr kumimoji="1" lang="en" altLang="ko-Kore-KR" dirty="0"/>
          </a:p>
          <a:p>
            <a:endParaRPr kumimoji="1" lang="en" altLang="ko-Kore-KR" dirty="0"/>
          </a:p>
          <a:p>
            <a:r>
              <a:rPr kumimoji="1" lang="en" altLang="ko-Kore-KR" dirty="0" err="1"/>
              <a:t>Matlab</a:t>
            </a:r>
            <a:r>
              <a:rPr kumimoji="1" lang="en" altLang="ko-Kore-KR" dirty="0"/>
              <a:t> Tutorial</a:t>
            </a:r>
          </a:p>
          <a:p>
            <a:pPr lvl="1"/>
            <a:r>
              <a:rPr kumimoji="1" lang="en" altLang="ko-Kore-KR" dirty="0">
                <a:hlinkClick r:id="rId3"/>
              </a:rPr>
              <a:t>https://</a:t>
            </a:r>
            <a:r>
              <a:rPr kumimoji="1" lang="en" altLang="ko-Kore-KR" dirty="0" smtClean="0">
                <a:hlinkClick r:id="rId3"/>
              </a:rPr>
              <a:t>kr.mathworks.com/learn/tutorials/matlab-onramp.html</a:t>
            </a:r>
            <a:endParaRPr kumimoji="1" lang="en" altLang="ko-Kore-KR" dirty="0"/>
          </a:p>
          <a:p>
            <a:endParaRPr kumimoji="1" lang="en" altLang="ko-Kore-KR" dirty="0"/>
          </a:p>
          <a:p>
            <a:r>
              <a:rPr kumimoji="1" lang="en" altLang="ko-Kore-KR" dirty="0"/>
              <a:t>Simulink Tutorial</a:t>
            </a:r>
          </a:p>
          <a:p>
            <a:pPr lvl="1"/>
            <a:r>
              <a:rPr kumimoji="1" lang="en" altLang="ko-Kore-KR" dirty="0">
                <a:hlinkClick r:id="rId4"/>
              </a:rPr>
              <a:t>https://</a:t>
            </a:r>
            <a:r>
              <a:rPr kumimoji="1" lang="en" altLang="ko-Kore-KR" dirty="0" smtClean="0">
                <a:hlinkClick r:id="rId4"/>
              </a:rPr>
              <a:t>kr.mathworks.com/learn/tutorials/simulink-onramp.html</a:t>
            </a:r>
            <a:endParaRPr kumimoji="1" lang="en" altLang="ko-Kore-KR" dirty="0"/>
          </a:p>
          <a:p>
            <a:endParaRPr kumimoji="1" lang="en" altLang="ko-Kore-KR" dirty="0"/>
          </a:p>
          <a:p>
            <a:r>
              <a:rPr kumimoji="1" lang="en" altLang="ko-Kore-KR" dirty="0"/>
              <a:t>Control system toolbox</a:t>
            </a:r>
          </a:p>
          <a:p>
            <a:pPr lvl="1"/>
            <a:r>
              <a:rPr kumimoji="1" lang="en" altLang="ko-Kore-KR" dirty="0">
                <a:hlinkClick r:id="rId5"/>
              </a:rPr>
              <a:t>https://</a:t>
            </a:r>
            <a:r>
              <a:rPr kumimoji="1" lang="en" altLang="ko-Kore-KR" dirty="0" smtClean="0">
                <a:hlinkClick r:id="rId5"/>
              </a:rPr>
              <a:t>kr.mathworks.com/products/control.html</a:t>
            </a:r>
            <a:endParaRPr kumimoji="1" lang="en" altLang="ko-Kore-KR" dirty="0" smtClean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0FDF114-48E6-E149-92EC-2E31A6978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F6A7F-1B24-4C75-B6FF-E1590E8EFE05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88E85ADB-FD03-5E44-AC93-48115C4D4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MATLAB </a:t>
            </a:r>
            <a:r>
              <a:rPr kumimoji="1" lang="ko-KR" altLang="en-US" dirty="0"/>
              <a:t>설치 및 참고 사이트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01537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624D842-29B8-E64E-96C0-0D345FD72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선형 시스템 </a:t>
            </a:r>
            <a:r>
              <a:rPr kumimoji="1" lang="en-US" altLang="ko-KR" dirty="0"/>
              <a:t>(Linear</a:t>
            </a:r>
            <a:r>
              <a:rPr kumimoji="1" lang="ko-KR" altLang="en-US" dirty="0"/>
              <a:t> </a:t>
            </a:r>
            <a:r>
              <a:rPr kumimoji="1" lang="en-US" altLang="ko-KR" dirty="0"/>
              <a:t>System)</a:t>
            </a:r>
          </a:p>
          <a:p>
            <a:pPr lvl="1"/>
            <a:r>
              <a:rPr kumimoji="1" lang="en-US" altLang="ko-Kore-KR" dirty="0" err="1"/>
              <a:t>tf</a:t>
            </a:r>
            <a:r>
              <a:rPr kumimoji="1" lang="en-US" altLang="ko-Kore-KR" dirty="0"/>
              <a:t> (transfer function)</a:t>
            </a:r>
          </a:p>
          <a:p>
            <a:pPr lvl="2"/>
            <a:r>
              <a:rPr kumimoji="1" lang="en-US" altLang="ko-Kore-KR" dirty="0"/>
              <a:t>sys = </a:t>
            </a:r>
            <a:r>
              <a:rPr kumimoji="1" lang="en-US" altLang="ko-Kore-KR" dirty="0" err="1"/>
              <a:t>tf</a:t>
            </a:r>
            <a:r>
              <a:rPr kumimoji="1" lang="en-US" altLang="ko-Kore-KR" dirty="0"/>
              <a:t>(numerator, denominator)</a:t>
            </a:r>
          </a:p>
          <a:p>
            <a:pPr lvl="1"/>
            <a:endParaRPr kumimoji="1" lang="en-US" altLang="ko-Kore-KR" dirty="0"/>
          </a:p>
          <a:p>
            <a:pPr lvl="1"/>
            <a:r>
              <a:rPr kumimoji="1" lang="en-US" altLang="ko-Kore-KR" dirty="0" err="1"/>
              <a:t>zpk</a:t>
            </a:r>
            <a:endParaRPr kumimoji="1" lang="en-US" altLang="ko-Kore-KR" dirty="0"/>
          </a:p>
          <a:p>
            <a:pPr lvl="2"/>
            <a:r>
              <a:rPr kumimoji="1" lang="en-US" altLang="ko-Kore-KR" dirty="0"/>
              <a:t>sys = </a:t>
            </a:r>
            <a:r>
              <a:rPr kumimoji="1" lang="en-US" altLang="ko-Kore-KR" dirty="0" err="1"/>
              <a:t>zpk</a:t>
            </a:r>
            <a:r>
              <a:rPr kumimoji="1" lang="en-US" altLang="ko-Kore-KR" dirty="0"/>
              <a:t>(Zero, Pole, Gain)</a:t>
            </a:r>
          </a:p>
          <a:p>
            <a:pPr lvl="1"/>
            <a:endParaRPr kumimoji="1" lang="en-US" altLang="ko-Kore-KR" dirty="0"/>
          </a:p>
          <a:p>
            <a:pPr lvl="1"/>
            <a:r>
              <a:rPr kumimoji="1" lang="en-US" altLang="ko-Kore-KR" dirty="0"/>
              <a:t>Series connection (multiplier)</a:t>
            </a:r>
          </a:p>
          <a:p>
            <a:pPr lvl="2"/>
            <a:r>
              <a:rPr kumimoji="1" lang="en-US" altLang="ko-Kore-KR" dirty="0"/>
              <a:t>sys = </a:t>
            </a:r>
            <a:r>
              <a:rPr kumimoji="1" lang="en-US" altLang="ko-Kore-KR" dirty="0" smtClean="0"/>
              <a:t>sys1*sys2</a:t>
            </a:r>
          </a:p>
          <a:p>
            <a:pPr lvl="2"/>
            <a:r>
              <a:rPr kumimoji="1" lang="en-US" altLang="ko-Kore-KR" dirty="0" smtClean="0"/>
              <a:t>sys = series(sys1,sys2)</a:t>
            </a:r>
            <a:endParaRPr kumimoji="1" lang="en-US" altLang="ko-Kore-KR" dirty="0" smtClean="0"/>
          </a:p>
          <a:p>
            <a:pPr lvl="1"/>
            <a:endParaRPr kumimoji="1" lang="en-US" altLang="ko-Kore-KR" dirty="0"/>
          </a:p>
          <a:p>
            <a:pPr lvl="1"/>
            <a:endParaRPr kumimoji="1" lang="en-US" altLang="ko-Kore-KR" dirty="0" smtClean="0"/>
          </a:p>
          <a:p>
            <a:pPr lvl="1"/>
            <a:endParaRPr kumimoji="1" lang="en-US" altLang="ko-Kore-KR" dirty="0"/>
          </a:p>
          <a:p>
            <a:pPr lvl="1"/>
            <a:r>
              <a:rPr kumimoji="1" lang="en-US" altLang="ko-Kore-KR" dirty="0"/>
              <a:t>feedback</a:t>
            </a:r>
          </a:p>
          <a:p>
            <a:pPr lvl="2"/>
            <a:r>
              <a:rPr kumimoji="1" lang="en-US" altLang="ko-Kore-KR" dirty="0"/>
              <a:t>sys = feedback(sys1,sys2)</a:t>
            </a:r>
            <a:endParaRPr kumimoji="1" lang="ko-Kore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E874104-7F44-824B-8340-55321971E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F6A7F-1B24-4C75-B6FF-E1590E8EFE05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89B4557E-9778-624D-92CD-51F09C633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MATLAB Command</a:t>
            </a:r>
            <a:endParaRPr kumimoji="1" lang="ko-Kore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4705726" y="1332570"/>
                <a:ext cx="3720057" cy="5695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𝑠𝑦𝑠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1=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+6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+5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+1)(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+5)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5726" y="1332570"/>
                <a:ext cx="3720057" cy="5695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4705726" y="2146137"/>
                <a:ext cx="2272930" cy="5695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𝑠𝑦𝑠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2=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+2)(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+4)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5726" y="2146137"/>
                <a:ext cx="2272930" cy="5695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5726" y="4159826"/>
            <a:ext cx="3753374" cy="13432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5726" y="2775318"/>
            <a:ext cx="3953427" cy="131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439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624D842-29B8-E64E-96C0-0D345FD72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Transient Response</a:t>
            </a:r>
          </a:p>
          <a:p>
            <a:pPr lvl="1"/>
            <a:r>
              <a:rPr kumimoji="1" lang="en-US" altLang="ko-Kore-KR" dirty="0"/>
              <a:t>impulse (impulse response)</a:t>
            </a:r>
          </a:p>
          <a:p>
            <a:pPr lvl="2"/>
            <a:r>
              <a:rPr kumimoji="1" lang="en-US" altLang="ko-Kore-KR" dirty="0"/>
              <a:t>impulse(sys)</a:t>
            </a:r>
          </a:p>
          <a:p>
            <a:pPr lvl="2"/>
            <a:r>
              <a:rPr kumimoji="1" lang="en-US" altLang="ko-Kore-KR" dirty="0"/>
              <a:t>[</a:t>
            </a:r>
            <a:r>
              <a:rPr kumimoji="1" lang="en-US" altLang="ko-Kore-KR" dirty="0" err="1"/>
              <a:t>y,t</a:t>
            </a:r>
            <a:r>
              <a:rPr kumimoji="1" lang="en-US" altLang="ko-Kore-KR" dirty="0"/>
              <a:t>] = impulse(sys)</a:t>
            </a:r>
          </a:p>
          <a:p>
            <a:pPr lvl="1"/>
            <a:endParaRPr kumimoji="1" lang="en-US" altLang="ko-Kore-KR" dirty="0"/>
          </a:p>
          <a:p>
            <a:pPr lvl="1"/>
            <a:r>
              <a:rPr kumimoji="1" lang="en-US" altLang="ko-Kore-KR" dirty="0"/>
              <a:t>step (step response)</a:t>
            </a:r>
          </a:p>
          <a:p>
            <a:pPr lvl="2"/>
            <a:r>
              <a:rPr kumimoji="1" lang="en-US" altLang="ko-Kore-KR" dirty="0"/>
              <a:t>step(sys)</a:t>
            </a:r>
          </a:p>
          <a:p>
            <a:pPr lvl="2"/>
            <a:r>
              <a:rPr kumimoji="1" lang="en-US" altLang="ko-Kore-KR" dirty="0"/>
              <a:t>[</a:t>
            </a:r>
            <a:r>
              <a:rPr kumimoji="1" lang="en-US" altLang="ko-Kore-KR" dirty="0" err="1"/>
              <a:t>y,t</a:t>
            </a:r>
            <a:r>
              <a:rPr kumimoji="1" lang="en-US" altLang="ko-Kore-KR" dirty="0"/>
              <a:t>] = step(sys)</a:t>
            </a:r>
          </a:p>
          <a:p>
            <a:pPr lvl="2"/>
            <a:endParaRPr kumimoji="1" lang="en-US" altLang="ko-Kore-KR" dirty="0"/>
          </a:p>
          <a:p>
            <a:pPr lvl="1"/>
            <a:r>
              <a:rPr kumimoji="1" lang="en-US" altLang="ko-Kore-KR" dirty="0" err="1"/>
              <a:t>stepinfo</a:t>
            </a:r>
            <a:r>
              <a:rPr kumimoji="1" lang="en-US" altLang="ko-Kore-KR" dirty="0"/>
              <a:t> (step response analysis)</a:t>
            </a:r>
          </a:p>
          <a:p>
            <a:pPr lvl="2"/>
            <a:r>
              <a:rPr kumimoji="1" lang="en-US" altLang="ko-Kore-KR" dirty="0"/>
              <a:t>S = </a:t>
            </a:r>
            <a:r>
              <a:rPr kumimoji="1" lang="en-US" altLang="ko-Kore-KR" dirty="0" err="1"/>
              <a:t>stepinfo</a:t>
            </a:r>
            <a:r>
              <a:rPr kumimoji="1" lang="en-US" altLang="ko-Kore-KR" dirty="0"/>
              <a:t>(sys)</a:t>
            </a:r>
          </a:p>
          <a:p>
            <a:endParaRPr kumimoji="1" lang="en-US" altLang="ko-Kore-KR" dirty="0"/>
          </a:p>
          <a:p>
            <a:r>
              <a:rPr kumimoji="1" lang="en-US" altLang="ko-Kore-KR" dirty="0"/>
              <a:t>Frequency Response</a:t>
            </a:r>
          </a:p>
          <a:p>
            <a:pPr lvl="1"/>
            <a:r>
              <a:rPr kumimoji="1" lang="en-US" altLang="ko-KR" dirty="0"/>
              <a:t>bode (bode plot)</a:t>
            </a:r>
          </a:p>
          <a:p>
            <a:pPr lvl="2"/>
            <a:r>
              <a:rPr kumimoji="1" lang="en-US" altLang="ko-Kore-KR" dirty="0"/>
              <a:t>bode(sys)</a:t>
            </a:r>
          </a:p>
          <a:p>
            <a:pPr lvl="2"/>
            <a:r>
              <a:rPr kumimoji="1" lang="en-US" altLang="ko-Kore-KR" dirty="0"/>
              <a:t>[</a:t>
            </a:r>
            <a:r>
              <a:rPr kumimoji="1" lang="en-US" altLang="ko-Kore-KR" dirty="0" err="1"/>
              <a:t>mag,phase,wout</a:t>
            </a:r>
            <a:r>
              <a:rPr kumimoji="1" lang="en-US" altLang="ko-Kore-KR" dirty="0"/>
              <a:t>] = bode(sys)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E874104-7F44-824B-8340-55321971E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F6A7F-1B24-4C75-B6FF-E1590E8EFE05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89B4557E-9778-624D-92CD-51F09C633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MATLAB Command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77824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624D842-29B8-E64E-96C0-0D345FD72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Stability</a:t>
            </a:r>
          </a:p>
          <a:p>
            <a:pPr lvl="1"/>
            <a:r>
              <a:rPr kumimoji="1" lang="en-US" altLang="ko-Kore-KR" dirty="0"/>
              <a:t>pole</a:t>
            </a:r>
          </a:p>
          <a:p>
            <a:pPr lvl="2"/>
            <a:r>
              <a:rPr kumimoji="1" lang="en-US" altLang="ko-Kore-KR" dirty="0"/>
              <a:t>P = pole(sys)</a:t>
            </a:r>
          </a:p>
          <a:p>
            <a:pPr lvl="1"/>
            <a:endParaRPr kumimoji="1" lang="en-US" altLang="ko-Kore-KR" dirty="0"/>
          </a:p>
          <a:p>
            <a:pPr lvl="1"/>
            <a:r>
              <a:rPr kumimoji="1" lang="en-US" altLang="ko-Kore-KR" dirty="0"/>
              <a:t>zero</a:t>
            </a:r>
          </a:p>
          <a:p>
            <a:pPr lvl="2"/>
            <a:r>
              <a:rPr kumimoji="1" lang="en-US" altLang="ko-Kore-KR" dirty="0"/>
              <a:t>Z = zero(sys)</a:t>
            </a:r>
          </a:p>
          <a:p>
            <a:pPr lvl="1"/>
            <a:endParaRPr kumimoji="1" lang="en-US" altLang="ko-Kore-KR" dirty="0"/>
          </a:p>
          <a:p>
            <a:pPr lvl="1"/>
            <a:r>
              <a:rPr kumimoji="1" lang="en-US" altLang="ko-Kore-KR" dirty="0" err="1"/>
              <a:t>pzplot</a:t>
            </a:r>
            <a:endParaRPr kumimoji="1" lang="en-US" altLang="ko-Kore-KR" dirty="0"/>
          </a:p>
          <a:p>
            <a:pPr lvl="2"/>
            <a:r>
              <a:rPr kumimoji="1" lang="en-US" altLang="ko-Kore-KR" dirty="0" err="1"/>
              <a:t>pzplot</a:t>
            </a:r>
            <a:r>
              <a:rPr kumimoji="1" lang="en-US" altLang="ko-Kore-KR" dirty="0"/>
              <a:t>(sys)</a:t>
            </a:r>
          </a:p>
          <a:p>
            <a:pPr lvl="1"/>
            <a:endParaRPr kumimoji="1" lang="en-US" altLang="ko-Kore-KR" dirty="0"/>
          </a:p>
          <a:p>
            <a:pPr lvl="1"/>
            <a:r>
              <a:rPr kumimoji="1" lang="en-US" altLang="ko-Kore-KR" dirty="0" err="1"/>
              <a:t>rlocus</a:t>
            </a:r>
            <a:endParaRPr kumimoji="1" lang="en-US" altLang="ko-Kore-KR" dirty="0"/>
          </a:p>
          <a:p>
            <a:pPr lvl="2"/>
            <a:r>
              <a:rPr kumimoji="1" lang="en-US" altLang="ko-Kore-KR" dirty="0" err="1"/>
              <a:t>rlocus</a:t>
            </a:r>
            <a:r>
              <a:rPr kumimoji="1" lang="en-US" altLang="ko-Kore-KR" dirty="0"/>
              <a:t>(sys)</a:t>
            </a:r>
          </a:p>
          <a:p>
            <a:endParaRPr kumimoji="1" lang="en-US" altLang="ko-Kore-KR" dirty="0"/>
          </a:p>
          <a:p>
            <a:r>
              <a:rPr kumimoji="1" lang="en-US" altLang="ko-Kore-KR" dirty="0"/>
              <a:t>PID Control</a:t>
            </a:r>
          </a:p>
          <a:p>
            <a:pPr lvl="1"/>
            <a:r>
              <a:rPr kumimoji="1" lang="en-US" altLang="ko-Kore-KR" dirty="0" err="1"/>
              <a:t>pid</a:t>
            </a:r>
            <a:endParaRPr kumimoji="1" lang="en-US" altLang="ko-Kore-KR" dirty="0"/>
          </a:p>
          <a:p>
            <a:pPr lvl="2"/>
            <a:r>
              <a:rPr kumimoji="1" lang="en-US" altLang="ko-Kore-KR" dirty="0"/>
              <a:t>C = </a:t>
            </a:r>
            <a:r>
              <a:rPr kumimoji="1" lang="en-US" altLang="ko-Kore-KR" dirty="0" err="1"/>
              <a:t>pid</a:t>
            </a:r>
            <a:r>
              <a:rPr kumimoji="1" lang="en-US" altLang="ko-Kore-KR" dirty="0"/>
              <a:t>(</a:t>
            </a:r>
            <a:r>
              <a:rPr kumimoji="1" lang="en-US" altLang="ko-Kore-KR" dirty="0" err="1"/>
              <a:t>Kp</a:t>
            </a:r>
            <a:r>
              <a:rPr kumimoji="1" lang="en-US" altLang="ko-Kore-KR" dirty="0"/>
              <a:t>, Ki, </a:t>
            </a:r>
            <a:r>
              <a:rPr kumimoji="1" lang="en-US" altLang="ko-Kore-KR" dirty="0" err="1"/>
              <a:t>Kd</a:t>
            </a:r>
            <a:r>
              <a:rPr kumimoji="1" lang="en-US" altLang="ko-Kore-KR" dirty="0"/>
              <a:t>)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E874104-7F44-824B-8340-55321971E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F6A7F-1B24-4C75-B6FF-E1590E8EFE05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89B4557E-9778-624D-92CD-51F09C633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MATLAB Command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08624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E874104-7F44-824B-8340-55321971E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F6A7F-1B24-4C75-B6FF-E1590E8EFE05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89B4557E-9778-624D-92CD-51F09C633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/>
              <a:t>Simulink</a:t>
            </a:r>
            <a:endParaRPr kumimoji="1" lang="ko-Kore-K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30E2EF-33F4-49F1-A498-D4D6B909E842}"/>
              </a:ext>
            </a:extLst>
          </p:cNvPr>
          <p:cNvSpPr txBox="1"/>
          <p:nvPr/>
        </p:nvSpPr>
        <p:spPr>
          <a:xfrm>
            <a:off x="1496592" y="3241222"/>
            <a:ext cx="77564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/>
              <a:t>Block</a:t>
            </a:r>
            <a:endParaRPr lang="ko-KR" altLang="en-US"/>
          </a:p>
        </p:txBody>
      </p:sp>
      <p:pic>
        <p:nvPicPr>
          <p:cNvPr id="9" name="그림 9">
            <a:extLst>
              <a:ext uri="{FF2B5EF4-FFF2-40B4-BE49-F238E27FC236}">
                <a16:creationId xmlns:a16="http://schemas.microsoft.com/office/drawing/2014/main" id="{84C4D03D-F83D-4299-8A8D-3B3E07AF8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130" y="1427514"/>
            <a:ext cx="2743200" cy="1887571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4EC6365A-A8FF-4CE9-83F8-0425E33B14A5}"/>
              </a:ext>
            </a:extLst>
          </p:cNvPr>
          <p:cNvGrpSpPr/>
          <p:nvPr/>
        </p:nvGrpSpPr>
        <p:grpSpPr>
          <a:xfrm>
            <a:off x="1025912" y="4451767"/>
            <a:ext cx="1291821" cy="1062771"/>
            <a:chOff x="4356077" y="2711677"/>
            <a:chExt cx="1291821" cy="1062771"/>
          </a:xfrm>
        </p:grpSpPr>
        <p:pic>
          <p:nvPicPr>
            <p:cNvPr id="10" name="그림 10" descr="시계이(가) 표시된 사진&#10;&#10;자동 생성된 설명">
              <a:extLst>
                <a:ext uri="{FF2B5EF4-FFF2-40B4-BE49-F238E27FC236}">
                  <a16:creationId xmlns:a16="http://schemas.microsoft.com/office/drawing/2014/main" id="{2B12B2E4-DDD6-4951-9A2E-62D3303EBA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8911" r="35153"/>
            <a:stretch/>
          </p:blipFill>
          <p:spPr>
            <a:xfrm>
              <a:off x="4356077" y="2711677"/>
              <a:ext cx="1260088" cy="684019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0F84E3E-0C3D-4F0A-AFBA-128B42FE23F0}"/>
                </a:ext>
              </a:extLst>
            </p:cNvPr>
            <p:cNvSpPr txBox="1"/>
            <p:nvPr/>
          </p:nvSpPr>
          <p:spPr>
            <a:xfrm>
              <a:off x="4769892" y="3405116"/>
              <a:ext cx="878006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ko-KR">
                  <a:ea typeface="맑은 고딕"/>
                </a:rPr>
                <a:t>Signal</a:t>
              </a:r>
              <a:endParaRPr lang="ko-KR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CE00CD5F-A058-4135-8E61-FF056F1F2C41}"/>
              </a:ext>
            </a:extLst>
          </p:cNvPr>
          <p:cNvGrpSpPr/>
          <p:nvPr/>
        </p:nvGrpSpPr>
        <p:grpSpPr>
          <a:xfrm>
            <a:off x="3733258" y="1172956"/>
            <a:ext cx="1979880" cy="2132582"/>
            <a:chOff x="3819900" y="1426945"/>
            <a:chExt cx="1979880" cy="213258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5DE3EC1-5032-417E-BFB8-F6E05012BB29}"/>
                </a:ext>
              </a:extLst>
            </p:cNvPr>
            <p:cNvSpPr txBox="1"/>
            <p:nvPr/>
          </p:nvSpPr>
          <p:spPr>
            <a:xfrm>
              <a:off x="4560626" y="2825087"/>
              <a:ext cx="775648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endParaRPr lang="en-US" altLang="ko-KR" dirty="0">
                <a:ea typeface="맑은 고딕"/>
              </a:endParaRPr>
            </a:p>
          </p:txBody>
        </p:sp>
        <p:pic>
          <p:nvPicPr>
            <p:cNvPr id="18" name="그림 18">
              <a:extLst>
                <a:ext uri="{FF2B5EF4-FFF2-40B4-BE49-F238E27FC236}">
                  <a16:creationId xmlns:a16="http://schemas.microsoft.com/office/drawing/2014/main" id="{F4EF0E11-A39F-4677-91F5-F01B3D349A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73" r="-585" b="44186"/>
            <a:stretch/>
          </p:blipFill>
          <p:spPr>
            <a:xfrm>
              <a:off x="4001861" y="1426945"/>
              <a:ext cx="1762849" cy="731374"/>
            </a:xfrm>
            <a:prstGeom prst="rect">
              <a:avLst/>
            </a:prstGeom>
          </p:spPr>
        </p:pic>
        <p:pic>
          <p:nvPicPr>
            <p:cNvPr id="19" name="그림 18" descr="시계이(가) 표시된 사진&#10;&#10;자동 생성된 설명">
              <a:extLst>
                <a:ext uri="{FF2B5EF4-FFF2-40B4-BE49-F238E27FC236}">
                  <a16:creationId xmlns:a16="http://schemas.microsoft.com/office/drawing/2014/main" id="{13AE2071-BBE2-4A86-9B2C-0B67BE794E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54729" r="-585" b="775"/>
            <a:stretch/>
          </p:blipFill>
          <p:spPr>
            <a:xfrm>
              <a:off x="4001860" y="2604406"/>
              <a:ext cx="1762849" cy="584882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AB7B534-2A14-4532-833C-FEE285068A93}"/>
                </a:ext>
              </a:extLst>
            </p:cNvPr>
            <p:cNvSpPr txBox="1"/>
            <p:nvPr/>
          </p:nvSpPr>
          <p:spPr>
            <a:xfrm>
              <a:off x="4105650" y="2006374"/>
              <a:ext cx="775648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ko-KR">
                  <a:ea typeface="맑은 고딕"/>
                </a:rPr>
                <a:t>Add</a:t>
              </a:r>
              <a:endParaRPr lang="en-US" altLang="ko-KR" dirty="0">
                <a:ea typeface="맑은 고딕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3A04025-A117-4250-BA19-A8B69AED076C}"/>
                </a:ext>
              </a:extLst>
            </p:cNvPr>
            <p:cNvSpPr txBox="1"/>
            <p:nvPr/>
          </p:nvSpPr>
          <p:spPr>
            <a:xfrm>
              <a:off x="3819900" y="3190195"/>
              <a:ext cx="1071603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ko-KR">
                  <a:ea typeface="맑은 고딕"/>
                </a:rPr>
                <a:t>Subtract</a:t>
              </a:r>
              <a:endParaRPr lang="ko-KR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ADBB318-48F3-42BA-AD56-BACB00356DDA}"/>
                </a:ext>
              </a:extLst>
            </p:cNvPr>
            <p:cNvSpPr txBox="1"/>
            <p:nvPr/>
          </p:nvSpPr>
          <p:spPr>
            <a:xfrm>
              <a:off x="4891463" y="2006373"/>
              <a:ext cx="877701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ko-KR">
                  <a:ea typeface="맑은 고딕"/>
                </a:rPr>
                <a:t>Times</a:t>
              </a:r>
              <a:endParaRPr lang="ko-KR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B04898B-B56F-48DE-B9AB-019F0F762026}"/>
                </a:ext>
              </a:extLst>
            </p:cNvPr>
            <p:cNvSpPr txBox="1"/>
            <p:nvPr/>
          </p:nvSpPr>
          <p:spPr>
            <a:xfrm>
              <a:off x="4891463" y="3190195"/>
              <a:ext cx="908317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ko-KR">
                  <a:ea typeface="맑은 고딕"/>
                </a:rPr>
                <a:t>Divide</a:t>
              </a:r>
              <a:endParaRPr lang="ko-KR"/>
            </a:p>
          </p:txBody>
        </p:sp>
      </p:grpSp>
      <p:pic>
        <p:nvPicPr>
          <p:cNvPr id="25" name="그림 25">
            <a:extLst>
              <a:ext uri="{FF2B5EF4-FFF2-40B4-BE49-F238E27FC236}">
                <a16:creationId xmlns:a16="http://schemas.microsoft.com/office/drawing/2014/main" id="{721DE972-1DA2-4C88-995E-B1D03DCD51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6124" y="1911870"/>
            <a:ext cx="2647950" cy="6858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6F55DC0A-1386-4D93-83CE-C4DAD07111B6}"/>
              </a:ext>
            </a:extLst>
          </p:cNvPr>
          <p:cNvSpPr txBox="1"/>
          <p:nvPr/>
        </p:nvSpPr>
        <p:spPr>
          <a:xfrm>
            <a:off x="6968002" y="2604140"/>
            <a:ext cx="101299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>
                <a:ea typeface="맑은 고딕"/>
              </a:rPr>
              <a:t>Sources</a:t>
            </a:r>
            <a:endParaRPr lang="ko-KR"/>
          </a:p>
        </p:txBody>
      </p:sp>
      <p:pic>
        <p:nvPicPr>
          <p:cNvPr id="27" name="그림 27" descr="개체, 시계, 표지판이(가) 표시된 사진&#10;&#10;자동 생성된 설명">
            <a:extLst>
              <a:ext uri="{FF2B5EF4-FFF2-40B4-BE49-F238E27FC236}">
                <a16:creationId xmlns:a16="http://schemas.microsoft.com/office/drawing/2014/main" id="{912F85C1-0C38-4E7A-9D5A-0D41C433CD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89863" y="4438673"/>
            <a:ext cx="1247775" cy="733425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30737A42-6361-48B8-B577-71EDFAAB2778}"/>
              </a:ext>
            </a:extLst>
          </p:cNvPr>
          <p:cNvSpPr txBox="1"/>
          <p:nvPr/>
        </p:nvSpPr>
        <p:spPr>
          <a:xfrm>
            <a:off x="4274179" y="5129770"/>
            <a:ext cx="107545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dirty="0">
                <a:ea typeface="맑은 고딕"/>
              </a:rPr>
              <a:t>Transfer </a:t>
            </a:r>
            <a:r>
              <a:rPr lang="en-US" altLang="ko-KR">
                <a:ea typeface="맑은 고딕"/>
              </a:rPr>
              <a:t>Function</a:t>
            </a:r>
            <a:endParaRPr lang="ko-KR"/>
          </a:p>
        </p:txBody>
      </p:sp>
      <p:pic>
        <p:nvPicPr>
          <p:cNvPr id="29" name="그림 29">
            <a:extLst>
              <a:ext uri="{FF2B5EF4-FFF2-40B4-BE49-F238E27FC236}">
                <a16:creationId xmlns:a16="http://schemas.microsoft.com/office/drawing/2014/main" id="{5F9C908E-1EB0-42DE-A7A0-CBE06FBB085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95032" y="4442944"/>
            <a:ext cx="800100" cy="695325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AA360000-7D1E-4D9D-8C20-D6C14D902FD0}"/>
              </a:ext>
            </a:extLst>
          </p:cNvPr>
          <p:cNvSpPr txBox="1"/>
          <p:nvPr/>
        </p:nvSpPr>
        <p:spPr>
          <a:xfrm>
            <a:off x="7092921" y="5127481"/>
            <a:ext cx="81312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>
                <a:ea typeface="맑은 고딕"/>
              </a:rPr>
              <a:t>Scope</a:t>
            </a:r>
            <a:endParaRPr lang="ko-K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86298" y="3265867"/>
            <a:ext cx="925606" cy="9002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19249" y="3324376"/>
            <a:ext cx="878693" cy="82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42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E874104-7F44-824B-8340-55321971E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F6A7F-1B24-4C75-B6FF-E1590E8EFE05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89B4557E-9778-624D-92CD-51F09C633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dirty="0" smtClean="0"/>
              <a:t>Homework</a:t>
            </a:r>
            <a:endParaRPr kumimoji="1" lang="ko-Kore-KR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389" y="876300"/>
            <a:ext cx="3037431" cy="19710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9087" y="1347515"/>
            <a:ext cx="4133850" cy="14763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6371" y="3529570"/>
            <a:ext cx="857125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00050" indent="-400050">
              <a:buAutoNum type="romanLcParenR"/>
            </a:pPr>
            <a:r>
              <a:rPr lang="en-US" altLang="ko-KR" dirty="0" smtClean="0"/>
              <a:t>Mathematically model the system above and design a PID control feedback</a:t>
            </a:r>
          </a:p>
          <a:p>
            <a:r>
              <a:rPr lang="en-US" altLang="ko-KR" dirty="0" smtClean="0"/>
              <a:t>     loop on the angle on the rotor using </a:t>
            </a:r>
            <a:r>
              <a:rPr lang="en-US" altLang="ko-KR" b="1" u="sng" dirty="0" smtClean="0"/>
              <a:t>both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- Codes (</a:t>
            </a:r>
            <a:r>
              <a:rPr lang="en-US" altLang="ko-KR" dirty="0"/>
              <a:t>.m </a:t>
            </a:r>
            <a:r>
              <a:rPr lang="en-US" altLang="ko-KR" dirty="0" smtClean="0"/>
              <a:t>file)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- Simulink model (</a:t>
            </a:r>
            <a:r>
              <a:rPr lang="en-US" altLang="ko-KR" dirty="0"/>
              <a:t>.</a:t>
            </a:r>
            <a:r>
              <a:rPr lang="en-US" altLang="ko-KR" dirty="0" err="1" smtClean="0"/>
              <a:t>slx</a:t>
            </a:r>
            <a:r>
              <a:rPr lang="en-US" altLang="ko-KR" dirty="0" smtClean="0"/>
              <a:t>) </a:t>
            </a:r>
          </a:p>
          <a:p>
            <a:pPr marL="400050" indent="-400050">
              <a:buAutoNum type="romanLcParenR" startAt="2"/>
            </a:pPr>
            <a:r>
              <a:rPr lang="en-US" altLang="ko-KR" dirty="0" smtClean="0"/>
              <a:t>Decide an arbitrary set of gain parameters for the P, I and D and write an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analysis (.pdf) on the response of the system to a unit step input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(Stability, Percentage of overshoot, Settling time, Rising time, Steady-state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error, </a:t>
            </a:r>
            <a:r>
              <a:rPr lang="en-US" altLang="ko-KR" dirty="0" err="1" smtClean="0"/>
              <a:t>etc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en-US" altLang="ko-KR" dirty="0" smtClean="0"/>
              <a:t>* Upload the m, </a:t>
            </a:r>
            <a:r>
              <a:rPr lang="en-US" altLang="ko-KR" dirty="0" err="1" smtClean="0"/>
              <a:t>slx</a:t>
            </a:r>
            <a:r>
              <a:rPr lang="en-US" altLang="ko-KR" dirty="0" smtClean="0"/>
              <a:t> and pdf files saved to a single zip file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62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아래 링크로 들어가 로그인 클릭</a:t>
            </a:r>
            <a:endParaRPr lang="ko-KR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F6A7F-1B24-4C75-B6FF-E1590E8EFE05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Matlab </a:t>
            </a:r>
            <a:r>
              <a:rPr lang="ko-KR" altLang="en-US" dirty="0" smtClean="0"/>
              <a:t>설치 </a:t>
            </a:r>
            <a:r>
              <a:rPr lang="en-US" altLang="ko-KR" dirty="0" smtClean="0"/>
              <a:t>(Detail)</a:t>
            </a:r>
            <a:endParaRPr lang="ko-KR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575" y="1750076"/>
            <a:ext cx="7308850" cy="3585110"/>
          </a:xfrm>
          <a:prstGeom prst="rect">
            <a:avLst/>
          </a:prstGeom>
        </p:spPr>
      </p:pic>
      <p:sp>
        <p:nvSpPr>
          <p:cNvPr id="6" name="Frame 5"/>
          <p:cNvSpPr/>
          <p:nvPr/>
        </p:nvSpPr>
        <p:spPr>
          <a:xfrm>
            <a:off x="2908300" y="4535759"/>
            <a:ext cx="901700" cy="50800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94730" y="5659891"/>
            <a:ext cx="49288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* 교외 접속할 경우</a:t>
            </a: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, MATLAB 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사이트</a:t>
            </a: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(https://kr.mathworks.com/)</a:t>
            </a:r>
            <a:r>
              <a:rPr lang="ko-KR" altLang="en-US" sz="1200" dirty="0"/>
              <a:t/>
            </a:r>
            <a:br>
              <a:rPr lang="ko-KR" altLang="en-US" sz="1200" dirty="0"/>
            </a:b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에서 연세메일계정</a:t>
            </a: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(*@yonsei.ac.kr)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으로 구성원 인증을 통해서 설</a:t>
            </a:r>
            <a:r>
              <a:rPr lang="ko-KR" altLang="en-US" sz="1200" dirty="0"/>
              <a:t/>
            </a:r>
            <a:br>
              <a:rPr lang="ko-KR" altLang="en-US" sz="1200" dirty="0"/>
            </a:b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치 파일 다운로드 진행하시기 바랍니다</a:t>
            </a:r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  <a:r>
              <a:rPr lang="ko-KR" altLang="en-US" sz="1200" dirty="0"/>
              <a:t/>
            </a:r>
            <a:br>
              <a:rPr lang="ko-KR" altLang="en-US" sz="1200" dirty="0"/>
            </a:br>
            <a:endParaRPr lang="ko-KR" alt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420029" y="1172666"/>
            <a:ext cx="69360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kumimoji="1" lang="en" altLang="ko-Kore-KR" dirty="0">
                <a:hlinkClick r:id="rId3"/>
              </a:rPr>
              <a:t>https://kr.mathworks.com/academia/tah-portal/yonsei-university-31235883.html</a:t>
            </a:r>
            <a:endParaRPr kumimoji="1" lang="en" altLang="ko-Kore-KR" dirty="0"/>
          </a:p>
        </p:txBody>
      </p:sp>
    </p:spTree>
    <p:extLst>
      <p:ext uri="{BB962C8B-B14F-4D97-AF65-F5344CB8AC3E}">
        <p14:creationId xmlns:p14="http://schemas.microsoft.com/office/powerpoint/2010/main" val="1149020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연세 이메일로 생성한 </a:t>
            </a:r>
            <a:r>
              <a:rPr lang="en-US" altLang="ko-KR" dirty="0" err="1" smtClean="0"/>
              <a:t>Mathworks</a:t>
            </a:r>
            <a:r>
              <a:rPr lang="en-US" altLang="ko-KR" dirty="0" smtClean="0"/>
              <a:t> </a:t>
            </a:r>
            <a:r>
              <a:rPr lang="ko-KR" altLang="en-US" dirty="0" smtClean="0"/>
              <a:t>계정으로 로그인</a:t>
            </a:r>
            <a:endParaRPr lang="ko-KR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F6A7F-1B24-4C75-B6FF-E1590E8EFE05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Matlab </a:t>
            </a:r>
            <a:r>
              <a:rPr lang="ko-KR" altLang="en-US" dirty="0" smtClean="0"/>
              <a:t>설치 </a:t>
            </a:r>
            <a:r>
              <a:rPr lang="en-US" altLang="ko-KR" dirty="0" smtClean="0"/>
              <a:t>(Detail)</a:t>
            </a:r>
            <a:endParaRPr lang="ko-KR" alt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575" y="1750076"/>
            <a:ext cx="7308850" cy="3585110"/>
          </a:xfrm>
          <a:prstGeom prst="rect">
            <a:avLst/>
          </a:prstGeom>
        </p:spPr>
      </p:pic>
      <p:sp>
        <p:nvSpPr>
          <p:cNvPr id="6" name="Frame 5"/>
          <p:cNvSpPr/>
          <p:nvPr/>
        </p:nvSpPr>
        <p:spPr>
          <a:xfrm>
            <a:off x="3840511" y="2372421"/>
            <a:ext cx="1462978" cy="984095"/>
          </a:xfrm>
          <a:prstGeom prst="frame">
            <a:avLst>
              <a:gd name="adj1" fmla="val 683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2654087"/>
      </p:ext>
    </p:extLst>
  </p:cSld>
  <p:clrMapOvr>
    <a:masterClrMapping/>
  </p:clrMapOvr>
</p:sld>
</file>

<file path=ppt/theme/theme1.xml><?xml version="1.0" encoding="utf-8"?>
<a:theme xmlns:a="http://schemas.openxmlformats.org/drawingml/2006/main" name="MSERVO">
  <a:themeElements>
    <a:clrScheme name="Yonsei">
      <a:dk1>
        <a:sysClr val="windowText" lastClr="000000"/>
      </a:dk1>
      <a:lt1>
        <a:sysClr val="window" lastClr="FFFFFF"/>
      </a:lt1>
      <a:dk2>
        <a:srgbClr val="41525D"/>
      </a:dk2>
      <a:lt2>
        <a:srgbClr val="9CAFB8"/>
      </a:lt2>
      <a:accent1>
        <a:srgbClr val="003875"/>
      </a:accent1>
      <a:accent2>
        <a:srgbClr val="0165B2"/>
      </a:accent2>
      <a:accent3>
        <a:srgbClr val="FDB826"/>
      </a:accent3>
      <a:accent4>
        <a:srgbClr val="ED7D31"/>
      </a:accent4>
      <a:accent5>
        <a:srgbClr val="A5300F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프레젠테이션2" id="{731E096E-12E1-A349-BA1C-CF4DFD8EFE43}" vid="{688B4750-2D5E-9E40-A56C-91179A2C1EC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MSERVO</Template>
  <TotalTime>261</TotalTime>
  <Words>375</Words>
  <Application>Microsoft Office PowerPoint</Application>
  <PresentationFormat>On-screen Show (4:3)</PresentationFormat>
  <Paragraphs>109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돋움</vt:lpstr>
      <vt:lpstr>맑은 고딕</vt:lpstr>
      <vt:lpstr>Arial</vt:lpstr>
      <vt:lpstr>Cambria Math</vt:lpstr>
      <vt:lpstr>Wingdings</vt:lpstr>
      <vt:lpstr>MSERVO</vt:lpstr>
      <vt:lpstr>기계시스템제어 MATLAB Tutorial</vt:lpstr>
      <vt:lpstr>MATLAB 설치 및 참고 사이트</vt:lpstr>
      <vt:lpstr>MATLAB Command</vt:lpstr>
      <vt:lpstr>MATLAB Command</vt:lpstr>
      <vt:lpstr>MATLAB Command</vt:lpstr>
      <vt:lpstr>Simulink</vt:lpstr>
      <vt:lpstr>Homework</vt:lpstr>
      <vt:lpstr>Matlab 설치 (Detail)</vt:lpstr>
      <vt:lpstr>Matlab 설치 (Detail)</vt:lpstr>
      <vt:lpstr>Matlab 설치 (Detail)</vt:lpstr>
      <vt:lpstr>Matlab 설치 (Detail)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기계시스템제어 MATLAB Tutorial</dc:title>
  <dc:creator>손경찬</dc:creator>
  <cp:lastModifiedBy>Lee Sangwon</cp:lastModifiedBy>
  <cp:revision>200</cp:revision>
  <dcterms:created xsi:type="dcterms:W3CDTF">2020-09-24T05:30:57Z</dcterms:created>
  <dcterms:modified xsi:type="dcterms:W3CDTF">2020-09-25T08:42:32Z</dcterms:modified>
</cp:coreProperties>
</file>