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146846880" r:id="rId12"/>
    <p:sldId id="2146846872" r:id="rId13"/>
    <p:sldId id="265" r:id="rId14"/>
    <p:sldId id="2146846881" r:id="rId15"/>
    <p:sldId id="2146846882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6B7-05E8-17FA-3E87-4023B8831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5D0E8-1812-21C7-D03A-A53279A66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7A13B-7990-60BC-F2CA-40485225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78EE-A0C2-1038-3DE4-44E91B01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957B-C847-DE6A-7922-4EF2A55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37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811-D8F0-71FA-0F31-5C4D1FC8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A8C7-6336-6A89-EB14-70DC330A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134-09CE-4950-1B9A-B2E49005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F9DBB-12FA-1EE7-A3E0-6233D912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E1B8-9067-9D9B-4CA8-6615E226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662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1EDDF-7D7E-55EA-284B-DD26EFB5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180A-D845-881F-94BF-87B66CF9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991E-9754-8BA7-2074-843C1AE8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76DF-E3BF-C024-9AD5-7F2C3C38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DB6F-7B05-5F4D-C48A-0FB5CEFB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364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Date Placeholder 2"/>
          <p:cNvSpPr txBox="1">
            <a:spLocks/>
          </p:cNvSpPr>
          <p:nvPr userDrawn="1"/>
        </p:nvSpPr>
        <p:spPr>
          <a:xfrm>
            <a:off x="366787" y="6575630"/>
            <a:ext cx="1143000" cy="18380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5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internal use only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33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33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80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636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49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865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12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7551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925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6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F3C4-00AD-9D0B-10C2-021C9736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749-B021-2DDA-79DA-EB6BC8BC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2832-7028-7DB7-D2A6-68A25A77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D32B-D332-9071-2C4E-B9DA2CFB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B2C0-9C55-C1F0-3058-4AEEAD5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6503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965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1952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980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00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842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743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3031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0525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00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376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501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471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8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969D-48BF-471F-5804-1FE5970D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89B1B-DE25-D07C-520B-2BDF9B10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A0C0-4A3F-EDCD-E6ED-A13E5A52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839A-5D5F-77BA-F30B-563FD7CC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2F2D-9FA1-782E-7DDC-7653D2A9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09236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38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590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Date Placeholder 2"/>
          <p:cNvSpPr txBox="1">
            <a:spLocks/>
          </p:cNvSpPr>
          <p:nvPr userDrawn="1"/>
        </p:nvSpPr>
        <p:spPr>
          <a:xfrm>
            <a:off x="366787" y="6575630"/>
            <a:ext cx="1143000" cy="18380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5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internal use only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33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33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49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0" y="0"/>
            <a:ext cx="3048000" cy="6858000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2018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30 May 2023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187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910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1" y="6515113"/>
            <a:ext cx="471763" cy="1905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7508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1" y="6515113"/>
            <a:ext cx="471763" cy="1905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369894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4FE6-C2EE-230C-BABE-638EF97F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E06C-5406-ABDC-D54B-0C66B679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5DBC1-A2B7-8DA5-213D-4D82B9CD5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A855-D149-52DC-C145-23919EA9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A4087-1170-FA93-639D-95B5129E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A16-9739-591F-A270-0B69CCBC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27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1ED9-80FD-8E6E-7D18-EE931B6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70080-EC1F-1BB8-2AF2-1FCE0B45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7883F-5E4A-3115-2462-0DD3CF01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74B76-82E0-8FB0-6C50-189D0C2F9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6380D-1185-B98C-D0DF-2645AB7F4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01B02-B48B-CC81-E694-E55ED793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FAE2B-AB92-D801-1AA2-1632DDAF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87539-24AA-C6B2-5B54-FF2C4FAA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13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B0F2-973D-9E13-2C84-D6B1FBFC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416FA-9D9D-A7CA-D6C8-4B0445EE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0FE1E-90C0-B22D-9D2D-C9771057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EB34F-8C57-2CF3-B259-9FD4837E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48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D8764-FA3D-B49A-C7A3-813FF8CE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6753A-583E-F8EC-4C1D-AD3873B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7B8DB-0A03-CD0A-9987-7D24E2B3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18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CDD-D017-4AEB-1F83-68681723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3A30-5364-7DF7-20D5-BB8B2E1F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BBD49-84F7-6AB0-15B9-6FE1CC43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045A-6D24-5574-21EF-BD33A93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AC572-9A0B-4309-9B25-057BB182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2F78-893C-40E8-FC60-C74153D1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51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54FD-4F54-6BD8-E2BE-BFAD5D82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CA9ED-74B1-139E-C235-202794C66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C239C-9834-BBA2-900D-6B0288E89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F46F3-F231-DD93-1697-4C0D4737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27595-D102-C67B-4AFF-35B38E81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046C-3DBB-46A1-88DE-8A1C8ECC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374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E531C-B8B9-7AFD-B92B-234DB6C1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7D82-D670-1056-2DD8-CAF410D06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9A45-CA63-F555-7413-4DCB46F6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D912-26AE-D84C-9A96-0546831CD4BE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A0BA-DF62-BD3B-6410-E552A77C6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8AA5-A71F-2073-E59C-13DA73705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C97A-E7B3-B44D-9793-12CD58D8F6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4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486400" cy="952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4500"/>
            <a:ext cx="5486400" cy="43815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0" y="6515119"/>
            <a:ext cx="471765" cy="190500"/>
          </a:xfrm>
          <a:prstGeom prst="rect">
            <a:avLst/>
          </a:prstGeom>
        </p:spPr>
      </p:pic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652281" y="6575357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internal use only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33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33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500"/>
        </a:spcBef>
        <a:buFontTx/>
        <a:buNone/>
        <a:tabLst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500"/>
        </a:spcBef>
        <a:buFont typeface="Wingdings" panose="05000000000000000000" pitchFamily="2" charset="2"/>
        <a:buChar char="§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lang="en-US" sz="1667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92.168.50.57:30032/d/rYdddlPWk/node-exporter-full?orgId=1" TargetMode="Externa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0BF0ED-CAC0-FD6F-1D44-AEC77EFCCB20}"/>
              </a:ext>
            </a:extLst>
          </p:cNvPr>
          <p:cNvSpPr txBox="1">
            <a:spLocks/>
          </p:cNvSpPr>
          <p:nvPr/>
        </p:nvSpPr>
        <p:spPr>
          <a:xfrm>
            <a:off x="304799" y="268224"/>
            <a:ext cx="9667684" cy="5991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dirty="0"/>
            </a:br>
            <a:r>
              <a:rPr lang="en-US" sz="4400" b="1" dirty="0"/>
              <a:t>K8s </a:t>
            </a:r>
            <a:r>
              <a:rPr lang="ko-KR" altLang="en-US" sz="4400" b="1" dirty="0">
                <a:latin typeface="+mj-ea"/>
              </a:rPr>
              <a:t>통합운영환경 사례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4400" b="1" dirty="0"/>
            </a:br>
            <a:br>
              <a:rPr lang="en-US" sz="1200" dirty="0"/>
            </a:br>
            <a:r>
              <a:rPr lang="en-US" sz="1200" dirty="0"/>
              <a:t>Sangwon Choi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B8E927-EFD3-1D29-5669-AD91EB8B3271}"/>
              </a:ext>
            </a:extLst>
          </p:cNvPr>
          <p:cNvGrpSpPr/>
          <p:nvPr/>
        </p:nvGrpSpPr>
        <p:grpSpPr>
          <a:xfrm>
            <a:off x="672130" y="3858562"/>
            <a:ext cx="10555792" cy="1641600"/>
            <a:chOff x="672130" y="3858562"/>
            <a:chExt cx="10555792" cy="16416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C0CA697-F7C2-3901-7FA7-B4865B805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30" y="3858562"/>
              <a:ext cx="1292276" cy="128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CEA52F2-D6D4-F93D-0700-3EE1A886D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736" y="3858562"/>
              <a:ext cx="1608160" cy="164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CNCF Branding | Thanos">
              <a:extLst>
                <a:ext uri="{FF2B5EF4-FFF2-40B4-BE49-F238E27FC236}">
                  <a16:creationId xmlns:a16="http://schemas.microsoft.com/office/drawing/2014/main" id="{4A662AAF-8A91-7A36-5CA7-F39E7924D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520" y="4002928"/>
              <a:ext cx="3169085" cy="791859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Picture 14" descr="Trademark and Brand Policy · OpenSearch">
              <a:extLst>
                <a:ext uri="{FF2B5EF4-FFF2-40B4-BE49-F238E27FC236}">
                  <a16:creationId xmlns:a16="http://schemas.microsoft.com/office/drawing/2014/main" id="{1D94D6B5-F4B9-5E58-53C1-29BD09FAB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0665" y="4051233"/>
              <a:ext cx="3637257" cy="695247"/>
            </a:xfrm>
            <a:prstGeom prst="rect">
              <a:avLst/>
            </a:prstGeom>
            <a:solidFill>
              <a:schemeClr val="bg2"/>
            </a:solidFill>
          </p:spPr>
        </p:pic>
      </p:grpSp>
    </p:spTree>
    <p:extLst>
      <p:ext uri="{BB962C8B-B14F-4D97-AF65-F5344CB8AC3E}">
        <p14:creationId xmlns:p14="http://schemas.microsoft.com/office/powerpoint/2010/main" val="244209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screenshot of a computer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3A67C4A3-A9F5-C2E0-C7D1-FE9B305B3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704" r="68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E01E65-B101-8770-038A-A9F2EA2D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ko-KR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K8s </a:t>
            </a:r>
            <a:r>
              <a:rPr lang="ko-KR" alt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모니터링</a:t>
            </a:r>
            <a:r>
              <a:rPr lang="en-US" altLang="ko-KR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실제 </a:t>
            </a:r>
            <a:r>
              <a:rPr lang="en-US" altLang="ko-KR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Preview</a:t>
            </a: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7B6A814-0ED7-45E2-0646-25533A388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K8s Monitoring&amp;Logging cluster</a:t>
            </a:r>
          </a:p>
        </p:txBody>
      </p:sp>
    </p:spTree>
    <p:extLst>
      <p:ext uri="{BB962C8B-B14F-4D97-AF65-F5344CB8AC3E}">
        <p14:creationId xmlns:p14="http://schemas.microsoft.com/office/powerpoint/2010/main" val="49372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3CF21E9-32A3-4101-A413-DBA9256F4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6667500" cy="2286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K8s </a:t>
            </a:r>
            <a:r>
              <a:rPr lang="en-US" dirty="0" err="1">
                <a:solidFill>
                  <a:schemeClr val="accent2"/>
                </a:solidFill>
              </a:rPr>
              <a:t>Monitoring&amp;Logging</a:t>
            </a:r>
            <a:r>
              <a:rPr lang="en-US" dirty="0">
                <a:solidFill>
                  <a:schemeClr val="accent2"/>
                </a:solidFill>
              </a:rPr>
              <a:t> cluster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E8A58EC-0976-4296-BB18-739DBF48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430000" cy="669544"/>
          </a:xfrm>
        </p:spPr>
        <p:txBody>
          <a:bodyPr/>
          <a:lstStyle/>
          <a:p>
            <a:r>
              <a:rPr lang="en-US" altLang="ko-KR" sz="28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8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모니터링</a:t>
            </a:r>
            <a:r>
              <a:rPr lang="en-US" altLang="ko-KR" sz="28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8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요구분석사항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A1270C-500A-9452-9E68-5AD0F469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022" y="110490"/>
            <a:ext cx="12650044" cy="6637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5AC47-B8CA-274A-C608-BEFAC86418D5}"/>
              </a:ext>
            </a:extLst>
          </p:cNvPr>
          <p:cNvSpPr txBox="1"/>
          <p:nvPr/>
        </p:nvSpPr>
        <p:spPr>
          <a:xfrm>
            <a:off x="785149" y="1112218"/>
            <a:ext cx="914400" cy="91440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ko-KR" altLang="en-US" sz="2000" dirty="0">
                <a:latin typeface="IBM Plex Sans" charset="0"/>
                <a:ea typeface="IBM Plex Sans" charset="0"/>
                <a:cs typeface="IBM Plex Sans" charset="0"/>
              </a:rPr>
              <a:t>좋은 평가를 받았었던 </a:t>
            </a:r>
            <a:r>
              <a:rPr lang="en-US" altLang="ko-KR" sz="2000" dirty="0">
                <a:latin typeface="IBM Plex Sans" charset="0"/>
                <a:ea typeface="IBM Plex Sans" charset="0"/>
                <a:cs typeface="IBM Plex Sans" charset="0"/>
              </a:rPr>
              <a:t>Custom Branding</a:t>
            </a:r>
            <a:endParaRPr lang="en-KR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90E565-A93C-EE8A-1AA6-1C8288E32CBB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Monitoring&amp;Logging cluster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A750A1-5464-ADE2-8562-6ED1C441F38F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로깅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요구분석사항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DF44C7EA-0A50-1E33-7391-2A3DE8F0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41509"/>
              </p:ext>
            </p:extLst>
          </p:nvPr>
        </p:nvGraphicFramePr>
        <p:xfrm>
          <a:off x="381000" y="1919940"/>
          <a:ext cx="10886768" cy="3414037"/>
        </p:xfrm>
        <a:graphic>
          <a:graphicData uri="http://schemas.openxmlformats.org/drawingml/2006/table">
            <a:tbl>
              <a:tblPr firstRow="1" bandRow="1"/>
              <a:tblGrid>
                <a:gridCol w="1355647">
                  <a:extLst>
                    <a:ext uri="{9D8B030D-6E8A-4147-A177-3AD203B41FA5}">
                      <a16:colId xmlns:a16="http://schemas.microsoft.com/office/drawing/2014/main" val="391415234"/>
                    </a:ext>
                  </a:extLst>
                </a:gridCol>
                <a:gridCol w="3862487">
                  <a:extLst>
                    <a:ext uri="{9D8B030D-6E8A-4147-A177-3AD203B41FA5}">
                      <a16:colId xmlns:a16="http://schemas.microsoft.com/office/drawing/2014/main" val="867965483"/>
                    </a:ext>
                  </a:extLst>
                </a:gridCol>
                <a:gridCol w="5668634">
                  <a:extLst>
                    <a:ext uri="{9D8B030D-6E8A-4147-A177-3AD203B41FA5}">
                      <a16:colId xmlns:a16="http://schemas.microsoft.com/office/drawing/2014/main" val="1549316504"/>
                    </a:ext>
                  </a:extLst>
                </a:gridCol>
              </a:tblGrid>
              <a:tr h="2409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요구분석사항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3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894985"/>
                  </a:ext>
                </a:extLst>
              </a:tr>
              <a:tr h="25478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Monitoring</a:t>
                      </a:r>
                      <a:endParaRPr kumimoji="1" lang="ko-KR" altLang="en-US" sz="1400" b="1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Build OpenSearch Cluster Logging Cluster</a:t>
                      </a: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Build </a:t>
                      </a:r>
                      <a:r>
                        <a:rPr kumimoji="1" lang="en-US" altLang="ko-KR" sz="1200" b="1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MultiCluster</a:t>
                      </a:r>
                      <a:r>
                        <a:rPr kumimoji="1" lang="en-US" altLang="ko-KR" sz="12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 Logging Dashboard</a:t>
                      </a: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1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1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  <a:p>
                      <a:pPr marL="0" marR="0" lvl="2" indent="0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Airgapped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제약상황에서의 외부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Resource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접근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Logging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제품군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Research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및 고객제안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Helm Chart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및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kumimoji="1" lang="ko-KR" altLang="en-US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이용한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Repository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및 설치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Opensearch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Cluster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구성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(Coordinator – Cluster Manager – Data)</a:t>
                      </a: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Index State Management Strategy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구축 및 수립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810878"/>
                  </a:ext>
                </a:extLst>
              </a:tr>
              <a:tr h="625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공통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marR="0" lvl="2" indent="-171450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문제 상황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Trouble Shooting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및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History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기록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  <a:p>
                      <a:pPr marL="171450" marR="0" lvl="2" indent="-171450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구축 절차 상세히 기록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3130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8B74DFB-C3D6-E87D-97EB-DDC98DFD2885}"/>
              </a:ext>
            </a:extLst>
          </p:cNvPr>
          <p:cNvSpPr txBox="1"/>
          <p:nvPr/>
        </p:nvSpPr>
        <p:spPr>
          <a:xfrm>
            <a:off x="833377" y="1239539"/>
            <a:ext cx="914400" cy="91440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멀티 클러스터 상황에서 다양한 로그 취합 및 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Resource</a:t>
            </a: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관리가 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Challenge!</a:t>
            </a:r>
            <a:endParaRPr lang="en-KR" sz="2000" dirty="0" err="1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7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6FB728-8437-B857-8DDE-39312CB36F7A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Monitoring&amp;Logging cluster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7D638D-9C96-4512-518E-3950ECD2BC2B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로깅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기본 아키텍쳐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CCBC70-61C0-8AC6-3584-4A5EF3F9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48" y="1120644"/>
            <a:ext cx="89789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NCF Branding | Helm">
            <a:extLst>
              <a:ext uri="{FF2B5EF4-FFF2-40B4-BE49-F238E27FC236}">
                <a16:creationId xmlns:a16="http://schemas.microsoft.com/office/drawing/2014/main" id="{07C5284F-B4F7-BEB9-E839-D3439912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78" y="1240512"/>
            <a:ext cx="1120644" cy="11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개선버전 - 로그수집기 fluentbit in TACO">
            <a:extLst>
              <a:ext uri="{FF2B5EF4-FFF2-40B4-BE49-F238E27FC236}">
                <a16:creationId xmlns:a16="http://schemas.microsoft.com/office/drawing/2014/main" id="{04874DA6-5A0B-1180-9D5F-8222571C0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7977"/>
            <a:ext cx="1415970" cy="10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743885-503A-B629-6D11-898C1F9D5E74}"/>
              </a:ext>
            </a:extLst>
          </p:cNvPr>
          <p:cNvCxnSpPr>
            <a:stCxn id="15" idx="3"/>
          </p:cNvCxnSpPr>
          <p:nvPr/>
        </p:nvCxnSpPr>
        <p:spPr>
          <a:xfrm>
            <a:off x="1415970" y="3876016"/>
            <a:ext cx="478678" cy="0"/>
          </a:xfrm>
          <a:prstGeom prst="straightConnector1">
            <a:avLst/>
          </a:prstGeom>
          <a:noFill/>
          <a:ln w="63500" cap="flat" cmpd="sng" algn="ctr">
            <a:solidFill>
              <a:srgbClr val="051243">
                <a:lumMod val="50000"/>
                <a:lumOff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697192-0DF4-8B41-CDCC-A4A72F0BAA35}"/>
              </a:ext>
            </a:extLst>
          </p:cNvPr>
          <p:cNvSpPr txBox="1"/>
          <p:nvPr/>
        </p:nvSpPr>
        <p:spPr>
          <a:xfrm>
            <a:off x="187891" y="2981984"/>
            <a:ext cx="1555101" cy="475989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KR" sz="2000" b="1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Log Data</a:t>
            </a:r>
          </a:p>
        </p:txBody>
      </p:sp>
    </p:spTree>
    <p:extLst>
      <p:ext uri="{BB962C8B-B14F-4D97-AF65-F5344CB8AC3E}">
        <p14:creationId xmlns:p14="http://schemas.microsoft.com/office/powerpoint/2010/main" val="418234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E0A9466-4298-C884-3242-CD0C0BCD32ED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Monitoring&amp;Logging cluster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68BC2B-4B98-A0CE-0A07-00DE2DCC4714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로깅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구축 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Sample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CE4B4-4B67-E7C1-0325-48E1D081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85012"/>
            <a:ext cx="11430000" cy="58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A5E167-0AB8-DA6F-9246-C49820B7D357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Monitoring&amp;Logging cluster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3917F3-0689-6476-8225-6FC42A9FF88B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목차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0161F-ABE5-C767-5C01-BCB34CD01691}"/>
              </a:ext>
            </a:extLst>
          </p:cNvPr>
          <p:cNvSpPr txBox="1"/>
          <p:nvPr/>
        </p:nvSpPr>
        <p:spPr>
          <a:xfrm>
            <a:off x="304801" y="967852"/>
            <a:ext cx="11429999" cy="3196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모니터링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&amp;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로깅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플랫폼 구축 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Workflow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통합 모니터링이란</a:t>
            </a: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Kubernetes 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기본 </a:t>
            </a:r>
            <a:r>
              <a:rPr lang="ko-KR" altLang="en-US" sz="2000" dirty="0" err="1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아키텍쳐</a:t>
            </a:r>
            <a:endParaRPr lang="en-US" altLang="ko-KR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과제 목표</a:t>
            </a:r>
            <a:endParaRPr lang="en-US" altLang="ko-KR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실제 구축 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Sample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Preview</a:t>
            </a: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Lesson learned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53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9124-02C3-6FEF-A534-11039404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18C3-48D8-227C-AD5D-DC32A67E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1C05715-411C-05FD-CC34-C9919B5A833D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Monitoring&amp;Logging cluster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287CC4-AE37-06C4-79F1-20B39F5D67B3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모니터링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&amp;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로깅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플랫폼 구축 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Workflow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D6DB6-4555-4AF8-BC48-C02766BD4496}"/>
              </a:ext>
            </a:extLst>
          </p:cNvPr>
          <p:cNvSpPr txBox="1"/>
          <p:nvPr/>
        </p:nvSpPr>
        <p:spPr>
          <a:xfrm>
            <a:off x="304801" y="967852"/>
            <a:ext cx="11429999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목적 </a:t>
            </a:r>
            <a:r>
              <a:rPr lang="en-US" altLang="ko-KR" sz="2000" b="1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통합모니터링 클러스터 구축을 위한 모니터링</a:t>
            </a:r>
            <a:r>
              <a:rPr lang="en-US" altLang="ko-KR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&amp;</a:t>
            </a:r>
            <a:r>
              <a:rPr lang="ko-KR" altLang="en-US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로깅 클러스터 구축</a:t>
            </a:r>
            <a:endParaRPr lang="en-US" altLang="ko-KR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기간 </a:t>
            </a:r>
            <a:r>
              <a:rPr lang="en-US" altLang="ko-KR" sz="2000" b="1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8Months</a:t>
            </a:r>
            <a:endParaRPr lang="en-US" altLang="ko-KR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000" b="1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수행 역할</a:t>
            </a:r>
            <a:r>
              <a:rPr lang="en-US" altLang="ko-KR" sz="2000" b="1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: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통합 모니터링 클러스터 구축</a:t>
            </a:r>
            <a:endParaRPr lang="en-US" altLang="ko-KR" sz="16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통합 로깅 클러스터 구축</a:t>
            </a:r>
            <a:endParaRPr lang="en-US" altLang="ko-KR" sz="16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기술 내재화를 위해 고객사 내부 </a:t>
            </a:r>
            <a:r>
              <a:rPr lang="en-US" altLang="ko-KR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Confluence</a:t>
            </a:r>
            <a:r>
              <a:rPr lang="ko-KR" altLang="en-US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에 아키텍처 및 구축 과정 문서화</a:t>
            </a:r>
            <a:endParaRPr lang="en-US" altLang="ko-KR" sz="16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실제 개발환경 운영에서의 </a:t>
            </a:r>
            <a:r>
              <a:rPr lang="en-US" altLang="ko-KR" sz="16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trouble shooting and Optimization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8" name="Arrow: Pentagon 13">
            <a:extLst>
              <a:ext uri="{FF2B5EF4-FFF2-40B4-BE49-F238E27FC236}">
                <a16:creationId xmlns:a16="http://schemas.microsoft.com/office/drawing/2014/main" id="{68325ECC-ABD5-432C-EAEA-24415D93AEDB}"/>
              </a:ext>
            </a:extLst>
          </p:cNvPr>
          <p:cNvSpPr/>
          <p:nvPr/>
        </p:nvSpPr>
        <p:spPr>
          <a:xfrm>
            <a:off x="9739388" y="4713031"/>
            <a:ext cx="2038141" cy="1404316"/>
          </a:xfrm>
          <a:prstGeom prst="homePlate">
            <a:avLst>
              <a:gd name="adj" fmla="val 0"/>
            </a:avLst>
          </a:prstGeom>
          <a:solidFill>
            <a:srgbClr val="0F6D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360000" tIns="108000" rIns="108000" bIns="10800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7.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K8s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모니터링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&amp;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 로깅  클러스터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구축 종료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Arial"/>
            </a:endParaRPr>
          </a:p>
        </p:txBody>
      </p:sp>
      <p:sp>
        <p:nvSpPr>
          <p:cNvPr id="19" name="Arrow: Pentagon 14">
            <a:extLst>
              <a:ext uri="{FF2B5EF4-FFF2-40B4-BE49-F238E27FC236}">
                <a16:creationId xmlns:a16="http://schemas.microsoft.com/office/drawing/2014/main" id="{FF7E8EAA-F565-B818-6B7A-AF100C071204}"/>
              </a:ext>
            </a:extLst>
          </p:cNvPr>
          <p:cNvSpPr/>
          <p:nvPr/>
        </p:nvSpPr>
        <p:spPr>
          <a:xfrm>
            <a:off x="182968" y="5737088"/>
            <a:ext cx="11911521" cy="565406"/>
          </a:xfrm>
          <a:prstGeom prst="homePlate">
            <a:avLst>
              <a:gd name="adj" fmla="val 53908"/>
            </a:avLst>
          </a:prstGeom>
          <a:solidFill>
            <a:srgbClr val="F3F3F3">
              <a:lumMod val="75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360000" tIns="108000" rIns="108000" bIns="108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내부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Confluence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에 관련 문서 작성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계속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)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Arial"/>
            </a:endParaRPr>
          </a:p>
        </p:txBody>
      </p:sp>
      <p:sp>
        <p:nvSpPr>
          <p:cNvPr id="20" name="Arrow: Pentagon 14">
            <a:extLst>
              <a:ext uri="{FF2B5EF4-FFF2-40B4-BE49-F238E27FC236}">
                <a16:creationId xmlns:a16="http://schemas.microsoft.com/office/drawing/2014/main" id="{D00CFDB1-4CCD-F8E6-F439-0819151FE946}"/>
              </a:ext>
            </a:extLst>
          </p:cNvPr>
          <p:cNvSpPr/>
          <p:nvPr/>
        </p:nvSpPr>
        <p:spPr>
          <a:xfrm>
            <a:off x="8088071" y="4715032"/>
            <a:ext cx="1982578" cy="1022056"/>
          </a:xfrm>
          <a:prstGeom prst="homePlate">
            <a:avLst>
              <a:gd name="adj" fmla="val 27327"/>
            </a:avLst>
          </a:prstGeom>
          <a:solidFill>
            <a:srgbClr val="924CF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360000" tIns="108000" rIns="108000" bIns="10800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6.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운영팀 인수인계 세션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Arial"/>
            </a:endParaRPr>
          </a:p>
        </p:txBody>
      </p:sp>
      <p:sp>
        <p:nvSpPr>
          <p:cNvPr id="21" name="Arrow: Pentagon 15">
            <a:extLst>
              <a:ext uri="{FF2B5EF4-FFF2-40B4-BE49-F238E27FC236}">
                <a16:creationId xmlns:a16="http://schemas.microsoft.com/office/drawing/2014/main" id="{AB4566AC-54C0-DA74-D64F-7BB97406A8A2}"/>
              </a:ext>
            </a:extLst>
          </p:cNvPr>
          <p:cNvSpPr/>
          <p:nvPr/>
        </p:nvSpPr>
        <p:spPr>
          <a:xfrm>
            <a:off x="6227550" y="4713031"/>
            <a:ext cx="2120777" cy="1022056"/>
          </a:xfrm>
          <a:prstGeom prst="homePlate">
            <a:avLst>
              <a:gd name="adj" fmla="val 27327"/>
            </a:avLst>
          </a:prstGeom>
          <a:solidFill>
            <a:srgbClr val="D7306D">
              <a:lumMod val="40000"/>
              <a:lumOff val="6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432000" tIns="108000" rIns="108000" bIns="10800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5.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프로젝트 문서 작업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운영 매뉴얼 등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)</a:t>
            </a:r>
          </a:p>
        </p:txBody>
      </p:sp>
      <p:sp>
        <p:nvSpPr>
          <p:cNvPr id="22" name="Arrow: Pentagon 16">
            <a:extLst>
              <a:ext uri="{FF2B5EF4-FFF2-40B4-BE49-F238E27FC236}">
                <a16:creationId xmlns:a16="http://schemas.microsoft.com/office/drawing/2014/main" id="{66E92672-6646-E114-BBDD-271FA185A252}"/>
              </a:ext>
            </a:extLst>
          </p:cNvPr>
          <p:cNvSpPr/>
          <p:nvPr/>
        </p:nvSpPr>
        <p:spPr>
          <a:xfrm>
            <a:off x="4640364" y="4704434"/>
            <a:ext cx="1901724" cy="1031654"/>
          </a:xfrm>
          <a:prstGeom prst="homePlate">
            <a:avLst>
              <a:gd name="adj" fmla="val 27327"/>
            </a:avLst>
          </a:prstGeom>
          <a:solidFill>
            <a:srgbClr val="00BAB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432000" tIns="108000" rIns="108000" bIns="10800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4.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삼성 클라이언트와의 설명 세션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Arial"/>
            </a:endParaRPr>
          </a:p>
        </p:txBody>
      </p:sp>
      <p:sp>
        <p:nvSpPr>
          <p:cNvPr id="23" name="Arrow: Pentagon 17">
            <a:extLst>
              <a:ext uri="{FF2B5EF4-FFF2-40B4-BE49-F238E27FC236}">
                <a16:creationId xmlns:a16="http://schemas.microsoft.com/office/drawing/2014/main" id="{6B7560D9-3A93-482C-1F47-1CCF0BDB145D}"/>
              </a:ext>
            </a:extLst>
          </p:cNvPr>
          <p:cNvSpPr/>
          <p:nvPr/>
        </p:nvSpPr>
        <p:spPr>
          <a:xfrm>
            <a:off x="3220799" y="4703434"/>
            <a:ext cx="1721366" cy="1031654"/>
          </a:xfrm>
          <a:prstGeom prst="homePlate">
            <a:avLst>
              <a:gd name="adj" fmla="val 27327"/>
            </a:avLst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432000" tIns="108000" rIns="108000" bIns="108000" rtlCol="0" anchor="t">
            <a:no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FFFFFF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3.</a:t>
            </a:r>
          </a:p>
          <a:p>
            <a:pPr>
              <a:defRPr/>
            </a:pPr>
            <a:r>
              <a:rPr lang="ko-KR" altLang="en-US" sz="1200" dirty="0">
                <a:solidFill>
                  <a:srgbClr val="FFFFFF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대시보드 구축</a:t>
            </a:r>
            <a:endParaRPr lang="en-US" sz="1200" dirty="0">
              <a:solidFill>
                <a:srgbClr val="FFFFFF"/>
              </a:solidFill>
              <a:latin typeface="IBM Plex Sans KR" panose="020B0503050203000203" pitchFamily="50" charset="-127"/>
              <a:ea typeface="IBM Plex Sans KR" panose="020B0503050203000203" pitchFamily="50" charset="-127"/>
              <a:cs typeface="Arial"/>
            </a:endParaRPr>
          </a:p>
        </p:txBody>
      </p:sp>
      <p:sp>
        <p:nvSpPr>
          <p:cNvPr id="24" name="Arrow: Pentagon 18">
            <a:extLst>
              <a:ext uri="{FF2B5EF4-FFF2-40B4-BE49-F238E27FC236}">
                <a16:creationId xmlns:a16="http://schemas.microsoft.com/office/drawing/2014/main" id="{F05CDED7-854B-B673-38B7-759C6ADCAD5F}"/>
              </a:ext>
            </a:extLst>
          </p:cNvPr>
          <p:cNvSpPr/>
          <p:nvPr/>
        </p:nvSpPr>
        <p:spPr>
          <a:xfrm>
            <a:off x="1448460" y="4702433"/>
            <a:ext cx="2102644" cy="1040773"/>
          </a:xfrm>
          <a:prstGeom prst="homePlate">
            <a:avLst>
              <a:gd name="adj" fmla="val 27327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432000" tIns="108000" rIns="108000" bIns="108000" rtlCol="0" anchor="t">
            <a:no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2.</a:t>
            </a: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K8s </a:t>
            </a:r>
            <a:r>
              <a:rPr lang="ko-KR" altLang="en-US" sz="12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통합 모니터링 </a:t>
            </a:r>
            <a:r>
              <a:rPr lang="en-US" altLang="ko-KR" sz="12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&amp;</a:t>
            </a:r>
            <a:r>
              <a:rPr lang="ko-KR" altLang="en-US" sz="12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 로깅 클러스터 구축</a:t>
            </a:r>
            <a:endParaRPr lang="en-US" sz="12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  <a:cs typeface="Arial"/>
            </a:endParaRPr>
          </a:p>
        </p:txBody>
      </p:sp>
      <p:sp>
        <p:nvSpPr>
          <p:cNvPr id="25" name="Arrow: Pentagon 20">
            <a:extLst>
              <a:ext uri="{FF2B5EF4-FFF2-40B4-BE49-F238E27FC236}">
                <a16:creationId xmlns:a16="http://schemas.microsoft.com/office/drawing/2014/main" id="{2830EC08-B340-5427-DB18-980F9F93EE1C}"/>
              </a:ext>
            </a:extLst>
          </p:cNvPr>
          <p:cNvSpPr/>
          <p:nvPr/>
        </p:nvSpPr>
        <p:spPr>
          <a:xfrm>
            <a:off x="182969" y="4702434"/>
            <a:ext cx="1572726" cy="1040772"/>
          </a:xfrm>
          <a:prstGeom prst="homePlate">
            <a:avLst>
              <a:gd name="adj" fmla="val 27327"/>
            </a:avLst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 anchor="t">
            <a:no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FFFFFF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1.</a:t>
            </a:r>
          </a:p>
          <a:p>
            <a:pPr>
              <a:defRPr/>
            </a:pPr>
            <a:r>
              <a:rPr lang="ko-KR" altLang="en-US" sz="1200" dirty="0">
                <a:solidFill>
                  <a:srgbClr val="FFFFFF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  <a:cs typeface="Arial"/>
              </a:rPr>
              <a:t>요구사항 분석 및 설계</a:t>
            </a:r>
            <a:endParaRPr lang="en-US" sz="1200" dirty="0">
              <a:solidFill>
                <a:srgbClr val="FFFFFF"/>
              </a:solidFill>
              <a:latin typeface="IBM Plex Sans KR" panose="020B0503050203000203" pitchFamily="50" charset="-127"/>
              <a:ea typeface="IBM Plex Sans KR" panose="020B0503050203000203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34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양쪽 모서리가 둥근 사각형 222">
            <a:extLst>
              <a:ext uri="{FF2B5EF4-FFF2-40B4-BE49-F238E27FC236}">
                <a16:creationId xmlns:a16="http://schemas.microsoft.com/office/drawing/2014/main" id="{D14A471D-16BB-F2DE-2310-A419AF153E98}"/>
              </a:ext>
            </a:extLst>
          </p:cNvPr>
          <p:cNvSpPr/>
          <p:nvPr/>
        </p:nvSpPr>
        <p:spPr>
          <a:xfrm flipV="1">
            <a:off x="1261020" y="1593608"/>
            <a:ext cx="5773807" cy="4456453"/>
          </a:xfrm>
          <a:prstGeom prst="rect">
            <a:avLst/>
          </a:prstGeom>
          <a:solidFill>
            <a:srgbClr val="DFEEF6"/>
          </a:solidFill>
          <a:ln>
            <a:noFill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6350"/>
              <a:bevelB w="0" h="0"/>
            </a:sp3d>
          </a:bodyPr>
          <a:lstStyle/>
          <a:p>
            <a:pPr algn="ctr" defTabSz="457200"/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7" name="그룹 102">
            <a:extLst>
              <a:ext uri="{FF2B5EF4-FFF2-40B4-BE49-F238E27FC236}">
                <a16:creationId xmlns:a16="http://schemas.microsoft.com/office/drawing/2014/main" id="{F041EF8E-ABC0-D051-394B-EE5242A217D3}"/>
              </a:ext>
            </a:extLst>
          </p:cNvPr>
          <p:cNvGrpSpPr/>
          <p:nvPr/>
        </p:nvGrpSpPr>
        <p:grpSpPr>
          <a:xfrm>
            <a:off x="1261487" y="1304589"/>
            <a:ext cx="5773906" cy="289020"/>
            <a:chOff x="348333" y="2256659"/>
            <a:chExt cx="4603370" cy="289020"/>
          </a:xfrm>
        </p:grpSpPr>
        <p:grpSp>
          <p:nvGrpSpPr>
            <p:cNvPr id="78" name="그룹 103">
              <a:extLst>
                <a:ext uri="{FF2B5EF4-FFF2-40B4-BE49-F238E27FC236}">
                  <a16:creationId xmlns:a16="http://schemas.microsoft.com/office/drawing/2014/main" id="{B6C489A5-EDED-F7B8-9709-1A05F00A7B6A}"/>
                </a:ext>
              </a:extLst>
            </p:cNvPr>
            <p:cNvGrpSpPr/>
            <p:nvPr/>
          </p:nvGrpSpPr>
          <p:grpSpPr>
            <a:xfrm>
              <a:off x="348333" y="2256659"/>
              <a:ext cx="4603370" cy="289020"/>
              <a:chOff x="348334" y="2256659"/>
              <a:chExt cx="5688000" cy="289020"/>
            </a:xfrm>
          </p:grpSpPr>
          <p:cxnSp>
            <p:nvCxnSpPr>
              <p:cNvPr id="80" name="직선 연결선 105">
                <a:extLst>
                  <a:ext uri="{FF2B5EF4-FFF2-40B4-BE49-F238E27FC236}">
                    <a16:creationId xmlns:a16="http://schemas.microsoft.com/office/drawing/2014/main" id="{ACB03BC0-7EAB-24FF-46A8-9E7B9901B257}"/>
                  </a:ext>
                </a:extLst>
              </p:cNvPr>
              <p:cNvCxnSpPr/>
              <p:nvPr/>
            </p:nvCxnSpPr>
            <p:spPr>
              <a:xfrm flipH="1">
                <a:off x="362217" y="2256659"/>
                <a:ext cx="5674117" cy="0"/>
              </a:xfrm>
              <a:prstGeom prst="line">
                <a:avLst/>
              </a:prstGeom>
              <a:noFill/>
              <a:ln w="28575" cap="rnd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1" name="직선 연결선 106">
                <a:extLst>
                  <a:ext uri="{FF2B5EF4-FFF2-40B4-BE49-F238E27FC236}">
                    <a16:creationId xmlns:a16="http://schemas.microsoft.com/office/drawing/2014/main" id="{6EBF7FD2-FE7A-1F16-41F3-778F46C32675}"/>
                  </a:ext>
                </a:extLst>
              </p:cNvPr>
              <p:cNvCxnSpPr/>
              <p:nvPr/>
            </p:nvCxnSpPr>
            <p:spPr>
              <a:xfrm>
                <a:off x="348334" y="2545679"/>
                <a:ext cx="5688000" cy="0"/>
              </a:xfrm>
              <a:prstGeom prst="line">
                <a:avLst/>
              </a:prstGeom>
              <a:noFill/>
              <a:ln w="6350" cap="rnd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B6E4BE62-D384-5F47-11B1-9F90AEE31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931" y="2323824"/>
              <a:ext cx="1330172" cy="1795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840168" eaLnBrk="0" hangingPunct="0">
                <a:lnSpc>
                  <a:spcPts val="1391"/>
                </a:lnSpc>
                <a:spcBef>
                  <a:spcPct val="25000"/>
                </a:spcBef>
                <a:buClr>
                  <a:srgbClr val="0078B9"/>
                </a:buClr>
                <a:buSzPct val="80000"/>
                <a:defRPr/>
              </a:pPr>
              <a:r>
                <a:rPr lang="ko-KR" altLang="en-US" sz="1200" b="1" kern="0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컨테이너 플랫폼 아키텍처</a:t>
              </a:r>
            </a:p>
          </p:txBody>
        </p:sp>
      </p:grpSp>
      <p:grpSp>
        <p:nvGrpSpPr>
          <p:cNvPr id="82" name="그룹 9">
            <a:extLst>
              <a:ext uri="{FF2B5EF4-FFF2-40B4-BE49-F238E27FC236}">
                <a16:creationId xmlns:a16="http://schemas.microsoft.com/office/drawing/2014/main" id="{717A87E7-725C-D32E-AD76-4272FE35C7CB}"/>
              </a:ext>
            </a:extLst>
          </p:cNvPr>
          <p:cNvGrpSpPr/>
          <p:nvPr/>
        </p:nvGrpSpPr>
        <p:grpSpPr>
          <a:xfrm>
            <a:off x="7187244" y="1298676"/>
            <a:ext cx="3425517" cy="4751386"/>
            <a:chOff x="6203397" y="1773238"/>
            <a:chExt cx="3425517" cy="4751386"/>
          </a:xfrm>
        </p:grpSpPr>
        <p:grpSp>
          <p:nvGrpSpPr>
            <p:cNvPr id="83" name="그룹 6">
              <a:extLst>
                <a:ext uri="{FF2B5EF4-FFF2-40B4-BE49-F238E27FC236}">
                  <a16:creationId xmlns:a16="http://schemas.microsoft.com/office/drawing/2014/main" id="{5DF76829-2164-3AE1-AA6D-4AABABD2E512}"/>
                </a:ext>
              </a:extLst>
            </p:cNvPr>
            <p:cNvGrpSpPr/>
            <p:nvPr/>
          </p:nvGrpSpPr>
          <p:grpSpPr>
            <a:xfrm>
              <a:off x="6203397" y="1773238"/>
              <a:ext cx="3425517" cy="4751386"/>
              <a:chOff x="7014761" y="1773238"/>
              <a:chExt cx="2614153" cy="4751386"/>
            </a:xfrm>
          </p:grpSpPr>
          <p:sp>
            <p:nvSpPr>
              <p:cNvPr id="99" name="양쪽 모서리가 둥근 사각형 222">
                <a:extLst>
                  <a:ext uri="{FF2B5EF4-FFF2-40B4-BE49-F238E27FC236}">
                    <a16:creationId xmlns:a16="http://schemas.microsoft.com/office/drawing/2014/main" id="{91CB37E4-67AF-0A46-C1A9-ABC9FD6D1121}"/>
                  </a:ext>
                </a:extLst>
              </p:cNvPr>
              <p:cNvSpPr/>
              <p:nvPr/>
            </p:nvSpPr>
            <p:spPr>
              <a:xfrm flipV="1">
                <a:off x="7014761" y="1773238"/>
                <a:ext cx="2614153" cy="4751386"/>
              </a:xfrm>
              <a:prstGeom prst="rect">
                <a:avLst/>
              </a:prstGeom>
              <a:solidFill>
                <a:srgbClr val="EAEAE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algn="ctr" defTabSz="457200">
                  <a:defRPr/>
                </a:pPr>
                <a:endParaRPr lang="ko-KR" altLang="en-US" b="1" kern="0" spc="-80">
                  <a:solidFill>
                    <a:prstClr val="white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0" name="Rectangle 258">
                <a:extLst>
                  <a:ext uri="{FF2B5EF4-FFF2-40B4-BE49-F238E27FC236}">
                    <a16:creationId xmlns:a16="http://schemas.microsoft.com/office/drawing/2014/main" id="{56E69C27-39C3-9F12-7908-0D6FA4E802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7014761" y="1773238"/>
                <a:ext cx="2613600" cy="305598"/>
              </a:xfrm>
              <a:prstGeom prst="rect">
                <a:avLst/>
              </a:prstGeom>
              <a:solidFill>
                <a:srgbClr val="003F97"/>
              </a:solidFill>
              <a:ln w="6350">
                <a:solidFill>
                  <a:srgbClr val="003F97"/>
                </a:solidFill>
                <a:tailEnd type="triangle"/>
              </a:ln>
            </p:spPr>
            <p:txBody>
  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T w="0" h="127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ko-KR" altLang="en-US" sz="1200" b="1" kern="0" spc="-8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추진</a:t>
                </a:r>
                <a:r>
                  <a:rPr lang="en-US" altLang="ko-KR" sz="1200" b="1" kern="0" spc="-8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200" b="1" kern="0" spc="-8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제안</a:t>
                </a:r>
                <a:r>
                  <a:rPr lang="en-US" altLang="ko-KR" sz="1200" b="1" kern="0" spc="-8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) </a:t>
                </a:r>
                <a:r>
                  <a:rPr lang="ko-KR" altLang="en-US" sz="1200" b="1" kern="0" spc="-8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범위</a:t>
                </a:r>
              </a:p>
            </p:txBody>
          </p:sp>
        </p:grpSp>
        <p:grpSp>
          <p:nvGrpSpPr>
            <p:cNvPr id="84" name="그룹 108">
              <a:extLst>
                <a:ext uri="{FF2B5EF4-FFF2-40B4-BE49-F238E27FC236}">
                  <a16:creationId xmlns:a16="http://schemas.microsoft.com/office/drawing/2014/main" id="{4226E537-1652-B334-1766-0FD3640B4A3D}"/>
                </a:ext>
              </a:extLst>
            </p:cNvPr>
            <p:cNvGrpSpPr/>
            <p:nvPr/>
          </p:nvGrpSpPr>
          <p:grpSpPr>
            <a:xfrm>
              <a:off x="6290255" y="5372332"/>
              <a:ext cx="3251800" cy="457626"/>
              <a:chOff x="412673" y="2373456"/>
              <a:chExt cx="2829399" cy="454607"/>
            </a:xfrm>
          </p:grpSpPr>
          <p:sp>
            <p:nvSpPr>
              <p:cNvPr id="97" name="직사각형 109">
                <a:extLst>
                  <a:ext uri="{FF2B5EF4-FFF2-40B4-BE49-F238E27FC236}">
                    <a16:creationId xmlns:a16="http://schemas.microsoft.com/office/drawing/2014/main" id="{21FC7BD2-4B69-FE1E-0936-C25D0D367F14}"/>
                  </a:ext>
                </a:extLst>
              </p:cNvPr>
              <p:cNvSpPr/>
              <p:nvPr/>
            </p:nvSpPr>
            <p:spPr>
              <a:xfrm>
                <a:off x="412673" y="2373456"/>
                <a:ext cx="2829399" cy="250337"/>
              </a:xfrm>
              <a:prstGeom prst="rect">
                <a:avLst/>
              </a:prstGeom>
              <a:solidFill>
                <a:srgbClr val="030303"/>
              </a:solidFill>
              <a:ln>
                <a:noFill/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ko-KR" altLang="en-US" sz="1100" b="1" kern="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신규 </a:t>
                </a:r>
                <a:r>
                  <a:rPr lang="en-US" altLang="ko-KR" sz="1100" b="1" kern="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K8s </a:t>
                </a:r>
                <a:r>
                  <a:rPr lang="ko-KR" altLang="en-US" sz="1100" b="1" kern="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플랫폼</a:t>
                </a:r>
              </a:p>
            </p:txBody>
          </p:sp>
          <p:sp>
            <p:nvSpPr>
              <p:cNvPr id="98" name="직사각형 135">
                <a:extLst>
                  <a:ext uri="{FF2B5EF4-FFF2-40B4-BE49-F238E27FC236}">
                    <a16:creationId xmlns:a16="http://schemas.microsoft.com/office/drawing/2014/main" id="{52D891A2-5824-3937-F85B-0FDDC28F3BFD}"/>
                  </a:ext>
                </a:extLst>
              </p:cNvPr>
              <p:cNvSpPr/>
              <p:nvPr/>
            </p:nvSpPr>
            <p:spPr>
              <a:xfrm>
                <a:off x="486479" y="2675190"/>
                <a:ext cx="2346746" cy="152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Windows : </a:t>
                </a:r>
                <a:r>
                  <a:rPr kumimoji="1" lang="en-US" altLang="ko-KR" sz="1000" kern="0" spc="-8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</a:rPr>
                  <a:t>Windows </a:t>
                </a:r>
                <a:r>
                  <a:rPr kumimoji="1" lang="ko-KR" altLang="en-US" sz="1000" kern="0" spc="-8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</a:rPr>
                  <a:t>서버 기반 </a:t>
                </a:r>
                <a:r>
                  <a:rPr kumimoji="1" lang="en-US" altLang="ko-KR" sz="1000" kern="0" spc="-8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</a:rPr>
                  <a:t>K8s </a:t>
                </a:r>
                <a:r>
                  <a:rPr kumimoji="1" lang="ko-KR" altLang="en-US" sz="1000" kern="0" spc="-8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</a:rPr>
                  <a:t>클러스터 구축</a:t>
                </a:r>
              </a:p>
            </p:txBody>
          </p:sp>
        </p:grpSp>
        <p:grpSp>
          <p:nvGrpSpPr>
            <p:cNvPr id="85" name="그룹 112">
              <a:extLst>
                <a:ext uri="{FF2B5EF4-FFF2-40B4-BE49-F238E27FC236}">
                  <a16:creationId xmlns:a16="http://schemas.microsoft.com/office/drawing/2014/main" id="{3B7BF97D-6C9F-B5CA-0E3F-012E6D430D80}"/>
                </a:ext>
              </a:extLst>
            </p:cNvPr>
            <p:cNvGrpSpPr/>
            <p:nvPr/>
          </p:nvGrpSpPr>
          <p:grpSpPr>
            <a:xfrm>
              <a:off x="6290255" y="4467495"/>
              <a:ext cx="3251800" cy="765403"/>
              <a:chOff x="412673" y="2373456"/>
              <a:chExt cx="2829399" cy="760353"/>
            </a:xfrm>
          </p:grpSpPr>
          <p:sp>
            <p:nvSpPr>
              <p:cNvPr id="95" name="직사각형 113">
                <a:extLst>
                  <a:ext uri="{FF2B5EF4-FFF2-40B4-BE49-F238E27FC236}">
                    <a16:creationId xmlns:a16="http://schemas.microsoft.com/office/drawing/2014/main" id="{91A7036D-919C-759B-B91E-E01972DC728A}"/>
                  </a:ext>
                </a:extLst>
              </p:cNvPr>
              <p:cNvSpPr/>
              <p:nvPr/>
            </p:nvSpPr>
            <p:spPr>
              <a:xfrm>
                <a:off x="412673" y="2373456"/>
                <a:ext cx="2829399" cy="250337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srgbClr val="008DD2"/>
                </a:solidFill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ko-KR" altLang="en-US" sz="1100" b="1" kern="0" dirty="0">
                    <a:solidFill>
                      <a:srgbClr val="003F97"/>
                    </a:solidFill>
                    <a:latin typeface="맑은 고딕" panose="020B0503020000020004" pitchFamily="50" charset="-127"/>
                  </a:rPr>
                  <a:t>클러스터 셀프서비스</a:t>
                </a:r>
              </a:p>
            </p:txBody>
          </p:sp>
          <p:sp>
            <p:nvSpPr>
              <p:cNvPr id="96" name="직사각형 135">
                <a:extLst>
                  <a:ext uri="{FF2B5EF4-FFF2-40B4-BE49-F238E27FC236}">
                    <a16:creationId xmlns:a16="http://schemas.microsoft.com/office/drawing/2014/main" id="{BF7BC9A3-A1FF-2718-8534-92F58B577346}"/>
                  </a:ext>
                </a:extLst>
              </p:cNvPr>
              <p:cNvSpPr/>
              <p:nvPr/>
            </p:nvSpPr>
            <p:spPr>
              <a:xfrm>
                <a:off x="486478" y="2675190"/>
                <a:ext cx="2697718" cy="458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DS Cloud Portal :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DS Cloud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포탈과 연동을 통한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K8s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클러스터 </a:t>
                </a:r>
                <a:r>
                  <a:rPr kumimoji="1" lang="ko-KR" altLang="en-US" sz="1000" kern="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프로비저닝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 자동화 구축</a:t>
                </a:r>
              </a:p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Self Service :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반도체 반의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DKSCLI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개발</a:t>
                </a:r>
              </a:p>
            </p:txBody>
          </p:sp>
        </p:grpSp>
        <p:grpSp>
          <p:nvGrpSpPr>
            <p:cNvPr id="86" name="그룹 118">
              <a:extLst>
                <a:ext uri="{FF2B5EF4-FFF2-40B4-BE49-F238E27FC236}">
                  <a16:creationId xmlns:a16="http://schemas.microsoft.com/office/drawing/2014/main" id="{703D6843-2FB8-0926-B540-4C3EFE201E03}"/>
                </a:ext>
              </a:extLst>
            </p:cNvPr>
            <p:cNvGrpSpPr/>
            <p:nvPr/>
          </p:nvGrpSpPr>
          <p:grpSpPr>
            <a:xfrm>
              <a:off x="6290255" y="2196158"/>
              <a:ext cx="3251800" cy="1073178"/>
              <a:chOff x="412673" y="2373456"/>
              <a:chExt cx="2829399" cy="1066097"/>
            </a:xfrm>
          </p:grpSpPr>
          <p:sp>
            <p:nvSpPr>
              <p:cNvPr id="93" name="직사각형 119">
                <a:extLst>
                  <a:ext uri="{FF2B5EF4-FFF2-40B4-BE49-F238E27FC236}">
                    <a16:creationId xmlns:a16="http://schemas.microsoft.com/office/drawing/2014/main" id="{774E25D1-FE6F-CA8F-3AA5-31380D57317B}"/>
                  </a:ext>
                </a:extLst>
              </p:cNvPr>
              <p:cNvSpPr/>
              <p:nvPr/>
            </p:nvSpPr>
            <p:spPr>
              <a:xfrm>
                <a:off x="412673" y="2373456"/>
                <a:ext cx="2829399" cy="250337"/>
              </a:xfrm>
              <a:prstGeom prst="rect">
                <a:avLst/>
              </a:prstGeom>
              <a:solidFill>
                <a:srgbClr val="DFEEF6"/>
              </a:solidFill>
              <a:ln>
                <a:solidFill>
                  <a:sysClr val="window" lastClr="FFFFFF"/>
                </a:solidFill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ko-KR" altLang="en-US" sz="1100" b="1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기술 고도화</a:t>
                </a:r>
              </a:p>
            </p:txBody>
          </p:sp>
          <p:sp>
            <p:nvSpPr>
              <p:cNvPr id="94" name="직사각형 135">
                <a:extLst>
                  <a:ext uri="{FF2B5EF4-FFF2-40B4-BE49-F238E27FC236}">
                    <a16:creationId xmlns:a16="http://schemas.microsoft.com/office/drawing/2014/main" id="{F1570478-A443-4B55-FCF4-37A857C8F6D6}"/>
                  </a:ext>
                </a:extLst>
              </p:cNvPr>
              <p:cNvSpPr/>
              <p:nvPr/>
            </p:nvSpPr>
            <p:spPr>
              <a:xfrm>
                <a:off x="486478" y="2675190"/>
                <a:ext cx="2700283" cy="764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Platform Deploy </a:t>
                </a:r>
                <a:r>
                  <a:rPr kumimoji="1" lang="ko-KR" altLang="en-US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영역 </a:t>
                </a: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1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단계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DKS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표준 아키텍처를 적용한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EKS Anywhere (AWS EKS On Premise)</a:t>
                </a:r>
              </a:p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Expansion of k8sC </a:t>
                </a:r>
                <a:r>
                  <a:rPr kumimoji="1" lang="ko-KR" altLang="en-US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영역 </a:t>
                </a: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CNCF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솔루션 선정 및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1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단계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DKS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표준 아키텍처를 적용한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Pilot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수행</a:t>
                </a:r>
                <a:b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(Candidates: </a:t>
                </a:r>
                <a:r>
                  <a:rPr kumimoji="1" lang="en-US" altLang="ko-KR" sz="1000" kern="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kube-vip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kumimoji="1" lang="en-US" altLang="ko-KR" sz="1000" kern="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kubeEdge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kumimoji="1" lang="en-US" altLang="ko-KR" sz="1000" kern="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KubeVirt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kumimoji="1" lang="en-US" altLang="ko-KR" sz="1000" kern="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EofOB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87" name="그룹 121">
              <a:extLst>
                <a:ext uri="{FF2B5EF4-FFF2-40B4-BE49-F238E27FC236}">
                  <a16:creationId xmlns:a16="http://schemas.microsoft.com/office/drawing/2014/main" id="{827C430B-3440-6501-12C2-0E1AE54A70B2}"/>
                </a:ext>
              </a:extLst>
            </p:cNvPr>
            <p:cNvGrpSpPr/>
            <p:nvPr/>
          </p:nvGrpSpPr>
          <p:grpSpPr>
            <a:xfrm>
              <a:off x="6274092" y="5969393"/>
              <a:ext cx="3251800" cy="457626"/>
              <a:chOff x="412673" y="2373456"/>
              <a:chExt cx="2829398" cy="454607"/>
            </a:xfrm>
          </p:grpSpPr>
          <p:sp>
            <p:nvSpPr>
              <p:cNvPr id="91" name="직사각형 122">
                <a:extLst>
                  <a:ext uri="{FF2B5EF4-FFF2-40B4-BE49-F238E27FC236}">
                    <a16:creationId xmlns:a16="http://schemas.microsoft.com/office/drawing/2014/main" id="{AF81B685-E322-4024-F2E7-82A46B4D4432}"/>
                  </a:ext>
                </a:extLst>
              </p:cNvPr>
              <p:cNvSpPr/>
              <p:nvPr/>
            </p:nvSpPr>
            <p:spPr>
              <a:xfrm>
                <a:off x="412673" y="2373456"/>
                <a:ext cx="2829398" cy="25033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>
                    <a:lumMod val="95000"/>
                    <a:lumOff val="5000"/>
                  </a:sysClr>
                </a:solidFill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ko-KR" altLang="en-US" sz="1100" b="1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업무 확장 지원 </a:t>
                </a:r>
              </a:p>
            </p:txBody>
          </p:sp>
          <p:sp>
            <p:nvSpPr>
              <p:cNvPr id="92" name="직사각형 135">
                <a:extLst>
                  <a:ext uri="{FF2B5EF4-FFF2-40B4-BE49-F238E27FC236}">
                    <a16:creationId xmlns:a16="http://schemas.microsoft.com/office/drawing/2014/main" id="{421DFFBF-21BA-DF34-A058-2F43045CEA17}"/>
                  </a:ext>
                </a:extLst>
              </p:cNvPr>
              <p:cNvSpPr/>
              <p:nvPr/>
            </p:nvSpPr>
            <p:spPr>
              <a:xfrm>
                <a:off x="486479" y="2675190"/>
                <a:ext cx="2752518" cy="152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2</a:t>
                </a:r>
                <a:r>
                  <a:rPr kumimoji="1" lang="ko-KR" altLang="en-US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선지원 </a:t>
                </a: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GPU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및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MSA, Namespace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업무 적용 시 기술 지원</a:t>
                </a:r>
              </a:p>
            </p:txBody>
          </p:sp>
        </p:grpSp>
        <p:grpSp>
          <p:nvGrpSpPr>
            <p:cNvPr id="88" name="그룹 124">
              <a:extLst>
                <a:ext uri="{FF2B5EF4-FFF2-40B4-BE49-F238E27FC236}">
                  <a16:creationId xmlns:a16="http://schemas.microsoft.com/office/drawing/2014/main" id="{71971FF9-A498-3929-E156-BB04563464E4}"/>
                </a:ext>
              </a:extLst>
            </p:cNvPr>
            <p:cNvGrpSpPr/>
            <p:nvPr/>
          </p:nvGrpSpPr>
          <p:grpSpPr>
            <a:xfrm>
              <a:off x="6290255" y="3408770"/>
              <a:ext cx="3251800" cy="919291"/>
              <a:chOff x="412673" y="2373456"/>
              <a:chExt cx="2829399" cy="913225"/>
            </a:xfrm>
          </p:grpSpPr>
          <p:sp>
            <p:nvSpPr>
              <p:cNvPr id="89" name="직사각형 125">
                <a:extLst>
                  <a:ext uri="{FF2B5EF4-FFF2-40B4-BE49-F238E27FC236}">
                    <a16:creationId xmlns:a16="http://schemas.microsoft.com/office/drawing/2014/main" id="{732A2B16-2414-1D37-37AE-62495A137B63}"/>
                  </a:ext>
                </a:extLst>
              </p:cNvPr>
              <p:cNvSpPr/>
              <p:nvPr/>
            </p:nvSpPr>
            <p:spPr>
              <a:xfrm>
                <a:off x="412673" y="2373456"/>
                <a:ext cx="2829399" cy="250337"/>
              </a:xfrm>
              <a:prstGeom prst="rect">
                <a:avLst/>
              </a:prstGeom>
              <a:solidFill>
                <a:srgbClr val="008DD2"/>
              </a:solidFill>
              <a:ln>
                <a:noFill/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ko-KR" altLang="en-US" sz="1100" b="1" kern="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통합 운영 환경 강화</a:t>
                </a:r>
              </a:p>
            </p:txBody>
          </p:sp>
          <p:sp>
            <p:nvSpPr>
              <p:cNvPr id="90" name="직사각형 135">
                <a:extLst>
                  <a:ext uri="{FF2B5EF4-FFF2-40B4-BE49-F238E27FC236}">
                    <a16:creationId xmlns:a16="http://schemas.microsoft.com/office/drawing/2014/main" id="{5E78D774-AA94-2AE5-99CC-94F8092FBEC1}"/>
                  </a:ext>
                </a:extLst>
              </p:cNvPr>
              <p:cNvSpPr/>
              <p:nvPr/>
            </p:nvSpPr>
            <p:spPr>
              <a:xfrm>
                <a:off x="486479" y="2675190"/>
                <a:ext cx="2697716" cy="611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Platform </a:t>
                </a:r>
                <a:r>
                  <a:rPr kumimoji="1" lang="ko-KR" altLang="en-US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영역 </a:t>
                </a: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Backup &amp; Recovery</a:t>
                </a:r>
              </a:p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Observability &amp; Analysis </a:t>
                </a:r>
                <a:r>
                  <a:rPr kumimoji="1" lang="ko-KR" altLang="en-US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영역 </a:t>
                </a: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kumimoji="1" lang="en-US" altLang="ko-KR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Monitoring, Logging, Tracing</a:t>
                </a:r>
              </a:p>
              <a:p>
                <a:pPr marL="92075" indent="-92075" defTabSz="457063"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ko-KR" sz="1000" b="1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Security &amp; Compliance : </a:t>
                </a:r>
                <a:r>
                  <a:rPr kumimoji="1" lang="ko-KR" altLang="en-US" sz="1000" kern="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이미지 보안 취약성 점검 및 실행 환경 보안위협 탐지 솔루션 구현</a:t>
                </a:r>
              </a:p>
            </p:txBody>
          </p:sp>
        </p:grpSp>
      </p:grpSp>
      <p:grpSp>
        <p:nvGrpSpPr>
          <p:cNvPr id="101" name="그룹 10">
            <a:extLst>
              <a:ext uri="{FF2B5EF4-FFF2-40B4-BE49-F238E27FC236}">
                <a16:creationId xmlns:a16="http://schemas.microsoft.com/office/drawing/2014/main" id="{503A07B4-3AA3-C3C7-1662-61896750BAE2}"/>
              </a:ext>
            </a:extLst>
          </p:cNvPr>
          <p:cNvGrpSpPr/>
          <p:nvPr/>
        </p:nvGrpSpPr>
        <p:grpSpPr>
          <a:xfrm>
            <a:off x="1363735" y="1703702"/>
            <a:ext cx="5568376" cy="4236265"/>
            <a:chOff x="220451" y="2093721"/>
            <a:chExt cx="5476133" cy="4040601"/>
          </a:xfrm>
        </p:grpSpPr>
        <p:sp>
          <p:nvSpPr>
            <p:cNvPr id="102" name="직사각형 12">
              <a:extLst>
                <a:ext uri="{FF2B5EF4-FFF2-40B4-BE49-F238E27FC236}">
                  <a16:creationId xmlns:a16="http://schemas.microsoft.com/office/drawing/2014/main" id="{C5D4AB39-B9CD-A8EC-CDC2-2933CAEA8D2D}"/>
                </a:ext>
              </a:extLst>
            </p:cNvPr>
            <p:cNvSpPr/>
            <p:nvPr/>
          </p:nvSpPr>
          <p:spPr>
            <a:xfrm>
              <a:off x="1999026" y="2093721"/>
              <a:ext cx="3697555" cy="5224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en-US" sz="1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App Definition &amp; Development </a:t>
              </a:r>
            </a:p>
          </p:txBody>
        </p:sp>
        <p:grpSp>
          <p:nvGrpSpPr>
            <p:cNvPr id="103" name="그룹 128">
              <a:extLst>
                <a:ext uri="{FF2B5EF4-FFF2-40B4-BE49-F238E27FC236}">
                  <a16:creationId xmlns:a16="http://schemas.microsoft.com/office/drawing/2014/main" id="{A8912234-7E2D-1E09-F420-1B846BBD5D5C}"/>
                </a:ext>
              </a:extLst>
            </p:cNvPr>
            <p:cNvGrpSpPr/>
            <p:nvPr/>
          </p:nvGrpSpPr>
          <p:grpSpPr>
            <a:xfrm>
              <a:off x="2067797" y="2311807"/>
              <a:ext cx="3553607" cy="249675"/>
              <a:chOff x="2211613" y="2527937"/>
              <a:chExt cx="2816735" cy="297226"/>
            </a:xfrm>
          </p:grpSpPr>
          <p:sp>
            <p:nvSpPr>
              <p:cNvPr id="137" name="직사각형 14">
                <a:extLst>
                  <a:ext uri="{FF2B5EF4-FFF2-40B4-BE49-F238E27FC236}">
                    <a16:creationId xmlns:a16="http://schemas.microsoft.com/office/drawing/2014/main" id="{855E4695-83D8-8E74-6418-B4FC183E6564}"/>
                  </a:ext>
                </a:extLst>
              </p:cNvPr>
              <p:cNvSpPr/>
              <p:nvPr/>
            </p:nvSpPr>
            <p:spPr>
              <a:xfrm>
                <a:off x="3645348" y="2527937"/>
                <a:ext cx="1383000" cy="2964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>
                    <a:lumMod val="95000"/>
                    <a:lumOff val="5000"/>
                  </a:sysClr>
                </a:solidFill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en-US" altLang="ko-KR" sz="9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Application Definition &amp; </a:t>
                </a:r>
                <a:r>
                  <a:rPr lang="en-US" altLang="ko-KR" sz="900" ker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Image Build</a:t>
                </a:r>
                <a:endParaRPr lang="en-US" altLang="ko-KR" sz="9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38" name="직사각형 15">
                <a:extLst>
                  <a:ext uri="{FF2B5EF4-FFF2-40B4-BE49-F238E27FC236}">
                    <a16:creationId xmlns:a16="http://schemas.microsoft.com/office/drawing/2014/main" id="{740D8FE4-686F-6C40-F67E-AE888E7D8038}"/>
                  </a:ext>
                </a:extLst>
              </p:cNvPr>
              <p:cNvSpPr/>
              <p:nvPr/>
            </p:nvSpPr>
            <p:spPr>
              <a:xfrm>
                <a:off x="2211613" y="2528666"/>
                <a:ext cx="1383000" cy="2964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>
                    <a:lumMod val="95000"/>
                    <a:lumOff val="5000"/>
                  </a:sysClr>
                </a:solidFill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en-US" altLang="ko-KR" sz="9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Continuous Integration </a:t>
                </a:r>
                <a:r>
                  <a:rPr lang="en-US" altLang="ko-KR" sz="900" ker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&amp; Delivery</a:t>
                </a:r>
                <a:endParaRPr lang="en-US" altLang="ko-KR" sz="9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04" name="직사각형 3">
              <a:extLst>
                <a:ext uri="{FF2B5EF4-FFF2-40B4-BE49-F238E27FC236}">
                  <a16:creationId xmlns:a16="http://schemas.microsoft.com/office/drawing/2014/main" id="{78E652C9-781C-457A-A74A-C945D942AF43}"/>
                </a:ext>
              </a:extLst>
            </p:cNvPr>
            <p:cNvSpPr/>
            <p:nvPr/>
          </p:nvSpPr>
          <p:spPr>
            <a:xfrm>
              <a:off x="1999027" y="3710128"/>
              <a:ext cx="3697556" cy="863516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en-US" sz="1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Container Orchestration </a:t>
              </a:r>
              <a:r>
                <a:rPr lang="en-US" altLang="en-US" sz="10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&amp; Management</a:t>
              </a:r>
              <a:endParaRPr lang="ko-Kore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5" name="직사각형 4">
              <a:extLst>
                <a:ext uri="{FF2B5EF4-FFF2-40B4-BE49-F238E27FC236}">
                  <a16:creationId xmlns:a16="http://schemas.microsoft.com/office/drawing/2014/main" id="{04B539E6-ADBC-91D5-D151-1E571D44832B}"/>
                </a:ext>
              </a:extLst>
            </p:cNvPr>
            <p:cNvSpPr/>
            <p:nvPr/>
          </p:nvSpPr>
          <p:spPr>
            <a:xfrm>
              <a:off x="2209510" y="4261404"/>
              <a:ext cx="3298876" cy="243613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" altLang="ko-KR" sz="9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Scheduling </a:t>
              </a:r>
              <a:r>
                <a:rPr lang="en" altLang="ko-KR" sz="900" kern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&amp; Orchestration</a:t>
              </a:r>
              <a:endParaRPr lang="en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6" name="직사각형 5">
              <a:extLst>
                <a:ext uri="{FF2B5EF4-FFF2-40B4-BE49-F238E27FC236}">
                  <a16:creationId xmlns:a16="http://schemas.microsoft.com/office/drawing/2014/main" id="{2EE79035-7017-89DA-236B-78D2E73016F6}"/>
                </a:ext>
              </a:extLst>
            </p:cNvPr>
            <p:cNvSpPr/>
            <p:nvPr/>
          </p:nvSpPr>
          <p:spPr>
            <a:xfrm>
              <a:off x="2209511" y="3955828"/>
              <a:ext cx="795845" cy="278726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Service Proxy</a:t>
              </a:r>
              <a:endParaRPr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7" name="직사각형 6">
              <a:extLst>
                <a:ext uri="{FF2B5EF4-FFF2-40B4-BE49-F238E27FC236}">
                  <a16:creationId xmlns:a16="http://schemas.microsoft.com/office/drawing/2014/main" id="{497154F6-4EAB-DDCF-C18C-DA2B4BCA8670}"/>
                </a:ext>
              </a:extLst>
            </p:cNvPr>
            <p:cNvSpPr/>
            <p:nvPr/>
          </p:nvSpPr>
          <p:spPr>
            <a:xfrm>
              <a:off x="3041116" y="3955828"/>
              <a:ext cx="795845" cy="278726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Service Discovery</a:t>
              </a:r>
              <a:endParaRPr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8" name="직사각형 7">
              <a:extLst>
                <a:ext uri="{FF2B5EF4-FFF2-40B4-BE49-F238E27FC236}">
                  <a16:creationId xmlns:a16="http://schemas.microsoft.com/office/drawing/2014/main" id="{8266A60B-5373-0280-CA3A-4C8B03620672}"/>
                </a:ext>
              </a:extLst>
            </p:cNvPr>
            <p:cNvSpPr/>
            <p:nvPr/>
          </p:nvSpPr>
          <p:spPr>
            <a:xfrm>
              <a:off x="3872721" y="3955828"/>
              <a:ext cx="795845" cy="278726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Service Mesh</a:t>
              </a:r>
              <a:endParaRPr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9" name="직사각형 8">
              <a:extLst>
                <a:ext uri="{FF2B5EF4-FFF2-40B4-BE49-F238E27FC236}">
                  <a16:creationId xmlns:a16="http://schemas.microsoft.com/office/drawing/2014/main" id="{88ADBBFA-E0CA-CB5D-2BAF-1C4C85E1AF0E}"/>
                </a:ext>
              </a:extLst>
            </p:cNvPr>
            <p:cNvSpPr/>
            <p:nvPr/>
          </p:nvSpPr>
          <p:spPr>
            <a:xfrm>
              <a:off x="4712542" y="3955826"/>
              <a:ext cx="795845" cy="278726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…</a:t>
              </a:r>
              <a:endParaRPr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0" name="직사각형 9">
              <a:extLst>
                <a:ext uri="{FF2B5EF4-FFF2-40B4-BE49-F238E27FC236}">
                  <a16:creationId xmlns:a16="http://schemas.microsoft.com/office/drawing/2014/main" id="{6933D2A7-A780-BEF7-5E46-3ECB9DC89635}"/>
                </a:ext>
              </a:extLst>
            </p:cNvPr>
            <p:cNvSpPr/>
            <p:nvPr/>
          </p:nvSpPr>
          <p:spPr>
            <a:xfrm>
              <a:off x="1999027" y="4666372"/>
              <a:ext cx="3697556" cy="863516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en-US" sz="1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Runtime  /  </a:t>
              </a:r>
              <a:r>
                <a:rPr lang="en-US" altLang="en-US" sz="10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Virtualized Infra</a:t>
              </a:r>
              <a:endParaRPr lang="ko-Kore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1" name="직사각형 11">
              <a:extLst>
                <a:ext uri="{FF2B5EF4-FFF2-40B4-BE49-F238E27FC236}">
                  <a16:creationId xmlns:a16="http://schemas.microsoft.com/office/drawing/2014/main" id="{A0B43247-0E65-7631-4534-B0BDED29BD8C}"/>
                </a:ext>
              </a:extLst>
            </p:cNvPr>
            <p:cNvSpPr/>
            <p:nvPr/>
          </p:nvSpPr>
          <p:spPr>
            <a:xfrm>
              <a:off x="3916147" y="4909955"/>
              <a:ext cx="813035" cy="554494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Software Defined Storage</a:t>
              </a:r>
            </a:p>
          </p:txBody>
        </p:sp>
        <p:sp>
          <p:nvSpPr>
            <p:cNvPr id="112" name="직사각형 16">
              <a:extLst>
                <a:ext uri="{FF2B5EF4-FFF2-40B4-BE49-F238E27FC236}">
                  <a16:creationId xmlns:a16="http://schemas.microsoft.com/office/drawing/2014/main" id="{826014BB-F7AF-489F-C694-C2AF7F94670B}"/>
                </a:ext>
              </a:extLst>
            </p:cNvPr>
            <p:cNvSpPr/>
            <p:nvPr/>
          </p:nvSpPr>
          <p:spPr>
            <a:xfrm>
              <a:off x="1999027" y="2698168"/>
              <a:ext cx="1779125" cy="917678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en-US" sz="10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Provisioning</a:t>
              </a:r>
              <a:endParaRPr lang="en-US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" name="직사각형 17">
              <a:extLst>
                <a:ext uri="{FF2B5EF4-FFF2-40B4-BE49-F238E27FC236}">
                  <a16:creationId xmlns:a16="http://schemas.microsoft.com/office/drawing/2014/main" id="{01A0E7B3-F0AE-991B-35B8-F9E4F62CAB9C}"/>
                </a:ext>
              </a:extLst>
            </p:cNvPr>
            <p:cNvSpPr/>
            <p:nvPr/>
          </p:nvSpPr>
          <p:spPr>
            <a:xfrm>
              <a:off x="227671" y="3717876"/>
              <a:ext cx="1592597" cy="180856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en-US" sz="1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Platform</a:t>
              </a:r>
            </a:p>
          </p:txBody>
        </p:sp>
        <p:sp>
          <p:nvSpPr>
            <p:cNvPr id="114" name="직사각형 20">
              <a:extLst>
                <a:ext uri="{FF2B5EF4-FFF2-40B4-BE49-F238E27FC236}">
                  <a16:creationId xmlns:a16="http://schemas.microsoft.com/office/drawing/2014/main" id="{E926EB59-0C41-AD8B-4C87-74B2C84BF284}"/>
                </a:ext>
              </a:extLst>
            </p:cNvPr>
            <p:cNvSpPr/>
            <p:nvPr/>
          </p:nvSpPr>
          <p:spPr>
            <a:xfrm>
              <a:off x="3917459" y="2698168"/>
              <a:ext cx="1779125" cy="917678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en-US" sz="10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Observability &amp; Analysis</a:t>
              </a:r>
              <a:endParaRPr lang="en-US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5" name="직사각형 21">
              <a:extLst>
                <a:ext uri="{FF2B5EF4-FFF2-40B4-BE49-F238E27FC236}">
                  <a16:creationId xmlns:a16="http://schemas.microsoft.com/office/drawing/2014/main" id="{F5A0075C-C7C9-A599-919E-4AAB95E0A320}"/>
                </a:ext>
              </a:extLst>
            </p:cNvPr>
            <p:cNvSpPr/>
            <p:nvPr/>
          </p:nvSpPr>
          <p:spPr>
            <a:xfrm>
              <a:off x="4002806" y="2947604"/>
              <a:ext cx="795845" cy="278726"/>
            </a:xfrm>
            <a:prstGeom prst="rect">
              <a:avLst/>
            </a:prstGeom>
            <a:solidFill>
              <a:srgbClr val="008DD2"/>
            </a:solidFill>
            <a:ln>
              <a:noFill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Monitoring</a:t>
              </a:r>
            </a:p>
          </p:txBody>
        </p:sp>
        <p:sp>
          <p:nvSpPr>
            <p:cNvPr id="116" name="직사각형 22">
              <a:extLst>
                <a:ext uri="{FF2B5EF4-FFF2-40B4-BE49-F238E27FC236}">
                  <a16:creationId xmlns:a16="http://schemas.microsoft.com/office/drawing/2014/main" id="{5A8BDA6A-5FE7-4D12-BB68-4070D6DB66E7}"/>
                </a:ext>
              </a:extLst>
            </p:cNvPr>
            <p:cNvSpPr/>
            <p:nvPr/>
          </p:nvSpPr>
          <p:spPr>
            <a:xfrm>
              <a:off x="3998428" y="3259705"/>
              <a:ext cx="795845" cy="278726"/>
            </a:xfrm>
            <a:prstGeom prst="rect">
              <a:avLst/>
            </a:prstGeom>
            <a:solidFill>
              <a:srgbClr val="008DD2"/>
            </a:solidFill>
            <a:ln>
              <a:noFill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Logging</a:t>
              </a:r>
            </a:p>
          </p:txBody>
        </p:sp>
        <p:sp>
          <p:nvSpPr>
            <p:cNvPr id="117" name="직사각형 23">
              <a:extLst>
                <a:ext uri="{FF2B5EF4-FFF2-40B4-BE49-F238E27FC236}">
                  <a16:creationId xmlns:a16="http://schemas.microsoft.com/office/drawing/2014/main" id="{260083AC-3D17-D58E-638F-4260813F9E7E}"/>
                </a:ext>
              </a:extLst>
            </p:cNvPr>
            <p:cNvSpPr/>
            <p:nvPr/>
          </p:nvSpPr>
          <p:spPr>
            <a:xfrm>
              <a:off x="4840258" y="3259237"/>
              <a:ext cx="795845" cy="278726"/>
            </a:xfrm>
            <a:prstGeom prst="rect">
              <a:avLst/>
            </a:prstGeom>
            <a:solidFill>
              <a:srgbClr val="008DD2"/>
            </a:solidFill>
            <a:ln>
              <a:noFill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Tracing</a:t>
              </a:r>
            </a:p>
          </p:txBody>
        </p:sp>
        <p:sp>
          <p:nvSpPr>
            <p:cNvPr id="118" name="직사각형 24">
              <a:extLst>
                <a:ext uri="{FF2B5EF4-FFF2-40B4-BE49-F238E27FC236}">
                  <a16:creationId xmlns:a16="http://schemas.microsoft.com/office/drawing/2014/main" id="{4814AE07-5E22-52F9-0A50-8A44A4218A09}"/>
                </a:ext>
              </a:extLst>
            </p:cNvPr>
            <p:cNvSpPr/>
            <p:nvPr/>
          </p:nvSpPr>
          <p:spPr>
            <a:xfrm>
              <a:off x="2106950" y="2959971"/>
              <a:ext cx="1583221" cy="278726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" altLang="ko-KR" sz="9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Automation &amp; Configuration</a:t>
              </a:r>
            </a:p>
          </p:txBody>
        </p:sp>
        <p:sp>
          <p:nvSpPr>
            <p:cNvPr id="119" name="직사각형 25">
              <a:extLst>
                <a:ext uri="{FF2B5EF4-FFF2-40B4-BE49-F238E27FC236}">
                  <a16:creationId xmlns:a16="http://schemas.microsoft.com/office/drawing/2014/main" id="{F8466826-9CC6-0738-6322-4ECB87E65813}"/>
                </a:ext>
              </a:extLst>
            </p:cNvPr>
            <p:cNvSpPr/>
            <p:nvPr/>
          </p:nvSpPr>
          <p:spPr>
            <a:xfrm>
              <a:off x="2106950" y="3259237"/>
              <a:ext cx="1583221" cy="278726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" altLang="ko-KR" sz="900" kern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Container Registry</a:t>
              </a:r>
              <a:endParaRPr lang="en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0" name="직사각형 26">
              <a:extLst>
                <a:ext uri="{FF2B5EF4-FFF2-40B4-BE49-F238E27FC236}">
                  <a16:creationId xmlns:a16="http://schemas.microsoft.com/office/drawing/2014/main" id="{306EFEDA-4D20-60DA-25D7-CA022CFD34C4}"/>
                </a:ext>
              </a:extLst>
            </p:cNvPr>
            <p:cNvSpPr/>
            <p:nvPr/>
          </p:nvSpPr>
          <p:spPr>
            <a:xfrm>
              <a:off x="227672" y="2698168"/>
              <a:ext cx="1592596" cy="917678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맑은 고딕" panose="020B0503020000020004" pitchFamily="50" charset="-127"/>
                  <a:cs typeface="Arial" panose="020B0604020202020204" pitchFamily="34" charset="0"/>
                </a:rPr>
                <a:t>연계 대상</a:t>
              </a:r>
              <a:endParaRPr lang="en-US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직사각형 18">
              <a:extLst>
                <a:ext uri="{FF2B5EF4-FFF2-40B4-BE49-F238E27FC236}">
                  <a16:creationId xmlns:a16="http://schemas.microsoft.com/office/drawing/2014/main" id="{4D68E464-A912-1D68-6B07-F19F6EAC2BC3}"/>
                </a:ext>
              </a:extLst>
            </p:cNvPr>
            <p:cNvSpPr/>
            <p:nvPr/>
          </p:nvSpPr>
          <p:spPr>
            <a:xfrm>
              <a:off x="304024" y="4269017"/>
              <a:ext cx="1453260" cy="267405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Multi Cluster</a:t>
              </a:r>
            </a:p>
          </p:txBody>
        </p:sp>
        <p:sp>
          <p:nvSpPr>
            <p:cNvPr id="122" name="직사각형 19">
              <a:extLst>
                <a:ext uri="{FF2B5EF4-FFF2-40B4-BE49-F238E27FC236}">
                  <a16:creationId xmlns:a16="http://schemas.microsoft.com/office/drawing/2014/main" id="{B057306D-5F48-D8A8-6930-A81D1B92CC9C}"/>
                </a:ext>
              </a:extLst>
            </p:cNvPr>
            <p:cNvSpPr/>
            <p:nvPr/>
          </p:nvSpPr>
          <p:spPr>
            <a:xfrm>
              <a:off x="304024" y="3963815"/>
              <a:ext cx="1453260" cy="267405"/>
            </a:xfrm>
            <a:prstGeom prst="rect">
              <a:avLst/>
            </a:prstGeom>
            <a:solidFill>
              <a:srgbClr val="DFEEF6"/>
            </a:solidFill>
            <a:ln>
              <a:noFill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Installer</a:t>
              </a:r>
            </a:p>
          </p:txBody>
        </p:sp>
        <p:sp>
          <p:nvSpPr>
            <p:cNvPr id="123" name="직사각형 27">
              <a:extLst>
                <a:ext uri="{FF2B5EF4-FFF2-40B4-BE49-F238E27FC236}">
                  <a16:creationId xmlns:a16="http://schemas.microsoft.com/office/drawing/2014/main" id="{7C294D44-7852-CEF8-A19B-C2D7DB3E20BF}"/>
                </a:ext>
              </a:extLst>
            </p:cNvPr>
            <p:cNvSpPr/>
            <p:nvPr/>
          </p:nvSpPr>
          <p:spPr>
            <a:xfrm>
              <a:off x="295041" y="4582683"/>
              <a:ext cx="1453261" cy="26740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rgbClr val="008DD2"/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srgbClr val="003F97"/>
                  </a:solidFill>
                  <a:latin typeface="맑은 고딕" panose="020B0503020000020004" pitchFamily="50" charset="-127"/>
                </a:rPr>
                <a:t>Self Service (CLI)</a:t>
              </a:r>
            </a:p>
          </p:txBody>
        </p:sp>
        <p:sp>
          <p:nvSpPr>
            <p:cNvPr id="124" name="직사각형 28">
              <a:extLst>
                <a:ext uri="{FF2B5EF4-FFF2-40B4-BE49-F238E27FC236}">
                  <a16:creationId xmlns:a16="http://schemas.microsoft.com/office/drawing/2014/main" id="{7E974CA4-EE06-A002-76C5-5094D72493B6}"/>
                </a:ext>
              </a:extLst>
            </p:cNvPr>
            <p:cNvSpPr/>
            <p:nvPr/>
          </p:nvSpPr>
          <p:spPr>
            <a:xfrm>
              <a:off x="295040" y="4896347"/>
              <a:ext cx="1453261" cy="267405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Dashboard</a:t>
              </a:r>
              <a:endParaRPr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5" name="직사각형 29">
              <a:extLst>
                <a:ext uri="{FF2B5EF4-FFF2-40B4-BE49-F238E27FC236}">
                  <a16:creationId xmlns:a16="http://schemas.microsoft.com/office/drawing/2014/main" id="{113E13D4-4937-3904-7D12-F3A8D87B1E97}"/>
                </a:ext>
              </a:extLst>
            </p:cNvPr>
            <p:cNvSpPr/>
            <p:nvPr/>
          </p:nvSpPr>
          <p:spPr>
            <a:xfrm>
              <a:off x="295040" y="5195565"/>
              <a:ext cx="1453261" cy="267405"/>
            </a:xfrm>
            <a:prstGeom prst="rect">
              <a:avLst/>
            </a:prstGeom>
            <a:solidFill>
              <a:srgbClr val="008DD2"/>
            </a:solidFill>
            <a:ln>
              <a:noFill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Backup &amp; Recovery</a:t>
              </a:r>
            </a:p>
          </p:txBody>
        </p:sp>
        <p:sp>
          <p:nvSpPr>
            <p:cNvPr id="126" name="직사각형 30">
              <a:extLst>
                <a:ext uri="{FF2B5EF4-FFF2-40B4-BE49-F238E27FC236}">
                  <a16:creationId xmlns:a16="http://schemas.microsoft.com/office/drawing/2014/main" id="{7CB03265-D217-E72B-5C48-707B813718BF}"/>
                </a:ext>
              </a:extLst>
            </p:cNvPr>
            <p:cNvSpPr/>
            <p:nvPr/>
          </p:nvSpPr>
          <p:spPr>
            <a:xfrm>
              <a:off x="301492" y="2956703"/>
              <a:ext cx="1453261" cy="58901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rgbClr val="008DD2"/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srgbClr val="003F97"/>
                  </a:solidFill>
                  <a:latin typeface="맑은 고딕" panose="020B0503020000020004" pitchFamily="50" charset="-127"/>
                </a:rPr>
                <a:t>DS Cloud Portal</a:t>
              </a:r>
            </a:p>
          </p:txBody>
        </p:sp>
        <p:sp>
          <p:nvSpPr>
            <p:cNvPr id="127" name="직사각형 26">
              <a:extLst>
                <a:ext uri="{FF2B5EF4-FFF2-40B4-BE49-F238E27FC236}">
                  <a16:creationId xmlns:a16="http://schemas.microsoft.com/office/drawing/2014/main" id="{9D4951F0-E180-AA98-B8F0-FBE1132D3793}"/>
                </a:ext>
              </a:extLst>
            </p:cNvPr>
            <p:cNvSpPr/>
            <p:nvPr/>
          </p:nvSpPr>
          <p:spPr>
            <a:xfrm>
              <a:off x="220451" y="5621322"/>
              <a:ext cx="5476131" cy="5130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맑은 고딕" panose="020B0503020000020004" pitchFamily="50" charset="-127"/>
                  <a:cs typeface="Arial" panose="020B0604020202020204" pitchFamily="34" charset="0"/>
                </a:rPr>
                <a:t>보안</a:t>
              </a:r>
              <a:endParaRPr lang="en-US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8" name="직사각형 30">
              <a:extLst>
                <a:ext uri="{FF2B5EF4-FFF2-40B4-BE49-F238E27FC236}">
                  <a16:creationId xmlns:a16="http://schemas.microsoft.com/office/drawing/2014/main" id="{F6C4BE70-901C-385B-9CE5-FC43090219EC}"/>
                </a:ext>
              </a:extLst>
            </p:cNvPr>
            <p:cNvSpPr/>
            <p:nvPr/>
          </p:nvSpPr>
          <p:spPr>
            <a:xfrm>
              <a:off x="317518" y="5832105"/>
              <a:ext cx="5262661" cy="249675"/>
            </a:xfrm>
            <a:prstGeom prst="rect">
              <a:avLst/>
            </a:prstGeom>
            <a:solidFill>
              <a:srgbClr val="008DD2"/>
            </a:solidFill>
            <a:ln>
              <a:noFill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white"/>
                  </a:solidFill>
                  <a:latin typeface="맑은 고딕" panose="020B0503020000020004" pitchFamily="50" charset="-127"/>
                </a:rPr>
                <a:t>Security &amp; Compliance</a:t>
              </a:r>
            </a:p>
          </p:txBody>
        </p:sp>
        <p:sp>
          <p:nvSpPr>
            <p:cNvPr id="129" name="직사각형 11">
              <a:extLst>
                <a:ext uri="{FF2B5EF4-FFF2-40B4-BE49-F238E27FC236}">
                  <a16:creationId xmlns:a16="http://schemas.microsoft.com/office/drawing/2014/main" id="{B2DD610C-0F79-08CC-381B-14BE739184C1}"/>
                </a:ext>
              </a:extLst>
            </p:cNvPr>
            <p:cNvSpPr/>
            <p:nvPr/>
          </p:nvSpPr>
          <p:spPr>
            <a:xfrm>
              <a:off x="4808369" y="4909955"/>
              <a:ext cx="813035" cy="554494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Container Network Interface (CNI)</a:t>
              </a:r>
            </a:p>
          </p:txBody>
        </p:sp>
        <p:sp>
          <p:nvSpPr>
            <p:cNvPr id="130" name="직사각형 11">
              <a:extLst>
                <a:ext uri="{FF2B5EF4-FFF2-40B4-BE49-F238E27FC236}">
                  <a16:creationId xmlns:a16="http://schemas.microsoft.com/office/drawing/2014/main" id="{785A0D16-A610-D80B-153C-469792A09732}"/>
                </a:ext>
              </a:extLst>
            </p:cNvPr>
            <p:cNvSpPr/>
            <p:nvPr/>
          </p:nvSpPr>
          <p:spPr>
            <a:xfrm>
              <a:off x="2067797" y="4908476"/>
              <a:ext cx="1769163" cy="554494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>
                  <a:lumMod val="95000"/>
                  <a:lumOff val="5000"/>
                </a:sysClr>
              </a:solidFill>
            </a:ln>
            <a:effectLst/>
          </p:spPr>
          <p:txBody>
            <a:bodyPr lIns="0" tIns="36000" rIns="0" bIns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algn="ctr" defTabSz="457200">
                <a:defRPr/>
              </a:pPr>
              <a:r>
                <a:rPr lang="en-US" altLang="ko-KR" sz="9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Software Defined Compute</a:t>
              </a:r>
            </a:p>
          </p:txBody>
        </p:sp>
        <p:grpSp>
          <p:nvGrpSpPr>
            <p:cNvPr id="131" name="그룹 158">
              <a:extLst>
                <a:ext uri="{FF2B5EF4-FFF2-40B4-BE49-F238E27FC236}">
                  <a16:creationId xmlns:a16="http://schemas.microsoft.com/office/drawing/2014/main" id="{E2FF444D-B432-89AE-0114-29E4EC6041C3}"/>
                </a:ext>
              </a:extLst>
            </p:cNvPr>
            <p:cNvGrpSpPr/>
            <p:nvPr/>
          </p:nvGrpSpPr>
          <p:grpSpPr>
            <a:xfrm>
              <a:off x="2116788" y="5086313"/>
              <a:ext cx="1671956" cy="335085"/>
              <a:chOff x="6263526" y="4891326"/>
              <a:chExt cx="1664642" cy="518088"/>
            </a:xfrm>
          </p:grpSpPr>
          <p:sp>
            <p:nvSpPr>
              <p:cNvPr id="133" name="직사각형 11">
                <a:extLst>
                  <a:ext uri="{FF2B5EF4-FFF2-40B4-BE49-F238E27FC236}">
                    <a16:creationId xmlns:a16="http://schemas.microsoft.com/office/drawing/2014/main" id="{015FCB99-6E3A-41F0-4421-1B14D1EB3696}"/>
                  </a:ext>
                </a:extLst>
              </p:cNvPr>
              <p:cNvSpPr/>
              <p:nvPr/>
            </p:nvSpPr>
            <p:spPr>
              <a:xfrm>
                <a:off x="6263526" y="5164886"/>
                <a:ext cx="813035" cy="244528"/>
              </a:xfrm>
              <a:prstGeom prst="rect">
                <a:avLst/>
              </a:prstGeom>
              <a:solidFill>
                <a:srgbClr val="030303"/>
              </a:solidFill>
              <a:ln>
                <a:noFill/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en-US" altLang="ko-KR" sz="900" kern="0" dirty="0">
                    <a:solidFill>
                      <a:prstClr val="white"/>
                    </a:solidFill>
                    <a:latin typeface="맑은 고딕" panose="020B0503020000020004" pitchFamily="50" charset="-127"/>
                  </a:rPr>
                  <a:t>Windows</a:t>
                </a:r>
              </a:p>
            </p:txBody>
          </p:sp>
          <p:sp>
            <p:nvSpPr>
              <p:cNvPr id="134" name="직사각형 11">
                <a:extLst>
                  <a:ext uri="{FF2B5EF4-FFF2-40B4-BE49-F238E27FC236}">
                    <a16:creationId xmlns:a16="http://schemas.microsoft.com/office/drawing/2014/main" id="{BA2C66BF-D647-0A99-3CDF-41C4F4F0931B}"/>
                  </a:ext>
                </a:extLst>
              </p:cNvPr>
              <p:cNvSpPr/>
              <p:nvPr/>
            </p:nvSpPr>
            <p:spPr>
              <a:xfrm>
                <a:off x="7115133" y="5164886"/>
                <a:ext cx="813035" cy="24452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>
                    <a:lumMod val="95000"/>
                    <a:lumOff val="5000"/>
                  </a:sysClr>
                </a:solidFill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en-US" altLang="ko-KR" sz="9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x86 (GPU)</a:t>
                </a:r>
              </a:p>
            </p:txBody>
          </p:sp>
          <p:sp>
            <p:nvSpPr>
              <p:cNvPr id="135" name="직사각형 11">
                <a:extLst>
                  <a:ext uri="{FF2B5EF4-FFF2-40B4-BE49-F238E27FC236}">
                    <a16:creationId xmlns:a16="http://schemas.microsoft.com/office/drawing/2014/main" id="{85C27594-539D-D097-4C94-7FA165F5886E}"/>
                  </a:ext>
                </a:extLst>
              </p:cNvPr>
              <p:cNvSpPr/>
              <p:nvPr/>
            </p:nvSpPr>
            <p:spPr>
              <a:xfrm>
                <a:off x="6263526" y="4891326"/>
                <a:ext cx="813035" cy="24452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>
                    <a:lumMod val="95000"/>
                    <a:lumOff val="5000"/>
                  </a:sysClr>
                </a:solidFill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en-US" altLang="ko-KR" sz="9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vSphere</a:t>
                </a:r>
              </a:p>
            </p:txBody>
          </p:sp>
          <p:sp>
            <p:nvSpPr>
              <p:cNvPr id="136" name="직사각형 11">
                <a:extLst>
                  <a:ext uri="{FF2B5EF4-FFF2-40B4-BE49-F238E27FC236}">
                    <a16:creationId xmlns:a16="http://schemas.microsoft.com/office/drawing/2014/main" id="{DCF81D7D-87B9-4DAD-BB0E-6D339BE368C8}"/>
                  </a:ext>
                </a:extLst>
              </p:cNvPr>
              <p:cNvSpPr/>
              <p:nvPr/>
            </p:nvSpPr>
            <p:spPr>
              <a:xfrm>
                <a:off x="7115133" y="4891326"/>
                <a:ext cx="813035" cy="24452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>
                    <a:lumMod val="95000"/>
                    <a:lumOff val="5000"/>
                  </a:sysClr>
                </a:solidFill>
              </a:ln>
              <a:effectLst/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>
                  <a:bevelT w="0" h="6350"/>
                  <a:bevelB w="0" h="0"/>
                </a:sp3d>
              </a:bodyPr>
              <a:lstStyle/>
              <a:p>
                <a:pPr algn="ctr" defTabSz="457200">
                  <a:defRPr/>
                </a:pPr>
                <a:r>
                  <a:rPr lang="en-US" altLang="ko-KR" sz="9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</a:rPr>
                  <a:t>OpenStack</a:t>
                </a:r>
              </a:p>
            </p:txBody>
          </p:sp>
        </p:grpSp>
        <p:cxnSp>
          <p:nvCxnSpPr>
            <p:cNvPr id="132" name="직선 연결선 163">
              <a:extLst>
                <a:ext uri="{FF2B5EF4-FFF2-40B4-BE49-F238E27FC236}">
                  <a16:creationId xmlns:a16="http://schemas.microsoft.com/office/drawing/2014/main" id="{DCDAA31F-9BB1-216F-1DFA-3E946479AC9E}"/>
                </a:ext>
              </a:extLst>
            </p:cNvPr>
            <p:cNvCxnSpPr>
              <a:cxnSpLocks/>
              <a:stCxn id="120" idx="2"/>
              <a:endCxn id="113" idx="0"/>
            </p:cNvCxnSpPr>
            <p:nvPr/>
          </p:nvCxnSpPr>
          <p:spPr>
            <a:xfrm>
              <a:off x="1023970" y="3615846"/>
              <a:ext cx="0" cy="102030"/>
            </a:xfrm>
            <a:prstGeom prst="line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C286E58D-CD80-ACAA-698F-0003FC41CCCC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4966504" cy="685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Monitoring&amp;Logging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 cluster</a:t>
            </a:r>
          </a:p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</a:rPr>
              <a:t>Kubernetes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</a:rPr>
              <a:t>기본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KR" panose="020B0503050203000203" pitchFamily="50" charset="-127"/>
                <a:ea typeface="IBM Plex Sans KR" panose="020B0503050203000203" pitchFamily="50" charset="-127"/>
              </a:rPr>
              <a:t>아키텍쳐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3B446F-9295-08CA-CFB2-FE543C9952C4}"/>
              </a:ext>
            </a:extLst>
          </p:cNvPr>
          <p:cNvSpPr/>
          <p:nvPr/>
        </p:nvSpPr>
        <p:spPr>
          <a:xfrm>
            <a:off x="5077526" y="2251487"/>
            <a:ext cx="1854582" cy="104804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spcFirstLastPara="0" vert="horz" wrap="square" lIns="117745" tIns="29633" rIns="592825" bIns="29633" numCol="1" spcCol="1270" rtlCol="0" anchor="ctr" anchorCtr="0">
            <a:noAutofit/>
          </a:bodyPr>
          <a:lstStyle/>
          <a:p>
            <a:pPr marL="0" marR="0" lvl="0" indent="0" algn="ctr" defTabSz="5185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K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+mn-cs"/>
            </a:endParaRPr>
          </a:p>
        </p:txBody>
      </p:sp>
      <p:sp>
        <p:nvSpPr>
          <p:cNvPr id="141" name="Bent Arrow 140">
            <a:extLst>
              <a:ext uri="{FF2B5EF4-FFF2-40B4-BE49-F238E27FC236}">
                <a16:creationId xmlns:a16="http://schemas.microsoft.com/office/drawing/2014/main" id="{56A7F2F2-48DD-A8D5-A874-67A41B3261EE}"/>
              </a:ext>
            </a:extLst>
          </p:cNvPr>
          <p:cNvSpPr/>
          <p:nvPr/>
        </p:nvSpPr>
        <p:spPr>
          <a:xfrm>
            <a:off x="6014601" y="973120"/>
            <a:ext cx="436303" cy="1220352"/>
          </a:xfrm>
          <a:prstGeom prst="ben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spcFirstLastPara="0" vert="horz" wrap="square" lIns="117745" tIns="29633" rIns="592825" bIns="29633" numCol="1" spcCol="1270" rtlCol="0" anchor="ctr" anchorCtr="0">
            <a:noAutofit/>
          </a:bodyPr>
          <a:lstStyle/>
          <a:p>
            <a:pPr marL="0" marR="0" lvl="0" indent="0" algn="ctr" defTabSz="5185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K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E88C37-C2FC-2641-C3E0-66D76E6C1E05}"/>
              </a:ext>
            </a:extLst>
          </p:cNvPr>
          <p:cNvSpPr txBox="1"/>
          <p:nvPr/>
        </p:nvSpPr>
        <p:spPr>
          <a:xfrm>
            <a:off x="6465986" y="813701"/>
            <a:ext cx="2718148" cy="613776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ko-KR" altLang="en-US" sz="2000" b="1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통합 운영환경 부분</a:t>
            </a:r>
            <a:r>
              <a:rPr lang="en-US" altLang="ko-KR" sz="2000" b="1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!</a:t>
            </a:r>
            <a:endParaRPr lang="en-KR" sz="2000" b="1" dirty="0" err="1">
              <a:solidFill>
                <a:srgbClr val="FF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BCE7A1B-3A91-865E-FE81-0BC531D4B202}"/>
              </a:ext>
            </a:extLst>
          </p:cNvPr>
          <p:cNvSpPr/>
          <p:nvPr/>
        </p:nvSpPr>
        <p:spPr>
          <a:xfrm>
            <a:off x="1371077" y="2598934"/>
            <a:ext cx="1619424" cy="700601"/>
          </a:xfrm>
          <a:prstGeom prst="rect">
            <a:avLst/>
          </a:prstGeom>
          <a:solidFill>
            <a:srgbClr val="0F6D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spcFirstLastPara="0" vert="horz" wrap="square" lIns="117745" tIns="29633" rIns="592825" bIns="29633" numCol="1" spcCol="1270" rtlCol="0" anchor="ctr" anchorCtr="0">
            <a:noAutofit/>
          </a:bodyPr>
          <a:lstStyle/>
          <a:p>
            <a:pPr marL="0" marR="0" lvl="0" indent="0" algn="ctr" defTabSz="5185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K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C272289-6E78-BD45-5606-3E3FE902FED1}"/>
              </a:ext>
            </a:extLst>
          </p:cNvPr>
          <p:cNvSpPr/>
          <p:nvPr/>
        </p:nvSpPr>
        <p:spPr>
          <a:xfrm>
            <a:off x="7274102" y="2004911"/>
            <a:ext cx="3251800" cy="867053"/>
          </a:xfrm>
          <a:prstGeom prst="rect">
            <a:avLst/>
          </a:prstGeom>
          <a:solidFill>
            <a:srgbClr val="0F6D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spcFirstLastPara="0" vert="horz" wrap="square" lIns="117745" tIns="29633" rIns="592825" bIns="29633" numCol="1" spcCol="1270" rtlCol="0" anchor="ctr" anchorCtr="0">
            <a:noAutofit/>
          </a:bodyPr>
          <a:lstStyle/>
          <a:p>
            <a:pPr marL="0" marR="0" lvl="0" indent="0" algn="ctr" defTabSz="5185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K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EFB428A-C985-A86C-7523-D385B63356D2}"/>
              </a:ext>
            </a:extLst>
          </p:cNvPr>
          <p:cNvSpPr/>
          <p:nvPr/>
        </p:nvSpPr>
        <p:spPr>
          <a:xfrm>
            <a:off x="7391728" y="4274928"/>
            <a:ext cx="2979590" cy="630134"/>
          </a:xfrm>
          <a:prstGeom prst="rect">
            <a:avLst/>
          </a:prstGeom>
          <a:solidFill>
            <a:srgbClr val="0F6D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spcFirstLastPara="0" vert="horz" wrap="square" lIns="117745" tIns="29633" rIns="592825" bIns="29633" numCol="1" spcCol="1270" rtlCol="0" anchor="ctr" anchorCtr="0">
            <a:noAutofit/>
          </a:bodyPr>
          <a:lstStyle/>
          <a:p>
            <a:pPr marL="0" marR="0" lvl="0" indent="0" algn="ctr" defTabSz="5185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K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BA9DEE-DD49-F7C9-D1E1-90343802267E}"/>
              </a:ext>
            </a:extLst>
          </p:cNvPr>
          <p:cNvSpPr/>
          <p:nvPr/>
        </p:nvSpPr>
        <p:spPr>
          <a:xfrm>
            <a:off x="3252740" y="4621400"/>
            <a:ext cx="3617872" cy="630134"/>
          </a:xfrm>
          <a:prstGeom prst="rect">
            <a:avLst/>
          </a:prstGeom>
          <a:solidFill>
            <a:srgbClr val="0F6D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spcFirstLastPara="0" vert="horz" wrap="square" lIns="117745" tIns="29633" rIns="592825" bIns="29633" numCol="1" spcCol="1270" rtlCol="0" anchor="ctr" anchorCtr="0">
            <a:noAutofit/>
          </a:bodyPr>
          <a:lstStyle/>
          <a:p>
            <a:pPr marL="0" marR="0" lvl="0" indent="0" algn="ctr" defTabSz="5185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K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659FCC6-CE66-04AF-E4BD-85F418C49DBA}"/>
              </a:ext>
            </a:extLst>
          </p:cNvPr>
          <p:cNvSpPr/>
          <p:nvPr/>
        </p:nvSpPr>
        <p:spPr>
          <a:xfrm>
            <a:off x="7111691" y="5798568"/>
            <a:ext cx="3424792" cy="380651"/>
          </a:xfrm>
          <a:prstGeom prst="rect">
            <a:avLst/>
          </a:prstGeom>
          <a:solidFill>
            <a:srgbClr val="0F6D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spcFirstLastPara="0" vert="horz" wrap="square" lIns="117745" tIns="29633" rIns="592825" bIns="29633" numCol="1" spcCol="1270" rtlCol="0" anchor="ctr" anchorCtr="0">
            <a:noAutofit/>
          </a:bodyPr>
          <a:lstStyle/>
          <a:p>
            <a:pPr marL="0" marR="0" lvl="0" indent="0" algn="ctr" defTabSz="51856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K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KR" panose="020B0503050203000203" pitchFamily="50" charset="-127"/>
              <a:ea typeface="IBM Plex Sans KR" panose="020B0503050203000203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25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29E96-C1B3-FFC4-2832-9167056F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13" y="257720"/>
            <a:ext cx="12220513" cy="63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567AE-684E-6CA6-3F3F-C2F18342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" y="166173"/>
            <a:ext cx="12155446" cy="65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EDB72E-C216-13BA-7D42-39F323660EEB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Monitoring&amp;Logging cluster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EDA46F-FD23-CEA3-F1CD-AE992240F2DB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모니터링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요구분석사항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14C281E8-4D0C-425B-2AE0-6F20B53FD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10464"/>
              </p:ext>
            </p:extLst>
          </p:nvPr>
        </p:nvGraphicFramePr>
        <p:xfrm>
          <a:off x="381000" y="1919942"/>
          <a:ext cx="10886768" cy="3466079"/>
        </p:xfrm>
        <a:graphic>
          <a:graphicData uri="http://schemas.openxmlformats.org/drawingml/2006/table">
            <a:tbl>
              <a:tblPr firstRow="1" bandRow="1"/>
              <a:tblGrid>
                <a:gridCol w="1355647">
                  <a:extLst>
                    <a:ext uri="{9D8B030D-6E8A-4147-A177-3AD203B41FA5}">
                      <a16:colId xmlns:a16="http://schemas.microsoft.com/office/drawing/2014/main" val="391415234"/>
                    </a:ext>
                  </a:extLst>
                </a:gridCol>
                <a:gridCol w="3474180">
                  <a:extLst>
                    <a:ext uri="{9D8B030D-6E8A-4147-A177-3AD203B41FA5}">
                      <a16:colId xmlns:a16="http://schemas.microsoft.com/office/drawing/2014/main" val="867965483"/>
                    </a:ext>
                  </a:extLst>
                </a:gridCol>
                <a:gridCol w="6056941">
                  <a:extLst>
                    <a:ext uri="{9D8B030D-6E8A-4147-A177-3AD203B41FA5}">
                      <a16:colId xmlns:a16="http://schemas.microsoft.com/office/drawing/2014/main" val="1549316504"/>
                    </a:ext>
                  </a:extLst>
                </a:gridCol>
              </a:tblGrid>
              <a:tr h="187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요구분석사항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요구분석사항 </a:t>
                      </a:r>
                      <a:r>
                        <a:rPr kumimoji="1" lang="en-US" altLang="ko-KR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상세</a:t>
                      </a:r>
                      <a:r>
                        <a:rPr kumimoji="1" lang="en-US" altLang="ko-KR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)</a:t>
                      </a:r>
                      <a:endParaRPr kumimoji="1" lang="ko-KR" altLang="en-US" sz="1400" b="1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3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894985"/>
                  </a:ext>
                </a:extLst>
              </a:tr>
              <a:tr h="197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Monitoring</a:t>
                      </a:r>
                      <a:endParaRPr kumimoji="1" lang="ko-KR" altLang="en-US" sz="1400" b="1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Build </a:t>
                      </a:r>
                      <a:r>
                        <a:rPr kumimoji="1" lang="en-US" altLang="ko-KR" sz="1200" b="1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MultiCluster</a:t>
                      </a:r>
                      <a:r>
                        <a:rPr kumimoji="1" lang="en-US" altLang="ko-KR" sz="12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 Monitoring Cluster</a:t>
                      </a: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Build </a:t>
                      </a:r>
                      <a:r>
                        <a:rPr kumimoji="1" lang="en-US" altLang="ko-KR" sz="1200" b="1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MultiCluster</a:t>
                      </a:r>
                      <a:r>
                        <a:rPr kumimoji="1" lang="en-US" altLang="ko-KR" sz="12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 Dashboard</a:t>
                      </a:r>
                    </a:p>
                    <a:p>
                      <a:pPr marL="0" marR="0" lvl="2" indent="0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Airgapped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제약상황에서의 외부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Resource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접근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(Plugin)</a:t>
                      </a: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Thanos</a:t>
                      </a:r>
                      <a:r>
                        <a:rPr kumimoji="1" lang="ko-KR" altLang="en-US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이용한 멀티 클러스터 모니터링 구축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PromQL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을 이용한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Grafana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대시보드 구축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Prometheus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kumimoji="1" lang="en-US" altLang="ko-KR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SideCar</a:t>
                      </a:r>
                      <a:r>
                        <a:rPr kumimoji="1" lang="ko-KR" altLang="en-US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삽입해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Object Storage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로의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Metric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전송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kern="1200" spc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Ldap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Integration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을 통해 사용자 제어관리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사용자별 액세스할 수 있는 대시보드 제어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고객사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Branding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을 나타낼 수 있는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Image Customizing</a:t>
                      </a: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개발 운영 도중 발생하는 문제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  <a:sym typeface="Wingdings" panose="05000000000000000000" pitchFamily="2" charset="2"/>
                        </a:rPr>
                        <a:t>Trouble Shooting</a:t>
                      </a:r>
                    </a:p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810878"/>
                  </a:ext>
                </a:extLst>
              </a:tr>
              <a:tr h="1195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2" indent="0" algn="ctr" defTabSz="95783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400" b="1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공통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marR="0" lvl="2" indent="-171450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문제 상황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Trouble Shooting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및 </a:t>
                      </a:r>
                      <a:r>
                        <a:rPr kumimoji="1" lang="en-US" altLang="ko-KR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History </a:t>
                      </a: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기록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  <a:p>
                      <a:pPr marL="171450" marR="0" lvl="2" indent="-171450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kern="1200" spc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IBM Plex Sans KR" panose="020B0503050203000203" pitchFamily="50" charset="-127"/>
                          <a:ea typeface="IBM Plex Sans KR" panose="020B0503050203000203" pitchFamily="50" charset="-127"/>
                          <a:cs typeface="+mn-cs"/>
                        </a:rPr>
                        <a:t>구축 절차 상세히 기록</a:t>
                      </a: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1243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96838" marR="0" lvl="2" indent="-96838" algn="l" defTabSz="1018844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0" kern="1200" spc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IBM Plex Sans KR" panose="020B0503050203000203" pitchFamily="50" charset="-127"/>
                        <a:ea typeface="IBM Plex Sans KR" panose="020B0503050203000203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535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6A4033F-13E8-1D0E-7046-063961862282}"/>
              </a:ext>
            </a:extLst>
          </p:cNvPr>
          <p:cNvSpPr txBox="1"/>
          <p:nvPr/>
        </p:nvSpPr>
        <p:spPr>
          <a:xfrm>
            <a:off x="833377" y="1005542"/>
            <a:ext cx="914400" cy="91440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고객의 다양한 요구와 제약사항을 극복해내는 것이 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Challenge!</a:t>
            </a:r>
            <a:endParaRPr lang="en-KR" sz="2000" dirty="0" err="1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9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B1DF1C7-1CF3-65A9-AE72-2C7CC948AEAE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Monitoring&amp;Logging cluster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117889-EE29-51DD-F346-735CCA68102F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모니터링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요구분석사항 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Challenge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25C-C827-79B7-2345-FA386010F47A}"/>
              </a:ext>
            </a:extLst>
          </p:cNvPr>
          <p:cNvSpPr txBox="1"/>
          <p:nvPr/>
        </p:nvSpPr>
        <p:spPr>
          <a:xfrm>
            <a:off x="869053" y="1497669"/>
            <a:ext cx="914400" cy="91440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 marL="457200" indent="-457200">
              <a:lnSpc>
                <a:spcPct val="105000"/>
              </a:lnSpc>
              <a:spcBef>
                <a:spcPts val="1000"/>
              </a:spcBef>
              <a:buFontTx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요구사항에 알맞은 </a:t>
            </a:r>
            <a:r>
              <a:rPr lang="en-US" altLang="ko-KR" sz="2000" dirty="0" err="1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Thanos</a:t>
            </a: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Components</a:t>
            </a: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의 사용</a:t>
            </a:r>
            <a:endParaRPr lang="en-US" altLang="ko-KR" sz="20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457200" indent="-457200">
              <a:lnSpc>
                <a:spcPct val="105000"/>
              </a:lnSpc>
              <a:spcBef>
                <a:spcPts val="1000"/>
              </a:spcBef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Pull </a:t>
            </a: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방식의 </a:t>
            </a:r>
            <a:r>
              <a:rPr lang="en-US" altLang="ko-KR" sz="2000" dirty="0" err="1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Thanos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 Product </a:t>
            </a: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및 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Sidecar Injection </a:t>
            </a:r>
          </a:p>
          <a:p>
            <a:pPr marL="457200" indent="-457200">
              <a:lnSpc>
                <a:spcPct val="105000"/>
              </a:lnSpc>
              <a:spcBef>
                <a:spcPts val="1000"/>
              </a:spcBef>
              <a:buFontTx/>
              <a:buAutoNum type="arabicPeriod"/>
            </a:pPr>
            <a:r>
              <a:rPr lang="en-US" altLang="ko-KR" sz="2000" dirty="0" err="1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gRPC</a:t>
            </a:r>
            <a:r>
              <a:rPr lang="ko-KR" altLang="en-US" sz="2000" dirty="0" err="1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http</a:t>
            </a: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로 변환하기 위한 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Envoy</a:t>
            </a:r>
            <a:r>
              <a:rPr lang="ko-KR" altLang="en-US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와 인증을 위한 </a:t>
            </a:r>
            <a:r>
              <a:rPr lang="en-US" altLang="ko-KR" sz="2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TLS signed</a:t>
            </a:r>
          </a:p>
        </p:txBody>
      </p:sp>
    </p:spTree>
    <p:extLst>
      <p:ext uri="{BB962C8B-B14F-4D97-AF65-F5344CB8AC3E}">
        <p14:creationId xmlns:p14="http://schemas.microsoft.com/office/powerpoint/2010/main" val="39504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82F245-68B1-5FA7-E543-26C2B187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36" y="923402"/>
            <a:ext cx="7361128" cy="59345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62763-B019-F3BF-1FED-59695CEEEF80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K8s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모니터링</a:t>
            </a:r>
            <a:r>
              <a:rPr lang="en-US" altLang="ko-KR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800">
                <a:latin typeface="IBM Plex Sans KR" panose="020B0503050203000203" pitchFamily="50" charset="-127"/>
                <a:ea typeface="IBM Plex Sans KR" panose="020B0503050203000203" pitchFamily="50" charset="-127"/>
              </a:rPr>
              <a:t>클러스터 기본 아키텍쳐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0F473EF-B74B-621D-6419-43B9F7659DD6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srgbClr val="0F6DFF"/>
                </a:solidFill>
                <a:effectLst/>
                <a:uLnTx/>
                <a:uFillTx/>
                <a:latin typeface="IBM Plex Sans" charset="0"/>
              </a:rPr>
              <a:t>K8s Monitoring&amp;Logging cluster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2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Background">
  <a:themeElements>
    <a:clrScheme name="Custom 43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0BAB6"/>
      </a:hlink>
      <a:folHlink>
        <a:srgbClr val="00BA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/>
      </a:spPr>
      <a:bodyPr spcFirstLastPara="0" vert="horz" wrap="square" lIns="117745" tIns="29633" rIns="592825" bIns="29633" numCol="1" spcCol="1270" anchor="ctr" anchorCtr="0">
        <a:noAutofit/>
      </a:bodyPr>
      <a:lstStyle>
        <a:defPPr algn="ctr" defTabSz="518563">
          <a:lnSpc>
            <a:spcPct val="90000"/>
          </a:lnSpc>
          <a:spcBef>
            <a:spcPct val="0"/>
          </a:spcBef>
          <a:spcAft>
            <a:spcPct val="35000"/>
          </a:spcAft>
          <a:defRPr sz="1200" b="1" dirty="0">
            <a:solidFill>
              <a:schemeClr val="bg2"/>
            </a:solidFill>
            <a:latin typeface="IBM Plex Sans KR" panose="020B0503050203000203" pitchFamily="50" charset="-127"/>
            <a:ea typeface="IBM Plex Sans KR" panose="020B0503050203000203" pitchFamily="50" charset="-127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675</Words>
  <Application>Microsoft Macintosh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IBM Plex Sans</vt:lpstr>
      <vt:lpstr>IBM Plex Sans KR</vt:lpstr>
      <vt:lpstr>Wingdings</vt:lpstr>
      <vt:lpstr>Office Theme</vt:lpstr>
      <vt:lpstr>3_Light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K8s 모니터링 실제 Sample Preview</vt:lpstr>
      <vt:lpstr>K8s 모니터링 클러스터 요구분석사항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Sangwon Choi</dc:creator>
  <cp:lastModifiedBy>Sangwon Choi</cp:lastModifiedBy>
  <cp:revision>2</cp:revision>
  <dcterms:created xsi:type="dcterms:W3CDTF">2023-05-18T04:41:08Z</dcterms:created>
  <dcterms:modified xsi:type="dcterms:W3CDTF">2023-05-30T08:16:04Z</dcterms:modified>
</cp:coreProperties>
</file>