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>
      <p:cViewPr>
        <p:scale>
          <a:sx n="90" d="100"/>
          <a:sy n="90" d="100"/>
        </p:scale>
        <p:origin x="14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68AD-A35E-EA0D-2412-6036E6964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3FA1C-B3FB-EE2B-B356-73E6DD832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2D13-7F44-DED8-6383-3780FDF1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E69A-5CCB-192B-FA6A-CC928018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A434-C2EA-AA3C-9818-F34CCEBB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17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51C0-A73D-D4DE-5624-C8A4E42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4E82-AAC3-0887-A57D-A21D3C60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DA7-1DB3-A8F2-4BE8-4E39F40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528D-6E6F-611E-9540-D0377A11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223D-0332-65BB-9514-63AB60A6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01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5197D-7AFA-B3DA-3987-7FE3E3A3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1D33-0986-E9F3-9CFD-3784E4E46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2453-FDAB-9916-481D-91B48905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1D66-57BB-A1BA-2D08-8EE145F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94F5-3A12-A29F-2D0A-DE472206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494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2CB-AF80-7471-E565-EA464D3B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9F08-F6D5-D1B4-CF97-9E7E1C4A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E914-82F2-C875-D7CB-A879A272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EEB-8365-C9DF-7FC1-B0A4D17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6C45-3C7F-3E8D-3766-7BA038A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79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C7E-6E0E-6394-C004-5924FB93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662F-BBFF-3F8F-0997-7289FDBD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6F9C-2989-A33A-6CFF-8475599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316-ACD8-E2D3-7277-DAE5B396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2265-BFDD-7B1C-BFDA-91849AB5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4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9095-DD6A-E02D-BC28-405C1B96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A8E7-5F73-BA99-4DD1-E684D3A2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66508-5ECA-E4B4-4B06-BD9307D9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F04E8-79B1-9BCA-3BF3-3C7AFCA6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887E1-B548-6EEA-EEE4-CD9829C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BCEE-D605-E6EC-8DD5-D2B3F014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4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CD3D-C6CD-1B1C-F59B-566F1FA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34BA-5D43-CED8-A5AE-D2B14133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8E59-6E54-1AD9-9028-CDAF7D8C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27A5D-5F70-C79D-D43B-01FB4866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2CFE8-645F-B64A-ECE1-C38A0C69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E2949-B7ED-23DA-FECC-0295C97B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5F89B-B0EE-3162-C835-80A7690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7065E-DB35-DCCC-E87A-0BD673A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55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6D8-3EF9-A0E8-A909-E5F28130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CE388-BFFA-6BE6-6B28-1D647A1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A5FD-3D04-4824-5B70-2ADA3D01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8B5E-4BF7-BF47-4BCD-626CE36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70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2CB64-D7CE-EC66-7D18-480D887E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F8168-5D74-4194-D6AB-19E6E94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9A98-A34A-A940-52AA-0DD2D4F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78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CD0-004C-8B48-EA4A-7BBF98D5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28B8-B090-FF00-590C-66E1E8D2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5055-F4B4-97DC-813B-AB18F89E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3E185-1A14-DDAD-683E-C78854C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67AF-1FE1-3A09-204F-6A778C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8AD3D-D08D-EE20-DF1E-E6F88404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59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F545-993B-8B4A-DF38-4C92A25A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19107-0657-391D-8BE3-45D22A4E3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2DCE1-5734-B321-C6EE-B56772A1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754A-053C-DC69-56C5-C96587D6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8ED6-F019-5B3D-16C6-E4852AA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E5B3-CB0D-0053-CF93-9542392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8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F85D3-FA11-5F3E-483C-50E1622A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6F32-D2EF-66CB-4056-24C0E992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DB61-6A94-0C82-4403-A8280BF4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0A98-E551-1487-E15D-58038C27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F667-B91F-BC6D-F436-8E3031A6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  <p:pic>
        <p:nvPicPr>
          <p:cNvPr id="8" name="Picture 7" descr="A picture containing screenshot, graphics, design&#10;&#10;Description automatically generated">
            <a:extLst>
              <a:ext uri="{FF2B5EF4-FFF2-40B4-BE49-F238E27FC236}">
                <a16:creationId xmlns:a16="http://schemas.microsoft.com/office/drawing/2014/main" id="{84F2E01B-7A0B-A93E-74F6-85F97E83F4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510492" y="5583637"/>
            <a:ext cx="1782983" cy="11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7C96B0-1C66-3492-B5BC-86FC684AC498}"/>
              </a:ext>
            </a:extLst>
          </p:cNvPr>
          <p:cNvGrpSpPr/>
          <p:nvPr/>
        </p:nvGrpSpPr>
        <p:grpSpPr>
          <a:xfrm>
            <a:off x="-171450" y="0"/>
            <a:ext cx="12369927" cy="7043738"/>
            <a:chOff x="9525" y="0"/>
            <a:chExt cx="12188952" cy="6858000"/>
          </a:xfrm>
        </p:grpSpPr>
        <p:pic>
          <p:nvPicPr>
            <p:cNvPr id="1030" name="Picture 6" descr="Optimizing Prometheus and Grafana with the #PrometheusOperator">
              <a:extLst>
                <a:ext uri="{FF2B5EF4-FFF2-40B4-BE49-F238E27FC236}">
                  <a16:creationId xmlns:a16="http://schemas.microsoft.com/office/drawing/2014/main" id="{E88D4168-4631-86E8-5466-83D161E2B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21"/>
            <a:stretch/>
          </p:blipFill>
          <p:spPr bwMode="auto">
            <a:xfrm>
              <a:off x="6046849" y="0"/>
              <a:ext cx="615162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Optimizing Prometheus and Grafana with the #PrometheusOperator">
              <a:extLst>
                <a:ext uri="{FF2B5EF4-FFF2-40B4-BE49-F238E27FC236}">
                  <a16:creationId xmlns:a16="http://schemas.microsoft.com/office/drawing/2014/main" id="{A52886F4-7DEB-8ED2-40E1-5D12A83B6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4" r="40011"/>
            <a:stretch/>
          </p:blipFill>
          <p:spPr bwMode="auto">
            <a:xfrm>
              <a:off x="9525" y="0"/>
              <a:ext cx="60864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3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8943DF6-EBBF-F2CF-456B-FE5C0FEE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38834" cy="70437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CC8A72-ABB0-D76C-168C-5539BD99B132}"/>
              </a:ext>
            </a:extLst>
          </p:cNvPr>
          <p:cNvSpPr txBox="1">
            <a:spLocks/>
          </p:cNvSpPr>
          <p:nvPr/>
        </p:nvSpPr>
        <p:spPr>
          <a:xfrm>
            <a:off x="4547687" y="-85725"/>
            <a:ext cx="7493622" cy="14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8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7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br>
              <a:rPr kumimoji="0" lang="en-US" sz="31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lang="en-US" altLang="ko-KR" sz="4400" b="1" dirty="0">
                <a:solidFill>
                  <a:srgbClr val="FFFFFF"/>
                </a:solidFill>
                <a:latin typeface="IBM Plex Sans"/>
              </a:rPr>
              <a:t>Observability in Kubernetes</a:t>
            </a: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pPr algn="r"/>
            <a:r>
              <a:rPr lang="en-US" sz="2000" b="1" dirty="0">
                <a:solidFill>
                  <a:srgbClr val="FFFFFF"/>
                </a:solidFill>
                <a:latin typeface="IBM Plex Sans"/>
              </a:rPr>
              <a:t>2023 May, Sangwon Choi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pic>
        <p:nvPicPr>
          <p:cNvPr id="14" name="Picture 13" descr="A picture containing screenshot, graphics, design&#10;&#10;Description automatically generated">
            <a:extLst>
              <a:ext uri="{FF2B5EF4-FFF2-40B4-BE49-F238E27FC236}">
                <a16:creationId xmlns:a16="http://schemas.microsoft.com/office/drawing/2014/main" id="{E00A3C3C-009B-F688-240C-503ADDD0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7861" y="5797561"/>
            <a:ext cx="1599361" cy="10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7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2E70-DBD9-2227-300D-A3936CE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실제 사용자 모니터링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RUM)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7E7C-DD14-29E2-1B32-901494FD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애플리케이션은 테스트 시뮬레이션 환경과는 다르게 실제 세계에서 다르게 동작합니다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실제 사용자를 대상으로 앱을 테스트하면 사용자가 애플리케이션 또는 서비스 성능에 대해 어떻게 인식하고 반응하는지에 대한 정확한 관점을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링크를 클릭한 후 몇 초 이상 웹사이트에 머무르는 사용자 수는 페이지 로드 속도에 만족하고 머무른 사용자의 수를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이러한 상호작용을 기록하고 네트워크를 통해 최종 사용자에게 제공된 서비스의 이력을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41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5A2-11E2-FC7B-2491-949C5E40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보안 모니터링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F1A7-637A-E2FB-34D0-F2637630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보안 공격 및 네트워크 침입은 데이터 트래픽 및 네트워크 동작에 영향을 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비정상적인 활동은 정보 접근 및 인가에 대한 정책에 대해 추적될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고급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기반 솔루션을 사용하여 모니터링된 네트워크 로그 데이터를 이상 동작에 대해 분석할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잠재적인 위협이 비즈니스에 영향을 주기 전에 식별할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현대적인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SDLC(Software Development Lifecycle)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프레임워크에서의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모니터링 공학 중심 도메인에서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모니터링은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DevOps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와 같은 현대적인 소프트웨어 개발 라이프사이클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SDLC)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프레임워크를 가능하게 하는 데 중요한 역할을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모니터링의 역</a:t>
            </a: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645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7149-D555-080C-C713-A0DB28B7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K8S </a:t>
            </a:r>
            <a:r>
              <a:rPr lang="ko-KR" altLang="en-US" dirty="0"/>
              <a:t>모니터링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AA8F-CB70-8117-7D21-66BDBFD8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메트릭</a:t>
            </a:r>
            <a:r>
              <a:rPr lang="ko-KR" altLang="en-US" dirty="0"/>
              <a:t> 서버는 각 노드의 </a:t>
            </a:r>
            <a:r>
              <a:rPr lang="en-US" dirty="0" err="1"/>
              <a:t>kubelet</a:t>
            </a:r>
            <a:r>
              <a:rPr lang="ko-KR" altLang="en-US" dirty="0"/>
              <a:t>에서 수집된 데이터를 집계하여 </a:t>
            </a:r>
            <a:r>
              <a:rPr lang="en-US" dirty="0"/>
              <a:t>Metrics API</a:t>
            </a:r>
            <a:r>
              <a:rPr lang="ko-KR" altLang="en-US" dirty="0" err="1"/>
              <a:t>를</a:t>
            </a:r>
            <a:r>
              <a:rPr lang="ko-KR" altLang="en-US" dirty="0"/>
              <a:t> 통해 전달하며</a:t>
            </a:r>
            <a:r>
              <a:rPr lang="en-US" altLang="ko-KR" dirty="0"/>
              <a:t>, </a:t>
            </a:r>
            <a:r>
              <a:rPr lang="ko-KR" altLang="en-US" dirty="0"/>
              <a:t>이는 여러 시각화 도구와 결합될 수 있습니다</a:t>
            </a:r>
            <a:r>
              <a:rPr lang="en-US" altLang="ko-KR" dirty="0"/>
              <a:t>. </a:t>
            </a:r>
            <a:r>
              <a:rPr lang="ko-KR" altLang="en-US" dirty="0"/>
              <a:t>추적해야 할 일부 주요 </a:t>
            </a:r>
            <a:r>
              <a:rPr lang="ko-KR" altLang="en-US" dirty="0" err="1"/>
              <a:t>메트릭은</a:t>
            </a:r>
            <a:r>
              <a:rPr lang="ko-KR" altLang="en-US" dirty="0"/>
              <a:t> 다음과 같습니다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클러스터 상태 </a:t>
            </a:r>
            <a:r>
              <a:rPr lang="ko-KR" altLang="en-US" dirty="0" err="1"/>
              <a:t>메트릭</a:t>
            </a:r>
            <a:r>
              <a:rPr lang="en-US" altLang="ko-KR" dirty="0"/>
              <a:t>: </a:t>
            </a:r>
            <a:r>
              <a:rPr lang="ko-KR" altLang="en-US" dirty="0" err="1"/>
              <a:t>팟의</a:t>
            </a:r>
            <a:r>
              <a:rPr lang="ko-KR" altLang="en-US" dirty="0"/>
              <a:t> 상태와 가용성을 포함합니다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 상태</a:t>
            </a:r>
            <a:r>
              <a:rPr lang="en-US" altLang="ko-KR" dirty="0"/>
              <a:t>: </a:t>
            </a:r>
            <a:r>
              <a:rPr lang="ko-KR" altLang="en-US" dirty="0"/>
              <a:t>준비 상태</a:t>
            </a:r>
            <a:r>
              <a:rPr lang="en-US" altLang="ko-KR" dirty="0"/>
              <a:t>, </a:t>
            </a:r>
            <a:r>
              <a:rPr lang="ko-KR" altLang="en-US" dirty="0"/>
              <a:t>메모리 사용</a:t>
            </a:r>
            <a:r>
              <a:rPr lang="en-US" altLang="ko-KR" dirty="0"/>
              <a:t>, </a:t>
            </a:r>
            <a:r>
              <a:rPr lang="ko-KR" altLang="en-US" dirty="0"/>
              <a:t>디스크 또는 프로세서 과부하</a:t>
            </a:r>
            <a:r>
              <a:rPr lang="en-US" altLang="ko-KR" dirty="0"/>
              <a:t>, </a:t>
            </a:r>
            <a:r>
              <a:rPr lang="ko-KR" altLang="en-US" dirty="0"/>
              <a:t>네트워크 가용성을 포함합니다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팟</a:t>
            </a:r>
            <a:r>
              <a:rPr lang="ko-KR" altLang="en-US" dirty="0"/>
              <a:t> 가용성</a:t>
            </a:r>
            <a:r>
              <a:rPr lang="en-US" altLang="ko-KR" dirty="0"/>
              <a:t>: </a:t>
            </a:r>
            <a:r>
              <a:rPr lang="ko-KR" altLang="en-US" dirty="0"/>
              <a:t>가용하지 않은 </a:t>
            </a:r>
            <a:r>
              <a:rPr lang="ko-KR" altLang="en-US" dirty="0" err="1"/>
              <a:t>팟은</a:t>
            </a:r>
            <a:r>
              <a:rPr lang="ko-KR" altLang="en-US" dirty="0"/>
              <a:t> 구성 문제나 잘못된 준비 </a:t>
            </a:r>
            <a:r>
              <a:rPr lang="ko-KR" altLang="en-US" dirty="0" err="1"/>
              <a:t>프로브</a:t>
            </a:r>
            <a:r>
              <a:rPr lang="en-US" altLang="ko-KR" dirty="0"/>
              <a:t>(</a:t>
            </a:r>
            <a:r>
              <a:rPr lang="en-US" dirty="0"/>
              <a:t>Readiness Probe) </a:t>
            </a:r>
            <a:r>
              <a:rPr lang="ko-KR" altLang="en-US" dirty="0"/>
              <a:t>설계를 나타낼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팟</a:t>
            </a:r>
            <a:r>
              <a:rPr lang="ko-KR" altLang="en-US" dirty="0"/>
              <a:t> 및 노드 수준의 메모리 사용량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시스템 및 인덱스 노드에 공간 부족을 포함한 디스크 사용량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팟에</a:t>
            </a:r>
            <a:r>
              <a:rPr lang="ko-KR" altLang="en-US" dirty="0"/>
              <a:t> 할당된 </a:t>
            </a:r>
            <a:r>
              <a:rPr lang="en-US" dirty="0"/>
              <a:t>CPU </a:t>
            </a:r>
            <a:r>
              <a:rPr lang="ko-KR" altLang="en-US" dirty="0"/>
              <a:t>자원 양에 대한 </a:t>
            </a:r>
            <a:r>
              <a:rPr lang="en-US" dirty="0"/>
              <a:t>CPU </a:t>
            </a:r>
            <a:r>
              <a:rPr lang="ko-KR" altLang="en-US" dirty="0"/>
              <a:t>사용량</a:t>
            </a:r>
            <a:r>
              <a:rPr lang="en-US" altLang="ko-KR" dirty="0"/>
              <a:t>.</a:t>
            </a:r>
          </a:p>
          <a:p>
            <a:r>
              <a:rPr lang="en-US" dirty="0"/>
              <a:t>API </a:t>
            </a:r>
            <a:r>
              <a:rPr lang="ko-KR" altLang="en-US" dirty="0"/>
              <a:t>요청 대기 시간</a:t>
            </a:r>
            <a:r>
              <a:rPr lang="en-US" altLang="ko-KR" dirty="0"/>
              <a:t>: </a:t>
            </a:r>
            <a:r>
              <a:rPr lang="ko-KR" altLang="en-US" dirty="0" err="1"/>
              <a:t>밀리초</a:t>
            </a:r>
            <a:r>
              <a:rPr lang="ko-KR" altLang="en-US" dirty="0"/>
              <a:t> 단위로 측정되며</a:t>
            </a:r>
            <a:r>
              <a:rPr lang="en-US" altLang="ko-KR" dirty="0"/>
              <a:t>, </a:t>
            </a:r>
            <a:r>
              <a:rPr lang="ko-KR" altLang="en-US" dirty="0"/>
              <a:t>수치가 낮을수록 대기 시간이 더 좋습니다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2509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0441-1BB8-2FB2-F8F3-47ABE2E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모니터링이 왜 중요한가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297C-BBB4-79DA-270E-1C6C5D72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 가용성 보장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기업 수준의 비즈니스에서 컨테이너의 폭발적인 성장은 개발자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DevSecOps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팀에 많은 이점을 제공했습니다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그러나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애플리케이션을 배포하는 데 가져오는 유연성과 확장성은 새로운 도전과제를 제시합니다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애플리케이션과 실행 중인 서버 간에 더 이상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1:1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상관 관계가 없기 때문에 컨테이너로 추상화되고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다시 추상화되는 애플리케이션의 상태를 추적하는 것은 적절한 도구 없이는 어려울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 활용 최적화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수요에 따라 컨테이너의 동적 스케일링과 자원 할당을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모니터링하면 애플리케이션에서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CPU,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디스크와 같은 자원의 활용 방식을 이해할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정보를 통해 자원 할당을 최적화하고 병목 현상을 식별하여 효율적인 자원 활용을 보장할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문제 식별 및 문제 해결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애플리케이션이 컨테이너로 추상화되고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관리되기 때문에 적절한 모니터링 없이 문제의 근본 원인을 찾는 것은 어려울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모니터링함으로써 클러스터 상태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노드 상태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 활용 등과 관련된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추적하고 분석할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구성 문제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 병목 현상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네트워크 연결 문제와 같은 문제를 신속하게 식별하고 해결할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용량 계획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모니터링함으로써 애플리케이션의 자원 요구 사항을 시간에 따라 이해할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과거 데이터와 트렌드를 분석하여 용량 계획과 스케일링에 대한 정보를 얻을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클러스터가 작업 부하를 처리하기에 충분한 자원을 갖추고 자원 제약으로 인한 잠재적인 성능 문제를 방지할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보안 및 규정 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모니터링하는 것은 애플리케이션 및 인프라의 보안과 규정 준수를 보장하는 데에도 도움이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네트워크 트래픽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액세스 로그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시스템 이벤트와 같은 보안 관련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모니터링하여 이상한 활동이나 잠재적인 보안 위협을 감지할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모니터링을 통해 애플리케이션이 보안 기준에 얼마나 준수하는지를 파악할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모니터링하는 것은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애플리케이션의 가용성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 및 보안을 유지하는 데 중요합니다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문제를 예방하고 자원 활용을 최적화하며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환경을 원활하게 운영할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0430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3922-9D14-4FBC-ED26-EEC220CE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6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What is difference between other monitoring with k8s monitoring ?</a:t>
            </a:r>
            <a:br>
              <a:rPr lang="en-US" b="0" i="0" dirty="0">
                <a:effectLst/>
                <a:latin typeface="Söhne"/>
              </a:rPr>
            </a:br>
            <a:br>
              <a:rPr lang="en-US" b="0" i="0" dirty="0">
                <a:effectLst/>
                <a:latin typeface="Söhne"/>
              </a:rPr>
            </a:br>
            <a:br>
              <a:rPr lang="en-US" b="0" i="0" dirty="0">
                <a:effectLst/>
                <a:latin typeface="Söhne"/>
              </a:rPr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26B5-216F-3B4E-E24E-2A6E438C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모니터링과 다른 유형의 모니터링 간의 주요 차이점은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환경의 독특한 도전과 특성을 처리하기 위한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모니터링의 특정 초점과 기능에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다음은 주요한 차이점입니다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중심 모니터링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클러스터에서 실행되는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애플리케이션을 모니터링하는 것을 목표로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컨테이너의 동적인 특성과 수명주기를 이해합니다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유형의 모니터링은 서버 모니터링이나 네트워크 모니터링과 같이 인프라의 다른 측면에 초점을 맞출 수도 있는데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모니터링은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애플리케이션에 대한 동일한 수준의 가시성을 가질 수 없을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오케스트레이션 레이어 모니터링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클러스터 자체의 상태와 성능에 대한 통찰력을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노드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디플로이먼트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등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자원과 구성 요소에 특화된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수집합니다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오케스트레이션 레이어와 같은 수준의 통합과 가시성을 가질 수 없을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확장성과 동적인 환경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리소스 요구에 따라 자동으로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생성하거나 제거하여 애플리케이션의 동적인 확장을 가능하게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클러스터에서 실행되는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애플리케이션의 확장성과 동적인 특성을 처리하기 위해 구축되었습니다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모니터링은 변화하는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노드의 수에 대응하여 조정되어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매우 동적인 환경에서도 효과적으로 작동합니다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클러스터의 동적인 특성을 처리하기 위한 동일한 수준의 확장성과 적응성을 제공하지 않을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와의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통합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Metrics Server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대시보드와 같은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 도구는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활용하여 클러스터 구성 요소에서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수집하고 집계합니다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긴밀한 통합을 통해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특정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보다 정확하고 포괄적으로 모니터링할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다른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나 데이터 수집 방법을 사용할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쿠버네티스와의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동일한 수준의 통합을 제공하지 않을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수준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컨테이너 수준에서의 리소스 활용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CPU,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디스크 사용 등에 대한 세부적인 통찰력을 제공할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운영자들이 컨테이너 수준에서의 리소스 병목 현상을 식별하고 리소스 할당을 최적화하며 성능 문제를 해결하는 데 도움을 줍니다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보다 넓은 인프라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중점을 둘 수도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수준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대한 동일한 수준의 가시성을 제공하지 않을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클러스터에서 실행되는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애플리케이션의 독특한 도전과 특성을 처리하기 위해 개발되었습니다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오케스트레이션 레이어에 대한 구체적인 통찰력을 제공하며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동적인 환경의 처리와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와의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긴밀한 통합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수준의 가시성 및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기능들은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배포를 효과적으로 모니터링하고 관리하기 위해 중요합니다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7326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92BE-F15B-1EA5-12C1-675C7FC6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0F3B-39EF-4DA5-BE37-4B43D50B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35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7205903-F023-C209-0221-115A519ED347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F6DFF"/>
                </a:solidFill>
              </a:rPr>
              <a:t>Observability</a:t>
            </a:r>
            <a:r>
              <a:rPr lang="ko-KR" altLang="en-US" dirty="0">
                <a:solidFill>
                  <a:srgbClr val="0F6DFF"/>
                </a:solidFill>
              </a:rPr>
              <a:t> </a:t>
            </a:r>
            <a:r>
              <a:rPr lang="en-US" altLang="ko-KR" dirty="0">
                <a:solidFill>
                  <a:srgbClr val="0F6DFF"/>
                </a:solidFill>
              </a:rPr>
              <a:t>in</a:t>
            </a:r>
            <a:r>
              <a:rPr lang="ko-KR" altLang="en-US" dirty="0">
                <a:solidFill>
                  <a:srgbClr val="0F6DFF"/>
                </a:solidFill>
              </a:rPr>
              <a:t> </a:t>
            </a:r>
            <a:r>
              <a:rPr lang="en-US" altLang="ko-KR" dirty="0">
                <a:solidFill>
                  <a:srgbClr val="0F6DFF"/>
                </a:solidFill>
              </a:rPr>
              <a:t>Kubernetes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D2AC51-A9F7-BCD7-FB7E-D96AD8AC3719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ko-KR" altLang="en-US" sz="28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목차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86920-FB6E-CC4D-D4B4-76F881804B9E}"/>
              </a:ext>
            </a:extLst>
          </p:cNvPr>
          <p:cNvSpPr txBox="1"/>
          <p:nvPr/>
        </p:nvSpPr>
        <p:spPr>
          <a:xfrm>
            <a:off x="304801" y="967852"/>
            <a:ext cx="11429999" cy="265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모니터링이란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?</a:t>
            </a: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Kubernetes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에서의 모니터링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Single Cluster vs Multi Cluster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Advanced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level</a:t>
            </a: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62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F2A14-8C9B-4888-7322-96F5C645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1898"/>
            <a:ext cx="7772400" cy="51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000F-80F0-F66F-2556-50A185E0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시스템 모니터링은 네트워크의 물리적 계층에 있는 인프라 구성 요소의 성능을 평가합니다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서버는 개별적으로 모니터링되며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네트워크 노드의 종합 정보는 네트워크 성능에 미치는 영향을 평가하기 위해 추가로 분석됩니다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하드웨어 구성 요소의 문제점을 식별하고 필요에 따라 해결합니다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시스템 모니터링은 가용성 모니터링으로도 알려져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서버 가동 시간 및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CPU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성능과 같은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다룹니다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91AA88-BE95-62A8-12DE-BD9E76F4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</a:rPr>
              <a:t>System monitoring</a:t>
            </a:r>
            <a:b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</a:rPr>
            </a:br>
            <a:br>
              <a:rPr 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498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F6A-A570-EF22-739C-4DEAE498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</a:rPr>
              <a:t>Dependency monitoring</a:t>
            </a:r>
            <a:b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</a:rPr>
            </a:br>
            <a:br>
              <a:rPr lang="en-US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DA0-6AD9-FA57-C156-8C2178A6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분산된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인프라에서 실행되는 애플리케이션은 다양한 네트워크 노드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애플리케이션 구성 요소 및 서비스에 종속될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종속성은 들어오는 네트워크 연결을 평가함으로써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특정 노드의 리소스 소비는 내부 서버 구성 요소가 애플리케이션 성능과 들어오는 데이터 트래픽에 어떻게 반응하는지를 결정할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정보를 통해 애플리케이션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하드웨어 및 서비스 간의 기반 아키텍처적 종속성을 식별하는 데 도움이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379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4775-3801-2D18-D98E-BC333A50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통합 및 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API </a:t>
            </a:r>
            <a:r>
              <a:rPr lang="ko-KR" altLang="en-US" sz="40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모니터링</a:t>
            </a:r>
            <a:endParaRPr lang="en-KR" sz="4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B0D5-66EB-A20E-A8CF-D9BF8BE2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현대의 앱과 서비스는 데이터 처리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용량 및 기능적인 프로세스를 위해 외부 통합에 의존합니다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통합 모니터링은 타사 통합의 가용성과 가동 시간 성능을 식별하는 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744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FC1-8138-3457-18B9-A4E38D74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사업 활동 모니터링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BAM)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9FF-6234-BB2D-EBA0-47A45382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사업 활동은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인프라와 네트워크 성능과 높은 상관관계가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소비 및 트래픽 동작을 평가하는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모니터링은 비즈니스 활동을 결정하는 데 도움이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특정 네트워크 노드와 데이터 센터에서의 사용자 트래픽 및 애플리케이션 다운로드는 해당 지리적 위치에서의 높은 인기를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337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836A-3A33-BF79-B939-44D528D3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웹 성능 모니터링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4E0A-46F6-A64D-36F4-B33427A2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웹 기반 서비스의 구성 요소인 웹사이트와 같은 부분의 동작을 평가하는 모니터링입니다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측정 항목에는 페이지 로드 속도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전송 오류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로딩 오류 등이 포함됩니다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9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83DE-8884-42E4-1AB7-2E18EEA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 성능 모니터링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34BD-1612-D451-B155-BD40D7C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애플리케이션은 현대적인 비즈니스의 중요한 구성 요소입니다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앱이 현재의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환경에서 어떻게 동작하는지를 관찰합니다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모니터링의 범위는 기반 인프라 구성 요소와 종속성까지 확장됩니다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들어오는 네트워크 데이터를 집계하고 분석하여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환경의 상태를 평가하고 앱이 최적으로 동작하지 않을 때 문제의 근본 원인을 식별합니다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메트릭에는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다음이 포함됩니다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소비 소프트웨어 수준의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오류율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앱 응답 시간 및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요청률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고객 경험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572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1330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IBM Plex Sans</vt:lpstr>
      <vt:lpstr>IBM Plex Sans KR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System monitoring  </vt:lpstr>
      <vt:lpstr>Dependency monitoring  </vt:lpstr>
      <vt:lpstr>통합 및 API 모니터링</vt:lpstr>
      <vt:lpstr>사업 활동 모니터링 (BAM)</vt:lpstr>
      <vt:lpstr>웹 성능 모니터링</vt:lpstr>
      <vt:lpstr>애플리케이션 성능 모니터링 (APM)</vt:lpstr>
      <vt:lpstr>실제 사용자 모니터링 (RUM)</vt:lpstr>
      <vt:lpstr>보안 모니터링</vt:lpstr>
      <vt:lpstr>K8S 모니터링</vt:lpstr>
      <vt:lpstr>쿠버네티스 모니터링이 왜 중요한가</vt:lpstr>
      <vt:lpstr>What is difference between other monitoring with k8s monitoring ?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 Choi</dc:creator>
  <cp:lastModifiedBy>Sangwon Choi</cp:lastModifiedBy>
  <cp:revision>4</cp:revision>
  <dcterms:created xsi:type="dcterms:W3CDTF">2023-05-24T08:58:36Z</dcterms:created>
  <dcterms:modified xsi:type="dcterms:W3CDTF">2023-05-26T10:27:17Z</dcterms:modified>
</cp:coreProperties>
</file>